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430" r:id="rId2"/>
    <p:sldId id="571" r:id="rId3"/>
    <p:sldId id="551" r:id="rId4"/>
    <p:sldId id="552" r:id="rId5"/>
    <p:sldId id="558" r:id="rId6"/>
    <p:sldId id="554" r:id="rId7"/>
    <p:sldId id="555" r:id="rId8"/>
    <p:sldId id="553" r:id="rId9"/>
    <p:sldId id="549" r:id="rId10"/>
    <p:sldId id="557" r:id="rId11"/>
    <p:sldId id="559" r:id="rId12"/>
    <p:sldId id="560" r:id="rId13"/>
    <p:sldId id="561" r:id="rId14"/>
    <p:sldId id="577" r:id="rId15"/>
    <p:sldId id="579" r:id="rId16"/>
    <p:sldId id="562" r:id="rId17"/>
    <p:sldId id="569" r:id="rId18"/>
    <p:sldId id="575" r:id="rId19"/>
    <p:sldId id="574" r:id="rId20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E2"/>
    <a:srgbClr val="AFFFD3"/>
    <a:srgbClr val="FF616C"/>
    <a:srgbClr val="E60013"/>
    <a:srgbClr val="CCECFF"/>
    <a:srgbClr val="8D75AB"/>
    <a:srgbClr val="BAABCD"/>
    <a:srgbClr val="3379CD"/>
    <a:srgbClr val="CCE7F0"/>
    <a:srgbClr val="006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 autoAdjust="0"/>
    <p:restoredTop sz="90584" autoAdjust="0"/>
  </p:normalViewPr>
  <p:slideViewPr>
    <p:cSldViewPr>
      <p:cViewPr>
        <p:scale>
          <a:sx n="95" d="100"/>
          <a:sy n="95" d="100"/>
        </p:scale>
        <p:origin x="-66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66108-B4FC-45B3-88B7-3D5955112A87}" type="datetimeFigureOut">
              <a:rPr lang="zh-CN" altLang="en-US" smtClean="0"/>
              <a:pPr/>
              <a:t>2015/11/16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87227-F10B-4522-B0AD-F439E6972E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613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1AB83-9A69-4FB5-BBB5-47C11CA7740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547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baseline="0" dirty="0" smtClean="0"/>
              <a:t>Make sure all the devices are in the same network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7227-F10B-4522-B0AD-F439E6972E8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Main</a:t>
            </a:r>
            <a:r>
              <a:rPr lang="en-US" altLang="zh-CN" baseline="0" dirty="0" smtClean="0"/>
              <a:t> VTO and Sub VTO</a:t>
            </a:r>
            <a:r>
              <a:rPr lang="en-US" altLang="zh-CN" dirty="0" smtClean="0"/>
              <a:t>----you</a:t>
            </a:r>
            <a:r>
              <a:rPr lang="en-US" altLang="zh-CN" baseline="0" dirty="0" smtClean="0"/>
              <a:t> can choose the VTO’s module as you want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7227-F10B-4522-B0AD-F439E6972E85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7227-F10B-4522-B0AD-F439E6972E8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baseline="0" dirty="0" smtClean="0"/>
              <a:t>Most setting on the VTH is same as page 5, After adding Main VTO, here should  press ‘&gt;’ to add sub VTO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7227-F10B-4522-B0AD-F439E6972E85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Please note that right now, DMSS only can be</a:t>
            </a:r>
            <a:r>
              <a:rPr lang="en-US" altLang="zh-CN" baseline="0" dirty="0" smtClean="0"/>
              <a:t> used in Villa System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7227-F10B-4522-B0AD-F439E6972E85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7227-F10B-4522-B0AD-F439E6972E8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7227-F10B-4522-B0AD-F439E6972E8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主从门口机</a:t>
            </a:r>
            <a:r>
              <a:rPr lang="en-US" altLang="zh-CN" dirty="0" smtClean="0"/>
              <a:t>----</a:t>
            </a:r>
            <a:r>
              <a:rPr lang="zh-CN" altLang="en-US" dirty="0" smtClean="0"/>
              <a:t>要实际应用要求选择型号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7227-F10B-4522-B0AD-F439E6972E85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主从门口机</a:t>
            </a:r>
            <a:r>
              <a:rPr lang="en-US" altLang="zh-CN" dirty="0" smtClean="0"/>
              <a:t>----</a:t>
            </a:r>
            <a:r>
              <a:rPr lang="zh-CN" altLang="en-US" dirty="0" smtClean="0"/>
              <a:t>要实际应用要求选择型号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7227-F10B-4522-B0AD-F439E6972E85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7227-F10B-4522-B0AD-F439E6972E8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IP</a:t>
            </a:r>
            <a:r>
              <a:rPr lang="en-US" altLang="zh-CN" baseline="0" dirty="0" smtClean="0"/>
              <a:t> apartment system-----VTO &amp; VTH &amp; network switch in the same local network</a:t>
            </a:r>
          </a:p>
          <a:p>
            <a:r>
              <a:rPr lang="en-US" altLang="zh-CN" baseline="0" dirty="0" smtClean="0"/>
              <a:t>PS</a:t>
            </a:r>
            <a:r>
              <a:rPr lang="zh-CN" altLang="en-US" baseline="0" dirty="0" smtClean="0"/>
              <a:t>：　</a:t>
            </a:r>
            <a:r>
              <a:rPr lang="en-US" altLang="zh-CN" baseline="0" dirty="0" smtClean="0"/>
              <a:t>if choose normal switch, you should provide power supply to VTH directly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7227-F10B-4522-B0AD-F439E6972E8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7227-F10B-4522-B0AD-F439E6972E8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7227-F10B-4522-B0AD-F439E6972E8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7227-F10B-4522-B0AD-F439E6972E8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Group</a:t>
            </a:r>
            <a:r>
              <a:rPr lang="en-US" altLang="zh-CN" baseline="0" dirty="0" smtClean="0"/>
              <a:t> Call</a:t>
            </a:r>
            <a:r>
              <a:rPr lang="en-US" altLang="zh-CN" dirty="0" smtClean="0"/>
              <a:t>----set </a:t>
            </a:r>
            <a:r>
              <a:rPr lang="en-US" altLang="zh-CN" dirty="0" err="1" smtClean="0"/>
              <a:t>mutli</a:t>
            </a:r>
            <a:r>
              <a:rPr lang="en-US" altLang="zh-CN" baseline="0" dirty="0" smtClean="0"/>
              <a:t> VTHs(max 5 pcs in the same group), when VTO call the group No.( it is the main VTH’s Room No.), all VTHs in the same group will ring together</a:t>
            </a:r>
            <a:r>
              <a:rPr lang="en-US" altLang="zh-CN" dirty="0" smtClean="0"/>
              <a:t>.</a:t>
            </a:r>
            <a:endParaRPr lang="en-US" altLang="zh-CN" baseline="0" dirty="0" smtClean="0"/>
          </a:p>
          <a:p>
            <a:r>
              <a:rPr lang="en-US" altLang="zh-CN" baseline="0" dirty="0" smtClean="0"/>
              <a:t>PS :Both IP Apartment system &amp; IP Villa System can support ‘Group Call’ function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7227-F10B-4522-B0AD-F439E6972E8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7227-F10B-4522-B0AD-F439E6972E8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1-</a:t>
            </a:r>
            <a:r>
              <a:rPr lang="en-US" altLang="zh-CN" baseline="0" dirty="0" smtClean="0"/>
              <a:t> Main </a:t>
            </a:r>
            <a:r>
              <a:rPr lang="en-US" altLang="zh-CN" dirty="0" smtClean="0"/>
              <a:t>VTH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settings is same as the page 5. Here should note the extension VTH’s setting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87227-F10B-4522-B0AD-F439E6972E8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B80D6-71F3-4B9C-826E-7E4BA0D74F0C}" type="datetimeFigureOut">
              <a:rPr lang="zh-CN" altLang="en-US"/>
              <a:pPr>
                <a:defRPr/>
              </a:pPr>
              <a:t>2015/11/16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A60C8-9C1B-44C3-8490-B690485AB7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84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95936" y="2143122"/>
            <a:ext cx="5076056" cy="644653"/>
          </a:xfrm>
        </p:spPr>
        <p:txBody>
          <a:bodyPr>
            <a:noAutofit/>
          </a:bodyPr>
          <a:lstStyle>
            <a:lvl1pPr algn="ctr">
              <a:defRPr kumimoji="0" lang="zh-CN" altLang="en-US" sz="3200" b="1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3704000" y="1779662"/>
            <a:ext cx="0" cy="1275243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pic>
        <p:nvPicPr>
          <p:cNvPr id="9" name="Picture 2" descr="D:\PPT\个人制作\大华内训\让你的PPT会说话\母版设计\大华\LOGO-JP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196700"/>
            <a:ext cx="2071702" cy="57017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39975" y="115563"/>
            <a:ext cx="6804025" cy="500066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E60013"/>
              </a:buClr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-1590" y="115562"/>
            <a:ext cx="2341565" cy="500067"/>
          </a:xfrm>
          <a:prstGeom prst="rect">
            <a:avLst/>
          </a:prstGeom>
          <a:solidFill>
            <a:srgbClr val="E6001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0" y="142858"/>
            <a:ext cx="3357586" cy="428627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E60013"/>
              </a:buClr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-1590" y="142858"/>
            <a:ext cx="4573590" cy="428628"/>
          </a:xfrm>
          <a:prstGeom prst="rect">
            <a:avLst/>
          </a:prstGeom>
          <a:solidFill>
            <a:srgbClr val="E6001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575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421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69199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0948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653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653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1590" y="115562"/>
            <a:ext cx="2341565" cy="500067"/>
          </a:xfrm>
          <a:prstGeom prst="rect">
            <a:avLst/>
          </a:prstGeom>
          <a:solidFill>
            <a:srgbClr val="E6001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653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67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67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67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677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67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67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67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677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6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67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67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677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67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67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677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67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67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677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6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67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677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677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677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677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677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677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677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677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6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677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677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677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677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677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PT内页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3175"/>
            <a:ext cx="9148719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857488" y="478632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1CEE-E1E7-43C8-9B46-00E7DB945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36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2" descr="D:\PPT\个人制作\大华内训\让你的PPT会说话\母版设计\大华\LOGO-JPG.png"/>
          <p:cNvPicPr>
            <a:picLocks noChangeAspect="1" noChangeArrowheads="1"/>
          </p:cNvPicPr>
          <p:nvPr userDrawn="1"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9" y="170154"/>
            <a:ext cx="1285884" cy="41244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649" r:id="rId13"/>
    <p:sldLayoutId id="2147483650" r:id="rId14"/>
    <p:sldLayoutId id="2147483660" r:id="rId15"/>
    <p:sldLayoutId id="2147483675" r:id="rId16"/>
    <p:sldLayoutId id="2147483679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07" r:id="rId44"/>
    <p:sldLayoutId id="2147483708" r:id="rId45"/>
    <p:sldLayoutId id="2147483709" r:id="rId46"/>
    <p:sldLayoutId id="2147483710" r:id="rId47"/>
    <p:sldLayoutId id="2147483711" r:id="rId48"/>
    <p:sldLayoutId id="2147483712" r:id="rId49"/>
    <p:sldLayoutId id="2147483713" r:id="rId50"/>
    <p:sldLayoutId id="2147483715" r:id="rId51"/>
    <p:sldLayoutId id="2147483716" r:id="rId52"/>
    <p:sldLayoutId id="2147483717" r:id="rId53"/>
    <p:sldLayoutId id="2147483718" r:id="rId54"/>
    <p:sldLayoutId id="2147483719" r:id="rId5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605050" y="1285866"/>
            <a:ext cx="8335036" cy="3000396"/>
            <a:chOff x="605050" y="1071555"/>
            <a:chExt cx="8335036" cy="3000396"/>
          </a:xfrm>
        </p:grpSpPr>
        <p:sp>
          <p:nvSpPr>
            <p:cNvPr id="20" name="矩形 19"/>
            <p:cNvSpPr/>
            <p:nvPr/>
          </p:nvSpPr>
          <p:spPr>
            <a:xfrm>
              <a:off x="642910" y="1071555"/>
              <a:ext cx="3714776" cy="271464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3" name="Picture 9" descr="E:\产品线\可视对讲VDP\PPT\素材\dh-vto1220bw_副本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50212" y="1214428"/>
              <a:ext cx="864400" cy="2370129"/>
            </a:xfrm>
            <a:prstGeom prst="rect">
              <a:avLst/>
            </a:prstGeom>
            <a:noFill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/>
            <a:srcRect t="15073" b="21622"/>
            <a:stretch>
              <a:fillRect/>
            </a:stretch>
          </p:blipFill>
          <p:spPr bwMode="auto">
            <a:xfrm>
              <a:off x="4357686" y="2285998"/>
              <a:ext cx="4214842" cy="15001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2" name="组合 37"/>
            <p:cNvGrpSpPr/>
            <p:nvPr/>
          </p:nvGrpSpPr>
          <p:grpSpPr>
            <a:xfrm>
              <a:off x="605050" y="3806691"/>
              <a:ext cx="7922710" cy="265260"/>
              <a:chOff x="645241" y="3742539"/>
              <a:chExt cx="7922710" cy="262705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645241" y="3742539"/>
                <a:ext cx="1323843" cy="262705"/>
              </a:xfrm>
              <a:prstGeom prst="rect">
                <a:avLst/>
              </a:prstGeom>
              <a:solidFill>
                <a:srgbClr val="E68C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1965015" y="3742539"/>
                <a:ext cx="1323843" cy="262705"/>
              </a:xfrm>
              <a:prstGeom prst="rect">
                <a:avLst/>
              </a:prstGeom>
              <a:solidFill>
                <a:srgbClr val="46B0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3284788" y="3742539"/>
                <a:ext cx="1323843" cy="262705"/>
              </a:xfrm>
              <a:prstGeom prst="rect">
                <a:avLst/>
              </a:prstGeom>
              <a:solidFill>
                <a:srgbClr val="3178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4604562" y="3742539"/>
                <a:ext cx="1323843" cy="262705"/>
              </a:xfrm>
              <a:prstGeom prst="rect">
                <a:avLst/>
              </a:prstGeom>
              <a:solidFill>
                <a:srgbClr val="C682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5924336" y="3742539"/>
                <a:ext cx="1323843" cy="262705"/>
              </a:xfrm>
              <a:prstGeom prst="rect">
                <a:avLst/>
              </a:prstGeom>
              <a:solidFill>
                <a:srgbClr val="8F6D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7244108" y="3742539"/>
                <a:ext cx="1323843" cy="262705"/>
              </a:xfrm>
              <a:prstGeom prst="rect">
                <a:avLst/>
              </a:prstGeom>
              <a:solidFill>
                <a:srgbClr val="9A9B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028" name="Picture 4" descr="E:\产品线\可视对讲VDP\PPT\素材\DH-VTH1560B_副本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4348" y="2731304"/>
              <a:ext cx="1285884" cy="91201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34" name="Picture 10" descr="E:\产品线\可视对讲VDP\PPT\素材\DH-VTH1560CS_副本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71736" y="2185300"/>
              <a:ext cx="1004914" cy="1458023"/>
            </a:xfrm>
            <a:prstGeom prst="rect">
              <a:avLst/>
            </a:prstGeom>
            <a:noFill/>
          </p:spPr>
        </p:pic>
        <p:pic>
          <p:nvPicPr>
            <p:cNvPr id="1030" name="Picture 6" descr="E:\产品线\可视对讲VDP\PPT\素材\DH-VTO6110B white_副本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28992" y="2582345"/>
              <a:ext cx="818298" cy="10609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4286248" y="1214431"/>
              <a:ext cx="465383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latin typeface="Kozuka Gothic Pro B" pitchFamily="34" charset="-128"/>
                  <a:ea typeface="Kozuka Gothic Pro B" pitchFamily="34" charset="-128"/>
                </a:rPr>
                <a:t>Video Intercom Operation</a:t>
              </a:r>
            </a:p>
            <a:p>
              <a:r>
                <a:rPr lang="en-US" altLang="zh-CN" sz="2800" dirty="0" smtClean="0">
                  <a:latin typeface="Kozuka Gothic Pro B" pitchFamily="34" charset="-128"/>
                  <a:ea typeface="Kozuka Gothic Pro B" pitchFamily="34" charset="-128"/>
                </a:rPr>
                <a:t>                                           ---2015</a:t>
              </a:r>
              <a:endParaRPr lang="zh-CN" altLang="en-US" sz="2800" dirty="0">
                <a:latin typeface="Kozuka Gothic Pro B" pitchFamily="34" charset="-128"/>
                <a:ea typeface="Kozuka Gothic Pro B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790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4071934" y="142858"/>
            <a:ext cx="4267200" cy="2560320"/>
            <a:chOff x="1285852" y="1071552"/>
            <a:chExt cx="6096000" cy="36576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85852" y="1071552"/>
              <a:ext cx="6096000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矩形 8"/>
            <p:cNvSpPr/>
            <p:nvPr/>
          </p:nvSpPr>
          <p:spPr>
            <a:xfrm>
              <a:off x="4357686" y="2214560"/>
              <a:ext cx="1071570" cy="3571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3000364" y="2214560"/>
              <a:ext cx="1071570" cy="3571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3071802" y="2857502"/>
              <a:ext cx="1928826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rot="5400000" flipH="1" flipV="1">
              <a:off x="4250529" y="1964527"/>
              <a:ext cx="357190" cy="14287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851866" y="1581823"/>
              <a:ext cx="2111843" cy="351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rgbClr val="FF0000"/>
                  </a:solidFill>
                </a:rPr>
                <a:t>1-Choose it as Extension </a:t>
              </a:r>
              <a:endParaRPr lang="zh-CN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94495" y="1857371"/>
              <a:ext cx="2553813" cy="329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 smtClean="0">
                  <a:solidFill>
                    <a:srgbClr val="FF0000"/>
                  </a:solidFill>
                </a:rPr>
                <a:t>2- Input Extension VTH Room No.</a:t>
              </a:r>
              <a:endParaRPr lang="zh-CN" altLang="en-US" sz="900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 rot="16200000" flipH="1">
              <a:off x="3607587" y="2893221"/>
              <a:ext cx="285752" cy="21431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131786" y="3071816"/>
              <a:ext cx="2494273" cy="351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>
                  <a:solidFill>
                    <a:srgbClr val="FF0000"/>
                  </a:solidFill>
                </a:rPr>
                <a:t>3-Input Main VTH’s IP address</a:t>
              </a:r>
              <a:endParaRPr lang="zh-CN" altLang="en-US" sz="1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786064"/>
            <a:ext cx="3819525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786064"/>
            <a:ext cx="3800475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矩形 16"/>
          <p:cNvSpPr/>
          <p:nvPr/>
        </p:nvSpPr>
        <p:spPr>
          <a:xfrm>
            <a:off x="357158" y="714362"/>
            <a:ext cx="3416320" cy="143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latin typeface="+mn-ea"/>
              </a:rPr>
              <a:t>Extension VTH Setting</a:t>
            </a:r>
          </a:p>
          <a:p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1)-Room No. 9901-1</a:t>
            </a:r>
          </a:p>
          <a:p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  Input Main VTH’s IP 192.168.1.103</a:t>
            </a:r>
          </a:p>
          <a:p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2)-set its IP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：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192.168.1.102</a:t>
            </a:r>
          </a:p>
          <a:p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1100" dirty="0" smtClean="0">
                <a:latin typeface="楷体" pitchFamily="49" charset="-122"/>
                <a:ea typeface="楷体" pitchFamily="49" charset="-122"/>
              </a:rPr>
              <a:t>PS</a:t>
            </a:r>
            <a:r>
              <a:rPr lang="zh-CN" altLang="en-US" sz="1100" dirty="0" smtClean="0">
                <a:latin typeface="楷体" pitchFamily="49" charset="-122"/>
                <a:ea typeface="楷体" pitchFamily="49" charset="-122"/>
              </a:rPr>
              <a:t>：</a:t>
            </a:r>
            <a:r>
              <a:rPr lang="en-US" altLang="zh-CN" sz="1100" dirty="0" smtClean="0">
                <a:latin typeface="楷体" pitchFamily="49" charset="-122"/>
                <a:ea typeface="楷体" pitchFamily="49" charset="-122"/>
              </a:rPr>
              <a:t>No need to add VTO’s IP address</a:t>
            </a:r>
          </a:p>
        </p:txBody>
      </p:sp>
    </p:spTree>
    <p:extLst>
      <p:ext uri="{BB962C8B-B14F-4D97-AF65-F5344CB8AC3E}">
        <p14:creationId xmlns:p14="http://schemas.microsoft.com/office/powerpoint/2010/main" val="708326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/>
          <p:cNvGrpSpPr/>
          <p:nvPr/>
        </p:nvGrpSpPr>
        <p:grpSpPr>
          <a:xfrm>
            <a:off x="71406" y="71420"/>
            <a:ext cx="4429156" cy="642942"/>
            <a:chOff x="71406" y="71420"/>
            <a:chExt cx="6786610" cy="1714512"/>
          </a:xfrm>
        </p:grpSpPr>
        <p:sp>
          <p:nvSpPr>
            <p:cNvPr id="27" name="圆角矩形 26"/>
            <p:cNvSpPr/>
            <p:nvPr/>
          </p:nvSpPr>
          <p:spPr>
            <a:xfrm>
              <a:off x="4532055" y="1023927"/>
              <a:ext cx="1897333" cy="76200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FQA</a:t>
              </a:r>
              <a:endParaRPr lang="zh-CN" altLang="en-US" dirty="0"/>
            </a:p>
          </p:txBody>
        </p:sp>
        <p:grpSp>
          <p:nvGrpSpPr>
            <p:cNvPr id="3" name="组合 23"/>
            <p:cNvGrpSpPr/>
            <p:nvPr/>
          </p:nvGrpSpPr>
          <p:grpSpPr>
            <a:xfrm>
              <a:off x="71406" y="71420"/>
              <a:ext cx="6786610" cy="1714512"/>
              <a:chOff x="857224" y="142858"/>
              <a:chExt cx="3908079" cy="642942"/>
            </a:xfrm>
          </p:grpSpPr>
          <p:grpSp>
            <p:nvGrpSpPr>
              <p:cNvPr id="4" name="组合 16"/>
              <p:cNvGrpSpPr/>
              <p:nvPr/>
            </p:nvGrpSpPr>
            <p:grpSpPr>
              <a:xfrm>
                <a:off x="1071538" y="500048"/>
                <a:ext cx="2307028" cy="285752"/>
                <a:chOff x="142844" y="500048"/>
                <a:chExt cx="2307028" cy="285752"/>
              </a:xfrm>
            </p:grpSpPr>
            <p:sp>
              <p:nvSpPr>
                <p:cNvPr id="16" name="圆角矩形 15"/>
                <p:cNvSpPr/>
                <p:nvPr/>
              </p:nvSpPr>
              <p:spPr>
                <a:xfrm>
                  <a:off x="142844" y="500048"/>
                  <a:ext cx="1172424" cy="285752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 smtClean="0"/>
                    <a:t>Connection</a:t>
                  </a:r>
                  <a:endParaRPr lang="zh-CN" altLang="en-US" dirty="0"/>
                </a:p>
              </p:txBody>
            </p:sp>
            <p:sp>
              <p:nvSpPr>
                <p:cNvPr id="19" name="圆角矩形 18"/>
                <p:cNvSpPr/>
                <p:nvPr/>
              </p:nvSpPr>
              <p:spPr>
                <a:xfrm>
                  <a:off x="1357290" y="500048"/>
                  <a:ext cx="1092582" cy="285752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 smtClean="0"/>
                    <a:t>Upgrading</a:t>
                  </a:r>
                  <a:endParaRPr lang="zh-CN" altLang="en-US" dirty="0"/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1142976" y="142858"/>
                <a:ext cx="13528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Technical/ IP</a:t>
                </a:r>
                <a:endParaRPr lang="zh-CN" alt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857224" y="500048"/>
                <a:ext cx="3908079" cy="1588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矩形 10"/>
          <p:cNvSpPr/>
          <p:nvPr/>
        </p:nvSpPr>
        <p:spPr>
          <a:xfrm>
            <a:off x="1214414" y="2143122"/>
            <a:ext cx="157163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VTO1210A-X</a:t>
            </a:r>
          </a:p>
          <a:p>
            <a:pPr algn="ctr"/>
            <a:r>
              <a:rPr lang="en-US" altLang="zh-CN" sz="1400" dirty="0" smtClean="0"/>
              <a:t>IP 192.168.1.110  </a:t>
            </a:r>
            <a:endParaRPr lang="zh-CN" altLang="en-US" sz="1400" dirty="0"/>
          </a:p>
        </p:txBody>
      </p:sp>
      <p:sp>
        <p:nvSpPr>
          <p:cNvPr id="18" name="矩形 17"/>
          <p:cNvSpPr/>
          <p:nvPr/>
        </p:nvSpPr>
        <p:spPr>
          <a:xfrm>
            <a:off x="6429388" y="2214560"/>
            <a:ext cx="1643074" cy="696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VTH1550CH</a:t>
            </a:r>
          </a:p>
          <a:p>
            <a:pPr algn="ctr"/>
            <a:r>
              <a:rPr lang="en-US" altLang="zh-CN" sz="1400" dirty="0" smtClean="0"/>
              <a:t>Room No. 9901</a:t>
            </a:r>
            <a:endParaRPr lang="en-US" altLang="zh-CN" sz="1400" dirty="0"/>
          </a:p>
          <a:p>
            <a:pPr algn="ctr"/>
            <a:r>
              <a:rPr lang="en-US" altLang="zh-CN" sz="1400" dirty="0" smtClean="0"/>
              <a:t>IP  192.168.1.103</a:t>
            </a:r>
            <a:endParaRPr lang="zh-CN" altLang="en-US" sz="1400" dirty="0" smtClean="0"/>
          </a:p>
        </p:txBody>
      </p:sp>
      <p:sp>
        <p:nvSpPr>
          <p:cNvPr id="52" name="矩形 51"/>
          <p:cNvSpPr/>
          <p:nvPr/>
        </p:nvSpPr>
        <p:spPr>
          <a:xfrm>
            <a:off x="3786182" y="1142990"/>
            <a:ext cx="1000132" cy="428628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PC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214560"/>
            <a:ext cx="180738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3" name="直接连接符 82"/>
          <p:cNvCxnSpPr>
            <a:stCxn id="1026" idx="1"/>
            <a:endCxn id="11" idx="3"/>
          </p:cNvCxnSpPr>
          <p:nvPr/>
        </p:nvCxnSpPr>
        <p:spPr>
          <a:xfrm rot="10800000">
            <a:off x="2786050" y="2536031"/>
            <a:ext cx="71438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>
            <a:stCxn id="52" idx="2"/>
          </p:cNvCxnSpPr>
          <p:nvPr/>
        </p:nvCxnSpPr>
        <p:spPr>
          <a:xfrm rot="5400000">
            <a:off x="3964777" y="1893089"/>
            <a:ext cx="642942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 rot="5400000">
            <a:off x="3894133" y="3178179"/>
            <a:ext cx="927900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5000628" y="2571750"/>
            <a:ext cx="1643074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矩形 107"/>
          <p:cNvSpPr/>
          <p:nvPr/>
        </p:nvSpPr>
        <p:spPr>
          <a:xfrm>
            <a:off x="285720" y="928676"/>
            <a:ext cx="192783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3. Sub VTO setting</a:t>
            </a:r>
          </a:p>
          <a:p>
            <a:r>
              <a:rPr lang="en-US" altLang="zh-CN" sz="1600" dirty="0" smtClean="0"/>
              <a:t>Max 20 VTO × 1VTH</a:t>
            </a:r>
          </a:p>
        </p:txBody>
      </p:sp>
      <p:sp>
        <p:nvSpPr>
          <p:cNvPr id="111" name="矩形 110"/>
          <p:cNvSpPr/>
          <p:nvPr/>
        </p:nvSpPr>
        <p:spPr>
          <a:xfrm>
            <a:off x="285720" y="2437627"/>
            <a:ext cx="6429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DC12V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126" name="直接连接符 125"/>
          <p:cNvCxnSpPr/>
          <p:nvPr/>
        </p:nvCxnSpPr>
        <p:spPr>
          <a:xfrm rot="10800000">
            <a:off x="857224" y="2571750"/>
            <a:ext cx="357190" cy="1588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/>
          <p:cNvGrpSpPr/>
          <p:nvPr/>
        </p:nvGrpSpPr>
        <p:grpSpPr>
          <a:xfrm>
            <a:off x="2786050" y="2857502"/>
            <a:ext cx="3571900" cy="369332"/>
            <a:chOff x="2786050" y="2857502"/>
            <a:chExt cx="3571900" cy="369332"/>
          </a:xfrm>
        </p:grpSpPr>
        <p:sp>
          <p:nvSpPr>
            <p:cNvPr id="32" name="矩形 31"/>
            <p:cNvSpPr/>
            <p:nvPr/>
          </p:nvSpPr>
          <p:spPr>
            <a:xfrm>
              <a:off x="4500562" y="285750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rgbClr val="00B050"/>
                  </a:solidFill>
                </a:rPr>
                <a:t>①</a:t>
              </a:r>
              <a:endParaRPr lang="zh-CN" alt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34" name="直接箭头连接符 33"/>
            <p:cNvCxnSpPr/>
            <p:nvPr/>
          </p:nvCxnSpPr>
          <p:spPr>
            <a:xfrm>
              <a:off x="2786050" y="2928940"/>
              <a:ext cx="3571900" cy="1588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/>
            <p:cNvSpPr/>
            <p:nvPr/>
          </p:nvSpPr>
          <p:spPr>
            <a:xfrm>
              <a:off x="2977459" y="2968471"/>
              <a:ext cx="129715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 smtClean="0">
                  <a:solidFill>
                    <a:srgbClr val="00B050"/>
                  </a:solidFill>
                </a:rPr>
                <a:t>Press Room No. 9901</a:t>
              </a:r>
              <a:endParaRPr lang="zh-CN" altLang="en-US" sz="1000" dirty="0">
                <a:solidFill>
                  <a:srgbClr val="00B050"/>
                </a:solidFill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3571868" y="3643320"/>
            <a:ext cx="157163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VTO2000A</a:t>
            </a:r>
          </a:p>
          <a:p>
            <a:pPr algn="ctr"/>
            <a:r>
              <a:rPr lang="en-US" altLang="zh-CN" sz="1400" dirty="0" smtClean="0"/>
              <a:t>IP 192.168.1.111  </a:t>
            </a:r>
            <a:endParaRPr lang="zh-CN" altLang="en-US" sz="1400" dirty="0"/>
          </a:p>
        </p:txBody>
      </p:sp>
      <p:sp>
        <p:nvSpPr>
          <p:cNvPr id="46" name="矩形 45"/>
          <p:cNvSpPr/>
          <p:nvPr/>
        </p:nvSpPr>
        <p:spPr>
          <a:xfrm>
            <a:off x="1571604" y="3000378"/>
            <a:ext cx="110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Main VTO</a:t>
            </a:r>
            <a:endParaRPr lang="zh-CN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4000496" y="4572014"/>
            <a:ext cx="976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Sub VTO</a:t>
            </a:r>
            <a:endParaRPr lang="zh-CN" altLang="en-US" dirty="0"/>
          </a:p>
        </p:txBody>
      </p:sp>
      <p:grpSp>
        <p:nvGrpSpPr>
          <p:cNvPr id="64" name="组合 63"/>
          <p:cNvGrpSpPr/>
          <p:nvPr/>
        </p:nvGrpSpPr>
        <p:grpSpPr>
          <a:xfrm>
            <a:off x="5143504" y="3000378"/>
            <a:ext cx="2516756" cy="1328804"/>
            <a:chOff x="5143504" y="3000378"/>
            <a:chExt cx="2516756" cy="1328804"/>
          </a:xfrm>
        </p:grpSpPr>
        <p:sp>
          <p:nvSpPr>
            <p:cNvPr id="38" name="矩形 37"/>
            <p:cNvSpPr/>
            <p:nvPr/>
          </p:nvSpPr>
          <p:spPr>
            <a:xfrm>
              <a:off x="6143636" y="3500444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rgbClr val="00B050"/>
                  </a:solidFill>
                </a:rPr>
                <a:t>②</a:t>
              </a:r>
              <a:endParaRPr lang="zh-CN" alt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30" name="直接箭头连接符 29"/>
            <p:cNvCxnSpPr>
              <a:stCxn id="45" idx="3"/>
            </p:cNvCxnSpPr>
            <p:nvPr/>
          </p:nvCxnSpPr>
          <p:spPr>
            <a:xfrm flipV="1">
              <a:off x="5143504" y="3000378"/>
              <a:ext cx="1785950" cy="1035851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矩形 58"/>
            <p:cNvSpPr/>
            <p:nvPr/>
          </p:nvSpPr>
          <p:spPr>
            <a:xfrm>
              <a:off x="5500694" y="3929072"/>
              <a:ext cx="21595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 smtClean="0">
                  <a:solidFill>
                    <a:srgbClr val="00B050"/>
                  </a:solidFill>
                </a:rPr>
                <a:t>   </a:t>
              </a:r>
              <a:r>
                <a:rPr lang="en-US" altLang="zh-CN" sz="1000" dirty="0" smtClean="0">
                  <a:solidFill>
                    <a:srgbClr val="00B050"/>
                  </a:solidFill>
                </a:rPr>
                <a:t>Villa –one button to call VTH</a:t>
              </a:r>
            </a:p>
            <a:p>
              <a:r>
                <a:rPr lang="en-US" altLang="zh-CN" sz="1000" dirty="0" smtClean="0">
                  <a:solidFill>
                    <a:srgbClr val="00B050"/>
                  </a:solidFill>
                </a:rPr>
                <a:t>*Unit-press the VTH’s room No,. 9901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357158" y="357172"/>
            <a:ext cx="5660524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/>
              <a:t>Main VTO/Sub VTO ---web setting</a:t>
            </a:r>
            <a:r>
              <a:rPr lang="zh-CN" altLang="en-US" sz="1600" b="1" dirty="0" smtClean="0"/>
              <a:t>：</a:t>
            </a:r>
            <a:endParaRPr lang="en-US" altLang="zh-CN" sz="1600" b="1" dirty="0" smtClean="0"/>
          </a:p>
          <a:p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）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Add the VTH’s Room No. on the Main VTO and Sub VTO’s web</a:t>
            </a:r>
          </a:p>
          <a:p>
            <a:endParaRPr lang="en-US" altLang="zh-CN" sz="1600" b="1" dirty="0" smtClean="0"/>
          </a:p>
          <a:p>
            <a:r>
              <a:rPr lang="en-US" altLang="zh-CN" sz="1600" b="1" dirty="0" smtClean="0"/>
              <a:t>        </a:t>
            </a:r>
            <a:endParaRPr lang="en-US" altLang="zh-CN" sz="1600" dirty="0" smtClean="0"/>
          </a:p>
        </p:txBody>
      </p:sp>
      <p:pic>
        <p:nvPicPr>
          <p:cNvPr id="3" name="内容占位符 3"/>
          <p:cNvPicPr>
            <a:picLocks noChangeAspect="1"/>
          </p:cNvPicPr>
          <p:nvPr/>
        </p:nvPicPr>
        <p:blipFill>
          <a:blip r:embed="rId3"/>
          <a:srcRect r="39062"/>
          <a:stretch>
            <a:fillRect/>
          </a:stretch>
        </p:blipFill>
        <p:spPr>
          <a:xfrm>
            <a:off x="571472" y="1571618"/>
            <a:ext cx="3662542" cy="298132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071684"/>
            <a:ext cx="5447348" cy="278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3995936" y="4260233"/>
            <a:ext cx="3635896" cy="2234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rgbClr val="FF0000"/>
                </a:solidFill>
              </a:rPr>
              <a:t>Only need to input main VTH’s room number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4348" y="799917"/>
            <a:ext cx="3850093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/>
              <a:t>VTH’s Setting</a:t>
            </a:r>
          </a:p>
          <a:p>
            <a:r>
              <a:rPr lang="en-US" altLang="zh-CN" sz="1600" dirty="0" smtClean="0"/>
              <a:t>(Settings&gt;Project setting&gt;Password:002236)</a:t>
            </a:r>
          </a:p>
          <a:p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1)-Room No.9901</a:t>
            </a:r>
          </a:p>
          <a:p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2)-IP: 192.168.1.103</a:t>
            </a:r>
          </a:p>
          <a:p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3)-Network :</a:t>
            </a:r>
          </a:p>
          <a:p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   Main VTO IP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：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192.168.1.110</a:t>
            </a:r>
          </a:p>
          <a:p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   Sub  VTO IP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：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192.168.1.111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 </a:t>
            </a:r>
            <a:endParaRPr lang="en-US" altLang="zh-CN" sz="1400" dirty="0" smtClean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452" y="428610"/>
            <a:ext cx="3428572" cy="20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643188"/>
            <a:ext cx="3435543" cy="207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562312"/>
            <a:ext cx="3948114" cy="236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矩形 1"/>
          <p:cNvSpPr/>
          <p:nvPr/>
        </p:nvSpPr>
        <p:spPr>
          <a:xfrm>
            <a:off x="2915816" y="3291830"/>
            <a:ext cx="216024" cy="648072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326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直接连接符 70"/>
          <p:cNvCxnSpPr/>
          <p:nvPr/>
        </p:nvCxnSpPr>
        <p:spPr>
          <a:xfrm>
            <a:off x="5326327" y="1448166"/>
            <a:ext cx="0" cy="975837"/>
          </a:xfrm>
          <a:prstGeom prst="line">
            <a:avLst/>
          </a:prstGeom>
          <a:ln w="19050"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27"/>
          <p:cNvGrpSpPr/>
          <p:nvPr/>
        </p:nvGrpSpPr>
        <p:grpSpPr>
          <a:xfrm>
            <a:off x="71406" y="71420"/>
            <a:ext cx="4429156" cy="642942"/>
            <a:chOff x="71406" y="71420"/>
            <a:chExt cx="6786610" cy="1714512"/>
          </a:xfrm>
        </p:grpSpPr>
        <p:sp>
          <p:nvSpPr>
            <p:cNvPr id="27" name="圆角矩形 26"/>
            <p:cNvSpPr/>
            <p:nvPr/>
          </p:nvSpPr>
          <p:spPr>
            <a:xfrm>
              <a:off x="4532055" y="1023927"/>
              <a:ext cx="1897333" cy="76200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FQA</a:t>
              </a:r>
              <a:endParaRPr lang="zh-CN" altLang="en-US" dirty="0"/>
            </a:p>
          </p:txBody>
        </p:sp>
        <p:grpSp>
          <p:nvGrpSpPr>
            <p:cNvPr id="3" name="组合 23"/>
            <p:cNvGrpSpPr/>
            <p:nvPr/>
          </p:nvGrpSpPr>
          <p:grpSpPr>
            <a:xfrm>
              <a:off x="71406" y="71420"/>
              <a:ext cx="6786610" cy="1714512"/>
              <a:chOff x="857224" y="142858"/>
              <a:chExt cx="3908079" cy="642942"/>
            </a:xfrm>
          </p:grpSpPr>
          <p:grpSp>
            <p:nvGrpSpPr>
              <p:cNvPr id="4" name="组合 16"/>
              <p:cNvGrpSpPr/>
              <p:nvPr/>
            </p:nvGrpSpPr>
            <p:grpSpPr>
              <a:xfrm>
                <a:off x="1071538" y="500048"/>
                <a:ext cx="2307028" cy="285752"/>
                <a:chOff x="142844" y="500048"/>
                <a:chExt cx="2307028" cy="285752"/>
              </a:xfrm>
            </p:grpSpPr>
            <p:sp>
              <p:nvSpPr>
                <p:cNvPr id="16" name="圆角矩形 15"/>
                <p:cNvSpPr/>
                <p:nvPr/>
              </p:nvSpPr>
              <p:spPr>
                <a:xfrm>
                  <a:off x="142844" y="500048"/>
                  <a:ext cx="1172424" cy="285752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 smtClean="0"/>
                    <a:t>Connection</a:t>
                  </a:r>
                  <a:endParaRPr lang="zh-CN" altLang="en-US" dirty="0"/>
                </a:p>
              </p:txBody>
            </p:sp>
            <p:sp>
              <p:nvSpPr>
                <p:cNvPr id="19" name="圆角矩形 18"/>
                <p:cNvSpPr/>
                <p:nvPr/>
              </p:nvSpPr>
              <p:spPr>
                <a:xfrm>
                  <a:off x="1357290" y="500048"/>
                  <a:ext cx="1092582" cy="285752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 smtClean="0"/>
                    <a:t>Upgrading</a:t>
                  </a:r>
                  <a:endParaRPr lang="zh-CN" altLang="en-US" dirty="0"/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1142976" y="142858"/>
                <a:ext cx="13528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Technical/ IP</a:t>
                </a:r>
                <a:endParaRPr lang="zh-CN" alt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857224" y="500048"/>
                <a:ext cx="3908079" cy="1588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8" name="矩形 107"/>
          <p:cNvSpPr/>
          <p:nvPr/>
        </p:nvSpPr>
        <p:spPr>
          <a:xfrm>
            <a:off x="285720" y="928676"/>
            <a:ext cx="3650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4</a:t>
            </a:r>
            <a:r>
              <a:rPr lang="en-US" altLang="zh-CN" b="1" dirty="0" smtClean="0"/>
              <a:t>. Mobile APP(DMSS, Only for Villa )</a:t>
            </a:r>
          </a:p>
        </p:txBody>
      </p:sp>
      <p:sp>
        <p:nvSpPr>
          <p:cNvPr id="33" name="直角三角形 32"/>
          <p:cNvSpPr/>
          <p:nvPr/>
        </p:nvSpPr>
        <p:spPr>
          <a:xfrm rot="16200000">
            <a:off x="7908613" y="3922709"/>
            <a:ext cx="1253960" cy="1187624"/>
          </a:xfrm>
          <a:prstGeom prst="rt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 rot="18792404">
            <a:off x="8332210" y="4515911"/>
            <a:ext cx="58541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Villa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390026" y="2424003"/>
            <a:ext cx="157163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VTO2000A</a:t>
            </a:r>
          </a:p>
          <a:p>
            <a:pPr algn="ctr"/>
            <a:r>
              <a:rPr lang="en-US" altLang="zh-CN" sz="1400" dirty="0" smtClean="0"/>
              <a:t>IP 192.168.1.110  </a:t>
            </a:r>
            <a:endParaRPr lang="zh-CN" altLang="en-US" sz="1400" dirty="0"/>
          </a:p>
        </p:txBody>
      </p:sp>
      <p:sp>
        <p:nvSpPr>
          <p:cNvPr id="39" name="矩形 38"/>
          <p:cNvSpPr/>
          <p:nvPr/>
        </p:nvSpPr>
        <p:spPr>
          <a:xfrm>
            <a:off x="6712528" y="4013325"/>
            <a:ext cx="1643074" cy="696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VTH1550CH</a:t>
            </a:r>
          </a:p>
          <a:p>
            <a:pPr algn="ctr"/>
            <a:r>
              <a:rPr lang="en-US" altLang="zh-CN" sz="1400" dirty="0" smtClean="0"/>
              <a:t>Room No. </a:t>
            </a:r>
            <a:r>
              <a:rPr lang="en-US" altLang="zh-CN" sz="1400" b="1" dirty="0" smtClean="0"/>
              <a:t>9901</a:t>
            </a:r>
            <a:endParaRPr lang="en-US" altLang="zh-CN" sz="1400" b="1" dirty="0"/>
          </a:p>
          <a:p>
            <a:pPr algn="ctr"/>
            <a:r>
              <a:rPr lang="en-US" altLang="zh-CN" sz="1400" dirty="0" smtClean="0"/>
              <a:t>IP  192.168.1.103</a:t>
            </a:r>
            <a:endParaRPr lang="zh-CN" altLang="en-US" sz="1400" dirty="0" smtClean="0"/>
          </a:p>
        </p:txBody>
      </p:sp>
      <p:sp>
        <p:nvSpPr>
          <p:cNvPr id="40" name="矩形 39"/>
          <p:cNvSpPr/>
          <p:nvPr/>
        </p:nvSpPr>
        <p:spPr>
          <a:xfrm>
            <a:off x="6926842" y="1423871"/>
            <a:ext cx="1000132" cy="428628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PC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1960" y="2516336"/>
            <a:ext cx="1689907" cy="60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2" name="直接连接符 41"/>
          <p:cNvCxnSpPr>
            <a:stCxn id="41" idx="1"/>
            <a:endCxn id="36" idx="3"/>
          </p:cNvCxnSpPr>
          <p:nvPr/>
        </p:nvCxnSpPr>
        <p:spPr>
          <a:xfrm flipH="1">
            <a:off x="5961662" y="2816912"/>
            <a:ext cx="69029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stCxn id="40" idx="2"/>
          </p:cNvCxnSpPr>
          <p:nvPr/>
        </p:nvCxnSpPr>
        <p:spPr>
          <a:xfrm rot="5400000">
            <a:off x="7105437" y="2173970"/>
            <a:ext cx="642942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rot="5400000">
            <a:off x="7106231" y="3459854"/>
            <a:ext cx="927900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6006074" y="4362658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 VTH</a:t>
            </a:r>
            <a:endParaRPr lang="zh-CN" altLang="en-US" dirty="0"/>
          </a:p>
        </p:txBody>
      </p:sp>
      <p:cxnSp>
        <p:nvCxnSpPr>
          <p:cNvPr id="55" name="直接箭头连接符 54"/>
          <p:cNvCxnSpPr/>
          <p:nvPr/>
        </p:nvCxnSpPr>
        <p:spPr>
          <a:xfrm>
            <a:off x="5845748" y="3281259"/>
            <a:ext cx="714380" cy="571504"/>
          </a:xfrm>
          <a:prstGeom prst="straightConnector1">
            <a:avLst/>
          </a:prstGeom>
          <a:ln w="12700">
            <a:solidFill>
              <a:srgbClr val="00B05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/>
          <p:cNvSpPr/>
          <p:nvPr/>
        </p:nvSpPr>
        <p:spPr>
          <a:xfrm>
            <a:off x="5926710" y="2911927"/>
            <a:ext cx="626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 VTO</a:t>
            </a:r>
            <a:endParaRPr lang="zh-CN" altLang="en-US" dirty="0"/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92" y="672714"/>
            <a:ext cx="353496" cy="86536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689203" y="2840489"/>
            <a:ext cx="12752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 smtClean="0"/>
              <a:t>Public network</a:t>
            </a:r>
            <a:endParaRPr lang="zh-CN" altLang="en-US" sz="1400" dirty="0"/>
          </a:p>
        </p:txBody>
      </p:sp>
      <p:grpSp>
        <p:nvGrpSpPr>
          <p:cNvPr id="21" name="组合 20"/>
          <p:cNvGrpSpPr/>
          <p:nvPr/>
        </p:nvGrpSpPr>
        <p:grpSpPr>
          <a:xfrm>
            <a:off x="4926994" y="1683499"/>
            <a:ext cx="893685" cy="458005"/>
            <a:chOff x="4500561" y="1825713"/>
            <a:chExt cx="893685" cy="458005"/>
          </a:xfrm>
          <a:solidFill>
            <a:schemeClr val="bg1"/>
          </a:solidFill>
        </p:grpSpPr>
        <p:sp>
          <p:nvSpPr>
            <p:cNvPr id="70" name="Freeform 5"/>
            <p:cNvSpPr>
              <a:spLocks/>
            </p:cNvSpPr>
            <p:nvPr/>
          </p:nvSpPr>
          <p:spPr bwMode="auto">
            <a:xfrm>
              <a:off x="4500561" y="1825713"/>
              <a:ext cx="893685" cy="458005"/>
            </a:xfrm>
            <a:custGeom>
              <a:avLst/>
              <a:gdLst>
                <a:gd name="T0" fmla="*/ 1662 w 2136"/>
                <a:gd name="T1" fmla="*/ 1181 h 1181"/>
                <a:gd name="T2" fmla="*/ 239 w 2136"/>
                <a:gd name="T3" fmla="*/ 1181 h 1181"/>
                <a:gd name="T4" fmla="*/ 0 w 2136"/>
                <a:gd name="T5" fmla="*/ 937 h 1181"/>
                <a:gd name="T6" fmla="*/ 181 w 2136"/>
                <a:gd name="T7" fmla="*/ 706 h 1181"/>
                <a:gd name="T8" fmla="*/ 462 w 2136"/>
                <a:gd name="T9" fmla="*/ 487 h 1181"/>
                <a:gd name="T10" fmla="*/ 974 w 2136"/>
                <a:gd name="T11" fmla="*/ 0 h 1181"/>
                <a:gd name="T12" fmla="*/ 1440 w 2136"/>
                <a:gd name="T13" fmla="*/ 294 h 1181"/>
                <a:gd name="T14" fmla="*/ 1662 w 2136"/>
                <a:gd name="T15" fmla="*/ 235 h 1181"/>
                <a:gd name="T16" fmla="*/ 2136 w 2136"/>
                <a:gd name="T17" fmla="*/ 710 h 1181"/>
                <a:gd name="T18" fmla="*/ 1662 w 2136"/>
                <a:gd name="T19" fmla="*/ 1181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6" h="1181">
                  <a:moveTo>
                    <a:pt x="1662" y="1181"/>
                  </a:moveTo>
                  <a:cubicBezTo>
                    <a:pt x="239" y="1181"/>
                    <a:pt x="239" y="1181"/>
                    <a:pt x="239" y="1181"/>
                  </a:cubicBezTo>
                  <a:cubicBezTo>
                    <a:pt x="109" y="1181"/>
                    <a:pt x="0" y="1071"/>
                    <a:pt x="0" y="937"/>
                  </a:cubicBezTo>
                  <a:cubicBezTo>
                    <a:pt x="0" y="823"/>
                    <a:pt x="76" y="731"/>
                    <a:pt x="181" y="706"/>
                  </a:cubicBezTo>
                  <a:cubicBezTo>
                    <a:pt x="231" y="588"/>
                    <a:pt x="336" y="504"/>
                    <a:pt x="462" y="487"/>
                  </a:cubicBezTo>
                  <a:cubicBezTo>
                    <a:pt x="474" y="218"/>
                    <a:pt x="701" y="0"/>
                    <a:pt x="974" y="0"/>
                  </a:cubicBezTo>
                  <a:cubicBezTo>
                    <a:pt x="1175" y="0"/>
                    <a:pt x="1356" y="118"/>
                    <a:pt x="1440" y="294"/>
                  </a:cubicBezTo>
                  <a:cubicBezTo>
                    <a:pt x="1507" y="256"/>
                    <a:pt x="1582" y="235"/>
                    <a:pt x="1662" y="235"/>
                  </a:cubicBezTo>
                  <a:cubicBezTo>
                    <a:pt x="1922" y="235"/>
                    <a:pt x="2136" y="449"/>
                    <a:pt x="2136" y="710"/>
                  </a:cubicBezTo>
                  <a:cubicBezTo>
                    <a:pt x="2136" y="966"/>
                    <a:pt x="1922" y="1181"/>
                    <a:pt x="1662" y="1181"/>
                  </a:cubicBezTo>
                  <a:close/>
                </a:path>
              </a:pathLst>
            </a:custGeom>
            <a:grpFill/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97">
                <a:defRPr/>
              </a:pPr>
              <a:endParaRPr lang="en-US" kern="0">
                <a:solidFill>
                  <a:srgbClr val="505050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673129" y="1914386"/>
              <a:ext cx="54854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P2P</a:t>
              </a:r>
              <a:endParaRPr lang="en-US" altLang="zh-CN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221178" y="1240051"/>
            <a:ext cx="527320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1400" dirty="0" smtClean="0">
                <a:ea typeface="楷体" pitchFamily="49" charset="-122"/>
              </a:rPr>
              <a:t>VTO setting</a:t>
            </a:r>
          </a:p>
          <a:p>
            <a:r>
              <a:rPr lang="en-US" altLang="zh-CN" sz="1400" dirty="0" smtClean="0">
                <a:ea typeface="楷体" pitchFamily="49" charset="-122"/>
              </a:rPr>
              <a:t>1)Make sure there is public network  </a:t>
            </a:r>
          </a:p>
          <a:p>
            <a:endParaRPr lang="en-US" altLang="zh-CN" sz="1400" dirty="0">
              <a:ea typeface="楷体" pitchFamily="49" charset="-122"/>
            </a:endParaRPr>
          </a:p>
          <a:p>
            <a:r>
              <a:rPr lang="en-US" altLang="zh-CN" sz="1400" dirty="0" smtClean="0">
                <a:ea typeface="楷体" pitchFamily="49" charset="-122"/>
              </a:rPr>
              <a:t>2)LAN </a:t>
            </a:r>
            <a:r>
              <a:rPr lang="en-US" altLang="zh-CN" sz="1400" dirty="0" err="1" smtClean="0">
                <a:ea typeface="楷体" pitchFamily="49" charset="-122"/>
              </a:rPr>
              <a:t>config</a:t>
            </a:r>
            <a:r>
              <a:rPr lang="en-US" altLang="zh-CN" sz="1400" dirty="0" smtClean="0">
                <a:ea typeface="楷体" pitchFamily="49" charset="-122"/>
              </a:rPr>
              <a:t>&gt; Network </a:t>
            </a:r>
            <a:r>
              <a:rPr lang="en-US" altLang="zh-CN" sz="1400" dirty="0" err="1" smtClean="0">
                <a:ea typeface="楷体" pitchFamily="49" charset="-122"/>
              </a:rPr>
              <a:t>config</a:t>
            </a:r>
            <a:endParaRPr lang="en-US" altLang="zh-CN" sz="1400" dirty="0" smtClean="0">
              <a:ea typeface="楷体" pitchFamily="49" charset="-122"/>
            </a:endParaRPr>
          </a:p>
          <a:p>
            <a:r>
              <a:rPr lang="en-US" altLang="zh-CN" sz="1400" dirty="0" smtClean="0">
                <a:ea typeface="楷体" pitchFamily="49" charset="-122"/>
              </a:rPr>
              <a:t>  DNS address default is 8.8.8.8, it can be changed as local DNS</a:t>
            </a:r>
          </a:p>
          <a:p>
            <a:r>
              <a:rPr lang="en-US" altLang="zh-CN" sz="1400" dirty="0" smtClean="0">
                <a:ea typeface="楷体" pitchFamily="49" charset="-122"/>
              </a:rPr>
              <a:t>  P2P </a:t>
            </a:r>
            <a:r>
              <a:rPr lang="en-US" altLang="zh-CN" sz="1400" dirty="0" err="1" smtClean="0">
                <a:ea typeface="楷体" pitchFamily="49" charset="-122"/>
              </a:rPr>
              <a:t>Config</a:t>
            </a:r>
            <a:r>
              <a:rPr lang="en-US" altLang="zh-CN" sz="1400" dirty="0" smtClean="0">
                <a:ea typeface="楷体" pitchFamily="49" charset="-122"/>
              </a:rPr>
              <a:t>&gt;check  ‘Enable’, choose ‘ Server 2’</a:t>
            </a:r>
          </a:p>
          <a:p>
            <a:endParaRPr lang="en-US" altLang="zh-CN" sz="1400" dirty="0" smtClean="0">
              <a:ea typeface="楷体" pitchFamily="49" charset="-122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76" y="2672411"/>
            <a:ext cx="42481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3556"/>
            <a:ext cx="4847504" cy="243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19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6" y="2499742"/>
            <a:ext cx="3633857" cy="260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组合 27"/>
          <p:cNvGrpSpPr/>
          <p:nvPr/>
        </p:nvGrpSpPr>
        <p:grpSpPr>
          <a:xfrm>
            <a:off x="71406" y="71420"/>
            <a:ext cx="4429156" cy="642942"/>
            <a:chOff x="71406" y="71420"/>
            <a:chExt cx="6786610" cy="1714512"/>
          </a:xfrm>
        </p:grpSpPr>
        <p:sp>
          <p:nvSpPr>
            <p:cNvPr id="27" name="圆角矩形 26"/>
            <p:cNvSpPr/>
            <p:nvPr/>
          </p:nvSpPr>
          <p:spPr>
            <a:xfrm>
              <a:off x="4532055" y="1023927"/>
              <a:ext cx="1897333" cy="76200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FQA</a:t>
              </a:r>
              <a:endParaRPr lang="zh-CN" altLang="en-US" dirty="0"/>
            </a:p>
          </p:txBody>
        </p:sp>
        <p:grpSp>
          <p:nvGrpSpPr>
            <p:cNvPr id="3" name="组合 23"/>
            <p:cNvGrpSpPr/>
            <p:nvPr/>
          </p:nvGrpSpPr>
          <p:grpSpPr>
            <a:xfrm>
              <a:off x="71406" y="71420"/>
              <a:ext cx="6786610" cy="1714512"/>
              <a:chOff x="857224" y="142858"/>
              <a:chExt cx="3908079" cy="642942"/>
            </a:xfrm>
          </p:grpSpPr>
          <p:grpSp>
            <p:nvGrpSpPr>
              <p:cNvPr id="4" name="组合 16"/>
              <p:cNvGrpSpPr/>
              <p:nvPr/>
            </p:nvGrpSpPr>
            <p:grpSpPr>
              <a:xfrm>
                <a:off x="1071538" y="500048"/>
                <a:ext cx="2307028" cy="285752"/>
                <a:chOff x="142844" y="500048"/>
                <a:chExt cx="2307028" cy="285752"/>
              </a:xfrm>
            </p:grpSpPr>
            <p:sp>
              <p:nvSpPr>
                <p:cNvPr id="16" name="圆角矩形 15"/>
                <p:cNvSpPr/>
                <p:nvPr/>
              </p:nvSpPr>
              <p:spPr>
                <a:xfrm>
                  <a:off x="142844" y="500048"/>
                  <a:ext cx="1172424" cy="285752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 smtClean="0"/>
                    <a:t>Connection</a:t>
                  </a:r>
                  <a:endParaRPr lang="zh-CN" altLang="en-US" dirty="0"/>
                </a:p>
              </p:txBody>
            </p:sp>
            <p:sp>
              <p:nvSpPr>
                <p:cNvPr id="19" name="圆角矩形 18"/>
                <p:cNvSpPr/>
                <p:nvPr/>
              </p:nvSpPr>
              <p:spPr>
                <a:xfrm>
                  <a:off x="1357290" y="500048"/>
                  <a:ext cx="1092582" cy="285752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 smtClean="0"/>
                    <a:t>Upgrading</a:t>
                  </a:r>
                  <a:endParaRPr lang="zh-CN" altLang="en-US" dirty="0"/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1142976" y="142858"/>
                <a:ext cx="13528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Technical/ IP</a:t>
                </a:r>
                <a:endParaRPr lang="zh-CN" alt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857224" y="500048"/>
                <a:ext cx="3908079" cy="1588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直角三角形 32"/>
          <p:cNvSpPr/>
          <p:nvPr/>
        </p:nvSpPr>
        <p:spPr>
          <a:xfrm rot="16200000">
            <a:off x="7908613" y="3922709"/>
            <a:ext cx="1253960" cy="1187624"/>
          </a:xfrm>
          <a:prstGeom prst="rt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 rot="18792404">
            <a:off x="8023087" y="4515911"/>
            <a:ext cx="120366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Apartment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79459" y="726160"/>
            <a:ext cx="620415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endParaRPr lang="en-US" altLang="zh-CN" sz="1400" dirty="0" smtClean="0">
              <a:ea typeface="楷体" pitchFamily="49" charset="-122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1400" dirty="0" err="1" smtClean="0">
                <a:ea typeface="楷体" pitchFamily="49" charset="-122"/>
              </a:rPr>
              <a:t>SmartPSS</a:t>
            </a:r>
            <a:r>
              <a:rPr lang="en-US" altLang="zh-CN" sz="1400" dirty="0" smtClean="0">
                <a:ea typeface="楷体" pitchFamily="49" charset="-122"/>
              </a:rPr>
              <a:t> setting</a:t>
            </a:r>
            <a:br>
              <a:rPr lang="en-US" altLang="zh-CN" sz="1400" dirty="0" smtClean="0">
                <a:ea typeface="楷体" pitchFamily="49" charset="-122"/>
              </a:rPr>
            </a:br>
            <a:r>
              <a:rPr lang="en-US" altLang="zh-CN" sz="1400" dirty="0" smtClean="0">
                <a:ea typeface="楷体" pitchFamily="49" charset="-122"/>
              </a:rPr>
              <a:t>1)</a:t>
            </a:r>
            <a:r>
              <a:rPr lang="en-US" altLang="zh-CN" sz="1400" dirty="0" smtClean="0"/>
              <a:t> </a:t>
            </a:r>
            <a:r>
              <a:rPr lang="en-US" altLang="zh-CN" sz="1400" dirty="0"/>
              <a:t>Check Settings&gt;Device, Search the device in the same local network, add the VTO as you want. </a:t>
            </a:r>
            <a:endParaRPr lang="en-US" altLang="zh-CN" sz="1400" dirty="0" smtClean="0"/>
          </a:p>
          <a:p>
            <a:r>
              <a:rPr lang="en-US" altLang="zh-CN" sz="1400" dirty="0" smtClean="0">
                <a:ea typeface="楷体" pitchFamily="49" charset="-122"/>
              </a:rPr>
              <a:t>       2)</a:t>
            </a:r>
            <a:r>
              <a:rPr lang="en-US" altLang="zh-CN" sz="1400" dirty="0" smtClean="0"/>
              <a:t>There </a:t>
            </a:r>
            <a:r>
              <a:rPr lang="en-US" altLang="zh-CN" sz="1400" dirty="0"/>
              <a:t>is no need to add VTH, it will be </a:t>
            </a:r>
            <a:r>
              <a:rPr lang="en-US" altLang="zh-CN" sz="1400" dirty="0" smtClean="0"/>
              <a:t>online automatically </a:t>
            </a:r>
            <a:r>
              <a:rPr lang="en-US" altLang="zh-CN" sz="1400" dirty="0"/>
              <a:t>when VTO </a:t>
            </a:r>
            <a:r>
              <a:rPr lang="en-US" altLang="zh-CN" sz="1400" dirty="0" smtClean="0"/>
              <a:t>added</a:t>
            </a:r>
          </a:p>
          <a:p>
            <a:r>
              <a:rPr lang="en-US" altLang="zh-CN" sz="1400" dirty="0" smtClean="0">
                <a:ea typeface="楷体" pitchFamily="49" charset="-122"/>
              </a:rPr>
              <a:t>       3)</a:t>
            </a:r>
            <a:r>
              <a:rPr lang="en-US" altLang="zh-CN" sz="1400" dirty="0"/>
              <a:t> Check Video Talk&gt; setting, input PC’s </a:t>
            </a:r>
            <a:r>
              <a:rPr lang="en-US" altLang="zh-CN" sz="1400" dirty="0" smtClean="0"/>
              <a:t>IP</a:t>
            </a:r>
          </a:p>
          <a:p>
            <a:r>
              <a:rPr lang="en-US" altLang="zh-CN" sz="1400" dirty="0" smtClean="0">
                <a:ea typeface="楷体" pitchFamily="49" charset="-122"/>
              </a:rPr>
              <a:t>       4)</a:t>
            </a:r>
            <a:r>
              <a:rPr lang="en-US" altLang="zh-CN" sz="1400" dirty="0"/>
              <a:t> Check Talk, </a:t>
            </a:r>
            <a:r>
              <a:rPr lang="en-US" altLang="zh-CN" sz="1400" dirty="0" smtClean="0"/>
              <a:t>here will </a:t>
            </a:r>
            <a:r>
              <a:rPr lang="en-US" altLang="zh-CN" sz="1400" dirty="0"/>
              <a:t>show the device’s </a:t>
            </a:r>
            <a:r>
              <a:rPr lang="en-US" altLang="zh-CN" sz="1400" dirty="0" smtClean="0"/>
              <a:t>status</a:t>
            </a:r>
            <a:endParaRPr lang="en-US" altLang="zh-CN" sz="1400" dirty="0" smtClean="0">
              <a:ea typeface="楷体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43985" y="4206425"/>
            <a:ext cx="8393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98924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i="1" spc="-40" dirty="0" err="1" smtClean="0">
                <a:solidFill>
                  <a:srgbClr val="0070C0"/>
                </a:solidFill>
                <a:ea typeface="Segoe UI" pitchFamily="34" charset="0"/>
                <a:cs typeface="Segoe UI" pitchFamily="34" charset="0"/>
              </a:rPr>
              <a:t>SmartPSS</a:t>
            </a:r>
            <a:endParaRPr lang="en-US" altLang="zh-CN" sz="1400" i="1" spc="-40" dirty="0">
              <a:solidFill>
                <a:srgbClr val="0070C0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8" name="Picture 4" descr="C:\Users\22017\Desktop\SmartPSS - 副本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46" y="3723878"/>
            <a:ext cx="790324" cy="79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28806"/>
            <a:ext cx="4193484" cy="148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28806"/>
            <a:ext cx="4094714" cy="225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28806"/>
            <a:ext cx="5482755" cy="242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1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/>
          <p:cNvGrpSpPr/>
          <p:nvPr/>
        </p:nvGrpSpPr>
        <p:grpSpPr>
          <a:xfrm>
            <a:off x="71406" y="71420"/>
            <a:ext cx="4429156" cy="642942"/>
            <a:chOff x="71406" y="71420"/>
            <a:chExt cx="6786610" cy="1714512"/>
          </a:xfrm>
        </p:grpSpPr>
        <p:sp>
          <p:nvSpPr>
            <p:cNvPr id="27" name="圆角矩形 26"/>
            <p:cNvSpPr/>
            <p:nvPr/>
          </p:nvSpPr>
          <p:spPr>
            <a:xfrm>
              <a:off x="4532055" y="1023927"/>
              <a:ext cx="1897333" cy="76200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FQA</a:t>
              </a:r>
              <a:endParaRPr lang="zh-CN" altLang="en-US" dirty="0"/>
            </a:p>
          </p:txBody>
        </p:sp>
        <p:grpSp>
          <p:nvGrpSpPr>
            <p:cNvPr id="3" name="组合 23"/>
            <p:cNvGrpSpPr/>
            <p:nvPr/>
          </p:nvGrpSpPr>
          <p:grpSpPr>
            <a:xfrm>
              <a:off x="71406" y="71420"/>
              <a:ext cx="6786610" cy="1714512"/>
              <a:chOff x="857224" y="142858"/>
              <a:chExt cx="3908079" cy="642942"/>
            </a:xfrm>
          </p:grpSpPr>
          <p:grpSp>
            <p:nvGrpSpPr>
              <p:cNvPr id="4" name="组合 16"/>
              <p:cNvGrpSpPr/>
              <p:nvPr/>
            </p:nvGrpSpPr>
            <p:grpSpPr>
              <a:xfrm>
                <a:off x="1071538" y="500048"/>
                <a:ext cx="2307028" cy="285752"/>
                <a:chOff x="142844" y="500048"/>
                <a:chExt cx="2307028" cy="285752"/>
              </a:xfrm>
            </p:grpSpPr>
            <p:sp>
              <p:nvSpPr>
                <p:cNvPr id="16" name="圆角矩形 15"/>
                <p:cNvSpPr/>
                <p:nvPr/>
              </p:nvSpPr>
              <p:spPr>
                <a:xfrm>
                  <a:off x="142844" y="500048"/>
                  <a:ext cx="1172424" cy="285752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 smtClean="0"/>
                    <a:t>Connection</a:t>
                  </a:r>
                  <a:endParaRPr lang="zh-CN" altLang="en-US" dirty="0"/>
                </a:p>
              </p:txBody>
            </p:sp>
            <p:sp>
              <p:nvSpPr>
                <p:cNvPr id="19" name="圆角矩形 18"/>
                <p:cNvSpPr/>
                <p:nvPr/>
              </p:nvSpPr>
              <p:spPr>
                <a:xfrm>
                  <a:off x="1357290" y="500048"/>
                  <a:ext cx="1092582" cy="285752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 smtClean="0"/>
                    <a:t>Upgrading</a:t>
                  </a:r>
                  <a:endParaRPr lang="zh-CN" altLang="en-US" dirty="0"/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1142976" y="142858"/>
                <a:ext cx="13528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Technical/ IP</a:t>
                </a:r>
                <a:endParaRPr lang="zh-CN" alt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857224" y="500048"/>
                <a:ext cx="3908079" cy="1588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矩形 32"/>
          <p:cNvSpPr/>
          <p:nvPr/>
        </p:nvSpPr>
        <p:spPr>
          <a:xfrm>
            <a:off x="285721" y="1071552"/>
            <a:ext cx="342902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1400" dirty="0" smtClean="0"/>
              <a:t>Tool-----</a:t>
            </a:r>
            <a:r>
              <a:rPr lang="en-US" altLang="zh-CN" sz="1400" dirty="0" err="1" smtClean="0"/>
              <a:t>ConfigTool</a:t>
            </a:r>
            <a:r>
              <a:rPr lang="en-US" altLang="zh-CN" sz="1400" dirty="0" smtClean="0"/>
              <a:t> 1.0</a:t>
            </a:r>
          </a:p>
          <a:p>
            <a:endParaRPr lang="en-US" altLang="zh-CN" sz="1400" dirty="0" smtClean="0"/>
          </a:p>
          <a:p>
            <a:endParaRPr lang="en-US" altLang="zh-CN" sz="1400" dirty="0" smtClean="0"/>
          </a:p>
          <a:p>
            <a:endParaRPr lang="en-US" altLang="zh-CN" sz="1400" dirty="0" smtClean="0"/>
          </a:p>
          <a:p>
            <a:endParaRPr lang="en-US" altLang="zh-CN" sz="1400" dirty="0" smtClean="0"/>
          </a:p>
          <a:p>
            <a:endParaRPr lang="en-US" altLang="zh-CN" sz="1400" dirty="0" smtClean="0"/>
          </a:p>
          <a:p>
            <a:endParaRPr lang="en-US" altLang="zh-CN" sz="1400" dirty="0" smtClean="0"/>
          </a:p>
          <a:p>
            <a:r>
              <a:rPr lang="en-US" altLang="zh-CN" sz="1400" dirty="0" smtClean="0"/>
              <a:t>2. Upgrading steps</a:t>
            </a:r>
            <a:r>
              <a:rPr lang="zh-CN" altLang="en-US" sz="1400" dirty="0" smtClean="0"/>
              <a:t>（</a:t>
            </a:r>
            <a:r>
              <a:rPr lang="en-US" altLang="zh-CN" sz="1400" dirty="0" smtClean="0"/>
              <a:t>similar with IPC</a:t>
            </a:r>
            <a:r>
              <a:rPr lang="zh-CN" altLang="en-US" sz="1400" dirty="0" smtClean="0"/>
              <a:t>）</a:t>
            </a:r>
            <a:endParaRPr lang="en-US" altLang="zh-CN" sz="1400" dirty="0" smtClean="0"/>
          </a:p>
          <a:p>
            <a:pPr>
              <a:buFont typeface="Wingdings"/>
              <a:buChar char="Ø"/>
            </a:pPr>
            <a:r>
              <a:rPr lang="en-US" altLang="zh-CN" sz="1400" dirty="0" smtClean="0"/>
              <a:t>Input device’s IP address192.168.1.110</a:t>
            </a:r>
          </a:p>
          <a:p>
            <a:pPr>
              <a:buFont typeface="Wingdings"/>
              <a:buChar char="Ø"/>
            </a:pPr>
            <a:r>
              <a:rPr lang="en-US" altLang="zh-CN" sz="1400" dirty="0" smtClean="0"/>
              <a:t>Input device’s port 3800</a:t>
            </a:r>
          </a:p>
          <a:p>
            <a:endParaRPr lang="en-US" altLang="zh-CN" sz="1400" dirty="0" smtClean="0"/>
          </a:p>
          <a:p>
            <a:r>
              <a:rPr lang="en-US" altLang="zh-CN" sz="1400" dirty="0" smtClean="0"/>
              <a:t>2. Tool-</a:t>
            </a:r>
            <a:r>
              <a:rPr lang="en-US" altLang="zh-CN" sz="1400" dirty="0"/>
              <a:t>----</a:t>
            </a:r>
            <a:r>
              <a:rPr lang="en-US" altLang="zh-CN" sz="1400" dirty="0" err="1"/>
              <a:t>ConfigTool</a:t>
            </a:r>
            <a:r>
              <a:rPr lang="en-US" altLang="zh-CN" sz="1400" dirty="0"/>
              <a:t> </a:t>
            </a:r>
            <a:r>
              <a:rPr lang="en-US" altLang="zh-CN" sz="1400" dirty="0" smtClean="0"/>
              <a:t>3.0</a:t>
            </a:r>
            <a:endParaRPr lang="en-US" altLang="zh-CN" sz="1400" dirty="0"/>
          </a:p>
          <a:p>
            <a:pPr>
              <a:buFont typeface="Wingdings"/>
              <a:buChar char="Ø"/>
            </a:pPr>
            <a:r>
              <a:rPr lang="en-US" altLang="zh-CN" sz="1400" dirty="0" smtClean="0"/>
              <a:t>Choose the device which need to upgrade</a:t>
            </a:r>
          </a:p>
          <a:p>
            <a:pPr>
              <a:buFont typeface="Wingdings"/>
              <a:buChar char="Ø"/>
            </a:pPr>
            <a:r>
              <a:rPr lang="en-US" altLang="zh-CN" sz="1400" dirty="0" smtClean="0"/>
              <a:t>Check ‘login’</a:t>
            </a:r>
          </a:p>
          <a:p>
            <a:pPr>
              <a:buFont typeface="Wingdings"/>
              <a:buChar char="Ø"/>
            </a:pPr>
            <a:r>
              <a:rPr lang="en-US" altLang="zh-CN" sz="1400" dirty="0"/>
              <a:t>Note : it should use port as 3800 when you upgrading the software between 'General' and ' Multi'</a:t>
            </a:r>
            <a:endParaRPr lang="en-US" altLang="zh-CN" sz="1400" dirty="0" smtClean="0"/>
          </a:p>
          <a:p>
            <a:pPr>
              <a:buFont typeface="Wingdings"/>
              <a:buChar char="Ø"/>
            </a:pPr>
            <a:endParaRPr lang="en-US" altLang="zh-CN" sz="1400" dirty="0" smtClean="0"/>
          </a:p>
          <a:p>
            <a:r>
              <a:rPr lang="en-US" altLang="zh-CN" sz="1400" dirty="0" smtClean="0"/>
              <a:t>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80"/>
            <a:ext cx="68592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1" name="组合 40"/>
          <p:cNvGrpSpPr/>
          <p:nvPr/>
        </p:nvGrpSpPr>
        <p:grpSpPr>
          <a:xfrm>
            <a:off x="3714744" y="958896"/>
            <a:ext cx="4830119" cy="3684556"/>
            <a:chOff x="3714744" y="958896"/>
            <a:chExt cx="4830119" cy="3684556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14744" y="958896"/>
              <a:ext cx="4830119" cy="3684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" name="矩形 36"/>
            <p:cNvSpPr/>
            <p:nvPr/>
          </p:nvSpPr>
          <p:spPr>
            <a:xfrm>
              <a:off x="7143768" y="4214824"/>
              <a:ext cx="500066" cy="214314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5643570" y="2357436"/>
              <a:ext cx="928694" cy="214314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5643570" y="3000378"/>
              <a:ext cx="357190" cy="214314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714744" y="1000114"/>
            <a:ext cx="4813935" cy="3713797"/>
            <a:chOff x="3714744" y="928676"/>
            <a:chExt cx="4813935" cy="3713797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14744" y="928676"/>
              <a:ext cx="4813935" cy="3713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3" name="矩形 42"/>
            <p:cNvSpPr/>
            <p:nvPr/>
          </p:nvSpPr>
          <p:spPr>
            <a:xfrm>
              <a:off x="6286512" y="1571618"/>
              <a:ext cx="500066" cy="214314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214810" y="1643056"/>
            <a:ext cx="3500462" cy="2554164"/>
            <a:chOff x="4214810" y="1643056"/>
            <a:chExt cx="3500462" cy="2554164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14810" y="1643056"/>
              <a:ext cx="3500462" cy="2554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0" name="矩形 49"/>
            <p:cNvSpPr/>
            <p:nvPr/>
          </p:nvSpPr>
          <p:spPr>
            <a:xfrm>
              <a:off x="4857752" y="2143122"/>
              <a:ext cx="2286016" cy="142876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/>
          <p:cNvGrpSpPr/>
          <p:nvPr/>
        </p:nvGrpSpPr>
        <p:grpSpPr>
          <a:xfrm>
            <a:off x="71406" y="71420"/>
            <a:ext cx="4429156" cy="642942"/>
            <a:chOff x="71406" y="71420"/>
            <a:chExt cx="6786610" cy="1714512"/>
          </a:xfrm>
        </p:grpSpPr>
        <p:sp>
          <p:nvSpPr>
            <p:cNvPr id="27" name="圆角矩形 26"/>
            <p:cNvSpPr/>
            <p:nvPr/>
          </p:nvSpPr>
          <p:spPr>
            <a:xfrm>
              <a:off x="4532055" y="1023927"/>
              <a:ext cx="1897333" cy="762005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FQA</a:t>
              </a:r>
              <a:endParaRPr lang="zh-CN" altLang="en-US" dirty="0"/>
            </a:p>
          </p:txBody>
        </p:sp>
        <p:grpSp>
          <p:nvGrpSpPr>
            <p:cNvPr id="3" name="组合 23"/>
            <p:cNvGrpSpPr/>
            <p:nvPr/>
          </p:nvGrpSpPr>
          <p:grpSpPr>
            <a:xfrm>
              <a:off x="71406" y="71420"/>
              <a:ext cx="6786610" cy="1714512"/>
              <a:chOff x="857224" y="142858"/>
              <a:chExt cx="3908079" cy="642942"/>
            </a:xfrm>
          </p:grpSpPr>
          <p:grpSp>
            <p:nvGrpSpPr>
              <p:cNvPr id="4" name="组合 16"/>
              <p:cNvGrpSpPr/>
              <p:nvPr/>
            </p:nvGrpSpPr>
            <p:grpSpPr>
              <a:xfrm>
                <a:off x="1071538" y="500048"/>
                <a:ext cx="2307028" cy="285752"/>
                <a:chOff x="142844" y="500048"/>
                <a:chExt cx="2307028" cy="285752"/>
              </a:xfrm>
            </p:grpSpPr>
            <p:sp>
              <p:nvSpPr>
                <p:cNvPr id="16" name="圆角矩形 15"/>
                <p:cNvSpPr/>
                <p:nvPr/>
              </p:nvSpPr>
              <p:spPr>
                <a:xfrm>
                  <a:off x="142844" y="500048"/>
                  <a:ext cx="1172424" cy="285752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 smtClean="0"/>
                    <a:t>Connection</a:t>
                  </a:r>
                  <a:endParaRPr lang="zh-CN" altLang="en-US" dirty="0"/>
                </a:p>
              </p:txBody>
            </p:sp>
            <p:sp>
              <p:nvSpPr>
                <p:cNvPr id="19" name="圆角矩形 18"/>
                <p:cNvSpPr/>
                <p:nvPr/>
              </p:nvSpPr>
              <p:spPr>
                <a:xfrm>
                  <a:off x="1357290" y="500048"/>
                  <a:ext cx="1092582" cy="285752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 smtClean="0"/>
                    <a:t>Upgrading</a:t>
                  </a:r>
                  <a:endParaRPr lang="zh-CN" altLang="en-US" dirty="0"/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1142976" y="142858"/>
                <a:ext cx="13528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Technical/ IP</a:t>
                </a:r>
                <a:endParaRPr lang="zh-CN" alt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857224" y="500048"/>
                <a:ext cx="3908079" cy="1588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矩形 32"/>
          <p:cNvSpPr/>
          <p:nvPr/>
        </p:nvSpPr>
        <p:spPr>
          <a:xfrm>
            <a:off x="500034" y="903367"/>
            <a:ext cx="83582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1400" b="1" dirty="0" smtClean="0">
                <a:ea typeface="楷体" pitchFamily="49" charset="-122"/>
              </a:rPr>
              <a:t>Q</a:t>
            </a:r>
            <a:r>
              <a:rPr lang="zh-CN" altLang="en-US" sz="1400" b="1" dirty="0" smtClean="0">
                <a:ea typeface="楷体" pitchFamily="49" charset="-122"/>
              </a:rPr>
              <a:t>：</a:t>
            </a:r>
            <a:r>
              <a:rPr lang="en-US" altLang="zh-CN" sz="1400" b="1" dirty="0" smtClean="0">
                <a:ea typeface="楷体" pitchFamily="49" charset="-122"/>
              </a:rPr>
              <a:t>Calling is normal, but monitor from VTH is failed</a:t>
            </a:r>
            <a:endParaRPr lang="zh-CN" altLang="zh-CN" sz="1400" b="1" dirty="0" smtClean="0">
              <a:ea typeface="楷体" pitchFamily="49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1400" dirty="0" smtClean="0">
                <a:solidFill>
                  <a:srgbClr val="0081E2"/>
                </a:solidFill>
                <a:ea typeface="楷体" pitchFamily="49" charset="-122"/>
              </a:rPr>
              <a:t>   A</a:t>
            </a:r>
            <a:r>
              <a:rPr lang="zh-CN" altLang="en-US" sz="1400" dirty="0" smtClean="0">
                <a:solidFill>
                  <a:srgbClr val="0081E2"/>
                </a:solidFill>
                <a:ea typeface="楷体" pitchFamily="49" charset="-122"/>
              </a:rPr>
              <a:t>：</a:t>
            </a:r>
            <a:r>
              <a:rPr lang="en-US" altLang="zh-CN" sz="1400" dirty="0" smtClean="0">
                <a:solidFill>
                  <a:srgbClr val="0081E2"/>
                </a:solidFill>
                <a:ea typeface="楷体" pitchFamily="49" charset="-122"/>
              </a:rPr>
              <a:t>IP conflict, check the devices’ IP, and modify them as unique</a:t>
            </a:r>
          </a:p>
          <a:p>
            <a:pPr>
              <a:lnSpc>
                <a:spcPct val="150000"/>
              </a:lnSpc>
              <a:buNone/>
            </a:pPr>
            <a:endParaRPr lang="zh-CN" altLang="zh-CN" sz="1400" dirty="0" smtClean="0">
              <a:solidFill>
                <a:srgbClr val="0081E2"/>
              </a:solidFill>
              <a:ea typeface="楷体" pitchFamily="49" charset="-122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400" b="1" dirty="0" smtClean="0">
                <a:ea typeface="楷体" pitchFamily="49" charset="-122"/>
              </a:rPr>
              <a:t> Q: VTO can’t call VTH, VTH can’t monitor VTO</a:t>
            </a:r>
            <a:endParaRPr lang="zh-CN" altLang="zh-CN" sz="1400" b="1" dirty="0" smtClean="0">
              <a:ea typeface="楷体" pitchFamily="49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1400" dirty="0" smtClean="0">
                <a:ea typeface="楷体" pitchFamily="49" charset="-122"/>
              </a:rPr>
              <a:t>   </a:t>
            </a:r>
            <a:r>
              <a:rPr lang="en-US" altLang="zh-CN" sz="1400" dirty="0" smtClean="0">
                <a:solidFill>
                  <a:srgbClr val="0081E2"/>
                </a:solidFill>
                <a:ea typeface="楷体" pitchFamily="49" charset="-122"/>
              </a:rPr>
              <a:t>A</a:t>
            </a:r>
            <a:r>
              <a:rPr lang="zh-CN" altLang="en-US" sz="1400" dirty="0" smtClean="0">
                <a:solidFill>
                  <a:srgbClr val="0081E2"/>
                </a:solidFill>
                <a:ea typeface="楷体" pitchFamily="49" charset="-122"/>
              </a:rPr>
              <a:t>：</a:t>
            </a:r>
            <a:r>
              <a:rPr lang="en-US" altLang="zh-CN" sz="1400" dirty="0" smtClean="0">
                <a:solidFill>
                  <a:srgbClr val="0081E2"/>
                </a:solidFill>
                <a:ea typeface="楷体" pitchFamily="49" charset="-122"/>
              </a:rPr>
              <a:t>Check the device’s setting, add VTH’s Room No. on VTO</a:t>
            </a:r>
            <a:r>
              <a:rPr lang="zh-CN" altLang="en-US" sz="1400" dirty="0" smtClean="0">
                <a:solidFill>
                  <a:srgbClr val="0081E2"/>
                </a:solidFill>
                <a:ea typeface="楷体" pitchFamily="49" charset="-122"/>
              </a:rPr>
              <a:t>‘</a:t>
            </a:r>
            <a:r>
              <a:rPr lang="en-US" altLang="zh-CN" sz="1400" dirty="0" smtClean="0">
                <a:solidFill>
                  <a:srgbClr val="0081E2"/>
                </a:solidFill>
                <a:ea typeface="楷体" pitchFamily="49" charset="-122"/>
              </a:rPr>
              <a:t>s web, and add VTO’s IP address on VTH’s screen</a:t>
            </a:r>
          </a:p>
          <a:p>
            <a:pPr>
              <a:lnSpc>
                <a:spcPct val="150000"/>
              </a:lnSpc>
              <a:buNone/>
            </a:pPr>
            <a:endParaRPr lang="zh-CN" altLang="zh-CN" sz="1400" dirty="0" smtClean="0">
              <a:solidFill>
                <a:srgbClr val="0081E2"/>
              </a:solidFill>
              <a:ea typeface="楷体" pitchFamily="49" charset="-122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400" b="1" dirty="0" smtClean="0">
                <a:ea typeface="楷体" pitchFamily="49" charset="-122"/>
              </a:rPr>
              <a:t> Q</a:t>
            </a:r>
            <a:r>
              <a:rPr lang="zh-CN" altLang="en-US" sz="1400" b="1" dirty="0" smtClean="0">
                <a:ea typeface="楷体" pitchFamily="49" charset="-122"/>
              </a:rPr>
              <a:t>：</a:t>
            </a:r>
            <a:r>
              <a:rPr lang="en-US" altLang="zh-CN" sz="1400" b="1" dirty="0" smtClean="0">
                <a:ea typeface="楷体" pitchFamily="49" charset="-122"/>
              </a:rPr>
              <a:t>Group call, but VTO only can call one VTH successfully </a:t>
            </a:r>
            <a:endParaRPr lang="zh-CN" altLang="zh-CN" sz="1400" b="1" dirty="0" smtClean="0">
              <a:ea typeface="楷体" pitchFamily="49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1400" dirty="0" smtClean="0">
                <a:solidFill>
                  <a:srgbClr val="0081E2"/>
                </a:solidFill>
                <a:ea typeface="楷体" pitchFamily="49" charset="-122"/>
              </a:rPr>
              <a:t>   A</a:t>
            </a:r>
            <a:r>
              <a:rPr lang="zh-CN" altLang="en-US" sz="1400" dirty="0" smtClean="0">
                <a:solidFill>
                  <a:srgbClr val="0081E2"/>
                </a:solidFill>
                <a:ea typeface="楷体" pitchFamily="49" charset="-122"/>
              </a:rPr>
              <a:t>：</a:t>
            </a:r>
            <a:r>
              <a:rPr lang="en-US" altLang="zh-CN" sz="1400" dirty="0" smtClean="0">
                <a:solidFill>
                  <a:srgbClr val="0081E2"/>
                </a:solidFill>
                <a:ea typeface="楷体" pitchFamily="49" charset="-122"/>
              </a:rPr>
              <a:t>Check VTO’s web setting&gt; LAN </a:t>
            </a:r>
            <a:r>
              <a:rPr lang="en-US" altLang="zh-CN" sz="1400" dirty="0" err="1" smtClean="0">
                <a:solidFill>
                  <a:srgbClr val="0081E2"/>
                </a:solidFill>
                <a:ea typeface="楷体" pitchFamily="49" charset="-122"/>
              </a:rPr>
              <a:t>config</a:t>
            </a:r>
            <a:r>
              <a:rPr lang="en-US" altLang="zh-CN" sz="1400" dirty="0" smtClean="0">
                <a:solidFill>
                  <a:srgbClr val="0081E2"/>
                </a:solidFill>
                <a:ea typeface="楷体" pitchFamily="49" charset="-122"/>
              </a:rPr>
              <a:t>&gt; choose </a:t>
            </a:r>
            <a:r>
              <a:rPr lang="zh-CN" altLang="en-US" sz="1400" dirty="0" smtClean="0">
                <a:solidFill>
                  <a:srgbClr val="0081E2"/>
                </a:solidFill>
                <a:ea typeface="楷体" pitchFamily="49" charset="-122"/>
              </a:rPr>
              <a:t>‘</a:t>
            </a:r>
            <a:r>
              <a:rPr lang="en-US" altLang="zh-CN" sz="1400" dirty="0" smtClean="0">
                <a:solidFill>
                  <a:srgbClr val="0081E2"/>
                </a:solidFill>
                <a:ea typeface="楷体" pitchFamily="49" charset="-122"/>
              </a:rPr>
              <a:t>Group call’, then device should be reboot</a:t>
            </a:r>
          </a:p>
          <a:p>
            <a:pPr>
              <a:lnSpc>
                <a:spcPct val="150000"/>
              </a:lnSpc>
              <a:buNone/>
            </a:pPr>
            <a:endParaRPr lang="zh-CN" altLang="zh-CN" sz="1400" dirty="0" smtClean="0">
              <a:solidFill>
                <a:srgbClr val="0081E2"/>
              </a:solidFill>
              <a:ea typeface="楷体" pitchFamily="49" charset="-122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400" b="1" dirty="0" smtClean="0">
                <a:ea typeface="楷体" pitchFamily="49" charset="-122"/>
              </a:rPr>
              <a:t> Q</a:t>
            </a:r>
            <a:r>
              <a:rPr lang="zh-CN" altLang="en-US" sz="1400" b="1" dirty="0" smtClean="0">
                <a:ea typeface="楷体" pitchFamily="49" charset="-122"/>
              </a:rPr>
              <a:t>：</a:t>
            </a:r>
            <a:r>
              <a:rPr lang="en-US" altLang="zh-CN" sz="1400" b="1" dirty="0" smtClean="0">
                <a:ea typeface="楷体" pitchFamily="49" charset="-122"/>
              </a:rPr>
              <a:t>Connect successfully, but there is no video nether audio when calling</a:t>
            </a:r>
            <a:endParaRPr lang="zh-CN" altLang="zh-CN" sz="1400" b="1" dirty="0" smtClean="0">
              <a:ea typeface="楷体" pitchFamily="49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1400" dirty="0" smtClean="0">
                <a:solidFill>
                  <a:srgbClr val="0081E2"/>
                </a:solidFill>
                <a:ea typeface="楷体" pitchFamily="49" charset="-122"/>
              </a:rPr>
              <a:t>   A</a:t>
            </a:r>
            <a:r>
              <a:rPr lang="zh-CN" altLang="en-US" sz="1400" dirty="0" smtClean="0">
                <a:solidFill>
                  <a:srgbClr val="0081E2"/>
                </a:solidFill>
                <a:ea typeface="楷体" pitchFamily="49" charset="-122"/>
              </a:rPr>
              <a:t>：</a:t>
            </a:r>
            <a:r>
              <a:rPr lang="en-US" altLang="zh-CN" sz="1400" dirty="0" smtClean="0">
                <a:solidFill>
                  <a:srgbClr val="0081E2"/>
                </a:solidFill>
                <a:ea typeface="楷体" pitchFamily="49" charset="-122"/>
              </a:rPr>
              <a:t>Generally, it is caused by software version, so need to check the device’s version first to see if they are     matching or not.</a:t>
            </a:r>
            <a:endParaRPr lang="zh-CN" altLang="zh-CN" sz="1400" dirty="0" smtClean="0">
              <a:solidFill>
                <a:srgbClr val="0081E2"/>
              </a:solidFill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 smtClean="0">
              <a:solidFill>
                <a:srgbClr val="0081E2"/>
              </a:solidFill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/>
          <p:cNvGrpSpPr/>
          <p:nvPr/>
        </p:nvGrpSpPr>
        <p:grpSpPr>
          <a:xfrm>
            <a:off x="71406" y="71420"/>
            <a:ext cx="4429156" cy="642942"/>
            <a:chOff x="71406" y="71420"/>
            <a:chExt cx="6786610" cy="1714512"/>
          </a:xfrm>
        </p:grpSpPr>
        <p:sp>
          <p:nvSpPr>
            <p:cNvPr id="27" name="圆角矩形 26"/>
            <p:cNvSpPr/>
            <p:nvPr/>
          </p:nvSpPr>
          <p:spPr>
            <a:xfrm>
              <a:off x="4532055" y="1023927"/>
              <a:ext cx="1897333" cy="762005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FQA</a:t>
              </a:r>
              <a:endParaRPr lang="zh-CN" altLang="en-US" dirty="0"/>
            </a:p>
          </p:txBody>
        </p:sp>
        <p:grpSp>
          <p:nvGrpSpPr>
            <p:cNvPr id="3" name="组合 23"/>
            <p:cNvGrpSpPr/>
            <p:nvPr/>
          </p:nvGrpSpPr>
          <p:grpSpPr>
            <a:xfrm>
              <a:off x="71406" y="71420"/>
              <a:ext cx="6786610" cy="1714512"/>
              <a:chOff x="857224" y="142858"/>
              <a:chExt cx="3908079" cy="642942"/>
            </a:xfrm>
          </p:grpSpPr>
          <p:grpSp>
            <p:nvGrpSpPr>
              <p:cNvPr id="4" name="组合 16"/>
              <p:cNvGrpSpPr/>
              <p:nvPr/>
            </p:nvGrpSpPr>
            <p:grpSpPr>
              <a:xfrm>
                <a:off x="1071538" y="500048"/>
                <a:ext cx="2307028" cy="285752"/>
                <a:chOff x="142844" y="500048"/>
                <a:chExt cx="2307028" cy="285752"/>
              </a:xfrm>
            </p:grpSpPr>
            <p:sp>
              <p:nvSpPr>
                <p:cNvPr id="16" name="圆角矩形 15"/>
                <p:cNvSpPr/>
                <p:nvPr/>
              </p:nvSpPr>
              <p:spPr>
                <a:xfrm>
                  <a:off x="142844" y="500048"/>
                  <a:ext cx="1172424" cy="285752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 smtClean="0"/>
                    <a:t>Connection</a:t>
                  </a:r>
                  <a:endParaRPr lang="zh-CN" altLang="en-US" dirty="0"/>
                </a:p>
              </p:txBody>
            </p:sp>
            <p:sp>
              <p:nvSpPr>
                <p:cNvPr id="19" name="圆角矩形 18"/>
                <p:cNvSpPr/>
                <p:nvPr/>
              </p:nvSpPr>
              <p:spPr>
                <a:xfrm>
                  <a:off x="1357290" y="500048"/>
                  <a:ext cx="1092582" cy="285752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 smtClean="0"/>
                    <a:t>Upgrading</a:t>
                  </a:r>
                  <a:endParaRPr lang="zh-CN" altLang="en-US" dirty="0"/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1142976" y="142858"/>
                <a:ext cx="13528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Technical/ IP</a:t>
                </a:r>
                <a:endParaRPr lang="zh-CN" alt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857224" y="500048"/>
                <a:ext cx="3908079" cy="1588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矩形 32"/>
          <p:cNvSpPr/>
          <p:nvPr/>
        </p:nvSpPr>
        <p:spPr>
          <a:xfrm>
            <a:off x="500034" y="903367"/>
            <a:ext cx="8358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400" b="1" dirty="0">
                <a:ea typeface="楷体" pitchFamily="49" charset="-122"/>
              </a:rPr>
              <a:t> Q: Sub VTO can’ t call VTH successfully when there are multiple VTO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81E2"/>
                </a:solidFill>
                <a:ea typeface="楷体" pitchFamily="49" charset="-122"/>
              </a:rPr>
              <a:t>   </a:t>
            </a:r>
            <a:r>
              <a:rPr lang="en-US" altLang="zh-CN" sz="1400" dirty="0">
                <a:solidFill>
                  <a:srgbClr val="0081E2"/>
                </a:solidFill>
                <a:ea typeface="楷体" pitchFamily="49" charset="-122"/>
              </a:rPr>
              <a:t>A</a:t>
            </a:r>
            <a:r>
              <a:rPr lang="zh-CN" altLang="en-US" sz="1400" dirty="0">
                <a:solidFill>
                  <a:srgbClr val="0081E2"/>
                </a:solidFill>
                <a:ea typeface="楷体" pitchFamily="49" charset="-122"/>
              </a:rPr>
              <a:t>：</a:t>
            </a:r>
            <a:r>
              <a:rPr lang="en-US" altLang="zh-CN" sz="1400" dirty="0">
                <a:solidFill>
                  <a:srgbClr val="0081E2"/>
                </a:solidFill>
                <a:ea typeface="楷体" pitchFamily="49" charset="-122"/>
              </a:rPr>
              <a:t>Check VTO’s setting&gt;LAN </a:t>
            </a:r>
            <a:r>
              <a:rPr lang="en-US" altLang="zh-CN" sz="1400" dirty="0" err="1">
                <a:solidFill>
                  <a:srgbClr val="0081E2"/>
                </a:solidFill>
                <a:ea typeface="楷体" pitchFamily="49" charset="-122"/>
              </a:rPr>
              <a:t>config</a:t>
            </a:r>
            <a:r>
              <a:rPr lang="en-US" altLang="zh-CN" sz="1400" dirty="0">
                <a:solidFill>
                  <a:srgbClr val="0081E2"/>
                </a:solidFill>
                <a:ea typeface="楷体" pitchFamily="49" charset="-122"/>
              </a:rPr>
              <a:t>, please keep all VTO in the same building, same unit.  And all the VTO’s No. should be different( such as 6901, 6902</a:t>
            </a:r>
            <a:r>
              <a:rPr lang="en-US" altLang="zh-CN" sz="1400" dirty="0" smtClean="0">
                <a:solidFill>
                  <a:srgbClr val="0081E2"/>
                </a:solidFill>
                <a:ea typeface="楷体" pitchFamily="49" charset="-122"/>
              </a:rPr>
              <a:t>).</a:t>
            </a:r>
            <a:endParaRPr lang="en-US" altLang="zh-CN" sz="1400" b="1" dirty="0" smtClean="0">
              <a:ea typeface="楷体" pitchFamily="49" charset="-122"/>
            </a:endParaRP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400" b="1" dirty="0" smtClean="0">
                <a:ea typeface="楷体" pitchFamily="49" charset="-122"/>
              </a:rPr>
              <a:t> </a:t>
            </a:r>
            <a:r>
              <a:rPr lang="en-US" altLang="zh-CN" sz="1400" b="1" dirty="0">
                <a:ea typeface="楷体" pitchFamily="49" charset="-122"/>
              </a:rPr>
              <a:t>Q: VTO’s web interface can’t show completely.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ea typeface="楷体" pitchFamily="49" charset="-122"/>
              </a:rPr>
              <a:t>      </a:t>
            </a:r>
            <a:r>
              <a:rPr lang="en-US" altLang="zh-CN" sz="1400" dirty="0">
                <a:solidFill>
                  <a:srgbClr val="0081E2"/>
                </a:solidFill>
                <a:ea typeface="楷体" pitchFamily="49" charset="-122"/>
              </a:rPr>
              <a:t>A</a:t>
            </a:r>
            <a:r>
              <a:rPr lang="zh-CN" altLang="en-US" sz="1400" dirty="0">
                <a:solidFill>
                  <a:srgbClr val="0081E2"/>
                </a:solidFill>
                <a:ea typeface="楷体" pitchFamily="49" charset="-122"/>
              </a:rPr>
              <a:t>：</a:t>
            </a:r>
            <a:r>
              <a:rPr lang="en-US" altLang="zh-CN" sz="1400" dirty="0">
                <a:solidFill>
                  <a:srgbClr val="0081E2"/>
                </a:solidFill>
                <a:ea typeface="楷体" pitchFamily="49" charset="-122"/>
              </a:rPr>
              <a:t>Clean the history of the IE </a:t>
            </a:r>
            <a:r>
              <a:rPr lang="en-US" altLang="zh-CN" sz="1400" dirty="0" smtClean="0">
                <a:solidFill>
                  <a:srgbClr val="0081E2"/>
                </a:solidFill>
                <a:ea typeface="楷体" pitchFamily="49" charset="-122"/>
              </a:rPr>
              <a:t>explorer.</a:t>
            </a:r>
            <a:endParaRPr lang="en-US" altLang="zh-CN" sz="1400" b="1" dirty="0" smtClean="0">
              <a:solidFill>
                <a:srgbClr val="0081E2"/>
              </a:solidFill>
              <a:ea typeface="楷体" pitchFamily="49" charset="-122"/>
            </a:endParaRP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400" b="1" dirty="0" smtClean="0">
                <a:ea typeface="楷体" pitchFamily="49" charset="-122"/>
              </a:rPr>
              <a:t> </a:t>
            </a:r>
            <a:r>
              <a:rPr lang="en-US" altLang="zh-CN" sz="1400" b="1" dirty="0">
                <a:ea typeface="楷体" pitchFamily="49" charset="-122"/>
              </a:rPr>
              <a:t>Q: </a:t>
            </a:r>
            <a:r>
              <a:rPr lang="en-US" altLang="zh-CN" sz="1400" b="1" dirty="0" smtClean="0">
                <a:ea typeface="楷体" pitchFamily="49" charset="-122"/>
              </a:rPr>
              <a:t>VTO/VTH is always rebooting after upgrading 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ea typeface="楷体" pitchFamily="49" charset="-122"/>
              </a:rPr>
              <a:t>      </a:t>
            </a:r>
            <a:r>
              <a:rPr lang="en-US" altLang="zh-CN" sz="1400" dirty="0" smtClean="0">
                <a:solidFill>
                  <a:srgbClr val="0081E2"/>
                </a:solidFill>
                <a:ea typeface="楷体" pitchFamily="49" charset="-122"/>
              </a:rPr>
              <a:t>A</a:t>
            </a:r>
            <a:r>
              <a:rPr lang="zh-CN" altLang="en-US" sz="1400" dirty="0">
                <a:solidFill>
                  <a:srgbClr val="0081E2"/>
                </a:solidFill>
                <a:ea typeface="楷体" pitchFamily="49" charset="-122"/>
              </a:rPr>
              <a:t>：</a:t>
            </a:r>
            <a:r>
              <a:rPr lang="en-US" altLang="zh-CN" sz="1400" dirty="0">
                <a:solidFill>
                  <a:srgbClr val="0081E2"/>
                </a:solidFill>
                <a:ea typeface="楷体" pitchFamily="49" charset="-122"/>
              </a:rPr>
              <a:t>Clean </a:t>
            </a:r>
            <a:r>
              <a:rPr lang="en-US" altLang="zh-CN" sz="1400" dirty="0" smtClean="0">
                <a:solidFill>
                  <a:srgbClr val="0081E2"/>
                </a:solidFill>
                <a:ea typeface="楷体" pitchFamily="49" charset="-122"/>
              </a:rPr>
              <a:t>the configuration( by </a:t>
            </a:r>
            <a:r>
              <a:rPr lang="en-US" altLang="zh-CN" sz="1400" dirty="0" err="1" smtClean="0">
                <a:solidFill>
                  <a:srgbClr val="0081E2"/>
                </a:solidFill>
                <a:ea typeface="楷体" pitchFamily="49" charset="-122"/>
              </a:rPr>
              <a:t>configtool</a:t>
            </a:r>
            <a:r>
              <a:rPr lang="en-US" altLang="zh-CN" sz="1400" dirty="0" smtClean="0">
                <a:solidFill>
                  <a:srgbClr val="0081E2"/>
                </a:solidFill>
                <a:ea typeface="楷体" pitchFamily="49" charset="-122"/>
              </a:rPr>
              <a:t> 3.0/ by telnet command).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400" b="1" dirty="0" smtClean="0">
                <a:ea typeface="楷体" pitchFamily="49" charset="-122"/>
              </a:rPr>
              <a:t>Q</a:t>
            </a:r>
            <a:r>
              <a:rPr lang="en-US" altLang="zh-CN" sz="1400" b="1" dirty="0">
                <a:ea typeface="楷体" pitchFamily="49" charset="-122"/>
              </a:rPr>
              <a:t>: </a:t>
            </a:r>
            <a:r>
              <a:rPr lang="en-US" altLang="zh-CN" sz="1400" b="1" dirty="0" smtClean="0">
                <a:ea typeface="楷体" pitchFamily="49" charset="-122"/>
              </a:rPr>
              <a:t>Clean configuration by ‘</a:t>
            </a:r>
            <a:r>
              <a:rPr lang="en-US" altLang="zh-CN" sz="1400" b="1" dirty="0" err="1" smtClean="0">
                <a:ea typeface="楷体" pitchFamily="49" charset="-122"/>
              </a:rPr>
              <a:t>ConfigTool</a:t>
            </a:r>
            <a:r>
              <a:rPr lang="en-US" altLang="zh-CN" sz="1400" b="1" dirty="0" smtClean="0">
                <a:ea typeface="楷体" pitchFamily="49" charset="-122"/>
              </a:rPr>
              <a:t> 3.0’, Then VTO show Chinese strings on its web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ea typeface="楷体" pitchFamily="49" charset="-122"/>
              </a:rPr>
              <a:t> </a:t>
            </a:r>
            <a:r>
              <a:rPr lang="en-US" altLang="zh-CN" sz="1400" dirty="0" smtClean="0">
                <a:ea typeface="楷体" pitchFamily="49" charset="-122"/>
              </a:rPr>
              <a:t>     </a:t>
            </a:r>
            <a:r>
              <a:rPr lang="en-US" altLang="zh-CN" sz="1400" dirty="0" smtClean="0">
                <a:solidFill>
                  <a:srgbClr val="0081E2"/>
                </a:solidFill>
                <a:ea typeface="楷体" pitchFamily="49" charset="-122"/>
              </a:rPr>
              <a:t>A</a:t>
            </a:r>
            <a:r>
              <a:rPr lang="zh-CN" altLang="en-US" sz="1400" dirty="0" smtClean="0">
                <a:solidFill>
                  <a:srgbClr val="0081E2"/>
                </a:solidFill>
                <a:ea typeface="楷体" pitchFamily="49" charset="-122"/>
              </a:rPr>
              <a:t>：</a:t>
            </a:r>
            <a:r>
              <a:rPr lang="en-US" altLang="zh-CN" sz="1400" dirty="0" smtClean="0">
                <a:solidFill>
                  <a:srgbClr val="0081E2"/>
                </a:solidFill>
                <a:ea typeface="楷体" pitchFamily="49" charset="-122"/>
              </a:rPr>
              <a:t>Reboot the VTO by reconnecting the power supply , after that VTO will clean configuration successfully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400" b="1" dirty="0">
                <a:ea typeface="楷体" pitchFamily="49" charset="-122"/>
              </a:rPr>
              <a:t> Q: </a:t>
            </a:r>
            <a:r>
              <a:rPr lang="en-US" altLang="zh-CN" sz="1400" b="1" dirty="0" err="1">
                <a:ea typeface="楷体" pitchFamily="49" charset="-122"/>
              </a:rPr>
              <a:t>SmartPss</a:t>
            </a:r>
            <a:r>
              <a:rPr lang="en-US" altLang="zh-CN" sz="1400" b="1" dirty="0">
                <a:ea typeface="楷体" pitchFamily="49" charset="-122"/>
              </a:rPr>
              <a:t> support VTO’s real-time video, but the device are offline on the ‘ Talk’ table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ea typeface="楷体" pitchFamily="49" charset="-122"/>
              </a:rPr>
              <a:t>      </a:t>
            </a:r>
            <a:r>
              <a:rPr lang="en-US" altLang="zh-CN" sz="1400" dirty="0">
                <a:solidFill>
                  <a:srgbClr val="0081E2"/>
                </a:solidFill>
                <a:ea typeface="楷体" pitchFamily="49" charset="-122"/>
              </a:rPr>
              <a:t>A</a:t>
            </a:r>
            <a:r>
              <a:rPr lang="zh-CN" altLang="en-US" sz="1400" dirty="0">
                <a:solidFill>
                  <a:srgbClr val="0081E2"/>
                </a:solidFill>
                <a:ea typeface="楷体" pitchFamily="49" charset="-122"/>
              </a:rPr>
              <a:t>：</a:t>
            </a:r>
            <a:r>
              <a:rPr lang="en-US" altLang="zh-CN" sz="1400" dirty="0">
                <a:solidFill>
                  <a:srgbClr val="0081E2"/>
                </a:solidFill>
                <a:ea typeface="楷体" pitchFamily="49" charset="-122"/>
              </a:rPr>
              <a:t>Close the windows firewall.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rgbClr val="0081E2"/>
              </a:solidFill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747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0" y="0"/>
            <a:ext cx="9144000" cy="5143519"/>
            <a:chOff x="0" y="4134"/>
            <a:chExt cx="9144000" cy="3857640"/>
          </a:xfrm>
          <a:solidFill>
            <a:srgbClr val="92D050"/>
          </a:solidFill>
        </p:grpSpPr>
        <p:pic>
          <p:nvPicPr>
            <p:cNvPr id="11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42" b="5208"/>
            <a:stretch>
              <a:fillRect/>
            </a:stretch>
          </p:blipFill>
          <p:spPr bwMode="auto">
            <a:xfrm>
              <a:off x="1650806" y="432749"/>
              <a:ext cx="5635838" cy="34290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0" y="4134"/>
              <a:ext cx="9144000" cy="33496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400"/>
            </a:p>
          </p:txBody>
        </p:sp>
      </p:grpSp>
      <p:sp>
        <p:nvSpPr>
          <p:cNvPr id="13" name="矩形 12"/>
          <p:cNvSpPr/>
          <p:nvPr/>
        </p:nvSpPr>
        <p:spPr bwMode="auto">
          <a:xfrm>
            <a:off x="0" y="4929204"/>
            <a:ext cx="9144000" cy="2142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708326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8596" y="571486"/>
            <a:ext cx="3500462" cy="374603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636652" y="1500180"/>
            <a:ext cx="1500198" cy="92869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/>
              <a:t>Outdoor Station </a:t>
            </a:r>
            <a:r>
              <a:rPr lang="en-US" altLang="zh-CN" sz="2000" b="1" dirty="0" smtClean="0"/>
              <a:t> </a:t>
            </a:r>
          </a:p>
          <a:p>
            <a:pPr algn="ctr"/>
            <a:r>
              <a:rPr lang="en-US" altLang="zh-CN" sz="2000" b="1" dirty="0" smtClean="0"/>
              <a:t>VTO</a:t>
            </a:r>
            <a:endParaRPr lang="zh-CN" altLang="en-US" sz="2000" b="1" dirty="0"/>
          </a:p>
        </p:txBody>
      </p:sp>
      <p:sp>
        <p:nvSpPr>
          <p:cNvPr id="4" name="圆角矩形 3"/>
          <p:cNvSpPr/>
          <p:nvPr/>
        </p:nvSpPr>
        <p:spPr>
          <a:xfrm>
            <a:off x="3279726" y="1500180"/>
            <a:ext cx="1500198" cy="92869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/>
              <a:t>Indoor Monitor </a:t>
            </a:r>
          </a:p>
          <a:p>
            <a:pPr algn="ctr"/>
            <a:r>
              <a:rPr lang="en-US" altLang="zh-CN" b="1" dirty="0" smtClean="0"/>
              <a:t>VTH</a:t>
            </a:r>
            <a:endParaRPr lang="zh-CN" altLang="en-US" b="1" dirty="0"/>
          </a:p>
        </p:txBody>
      </p:sp>
      <p:sp>
        <p:nvSpPr>
          <p:cNvPr id="5" name="圆角矩形 4"/>
          <p:cNvSpPr/>
          <p:nvPr/>
        </p:nvSpPr>
        <p:spPr>
          <a:xfrm>
            <a:off x="4922800" y="1500180"/>
            <a:ext cx="1500198" cy="92869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/>
              <a:t>Network controller</a:t>
            </a:r>
          </a:p>
          <a:p>
            <a:pPr algn="ctr"/>
            <a:r>
              <a:rPr lang="en-US" altLang="zh-CN" b="1" dirty="0" smtClean="0"/>
              <a:t>VTN</a:t>
            </a:r>
            <a:endParaRPr lang="zh-CN" altLang="en-US" b="1" dirty="0"/>
          </a:p>
        </p:txBody>
      </p:sp>
      <p:sp>
        <p:nvSpPr>
          <p:cNvPr id="6" name="圆角矩形 5"/>
          <p:cNvSpPr/>
          <p:nvPr/>
        </p:nvSpPr>
        <p:spPr>
          <a:xfrm>
            <a:off x="2351032" y="2649103"/>
            <a:ext cx="1500198" cy="92869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/>
              <a:t>Accessories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4208420" y="2649103"/>
            <a:ext cx="1500198" cy="92869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/>
              <a:t>Power supply</a:t>
            </a:r>
          </a:p>
        </p:txBody>
      </p:sp>
      <p:sp>
        <p:nvSpPr>
          <p:cNvPr id="8" name="矩形 7"/>
          <p:cNvSpPr/>
          <p:nvPr/>
        </p:nvSpPr>
        <p:spPr>
          <a:xfrm>
            <a:off x="4851362" y="1428742"/>
            <a:ext cx="1714512" cy="1071570"/>
          </a:xfrm>
          <a:prstGeom prst="rect">
            <a:avLst/>
          </a:prstGeom>
          <a:noFill/>
          <a:ln>
            <a:solidFill>
              <a:srgbClr val="FF616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535273" y="1343008"/>
            <a:ext cx="24352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1200" dirty="0" smtClean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VTNS1060A</a:t>
            </a:r>
            <a:r>
              <a:rPr lang="en-US" altLang="zh-CN" sz="1200" dirty="0" smtClean="0"/>
              <a:t>—provide power for VTH and villa VTO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200" dirty="0" smtClean="0">
                <a:solidFill>
                  <a:srgbClr val="00B0F0"/>
                </a:solidFill>
              </a:rPr>
              <a:t>VTNC3000A</a:t>
            </a:r>
            <a:r>
              <a:rPr lang="en-US" altLang="zh-CN" sz="1200" dirty="0" smtClean="0"/>
              <a:t>-provide power for 2-wire devices</a:t>
            </a:r>
          </a:p>
          <a:p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208156" y="2577665"/>
            <a:ext cx="1714512" cy="1143008"/>
          </a:xfrm>
          <a:prstGeom prst="rect">
            <a:avLst/>
          </a:prstGeom>
          <a:noFill/>
          <a:ln>
            <a:solidFill>
              <a:srgbClr val="FF616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71472" y="571486"/>
            <a:ext cx="12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Component</a:t>
            </a:r>
            <a:endParaRPr lang="zh-CN" alt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71934" y="2577665"/>
            <a:ext cx="1714512" cy="1143008"/>
          </a:xfrm>
          <a:prstGeom prst="rect">
            <a:avLst/>
          </a:prstGeom>
          <a:noFill/>
          <a:ln>
            <a:solidFill>
              <a:srgbClr val="FF616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786446" y="3264424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1200" dirty="0" smtClean="0">
                <a:solidFill>
                  <a:srgbClr val="00B0F0"/>
                </a:solidFill>
              </a:rPr>
              <a:t>DC12V1A</a:t>
            </a:r>
            <a:r>
              <a:rPr lang="en-US" altLang="zh-CN" sz="1200" dirty="0" smtClean="0"/>
              <a:t>– VTO/VTH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200" dirty="0" smtClean="0">
                <a:solidFill>
                  <a:srgbClr val="00B0F0"/>
                </a:solidFill>
              </a:rPr>
              <a:t>DC24V2.5A</a:t>
            </a:r>
            <a:r>
              <a:rPr lang="en-US" altLang="zh-CN" sz="1200" dirty="0" smtClean="0"/>
              <a:t>—VTNS1060A/VTNC3000A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78827" y="3838277"/>
            <a:ext cx="412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1200" dirty="0" smtClean="0">
                <a:solidFill>
                  <a:srgbClr val="00B0F0"/>
                </a:solidFill>
              </a:rPr>
              <a:t>VTH</a:t>
            </a:r>
            <a:r>
              <a:rPr lang="en-US" altLang="zh-CN" sz="1200" dirty="0" smtClean="0"/>
              <a:t>– Standard, no need to order again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200" dirty="0" smtClean="0">
                <a:solidFill>
                  <a:srgbClr val="00B0F0"/>
                </a:solidFill>
              </a:rPr>
              <a:t>VTO</a:t>
            </a:r>
            <a:r>
              <a:rPr lang="en-US" altLang="zh-CN" sz="1200" dirty="0" smtClean="0"/>
              <a:t>—Flush mounted &amp; Surface mounted box optional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71406" y="71420"/>
            <a:ext cx="4429156" cy="642942"/>
            <a:chOff x="71406" y="71420"/>
            <a:chExt cx="6786610" cy="1714512"/>
          </a:xfrm>
        </p:grpSpPr>
        <p:sp>
          <p:nvSpPr>
            <p:cNvPr id="27" name="圆角矩形 26"/>
            <p:cNvSpPr/>
            <p:nvPr/>
          </p:nvSpPr>
          <p:spPr>
            <a:xfrm>
              <a:off x="4532055" y="1023927"/>
              <a:ext cx="1897333" cy="76200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FAQ</a:t>
              </a:r>
              <a:endParaRPr lang="zh-CN" altLang="en-US" dirty="0"/>
            </a:p>
          </p:txBody>
        </p:sp>
        <p:grpSp>
          <p:nvGrpSpPr>
            <p:cNvPr id="12" name="组合 23"/>
            <p:cNvGrpSpPr/>
            <p:nvPr/>
          </p:nvGrpSpPr>
          <p:grpSpPr>
            <a:xfrm>
              <a:off x="71406" y="71420"/>
              <a:ext cx="6786610" cy="1714512"/>
              <a:chOff x="857224" y="142858"/>
              <a:chExt cx="3908079" cy="642942"/>
            </a:xfrm>
          </p:grpSpPr>
          <p:grpSp>
            <p:nvGrpSpPr>
              <p:cNvPr id="13" name="组合 16"/>
              <p:cNvGrpSpPr/>
              <p:nvPr/>
            </p:nvGrpSpPr>
            <p:grpSpPr>
              <a:xfrm>
                <a:off x="1071538" y="500048"/>
                <a:ext cx="2307028" cy="285752"/>
                <a:chOff x="142844" y="500048"/>
                <a:chExt cx="2307028" cy="285752"/>
              </a:xfrm>
            </p:grpSpPr>
            <p:sp>
              <p:nvSpPr>
                <p:cNvPr id="16" name="圆角矩形 15"/>
                <p:cNvSpPr/>
                <p:nvPr/>
              </p:nvSpPr>
              <p:spPr>
                <a:xfrm>
                  <a:off x="142844" y="500048"/>
                  <a:ext cx="1172424" cy="285752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 smtClean="0"/>
                    <a:t>Connection</a:t>
                  </a:r>
                  <a:endParaRPr lang="zh-CN" altLang="en-US" dirty="0"/>
                </a:p>
              </p:txBody>
            </p:sp>
            <p:sp>
              <p:nvSpPr>
                <p:cNvPr id="19" name="圆角矩形 18"/>
                <p:cNvSpPr/>
                <p:nvPr/>
              </p:nvSpPr>
              <p:spPr>
                <a:xfrm>
                  <a:off x="1357290" y="500048"/>
                  <a:ext cx="1092582" cy="285752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 smtClean="0"/>
                    <a:t>Upgrading</a:t>
                  </a:r>
                  <a:endParaRPr lang="zh-CN" altLang="en-US" dirty="0"/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1142976" y="142858"/>
                <a:ext cx="13528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Technical/ IP</a:t>
                </a:r>
                <a:endParaRPr lang="zh-CN" alt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857224" y="500048"/>
                <a:ext cx="3908079" cy="1588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矩形 10"/>
          <p:cNvSpPr/>
          <p:nvPr/>
        </p:nvSpPr>
        <p:spPr>
          <a:xfrm>
            <a:off x="1214414" y="2143122"/>
            <a:ext cx="157163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VTO1210A-X</a:t>
            </a:r>
          </a:p>
          <a:p>
            <a:pPr algn="ctr"/>
            <a:r>
              <a:rPr lang="en-US" altLang="zh-CN" sz="1400" dirty="0" smtClean="0"/>
              <a:t>IP 192.168.1.110  </a:t>
            </a:r>
            <a:endParaRPr lang="zh-CN" altLang="en-US" sz="1400" dirty="0"/>
          </a:p>
        </p:txBody>
      </p:sp>
      <p:sp>
        <p:nvSpPr>
          <p:cNvPr id="17" name="矩形 16"/>
          <p:cNvSpPr/>
          <p:nvPr/>
        </p:nvSpPr>
        <p:spPr>
          <a:xfrm>
            <a:off x="5929322" y="3643320"/>
            <a:ext cx="1643074" cy="696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VTH1560BW</a:t>
            </a:r>
          </a:p>
          <a:p>
            <a:pPr algn="ctr"/>
            <a:r>
              <a:rPr lang="en-US" altLang="zh-CN" sz="1400" dirty="0" smtClean="0"/>
              <a:t>Room No. 102</a:t>
            </a:r>
          </a:p>
          <a:p>
            <a:pPr algn="ctr"/>
            <a:r>
              <a:rPr lang="en-US" altLang="zh-CN" sz="1400" dirty="0" smtClean="0"/>
              <a:t>IP  192.168.1.202</a:t>
            </a:r>
            <a:endParaRPr lang="zh-CN" altLang="en-US" sz="1400" dirty="0"/>
          </a:p>
        </p:txBody>
      </p:sp>
      <p:sp>
        <p:nvSpPr>
          <p:cNvPr id="18" name="矩形 17"/>
          <p:cNvSpPr/>
          <p:nvPr/>
        </p:nvSpPr>
        <p:spPr>
          <a:xfrm>
            <a:off x="3500430" y="3643320"/>
            <a:ext cx="1643074" cy="696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VTH1550CH</a:t>
            </a:r>
          </a:p>
          <a:p>
            <a:pPr algn="ctr"/>
            <a:r>
              <a:rPr lang="en-US" altLang="zh-CN" sz="1400" dirty="0" smtClean="0"/>
              <a:t>Room No. 101</a:t>
            </a:r>
            <a:endParaRPr lang="en-US" altLang="zh-CN" sz="1400" dirty="0"/>
          </a:p>
          <a:p>
            <a:pPr algn="ctr"/>
            <a:r>
              <a:rPr lang="en-US" altLang="zh-CN" sz="1400" dirty="0" smtClean="0"/>
              <a:t>IP  192.168.1.103</a:t>
            </a:r>
            <a:endParaRPr lang="zh-CN" altLang="en-US" sz="1400" dirty="0" smtClean="0"/>
          </a:p>
        </p:txBody>
      </p:sp>
      <p:sp>
        <p:nvSpPr>
          <p:cNvPr id="52" name="矩形 51"/>
          <p:cNvSpPr/>
          <p:nvPr/>
        </p:nvSpPr>
        <p:spPr>
          <a:xfrm>
            <a:off x="3786182" y="1142990"/>
            <a:ext cx="1000132" cy="428628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PC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214560"/>
            <a:ext cx="180738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3" name="直接连接符 82"/>
          <p:cNvCxnSpPr>
            <a:stCxn id="1026" idx="1"/>
            <a:endCxn id="11" idx="3"/>
          </p:cNvCxnSpPr>
          <p:nvPr/>
        </p:nvCxnSpPr>
        <p:spPr>
          <a:xfrm rot="10800000">
            <a:off x="2786050" y="2536031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>
            <a:stCxn id="52" idx="2"/>
          </p:cNvCxnSpPr>
          <p:nvPr/>
        </p:nvCxnSpPr>
        <p:spPr>
          <a:xfrm rot="5400000">
            <a:off x="3964777" y="1893089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 rot="5400000">
            <a:off x="3965571" y="3178973"/>
            <a:ext cx="9279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5000628" y="2571750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rot="5400000">
            <a:off x="6109108" y="3107138"/>
            <a:ext cx="10707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矩形 107"/>
          <p:cNvSpPr/>
          <p:nvPr/>
        </p:nvSpPr>
        <p:spPr>
          <a:xfrm>
            <a:off x="285720" y="928676"/>
            <a:ext cx="217598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1. Apartment system</a:t>
            </a:r>
          </a:p>
          <a:p>
            <a:r>
              <a:rPr lang="en-US" altLang="zh-CN" sz="1600" dirty="0" smtClean="0"/>
              <a:t>1 VTO × multi VTH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5214942" y="3643320"/>
            <a:ext cx="571504" cy="778194"/>
            <a:chOff x="5214942" y="3643320"/>
            <a:chExt cx="571504" cy="778194"/>
          </a:xfrm>
        </p:grpSpPr>
        <p:sp>
          <p:nvSpPr>
            <p:cNvPr id="38" name="矩形 37"/>
            <p:cNvSpPr/>
            <p:nvPr/>
          </p:nvSpPr>
          <p:spPr>
            <a:xfrm>
              <a:off x="5214942" y="3786196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rgbClr val="00B050"/>
                  </a:solidFill>
                </a:rPr>
                <a:t>②</a:t>
              </a:r>
              <a:endParaRPr lang="zh-CN" altLang="en-US" dirty="0">
                <a:solidFill>
                  <a:srgbClr val="00B050"/>
                </a:solidFill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5214942" y="3643320"/>
              <a:ext cx="571504" cy="778194"/>
              <a:chOff x="5643570" y="3682851"/>
              <a:chExt cx="571504" cy="778194"/>
            </a:xfrm>
          </p:grpSpPr>
          <p:cxnSp>
            <p:nvCxnSpPr>
              <p:cNvPr id="40" name="直接箭头连接符 39"/>
              <p:cNvCxnSpPr/>
              <p:nvPr/>
            </p:nvCxnSpPr>
            <p:spPr>
              <a:xfrm rot="10800000">
                <a:off x="5643570" y="3857634"/>
                <a:ext cx="571504" cy="1588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prstDash val="dash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40"/>
              <p:cNvCxnSpPr/>
              <p:nvPr/>
            </p:nvCxnSpPr>
            <p:spPr>
              <a:xfrm>
                <a:off x="5643570" y="4214824"/>
                <a:ext cx="500066" cy="1588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prstDash val="dash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矩形 41"/>
              <p:cNvSpPr/>
              <p:nvPr/>
            </p:nvSpPr>
            <p:spPr>
              <a:xfrm>
                <a:off x="5715008" y="3682851"/>
                <a:ext cx="381836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00" dirty="0" smtClean="0">
                    <a:solidFill>
                      <a:srgbClr val="00B050"/>
                    </a:solidFill>
                  </a:rPr>
                  <a:t>101</a:t>
                </a:r>
                <a:endParaRPr lang="zh-CN" altLang="en-US" sz="10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5643570" y="4214824"/>
                <a:ext cx="381836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00" dirty="0" smtClean="0">
                    <a:solidFill>
                      <a:srgbClr val="00B050"/>
                    </a:solidFill>
                  </a:rPr>
                  <a:t>102</a:t>
                </a:r>
                <a:endParaRPr lang="zh-CN" altLang="en-US" sz="10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5715008" y="3857634"/>
                <a:ext cx="1847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1928794" y="2857502"/>
            <a:ext cx="4000528" cy="785818"/>
            <a:chOff x="1928794" y="2857502"/>
            <a:chExt cx="4000528" cy="785818"/>
          </a:xfrm>
        </p:grpSpPr>
        <p:cxnSp>
          <p:nvCxnSpPr>
            <p:cNvPr id="30" name="直接箭头连接符 29"/>
            <p:cNvCxnSpPr/>
            <p:nvPr/>
          </p:nvCxnSpPr>
          <p:spPr>
            <a:xfrm>
              <a:off x="2714612" y="3000378"/>
              <a:ext cx="785818" cy="642942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 31"/>
            <p:cNvSpPr/>
            <p:nvPr/>
          </p:nvSpPr>
          <p:spPr>
            <a:xfrm>
              <a:off x="3000364" y="2988236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rgbClr val="00B050"/>
                  </a:solidFill>
                </a:rPr>
                <a:t>①</a:t>
              </a:r>
              <a:endParaRPr lang="zh-CN" alt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34" name="直接箭头连接符 33"/>
            <p:cNvCxnSpPr/>
            <p:nvPr/>
          </p:nvCxnSpPr>
          <p:spPr>
            <a:xfrm>
              <a:off x="2857488" y="2857502"/>
              <a:ext cx="3071834" cy="785818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/>
            <p:cNvSpPr/>
            <p:nvPr/>
          </p:nvSpPr>
          <p:spPr>
            <a:xfrm>
              <a:off x="1928794" y="3214692"/>
              <a:ext cx="120738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 smtClean="0">
                  <a:solidFill>
                    <a:srgbClr val="00B050"/>
                  </a:solidFill>
                </a:rPr>
                <a:t>Press room No. 101</a:t>
              </a:r>
              <a:endParaRPr lang="zh-CN" altLang="en-US" sz="1000" dirty="0">
                <a:solidFill>
                  <a:srgbClr val="00B050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3500430" y="3071816"/>
              <a:ext cx="38183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 smtClean="0">
                  <a:solidFill>
                    <a:srgbClr val="00B050"/>
                  </a:solidFill>
                </a:rPr>
                <a:t>102</a:t>
              </a:r>
              <a:endParaRPr lang="zh-CN" altLang="en-US" sz="1000" dirty="0">
                <a:solidFill>
                  <a:srgbClr val="00B050"/>
                </a:solidFill>
              </a:endParaRPr>
            </a:p>
          </p:txBody>
        </p:sp>
      </p:grpSp>
      <p:sp>
        <p:nvSpPr>
          <p:cNvPr id="2" name="直角三角形 1"/>
          <p:cNvSpPr/>
          <p:nvPr/>
        </p:nvSpPr>
        <p:spPr>
          <a:xfrm rot="16200000">
            <a:off x="7923210" y="3922709"/>
            <a:ext cx="1253960" cy="1187624"/>
          </a:xfrm>
          <a:prstGeom prst="rt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 rot="18792404">
            <a:off x="8037688" y="4515911"/>
            <a:ext cx="120366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Apartment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3902" y="4362631"/>
            <a:ext cx="579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VTH1</a:t>
            </a:r>
            <a:endParaRPr lang="zh-CN" alt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6355787" y="4370827"/>
            <a:ext cx="579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VTH2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52597"/>
            <a:ext cx="6053138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1928808"/>
            <a:ext cx="55435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214282" y="142858"/>
            <a:ext cx="4314001" cy="190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/>
              <a:t>VTO ---web Setting</a:t>
            </a:r>
          </a:p>
          <a:p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）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- local </a:t>
            </a:r>
            <a:r>
              <a:rPr lang="en-US" altLang="zh-CN" sz="1400" dirty="0" err="1" smtClean="0">
                <a:latin typeface="楷体" pitchFamily="49" charset="-122"/>
                <a:ea typeface="楷体" pitchFamily="49" charset="-122"/>
              </a:rPr>
              <a:t>config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 </a:t>
            </a:r>
          </a:p>
          <a:p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   &gt;Check Video Format as “WVGA”</a:t>
            </a:r>
          </a:p>
          <a:p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&gt;Check Device Type as “Unit Door Station”</a:t>
            </a:r>
          </a:p>
          <a:p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2)-Indoor Manager</a:t>
            </a:r>
          </a:p>
          <a:p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   &gt;Add VTH’s Room No. for example:101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102</a:t>
            </a:r>
          </a:p>
          <a:p>
            <a:endParaRPr lang="en-US" altLang="zh-CN" sz="1600" b="1" dirty="0" smtClean="0"/>
          </a:p>
          <a:p>
            <a:r>
              <a:rPr lang="en-US" altLang="zh-CN" sz="1600" b="1" dirty="0" smtClean="0"/>
              <a:t>        </a:t>
            </a:r>
            <a:endParaRPr lang="en-US" altLang="zh-CN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4348" y="799917"/>
            <a:ext cx="2787943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/>
              <a:t>VTH Setting</a:t>
            </a:r>
          </a:p>
          <a:p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）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-Room No.101</a:t>
            </a:r>
          </a:p>
          <a:p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）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-IP192.168.1.103</a:t>
            </a:r>
          </a:p>
          <a:p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）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-Add VTO IP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：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192.168.1.110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452" y="428610"/>
            <a:ext cx="3428572" cy="20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096" y="2661776"/>
            <a:ext cx="3424714" cy="205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643188"/>
            <a:ext cx="3435543" cy="207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08326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3" y="571518"/>
            <a:ext cx="76104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组合 8"/>
          <p:cNvGrpSpPr/>
          <p:nvPr/>
        </p:nvGrpSpPr>
        <p:grpSpPr>
          <a:xfrm>
            <a:off x="6500826" y="2786064"/>
            <a:ext cx="1428760" cy="1428760"/>
            <a:chOff x="6072198" y="2357436"/>
            <a:chExt cx="1428760" cy="1428760"/>
          </a:xfrm>
        </p:grpSpPr>
        <p:sp>
          <p:nvSpPr>
            <p:cNvPr id="7" name="椭圆 6"/>
            <p:cNvSpPr/>
            <p:nvPr/>
          </p:nvSpPr>
          <p:spPr>
            <a:xfrm>
              <a:off x="6072198" y="2500312"/>
              <a:ext cx="1428760" cy="12858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43636" y="235743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71500"/>
            <a:ext cx="76104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组合 13"/>
          <p:cNvGrpSpPr/>
          <p:nvPr/>
        </p:nvGrpSpPr>
        <p:grpSpPr>
          <a:xfrm>
            <a:off x="6336223" y="1643056"/>
            <a:ext cx="2256433" cy="726522"/>
            <a:chOff x="6429388" y="1643056"/>
            <a:chExt cx="2256433" cy="726522"/>
          </a:xfrm>
        </p:grpSpPr>
        <p:sp>
          <p:nvSpPr>
            <p:cNvPr id="12" name="椭圆 11"/>
            <p:cNvSpPr/>
            <p:nvPr/>
          </p:nvSpPr>
          <p:spPr>
            <a:xfrm>
              <a:off x="6429388" y="1643056"/>
              <a:ext cx="2000264" cy="6429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01090" y="200024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428860" y="1981213"/>
            <a:ext cx="3771900" cy="2447925"/>
            <a:chOff x="-214346" y="4519591"/>
            <a:chExt cx="3771900" cy="2447925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4346" y="4519591"/>
              <a:ext cx="3771900" cy="244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1214414" y="5324442"/>
              <a:ext cx="886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002236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581595"/>
            <a:ext cx="7600001" cy="456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组合 21"/>
          <p:cNvGrpSpPr/>
          <p:nvPr/>
        </p:nvGrpSpPr>
        <p:grpSpPr>
          <a:xfrm>
            <a:off x="2857488" y="1571618"/>
            <a:ext cx="2500693" cy="857256"/>
            <a:chOff x="2857488" y="1571618"/>
            <a:chExt cx="2500693" cy="857256"/>
          </a:xfrm>
        </p:grpSpPr>
        <p:sp>
          <p:nvSpPr>
            <p:cNvPr id="19" name="矩形 18"/>
            <p:cNvSpPr/>
            <p:nvPr/>
          </p:nvSpPr>
          <p:spPr>
            <a:xfrm>
              <a:off x="2857488" y="2000246"/>
              <a:ext cx="1500198" cy="4286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28926" y="1571618"/>
              <a:ext cx="2429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1-Input VTH’s Room No.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8424" y="571500"/>
            <a:ext cx="762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矩形 23"/>
          <p:cNvSpPr/>
          <p:nvPr/>
        </p:nvSpPr>
        <p:spPr>
          <a:xfrm>
            <a:off x="2786050" y="1928808"/>
            <a:ext cx="2928958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7474" y="571518"/>
            <a:ext cx="76009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4" name="组合 33"/>
          <p:cNvGrpSpPr/>
          <p:nvPr/>
        </p:nvGrpSpPr>
        <p:grpSpPr>
          <a:xfrm>
            <a:off x="3143240" y="2857502"/>
            <a:ext cx="3107361" cy="1083712"/>
            <a:chOff x="3143240" y="2857502"/>
            <a:chExt cx="3107361" cy="1083712"/>
          </a:xfrm>
        </p:grpSpPr>
        <p:sp>
          <p:nvSpPr>
            <p:cNvPr id="25" name="矩形 24"/>
            <p:cNvSpPr/>
            <p:nvPr/>
          </p:nvSpPr>
          <p:spPr>
            <a:xfrm>
              <a:off x="3143240" y="2857502"/>
              <a:ext cx="2500330" cy="3571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8" name="直接连接符 27"/>
            <p:cNvCxnSpPr>
              <a:stCxn id="25" idx="2"/>
            </p:cNvCxnSpPr>
            <p:nvPr/>
          </p:nvCxnSpPr>
          <p:spPr>
            <a:xfrm rot="16200000" flipH="1">
              <a:off x="4375545" y="3232551"/>
              <a:ext cx="357190" cy="321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572000" y="3571882"/>
              <a:ext cx="1678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2-Input VTO’s IP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000364" y="3786196"/>
            <a:ext cx="2560104" cy="726522"/>
            <a:chOff x="3000364" y="3786196"/>
            <a:chExt cx="2560104" cy="726522"/>
          </a:xfrm>
        </p:grpSpPr>
        <p:sp>
          <p:nvSpPr>
            <p:cNvPr id="30" name="矩形 29"/>
            <p:cNvSpPr/>
            <p:nvPr/>
          </p:nvSpPr>
          <p:spPr>
            <a:xfrm>
              <a:off x="3000364" y="3786196"/>
              <a:ext cx="1000132" cy="4286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4000496" y="4143386"/>
              <a:ext cx="500066" cy="14287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500562" y="4143386"/>
              <a:ext cx="1059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3- Enable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8424" y="571500"/>
            <a:ext cx="762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2" name="组合 41"/>
          <p:cNvGrpSpPr/>
          <p:nvPr/>
        </p:nvGrpSpPr>
        <p:grpSpPr>
          <a:xfrm>
            <a:off x="785786" y="500048"/>
            <a:ext cx="4475748" cy="714380"/>
            <a:chOff x="785786" y="500048"/>
            <a:chExt cx="4475748" cy="714380"/>
          </a:xfrm>
        </p:grpSpPr>
        <p:sp>
          <p:nvSpPr>
            <p:cNvPr id="37" name="椭圆 36"/>
            <p:cNvSpPr/>
            <p:nvPr/>
          </p:nvSpPr>
          <p:spPr>
            <a:xfrm>
              <a:off x="785786" y="500048"/>
              <a:ext cx="1357322" cy="7143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14546" y="714362"/>
              <a:ext cx="3046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Connect with VTO</a:t>
              </a:r>
              <a:r>
                <a:rPr lang="zh-CN" altLang="en-US" dirty="0">
                  <a:solidFill>
                    <a:srgbClr val="FF0000"/>
                  </a:solidFill>
                </a:rPr>
                <a:t> </a:t>
              </a:r>
              <a:r>
                <a:rPr lang="en-US" altLang="zh-CN" dirty="0" smtClean="0">
                  <a:solidFill>
                    <a:srgbClr val="FF0000"/>
                  </a:solidFill>
                </a:rPr>
                <a:t>Successfully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/>
          <p:cNvGrpSpPr/>
          <p:nvPr/>
        </p:nvGrpSpPr>
        <p:grpSpPr>
          <a:xfrm>
            <a:off x="71406" y="71420"/>
            <a:ext cx="4429156" cy="642942"/>
            <a:chOff x="71406" y="71420"/>
            <a:chExt cx="6786610" cy="1714512"/>
          </a:xfrm>
        </p:grpSpPr>
        <p:sp>
          <p:nvSpPr>
            <p:cNvPr id="27" name="圆角矩形 26"/>
            <p:cNvSpPr/>
            <p:nvPr/>
          </p:nvSpPr>
          <p:spPr>
            <a:xfrm>
              <a:off x="4532055" y="1023927"/>
              <a:ext cx="1897333" cy="76200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FAQ</a:t>
              </a:r>
              <a:endParaRPr lang="zh-CN" altLang="en-US" dirty="0"/>
            </a:p>
          </p:txBody>
        </p:sp>
        <p:grpSp>
          <p:nvGrpSpPr>
            <p:cNvPr id="3" name="组合 23"/>
            <p:cNvGrpSpPr/>
            <p:nvPr/>
          </p:nvGrpSpPr>
          <p:grpSpPr>
            <a:xfrm>
              <a:off x="71406" y="71420"/>
              <a:ext cx="6786610" cy="1714512"/>
              <a:chOff x="857224" y="142858"/>
              <a:chExt cx="3908079" cy="642942"/>
            </a:xfrm>
          </p:grpSpPr>
          <p:grpSp>
            <p:nvGrpSpPr>
              <p:cNvPr id="4" name="组合 16"/>
              <p:cNvGrpSpPr/>
              <p:nvPr/>
            </p:nvGrpSpPr>
            <p:grpSpPr>
              <a:xfrm>
                <a:off x="1071538" y="500048"/>
                <a:ext cx="2307028" cy="285752"/>
                <a:chOff x="142844" y="500048"/>
                <a:chExt cx="2307028" cy="285752"/>
              </a:xfrm>
            </p:grpSpPr>
            <p:sp>
              <p:nvSpPr>
                <p:cNvPr id="16" name="圆角矩形 15"/>
                <p:cNvSpPr/>
                <p:nvPr/>
              </p:nvSpPr>
              <p:spPr>
                <a:xfrm>
                  <a:off x="142844" y="500048"/>
                  <a:ext cx="1172424" cy="285752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 smtClean="0"/>
                    <a:t>Connection</a:t>
                  </a:r>
                  <a:endParaRPr lang="zh-CN" altLang="en-US" dirty="0"/>
                </a:p>
              </p:txBody>
            </p:sp>
            <p:sp>
              <p:nvSpPr>
                <p:cNvPr id="19" name="圆角矩形 18"/>
                <p:cNvSpPr/>
                <p:nvPr/>
              </p:nvSpPr>
              <p:spPr>
                <a:xfrm>
                  <a:off x="1357290" y="500048"/>
                  <a:ext cx="1092582" cy="285752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 smtClean="0"/>
                    <a:t>Upgrading</a:t>
                  </a:r>
                  <a:endParaRPr lang="zh-CN" altLang="en-US" dirty="0"/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1142976" y="142858"/>
                <a:ext cx="13528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Technical/ IP</a:t>
                </a:r>
                <a:endParaRPr lang="zh-CN" alt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857224" y="500048"/>
                <a:ext cx="3908079" cy="1588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矩形 10"/>
          <p:cNvSpPr/>
          <p:nvPr/>
        </p:nvSpPr>
        <p:spPr>
          <a:xfrm>
            <a:off x="1474920" y="2143122"/>
            <a:ext cx="157163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VTO2000A</a:t>
            </a:r>
          </a:p>
          <a:p>
            <a:pPr algn="ctr"/>
            <a:r>
              <a:rPr lang="en-US" altLang="zh-CN" sz="1400" dirty="0" smtClean="0"/>
              <a:t>IP 192.168.1.110  </a:t>
            </a:r>
            <a:endParaRPr lang="zh-CN" altLang="en-US" sz="1400" dirty="0"/>
          </a:p>
        </p:txBody>
      </p:sp>
      <p:sp>
        <p:nvSpPr>
          <p:cNvPr id="17" name="矩形 16"/>
          <p:cNvSpPr/>
          <p:nvPr/>
        </p:nvSpPr>
        <p:spPr>
          <a:xfrm>
            <a:off x="6118390" y="3732444"/>
            <a:ext cx="1643074" cy="696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VTH1560BW</a:t>
            </a:r>
          </a:p>
          <a:p>
            <a:pPr algn="ctr"/>
            <a:r>
              <a:rPr lang="en-US" altLang="zh-CN" sz="1400" dirty="0" smtClean="0"/>
              <a:t>Room No. </a:t>
            </a:r>
            <a:r>
              <a:rPr lang="en-US" altLang="zh-CN" sz="1400" b="1" dirty="0" smtClean="0"/>
              <a:t>9901-1</a:t>
            </a:r>
          </a:p>
          <a:p>
            <a:pPr algn="ctr"/>
            <a:r>
              <a:rPr lang="en-US" altLang="zh-CN" sz="1400" dirty="0" smtClean="0"/>
              <a:t>IP  192.168.1.202</a:t>
            </a:r>
            <a:endParaRPr lang="zh-CN" altLang="en-US" sz="1400" dirty="0"/>
          </a:p>
        </p:txBody>
      </p:sp>
      <p:sp>
        <p:nvSpPr>
          <p:cNvPr id="18" name="矩形 17"/>
          <p:cNvSpPr/>
          <p:nvPr/>
        </p:nvSpPr>
        <p:spPr>
          <a:xfrm>
            <a:off x="3832374" y="3732444"/>
            <a:ext cx="1643074" cy="696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/>
              <a:t>VTH1550CH</a:t>
            </a:r>
          </a:p>
          <a:p>
            <a:pPr algn="ctr"/>
            <a:r>
              <a:rPr lang="en-US" altLang="zh-CN" sz="1400" dirty="0" smtClean="0"/>
              <a:t>Room No. </a:t>
            </a:r>
            <a:r>
              <a:rPr lang="en-US" altLang="zh-CN" sz="1400" b="1" dirty="0" smtClean="0"/>
              <a:t>9901</a:t>
            </a:r>
            <a:endParaRPr lang="en-US" altLang="zh-CN" sz="1400" b="1" dirty="0"/>
          </a:p>
          <a:p>
            <a:pPr algn="ctr"/>
            <a:r>
              <a:rPr lang="en-US" altLang="zh-CN" sz="1400" dirty="0" smtClean="0"/>
              <a:t>IP  192.168.1.103</a:t>
            </a:r>
            <a:endParaRPr lang="zh-CN" altLang="en-US" sz="1400" dirty="0" smtClean="0"/>
          </a:p>
        </p:txBody>
      </p:sp>
      <p:sp>
        <p:nvSpPr>
          <p:cNvPr id="52" name="矩形 51"/>
          <p:cNvSpPr/>
          <p:nvPr/>
        </p:nvSpPr>
        <p:spPr>
          <a:xfrm>
            <a:off x="4046688" y="1142990"/>
            <a:ext cx="1000132" cy="428628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PC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1412" y="2214560"/>
            <a:ext cx="180738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3" name="直接连接符 82"/>
          <p:cNvCxnSpPr>
            <a:stCxn id="1026" idx="1"/>
            <a:endCxn id="11" idx="3"/>
          </p:cNvCxnSpPr>
          <p:nvPr/>
        </p:nvCxnSpPr>
        <p:spPr>
          <a:xfrm rot="10800000">
            <a:off x="3046556" y="2536031"/>
            <a:ext cx="704856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>
            <a:stCxn id="52" idx="2"/>
          </p:cNvCxnSpPr>
          <p:nvPr/>
        </p:nvCxnSpPr>
        <p:spPr>
          <a:xfrm rot="5400000">
            <a:off x="4225283" y="1893089"/>
            <a:ext cx="642942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 rot="5400000">
            <a:off x="4226077" y="3178973"/>
            <a:ext cx="927900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5261134" y="2571750"/>
            <a:ext cx="1643074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rot="5400000">
            <a:off x="6369614" y="3107138"/>
            <a:ext cx="1070776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矩形 107"/>
          <p:cNvSpPr/>
          <p:nvPr/>
        </p:nvSpPr>
        <p:spPr>
          <a:xfrm>
            <a:off x="179512" y="928676"/>
            <a:ext cx="186967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2. Villa system</a:t>
            </a:r>
          </a:p>
          <a:p>
            <a:r>
              <a:rPr lang="en-US" altLang="zh-CN" sz="1600" dirty="0" smtClean="0"/>
              <a:t>1 VTO × max 5 VTH</a:t>
            </a:r>
          </a:p>
          <a:p>
            <a:r>
              <a:rPr lang="zh-CN" altLang="en-US" sz="1600" dirty="0" smtClean="0"/>
              <a:t>（</a:t>
            </a:r>
            <a:r>
              <a:rPr lang="en-US" altLang="zh-CN" sz="1600" dirty="0" smtClean="0"/>
              <a:t>Group Call</a:t>
            </a:r>
            <a:r>
              <a:rPr lang="zh-CN" altLang="en-US" sz="1600" dirty="0" smtClean="0"/>
              <a:t>）</a:t>
            </a:r>
            <a:endParaRPr lang="en-US" altLang="zh-CN" sz="1600" dirty="0" smtClean="0"/>
          </a:p>
        </p:txBody>
      </p:sp>
      <p:sp>
        <p:nvSpPr>
          <p:cNvPr id="28" name="矩形 27"/>
          <p:cNvSpPr/>
          <p:nvPr/>
        </p:nvSpPr>
        <p:spPr>
          <a:xfrm>
            <a:off x="4096985" y="4572014"/>
            <a:ext cx="116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Main  VTH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6193984" y="4572014"/>
            <a:ext cx="1535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Extension VTH</a:t>
            </a:r>
            <a:endParaRPr lang="zh-CN" altLang="en-US" dirty="0"/>
          </a:p>
        </p:txBody>
      </p:sp>
      <p:grpSp>
        <p:nvGrpSpPr>
          <p:cNvPr id="51" name="组合 50"/>
          <p:cNvGrpSpPr/>
          <p:nvPr/>
        </p:nvGrpSpPr>
        <p:grpSpPr>
          <a:xfrm>
            <a:off x="1322520" y="3000378"/>
            <a:ext cx="6715172" cy="1928826"/>
            <a:chOff x="1428728" y="3000378"/>
            <a:chExt cx="6715172" cy="1928826"/>
          </a:xfrm>
        </p:grpSpPr>
        <p:cxnSp>
          <p:nvCxnSpPr>
            <p:cNvPr id="45" name="直接箭头连接符 44"/>
            <p:cNvCxnSpPr/>
            <p:nvPr/>
          </p:nvCxnSpPr>
          <p:spPr>
            <a:xfrm>
              <a:off x="3071802" y="3000378"/>
              <a:ext cx="714380" cy="571504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矩形 45"/>
            <p:cNvSpPr/>
            <p:nvPr/>
          </p:nvSpPr>
          <p:spPr>
            <a:xfrm>
              <a:off x="3786182" y="3357568"/>
              <a:ext cx="4357718" cy="1571636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1428728" y="3357568"/>
              <a:ext cx="22797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 smtClean="0">
                  <a:solidFill>
                    <a:srgbClr val="00B050"/>
                  </a:solidFill>
                </a:rPr>
                <a:t>   </a:t>
              </a:r>
              <a:r>
                <a:rPr lang="en-US" altLang="zh-CN" sz="1000" dirty="0" smtClean="0">
                  <a:solidFill>
                    <a:srgbClr val="00B050"/>
                  </a:solidFill>
                </a:rPr>
                <a:t>Villa—one button to call  group</a:t>
              </a:r>
            </a:p>
            <a:p>
              <a:r>
                <a:rPr lang="zh-CN" altLang="en-US" sz="1000" dirty="0" smtClean="0">
                  <a:solidFill>
                    <a:srgbClr val="00B050"/>
                  </a:solidFill>
                </a:rPr>
                <a:t>*</a:t>
              </a:r>
              <a:r>
                <a:rPr lang="en-US" altLang="zh-CN" sz="1000" dirty="0" smtClean="0">
                  <a:solidFill>
                    <a:srgbClr val="00B050"/>
                  </a:solidFill>
                </a:rPr>
                <a:t>unit—Press Main VTH’s room No. 9901</a:t>
              </a:r>
              <a:endParaRPr lang="zh-CN" altLang="en-US" sz="1000" dirty="0">
                <a:solidFill>
                  <a:srgbClr val="00B050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3286116" y="300037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rgbClr val="00B050"/>
                  </a:solidFill>
                </a:rPr>
                <a:t>①</a:t>
              </a:r>
              <a:endParaRPr lang="zh-CN" alt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537362" y="3682851"/>
            <a:ext cx="571504" cy="778194"/>
            <a:chOff x="5643570" y="3682851"/>
            <a:chExt cx="571504" cy="778194"/>
          </a:xfrm>
        </p:grpSpPr>
        <p:cxnSp>
          <p:nvCxnSpPr>
            <p:cNvPr id="39" name="直接箭头连接符 38"/>
            <p:cNvCxnSpPr/>
            <p:nvPr/>
          </p:nvCxnSpPr>
          <p:spPr>
            <a:xfrm rot="10800000">
              <a:off x="5643570" y="3857634"/>
              <a:ext cx="571504" cy="1588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40"/>
            <p:cNvCxnSpPr/>
            <p:nvPr/>
          </p:nvCxnSpPr>
          <p:spPr>
            <a:xfrm>
              <a:off x="5643570" y="4214824"/>
              <a:ext cx="500066" cy="1588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dash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/>
            <p:cNvSpPr/>
            <p:nvPr/>
          </p:nvSpPr>
          <p:spPr>
            <a:xfrm>
              <a:off x="5715008" y="3682851"/>
              <a:ext cx="44755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 smtClean="0">
                  <a:solidFill>
                    <a:srgbClr val="00B050"/>
                  </a:solidFill>
                </a:rPr>
                <a:t>9901</a:t>
              </a:r>
              <a:endParaRPr lang="zh-CN" altLang="en-US" sz="1000" dirty="0">
                <a:solidFill>
                  <a:srgbClr val="00B050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5643570" y="4214824"/>
              <a:ext cx="28886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 smtClean="0">
                  <a:solidFill>
                    <a:srgbClr val="00B050"/>
                  </a:solidFill>
                </a:rPr>
                <a:t>-1</a:t>
              </a:r>
              <a:endParaRPr lang="zh-CN" altLang="en-US" sz="1000" dirty="0">
                <a:solidFill>
                  <a:srgbClr val="00B050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5715008" y="3857634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 smtClean="0">
                  <a:solidFill>
                    <a:srgbClr val="00B050"/>
                  </a:solidFill>
                </a:rPr>
                <a:t>②</a:t>
              </a:r>
              <a:endParaRPr lang="zh-CN" alt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34" name="直角三角形 33"/>
          <p:cNvSpPr/>
          <p:nvPr/>
        </p:nvSpPr>
        <p:spPr>
          <a:xfrm rot="16200000">
            <a:off x="7923210" y="3922709"/>
            <a:ext cx="1253960" cy="1187624"/>
          </a:xfrm>
          <a:prstGeom prst="rt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 rot="18792404">
            <a:off x="8346810" y="4515911"/>
            <a:ext cx="58541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Villa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357158" y="357172"/>
            <a:ext cx="4673074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/>
              <a:t>VTO ---web settings</a:t>
            </a:r>
            <a:r>
              <a:rPr lang="zh-CN" altLang="en-US" sz="1600" b="1" dirty="0" smtClean="0"/>
              <a:t>：</a:t>
            </a:r>
            <a:endParaRPr lang="en-US" altLang="zh-CN" sz="1600" b="1" dirty="0" smtClean="0"/>
          </a:p>
          <a:p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）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LAN </a:t>
            </a:r>
            <a:r>
              <a:rPr lang="en-US" altLang="zh-CN" sz="1400" dirty="0" err="1" smtClean="0">
                <a:latin typeface="楷体" pitchFamily="49" charset="-122"/>
                <a:ea typeface="楷体" pitchFamily="49" charset="-122"/>
              </a:rPr>
              <a:t>Config</a:t>
            </a:r>
            <a:endParaRPr lang="en-US" altLang="zh-CN" sz="1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   &gt;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check “Group Call”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， 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reboot the device</a:t>
            </a:r>
          </a:p>
          <a:p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）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Indoor Manager</a:t>
            </a:r>
          </a:p>
          <a:p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   &gt;After rebooting, Add 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Main VTH’s 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Room No. 9901</a:t>
            </a:r>
          </a:p>
          <a:p>
            <a:endParaRPr lang="en-US" altLang="zh-CN" sz="1600" b="1" dirty="0" smtClean="0"/>
          </a:p>
          <a:p>
            <a:r>
              <a:rPr lang="en-US" altLang="zh-CN" sz="1600" b="1" dirty="0" smtClean="0"/>
              <a:t>        </a:t>
            </a:r>
            <a:endParaRPr lang="en-US" altLang="zh-CN" sz="1600" dirty="0" smtClean="0"/>
          </a:p>
        </p:txBody>
      </p:sp>
      <p:pic>
        <p:nvPicPr>
          <p:cNvPr id="3" name="内容占位符 3"/>
          <p:cNvPicPr>
            <a:picLocks noChangeAspect="1"/>
          </p:cNvPicPr>
          <p:nvPr/>
        </p:nvPicPr>
        <p:blipFill>
          <a:blip r:embed="rId3"/>
          <a:srcRect r="39062"/>
          <a:stretch>
            <a:fillRect/>
          </a:stretch>
        </p:blipFill>
        <p:spPr>
          <a:xfrm>
            <a:off x="251520" y="1643056"/>
            <a:ext cx="3662542" cy="298132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/>
          <a:srcRect r="-9664"/>
          <a:stretch/>
        </p:blipFill>
        <p:spPr bwMode="auto">
          <a:xfrm>
            <a:off x="3995936" y="1707653"/>
            <a:ext cx="5447348" cy="291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矩形 1"/>
          <p:cNvSpPr/>
          <p:nvPr/>
        </p:nvSpPr>
        <p:spPr>
          <a:xfrm>
            <a:off x="5552207" y="4004500"/>
            <a:ext cx="3268265" cy="2234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</a:rPr>
              <a:t>Only need to input main VTH’s room number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452" y="428610"/>
            <a:ext cx="3428572" cy="20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096" y="2661776"/>
            <a:ext cx="3424714" cy="205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643188"/>
            <a:ext cx="3435543" cy="207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857224" y="857238"/>
            <a:ext cx="2787943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/>
              <a:t>Main VTH Setting</a:t>
            </a:r>
          </a:p>
          <a:p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）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-Room No.101</a:t>
            </a:r>
          </a:p>
          <a:p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）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-IP192.168.1.103</a:t>
            </a:r>
          </a:p>
          <a:p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）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-Add VTO IP</a:t>
            </a:r>
            <a:r>
              <a:rPr lang="zh-CN" altLang="en-US" sz="1400" dirty="0" smtClean="0">
                <a:latin typeface="楷体" pitchFamily="49" charset="-122"/>
                <a:ea typeface="楷体" pitchFamily="49" charset="-122"/>
              </a:rPr>
              <a:t>：</a:t>
            </a:r>
            <a:r>
              <a:rPr lang="en-US" altLang="zh-CN" sz="1400" dirty="0" smtClean="0">
                <a:latin typeface="楷体" pitchFamily="49" charset="-122"/>
                <a:ea typeface="楷体" pitchFamily="49" charset="-122"/>
              </a:rPr>
              <a:t>192.168.1.110</a:t>
            </a:r>
          </a:p>
        </p:txBody>
      </p:sp>
    </p:spTree>
    <p:extLst>
      <p:ext uri="{BB962C8B-B14F-4D97-AF65-F5344CB8AC3E}">
        <p14:creationId xmlns:p14="http://schemas.microsoft.com/office/powerpoint/2010/main" val="708326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77aa9c4a989cfa7641a8c4d42357e7b67481f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29266</TotalTime>
  <Words>1123</Words>
  <Application>Microsoft Office PowerPoint</Application>
  <PresentationFormat>全屏显示(16:9)</PresentationFormat>
  <Paragraphs>250</Paragraphs>
  <Slides>19</Slides>
  <Notes>18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智能楼宇方案</dc:title>
  <dc:creator>孙恒</dc:creator>
  <cp:lastModifiedBy>沈旭</cp:lastModifiedBy>
  <cp:revision>1176</cp:revision>
  <dcterms:created xsi:type="dcterms:W3CDTF">2012-12-12T01:12:50Z</dcterms:created>
  <dcterms:modified xsi:type="dcterms:W3CDTF">2015-11-16T08:26:45Z</dcterms:modified>
  <cp:category>楼宇事业部</cp:category>
</cp:coreProperties>
</file>