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283" r:id="rId5"/>
    <p:sldId id="372" r:id="rId6"/>
    <p:sldId id="431" r:id="rId7"/>
    <p:sldId id="435" r:id="rId8"/>
    <p:sldId id="436" r:id="rId9"/>
    <p:sldId id="432" r:id="rId10"/>
    <p:sldId id="434" r:id="rId11"/>
    <p:sldId id="433" r:id="rId12"/>
    <p:sldId id="385" r:id="rId13"/>
    <p:sldId id="265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6" autoAdjust="0"/>
    <p:restoredTop sz="99119" autoAdjust="0"/>
  </p:normalViewPr>
  <p:slideViewPr>
    <p:cSldViewPr>
      <p:cViewPr>
        <p:scale>
          <a:sx n="100" d="100"/>
          <a:sy n="100" d="100"/>
        </p:scale>
        <p:origin x="-5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9934B-380B-4A4C-955E-F1AABB341DDE}" type="datetimeFigureOut">
              <a:rPr lang="zh-CN" altLang="en-US" smtClean="0"/>
              <a:pPr/>
              <a:t>2015/12/22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28D25-6DC9-4071-AE5D-CB5B748CA7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91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2015/12/22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" descr="D:\PPT\新建文件夹\公司母版\图片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___1.xlsx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>
            <a:spLocks noGrp="1"/>
          </p:cNvSpPr>
          <p:nvPr>
            <p:ph type="ctrTitle"/>
          </p:nvPr>
        </p:nvSpPr>
        <p:spPr>
          <a:xfrm>
            <a:off x="714348" y="1714488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ea"/>
              </a:rPr>
              <a:t>People Counting Installation </a:t>
            </a:r>
            <a:r>
              <a:rPr lang="en-US" altLang="zh-CN" b="1" dirty="0" smtClean="0">
                <a:latin typeface="+mj-ea"/>
              </a:rPr>
              <a:t>Guide</a:t>
            </a:r>
            <a:endParaRPr lang="zh-CN" altLang="en-US" b="1" dirty="0">
              <a:latin typeface="+mj-ea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267744" y="5857892"/>
            <a:ext cx="4392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dirty="0"/>
              <a:t>ZheJiang Dahua Vison Technology CO.,LTD</a:t>
            </a:r>
            <a:r>
              <a:rPr lang="en-US" altLang="zh-CN" sz="1600" dirty="0" smtClean="0"/>
              <a:t>.</a:t>
            </a:r>
            <a:endParaRPr lang="zh-CN" altLang="zh-CN" sz="1600" dirty="0"/>
          </a:p>
        </p:txBody>
      </p:sp>
      <p:pic>
        <p:nvPicPr>
          <p:cNvPr id="6" name="Picture 3" descr="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929066"/>
            <a:ext cx="80645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3429000"/>
            <a:ext cx="4495800" cy="134511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>
              <a:bevelT w="0"/>
              <a:bevelB/>
            </a:sp3d>
          </a:bodyPr>
          <a:lstStyle/>
          <a:p>
            <a:r>
              <a:rPr lang="en-US" altLang="zh-CN" sz="5400" b="1" dirty="0" smtClean="0">
                <a:ln w="31550" cmpd="sng">
                  <a:solidFill>
                    <a:srgbClr val="990000"/>
                  </a:solidFill>
                  <a:prstDash val="solid"/>
                </a:ln>
                <a:solidFill>
                  <a:srgbClr val="99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THANK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2051050" y="620713"/>
            <a:ext cx="54012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People Counting Analysis Report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60" y="5991676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Attention: Point selection is very important to directly influence the actual effect</a:t>
            </a:r>
            <a:endParaRPr lang="zh-CN" altLang="en-US" sz="1600" dirty="0"/>
          </a:p>
        </p:txBody>
      </p:sp>
      <p:sp>
        <p:nvSpPr>
          <p:cNvPr id="6" name="泪滴形 5"/>
          <p:cNvSpPr/>
          <p:nvPr/>
        </p:nvSpPr>
        <p:spPr>
          <a:xfrm>
            <a:off x="0" y="5578043"/>
            <a:ext cx="539552" cy="576064"/>
          </a:xfrm>
          <a:prstGeom prst="teardrop">
            <a:avLst>
              <a:gd name="adj" fmla="val 12792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-36512" y="568140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Note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39552" y="1196752"/>
            <a:ext cx="81369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【Scene】</a:t>
            </a:r>
          </a:p>
          <a:p>
            <a:r>
              <a:rPr lang="en-US" altLang="zh-CN" sz="1400" dirty="0" smtClean="0"/>
              <a:t>Put the camera to the exit/entrance</a:t>
            </a:r>
            <a:r>
              <a:rPr lang="zh-CN" altLang="en-US" sz="1400" dirty="0" smtClean="0"/>
              <a:t>（</a:t>
            </a:r>
            <a:r>
              <a:rPr lang="en-US" altLang="zh-CN" sz="1400" dirty="0"/>
              <a:t>o</a:t>
            </a:r>
            <a:r>
              <a:rPr lang="en-US" altLang="zh-CN" sz="1400" dirty="0" smtClean="0"/>
              <a:t>blique mounted</a:t>
            </a:r>
            <a:r>
              <a:rPr lang="zh-CN" altLang="en-US" sz="1400" dirty="0" smtClean="0"/>
              <a:t>），</a:t>
            </a:r>
            <a:r>
              <a:rPr lang="en-US" altLang="zh-CN" sz="1400" dirty="0" smtClean="0"/>
              <a:t>Or put the camera on the exit/entrance which is perpendicular to the ground(top mounted)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that is to analyze the object in and out real-time situation in the designated area. In the client end, it can be inquired the statistics of </a:t>
            </a:r>
            <a:r>
              <a:rPr lang="en-US" altLang="zh-CN" sz="1400" dirty="0" smtClean="0"/>
              <a:t>people counting </a:t>
            </a:r>
            <a:r>
              <a:rPr lang="en-US" altLang="zh-CN" sz="1400" dirty="0"/>
              <a:t>v</a:t>
            </a:r>
            <a:r>
              <a:rPr lang="en-US" altLang="zh-CN" sz="1400" dirty="0" smtClean="0"/>
              <a:t>olume  in and out in specific date , month, year.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467544" y="2300679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【Requirements】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11" name="矩形 10"/>
          <p:cNvSpPr/>
          <p:nvPr/>
        </p:nvSpPr>
        <p:spPr>
          <a:xfrm>
            <a:off x="611560" y="2636912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1400" dirty="0" smtClean="0"/>
              <a:t>1.Location</a:t>
            </a:r>
          </a:p>
          <a:p>
            <a:pPr marL="342900" indent="-342900"/>
            <a:r>
              <a:rPr lang="en-US" altLang="zh-CN" sz="1400" dirty="0" smtClean="0"/>
              <a:t>It should be to the flow direction</a:t>
            </a:r>
            <a:r>
              <a:rPr lang="zh-CN" altLang="en-US" sz="1400" dirty="0" smtClean="0">
                <a:solidFill>
                  <a:srgbClr val="FF0000"/>
                </a:solidFill>
              </a:rPr>
              <a:t>（</a:t>
            </a:r>
            <a:r>
              <a:rPr lang="en-US" altLang="zh-CN" sz="1400" dirty="0" smtClean="0">
                <a:solidFill>
                  <a:srgbClr val="FF0000"/>
                </a:solidFill>
              </a:rPr>
              <a:t>flow direction</a:t>
            </a:r>
          </a:p>
          <a:p>
            <a:pPr marL="342900" indent="-342900"/>
            <a:r>
              <a:rPr lang="en-US" altLang="zh-CN" sz="1400" dirty="0" smtClean="0">
                <a:solidFill>
                  <a:srgbClr val="FF0000"/>
                </a:solidFill>
              </a:rPr>
              <a:t>is relatively uniform don’t have cross.</a:t>
            </a:r>
            <a:r>
              <a:rPr lang="zh-CN" altLang="en-US" sz="1400" dirty="0" smtClean="0">
                <a:solidFill>
                  <a:srgbClr val="FF0000"/>
                </a:solidFill>
              </a:rPr>
              <a:t>）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en-US" altLang="zh-CN" sz="1400" dirty="0" smtClean="0">
                <a:solidFill>
                  <a:srgbClr val="FF0000"/>
                </a:solidFill>
              </a:rPr>
              <a:t>It should be no obstructions in the field of view, </a:t>
            </a:r>
          </a:p>
          <a:p>
            <a:pPr marL="342900" indent="-342900"/>
            <a:r>
              <a:rPr lang="en-US" altLang="zh-CN" sz="1400" dirty="0" smtClean="0">
                <a:solidFill>
                  <a:srgbClr val="FF0000"/>
                </a:solidFill>
              </a:rPr>
              <a:t>please choose the single background</a:t>
            </a:r>
          </a:p>
          <a:p>
            <a:pPr marL="342900" indent="-342900"/>
            <a:r>
              <a:rPr lang="en-US" altLang="zh-CN" sz="1400" dirty="0" smtClean="0">
                <a:solidFill>
                  <a:srgbClr val="FF0000"/>
                </a:solidFill>
              </a:rPr>
              <a:t>texture background such as floor or walls, avoid the </a:t>
            </a:r>
          </a:p>
          <a:p>
            <a:pPr marL="342900" indent="-342900"/>
            <a:r>
              <a:rPr lang="en-US" altLang="zh-CN" sz="1400" dirty="0" smtClean="0">
                <a:solidFill>
                  <a:srgbClr val="FF0000"/>
                </a:solidFill>
              </a:rPr>
              <a:t>light frequently changes, backlight,</a:t>
            </a:r>
          </a:p>
          <a:p>
            <a:pPr marL="342900" indent="-342900"/>
            <a:r>
              <a:rPr lang="en-US" altLang="zh-CN" sz="1400" dirty="0" smtClean="0">
                <a:solidFill>
                  <a:srgbClr val="FF0000"/>
                </a:solidFill>
              </a:rPr>
              <a:t>direct sunlight scenes</a:t>
            </a:r>
          </a:p>
          <a:p>
            <a:pPr marL="342900" indent="-342900"/>
            <a:r>
              <a:rPr lang="en-US" altLang="zh-CN" sz="1400" dirty="0" smtClean="0">
                <a:solidFill>
                  <a:srgbClr val="FF0000"/>
                </a:solidFill>
              </a:rPr>
              <a:t>Cover the width of people flow within 3 meters</a:t>
            </a:r>
          </a:p>
          <a:p>
            <a:pPr marL="342900" indent="-342900"/>
            <a:r>
              <a:rPr lang="en-US" altLang="zh-CN" sz="1400" dirty="0" smtClean="0">
                <a:solidFill>
                  <a:srgbClr val="FF0000"/>
                </a:solidFill>
              </a:rPr>
              <a:t>Choose oblique mounted or top mounted</a:t>
            </a:r>
            <a:r>
              <a:rPr lang="zh-CN" altLang="en-US" sz="1400" dirty="0" smtClean="0">
                <a:solidFill>
                  <a:srgbClr val="FF0000"/>
                </a:solidFill>
              </a:rPr>
              <a:t>：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en-US" altLang="zh-CN" sz="1400" dirty="0" smtClean="0">
                <a:solidFill>
                  <a:srgbClr val="FF0000"/>
                </a:solidFill>
              </a:rPr>
              <a:t>Oblique Mounted</a:t>
            </a:r>
            <a:r>
              <a:rPr lang="zh-CN" altLang="en-US" sz="1400" dirty="0" smtClean="0">
                <a:solidFill>
                  <a:srgbClr val="FF0000"/>
                </a:solidFill>
              </a:rPr>
              <a:t>：</a:t>
            </a:r>
            <a:r>
              <a:rPr lang="en-US" altLang="zh-CN" sz="1400" dirty="0" smtClean="0">
                <a:solidFill>
                  <a:srgbClr val="FF0000"/>
                </a:solidFill>
              </a:rPr>
              <a:t>Safely monitored, scene requirement simple , less interference,</a:t>
            </a:r>
          </a:p>
          <a:p>
            <a:pPr marL="342900" indent="-342900"/>
            <a:r>
              <a:rPr lang="en-US" altLang="zh-CN" sz="1400" dirty="0" smtClean="0">
                <a:solidFill>
                  <a:srgbClr val="FF0000"/>
                </a:solidFill>
              </a:rPr>
              <a:t>People counting </a:t>
            </a:r>
            <a:r>
              <a:rPr lang="en-US" altLang="zh-CN" sz="1400" dirty="0">
                <a:solidFill>
                  <a:srgbClr val="FF0000"/>
                </a:solidFill>
              </a:rPr>
              <a:t>v</a:t>
            </a:r>
            <a:r>
              <a:rPr lang="en-US" altLang="zh-CN" sz="1400" dirty="0" smtClean="0">
                <a:solidFill>
                  <a:srgbClr val="FF0000"/>
                </a:solidFill>
              </a:rPr>
              <a:t>olume  shouldn’t be busy.</a:t>
            </a:r>
          </a:p>
          <a:p>
            <a:pPr marL="342900" indent="-342900"/>
            <a:r>
              <a:rPr lang="en-US" altLang="zh-CN" sz="1400" dirty="0" smtClean="0">
                <a:solidFill>
                  <a:srgbClr val="FF0000"/>
                </a:solidFill>
              </a:rPr>
              <a:t>Top Mounted</a:t>
            </a:r>
            <a:r>
              <a:rPr lang="zh-CN" altLang="en-US" sz="1400" dirty="0" smtClean="0">
                <a:solidFill>
                  <a:srgbClr val="FF0000"/>
                </a:solidFill>
              </a:rPr>
              <a:t>：</a:t>
            </a:r>
            <a:r>
              <a:rPr lang="en-US" altLang="zh-CN" sz="1400" dirty="0">
                <a:solidFill>
                  <a:srgbClr val="FF0000"/>
                </a:solidFill>
              </a:rPr>
              <a:t>C</a:t>
            </a:r>
            <a:r>
              <a:rPr lang="en-US" altLang="zh-CN" sz="1400" dirty="0" smtClean="0">
                <a:solidFill>
                  <a:srgbClr val="FF0000"/>
                </a:solidFill>
              </a:rPr>
              <a:t>amera perpendicular to the ground, have height requirement that </a:t>
            </a:r>
          </a:p>
          <a:p>
            <a:pPr marL="342900" indent="-342900"/>
            <a:r>
              <a:rPr lang="en-US" altLang="zh-CN" sz="1400" dirty="0" smtClean="0">
                <a:solidFill>
                  <a:srgbClr val="FF0000"/>
                </a:solidFill>
              </a:rPr>
              <a:t>guarantee to see the people pass by.</a:t>
            </a:r>
          </a:p>
          <a:p>
            <a:pPr marL="342900" indent="-342900"/>
            <a:r>
              <a:rPr lang="en-US" altLang="zh-CN" sz="1400" dirty="0" smtClean="0">
                <a:solidFill>
                  <a:srgbClr val="FF0000"/>
                </a:solidFill>
              </a:rPr>
              <a:t>		</a:t>
            </a:r>
            <a:endParaRPr lang="zh-CN" altLang="zh-CN" sz="1400" dirty="0" smtClean="0">
              <a:solidFill>
                <a:srgbClr val="FF0000"/>
              </a:solidFill>
            </a:endParaRPr>
          </a:p>
          <a:p>
            <a:pPr marL="342900" indent="-342900"/>
            <a:endParaRPr lang="en-US" altLang="zh-CN" sz="1400" dirty="0" smtClean="0"/>
          </a:p>
        </p:txBody>
      </p:sp>
      <p:pic>
        <p:nvPicPr>
          <p:cNvPr id="10" name="图片 9" descr="2-1方向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2781" y="2564904"/>
            <a:ext cx="3641707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2051050" y="620713"/>
            <a:ext cx="5113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</a:rPr>
              <a:t>People Counting Analysis Report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512" y="2429887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scene in unconformity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en-US" altLang="zh-CN" dirty="0" smtClean="0"/>
              <a:t>People crisscross</a:t>
            </a:r>
          </a:p>
          <a:p>
            <a:pPr marL="342900" indent="-342900">
              <a:buAutoNum type="arabicPeriod"/>
            </a:pPr>
            <a:r>
              <a:rPr lang="en-US" altLang="zh-CN" dirty="0" smtClean="0"/>
              <a:t>Flow direction is not positive</a:t>
            </a:r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20" name="图片 19" descr="2-1方向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61048"/>
            <a:ext cx="4438650" cy="2457450"/>
          </a:xfrm>
          <a:prstGeom prst="rect">
            <a:avLst/>
          </a:prstGeom>
        </p:spPr>
      </p:pic>
      <p:pic>
        <p:nvPicPr>
          <p:cNvPr id="21" name="图片 20" descr="5-2过远_人流交汇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268760"/>
            <a:ext cx="4438650" cy="2466975"/>
          </a:xfrm>
          <a:prstGeom prst="rect">
            <a:avLst/>
          </a:prstGeom>
        </p:spPr>
      </p:pic>
      <p:pic>
        <p:nvPicPr>
          <p:cNvPr id="22" name="图片 21" descr="4-1角度偏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861048"/>
            <a:ext cx="4467225" cy="24574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1520" y="11967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n-US" altLang="zh-CN" dirty="0" smtClean="0">
                <a:solidFill>
                  <a:srgbClr val="FF0000"/>
                </a:solidFill>
              </a:rPr>
              <a:t>Oblique Mounted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en-US" altLang="zh-CN" dirty="0" smtClean="0">
                <a:solidFill>
                  <a:srgbClr val="FF0000"/>
                </a:solidFill>
              </a:rPr>
              <a:t>Height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is H</a:t>
            </a:r>
            <a:r>
              <a:rPr lang="zh-CN" altLang="en-US" dirty="0" smtClean="0">
                <a:solidFill>
                  <a:srgbClr val="FF0000"/>
                </a:solidFill>
              </a:rPr>
              <a:t>（</a:t>
            </a:r>
            <a:r>
              <a:rPr lang="en-US" altLang="zh-CN" dirty="0" smtClean="0">
                <a:solidFill>
                  <a:srgbClr val="FF0000"/>
                </a:solidFill>
              </a:rPr>
              <a:t>H &gt; 2.8m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en-US" altLang="zh-CN" dirty="0" smtClean="0">
                <a:solidFill>
                  <a:srgbClr val="FF0000"/>
                </a:solidFill>
              </a:rPr>
              <a:t>Horizontal distance f=2.8mm[1.26, 1.42]m</a:t>
            </a:r>
          </a:p>
          <a:p>
            <a:pPr marL="342900" indent="-342900"/>
            <a:r>
              <a:rPr lang="en-US" altLang="zh-CN" dirty="0" smtClean="0">
                <a:solidFill>
                  <a:srgbClr val="FF0000"/>
                </a:solidFill>
              </a:rPr>
              <a:t>Horizontal distance f=12mm[5.04, 5.70]m</a:t>
            </a:r>
          </a:p>
          <a:p>
            <a:pPr marL="342900" indent="-342900"/>
            <a:r>
              <a:rPr lang="en-US" altLang="zh-CN" dirty="0" smtClean="0">
                <a:solidFill>
                  <a:srgbClr val="FF0000"/>
                </a:solidFill>
              </a:rPr>
              <a:t>Top Mounted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en-US" altLang="zh-CN" dirty="0" smtClean="0">
                <a:solidFill>
                  <a:srgbClr val="FF0000"/>
                </a:solidFill>
              </a:rPr>
              <a:t>Height is H</a:t>
            </a:r>
            <a:r>
              <a:rPr lang="zh-CN" altLang="en-US" dirty="0" smtClean="0">
                <a:solidFill>
                  <a:srgbClr val="FF0000"/>
                </a:solidFill>
              </a:rPr>
              <a:t>（</a:t>
            </a:r>
            <a:r>
              <a:rPr lang="en-US" altLang="zh-CN" dirty="0" smtClean="0">
                <a:solidFill>
                  <a:srgbClr val="FF0000"/>
                </a:solidFill>
              </a:rPr>
              <a:t>H &gt; 3m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 smtClean="0"/>
          </a:p>
          <a:p>
            <a:pPr marL="342900" indent="-342900"/>
            <a:endParaRPr lang="zh-CN" altLang="en-US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782187"/>
              </p:ext>
            </p:extLst>
          </p:nvPr>
        </p:nvGraphicFramePr>
        <p:xfrm>
          <a:off x="3419872" y="250224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工作表" showAsIcon="1" r:id="rId6" imgW="914400" imgH="771480" progId="Excel.Sheet.12">
                  <p:embed/>
                </p:oleObj>
              </mc:Choice>
              <mc:Fallback>
                <p:oleObj name="工作表" showAsIcon="1" r:id="rId6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19872" y="250224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2051050" y="620713"/>
            <a:ext cx="55452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</a:rPr>
              <a:t>People Counting Analysis Report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图片 6" descr="3-1遮挡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05064"/>
            <a:ext cx="3952875" cy="2466975"/>
          </a:xfrm>
          <a:prstGeom prst="rect">
            <a:avLst/>
          </a:prstGeom>
        </p:spPr>
      </p:pic>
      <p:pic>
        <p:nvPicPr>
          <p:cNvPr id="8" name="图片 7" descr="1-1_点位过低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933056"/>
            <a:ext cx="4486275" cy="248602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11560" y="17728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n-US" altLang="zh-CN" dirty="0"/>
              <a:t>S</a:t>
            </a:r>
            <a:r>
              <a:rPr lang="en-US" altLang="zh-CN" dirty="0" smtClean="0"/>
              <a:t>ample in unconformity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en-US" altLang="zh-CN" dirty="0" smtClean="0"/>
              <a:t>Covered scenes</a:t>
            </a:r>
          </a:p>
          <a:p>
            <a:pPr marL="342900" indent="-342900">
              <a:buAutoNum type="arabicPeriod"/>
            </a:pPr>
            <a:r>
              <a:rPr lang="en-US" altLang="zh-CN" dirty="0" smtClean="0"/>
              <a:t>Height is too low, man’s head is </a:t>
            </a:r>
          </a:p>
          <a:p>
            <a:r>
              <a:rPr lang="en-US" altLang="zh-CN" dirty="0" smtClean="0"/>
              <a:t>too big or incomplete</a:t>
            </a:r>
          </a:p>
        </p:txBody>
      </p:sp>
      <p:pic>
        <p:nvPicPr>
          <p:cNvPr id="12" name="图片 11" descr="1-2点位过低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340768"/>
            <a:ext cx="4429125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2051050" y="620713"/>
            <a:ext cx="5185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</a:rPr>
              <a:t>People Counting Analysis Report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1560" y="17728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n-US" altLang="zh-CN" dirty="0" smtClean="0"/>
              <a:t>Sample in unconformity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en-US" altLang="zh-CN" dirty="0" smtClean="0"/>
              <a:t>Horizontal distance is too far, causing the man’s head is too small.</a:t>
            </a:r>
          </a:p>
          <a:p>
            <a:pPr marL="342900" indent="-342900">
              <a:buAutoNum type="arabicPeriod"/>
            </a:pPr>
            <a:r>
              <a:rPr lang="en-US" altLang="zh-CN" dirty="0" smtClean="0"/>
              <a:t>Statistical covering is more than width</a:t>
            </a:r>
          </a:p>
        </p:txBody>
      </p:sp>
      <p:pic>
        <p:nvPicPr>
          <p:cNvPr id="6" name="图片 5" descr="5-1过远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429000"/>
            <a:ext cx="4467225" cy="2524125"/>
          </a:xfrm>
          <a:prstGeom prst="rect">
            <a:avLst/>
          </a:prstGeom>
        </p:spPr>
      </p:pic>
      <p:pic>
        <p:nvPicPr>
          <p:cNvPr id="9" name="图片 8" descr="6-1人头过大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1008"/>
            <a:ext cx="4410075" cy="250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2051050" y="620713"/>
            <a:ext cx="6049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</a:rPr>
              <a:t>People Counting Analysis Report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1412776"/>
            <a:ext cx="47430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dirty="0" smtClean="0"/>
              <a:t>2.Angle Adjustment</a:t>
            </a:r>
          </a:p>
          <a:p>
            <a:pPr lvl="0"/>
            <a:r>
              <a:rPr lang="en-US" altLang="zh-CN" dirty="0" smtClean="0"/>
              <a:t>Oblique mounted</a:t>
            </a:r>
            <a:r>
              <a:rPr lang="zh-CN" altLang="en-US" dirty="0" smtClean="0"/>
              <a:t>：</a:t>
            </a:r>
            <a:r>
              <a:rPr lang="en-US" altLang="zh-CN" dirty="0" smtClean="0"/>
              <a:t>the angle between camera and horizontal should be 50 to 60 degrees </a:t>
            </a:r>
            <a:r>
              <a:rPr lang="en-US" altLang="zh-CN" dirty="0"/>
              <a:t>(</a:t>
            </a:r>
            <a:r>
              <a:rPr lang="en-US" altLang="zh-CN" dirty="0" smtClean="0"/>
              <a:t>recommended 55 degrees).See beside picture</a:t>
            </a:r>
            <a:endParaRPr lang="zh-CN" altLang="zh-CN" dirty="0" smtClean="0"/>
          </a:p>
          <a:p>
            <a:pPr indent="-342900"/>
            <a:r>
              <a:rPr lang="en-US" altLang="zh-CN" dirty="0" smtClean="0"/>
              <a:t>Top Mounted</a:t>
            </a:r>
            <a:r>
              <a:rPr lang="zh-CN" altLang="en-US" dirty="0" smtClean="0"/>
              <a:t>：</a:t>
            </a:r>
            <a:r>
              <a:rPr lang="en-US" altLang="zh-CN" dirty="0" smtClean="0"/>
              <a:t>install the device right above the  count area</a:t>
            </a:r>
            <a:r>
              <a:rPr lang="zh-CN" altLang="zh-CN" dirty="0" smtClean="0"/>
              <a:t>，</a:t>
            </a:r>
            <a:r>
              <a:rPr lang="en-US" altLang="zh-CN" dirty="0" smtClean="0"/>
              <a:t>the degree between the camera and the vertical line should be less than 10 degrees , recommend 5 degrees</a:t>
            </a:r>
            <a:endParaRPr lang="zh-CN" altLang="zh-CN" dirty="0" smtClean="0"/>
          </a:p>
          <a:p>
            <a:pPr marL="342900" lvl="0" indent="-342900"/>
            <a:endParaRPr lang="zh-CN" altLang="zh-CN" dirty="0" smtClean="0"/>
          </a:p>
          <a:p>
            <a:pPr marL="342900" indent="-342900"/>
            <a:endParaRPr lang="en-US" altLang="zh-CN" dirty="0" smtClean="0"/>
          </a:p>
          <a:p>
            <a:pPr marL="342900" indent="-342900">
              <a:buAutoNum type="arabicPeriod"/>
            </a:pPr>
            <a:endParaRPr lang="zh-CN" altLang="en-US" dirty="0"/>
          </a:p>
        </p:txBody>
      </p:sp>
      <p:pic>
        <p:nvPicPr>
          <p:cNvPr id="10" name="图片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484784"/>
            <a:ext cx="1758950" cy="25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467544" y="3729806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dirty="0" smtClean="0"/>
              <a:t>3.Focal Length Adjustment</a:t>
            </a:r>
          </a:p>
          <a:p>
            <a:pPr lvl="0"/>
            <a:r>
              <a:rPr lang="en-US" altLang="zh-CN" dirty="0" smtClean="0"/>
              <a:t>Guarantee on the 1080p image, man’s head in the counting area width reach around 130 pixels.</a:t>
            </a:r>
            <a:endParaRPr lang="zh-CN" altLang="zh-CN" dirty="0" smtClean="0"/>
          </a:p>
        </p:txBody>
      </p:sp>
      <p:sp>
        <p:nvSpPr>
          <p:cNvPr id="13" name="矩形 12"/>
          <p:cNvSpPr/>
          <p:nvPr/>
        </p:nvSpPr>
        <p:spPr>
          <a:xfrm>
            <a:off x="611560" y="478205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zh-CN" dirty="0" smtClean="0"/>
              <a:t>Adjustment steps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0"/>
            <a:r>
              <a:rPr lang="en-US" altLang="zh-CN" dirty="0" smtClean="0"/>
              <a:t>a. Screenshots</a:t>
            </a:r>
          </a:p>
          <a:p>
            <a:pPr lvl="0"/>
            <a:r>
              <a:rPr lang="en-US" altLang="zh-CN" dirty="0" smtClean="0"/>
              <a:t>b. Open the draw tools</a:t>
            </a:r>
          </a:p>
          <a:p>
            <a:pPr lvl="0"/>
            <a:r>
              <a:rPr lang="en-US" altLang="zh-CN" dirty="0" smtClean="0"/>
              <a:t>c. Re-adjust the size</a:t>
            </a:r>
          </a:p>
          <a:p>
            <a:pPr lvl="0"/>
            <a:r>
              <a:rPr lang="en-US" altLang="zh-CN" dirty="0" smtClean="0"/>
              <a:t>d. Check the head size</a:t>
            </a:r>
          </a:p>
          <a:p>
            <a:pPr lvl="0"/>
            <a:r>
              <a:rPr lang="zh-CN" altLang="en-US" dirty="0" smtClean="0"/>
              <a:t>（</a:t>
            </a:r>
            <a:r>
              <a:rPr lang="en-US" altLang="zh-CN" dirty="0" smtClean="0"/>
              <a:t>Oblique</a:t>
            </a:r>
            <a:r>
              <a:rPr lang="zh-CN" altLang="en-US" dirty="0" smtClean="0"/>
              <a:t>：</a:t>
            </a:r>
            <a:r>
              <a:rPr lang="en-US" altLang="zh-CN" dirty="0" smtClean="0"/>
              <a:t>under 320</a:t>
            </a:r>
            <a:r>
              <a:rPr lang="zh-CN" altLang="en-US" dirty="0" smtClean="0"/>
              <a:t>*</a:t>
            </a:r>
            <a:r>
              <a:rPr lang="en-US" altLang="zh-CN" dirty="0" smtClean="0"/>
              <a:t>240 </a:t>
            </a:r>
            <a:r>
              <a:rPr lang="zh-CN" altLang="en-US" dirty="0" smtClean="0"/>
              <a:t> </a:t>
            </a:r>
            <a:r>
              <a:rPr lang="en-US" altLang="zh-CN" dirty="0" smtClean="0"/>
              <a:t>head size:20-50px</a:t>
            </a:r>
          </a:p>
          <a:p>
            <a:pPr lvl="0"/>
            <a:r>
              <a:rPr lang="zh-CN" altLang="en-US" dirty="0" smtClean="0"/>
              <a:t>     </a:t>
            </a:r>
            <a:r>
              <a:rPr lang="en-US" altLang="zh-CN" dirty="0" smtClean="0"/>
              <a:t>Top</a:t>
            </a:r>
            <a:r>
              <a:rPr lang="zh-CN" altLang="en-US" dirty="0" smtClean="0"/>
              <a:t>：</a:t>
            </a:r>
            <a:r>
              <a:rPr lang="en-US" altLang="zh-CN" dirty="0" smtClean="0"/>
              <a:t>under 208</a:t>
            </a:r>
            <a:r>
              <a:rPr lang="zh-CN" altLang="en-US" dirty="0" smtClean="0"/>
              <a:t>*</a:t>
            </a:r>
            <a:r>
              <a:rPr lang="en-US" altLang="zh-CN" dirty="0" smtClean="0"/>
              <a:t>156 head size:20-50px </a:t>
            </a:r>
            <a:r>
              <a:rPr lang="zh-CN" altLang="en-US" dirty="0" smtClean="0"/>
              <a:t>）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2051050" y="620713"/>
            <a:ext cx="4681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</a:rPr>
              <a:t>People Counting Analysis Report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6" y="1484784"/>
            <a:ext cx="4743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zh-CN" altLang="zh-CN" dirty="0" smtClean="0"/>
          </a:p>
          <a:p>
            <a:pPr marL="342900" indent="-342900"/>
            <a:r>
              <a:rPr lang="en-US" altLang="zh-CN" dirty="0" smtClean="0"/>
              <a:t>	</a:t>
            </a:r>
          </a:p>
          <a:p>
            <a:pPr marL="342900" indent="-342900">
              <a:buAutoNum type="arabicPeriod"/>
            </a:pPr>
            <a:endParaRPr lang="zh-CN" altLang="en-US" dirty="0"/>
          </a:p>
        </p:txBody>
      </p:sp>
      <p:pic>
        <p:nvPicPr>
          <p:cNvPr id="6" name="图片 5" descr="45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268760"/>
            <a:ext cx="4213611" cy="525658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7504" y="126876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zh-CN" sz="1400" dirty="0" smtClean="0"/>
              <a:t>4. WEB</a:t>
            </a:r>
            <a:r>
              <a:rPr lang="zh-CN" altLang="en-US" sz="1400" dirty="0"/>
              <a:t> </a:t>
            </a:r>
            <a:r>
              <a:rPr lang="en-US" altLang="zh-CN" sz="1400" dirty="0" smtClean="0"/>
              <a:t>setup</a:t>
            </a:r>
          </a:p>
          <a:p>
            <a:pPr lvl="0"/>
            <a:r>
              <a:rPr lang="en-US" altLang="zh-CN" sz="1400" dirty="0" err="1" smtClean="0"/>
              <a:t>a.Enable</a:t>
            </a:r>
            <a:r>
              <a:rPr lang="en-US" altLang="zh-CN" sz="1400" dirty="0" smtClean="0"/>
              <a:t> </a:t>
            </a:r>
            <a:r>
              <a:rPr lang="en-US" altLang="zh-CN" sz="1400" dirty="0" smtClean="0"/>
              <a:t>People Counting </a:t>
            </a:r>
            <a:r>
              <a:rPr lang="en-US" altLang="zh-CN" sz="1400" dirty="0" smtClean="0"/>
              <a:t>-&gt;</a:t>
            </a:r>
            <a:r>
              <a:rPr lang="en-US" altLang="zh-CN" sz="1400" dirty="0" smtClean="0"/>
              <a:t>Exit/Entrance-&gt;Start</a:t>
            </a:r>
          </a:p>
          <a:p>
            <a:pPr lvl="0"/>
            <a:r>
              <a:rPr lang="en-US" altLang="zh-CN" sz="1400" dirty="0" smtClean="0"/>
              <a:t>b</a:t>
            </a:r>
            <a:r>
              <a:rPr lang="en-US" altLang="zh-CN" sz="1400" dirty="0"/>
              <a:t>. </a:t>
            </a:r>
            <a:r>
              <a:rPr lang="en-US" altLang="zh-CN" sz="1400" dirty="0" smtClean="0"/>
              <a:t>Enable </a:t>
            </a:r>
            <a:r>
              <a:rPr lang="en-US" altLang="zh-CN" sz="1400" dirty="0" smtClean="0"/>
              <a:t>People Counting-&gt;</a:t>
            </a:r>
            <a:r>
              <a:rPr lang="en-US" altLang="zh-CN" sz="1400" dirty="0" smtClean="0"/>
              <a:t>Exit/Entrance-&gt;Start OSD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overlay</a:t>
            </a:r>
          </a:p>
          <a:p>
            <a:pPr lvl="0"/>
            <a:r>
              <a:rPr lang="en-US" altLang="zh-CN" sz="1400" dirty="0" smtClean="0"/>
              <a:t>c. Set rules and direction “in” or “out”</a:t>
            </a:r>
          </a:p>
          <a:p>
            <a:pPr lvl="0"/>
            <a:r>
              <a:rPr lang="en-US" altLang="zh-CN" sz="1400" dirty="0" smtClean="0"/>
              <a:t>d. Set </a:t>
            </a:r>
            <a:r>
              <a:rPr lang="en-US" altLang="zh-CN" sz="1400" dirty="0" smtClean="0"/>
              <a:t>People Counting volume</a:t>
            </a:r>
            <a:r>
              <a:rPr lang="en-US" altLang="zh-CN" sz="1400" dirty="0" smtClean="0"/>
              <a:t> </a:t>
            </a:r>
            <a:r>
              <a:rPr lang="en-US" altLang="zh-CN" sz="1400" dirty="0" smtClean="0"/>
              <a:t>alarm-&gt;People </a:t>
            </a:r>
            <a:r>
              <a:rPr lang="en-US" altLang="zh-CN" sz="1400" dirty="0" smtClean="0"/>
              <a:t>counting</a:t>
            </a:r>
            <a:endParaRPr lang="en-US" altLang="zh-CN" sz="1400" dirty="0" smtClean="0"/>
          </a:p>
          <a:p>
            <a:pPr lvl="0"/>
            <a:r>
              <a:rPr lang="en-US" altLang="zh-CN" sz="1400" dirty="0" smtClean="0"/>
              <a:t>e. Set trigger option</a:t>
            </a:r>
          </a:p>
          <a:p>
            <a:pPr lvl="0"/>
            <a:endParaRPr lang="en-US" altLang="zh-CN" sz="1400" dirty="0" smtClean="0"/>
          </a:p>
          <a:p>
            <a:pPr lvl="0"/>
            <a:endParaRPr lang="en-US" altLang="zh-CN" sz="1400" dirty="0" smtClean="0"/>
          </a:p>
        </p:txBody>
      </p:sp>
      <p:sp>
        <p:nvSpPr>
          <p:cNvPr id="10" name="矩形 9"/>
          <p:cNvSpPr/>
          <p:nvPr/>
        </p:nvSpPr>
        <p:spPr>
          <a:xfrm>
            <a:off x="1187624" y="5373216"/>
            <a:ext cx="288032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80000"/>
            </a:pPr>
            <a:r>
              <a:rPr lang="en-US" altLang="zh-CN" dirty="0" smtClean="0"/>
              <a:t> </a:t>
            </a:r>
          </a:p>
          <a:p>
            <a:pPr>
              <a:lnSpc>
                <a:spcPct val="150000"/>
              </a:lnSpc>
              <a:buSzPct val="80000"/>
            </a:pPr>
            <a:endParaRPr lang="zh-CN" altLang="zh-CN" b="1" dirty="0" smtClean="0"/>
          </a:p>
          <a:p>
            <a:pPr>
              <a:lnSpc>
                <a:spcPct val="150000"/>
              </a:lnSpc>
              <a:buSzPct val="80000"/>
            </a:pPr>
            <a:r>
              <a:rPr lang="en-US" altLang="zh-CN" dirty="0" smtClean="0"/>
              <a:t>      </a:t>
            </a:r>
            <a:endParaRPr lang="zh-CN" altLang="en-US" dirty="0" smtClean="0"/>
          </a:p>
        </p:txBody>
      </p:sp>
      <p:sp>
        <p:nvSpPr>
          <p:cNvPr id="11" name="矩形 10"/>
          <p:cNvSpPr/>
          <p:nvPr/>
        </p:nvSpPr>
        <p:spPr>
          <a:xfrm>
            <a:off x="179512" y="3717032"/>
            <a:ext cx="4248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 smtClean="0"/>
              <a:t>Set rule box</a:t>
            </a:r>
          </a:p>
          <a:p>
            <a:pPr lvl="0"/>
            <a:r>
              <a:rPr lang="en-US" altLang="zh-CN" sz="1400" dirty="0" smtClean="0">
                <a:solidFill>
                  <a:srgbClr val="FF0000"/>
                </a:solidFill>
              </a:rPr>
              <a:t>Usually rule box is in the middle of the flow movement view, the width will cover exit/entrance width , height would be 2-3 heads width so that can guarantee people’s head completely in the rule box when pass by.</a:t>
            </a:r>
          </a:p>
          <a:p>
            <a:pPr lvl="0"/>
            <a:r>
              <a:rPr lang="en-US" altLang="zh-CN" sz="1400" dirty="0" smtClean="0"/>
              <a:t>If the counting result is over actual result, please reduce the height of rule area properly; If the counting result is less than actual result, please increase the area height. The rule box shouldn’t be oversized to influence the performance.</a:t>
            </a:r>
          </a:p>
        </p:txBody>
      </p:sp>
      <p:sp>
        <p:nvSpPr>
          <p:cNvPr id="12" name="泪滴形 11"/>
          <p:cNvSpPr/>
          <p:nvPr/>
        </p:nvSpPr>
        <p:spPr>
          <a:xfrm>
            <a:off x="107504" y="3140968"/>
            <a:ext cx="648072" cy="576064"/>
          </a:xfrm>
          <a:prstGeom prst="teardrop">
            <a:avLst>
              <a:gd name="adj" fmla="val 12792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7504" y="3212976"/>
            <a:ext cx="645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 smtClean="0"/>
              <a:t>Note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2051050" y="620713"/>
            <a:ext cx="4897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</a:rPr>
              <a:t>People Counting Analysis Report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5474362" cy="297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115616" y="4581128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Analyze the statistics of particular area that people in and out respectively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>
                <a:solidFill>
                  <a:srgbClr val="EEECE1">
                    <a:lumMod val="50000"/>
                  </a:srgbClr>
                </a:solidFill>
              </a:rPr>
              <a:t>●</a:t>
            </a:r>
            <a:r>
              <a:rPr lang="en-US" altLang="zh-CN" dirty="0" smtClean="0"/>
              <a:t>Reset settings page</a:t>
            </a:r>
            <a:r>
              <a:rPr lang="zh-CN" altLang="en-US" dirty="0" smtClean="0"/>
              <a:t>：</a:t>
            </a:r>
            <a:r>
              <a:rPr lang="en-US" altLang="zh-CN" dirty="0" smtClean="0"/>
              <a:t>It indicates the entered and left data of OSD overlay will be reset, the statistical data is not deleted . </a:t>
            </a:r>
            <a:r>
              <a:rPr lang="en-US" altLang="zh-CN" dirty="0" smtClean="0"/>
              <a:t>People counting</a:t>
            </a:r>
            <a:r>
              <a:rPr lang="en-US" altLang="zh-CN" dirty="0" smtClean="0"/>
              <a:t> </a:t>
            </a:r>
            <a:r>
              <a:rPr lang="en-US" altLang="zh-CN" dirty="0" smtClean="0"/>
              <a:t>strategy: zero reset, manual reset, change system time to another day reset</a:t>
            </a:r>
          </a:p>
          <a:p>
            <a:r>
              <a:rPr lang="zh-CN" altLang="en-US" sz="1200" dirty="0" smtClean="0">
                <a:solidFill>
                  <a:srgbClr val="EEECE1">
                    <a:lumMod val="50000"/>
                  </a:srgbClr>
                </a:solidFill>
              </a:rPr>
              <a:t>●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In the report, the maximum capacity of data is 1 year, and it will be covered by hour automatically.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50000"/>
                  </a:srgbClr>
                </a:solidFill>
              </a:rPr>
              <a:t>●</a:t>
            </a:r>
            <a:r>
              <a:rPr lang="en-US" altLang="zh-CN" dirty="0" smtClean="0">
                <a:solidFill>
                  <a:srgbClr val="FF0000"/>
                </a:solidFill>
              </a:rPr>
              <a:t>Hardware goes to default will cause data loss.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泪滴形 5"/>
          <p:cNvSpPr/>
          <p:nvPr/>
        </p:nvSpPr>
        <p:spPr>
          <a:xfrm>
            <a:off x="179512" y="5373216"/>
            <a:ext cx="648072" cy="576064"/>
          </a:xfrm>
          <a:prstGeom prst="teardrop">
            <a:avLst>
              <a:gd name="adj" fmla="val 12792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54452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Note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1907704" y="620713"/>
            <a:ext cx="6624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</a:rPr>
              <a:t>People Counting Analysis Report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37112"/>
            <a:ext cx="357012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437112"/>
            <a:ext cx="37444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1124744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Report type</a:t>
            </a:r>
            <a:r>
              <a:rPr lang="zh-CN" altLang="en-US" dirty="0" smtClean="0"/>
              <a:t>：</a:t>
            </a:r>
            <a:r>
              <a:rPr lang="en-US" altLang="zh-CN" dirty="0"/>
              <a:t>b</a:t>
            </a:r>
            <a:r>
              <a:rPr lang="en-US" altLang="zh-CN" dirty="0" smtClean="0"/>
              <a:t>ar chart, line chart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321297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Export to save format</a:t>
            </a:r>
            <a:r>
              <a:rPr lang="zh-CN" altLang="en-US" dirty="0" smtClean="0"/>
              <a:t>：</a:t>
            </a:r>
            <a:r>
              <a:rPr lang="en-US" altLang="zh-CN" dirty="0" smtClean="0"/>
              <a:t>.bmp</a:t>
            </a:r>
            <a:r>
              <a:rPr lang="zh-CN" altLang="en-US" dirty="0" smtClean="0"/>
              <a:t>、</a:t>
            </a:r>
            <a:r>
              <a:rPr lang="en-US" altLang="zh-CN" dirty="0" smtClean="0"/>
              <a:t>.</a:t>
            </a:r>
            <a:r>
              <a:rPr lang="en-US" altLang="zh-CN" dirty="0" err="1" smtClean="0"/>
              <a:t>csv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6" y="1204377"/>
            <a:ext cx="8281635" cy="121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9" descr="201510191333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844824"/>
            <a:ext cx="4032448" cy="2500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bab956b1f44ef9d173162e10f4b2778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6eaa9825d2fedb5a83ac41ebe86c43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B62F42-92EC-4DD0-95AD-ED0E08C883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5D79E12-55CB-4740-9F26-83FDB80388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52430B9-C0E5-4EE3-93D8-FFEF1F1849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18262</TotalTime>
  <Words>701</Words>
  <Application>Microsoft Office PowerPoint</Application>
  <PresentationFormat>全屏显示(4:3)</PresentationFormat>
  <Paragraphs>93</Paragraphs>
  <Slides>10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Office 主题</vt:lpstr>
      <vt:lpstr>工作表</vt:lpstr>
      <vt:lpstr>People Counting Installation Guide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MUDONG</dc:creator>
  <cp:lastModifiedBy>康礼文</cp:lastModifiedBy>
  <cp:revision>1455</cp:revision>
  <dcterms:created xsi:type="dcterms:W3CDTF">2012-08-30T09:16:28Z</dcterms:created>
  <dcterms:modified xsi:type="dcterms:W3CDTF">2015-12-22T03:05:31Z</dcterms:modified>
</cp:coreProperties>
</file>