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8"/>
  </p:notesMasterIdLst>
  <p:sldIdLst>
    <p:sldId id="270" r:id="rId2"/>
    <p:sldId id="276" r:id="rId3"/>
    <p:sldId id="273" r:id="rId4"/>
    <p:sldId id="274" r:id="rId5"/>
    <p:sldId id="275" r:id="rId6"/>
    <p:sldId id="330" r:id="rId7"/>
    <p:sldId id="331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91" r:id="rId23"/>
    <p:sldId id="392" r:id="rId24"/>
    <p:sldId id="311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75" r:id="rId35"/>
    <p:sldId id="376" r:id="rId36"/>
    <p:sldId id="377" r:id="rId37"/>
    <p:sldId id="378" r:id="rId38"/>
    <p:sldId id="379" r:id="rId39"/>
    <p:sldId id="380" r:id="rId40"/>
    <p:sldId id="296" r:id="rId41"/>
    <p:sldId id="332" r:id="rId42"/>
    <p:sldId id="333" r:id="rId43"/>
    <p:sldId id="334" r:id="rId44"/>
    <p:sldId id="335" r:id="rId45"/>
    <p:sldId id="336" r:id="rId46"/>
    <p:sldId id="381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E8ECF1"/>
    <a:srgbClr val="0144FF"/>
    <a:srgbClr val="0033CC"/>
    <a:srgbClr val="CC00CC"/>
    <a:srgbClr val="0066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7693C-E15A-4D86-B2B3-D2857C717C4F}" type="datetimeFigureOut">
              <a:rPr lang="en-GB" smtClean="0"/>
              <a:t>25/01/2018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696949-4B8A-4680-A42D-FFF33FECB2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2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C6DD2-AAD6-DA49-9AB0-5DACDC65D71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098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C6DD2-AAD6-DA49-9AB0-5DACDC65D71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975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7555C-22F0-418F-91E8-832810FBEA7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88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7555C-22F0-418F-91E8-832810FBEA7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40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051-5199-4E95-8C43-94972D79AC66}" type="datetimeFigureOut">
              <a:rPr lang="en-GB" smtClean="0"/>
              <a:t>25/01/2018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255E-945C-46F6-93C0-2FF7F0240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421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051-5199-4E95-8C43-94972D79AC66}" type="datetimeFigureOut">
              <a:rPr lang="en-GB" smtClean="0"/>
              <a:t>25/01/2018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255E-945C-46F6-93C0-2FF7F0240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248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051-5199-4E95-8C43-94972D79AC66}" type="datetimeFigureOut">
              <a:rPr lang="en-GB" smtClean="0"/>
              <a:t>25/01/2018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255E-945C-46F6-93C0-2FF7F0240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270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2014 Cambium Networks, Ltd. All rights reserved.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D5164-A1E6-4084-B524-A73C11AAB6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7921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492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-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2"/>
            <a:ext cx="9147795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1064102"/>
            <a:ext cx="3361295" cy="4480560"/>
          </a:xfrm>
          <a:prstGeom prst="rect">
            <a:avLst/>
          </a:prstGeom>
          <a:solidFill>
            <a:schemeClr val="accent1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855344"/>
            <a:ext cx="3292697" cy="2156642"/>
          </a:xfrm>
          <a:noFill/>
          <a:ln>
            <a:noFill/>
          </a:ln>
        </p:spPr>
        <p:txBody>
          <a:bodyPr lIns="594360" rIns="182880"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607556"/>
            <a:ext cx="3292697" cy="1078302"/>
          </a:xfrm>
          <a:noFill/>
        </p:spPr>
        <p:txBody>
          <a:bodyPr lIns="603504" rIns="182880" anchor="b"/>
          <a:lstStyle>
            <a:lvl1pPr marL="0" indent="0" algn="l">
              <a:lnSpc>
                <a:spcPct val="90000"/>
              </a:lnSpc>
              <a:spcBef>
                <a:spcPts val="225"/>
              </a:spcBef>
              <a:buNone/>
              <a:defRPr sz="1500">
                <a:solidFill>
                  <a:schemeClr val="bg1"/>
                </a:solidFill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7468270" y="6378278"/>
            <a:ext cx="1234762" cy="246171"/>
            <a:chOff x="547108" y="2827019"/>
            <a:chExt cx="8049784" cy="120396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185"/>
            <a:stretch/>
          </p:blipFill>
          <p:spPr>
            <a:xfrm>
              <a:off x="547108" y="2827019"/>
              <a:ext cx="1434092" cy="120396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16"/>
            <a:stretch/>
          </p:blipFill>
          <p:spPr>
            <a:xfrm>
              <a:off x="1981200" y="2827019"/>
              <a:ext cx="6615692" cy="1203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150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016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051-5199-4E95-8C43-94972D79AC66}" type="datetimeFigureOut">
              <a:rPr lang="en-GB" smtClean="0"/>
              <a:t>25/01/2018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255E-945C-46F6-93C0-2FF7F0240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406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051-5199-4E95-8C43-94972D79AC66}" type="datetimeFigureOut">
              <a:rPr lang="en-GB" smtClean="0"/>
              <a:t>25/01/2018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255E-945C-46F6-93C0-2FF7F0240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402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051-5199-4E95-8C43-94972D79AC66}" type="datetimeFigureOut">
              <a:rPr lang="en-GB" smtClean="0"/>
              <a:t>25/01/2018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255E-945C-46F6-93C0-2FF7F0240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99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051-5199-4E95-8C43-94972D79AC66}" type="datetimeFigureOut">
              <a:rPr lang="en-GB" smtClean="0"/>
              <a:t>25/01/2018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255E-945C-46F6-93C0-2FF7F0240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736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051-5199-4E95-8C43-94972D79AC66}" type="datetimeFigureOut">
              <a:rPr lang="en-GB" smtClean="0"/>
              <a:t>25/01/2018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255E-945C-46F6-93C0-2FF7F0240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04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051-5199-4E95-8C43-94972D79AC66}" type="datetimeFigureOut">
              <a:rPr lang="en-GB" smtClean="0"/>
              <a:t>25/01/2018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255E-945C-46F6-93C0-2FF7F0240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644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051-5199-4E95-8C43-94972D79AC66}" type="datetimeFigureOut">
              <a:rPr lang="en-GB" smtClean="0"/>
              <a:t>25/01/2018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255E-945C-46F6-93C0-2FF7F0240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812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051-5199-4E95-8C43-94972D79AC66}" type="datetimeFigureOut">
              <a:rPr lang="en-GB" smtClean="0"/>
              <a:t>25/01/2018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255E-945C-46F6-93C0-2FF7F0240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760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5E051-5199-4E95-8C43-94972D79AC66}" type="datetimeFigureOut">
              <a:rPr lang="en-GB" smtClean="0"/>
              <a:t>25/01/2018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5255E-945C-46F6-93C0-2FF7F0240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28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jpeg"/><Relationship Id="rId2" Type="http://schemas.openxmlformats.org/officeDocument/2006/relationships/image" Target="../media/image49.png"/><Relationship Id="rId16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1203" y="2332547"/>
            <a:ext cx="7532435" cy="221599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chemeClr val="bg1">
                    <a:alpha val="76000"/>
                  </a:schemeClr>
                </a:solidFill>
              </a:rPr>
              <a:t>PMP100 EOL </a:t>
            </a:r>
          </a:p>
          <a:p>
            <a:r>
              <a:rPr lang="en-US" sz="4500" dirty="0">
                <a:solidFill>
                  <a:schemeClr val="bg1">
                    <a:alpha val="76000"/>
                  </a:schemeClr>
                </a:solidFill>
              </a:rPr>
              <a:t>and country-specific support</a:t>
            </a:r>
          </a:p>
          <a:p>
            <a:endParaRPr lang="en-US" sz="2400" i="1" dirty="0">
              <a:solidFill>
                <a:schemeClr val="bg1">
                  <a:alpha val="76000"/>
                </a:schemeClr>
              </a:solidFill>
            </a:endParaRPr>
          </a:p>
          <a:p>
            <a:r>
              <a:rPr lang="en-US" sz="2400" i="1" dirty="0">
                <a:solidFill>
                  <a:schemeClr val="bg1">
                    <a:alpha val="76000"/>
                  </a:schemeClr>
                </a:solidFill>
              </a:rPr>
              <a:t>Q1 2016 QBR</a:t>
            </a:r>
            <a:endParaRPr lang="en-GB" sz="2400" i="1" dirty="0">
              <a:solidFill>
                <a:schemeClr val="bg1">
                  <a:alpha val="76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66" y="0"/>
            <a:ext cx="9759141" cy="68618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723" y="54482"/>
            <a:ext cx="5020733" cy="16177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28450" y="2629792"/>
            <a:ext cx="5196423" cy="2255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4000" dirty="0" smtClean="0">
                <a:solidFill>
                  <a:schemeClr val="bg1"/>
                </a:solidFill>
                <a:latin typeface="+mj-lt"/>
              </a:rPr>
              <a:t>Connecting</a:t>
            </a:r>
          </a:p>
          <a:p>
            <a:pPr algn="ctr">
              <a:lnSpc>
                <a:spcPts val="5500"/>
              </a:lnSpc>
            </a:pPr>
            <a:r>
              <a:rPr lang="en-US" sz="6600" b="1" dirty="0" smtClean="0">
                <a:solidFill>
                  <a:schemeClr val="bg1"/>
                </a:solidFill>
              </a:rPr>
              <a:t>People, Places</a:t>
            </a:r>
          </a:p>
          <a:p>
            <a:pPr algn="ctr">
              <a:lnSpc>
                <a:spcPts val="5500"/>
              </a:lnSpc>
            </a:pPr>
            <a:r>
              <a:rPr lang="en-US" sz="6600" b="1" dirty="0" smtClean="0">
                <a:solidFill>
                  <a:schemeClr val="bg1"/>
                </a:solidFill>
              </a:rPr>
              <a:t>&amp; Things</a:t>
            </a:r>
            <a:endParaRPr lang="en-GB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21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718" y="383008"/>
            <a:ext cx="8612488" cy="711501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Hypure</a:t>
            </a:r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7169" y="244463"/>
            <a:ext cx="3708400" cy="556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622" y="2418328"/>
            <a:ext cx="3644770" cy="39270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4718" y="1243603"/>
            <a:ext cx="8229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buClr>
                <a:srgbClr val="1C87CD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313131"/>
                </a:solidFill>
              </a:rPr>
              <a:t>Супергетеродинный приемник (перестраиваемый фильтр) </a:t>
            </a:r>
          </a:p>
          <a:p>
            <a:pPr defTabSz="914400">
              <a:buClr>
                <a:srgbClr val="1C87CD"/>
              </a:buClr>
            </a:pPr>
            <a:r>
              <a:rPr lang="ru-RU" sz="2000" dirty="0" smtClean="0">
                <a:solidFill>
                  <a:srgbClr val="313131"/>
                </a:solidFill>
              </a:rPr>
              <a:t>     на прием и передачу</a:t>
            </a:r>
            <a:endParaRPr lang="en-US" sz="2000" dirty="0" smtClean="0">
              <a:solidFill>
                <a:srgbClr val="313131"/>
              </a:solidFill>
            </a:endParaRPr>
          </a:p>
          <a:p>
            <a:pPr marL="285750" indent="-285750" defTabSz="914400">
              <a:buClr>
                <a:srgbClr val="1C87CD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313131"/>
                </a:solidFill>
              </a:rPr>
              <a:t>Управление диаграммой направленности антенны </a:t>
            </a:r>
          </a:p>
          <a:p>
            <a:pPr defTabSz="914400">
              <a:buClr>
                <a:srgbClr val="1C87CD"/>
              </a:buClr>
            </a:pPr>
            <a:r>
              <a:rPr lang="ru-RU" sz="2000" dirty="0">
                <a:solidFill>
                  <a:srgbClr val="313131"/>
                </a:solidFill>
              </a:rPr>
              <a:t> </a:t>
            </a:r>
            <a:r>
              <a:rPr lang="ru-RU" sz="2000" dirty="0" smtClean="0">
                <a:solidFill>
                  <a:srgbClr val="313131"/>
                </a:solidFill>
              </a:rPr>
              <a:t>    (только прием)</a:t>
            </a:r>
            <a:endParaRPr lang="en-US" sz="2000" dirty="0">
              <a:solidFill>
                <a:srgbClr val="313131"/>
              </a:solidFill>
            </a:endParaRPr>
          </a:p>
          <a:p>
            <a:pPr marL="285750" indent="-285750" defTabSz="914400">
              <a:buClr>
                <a:srgbClr val="1C87CD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3131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18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630" y="2945233"/>
            <a:ext cx="6923314" cy="803547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TDD/TDMA c </a:t>
            </a:r>
            <a:r>
              <a:rPr lang="ru-RU" sz="4800" dirty="0" smtClean="0"/>
              <a:t>поддержкой синхронизации</a:t>
            </a:r>
            <a:endParaRPr lang="en-US" sz="4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19124" y="1205122"/>
            <a:ext cx="78654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6800680" y="1501906"/>
            <a:ext cx="1894905" cy="80354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4572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800" b="1" kern="1200">
                <a:solidFill>
                  <a:srgbClr val="003D79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endParaRPr lang="en-US" sz="28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19123" y="6071826"/>
            <a:ext cx="78654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19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0490"/>
            <a:ext cx="8777176" cy="618720"/>
          </a:xfrm>
        </p:spPr>
        <p:txBody>
          <a:bodyPr>
            <a:normAutofit/>
          </a:bodyPr>
          <a:lstStyle/>
          <a:p>
            <a:r>
              <a:rPr lang="ru-RU" b="1" dirty="0" smtClean="0"/>
              <a:t>Как это работает у конкурентов</a:t>
            </a:r>
            <a:r>
              <a:rPr lang="en-US" b="1" dirty="0" smtClean="0"/>
              <a:t> Cambium</a:t>
            </a:r>
            <a:r>
              <a:rPr lang="ru-RU" b="1" dirty="0" smtClean="0"/>
              <a:t>…</a:t>
            </a:r>
            <a:endParaRPr lang="en-US" b="1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88" y="1589869"/>
            <a:ext cx="89916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eft Brace 14"/>
          <p:cNvSpPr/>
          <p:nvPr/>
        </p:nvSpPr>
        <p:spPr>
          <a:xfrm rot="5400000" flipV="1">
            <a:off x="1227510" y="1102025"/>
            <a:ext cx="180399" cy="567749"/>
          </a:xfrm>
          <a:prstGeom prst="leftBrace">
            <a:avLst>
              <a:gd name="adj1" fmla="val 29354"/>
              <a:gd name="adj2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31313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" y="2712184"/>
            <a:ext cx="8229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buClr>
                <a:srgbClr val="1C87CD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313131"/>
                </a:solidFill>
              </a:rPr>
              <a:t>Задержка распространения сигнала </a:t>
            </a:r>
            <a:r>
              <a:rPr lang="en-US" sz="2000" dirty="0" smtClean="0">
                <a:solidFill>
                  <a:srgbClr val="313131"/>
                </a:solidFill>
              </a:rPr>
              <a:t>(PD) </a:t>
            </a:r>
            <a:r>
              <a:rPr lang="ru-RU" sz="2000" dirty="0" smtClean="0">
                <a:solidFill>
                  <a:srgbClr val="313131"/>
                </a:solidFill>
              </a:rPr>
              <a:t>присуща каждой передаче,</a:t>
            </a:r>
            <a:r>
              <a:rPr lang="en-US" sz="2000" dirty="0" smtClean="0">
                <a:solidFill>
                  <a:srgbClr val="313131"/>
                </a:solidFill>
              </a:rPr>
              <a:t> </a:t>
            </a:r>
            <a:r>
              <a:rPr lang="ru-RU" sz="2000" dirty="0" smtClean="0">
                <a:solidFill>
                  <a:srgbClr val="313131"/>
                </a:solidFill>
              </a:rPr>
              <a:t>квитанциям </a:t>
            </a:r>
            <a:r>
              <a:rPr lang="en-US" sz="2000" dirty="0" smtClean="0">
                <a:solidFill>
                  <a:srgbClr val="313131"/>
                </a:solidFill>
              </a:rPr>
              <a:t>ACK/NACK </a:t>
            </a:r>
            <a:r>
              <a:rPr lang="ru-RU" sz="2000" dirty="0" smtClean="0">
                <a:solidFill>
                  <a:srgbClr val="313131"/>
                </a:solidFill>
              </a:rPr>
              <a:t>и повторным передачам в </a:t>
            </a:r>
            <a:r>
              <a:rPr lang="en-US" sz="2000" dirty="0" smtClean="0">
                <a:solidFill>
                  <a:srgbClr val="313131"/>
                </a:solidFill>
              </a:rPr>
              <a:t>DL </a:t>
            </a:r>
            <a:r>
              <a:rPr lang="ru-RU" sz="2000" dirty="0" smtClean="0">
                <a:solidFill>
                  <a:srgbClr val="313131"/>
                </a:solidFill>
              </a:rPr>
              <a:t>и </a:t>
            </a:r>
            <a:r>
              <a:rPr lang="en-US" sz="2000" dirty="0" smtClean="0">
                <a:solidFill>
                  <a:srgbClr val="313131"/>
                </a:solidFill>
              </a:rPr>
              <a:t>UL.</a:t>
            </a:r>
          </a:p>
          <a:p>
            <a:pPr marL="285750" indent="-285750" defTabSz="914400">
              <a:buClr>
                <a:srgbClr val="1C87CD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13131"/>
                </a:solidFill>
              </a:rPr>
              <a:t>PD </a:t>
            </a:r>
            <a:r>
              <a:rPr lang="ru-RU" sz="2000" dirty="0" smtClean="0">
                <a:solidFill>
                  <a:srgbClr val="313131"/>
                </a:solidFill>
              </a:rPr>
              <a:t>присутствует три раза для каждой передачи </a:t>
            </a:r>
            <a:r>
              <a:rPr lang="en-US" sz="2000" dirty="0" smtClean="0">
                <a:solidFill>
                  <a:srgbClr val="313131"/>
                </a:solidFill>
              </a:rPr>
              <a:t>(Poll, data, ACK</a:t>
            </a:r>
            <a:r>
              <a:rPr lang="en-US" sz="2000" dirty="0">
                <a:solidFill>
                  <a:srgbClr val="313131"/>
                </a:solidFill>
              </a:rPr>
              <a:t>)</a:t>
            </a:r>
          </a:p>
          <a:p>
            <a:pPr marL="285750" indent="-285750" defTabSz="914400">
              <a:buClr>
                <a:srgbClr val="1C87CD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313131"/>
              </a:solidFill>
            </a:endParaRPr>
          </a:p>
        </p:txBody>
      </p:sp>
      <p:sp>
        <p:nvSpPr>
          <p:cNvPr id="17" name="Left Brace 16"/>
          <p:cNvSpPr/>
          <p:nvPr/>
        </p:nvSpPr>
        <p:spPr>
          <a:xfrm rot="5400000" flipV="1">
            <a:off x="2621012" y="1080120"/>
            <a:ext cx="180403" cy="611553"/>
          </a:xfrm>
          <a:prstGeom prst="leftBrace">
            <a:avLst>
              <a:gd name="adj1" fmla="val 29354"/>
              <a:gd name="adj2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313131"/>
              </a:solidFill>
            </a:endParaRPr>
          </a:p>
        </p:txBody>
      </p:sp>
      <p:sp>
        <p:nvSpPr>
          <p:cNvPr id="18" name="Left Brace 17"/>
          <p:cNvSpPr/>
          <p:nvPr/>
        </p:nvSpPr>
        <p:spPr>
          <a:xfrm rot="5400000" flipV="1">
            <a:off x="4330079" y="807988"/>
            <a:ext cx="191266" cy="1144953"/>
          </a:xfrm>
          <a:prstGeom prst="leftBrace">
            <a:avLst>
              <a:gd name="adj1" fmla="val 29354"/>
              <a:gd name="adj2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313131"/>
              </a:solidFill>
            </a:endParaRPr>
          </a:p>
        </p:txBody>
      </p:sp>
      <p:sp>
        <p:nvSpPr>
          <p:cNvPr id="19" name="Left Brace 18"/>
          <p:cNvSpPr/>
          <p:nvPr/>
        </p:nvSpPr>
        <p:spPr>
          <a:xfrm rot="5400000" flipV="1">
            <a:off x="5972128" y="849838"/>
            <a:ext cx="183768" cy="1068751"/>
          </a:xfrm>
          <a:prstGeom prst="leftBrace">
            <a:avLst>
              <a:gd name="adj1" fmla="val 29354"/>
              <a:gd name="adj2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313131"/>
              </a:solidFill>
            </a:endParaRPr>
          </a:p>
        </p:txBody>
      </p:sp>
      <p:sp>
        <p:nvSpPr>
          <p:cNvPr id="20" name="Left Brace 19"/>
          <p:cNvSpPr/>
          <p:nvPr/>
        </p:nvSpPr>
        <p:spPr>
          <a:xfrm rot="5400000" flipV="1">
            <a:off x="7469574" y="987651"/>
            <a:ext cx="158181" cy="837657"/>
          </a:xfrm>
          <a:prstGeom prst="leftBrace">
            <a:avLst>
              <a:gd name="adj1" fmla="val 29354"/>
              <a:gd name="adj2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31313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7200" y="3832789"/>
            <a:ext cx="8229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rgbClr val="1C87CD"/>
              </a:buClr>
            </a:pPr>
            <a:r>
              <a:rPr lang="ru-RU" sz="2000" b="1" dirty="0" smtClean="0">
                <a:solidFill>
                  <a:srgbClr val="313131"/>
                </a:solidFill>
              </a:rPr>
              <a:t>Чем мне это грозит</a:t>
            </a:r>
            <a:r>
              <a:rPr lang="en-US" sz="2000" b="1" dirty="0" smtClean="0">
                <a:solidFill>
                  <a:srgbClr val="313131"/>
                </a:solidFill>
              </a:rPr>
              <a:t>?</a:t>
            </a:r>
            <a:endParaRPr lang="en-US" sz="2000" b="1" dirty="0">
              <a:solidFill>
                <a:srgbClr val="313131"/>
              </a:solidFill>
            </a:endParaRPr>
          </a:p>
          <a:p>
            <a:pPr marL="285750" indent="-285750" defTabSz="914400">
              <a:buClr>
                <a:srgbClr val="1C87CD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313131"/>
                </a:solidFill>
              </a:rPr>
              <a:t>Индивидуальные задержки ведут к снижению общего канального времени, доступного для передачи данных.</a:t>
            </a:r>
            <a:endParaRPr lang="en-US" sz="2000" dirty="0">
              <a:solidFill>
                <a:srgbClr val="313131"/>
              </a:solidFill>
            </a:endParaRPr>
          </a:p>
          <a:p>
            <a:pPr marL="285750" indent="-285750" defTabSz="914400">
              <a:buClr>
                <a:srgbClr val="1C87CD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313131"/>
                </a:solidFill>
              </a:rPr>
              <a:t>С ростом количества абонентов задержка растет в арифметической прогрессии, что существенно снижает пропускную способность.</a:t>
            </a:r>
          </a:p>
          <a:p>
            <a:pPr marL="285750" indent="-285750" defTabSz="914400">
              <a:buClr>
                <a:srgbClr val="1C87CD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313131"/>
                </a:solidFill>
              </a:rPr>
              <a:t>«Глухой» абонент может нарушить работу механизма </a:t>
            </a:r>
            <a:r>
              <a:rPr lang="en-US" sz="2000" dirty="0" smtClean="0">
                <a:solidFill>
                  <a:srgbClr val="313131"/>
                </a:solidFill>
              </a:rPr>
              <a:t>CCA</a:t>
            </a:r>
            <a:r>
              <a:rPr lang="ru-RU" sz="2000" dirty="0" smtClean="0">
                <a:solidFill>
                  <a:srgbClr val="313131"/>
                </a:solidFill>
              </a:rPr>
              <a:t>, вызвать повторные передачи и увеличить задержку для всего сектора. </a:t>
            </a:r>
            <a:endParaRPr lang="en-US" sz="2000" dirty="0">
              <a:solidFill>
                <a:srgbClr val="31313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59588" y="990605"/>
            <a:ext cx="7595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400" dirty="0" smtClean="0">
                <a:solidFill>
                  <a:srgbClr val="CE481E">
                    <a:lumMod val="75000"/>
                  </a:srgbClr>
                </a:solidFill>
              </a:rPr>
              <a:t>No data</a:t>
            </a:r>
            <a:endParaRPr lang="en-GB" sz="1400" dirty="0">
              <a:solidFill>
                <a:srgbClr val="CE481E">
                  <a:lumMod val="75000"/>
                </a:srgb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08849" y="990603"/>
            <a:ext cx="7595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400" dirty="0" smtClean="0">
                <a:solidFill>
                  <a:srgbClr val="CE481E">
                    <a:lumMod val="75000"/>
                  </a:srgbClr>
                </a:solidFill>
              </a:rPr>
              <a:t>No data</a:t>
            </a:r>
            <a:endParaRPr lang="en-GB" sz="1400" dirty="0">
              <a:solidFill>
                <a:srgbClr val="CE481E">
                  <a:lumMod val="75000"/>
                </a:srgb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81290" y="990602"/>
            <a:ext cx="7595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400" dirty="0" smtClean="0">
                <a:solidFill>
                  <a:srgbClr val="CE481E">
                    <a:lumMod val="75000"/>
                  </a:srgbClr>
                </a:solidFill>
              </a:rPr>
              <a:t>No data</a:t>
            </a:r>
            <a:endParaRPr lang="en-GB" sz="1400" dirty="0">
              <a:solidFill>
                <a:srgbClr val="CE481E">
                  <a:lumMod val="75000"/>
                </a:srgb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09090" y="990601"/>
            <a:ext cx="7595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400" dirty="0" smtClean="0">
                <a:solidFill>
                  <a:srgbClr val="CE481E">
                    <a:lumMod val="75000"/>
                  </a:srgbClr>
                </a:solidFill>
              </a:rPr>
              <a:t>No data</a:t>
            </a:r>
            <a:endParaRPr lang="en-GB" sz="1400" dirty="0">
              <a:solidFill>
                <a:srgbClr val="CE481E">
                  <a:lumMod val="75000"/>
                </a:srgb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154393" y="990600"/>
            <a:ext cx="7595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400" dirty="0" smtClean="0">
                <a:solidFill>
                  <a:srgbClr val="CE481E">
                    <a:lumMod val="75000"/>
                  </a:srgbClr>
                </a:solidFill>
              </a:rPr>
              <a:t>No data</a:t>
            </a:r>
            <a:endParaRPr lang="en-GB" sz="1400" dirty="0">
              <a:solidFill>
                <a:srgbClr val="CE481E">
                  <a:lumMod val="75000"/>
                </a:srgbClr>
              </a:solidFill>
            </a:endParaRPr>
          </a:p>
        </p:txBody>
      </p:sp>
      <p:sp>
        <p:nvSpPr>
          <p:cNvPr id="27" name="Left Brace 26"/>
          <p:cNvSpPr/>
          <p:nvPr/>
        </p:nvSpPr>
        <p:spPr>
          <a:xfrm rot="5400000" flipV="1">
            <a:off x="8691553" y="1202359"/>
            <a:ext cx="169293" cy="397129"/>
          </a:xfrm>
          <a:prstGeom prst="leftBrace">
            <a:avLst>
              <a:gd name="adj1" fmla="val 29354"/>
              <a:gd name="adj2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31313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411448" y="993943"/>
            <a:ext cx="7595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400" dirty="0" smtClean="0">
                <a:solidFill>
                  <a:srgbClr val="CE481E">
                    <a:lumMod val="75000"/>
                  </a:srgbClr>
                </a:solidFill>
              </a:rPr>
              <a:t>No data</a:t>
            </a:r>
            <a:endParaRPr lang="en-GB" sz="1400" dirty="0">
              <a:solidFill>
                <a:srgbClr val="CE481E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51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104"/>
            <a:ext cx="8777176" cy="854040"/>
          </a:xfrm>
        </p:spPr>
        <p:txBody>
          <a:bodyPr>
            <a:normAutofit/>
          </a:bodyPr>
          <a:lstStyle/>
          <a:p>
            <a:r>
              <a:rPr lang="ru-RU" b="1" dirty="0" smtClean="0"/>
              <a:t>Как это работает</a:t>
            </a:r>
            <a:r>
              <a:rPr lang="en-US" b="1" dirty="0" smtClean="0"/>
              <a:t> </a:t>
            </a:r>
            <a:r>
              <a:rPr lang="ru-RU" b="1" dirty="0" smtClean="0"/>
              <a:t>в </a:t>
            </a:r>
            <a:r>
              <a:rPr lang="en-US" b="1" dirty="0" smtClean="0"/>
              <a:t>ePMP</a:t>
            </a:r>
            <a:endParaRPr lang="en-US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0"/>
          <a:stretch/>
        </p:blipFill>
        <p:spPr bwMode="auto">
          <a:xfrm>
            <a:off x="707065" y="1756231"/>
            <a:ext cx="7130649" cy="1485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8600" y="601989"/>
            <a:ext cx="86868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C87C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</a:rPr>
              <a:t>Данные для/от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</a:rPr>
              <a:t> всех абонентов плотно «упакованы» в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</a:rPr>
              <a:t>UL &amp; DL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C87C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</a:rPr>
              <a:t>Задержка распространения до всех станций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</a:rPr>
              <a:t> </a:t>
            </a:r>
            <a:r>
              <a:rPr lang="ru-RU" sz="2000" kern="0" dirty="0" smtClean="0">
                <a:solidFill>
                  <a:srgbClr val="313131"/>
                </a:solidFill>
              </a:rPr>
              <a:t>компенсируется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</a:rPr>
              <a:t> защитным интервалом –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</a:rPr>
              <a:t>TTRG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10200" y="3588355"/>
            <a:ext cx="36576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</a:rPr>
              <a:t>Данные, квитанции, повторные передачи выстраиваются по расписанию и передаются вплотную друг к другу. </a:t>
            </a:r>
            <a:endParaRPr kumimoji="0" lang="en-US" sz="1500" b="1" i="0" u="none" strike="noStrike" kern="0" cap="none" spc="0" normalizeH="0" baseline="0" noProof="0" dirty="0" smtClean="0">
              <a:ln>
                <a:noFill/>
              </a:ln>
              <a:solidFill>
                <a:srgbClr val="313131"/>
              </a:solidFill>
              <a:effectLst/>
              <a:uLnTx/>
              <a:uFillTx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399" y="3569303"/>
            <a:ext cx="304230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</a:rPr>
              <a:t>Широковещательное сообщение </a:t>
            </a:r>
            <a:r>
              <a:rPr kumimoji="0" lang="en-US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</a:rPr>
              <a:t>– </a:t>
            </a:r>
            <a:r>
              <a:rPr kumimoji="0" lang="ru-RU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</a:rPr>
              <a:t>расписание многим </a:t>
            </a:r>
            <a:r>
              <a:rPr kumimoji="0" lang="en-US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</a:rPr>
              <a:t>SM</a:t>
            </a:r>
          </a:p>
        </p:txBody>
      </p:sp>
      <p:sp>
        <p:nvSpPr>
          <p:cNvPr id="14" name="Left Brace 13"/>
          <p:cNvSpPr/>
          <p:nvPr/>
        </p:nvSpPr>
        <p:spPr>
          <a:xfrm rot="16200000">
            <a:off x="1098649" y="3105350"/>
            <a:ext cx="164902" cy="685800"/>
          </a:xfrm>
          <a:prstGeom prst="leftBrace">
            <a:avLst>
              <a:gd name="adj1" fmla="val 58784"/>
              <a:gd name="adj2" fmla="val 50000"/>
            </a:avLst>
          </a:pr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Left Brace 14"/>
          <p:cNvSpPr/>
          <p:nvPr/>
        </p:nvSpPr>
        <p:spPr>
          <a:xfrm rot="16200000">
            <a:off x="6258236" y="2363998"/>
            <a:ext cx="208927" cy="2209800"/>
          </a:xfrm>
          <a:prstGeom prst="leftBrace">
            <a:avLst>
              <a:gd name="adj1" fmla="val 58784"/>
              <a:gd name="adj2" fmla="val 50000"/>
            </a:avLst>
          </a:pr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66134" y="5648918"/>
            <a:ext cx="8429246" cy="10176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Courier New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C87C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Более эффективное использование доступной емкости канала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C87C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Возможность наращивания числа абонентов без ущерба канальной емкости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C87C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Сохранение стабильности даже в условиях помех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C87CD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958850" y="5105868"/>
            <a:ext cx="733425" cy="2286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Line 22"/>
          <p:cNvSpPr>
            <a:spLocks noChangeShapeType="1"/>
          </p:cNvSpPr>
          <p:nvPr/>
        </p:nvSpPr>
        <p:spPr bwMode="auto">
          <a:xfrm flipV="1">
            <a:off x="914399" y="5336002"/>
            <a:ext cx="6629401" cy="5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692275" y="5105868"/>
            <a:ext cx="282575" cy="2286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793620" y="1744809"/>
            <a:ext cx="3867641" cy="328282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bg1"/>
                </a:solidFill>
                <a:latin typeface="Calibri"/>
              </a:rPr>
              <a:t>DOWNLINK</a:t>
            </a:r>
            <a:endParaRPr lang="en-US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5178078" y="1754295"/>
            <a:ext cx="2327622" cy="318796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bg1"/>
                </a:solidFill>
                <a:latin typeface="Calibri"/>
              </a:rPr>
              <a:t>UPLINK</a:t>
            </a:r>
            <a:endParaRPr lang="en-US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974850" y="5105868"/>
            <a:ext cx="733425" cy="2286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2708275" y="5105868"/>
            <a:ext cx="282575" cy="2286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2990850" y="5107402"/>
            <a:ext cx="733425" cy="2286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3724275" y="5107402"/>
            <a:ext cx="282575" cy="2286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4006850" y="5107402"/>
            <a:ext cx="733425" cy="2286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4740275" y="5107402"/>
            <a:ext cx="282575" cy="2286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5022850" y="5108936"/>
            <a:ext cx="733425" cy="2286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5756275" y="5108936"/>
            <a:ext cx="282575" cy="2286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6038850" y="5108936"/>
            <a:ext cx="733425" cy="2286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6772275" y="5108936"/>
            <a:ext cx="282575" cy="2286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958850" y="4905676"/>
            <a:ext cx="1016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1974850" y="4905676"/>
            <a:ext cx="1016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2991588" y="4907521"/>
            <a:ext cx="1016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4013938" y="4907521"/>
            <a:ext cx="1016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5024326" y="4909366"/>
            <a:ext cx="1016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6040326" y="4909366"/>
            <a:ext cx="1016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/>
          <p:cNvGrpSpPr/>
          <p:nvPr/>
        </p:nvGrpSpPr>
        <p:grpSpPr>
          <a:xfrm>
            <a:off x="958850" y="4743401"/>
            <a:ext cx="6102350" cy="312829"/>
            <a:chOff x="958850" y="4838700"/>
            <a:chExt cx="6102350" cy="387350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958850" y="4838700"/>
              <a:ext cx="0" cy="3873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1974850" y="4838700"/>
              <a:ext cx="0" cy="3873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2990850" y="4838700"/>
              <a:ext cx="0" cy="3873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4006850" y="4838700"/>
              <a:ext cx="0" cy="3873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5022850" y="4838700"/>
              <a:ext cx="0" cy="3873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6038850" y="4838700"/>
              <a:ext cx="0" cy="3873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7061200" y="4838700"/>
              <a:ext cx="0" cy="3873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Rectangle 69"/>
          <p:cNvSpPr/>
          <p:nvPr/>
        </p:nvSpPr>
        <p:spPr>
          <a:xfrm>
            <a:off x="1251550" y="4692883"/>
            <a:ext cx="4235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kern="0" dirty="0" smtClean="0">
                <a:solidFill>
                  <a:schemeClr val="accent1">
                    <a:lumMod val="75000"/>
                  </a:schemeClr>
                </a:solidFill>
              </a:rPr>
              <a:t>5 </a:t>
            </a:r>
            <a:r>
              <a:rPr lang="ru-RU" sz="1000" kern="0" dirty="0" smtClean="0">
                <a:solidFill>
                  <a:schemeClr val="accent1">
                    <a:lumMod val="75000"/>
                  </a:schemeClr>
                </a:solidFill>
              </a:rPr>
              <a:t>мс</a:t>
            </a:r>
            <a:endParaRPr lang="en-GB" sz="1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223793" y="4692883"/>
            <a:ext cx="4235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kern="0" dirty="0" smtClean="0">
                <a:solidFill>
                  <a:schemeClr val="accent1">
                    <a:lumMod val="75000"/>
                  </a:schemeClr>
                </a:solidFill>
              </a:rPr>
              <a:t>5 </a:t>
            </a:r>
            <a:r>
              <a:rPr lang="ru-RU" sz="1000" kern="0" dirty="0" smtClean="0">
                <a:solidFill>
                  <a:schemeClr val="accent1">
                    <a:lumMod val="75000"/>
                  </a:schemeClr>
                </a:solidFill>
              </a:rPr>
              <a:t>мс</a:t>
            </a:r>
            <a:endParaRPr lang="en-GB" sz="1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272236" y="4692883"/>
            <a:ext cx="4235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kern="0" dirty="0" smtClean="0">
                <a:solidFill>
                  <a:schemeClr val="accent1">
                    <a:lumMod val="75000"/>
                  </a:schemeClr>
                </a:solidFill>
              </a:rPr>
              <a:t>5 </a:t>
            </a:r>
            <a:r>
              <a:rPr lang="ru-RU" sz="1000" kern="0" dirty="0" smtClean="0">
                <a:solidFill>
                  <a:schemeClr val="accent1">
                    <a:lumMod val="75000"/>
                  </a:schemeClr>
                </a:solidFill>
              </a:rPr>
              <a:t>мс</a:t>
            </a:r>
            <a:endParaRPr lang="en-GB" sz="1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307979" y="4692883"/>
            <a:ext cx="4235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kern="0" dirty="0" smtClean="0">
                <a:solidFill>
                  <a:schemeClr val="accent1">
                    <a:lumMod val="75000"/>
                  </a:schemeClr>
                </a:solidFill>
              </a:rPr>
              <a:t>5 </a:t>
            </a:r>
            <a:r>
              <a:rPr lang="ru-RU" sz="1000" kern="0" dirty="0" smtClean="0">
                <a:solidFill>
                  <a:schemeClr val="accent1">
                    <a:lumMod val="75000"/>
                  </a:schemeClr>
                </a:solidFill>
              </a:rPr>
              <a:t>мс</a:t>
            </a:r>
            <a:endParaRPr lang="en-GB" sz="1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280222" y="4692883"/>
            <a:ext cx="4235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kern="0" dirty="0" smtClean="0">
                <a:solidFill>
                  <a:schemeClr val="accent1">
                    <a:lumMod val="75000"/>
                  </a:schemeClr>
                </a:solidFill>
              </a:rPr>
              <a:t>5 </a:t>
            </a:r>
            <a:r>
              <a:rPr lang="ru-RU" sz="1000" kern="0" dirty="0" smtClean="0">
                <a:solidFill>
                  <a:schemeClr val="accent1">
                    <a:lumMod val="75000"/>
                  </a:schemeClr>
                </a:solidFill>
              </a:rPr>
              <a:t>мс</a:t>
            </a:r>
            <a:endParaRPr lang="en-GB" sz="1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341365" y="4692883"/>
            <a:ext cx="4235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kern="0" dirty="0" smtClean="0">
                <a:solidFill>
                  <a:schemeClr val="accent1">
                    <a:lumMod val="75000"/>
                  </a:schemeClr>
                </a:solidFill>
              </a:rPr>
              <a:t>5 </a:t>
            </a:r>
            <a:r>
              <a:rPr lang="ru-RU" sz="1000" kern="0" dirty="0" smtClean="0">
                <a:solidFill>
                  <a:schemeClr val="accent1">
                    <a:lumMod val="75000"/>
                  </a:schemeClr>
                </a:solidFill>
              </a:rPr>
              <a:t>мс</a:t>
            </a:r>
            <a:endParaRPr lang="en-GB" sz="1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7146945" y="5005340"/>
            <a:ext cx="2728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kern="0" dirty="0">
                <a:solidFill>
                  <a:srgbClr val="313131"/>
                </a:solidFill>
              </a:rPr>
              <a:t>t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104410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65968" cy="748779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Как на счет внутрисистемных помех?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24" y="1284249"/>
            <a:ext cx="8036965" cy="4884321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Оборудование </a:t>
            </a:r>
            <a:r>
              <a:rPr lang="en-GB" dirty="0" err="1" smtClean="0"/>
              <a:t>ePMP</a:t>
            </a:r>
            <a:r>
              <a:rPr lang="ru-RU" dirty="0" smtClean="0"/>
              <a:t>1000</a:t>
            </a:r>
            <a:r>
              <a:rPr lang="en-US" dirty="0" smtClean="0"/>
              <a:t> </a:t>
            </a:r>
            <a:r>
              <a:rPr lang="ru-RU" dirty="0"/>
              <a:t>способно </a:t>
            </a:r>
            <a:r>
              <a:rPr lang="ru-RU" dirty="0" smtClean="0"/>
              <a:t>синхронизировать соседние сектора между собой по сигналам </a:t>
            </a:r>
            <a:r>
              <a:rPr lang="en-US" dirty="0" smtClean="0"/>
              <a:t>GPS/</a:t>
            </a:r>
            <a:r>
              <a:rPr lang="ru-RU" dirty="0" err="1" smtClean="0"/>
              <a:t>Глонасс</a:t>
            </a:r>
            <a:r>
              <a:rPr lang="ru-RU" dirty="0" smtClean="0"/>
              <a:t> </a:t>
            </a:r>
          </a:p>
          <a:p>
            <a:r>
              <a:rPr lang="ru-RU" dirty="0" smtClean="0"/>
              <a:t>Синхронизация возможно от встроенного приемника (модули с </a:t>
            </a:r>
            <a:r>
              <a:rPr lang="en-US" dirty="0" smtClean="0"/>
              <a:t>GPS</a:t>
            </a:r>
            <a:r>
              <a:rPr lang="ru-RU" dirty="0" smtClean="0"/>
              <a:t>-</a:t>
            </a:r>
            <a:r>
              <a:rPr lang="en-US" dirty="0" smtClean="0"/>
              <a:t>Sync</a:t>
            </a:r>
            <a:r>
              <a:rPr lang="ru-RU" dirty="0" smtClean="0"/>
              <a:t>), либо от внешних синхронизирующих устройств (</a:t>
            </a:r>
            <a:r>
              <a:rPr lang="en-US" dirty="0" smtClean="0"/>
              <a:t>CMM</a:t>
            </a:r>
            <a:r>
              <a:rPr lang="ru-RU" dirty="0" smtClean="0"/>
              <a:t>)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en-US" dirty="0" smtClean="0"/>
          </a:p>
          <a:p>
            <a:endParaRPr lang="en-US" dirty="0"/>
          </a:p>
          <a:p>
            <a:endParaRPr lang="ru-RU" dirty="0" smtClean="0"/>
          </a:p>
          <a:p>
            <a:r>
              <a:rPr lang="ru-RU" dirty="0" smtClean="0"/>
              <a:t>Синхронизация позволяет: а) снизить до минимума защитный интервал между смежными секторами (до 5 МГц); б) повторно использовать частоту в секторах «спина к спине»</a:t>
            </a:r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08" y="2914585"/>
            <a:ext cx="2136860" cy="199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8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35672"/>
          </a:xfrm>
        </p:spPr>
        <p:txBody>
          <a:bodyPr/>
          <a:lstStyle/>
          <a:p>
            <a:r>
              <a:rPr lang="ru-RU" b="1" dirty="0" smtClean="0"/>
              <a:t>В сетях без синхронизации…</a:t>
            </a:r>
            <a:endParaRPr lang="en-GB" b="1" dirty="0"/>
          </a:p>
        </p:txBody>
      </p:sp>
      <p:pic>
        <p:nvPicPr>
          <p:cNvPr id="80" name="Picture 3" descr="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4118" y="3468961"/>
            <a:ext cx="68580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4" descr="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6385" y="2576785"/>
            <a:ext cx="1052513" cy="18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Line 6"/>
          <p:cNvSpPr>
            <a:spLocks noChangeShapeType="1"/>
          </p:cNvSpPr>
          <p:nvPr/>
        </p:nvSpPr>
        <p:spPr bwMode="auto">
          <a:xfrm flipH="1" flipV="1">
            <a:off x="5328217" y="1908991"/>
            <a:ext cx="798511" cy="506412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Line 7"/>
          <p:cNvSpPr>
            <a:spLocks noChangeShapeType="1"/>
          </p:cNvSpPr>
          <p:nvPr/>
        </p:nvSpPr>
        <p:spPr bwMode="auto">
          <a:xfrm>
            <a:off x="6787923" y="2974931"/>
            <a:ext cx="725488" cy="540233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Line 8"/>
          <p:cNvSpPr>
            <a:spLocks noChangeShapeType="1"/>
          </p:cNvSpPr>
          <p:nvPr/>
        </p:nvSpPr>
        <p:spPr bwMode="auto">
          <a:xfrm flipV="1">
            <a:off x="5524273" y="3018652"/>
            <a:ext cx="603250" cy="627064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Line 10"/>
          <p:cNvSpPr>
            <a:spLocks noChangeShapeType="1"/>
          </p:cNvSpPr>
          <p:nvPr/>
        </p:nvSpPr>
        <p:spPr bwMode="auto">
          <a:xfrm flipV="1">
            <a:off x="6713311" y="1804047"/>
            <a:ext cx="574675" cy="608013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Text Box 12"/>
          <p:cNvSpPr txBox="1">
            <a:spLocks noChangeArrowheads="1"/>
          </p:cNvSpPr>
          <p:nvPr/>
        </p:nvSpPr>
        <p:spPr bwMode="auto">
          <a:xfrm>
            <a:off x="5397017" y="1536748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8000"/>
                </a:solidFill>
                <a:latin typeface="Calibri"/>
                <a:cs typeface="Arial" pitchFamily="34" charset="0"/>
              </a:rPr>
              <a:t>AP4</a:t>
            </a:r>
          </a:p>
        </p:txBody>
      </p:sp>
      <p:sp>
        <p:nvSpPr>
          <p:cNvPr id="87" name="Text Box 13"/>
          <p:cNvSpPr txBox="1">
            <a:spLocks noChangeArrowheads="1"/>
          </p:cNvSpPr>
          <p:nvPr/>
        </p:nvSpPr>
        <p:spPr bwMode="auto">
          <a:xfrm>
            <a:off x="5529036" y="3586186"/>
            <a:ext cx="665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8000"/>
                </a:solidFill>
                <a:latin typeface="Calibri"/>
                <a:cs typeface="Arial" pitchFamily="34" charset="0"/>
              </a:rPr>
              <a:t>AP3</a:t>
            </a:r>
          </a:p>
        </p:txBody>
      </p:sp>
      <p:sp>
        <p:nvSpPr>
          <p:cNvPr id="88" name="Text Box 14"/>
          <p:cNvSpPr txBox="1">
            <a:spLocks noChangeArrowheads="1"/>
          </p:cNvSpPr>
          <p:nvPr/>
        </p:nvSpPr>
        <p:spPr bwMode="auto">
          <a:xfrm>
            <a:off x="6853805" y="3483387"/>
            <a:ext cx="665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8000"/>
                </a:solidFill>
                <a:latin typeface="Calibri"/>
                <a:cs typeface="Arial" pitchFamily="34" charset="0"/>
              </a:rPr>
              <a:t>AP2</a:t>
            </a:r>
          </a:p>
        </p:txBody>
      </p:sp>
      <p:sp>
        <p:nvSpPr>
          <p:cNvPr id="89" name="Text Box 15"/>
          <p:cNvSpPr txBox="1">
            <a:spLocks noChangeArrowheads="1"/>
          </p:cNvSpPr>
          <p:nvPr/>
        </p:nvSpPr>
        <p:spPr bwMode="auto">
          <a:xfrm>
            <a:off x="6504191" y="1531548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8000"/>
                </a:solidFill>
                <a:latin typeface="Calibri"/>
                <a:cs typeface="Arial" pitchFamily="34" charset="0"/>
              </a:rPr>
              <a:t>AP1</a:t>
            </a:r>
          </a:p>
        </p:txBody>
      </p:sp>
      <p:sp>
        <p:nvSpPr>
          <p:cNvPr id="90" name="Text Box 17"/>
          <p:cNvSpPr txBox="1">
            <a:spLocks noChangeArrowheads="1"/>
          </p:cNvSpPr>
          <p:nvPr/>
        </p:nvSpPr>
        <p:spPr bwMode="auto">
          <a:xfrm>
            <a:off x="4485118" y="3076848"/>
            <a:ext cx="4876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9900"/>
                </a:solidFill>
                <a:latin typeface="Calibri"/>
                <a:cs typeface="Arial" pitchFamily="34" charset="0"/>
              </a:rPr>
              <a:t>S</a:t>
            </a:r>
            <a:r>
              <a:rPr lang="en-US" dirty="0" smtClean="0">
                <a:solidFill>
                  <a:srgbClr val="FF9900"/>
                </a:solidFill>
                <a:latin typeface="Calibri"/>
                <a:cs typeface="Arial" pitchFamily="34" charset="0"/>
              </a:rPr>
              <a:t>M</a:t>
            </a:r>
            <a:endParaRPr lang="en-US" dirty="0">
              <a:solidFill>
                <a:srgbClr val="FF99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91" name="Text Box 29"/>
          <p:cNvSpPr txBox="1">
            <a:spLocks noChangeArrowheads="1"/>
          </p:cNvSpPr>
          <p:nvPr/>
        </p:nvSpPr>
        <p:spPr bwMode="auto">
          <a:xfrm>
            <a:off x="6376760" y="3380060"/>
            <a:ext cx="228600" cy="3968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lnSpc>
                <a:spcPct val="95000"/>
              </a:lnSpc>
              <a:spcBef>
                <a:spcPct val="50000"/>
              </a:spcBef>
              <a:spcAft>
                <a:spcPts val="0"/>
              </a:spcAft>
            </a:pPr>
            <a:r>
              <a:rPr lang="en-US" sz="700" b="1">
                <a:solidFill>
                  <a:srgbClr val="FFFFFF"/>
                </a:solidFill>
                <a:latin typeface="Calibri"/>
                <a:cs typeface="Arial" pitchFamily="34" charset="0"/>
              </a:rPr>
              <a:t>CMM</a:t>
            </a:r>
          </a:p>
        </p:txBody>
      </p:sp>
      <p:grpSp>
        <p:nvGrpSpPr>
          <p:cNvPr id="92" name="Group 30"/>
          <p:cNvGrpSpPr>
            <a:grpSpLocks/>
          </p:cNvGrpSpPr>
          <p:nvPr/>
        </p:nvGrpSpPr>
        <p:grpSpPr bwMode="auto">
          <a:xfrm>
            <a:off x="6379935" y="3429272"/>
            <a:ext cx="228600" cy="307975"/>
            <a:chOff x="3836" y="2140"/>
            <a:chExt cx="144" cy="194"/>
          </a:xfrm>
        </p:grpSpPr>
        <p:sp>
          <p:nvSpPr>
            <p:cNvPr id="93" name="Rectangle 31"/>
            <p:cNvSpPr>
              <a:spLocks noChangeArrowheads="1"/>
            </p:cNvSpPr>
            <p:nvPr/>
          </p:nvSpPr>
          <p:spPr bwMode="auto">
            <a:xfrm>
              <a:off x="3836" y="2140"/>
              <a:ext cx="144" cy="192"/>
            </a:xfrm>
            <a:prstGeom prst="rect">
              <a:avLst/>
            </a:prstGeom>
            <a:solidFill>
              <a:schemeClr val="bg1"/>
            </a:solidFill>
            <a:ln w="3810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4" name="Line 32"/>
            <p:cNvSpPr>
              <a:spLocks noChangeShapeType="1"/>
            </p:cNvSpPr>
            <p:nvPr/>
          </p:nvSpPr>
          <p:spPr bwMode="auto">
            <a:xfrm>
              <a:off x="3928" y="2142"/>
              <a:ext cx="0" cy="192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Line 33"/>
            <p:cNvSpPr>
              <a:spLocks noChangeShapeType="1"/>
            </p:cNvSpPr>
            <p:nvPr/>
          </p:nvSpPr>
          <p:spPr bwMode="auto">
            <a:xfrm>
              <a:off x="3896" y="2142"/>
              <a:ext cx="0" cy="192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6" name="AutoShape 210"/>
          <p:cNvSpPr>
            <a:spLocks noChangeArrowheads="1"/>
          </p:cNvSpPr>
          <p:nvPr/>
        </p:nvSpPr>
        <p:spPr bwMode="auto">
          <a:xfrm>
            <a:off x="437912" y="2269608"/>
            <a:ext cx="2376480" cy="1173749"/>
          </a:xfrm>
          <a:prstGeom prst="wedgeRectCallout">
            <a:avLst>
              <a:gd name="adj1" fmla="val 4166"/>
              <a:gd name="adj2" fmla="val 140011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  <a:latin typeface="Calibri"/>
              </a:rPr>
              <a:t>… каждая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AP</a:t>
            </a:r>
            <a:r>
              <a:rPr lang="ru-RU" dirty="0" smtClean="0">
                <a:solidFill>
                  <a:prstClr val="black"/>
                </a:solidFill>
                <a:latin typeface="Calibri"/>
              </a:rPr>
              <a:t> начинает передачу/прием независимо от других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Rectangle 46"/>
          <p:cNvSpPr>
            <a:spLocks noChangeArrowheads="1"/>
          </p:cNvSpPr>
          <p:nvPr/>
        </p:nvSpPr>
        <p:spPr bwMode="auto">
          <a:xfrm>
            <a:off x="3179899" y="6147400"/>
            <a:ext cx="241893" cy="2286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Rectangle 41"/>
          <p:cNvSpPr>
            <a:spLocks noChangeArrowheads="1"/>
          </p:cNvSpPr>
          <p:nvPr/>
        </p:nvSpPr>
        <p:spPr bwMode="auto">
          <a:xfrm>
            <a:off x="2566878" y="6147400"/>
            <a:ext cx="239882" cy="2286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Text Box 22"/>
          <p:cNvSpPr txBox="1">
            <a:spLocks noChangeArrowheads="1"/>
          </p:cNvSpPr>
          <p:nvPr/>
        </p:nvSpPr>
        <p:spPr bwMode="auto">
          <a:xfrm>
            <a:off x="2788569" y="6127385"/>
            <a:ext cx="3433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8000"/>
                </a:solidFill>
                <a:latin typeface="Calibri"/>
                <a:cs typeface="Arial" pitchFamily="34" charset="0"/>
              </a:rPr>
              <a:t>DL</a:t>
            </a:r>
            <a:endParaRPr lang="en-US" sz="1200" dirty="0">
              <a:solidFill>
                <a:srgbClr val="008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00" name="Text Box 22"/>
          <p:cNvSpPr txBox="1">
            <a:spLocks noChangeArrowheads="1"/>
          </p:cNvSpPr>
          <p:nvPr/>
        </p:nvSpPr>
        <p:spPr bwMode="auto">
          <a:xfrm>
            <a:off x="3411207" y="6127385"/>
            <a:ext cx="3481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chemeClr val="accent2"/>
                </a:solidFill>
                <a:latin typeface="Calibri"/>
                <a:cs typeface="Arial" pitchFamily="34" charset="0"/>
              </a:rPr>
              <a:t>UL</a:t>
            </a:r>
            <a:endParaRPr lang="en-US" sz="1200" dirty="0">
              <a:solidFill>
                <a:schemeClr val="accent2"/>
              </a:solidFill>
              <a:latin typeface="Calibri"/>
              <a:cs typeface="Arial" pitchFamily="34" charset="0"/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1026091" y="4488177"/>
            <a:ext cx="7405688" cy="1212850"/>
            <a:chOff x="1128485" y="4381772"/>
            <a:chExt cx="7405688" cy="1212850"/>
          </a:xfrm>
        </p:grpSpPr>
        <p:sp>
          <p:nvSpPr>
            <p:cNvPr id="102" name="Line 20"/>
            <p:cNvSpPr>
              <a:spLocks noChangeShapeType="1"/>
            </p:cNvSpPr>
            <p:nvPr/>
          </p:nvSpPr>
          <p:spPr bwMode="auto">
            <a:xfrm flipV="1">
              <a:off x="1599973" y="5594622"/>
              <a:ext cx="6934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Line 18"/>
            <p:cNvSpPr>
              <a:spLocks noChangeShapeType="1"/>
            </p:cNvSpPr>
            <p:nvPr/>
          </p:nvSpPr>
          <p:spPr bwMode="auto">
            <a:xfrm flipV="1">
              <a:off x="1585685" y="4688160"/>
              <a:ext cx="6934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Line 19"/>
            <p:cNvSpPr>
              <a:spLocks noChangeShapeType="1"/>
            </p:cNvSpPr>
            <p:nvPr/>
          </p:nvSpPr>
          <p:spPr bwMode="auto">
            <a:xfrm flipV="1">
              <a:off x="1585685" y="4991372"/>
              <a:ext cx="6934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Line 20"/>
            <p:cNvSpPr>
              <a:spLocks noChangeShapeType="1"/>
            </p:cNvSpPr>
            <p:nvPr/>
          </p:nvSpPr>
          <p:spPr bwMode="auto">
            <a:xfrm flipV="1">
              <a:off x="1585685" y="5294585"/>
              <a:ext cx="6934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" name="Text Box 22"/>
            <p:cNvSpPr txBox="1">
              <a:spLocks noChangeArrowheads="1"/>
            </p:cNvSpPr>
            <p:nvPr/>
          </p:nvSpPr>
          <p:spPr bwMode="auto">
            <a:xfrm>
              <a:off x="1128485" y="4381772"/>
              <a:ext cx="471488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008000"/>
                  </a:solidFill>
                  <a:latin typeface="Calibri"/>
                  <a:cs typeface="Arial" pitchFamily="34" charset="0"/>
                </a:rPr>
                <a:t>AP1</a:t>
              </a:r>
            </a:p>
          </p:txBody>
        </p:sp>
        <p:sp>
          <p:nvSpPr>
            <p:cNvPr id="107" name="Text Box 23"/>
            <p:cNvSpPr txBox="1">
              <a:spLocks noChangeArrowheads="1"/>
            </p:cNvSpPr>
            <p:nvPr/>
          </p:nvSpPr>
          <p:spPr bwMode="auto">
            <a:xfrm>
              <a:off x="1128485" y="4686572"/>
              <a:ext cx="471488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rgbClr val="008000"/>
                  </a:solidFill>
                  <a:latin typeface="Calibri"/>
                  <a:cs typeface="Arial" pitchFamily="34" charset="0"/>
                </a:rPr>
                <a:t>AP2</a:t>
              </a:r>
            </a:p>
          </p:txBody>
        </p:sp>
        <p:sp>
          <p:nvSpPr>
            <p:cNvPr id="108" name="Text Box 24"/>
            <p:cNvSpPr txBox="1">
              <a:spLocks noChangeArrowheads="1"/>
            </p:cNvSpPr>
            <p:nvPr/>
          </p:nvSpPr>
          <p:spPr bwMode="auto">
            <a:xfrm>
              <a:off x="1128485" y="4991372"/>
              <a:ext cx="471488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rgbClr val="008000"/>
                  </a:solidFill>
                  <a:latin typeface="Calibri"/>
                  <a:cs typeface="Arial" pitchFamily="34" charset="0"/>
                </a:rPr>
                <a:t>AP3</a:t>
              </a:r>
            </a:p>
          </p:txBody>
        </p:sp>
        <p:sp>
          <p:nvSpPr>
            <p:cNvPr id="109" name="Text Box 25"/>
            <p:cNvSpPr txBox="1">
              <a:spLocks noChangeArrowheads="1"/>
            </p:cNvSpPr>
            <p:nvPr/>
          </p:nvSpPr>
          <p:spPr bwMode="auto">
            <a:xfrm>
              <a:off x="1128485" y="5296172"/>
              <a:ext cx="471488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rgbClr val="008000"/>
                  </a:solidFill>
                  <a:latin typeface="Calibri"/>
                  <a:cs typeface="Arial" pitchFamily="34" charset="0"/>
                </a:rPr>
                <a:t>AP4</a:t>
              </a:r>
            </a:p>
          </p:txBody>
        </p:sp>
        <p:sp>
          <p:nvSpPr>
            <p:cNvPr id="110" name="Rectangle 37"/>
            <p:cNvSpPr>
              <a:spLocks noChangeArrowheads="1"/>
            </p:cNvSpPr>
            <p:nvPr/>
          </p:nvSpPr>
          <p:spPr bwMode="auto">
            <a:xfrm>
              <a:off x="1807417" y="4457972"/>
              <a:ext cx="320641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Rectangle 38"/>
            <p:cNvSpPr>
              <a:spLocks noChangeArrowheads="1"/>
            </p:cNvSpPr>
            <p:nvPr/>
          </p:nvSpPr>
          <p:spPr bwMode="auto">
            <a:xfrm>
              <a:off x="2460257" y="4457972"/>
              <a:ext cx="192944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Rectangle 39"/>
            <p:cNvSpPr>
              <a:spLocks noChangeArrowheads="1"/>
            </p:cNvSpPr>
            <p:nvPr/>
          </p:nvSpPr>
          <p:spPr bwMode="auto">
            <a:xfrm>
              <a:off x="2933005" y="4457972"/>
              <a:ext cx="45719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3" name="Rectangle 40"/>
            <p:cNvSpPr>
              <a:spLocks noChangeArrowheads="1"/>
            </p:cNvSpPr>
            <p:nvPr/>
          </p:nvSpPr>
          <p:spPr bwMode="auto">
            <a:xfrm>
              <a:off x="2675121" y="4457972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4" name="Rectangle 41"/>
            <p:cNvSpPr>
              <a:spLocks noChangeArrowheads="1"/>
            </p:cNvSpPr>
            <p:nvPr/>
          </p:nvSpPr>
          <p:spPr bwMode="auto">
            <a:xfrm>
              <a:off x="3962426" y="4453614"/>
              <a:ext cx="239882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Rectangle 42"/>
            <p:cNvSpPr>
              <a:spLocks noChangeArrowheads="1"/>
            </p:cNvSpPr>
            <p:nvPr/>
          </p:nvSpPr>
          <p:spPr bwMode="auto">
            <a:xfrm>
              <a:off x="7509737" y="4458131"/>
              <a:ext cx="279400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Rectangle 46"/>
            <p:cNvSpPr>
              <a:spLocks noChangeArrowheads="1"/>
            </p:cNvSpPr>
            <p:nvPr/>
          </p:nvSpPr>
          <p:spPr bwMode="auto">
            <a:xfrm>
              <a:off x="2744524" y="4459307"/>
              <a:ext cx="168828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Rectangle 40"/>
            <p:cNvSpPr>
              <a:spLocks noChangeArrowheads="1"/>
            </p:cNvSpPr>
            <p:nvPr/>
          </p:nvSpPr>
          <p:spPr bwMode="auto">
            <a:xfrm>
              <a:off x="2150282" y="4457972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Rectangle 37"/>
            <p:cNvSpPr>
              <a:spLocks noChangeArrowheads="1"/>
            </p:cNvSpPr>
            <p:nvPr/>
          </p:nvSpPr>
          <p:spPr bwMode="auto">
            <a:xfrm>
              <a:off x="2217042" y="4458257"/>
              <a:ext cx="147283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9" name="Rectangle 40"/>
            <p:cNvSpPr>
              <a:spLocks noChangeArrowheads="1"/>
            </p:cNvSpPr>
            <p:nvPr/>
          </p:nvSpPr>
          <p:spPr bwMode="auto">
            <a:xfrm>
              <a:off x="2386383" y="4457972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0" name="Rectangle 46"/>
            <p:cNvSpPr>
              <a:spLocks noChangeArrowheads="1"/>
            </p:cNvSpPr>
            <p:nvPr/>
          </p:nvSpPr>
          <p:spPr bwMode="auto">
            <a:xfrm>
              <a:off x="3004378" y="4457972"/>
              <a:ext cx="325040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Rectangle 39"/>
            <p:cNvSpPr>
              <a:spLocks noChangeArrowheads="1"/>
            </p:cNvSpPr>
            <p:nvPr/>
          </p:nvSpPr>
          <p:spPr bwMode="auto">
            <a:xfrm>
              <a:off x="3351642" y="4453614"/>
              <a:ext cx="45719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Rectangle 46"/>
            <p:cNvSpPr>
              <a:spLocks noChangeArrowheads="1"/>
            </p:cNvSpPr>
            <p:nvPr/>
          </p:nvSpPr>
          <p:spPr bwMode="auto">
            <a:xfrm>
              <a:off x="3421792" y="4453614"/>
              <a:ext cx="214014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Rectangle 39"/>
            <p:cNvSpPr>
              <a:spLocks noChangeArrowheads="1"/>
            </p:cNvSpPr>
            <p:nvPr/>
          </p:nvSpPr>
          <p:spPr bwMode="auto">
            <a:xfrm>
              <a:off x="3659915" y="4457877"/>
              <a:ext cx="45719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Rectangle 46"/>
            <p:cNvSpPr>
              <a:spLocks noChangeArrowheads="1"/>
            </p:cNvSpPr>
            <p:nvPr/>
          </p:nvSpPr>
          <p:spPr bwMode="auto">
            <a:xfrm>
              <a:off x="3728571" y="4453614"/>
              <a:ext cx="147910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5" name="Rectangle 39"/>
            <p:cNvSpPr>
              <a:spLocks noChangeArrowheads="1"/>
            </p:cNvSpPr>
            <p:nvPr/>
          </p:nvSpPr>
          <p:spPr bwMode="auto">
            <a:xfrm>
              <a:off x="3895323" y="4454614"/>
              <a:ext cx="45719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6" name="Rectangle 38"/>
            <p:cNvSpPr>
              <a:spLocks noChangeArrowheads="1"/>
            </p:cNvSpPr>
            <p:nvPr/>
          </p:nvSpPr>
          <p:spPr bwMode="auto">
            <a:xfrm>
              <a:off x="4536177" y="4454147"/>
              <a:ext cx="192944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7" name="Rectangle 40"/>
            <p:cNvSpPr>
              <a:spLocks noChangeArrowheads="1"/>
            </p:cNvSpPr>
            <p:nvPr/>
          </p:nvSpPr>
          <p:spPr bwMode="auto">
            <a:xfrm>
              <a:off x="4751041" y="4454147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8" name="Rectangle 40"/>
            <p:cNvSpPr>
              <a:spLocks noChangeArrowheads="1"/>
            </p:cNvSpPr>
            <p:nvPr/>
          </p:nvSpPr>
          <p:spPr bwMode="auto">
            <a:xfrm>
              <a:off x="4226202" y="4454147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9" name="Rectangle 37"/>
            <p:cNvSpPr>
              <a:spLocks noChangeArrowheads="1"/>
            </p:cNvSpPr>
            <p:nvPr/>
          </p:nvSpPr>
          <p:spPr bwMode="auto">
            <a:xfrm>
              <a:off x="4292962" y="4454432"/>
              <a:ext cx="147283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0" name="Rectangle 40"/>
            <p:cNvSpPr>
              <a:spLocks noChangeArrowheads="1"/>
            </p:cNvSpPr>
            <p:nvPr/>
          </p:nvSpPr>
          <p:spPr bwMode="auto">
            <a:xfrm>
              <a:off x="4462303" y="4454147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1" name="Rectangle 41"/>
            <p:cNvSpPr>
              <a:spLocks noChangeArrowheads="1"/>
            </p:cNvSpPr>
            <p:nvPr/>
          </p:nvSpPr>
          <p:spPr bwMode="auto">
            <a:xfrm>
              <a:off x="4819767" y="4456898"/>
              <a:ext cx="209801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2" name="Rectangle 38"/>
            <p:cNvSpPr>
              <a:spLocks noChangeArrowheads="1"/>
            </p:cNvSpPr>
            <p:nvPr/>
          </p:nvSpPr>
          <p:spPr bwMode="auto">
            <a:xfrm>
              <a:off x="5582954" y="4457431"/>
              <a:ext cx="192944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3" name="Rectangle 40"/>
            <p:cNvSpPr>
              <a:spLocks noChangeArrowheads="1"/>
            </p:cNvSpPr>
            <p:nvPr/>
          </p:nvSpPr>
          <p:spPr bwMode="auto">
            <a:xfrm>
              <a:off x="5797818" y="4457431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4" name="Rectangle 40"/>
            <p:cNvSpPr>
              <a:spLocks noChangeArrowheads="1"/>
            </p:cNvSpPr>
            <p:nvPr/>
          </p:nvSpPr>
          <p:spPr bwMode="auto">
            <a:xfrm>
              <a:off x="5050756" y="4457431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5" name="Rectangle 37"/>
            <p:cNvSpPr>
              <a:spLocks noChangeArrowheads="1"/>
            </p:cNvSpPr>
            <p:nvPr/>
          </p:nvSpPr>
          <p:spPr bwMode="auto">
            <a:xfrm>
              <a:off x="5117516" y="4457716"/>
              <a:ext cx="369252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6" name="Rectangle 40"/>
            <p:cNvSpPr>
              <a:spLocks noChangeArrowheads="1"/>
            </p:cNvSpPr>
            <p:nvPr/>
          </p:nvSpPr>
          <p:spPr bwMode="auto">
            <a:xfrm>
              <a:off x="5509080" y="4457431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7" name="Rectangle 39"/>
            <p:cNvSpPr>
              <a:spLocks noChangeArrowheads="1"/>
            </p:cNvSpPr>
            <p:nvPr/>
          </p:nvSpPr>
          <p:spPr bwMode="auto">
            <a:xfrm>
              <a:off x="6762229" y="4459339"/>
              <a:ext cx="45719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8" name="Rectangle 46"/>
            <p:cNvSpPr>
              <a:spLocks noChangeArrowheads="1"/>
            </p:cNvSpPr>
            <p:nvPr/>
          </p:nvSpPr>
          <p:spPr bwMode="auto">
            <a:xfrm>
              <a:off x="6827601" y="4460674"/>
              <a:ext cx="168828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9" name="Rectangle 46"/>
            <p:cNvSpPr>
              <a:spLocks noChangeArrowheads="1"/>
            </p:cNvSpPr>
            <p:nvPr/>
          </p:nvSpPr>
          <p:spPr bwMode="auto">
            <a:xfrm>
              <a:off x="6411535" y="4459339"/>
              <a:ext cx="325040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0" name="Rectangle 39"/>
            <p:cNvSpPr>
              <a:spLocks noChangeArrowheads="1"/>
            </p:cNvSpPr>
            <p:nvPr/>
          </p:nvSpPr>
          <p:spPr bwMode="auto">
            <a:xfrm>
              <a:off x="6343592" y="4454981"/>
              <a:ext cx="45719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1" name="Rectangle 46"/>
            <p:cNvSpPr>
              <a:spLocks noChangeArrowheads="1"/>
            </p:cNvSpPr>
            <p:nvPr/>
          </p:nvSpPr>
          <p:spPr bwMode="auto">
            <a:xfrm>
              <a:off x="6105147" y="4454981"/>
              <a:ext cx="214014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2" name="Rectangle 39"/>
            <p:cNvSpPr>
              <a:spLocks noChangeArrowheads="1"/>
            </p:cNvSpPr>
            <p:nvPr/>
          </p:nvSpPr>
          <p:spPr bwMode="auto">
            <a:xfrm>
              <a:off x="6035319" y="4459244"/>
              <a:ext cx="45719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" name="Rectangle 46"/>
            <p:cNvSpPr>
              <a:spLocks noChangeArrowheads="1"/>
            </p:cNvSpPr>
            <p:nvPr/>
          </p:nvSpPr>
          <p:spPr bwMode="auto">
            <a:xfrm>
              <a:off x="5864472" y="4454981"/>
              <a:ext cx="147910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2" name="Rectangle 39"/>
            <p:cNvSpPr>
              <a:spLocks noChangeArrowheads="1"/>
            </p:cNvSpPr>
            <p:nvPr/>
          </p:nvSpPr>
          <p:spPr bwMode="auto">
            <a:xfrm>
              <a:off x="7016282" y="4460674"/>
              <a:ext cx="45719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1" name="Rectangle 42"/>
            <p:cNvSpPr>
              <a:spLocks noChangeArrowheads="1"/>
            </p:cNvSpPr>
            <p:nvPr/>
          </p:nvSpPr>
          <p:spPr bwMode="auto">
            <a:xfrm>
              <a:off x="7085485" y="4457078"/>
              <a:ext cx="330569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2" name="Rectangle 40"/>
            <p:cNvSpPr>
              <a:spLocks noChangeArrowheads="1"/>
            </p:cNvSpPr>
            <p:nvPr/>
          </p:nvSpPr>
          <p:spPr bwMode="auto">
            <a:xfrm>
              <a:off x="7435084" y="4453614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3" name="Rectangle 38"/>
            <p:cNvSpPr>
              <a:spLocks noChangeArrowheads="1"/>
            </p:cNvSpPr>
            <p:nvPr/>
          </p:nvSpPr>
          <p:spPr bwMode="auto">
            <a:xfrm>
              <a:off x="7887806" y="4457390"/>
              <a:ext cx="192944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4" name="Rectangle 40"/>
            <p:cNvSpPr>
              <a:spLocks noChangeArrowheads="1"/>
            </p:cNvSpPr>
            <p:nvPr/>
          </p:nvSpPr>
          <p:spPr bwMode="auto">
            <a:xfrm>
              <a:off x="8102670" y="4457390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5" name="Rectangle 40"/>
            <p:cNvSpPr>
              <a:spLocks noChangeArrowheads="1"/>
            </p:cNvSpPr>
            <p:nvPr/>
          </p:nvSpPr>
          <p:spPr bwMode="auto">
            <a:xfrm>
              <a:off x="7813932" y="4457390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6" name="Rectangle 41"/>
            <p:cNvSpPr>
              <a:spLocks noChangeArrowheads="1"/>
            </p:cNvSpPr>
            <p:nvPr/>
          </p:nvSpPr>
          <p:spPr bwMode="auto">
            <a:xfrm>
              <a:off x="8171396" y="4460141"/>
              <a:ext cx="209801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7" name="Rectangle 40"/>
            <p:cNvSpPr>
              <a:spLocks noChangeArrowheads="1"/>
            </p:cNvSpPr>
            <p:nvPr/>
          </p:nvSpPr>
          <p:spPr bwMode="auto">
            <a:xfrm>
              <a:off x="8402385" y="4460674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8" name="Rectangle 39"/>
            <p:cNvSpPr>
              <a:spLocks noChangeArrowheads="1"/>
            </p:cNvSpPr>
            <p:nvPr/>
          </p:nvSpPr>
          <p:spPr bwMode="auto">
            <a:xfrm>
              <a:off x="1994346" y="4747997"/>
              <a:ext cx="45719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9" name="Rectangle 41"/>
            <p:cNvSpPr>
              <a:spLocks noChangeArrowheads="1"/>
            </p:cNvSpPr>
            <p:nvPr/>
          </p:nvSpPr>
          <p:spPr bwMode="auto">
            <a:xfrm>
              <a:off x="3023767" y="4743639"/>
              <a:ext cx="239882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0" name="Rectangle 46"/>
            <p:cNvSpPr>
              <a:spLocks noChangeArrowheads="1"/>
            </p:cNvSpPr>
            <p:nvPr/>
          </p:nvSpPr>
          <p:spPr bwMode="auto">
            <a:xfrm>
              <a:off x="1805865" y="4749332"/>
              <a:ext cx="168828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1" name="Rectangle 46"/>
            <p:cNvSpPr>
              <a:spLocks noChangeArrowheads="1"/>
            </p:cNvSpPr>
            <p:nvPr/>
          </p:nvSpPr>
          <p:spPr bwMode="auto">
            <a:xfrm>
              <a:off x="2065719" y="4747997"/>
              <a:ext cx="325040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2" name="Rectangle 39"/>
            <p:cNvSpPr>
              <a:spLocks noChangeArrowheads="1"/>
            </p:cNvSpPr>
            <p:nvPr/>
          </p:nvSpPr>
          <p:spPr bwMode="auto">
            <a:xfrm>
              <a:off x="2412983" y="4743639"/>
              <a:ext cx="45719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3" name="Rectangle 46"/>
            <p:cNvSpPr>
              <a:spLocks noChangeArrowheads="1"/>
            </p:cNvSpPr>
            <p:nvPr/>
          </p:nvSpPr>
          <p:spPr bwMode="auto">
            <a:xfrm>
              <a:off x="2483133" y="4743639"/>
              <a:ext cx="214014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4" name="Rectangle 39"/>
            <p:cNvSpPr>
              <a:spLocks noChangeArrowheads="1"/>
            </p:cNvSpPr>
            <p:nvPr/>
          </p:nvSpPr>
          <p:spPr bwMode="auto">
            <a:xfrm>
              <a:off x="2721256" y="4747902"/>
              <a:ext cx="45719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5" name="Rectangle 46"/>
            <p:cNvSpPr>
              <a:spLocks noChangeArrowheads="1"/>
            </p:cNvSpPr>
            <p:nvPr/>
          </p:nvSpPr>
          <p:spPr bwMode="auto">
            <a:xfrm>
              <a:off x="2789912" y="4743639"/>
              <a:ext cx="147910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6" name="Rectangle 39"/>
            <p:cNvSpPr>
              <a:spLocks noChangeArrowheads="1"/>
            </p:cNvSpPr>
            <p:nvPr/>
          </p:nvSpPr>
          <p:spPr bwMode="auto">
            <a:xfrm>
              <a:off x="2956664" y="4744639"/>
              <a:ext cx="45719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7" name="Rectangle 38"/>
            <p:cNvSpPr>
              <a:spLocks noChangeArrowheads="1"/>
            </p:cNvSpPr>
            <p:nvPr/>
          </p:nvSpPr>
          <p:spPr bwMode="auto">
            <a:xfrm>
              <a:off x="3597518" y="4744172"/>
              <a:ext cx="192944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8" name="Rectangle 40"/>
            <p:cNvSpPr>
              <a:spLocks noChangeArrowheads="1"/>
            </p:cNvSpPr>
            <p:nvPr/>
          </p:nvSpPr>
          <p:spPr bwMode="auto">
            <a:xfrm>
              <a:off x="3812382" y="4744172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9" name="Rectangle 40"/>
            <p:cNvSpPr>
              <a:spLocks noChangeArrowheads="1"/>
            </p:cNvSpPr>
            <p:nvPr/>
          </p:nvSpPr>
          <p:spPr bwMode="auto">
            <a:xfrm>
              <a:off x="3287543" y="4744172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0" name="Rectangle 37"/>
            <p:cNvSpPr>
              <a:spLocks noChangeArrowheads="1"/>
            </p:cNvSpPr>
            <p:nvPr/>
          </p:nvSpPr>
          <p:spPr bwMode="auto">
            <a:xfrm>
              <a:off x="3354303" y="4744457"/>
              <a:ext cx="147283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1" name="Rectangle 40"/>
            <p:cNvSpPr>
              <a:spLocks noChangeArrowheads="1"/>
            </p:cNvSpPr>
            <p:nvPr/>
          </p:nvSpPr>
          <p:spPr bwMode="auto">
            <a:xfrm>
              <a:off x="3523644" y="4744172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2" name="Rectangle 41"/>
            <p:cNvSpPr>
              <a:spLocks noChangeArrowheads="1"/>
            </p:cNvSpPr>
            <p:nvPr/>
          </p:nvSpPr>
          <p:spPr bwMode="auto">
            <a:xfrm>
              <a:off x="3881108" y="4746923"/>
              <a:ext cx="209801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3" name="Rectangle 40"/>
            <p:cNvSpPr>
              <a:spLocks noChangeArrowheads="1"/>
            </p:cNvSpPr>
            <p:nvPr/>
          </p:nvSpPr>
          <p:spPr bwMode="auto">
            <a:xfrm>
              <a:off x="4112097" y="4747456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4" name="Rectangle 41"/>
            <p:cNvSpPr>
              <a:spLocks noChangeArrowheads="1"/>
            </p:cNvSpPr>
            <p:nvPr/>
          </p:nvSpPr>
          <p:spPr bwMode="auto">
            <a:xfrm>
              <a:off x="4181572" y="4747282"/>
              <a:ext cx="550424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5" name="Rectangle 38"/>
            <p:cNvSpPr>
              <a:spLocks noChangeArrowheads="1"/>
            </p:cNvSpPr>
            <p:nvPr/>
          </p:nvSpPr>
          <p:spPr bwMode="auto">
            <a:xfrm>
              <a:off x="5064978" y="4747815"/>
              <a:ext cx="192944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6" name="Rectangle 40"/>
            <p:cNvSpPr>
              <a:spLocks noChangeArrowheads="1"/>
            </p:cNvSpPr>
            <p:nvPr/>
          </p:nvSpPr>
          <p:spPr bwMode="auto">
            <a:xfrm>
              <a:off x="5279842" y="4747815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7" name="Rectangle 40"/>
            <p:cNvSpPr>
              <a:spLocks noChangeArrowheads="1"/>
            </p:cNvSpPr>
            <p:nvPr/>
          </p:nvSpPr>
          <p:spPr bwMode="auto">
            <a:xfrm>
              <a:off x="4755003" y="4747815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8" name="Rectangle 37"/>
            <p:cNvSpPr>
              <a:spLocks noChangeArrowheads="1"/>
            </p:cNvSpPr>
            <p:nvPr/>
          </p:nvSpPr>
          <p:spPr bwMode="auto">
            <a:xfrm>
              <a:off x="4821763" y="4748100"/>
              <a:ext cx="147283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9" name="Rectangle 40"/>
            <p:cNvSpPr>
              <a:spLocks noChangeArrowheads="1"/>
            </p:cNvSpPr>
            <p:nvPr/>
          </p:nvSpPr>
          <p:spPr bwMode="auto">
            <a:xfrm>
              <a:off x="4991104" y="4747815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0" name="Rectangle 41"/>
            <p:cNvSpPr>
              <a:spLocks noChangeArrowheads="1"/>
            </p:cNvSpPr>
            <p:nvPr/>
          </p:nvSpPr>
          <p:spPr bwMode="auto">
            <a:xfrm>
              <a:off x="5348568" y="4750566"/>
              <a:ext cx="209801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1" name="Rectangle 40"/>
            <p:cNvSpPr>
              <a:spLocks noChangeArrowheads="1"/>
            </p:cNvSpPr>
            <p:nvPr/>
          </p:nvSpPr>
          <p:spPr bwMode="auto">
            <a:xfrm>
              <a:off x="5579557" y="4751099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2" name="Rectangle 37"/>
            <p:cNvSpPr>
              <a:spLocks noChangeArrowheads="1"/>
            </p:cNvSpPr>
            <p:nvPr/>
          </p:nvSpPr>
          <p:spPr bwMode="auto">
            <a:xfrm>
              <a:off x="5646317" y="4751384"/>
              <a:ext cx="369252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3" name="Rectangle 40"/>
            <p:cNvSpPr>
              <a:spLocks noChangeArrowheads="1"/>
            </p:cNvSpPr>
            <p:nvPr/>
          </p:nvSpPr>
          <p:spPr bwMode="auto">
            <a:xfrm>
              <a:off x="6037881" y="4751099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4" name="Rectangle 39"/>
            <p:cNvSpPr>
              <a:spLocks noChangeArrowheads="1"/>
            </p:cNvSpPr>
            <p:nvPr/>
          </p:nvSpPr>
          <p:spPr bwMode="auto">
            <a:xfrm>
              <a:off x="7111206" y="4757027"/>
              <a:ext cx="45719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5" name="Rectangle 46"/>
            <p:cNvSpPr>
              <a:spLocks noChangeArrowheads="1"/>
            </p:cNvSpPr>
            <p:nvPr/>
          </p:nvSpPr>
          <p:spPr bwMode="auto">
            <a:xfrm>
              <a:off x="6760512" y="4757027"/>
              <a:ext cx="325040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6" name="Rectangle 39"/>
            <p:cNvSpPr>
              <a:spLocks noChangeArrowheads="1"/>
            </p:cNvSpPr>
            <p:nvPr/>
          </p:nvSpPr>
          <p:spPr bwMode="auto">
            <a:xfrm>
              <a:off x="6692569" y="4752669"/>
              <a:ext cx="45719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7" name="Rectangle 46"/>
            <p:cNvSpPr>
              <a:spLocks noChangeArrowheads="1"/>
            </p:cNvSpPr>
            <p:nvPr/>
          </p:nvSpPr>
          <p:spPr bwMode="auto">
            <a:xfrm>
              <a:off x="6454124" y="4752669"/>
              <a:ext cx="214014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8" name="Rectangle 39"/>
            <p:cNvSpPr>
              <a:spLocks noChangeArrowheads="1"/>
            </p:cNvSpPr>
            <p:nvPr/>
          </p:nvSpPr>
          <p:spPr bwMode="auto">
            <a:xfrm>
              <a:off x="6384296" y="4756932"/>
              <a:ext cx="45719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9" name="Rectangle 46"/>
            <p:cNvSpPr>
              <a:spLocks noChangeArrowheads="1"/>
            </p:cNvSpPr>
            <p:nvPr/>
          </p:nvSpPr>
          <p:spPr bwMode="auto">
            <a:xfrm>
              <a:off x="6110719" y="4752669"/>
              <a:ext cx="250640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0" name="Rectangle 46"/>
            <p:cNvSpPr>
              <a:spLocks noChangeArrowheads="1"/>
            </p:cNvSpPr>
            <p:nvPr/>
          </p:nvSpPr>
          <p:spPr bwMode="auto">
            <a:xfrm>
              <a:off x="7184177" y="4757027"/>
              <a:ext cx="325040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1" name="Rectangle 39"/>
            <p:cNvSpPr>
              <a:spLocks noChangeArrowheads="1"/>
            </p:cNvSpPr>
            <p:nvPr/>
          </p:nvSpPr>
          <p:spPr bwMode="auto">
            <a:xfrm>
              <a:off x="7531441" y="4752669"/>
              <a:ext cx="45719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2" name="Rectangle 46"/>
            <p:cNvSpPr>
              <a:spLocks noChangeArrowheads="1"/>
            </p:cNvSpPr>
            <p:nvPr/>
          </p:nvSpPr>
          <p:spPr bwMode="auto">
            <a:xfrm>
              <a:off x="7601591" y="4752669"/>
              <a:ext cx="214014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3" name="Rectangle 39"/>
            <p:cNvSpPr>
              <a:spLocks noChangeArrowheads="1"/>
            </p:cNvSpPr>
            <p:nvPr/>
          </p:nvSpPr>
          <p:spPr bwMode="auto">
            <a:xfrm>
              <a:off x="7839714" y="4756932"/>
              <a:ext cx="45719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4" name="Rectangle 46"/>
            <p:cNvSpPr>
              <a:spLocks noChangeArrowheads="1"/>
            </p:cNvSpPr>
            <p:nvPr/>
          </p:nvSpPr>
          <p:spPr bwMode="auto">
            <a:xfrm>
              <a:off x="7908370" y="4752669"/>
              <a:ext cx="147910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5" name="Rectangle 39"/>
            <p:cNvSpPr>
              <a:spLocks noChangeArrowheads="1"/>
            </p:cNvSpPr>
            <p:nvPr/>
          </p:nvSpPr>
          <p:spPr bwMode="auto">
            <a:xfrm>
              <a:off x="8075122" y="4753669"/>
              <a:ext cx="45719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6" name="Rectangle 41"/>
            <p:cNvSpPr>
              <a:spLocks noChangeArrowheads="1"/>
            </p:cNvSpPr>
            <p:nvPr/>
          </p:nvSpPr>
          <p:spPr bwMode="auto">
            <a:xfrm>
              <a:off x="8146102" y="4754581"/>
              <a:ext cx="209801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7" name="Rectangle 40"/>
            <p:cNvSpPr>
              <a:spLocks noChangeArrowheads="1"/>
            </p:cNvSpPr>
            <p:nvPr/>
          </p:nvSpPr>
          <p:spPr bwMode="auto">
            <a:xfrm>
              <a:off x="8377091" y="4755114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8" name="Rectangle 41"/>
            <p:cNvSpPr>
              <a:spLocks noChangeArrowheads="1"/>
            </p:cNvSpPr>
            <p:nvPr/>
          </p:nvSpPr>
          <p:spPr bwMode="auto">
            <a:xfrm>
              <a:off x="2040065" y="5048798"/>
              <a:ext cx="239882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9" name="Rectangle 46"/>
            <p:cNvSpPr>
              <a:spLocks noChangeArrowheads="1"/>
            </p:cNvSpPr>
            <p:nvPr/>
          </p:nvSpPr>
          <p:spPr bwMode="auto">
            <a:xfrm>
              <a:off x="1806210" y="5048798"/>
              <a:ext cx="147910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0" name="Rectangle 39"/>
            <p:cNvSpPr>
              <a:spLocks noChangeArrowheads="1"/>
            </p:cNvSpPr>
            <p:nvPr/>
          </p:nvSpPr>
          <p:spPr bwMode="auto">
            <a:xfrm>
              <a:off x="1972962" y="5049798"/>
              <a:ext cx="45719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1" name="Rectangle 38"/>
            <p:cNvSpPr>
              <a:spLocks noChangeArrowheads="1"/>
            </p:cNvSpPr>
            <p:nvPr/>
          </p:nvSpPr>
          <p:spPr bwMode="auto">
            <a:xfrm>
              <a:off x="2613816" y="5049331"/>
              <a:ext cx="192944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2" name="Rectangle 40"/>
            <p:cNvSpPr>
              <a:spLocks noChangeArrowheads="1"/>
            </p:cNvSpPr>
            <p:nvPr/>
          </p:nvSpPr>
          <p:spPr bwMode="auto">
            <a:xfrm>
              <a:off x="2828680" y="5049331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3" name="Rectangle 40"/>
            <p:cNvSpPr>
              <a:spLocks noChangeArrowheads="1"/>
            </p:cNvSpPr>
            <p:nvPr/>
          </p:nvSpPr>
          <p:spPr bwMode="auto">
            <a:xfrm>
              <a:off x="2303841" y="5049331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4" name="Rectangle 37"/>
            <p:cNvSpPr>
              <a:spLocks noChangeArrowheads="1"/>
            </p:cNvSpPr>
            <p:nvPr/>
          </p:nvSpPr>
          <p:spPr bwMode="auto">
            <a:xfrm>
              <a:off x="2370601" y="5049616"/>
              <a:ext cx="147283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5" name="Rectangle 40"/>
            <p:cNvSpPr>
              <a:spLocks noChangeArrowheads="1"/>
            </p:cNvSpPr>
            <p:nvPr/>
          </p:nvSpPr>
          <p:spPr bwMode="auto">
            <a:xfrm>
              <a:off x="2539942" y="5049331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6" name="Rectangle 41"/>
            <p:cNvSpPr>
              <a:spLocks noChangeArrowheads="1"/>
            </p:cNvSpPr>
            <p:nvPr/>
          </p:nvSpPr>
          <p:spPr bwMode="auto">
            <a:xfrm>
              <a:off x="2897406" y="5052082"/>
              <a:ext cx="209801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7" name="Rectangle 40"/>
            <p:cNvSpPr>
              <a:spLocks noChangeArrowheads="1"/>
            </p:cNvSpPr>
            <p:nvPr/>
          </p:nvSpPr>
          <p:spPr bwMode="auto">
            <a:xfrm>
              <a:off x="3128395" y="5052615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8" name="Rectangle 41"/>
            <p:cNvSpPr>
              <a:spLocks noChangeArrowheads="1"/>
            </p:cNvSpPr>
            <p:nvPr/>
          </p:nvSpPr>
          <p:spPr bwMode="auto">
            <a:xfrm>
              <a:off x="3197870" y="5052441"/>
              <a:ext cx="419092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9" name="Rectangle 38"/>
            <p:cNvSpPr>
              <a:spLocks noChangeArrowheads="1"/>
            </p:cNvSpPr>
            <p:nvPr/>
          </p:nvSpPr>
          <p:spPr bwMode="auto">
            <a:xfrm>
              <a:off x="4081276" y="5052974"/>
              <a:ext cx="192944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0" name="Rectangle 40"/>
            <p:cNvSpPr>
              <a:spLocks noChangeArrowheads="1"/>
            </p:cNvSpPr>
            <p:nvPr/>
          </p:nvSpPr>
          <p:spPr bwMode="auto">
            <a:xfrm>
              <a:off x="4296140" y="5052974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1" name="Rectangle 40"/>
            <p:cNvSpPr>
              <a:spLocks noChangeArrowheads="1"/>
            </p:cNvSpPr>
            <p:nvPr/>
          </p:nvSpPr>
          <p:spPr bwMode="auto">
            <a:xfrm>
              <a:off x="3644203" y="5052082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2" name="Rectangle 37"/>
            <p:cNvSpPr>
              <a:spLocks noChangeArrowheads="1"/>
            </p:cNvSpPr>
            <p:nvPr/>
          </p:nvSpPr>
          <p:spPr bwMode="auto">
            <a:xfrm>
              <a:off x="3708637" y="5053259"/>
              <a:ext cx="276708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3" name="Rectangle 40"/>
            <p:cNvSpPr>
              <a:spLocks noChangeArrowheads="1"/>
            </p:cNvSpPr>
            <p:nvPr/>
          </p:nvSpPr>
          <p:spPr bwMode="auto">
            <a:xfrm>
              <a:off x="4007402" y="5052974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4" name="Rectangle 41"/>
            <p:cNvSpPr>
              <a:spLocks noChangeArrowheads="1"/>
            </p:cNvSpPr>
            <p:nvPr/>
          </p:nvSpPr>
          <p:spPr bwMode="auto">
            <a:xfrm>
              <a:off x="4364866" y="5055725"/>
              <a:ext cx="209801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5" name="Rectangle 40"/>
            <p:cNvSpPr>
              <a:spLocks noChangeArrowheads="1"/>
            </p:cNvSpPr>
            <p:nvPr/>
          </p:nvSpPr>
          <p:spPr bwMode="auto">
            <a:xfrm>
              <a:off x="4595855" y="5056258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6" name="Rectangle 37"/>
            <p:cNvSpPr>
              <a:spLocks noChangeArrowheads="1"/>
            </p:cNvSpPr>
            <p:nvPr/>
          </p:nvSpPr>
          <p:spPr bwMode="auto">
            <a:xfrm>
              <a:off x="4662615" y="5056543"/>
              <a:ext cx="369252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7" name="Rectangle 40"/>
            <p:cNvSpPr>
              <a:spLocks noChangeArrowheads="1"/>
            </p:cNvSpPr>
            <p:nvPr/>
          </p:nvSpPr>
          <p:spPr bwMode="auto">
            <a:xfrm>
              <a:off x="5054179" y="5056258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8" name="Rectangle 39"/>
            <p:cNvSpPr>
              <a:spLocks noChangeArrowheads="1"/>
            </p:cNvSpPr>
            <p:nvPr/>
          </p:nvSpPr>
          <p:spPr bwMode="auto">
            <a:xfrm>
              <a:off x="6124778" y="5058668"/>
              <a:ext cx="45719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9" name="Rectangle 46"/>
            <p:cNvSpPr>
              <a:spLocks noChangeArrowheads="1"/>
            </p:cNvSpPr>
            <p:nvPr/>
          </p:nvSpPr>
          <p:spPr bwMode="auto">
            <a:xfrm>
              <a:off x="5774084" y="5058668"/>
              <a:ext cx="325040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0" name="Rectangle 39"/>
            <p:cNvSpPr>
              <a:spLocks noChangeArrowheads="1"/>
            </p:cNvSpPr>
            <p:nvPr/>
          </p:nvSpPr>
          <p:spPr bwMode="auto">
            <a:xfrm>
              <a:off x="5706141" y="5054310"/>
              <a:ext cx="45719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1" name="Rectangle 46"/>
            <p:cNvSpPr>
              <a:spLocks noChangeArrowheads="1"/>
            </p:cNvSpPr>
            <p:nvPr/>
          </p:nvSpPr>
          <p:spPr bwMode="auto">
            <a:xfrm>
              <a:off x="5467696" y="5054310"/>
              <a:ext cx="214014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2" name="Rectangle 39"/>
            <p:cNvSpPr>
              <a:spLocks noChangeArrowheads="1"/>
            </p:cNvSpPr>
            <p:nvPr/>
          </p:nvSpPr>
          <p:spPr bwMode="auto">
            <a:xfrm>
              <a:off x="5397868" y="5058573"/>
              <a:ext cx="45719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3" name="Rectangle 46"/>
            <p:cNvSpPr>
              <a:spLocks noChangeArrowheads="1"/>
            </p:cNvSpPr>
            <p:nvPr/>
          </p:nvSpPr>
          <p:spPr bwMode="auto">
            <a:xfrm>
              <a:off x="5124291" y="5054310"/>
              <a:ext cx="250640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4" name="Rectangle 38"/>
            <p:cNvSpPr>
              <a:spLocks noChangeArrowheads="1"/>
            </p:cNvSpPr>
            <p:nvPr/>
          </p:nvSpPr>
          <p:spPr bwMode="auto">
            <a:xfrm>
              <a:off x="6568141" y="5052156"/>
              <a:ext cx="192944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5" name="Rectangle 40"/>
            <p:cNvSpPr>
              <a:spLocks noChangeArrowheads="1"/>
            </p:cNvSpPr>
            <p:nvPr/>
          </p:nvSpPr>
          <p:spPr bwMode="auto">
            <a:xfrm>
              <a:off x="6783005" y="5052156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6" name="Rectangle 37"/>
            <p:cNvSpPr>
              <a:spLocks noChangeArrowheads="1"/>
            </p:cNvSpPr>
            <p:nvPr/>
          </p:nvSpPr>
          <p:spPr bwMode="auto">
            <a:xfrm>
              <a:off x="6195502" y="5052441"/>
              <a:ext cx="276708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7" name="Rectangle 40"/>
            <p:cNvSpPr>
              <a:spLocks noChangeArrowheads="1"/>
            </p:cNvSpPr>
            <p:nvPr/>
          </p:nvSpPr>
          <p:spPr bwMode="auto">
            <a:xfrm>
              <a:off x="6494267" y="5052156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8" name="Rectangle 41"/>
            <p:cNvSpPr>
              <a:spLocks noChangeArrowheads="1"/>
            </p:cNvSpPr>
            <p:nvPr/>
          </p:nvSpPr>
          <p:spPr bwMode="auto">
            <a:xfrm>
              <a:off x="6851731" y="5054907"/>
              <a:ext cx="209801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9" name="Rectangle 40"/>
            <p:cNvSpPr>
              <a:spLocks noChangeArrowheads="1"/>
            </p:cNvSpPr>
            <p:nvPr/>
          </p:nvSpPr>
          <p:spPr bwMode="auto">
            <a:xfrm>
              <a:off x="7082720" y="5055440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0" name="Rectangle 38"/>
            <p:cNvSpPr>
              <a:spLocks noChangeArrowheads="1"/>
            </p:cNvSpPr>
            <p:nvPr/>
          </p:nvSpPr>
          <p:spPr bwMode="auto">
            <a:xfrm>
              <a:off x="7391267" y="5056964"/>
              <a:ext cx="192944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1" name="Rectangle 40"/>
            <p:cNvSpPr>
              <a:spLocks noChangeArrowheads="1"/>
            </p:cNvSpPr>
            <p:nvPr/>
          </p:nvSpPr>
          <p:spPr bwMode="auto">
            <a:xfrm>
              <a:off x="7606131" y="5056964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2" name="Rectangle 37"/>
            <p:cNvSpPr>
              <a:spLocks noChangeArrowheads="1"/>
            </p:cNvSpPr>
            <p:nvPr/>
          </p:nvSpPr>
          <p:spPr bwMode="auto">
            <a:xfrm>
              <a:off x="7148052" y="5057249"/>
              <a:ext cx="147283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3" name="Rectangle 40"/>
            <p:cNvSpPr>
              <a:spLocks noChangeArrowheads="1"/>
            </p:cNvSpPr>
            <p:nvPr/>
          </p:nvSpPr>
          <p:spPr bwMode="auto">
            <a:xfrm>
              <a:off x="7317393" y="5056964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4" name="Rectangle 41"/>
            <p:cNvSpPr>
              <a:spLocks noChangeArrowheads="1"/>
            </p:cNvSpPr>
            <p:nvPr/>
          </p:nvSpPr>
          <p:spPr bwMode="auto">
            <a:xfrm>
              <a:off x="7674857" y="5059715"/>
              <a:ext cx="209801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5" name="Rectangle 40"/>
            <p:cNvSpPr>
              <a:spLocks noChangeArrowheads="1"/>
            </p:cNvSpPr>
            <p:nvPr/>
          </p:nvSpPr>
          <p:spPr bwMode="auto">
            <a:xfrm>
              <a:off x="7905846" y="5060248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6" name="Rectangle 37"/>
            <p:cNvSpPr>
              <a:spLocks noChangeArrowheads="1"/>
            </p:cNvSpPr>
            <p:nvPr/>
          </p:nvSpPr>
          <p:spPr bwMode="auto">
            <a:xfrm>
              <a:off x="7972606" y="5060533"/>
              <a:ext cx="466126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7" name="Rectangle 38"/>
            <p:cNvSpPr>
              <a:spLocks noChangeArrowheads="1"/>
            </p:cNvSpPr>
            <p:nvPr/>
          </p:nvSpPr>
          <p:spPr bwMode="auto">
            <a:xfrm>
              <a:off x="2116272" y="5348549"/>
              <a:ext cx="192944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8" name="Rectangle 40"/>
            <p:cNvSpPr>
              <a:spLocks noChangeArrowheads="1"/>
            </p:cNvSpPr>
            <p:nvPr/>
          </p:nvSpPr>
          <p:spPr bwMode="auto">
            <a:xfrm>
              <a:off x="2331136" y="5348549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9" name="Rectangle 37"/>
            <p:cNvSpPr>
              <a:spLocks noChangeArrowheads="1"/>
            </p:cNvSpPr>
            <p:nvPr/>
          </p:nvSpPr>
          <p:spPr bwMode="auto">
            <a:xfrm>
              <a:off x="1805475" y="5348834"/>
              <a:ext cx="214865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0" name="Rectangle 40"/>
            <p:cNvSpPr>
              <a:spLocks noChangeArrowheads="1"/>
            </p:cNvSpPr>
            <p:nvPr/>
          </p:nvSpPr>
          <p:spPr bwMode="auto">
            <a:xfrm>
              <a:off x="2042398" y="5348549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1" name="Rectangle 41"/>
            <p:cNvSpPr>
              <a:spLocks noChangeArrowheads="1"/>
            </p:cNvSpPr>
            <p:nvPr/>
          </p:nvSpPr>
          <p:spPr bwMode="auto">
            <a:xfrm>
              <a:off x="2399862" y="5351300"/>
              <a:ext cx="209801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2" name="Rectangle 40"/>
            <p:cNvSpPr>
              <a:spLocks noChangeArrowheads="1"/>
            </p:cNvSpPr>
            <p:nvPr/>
          </p:nvSpPr>
          <p:spPr bwMode="auto">
            <a:xfrm>
              <a:off x="2630851" y="5351833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3" name="Rectangle 38"/>
            <p:cNvSpPr>
              <a:spLocks noChangeArrowheads="1"/>
            </p:cNvSpPr>
            <p:nvPr/>
          </p:nvSpPr>
          <p:spPr bwMode="auto">
            <a:xfrm>
              <a:off x="2939398" y="5353357"/>
              <a:ext cx="192944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4" name="Rectangle 40"/>
            <p:cNvSpPr>
              <a:spLocks noChangeArrowheads="1"/>
            </p:cNvSpPr>
            <p:nvPr/>
          </p:nvSpPr>
          <p:spPr bwMode="auto">
            <a:xfrm>
              <a:off x="3154262" y="5353357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5" name="Rectangle 37"/>
            <p:cNvSpPr>
              <a:spLocks noChangeArrowheads="1"/>
            </p:cNvSpPr>
            <p:nvPr/>
          </p:nvSpPr>
          <p:spPr bwMode="auto">
            <a:xfrm>
              <a:off x="2696183" y="5353642"/>
              <a:ext cx="147283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6" name="Rectangle 40"/>
            <p:cNvSpPr>
              <a:spLocks noChangeArrowheads="1"/>
            </p:cNvSpPr>
            <p:nvPr/>
          </p:nvSpPr>
          <p:spPr bwMode="auto">
            <a:xfrm>
              <a:off x="2865524" y="5353357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7" name="Rectangle 41"/>
            <p:cNvSpPr>
              <a:spLocks noChangeArrowheads="1"/>
            </p:cNvSpPr>
            <p:nvPr/>
          </p:nvSpPr>
          <p:spPr bwMode="auto">
            <a:xfrm>
              <a:off x="3222988" y="5356108"/>
              <a:ext cx="209801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8" name="Rectangle 40"/>
            <p:cNvSpPr>
              <a:spLocks noChangeArrowheads="1"/>
            </p:cNvSpPr>
            <p:nvPr/>
          </p:nvSpPr>
          <p:spPr bwMode="auto">
            <a:xfrm>
              <a:off x="3453977" y="5356641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9" name="Rectangle 41"/>
            <p:cNvSpPr>
              <a:spLocks noChangeArrowheads="1"/>
            </p:cNvSpPr>
            <p:nvPr/>
          </p:nvSpPr>
          <p:spPr bwMode="auto">
            <a:xfrm>
              <a:off x="3520867" y="5356731"/>
              <a:ext cx="209801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0" name="Rectangle 40"/>
            <p:cNvSpPr>
              <a:spLocks noChangeArrowheads="1"/>
            </p:cNvSpPr>
            <p:nvPr/>
          </p:nvSpPr>
          <p:spPr bwMode="auto">
            <a:xfrm>
              <a:off x="3751856" y="5357264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1" name="Rectangle 41"/>
            <p:cNvSpPr>
              <a:spLocks noChangeArrowheads="1"/>
            </p:cNvSpPr>
            <p:nvPr/>
          </p:nvSpPr>
          <p:spPr bwMode="auto">
            <a:xfrm>
              <a:off x="3821331" y="5357090"/>
              <a:ext cx="419092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2" name="Rectangle 38"/>
            <p:cNvSpPr>
              <a:spLocks noChangeArrowheads="1"/>
            </p:cNvSpPr>
            <p:nvPr/>
          </p:nvSpPr>
          <p:spPr bwMode="auto">
            <a:xfrm>
              <a:off x="4704737" y="5357623"/>
              <a:ext cx="192944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3" name="Rectangle 40"/>
            <p:cNvSpPr>
              <a:spLocks noChangeArrowheads="1"/>
            </p:cNvSpPr>
            <p:nvPr/>
          </p:nvSpPr>
          <p:spPr bwMode="auto">
            <a:xfrm>
              <a:off x="4267664" y="5356731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4" name="Rectangle 37"/>
            <p:cNvSpPr>
              <a:spLocks noChangeArrowheads="1"/>
            </p:cNvSpPr>
            <p:nvPr/>
          </p:nvSpPr>
          <p:spPr bwMode="auto">
            <a:xfrm>
              <a:off x="4332098" y="5357908"/>
              <a:ext cx="276708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5" name="Rectangle 40"/>
            <p:cNvSpPr>
              <a:spLocks noChangeArrowheads="1"/>
            </p:cNvSpPr>
            <p:nvPr/>
          </p:nvSpPr>
          <p:spPr bwMode="auto">
            <a:xfrm>
              <a:off x="4630863" y="5357623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6" name="Rectangle 39"/>
            <p:cNvSpPr>
              <a:spLocks noChangeArrowheads="1"/>
            </p:cNvSpPr>
            <p:nvPr/>
          </p:nvSpPr>
          <p:spPr bwMode="auto">
            <a:xfrm>
              <a:off x="5178672" y="5360358"/>
              <a:ext cx="45719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7" name="Rectangle 40"/>
            <p:cNvSpPr>
              <a:spLocks noChangeArrowheads="1"/>
            </p:cNvSpPr>
            <p:nvPr/>
          </p:nvSpPr>
          <p:spPr bwMode="auto">
            <a:xfrm>
              <a:off x="4920788" y="5360358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8" name="Rectangle 41"/>
            <p:cNvSpPr>
              <a:spLocks noChangeArrowheads="1"/>
            </p:cNvSpPr>
            <p:nvPr/>
          </p:nvSpPr>
          <p:spPr bwMode="auto">
            <a:xfrm>
              <a:off x="6208093" y="5352357"/>
              <a:ext cx="239882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9" name="Rectangle 46"/>
            <p:cNvSpPr>
              <a:spLocks noChangeArrowheads="1"/>
            </p:cNvSpPr>
            <p:nvPr/>
          </p:nvSpPr>
          <p:spPr bwMode="auto">
            <a:xfrm>
              <a:off x="4990191" y="5358050"/>
              <a:ext cx="168828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0" name="Rectangle 46"/>
            <p:cNvSpPr>
              <a:spLocks noChangeArrowheads="1"/>
            </p:cNvSpPr>
            <p:nvPr/>
          </p:nvSpPr>
          <p:spPr bwMode="auto">
            <a:xfrm>
              <a:off x="5250045" y="5356715"/>
              <a:ext cx="325040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1" name="Rectangle 39"/>
            <p:cNvSpPr>
              <a:spLocks noChangeArrowheads="1"/>
            </p:cNvSpPr>
            <p:nvPr/>
          </p:nvSpPr>
          <p:spPr bwMode="auto">
            <a:xfrm>
              <a:off x="5597309" y="5356000"/>
              <a:ext cx="45719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2" name="Rectangle 46"/>
            <p:cNvSpPr>
              <a:spLocks noChangeArrowheads="1"/>
            </p:cNvSpPr>
            <p:nvPr/>
          </p:nvSpPr>
          <p:spPr bwMode="auto">
            <a:xfrm>
              <a:off x="5667459" y="5352357"/>
              <a:ext cx="214014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3" name="Rectangle 39"/>
            <p:cNvSpPr>
              <a:spLocks noChangeArrowheads="1"/>
            </p:cNvSpPr>
            <p:nvPr/>
          </p:nvSpPr>
          <p:spPr bwMode="auto">
            <a:xfrm>
              <a:off x="5905582" y="5356620"/>
              <a:ext cx="45719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4" name="Rectangle 46"/>
            <p:cNvSpPr>
              <a:spLocks noChangeArrowheads="1"/>
            </p:cNvSpPr>
            <p:nvPr/>
          </p:nvSpPr>
          <p:spPr bwMode="auto">
            <a:xfrm>
              <a:off x="5974238" y="5352357"/>
              <a:ext cx="147910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5" name="Rectangle 39"/>
            <p:cNvSpPr>
              <a:spLocks noChangeArrowheads="1"/>
            </p:cNvSpPr>
            <p:nvPr/>
          </p:nvSpPr>
          <p:spPr bwMode="auto">
            <a:xfrm>
              <a:off x="6144633" y="5353357"/>
              <a:ext cx="45719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6" name="Rectangle 40"/>
            <p:cNvSpPr>
              <a:spLocks noChangeArrowheads="1"/>
            </p:cNvSpPr>
            <p:nvPr/>
          </p:nvSpPr>
          <p:spPr bwMode="auto">
            <a:xfrm>
              <a:off x="6471869" y="5352890"/>
              <a:ext cx="4571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7" name="Rectangle 39"/>
            <p:cNvSpPr>
              <a:spLocks noChangeArrowheads="1"/>
            </p:cNvSpPr>
            <p:nvPr/>
          </p:nvSpPr>
          <p:spPr bwMode="auto">
            <a:xfrm>
              <a:off x="7596704" y="5356295"/>
              <a:ext cx="45719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8" name="Rectangle 46"/>
            <p:cNvSpPr>
              <a:spLocks noChangeArrowheads="1"/>
            </p:cNvSpPr>
            <p:nvPr/>
          </p:nvSpPr>
          <p:spPr bwMode="auto">
            <a:xfrm>
              <a:off x="7246010" y="5356295"/>
              <a:ext cx="325040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9" name="Rectangle 39"/>
            <p:cNvSpPr>
              <a:spLocks noChangeArrowheads="1"/>
            </p:cNvSpPr>
            <p:nvPr/>
          </p:nvSpPr>
          <p:spPr bwMode="auto">
            <a:xfrm>
              <a:off x="7178067" y="5351937"/>
              <a:ext cx="45719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0" name="Rectangle 46"/>
            <p:cNvSpPr>
              <a:spLocks noChangeArrowheads="1"/>
            </p:cNvSpPr>
            <p:nvPr/>
          </p:nvSpPr>
          <p:spPr bwMode="auto">
            <a:xfrm>
              <a:off x="6939622" y="5351937"/>
              <a:ext cx="214014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1" name="Rectangle 39"/>
            <p:cNvSpPr>
              <a:spLocks noChangeArrowheads="1"/>
            </p:cNvSpPr>
            <p:nvPr/>
          </p:nvSpPr>
          <p:spPr bwMode="auto">
            <a:xfrm>
              <a:off x="6869794" y="5356200"/>
              <a:ext cx="45719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2" name="Rectangle 46"/>
            <p:cNvSpPr>
              <a:spLocks noChangeArrowheads="1"/>
            </p:cNvSpPr>
            <p:nvPr/>
          </p:nvSpPr>
          <p:spPr bwMode="auto">
            <a:xfrm>
              <a:off x="6548053" y="5351937"/>
              <a:ext cx="298804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3" name="Rectangle 46"/>
            <p:cNvSpPr>
              <a:spLocks noChangeArrowheads="1"/>
            </p:cNvSpPr>
            <p:nvPr/>
          </p:nvSpPr>
          <p:spPr bwMode="auto">
            <a:xfrm>
              <a:off x="7669675" y="5356295"/>
              <a:ext cx="163929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4" name="Rectangle 39"/>
            <p:cNvSpPr>
              <a:spLocks noChangeArrowheads="1"/>
            </p:cNvSpPr>
            <p:nvPr/>
          </p:nvSpPr>
          <p:spPr bwMode="auto">
            <a:xfrm>
              <a:off x="7855828" y="5355918"/>
              <a:ext cx="45719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5" name="Rectangle 46"/>
            <p:cNvSpPr>
              <a:spLocks noChangeArrowheads="1"/>
            </p:cNvSpPr>
            <p:nvPr/>
          </p:nvSpPr>
          <p:spPr bwMode="auto">
            <a:xfrm>
              <a:off x="7925978" y="5355918"/>
              <a:ext cx="473100" cy="228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6" name="Rectangle 39"/>
            <p:cNvSpPr>
              <a:spLocks noChangeArrowheads="1"/>
            </p:cNvSpPr>
            <p:nvPr/>
          </p:nvSpPr>
          <p:spPr bwMode="auto">
            <a:xfrm>
              <a:off x="8425244" y="5363745"/>
              <a:ext cx="45719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7" name="Down Arrow 306"/>
            <p:cNvSpPr/>
            <p:nvPr/>
          </p:nvSpPr>
          <p:spPr>
            <a:xfrm rot="10800000">
              <a:off x="2128395" y="4869068"/>
              <a:ext cx="148760" cy="246031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8" name="Down Arrow 307"/>
            <p:cNvSpPr/>
            <p:nvPr/>
          </p:nvSpPr>
          <p:spPr>
            <a:xfrm rot="10800000">
              <a:off x="3064760" y="4581689"/>
              <a:ext cx="148760" cy="246031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9" name="Down Arrow 308"/>
          <p:cNvSpPr/>
          <p:nvPr/>
        </p:nvSpPr>
        <p:spPr>
          <a:xfrm rot="10800000">
            <a:off x="3884048" y="6129969"/>
            <a:ext cx="148760" cy="246031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0" name="Text Box 22"/>
          <p:cNvSpPr txBox="1">
            <a:spLocks noChangeArrowheads="1"/>
          </p:cNvSpPr>
          <p:nvPr/>
        </p:nvSpPr>
        <p:spPr bwMode="auto">
          <a:xfrm>
            <a:off x="4012574" y="6128722"/>
            <a:ext cx="18423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rgbClr val="C00000"/>
                </a:solidFill>
                <a:latin typeface="Calibri"/>
                <a:cs typeface="Arial" pitchFamily="34" charset="0"/>
              </a:rPr>
              <a:t>Внутрисистемная помеха</a:t>
            </a:r>
            <a:endParaRPr lang="en-US" sz="1200" dirty="0">
              <a:solidFill>
                <a:srgbClr val="C00000"/>
              </a:solidFill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95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repeatCount="4000" fill="remove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repeatCount="4000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repeatCount="4000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repeatCount="4000" fill="remove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 animBg="1"/>
      <p:bldP spid="85" grpId="0" animBg="1"/>
      <p:bldP spid="86" grpId="0"/>
      <p:bldP spid="87" grpId="0"/>
      <p:bldP spid="88" grpId="0"/>
      <p:bldP spid="89" grpId="0"/>
      <p:bldP spid="9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26504"/>
          </a:xfrm>
        </p:spPr>
        <p:txBody>
          <a:bodyPr/>
          <a:lstStyle/>
          <a:p>
            <a:r>
              <a:rPr lang="ru-RU" b="1" dirty="0" smtClean="0"/>
              <a:t>В сетях с синхронизацией…</a:t>
            </a:r>
            <a:endParaRPr lang="en-GB" b="1" dirty="0"/>
          </a:p>
        </p:txBody>
      </p:sp>
      <p:pic>
        <p:nvPicPr>
          <p:cNvPr id="4" name="Picture 4" descr="s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4786" y="2609092"/>
            <a:ext cx="1052513" cy="18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6278336" y="3461579"/>
            <a:ext cx="228600" cy="307975"/>
            <a:chOff x="3836" y="2140"/>
            <a:chExt cx="144" cy="194"/>
          </a:xfrm>
        </p:grpSpPr>
        <p:sp>
          <p:nvSpPr>
            <p:cNvPr id="6" name="Rectangle 31"/>
            <p:cNvSpPr>
              <a:spLocks noChangeArrowheads="1"/>
            </p:cNvSpPr>
            <p:nvPr/>
          </p:nvSpPr>
          <p:spPr bwMode="auto">
            <a:xfrm>
              <a:off x="3836" y="2140"/>
              <a:ext cx="144" cy="192"/>
            </a:xfrm>
            <a:prstGeom prst="rect">
              <a:avLst/>
            </a:prstGeom>
            <a:solidFill>
              <a:schemeClr val="bg1"/>
            </a:solidFill>
            <a:ln w="3810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Line 32"/>
            <p:cNvSpPr>
              <a:spLocks noChangeShapeType="1"/>
            </p:cNvSpPr>
            <p:nvPr/>
          </p:nvSpPr>
          <p:spPr bwMode="auto">
            <a:xfrm>
              <a:off x="3928" y="2142"/>
              <a:ext cx="0" cy="192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Line 33"/>
            <p:cNvSpPr>
              <a:spLocks noChangeShapeType="1"/>
            </p:cNvSpPr>
            <p:nvPr/>
          </p:nvSpPr>
          <p:spPr bwMode="auto">
            <a:xfrm>
              <a:off x="3896" y="2142"/>
              <a:ext cx="0" cy="192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3" descr="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062" y="3557550"/>
            <a:ext cx="68580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6"/>
          <p:cNvSpPr>
            <a:spLocks noChangeShapeType="1"/>
          </p:cNvSpPr>
          <p:nvPr/>
        </p:nvSpPr>
        <p:spPr bwMode="auto">
          <a:xfrm flipH="1">
            <a:off x="5519683" y="3078598"/>
            <a:ext cx="603251" cy="731838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6713311" y="2963115"/>
            <a:ext cx="725488" cy="613552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H="1" flipV="1">
            <a:off x="5322660" y="1931229"/>
            <a:ext cx="825501" cy="627314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flipV="1">
            <a:off x="6644148" y="1792261"/>
            <a:ext cx="542239" cy="76200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990079" y="2161668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8000"/>
                </a:solidFill>
                <a:latin typeface="Calibri"/>
                <a:cs typeface="Arial" pitchFamily="34" charset="0"/>
              </a:rPr>
              <a:t>AP4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5166466" y="3198142"/>
            <a:ext cx="665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8000"/>
                </a:solidFill>
                <a:latin typeface="Calibri"/>
                <a:cs typeface="Arial" pitchFamily="34" charset="0"/>
              </a:rPr>
              <a:t>AP3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187632" y="2978804"/>
            <a:ext cx="665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8000"/>
                </a:solidFill>
                <a:latin typeface="Calibri"/>
                <a:cs typeface="Arial" pitchFamily="34" charset="0"/>
              </a:rPr>
              <a:t>AP2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7039221" y="2034428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8000"/>
                </a:solidFill>
                <a:latin typeface="Calibri"/>
                <a:cs typeface="Arial" pitchFamily="34" charset="0"/>
              </a:rPr>
              <a:t>AP1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4667062" y="3165437"/>
            <a:ext cx="4876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9900"/>
                </a:solidFill>
                <a:latin typeface="Calibri"/>
                <a:cs typeface="Arial" pitchFamily="34" charset="0"/>
              </a:rPr>
              <a:t>SM</a:t>
            </a:r>
            <a:endParaRPr lang="en-US" dirty="0">
              <a:solidFill>
                <a:srgbClr val="FF9900"/>
              </a:solidFill>
              <a:latin typeface="Calibri"/>
              <a:cs typeface="Arial" pitchFamily="34" charset="0"/>
            </a:endParaRPr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1484086" y="4528779"/>
            <a:ext cx="6934200" cy="230188"/>
            <a:chOff x="816" y="2788"/>
            <a:chExt cx="4368" cy="145"/>
          </a:xfrm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953" y="2788"/>
              <a:ext cx="353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1542" y="2788"/>
              <a:ext cx="352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2130" y="2788"/>
              <a:ext cx="352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flipV="1">
              <a:off x="816" y="2933"/>
              <a:ext cx="436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1410" y="2788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2718" y="2788"/>
              <a:ext cx="353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3307" y="2788"/>
              <a:ext cx="352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3895" y="2788"/>
              <a:ext cx="352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4483" y="2788"/>
              <a:ext cx="353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1476" y="2788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1342" y="2788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1996" y="2788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2062" y="2788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1928" y="2788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2591" y="2788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2657" y="2788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2523" y="2788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3168" y="2788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3234" y="2788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3100" y="2788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3763" y="2788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3829" y="2788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3695" y="2788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4349" y="2788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4415" y="2788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4281" y="2788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4944" y="2788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5010" y="2788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4876" y="2788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1484086" y="4831992"/>
            <a:ext cx="6934200" cy="230187"/>
            <a:chOff x="816" y="2979"/>
            <a:chExt cx="4368" cy="145"/>
          </a:xfrm>
        </p:grpSpPr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953" y="2979"/>
              <a:ext cx="353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1542" y="2979"/>
              <a:ext cx="352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2130" y="2979"/>
              <a:ext cx="352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Line 52"/>
            <p:cNvSpPr>
              <a:spLocks noChangeShapeType="1"/>
            </p:cNvSpPr>
            <p:nvPr/>
          </p:nvSpPr>
          <p:spPr bwMode="auto">
            <a:xfrm flipV="1">
              <a:off x="816" y="3124"/>
              <a:ext cx="436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1410" y="2979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2718" y="2979"/>
              <a:ext cx="353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3307" y="2979"/>
              <a:ext cx="352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>
              <a:off x="3895" y="2979"/>
              <a:ext cx="352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4483" y="2979"/>
              <a:ext cx="353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Rectangle 58"/>
            <p:cNvSpPr>
              <a:spLocks noChangeArrowheads="1"/>
            </p:cNvSpPr>
            <p:nvPr/>
          </p:nvSpPr>
          <p:spPr bwMode="auto">
            <a:xfrm>
              <a:off x="1476" y="2979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1342" y="2979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Rectangle 60"/>
            <p:cNvSpPr>
              <a:spLocks noChangeArrowheads="1"/>
            </p:cNvSpPr>
            <p:nvPr/>
          </p:nvSpPr>
          <p:spPr bwMode="auto">
            <a:xfrm>
              <a:off x="1996" y="2979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Rectangle 61"/>
            <p:cNvSpPr>
              <a:spLocks noChangeArrowheads="1"/>
            </p:cNvSpPr>
            <p:nvPr/>
          </p:nvSpPr>
          <p:spPr bwMode="auto">
            <a:xfrm>
              <a:off x="2062" y="2979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>
              <a:off x="1928" y="2979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>
              <a:off x="2591" y="2979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Rectangle 64"/>
            <p:cNvSpPr>
              <a:spLocks noChangeArrowheads="1"/>
            </p:cNvSpPr>
            <p:nvPr/>
          </p:nvSpPr>
          <p:spPr bwMode="auto">
            <a:xfrm>
              <a:off x="2657" y="2979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2523" y="2979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3168" y="2979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Rectangle 67"/>
            <p:cNvSpPr>
              <a:spLocks noChangeArrowheads="1"/>
            </p:cNvSpPr>
            <p:nvPr/>
          </p:nvSpPr>
          <p:spPr bwMode="auto">
            <a:xfrm>
              <a:off x="3234" y="2979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3100" y="2979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3763" y="2979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" name="Rectangle 70"/>
            <p:cNvSpPr>
              <a:spLocks noChangeArrowheads="1"/>
            </p:cNvSpPr>
            <p:nvPr/>
          </p:nvSpPr>
          <p:spPr bwMode="auto">
            <a:xfrm>
              <a:off x="3829" y="2979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Rectangle 71"/>
            <p:cNvSpPr>
              <a:spLocks noChangeArrowheads="1"/>
            </p:cNvSpPr>
            <p:nvPr/>
          </p:nvSpPr>
          <p:spPr bwMode="auto">
            <a:xfrm>
              <a:off x="3695" y="2979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Rectangle 72"/>
            <p:cNvSpPr>
              <a:spLocks noChangeArrowheads="1"/>
            </p:cNvSpPr>
            <p:nvPr/>
          </p:nvSpPr>
          <p:spPr bwMode="auto">
            <a:xfrm>
              <a:off x="4349" y="2979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Rectangle 73"/>
            <p:cNvSpPr>
              <a:spLocks noChangeArrowheads="1"/>
            </p:cNvSpPr>
            <p:nvPr/>
          </p:nvSpPr>
          <p:spPr bwMode="auto">
            <a:xfrm>
              <a:off x="4415" y="2979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Rectangle 74"/>
            <p:cNvSpPr>
              <a:spLocks noChangeArrowheads="1"/>
            </p:cNvSpPr>
            <p:nvPr/>
          </p:nvSpPr>
          <p:spPr bwMode="auto">
            <a:xfrm>
              <a:off x="4281" y="2979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6" name="Rectangle 75"/>
            <p:cNvSpPr>
              <a:spLocks noChangeArrowheads="1"/>
            </p:cNvSpPr>
            <p:nvPr/>
          </p:nvSpPr>
          <p:spPr bwMode="auto">
            <a:xfrm>
              <a:off x="4944" y="2979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7" name="Rectangle 76"/>
            <p:cNvSpPr>
              <a:spLocks noChangeArrowheads="1"/>
            </p:cNvSpPr>
            <p:nvPr/>
          </p:nvSpPr>
          <p:spPr bwMode="auto">
            <a:xfrm>
              <a:off x="5010" y="2979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8" name="Rectangle 77"/>
            <p:cNvSpPr>
              <a:spLocks noChangeArrowheads="1"/>
            </p:cNvSpPr>
            <p:nvPr/>
          </p:nvSpPr>
          <p:spPr bwMode="auto">
            <a:xfrm>
              <a:off x="4876" y="2979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9" name="Group 78"/>
          <p:cNvGrpSpPr>
            <a:grpSpLocks/>
          </p:cNvGrpSpPr>
          <p:nvPr/>
        </p:nvGrpSpPr>
        <p:grpSpPr bwMode="auto">
          <a:xfrm>
            <a:off x="1484086" y="5135204"/>
            <a:ext cx="6934200" cy="230188"/>
            <a:chOff x="816" y="3170"/>
            <a:chExt cx="4368" cy="145"/>
          </a:xfrm>
        </p:grpSpPr>
        <p:sp>
          <p:nvSpPr>
            <p:cNvPr id="80" name="Rectangle 79"/>
            <p:cNvSpPr>
              <a:spLocks noChangeArrowheads="1"/>
            </p:cNvSpPr>
            <p:nvPr/>
          </p:nvSpPr>
          <p:spPr bwMode="auto">
            <a:xfrm>
              <a:off x="953" y="3170"/>
              <a:ext cx="353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Rectangle 80"/>
            <p:cNvSpPr>
              <a:spLocks noChangeArrowheads="1"/>
            </p:cNvSpPr>
            <p:nvPr/>
          </p:nvSpPr>
          <p:spPr bwMode="auto">
            <a:xfrm>
              <a:off x="1542" y="3170"/>
              <a:ext cx="352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2" name="Rectangle 81"/>
            <p:cNvSpPr>
              <a:spLocks noChangeArrowheads="1"/>
            </p:cNvSpPr>
            <p:nvPr/>
          </p:nvSpPr>
          <p:spPr bwMode="auto">
            <a:xfrm>
              <a:off x="2130" y="3170"/>
              <a:ext cx="352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3" name="Line 82"/>
            <p:cNvSpPr>
              <a:spLocks noChangeShapeType="1"/>
            </p:cNvSpPr>
            <p:nvPr/>
          </p:nvSpPr>
          <p:spPr bwMode="auto">
            <a:xfrm flipV="1">
              <a:off x="816" y="3315"/>
              <a:ext cx="436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4" name="Rectangle 83"/>
            <p:cNvSpPr>
              <a:spLocks noChangeArrowheads="1"/>
            </p:cNvSpPr>
            <p:nvPr/>
          </p:nvSpPr>
          <p:spPr bwMode="auto">
            <a:xfrm>
              <a:off x="1410" y="3170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2718" y="3170"/>
              <a:ext cx="353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auto">
            <a:xfrm>
              <a:off x="3307" y="3170"/>
              <a:ext cx="352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auto">
            <a:xfrm>
              <a:off x="3895" y="3170"/>
              <a:ext cx="352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Rectangle 87"/>
            <p:cNvSpPr>
              <a:spLocks noChangeArrowheads="1"/>
            </p:cNvSpPr>
            <p:nvPr/>
          </p:nvSpPr>
          <p:spPr bwMode="auto">
            <a:xfrm>
              <a:off x="4483" y="3170"/>
              <a:ext cx="353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Rectangle 88"/>
            <p:cNvSpPr>
              <a:spLocks noChangeArrowheads="1"/>
            </p:cNvSpPr>
            <p:nvPr/>
          </p:nvSpPr>
          <p:spPr bwMode="auto">
            <a:xfrm>
              <a:off x="1476" y="3170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Rectangle 89"/>
            <p:cNvSpPr>
              <a:spLocks noChangeArrowheads="1"/>
            </p:cNvSpPr>
            <p:nvPr/>
          </p:nvSpPr>
          <p:spPr bwMode="auto">
            <a:xfrm>
              <a:off x="1342" y="3170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Rectangle 90"/>
            <p:cNvSpPr>
              <a:spLocks noChangeArrowheads="1"/>
            </p:cNvSpPr>
            <p:nvPr/>
          </p:nvSpPr>
          <p:spPr bwMode="auto">
            <a:xfrm>
              <a:off x="1996" y="3170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Rectangle 91"/>
            <p:cNvSpPr>
              <a:spLocks noChangeArrowheads="1"/>
            </p:cNvSpPr>
            <p:nvPr/>
          </p:nvSpPr>
          <p:spPr bwMode="auto">
            <a:xfrm>
              <a:off x="2062" y="3170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auto">
            <a:xfrm>
              <a:off x="1928" y="3170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4" name="Rectangle 93"/>
            <p:cNvSpPr>
              <a:spLocks noChangeArrowheads="1"/>
            </p:cNvSpPr>
            <p:nvPr/>
          </p:nvSpPr>
          <p:spPr bwMode="auto">
            <a:xfrm>
              <a:off x="2591" y="3170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Rectangle 94"/>
            <p:cNvSpPr>
              <a:spLocks noChangeArrowheads="1"/>
            </p:cNvSpPr>
            <p:nvPr/>
          </p:nvSpPr>
          <p:spPr bwMode="auto">
            <a:xfrm>
              <a:off x="2657" y="3170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6" name="Rectangle 95"/>
            <p:cNvSpPr>
              <a:spLocks noChangeArrowheads="1"/>
            </p:cNvSpPr>
            <p:nvPr/>
          </p:nvSpPr>
          <p:spPr bwMode="auto">
            <a:xfrm>
              <a:off x="2523" y="3170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Rectangle 96"/>
            <p:cNvSpPr>
              <a:spLocks noChangeArrowheads="1"/>
            </p:cNvSpPr>
            <p:nvPr/>
          </p:nvSpPr>
          <p:spPr bwMode="auto">
            <a:xfrm>
              <a:off x="3168" y="3170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8" name="Rectangle 97"/>
            <p:cNvSpPr>
              <a:spLocks noChangeArrowheads="1"/>
            </p:cNvSpPr>
            <p:nvPr/>
          </p:nvSpPr>
          <p:spPr bwMode="auto">
            <a:xfrm>
              <a:off x="3234" y="3170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3100" y="3170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Rectangle 99"/>
            <p:cNvSpPr>
              <a:spLocks noChangeArrowheads="1"/>
            </p:cNvSpPr>
            <p:nvPr/>
          </p:nvSpPr>
          <p:spPr bwMode="auto">
            <a:xfrm>
              <a:off x="3763" y="3170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Rectangle 100"/>
            <p:cNvSpPr>
              <a:spLocks noChangeArrowheads="1"/>
            </p:cNvSpPr>
            <p:nvPr/>
          </p:nvSpPr>
          <p:spPr bwMode="auto">
            <a:xfrm>
              <a:off x="3829" y="3170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" name="Rectangle 101"/>
            <p:cNvSpPr>
              <a:spLocks noChangeArrowheads="1"/>
            </p:cNvSpPr>
            <p:nvPr/>
          </p:nvSpPr>
          <p:spPr bwMode="auto">
            <a:xfrm>
              <a:off x="3695" y="3170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Rectangle 102"/>
            <p:cNvSpPr>
              <a:spLocks noChangeArrowheads="1"/>
            </p:cNvSpPr>
            <p:nvPr/>
          </p:nvSpPr>
          <p:spPr bwMode="auto">
            <a:xfrm>
              <a:off x="4349" y="3170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Rectangle 103"/>
            <p:cNvSpPr>
              <a:spLocks noChangeArrowheads="1"/>
            </p:cNvSpPr>
            <p:nvPr/>
          </p:nvSpPr>
          <p:spPr bwMode="auto">
            <a:xfrm>
              <a:off x="4415" y="3170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Rectangle 104"/>
            <p:cNvSpPr>
              <a:spLocks noChangeArrowheads="1"/>
            </p:cNvSpPr>
            <p:nvPr/>
          </p:nvSpPr>
          <p:spPr bwMode="auto">
            <a:xfrm>
              <a:off x="4281" y="3170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" name="Rectangle 105"/>
            <p:cNvSpPr>
              <a:spLocks noChangeArrowheads="1"/>
            </p:cNvSpPr>
            <p:nvPr/>
          </p:nvSpPr>
          <p:spPr bwMode="auto">
            <a:xfrm>
              <a:off x="4944" y="3170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7" name="Rectangle 106"/>
            <p:cNvSpPr>
              <a:spLocks noChangeArrowheads="1"/>
            </p:cNvSpPr>
            <p:nvPr/>
          </p:nvSpPr>
          <p:spPr bwMode="auto">
            <a:xfrm>
              <a:off x="5010" y="3170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8" name="Rectangle 107"/>
            <p:cNvSpPr>
              <a:spLocks noChangeArrowheads="1"/>
            </p:cNvSpPr>
            <p:nvPr/>
          </p:nvSpPr>
          <p:spPr bwMode="auto">
            <a:xfrm>
              <a:off x="4876" y="3170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9" name="Text Box 138"/>
          <p:cNvSpPr txBox="1">
            <a:spLocks noChangeArrowheads="1"/>
          </p:cNvSpPr>
          <p:nvPr/>
        </p:nvSpPr>
        <p:spPr bwMode="auto">
          <a:xfrm>
            <a:off x="1026886" y="4452579"/>
            <a:ext cx="4714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008000"/>
                </a:solidFill>
                <a:latin typeface="Calibri"/>
                <a:cs typeface="Arial" pitchFamily="34" charset="0"/>
              </a:rPr>
              <a:t>AP1</a:t>
            </a:r>
          </a:p>
        </p:txBody>
      </p:sp>
      <p:sp>
        <p:nvSpPr>
          <p:cNvPr id="110" name="Text Box 139"/>
          <p:cNvSpPr txBox="1">
            <a:spLocks noChangeArrowheads="1"/>
          </p:cNvSpPr>
          <p:nvPr/>
        </p:nvSpPr>
        <p:spPr bwMode="auto">
          <a:xfrm>
            <a:off x="1026886" y="4757379"/>
            <a:ext cx="4714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008000"/>
                </a:solidFill>
                <a:latin typeface="Calibri"/>
                <a:cs typeface="Arial" pitchFamily="34" charset="0"/>
              </a:rPr>
              <a:t>AP2</a:t>
            </a:r>
          </a:p>
        </p:txBody>
      </p:sp>
      <p:sp>
        <p:nvSpPr>
          <p:cNvPr id="111" name="Text Box 140"/>
          <p:cNvSpPr txBox="1">
            <a:spLocks noChangeArrowheads="1"/>
          </p:cNvSpPr>
          <p:nvPr/>
        </p:nvSpPr>
        <p:spPr bwMode="auto">
          <a:xfrm>
            <a:off x="1026886" y="5062179"/>
            <a:ext cx="4714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008000"/>
                </a:solidFill>
                <a:latin typeface="Calibri"/>
                <a:cs typeface="Arial" pitchFamily="34" charset="0"/>
              </a:rPr>
              <a:t>AP3</a:t>
            </a:r>
          </a:p>
        </p:txBody>
      </p:sp>
      <p:sp>
        <p:nvSpPr>
          <p:cNvPr id="112" name="Text Box 141"/>
          <p:cNvSpPr txBox="1">
            <a:spLocks noChangeArrowheads="1"/>
          </p:cNvSpPr>
          <p:nvPr/>
        </p:nvSpPr>
        <p:spPr bwMode="auto">
          <a:xfrm>
            <a:off x="1026886" y="5366979"/>
            <a:ext cx="4714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008000"/>
                </a:solidFill>
                <a:latin typeface="Calibri"/>
                <a:cs typeface="Arial" pitchFamily="34" charset="0"/>
              </a:rPr>
              <a:t>AP4</a:t>
            </a:r>
          </a:p>
        </p:txBody>
      </p:sp>
      <p:grpSp>
        <p:nvGrpSpPr>
          <p:cNvPr id="113" name="Group 144"/>
          <p:cNvGrpSpPr>
            <a:grpSpLocks/>
          </p:cNvGrpSpPr>
          <p:nvPr/>
        </p:nvGrpSpPr>
        <p:grpSpPr bwMode="auto">
          <a:xfrm>
            <a:off x="1484086" y="5436829"/>
            <a:ext cx="6934200" cy="230188"/>
            <a:chOff x="816" y="3552"/>
            <a:chExt cx="4368" cy="145"/>
          </a:xfrm>
        </p:grpSpPr>
        <p:sp>
          <p:nvSpPr>
            <p:cNvPr id="114" name="Rectangle 145"/>
            <p:cNvSpPr>
              <a:spLocks noChangeArrowheads="1"/>
            </p:cNvSpPr>
            <p:nvPr/>
          </p:nvSpPr>
          <p:spPr bwMode="auto">
            <a:xfrm>
              <a:off x="953" y="3552"/>
              <a:ext cx="353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Rectangle 146"/>
            <p:cNvSpPr>
              <a:spLocks noChangeArrowheads="1"/>
            </p:cNvSpPr>
            <p:nvPr/>
          </p:nvSpPr>
          <p:spPr bwMode="auto">
            <a:xfrm>
              <a:off x="1542" y="3552"/>
              <a:ext cx="352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Rectangle 147"/>
            <p:cNvSpPr>
              <a:spLocks noChangeArrowheads="1"/>
            </p:cNvSpPr>
            <p:nvPr/>
          </p:nvSpPr>
          <p:spPr bwMode="auto">
            <a:xfrm>
              <a:off x="2130" y="3552"/>
              <a:ext cx="352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Line 148"/>
            <p:cNvSpPr>
              <a:spLocks noChangeShapeType="1"/>
            </p:cNvSpPr>
            <p:nvPr/>
          </p:nvSpPr>
          <p:spPr bwMode="auto">
            <a:xfrm flipV="1">
              <a:off x="816" y="3697"/>
              <a:ext cx="436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Rectangle 149"/>
            <p:cNvSpPr>
              <a:spLocks noChangeArrowheads="1"/>
            </p:cNvSpPr>
            <p:nvPr/>
          </p:nvSpPr>
          <p:spPr bwMode="auto">
            <a:xfrm>
              <a:off x="1410" y="3552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9" name="Rectangle 150"/>
            <p:cNvSpPr>
              <a:spLocks noChangeArrowheads="1"/>
            </p:cNvSpPr>
            <p:nvPr/>
          </p:nvSpPr>
          <p:spPr bwMode="auto">
            <a:xfrm>
              <a:off x="2718" y="3552"/>
              <a:ext cx="353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0" name="Rectangle 151"/>
            <p:cNvSpPr>
              <a:spLocks noChangeArrowheads="1"/>
            </p:cNvSpPr>
            <p:nvPr/>
          </p:nvSpPr>
          <p:spPr bwMode="auto">
            <a:xfrm>
              <a:off x="3307" y="3552"/>
              <a:ext cx="352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Rectangle 152"/>
            <p:cNvSpPr>
              <a:spLocks noChangeArrowheads="1"/>
            </p:cNvSpPr>
            <p:nvPr/>
          </p:nvSpPr>
          <p:spPr bwMode="auto">
            <a:xfrm>
              <a:off x="3895" y="3552"/>
              <a:ext cx="352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Rectangle 153"/>
            <p:cNvSpPr>
              <a:spLocks noChangeArrowheads="1"/>
            </p:cNvSpPr>
            <p:nvPr/>
          </p:nvSpPr>
          <p:spPr bwMode="auto">
            <a:xfrm>
              <a:off x="4483" y="3552"/>
              <a:ext cx="353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Rectangle 154"/>
            <p:cNvSpPr>
              <a:spLocks noChangeArrowheads="1"/>
            </p:cNvSpPr>
            <p:nvPr/>
          </p:nvSpPr>
          <p:spPr bwMode="auto">
            <a:xfrm>
              <a:off x="1476" y="3552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Rectangle 155"/>
            <p:cNvSpPr>
              <a:spLocks noChangeArrowheads="1"/>
            </p:cNvSpPr>
            <p:nvPr/>
          </p:nvSpPr>
          <p:spPr bwMode="auto">
            <a:xfrm>
              <a:off x="1342" y="3552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5" name="Rectangle 156"/>
            <p:cNvSpPr>
              <a:spLocks noChangeArrowheads="1"/>
            </p:cNvSpPr>
            <p:nvPr/>
          </p:nvSpPr>
          <p:spPr bwMode="auto">
            <a:xfrm>
              <a:off x="1996" y="3552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6" name="Rectangle 157"/>
            <p:cNvSpPr>
              <a:spLocks noChangeArrowheads="1"/>
            </p:cNvSpPr>
            <p:nvPr/>
          </p:nvSpPr>
          <p:spPr bwMode="auto">
            <a:xfrm>
              <a:off x="2062" y="3552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7" name="Rectangle 158"/>
            <p:cNvSpPr>
              <a:spLocks noChangeArrowheads="1"/>
            </p:cNvSpPr>
            <p:nvPr/>
          </p:nvSpPr>
          <p:spPr bwMode="auto">
            <a:xfrm>
              <a:off x="1928" y="3552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8" name="Rectangle 159"/>
            <p:cNvSpPr>
              <a:spLocks noChangeArrowheads="1"/>
            </p:cNvSpPr>
            <p:nvPr/>
          </p:nvSpPr>
          <p:spPr bwMode="auto">
            <a:xfrm>
              <a:off x="2591" y="3552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9" name="Rectangle 160"/>
            <p:cNvSpPr>
              <a:spLocks noChangeArrowheads="1"/>
            </p:cNvSpPr>
            <p:nvPr/>
          </p:nvSpPr>
          <p:spPr bwMode="auto">
            <a:xfrm>
              <a:off x="2657" y="3552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0" name="Rectangle 161"/>
            <p:cNvSpPr>
              <a:spLocks noChangeArrowheads="1"/>
            </p:cNvSpPr>
            <p:nvPr/>
          </p:nvSpPr>
          <p:spPr bwMode="auto">
            <a:xfrm>
              <a:off x="2523" y="3552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1" name="Rectangle 162"/>
            <p:cNvSpPr>
              <a:spLocks noChangeArrowheads="1"/>
            </p:cNvSpPr>
            <p:nvPr/>
          </p:nvSpPr>
          <p:spPr bwMode="auto">
            <a:xfrm>
              <a:off x="3168" y="3552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2" name="Rectangle 163"/>
            <p:cNvSpPr>
              <a:spLocks noChangeArrowheads="1"/>
            </p:cNvSpPr>
            <p:nvPr/>
          </p:nvSpPr>
          <p:spPr bwMode="auto">
            <a:xfrm>
              <a:off x="3234" y="3552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3" name="Rectangle 164"/>
            <p:cNvSpPr>
              <a:spLocks noChangeArrowheads="1"/>
            </p:cNvSpPr>
            <p:nvPr/>
          </p:nvSpPr>
          <p:spPr bwMode="auto">
            <a:xfrm>
              <a:off x="3100" y="3552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4" name="Rectangle 165"/>
            <p:cNvSpPr>
              <a:spLocks noChangeArrowheads="1"/>
            </p:cNvSpPr>
            <p:nvPr/>
          </p:nvSpPr>
          <p:spPr bwMode="auto">
            <a:xfrm>
              <a:off x="3763" y="3552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5" name="Rectangle 166"/>
            <p:cNvSpPr>
              <a:spLocks noChangeArrowheads="1"/>
            </p:cNvSpPr>
            <p:nvPr/>
          </p:nvSpPr>
          <p:spPr bwMode="auto">
            <a:xfrm>
              <a:off x="3829" y="3552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6" name="Rectangle 167"/>
            <p:cNvSpPr>
              <a:spLocks noChangeArrowheads="1"/>
            </p:cNvSpPr>
            <p:nvPr/>
          </p:nvSpPr>
          <p:spPr bwMode="auto">
            <a:xfrm>
              <a:off x="3695" y="3552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7" name="Rectangle 168"/>
            <p:cNvSpPr>
              <a:spLocks noChangeArrowheads="1"/>
            </p:cNvSpPr>
            <p:nvPr/>
          </p:nvSpPr>
          <p:spPr bwMode="auto">
            <a:xfrm>
              <a:off x="4349" y="3552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8" name="Rectangle 169"/>
            <p:cNvSpPr>
              <a:spLocks noChangeArrowheads="1"/>
            </p:cNvSpPr>
            <p:nvPr/>
          </p:nvSpPr>
          <p:spPr bwMode="auto">
            <a:xfrm>
              <a:off x="4415" y="3552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9" name="Rectangle 170"/>
            <p:cNvSpPr>
              <a:spLocks noChangeArrowheads="1"/>
            </p:cNvSpPr>
            <p:nvPr/>
          </p:nvSpPr>
          <p:spPr bwMode="auto">
            <a:xfrm>
              <a:off x="4281" y="3552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0" name="Rectangle 171"/>
            <p:cNvSpPr>
              <a:spLocks noChangeArrowheads="1"/>
            </p:cNvSpPr>
            <p:nvPr/>
          </p:nvSpPr>
          <p:spPr bwMode="auto">
            <a:xfrm>
              <a:off x="4944" y="3552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1" name="Rectangle 172"/>
            <p:cNvSpPr>
              <a:spLocks noChangeArrowheads="1"/>
            </p:cNvSpPr>
            <p:nvPr/>
          </p:nvSpPr>
          <p:spPr bwMode="auto">
            <a:xfrm>
              <a:off x="5010" y="3552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2" name="Rectangle 173"/>
            <p:cNvSpPr>
              <a:spLocks noChangeArrowheads="1"/>
            </p:cNvSpPr>
            <p:nvPr/>
          </p:nvSpPr>
          <p:spPr bwMode="auto">
            <a:xfrm>
              <a:off x="4876" y="3552"/>
              <a:ext cx="59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3" name="AutoShape 205"/>
          <p:cNvSpPr>
            <a:spLocks noChangeArrowheads="1"/>
          </p:cNvSpPr>
          <p:nvPr/>
        </p:nvSpPr>
        <p:spPr bwMode="auto">
          <a:xfrm>
            <a:off x="768123" y="2161667"/>
            <a:ext cx="3241537" cy="1282849"/>
          </a:xfrm>
          <a:prstGeom prst="wedgeRectCallout">
            <a:avLst>
              <a:gd name="adj1" fmla="val -20813"/>
              <a:gd name="adj2" fmla="val 131824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  <a:latin typeface="Calibri"/>
              </a:rPr>
              <a:t>… все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AP</a:t>
            </a:r>
            <a:r>
              <a:rPr lang="ru-RU" dirty="0" smtClean="0">
                <a:solidFill>
                  <a:prstClr val="black"/>
                </a:solidFill>
                <a:latin typeface="Calibri"/>
              </a:rPr>
              <a:t> начинают передачу одновременно, а потом так же одновременно переключаются в режим приема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163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4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repeatCount="4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repeatCount="4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repeatCount="4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8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8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8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13" y="178001"/>
            <a:ext cx="7886700" cy="859440"/>
          </a:xfrm>
        </p:spPr>
        <p:txBody>
          <a:bodyPr/>
          <a:lstStyle/>
          <a:p>
            <a:r>
              <a:rPr lang="en-US" b="1" dirty="0" err="1" smtClean="0"/>
              <a:t>ePMP</a:t>
            </a:r>
            <a:r>
              <a:rPr lang="en-US" b="1" dirty="0" smtClean="0"/>
              <a:t> </a:t>
            </a:r>
            <a:r>
              <a:rPr lang="ru-RU" b="1" dirty="0" smtClean="0"/>
              <a:t>экономит частотный ресурс</a:t>
            </a:r>
            <a:endParaRPr lang="en-GB" b="1" dirty="0"/>
          </a:p>
        </p:txBody>
      </p:sp>
      <p:pic>
        <p:nvPicPr>
          <p:cNvPr id="9217" name="Picture 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7" t="12154" r="27599" b="10475"/>
          <a:stretch>
            <a:fillRect/>
          </a:stretch>
        </p:blipFill>
        <p:spPr bwMode="auto">
          <a:xfrm>
            <a:off x="3315414" y="1124087"/>
            <a:ext cx="247650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830897" y="1651142"/>
            <a:ext cx="39052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936251" y="1651142"/>
            <a:ext cx="39052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358401" y="2670085"/>
            <a:ext cx="39052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91256" y="6162966"/>
            <a:ext cx="422433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 Same Side Corner Rectangle 10"/>
          <p:cNvSpPr/>
          <p:nvPr/>
        </p:nvSpPr>
        <p:spPr>
          <a:xfrm>
            <a:off x="533210" y="5538852"/>
            <a:ext cx="1103086" cy="595086"/>
          </a:xfrm>
          <a:prstGeom prst="round2SameRect">
            <a:avLst/>
          </a:prstGeom>
          <a:solidFill>
            <a:srgbClr val="93D45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 Same Side Corner Rectangle 12"/>
          <p:cNvSpPr/>
          <p:nvPr/>
        </p:nvSpPr>
        <p:spPr>
          <a:xfrm>
            <a:off x="1991894" y="5539083"/>
            <a:ext cx="1103086" cy="595086"/>
          </a:xfrm>
          <a:prstGeom prst="round2Same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 Same Side Corner Rectangle 13"/>
          <p:cNvSpPr/>
          <p:nvPr/>
        </p:nvSpPr>
        <p:spPr>
          <a:xfrm>
            <a:off x="3450578" y="5553828"/>
            <a:ext cx="1103086" cy="595086"/>
          </a:xfrm>
          <a:prstGeom prst="round2SameRect">
            <a:avLst/>
          </a:prstGeom>
          <a:solidFill>
            <a:srgbClr val="FF5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522514" y="4673939"/>
            <a:ext cx="8186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 Same Side Corner Rectangle 16"/>
          <p:cNvSpPr/>
          <p:nvPr/>
        </p:nvSpPr>
        <p:spPr>
          <a:xfrm>
            <a:off x="564468" y="4049825"/>
            <a:ext cx="1103086" cy="595086"/>
          </a:xfrm>
          <a:prstGeom prst="round2SameRect">
            <a:avLst/>
          </a:prstGeom>
          <a:solidFill>
            <a:srgbClr val="93D45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ound Same Side Corner Rectangle 17"/>
          <p:cNvSpPr/>
          <p:nvPr/>
        </p:nvSpPr>
        <p:spPr>
          <a:xfrm>
            <a:off x="4026125" y="4050056"/>
            <a:ext cx="1103086" cy="595086"/>
          </a:xfrm>
          <a:prstGeom prst="round2Same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 Same Side Corner Rectangle 18"/>
          <p:cNvSpPr/>
          <p:nvPr/>
        </p:nvSpPr>
        <p:spPr>
          <a:xfrm>
            <a:off x="7589377" y="4064801"/>
            <a:ext cx="1103086" cy="595086"/>
          </a:xfrm>
          <a:prstGeom prst="round2SameRect">
            <a:avLst/>
          </a:prstGeom>
          <a:solidFill>
            <a:srgbClr val="FF5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646203" y="5661681"/>
            <a:ext cx="877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 </a:t>
            </a:r>
            <a:r>
              <a:rPr lang="ru-RU" dirty="0" smtClean="0"/>
              <a:t>МГц</a:t>
            </a:r>
            <a:endParaRPr lang="en-GB" dirty="0"/>
          </a:p>
        </p:txBody>
      </p:sp>
      <p:sp>
        <p:nvSpPr>
          <p:cNvPr id="26" name="Rectangle 25"/>
          <p:cNvSpPr/>
          <p:nvPr/>
        </p:nvSpPr>
        <p:spPr>
          <a:xfrm>
            <a:off x="2080511" y="5666243"/>
            <a:ext cx="877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 </a:t>
            </a:r>
            <a:r>
              <a:rPr lang="ru-RU" dirty="0" smtClean="0"/>
              <a:t>МГц</a:t>
            </a: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3529333" y="5670805"/>
            <a:ext cx="877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 </a:t>
            </a:r>
            <a:r>
              <a:rPr lang="ru-RU" dirty="0" smtClean="0"/>
              <a:t>МГц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720481" y="4181777"/>
            <a:ext cx="877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 </a:t>
            </a:r>
            <a:r>
              <a:rPr lang="ru-RU" dirty="0" smtClean="0"/>
              <a:t>МГц</a:t>
            </a:r>
            <a:endParaRPr lang="en-GB" dirty="0"/>
          </a:p>
        </p:txBody>
      </p:sp>
      <p:sp>
        <p:nvSpPr>
          <p:cNvPr id="29" name="Rectangle 28"/>
          <p:cNvSpPr/>
          <p:nvPr/>
        </p:nvSpPr>
        <p:spPr>
          <a:xfrm>
            <a:off x="4186791" y="4186339"/>
            <a:ext cx="877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 </a:t>
            </a:r>
            <a:r>
              <a:rPr lang="ru-RU" dirty="0" smtClean="0"/>
              <a:t>МГц</a:t>
            </a:r>
            <a:endParaRPr lang="en-GB" dirty="0"/>
          </a:p>
        </p:txBody>
      </p:sp>
      <p:sp>
        <p:nvSpPr>
          <p:cNvPr id="30" name="Rectangle 29"/>
          <p:cNvSpPr/>
          <p:nvPr/>
        </p:nvSpPr>
        <p:spPr>
          <a:xfrm>
            <a:off x="7725668" y="4190901"/>
            <a:ext cx="877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 </a:t>
            </a:r>
            <a:r>
              <a:rPr lang="ru-RU" dirty="0" smtClean="0"/>
              <a:t>МГц</a:t>
            </a:r>
            <a:endParaRPr lang="en-GB" dirty="0"/>
          </a:p>
        </p:txBody>
      </p:sp>
      <p:sp>
        <p:nvSpPr>
          <p:cNvPr id="31" name="Rectangle 30"/>
          <p:cNvSpPr/>
          <p:nvPr/>
        </p:nvSpPr>
        <p:spPr>
          <a:xfrm>
            <a:off x="5920744" y="4173063"/>
            <a:ext cx="877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4</a:t>
            </a:r>
            <a:r>
              <a:rPr lang="en-US" dirty="0" smtClean="0"/>
              <a:t>0 </a:t>
            </a:r>
            <a:r>
              <a:rPr lang="ru-RU" dirty="0" smtClean="0"/>
              <a:t>МГц</a:t>
            </a:r>
            <a:endParaRPr lang="en-GB" dirty="0"/>
          </a:p>
        </p:txBody>
      </p:sp>
      <p:sp>
        <p:nvSpPr>
          <p:cNvPr id="32" name="Rectangle 31"/>
          <p:cNvSpPr/>
          <p:nvPr/>
        </p:nvSpPr>
        <p:spPr>
          <a:xfrm>
            <a:off x="2283097" y="4190901"/>
            <a:ext cx="877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4</a:t>
            </a:r>
            <a:r>
              <a:rPr lang="en-US" dirty="0" smtClean="0"/>
              <a:t>0 </a:t>
            </a:r>
            <a:r>
              <a:rPr lang="ru-RU" dirty="0" smtClean="0"/>
              <a:t>МГц</a:t>
            </a:r>
            <a:endParaRPr lang="en-GB" dirty="0"/>
          </a:p>
        </p:txBody>
      </p:sp>
      <p:sp>
        <p:nvSpPr>
          <p:cNvPr id="33" name="Rectangle 32"/>
          <p:cNvSpPr/>
          <p:nvPr/>
        </p:nvSpPr>
        <p:spPr>
          <a:xfrm rot="16200000">
            <a:off x="1434055" y="5624122"/>
            <a:ext cx="760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5</a:t>
            </a:r>
            <a:r>
              <a:rPr lang="en-US" dirty="0" smtClean="0"/>
              <a:t> </a:t>
            </a:r>
            <a:r>
              <a:rPr lang="ru-RU" dirty="0" smtClean="0"/>
              <a:t>МГц</a:t>
            </a:r>
            <a:endParaRPr lang="en-GB" dirty="0"/>
          </a:p>
        </p:txBody>
      </p:sp>
      <p:sp>
        <p:nvSpPr>
          <p:cNvPr id="34" name="Rectangle 33"/>
          <p:cNvSpPr/>
          <p:nvPr/>
        </p:nvSpPr>
        <p:spPr>
          <a:xfrm rot="16200000">
            <a:off x="2885243" y="5602314"/>
            <a:ext cx="760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5</a:t>
            </a:r>
            <a:r>
              <a:rPr lang="en-US" dirty="0" smtClean="0"/>
              <a:t> </a:t>
            </a:r>
            <a:r>
              <a:rPr lang="ru-RU" dirty="0" smtClean="0"/>
              <a:t>МГц</a:t>
            </a:r>
            <a:endParaRPr lang="en-GB" dirty="0"/>
          </a:p>
        </p:txBody>
      </p:sp>
      <p:sp>
        <p:nvSpPr>
          <p:cNvPr id="36" name="Rectangle 35"/>
          <p:cNvSpPr/>
          <p:nvPr/>
        </p:nvSpPr>
        <p:spPr>
          <a:xfrm>
            <a:off x="464679" y="5082873"/>
            <a:ext cx="1302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Сети </a:t>
            </a:r>
            <a:r>
              <a:rPr lang="en-US" dirty="0" err="1" smtClean="0"/>
              <a:t>ePMP</a:t>
            </a:r>
            <a:r>
              <a:rPr lang="ru-RU" dirty="0"/>
              <a:t>:</a:t>
            </a:r>
            <a:endParaRPr lang="en-GB" dirty="0"/>
          </a:p>
        </p:txBody>
      </p:sp>
      <p:sp>
        <p:nvSpPr>
          <p:cNvPr id="37" name="Rectangle 36"/>
          <p:cNvSpPr/>
          <p:nvPr/>
        </p:nvSpPr>
        <p:spPr>
          <a:xfrm>
            <a:off x="464679" y="3652544"/>
            <a:ext cx="1994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Сети конкурентов: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985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2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 Same Side Corner Rectangle 38"/>
          <p:cNvSpPr/>
          <p:nvPr/>
        </p:nvSpPr>
        <p:spPr>
          <a:xfrm>
            <a:off x="1989471" y="5580158"/>
            <a:ext cx="1103086" cy="595086"/>
          </a:xfrm>
          <a:prstGeom prst="round2SameRect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75711"/>
          </a:xfrm>
        </p:spPr>
        <p:txBody>
          <a:bodyPr/>
          <a:lstStyle/>
          <a:p>
            <a:r>
              <a:rPr lang="ru-RU" b="1" dirty="0" smtClean="0"/>
              <a:t>…вплоть до повторения частот на БС</a:t>
            </a:r>
            <a:endParaRPr lang="en-GB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26015" y="6278312"/>
            <a:ext cx="2637683" cy="185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 Same Side Corner Rectangle 10"/>
          <p:cNvSpPr/>
          <p:nvPr/>
        </p:nvSpPr>
        <p:spPr>
          <a:xfrm>
            <a:off x="538823" y="5567480"/>
            <a:ext cx="1103086" cy="595086"/>
          </a:xfrm>
          <a:prstGeom prst="round2SameRect">
            <a:avLst/>
          </a:prstGeom>
          <a:solidFill>
            <a:srgbClr val="93D45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 Same Side Corner Rectangle 12"/>
          <p:cNvSpPr/>
          <p:nvPr/>
        </p:nvSpPr>
        <p:spPr>
          <a:xfrm>
            <a:off x="531681" y="5668943"/>
            <a:ext cx="1103086" cy="595086"/>
          </a:xfrm>
          <a:prstGeom prst="round2Same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 Same Side Corner Rectangle 13"/>
          <p:cNvSpPr/>
          <p:nvPr/>
        </p:nvSpPr>
        <p:spPr>
          <a:xfrm>
            <a:off x="1990365" y="5683688"/>
            <a:ext cx="1103086" cy="595086"/>
          </a:xfrm>
          <a:prstGeom prst="round2SameRect">
            <a:avLst/>
          </a:prstGeom>
          <a:solidFill>
            <a:srgbClr val="FF5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491504" y="4860964"/>
            <a:ext cx="8186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 Same Side Corner Rectangle 16"/>
          <p:cNvSpPr/>
          <p:nvPr/>
        </p:nvSpPr>
        <p:spPr>
          <a:xfrm>
            <a:off x="533458" y="4236850"/>
            <a:ext cx="1103086" cy="595086"/>
          </a:xfrm>
          <a:prstGeom prst="round2SameRect">
            <a:avLst/>
          </a:prstGeom>
          <a:solidFill>
            <a:srgbClr val="93D45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ound Same Side Corner Rectangle 17"/>
          <p:cNvSpPr/>
          <p:nvPr/>
        </p:nvSpPr>
        <p:spPr>
          <a:xfrm>
            <a:off x="2863000" y="4251595"/>
            <a:ext cx="1103086" cy="595086"/>
          </a:xfrm>
          <a:prstGeom prst="round2Same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 Same Side Corner Rectangle 18"/>
          <p:cNvSpPr/>
          <p:nvPr/>
        </p:nvSpPr>
        <p:spPr>
          <a:xfrm>
            <a:off x="5250600" y="4251826"/>
            <a:ext cx="1103086" cy="595086"/>
          </a:xfrm>
          <a:prstGeom prst="round2SameRect">
            <a:avLst/>
          </a:prstGeom>
          <a:solidFill>
            <a:srgbClr val="FF5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620298" y="5796103"/>
            <a:ext cx="877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 </a:t>
            </a:r>
            <a:r>
              <a:rPr lang="ru-RU" dirty="0" smtClean="0"/>
              <a:t>МГц</a:t>
            </a: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2069120" y="5800665"/>
            <a:ext cx="877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 </a:t>
            </a:r>
            <a:r>
              <a:rPr lang="ru-RU" dirty="0" smtClean="0"/>
              <a:t>МГц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689471" y="4368802"/>
            <a:ext cx="877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 </a:t>
            </a:r>
            <a:r>
              <a:rPr lang="ru-RU" dirty="0" smtClean="0"/>
              <a:t>МГц</a:t>
            </a:r>
            <a:endParaRPr lang="en-GB" dirty="0"/>
          </a:p>
        </p:txBody>
      </p:sp>
      <p:sp>
        <p:nvSpPr>
          <p:cNvPr id="29" name="Rectangle 28"/>
          <p:cNvSpPr/>
          <p:nvPr/>
        </p:nvSpPr>
        <p:spPr>
          <a:xfrm>
            <a:off x="2993628" y="4386759"/>
            <a:ext cx="877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 </a:t>
            </a:r>
            <a:r>
              <a:rPr lang="ru-RU" dirty="0" smtClean="0"/>
              <a:t>МГц</a:t>
            </a:r>
            <a:endParaRPr lang="en-GB" dirty="0"/>
          </a:p>
        </p:txBody>
      </p:sp>
      <p:sp>
        <p:nvSpPr>
          <p:cNvPr id="30" name="Rectangle 29"/>
          <p:cNvSpPr/>
          <p:nvPr/>
        </p:nvSpPr>
        <p:spPr>
          <a:xfrm>
            <a:off x="7694658" y="4377926"/>
            <a:ext cx="877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 </a:t>
            </a:r>
            <a:r>
              <a:rPr lang="ru-RU" dirty="0" smtClean="0"/>
              <a:t>МГц</a:t>
            </a:r>
            <a:endParaRPr lang="en-GB" dirty="0"/>
          </a:p>
        </p:txBody>
      </p:sp>
      <p:sp>
        <p:nvSpPr>
          <p:cNvPr id="31" name="Rectangle 30"/>
          <p:cNvSpPr/>
          <p:nvPr/>
        </p:nvSpPr>
        <p:spPr>
          <a:xfrm>
            <a:off x="4169469" y="4362423"/>
            <a:ext cx="877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4</a:t>
            </a:r>
            <a:r>
              <a:rPr lang="en-US" dirty="0" smtClean="0"/>
              <a:t>0 </a:t>
            </a:r>
            <a:r>
              <a:rPr lang="ru-RU" dirty="0" smtClean="0"/>
              <a:t>МГц</a:t>
            </a:r>
            <a:endParaRPr lang="en-GB" dirty="0"/>
          </a:p>
        </p:txBody>
      </p:sp>
      <p:sp>
        <p:nvSpPr>
          <p:cNvPr id="32" name="Rectangle 31"/>
          <p:cNvSpPr/>
          <p:nvPr/>
        </p:nvSpPr>
        <p:spPr>
          <a:xfrm>
            <a:off x="1831174" y="4377926"/>
            <a:ext cx="877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4</a:t>
            </a:r>
            <a:r>
              <a:rPr lang="en-US" dirty="0" smtClean="0"/>
              <a:t>0 </a:t>
            </a:r>
            <a:r>
              <a:rPr lang="ru-RU" dirty="0" smtClean="0"/>
              <a:t>МГц</a:t>
            </a:r>
            <a:endParaRPr lang="en-GB" dirty="0"/>
          </a:p>
        </p:txBody>
      </p:sp>
      <p:sp>
        <p:nvSpPr>
          <p:cNvPr id="34" name="Rectangle 33"/>
          <p:cNvSpPr/>
          <p:nvPr/>
        </p:nvSpPr>
        <p:spPr>
          <a:xfrm rot="16200000">
            <a:off x="1425030" y="5732174"/>
            <a:ext cx="760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5</a:t>
            </a:r>
            <a:r>
              <a:rPr lang="en-US" dirty="0" smtClean="0"/>
              <a:t> </a:t>
            </a:r>
            <a:r>
              <a:rPr lang="ru-RU" dirty="0" smtClean="0"/>
              <a:t>МГц</a:t>
            </a:r>
            <a:endParaRPr lang="en-GB" dirty="0"/>
          </a:p>
        </p:txBody>
      </p:sp>
      <p:sp>
        <p:nvSpPr>
          <p:cNvPr id="36" name="Rectangle 35"/>
          <p:cNvSpPr/>
          <p:nvPr/>
        </p:nvSpPr>
        <p:spPr>
          <a:xfrm>
            <a:off x="499438" y="5169191"/>
            <a:ext cx="1302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Сети </a:t>
            </a:r>
            <a:r>
              <a:rPr lang="en-US" dirty="0" err="1" smtClean="0"/>
              <a:t>ePMP</a:t>
            </a:r>
            <a:r>
              <a:rPr lang="ru-RU" dirty="0"/>
              <a:t>:</a:t>
            </a:r>
            <a:endParaRPr lang="en-GB" dirty="0"/>
          </a:p>
        </p:txBody>
      </p:sp>
      <p:sp>
        <p:nvSpPr>
          <p:cNvPr id="37" name="Rectangle 36"/>
          <p:cNvSpPr/>
          <p:nvPr/>
        </p:nvSpPr>
        <p:spPr>
          <a:xfrm>
            <a:off x="433669" y="3839569"/>
            <a:ext cx="1994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Сети конкурентов:</a:t>
            </a:r>
            <a:endParaRPr lang="en-GB" dirty="0"/>
          </a:p>
        </p:txBody>
      </p:sp>
      <p:pic>
        <p:nvPicPr>
          <p:cNvPr id="35" name="Picture 3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75" t="4370" r="25517" b="3131"/>
          <a:stretch/>
        </p:blipFill>
        <p:spPr bwMode="auto">
          <a:xfrm>
            <a:off x="1769665" y="1234670"/>
            <a:ext cx="2447925" cy="2419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258274" y="1692900"/>
            <a:ext cx="39052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397175" y="1676885"/>
            <a:ext cx="39052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258274" y="2695236"/>
            <a:ext cx="39052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2397174" y="2704149"/>
            <a:ext cx="390525" cy="51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Round Same Side Corner Rectangle 39"/>
          <p:cNvSpPr/>
          <p:nvPr/>
        </p:nvSpPr>
        <p:spPr>
          <a:xfrm>
            <a:off x="7581665" y="4255925"/>
            <a:ext cx="1103086" cy="595086"/>
          </a:xfrm>
          <a:prstGeom prst="round2SameRect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6553697" y="4350267"/>
            <a:ext cx="877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4</a:t>
            </a:r>
            <a:r>
              <a:rPr lang="en-US" dirty="0" smtClean="0"/>
              <a:t>0 </a:t>
            </a:r>
            <a:r>
              <a:rPr lang="ru-RU" dirty="0" smtClean="0"/>
              <a:t>МГц</a:t>
            </a:r>
            <a:endParaRPr lang="en-GB" dirty="0"/>
          </a:p>
        </p:txBody>
      </p:sp>
      <p:sp>
        <p:nvSpPr>
          <p:cNvPr id="42" name="Rectangle 41"/>
          <p:cNvSpPr/>
          <p:nvPr/>
        </p:nvSpPr>
        <p:spPr>
          <a:xfrm>
            <a:off x="5374183" y="4362423"/>
            <a:ext cx="877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 </a:t>
            </a:r>
            <a:r>
              <a:rPr lang="ru-RU" dirty="0" smtClean="0"/>
              <a:t>МГц</a:t>
            </a:r>
            <a:endParaRPr lang="en-GB" dirty="0"/>
          </a:p>
        </p:txBody>
      </p:sp>
      <p:sp>
        <p:nvSpPr>
          <p:cNvPr id="43" name="Rectangle 42"/>
          <p:cNvSpPr/>
          <p:nvPr/>
        </p:nvSpPr>
        <p:spPr>
          <a:xfrm>
            <a:off x="7696676" y="4381629"/>
            <a:ext cx="877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 </a:t>
            </a:r>
            <a:r>
              <a:rPr lang="ru-RU" dirty="0" smtClean="0"/>
              <a:t>МГц</a:t>
            </a:r>
            <a:endParaRPr lang="en-GB" dirty="0"/>
          </a:p>
        </p:txBody>
      </p:sp>
      <p:pic>
        <p:nvPicPr>
          <p:cNvPr id="49" name="Picture 4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44" t="2964" r="21016" b="3063"/>
          <a:stretch/>
        </p:blipFill>
        <p:spPr bwMode="auto">
          <a:xfrm>
            <a:off x="5113140" y="1230225"/>
            <a:ext cx="2505075" cy="2428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0" name="Text Box 2"/>
          <p:cNvSpPr txBox="1">
            <a:spLocks noChangeArrowheads="1"/>
          </p:cNvSpPr>
          <p:nvPr/>
        </p:nvSpPr>
        <p:spPr bwMode="auto">
          <a:xfrm>
            <a:off x="6545760" y="1810802"/>
            <a:ext cx="39052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 Box 2"/>
          <p:cNvSpPr txBox="1">
            <a:spLocks noChangeArrowheads="1"/>
          </p:cNvSpPr>
          <p:nvPr/>
        </p:nvSpPr>
        <p:spPr bwMode="auto">
          <a:xfrm>
            <a:off x="5684661" y="1794787"/>
            <a:ext cx="39052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Text Box 2"/>
          <p:cNvSpPr txBox="1">
            <a:spLocks noChangeArrowheads="1"/>
          </p:cNvSpPr>
          <p:nvPr/>
        </p:nvSpPr>
        <p:spPr bwMode="auto">
          <a:xfrm>
            <a:off x="5704567" y="2697681"/>
            <a:ext cx="39052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Text Box 2"/>
          <p:cNvSpPr txBox="1">
            <a:spLocks noChangeArrowheads="1"/>
          </p:cNvSpPr>
          <p:nvPr/>
        </p:nvSpPr>
        <p:spPr bwMode="auto">
          <a:xfrm>
            <a:off x="6545760" y="2710090"/>
            <a:ext cx="39052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40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500"/>
                            </p:stCondLst>
                            <p:childTnLst>
                              <p:par>
                                <p:cTn id="1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1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4" grpId="0"/>
      <p:bldP spid="36" grpId="0"/>
      <p:bldP spid="37" grpId="0"/>
      <p:bldP spid="8" grpId="0"/>
      <p:bldP spid="7" grpId="0"/>
      <p:bldP spid="9" grpId="0"/>
      <p:bldP spid="38" grpId="0"/>
      <p:bldP spid="40" grpId="0" animBg="1"/>
      <p:bldP spid="41" grpId="0"/>
      <p:bldP spid="42" grpId="0"/>
      <p:bldP spid="43" grpId="0"/>
      <p:bldP spid="50" grpId="0"/>
      <p:bldP spid="51" grpId="0"/>
      <p:bldP spid="52" grpId="0"/>
      <p:bldP spid="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8532"/>
          </a:xfrm>
        </p:spPr>
        <p:txBody>
          <a:bodyPr/>
          <a:lstStyle/>
          <a:p>
            <a:r>
              <a:rPr lang="ru-RU" b="1" dirty="0" smtClean="0"/>
              <a:t>…и в пределах сети</a:t>
            </a:r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" t="-1" r="798" b="582"/>
          <a:stretch/>
        </p:blipFill>
        <p:spPr>
          <a:xfrm>
            <a:off x="805318" y="2710554"/>
            <a:ext cx="3607025" cy="345801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19124" y="1284249"/>
            <a:ext cx="8036965" cy="4884321"/>
          </a:xfrm>
        </p:spPr>
        <p:txBody>
          <a:bodyPr>
            <a:normAutofit/>
          </a:bodyPr>
          <a:lstStyle/>
          <a:p>
            <a:r>
              <a:rPr lang="ru-RU" dirty="0" smtClean="0"/>
              <a:t>В </a:t>
            </a:r>
            <a:r>
              <a:rPr lang="en-US" dirty="0" err="1" smtClean="0"/>
              <a:t>ePMP</a:t>
            </a:r>
            <a:r>
              <a:rPr lang="ru-RU" dirty="0" smtClean="0"/>
              <a:t> возможно добавлять новые базовые станции с повторным использованием частот. </a:t>
            </a:r>
          </a:p>
          <a:p>
            <a:r>
              <a:rPr lang="ru-RU" dirty="0" smtClean="0"/>
              <a:t>В зависимости от плотности размещения БС рекомендуется одна из схем: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704"/>
          <a:stretch/>
        </p:blipFill>
        <p:spPr>
          <a:xfrm>
            <a:off x="4659087" y="2710554"/>
            <a:ext cx="3541485" cy="345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19124" y="1205122"/>
            <a:ext cx="78654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19123" y="6071826"/>
            <a:ext cx="78654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84" t="8643" r="38433" b="18190"/>
          <a:stretch/>
        </p:blipFill>
        <p:spPr bwMode="auto">
          <a:xfrm>
            <a:off x="7007" y="-14514"/>
            <a:ext cx="9151507" cy="687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07882" y="581324"/>
            <a:ext cx="8087934" cy="1724129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sz="12000" b="1" dirty="0" err="1" smtClean="0">
                <a:solidFill>
                  <a:schemeClr val="bg1">
                    <a:alpha val="46000"/>
                  </a:schemeClr>
                </a:solidFill>
                <a:latin typeface="+mn-lt"/>
              </a:rPr>
              <a:t>ePMP</a:t>
            </a:r>
            <a:endParaRPr lang="en-US" sz="12000" b="1" dirty="0">
              <a:solidFill>
                <a:schemeClr val="bg1">
                  <a:alpha val="46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482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3" y="2444097"/>
            <a:ext cx="7865453" cy="1649339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Адаптивный планировщик с контролем времени владения средой (</a:t>
            </a:r>
            <a:r>
              <a:rPr lang="en-US" sz="4400" dirty="0" smtClean="0"/>
              <a:t>Air fairness</a:t>
            </a:r>
            <a:r>
              <a:rPr lang="ru-RU" sz="4400" dirty="0" smtClean="0"/>
              <a:t>)</a:t>
            </a:r>
            <a:endParaRPr lang="en-US" sz="4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19124" y="1205122"/>
            <a:ext cx="78654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6800680" y="1501906"/>
            <a:ext cx="1894905" cy="80354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4572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800" b="1" kern="1200">
                <a:solidFill>
                  <a:srgbClr val="003D79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endParaRPr lang="en-US" sz="28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19123" y="6071826"/>
            <a:ext cx="78654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83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0490"/>
            <a:ext cx="8777176" cy="608332"/>
          </a:xfrm>
        </p:spPr>
        <p:txBody>
          <a:bodyPr>
            <a:normAutofit/>
          </a:bodyPr>
          <a:lstStyle/>
          <a:p>
            <a:r>
              <a:rPr lang="ru-RU" b="1" dirty="0" smtClean="0"/>
              <a:t>Справедливость по времени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899" y="3870914"/>
            <a:ext cx="8749594" cy="1638987"/>
          </a:xfrm>
        </p:spPr>
        <p:txBody>
          <a:bodyPr>
            <a:normAutofit fontScale="92500"/>
          </a:bodyPr>
          <a:lstStyle/>
          <a:p>
            <a:pPr>
              <a:spcBef>
                <a:spcPts val="600"/>
              </a:spcBef>
            </a:pPr>
            <a:r>
              <a:rPr lang="ru-RU" sz="2000" dirty="0" smtClean="0">
                <a:solidFill>
                  <a:srgbClr val="000000"/>
                </a:solidFill>
              </a:rPr>
              <a:t>Наш справедливый планировщик предотвращает снижение емкости сектора при появлении «глухих» станций</a:t>
            </a:r>
            <a:endParaRPr lang="en-US" sz="2000" dirty="0" smtClean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</a:pPr>
            <a:r>
              <a:rPr lang="ru-RU" sz="2000" dirty="0" smtClean="0">
                <a:solidFill>
                  <a:srgbClr val="000000"/>
                </a:solidFill>
              </a:rPr>
              <a:t>«Глухая» </a:t>
            </a:r>
            <a:r>
              <a:rPr lang="en-US" sz="2000" dirty="0" smtClean="0">
                <a:solidFill>
                  <a:srgbClr val="000000"/>
                </a:solidFill>
              </a:rPr>
              <a:t>SM</a:t>
            </a:r>
            <a:r>
              <a:rPr lang="ru-RU" sz="2000" dirty="0" smtClean="0">
                <a:solidFill>
                  <a:srgbClr val="000000"/>
                </a:solidFill>
              </a:rPr>
              <a:t> может появится из-за большого расстояния, помех или препятствий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</a:p>
          <a:p>
            <a:pPr>
              <a:spcBef>
                <a:spcPts val="600"/>
              </a:spcBef>
            </a:pPr>
            <a:r>
              <a:rPr lang="ru-RU" sz="2000" dirty="0" smtClean="0">
                <a:solidFill>
                  <a:srgbClr val="000000"/>
                </a:solidFill>
              </a:rPr>
              <a:t>Распределение ресурсов ведется основываясь </a:t>
            </a:r>
            <a:r>
              <a:rPr lang="ru-RU" sz="2000" u="sng" dirty="0" smtClean="0">
                <a:solidFill>
                  <a:srgbClr val="000000"/>
                </a:solidFill>
              </a:rPr>
              <a:t>на времени</a:t>
            </a:r>
            <a:r>
              <a:rPr lang="ru-RU" sz="2000" dirty="0" smtClean="0">
                <a:solidFill>
                  <a:srgbClr val="000000"/>
                </a:solidFill>
              </a:rPr>
              <a:t>, а не пропускной способности </a:t>
            </a:r>
            <a:endParaRPr lang="en-US" sz="2000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552919" y="5518606"/>
            <a:ext cx="6400111" cy="677092"/>
            <a:chOff x="2384093" y="3713163"/>
            <a:chExt cx="5333426" cy="56424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093" y="3713163"/>
              <a:ext cx="2628900" cy="561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8619" y="3715431"/>
              <a:ext cx="2628900" cy="561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455572" y="920249"/>
            <a:ext cx="8077200" cy="2977478"/>
            <a:chOff x="533401" y="2421138"/>
            <a:chExt cx="8077200" cy="297747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401" y="2421138"/>
              <a:ext cx="8077200" cy="297747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96001" y="4104907"/>
              <a:ext cx="17328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 smtClean="0">
                  <a:solidFill>
                    <a:srgbClr val="000000"/>
                  </a:solidFill>
                </a:rPr>
                <a:t>Глухая</a:t>
              </a:r>
              <a:r>
                <a:rPr lang="en-US" sz="1200" dirty="0" smtClean="0">
                  <a:solidFill>
                    <a:srgbClr val="000000"/>
                  </a:solidFill>
                </a:rPr>
                <a:t> SM (</a:t>
              </a:r>
              <a:r>
                <a:rPr lang="ru-RU" sz="1200" dirty="0" smtClean="0">
                  <a:solidFill>
                    <a:srgbClr val="000000"/>
                  </a:solidFill>
                </a:rPr>
                <a:t>низкая</a:t>
              </a:r>
              <a:r>
                <a:rPr lang="en-US" sz="1200" dirty="0" smtClean="0">
                  <a:solidFill>
                    <a:srgbClr val="000000"/>
                  </a:solidFill>
                </a:rPr>
                <a:t> MCS) </a:t>
              </a:r>
              <a:endParaRPr lang="ru-RU" sz="1200" dirty="0" smtClean="0">
                <a:solidFill>
                  <a:srgbClr val="000000"/>
                </a:solidFill>
              </a:endParaRPr>
            </a:p>
            <a:p>
              <a:r>
                <a:rPr lang="ru-RU" sz="1200" dirty="0" smtClean="0">
                  <a:solidFill>
                    <a:srgbClr val="000000"/>
                  </a:solidFill>
                </a:rPr>
                <a:t>из-за препятствий</a:t>
              </a:r>
              <a:endParaRPr lang="en-GB" sz="12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33401" y="3935022"/>
              <a:ext cx="109734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rgbClr val="C00000"/>
                  </a:solidFill>
                </a:rPr>
                <a:t>Хорошая скорость</a:t>
              </a:r>
              <a:endParaRPr lang="en-GB" sz="1400" b="1" dirty="0">
                <a:solidFill>
                  <a:srgbClr val="C0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62444" y="4684030"/>
              <a:ext cx="24764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 smtClean="0">
                  <a:solidFill>
                    <a:srgbClr val="000000"/>
                  </a:solidFill>
                </a:rPr>
                <a:t>a</a:t>
              </a:r>
              <a:endParaRPr lang="en-GB" sz="1600" b="1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19400" y="2667000"/>
              <a:ext cx="152278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 smtClean="0">
                  <a:solidFill>
                    <a:srgbClr val="C00000"/>
                  </a:solidFill>
                </a:rPr>
                <a:t>Плохая скорость</a:t>
              </a:r>
              <a:endParaRPr lang="en-GB" sz="1400" dirty="0">
                <a:solidFill>
                  <a:srgbClr val="C0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438400" y="4584943"/>
              <a:ext cx="24764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</a:rPr>
                <a:t>b</a:t>
              </a:r>
              <a:endParaRPr lang="en-GB" sz="1600" b="1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09169" y="4309194"/>
              <a:ext cx="24764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 smtClean="0">
                  <a:solidFill>
                    <a:srgbClr val="000000"/>
                  </a:solidFill>
                </a:rPr>
                <a:t>c</a:t>
              </a:r>
              <a:endParaRPr lang="en-GB" sz="1600" b="1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343275" y="3664466"/>
              <a:ext cx="24764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 smtClean="0">
                  <a:solidFill>
                    <a:srgbClr val="000000"/>
                  </a:solidFill>
                </a:rPr>
                <a:t>d</a:t>
              </a:r>
              <a:endParaRPr lang="en-GB" sz="1600" b="1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019800" y="3511867"/>
              <a:ext cx="24764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 smtClean="0">
                  <a:solidFill>
                    <a:srgbClr val="000000"/>
                  </a:solidFill>
                </a:rPr>
                <a:t>e</a:t>
              </a:r>
              <a:endParaRPr lang="en-GB" sz="1600" b="1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711240" y="2974777"/>
              <a:ext cx="24764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 smtClean="0">
                  <a:solidFill>
                    <a:srgbClr val="000000"/>
                  </a:solidFill>
                </a:rPr>
                <a:t>f</a:t>
              </a:r>
              <a:endParaRPr lang="en-GB" sz="1600" b="1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7266629" y="1938003"/>
            <a:ext cx="1732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</a:rPr>
              <a:t>Глухая</a:t>
            </a:r>
            <a:r>
              <a:rPr lang="en-US" sz="1200" dirty="0" smtClean="0">
                <a:solidFill>
                  <a:srgbClr val="000000"/>
                </a:solidFill>
              </a:rPr>
              <a:t> SM (</a:t>
            </a:r>
            <a:r>
              <a:rPr lang="ru-RU" sz="1200" dirty="0" smtClean="0">
                <a:solidFill>
                  <a:srgbClr val="000000"/>
                </a:solidFill>
              </a:rPr>
              <a:t>низкая</a:t>
            </a:r>
            <a:r>
              <a:rPr lang="en-US" sz="1200" dirty="0" smtClean="0">
                <a:solidFill>
                  <a:srgbClr val="000000"/>
                </a:solidFill>
              </a:rPr>
              <a:t> MCS) </a:t>
            </a:r>
            <a:endParaRPr lang="ru-RU" sz="1200" dirty="0" smtClean="0">
              <a:solidFill>
                <a:srgbClr val="000000"/>
              </a:solidFill>
            </a:endParaRPr>
          </a:p>
          <a:p>
            <a:r>
              <a:rPr lang="ru-RU" sz="1200" dirty="0" smtClean="0">
                <a:solidFill>
                  <a:srgbClr val="000000"/>
                </a:solidFill>
              </a:rPr>
              <a:t>из-за расстояния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51535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186" y="2945233"/>
            <a:ext cx="6029325" cy="803547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Встроенный обогрев</a:t>
            </a:r>
            <a:endParaRPr lang="en-US" sz="4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19124" y="1205122"/>
            <a:ext cx="78654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6800680" y="1501906"/>
            <a:ext cx="1894905" cy="80354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4572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800" b="1" kern="1200">
                <a:solidFill>
                  <a:srgbClr val="003D79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endParaRPr lang="en-US" sz="28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19123" y="6071826"/>
            <a:ext cx="78654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86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5776"/>
          </a:xfrm>
        </p:spPr>
        <p:txBody>
          <a:bodyPr/>
          <a:lstStyle/>
          <a:p>
            <a:r>
              <a:rPr lang="ru-RU" b="1" dirty="0" smtClean="0"/>
              <a:t>Холодный старт – не проблема </a:t>
            </a:r>
            <a:endParaRPr lang="en-GB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66903" y="1679171"/>
            <a:ext cx="5248447" cy="4164676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ru-RU" sz="2000" dirty="0" smtClean="0">
                <a:solidFill>
                  <a:srgbClr val="000000"/>
                </a:solidFill>
              </a:rPr>
              <a:t>Оборудование</a:t>
            </a:r>
            <a:r>
              <a:rPr lang="en-US" sz="2000" dirty="0" smtClean="0">
                <a:solidFill>
                  <a:srgbClr val="000000"/>
                </a:solidFill>
              </a:rPr>
              <a:t> Low-cost </a:t>
            </a:r>
            <a:r>
              <a:rPr lang="ru-RU" sz="2000" dirty="0" smtClean="0">
                <a:solidFill>
                  <a:srgbClr val="000000"/>
                </a:solidFill>
              </a:rPr>
              <a:t>строится на основе компонентов потребительского класса (не промышленного), поэтому холодный старт может быть серьезной проблемой, связанной со степенью отказов и сокращением срока службы </a:t>
            </a:r>
          </a:p>
          <a:p>
            <a:pPr>
              <a:spcBef>
                <a:spcPts val="600"/>
              </a:spcBef>
            </a:pPr>
            <a:r>
              <a:rPr lang="ru-RU" sz="2000" dirty="0" smtClean="0">
                <a:solidFill>
                  <a:srgbClr val="000000"/>
                </a:solidFill>
              </a:rPr>
              <a:t>Все модули </a:t>
            </a:r>
            <a:r>
              <a:rPr lang="en-US" sz="2000" dirty="0" smtClean="0">
                <a:solidFill>
                  <a:srgbClr val="000000"/>
                </a:solidFill>
              </a:rPr>
              <a:t>ePMP </a:t>
            </a:r>
            <a:r>
              <a:rPr lang="ru-RU" sz="2000" dirty="0" smtClean="0">
                <a:solidFill>
                  <a:srgbClr val="000000"/>
                </a:solidFill>
              </a:rPr>
              <a:t>оборудованы встронным обогревателем, предотвращающим холодный старт. При старте модуля контроллер замеряет температуру внутри корпуса, и в случае, если она отрицательная, включает нагреватель до достижения плюсовой температуры. Только после этого модуляь стартует.  </a:t>
            </a:r>
          </a:p>
          <a:p>
            <a:pPr>
              <a:spcBef>
                <a:spcPts val="600"/>
              </a:spcBef>
            </a:pPr>
            <a:r>
              <a:rPr lang="ru-RU" sz="2000" dirty="0" smtClean="0">
                <a:solidFill>
                  <a:srgbClr val="000000"/>
                </a:solidFill>
              </a:rPr>
              <a:t>Модули </a:t>
            </a:r>
            <a:r>
              <a:rPr lang="en-US" sz="2000" dirty="0" smtClean="0">
                <a:solidFill>
                  <a:srgbClr val="000000"/>
                </a:solidFill>
              </a:rPr>
              <a:t>ePMP </a:t>
            </a:r>
            <a:r>
              <a:rPr lang="ru-RU" sz="2000" dirty="0" smtClean="0">
                <a:solidFill>
                  <a:srgbClr val="000000"/>
                </a:solidFill>
              </a:rPr>
              <a:t>никогда не испытывали холодный старт</a:t>
            </a:r>
            <a:r>
              <a:rPr lang="en-US" sz="2000" dirty="0" smtClean="0">
                <a:solidFill>
                  <a:srgbClr val="000000"/>
                </a:solidFill>
              </a:rPr>
              <a:t>!</a:t>
            </a:r>
          </a:p>
          <a:p>
            <a:pPr>
              <a:spcBef>
                <a:spcPts val="600"/>
              </a:spcBef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spcBef>
                <a:spcPts val="600"/>
              </a:spcBef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835" y="980903"/>
            <a:ext cx="2286000" cy="587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5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630" y="2945233"/>
            <a:ext cx="6923314" cy="803547"/>
          </a:xfrm>
        </p:spPr>
        <p:txBody>
          <a:bodyPr>
            <a:noAutofit/>
          </a:bodyPr>
          <a:lstStyle/>
          <a:p>
            <a:pPr algn="ctr"/>
            <a:r>
              <a:rPr lang="ru-RU" sz="4400" dirty="0" err="1" smtClean="0"/>
              <a:t>Приоритезация</a:t>
            </a:r>
            <a:r>
              <a:rPr lang="ru-RU" sz="4400" dirty="0" smtClean="0"/>
              <a:t> трафика и </a:t>
            </a:r>
            <a:r>
              <a:rPr lang="ru-RU" sz="4400" dirty="0"/>
              <a:t>п</a:t>
            </a:r>
            <a:r>
              <a:rPr lang="ru-RU" sz="4400" dirty="0" smtClean="0"/>
              <a:t>оддержка услуг </a:t>
            </a:r>
            <a:r>
              <a:rPr lang="en-US" sz="4400" dirty="0" smtClean="0"/>
              <a:t>Triple-Play</a:t>
            </a:r>
            <a:endParaRPr lang="en-US" sz="4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19124" y="1205122"/>
            <a:ext cx="78654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6800680" y="1501906"/>
            <a:ext cx="1894905" cy="80354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4572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800" b="1" kern="1200">
                <a:solidFill>
                  <a:srgbClr val="003D79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endParaRPr lang="en-US" sz="28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19123" y="6071826"/>
            <a:ext cx="78654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73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214" y="365126"/>
            <a:ext cx="7886700" cy="660383"/>
          </a:xfrm>
        </p:spPr>
        <p:txBody>
          <a:bodyPr/>
          <a:lstStyle/>
          <a:p>
            <a:r>
              <a:rPr lang="ru-RU" b="1" dirty="0" err="1" smtClean="0"/>
              <a:t>Приоритезация</a:t>
            </a:r>
            <a:r>
              <a:rPr lang="ru-RU" b="1" dirty="0" smtClean="0"/>
              <a:t> и очереди</a:t>
            </a:r>
            <a:endParaRPr lang="en-GB" b="1" dirty="0"/>
          </a:p>
        </p:txBody>
      </p:sp>
      <p:sp>
        <p:nvSpPr>
          <p:cNvPr id="4" name="Content Placeholder 6"/>
          <p:cNvSpPr>
            <a:spLocks noGrp="1"/>
          </p:cNvSpPr>
          <p:nvPr>
            <p:ph idx="1"/>
          </p:nvPr>
        </p:nvSpPr>
        <p:spPr>
          <a:xfrm>
            <a:off x="670214" y="1208389"/>
            <a:ext cx="8277322" cy="548638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000" dirty="0" smtClean="0"/>
              <a:t>У </a:t>
            </a:r>
            <a:r>
              <a:rPr lang="en-US" sz="2000" dirty="0" err="1" smtClean="0"/>
              <a:t>ePMP</a:t>
            </a:r>
            <a:r>
              <a:rPr lang="en-US" sz="2000" dirty="0" smtClean="0"/>
              <a:t> </a:t>
            </a:r>
            <a:r>
              <a:rPr lang="ru-RU" sz="2000" dirty="0" smtClean="0"/>
              <a:t>есть три очереди в радиоканале</a:t>
            </a:r>
            <a:r>
              <a:rPr lang="en-US" sz="2000" dirty="0" smtClean="0"/>
              <a:t>:</a:t>
            </a:r>
            <a:endParaRPr lang="ru-RU" sz="2000" dirty="0" smtClean="0"/>
          </a:p>
          <a:p>
            <a:pPr lvl="1">
              <a:spcBef>
                <a:spcPts val="0"/>
              </a:spcBef>
            </a:pPr>
            <a:r>
              <a:rPr lang="en-US" sz="1600" dirty="0" smtClean="0"/>
              <a:t>VoIP priority (</a:t>
            </a:r>
            <a:r>
              <a:rPr lang="ru-RU" sz="1600" dirty="0" smtClean="0"/>
              <a:t>только для пакетов меньше 2</a:t>
            </a:r>
            <a:r>
              <a:rPr lang="en-US" sz="1600" dirty="0" smtClean="0"/>
              <a:t>2</a:t>
            </a:r>
            <a:r>
              <a:rPr lang="ru-RU" sz="1600" dirty="0" smtClean="0"/>
              <a:t>0 Байт</a:t>
            </a:r>
            <a:r>
              <a:rPr lang="en-US" sz="1600" dirty="0" smtClean="0"/>
              <a:t>)</a:t>
            </a:r>
            <a:endParaRPr lang="ru-RU" sz="1600" dirty="0" smtClean="0"/>
          </a:p>
          <a:p>
            <a:pPr lvl="1">
              <a:spcBef>
                <a:spcPts val="0"/>
              </a:spcBef>
            </a:pPr>
            <a:r>
              <a:rPr lang="en-US" sz="1600" dirty="0" smtClean="0"/>
              <a:t>High priority</a:t>
            </a:r>
            <a:endParaRPr lang="ru-RU" sz="1600" dirty="0" smtClean="0"/>
          </a:p>
          <a:p>
            <a:pPr lvl="1">
              <a:spcBef>
                <a:spcPts val="0"/>
              </a:spcBef>
            </a:pPr>
            <a:r>
              <a:rPr lang="en-US" sz="1600" dirty="0" smtClean="0"/>
              <a:t>Low  priority</a:t>
            </a:r>
          </a:p>
          <a:p>
            <a:pPr>
              <a:spcBef>
                <a:spcPts val="0"/>
              </a:spcBef>
            </a:pPr>
            <a:r>
              <a:rPr lang="ru-RU" sz="2000" dirty="0" smtClean="0"/>
              <a:t>Когда пакет имеет классифицирующий признак, он направляется в назначенную очередь:</a:t>
            </a:r>
            <a:endParaRPr lang="en-US" sz="2000" dirty="0" smtClean="0"/>
          </a:p>
          <a:p>
            <a:pPr lvl="1">
              <a:spcBef>
                <a:spcPts val="0"/>
              </a:spcBef>
            </a:pPr>
            <a:r>
              <a:rPr lang="ru-RU" sz="1600" dirty="0" smtClean="0"/>
              <a:t>Признаки </a:t>
            </a:r>
            <a:r>
              <a:rPr lang="en-US" sz="1600" dirty="0" smtClean="0"/>
              <a:t>L2: VLAN ID, </a:t>
            </a:r>
            <a:r>
              <a:rPr lang="en-US" sz="1600" dirty="0" err="1" smtClean="0"/>
              <a:t>CoS</a:t>
            </a:r>
            <a:r>
              <a:rPr lang="en-US" sz="1600" dirty="0" smtClean="0"/>
              <a:t>, </a:t>
            </a:r>
            <a:r>
              <a:rPr lang="en-US" sz="1600" dirty="0" err="1" smtClean="0"/>
              <a:t>EtherType</a:t>
            </a:r>
            <a:r>
              <a:rPr lang="en-US" sz="1600" dirty="0" smtClean="0"/>
              <a:t>, MAC address</a:t>
            </a:r>
          </a:p>
          <a:p>
            <a:pPr lvl="1">
              <a:spcBef>
                <a:spcPts val="0"/>
              </a:spcBef>
            </a:pPr>
            <a:r>
              <a:rPr lang="ru-RU" sz="1600" dirty="0" smtClean="0"/>
              <a:t>Признаки </a:t>
            </a:r>
            <a:r>
              <a:rPr lang="en-US" sz="1600" dirty="0" smtClean="0"/>
              <a:t>L3: IP address, DSCP</a:t>
            </a:r>
          </a:p>
          <a:p>
            <a:pPr>
              <a:spcBef>
                <a:spcPts val="0"/>
              </a:spcBef>
            </a:pPr>
            <a:r>
              <a:rPr lang="ru-RU" sz="2000" dirty="0" smtClean="0"/>
              <a:t>Отдельно трафик </a:t>
            </a:r>
            <a:r>
              <a:rPr lang="en-US" sz="2000" dirty="0" smtClean="0"/>
              <a:t>Broadcast/Multicast </a:t>
            </a:r>
            <a:r>
              <a:rPr lang="ru-RU" sz="2000" dirty="0" smtClean="0"/>
              <a:t>может быть обслужен как </a:t>
            </a:r>
            <a:r>
              <a:rPr lang="en-US" sz="2000" dirty="0" smtClean="0"/>
              <a:t>High </a:t>
            </a:r>
            <a:r>
              <a:rPr lang="ru-RU" sz="2000" dirty="0" smtClean="0"/>
              <a:t>или</a:t>
            </a:r>
            <a:r>
              <a:rPr lang="en-US" sz="2000" dirty="0" smtClean="0"/>
              <a:t> </a:t>
            </a:r>
            <a:r>
              <a:rPr lang="en-US" sz="2000" dirty="0"/>
              <a:t>Low Priority</a:t>
            </a:r>
          </a:p>
          <a:p>
            <a:pPr>
              <a:spcBef>
                <a:spcPts val="0"/>
              </a:spcBef>
            </a:pPr>
            <a:r>
              <a:rPr lang="ru-RU" sz="2000" dirty="0" smtClean="0"/>
              <a:t>Когда радиоканал перегружен пакетами, и они начинают отбрасываться, планировщик старается сохранить </a:t>
            </a:r>
            <a:r>
              <a:rPr lang="en-US" sz="2000" dirty="0" smtClean="0"/>
              <a:t>VoIP </a:t>
            </a:r>
            <a:r>
              <a:rPr lang="en-US" sz="2000" dirty="0"/>
              <a:t>&amp; High </a:t>
            </a:r>
            <a:r>
              <a:rPr lang="ru-RU" sz="2000" dirty="0" smtClean="0"/>
              <a:t>пакеты за счет отбрасывания </a:t>
            </a:r>
            <a:r>
              <a:rPr lang="en-US" sz="2000" dirty="0" smtClean="0"/>
              <a:t>Low Priority</a:t>
            </a:r>
            <a:endParaRPr lang="ru-RU" sz="2000" dirty="0" smtClean="0"/>
          </a:p>
          <a:p>
            <a:pPr>
              <a:spcBef>
                <a:spcPts val="0"/>
              </a:spcBef>
            </a:pPr>
            <a:r>
              <a:rPr lang="ru-RU" sz="2000" dirty="0" err="1" smtClean="0"/>
              <a:t>Приоритезация</a:t>
            </a:r>
            <a:r>
              <a:rPr lang="ru-RU" sz="2000" dirty="0" smtClean="0"/>
              <a:t> работает в обоих напр</a:t>
            </a:r>
            <a:r>
              <a:rPr lang="ru-RU" sz="2000" dirty="0"/>
              <a:t>а</a:t>
            </a:r>
            <a:r>
              <a:rPr lang="ru-RU" sz="2000" dirty="0" smtClean="0"/>
              <a:t>влениях: </a:t>
            </a:r>
            <a:r>
              <a:rPr lang="en-US" sz="2000" dirty="0" smtClean="0"/>
              <a:t>DL </a:t>
            </a:r>
            <a:r>
              <a:rPr lang="en-US" sz="2000" dirty="0"/>
              <a:t>&amp; </a:t>
            </a:r>
            <a:r>
              <a:rPr lang="en-US" sz="2000" dirty="0" smtClean="0"/>
              <a:t>UL</a:t>
            </a:r>
          </a:p>
          <a:p>
            <a:pPr>
              <a:spcBef>
                <a:spcPts val="0"/>
              </a:spcBef>
            </a:pPr>
            <a:r>
              <a:rPr lang="ru-RU" sz="2000" dirty="0" smtClean="0"/>
              <a:t>Дополнительно можно назначить приоритет абонентскому модулю: </a:t>
            </a:r>
            <a:r>
              <a:rPr lang="en-US" sz="2000" dirty="0" smtClean="0"/>
              <a:t>Normal, High, Low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22936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83306"/>
          </a:xfrm>
        </p:spPr>
        <p:txBody>
          <a:bodyPr/>
          <a:lstStyle/>
          <a:p>
            <a:r>
              <a:rPr lang="ru-RU" b="1" dirty="0"/>
              <a:t>В</a:t>
            </a:r>
            <a:r>
              <a:rPr lang="ru-RU" b="1" dirty="0" smtClean="0"/>
              <a:t>нимание на голос</a:t>
            </a:r>
            <a:endParaRPr lang="en-GB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766179"/>
            <a:ext cx="633412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25241" y="1048433"/>
            <a:ext cx="8602963" cy="49145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 smtClean="0">
                <a:solidFill>
                  <a:srgbClr val="000000"/>
                </a:solidFill>
              </a:rPr>
              <a:t>ePMP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smtClean="0">
                <a:solidFill>
                  <a:srgbClr val="000000"/>
                </a:solidFill>
              </a:rPr>
              <a:t>использует следующие механизмы по доставке голоса: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ru-RU" sz="2000" dirty="0" err="1" smtClean="0">
                <a:solidFill>
                  <a:srgbClr val="000000"/>
                </a:solidFill>
              </a:rPr>
              <a:t>Приоритезация</a:t>
            </a:r>
            <a:r>
              <a:rPr lang="ru-RU" sz="2000" dirty="0" smtClean="0">
                <a:solidFill>
                  <a:srgbClr val="000000"/>
                </a:solidFill>
              </a:rPr>
              <a:t> голосового траффика в </a:t>
            </a:r>
            <a:r>
              <a:rPr lang="en-US" sz="2000" dirty="0" smtClean="0">
                <a:solidFill>
                  <a:srgbClr val="000000"/>
                </a:solidFill>
              </a:rPr>
              <a:t>DL/UL</a:t>
            </a:r>
          </a:p>
          <a:p>
            <a:r>
              <a:rPr lang="ru-RU" sz="2000" dirty="0" smtClean="0">
                <a:solidFill>
                  <a:srgbClr val="000000"/>
                </a:solidFill>
              </a:rPr>
              <a:t>Более частое выделение слотов для </a:t>
            </a:r>
            <a:r>
              <a:rPr lang="en-US" sz="2000" dirty="0" smtClean="0">
                <a:solidFill>
                  <a:srgbClr val="000000"/>
                </a:solidFill>
              </a:rPr>
              <a:t>SM</a:t>
            </a:r>
            <a:r>
              <a:rPr lang="ru-RU" sz="2000" dirty="0" smtClean="0">
                <a:solidFill>
                  <a:srgbClr val="000000"/>
                </a:solidFill>
              </a:rPr>
              <a:t>, обслуживающих голос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ru-RU" sz="2000" dirty="0" smtClean="0">
                <a:solidFill>
                  <a:srgbClr val="000000"/>
                </a:solidFill>
              </a:rPr>
              <a:t>Способность </a:t>
            </a:r>
            <a:r>
              <a:rPr lang="en-US" sz="2000" dirty="0" smtClean="0">
                <a:solidFill>
                  <a:srgbClr val="000000"/>
                </a:solidFill>
              </a:rPr>
              <a:t>SM</a:t>
            </a:r>
            <a:r>
              <a:rPr lang="ru-RU" sz="2000" dirty="0" smtClean="0">
                <a:solidFill>
                  <a:srgbClr val="000000"/>
                </a:solidFill>
              </a:rPr>
              <a:t> запрашивать сервис заодно с передачей основного трафика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6" name="Left Brace 5"/>
          <p:cNvSpPr/>
          <p:nvPr/>
        </p:nvSpPr>
        <p:spPr>
          <a:xfrm rot="16200000">
            <a:off x="5028970" y="4204225"/>
            <a:ext cx="152859" cy="457198"/>
          </a:xfrm>
          <a:prstGeom prst="leftBrace">
            <a:avLst>
              <a:gd name="adj1" fmla="val 29956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38700" y="4590894"/>
            <a:ext cx="37156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SM</a:t>
            </a:r>
            <a:r>
              <a:rPr lang="ru-RU" dirty="0" smtClean="0"/>
              <a:t> может передать пакет данных или голоса, а заодно запросить сервис для передачи следующего голосового пакета. Это позволяет </a:t>
            </a:r>
            <a:r>
              <a:rPr lang="en-US" dirty="0" smtClean="0"/>
              <a:t>AP</a:t>
            </a:r>
            <a:r>
              <a:rPr lang="ru-RU" dirty="0" smtClean="0"/>
              <a:t> предоставить сервис такой </a:t>
            </a:r>
            <a:r>
              <a:rPr lang="en-US" dirty="0" smtClean="0"/>
              <a:t>SM</a:t>
            </a:r>
            <a:r>
              <a:rPr lang="ru-RU" dirty="0" smtClean="0"/>
              <a:t> быстрее. </a:t>
            </a:r>
            <a:endParaRPr lang="en-US" dirty="0"/>
          </a:p>
        </p:txBody>
      </p:sp>
      <p:sp>
        <p:nvSpPr>
          <p:cNvPr id="9" name="Left Brace 8"/>
          <p:cNvSpPr/>
          <p:nvPr/>
        </p:nvSpPr>
        <p:spPr>
          <a:xfrm rot="16200000">
            <a:off x="6248171" y="4198570"/>
            <a:ext cx="152859" cy="457198"/>
          </a:xfrm>
          <a:prstGeom prst="leftBrace">
            <a:avLst>
              <a:gd name="adj1" fmla="val 29956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865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5776"/>
          </a:xfrm>
        </p:spPr>
        <p:txBody>
          <a:bodyPr/>
          <a:lstStyle/>
          <a:p>
            <a:r>
              <a:rPr lang="ru-RU" b="1" dirty="0" err="1" smtClean="0"/>
              <a:t>Мультикаст</a:t>
            </a:r>
            <a:r>
              <a:rPr lang="ru-RU" b="1" dirty="0" smtClean="0"/>
              <a:t> в радиоканале</a:t>
            </a:r>
            <a:endParaRPr lang="en-GB" b="1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12748" y="1066800"/>
            <a:ext cx="8478852" cy="50292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ru-RU" sz="1800" dirty="0" err="1" smtClean="0">
                <a:solidFill>
                  <a:srgbClr val="000000"/>
                </a:solidFill>
              </a:rPr>
              <a:t>Мультикаст</a:t>
            </a:r>
            <a:r>
              <a:rPr lang="ru-RU" sz="1800" dirty="0" smtClean="0">
                <a:solidFill>
                  <a:srgbClr val="000000"/>
                </a:solidFill>
              </a:rPr>
              <a:t>-трафик не имеет механизма квитирования, поэтому инфраструктура не в курсе, доставлен пакет или нет </a:t>
            </a:r>
            <a:endParaRPr lang="ru-RU" sz="1800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</a:pPr>
            <a:r>
              <a:rPr lang="ru-RU" sz="1800" dirty="0" smtClean="0">
                <a:solidFill>
                  <a:srgbClr val="000000"/>
                </a:solidFill>
              </a:rPr>
              <a:t>Разные </a:t>
            </a:r>
            <a:r>
              <a:rPr lang="en-US" sz="1800" dirty="0" smtClean="0">
                <a:solidFill>
                  <a:srgbClr val="000000"/>
                </a:solidFill>
              </a:rPr>
              <a:t>SM</a:t>
            </a:r>
            <a:r>
              <a:rPr lang="ru-RU" sz="1800" dirty="0" smtClean="0">
                <a:solidFill>
                  <a:srgbClr val="000000"/>
                </a:solidFill>
              </a:rPr>
              <a:t>, абоненты которых смотрят один и тот же ТВ-канал, часто работают в разных условиях радиовидимости (дистанция до БС, помехи, препятствия), что означает различные модуляции и интенсивность битовых ошибок. </a:t>
            </a:r>
          </a:p>
          <a:p>
            <a:pPr>
              <a:spcBef>
                <a:spcPts val="600"/>
              </a:spcBef>
            </a:pPr>
            <a:r>
              <a:rPr lang="ru-RU" sz="1800" dirty="0" smtClean="0">
                <a:solidFill>
                  <a:srgbClr val="000000"/>
                </a:solidFill>
              </a:rPr>
              <a:t>Поэтому подход «один к многим» не подходит для радио, потому что нет гарантии надежной доставки пакета всем участникам </a:t>
            </a:r>
            <a:r>
              <a:rPr lang="ru-RU" sz="1800" dirty="0" err="1" smtClean="0">
                <a:solidFill>
                  <a:srgbClr val="000000"/>
                </a:solidFill>
              </a:rPr>
              <a:t>мультикаст</a:t>
            </a:r>
            <a:r>
              <a:rPr lang="ru-RU" sz="1800" dirty="0" smtClean="0">
                <a:solidFill>
                  <a:srgbClr val="000000"/>
                </a:solidFill>
              </a:rPr>
              <a:t>-группы </a:t>
            </a:r>
          </a:p>
          <a:p>
            <a:pPr>
              <a:spcBef>
                <a:spcPts val="600"/>
              </a:spcBef>
            </a:pPr>
            <a:r>
              <a:rPr lang="ru-RU" sz="1800" dirty="0" smtClean="0">
                <a:solidFill>
                  <a:srgbClr val="000000"/>
                </a:solidFill>
              </a:rPr>
              <a:t>Наш метод передачи – </a:t>
            </a:r>
            <a:r>
              <a:rPr lang="en-US" sz="1800" dirty="0" smtClean="0">
                <a:solidFill>
                  <a:srgbClr val="000000"/>
                </a:solidFill>
              </a:rPr>
              <a:t>Reliable Multicast, </a:t>
            </a:r>
            <a:r>
              <a:rPr lang="ru-RU" sz="1800" dirty="0" smtClean="0">
                <a:solidFill>
                  <a:srgbClr val="000000"/>
                </a:solidFill>
              </a:rPr>
              <a:t>что означает конвертацию </a:t>
            </a:r>
            <a:r>
              <a:rPr lang="ru-RU" sz="1800" dirty="0" err="1" smtClean="0">
                <a:solidFill>
                  <a:srgbClr val="000000"/>
                </a:solidFill>
              </a:rPr>
              <a:t>мультикаст</a:t>
            </a:r>
            <a:r>
              <a:rPr lang="ru-RU" sz="1800" dirty="0" smtClean="0">
                <a:solidFill>
                  <a:srgbClr val="000000"/>
                </a:solidFill>
              </a:rPr>
              <a:t> в </a:t>
            </a:r>
            <a:r>
              <a:rPr lang="ru-RU" sz="1800" dirty="0" err="1" smtClean="0">
                <a:solidFill>
                  <a:srgbClr val="000000"/>
                </a:solidFill>
              </a:rPr>
              <a:t>юникаст</a:t>
            </a:r>
            <a:r>
              <a:rPr lang="ru-RU" sz="1800" dirty="0" smtClean="0">
                <a:solidFill>
                  <a:srgbClr val="000000"/>
                </a:solidFill>
              </a:rPr>
              <a:t> с использованием механизма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IGMP snooping </a:t>
            </a:r>
            <a:endParaRPr lang="ru-RU" sz="1800" dirty="0" smtClean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</a:pPr>
            <a:r>
              <a:rPr lang="ru-RU" sz="1800" dirty="0" smtClean="0">
                <a:solidFill>
                  <a:srgbClr val="000000"/>
                </a:solidFill>
              </a:rPr>
              <a:t>Преимущества:</a:t>
            </a:r>
            <a:endParaRPr lang="en-US" sz="1800" dirty="0" smtClean="0">
              <a:solidFill>
                <a:srgbClr val="000000"/>
              </a:solidFill>
            </a:endParaRPr>
          </a:p>
          <a:p>
            <a:pPr lvl="1">
              <a:spcBef>
                <a:spcPts val="600"/>
              </a:spcBef>
            </a:pPr>
            <a:r>
              <a:rPr lang="ru-RU" sz="1600" dirty="0" smtClean="0">
                <a:solidFill>
                  <a:srgbClr val="000000"/>
                </a:solidFill>
              </a:rPr>
              <a:t>Квитанции в радиоканале</a:t>
            </a:r>
            <a:endParaRPr lang="en-US" sz="1600" dirty="0" smtClean="0">
              <a:solidFill>
                <a:srgbClr val="000000"/>
              </a:solidFill>
            </a:endParaRPr>
          </a:p>
          <a:p>
            <a:pPr lvl="1">
              <a:spcBef>
                <a:spcPts val="600"/>
              </a:spcBef>
            </a:pPr>
            <a:r>
              <a:rPr lang="ru-RU" sz="1600" dirty="0" smtClean="0">
                <a:solidFill>
                  <a:srgbClr val="000000"/>
                </a:solidFill>
              </a:rPr>
              <a:t>Возможность повторной передачи для конкретного абонента</a:t>
            </a:r>
            <a:endParaRPr lang="en-US" sz="1600" dirty="0" smtClean="0">
              <a:solidFill>
                <a:srgbClr val="000000"/>
              </a:solidFill>
            </a:endParaRPr>
          </a:p>
          <a:p>
            <a:pPr lvl="1">
              <a:spcBef>
                <a:spcPts val="600"/>
              </a:spcBef>
            </a:pPr>
            <a:r>
              <a:rPr lang="ru-RU" sz="1600" dirty="0" smtClean="0">
                <a:solidFill>
                  <a:srgbClr val="000000"/>
                </a:solidFill>
              </a:rPr>
              <a:t>Передача на высшей возможной модуляции для каждой </a:t>
            </a:r>
            <a:r>
              <a:rPr lang="en-US" sz="1600" dirty="0" smtClean="0">
                <a:solidFill>
                  <a:srgbClr val="000000"/>
                </a:solidFill>
              </a:rPr>
              <a:t>SM</a:t>
            </a:r>
          </a:p>
          <a:p>
            <a:pPr>
              <a:spcBef>
                <a:spcPts val="60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marL="0" indent="0">
              <a:spcBef>
                <a:spcPts val="600"/>
              </a:spcBef>
            </a:pP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12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186" y="2945233"/>
            <a:ext cx="6029325" cy="803547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Большая емкость сектора</a:t>
            </a:r>
            <a:endParaRPr lang="en-US" sz="4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19124" y="1205122"/>
            <a:ext cx="78654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6800680" y="1501906"/>
            <a:ext cx="1894905" cy="80354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4572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800" b="1" kern="1200">
                <a:solidFill>
                  <a:srgbClr val="003D79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endParaRPr lang="en-US" sz="28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19123" y="6071826"/>
            <a:ext cx="78654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54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65899"/>
          </a:xfrm>
        </p:spPr>
        <p:txBody>
          <a:bodyPr/>
          <a:lstStyle/>
          <a:p>
            <a:r>
              <a:rPr lang="ru-RU" b="1" dirty="0" smtClean="0"/>
              <a:t>На что влияет масштабируемость?</a:t>
            </a:r>
            <a:endParaRPr lang="en-GB" b="1" dirty="0"/>
          </a:p>
        </p:txBody>
      </p:sp>
      <p:sp>
        <p:nvSpPr>
          <p:cNvPr id="4" name="Content Placeholder 2"/>
          <p:cNvSpPr>
            <a:spLocks noGrp="1"/>
          </p:cNvSpPr>
          <p:nvPr/>
        </p:nvSpPr>
        <p:spPr>
          <a:xfrm>
            <a:off x="983153" y="5059802"/>
            <a:ext cx="3178651" cy="1585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Courier New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dirty="0" smtClean="0"/>
              <a:t>Базовая станция  на конкурирующей платформе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640" y="1263238"/>
            <a:ext cx="2766409" cy="36885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459" y="1263238"/>
            <a:ext cx="2749522" cy="3666029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/>
        </p:nvSpPr>
        <p:spPr>
          <a:xfrm>
            <a:off x="4702869" y="5059801"/>
            <a:ext cx="3500701" cy="113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Courier New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dirty="0" smtClean="0"/>
              <a:t>Базовая станция </a:t>
            </a:r>
            <a:r>
              <a:rPr lang="en-US" sz="2800" dirty="0" err="1" smtClean="0"/>
              <a:t>ePMP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20368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387" y="1533795"/>
            <a:ext cx="2649244" cy="37250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867" y="1024701"/>
            <a:ext cx="1198818" cy="505799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4718" y="383008"/>
            <a:ext cx="8612488" cy="80354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4572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800" b="1" kern="1200">
                <a:solidFill>
                  <a:srgbClr val="003D79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dirty="0" smtClean="0"/>
              <a:t>Портфолио 2,4 ГГц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7930" t="5232" r="19080" b="2987"/>
          <a:stretch/>
        </p:blipFill>
        <p:spPr>
          <a:xfrm>
            <a:off x="447906" y="2151731"/>
            <a:ext cx="1047725" cy="2368769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6676" y="2091511"/>
            <a:ext cx="1696668" cy="24892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796" y="2319671"/>
            <a:ext cx="1543435" cy="21533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35721" y="4115573"/>
            <a:ext cx="1806798" cy="2037478"/>
            <a:chOff x="135721" y="4115573"/>
            <a:chExt cx="1806798" cy="2037478"/>
          </a:xfrm>
        </p:grpSpPr>
        <p:cxnSp>
          <p:nvCxnSpPr>
            <p:cNvPr id="10" name="Straight Connector 9"/>
            <p:cNvCxnSpPr/>
            <p:nvPr/>
          </p:nvCxnSpPr>
          <p:spPr>
            <a:xfrm flipH="1" flipV="1">
              <a:off x="1039120" y="4115573"/>
              <a:ext cx="1133" cy="1582835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135721" y="5691386"/>
              <a:ext cx="180679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err="1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Connectorized</a:t>
              </a:r>
              <a:r>
                <a:rPr lang="en-US" sz="12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12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GPS-synced Radio</a:t>
              </a:r>
              <a:endParaRPr lang="en-GB" sz="12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278345" y="4177443"/>
            <a:ext cx="2444104" cy="1420709"/>
            <a:chOff x="1278345" y="4177443"/>
            <a:chExt cx="2444104" cy="1420709"/>
          </a:xfrm>
        </p:grpSpPr>
        <p:cxnSp>
          <p:nvCxnSpPr>
            <p:cNvPr id="13" name="Straight Connector 12"/>
            <p:cNvCxnSpPr/>
            <p:nvPr/>
          </p:nvCxnSpPr>
          <p:spPr>
            <a:xfrm flipH="1" flipV="1">
              <a:off x="2500397" y="4177443"/>
              <a:ext cx="1175" cy="961807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1278345" y="5136487"/>
              <a:ext cx="244410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Connectorized</a:t>
              </a:r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12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non-synced </a:t>
              </a:r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Radio</a:t>
              </a:r>
              <a:endParaRPr lang="en-GB" sz="12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801200" y="4233577"/>
            <a:ext cx="2444104" cy="1234515"/>
            <a:chOff x="2801200" y="4233577"/>
            <a:chExt cx="2444104" cy="1234515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4020834" y="4233577"/>
              <a:ext cx="706" cy="403518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2801200" y="4637095"/>
              <a:ext cx="244410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Integrated</a:t>
              </a:r>
              <a:endPara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non-synced </a:t>
              </a:r>
              <a:r>
                <a:rPr lang="en-US" sz="12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Radio</a:t>
              </a:r>
            </a:p>
            <a:p>
              <a:pPr algn="ctr"/>
              <a:r>
                <a:rPr lang="en-US" sz="120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(11 dBi)</a:t>
              </a:r>
              <a:endParaRPr lang="en-GB" sz="1200" dirty="0"/>
            </a:p>
            <a:p>
              <a:pPr algn="ctr"/>
              <a:endParaRPr lang="en-GB" sz="12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261459" y="809799"/>
            <a:ext cx="2113290" cy="1509872"/>
            <a:chOff x="4693635" y="907614"/>
            <a:chExt cx="2113290" cy="1598751"/>
          </a:xfrm>
        </p:grpSpPr>
        <p:sp>
          <p:nvSpPr>
            <p:cNvPr id="22" name="Rectangle 21"/>
            <p:cNvSpPr/>
            <p:nvPr/>
          </p:nvSpPr>
          <p:spPr>
            <a:xfrm>
              <a:off x="4693635" y="907614"/>
              <a:ext cx="2113290" cy="6843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Force </a:t>
              </a:r>
              <a:r>
                <a:rPr lang="ru-RU" sz="120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  <a:r>
                <a:rPr lang="en-US" sz="120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0 High Gain </a:t>
              </a:r>
            </a:p>
            <a:p>
              <a:pPr algn="ctr"/>
              <a:r>
                <a:rPr lang="en-US" sz="120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Integrated </a:t>
              </a:r>
              <a:r>
                <a:rPr lang="en-US" sz="120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Radio</a:t>
              </a:r>
            </a:p>
            <a:p>
              <a:pPr algn="ctr"/>
              <a:r>
                <a:rPr lang="en-US" sz="120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(17 dBi)</a:t>
              </a:r>
              <a:endParaRPr lang="en-GB" sz="1200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5790527" y="1642247"/>
              <a:ext cx="0" cy="864118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5415905" y="5652291"/>
            <a:ext cx="2769375" cy="276999"/>
            <a:chOff x="5415905" y="5652291"/>
            <a:chExt cx="2769375" cy="276999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7002923" y="5807620"/>
              <a:ext cx="1182357" cy="1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5415905" y="5652291"/>
              <a:ext cx="237848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Sector antenna </a:t>
              </a:r>
              <a:r>
                <a:rPr lang="ru-RU" sz="12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90⁰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5029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186" y="2945233"/>
            <a:ext cx="6029325" cy="80354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Большая емкость секторов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19124" y="1205122"/>
            <a:ext cx="78654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6800680" y="1501906"/>
            <a:ext cx="1894905" cy="80354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4572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800" b="1" kern="1200">
                <a:solidFill>
                  <a:srgbClr val="003D79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endParaRPr lang="en-US" sz="28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19123" y="6071826"/>
            <a:ext cx="78654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4" y="1087736"/>
            <a:ext cx="8734246" cy="491301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99182" y="284189"/>
            <a:ext cx="8612488" cy="80354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7500"/>
          </a:bodyPr>
          <a:lstStyle>
            <a:lvl1pPr algn="l" defTabSz="4572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800" b="1" kern="1200">
                <a:solidFill>
                  <a:srgbClr val="003D79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sz="4000" dirty="0" smtClean="0"/>
              <a:t>120 абонентов на сектор!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316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78" y="117354"/>
            <a:ext cx="7886700" cy="1325563"/>
          </a:xfrm>
        </p:spPr>
        <p:txBody>
          <a:bodyPr>
            <a:normAutofit/>
          </a:bodyPr>
          <a:lstStyle/>
          <a:p>
            <a:r>
              <a:rPr lang="ru-RU" sz="4000" dirty="0" smtClean="0"/>
              <a:t>106</a:t>
            </a:r>
            <a:r>
              <a:rPr lang="en-US" sz="4000" dirty="0" smtClean="0"/>
              <a:t> SM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9"/>
          <a:stretch/>
        </p:blipFill>
        <p:spPr bwMode="auto">
          <a:xfrm>
            <a:off x="0" y="1284250"/>
            <a:ext cx="8815657" cy="47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515429" y="3193143"/>
            <a:ext cx="1901371" cy="261257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410008" y="3459139"/>
            <a:ext cx="32460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106 абонентов/сектор!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9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852" y="157309"/>
            <a:ext cx="7886700" cy="989848"/>
          </a:xfrm>
        </p:spPr>
        <p:txBody>
          <a:bodyPr/>
          <a:lstStyle/>
          <a:p>
            <a:r>
              <a:rPr lang="en-US" sz="3600" dirty="0" smtClean="0"/>
              <a:t>117 SM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71" y="1342345"/>
            <a:ext cx="7613181" cy="4603750"/>
          </a:xfrm>
        </p:spPr>
      </p:pic>
      <p:sp>
        <p:nvSpPr>
          <p:cNvPr id="5" name="Rounded Rectangle 4"/>
          <p:cNvSpPr/>
          <p:nvPr/>
        </p:nvSpPr>
        <p:spPr>
          <a:xfrm>
            <a:off x="4804229" y="3382963"/>
            <a:ext cx="2075542" cy="289151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685475" y="3672114"/>
            <a:ext cx="32460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117 абонентов/сектор!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186" y="2945233"/>
            <a:ext cx="6029325" cy="80354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Работа в условиях помех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19124" y="1205122"/>
            <a:ext cx="78654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6800680" y="1501906"/>
            <a:ext cx="1894905" cy="80354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4572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800" b="1" kern="1200">
                <a:solidFill>
                  <a:srgbClr val="003D79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endParaRPr lang="en-US" sz="28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19123" y="6071826"/>
            <a:ext cx="78654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67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56814"/>
            <a:ext cx="8630194" cy="70721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Тестирование в реальный условиях</a:t>
            </a:r>
            <a:r>
              <a:rPr lang="en-US" b="1" dirty="0" smtClean="0"/>
              <a:t>:</a:t>
            </a:r>
            <a:r>
              <a:rPr lang="ru-RU" b="1" dirty="0" smtClean="0"/>
              <a:t> </a:t>
            </a:r>
            <a:r>
              <a:rPr lang="en-US" b="1" dirty="0" err="1" smtClean="0"/>
              <a:t>ePMP</a:t>
            </a:r>
            <a:r>
              <a:rPr lang="en-US" b="1" dirty="0" smtClean="0"/>
              <a:t> vs UBNT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7620000" cy="1981200"/>
          </a:xfrm>
        </p:spPr>
        <p:txBody>
          <a:bodyPr/>
          <a:lstStyle/>
          <a:p>
            <a:r>
              <a:rPr lang="en-US" dirty="0" smtClean="0"/>
              <a:t>Head to Head testing of ePMP </a:t>
            </a:r>
            <a:r>
              <a:rPr lang="en-US" dirty="0" err="1" smtClean="0"/>
              <a:t>vrs</a:t>
            </a:r>
            <a:r>
              <a:rPr lang="en-US" dirty="0" smtClean="0"/>
              <a:t> UBNT</a:t>
            </a:r>
          </a:p>
          <a:p>
            <a:pPr lvl="1"/>
            <a:r>
              <a:rPr lang="en-US" dirty="0" smtClean="0"/>
              <a:t>PTP (1 SM) and PMP (10 SM) Testing</a:t>
            </a:r>
          </a:p>
          <a:p>
            <a:pPr lvl="1"/>
            <a:r>
              <a:rPr lang="en-US" dirty="0" smtClean="0"/>
              <a:t>Varying Interference Levels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7621BB1-9EB8-476D-B8AC-12896DE20C7D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4800" y="3124200"/>
            <a:ext cx="4191000" cy="144633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ePMP:</a:t>
            </a:r>
          </a:p>
          <a:p>
            <a:pPr lvl="1"/>
            <a:r>
              <a:rPr lang="en-US" sz="1800" dirty="0" smtClean="0"/>
              <a:t>GPS Sync AP + 15 dBi Sector 90</a:t>
            </a:r>
          </a:p>
          <a:p>
            <a:pPr lvl="1"/>
            <a:r>
              <a:rPr lang="en-US" sz="1800" dirty="0" smtClean="0"/>
              <a:t>10 Integrated SM</a:t>
            </a:r>
          </a:p>
          <a:p>
            <a:pPr lvl="1"/>
            <a:r>
              <a:rPr lang="en-US" sz="1800" dirty="0" smtClean="0"/>
              <a:t>Flexible Frame Ratio Mode</a:t>
            </a:r>
            <a:endParaRPr lang="en-US" sz="18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4800" y="4800599"/>
            <a:ext cx="4191000" cy="141751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UBNT:</a:t>
            </a:r>
          </a:p>
          <a:p>
            <a:pPr lvl="1"/>
            <a:r>
              <a:rPr lang="en-US" sz="1800" dirty="0" smtClean="0"/>
              <a:t>Titanium AP + “19 dBi” Sector 90</a:t>
            </a:r>
          </a:p>
          <a:p>
            <a:pPr lvl="1"/>
            <a:r>
              <a:rPr lang="en-US" sz="1800" dirty="0" smtClean="0"/>
              <a:t>10 </a:t>
            </a:r>
            <a:r>
              <a:rPr lang="en-US" sz="1800" dirty="0" err="1" smtClean="0"/>
              <a:t>NanoStation</a:t>
            </a:r>
            <a:r>
              <a:rPr lang="en-US" sz="1800" dirty="0" smtClean="0"/>
              <a:t> M5</a:t>
            </a:r>
          </a:p>
          <a:p>
            <a:pPr lvl="1"/>
            <a:r>
              <a:rPr lang="en-US" sz="1800" dirty="0" smtClean="0"/>
              <a:t>airMax Mode</a:t>
            </a:r>
            <a:endParaRPr lang="en-US" sz="18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3154" y="3199540"/>
            <a:ext cx="2784543" cy="301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3848100"/>
            <a:ext cx="928088" cy="189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>
            <a:stCxn id="8" idx="3"/>
          </p:cNvCxnSpPr>
          <p:nvPr/>
        </p:nvCxnSpPr>
        <p:spPr>
          <a:xfrm flipV="1">
            <a:off x="5576288" y="4495800"/>
            <a:ext cx="1662712" cy="3018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01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205" y="94893"/>
            <a:ext cx="8612488" cy="803547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Outdoor Testing – SM Locations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06427" y="6367791"/>
            <a:ext cx="1727819" cy="365125"/>
          </a:xfrm>
          <a:prstGeom prst="rect">
            <a:avLst/>
          </a:prstGeom>
        </p:spPr>
        <p:txBody>
          <a:bodyPr/>
          <a:lstStyle/>
          <a:p>
            <a:fld id="{90C2DE16-A3FC-2443-86BB-35583750A27A}" type="slidenum">
              <a:rPr lang="en-US" smtClean="0"/>
              <a:t>35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952767" y="-545962"/>
            <a:ext cx="5349871" cy="84229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9400" y="6017305"/>
            <a:ext cx="19812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PTP comparison 2.6 miles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>
            <a:stCxn id="6" idx="0"/>
          </p:cNvCxnSpPr>
          <p:nvPr/>
        </p:nvCxnSpPr>
        <p:spPr>
          <a:xfrm flipV="1">
            <a:off x="7620000" y="4267200"/>
            <a:ext cx="990600" cy="17501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62200" y="5846539"/>
            <a:ext cx="19812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PTP comparison 1.1 miles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352800" y="3886200"/>
            <a:ext cx="457200" cy="196033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75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7886700" cy="900629"/>
          </a:xfrm>
        </p:spPr>
        <p:txBody>
          <a:bodyPr/>
          <a:lstStyle/>
          <a:p>
            <a:r>
              <a:rPr lang="en-US" b="1" dirty="0" smtClean="0"/>
              <a:t>Measured Interference Levels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7621BB1-9EB8-476D-B8AC-12896DE20C7D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57200" y="1600200"/>
          <a:ext cx="8153400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1200">
                <a:tc>
                  <a:txBody>
                    <a:bodyPr/>
                    <a:lstStyle/>
                    <a:p>
                      <a:r>
                        <a:rPr lang="en-US" dirty="0" smtClean="0"/>
                        <a:t>Location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 = 5660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 = 5735 MHz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r>
                        <a:rPr lang="en-US" dirty="0" smtClean="0"/>
                        <a:t>AP – Zurich Tower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Avg</a:t>
                      </a:r>
                      <a:r>
                        <a:rPr lang="en-US" dirty="0" smtClean="0"/>
                        <a:t> = -90 , peak = -82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Avg</a:t>
                      </a:r>
                      <a:r>
                        <a:rPr lang="en-US" dirty="0" smtClean="0"/>
                        <a:t> = -77 , peak = -67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r>
                        <a:rPr lang="en-US" dirty="0" smtClean="0"/>
                        <a:t>SM Locations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Avg</a:t>
                      </a:r>
                      <a:r>
                        <a:rPr lang="en-US" dirty="0" smtClean="0"/>
                        <a:t> = -75 to -90</a:t>
                      </a:r>
                    </a:p>
                    <a:p>
                      <a:pPr algn="ctr"/>
                      <a:r>
                        <a:rPr lang="en-US" dirty="0" smtClean="0"/>
                        <a:t>Peak = -67 to -80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Avg</a:t>
                      </a:r>
                      <a:r>
                        <a:rPr lang="en-US" dirty="0" smtClean="0"/>
                        <a:t> = -65 to -80</a:t>
                      </a:r>
                    </a:p>
                    <a:p>
                      <a:pPr algn="ctr"/>
                      <a:r>
                        <a:rPr lang="en-US" dirty="0" smtClean="0"/>
                        <a:t>Peak = -60 to -72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34640" y="4202668"/>
            <a:ext cx="2510443" cy="369332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Moderate Interference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4202668"/>
            <a:ext cx="2209800" cy="369332"/>
          </a:xfrm>
          <a:prstGeom prst="rect">
            <a:avLst/>
          </a:prstGeom>
          <a:gradFill>
            <a:gsLst>
              <a:gs pos="0">
                <a:srgbClr val="FF9999"/>
              </a:gs>
              <a:gs pos="70000">
                <a:srgbClr val="C00000"/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Interference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75529" y="4996934"/>
            <a:ext cx="224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~10 to 15 dB Higher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24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718" y="191940"/>
            <a:ext cx="8612488" cy="803547"/>
          </a:xfrm>
        </p:spPr>
        <p:txBody>
          <a:bodyPr/>
          <a:lstStyle/>
          <a:p>
            <a:r>
              <a:rPr lang="en-US" b="1" dirty="0" smtClean="0"/>
              <a:t>Point to Point Testing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951928"/>
            <a:ext cx="6781800" cy="838200"/>
          </a:xfr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000" dirty="0" smtClean="0"/>
              <a:t>Low Interference SM location: 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1800" dirty="0" smtClean="0"/>
              <a:t>UBNT and ePMP have good comparable results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53400" y="6465534"/>
            <a:ext cx="533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7621BB1-9EB8-476D-B8AC-12896DE20C7D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743200" y="3009328"/>
            <a:ext cx="2133600" cy="914400"/>
          </a:xfrm>
          <a:prstGeom prst="roundRect">
            <a:avLst/>
          </a:prstGeom>
          <a:noFill/>
          <a:ln w="57150">
            <a:solidFill>
              <a:srgbClr val="4DE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306290" y="3009328"/>
            <a:ext cx="2313709" cy="914400"/>
          </a:xfrm>
          <a:prstGeom prst="roundRect">
            <a:avLst/>
          </a:prstGeom>
          <a:noFill/>
          <a:ln w="57150">
            <a:solidFill>
              <a:srgbClr val="4DE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400800" y="1790128"/>
            <a:ext cx="304800" cy="1219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771900" y="1790128"/>
            <a:ext cx="460664" cy="1219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066800" y="5235053"/>
            <a:ext cx="6781800" cy="123048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High Interference SM location: </a:t>
            </a:r>
          </a:p>
          <a:p>
            <a:pPr lvl="1"/>
            <a:r>
              <a:rPr lang="en-US" sz="1600" dirty="0" smtClean="0"/>
              <a:t>UBNT throughput near zero – </a:t>
            </a:r>
            <a:r>
              <a:rPr lang="en-US" sz="1600" b="1" u="sng" dirty="0" smtClean="0"/>
              <a:t>double negative </a:t>
            </a:r>
            <a:r>
              <a:rPr lang="en-US" sz="1600" dirty="0" smtClean="0"/>
              <a:t> impact of interference &amp; retransmit collisions</a:t>
            </a:r>
          </a:p>
          <a:p>
            <a:pPr lvl="1"/>
            <a:r>
              <a:rPr lang="en-US" sz="1600" dirty="0" smtClean="0"/>
              <a:t>ePMP throughput is excellent</a:t>
            </a:r>
            <a:endParaRPr lang="en-US" sz="1600" dirty="0"/>
          </a:p>
        </p:txBody>
      </p:sp>
      <p:sp>
        <p:nvSpPr>
          <p:cNvPr id="14" name="Rounded Rectangle 13"/>
          <p:cNvSpPr/>
          <p:nvPr/>
        </p:nvSpPr>
        <p:spPr>
          <a:xfrm>
            <a:off x="2743200" y="3958364"/>
            <a:ext cx="2133600" cy="87976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313217" y="3937582"/>
            <a:ext cx="2306781" cy="900545"/>
          </a:xfrm>
          <a:prstGeom prst="roundRect">
            <a:avLst/>
          </a:prstGeom>
          <a:noFill/>
          <a:ln w="57150">
            <a:solidFill>
              <a:srgbClr val="4DE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258589" y="4838128"/>
            <a:ext cx="326275" cy="39692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2055461"/>
            <a:ext cx="6781800" cy="2782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8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187038"/>
            <a:ext cx="8382001" cy="792162"/>
          </a:xfrm>
        </p:spPr>
        <p:txBody>
          <a:bodyPr>
            <a:normAutofit/>
          </a:bodyPr>
          <a:lstStyle/>
          <a:p>
            <a:r>
              <a:rPr lang="en-US" b="1" dirty="0" smtClean="0"/>
              <a:t>PMP Testing – Case #1 Moderate Interference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979200"/>
            <a:ext cx="8229600" cy="494288"/>
          </a:xfrm>
        </p:spPr>
        <p:txBody>
          <a:bodyPr/>
          <a:lstStyle/>
          <a:p>
            <a:r>
              <a:rPr lang="en-US" dirty="0" smtClean="0"/>
              <a:t>CH=5660 MHz (DFS Band)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838199" y="6051549"/>
            <a:ext cx="761584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* Only 7 locations testing due to UBNT equipment restrictions</a:t>
            </a:r>
            <a:endParaRPr lang="en-US" sz="2000" dirty="0"/>
          </a:p>
        </p:txBody>
      </p:sp>
      <p:sp>
        <p:nvSpPr>
          <p:cNvPr id="7" name="Rounded Rectangle 6"/>
          <p:cNvSpPr/>
          <p:nvPr/>
        </p:nvSpPr>
        <p:spPr>
          <a:xfrm>
            <a:off x="4800599" y="2372315"/>
            <a:ext cx="2288819" cy="1818685"/>
          </a:xfrm>
          <a:prstGeom prst="roundRect">
            <a:avLst/>
          </a:prstGeom>
          <a:noFill/>
          <a:ln w="57150">
            <a:solidFill>
              <a:srgbClr val="4DE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362200" y="2372315"/>
            <a:ext cx="2286000" cy="1818685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80999" y="4983956"/>
            <a:ext cx="86868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ePMP had superior throughput in all cases except one</a:t>
            </a:r>
          </a:p>
          <a:p>
            <a:r>
              <a:rPr lang="en-US" sz="2400" dirty="0" smtClean="0"/>
              <a:t>ePMP Average </a:t>
            </a:r>
            <a:r>
              <a:rPr lang="en-US" sz="2400" dirty="0" err="1" smtClean="0"/>
              <a:t>tput</a:t>
            </a:r>
            <a:r>
              <a:rPr lang="en-US" sz="2400" dirty="0" smtClean="0"/>
              <a:t> &gt;2X UBNT Average </a:t>
            </a:r>
            <a:r>
              <a:rPr lang="en-US" sz="2400" dirty="0" err="1" smtClean="0"/>
              <a:t>tput</a:t>
            </a: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5436" y="1600200"/>
            <a:ext cx="5873983" cy="32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17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725"/>
            <a:ext cx="8470669" cy="792162"/>
          </a:xfrm>
        </p:spPr>
        <p:txBody>
          <a:bodyPr/>
          <a:lstStyle/>
          <a:p>
            <a:r>
              <a:rPr lang="en-US" b="1" dirty="0" smtClean="0"/>
              <a:t>PMP Testing – Case #2 High Interference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3887"/>
            <a:ext cx="8229600" cy="1173163"/>
          </a:xfrm>
        </p:spPr>
        <p:txBody>
          <a:bodyPr/>
          <a:lstStyle/>
          <a:p>
            <a:r>
              <a:rPr lang="en-US" dirty="0" smtClean="0"/>
              <a:t>CH=5735 MHz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257799" y="2302916"/>
            <a:ext cx="2299855" cy="2438400"/>
          </a:xfrm>
          <a:prstGeom prst="roundRect">
            <a:avLst/>
          </a:prstGeom>
          <a:noFill/>
          <a:ln w="57150">
            <a:solidFill>
              <a:srgbClr val="4DE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667000" y="2286000"/>
            <a:ext cx="2438400" cy="2455316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57200" y="5272635"/>
            <a:ext cx="86868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ePMP </a:t>
            </a:r>
            <a:r>
              <a:rPr lang="en-US" sz="2400" dirty="0" err="1" smtClean="0"/>
              <a:t>tput</a:t>
            </a:r>
            <a:r>
              <a:rPr lang="en-US" sz="2400" dirty="0" smtClean="0"/>
              <a:t> reduced, but much higher than UBNT in all cases</a:t>
            </a:r>
          </a:p>
          <a:p>
            <a:r>
              <a:rPr lang="en-US" sz="2400" dirty="0"/>
              <a:t>ePMP Average </a:t>
            </a:r>
            <a:r>
              <a:rPr lang="en-US" sz="2400" dirty="0" err="1"/>
              <a:t>tput</a:t>
            </a:r>
            <a:r>
              <a:rPr lang="en-US" sz="2400" dirty="0"/>
              <a:t> </a:t>
            </a:r>
            <a:r>
              <a:rPr lang="en-US" sz="2400" dirty="0" smtClean="0"/>
              <a:t>&gt; 10X </a:t>
            </a:r>
            <a:r>
              <a:rPr lang="en-US" sz="2400" dirty="0"/>
              <a:t>UBNT Average </a:t>
            </a:r>
            <a:r>
              <a:rPr lang="en-US" sz="2400" dirty="0" err="1"/>
              <a:t>tput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5666" y="1524000"/>
            <a:ext cx="6051989" cy="360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954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wifidom.com/wp-content/uploads/2015/10/Force180_Front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3" t="29873" r="24822" b="28707"/>
          <a:stretch/>
        </p:blipFill>
        <p:spPr bwMode="auto">
          <a:xfrm>
            <a:off x="2870401" y="2667964"/>
            <a:ext cx="1810725" cy="85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551" y="261180"/>
            <a:ext cx="6481877" cy="1034627"/>
          </a:xfrm>
        </p:spPr>
        <p:txBody>
          <a:bodyPr>
            <a:normAutofit/>
          </a:bodyPr>
          <a:lstStyle/>
          <a:p>
            <a:r>
              <a:rPr lang="ru-RU" sz="3800" b="1" dirty="0">
                <a:solidFill>
                  <a:srgbClr val="003399"/>
                </a:solidFill>
                <a:latin typeface="+mn-lt"/>
              </a:rPr>
              <a:t>Портфолио </a:t>
            </a:r>
            <a:r>
              <a:rPr lang="ru-RU" sz="3800" b="1" dirty="0" smtClean="0">
                <a:solidFill>
                  <a:srgbClr val="003399"/>
                </a:solidFill>
                <a:latin typeface="+mn-lt"/>
              </a:rPr>
              <a:t>5 </a:t>
            </a:r>
            <a:r>
              <a:rPr lang="ru-RU" sz="3800" b="1" dirty="0">
                <a:solidFill>
                  <a:srgbClr val="003399"/>
                </a:solidFill>
                <a:latin typeface="+mn-lt"/>
              </a:rPr>
              <a:t>ГГц</a:t>
            </a:r>
            <a:endParaRPr lang="en-GB" sz="3800" b="1" dirty="0">
              <a:solidFill>
                <a:srgbClr val="003399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7930" t="5232" r="19080" b="2987"/>
          <a:stretch/>
        </p:blipFill>
        <p:spPr>
          <a:xfrm>
            <a:off x="429764" y="2172015"/>
            <a:ext cx="957652" cy="216512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50228" y="2111794"/>
            <a:ext cx="1550806" cy="22752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1" name="Straight Connector 10"/>
          <p:cNvCxnSpPr/>
          <p:nvPr/>
        </p:nvCxnSpPr>
        <p:spPr>
          <a:xfrm flipH="1" flipV="1">
            <a:off x="921310" y="4148372"/>
            <a:ext cx="1036" cy="1582835"/>
          </a:xfrm>
          <a:prstGeom prst="line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2142066" y="4135878"/>
            <a:ext cx="1175" cy="961807"/>
          </a:xfrm>
          <a:prstGeom prst="line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630246" y="1295807"/>
            <a:ext cx="2477511" cy="348360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85408" y="5731207"/>
            <a:ext cx="12954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Connectorized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GPS-synced Radio</a:t>
            </a:r>
            <a:endParaRPr lang="en-GB" sz="1200" dirty="0"/>
          </a:p>
        </p:txBody>
      </p:sp>
      <p:sp>
        <p:nvSpPr>
          <p:cNvPr id="31" name="Rectangle 30"/>
          <p:cNvSpPr/>
          <p:nvPr/>
        </p:nvSpPr>
        <p:spPr>
          <a:xfrm>
            <a:off x="920014" y="5129128"/>
            <a:ext cx="2444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Connectorized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non-synced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Radio</a:t>
            </a:r>
            <a:endParaRPr lang="en-GB" sz="12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4224924" y="500405"/>
            <a:ext cx="3941912" cy="4769407"/>
            <a:chOff x="3343829" y="898421"/>
            <a:chExt cx="3941912" cy="5050162"/>
          </a:xfrm>
        </p:grpSpPr>
        <p:sp>
          <p:nvSpPr>
            <p:cNvPr id="36" name="Rectangle 35"/>
            <p:cNvSpPr/>
            <p:nvPr/>
          </p:nvSpPr>
          <p:spPr>
            <a:xfrm>
              <a:off x="5172451" y="898421"/>
              <a:ext cx="2113290" cy="6843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Force </a:t>
              </a:r>
              <a:r>
                <a:rPr lang="ru-RU" sz="120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  <a:r>
                <a:rPr lang="en-US" sz="120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0 High Gain </a:t>
              </a:r>
            </a:p>
            <a:p>
              <a:pPr algn="ctr"/>
              <a:r>
                <a:rPr lang="en-US" sz="120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Integrated </a:t>
              </a:r>
              <a:r>
                <a:rPr lang="en-US" sz="120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Radio</a:t>
              </a:r>
            </a:p>
            <a:p>
              <a:pPr algn="ctr"/>
              <a:r>
                <a:rPr lang="en-US" sz="120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(25 dBi)</a:t>
              </a:r>
              <a:endParaRPr lang="en-GB" sz="1200" dirty="0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6243373" y="1662036"/>
              <a:ext cx="0" cy="864118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3343829" y="5264205"/>
              <a:ext cx="2113290" cy="6843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Force </a:t>
              </a:r>
              <a:r>
                <a:rPr lang="en-US" sz="120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190</a:t>
              </a:r>
              <a:endParaRPr lang="en-US" sz="1200" dirty="0" smtClean="0">
                <a:latin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20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Integrated </a:t>
              </a:r>
              <a:r>
                <a:rPr lang="en-US" sz="120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Radio</a:t>
              </a:r>
            </a:p>
            <a:p>
              <a:pPr algn="ctr"/>
              <a:r>
                <a:rPr lang="en-US" sz="120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(21 dBi)</a:t>
              </a:r>
              <a:endParaRPr lang="en-GB" sz="1200" dirty="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2538971" y="4040818"/>
            <a:ext cx="24441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Integrated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non-synced 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Radio</a:t>
            </a:r>
            <a:endParaRPr lang="ru-RU" sz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Force180</a:t>
            </a:r>
          </a:p>
          <a:p>
            <a:pPr algn="ctr"/>
            <a:r>
              <a:rPr lang="en-US" sz="1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(16 dBi)</a:t>
            </a:r>
            <a:endParaRPr lang="en-GB" sz="1200" dirty="0"/>
          </a:p>
          <a:p>
            <a:pPr algn="ctr"/>
            <a:endParaRPr lang="en-GB" sz="1200" dirty="0"/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3755387" y="3454487"/>
            <a:ext cx="1" cy="561422"/>
          </a:xfrm>
          <a:prstGeom prst="line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6667" y="1991534"/>
            <a:ext cx="1771650" cy="2333625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V="1">
            <a:off x="5282288" y="4073372"/>
            <a:ext cx="1" cy="561422"/>
          </a:xfrm>
          <a:prstGeom prst="line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37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216" y="1932668"/>
            <a:ext cx="7886700" cy="2626268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cnMaestro</a:t>
            </a:r>
            <a:r>
              <a:rPr lang="ru-RU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:</a:t>
            </a:r>
            <a:r>
              <a:rPr lang="en-US" sz="6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/>
            </a:r>
            <a:br>
              <a:rPr lang="en-US" sz="6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ru-RU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с</a:t>
            </a:r>
            <a:r>
              <a:rPr lang="ru-RU" sz="6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квозное управление сетью за 0 ₽</a:t>
            </a:r>
            <a:endParaRPr lang="en-GB" sz="6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7633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58" y="230834"/>
            <a:ext cx="8693876" cy="79216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+mn-lt"/>
              </a:rPr>
              <a:t>Возможности </a:t>
            </a:r>
            <a:r>
              <a:rPr lang="en-US" sz="3200" b="1" dirty="0" err="1" smtClean="0">
                <a:latin typeface="+mn-lt"/>
              </a:rPr>
              <a:t>cnMaestro</a:t>
            </a:r>
            <a:endParaRPr lang="en-US" sz="3200" b="1" dirty="0">
              <a:latin typeface="+mn-lt"/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53400" y="6375132"/>
            <a:ext cx="533400" cy="365125"/>
          </a:xfrm>
        </p:spPr>
        <p:txBody>
          <a:bodyPr/>
          <a:lstStyle/>
          <a:p>
            <a:fld id="{14ED5164-A1E6-4084-B524-A73C11AAB69D}" type="slidenum">
              <a:rPr lang="en-US" smtClean="0">
                <a:solidFill>
                  <a:srgbClr val="313131">
                    <a:tint val="75000"/>
                  </a:srgbClr>
                </a:solidFill>
              </a:rPr>
              <a:pPr/>
              <a:t>41</a:t>
            </a:fld>
            <a:endParaRPr lang="en-US" dirty="0">
              <a:solidFill>
                <a:srgbClr val="313131">
                  <a:tint val="75000"/>
                </a:srgb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1" y="1022996"/>
            <a:ext cx="8191499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/>
              <a:t>Доступны облачная и локальная версии (бесплатно до 2000 устройств)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/>
              <a:t>Связь с устройствами по </a:t>
            </a:r>
            <a:r>
              <a:rPr lang="en-US" sz="2400" dirty="0" smtClean="0"/>
              <a:t>HTTPS</a:t>
            </a:r>
            <a:r>
              <a:rPr lang="ru-RU" sz="2400" dirty="0" smtClean="0"/>
              <a:t> (надежность, прохождение через брандмауэры)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/>
              <a:t>Поддержка всего портфолио </a:t>
            </a:r>
            <a:r>
              <a:rPr lang="en-US" sz="2400" dirty="0" smtClean="0"/>
              <a:t>Cambium</a:t>
            </a:r>
            <a:endParaRPr lang="ru-RU" sz="240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/>
              <a:t>Шаблоны и автоматическая «прописка» устройств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/>
              <a:t>Обновление ПО (ручное, по графику)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/>
              <a:t>Инвентаризация, статистика и аналитика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/>
              <a:t>Отображение устройств на картах и подгружаемых планах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/>
              <a:t>Встроенный гостевой портал для </a:t>
            </a:r>
            <a:r>
              <a:rPr lang="en-US" sz="2400" dirty="0" smtClean="0"/>
              <a:t>Wi-Fi</a:t>
            </a:r>
            <a:r>
              <a:rPr lang="ru-RU" sz="2400" dirty="0" smtClean="0"/>
              <a:t> (</a:t>
            </a:r>
            <a:r>
              <a:rPr lang="en-US" sz="2400" dirty="0" smtClean="0"/>
              <a:t>Captive Portal</a:t>
            </a:r>
            <a:r>
              <a:rPr lang="ru-RU" sz="2400" dirty="0" smtClean="0"/>
              <a:t>)</a:t>
            </a:r>
            <a:endParaRPr lang="en-US" sz="240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/>
              <a:t>Поддержка </a:t>
            </a:r>
            <a:r>
              <a:rPr lang="ru-RU" sz="2400" dirty="0"/>
              <a:t>ваучеров для </a:t>
            </a:r>
            <a:r>
              <a:rPr lang="ru-RU" sz="2400" dirty="0" smtClean="0"/>
              <a:t>организации платных хотспотов </a:t>
            </a:r>
            <a:r>
              <a:rPr lang="en-US" sz="2400" dirty="0" smtClean="0"/>
              <a:t>Wi-Fi</a:t>
            </a:r>
            <a:r>
              <a:rPr lang="ru-RU" sz="2400" dirty="0" smtClean="0"/>
              <a:t>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160069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 descr="widecloud.png"/>
          <p:cNvPicPr>
            <a:picLocks noChangeAspect="1"/>
          </p:cNvPicPr>
          <p:nvPr/>
        </p:nvPicPr>
        <p:blipFill>
          <a:blip r:embed="rId2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6089" y="149482"/>
            <a:ext cx="4475221" cy="4114800"/>
          </a:xfrm>
          <a:prstGeom prst="rect">
            <a:avLst/>
          </a:prstGeom>
        </p:spPr>
      </p:pic>
      <p:sp>
        <p:nvSpPr>
          <p:cNvPr id="163" name="TextBox 162"/>
          <p:cNvSpPr txBox="1"/>
          <p:nvPr/>
        </p:nvSpPr>
        <p:spPr>
          <a:xfrm>
            <a:off x="5029200" y="696436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2238"/>
            <a:ext cx="8229600" cy="792162"/>
          </a:xfrm>
        </p:spPr>
        <p:txBody>
          <a:bodyPr/>
          <a:lstStyle/>
          <a:p>
            <a:r>
              <a:rPr lang="ru-RU" sz="3200" b="1" dirty="0" smtClean="0">
                <a:latin typeface="+mn-lt"/>
              </a:rPr>
              <a:t>Архитектура</a:t>
            </a:r>
            <a:r>
              <a:rPr lang="ru-RU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cnMaestro</a:t>
            </a:r>
            <a:endParaRPr lang="en-US" b="1" dirty="0">
              <a:latin typeface="+mn-lt"/>
            </a:endParaRPr>
          </a:p>
        </p:txBody>
      </p:sp>
      <p:sp>
        <p:nvSpPr>
          <p:cNvPr id="8" name="AutoShape 4" descr="Image result for Processor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 descr="Image result for cpu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2" descr="Image result for service provider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service provider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7" descr="http://www.iconarchive.com/download/i60610/double-j-design/origami-colored-pencil/blue-home.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4" name="AutoShape 18" descr="Image result for Slow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153400" y="6375132"/>
            <a:ext cx="533400" cy="365125"/>
          </a:xfrm>
        </p:spPr>
        <p:txBody>
          <a:bodyPr/>
          <a:lstStyle/>
          <a:p>
            <a:fld id="{14ED5164-A1E6-4084-B524-A73C11AAB6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245337" y="829775"/>
            <a:ext cx="2615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  <a:spcBef>
                <a:spcPts val="1800"/>
              </a:spcBef>
            </a:pPr>
            <a:r>
              <a:rPr lang="ru-RU" b="1" dirty="0" smtClean="0">
                <a:solidFill>
                  <a:schemeClr val="accent1"/>
                </a:solidFill>
                <a:latin typeface="+mj-lt"/>
              </a:rPr>
              <a:t>Кроссплатформенность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/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• 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Доступ к мониторингу и управлению с любых устройств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245337" y="4975717"/>
            <a:ext cx="3505200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  <a:spcBef>
                <a:spcPts val="1800"/>
              </a:spcBef>
            </a:pPr>
            <a:r>
              <a:rPr lang="ru-RU" b="1" dirty="0" smtClean="0">
                <a:solidFill>
                  <a:srgbClr val="009ADD"/>
                </a:solidFill>
                <a:latin typeface="+mj-lt"/>
              </a:rPr>
              <a:t>Облако </a:t>
            </a:r>
            <a:r>
              <a:rPr lang="en-US" b="1" dirty="0" smtClean="0">
                <a:solidFill>
                  <a:srgbClr val="009ADD"/>
                </a:solidFill>
                <a:latin typeface="+mj-lt"/>
              </a:rPr>
              <a:t>Cambium</a:t>
            </a:r>
            <a:r>
              <a:rPr lang="ru-RU" b="1" dirty="0" smtClean="0">
                <a:solidFill>
                  <a:srgbClr val="009ADD"/>
                </a:solidFill>
                <a:latin typeface="+mj-lt"/>
              </a:rPr>
              <a:t>, либо корпоративное облако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/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• 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Облачный сервис одновременно обслуживает множество операторов, независимо друг от друга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/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•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Операторы могут установить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cnMaestro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в своем облаке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5199861" y="244952"/>
            <a:ext cx="350520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  <a:spcBef>
                <a:spcPts val="1800"/>
              </a:spcBef>
            </a:pPr>
            <a:r>
              <a:rPr lang="ru-RU" b="1" dirty="0" err="1" smtClean="0">
                <a:solidFill>
                  <a:srgbClr val="009ADD"/>
                </a:solidFill>
                <a:latin typeface="+mj-lt"/>
              </a:rPr>
              <a:t>Высокомасштабируемая</a:t>
            </a:r>
            <a:r>
              <a:rPr lang="ru-RU" b="1" dirty="0" smtClean="0">
                <a:solidFill>
                  <a:srgbClr val="009ADD"/>
                </a:solidFill>
                <a:latin typeface="+mj-lt"/>
              </a:rPr>
              <a:t> архитектура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/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•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Распределенные процессы, распределенная база данных, общая шина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/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• 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Отказоустойчивость и резервирование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077" name="Group 2076"/>
          <p:cNvGrpSpPr/>
          <p:nvPr/>
        </p:nvGrpSpPr>
        <p:grpSpPr>
          <a:xfrm>
            <a:off x="6096000" y="1295400"/>
            <a:ext cx="1217000" cy="533400"/>
            <a:chOff x="6096000" y="1219200"/>
            <a:chExt cx="1217000" cy="533400"/>
          </a:xfrm>
        </p:grpSpPr>
        <p:sp>
          <p:nvSpPr>
            <p:cNvPr id="156" name="TextBox 155"/>
            <p:cNvSpPr txBox="1"/>
            <p:nvPr/>
          </p:nvSpPr>
          <p:spPr>
            <a:xfrm>
              <a:off x="6096000" y="1219200"/>
              <a:ext cx="121700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009ADD"/>
                  </a:solidFill>
                  <a:latin typeface="+mj-lt"/>
                </a:rPr>
                <a:t>Distributed Process</a:t>
              </a:r>
              <a:endParaRPr lang="en-US" sz="1000" b="1" dirty="0">
                <a:solidFill>
                  <a:srgbClr val="009ADD"/>
                </a:solidFill>
                <a:latin typeface="+mj-lt"/>
              </a:endParaRPr>
            </a:p>
          </p:txBody>
        </p:sp>
        <p:cxnSp>
          <p:nvCxnSpPr>
            <p:cNvPr id="159" name="Straight Arrow Connector 158"/>
            <p:cNvCxnSpPr/>
            <p:nvPr/>
          </p:nvCxnSpPr>
          <p:spPr>
            <a:xfrm>
              <a:off x="6324600" y="1447800"/>
              <a:ext cx="0" cy="304800"/>
            </a:xfrm>
            <a:prstGeom prst="straightConnector1">
              <a:avLst/>
            </a:prstGeom>
            <a:ln>
              <a:solidFill>
                <a:srgbClr val="009ADD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/>
          <p:cNvGrpSpPr/>
          <p:nvPr/>
        </p:nvGrpSpPr>
        <p:grpSpPr>
          <a:xfrm>
            <a:off x="7155695" y="2850495"/>
            <a:ext cx="1226305" cy="497904"/>
            <a:chOff x="7155695" y="2850495"/>
            <a:chExt cx="1226305" cy="497904"/>
          </a:xfrm>
        </p:grpSpPr>
        <p:sp>
          <p:nvSpPr>
            <p:cNvPr id="158" name="TextBox 157"/>
            <p:cNvSpPr txBox="1"/>
            <p:nvPr/>
          </p:nvSpPr>
          <p:spPr>
            <a:xfrm>
              <a:off x="7599840" y="2971800"/>
              <a:ext cx="782160" cy="376599"/>
            </a:xfrm>
            <a:prstGeom prst="rect">
              <a:avLst/>
            </a:prstGeom>
            <a:noFill/>
          </p:spPr>
          <p:txBody>
            <a:bodyPr wrap="none" lIns="91440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 b="1" dirty="0" smtClean="0">
                  <a:solidFill>
                    <a:srgbClr val="009ADD"/>
                  </a:solidFill>
                  <a:latin typeface="+mj-lt"/>
                </a:rPr>
                <a:t>Distributed </a:t>
              </a:r>
              <a:br>
                <a:rPr lang="en-US" sz="1000" b="1" dirty="0" smtClean="0">
                  <a:solidFill>
                    <a:srgbClr val="009ADD"/>
                  </a:solidFill>
                  <a:latin typeface="+mj-lt"/>
                </a:rPr>
              </a:br>
              <a:r>
                <a:rPr lang="en-US" sz="1000" b="1" dirty="0" smtClean="0">
                  <a:solidFill>
                    <a:srgbClr val="009ADD"/>
                  </a:solidFill>
                  <a:latin typeface="+mj-lt"/>
                </a:rPr>
                <a:t>Database</a:t>
              </a:r>
              <a:endParaRPr lang="en-US" sz="1000" b="1" dirty="0">
                <a:solidFill>
                  <a:srgbClr val="009ADD"/>
                </a:solidFill>
                <a:latin typeface="+mj-lt"/>
              </a:endParaRPr>
            </a:p>
          </p:txBody>
        </p:sp>
        <p:cxnSp>
          <p:nvCxnSpPr>
            <p:cNvPr id="160" name="Straight Arrow Connector 159"/>
            <p:cNvCxnSpPr/>
            <p:nvPr/>
          </p:nvCxnSpPr>
          <p:spPr>
            <a:xfrm flipH="1" flipV="1">
              <a:off x="7460495" y="2850495"/>
              <a:ext cx="159505" cy="349905"/>
            </a:xfrm>
            <a:prstGeom prst="straightConnector1">
              <a:avLst/>
            </a:prstGeom>
            <a:ln>
              <a:solidFill>
                <a:srgbClr val="009ADD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/>
            <p:cNvCxnSpPr/>
            <p:nvPr/>
          </p:nvCxnSpPr>
          <p:spPr>
            <a:xfrm>
              <a:off x="7155695" y="3079095"/>
              <a:ext cx="460417" cy="121111"/>
            </a:xfrm>
            <a:prstGeom prst="straightConnector1">
              <a:avLst/>
            </a:prstGeom>
            <a:ln>
              <a:solidFill>
                <a:srgbClr val="009ADD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3" name="Group 2072"/>
          <p:cNvGrpSpPr/>
          <p:nvPr/>
        </p:nvGrpSpPr>
        <p:grpSpPr>
          <a:xfrm>
            <a:off x="7010400" y="2120474"/>
            <a:ext cx="1326179" cy="470326"/>
            <a:chOff x="7010400" y="2044274"/>
            <a:chExt cx="1326179" cy="470326"/>
          </a:xfrm>
        </p:grpSpPr>
        <p:sp>
          <p:nvSpPr>
            <p:cNvPr id="157" name="TextBox 156"/>
            <p:cNvSpPr txBox="1"/>
            <p:nvPr/>
          </p:nvSpPr>
          <p:spPr>
            <a:xfrm>
              <a:off x="7520954" y="2044274"/>
              <a:ext cx="815625" cy="376599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 b="1" dirty="0" smtClean="0">
                  <a:solidFill>
                    <a:srgbClr val="009ADD"/>
                  </a:solidFill>
                  <a:latin typeface="+mj-lt"/>
                </a:rPr>
                <a:t> Distributed </a:t>
              </a:r>
              <a:br>
                <a:rPr lang="en-US" sz="1000" b="1" dirty="0" smtClean="0">
                  <a:solidFill>
                    <a:srgbClr val="009ADD"/>
                  </a:solidFill>
                  <a:latin typeface="+mj-lt"/>
                </a:rPr>
              </a:br>
              <a:r>
                <a:rPr lang="en-US" sz="1000" b="1" dirty="0" smtClean="0">
                  <a:solidFill>
                    <a:srgbClr val="009ADD"/>
                  </a:solidFill>
                  <a:latin typeface="+mj-lt"/>
                </a:rPr>
                <a:t> Message-bus</a:t>
              </a:r>
              <a:endParaRPr lang="en-US" sz="1000" b="1" dirty="0">
                <a:solidFill>
                  <a:srgbClr val="009ADD"/>
                </a:solidFill>
                <a:latin typeface="+mj-lt"/>
              </a:endParaRPr>
            </a:p>
          </p:txBody>
        </p:sp>
        <p:cxnSp>
          <p:nvCxnSpPr>
            <p:cNvPr id="162" name="Straight Arrow Connector 161"/>
            <p:cNvCxnSpPr>
              <a:stCxn id="157" idx="1"/>
            </p:cNvCxnSpPr>
            <p:nvPr/>
          </p:nvCxnSpPr>
          <p:spPr>
            <a:xfrm flipH="1">
              <a:off x="7010400" y="2232574"/>
              <a:ext cx="510554" cy="282026"/>
            </a:xfrm>
            <a:prstGeom prst="straightConnector1">
              <a:avLst/>
            </a:prstGeom>
            <a:ln>
              <a:solidFill>
                <a:srgbClr val="009ADD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5105400" y="1710185"/>
            <a:ext cx="2514600" cy="1524000"/>
            <a:chOff x="5105400" y="1524000"/>
            <a:chExt cx="2514600" cy="1524000"/>
          </a:xfrm>
        </p:grpSpPr>
        <p:pic>
          <p:nvPicPr>
            <p:cNvPr id="42" name="Picture 41" descr="message-bus.png"/>
            <p:cNvPicPr>
              <a:picLocks noChangeAspect="1"/>
            </p:cNvPicPr>
            <p:nvPr/>
          </p:nvPicPr>
          <p:blipFill>
            <a:blip r:embed="rId3" cstate="print">
              <a:alphaModFix amt="6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2133600"/>
              <a:ext cx="1955800" cy="801878"/>
            </a:xfrm>
            <a:prstGeom prst="rect">
              <a:avLst/>
            </a:prstGeom>
          </p:spPr>
        </p:pic>
        <p:grpSp>
          <p:nvGrpSpPr>
            <p:cNvPr id="48" name="Group 47"/>
            <p:cNvGrpSpPr/>
            <p:nvPr/>
          </p:nvGrpSpPr>
          <p:grpSpPr>
            <a:xfrm>
              <a:off x="5334000" y="1524000"/>
              <a:ext cx="1981200" cy="762000"/>
              <a:chOff x="5334000" y="1524000"/>
              <a:chExt cx="1981200" cy="762000"/>
            </a:xfrm>
          </p:grpSpPr>
          <p:pic>
            <p:nvPicPr>
              <p:cNvPr id="178" name="Picture 177" descr="server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1524000"/>
                <a:ext cx="762000" cy="762000"/>
              </a:xfrm>
              <a:prstGeom prst="rect">
                <a:avLst/>
              </a:prstGeom>
            </p:spPr>
          </p:pic>
          <p:pic>
            <p:nvPicPr>
              <p:cNvPr id="179" name="Picture 178" descr="server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40400" y="1524000"/>
                <a:ext cx="762000" cy="762000"/>
              </a:xfrm>
              <a:prstGeom prst="rect">
                <a:avLst/>
              </a:prstGeom>
            </p:spPr>
          </p:pic>
          <p:pic>
            <p:nvPicPr>
              <p:cNvPr id="180" name="Picture 179" descr="server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6800" y="1524000"/>
                <a:ext cx="762000" cy="762000"/>
              </a:xfrm>
              <a:prstGeom prst="rect">
                <a:avLst/>
              </a:prstGeom>
            </p:spPr>
          </p:pic>
          <p:pic>
            <p:nvPicPr>
              <p:cNvPr id="181" name="Picture 180" descr="server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3200" y="1524000"/>
                <a:ext cx="762000" cy="762000"/>
              </a:xfrm>
              <a:prstGeom prst="rect">
                <a:avLst/>
              </a:prstGeom>
            </p:spPr>
          </p:pic>
        </p:grpSp>
        <p:grpSp>
          <p:nvGrpSpPr>
            <p:cNvPr id="31" name="Group 30"/>
            <p:cNvGrpSpPr/>
            <p:nvPr/>
          </p:nvGrpSpPr>
          <p:grpSpPr>
            <a:xfrm>
              <a:off x="5524500" y="2667000"/>
              <a:ext cx="381000" cy="381000"/>
              <a:chOff x="-1828800" y="2590800"/>
              <a:chExt cx="1371600" cy="1371600"/>
            </a:xfrm>
          </p:grpSpPr>
          <p:pic>
            <p:nvPicPr>
              <p:cNvPr id="28" name="Picture 27" descr="dbfill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778000" y="2641600"/>
                <a:ext cx="1270000" cy="1270000"/>
              </a:xfrm>
              <a:prstGeom prst="rect">
                <a:avLst/>
              </a:prstGeom>
            </p:spPr>
          </p:pic>
          <p:pic>
            <p:nvPicPr>
              <p:cNvPr id="176" name="Picture 175" descr="db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28800" y="2590800"/>
                <a:ext cx="1371600" cy="1371600"/>
              </a:xfrm>
              <a:prstGeom prst="rect">
                <a:avLst/>
              </a:prstGeom>
            </p:spPr>
          </p:pic>
        </p:grpSp>
        <p:grpSp>
          <p:nvGrpSpPr>
            <p:cNvPr id="185" name="Group 184"/>
            <p:cNvGrpSpPr/>
            <p:nvPr/>
          </p:nvGrpSpPr>
          <p:grpSpPr>
            <a:xfrm>
              <a:off x="6743700" y="2667000"/>
              <a:ext cx="381000" cy="381000"/>
              <a:chOff x="-1828800" y="2590800"/>
              <a:chExt cx="1371600" cy="1371600"/>
            </a:xfrm>
          </p:grpSpPr>
          <p:pic>
            <p:nvPicPr>
              <p:cNvPr id="186" name="Picture 185" descr="dbfill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778000" y="2641600"/>
                <a:ext cx="1270000" cy="1270000"/>
              </a:xfrm>
              <a:prstGeom prst="rect">
                <a:avLst/>
              </a:prstGeom>
            </p:spPr>
          </p:pic>
          <p:pic>
            <p:nvPicPr>
              <p:cNvPr id="187" name="Picture 186" descr="db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28800" y="2590800"/>
                <a:ext cx="1371600" cy="1371600"/>
              </a:xfrm>
              <a:prstGeom prst="rect">
                <a:avLst/>
              </a:prstGeom>
            </p:spPr>
          </p:pic>
        </p:grpSp>
        <p:grpSp>
          <p:nvGrpSpPr>
            <p:cNvPr id="188" name="Group 187"/>
            <p:cNvGrpSpPr/>
            <p:nvPr/>
          </p:nvGrpSpPr>
          <p:grpSpPr>
            <a:xfrm>
              <a:off x="5105400" y="2286000"/>
              <a:ext cx="381000" cy="381000"/>
              <a:chOff x="-1828800" y="2590800"/>
              <a:chExt cx="1371600" cy="1371600"/>
            </a:xfrm>
          </p:grpSpPr>
          <p:pic>
            <p:nvPicPr>
              <p:cNvPr id="189" name="Picture 188" descr="dbfill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778000" y="2641600"/>
                <a:ext cx="1270000" cy="1270000"/>
              </a:xfrm>
              <a:prstGeom prst="rect">
                <a:avLst/>
              </a:prstGeom>
            </p:spPr>
          </p:pic>
          <p:pic>
            <p:nvPicPr>
              <p:cNvPr id="190" name="Picture 189" descr="db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28800" y="2590800"/>
                <a:ext cx="1371600" cy="1371600"/>
              </a:xfrm>
              <a:prstGeom prst="rect">
                <a:avLst/>
              </a:prstGeom>
            </p:spPr>
          </p:pic>
        </p:grpSp>
        <p:grpSp>
          <p:nvGrpSpPr>
            <p:cNvPr id="191" name="Group 190"/>
            <p:cNvGrpSpPr/>
            <p:nvPr/>
          </p:nvGrpSpPr>
          <p:grpSpPr>
            <a:xfrm>
              <a:off x="7239000" y="2286000"/>
              <a:ext cx="381000" cy="381000"/>
              <a:chOff x="-1828800" y="2590800"/>
              <a:chExt cx="1371600" cy="1371600"/>
            </a:xfrm>
          </p:grpSpPr>
          <p:pic>
            <p:nvPicPr>
              <p:cNvPr id="192" name="Picture 191" descr="dbfill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778000" y="2641600"/>
                <a:ext cx="1270000" cy="1270000"/>
              </a:xfrm>
              <a:prstGeom prst="rect">
                <a:avLst/>
              </a:prstGeom>
            </p:spPr>
          </p:pic>
          <p:pic>
            <p:nvPicPr>
              <p:cNvPr id="193" name="Picture 192" descr="db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28800" y="2590800"/>
                <a:ext cx="1371600" cy="1371600"/>
              </a:xfrm>
              <a:prstGeom prst="rect">
                <a:avLst/>
              </a:prstGeom>
            </p:spPr>
          </p:pic>
        </p:grpSp>
        <p:pic>
          <p:nvPicPr>
            <p:cNvPr id="43" name="Picture 42" descr="distributed.png"/>
            <p:cNvPicPr>
              <a:picLocks noChangeAspect="1"/>
            </p:cNvPicPr>
            <p:nvPr/>
          </p:nvPicPr>
          <p:blipFill>
            <a:blip r:embed="rId7" cstate="print">
              <a:alphaModFix amt="6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400" y="1714500"/>
              <a:ext cx="914400" cy="381000"/>
            </a:xfrm>
            <a:prstGeom prst="rect">
              <a:avLst/>
            </a:prstGeom>
          </p:spPr>
        </p:pic>
      </p:grpSp>
      <p:pic>
        <p:nvPicPr>
          <p:cNvPr id="2063" name="Picture 2062" descr="devices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143000"/>
            <a:ext cx="1574800" cy="825195"/>
          </a:xfrm>
          <a:prstGeom prst="rect">
            <a:avLst/>
          </a:prstGeom>
        </p:spPr>
      </p:pic>
      <p:pic>
        <p:nvPicPr>
          <p:cNvPr id="2064" name="Picture 2063" descr="arrow.png"/>
          <p:cNvPicPr>
            <a:picLocks noChangeAspect="1"/>
          </p:cNvPicPr>
          <p:nvPr/>
        </p:nvPicPr>
        <p:blipFill>
          <a:blip r:embed="rId9" cstate="print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1358">
            <a:off x="3750274" y="1404646"/>
            <a:ext cx="1066800" cy="685053"/>
          </a:xfrm>
          <a:prstGeom prst="rect">
            <a:avLst/>
          </a:prstGeom>
        </p:spPr>
      </p:pic>
      <p:grpSp>
        <p:nvGrpSpPr>
          <p:cNvPr id="244" name="Group 243"/>
          <p:cNvGrpSpPr/>
          <p:nvPr/>
        </p:nvGrpSpPr>
        <p:grpSpPr>
          <a:xfrm>
            <a:off x="5029200" y="4038600"/>
            <a:ext cx="3810000" cy="2133600"/>
            <a:chOff x="5029200" y="4038600"/>
            <a:chExt cx="3810000" cy="2133600"/>
          </a:xfrm>
          <a:noFill/>
        </p:grpSpPr>
        <p:grpSp>
          <p:nvGrpSpPr>
            <p:cNvPr id="242" name="Group 241"/>
            <p:cNvGrpSpPr/>
            <p:nvPr/>
          </p:nvGrpSpPr>
          <p:grpSpPr>
            <a:xfrm>
              <a:off x="5029200" y="4038600"/>
              <a:ext cx="3810000" cy="2133600"/>
              <a:chOff x="5029200" y="4038600"/>
              <a:chExt cx="3810000" cy="2286000"/>
            </a:xfrm>
            <a:grpFill/>
          </p:grpSpPr>
          <p:sp>
            <p:nvSpPr>
              <p:cNvPr id="235" name="Rectangle 234"/>
              <p:cNvSpPr/>
              <p:nvPr/>
            </p:nvSpPr>
            <p:spPr>
              <a:xfrm>
                <a:off x="5029200" y="4038600"/>
                <a:ext cx="3810000" cy="2286000"/>
              </a:xfrm>
              <a:prstGeom prst="rect">
                <a:avLst/>
              </a:prstGeom>
              <a:grpFill/>
              <a:ln w="19050" cmpd="sng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0" name="Straight Connector 229"/>
              <p:cNvCxnSpPr/>
              <p:nvPr/>
            </p:nvCxnSpPr>
            <p:spPr>
              <a:xfrm flipV="1">
                <a:off x="6295611" y="4152900"/>
                <a:ext cx="0" cy="2057400"/>
              </a:xfrm>
              <a:prstGeom prst="line">
                <a:avLst/>
              </a:prstGeom>
              <a:grpFill/>
              <a:ln w="28575" cmpd="sng">
                <a:solidFill>
                  <a:schemeClr val="bg1">
                    <a:lumMod val="75000"/>
                  </a:schemeClr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 flipV="1">
                <a:off x="7572790" y="4152900"/>
                <a:ext cx="0" cy="2057400"/>
              </a:xfrm>
              <a:prstGeom prst="line">
                <a:avLst/>
              </a:prstGeom>
              <a:grpFill/>
              <a:ln w="28575" cmpd="sng">
                <a:solidFill>
                  <a:schemeClr val="bg1">
                    <a:lumMod val="75000"/>
                  </a:schemeClr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" name="Group 226"/>
            <p:cNvGrpSpPr/>
            <p:nvPr/>
          </p:nvGrpSpPr>
          <p:grpSpPr>
            <a:xfrm>
              <a:off x="5219700" y="4038600"/>
              <a:ext cx="874642" cy="838200"/>
              <a:chOff x="-2057400" y="4495800"/>
              <a:chExt cx="874642" cy="838200"/>
            </a:xfrm>
            <a:grpFill/>
          </p:grpSpPr>
          <p:pic>
            <p:nvPicPr>
              <p:cNvPr id="198" name="Picture 197" descr="cloud.png"/>
              <p:cNvPicPr>
                <a:picLocks noChangeAspect="1"/>
              </p:cNvPicPr>
              <p:nvPr/>
            </p:nvPicPr>
            <p:blipFill>
              <a:blip r:embed="rId10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57400" y="4495800"/>
                <a:ext cx="874642" cy="838200"/>
              </a:xfrm>
              <a:prstGeom prst="rect">
                <a:avLst/>
              </a:prstGeom>
              <a:grpFill/>
            </p:spPr>
          </p:pic>
          <p:sp>
            <p:nvSpPr>
              <p:cNvPr id="199" name="TextBox 198"/>
              <p:cNvSpPr txBox="1"/>
              <p:nvPr/>
            </p:nvSpPr>
            <p:spPr>
              <a:xfrm>
                <a:off x="-2020958" y="4714378"/>
                <a:ext cx="822369" cy="46722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420"/>
                  </a:lnSpc>
                </a:pPr>
                <a:r>
                  <a:rPr lang="en-US" sz="1200" b="1" dirty="0" smtClean="0">
                    <a:solidFill>
                      <a:srgbClr val="009ADD"/>
                    </a:solidFill>
                    <a:latin typeface="+mj-lt"/>
                  </a:rPr>
                  <a:t>ISP</a:t>
                </a:r>
              </a:p>
              <a:p>
                <a:pPr algn="ctr">
                  <a:lnSpc>
                    <a:spcPts val="1420"/>
                  </a:lnSpc>
                </a:pPr>
                <a:r>
                  <a:rPr lang="en-US" sz="1600" b="1" dirty="0" smtClean="0">
                    <a:solidFill>
                      <a:srgbClr val="009ADD"/>
                    </a:solidFill>
                    <a:latin typeface="+mj-lt"/>
                  </a:rPr>
                  <a:t>A</a:t>
                </a:r>
              </a:p>
            </p:txBody>
          </p:sp>
        </p:grpSp>
        <p:grpSp>
          <p:nvGrpSpPr>
            <p:cNvPr id="226" name="Group 225"/>
            <p:cNvGrpSpPr/>
            <p:nvPr/>
          </p:nvGrpSpPr>
          <p:grpSpPr>
            <a:xfrm>
              <a:off x="6496880" y="4038600"/>
              <a:ext cx="874642" cy="838200"/>
              <a:chOff x="-780221" y="4495800"/>
              <a:chExt cx="874642" cy="838200"/>
            </a:xfrm>
            <a:grpFill/>
          </p:grpSpPr>
          <p:pic>
            <p:nvPicPr>
              <p:cNvPr id="220" name="Picture 219" descr="cloud.png"/>
              <p:cNvPicPr>
                <a:picLocks noChangeAspect="1"/>
              </p:cNvPicPr>
              <p:nvPr/>
            </p:nvPicPr>
            <p:blipFill>
              <a:blip r:embed="rId10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80221" y="4495800"/>
                <a:ext cx="874642" cy="838200"/>
              </a:xfrm>
              <a:prstGeom prst="rect">
                <a:avLst/>
              </a:prstGeom>
              <a:grpFill/>
            </p:spPr>
          </p:pic>
          <p:sp>
            <p:nvSpPr>
              <p:cNvPr id="221" name="TextBox 220"/>
              <p:cNvSpPr txBox="1"/>
              <p:nvPr/>
            </p:nvSpPr>
            <p:spPr>
              <a:xfrm>
                <a:off x="-743779" y="4714378"/>
                <a:ext cx="822369" cy="46722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420"/>
                  </a:lnSpc>
                </a:pPr>
                <a:r>
                  <a:rPr lang="en-US" sz="1200" b="1" dirty="0" smtClean="0">
                    <a:solidFill>
                      <a:srgbClr val="009ADD"/>
                    </a:solidFill>
                    <a:latin typeface="+mj-lt"/>
                  </a:rPr>
                  <a:t>ISP</a:t>
                </a:r>
              </a:p>
              <a:p>
                <a:pPr algn="ctr">
                  <a:lnSpc>
                    <a:spcPts val="1420"/>
                  </a:lnSpc>
                </a:pPr>
                <a:r>
                  <a:rPr lang="en-US" sz="1600" b="1" dirty="0" smtClean="0">
                    <a:solidFill>
                      <a:srgbClr val="009ADD"/>
                    </a:solidFill>
                    <a:latin typeface="+mj-lt"/>
                  </a:rPr>
                  <a:t>B</a:t>
                </a:r>
              </a:p>
            </p:txBody>
          </p:sp>
        </p:grpSp>
        <p:grpSp>
          <p:nvGrpSpPr>
            <p:cNvPr id="225" name="Group 224"/>
            <p:cNvGrpSpPr/>
            <p:nvPr/>
          </p:nvGrpSpPr>
          <p:grpSpPr>
            <a:xfrm>
              <a:off x="7774058" y="4038600"/>
              <a:ext cx="874642" cy="838200"/>
              <a:chOff x="496958" y="4495800"/>
              <a:chExt cx="874642" cy="838200"/>
            </a:xfrm>
            <a:grpFill/>
          </p:grpSpPr>
          <p:pic>
            <p:nvPicPr>
              <p:cNvPr id="223" name="Picture 222" descr="cloud.png"/>
              <p:cNvPicPr>
                <a:picLocks noChangeAspect="1"/>
              </p:cNvPicPr>
              <p:nvPr/>
            </p:nvPicPr>
            <p:blipFill>
              <a:blip r:embed="rId10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958" y="4495800"/>
                <a:ext cx="874642" cy="838200"/>
              </a:xfrm>
              <a:prstGeom prst="rect">
                <a:avLst/>
              </a:prstGeom>
              <a:grpFill/>
            </p:spPr>
          </p:pic>
          <p:sp>
            <p:nvSpPr>
              <p:cNvPr id="224" name="TextBox 223"/>
              <p:cNvSpPr txBox="1"/>
              <p:nvPr/>
            </p:nvSpPr>
            <p:spPr>
              <a:xfrm>
                <a:off x="533400" y="4714378"/>
                <a:ext cx="822369" cy="46722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420"/>
                  </a:lnSpc>
                </a:pPr>
                <a:r>
                  <a:rPr lang="en-US" sz="1200" b="1" dirty="0" smtClean="0">
                    <a:solidFill>
                      <a:srgbClr val="009ADD"/>
                    </a:solidFill>
                    <a:latin typeface="+mj-lt"/>
                  </a:rPr>
                  <a:t>ISP</a:t>
                </a:r>
              </a:p>
              <a:p>
                <a:pPr algn="ctr">
                  <a:lnSpc>
                    <a:spcPts val="1420"/>
                  </a:lnSpc>
                </a:pPr>
                <a:r>
                  <a:rPr lang="en-US" sz="1600" b="1" dirty="0" smtClean="0">
                    <a:solidFill>
                      <a:srgbClr val="009ADD"/>
                    </a:solidFill>
                    <a:latin typeface="+mj-lt"/>
                  </a:rPr>
                  <a:t>C</a:t>
                </a:r>
              </a:p>
            </p:txBody>
          </p:sp>
        </p:grpSp>
        <p:pic>
          <p:nvPicPr>
            <p:cNvPr id="239" name="Picture 238" descr="city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800" y="4724400"/>
              <a:ext cx="831215" cy="1397000"/>
            </a:xfrm>
            <a:prstGeom prst="rect">
              <a:avLst/>
            </a:prstGeom>
            <a:grpFill/>
          </p:spPr>
        </p:pic>
        <p:pic>
          <p:nvPicPr>
            <p:cNvPr id="240" name="Picture 239" descr="city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100" y="4724400"/>
              <a:ext cx="831215" cy="1397000"/>
            </a:xfrm>
            <a:prstGeom prst="rect">
              <a:avLst/>
            </a:prstGeom>
            <a:grpFill/>
          </p:spPr>
        </p:pic>
        <p:pic>
          <p:nvPicPr>
            <p:cNvPr id="241" name="Picture 240" descr="city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400" y="4724400"/>
              <a:ext cx="831215" cy="1397000"/>
            </a:xfrm>
            <a:prstGeom prst="rect">
              <a:avLst/>
            </a:prstGeom>
            <a:grpFill/>
          </p:spPr>
        </p:pic>
      </p:grpSp>
      <p:pic>
        <p:nvPicPr>
          <p:cNvPr id="209" name="Picture 208" descr="arrow.png"/>
          <p:cNvPicPr>
            <a:picLocks noChangeAspect="1"/>
          </p:cNvPicPr>
          <p:nvPr/>
        </p:nvPicPr>
        <p:blipFill>
          <a:blip r:embed="rId12" cstate="print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42643" y="3380440"/>
            <a:ext cx="1371600" cy="859119"/>
          </a:xfrm>
          <a:prstGeom prst="rect">
            <a:avLst/>
          </a:prstGeom>
        </p:spPr>
      </p:pic>
      <p:grpSp>
        <p:nvGrpSpPr>
          <p:cNvPr id="287" name="Group 286"/>
          <p:cNvGrpSpPr/>
          <p:nvPr/>
        </p:nvGrpSpPr>
        <p:grpSpPr>
          <a:xfrm>
            <a:off x="2475108" y="2549263"/>
            <a:ext cx="2688065" cy="2568665"/>
            <a:chOff x="335366" y="3276600"/>
            <a:chExt cx="2688065" cy="2568665"/>
          </a:xfrm>
        </p:grpSpPr>
        <p:sp>
          <p:nvSpPr>
            <p:cNvPr id="280" name="Rectangle 279"/>
            <p:cNvSpPr/>
            <p:nvPr/>
          </p:nvSpPr>
          <p:spPr>
            <a:xfrm rot="8605407">
              <a:off x="2276622" y="3828555"/>
              <a:ext cx="670374" cy="304800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ight Arrow 275"/>
            <p:cNvSpPr/>
            <p:nvPr/>
          </p:nvSpPr>
          <p:spPr>
            <a:xfrm rot="19405407">
              <a:off x="1789631" y="3347952"/>
              <a:ext cx="1233800" cy="457199"/>
            </a:xfrm>
            <a:prstGeom prst="rightArrow">
              <a:avLst>
                <a:gd name="adj1" fmla="val 63365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6" name="Picture 245" descr="wall-white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015" y="3276600"/>
              <a:ext cx="923316" cy="1329168"/>
            </a:xfrm>
            <a:prstGeom prst="rect">
              <a:avLst/>
            </a:prstGeom>
          </p:spPr>
        </p:pic>
        <p:pic>
          <p:nvPicPr>
            <p:cNvPr id="249" name="Picture 248" descr="wall-gray2.png"/>
            <p:cNvPicPr>
              <a:picLocks noChangeAspect="1"/>
            </p:cNvPicPr>
            <p:nvPr/>
          </p:nvPicPr>
          <p:blipFill>
            <a:blip r:embed="rId14">
              <a:alphaModFix amt="90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531" y="3276600"/>
              <a:ext cx="990838" cy="1426370"/>
            </a:xfrm>
            <a:prstGeom prst="rect">
              <a:avLst/>
            </a:prstGeom>
          </p:spPr>
        </p:pic>
        <p:sp>
          <p:nvSpPr>
            <p:cNvPr id="283" name="TextBox 282"/>
            <p:cNvSpPr txBox="1"/>
            <p:nvPr/>
          </p:nvSpPr>
          <p:spPr>
            <a:xfrm rot="19405407">
              <a:off x="1462526" y="461053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SNMP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78" name="Rectangle 277"/>
            <p:cNvSpPr/>
            <p:nvPr/>
          </p:nvSpPr>
          <p:spPr>
            <a:xfrm rot="19405407">
              <a:off x="619253" y="4234392"/>
              <a:ext cx="1516168" cy="27772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TextBox 280"/>
            <p:cNvSpPr txBox="1"/>
            <p:nvPr/>
          </p:nvSpPr>
          <p:spPr>
            <a:xfrm rot="19405407">
              <a:off x="853975" y="4144543"/>
              <a:ext cx="11594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Cambium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84" name="TextBox 283"/>
            <p:cNvSpPr txBox="1"/>
            <p:nvPr/>
          </p:nvSpPr>
          <p:spPr>
            <a:xfrm rot="19405407">
              <a:off x="716866" y="3975157"/>
              <a:ext cx="11594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HTTPS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77" name="Oval 276"/>
            <p:cNvSpPr/>
            <p:nvPr/>
          </p:nvSpPr>
          <p:spPr>
            <a:xfrm rot="3205407">
              <a:off x="-5041" y="4664305"/>
              <a:ext cx="1521367" cy="84055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Right Arrow 278"/>
            <p:cNvSpPr/>
            <p:nvPr/>
          </p:nvSpPr>
          <p:spPr>
            <a:xfrm rot="8605407">
              <a:off x="1098592" y="4338058"/>
              <a:ext cx="1447777" cy="457199"/>
            </a:xfrm>
            <a:prstGeom prst="rightArrow">
              <a:avLst>
                <a:gd name="adj1" fmla="val 63365"/>
                <a:gd name="adj2" fmla="val 50000"/>
              </a:avLst>
            </a:prstGeom>
            <a:solidFill>
              <a:schemeClr val="bg1">
                <a:lumMod val="85000"/>
                <a:alpha val="79000"/>
              </a:schemeClr>
            </a:solidFill>
            <a:ln w="19050" cmpd="sng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TextBox 281"/>
            <p:cNvSpPr txBox="1"/>
            <p:nvPr/>
          </p:nvSpPr>
          <p:spPr>
            <a:xfrm rot="19405407">
              <a:off x="1265997" y="4465866"/>
              <a:ext cx="9906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Traditional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2" name="Explosion 2 21"/>
            <p:cNvSpPr/>
            <p:nvPr/>
          </p:nvSpPr>
          <p:spPr>
            <a:xfrm rot="18270795">
              <a:off x="2147547" y="3878496"/>
              <a:ext cx="478231" cy="536543"/>
            </a:xfrm>
            <a:prstGeom prst="irregularSeal2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oup 44"/>
            <p:cNvGrpSpPr/>
            <p:nvPr/>
          </p:nvGrpSpPr>
          <p:grpSpPr>
            <a:xfrm rot="3274419">
              <a:off x="176909" y="4751230"/>
              <a:ext cx="1071447" cy="545202"/>
              <a:chOff x="5778238" y="3458716"/>
              <a:chExt cx="799317" cy="451406"/>
            </a:xfrm>
          </p:grpSpPr>
          <p:pic>
            <p:nvPicPr>
              <p:cNvPr id="94" name="Picture 2"/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6666"/>
              <a:stretch/>
            </p:blipFill>
            <p:spPr bwMode="auto">
              <a:xfrm>
                <a:off x="6390737" y="3481772"/>
                <a:ext cx="88943" cy="199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6" name="Picture 12" descr="http://www.4gon.co.uk/images/cambium-epmp-int.jpg"/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314" t="13229" r="33373" b="9363"/>
              <a:stretch/>
            </p:blipFill>
            <p:spPr bwMode="auto">
              <a:xfrm flipH="1">
                <a:off x="6119342" y="3470722"/>
                <a:ext cx="107341" cy="212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100" descr="http://www.streakwave.com/mmSWAVE1/Images/ePMP-1000-conn-300.jpg"/>
              <p:cNvPicPr>
                <a:picLocks noChangeAspect="1" noChangeArrowheads="1"/>
              </p:cNvPicPr>
              <p:nvPr/>
            </p:nvPicPr>
            <p:blipFill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97787">
                <a:off x="5778238" y="3458716"/>
                <a:ext cx="260155" cy="2869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101" descr="http://www.streakwave.com/mmSWAVE1/Images/ePMP-1000-conn-300.jpg"/>
              <p:cNvPicPr>
                <a:picLocks noChangeAspect="1" noChangeArrowheads="1"/>
              </p:cNvPicPr>
              <p:nvPr/>
            </p:nvPicPr>
            <p:blipFill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97787">
                <a:off x="5809150" y="3539883"/>
                <a:ext cx="260155" cy="2869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102" descr="http://www.streakwave.com/mmSWAVE1/Images/ePMP-1000-conn-300.jpg"/>
              <p:cNvPicPr>
                <a:picLocks noChangeAspect="1" noChangeArrowheads="1"/>
              </p:cNvPicPr>
              <p:nvPr/>
            </p:nvPicPr>
            <p:blipFill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97787">
                <a:off x="5829088" y="3623174"/>
                <a:ext cx="260155" cy="2869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12" descr="http://www.4gon.co.uk/images/cambium-epmp-int.jpg"/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314" t="13229" r="33373" b="9363"/>
              <a:stretch/>
            </p:blipFill>
            <p:spPr bwMode="auto">
              <a:xfrm flipH="1">
                <a:off x="6177079" y="3560701"/>
                <a:ext cx="107341" cy="212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12" descr="http://www.4gon.co.uk/images/cambium-epmp-int.jpg"/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314" t="13229" r="33373" b="9363"/>
              <a:stretch/>
            </p:blipFill>
            <p:spPr bwMode="auto">
              <a:xfrm flipH="1">
                <a:off x="6222138" y="3647760"/>
                <a:ext cx="107341" cy="212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/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6666"/>
              <a:stretch/>
            </p:blipFill>
            <p:spPr bwMode="auto">
              <a:xfrm>
                <a:off x="6444140" y="3567391"/>
                <a:ext cx="88943" cy="199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" name="Picture 2"/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6666"/>
              <a:stretch/>
            </p:blipFill>
            <p:spPr bwMode="auto">
              <a:xfrm>
                <a:off x="6488612" y="3647760"/>
                <a:ext cx="88943" cy="199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" name="Rectangle 2"/>
          <p:cNvSpPr/>
          <p:nvPr/>
        </p:nvSpPr>
        <p:spPr>
          <a:xfrm>
            <a:off x="4909748" y="3926260"/>
            <a:ext cx="4071562" cy="2261804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165"/>
          <p:cNvSpPr txBox="1"/>
          <p:nvPr/>
        </p:nvSpPr>
        <p:spPr>
          <a:xfrm>
            <a:off x="210827" y="2053476"/>
            <a:ext cx="2781088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  <a:spcBef>
                <a:spcPts val="1800"/>
              </a:spcBef>
              <a:spcAft>
                <a:spcPts val="600"/>
              </a:spcAft>
            </a:pPr>
            <a:r>
              <a:rPr lang="ru-RU" b="1" dirty="0" smtClean="0">
                <a:solidFill>
                  <a:srgbClr val="009ADD"/>
                </a:solidFill>
                <a:latin typeface="+mj-lt"/>
              </a:rPr>
              <a:t>Мгновенное обнаружение оборудования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/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•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Традиционный протокол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SNMP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медленный в обнаружении и работе, требует усилий по конфигурации брандмауэра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/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•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cnMaestro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мгновенно обнаруживает устройства и работает по защищенному    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HTTPS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53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/>
          <p:cNvSpPr/>
          <p:nvPr/>
        </p:nvSpPr>
        <p:spPr>
          <a:xfrm rot="21172145" flipV="1">
            <a:off x="3021060" y="1549513"/>
            <a:ext cx="3348736" cy="2281915"/>
          </a:xfrm>
          <a:prstGeom prst="cloud">
            <a:avLst/>
          </a:prstGeom>
          <a:solidFill>
            <a:srgbClr val="9FD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0617" y="142848"/>
            <a:ext cx="8229600" cy="79216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+mn-lt"/>
              </a:rPr>
              <a:t>Простое развертывание</a:t>
            </a:r>
            <a:endParaRPr lang="en-US" sz="3200" b="1" dirty="0">
              <a:latin typeface="+mn-lt"/>
            </a:endParaRPr>
          </a:p>
        </p:txBody>
      </p:sp>
      <p:sp>
        <p:nvSpPr>
          <p:cNvPr id="30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96663" y="6384245"/>
            <a:ext cx="533400" cy="365125"/>
          </a:xfrm>
        </p:spPr>
        <p:txBody>
          <a:bodyPr/>
          <a:lstStyle/>
          <a:p>
            <a:fld id="{14ED5164-A1E6-4084-B524-A73C11AAB6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8" name="Picture 17" descr="barcode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32" y="1933783"/>
            <a:ext cx="21336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truck.png"/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69" y="5299845"/>
            <a:ext cx="1219200" cy="1219200"/>
          </a:xfrm>
          <a:prstGeom prst="rect">
            <a:avLst/>
          </a:prstGeom>
        </p:spPr>
      </p:pic>
      <p:pic>
        <p:nvPicPr>
          <p:cNvPr id="37" name="Picture 36" descr="arrow1.png"/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07634" flipV="1">
            <a:off x="75709" y="3653379"/>
            <a:ext cx="2324579" cy="2420362"/>
          </a:xfrm>
          <a:prstGeom prst="rect">
            <a:avLst/>
          </a:prstGeom>
        </p:spPr>
      </p:pic>
      <p:pic>
        <p:nvPicPr>
          <p:cNvPr id="41" name="Picture 40" descr="arrow1.png"/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4621" flipV="1">
            <a:off x="3225863" y="4874688"/>
            <a:ext cx="1879085" cy="1772889"/>
          </a:xfrm>
          <a:prstGeom prst="rect">
            <a:avLst/>
          </a:prstGeom>
        </p:spPr>
      </p:pic>
      <p:pic>
        <p:nvPicPr>
          <p:cNvPr id="42" name="Picture 41" descr="arrow1.png"/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97288" flipV="1">
            <a:off x="5822390" y="1572927"/>
            <a:ext cx="2359669" cy="3547048"/>
          </a:xfrm>
          <a:prstGeom prst="rect">
            <a:avLst/>
          </a:prstGeom>
        </p:spPr>
      </p:pic>
      <p:pic>
        <p:nvPicPr>
          <p:cNvPr id="43" name="Picture 42" descr="arrow1.png"/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15660">
            <a:off x="5099750" y="2249183"/>
            <a:ext cx="1781159" cy="344821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723068" y="4120391"/>
            <a:ext cx="2204156" cy="2208290"/>
            <a:chOff x="7086600" y="4365504"/>
            <a:chExt cx="2204156" cy="2208290"/>
          </a:xfrm>
        </p:grpSpPr>
        <p:pic>
          <p:nvPicPr>
            <p:cNvPr id="21" name="Picture 20" descr="house.png"/>
            <p:cNvPicPr>
              <a:picLocks noChangeAspect="1"/>
            </p:cNvPicPr>
            <p:nvPr/>
          </p:nvPicPr>
          <p:blipFill>
            <a:blip r:embed="rId6" cstate="print">
              <a:alphaModFix amt="6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600" y="4365504"/>
              <a:ext cx="2204156" cy="2208290"/>
            </a:xfrm>
            <a:prstGeom prst="rect">
              <a:avLst/>
            </a:prstGeom>
          </p:spPr>
        </p:pic>
        <p:sp>
          <p:nvSpPr>
            <p:cNvPr id="49" name="Rectangle 48"/>
            <p:cNvSpPr/>
            <p:nvPr/>
          </p:nvSpPr>
          <p:spPr>
            <a:xfrm>
              <a:off x="7772400" y="5410200"/>
              <a:ext cx="838200" cy="673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 descr="wifi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48600" y="5486400"/>
              <a:ext cx="658295" cy="658295"/>
            </a:xfrm>
            <a:prstGeom prst="rect">
              <a:avLst/>
            </a:prstGeom>
          </p:spPr>
        </p:pic>
      </p:grpSp>
      <p:sp>
        <p:nvSpPr>
          <p:cNvPr id="52" name="TextBox 51"/>
          <p:cNvSpPr txBox="1"/>
          <p:nvPr/>
        </p:nvSpPr>
        <p:spPr>
          <a:xfrm>
            <a:off x="4057869" y="2483195"/>
            <a:ext cx="1374645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000" b="1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cn</a:t>
            </a:r>
            <a:r>
              <a:rPr lang="en-US" sz="2400" b="1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  <a:r>
              <a:rPr lang="en-US" sz="2000" b="1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aestro</a:t>
            </a:r>
            <a:endParaRPr lang="en-US" sz="20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42560" y="3720071"/>
            <a:ext cx="2153527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i="1" dirty="0" smtClean="0"/>
              <a:t>Конфигурация и ПО</a:t>
            </a:r>
            <a:endParaRPr lang="en-US" i="1" dirty="0"/>
          </a:p>
        </p:txBody>
      </p:sp>
      <p:sp>
        <p:nvSpPr>
          <p:cNvPr id="36" name="Rectangle 35"/>
          <p:cNvSpPr/>
          <p:nvPr/>
        </p:nvSpPr>
        <p:spPr>
          <a:xfrm>
            <a:off x="6498480" y="2807945"/>
            <a:ext cx="2161737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i="1" dirty="0" smtClean="0"/>
              <a:t>Авторегистрация</a:t>
            </a:r>
            <a:endParaRPr lang="en-US" i="1" dirty="0"/>
          </a:p>
        </p:txBody>
      </p:sp>
      <p:sp>
        <p:nvSpPr>
          <p:cNvPr id="56" name="TextBox 55"/>
          <p:cNvSpPr txBox="1"/>
          <p:nvPr/>
        </p:nvSpPr>
        <p:spPr>
          <a:xfrm>
            <a:off x="6647210" y="4677873"/>
            <a:ext cx="2330507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Радиомодуль вышел на связь, получил </a:t>
            </a:r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IP</a:t>
            </a:r>
            <a:r>
              <a:rPr lang="ru-RU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-адрес и адрес </a:t>
            </a:r>
            <a:r>
              <a:rPr lang="en-US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cnMaestro</a:t>
            </a:r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по </a:t>
            </a:r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DHCP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36989" y="1006283"/>
            <a:ext cx="301923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0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Администратор ввел серийные номера или </a:t>
            </a:r>
            <a:r>
              <a:rPr lang="en-US" sz="20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MAC</a:t>
            </a:r>
            <a:r>
              <a:rPr lang="ru-RU" sz="20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в </a:t>
            </a:r>
            <a:r>
              <a:rPr lang="en-US" sz="2000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cnMaestro</a:t>
            </a:r>
            <a:endParaRPr lang="en-US" sz="20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15683" y="4099338"/>
            <a:ext cx="1887259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0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Радиомодуль «поехал»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на монтаж</a:t>
            </a:r>
            <a:endParaRPr lang="en-US" sz="20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9" name="Picture 38" descr="arrow1.png"/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764">
            <a:off x="1809840" y="475938"/>
            <a:ext cx="2781131" cy="344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2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775934"/>
            <a:ext cx="8690005" cy="542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585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410"/>
          <a:stretch/>
        </p:blipFill>
        <p:spPr>
          <a:xfrm>
            <a:off x="313509" y="816737"/>
            <a:ext cx="8392886" cy="570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659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Вся цепочка устройств – на одном экране</a:t>
            </a:r>
            <a:endParaRPr lang="en-GB" dirty="0"/>
          </a:p>
        </p:txBody>
      </p:sp>
      <p:pic>
        <p:nvPicPr>
          <p:cNvPr id="4" name="Content Placeholder 4" descr="Screen Shot 2015-09-08 at 10.51.3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08" r="-2013" b="-4677"/>
          <a:stretch/>
        </p:blipFill>
        <p:spPr>
          <a:xfrm>
            <a:off x="0" y="1045028"/>
            <a:ext cx="8778516" cy="451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42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717" y="142334"/>
            <a:ext cx="7886700" cy="1325563"/>
          </a:xfrm>
        </p:spPr>
        <p:txBody>
          <a:bodyPr>
            <a:normAutofit/>
          </a:bodyPr>
          <a:lstStyle/>
          <a:p>
            <a:r>
              <a:rPr lang="en-US" sz="3800" b="1" dirty="0" smtClean="0">
                <a:solidFill>
                  <a:srgbClr val="003399"/>
                </a:solidFill>
                <a:latin typeface="+mn-lt"/>
              </a:rPr>
              <a:t>ePMP2000 (</a:t>
            </a:r>
            <a:r>
              <a:rPr lang="ru-RU" sz="3800" b="1" dirty="0" smtClean="0">
                <a:solidFill>
                  <a:srgbClr val="003399"/>
                </a:solidFill>
                <a:latin typeface="+mn-lt"/>
              </a:rPr>
              <a:t>только </a:t>
            </a:r>
            <a:r>
              <a:rPr lang="en-US" sz="3800" b="1" dirty="0" smtClean="0">
                <a:solidFill>
                  <a:srgbClr val="003399"/>
                </a:solidFill>
                <a:latin typeface="+mn-lt"/>
              </a:rPr>
              <a:t>5 </a:t>
            </a:r>
            <a:r>
              <a:rPr lang="ru-RU" sz="3800" b="1" dirty="0" smtClean="0">
                <a:solidFill>
                  <a:srgbClr val="003399"/>
                </a:solidFill>
                <a:latin typeface="+mn-lt"/>
              </a:rPr>
              <a:t>ГГц</a:t>
            </a:r>
            <a:r>
              <a:rPr lang="en-US" sz="3800" b="1" dirty="0" smtClean="0">
                <a:solidFill>
                  <a:srgbClr val="003399"/>
                </a:solidFill>
                <a:latin typeface="+mn-lt"/>
              </a:rPr>
              <a:t>)</a:t>
            </a:r>
            <a:endParaRPr lang="en-GB" sz="3800" b="1" dirty="0">
              <a:solidFill>
                <a:srgbClr val="003399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043" y="1908030"/>
            <a:ext cx="1332785" cy="29410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69" y="1896341"/>
            <a:ext cx="2228850" cy="2952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160" y="1186555"/>
            <a:ext cx="2003257" cy="4475018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 flipV="1">
            <a:off x="4113404" y="3887284"/>
            <a:ext cx="1175" cy="961807"/>
          </a:xfrm>
          <a:prstGeom prst="line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91731" y="5361437"/>
            <a:ext cx="12954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ePMP2000 Access Point</a:t>
            </a:r>
            <a:endParaRPr lang="en-GB" sz="1200" dirty="0"/>
          </a:p>
        </p:txBody>
      </p:sp>
      <p:sp>
        <p:nvSpPr>
          <p:cNvPr id="11" name="Rectangle 10"/>
          <p:cNvSpPr/>
          <p:nvPr/>
        </p:nvSpPr>
        <p:spPr>
          <a:xfrm>
            <a:off x="2891352" y="4880534"/>
            <a:ext cx="24441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Smart antenna</a:t>
            </a:r>
            <a:endParaRPr lang="en-GB" sz="1200" dirty="0"/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1439477" y="4399630"/>
            <a:ext cx="1175" cy="961807"/>
          </a:xfrm>
          <a:prstGeom prst="line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6684862" y="4699766"/>
            <a:ext cx="1175" cy="961807"/>
          </a:xfrm>
          <a:prstGeom prst="line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462810" y="5693016"/>
            <a:ext cx="24441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New sector antenna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73231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6800680" y="1501906"/>
            <a:ext cx="1894905" cy="80354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4572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800" b="1" kern="1200">
                <a:solidFill>
                  <a:srgbClr val="003D79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41" y="2804938"/>
            <a:ext cx="8318924" cy="117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8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5514" y="1302140"/>
            <a:ext cx="1322590" cy="1216581"/>
          </a:xfrm>
          <a:prstGeom prst="rect">
            <a:avLst/>
          </a:prstGeom>
        </p:spPr>
      </p:pic>
      <p:pic>
        <p:nvPicPr>
          <p:cNvPr id="15" name="Picture 14" descr="C:\Users\E65444\AppData\Local\Microsoft\Windows\Temporary Internet Files\Content.Outlook\W0N7FCYF\Antenna02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4" t="11998" r="26446" b="21345"/>
          <a:stretch/>
        </p:blipFill>
        <p:spPr bwMode="auto">
          <a:xfrm flipH="1">
            <a:off x="1585125" y="1170075"/>
            <a:ext cx="2276401" cy="381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45770" y="329711"/>
            <a:ext cx="7886700" cy="747547"/>
          </a:xfrm>
        </p:spPr>
        <p:txBody>
          <a:bodyPr/>
          <a:lstStyle/>
          <a:p>
            <a:r>
              <a:rPr lang="ru-RU" sz="4000" b="1" dirty="0" smtClean="0"/>
              <a:t>Концепция</a:t>
            </a:r>
            <a:endParaRPr lang="en-US" sz="4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93779" y="1735689"/>
            <a:ext cx="9510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/>
              <a:t>ePMP</a:t>
            </a:r>
            <a:r>
              <a:rPr lang="en-US" sz="1350" b="1" dirty="0"/>
              <a:t> AP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67302" y="1285143"/>
            <a:ext cx="8755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 err="1"/>
              <a:t>ePMP</a:t>
            </a:r>
            <a:r>
              <a:rPr lang="en-US" sz="1350" b="1" dirty="0"/>
              <a:t> SM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72015" y="3316828"/>
            <a:ext cx="1741695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UBNT SM</a:t>
            </a:r>
          </a:p>
          <a:p>
            <a:r>
              <a:rPr lang="ru-RU" sz="1500" i="1" dirty="0" smtClean="0"/>
              <a:t>с прошивкой </a:t>
            </a:r>
            <a:r>
              <a:rPr lang="en-US" sz="1500" i="1" dirty="0" err="1" smtClean="0"/>
              <a:t>ePMP</a:t>
            </a:r>
            <a:endParaRPr lang="en-US" sz="1350" i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940" y="1919620"/>
            <a:ext cx="1161160" cy="219358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93779" y="5176766"/>
            <a:ext cx="2771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 err="1"/>
              <a:t>ePMP</a:t>
            </a:r>
            <a:r>
              <a:rPr lang="en-US" sz="1350" dirty="0"/>
              <a:t> AP </a:t>
            </a:r>
            <a:r>
              <a:rPr lang="ru-RU" sz="1350" dirty="0" smtClean="0"/>
              <a:t>имеет специальную лицензию, разрешающую подключение определенного числа «чужих» абонентов</a:t>
            </a:r>
            <a:endParaRPr lang="en-US" sz="1350" dirty="0"/>
          </a:p>
        </p:txBody>
      </p:sp>
      <p:sp>
        <p:nvSpPr>
          <p:cNvPr id="23" name="TextBox 22"/>
          <p:cNvSpPr txBox="1"/>
          <p:nvPr/>
        </p:nvSpPr>
        <p:spPr>
          <a:xfrm>
            <a:off x="4738255" y="5176766"/>
            <a:ext cx="390698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/>
              <a:t>UBNT SM </a:t>
            </a:r>
            <a:r>
              <a:rPr lang="ru-RU" sz="1350" dirty="0" smtClean="0"/>
              <a:t>может работать только в режиме </a:t>
            </a:r>
            <a:r>
              <a:rPr lang="en-US" sz="1350" dirty="0" err="1" smtClean="0"/>
              <a:t>ePMP</a:t>
            </a:r>
            <a:r>
              <a:rPr lang="en-US" sz="1350" dirty="0" smtClean="0"/>
              <a:t> TDD-SM</a:t>
            </a:r>
            <a:r>
              <a:rPr lang="ru-RU" sz="1350" dirty="0"/>
              <a:t> </a:t>
            </a:r>
            <a:r>
              <a:rPr lang="ru-RU" sz="1350" dirty="0" smtClean="0"/>
              <a:t>и только с </a:t>
            </a:r>
            <a:r>
              <a:rPr lang="en-US" sz="1350" dirty="0" smtClean="0"/>
              <a:t>ePMP1000 GPS AP </a:t>
            </a:r>
            <a:r>
              <a:rPr lang="ru-RU" sz="1350" dirty="0" smtClean="0"/>
              <a:t>или </a:t>
            </a:r>
            <a:r>
              <a:rPr lang="en-US" sz="1350" dirty="0" smtClean="0"/>
              <a:t>ePMP2000 AP.</a:t>
            </a:r>
            <a:endParaRPr lang="en-US" sz="13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50" dirty="0" smtClean="0"/>
              <a:t>Режимы </a:t>
            </a:r>
            <a:r>
              <a:rPr lang="en-US" sz="1350" dirty="0" err="1" smtClean="0"/>
              <a:t>ePMP</a:t>
            </a:r>
            <a:r>
              <a:rPr lang="en-US" sz="1350" dirty="0" smtClean="0"/>
              <a:t> </a:t>
            </a:r>
            <a:r>
              <a:rPr lang="en-US" sz="1350" dirty="0"/>
              <a:t>PTP </a:t>
            </a:r>
            <a:r>
              <a:rPr lang="ru-RU" sz="1350" dirty="0" smtClean="0"/>
              <a:t>не поддерживаются.</a:t>
            </a:r>
            <a:endParaRPr lang="en-US" sz="13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50" dirty="0" smtClean="0"/>
              <a:t>Режим </a:t>
            </a:r>
            <a:r>
              <a:rPr lang="en-US" sz="1350" dirty="0" err="1" smtClean="0"/>
              <a:t>ePMP</a:t>
            </a:r>
            <a:r>
              <a:rPr lang="en-US" sz="1350" dirty="0" smtClean="0"/>
              <a:t> </a:t>
            </a:r>
            <a:r>
              <a:rPr lang="en-US" sz="1350" dirty="0"/>
              <a:t>AP </a:t>
            </a:r>
            <a:r>
              <a:rPr lang="ru-RU" sz="1350" dirty="0" smtClean="0"/>
              <a:t>не поддерживается.</a:t>
            </a:r>
            <a:endParaRPr lang="en-US" sz="135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4916" y="2983063"/>
            <a:ext cx="732386" cy="150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7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01907"/>
            <a:ext cx="9143999" cy="394095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6000" b="1" dirty="0" smtClean="0"/>
              <a:t>Преимущества </a:t>
            </a:r>
            <a:r>
              <a:rPr lang="en-US" sz="6000" b="1" dirty="0" err="1" smtClean="0"/>
              <a:t>ePMP</a:t>
            </a:r>
            <a:endParaRPr lang="en-US" sz="6000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19124" y="1205122"/>
            <a:ext cx="78654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6800680" y="1501906"/>
            <a:ext cx="1894905" cy="80354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4572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800" b="1" kern="1200">
                <a:solidFill>
                  <a:srgbClr val="003D79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endParaRPr lang="en-US" sz="28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19123" y="6071826"/>
            <a:ext cx="78654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24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630" y="2945233"/>
            <a:ext cx="6923314" cy="803547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Технология </a:t>
            </a:r>
            <a:r>
              <a:rPr lang="en-US" sz="4800" dirty="0" err="1" smtClean="0"/>
              <a:t>Hypure</a:t>
            </a:r>
            <a:endParaRPr lang="en-US" sz="4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19124" y="1205122"/>
            <a:ext cx="78654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6800680" y="1501906"/>
            <a:ext cx="1894905" cy="80354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4572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800" b="1" kern="1200">
                <a:solidFill>
                  <a:srgbClr val="003D79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endParaRPr lang="en-US" sz="28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19123" y="6071826"/>
            <a:ext cx="78654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10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8493</TotalTime>
  <Words>1514</Words>
  <Application>Microsoft Office PowerPoint</Application>
  <PresentationFormat>On-screen Show (4:3)</PresentationFormat>
  <Paragraphs>318</Paragraphs>
  <Slides>46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ePMP</vt:lpstr>
      <vt:lpstr>PowerPoint Presentation</vt:lpstr>
      <vt:lpstr>Портфолио 5 ГГц</vt:lpstr>
      <vt:lpstr>ePMP2000 (только 5 ГГц)</vt:lpstr>
      <vt:lpstr>PowerPoint Presentation</vt:lpstr>
      <vt:lpstr>Концепция</vt:lpstr>
      <vt:lpstr>Преимущества ePMP</vt:lpstr>
      <vt:lpstr>Технология Hypure</vt:lpstr>
      <vt:lpstr>Hypure</vt:lpstr>
      <vt:lpstr>TDD/TDMA c поддержкой синхронизации</vt:lpstr>
      <vt:lpstr>Как это работает у конкурентов Cambium…</vt:lpstr>
      <vt:lpstr>Как это работает в ePMP</vt:lpstr>
      <vt:lpstr>Как на счет внутрисистемных помех?</vt:lpstr>
      <vt:lpstr>В сетях без синхронизации…</vt:lpstr>
      <vt:lpstr>В сетях с синхронизацией…</vt:lpstr>
      <vt:lpstr>ePMP экономит частотный ресурс</vt:lpstr>
      <vt:lpstr>…вплоть до повторения частот на БС</vt:lpstr>
      <vt:lpstr>…и в пределах сети</vt:lpstr>
      <vt:lpstr>Адаптивный планировщик с контролем времени владения средой (Air fairness)</vt:lpstr>
      <vt:lpstr>Справедливость по времени</vt:lpstr>
      <vt:lpstr>Встроенный обогрев</vt:lpstr>
      <vt:lpstr>Холодный старт – не проблема </vt:lpstr>
      <vt:lpstr>Приоритезация трафика и поддержка услуг Triple-Play</vt:lpstr>
      <vt:lpstr>Приоритезация и очереди</vt:lpstr>
      <vt:lpstr>Внимание на голос</vt:lpstr>
      <vt:lpstr>Мультикаст в радиоканале</vt:lpstr>
      <vt:lpstr>Большая емкость сектора</vt:lpstr>
      <vt:lpstr>На что влияет масштабируемость?</vt:lpstr>
      <vt:lpstr>Большая емкость секторов</vt:lpstr>
      <vt:lpstr>106 SM</vt:lpstr>
      <vt:lpstr>117 SM</vt:lpstr>
      <vt:lpstr>Работа в условиях помех</vt:lpstr>
      <vt:lpstr>Тестирование в реальный условиях: ePMP vs UBNT</vt:lpstr>
      <vt:lpstr>Outdoor Testing – SM Locations</vt:lpstr>
      <vt:lpstr>Measured Interference Levels</vt:lpstr>
      <vt:lpstr>Point to Point Testing</vt:lpstr>
      <vt:lpstr>PMP Testing – Case #1 Moderate Interference</vt:lpstr>
      <vt:lpstr>PMP Testing – Case #2 High Interference</vt:lpstr>
      <vt:lpstr>cnMaestro: сквозное управление сетью за 0 ₽</vt:lpstr>
      <vt:lpstr>Возможности cnMaestro</vt:lpstr>
      <vt:lpstr>Архитектура cnMaestro</vt:lpstr>
      <vt:lpstr>Простое развертывание</vt:lpstr>
      <vt:lpstr>PowerPoint Presentation</vt:lpstr>
      <vt:lpstr>PowerPoint Presentation</vt:lpstr>
      <vt:lpstr>Вся цепочка устройств – на одном экране</vt:lpstr>
    </vt:vector>
  </TitlesOfParts>
  <Company>Cambium Networks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Sergey Golovanov</dc:creator>
  <cp:lastModifiedBy>Sergey Golovanov</cp:lastModifiedBy>
  <cp:revision>145</cp:revision>
  <dcterms:created xsi:type="dcterms:W3CDTF">2016-03-01T10:13:38Z</dcterms:created>
  <dcterms:modified xsi:type="dcterms:W3CDTF">2018-01-25T08:55:42Z</dcterms:modified>
</cp:coreProperties>
</file>