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58"/>
  </p:notesMasterIdLst>
  <p:sldIdLst>
    <p:sldId id="256" r:id="rId6"/>
    <p:sldId id="292" r:id="rId7"/>
    <p:sldId id="334" r:id="rId8"/>
    <p:sldId id="293" r:id="rId9"/>
    <p:sldId id="295" r:id="rId10"/>
    <p:sldId id="294" r:id="rId11"/>
    <p:sldId id="26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4" r:id="rId21"/>
    <p:sldId id="345" r:id="rId22"/>
    <p:sldId id="346" r:id="rId23"/>
    <p:sldId id="347" r:id="rId24"/>
    <p:sldId id="352" r:id="rId25"/>
    <p:sldId id="348" r:id="rId26"/>
    <p:sldId id="349" r:id="rId27"/>
    <p:sldId id="350" r:id="rId28"/>
    <p:sldId id="351" r:id="rId29"/>
    <p:sldId id="354" r:id="rId30"/>
    <p:sldId id="355" r:id="rId31"/>
    <p:sldId id="356" r:id="rId32"/>
    <p:sldId id="357" r:id="rId33"/>
    <p:sldId id="359" r:id="rId34"/>
    <p:sldId id="360" r:id="rId35"/>
    <p:sldId id="361" r:id="rId36"/>
    <p:sldId id="362" r:id="rId37"/>
    <p:sldId id="363" r:id="rId38"/>
    <p:sldId id="343" r:id="rId39"/>
    <p:sldId id="372" r:id="rId40"/>
    <p:sldId id="381" r:id="rId41"/>
    <p:sldId id="382" r:id="rId42"/>
    <p:sldId id="383" r:id="rId43"/>
    <p:sldId id="384" r:id="rId44"/>
    <p:sldId id="385" r:id="rId45"/>
    <p:sldId id="386" r:id="rId46"/>
    <p:sldId id="387" r:id="rId47"/>
    <p:sldId id="388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71" r:id="rId56"/>
    <p:sldId id="282" r:id="rId5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34">
          <p15:clr>
            <a:srgbClr val="A4A3A4"/>
          </p15:clr>
        </p15:guide>
        <p15:guide id="3" orient="horz" pos="3864">
          <p15:clr>
            <a:srgbClr val="A4A3A4"/>
          </p15:clr>
        </p15:guide>
        <p15:guide id="4" pos="3839">
          <p15:clr>
            <a:srgbClr val="A4A3A4"/>
          </p15:clr>
        </p15:guide>
        <p15:guide id="5" pos="389">
          <p15:clr>
            <a:srgbClr val="A4A3A4"/>
          </p15:clr>
        </p15:guide>
        <p15:guide id="6" pos="7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79"/>
    <a:srgbClr val="009ADD"/>
    <a:srgbClr val="8DC1EB"/>
    <a:srgbClr val="231F20"/>
    <a:srgbClr val="C5093B"/>
    <a:srgbClr val="C8DFF4"/>
    <a:srgbClr val="DBE9F8"/>
    <a:srgbClr val="B5D5F1"/>
    <a:srgbClr val="A1CBEE"/>
    <a:srgbClr val="77B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2" autoAdjust="0"/>
    <p:restoredTop sz="89166" autoAdjust="0"/>
  </p:normalViewPr>
  <p:slideViewPr>
    <p:cSldViewPr snapToGrid="0">
      <p:cViewPr varScale="1">
        <p:scale>
          <a:sx n="77" d="100"/>
          <a:sy n="77" d="100"/>
        </p:scale>
        <p:origin x="1291" y="62"/>
      </p:cViewPr>
      <p:guideLst>
        <p:guide orient="horz" pos="2160"/>
        <p:guide orient="horz" pos="834"/>
        <p:guide orient="horz" pos="3864"/>
        <p:guide pos="3839"/>
        <p:guide pos="389"/>
        <p:guide pos="7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9ED42-993A-4D53-9CB5-5B863509CCC2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62999-947D-4196-B386-59E1D51522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71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62999-947D-4196-B386-59E1D51522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7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D28FC-4CA7-4EFA-B3D8-CE1802FAC9A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D28FC-4CA7-4EFA-B3D8-CE1802FAC9A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21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only vendor that</a:t>
            </a:r>
            <a:r>
              <a:rPr lang="en-US" baseline="0" dirty="0"/>
              <a:t> optimizes channel selection not only based on the interference at the AP but also at the devices.</a:t>
            </a:r>
          </a:p>
          <a:p>
            <a:r>
              <a:rPr lang="en-US" baseline="0" dirty="0"/>
              <a:t>All these functionalities doe not require a controller. Many vendors do not provide these features w/o controller.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7555C-22F0-418F-91E8-832810FBEA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36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</a:t>
            </a:r>
            <a:r>
              <a:rPr lang="en-US" baseline="0" dirty="0"/>
              <a:t> management solutions to meet the needs of your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7555C-22F0-418F-91E8-832810FBEA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3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7555C-22F0-418F-91E8-832810FBEA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-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"/>
            <a:ext cx="12197396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-Log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6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0"/>
            <a:ext cx="121937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3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-Log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19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2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4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-Logo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2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" y="0"/>
            <a:ext cx="1218823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rgbClr val="003D7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5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"/>
            <a:ext cx="1219167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5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-Logo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5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" y="0"/>
            <a:ext cx="1218829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6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01" y="6378277"/>
            <a:ext cx="1645920" cy="2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-Logo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0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314451"/>
            <a:ext cx="5383398" cy="48196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314451"/>
            <a:ext cx="5383398" cy="48196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314451"/>
            <a:ext cx="5383398" cy="481964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97600" y="1314451"/>
            <a:ext cx="5385816" cy="4818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6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-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20" y="2827019"/>
            <a:ext cx="8049784" cy="12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805940"/>
            <a:ext cx="7680960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97380"/>
            <a:ext cx="7589520" cy="2560320"/>
          </a:xfrm>
          <a:noFill/>
          <a:ln>
            <a:noFill/>
          </a:ln>
        </p:spPr>
        <p:txBody>
          <a:bodyPr lIns="594360" rIns="182880"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16500"/>
            <a:ext cx="7680960" cy="685800"/>
          </a:xfrm>
          <a:noFill/>
        </p:spPr>
        <p:txBody>
          <a:bodyPr lIns="603504" rIns="182880" anchor="t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8265" y="1805940"/>
            <a:ext cx="4480560" cy="2743200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10187" y="1055295"/>
            <a:ext cx="2743200" cy="410285"/>
            <a:chOff x="547108" y="2827019"/>
            <a:chExt cx="8049784" cy="12039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6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"/>
            <a:ext cx="12193884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64102"/>
            <a:ext cx="4480560" cy="4480560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55344"/>
            <a:ext cx="4389120" cy="2156642"/>
          </a:xfrm>
          <a:noFill/>
          <a:ln>
            <a:noFill/>
          </a:ln>
        </p:spPr>
        <p:txBody>
          <a:bodyPr lIns="594360" rIns="18288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7556"/>
            <a:ext cx="4389120" cy="1078302"/>
          </a:xfrm>
          <a:noFill/>
        </p:spPr>
        <p:txBody>
          <a:bodyPr lIns="603504" rIns="182880" anchor="b"/>
          <a:lstStyle>
            <a:lvl1pPr marL="0" indent="0" algn="l">
              <a:lnSpc>
                <a:spcPct val="90000"/>
              </a:lnSpc>
              <a:spcBef>
                <a:spcPts val="3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955101" y="6378277"/>
            <a:ext cx="1645920" cy="246171"/>
            <a:chOff x="547108" y="2827019"/>
            <a:chExt cx="8049784" cy="1203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7030"/>
            <a:ext cx="11585448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86714"/>
            <a:ext cx="11430000" cy="731520"/>
          </a:xfrm>
          <a:prstGeom prst="rect">
            <a:avLst/>
          </a:prstGeom>
          <a:noFill/>
        </p:spPr>
        <p:txBody>
          <a:bodyPr vert="horz" lIns="5943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314451"/>
            <a:ext cx="10969943" cy="48117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785755" y="6457059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fld id="{E58DB30A-552A-4094-924C-042A97270B29}" type="slidenum">
              <a:rPr lang="en-US" sz="800" b="0" smtClean="0"/>
              <a:pPr algn="ctr"/>
              <a:t>‹#›</a:t>
            </a:fld>
            <a:endParaRPr lang="en-US" sz="800" b="0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9955101" y="6378277"/>
            <a:ext cx="1645920" cy="246171"/>
            <a:chOff x="547108" y="2827019"/>
            <a:chExt cx="8049784" cy="1203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85"/>
            <a:stretch/>
          </p:blipFill>
          <p:spPr>
            <a:xfrm>
              <a:off x="547108" y="2827019"/>
              <a:ext cx="1434092" cy="12039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6"/>
            <a:stretch/>
          </p:blipFill>
          <p:spPr>
            <a:xfrm>
              <a:off x="1981200" y="2827019"/>
              <a:ext cx="6615692" cy="1203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  <p:sldLayoutId id="2147483650" r:id="rId3"/>
    <p:sldLayoutId id="2147483652" r:id="rId4"/>
    <p:sldLayoutId id="2147483666" r:id="rId5"/>
    <p:sldLayoutId id="2147483654" r:id="rId6"/>
    <p:sldLayoutId id="2147483674" r:id="rId7"/>
    <p:sldLayoutId id="2147483660" r:id="rId8"/>
    <p:sldLayoutId id="2147483668" r:id="rId9"/>
    <p:sldLayoutId id="2147483675" r:id="rId10"/>
    <p:sldLayoutId id="2147483661" r:id="rId11"/>
    <p:sldLayoutId id="2147483669" r:id="rId12"/>
    <p:sldLayoutId id="2147483676" r:id="rId13"/>
    <p:sldLayoutId id="2147483662" r:id="rId14"/>
    <p:sldLayoutId id="2147483670" r:id="rId15"/>
    <p:sldLayoutId id="2147483677" r:id="rId16"/>
    <p:sldLayoutId id="2147483663" r:id="rId17"/>
    <p:sldLayoutId id="2147483671" r:id="rId18"/>
    <p:sldLayoutId id="2147483678" r:id="rId19"/>
    <p:sldLayoutId id="2147483664" r:id="rId20"/>
    <p:sldLayoutId id="2147483672" r:id="rId21"/>
    <p:sldLayoutId id="2147483679" r:id="rId22"/>
    <p:sldLayoutId id="2147483665" r:id="rId23"/>
    <p:sldLayoutId id="2147483673" r:id="rId24"/>
    <p:sldLayoutId id="2147483680" r:id="rId25"/>
    <p:sldLayoutId id="2147483655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2286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2286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jpeg"/><Relationship Id="rId2" Type="http://schemas.openxmlformats.org/officeDocument/2006/relationships/image" Target="../media/image62.pn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0" dirty="0"/>
              <a:t>Круглый стол</a:t>
            </a:r>
            <a:br>
              <a:rPr lang="ru-RU" sz="4000" dirty="0"/>
            </a:br>
            <a:r>
              <a:rPr lang="en-US" sz="4000" dirty="0"/>
              <a:t>Cambium Networks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B8C1F-F49E-49A4-9E3D-FE252169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944" y="1802167"/>
            <a:ext cx="4514882" cy="27432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E6199C-BA99-4C49-AD6D-E34CC0A04411}"/>
              </a:ext>
            </a:extLst>
          </p:cNvPr>
          <p:cNvSpPr/>
          <p:nvPr/>
        </p:nvSpPr>
        <p:spPr>
          <a:xfrm>
            <a:off x="4535771" y="5114543"/>
            <a:ext cx="38230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Сергей Голованов</a:t>
            </a:r>
            <a:endParaRPr lang="en-US" sz="1400" b="1" dirty="0"/>
          </a:p>
          <a:p>
            <a:r>
              <a:rPr lang="ru-RU" sz="1200" dirty="0"/>
              <a:t>Региональный технический менеджер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sergey.golovanov@cambiumnetworks.com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9A6EB5-D981-4FA7-8D4F-98F3B2E0B1A6}"/>
              </a:ext>
            </a:extLst>
          </p:cNvPr>
          <p:cNvSpPr/>
          <p:nvPr/>
        </p:nvSpPr>
        <p:spPr>
          <a:xfrm>
            <a:off x="583330" y="5114542"/>
            <a:ext cx="34082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Виталий Коростелёв</a:t>
            </a:r>
            <a:endParaRPr lang="en-US" sz="1400" b="1" dirty="0"/>
          </a:p>
          <a:p>
            <a:r>
              <a:rPr lang="ru-RU" sz="1200" dirty="0"/>
              <a:t>Региональный директор – Россия и СНГ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vitaly.korostelev@cambiumnetworks.com</a:t>
            </a:r>
          </a:p>
        </p:txBody>
      </p:sp>
    </p:spTree>
    <p:extLst>
      <p:ext uri="{BB962C8B-B14F-4D97-AF65-F5344CB8AC3E}">
        <p14:creationId xmlns:p14="http://schemas.microsoft.com/office/powerpoint/2010/main" val="655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1D6E5-4C2B-4AD7-A426-A111AC46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PTP550</a:t>
            </a:r>
            <a:endParaRPr lang="en-GB" dirty="0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78DC5DB6-57E0-404D-80A9-7848F2EC27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645" y="3840026"/>
            <a:ext cx="2098834" cy="268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BE378-43CA-4121-BC98-7AF5DDE75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98" y="1230125"/>
            <a:ext cx="2296581" cy="23986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4FC36B-61C6-4510-BAA4-D4BE7BA87066}"/>
              </a:ext>
            </a:extLst>
          </p:cNvPr>
          <p:cNvSpPr/>
          <p:nvPr/>
        </p:nvSpPr>
        <p:spPr>
          <a:xfrm>
            <a:off x="5337175" y="1394122"/>
            <a:ext cx="6092825" cy="42627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5150</a:t>
            </a:r>
            <a:r>
              <a:rPr lang="ru-RU" dirty="0"/>
              <a:t>…</a:t>
            </a:r>
            <a:r>
              <a:rPr lang="en-US" dirty="0"/>
              <a:t>5950 </a:t>
            </a:r>
            <a:r>
              <a:rPr lang="ru-RU" dirty="0"/>
              <a:t>МГц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2x </a:t>
            </a:r>
            <a:r>
              <a:rPr lang="en-US" dirty="0">
                <a:solidFill>
                  <a:srgbClr val="FF0000"/>
                </a:solidFill>
              </a:rPr>
              <a:t>20/40/80 </a:t>
            </a:r>
            <a:r>
              <a:rPr lang="ru-RU" dirty="0">
                <a:solidFill>
                  <a:srgbClr val="FF0000"/>
                </a:solidFill>
              </a:rPr>
              <a:t>МГц 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ru-RU" dirty="0">
                <a:solidFill>
                  <a:srgbClr val="FF0000"/>
                </a:solidFill>
              </a:rPr>
              <a:t>агрегация каналов)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До </a:t>
            </a:r>
            <a:r>
              <a:rPr lang="en-US" dirty="0"/>
              <a:t>1.36 </a:t>
            </a:r>
            <a:r>
              <a:rPr lang="ru-RU" dirty="0"/>
              <a:t>Гбит/с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1 x Ethernet 100/1000 </a:t>
            </a:r>
            <a:r>
              <a:rPr lang="en-US" dirty="0" err="1"/>
              <a:t>BaseT</a:t>
            </a:r>
            <a:r>
              <a:rPr lang="en-US" dirty="0"/>
              <a:t> </a:t>
            </a:r>
            <a:r>
              <a:rPr lang="ru-RU" dirty="0"/>
              <a:t>/</a:t>
            </a:r>
            <a:r>
              <a:rPr lang="en-US" dirty="0"/>
              <a:t> </a:t>
            </a:r>
            <a:r>
              <a:rPr lang="en-US" dirty="0" err="1"/>
              <a:t>PoE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1 x SFP Port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MCS-0 to MCS-9 with two streams(V+H)</a:t>
            </a:r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3 - 6 </a:t>
            </a:r>
            <a:r>
              <a:rPr lang="ru-RU" dirty="0" err="1"/>
              <a:t>мс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Выходная мощность </a:t>
            </a:r>
            <a:r>
              <a:rPr lang="en-US" dirty="0"/>
              <a:t>27 dBm</a:t>
            </a:r>
            <a:r>
              <a:rPr lang="ru-RU" dirty="0"/>
              <a:t> 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Интегрированная антенна </a:t>
            </a:r>
            <a:r>
              <a:rPr lang="en-US" dirty="0"/>
              <a:t>23 dBi</a:t>
            </a:r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US" dirty="0"/>
              <a:t>128-bit AES, HTTPS </a:t>
            </a:r>
            <a:r>
              <a:rPr lang="ru-RU" dirty="0"/>
              <a:t>и </a:t>
            </a:r>
            <a:r>
              <a:rPr lang="en-US" dirty="0"/>
              <a:t>SNMPv3</a:t>
            </a:r>
            <a:endParaRPr lang="ru-RU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Анализатор спектра в реальном времени</a:t>
            </a:r>
            <a:endParaRPr lang="en-US" dirty="0"/>
          </a:p>
          <a:p>
            <a:pPr marL="28575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Металлический корпус</a:t>
            </a:r>
            <a:r>
              <a:rPr lang="en-US" dirty="0"/>
              <a:t>, IP67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9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FE1DA-C8D1-4705-9D4F-05570D43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Агрегация каналов</a:t>
            </a:r>
            <a:endParaRPr lang="en-GB" dirty="0"/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341FA993-3CAF-4647-9B9D-3B20BB23363E}"/>
              </a:ext>
            </a:extLst>
          </p:cNvPr>
          <p:cNvGrpSpPr/>
          <p:nvPr/>
        </p:nvGrpSpPr>
        <p:grpSpPr>
          <a:xfrm>
            <a:off x="4238625" y="1181100"/>
            <a:ext cx="7451067" cy="1853420"/>
            <a:chOff x="710572" y="1759788"/>
            <a:chExt cx="10207595" cy="3856007"/>
          </a:xfrm>
        </p:grpSpPr>
        <p:cxnSp>
          <p:nvCxnSpPr>
            <p:cNvPr id="4" name="Straight Connector 5">
              <a:extLst>
                <a:ext uri="{FF2B5EF4-FFF2-40B4-BE49-F238E27FC236}">
                  <a16:creationId xmlns:a16="http://schemas.microsoft.com/office/drawing/2014/main" id="{DFC54BE8-F49B-4C2C-8FAE-B365F46317B9}"/>
                </a:ext>
              </a:extLst>
            </p:cNvPr>
            <p:cNvCxnSpPr/>
            <p:nvPr/>
          </p:nvCxnSpPr>
          <p:spPr>
            <a:xfrm flipH="1">
              <a:off x="1039417" y="1759788"/>
              <a:ext cx="8627" cy="385600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8">
              <a:extLst>
                <a:ext uri="{FF2B5EF4-FFF2-40B4-BE49-F238E27FC236}">
                  <a16:creationId xmlns:a16="http://schemas.microsoft.com/office/drawing/2014/main" id="{0D504411-58F0-4F20-8F47-7CE9A8C01032}"/>
                </a:ext>
              </a:extLst>
            </p:cNvPr>
            <p:cNvCxnSpPr/>
            <p:nvPr/>
          </p:nvCxnSpPr>
          <p:spPr>
            <a:xfrm flipH="1">
              <a:off x="6639464" y="1759788"/>
              <a:ext cx="8627" cy="385600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9">
              <a:extLst>
                <a:ext uri="{FF2B5EF4-FFF2-40B4-BE49-F238E27FC236}">
                  <a16:creationId xmlns:a16="http://schemas.microsoft.com/office/drawing/2014/main" id="{964E7784-C55F-4025-B341-BEC84E364C8F}"/>
                </a:ext>
              </a:extLst>
            </p:cNvPr>
            <p:cNvCxnSpPr/>
            <p:nvPr/>
          </p:nvCxnSpPr>
          <p:spPr>
            <a:xfrm flipH="1" flipV="1">
              <a:off x="710572" y="5250611"/>
              <a:ext cx="4704271" cy="115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FB6365B6-A473-49F2-AF2A-0BCEA0CA24B2}"/>
                </a:ext>
              </a:extLst>
            </p:cNvPr>
            <p:cNvCxnSpPr/>
            <p:nvPr/>
          </p:nvCxnSpPr>
          <p:spPr>
            <a:xfrm flipH="1" flipV="1">
              <a:off x="6213896" y="5269301"/>
              <a:ext cx="4704271" cy="115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EA29C562-48CB-44BA-954E-329BBB01A6DA}"/>
                </a:ext>
              </a:extLst>
            </p:cNvPr>
            <p:cNvSpPr/>
            <p:nvPr/>
          </p:nvSpPr>
          <p:spPr>
            <a:xfrm>
              <a:off x="1600300" y="4268394"/>
              <a:ext cx="363727" cy="919074"/>
            </a:xfrm>
            <a:prstGeom prst="roundRect">
              <a:avLst>
                <a:gd name="adj" fmla="val 27068"/>
              </a:avLst>
            </a:prstGeom>
            <a:solidFill>
              <a:srgbClr val="79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44B24839-3B40-457C-AC35-5AA6E3DE9A8E}"/>
                </a:ext>
              </a:extLst>
            </p:cNvPr>
            <p:cNvSpPr/>
            <p:nvPr/>
          </p:nvSpPr>
          <p:spPr>
            <a:xfrm>
              <a:off x="4101765" y="2476499"/>
              <a:ext cx="1048811" cy="2766923"/>
            </a:xfrm>
            <a:prstGeom prst="roundRect">
              <a:avLst>
                <a:gd name="adj" fmla="val 27068"/>
              </a:avLst>
            </a:prstGeom>
            <a:solidFill>
              <a:srgbClr val="79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1">
              <a:extLst>
                <a:ext uri="{FF2B5EF4-FFF2-40B4-BE49-F238E27FC236}">
                  <a16:creationId xmlns:a16="http://schemas.microsoft.com/office/drawing/2014/main" id="{9E2E7FCB-A8F0-4866-86F8-5965416727B0}"/>
                </a:ext>
              </a:extLst>
            </p:cNvPr>
            <p:cNvSpPr/>
            <p:nvPr/>
          </p:nvSpPr>
          <p:spPr>
            <a:xfrm>
              <a:off x="7091794" y="4352926"/>
              <a:ext cx="536460" cy="919074"/>
            </a:xfrm>
            <a:prstGeom prst="roundRect">
              <a:avLst>
                <a:gd name="adj" fmla="val 27068"/>
              </a:avLst>
            </a:prstGeom>
            <a:solidFill>
              <a:srgbClr val="79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22">
              <a:extLst>
                <a:ext uri="{FF2B5EF4-FFF2-40B4-BE49-F238E27FC236}">
                  <a16:creationId xmlns:a16="http://schemas.microsoft.com/office/drawing/2014/main" id="{BF7E8E4F-C050-46E6-8209-87D1A883AD80}"/>
                </a:ext>
              </a:extLst>
            </p:cNvPr>
            <p:cNvSpPr/>
            <p:nvPr/>
          </p:nvSpPr>
          <p:spPr>
            <a:xfrm>
              <a:off x="8284449" y="3372771"/>
              <a:ext cx="712120" cy="1859963"/>
            </a:xfrm>
            <a:prstGeom prst="roundRect">
              <a:avLst>
                <a:gd name="adj" fmla="val 27068"/>
              </a:avLst>
            </a:prstGeom>
            <a:solidFill>
              <a:srgbClr val="79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23">
              <a:extLst>
                <a:ext uri="{FF2B5EF4-FFF2-40B4-BE49-F238E27FC236}">
                  <a16:creationId xmlns:a16="http://schemas.microsoft.com/office/drawing/2014/main" id="{379452C8-BBEF-454F-B359-40BDC347C75F}"/>
                </a:ext>
              </a:extLst>
            </p:cNvPr>
            <p:cNvSpPr/>
            <p:nvPr/>
          </p:nvSpPr>
          <p:spPr>
            <a:xfrm>
              <a:off x="9669606" y="2505075"/>
              <a:ext cx="1062621" cy="2766923"/>
            </a:xfrm>
            <a:prstGeom prst="roundRect">
              <a:avLst>
                <a:gd name="adj" fmla="val 27068"/>
              </a:avLst>
            </a:prstGeom>
            <a:solidFill>
              <a:srgbClr val="793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EDE41F-6838-4EC3-A752-B6CA58E948F4}"/>
              </a:ext>
            </a:extLst>
          </p:cNvPr>
          <p:cNvSpPr txBox="1"/>
          <p:nvPr/>
        </p:nvSpPr>
        <p:spPr>
          <a:xfrm>
            <a:off x="5435253" y="3198077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CHANNEL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3EEAA-2FCD-4272-A1CA-229A034D7448}"/>
              </a:ext>
            </a:extLst>
          </p:cNvPr>
          <p:cNvSpPr txBox="1"/>
          <p:nvPr/>
        </p:nvSpPr>
        <p:spPr>
          <a:xfrm>
            <a:off x="4908434" y="2921078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6D941-1401-4A54-AFD2-7B8B57E452EF}"/>
              </a:ext>
            </a:extLst>
          </p:cNvPr>
          <p:cNvSpPr txBox="1"/>
          <p:nvPr/>
        </p:nvSpPr>
        <p:spPr>
          <a:xfrm>
            <a:off x="7012649" y="2921078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70543F-93AC-47A5-81BF-C7FC474D1F11}"/>
              </a:ext>
            </a:extLst>
          </p:cNvPr>
          <p:cNvSpPr txBox="1"/>
          <p:nvPr/>
        </p:nvSpPr>
        <p:spPr>
          <a:xfrm>
            <a:off x="5909094" y="2924881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A26B7D-B513-4294-9890-E042B6242EBE}"/>
              </a:ext>
            </a:extLst>
          </p:cNvPr>
          <p:cNvSpPr txBox="1"/>
          <p:nvPr/>
        </p:nvSpPr>
        <p:spPr>
          <a:xfrm>
            <a:off x="9535866" y="3213366"/>
            <a:ext cx="13811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CHANNEL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C2D05-1A62-4D26-A0CA-4E2F3000F631}"/>
              </a:ext>
            </a:extLst>
          </p:cNvPr>
          <p:cNvSpPr txBox="1"/>
          <p:nvPr/>
        </p:nvSpPr>
        <p:spPr>
          <a:xfrm>
            <a:off x="8994659" y="2949653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EDA7EA-B590-442C-8C91-8F18CE7E29AF}"/>
              </a:ext>
            </a:extLst>
          </p:cNvPr>
          <p:cNvSpPr txBox="1"/>
          <p:nvPr/>
        </p:nvSpPr>
        <p:spPr>
          <a:xfrm>
            <a:off x="11098874" y="2949653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61B8DD-979A-4DC6-AA4C-E75F947FEA1A}"/>
              </a:ext>
            </a:extLst>
          </p:cNvPr>
          <p:cNvSpPr txBox="1"/>
          <p:nvPr/>
        </p:nvSpPr>
        <p:spPr>
          <a:xfrm>
            <a:off x="9995319" y="2953456"/>
            <a:ext cx="35932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/>
              <a:t>40</a:t>
            </a:r>
          </a:p>
        </p:txBody>
      </p:sp>
      <p:graphicFrame>
        <p:nvGraphicFramePr>
          <p:cNvPr id="21" name="Table 34">
            <a:extLst>
              <a:ext uri="{FF2B5EF4-FFF2-40B4-BE49-F238E27FC236}">
                <a16:creationId xmlns:a16="http://schemas.microsoft.com/office/drawing/2014/main" id="{9F83E706-6E47-480E-AFB2-F4437DDE5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431047"/>
              </p:ext>
            </p:extLst>
          </p:nvPr>
        </p:nvGraphicFramePr>
        <p:xfrm>
          <a:off x="1700023" y="3686321"/>
          <a:ext cx="876480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943">
                  <a:extLst>
                    <a:ext uri="{9D8B030D-6E8A-4147-A177-3AD203B41FA5}">
                      <a16:colId xmlns:a16="http://schemas.microsoft.com/office/drawing/2014/main" val="1100048206"/>
                    </a:ext>
                  </a:extLst>
                </a:gridCol>
                <a:gridCol w="1588453">
                  <a:extLst>
                    <a:ext uri="{9D8B030D-6E8A-4147-A177-3AD203B41FA5}">
                      <a16:colId xmlns:a16="http://schemas.microsoft.com/office/drawing/2014/main" val="2702998410"/>
                    </a:ext>
                  </a:extLst>
                </a:gridCol>
                <a:gridCol w="3387598">
                  <a:extLst>
                    <a:ext uri="{9D8B030D-6E8A-4147-A177-3AD203B41FA5}">
                      <a16:colId xmlns:a16="http://schemas.microsoft.com/office/drawing/2014/main" val="1759960932"/>
                    </a:ext>
                  </a:extLst>
                </a:gridCol>
                <a:gridCol w="2208814">
                  <a:extLst>
                    <a:ext uri="{9D8B030D-6E8A-4147-A177-3AD203B41FA5}">
                      <a16:colId xmlns:a16="http://schemas.microsoft.com/office/drawing/2014/main" val="3434135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CHANNEL A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CHANNEL B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</a:t>
                      </a:r>
                      <a:r>
                        <a:rPr lang="en-US" baseline="0" dirty="0"/>
                        <a:t> SCENARIO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THROUGHPUT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12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INTERFERENCE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641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ONE CLEAN CHANNEL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500 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913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</a:t>
                      </a:r>
                      <a:r>
                        <a:rPr lang="en-US" baseline="0" dirty="0"/>
                        <a:t> ONE CLEAN CHANNEL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850</a:t>
                      </a:r>
                      <a:r>
                        <a:rPr lang="en-US" baseline="0" dirty="0"/>
                        <a:t> Mbps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02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</a:t>
                      </a:r>
                      <a:r>
                        <a:rPr lang="en-US" baseline="0" dirty="0"/>
                        <a:t> CLEAN CHANNEL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 Mbps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3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</a:t>
                      </a:r>
                      <a:r>
                        <a:rPr lang="en-US" baseline="0" dirty="0"/>
                        <a:t> CLEAN CHANNEL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</a:t>
                      </a:r>
                      <a:r>
                        <a:rPr lang="en-US" dirty="0" err="1"/>
                        <a:t>Gbps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810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</a:t>
                      </a:r>
                      <a:r>
                        <a:rPr lang="en-US" baseline="0" dirty="0"/>
                        <a:t> FULL CLEAN CHANNEL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 </a:t>
                      </a:r>
                      <a:r>
                        <a:rPr lang="en-US" dirty="0" err="1"/>
                        <a:t>Gbps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192175"/>
                  </a:ext>
                </a:extLst>
              </a:tr>
            </a:tbl>
          </a:graphicData>
        </a:graphic>
      </p:graphicFrame>
      <p:grpSp>
        <p:nvGrpSpPr>
          <p:cNvPr id="22" name="Group 2">
            <a:extLst>
              <a:ext uri="{FF2B5EF4-FFF2-40B4-BE49-F238E27FC236}">
                <a16:creationId xmlns:a16="http://schemas.microsoft.com/office/drawing/2014/main" id="{B01DC858-3878-4EA9-B9E2-BC9529D60D80}"/>
              </a:ext>
            </a:extLst>
          </p:cNvPr>
          <p:cNvGrpSpPr/>
          <p:nvPr/>
        </p:nvGrpSpPr>
        <p:grpSpPr>
          <a:xfrm>
            <a:off x="377236" y="1354660"/>
            <a:ext cx="3437918" cy="1635688"/>
            <a:chOff x="377236" y="1395756"/>
            <a:chExt cx="2987864" cy="1156943"/>
          </a:xfrm>
        </p:grpSpPr>
        <p:sp>
          <p:nvSpPr>
            <p:cNvPr id="23" name="Rounded Rectangle 42">
              <a:extLst>
                <a:ext uri="{FF2B5EF4-FFF2-40B4-BE49-F238E27FC236}">
                  <a16:creationId xmlns:a16="http://schemas.microsoft.com/office/drawing/2014/main" id="{C2CCB1D0-382C-42FF-B44A-136C94E840F6}"/>
                </a:ext>
              </a:extLst>
            </p:cNvPr>
            <p:cNvSpPr/>
            <p:nvPr/>
          </p:nvSpPr>
          <p:spPr>
            <a:xfrm>
              <a:off x="377236" y="1574636"/>
              <a:ext cx="551765" cy="968107"/>
            </a:xfrm>
            <a:prstGeom prst="roundRect">
              <a:avLst>
                <a:gd name="adj" fmla="val 1478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43">
              <a:extLst>
                <a:ext uri="{FF2B5EF4-FFF2-40B4-BE49-F238E27FC236}">
                  <a16:creationId xmlns:a16="http://schemas.microsoft.com/office/drawing/2014/main" id="{FAFF80B8-80E7-491A-95E8-E812573E4208}"/>
                </a:ext>
              </a:extLst>
            </p:cNvPr>
            <p:cNvSpPr/>
            <p:nvPr/>
          </p:nvSpPr>
          <p:spPr>
            <a:xfrm>
              <a:off x="2813335" y="1574636"/>
              <a:ext cx="551765" cy="968107"/>
            </a:xfrm>
            <a:prstGeom prst="roundRect">
              <a:avLst>
                <a:gd name="adj" fmla="val 1478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Left-Right Arrow 44">
              <a:extLst>
                <a:ext uri="{FF2B5EF4-FFF2-40B4-BE49-F238E27FC236}">
                  <a16:creationId xmlns:a16="http://schemas.microsoft.com/office/drawing/2014/main" id="{C560DD31-CC47-4601-A552-59845E5DDB02}"/>
                </a:ext>
              </a:extLst>
            </p:cNvPr>
            <p:cNvSpPr/>
            <p:nvPr/>
          </p:nvSpPr>
          <p:spPr>
            <a:xfrm>
              <a:off x="990581" y="1638485"/>
              <a:ext cx="1695450" cy="409389"/>
            </a:xfrm>
            <a:prstGeom prst="left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-Right Arrow 45">
              <a:extLst>
                <a:ext uri="{FF2B5EF4-FFF2-40B4-BE49-F238E27FC236}">
                  <a16:creationId xmlns:a16="http://schemas.microsoft.com/office/drawing/2014/main" id="{B76FC7CE-2B22-4422-9793-67B611168744}"/>
                </a:ext>
              </a:extLst>
            </p:cNvPr>
            <p:cNvSpPr/>
            <p:nvPr/>
          </p:nvSpPr>
          <p:spPr>
            <a:xfrm>
              <a:off x="1000106" y="2143310"/>
              <a:ext cx="1695450" cy="409389"/>
            </a:xfrm>
            <a:prstGeom prst="left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C8196C-E701-4079-A732-692D163924E5}"/>
                </a:ext>
              </a:extLst>
            </p:cNvPr>
            <p:cNvSpPr txBox="1"/>
            <p:nvPr/>
          </p:nvSpPr>
          <p:spPr>
            <a:xfrm rot="16200000">
              <a:off x="169490" y="1752845"/>
              <a:ext cx="96039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dirty="0"/>
                <a:t>PTP 550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9DF7D9-D369-4156-956F-2ED1BB1304EE}"/>
                </a:ext>
              </a:extLst>
            </p:cNvPr>
            <p:cNvSpPr txBox="1"/>
            <p:nvPr/>
          </p:nvSpPr>
          <p:spPr>
            <a:xfrm rot="16200000">
              <a:off x="2577787" y="1752845"/>
              <a:ext cx="96039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dirty="0"/>
                <a:t>PTP 550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3E5C64-324A-4923-97D3-95C30E43F69A}"/>
                </a:ext>
              </a:extLst>
            </p:cNvPr>
            <p:cNvSpPr txBox="1"/>
            <p:nvPr/>
          </p:nvSpPr>
          <p:spPr>
            <a:xfrm>
              <a:off x="1203885" y="1699339"/>
              <a:ext cx="138112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/>
                <a:t>CHANNEL 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75F6DC-D56B-4380-921C-0B42762B4E27}"/>
                </a:ext>
              </a:extLst>
            </p:cNvPr>
            <p:cNvSpPr txBox="1"/>
            <p:nvPr/>
          </p:nvSpPr>
          <p:spPr>
            <a:xfrm>
              <a:off x="1188669" y="2204299"/>
              <a:ext cx="1381125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/>
                <a:t>CHANNEL B</a:t>
              </a:r>
            </a:p>
          </p:txBody>
        </p:sp>
      </p:grpSp>
      <p:sp>
        <p:nvSpPr>
          <p:cNvPr id="31" name="Rounded Rectangle 39">
            <a:extLst>
              <a:ext uri="{FF2B5EF4-FFF2-40B4-BE49-F238E27FC236}">
                <a16:creationId xmlns:a16="http://schemas.microsoft.com/office/drawing/2014/main" id="{AFC252DD-0005-45C9-9C39-8C997754D42D}"/>
              </a:ext>
            </a:extLst>
          </p:cNvPr>
          <p:cNvSpPr/>
          <p:nvPr/>
        </p:nvSpPr>
        <p:spPr>
          <a:xfrm>
            <a:off x="5591156" y="2015507"/>
            <a:ext cx="491271" cy="820548"/>
          </a:xfrm>
          <a:prstGeom prst="roundRect">
            <a:avLst>
              <a:gd name="adj" fmla="val 27068"/>
            </a:avLst>
          </a:prstGeom>
          <a:solidFill>
            <a:srgbClr val="793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A2C0-3A6C-4F68-90FA-10DEA312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ePMP3000 AP c </a:t>
            </a:r>
            <a:r>
              <a:rPr lang="pl-PL" dirty="0">
                <a:latin typeface="Century Gothic" panose="020B0502020202020204" pitchFamily="34" charset="0"/>
              </a:rPr>
              <a:t>MU-MIMO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pl-PL" dirty="0">
                <a:latin typeface="Century Gothic" panose="020B0502020202020204" pitchFamily="34" charset="0"/>
              </a:rPr>
              <a:t>4x4 </a:t>
            </a:r>
            <a:endParaRPr lang="en-GB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F2380-E72F-4515-88B8-49F0F29A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215" y="1351721"/>
            <a:ext cx="5009863" cy="478320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AFAF2B-4F5C-420D-8B55-03C2D9E4062E}"/>
              </a:ext>
            </a:extLst>
          </p:cNvPr>
          <p:cNvSpPr/>
          <p:nvPr/>
        </p:nvSpPr>
        <p:spPr>
          <a:xfrm>
            <a:off x="588903" y="1450388"/>
            <a:ext cx="6092825" cy="49398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10726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Построена на чипсете </a:t>
            </a:r>
            <a:r>
              <a:rPr lang="en-US" dirty="0"/>
              <a:t>AC WAVE2</a:t>
            </a:r>
            <a:endParaRPr lang="ru-RU" dirty="0"/>
          </a:p>
          <a:p>
            <a:pPr marL="285750" marR="10726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5150-5950 MHz</a:t>
            </a:r>
            <a:endParaRPr lang="ru-RU" dirty="0"/>
          </a:p>
          <a:p>
            <a:pPr marL="285750" marR="107260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 err="1"/>
              <a:t>ПлЧ</a:t>
            </a:r>
            <a:r>
              <a:rPr lang="ru-RU" dirty="0"/>
              <a:t> </a:t>
            </a:r>
            <a:r>
              <a:rPr lang="en-GB" dirty="0"/>
              <a:t>20/40/80 </a:t>
            </a:r>
            <a:r>
              <a:rPr lang="ru-RU" dirty="0"/>
              <a:t>МГц</a:t>
            </a:r>
            <a:endParaRPr lang="en-GB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До </a:t>
            </a:r>
            <a:r>
              <a:rPr lang="en-GB" dirty="0"/>
              <a:t>1</a:t>
            </a:r>
            <a:r>
              <a:rPr lang="ru-RU" dirty="0"/>
              <a:t> </a:t>
            </a:r>
            <a:r>
              <a:rPr lang="en-GB" dirty="0" err="1"/>
              <a:t>Gbps</a:t>
            </a:r>
            <a:endParaRPr lang="en-GB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Удвоение емкости сектора за счет </a:t>
            </a:r>
            <a:r>
              <a:rPr lang="en-GB" dirty="0"/>
              <a:t>4x4 MU-MIMO</a:t>
            </a:r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130,000 PPS</a:t>
            </a:r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Поддержка умной антенны в </a:t>
            </a:r>
            <a:r>
              <a:rPr lang="ru-RU" dirty="0" err="1"/>
              <a:t>аплинке</a:t>
            </a:r>
            <a:endParaRPr lang="en-GB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Динамическая фильтрация помех</a:t>
            </a:r>
            <a:endParaRPr lang="en-GB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Встроенный </a:t>
            </a:r>
            <a:r>
              <a:rPr lang="en-US" dirty="0"/>
              <a:t>GPS/GLONASS </a:t>
            </a:r>
            <a:r>
              <a:rPr lang="ru-RU" dirty="0"/>
              <a:t>приемник</a:t>
            </a:r>
            <a:endParaRPr lang="en-GB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Aft>
                <a:spcPts val="600"/>
              </a:spcAft>
              <a:buSzPct val="110000"/>
            </a:pPr>
            <a:r>
              <a:rPr lang="ru-RU" b="1" u="sng" dirty="0"/>
              <a:t>С первого дня</a:t>
            </a:r>
            <a:endParaRPr lang="en-GB" b="1" u="sng" dirty="0"/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Совместимость с </a:t>
            </a:r>
            <a:r>
              <a:rPr lang="en-GB" dirty="0"/>
              <a:t>ePMP 802.11n</a:t>
            </a:r>
          </a:p>
          <a:p>
            <a:pPr marL="285750" lvl="1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ru-RU" dirty="0"/>
              <a:t>Совместимость с </a:t>
            </a:r>
            <a:r>
              <a:rPr lang="en-GB" dirty="0"/>
              <a:t>Elevate</a:t>
            </a:r>
          </a:p>
          <a:p>
            <a:pPr lvl="1"/>
            <a:endParaRPr lang="en-GB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везда: 24 точки 4">
            <a:extLst>
              <a:ext uri="{FF2B5EF4-FFF2-40B4-BE49-F238E27FC236}">
                <a16:creationId xmlns:a16="http://schemas.microsoft.com/office/drawing/2014/main" id="{A4BEFF43-EACE-4730-9039-2F71C4502B48}"/>
              </a:ext>
            </a:extLst>
          </p:cNvPr>
          <p:cNvSpPr/>
          <p:nvPr/>
        </p:nvSpPr>
        <p:spPr>
          <a:xfrm>
            <a:off x="10563228" y="307388"/>
            <a:ext cx="1282147" cy="1143000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3866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6C985-EB93-42F8-80EB-CE94AF24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Force300-16</a:t>
            </a:r>
          </a:p>
        </p:txBody>
      </p:sp>
      <p:sp>
        <p:nvSpPr>
          <p:cNvPr id="3" name="Звезда: 24 точки 2">
            <a:extLst>
              <a:ext uri="{FF2B5EF4-FFF2-40B4-BE49-F238E27FC236}">
                <a16:creationId xmlns:a16="http://schemas.microsoft.com/office/drawing/2014/main" id="{62AB1358-3A6F-43D2-887D-0A593C12FB5A}"/>
              </a:ext>
            </a:extLst>
          </p:cNvPr>
          <p:cNvSpPr/>
          <p:nvPr/>
        </p:nvSpPr>
        <p:spPr>
          <a:xfrm>
            <a:off x="10563228" y="307388"/>
            <a:ext cx="1282147" cy="1143000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87FD77-B211-45AC-98F4-1D3AF70B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947" y="1640636"/>
            <a:ext cx="4703141" cy="40416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822EF7-5A82-45A2-9B15-A78687500DA2}"/>
              </a:ext>
            </a:extLst>
          </p:cNvPr>
          <p:cNvSpPr/>
          <p:nvPr/>
        </p:nvSpPr>
        <p:spPr>
          <a:xfrm>
            <a:off x="682487" y="1450388"/>
            <a:ext cx="666253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Построен на базе чипсета </a:t>
            </a:r>
            <a:r>
              <a:rPr lang="en-US" dirty="0"/>
              <a:t>802.11AC Wave 2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Часть линейки </a:t>
            </a:r>
            <a:r>
              <a:rPr lang="en-US" dirty="0"/>
              <a:t>ePMP3000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Встроенная антенна с усилением 16 </a:t>
            </a:r>
            <a:r>
              <a:rPr lang="ru-RU" dirty="0" err="1"/>
              <a:t>дБи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Используется в двух вариантах:</a:t>
            </a:r>
            <a:endParaRPr lang="en-US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Точка-точка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Удаленный абонент, совместно с </a:t>
            </a:r>
            <a:r>
              <a:rPr lang="en-US" sz="1400" dirty="0"/>
              <a:t>ePMP3000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5150</a:t>
            </a:r>
            <a:r>
              <a:rPr lang="ru-RU" dirty="0"/>
              <a:t>…</a:t>
            </a:r>
            <a:r>
              <a:rPr lang="en-US" dirty="0"/>
              <a:t>5950 </a:t>
            </a:r>
            <a:r>
              <a:rPr lang="ru-RU" dirty="0"/>
              <a:t>МГц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ПлЧ</a:t>
            </a:r>
            <a:r>
              <a:rPr lang="ru-RU" dirty="0"/>
              <a:t> </a:t>
            </a:r>
            <a:r>
              <a:rPr lang="en-US" dirty="0"/>
              <a:t>20/40/80 </a:t>
            </a:r>
            <a:r>
              <a:rPr lang="ru-RU" dirty="0"/>
              <a:t>МГц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Максимальная скорость </a:t>
            </a:r>
            <a:r>
              <a:rPr lang="en-US" dirty="0"/>
              <a:t>600</a:t>
            </a:r>
            <a:r>
              <a:rPr lang="ru-RU" dirty="0"/>
              <a:t> </a:t>
            </a:r>
            <a:r>
              <a:rPr lang="en-US" dirty="0"/>
              <a:t>M</a:t>
            </a:r>
            <a:r>
              <a:rPr lang="ru-RU" dirty="0"/>
              <a:t>бит/с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Анализатор спектра в реальном времени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Управление по </a:t>
            </a:r>
            <a:r>
              <a:rPr lang="en-US" dirty="0"/>
              <a:t>Wi-Fi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65K PPS</a:t>
            </a:r>
          </a:p>
        </p:txBody>
      </p:sp>
    </p:spTree>
    <p:extLst>
      <p:ext uri="{BB962C8B-B14F-4D97-AF65-F5344CB8AC3E}">
        <p14:creationId xmlns:p14="http://schemas.microsoft.com/office/powerpoint/2010/main" val="29606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484A12-47CD-4658-9287-1B706EA03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нового в линейке</a:t>
            </a:r>
            <a:r>
              <a:rPr lang="en-US" dirty="0"/>
              <a:t> cnPilot Wi-Fi?</a:t>
            </a:r>
            <a:endParaRPr lang="en-GB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BF823A9-B0C4-4563-BEFE-3C43B4539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Тема №2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3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6C985-EB93-42F8-80EB-CE94AF24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cnPilot: Wi-Fi </a:t>
            </a:r>
            <a:r>
              <a:rPr lang="ru-RU" dirty="0"/>
              <a:t>от </a:t>
            </a:r>
            <a:r>
              <a:rPr lang="en-US" dirty="0"/>
              <a:t>Cambium Networks</a:t>
            </a:r>
            <a:endParaRPr lang="en-GB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822EF7-5A82-45A2-9B15-A78687500DA2}"/>
              </a:ext>
            </a:extLst>
          </p:cNvPr>
          <p:cNvSpPr/>
          <p:nvPr/>
        </p:nvSpPr>
        <p:spPr>
          <a:xfrm>
            <a:off x="543339" y="1440449"/>
            <a:ext cx="6086061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Портфолио на все случаи жизни на базе </a:t>
            </a:r>
            <a:r>
              <a:rPr lang="en-US" dirty="0"/>
              <a:t>802.11AC Wave</a:t>
            </a:r>
            <a:r>
              <a:rPr lang="ru-RU" dirty="0"/>
              <a:t> 1 и</a:t>
            </a:r>
            <a:r>
              <a:rPr lang="en-US" dirty="0"/>
              <a:t> 2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Функционал игроков из «высшей лиги»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Доступность по цене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Полный функционал точек доступа – бесплатно 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Облачный и локальный контроллер </a:t>
            </a:r>
            <a:r>
              <a:rPr lang="en-US" dirty="0" err="1"/>
              <a:t>cnMaestro</a:t>
            </a:r>
            <a:r>
              <a:rPr lang="ru-RU" dirty="0"/>
              <a:t> – бесплатно (базовые функции)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Встроенный контроллер </a:t>
            </a:r>
            <a:r>
              <a:rPr lang="en-US" dirty="0" err="1"/>
              <a:t>AutoPilot</a:t>
            </a:r>
            <a:r>
              <a:rPr lang="ru-RU" dirty="0"/>
              <a:t> – бесплатно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Автоматическое конфигурирование из облака или с локального контроллера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image003">
            <a:extLst>
              <a:ext uri="{FF2B5EF4-FFF2-40B4-BE49-F238E27FC236}">
                <a16:creationId xmlns:a16="http://schemas.microsoft.com/office/drawing/2014/main" id="{8EE0DA78-33B0-483E-8881-27C65928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37" y="1059195"/>
            <a:ext cx="4652083" cy="268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30513A-78AB-4E0B-ADA2-E40BE3207677}"/>
              </a:ext>
            </a:extLst>
          </p:cNvPr>
          <p:cNvSpPr/>
          <p:nvPr/>
        </p:nvSpPr>
        <p:spPr>
          <a:xfrm>
            <a:off x="4485861" y="5982580"/>
            <a:ext cx="4287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Стадион в </a:t>
            </a:r>
            <a:r>
              <a:rPr lang="ru-RU" sz="1200" i="1" dirty="0" err="1"/>
              <a:t>Ченнае</a:t>
            </a:r>
            <a:r>
              <a:rPr lang="ru-RU" sz="1200" i="1" dirty="0"/>
              <a:t> (Индия) </a:t>
            </a:r>
            <a:r>
              <a:rPr lang="ru-RU" sz="1200" dirty="0">
                <a:sym typeface="Symbol" panose="05050102010706020507" pitchFamily="18" charset="2"/>
              </a:rPr>
              <a:t></a:t>
            </a:r>
            <a:endParaRPr lang="ru-RU" sz="1200" dirty="0"/>
          </a:p>
          <a:p>
            <a:r>
              <a:rPr lang="ru-RU" sz="1200" i="1" dirty="0"/>
              <a:t>на</a:t>
            </a:r>
            <a:r>
              <a:rPr lang="en-GB" sz="1200" i="1" dirty="0"/>
              <a:t> 32 </a:t>
            </a:r>
            <a:r>
              <a:rPr lang="ru-RU" sz="1200" i="1" dirty="0"/>
              <a:t>тыс.</a:t>
            </a:r>
            <a:r>
              <a:rPr lang="en-GB" sz="1200" i="1" dirty="0"/>
              <a:t> </a:t>
            </a:r>
            <a:r>
              <a:rPr lang="ru-RU" sz="1200" i="1" dirty="0"/>
              <a:t>зрителей</a:t>
            </a:r>
            <a:endParaRPr lang="en-US" sz="1200" i="1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7CA9390-6A99-4A3A-B557-6EC4A17B3A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37" y="3787693"/>
            <a:ext cx="4652083" cy="26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Портфолио </a:t>
            </a:r>
            <a:r>
              <a:rPr lang="en-US" dirty="0"/>
              <a:t>SOHO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746311" y="1378773"/>
            <a:ext cx="2775229" cy="4620344"/>
            <a:chOff x="731471" y="1168733"/>
            <a:chExt cx="3295650" cy="4708192"/>
          </a:xfrm>
        </p:grpSpPr>
        <p:sp>
          <p:nvSpPr>
            <p:cNvPr id="68" name="Rounded Rectangle 67"/>
            <p:cNvSpPr/>
            <p:nvPr/>
          </p:nvSpPr>
          <p:spPr>
            <a:xfrm>
              <a:off x="731471" y="1460735"/>
              <a:ext cx="3295650" cy="4416190"/>
            </a:xfrm>
            <a:prstGeom prst="roundRect">
              <a:avLst>
                <a:gd name="adj" fmla="val 1834"/>
              </a:avLst>
            </a:prstGeom>
            <a:solidFill>
              <a:srgbClr val="AEC6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Content Placeholder 3"/>
            <p:cNvSpPr txBox="1">
              <a:spLocks/>
            </p:cNvSpPr>
            <p:nvPr/>
          </p:nvSpPr>
          <p:spPr>
            <a:xfrm>
              <a:off x="737416" y="4275988"/>
              <a:ext cx="3154547" cy="1471914"/>
            </a:xfrm>
            <a:prstGeom prst="rect">
              <a:avLst/>
            </a:prstGeom>
          </p:spPr>
          <p:txBody>
            <a:bodyPr vert="horz" wrap="none" lIns="68580" tIns="34290" rIns="68580" bIns="34290" rtlCol="0">
              <a:noAutofit/>
            </a:bodyPr>
            <a:lstStyle>
              <a:lvl1pPr marL="285750" indent="-28575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305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00250" indent="-2286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5000"/>
                </a:lnSpc>
                <a:spcBef>
                  <a:spcPts val="450"/>
                </a:spcBef>
                <a:buNone/>
              </a:pPr>
              <a:r>
                <a:rPr lang="en-US" sz="1500" b="1" dirty="0">
                  <a:solidFill>
                    <a:schemeClr val="tx2"/>
                  </a:solidFill>
                </a:rPr>
                <a:t>Indoor 802.11n  </a:t>
              </a:r>
            </a:p>
            <a:p>
              <a:pPr marL="128588" indent="-128588">
                <a:lnSpc>
                  <a:spcPct val="95000"/>
                </a:lnSpc>
                <a:spcBef>
                  <a:spcPts val="450"/>
                </a:spcBef>
              </a:pPr>
              <a:r>
                <a:rPr lang="en-US" sz="1275" dirty="0"/>
                <a:t>2.4 </a:t>
              </a:r>
              <a:r>
                <a:rPr lang="ru-RU" sz="1275" dirty="0"/>
                <a:t>ГГц</a:t>
              </a:r>
              <a:endParaRPr lang="en-US" sz="1275" dirty="0"/>
            </a:p>
            <a:p>
              <a:pPr marL="128588" indent="-128588">
                <a:lnSpc>
                  <a:spcPct val="95000"/>
                </a:lnSpc>
                <a:spcBef>
                  <a:spcPts val="450"/>
                </a:spcBef>
              </a:pPr>
              <a:r>
                <a:rPr lang="en-US" sz="1275" dirty="0"/>
                <a:t>ATA</a:t>
              </a:r>
              <a:r>
                <a:rPr lang="ru-RU" sz="1275" dirty="0"/>
                <a:t> </a:t>
              </a:r>
              <a:r>
                <a:rPr lang="en-US" sz="1275" dirty="0"/>
                <a:t>+</a:t>
              </a:r>
              <a:r>
                <a:rPr lang="ru-RU" sz="1275" dirty="0"/>
                <a:t> </a:t>
              </a:r>
              <a:r>
                <a:rPr lang="en-US" sz="1275" dirty="0" err="1"/>
                <a:t>WiFi</a:t>
              </a:r>
              <a:r>
                <a:rPr lang="en-US" sz="1275" dirty="0"/>
                <a:t> </a:t>
              </a:r>
              <a:endParaRPr lang="ru-RU" sz="1275" dirty="0"/>
            </a:p>
            <a:p>
              <a:pPr marL="128588" indent="-128588">
                <a:lnSpc>
                  <a:spcPct val="95000"/>
                </a:lnSpc>
                <a:spcBef>
                  <a:spcPts val="450"/>
                </a:spcBef>
              </a:pPr>
              <a:r>
                <a:rPr lang="ru-RU" sz="1275" dirty="0"/>
                <a:t>Выход </a:t>
              </a:r>
              <a:r>
                <a:rPr lang="en-US" sz="1275" dirty="0" err="1"/>
                <a:t>PoE</a:t>
              </a:r>
              <a:r>
                <a:rPr lang="ru-RU" sz="1275" dirty="0"/>
                <a:t> в модели </a:t>
              </a:r>
              <a:r>
                <a:rPr lang="en-US" sz="1275" dirty="0"/>
                <a:t>P</a:t>
              </a:r>
            </a:p>
            <a:p>
              <a:pPr marL="128588" indent="-128588">
                <a:lnSpc>
                  <a:spcPct val="95000"/>
                </a:lnSpc>
                <a:spcBef>
                  <a:spcPts val="450"/>
                </a:spcBef>
              </a:pPr>
              <a:r>
                <a:rPr lang="en-US" sz="1275" dirty="0"/>
                <a:t>VPN, TR-069, IPV6</a:t>
              </a:r>
            </a:p>
          </p:txBody>
        </p:sp>
        <p:sp>
          <p:nvSpPr>
            <p:cNvPr id="71" name="Content Placeholder 2"/>
            <p:cNvSpPr txBox="1">
              <a:spLocks/>
            </p:cNvSpPr>
            <p:nvPr/>
          </p:nvSpPr>
          <p:spPr>
            <a:xfrm>
              <a:off x="1086598" y="1168733"/>
              <a:ext cx="2259578" cy="235221"/>
            </a:xfrm>
            <a:prstGeom prst="rect">
              <a:avLst/>
            </a:prstGeom>
          </p:spPr>
          <p:txBody>
            <a:bodyPr vert="horz" wrap="none" lIns="0" tIns="0" rIns="0" bIns="0" rtlCol="0" anchor="b">
              <a:spAutoFit/>
            </a:bodyPr>
            <a:lstStyle>
              <a:lvl1pPr marL="342900" indent="-3429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–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Wingdings" pitchFamily="2" charset="2"/>
                <a:buChar char="§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Courier New" pitchFamily="49" charset="0"/>
                <a:buChar char="o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»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500" b="1" dirty="0">
                  <a:solidFill>
                    <a:schemeClr val="tx1"/>
                  </a:solidFill>
                </a:rPr>
                <a:t> cnPilot R200, R200P</a:t>
              </a: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4757262" y="1665327"/>
            <a:ext cx="2787272" cy="4333790"/>
          </a:xfrm>
          <a:prstGeom prst="roundRect">
            <a:avLst>
              <a:gd name="adj" fmla="val 2995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Content Placeholder 3"/>
          <p:cNvSpPr txBox="1">
            <a:spLocks/>
          </p:cNvSpPr>
          <p:nvPr/>
        </p:nvSpPr>
        <p:spPr>
          <a:xfrm>
            <a:off x="4820165" y="4404951"/>
            <a:ext cx="2552046" cy="1448236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802.11ac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2.4 + 5 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ATA</a:t>
            </a:r>
            <a:r>
              <a:rPr lang="ru-RU" sz="1275" dirty="0"/>
              <a:t> </a:t>
            </a:r>
            <a:r>
              <a:rPr lang="en-US" sz="1275" dirty="0"/>
              <a:t>+</a:t>
            </a:r>
            <a:r>
              <a:rPr lang="ru-RU" sz="1275" dirty="0"/>
              <a:t> </a:t>
            </a:r>
            <a:r>
              <a:rPr lang="en-US" sz="1275" dirty="0" err="1"/>
              <a:t>WiFi</a:t>
            </a:r>
            <a:r>
              <a:rPr lang="en-US" sz="1275" dirty="0"/>
              <a:t> </a:t>
            </a:r>
            <a:endParaRPr lang="ru-RU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Выход </a:t>
            </a:r>
            <a:r>
              <a:rPr lang="en-US" sz="1275" dirty="0" err="1"/>
              <a:t>PoE</a:t>
            </a:r>
            <a:r>
              <a:rPr lang="ru-RU" sz="1275" dirty="0"/>
              <a:t> в модели </a:t>
            </a:r>
            <a:r>
              <a:rPr lang="en-US" sz="1275" dirty="0"/>
              <a:t>P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VPN, TR-069, IPV6</a:t>
            </a:r>
          </a:p>
          <a:p>
            <a:pPr marL="0" indent="0">
              <a:lnSpc>
                <a:spcPct val="95000"/>
              </a:lnSpc>
              <a:spcBef>
                <a:spcPts val="450"/>
              </a:spcBef>
              <a:buNone/>
            </a:pPr>
            <a:br>
              <a:rPr lang="en-US" sz="1275" dirty="0"/>
            </a:br>
            <a:endParaRPr lang="en-US" sz="1275" dirty="0"/>
          </a:p>
        </p:txBody>
      </p:sp>
      <p:sp>
        <p:nvSpPr>
          <p:cNvPr id="58" name="Rectangle 57"/>
          <p:cNvSpPr/>
          <p:nvPr/>
        </p:nvSpPr>
        <p:spPr>
          <a:xfrm>
            <a:off x="4830771" y="1763176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5175577" y="1371201"/>
            <a:ext cx="1902765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R201, R201P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76568" y="3559361"/>
            <a:ext cx="49175" cy="57129"/>
            <a:chOff x="2713722" y="4428627"/>
            <a:chExt cx="189037" cy="169178"/>
          </a:xfrm>
        </p:grpSpPr>
        <p:sp>
          <p:nvSpPr>
            <p:cNvPr id="61" name="Rounded Rectangle 60"/>
            <p:cNvSpPr/>
            <p:nvPr/>
          </p:nvSpPr>
          <p:spPr>
            <a:xfrm rot="509503">
              <a:off x="2713722" y="4428627"/>
              <a:ext cx="182880" cy="45719"/>
            </a:xfrm>
            <a:prstGeom prst="roundRect">
              <a:avLst>
                <a:gd name="adj" fmla="val 3723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Rounded Rectangle 61"/>
            <p:cNvSpPr/>
            <p:nvPr/>
          </p:nvSpPr>
          <p:spPr>
            <a:xfrm rot="509503">
              <a:off x="2719879" y="4552086"/>
              <a:ext cx="182880" cy="45719"/>
            </a:xfrm>
            <a:prstGeom prst="roundRect">
              <a:avLst>
                <a:gd name="adj" fmla="val 3723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818261" y="1762568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2" name="Group 51"/>
          <p:cNvGrpSpPr/>
          <p:nvPr/>
        </p:nvGrpSpPr>
        <p:grpSpPr>
          <a:xfrm>
            <a:off x="6014020" y="3580440"/>
            <a:ext cx="49175" cy="57129"/>
            <a:chOff x="2713722" y="4428627"/>
            <a:chExt cx="189037" cy="169178"/>
          </a:xfrm>
        </p:grpSpPr>
        <p:sp>
          <p:nvSpPr>
            <p:cNvPr id="54" name="Rounded Rectangle 53"/>
            <p:cNvSpPr/>
            <p:nvPr/>
          </p:nvSpPr>
          <p:spPr>
            <a:xfrm rot="509503">
              <a:off x="2713722" y="4428627"/>
              <a:ext cx="182880" cy="45719"/>
            </a:xfrm>
            <a:prstGeom prst="roundRect">
              <a:avLst>
                <a:gd name="adj" fmla="val 3723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ounded Rectangle 54"/>
            <p:cNvSpPr/>
            <p:nvPr/>
          </p:nvSpPr>
          <p:spPr>
            <a:xfrm rot="509503">
              <a:off x="2719879" y="4552086"/>
              <a:ext cx="182880" cy="45719"/>
            </a:xfrm>
            <a:prstGeom prst="roundRect">
              <a:avLst>
                <a:gd name="adj" fmla="val 37236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78" name="Picture 2" descr="http://www.doubleradius.com/Cambium_cnPilot_R201_Angled.png"/>
          <p:cNvPicPr>
            <a:picLocks noChangeAspect="1" noChangeArrowheads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425" y="1954391"/>
            <a:ext cx="1751026" cy="20494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7780961" y="1352354"/>
            <a:ext cx="2787272" cy="4646966"/>
            <a:chOff x="4512864" y="1201703"/>
            <a:chExt cx="3295650" cy="4694468"/>
          </a:xfrm>
        </p:grpSpPr>
        <p:grpSp>
          <p:nvGrpSpPr>
            <p:cNvPr id="98" name="Group 97"/>
            <p:cNvGrpSpPr/>
            <p:nvPr/>
          </p:nvGrpSpPr>
          <p:grpSpPr>
            <a:xfrm>
              <a:off x="4512864" y="1201703"/>
              <a:ext cx="3295650" cy="4694468"/>
              <a:chOff x="4511276" y="1201702"/>
              <a:chExt cx="3295650" cy="469446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4511276" y="1518079"/>
                <a:ext cx="3295650" cy="4378091"/>
              </a:xfrm>
              <a:prstGeom prst="roundRect">
                <a:avLst>
                  <a:gd name="adj" fmla="val 2995"/>
                </a:avLst>
              </a:prstGeom>
              <a:solidFill>
                <a:srgbClr val="AEC6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598193" y="1616929"/>
                <a:ext cx="3111262" cy="25944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Content Placeholder 2"/>
              <p:cNvSpPr txBox="1">
                <a:spLocks/>
              </p:cNvSpPr>
              <p:nvPr/>
            </p:nvSpPr>
            <p:spPr>
              <a:xfrm>
                <a:off x="4945545" y="1201702"/>
                <a:ext cx="2393029" cy="233192"/>
              </a:xfrm>
              <a:prstGeom prst="rect">
                <a:avLst/>
              </a:prstGeom>
            </p:spPr>
            <p:txBody>
              <a:bodyPr vert="horz" wrap="none" lIns="0" tIns="0" rIns="0" bIns="0" rtlCol="0" anchor="b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ts val="1000"/>
                  </a:spcBef>
                  <a:buClr>
                    <a:srgbClr val="009ADD"/>
                  </a:buClr>
                  <a:buFont typeface="Arial" pitchFamily="34" charset="0"/>
                  <a:buChar char="•"/>
                  <a:defRPr sz="3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ts val="1000"/>
                  </a:spcBef>
                  <a:buClr>
                    <a:srgbClr val="009ADD"/>
                  </a:buClr>
                  <a:buFont typeface="Arial" pitchFamily="34" charset="0"/>
                  <a:buChar char="–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ts val="1000"/>
                  </a:spcBef>
                  <a:buClr>
                    <a:srgbClr val="009ADD"/>
                  </a:buClr>
                  <a:buFont typeface="Wingdings" pitchFamily="2" charset="2"/>
                  <a:buChar char="§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ts val="1000"/>
                  </a:spcBef>
                  <a:buClr>
                    <a:srgbClr val="009ADD"/>
                  </a:buClr>
                  <a:buFont typeface="Courier New" pitchFamily="49" charset="0"/>
                  <a:buChar char="o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ts val="1000"/>
                  </a:spcBef>
                  <a:buClr>
                    <a:srgbClr val="009ADD"/>
                  </a:buClr>
                  <a:buFont typeface="Arial" pitchFamily="34" charset="0"/>
                  <a:buChar char="»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500" b="1" dirty="0">
                    <a:solidFill>
                      <a:schemeClr val="tx1"/>
                    </a:solidFill>
                  </a:rPr>
                  <a:t> cnPilot R190w, R190v</a:t>
                </a: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5952975" y="3412230"/>
                <a:ext cx="58144" cy="57713"/>
                <a:chOff x="2713722" y="4428627"/>
                <a:chExt cx="189037" cy="169178"/>
              </a:xfrm>
            </p:grpSpPr>
            <p:sp>
              <p:nvSpPr>
                <p:cNvPr id="107" name="Rounded Rectangle 106"/>
                <p:cNvSpPr/>
                <p:nvPr/>
              </p:nvSpPr>
              <p:spPr>
                <a:xfrm rot="509503">
                  <a:off x="2713722" y="4428627"/>
                  <a:ext cx="182880" cy="45719"/>
                </a:xfrm>
                <a:prstGeom prst="roundRect">
                  <a:avLst>
                    <a:gd name="adj" fmla="val 37236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8" name="Rounded Rectangle 107"/>
                <p:cNvSpPr/>
                <p:nvPr/>
              </p:nvSpPr>
              <p:spPr>
                <a:xfrm rot="509503">
                  <a:off x="2719879" y="4552086"/>
                  <a:ext cx="182880" cy="45719"/>
                </a:xfrm>
                <a:prstGeom prst="roundRect">
                  <a:avLst>
                    <a:gd name="adj" fmla="val 37236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5998846" y="3433526"/>
              <a:ext cx="58144" cy="57713"/>
              <a:chOff x="2713722" y="4428627"/>
              <a:chExt cx="189037" cy="169178"/>
            </a:xfrm>
          </p:grpSpPr>
          <p:sp>
            <p:nvSpPr>
              <p:cNvPr id="100" name="Rounded Rectangle 99"/>
              <p:cNvSpPr/>
              <p:nvPr/>
            </p:nvSpPr>
            <p:spPr>
              <a:xfrm rot="509503">
                <a:off x="2713722" y="4428627"/>
                <a:ext cx="182880" cy="45719"/>
              </a:xfrm>
              <a:prstGeom prst="roundRect">
                <a:avLst>
                  <a:gd name="adj" fmla="val 37236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509503">
                <a:off x="2719879" y="4552086"/>
                <a:ext cx="182880" cy="45719"/>
              </a:xfrm>
              <a:prstGeom prst="roundRect">
                <a:avLst>
                  <a:gd name="adj" fmla="val 37236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09" name="Content Placeholder 3"/>
          <p:cNvSpPr txBox="1">
            <a:spLocks/>
          </p:cNvSpPr>
          <p:nvPr/>
        </p:nvSpPr>
        <p:spPr>
          <a:xfrm>
            <a:off x="8070367" y="4442656"/>
            <a:ext cx="2477316" cy="1430439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802.11n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ATA </a:t>
            </a:r>
            <a:r>
              <a:rPr lang="ru-RU" sz="1275" dirty="0"/>
              <a:t>в модели </a:t>
            </a:r>
            <a:r>
              <a:rPr lang="en-US" sz="1275" dirty="0"/>
              <a:t>V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VPN, TR-069, IPV6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6" t="21835" r="11024" b="10119"/>
          <a:stretch/>
        </p:blipFill>
        <p:spPr>
          <a:xfrm>
            <a:off x="7854470" y="1759421"/>
            <a:ext cx="2631327" cy="2583979"/>
          </a:xfrm>
          <a:prstGeom prst="rect">
            <a:avLst/>
          </a:prstGeom>
        </p:spPr>
      </p:pic>
      <p:pic>
        <p:nvPicPr>
          <p:cNvPr id="75" name="Picture 4" descr="http://s3.amazonaws.com/cambiumstatic/assets/55ba7e9a7187a26f40cfe3e7/cnPilot_R200_Angled_300x300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714" y="1861875"/>
            <a:ext cx="1840118" cy="21444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cnPilot R190w, R190v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16" t="21835" r="11024" b="10119"/>
          <a:stretch/>
        </p:blipFill>
        <p:spPr>
          <a:xfrm>
            <a:off x="7829550" y="1076247"/>
            <a:ext cx="3742097" cy="367476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0129" y="1200071"/>
            <a:ext cx="7239421" cy="5457904"/>
          </a:xfrm>
        </p:spPr>
        <p:txBody>
          <a:bodyPr>
            <a:normAutofit/>
          </a:bodyPr>
          <a:lstStyle/>
          <a:p>
            <a:r>
              <a:rPr lang="ru-RU" sz="1700" dirty="0"/>
              <a:t>Однодиапазонная точка доступа 2.4 ГГц </a:t>
            </a:r>
            <a:endParaRPr lang="en-US" sz="1700" dirty="0"/>
          </a:p>
          <a:p>
            <a:r>
              <a:rPr lang="ru-RU" sz="1700" dirty="0"/>
              <a:t>Поддержка </a:t>
            </a:r>
            <a:r>
              <a:rPr lang="en-US" sz="1700" dirty="0"/>
              <a:t>ATA </a:t>
            </a:r>
            <a:r>
              <a:rPr lang="ru-RU" sz="1700" dirty="0"/>
              <a:t>в модели </a:t>
            </a:r>
            <a:r>
              <a:rPr lang="en-US" sz="1700" dirty="0"/>
              <a:t>V</a:t>
            </a:r>
            <a:r>
              <a:rPr lang="ru-RU" sz="1700" dirty="0"/>
              <a:t>(</a:t>
            </a:r>
            <a:r>
              <a:rPr lang="en-US" sz="1700" dirty="0" err="1"/>
              <a:t>oice</a:t>
            </a:r>
            <a:r>
              <a:rPr lang="ru-RU" sz="1700" dirty="0"/>
              <a:t>)</a:t>
            </a:r>
          </a:p>
          <a:p>
            <a:r>
              <a:rPr lang="ru-RU" sz="1700" dirty="0"/>
              <a:t>1</a:t>
            </a:r>
            <a:r>
              <a:rPr lang="en-US" sz="1700" dirty="0"/>
              <a:t>x WAN, 4x LAN</a:t>
            </a:r>
            <a:r>
              <a:rPr lang="ru-RU" sz="1700" dirty="0"/>
              <a:t> </a:t>
            </a:r>
            <a:r>
              <a:rPr lang="en-US" sz="1700" dirty="0"/>
              <a:t>Fast Ethernet</a:t>
            </a:r>
            <a:endParaRPr lang="ru-RU" sz="1700" dirty="0"/>
          </a:p>
          <a:p>
            <a:r>
              <a:rPr lang="ru-RU" sz="1700" dirty="0"/>
              <a:t>Режимы </a:t>
            </a:r>
            <a:r>
              <a:rPr lang="en-GB" sz="1700" dirty="0"/>
              <a:t>NAT</a:t>
            </a:r>
            <a:r>
              <a:rPr lang="ru-RU" sz="1700" dirty="0"/>
              <a:t>/</a:t>
            </a:r>
            <a:r>
              <a:rPr lang="en-GB" sz="1700" dirty="0"/>
              <a:t>Bridge</a:t>
            </a:r>
            <a:r>
              <a:rPr lang="ru-RU" sz="1700" dirty="0"/>
              <a:t>,</a:t>
            </a:r>
            <a:r>
              <a:rPr lang="en-GB" sz="1700" dirty="0"/>
              <a:t> Port Forwarding, DMZ, Super</a:t>
            </a:r>
            <a:r>
              <a:rPr lang="ru-RU" sz="1700" dirty="0"/>
              <a:t> </a:t>
            </a:r>
            <a:r>
              <a:rPr lang="en-GB" sz="1700" dirty="0"/>
              <a:t>DMZ</a:t>
            </a:r>
          </a:p>
          <a:p>
            <a:r>
              <a:rPr lang="en-GB" sz="1700" dirty="0"/>
              <a:t>IPv6, DDNS</a:t>
            </a:r>
            <a:r>
              <a:rPr lang="ru-RU" sz="1700" dirty="0"/>
              <a:t>, </a:t>
            </a:r>
            <a:r>
              <a:rPr lang="en-GB" sz="1700" dirty="0"/>
              <a:t>MAC address cloning</a:t>
            </a:r>
            <a:r>
              <a:rPr lang="ru-RU" sz="1700" dirty="0"/>
              <a:t>, </a:t>
            </a:r>
            <a:r>
              <a:rPr lang="en-GB" sz="1700" dirty="0"/>
              <a:t>IP conflict detection</a:t>
            </a:r>
            <a:endParaRPr lang="ru-RU" sz="1700" dirty="0"/>
          </a:p>
          <a:p>
            <a:r>
              <a:rPr lang="en-GB" sz="1700" dirty="0"/>
              <a:t>Firewall</a:t>
            </a:r>
            <a:r>
              <a:rPr lang="ru-RU" sz="1700" dirty="0"/>
              <a:t> </a:t>
            </a:r>
            <a:r>
              <a:rPr lang="en-GB" sz="1700" dirty="0"/>
              <a:t>(SYN Flood, IP Spoofing, Smurf Attack,</a:t>
            </a:r>
            <a:r>
              <a:rPr lang="ru-RU" sz="1700" dirty="0"/>
              <a:t> </a:t>
            </a:r>
            <a:r>
              <a:rPr lang="en-GB" sz="1700" dirty="0"/>
              <a:t>Ping of Death, </a:t>
            </a:r>
            <a:r>
              <a:rPr lang="en-GB" sz="1700" dirty="0" err="1"/>
              <a:t>DoS</a:t>
            </a:r>
            <a:r>
              <a:rPr lang="en-GB" sz="1700" dirty="0"/>
              <a:t>)</a:t>
            </a:r>
            <a:endParaRPr lang="en-US" sz="1700" dirty="0"/>
          </a:p>
          <a:p>
            <a:r>
              <a:rPr lang="ru-RU" sz="1700" dirty="0"/>
              <a:t>Встроенный </a:t>
            </a:r>
            <a:r>
              <a:rPr lang="en-GB" sz="1700" dirty="0"/>
              <a:t>DHCP </a:t>
            </a:r>
            <a:r>
              <a:rPr lang="ru-RU" sz="1700" dirty="0"/>
              <a:t>сервер и клиент</a:t>
            </a:r>
            <a:endParaRPr lang="en-GB" sz="1700" dirty="0"/>
          </a:p>
          <a:p>
            <a:r>
              <a:rPr lang="en-GB" sz="1700" dirty="0"/>
              <a:t>802.1Q VLAN/802.1p, DSCP,</a:t>
            </a:r>
            <a:r>
              <a:rPr lang="ru-RU" sz="1700" dirty="0"/>
              <a:t> </a:t>
            </a:r>
            <a:r>
              <a:rPr lang="en-GB" sz="1700" dirty="0"/>
              <a:t>Rate Limiting</a:t>
            </a:r>
          </a:p>
          <a:p>
            <a:r>
              <a:rPr lang="en-GB" sz="1700" dirty="0"/>
              <a:t>VPN</a:t>
            </a:r>
            <a:r>
              <a:rPr lang="ru-RU" sz="1700" dirty="0"/>
              <a:t> </a:t>
            </a:r>
            <a:r>
              <a:rPr lang="en-GB" sz="1700" dirty="0"/>
              <a:t>(PPTP,</a:t>
            </a:r>
            <a:r>
              <a:rPr lang="ru-RU" sz="1700" dirty="0"/>
              <a:t> </a:t>
            </a:r>
            <a:r>
              <a:rPr lang="en-GB" sz="1700" dirty="0"/>
              <a:t>L2TP, </a:t>
            </a:r>
            <a:r>
              <a:rPr lang="en-GB" sz="1700" dirty="0" err="1"/>
              <a:t>IPSec</a:t>
            </a:r>
            <a:r>
              <a:rPr lang="en-GB" sz="1700" dirty="0"/>
              <a:t>)</a:t>
            </a:r>
            <a:r>
              <a:rPr lang="ru-RU" sz="1700" dirty="0"/>
              <a:t>, </a:t>
            </a:r>
            <a:r>
              <a:rPr lang="en-GB" sz="1700" dirty="0"/>
              <a:t>IGMPv2</a:t>
            </a:r>
            <a:endParaRPr lang="ru-RU" sz="1700" dirty="0"/>
          </a:p>
          <a:p>
            <a:r>
              <a:rPr lang="ru-RU" sz="1700" dirty="0"/>
              <a:t>Управление</a:t>
            </a:r>
            <a:r>
              <a:rPr lang="en-US" sz="1700" dirty="0"/>
              <a:t>:</a:t>
            </a:r>
            <a:r>
              <a:rPr lang="ru-RU" sz="1700" dirty="0"/>
              <a:t> </a:t>
            </a:r>
            <a:r>
              <a:rPr lang="en-US" sz="1700" dirty="0" err="1"/>
              <a:t>cnMaestro</a:t>
            </a:r>
            <a:r>
              <a:rPr lang="en-US" sz="1700" dirty="0"/>
              <a:t> / Web / </a:t>
            </a:r>
            <a:r>
              <a:rPr lang="pt-BR" sz="1700" dirty="0"/>
              <a:t>SNMP v2 / Telnet / TR069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6817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Уличное портфолио </a:t>
            </a:r>
            <a:r>
              <a:rPr lang="en-US" dirty="0"/>
              <a:t>Enterprise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26058" y="1487613"/>
            <a:ext cx="2775229" cy="4609963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Content Placeholder 3"/>
          <p:cNvSpPr txBox="1">
            <a:spLocks/>
          </p:cNvSpPr>
          <p:nvPr/>
        </p:nvSpPr>
        <p:spPr>
          <a:xfrm>
            <a:off x="231064" y="4250338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Outdoor 802.11ac Omni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Всенаправленная антенна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Выход </a:t>
            </a:r>
            <a:r>
              <a:rPr lang="en-US" sz="1200" dirty="0" err="1"/>
              <a:t>PoE</a:t>
            </a:r>
            <a:r>
              <a:rPr lang="en-US" sz="1200" dirty="0"/>
              <a:t>, </a:t>
            </a:r>
            <a:r>
              <a:rPr lang="ru-RU" sz="1200" dirty="0"/>
              <a:t>фильтры </a:t>
            </a:r>
            <a:r>
              <a:rPr lang="en-US" sz="1200" dirty="0"/>
              <a:t>LTE, IP67</a:t>
            </a:r>
            <a:endParaRPr lang="en-US" sz="1275" dirty="0"/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878569" y="1201060"/>
            <a:ext cx="119584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E500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95343" y="1572274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67054" y="1846137"/>
            <a:ext cx="984428" cy="18956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3" name="Rounded Rectangle 72"/>
          <p:cNvSpPr/>
          <p:nvPr/>
        </p:nvSpPr>
        <p:spPr>
          <a:xfrm>
            <a:off x="3215062" y="1487613"/>
            <a:ext cx="2775229" cy="4609963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4" name="Content Placeholder 3"/>
          <p:cNvSpPr txBox="1">
            <a:spLocks/>
          </p:cNvSpPr>
          <p:nvPr/>
        </p:nvSpPr>
        <p:spPr>
          <a:xfrm>
            <a:off x="3220068" y="4250338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Outdoor 802.11ac Sector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Встроенная антенна </a:t>
            </a:r>
            <a:r>
              <a:rPr lang="en-US" sz="1200" dirty="0"/>
              <a:t>90° ~ 120° </a:t>
            </a:r>
            <a:endParaRPr lang="ru-RU" sz="1200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Усиление 10/12 дБи</a:t>
            </a:r>
            <a:endParaRPr lang="ru-RU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Выход </a:t>
            </a:r>
            <a:r>
              <a:rPr lang="en-US" sz="1200" dirty="0" err="1"/>
              <a:t>PoE</a:t>
            </a:r>
            <a:r>
              <a:rPr lang="en-US" sz="1200" dirty="0"/>
              <a:t>, </a:t>
            </a:r>
            <a:r>
              <a:rPr lang="ru-RU" sz="1200" dirty="0"/>
              <a:t>фильтры </a:t>
            </a:r>
            <a:r>
              <a:rPr lang="en-US" sz="1200" dirty="0"/>
              <a:t>LTE, IP67</a:t>
            </a:r>
            <a:endParaRPr lang="en-US" sz="1275" dirty="0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3813872" y="1201060"/>
            <a:ext cx="1303242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E50</a:t>
            </a:r>
            <a:r>
              <a:rPr lang="ru-RU" sz="1500" b="1" dirty="0">
                <a:solidFill>
                  <a:schemeClr val="tx1"/>
                </a:solidFill>
              </a:rPr>
              <a:t>1</a:t>
            </a:r>
            <a:r>
              <a:rPr lang="en-US" sz="15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284347" y="1572274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69"/>
          <a:stretch/>
        </p:blipFill>
        <p:spPr>
          <a:xfrm>
            <a:off x="3770968" y="1647930"/>
            <a:ext cx="1542420" cy="226525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6198597" y="1472784"/>
            <a:ext cx="2775229" cy="4609963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Content Placeholder 3"/>
          <p:cNvSpPr txBox="1">
            <a:spLocks/>
          </p:cNvSpPr>
          <p:nvPr/>
        </p:nvSpPr>
        <p:spPr>
          <a:xfrm>
            <a:off x="6203603" y="4235509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Outdoor 802.11ac Sector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Встроенная антенна </a:t>
            </a:r>
            <a:r>
              <a:rPr lang="ru-RU" sz="1200" dirty="0"/>
              <a:t>3</a:t>
            </a:r>
            <a:r>
              <a:rPr lang="en-US" sz="1200" dirty="0"/>
              <a:t>0°x</a:t>
            </a:r>
            <a:r>
              <a:rPr lang="ru-RU" sz="1200" dirty="0"/>
              <a:t>3</a:t>
            </a:r>
            <a:r>
              <a:rPr lang="en-US" sz="1200" dirty="0"/>
              <a:t>0° </a:t>
            </a:r>
            <a:endParaRPr lang="ru-RU" sz="1200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Усиление 1</a:t>
            </a:r>
            <a:r>
              <a:rPr lang="en-US" sz="1200" dirty="0"/>
              <a:t>2</a:t>
            </a:r>
            <a:r>
              <a:rPr lang="ru-RU" sz="1200" dirty="0"/>
              <a:t>/1</a:t>
            </a:r>
            <a:r>
              <a:rPr lang="en-US" sz="1200" dirty="0"/>
              <a:t>7</a:t>
            </a:r>
            <a:r>
              <a:rPr lang="ru-RU" sz="1200" dirty="0"/>
              <a:t> дБи</a:t>
            </a:r>
            <a:endParaRPr lang="ru-RU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Выход </a:t>
            </a:r>
            <a:r>
              <a:rPr lang="en-US" sz="1200" dirty="0" err="1"/>
              <a:t>PoE</a:t>
            </a:r>
            <a:r>
              <a:rPr lang="en-US" sz="1200" dirty="0"/>
              <a:t>, </a:t>
            </a:r>
            <a:r>
              <a:rPr lang="ru-RU" sz="1200" dirty="0"/>
              <a:t>фильтры </a:t>
            </a:r>
            <a:r>
              <a:rPr lang="en-US" sz="1200" dirty="0"/>
              <a:t>LTE, IP67</a:t>
            </a:r>
            <a:endParaRPr lang="en-US" sz="1275" dirty="0"/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6797407" y="1186231"/>
            <a:ext cx="1303242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E502s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267882" y="1557445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69"/>
          <a:stretch/>
        </p:blipFill>
        <p:spPr>
          <a:xfrm>
            <a:off x="6754503" y="1633101"/>
            <a:ext cx="1542420" cy="2265257"/>
          </a:xfrm>
          <a:prstGeom prst="rect">
            <a:avLst/>
          </a:prstGeom>
        </p:spPr>
      </p:pic>
      <p:sp>
        <p:nvSpPr>
          <p:cNvPr id="18" name="Rounded Rectangle 79">
            <a:extLst>
              <a:ext uri="{FF2B5EF4-FFF2-40B4-BE49-F238E27FC236}">
                <a16:creationId xmlns:a16="http://schemas.microsoft.com/office/drawing/2014/main" id="{27CFD04A-3DA4-49EF-8F88-8FBBB3DF3835}"/>
              </a:ext>
            </a:extLst>
          </p:cNvPr>
          <p:cNvSpPr/>
          <p:nvPr/>
        </p:nvSpPr>
        <p:spPr>
          <a:xfrm>
            <a:off x="9182341" y="1461652"/>
            <a:ext cx="2775229" cy="4609963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4A731D1-CA43-4554-AC6E-BB576DE02558}"/>
              </a:ext>
            </a:extLst>
          </p:cNvPr>
          <p:cNvSpPr txBox="1">
            <a:spLocks/>
          </p:cNvSpPr>
          <p:nvPr/>
        </p:nvSpPr>
        <p:spPr>
          <a:xfrm>
            <a:off x="9187347" y="4224377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Outdoor 802.11ac</a:t>
            </a:r>
            <a:r>
              <a:rPr lang="ru-RU" sz="1500" b="1" dirty="0">
                <a:solidFill>
                  <a:schemeClr val="tx2"/>
                </a:solidFill>
              </a:rPr>
              <a:t> </a:t>
            </a:r>
            <a:r>
              <a:rPr lang="en-US" sz="1500" b="1" dirty="0">
                <a:solidFill>
                  <a:schemeClr val="tx2"/>
                </a:solidFill>
              </a:rPr>
              <a:t>w2 Omni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Всенаправленна антенна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MU-MIMO</a:t>
            </a:r>
            <a:endParaRPr lang="ru-RU" sz="1200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512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Выход </a:t>
            </a:r>
            <a:r>
              <a:rPr lang="en-US" sz="1200" dirty="0" err="1"/>
              <a:t>PoE</a:t>
            </a:r>
            <a:r>
              <a:rPr lang="en-US" sz="1200" dirty="0"/>
              <a:t>, </a:t>
            </a:r>
            <a:r>
              <a:rPr lang="ru-RU" sz="1200" dirty="0"/>
              <a:t>фильтры </a:t>
            </a:r>
            <a:r>
              <a:rPr lang="en-US" sz="1200" dirty="0"/>
              <a:t>LTE, IP67</a:t>
            </a:r>
            <a:endParaRPr lang="ru-RU" sz="1200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00" dirty="0"/>
              <a:t>-40</a:t>
            </a:r>
            <a:r>
              <a:rPr lang="ru-RU" sz="1200" dirty="0">
                <a:sym typeface="Symbol" panose="05050102010706020507" pitchFamily="18" charset="2"/>
              </a:rPr>
              <a:t></a:t>
            </a:r>
            <a:r>
              <a:rPr lang="ru-RU" sz="1200" dirty="0"/>
              <a:t>…+60</a:t>
            </a:r>
            <a:r>
              <a:rPr lang="ru-RU" sz="1200" dirty="0">
                <a:sym typeface="Symbol" panose="05050102010706020507" pitchFamily="18" charset="2"/>
              </a:rPr>
              <a:t></a:t>
            </a:r>
            <a:r>
              <a:rPr lang="ru-RU" sz="1200" dirty="0"/>
              <a:t>С</a:t>
            </a:r>
            <a:endParaRPr lang="en-US" sz="1275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BAC52A7-A395-478E-941A-EFA5DE2FC460}"/>
              </a:ext>
            </a:extLst>
          </p:cNvPr>
          <p:cNvSpPr txBox="1">
            <a:spLocks/>
          </p:cNvSpPr>
          <p:nvPr/>
        </p:nvSpPr>
        <p:spPr>
          <a:xfrm>
            <a:off x="9834852" y="1175099"/>
            <a:ext cx="119584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</a:t>
            </a:r>
            <a:r>
              <a:rPr lang="ru-RU" sz="1500" b="1" dirty="0">
                <a:solidFill>
                  <a:schemeClr val="tx1"/>
                </a:solidFill>
              </a:rPr>
              <a:t>700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1" name="Rectangle 82">
            <a:extLst>
              <a:ext uri="{FF2B5EF4-FFF2-40B4-BE49-F238E27FC236}">
                <a16:creationId xmlns:a16="http://schemas.microsoft.com/office/drawing/2014/main" id="{EAE681ED-8BBE-439D-813D-E89159539E20}"/>
              </a:ext>
            </a:extLst>
          </p:cNvPr>
          <p:cNvSpPr/>
          <p:nvPr/>
        </p:nvSpPr>
        <p:spPr>
          <a:xfrm>
            <a:off x="9251626" y="1546313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543021-BEFF-463F-AB07-BA0FF2BE5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57" t="2608" r="5824" b="5381"/>
          <a:stretch/>
        </p:blipFill>
        <p:spPr>
          <a:xfrm>
            <a:off x="9834852" y="1647930"/>
            <a:ext cx="1391478" cy="2343152"/>
          </a:xfrm>
          <a:prstGeom prst="rect">
            <a:avLst/>
          </a:prstGeom>
        </p:spPr>
      </p:pic>
      <p:sp>
        <p:nvSpPr>
          <p:cNvPr id="24" name="Звезда: 24 точки 23">
            <a:extLst>
              <a:ext uri="{FF2B5EF4-FFF2-40B4-BE49-F238E27FC236}">
                <a16:creationId xmlns:a16="http://schemas.microsoft.com/office/drawing/2014/main" id="{EAC31461-7447-4634-A619-273CCEF788EF}"/>
              </a:ext>
            </a:extLst>
          </p:cNvPr>
          <p:cNvSpPr/>
          <p:nvPr/>
        </p:nvSpPr>
        <p:spPr>
          <a:xfrm>
            <a:off x="10883938" y="5679959"/>
            <a:ext cx="1282147" cy="1143000"/>
          </a:xfrm>
          <a:prstGeom prst="star24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Июнь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506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867" y="1117866"/>
            <a:ext cx="3192217" cy="4774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cnPilot E501s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30" y="1200071"/>
            <a:ext cx="9868319" cy="2627182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/>
              <a:t>Встроенная антенна с усилением </a:t>
            </a:r>
            <a:r>
              <a:rPr lang="en-US" sz="1800" dirty="0"/>
              <a:t>10/12 </a:t>
            </a:r>
            <a:r>
              <a:rPr lang="ru-RU" sz="1800" dirty="0"/>
              <a:t>дБи</a:t>
            </a:r>
            <a:r>
              <a:rPr lang="en-US" sz="1800" dirty="0"/>
              <a:t>, </a:t>
            </a:r>
            <a:r>
              <a:rPr lang="ru-RU" sz="1800" dirty="0"/>
              <a:t>коэффициент обратного излучения </a:t>
            </a:r>
            <a:r>
              <a:rPr lang="en-US" sz="1800" dirty="0"/>
              <a:t>23 </a:t>
            </a:r>
            <a:r>
              <a:rPr lang="ru-RU" sz="1800" dirty="0"/>
              <a:t>дБ</a:t>
            </a:r>
          </a:p>
          <a:p>
            <a:r>
              <a:rPr lang="ru-RU" sz="1800" dirty="0"/>
              <a:t>Регулирумый кронштейн в комплекте</a:t>
            </a:r>
          </a:p>
          <a:p>
            <a:r>
              <a:rPr lang="en-US" sz="1800" dirty="0"/>
              <a:t>802.11ac wave 1, MIMO 2x2,  </a:t>
            </a:r>
            <a:r>
              <a:rPr lang="ru-RU" sz="1800" dirty="0"/>
              <a:t>2.4/5 ГГц</a:t>
            </a:r>
            <a:r>
              <a:rPr lang="en-US" sz="1800" dirty="0"/>
              <a:t>, </a:t>
            </a:r>
            <a:r>
              <a:rPr lang="ru-RU" sz="1800" dirty="0"/>
              <a:t>до </a:t>
            </a:r>
            <a:r>
              <a:rPr lang="en-US" sz="1800" dirty="0"/>
              <a:t>256 </a:t>
            </a:r>
            <a:r>
              <a:rPr lang="ru-RU" sz="1800" dirty="0"/>
              <a:t>клиентов</a:t>
            </a:r>
            <a:r>
              <a:rPr lang="en-US" sz="1800" dirty="0"/>
              <a:t>, </a:t>
            </a:r>
            <a:r>
              <a:rPr lang="ru-RU" sz="1800" dirty="0"/>
              <a:t>до </a:t>
            </a:r>
            <a:r>
              <a:rPr lang="en-US" sz="1800" dirty="0"/>
              <a:t>16 SSID</a:t>
            </a:r>
          </a:p>
          <a:p>
            <a:r>
              <a:rPr lang="en-US" sz="1800" dirty="0"/>
              <a:t>2 </a:t>
            </a:r>
            <a:r>
              <a:rPr lang="ru-RU" sz="1800" dirty="0"/>
              <a:t>порта </a:t>
            </a:r>
            <a:r>
              <a:rPr lang="en-US" sz="1800" dirty="0"/>
              <a:t>Gigabit Ethernet</a:t>
            </a:r>
            <a:endParaRPr lang="ru-RU" sz="1800" dirty="0"/>
          </a:p>
          <a:p>
            <a:r>
              <a:rPr lang="ru-RU" sz="1800" dirty="0"/>
              <a:t>Выход </a:t>
            </a:r>
            <a:r>
              <a:rPr lang="en-US" sz="1800" dirty="0" err="1"/>
              <a:t>PoE</a:t>
            </a:r>
            <a:endParaRPr lang="en-US" sz="1800" dirty="0"/>
          </a:p>
          <a:p>
            <a:r>
              <a:rPr lang="ru-RU" sz="1800" dirty="0"/>
              <a:t>Исполнение</a:t>
            </a:r>
            <a:r>
              <a:rPr lang="en-US" sz="1800" dirty="0"/>
              <a:t> IP67</a:t>
            </a:r>
          </a:p>
          <a:p>
            <a:r>
              <a:rPr lang="ru-RU" sz="1800" dirty="0"/>
              <a:t>Встроенный фильтр против </a:t>
            </a:r>
            <a:r>
              <a:rPr lang="en-US" sz="1800" dirty="0"/>
              <a:t>LTE</a:t>
            </a:r>
          </a:p>
          <a:p>
            <a:endParaRPr lang="en-US" sz="1800" dirty="0"/>
          </a:p>
        </p:txBody>
      </p:sp>
      <p:sp>
        <p:nvSpPr>
          <p:cNvPr id="10" name="Pie 9"/>
          <p:cNvSpPr/>
          <p:nvPr/>
        </p:nvSpPr>
        <p:spPr>
          <a:xfrm rot="13733289">
            <a:off x="836784" y="4045514"/>
            <a:ext cx="2689353" cy="2700134"/>
          </a:xfrm>
          <a:prstGeom prst="pie">
            <a:avLst>
              <a:gd name="adj1" fmla="val 9739891"/>
              <a:gd name="adj2" fmla="val 1685239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Pie 10"/>
          <p:cNvSpPr/>
          <p:nvPr/>
        </p:nvSpPr>
        <p:spPr>
          <a:xfrm rot="6632296">
            <a:off x="860646" y="3987024"/>
            <a:ext cx="2689353" cy="2700134"/>
          </a:xfrm>
          <a:prstGeom prst="pie">
            <a:avLst>
              <a:gd name="adj1" fmla="val 9575010"/>
              <a:gd name="adj2" fmla="val 1685239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Pie 11"/>
          <p:cNvSpPr/>
          <p:nvPr/>
        </p:nvSpPr>
        <p:spPr>
          <a:xfrm rot="20894968">
            <a:off x="783617" y="3988322"/>
            <a:ext cx="2675492" cy="2714123"/>
          </a:xfrm>
          <a:prstGeom prst="pie">
            <a:avLst>
              <a:gd name="adj1" fmla="val 9739891"/>
              <a:gd name="adj2" fmla="val 1693385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984537" y="4567143"/>
            <a:ext cx="162362" cy="33240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441422" y="5103161"/>
            <a:ext cx="1104457" cy="19627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1037004">
            <a:off x="2526017" y="5198772"/>
            <a:ext cx="1309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500-750 м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877471" y="5678632"/>
            <a:ext cx="93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  <a:r>
              <a:rPr lang="ru-RU" dirty="0"/>
              <a:t>0°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4582372" y="3909458"/>
            <a:ext cx="2913001" cy="2579878"/>
            <a:chOff x="3077774" y="3363722"/>
            <a:chExt cx="2913001" cy="2579878"/>
          </a:xfrm>
        </p:grpSpPr>
        <p:sp>
          <p:nvSpPr>
            <p:cNvPr id="32" name="Rectangle 31"/>
            <p:cNvSpPr/>
            <p:nvPr/>
          </p:nvSpPr>
          <p:spPr>
            <a:xfrm>
              <a:off x="3701138" y="3518065"/>
              <a:ext cx="45719" cy="7491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Data 32"/>
            <p:cNvSpPr/>
            <p:nvPr/>
          </p:nvSpPr>
          <p:spPr>
            <a:xfrm>
              <a:off x="3111862" y="4284160"/>
              <a:ext cx="2819400" cy="1659440"/>
            </a:xfrm>
            <a:prstGeom prst="flowChartInputOutput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3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3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82577" y="3518065"/>
              <a:ext cx="48685" cy="7491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100837" y="5194465"/>
              <a:ext cx="45719" cy="7491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74378" y="3363722"/>
              <a:ext cx="216397" cy="4059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624424" y="3382576"/>
              <a:ext cx="213810" cy="4059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077774" y="4976908"/>
              <a:ext cx="213810" cy="4059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171858" y="4974250"/>
              <a:ext cx="273791" cy="513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Rectangle 34"/>
            <p:cNvSpPr/>
            <p:nvPr/>
          </p:nvSpPr>
          <p:spPr>
            <a:xfrm>
              <a:off x="5328844" y="5194464"/>
              <a:ext cx="54175" cy="7491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Arc 27"/>
          <p:cNvSpPr/>
          <p:nvPr/>
        </p:nvSpPr>
        <p:spPr>
          <a:xfrm rot="8068414">
            <a:off x="1870304" y="5025866"/>
            <a:ext cx="602418" cy="622451"/>
          </a:xfrm>
          <a:prstGeom prst="arc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/>
          <p:cNvGrpSpPr/>
          <p:nvPr/>
        </p:nvGrpSpPr>
        <p:grpSpPr>
          <a:xfrm>
            <a:off x="2025187" y="4525857"/>
            <a:ext cx="342900" cy="922105"/>
            <a:chOff x="2192338" y="1435100"/>
            <a:chExt cx="342900" cy="568326"/>
          </a:xfrm>
        </p:grpSpPr>
        <p:sp>
          <p:nvSpPr>
            <p:cNvPr id="41" name="Rectangle 432"/>
            <p:cNvSpPr>
              <a:spLocks noChangeArrowheads="1"/>
            </p:cNvSpPr>
            <p:nvPr/>
          </p:nvSpPr>
          <p:spPr bwMode="auto">
            <a:xfrm>
              <a:off x="2224088" y="1568450"/>
              <a:ext cx="279400" cy="44450"/>
            </a:xfrm>
            <a:prstGeom prst="rect">
              <a:avLst/>
            </a:prstGeom>
            <a:noFill/>
            <a:ln w="17463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433"/>
            <p:cNvSpPr>
              <a:spLocks noChangeShapeType="1"/>
            </p:cNvSpPr>
            <p:nvPr/>
          </p:nvSpPr>
          <p:spPr bwMode="auto">
            <a:xfrm>
              <a:off x="2363788" y="1658938"/>
              <a:ext cx="0" cy="285750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4"/>
            <p:cNvSpPr>
              <a:spLocks/>
            </p:cNvSpPr>
            <p:nvPr/>
          </p:nvSpPr>
          <p:spPr bwMode="auto">
            <a:xfrm>
              <a:off x="2286001" y="1695450"/>
              <a:ext cx="158750" cy="44450"/>
            </a:xfrm>
            <a:custGeom>
              <a:avLst/>
              <a:gdLst>
                <a:gd name="T0" fmla="*/ 100 w 100"/>
                <a:gd name="T1" fmla="*/ 0 h 28"/>
                <a:gd name="T2" fmla="*/ 49 w 100"/>
                <a:gd name="T3" fmla="*/ 28 h 28"/>
                <a:gd name="T4" fmla="*/ 0 w 100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28">
                  <a:moveTo>
                    <a:pt x="100" y="0"/>
                  </a:moveTo>
                  <a:lnTo>
                    <a:pt x="49" y="28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5"/>
            <p:cNvSpPr>
              <a:spLocks/>
            </p:cNvSpPr>
            <p:nvPr/>
          </p:nvSpPr>
          <p:spPr bwMode="auto">
            <a:xfrm>
              <a:off x="2198688" y="1960563"/>
              <a:ext cx="333375" cy="42863"/>
            </a:xfrm>
            <a:custGeom>
              <a:avLst/>
              <a:gdLst>
                <a:gd name="T0" fmla="*/ 0 w 210"/>
                <a:gd name="T1" fmla="*/ 27 h 27"/>
                <a:gd name="T2" fmla="*/ 104 w 210"/>
                <a:gd name="T3" fmla="*/ 0 h 27"/>
                <a:gd name="T4" fmla="*/ 210 w 210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27">
                  <a:moveTo>
                    <a:pt x="0" y="27"/>
                  </a:moveTo>
                  <a:lnTo>
                    <a:pt x="104" y="0"/>
                  </a:lnTo>
                  <a:lnTo>
                    <a:pt x="210" y="27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36"/>
            <p:cNvSpPr>
              <a:spLocks/>
            </p:cNvSpPr>
            <p:nvPr/>
          </p:nvSpPr>
          <p:spPr bwMode="auto">
            <a:xfrm>
              <a:off x="2260601" y="1736725"/>
              <a:ext cx="206375" cy="109538"/>
            </a:xfrm>
            <a:custGeom>
              <a:avLst/>
              <a:gdLst>
                <a:gd name="T0" fmla="*/ 65 w 130"/>
                <a:gd name="T1" fmla="*/ 69 h 69"/>
                <a:gd name="T2" fmla="*/ 0 w 130"/>
                <a:gd name="T3" fmla="*/ 34 h 69"/>
                <a:gd name="T4" fmla="*/ 65 w 130"/>
                <a:gd name="T5" fmla="*/ 0 h 69"/>
                <a:gd name="T6" fmla="*/ 130 w 130"/>
                <a:gd name="T7" fmla="*/ 34 h 69"/>
                <a:gd name="T8" fmla="*/ 95 w 130"/>
                <a:gd name="T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9">
                  <a:moveTo>
                    <a:pt x="65" y="69"/>
                  </a:moveTo>
                  <a:lnTo>
                    <a:pt x="0" y="34"/>
                  </a:lnTo>
                  <a:lnTo>
                    <a:pt x="65" y="0"/>
                  </a:lnTo>
                  <a:lnTo>
                    <a:pt x="130" y="34"/>
                  </a:lnTo>
                  <a:lnTo>
                    <a:pt x="95" y="53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7"/>
            <p:cNvSpPr>
              <a:spLocks/>
            </p:cNvSpPr>
            <p:nvPr/>
          </p:nvSpPr>
          <p:spPr bwMode="auto">
            <a:xfrm>
              <a:off x="2228851" y="1843088"/>
              <a:ext cx="269875" cy="112713"/>
            </a:xfrm>
            <a:custGeom>
              <a:avLst/>
              <a:gdLst>
                <a:gd name="T0" fmla="*/ 85 w 170"/>
                <a:gd name="T1" fmla="*/ 0 h 71"/>
                <a:gd name="T2" fmla="*/ 170 w 170"/>
                <a:gd name="T3" fmla="*/ 35 h 71"/>
                <a:gd name="T4" fmla="*/ 85 w 170"/>
                <a:gd name="T5" fmla="*/ 71 h 71"/>
                <a:gd name="T6" fmla="*/ 0 w 170"/>
                <a:gd name="T7" fmla="*/ 35 h 71"/>
                <a:gd name="T8" fmla="*/ 48 w 170"/>
                <a:gd name="T9" fmla="*/ 1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71">
                  <a:moveTo>
                    <a:pt x="85" y="0"/>
                  </a:moveTo>
                  <a:lnTo>
                    <a:pt x="170" y="35"/>
                  </a:lnTo>
                  <a:lnTo>
                    <a:pt x="85" y="71"/>
                  </a:lnTo>
                  <a:lnTo>
                    <a:pt x="0" y="35"/>
                  </a:lnTo>
                  <a:lnTo>
                    <a:pt x="48" y="16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438"/>
            <p:cNvSpPr>
              <a:spLocks noChangeShapeType="1"/>
            </p:cNvSpPr>
            <p:nvPr/>
          </p:nvSpPr>
          <p:spPr bwMode="auto">
            <a:xfrm flipH="1" flipV="1">
              <a:off x="2439988" y="1658938"/>
              <a:ext cx="95250" cy="344488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39"/>
            <p:cNvSpPr>
              <a:spLocks noChangeShapeType="1"/>
            </p:cNvSpPr>
            <p:nvPr/>
          </p:nvSpPr>
          <p:spPr bwMode="auto">
            <a:xfrm flipH="1">
              <a:off x="2192338" y="1663700"/>
              <a:ext cx="93663" cy="339725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40"/>
            <p:cNvSpPr>
              <a:spLocks/>
            </p:cNvSpPr>
            <p:nvPr/>
          </p:nvSpPr>
          <p:spPr bwMode="auto">
            <a:xfrm>
              <a:off x="2309813" y="1435100"/>
              <a:ext cx="112713" cy="88900"/>
            </a:xfrm>
            <a:custGeom>
              <a:avLst/>
              <a:gdLst>
                <a:gd name="T0" fmla="*/ 71 w 71"/>
                <a:gd name="T1" fmla="*/ 56 h 56"/>
                <a:gd name="T2" fmla="*/ 50 w 71"/>
                <a:gd name="T3" fmla="*/ 0 h 56"/>
                <a:gd name="T4" fmla="*/ 22 w 71"/>
                <a:gd name="T5" fmla="*/ 0 h 56"/>
                <a:gd name="T6" fmla="*/ 0 w 71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56">
                  <a:moveTo>
                    <a:pt x="71" y="56"/>
                  </a:moveTo>
                  <a:lnTo>
                    <a:pt x="50" y="0"/>
                  </a:lnTo>
                  <a:lnTo>
                    <a:pt x="22" y="0"/>
                  </a:lnTo>
                  <a:lnTo>
                    <a:pt x="0" y="56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2137303" y="4704727"/>
            <a:ext cx="113947" cy="303074"/>
          </a:xfrm>
          <a:prstGeom prst="roundRect">
            <a:avLst/>
          </a:prstGeom>
          <a:solidFill>
            <a:srgbClr val="7030A0"/>
          </a:solid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280156" y="4537396"/>
            <a:ext cx="112361" cy="3667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Кто такой </a:t>
            </a:r>
            <a:r>
              <a:rPr lang="en-US" dirty="0"/>
              <a:t>Cambium Networks?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6575305" y="1507820"/>
            <a:ext cx="3098355" cy="1261729"/>
            <a:chOff x="704548" y="2053652"/>
            <a:chExt cx="3474720" cy="1512508"/>
          </a:xfrm>
        </p:grpSpPr>
        <p:sp>
          <p:nvSpPr>
            <p:cNvPr id="20" name="Rounded Rectangle 19"/>
            <p:cNvSpPr/>
            <p:nvPr/>
          </p:nvSpPr>
          <p:spPr>
            <a:xfrm>
              <a:off x="704548" y="2053652"/>
              <a:ext cx="3474720" cy="1512508"/>
            </a:xfrm>
            <a:prstGeom prst="roundRect">
              <a:avLst/>
            </a:prstGeom>
            <a:noFill/>
            <a:ln>
              <a:solidFill>
                <a:srgbClr val="003D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0" descr="31039A-A_Logo-less all lower printing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5" y="2181761"/>
              <a:ext cx="2978150" cy="6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255229" y="2968019"/>
              <a:ext cx="2373354" cy="36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cs typeface="Arial" pitchFamily="34" charset="0"/>
                </a:rPr>
                <a:t>Point-to-Multipoint, PMP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21477" y="1499115"/>
            <a:ext cx="3098356" cy="1261729"/>
            <a:chOff x="5101969" y="2053652"/>
            <a:chExt cx="3474720" cy="1512508"/>
          </a:xfrm>
        </p:grpSpPr>
        <p:sp>
          <p:nvSpPr>
            <p:cNvPr id="24" name="Rounded Rectangle 23"/>
            <p:cNvSpPr/>
            <p:nvPr/>
          </p:nvSpPr>
          <p:spPr>
            <a:xfrm>
              <a:off x="5101969" y="2053652"/>
              <a:ext cx="3474720" cy="1512508"/>
            </a:xfrm>
            <a:prstGeom prst="roundRect">
              <a:avLst/>
            </a:prstGeom>
            <a:noFill/>
            <a:ln>
              <a:solidFill>
                <a:srgbClr val="003D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180" y="2387183"/>
              <a:ext cx="3185160" cy="613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5900859" y="2987040"/>
              <a:ext cx="1927519" cy="368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cs typeface="Arial" pitchFamily="34" charset="0"/>
                </a:rPr>
                <a:t>Point-to-Point</a:t>
              </a:r>
              <a:r>
                <a:rPr lang="ru-RU" sz="1400" dirty="0">
                  <a:solidFill>
                    <a:prstClr val="black"/>
                  </a:solidFill>
                  <a:cs typeface="Arial" pitchFamily="34" charset="0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cs typeface="Arial" pitchFamily="34" charset="0"/>
                </a:rPr>
                <a:t>PTP</a:t>
              </a:r>
            </a:p>
          </p:txBody>
        </p:sp>
      </p:grpSp>
      <p:pic>
        <p:nvPicPr>
          <p:cNvPr id="27" name="Picture 2" descr="http://www.landofdroid.com/wp-content/uploads/2012/09/motorol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474" y="3041415"/>
            <a:ext cx="1704975" cy="11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ent Arrow 27"/>
          <p:cNvSpPr/>
          <p:nvPr/>
        </p:nvSpPr>
        <p:spPr>
          <a:xfrm rot="10800000">
            <a:off x="6427320" y="2767756"/>
            <a:ext cx="1891992" cy="845389"/>
          </a:xfrm>
          <a:prstGeom prst="bentArrow">
            <a:avLst>
              <a:gd name="adj1" fmla="val 25000"/>
              <a:gd name="adj2" fmla="val 25537"/>
              <a:gd name="adj3" fmla="val 29301"/>
              <a:gd name="adj4" fmla="val 23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10800000" flipH="1">
            <a:off x="3359128" y="2767754"/>
            <a:ext cx="1871474" cy="845389"/>
          </a:xfrm>
          <a:prstGeom prst="bentArrow">
            <a:avLst>
              <a:gd name="adj1" fmla="val 25000"/>
              <a:gd name="adj2" fmla="val 25537"/>
              <a:gd name="adj3" fmla="val 29301"/>
              <a:gd name="adj4" fmla="val 23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5621925" y="4503455"/>
            <a:ext cx="483079" cy="646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872" y="4581097"/>
            <a:ext cx="6438580" cy="207465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124972" y="464227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2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cnPilot E</a:t>
            </a:r>
            <a:r>
              <a:rPr lang="ru-RU" dirty="0"/>
              <a:t>700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249" y="1061086"/>
            <a:ext cx="3352835" cy="5173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433" y="1213791"/>
            <a:ext cx="60928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802.11ac w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MIMO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4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x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4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Пропускная способность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&gt;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 Гбит/с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2.4 + 5 ГГц, отдельное радио-спектроанализатор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Всенаправленная антенна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7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дБи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Выходная мощность до 28 дБм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До 512 клиентов, до 16 SSID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порта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Gigabit Ethernet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Выход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PoE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BLE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6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Расширение портфолио </a:t>
            </a:r>
            <a:r>
              <a:rPr lang="en-US" dirty="0"/>
              <a:t>Enterprise </a:t>
            </a:r>
            <a:r>
              <a:rPr lang="ru-RU" dirty="0"/>
              <a:t>для помещений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308886" y="1520330"/>
            <a:ext cx="2775229" cy="4480420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Content Placeholder 3"/>
          <p:cNvSpPr txBox="1">
            <a:spLocks/>
          </p:cNvSpPr>
          <p:nvPr/>
        </p:nvSpPr>
        <p:spPr>
          <a:xfrm>
            <a:off x="313892" y="4283054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802.11ac</a:t>
            </a:r>
            <a:r>
              <a:rPr lang="ru-RU" sz="1500" b="1" dirty="0">
                <a:solidFill>
                  <a:schemeClr val="tx2"/>
                </a:solidFill>
              </a:rPr>
              <a:t> </a:t>
            </a:r>
            <a:r>
              <a:rPr lang="en-US" sz="1500" b="1" dirty="0">
                <a:solidFill>
                  <a:schemeClr val="tx2"/>
                </a:solidFill>
              </a:rPr>
              <a:t>w1 Omni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961397" y="1233776"/>
            <a:ext cx="119584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</a:t>
            </a:r>
            <a:r>
              <a:rPr lang="ru-RU" sz="1500" b="1" dirty="0">
                <a:solidFill>
                  <a:schemeClr val="tx1"/>
                </a:solidFill>
              </a:rPr>
              <a:t>4</a:t>
            </a:r>
            <a:r>
              <a:rPr lang="en-US" sz="1500" b="1" dirty="0">
                <a:solidFill>
                  <a:schemeClr val="tx1"/>
                </a:solidFill>
              </a:rPr>
              <a:t>00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78171" y="1604990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3242586" y="1520330"/>
            <a:ext cx="2775229" cy="4480420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3247592" y="4283054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802.11ac</a:t>
            </a:r>
            <a:r>
              <a:rPr lang="ru-RU" sz="1500" b="1" dirty="0">
                <a:solidFill>
                  <a:schemeClr val="tx2"/>
                </a:solidFill>
              </a:rPr>
              <a:t> </a:t>
            </a:r>
            <a:r>
              <a:rPr lang="en-US" sz="1500" b="1" dirty="0">
                <a:solidFill>
                  <a:schemeClr val="tx2"/>
                </a:solidFill>
              </a:rPr>
              <a:t>w2 Omni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895097" y="1233776"/>
            <a:ext cx="119584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</a:t>
            </a:r>
            <a:r>
              <a:rPr lang="ru-RU" sz="1500" b="1" dirty="0">
                <a:solidFill>
                  <a:schemeClr val="tx1"/>
                </a:solidFill>
              </a:rPr>
              <a:t>410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11871" y="1604990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6166133" y="1520330"/>
            <a:ext cx="2775229" cy="4480420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6171139" y="4283054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802.11ac w2 Omni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</a:t>
            </a:r>
            <a:r>
              <a:rPr lang="en-US" sz="1275" dirty="0"/>
              <a:t>512</a:t>
            </a:r>
            <a:r>
              <a:rPr lang="ru-RU" sz="1275" dirty="0"/>
              <a:t>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 </a:t>
            </a:r>
            <a:r>
              <a:rPr lang="ru-RU" sz="1275" dirty="0"/>
              <a:t>порта </a:t>
            </a:r>
            <a:r>
              <a:rPr lang="en-US" sz="1275" dirty="0"/>
              <a:t>Gig Eth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BLE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18644" y="1233776"/>
            <a:ext cx="119584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</a:t>
            </a:r>
            <a:r>
              <a:rPr lang="ru-RU" sz="1500" b="1" dirty="0">
                <a:solidFill>
                  <a:schemeClr val="tx1"/>
                </a:solidFill>
              </a:rPr>
              <a:t>60</a:t>
            </a:r>
            <a:r>
              <a:rPr lang="en-US" sz="15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35418" y="1604990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9099833" y="1520330"/>
            <a:ext cx="2775229" cy="4480420"/>
          </a:xfrm>
          <a:prstGeom prst="roundRect">
            <a:avLst>
              <a:gd name="adj" fmla="val 1834"/>
            </a:avLst>
          </a:prstGeom>
          <a:solidFill>
            <a:srgbClr val="A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Content Placeholder 3"/>
          <p:cNvSpPr txBox="1">
            <a:spLocks/>
          </p:cNvSpPr>
          <p:nvPr/>
        </p:nvSpPr>
        <p:spPr>
          <a:xfrm>
            <a:off x="9104839" y="4283054"/>
            <a:ext cx="2656408" cy="144445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450"/>
              </a:spcBef>
              <a:buNone/>
            </a:pPr>
            <a:r>
              <a:rPr lang="en-US" sz="1500" b="1" dirty="0">
                <a:solidFill>
                  <a:schemeClr val="tx2"/>
                </a:solidFill>
              </a:rPr>
              <a:t>Indoor 802.11ac w2 Omni 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75" dirty="0"/>
              <a:t>2.4 + 5 </a:t>
            </a:r>
            <a:r>
              <a:rPr lang="ru-RU" sz="1275" dirty="0"/>
              <a:t>ГГц</a:t>
            </a:r>
            <a:endParaRPr lang="en-US" sz="1275" dirty="0"/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ru-RU" sz="1275" dirty="0"/>
              <a:t>До 256 клиентов, до 16 </a:t>
            </a:r>
            <a:r>
              <a:rPr lang="en-US" sz="1275" dirty="0"/>
              <a:t>SSID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00" dirty="0"/>
              <a:t>4 </a:t>
            </a:r>
            <a:r>
              <a:rPr lang="ru-RU" sz="1200" dirty="0"/>
              <a:t>порта </a:t>
            </a:r>
            <a:r>
              <a:rPr lang="en-US" sz="1200" dirty="0"/>
              <a:t>Eth</a:t>
            </a:r>
          </a:p>
          <a:p>
            <a:pPr marL="128588" indent="-128588">
              <a:lnSpc>
                <a:spcPct val="95000"/>
              </a:lnSpc>
              <a:spcBef>
                <a:spcPts val="450"/>
              </a:spcBef>
            </a:pPr>
            <a:r>
              <a:rPr lang="en-US" sz="1200" dirty="0"/>
              <a:t>BLE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9677805" y="1233776"/>
            <a:ext cx="1344920" cy="230832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 cnPilot E</a:t>
            </a:r>
            <a:r>
              <a:rPr lang="ru-RU" sz="1500" b="1" dirty="0">
                <a:solidFill>
                  <a:schemeClr val="tx1"/>
                </a:solidFill>
              </a:rPr>
              <a:t>430</a:t>
            </a:r>
            <a:r>
              <a:rPr lang="en-US" sz="15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9118" y="1604990"/>
            <a:ext cx="2631327" cy="2568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876" r="15976" b="29833"/>
          <a:stretch/>
        </p:blipFill>
        <p:spPr>
          <a:xfrm>
            <a:off x="838200" y="1993658"/>
            <a:ext cx="1609725" cy="168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21" y="1993658"/>
            <a:ext cx="1729750" cy="1716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33" y="1909661"/>
            <a:ext cx="2761936" cy="19840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01A3E8-4D6E-4EEB-AB6C-48173DBEA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6161" y="2061639"/>
            <a:ext cx="1191574" cy="16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cnPilot E410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463" b="12226"/>
          <a:stretch/>
        </p:blipFill>
        <p:spPr>
          <a:xfrm>
            <a:off x="4657725" y="2815164"/>
            <a:ext cx="7305675" cy="340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48" t="10386" r="4696" b="10974"/>
          <a:stretch/>
        </p:blipFill>
        <p:spPr>
          <a:xfrm>
            <a:off x="0" y="1241421"/>
            <a:ext cx="5998039" cy="3147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926" y="4457343"/>
            <a:ext cx="4174799" cy="1569660"/>
          </a:xfrm>
          <a:prstGeom prst="rect">
            <a:avLst/>
          </a:prstGeom>
          <a:solidFill>
            <a:srgbClr val="DBE9F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802.11ac w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ave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MIMO 2x2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2.4 + 5 ГГц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всенаправленная антенна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До 256 клиентов, до 16 SSID</a:t>
            </a:r>
          </a:p>
        </p:txBody>
      </p:sp>
    </p:spTree>
    <p:extLst>
      <p:ext uri="{BB962C8B-B14F-4D97-AF65-F5344CB8AC3E}">
        <p14:creationId xmlns:p14="http://schemas.microsoft.com/office/powerpoint/2010/main" val="4846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cnPilot E600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349" t="4274" r="8043" b="2615"/>
          <a:stretch/>
        </p:blipFill>
        <p:spPr>
          <a:xfrm>
            <a:off x="1781175" y="1107998"/>
            <a:ext cx="4010025" cy="3135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284" y="2675587"/>
            <a:ext cx="4393816" cy="3032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1162" y="4432940"/>
            <a:ext cx="4210050" cy="2160591"/>
          </a:xfrm>
          <a:prstGeom prst="rect">
            <a:avLst/>
          </a:prstGeom>
          <a:solidFill>
            <a:srgbClr val="DBE9F8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802.11ac w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ave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MIMO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4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x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4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2.4 + 5 ГГц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всенаправленная антенна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До 512 клиентов, до 16 SSID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порта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Gigabit Ethernet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BLE, USB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1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cnPilot E430w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90130" y="1200071"/>
            <a:ext cx="9868319" cy="41782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Монтируется в подрозетник (формат </a:t>
            </a:r>
            <a:r>
              <a:rPr lang="en-US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Wallplate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Декоративная подставка для настольного использования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802.11ac w</a:t>
            </a:r>
            <a:r>
              <a:rPr lang="en-US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ave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MIMO 2x2</a:t>
            </a:r>
            <a:endParaRPr lang="ru-RU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2.4 + 5 ГГц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всенаправленная антенна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До 256 клиентов, до 16 SSID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4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порта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Ethernet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Выход </a:t>
            </a:r>
            <a:r>
              <a:rPr lang="en-US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PoE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для подключения телефона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Встроенный</a:t>
            </a: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Bluetooth (BLE).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Опции питания</a:t>
            </a: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: </a:t>
            </a:r>
            <a:r>
              <a:rPr lang="en-GB" sz="1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PoE</a:t>
            </a: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-in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и</a:t>
            </a:r>
            <a:r>
              <a:rPr lang="en-GB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DC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endParaRPr lang="ru-RU" sz="18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endParaRPr lang="en-US" sz="18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"/>
          <a:stretch/>
        </p:blipFill>
        <p:spPr>
          <a:xfrm>
            <a:off x="6400671" y="1073727"/>
            <a:ext cx="5029329" cy="49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Функционал операторского класса</a:t>
            </a:r>
            <a:endParaRPr lang="en-GB" dirty="0"/>
          </a:p>
        </p:txBody>
      </p:sp>
      <p:sp>
        <p:nvSpPr>
          <p:cNvPr id="111" name="Rectangle 110"/>
          <p:cNvSpPr/>
          <p:nvPr/>
        </p:nvSpPr>
        <p:spPr>
          <a:xfrm>
            <a:off x="619126" y="1026573"/>
            <a:ext cx="5385298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19126" y="3737181"/>
            <a:ext cx="5385298" cy="30994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048375" y="1026573"/>
            <a:ext cx="5543242" cy="2667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050885" y="3752780"/>
            <a:ext cx="5543242" cy="3099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048375" y="2194646"/>
            <a:ext cx="5543242" cy="736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048376" y="1485103"/>
            <a:ext cx="5543242" cy="736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6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3176059" y="1332836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3288549" y="1646426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3401039" y="1962229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4264576" y="2004544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3977969" y="2394897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4090459" y="2708487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2" name="Straight Connector 141"/>
          <p:cNvCxnSpPr>
            <a:stCxn id="136" idx="1"/>
          </p:cNvCxnSpPr>
          <p:nvPr/>
        </p:nvCxnSpPr>
        <p:spPr>
          <a:xfrm flipH="1">
            <a:off x="2718859" y="1481185"/>
            <a:ext cx="457200" cy="313589"/>
          </a:xfrm>
          <a:prstGeom prst="line">
            <a:avLst/>
          </a:prstGeom>
          <a:ln w="1905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37" idx="1"/>
          </p:cNvCxnSpPr>
          <p:nvPr/>
        </p:nvCxnSpPr>
        <p:spPr>
          <a:xfrm flipH="1" flipV="1">
            <a:off x="2736967" y="1794774"/>
            <a:ext cx="551582" cy="1"/>
          </a:xfrm>
          <a:prstGeom prst="line">
            <a:avLst/>
          </a:prstGeom>
          <a:ln w="1905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38" idx="1"/>
          </p:cNvCxnSpPr>
          <p:nvPr/>
        </p:nvCxnSpPr>
        <p:spPr>
          <a:xfrm flipH="1" flipV="1">
            <a:off x="2718859" y="1802167"/>
            <a:ext cx="682180" cy="308411"/>
          </a:xfrm>
          <a:prstGeom prst="line">
            <a:avLst/>
          </a:prstGeom>
          <a:ln w="1905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 flipV="1">
            <a:off x="2718859" y="2543246"/>
            <a:ext cx="1242496" cy="4616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 flipV="1">
            <a:off x="2718859" y="2543246"/>
            <a:ext cx="1354986" cy="36196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2530427" y="264591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2.4 GHz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2551130" y="1288803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GHz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863428" y="3014990"/>
            <a:ext cx="4734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 точке доступа подвключается двухдиапазонное устройтсво,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cnPilot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выбирает предпочтительный диапазон для повышения производительности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0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5377639" y="4747865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5375126" y="5074699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5375126" y="5401533"/>
            <a:ext cx="224981" cy="296697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Rectangle 162"/>
          <p:cNvSpPr/>
          <p:nvPr/>
        </p:nvSpPr>
        <p:spPr>
          <a:xfrm>
            <a:off x="4508105" y="4409055"/>
            <a:ext cx="457200" cy="30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515881" y="4694627"/>
            <a:ext cx="457200" cy="304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4515881" y="4999427"/>
            <a:ext cx="457200" cy="304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4515881" y="5304227"/>
            <a:ext cx="4572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515881" y="5600167"/>
            <a:ext cx="4572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4515881" y="5904967"/>
            <a:ext cx="457200" cy="30480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450072" y="4664190"/>
            <a:ext cx="588818" cy="3688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122516" y="4305643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</a:t>
            </a:r>
          </a:p>
        </p:txBody>
      </p:sp>
      <p:cxnSp>
        <p:nvCxnSpPr>
          <p:cNvPr id="171" name="Straight Arrow Connector 170"/>
          <p:cNvCxnSpPr/>
          <p:nvPr/>
        </p:nvCxnSpPr>
        <p:spPr>
          <a:xfrm flipH="1">
            <a:off x="5093917" y="4820818"/>
            <a:ext cx="211712" cy="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4"/>
          <a:srcRect l="18666" t="10615" r="24968" b="59846"/>
          <a:stretch/>
        </p:blipFill>
        <p:spPr>
          <a:xfrm rot="16200000" flipH="1" flipV="1">
            <a:off x="1950893" y="4722436"/>
            <a:ext cx="1905000" cy="704525"/>
          </a:xfrm>
          <a:prstGeom prst="rect">
            <a:avLst/>
          </a:prstGeom>
        </p:spPr>
      </p:pic>
      <p:sp>
        <p:nvSpPr>
          <p:cNvPr id="173" name="TextBox 172"/>
          <p:cNvSpPr txBox="1"/>
          <p:nvPr/>
        </p:nvSpPr>
        <p:spPr>
          <a:xfrm>
            <a:off x="4502939" y="4236307"/>
            <a:ext cx="4683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5.1 GHz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838886" y="6238468"/>
            <a:ext cx="514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изменяющейся обстановке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cnPilot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постоянно измеряет уровень помех и динамически изменяет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канал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оптимизируя производительность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 flipH="1">
            <a:off x="8608151" y="2552824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76" name="Rectangle 175"/>
          <p:cNvSpPr/>
          <p:nvPr/>
        </p:nvSpPr>
        <p:spPr>
          <a:xfrm flipH="1">
            <a:off x="7877175" y="2403991"/>
            <a:ext cx="726880" cy="123137"/>
          </a:xfrm>
          <a:prstGeom prst="rect">
            <a:avLst/>
          </a:prstGeom>
          <a:solidFill>
            <a:srgbClr val="FF7C8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77" name="Rectangle 176"/>
          <p:cNvSpPr/>
          <p:nvPr/>
        </p:nvSpPr>
        <p:spPr>
          <a:xfrm flipH="1">
            <a:off x="8831502" y="2549788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78" name="Rectangle 177"/>
          <p:cNvSpPr/>
          <p:nvPr/>
        </p:nvSpPr>
        <p:spPr>
          <a:xfrm flipH="1">
            <a:off x="9081418" y="2549788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pic>
        <p:nvPicPr>
          <p:cNvPr id="179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6081448" y="2551101"/>
            <a:ext cx="224981" cy="129468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0" name="Straight Connector 179"/>
          <p:cNvCxnSpPr/>
          <p:nvPr/>
        </p:nvCxnSpPr>
        <p:spPr>
          <a:xfrm>
            <a:off x="6725682" y="2538883"/>
            <a:ext cx="4366079" cy="7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8429361" y="1455938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6262102" y="2510912"/>
            <a:ext cx="118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Client 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6098555" y="3030399"/>
            <a:ext cx="526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наличии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легаси-клиентов или «медленных» абонентов в сети, 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cnPilot 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дает им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надолго занимать эфир, давая больше возможностей для передачи «быстрым» клиентам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88836" y="376016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 Channel Selection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63428" y="1035272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AD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Band Steering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6221370" y="1051773"/>
            <a:ext cx="213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Air-Time Fairness</a:t>
            </a:r>
          </a:p>
        </p:txBody>
      </p:sp>
      <p:cxnSp>
        <p:nvCxnSpPr>
          <p:cNvPr id="187" name="Straight Connector 186"/>
          <p:cNvCxnSpPr/>
          <p:nvPr/>
        </p:nvCxnSpPr>
        <p:spPr>
          <a:xfrm flipH="1">
            <a:off x="2903394" y="4692685"/>
            <a:ext cx="1528496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2903394" y="4999427"/>
            <a:ext cx="1546678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H="1" flipV="1">
            <a:off x="3977969" y="2043443"/>
            <a:ext cx="267986" cy="55075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H="1">
            <a:off x="3977969" y="2150114"/>
            <a:ext cx="382224" cy="10659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Oval 190"/>
          <p:cNvSpPr/>
          <p:nvPr/>
        </p:nvSpPr>
        <p:spPr>
          <a:xfrm>
            <a:off x="4035594" y="1895976"/>
            <a:ext cx="672701" cy="501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 flipH="1">
            <a:off x="2736843" y="2195337"/>
            <a:ext cx="1509112" cy="338061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 flipH="1">
            <a:off x="10067922" y="2552824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95" name="Rectangle 194"/>
          <p:cNvSpPr/>
          <p:nvPr/>
        </p:nvSpPr>
        <p:spPr>
          <a:xfrm flipH="1">
            <a:off x="9336946" y="2421818"/>
            <a:ext cx="726880" cy="123137"/>
          </a:xfrm>
          <a:prstGeom prst="rect">
            <a:avLst/>
          </a:prstGeom>
          <a:solidFill>
            <a:srgbClr val="FF7C8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96" name="Rectangle 195"/>
          <p:cNvSpPr/>
          <p:nvPr/>
        </p:nvSpPr>
        <p:spPr>
          <a:xfrm flipH="1">
            <a:off x="10291273" y="2549788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97" name="Rectangle 196"/>
          <p:cNvSpPr/>
          <p:nvPr/>
        </p:nvSpPr>
        <p:spPr>
          <a:xfrm flipH="1">
            <a:off x="10541189" y="2549788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6272287" y="2320856"/>
            <a:ext cx="1499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Client </a:t>
            </a:r>
          </a:p>
        </p:txBody>
      </p:sp>
      <p:sp>
        <p:nvSpPr>
          <p:cNvPr id="199" name="Rectangle 198"/>
          <p:cNvSpPr/>
          <p:nvPr/>
        </p:nvSpPr>
        <p:spPr>
          <a:xfrm flipH="1">
            <a:off x="8567239" y="1867024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200" name="Rectangle 199"/>
          <p:cNvSpPr/>
          <p:nvPr/>
        </p:nvSpPr>
        <p:spPr>
          <a:xfrm flipH="1">
            <a:off x="7836263" y="1718191"/>
            <a:ext cx="726880" cy="123137"/>
          </a:xfrm>
          <a:prstGeom prst="rect">
            <a:avLst/>
          </a:prstGeom>
          <a:solidFill>
            <a:srgbClr val="FF7C8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pic>
        <p:nvPicPr>
          <p:cNvPr id="201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6048375" y="1691443"/>
            <a:ext cx="224981" cy="156330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6048376" y="1929075"/>
            <a:ext cx="224981" cy="129468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3" name="Straight Connector 202"/>
          <p:cNvCxnSpPr/>
          <p:nvPr/>
        </p:nvCxnSpPr>
        <p:spPr>
          <a:xfrm>
            <a:off x="6684770" y="1853083"/>
            <a:ext cx="4366079" cy="7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6233527" y="1866965"/>
            <a:ext cx="118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Client </a:t>
            </a:r>
          </a:p>
        </p:txBody>
      </p:sp>
      <p:sp>
        <p:nvSpPr>
          <p:cNvPr id="205" name="Rectangle 204"/>
          <p:cNvSpPr/>
          <p:nvPr/>
        </p:nvSpPr>
        <p:spPr>
          <a:xfrm flipH="1">
            <a:off x="9564577" y="1857017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206" name="Rectangle 205"/>
          <p:cNvSpPr/>
          <p:nvPr/>
        </p:nvSpPr>
        <p:spPr>
          <a:xfrm flipH="1">
            <a:off x="8828750" y="1722748"/>
            <a:ext cx="726880" cy="123137"/>
          </a:xfrm>
          <a:prstGeom prst="rect">
            <a:avLst/>
          </a:prstGeom>
          <a:solidFill>
            <a:srgbClr val="FF7C8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207" name="Rectangle 206"/>
          <p:cNvSpPr/>
          <p:nvPr/>
        </p:nvSpPr>
        <p:spPr>
          <a:xfrm flipH="1">
            <a:off x="10561915" y="1858386"/>
            <a:ext cx="249945" cy="327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6235872" y="1617629"/>
            <a:ext cx="1499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Client </a:t>
            </a:r>
          </a:p>
        </p:txBody>
      </p:sp>
      <p:sp>
        <p:nvSpPr>
          <p:cNvPr id="209" name="Rectangle 208"/>
          <p:cNvSpPr/>
          <p:nvPr/>
        </p:nvSpPr>
        <p:spPr>
          <a:xfrm flipH="1">
            <a:off x="9823494" y="1718190"/>
            <a:ext cx="726880" cy="123137"/>
          </a:xfrm>
          <a:prstGeom prst="rect">
            <a:avLst/>
          </a:prstGeom>
          <a:solidFill>
            <a:srgbClr val="FF7C8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</a:t>
            </a:r>
          </a:p>
        </p:txBody>
      </p:sp>
      <p:pic>
        <p:nvPicPr>
          <p:cNvPr id="210" name="Picture 2" descr="http://ecx.images-amazon.com/images/I/61CO9pyqGsL._SL1000_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12729"/>
          <a:stretch/>
        </p:blipFill>
        <p:spPr bwMode="auto">
          <a:xfrm>
            <a:off x="6081448" y="2381444"/>
            <a:ext cx="224981" cy="129468"/>
          </a:xfrm>
          <a:prstGeom prst="roundRect">
            <a:avLst>
              <a:gd name="adj" fmla="val 3131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1" name="Straight Arrow Connector 210"/>
          <p:cNvCxnSpPr/>
          <p:nvPr/>
        </p:nvCxnSpPr>
        <p:spPr>
          <a:xfrm>
            <a:off x="9081418" y="1594437"/>
            <a:ext cx="5132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10423673" y="1506798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Air-time fairness 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0239375" y="2270846"/>
            <a:ext cx="1386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Air-time fairness </a:t>
            </a: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175" y="4123027"/>
            <a:ext cx="792926" cy="2036240"/>
          </a:xfrm>
          <a:prstGeom prst="rect">
            <a:avLst/>
          </a:prstGeom>
        </p:spPr>
      </p:pic>
      <p:sp>
        <p:nvSpPr>
          <p:cNvPr id="220" name="TextBox 219"/>
          <p:cNvSpPr txBox="1"/>
          <p:nvPr/>
        </p:nvSpPr>
        <p:spPr>
          <a:xfrm>
            <a:off x="6261032" y="3778371"/>
            <a:ext cx="285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 Power Adjustment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6275144" y="6258436"/>
            <a:ext cx="527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Когда одна из точек доступа выходит из строя или теряет сеть,</a:t>
            </a:r>
            <a:r>
              <a:rPr kumimoji="0" lang="ru-RU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соседние точки доступа могут поднимать мощность, закрывая белые пятна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618232" y="3747743"/>
            <a:ext cx="5370938" cy="3099493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042053" y="1037557"/>
            <a:ext cx="5543242" cy="2667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876" r="15976" b="29833"/>
          <a:stretch/>
        </p:blipFill>
        <p:spPr>
          <a:xfrm>
            <a:off x="1662705" y="1652051"/>
            <a:ext cx="1012743" cy="1061548"/>
          </a:xfrm>
          <a:prstGeom prst="rect">
            <a:avLst/>
          </a:prstGeom>
        </p:spPr>
      </p:pic>
      <p:sp>
        <p:nvSpPr>
          <p:cNvPr id="192" name="TextBox 191"/>
          <p:cNvSpPr txBox="1"/>
          <p:nvPr/>
        </p:nvSpPr>
        <p:spPr>
          <a:xfrm>
            <a:off x="1992806" y="1888495"/>
            <a:ext cx="36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485775" y="1020104"/>
            <a:ext cx="5547523" cy="2667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49" y="4128088"/>
            <a:ext cx="2295861" cy="2000325"/>
          </a:xfrm>
          <a:prstGeom prst="rect">
            <a:avLst/>
          </a:prstGeom>
        </p:spPr>
      </p:pic>
      <p:sp>
        <p:nvSpPr>
          <p:cNvPr id="215" name="Oval 214"/>
          <p:cNvSpPr/>
          <p:nvPr/>
        </p:nvSpPr>
        <p:spPr>
          <a:xfrm>
            <a:off x="9027612" y="4306100"/>
            <a:ext cx="985574" cy="985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9049306" y="5139869"/>
            <a:ext cx="985574" cy="985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rot="595482">
            <a:off x="7813626" y="5110342"/>
            <a:ext cx="985574" cy="985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751464" y="4284810"/>
            <a:ext cx="985574" cy="985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8365309" y="4878388"/>
            <a:ext cx="985574" cy="985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indefinite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475E-6 -4.44444E-6 L -3.84475E-6 0.131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5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7067E-6 7.40741E-7 L 0.00352 0.1310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655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072E-6 -2.59259E-6 L 1.57072E-6 0.2173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5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236E-6 4.81481E-6 L 0.00117 0.131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9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324 L 0.00951 0.133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2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33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69" grpId="1" animBg="1"/>
      <p:bldP spid="170" grpId="0"/>
      <p:bldP spid="170" grpId="1"/>
      <p:bldP spid="173" grpId="0"/>
      <p:bldP spid="174" grpId="0"/>
      <p:bldP spid="175" grpId="0" animBg="1"/>
      <p:bldP spid="176" grpId="0" animBg="1"/>
      <p:bldP spid="177" grpId="0" animBg="1"/>
      <p:bldP spid="178" grpId="0" animBg="1"/>
      <p:bldP spid="181" grpId="0"/>
      <p:bldP spid="182" grpId="0"/>
      <p:bldP spid="183" grpId="0"/>
      <p:bldP spid="184" grpId="0"/>
      <p:bldP spid="186" grpId="0"/>
      <p:bldP spid="191" grpId="0" animBg="1"/>
      <p:bldP spid="191" grpId="1" animBg="1"/>
      <p:bldP spid="191" grpId="2" animBg="1"/>
      <p:bldP spid="194" grpId="0" animBg="1"/>
      <p:bldP spid="195" grpId="0" animBg="1"/>
      <p:bldP spid="196" grpId="0" animBg="1"/>
      <p:bldP spid="197" grpId="0" animBg="1"/>
      <p:bldP spid="198" grpId="0"/>
      <p:bldP spid="199" grpId="0" animBg="1"/>
      <p:bldP spid="200" grpId="0" animBg="1"/>
      <p:bldP spid="204" grpId="0"/>
      <p:bldP spid="205" grpId="0" animBg="1"/>
      <p:bldP spid="206" grpId="0" animBg="1"/>
      <p:bldP spid="207" grpId="0" animBg="1"/>
      <p:bldP spid="208" grpId="0"/>
      <p:bldP spid="209" grpId="0" animBg="1"/>
      <p:bldP spid="212" grpId="0"/>
      <p:bldP spid="213" grpId="0"/>
      <p:bldP spid="220" grpId="0"/>
      <p:bldP spid="221" grpId="0"/>
      <p:bldP spid="223" grpId="0" animBg="1"/>
      <p:bldP spid="223" grpId="1" animBg="1"/>
      <p:bldP spid="224" grpId="0" animBg="1"/>
      <p:bldP spid="224" grpId="1" animBg="1"/>
      <p:bldP spid="192" grpId="0"/>
      <p:bldP spid="192" grpId="1"/>
      <p:bldP spid="192" grpId="2"/>
      <p:bldP spid="222" grpId="0" animBg="1"/>
      <p:bldP spid="222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031" y="1325092"/>
            <a:ext cx="36686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200" b="0">
                <a:solidFill>
                  <a:srgbClr val="009ADD">
                    <a:lumMod val="75000"/>
                  </a:srgbClr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b="1" dirty="0">
                <a:latin typeface="Calibri"/>
              </a:rPr>
              <a:t>Облачный </a:t>
            </a:r>
            <a:r>
              <a:rPr lang="en-US" b="1" dirty="0" err="1">
                <a:latin typeface="Calibri"/>
              </a:rPr>
              <a:t>cnMaestro</a:t>
            </a:r>
            <a:r>
              <a:rPr lang="en-US" b="1" dirty="0">
                <a:latin typeface="Calibri"/>
              </a:rPr>
              <a:t> </a:t>
            </a:r>
            <a:br>
              <a:rPr lang="en-US" dirty="0">
                <a:latin typeface="Calibri"/>
              </a:rPr>
            </a:br>
            <a:r>
              <a:rPr lang="ru-RU" sz="2000" i="1" dirty="0">
                <a:latin typeface="Calibri"/>
              </a:rPr>
              <a:t>в облаке </a:t>
            </a:r>
            <a:r>
              <a:rPr lang="en-US" sz="2000" i="1" dirty="0">
                <a:latin typeface="Calibri"/>
              </a:rPr>
              <a:t>Cambium</a:t>
            </a:r>
            <a:br>
              <a:rPr lang="en-US" sz="2000" b="1" i="1" dirty="0">
                <a:latin typeface="Calibri"/>
              </a:rPr>
            </a:br>
            <a:endParaRPr lang="en-US" sz="2000" b="1" i="1" dirty="0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61" y="2437809"/>
            <a:ext cx="31837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200" b="0">
                <a:solidFill>
                  <a:srgbClr val="009ADD">
                    <a:lumMod val="75000"/>
                  </a:srgbClr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b="1" dirty="0" err="1">
                <a:latin typeface="Calibri"/>
              </a:rPr>
              <a:t>cnMaestro</a:t>
            </a:r>
            <a:r>
              <a:rPr lang="en-US" b="1" dirty="0">
                <a:latin typeface="Calibri"/>
              </a:rPr>
              <a:t> On-Premises</a:t>
            </a:r>
            <a:endParaRPr lang="ru-RU" b="1" dirty="0">
              <a:latin typeface="Calibri"/>
            </a:endParaRPr>
          </a:p>
          <a:p>
            <a:pPr>
              <a:lnSpc>
                <a:spcPct val="100000"/>
              </a:lnSpc>
              <a:defRPr/>
            </a:pPr>
            <a:r>
              <a:rPr lang="ru-RU" sz="2000" i="1" dirty="0">
                <a:latin typeface="Calibri"/>
              </a:rPr>
              <a:t>для установки в облаке оператора или локально</a:t>
            </a:r>
            <a:endParaRPr lang="en-US" sz="2000" i="1" dirty="0"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23479" y="1177537"/>
            <a:ext cx="446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700"/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Не нужно держать штат администраторов</a:t>
            </a:r>
          </a:p>
          <a:p>
            <a:pPr>
              <a:lnSpc>
                <a:spcPct val="100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Не нужна дополнительная инфраструктура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00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Распределенная архитектура и надежность</a:t>
            </a:r>
          </a:p>
          <a:p>
            <a:pPr>
              <a:lnSpc>
                <a:spcPct val="100000"/>
              </a:lnSpc>
              <a:defRPr/>
            </a:pP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>
              <a:lnSpc>
                <a:spcPct val="100000"/>
              </a:lnSpc>
              <a:defRPr/>
            </a:pP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34469" y="2396479"/>
            <a:ext cx="4195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Полный контроль над оборудованием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Поддержка туннелей до точек доступа (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L2TP, GRE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Готовятся к выходу аппаратные контроллеры на 128 и 2000 точек доступа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753554" y="756902"/>
            <a:ext cx="1846297" cy="1841277"/>
            <a:chOff x="3577748" y="703718"/>
            <a:chExt cx="2333290" cy="2326946"/>
          </a:xfrm>
        </p:grpSpPr>
        <p:pic>
          <p:nvPicPr>
            <p:cNvPr id="43" name="Picture 42" descr="widecloud.png"/>
            <p:cNvPicPr>
              <a:picLocks noChangeAspect="1"/>
            </p:cNvPicPr>
            <p:nvPr/>
          </p:nvPicPr>
          <p:blipFill>
            <a:blip r:embed="rId3" cstate="print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77748" y="703718"/>
              <a:ext cx="2333290" cy="2326946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4077746" y="1618857"/>
              <a:ext cx="1199964" cy="727251"/>
              <a:chOff x="5105400" y="1524000"/>
              <a:chExt cx="2514600" cy="1524000"/>
            </a:xfrm>
          </p:grpSpPr>
          <p:pic>
            <p:nvPicPr>
              <p:cNvPr id="45" name="Picture 44" descr="message-bus.png"/>
              <p:cNvPicPr>
                <a:picLocks noChangeAspect="1"/>
              </p:cNvPicPr>
              <p:nvPr/>
            </p:nvPicPr>
            <p:blipFill>
              <a:blip r:embed="rId4" cstate="print">
                <a:alphaModFix amt="6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1" y="2133599"/>
                <a:ext cx="1955799" cy="801878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5334000" y="1524000"/>
                <a:ext cx="1981200" cy="762000"/>
                <a:chOff x="5334000" y="1524000"/>
                <a:chExt cx="1981200" cy="762000"/>
              </a:xfrm>
            </p:grpSpPr>
            <p:pic>
              <p:nvPicPr>
                <p:cNvPr id="60" name="Picture 59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0" y="1524000"/>
                  <a:ext cx="761999" cy="762000"/>
                </a:xfrm>
                <a:prstGeom prst="rect">
                  <a:avLst/>
                </a:prstGeom>
              </p:spPr>
            </p:pic>
            <p:pic>
              <p:nvPicPr>
                <p:cNvPr id="61" name="Picture 60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40400" y="1524000"/>
                  <a:ext cx="762000" cy="762000"/>
                </a:xfrm>
                <a:prstGeom prst="rect">
                  <a:avLst/>
                </a:prstGeom>
              </p:spPr>
            </p:pic>
            <p:pic>
              <p:nvPicPr>
                <p:cNvPr id="62" name="Picture 61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800" y="1524000"/>
                  <a:ext cx="762000" cy="76200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server.pn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1524000"/>
                  <a:ext cx="762000" cy="762000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5524500" y="2667000"/>
                <a:ext cx="381000" cy="381000"/>
                <a:chOff x="-1828800" y="2590800"/>
                <a:chExt cx="1371600" cy="1371600"/>
              </a:xfrm>
            </p:grpSpPr>
            <p:pic>
              <p:nvPicPr>
                <p:cNvPr id="58" name="Picture 57" descr="dbfill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8000" y="2641600"/>
                  <a:ext cx="1270000" cy="1270000"/>
                </a:xfrm>
                <a:prstGeom prst="rect">
                  <a:avLst/>
                </a:prstGeom>
              </p:spPr>
            </p:pic>
            <p:pic>
              <p:nvPicPr>
                <p:cNvPr id="59" name="Picture 58" descr="db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28800" y="2590800"/>
                  <a:ext cx="1371600" cy="1371600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6743700" y="2667000"/>
                <a:ext cx="381000" cy="381000"/>
                <a:chOff x="-1828800" y="2590800"/>
                <a:chExt cx="1371600" cy="1371600"/>
              </a:xfrm>
            </p:grpSpPr>
            <p:pic>
              <p:nvPicPr>
                <p:cNvPr id="56" name="Picture 55" descr="dbfill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8000" y="2641600"/>
                  <a:ext cx="1270000" cy="1270000"/>
                </a:xfrm>
                <a:prstGeom prst="rect">
                  <a:avLst/>
                </a:prstGeom>
              </p:spPr>
            </p:pic>
            <p:pic>
              <p:nvPicPr>
                <p:cNvPr id="57" name="Picture 56" descr="db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28800" y="2590800"/>
                  <a:ext cx="1371600" cy="1371600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5105400" y="2286000"/>
                <a:ext cx="381000" cy="381000"/>
                <a:chOff x="-1828800" y="2590800"/>
                <a:chExt cx="1371600" cy="1371600"/>
              </a:xfrm>
            </p:grpSpPr>
            <p:pic>
              <p:nvPicPr>
                <p:cNvPr id="54" name="Picture 53" descr="dbfill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8000" y="2641600"/>
                  <a:ext cx="1270000" cy="127000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db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28800" y="2590800"/>
                  <a:ext cx="1371600" cy="1371600"/>
                </a:xfrm>
                <a:prstGeom prst="rect">
                  <a:avLst/>
                </a:prstGeom>
              </p:spPr>
            </p:pic>
          </p:grpSp>
          <p:grpSp>
            <p:nvGrpSpPr>
              <p:cNvPr id="50" name="Group 49"/>
              <p:cNvGrpSpPr/>
              <p:nvPr/>
            </p:nvGrpSpPr>
            <p:grpSpPr>
              <a:xfrm>
                <a:off x="7239000" y="2286000"/>
                <a:ext cx="381000" cy="381000"/>
                <a:chOff x="-1828800" y="2590800"/>
                <a:chExt cx="1371600" cy="1371600"/>
              </a:xfrm>
            </p:grpSpPr>
            <p:pic>
              <p:nvPicPr>
                <p:cNvPr id="52" name="Picture 51" descr="dbfill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8000" y="2641600"/>
                  <a:ext cx="1270000" cy="127000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db.pn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28800" y="2590800"/>
                  <a:ext cx="1371600" cy="1371600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distributed.png"/>
              <p:cNvPicPr>
                <a:picLocks noChangeAspect="1"/>
              </p:cNvPicPr>
              <p:nvPr/>
            </p:nvPicPr>
            <p:blipFill>
              <a:blip r:embed="rId8" cstate="print">
                <a:alphaModFix amt="6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7399" y="1714499"/>
                <a:ext cx="914401" cy="381001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4245222" y="2507346"/>
            <a:ext cx="2283648" cy="1073663"/>
            <a:chOff x="2895600" y="3019485"/>
            <a:chExt cx="2699387" cy="1269124"/>
          </a:xfrm>
        </p:grpSpPr>
        <p:pic>
          <p:nvPicPr>
            <p:cNvPr id="25" name="Picture 4" descr="Image result for icon server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211384"/>
              <a:ext cx="753629" cy="75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146985" y="3019485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675321" y="3030664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5203657" y="3071933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109635" y="3513994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613248" y="3517410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5148983" y="3555761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032382" y="3909238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4544672" y="3983311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C:\Users\lju010\Desktop\Projects with Designers\CenterPoint\CAM_017_cnPilote400\JPG\cnPilote400_angled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9874" r="8246" b="16094"/>
            <a:stretch/>
          </p:blipFill>
          <p:spPr bwMode="auto">
            <a:xfrm>
              <a:off x="5137536" y="3968867"/>
              <a:ext cx="391330" cy="30529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Connector 34"/>
            <p:cNvCxnSpPr/>
            <p:nvPr/>
          </p:nvCxnSpPr>
          <p:spPr>
            <a:xfrm flipV="1">
              <a:off x="3645125" y="3152343"/>
              <a:ext cx="415311" cy="431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649229" y="3583945"/>
              <a:ext cx="383153" cy="4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640004" y="3678035"/>
              <a:ext cx="397989" cy="3476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3607846" y="3115058"/>
              <a:ext cx="415311" cy="431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640004" y="3637102"/>
              <a:ext cx="383153" cy="4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603184" y="3714363"/>
              <a:ext cx="397989" cy="3476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Контроллер под любые задачи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493961" y="3896618"/>
            <a:ext cx="10731150" cy="1512818"/>
            <a:chOff x="493961" y="4572478"/>
            <a:chExt cx="10731150" cy="1512818"/>
          </a:xfrm>
        </p:grpSpPr>
        <p:sp>
          <p:nvSpPr>
            <p:cNvPr id="7" name="TextBox 6"/>
            <p:cNvSpPr txBox="1"/>
            <p:nvPr/>
          </p:nvSpPr>
          <p:spPr>
            <a:xfrm>
              <a:off x="493961" y="4608108"/>
              <a:ext cx="31837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2200" b="0">
                  <a:solidFill>
                    <a:srgbClr val="009ADD">
                      <a:lumMod val="75000"/>
                    </a:srgbClr>
                  </a:solidFill>
                  <a:latin typeface="Century Schoolbook" charset="0"/>
                  <a:ea typeface="Century Schoolbook" charset="0"/>
                  <a:cs typeface="Century Schoolbook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b="1" dirty="0" err="1">
                  <a:latin typeface="Calibri"/>
                </a:rPr>
                <a:t>AutoPilot</a:t>
              </a:r>
              <a:endParaRPr lang="ru-RU" b="1" dirty="0">
                <a:latin typeface="Calibri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ru-RU" i="1" dirty="0">
                  <a:latin typeface="Calibri"/>
                </a:rPr>
                <a:t>контроллер на базе точки доступа</a:t>
              </a:r>
              <a:endParaRPr lang="en-US" i="1" dirty="0"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772199" y="4572478"/>
              <a:ext cx="1946653" cy="151281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243527" y="4775226"/>
              <a:ext cx="3239089" cy="1160153"/>
              <a:chOff x="1114122" y="4900489"/>
              <a:chExt cx="4099744" cy="1468416"/>
            </a:xfrm>
          </p:grpSpPr>
          <p:pic>
            <p:nvPicPr>
              <p:cNvPr id="10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3401138" y="5246324"/>
                <a:ext cx="459662" cy="35860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4193815" y="4900489"/>
                <a:ext cx="391329" cy="30529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4158092" y="5467039"/>
                <a:ext cx="387853" cy="3025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3773807" y="6000446"/>
                <a:ext cx="387853" cy="3025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4530195" y="5916577"/>
                <a:ext cx="387853" cy="3025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lju010\Desktop\Projects with Designers\CenterPoint\CAM_017_cnPilote400\JPG\cnPilote400_angled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" t="9874" r="8246" b="16094"/>
              <a:stretch/>
            </p:blipFill>
            <p:spPr bwMode="auto">
              <a:xfrm>
                <a:off x="4826013" y="5356280"/>
                <a:ext cx="387853" cy="30258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114122" y="5901438"/>
                <a:ext cx="1810946" cy="4674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Controller AP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891089" y="5604931"/>
                <a:ext cx="510049" cy="3955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7234469" y="4866543"/>
              <a:ext cx="39906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 sz="1700"/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ru-RU" sz="1600" dirty="0">
                  <a:solidFill>
                    <a:prstClr val="black"/>
                  </a:solidFill>
                  <a:latin typeface="Calibri"/>
                </a:rPr>
                <a:t>Поддержка до 32 точек доступа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ru-RU" sz="1600" dirty="0">
                  <a:solidFill>
                    <a:prstClr val="black"/>
                  </a:solidFill>
                  <a:latin typeface="Calibri"/>
                </a:rPr>
                <a:t>Полный контроль над оборудованием, но без приобретения сервера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993126" y="4953236"/>
              <a:ext cx="493274" cy="4378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66BDCE2-D9DD-4E8E-83DD-DCDE2F82AAE4}"/>
              </a:ext>
            </a:extLst>
          </p:cNvPr>
          <p:cNvGrpSpPr/>
          <p:nvPr/>
        </p:nvGrpSpPr>
        <p:grpSpPr>
          <a:xfrm>
            <a:off x="493961" y="5487611"/>
            <a:ext cx="10720160" cy="883644"/>
            <a:chOff x="493961" y="5487611"/>
            <a:chExt cx="10720160" cy="88364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3B03989-6D72-4DEC-A437-CA08B00AE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05848" y="5643871"/>
              <a:ext cx="2352711" cy="727384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99A6E4F-5FBA-4EBC-9E91-439E2FE8607A}"/>
                </a:ext>
              </a:extLst>
            </p:cNvPr>
            <p:cNvSpPr txBox="1"/>
            <p:nvPr/>
          </p:nvSpPr>
          <p:spPr>
            <a:xfrm>
              <a:off x="493961" y="5487611"/>
              <a:ext cx="34518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2200" b="0">
                  <a:solidFill>
                    <a:srgbClr val="009ADD">
                      <a:lumMod val="75000"/>
                    </a:srgbClr>
                  </a:solidFill>
                  <a:latin typeface="Century Schoolbook" charset="0"/>
                  <a:ea typeface="Century Schoolbook" charset="0"/>
                  <a:cs typeface="Century Schoolbook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b="1" dirty="0">
                  <a:latin typeface="Calibri"/>
                </a:rPr>
                <a:t>C4000</a:t>
              </a:r>
              <a:endParaRPr lang="ru-RU" b="1" dirty="0">
                <a:latin typeface="Calibri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ru-RU" i="1" dirty="0">
                  <a:latin typeface="Calibri"/>
                </a:rPr>
                <a:t>аппаратный контроллер</a:t>
              </a:r>
              <a:endParaRPr lang="en-US" i="1" dirty="0">
                <a:latin typeface="Calibri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3B215CB-4A1A-438D-9558-FF2762745836}"/>
                </a:ext>
              </a:extLst>
            </p:cNvPr>
            <p:cNvSpPr txBox="1"/>
            <p:nvPr/>
          </p:nvSpPr>
          <p:spPr>
            <a:xfrm>
              <a:off x="7223479" y="5643871"/>
              <a:ext cx="39906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  <a:defRPr sz="1700"/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ru-RU" sz="1600" dirty="0">
                  <a:solidFill>
                    <a:prstClr val="black"/>
                  </a:solidFill>
                  <a:latin typeface="Calibri"/>
                </a:rPr>
                <a:t>Поддержка до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125</a:t>
              </a:r>
              <a:r>
                <a:rPr lang="ru-RU" sz="1600" dirty="0">
                  <a:solidFill>
                    <a:prstClr val="black"/>
                  </a:solidFill>
                  <a:latin typeface="Calibri"/>
                </a:rPr>
                <a:t> точек доступа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ct val="100000"/>
                </a:lnSpc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SFP </a:t>
              </a:r>
              <a:r>
                <a:rPr lang="ru-RU" sz="1600" dirty="0">
                  <a:solidFill>
                    <a:prstClr val="black"/>
                  </a:solidFill>
                  <a:latin typeface="Calibri"/>
                </a:rPr>
                <a:t>порты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7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9" grpId="0"/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AutoPilot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4" y="1152082"/>
            <a:ext cx="10260419" cy="50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AutoPilot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1" y="1198413"/>
            <a:ext cx="10845209" cy="3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Инструментарий провайдера (</a:t>
            </a:r>
            <a:r>
              <a:rPr lang="en-US" dirty="0"/>
              <a:t>MSP</a:t>
            </a:r>
            <a:r>
              <a:rPr lang="ru-RU" dirty="0"/>
              <a:t>)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9815" b="34498"/>
          <a:stretch/>
        </p:blipFill>
        <p:spPr>
          <a:xfrm>
            <a:off x="6370860" y="3758114"/>
            <a:ext cx="4114800" cy="253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t="38861" r="49151" b="1"/>
          <a:stretch/>
        </p:blipFill>
        <p:spPr>
          <a:xfrm>
            <a:off x="6370860" y="1085844"/>
            <a:ext cx="4114800" cy="230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616688" y="1213510"/>
            <a:ext cx="5325324" cy="4983163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Calibri" panose="020F0502020204030204" pitchFamily="34" charset="0"/>
              </a:rPr>
              <a:t>Инструментарий провайдера (</a:t>
            </a:r>
            <a:r>
              <a:rPr lang="en-US" dirty="0">
                <a:latin typeface="Calibri" panose="020F0502020204030204" pitchFamily="34" charset="0"/>
              </a:rPr>
              <a:t>M</a:t>
            </a:r>
            <a:r>
              <a:rPr lang="en-GB" dirty="0" err="1">
                <a:latin typeface="Calibri" panose="020F0502020204030204" pitchFamily="34" charset="0"/>
              </a:rPr>
              <a:t>anaged</a:t>
            </a:r>
            <a:r>
              <a:rPr lang="en-GB" dirty="0">
                <a:latin typeface="Calibri" panose="020F0502020204030204" pitchFamily="34" charset="0"/>
              </a:rPr>
              <a:t> Service Provider </a:t>
            </a:r>
            <a:r>
              <a:rPr lang="en-US" dirty="0">
                <a:latin typeface="Calibri" panose="020F0502020204030204" pitchFamily="34" charset="0"/>
              </a:rPr>
              <a:t>Tool</a:t>
            </a:r>
            <a:r>
              <a:rPr lang="ru-RU" dirty="0">
                <a:latin typeface="Calibri" panose="020F0502020204030204" pitchFamily="34" charset="0"/>
              </a:rPr>
              <a:t>)</a:t>
            </a:r>
            <a:r>
              <a:rPr lang="en-US" dirty="0">
                <a:latin typeface="Calibri" panose="020F0502020204030204" pitchFamily="34" charset="0"/>
              </a:rPr>
              <a:t> – </a:t>
            </a:r>
            <a:r>
              <a:rPr lang="ru-RU" dirty="0">
                <a:latin typeface="Calibri" panose="020F0502020204030204" pitchFamily="34" charset="0"/>
              </a:rPr>
              <a:t>это возможность создавать дочерние аккаунты </a:t>
            </a:r>
            <a:r>
              <a:rPr lang="en-US" dirty="0">
                <a:latin typeface="Calibri" panose="020F0502020204030204" pitchFamily="34" charset="0"/>
              </a:rPr>
              <a:t>(tenant account) </a:t>
            </a:r>
            <a:r>
              <a:rPr lang="ru-RU" dirty="0">
                <a:latin typeface="Calibri" panose="020F0502020204030204" pitchFamily="34" charset="0"/>
              </a:rPr>
              <a:t>в </a:t>
            </a:r>
            <a:r>
              <a:rPr lang="en-US" dirty="0" err="1">
                <a:latin typeface="Calibri" panose="020F0502020204030204" pitchFamily="34" charset="0"/>
              </a:rPr>
              <a:t>cnMaestro</a:t>
            </a:r>
            <a:r>
              <a:rPr lang="en-US" dirty="0">
                <a:latin typeface="Calibri" panose="020F0502020204030204" pitchFamily="34" charset="0"/>
              </a:rPr>
              <a:t> On-Premises</a:t>
            </a:r>
            <a:endParaRPr lang="ru-RU" dirty="0">
              <a:latin typeface="Calibri" panose="020F0502020204030204" pitchFamily="34" charset="0"/>
            </a:endParaRPr>
          </a:p>
          <a:p>
            <a:r>
              <a:rPr lang="ru-RU" sz="2300" dirty="0">
                <a:latin typeface="Calibri" panose="020F0502020204030204" pitchFamily="34" charset="0"/>
              </a:rPr>
              <a:t>Управляются индивидуально или в групповом режиме</a:t>
            </a:r>
            <a:endParaRPr lang="en-US" sz="230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</a:rPr>
              <a:t>Tenant View </a:t>
            </a:r>
            <a:r>
              <a:rPr lang="ru-RU" sz="1800" dirty="0">
                <a:latin typeface="Calibri" panose="020F0502020204030204" pitchFamily="34" charset="0"/>
              </a:rPr>
              <a:t>поддерживает фильтры и позволяет упрощать управление</a:t>
            </a:r>
            <a:endParaRPr lang="en-US" sz="180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</a:rPr>
              <a:t>Табличное и древовидное представление для удобства сравнения</a:t>
            </a:r>
            <a:endParaRPr lang="en-US" sz="1800" dirty="0">
              <a:latin typeface="Calibri" panose="020F0502020204030204" pitchFamily="34" charset="0"/>
            </a:endParaRPr>
          </a:p>
          <a:p>
            <a:r>
              <a:rPr lang="ru-RU" sz="2300" dirty="0">
                <a:latin typeface="Calibri" panose="020F0502020204030204" pitchFamily="34" charset="0"/>
              </a:rPr>
              <a:t>Дочерние аккаунты имеют полный функционал </a:t>
            </a:r>
            <a:r>
              <a:rPr lang="en-US" sz="2300" dirty="0" err="1">
                <a:latin typeface="Calibri" panose="020F0502020204030204" pitchFamily="34" charset="0"/>
              </a:rPr>
              <a:t>cnMaestro</a:t>
            </a:r>
            <a:endParaRPr lang="en-US" sz="230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</a:rPr>
              <a:t>Роли пользователей (</a:t>
            </a:r>
            <a:r>
              <a:rPr lang="en-US" sz="1800" dirty="0">
                <a:latin typeface="Calibri" panose="020F0502020204030204" pitchFamily="34" charset="0"/>
              </a:rPr>
              <a:t>Root, Administrator, Operator)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</a:rPr>
              <a:t>Дэшборды, статистика, инструменты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80532" y="2804496"/>
            <a:ext cx="1459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Кастомизация раздела</a:t>
            </a:r>
            <a:endParaRPr lang="en-US" sz="1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6223" y="5767078"/>
            <a:ext cx="181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Управление аккаунтом</a:t>
            </a:r>
            <a:endParaRPr lang="en-US" sz="14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7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484A12-47CD-4658-9287-1B706EA03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нового в линейке </a:t>
            </a:r>
            <a:r>
              <a:rPr lang="en-US" dirty="0"/>
              <a:t>ePMP?</a:t>
            </a:r>
            <a:endParaRPr lang="en-GB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9BF823A9-B0C4-4563-BEFE-3C43B4539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Тема №1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0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891" y="1168831"/>
            <a:ext cx="2589233" cy="7283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Отчеты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900" b="1" dirty="0"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2290" y="1449223"/>
            <a:ext cx="3246920" cy="870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1F497D"/>
                </a:solidFill>
                <a:latin typeface="Calibri"/>
              </a:rPr>
              <a:t>Экспорт тектовых отчетов в приложения третьих фирм</a:t>
            </a:r>
            <a:endParaRPr lang="en-US" sz="1800" b="0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86" y="2354380"/>
            <a:ext cx="3110131" cy="186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4051561" y="1221996"/>
            <a:ext cx="0" cy="535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996460" y="1103936"/>
            <a:ext cx="27721" cy="5366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1476" y="4523013"/>
            <a:ext cx="331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Пример отчета в </a:t>
            </a:r>
            <a:r>
              <a:rPr lang="en-US" sz="160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Microsoft Power Business Intelligence (BI)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Отчеты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4313422" y="1103936"/>
            <a:ext cx="3455161" cy="5561187"/>
            <a:chOff x="4313422" y="1103936"/>
            <a:chExt cx="3455161" cy="5561187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326740" y="1103936"/>
              <a:ext cx="2971801" cy="7283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–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Wingdings" pitchFamily="2" charset="2"/>
                <a:buChar char="§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Courier New" pitchFamily="49" charset="0"/>
                <a:buChar char="o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»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ru-RU" sz="24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Преднастроенные графические отчеты</a:t>
              </a:r>
              <a:endParaRPr lang="en-US" sz="2400" b="1" dirty="0">
                <a:solidFill>
                  <a:srgbClr val="1F497D">
                    <a:lumMod val="75000"/>
                  </a:srgbClr>
                </a:solidFill>
                <a:latin typeface="Calibri"/>
              </a:endParaRPr>
            </a:p>
            <a:p>
              <a:pPr marL="0" indent="0">
                <a:buNone/>
                <a:defRPr/>
              </a:pPr>
              <a:r>
                <a:rPr lang="en-US" sz="7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	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4313422" y="1964854"/>
              <a:ext cx="3455161" cy="19379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4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Скачиваемые </a:t>
              </a:r>
              <a:r>
                <a:rPr lang="en-US" sz="1800" b="0" dirty="0">
                  <a:solidFill>
                    <a:srgbClr val="1F497D"/>
                  </a:solidFill>
                  <a:latin typeface="Calibri"/>
                </a:rPr>
                <a:t>PDF</a:t>
              </a: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 с графиками</a:t>
              </a:r>
              <a:r>
                <a:rPr lang="en-US" sz="1800" b="0" dirty="0">
                  <a:solidFill>
                    <a:srgbClr val="1F497D"/>
                  </a:solidFill>
                  <a:latin typeface="Calibri"/>
                </a:rPr>
                <a:t>: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За последние сутки, неделю, месяц</a:t>
              </a:r>
              <a:endParaRPr lang="en-US" sz="1800" b="0" dirty="0">
                <a:solidFill>
                  <a:srgbClr val="1F497D"/>
                </a:solidFill>
                <a:latin typeface="Calibri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По сайту, сети, группе точек доступа</a:t>
              </a:r>
              <a:endParaRPr lang="en-US" sz="1800" b="0" dirty="0">
                <a:solidFill>
                  <a:srgbClr val="1F497D"/>
                </a:solidFill>
                <a:latin typeface="Calibri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Инвентарь, алармы, производительность</a:t>
              </a:r>
              <a:endParaRPr lang="en-US" sz="1800" b="0" dirty="0">
                <a:solidFill>
                  <a:srgbClr val="1F497D"/>
                </a:solidFill>
                <a:latin typeface="Calibri"/>
              </a:endParaRPr>
            </a:p>
          </p:txBody>
        </p:sp>
        <p:pic>
          <p:nvPicPr>
            <p:cNvPr id="14" name="Picture 1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9823" y="4130728"/>
              <a:ext cx="2713559" cy="25343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8252057" y="1094831"/>
            <a:ext cx="3487976" cy="4289448"/>
            <a:chOff x="8252057" y="1094831"/>
            <a:chExt cx="3487976" cy="4289448"/>
          </a:xfrm>
        </p:grpSpPr>
        <p:pic>
          <p:nvPicPr>
            <p:cNvPr id="5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70416" y="4205319"/>
              <a:ext cx="2559584" cy="1178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8252057" y="1094831"/>
              <a:ext cx="3395948" cy="72838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•"/>
                <a:defRPr sz="3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–"/>
                <a:defRPr sz="2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Wingdings" pitchFamily="2" charset="2"/>
                <a:buChar char="§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Courier New" pitchFamily="49" charset="0"/>
                <a:buChar char="o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1000"/>
                </a:spcBef>
                <a:buClr>
                  <a:srgbClr val="009ADD"/>
                </a:buClr>
                <a:buFont typeface="Arial" pitchFamily="34" charset="0"/>
                <a:buChar char="»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ru-RU" sz="24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Настраиваемые графические отчеты</a:t>
              </a:r>
              <a:endParaRPr lang="en-US" sz="2400" b="1" dirty="0">
                <a:solidFill>
                  <a:srgbClr val="1F497D">
                    <a:lumMod val="75000"/>
                  </a:srgbClr>
                </a:solidFill>
                <a:latin typeface="Calibri"/>
              </a:endParaRPr>
            </a:p>
            <a:p>
              <a:pPr marL="0" indent="0">
                <a:buNone/>
                <a:defRPr/>
              </a:pPr>
              <a:r>
                <a:rPr lang="en-US" sz="7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-	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8283637" y="1427122"/>
              <a:ext cx="3456396" cy="33563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4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Автоматическое отправление на </a:t>
              </a:r>
              <a:r>
                <a:rPr lang="en-US" sz="1800" b="0" dirty="0">
                  <a:solidFill>
                    <a:srgbClr val="1F497D"/>
                  </a:solidFill>
                  <a:latin typeface="Calibri"/>
                </a:rPr>
                <a:t>email</a:t>
              </a:r>
              <a:endParaRPr lang="ru-RU" sz="1800" b="0" dirty="0">
                <a:solidFill>
                  <a:srgbClr val="1F497D"/>
                </a:solidFill>
                <a:latin typeface="Calibri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Выбор контента</a:t>
              </a:r>
              <a:r>
                <a:rPr lang="en-US" sz="1800" b="0" dirty="0">
                  <a:solidFill>
                    <a:srgbClr val="1F497D"/>
                  </a:solidFill>
                  <a:latin typeface="Calibri"/>
                </a:rPr>
                <a:t> </a:t>
              </a:r>
              <a:endParaRPr lang="ru-RU" sz="1800" b="0" dirty="0">
                <a:solidFill>
                  <a:srgbClr val="1F497D"/>
                </a:solidFill>
                <a:latin typeface="Calibri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Кастомизация: логотип, начальная станица, колонтитулы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Сравнительный</a:t>
              </a:r>
              <a:r>
                <a:rPr lang="en-US" sz="1800" b="0" dirty="0">
                  <a:solidFill>
                    <a:srgbClr val="1F497D"/>
                  </a:solidFill>
                  <a:latin typeface="Calibri"/>
                </a:rPr>
                <a:t> KPI</a:t>
              </a:r>
              <a:r>
                <a:rPr lang="ru-RU" sz="1800" b="0" dirty="0">
                  <a:solidFill>
                    <a:srgbClr val="1F497D"/>
                  </a:solidFill>
                  <a:latin typeface="Calibri"/>
                </a:rPr>
                <a:t>-анализ</a:t>
              </a:r>
              <a:endParaRPr lang="en-US" sz="1800" b="0" dirty="0">
                <a:solidFill>
                  <a:srgbClr val="1F497D"/>
                </a:solidFill>
                <a:latin typeface="Calibri"/>
              </a:endParaRPr>
            </a:p>
            <a:p>
              <a:pPr>
                <a:defRPr/>
              </a:pPr>
              <a:endParaRPr lang="en-US" sz="1800" b="0" dirty="0">
                <a:solidFill>
                  <a:srgbClr val="1F497D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8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17" y="1565983"/>
            <a:ext cx="3581400" cy="229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28012" y="1770986"/>
            <a:ext cx="32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1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 </a:t>
            </a:r>
            <a:r>
              <a:rPr lang="mr-IN" dirty="0">
                <a:solidFill>
                  <a:prstClr val="black"/>
                </a:solidFill>
                <a:latin typeface="Calibri"/>
              </a:rPr>
              <a:t>–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Создайте гостевой портал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8012" y="2678744"/>
            <a:ext cx="3435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 </a:t>
            </a:r>
            <a:r>
              <a:rPr lang="mr-IN" dirty="0">
                <a:solidFill>
                  <a:prstClr val="black"/>
                </a:solidFill>
                <a:latin typeface="Calibri"/>
              </a:rPr>
              <a:t>–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Выберете опции: логин через социальные сети, ваучеры, если хотите ограничьте время, скорость или объем данных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8012" y="4460289"/>
            <a:ext cx="3318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  <a:latin typeface="Calibri"/>
              </a:rPr>
              <a:t>3 </a:t>
            </a:r>
            <a:r>
              <a:rPr lang="mr-IN" dirty="0">
                <a:solidFill>
                  <a:prstClr val="black"/>
                </a:solidFill>
                <a:latin typeface="Calibri"/>
              </a:rPr>
              <a:t>–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Создайте стартовую веб-старницу с помощью простого интерфейса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57" y="1575391"/>
            <a:ext cx="6248400" cy="409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17" y="1587539"/>
            <a:ext cx="6400800" cy="4066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17" y="1916767"/>
            <a:ext cx="6400800" cy="359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lide Number Placeholder 4"/>
          <p:cNvSpPr txBox="1">
            <a:spLocks/>
          </p:cNvSpPr>
          <p:nvPr/>
        </p:nvSpPr>
        <p:spPr>
          <a:xfrm>
            <a:off x="9675812" y="6326533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Встроенный гостевой портал – просто как 1-2-3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9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23</a:t>
            </a:r>
            <a:endParaRPr lang="en-US" sz="9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2" y="1524001"/>
            <a:ext cx="3657600" cy="381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878" y="1524001"/>
            <a:ext cx="1942750" cy="1554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878" y="3431840"/>
            <a:ext cx="4988713" cy="2029071"/>
          </a:xfrm>
        </p:spPr>
        <p:txBody>
          <a:bodyPr>
            <a:normAutofit/>
          </a:bodyPr>
          <a:lstStyle/>
          <a:p>
            <a:r>
              <a:rPr lang="ru-RU" sz="1800" dirty="0"/>
              <a:t>Монетизируемая сеть</a:t>
            </a:r>
            <a:endParaRPr lang="en-US" sz="1800" dirty="0"/>
          </a:p>
          <a:p>
            <a:r>
              <a:rPr lang="ru-RU" sz="1800" dirty="0"/>
              <a:t>Без лицензий</a:t>
            </a:r>
            <a:endParaRPr lang="en-US" sz="1800" dirty="0"/>
          </a:p>
          <a:p>
            <a:r>
              <a:rPr lang="ru-RU" sz="1800" dirty="0"/>
              <a:t>Поддерживает все основные типы карт</a:t>
            </a:r>
            <a:endParaRPr lang="en-US" sz="1800" dirty="0"/>
          </a:p>
          <a:p>
            <a:r>
              <a:rPr lang="ru-RU" sz="1800" dirty="0"/>
              <a:t>Планы по расширению функционала</a:t>
            </a:r>
            <a:endParaRPr lang="en-US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Простая монетизация – платежные шлюзы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470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00" y="1779180"/>
            <a:ext cx="8007575" cy="3866707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186714"/>
            <a:ext cx="11430000" cy="731520"/>
          </a:xfrm>
        </p:spPr>
        <p:txBody>
          <a:bodyPr/>
          <a:lstStyle/>
          <a:p>
            <a:r>
              <a:rPr lang="ru-RU" dirty="0"/>
              <a:t>Поддержка сторонних гостевых порталов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560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79D77-23BF-4000-9C1D-75F268D5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Запасные слайды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9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cnMedusa</a:t>
            </a:r>
            <a:r>
              <a:rPr lang="en-US" dirty="0"/>
              <a:t>: </a:t>
            </a:r>
            <a:r>
              <a:rPr lang="ru-RU" dirty="0"/>
              <a:t>новости больших систем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Тема №3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7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598564" y="594648"/>
            <a:ext cx="4572000" cy="730250"/>
          </a:xfrm>
        </p:spPr>
        <p:txBody>
          <a:bodyPr/>
          <a:lstStyle/>
          <a:p>
            <a:r>
              <a:rPr lang="ru-RU" dirty="0">
                <a:solidFill>
                  <a:srgbClr val="003D79"/>
                </a:solidFill>
              </a:rPr>
              <a:t>Оптика или радио?</a:t>
            </a:r>
            <a:endParaRPr lang="en-US" dirty="0">
              <a:solidFill>
                <a:srgbClr val="003D79"/>
              </a:solidFill>
            </a:endParaRPr>
          </a:p>
        </p:txBody>
      </p:sp>
      <p:pic>
        <p:nvPicPr>
          <p:cNvPr id="6" name="Picture 2" descr="http://www.vitadiunmotociclista.it/wp-content/uploads/2017/08/bivio.jpg">
            <a:extLst>
              <a:ext uri="{FF2B5EF4-FFF2-40B4-BE49-F238E27FC236}">
                <a16:creationId xmlns:a16="http://schemas.microsoft.com/office/drawing/2014/main" id="{5B283912-6958-4802-BC48-1AAFA530D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34" y="1396537"/>
            <a:ext cx="7546261" cy="4905070"/>
          </a:xfrm>
          <a:prstGeom prst="rect">
            <a:avLst/>
          </a:prstGeom>
          <a:ln w="1905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Может ли радио конкурировать с </a:t>
            </a:r>
            <a:r>
              <a:rPr lang="en-US" dirty="0"/>
              <a:t>GPON?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1D6BE38-B129-46D0-A8D1-A333060044EE}"/>
              </a:ext>
            </a:extLst>
          </p:cNvPr>
          <p:cNvSpPr txBox="1">
            <a:spLocks/>
          </p:cNvSpPr>
          <p:nvPr/>
        </p:nvSpPr>
        <p:spPr>
          <a:xfrm>
            <a:off x="758825" y="1150945"/>
            <a:ext cx="11430000" cy="534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797" indent="-342797" algn="l" defTabSz="914126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2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727" indent="-285664" algn="l" defTabSz="914126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3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</a:rPr>
              <a:t>Netflix Leaderboard</a:t>
            </a:r>
            <a:r>
              <a:rPr kumimoji="0" lang="ru-RU" sz="25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</a:rPr>
              <a:t> –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ISP</a:t>
            </a:r>
            <a:r>
              <a:rPr lang="ru-RU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</a:t>
            </a:r>
            <a:r>
              <a:rPr lang="en-US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Speed Index (2018)</a:t>
            </a:r>
          </a:p>
          <a:p>
            <a:pPr marL="457063" lvl="1" indent="0">
              <a:buNone/>
            </a:pPr>
            <a:r>
              <a:rPr lang="ru-RU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В таблице приведена средняя скорость итальянских абонентов </a:t>
            </a:r>
            <a:r>
              <a:rPr lang="it-IT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Netflix</a:t>
            </a:r>
            <a:r>
              <a:rPr lang="ru-RU" sz="2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в прайм-тайм:</a:t>
            </a:r>
            <a:endParaRPr lang="it-IT" sz="20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/>
            </a:endParaRPr>
          </a:p>
          <a:p>
            <a:pPr marL="742727" marR="0" lvl="1" indent="-285664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ADD"/>
              </a:buClr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2657" marR="0" lvl="2" indent="-228531" algn="l" defTabSz="91412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ADD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71096" y="4749867"/>
            <a:ext cx="3233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Ответ: Да, но выбор оборудования</a:t>
            </a:r>
            <a:r>
              <a:rPr lang="en-US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</a:t>
            </a:r>
            <a:r>
              <a:rPr lang="ru-RU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играет не последнюю роль.</a:t>
            </a:r>
            <a:r>
              <a:rPr lang="en-US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NGI – </a:t>
            </a:r>
            <a:r>
              <a:rPr lang="ru-RU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крупнейший </a:t>
            </a:r>
            <a:r>
              <a:rPr lang="en-US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WISP</a:t>
            </a:r>
            <a:r>
              <a:rPr lang="ru-RU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Италии и крупнейший оператор сети на </a:t>
            </a:r>
            <a:r>
              <a:rPr lang="en-US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PMP450m</a:t>
            </a:r>
            <a:r>
              <a:rPr lang="ru-RU" sz="16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.</a:t>
            </a: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52" y="2091849"/>
            <a:ext cx="7198755" cy="4114461"/>
          </a:xfrm>
          <a:prstGeom prst="rect">
            <a:avLst/>
          </a:prstGeom>
        </p:spPr>
      </p:pic>
      <p:sp>
        <p:nvSpPr>
          <p:cNvPr id="11" name="Right Arrow 5">
            <a:extLst>
              <a:ext uri="{FF2B5EF4-FFF2-40B4-BE49-F238E27FC236}">
                <a16:creationId xmlns:a16="http://schemas.microsoft.com/office/drawing/2014/main" id="{18763A29-11CC-4AD4-BDBC-E50B5BC081F2}"/>
              </a:ext>
            </a:extLst>
          </p:cNvPr>
          <p:cNvSpPr/>
          <p:nvPr/>
        </p:nvSpPr>
        <p:spPr>
          <a:xfrm>
            <a:off x="609131" y="3414392"/>
            <a:ext cx="744615" cy="576158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807" y="2170584"/>
            <a:ext cx="3317645" cy="9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Может ли радио конкурировать с </a:t>
            </a:r>
            <a:r>
              <a:rPr lang="en-US" dirty="0"/>
              <a:t>GPON?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1" y="1583897"/>
            <a:ext cx="8701947" cy="4600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8721" y="1048654"/>
            <a:ext cx="39006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Netflix</a:t>
            </a:r>
            <a:r>
              <a:rPr lang="ru-RU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</a:t>
            </a:r>
            <a:r>
              <a:rPr lang="en-US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Leaderboard – DATA</a:t>
            </a:r>
            <a:r>
              <a:rPr lang="ru-RU" sz="25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/>
              </a:rPr>
              <a:t> </a:t>
            </a:r>
            <a:endParaRPr lang="en-US" sz="25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877992" y="3384312"/>
            <a:ext cx="2734888" cy="1437070"/>
          </a:xfrm>
          <a:prstGeom prst="wedgeRoundRectCallout">
            <a:avLst>
              <a:gd name="adj1" fmla="val -69186"/>
              <a:gd name="adj2" fmla="val -40076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alibri"/>
              </a:rPr>
              <a:t>Из графика видно, как росла скорость сервисов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Netflix</a:t>
            </a:r>
            <a:r>
              <a:rPr lang="ru-RU" sz="1600" dirty="0">
                <a:solidFill>
                  <a:schemeClr val="bg1"/>
                </a:solidFill>
                <a:latin typeface="Calibri"/>
              </a:rPr>
              <a:t> после того, как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NGI</a:t>
            </a:r>
            <a:r>
              <a:rPr lang="ru-RU" sz="1600" dirty="0">
                <a:solidFill>
                  <a:schemeClr val="bg1"/>
                </a:solidFill>
                <a:latin typeface="Calibri"/>
              </a:rPr>
              <a:t> начала использовать </a:t>
            </a:r>
            <a:r>
              <a:rPr lang="en-US" sz="1600" dirty="0" err="1">
                <a:solidFill>
                  <a:schemeClr val="bg1"/>
                </a:solidFill>
                <a:latin typeface="Calibri"/>
              </a:rPr>
              <a:t>cnMedusa</a:t>
            </a:r>
            <a:r>
              <a:rPr lang="ru-RU" sz="1600" dirty="0">
                <a:solidFill>
                  <a:schemeClr val="bg1"/>
                </a:solidFill>
                <a:latin typeface="Calibri"/>
              </a:rPr>
              <a:t>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US" dirty="0" err="1"/>
              <a:t>cnMedusa</a:t>
            </a:r>
            <a:r>
              <a:rPr lang="en-US" dirty="0"/>
              <a:t>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59" y="1201948"/>
            <a:ext cx="2205263" cy="2361987"/>
          </a:xfrm>
          <a:prstGeom prst="rect">
            <a:avLst/>
          </a:prstGeom>
        </p:spPr>
      </p:pic>
      <p:graphicFrame>
        <p:nvGraphicFramePr>
          <p:cNvPr id="8" name="Content Placeholder 4"/>
          <p:cNvGraphicFramePr>
            <a:graphicFrameLocks/>
          </p:cNvGraphicFramePr>
          <p:nvPr>
            <p:extLst/>
          </p:nvPr>
        </p:nvGraphicFramePr>
        <p:xfrm>
          <a:off x="3396074" y="1022985"/>
          <a:ext cx="8150303" cy="29260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2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0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482">
                <a:tc>
                  <a:txBody>
                    <a:bodyPr/>
                    <a:lstStyle/>
                    <a:p>
                      <a:r>
                        <a:rPr lang="ru-RU" sz="1400" baseline="0" dirty="0"/>
                        <a:t>Функция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 чем преимущество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cnMedusa™ Massive</a:t>
                      </a:r>
                      <a:r>
                        <a:rPr lang="en-US" sz="1000" b="1" baseline="0" dirty="0"/>
                        <a:t> MU-MIMO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/>
                        <a:t>Возможность формирования многолепестковых диаграмм направленности (до 7 лепестков) и 14 приемопередатчиков (7 приемопередатчиков </a:t>
                      </a:r>
                      <a:r>
                        <a:rPr lang="en-US" sz="1000" baseline="0" dirty="0"/>
                        <a:t>MIMO</a:t>
                      </a:r>
                      <a:r>
                        <a:rPr lang="ru-RU" sz="1000" baseline="0" dirty="0"/>
                        <a:t> </a:t>
                      </a:r>
                      <a:r>
                        <a:rPr lang="en-US" sz="1000" baseline="0" dirty="0"/>
                        <a:t>2x2</a:t>
                      </a:r>
                      <a:r>
                        <a:rPr lang="ru-RU" sz="1000" baseline="0" dirty="0"/>
                        <a:t>) позволяют увеличить пропускную способность в три и более раз на тех же абонентских модулях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r>
                        <a:rPr lang="en-US" sz="1000" b="1" dirty="0"/>
                        <a:t>Integrated</a:t>
                      </a:r>
                      <a:r>
                        <a:rPr lang="en-US" sz="1000" b="1" baseline="0" dirty="0"/>
                        <a:t> 90° Sector Antenna Array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Новейшая разработка </a:t>
                      </a:r>
                      <a:r>
                        <a:rPr lang="en-US" sz="1000" dirty="0"/>
                        <a:t>Cambium</a:t>
                      </a:r>
                      <a:r>
                        <a:rPr lang="en-US" sz="1000" baseline="0" dirty="0"/>
                        <a:t> – </a:t>
                      </a:r>
                      <a:r>
                        <a:rPr lang="ru-RU" sz="1000" baseline="0" dirty="0"/>
                        <a:t>многоэлементная антенна 14х14 элементов позволяет гибко управлять диаграммой направленности и выполнена в едином корпуске с точкой доступа (подключается без использования кабелей)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Multiple</a:t>
                      </a:r>
                      <a:r>
                        <a:rPr lang="en-US" sz="1000" b="1" baseline="0" dirty="0"/>
                        <a:t> RF Chains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/>
                        <a:t>Система </a:t>
                      </a:r>
                      <a:r>
                        <a:rPr lang="en-US" sz="1000" baseline="0" dirty="0"/>
                        <a:t>14x14 MIMO </a:t>
                      </a:r>
                      <a:r>
                        <a:rPr lang="ru-RU" sz="1000" baseline="0" dirty="0"/>
                        <a:t>позволяет одновлеменно обслуживать до 7 </a:t>
                      </a:r>
                      <a:r>
                        <a:rPr lang="en-US" sz="1000" baseline="0" dirty="0"/>
                        <a:t>SM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r>
                        <a:rPr lang="en-US" sz="1000" b="1" dirty="0"/>
                        <a:t>Utilize existing SMs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Medusa</a:t>
                      </a:r>
                      <a:r>
                        <a:rPr lang="en-US" sz="1000" baseline="0" dirty="0"/>
                        <a:t> </a:t>
                      </a:r>
                      <a:r>
                        <a:rPr lang="ru-RU" sz="1000" baseline="0" dirty="0"/>
                        <a:t>работает с существующими абонентскими модулями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r>
                        <a:rPr lang="en-US" sz="1000" b="1" dirty="0"/>
                        <a:t>No</a:t>
                      </a:r>
                      <a:r>
                        <a:rPr lang="en-US" sz="1000" b="1" baseline="0" dirty="0"/>
                        <a:t> need for Frequency Re-plan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Увеличение</a:t>
                      </a:r>
                      <a:r>
                        <a:rPr lang="ru-RU" sz="1000" baseline="0" dirty="0"/>
                        <a:t> пропускной способности проиходит без всякого частотного перепланирования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Multiple I/O</a:t>
                      </a:r>
                      <a:r>
                        <a:rPr lang="en-US" sz="1000" b="1" baseline="0" dirty="0"/>
                        <a:t> Options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AUX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port (</a:t>
                      </a:r>
                      <a:r>
                        <a:rPr lang="ru-RU" sz="1000" dirty="0"/>
                        <a:t>второй порт </a:t>
                      </a:r>
                      <a:r>
                        <a:rPr lang="en-US" sz="1000" dirty="0"/>
                        <a:t>Eth</a:t>
                      </a:r>
                      <a:r>
                        <a:rPr lang="en-US" sz="1000" baseline="0" dirty="0"/>
                        <a:t>)</a:t>
                      </a:r>
                      <a:r>
                        <a:rPr lang="en-US" sz="1000" dirty="0"/>
                        <a:t> </a:t>
                      </a:r>
                      <a:r>
                        <a:rPr lang="ru-RU" sz="1000" dirty="0"/>
                        <a:t>вносит гибкость,</a:t>
                      </a:r>
                      <a:r>
                        <a:rPr lang="ru-RU" sz="1000" baseline="0" dirty="0"/>
                        <a:t> а  </a:t>
                      </a:r>
                      <a:r>
                        <a:rPr lang="en-US" sz="1000" dirty="0"/>
                        <a:t>SFP port </a:t>
                      </a:r>
                      <a:r>
                        <a:rPr lang="ru-RU" sz="1000" dirty="0"/>
                        <a:t>делает возможным устноавку на значительных</a:t>
                      </a:r>
                      <a:r>
                        <a:rPr lang="ru-RU" sz="1000" baseline="0" dirty="0"/>
                        <a:t> расстояниях от точек аггрегации трафика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/>
                        <a:t>W</a:t>
                      </a:r>
                      <a:r>
                        <a:rPr lang="en-US" sz="1000" b="1" baseline="0" dirty="0"/>
                        <a:t>ideband Radio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baseline="0" dirty="0"/>
                        <a:t>4900</a:t>
                      </a:r>
                      <a:r>
                        <a:rPr lang="en-US" sz="1000" b="1" baseline="0" dirty="0"/>
                        <a:t> – 5925 MHz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Точка доступа поддерживает весь диапазон 5 ГГц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Прямоугольник 4"/>
          <p:cNvSpPr/>
          <p:nvPr/>
        </p:nvSpPr>
        <p:spPr>
          <a:xfrm>
            <a:off x="272825" y="4143658"/>
            <a:ext cx="57040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>
              <a:spcBef>
                <a:spcPts val="60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Увеличение пропускной способности сектора в </a:t>
            </a:r>
            <a:r>
              <a:rPr lang="en-GB" sz="1200" b="1" dirty="0">
                <a:solidFill>
                  <a:srgbClr val="000000"/>
                </a:solidFill>
              </a:rPr>
              <a:t>3</a:t>
            </a:r>
            <a:r>
              <a:rPr lang="ru-RU" sz="1200" b="1" dirty="0">
                <a:solidFill>
                  <a:srgbClr val="000000"/>
                </a:solidFill>
              </a:rPr>
              <a:t>–</a:t>
            </a:r>
            <a:r>
              <a:rPr lang="en-GB" sz="1200" b="1" dirty="0">
                <a:solidFill>
                  <a:srgbClr val="000000"/>
                </a:solidFill>
              </a:rPr>
              <a:t>7</a:t>
            </a:r>
            <a:r>
              <a:rPr lang="ru-RU" sz="1200" b="1" dirty="0">
                <a:solidFill>
                  <a:srgbClr val="000000"/>
                </a:solidFill>
              </a:rPr>
              <a:t> раз</a:t>
            </a:r>
            <a:r>
              <a:rPr lang="en-GB" sz="1200" b="1" dirty="0">
                <a:solidFill>
                  <a:srgbClr val="000000"/>
                </a:solidFill>
              </a:rPr>
              <a:t> </a:t>
            </a:r>
            <a:r>
              <a:rPr lang="ru-RU" sz="1200" b="1" dirty="0">
                <a:solidFill>
                  <a:srgbClr val="000000"/>
                </a:solidFill>
              </a:rPr>
              <a:t>в той же </a:t>
            </a:r>
            <a:r>
              <a:rPr lang="ru-RU" sz="1200" b="1" dirty="0" err="1">
                <a:solidFill>
                  <a:srgbClr val="000000"/>
                </a:solidFill>
              </a:rPr>
              <a:t>ПлЧ</a:t>
            </a:r>
            <a:r>
              <a:rPr lang="ru-RU" sz="1200" b="1" dirty="0">
                <a:solidFill>
                  <a:srgbClr val="000000"/>
                </a:solidFill>
              </a:rPr>
              <a:t>, при условии:</a:t>
            </a:r>
            <a:endParaRPr lang="en-GB" sz="12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Абоненты активны и потребляют большой постоянный трафик (например смотрят видеотрансляции или скачивают большие объемы данных)</a:t>
            </a:r>
            <a:endParaRPr lang="en-GB" sz="1200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Абоненты равномерно распределены в пределах всего сектора</a:t>
            </a:r>
            <a:endParaRPr lang="en-GB" sz="1200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Каналы статичны, абоненты в прямой видимости, многолучевое распространение минимально</a:t>
            </a:r>
            <a:endParaRPr lang="en-GB" sz="1200" dirty="0">
              <a:solidFill>
                <a:srgbClr val="000000"/>
              </a:solidFill>
            </a:endParaRPr>
          </a:p>
          <a:p>
            <a:pPr marL="228600" lvl="0" algn="just">
              <a:spcBef>
                <a:spcPts val="600"/>
              </a:spcBef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</a:endParaRPr>
          </a:p>
          <a:p>
            <a:pPr marL="228600" lvl="0" algn="just">
              <a:spcBef>
                <a:spcPts val="60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</a:rPr>
              <a:t>Динамический гибридный планировщик</a:t>
            </a:r>
            <a:endParaRPr lang="en-GB" sz="12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0000"/>
                </a:solidFill>
              </a:rPr>
              <a:t>Планирование очередности передачи </a:t>
            </a:r>
            <a:r>
              <a:rPr lang="en-GB" sz="1200" dirty="0">
                <a:solidFill>
                  <a:srgbClr val="000000"/>
                </a:solidFill>
              </a:rPr>
              <a:t>MU-MIMO </a:t>
            </a:r>
            <a:r>
              <a:rPr lang="ru-RU" sz="1200" dirty="0">
                <a:solidFill>
                  <a:srgbClr val="000000"/>
                </a:solidFill>
              </a:rPr>
              <a:t>под нагрузкой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7395"/>
          <a:stretch/>
        </p:blipFill>
        <p:spPr>
          <a:xfrm>
            <a:off x="6962077" y="4098737"/>
            <a:ext cx="4751230" cy="26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US" dirty="0"/>
              <a:t>ePMP</a:t>
            </a:r>
            <a:r>
              <a:rPr lang="ru-RU" dirty="0"/>
              <a:t> сегодня?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47597" y="1426484"/>
            <a:ext cx="737388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344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Недорогое решение, базирующееся на чипсете</a:t>
            </a:r>
            <a:r>
              <a:rPr lang="en-US" sz="2000" dirty="0"/>
              <a:t> 802.11n </a:t>
            </a:r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Измененный </a:t>
            </a:r>
            <a:r>
              <a:rPr lang="en-US" sz="2000" dirty="0"/>
              <a:t>MAC </a:t>
            </a:r>
            <a:r>
              <a:rPr lang="ru-RU" sz="2000" dirty="0"/>
              <a:t>и </a:t>
            </a:r>
            <a:r>
              <a:rPr lang="en-US" sz="2000" dirty="0"/>
              <a:t>PHY</a:t>
            </a:r>
            <a:r>
              <a:rPr lang="ru-RU" sz="2000" dirty="0"/>
              <a:t> для поддержки синхронизации и высокой масштабируемости</a:t>
            </a:r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Облачная и локальная система управления</a:t>
            </a:r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Встроенный обогрев и защита от холодного старта</a:t>
            </a:r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Встроенные фильтры для защиты от </a:t>
            </a:r>
            <a:r>
              <a:rPr lang="en-US" sz="2000" dirty="0"/>
              <a:t>LTE</a:t>
            </a:r>
            <a:r>
              <a:rPr lang="ru-RU" sz="2000" dirty="0"/>
              <a:t> и снижения внеполосных помех</a:t>
            </a:r>
            <a:endParaRPr lang="en-US" sz="2000" dirty="0"/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Поддержка абонентского оборудования сторонних вендоров</a:t>
            </a:r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dirty="0"/>
              <a:t>Наличие техподдержки и представителей в регионах</a:t>
            </a:r>
            <a:endParaRPr lang="en-US" sz="2000" dirty="0"/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000" dirty="0"/>
          </a:p>
          <a:p>
            <a:pPr marL="466344" indent="-285750" fontAlgn="auto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2000" dirty="0"/>
          </a:p>
          <a:p>
            <a:pPr marL="285750" indent="-285750" defTabSz="914400">
              <a:spcAft>
                <a:spcPts val="600"/>
              </a:spcAft>
              <a:buClr>
                <a:srgbClr val="1C87CD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1313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08" y="1243603"/>
            <a:ext cx="2078182" cy="50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/>
              <a:t>MU-MIMO?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63533" y="1176251"/>
            <a:ext cx="10302934" cy="4525963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Объем передаваемого трафика постоянно увеличивается. По последним исследованиям, с 2016 до 2021 года почти в 3 раза (</a:t>
            </a:r>
            <a:r>
              <a:rPr lang="en-US" sz="1800" dirty="0"/>
              <a:t>Cisco</a:t>
            </a:r>
            <a:r>
              <a:rPr lang="ru-RU" sz="1800" dirty="0"/>
              <a:t>)</a:t>
            </a:r>
            <a:endParaRPr lang="en-GB" sz="1800" dirty="0"/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Новые стандарты требуют более широких ПлЧ</a:t>
            </a:r>
            <a:r>
              <a:rPr lang="en-US" sz="1800" dirty="0"/>
              <a:t> (</a:t>
            </a:r>
            <a:r>
              <a:rPr lang="ru-RU" sz="1800" dirty="0"/>
              <a:t>40→</a:t>
            </a:r>
            <a:r>
              <a:rPr lang="en-US" sz="1800" dirty="0"/>
              <a:t>80</a:t>
            </a:r>
            <a:r>
              <a:rPr lang="ru-RU" sz="1800" dirty="0"/>
              <a:t> →160 МГц</a:t>
            </a:r>
            <a:r>
              <a:rPr lang="en-US" sz="1800" dirty="0"/>
              <a:t>)</a:t>
            </a:r>
            <a:r>
              <a:rPr lang="ru-RU" sz="1800" dirty="0"/>
              <a:t>, но доступные частоты заканчиваются, а в России к тому же 40 МГц является максимальной ПлЧ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Более изощренные схемы модуляции (256</a:t>
            </a:r>
            <a:r>
              <a:rPr lang="en-US" sz="1800" dirty="0"/>
              <a:t>QAM</a:t>
            </a:r>
            <a:r>
              <a:rPr lang="ru-RU" sz="1800" dirty="0"/>
              <a:t> и выше) требуют больше С/Ш, но помеховая обстановка год от года только ухудшается</a:t>
            </a:r>
          </a:p>
          <a:p>
            <a:pPr marL="685800" lvl="1">
              <a:lnSpc>
                <a:spcPct val="120000"/>
              </a:lnSpc>
              <a:spcBef>
                <a:spcPts val="600"/>
              </a:spcBef>
            </a:pPr>
            <a:endParaRPr lang="ru-RU" sz="1800" dirty="0"/>
          </a:p>
          <a:p>
            <a:pPr marL="685800" lvl="1">
              <a:lnSpc>
                <a:spcPct val="120000"/>
              </a:lnSpc>
              <a:spcBef>
                <a:spcPts val="600"/>
              </a:spcBef>
            </a:pPr>
            <a:endParaRPr lang="ru-RU" sz="1800" dirty="0"/>
          </a:p>
          <a:p>
            <a:pPr marL="400050" lvl="1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/>
              <a:t>MU-MIMO </a:t>
            </a:r>
            <a:r>
              <a:rPr lang="ru-RU" sz="1800" b="1" dirty="0"/>
              <a:t>– на сегодняшний день единственная технология, которая позволяет достигать более высоких скоростей в тех же каналах.</a:t>
            </a:r>
            <a:endParaRPr lang="en-GB" sz="1800" b="1" dirty="0"/>
          </a:p>
          <a:p>
            <a:pPr marL="400050" lvl="1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ru-RU" sz="18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175399" y="5452160"/>
          <a:ext cx="5688632" cy="8627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93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792">
                <a:tc>
                  <a:txBody>
                    <a:bodyPr/>
                    <a:lstStyle/>
                    <a:p>
                      <a:r>
                        <a:rPr lang="ru-RU" sz="1200" dirty="0"/>
                        <a:t>Поколение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Мбит/с</a:t>
                      </a:r>
                      <a:r>
                        <a:rPr lang="ru-RU" sz="1200" baseline="0" dirty="0"/>
                        <a:t> в </a:t>
                      </a:r>
                      <a:r>
                        <a:rPr lang="ru-RU" sz="1200" baseline="0" dirty="0" err="1"/>
                        <a:t>ПлЧ</a:t>
                      </a:r>
                      <a:r>
                        <a:rPr lang="ru-RU" sz="1200" baseline="0" dirty="0"/>
                        <a:t> 4</a:t>
                      </a:r>
                      <a:r>
                        <a:rPr lang="ru-RU" sz="1200" dirty="0"/>
                        <a:t>0МГц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098">
                <a:tc>
                  <a:txBody>
                    <a:bodyPr/>
                    <a:lstStyle/>
                    <a:p>
                      <a:r>
                        <a:rPr lang="en-US" sz="1200" dirty="0"/>
                        <a:t>OFDM+</a:t>
                      </a:r>
                      <a:r>
                        <a:rPr lang="en-GB" sz="1200" dirty="0"/>
                        <a:t>MIMO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dirty="0"/>
                        <a:t>– </a:t>
                      </a:r>
                      <a:r>
                        <a:rPr lang="en-US" sz="1200" dirty="0"/>
                        <a:t>e</a:t>
                      </a:r>
                      <a:r>
                        <a:rPr lang="en-GB" sz="1200" dirty="0"/>
                        <a:t>PMP2000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778">
                <a:tc>
                  <a:txBody>
                    <a:bodyPr/>
                    <a:lstStyle/>
                    <a:p>
                      <a:r>
                        <a:rPr lang="en-GB" sz="1200" dirty="0"/>
                        <a:t>MU-MIMO </a:t>
                      </a:r>
                      <a:r>
                        <a:rPr lang="ru-RU" sz="1200" dirty="0"/>
                        <a:t>–</a:t>
                      </a:r>
                      <a:r>
                        <a:rPr lang="en-GB" sz="1200" dirty="0"/>
                        <a:t> </a:t>
                      </a:r>
                      <a:r>
                        <a:rPr lang="en-US" sz="1200" dirty="0"/>
                        <a:t>Medusa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</a:t>
                      </a:r>
                      <a:r>
                        <a:rPr lang="en-GB" sz="1200" dirty="0"/>
                        <a:t>00</a:t>
                      </a:r>
                      <a:r>
                        <a:rPr lang="en-GB" sz="1200" baseline="0" dirty="0"/>
                        <a:t>…</a:t>
                      </a:r>
                      <a:r>
                        <a:rPr lang="ru-RU" sz="1200" baseline="0" dirty="0"/>
                        <a:t>12</a:t>
                      </a:r>
                      <a:r>
                        <a:rPr lang="en-GB" sz="1200" dirty="0"/>
                        <a:t>0</a:t>
                      </a:r>
                      <a:r>
                        <a:rPr lang="ru-RU" sz="1200" dirty="0"/>
                        <a:t>0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4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работает </a:t>
            </a:r>
            <a:r>
              <a:rPr lang="en-US" dirty="0" err="1"/>
              <a:t>cnMedusa</a:t>
            </a:r>
            <a:r>
              <a:rPr lang="en-US" dirty="0"/>
              <a:t>?</a:t>
            </a:r>
            <a:endParaRPr lang="en-GB" dirty="0"/>
          </a:p>
        </p:txBody>
      </p:sp>
      <p:grpSp>
        <p:nvGrpSpPr>
          <p:cNvPr id="5" name="Group 7"/>
          <p:cNvGrpSpPr/>
          <p:nvPr/>
        </p:nvGrpSpPr>
        <p:grpSpPr>
          <a:xfrm>
            <a:off x="8180884" y="1220674"/>
            <a:ext cx="3187182" cy="1906840"/>
            <a:chOff x="4257340" y="2492897"/>
            <a:chExt cx="4347107" cy="3611601"/>
          </a:xfrm>
        </p:grpSpPr>
        <p:grpSp>
          <p:nvGrpSpPr>
            <p:cNvPr id="6" name="Group 8"/>
            <p:cNvGrpSpPr/>
            <p:nvPr/>
          </p:nvGrpSpPr>
          <p:grpSpPr>
            <a:xfrm>
              <a:off x="6390952" y="4077075"/>
              <a:ext cx="98636" cy="227222"/>
              <a:chOff x="5697500" y="3656222"/>
              <a:chExt cx="216024" cy="432048"/>
            </a:xfrm>
          </p:grpSpPr>
          <p:cxnSp>
            <p:nvCxnSpPr>
              <p:cNvPr id="637" name="Straight Connector 639"/>
              <p:cNvCxnSpPr>
                <a:stCxn id="63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8" name="Isosceles Triangle 64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39" name="Straight Connector 64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" name="Group 9"/>
            <p:cNvGrpSpPr/>
            <p:nvPr/>
          </p:nvGrpSpPr>
          <p:grpSpPr>
            <a:xfrm>
              <a:off x="6633603" y="3933059"/>
              <a:ext cx="98636" cy="227222"/>
              <a:chOff x="5697500" y="3656222"/>
              <a:chExt cx="216024" cy="432048"/>
            </a:xfrm>
          </p:grpSpPr>
          <p:cxnSp>
            <p:nvCxnSpPr>
              <p:cNvPr id="634" name="Straight Connector 636"/>
              <p:cNvCxnSpPr>
                <a:stCxn id="63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5" name="Isosceles Triangle 63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36" name="Straight Connector 63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" name="Group 10"/>
            <p:cNvGrpSpPr/>
            <p:nvPr/>
          </p:nvGrpSpPr>
          <p:grpSpPr>
            <a:xfrm>
              <a:off x="6848151" y="4534276"/>
              <a:ext cx="98636" cy="227222"/>
              <a:chOff x="5697500" y="3656222"/>
              <a:chExt cx="216024" cy="432048"/>
            </a:xfrm>
          </p:grpSpPr>
          <p:cxnSp>
            <p:nvCxnSpPr>
              <p:cNvPr id="631" name="Straight Connector 633"/>
              <p:cNvCxnSpPr>
                <a:stCxn id="63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32" name="Isosceles Triangle 63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33" name="Straight Connector 63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" name="Group 11"/>
            <p:cNvGrpSpPr/>
            <p:nvPr/>
          </p:nvGrpSpPr>
          <p:grpSpPr>
            <a:xfrm>
              <a:off x="6201555" y="5373219"/>
              <a:ext cx="98636" cy="227222"/>
              <a:chOff x="5697500" y="3656222"/>
              <a:chExt cx="216024" cy="432048"/>
            </a:xfrm>
          </p:grpSpPr>
          <p:cxnSp>
            <p:nvCxnSpPr>
              <p:cNvPr id="628" name="Straight Connector 630"/>
              <p:cNvCxnSpPr>
                <a:stCxn id="62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9" name="Isosceles Triangle 63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30" name="Straight Connector 63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" name="Group 12"/>
            <p:cNvGrpSpPr/>
            <p:nvPr/>
          </p:nvGrpSpPr>
          <p:grpSpPr>
            <a:xfrm>
              <a:off x="7152951" y="4839076"/>
              <a:ext cx="98636" cy="227222"/>
              <a:chOff x="5697500" y="3656222"/>
              <a:chExt cx="216024" cy="432048"/>
            </a:xfrm>
          </p:grpSpPr>
          <p:cxnSp>
            <p:nvCxnSpPr>
              <p:cNvPr id="625" name="Straight Connector 627"/>
              <p:cNvCxnSpPr>
                <a:stCxn id="62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6" name="Isosceles Triangle 62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27" name="Straight Connector 62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" name="Group 13"/>
            <p:cNvGrpSpPr/>
            <p:nvPr/>
          </p:nvGrpSpPr>
          <p:grpSpPr>
            <a:xfrm>
              <a:off x="6705612" y="5085187"/>
              <a:ext cx="98636" cy="227222"/>
              <a:chOff x="5697500" y="3656222"/>
              <a:chExt cx="216024" cy="432048"/>
            </a:xfrm>
          </p:grpSpPr>
          <p:cxnSp>
            <p:nvCxnSpPr>
              <p:cNvPr id="622" name="Straight Connector 624"/>
              <p:cNvCxnSpPr>
                <a:stCxn id="62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3" name="Isosceles Triangle 62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24" name="Straight Connector 62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" name="Group 14"/>
            <p:cNvGrpSpPr/>
            <p:nvPr/>
          </p:nvGrpSpPr>
          <p:grpSpPr>
            <a:xfrm>
              <a:off x="6633603" y="4725148"/>
              <a:ext cx="98636" cy="227222"/>
              <a:chOff x="5697500" y="3656222"/>
              <a:chExt cx="216024" cy="432048"/>
            </a:xfrm>
          </p:grpSpPr>
          <p:cxnSp>
            <p:nvCxnSpPr>
              <p:cNvPr id="619" name="Straight Connector 621"/>
              <p:cNvCxnSpPr>
                <a:stCxn id="62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0" name="Isosceles Triangle 62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21" name="Straight Connector 62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" name="Group 15"/>
            <p:cNvGrpSpPr/>
            <p:nvPr/>
          </p:nvGrpSpPr>
          <p:grpSpPr>
            <a:xfrm>
              <a:off x="5985532" y="4293098"/>
              <a:ext cx="98636" cy="227222"/>
              <a:chOff x="5697500" y="3656222"/>
              <a:chExt cx="216024" cy="432048"/>
            </a:xfrm>
          </p:grpSpPr>
          <p:cxnSp>
            <p:nvCxnSpPr>
              <p:cNvPr id="616" name="Straight Connector 618"/>
              <p:cNvCxnSpPr>
                <a:stCxn id="61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7" name="Isosceles Triangle 61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8" name="Straight Connector 62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" name="Group 16"/>
            <p:cNvGrpSpPr/>
            <p:nvPr/>
          </p:nvGrpSpPr>
          <p:grpSpPr>
            <a:xfrm>
              <a:off x="6129547" y="4869164"/>
              <a:ext cx="98636" cy="227222"/>
              <a:chOff x="5697500" y="3656222"/>
              <a:chExt cx="216024" cy="432048"/>
            </a:xfrm>
          </p:grpSpPr>
          <p:cxnSp>
            <p:nvCxnSpPr>
              <p:cNvPr id="613" name="Straight Connector 615"/>
              <p:cNvCxnSpPr>
                <a:stCxn id="61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4" name="Isosceles Triangle 61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5" name="Straight Connector 61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" name="Group 17"/>
            <p:cNvGrpSpPr/>
            <p:nvPr/>
          </p:nvGrpSpPr>
          <p:grpSpPr>
            <a:xfrm>
              <a:off x="6848151" y="4534276"/>
              <a:ext cx="98636" cy="227222"/>
              <a:chOff x="5697500" y="3656222"/>
              <a:chExt cx="216024" cy="432048"/>
            </a:xfrm>
          </p:grpSpPr>
          <p:cxnSp>
            <p:nvCxnSpPr>
              <p:cNvPr id="610" name="Straight Connector 612"/>
              <p:cNvCxnSpPr>
                <a:stCxn id="61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1" name="Isosceles Triangle 61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2" name="Straight Connector 61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" name="Group 18"/>
            <p:cNvGrpSpPr/>
            <p:nvPr/>
          </p:nvGrpSpPr>
          <p:grpSpPr>
            <a:xfrm>
              <a:off x="7353683" y="4005066"/>
              <a:ext cx="98636" cy="227222"/>
              <a:chOff x="5697500" y="3656222"/>
              <a:chExt cx="216024" cy="432048"/>
            </a:xfrm>
          </p:grpSpPr>
          <p:cxnSp>
            <p:nvCxnSpPr>
              <p:cNvPr id="607" name="Straight Connector 609"/>
              <p:cNvCxnSpPr>
                <a:stCxn id="60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08" name="Isosceles Triangle 61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9" name="Straight Connector 61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7" name="Group 19"/>
            <p:cNvGrpSpPr/>
            <p:nvPr/>
          </p:nvGrpSpPr>
          <p:grpSpPr>
            <a:xfrm>
              <a:off x="7137660" y="4509123"/>
              <a:ext cx="98636" cy="227222"/>
              <a:chOff x="5697500" y="3656222"/>
              <a:chExt cx="216024" cy="432048"/>
            </a:xfrm>
          </p:grpSpPr>
          <p:cxnSp>
            <p:nvCxnSpPr>
              <p:cNvPr id="604" name="Straight Connector 606"/>
              <p:cNvCxnSpPr>
                <a:stCxn id="60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05" name="Isosceles Triangle 60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6" name="Straight Connector 60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8" name="Group 20"/>
            <p:cNvGrpSpPr/>
            <p:nvPr/>
          </p:nvGrpSpPr>
          <p:grpSpPr>
            <a:xfrm>
              <a:off x="7497698" y="4725148"/>
              <a:ext cx="98636" cy="227222"/>
              <a:chOff x="5697500" y="3656222"/>
              <a:chExt cx="216024" cy="432048"/>
            </a:xfrm>
          </p:grpSpPr>
          <p:cxnSp>
            <p:nvCxnSpPr>
              <p:cNvPr id="601" name="Straight Connector 603"/>
              <p:cNvCxnSpPr>
                <a:stCxn id="60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602" name="Isosceles Triangle 60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3" name="Straight Connector 60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" name="Group 21"/>
            <p:cNvGrpSpPr/>
            <p:nvPr/>
          </p:nvGrpSpPr>
          <p:grpSpPr>
            <a:xfrm>
              <a:off x="6849627" y="5517235"/>
              <a:ext cx="98636" cy="227222"/>
              <a:chOff x="5697500" y="3656222"/>
              <a:chExt cx="216024" cy="432048"/>
            </a:xfrm>
          </p:grpSpPr>
          <p:cxnSp>
            <p:nvCxnSpPr>
              <p:cNvPr id="598" name="Straight Connector 600"/>
              <p:cNvCxnSpPr>
                <a:stCxn id="59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9" name="Isosceles Triangle 60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0" name="Straight Connector 60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0" name="Group 22"/>
            <p:cNvGrpSpPr/>
            <p:nvPr/>
          </p:nvGrpSpPr>
          <p:grpSpPr>
            <a:xfrm>
              <a:off x="7713723" y="5157196"/>
              <a:ext cx="98636" cy="227222"/>
              <a:chOff x="5697500" y="3656222"/>
              <a:chExt cx="216024" cy="432048"/>
            </a:xfrm>
          </p:grpSpPr>
          <p:cxnSp>
            <p:nvCxnSpPr>
              <p:cNvPr id="595" name="Straight Connector 597"/>
              <p:cNvCxnSpPr>
                <a:stCxn id="59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6" name="Isosceles Triangle 59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97" name="Straight Connector 59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1" name="Group 23"/>
            <p:cNvGrpSpPr/>
            <p:nvPr/>
          </p:nvGrpSpPr>
          <p:grpSpPr>
            <a:xfrm>
              <a:off x="7353683" y="5517235"/>
              <a:ext cx="98636" cy="227222"/>
              <a:chOff x="5697500" y="3656222"/>
              <a:chExt cx="216024" cy="432048"/>
            </a:xfrm>
          </p:grpSpPr>
          <p:cxnSp>
            <p:nvCxnSpPr>
              <p:cNvPr id="592" name="Straight Connector 594"/>
              <p:cNvCxnSpPr>
                <a:stCxn id="59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3" name="Isosceles Triangle 59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94" name="Straight Connector 59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2" name="Group 24"/>
            <p:cNvGrpSpPr/>
            <p:nvPr/>
          </p:nvGrpSpPr>
          <p:grpSpPr>
            <a:xfrm>
              <a:off x="6345572" y="5157196"/>
              <a:ext cx="98636" cy="227222"/>
              <a:chOff x="5697500" y="3656222"/>
              <a:chExt cx="216024" cy="432048"/>
            </a:xfrm>
          </p:grpSpPr>
          <p:cxnSp>
            <p:nvCxnSpPr>
              <p:cNvPr id="589" name="Straight Connector 591"/>
              <p:cNvCxnSpPr>
                <a:stCxn id="59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0" name="Isosceles Triangle 59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91" name="Straight Connector 59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3" name="Group 25"/>
            <p:cNvGrpSpPr/>
            <p:nvPr/>
          </p:nvGrpSpPr>
          <p:grpSpPr>
            <a:xfrm>
              <a:off x="6678984" y="2852938"/>
              <a:ext cx="98636" cy="227222"/>
              <a:chOff x="5697500" y="3656222"/>
              <a:chExt cx="216024" cy="432048"/>
            </a:xfrm>
          </p:grpSpPr>
          <p:cxnSp>
            <p:nvCxnSpPr>
              <p:cNvPr id="586" name="Straight Connector 588"/>
              <p:cNvCxnSpPr>
                <a:stCxn id="58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87" name="Isosceles Triangle 58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8" name="Straight Connector 59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" name="Group 26"/>
            <p:cNvGrpSpPr/>
            <p:nvPr/>
          </p:nvGrpSpPr>
          <p:grpSpPr>
            <a:xfrm>
              <a:off x="6489587" y="3068961"/>
              <a:ext cx="98636" cy="227222"/>
              <a:chOff x="5697500" y="3656222"/>
              <a:chExt cx="216024" cy="432048"/>
            </a:xfrm>
          </p:grpSpPr>
          <p:cxnSp>
            <p:nvCxnSpPr>
              <p:cNvPr id="583" name="Straight Connector 585"/>
              <p:cNvCxnSpPr>
                <a:stCxn id="58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84" name="Isosceles Triangle 58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5" name="Straight Connector 58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5" name="Group 27"/>
            <p:cNvGrpSpPr/>
            <p:nvPr/>
          </p:nvGrpSpPr>
          <p:grpSpPr>
            <a:xfrm>
              <a:off x="7281675" y="2924945"/>
              <a:ext cx="98636" cy="227222"/>
              <a:chOff x="5697500" y="3656222"/>
              <a:chExt cx="216024" cy="432048"/>
            </a:xfrm>
          </p:grpSpPr>
          <p:cxnSp>
            <p:nvCxnSpPr>
              <p:cNvPr id="580" name="Straight Connector 582"/>
              <p:cNvCxnSpPr>
                <a:stCxn id="58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81" name="Isosceles Triangle 58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2" name="Straight Connector 58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6" name="Group 28"/>
            <p:cNvGrpSpPr/>
            <p:nvPr/>
          </p:nvGrpSpPr>
          <p:grpSpPr>
            <a:xfrm>
              <a:off x="6633603" y="3356993"/>
              <a:ext cx="98636" cy="227222"/>
              <a:chOff x="5697500" y="3656222"/>
              <a:chExt cx="216024" cy="432048"/>
            </a:xfrm>
          </p:grpSpPr>
          <p:cxnSp>
            <p:nvCxnSpPr>
              <p:cNvPr id="577" name="Straight Connector 579"/>
              <p:cNvCxnSpPr>
                <a:stCxn id="57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78" name="Isosceles Triangle 58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9" name="Straight Connector 58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7" name="Group 29"/>
            <p:cNvGrpSpPr/>
            <p:nvPr/>
          </p:nvGrpSpPr>
          <p:grpSpPr>
            <a:xfrm>
              <a:off x="7136184" y="3310139"/>
              <a:ext cx="98636" cy="227222"/>
              <a:chOff x="5697500" y="3656222"/>
              <a:chExt cx="216024" cy="432048"/>
            </a:xfrm>
          </p:grpSpPr>
          <p:cxnSp>
            <p:nvCxnSpPr>
              <p:cNvPr id="574" name="Straight Connector 576"/>
              <p:cNvCxnSpPr>
                <a:stCxn id="57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75" name="Isosceles Triangle 57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6" name="Straight Connector 57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8" name="Group 30"/>
            <p:cNvGrpSpPr/>
            <p:nvPr/>
          </p:nvGrpSpPr>
          <p:grpSpPr>
            <a:xfrm>
              <a:off x="6489587" y="4149082"/>
              <a:ext cx="98636" cy="227222"/>
              <a:chOff x="5697500" y="3656222"/>
              <a:chExt cx="216024" cy="432048"/>
            </a:xfrm>
          </p:grpSpPr>
          <p:cxnSp>
            <p:nvCxnSpPr>
              <p:cNvPr id="571" name="Straight Connector 573"/>
              <p:cNvCxnSpPr>
                <a:stCxn id="57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72" name="Isosceles Triangle 57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3" name="Straight Connector 57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9" name="Group 31"/>
            <p:cNvGrpSpPr/>
            <p:nvPr/>
          </p:nvGrpSpPr>
          <p:grpSpPr>
            <a:xfrm>
              <a:off x="7440984" y="3614937"/>
              <a:ext cx="98636" cy="227222"/>
              <a:chOff x="5697500" y="3656222"/>
              <a:chExt cx="216024" cy="432048"/>
            </a:xfrm>
          </p:grpSpPr>
          <p:cxnSp>
            <p:nvCxnSpPr>
              <p:cNvPr id="568" name="Straight Connector 570"/>
              <p:cNvCxnSpPr>
                <a:stCxn id="56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9" name="Isosceles Triangle 57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70" name="Straight Connector 57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0" name="Group 32"/>
            <p:cNvGrpSpPr/>
            <p:nvPr/>
          </p:nvGrpSpPr>
          <p:grpSpPr>
            <a:xfrm>
              <a:off x="6993643" y="3861050"/>
              <a:ext cx="98636" cy="227222"/>
              <a:chOff x="5697500" y="3656222"/>
              <a:chExt cx="216024" cy="432048"/>
            </a:xfrm>
          </p:grpSpPr>
          <p:cxnSp>
            <p:nvCxnSpPr>
              <p:cNvPr id="565" name="Straight Connector 567"/>
              <p:cNvCxnSpPr>
                <a:stCxn id="56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6" name="Isosceles Triangle 56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67" name="Straight Connector 56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1" name="Group 33"/>
            <p:cNvGrpSpPr/>
            <p:nvPr/>
          </p:nvGrpSpPr>
          <p:grpSpPr>
            <a:xfrm>
              <a:off x="6921635" y="3501009"/>
              <a:ext cx="98636" cy="227222"/>
              <a:chOff x="5697500" y="3656222"/>
              <a:chExt cx="216024" cy="432048"/>
            </a:xfrm>
          </p:grpSpPr>
          <p:cxnSp>
            <p:nvCxnSpPr>
              <p:cNvPr id="562" name="Straight Connector 564"/>
              <p:cNvCxnSpPr>
                <a:stCxn id="56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3" name="Isosceles Triangle 56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64" name="Straight Connector 56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Group 34"/>
            <p:cNvGrpSpPr/>
            <p:nvPr/>
          </p:nvGrpSpPr>
          <p:grpSpPr>
            <a:xfrm>
              <a:off x="6273564" y="3068961"/>
              <a:ext cx="98636" cy="227222"/>
              <a:chOff x="5697500" y="3656222"/>
              <a:chExt cx="216024" cy="432048"/>
            </a:xfrm>
          </p:grpSpPr>
          <p:cxnSp>
            <p:nvCxnSpPr>
              <p:cNvPr id="559" name="Straight Connector 561"/>
              <p:cNvCxnSpPr>
                <a:stCxn id="56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60" name="Isosceles Triangle 56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61" name="Straight Connector 56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3" name="Group 35"/>
            <p:cNvGrpSpPr/>
            <p:nvPr/>
          </p:nvGrpSpPr>
          <p:grpSpPr>
            <a:xfrm>
              <a:off x="7136184" y="3310139"/>
              <a:ext cx="98636" cy="227222"/>
              <a:chOff x="5697500" y="3656222"/>
              <a:chExt cx="216024" cy="432048"/>
            </a:xfrm>
          </p:grpSpPr>
          <p:cxnSp>
            <p:nvCxnSpPr>
              <p:cNvPr id="556" name="Straight Connector 558"/>
              <p:cNvCxnSpPr>
                <a:stCxn id="55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7" name="Isosceles Triangle 55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58" name="Straight Connector 56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4" name="Group 36"/>
            <p:cNvGrpSpPr/>
            <p:nvPr/>
          </p:nvGrpSpPr>
          <p:grpSpPr>
            <a:xfrm>
              <a:off x="7281675" y="3933059"/>
              <a:ext cx="98636" cy="227222"/>
              <a:chOff x="5697500" y="3656222"/>
              <a:chExt cx="216024" cy="432048"/>
            </a:xfrm>
          </p:grpSpPr>
          <p:cxnSp>
            <p:nvCxnSpPr>
              <p:cNvPr id="553" name="Straight Connector 555"/>
              <p:cNvCxnSpPr>
                <a:stCxn id="55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4" name="Isosceles Triangle 55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55" name="Straight Connector 55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5" name="Group 37"/>
            <p:cNvGrpSpPr/>
            <p:nvPr/>
          </p:nvGrpSpPr>
          <p:grpSpPr>
            <a:xfrm>
              <a:off x="7785731" y="3501009"/>
              <a:ext cx="98636" cy="227222"/>
              <a:chOff x="5697500" y="3656222"/>
              <a:chExt cx="216024" cy="432048"/>
            </a:xfrm>
          </p:grpSpPr>
          <p:cxnSp>
            <p:nvCxnSpPr>
              <p:cNvPr id="550" name="Straight Connector 552"/>
              <p:cNvCxnSpPr>
                <a:stCxn id="55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51" name="Isosceles Triangle 55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52" name="Straight Connector 55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6" name="Group 38"/>
            <p:cNvGrpSpPr/>
            <p:nvPr/>
          </p:nvGrpSpPr>
          <p:grpSpPr>
            <a:xfrm>
              <a:off x="8001756" y="3933059"/>
              <a:ext cx="98636" cy="227222"/>
              <a:chOff x="5697500" y="3656222"/>
              <a:chExt cx="216024" cy="432048"/>
            </a:xfrm>
          </p:grpSpPr>
          <p:cxnSp>
            <p:nvCxnSpPr>
              <p:cNvPr id="547" name="Straight Connector 549"/>
              <p:cNvCxnSpPr>
                <a:stCxn id="54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48" name="Isosceles Triangle 55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9" name="Straight Connector 55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7" name="Group 39"/>
            <p:cNvGrpSpPr/>
            <p:nvPr/>
          </p:nvGrpSpPr>
          <p:grpSpPr>
            <a:xfrm>
              <a:off x="6633603" y="3933059"/>
              <a:ext cx="98636" cy="227222"/>
              <a:chOff x="5697500" y="3656222"/>
              <a:chExt cx="216024" cy="432048"/>
            </a:xfrm>
          </p:grpSpPr>
          <p:cxnSp>
            <p:nvCxnSpPr>
              <p:cNvPr id="544" name="Straight Connector 546"/>
              <p:cNvCxnSpPr>
                <a:stCxn id="54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45" name="Isosceles Triangle 54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6" name="Straight Connector 54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8" name="Group 40"/>
            <p:cNvGrpSpPr/>
            <p:nvPr/>
          </p:nvGrpSpPr>
          <p:grpSpPr>
            <a:xfrm>
              <a:off x="6030911" y="3356993"/>
              <a:ext cx="98636" cy="227222"/>
              <a:chOff x="5697500" y="3656222"/>
              <a:chExt cx="216024" cy="432048"/>
            </a:xfrm>
          </p:grpSpPr>
          <p:cxnSp>
            <p:nvCxnSpPr>
              <p:cNvPr id="541" name="Straight Connector 543"/>
              <p:cNvCxnSpPr>
                <a:stCxn id="54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42" name="Isosceles Triangle 54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3" name="Straight Connector 54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9" name="Group 41"/>
            <p:cNvGrpSpPr/>
            <p:nvPr/>
          </p:nvGrpSpPr>
          <p:grpSpPr>
            <a:xfrm>
              <a:off x="6273564" y="3212977"/>
              <a:ext cx="98636" cy="227222"/>
              <a:chOff x="5697500" y="3656222"/>
              <a:chExt cx="216024" cy="432048"/>
            </a:xfrm>
          </p:grpSpPr>
          <p:cxnSp>
            <p:nvCxnSpPr>
              <p:cNvPr id="538" name="Straight Connector 540"/>
              <p:cNvCxnSpPr>
                <a:stCxn id="53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9" name="Isosceles Triangle 54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0" name="Straight Connector 54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0" name="Group 42"/>
            <p:cNvGrpSpPr/>
            <p:nvPr/>
          </p:nvGrpSpPr>
          <p:grpSpPr>
            <a:xfrm>
              <a:off x="5985532" y="3861050"/>
              <a:ext cx="98636" cy="227222"/>
              <a:chOff x="5697500" y="3656222"/>
              <a:chExt cx="216024" cy="432048"/>
            </a:xfrm>
          </p:grpSpPr>
          <p:cxnSp>
            <p:nvCxnSpPr>
              <p:cNvPr id="535" name="Straight Connector 537"/>
              <p:cNvCxnSpPr>
                <a:stCxn id="53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6" name="Isosceles Triangle 53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37" name="Straight Connector 53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1" name="Group 43"/>
            <p:cNvGrpSpPr/>
            <p:nvPr/>
          </p:nvGrpSpPr>
          <p:grpSpPr>
            <a:xfrm>
              <a:off x="5841516" y="4653139"/>
              <a:ext cx="98636" cy="227222"/>
              <a:chOff x="5697500" y="3656222"/>
              <a:chExt cx="216024" cy="432048"/>
            </a:xfrm>
          </p:grpSpPr>
          <p:cxnSp>
            <p:nvCxnSpPr>
              <p:cNvPr id="532" name="Straight Connector 534"/>
              <p:cNvCxnSpPr>
                <a:stCxn id="53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3" name="Isosceles Triangle 53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34" name="Straight Connector 53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2" name="Group 44"/>
            <p:cNvGrpSpPr/>
            <p:nvPr/>
          </p:nvGrpSpPr>
          <p:grpSpPr>
            <a:xfrm>
              <a:off x="6792911" y="4118994"/>
              <a:ext cx="98636" cy="227222"/>
              <a:chOff x="5697500" y="3656222"/>
              <a:chExt cx="216024" cy="432048"/>
            </a:xfrm>
          </p:grpSpPr>
          <p:cxnSp>
            <p:nvCxnSpPr>
              <p:cNvPr id="529" name="Straight Connector 531"/>
              <p:cNvCxnSpPr>
                <a:stCxn id="53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0" name="Isosceles Triangle 53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31" name="Straight Connector 53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3" name="Group 45"/>
            <p:cNvGrpSpPr/>
            <p:nvPr/>
          </p:nvGrpSpPr>
          <p:grpSpPr>
            <a:xfrm>
              <a:off x="6993643" y="3284986"/>
              <a:ext cx="98636" cy="227222"/>
              <a:chOff x="5697500" y="3656222"/>
              <a:chExt cx="216024" cy="432048"/>
            </a:xfrm>
          </p:grpSpPr>
          <p:cxnSp>
            <p:nvCxnSpPr>
              <p:cNvPr id="526" name="Straight Connector 528"/>
              <p:cNvCxnSpPr>
                <a:stCxn id="52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27" name="Isosceles Triangle 52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8" name="Straight Connector 53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4" name="Group 46"/>
            <p:cNvGrpSpPr/>
            <p:nvPr/>
          </p:nvGrpSpPr>
          <p:grpSpPr>
            <a:xfrm>
              <a:off x="6633603" y="4437114"/>
              <a:ext cx="98636" cy="227222"/>
              <a:chOff x="5697500" y="3656222"/>
              <a:chExt cx="216024" cy="432048"/>
            </a:xfrm>
          </p:grpSpPr>
          <p:cxnSp>
            <p:nvCxnSpPr>
              <p:cNvPr id="523" name="Straight Connector 525"/>
              <p:cNvCxnSpPr>
                <a:stCxn id="52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24" name="Isosceles Triangle 52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5" name="Straight Connector 52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5" name="Group 47"/>
            <p:cNvGrpSpPr/>
            <p:nvPr/>
          </p:nvGrpSpPr>
          <p:grpSpPr>
            <a:xfrm>
              <a:off x="6777620" y="3789043"/>
              <a:ext cx="98636" cy="227222"/>
              <a:chOff x="5697500" y="3656222"/>
              <a:chExt cx="216024" cy="432048"/>
            </a:xfrm>
          </p:grpSpPr>
          <p:cxnSp>
            <p:nvCxnSpPr>
              <p:cNvPr id="520" name="Straight Connector 522"/>
              <p:cNvCxnSpPr>
                <a:stCxn id="52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21" name="Isosceles Triangle 52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2" name="Straight Connector 52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6" name="Group 48"/>
            <p:cNvGrpSpPr/>
            <p:nvPr/>
          </p:nvGrpSpPr>
          <p:grpSpPr>
            <a:xfrm>
              <a:off x="6993643" y="2996954"/>
              <a:ext cx="98636" cy="227222"/>
              <a:chOff x="5697500" y="3656222"/>
              <a:chExt cx="216024" cy="432048"/>
            </a:xfrm>
          </p:grpSpPr>
          <p:cxnSp>
            <p:nvCxnSpPr>
              <p:cNvPr id="517" name="Straight Connector 519"/>
              <p:cNvCxnSpPr>
                <a:stCxn id="51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8" name="Isosceles Triangle 52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9" name="Straight Connector 52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7" name="Group 49"/>
            <p:cNvGrpSpPr/>
            <p:nvPr/>
          </p:nvGrpSpPr>
          <p:grpSpPr>
            <a:xfrm>
              <a:off x="7353683" y="3212977"/>
              <a:ext cx="98636" cy="227222"/>
              <a:chOff x="5697500" y="3656222"/>
              <a:chExt cx="216024" cy="432048"/>
            </a:xfrm>
          </p:grpSpPr>
          <p:cxnSp>
            <p:nvCxnSpPr>
              <p:cNvPr id="514" name="Straight Connector 516"/>
              <p:cNvCxnSpPr>
                <a:stCxn id="51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5" name="Isosceles Triangle 51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6" name="Straight Connector 51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8" name="Group 50"/>
            <p:cNvGrpSpPr/>
            <p:nvPr/>
          </p:nvGrpSpPr>
          <p:grpSpPr>
            <a:xfrm>
              <a:off x="7208191" y="3598171"/>
              <a:ext cx="98636" cy="227222"/>
              <a:chOff x="5697500" y="3656222"/>
              <a:chExt cx="216024" cy="432048"/>
            </a:xfrm>
          </p:grpSpPr>
          <p:cxnSp>
            <p:nvCxnSpPr>
              <p:cNvPr id="511" name="Straight Connector 513"/>
              <p:cNvCxnSpPr>
                <a:stCxn id="51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2" name="Isosceles Triangle 51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3" name="Straight Connector 51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49" name="Group 51"/>
            <p:cNvGrpSpPr/>
            <p:nvPr/>
          </p:nvGrpSpPr>
          <p:grpSpPr>
            <a:xfrm>
              <a:off x="6201555" y="3717034"/>
              <a:ext cx="98636" cy="227222"/>
              <a:chOff x="5697500" y="3656222"/>
              <a:chExt cx="216024" cy="432048"/>
            </a:xfrm>
          </p:grpSpPr>
          <p:cxnSp>
            <p:nvCxnSpPr>
              <p:cNvPr id="508" name="Straight Connector 510"/>
              <p:cNvCxnSpPr>
                <a:stCxn id="50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9" name="Isosceles Triangle 51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0" name="Straight Connector 51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0" name="Group 52"/>
            <p:cNvGrpSpPr/>
            <p:nvPr/>
          </p:nvGrpSpPr>
          <p:grpSpPr>
            <a:xfrm>
              <a:off x="7065651" y="4149082"/>
              <a:ext cx="98636" cy="227222"/>
              <a:chOff x="5697500" y="3656222"/>
              <a:chExt cx="216024" cy="432048"/>
            </a:xfrm>
          </p:grpSpPr>
          <p:cxnSp>
            <p:nvCxnSpPr>
              <p:cNvPr id="505" name="Straight Connector 507"/>
              <p:cNvCxnSpPr>
                <a:stCxn id="50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6" name="Isosceles Triangle 50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7" name="Straight Connector 50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1" name="Group 53"/>
            <p:cNvGrpSpPr/>
            <p:nvPr/>
          </p:nvGrpSpPr>
          <p:grpSpPr>
            <a:xfrm>
              <a:off x="7425691" y="2780929"/>
              <a:ext cx="98636" cy="227222"/>
              <a:chOff x="5697500" y="3656222"/>
              <a:chExt cx="216024" cy="432048"/>
            </a:xfrm>
          </p:grpSpPr>
          <p:cxnSp>
            <p:nvCxnSpPr>
              <p:cNvPr id="502" name="Straight Connector 504"/>
              <p:cNvCxnSpPr>
                <a:stCxn id="50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3" name="Isosceles Triangle 50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4" name="Straight Connector 50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2" name="Group 54"/>
            <p:cNvGrpSpPr/>
            <p:nvPr/>
          </p:nvGrpSpPr>
          <p:grpSpPr>
            <a:xfrm>
              <a:off x="7208191" y="3598171"/>
              <a:ext cx="98636" cy="227222"/>
              <a:chOff x="5697500" y="3656222"/>
              <a:chExt cx="216024" cy="432048"/>
            </a:xfrm>
          </p:grpSpPr>
          <p:cxnSp>
            <p:nvCxnSpPr>
              <p:cNvPr id="499" name="Straight Connector 501"/>
              <p:cNvCxnSpPr>
                <a:stCxn id="50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0" name="Isosceles Triangle 50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1" name="Straight Connector 50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3" name="Group 55"/>
            <p:cNvGrpSpPr/>
            <p:nvPr/>
          </p:nvGrpSpPr>
          <p:grpSpPr>
            <a:xfrm>
              <a:off x="7713723" y="3068961"/>
              <a:ext cx="98636" cy="227222"/>
              <a:chOff x="5697500" y="3656222"/>
              <a:chExt cx="216024" cy="432048"/>
            </a:xfrm>
          </p:grpSpPr>
          <p:cxnSp>
            <p:nvCxnSpPr>
              <p:cNvPr id="496" name="Straight Connector 498"/>
              <p:cNvCxnSpPr>
                <a:stCxn id="49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7" name="Isosceles Triangle 49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8" name="Straight Connector 50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4" name="Group 56"/>
            <p:cNvGrpSpPr/>
            <p:nvPr/>
          </p:nvGrpSpPr>
          <p:grpSpPr>
            <a:xfrm>
              <a:off x="7353683" y="4221091"/>
              <a:ext cx="98636" cy="227222"/>
              <a:chOff x="5697500" y="3656222"/>
              <a:chExt cx="216024" cy="432048"/>
            </a:xfrm>
          </p:grpSpPr>
          <p:cxnSp>
            <p:nvCxnSpPr>
              <p:cNvPr id="493" name="Straight Connector 495"/>
              <p:cNvCxnSpPr>
                <a:stCxn id="49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4" name="Isosceles Triangle 49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5" name="Straight Connector 49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5" name="Group 57"/>
            <p:cNvGrpSpPr/>
            <p:nvPr/>
          </p:nvGrpSpPr>
          <p:grpSpPr>
            <a:xfrm>
              <a:off x="8073763" y="4221091"/>
              <a:ext cx="98636" cy="227222"/>
              <a:chOff x="5697500" y="3656222"/>
              <a:chExt cx="216024" cy="432048"/>
            </a:xfrm>
          </p:grpSpPr>
          <p:cxnSp>
            <p:nvCxnSpPr>
              <p:cNvPr id="490" name="Straight Connector 492"/>
              <p:cNvCxnSpPr>
                <a:stCxn id="49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1" name="Isosceles Triangle 49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2" name="Straight Connector 49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6" name="Group 58"/>
            <p:cNvGrpSpPr/>
            <p:nvPr/>
          </p:nvGrpSpPr>
          <p:grpSpPr>
            <a:xfrm>
              <a:off x="7713723" y="4581130"/>
              <a:ext cx="98636" cy="227222"/>
              <a:chOff x="5697500" y="3656222"/>
              <a:chExt cx="216024" cy="432048"/>
            </a:xfrm>
          </p:grpSpPr>
          <p:cxnSp>
            <p:nvCxnSpPr>
              <p:cNvPr id="487" name="Straight Connector 489"/>
              <p:cNvCxnSpPr>
                <a:stCxn id="48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88" name="Isosceles Triangle 49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89" name="Straight Connector 49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7" name="Group 59"/>
            <p:cNvGrpSpPr/>
            <p:nvPr/>
          </p:nvGrpSpPr>
          <p:grpSpPr>
            <a:xfrm>
              <a:off x="7352207" y="4894315"/>
              <a:ext cx="98636" cy="227222"/>
              <a:chOff x="5697500" y="3656222"/>
              <a:chExt cx="216024" cy="432048"/>
            </a:xfrm>
          </p:grpSpPr>
          <p:cxnSp>
            <p:nvCxnSpPr>
              <p:cNvPr id="484" name="Straight Connector 486"/>
              <p:cNvCxnSpPr>
                <a:stCxn id="48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85" name="Isosceles Triangle 48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86" name="Straight Connector 48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8" name="Group 60"/>
            <p:cNvGrpSpPr/>
            <p:nvPr/>
          </p:nvGrpSpPr>
          <p:grpSpPr>
            <a:xfrm>
              <a:off x="6588223" y="5517235"/>
              <a:ext cx="98636" cy="227222"/>
              <a:chOff x="5697500" y="3656222"/>
              <a:chExt cx="216024" cy="432048"/>
            </a:xfrm>
          </p:grpSpPr>
          <p:cxnSp>
            <p:nvCxnSpPr>
              <p:cNvPr id="481" name="Straight Connector 483"/>
              <p:cNvCxnSpPr>
                <a:stCxn id="48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82" name="Isosceles Triangle 48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83" name="Straight Connector 48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59" name="Group 61"/>
            <p:cNvGrpSpPr/>
            <p:nvPr/>
          </p:nvGrpSpPr>
          <p:grpSpPr>
            <a:xfrm>
              <a:off x="7209668" y="5445228"/>
              <a:ext cx="98636" cy="227222"/>
              <a:chOff x="5697500" y="3656222"/>
              <a:chExt cx="216024" cy="432048"/>
            </a:xfrm>
          </p:grpSpPr>
          <p:cxnSp>
            <p:nvCxnSpPr>
              <p:cNvPr id="478" name="Straight Connector 480"/>
              <p:cNvCxnSpPr>
                <a:stCxn id="47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9" name="Isosceles Triangle 48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80" name="Straight Connector 48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0" name="Group 62"/>
            <p:cNvGrpSpPr/>
            <p:nvPr/>
          </p:nvGrpSpPr>
          <p:grpSpPr>
            <a:xfrm>
              <a:off x="7352207" y="4894315"/>
              <a:ext cx="98636" cy="227222"/>
              <a:chOff x="5697500" y="3656222"/>
              <a:chExt cx="216024" cy="432048"/>
            </a:xfrm>
          </p:grpSpPr>
          <p:cxnSp>
            <p:nvCxnSpPr>
              <p:cNvPr id="475" name="Straight Connector 477"/>
              <p:cNvCxnSpPr>
                <a:stCxn id="47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6" name="Isosceles Triangle 47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7" name="Straight Connector 47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1" name="Group 63"/>
            <p:cNvGrpSpPr/>
            <p:nvPr/>
          </p:nvGrpSpPr>
          <p:grpSpPr>
            <a:xfrm>
              <a:off x="7857739" y="4365107"/>
              <a:ext cx="98636" cy="227222"/>
              <a:chOff x="5697500" y="3656222"/>
              <a:chExt cx="216024" cy="432048"/>
            </a:xfrm>
          </p:grpSpPr>
          <p:cxnSp>
            <p:nvCxnSpPr>
              <p:cNvPr id="472" name="Straight Connector 474"/>
              <p:cNvCxnSpPr>
                <a:stCxn id="47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3" name="Isosceles Triangle 47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4" name="Straight Connector 47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2" name="Group 64"/>
            <p:cNvGrpSpPr/>
            <p:nvPr/>
          </p:nvGrpSpPr>
          <p:grpSpPr>
            <a:xfrm>
              <a:off x="7641716" y="4869164"/>
              <a:ext cx="98636" cy="227222"/>
              <a:chOff x="5697500" y="3656222"/>
              <a:chExt cx="216024" cy="432048"/>
            </a:xfrm>
          </p:grpSpPr>
          <p:cxnSp>
            <p:nvCxnSpPr>
              <p:cNvPr id="469" name="Straight Connector 471"/>
              <p:cNvCxnSpPr>
                <a:stCxn id="47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70" name="Isosceles Triangle 47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1" name="Straight Connector 47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3" name="Group 65"/>
            <p:cNvGrpSpPr/>
            <p:nvPr/>
          </p:nvGrpSpPr>
          <p:grpSpPr>
            <a:xfrm>
              <a:off x="7137660" y="5805267"/>
              <a:ext cx="98636" cy="227222"/>
              <a:chOff x="5697500" y="3656222"/>
              <a:chExt cx="216024" cy="432048"/>
            </a:xfrm>
          </p:grpSpPr>
          <p:cxnSp>
            <p:nvCxnSpPr>
              <p:cNvPr id="466" name="Straight Connector 468"/>
              <p:cNvCxnSpPr>
                <a:stCxn id="46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7" name="Isosceles Triangle 46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8" name="Straight Connector 47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4" name="Group 66"/>
            <p:cNvGrpSpPr/>
            <p:nvPr/>
          </p:nvGrpSpPr>
          <p:grpSpPr>
            <a:xfrm>
              <a:off x="6849627" y="5517235"/>
              <a:ext cx="98636" cy="227222"/>
              <a:chOff x="5697500" y="3656222"/>
              <a:chExt cx="216024" cy="432048"/>
            </a:xfrm>
          </p:grpSpPr>
          <p:cxnSp>
            <p:nvCxnSpPr>
              <p:cNvPr id="463" name="Straight Connector 465"/>
              <p:cNvCxnSpPr>
                <a:stCxn id="46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4" name="Isosceles Triangle 46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5" name="Straight Connector 46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5" name="Group 67"/>
            <p:cNvGrpSpPr/>
            <p:nvPr/>
          </p:nvGrpSpPr>
          <p:grpSpPr>
            <a:xfrm>
              <a:off x="5454848" y="4005066"/>
              <a:ext cx="98636" cy="227222"/>
              <a:chOff x="5697500" y="3656222"/>
              <a:chExt cx="216024" cy="432048"/>
            </a:xfrm>
          </p:grpSpPr>
          <p:cxnSp>
            <p:nvCxnSpPr>
              <p:cNvPr id="460" name="Straight Connector 462"/>
              <p:cNvCxnSpPr>
                <a:stCxn id="46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1" name="Isosceles Triangle 46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2" name="Straight Connector 46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6" name="Group 68"/>
            <p:cNvGrpSpPr/>
            <p:nvPr/>
          </p:nvGrpSpPr>
          <p:grpSpPr>
            <a:xfrm>
              <a:off x="5697499" y="3861050"/>
              <a:ext cx="98636" cy="227222"/>
              <a:chOff x="5697500" y="3656222"/>
              <a:chExt cx="216024" cy="432048"/>
            </a:xfrm>
          </p:grpSpPr>
          <p:cxnSp>
            <p:nvCxnSpPr>
              <p:cNvPr id="457" name="Straight Connector 459"/>
              <p:cNvCxnSpPr>
                <a:stCxn id="45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8" name="Isosceles Triangle 46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9" name="Straight Connector 46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7" name="Group 69"/>
            <p:cNvGrpSpPr/>
            <p:nvPr/>
          </p:nvGrpSpPr>
          <p:grpSpPr>
            <a:xfrm>
              <a:off x="5912048" y="4462267"/>
              <a:ext cx="98636" cy="227222"/>
              <a:chOff x="5697500" y="3656222"/>
              <a:chExt cx="216024" cy="432048"/>
            </a:xfrm>
          </p:grpSpPr>
          <p:cxnSp>
            <p:nvCxnSpPr>
              <p:cNvPr id="454" name="Straight Connector 456"/>
              <p:cNvCxnSpPr>
                <a:stCxn id="45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5" name="Isosceles Triangle 45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6" name="Straight Connector 45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8" name="Group 70"/>
            <p:cNvGrpSpPr/>
            <p:nvPr/>
          </p:nvGrpSpPr>
          <p:grpSpPr>
            <a:xfrm>
              <a:off x="4617380" y="4149082"/>
              <a:ext cx="98636" cy="227222"/>
              <a:chOff x="5697500" y="3656222"/>
              <a:chExt cx="216024" cy="432048"/>
            </a:xfrm>
          </p:grpSpPr>
          <p:cxnSp>
            <p:nvCxnSpPr>
              <p:cNvPr id="451" name="Straight Connector 453"/>
              <p:cNvCxnSpPr>
                <a:stCxn id="45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52" name="Isosceles Triangle 45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3" name="Straight Connector 45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69" name="Group 71"/>
            <p:cNvGrpSpPr/>
            <p:nvPr/>
          </p:nvGrpSpPr>
          <p:grpSpPr>
            <a:xfrm>
              <a:off x="6216848" y="4767067"/>
              <a:ext cx="98636" cy="227222"/>
              <a:chOff x="5697500" y="3656222"/>
              <a:chExt cx="216024" cy="432048"/>
            </a:xfrm>
          </p:grpSpPr>
          <p:cxnSp>
            <p:nvCxnSpPr>
              <p:cNvPr id="448" name="Straight Connector 450"/>
              <p:cNvCxnSpPr>
                <a:stCxn id="44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9" name="Isosceles Triangle 45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0" name="Straight Connector 45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0" name="Group 72"/>
            <p:cNvGrpSpPr/>
            <p:nvPr/>
          </p:nvGrpSpPr>
          <p:grpSpPr>
            <a:xfrm>
              <a:off x="8505811" y="3861050"/>
              <a:ext cx="98636" cy="227222"/>
              <a:chOff x="5697500" y="3656222"/>
              <a:chExt cx="216024" cy="432048"/>
            </a:xfrm>
          </p:grpSpPr>
          <p:cxnSp>
            <p:nvCxnSpPr>
              <p:cNvPr id="445" name="Straight Connector 447"/>
              <p:cNvCxnSpPr>
                <a:stCxn id="44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6" name="Isosceles Triangle 44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7" name="Straight Connector 44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1" name="Group 73"/>
            <p:cNvGrpSpPr/>
            <p:nvPr/>
          </p:nvGrpSpPr>
          <p:grpSpPr>
            <a:xfrm>
              <a:off x="5697499" y="4653139"/>
              <a:ext cx="98636" cy="227222"/>
              <a:chOff x="5697500" y="3656222"/>
              <a:chExt cx="216024" cy="432048"/>
            </a:xfrm>
          </p:grpSpPr>
          <p:cxnSp>
            <p:nvCxnSpPr>
              <p:cNvPr id="442" name="Straight Connector 444"/>
              <p:cNvCxnSpPr>
                <a:stCxn id="44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3" name="Isosceles Triangle 44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4" name="Straight Connector 44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2" name="Group 74"/>
            <p:cNvGrpSpPr/>
            <p:nvPr/>
          </p:nvGrpSpPr>
          <p:grpSpPr>
            <a:xfrm>
              <a:off x="5049428" y="4221091"/>
              <a:ext cx="98636" cy="227222"/>
              <a:chOff x="5697500" y="3656222"/>
              <a:chExt cx="216024" cy="432048"/>
            </a:xfrm>
          </p:grpSpPr>
          <p:cxnSp>
            <p:nvCxnSpPr>
              <p:cNvPr id="439" name="Straight Connector 441"/>
              <p:cNvCxnSpPr>
                <a:stCxn id="44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0" name="Isosceles Triangle 44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1" name="Straight Connector 44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3" name="Group 75"/>
            <p:cNvGrpSpPr/>
            <p:nvPr/>
          </p:nvGrpSpPr>
          <p:grpSpPr>
            <a:xfrm>
              <a:off x="5193444" y="4797155"/>
              <a:ext cx="98636" cy="227222"/>
              <a:chOff x="5697500" y="3656222"/>
              <a:chExt cx="216024" cy="432048"/>
            </a:xfrm>
          </p:grpSpPr>
          <p:cxnSp>
            <p:nvCxnSpPr>
              <p:cNvPr id="436" name="Straight Connector 438"/>
              <p:cNvCxnSpPr>
                <a:stCxn id="43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7" name="Isosceles Triangle 43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8" name="Straight Connector 44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4" name="Group 76"/>
            <p:cNvGrpSpPr/>
            <p:nvPr/>
          </p:nvGrpSpPr>
          <p:grpSpPr>
            <a:xfrm>
              <a:off x="5912048" y="4462267"/>
              <a:ext cx="98636" cy="227222"/>
              <a:chOff x="5697500" y="3656222"/>
              <a:chExt cx="216024" cy="432048"/>
            </a:xfrm>
          </p:grpSpPr>
          <p:cxnSp>
            <p:nvCxnSpPr>
              <p:cNvPr id="433" name="Straight Connector 435"/>
              <p:cNvCxnSpPr>
                <a:stCxn id="43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4" name="Isosceles Triangle 43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5" name="Straight Connector 43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5" name="Group 77"/>
            <p:cNvGrpSpPr/>
            <p:nvPr/>
          </p:nvGrpSpPr>
          <p:grpSpPr>
            <a:xfrm>
              <a:off x="6201555" y="4437114"/>
              <a:ext cx="98636" cy="227222"/>
              <a:chOff x="5697500" y="3656222"/>
              <a:chExt cx="216024" cy="432048"/>
            </a:xfrm>
          </p:grpSpPr>
          <p:cxnSp>
            <p:nvCxnSpPr>
              <p:cNvPr id="430" name="Straight Connector 432"/>
              <p:cNvCxnSpPr>
                <a:stCxn id="43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1" name="Isosceles Triangle 43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2" name="Straight Connector 43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6" name="Group 78"/>
            <p:cNvGrpSpPr/>
            <p:nvPr/>
          </p:nvGrpSpPr>
          <p:grpSpPr>
            <a:xfrm>
              <a:off x="6561595" y="4653139"/>
              <a:ext cx="98636" cy="227222"/>
              <a:chOff x="5697500" y="3656222"/>
              <a:chExt cx="216024" cy="432048"/>
            </a:xfrm>
          </p:grpSpPr>
          <p:cxnSp>
            <p:nvCxnSpPr>
              <p:cNvPr id="427" name="Straight Connector 429"/>
              <p:cNvCxnSpPr>
                <a:stCxn id="42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28" name="Isosceles Triangle 43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29" name="Straight Connector 43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7" name="Group 79"/>
            <p:cNvGrpSpPr/>
            <p:nvPr/>
          </p:nvGrpSpPr>
          <p:grpSpPr>
            <a:xfrm>
              <a:off x="6777620" y="5085187"/>
              <a:ext cx="98636" cy="227222"/>
              <a:chOff x="5697500" y="3656222"/>
              <a:chExt cx="216024" cy="432048"/>
            </a:xfrm>
          </p:grpSpPr>
          <p:cxnSp>
            <p:nvCxnSpPr>
              <p:cNvPr id="424" name="Straight Connector 426"/>
              <p:cNvCxnSpPr>
                <a:stCxn id="42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25" name="Isosceles Triangle 42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26" name="Straight Connector 42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8" name="Group 80"/>
            <p:cNvGrpSpPr/>
            <p:nvPr/>
          </p:nvGrpSpPr>
          <p:grpSpPr>
            <a:xfrm>
              <a:off x="6504880" y="3542930"/>
              <a:ext cx="98636" cy="227222"/>
              <a:chOff x="5697500" y="3656222"/>
              <a:chExt cx="216024" cy="432048"/>
            </a:xfrm>
          </p:grpSpPr>
          <p:cxnSp>
            <p:nvCxnSpPr>
              <p:cNvPr id="421" name="Straight Connector 423"/>
              <p:cNvCxnSpPr>
                <a:stCxn id="42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22" name="Isosceles Triangle 42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23" name="Straight Connector 42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9" name="Group 81"/>
            <p:cNvGrpSpPr/>
            <p:nvPr/>
          </p:nvGrpSpPr>
          <p:grpSpPr>
            <a:xfrm>
              <a:off x="5985532" y="3429002"/>
              <a:ext cx="98636" cy="227222"/>
              <a:chOff x="5697500" y="3656222"/>
              <a:chExt cx="216024" cy="432048"/>
            </a:xfrm>
          </p:grpSpPr>
          <p:cxnSp>
            <p:nvCxnSpPr>
              <p:cNvPr id="418" name="Straight Connector 420"/>
              <p:cNvCxnSpPr>
                <a:stCxn id="41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9" name="Isosceles Triangle 42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20" name="Straight Connector 42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0" name="Group 82"/>
            <p:cNvGrpSpPr/>
            <p:nvPr/>
          </p:nvGrpSpPr>
          <p:grpSpPr>
            <a:xfrm>
              <a:off x="5481476" y="3573018"/>
              <a:ext cx="98636" cy="227222"/>
              <a:chOff x="5697500" y="3656222"/>
              <a:chExt cx="216024" cy="432048"/>
            </a:xfrm>
          </p:grpSpPr>
          <p:cxnSp>
            <p:nvCxnSpPr>
              <p:cNvPr id="415" name="Straight Connector 417"/>
              <p:cNvCxnSpPr>
                <a:stCxn id="41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6" name="Isosceles Triangle 41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17" name="Straight Connector 41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1" name="Group 83"/>
            <p:cNvGrpSpPr/>
            <p:nvPr/>
          </p:nvGrpSpPr>
          <p:grpSpPr>
            <a:xfrm>
              <a:off x="7065651" y="3861050"/>
              <a:ext cx="98636" cy="227222"/>
              <a:chOff x="5697500" y="3656222"/>
              <a:chExt cx="216024" cy="432048"/>
            </a:xfrm>
          </p:grpSpPr>
          <p:cxnSp>
            <p:nvCxnSpPr>
              <p:cNvPr id="412" name="Straight Connector 414"/>
              <p:cNvCxnSpPr>
                <a:stCxn id="41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3" name="Isosceles Triangle 41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14" name="Straight Connector 41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2" name="Group 84"/>
            <p:cNvGrpSpPr/>
            <p:nvPr/>
          </p:nvGrpSpPr>
          <p:grpSpPr>
            <a:xfrm>
              <a:off x="6705612" y="4221091"/>
              <a:ext cx="98636" cy="227222"/>
              <a:chOff x="5697500" y="3656222"/>
              <a:chExt cx="216024" cy="432048"/>
            </a:xfrm>
          </p:grpSpPr>
          <p:cxnSp>
            <p:nvCxnSpPr>
              <p:cNvPr id="409" name="Straight Connector 411"/>
              <p:cNvCxnSpPr>
                <a:stCxn id="41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10" name="Isosceles Triangle 41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11" name="Straight Connector 41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3" name="Group 85"/>
            <p:cNvGrpSpPr/>
            <p:nvPr/>
          </p:nvGrpSpPr>
          <p:grpSpPr>
            <a:xfrm>
              <a:off x="5049428" y="3789043"/>
              <a:ext cx="98636" cy="227222"/>
              <a:chOff x="5697500" y="3656222"/>
              <a:chExt cx="216024" cy="432048"/>
            </a:xfrm>
          </p:grpSpPr>
          <p:cxnSp>
            <p:nvCxnSpPr>
              <p:cNvPr id="406" name="Straight Connector 408"/>
              <p:cNvCxnSpPr>
                <a:stCxn id="40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07" name="Isosceles Triangle 40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08" name="Straight Connector 41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4" name="Group 86"/>
            <p:cNvGrpSpPr/>
            <p:nvPr/>
          </p:nvGrpSpPr>
          <p:grpSpPr>
            <a:xfrm>
              <a:off x="4905411" y="4581130"/>
              <a:ext cx="98636" cy="227222"/>
              <a:chOff x="5697500" y="3656222"/>
              <a:chExt cx="216024" cy="432048"/>
            </a:xfrm>
          </p:grpSpPr>
          <p:cxnSp>
            <p:nvCxnSpPr>
              <p:cNvPr id="403" name="Straight Connector 405"/>
              <p:cNvCxnSpPr>
                <a:stCxn id="40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04" name="Isosceles Triangle 40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05" name="Straight Connector 40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5" name="Group 87"/>
            <p:cNvGrpSpPr/>
            <p:nvPr/>
          </p:nvGrpSpPr>
          <p:grpSpPr>
            <a:xfrm>
              <a:off x="5856807" y="4046987"/>
              <a:ext cx="98636" cy="227222"/>
              <a:chOff x="5697500" y="3656222"/>
              <a:chExt cx="216024" cy="432048"/>
            </a:xfrm>
          </p:grpSpPr>
          <p:cxnSp>
            <p:nvCxnSpPr>
              <p:cNvPr id="400" name="Straight Connector 402"/>
              <p:cNvCxnSpPr>
                <a:stCxn id="40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01" name="Isosceles Triangle 40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02" name="Straight Connector 40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6" name="Group 88"/>
            <p:cNvGrpSpPr/>
            <p:nvPr/>
          </p:nvGrpSpPr>
          <p:grpSpPr>
            <a:xfrm>
              <a:off x="5409468" y="4293098"/>
              <a:ext cx="98636" cy="227222"/>
              <a:chOff x="5697500" y="3656222"/>
              <a:chExt cx="216024" cy="432048"/>
            </a:xfrm>
          </p:grpSpPr>
          <p:cxnSp>
            <p:nvCxnSpPr>
              <p:cNvPr id="397" name="Straight Connector 399"/>
              <p:cNvCxnSpPr>
                <a:stCxn id="39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8" name="Isosceles Triangle 40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9" name="Straight Connector 40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7" name="Group 89"/>
            <p:cNvGrpSpPr/>
            <p:nvPr/>
          </p:nvGrpSpPr>
          <p:grpSpPr>
            <a:xfrm>
              <a:off x="5337459" y="3933059"/>
              <a:ext cx="98636" cy="227222"/>
              <a:chOff x="5697500" y="3656222"/>
              <a:chExt cx="216024" cy="432048"/>
            </a:xfrm>
          </p:grpSpPr>
          <p:cxnSp>
            <p:nvCxnSpPr>
              <p:cNvPr id="394" name="Straight Connector 396"/>
              <p:cNvCxnSpPr>
                <a:stCxn id="39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5" name="Isosceles Triangle 39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6" name="Straight Connector 39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8" name="Group 90"/>
            <p:cNvGrpSpPr/>
            <p:nvPr/>
          </p:nvGrpSpPr>
          <p:grpSpPr>
            <a:xfrm>
              <a:off x="5697499" y="4365107"/>
              <a:ext cx="98636" cy="227222"/>
              <a:chOff x="5697500" y="3656222"/>
              <a:chExt cx="216024" cy="432048"/>
            </a:xfrm>
          </p:grpSpPr>
          <p:cxnSp>
            <p:nvCxnSpPr>
              <p:cNvPr id="391" name="Straight Connector 393"/>
              <p:cNvCxnSpPr>
                <a:stCxn id="39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2" name="Isosceles Triangle 39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3" name="Straight Connector 39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9" name="Group 91"/>
            <p:cNvGrpSpPr/>
            <p:nvPr/>
          </p:nvGrpSpPr>
          <p:grpSpPr>
            <a:xfrm>
              <a:off x="5841516" y="3717034"/>
              <a:ext cx="98636" cy="227222"/>
              <a:chOff x="5697500" y="3656222"/>
              <a:chExt cx="216024" cy="432048"/>
            </a:xfrm>
          </p:grpSpPr>
          <p:cxnSp>
            <p:nvCxnSpPr>
              <p:cNvPr id="388" name="Straight Connector 390"/>
              <p:cNvCxnSpPr>
                <a:stCxn id="38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9" name="Isosceles Triangle 39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0" name="Straight Connector 39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0" name="Group 92"/>
            <p:cNvGrpSpPr/>
            <p:nvPr/>
          </p:nvGrpSpPr>
          <p:grpSpPr>
            <a:xfrm>
              <a:off x="5049428" y="4365107"/>
              <a:ext cx="98636" cy="227222"/>
              <a:chOff x="5697500" y="3656222"/>
              <a:chExt cx="216024" cy="432048"/>
            </a:xfrm>
          </p:grpSpPr>
          <p:cxnSp>
            <p:nvCxnSpPr>
              <p:cNvPr id="385" name="Straight Connector 387"/>
              <p:cNvCxnSpPr>
                <a:stCxn id="38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6" name="Isosceles Triangle 38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7" name="Straight Connector 38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1" name="Group 93"/>
            <p:cNvGrpSpPr/>
            <p:nvPr/>
          </p:nvGrpSpPr>
          <p:grpSpPr>
            <a:xfrm>
              <a:off x="5769507" y="3573018"/>
              <a:ext cx="98636" cy="227222"/>
              <a:chOff x="5697500" y="3656222"/>
              <a:chExt cx="216024" cy="432048"/>
            </a:xfrm>
          </p:grpSpPr>
          <p:cxnSp>
            <p:nvCxnSpPr>
              <p:cNvPr id="382" name="Straight Connector 384"/>
              <p:cNvCxnSpPr>
                <a:stCxn id="38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3" name="Isosceles Triangle 38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4" name="Straight Connector 38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2" name="Group 94"/>
            <p:cNvGrpSpPr/>
            <p:nvPr/>
          </p:nvGrpSpPr>
          <p:grpSpPr>
            <a:xfrm>
              <a:off x="6272088" y="3526162"/>
              <a:ext cx="98636" cy="227222"/>
              <a:chOff x="5697500" y="3656222"/>
              <a:chExt cx="216024" cy="432048"/>
            </a:xfrm>
          </p:grpSpPr>
          <p:cxnSp>
            <p:nvCxnSpPr>
              <p:cNvPr id="379" name="Straight Connector 381"/>
              <p:cNvCxnSpPr>
                <a:stCxn id="38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80" name="Isosceles Triangle 38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1" name="Straight Connector 38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3" name="Group 95"/>
            <p:cNvGrpSpPr/>
            <p:nvPr/>
          </p:nvGrpSpPr>
          <p:grpSpPr>
            <a:xfrm>
              <a:off x="5265451" y="3645027"/>
              <a:ext cx="98636" cy="227222"/>
              <a:chOff x="5697500" y="3656222"/>
              <a:chExt cx="216024" cy="432048"/>
            </a:xfrm>
          </p:grpSpPr>
          <p:cxnSp>
            <p:nvCxnSpPr>
              <p:cNvPr id="376" name="Straight Connector 378"/>
              <p:cNvCxnSpPr>
                <a:stCxn id="37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77" name="Isosceles Triangle 37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78" name="Straight Connector 38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4" name="Group 96"/>
            <p:cNvGrpSpPr/>
            <p:nvPr/>
          </p:nvGrpSpPr>
          <p:grpSpPr>
            <a:xfrm>
              <a:off x="6576888" y="3830962"/>
              <a:ext cx="98636" cy="227222"/>
              <a:chOff x="5697500" y="3656222"/>
              <a:chExt cx="216024" cy="432048"/>
            </a:xfrm>
          </p:grpSpPr>
          <p:cxnSp>
            <p:nvCxnSpPr>
              <p:cNvPr id="373" name="Straight Connector 375"/>
              <p:cNvCxnSpPr>
                <a:stCxn id="37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74" name="Isosceles Triangle 37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75" name="Straight Connector 37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5" name="Group 97"/>
            <p:cNvGrpSpPr/>
            <p:nvPr/>
          </p:nvGrpSpPr>
          <p:grpSpPr>
            <a:xfrm>
              <a:off x="6129547" y="4077075"/>
              <a:ext cx="98636" cy="227222"/>
              <a:chOff x="5697500" y="3656222"/>
              <a:chExt cx="216024" cy="432048"/>
            </a:xfrm>
          </p:grpSpPr>
          <p:cxnSp>
            <p:nvCxnSpPr>
              <p:cNvPr id="370" name="Straight Connector 372"/>
              <p:cNvCxnSpPr>
                <a:stCxn id="37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71" name="Isosceles Triangle 37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72" name="Straight Connector 37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6" name="Group 98"/>
            <p:cNvGrpSpPr/>
            <p:nvPr/>
          </p:nvGrpSpPr>
          <p:grpSpPr>
            <a:xfrm>
              <a:off x="6272088" y="3526162"/>
              <a:ext cx="98636" cy="227222"/>
              <a:chOff x="5697500" y="3656222"/>
              <a:chExt cx="216024" cy="432048"/>
            </a:xfrm>
          </p:grpSpPr>
          <p:cxnSp>
            <p:nvCxnSpPr>
              <p:cNvPr id="367" name="Straight Connector 369"/>
              <p:cNvCxnSpPr>
                <a:stCxn id="36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8" name="Isosceles Triangle 37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9" name="Straight Connector 37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7" name="Group 99"/>
            <p:cNvGrpSpPr/>
            <p:nvPr/>
          </p:nvGrpSpPr>
          <p:grpSpPr>
            <a:xfrm>
              <a:off x="6777620" y="4509123"/>
              <a:ext cx="98636" cy="227222"/>
              <a:chOff x="5697500" y="3656222"/>
              <a:chExt cx="216024" cy="432048"/>
            </a:xfrm>
          </p:grpSpPr>
          <p:cxnSp>
            <p:nvCxnSpPr>
              <p:cNvPr id="364" name="Straight Connector 366"/>
              <p:cNvCxnSpPr>
                <a:stCxn id="36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5" name="Isosceles Triangle 36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6" name="Straight Connector 36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8" name="Group 100"/>
            <p:cNvGrpSpPr/>
            <p:nvPr/>
          </p:nvGrpSpPr>
          <p:grpSpPr>
            <a:xfrm>
              <a:off x="6416103" y="4822308"/>
              <a:ext cx="98636" cy="227222"/>
              <a:chOff x="5697500" y="3656222"/>
              <a:chExt cx="216024" cy="432048"/>
            </a:xfrm>
          </p:grpSpPr>
          <p:cxnSp>
            <p:nvCxnSpPr>
              <p:cNvPr id="361" name="Straight Connector 363"/>
              <p:cNvCxnSpPr>
                <a:stCxn id="36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2" name="Isosceles Triangle 36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3" name="Straight Connector 36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9" name="Group 101"/>
            <p:cNvGrpSpPr/>
            <p:nvPr/>
          </p:nvGrpSpPr>
          <p:grpSpPr>
            <a:xfrm>
              <a:off x="6273564" y="5373219"/>
              <a:ext cx="98636" cy="227222"/>
              <a:chOff x="5697500" y="3656222"/>
              <a:chExt cx="216024" cy="432048"/>
            </a:xfrm>
          </p:grpSpPr>
          <p:cxnSp>
            <p:nvCxnSpPr>
              <p:cNvPr id="358" name="Straight Connector 360"/>
              <p:cNvCxnSpPr>
                <a:stCxn id="35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9" name="Isosceles Triangle 36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0" name="Straight Connector 36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0" name="Group 102"/>
            <p:cNvGrpSpPr/>
            <p:nvPr/>
          </p:nvGrpSpPr>
          <p:grpSpPr>
            <a:xfrm>
              <a:off x="6201555" y="5013180"/>
              <a:ext cx="98636" cy="227222"/>
              <a:chOff x="5697500" y="3656222"/>
              <a:chExt cx="216024" cy="432048"/>
            </a:xfrm>
          </p:grpSpPr>
          <p:cxnSp>
            <p:nvCxnSpPr>
              <p:cNvPr id="355" name="Straight Connector 357"/>
              <p:cNvCxnSpPr>
                <a:stCxn id="35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6" name="Isosceles Triangle 35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7" name="Straight Connector 35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1" name="Group 103"/>
            <p:cNvGrpSpPr/>
            <p:nvPr/>
          </p:nvGrpSpPr>
          <p:grpSpPr>
            <a:xfrm>
              <a:off x="6416103" y="4822308"/>
              <a:ext cx="98636" cy="227222"/>
              <a:chOff x="5697500" y="3656222"/>
              <a:chExt cx="216024" cy="432048"/>
            </a:xfrm>
          </p:grpSpPr>
          <p:cxnSp>
            <p:nvCxnSpPr>
              <p:cNvPr id="352" name="Straight Connector 354"/>
              <p:cNvCxnSpPr>
                <a:stCxn id="35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3" name="Isosceles Triangle 35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4" name="Straight Connector 35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2" name="Group 104"/>
            <p:cNvGrpSpPr/>
            <p:nvPr/>
          </p:nvGrpSpPr>
          <p:grpSpPr>
            <a:xfrm>
              <a:off x="6921635" y="4293098"/>
              <a:ext cx="98636" cy="227222"/>
              <a:chOff x="5697500" y="3656222"/>
              <a:chExt cx="216024" cy="432048"/>
            </a:xfrm>
          </p:grpSpPr>
          <p:cxnSp>
            <p:nvCxnSpPr>
              <p:cNvPr id="349" name="Straight Connector 351"/>
              <p:cNvCxnSpPr>
                <a:stCxn id="35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0" name="Isosceles Triangle 35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51" name="Straight Connector 35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3" name="Group 105"/>
            <p:cNvGrpSpPr/>
            <p:nvPr/>
          </p:nvGrpSpPr>
          <p:grpSpPr>
            <a:xfrm>
              <a:off x="7065651" y="5013180"/>
              <a:ext cx="98636" cy="227222"/>
              <a:chOff x="5697500" y="3656222"/>
              <a:chExt cx="216024" cy="432048"/>
            </a:xfrm>
          </p:grpSpPr>
          <p:cxnSp>
            <p:nvCxnSpPr>
              <p:cNvPr id="346" name="Straight Connector 348"/>
              <p:cNvCxnSpPr>
                <a:stCxn id="34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7" name="Isosceles Triangle 34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8" name="Straight Connector 35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4" name="Group 106"/>
            <p:cNvGrpSpPr/>
            <p:nvPr/>
          </p:nvGrpSpPr>
          <p:grpSpPr>
            <a:xfrm>
              <a:off x="7506083" y="4157466"/>
              <a:ext cx="98636" cy="227222"/>
              <a:chOff x="5697500" y="3656222"/>
              <a:chExt cx="216024" cy="432048"/>
            </a:xfrm>
          </p:grpSpPr>
          <p:cxnSp>
            <p:nvCxnSpPr>
              <p:cNvPr id="343" name="Straight Connector 345"/>
              <p:cNvCxnSpPr>
                <a:stCxn id="34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4" name="Isosceles Triangle 34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5" name="Straight Connector 34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5" name="Group 107"/>
            <p:cNvGrpSpPr/>
            <p:nvPr/>
          </p:nvGrpSpPr>
          <p:grpSpPr>
            <a:xfrm>
              <a:off x="7290060" y="4661523"/>
              <a:ext cx="98636" cy="227222"/>
              <a:chOff x="5697500" y="3656222"/>
              <a:chExt cx="216024" cy="432048"/>
            </a:xfrm>
          </p:grpSpPr>
          <p:cxnSp>
            <p:nvCxnSpPr>
              <p:cNvPr id="340" name="Straight Connector 342"/>
              <p:cNvCxnSpPr>
                <a:stCxn id="34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1" name="Isosceles Triangle 34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42" name="Straight Connector 34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6" name="Group 108"/>
            <p:cNvGrpSpPr/>
            <p:nvPr/>
          </p:nvGrpSpPr>
          <p:grpSpPr>
            <a:xfrm>
              <a:off x="7650100" y="4877546"/>
              <a:ext cx="98636" cy="227222"/>
              <a:chOff x="5697500" y="3656222"/>
              <a:chExt cx="216024" cy="432048"/>
            </a:xfrm>
          </p:grpSpPr>
          <p:cxnSp>
            <p:nvCxnSpPr>
              <p:cNvPr id="337" name="Straight Connector 339"/>
              <p:cNvCxnSpPr>
                <a:stCxn id="33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38" name="Isosceles Triangle 34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9" name="Straight Connector 34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7" name="Group 109"/>
            <p:cNvGrpSpPr/>
            <p:nvPr/>
          </p:nvGrpSpPr>
          <p:grpSpPr>
            <a:xfrm>
              <a:off x="7866123" y="5309596"/>
              <a:ext cx="98636" cy="227222"/>
              <a:chOff x="5697500" y="3656222"/>
              <a:chExt cx="216024" cy="432048"/>
            </a:xfrm>
          </p:grpSpPr>
          <p:cxnSp>
            <p:nvCxnSpPr>
              <p:cNvPr id="334" name="Straight Connector 336"/>
              <p:cNvCxnSpPr>
                <a:stCxn id="33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35" name="Isosceles Triangle 33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6" name="Straight Connector 33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8" name="Group 110"/>
            <p:cNvGrpSpPr/>
            <p:nvPr/>
          </p:nvGrpSpPr>
          <p:grpSpPr>
            <a:xfrm>
              <a:off x="7434075" y="4085459"/>
              <a:ext cx="98636" cy="227222"/>
              <a:chOff x="5697500" y="3656222"/>
              <a:chExt cx="216024" cy="432048"/>
            </a:xfrm>
          </p:grpSpPr>
          <p:cxnSp>
            <p:nvCxnSpPr>
              <p:cNvPr id="331" name="Straight Connector 333"/>
              <p:cNvCxnSpPr>
                <a:stCxn id="33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32" name="Isosceles Triangle 33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3" name="Straight Connector 33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9" name="Group 111"/>
            <p:cNvGrpSpPr/>
            <p:nvPr/>
          </p:nvGrpSpPr>
          <p:grpSpPr>
            <a:xfrm>
              <a:off x="8154156" y="4085459"/>
              <a:ext cx="98636" cy="227222"/>
              <a:chOff x="5697500" y="3656222"/>
              <a:chExt cx="216024" cy="432048"/>
            </a:xfrm>
          </p:grpSpPr>
          <p:cxnSp>
            <p:nvCxnSpPr>
              <p:cNvPr id="328" name="Straight Connector 330"/>
              <p:cNvCxnSpPr>
                <a:stCxn id="32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9" name="Isosceles Triangle 33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0" name="Straight Connector 33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0" name="Group 112"/>
            <p:cNvGrpSpPr/>
            <p:nvPr/>
          </p:nvGrpSpPr>
          <p:grpSpPr>
            <a:xfrm>
              <a:off x="7794115" y="4445498"/>
              <a:ext cx="98636" cy="227222"/>
              <a:chOff x="5697500" y="3656222"/>
              <a:chExt cx="216024" cy="432048"/>
            </a:xfrm>
          </p:grpSpPr>
          <p:cxnSp>
            <p:nvCxnSpPr>
              <p:cNvPr id="325" name="Straight Connector 327"/>
              <p:cNvCxnSpPr>
                <a:stCxn id="32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6" name="Isosceles Triangle 32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7" name="Straight Connector 32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1" name="Group 113"/>
            <p:cNvGrpSpPr/>
            <p:nvPr/>
          </p:nvGrpSpPr>
          <p:grpSpPr>
            <a:xfrm>
              <a:off x="7665391" y="4055371"/>
              <a:ext cx="98636" cy="227222"/>
              <a:chOff x="5697500" y="3656222"/>
              <a:chExt cx="216024" cy="432048"/>
            </a:xfrm>
          </p:grpSpPr>
          <p:cxnSp>
            <p:nvCxnSpPr>
              <p:cNvPr id="322" name="Straight Connector 324"/>
              <p:cNvCxnSpPr>
                <a:stCxn id="32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3" name="Isosceles Triangle 32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4" name="Straight Connector 32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2" name="Group 114"/>
            <p:cNvGrpSpPr/>
            <p:nvPr/>
          </p:nvGrpSpPr>
          <p:grpSpPr>
            <a:xfrm>
              <a:off x="8226163" y="4373491"/>
              <a:ext cx="98636" cy="227222"/>
              <a:chOff x="5697500" y="3656222"/>
              <a:chExt cx="216024" cy="432048"/>
            </a:xfrm>
          </p:grpSpPr>
          <p:cxnSp>
            <p:nvCxnSpPr>
              <p:cNvPr id="319" name="Straight Connector 321"/>
              <p:cNvCxnSpPr>
                <a:stCxn id="32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0" name="Isosceles Triangle 32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21" name="Straight Connector 32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3" name="Group 115"/>
            <p:cNvGrpSpPr/>
            <p:nvPr/>
          </p:nvGrpSpPr>
          <p:grpSpPr>
            <a:xfrm>
              <a:off x="7866123" y="4733530"/>
              <a:ext cx="98636" cy="227222"/>
              <a:chOff x="5697500" y="3656222"/>
              <a:chExt cx="216024" cy="432048"/>
            </a:xfrm>
          </p:grpSpPr>
          <p:cxnSp>
            <p:nvCxnSpPr>
              <p:cNvPr id="316" name="Straight Connector 318"/>
              <p:cNvCxnSpPr>
                <a:stCxn id="31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7" name="Isosceles Triangle 31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8" name="Straight Connector 32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4" name="Group 116"/>
            <p:cNvGrpSpPr/>
            <p:nvPr/>
          </p:nvGrpSpPr>
          <p:grpSpPr>
            <a:xfrm>
              <a:off x="7504607" y="5046715"/>
              <a:ext cx="98636" cy="227222"/>
              <a:chOff x="5697500" y="3656222"/>
              <a:chExt cx="216024" cy="432048"/>
            </a:xfrm>
          </p:grpSpPr>
          <p:cxnSp>
            <p:nvCxnSpPr>
              <p:cNvPr id="313" name="Straight Connector 315"/>
              <p:cNvCxnSpPr>
                <a:stCxn id="31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4" name="Isosceles Triangle 31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5" name="Straight Connector 31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5" name="Group 117"/>
            <p:cNvGrpSpPr/>
            <p:nvPr/>
          </p:nvGrpSpPr>
          <p:grpSpPr>
            <a:xfrm>
              <a:off x="7290060" y="5237587"/>
              <a:ext cx="98636" cy="227222"/>
              <a:chOff x="5697500" y="3656222"/>
              <a:chExt cx="216024" cy="432048"/>
            </a:xfrm>
          </p:grpSpPr>
          <p:cxnSp>
            <p:nvCxnSpPr>
              <p:cNvPr id="310" name="Straight Connector 312"/>
              <p:cNvCxnSpPr>
                <a:stCxn id="31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11" name="Isosceles Triangle 31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2" name="Straight Connector 31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6" name="Group 118"/>
            <p:cNvGrpSpPr/>
            <p:nvPr/>
          </p:nvGrpSpPr>
          <p:grpSpPr>
            <a:xfrm>
              <a:off x="7504607" y="5046715"/>
              <a:ext cx="98636" cy="227222"/>
              <a:chOff x="5697500" y="3656222"/>
              <a:chExt cx="216024" cy="432048"/>
            </a:xfrm>
          </p:grpSpPr>
          <p:cxnSp>
            <p:nvCxnSpPr>
              <p:cNvPr id="307" name="Straight Connector 309"/>
              <p:cNvCxnSpPr>
                <a:stCxn id="30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8" name="Isosceles Triangle 31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9" name="Straight Connector 31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7" name="Group 119"/>
            <p:cNvGrpSpPr/>
            <p:nvPr/>
          </p:nvGrpSpPr>
          <p:grpSpPr>
            <a:xfrm>
              <a:off x="8010139" y="4517507"/>
              <a:ext cx="98636" cy="227222"/>
              <a:chOff x="5697500" y="3656222"/>
              <a:chExt cx="216024" cy="432048"/>
            </a:xfrm>
          </p:grpSpPr>
          <p:cxnSp>
            <p:nvCxnSpPr>
              <p:cNvPr id="304" name="Straight Connector 306"/>
              <p:cNvCxnSpPr>
                <a:stCxn id="30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5" name="Isosceles Triangle 30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6" name="Straight Connector 30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8" name="Group 120"/>
            <p:cNvGrpSpPr/>
            <p:nvPr/>
          </p:nvGrpSpPr>
          <p:grpSpPr>
            <a:xfrm>
              <a:off x="7794115" y="5021564"/>
              <a:ext cx="98636" cy="227222"/>
              <a:chOff x="5697500" y="3656222"/>
              <a:chExt cx="216024" cy="432048"/>
            </a:xfrm>
          </p:grpSpPr>
          <p:cxnSp>
            <p:nvCxnSpPr>
              <p:cNvPr id="301" name="Straight Connector 303"/>
              <p:cNvCxnSpPr>
                <a:stCxn id="30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2" name="Isosceles Triangle 30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3" name="Straight Connector 30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9" name="Group 121"/>
            <p:cNvGrpSpPr/>
            <p:nvPr/>
          </p:nvGrpSpPr>
          <p:grpSpPr>
            <a:xfrm>
              <a:off x="8154156" y="5237587"/>
              <a:ext cx="98636" cy="227222"/>
              <a:chOff x="5697500" y="3656222"/>
              <a:chExt cx="216024" cy="432048"/>
            </a:xfrm>
          </p:grpSpPr>
          <p:cxnSp>
            <p:nvCxnSpPr>
              <p:cNvPr id="298" name="Straight Connector 300"/>
              <p:cNvCxnSpPr>
                <a:stCxn id="29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9" name="Isosceles Triangle 30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0" name="Straight Connector 30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0" name="Group 122"/>
            <p:cNvGrpSpPr/>
            <p:nvPr/>
          </p:nvGrpSpPr>
          <p:grpSpPr>
            <a:xfrm>
              <a:off x="8505811" y="4221091"/>
              <a:ext cx="98636" cy="227222"/>
              <a:chOff x="5697500" y="3656222"/>
              <a:chExt cx="216024" cy="432048"/>
            </a:xfrm>
          </p:grpSpPr>
          <p:cxnSp>
            <p:nvCxnSpPr>
              <p:cNvPr id="295" name="Straight Connector 297"/>
              <p:cNvCxnSpPr>
                <a:stCxn id="29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6" name="Isosceles Triangle 29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7" name="Straight Connector 29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1" name="Group 123"/>
            <p:cNvGrpSpPr/>
            <p:nvPr/>
          </p:nvGrpSpPr>
          <p:grpSpPr>
            <a:xfrm>
              <a:off x="7290060" y="4301482"/>
              <a:ext cx="98636" cy="227222"/>
              <a:chOff x="5697500" y="3656222"/>
              <a:chExt cx="216024" cy="432048"/>
            </a:xfrm>
          </p:grpSpPr>
          <p:cxnSp>
            <p:nvCxnSpPr>
              <p:cNvPr id="292" name="Straight Connector 294"/>
              <p:cNvCxnSpPr>
                <a:stCxn id="29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3" name="Isosceles Triangle 29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4" name="Straight Connector 29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2" name="Group 124"/>
            <p:cNvGrpSpPr/>
            <p:nvPr/>
          </p:nvGrpSpPr>
          <p:grpSpPr>
            <a:xfrm>
              <a:off x="7218052" y="5165580"/>
              <a:ext cx="98636" cy="227222"/>
              <a:chOff x="5697500" y="3656222"/>
              <a:chExt cx="216024" cy="432048"/>
            </a:xfrm>
          </p:grpSpPr>
          <p:cxnSp>
            <p:nvCxnSpPr>
              <p:cNvPr id="289" name="Straight Connector 291"/>
              <p:cNvCxnSpPr>
                <a:stCxn id="29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90" name="Isosceles Triangle 29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1" name="Straight Connector 29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3" name="Group 125"/>
            <p:cNvGrpSpPr/>
            <p:nvPr/>
          </p:nvGrpSpPr>
          <p:grpSpPr>
            <a:xfrm>
              <a:off x="7713723" y="3356993"/>
              <a:ext cx="98636" cy="227222"/>
              <a:chOff x="5697500" y="3656222"/>
              <a:chExt cx="216024" cy="432048"/>
            </a:xfrm>
          </p:grpSpPr>
          <p:cxnSp>
            <p:nvCxnSpPr>
              <p:cNvPr id="286" name="Straight Connector 288"/>
              <p:cNvCxnSpPr>
                <a:stCxn id="28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7" name="Isosceles Triangle 28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8" name="Straight Connector 29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4" name="Group 126"/>
            <p:cNvGrpSpPr/>
            <p:nvPr/>
          </p:nvGrpSpPr>
          <p:grpSpPr>
            <a:xfrm>
              <a:off x="7353683" y="3212977"/>
              <a:ext cx="98636" cy="227222"/>
              <a:chOff x="5697500" y="3656222"/>
              <a:chExt cx="216024" cy="432048"/>
            </a:xfrm>
          </p:grpSpPr>
          <p:cxnSp>
            <p:nvCxnSpPr>
              <p:cNvPr id="283" name="Straight Connector 285"/>
              <p:cNvCxnSpPr>
                <a:stCxn id="28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4" name="Isosceles Triangle 28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5" name="Straight Connector 28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5" name="Group 127"/>
            <p:cNvGrpSpPr/>
            <p:nvPr/>
          </p:nvGrpSpPr>
          <p:grpSpPr>
            <a:xfrm>
              <a:off x="8361794" y="3284986"/>
              <a:ext cx="98636" cy="227222"/>
              <a:chOff x="5697500" y="3656222"/>
              <a:chExt cx="216024" cy="432048"/>
            </a:xfrm>
          </p:grpSpPr>
          <p:cxnSp>
            <p:nvCxnSpPr>
              <p:cNvPr id="280" name="Straight Connector 282"/>
              <p:cNvCxnSpPr>
                <a:stCxn id="28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1" name="Isosceles Triangle 28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82" name="Straight Connector 28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6" name="Group 128"/>
            <p:cNvGrpSpPr/>
            <p:nvPr/>
          </p:nvGrpSpPr>
          <p:grpSpPr>
            <a:xfrm>
              <a:off x="8001756" y="3645027"/>
              <a:ext cx="98636" cy="227222"/>
              <a:chOff x="5697500" y="3656222"/>
              <a:chExt cx="216024" cy="432048"/>
            </a:xfrm>
          </p:grpSpPr>
          <p:cxnSp>
            <p:nvCxnSpPr>
              <p:cNvPr id="277" name="Straight Connector 279"/>
              <p:cNvCxnSpPr>
                <a:stCxn id="27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8" name="Isosceles Triangle 28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9" name="Straight Connector 28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7" name="Group 129"/>
            <p:cNvGrpSpPr/>
            <p:nvPr/>
          </p:nvGrpSpPr>
          <p:grpSpPr>
            <a:xfrm>
              <a:off x="7713723" y="3789043"/>
              <a:ext cx="98636" cy="227222"/>
              <a:chOff x="5697500" y="3656222"/>
              <a:chExt cx="216024" cy="432048"/>
            </a:xfrm>
          </p:grpSpPr>
          <p:cxnSp>
            <p:nvCxnSpPr>
              <p:cNvPr id="274" name="Straight Connector 276"/>
              <p:cNvCxnSpPr>
                <a:stCxn id="27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5" name="Isosceles Triangle 27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6" name="Straight Connector 27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8" name="Group 130"/>
            <p:cNvGrpSpPr/>
            <p:nvPr/>
          </p:nvGrpSpPr>
          <p:grpSpPr>
            <a:xfrm>
              <a:off x="7425691" y="3501009"/>
              <a:ext cx="98636" cy="227222"/>
              <a:chOff x="5697500" y="3656222"/>
              <a:chExt cx="216024" cy="432048"/>
            </a:xfrm>
          </p:grpSpPr>
          <p:cxnSp>
            <p:nvCxnSpPr>
              <p:cNvPr id="271" name="Straight Connector 273"/>
              <p:cNvCxnSpPr>
                <a:stCxn id="27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2" name="Isosceles Triangle 27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3" name="Straight Connector 27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9" name="Group 131"/>
            <p:cNvGrpSpPr/>
            <p:nvPr/>
          </p:nvGrpSpPr>
          <p:grpSpPr>
            <a:xfrm>
              <a:off x="7713723" y="3573018"/>
              <a:ext cx="98636" cy="227222"/>
              <a:chOff x="5697500" y="3656222"/>
              <a:chExt cx="216024" cy="432048"/>
            </a:xfrm>
          </p:grpSpPr>
          <p:cxnSp>
            <p:nvCxnSpPr>
              <p:cNvPr id="268" name="Straight Connector 270"/>
              <p:cNvCxnSpPr>
                <a:stCxn id="26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9" name="Isosceles Triangle 27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70" name="Straight Connector 27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0" name="Group 132"/>
            <p:cNvGrpSpPr/>
            <p:nvPr/>
          </p:nvGrpSpPr>
          <p:grpSpPr>
            <a:xfrm>
              <a:off x="8433804" y="3573018"/>
              <a:ext cx="98636" cy="227222"/>
              <a:chOff x="5697500" y="3656222"/>
              <a:chExt cx="216024" cy="432048"/>
            </a:xfrm>
          </p:grpSpPr>
          <p:cxnSp>
            <p:nvCxnSpPr>
              <p:cNvPr id="265" name="Straight Connector 267"/>
              <p:cNvCxnSpPr>
                <a:stCxn id="26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6" name="Isosceles Triangle 26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7" name="Straight Connector 26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1" name="Group 133"/>
            <p:cNvGrpSpPr/>
            <p:nvPr/>
          </p:nvGrpSpPr>
          <p:grpSpPr>
            <a:xfrm>
              <a:off x="8217779" y="3717034"/>
              <a:ext cx="98636" cy="227222"/>
              <a:chOff x="5697500" y="3656222"/>
              <a:chExt cx="216024" cy="432048"/>
            </a:xfrm>
          </p:grpSpPr>
          <p:cxnSp>
            <p:nvCxnSpPr>
              <p:cNvPr id="262" name="Straight Connector 264"/>
              <p:cNvCxnSpPr>
                <a:stCxn id="26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3" name="Isosceles Triangle 26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4" name="Straight Connector 26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2" name="Group 134"/>
            <p:cNvGrpSpPr/>
            <p:nvPr/>
          </p:nvGrpSpPr>
          <p:grpSpPr>
            <a:xfrm>
              <a:off x="7425691" y="3212977"/>
              <a:ext cx="98636" cy="227222"/>
              <a:chOff x="5697500" y="3656222"/>
              <a:chExt cx="216024" cy="432048"/>
            </a:xfrm>
          </p:grpSpPr>
          <p:cxnSp>
            <p:nvCxnSpPr>
              <p:cNvPr id="259" name="Straight Connector 261"/>
              <p:cNvCxnSpPr>
                <a:stCxn id="26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60" name="Isosceles Triangle 26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61" name="Straight Connector 26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3" name="Group 135"/>
            <p:cNvGrpSpPr/>
            <p:nvPr/>
          </p:nvGrpSpPr>
          <p:grpSpPr>
            <a:xfrm>
              <a:off x="7281675" y="3645027"/>
              <a:ext cx="98636" cy="227222"/>
              <a:chOff x="5697500" y="3656222"/>
              <a:chExt cx="216024" cy="432048"/>
            </a:xfrm>
          </p:grpSpPr>
          <p:cxnSp>
            <p:nvCxnSpPr>
              <p:cNvPr id="256" name="Straight Connector 258"/>
              <p:cNvCxnSpPr>
                <a:stCxn id="25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7" name="Isosceles Triangle 25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8" name="Straight Connector 26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4" name="Group 136"/>
            <p:cNvGrpSpPr/>
            <p:nvPr/>
          </p:nvGrpSpPr>
          <p:grpSpPr>
            <a:xfrm>
              <a:off x="7794115" y="3437386"/>
              <a:ext cx="98636" cy="227222"/>
              <a:chOff x="5697500" y="3656222"/>
              <a:chExt cx="216024" cy="432048"/>
            </a:xfrm>
          </p:grpSpPr>
          <p:cxnSp>
            <p:nvCxnSpPr>
              <p:cNvPr id="253" name="Straight Connector 255"/>
              <p:cNvCxnSpPr>
                <a:stCxn id="25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4" name="Isosceles Triangle 25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5" name="Straight Connector 25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5" name="Group 137"/>
            <p:cNvGrpSpPr/>
            <p:nvPr/>
          </p:nvGrpSpPr>
          <p:grpSpPr>
            <a:xfrm>
              <a:off x="8361794" y="4077075"/>
              <a:ext cx="98636" cy="227222"/>
              <a:chOff x="5697500" y="3656222"/>
              <a:chExt cx="216024" cy="432048"/>
            </a:xfrm>
          </p:grpSpPr>
          <p:cxnSp>
            <p:nvCxnSpPr>
              <p:cNvPr id="250" name="Straight Connector 252"/>
              <p:cNvCxnSpPr>
                <a:stCxn id="25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51" name="Isosceles Triangle 25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2" name="Straight Connector 25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6" name="Group 138"/>
            <p:cNvGrpSpPr/>
            <p:nvPr/>
          </p:nvGrpSpPr>
          <p:grpSpPr>
            <a:xfrm>
              <a:off x="8025431" y="3407298"/>
              <a:ext cx="98636" cy="227222"/>
              <a:chOff x="5697500" y="3656222"/>
              <a:chExt cx="216024" cy="432048"/>
            </a:xfrm>
          </p:grpSpPr>
          <p:cxnSp>
            <p:nvCxnSpPr>
              <p:cNvPr id="247" name="Straight Connector 249"/>
              <p:cNvCxnSpPr>
                <a:stCxn id="24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8" name="Isosceles Triangle 25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9" name="Straight Connector 25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7" name="Group 139"/>
            <p:cNvGrpSpPr/>
            <p:nvPr/>
          </p:nvGrpSpPr>
          <p:grpSpPr>
            <a:xfrm>
              <a:off x="7578091" y="3653409"/>
              <a:ext cx="98636" cy="227222"/>
              <a:chOff x="5697500" y="3656222"/>
              <a:chExt cx="216024" cy="432048"/>
            </a:xfrm>
          </p:grpSpPr>
          <p:cxnSp>
            <p:nvCxnSpPr>
              <p:cNvPr id="244" name="Straight Connector 246"/>
              <p:cNvCxnSpPr>
                <a:stCxn id="24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5" name="Isosceles Triangle 24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6" name="Straight Connector 24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8" name="Group 140"/>
            <p:cNvGrpSpPr/>
            <p:nvPr/>
          </p:nvGrpSpPr>
          <p:grpSpPr>
            <a:xfrm>
              <a:off x="7866123" y="3725418"/>
              <a:ext cx="98636" cy="227222"/>
              <a:chOff x="5697500" y="3656222"/>
              <a:chExt cx="216024" cy="432048"/>
            </a:xfrm>
          </p:grpSpPr>
          <p:cxnSp>
            <p:nvCxnSpPr>
              <p:cNvPr id="241" name="Straight Connector 243"/>
              <p:cNvCxnSpPr>
                <a:stCxn id="24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2" name="Isosceles Triangle 24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3" name="Straight Connector 24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9" name="Group 141"/>
            <p:cNvGrpSpPr/>
            <p:nvPr/>
          </p:nvGrpSpPr>
          <p:grpSpPr>
            <a:xfrm>
              <a:off x="8505811" y="4509123"/>
              <a:ext cx="98636" cy="227222"/>
              <a:chOff x="5697500" y="3656222"/>
              <a:chExt cx="216024" cy="432048"/>
            </a:xfrm>
          </p:grpSpPr>
          <p:cxnSp>
            <p:nvCxnSpPr>
              <p:cNvPr id="238" name="Straight Connector 240"/>
              <p:cNvCxnSpPr>
                <a:stCxn id="23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9" name="Isosceles Triangle 24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40" name="Straight Connector 24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0" name="Group 142"/>
            <p:cNvGrpSpPr/>
            <p:nvPr/>
          </p:nvGrpSpPr>
          <p:grpSpPr>
            <a:xfrm>
              <a:off x="5742879" y="4725148"/>
              <a:ext cx="98636" cy="227222"/>
              <a:chOff x="5697500" y="3656222"/>
              <a:chExt cx="216024" cy="432048"/>
            </a:xfrm>
          </p:grpSpPr>
          <p:cxnSp>
            <p:nvCxnSpPr>
              <p:cNvPr id="235" name="Straight Connector 237"/>
              <p:cNvCxnSpPr>
                <a:stCxn id="23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6" name="Isosceles Triangle 23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7" name="Straight Connector 23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1" name="Group 143"/>
            <p:cNvGrpSpPr/>
            <p:nvPr/>
          </p:nvGrpSpPr>
          <p:grpSpPr>
            <a:xfrm>
              <a:off x="5697499" y="5013180"/>
              <a:ext cx="98636" cy="227222"/>
              <a:chOff x="5697500" y="3656222"/>
              <a:chExt cx="216024" cy="432048"/>
            </a:xfrm>
          </p:grpSpPr>
          <p:cxnSp>
            <p:nvCxnSpPr>
              <p:cNvPr id="232" name="Straight Connector 234"/>
              <p:cNvCxnSpPr>
                <a:stCxn id="23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3" name="Isosceles Triangle 23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4" name="Straight Connector 23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2" name="Group 144"/>
            <p:cNvGrpSpPr/>
            <p:nvPr/>
          </p:nvGrpSpPr>
          <p:grpSpPr>
            <a:xfrm>
              <a:off x="7975128" y="2708922"/>
              <a:ext cx="98636" cy="227222"/>
              <a:chOff x="5697500" y="3656222"/>
              <a:chExt cx="216024" cy="432048"/>
            </a:xfrm>
          </p:grpSpPr>
          <p:cxnSp>
            <p:nvCxnSpPr>
              <p:cNvPr id="229" name="Straight Connector 231"/>
              <p:cNvCxnSpPr>
                <a:stCxn id="23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0" name="Isosceles Triangle 23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31" name="Straight Connector 23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3" name="Group 145"/>
            <p:cNvGrpSpPr/>
            <p:nvPr/>
          </p:nvGrpSpPr>
          <p:grpSpPr>
            <a:xfrm>
              <a:off x="7137660" y="2852938"/>
              <a:ext cx="98636" cy="227222"/>
              <a:chOff x="5697500" y="3656222"/>
              <a:chExt cx="216024" cy="432048"/>
            </a:xfrm>
          </p:grpSpPr>
          <p:cxnSp>
            <p:nvCxnSpPr>
              <p:cNvPr id="226" name="Straight Connector 228"/>
              <p:cNvCxnSpPr>
                <a:stCxn id="22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7" name="Isosceles Triangle 22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8" name="Straight Connector 23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4" name="Group 146"/>
            <p:cNvGrpSpPr/>
            <p:nvPr/>
          </p:nvGrpSpPr>
          <p:grpSpPr>
            <a:xfrm>
              <a:off x="7569708" y="2924945"/>
              <a:ext cx="98636" cy="227222"/>
              <a:chOff x="5697500" y="3656222"/>
              <a:chExt cx="216024" cy="432048"/>
            </a:xfrm>
          </p:grpSpPr>
          <p:cxnSp>
            <p:nvCxnSpPr>
              <p:cNvPr id="223" name="Straight Connector 225"/>
              <p:cNvCxnSpPr>
                <a:stCxn id="22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4" name="Isosceles Triangle 22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5" name="Straight Connector 22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5" name="Group 147"/>
            <p:cNvGrpSpPr/>
            <p:nvPr/>
          </p:nvGrpSpPr>
          <p:grpSpPr>
            <a:xfrm>
              <a:off x="8073763" y="2780929"/>
              <a:ext cx="98636" cy="227222"/>
              <a:chOff x="5697500" y="3656222"/>
              <a:chExt cx="216024" cy="432048"/>
            </a:xfrm>
          </p:grpSpPr>
          <p:cxnSp>
            <p:nvCxnSpPr>
              <p:cNvPr id="220" name="Straight Connector 222"/>
              <p:cNvCxnSpPr>
                <a:stCxn id="22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1" name="Isosceles Triangle 22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2" name="Straight Connector 22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6" name="Group 148"/>
            <p:cNvGrpSpPr/>
            <p:nvPr/>
          </p:nvGrpSpPr>
          <p:grpSpPr>
            <a:xfrm>
              <a:off x="7929746" y="2996954"/>
              <a:ext cx="98636" cy="227222"/>
              <a:chOff x="5697500" y="3656222"/>
              <a:chExt cx="216024" cy="432048"/>
            </a:xfrm>
          </p:grpSpPr>
          <p:cxnSp>
            <p:nvCxnSpPr>
              <p:cNvPr id="217" name="Straight Connector 219"/>
              <p:cNvCxnSpPr>
                <a:stCxn id="21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8" name="Isosceles Triangle 22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9" name="Straight Connector 22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7" name="Group 149"/>
            <p:cNvGrpSpPr/>
            <p:nvPr/>
          </p:nvGrpSpPr>
          <p:grpSpPr>
            <a:xfrm>
              <a:off x="7857739" y="2636913"/>
              <a:ext cx="98636" cy="227222"/>
              <a:chOff x="5697500" y="3656222"/>
              <a:chExt cx="216024" cy="432048"/>
            </a:xfrm>
          </p:grpSpPr>
          <p:cxnSp>
            <p:nvCxnSpPr>
              <p:cNvPr id="214" name="Straight Connector 216"/>
              <p:cNvCxnSpPr>
                <a:stCxn id="21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5" name="Isosceles Triangle 21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6" name="Straight Connector 21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8" name="Group 150"/>
            <p:cNvGrpSpPr/>
            <p:nvPr/>
          </p:nvGrpSpPr>
          <p:grpSpPr>
            <a:xfrm>
              <a:off x="7569708" y="3068961"/>
              <a:ext cx="98636" cy="227222"/>
              <a:chOff x="5697500" y="3656222"/>
              <a:chExt cx="216024" cy="432048"/>
            </a:xfrm>
          </p:grpSpPr>
          <p:cxnSp>
            <p:nvCxnSpPr>
              <p:cNvPr id="211" name="Straight Connector 213"/>
              <p:cNvCxnSpPr>
                <a:stCxn id="21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2" name="Isosceles Triangle 21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3" name="Straight Connector 21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9" name="Group 151"/>
            <p:cNvGrpSpPr/>
            <p:nvPr/>
          </p:nvGrpSpPr>
          <p:grpSpPr>
            <a:xfrm>
              <a:off x="7831111" y="5517235"/>
              <a:ext cx="98636" cy="227222"/>
              <a:chOff x="5697500" y="3656222"/>
              <a:chExt cx="216024" cy="432048"/>
            </a:xfrm>
          </p:grpSpPr>
          <p:cxnSp>
            <p:nvCxnSpPr>
              <p:cNvPr id="208" name="Straight Connector 210"/>
              <p:cNvCxnSpPr>
                <a:stCxn id="20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9" name="Isosceles Triangle 21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0" name="Straight Connector 21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0" name="Group 152"/>
            <p:cNvGrpSpPr/>
            <p:nvPr/>
          </p:nvGrpSpPr>
          <p:grpSpPr>
            <a:xfrm>
              <a:off x="6993643" y="5661251"/>
              <a:ext cx="98636" cy="227222"/>
              <a:chOff x="5697500" y="3656222"/>
              <a:chExt cx="216024" cy="432048"/>
            </a:xfrm>
          </p:grpSpPr>
          <p:cxnSp>
            <p:nvCxnSpPr>
              <p:cNvPr id="205" name="Straight Connector 207"/>
              <p:cNvCxnSpPr>
                <a:stCxn id="20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6" name="Isosceles Triangle 20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7" name="Straight Connector 20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1" name="Group 153"/>
            <p:cNvGrpSpPr/>
            <p:nvPr/>
          </p:nvGrpSpPr>
          <p:grpSpPr>
            <a:xfrm>
              <a:off x="7425691" y="5733260"/>
              <a:ext cx="98636" cy="227222"/>
              <a:chOff x="5697500" y="3656222"/>
              <a:chExt cx="216024" cy="432048"/>
            </a:xfrm>
          </p:grpSpPr>
          <p:cxnSp>
            <p:nvCxnSpPr>
              <p:cNvPr id="202" name="Straight Connector 204"/>
              <p:cNvCxnSpPr>
                <a:stCxn id="20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3" name="Isosceles Triangle 20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4" name="Straight Connector 20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2" name="Group 154"/>
            <p:cNvGrpSpPr/>
            <p:nvPr/>
          </p:nvGrpSpPr>
          <p:grpSpPr>
            <a:xfrm>
              <a:off x="7929746" y="5589244"/>
              <a:ext cx="98636" cy="227222"/>
              <a:chOff x="5697500" y="3656222"/>
              <a:chExt cx="216024" cy="432048"/>
            </a:xfrm>
          </p:grpSpPr>
          <p:cxnSp>
            <p:nvCxnSpPr>
              <p:cNvPr id="199" name="Straight Connector 201"/>
              <p:cNvCxnSpPr>
                <a:stCxn id="200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0" name="Isosceles Triangle 202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1" name="Straight Connector 203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3" name="Group 155"/>
            <p:cNvGrpSpPr/>
            <p:nvPr/>
          </p:nvGrpSpPr>
          <p:grpSpPr>
            <a:xfrm>
              <a:off x="7785731" y="5805267"/>
              <a:ext cx="98636" cy="227222"/>
              <a:chOff x="5697500" y="3656222"/>
              <a:chExt cx="216024" cy="432048"/>
            </a:xfrm>
          </p:grpSpPr>
          <p:cxnSp>
            <p:nvCxnSpPr>
              <p:cNvPr id="196" name="Straight Connector 198"/>
              <p:cNvCxnSpPr>
                <a:stCxn id="197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7" name="Isosceles Triangle 199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8" name="Straight Connector 200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4" name="Group 156"/>
            <p:cNvGrpSpPr/>
            <p:nvPr/>
          </p:nvGrpSpPr>
          <p:grpSpPr>
            <a:xfrm>
              <a:off x="7713723" y="5445228"/>
              <a:ext cx="98636" cy="227222"/>
              <a:chOff x="5697500" y="3656222"/>
              <a:chExt cx="216024" cy="432048"/>
            </a:xfrm>
          </p:grpSpPr>
          <p:cxnSp>
            <p:nvCxnSpPr>
              <p:cNvPr id="193" name="Straight Connector 195"/>
              <p:cNvCxnSpPr>
                <a:stCxn id="194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4" name="Isosceles Triangle 196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5" name="Straight Connector 197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5" name="Group 157"/>
            <p:cNvGrpSpPr/>
            <p:nvPr/>
          </p:nvGrpSpPr>
          <p:grpSpPr>
            <a:xfrm>
              <a:off x="7425691" y="5877276"/>
              <a:ext cx="98636" cy="227222"/>
              <a:chOff x="5697500" y="3656222"/>
              <a:chExt cx="216024" cy="432048"/>
            </a:xfrm>
          </p:grpSpPr>
          <p:cxnSp>
            <p:nvCxnSpPr>
              <p:cNvPr id="190" name="Straight Connector 192"/>
              <p:cNvCxnSpPr>
                <a:stCxn id="191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1" name="Isosceles Triangle 193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2" name="Straight Connector 194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6" name="Group 158"/>
            <p:cNvGrpSpPr/>
            <p:nvPr/>
          </p:nvGrpSpPr>
          <p:grpSpPr>
            <a:xfrm>
              <a:off x="7857739" y="5013180"/>
              <a:ext cx="98636" cy="227222"/>
              <a:chOff x="5697500" y="3656222"/>
              <a:chExt cx="216024" cy="432048"/>
            </a:xfrm>
          </p:grpSpPr>
          <p:cxnSp>
            <p:nvCxnSpPr>
              <p:cNvPr id="187" name="Straight Connector 189"/>
              <p:cNvCxnSpPr>
                <a:stCxn id="188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188" name="Isosceles Triangle 190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9" name="Straight Connector 191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7" name="Group 159"/>
            <p:cNvGrpSpPr/>
            <p:nvPr/>
          </p:nvGrpSpPr>
          <p:grpSpPr>
            <a:xfrm>
              <a:off x="8361794" y="4869164"/>
              <a:ext cx="98636" cy="227222"/>
              <a:chOff x="5697500" y="3656222"/>
              <a:chExt cx="216024" cy="432048"/>
            </a:xfrm>
          </p:grpSpPr>
          <p:cxnSp>
            <p:nvCxnSpPr>
              <p:cNvPr id="184" name="Straight Connector 186"/>
              <p:cNvCxnSpPr>
                <a:stCxn id="185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85" name="Isosceles Triangle 187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6" name="Straight Connector 188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8" name="Group 160"/>
            <p:cNvGrpSpPr/>
            <p:nvPr/>
          </p:nvGrpSpPr>
          <p:grpSpPr>
            <a:xfrm>
              <a:off x="8217779" y="5085187"/>
              <a:ext cx="98636" cy="227222"/>
              <a:chOff x="5697500" y="3656222"/>
              <a:chExt cx="216024" cy="432048"/>
            </a:xfrm>
          </p:grpSpPr>
          <p:cxnSp>
            <p:nvCxnSpPr>
              <p:cNvPr id="181" name="Straight Connector 183"/>
              <p:cNvCxnSpPr>
                <a:stCxn id="182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82" name="Isosceles Triangle 184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3" name="Straight Connector 185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59" name="Group 161"/>
            <p:cNvGrpSpPr/>
            <p:nvPr/>
          </p:nvGrpSpPr>
          <p:grpSpPr>
            <a:xfrm>
              <a:off x="7857739" y="5157196"/>
              <a:ext cx="98636" cy="227222"/>
              <a:chOff x="5697500" y="3656222"/>
              <a:chExt cx="216024" cy="432048"/>
            </a:xfrm>
          </p:grpSpPr>
          <p:cxnSp>
            <p:nvCxnSpPr>
              <p:cNvPr id="178" name="Straight Connector 180"/>
              <p:cNvCxnSpPr>
                <a:stCxn id="179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9" name="Isosceles Triangle 181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0" name="Straight Connector 182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60" name="Straight Arrow Connector 162"/>
            <p:cNvCxnSpPr/>
            <p:nvPr/>
          </p:nvCxnSpPr>
          <p:spPr>
            <a:xfrm flipV="1">
              <a:off x="4257340" y="3140970"/>
              <a:ext cx="2736303" cy="1296146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1" name="Straight Arrow Connector 163"/>
            <p:cNvCxnSpPr>
              <a:endCxn id="266" idx="0"/>
            </p:cNvCxnSpPr>
            <p:nvPr/>
          </p:nvCxnSpPr>
          <p:spPr>
            <a:xfrm flipV="1">
              <a:off x="4257340" y="3724500"/>
              <a:ext cx="4209343" cy="712616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2" name="Straight Arrow Connector 164"/>
            <p:cNvCxnSpPr/>
            <p:nvPr/>
          </p:nvCxnSpPr>
          <p:spPr>
            <a:xfrm>
              <a:off x="4329348" y="4437114"/>
              <a:ext cx="4032446" cy="50405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3" name="Straight Arrow Connector 165"/>
            <p:cNvCxnSpPr>
              <a:endCxn id="197" idx="1"/>
            </p:cNvCxnSpPr>
            <p:nvPr/>
          </p:nvCxnSpPr>
          <p:spPr>
            <a:xfrm>
              <a:off x="4257340" y="4437114"/>
              <a:ext cx="3544829" cy="1443894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grpSp>
          <p:nvGrpSpPr>
            <p:cNvPr id="164" name="Group 166"/>
            <p:cNvGrpSpPr/>
            <p:nvPr/>
          </p:nvGrpSpPr>
          <p:grpSpPr>
            <a:xfrm>
              <a:off x="7596336" y="2492897"/>
              <a:ext cx="98636" cy="227222"/>
              <a:chOff x="5697500" y="3656222"/>
              <a:chExt cx="216024" cy="432048"/>
            </a:xfrm>
          </p:grpSpPr>
          <p:cxnSp>
            <p:nvCxnSpPr>
              <p:cNvPr id="175" name="Straight Connector 177"/>
              <p:cNvCxnSpPr>
                <a:stCxn id="176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6" name="Isosceles Triangle 178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Connector 179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65" name="Group 167"/>
            <p:cNvGrpSpPr/>
            <p:nvPr/>
          </p:nvGrpSpPr>
          <p:grpSpPr>
            <a:xfrm>
              <a:off x="7578091" y="2933329"/>
              <a:ext cx="98636" cy="227222"/>
              <a:chOff x="5697500" y="3656222"/>
              <a:chExt cx="216024" cy="432048"/>
            </a:xfrm>
          </p:grpSpPr>
          <p:cxnSp>
            <p:nvCxnSpPr>
              <p:cNvPr id="172" name="Straight Connector 174"/>
              <p:cNvCxnSpPr>
                <a:stCxn id="173" idx="0"/>
              </p:cNvCxnSpPr>
              <p:nvPr/>
            </p:nvCxnSpPr>
            <p:spPr>
              <a:xfrm>
                <a:off x="5769508" y="3944254"/>
                <a:ext cx="0" cy="144016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73" name="Isosceles Triangle 175"/>
              <p:cNvSpPr/>
              <p:nvPr/>
            </p:nvSpPr>
            <p:spPr>
              <a:xfrm flipV="1">
                <a:off x="5697500" y="3656222"/>
                <a:ext cx="144016" cy="288032"/>
              </a:xfrm>
              <a:prstGeom prst="triangl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4" name="Straight Connector 176"/>
              <p:cNvCxnSpPr/>
              <p:nvPr/>
            </p:nvCxnSpPr>
            <p:spPr>
              <a:xfrm>
                <a:off x="5769508" y="4088270"/>
                <a:ext cx="14401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166" name="Straight Arrow Connector 168"/>
            <p:cNvCxnSpPr>
              <a:endCxn id="173" idx="1"/>
            </p:cNvCxnSpPr>
            <p:nvPr/>
          </p:nvCxnSpPr>
          <p:spPr>
            <a:xfrm flipV="1">
              <a:off x="4283968" y="3009070"/>
              <a:ext cx="3310561" cy="1428046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7" name="Straight Arrow Connector 169"/>
            <p:cNvCxnSpPr>
              <a:endCxn id="446" idx="5"/>
            </p:cNvCxnSpPr>
            <p:nvPr/>
          </p:nvCxnSpPr>
          <p:spPr>
            <a:xfrm flipV="1">
              <a:off x="4283968" y="3936791"/>
              <a:ext cx="4271161" cy="500325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8" name="Straight Arrow Connector 170"/>
            <p:cNvCxnSpPr>
              <a:endCxn id="182" idx="5"/>
            </p:cNvCxnSpPr>
            <p:nvPr/>
          </p:nvCxnSpPr>
          <p:spPr>
            <a:xfrm>
              <a:off x="4283968" y="4437114"/>
              <a:ext cx="3983129" cy="72381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69" name="Straight Arrow Connector 171"/>
            <p:cNvCxnSpPr>
              <a:endCxn id="191" idx="5"/>
            </p:cNvCxnSpPr>
            <p:nvPr/>
          </p:nvCxnSpPr>
          <p:spPr>
            <a:xfrm>
              <a:off x="4283968" y="4437114"/>
              <a:ext cx="3191041" cy="1515900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70" name="TextBox 169"/>
            <p:cNvSpPr txBox="1"/>
            <p:nvPr/>
          </p:nvSpPr>
          <p:spPr>
            <a:xfrm>
              <a:off x="4283968" y="5301210"/>
              <a:ext cx="129614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group 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283968" y="5589244"/>
              <a:ext cx="129614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group 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640" name="Прямоугольник 2"/>
          <p:cNvSpPr/>
          <p:nvPr/>
        </p:nvSpPr>
        <p:spPr>
          <a:xfrm>
            <a:off x="590046" y="1084456"/>
            <a:ext cx="66580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+mn-lt"/>
              </a:rPr>
              <a:t>Перед началом передачи формируется группа абонентов </a:t>
            </a:r>
            <a:r>
              <a:rPr lang="en-US" sz="1400" dirty="0">
                <a:latin typeface="+mn-lt"/>
              </a:rPr>
              <a:t>MU</a:t>
            </a:r>
            <a:r>
              <a:rPr lang="ru-RU" sz="1400" dirty="0">
                <a:latin typeface="+mn-lt"/>
              </a:rPr>
              <a:t>-</a:t>
            </a:r>
            <a:r>
              <a:rPr lang="en-US" sz="1400" dirty="0">
                <a:latin typeface="+mn-lt"/>
              </a:rPr>
              <a:t>MIMO</a:t>
            </a:r>
            <a:r>
              <a:rPr lang="ru-RU" sz="1400" dirty="0">
                <a:latin typeface="+mn-lt"/>
              </a:rPr>
              <a:t>, которых Медуза будет обслуживать одновременно за счет пространственного мультиплексирования</a:t>
            </a:r>
            <a:endParaRPr lang="en-US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+mn-lt"/>
              </a:rPr>
              <a:t>Требуется соблюдать минимальный пространственный разнос около </a:t>
            </a:r>
            <a:r>
              <a:rPr lang="en-US" sz="1400" dirty="0">
                <a:latin typeface="+mn-lt"/>
              </a:rPr>
              <a:t>6.5 </a:t>
            </a:r>
            <a:r>
              <a:rPr lang="ru-RU" sz="1400" dirty="0">
                <a:latin typeface="+mn-lt"/>
              </a:rPr>
              <a:t>градусов по азимуту</a:t>
            </a:r>
            <a:endParaRPr lang="en-US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+mn-lt"/>
              </a:rPr>
              <a:t>Алгоритм группировки отрабатывает в начале каждого </a:t>
            </a:r>
            <a:r>
              <a:rPr lang="en-US" sz="1400" dirty="0">
                <a:latin typeface="+mn-lt"/>
              </a:rPr>
              <a:t>TDD</a:t>
            </a:r>
            <a:r>
              <a:rPr lang="ru-RU" sz="1400" dirty="0">
                <a:latin typeface="+mn-lt"/>
              </a:rPr>
              <a:t>-цикла</a:t>
            </a:r>
            <a:endParaRPr lang="en-US" sz="1400" dirty="0">
              <a:latin typeface="+mn-lt"/>
            </a:endParaRPr>
          </a:p>
        </p:txBody>
      </p:sp>
      <p:pic>
        <p:nvPicPr>
          <p:cNvPr id="641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064" y="3620195"/>
            <a:ext cx="2495780" cy="2028508"/>
          </a:xfrm>
          <a:prstGeom prst="rect">
            <a:avLst/>
          </a:prstGeom>
        </p:spPr>
      </p:pic>
      <p:grpSp>
        <p:nvGrpSpPr>
          <p:cNvPr id="642" name="Группа 1916"/>
          <p:cNvGrpSpPr/>
          <p:nvPr/>
        </p:nvGrpSpPr>
        <p:grpSpPr>
          <a:xfrm>
            <a:off x="552505" y="2641184"/>
            <a:ext cx="6144210" cy="2101676"/>
            <a:chOff x="359158" y="2723667"/>
            <a:chExt cx="6144210" cy="2101676"/>
          </a:xfrm>
        </p:grpSpPr>
        <p:sp>
          <p:nvSpPr>
            <p:cNvPr id="643" name="Прямоугольник 3"/>
            <p:cNvSpPr/>
            <p:nvPr/>
          </p:nvSpPr>
          <p:spPr>
            <a:xfrm>
              <a:off x="407368" y="3009461"/>
              <a:ext cx="6096000" cy="18158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+mn-lt"/>
                </a:rPr>
                <a:t>Точка доступа передает специальный символ (</a:t>
              </a:r>
              <a:r>
                <a:rPr lang="en-US" sz="1400" dirty="0">
                  <a:latin typeface="+mn-lt"/>
                </a:rPr>
                <a:t>sounding symbol</a:t>
              </a:r>
              <a:r>
                <a:rPr lang="ru-RU" sz="1400" dirty="0">
                  <a:latin typeface="+mn-lt"/>
                </a:rPr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dirty="0">
                  <a:latin typeface="+mn-lt"/>
                </a:rPr>
                <a:t>SM </a:t>
              </a:r>
              <a:r>
                <a:rPr lang="ru-RU" sz="1400" dirty="0">
                  <a:latin typeface="+mn-lt"/>
                </a:rPr>
                <a:t>записывает символ, архивирует его и передает его на </a:t>
              </a:r>
              <a:r>
                <a:rPr lang="en-US" sz="1400" dirty="0">
                  <a:latin typeface="+mn-lt"/>
                </a:rPr>
                <a:t>AP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+mn-lt"/>
                </a:rPr>
                <a:t>Точка доступа анализирует полученные данные и определяет следующий набор параметров для каждой </a:t>
              </a:r>
              <a:r>
                <a:rPr lang="en-US" sz="1400" dirty="0">
                  <a:latin typeface="+mn-lt"/>
                </a:rPr>
                <a:t>SM</a:t>
              </a:r>
              <a:r>
                <a:rPr lang="ru-RU" sz="1400" dirty="0">
                  <a:latin typeface="+mn-lt"/>
                </a:rPr>
                <a:t> :</a:t>
              </a:r>
              <a:endParaRPr lang="en-US" sz="1400" dirty="0">
                <a:latin typeface="+mn-lt"/>
              </a:endParaRPr>
            </a:p>
            <a:p>
              <a:pPr marL="742950" lvl="3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+mn-lt"/>
                </a:rPr>
                <a:t>Пространственная частота (</a:t>
              </a:r>
              <a:r>
                <a:rPr lang="en-US" sz="1400" dirty="0">
                  <a:latin typeface="+mn-lt"/>
                </a:rPr>
                <a:t>spatial frequency</a:t>
              </a:r>
              <a:r>
                <a:rPr lang="ru-RU" sz="1400" dirty="0">
                  <a:latin typeface="+mn-lt"/>
                </a:rPr>
                <a:t>)</a:t>
              </a:r>
              <a:endParaRPr lang="en-US" sz="1400" dirty="0">
                <a:latin typeface="+mn-lt"/>
              </a:endParaRPr>
            </a:p>
            <a:p>
              <a:pPr marL="742950" lvl="3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+mn-lt"/>
                </a:rPr>
                <a:t>Способность </a:t>
              </a:r>
              <a:r>
                <a:rPr lang="en-US" sz="1400" dirty="0">
                  <a:latin typeface="+mn-lt"/>
                </a:rPr>
                <a:t>SM</a:t>
              </a:r>
              <a:r>
                <a:rPr lang="ru-RU" sz="1400" dirty="0">
                  <a:latin typeface="+mn-lt"/>
                </a:rPr>
                <a:t> работать с сформированной диаграммой направленности и </a:t>
              </a:r>
              <a:r>
                <a:rPr lang="en-US" sz="1400" dirty="0">
                  <a:latin typeface="+mn-lt"/>
                </a:rPr>
                <a:t>MU-MIMO</a:t>
              </a:r>
            </a:p>
            <a:p>
              <a:pPr marL="742950" lvl="3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+mn-lt"/>
                </a:rPr>
                <a:t>Весовые коэффициенты </a:t>
              </a:r>
              <a:r>
                <a:rPr lang="en-US" sz="1400" dirty="0">
                  <a:latin typeface="+mn-lt"/>
                </a:rPr>
                <a:t>MU-MIMO</a:t>
              </a:r>
            </a:p>
          </p:txBody>
        </p:sp>
        <p:sp>
          <p:nvSpPr>
            <p:cNvPr id="644" name="Прямоугольник 4"/>
            <p:cNvSpPr/>
            <p:nvPr/>
          </p:nvSpPr>
          <p:spPr>
            <a:xfrm>
              <a:off x="359158" y="2723667"/>
              <a:ext cx="38411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latin typeface="+mn-lt"/>
                </a:rPr>
                <a:t>Определение положения абонентов</a:t>
              </a:r>
              <a:endParaRPr lang="en-US" sz="1600" b="1" dirty="0">
                <a:latin typeface="+mn-lt"/>
              </a:endParaRPr>
            </a:p>
          </p:txBody>
        </p:sp>
      </p:grpSp>
      <p:grpSp>
        <p:nvGrpSpPr>
          <p:cNvPr id="645" name="Группа 1917"/>
          <p:cNvGrpSpPr/>
          <p:nvPr/>
        </p:nvGrpSpPr>
        <p:grpSpPr>
          <a:xfrm>
            <a:off x="556202" y="4796781"/>
            <a:ext cx="6000704" cy="2061219"/>
            <a:chOff x="666911" y="5206945"/>
            <a:chExt cx="6000704" cy="1705030"/>
          </a:xfrm>
        </p:grpSpPr>
        <p:pic>
          <p:nvPicPr>
            <p:cNvPr id="646" name="Рисунок 19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755" y="5407413"/>
              <a:ext cx="5966860" cy="1504562"/>
            </a:xfrm>
            <a:prstGeom prst="rect">
              <a:avLst/>
            </a:prstGeom>
          </p:spPr>
        </p:pic>
        <p:sp>
          <p:nvSpPr>
            <p:cNvPr id="647" name="Прямоугольник 1915"/>
            <p:cNvSpPr/>
            <p:nvPr/>
          </p:nvSpPr>
          <p:spPr>
            <a:xfrm>
              <a:off x="666911" y="5206945"/>
              <a:ext cx="30925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latin typeface="+mn-lt"/>
                </a:rPr>
                <a:t>Три режима работы антенны</a:t>
              </a:r>
              <a:endParaRPr lang="en-US" sz="16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0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8009" y="2888289"/>
            <a:ext cx="2817865" cy="2993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1435" y="2039364"/>
            <a:ext cx="2246030" cy="1157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Доступные абонентские модули </a:t>
            </a:r>
            <a:endParaRPr lang="en-GB" i="1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85E7E36-03E5-4030-8CFF-968D0707DDD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1767" y="1192165"/>
            <a:ext cx="6132513" cy="6105525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99" b="1" dirty="0"/>
              <a:t>Два форм-фактора</a:t>
            </a:r>
            <a:r>
              <a:rPr lang="en-GB" sz="1799" b="1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Интегрированная антенна 17 дБи (аналог </a:t>
            </a:r>
            <a:r>
              <a:rPr lang="en-GB" sz="1600" dirty="0"/>
              <a:t>Force 180</a:t>
            </a:r>
            <a:r>
              <a:rPr lang="ru-RU" sz="1600" dirty="0"/>
              <a:t>)</a:t>
            </a:r>
            <a:endParaRPr lang="en-GB" sz="1600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Интегрированная антенна 25 дБи (аналог </a:t>
            </a:r>
            <a:r>
              <a:rPr lang="en-GB" sz="1600" dirty="0"/>
              <a:t>Force 200</a:t>
            </a:r>
            <a:r>
              <a:rPr lang="ru-RU" sz="1600" dirty="0"/>
              <a:t>)</a:t>
            </a:r>
            <a:endParaRPr lang="en-GB" sz="1799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1799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99" b="1" dirty="0"/>
              <a:t>Новая архитектура на основе </a:t>
            </a:r>
            <a:r>
              <a:rPr lang="en-GB" sz="1799" b="1" dirty="0"/>
              <a:t>FPGA / </a:t>
            </a:r>
            <a:r>
              <a:rPr lang="en-GB" sz="1799" b="1" dirty="0" err="1"/>
              <a:t>SoC</a:t>
            </a:r>
            <a:r>
              <a:rPr lang="en-GB" sz="1799" b="1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Современный процессор</a:t>
            </a:r>
            <a:r>
              <a:rPr lang="en-GB" sz="1600" dirty="0"/>
              <a:t>, </a:t>
            </a:r>
            <a:r>
              <a:rPr lang="ru-RU" sz="1600" b="1" dirty="0"/>
              <a:t>выше </a:t>
            </a:r>
            <a:r>
              <a:rPr lang="en-US" sz="1600" b="1" dirty="0"/>
              <a:t>PPS</a:t>
            </a:r>
            <a:endParaRPr lang="en-GB" sz="1600" b="1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Поддержка более широких каналов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</a:t>
            </a:r>
            <a:r>
              <a:rPr lang="ru-RU" sz="1600" dirty="0"/>
              <a:t>выше скорость</a:t>
            </a:r>
            <a:endParaRPr lang="en-GB" sz="1600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Поддержка диапазона </a:t>
            </a:r>
            <a:r>
              <a:rPr lang="en-GB" sz="1600" b="1" dirty="0"/>
              <a:t>4.9 – 5.925 </a:t>
            </a:r>
            <a:r>
              <a:rPr lang="ru-RU" sz="1600" b="1" dirty="0"/>
              <a:t>ГГц</a:t>
            </a:r>
            <a:endParaRPr lang="en-GB" sz="16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1799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99" b="1" dirty="0"/>
              <a:t>Интерфейсы</a:t>
            </a:r>
            <a:endParaRPr lang="en-GB" sz="1799" b="1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Один</a:t>
            </a:r>
            <a:r>
              <a:rPr lang="en-GB" sz="1600" dirty="0"/>
              <a:t> </a:t>
            </a:r>
            <a:r>
              <a:rPr lang="ru-RU" sz="1600" dirty="0"/>
              <a:t>порт </a:t>
            </a:r>
            <a:r>
              <a:rPr lang="en-GB" sz="1600" b="1" dirty="0"/>
              <a:t>Gigabit</a:t>
            </a:r>
            <a:r>
              <a:rPr lang="en-GB" sz="1600" dirty="0"/>
              <a:t> Ethernet </a:t>
            </a:r>
            <a:endParaRPr lang="ru-RU" sz="1600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Аудиовыход для юстировочного тона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GB" sz="1799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99" b="1" dirty="0"/>
              <a:t>Схема питания </a:t>
            </a:r>
            <a:r>
              <a:rPr lang="en-GB" sz="1799" b="1" dirty="0"/>
              <a:t>30 </a:t>
            </a:r>
            <a:r>
              <a:rPr lang="ru-RU" sz="1799" b="1" dirty="0"/>
              <a:t>В </a:t>
            </a:r>
            <a:endParaRPr lang="en-GB" sz="1799" b="1" dirty="0"/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Такой же блок питания как </a:t>
            </a:r>
            <a:r>
              <a:rPr lang="en-GB" sz="1600" dirty="0"/>
              <a:t>450 SM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Любая полярность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0501" y="1192165"/>
            <a:ext cx="2204945" cy="1120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613" y="3321941"/>
            <a:ext cx="1998239" cy="29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может использоваться </a:t>
            </a:r>
            <a:r>
              <a:rPr lang="en-US" dirty="0" err="1"/>
              <a:t>cnMedusa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05295" y="1131803"/>
            <a:ext cx="78832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2"/>
            <a:r>
              <a:rPr lang="ru-RU" sz="1400" b="1" dirty="0"/>
              <a:t>1. Подключение частных клиентов с тарифными планами до 50* Мбит/с</a:t>
            </a:r>
            <a:endParaRPr lang="en-US" sz="1400" b="1" dirty="0"/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Доступ в Интернет / телефония / WiFi</a:t>
            </a:r>
            <a:endParaRPr lang="en-US" sz="1400" dirty="0"/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IPTV </a:t>
            </a:r>
            <a:endParaRPr lang="en-US" sz="1400" dirty="0"/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Видеосервисы (NetFlix, YouTube, IVI, OKKO, MEGOGO, Amedia и т.п.)</a:t>
            </a:r>
            <a:endParaRPr lang="en-US" sz="1400" dirty="0"/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Игровые сервисы (Sony PS, MS XBOX и т.п.) </a:t>
            </a:r>
          </a:p>
          <a:p>
            <a:pPr marL="857250" lvl="2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571500" lvl="2"/>
            <a:r>
              <a:rPr lang="ru-RU" sz="1400" b="1" dirty="0"/>
              <a:t>2. Подключение малоквартирных домов с тарифными планами до 20 Мбит/с</a:t>
            </a:r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Особенно актуально там, где присутствуют другие операторы, и прокладка оптики до дома имеет неясные перспективы </a:t>
            </a:r>
          </a:p>
          <a:p>
            <a:pPr marL="571500" lvl="2"/>
            <a:endParaRPr lang="ru-RU" sz="1400" b="1" dirty="0"/>
          </a:p>
          <a:p>
            <a:pPr marL="571500" lvl="2"/>
            <a:r>
              <a:rPr lang="ru-RU" sz="1400" b="1" dirty="0"/>
              <a:t>3. Каналы для сетей </a:t>
            </a:r>
            <a:r>
              <a:rPr lang="en-US" sz="1400" b="1" dirty="0"/>
              <a:t>Wi-Fi</a:t>
            </a:r>
            <a:r>
              <a:rPr lang="ru-RU" sz="1400" b="1" dirty="0"/>
              <a:t> в общественных пространствах </a:t>
            </a:r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Доступ к сетям </a:t>
            </a:r>
            <a:r>
              <a:rPr lang="en-US" sz="1400" dirty="0" err="1"/>
              <a:t>WiFi</a:t>
            </a:r>
            <a:endParaRPr lang="ru-RU" sz="1400" dirty="0"/>
          </a:p>
          <a:p>
            <a:pPr marL="857250" lvl="2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571500" lvl="2"/>
            <a:r>
              <a:rPr lang="ru-RU" sz="1400" b="1" dirty="0"/>
              <a:t>4. Каналы до </a:t>
            </a:r>
            <a:r>
              <a:rPr lang="en-US" sz="1400" b="1" dirty="0"/>
              <a:t>low-cost</a:t>
            </a:r>
            <a:r>
              <a:rPr lang="ru-RU" sz="1400" b="1" dirty="0"/>
              <a:t> базовых станций</a:t>
            </a:r>
            <a:r>
              <a:rPr lang="en-US" sz="1400" b="1" dirty="0"/>
              <a:t> (</a:t>
            </a:r>
            <a:r>
              <a:rPr lang="ru-RU" sz="1400" b="1" dirty="0"/>
              <a:t>повторителей</a:t>
            </a:r>
            <a:r>
              <a:rPr lang="en-US" sz="1400" b="1" dirty="0"/>
              <a:t>)</a:t>
            </a:r>
            <a:r>
              <a:rPr lang="ru-RU" sz="1400" b="1" dirty="0"/>
              <a:t> на базе </a:t>
            </a:r>
            <a:r>
              <a:rPr lang="en-US" sz="1400" b="1" dirty="0"/>
              <a:t>ePMP</a:t>
            </a:r>
          </a:p>
          <a:p>
            <a:pPr marL="1314450" lvl="3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Для абонентов за пределами прямой видимости можно организовать повторитель на оборудовании </a:t>
            </a:r>
            <a:r>
              <a:rPr lang="en-US" sz="1400" dirty="0"/>
              <a:t>ePMP</a:t>
            </a:r>
            <a:endParaRPr lang="ru-RU" sz="1400" dirty="0"/>
          </a:p>
          <a:p>
            <a:pPr marL="571500" lvl="2"/>
            <a:endParaRPr lang="ru-RU" sz="1400" b="1" dirty="0"/>
          </a:p>
          <a:p>
            <a:pPr marL="571500" lvl="2"/>
            <a:endParaRPr lang="ru-RU" sz="1400" b="1" dirty="0"/>
          </a:p>
          <a:p>
            <a:pPr marL="571500" lvl="2"/>
            <a:endParaRPr lang="ru-RU" sz="1400" dirty="0"/>
          </a:p>
          <a:p>
            <a:pPr marL="857250" lvl="2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6" name="Группа 3"/>
          <p:cNvGrpSpPr/>
          <p:nvPr/>
        </p:nvGrpSpPr>
        <p:grpSpPr>
          <a:xfrm>
            <a:off x="7941132" y="3119061"/>
            <a:ext cx="3904849" cy="3123631"/>
            <a:chOff x="721365" y="2414332"/>
            <a:chExt cx="3000067" cy="1659831"/>
          </a:xfrm>
        </p:grpSpPr>
        <p:pic>
          <p:nvPicPr>
            <p:cNvPr id="7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365" y="2475149"/>
              <a:ext cx="2272335" cy="1599014"/>
            </a:xfrm>
            <a:prstGeom prst="rect">
              <a:avLst/>
            </a:prstGeom>
          </p:spPr>
        </p:pic>
        <p:sp>
          <p:nvSpPr>
            <p:cNvPr id="8" name="Rectangle 3"/>
            <p:cNvSpPr/>
            <p:nvPr/>
          </p:nvSpPr>
          <p:spPr>
            <a:xfrm>
              <a:off x="1071075" y="2414332"/>
              <a:ext cx="943633" cy="1471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Сектор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PMP450m</a:t>
              </a:r>
              <a:endParaRPr lang="en-GB" sz="12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Rectangle 1"/>
            <p:cNvSpPr/>
            <p:nvPr/>
          </p:nvSpPr>
          <p:spPr>
            <a:xfrm>
              <a:off x="2396358" y="3274656"/>
              <a:ext cx="1325074" cy="14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Сектор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ePMP2000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-211030" y="5827193"/>
            <a:ext cx="8299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3">
              <a:buClr>
                <a:schemeClr val="accent1"/>
              </a:buClr>
            </a:pP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  <a:p>
            <a:pPr marL="1028700" lvl="3">
              <a:buClr>
                <a:schemeClr val="accent1"/>
              </a:buClr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_______</a:t>
            </a:r>
          </a:p>
          <a:p>
            <a:pPr marL="1028700" lvl="3">
              <a:buClr>
                <a:schemeClr val="accent1"/>
              </a:buClr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* Дифференцирование тарифных планов (например 20, 30, 50) позволяет привлечь более широкие слои населения и существенно повысить емкость сектора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cnMaestro</a:t>
            </a:r>
            <a:r>
              <a:rPr lang="en-US" dirty="0"/>
              <a:t>: </a:t>
            </a:r>
            <a:r>
              <a:rPr lang="ru-RU" dirty="0"/>
              <a:t>управление операторского класса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Тема №4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3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cnMaestro End-to-End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ru-RU" b="1" dirty="0"/>
              <a:t>Всё под рукой!</a:t>
            </a:r>
            <a:endParaRPr lang="en-US" b="1" dirty="0"/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ru-RU" dirty="0"/>
              <a:t>Все устройства – на карте</a:t>
            </a:r>
            <a:endParaRPr lang="en-US" dirty="0"/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ru-RU" dirty="0"/>
              <a:t>Древовидная структура  (опционально плоская структура для </a:t>
            </a:r>
            <a:r>
              <a:rPr lang="en-US" dirty="0"/>
              <a:t>Wi-Fi</a:t>
            </a:r>
            <a:r>
              <a:rPr lang="ru-RU" dirty="0"/>
              <a:t>)</a:t>
            </a:r>
            <a:endParaRPr lang="en-US" dirty="0"/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ru-RU" dirty="0"/>
              <a:t>Цепочка устройств с основными показателями</a:t>
            </a:r>
            <a:endParaRPr lang="en-US" dirty="0"/>
          </a:p>
          <a:p>
            <a:pPr>
              <a:spcBef>
                <a:spcPts val="1200"/>
              </a:spcBef>
              <a:buFont typeface="Arial" charset="0"/>
              <a:buChar char="•"/>
            </a:pPr>
            <a:r>
              <a:rPr lang="ru-RU" dirty="0" err="1"/>
              <a:t>Алармы</a:t>
            </a:r>
            <a:r>
              <a:rPr lang="ru-RU" dirty="0"/>
              <a:t> и статистика</a:t>
            </a:r>
            <a:endParaRPr lang="en-US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69" y="1151895"/>
            <a:ext cx="5615461" cy="50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Cloud Management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09920" y="1171604"/>
            <a:ext cx="10987665" cy="6727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Cambium Networks’ cnMaestro provides an integrated, intelligent, easy way to manage your network in the cloud.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343129" y="2072593"/>
            <a:ext cx="4601791" cy="658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Easy onboarding - Claim your ePMP or WiFi devices in the cloud or on-site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54" y="1940027"/>
            <a:ext cx="866775" cy="923925"/>
          </a:xfrm>
          <a:prstGeom prst="rect">
            <a:avLst/>
          </a:prstGeom>
        </p:spPr>
      </p:pic>
      <p:pic>
        <p:nvPicPr>
          <p:cNvPr id="9" name="Content Placeholder 5" descr="Screen Shot 2015-09-08 at 10.50.2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b="4564"/>
          <a:stretch>
            <a:fillRect/>
          </a:stretch>
        </p:blipFill>
        <p:spPr>
          <a:xfrm>
            <a:off x="6944920" y="1940027"/>
            <a:ext cx="4418014" cy="2552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08" y="2965275"/>
            <a:ext cx="781050" cy="762000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2368529" y="2821924"/>
            <a:ext cx="4788307" cy="966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Monitor your entire network - Leverage hierarchical dashboards, statistics, and maps to view status and drill into problem areas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695" y="4154596"/>
            <a:ext cx="771525" cy="838200"/>
          </a:xfrm>
          <a:prstGeom prst="rect">
            <a:avLst/>
          </a:prstGeom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2368529" y="4135282"/>
            <a:ext cx="6299222" cy="10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Configure devices on the cloud – Automatically provision devices upon registration or group devices and apply configuration parameters across your network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475" y="5410330"/>
            <a:ext cx="752475" cy="790575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2350749" y="5398052"/>
            <a:ext cx="7379107" cy="10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Courier New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000"/>
              </a:spcBef>
              <a:buClr>
                <a:srgbClr val="009ADD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Intuitive end-to-end troubleshooting - Visualize tower-to-edge device health and evaluate real-time client network connectivity</a:t>
            </a:r>
          </a:p>
        </p:txBody>
      </p:sp>
    </p:spTree>
    <p:extLst>
      <p:ext uri="{BB962C8B-B14F-4D97-AF65-F5344CB8AC3E}">
        <p14:creationId xmlns:p14="http://schemas.microsoft.com/office/powerpoint/2010/main" val="36535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uiExpand="1" build="p"/>
      <p:bldP spid="11" grpId="0" uiExpand="1" build="p"/>
      <p:bldP spid="15" grpId="0" uiExpand="1" build="p"/>
      <p:bldP spid="17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cnMaestro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NOC or cloud-based options</a:t>
            </a:r>
          </a:p>
          <a:p>
            <a:r>
              <a:rPr lang="en-US" dirty="0"/>
              <a:t>Access from anywhere without VPN or Java clients</a:t>
            </a:r>
          </a:p>
          <a:p>
            <a:r>
              <a:rPr lang="en-US" dirty="0"/>
              <a:t>Scalable to well over 10,000 elements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65136" y="1590863"/>
            <a:ext cx="3464863" cy="4012768"/>
            <a:chOff x="6429580" y="558413"/>
            <a:chExt cx="3657136" cy="3399070"/>
          </a:xfrm>
        </p:grpSpPr>
        <p:pic>
          <p:nvPicPr>
            <p:cNvPr id="8" name="Picture 7" descr="d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253" y="2353610"/>
              <a:ext cx="685801" cy="685800"/>
            </a:xfrm>
            <a:prstGeom prst="rect">
              <a:avLst/>
            </a:prstGeom>
          </p:spPr>
        </p:pic>
        <p:pic>
          <p:nvPicPr>
            <p:cNvPr id="9" name="Picture 8" descr="wideclou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23091" y="558413"/>
              <a:ext cx="1495804" cy="1314741"/>
            </a:xfrm>
            <a:prstGeom prst="rect">
              <a:avLst/>
            </a:prstGeom>
          </p:spPr>
        </p:pic>
        <p:pic>
          <p:nvPicPr>
            <p:cNvPr id="10" name="Picture 9" descr="widecloud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1188" y="718621"/>
              <a:ext cx="1274987" cy="10501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79510" y="1549615"/>
              <a:ext cx="3507206" cy="98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9ADD"/>
                  </a:solidFill>
                  <a:latin typeface="+mj-lt"/>
                </a:rPr>
                <a:t>Cloud </a:t>
              </a:r>
              <a:r>
                <a:rPr lang="en-US" sz="1600" b="1" dirty="0" err="1">
                  <a:solidFill>
                    <a:srgbClr val="009ADD"/>
                  </a:solidFill>
                  <a:latin typeface="+mj-lt"/>
                </a:rPr>
                <a:t>WiFi</a:t>
              </a:r>
              <a:r>
                <a:rPr lang="en-US" sz="1600" b="1" dirty="0">
                  <a:solidFill>
                    <a:srgbClr val="009ADD"/>
                  </a:solidFill>
                  <a:latin typeface="+mj-lt"/>
                </a:rPr>
                <a:t> Manager</a:t>
              </a:r>
            </a:p>
            <a:p>
              <a:endParaRPr lang="en-US" dirty="0"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29580" y="2584457"/>
              <a:ext cx="3657136" cy="137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9ADD"/>
                  </a:solidFill>
                  <a:latin typeface="+mj-lt"/>
                </a:rPr>
                <a:t>Local </a:t>
              </a:r>
            </a:p>
            <a:p>
              <a:pPr algn="ctr"/>
              <a:r>
                <a:rPr lang="en-US" sz="1600" b="1" dirty="0">
                  <a:solidFill>
                    <a:srgbClr val="009ADD"/>
                  </a:solidFill>
                  <a:latin typeface="+mj-lt"/>
                </a:rPr>
                <a:t>on premise NOC</a:t>
              </a:r>
            </a:p>
            <a:p>
              <a:pPr algn="ctr"/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6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cnMaestro</a:t>
            </a:r>
            <a:r>
              <a:rPr lang="en-US" dirty="0"/>
              <a:t> Security</a:t>
            </a:r>
          </a:p>
        </p:txBody>
      </p:sp>
      <p:pic>
        <p:nvPicPr>
          <p:cNvPr id="27" name="Picture 26" descr="widecloud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9895" y="685799"/>
            <a:ext cx="3873350" cy="3657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71845" y="69643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6120" y="1295400"/>
            <a:ext cx="279492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lnSpc>
                <a:spcPts val="1600"/>
              </a:lnSpc>
              <a:spcBef>
                <a:spcPts val="1800"/>
              </a:spcBef>
            </a:pPr>
            <a:r>
              <a:rPr lang="en-US" b="1" dirty="0"/>
              <a:t>New UI Architecture</a:t>
            </a:r>
            <a:br>
              <a:rPr lang="en-US" sz="1400" dirty="0"/>
            </a:br>
            <a:r>
              <a:rPr lang="en-US" sz="1400" dirty="0"/>
              <a:t>• Support of various devices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2406" y="2789844"/>
            <a:ext cx="389425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b="1" dirty="0"/>
              <a:t>Instant Discovery of APs</a:t>
            </a:r>
            <a:br>
              <a:rPr lang="en-US" sz="1400" dirty="0"/>
            </a:br>
            <a:r>
              <a:rPr lang="en-US" sz="1400" dirty="0"/>
              <a:t>• Traditional SNMP: Slow discovery requires firewall configuration</a:t>
            </a:r>
            <a:br>
              <a:rPr lang="en-US" sz="1400" dirty="0"/>
            </a:br>
            <a:r>
              <a:rPr lang="en-US" sz="1400" dirty="0"/>
              <a:t>• Cambium: Instantly discovered </a:t>
            </a:r>
            <a:br>
              <a:rPr lang="en-US" sz="1400" dirty="0"/>
            </a:br>
            <a:r>
              <a:rPr lang="en-US" sz="1400" dirty="0"/>
              <a:t>• Secure HTTPS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9387" y="5075113"/>
            <a:ext cx="463479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en-US" b="1" dirty="0"/>
              <a:t>Multi-Tenancy</a:t>
            </a:r>
            <a:br>
              <a:rPr lang="en-US" sz="1400" dirty="0"/>
            </a:br>
            <a:r>
              <a:rPr lang="en-US" sz="1400" dirty="0"/>
              <a:t>• Cambium cloud serves multiple ISPs securely</a:t>
            </a:r>
            <a:br>
              <a:rPr lang="en-US" sz="1400" dirty="0"/>
            </a:br>
            <a:r>
              <a:rPr lang="en-US" sz="1400" dirty="0"/>
              <a:t>• ISPs can serve multiple networks and </a:t>
            </a:r>
            <a:br>
              <a:rPr lang="en-US" sz="1400" dirty="0"/>
            </a:br>
            <a:r>
              <a:rPr lang="en-US" sz="1400" dirty="0"/>
              <a:t>   customers with privacy and security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930389" y="1157433"/>
            <a:ext cx="288305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en-US" b="1" dirty="0"/>
              <a:t>Highly Scalable Architecture</a:t>
            </a:r>
            <a:br>
              <a:rPr lang="en-US" sz="1400" dirty="0"/>
            </a:br>
            <a:r>
              <a:rPr lang="en-US" sz="1400" dirty="0"/>
              <a:t>• Distributed processes</a:t>
            </a:r>
            <a:br>
              <a:rPr lang="en-US" sz="1400" dirty="0"/>
            </a:br>
            <a:r>
              <a:rPr lang="en-US" sz="1400" dirty="0"/>
              <a:t>• Redundancy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45493" y="2084179"/>
            <a:ext cx="121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9ADD"/>
                </a:solidFill>
                <a:latin typeface="+mj-lt"/>
              </a:rPr>
              <a:t>Distributed Process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398340" y="2850495"/>
            <a:ext cx="1226305" cy="497904"/>
            <a:chOff x="7155695" y="2850495"/>
            <a:chExt cx="1226305" cy="497904"/>
          </a:xfrm>
        </p:grpSpPr>
        <p:sp>
          <p:nvSpPr>
            <p:cNvPr id="35" name="TextBox 34"/>
            <p:cNvSpPr txBox="1"/>
            <p:nvPr/>
          </p:nvSpPr>
          <p:spPr>
            <a:xfrm>
              <a:off x="7599840" y="2971800"/>
              <a:ext cx="782160" cy="376599"/>
            </a:xfrm>
            <a:prstGeom prst="rect">
              <a:avLst/>
            </a:prstGeom>
            <a:noFill/>
          </p:spPr>
          <p:txBody>
            <a:bodyPr wrap="none" lIns="9144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b="1" dirty="0">
                  <a:solidFill>
                    <a:srgbClr val="009ADD"/>
                  </a:solidFill>
                  <a:latin typeface="+mj-lt"/>
                </a:rPr>
                <a:t>Distributed </a:t>
              </a:r>
              <a:br>
                <a:rPr lang="en-US" sz="1000" b="1" dirty="0">
                  <a:solidFill>
                    <a:srgbClr val="009ADD"/>
                  </a:solidFill>
                  <a:latin typeface="+mj-lt"/>
                </a:rPr>
              </a:br>
              <a:r>
                <a:rPr lang="en-US" sz="1000" b="1" dirty="0">
                  <a:solidFill>
                    <a:srgbClr val="009ADD"/>
                  </a:solidFill>
                  <a:latin typeface="+mj-lt"/>
                </a:rPr>
                <a:t>Database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7460495" y="2850495"/>
              <a:ext cx="159505" cy="349905"/>
            </a:xfrm>
            <a:prstGeom prst="straightConnector1">
              <a:avLst/>
            </a:prstGeom>
            <a:ln>
              <a:solidFill>
                <a:srgbClr val="009AD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155695" y="3079095"/>
              <a:ext cx="460417" cy="121111"/>
            </a:xfrm>
            <a:prstGeom prst="straightConnector1">
              <a:avLst/>
            </a:prstGeom>
            <a:ln>
              <a:solidFill>
                <a:srgbClr val="009AD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253045" y="2120474"/>
            <a:ext cx="1326179" cy="470326"/>
            <a:chOff x="7010400" y="2044274"/>
            <a:chExt cx="1326179" cy="470326"/>
          </a:xfrm>
        </p:grpSpPr>
        <p:sp>
          <p:nvSpPr>
            <p:cNvPr id="39" name="TextBox 38"/>
            <p:cNvSpPr txBox="1"/>
            <p:nvPr/>
          </p:nvSpPr>
          <p:spPr>
            <a:xfrm>
              <a:off x="7520954" y="2044274"/>
              <a:ext cx="815625" cy="3765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b="1" dirty="0">
                  <a:solidFill>
                    <a:srgbClr val="009ADD"/>
                  </a:solidFill>
                  <a:latin typeface="+mj-lt"/>
                </a:rPr>
                <a:t> Distributed </a:t>
              </a:r>
              <a:br>
                <a:rPr lang="en-US" sz="1000" b="1" dirty="0">
                  <a:solidFill>
                    <a:srgbClr val="009ADD"/>
                  </a:solidFill>
                  <a:latin typeface="+mj-lt"/>
                </a:rPr>
              </a:br>
              <a:r>
                <a:rPr lang="en-US" sz="1000" b="1" dirty="0">
                  <a:solidFill>
                    <a:srgbClr val="009ADD"/>
                  </a:solidFill>
                  <a:latin typeface="+mj-lt"/>
                </a:rPr>
                <a:t> Message-bus</a:t>
              </a:r>
            </a:p>
          </p:txBody>
        </p:sp>
        <p:cxnSp>
          <p:nvCxnSpPr>
            <p:cNvPr id="40" name="Straight Arrow Connector 39"/>
            <p:cNvCxnSpPr>
              <a:stCxn id="39" idx="1"/>
            </p:cNvCxnSpPr>
            <p:nvPr/>
          </p:nvCxnSpPr>
          <p:spPr>
            <a:xfrm flipH="1">
              <a:off x="7010400" y="2232574"/>
              <a:ext cx="510554" cy="282026"/>
            </a:xfrm>
            <a:prstGeom prst="straightConnector1">
              <a:avLst/>
            </a:prstGeom>
            <a:ln>
              <a:solidFill>
                <a:srgbClr val="009AD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48045" y="1710185"/>
            <a:ext cx="2514600" cy="1524000"/>
            <a:chOff x="5105400" y="1524000"/>
            <a:chExt cx="2514600" cy="1524000"/>
          </a:xfrm>
        </p:grpSpPr>
        <p:pic>
          <p:nvPicPr>
            <p:cNvPr id="42" name="Picture 41" descr="message-bus.png"/>
            <p:cNvPicPr>
              <a:picLocks noChangeAspect="1"/>
            </p:cNvPicPr>
            <p:nvPr/>
          </p:nvPicPr>
          <p:blipFill>
            <a:blip r:embed="rId3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2133600"/>
              <a:ext cx="1955800" cy="801878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5334000" y="1524000"/>
              <a:ext cx="1981200" cy="762000"/>
              <a:chOff x="5334000" y="1524000"/>
              <a:chExt cx="1981200" cy="762000"/>
            </a:xfrm>
          </p:grpSpPr>
          <p:pic>
            <p:nvPicPr>
              <p:cNvPr id="57" name="Picture 56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58" name="Picture 57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04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59" name="Picture 58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6800" y="1524000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60" name="Picture 59" descr="server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3200" y="1524000"/>
                <a:ext cx="762000" cy="762000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/>
            <p:nvPr/>
          </p:nvGrpSpPr>
          <p:grpSpPr>
            <a:xfrm>
              <a:off x="5524500" y="2667000"/>
              <a:ext cx="381000" cy="381000"/>
              <a:chOff x="-1828800" y="2590800"/>
              <a:chExt cx="1371600" cy="1371600"/>
            </a:xfrm>
          </p:grpSpPr>
          <p:pic>
            <p:nvPicPr>
              <p:cNvPr id="55" name="Picture 54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56" name="Picture 55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743700" y="2667000"/>
              <a:ext cx="381000" cy="381000"/>
              <a:chOff x="-1828800" y="2590800"/>
              <a:chExt cx="1371600" cy="1371600"/>
            </a:xfrm>
          </p:grpSpPr>
          <p:pic>
            <p:nvPicPr>
              <p:cNvPr id="53" name="Picture 52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54" name="Picture 53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5105400" y="2286000"/>
              <a:ext cx="381000" cy="381000"/>
              <a:chOff x="-1828800" y="2590800"/>
              <a:chExt cx="1371600" cy="1371600"/>
            </a:xfrm>
          </p:grpSpPr>
          <p:pic>
            <p:nvPicPr>
              <p:cNvPr id="51" name="Picture 50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52" name="Picture 51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7239000" y="2286000"/>
              <a:ext cx="381000" cy="381000"/>
              <a:chOff x="-1828800" y="2590800"/>
              <a:chExt cx="1371600" cy="1371600"/>
            </a:xfrm>
          </p:grpSpPr>
          <p:pic>
            <p:nvPicPr>
              <p:cNvPr id="49" name="Picture 48" descr="dbfill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778000" y="2641600"/>
                <a:ext cx="1270000" cy="1270000"/>
              </a:xfrm>
              <a:prstGeom prst="rect">
                <a:avLst/>
              </a:prstGeom>
            </p:spPr>
          </p:pic>
          <p:pic>
            <p:nvPicPr>
              <p:cNvPr id="50" name="Picture 49" descr="db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8800" y="2590800"/>
                <a:ext cx="1371600" cy="1371600"/>
              </a:xfrm>
              <a:prstGeom prst="rect">
                <a:avLst/>
              </a:prstGeom>
            </p:spPr>
          </p:pic>
        </p:grpSp>
        <p:pic>
          <p:nvPicPr>
            <p:cNvPr id="48" name="Picture 47" descr="distributed.png"/>
            <p:cNvPicPr>
              <a:picLocks noChangeAspect="1"/>
            </p:cNvPicPr>
            <p:nvPr/>
          </p:nvPicPr>
          <p:blipFill>
            <a:blip r:embed="rId7" cstate="print"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1714500"/>
              <a:ext cx="914400" cy="381000"/>
            </a:xfrm>
            <a:prstGeom prst="rect">
              <a:avLst/>
            </a:prstGeom>
          </p:spPr>
        </p:pic>
      </p:grpSp>
      <p:pic>
        <p:nvPicPr>
          <p:cNvPr id="61" name="Picture 60" descr="device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45" y="1143000"/>
            <a:ext cx="1574800" cy="825195"/>
          </a:xfrm>
          <a:prstGeom prst="rect">
            <a:avLst/>
          </a:prstGeom>
        </p:spPr>
      </p:pic>
      <p:pic>
        <p:nvPicPr>
          <p:cNvPr id="62" name="Picture 61" descr="arrow.png"/>
          <p:cNvPicPr>
            <a:picLocks noChangeAspect="1"/>
          </p:cNvPicPr>
          <p:nvPr/>
        </p:nvPicPr>
        <p:blipFill>
          <a:blip r:embed="rId9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358">
            <a:off x="4992919" y="1404646"/>
            <a:ext cx="1066800" cy="685053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6271845" y="4038600"/>
            <a:ext cx="3810000" cy="2133600"/>
            <a:chOff x="5029200" y="4038600"/>
            <a:chExt cx="3810000" cy="2133600"/>
          </a:xfrm>
          <a:noFill/>
        </p:grpSpPr>
        <p:grpSp>
          <p:nvGrpSpPr>
            <p:cNvPr id="64" name="Group 63"/>
            <p:cNvGrpSpPr/>
            <p:nvPr/>
          </p:nvGrpSpPr>
          <p:grpSpPr>
            <a:xfrm>
              <a:off x="5029200" y="4038600"/>
              <a:ext cx="3810000" cy="2133600"/>
              <a:chOff x="5029200" y="4038600"/>
              <a:chExt cx="3810000" cy="2286000"/>
            </a:xfrm>
            <a:grpFill/>
          </p:grpSpPr>
          <p:sp>
            <p:nvSpPr>
              <p:cNvPr id="77" name="Rectangle 76"/>
              <p:cNvSpPr/>
              <p:nvPr/>
            </p:nvSpPr>
            <p:spPr>
              <a:xfrm>
                <a:off x="5029200" y="4038600"/>
                <a:ext cx="3810000" cy="2286000"/>
              </a:xfrm>
              <a:prstGeom prst="rect">
                <a:avLst/>
              </a:prstGeom>
              <a:grpFill/>
              <a:ln w="19050" cmpd="sng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V="1">
                <a:off x="6295611" y="4152900"/>
                <a:ext cx="0" cy="2057400"/>
              </a:xfrm>
              <a:prstGeom prst="line">
                <a:avLst/>
              </a:prstGeom>
              <a:grpFill/>
              <a:ln w="28575" cmpd="sng">
                <a:solidFill>
                  <a:schemeClr val="bg1">
                    <a:lumMod val="7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7572790" y="4152900"/>
                <a:ext cx="0" cy="2057400"/>
              </a:xfrm>
              <a:prstGeom prst="line">
                <a:avLst/>
              </a:prstGeom>
              <a:grpFill/>
              <a:ln w="28575" cmpd="sng">
                <a:solidFill>
                  <a:schemeClr val="bg1">
                    <a:lumMod val="75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5219700" y="4038600"/>
              <a:ext cx="874642" cy="838200"/>
              <a:chOff x="-2057400" y="4495800"/>
              <a:chExt cx="874642" cy="838200"/>
            </a:xfrm>
            <a:grpFill/>
          </p:grpSpPr>
          <p:pic>
            <p:nvPicPr>
              <p:cNvPr id="75" name="Picture 74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57400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-2020958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rgbClr val="009ADD"/>
                    </a:solidFill>
                    <a:latin typeface="+mj-lt"/>
                  </a:rPr>
                  <a:t>A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496880" y="4038600"/>
              <a:ext cx="874642" cy="838200"/>
              <a:chOff x="-780221" y="4495800"/>
              <a:chExt cx="874642" cy="838200"/>
            </a:xfrm>
            <a:grpFill/>
          </p:grpSpPr>
          <p:pic>
            <p:nvPicPr>
              <p:cNvPr id="73" name="Picture 72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80221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-743779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rgbClr val="009ADD"/>
                    </a:solidFill>
                    <a:latin typeface="+mj-lt"/>
                  </a:rPr>
                  <a:t>B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774058" y="4038600"/>
              <a:ext cx="874642" cy="838200"/>
              <a:chOff x="496958" y="4495800"/>
              <a:chExt cx="874642" cy="838200"/>
            </a:xfrm>
            <a:grpFill/>
          </p:grpSpPr>
          <p:pic>
            <p:nvPicPr>
              <p:cNvPr id="71" name="Picture 70" descr="cloud.png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958" y="4495800"/>
                <a:ext cx="874642" cy="838200"/>
              </a:xfrm>
              <a:prstGeom prst="rect">
                <a:avLst/>
              </a:prstGeom>
              <a:grpFill/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533400" y="4714378"/>
                <a:ext cx="822369" cy="4672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20"/>
                  </a:lnSpc>
                </a:pPr>
                <a:r>
                  <a:rPr lang="en-US" sz="1200" b="1" dirty="0">
                    <a:solidFill>
                      <a:srgbClr val="009ADD"/>
                    </a:solidFill>
                    <a:latin typeface="+mj-lt"/>
                  </a:rPr>
                  <a:t>ISP</a:t>
                </a:r>
              </a:p>
              <a:p>
                <a:pPr algn="ctr">
                  <a:lnSpc>
                    <a:spcPts val="1420"/>
                  </a:lnSpc>
                </a:pPr>
                <a:r>
                  <a:rPr lang="en-US" sz="1600" b="1" dirty="0">
                    <a:solidFill>
                      <a:srgbClr val="009ADD"/>
                    </a:solidFill>
                    <a:latin typeface="+mj-lt"/>
                  </a:rPr>
                  <a:t>C</a:t>
                </a:r>
              </a:p>
            </p:txBody>
          </p:sp>
        </p:grpSp>
        <p:pic>
          <p:nvPicPr>
            <p:cNvPr id="68" name="Picture 67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724400"/>
              <a:ext cx="831215" cy="1397000"/>
            </a:xfrm>
            <a:prstGeom prst="rect">
              <a:avLst/>
            </a:prstGeom>
            <a:grpFill/>
          </p:spPr>
        </p:pic>
        <p:pic>
          <p:nvPicPr>
            <p:cNvPr id="69" name="Picture 68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724400"/>
              <a:ext cx="831215" cy="1397000"/>
            </a:xfrm>
            <a:prstGeom prst="rect">
              <a:avLst/>
            </a:prstGeom>
            <a:grpFill/>
          </p:spPr>
        </p:pic>
        <p:pic>
          <p:nvPicPr>
            <p:cNvPr id="70" name="Picture 69" descr="cit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4724400"/>
              <a:ext cx="831215" cy="1397000"/>
            </a:xfrm>
            <a:prstGeom prst="rect">
              <a:avLst/>
            </a:prstGeom>
            <a:grpFill/>
          </p:spPr>
        </p:pic>
      </p:grpSp>
      <p:pic>
        <p:nvPicPr>
          <p:cNvPr id="80" name="Picture 79" descr="arrow.png"/>
          <p:cNvPicPr>
            <a:picLocks noChangeAspect="1"/>
          </p:cNvPicPr>
          <p:nvPr/>
        </p:nvPicPr>
        <p:blipFill>
          <a:blip r:embed="rId12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5288" y="3380440"/>
            <a:ext cx="1371600" cy="859119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355180" y="2590800"/>
            <a:ext cx="2688065" cy="2568665"/>
            <a:chOff x="335366" y="3276600"/>
            <a:chExt cx="2688065" cy="2568665"/>
          </a:xfrm>
        </p:grpSpPr>
        <p:sp>
          <p:nvSpPr>
            <p:cNvPr id="82" name="Rectangle 81"/>
            <p:cNvSpPr/>
            <p:nvPr/>
          </p:nvSpPr>
          <p:spPr>
            <a:xfrm rot="8605407">
              <a:off x="2276622" y="3828555"/>
              <a:ext cx="670374" cy="3048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Arrow 82"/>
            <p:cNvSpPr/>
            <p:nvPr/>
          </p:nvSpPr>
          <p:spPr>
            <a:xfrm rot="19405407">
              <a:off x="1789631" y="3347952"/>
              <a:ext cx="1233800" cy="457199"/>
            </a:xfrm>
            <a:prstGeom prst="rightArrow">
              <a:avLst>
                <a:gd name="adj1" fmla="val 63365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 descr="wall-white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015" y="3276600"/>
              <a:ext cx="923316" cy="1329168"/>
            </a:xfrm>
            <a:prstGeom prst="rect">
              <a:avLst/>
            </a:prstGeom>
          </p:spPr>
        </p:pic>
        <p:pic>
          <p:nvPicPr>
            <p:cNvPr id="85" name="Picture 84" descr="wall-gray2.png"/>
            <p:cNvPicPr>
              <a:picLocks noChangeAspect="1"/>
            </p:cNvPicPr>
            <p:nvPr/>
          </p:nvPicPr>
          <p:blipFill>
            <a:blip r:embed="rId14">
              <a:alphaModFix amt="9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531" y="3276600"/>
              <a:ext cx="990838" cy="142637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 rot="19405407">
              <a:off x="1462526" y="461053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SNMP</a:t>
              </a:r>
            </a:p>
          </p:txBody>
        </p:sp>
        <p:sp>
          <p:nvSpPr>
            <p:cNvPr id="87" name="Rectangle 86"/>
            <p:cNvSpPr/>
            <p:nvPr/>
          </p:nvSpPr>
          <p:spPr>
            <a:xfrm rot="19405407">
              <a:off x="619253" y="4234392"/>
              <a:ext cx="1516168" cy="2777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 rot="19405407">
              <a:off x="853975" y="4144543"/>
              <a:ext cx="1159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Cambium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19405407">
              <a:off x="716866" y="3975157"/>
              <a:ext cx="1159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HTTPS</a:t>
              </a:r>
            </a:p>
          </p:txBody>
        </p:sp>
        <p:sp>
          <p:nvSpPr>
            <p:cNvPr id="90" name="Oval 89"/>
            <p:cNvSpPr/>
            <p:nvPr/>
          </p:nvSpPr>
          <p:spPr>
            <a:xfrm rot="3205407">
              <a:off x="-5041" y="4664305"/>
              <a:ext cx="1521367" cy="84055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ight Arrow 90"/>
            <p:cNvSpPr/>
            <p:nvPr/>
          </p:nvSpPr>
          <p:spPr>
            <a:xfrm rot="8605407">
              <a:off x="1098592" y="4338058"/>
              <a:ext cx="1447777" cy="457199"/>
            </a:xfrm>
            <a:prstGeom prst="rightArrow">
              <a:avLst>
                <a:gd name="adj1" fmla="val 63365"/>
                <a:gd name="adj2" fmla="val 50000"/>
              </a:avLst>
            </a:prstGeom>
            <a:solidFill>
              <a:schemeClr val="bg1">
                <a:lumMod val="85000"/>
                <a:alpha val="79000"/>
              </a:schemeClr>
            </a:solidFill>
            <a:ln w="19050" cmpd="sng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 rot="19405407">
              <a:off x="1265997" y="4465866"/>
              <a:ext cx="99060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Traditional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Explosion 2 92"/>
            <p:cNvSpPr/>
            <p:nvPr/>
          </p:nvSpPr>
          <p:spPr>
            <a:xfrm rot="18270795">
              <a:off x="2147547" y="3878496"/>
              <a:ext cx="478231" cy="536543"/>
            </a:xfrm>
            <a:prstGeom prst="irregularSeal2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/>
            <p:cNvGrpSpPr/>
            <p:nvPr/>
          </p:nvGrpSpPr>
          <p:grpSpPr>
            <a:xfrm rot="3274419">
              <a:off x="176909" y="4751230"/>
              <a:ext cx="1071447" cy="545202"/>
              <a:chOff x="5778238" y="3458716"/>
              <a:chExt cx="799317" cy="451406"/>
            </a:xfrm>
          </p:grpSpPr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390737" y="3481772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119342" y="3470722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96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778238" y="3458716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97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809150" y="3539883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98" descr="http://www.streakwave.com/mmSWAVE1/Images/ePMP-1000-conn-300.jpg"/>
              <p:cNvPicPr>
                <a:picLocks noChangeAspect="1" noChangeArrowheads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97787">
                <a:off x="5829088" y="3623174"/>
                <a:ext cx="260155" cy="2869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177079" y="3560701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12" descr="http://www.4gon.co.uk/images/cambium-epmp-int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4" t="13229" r="33373" b="9363"/>
              <a:stretch/>
            </p:blipFill>
            <p:spPr bwMode="auto">
              <a:xfrm flipH="1">
                <a:off x="6222138" y="3647760"/>
                <a:ext cx="107341" cy="21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444140" y="3567391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" name="Picture 2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666"/>
              <a:stretch/>
            </p:blipFill>
            <p:spPr bwMode="auto">
              <a:xfrm>
                <a:off x="6488612" y="3647760"/>
                <a:ext cx="88943" cy="199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" name="Rectangle 103"/>
          <p:cNvSpPr/>
          <p:nvPr/>
        </p:nvSpPr>
        <p:spPr>
          <a:xfrm>
            <a:off x="6152393" y="3926260"/>
            <a:ext cx="4071562" cy="226180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03" y="1020123"/>
            <a:ext cx="5071188" cy="2604538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cnMaestro</a:t>
            </a:r>
            <a:r>
              <a:rPr lang="en-US" dirty="0"/>
              <a:t> Frictionless Deployment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85582" y="2031488"/>
            <a:ext cx="2543304" cy="1184045"/>
            <a:chOff x="2290370" y="2438400"/>
            <a:chExt cx="2685609" cy="1106488"/>
          </a:xfrm>
        </p:grpSpPr>
        <p:grpSp>
          <p:nvGrpSpPr>
            <p:cNvPr id="9" name="Group 8"/>
            <p:cNvGrpSpPr/>
            <p:nvPr/>
          </p:nvGrpSpPr>
          <p:grpSpPr>
            <a:xfrm>
              <a:off x="2362200" y="2438400"/>
              <a:ext cx="2362200" cy="1106488"/>
              <a:chOff x="2413000" y="2336800"/>
              <a:chExt cx="2223247" cy="1041400"/>
            </a:xfrm>
          </p:grpSpPr>
          <p:pic>
            <p:nvPicPr>
              <p:cNvPr id="13" name="Picture 12" descr="Screen Shot 2015-06-19 at 5.38.46 PM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8" t="4031" r="1715" b="1156"/>
              <a:stretch/>
            </p:blipFill>
            <p:spPr>
              <a:xfrm>
                <a:off x="2413000" y="2336800"/>
                <a:ext cx="2223247" cy="10414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438400" y="2754868"/>
                <a:ext cx="1694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34564567, 12367490, 1298620986, 5285296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362200" y="2514600"/>
              <a:ext cx="1219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90370" y="2438400"/>
              <a:ext cx="2685609" cy="23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1"/>
                  </a:solidFill>
                </a:rPr>
                <a:t>Claim Devices with Serial Number</a:t>
              </a:r>
            </a:p>
          </p:txBody>
        </p:sp>
      </p:grpSp>
      <p:pic>
        <p:nvPicPr>
          <p:cNvPr id="15" name="Picture 14" descr="truck.png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67" y="4489723"/>
            <a:ext cx="1219200" cy="1219200"/>
          </a:xfrm>
          <a:prstGeom prst="rect">
            <a:avLst/>
          </a:prstGeom>
        </p:spPr>
      </p:pic>
      <p:pic>
        <p:nvPicPr>
          <p:cNvPr id="17" name="Picture 16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0674" flipV="1">
            <a:off x="1041167" y="3052973"/>
            <a:ext cx="1945193" cy="1891160"/>
          </a:xfrm>
          <a:prstGeom prst="rect">
            <a:avLst/>
          </a:prstGeom>
        </p:spPr>
      </p:pic>
      <p:pic>
        <p:nvPicPr>
          <p:cNvPr id="18" name="Picture 17" descr="overview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0" t="34908" b="16296"/>
          <a:stretch/>
        </p:blipFill>
        <p:spPr>
          <a:xfrm>
            <a:off x="5065540" y="3951323"/>
            <a:ext cx="2743200" cy="2906677"/>
          </a:xfrm>
          <a:prstGeom prst="rect">
            <a:avLst/>
          </a:prstGeom>
        </p:spPr>
      </p:pic>
      <p:pic>
        <p:nvPicPr>
          <p:cNvPr id="19" name="Picture 18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803" flipV="1">
            <a:off x="3657256" y="4870881"/>
            <a:ext cx="2111816" cy="1424070"/>
          </a:xfrm>
          <a:prstGeom prst="rect">
            <a:avLst/>
          </a:prstGeom>
        </p:spPr>
      </p:pic>
      <p:pic>
        <p:nvPicPr>
          <p:cNvPr id="20" name="Picture 19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9144">
            <a:off x="6989893" y="642468"/>
            <a:ext cx="2751986" cy="3448211"/>
          </a:xfrm>
          <a:prstGeom prst="rect">
            <a:avLst/>
          </a:prstGeom>
        </p:spPr>
      </p:pic>
      <p:pic>
        <p:nvPicPr>
          <p:cNvPr id="21" name="Picture 20" descr="wif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978" y="5749375"/>
            <a:ext cx="525510" cy="52551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510766" y="4478771"/>
            <a:ext cx="2204156" cy="2208290"/>
            <a:chOff x="7086600" y="4365504"/>
            <a:chExt cx="2204156" cy="2208290"/>
          </a:xfrm>
        </p:grpSpPr>
        <p:pic>
          <p:nvPicPr>
            <p:cNvPr id="23" name="Picture 22" descr="house.png"/>
            <p:cNvPicPr>
              <a:picLocks noChangeAspect="1"/>
            </p:cNvPicPr>
            <p:nvPr/>
          </p:nvPicPr>
          <p:blipFill>
            <a:blip r:embed="rId8">
              <a:alphaModFix amt="6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4365504"/>
              <a:ext cx="2204156" cy="220829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772400" y="5410200"/>
              <a:ext cx="838200" cy="67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wifi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8600" y="5486400"/>
              <a:ext cx="658295" cy="658295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802519" y="3677461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err="1"/>
              <a:t>cn</a:t>
            </a:r>
            <a:r>
              <a:rPr lang="en-US" sz="2000" b="1" dirty="0" err="1"/>
              <a:t>M</a:t>
            </a:r>
            <a:r>
              <a:rPr lang="en-US" b="1" dirty="0" err="1"/>
              <a:t>aestro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7419491" y="1637242"/>
            <a:ext cx="224062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dirty="0"/>
              <a:t>Pull </a:t>
            </a:r>
            <a:r>
              <a:rPr lang="en-US" dirty="0" err="1"/>
              <a:t>Config</a:t>
            </a:r>
            <a:r>
              <a:rPr lang="en-US" dirty="0"/>
              <a:t>, Upgrade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53123" y="3614097"/>
            <a:ext cx="1999583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dirty="0"/>
              <a:t>Auto Registration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314486" y="2822783"/>
            <a:ext cx="2136182" cy="1339060"/>
            <a:chOff x="3733800" y="3581400"/>
            <a:chExt cx="2136182" cy="133906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8043" y="3590676"/>
              <a:ext cx="2121939" cy="13297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3810000" y="3657600"/>
              <a:ext cx="838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33800" y="3581400"/>
              <a:ext cx="18288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1"/>
                  </a:solidFill>
                </a:rPr>
                <a:t>Setup </a:t>
              </a:r>
              <a:r>
                <a:rPr lang="en-US" sz="1050" b="1" dirty="0" err="1">
                  <a:solidFill>
                    <a:schemeClr val="accent1"/>
                  </a:solidFill>
                </a:rPr>
                <a:t>Config</a:t>
              </a:r>
              <a:r>
                <a:rPr lang="en-US" sz="1050" b="1" dirty="0">
                  <a:solidFill>
                    <a:schemeClr val="accent1"/>
                  </a:solidFill>
                </a:rPr>
                <a:t> and s/w Ver.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9453241" y="4307832"/>
            <a:ext cx="2133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cn</a:t>
            </a:r>
            <a:r>
              <a:rPr lang="en-US" b="1" dirty="0"/>
              <a:t>Pilot</a:t>
            </a:r>
            <a:r>
              <a:rPr lang="en-US" dirty="0"/>
              <a:t> Enterprise </a:t>
            </a:r>
          </a:p>
          <a:p>
            <a:r>
              <a:rPr lang="en-US" dirty="0"/>
              <a:t>&amp; Home </a:t>
            </a:r>
          </a:p>
          <a:p>
            <a:r>
              <a:rPr lang="en-US" dirty="0"/>
              <a:t>Access Points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8274" y="5019510"/>
            <a:ext cx="4355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Reduce TOC by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/>
              <a:t>Reducing installation time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dirty="0"/>
              <a:t>Low training requirements for install engineers</a:t>
            </a:r>
          </a:p>
        </p:txBody>
      </p:sp>
      <p:pic>
        <p:nvPicPr>
          <p:cNvPr id="35" name="Picture 34" descr="barcode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35" y="1172761"/>
            <a:ext cx="2133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arrow1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6944" flipV="1">
            <a:off x="6336739" y="1272605"/>
            <a:ext cx="2711042" cy="34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Портфолио </a:t>
            </a:r>
            <a:r>
              <a:rPr lang="en-US" dirty="0"/>
              <a:t>ePMP </a:t>
            </a:r>
            <a:r>
              <a:rPr lang="ru-RU" dirty="0"/>
              <a:t>в </a:t>
            </a:r>
            <a:r>
              <a:rPr lang="en-US" dirty="0"/>
              <a:t>2.4</a:t>
            </a:r>
            <a:r>
              <a:rPr lang="ru-RU" dirty="0"/>
              <a:t> ГГц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25" y="1650173"/>
            <a:ext cx="2649244" cy="37250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05" y="1141079"/>
            <a:ext cx="1198818" cy="50579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444" y="2268109"/>
            <a:ext cx="1047725" cy="2368769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3214" y="2207889"/>
            <a:ext cx="1696668" cy="2489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2334" y="2436049"/>
            <a:ext cx="1543435" cy="2153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532259" y="4231951"/>
            <a:ext cx="1806798" cy="2037478"/>
            <a:chOff x="135721" y="4115573"/>
            <a:chExt cx="1806798" cy="2037478"/>
          </a:xfrm>
        </p:grpSpPr>
        <p:cxnSp>
          <p:nvCxnSpPr>
            <p:cNvPr id="25" name="Straight Connector 24"/>
            <p:cNvCxnSpPr/>
            <p:nvPr/>
          </p:nvCxnSpPr>
          <p:spPr>
            <a:xfrm flipH="1" flipV="1">
              <a:off x="1039120" y="4115573"/>
              <a:ext cx="1133" cy="158283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135721" y="5691386"/>
              <a:ext cx="18067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GPS-synced Radio</a:t>
              </a:r>
              <a:endParaRPr lang="en-GB" sz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74883" y="4293821"/>
            <a:ext cx="2444104" cy="1420709"/>
            <a:chOff x="1278345" y="4177443"/>
            <a:chExt cx="2444104" cy="1420709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2500397" y="4177443"/>
              <a:ext cx="1175" cy="96180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1278345" y="5136487"/>
              <a:ext cx="24441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non-synced Radio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97738" y="4349955"/>
            <a:ext cx="2444104" cy="1049849"/>
            <a:chOff x="2801200" y="4233577"/>
            <a:chExt cx="2444104" cy="1049849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4020834" y="4233577"/>
              <a:ext cx="706" cy="4035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801200" y="4637095"/>
              <a:ext cx="24441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Integrated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non-synced Radio</a:t>
              </a:r>
              <a:endParaRPr lang="en-GB" sz="1200" dirty="0"/>
            </a:p>
            <a:p>
              <a:pPr algn="ctr"/>
              <a:endParaRPr lang="en-GB" sz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41842" y="1183970"/>
            <a:ext cx="2113290" cy="1252079"/>
            <a:chOff x="4677480" y="1180582"/>
            <a:chExt cx="2113290" cy="1325783"/>
          </a:xfrm>
        </p:grpSpPr>
        <p:sp>
          <p:nvSpPr>
            <p:cNvPr id="34" name="Rectangle 33"/>
            <p:cNvSpPr/>
            <p:nvPr/>
          </p:nvSpPr>
          <p:spPr>
            <a:xfrm>
              <a:off x="4677480" y="1180582"/>
              <a:ext cx="2113290" cy="488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Force </a:t>
              </a:r>
              <a:r>
                <a:rPr lang="ru-RU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0 High Gain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Integrated Radio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790527" y="1642247"/>
              <a:ext cx="0" cy="8641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812443" y="5768669"/>
            <a:ext cx="2769375" cy="276999"/>
            <a:chOff x="5415905" y="5652291"/>
            <a:chExt cx="2769375" cy="2769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002923" y="5807620"/>
              <a:ext cx="1182357" cy="1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415905" y="5652291"/>
              <a:ext cx="23784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Sector antenna </a:t>
              </a:r>
              <a:r>
                <a:rPr lang="ru-RU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90⁰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1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cnMaestro</a:t>
            </a:r>
            <a:r>
              <a:rPr lang="en-US" dirty="0"/>
              <a:t> Operation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186" y="2100327"/>
            <a:ext cx="8305802" cy="4255156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287987" y="4126064"/>
            <a:ext cx="2819400" cy="1371600"/>
          </a:xfrm>
          <a:prstGeom prst="wedgeEllipseCallout">
            <a:avLst>
              <a:gd name="adj1" fmla="val -54012"/>
              <a:gd name="adj2" fmla="val -69864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200" dirty="0">
                <a:ln w="0"/>
                <a:solidFill>
                  <a:schemeClr val="tx1"/>
                </a:solidFill>
              </a:rPr>
              <a:t>Use Networks and Towers to organize your system.  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200" dirty="0">
                <a:ln w="0"/>
                <a:solidFill>
                  <a:schemeClr val="tx1"/>
                </a:solidFill>
              </a:rPr>
              <a:t>Devices are automatically organized hierarchically.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469587" y="2525864"/>
            <a:ext cx="1828800" cy="685800"/>
          </a:xfrm>
          <a:prstGeom prst="wedgeEllipseCallout">
            <a:avLst>
              <a:gd name="adj1" fmla="val -31816"/>
              <a:gd name="adj2" fmla="val 79993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 algn="ctr"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Click to focus </a:t>
            </a:r>
            <a:br>
              <a:rPr lang="en-US" sz="1200" dirty="0">
                <a:ln w="0"/>
                <a:solidFill>
                  <a:schemeClr val="tx1"/>
                </a:solidFill>
              </a:rPr>
            </a:br>
            <a:r>
              <a:rPr lang="en-US" sz="1200" dirty="0">
                <a:ln w="0"/>
                <a:solidFill>
                  <a:schemeClr val="tx1"/>
                </a:solidFill>
              </a:rPr>
              <a:t>on problematic devices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210975" y="1145586"/>
            <a:ext cx="1981200" cy="793663"/>
          </a:xfrm>
          <a:prstGeom prst="wedgeEllipseCallout">
            <a:avLst>
              <a:gd name="adj1" fmla="val -21225"/>
              <a:gd name="adj2" fmla="val 152648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Quickly find a device using the Search function.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106575" y="1055796"/>
            <a:ext cx="2838450" cy="1263737"/>
          </a:xfrm>
          <a:prstGeom prst="wedgeEllipseCallout">
            <a:avLst>
              <a:gd name="adj1" fmla="val 45025"/>
              <a:gd name="adj2" fmla="val 119911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     See the status of all </a:t>
            </a:r>
            <a:br>
              <a:rPr lang="en-US" sz="1200" dirty="0">
                <a:ln w="0"/>
                <a:solidFill>
                  <a:schemeClr val="tx1"/>
                </a:solidFill>
              </a:rPr>
            </a:br>
            <a:r>
              <a:rPr lang="en-US" sz="1200" dirty="0">
                <a:ln w="0"/>
                <a:solidFill>
                  <a:schemeClr val="tx1"/>
                </a:solidFill>
              </a:rPr>
              <a:t>     your devices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     • PTP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     • PMP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     • </a:t>
            </a:r>
            <a:r>
              <a:rPr lang="en-US" sz="1200" dirty="0" err="1">
                <a:ln w="0"/>
                <a:solidFill>
                  <a:schemeClr val="tx1"/>
                </a:solidFill>
              </a:rPr>
              <a:t>WiFi</a:t>
            </a:r>
            <a:endParaRPr lang="en-US" sz="1200" dirty="0">
              <a:ln w="0"/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7230775" y="1230464"/>
            <a:ext cx="2133600" cy="762000"/>
          </a:xfrm>
          <a:prstGeom prst="wedgeEllipseCallout">
            <a:avLst>
              <a:gd name="adj1" fmla="val 39017"/>
              <a:gd name="adj2" fmla="val 81660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 algn="ctr">
              <a:lnSpc>
                <a:spcPts val="1400"/>
              </a:lnSpc>
            </a:pPr>
            <a:r>
              <a:rPr lang="en-US" sz="1200" dirty="0">
                <a:ln w="0"/>
                <a:solidFill>
                  <a:schemeClr val="tx1"/>
                </a:solidFill>
              </a:rPr>
              <a:t>……All from your single Cambium account</a:t>
            </a:r>
          </a:p>
        </p:txBody>
      </p:sp>
    </p:spTree>
    <p:extLst>
      <p:ext uri="{BB962C8B-B14F-4D97-AF65-F5344CB8AC3E}">
        <p14:creationId xmlns:p14="http://schemas.microsoft.com/office/powerpoint/2010/main" val="33896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cnMaestro</a:t>
            </a:r>
            <a:r>
              <a:rPr lang="en-US" dirty="0"/>
              <a:t> Network Troubleshooting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37" y="2143676"/>
            <a:ext cx="8382000" cy="364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2971137" y="5664641"/>
            <a:ext cx="2073265" cy="990600"/>
          </a:xfrm>
          <a:prstGeom prst="wedgeEllipseCallout">
            <a:avLst>
              <a:gd name="adj1" fmla="val 30213"/>
              <a:gd name="adj2" fmla="val -77913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 algn="ctr">
              <a:lnSpc>
                <a:spcPts val="1400"/>
              </a:lnSpc>
            </a:pPr>
            <a:r>
              <a:rPr lang="en-US" sz="1200" dirty="0">
                <a:solidFill>
                  <a:schemeClr val="tx1"/>
                </a:solidFill>
              </a:rPr>
              <a:t>Easily identify the mobile device through their names and  manufacturer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5346941" y="3553866"/>
            <a:ext cx="2108630" cy="738620"/>
          </a:xfrm>
          <a:prstGeom prst="wedgeEllipseCallout">
            <a:avLst>
              <a:gd name="adj1" fmla="val -138836"/>
              <a:gd name="adj2" fmla="val 7259"/>
            </a:avLst>
          </a:prstGeom>
          <a:solidFill>
            <a:srgbClr val="9FD7F1"/>
          </a:solidFill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8288" tIns="27432" rIns="18288" bIns="27432" rtlCol="0" anchor="ctr"/>
          <a:lstStyle/>
          <a:p>
            <a:pPr algn="ctr">
              <a:lnSpc>
                <a:spcPts val="1400"/>
              </a:lnSpc>
            </a:pPr>
            <a:r>
              <a:rPr lang="en-US" sz="1200" dirty="0">
                <a:solidFill>
                  <a:schemeClr val="tx1"/>
                </a:solidFill>
              </a:rPr>
              <a:t>Remote packet capture and RF analysis tools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83086" y="1107044"/>
            <a:ext cx="3332034" cy="1036632"/>
            <a:chOff x="1935949" y="852603"/>
            <a:chExt cx="3332034" cy="1036632"/>
          </a:xfrm>
        </p:grpSpPr>
        <p:sp>
          <p:nvSpPr>
            <p:cNvPr id="18" name="Oval Callout 17"/>
            <p:cNvSpPr/>
            <p:nvPr/>
          </p:nvSpPr>
          <p:spPr>
            <a:xfrm>
              <a:off x="1935949" y="1000693"/>
              <a:ext cx="1480904" cy="740452"/>
            </a:xfrm>
            <a:prstGeom prst="wedgeEllipseCallout">
              <a:avLst>
                <a:gd name="adj1" fmla="val -91580"/>
                <a:gd name="adj2" fmla="val 143097"/>
              </a:avLst>
            </a:prstGeom>
            <a:solidFill>
              <a:srgbClr val="9FD7F1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8288" tIns="27432" rIns="18288" bIns="27432"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Callout 18"/>
            <p:cNvSpPr/>
            <p:nvPr/>
          </p:nvSpPr>
          <p:spPr>
            <a:xfrm>
              <a:off x="1935949" y="852603"/>
              <a:ext cx="3332034" cy="1036632"/>
            </a:xfrm>
            <a:prstGeom prst="wedgeEllipseCallout">
              <a:avLst>
                <a:gd name="adj1" fmla="val 57498"/>
                <a:gd name="adj2" fmla="val 90133"/>
              </a:avLst>
            </a:prstGeom>
            <a:solidFill>
              <a:srgbClr val="9FD7F1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18288" tIns="27432" rIns="18288" bIns="27432" rtlCol="0" anchor="ctr"/>
            <a:lstStyle/>
            <a:p>
              <a:pPr algn="ctr">
                <a:lnSpc>
                  <a:spcPts val="14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Preloaded status of all the component of end to end network - from mobile device having problem to the backhaul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457537" y="1270442"/>
            <a:ext cx="1851130" cy="564444"/>
            <a:chOff x="6607070" y="1016001"/>
            <a:chExt cx="1851130" cy="564444"/>
          </a:xfrm>
        </p:grpSpPr>
        <p:pic>
          <p:nvPicPr>
            <p:cNvPr id="21" name="Picture 2" descr="http://paulabrown.net/search-bar-psd-210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92" b="27158"/>
            <a:stretch/>
          </p:blipFill>
          <p:spPr bwMode="auto">
            <a:xfrm>
              <a:off x="6607070" y="1016001"/>
              <a:ext cx="1851130" cy="5644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835670" y="1143000"/>
              <a:ext cx="1070433" cy="32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John Smith</a:t>
              </a:r>
            </a:p>
          </p:txBody>
        </p:sp>
      </p:grpSp>
      <p:pic>
        <p:nvPicPr>
          <p:cNvPr id="23" name="Picture 2" descr="C:\Users\lju010\Desktop\ePMP1000_Connectorized_ang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37" y="2616641"/>
            <a:ext cx="399421" cy="658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lju010\Desktop\ePMP1000_Integrated_ang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63" y="2567873"/>
            <a:ext cx="387313" cy="658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Портфолио </a:t>
            </a:r>
            <a:r>
              <a:rPr lang="en-US" dirty="0"/>
              <a:t>ePMP </a:t>
            </a:r>
            <a:r>
              <a:rPr lang="ru-RU" dirty="0"/>
              <a:t>в 5 ГГц</a:t>
            </a:r>
            <a:endParaRPr lang="en-US" dirty="0"/>
          </a:p>
        </p:txBody>
      </p:sp>
      <p:pic>
        <p:nvPicPr>
          <p:cNvPr id="19" name="Picture 4" descr="http://www.wifidom.com/wp-content/uploads/2015/10/Force180_Front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3055" y="3114933"/>
            <a:ext cx="1499225" cy="70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36" y="2452254"/>
            <a:ext cx="914800" cy="2068244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090" y="2419321"/>
            <a:ext cx="1481412" cy="2173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655301" y="4189935"/>
            <a:ext cx="1036" cy="1582835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481452" y="4189935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399" y="5772770"/>
            <a:ext cx="12954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Connectorized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GPS-synced Radio</a:t>
            </a:r>
            <a:endParaRPr lang="en-GB" sz="1100" dirty="0"/>
          </a:p>
        </p:txBody>
      </p:sp>
      <p:sp>
        <p:nvSpPr>
          <p:cNvPr id="26" name="Rectangle 25"/>
          <p:cNvSpPr/>
          <p:nvPr/>
        </p:nvSpPr>
        <p:spPr>
          <a:xfrm>
            <a:off x="300965" y="5116684"/>
            <a:ext cx="2444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Connectorized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non-synced Radio</a:t>
            </a:r>
            <a:endParaRPr lang="en-GB" sz="1100" dirty="0"/>
          </a:p>
        </p:txBody>
      </p:sp>
      <p:sp>
        <p:nvSpPr>
          <p:cNvPr id="30" name="Rectangle 29"/>
          <p:cNvSpPr/>
          <p:nvPr/>
        </p:nvSpPr>
        <p:spPr>
          <a:xfrm>
            <a:off x="1601382" y="4293675"/>
            <a:ext cx="2444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</a:p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non-synced Radio</a:t>
            </a:r>
            <a:endParaRPr lang="ru-RU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cs typeface="Times New Roman" panose="02020603050405020304" pitchFamily="18" charset="0"/>
              </a:rPr>
              <a:t>Force180</a:t>
            </a:r>
            <a:endParaRPr lang="en-GB" sz="1100" dirty="0"/>
          </a:p>
          <a:p>
            <a:pPr algn="ctr"/>
            <a:endParaRPr lang="en-GB" sz="1100" dirty="0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2831168" y="3715657"/>
            <a:ext cx="1" cy="561422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83" y="2012572"/>
            <a:ext cx="1673878" cy="287239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676225" y="4950781"/>
            <a:ext cx="21132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100" dirty="0"/>
              <a:t>110A-525 Dish</a:t>
            </a:r>
          </a:p>
          <a:p>
            <a:pPr algn="ctr"/>
            <a:r>
              <a:rPr lang="en-US" altLang="en-US" sz="1100" dirty="0"/>
              <a:t>(Force 110, Force 110 PTP)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747152" y="4189935"/>
            <a:ext cx="0" cy="76084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329" y="2535382"/>
            <a:ext cx="861580" cy="19012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75" y="2321686"/>
            <a:ext cx="1661000" cy="22004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6854" y="1612769"/>
            <a:ext cx="1607706" cy="3591409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 flipV="1">
            <a:off x="8312303" y="3794342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9311175" y="5211480"/>
            <a:ext cx="1295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ePMP2000 Access Point</a:t>
            </a:r>
            <a:endParaRPr lang="en-GB" sz="1100" dirty="0"/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9958921" y="4249673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10815882" y="4703379"/>
            <a:ext cx="1175" cy="961807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660334" y="5696629"/>
            <a:ext cx="24441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cs typeface="Times New Roman" panose="02020603050405020304" pitchFamily="18" charset="0"/>
              </a:rPr>
              <a:t>New ePMP sector antenna</a:t>
            </a:r>
            <a:endParaRPr lang="en-GB" sz="11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5559" y="2030035"/>
            <a:ext cx="1294163" cy="28374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34419" y="4353356"/>
            <a:ext cx="2113290" cy="1428156"/>
            <a:chOff x="5186728" y="5066976"/>
            <a:chExt cx="2113290" cy="1512230"/>
          </a:xfrm>
        </p:grpSpPr>
        <p:sp>
          <p:nvSpPr>
            <p:cNvPr id="28" name="Rectangle 27"/>
            <p:cNvSpPr/>
            <p:nvPr/>
          </p:nvSpPr>
          <p:spPr>
            <a:xfrm>
              <a:off x="5186728" y="6122953"/>
              <a:ext cx="2113290" cy="456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Force </a:t>
              </a:r>
              <a:r>
                <a:rPr lang="ru-RU" sz="1100" dirty="0">
                  <a:cs typeface="Times New Roman" panose="02020603050405020304" pitchFamily="18" charset="0"/>
                </a:rPr>
                <a:t>20</a:t>
              </a:r>
              <a:r>
                <a:rPr lang="en-US" sz="1100" dirty="0">
                  <a:cs typeface="Times New Roman" panose="02020603050405020304" pitchFamily="18" charset="0"/>
                </a:rPr>
                <a:t>0 High Gain </a:t>
              </a:r>
            </a:p>
            <a:p>
              <a:pPr algn="ctr"/>
              <a:r>
                <a:rPr lang="en-US" sz="1100" dirty="0">
                  <a:cs typeface="Times New Roman" panose="02020603050405020304" pitchFamily="18" charset="0"/>
                </a:rPr>
                <a:t>Integrated Radio</a:t>
              </a:r>
              <a:endParaRPr lang="en-GB" sz="1100" dirty="0">
                <a:solidFill>
                  <a:srgbClr val="C0000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6160245" y="5066976"/>
              <a:ext cx="0" cy="1061723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7121486" y="4754161"/>
            <a:ext cx="24441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cs typeface="Times New Roman" panose="02020603050405020304" pitchFamily="18" charset="0"/>
              </a:rPr>
              <a:t>ePMP2000 Smart antenna</a:t>
            </a:r>
            <a:endParaRPr lang="en-GB" sz="1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52" y="2259496"/>
            <a:ext cx="1870999" cy="24946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157663" y="5381668"/>
            <a:ext cx="21132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Integrated</a:t>
            </a:r>
          </a:p>
          <a:p>
            <a:pPr algn="ctr"/>
            <a:r>
              <a:rPr lang="en-GB" sz="1100" dirty="0">
                <a:ea typeface="Calibri" panose="020F0502020204030204" pitchFamily="34" charset="0"/>
                <a:cs typeface="Times New Roman" panose="02020603050405020304" pitchFamily="18" charset="0"/>
              </a:rPr>
              <a:t>Mid-gain Dish 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Radio</a:t>
            </a:r>
            <a:endParaRPr lang="ru-RU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cs typeface="Times New Roman" panose="02020603050405020304" pitchFamily="18" charset="0"/>
              </a:rPr>
              <a:t>Force190</a:t>
            </a:r>
            <a:endParaRPr lang="en-GB" sz="1100" dirty="0"/>
          </a:p>
        </p:txBody>
      </p:sp>
      <p:cxnSp>
        <p:nvCxnSpPr>
          <p:cNvPr id="46" name="Straight Connector 45"/>
          <p:cNvCxnSpPr>
            <a:stCxn id="32" idx="0"/>
          </p:cNvCxnSpPr>
          <p:nvPr/>
        </p:nvCxnSpPr>
        <p:spPr>
          <a:xfrm flipV="1">
            <a:off x="4214308" y="4283232"/>
            <a:ext cx="0" cy="109843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Портфолио </a:t>
            </a:r>
            <a:r>
              <a:rPr lang="en-US" dirty="0"/>
              <a:t>ePMP </a:t>
            </a:r>
            <a:r>
              <a:rPr lang="ru-RU" dirty="0"/>
              <a:t>в 6 ГГц</a:t>
            </a:r>
            <a:r>
              <a:rPr lang="en-US" dirty="0"/>
              <a:t> (5950…64</a:t>
            </a:r>
            <a:r>
              <a:rPr lang="ru-RU" dirty="0"/>
              <a:t>2</a:t>
            </a:r>
            <a:r>
              <a:rPr lang="en-US" dirty="0"/>
              <a:t>0 </a:t>
            </a:r>
            <a:r>
              <a:rPr lang="ru-RU" dirty="0"/>
              <a:t>МГц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930" t="5232" r="19080" b="2987"/>
          <a:stretch/>
        </p:blipFill>
        <p:spPr>
          <a:xfrm>
            <a:off x="1599613" y="2032618"/>
            <a:ext cx="977583" cy="221018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4965" y="1920240"/>
            <a:ext cx="1495076" cy="2322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17286" y="3837878"/>
            <a:ext cx="1806798" cy="1725538"/>
            <a:chOff x="135721" y="4115573"/>
            <a:chExt cx="1806798" cy="2519559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1039120" y="4115573"/>
              <a:ext cx="1133" cy="1582835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35721" y="5691386"/>
              <a:ext cx="1806798" cy="94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GPS Sync Radio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6GHz</a:t>
              </a:r>
              <a:endParaRPr lang="en-GB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10982" y="3870748"/>
            <a:ext cx="2444104" cy="1680192"/>
            <a:chOff x="1278345" y="4177443"/>
            <a:chExt cx="2444104" cy="1680192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2500397" y="4177443"/>
              <a:ext cx="1175" cy="96180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278345" y="5211304"/>
              <a:ext cx="24441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Connectorized</a:t>
              </a:r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non-GPS sync Radio 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6GHz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2217" y="1740251"/>
            <a:ext cx="1636800" cy="2951018"/>
          </a:xfrm>
          <a:prstGeom prst="rect">
            <a:avLst/>
          </a:prstGeom>
        </p:spPr>
      </p:pic>
      <p:pic>
        <p:nvPicPr>
          <p:cNvPr id="19" name="Picture 4" descr="http://www.wifidom.com/wp-content/uploads/2015/10/Force180_Front_2.jpg">
            <a:extLst>
              <a:ext uri="{FF2B5EF4-FFF2-40B4-BE49-F238E27FC236}">
                <a16:creationId xmlns:a16="http://schemas.microsoft.com/office/drawing/2014/main" id="{C7391A14-F47A-4D0F-8C2E-EF6F4E3C1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1197" y="2623930"/>
            <a:ext cx="2191562" cy="10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715000" y="3518455"/>
            <a:ext cx="5376586" cy="1934288"/>
            <a:chOff x="2900953" y="4148982"/>
            <a:chExt cx="5376586" cy="691970"/>
          </a:xfrm>
        </p:grpSpPr>
        <p:cxnSp>
          <p:nvCxnSpPr>
            <p:cNvPr id="16" name="Straight Connector 15"/>
            <p:cNvCxnSpPr>
              <a:cxnSpLocks/>
            </p:cNvCxnSpPr>
            <p:nvPr/>
          </p:nvCxnSpPr>
          <p:spPr>
            <a:xfrm flipV="1">
              <a:off x="4120587" y="4148982"/>
              <a:ext cx="0" cy="479927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900953" y="4628909"/>
              <a:ext cx="2444104" cy="99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Force 180 6GHz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053069" y="4338341"/>
              <a:ext cx="706" cy="403518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833435" y="4741859"/>
              <a:ext cx="2444104" cy="99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Sector antenna 6GHz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4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EB5F974A-2ECF-445B-B910-976037B4482C}"/>
              </a:ext>
            </a:extLst>
          </p:cNvPr>
          <p:cNvSpPr/>
          <p:nvPr/>
        </p:nvSpPr>
        <p:spPr>
          <a:xfrm>
            <a:off x="2276061" y="2154007"/>
            <a:ext cx="761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solidFill>
                  <a:srgbClr val="003D7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Следующий шаг </a:t>
            </a:r>
            <a:r>
              <a:rPr lang="ru-RU" sz="6000" dirty="0">
                <a:solidFill>
                  <a:srgbClr val="003D7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endParaRPr lang="ru-RU" sz="6000" dirty="0">
              <a:solidFill>
                <a:srgbClr val="003D79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6000" dirty="0">
                <a:solidFill>
                  <a:srgbClr val="003D7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 WAVE2</a:t>
            </a:r>
            <a:endParaRPr lang="en-GB" sz="6000" dirty="0">
              <a:solidFill>
                <a:srgbClr val="003D7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8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70BBC-13BF-4CA6-9BBD-196B9A44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300-25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DA474-4D6E-4F42-9936-F268C44F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19" y="1103243"/>
            <a:ext cx="3765984" cy="54168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7DE6D7-DA54-4387-A391-C240B9687C77}"/>
              </a:ext>
            </a:extLst>
          </p:cNvPr>
          <p:cNvSpPr/>
          <p:nvPr/>
        </p:nvSpPr>
        <p:spPr>
          <a:xfrm>
            <a:off x="4926495" y="1522574"/>
            <a:ext cx="666253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Первый продукт в линейке </a:t>
            </a:r>
            <a:r>
              <a:rPr lang="en-US" dirty="0"/>
              <a:t>ePMP </a:t>
            </a:r>
            <a:r>
              <a:rPr lang="ru-RU" dirty="0"/>
              <a:t>на базе чипсета </a:t>
            </a:r>
            <a:r>
              <a:rPr lang="en-US" dirty="0"/>
              <a:t>802.11AC Wave 2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Часть линейки </a:t>
            </a:r>
            <a:r>
              <a:rPr lang="en-US" dirty="0"/>
              <a:t>ePMP3000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Тарелка с усилением </a:t>
            </a:r>
            <a:r>
              <a:rPr lang="en-US" dirty="0"/>
              <a:t>25dBi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Используется в двух вариантах:</a:t>
            </a:r>
            <a:endParaRPr lang="en-US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Точка-точка, прямой конкурент </a:t>
            </a:r>
            <a:r>
              <a:rPr lang="en-US" sz="1400" dirty="0"/>
              <a:t>Mimosa B5 Lite </a:t>
            </a:r>
            <a:r>
              <a:rPr lang="ru-RU" sz="1400" dirty="0"/>
              <a:t>и</a:t>
            </a:r>
            <a:r>
              <a:rPr lang="en-US" sz="1400" dirty="0"/>
              <a:t> UBNT Gen2 </a:t>
            </a:r>
            <a:endParaRPr lang="ru-RU" sz="14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/>
              <a:t>Удаленный абонент, совместно с </a:t>
            </a:r>
            <a:r>
              <a:rPr lang="en-US" sz="1400" dirty="0"/>
              <a:t>ePMP3000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5150</a:t>
            </a:r>
            <a:r>
              <a:rPr lang="ru-RU" dirty="0"/>
              <a:t>…</a:t>
            </a:r>
            <a:r>
              <a:rPr lang="en-US" dirty="0"/>
              <a:t>5950 </a:t>
            </a:r>
            <a:r>
              <a:rPr lang="ru-RU" dirty="0"/>
              <a:t>МГц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ПлЧ</a:t>
            </a:r>
            <a:r>
              <a:rPr lang="ru-RU" dirty="0"/>
              <a:t> </a:t>
            </a:r>
            <a:r>
              <a:rPr lang="en-US" dirty="0"/>
              <a:t>20/40/80 </a:t>
            </a:r>
            <a:r>
              <a:rPr lang="ru-RU" dirty="0"/>
              <a:t>МГц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Максимальная скорость </a:t>
            </a:r>
            <a:r>
              <a:rPr lang="en-US" dirty="0"/>
              <a:t>600</a:t>
            </a:r>
            <a:r>
              <a:rPr lang="ru-RU" dirty="0"/>
              <a:t> </a:t>
            </a:r>
            <a:r>
              <a:rPr lang="en-US" dirty="0"/>
              <a:t>M</a:t>
            </a:r>
            <a:r>
              <a:rPr lang="ru-RU" dirty="0"/>
              <a:t>бит/с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Анализатор спектра в реальном времени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Управление по </a:t>
            </a:r>
            <a:r>
              <a:rPr lang="en-US" dirty="0"/>
              <a:t>Wi-Fi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65K PPS</a:t>
            </a:r>
          </a:p>
        </p:txBody>
      </p:sp>
    </p:spTree>
    <p:extLst>
      <p:ext uri="{BB962C8B-B14F-4D97-AF65-F5344CB8AC3E}">
        <p14:creationId xmlns:p14="http://schemas.microsoft.com/office/powerpoint/2010/main" val="26857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ambium">
      <a:dk1>
        <a:sysClr val="windowText" lastClr="000000"/>
      </a:dk1>
      <a:lt1>
        <a:sysClr val="window" lastClr="FFFFFF"/>
      </a:lt1>
      <a:dk2>
        <a:srgbClr val="003D79"/>
      </a:dk2>
      <a:lt2>
        <a:srgbClr val="E7E7E7"/>
      </a:lt2>
      <a:accent1>
        <a:srgbClr val="009ADD"/>
      </a:accent1>
      <a:accent2>
        <a:srgbClr val="DC5F13"/>
      </a:accent2>
      <a:accent3>
        <a:srgbClr val="7A9C49"/>
      </a:accent3>
      <a:accent4>
        <a:srgbClr val="D08900"/>
      </a:accent4>
      <a:accent5>
        <a:srgbClr val="904799"/>
      </a:accent5>
      <a:accent6>
        <a:srgbClr val="C5093B"/>
      </a:accent6>
      <a:hlink>
        <a:srgbClr val="009ADD"/>
      </a:hlink>
      <a:folHlink>
        <a:srgbClr val="008995"/>
      </a:folHlink>
    </a:clrScheme>
    <a:fontScheme name="Cambium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49C4BCC738314AA62D4D2521265035" ma:contentTypeVersion="5" ma:contentTypeDescription="Create a new document." ma:contentTypeScope="" ma:versionID="bb717454d87d1bfff856b2fc7ded34a3">
  <xsd:schema xmlns:xsd="http://www.w3.org/2001/XMLSchema" xmlns:xs="http://www.w3.org/2001/XMLSchema" xmlns:p="http://schemas.microsoft.com/office/2006/metadata/properties" xmlns:ns2="898d4634-fa75-480d-89a7-c1cc602c09aa" xmlns:ns3="http://schemas.microsoft.com/sharepoint/v4" targetNamespace="http://schemas.microsoft.com/office/2006/metadata/properties" ma:root="true" ma:fieldsID="cfba8b8b05eef817c90c79ff4e072d1a" ns2:_="" ns3:_="">
    <xsd:import namespace="898d4634-fa75-480d-89a7-c1cc602c09a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d4634-fa75-480d-89a7-c1cc602c09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_dlc_DocId xmlns="898d4634-fa75-480d-89a7-c1cc602c09aa">6C5J56YAJ6DR-207819006-4983</_dlc_DocId>
    <_dlc_DocIdUrl xmlns="898d4634-fa75-480d-89a7-c1cc602c09aa">
      <Url>https://cambiumnetworks.sharepoint.com/sites/ApprovedMarketing/_layouts/15/DocIdRedir.aspx?ID=6C5J56YAJ6DR-207819006-4983</Url>
      <Description>6C5J56YAJ6DR-207819006-4983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A45D0D-9418-4B01-8615-11A4787E40D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6DAA2EA-5762-4373-8DC6-D93FA63E68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8d4634-fa75-480d-89a7-c1cc602c09a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032269-10AC-4C1B-8AAC-4079E7E6DEC3}">
  <ds:schemaRefs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98d4634-fa75-480d-89a7-c1cc602c09aa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553AC59-5E87-4784-A31E-682697C979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2747</Words>
  <Application>Microsoft Office PowerPoint</Application>
  <PresentationFormat>Произвольный</PresentationFormat>
  <Paragraphs>570</Paragraphs>
  <Slides>52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Century Gothic</vt:lpstr>
      <vt:lpstr>Century Schoolbook</vt:lpstr>
      <vt:lpstr>Symbol</vt:lpstr>
      <vt:lpstr>Times New Roman</vt:lpstr>
      <vt:lpstr>Wingdings</vt:lpstr>
      <vt:lpstr>Office Theme</vt:lpstr>
      <vt:lpstr>Круглый стол Cambium Networks</vt:lpstr>
      <vt:lpstr>Кто такой Cambium Networks?</vt:lpstr>
      <vt:lpstr>Что нового в линейке ePMP?</vt:lpstr>
      <vt:lpstr>Что такое ePMP сегодня?</vt:lpstr>
      <vt:lpstr>Портфолио ePMP в 2.4 ГГц</vt:lpstr>
      <vt:lpstr>Портфолио ePMP в 5 ГГц</vt:lpstr>
      <vt:lpstr>Портфолио ePMP в 6 ГГц (5950…6420 МГц)</vt:lpstr>
      <vt:lpstr>Презентация PowerPoint</vt:lpstr>
      <vt:lpstr>Force 300-25</vt:lpstr>
      <vt:lpstr>PTP550</vt:lpstr>
      <vt:lpstr>Агрегация каналов</vt:lpstr>
      <vt:lpstr>ePMP3000 AP c MU-MIMO 4x4 </vt:lpstr>
      <vt:lpstr>Force300-16</vt:lpstr>
      <vt:lpstr>Что нового в линейке cnPilot Wi-Fi?</vt:lpstr>
      <vt:lpstr>cnPilot: Wi-Fi от Cambium Networks</vt:lpstr>
      <vt:lpstr>Портфолио SOHO</vt:lpstr>
      <vt:lpstr>cnPilot R190w, R190v</vt:lpstr>
      <vt:lpstr>Уличное портфолио Enterprise</vt:lpstr>
      <vt:lpstr>cnPilot E501s</vt:lpstr>
      <vt:lpstr>cnPilot E700</vt:lpstr>
      <vt:lpstr>Расширение портфолио Enterprise для помещений</vt:lpstr>
      <vt:lpstr>cnPilot E410</vt:lpstr>
      <vt:lpstr>cnPilot E600</vt:lpstr>
      <vt:lpstr>cnPilot E430w</vt:lpstr>
      <vt:lpstr>Функционал операторского класса</vt:lpstr>
      <vt:lpstr>Контроллер под любые задачи</vt:lpstr>
      <vt:lpstr>AutoPilot</vt:lpstr>
      <vt:lpstr>AutoPilot</vt:lpstr>
      <vt:lpstr>Инструментарий провайдера (MSP)</vt:lpstr>
      <vt:lpstr>Отчеты</vt:lpstr>
      <vt:lpstr>Встроенный гостевой портал – просто как 1-2-3</vt:lpstr>
      <vt:lpstr>Простая монетизация – платежные шлюзы</vt:lpstr>
      <vt:lpstr>Поддержка сторонних гостевых порталов</vt:lpstr>
      <vt:lpstr>Запасные слайды</vt:lpstr>
      <vt:lpstr>cnMedusa: новости больших систем</vt:lpstr>
      <vt:lpstr>Оптика или радио?</vt:lpstr>
      <vt:lpstr>Может ли радио конкурировать с GPON?</vt:lpstr>
      <vt:lpstr>Может ли радио конкурировать с GPON?</vt:lpstr>
      <vt:lpstr>Что такое cnMedusa?</vt:lpstr>
      <vt:lpstr>Почему MU-MIMO?</vt:lpstr>
      <vt:lpstr>Как работает cnMedusa?</vt:lpstr>
      <vt:lpstr>Доступные абонентские модули </vt:lpstr>
      <vt:lpstr>Для чего может использоваться cnMedusa?</vt:lpstr>
      <vt:lpstr>cnMaestro: управление операторского класса</vt:lpstr>
      <vt:lpstr>cnMaestro End-to-End Management</vt:lpstr>
      <vt:lpstr>End-to-End Cloud Management</vt:lpstr>
      <vt:lpstr>cnMaestro</vt:lpstr>
      <vt:lpstr>cnMaestro Security</vt:lpstr>
      <vt:lpstr>cnMaestro Frictionless Deployment</vt:lpstr>
      <vt:lpstr>cnMaestro Operation</vt:lpstr>
      <vt:lpstr>cnMaestro Network Troubleshooting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</dc:creator>
  <cp:lastModifiedBy>Sergey Golovanov</cp:lastModifiedBy>
  <cp:revision>129</cp:revision>
  <dcterms:created xsi:type="dcterms:W3CDTF">2016-09-19T13:23:09Z</dcterms:created>
  <dcterms:modified xsi:type="dcterms:W3CDTF">2018-05-15T21:37:35Z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0x0101007749C4BCC738314AA62D4D2521265035</vt:lpwstr>
  </property>
  <property fmtid="{D5CDD505-2E9C-101B-9397-08002B2CF9AE}" pid="3" name="_dlc_DocIdItemGuid">
    <vt:lpwstr>511f3c1a-85a7-4c1d-8fbf-a425447c0091</vt:lpwstr>
  </property>
</Properties>
</file>