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3" r:id="rId2"/>
    <p:sldId id="302" r:id="rId3"/>
    <p:sldId id="338" r:id="rId4"/>
    <p:sldId id="339" r:id="rId5"/>
    <p:sldId id="352" r:id="rId6"/>
    <p:sldId id="351" r:id="rId7"/>
    <p:sldId id="345" r:id="rId8"/>
    <p:sldId id="350" r:id="rId9"/>
    <p:sldId id="344" r:id="rId10"/>
    <p:sldId id="337" r:id="rId11"/>
    <p:sldId id="346" r:id="rId12"/>
    <p:sldId id="340" r:id="rId13"/>
    <p:sldId id="335" r:id="rId14"/>
    <p:sldId id="328" r:id="rId15"/>
    <p:sldId id="329" r:id="rId16"/>
    <p:sldId id="304" r:id="rId17"/>
    <p:sldId id="331" r:id="rId18"/>
    <p:sldId id="342" r:id="rId19"/>
    <p:sldId id="332" r:id="rId20"/>
    <p:sldId id="333" r:id="rId21"/>
    <p:sldId id="327" r:id="rId22"/>
    <p:sldId id="313" r:id="rId23"/>
    <p:sldId id="341" r:id="rId24"/>
    <p:sldId id="348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275" autoAdjust="0"/>
  </p:normalViewPr>
  <p:slideViewPr>
    <p:cSldViewPr snapToGrid="0">
      <p:cViewPr varScale="1">
        <p:scale>
          <a:sx n="75" d="100"/>
          <a:sy n="7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3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593B-09DD-4BD4-BFB1-BA8CD37C6414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1E7C-250F-4FCA-8E35-A8CEAC866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0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4AA22-1A95-4B61-82BF-FBED8437C35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C05A-6EC6-45F0-9C07-795A1EC38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0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body"/>
          </p:nvPr>
        </p:nvSpPr>
        <p:spPr>
          <a:xfrm>
            <a:off x="2" y="1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96" name="CustomShape 2"/>
          <p:cNvSpPr/>
          <p:nvPr/>
        </p:nvSpPr>
        <p:spPr>
          <a:xfrm>
            <a:off x="3883680" y="8686440"/>
            <a:ext cx="2971800" cy="45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81B111A1-7151-4101-A161-D1E161E151C1}" type="slidenum">
              <a:rPr lang="ru-RU" sz="1200">
                <a:solidFill>
                  <a:srgbClr val="000000"/>
                </a:solidFill>
                <a:latin typeface="Times New Roman"/>
                <a:ea typeface="+mn-ea"/>
              </a:rPr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36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ru-RU" dirty="0" smtClean="0"/>
          </a:p>
          <a:p>
            <a:r>
              <a:rPr lang="en-US" dirty="0" smtClean="0"/>
              <a:t>pre installed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A1C4-E007-4736-B813-21ED687229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7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53F9B-FCB0-43F9-AA28-F86C6875D9EE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90"/>
            <a:ext cx="17145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bgr.png"/>
          <p:cNvPicPr>
            <a:picLocks noChangeAspect="1"/>
          </p:cNvPicPr>
          <p:nvPr/>
        </p:nvPicPr>
        <p:blipFill>
          <a:blip r:embed="rId3" cstate="print"/>
          <a:srcRect b="6819"/>
          <a:stretch>
            <a:fillRect/>
          </a:stretch>
        </p:blipFill>
        <p:spPr bwMode="auto">
          <a:xfrm>
            <a:off x="0" y="2714627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to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9144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7772400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ru-RU" sz="2400" kern="1200" dirty="0" smtClean="0">
                <a:solidFill>
                  <a:srgbClr val="C8482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7944" y="3476600"/>
            <a:ext cx="3416424" cy="1752600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rtl="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ru-RU" sz="1050" kern="1200" dirty="0" err="1">
                <a:solidFill>
                  <a:srgbClr val="313D5E"/>
                </a:solidFill>
                <a:latin typeface="Arial" pitchFamily="34" charset="0"/>
                <a:ea typeface="SimSun" pitchFamily="2" charset="-122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52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6000" y="1628800"/>
            <a:ext cx="8229600" cy="4588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5976664" cy="360040"/>
          </a:xfrm>
          <a:prstGeom prst="rect">
            <a:avLst/>
          </a:prstGeom>
        </p:spPr>
        <p:txBody>
          <a:bodyPr/>
          <a:lstStyle>
            <a:lvl1pPr algn="l" defTabSz="336947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</a:tabLst>
              <a:defRPr lang="ru-RU" sz="1350" b="1" kern="1200" dirty="0">
                <a:solidFill>
                  <a:srgbClr val="B847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1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5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pic>
        <p:nvPicPr>
          <p:cNvPr id="11" name="Рисунок 10" descr="bgr2.png"/>
          <p:cNvPicPr>
            <a:picLocks noChangeAspect="1"/>
          </p:cNvPicPr>
          <p:nvPr/>
        </p:nvPicPr>
        <p:blipFill>
          <a:blip r:embed="rId2" cstate="print"/>
          <a:srcRect t="21075" b="39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 descr="do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1" y="5429250"/>
            <a:ext cx="20716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8" descr="botto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64238"/>
            <a:ext cx="91440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7772400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ru-RU" sz="2400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7944" y="3476600"/>
            <a:ext cx="3416424" cy="1752600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rtl="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ru-RU" sz="1050" kern="1200" dirty="0" err="1">
                <a:solidFill>
                  <a:schemeClr val="bg1"/>
                </a:solidFill>
                <a:latin typeface="Arial" pitchFamily="34" charset="0"/>
                <a:ea typeface="SimSun" pitchFamily="2" charset="-122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 descr="logo_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0" y="500042"/>
            <a:ext cx="1928825" cy="6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rtl="0" fontAlgn="base">
              <a:spcBef>
                <a:spcPts val="900"/>
              </a:spcBef>
              <a:spcAft>
                <a:spcPct val="0"/>
              </a:spcAft>
              <a:buFontTx/>
              <a:buBlip>
                <a:blip r:embed="rId2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algn="l" rtl="0" fontAlgn="base">
              <a:spcAft>
                <a:spcPct val="0"/>
              </a:spcAft>
              <a:buFontTx/>
              <a:buBlip>
                <a:blip r:embed="rId3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7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1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1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8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0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0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2"/>
            <a:ext cx="5111750" cy="55774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0809"/>
            <a:ext cx="3008313" cy="442535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0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Прямоугольник 3"/>
          <p:cNvSpPr/>
          <p:nvPr/>
        </p:nvSpPr>
        <p:spPr>
          <a:xfrm>
            <a:off x="0" y="500065"/>
            <a:ext cx="9144000" cy="46037"/>
          </a:xfrm>
          <a:prstGeom prst="rect">
            <a:avLst/>
          </a:prstGeom>
          <a:solidFill>
            <a:srgbClr val="838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8" name="Прямоугольник 4"/>
          <p:cNvSpPr/>
          <p:nvPr userDrawn="1"/>
        </p:nvSpPr>
        <p:spPr>
          <a:xfrm>
            <a:off x="0" y="2"/>
            <a:ext cx="9144000" cy="500063"/>
          </a:xfrm>
          <a:prstGeom prst="rect">
            <a:avLst/>
          </a:prstGeom>
          <a:gradFill flip="none" rotWithShape="1">
            <a:gsLst>
              <a:gs pos="18000">
                <a:srgbClr val="313D5E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pic>
        <p:nvPicPr>
          <p:cNvPr id="9" name="Рисунок 5" descr="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50" y="71438"/>
            <a:ext cx="1143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6"/>
          <p:cNvSpPr/>
          <p:nvPr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C84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B257-7554-4F5A-8590-9CB9B0FDB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669360"/>
            <a:ext cx="28956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528" y="6669362"/>
            <a:ext cx="2133600" cy="188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AFA8-FDC8-4A61-AC66-A2DFCD2C5CA2}" type="datetimeFigureOut">
              <a:rPr lang="ru-RU" smtClean="0"/>
              <a:pPr/>
              <a:t>23.05.2014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spcBef>
          <a:spcPct val="0"/>
        </a:spcBef>
        <a:buNone/>
        <a:defRPr lang="ru-RU" sz="2100" kern="1200" dirty="0" smtClean="0">
          <a:solidFill>
            <a:srgbClr val="C84822"/>
          </a:solidFill>
          <a:latin typeface="Arial" charset="0"/>
          <a:ea typeface="+mj-ea"/>
          <a:cs typeface="Arial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13"/>
        </a:buBlip>
        <a:defRPr lang="en-US" sz="1500" kern="1200" dirty="0" smtClean="0">
          <a:solidFill>
            <a:srgbClr val="5D6573"/>
          </a:solidFill>
          <a:latin typeface="Arial" charset="0"/>
          <a:ea typeface="+mn-ea"/>
          <a:cs typeface="Arial" charset="0"/>
        </a:defRPr>
      </a:lvl1pPr>
      <a:lvl2pPr marL="557213" indent="-214313" algn="l" defTabSz="685800" rtl="0" eaLnBrk="1" latinLnBrk="0" hangingPunct="1">
        <a:spcBef>
          <a:spcPct val="20000"/>
        </a:spcBef>
        <a:buFontTx/>
        <a:buBlip>
          <a:blip r:embed="rId14"/>
        </a:buBlip>
        <a:defRPr lang="en-US" sz="1350" kern="1200" dirty="0" smtClean="0">
          <a:solidFill>
            <a:srgbClr val="5D6573"/>
          </a:solidFill>
          <a:latin typeface="Arial" charset="0"/>
          <a:ea typeface="+mn-ea"/>
          <a:cs typeface="Arial" charset="0"/>
        </a:defRPr>
      </a:lvl2pPr>
      <a:lvl3pPr marL="857250" indent="-171450" algn="l" defTabSz="685800" rtl="0" eaLnBrk="1" latinLnBrk="0" hangingPunct="1">
        <a:spcBef>
          <a:spcPct val="20000"/>
        </a:spcBef>
        <a:buFontTx/>
        <a:buBlip>
          <a:blip r:embed="rId15"/>
        </a:buBlip>
        <a:defRPr lang="en-US" sz="1350" kern="1200" dirty="0" smtClean="0">
          <a:solidFill>
            <a:srgbClr val="5D6573"/>
          </a:solidFill>
          <a:latin typeface="Arial" charset="0"/>
          <a:ea typeface="+mn-ea"/>
          <a:cs typeface="Arial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llink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9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microsoft.com/office/2007/relationships/hdphoto" Target="../media/hdphoto4.wdp"/><Relationship Id="rId4" Type="http://schemas.openxmlformats.org/officeDocument/2006/relationships/image" Target="../media/image71.pn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microsoft.com/office/2007/relationships/hdphoto" Target="../media/hdphoto5.wdp"/><Relationship Id="rId18" Type="http://schemas.openxmlformats.org/officeDocument/2006/relationships/image" Target="../media/image103.png"/><Relationship Id="rId3" Type="http://schemas.openxmlformats.org/officeDocument/2006/relationships/image" Target="../media/image92.png"/><Relationship Id="rId21" Type="http://schemas.openxmlformats.org/officeDocument/2006/relationships/image" Target="../media/image105.jpe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microsoft.com/office/2007/relationships/hdphoto" Target="../media/hdphoto7.wdp"/><Relationship Id="rId2" Type="http://schemas.openxmlformats.org/officeDocument/2006/relationships/image" Target="../media/image91.jpeg"/><Relationship Id="rId16" Type="http://schemas.openxmlformats.org/officeDocument/2006/relationships/image" Target="../media/image102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microsoft.com/office/2007/relationships/hdphoto" Target="../media/hdphoto6.wdp"/><Relationship Id="rId23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microsoft.com/office/2007/relationships/hdphoto" Target="../media/hdphoto8.wdp"/><Relationship Id="rId4" Type="http://schemas.microsoft.com/office/2007/relationships/hdphoto" Target="../media/hdphoto4.wdp"/><Relationship Id="rId9" Type="http://schemas.openxmlformats.org/officeDocument/2006/relationships/image" Target="../media/image97.png"/><Relationship Id="rId14" Type="http://schemas.openxmlformats.org/officeDocument/2006/relationships/image" Target="../media/image101.png"/><Relationship Id="rId22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1.png"/><Relationship Id="rId18" Type="http://schemas.microsoft.com/office/2007/relationships/hdphoto" Target="../media/hdphoto10.wdp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" Type="http://schemas.openxmlformats.org/officeDocument/2006/relationships/image" Target="../media/image112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11" Type="http://schemas.microsoft.com/office/2007/relationships/hdphoto" Target="../media/hdphoto5.wdp"/><Relationship Id="rId5" Type="http://schemas.openxmlformats.org/officeDocument/2006/relationships/image" Target="../media/image115.jpeg"/><Relationship Id="rId15" Type="http://schemas.openxmlformats.org/officeDocument/2006/relationships/image" Target="../media/image122.png"/><Relationship Id="rId10" Type="http://schemas.openxmlformats.org/officeDocument/2006/relationships/image" Target="../media/image119.png"/><Relationship Id="rId4" Type="http://schemas.openxmlformats.org/officeDocument/2006/relationships/image" Target="../media/image114.jpeg"/><Relationship Id="rId9" Type="http://schemas.openxmlformats.org/officeDocument/2006/relationships/image" Target="../media/image118.png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png"/><Relationship Id="rId7" Type="http://schemas.microsoft.com/office/2007/relationships/hdphoto" Target="../media/hdphoto11.wdp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png"/><Relationship Id="rId5" Type="http://schemas.openxmlformats.org/officeDocument/2006/relationships/image" Target="../media/image105.jpeg"/><Relationship Id="rId10" Type="http://schemas.openxmlformats.org/officeDocument/2006/relationships/image" Target="../media/image131.png"/><Relationship Id="rId4" Type="http://schemas.openxmlformats.org/officeDocument/2006/relationships/image" Target="../media/image127.gif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2.jpeg"/><Relationship Id="rId3" Type="http://schemas.openxmlformats.org/officeDocument/2006/relationships/image" Target="../media/image11.png"/><Relationship Id="rId21" Type="http://schemas.openxmlformats.org/officeDocument/2006/relationships/image" Target="../media/image28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hyperlink" Target="http://www.telenet.ru/" TargetMode="Externa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hyperlink" Target="http://www.muvicom.ru/catalog/rad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18.gif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2.png"/><Relationship Id="rId7" Type="http://schemas.openxmlformats.org/officeDocument/2006/relationships/image" Target="../media/image146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ink.ru/" TargetMode="External"/><Relationship Id="rId2" Type="http://schemas.openxmlformats.org/officeDocument/2006/relationships/hyperlink" Target="mailto:ddyakiv@wellink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image" Target="../media/image48.tiff"/><Relationship Id="rId9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if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nwi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3527" y="1789235"/>
            <a:ext cx="8036701" cy="161147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</a:t>
            </a:r>
            <a:r>
              <a:rPr lang="ru-RU" sz="3200" b="1" dirty="0" err="1" smtClean="0"/>
              <a:t>ервисная</a:t>
            </a:r>
            <a:r>
              <a:rPr lang="ru-RU" sz="3200" b="1" dirty="0" smtClean="0"/>
              <a:t> платформа (</a:t>
            </a:r>
            <a:r>
              <a:rPr lang="en-US" sz="3200" b="1" dirty="0" err="1" smtClean="0"/>
              <a:t>PaaS</a:t>
            </a:r>
            <a:r>
              <a:rPr lang="en-US" sz="3200" b="1" dirty="0" smtClean="0"/>
              <a:t>)</a:t>
            </a:r>
            <a:r>
              <a:rPr lang="ru-RU" sz="3200" b="1" dirty="0" smtClean="0"/>
              <a:t> для провайдеров</a:t>
            </a:r>
            <a:endParaRPr lang="ru-RU" sz="32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66983" y="4107638"/>
            <a:ext cx="3416424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dirty="0" smtClean="0"/>
              <a:t>Скоков Олег</a:t>
            </a:r>
            <a:endParaRPr lang="en-US" sz="1400" dirty="0" smtClean="0"/>
          </a:p>
          <a:p>
            <a:pPr>
              <a:defRPr/>
            </a:pPr>
            <a:r>
              <a:rPr lang="ru-RU" sz="1400" dirty="0" smtClean="0"/>
              <a:t>Компания Wellink</a:t>
            </a:r>
            <a:endParaRPr lang="ru-RU" sz="1400" dirty="0"/>
          </a:p>
          <a:p>
            <a:pPr>
              <a:defRPr/>
            </a:pPr>
            <a:r>
              <a:rPr lang="en-US" sz="1400" dirty="0" smtClean="0">
                <a:solidFill>
                  <a:srgbClr val="C84822"/>
                </a:solidFill>
                <a:hlinkClick r:id="rId2"/>
              </a:rPr>
              <a:t>www.wellink.ru</a:t>
            </a:r>
            <a:r>
              <a:rPr lang="en-US" sz="1400" dirty="0" smtClean="0">
                <a:solidFill>
                  <a:srgbClr val="C84822"/>
                </a:solidFill>
              </a:rPr>
              <a:t> </a:t>
            </a:r>
          </a:p>
          <a:p>
            <a:pPr>
              <a:defRPr/>
            </a:pPr>
            <a:r>
              <a:rPr lang="ru-RU" sz="1400" dirty="0" smtClean="0"/>
              <a:t>Тел.: +7 (495) 979 </a:t>
            </a:r>
            <a:r>
              <a:rPr lang="en-GB" sz="1400" dirty="0" smtClean="0"/>
              <a:t>5643</a:t>
            </a:r>
            <a:endParaRPr lang="ru-RU" sz="1400" dirty="0" smtClean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5613" y="3025418"/>
            <a:ext cx="5433863" cy="378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latin typeface="Arial" charset="0"/>
                <a:cs typeface="Arial" charset="0"/>
              </a:rPr>
              <a:t>Дополнительные услуги для клиентских сегментов</a:t>
            </a:r>
            <a:endParaRPr lang="ru-R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9" descr="E:\work\gimp\virtual-t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" y="1227241"/>
            <a:ext cx="613936" cy="5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13" y="0"/>
            <a:ext cx="7652501" cy="4819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49263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900" dirty="0">
                <a:solidFill>
                  <a:schemeClr val="bg1"/>
                </a:solidFill>
                <a:ea typeface="SimSun" charset="-122"/>
                <a:cs typeface="+mn-cs"/>
              </a:rPr>
              <a:t>Архитектура </a:t>
            </a:r>
            <a:r>
              <a:rPr lang="en-US" sz="2900" dirty="0">
                <a:solidFill>
                  <a:schemeClr val="bg1"/>
                </a:solidFill>
                <a:ea typeface="SimSun" charset="-122"/>
                <a:cs typeface="+mn-cs"/>
              </a:rPr>
              <a:t>WISLA </a:t>
            </a:r>
            <a:r>
              <a:rPr lang="en-US" sz="2900" dirty="0" err="1">
                <a:solidFill>
                  <a:schemeClr val="bg1"/>
                </a:solidFill>
                <a:ea typeface="SimSun" charset="-122"/>
                <a:cs typeface="+mn-cs"/>
              </a:rPr>
              <a:t>PaaS</a:t>
            </a:r>
            <a:endParaRPr lang="en-US" sz="29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161861" y="3469752"/>
            <a:ext cx="1237093" cy="1242097"/>
            <a:chOff x="956755" y="4751649"/>
            <a:chExt cx="961866" cy="941844"/>
          </a:xfrm>
        </p:grpSpPr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 rot="20971246">
              <a:off x="1081799" y="4751649"/>
              <a:ext cx="740447" cy="808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956755" y="5416494"/>
              <a:ext cx="961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Контроллер</a:t>
              </a:r>
              <a:endParaRPr lang="ru-RU" sz="1000" dirty="0"/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5360409" y="1155718"/>
            <a:ext cx="3590006" cy="2860574"/>
            <a:chOff x="2241" y="905199"/>
            <a:chExt cx="4736835" cy="3799886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2241" y="905199"/>
              <a:ext cx="4736835" cy="3799886"/>
              <a:chOff x="2241" y="905199"/>
              <a:chExt cx="4736835" cy="3799886"/>
            </a:xfrm>
          </p:grpSpPr>
          <p:sp>
            <p:nvSpPr>
              <p:cNvPr id="13" name="Облако 12"/>
              <p:cNvSpPr/>
              <p:nvPr/>
            </p:nvSpPr>
            <p:spPr>
              <a:xfrm>
                <a:off x="2241" y="905199"/>
                <a:ext cx="4687030" cy="3799886"/>
              </a:xfrm>
              <a:prstGeom prst="cloud">
                <a:avLst/>
              </a:prstGeom>
              <a:gradFill flip="none" rotWithShape="1">
                <a:gsLst>
                  <a:gs pos="0">
                    <a:srgbClr val="03D4A8"/>
                  </a:gs>
                  <a:gs pos="4000">
                    <a:srgbClr val="21D6E0"/>
                  </a:gs>
                  <a:gs pos="71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блачный </a:t>
                </a:r>
              </a:p>
              <a:p>
                <a:pPr algn="ctr"/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сервис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1" descr="D:\wisla\presentation\ыеоьвеьенье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074085" y="1845138"/>
                <a:ext cx="1322388" cy="1130300"/>
              </a:xfrm>
              <a:prstGeom prst="rect">
                <a:avLst/>
              </a:prstGeom>
              <a:noFill/>
            </p:spPr>
          </p:pic>
          <p:pic>
            <p:nvPicPr>
              <p:cNvPr id="15" name="Picture 1" descr="D:\wisla\presentation\ыеоьвеьенье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751698" y="3029165"/>
                <a:ext cx="1322388" cy="1130300"/>
              </a:xfrm>
              <a:prstGeom prst="rect">
                <a:avLst/>
              </a:prstGeom>
              <a:noFill/>
            </p:spPr>
          </p:pic>
          <p:pic>
            <p:nvPicPr>
              <p:cNvPr id="16" name="Picture 1" descr="D:\wisla\presentation\ыеоьвеьенье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23756" y="2174365"/>
                <a:ext cx="1322388" cy="1130300"/>
              </a:xfrm>
              <a:prstGeom prst="rect">
                <a:avLst/>
              </a:prstGeom>
              <a:noFill/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318767" y="3180024"/>
                <a:ext cx="1074886" cy="490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WWW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076198" y="2879785"/>
                <a:ext cx="1662878" cy="490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FF00"/>
                    </a:solidFill>
                  </a:rPr>
                  <a:t>eMail</a:t>
                </a:r>
                <a:r>
                  <a:rPr lang="ru-RU" b="1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SMS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10" name="Группа 18"/>
              <p:cNvGrpSpPr/>
              <p:nvPr/>
            </p:nvGrpSpPr>
            <p:grpSpPr>
              <a:xfrm>
                <a:off x="1853662" y="1165928"/>
                <a:ext cx="1224209" cy="897759"/>
                <a:chOff x="4283968" y="936464"/>
                <a:chExt cx="1224209" cy="897759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0" name="Цилиндр 19"/>
                <p:cNvSpPr/>
                <p:nvPr/>
              </p:nvSpPr>
              <p:spPr>
                <a:xfrm>
                  <a:off x="4499992" y="936464"/>
                  <a:ext cx="1008185" cy="719137"/>
                </a:xfrm>
                <a:prstGeom prst="can">
                  <a:avLst/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dirty="0" smtClean="0"/>
                    <a:t>БД</a:t>
                  </a:r>
                  <a:endParaRPr lang="ru-RU" dirty="0"/>
                </a:p>
              </p:txBody>
            </p:sp>
            <p:sp>
              <p:nvSpPr>
                <p:cNvPr id="21" name="Цилиндр 20"/>
                <p:cNvSpPr/>
                <p:nvPr/>
              </p:nvSpPr>
              <p:spPr>
                <a:xfrm>
                  <a:off x="4397023" y="1013340"/>
                  <a:ext cx="1008185" cy="719137"/>
                </a:xfrm>
                <a:prstGeom prst="can">
                  <a:avLst/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dirty="0" smtClean="0"/>
                    <a:t>БД</a:t>
                  </a:r>
                  <a:endParaRPr lang="ru-RU" dirty="0"/>
                </a:p>
              </p:txBody>
            </p:sp>
            <p:sp>
              <p:nvSpPr>
                <p:cNvPr id="22" name="Цилиндр 21"/>
                <p:cNvSpPr/>
                <p:nvPr/>
              </p:nvSpPr>
              <p:spPr>
                <a:xfrm>
                  <a:off x="4283968" y="1115086"/>
                  <a:ext cx="1008185" cy="719137"/>
                </a:xfrm>
                <a:prstGeom prst="can">
                  <a:avLst/>
                </a:prstGeom>
                <a:grpFill/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b="1" dirty="0" smtClean="0">
                      <a:solidFill>
                        <a:srgbClr val="FFFF00"/>
                      </a:solidFill>
                    </a:rPr>
                    <a:t>БД</a:t>
                  </a:r>
                  <a:endParaRPr lang="ru-RU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2" name="Прямоугольник 11"/>
            <p:cNvSpPr/>
            <p:nvPr/>
          </p:nvSpPr>
          <p:spPr>
            <a:xfrm>
              <a:off x="1846384" y="3996992"/>
              <a:ext cx="1244093" cy="490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FFFF00"/>
                  </a:solidFill>
                </a:rPr>
                <a:t>BPM</a:t>
              </a:r>
              <a:r>
                <a:rPr lang="ru-RU" b="1" u="sng" dirty="0" smtClean="0">
                  <a:solidFill>
                    <a:srgbClr val="FFFF00"/>
                  </a:solidFill>
                </a:rPr>
                <a:t>, </a:t>
              </a:r>
              <a:r>
                <a:rPr lang="en-US" b="1" u="sng" dirty="0" smtClean="0">
                  <a:solidFill>
                    <a:srgbClr val="FFFF00"/>
                  </a:solidFill>
                </a:rPr>
                <a:t>BI</a:t>
              </a:r>
              <a:endParaRPr lang="en-US" b="1" u="sng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1" name="Прямая со стрелкой 50"/>
          <p:cNvCxnSpPr>
            <a:endCxn id="5" idx="0"/>
          </p:cNvCxnSpPr>
          <p:nvPr/>
        </p:nvCxnSpPr>
        <p:spPr>
          <a:xfrm>
            <a:off x="1652868" y="2830326"/>
            <a:ext cx="49053" cy="648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Группа 54"/>
          <p:cNvGrpSpPr/>
          <p:nvPr/>
        </p:nvGrpSpPr>
        <p:grpSpPr>
          <a:xfrm>
            <a:off x="1308937" y="1619598"/>
            <a:ext cx="1436627" cy="1377111"/>
            <a:chOff x="1187624" y="1662371"/>
            <a:chExt cx="1436627" cy="137711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677" b="99349" l="0" r="997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662371"/>
              <a:ext cx="692465" cy="75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14202" y="2393151"/>
              <a:ext cx="11062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iOS</a:t>
              </a:r>
              <a:r>
                <a:rPr lang="ru-RU" sz="1200" dirty="0" smtClean="0"/>
                <a:t> </a:t>
              </a:r>
              <a:r>
                <a:rPr lang="en-US" sz="1200" dirty="0" smtClean="0"/>
                <a:t>/</a:t>
              </a:r>
              <a:r>
                <a:rPr lang="ru-RU" sz="1200" dirty="0" smtClean="0"/>
                <a:t> </a:t>
              </a:r>
              <a:r>
                <a:rPr lang="en-US" sz="1200" dirty="0" smtClean="0"/>
                <a:t>Andriod </a:t>
              </a:r>
            </a:p>
            <a:p>
              <a:r>
                <a:rPr lang="ru-RU" sz="1200" dirty="0" smtClean="0"/>
                <a:t>приложения</a:t>
              </a:r>
            </a:p>
            <a:p>
              <a:r>
                <a:rPr lang="en-US" sz="1200" dirty="0" smtClean="0"/>
                <a:t> </a:t>
              </a:r>
              <a:endParaRPr lang="en-US" sz="1200" dirty="0"/>
            </a:p>
          </p:txBody>
        </p:sp>
        <p:pic>
          <p:nvPicPr>
            <p:cNvPr id="1027" name="Picture 3" descr="E:\work\gimp\iPad_up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772816"/>
              <a:ext cx="716547" cy="55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55"/>
          <p:cNvGrpSpPr/>
          <p:nvPr/>
        </p:nvGrpSpPr>
        <p:grpSpPr>
          <a:xfrm>
            <a:off x="532583" y="2010281"/>
            <a:ext cx="1023742" cy="806367"/>
            <a:chOff x="434098" y="1938516"/>
            <a:chExt cx="1023742" cy="806367"/>
          </a:xfrm>
        </p:grpSpPr>
        <p:pic>
          <p:nvPicPr>
            <p:cNvPr id="1028" name="Picture 4" descr="E:\work\gimp\web-chrom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5" y="1938516"/>
              <a:ext cx="828086" cy="44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434098" y="2467884"/>
              <a:ext cx="1023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Веб браузер</a:t>
              </a:r>
              <a:endParaRPr lang="en-US" sz="1200" dirty="0"/>
            </a:p>
          </p:txBody>
        </p:sp>
      </p:grpSp>
      <p:sp>
        <p:nvSpPr>
          <p:cNvPr id="58" name="Полилиния 57"/>
          <p:cNvSpPr/>
          <p:nvPr/>
        </p:nvSpPr>
        <p:spPr>
          <a:xfrm>
            <a:off x="327983" y="1423018"/>
            <a:ext cx="2763406" cy="1659366"/>
          </a:xfrm>
          <a:custGeom>
            <a:avLst/>
            <a:gdLst>
              <a:gd name="connsiteX0" fmla="*/ 1828800 w 2763406"/>
              <a:gd name="connsiteY0" fmla="*/ 11721 h 1659366"/>
              <a:gd name="connsiteX1" fmla="*/ 1104181 w 2763406"/>
              <a:gd name="connsiteY1" fmla="*/ 20347 h 1659366"/>
              <a:gd name="connsiteX2" fmla="*/ 1035170 w 2763406"/>
              <a:gd name="connsiteY2" fmla="*/ 28973 h 1659366"/>
              <a:gd name="connsiteX3" fmla="*/ 1009291 w 2763406"/>
              <a:gd name="connsiteY3" fmla="*/ 37600 h 1659366"/>
              <a:gd name="connsiteX4" fmla="*/ 974785 w 2763406"/>
              <a:gd name="connsiteY4" fmla="*/ 46226 h 1659366"/>
              <a:gd name="connsiteX5" fmla="*/ 948906 w 2763406"/>
              <a:gd name="connsiteY5" fmla="*/ 63479 h 1659366"/>
              <a:gd name="connsiteX6" fmla="*/ 862642 w 2763406"/>
              <a:gd name="connsiteY6" fmla="*/ 80732 h 1659366"/>
              <a:gd name="connsiteX7" fmla="*/ 836763 w 2763406"/>
              <a:gd name="connsiteY7" fmla="*/ 89358 h 1659366"/>
              <a:gd name="connsiteX8" fmla="*/ 802257 w 2763406"/>
              <a:gd name="connsiteY8" fmla="*/ 106611 h 1659366"/>
              <a:gd name="connsiteX9" fmla="*/ 733246 w 2763406"/>
              <a:gd name="connsiteY9" fmla="*/ 115238 h 1659366"/>
              <a:gd name="connsiteX10" fmla="*/ 698740 w 2763406"/>
              <a:gd name="connsiteY10" fmla="*/ 132490 h 1659366"/>
              <a:gd name="connsiteX11" fmla="*/ 655608 w 2763406"/>
              <a:gd name="connsiteY11" fmla="*/ 141117 h 1659366"/>
              <a:gd name="connsiteX12" fmla="*/ 621102 w 2763406"/>
              <a:gd name="connsiteY12" fmla="*/ 149743 h 1659366"/>
              <a:gd name="connsiteX13" fmla="*/ 526212 w 2763406"/>
              <a:gd name="connsiteY13" fmla="*/ 166996 h 1659366"/>
              <a:gd name="connsiteX14" fmla="*/ 474453 w 2763406"/>
              <a:gd name="connsiteY14" fmla="*/ 184249 h 1659366"/>
              <a:gd name="connsiteX15" fmla="*/ 439948 w 2763406"/>
              <a:gd name="connsiteY15" fmla="*/ 192875 h 1659366"/>
              <a:gd name="connsiteX16" fmla="*/ 405442 w 2763406"/>
              <a:gd name="connsiteY16" fmla="*/ 218755 h 1659366"/>
              <a:gd name="connsiteX17" fmla="*/ 379563 w 2763406"/>
              <a:gd name="connsiteY17" fmla="*/ 236007 h 1659366"/>
              <a:gd name="connsiteX18" fmla="*/ 353683 w 2763406"/>
              <a:gd name="connsiteY18" fmla="*/ 287766 h 1659366"/>
              <a:gd name="connsiteX19" fmla="*/ 327804 w 2763406"/>
              <a:gd name="connsiteY19" fmla="*/ 305019 h 1659366"/>
              <a:gd name="connsiteX20" fmla="*/ 301925 w 2763406"/>
              <a:gd name="connsiteY20" fmla="*/ 365404 h 1659366"/>
              <a:gd name="connsiteX21" fmla="*/ 276046 w 2763406"/>
              <a:gd name="connsiteY21" fmla="*/ 391283 h 1659366"/>
              <a:gd name="connsiteX22" fmla="*/ 189781 w 2763406"/>
              <a:gd name="connsiteY22" fmla="*/ 443041 h 1659366"/>
              <a:gd name="connsiteX23" fmla="*/ 163902 w 2763406"/>
              <a:gd name="connsiteY23" fmla="*/ 451668 h 1659366"/>
              <a:gd name="connsiteX24" fmla="*/ 138023 w 2763406"/>
              <a:gd name="connsiteY24" fmla="*/ 503426 h 1659366"/>
              <a:gd name="connsiteX25" fmla="*/ 120770 w 2763406"/>
              <a:gd name="connsiteY25" fmla="*/ 529305 h 1659366"/>
              <a:gd name="connsiteX26" fmla="*/ 103517 w 2763406"/>
              <a:gd name="connsiteY26" fmla="*/ 563811 h 1659366"/>
              <a:gd name="connsiteX27" fmla="*/ 86264 w 2763406"/>
              <a:gd name="connsiteY27" fmla="*/ 650075 h 1659366"/>
              <a:gd name="connsiteX28" fmla="*/ 77638 w 2763406"/>
              <a:gd name="connsiteY28" fmla="*/ 693207 h 1659366"/>
              <a:gd name="connsiteX29" fmla="*/ 60385 w 2763406"/>
              <a:gd name="connsiteY29" fmla="*/ 753592 h 1659366"/>
              <a:gd name="connsiteX30" fmla="*/ 34506 w 2763406"/>
              <a:gd name="connsiteY30" fmla="*/ 857109 h 1659366"/>
              <a:gd name="connsiteX31" fmla="*/ 17253 w 2763406"/>
              <a:gd name="connsiteY31" fmla="*/ 908868 h 1659366"/>
              <a:gd name="connsiteX32" fmla="*/ 8627 w 2763406"/>
              <a:gd name="connsiteY32" fmla="*/ 960626 h 1659366"/>
              <a:gd name="connsiteX33" fmla="*/ 0 w 2763406"/>
              <a:gd name="connsiteY33" fmla="*/ 986505 h 1659366"/>
              <a:gd name="connsiteX34" fmla="*/ 8627 w 2763406"/>
              <a:gd name="connsiteY34" fmla="*/ 1245298 h 1659366"/>
              <a:gd name="connsiteX35" fmla="*/ 51759 w 2763406"/>
              <a:gd name="connsiteY35" fmla="*/ 1297056 h 1659366"/>
              <a:gd name="connsiteX36" fmla="*/ 120770 w 2763406"/>
              <a:gd name="connsiteY36" fmla="*/ 1391947 h 1659366"/>
              <a:gd name="connsiteX37" fmla="*/ 172529 w 2763406"/>
              <a:gd name="connsiteY37" fmla="*/ 1435079 h 1659366"/>
              <a:gd name="connsiteX38" fmla="*/ 198408 w 2763406"/>
              <a:gd name="connsiteY38" fmla="*/ 1443705 h 1659366"/>
              <a:gd name="connsiteX39" fmla="*/ 224287 w 2763406"/>
              <a:gd name="connsiteY39" fmla="*/ 1469585 h 1659366"/>
              <a:gd name="connsiteX40" fmla="*/ 310551 w 2763406"/>
              <a:gd name="connsiteY40" fmla="*/ 1504090 h 1659366"/>
              <a:gd name="connsiteX41" fmla="*/ 370936 w 2763406"/>
              <a:gd name="connsiteY41" fmla="*/ 1538596 h 1659366"/>
              <a:gd name="connsiteX42" fmla="*/ 405442 w 2763406"/>
              <a:gd name="connsiteY42" fmla="*/ 1564475 h 1659366"/>
              <a:gd name="connsiteX43" fmla="*/ 491706 w 2763406"/>
              <a:gd name="connsiteY43" fmla="*/ 1590355 h 1659366"/>
              <a:gd name="connsiteX44" fmla="*/ 560717 w 2763406"/>
              <a:gd name="connsiteY44" fmla="*/ 1616234 h 1659366"/>
              <a:gd name="connsiteX45" fmla="*/ 629729 w 2763406"/>
              <a:gd name="connsiteY45" fmla="*/ 1624860 h 1659366"/>
              <a:gd name="connsiteX46" fmla="*/ 733246 w 2763406"/>
              <a:gd name="connsiteY46" fmla="*/ 1642113 h 1659366"/>
              <a:gd name="connsiteX47" fmla="*/ 785004 w 2763406"/>
              <a:gd name="connsiteY47" fmla="*/ 1659366 h 1659366"/>
              <a:gd name="connsiteX48" fmla="*/ 1518249 w 2763406"/>
              <a:gd name="connsiteY48" fmla="*/ 1650739 h 1659366"/>
              <a:gd name="connsiteX49" fmla="*/ 1656272 w 2763406"/>
              <a:gd name="connsiteY49" fmla="*/ 1624860 h 1659366"/>
              <a:gd name="connsiteX50" fmla="*/ 1708031 w 2763406"/>
              <a:gd name="connsiteY50" fmla="*/ 1616234 h 1659366"/>
              <a:gd name="connsiteX51" fmla="*/ 1742536 w 2763406"/>
              <a:gd name="connsiteY51" fmla="*/ 1607607 h 1659366"/>
              <a:gd name="connsiteX52" fmla="*/ 1785668 w 2763406"/>
              <a:gd name="connsiteY52" fmla="*/ 1598981 h 1659366"/>
              <a:gd name="connsiteX53" fmla="*/ 1837427 w 2763406"/>
              <a:gd name="connsiteY53" fmla="*/ 1581728 h 1659366"/>
              <a:gd name="connsiteX54" fmla="*/ 1889185 w 2763406"/>
              <a:gd name="connsiteY54" fmla="*/ 1564475 h 1659366"/>
              <a:gd name="connsiteX55" fmla="*/ 1915064 w 2763406"/>
              <a:gd name="connsiteY55" fmla="*/ 1555849 h 1659366"/>
              <a:gd name="connsiteX56" fmla="*/ 1958197 w 2763406"/>
              <a:gd name="connsiteY56" fmla="*/ 1547222 h 1659366"/>
              <a:gd name="connsiteX57" fmla="*/ 2001329 w 2763406"/>
              <a:gd name="connsiteY57" fmla="*/ 1529970 h 1659366"/>
              <a:gd name="connsiteX58" fmla="*/ 2096219 w 2763406"/>
              <a:gd name="connsiteY58" fmla="*/ 1504090 h 1659366"/>
              <a:gd name="connsiteX59" fmla="*/ 2173857 w 2763406"/>
              <a:gd name="connsiteY59" fmla="*/ 1478211 h 1659366"/>
              <a:gd name="connsiteX60" fmla="*/ 2208363 w 2763406"/>
              <a:gd name="connsiteY60" fmla="*/ 1460958 h 1659366"/>
              <a:gd name="connsiteX61" fmla="*/ 2260121 w 2763406"/>
              <a:gd name="connsiteY61" fmla="*/ 1443705 h 1659366"/>
              <a:gd name="connsiteX62" fmla="*/ 2337759 w 2763406"/>
              <a:gd name="connsiteY62" fmla="*/ 1400573 h 1659366"/>
              <a:gd name="connsiteX63" fmla="*/ 2355012 w 2763406"/>
              <a:gd name="connsiteY63" fmla="*/ 1374694 h 1659366"/>
              <a:gd name="connsiteX64" fmla="*/ 2389517 w 2763406"/>
              <a:gd name="connsiteY64" fmla="*/ 1340189 h 1659366"/>
              <a:gd name="connsiteX65" fmla="*/ 2398144 w 2763406"/>
              <a:gd name="connsiteY65" fmla="*/ 1297056 h 1659366"/>
              <a:gd name="connsiteX66" fmla="*/ 2415397 w 2763406"/>
              <a:gd name="connsiteY66" fmla="*/ 1236672 h 1659366"/>
              <a:gd name="connsiteX67" fmla="*/ 2449902 w 2763406"/>
              <a:gd name="connsiteY67" fmla="*/ 1029638 h 1659366"/>
              <a:gd name="connsiteX68" fmla="*/ 2458529 w 2763406"/>
              <a:gd name="connsiteY68" fmla="*/ 1003758 h 1659366"/>
              <a:gd name="connsiteX69" fmla="*/ 2484408 w 2763406"/>
              <a:gd name="connsiteY69" fmla="*/ 977879 h 1659366"/>
              <a:gd name="connsiteX70" fmla="*/ 2536166 w 2763406"/>
              <a:gd name="connsiteY70" fmla="*/ 917494 h 1659366"/>
              <a:gd name="connsiteX71" fmla="*/ 2596551 w 2763406"/>
              <a:gd name="connsiteY71" fmla="*/ 874362 h 1659366"/>
              <a:gd name="connsiteX72" fmla="*/ 2656936 w 2763406"/>
              <a:gd name="connsiteY72" fmla="*/ 796724 h 1659366"/>
              <a:gd name="connsiteX73" fmla="*/ 2691442 w 2763406"/>
              <a:gd name="connsiteY73" fmla="*/ 762219 h 1659366"/>
              <a:gd name="connsiteX74" fmla="*/ 2734574 w 2763406"/>
              <a:gd name="connsiteY74" fmla="*/ 650075 h 1659366"/>
              <a:gd name="connsiteX75" fmla="*/ 2751827 w 2763406"/>
              <a:gd name="connsiteY75" fmla="*/ 581064 h 1659366"/>
              <a:gd name="connsiteX76" fmla="*/ 2751827 w 2763406"/>
              <a:gd name="connsiteY76" fmla="*/ 382656 h 1659366"/>
              <a:gd name="connsiteX77" fmla="*/ 2734574 w 2763406"/>
              <a:gd name="connsiteY77" fmla="*/ 339524 h 1659366"/>
              <a:gd name="connsiteX78" fmla="*/ 2717321 w 2763406"/>
              <a:gd name="connsiteY78" fmla="*/ 305019 h 1659366"/>
              <a:gd name="connsiteX79" fmla="*/ 2674189 w 2763406"/>
              <a:gd name="connsiteY79" fmla="*/ 253260 h 1659366"/>
              <a:gd name="connsiteX80" fmla="*/ 2639683 w 2763406"/>
              <a:gd name="connsiteY80" fmla="*/ 201502 h 1659366"/>
              <a:gd name="connsiteX81" fmla="*/ 2587925 w 2763406"/>
              <a:gd name="connsiteY81" fmla="*/ 149743 h 1659366"/>
              <a:gd name="connsiteX82" fmla="*/ 2562046 w 2763406"/>
              <a:gd name="connsiteY82" fmla="*/ 115238 h 1659366"/>
              <a:gd name="connsiteX83" fmla="*/ 2527540 w 2763406"/>
              <a:gd name="connsiteY83" fmla="*/ 106611 h 1659366"/>
              <a:gd name="connsiteX84" fmla="*/ 2484408 w 2763406"/>
              <a:gd name="connsiteY84" fmla="*/ 63479 h 1659366"/>
              <a:gd name="connsiteX85" fmla="*/ 2441276 w 2763406"/>
              <a:gd name="connsiteY85" fmla="*/ 37600 h 1659366"/>
              <a:gd name="connsiteX86" fmla="*/ 2415397 w 2763406"/>
              <a:gd name="connsiteY86" fmla="*/ 20347 h 1659366"/>
              <a:gd name="connsiteX87" fmla="*/ 2337759 w 2763406"/>
              <a:gd name="connsiteY87" fmla="*/ 11721 h 1659366"/>
              <a:gd name="connsiteX88" fmla="*/ 2268748 w 2763406"/>
              <a:gd name="connsiteY88" fmla="*/ 3094 h 1659366"/>
              <a:gd name="connsiteX89" fmla="*/ 1828800 w 2763406"/>
              <a:gd name="connsiteY89" fmla="*/ 11721 h 165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763406" h="1659366">
                <a:moveTo>
                  <a:pt x="1828800" y="11721"/>
                </a:moveTo>
                <a:lnTo>
                  <a:pt x="1104181" y="20347"/>
                </a:lnTo>
                <a:cubicBezTo>
                  <a:pt x="1081004" y="20851"/>
                  <a:pt x="1057979" y="24826"/>
                  <a:pt x="1035170" y="28973"/>
                </a:cubicBezTo>
                <a:cubicBezTo>
                  <a:pt x="1026224" y="30600"/>
                  <a:pt x="1018034" y="35102"/>
                  <a:pt x="1009291" y="37600"/>
                </a:cubicBezTo>
                <a:cubicBezTo>
                  <a:pt x="997891" y="40857"/>
                  <a:pt x="986287" y="43351"/>
                  <a:pt x="974785" y="46226"/>
                </a:cubicBezTo>
                <a:cubicBezTo>
                  <a:pt x="966159" y="51977"/>
                  <a:pt x="958435" y="59395"/>
                  <a:pt x="948906" y="63479"/>
                </a:cubicBezTo>
                <a:cubicBezTo>
                  <a:pt x="930403" y="71409"/>
                  <a:pt x="877454" y="77440"/>
                  <a:pt x="862642" y="80732"/>
                </a:cubicBezTo>
                <a:cubicBezTo>
                  <a:pt x="853766" y="82705"/>
                  <a:pt x="845121" y="85776"/>
                  <a:pt x="836763" y="89358"/>
                </a:cubicBezTo>
                <a:cubicBezTo>
                  <a:pt x="824943" y="94424"/>
                  <a:pt x="814733" y="103492"/>
                  <a:pt x="802257" y="106611"/>
                </a:cubicBezTo>
                <a:cubicBezTo>
                  <a:pt x="779767" y="112234"/>
                  <a:pt x="756250" y="112362"/>
                  <a:pt x="733246" y="115238"/>
                </a:cubicBezTo>
                <a:cubicBezTo>
                  <a:pt x="721744" y="120989"/>
                  <a:pt x="710940" y="128424"/>
                  <a:pt x="698740" y="132490"/>
                </a:cubicBezTo>
                <a:cubicBezTo>
                  <a:pt x="684830" y="137127"/>
                  <a:pt x="669921" y="137936"/>
                  <a:pt x="655608" y="141117"/>
                </a:cubicBezTo>
                <a:cubicBezTo>
                  <a:pt x="644034" y="143689"/>
                  <a:pt x="632676" y="147171"/>
                  <a:pt x="621102" y="149743"/>
                </a:cubicBezTo>
                <a:cubicBezTo>
                  <a:pt x="584915" y="157785"/>
                  <a:pt x="563688" y="160750"/>
                  <a:pt x="526212" y="166996"/>
                </a:cubicBezTo>
                <a:cubicBezTo>
                  <a:pt x="508959" y="172747"/>
                  <a:pt x="491872" y="179023"/>
                  <a:pt x="474453" y="184249"/>
                </a:cubicBezTo>
                <a:cubicBezTo>
                  <a:pt x="463097" y="187656"/>
                  <a:pt x="450552" y="187573"/>
                  <a:pt x="439948" y="192875"/>
                </a:cubicBezTo>
                <a:cubicBezTo>
                  <a:pt x="427088" y="199305"/>
                  <a:pt x="417142" y="210398"/>
                  <a:pt x="405442" y="218755"/>
                </a:cubicBezTo>
                <a:cubicBezTo>
                  <a:pt x="397006" y="224781"/>
                  <a:pt x="388189" y="230256"/>
                  <a:pt x="379563" y="236007"/>
                </a:cubicBezTo>
                <a:cubicBezTo>
                  <a:pt x="372547" y="257056"/>
                  <a:pt x="370406" y="271043"/>
                  <a:pt x="353683" y="287766"/>
                </a:cubicBezTo>
                <a:cubicBezTo>
                  <a:pt x="346352" y="295097"/>
                  <a:pt x="336430" y="299268"/>
                  <a:pt x="327804" y="305019"/>
                </a:cubicBezTo>
                <a:cubicBezTo>
                  <a:pt x="320764" y="326139"/>
                  <a:pt x="315250" y="346749"/>
                  <a:pt x="301925" y="365404"/>
                </a:cubicBezTo>
                <a:cubicBezTo>
                  <a:pt x="294834" y="375331"/>
                  <a:pt x="285676" y="383793"/>
                  <a:pt x="276046" y="391283"/>
                </a:cubicBezTo>
                <a:cubicBezTo>
                  <a:pt x="250952" y="410801"/>
                  <a:pt x="219661" y="430235"/>
                  <a:pt x="189781" y="443041"/>
                </a:cubicBezTo>
                <a:cubicBezTo>
                  <a:pt x="181423" y="446623"/>
                  <a:pt x="172528" y="448792"/>
                  <a:pt x="163902" y="451668"/>
                </a:cubicBezTo>
                <a:cubicBezTo>
                  <a:pt x="114457" y="525834"/>
                  <a:pt x="173738" y="431997"/>
                  <a:pt x="138023" y="503426"/>
                </a:cubicBezTo>
                <a:cubicBezTo>
                  <a:pt x="133386" y="512699"/>
                  <a:pt x="125914" y="520303"/>
                  <a:pt x="120770" y="529305"/>
                </a:cubicBezTo>
                <a:cubicBezTo>
                  <a:pt x="114390" y="540470"/>
                  <a:pt x="109268" y="552309"/>
                  <a:pt x="103517" y="563811"/>
                </a:cubicBezTo>
                <a:lnTo>
                  <a:pt x="86264" y="650075"/>
                </a:lnTo>
                <a:cubicBezTo>
                  <a:pt x="83389" y="664452"/>
                  <a:pt x="81666" y="679109"/>
                  <a:pt x="77638" y="693207"/>
                </a:cubicBezTo>
                <a:cubicBezTo>
                  <a:pt x="71887" y="713335"/>
                  <a:pt x="65712" y="733347"/>
                  <a:pt x="60385" y="753592"/>
                </a:cubicBezTo>
                <a:cubicBezTo>
                  <a:pt x="51333" y="787989"/>
                  <a:pt x="45753" y="823367"/>
                  <a:pt x="34506" y="857109"/>
                </a:cubicBezTo>
                <a:lnTo>
                  <a:pt x="17253" y="908868"/>
                </a:lnTo>
                <a:cubicBezTo>
                  <a:pt x="14378" y="926121"/>
                  <a:pt x="12421" y="943552"/>
                  <a:pt x="8627" y="960626"/>
                </a:cubicBezTo>
                <a:cubicBezTo>
                  <a:pt x="6654" y="969502"/>
                  <a:pt x="0" y="977412"/>
                  <a:pt x="0" y="986505"/>
                </a:cubicBezTo>
                <a:cubicBezTo>
                  <a:pt x="0" y="1072817"/>
                  <a:pt x="812" y="1159340"/>
                  <a:pt x="8627" y="1245298"/>
                </a:cubicBezTo>
                <a:cubicBezTo>
                  <a:pt x="9920" y="1259516"/>
                  <a:pt x="45292" y="1289511"/>
                  <a:pt x="51759" y="1297056"/>
                </a:cubicBezTo>
                <a:cubicBezTo>
                  <a:pt x="77338" y="1326898"/>
                  <a:pt x="95191" y="1362105"/>
                  <a:pt x="120770" y="1391947"/>
                </a:cubicBezTo>
                <a:cubicBezTo>
                  <a:pt x="135079" y="1408641"/>
                  <a:pt x="152562" y="1425096"/>
                  <a:pt x="172529" y="1435079"/>
                </a:cubicBezTo>
                <a:cubicBezTo>
                  <a:pt x="180662" y="1439145"/>
                  <a:pt x="189782" y="1440830"/>
                  <a:pt x="198408" y="1443705"/>
                </a:cubicBezTo>
                <a:cubicBezTo>
                  <a:pt x="207034" y="1452332"/>
                  <a:pt x="214360" y="1462494"/>
                  <a:pt x="224287" y="1469585"/>
                </a:cubicBezTo>
                <a:cubicBezTo>
                  <a:pt x="246500" y="1485452"/>
                  <a:pt x="286981" y="1496234"/>
                  <a:pt x="310551" y="1504090"/>
                </a:cubicBezTo>
                <a:cubicBezTo>
                  <a:pt x="368657" y="1562196"/>
                  <a:pt x="301425" y="1503841"/>
                  <a:pt x="370936" y="1538596"/>
                </a:cubicBezTo>
                <a:cubicBezTo>
                  <a:pt x="383796" y="1545026"/>
                  <a:pt x="392582" y="1558045"/>
                  <a:pt x="405442" y="1564475"/>
                </a:cubicBezTo>
                <a:cubicBezTo>
                  <a:pt x="445432" y="1584470"/>
                  <a:pt x="454562" y="1577974"/>
                  <a:pt x="491706" y="1590355"/>
                </a:cubicBezTo>
                <a:cubicBezTo>
                  <a:pt x="496870" y="1592076"/>
                  <a:pt x="547402" y="1613813"/>
                  <a:pt x="560717" y="1616234"/>
                </a:cubicBezTo>
                <a:cubicBezTo>
                  <a:pt x="583526" y="1620381"/>
                  <a:pt x="606749" y="1621796"/>
                  <a:pt x="629729" y="1624860"/>
                </a:cubicBezTo>
                <a:cubicBezTo>
                  <a:pt x="653868" y="1628079"/>
                  <a:pt x="706780" y="1634895"/>
                  <a:pt x="733246" y="1642113"/>
                </a:cubicBezTo>
                <a:cubicBezTo>
                  <a:pt x="750791" y="1646898"/>
                  <a:pt x="785004" y="1659366"/>
                  <a:pt x="785004" y="1659366"/>
                </a:cubicBezTo>
                <a:lnTo>
                  <a:pt x="1518249" y="1650739"/>
                </a:lnTo>
                <a:cubicBezTo>
                  <a:pt x="1600707" y="1648189"/>
                  <a:pt x="1598930" y="1636328"/>
                  <a:pt x="1656272" y="1624860"/>
                </a:cubicBezTo>
                <a:cubicBezTo>
                  <a:pt x="1673423" y="1621430"/>
                  <a:pt x="1690880" y="1619664"/>
                  <a:pt x="1708031" y="1616234"/>
                </a:cubicBezTo>
                <a:cubicBezTo>
                  <a:pt x="1719656" y="1613909"/>
                  <a:pt x="1730963" y="1610179"/>
                  <a:pt x="1742536" y="1607607"/>
                </a:cubicBezTo>
                <a:cubicBezTo>
                  <a:pt x="1756849" y="1604426"/>
                  <a:pt x="1771523" y="1602839"/>
                  <a:pt x="1785668" y="1598981"/>
                </a:cubicBezTo>
                <a:cubicBezTo>
                  <a:pt x="1803213" y="1594196"/>
                  <a:pt x="1820174" y="1587479"/>
                  <a:pt x="1837427" y="1581728"/>
                </a:cubicBezTo>
                <a:lnTo>
                  <a:pt x="1889185" y="1564475"/>
                </a:lnTo>
                <a:cubicBezTo>
                  <a:pt x="1897811" y="1561600"/>
                  <a:pt x="1906148" y="1557632"/>
                  <a:pt x="1915064" y="1555849"/>
                </a:cubicBezTo>
                <a:cubicBezTo>
                  <a:pt x="1929442" y="1552973"/>
                  <a:pt x="1944153" y="1551435"/>
                  <a:pt x="1958197" y="1547222"/>
                </a:cubicBezTo>
                <a:cubicBezTo>
                  <a:pt x="1973029" y="1542773"/>
                  <a:pt x="1986776" y="1535262"/>
                  <a:pt x="2001329" y="1529970"/>
                </a:cubicBezTo>
                <a:cubicBezTo>
                  <a:pt x="2054839" y="1510512"/>
                  <a:pt x="2045056" y="1514323"/>
                  <a:pt x="2096219" y="1504090"/>
                </a:cubicBezTo>
                <a:cubicBezTo>
                  <a:pt x="2150013" y="1468229"/>
                  <a:pt x="2089330" y="1503570"/>
                  <a:pt x="2173857" y="1478211"/>
                </a:cubicBezTo>
                <a:cubicBezTo>
                  <a:pt x="2186174" y="1474516"/>
                  <a:pt x="2196423" y="1465734"/>
                  <a:pt x="2208363" y="1460958"/>
                </a:cubicBezTo>
                <a:cubicBezTo>
                  <a:pt x="2225248" y="1454204"/>
                  <a:pt x="2243236" y="1450459"/>
                  <a:pt x="2260121" y="1443705"/>
                </a:cubicBezTo>
                <a:cubicBezTo>
                  <a:pt x="2284881" y="1433801"/>
                  <a:pt x="2315861" y="1413712"/>
                  <a:pt x="2337759" y="1400573"/>
                </a:cubicBezTo>
                <a:cubicBezTo>
                  <a:pt x="2343510" y="1391947"/>
                  <a:pt x="2348265" y="1382566"/>
                  <a:pt x="2355012" y="1374694"/>
                </a:cubicBezTo>
                <a:cubicBezTo>
                  <a:pt x="2365598" y="1362344"/>
                  <a:pt x="2381618" y="1354408"/>
                  <a:pt x="2389517" y="1340189"/>
                </a:cubicBezTo>
                <a:cubicBezTo>
                  <a:pt x="2396638" y="1327372"/>
                  <a:pt x="2394588" y="1311281"/>
                  <a:pt x="2398144" y="1297056"/>
                </a:cubicBezTo>
                <a:cubicBezTo>
                  <a:pt x="2403221" y="1276748"/>
                  <a:pt x="2409646" y="1256800"/>
                  <a:pt x="2415397" y="1236672"/>
                </a:cubicBezTo>
                <a:cubicBezTo>
                  <a:pt x="2432761" y="1089074"/>
                  <a:pt x="2420120" y="1128910"/>
                  <a:pt x="2449902" y="1029638"/>
                </a:cubicBezTo>
                <a:cubicBezTo>
                  <a:pt x="2452515" y="1020928"/>
                  <a:pt x="2453485" y="1011324"/>
                  <a:pt x="2458529" y="1003758"/>
                </a:cubicBezTo>
                <a:cubicBezTo>
                  <a:pt x="2465296" y="993607"/>
                  <a:pt x="2477088" y="987639"/>
                  <a:pt x="2484408" y="977879"/>
                </a:cubicBezTo>
                <a:cubicBezTo>
                  <a:pt x="2531228" y="915452"/>
                  <a:pt x="2486686" y="950481"/>
                  <a:pt x="2536166" y="917494"/>
                </a:cubicBezTo>
                <a:cubicBezTo>
                  <a:pt x="2593297" y="831800"/>
                  <a:pt x="2497062" y="965561"/>
                  <a:pt x="2596551" y="874362"/>
                </a:cubicBezTo>
                <a:cubicBezTo>
                  <a:pt x="2620719" y="852208"/>
                  <a:pt x="2633753" y="819907"/>
                  <a:pt x="2656936" y="796724"/>
                </a:cubicBezTo>
                <a:lnTo>
                  <a:pt x="2691442" y="762219"/>
                </a:lnTo>
                <a:cubicBezTo>
                  <a:pt x="2711483" y="722136"/>
                  <a:pt x="2724593" y="699985"/>
                  <a:pt x="2734574" y="650075"/>
                </a:cubicBezTo>
                <a:cubicBezTo>
                  <a:pt x="2744983" y="598027"/>
                  <a:pt x="2738563" y="620853"/>
                  <a:pt x="2751827" y="581064"/>
                </a:cubicBezTo>
                <a:cubicBezTo>
                  <a:pt x="2766003" y="496004"/>
                  <a:pt x="2768479" y="504771"/>
                  <a:pt x="2751827" y="382656"/>
                </a:cubicBezTo>
                <a:cubicBezTo>
                  <a:pt x="2749735" y="367313"/>
                  <a:pt x="2740863" y="353674"/>
                  <a:pt x="2734574" y="339524"/>
                </a:cubicBezTo>
                <a:cubicBezTo>
                  <a:pt x="2729351" y="327773"/>
                  <a:pt x="2724695" y="315554"/>
                  <a:pt x="2717321" y="305019"/>
                </a:cubicBezTo>
                <a:cubicBezTo>
                  <a:pt x="2704442" y="286620"/>
                  <a:pt x="2687664" y="271227"/>
                  <a:pt x="2674189" y="253260"/>
                </a:cubicBezTo>
                <a:cubicBezTo>
                  <a:pt x="2661748" y="236672"/>
                  <a:pt x="2654345" y="216164"/>
                  <a:pt x="2639683" y="201502"/>
                </a:cubicBezTo>
                <a:cubicBezTo>
                  <a:pt x="2622430" y="184249"/>
                  <a:pt x="2602565" y="169262"/>
                  <a:pt x="2587925" y="149743"/>
                </a:cubicBezTo>
                <a:cubicBezTo>
                  <a:pt x="2579299" y="138241"/>
                  <a:pt x="2573745" y="123595"/>
                  <a:pt x="2562046" y="115238"/>
                </a:cubicBezTo>
                <a:cubicBezTo>
                  <a:pt x="2552398" y="108347"/>
                  <a:pt x="2539042" y="109487"/>
                  <a:pt x="2527540" y="106611"/>
                </a:cubicBezTo>
                <a:cubicBezTo>
                  <a:pt x="2415389" y="31842"/>
                  <a:pt x="2585057" y="149749"/>
                  <a:pt x="2484408" y="63479"/>
                </a:cubicBezTo>
                <a:cubicBezTo>
                  <a:pt x="2471678" y="52567"/>
                  <a:pt x="2455494" y="46486"/>
                  <a:pt x="2441276" y="37600"/>
                </a:cubicBezTo>
                <a:cubicBezTo>
                  <a:pt x="2432484" y="32105"/>
                  <a:pt x="2425455" y="22861"/>
                  <a:pt x="2415397" y="20347"/>
                </a:cubicBezTo>
                <a:cubicBezTo>
                  <a:pt x="2390136" y="14032"/>
                  <a:pt x="2363619" y="14763"/>
                  <a:pt x="2337759" y="11721"/>
                </a:cubicBezTo>
                <a:cubicBezTo>
                  <a:pt x="2314735" y="9012"/>
                  <a:pt x="2291911" y="4039"/>
                  <a:pt x="2268748" y="3094"/>
                </a:cubicBezTo>
                <a:cubicBezTo>
                  <a:pt x="2035083" y="-6443"/>
                  <a:pt x="2022895" y="8845"/>
                  <a:pt x="1828800" y="11721"/>
                </a:cubicBezTo>
                <a:close/>
              </a:path>
            </a:pathLst>
          </a:cu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0" y="980485"/>
            <a:ext cx="110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управление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93387" y="1321604"/>
            <a:ext cx="107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хранилище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1038" name="Прямая соединительная линия 1037"/>
          <p:cNvCxnSpPr>
            <a:endCxn id="58" idx="15"/>
          </p:cNvCxnSpPr>
          <p:nvPr/>
        </p:nvCxnSpPr>
        <p:spPr>
          <a:xfrm>
            <a:off x="554222" y="1288263"/>
            <a:ext cx="213709" cy="32763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endCxn id="22" idx="2"/>
          </p:cNvCxnSpPr>
          <p:nvPr/>
        </p:nvCxnSpPr>
        <p:spPr>
          <a:xfrm>
            <a:off x="5216229" y="1403390"/>
            <a:ext cx="1547356" cy="35375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1042"/>
          <p:cNvGrpSpPr/>
          <p:nvPr/>
        </p:nvGrpSpPr>
        <p:grpSpPr>
          <a:xfrm>
            <a:off x="7976565" y="2570095"/>
            <a:ext cx="1167435" cy="1544083"/>
            <a:chOff x="7831925" y="2658395"/>
            <a:chExt cx="1167435" cy="1544083"/>
          </a:xfrm>
        </p:grpSpPr>
        <p:sp>
          <p:nvSpPr>
            <p:cNvPr id="86" name="TextBox 85"/>
            <p:cNvSpPr txBox="1"/>
            <p:nvPr/>
          </p:nvSpPr>
          <p:spPr>
            <a:xfrm>
              <a:off x="7831925" y="3679258"/>
              <a:ext cx="11674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chemeClr val="tx2"/>
                  </a:solidFill>
                </a:rPr>
                <a:t> </a:t>
              </a:r>
              <a:r>
                <a:rPr lang="ru-RU" sz="1400" b="1" dirty="0" smtClean="0">
                  <a:solidFill>
                    <a:schemeClr val="tx2"/>
                  </a:solidFill>
                </a:rPr>
                <a:t>сервер </a:t>
              </a:r>
            </a:p>
            <a:p>
              <a:r>
                <a:rPr lang="ru-RU" sz="1400" b="1" dirty="0" smtClean="0">
                  <a:solidFill>
                    <a:schemeClr val="tx2"/>
                  </a:solidFill>
                </a:rPr>
                <a:t>оповещения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Прямая соединительная линия 86"/>
            <p:cNvCxnSpPr>
              <a:stCxn id="86" idx="0"/>
              <a:endCxn id="18" idx="2"/>
            </p:cNvCxnSpPr>
            <p:nvPr/>
          </p:nvCxnSpPr>
          <p:spPr>
            <a:xfrm flipH="1" flipV="1">
              <a:off x="8267832" y="2658395"/>
              <a:ext cx="147811" cy="102086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3667306" y="2038149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веб сервер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93" name="Прямая соединительная линия 92"/>
          <p:cNvCxnSpPr>
            <a:stCxn id="92" idx="2"/>
            <a:endCxn id="16" idx="1"/>
          </p:cNvCxnSpPr>
          <p:nvPr/>
        </p:nvCxnSpPr>
        <p:spPr>
          <a:xfrm>
            <a:off x="4184435" y="2345926"/>
            <a:ext cx="1343858" cy="1906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142155" y="3991087"/>
            <a:ext cx="2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сервер 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у</a:t>
            </a:r>
            <a:r>
              <a:rPr lang="ru-RU" sz="1400" b="1" dirty="0" smtClean="0">
                <a:solidFill>
                  <a:schemeClr val="tx2"/>
                </a:solidFill>
              </a:rPr>
              <a:t>правления сценариями, процессами и правилами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98" name="Прямая соединительная линия 97"/>
          <p:cNvCxnSpPr>
            <a:stCxn id="97" idx="0"/>
          </p:cNvCxnSpPr>
          <p:nvPr/>
        </p:nvCxnSpPr>
        <p:spPr>
          <a:xfrm flipV="1">
            <a:off x="6438452" y="3474721"/>
            <a:ext cx="629323" cy="51636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3" descr="C:\Users\spirogov\Desktop\tmp\z-wave_logo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27" y="4967429"/>
            <a:ext cx="609229" cy="3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111"/>
          <p:cNvGrpSpPr/>
          <p:nvPr/>
        </p:nvGrpSpPr>
        <p:grpSpPr>
          <a:xfrm>
            <a:off x="3463626" y="5695163"/>
            <a:ext cx="636950" cy="595192"/>
            <a:chOff x="6313567" y="4360161"/>
            <a:chExt cx="662361" cy="678233"/>
          </a:xfrm>
        </p:grpSpPr>
        <p:pic>
          <p:nvPicPr>
            <p:cNvPr id="113" name="Picture 4" descr="C:\Users\spirogov\Desktop\tmp\sire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448" y="4360161"/>
              <a:ext cx="226456" cy="386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6313567" y="4761395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Сирена</a:t>
              </a:r>
              <a:endParaRPr lang="ru-RU" sz="1000" dirty="0"/>
            </a:p>
          </p:txBody>
        </p:sp>
      </p:grpSp>
      <p:pic>
        <p:nvPicPr>
          <p:cNvPr id="115" name="Picture 5" descr="C:\Users\spirogov\Desktop\tmp\door detect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71" y="5717786"/>
            <a:ext cx="299660" cy="2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Прямоугольник 115"/>
          <p:cNvSpPr/>
          <p:nvPr/>
        </p:nvSpPr>
        <p:spPr>
          <a:xfrm>
            <a:off x="4322533" y="5954367"/>
            <a:ext cx="78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Датчики</a:t>
            </a:r>
            <a:r>
              <a:rPr lang="ru-RU" dirty="0" smtClean="0"/>
              <a:t> </a:t>
            </a:r>
          </a:p>
        </p:txBody>
      </p:sp>
      <p:pic>
        <p:nvPicPr>
          <p:cNvPr id="118" name="Picture 6" descr="C:\Users\spirogov\Desktop\tmp\движение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38" y="5777055"/>
            <a:ext cx="287125" cy="2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6" name="Прямая со стрелкой 125"/>
          <p:cNvCxnSpPr/>
          <p:nvPr/>
        </p:nvCxnSpPr>
        <p:spPr>
          <a:xfrm>
            <a:off x="2334409" y="4120179"/>
            <a:ext cx="2011680" cy="14522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Группа 1054"/>
          <p:cNvGrpSpPr/>
          <p:nvPr/>
        </p:nvGrpSpPr>
        <p:grpSpPr>
          <a:xfrm>
            <a:off x="2053294" y="5654344"/>
            <a:ext cx="728627" cy="758411"/>
            <a:chOff x="266535" y="4857365"/>
            <a:chExt cx="728627" cy="758411"/>
          </a:xfrm>
        </p:grpSpPr>
        <p:pic>
          <p:nvPicPr>
            <p:cNvPr id="129" name="Picture 7" descr="C:\Users\spirogov\Desktop\tmp\camera tplink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88" y="4857365"/>
              <a:ext cx="274030" cy="519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8" descr="C:\Users\spirogov\Desktop\tmp\camera tplink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50" y="5031139"/>
              <a:ext cx="233112" cy="38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Прямоугольник 130"/>
            <p:cNvSpPr/>
            <p:nvPr/>
          </p:nvSpPr>
          <p:spPr>
            <a:xfrm>
              <a:off x="266535" y="5338777"/>
              <a:ext cx="7050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Камеры</a:t>
              </a:r>
              <a:endParaRPr lang="en-US" sz="1200" dirty="0"/>
            </a:p>
          </p:txBody>
        </p:sp>
      </p:grpSp>
      <p:cxnSp>
        <p:nvCxnSpPr>
          <p:cNvPr id="133" name="Прямая со стрелкой 132"/>
          <p:cNvCxnSpPr/>
          <p:nvPr/>
        </p:nvCxnSpPr>
        <p:spPr>
          <a:xfrm flipV="1">
            <a:off x="985252" y="4542447"/>
            <a:ext cx="525517" cy="1145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1435401" y="4898291"/>
            <a:ext cx="800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IP,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Wi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Ethernet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3215084" y="5222743"/>
            <a:ext cx="649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Z-Wave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4404444" y="5281843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ZigBee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58" name="Picture 5" descr="E:\work\gimp\zigbe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4" y="5035070"/>
            <a:ext cx="284433" cy="2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7" descr="http://www.piko-domotique.com/shop/img/p/155-197-thickbox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0" y="5672182"/>
            <a:ext cx="452652" cy="4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Полилиния 1067"/>
          <p:cNvSpPr/>
          <p:nvPr/>
        </p:nvSpPr>
        <p:spPr>
          <a:xfrm>
            <a:off x="1710466" y="4894729"/>
            <a:ext cx="5109883" cy="1809660"/>
          </a:xfrm>
          <a:custGeom>
            <a:avLst/>
            <a:gdLst>
              <a:gd name="connsiteX0" fmla="*/ 2751827 w 2754297"/>
              <a:gd name="connsiteY0" fmla="*/ 1052422 h 1777041"/>
              <a:gd name="connsiteX1" fmla="*/ 2743200 w 2754297"/>
              <a:gd name="connsiteY1" fmla="*/ 923026 h 1777041"/>
              <a:gd name="connsiteX2" fmla="*/ 2717321 w 2754297"/>
              <a:gd name="connsiteY2" fmla="*/ 845388 h 1777041"/>
              <a:gd name="connsiteX3" fmla="*/ 2700068 w 2754297"/>
              <a:gd name="connsiteY3" fmla="*/ 785003 h 1777041"/>
              <a:gd name="connsiteX4" fmla="*/ 2665563 w 2754297"/>
              <a:gd name="connsiteY4" fmla="*/ 724618 h 1777041"/>
              <a:gd name="connsiteX5" fmla="*/ 2648310 w 2754297"/>
              <a:gd name="connsiteY5" fmla="*/ 672860 h 1777041"/>
              <a:gd name="connsiteX6" fmla="*/ 2622431 w 2754297"/>
              <a:gd name="connsiteY6" fmla="*/ 646981 h 1777041"/>
              <a:gd name="connsiteX7" fmla="*/ 2596551 w 2754297"/>
              <a:gd name="connsiteY7" fmla="*/ 603849 h 1777041"/>
              <a:gd name="connsiteX8" fmla="*/ 2570672 w 2754297"/>
              <a:gd name="connsiteY8" fmla="*/ 569343 h 1777041"/>
              <a:gd name="connsiteX9" fmla="*/ 2553419 w 2754297"/>
              <a:gd name="connsiteY9" fmla="*/ 543464 h 1777041"/>
              <a:gd name="connsiteX10" fmla="*/ 2527540 w 2754297"/>
              <a:gd name="connsiteY10" fmla="*/ 534837 h 1777041"/>
              <a:gd name="connsiteX11" fmla="*/ 2510287 w 2754297"/>
              <a:gd name="connsiteY11" fmla="*/ 508958 h 1777041"/>
              <a:gd name="connsiteX12" fmla="*/ 2458529 w 2754297"/>
              <a:gd name="connsiteY12" fmla="*/ 457200 h 1777041"/>
              <a:gd name="connsiteX13" fmla="*/ 2441276 w 2754297"/>
              <a:gd name="connsiteY13" fmla="*/ 431320 h 1777041"/>
              <a:gd name="connsiteX14" fmla="*/ 2380891 w 2754297"/>
              <a:gd name="connsiteY14" fmla="*/ 388188 h 1777041"/>
              <a:gd name="connsiteX15" fmla="*/ 2320506 w 2754297"/>
              <a:gd name="connsiteY15" fmla="*/ 345056 h 1777041"/>
              <a:gd name="connsiteX16" fmla="*/ 2286000 w 2754297"/>
              <a:gd name="connsiteY16" fmla="*/ 267418 h 1777041"/>
              <a:gd name="connsiteX17" fmla="*/ 2234242 w 2754297"/>
              <a:gd name="connsiteY17" fmla="*/ 232913 h 1777041"/>
              <a:gd name="connsiteX18" fmla="*/ 2208363 w 2754297"/>
              <a:gd name="connsiteY18" fmla="*/ 207034 h 1777041"/>
              <a:gd name="connsiteX19" fmla="*/ 2191110 w 2754297"/>
              <a:gd name="connsiteY19" fmla="*/ 181154 h 1777041"/>
              <a:gd name="connsiteX20" fmla="*/ 2165231 w 2754297"/>
              <a:gd name="connsiteY20" fmla="*/ 163902 h 1777041"/>
              <a:gd name="connsiteX21" fmla="*/ 2122098 w 2754297"/>
              <a:gd name="connsiteY21" fmla="*/ 112143 h 1777041"/>
              <a:gd name="connsiteX22" fmla="*/ 2096219 w 2754297"/>
              <a:gd name="connsiteY22" fmla="*/ 103517 h 1777041"/>
              <a:gd name="connsiteX23" fmla="*/ 2035834 w 2754297"/>
              <a:gd name="connsiteY23" fmla="*/ 69011 h 1777041"/>
              <a:gd name="connsiteX24" fmla="*/ 2009955 w 2754297"/>
              <a:gd name="connsiteY24" fmla="*/ 51758 h 1777041"/>
              <a:gd name="connsiteX25" fmla="*/ 1940944 w 2754297"/>
              <a:gd name="connsiteY25" fmla="*/ 34505 h 1777041"/>
              <a:gd name="connsiteX26" fmla="*/ 1854680 w 2754297"/>
              <a:gd name="connsiteY26" fmla="*/ 0 h 1777041"/>
              <a:gd name="connsiteX27" fmla="*/ 1475117 w 2754297"/>
              <a:gd name="connsiteY27" fmla="*/ 8626 h 1777041"/>
              <a:gd name="connsiteX28" fmla="*/ 1388853 w 2754297"/>
              <a:gd name="connsiteY28" fmla="*/ 51758 h 1777041"/>
              <a:gd name="connsiteX29" fmla="*/ 1362974 w 2754297"/>
              <a:gd name="connsiteY29" fmla="*/ 69011 h 1777041"/>
              <a:gd name="connsiteX30" fmla="*/ 1328468 w 2754297"/>
              <a:gd name="connsiteY30" fmla="*/ 129396 h 1777041"/>
              <a:gd name="connsiteX31" fmla="*/ 1311215 w 2754297"/>
              <a:gd name="connsiteY31" fmla="*/ 181154 h 1777041"/>
              <a:gd name="connsiteX32" fmla="*/ 1302589 w 2754297"/>
              <a:gd name="connsiteY32" fmla="*/ 207034 h 1777041"/>
              <a:gd name="connsiteX33" fmla="*/ 1293963 w 2754297"/>
              <a:gd name="connsiteY33" fmla="*/ 232913 h 1777041"/>
              <a:gd name="connsiteX34" fmla="*/ 1285336 w 2754297"/>
              <a:gd name="connsiteY34" fmla="*/ 276045 h 1777041"/>
              <a:gd name="connsiteX35" fmla="*/ 1268083 w 2754297"/>
              <a:gd name="connsiteY35" fmla="*/ 327803 h 1777041"/>
              <a:gd name="connsiteX36" fmla="*/ 1259457 w 2754297"/>
              <a:gd name="connsiteY36" fmla="*/ 353683 h 1777041"/>
              <a:gd name="connsiteX37" fmla="*/ 1242204 w 2754297"/>
              <a:gd name="connsiteY37" fmla="*/ 491705 h 1777041"/>
              <a:gd name="connsiteX38" fmla="*/ 1233578 w 2754297"/>
              <a:gd name="connsiteY38" fmla="*/ 526211 h 1777041"/>
              <a:gd name="connsiteX39" fmla="*/ 1216325 w 2754297"/>
              <a:gd name="connsiteY39" fmla="*/ 552090 h 1777041"/>
              <a:gd name="connsiteX40" fmla="*/ 1199072 w 2754297"/>
              <a:gd name="connsiteY40" fmla="*/ 621102 h 1777041"/>
              <a:gd name="connsiteX41" fmla="*/ 1173193 w 2754297"/>
              <a:gd name="connsiteY41" fmla="*/ 646981 h 1777041"/>
              <a:gd name="connsiteX42" fmla="*/ 1155940 w 2754297"/>
              <a:gd name="connsiteY42" fmla="*/ 672860 h 1777041"/>
              <a:gd name="connsiteX43" fmla="*/ 1104182 w 2754297"/>
              <a:gd name="connsiteY43" fmla="*/ 698739 h 1777041"/>
              <a:gd name="connsiteX44" fmla="*/ 1069676 w 2754297"/>
              <a:gd name="connsiteY44" fmla="*/ 715992 h 1777041"/>
              <a:gd name="connsiteX45" fmla="*/ 1009291 w 2754297"/>
              <a:gd name="connsiteY45" fmla="*/ 741871 h 1777041"/>
              <a:gd name="connsiteX46" fmla="*/ 284672 w 2754297"/>
              <a:gd name="connsiteY46" fmla="*/ 750498 h 1777041"/>
              <a:gd name="connsiteX47" fmla="*/ 232914 w 2754297"/>
              <a:gd name="connsiteY47" fmla="*/ 767751 h 1777041"/>
              <a:gd name="connsiteX48" fmla="*/ 207034 w 2754297"/>
              <a:gd name="connsiteY48" fmla="*/ 776377 h 1777041"/>
              <a:gd name="connsiteX49" fmla="*/ 146649 w 2754297"/>
              <a:gd name="connsiteY49" fmla="*/ 793630 h 1777041"/>
              <a:gd name="connsiteX50" fmla="*/ 94891 w 2754297"/>
              <a:gd name="connsiteY50" fmla="*/ 836762 h 1777041"/>
              <a:gd name="connsiteX51" fmla="*/ 86265 w 2754297"/>
              <a:gd name="connsiteY51" fmla="*/ 862641 h 1777041"/>
              <a:gd name="connsiteX52" fmla="*/ 43132 w 2754297"/>
              <a:gd name="connsiteY52" fmla="*/ 914400 h 1777041"/>
              <a:gd name="connsiteX53" fmla="*/ 34506 w 2754297"/>
              <a:gd name="connsiteY53" fmla="*/ 940279 h 1777041"/>
              <a:gd name="connsiteX54" fmla="*/ 17253 w 2754297"/>
              <a:gd name="connsiteY54" fmla="*/ 966158 h 1777041"/>
              <a:gd name="connsiteX55" fmla="*/ 8627 w 2754297"/>
              <a:gd name="connsiteY55" fmla="*/ 1078302 h 1777041"/>
              <a:gd name="connsiteX56" fmla="*/ 0 w 2754297"/>
              <a:gd name="connsiteY56" fmla="*/ 1173192 h 1777041"/>
              <a:gd name="connsiteX57" fmla="*/ 8627 w 2754297"/>
              <a:gd name="connsiteY57" fmla="*/ 1371600 h 1777041"/>
              <a:gd name="connsiteX58" fmla="*/ 17253 w 2754297"/>
              <a:gd name="connsiteY58" fmla="*/ 1397479 h 1777041"/>
              <a:gd name="connsiteX59" fmla="*/ 60385 w 2754297"/>
              <a:gd name="connsiteY59" fmla="*/ 1449237 h 1777041"/>
              <a:gd name="connsiteX60" fmla="*/ 94891 w 2754297"/>
              <a:gd name="connsiteY60" fmla="*/ 1492369 h 1777041"/>
              <a:gd name="connsiteX61" fmla="*/ 129397 w 2754297"/>
              <a:gd name="connsiteY61" fmla="*/ 1544128 h 1777041"/>
              <a:gd name="connsiteX62" fmla="*/ 224287 w 2754297"/>
              <a:gd name="connsiteY62" fmla="*/ 1595886 h 1777041"/>
              <a:gd name="connsiteX63" fmla="*/ 258793 w 2754297"/>
              <a:gd name="connsiteY63" fmla="*/ 1613139 h 1777041"/>
              <a:gd name="connsiteX64" fmla="*/ 284672 w 2754297"/>
              <a:gd name="connsiteY64" fmla="*/ 1630392 h 1777041"/>
              <a:gd name="connsiteX65" fmla="*/ 336431 w 2754297"/>
              <a:gd name="connsiteY65" fmla="*/ 1639018 h 1777041"/>
              <a:gd name="connsiteX66" fmla="*/ 448574 w 2754297"/>
              <a:gd name="connsiteY66" fmla="*/ 1664898 h 1777041"/>
              <a:gd name="connsiteX67" fmla="*/ 552091 w 2754297"/>
              <a:gd name="connsiteY67" fmla="*/ 1682151 h 1777041"/>
              <a:gd name="connsiteX68" fmla="*/ 586597 w 2754297"/>
              <a:gd name="connsiteY68" fmla="*/ 1690777 h 1777041"/>
              <a:gd name="connsiteX69" fmla="*/ 672861 w 2754297"/>
              <a:gd name="connsiteY69" fmla="*/ 1699403 h 1777041"/>
              <a:gd name="connsiteX70" fmla="*/ 750498 w 2754297"/>
              <a:gd name="connsiteY70" fmla="*/ 1708030 h 1777041"/>
              <a:gd name="connsiteX71" fmla="*/ 785004 w 2754297"/>
              <a:gd name="connsiteY71" fmla="*/ 1716656 h 1777041"/>
              <a:gd name="connsiteX72" fmla="*/ 905774 w 2754297"/>
              <a:gd name="connsiteY72" fmla="*/ 1733909 h 1777041"/>
              <a:gd name="connsiteX73" fmla="*/ 983412 w 2754297"/>
              <a:gd name="connsiteY73" fmla="*/ 1742535 h 1777041"/>
              <a:gd name="connsiteX74" fmla="*/ 1078302 w 2754297"/>
              <a:gd name="connsiteY74" fmla="*/ 1768415 h 1777041"/>
              <a:gd name="connsiteX75" fmla="*/ 1155940 w 2754297"/>
              <a:gd name="connsiteY75" fmla="*/ 1777041 h 1777041"/>
              <a:gd name="connsiteX76" fmla="*/ 1682151 w 2754297"/>
              <a:gd name="connsiteY76" fmla="*/ 1759788 h 1777041"/>
              <a:gd name="connsiteX77" fmla="*/ 1759789 w 2754297"/>
              <a:gd name="connsiteY77" fmla="*/ 1742535 h 1777041"/>
              <a:gd name="connsiteX78" fmla="*/ 1915065 w 2754297"/>
              <a:gd name="connsiteY78" fmla="*/ 1725283 h 1777041"/>
              <a:gd name="connsiteX79" fmla="*/ 1949570 w 2754297"/>
              <a:gd name="connsiteY79" fmla="*/ 1716656 h 1777041"/>
              <a:gd name="connsiteX80" fmla="*/ 1992702 w 2754297"/>
              <a:gd name="connsiteY80" fmla="*/ 1708030 h 1777041"/>
              <a:gd name="connsiteX81" fmla="*/ 2053087 w 2754297"/>
              <a:gd name="connsiteY81" fmla="*/ 1690777 h 1777041"/>
              <a:gd name="connsiteX82" fmla="*/ 2122098 w 2754297"/>
              <a:gd name="connsiteY82" fmla="*/ 1682151 h 1777041"/>
              <a:gd name="connsiteX83" fmla="*/ 2173857 w 2754297"/>
              <a:gd name="connsiteY83" fmla="*/ 1664898 h 1777041"/>
              <a:gd name="connsiteX84" fmla="*/ 2199736 w 2754297"/>
              <a:gd name="connsiteY84" fmla="*/ 1656271 h 1777041"/>
              <a:gd name="connsiteX85" fmla="*/ 2242868 w 2754297"/>
              <a:gd name="connsiteY85" fmla="*/ 1647645 h 1777041"/>
              <a:gd name="connsiteX86" fmla="*/ 2294627 w 2754297"/>
              <a:gd name="connsiteY86" fmla="*/ 1630392 h 1777041"/>
              <a:gd name="connsiteX87" fmla="*/ 2329132 w 2754297"/>
              <a:gd name="connsiteY87" fmla="*/ 1604513 h 1777041"/>
              <a:gd name="connsiteX88" fmla="*/ 2389517 w 2754297"/>
              <a:gd name="connsiteY88" fmla="*/ 1587260 h 1777041"/>
              <a:gd name="connsiteX89" fmla="*/ 2441276 w 2754297"/>
              <a:gd name="connsiteY89" fmla="*/ 1544128 h 1777041"/>
              <a:gd name="connsiteX90" fmla="*/ 2467155 w 2754297"/>
              <a:gd name="connsiteY90" fmla="*/ 1535502 h 1777041"/>
              <a:gd name="connsiteX91" fmla="*/ 2518914 w 2754297"/>
              <a:gd name="connsiteY91" fmla="*/ 1492369 h 1777041"/>
              <a:gd name="connsiteX92" fmla="*/ 2544793 w 2754297"/>
              <a:gd name="connsiteY92" fmla="*/ 1466490 h 1777041"/>
              <a:gd name="connsiteX93" fmla="*/ 2579298 w 2754297"/>
              <a:gd name="connsiteY93" fmla="*/ 1457864 h 1777041"/>
              <a:gd name="connsiteX94" fmla="*/ 2605178 w 2754297"/>
              <a:gd name="connsiteY94" fmla="*/ 1440611 h 1777041"/>
              <a:gd name="connsiteX95" fmla="*/ 2631057 w 2754297"/>
              <a:gd name="connsiteY95" fmla="*/ 1431985 h 1777041"/>
              <a:gd name="connsiteX96" fmla="*/ 2682815 w 2754297"/>
              <a:gd name="connsiteY96" fmla="*/ 1397479 h 1777041"/>
              <a:gd name="connsiteX97" fmla="*/ 2700068 w 2754297"/>
              <a:gd name="connsiteY97" fmla="*/ 1371600 h 1777041"/>
              <a:gd name="connsiteX98" fmla="*/ 2725948 w 2754297"/>
              <a:gd name="connsiteY98" fmla="*/ 1337094 h 1777041"/>
              <a:gd name="connsiteX99" fmla="*/ 2743200 w 2754297"/>
              <a:gd name="connsiteY99" fmla="*/ 1285335 h 1777041"/>
              <a:gd name="connsiteX100" fmla="*/ 2751827 w 2754297"/>
              <a:gd name="connsiteY100" fmla="*/ 1052422 h 177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754297" h="1777041">
                <a:moveTo>
                  <a:pt x="2751827" y="1052422"/>
                </a:moveTo>
                <a:cubicBezTo>
                  <a:pt x="2751827" y="992037"/>
                  <a:pt x="2749313" y="965819"/>
                  <a:pt x="2743200" y="923026"/>
                </a:cubicBezTo>
                <a:cubicBezTo>
                  <a:pt x="2741966" y="914388"/>
                  <a:pt x="2722252" y="862646"/>
                  <a:pt x="2717321" y="845388"/>
                </a:cubicBezTo>
                <a:cubicBezTo>
                  <a:pt x="2711570" y="825260"/>
                  <a:pt x="2707222" y="804676"/>
                  <a:pt x="2700068" y="785003"/>
                </a:cubicBezTo>
                <a:cubicBezTo>
                  <a:pt x="2665648" y="690349"/>
                  <a:pt x="2700050" y="802216"/>
                  <a:pt x="2665563" y="724618"/>
                </a:cubicBezTo>
                <a:cubicBezTo>
                  <a:pt x="2658177" y="707999"/>
                  <a:pt x="2661169" y="685719"/>
                  <a:pt x="2648310" y="672860"/>
                </a:cubicBezTo>
                <a:cubicBezTo>
                  <a:pt x="2639684" y="664234"/>
                  <a:pt x="2629751" y="656741"/>
                  <a:pt x="2622431" y="646981"/>
                </a:cubicBezTo>
                <a:cubicBezTo>
                  <a:pt x="2612371" y="633568"/>
                  <a:pt x="2605852" y="617800"/>
                  <a:pt x="2596551" y="603849"/>
                </a:cubicBezTo>
                <a:cubicBezTo>
                  <a:pt x="2588576" y="591886"/>
                  <a:pt x="2579029" y="581042"/>
                  <a:pt x="2570672" y="569343"/>
                </a:cubicBezTo>
                <a:cubicBezTo>
                  <a:pt x="2564646" y="560907"/>
                  <a:pt x="2561515" y="549941"/>
                  <a:pt x="2553419" y="543464"/>
                </a:cubicBezTo>
                <a:cubicBezTo>
                  <a:pt x="2546319" y="537784"/>
                  <a:pt x="2536166" y="537713"/>
                  <a:pt x="2527540" y="534837"/>
                </a:cubicBezTo>
                <a:cubicBezTo>
                  <a:pt x="2521789" y="526211"/>
                  <a:pt x="2517175" y="516707"/>
                  <a:pt x="2510287" y="508958"/>
                </a:cubicBezTo>
                <a:cubicBezTo>
                  <a:pt x="2494077" y="490722"/>
                  <a:pt x="2472063" y="477501"/>
                  <a:pt x="2458529" y="457200"/>
                </a:cubicBezTo>
                <a:cubicBezTo>
                  <a:pt x="2452778" y="448573"/>
                  <a:pt x="2448607" y="438651"/>
                  <a:pt x="2441276" y="431320"/>
                </a:cubicBezTo>
                <a:cubicBezTo>
                  <a:pt x="2427185" y="417229"/>
                  <a:pt x="2398031" y="400431"/>
                  <a:pt x="2380891" y="388188"/>
                </a:cubicBezTo>
                <a:cubicBezTo>
                  <a:pt x="2305991" y="334688"/>
                  <a:pt x="2381495" y="385716"/>
                  <a:pt x="2320506" y="345056"/>
                </a:cubicBezTo>
                <a:cubicBezTo>
                  <a:pt x="2314080" y="325779"/>
                  <a:pt x="2305299" y="284304"/>
                  <a:pt x="2286000" y="267418"/>
                </a:cubicBezTo>
                <a:cubicBezTo>
                  <a:pt x="2270395" y="253764"/>
                  <a:pt x="2248904" y="247575"/>
                  <a:pt x="2234242" y="232913"/>
                </a:cubicBezTo>
                <a:cubicBezTo>
                  <a:pt x="2225616" y="224287"/>
                  <a:pt x="2216173" y="216406"/>
                  <a:pt x="2208363" y="207034"/>
                </a:cubicBezTo>
                <a:cubicBezTo>
                  <a:pt x="2201726" y="199069"/>
                  <a:pt x="2198441" y="188485"/>
                  <a:pt x="2191110" y="181154"/>
                </a:cubicBezTo>
                <a:cubicBezTo>
                  <a:pt x="2183779" y="173823"/>
                  <a:pt x="2173857" y="169653"/>
                  <a:pt x="2165231" y="163902"/>
                </a:cubicBezTo>
                <a:cubicBezTo>
                  <a:pt x="2152499" y="144804"/>
                  <a:pt x="2142026" y="125428"/>
                  <a:pt x="2122098" y="112143"/>
                </a:cubicBezTo>
                <a:cubicBezTo>
                  <a:pt x="2114532" y="107099"/>
                  <a:pt x="2104845" y="106392"/>
                  <a:pt x="2096219" y="103517"/>
                </a:cubicBezTo>
                <a:cubicBezTo>
                  <a:pt x="2012787" y="40940"/>
                  <a:pt x="2101698" y="101942"/>
                  <a:pt x="2035834" y="69011"/>
                </a:cubicBezTo>
                <a:cubicBezTo>
                  <a:pt x="2026561" y="64375"/>
                  <a:pt x="2019228" y="56395"/>
                  <a:pt x="2009955" y="51758"/>
                </a:cubicBezTo>
                <a:cubicBezTo>
                  <a:pt x="1990240" y="41901"/>
                  <a:pt x="1960624" y="39425"/>
                  <a:pt x="1940944" y="34505"/>
                </a:cubicBezTo>
                <a:cubicBezTo>
                  <a:pt x="1916058" y="28284"/>
                  <a:pt x="1870996" y="6993"/>
                  <a:pt x="1854680" y="0"/>
                </a:cubicBezTo>
                <a:lnTo>
                  <a:pt x="1475117" y="8626"/>
                </a:lnTo>
                <a:cubicBezTo>
                  <a:pt x="1438702" y="10143"/>
                  <a:pt x="1418633" y="31905"/>
                  <a:pt x="1388853" y="51758"/>
                </a:cubicBezTo>
                <a:lnTo>
                  <a:pt x="1362974" y="69011"/>
                </a:lnTo>
                <a:cubicBezTo>
                  <a:pt x="1347411" y="92355"/>
                  <a:pt x="1339413" y="102033"/>
                  <a:pt x="1328468" y="129396"/>
                </a:cubicBezTo>
                <a:cubicBezTo>
                  <a:pt x="1321714" y="146281"/>
                  <a:pt x="1316966" y="163901"/>
                  <a:pt x="1311215" y="181154"/>
                </a:cubicBezTo>
                <a:lnTo>
                  <a:pt x="1302589" y="207034"/>
                </a:lnTo>
                <a:cubicBezTo>
                  <a:pt x="1299714" y="215660"/>
                  <a:pt x="1295746" y="223997"/>
                  <a:pt x="1293963" y="232913"/>
                </a:cubicBezTo>
                <a:cubicBezTo>
                  <a:pt x="1291087" y="247290"/>
                  <a:pt x="1289194" y="261900"/>
                  <a:pt x="1285336" y="276045"/>
                </a:cubicBezTo>
                <a:cubicBezTo>
                  <a:pt x="1280551" y="293590"/>
                  <a:pt x="1273834" y="310550"/>
                  <a:pt x="1268083" y="327803"/>
                </a:cubicBezTo>
                <a:lnTo>
                  <a:pt x="1259457" y="353683"/>
                </a:lnTo>
                <a:cubicBezTo>
                  <a:pt x="1253509" y="413165"/>
                  <a:pt x="1252908" y="438186"/>
                  <a:pt x="1242204" y="491705"/>
                </a:cubicBezTo>
                <a:cubicBezTo>
                  <a:pt x="1239879" y="503331"/>
                  <a:pt x="1238248" y="515314"/>
                  <a:pt x="1233578" y="526211"/>
                </a:cubicBezTo>
                <a:cubicBezTo>
                  <a:pt x="1229494" y="535740"/>
                  <a:pt x="1222076" y="543464"/>
                  <a:pt x="1216325" y="552090"/>
                </a:cubicBezTo>
                <a:cubicBezTo>
                  <a:pt x="1210574" y="575094"/>
                  <a:pt x="1215839" y="604335"/>
                  <a:pt x="1199072" y="621102"/>
                </a:cubicBezTo>
                <a:cubicBezTo>
                  <a:pt x="1190446" y="629728"/>
                  <a:pt x="1181003" y="637609"/>
                  <a:pt x="1173193" y="646981"/>
                </a:cubicBezTo>
                <a:cubicBezTo>
                  <a:pt x="1166556" y="654946"/>
                  <a:pt x="1163271" y="665529"/>
                  <a:pt x="1155940" y="672860"/>
                </a:cubicBezTo>
                <a:cubicBezTo>
                  <a:pt x="1135216" y="693584"/>
                  <a:pt x="1128740" y="688214"/>
                  <a:pt x="1104182" y="698739"/>
                </a:cubicBezTo>
                <a:cubicBezTo>
                  <a:pt x="1092362" y="703805"/>
                  <a:pt x="1080841" y="709612"/>
                  <a:pt x="1069676" y="715992"/>
                </a:cubicBezTo>
                <a:cubicBezTo>
                  <a:pt x="1043868" y="730740"/>
                  <a:pt x="1042493" y="741116"/>
                  <a:pt x="1009291" y="741871"/>
                </a:cubicBezTo>
                <a:cubicBezTo>
                  <a:pt x="767797" y="747360"/>
                  <a:pt x="526212" y="747622"/>
                  <a:pt x="284672" y="750498"/>
                </a:cubicBezTo>
                <a:lnTo>
                  <a:pt x="232914" y="767751"/>
                </a:lnTo>
                <a:cubicBezTo>
                  <a:pt x="224287" y="770627"/>
                  <a:pt x="215856" y="774172"/>
                  <a:pt x="207034" y="776377"/>
                </a:cubicBezTo>
                <a:cubicBezTo>
                  <a:pt x="195975" y="779142"/>
                  <a:pt x="159027" y="787441"/>
                  <a:pt x="146649" y="793630"/>
                </a:cubicBezTo>
                <a:cubicBezTo>
                  <a:pt x="122630" y="805640"/>
                  <a:pt x="113969" y="817684"/>
                  <a:pt x="94891" y="836762"/>
                </a:cubicBezTo>
                <a:cubicBezTo>
                  <a:pt x="92016" y="845388"/>
                  <a:pt x="90331" y="854508"/>
                  <a:pt x="86265" y="862641"/>
                </a:cubicBezTo>
                <a:cubicBezTo>
                  <a:pt x="74255" y="886660"/>
                  <a:pt x="62209" y="895323"/>
                  <a:pt x="43132" y="914400"/>
                </a:cubicBezTo>
                <a:cubicBezTo>
                  <a:pt x="40257" y="923026"/>
                  <a:pt x="38572" y="932146"/>
                  <a:pt x="34506" y="940279"/>
                </a:cubicBezTo>
                <a:cubicBezTo>
                  <a:pt x="29869" y="949552"/>
                  <a:pt x="19164" y="955968"/>
                  <a:pt x="17253" y="966158"/>
                </a:cubicBezTo>
                <a:cubicBezTo>
                  <a:pt x="10344" y="1003008"/>
                  <a:pt x="11741" y="1040940"/>
                  <a:pt x="8627" y="1078302"/>
                </a:cubicBezTo>
                <a:cubicBezTo>
                  <a:pt x="5989" y="1109953"/>
                  <a:pt x="2876" y="1141562"/>
                  <a:pt x="0" y="1173192"/>
                </a:cubicBezTo>
                <a:cubicBezTo>
                  <a:pt x="2876" y="1239328"/>
                  <a:pt x="3550" y="1305597"/>
                  <a:pt x="8627" y="1371600"/>
                </a:cubicBezTo>
                <a:cubicBezTo>
                  <a:pt x="9324" y="1380666"/>
                  <a:pt x="12209" y="1389913"/>
                  <a:pt x="17253" y="1397479"/>
                </a:cubicBezTo>
                <a:cubicBezTo>
                  <a:pt x="55411" y="1454716"/>
                  <a:pt x="32160" y="1392788"/>
                  <a:pt x="60385" y="1449237"/>
                </a:cubicBezTo>
                <a:cubicBezTo>
                  <a:pt x="81219" y="1490905"/>
                  <a:pt x="51266" y="1463287"/>
                  <a:pt x="94891" y="1492369"/>
                </a:cubicBezTo>
                <a:cubicBezTo>
                  <a:pt x="106393" y="1509622"/>
                  <a:pt x="112144" y="1532626"/>
                  <a:pt x="129397" y="1544128"/>
                </a:cubicBezTo>
                <a:cubicBezTo>
                  <a:pt x="176676" y="1575648"/>
                  <a:pt x="146002" y="1556744"/>
                  <a:pt x="224287" y="1595886"/>
                </a:cubicBezTo>
                <a:cubicBezTo>
                  <a:pt x="235789" y="1601637"/>
                  <a:pt x="248093" y="1606006"/>
                  <a:pt x="258793" y="1613139"/>
                </a:cubicBezTo>
                <a:cubicBezTo>
                  <a:pt x="267419" y="1618890"/>
                  <a:pt x="274836" y="1627114"/>
                  <a:pt x="284672" y="1630392"/>
                </a:cubicBezTo>
                <a:cubicBezTo>
                  <a:pt x="301265" y="1635923"/>
                  <a:pt x="319178" y="1636143"/>
                  <a:pt x="336431" y="1639018"/>
                </a:cubicBezTo>
                <a:cubicBezTo>
                  <a:pt x="407823" y="1662817"/>
                  <a:pt x="296332" y="1626840"/>
                  <a:pt x="448574" y="1664898"/>
                </a:cubicBezTo>
                <a:cubicBezTo>
                  <a:pt x="526226" y="1684310"/>
                  <a:pt x="430927" y="1661957"/>
                  <a:pt x="552091" y="1682151"/>
                </a:cubicBezTo>
                <a:cubicBezTo>
                  <a:pt x="563786" y="1684100"/>
                  <a:pt x="574860" y="1689100"/>
                  <a:pt x="586597" y="1690777"/>
                </a:cubicBezTo>
                <a:cubicBezTo>
                  <a:pt x="615205" y="1694864"/>
                  <a:pt x="644122" y="1696378"/>
                  <a:pt x="672861" y="1699403"/>
                </a:cubicBezTo>
                <a:lnTo>
                  <a:pt x="750498" y="1708030"/>
                </a:lnTo>
                <a:cubicBezTo>
                  <a:pt x="762000" y="1710905"/>
                  <a:pt x="773378" y="1714331"/>
                  <a:pt x="785004" y="1716656"/>
                </a:cubicBezTo>
                <a:cubicBezTo>
                  <a:pt x="823617" y="1724379"/>
                  <a:pt x="867139" y="1729364"/>
                  <a:pt x="905774" y="1733909"/>
                </a:cubicBezTo>
                <a:lnTo>
                  <a:pt x="983412" y="1742535"/>
                </a:lnTo>
                <a:cubicBezTo>
                  <a:pt x="984610" y="1742877"/>
                  <a:pt x="1063465" y="1766132"/>
                  <a:pt x="1078302" y="1768415"/>
                </a:cubicBezTo>
                <a:cubicBezTo>
                  <a:pt x="1104038" y="1772374"/>
                  <a:pt x="1130061" y="1774166"/>
                  <a:pt x="1155940" y="1777041"/>
                </a:cubicBezTo>
                <a:lnTo>
                  <a:pt x="1682151" y="1759788"/>
                </a:lnTo>
                <a:cubicBezTo>
                  <a:pt x="1843828" y="1752549"/>
                  <a:pt x="1664837" y="1755195"/>
                  <a:pt x="1759789" y="1742535"/>
                </a:cubicBezTo>
                <a:cubicBezTo>
                  <a:pt x="1886389" y="1725655"/>
                  <a:pt x="1826296" y="1743037"/>
                  <a:pt x="1915065" y="1725283"/>
                </a:cubicBezTo>
                <a:cubicBezTo>
                  <a:pt x="1926690" y="1722958"/>
                  <a:pt x="1937997" y="1719228"/>
                  <a:pt x="1949570" y="1716656"/>
                </a:cubicBezTo>
                <a:cubicBezTo>
                  <a:pt x="1963883" y="1713475"/>
                  <a:pt x="1978478" y="1711586"/>
                  <a:pt x="1992702" y="1708030"/>
                </a:cubicBezTo>
                <a:cubicBezTo>
                  <a:pt x="2033730" y="1697773"/>
                  <a:pt x="2004674" y="1698845"/>
                  <a:pt x="2053087" y="1690777"/>
                </a:cubicBezTo>
                <a:cubicBezTo>
                  <a:pt x="2075954" y="1686966"/>
                  <a:pt x="2099094" y="1685026"/>
                  <a:pt x="2122098" y="1682151"/>
                </a:cubicBezTo>
                <a:lnTo>
                  <a:pt x="2173857" y="1664898"/>
                </a:lnTo>
                <a:cubicBezTo>
                  <a:pt x="2182483" y="1662022"/>
                  <a:pt x="2190820" y="1658054"/>
                  <a:pt x="2199736" y="1656271"/>
                </a:cubicBezTo>
                <a:cubicBezTo>
                  <a:pt x="2214113" y="1653396"/>
                  <a:pt x="2228723" y="1651503"/>
                  <a:pt x="2242868" y="1647645"/>
                </a:cubicBezTo>
                <a:cubicBezTo>
                  <a:pt x="2260413" y="1642860"/>
                  <a:pt x="2294627" y="1630392"/>
                  <a:pt x="2294627" y="1630392"/>
                </a:cubicBezTo>
                <a:cubicBezTo>
                  <a:pt x="2306129" y="1621766"/>
                  <a:pt x="2316649" y="1611646"/>
                  <a:pt x="2329132" y="1604513"/>
                </a:cubicBezTo>
                <a:cubicBezTo>
                  <a:pt x="2338760" y="1599012"/>
                  <a:pt x="2382043" y="1589128"/>
                  <a:pt x="2389517" y="1587260"/>
                </a:cubicBezTo>
                <a:cubicBezTo>
                  <a:pt x="2408594" y="1568184"/>
                  <a:pt x="2417258" y="1556137"/>
                  <a:pt x="2441276" y="1544128"/>
                </a:cubicBezTo>
                <a:cubicBezTo>
                  <a:pt x="2449409" y="1540062"/>
                  <a:pt x="2458529" y="1538377"/>
                  <a:pt x="2467155" y="1535502"/>
                </a:cubicBezTo>
                <a:cubicBezTo>
                  <a:pt x="2542750" y="1459904"/>
                  <a:pt x="2446862" y="1552412"/>
                  <a:pt x="2518914" y="1492369"/>
                </a:cubicBezTo>
                <a:cubicBezTo>
                  <a:pt x="2528286" y="1484559"/>
                  <a:pt x="2534201" y="1472543"/>
                  <a:pt x="2544793" y="1466490"/>
                </a:cubicBezTo>
                <a:cubicBezTo>
                  <a:pt x="2555087" y="1460608"/>
                  <a:pt x="2567796" y="1460739"/>
                  <a:pt x="2579298" y="1457864"/>
                </a:cubicBezTo>
                <a:cubicBezTo>
                  <a:pt x="2587925" y="1452113"/>
                  <a:pt x="2595905" y="1445248"/>
                  <a:pt x="2605178" y="1440611"/>
                </a:cubicBezTo>
                <a:cubicBezTo>
                  <a:pt x="2613311" y="1436545"/>
                  <a:pt x="2623108" y="1436401"/>
                  <a:pt x="2631057" y="1431985"/>
                </a:cubicBezTo>
                <a:cubicBezTo>
                  <a:pt x="2649183" y="1421915"/>
                  <a:pt x="2682815" y="1397479"/>
                  <a:pt x="2682815" y="1397479"/>
                </a:cubicBezTo>
                <a:cubicBezTo>
                  <a:pt x="2688566" y="1388853"/>
                  <a:pt x="2694042" y="1380036"/>
                  <a:pt x="2700068" y="1371600"/>
                </a:cubicBezTo>
                <a:cubicBezTo>
                  <a:pt x="2708425" y="1359901"/>
                  <a:pt x="2719518" y="1349954"/>
                  <a:pt x="2725948" y="1337094"/>
                </a:cubicBezTo>
                <a:cubicBezTo>
                  <a:pt x="2734081" y="1320828"/>
                  <a:pt x="2740210" y="1303274"/>
                  <a:pt x="2743200" y="1285335"/>
                </a:cubicBezTo>
                <a:cubicBezTo>
                  <a:pt x="2761282" y="1176850"/>
                  <a:pt x="2751827" y="1112807"/>
                  <a:pt x="2751827" y="1052422"/>
                </a:cubicBezTo>
                <a:close/>
              </a:path>
            </a:pathLst>
          </a:cu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47046" y="3371208"/>
            <a:ext cx="106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P</a:t>
            </a:r>
            <a:r>
              <a:rPr lang="en-US" sz="1400" b="1" dirty="0" smtClean="0">
                <a:solidFill>
                  <a:schemeClr val="tx2"/>
                </a:solidFill>
              </a:rPr>
              <a:t>lug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компьютер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66" name="Прямая соединительная линия 165"/>
          <p:cNvCxnSpPr>
            <a:stCxn id="165" idx="2"/>
            <a:endCxn id="5" idx="1"/>
          </p:cNvCxnSpPr>
          <p:nvPr/>
        </p:nvCxnSpPr>
        <p:spPr>
          <a:xfrm>
            <a:off x="580910" y="3894428"/>
            <a:ext cx="749717" cy="194823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endCxn id="58" idx="67"/>
          </p:cNvCxnSpPr>
          <p:nvPr/>
        </p:nvCxnSpPr>
        <p:spPr>
          <a:xfrm flipH="1" flipV="1">
            <a:off x="2777885" y="2452656"/>
            <a:ext cx="2347477" cy="413238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>
            <a:endCxn id="5" idx="3"/>
          </p:cNvCxnSpPr>
          <p:nvPr/>
        </p:nvCxnSpPr>
        <p:spPr>
          <a:xfrm flipH="1">
            <a:off x="2267060" y="3281053"/>
            <a:ext cx="3001152" cy="634992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8" name="Группа 65"/>
          <p:cNvGrpSpPr/>
          <p:nvPr/>
        </p:nvGrpSpPr>
        <p:grpSpPr>
          <a:xfrm>
            <a:off x="7680741" y="5238594"/>
            <a:ext cx="753390" cy="716465"/>
            <a:chOff x="6960000" y="5376831"/>
            <a:chExt cx="753390" cy="716465"/>
          </a:xfrm>
        </p:grpSpPr>
        <p:sp>
          <p:nvSpPr>
            <p:cNvPr id="64" name="Солнце 63"/>
            <p:cNvSpPr/>
            <p:nvPr/>
          </p:nvSpPr>
          <p:spPr>
            <a:xfrm>
              <a:off x="6960000" y="5376831"/>
              <a:ext cx="753390" cy="716465"/>
            </a:xfrm>
            <a:prstGeom prst="su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2" name="Picture 8" descr="E:\work\gimp\melk_801.jpg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166" y="5580614"/>
              <a:ext cx="298486" cy="24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5" name="Picture 5"/>
          <p:cNvPicPr>
            <a:picLocks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000" b="79750" l="175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3" t="6180" r="1543" b="11899"/>
          <a:stretch>
            <a:fillRect/>
          </a:stretch>
        </p:blipFill>
        <p:spPr bwMode="auto">
          <a:xfrm>
            <a:off x="178675" y="5854262"/>
            <a:ext cx="1429875" cy="3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430925" y="615906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CPE</a:t>
            </a:r>
            <a:endParaRPr lang="ru-RU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 flipH="1" flipV="1">
            <a:off x="2108499" y="4442908"/>
            <a:ext cx="329678" cy="12652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3853" y="4059698"/>
            <a:ext cx="118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Локальное ПО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050242" y="6029672"/>
            <a:ext cx="1597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Исполняющие устройства</a:t>
            </a:r>
            <a:r>
              <a:rPr lang="ru-RU" dirty="0" smtClean="0"/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87568" y="2789637"/>
            <a:ext cx="826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tx2"/>
                </a:solidFill>
              </a:rPr>
              <a:t>Wi</a:t>
            </a:r>
            <a:r>
              <a:rPr lang="en-US" sz="1400" b="1" dirty="0" smtClean="0">
                <a:solidFill>
                  <a:schemeClr val="tx2"/>
                </a:solidFill>
              </a:rPr>
              <a:t> Store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7655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Особенности </a:t>
            </a:r>
            <a:r>
              <a:rPr lang="en-US" sz="2800" dirty="0" smtClean="0">
                <a:solidFill>
                  <a:schemeClr val="bg1"/>
                </a:solidFill>
              </a:rPr>
              <a:t>WELLINK </a:t>
            </a:r>
            <a:r>
              <a:rPr lang="en-US" sz="2800" dirty="0" err="1" smtClean="0">
                <a:solidFill>
                  <a:schemeClr val="bg1"/>
                </a:solidFill>
              </a:rPr>
              <a:t>PaaS</a:t>
            </a:r>
            <a:r>
              <a:rPr lang="ru-RU" sz="2800" dirty="0" smtClean="0">
                <a:solidFill>
                  <a:schemeClr val="bg1"/>
                </a:solidFill>
              </a:rPr>
              <a:t> для провайдера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520" y="608025"/>
            <a:ext cx="8933479" cy="4415919"/>
          </a:xfrm>
        </p:spPr>
        <p:txBody>
          <a:bodyPr>
            <a:noAutofit/>
          </a:bodyPr>
          <a:lstStyle/>
          <a:p>
            <a:r>
              <a:rPr lang="ru-RU" sz="2600" dirty="0" smtClean="0"/>
              <a:t>Масштабируемая и отлаженная программно-аппаратная платформа от ведущего российского разработчика и эксперта в аренду (на принципах </a:t>
            </a:r>
            <a:r>
              <a:rPr lang="en-US" sz="2600" dirty="0" smtClean="0"/>
              <a:t>Revenue Sharing)</a:t>
            </a:r>
            <a:endParaRPr lang="ru-RU" sz="2600" dirty="0" smtClean="0"/>
          </a:p>
          <a:p>
            <a:r>
              <a:rPr lang="ru-RU" sz="2600" dirty="0" smtClean="0"/>
              <a:t>Готовые и актуальные сценарии для разных сегментов рынка с возможностью их развития </a:t>
            </a:r>
          </a:p>
          <a:p>
            <a:r>
              <a:rPr lang="ru-RU" sz="2600" dirty="0" err="1" smtClean="0"/>
              <a:t>Преднастроенные</a:t>
            </a:r>
            <a:r>
              <a:rPr lang="ru-RU" sz="2600" dirty="0" smtClean="0"/>
              <a:t> процессы </a:t>
            </a:r>
            <a:r>
              <a:rPr lang="ru-RU" sz="2600" dirty="0"/>
              <a:t>для провайдера (</a:t>
            </a:r>
            <a:r>
              <a:rPr lang="ru-RU" sz="2600" dirty="0" smtClean="0"/>
              <a:t>подключение услуги, поддержка 2-й уровень</a:t>
            </a:r>
            <a:r>
              <a:rPr lang="en-US" sz="2600" dirty="0" smtClean="0"/>
              <a:t>, </a:t>
            </a:r>
            <a:r>
              <a:rPr lang="ru-RU" sz="2600" dirty="0" err="1" smtClean="0"/>
              <a:t>предбиллинг</a:t>
            </a:r>
            <a:r>
              <a:rPr lang="ru-RU" sz="2600" dirty="0" smtClean="0"/>
              <a:t>)</a:t>
            </a:r>
          </a:p>
          <a:p>
            <a:r>
              <a:rPr lang="ru-RU" sz="2600" dirty="0" smtClean="0"/>
              <a:t>Встроенная аналитическая система (</a:t>
            </a:r>
            <a:r>
              <a:rPr lang="en-US" sz="2600" dirty="0" smtClean="0"/>
              <a:t>BI) </a:t>
            </a:r>
            <a:r>
              <a:rPr lang="ru-RU" sz="2600" dirty="0" smtClean="0"/>
              <a:t>и система управления бизнес-правилами для формирования отчетности и для автоматизированного принятия решений </a:t>
            </a:r>
          </a:p>
          <a:p>
            <a:r>
              <a:rPr lang="ru-RU" sz="2600" dirty="0" smtClean="0"/>
              <a:t>Предложения по партнерству </a:t>
            </a:r>
            <a:r>
              <a:rPr lang="en-US" sz="2600" dirty="0" err="1" smtClean="0"/>
              <a:t>Wellink</a:t>
            </a:r>
            <a:r>
              <a:rPr lang="en-US" sz="2600" dirty="0" smtClean="0"/>
              <a:t> </a:t>
            </a:r>
            <a:r>
              <a:rPr lang="ru-RU" sz="2600" dirty="0" smtClean="0"/>
              <a:t>- провайдер</a:t>
            </a:r>
          </a:p>
        </p:txBody>
      </p:sp>
    </p:spTree>
    <p:extLst>
      <p:ext uri="{BB962C8B-B14F-4D97-AF65-F5344CB8AC3E}">
        <p14:creationId xmlns:p14="http://schemas.microsoft.com/office/powerpoint/2010/main" val="9165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9697"/>
            <a:ext cx="8137525" cy="836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49263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600" dirty="0">
                <a:solidFill>
                  <a:schemeClr val="bg1"/>
                </a:solidFill>
                <a:ea typeface="SimSun" charset="-122"/>
                <a:cs typeface="+mn-cs"/>
              </a:rPr>
              <a:t>Встроенные операционные процессы</a:t>
            </a:r>
          </a:p>
        </p:txBody>
      </p:sp>
      <p:pic>
        <p:nvPicPr>
          <p:cNvPr id="404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10" y="996292"/>
            <a:ext cx="7715303" cy="564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TMF-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911" y="250160"/>
            <a:ext cx="1405868" cy="99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9700" y="930275"/>
            <a:ext cx="8851900" cy="5362575"/>
            <a:chOff x="139700" y="930277"/>
            <a:chExt cx="8851900" cy="5362573"/>
          </a:xfrm>
        </p:grpSpPr>
        <p:pic>
          <p:nvPicPr>
            <p:cNvPr id="1792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00" y="941388"/>
              <a:ext cx="8826500" cy="5351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9205" name="Rectangle 6"/>
            <p:cNvSpPr>
              <a:spLocks noChangeArrowheads="1"/>
            </p:cNvSpPr>
            <p:nvPr/>
          </p:nvSpPr>
          <p:spPr bwMode="auto">
            <a:xfrm>
              <a:off x="171450" y="971550"/>
              <a:ext cx="1809750" cy="107950"/>
            </a:xfrm>
            <a:prstGeom prst="rect">
              <a:avLst/>
            </a:prstGeom>
            <a:solidFill>
              <a:srgbClr val="1F4A7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6" name="TextBox 5"/>
            <p:cNvSpPr txBox="1">
              <a:spLocks noChangeArrowheads="1"/>
            </p:cNvSpPr>
            <p:nvPr/>
          </p:nvSpPr>
          <p:spPr bwMode="auto">
            <a:xfrm>
              <a:off x="139700" y="930277"/>
              <a:ext cx="14859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</a:rPr>
                <a:t>wiSLA - well integrated SLA</a:t>
              </a:r>
              <a:endParaRPr lang="ru-RU" sz="700" b="1">
                <a:solidFill>
                  <a:schemeClr val="bg1"/>
                </a:solidFill>
              </a:endParaRPr>
            </a:p>
          </p:txBody>
        </p:sp>
      </p:grpSp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xfrm>
            <a:off x="0" y="-126124"/>
            <a:ext cx="8229600" cy="7440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49263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600" dirty="0">
                <a:solidFill>
                  <a:schemeClr val="bg1"/>
                </a:solidFill>
                <a:ea typeface="SimSun" charset="-122"/>
                <a:cs typeface="+mn-cs"/>
              </a:rPr>
              <a:t>Пример: процесс подключения </a:t>
            </a:r>
            <a:r>
              <a:rPr lang="ru-RU" sz="2600" dirty="0" smtClean="0">
                <a:solidFill>
                  <a:schemeClr val="bg1"/>
                </a:solidFill>
                <a:ea typeface="SimSun" charset="-122"/>
                <a:cs typeface="+mn-cs"/>
              </a:rPr>
              <a:t>услуги на </a:t>
            </a:r>
            <a:r>
              <a:rPr lang="en-US" sz="2600" dirty="0" smtClean="0">
                <a:solidFill>
                  <a:schemeClr val="bg1"/>
                </a:solidFill>
                <a:ea typeface="SimSun" charset="-122"/>
                <a:cs typeface="+mn-cs"/>
              </a:rPr>
              <a:t>BPM</a:t>
            </a:r>
            <a:endParaRPr lang="ru-RU" sz="26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09700" y="2743200"/>
            <a:ext cx="2233613" cy="1231900"/>
          </a:xfrm>
          <a:prstGeom prst="ellipse">
            <a:avLst/>
          </a:prstGeom>
          <a:solidFill>
            <a:schemeClr val="lt1">
              <a:alpha val="37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заказа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1844824"/>
            <a:ext cx="2290621" cy="220911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-155514"/>
            <a:ext cx="8478878" cy="8689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Проблемы офисов…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12" descr="http://31.media.tumblr.com/71debc932053f8885a7299b26940abce/tumblr_mhrfkdli001qaxxh4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384895" cy="8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24" y="2749810"/>
            <a:ext cx="2759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Бесперебойная и оптимальная работа услуг связи</a:t>
            </a:r>
          </a:p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(</a:t>
            </a: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ВКС, </a:t>
            </a:r>
            <a:r>
              <a:rPr lang="en-US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VoIP, Data)</a:t>
            </a:r>
            <a:endParaRPr lang="ru-RU" sz="2000" dirty="0" smtClean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77" y="1320810"/>
            <a:ext cx="2517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Организация связи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4" descr="https://encrypted-tbn3.gstatic.com/images?q=tbn:ANd9GcRuWIICo3rcTg1YbJ4ieWvOXptnaenaXWQCTCN7wtA-B41oquAKiFW5DiZ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76" y="1851213"/>
            <a:ext cx="1281436" cy="12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23936" y="1526656"/>
            <a:ext cx="2552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Облачные сервисы и приложения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585" y="572553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Безопасность и Энергоэффективность</a:t>
            </a:r>
            <a:endParaRPr lang="ru-RU" sz="2000" dirty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725144"/>
            <a:ext cx="2157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Поддержка офиса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6525" y="3085342"/>
            <a:ext cx="3380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Удаленный мониторинг доступности приложений</a:t>
            </a:r>
          </a:p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(</a:t>
            </a:r>
            <a:r>
              <a:rPr lang="en-US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ERP, CRM, Email </a:t>
            </a: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и др.)</a:t>
            </a:r>
            <a:endParaRPr lang="en-US" sz="2000" dirty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8" descr="http://s1.iconbird.com/ico/0912/Urbanstories/w256h2561347187616BuildingbyArtdesigner.l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11" y="2021143"/>
            <a:ext cx="1755532" cy="175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graf.ru/uploads/posts/2012-05/1336854408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956339" cy="12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5894" y="612255"/>
            <a:ext cx="355548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Малый и средний бизнес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8806" y="601744"/>
            <a:ext cx="355548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Бюджетные учреждения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11365" y="2133600"/>
            <a:ext cx="2596056" cy="17499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Квалификация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сисадмина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5" grpId="0"/>
      <p:bldP spid="16" grpId="0"/>
      <p:bldP spid="14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>
            <a:off x="5018552" y="4809346"/>
            <a:ext cx="0" cy="602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988857" y="1889720"/>
            <a:ext cx="0" cy="4441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601436" y="1889720"/>
            <a:ext cx="0" cy="4441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169346" y="4809346"/>
            <a:ext cx="0" cy="6358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9" name="Picture 35" descr="https://encrypted-tbn3.gstatic.com/images?q=tbn:ANd9GcRZp1oJ-HykOUEJU4NEiKu4Jmcxc7xgAAMhl5kucSL2RROJjjP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4" y="2479872"/>
            <a:ext cx="4479090" cy="22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носка-облако 21"/>
          <p:cNvSpPr/>
          <p:nvPr/>
        </p:nvSpPr>
        <p:spPr>
          <a:xfrm>
            <a:off x="153562" y="2398121"/>
            <a:ext cx="1164097" cy="998098"/>
          </a:xfrm>
          <a:prstGeom prst="cloudCallout">
            <a:avLst>
              <a:gd name="adj1" fmla="val 64086"/>
              <a:gd name="adj2" fmla="val 52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74823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SLAMON –</a:t>
            </a:r>
            <a:r>
              <a:rPr lang="ru-RU" sz="2400" dirty="0" smtClean="0">
                <a:solidFill>
                  <a:schemeClr val="bg1"/>
                </a:solidFill>
              </a:rPr>
              <a:t> офисный </a:t>
            </a:r>
            <a:r>
              <a:rPr lang="ru-RU" sz="2400" dirty="0" err="1" smtClean="0">
                <a:solidFill>
                  <a:schemeClr val="bg1"/>
                </a:solidFill>
              </a:rPr>
              <a:t>маршрутизатор-контроллер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-avt.ru/portals/1/Library/Images/main/client%20wireless/wireless-connection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12" l="0" r="100000">
                        <a14:foregroundMark x1="56875" y1="33398" x2="56875" y2="33398"/>
                        <a14:foregroundMark x1="53125" y1="54492" x2="53125" y2="54492"/>
                        <a14:foregroundMark x1="51797" y1="86035" x2="51797" y2="86035"/>
                        <a14:foregroundMark x1="52109" y1="75488" x2="52109" y2="75488"/>
                        <a14:foregroundMark x1="58516" y1="41406" x2="58516" y2="41406"/>
                        <a14:foregroundMark x1="61563" y1="42285" x2="61563" y2="42285"/>
                        <a14:foregroundMark x1="64219" y1="22852" x2="64219" y2="22852"/>
                        <a14:foregroundMark x1="41641" y1="20801" x2="41641" y2="2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67" y="1674534"/>
            <a:ext cx="982413" cy="7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1.iconbird.com/ico/2013/6/382/w512h5121372594102ManBr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38" y="3323415"/>
            <a:ext cx="942342" cy="9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d.lanrentuku.com/down/png/0904/office_men_vista/Man_DBrown.png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d.lanrentuku.com/down/png/0904/office_men_vista/Man_DBr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33" y="3312463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.lanrentuku.com/down/png/0904/office_men_vista/Man_Gr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41" y="3357207"/>
            <a:ext cx="849877" cy="8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1.iconbird.com/ico/2013/6/382/w512h5121372594116Man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76" y="3297991"/>
            <a:ext cx="899460" cy="8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itecyprus.com/images/emai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3" y="2894662"/>
            <a:ext cx="403329" cy="4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2987824" y="2178184"/>
            <a:ext cx="1164097" cy="99809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4377440" y="2197118"/>
            <a:ext cx="1164097" cy="99809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1445187" y="2309105"/>
            <a:ext cx="1164097" cy="998098"/>
          </a:xfrm>
          <a:prstGeom prst="cloudCallout">
            <a:avLst>
              <a:gd name="adj1" fmla="val 64086"/>
              <a:gd name="adj2" fmla="val 52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1" name="Picture 17" descr="http://icons.iconarchive.com/icons/yootheme/social-bookmark/512/social-facebook-button-blu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57" y="2318200"/>
            <a:ext cx="344473" cy="3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577" y="2527839"/>
            <a:ext cx="95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CRM</a:t>
            </a:r>
            <a:endParaRPr lang="ru-RU" b="1" dirty="0"/>
          </a:p>
        </p:txBody>
      </p:sp>
      <p:pic>
        <p:nvPicPr>
          <p:cNvPr id="1043" name="Picture 19" descr="http://ukharp.net/resources/images/site/youtube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85" y="2344137"/>
            <a:ext cx="320751" cy="3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encrypted-tbn3.gstatic.com/images?q=tbn:ANd9GcQIFUkatgeRsOCcjXF3QC5f52xE2uOdgJaorI8FEiOvTkTS9RUwNTqA-Q9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65" l="0" r="992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07" y="2764934"/>
            <a:ext cx="428253" cy="2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40137" y="2450895"/>
            <a:ext cx="117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ВКС</a:t>
            </a:r>
            <a:endParaRPr lang="ru-RU" sz="2800" b="1" dirty="0"/>
          </a:p>
        </p:txBody>
      </p:sp>
      <p:pic>
        <p:nvPicPr>
          <p:cNvPr id="1047" name="Picture 23" descr="http://www.dynpro.com/images/stories/Logo%20Images/sap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22" b="94444" l="1563" r="98633">
                        <a14:foregroundMark x1="37207" y1="51792" x2="37207" y2="51792"/>
                        <a14:foregroundMark x1="62012" y1="42294" x2="62012" y2="42294"/>
                        <a14:foregroundMark x1="63281" y1="81541" x2="63281" y2="81541"/>
                        <a14:foregroundMark x1="62695" y1="86201" x2="62695" y2="86201"/>
                        <a14:foregroundMark x1="65430" y1="86201" x2="65430" y2="86201"/>
                        <a14:foregroundMark x1="54395" y1="53226" x2="54395" y2="53226"/>
                        <a14:foregroundMark x1="52246" y1="65054" x2="52246" y2="65054"/>
                        <a14:foregroundMark x1="46484" y1="65950" x2="46484" y2="65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74" y="2746728"/>
            <a:ext cx="629556" cy="3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adguard.com/ru/blog/assets/skype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2" y="2833251"/>
            <a:ext cx="344968" cy="3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355976" y="2439461"/>
            <a:ext cx="95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</a:t>
            </a:r>
            <a:endParaRPr lang="ru-RU" b="1" dirty="0"/>
          </a:p>
        </p:txBody>
      </p:sp>
      <p:pic>
        <p:nvPicPr>
          <p:cNvPr id="1051" name="Picture 27" descr="https://encrypted-tbn1.gstatic.com/images?q=tbn:ANd9GcT1L6zUzwpWY6pTW6yJyrTL6Xo9mLAmDwqEurrE8dPyVIeUjuGJT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100000" l="10000" r="98125">
                        <a14:foregroundMark x1="58750" y1="53750" x2="58750" y2="53750"/>
                        <a14:foregroundMark x1="59375" y1="65625" x2="59375" y2="65625"/>
                        <a14:foregroundMark x1="65000" y1="63750" x2="650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40" y="4911528"/>
            <a:ext cx="1085824" cy="10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www.okna-bel.ru/images/upload/okno-evr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750823" cy="7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http://www.hotimsk.by/wp-content/uploads/2012/04/26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9" y="4887651"/>
            <a:ext cx="546761" cy="6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439306" y="5669012"/>
            <a:ext cx="321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Видеонаблюдение</a:t>
            </a:r>
            <a:endParaRPr lang="en-US" sz="2000" dirty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9346" y="5869067"/>
            <a:ext cx="140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Охрана</a:t>
            </a:r>
            <a:endParaRPr lang="en-US" sz="2000" dirty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1786" y="5515124"/>
            <a:ext cx="21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Пожарная сигнализация</a:t>
            </a:r>
            <a:endParaRPr lang="en-US" sz="2000" dirty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pic>
        <p:nvPicPr>
          <p:cNvPr id="1057" name="Picture 33" descr="http://www.antiv.ru/img/door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8" y="50608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Соединительная линия уступом 17"/>
          <p:cNvCxnSpPr>
            <a:stCxn id="37" idx="0"/>
          </p:cNvCxnSpPr>
          <p:nvPr/>
        </p:nvCxnSpPr>
        <p:spPr>
          <a:xfrm rot="5400000" flipH="1" flipV="1">
            <a:off x="3234319" y="2310638"/>
            <a:ext cx="78304" cy="507572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51740" y="1904698"/>
            <a:ext cx="0" cy="4441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856376" y="1889720"/>
            <a:ext cx="5227794" cy="508401"/>
          </a:xfrm>
          <a:prstGeom prst="bentConnector3">
            <a:avLst>
              <a:gd name="adj1" fmla="val -90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6078136" y="1916832"/>
            <a:ext cx="6034" cy="1206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36149" y="1459437"/>
            <a:ext cx="501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D6573"/>
                </a:solidFill>
                <a:latin typeface="Arial" charset="0"/>
                <a:cs typeface="Arial" charset="0"/>
              </a:rPr>
              <a:t>Обеспечение корпоративных сервисов</a:t>
            </a:r>
            <a:endParaRPr lang="en-US" sz="2000" dirty="0">
              <a:solidFill>
                <a:srgbClr val="5D6573"/>
              </a:solidFill>
              <a:latin typeface="Arial" charset="0"/>
              <a:cs typeface="Arial" charset="0"/>
            </a:endParaRPr>
          </a:p>
        </p:txBody>
      </p:sp>
      <p:pic>
        <p:nvPicPr>
          <p:cNvPr id="1033" name="Picture 9" descr="C:\Users\user\Pictures\wiProbe\-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43" y="2437820"/>
            <a:ext cx="3564729" cy="26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3" descr="http://www.dynpro.com/images/stories/Logo%20Images/sap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22" b="94444" l="1563" r="98633">
                        <a14:foregroundMark x1="37207" y1="51792" x2="37207" y2="51792"/>
                        <a14:foregroundMark x1="62012" y1="42294" x2="62012" y2="42294"/>
                        <a14:foregroundMark x1="63281" y1="81541" x2="63281" y2="81541"/>
                        <a14:foregroundMark x1="62695" y1="86201" x2="62695" y2="86201"/>
                        <a14:foregroundMark x1="65430" y1="86201" x2="65430" y2="86201"/>
                        <a14:foregroundMark x1="54395" y1="53226" x2="54395" y2="53226"/>
                        <a14:foregroundMark x1="52246" y1="65054" x2="52246" y2="65054"/>
                        <a14:foregroundMark x1="46484" y1="65950" x2="46484" y2="65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63" y="2487030"/>
            <a:ext cx="629556" cy="3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oguan.com/blog/wp-content/uploads/2012/06/Foto-post-mouse-6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>
                        <a14:backgroundMark x1="53636" y1="28864" x2="53636" y2="28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06" t="27039" b="24320"/>
          <a:stretch/>
        </p:blipFill>
        <p:spPr bwMode="auto">
          <a:xfrm>
            <a:off x="6050811" y="4855781"/>
            <a:ext cx="3219313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7655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Обеспечение корпоративных сервисов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62" y="786701"/>
            <a:ext cx="7547211" cy="34547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Мониторинг доступности приложений</a:t>
            </a:r>
            <a:endParaRPr lang="ru-RU" sz="2800" dirty="0"/>
          </a:p>
          <a:p>
            <a:r>
              <a:rPr lang="ru-RU" sz="2800" dirty="0" smtClean="0"/>
              <a:t>Балансировка полосы пропускания</a:t>
            </a:r>
          </a:p>
          <a:p>
            <a:r>
              <a:rPr lang="ru-RU" sz="2800" dirty="0" err="1" smtClean="0"/>
              <a:t>Приоритезация</a:t>
            </a:r>
            <a:r>
              <a:rPr lang="ru-RU" sz="2800" dirty="0" smtClean="0"/>
              <a:t> трафика </a:t>
            </a:r>
          </a:p>
          <a:p>
            <a:r>
              <a:rPr lang="ru-RU" sz="2800" dirty="0" smtClean="0"/>
              <a:t>Блокировка приложений</a:t>
            </a:r>
          </a:p>
          <a:p>
            <a:r>
              <a:rPr lang="ru-RU" sz="2800" dirty="0" smtClean="0"/>
              <a:t>Контроль загрузки канала</a:t>
            </a:r>
          </a:p>
          <a:p>
            <a:r>
              <a:rPr lang="ru-RU" sz="2800" dirty="0" smtClean="0"/>
              <a:t>Автоматическая </a:t>
            </a:r>
            <a:r>
              <a:rPr lang="ru-RU" sz="2800" dirty="0" err="1" smtClean="0"/>
              <a:t>перемаршрутизация</a:t>
            </a:r>
            <a:r>
              <a:rPr lang="ru-RU" sz="2800" dirty="0" smtClean="0"/>
              <a:t> на резервный канал</a:t>
            </a:r>
            <a:endParaRPr lang="en-US" sz="2800" dirty="0" smtClean="0"/>
          </a:p>
          <a:p>
            <a:r>
              <a:rPr lang="ru-RU" sz="2800" dirty="0" smtClean="0"/>
              <a:t>Анализ использования приложений (Интернет) сотрудниками</a:t>
            </a:r>
          </a:p>
          <a:p>
            <a:r>
              <a:rPr lang="ru-RU" sz="2800" dirty="0" smtClean="0"/>
              <a:t>Информационная безопасность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65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13" y="-218575"/>
            <a:ext cx="8229600" cy="86895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Организация связи в офисе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155" y="1724114"/>
            <a:ext cx="5628289" cy="1915489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Организация </a:t>
            </a:r>
            <a:r>
              <a:rPr lang="en-GB" sz="2800" dirty="0"/>
              <a:t>VPN-</a:t>
            </a:r>
            <a:r>
              <a:rPr lang="ru-RU" sz="2800" dirty="0"/>
              <a:t>туннеля </a:t>
            </a:r>
            <a:endParaRPr lang="en-US" sz="2800" dirty="0" smtClean="0"/>
          </a:p>
          <a:p>
            <a:r>
              <a:rPr lang="ru-RU" sz="2800" dirty="0" smtClean="0"/>
              <a:t>Организация </a:t>
            </a:r>
            <a:r>
              <a:rPr lang="en-GB" sz="2800" dirty="0" err="1" smtClean="0"/>
              <a:t>WiFi</a:t>
            </a:r>
            <a:r>
              <a:rPr lang="ru-RU" sz="2800" dirty="0" smtClean="0"/>
              <a:t> в офисе</a:t>
            </a:r>
            <a:endParaRPr lang="en-GB" sz="2800" dirty="0"/>
          </a:p>
        </p:txBody>
      </p:sp>
      <p:pic>
        <p:nvPicPr>
          <p:cNvPr id="4" name="Picture 2" descr="http://img0.liveinternet.ru/images/attach/b/3/41/412/41412352_in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827280"/>
            <a:ext cx="2466975" cy="3305175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308" y="1427170"/>
            <a:ext cx="2386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base"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Облако оператора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 descr="http://www.mental-skills.ru/upload/medialibrary/c14/Work-Poll-Featu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b="7080"/>
          <a:stretch/>
        </p:blipFill>
        <p:spPr bwMode="auto">
          <a:xfrm>
            <a:off x="215900" y="3854135"/>
            <a:ext cx="3200400" cy="21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5900" y="3479867"/>
            <a:ext cx="5130800" cy="60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168400" y="5132455"/>
            <a:ext cx="4178300" cy="156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43288" y="5861903"/>
            <a:ext cx="5700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Pl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u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g&amp;Play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33" name="Picture 9" descr="C:\Users\user\Pictures\wiProbe\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3287">
            <a:off x="4112571" y="3134865"/>
            <a:ext cx="3604331" cy="27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user\Pictures\mac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1898"/>
            <a:ext cx="6768751" cy="38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4340" y="4340921"/>
            <a:ext cx="2583249" cy="15363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8579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</a:rPr>
              <a:t>Оптимизация использования канала </a:t>
            </a:r>
            <a:r>
              <a:rPr lang="en-US" sz="2800" dirty="0">
                <a:solidFill>
                  <a:schemeClr val="bg1"/>
                </a:solidFill>
              </a:rPr>
              <a:t>(DPI)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7004" y="4608645"/>
            <a:ext cx="1516931" cy="64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8563" y="4854987"/>
            <a:ext cx="1516931" cy="64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8563" y="5472490"/>
            <a:ext cx="1516931" cy="64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8563" y="4608645"/>
            <a:ext cx="471579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564" y="4867739"/>
            <a:ext cx="250168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2941" y="5482842"/>
            <a:ext cx="706049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2118878" y="4835360"/>
            <a:ext cx="112196" cy="7249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2304044" y="4572400"/>
            <a:ext cx="112196" cy="7249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2552892" y="5429066"/>
            <a:ext cx="112196" cy="7249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 descr="http://pixabay.com/static/uploads/photo/2013/07/12/14/48/cursor-148819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05" y="5344465"/>
            <a:ext cx="523311" cy="8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http://www.gravitacia.com.ua/blog/wp-content/uploads/www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16" y="4412929"/>
            <a:ext cx="372916" cy="2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gamecenternews.com/wp-content/uploads/2013/04/yout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08" y="4779942"/>
            <a:ext cx="389932" cy="2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http://servers.itsource.com.ua/wp-content/uploads/2013/11/1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92" y="5350415"/>
            <a:ext cx="356291" cy="3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902941" y="5153806"/>
            <a:ext cx="1516931" cy="64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883088" y="5134179"/>
            <a:ext cx="112196" cy="7249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 descr="http://fotki.ykt.ru/albums/userpics/42326/42_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58" y="4999174"/>
            <a:ext cx="398625" cy="2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s1.iconbird.com/ico/0612/practika/w256h2561339698323us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13" y="5674826"/>
            <a:ext cx="241640" cy="2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s1.iconbird.com/ico/0612/practika/w256h2561339698323us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36" y="5491067"/>
            <a:ext cx="241640" cy="2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1.iconbird.com/ico/0612/practika/w256h2561339698323us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0" y="4979787"/>
            <a:ext cx="241640" cy="2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s1.iconbird.com/ico/0612/practika/w256h2561339698323us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35" y="4327707"/>
            <a:ext cx="241640" cy="2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s1.iconbird.com/ico/0612/practika/w256h2561339698323us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04" y="4221088"/>
            <a:ext cx="241640" cy="2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fotki.ykt.ru/albums/userpics/42326/42_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04" y="4231446"/>
            <a:ext cx="636332" cy="4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http://servers.itsource.com.ua/wp-content/uploads/2013/11/1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82" y="5410030"/>
            <a:ext cx="427943" cy="4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90592" y="5684085"/>
            <a:ext cx="66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ВКС</a:t>
            </a: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2052" name="Picture 4" descr="http://hamaha.net/getfile/pid:public_70903/tp:image/%D0%90%D0%BB%D0%B0%D1%80%D0%B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30" y="3140968"/>
            <a:ext cx="677424" cy="6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44" y="3250646"/>
            <a:ext cx="3174892" cy="8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5054" y="802997"/>
            <a:ext cx="870925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Blip>
                <a:blip r:embed="rId14"/>
              </a:buBlip>
            </a:pPr>
            <a:r>
              <a:rPr lang="ru-RU" sz="2400" dirty="0" smtClean="0">
                <a:solidFill>
                  <a:srgbClr val="5D6573"/>
                </a:solidFill>
              </a:rPr>
              <a:t>Резервирование полосы для корпоративных сервисов</a:t>
            </a:r>
            <a:endParaRPr lang="ru-RU" sz="2400" dirty="0">
              <a:solidFill>
                <a:srgbClr val="5D6573"/>
              </a:solidFill>
            </a:endParaRPr>
          </a:p>
          <a:p>
            <a:pPr marL="342900" indent="-342900">
              <a:spcBef>
                <a:spcPct val="20000"/>
              </a:spcBef>
              <a:buBlip>
                <a:blip r:embed="rId14"/>
              </a:buBlip>
            </a:pPr>
            <a:r>
              <a:rPr lang="ru-RU" sz="2400" dirty="0" smtClean="0">
                <a:solidFill>
                  <a:srgbClr val="5D6573"/>
                </a:solidFill>
              </a:rPr>
              <a:t>Ограничение полосы для паразитного трафика</a:t>
            </a:r>
          </a:p>
          <a:p>
            <a:pPr marL="342900" indent="-342900">
              <a:spcBef>
                <a:spcPct val="20000"/>
              </a:spcBef>
              <a:buBlip>
                <a:blip r:embed="rId14"/>
              </a:buBlip>
            </a:pPr>
            <a:r>
              <a:rPr lang="ru-RU" sz="2400" dirty="0" smtClean="0">
                <a:solidFill>
                  <a:srgbClr val="5D6573"/>
                </a:solidFill>
              </a:rPr>
              <a:t>Определение пользователей и приложений, максимально утилизирующих канал </a:t>
            </a:r>
            <a:endParaRPr lang="ru-RU" sz="2400" dirty="0">
              <a:solidFill>
                <a:srgbClr val="5D6573"/>
              </a:solidFill>
            </a:endParaRPr>
          </a:p>
        </p:txBody>
      </p:sp>
      <p:pic>
        <p:nvPicPr>
          <p:cNvPr id="2050" name="Picture 2" descr="http://pajasu.com/talk/pictures/subtotalapp-bad-piechar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29" y="4664743"/>
            <a:ext cx="794519" cy="7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 flipV="1">
            <a:off x="4671537" y="4601731"/>
            <a:ext cx="254893" cy="2139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878998" y="5075028"/>
            <a:ext cx="335464" cy="343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98983" y="5263299"/>
            <a:ext cx="167732" cy="2259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631251" y="5320210"/>
            <a:ext cx="40286" cy="397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4" descr="https://developers.google.com/youtube/images/YouTube_logo_stacked_dark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41" y="4878128"/>
            <a:ext cx="401169" cy="3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utoShape 6" descr="http://upload.wikimedia.org/wikipedia/commons/8/8f/SAP-Logo.svg"/>
          <p:cNvSpPr>
            <a:spLocks noChangeAspect="1" noChangeArrowheads="1"/>
          </p:cNvSpPr>
          <p:nvPr/>
        </p:nvSpPr>
        <p:spPr bwMode="auto">
          <a:xfrm>
            <a:off x="155575" y="-1676400"/>
            <a:ext cx="70770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8" descr="http://upload.wikimedia.org/wikipedia/commons/8/8f/SAP-Logo.svg"/>
          <p:cNvSpPr>
            <a:spLocks noChangeAspect="1" noChangeArrowheads="1"/>
          </p:cNvSpPr>
          <p:nvPr/>
        </p:nvSpPr>
        <p:spPr bwMode="auto">
          <a:xfrm>
            <a:off x="307975" y="-1524000"/>
            <a:ext cx="70770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10" descr="http://upload.wikimedia.org/wikipedia/commons/8/8f/SAP-Logo.svg"/>
          <p:cNvSpPr>
            <a:spLocks noChangeAspect="1" noChangeArrowheads="1"/>
          </p:cNvSpPr>
          <p:nvPr/>
        </p:nvSpPr>
        <p:spPr bwMode="auto">
          <a:xfrm>
            <a:off x="460375" y="-1371600"/>
            <a:ext cx="70770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8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87" y="4218119"/>
            <a:ext cx="587537" cy="2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Прямая соединительная линия 63"/>
          <p:cNvCxnSpPr/>
          <p:nvPr/>
        </p:nvCxnSpPr>
        <p:spPr>
          <a:xfrm flipH="1" flipV="1">
            <a:off x="4001672" y="4489726"/>
            <a:ext cx="293769" cy="3151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669088"/>
            <a:ext cx="2133600" cy="188912"/>
          </a:xfrm>
        </p:spPr>
        <p:txBody>
          <a:bodyPr/>
          <a:lstStyle/>
          <a:p>
            <a:fld id="{A00A3710-F597-4365-B7A6-26E01E587533}" type="slidenum">
              <a:rPr lang="ru-RU" altLang="ru-RU" smtClean="0"/>
              <a:pPr/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7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635"/>
            <a:ext cx="9083352" cy="8689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Умный офис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1640" y="1555228"/>
            <a:ext cx="5580112" cy="4176464"/>
          </a:xfrm>
        </p:spPr>
        <p:txBody>
          <a:bodyPr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ru-RU" sz="3200" dirty="0" smtClean="0"/>
              <a:t> Оповещение о взломе, потопе, пожаре </a:t>
            </a:r>
            <a:r>
              <a:rPr lang="en-US" sz="3200" dirty="0" smtClean="0"/>
              <a:t>24*7</a:t>
            </a:r>
            <a:r>
              <a:rPr lang="ru-RU" sz="3200" dirty="0" smtClean="0"/>
              <a:t> 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/>
              <a:t>Учет рабочего времени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/>
              <a:t>Система пропусков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3200" dirty="0" smtClean="0"/>
              <a:t> Видеонаблюдение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ru-RU" sz="3200" dirty="0" smtClean="0"/>
              <a:t> Управление освещением и энергопотреблением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F6EA-738E-48B8-8393-4F48BBC57AD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967617"/>
            <a:ext cx="44288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использованием датчиков и устройств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4" descr="http://www.dicmarket.ru/image/data/gsm-trecer/navixy_tt-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06" y="1393416"/>
            <a:ext cx="784676" cy="7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burginfo.ru/pic/51b227d7c349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58" y="2041810"/>
            <a:ext cx="861476" cy="5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home.iprimus.com.au/foo7/therm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06" y="4798726"/>
            <a:ext cx="557920" cy="7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hotimsk.by/wp-content/uploads/2012/04/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73" y="3662819"/>
            <a:ext cx="546761" cy="6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arsenal34.ru/uploads/Bxxxx-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65" y="2668483"/>
            <a:ext cx="644633" cy="5238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u.wifiprotector.com/wifiprotector/image/element/LogoWithSire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7" y="3295463"/>
            <a:ext cx="601134" cy="5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al1c.ru/images/5276b87261ec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96" y="4279266"/>
            <a:ext cx="693356" cy="6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C:\Users\user\Pictures\wiProbe\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5087">
            <a:off x="221118" y="2914279"/>
            <a:ext cx="1510155" cy="11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976195" y="2041810"/>
            <a:ext cx="373711" cy="626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3" idx="3"/>
          </p:cNvCxnSpPr>
          <p:nvPr/>
        </p:nvCxnSpPr>
        <p:spPr>
          <a:xfrm flipV="1">
            <a:off x="1233433" y="2355146"/>
            <a:ext cx="476160" cy="4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383774" y="2937601"/>
            <a:ext cx="490184" cy="208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422866" y="3484354"/>
            <a:ext cx="7117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4" idx="1"/>
          </p:cNvCxnSpPr>
          <p:nvPr/>
        </p:nvCxnSpPr>
        <p:spPr>
          <a:xfrm>
            <a:off x="1436514" y="3811902"/>
            <a:ext cx="546159" cy="20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233433" y="4129852"/>
            <a:ext cx="508811" cy="258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78462" y="4233231"/>
            <a:ext cx="471444" cy="565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4"/>
    </mc:Choice>
    <mc:Fallback xmlns="">
      <p:transition spd="slow" advTm="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404" y="2826094"/>
            <a:ext cx="1296144" cy="1213252"/>
          </a:xfrm>
          <a:prstGeom prst="rect">
            <a:avLst/>
          </a:prstGeo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83" y="0"/>
            <a:ext cx="8229600" cy="5360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49263" eaLnBrk="1" hangingPunct="1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rPr>
              <a:t>Команда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rPr>
              <a:t>Wellink</a:t>
            </a:r>
            <a:endParaRPr lang="ru-RU" sz="3200" dirty="0" smtClean="0">
              <a:solidFill>
                <a:schemeClr val="bg1"/>
              </a:solidFill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67589" name="Picture 19" descr="http://www.mirniy.ru/images/logo_pfr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7831" y="4099217"/>
            <a:ext cx="952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23" descr="http://www.lirmm.fr/caise08/img/ibm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9556" y="5269482"/>
            <a:ext cx="1094444" cy="5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5" descr="metrote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3545" y="748658"/>
            <a:ext cx="1488764" cy="2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8" descr="http://upload.wikimedia.org/wikipedia/commons/0/0e/Герб_ФСО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87" y="5444100"/>
            <a:ext cx="721978" cy="8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2" descr="http://t1.gstatic.com/images?q=tbn:ANd9GcTbt6JYao9Lm-lYlT3ppp9diOOxvhXASHhKkmCmR3HW8khlT_M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11061" y="4447424"/>
            <a:ext cx="1226780" cy="47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6" descr="http://t3.gstatic.com/images?q=tbn:ANd9GcQq-k4VYkt8EgGC5inF1baoq1OgrWKP5SAa5p3uQj8WcuqpV9cvO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01047" y="1081581"/>
            <a:ext cx="872575" cy="8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Documents and Settings\vlevin\Рабочий стол\logoright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317365" y="5387296"/>
            <a:ext cx="833289" cy="952330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04952" y="822438"/>
            <a:ext cx="8229600" cy="25488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1800" dirty="0" smtClean="0"/>
              <a:t>Создана в 2006 году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Разработка</a:t>
            </a:r>
            <a:r>
              <a:rPr lang="en-US" sz="1800" dirty="0" smtClean="0"/>
              <a:t> </a:t>
            </a:r>
            <a:r>
              <a:rPr lang="ru-RU" sz="1800" dirty="0" smtClean="0"/>
              <a:t>ПО</a:t>
            </a:r>
            <a:r>
              <a:rPr lang="en-US" sz="1800" dirty="0" smtClean="0"/>
              <a:t> </a:t>
            </a:r>
            <a:r>
              <a:rPr lang="ru-RU" sz="1800" dirty="0" smtClean="0"/>
              <a:t>и решений для:</a:t>
            </a:r>
          </a:p>
          <a:p>
            <a:pPr lvl="1">
              <a:lnSpc>
                <a:spcPct val="90000"/>
              </a:lnSpc>
            </a:pPr>
            <a:r>
              <a:rPr lang="ru-RU" sz="1400" dirty="0" smtClean="0"/>
              <a:t>Операторов связи</a:t>
            </a:r>
          </a:p>
          <a:p>
            <a:pPr lvl="1">
              <a:lnSpc>
                <a:spcPct val="90000"/>
              </a:lnSpc>
            </a:pPr>
            <a:r>
              <a:rPr lang="ru-RU" sz="1400" dirty="0" smtClean="0"/>
              <a:t>Государственных заказчиков</a:t>
            </a:r>
          </a:p>
          <a:p>
            <a:pPr lvl="1">
              <a:lnSpc>
                <a:spcPct val="90000"/>
              </a:lnSpc>
            </a:pPr>
            <a:r>
              <a:rPr lang="ru-RU" sz="1400" dirty="0" smtClean="0"/>
              <a:t>Крупных корпораций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ru-RU" sz="1800" dirty="0" smtClean="0"/>
              <a:t>Продукты: </a:t>
            </a:r>
            <a:r>
              <a:rPr lang="en-US" sz="1800" dirty="0" smtClean="0"/>
              <a:t>WISLA, WISLA .L7, WISLA</a:t>
            </a:r>
            <a:r>
              <a:rPr lang="ru-RU" sz="1800" dirty="0" smtClean="0"/>
              <a:t>.</a:t>
            </a:r>
            <a:r>
              <a:rPr lang="en-US" sz="1800" dirty="0" smtClean="0"/>
              <a:t>SQM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dirty="0" smtClean="0"/>
              <a:t>                   </a:t>
            </a:r>
            <a:r>
              <a:rPr lang="en-US" sz="1800" dirty="0" smtClean="0"/>
              <a:t>SLAMON, INWION</a:t>
            </a:r>
            <a:r>
              <a:rPr lang="ru-RU" sz="1800" dirty="0" smtClean="0"/>
              <a:t>, </a:t>
            </a:r>
            <a:r>
              <a:rPr lang="en-US" sz="1800" dirty="0" smtClean="0"/>
              <a:t>WITV </a:t>
            </a:r>
            <a:r>
              <a:rPr lang="ru-RU" sz="1800" dirty="0" smtClean="0"/>
              <a:t>и др.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Офисы: Москва, Новосибирск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Наши партнеры и клиенты: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396845" y="5396612"/>
            <a:ext cx="941175" cy="97777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573077" y="5446547"/>
            <a:ext cx="981968" cy="981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4234970"/>
            <a:ext cx="806305" cy="957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53" y="3474613"/>
            <a:ext cx="2633340" cy="585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861" y="6109872"/>
            <a:ext cx="1653139" cy="279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139" y="6072518"/>
            <a:ext cx="2375024" cy="432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40113" y="1783765"/>
            <a:ext cx="1414376" cy="89220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4" name="Picture 4" descr="http://www.procontent.ru/media/articles/photo/1/16716/18898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004" y="4225907"/>
            <a:ext cx="1368152" cy="68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66754" y="679071"/>
            <a:ext cx="1730101" cy="3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интернет провайдер Кабинет - Екатеринбург">
            <a:hlinkClick r:id="rId20" tooltip="интернет провайдер Кабинет - Екатеринбург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69058" y="5129048"/>
            <a:ext cx="1070899" cy="79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TMF-RG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80690" y="1059457"/>
            <a:ext cx="1405868" cy="99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1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7114463" y="2915786"/>
            <a:ext cx="1903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Muvicom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583" y="4402453"/>
            <a:ext cx="1173954" cy="4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Vchuvaeva\Desktop\wiSLA3\wiSLA_3.2.1\OneAccess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883" y="4504117"/>
            <a:ext cx="1150863" cy="3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Vchuvaeva\Desktop\wiSLA3\wiSLA_3.2.1\juniper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0" t="23623" r="16286" b="20298"/>
          <a:stretch/>
        </p:blipFill>
        <p:spPr bwMode="auto">
          <a:xfrm>
            <a:off x="7847433" y="3771344"/>
            <a:ext cx="1296567" cy="4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50" y="3650599"/>
            <a:ext cx="994078" cy="629073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379" y="5167019"/>
            <a:ext cx="1465013" cy="632619"/>
          </a:xfrm>
          <a:prstGeom prst="rect">
            <a:avLst/>
          </a:prstGeom>
        </p:spPr>
      </p:pic>
      <p:pic>
        <p:nvPicPr>
          <p:cNvPr id="36" name="Picture 4" descr="http://www.i-teco.ru/iTeco_logos/new/iteco_logo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108" y="2263475"/>
            <a:ext cx="1512168" cy="3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136634" y="-166024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Единая консоль управления офисом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353675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Доступ ко всем сервисам в одном интерфейсе 24*7</a:t>
            </a:r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076569" y="1916832"/>
            <a:ext cx="6067432" cy="3540804"/>
            <a:chOff x="4845311" y="2447053"/>
            <a:chExt cx="4100290" cy="2388676"/>
          </a:xfrm>
        </p:grpSpPr>
        <p:pic>
          <p:nvPicPr>
            <p:cNvPr id="1030" name="Picture 6" descr="C:\Users\user\Pictures\mac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311" y="2447053"/>
              <a:ext cx="4100290" cy="238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564471"/>
              <a:ext cx="3210268" cy="202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0" descr="D:\Стас работа\Презентация РТК\материалы\andro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68" y="3710257"/>
            <a:ext cx="1279407" cy="32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:\Стас работа\Презентация РТК\материалы\i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68" y="3740556"/>
            <a:ext cx="1173794" cy="282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C:\Users\admin\Downloads\Google-Android-2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8930" y="5593451"/>
            <a:ext cx="830751" cy="83075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20" descr="C:\Users\admin\Downloads\apple-logo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4473" y="5593451"/>
            <a:ext cx="701675" cy="822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1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mlm.ru/business/school/goal/C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82" y="3880130"/>
            <a:ext cx="1842203" cy="15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oachingcommons.org/images/N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8216" r="7877" b="34965"/>
          <a:stretch/>
        </p:blipFill>
        <p:spPr bwMode="auto">
          <a:xfrm>
            <a:off x="5901773" y="1173704"/>
            <a:ext cx="2333768" cy="11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Преимущества </a:t>
            </a:r>
            <a:r>
              <a:rPr lang="en-US" sz="3600" dirty="0" smtClean="0">
                <a:solidFill>
                  <a:schemeClr val="bg1"/>
                </a:solidFill>
              </a:rPr>
              <a:t>SLAMON</a:t>
            </a:r>
            <a:r>
              <a:rPr lang="ru-RU" sz="3600" dirty="0" smtClean="0">
                <a:solidFill>
                  <a:schemeClr val="bg1"/>
                </a:solidFill>
              </a:rPr>
              <a:t> для клиентов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Picture 8" descr="D:\wisla\presentation\сертификаты\Declaration_ET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90506" y="2840274"/>
            <a:ext cx="551870" cy="770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D:\wisla\presentation\сертификаты\Sertifica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07759" y="3082218"/>
            <a:ext cx="556395" cy="787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D:\wisla\presentation\сертификаты\wiSL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34167" y="2967338"/>
            <a:ext cx="542188" cy="773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8768" y="1297674"/>
            <a:ext cx="6151955" cy="5172161"/>
          </a:xfrm>
        </p:spPr>
        <p:txBody>
          <a:bodyPr>
            <a:noAutofit/>
          </a:bodyPr>
          <a:lstStyle/>
          <a:p>
            <a:r>
              <a:rPr lang="ru-RU" sz="2000" dirty="0"/>
              <a:t>Новое поколение </a:t>
            </a:r>
            <a:r>
              <a:rPr lang="ru-RU" sz="2000" dirty="0" smtClean="0"/>
              <a:t>маршрутизаторов (</a:t>
            </a:r>
            <a:r>
              <a:rPr lang="en-GB" sz="2000" dirty="0" smtClean="0"/>
              <a:t>NG CPE)</a:t>
            </a:r>
            <a:endParaRPr lang="ru-RU" sz="2000" dirty="0" smtClean="0"/>
          </a:p>
          <a:p>
            <a:pPr marL="0" indent="0">
              <a:buNone/>
            </a:pPr>
            <a:r>
              <a:rPr lang="ru-RU" sz="1400" dirty="0" smtClean="0"/>
              <a:t>Повышение эффективности использования канала Интернет за счет использования уникальных алгоритмов распределения трафика между пользователями</a:t>
            </a:r>
            <a:endParaRPr lang="en-GB" sz="14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2000" dirty="0" smtClean="0"/>
              <a:t>Контроль</a:t>
            </a:r>
            <a:r>
              <a:rPr lang="en-US" sz="2000" dirty="0" smtClean="0"/>
              <a:t> </a:t>
            </a:r>
            <a:r>
              <a:rPr lang="ru-RU" sz="2000" dirty="0" smtClean="0"/>
              <a:t>качества услуг связи</a:t>
            </a:r>
          </a:p>
          <a:p>
            <a:pPr marL="0" indent="0">
              <a:buNone/>
            </a:pPr>
            <a:r>
              <a:rPr lang="ru-RU" sz="1400" dirty="0" smtClean="0"/>
              <a:t>Использование </a:t>
            </a:r>
            <a:r>
              <a:rPr lang="ru-RU" sz="1400" dirty="0" err="1"/>
              <a:t>метрологически-выверенных</a:t>
            </a:r>
            <a:r>
              <a:rPr lang="ru-RU" sz="1400" dirty="0"/>
              <a:t> алгоритмов измерения ключевых показателей качества связи и производительности корпоративных </a:t>
            </a:r>
            <a:r>
              <a:rPr lang="ru-RU" sz="1400" dirty="0" smtClean="0"/>
              <a:t>приложений</a:t>
            </a:r>
            <a:endParaRPr lang="en-GB" sz="1400" dirty="0" smtClean="0"/>
          </a:p>
          <a:p>
            <a:pPr marL="0" indent="0">
              <a:buNone/>
            </a:pPr>
            <a:endParaRPr lang="ru-RU" sz="1400" dirty="0"/>
          </a:p>
          <a:p>
            <a:r>
              <a:rPr lang="ru-RU" sz="2000" dirty="0" smtClean="0"/>
              <a:t>Единая точка администрирования офиса</a:t>
            </a:r>
          </a:p>
          <a:p>
            <a:pPr marL="0" indent="0">
              <a:buNone/>
            </a:pPr>
            <a:r>
              <a:rPr lang="ru-RU" sz="1400" dirty="0" smtClean="0"/>
              <a:t>Повышение эффективности связи, контроль работы корпоративных приложений, решение задач умного офиса</a:t>
            </a:r>
            <a:endParaRPr lang="en-GB" sz="14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2000" dirty="0" smtClean="0"/>
              <a:t>Простота установки и использования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Не требуются специальные знания и навыки для управления услугами</a:t>
            </a:r>
          </a:p>
        </p:txBody>
      </p:sp>
      <p:pic>
        <p:nvPicPr>
          <p:cNvPr id="1030" name="Picture 6" descr="http://www.largeyachtforsale.com/images/easy-start-char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27" y="5437178"/>
            <a:ext cx="1286373" cy="11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://www.ip-on.ru/img/catalog/medium/ph_p1346e_p1347e_right_lo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9355"/>
          <a:stretch/>
        </p:blipFill>
        <p:spPr bwMode="auto">
          <a:xfrm>
            <a:off x="5895604" y="2459300"/>
            <a:ext cx="817313" cy="52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29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Возможные конечные цены </a:t>
            </a:r>
            <a:r>
              <a:rPr lang="en-US" sz="3200" dirty="0" smtClean="0">
                <a:solidFill>
                  <a:schemeClr val="bg1"/>
                </a:solidFill>
              </a:rPr>
              <a:t>B2B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227380" y="1568672"/>
            <a:ext cx="2664372" cy="68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400" dirty="0" smtClean="0"/>
              <a:t>Дополнительные сервисы</a:t>
            </a:r>
          </a:p>
          <a:p>
            <a:pPr marL="0" indent="0" algn="ctr">
              <a:buFontTx/>
              <a:buNone/>
            </a:pPr>
            <a:endParaRPr lang="ru-RU" sz="2400" dirty="0" smtClean="0"/>
          </a:p>
          <a:p>
            <a:pPr marL="0" indent="0" algn="ctr">
              <a:buFontTx/>
              <a:buNone/>
            </a:pPr>
            <a:endParaRPr lang="ru-RU" sz="24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30760" y="1568672"/>
            <a:ext cx="2890779" cy="68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400" dirty="0" smtClean="0"/>
              <a:t>CPE-</a:t>
            </a:r>
            <a:r>
              <a:rPr lang="ru-RU" sz="2400" dirty="0" smtClean="0"/>
              <a:t>устройство</a:t>
            </a:r>
          </a:p>
          <a:p>
            <a:pPr marL="0" indent="0" algn="ctr">
              <a:buFontTx/>
              <a:buNone/>
            </a:pP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2336" y="4311355"/>
            <a:ext cx="2492655" cy="123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~</a:t>
            </a:r>
            <a:r>
              <a:rPr lang="ru-RU" sz="2000" b="1" dirty="0" smtClean="0">
                <a:solidFill>
                  <a:srgbClr val="0070C0"/>
                </a:solidFill>
              </a:rPr>
              <a:t> 9 тыс. руб.</a:t>
            </a:r>
          </a:p>
          <a:p>
            <a:pPr marL="0" indent="0" algn="ctr">
              <a:buFontTx/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(скидка провайдеру 30%)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072753" y="4302818"/>
            <a:ext cx="2714265" cy="620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~</a:t>
            </a:r>
            <a:r>
              <a:rPr lang="ru-RU" sz="2000" b="1" dirty="0" smtClean="0">
                <a:solidFill>
                  <a:srgbClr val="0070C0"/>
                </a:solidFill>
              </a:rPr>
              <a:t> 1000 руб./мес.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</a:rPr>
              <a:t>(скидка провайдеру </a:t>
            </a:r>
            <a:r>
              <a:rPr lang="ru-RU" sz="2000" b="1" dirty="0" smtClean="0">
                <a:solidFill>
                  <a:srgbClr val="0070C0"/>
                </a:solidFill>
              </a:rPr>
              <a:t>50</a:t>
            </a:r>
            <a:r>
              <a:rPr lang="ru-RU" sz="2000" b="1" dirty="0">
                <a:solidFill>
                  <a:srgbClr val="0070C0"/>
                </a:solidFill>
              </a:rPr>
              <a:t>%)</a:t>
            </a:r>
          </a:p>
          <a:p>
            <a:pPr marL="0" indent="0" algn="ctr">
              <a:buFontTx/>
              <a:buNone/>
            </a:pPr>
            <a:endParaRPr lang="ru-RU" sz="2000" dirty="0" smtClean="0"/>
          </a:p>
          <a:p>
            <a:pPr marL="0" indent="0" algn="ctr">
              <a:buFontTx/>
              <a:buNone/>
            </a:pPr>
            <a:endParaRPr lang="ru-RU" sz="1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43115" y="5549462"/>
            <a:ext cx="7912001" cy="76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/>
              <a:t>Увеличение </a:t>
            </a:r>
            <a:r>
              <a:rPr lang="en-GB" sz="2800" b="1" dirty="0" smtClean="0"/>
              <a:t>ARPU</a:t>
            </a:r>
            <a:r>
              <a:rPr lang="ru-RU" sz="2800" b="1" dirty="0" smtClean="0"/>
              <a:t> и прибыли  провайдера</a:t>
            </a:r>
          </a:p>
          <a:p>
            <a:pPr marL="0" indent="0" algn="ctr">
              <a:buFontTx/>
              <a:buNone/>
            </a:pPr>
            <a:r>
              <a:rPr lang="ru-RU" sz="2800" b="1" dirty="0" smtClean="0"/>
              <a:t>Повышение лояльности клиента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6712917" y="2552751"/>
            <a:ext cx="2335600" cy="1500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Видеонаблюдение</a:t>
            </a:r>
          </a:p>
          <a:p>
            <a:pPr marL="0" indent="0">
              <a:buNone/>
            </a:pPr>
            <a:r>
              <a:rPr lang="ru-RU" sz="1600" dirty="0" smtClean="0"/>
              <a:t>Учет рабочего времени</a:t>
            </a:r>
          </a:p>
          <a:p>
            <a:pPr marL="0" indent="0">
              <a:buNone/>
            </a:pPr>
            <a:r>
              <a:rPr lang="ru-RU" sz="1600" dirty="0" smtClean="0"/>
              <a:t>Информирование о событиях</a:t>
            </a:r>
            <a:endParaRPr lang="ru-RU" sz="1600" dirty="0"/>
          </a:p>
        </p:txBody>
      </p:sp>
      <p:pic>
        <p:nvPicPr>
          <p:cNvPr id="13" name="Picture 4" descr="http://radiuscity.ru/files/articles/issue123/article695/vybiraem-podarki-dama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66" y="2552751"/>
            <a:ext cx="1981531" cy="13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3039632" y="1568672"/>
            <a:ext cx="2890779" cy="68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dirty="0" smtClean="0"/>
              <a:t>Базовые сервисы</a:t>
            </a:r>
          </a:p>
          <a:p>
            <a:pPr marL="0" indent="0" algn="ctr">
              <a:buFontTx/>
              <a:buNone/>
            </a:pPr>
            <a:endParaRPr lang="ru-RU" sz="2800" dirty="0"/>
          </a:p>
        </p:txBody>
      </p:sp>
      <p:pic>
        <p:nvPicPr>
          <p:cNvPr id="16" name="Picture 4" descr="http://www.sem40.ru/uploads/watch_wal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6"/>
          <a:stretch/>
        </p:blipFill>
        <p:spPr bwMode="auto">
          <a:xfrm>
            <a:off x="5984986" y="2934000"/>
            <a:ext cx="553092" cy="6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cnsolutions.com/images/email_sm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41" y="3520857"/>
            <a:ext cx="545038" cy="5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C:\Users\user\Pictures\wiProbe\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5465">
            <a:off x="567167" y="2409578"/>
            <a:ext cx="2052177" cy="15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>
          <a:xfrm>
            <a:off x="6257388" y="4344860"/>
            <a:ext cx="2714265" cy="620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fontAlgn="base" latinLnBrk="0" hangingPunct="1">
              <a:spcBef>
                <a:spcPts val="900"/>
              </a:spcBef>
              <a:spcAft>
                <a:spcPct val="0"/>
              </a:spcAft>
              <a:buFontTx/>
              <a:buBlip>
                <a:blip r:embed="rId3"/>
              </a:buBlip>
              <a:defRPr lang="en-US" sz="150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1pPr>
            <a:lvl2pPr marL="557213" indent="-214313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2pPr>
            <a:lvl3pPr marL="8572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en-US" sz="1350" kern="1200" dirty="0" smtClean="0">
                <a:solidFill>
                  <a:srgbClr val="5D6573"/>
                </a:solidFill>
                <a:latin typeface="Arial" charset="0"/>
                <a:ea typeface="+mn-ea"/>
                <a:cs typeface="Arial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+ 1500 руб./мес.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</a:rPr>
              <a:t>(скидка провайдеру </a:t>
            </a:r>
            <a:r>
              <a:rPr lang="ru-RU" sz="2000" b="1" dirty="0" smtClean="0">
                <a:solidFill>
                  <a:srgbClr val="0070C0"/>
                </a:solidFill>
              </a:rPr>
              <a:t>50</a:t>
            </a:r>
            <a:r>
              <a:rPr lang="ru-RU" sz="2000" b="1" dirty="0">
                <a:solidFill>
                  <a:srgbClr val="0070C0"/>
                </a:solidFill>
              </a:rPr>
              <a:t>%)</a:t>
            </a:r>
          </a:p>
          <a:p>
            <a:pPr marL="0" indent="0" algn="ctr">
              <a:buFontTx/>
              <a:buNone/>
            </a:pPr>
            <a:endParaRPr lang="ru-RU" sz="2000" dirty="0" smtClean="0"/>
          </a:p>
          <a:p>
            <a:pPr marL="0" indent="0" algn="ctr">
              <a:buFontTx/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378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2152"/>
            <a:ext cx="8907517" cy="86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Преимущества для провайдеров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1072" y="1486142"/>
            <a:ext cx="8159756" cy="517216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Востребованный сервис </a:t>
            </a:r>
            <a:r>
              <a:rPr lang="en-US" sz="2400" dirty="0" smtClean="0"/>
              <a:t>SLAMON </a:t>
            </a:r>
            <a:r>
              <a:rPr lang="ru-RU" sz="2400" dirty="0" smtClean="0"/>
              <a:t>для корпоративных клиентов</a:t>
            </a:r>
          </a:p>
          <a:p>
            <a:r>
              <a:rPr lang="ru-RU" sz="2400" dirty="0"/>
              <a:t> Востребованный сервис </a:t>
            </a:r>
            <a:r>
              <a:rPr lang="en-US" sz="2400" dirty="0" smtClean="0"/>
              <a:t>INWION (</a:t>
            </a:r>
            <a:r>
              <a:rPr lang="ru-RU" sz="2400" dirty="0" smtClean="0"/>
              <a:t>Умный дом) </a:t>
            </a:r>
            <a:r>
              <a:rPr lang="en-US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smtClean="0"/>
              <a:t>частных </a:t>
            </a:r>
            <a:r>
              <a:rPr lang="ru-RU" sz="2400" dirty="0"/>
              <a:t>клиентов</a:t>
            </a:r>
          </a:p>
          <a:p>
            <a:r>
              <a:rPr lang="ru-RU" sz="2400" dirty="0" smtClean="0"/>
              <a:t>Контроль качества услуг с помощью клиентов</a:t>
            </a:r>
            <a:endParaRPr lang="ru-RU" sz="2400" dirty="0"/>
          </a:p>
          <a:p>
            <a:r>
              <a:rPr lang="ru-RU" sz="2400" dirty="0"/>
              <a:t>Платформа в аренду, отсутствие </a:t>
            </a:r>
            <a:r>
              <a:rPr lang="en-US" sz="2400" dirty="0"/>
              <a:t>CAPEX, </a:t>
            </a:r>
            <a:r>
              <a:rPr lang="ru-RU" sz="2400" dirty="0"/>
              <a:t>снижение </a:t>
            </a:r>
            <a:r>
              <a:rPr lang="en-US" sz="2400" dirty="0"/>
              <a:t>OPEX </a:t>
            </a:r>
            <a:r>
              <a:rPr lang="ru-RU" sz="2400" dirty="0"/>
              <a:t>за счет автоматизации и эффекта масштаба</a:t>
            </a:r>
            <a:endParaRPr lang="en-US" sz="2400" dirty="0"/>
          </a:p>
          <a:p>
            <a:r>
              <a:rPr lang="ru-RU" sz="2400" dirty="0" smtClean="0"/>
              <a:t>Автоматизированные процессы провайдера по оказанию данных услуг </a:t>
            </a:r>
          </a:p>
          <a:p>
            <a:pPr marL="0" indent="0">
              <a:buNone/>
            </a:pPr>
            <a:r>
              <a:rPr lang="ru-RU" sz="1600" dirty="0" smtClean="0"/>
              <a:t>Подключение, Поддержка, </a:t>
            </a:r>
            <a:r>
              <a:rPr lang="ru-RU" sz="1600" dirty="0" err="1" smtClean="0"/>
              <a:t>Биллинг</a:t>
            </a:r>
            <a:endParaRPr lang="en-GB" sz="1600" dirty="0" smtClean="0"/>
          </a:p>
          <a:p>
            <a:r>
              <a:rPr lang="ru-RU" sz="2400" dirty="0" smtClean="0"/>
              <a:t>Простота установки и использования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Не требуются специальные знания и навыки для управления услугами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732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P</a:t>
            </a:r>
            <a:r>
              <a:rPr lang="ru-RU" sz="3600" dirty="0" err="1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аа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S</a:t>
            </a:r>
            <a:r>
              <a:rPr lang="ru-RU" sz="3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Wellink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5458" y="823991"/>
            <a:ext cx="7297907" cy="5172161"/>
          </a:xfrm>
        </p:spPr>
        <p:txBody>
          <a:bodyPr>
            <a:noAutofit/>
          </a:bodyPr>
          <a:lstStyle/>
          <a:p>
            <a:r>
              <a:rPr lang="ru-RU" sz="2400" dirty="0"/>
              <a:t>Встроить </a:t>
            </a:r>
            <a:r>
              <a:rPr lang="ru-RU" sz="2400" dirty="0" err="1"/>
              <a:t>портлеты</a:t>
            </a:r>
            <a:r>
              <a:rPr lang="ru-RU" sz="2400" dirty="0"/>
              <a:t> и </a:t>
            </a:r>
            <a:r>
              <a:rPr lang="ru-RU" sz="2400" dirty="0" err="1"/>
              <a:t>виджеты</a:t>
            </a:r>
            <a:r>
              <a:rPr lang="ru-RU" sz="2400" dirty="0"/>
              <a:t>  сервиса </a:t>
            </a:r>
            <a:r>
              <a:rPr lang="en-GB" sz="2400" dirty="0"/>
              <a:t>SLAMON</a:t>
            </a:r>
            <a:r>
              <a:rPr lang="ru-RU" sz="2400" dirty="0"/>
              <a:t> в портал провайдера</a:t>
            </a:r>
            <a:endParaRPr lang="en-GB" sz="2400" dirty="0"/>
          </a:p>
          <a:p>
            <a:r>
              <a:rPr lang="ru-RU" sz="2400" dirty="0"/>
              <a:t>Протестировать услугу </a:t>
            </a:r>
            <a:r>
              <a:rPr lang="en-GB" sz="2400" dirty="0"/>
              <a:t>SLAMON</a:t>
            </a:r>
            <a:r>
              <a:rPr lang="ru-RU" sz="2400" dirty="0"/>
              <a:t> на </a:t>
            </a:r>
            <a:br>
              <a:rPr lang="ru-RU" sz="2400" dirty="0"/>
            </a:br>
            <a:r>
              <a:rPr lang="ru-RU" sz="2400" b="1" dirty="0"/>
              <a:t>10 клиентах </a:t>
            </a:r>
            <a:r>
              <a:rPr lang="ru-RU" sz="2400" dirty="0"/>
              <a:t>в течение </a:t>
            </a:r>
            <a:r>
              <a:rPr lang="ru-RU" sz="2400" b="1" dirty="0"/>
              <a:t>1-2 месяцев</a:t>
            </a:r>
          </a:p>
          <a:p>
            <a:r>
              <a:rPr lang="ru-RU" sz="2400" dirty="0"/>
              <a:t>Подписать договор с </a:t>
            </a:r>
            <a:r>
              <a:rPr lang="en-US" sz="2400" dirty="0" err="1"/>
              <a:t>Wellink</a:t>
            </a:r>
            <a:endParaRPr lang="en-US" sz="2400" dirty="0"/>
          </a:p>
          <a:p>
            <a:r>
              <a:rPr lang="ru-RU" sz="2400" dirty="0"/>
              <a:t>Провести интеграцию </a:t>
            </a:r>
            <a:r>
              <a:rPr lang="en-US" sz="2400" dirty="0" err="1"/>
              <a:t>PaaS</a:t>
            </a:r>
            <a:r>
              <a:rPr lang="en-US" sz="2400" dirty="0"/>
              <a:t> </a:t>
            </a:r>
            <a:r>
              <a:rPr lang="ru-RU" sz="2400" dirty="0"/>
              <a:t>со своими системами и процессами (при необходимости)</a:t>
            </a:r>
          </a:p>
          <a:p>
            <a:r>
              <a:rPr lang="ru-RU" sz="2400" dirty="0"/>
              <a:t>Провести обучение персонала (удаленно)</a:t>
            </a:r>
          </a:p>
          <a:p>
            <a:r>
              <a:rPr lang="ru-RU" sz="2400" dirty="0"/>
              <a:t>Провести маркетинговую кампанию среди абонентов</a:t>
            </a:r>
          </a:p>
          <a:p>
            <a:r>
              <a:rPr lang="ru-RU" sz="2400" dirty="0"/>
              <a:t>Начать оказывать услуги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732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Шаги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9293" y="2020690"/>
            <a:ext cx="5616624" cy="1656184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ru-RU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1400" b="1" dirty="0" smtClean="0"/>
              <a:t>Олег Скоков</a:t>
            </a:r>
          </a:p>
          <a:p>
            <a:pPr>
              <a:defRPr/>
            </a:pPr>
            <a:r>
              <a:rPr lang="en-US" sz="1400" dirty="0" err="1" smtClean="0">
                <a:solidFill>
                  <a:srgbClr val="C84822"/>
                </a:solidFill>
                <a:hlinkClick r:id="rId2"/>
              </a:rPr>
              <a:t>oskokov</a:t>
            </a:r>
            <a:r>
              <a:rPr lang="ru-RU" sz="1400" dirty="0" smtClean="0">
                <a:solidFill>
                  <a:srgbClr val="C84822"/>
                </a:solidFill>
                <a:hlinkClick r:id="rId2"/>
              </a:rPr>
              <a:t>@</a:t>
            </a:r>
            <a:r>
              <a:rPr lang="ru-RU" sz="1400" dirty="0" err="1" smtClean="0">
                <a:solidFill>
                  <a:srgbClr val="C84822"/>
                </a:solidFill>
                <a:hlinkClick r:id="rId2"/>
              </a:rPr>
              <a:t>wellink.ru</a:t>
            </a:r>
            <a:r>
              <a:rPr lang="en-US" sz="1400" dirty="0" smtClean="0">
                <a:solidFill>
                  <a:srgbClr val="C84822"/>
                </a:solidFill>
              </a:rPr>
              <a:t> </a:t>
            </a:r>
            <a:endParaRPr lang="en-US" sz="1400" dirty="0"/>
          </a:p>
          <a:p>
            <a:pPr>
              <a:defRPr/>
            </a:pPr>
            <a:endParaRPr lang="en-US" sz="1400" dirty="0" smtClean="0">
              <a:solidFill>
                <a:srgbClr val="C84822"/>
              </a:solidFill>
            </a:endParaRPr>
          </a:p>
          <a:p>
            <a:pPr>
              <a:defRPr/>
            </a:pPr>
            <a:r>
              <a:rPr lang="ru-RU" sz="1400" dirty="0" smtClean="0"/>
              <a:t>Компания </a:t>
            </a:r>
            <a:r>
              <a:rPr lang="ru-RU" sz="1400" dirty="0" err="1" smtClean="0"/>
              <a:t>Wellink</a:t>
            </a:r>
            <a:endParaRPr lang="ru-RU" sz="1400" dirty="0" smtClean="0"/>
          </a:p>
          <a:p>
            <a:pPr>
              <a:defRPr/>
            </a:pPr>
            <a:r>
              <a:rPr lang="en-US" sz="1400" dirty="0" smtClean="0">
                <a:solidFill>
                  <a:srgbClr val="C84822"/>
                </a:solidFill>
                <a:hlinkClick r:id="rId3"/>
              </a:rPr>
              <a:t>www.wellink.ru</a:t>
            </a:r>
            <a:r>
              <a:rPr lang="en-US" sz="1400" dirty="0" smtClean="0">
                <a:solidFill>
                  <a:srgbClr val="C84822"/>
                </a:solidFill>
              </a:rPr>
              <a:t> </a:t>
            </a:r>
          </a:p>
          <a:p>
            <a:pPr>
              <a:defRPr/>
            </a:pPr>
            <a:r>
              <a:rPr lang="ru-RU" sz="1400" dirty="0" smtClean="0"/>
              <a:t>Тел.: +7 (495) 979 84 20</a:t>
            </a:r>
          </a:p>
        </p:txBody>
      </p:sp>
      <p:pic>
        <p:nvPicPr>
          <p:cNvPr id="5" name="Picture 11" descr="C:\Users\user\Pictures\SLAAS\SLA_MON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1006427"/>
            <a:ext cx="1839557" cy="6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112"/>
          <p:cNvSpPr>
            <a:spLocks noChangeArrowheads="1"/>
          </p:cNvSpPr>
          <p:nvPr/>
        </p:nvSpPr>
        <p:spPr bwMode="auto">
          <a:xfrm>
            <a:off x="606425" y="2985339"/>
            <a:ext cx="7312025" cy="2212975"/>
          </a:xfrm>
          <a:prstGeom prst="rect">
            <a:avLst/>
          </a:prstGeom>
          <a:solidFill>
            <a:srgbClr val="E5F8FF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63500" algn="ctr" rotWithShape="0">
              <a:srgbClr val="000000">
                <a:alpha val="5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1507" name="Picture 63" descr="C:\Users\admin\Downloads\фыкпыкукмукмиваи.png"/>
          <p:cNvPicPr>
            <a:picLocks noChangeAspect="1" noChangeArrowheads="1"/>
          </p:cNvPicPr>
          <p:nvPr/>
        </p:nvPicPr>
        <p:blipFill>
          <a:blip r:embed="rId2" cstate="print">
            <a:lum bright="42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013914"/>
            <a:ext cx="355758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" name="Прямая со стрелкой 91"/>
          <p:cNvCxnSpPr/>
          <p:nvPr/>
        </p:nvCxnSpPr>
        <p:spPr>
          <a:xfrm flipV="1">
            <a:off x="1806575" y="2748802"/>
            <a:ext cx="2019300" cy="617537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Дуга 98"/>
          <p:cNvSpPr/>
          <p:nvPr/>
        </p:nvSpPr>
        <p:spPr>
          <a:xfrm rot="15303905">
            <a:off x="827882" y="2797969"/>
            <a:ext cx="2951162" cy="3168650"/>
          </a:xfrm>
          <a:prstGeom prst="arc">
            <a:avLst>
              <a:gd name="adj1" fmla="val 16432349"/>
              <a:gd name="adj2" fmla="val 21236712"/>
            </a:avLst>
          </a:prstGeom>
          <a:ln w="19050">
            <a:solidFill>
              <a:schemeClr val="tx2"/>
            </a:solidFill>
            <a:prstDash val="dash"/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1510" name="Picture 64" descr="C:\Users\admin\Downloads\ЫАмкаует.png"/>
          <p:cNvPicPr>
            <a:picLocks noChangeAspect="1" noChangeArrowheads="1"/>
          </p:cNvPicPr>
          <p:nvPr/>
        </p:nvPicPr>
        <p:blipFill>
          <a:blip r:embed="rId3" cstate="print">
            <a:lum bright="5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94864"/>
            <a:ext cx="36957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2" name="Прямая соединительная линия 10"/>
          <p:cNvCxnSpPr>
            <a:cxnSpLocks noChangeShapeType="1"/>
          </p:cNvCxnSpPr>
          <p:nvPr/>
        </p:nvCxnSpPr>
        <p:spPr bwMode="auto">
          <a:xfrm rot="5400000">
            <a:off x="2924969" y="4129133"/>
            <a:ext cx="2420938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sx="999" sy="999" rotWithShape="0">
              <a:srgbClr val="808080"/>
            </a:outerShdw>
          </a:effectLst>
        </p:spPr>
      </p:cxn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0" y="2123601"/>
            <a:ext cx="1535277" cy="92333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FF"/>
                </a:solidFill>
              </a:rPr>
              <a:t>Оператор , филиал, офис 1</a:t>
            </a: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2" name="Группа 65"/>
          <p:cNvGrpSpPr>
            <a:grpSpLocks/>
          </p:cNvGrpSpPr>
          <p:nvPr/>
        </p:nvGrpSpPr>
        <p:grpSpPr bwMode="auto">
          <a:xfrm>
            <a:off x="474663" y="3855289"/>
            <a:ext cx="2662237" cy="563563"/>
            <a:chOff x="474663" y="3476625"/>
            <a:chExt cx="2662245" cy="563569"/>
          </a:xfrm>
        </p:grpSpPr>
        <p:pic>
          <p:nvPicPr>
            <p:cNvPr id="21567" name="Picture 62" descr="D:\wisla\presentation\connec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6338">
              <a:off x="712437" y="3917957"/>
              <a:ext cx="2424471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Box 23"/>
            <p:cNvSpPr txBox="1">
              <a:spLocks noChangeArrowheads="1"/>
            </p:cNvSpPr>
            <p:nvPr/>
          </p:nvSpPr>
          <p:spPr bwMode="auto">
            <a:xfrm>
              <a:off x="474663" y="3476625"/>
              <a:ext cx="1465266" cy="30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5000"/>
                </a:srgbClr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007FAD"/>
                  </a:solidFill>
                </a:rPr>
                <a:t>Внутренний </a:t>
              </a:r>
              <a:r>
                <a:rPr lang="en-GB" sz="1400" b="1">
                  <a:solidFill>
                    <a:srgbClr val="007FAD"/>
                  </a:solidFill>
                </a:rPr>
                <a:t>OLA</a:t>
              </a:r>
              <a:endParaRPr lang="ru-RU" sz="1400" b="1">
                <a:solidFill>
                  <a:srgbClr val="007FAD"/>
                </a:solidFill>
              </a:endParaRPr>
            </a:p>
          </p:txBody>
        </p:sp>
      </p:grpSp>
      <p:sp>
        <p:nvSpPr>
          <p:cNvPr id="21522" name="Название 1"/>
          <p:cNvSpPr>
            <a:spLocks noGrp="1"/>
          </p:cNvSpPr>
          <p:nvPr>
            <p:ph type="title"/>
          </p:nvPr>
        </p:nvSpPr>
        <p:spPr>
          <a:xfrm>
            <a:off x="0" y="-136635"/>
            <a:ext cx="8229600" cy="868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49263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900" dirty="0" smtClean="0">
                <a:solidFill>
                  <a:schemeClr val="bg1"/>
                </a:solidFill>
                <a:ea typeface="SimSun" charset="-122"/>
                <a:cs typeface="+mn-cs"/>
              </a:rPr>
              <a:t>WISLA</a:t>
            </a:r>
            <a:r>
              <a:rPr lang="en-US" sz="2900" dirty="0">
                <a:solidFill>
                  <a:schemeClr val="bg1"/>
                </a:solidFill>
                <a:ea typeface="SimSun" charset="-122"/>
                <a:cs typeface="+mn-cs"/>
              </a:rPr>
              <a:t>. </a:t>
            </a:r>
            <a:r>
              <a:rPr lang="ru-RU" sz="2900" dirty="0">
                <a:solidFill>
                  <a:schemeClr val="bg1"/>
                </a:solidFill>
                <a:ea typeface="SimSun" charset="-122"/>
                <a:cs typeface="+mn-cs"/>
              </a:rPr>
              <a:t>Управление </a:t>
            </a:r>
            <a:r>
              <a:rPr lang="en-GB" sz="2900" dirty="0">
                <a:solidFill>
                  <a:schemeClr val="bg1"/>
                </a:solidFill>
                <a:ea typeface="SimSun" charset="-122"/>
                <a:cs typeface="+mn-cs"/>
              </a:rPr>
              <a:t>SLA</a:t>
            </a:r>
            <a:r>
              <a:rPr lang="ru-RU" sz="2900" dirty="0">
                <a:solidFill>
                  <a:schemeClr val="bg1"/>
                </a:solidFill>
                <a:ea typeface="SimSun" charset="-122"/>
                <a:cs typeface="+mn-cs"/>
              </a:rPr>
              <a:t> услуги </a:t>
            </a:r>
            <a:r>
              <a:rPr lang="en-GB" sz="2900" dirty="0">
                <a:solidFill>
                  <a:schemeClr val="bg1"/>
                </a:solidFill>
                <a:ea typeface="SimSun" charset="-122"/>
                <a:cs typeface="+mn-cs"/>
              </a:rPr>
              <a:t>VPN</a:t>
            </a:r>
            <a:endParaRPr lang="ru-RU" sz="29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sp>
        <p:nvSpPr>
          <p:cNvPr id="215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AD36647F-5A83-4E4D-AE42-94BAB05F7608}" type="slidenum">
              <a:rPr lang="ru-RU">
                <a:latin typeface="Arial" pitchFamily="34" charset="0"/>
              </a:rPr>
              <a:pPr eaLnBrk="1" hangingPunct="1"/>
              <a:t>3</a:t>
            </a:fld>
            <a:endParaRPr lang="ru-RU">
              <a:latin typeface="Arial" pitchFamily="34" charset="0"/>
            </a:endParaRPr>
          </a:p>
        </p:txBody>
      </p:sp>
      <p:grpSp>
        <p:nvGrpSpPr>
          <p:cNvPr id="3" name="Группа 72"/>
          <p:cNvGrpSpPr>
            <a:grpSpLocks/>
          </p:cNvGrpSpPr>
          <p:nvPr/>
        </p:nvGrpSpPr>
        <p:grpSpPr bwMode="auto">
          <a:xfrm>
            <a:off x="1592263" y="4742702"/>
            <a:ext cx="5114925" cy="493712"/>
            <a:chOff x="1591904" y="4364031"/>
            <a:chExt cx="5114765" cy="493719"/>
          </a:xfrm>
        </p:grpSpPr>
        <p:grpSp>
          <p:nvGrpSpPr>
            <p:cNvPr id="5" name="Группа 70"/>
            <p:cNvGrpSpPr>
              <a:grpSpLocks/>
            </p:cNvGrpSpPr>
            <p:nvPr/>
          </p:nvGrpSpPr>
          <p:grpSpPr bwMode="auto">
            <a:xfrm>
              <a:off x="1591904" y="4722813"/>
              <a:ext cx="5114765" cy="134937"/>
              <a:chOff x="1591904" y="4722813"/>
              <a:chExt cx="5114765" cy="134937"/>
            </a:xfrm>
          </p:grpSpPr>
          <p:pic>
            <p:nvPicPr>
              <p:cNvPr id="21565" name="Picture 62" descr="D:\wisla\presentation\connecti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904" y="4722813"/>
                <a:ext cx="2676365" cy="134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6" name="Picture 62" descr="D:\wisla\presentation\connecti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0304" y="4722813"/>
                <a:ext cx="2676365" cy="134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3234915" y="4364031"/>
              <a:ext cx="1827156" cy="307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5000"/>
                </a:srgbClr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1F9956"/>
                  </a:solidFill>
                </a:rPr>
                <a:t>Клиентский </a:t>
              </a:r>
              <a:r>
                <a:rPr lang="en-GB" sz="1400" b="1">
                  <a:solidFill>
                    <a:srgbClr val="1F9956"/>
                  </a:solidFill>
                </a:rPr>
                <a:t>SLA (E2E)</a:t>
              </a:r>
              <a:endParaRPr lang="ru-RU" sz="1400" b="1">
                <a:solidFill>
                  <a:srgbClr val="1F9956"/>
                </a:solidFill>
              </a:endParaRPr>
            </a:p>
          </p:txBody>
        </p:sp>
      </p:grpSp>
      <p:grpSp>
        <p:nvGrpSpPr>
          <p:cNvPr id="6" name="Группа 63"/>
          <p:cNvGrpSpPr>
            <a:grpSpLocks/>
          </p:cNvGrpSpPr>
          <p:nvPr/>
        </p:nvGrpSpPr>
        <p:grpSpPr bwMode="auto">
          <a:xfrm>
            <a:off x="2932113" y="3339352"/>
            <a:ext cx="2424112" cy="493712"/>
            <a:chOff x="2931754" y="2960688"/>
            <a:chExt cx="2424471" cy="493712"/>
          </a:xfrm>
        </p:grpSpPr>
        <p:pic>
          <p:nvPicPr>
            <p:cNvPr id="21561" name="Picture 62" descr="D:\wisla\presentation\connec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754" y="3332163"/>
              <a:ext cx="2424471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23"/>
            <p:cNvSpPr txBox="1">
              <a:spLocks noChangeArrowheads="1"/>
            </p:cNvSpPr>
            <p:nvPr/>
          </p:nvSpPr>
          <p:spPr bwMode="auto">
            <a:xfrm>
              <a:off x="3363618" y="2960688"/>
              <a:ext cx="1465479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5000"/>
                </a:srgbClr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007FAD"/>
                  </a:solidFill>
                </a:rPr>
                <a:t>Внутренний </a:t>
              </a:r>
              <a:r>
                <a:rPr lang="en-GB" sz="1400" b="1">
                  <a:solidFill>
                    <a:srgbClr val="007FAD"/>
                  </a:solidFill>
                </a:rPr>
                <a:t>OLA</a:t>
              </a:r>
              <a:endParaRPr lang="ru-RU" sz="1400" b="1">
                <a:solidFill>
                  <a:srgbClr val="007FAD"/>
                </a:solidFill>
              </a:endParaRPr>
            </a:p>
          </p:txBody>
        </p:sp>
      </p:grpSp>
      <p:grpSp>
        <p:nvGrpSpPr>
          <p:cNvPr id="7" name="Группа 71"/>
          <p:cNvGrpSpPr>
            <a:grpSpLocks/>
          </p:cNvGrpSpPr>
          <p:nvPr/>
        </p:nvGrpSpPr>
        <p:grpSpPr bwMode="auto">
          <a:xfrm>
            <a:off x="5156200" y="3847352"/>
            <a:ext cx="2586038" cy="628650"/>
            <a:chOff x="5155846" y="3468688"/>
            <a:chExt cx="2586392" cy="628656"/>
          </a:xfrm>
        </p:grpSpPr>
        <p:pic>
          <p:nvPicPr>
            <p:cNvPr id="21559" name="Picture 62" descr="D:\wisla\presentation\connec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8021" flipH="1">
              <a:off x="5155846" y="3975107"/>
              <a:ext cx="2424471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6291064" y="3468688"/>
              <a:ext cx="1451174" cy="30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25000"/>
                </a:srgbClr>
              </a:outer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rgbClr val="C1330D"/>
                  </a:solidFill>
                </a:rPr>
                <a:t>Партнерский </a:t>
              </a:r>
              <a:r>
                <a:rPr lang="en-GB" sz="1400" b="1">
                  <a:solidFill>
                    <a:srgbClr val="C1330D"/>
                  </a:solidFill>
                </a:rPr>
                <a:t>UC</a:t>
              </a:r>
              <a:endParaRPr lang="ru-RU" sz="1400" b="1">
                <a:solidFill>
                  <a:srgbClr val="C1330D"/>
                </a:solidFill>
              </a:endParaRPr>
            </a:p>
          </p:txBody>
        </p:sp>
      </p:grp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2103438" y="1500174"/>
            <a:ext cx="1368426" cy="1163464"/>
            <a:chOff x="2776537" y="609070"/>
            <a:chExt cx="1465263" cy="1465262"/>
          </a:xfrm>
        </p:grpSpPr>
        <p:pic>
          <p:nvPicPr>
            <p:cNvPr id="21557" name="Picture 47" descr="D:\Стас работа\Презентация РТК\материалы\imac_with_isight_24_inch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7" y="609070"/>
              <a:ext cx="1465263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8" name="Прямоугольник 37"/>
            <p:cNvSpPr>
              <a:spLocks noChangeArrowheads="1"/>
            </p:cNvSpPr>
            <p:nvPr/>
          </p:nvSpPr>
          <p:spPr bwMode="auto">
            <a:xfrm>
              <a:off x="2882802" y="738203"/>
              <a:ext cx="1265865" cy="90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Система </a:t>
              </a:r>
            </a:p>
            <a:p>
              <a:pPr algn="ctr"/>
              <a:r>
                <a:rPr lang="ru-RU" sz="1400" b="1" dirty="0">
                  <a:solidFill>
                    <a:srgbClr val="FFFFFF"/>
                  </a:solidFill>
                </a:rPr>
                <a:t>мониторинга </a:t>
              </a:r>
            </a:p>
            <a:p>
              <a:pPr algn="ctr"/>
              <a:r>
                <a:rPr lang="en-GB" sz="1400" b="1" dirty="0" err="1" smtClean="0">
                  <a:solidFill>
                    <a:srgbClr val="FFFFFF"/>
                  </a:solidFill>
                </a:rPr>
                <a:t>wiSLA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Группа 127"/>
          <p:cNvGrpSpPr>
            <a:grpSpLocks/>
          </p:cNvGrpSpPr>
          <p:nvPr/>
        </p:nvGrpSpPr>
        <p:grpSpPr bwMode="auto">
          <a:xfrm>
            <a:off x="3392487" y="1583577"/>
            <a:ext cx="1436687" cy="1393825"/>
            <a:chOff x="2973391" y="1205441"/>
            <a:chExt cx="1435864" cy="1392723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2973391" y="1621037"/>
              <a:ext cx="288759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555" name="Picture 46" descr="D:\Стас работа\Презентация РТК\материалы\control_panel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928" y="1205441"/>
              <a:ext cx="897995" cy="89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3052721" y="2044564"/>
              <a:ext cx="1356534" cy="553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Management </a:t>
              </a:r>
              <a:endPara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defRPr/>
              </a:pPr>
              <a:r>
                <a:rPr lang="en-GB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VPN</a:t>
              </a:r>
              <a:endPara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Группа 56"/>
          <p:cNvGrpSpPr>
            <a:grpSpLocks/>
          </p:cNvGrpSpPr>
          <p:nvPr/>
        </p:nvGrpSpPr>
        <p:grpSpPr bwMode="auto">
          <a:xfrm>
            <a:off x="828675" y="4585539"/>
            <a:ext cx="896938" cy="839788"/>
            <a:chOff x="7306202" y="2420400"/>
            <a:chExt cx="896040" cy="839266"/>
          </a:xfrm>
        </p:grpSpPr>
        <p:pic>
          <p:nvPicPr>
            <p:cNvPr id="21552" name="Picture 48" descr="D:\Стас работа\Презентация РТК\материалы\1353481725_cub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6202" y="2420400"/>
              <a:ext cx="839266" cy="83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3" name="TextBox 55"/>
            <p:cNvSpPr txBox="1">
              <a:spLocks noChangeArrowheads="1"/>
            </p:cNvSpPr>
            <p:nvPr/>
          </p:nvSpPr>
          <p:spPr bwMode="auto">
            <a:xfrm>
              <a:off x="7749152" y="2709306"/>
              <a:ext cx="453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CE</a:t>
              </a:r>
              <a:endParaRPr lang="ru-RU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58"/>
          <p:cNvGrpSpPr>
            <a:grpSpLocks/>
          </p:cNvGrpSpPr>
          <p:nvPr/>
        </p:nvGrpSpPr>
        <p:grpSpPr bwMode="auto">
          <a:xfrm>
            <a:off x="5248275" y="3307602"/>
            <a:ext cx="896938" cy="838200"/>
            <a:chOff x="7306202" y="2420400"/>
            <a:chExt cx="896040" cy="839266"/>
          </a:xfrm>
        </p:grpSpPr>
        <p:pic>
          <p:nvPicPr>
            <p:cNvPr id="21550" name="Picture 48" descr="D:\Стас работа\Презентация РТК\материалы\1353481725_cub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6202" y="2420400"/>
              <a:ext cx="839266" cy="83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1" name="TextBox 60"/>
            <p:cNvSpPr txBox="1">
              <a:spLocks noChangeArrowheads="1"/>
            </p:cNvSpPr>
            <p:nvPr/>
          </p:nvSpPr>
          <p:spPr bwMode="auto">
            <a:xfrm>
              <a:off x="7749152" y="2709306"/>
              <a:ext cx="453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PE</a:t>
              </a:r>
              <a:endParaRPr lang="ru-RU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72"/>
          <p:cNvGrpSpPr>
            <a:grpSpLocks/>
          </p:cNvGrpSpPr>
          <p:nvPr/>
        </p:nvGrpSpPr>
        <p:grpSpPr bwMode="auto">
          <a:xfrm>
            <a:off x="2173288" y="3212352"/>
            <a:ext cx="831850" cy="831850"/>
            <a:chOff x="6279294" y="2351289"/>
            <a:chExt cx="832175" cy="832175"/>
          </a:xfrm>
        </p:grpSpPr>
        <p:pic>
          <p:nvPicPr>
            <p:cNvPr id="21548" name="Picture 48" descr="D:\Стас работа\Презентация РТК\материалы\1353481725_cub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294" y="2351289"/>
              <a:ext cx="832175" cy="83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9" name="TextBox 74"/>
            <p:cNvSpPr txBox="1">
              <a:spLocks noChangeArrowheads="1"/>
            </p:cNvSpPr>
            <p:nvPr/>
          </p:nvSpPr>
          <p:spPr bwMode="auto">
            <a:xfrm flipH="1">
              <a:off x="6358469" y="2654688"/>
              <a:ext cx="449262" cy="36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PE</a:t>
              </a:r>
              <a:endParaRPr lang="ru-RU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9" name="Picture 49" descr="D:\Стас работа\Презентация РТК\материалы\1353481602_disk_probe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5043488" y="3787027"/>
            <a:ext cx="584200" cy="390525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t" rotWithShape="0">
              <a:srgbClr val="000000">
                <a:alpha val="28998"/>
              </a:srgbClr>
            </a:outerShdw>
          </a:effectLst>
          <a:extLst/>
        </p:spPr>
      </p:pic>
      <p:grpSp>
        <p:nvGrpSpPr>
          <p:cNvPr id="13" name="Группа 71"/>
          <p:cNvGrpSpPr>
            <a:grpSpLocks/>
          </p:cNvGrpSpPr>
          <p:nvPr/>
        </p:nvGrpSpPr>
        <p:grpSpPr bwMode="auto">
          <a:xfrm>
            <a:off x="6550025" y="4591889"/>
            <a:ext cx="831850" cy="833438"/>
            <a:chOff x="6279294" y="2368223"/>
            <a:chExt cx="832175" cy="832175"/>
          </a:xfrm>
        </p:grpSpPr>
        <p:pic>
          <p:nvPicPr>
            <p:cNvPr id="21546" name="Picture 48" descr="D:\Стас работа\Презентация РТК\материалы\1353481725_cub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294" y="2368223"/>
              <a:ext cx="832175" cy="83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7" name="TextBox 70"/>
            <p:cNvSpPr txBox="1">
              <a:spLocks noChangeArrowheads="1"/>
            </p:cNvSpPr>
            <p:nvPr/>
          </p:nvSpPr>
          <p:spPr bwMode="auto">
            <a:xfrm flipH="1">
              <a:off x="6358469" y="2654688"/>
              <a:ext cx="449262" cy="36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bg1"/>
                  </a:solidFill>
                </a:rPr>
                <a:t>CE</a:t>
              </a:r>
              <a:endParaRPr lang="ru-RU" sz="2400" b="1">
                <a:solidFill>
                  <a:schemeClr val="bg1"/>
                </a:solidFill>
              </a:endParaRPr>
            </a:p>
          </p:txBody>
        </p:sp>
      </p:grpSp>
      <p:pic>
        <p:nvPicPr>
          <p:cNvPr id="76" name="Picture 49" descr="D:\Стас работа\Презентация РТК\материалы\1353481602_disk_probe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7112000" y="4972889"/>
            <a:ext cx="584200" cy="390525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t" rotWithShape="0">
              <a:srgbClr val="000000">
                <a:alpha val="28998"/>
              </a:srgbClr>
            </a:outerShdw>
          </a:effectLst>
          <a:extLst/>
        </p:spPr>
      </p:pic>
      <p:pic>
        <p:nvPicPr>
          <p:cNvPr id="77" name="Picture 49" descr="D:\Стас работа\Презентация РТК\материалы\1353481602_disk_probe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630238" y="5064964"/>
            <a:ext cx="584200" cy="390525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t" rotWithShape="0">
              <a:srgbClr val="000000">
                <a:alpha val="28998"/>
              </a:srgbClr>
            </a:outerShdw>
          </a:effectLst>
          <a:extLst/>
        </p:spPr>
      </p:pic>
      <p:sp>
        <p:nvSpPr>
          <p:cNvPr id="87" name="Дуга 86"/>
          <p:cNvSpPr/>
          <p:nvPr/>
        </p:nvSpPr>
        <p:spPr>
          <a:xfrm rot="9994954">
            <a:off x="5299075" y="2321764"/>
            <a:ext cx="2949575" cy="3168650"/>
          </a:xfrm>
          <a:prstGeom prst="arc">
            <a:avLst>
              <a:gd name="adj1" fmla="val 15944557"/>
              <a:gd name="adj2" fmla="val 21544110"/>
            </a:avLst>
          </a:prstGeom>
          <a:ln w="19050">
            <a:solidFill>
              <a:schemeClr val="tx2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9" name="Прямая со стрелкой 88"/>
          <p:cNvCxnSpPr/>
          <p:nvPr/>
        </p:nvCxnSpPr>
        <p:spPr>
          <a:xfrm rot="10800000">
            <a:off x="4410075" y="2901202"/>
            <a:ext cx="736600" cy="714375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0800000" flipV="1">
            <a:off x="3060700" y="2915489"/>
            <a:ext cx="833438" cy="611188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64"/>
          <p:cNvSpPr txBox="1">
            <a:spLocks noChangeArrowheads="1"/>
          </p:cNvSpPr>
          <p:nvPr/>
        </p:nvSpPr>
        <p:spPr bwMode="auto">
          <a:xfrm>
            <a:off x="1598613" y="4691902"/>
            <a:ext cx="8001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300" b="1">
                <a:solidFill>
                  <a:srgbClr val="003399"/>
                </a:solidFill>
              </a:rPr>
              <a:t>Last mile</a:t>
            </a:r>
            <a:endParaRPr lang="ru-RU" sz="1300" b="1">
              <a:solidFill>
                <a:srgbClr val="003399"/>
              </a:solidFill>
            </a:endParaRPr>
          </a:p>
        </p:txBody>
      </p:sp>
      <p:sp>
        <p:nvSpPr>
          <p:cNvPr id="123" name="TextBox 64"/>
          <p:cNvSpPr txBox="1">
            <a:spLocks noChangeArrowheads="1"/>
          </p:cNvSpPr>
          <p:nvPr/>
        </p:nvSpPr>
        <p:spPr bwMode="auto">
          <a:xfrm>
            <a:off x="7305675" y="4691902"/>
            <a:ext cx="8001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300" b="1">
                <a:solidFill>
                  <a:srgbClr val="003399"/>
                </a:solidFill>
              </a:rPr>
              <a:t>Last mile</a:t>
            </a:r>
            <a:endParaRPr lang="ru-RU" sz="1300" b="1">
              <a:solidFill>
                <a:srgbClr val="003399"/>
              </a:solidFill>
            </a:endParaRPr>
          </a:p>
        </p:txBody>
      </p:sp>
      <p:grpSp>
        <p:nvGrpSpPr>
          <p:cNvPr id="14" name="Группа 128"/>
          <p:cNvGrpSpPr>
            <a:grpSpLocks/>
          </p:cNvGrpSpPr>
          <p:nvPr/>
        </p:nvGrpSpPr>
        <p:grpSpPr bwMode="auto">
          <a:xfrm>
            <a:off x="6102078" y="6179225"/>
            <a:ext cx="2695575" cy="388937"/>
            <a:chOff x="5368383" y="1505969"/>
            <a:chExt cx="2697534" cy="389515"/>
          </a:xfrm>
        </p:grpSpPr>
        <p:sp>
          <p:nvSpPr>
            <p:cNvPr id="21544" name="TextBox 62"/>
            <p:cNvSpPr txBox="1">
              <a:spLocks noChangeArrowheads="1"/>
            </p:cNvSpPr>
            <p:nvPr/>
          </p:nvSpPr>
          <p:spPr bwMode="auto">
            <a:xfrm>
              <a:off x="6003396" y="1531396"/>
              <a:ext cx="2062521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600"/>
                <a:t>Измерительный зонд</a:t>
              </a:r>
            </a:p>
          </p:txBody>
        </p:sp>
        <p:pic>
          <p:nvPicPr>
            <p:cNvPr id="21545" name="Picture 49" descr="D:\Стас работа\Презентация РТК\материалы\1353481602_disk_prob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83" y="1505969"/>
              <a:ext cx="584201" cy="38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29"/>
          <p:cNvGrpSpPr>
            <a:grpSpLocks/>
          </p:cNvGrpSpPr>
          <p:nvPr/>
        </p:nvGrpSpPr>
        <p:grpSpPr bwMode="auto">
          <a:xfrm>
            <a:off x="5969000" y="5737352"/>
            <a:ext cx="3175000" cy="338137"/>
            <a:chOff x="5367787" y="1218134"/>
            <a:chExt cx="3176235" cy="338555"/>
          </a:xfrm>
        </p:grpSpPr>
        <p:sp>
          <p:nvSpPr>
            <p:cNvPr id="21542" name="TextBox 55"/>
            <p:cNvSpPr txBox="1">
              <a:spLocks noChangeArrowheads="1"/>
            </p:cNvSpPr>
            <p:nvPr/>
          </p:nvSpPr>
          <p:spPr bwMode="auto">
            <a:xfrm>
              <a:off x="6003396" y="1218134"/>
              <a:ext cx="254062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1600" dirty="0"/>
                <a:t>Управление и сбор данных</a:t>
              </a:r>
            </a:p>
          </p:txBody>
        </p:sp>
        <p:cxnSp>
          <p:nvCxnSpPr>
            <p:cNvPr id="125" name="Прямая со стрелкой 124"/>
            <p:cNvCxnSpPr/>
            <p:nvPr/>
          </p:nvCxnSpPr>
          <p:spPr>
            <a:xfrm rot="10800000">
              <a:off x="5367787" y="1394564"/>
              <a:ext cx="627307" cy="3179"/>
            </a:xfrm>
            <a:prstGeom prst="straightConnector1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Овал 143"/>
          <p:cNvSpPr>
            <a:spLocks noChangeArrowheads="1"/>
          </p:cNvSpPr>
          <p:nvPr/>
        </p:nvSpPr>
        <p:spPr bwMode="auto">
          <a:xfrm>
            <a:off x="1382713" y="4585539"/>
            <a:ext cx="133350" cy="1333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2694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6" name="Овал 145"/>
          <p:cNvSpPr>
            <a:spLocks noChangeArrowheads="1"/>
          </p:cNvSpPr>
          <p:nvPr/>
        </p:nvSpPr>
        <p:spPr bwMode="auto">
          <a:xfrm>
            <a:off x="1638300" y="5061789"/>
            <a:ext cx="133350" cy="133350"/>
          </a:xfrm>
          <a:prstGeom prst="ellipse">
            <a:avLst/>
          </a:prstGeom>
          <a:solidFill>
            <a:srgbClr val="1CB01F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2694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7" name="Овал 146"/>
          <p:cNvSpPr>
            <a:spLocks noChangeArrowheads="1"/>
          </p:cNvSpPr>
          <p:nvPr/>
        </p:nvSpPr>
        <p:spPr bwMode="auto">
          <a:xfrm>
            <a:off x="5926138" y="3960064"/>
            <a:ext cx="133350" cy="13335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2694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5" name="Овал 154"/>
          <p:cNvSpPr>
            <a:spLocks noChangeArrowheads="1"/>
          </p:cNvSpPr>
          <p:nvPr/>
        </p:nvSpPr>
        <p:spPr bwMode="auto">
          <a:xfrm>
            <a:off x="3005138" y="3636214"/>
            <a:ext cx="133350" cy="1333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2694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baseline="-250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78" name="Picture 49" descr="D:\Стас работа\Презентация РТК\материалы\1353481602_disk_probe.pn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2659063" y="3591764"/>
            <a:ext cx="584200" cy="390525"/>
          </a:xfrm>
          <a:prstGeom prst="rect">
            <a:avLst/>
          </a:prstGeom>
          <a:noFill/>
          <a:ln>
            <a:noFill/>
          </a:ln>
          <a:effectLst>
            <a:outerShdw blurRad="63500" dist="26940" dir="5400000" algn="t" rotWithShape="0">
              <a:srgbClr val="000000">
                <a:alpha val="28998"/>
              </a:srgbClr>
            </a:outerShdw>
          </a:effectLst>
          <a:extLst/>
        </p:spPr>
      </p:pic>
      <p:sp>
        <p:nvSpPr>
          <p:cNvPr id="65" name="Номер слайда 3"/>
          <p:cNvSpPr txBox="1">
            <a:spLocks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00A3710-F597-4365-B7A6-26E01E587533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466122" y="667592"/>
            <a:ext cx="3431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Более 15 000 точек контроля по России!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6715344" y="2449420"/>
            <a:ext cx="1545787" cy="92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FF"/>
                </a:solidFill>
              </a:rPr>
              <a:t>Оператор , филиал, офис </a:t>
            </a:r>
            <a:r>
              <a:rPr lang="en-US" b="1" dirty="0" smtClean="0">
                <a:solidFill>
                  <a:srgbClr val="FFFFFF"/>
                </a:solidFill>
              </a:rPr>
              <a:t>N</a:t>
            </a:r>
            <a:endParaRPr lang="ru-RU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-2.22222E-6 C 0.18941 -2.22222E-6 0.2434 0.00139 0.2434 0.00301 C 0.2434 0.00486 0.18941 0.00672 0.12361 0.00672 C 0.05798 0.00672 0.00469 0.00486 0.00469 0.00301 C 0.00469 0.00139 0.05798 -2.22222E-6 0.12361 -2.22222E-6 Z " pathEditMode="relative" rAng="0" ptsTypes="fffff">
                                      <p:cBhvr>
                                        <p:cTn id="125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2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37 4.07407E-6 C 0.4125 4.07407E-6 0.53403 0.00115 0.53403 0.00277 C 0.53403 0.00439 0.4125 0.00625 0.26337 0.00625 C 0.11406 0.00625 -0.00729 0.00439 -0.00729 0.00277 C -0.00729 0.00115 0.11406 4.07407E-6 0.26337 4.07407E-6 Z " pathEditMode="relative" rAng="0" ptsTypes="fffff">
                                      <p:cBhvr>
                                        <p:cTn id="127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0.05 C 0.07604 0.078 0.09652 0.10162 0.09583 0.103 C 0.09496 0.10416 0.07309 0.08287 0.04722 0.05486 C 0.0217 0.02638 0.00139 0.00277 0.00208 0.00138 C 0.00295 0.00023 0.02448 0.02175 0.05017 0.05 Z " pathEditMode="relative" rAng="2357365" ptsTypes="fffff">
                                      <p:cBhvr>
                                        <p:cTn id="129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3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5625 C 0.07135 -0.08959 0.09427 -0.11505 0.09566 -0.11389 C 0.0967 -0.11158 0.07587 -0.08264 0.04809 -0.05 C 0.02101 -0.01621 -0.00226 0.00856 -0.00313 0.00694 C -0.00469 0.00509 0.01632 -0.02315 0.04375 -0.05625 Z " pathEditMode="relative" rAng="-2536421" ptsTypes="fffff">
                                      <p:cBhvr>
                                        <p:cTn id="131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55" grpId="0" animBg="1"/>
      <p:bldP spid="1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643602" y="1167950"/>
            <a:ext cx="3500430" cy="4786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43602" y="1167950"/>
            <a:ext cx="3500430" cy="4286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15849" y="1167950"/>
            <a:ext cx="2727753" cy="47863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915849" y="1167950"/>
            <a:ext cx="2727753" cy="4286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1570" y="1167950"/>
            <a:ext cx="1844279" cy="4786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71570" y="1167950"/>
            <a:ext cx="1844279" cy="4286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" y="1167950"/>
            <a:ext cx="1071538" cy="4786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79" y="-134493"/>
            <a:ext cx="8229600" cy="681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49263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900" dirty="0" smtClean="0">
                <a:solidFill>
                  <a:schemeClr val="bg1"/>
                </a:solidFill>
                <a:ea typeface="SimSun" charset="-122"/>
                <a:cs typeface="+mn-cs"/>
              </a:rPr>
              <a:t>WISLA</a:t>
            </a:r>
            <a:r>
              <a:rPr lang="en-US" sz="2900" dirty="0">
                <a:solidFill>
                  <a:schemeClr val="bg1"/>
                </a:solidFill>
                <a:ea typeface="SimSun" charset="-122"/>
                <a:cs typeface="+mn-cs"/>
              </a:rPr>
              <a:t>. </a:t>
            </a:r>
            <a:r>
              <a:rPr lang="ru-RU" sz="2900" dirty="0">
                <a:solidFill>
                  <a:schemeClr val="bg1"/>
                </a:solidFill>
                <a:ea typeface="SimSun" charset="-122"/>
                <a:cs typeface="+mn-cs"/>
              </a:rPr>
              <a:t>Мониторинг </a:t>
            </a:r>
            <a:r>
              <a:rPr lang="ru-RU" sz="2900" dirty="0" smtClean="0">
                <a:solidFill>
                  <a:schemeClr val="bg1"/>
                </a:solidFill>
                <a:ea typeface="SimSun" charset="-122"/>
                <a:cs typeface="+mn-cs"/>
              </a:rPr>
              <a:t>уровня </a:t>
            </a:r>
            <a:r>
              <a:rPr lang="en-US" sz="2900" dirty="0" smtClean="0">
                <a:solidFill>
                  <a:schemeClr val="bg1"/>
                </a:solidFill>
                <a:ea typeface="SimSun" charset="-122"/>
                <a:cs typeface="+mn-cs"/>
              </a:rPr>
              <a:t>L7</a:t>
            </a:r>
            <a:r>
              <a:rPr lang="ru-RU" sz="2900" dirty="0" smtClean="0">
                <a:solidFill>
                  <a:schemeClr val="bg1"/>
                </a:solidFill>
                <a:ea typeface="SimSun" charset="-122"/>
                <a:cs typeface="+mn-cs"/>
              </a:rPr>
              <a:t> </a:t>
            </a:r>
            <a:endParaRPr lang="ru-RU" sz="29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1092233" y="2596710"/>
            <a:ext cx="1823616" cy="928694"/>
          </a:xfrm>
          <a:prstGeom prst="curvedLeftArrow">
            <a:avLst>
              <a:gd name="adj1" fmla="val 14797"/>
              <a:gd name="adj2" fmla="val 19247"/>
              <a:gd name="adj3" fmla="val 25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1595" y="3627003"/>
            <a:ext cx="4572007" cy="684219"/>
          </a:xfrm>
          <a:prstGeom prst="curvedLeftArrow">
            <a:avLst>
              <a:gd name="adj1" fmla="val 14797"/>
              <a:gd name="adj2" fmla="val 21758"/>
              <a:gd name="adj3" fmla="val 25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2232" y="2194320"/>
            <a:ext cx="1823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Availability of Access Network,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3920" y="3412691"/>
            <a:ext cx="22802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Availability of Core Network, 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256" y="5400298"/>
            <a:ext cx="23871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200" dirty="0">
                <a:solidFill>
                  <a:srgbClr val="CF423F"/>
                </a:solidFill>
                <a:latin typeface="Arial" charset="0"/>
              </a:rPr>
              <a:t>E2E Service Availability, </a:t>
            </a:r>
            <a:r>
              <a:rPr lang="en-US" sz="1200" dirty="0" smtClean="0">
                <a:solidFill>
                  <a:srgbClr val="CF423F"/>
                </a:solidFill>
                <a:latin typeface="Arial" charset="0"/>
              </a:rPr>
              <a:t>%</a:t>
            </a:r>
          </a:p>
          <a:p>
            <a:pPr>
              <a:lnSpc>
                <a:spcPts val="1200"/>
              </a:lnSpc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E2E Service </a:t>
            </a: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Response time, </a:t>
            </a:r>
            <a:r>
              <a:rPr lang="en-US" sz="1200" dirty="0" err="1">
                <a:solidFill>
                  <a:schemeClr val="accent2"/>
                </a:solidFill>
                <a:latin typeface="Arial" charset="0"/>
              </a:rPr>
              <a:t>ms</a:t>
            </a:r>
            <a:endParaRPr lang="ru-RU" sz="12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ts val="1200"/>
              </a:lnSpc>
              <a:defRPr/>
            </a:pPr>
            <a:endParaRPr lang="en-US" sz="1200" dirty="0">
              <a:solidFill>
                <a:srgbClr val="CF423F"/>
              </a:solidFill>
              <a:latin typeface="Arial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1071595" y="4811274"/>
            <a:ext cx="7980362" cy="642955"/>
          </a:xfrm>
          <a:prstGeom prst="curvedLeftArrow">
            <a:avLst>
              <a:gd name="adj1" fmla="val 14797"/>
              <a:gd name="adj2" fmla="val 22205"/>
              <a:gd name="adj3" fmla="val 25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220062" y="1197598"/>
            <a:ext cx="1551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Сеть доступа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0" y="2680850"/>
            <a:ext cx="944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2"/>
                </a:solidFill>
              </a:rPr>
              <a:t>Access Network Response Time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77920" y="2823725"/>
            <a:ext cx="198437" cy="5715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57282" y="3668280"/>
            <a:ext cx="198438" cy="5715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57282" y="4882730"/>
            <a:ext cx="198438" cy="5715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0" y="3630175"/>
            <a:ext cx="893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Core Network Response Time</a:t>
            </a: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0" y="4766844"/>
            <a:ext cx="893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2"/>
                </a:solidFill>
              </a:rPr>
              <a:t>E2E Service Response Time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720" y="2810454"/>
            <a:ext cx="16192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Errors, %</a:t>
            </a:r>
          </a:p>
          <a:p>
            <a:pPr>
              <a:lnSpc>
                <a:spcPts val="1200"/>
              </a:lnSpc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Packet Loss, %</a:t>
            </a:r>
            <a:endParaRPr lang="ru-RU" sz="12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ts val="1200"/>
              </a:lnSpc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Delay, </a:t>
            </a:r>
            <a:r>
              <a:rPr lang="en-US" sz="1200" dirty="0" err="1">
                <a:solidFill>
                  <a:schemeClr val="accent2"/>
                </a:solidFill>
                <a:latin typeface="Arial" charset="0"/>
              </a:rPr>
              <a:t>ms</a:t>
            </a:r>
            <a:endParaRPr lang="en-US" sz="1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" name="TextBox 52"/>
          <p:cNvSpPr txBox="1">
            <a:spLocks noChangeArrowheads="1"/>
          </p:cNvSpPr>
          <p:nvPr/>
        </p:nvSpPr>
        <p:spPr bwMode="auto">
          <a:xfrm>
            <a:off x="7085012" y="1197598"/>
            <a:ext cx="655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</a:rPr>
              <a:t>Хост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84688" y="4354560"/>
            <a:ext cx="2667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Network Service availability, </a:t>
            </a:r>
            <a:r>
              <a:rPr lang="en-US" sz="1200" dirty="0">
                <a:solidFill>
                  <a:schemeClr val="accent2"/>
                </a:solidFill>
                <a:latin typeface="Arial" charset="0"/>
              </a:rPr>
              <a:t>%</a:t>
            </a:r>
          </a:p>
          <a:p>
            <a:pPr>
              <a:lnSpc>
                <a:spcPts val="1200"/>
              </a:lnSpc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Network Service Response time, </a:t>
            </a:r>
            <a:r>
              <a:rPr lang="en-US" sz="1200" dirty="0" err="1" smtClean="0">
                <a:solidFill>
                  <a:schemeClr val="accent2"/>
                </a:solidFill>
                <a:latin typeface="Arial" charset="0"/>
              </a:rPr>
              <a:t>ms</a:t>
            </a:r>
            <a:endParaRPr lang="ru-RU" sz="12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1" name="Группа 27"/>
          <p:cNvGrpSpPr/>
          <p:nvPr/>
        </p:nvGrpSpPr>
        <p:grpSpPr>
          <a:xfrm>
            <a:off x="142877" y="1761667"/>
            <a:ext cx="928718" cy="837280"/>
            <a:chOff x="289253" y="3705411"/>
            <a:chExt cx="3240402" cy="2704269"/>
          </a:xfrm>
        </p:grpSpPr>
        <p:pic>
          <p:nvPicPr>
            <p:cNvPr id="29" name="Picture 7" descr="D:\wisla\wiProbe ETl.Micra\marvell_99_dollar_linux_p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89253" y="3705411"/>
              <a:ext cx="1643075" cy="2393349"/>
            </a:xfrm>
            <a:prstGeom prst="rect">
              <a:avLst/>
            </a:prstGeom>
            <a:noFill/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 rot="5581461">
              <a:off x="884055" y="3764080"/>
              <a:ext cx="2529923" cy="27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Прямоугольник 37"/>
          <p:cNvSpPr/>
          <p:nvPr/>
        </p:nvSpPr>
        <p:spPr>
          <a:xfrm>
            <a:off x="32" y="1167950"/>
            <a:ext cx="1071538" cy="428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53"/>
          <p:cNvSpPr txBox="1">
            <a:spLocks noChangeArrowheads="1"/>
          </p:cNvSpPr>
          <p:nvPr/>
        </p:nvSpPr>
        <p:spPr bwMode="auto">
          <a:xfrm>
            <a:off x="49693" y="1197598"/>
            <a:ext cx="98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wiProbe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707936" y="1197598"/>
            <a:ext cx="1222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Ядро сети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96" y="299955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3880" y="1695732"/>
            <a:ext cx="1182668" cy="123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70442" y="1695732"/>
            <a:ext cx="1182668" cy="123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639151" y="304335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DHCP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27249" y="1734997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CRM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3" name="Picture 5" descr="http://pro97.ru/e-mail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3" b="89980" l="10000" r="90000">
                        <a14:backgroundMark x1="24800" y1="26326" x2="20600" y2="13163"/>
                        <a14:backgroundMark x1="37200" y1="13163" x2="20400" y2="13556"/>
                        <a14:backgroundMark x1="37000" y1="12770" x2="43400" y2="8055"/>
                        <a14:backgroundMark x1="43400" y1="8251" x2="52400" y2="12377"/>
                        <a14:backgroundMark x1="52800" y1="12574" x2="62200" y2="12574"/>
                        <a14:backgroundMark x1="62200" y1="12770" x2="63000" y2="13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07" y="2812657"/>
            <a:ext cx="1360546" cy="13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eamliner.ru/sites/default/files/d2swebapplicati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2" b="89968" l="9845" r="99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6" y="3512700"/>
            <a:ext cx="1681364" cy="13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blog.ushackers.com/wp-content/uploads/2012/06/google-docs-good-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56" y="2018366"/>
            <a:ext cx="1619672" cy="15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Pictures\Интерфейсы wiSLA\портал контрагента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 bwMode="auto">
          <a:xfrm>
            <a:off x="5818804" y="1230623"/>
            <a:ext cx="2958870" cy="16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" name="CustomShape 1"/>
          <p:cNvSpPr/>
          <p:nvPr/>
        </p:nvSpPr>
        <p:spPr>
          <a:xfrm>
            <a:off x="4572000" y="5715016"/>
            <a:ext cx="2999520" cy="729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 b="1" dirty="0">
                <a:solidFill>
                  <a:srgbClr val="1F497D"/>
                </a:solidFill>
                <a:latin typeface="Arial"/>
                <a:ea typeface="DejaVu Sans"/>
              </a:rPr>
              <a:t>Зонды</a:t>
            </a:r>
            <a:endParaRPr dirty="0"/>
          </a:p>
          <a:p>
            <a:r>
              <a:rPr lang="ru-RU" sz="1400" dirty="0">
                <a:solidFill>
                  <a:srgbClr val="1F497D"/>
                </a:solidFill>
                <a:latin typeface="Arial"/>
                <a:ea typeface="DejaVu Sans"/>
              </a:rPr>
              <a:t>Устанавливаются в </a:t>
            </a:r>
            <a:r>
              <a:rPr lang="ru-RU" sz="1400" dirty="0" smtClean="0">
                <a:solidFill>
                  <a:srgbClr val="1F497D"/>
                </a:solidFill>
                <a:latin typeface="Arial"/>
                <a:ea typeface="DejaVu Sans"/>
              </a:rPr>
              <a:t>точках </a:t>
            </a:r>
            <a:r>
              <a:rPr lang="ru-RU" sz="1400" dirty="0">
                <a:solidFill>
                  <a:srgbClr val="1F497D"/>
                </a:solidFill>
                <a:latin typeface="Arial"/>
                <a:ea typeface="DejaVu Sans"/>
              </a:rPr>
              <a:t>подключения </a:t>
            </a:r>
            <a:r>
              <a:rPr lang="ru-RU" sz="1400" dirty="0" smtClean="0">
                <a:solidFill>
                  <a:srgbClr val="1F497D"/>
                </a:solidFill>
                <a:latin typeface="Arial"/>
                <a:ea typeface="DejaVu Sans"/>
              </a:rPr>
              <a:t>клиентов</a:t>
            </a:r>
            <a:endParaRPr dirty="0"/>
          </a:p>
        </p:txBody>
      </p:sp>
      <p:sp>
        <p:nvSpPr>
          <p:cNvPr id="478" name="CustomShape 2"/>
          <p:cNvSpPr/>
          <p:nvPr/>
        </p:nvSpPr>
        <p:spPr>
          <a:xfrm>
            <a:off x="5715008" y="4500570"/>
            <a:ext cx="3320280" cy="942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 b="1" dirty="0">
                <a:solidFill>
                  <a:srgbClr val="1F497D"/>
                </a:solidFill>
                <a:latin typeface="Calibri"/>
                <a:ea typeface="DejaVu Sans"/>
              </a:rPr>
              <a:t>Бизнес-процессы компании:</a:t>
            </a:r>
            <a:endParaRPr dirty="0"/>
          </a:p>
          <a:p>
            <a:pPr marL="179388" indent="-179388">
              <a:buBlip>
                <a:blip r:embed="rId4"/>
              </a:buBlip>
            </a:pPr>
            <a:r>
              <a:rPr lang="ru-RU" sz="1400" dirty="0" smtClean="0">
                <a:solidFill>
                  <a:srgbClr val="1F497D"/>
                </a:solidFill>
                <a:latin typeface="Calibri"/>
                <a:ea typeface="DejaVu Sans"/>
              </a:rPr>
              <a:t>Оказание </a:t>
            </a:r>
            <a:r>
              <a:rPr lang="ru-RU" sz="1400" dirty="0">
                <a:solidFill>
                  <a:srgbClr val="1F497D"/>
                </a:solidFill>
                <a:latin typeface="Calibri"/>
                <a:ea typeface="DejaVu Sans"/>
              </a:rPr>
              <a:t>IT услуг </a:t>
            </a:r>
            <a:r>
              <a:rPr lang="ru-RU" sz="1400" dirty="0" smtClean="0">
                <a:solidFill>
                  <a:srgbClr val="1F497D"/>
                </a:solidFill>
                <a:latin typeface="Calibri"/>
                <a:ea typeface="DejaVu Sans"/>
              </a:rPr>
              <a:t>подразделениям</a:t>
            </a:r>
          </a:p>
          <a:p>
            <a:pPr marL="179388" indent="-179388">
              <a:buBlip>
                <a:blip r:embed="rId4"/>
              </a:buBlip>
            </a:pPr>
            <a:r>
              <a:rPr lang="ru-RU" sz="1400" dirty="0" smtClean="0">
                <a:solidFill>
                  <a:srgbClr val="1F497D"/>
                </a:solidFill>
                <a:latin typeface="Calibri"/>
                <a:ea typeface="DejaVu Sans"/>
              </a:rPr>
              <a:t>Поддержка работоспособности </a:t>
            </a:r>
            <a:r>
              <a:rPr lang="en-US" sz="1400" dirty="0" smtClean="0">
                <a:solidFill>
                  <a:srgbClr val="1F497D"/>
                </a:solidFill>
                <a:latin typeface="Calibri"/>
                <a:ea typeface="DejaVu Sans"/>
              </a:rPr>
              <a:t>IT </a:t>
            </a:r>
            <a:r>
              <a:rPr lang="ru-RU" sz="1400" dirty="0" smtClean="0">
                <a:solidFill>
                  <a:srgbClr val="1F497D"/>
                </a:solidFill>
                <a:latin typeface="Calibri"/>
                <a:ea typeface="DejaVu Sans"/>
              </a:rPr>
              <a:t>инфраструктуры</a:t>
            </a:r>
            <a:endParaRPr dirty="0"/>
          </a:p>
          <a:p>
            <a:pPr marL="179388" indent="-179388">
              <a:buBlip>
                <a:blip r:embed="rId4"/>
              </a:buBlip>
            </a:pPr>
            <a:r>
              <a:rPr lang="ru-RU" sz="1400" dirty="0" smtClean="0">
                <a:solidFill>
                  <a:srgbClr val="1F497D"/>
                </a:solidFill>
                <a:latin typeface="Calibri"/>
                <a:ea typeface="DejaVu Sans"/>
              </a:rPr>
              <a:t>Контроль качества арендуемых услуг</a:t>
            </a:r>
            <a:endParaRPr dirty="0"/>
          </a:p>
        </p:txBody>
      </p:sp>
      <p:sp>
        <p:nvSpPr>
          <p:cNvPr id="479" name="CustomShape 3"/>
          <p:cNvSpPr/>
          <p:nvPr/>
        </p:nvSpPr>
        <p:spPr>
          <a:xfrm>
            <a:off x="0" y="-136635"/>
            <a:ext cx="8892368" cy="868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/>
                <a:ea typeface="DejaVu Sans"/>
              </a:rPr>
              <a:t>SLAMON –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  <a:ea typeface="DejaVu Sans"/>
              </a:rPr>
              <a:t> облачный сервис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ea typeface="DejaVu Sans"/>
              </a:rPr>
              <a:t>WISLA 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  <a:ea typeface="DejaVu Sans"/>
              </a:rPr>
              <a:t>для В2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ea typeface="DejaVu Sans"/>
              </a:rPr>
              <a:t>B/B2G 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81" name="CustomShape 4"/>
          <p:cNvSpPr/>
          <p:nvPr/>
        </p:nvSpPr>
        <p:spPr>
          <a:xfrm>
            <a:off x="2857488" y="4340326"/>
            <a:ext cx="1942560" cy="303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Arial"/>
                <a:ea typeface="DejaVu Sans"/>
              </a:rPr>
              <a:t>Ядро </a:t>
            </a:r>
            <a:r>
              <a:rPr lang="ru-RU" sz="1400" b="1" dirty="0" err="1" smtClean="0">
                <a:solidFill>
                  <a:srgbClr val="1F497D"/>
                </a:solidFill>
                <a:latin typeface="Arial"/>
                <a:ea typeface="DejaVu Sans"/>
              </a:rPr>
              <a:t>wiSLA</a:t>
            </a:r>
            <a:endParaRPr dirty="0"/>
          </a:p>
        </p:txBody>
      </p:sp>
      <p:sp>
        <p:nvSpPr>
          <p:cNvPr id="482" name="Line 5"/>
          <p:cNvSpPr/>
          <p:nvPr/>
        </p:nvSpPr>
        <p:spPr>
          <a:xfrm flipH="1">
            <a:off x="3571868" y="4736880"/>
            <a:ext cx="49012" cy="263756"/>
          </a:xfrm>
          <a:prstGeom prst="line">
            <a:avLst/>
          </a:prstGeom>
          <a:ln w="9360">
            <a:solidFill>
              <a:srgbClr val="BE4B48"/>
            </a:solidFill>
            <a:round/>
          </a:ln>
        </p:spPr>
      </p:sp>
      <p:sp>
        <p:nvSpPr>
          <p:cNvPr id="483" name="CustomShape 6"/>
          <p:cNvSpPr/>
          <p:nvPr/>
        </p:nvSpPr>
        <p:spPr>
          <a:xfrm>
            <a:off x="142920" y="2992882"/>
            <a:ext cx="2779684" cy="729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 b="1" dirty="0">
                <a:solidFill>
                  <a:srgbClr val="1F497D"/>
                </a:solidFill>
                <a:latin typeface="Arial"/>
                <a:ea typeface="DejaVu Sans"/>
              </a:rPr>
              <a:t>Портал </a:t>
            </a:r>
            <a:r>
              <a:rPr lang="ru-RU" sz="1400" b="1" dirty="0" smtClean="0">
                <a:solidFill>
                  <a:srgbClr val="1F497D"/>
                </a:solidFill>
                <a:latin typeface="Arial"/>
                <a:ea typeface="DejaVu Sans"/>
              </a:rPr>
              <a:t>владельца системы</a:t>
            </a:r>
            <a:endParaRPr dirty="0"/>
          </a:p>
          <a:p>
            <a:r>
              <a:rPr lang="ru-RU" sz="1400" dirty="0">
                <a:solidFill>
                  <a:srgbClr val="1F497D"/>
                </a:solidFill>
                <a:latin typeface="Arial"/>
                <a:ea typeface="DejaVu Sans"/>
              </a:rPr>
              <a:t>Отчеты SLA, </a:t>
            </a:r>
            <a:r>
              <a:rPr lang="ru-RU" sz="1400" dirty="0" smtClean="0">
                <a:solidFill>
                  <a:srgbClr val="1F497D"/>
                </a:solidFill>
                <a:latin typeface="Arial"/>
                <a:ea typeface="DejaVu Sans"/>
              </a:rPr>
              <a:t>мониторинг услуг, </a:t>
            </a:r>
            <a:r>
              <a:rPr lang="ru-RU" sz="1400" dirty="0">
                <a:solidFill>
                  <a:srgbClr val="1F497D"/>
                </a:solidFill>
                <a:latin typeface="Arial"/>
                <a:ea typeface="DejaVu Sans"/>
              </a:rPr>
              <a:t>контроль устранения отказов</a:t>
            </a:r>
            <a:endParaRPr dirty="0"/>
          </a:p>
        </p:txBody>
      </p:sp>
      <p:sp>
        <p:nvSpPr>
          <p:cNvPr id="484" name="Line 7"/>
          <p:cNvSpPr/>
          <p:nvPr/>
        </p:nvSpPr>
        <p:spPr>
          <a:xfrm flipH="1" flipV="1">
            <a:off x="2697120" y="3214440"/>
            <a:ext cx="517320" cy="306360"/>
          </a:xfrm>
          <a:prstGeom prst="line">
            <a:avLst/>
          </a:prstGeom>
          <a:ln w="9360">
            <a:solidFill>
              <a:srgbClr val="BE4B48"/>
            </a:solidFill>
            <a:round/>
          </a:ln>
        </p:spPr>
      </p:sp>
      <p:sp>
        <p:nvSpPr>
          <p:cNvPr id="485" name="CustomShape 8"/>
          <p:cNvSpPr/>
          <p:nvPr/>
        </p:nvSpPr>
        <p:spPr>
          <a:xfrm>
            <a:off x="5666760" y="3475080"/>
            <a:ext cx="3262958" cy="729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 b="1" dirty="0">
                <a:solidFill>
                  <a:srgbClr val="1F497D"/>
                </a:solidFill>
                <a:latin typeface="Arial"/>
                <a:ea typeface="DejaVu Sans"/>
              </a:rPr>
              <a:t>Портал </a:t>
            </a:r>
            <a:r>
              <a:rPr lang="en-US" sz="1400" b="1" dirty="0" smtClean="0">
                <a:solidFill>
                  <a:srgbClr val="1F497D"/>
                </a:solidFill>
                <a:latin typeface="Arial"/>
                <a:ea typeface="DejaVu Sans"/>
              </a:rPr>
              <a:t>IT </a:t>
            </a:r>
            <a:r>
              <a:rPr lang="ru-RU" sz="1400" b="1" dirty="0" smtClean="0">
                <a:solidFill>
                  <a:srgbClr val="1F497D"/>
                </a:solidFill>
                <a:latin typeface="Arial"/>
                <a:ea typeface="DejaVu Sans"/>
              </a:rPr>
              <a:t>специалиста</a:t>
            </a:r>
            <a:endParaRPr dirty="0"/>
          </a:p>
          <a:p>
            <a:r>
              <a:rPr lang="ru-RU" sz="1400" dirty="0">
                <a:solidFill>
                  <a:srgbClr val="1F497D"/>
                </a:solidFill>
                <a:latin typeface="Arial"/>
                <a:ea typeface="DejaVu Sans"/>
              </a:rPr>
              <a:t>Расширенный контроль параметров качества и управления SLA</a:t>
            </a:r>
            <a:endParaRPr dirty="0"/>
          </a:p>
        </p:txBody>
      </p:sp>
      <p:sp>
        <p:nvSpPr>
          <p:cNvPr id="486" name="Line 9"/>
          <p:cNvSpPr/>
          <p:nvPr/>
        </p:nvSpPr>
        <p:spPr>
          <a:xfrm flipV="1">
            <a:off x="4787640" y="3760560"/>
            <a:ext cx="879480" cy="250920"/>
          </a:xfrm>
          <a:prstGeom prst="line">
            <a:avLst/>
          </a:prstGeom>
          <a:ln w="9360">
            <a:solidFill>
              <a:srgbClr val="BE4B48"/>
            </a:solidFill>
            <a:round/>
          </a:ln>
        </p:spPr>
      </p:sp>
      <p:sp>
        <p:nvSpPr>
          <p:cNvPr id="488" name="CustomShape 10"/>
          <p:cNvSpPr/>
          <p:nvPr/>
        </p:nvSpPr>
        <p:spPr>
          <a:xfrm>
            <a:off x="412920" y="5789520"/>
            <a:ext cx="2056680" cy="729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 dirty="0">
                <a:solidFill>
                  <a:srgbClr val="1F497D"/>
                </a:solidFill>
                <a:latin typeface="Arial"/>
                <a:ea typeface="DejaVu Sans"/>
              </a:rPr>
              <a:t>Существующие компоненты </a:t>
            </a:r>
            <a:r>
              <a:rPr lang="en-US" sz="1400" dirty="0" smtClean="0">
                <a:solidFill>
                  <a:srgbClr val="1F497D"/>
                </a:solidFill>
                <a:latin typeface="Arial"/>
                <a:ea typeface="DejaVu Sans"/>
              </a:rPr>
              <a:t>IT </a:t>
            </a:r>
            <a:r>
              <a:rPr lang="ru-RU" sz="1400" dirty="0" smtClean="0">
                <a:solidFill>
                  <a:srgbClr val="1F497D"/>
                </a:solidFill>
                <a:latin typeface="Arial"/>
                <a:ea typeface="DejaVu Sans"/>
              </a:rPr>
              <a:t>окружения</a:t>
            </a:r>
            <a:endParaRPr dirty="0"/>
          </a:p>
        </p:txBody>
      </p:sp>
      <p:sp>
        <p:nvSpPr>
          <p:cNvPr id="489" name="Line 11"/>
          <p:cNvSpPr/>
          <p:nvPr/>
        </p:nvSpPr>
        <p:spPr>
          <a:xfrm flipV="1">
            <a:off x="1657080" y="4293096"/>
            <a:ext cx="1546768" cy="1045344"/>
          </a:xfrm>
          <a:prstGeom prst="line">
            <a:avLst/>
          </a:prstGeom>
          <a:ln w="9360">
            <a:solidFill>
              <a:srgbClr val="BE4B48"/>
            </a:solidFill>
            <a:round/>
          </a:ln>
        </p:spPr>
      </p:sp>
      <p:sp>
        <p:nvSpPr>
          <p:cNvPr id="490" name="CustomShape 12"/>
          <p:cNvSpPr/>
          <p:nvPr/>
        </p:nvSpPr>
        <p:spPr>
          <a:xfrm>
            <a:off x="270294" y="3772080"/>
            <a:ext cx="2372880" cy="729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400" b="1" dirty="0">
                <a:solidFill>
                  <a:srgbClr val="1F497D"/>
                </a:solidFill>
                <a:latin typeface="Calibri"/>
                <a:ea typeface="DejaVu Sans"/>
              </a:rPr>
              <a:t>Шаблон SLA</a:t>
            </a:r>
            <a:endParaRPr dirty="0"/>
          </a:p>
          <a:p>
            <a:pPr marL="179388" indent="-179388">
              <a:buBlip>
                <a:blip r:embed="rId4"/>
              </a:buBlip>
            </a:pPr>
            <a:r>
              <a:rPr lang="ru-RU" sz="1400" dirty="0" smtClean="0">
                <a:solidFill>
                  <a:srgbClr val="1F497D"/>
                </a:solidFill>
                <a:latin typeface="Calibri"/>
                <a:ea typeface="DejaVu Sans"/>
              </a:rPr>
              <a:t>Классы сервисов </a:t>
            </a:r>
            <a:r>
              <a:rPr lang="en-US" sz="1400" dirty="0" smtClean="0">
                <a:solidFill>
                  <a:srgbClr val="1F497D"/>
                </a:solidFill>
                <a:latin typeface="Calibri"/>
                <a:ea typeface="DejaVu Sans"/>
              </a:rPr>
              <a:t>(</a:t>
            </a:r>
            <a:r>
              <a:rPr lang="en-US" sz="1400" dirty="0" err="1" smtClean="0">
                <a:solidFill>
                  <a:srgbClr val="1F497D"/>
                </a:solidFill>
                <a:latin typeface="Calibri"/>
                <a:ea typeface="DejaVu Sans"/>
              </a:rPr>
              <a:t>CoS</a:t>
            </a:r>
            <a:r>
              <a:rPr lang="en-US" sz="1400" dirty="0">
                <a:solidFill>
                  <a:srgbClr val="1F497D"/>
                </a:solidFill>
                <a:latin typeface="Calibri"/>
                <a:ea typeface="DejaVu Sans"/>
              </a:rPr>
              <a:t>)</a:t>
            </a:r>
            <a:endParaRPr dirty="0"/>
          </a:p>
          <a:p>
            <a:pPr marL="179388" indent="-179388">
              <a:buBlip>
                <a:blip r:embed="rId4"/>
              </a:buBlip>
            </a:pPr>
            <a:r>
              <a:rPr lang="ru-RU" sz="1400" dirty="0" err="1" smtClean="0">
                <a:solidFill>
                  <a:srgbClr val="1F497D"/>
                </a:solidFill>
                <a:latin typeface="Calibri"/>
                <a:ea typeface="DejaVu Sans"/>
              </a:rPr>
              <a:t>QoS</a:t>
            </a:r>
            <a:r>
              <a:rPr lang="ru-RU" sz="1400" dirty="0">
                <a:solidFill>
                  <a:srgbClr val="1F497D"/>
                </a:solidFill>
                <a:latin typeface="Calibri"/>
                <a:ea typeface="DejaVu Sans"/>
              </a:rPr>
              <a:t>, </a:t>
            </a:r>
            <a:r>
              <a:rPr lang="ru-RU" sz="1400" dirty="0" err="1">
                <a:solidFill>
                  <a:srgbClr val="1F497D"/>
                </a:solidFill>
                <a:latin typeface="Calibri"/>
                <a:ea typeface="DejaVu Sans"/>
              </a:rPr>
              <a:t>ToS</a:t>
            </a:r>
            <a:endParaRPr dirty="0"/>
          </a:p>
        </p:txBody>
      </p:sp>
      <p:sp>
        <p:nvSpPr>
          <p:cNvPr id="491" name="CustomShape 13"/>
          <p:cNvSpPr/>
          <p:nvPr/>
        </p:nvSpPr>
        <p:spPr>
          <a:xfrm>
            <a:off x="3127320" y="1690560"/>
            <a:ext cx="1660704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  <a:latin typeface="Calibri"/>
                <a:ea typeface="DejaVu Sans"/>
              </a:rPr>
              <a:t>Мобильная панель</a:t>
            </a:r>
            <a:r>
              <a:rPr lang="en-US" sz="1400" b="1" dirty="0" smtClean="0">
                <a:solidFill>
                  <a:srgbClr val="1F497D"/>
                </a:solidFill>
                <a:latin typeface="Calibri"/>
                <a:ea typeface="DejaVu Sans"/>
              </a:rPr>
              <a:t> IT </a:t>
            </a:r>
            <a:r>
              <a:rPr lang="ru-RU" sz="1400" b="1" dirty="0" smtClean="0">
                <a:solidFill>
                  <a:srgbClr val="1F497D"/>
                </a:solidFill>
                <a:latin typeface="Calibri"/>
                <a:ea typeface="DejaVu Sans"/>
              </a:rPr>
              <a:t>директора</a:t>
            </a:r>
            <a:endParaRPr dirty="0"/>
          </a:p>
        </p:txBody>
      </p:sp>
      <p:pic>
        <p:nvPicPr>
          <p:cNvPr id="22" name="Picture 1" descr="D:\wisla\presentation\ыеоьвеьень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00364" y="2857496"/>
            <a:ext cx="1714512" cy="1465465"/>
          </a:xfrm>
          <a:prstGeom prst="rect">
            <a:avLst/>
          </a:prstGeom>
          <a:noFill/>
        </p:spPr>
      </p:pic>
      <p:grpSp>
        <p:nvGrpSpPr>
          <p:cNvPr id="2" name="Группа 22"/>
          <p:cNvGrpSpPr/>
          <p:nvPr/>
        </p:nvGrpSpPr>
        <p:grpSpPr>
          <a:xfrm>
            <a:off x="2928926" y="5072074"/>
            <a:ext cx="1795746" cy="1498636"/>
            <a:chOff x="289253" y="3705411"/>
            <a:chExt cx="3240402" cy="2704269"/>
          </a:xfrm>
        </p:grpSpPr>
        <p:pic>
          <p:nvPicPr>
            <p:cNvPr id="24" name="Picture 7" descr="D:\wisla\wiProbe ETl.Micra\marvell_99_dollar_linux_pc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9253" y="3705411"/>
              <a:ext cx="1643075" cy="2393349"/>
            </a:xfrm>
            <a:prstGeom prst="rect">
              <a:avLst/>
            </a:prstGeom>
            <a:noFill/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 rot="5581461">
              <a:off x="884055" y="3764080"/>
              <a:ext cx="2529923" cy="27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361" name="Picture 1" descr="D:\wisla\presentation\u788lj.t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7224" y="4857760"/>
            <a:ext cx="904875" cy="941387"/>
          </a:xfrm>
          <a:prstGeom prst="rect">
            <a:avLst/>
          </a:prstGeom>
          <a:noFill/>
        </p:spPr>
      </p:pic>
      <p:pic>
        <p:nvPicPr>
          <p:cNvPr id="15362" name="Picture 2" descr="D:\wisla\presentation\GalaxyS3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72000" y="1357298"/>
            <a:ext cx="1000132" cy="1767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Line 5"/>
          <p:cNvSpPr/>
          <p:nvPr/>
        </p:nvSpPr>
        <p:spPr>
          <a:xfrm flipH="1">
            <a:off x="4357686" y="3214686"/>
            <a:ext cx="500066" cy="285752"/>
          </a:xfrm>
          <a:prstGeom prst="line">
            <a:avLst/>
          </a:prstGeom>
          <a:ln w="9360">
            <a:solidFill>
              <a:srgbClr val="BE4B48"/>
            </a:solidFill>
            <a:round/>
          </a:ln>
        </p:spPr>
      </p:sp>
      <p:pic>
        <p:nvPicPr>
          <p:cNvPr id="1028" name="Picture 4" descr="C:\Users\user\Pictures\Интерфейсы wiSLA\wiSLA.скриноты\wiSLA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8" y="1402930"/>
            <a:ext cx="2431392" cy="12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Интерфейсы wiSLA\wiSLA.скриноты\wiSLA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0" y="1765138"/>
            <a:ext cx="2303707" cy="12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Интерфейсы wiSLA\портал контрагента\informacuonnaja_panel_новая-диаграмм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88" y="1567488"/>
            <a:ext cx="2226734" cy="18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669088"/>
            <a:ext cx="2133600" cy="188912"/>
          </a:xfrm>
        </p:spPr>
        <p:txBody>
          <a:bodyPr/>
          <a:lstStyle/>
          <a:p>
            <a:fld id="{A00A3710-F597-4365-B7A6-26E01E587533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3440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/>
      <p:bldP spid="478" grpId="0"/>
      <p:bldP spid="481" grpId="0"/>
      <p:bldP spid="483" grpId="0"/>
      <p:bldP spid="485" grpId="0"/>
      <p:bldP spid="488" grpId="0"/>
      <p:bldP spid="490" grpId="0"/>
      <p:bldP spid="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0" y="-168166"/>
            <a:ext cx="8229600" cy="8689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Мониторинг сервисов БДПН ФГУП ЦНИИС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Содержимое 13" descr="бдп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186" y="707777"/>
            <a:ext cx="9205186" cy="4325084"/>
          </a:xfrm>
        </p:spPr>
      </p:pic>
      <p:sp>
        <p:nvSpPr>
          <p:cNvPr id="15" name="TextBox 14"/>
          <p:cNvSpPr txBox="1"/>
          <p:nvPr/>
        </p:nvSpPr>
        <p:spPr>
          <a:xfrm>
            <a:off x="0" y="5164537"/>
            <a:ext cx="250653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ЦНИИС –  оператор Базы данных переносимых номеров (БДПН)  для услуги </a:t>
            </a:r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MNP</a:t>
            </a:r>
            <a:endParaRPr lang="ru-RU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2897" y="5244986"/>
            <a:ext cx="6201103" cy="1224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Потребители сервисов БДПН: </a:t>
            </a:r>
          </a:p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операторы подвижной и фиксированной связи (более 500) , </a:t>
            </a:r>
          </a:p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операторы  платежных систем (более 100), </a:t>
            </a:r>
          </a:p>
          <a:p>
            <a:pPr marL="85725" lvl="1" defTabSz="6858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контент</a:t>
            </a:r>
            <a:r>
              <a:rPr 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провайдеры и пр.</a:t>
            </a:r>
            <a:endParaRPr lang="ru-RU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515" y="910089"/>
            <a:ext cx="2145849" cy="4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462" y="-229085"/>
            <a:ext cx="7709338" cy="8689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49263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900" dirty="0" smtClean="0">
                <a:solidFill>
                  <a:schemeClr val="bg1"/>
                </a:solidFill>
                <a:ea typeface="SimSun" charset="-122"/>
                <a:cs typeface="+mn-cs"/>
              </a:rPr>
              <a:t>Национальный центр контроля качества услуг</a:t>
            </a:r>
            <a:endParaRPr lang="ru-RU" sz="2900" dirty="0">
              <a:solidFill>
                <a:schemeClr val="bg1"/>
              </a:solidFill>
              <a:ea typeface="SimSun" charset="-122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CE1C0-F239-449E-A5D5-0963793FB48C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1"/>
          <p:cNvGrpSpPr>
            <a:grpSpLocks noChangeAspect="1"/>
          </p:cNvGrpSpPr>
          <p:nvPr/>
        </p:nvGrpSpPr>
        <p:grpSpPr>
          <a:xfrm>
            <a:off x="-1" y="1006380"/>
            <a:ext cx="8329838" cy="5339021"/>
            <a:chOff x="-369239" y="1275568"/>
            <a:chExt cx="4968204" cy="318437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40000" y="1480516"/>
              <a:ext cx="1044000" cy="396000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kumimoji="0" lang="ru-RU" sz="1100" dirty="0" smtClean="0">
                  <a:solidFill>
                    <a:schemeClr val="lt1"/>
                  </a:solidFill>
                </a:rPr>
                <a:t>Измерения и контроль</a:t>
              </a:r>
              <a:endParaRPr kumimoji="0" lang="ru-RU" sz="1100" dirty="0">
                <a:solidFill>
                  <a:schemeClr val="lt1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40000" y="3658255"/>
              <a:ext cx="1044000" cy="396000"/>
            </a:xfrm>
            <a:prstGeom prst="roundRect">
              <a:avLst>
                <a:gd name="adj" fmla="val 0"/>
              </a:avLst>
            </a:prstGeom>
            <a:solidFill>
              <a:srgbClr val="ABABAB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ru-RU" sz="110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Измерения</a:t>
              </a:r>
            </a:p>
            <a:p>
              <a:pPr algn="ctr"/>
              <a:r>
                <a:rPr lang="en-US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ru-RU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операторы)</a:t>
              </a:r>
              <a:endParaRPr lang="ru-RU" sz="11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463440" y="3663691"/>
              <a:ext cx="1044000" cy="396000"/>
            </a:xfrm>
            <a:prstGeom prst="roundRect">
              <a:avLst>
                <a:gd name="adj" fmla="val 0"/>
              </a:avLst>
            </a:prstGeom>
            <a:solidFill>
              <a:srgbClr val="ABABAB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kumimoji="0" lang="ru-RU" sz="110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Измерения </a:t>
              </a:r>
              <a:r>
                <a:rPr kumimoji="0" lang="ru-RU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и оценки (абоненты)</a:t>
              </a:r>
              <a:endParaRPr kumimoji="0" lang="ru-RU" sz="11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992208" y="2506880"/>
              <a:ext cx="1080000" cy="5760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/>
              <a:r>
                <a:rPr kumimoji="0" lang="ru-RU" sz="110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Автоматизированная система обработки статистической информации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003305" y="1480516"/>
              <a:ext cx="1044000" cy="396000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kumimoji="0" lang="ru-RU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Предписания</a:t>
              </a:r>
              <a:endParaRPr kumimoji="0" lang="ru-RU" sz="11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endParaRPr kumimoji="0" lang="ru-RU" sz="11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8" name="Соединительная линия уступом 37"/>
            <p:cNvCxnSpPr>
              <a:stCxn id="33" idx="3"/>
              <a:endCxn id="36" idx="1"/>
            </p:cNvCxnSpPr>
            <p:nvPr/>
          </p:nvCxnSpPr>
          <p:spPr>
            <a:xfrm>
              <a:off x="1584000" y="1678516"/>
              <a:ext cx="408208" cy="1116364"/>
            </a:xfrm>
            <a:prstGeom prst="bentConnector3">
              <a:avLst>
                <a:gd name="adj1" fmla="val 50000"/>
              </a:avLst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stCxn id="35" idx="1"/>
              <a:endCxn id="61" idx="6"/>
            </p:cNvCxnSpPr>
            <p:nvPr/>
          </p:nvCxnSpPr>
          <p:spPr>
            <a:xfrm flipH="1">
              <a:off x="2869038" y="3861691"/>
              <a:ext cx="594402" cy="2886"/>
            </a:xfrm>
            <a:prstGeom prst="straightConnector1">
              <a:avLst/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36" idx="2"/>
              <a:endCxn id="61" idx="0"/>
            </p:cNvCxnSpPr>
            <p:nvPr/>
          </p:nvCxnSpPr>
          <p:spPr>
            <a:xfrm flipH="1">
              <a:off x="2526727" y="3082880"/>
              <a:ext cx="5481" cy="439697"/>
            </a:xfrm>
            <a:prstGeom prst="straightConnector1">
              <a:avLst/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Скругленный прямоугольник 40"/>
            <p:cNvSpPr/>
            <p:nvPr/>
          </p:nvSpPr>
          <p:spPr>
            <a:xfrm>
              <a:off x="3462519" y="2985672"/>
              <a:ext cx="1044000" cy="270000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kumimoji="0" lang="ru-RU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Методики </a:t>
              </a:r>
              <a:r>
                <a:rPr kumimoji="0" lang="ru-RU" sz="110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сравнения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462319" y="2652480"/>
              <a:ext cx="1044000" cy="270000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kumimoji="0" lang="ru-RU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Методики </a:t>
              </a:r>
              <a:r>
                <a:rPr kumimoji="0" lang="ru-RU" sz="110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измерений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468019" y="2314152"/>
              <a:ext cx="1044000" cy="270000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kumimoji="0" lang="ru-RU" sz="1100" dirty="0" smtClean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</a:rPr>
                <a:t>Нормы, стандарты</a:t>
              </a:r>
              <a:endParaRPr kumimoji="0" lang="ru-RU" sz="11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4" name="Прямая со стрелкой 43"/>
            <p:cNvCxnSpPr>
              <a:stCxn id="34" idx="3"/>
              <a:endCxn id="61" idx="2"/>
            </p:cNvCxnSpPr>
            <p:nvPr/>
          </p:nvCxnSpPr>
          <p:spPr>
            <a:xfrm>
              <a:off x="1584000" y="3856255"/>
              <a:ext cx="600416" cy="8322"/>
            </a:xfrm>
            <a:prstGeom prst="straightConnector1">
              <a:avLst/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Скругленный прямоугольник 44"/>
            <p:cNvSpPr/>
            <p:nvPr/>
          </p:nvSpPr>
          <p:spPr>
            <a:xfrm>
              <a:off x="479792" y="1322544"/>
              <a:ext cx="2784235" cy="623344"/>
            </a:xfrm>
            <a:prstGeom prst="roundRect">
              <a:avLst>
                <a:gd name="adj" fmla="val 0"/>
              </a:avLst>
            </a:prstGeom>
            <a:noFill/>
            <a:ln w="6350" cmpd="sng">
              <a:solidFill>
                <a:srgbClr val="09609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79362" y="2111060"/>
              <a:ext cx="1189386" cy="1332000"/>
            </a:xfrm>
            <a:prstGeom prst="roundRect">
              <a:avLst>
                <a:gd name="adj" fmla="val 0"/>
              </a:avLst>
            </a:prstGeom>
            <a:noFill/>
            <a:ln w="6350" cmpd="sng">
              <a:solidFill>
                <a:srgbClr val="81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5888" y="1275568"/>
              <a:ext cx="862888" cy="201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>
                  <a:solidFill>
                    <a:srgbClr val="0070C0"/>
                  </a:solidFill>
                </a:rPr>
                <a:t>Роскомнадзор</a:t>
              </a:r>
              <a:endParaRPr lang="ru-RU" sz="1600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00469" y="2037588"/>
              <a:ext cx="817266" cy="208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>
                  <a:solidFill>
                    <a:srgbClr val="0070C0"/>
                  </a:solidFill>
                </a:rPr>
                <a:t>Минкомсвязь</a:t>
              </a:r>
              <a:endParaRPr lang="ru-RU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49" name="Соединительная линия уступом 48"/>
            <p:cNvCxnSpPr>
              <a:stCxn id="52" idx="3"/>
              <a:endCxn id="36" idx="1"/>
            </p:cNvCxnSpPr>
            <p:nvPr/>
          </p:nvCxnSpPr>
          <p:spPr>
            <a:xfrm flipV="1">
              <a:off x="1585233" y="2794880"/>
              <a:ext cx="406975" cy="260657"/>
            </a:xfrm>
            <a:prstGeom prst="bentConnector3">
              <a:avLst>
                <a:gd name="adj1" fmla="val 50000"/>
              </a:avLst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Скругленный прямоугольник 49"/>
            <p:cNvSpPr/>
            <p:nvPr/>
          </p:nvSpPr>
          <p:spPr>
            <a:xfrm>
              <a:off x="3410965" y="2090067"/>
              <a:ext cx="1188000" cy="1332000"/>
            </a:xfrm>
            <a:prstGeom prst="roundRect">
              <a:avLst>
                <a:gd name="adj" fmla="val 0"/>
              </a:avLst>
            </a:prstGeom>
            <a:noFill/>
            <a:ln w="6350" cmpd="sng">
              <a:solidFill>
                <a:srgbClr val="09609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540000" y="2333784"/>
              <a:ext cx="1044000" cy="395871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anchor="ctr"/>
            <a:lstStyle/>
            <a:p>
              <a:pPr algn="ctr"/>
              <a:r>
                <a:rPr kumimoji="0" lang="ru-RU" sz="1100" dirty="0">
                  <a:solidFill>
                    <a:schemeClr val="lt1"/>
                  </a:solidFill>
                </a:rPr>
                <a:t>Анализ статистики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40000" y="2861417"/>
              <a:ext cx="1045233" cy="388240"/>
            </a:xfrm>
            <a:prstGeom prst="roundRect">
              <a:avLst>
                <a:gd name="adj" fmla="val 0"/>
              </a:avLst>
            </a:prstGeom>
            <a:solidFill>
              <a:srgbClr val="1B9DD7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/>
              <a:r>
                <a:rPr kumimoji="0" lang="ru-RU" sz="1100" dirty="0" smtClean="0">
                  <a:solidFill>
                    <a:schemeClr val="lt1"/>
                  </a:solidFill>
                </a:rPr>
                <a:t>Прогнозирование </a:t>
              </a:r>
              <a:r>
                <a:rPr kumimoji="0" lang="ru-RU" sz="1100" dirty="0">
                  <a:solidFill>
                    <a:schemeClr val="lt1"/>
                  </a:solidFill>
                </a:rPr>
                <a:t>развития сетей и услуг</a:t>
              </a:r>
            </a:p>
          </p:txBody>
        </p:sp>
        <p:cxnSp>
          <p:nvCxnSpPr>
            <p:cNvPr id="53" name="Соединительная линия уступом 52"/>
            <p:cNvCxnSpPr>
              <a:stCxn id="51" idx="3"/>
              <a:endCxn id="36" idx="1"/>
            </p:cNvCxnSpPr>
            <p:nvPr/>
          </p:nvCxnSpPr>
          <p:spPr>
            <a:xfrm>
              <a:off x="1584000" y="2531720"/>
              <a:ext cx="408208" cy="263160"/>
            </a:xfrm>
            <a:prstGeom prst="bentConnector3">
              <a:avLst>
                <a:gd name="adj1" fmla="val 50000"/>
              </a:avLst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89991" y="2107845"/>
              <a:ext cx="819631" cy="20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70C0"/>
                  </a:solidFill>
                </a:rPr>
                <a:t>ЦНИИС</a:t>
              </a:r>
              <a:endParaRPr lang="ru-RU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Соединительная линия уступом 54"/>
            <p:cNvCxnSpPr>
              <a:stCxn id="42" idx="1"/>
              <a:endCxn id="36" idx="3"/>
            </p:cNvCxnSpPr>
            <p:nvPr/>
          </p:nvCxnSpPr>
          <p:spPr>
            <a:xfrm rot="10800000" flipV="1">
              <a:off x="3072209" y="2787480"/>
              <a:ext cx="390111" cy="7400"/>
            </a:xfrm>
            <a:prstGeom prst="bentConnector3">
              <a:avLst>
                <a:gd name="adj1" fmla="val 50000"/>
              </a:avLst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Соединительная линия уступом 58"/>
            <p:cNvCxnSpPr>
              <a:stCxn id="41" idx="1"/>
              <a:endCxn id="36" idx="3"/>
            </p:cNvCxnSpPr>
            <p:nvPr/>
          </p:nvCxnSpPr>
          <p:spPr>
            <a:xfrm rot="10800000">
              <a:off x="3072209" y="2794880"/>
              <a:ext cx="390311" cy="325792"/>
            </a:xfrm>
            <a:prstGeom prst="bentConnector3">
              <a:avLst>
                <a:gd name="adj1" fmla="val 50000"/>
              </a:avLst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Соединительная линия уступом 59"/>
            <p:cNvCxnSpPr>
              <a:stCxn id="43" idx="1"/>
              <a:endCxn id="36" idx="3"/>
            </p:cNvCxnSpPr>
            <p:nvPr/>
          </p:nvCxnSpPr>
          <p:spPr>
            <a:xfrm rot="10800000" flipV="1">
              <a:off x="3072209" y="2449152"/>
              <a:ext cx="395811" cy="345728"/>
            </a:xfrm>
            <a:prstGeom prst="bentConnector3">
              <a:avLst>
                <a:gd name="adj1" fmla="val 50000"/>
              </a:avLst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2184416" y="3522577"/>
              <a:ext cx="684622" cy="684000"/>
            </a:xfrm>
            <a:prstGeom prst="ellipse">
              <a:avLst/>
            </a:prstGeom>
            <a:solidFill>
              <a:srgbClr val="00B050"/>
            </a:solidFill>
            <a:ln w="15875" cap="rnd">
              <a:noFill/>
              <a:prstDash val="solid"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kumimoji="0" lang="ru-RU" sz="11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Портал качества</a:t>
              </a:r>
              <a:endParaRPr kumimoji="0" lang="ru-RU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4" name="Прямая со стрелкой 63"/>
            <p:cNvCxnSpPr>
              <a:stCxn id="36" idx="0"/>
              <a:endCxn id="37" idx="2"/>
            </p:cNvCxnSpPr>
            <p:nvPr/>
          </p:nvCxnSpPr>
          <p:spPr>
            <a:xfrm flipH="1" flipV="1">
              <a:off x="2525305" y="1876516"/>
              <a:ext cx="6903" cy="630364"/>
            </a:xfrm>
            <a:prstGeom prst="straightConnector1">
              <a:avLst/>
            </a:prstGeom>
            <a:ln w="9525" cmpd="sng"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Соединительная линия уступом 69"/>
            <p:cNvCxnSpPr/>
            <p:nvPr/>
          </p:nvCxnSpPr>
          <p:spPr>
            <a:xfrm rot="10800000" flipH="1">
              <a:off x="479361" y="2730993"/>
              <a:ext cx="4119603" cy="20993"/>
            </a:xfrm>
            <a:prstGeom prst="bentConnector5">
              <a:avLst>
                <a:gd name="adj1" fmla="val -5549"/>
                <a:gd name="adj2" fmla="val -8538294"/>
                <a:gd name="adj3" fmla="val 105549"/>
              </a:avLst>
            </a:prstGeom>
            <a:ln w="9525" cmpd="sng">
              <a:solidFill>
                <a:srgbClr val="81FF00"/>
              </a:solidFill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-369239" y="2480870"/>
              <a:ext cx="767357" cy="25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Разработка методик и норм</a:t>
              </a:r>
              <a:endParaRPr lang="ru-RU" sz="11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47921" y="4242386"/>
              <a:ext cx="1194343" cy="156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Публичные рейтинги качества</a:t>
              </a:r>
              <a:endParaRPr lang="ru-RU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42239" y="4258022"/>
              <a:ext cx="819631" cy="20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www.slaas.ru</a:t>
              </a:r>
              <a:endParaRPr lang="ru-RU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372951" y="514020"/>
            <a:ext cx="7652501" cy="48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482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Структура взаимодействия участников по контролю качества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rgbClr val="C8482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услуг связи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C8482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/>
          <p:nvPr/>
        </p:nvGrpSpPr>
        <p:grpSpPr>
          <a:xfrm>
            <a:off x="0" y="-27384"/>
            <a:ext cx="9144000" cy="6462034"/>
            <a:chOff x="0" y="-27384"/>
            <a:chExt cx="9144000" cy="64620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t="6878" b="14229"/>
            <a:stretch/>
          </p:blipFill>
          <p:spPr>
            <a:xfrm>
              <a:off x="0" y="-27384"/>
              <a:ext cx="9144000" cy="45086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/>
            <a:srcRect t="65840"/>
            <a:stretch/>
          </p:blipFill>
          <p:spPr>
            <a:xfrm>
              <a:off x="0" y="4482436"/>
              <a:ext cx="9144000" cy="19522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Продвижение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F6EA-738E-48B8-8393-4F48BBC57AD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755576" y="4653136"/>
            <a:ext cx="3312368" cy="1584176"/>
          </a:xfrm>
          <a:prstGeom prst="ellipse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-108520" y="2276872"/>
            <a:ext cx="9252520" cy="2770569"/>
            <a:chOff x="-108520" y="2276872"/>
            <a:chExt cx="9252520" cy="2770569"/>
          </a:xfrm>
        </p:grpSpPr>
        <p:sp>
          <p:nvSpPr>
            <p:cNvPr id="15" name="Rectangle 14"/>
            <p:cNvSpPr/>
            <p:nvPr/>
          </p:nvSpPr>
          <p:spPr>
            <a:xfrm>
              <a:off x="0" y="2276872"/>
              <a:ext cx="9144000" cy="2189331"/>
            </a:xfrm>
            <a:prstGeom prst="rect">
              <a:avLst/>
            </a:prstGeom>
            <a:solidFill>
              <a:schemeClr val="lt1">
                <a:alpha val="59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1943" y="2492896"/>
              <a:ext cx="1800200" cy="1800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79712" y="2492896"/>
              <a:ext cx="69562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2183" y="2492896"/>
              <a:ext cx="366769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&gt;0.5M </a:t>
              </a:r>
              <a:endParaRPr lang="ru-RU" sz="8000" b="1" dirty="0" smtClean="0">
                <a:solidFill>
                  <a:srgbClr val="FF0000"/>
                </a:solidFill>
              </a:endParaRPr>
            </a:p>
            <a:p>
              <a:r>
                <a:rPr lang="ru-RU" sz="8000" b="1" dirty="0" smtClean="0">
                  <a:solidFill>
                    <a:srgbClr val="FF0000"/>
                  </a:solidFill>
                </a:rPr>
                <a:t>закачек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8520" y="2276872"/>
              <a:ext cx="2137668" cy="202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0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556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7789"/>
            <a:ext cx="4391660" cy="58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71643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/>
                </a:solidFill>
                <a:latin typeface="+mn-lt"/>
                <a:cs typeface="Arial" charset="0"/>
              </a:rPr>
              <a:t>Управление системой I</a:t>
            </a:r>
            <a:r>
              <a:rPr lang="en-US" sz="2800" b="1" dirty="0" err="1" smtClean="0">
                <a:solidFill>
                  <a:schemeClr val="bg2"/>
                </a:solidFill>
                <a:latin typeface="+mn-lt"/>
                <a:cs typeface="Arial" charset="0"/>
              </a:rPr>
              <a:t>nwiO</a:t>
            </a:r>
            <a:r>
              <a:rPr lang="ru-RU" sz="2800" b="1" dirty="0" smtClean="0">
                <a:solidFill>
                  <a:schemeClr val="bg2"/>
                </a:solidFill>
                <a:latin typeface="+mn-lt"/>
                <a:cs typeface="Arial" charset="0"/>
              </a:rPr>
              <a:t>N </a:t>
            </a:r>
            <a:r>
              <a:rPr lang="en-US" sz="2800" b="1" dirty="0" smtClean="0">
                <a:solidFill>
                  <a:schemeClr val="bg2"/>
                </a:solidFill>
                <a:latin typeface="+mn-lt"/>
                <a:cs typeface="Arial" charset="0"/>
              </a:rPr>
              <a:t>– </a:t>
            </a:r>
            <a:r>
              <a:rPr lang="ru-RU" sz="2800" b="1" dirty="0" smtClean="0">
                <a:solidFill>
                  <a:schemeClr val="bg2"/>
                </a:solidFill>
                <a:latin typeface="+mn-lt"/>
                <a:cs typeface="Arial" charset="0"/>
              </a:rPr>
              <a:t>Умный дом</a:t>
            </a:r>
            <a:endParaRPr lang="en-US" sz="2800" b="1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4572000" y="620688"/>
            <a:ext cx="4464496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err="1"/>
              <a:t>iOS</a:t>
            </a:r>
            <a:r>
              <a:rPr lang="ru-RU" sz="1600" dirty="0"/>
              <a:t>, </a:t>
            </a:r>
            <a:r>
              <a:rPr lang="en-US" sz="1600" dirty="0" smtClean="0"/>
              <a:t>Android</a:t>
            </a:r>
            <a:r>
              <a:rPr lang="ru-RU" sz="1600" dirty="0" smtClean="0"/>
              <a:t>, </a:t>
            </a:r>
            <a:r>
              <a:rPr lang="en-US" sz="1600" dirty="0" smtClean="0">
                <a:hlinkClick r:id="rId4"/>
              </a:rPr>
              <a:t>www.inwion.com</a:t>
            </a:r>
            <a:endParaRPr lang="en-US" sz="16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Для всех функций и сценариев настраиваются </a:t>
            </a:r>
            <a:r>
              <a:rPr lang="ru-RU" sz="1600" b="1" dirty="0" smtClean="0"/>
              <a:t>уведомления по </a:t>
            </a:r>
            <a:r>
              <a:rPr lang="en-US" sz="1600" b="1" dirty="0" smtClean="0"/>
              <a:t>e-mail </a:t>
            </a:r>
            <a:r>
              <a:rPr lang="ru-RU" sz="1600" b="1" dirty="0" smtClean="0"/>
              <a:t>или </a:t>
            </a:r>
            <a:r>
              <a:rPr lang="en-US" sz="1600" b="1" dirty="0" smtClean="0"/>
              <a:t>SMS</a:t>
            </a:r>
            <a:endParaRPr lang="ru-RU" sz="16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Настройка </a:t>
            </a:r>
            <a:r>
              <a:rPr lang="ru-RU" sz="1600" b="1" dirty="0"/>
              <a:t>оповещения </a:t>
            </a:r>
            <a:r>
              <a:rPr lang="ru-RU" sz="1600" b="1" dirty="0" smtClean="0"/>
              <a:t>для </a:t>
            </a:r>
            <a:r>
              <a:rPr lang="ru-RU" sz="1600" b="1" dirty="0"/>
              <a:t>нескольких </a:t>
            </a:r>
            <a:r>
              <a:rPr lang="ru-RU" sz="1600" b="1" dirty="0" smtClean="0"/>
              <a:t>пользователей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Можно </a:t>
            </a:r>
            <a:r>
              <a:rPr lang="ru-RU" sz="1600" b="1" dirty="0" smtClean="0"/>
              <a:t>управлять отдельными устройствами или группой </a:t>
            </a:r>
            <a:r>
              <a:rPr lang="ru-RU" sz="1600" dirty="0" smtClean="0"/>
              <a:t>оборудования сразу: например, уходя из дома, выключить свет, отключить розетки и уменьшить температуру одной кнопкой.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36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LA.Template2012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wiSLA.Template2012_2</Template>
  <TotalTime>9072</TotalTime>
  <Words>997</Words>
  <Application>Microsoft Office PowerPoint</Application>
  <PresentationFormat>Экран (4:3)</PresentationFormat>
  <Paragraphs>268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wiSLA.Template2012_2</vt:lpstr>
      <vt:lpstr>Cервисная платформа (PaaS) для провайдеров</vt:lpstr>
      <vt:lpstr>Команда Wellink</vt:lpstr>
      <vt:lpstr>WISLA. Управление SLA услуги VPN</vt:lpstr>
      <vt:lpstr>WISLA. Мониторинг уровня L7 </vt:lpstr>
      <vt:lpstr>Презентация PowerPoint</vt:lpstr>
      <vt:lpstr>Мониторинг сервисов БДПН ФГУП ЦНИИС</vt:lpstr>
      <vt:lpstr>Национальный центр контроля качества услуг</vt:lpstr>
      <vt:lpstr>Продвижение</vt:lpstr>
      <vt:lpstr>Управление системой InwiON – Умный дом</vt:lpstr>
      <vt:lpstr>Архитектура WISLA PaaS</vt:lpstr>
      <vt:lpstr>Особенности WELLINK PaaS для провайдера</vt:lpstr>
      <vt:lpstr>Встроенные операционные процессы</vt:lpstr>
      <vt:lpstr>Пример: процесс подключения услуги на BPM</vt:lpstr>
      <vt:lpstr>Проблемы офисов…</vt:lpstr>
      <vt:lpstr>SLAMON – офисный маршрутизатор-контроллер</vt:lpstr>
      <vt:lpstr>Обеспечение корпоративных сервисов</vt:lpstr>
      <vt:lpstr>Организация связи в офисе</vt:lpstr>
      <vt:lpstr>Оптимизация использования канала (DPI)</vt:lpstr>
      <vt:lpstr>Умный офис</vt:lpstr>
      <vt:lpstr>Единая консоль управления офисом</vt:lpstr>
      <vt:lpstr>Преимущества SLAMON для клиентов</vt:lpstr>
      <vt:lpstr>Возможные конечные цены B2B</vt:lpstr>
      <vt:lpstr>Преимущества для провайдеров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Дякив</dc:creator>
  <cp:lastModifiedBy>RePack by Diakov</cp:lastModifiedBy>
  <cp:revision>181</cp:revision>
  <dcterms:created xsi:type="dcterms:W3CDTF">2013-12-24T11:10:11Z</dcterms:created>
  <dcterms:modified xsi:type="dcterms:W3CDTF">2014-05-23T07:21:56Z</dcterms:modified>
</cp:coreProperties>
</file>