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37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s/slide2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33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17.xml" ContentType="application/vnd.openxmlformats-officedocument.presentationml.slide+xml"/>
  <Override PartName="/ppt/slides/slide24.xml" ContentType="application/vnd.openxmlformats-officedocument.presentationml.slide+xml"/>
  <Override PartName="/ppt/slides/slide3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31.xml" ContentType="application/vnd.openxmlformats-officedocument.presentationml.slide+xml"/>
  <Override PartName="/ppt/slides/slide40.xml" ContentType="application/vnd.openxmlformats-officedocument.presentationml.slide+xml"/>
  <Override PartName="/ppt/slides/slide32.xml" ContentType="application/vnd.openxmlformats-officedocument.presentationml.slide+xml"/>
  <Override PartName="/ppt/slides/slide1.xml" ContentType="application/vnd.openxmlformats-officedocument.presentationml.slide+xml"/>
  <Override PartName="/ppt/slides/slide38.xml" ContentType="application/vnd.openxmlformats-officedocument.presentationml.slide+xml"/>
  <Override PartName="/ppt/slides/slide20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9.xml" ContentType="application/vnd.openxmlformats-officedocument.presentationml.slide+xml"/>
  <Override PartName="/ppt/slides/slide39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30.xml" ContentType="application/vnd.openxmlformats-officedocument.presentationml.slide+xml"/>
  <Override PartName="/ppt/slides/slide8.xml" ContentType="application/vnd.openxmlformats-officedocument.presentationml.slide+xml"/>
  <Override PartName="/ppt/slides/slide27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34.xml" Type="http://schemas.openxmlformats.org/officeDocument/2006/relationships/slide" Id="rId39"/><Relationship Target="slides/slide33.xml" Type="http://schemas.openxmlformats.org/officeDocument/2006/relationships/slide" Id="rId38"/><Relationship Target="slides/slide32.xml" Type="http://schemas.openxmlformats.org/officeDocument/2006/relationships/slide" Id="rId37"/><Relationship Target="slides/slide14.xml" Type="http://schemas.openxmlformats.org/officeDocument/2006/relationships/slide" Id="rId19"/><Relationship Target="slides/slide31.xml" Type="http://schemas.openxmlformats.org/officeDocument/2006/relationships/slide" Id="rId36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25.xml" Type="http://schemas.openxmlformats.org/officeDocument/2006/relationships/slide" Id="rId30"/><Relationship Target="slides/slide7.xml" Type="http://schemas.openxmlformats.org/officeDocument/2006/relationships/slide" Id="rId12"/><Relationship Target="slides/slide26.xml" Type="http://schemas.openxmlformats.org/officeDocument/2006/relationships/slide" Id="rId31"/><Relationship Target="slides/slide8.xml" Type="http://schemas.openxmlformats.org/officeDocument/2006/relationships/slide" Id="rId13"/><Relationship Target="slides/slide5.xml" Type="http://schemas.openxmlformats.org/officeDocument/2006/relationships/slide" Id="rId10"/><Relationship Target="slides/slide6.xml" Type="http://schemas.openxmlformats.org/officeDocument/2006/relationships/slide" Id="rId11"/><Relationship Target="slides/slide29.xml" Type="http://schemas.openxmlformats.org/officeDocument/2006/relationships/slide" Id="rId34"/><Relationship Target="slides/slide30.xml" Type="http://schemas.openxmlformats.org/officeDocument/2006/relationships/slide" Id="rId35"/><Relationship Target="slides/slide27.xml" Type="http://schemas.openxmlformats.org/officeDocument/2006/relationships/slide" Id="rId32"/><Relationship Target="slides/slide28.xml" Type="http://schemas.openxmlformats.org/officeDocument/2006/relationships/slide" Id="rId33"/><Relationship Target="slides/slide24.xml" Type="http://schemas.openxmlformats.org/officeDocument/2006/relationships/slide" Id="rId29"/><Relationship Target="slides/slide21.xml" Type="http://schemas.openxmlformats.org/officeDocument/2006/relationships/slide" Id="rId26"/><Relationship Target="slides/slide20.xml" Type="http://schemas.openxmlformats.org/officeDocument/2006/relationships/slide" Id="rId25"/><Relationship Target="slides/slide23.xml" Type="http://schemas.openxmlformats.org/officeDocument/2006/relationships/slide" Id="rId28"/><Relationship Target="slides/slide22.xml" Type="http://schemas.openxmlformats.org/officeDocument/2006/relationships/slide" Id="rId27"/><Relationship Target="presProps.xml" Type="http://schemas.openxmlformats.org/officeDocument/2006/relationships/presProps" Id="rId2"/><Relationship Target="slides/slide16.xml" Type="http://schemas.openxmlformats.org/officeDocument/2006/relationships/slide" Id="rId21"/><Relationship Target="slides/slide35.xml" Type="http://schemas.openxmlformats.org/officeDocument/2006/relationships/slide" Id="rId40"/><Relationship Target="theme/theme3.xml" Type="http://schemas.openxmlformats.org/officeDocument/2006/relationships/theme" Id="rId1"/><Relationship Target="slides/slide17.xml" Type="http://schemas.openxmlformats.org/officeDocument/2006/relationships/slide" Id="rId22"/><Relationship Target="slides/slide36.xml" Type="http://schemas.openxmlformats.org/officeDocument/2006/relationships/slide" Id="rId41"/><Relationship Target="slideMasters/slideMaster1.xml" Type="http://schemas.openxmlformats.org/officeDocument/2006/relationships/slideMaster" Id="rId4"/><Relationship Target="slides/slide18.xml" Type="http://schemas.openxmlformats.org/officeDocument/2006/relationships/slide" Id="rId23"/><Relationship Target="slides/slide37.xml" Type="http://schemas.openxmlformats.org/officeDocument/2006/relationships/slide" Id="rId42"/><Relationship Target="tableStyles.xml" Type="http://schemas.openxmlformats.org/officeDocument/2006/relationships/tableStyles" Id="rId3"/><Relationship Target="slides/slide19.xml" Type="http://schemas.openxmlformats.org/officeDocument/2006/relationships/slide" Id="rId24"/><Relationship Target="slides/slide38.xml" Type="http://schemas.openxmlformats.org/officeDocument/2006/relationships/slide" Id="rId43"/><Relationship Target="slides/slide39.xml" Type="http://schemas.openxmlformats.org/officeDocument/2006/relationships/slide" Id="rId44"/><Relationship Target="slides/slide40.xml" Type="http://schemas.openxmlformats.org/officeDocument/2006/relationships/slide" Id="rId45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7" name="Shape 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запуск в сети IPTV мультикастом привел к тому, что сеть везде стала управляемой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внедрение управляемого оборудования повсеместно позволяет решить очень много вопросов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1" name="Shape 1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но как дела обстоят с самозащитой сети в таких случаях?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8" name="Shape 1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5" name="Shape 1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2" name="Shape 1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9" name="Shape 1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5" name="Shape 1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1" name="Shape 1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2" name="Shape 14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7" name="Shape 1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3" name="Shape 1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4" name="Shape 15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9" name="Shape 1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0" name="Shape 16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6" name="Shape 1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7" name="Shape 16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3" name="Shape 1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4" name="Shape 17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0" name="Shape 1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1" name="Shape 18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7" name="Shape 1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8" name="Shape 18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89" name="Shape 18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4" name="Shape 1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5" name="Shape 19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0" name="Shape 2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1" name="Shape 20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02" name="Shape 20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6" name="Shape 2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7" name="Shape 20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08" name="Shape 20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2" name="Shape 2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3" name="Shape 21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14" name="Shape 21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сначала сети были на неуправляемых коммутаторах. пользователей было мало, они были грамотные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8" name="Shape 2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9" name="Shape 21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20" name="Shape 22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4" name="Shape 2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5" name="Shape 22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26" name="Shape 22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30" name="Shape 2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1" name="Shape 23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32" name="Shape 23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36" name="Shape 2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7" name="Shape 23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38" name="Shape 23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42" name="Shape 2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3" name="Shape 24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44" name="Shape 24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48" name="Shape 2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9" name="Shape 24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50" name="Shape 25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4" name="Shape 2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5" name="Shape 25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56" name="Shape 25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60" name="Shape 2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1" name="Shape 26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62" name="Shape 26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66" name="Shape 2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7" name="Shape 26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68" name="Shape 26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72" name="Shape 2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3" name="Shape 27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74" name="Shape 27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5" name="Shape 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" name="Shape 4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по мере роста петли делали мы сами</a:t>
            </a: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78" name="Shape 2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9" name="Shape 27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80" name="Shape 28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или же пользователи устраивали такое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от пользователей “поглупее” могло придти в сеть “ЧТО УГОДНО”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6" name="Shape 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началось дробление сегментов ШПД на разные подсети/вланы, чтобы уменьшить влияние пользователей одного сегмента на работу другого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0" name="Shape 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техподдержкой стали заниматься менее обученные сотрудники, пользователей стало больше, время с пользователем на линии стало критичным фактором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type="ctrTitle"/>
          </p:nvPr>
        </p:nvSpPr>
        <p:spPr>
          <a:xfrm>
            <a:off y="1583342" x="685800"/>
            <a:ext cy="1159856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 indent="304800">
              <a:spcBef>
                <a:spcPts val="0"/>
              </a:spcBef>
              <a:buSzPct val="100000"/>
              <a:defRPr sz="4800"/>
            </a:lvl1pPr>
            <a:lvl2pPr algn="ctr" indent="304800">
              <a:spcBef>
                <a:spcPts val="0"/>
              </a:spcBef>
              <a:buSzPct val="100000"/>
              <a:defRPr sz="4800"/>
            </a:lvl2pPr>
            <a:lvl3pPr algn="ctr" indent="304800">
              <a:spcBef>
                <a:spcPts val="0"/>
              </a:spcBef>
              <a:buSzPct val="100000"/>
              <a:defRPr sz="4800"/>
            </a:lvl3pPr>
            <a:lvl4pPr algn="ctr" indent="304800">
              <a:spcBef>
                <a:spcPts val="0"/>
              </a:spcBef>
              <a:buSzPct val="100000"/>
              <a:defRPr sz="4800"/>
            </a:lvl4pPr>
            <a:lvl5pPr algn="ctr" indent="304800">
              <a:spcBef>
                <a:spcPts val="0"/>
              </a:spcBef>
              <a:buSzPct val="100000"/>
              <a:defRPr sz="4800"/>
            </a:lvl5pPr>
            <a:lvl6pPr algn="ctr" indent="304800">
              <a:spcBef>
                <a:spcPts val="0"/>
              </a:spcBef>
              <a:buSzPct val="100000"/>
              <a:defRPr sz="4800"/>
            </a:lvl6pPr>
            <a:lvl7pPr algn="ctr" indent="304800">
              <a:spcBef>
                <a:spcPts val="0"/>
              </a:spcBef>
              <a:buSzPct val="100000"/>
              <a:defRPr sz="4800"/>
            </a:lvl7pPr>
            <a:lvl8pPr algn="ctr" indent="304800">
              <a:spcBef>
                <a:spcPts val="0"/>
              </a:spcBef>
              <a:buSzPct val="100000"/>
              <a:defRPr sz="4800"/>
            </a:lvl8pPr>
            <a:lvl9pPr algn="ctr" indent="304800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9" name="Shape 9"/>
          <p:cNvSpPr txBox="1"/>
          <p:nvPr>
            <p:ph idx="1" type="subTitle"/>
          </p:nvPr>
        </p:nvSpPr>
        <p:spPr>
          <a:xfrm>
            <a:off y="2840053" x="685800"/>
            <a:ext cy="784737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mar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200150" x="457200"/>
            <a:ext cy="372568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 indent="457200">
              <a:spcBef>
                <a:spcPts val="0"/>
              </a:spcBef>
              <a:defRPr/>
            </a:lvl2pPr>
            <a:lvl3pPr indent="914400">
              <a:spcBef>
                <a:spcPts val="0"/>
              </a:spcBef>
              <a:defRPr/>
            </a:lvl3pPr>
            <a:lvl4pPr indent="1371600"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200150" x="457200"/>
            <a:ext cy="3725680" cx="3994525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200150" x="4692273"/>
            <a:ext cy="3725680" cx="3994525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4406309" x="457200"/>
            <a:ext cy="51952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indent="-171450" marL="285750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mar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 indent="228600" mar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 indent="228600" mar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 indent="228600" mar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 indent="228600" mar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 indent="228600" mar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 indent="228600" mar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 indent="228600" mar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 indent="228600" mar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8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-152400" marL="34290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indent="-133350" marL="74295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indent="-76200" marL="114300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indent="-114300" marL="16002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indent="-114300" marL="20574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indent="-114300" marL="25146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indent="-114300" marL="29718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indent="-114300" marL="34290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indent="-114300" marL="38862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0.png" Type="http://schemas.openxmlformats.org/officeDocument/2006/relationships/image" Id="rId3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0.png" Type="http://schemas.openxmlformats.org/officeDocument/2006/relationships/image" Id="rId3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0.png" Type="http://schemas.openxmlformats.org/officeDocument/2006/relationships/image" Id="rId3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4.png" Type="http://schemas.openxmlformats.org/officeDocument/2006/relationships/image" Id="rId3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1.xml.rels><?xml version="1.0" encoding="UTF-8" standalone="yes"?><Relationships xmlns="http://schemas.openxmlformats.org/package/2006/relationships"><Relationship Target="../notesSlides/notesSlide2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2.xml.rels><?xml version="1.0" encoding="UTF-8" standalone="yes"?><Relationships xmlns="http://schemas.openxmlformats.org/package/2006/relationships"><Relationship Target="../notesSlides/notesSlide2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1.png" Type="http://schemas.openxmlformats.org/officeDocument/2006/relationships/image" Id="rId3"/></Relationships>
</file>

<file path=ppt/slides/_rels/slide23.xml.rels><?xml version="1.0" encoding="UTF-8" standalone="yes"?><Relationships xmlns="http://schemas.openxmlformats.org/package/2006/relationships"><Relationship Target="../notesSlides/notesSlide2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8.png" Type="http://schemas.openxmlformats.org/officeDocument/2006/relationships/image" Id="rId3"/></Relationships>
</file>

<file path=ppt/slides/_rels/slide24.xml.rels><?xml version="1.0" encoding="UTF-8" standalone="yes"?><Relationships xmlns="http://schemas.openxmlformats.org/package/2006/relationships"><Relationship Target="../notesSlides/notesSlide2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3.png" Type="http://schemas.openxmlformats.org/officeDocument/2006/relationships/image" Id="rId3"/></Relationships>
</file>

<file path=ppt/slides/_rels/slide25.xml.rels><?xml version="1.0" encoding="UTF-8" standalone="yes"?><Relationships xmlns="http://schemas.openxmlformats.org/package/2006/relationships"><Relationship Target="../notesSlides/notesSlide2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2.png" Type="http://schemas.openxmlformats.org/officeDocument/2006/relationships/image" Id="rId3"/></Relationships>
</file>

<file path=ppt/slides/_rels/slide26.xml.rels><?xml version="1.0" encoding="UTF-8" standalone="yes"?><Relationships xmlns="http://schemas.openxmlformats.org/package/2006/relationships"><Relationship Target="../notesSlides/notesSlide2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9.png" Type="http://schemas.openxmlformats.org/officeDocument/2006/relationships/image" Id="rId3"/></Relationships>
</file>

<file path=ppt/slides/_rels/slide27.xml.rels><?xml version="1.0" encoding="UTF-8" standalone="yes"?><Relationships xmlns="http://schemas.openxmlformats.org/package/2006/relationships"><Relationship Target="../notesSlides/notesSlide2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8.xml.rels><?xml version="1.0" encoding="UTF-8" standalone="yes"?><Relationships xmlns="http://schemas.openxmlformats.org/package/2006/relationships"><Relationship Target="../notesSlides/notesSlide2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9.xml.rels><?xml version="1.0" encoding="UTF-8" standalone="yes"?><Relationships xmlns="http://schemas.openxmlformats.org/package/2006/relationships"><Relationship Target="../notesSlides/notesSlide2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30.xml.rels><?xml version="1.0" encoding="UTF-8" standalone="yes"?><Relationships xmlns="http://schemas.openxmlformats.org/package/2006/relationships"><Relationship Target="../notesSlides/notesSlide3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1.xml.rels><?xml version="1.0" encoding="UTF-8" standalone="yes"?><Relationships xmlns="http://schemas.openxmlformats.org/package/2006/relationships"><Relationship Target="../notesSlides/notesSlide3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2.xml.rels><?xml version="1.0" encoding="UTF-8" standalone="yes"?><Relationships xmlns="http://schemas.openxmlformats.org/package/2006/relationships"><Relationship Target="../notesSlides/notesSlide3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3.xml.rels><?xml version="1.0" encoding="UTF-8" standalone="yes"?><Relationships xmlns="http://schemas.openxmlformats.org/package/2006/relationships"><Relationship Target="../notesSlides/notesSlide3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4.xml.rels><?xml version="1.0" encoding="UTF-8" standalone="yes"?><Relationships xmlns="http://schemas.openxmlformats.org/package/2006/relationships"><Relationship Target="../notesSlides/notesSlide3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5.xml.rels><?xml version="1.0" encoding="UTF-8" standalone="yes"?><Relationships xmlns="http://schemas.openxmlformats.org/package/2006/relationships"><Relationship Target="../notesSlides/notesSlide3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6.xml.rels><?xml version="1.0" encoding="UTF-8" standalone="yes"?><Relationships xmlns="http://schemas.openxmlformats.org/package/2006/relationships"><Relationship Target="../notesSlides/notesSlide3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7.xml.rels><?xml version="1.0" encoding="UTF-8" standalone="yes"?><Relationships xmlns="http://schemas.openxmlformats.org/package/2006/relationships"><Relationship Target="../notesSlides/notesSlide3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8.xml.rels><?xml version="1.0" encoding="UTF-8" standalone="yes"?><Relationships xmlns="http://schemas.openxmlformats.org/package/2006/relationships"><Relationship Target="../notesSlides/notesSlide3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9.xml.rels><?xml version="1.0" encoding="UTF-8" standalone="yes"?><Relationships xmlns="http://schemas.openxmlformats.org/package/2006/relationships"><Relationship Target="../notesSlides/notesSlide3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40.xml.rels><?xml version="1.0" encoding="UTF-8" standalone="yes"?><Relationships xmlns="http://schemas.openxmlformats.org/package/2006/relationships"><Relationship Target="../notesSlides/notesSlide40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pn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6.pn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7.pn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y="1583342" x="685800"/>
            <a:ext cy="1159856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Настройка коммутаторов доступа</a:t>
            </a:r>
          </a:p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y="2840053" x="685800"/>
            <a:ext cy="784737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КРОС-2014. Малеванов Кирилл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3000" lang="en"/>
              <a:t>Неуправляемые сегменты</a:t>
            </a:r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IPTV = управляемая сеть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86" name="Shape 8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011200" x="3257550"/>
            <a:ext cy="2914650" cx="542925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3000" lang="en"/>
              <a:t>Управляемая сеть</a:t>
            </a:r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IPTV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IPoE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cable_diag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93" name="Shape 9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011200" x="3257550"/>
            <a:ext cy="2914650" cx="542925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3000" lang="en"/>
              <a:t>Управляемая сеть</a:t>
            </a:r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IPTV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IPoE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cable_diag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FF0000"/>
                </a:solidFill>
              </a:rPr>
              <a:t>ЗАЩИТА?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00" name="Shape 100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011200" x="3257550"/>
            <a:ext cy="2914650" cx="542925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3000" lang="en"/>
              <a:t>Подмена пользователя</a:t>
            </a:r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Защита от подмены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пользователя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07" name="Shape 10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011200" x="3257550"/>
            <a:ext cy="2914650" cx="542925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1" name="Shape 1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3000" lang="en"/>
              <a:t>Подмена пользователя</a:t>
            </a:r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Статические IP-MAC-Port 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14" name="Shape 11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011200" x="3257550"/>
            <a:ext cy="2914650" cx="542925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" name="Shape 1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3000" lang="en"/>
              <a:t>Подмена пользователя</a:t>
            </a:r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Динамические от DHCP</a:t>
            </a:r>
          </a:p>
          <a:p>
            <a:pPr rtl="0" lvl="0">
              <a:spcBef>
                <a:spcPts val="0"/>
              </a:spcBef>
              <a:buNone/>
            </a:pPr>
            <a:r>
              <a:rPr sz="1800" lang="en"/>
              <a:t>(DHCP Snooping +</a:t>
            </a:r>
          </a:p>
          <a:p>
            <a:pPr rtl="0" lvl="0">
              <a:spcBef>
                <a:spcPts val="0"/>
              </a:spcBef>
              <a:buNone/>
            </a:pPr>
            <a:r>
              <a:rPr sz="1800" lang="en"/>
              <a:t>ARP Inspection)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21" name="Shape 12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011200" x="3257550"/>
            <a:ext cy="2914650" cx="542925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" name="Shape 1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3000" lang="en"/>
              <a:t>Подмена пользователя</a:t>
            </a:r>
          </a:p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Статические ARP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28" name="Shape 12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011200" x="3257550"/>
            <a:ext cy="2914650" cx="542925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3000" lang="en"/>
              <a:t>Защита broadcast-домена</a:t>
            </a:r>
          </a:p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Зависимые протоколы: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 DHCP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 ARP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 NetBIOS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 распространение вирусов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 bonjour, UPNP etc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8" name="Shape 1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3000" lang="en"/>
              <a:t>Защита broadcast-домена: DHCP</a:t>
            </a:r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b="1" lang="en">
                <a:solidFill>
                  <a:schemeClr val="accent1"/>
                </a:solidFill>
              </a:rPr>
              <a:t>Последствия?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/>
              <a:t>подмена DHCP - выход из строя сегмента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/>
              <a:t>заставляем пользователя читать ipconfig /all</a:t>
            </a:r>
          </a:p>
          <a:p>
            <a:pPr rtl="0" lvl="0">
              <a:spcBef>
                <a:spcPts val="0"/>
              </a:spcBef>
              <a:buNone/>
            </a:pPr>
            <a:r>
              <a:rPr b="1" lang="en">
                <a:solidFill>
                  <a:schemeClr val="accent1"/>
                </a:solidFill>
              </a:rPr>
              <a:t>Как бороться?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/>
              <a:t>UDP/67 и UDP/68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/>
              <a:t>можно фильтровать на портах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/>
              <a:t>SNMP-trap на срабатывании фильтров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4" name="Shape 1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5" name="Shape 14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3000" lang="en"/>
              <a:t>Защита broadcast-домена: ARP</a:t>
            </a:r>
          </a:p>
        </p:txBody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b="1" lang="en">
                <a:solidFill>
                  <a:schemeClr val="accent1"/>
                </a:solidFill>
              </a:rPr>
              <a:t>Последствия?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/>
              <a:t>отравление МАС-адреса шлюза - не работает сегмент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/>
              <a:t>заставляем пользователя читать консоль</a:t>
            </a:r>
          </a:p>
          <a:p>
            <a:pPr rtl="0" lvl="0">
              <a:spcBef>
                <a:spcPts val="0"/>
              </a:spcBef>
              <a:buNone/>
            </a:pPr>
            <a:r>
              <a:rPr b="1" lang="en">
                <a:solidFill>
                  <a:schemeClr val="accent1"/>
                </a:solidFill>
              </a:rPr>
              <a:t>Как бороться?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/>
              <a:t>ARP Inspection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/>
              <a:t>можно фильтровать на портах - D-Link, PCF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/>
              <a:t>CVLAN, private-vlan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3000" lang="en"/>
              <a:t>Настройка коммутаторов доступа</a:t>
            </a:r>
          </a:p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y="1063375" x="457200"/>
            <a:ext cy="38625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sz="2000" lang="en"/>
              <a:t>Коммутатор доступа - управляемый или нет? Точка демаркации.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sz="2000" lang="en"/>
              <a:t>Защита от подмены пользователей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sz="2000" lang="en"/>
              <a:t>Защита broadcast-домена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sz="2000" lang="en"/>
              <a:t>Loop-detect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sz="2000" lang="en"/>
              <a:t>Storm-control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sz="2000" lang="en"/>
              <a:t>Мультикаст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sz="2000" lang="en"/>
              <a:t>Защита CPU доступа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sz="2000" lang="en"/>
              <a:t>QoS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sz="2000" lang="en"/>
              <a:t>Cлужебные настройки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sz="2000" lang="en"/>
              <a:t>Выводы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2000"/>
          </a:p>
          <a:p>
            <a:pPr>
              <a:spcBef>
                <a:spcPts val="0"/>
              </a:spcBef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0" name="Shape 1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1" name="Shape 15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3000" lang="en"/>
              <a:t>Защита broadcast-домена: NetBIOS</a:t>
            </a:r>
          </a:p>
        </p:txBody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b="1" lang="en">
                <a:solidFill>
                  <a:schemeClr val="accent1"/>
                </a:solidFill>
              </a:rPr>
              <a:t>Последствия?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/>
              <a:t>распространение вирусов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/>
              <a:t>неуправляемый трафик (windows share)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/>
              <a:t>кража данных у соседей</a:t>
            </a:r>
          </a:p>
          <a:p>
            <a:pPr rtl="0" lvl="0">
              <a:spcBef>
                <a:spcPts val="0"/>
              </a:spcBef>
              <a:buNone/>
            </a:pPr>
            <a:r>
              <a:rPr b="1" lang="en">
                <a:solidFill>
                  <a:schemeClr val="accent1"/>
                </a:solidFill>
              </a:rPr>
              <a:t>Как бороться?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/>
              <a:t>ACL (port 135-139, 445)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/>
              <a:t>CVLAN, private-vlan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6" name="Shape 1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7" name="Shape 15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3000" lang="en"/>
              <a:t>Защита broadcast-домена: Bonjour etc</a:t>
            </a:r>
          </a:p>
        </p:txBody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b="1" lang="en">
                <a:solidFill>
                  <a:schemeClr val="accent1"/>
                </a:solidFill>
              </a:rPr>
              <a:t>Последствия?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/>
              <a:t>распространение вирусов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/>
              <a:t>неуправляемый трафик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/>
              <a:t>кража данных у соседей</a:t>
            </a:r>
          </a:p>
          <a:p>
            <a:pPr rtl="0" lvl="0">
              <a:spcBef>
                <a:spcPts val="0"/>
              </a:spcBef>
              <a:buNone/>
            </a:pPr>
            <a:r>
              <a:rPr b="1" lang="en">
                <a:solidFill>
                  <a:schemeClr val="accent1"/>
                </a:solidFill>
              </a:rPr>
              <a:t>Как бороться?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/>
              <a:t>CVLAN, private-vlan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/>
              <a:t>ACL - плохой вариант, много правил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2" name="Shape 1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3" name="Shape 16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Loop-detect</a:t>
            </a:r>
          </a:p>
        </p:txBody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Петля: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 - локальная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65" name="Shape 16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553412" x="2238375"/>
            <a:ext cy="1019175" cx="466725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9" name="Shape 1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0" name="Shape 17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Loop-detect</a:t>
            </a:r>
          </a:p>
        </p:txBody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Петля: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 - межпортовая - Shared VLAN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72" name="Shape 17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553412" x="2771775"/>
            <a:ext cy="1019175" cx="360045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6" name="Shape 1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7" name="Shape 17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Loop-detect</a:t>
            </a:r>
          </a:p>
        </p:txBody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Петля: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 - между коммутаторами - Shared VLAN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79" name="Shape 179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548275" x="2795587"/>
            <a:ext cy="1819275" cx="3552825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3" name="Shape 1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4" name="Shape 18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Loop-detect</a:t>
            </a:r>
          </a:p>
        </p:txBody>
      </p:sp>
      <p:sp>
        <p:nvSpPr>
          <p:cNvPr id="185" name="Shape 18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Петля: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 - между VLAN’ами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86" name="Shape 18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608000" x="2795587"/>
            <a:ext cy="1819275" cx="3552825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0" name="Shape 1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1" name="Shape 19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Loop-detect</a:t>
            </a:r>
          </a:p>
        </p:txBody>
      </p:sp>
      <p:sp>
        <p:nvSpPr>
          <p:cNvPr id="192" name="Shape 19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Петля: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 - между VLAN’ами в Q-in-Q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93" name="Shape 19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3012825" x="2152650"/>
            <a:ext cy="990600" cx="48387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7" name="Shape 1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8" name="Shape 19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Storm-control</a:t>
            </a:r>
          </a:p>
        </p:txBody>
      </p:sp>
      <p:sp>
        <p:nvSpPr>
          <p:cNvPr id="199" name="Shape 19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Виды: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 - broadcast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 - multicast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 - unknown unicast</a:t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3" name="Shape 2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4" name="Shape 20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Storm-control</a:t>
            </a:r>
          </a:p>
        </p:txBody>
      </p:sp>
      <p:sp>
        <p:nvSpPr>
          <p:cNvPr id="205" name="Shape 20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chemeClr val="accent1"/>
                </a:solidFill>
              </a:rPr>
              <a:t>Минимальный лимит срабатывания: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 - D-Link - 1 pps </a:t>
            </a:r>
            <a:r>
              <a:rPr lang="en">
                <a:solidFill>
                  <a:srgbClr val="FF0000"/>
                </a:solidFill>
              </a:rPr>
              <a:t>?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 - многие другие - 32 kbit/s - </a:t>
            </a:r>
            <a:r>
              <a:rPr lang="en">
                <a:solidFill>
                  <a:srgbClr val="FF0000"/>
                </a:solidFill>
              </a:rPr>
              <a:t>chipset limitation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chemeClr val="accent1"/>
                </a:solidFill>
              </a:rPr>
              <a:t>Реальные цифры: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На порту доступа хомячка - 10 pps / 32 kbit/s</a:t>
            </a:r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9" name="Shape 2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0" name="Shape 21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Storm-control</a:t>
            </a:r>
          </a:p>
        </p:txBody>
      </p:sp>
      <p:sp>
        <p:nvSpPr>
          <p:cNvPr id="211" name="Shape 21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chemeClr val="accent1"/>
                </a:solidFill>
              </a:rPr>
              <a:t>Настройки: 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 - shutdown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 - drop traffic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 - SNMP-trap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" name="Shape 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3000" lang="en"/>
              <a:t>Неуправляемые сегменты</a:t>
            </a:r>
          </a:p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VPN</a:t>
            </a:r>
          </a:p>
        </p:txBody>
      </p:sp>
      <p:pic>
        <p:nvPicPr>
          <p:cNvPr id="37" name="Shape 3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011200" x="3257550"/>
            <a:ext cy="2914650" cx="542925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5" name="Shape 2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6" name="Shape 21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Storm-control</a:t>
            </a:r>
          </a:p>
        </p:txBody>
      </p:sp>
      <p:sp>
        <p:nvSpPr>
          <p:cNvPr id="217" name="Shape 21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chemeClr val="accent1"/>
                </a:solidFill>
              </a:rPr>
              <a:t>Последствия: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 - загрузка CPU доступа и агрегации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 - загруженность каналов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 - загрузка CPU CPE, снижение скорости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1" name="Shape 2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2" name="Shape 22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Multicast</a:t>
            </a:r>
          </a:p>
        </p:txBody>
      </p:sp>
      <p:sp>
        <p:nvSpPr>
          <p:cNvPr id="223" name="Shape 22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chemeClr val="accent1"/>
                </a:solidFill>
              </a:rPr>
              <a:t>Multicast от пользователей: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 - загрузка CPU доступа и агрегации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 - заполнение мультикаст-таблиц на доступе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 - передача лишнего трафика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chemeClr val="accent1"/>
                </a:solidFill>
              </a:rPr>
              <a:t>Методы борьбы: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 ACL, CVLAN, MVR…</a:t>
            </a:r>
          </a:p>
        </p:txBody>
      </p:sp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7" name="Shape 2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8" name="Shape 22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Multicast - защита IPTV</a:t>
            </a:r>
          </a:p>
        </p:txBody>
      </p:sp>
      <p:sp>
        <p:nvSpPr>
          <p:cNvPr id="229" name="Shape 22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000000"/>
                </a:solidFill>
              </a:rPr>
              <a:t>IGMP v2 не смотрит на SRC-IP мультикаста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000000"/>
                </a:solidFill>
              </a:rPr>
              <a:t>современные ОС широко используют мультикаст 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chemeClr val="accent1"/>
                </a:solidFill>
              </a:rPr>
              <a:t>Защита: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000000"/>
                </a:solidFill>
              </a:rPr>
              <a:t> - router-ports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000000"/>
                </a:solidFill>
              </a:rPr>
              <a:t> - ACL на join / IGMP auth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000000"/>
                </a:solidFill>
              </a:rPr>
              <a:t> - MVR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000000"/>
                </a:solidFill>
              </a:rPr>
              <a:t> - проверить leave / fast-leave</a:t>
            </a:r>
          </a:p>
        </p:txBody>
      </p:sp>
    </p:spTree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3" name="Shape 2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4" name="Shape 23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Защита CPU</a:t>
            </a:r>
          </a:p>
        </p:txBody>
      </p:sp>
      <p:sp>
        <p:nvSpPr>
          <p:cNvPr id="235" name="Shape 23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000000"/>
                </a:solidFill>
              </a:rPr>
              <a:t>Большое количество трафика в современных коммутаторах миррорится на CPU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chemeClr val="accent1"/>
                </a:solidFill>
              </a:rPr>
              <a:t>Защита:</a:t>
            </a:r>
          </a:p>
          <a:p>
            <a:pPr rtl="0" lvl="0">
              <a:spcBef>
                <a:spcPts val="0"/>
              </a:spcBef>
              <a:buNone/>
            </a:pPr>
            <a:r>
              <a:rPr sz="2000" lang="en">
                <a:solidFill>
                  <a:srgbClr val="000000"/>
                </a:solidFill>
              </a:rPr>
              <a:t> - CPU access filter (ARP, IGMP, ping, порты)</a:t>
            </a:r>
          </a:p>
          <a:p>
            <a:pPr rtl="0" lvl="0">
              <a:spcBef>
                <a:spcPts val="0"/>
              </a:spcBef>
              <a:buNone/>
            </a:pPr>
            <a:r>
              <a:rPr sz="2000" lang="en">
                <a:solidFill>
                  <a:srgbClr val="000000"/>
                </a:solidFill>
              </a:rPr>
              <a:t> - Control Plane Policing / safeguard</a:t>
            </a:r>
          </a:p>
          <a:p>
            <a:pPr rtl="0" lvl="0">
              <a:spcBef>
                <a:spcPts val="0"/>
              </a:spcBef>
              <a:buNone/>
            </a:pPr>
            <a:r>
              <a:rPr sz="2000" lang="en">
                <a:solidFill>
                  <a:srgbClr val="000000"/>
                </a:solidFill>
              </a:rPr>
              <a:t> - отдельный VLAN управления</a:t>
            </a:r>
          </a:p>
          <a:p>
            <a:pPr rtl="0" lvl="0">
              <a:spcBef>
                <a:spcPts val="0"/>
              </a:spcBef>
              <a:buNone/>
            </a:pPr>
            <a:r>
              <a:rPr sz="2000" lang="en">
                <a:solidFill>
                  <a:srgbClr val="000000"/>
                </a:solidFill>
              </a:rPr>
              <a:t> - MVR</a:t>
            </a:r>
          </a:p>
          <a:p>
            <a:pPr rtl="0" lvl="0">
              <a:spcBef>
                <a:spcPts val="0"/>
              </a:spcBef>
              <a:buNone/>
            </a:pPr>
            <a:r>
              <a:rPr sz="2000" lang="en">
                <a:solidFill>
                  <a:srgbClr val="000000"/>
                </a:solidFill>
              </a:rPr>
              <a:t> - аппаратный learning</a:t>
            </a:r>
          </a:p>
          <a:p>
            <a:pPr rtl="0" lvl="0">
              <a:spcBef>
                <a:spcPts val="0"/>
              </a:spcBef>
              <a:buNone/>
            </a:pPr>
            <a:r>
              <a:rPr sz="2000" lang="en">
                <a:solidFill>
                  <a:srgbClr val="000000"/>
                </a:solidFill>
              </a:rPr>
              <a:t> - port-security (max MAC)</a:t>
            </a:r>
          </a:p>
        </p:txBody>
      </p:sp>
    </p:spTree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9" name="Shape 2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0" name="Shape 24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Защита CPU</a:t>
            </a:r>
          </a:p>
        </p:txBody>
      </p:sp>
      <p:sp>
        <p:nvSpPr>
          <p:cNvPr id="241" name="Shape 24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000000"/>
                </a:solidFill>
              </a:rPr>
              <a:t>При использовании механизмов L2-резервирования их необходимо защищать от пользователей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chemeClr val="accent1"/>
                </a:solidFill>
              </a:rPr>
              <a:t>Защита:</a:t>
            </a:r>
          </a:p>
          <a:p>
            <a:pPr rtl="0" lvl="0">
              <a:spcBef>
                <a:spcPts val="0"/>
              </a:spcBef>
              <a:buNone/>
            </a:pPr>
            <a:r>
              <a:rPr sz="2000" lang="en">
                <a:solidFill>
                  <a:srgbClr val="000000"/>
                </a:solidFill>
              </a:rPr>
              <a:t> - STP edge ports</a:t>
            </a:r>
          </a:p>
          <a:p>
            <a:pPr rtl="0" lvl="0">
              <a:spcBef>
                <a:spcPts val="0"/>
              </a:spcBef>
              <a:buNone/>
            </a:pPr>
            <a:r>
              <a:rPr sz="2000" lang="en">
                <a:solidFill>
                  <a:srgbClr val="000000"/>
                </a:solidFill>
              </a:rPr>
              <a:t> - STP root guard</a:t>
            </a:r>
          </a:p>
          <a:p>
            <a:pPr rtl="0" lvl="0">
              <a:spcBef>
                <a:spcPts val="0"/>
              </a:spcBef>
              <a:buNone/>
            </a:pPr>
            <a:r>
              <a:rPr sz="2000" lang="en">
                <a:solidFill>
                  <a:srgbClr val="000000"/>
                </a:solidFill>
              </a:rPr>
              <a:t> - ERPS/REP/SEP ACL на пользовательских портах</a:t>
            </a:r>
          </a:p>
          <a:p>
            <a:pPr rtl="0" lvl="0">
              <a:spcBef>
                <a:spcPts val="0"/>
              </a:spcBef>
              <a:buNone/>
            </a:pPr>
            <a:r>
              <a:rPr sz="2000" lang="en">
                <a:solidFill>
                  <a:srgbClr val="000000"/>
                </a:solidFill>
              </a:rPr>
              <a:t> - рассчитывать механизм так, чтобы всегда посередине можно было поставить хаб и устроить петлю</a:t>
            </a:r>
          </a:p>
        </p:txBody>
      </p:sp>
    </p:spTree>
  </p:cSld>
  <p:clrMapOvr>
    <a:masterClrMapping/>
  </p:clrMapOvr>
  <p:transition spd="slow">
    <p:cut/>
  </p:transition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5" name="Shape 2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6" name="Shape 24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QoS</a:t>
            </a:r>
          </a:p>
        </p:txBody>
      </p:sp>
      <p:sp>
        <p:nvSpPr>
          <p:cNvPr id="247" name="Shape 24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000000"/>
                </a:solidFill>
              </a:rPr>
              <a:t>“Серебряная пуля” Ethernet - мультиплексирование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000000"/>
                </a:solidFill>
              </a:rPr>
              <a:t>“Бич” Ethernet сетей - мультиплексирование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000000"/>
                </a:solidFill>
              </a:rPr>
              <a:t>Входящий от агрегации - trust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chemeClr val="accent1"/>
                </a:solidFill>
              </a:rPr>
              <a:t>От пользователей:</a:t>
            </a:r>
          </a:p>
          <a:p>
            <a:pPr rtl="0" lvl="0">
              <a:spcBef>
                <a:spcPts val="0"/>
              </a:spcBef>
              <a:buNone/>
            </a:pPr>
            <a:r>
              <a:rPr sz="2000" lang="en">
                <a:solidFill>
                  <a:srgbClr val="000000"/>
                </a:solidFill>
              </a:rPr>
              <a:t> - internet</a:t>
            </a:r>
          </a:p>
          <a:p>
            <a:pPr rtl="0" lvl="0">
              <a:spcBef>
                <a:spcPts val="0"/>
              </a:spcBef>
              <a:buNone/>
            </a:pPr>
            <a:r>
              <a:rPr sz="2000" lang="en">
                <a:solidFill>
                  <a:srgbClr val="000000"/>
                </a:solidFill>
              </a:rPr>
              <a:t> - телефония</a:t>
            </a:r>
          </a:p>
          <a:p>
            <a:pPr rtl="0" lvl="0">
              <a:spcBef>
                <a:spcPts val="0"/>
              </a:spcBef>
              <a:buNone/>
            </a:pPr>
            <a:r>
              <a:rPr sz="2000" lang="en">
                <a:solidFill>
                  <a:srgbClr val="000000"/>
                </a:solidFill>
              </a:rPr>
              <a:t> - локальная сеть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1" name="Shape 2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2" name="Shape 25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QoS</a:t>
            </a:r>
          </a:p>
        </p:txBody>
      </p:sp>
      <p:sp>
        <p:nvSpPr>
          <p:cNvPr id="253" name="Shape 25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000000"/>
                </a:solidFill>
              </a:rPr>
              <a:t>Размер буфера портов коммутатора доступа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000000"/>
                </a:solidFill>
              </a:rPr>
              <a:t>TCP имеет механизмы подгонки скорости, UDP - нет.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000000"/>
                </a:solidFill>
              </a:rPr>
              <a:t>Flow Control чаще всего выключен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000000"/>
                </a:solidFill>
              </a:rPr>
              <a:t>Random Early Detect лучше выключать</a:t>
            </a:r>
          </a:p>
        </p:txBody>
      </p:sp>
    </p:spTree>
  </p:cSld>
  <p:clrMapOvr>
    <a:masterClrMapping/>
  </p:clrMapOvr>
  <p:transition spd="slow">
    <p:cut/>
  </p:transition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7" name="Shape 2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8" name="Shape 25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Служебные настройки</a:t>
            </a:r>
          </a:p>
        </p:txBody>
      </p:sp>
      <p:sp>
        <p:nvSpPr>
          <p:cNvPr id="259" name="Shape 25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chemeClr val="accent1"/>
                </a:solidFill>
              </a:rPr>
              <a:t>Управление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000000"/>
                </a:solidFill>
              </a:rPr>
              <a:t>SNMP 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000000"/>
                </a:solidFill>
              </a:rPr>
              <a:t> - ACL только с аплинк-портов/сетей управления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000000"/>
                </a:solidFill>
              </a:rPr>
              <a:t> - v3 (аутентификация)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000000"/>
                </a:solidFill>
              </a:rPr>
              <a:t>SSH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3" name="Shape 2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4" name="Shape 26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Служебные настройки</a:t>
            </a:r>
          </a:p>
        </p:txBody>
      </p:sp>
      <p:sp>
        <p:nvSpPr>
          <p:cNvPr id="265" name="Shape 26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chemeClr val="accent1"/>
                </a:solidFill>
              </a:rPr>
              <a:t>Прошивки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000000"/>
                </a:solidFill>
              </a:rPr>
              <a:t>два образа прошивок - основной и резервный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chemeClr val="accent1"/>
                </a:solidFill>
              </a:rPr>
              <a:t>Охлаждение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000000"/>
                </a:solidFill>
              </a:rPr>
              <a:t>пассивное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chemeClr val="accent1"/>
                </a:solidFill>
              </a:rPr>
              <a:t>Холодный пуск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000000"/>
                </a:solidFill>
              </a:rPr>
              <a:t>-30 … +50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chemeClr val="accent1"/>
                </a:solidFill>
              </a:rPr>
              <a:t>Работоспособность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>
                <a:solidFill>
                  <a:srgbClr val="000000"/>
                </a:solidFill>
              </a:rPr>
              <a:t>ВСЕГДА</a:t>
            </a:r>
          </a:p>
        </p:txBody>
      </p:sp>
    </p:spTree>
  </p:cSld>
  <p:clrMapOvr>
    <a:masterClrMapping/>
  </p:clrMapOvr>
  <p:transition spd="slow">
    <p:cut/>
  </p:transition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9" name="Shape 2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0" name="Shape 27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Выводы</a:t>
            </a:r>
          </a:p>
        </p:txBody>
      </p:sp>
      <p:sp>
        <p:nvSpPr>
          <p:cNvPr id="271" name="Shape 27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400" lang="en"/>
              <a:t>IPoE 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/>
              <a:t>CVLAN / Private VLAN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/>
              <a:t>MVR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/>
              <a:t>очистка трафика от пользователей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/>
              <a:t>нет рецептов для IPv6 dual stack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lang="en">
                <a:solidFill>
                  <a:schemeClr val="accent1"/>
                </a:solidFill>
              </a:rPr>
              <a:t>Keep it simple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3000" lang="en"/>
              <a:t>Неуправляемые сегменты</a:t>
            </a:r>
          </a:p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ПЕТЛЯ</a:t>
            </a:r>
          </a:p>
        </p:txBody>
      </p:sp>
      <p:pic>
        <p:nvPicPr>
          <p:cNvPr id="44" name="Shape 4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011200" x="3257550"/>
            <a:ext cy="2914650" cx="542925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5" name="Shape 2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6" name="Shape 276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Вопросы?</a:t>
            </a:r>
          </a:p>
        </p:txBody>
      </p:sp>
      <p:sp>
        <p:nvSpPr>
          <p:cNvPr id="277" name="Shape 277"/>
          <p:cNvSpPr txBox="1"/>
          <p:nvPr>
            <p:ph idx="1" type="subTitle"/>
          </p:nvPr>
        </p:nvSpPr>
        <p:spPr>
          <a:xfrm>
            <a:off y="28400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Кирилл Малеванов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" name="Shape 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3000" lang="en"/>
              <a:t>Неуправляемые сегменты</a:t>
            </a:r>
          </a:p>
        </p:txBody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ПЕТЛЯ</a:t>
            </a:r>
          </a:p>
        </p:txBody>
      </p:sp>
      <p:pic>
        <p:nvPicPr>
          <p:cNvPr id="51" name="Shape 5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011200" x="3076575"/>
            <a:ext cy="2914650" cx="5610225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5" name="Shape 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" name="Shape 5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3000" lang="en"/>
              <a:t>Неуправляемые сегменты</a:t>
            </a:r>
          </a:p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ЧТО УГОДНО</a:t>
            </a:r>
          </a:p>
        </p:txBody>
      </p:sp>
      <p:pic>
        <p:nvPicPr>
          <p:cNvPr id="58" name="Shape 5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801650" x="3257550"/>
            <a:ext cy="3124200" cx="542925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3000" lang="en"/>
              <a:t>Неуправляемые сегменты</a:t>
            </a:r>
          </a:p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Дробление сегментов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65" name="Shape 6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011200" x="3257550"/>
            <a:ext cy="2914650" cx="542925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9" name="Shape 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3000" lang="en"/>
              <a:t>Неуправляемые сегменты</a:t>
            </a:r>
          </a:p>
        </p:txBody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Точки контроля в сегментах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72" name="Shape 7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011200" x="3257550"/>
            <a:ext cy="2914650" cx="542925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6" name="Shape 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3000" lang="en"/>
              <a:t>Неуправляемые сегменты</a:t>
            </a: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Где мой пользователь, админ?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79" name="Shape 79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011200" x="3257550"/>
            <a:ext cy="2914650" cx="542925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