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5"/>
  </p:notesMasterIdLst>
  <p:handoutMasterIdLst>
    <p:handoutMasterId r:id="rId56"/>
  </p:handoutMasterIdLst>
  <p:sldIdLst>
    <p:sldId id="299" r:id="rId6"/>
    <p:sldId id="398" r:id="rId7"/>
    <p:sldId id="397" r:id="rId8"/>
    <p:sldId id="463" r:id="rId9"/>
    <p:sldId id="396" r:id="rId10"/>
    <p:sldId id="441" r:id="rId11"/>
    <p:sldId id="347" r:id="rId12"/>
    <p:sldId id="258" r:id="rId13"/>
    <p:sldId id="260" r:id="rId14"/>
    <p:sldId id="303" r:id="rId15"/>
    <p:sldId id="399" r:id="rId16"/>
    <p:sldId id="446" r:id="rId17"/>
    <p:sldId id="447" r:id="rId18"/>
    <p:sldId id="261" r:id="rId19"/>
    <p:sldId id="400" r:id="rId20"/>
    <p:sldId id="401" r:id="rId21"/>
    <p:sldId id="402" r:id="rId22"/>
    <p:sldId id="403" r:id="rId23"/>
    <p:sldId id="405" r:id="rId24"/>
    <p:sldId id="443" r:id="rId25"/>
    <p:sldId id="444" r:id="rId26"/>
    <p:sldId id="408" r:id="rId27"/>
    <p:sldId id="410" r:id="rId28"/>
    <p:sldId id="445" r:id="rId29"/>
    <p:sldId id="412" r:id="rId30"/>
    <p:sldId id="436" r:id="rId31"/>
    <p:sldId id="414" r:id="rId32"/>
    <p:sldId id="437" r:id="rId33"/>
    <p:sldId id="450" r:id="rId34"/>
    <p:sldId id="456" r:id="rId35"/>
    <p:sldId id="415" r:id="rId36"/>
    <p:sldId id="449" r:id="rId37"/>
    <p:sldId id="448" r:id="rId38"/>
    <p:sldId id="418" r:id="rId39"/>
    <p:sldId id="457" r:id="rId40"/>
    <p:sldId id="428" r:id="rId41"/>
    <p:sldId id="439" r:id="rId42"/>
    <p:sldId id="458" r:id="rId43"/>
    <p:sldId id="429" r:id="rId44"/>
    <p:sldId id="438" r:id="rId45"/>
    <p:sldId id="459" r:id="rId46"/>
    <p:sldId id="460" r:id="rId47"/>
    <p:sldId id="461" r:id="rId48"/>
    <p:sldId id="462" r:id="rId49"/>
    <p:sldId id="452" r:id="rId50"/>
    <p:sldId id="453" r:id="rId51"/>
    <p:sldId id="454" r:id="rId52"/>
    <p:sldId id="455" r:id="rId53"/>
    <p:sldId id="297" r:id="rId54"/>
  </p:sldIdLst>
  <p:sldSz cx="9144000" cy="5143500" type="screen16x9"/>
  <p:notesSz cx="10234613" cy="71024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8AA"/>
    <a:srgbClr val="7C5A9B"/>
    <a:srgbClr val="7C59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2996" autoAdjust="0"/>
  </p:normalViewPr>
  <p:slideViewPr>
    <p:cSldViewPr snapToGrid="0">
      <p:cViewPr varScale="1">
        <p:scale>
          <a:sx n="92" d="100"/>
          <a:sy n="92" d="100"/>
        </p:scale>
        <p:origin x="9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6618209" cy="276796"/>
          </a:xfrm>
          <a:prstGeom prst="rect">
            <a:avLst/>
          </a:prstGeom>
        </p:spPr>
        <p:txBody>
          <a:bodyPr vert="horz" lIns="91440" tIns="45720" rIns="91440" bIns="45720" rtlCol="0"/>
          <a:lstStyle>
            <a:lvl1pPr algn="l">
              <a:defRPr sz="720"/>
            </a:lvl1pPr>
          </a:lstStyle>
          <a:p>
            <a:endParaRPr lang="ru-RU"/>
          </a:p>
        </p:txBody>
      </p:sp>
      <p:sp>
        <p:nvSpPr>
          <p:cNvPr id="3" name="Дата 2"/>
          <p:cNvSpPr>
            <a:spLocks noGrp="1"/>
          </p:cNvSpPr>
          <p:nvPr>
            <p:ph type="dt" sz="quarter" idx="1"/>
          </p:nvPr>
        </p:nvSpPr>
        <p:spPr>
          <a:xfrm>
            <a:off x="8651047" y="0"/>
            <a:ext cx="6618209" cy="276796"/>
          </a:xfrm>
          <a:prstGeom prst="rect">
            <a:avLst/>
          </a:prstGeom>
        </p:spPr>
        <p:txBody>
          <a:bodyPr vert="horz" lIns="91440" tIns="45720" rIns="91440" bIns="45720" rtlCol="0"/>
          <a:lstStyle>
            <a:lvl1pPr algn="r">
              <a:defRPr sz="720"/>
            </a:lvl1pPr>
          </a:lstStyle>
          <a:p>
            <a:fld id="{96285ADB-1465-4FCF-8D1B-E067E37D3CEE}" type="datetimeFigureOut">
              <a:rPr lang="ru-RU" smtClean="0"/>
              <a:t>09.10.2024</a:t>
            </a:fld>
            <a:endParaRPr lang="ru-RU"/>
          </a:p>
        </p:txBody>
      </p:sp>
      <p:sp>
        <p:nvSpPr>
          <p:cNvPr id="4" name="Нижний колонтитул 3"/>
          <p:cNvSpPr>
            <a:spLocks noGrp="1"/>
          </p:cNvSpPr>
          <p:nvPr>
            <p:ph type="ftr" sz="quarter" idx="2"/>
          </p:nvPr>
        </p:nvSpPr>
        <p:spPr>
          <a:xfrm>
            <a:off x="0" y="5239954"/>
            <a:ext cx="6618209" cy="276795"/>
          </a:xfrm>
          <a:prstGeom prst="rect">
            <a:avLst/>
          </a:prstGeom>
        </p:spPr>
        <p:txBody>
          <a:bodyPr vert="horz" lIns="91440" tIns="45720" rIns="91440" bIns="45720" rtlCol="0" anchor="b"/>
          <a:lstStyle>
            <a:lvl1pPr algn="l">
              <a:defRPr sz="720"/>
            </a:lvl1pPr>
          </a:lstStyle>
          <a:p>
            <a:endParaRPr lang="ru-RU"/>
          </a:p>
        </p:txBody>
      </p:sp>
      <p:sp>
        <p:nvSpPr>
          <p:cNvPr id="5" name="Номер слайда 4"/>
          <p:cNvSpPr>
            <a:spLocks noGrp="1"/>
          </p:cNvSpPr>
          <p:nvPr>
            <p:ph type="sldNum" sz="quarter" idx="3"/>
          </p:nvPr>
        </p:nvSpPr>
        <p:spPr>
          <a:xfrm>
            <a:off x="8651047" y="5239954"/>
            <a:ext cx="6618209" cy="276795"/>
          </a:xfrm>
          <a:prstGeom prst="rect">
            <a:avLst/>
          </a:prstGeom>
        </p:spPr>
        <p:txBody>
          <a:bodyPr vert="horz" lIns="91440" tIns="45720" rIns="91440" bIns="45720" rtlCol="0" anchor="b"/>
          <a:lstStyle>
            <a:lvl1pPr algn="r">
              <a:defRPr sz="720"/>
            </a:lvl1pPr>
          </a:lstStyle>
          <a:p>
            <a:fld id="{F7A9B2AF-2D09-4280-84D1-4F6D53786F2B}"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panose="020B0604020202020204"/>
              </a:rPr>
              <a:t>Для перемещения страницы щёлкните мышью</a:t>
            </a:r>
          </a:p>
        </p:txBody>
      </p:sp>
      <p:sp>
        <p:nvSpPr>
          <p:cNvPr id="199"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panose="020B0604020202020204"/>
              </a:rPr>
              <a:t>Для правки формата примечаний щёлкните мышью</a:t>
            </a:r>
          </a:p>
        </p:txBody>
      </p:sp>
      <p:sp>
        <p:nvSpPr>
          <p:cNvPr id="200"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panose="02020603050405020304"/>
              </a:rPr>
              <a:t>&lt;верхний колонтитул&gt;</a:t>
            </a:r>
          </a:p>
        </p:txBody>
      </p:sp>
      <p:sp>
        <p:nvSpPr>
          <p:cNvPr id="20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panose="02020603050405020304"/>
              </a:rPr>
              <a:t>&lt;дата/время&gt;</a:t>
            </a:r>
          </a:p>
        </p:txBody>
      </p:sp>
      <p:sp>
        <p:nvSpPr>
          <p:cNvPr id="20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panose="02020603050405020304"/>
              </a:rPr>
              <a:t>&lt;нижний колонтитул&gt;</a:t>
            </a:r>
          </a:p>
        </p:txBody>
      </p:sp>
      <p:sp>
        <p:nvSpPr>
          <p:cNvPr id="20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8A25990-9A39-4057-93C0-35BEBF38A84E}" type="slidenum">
              <a:rPr lang="ru-RU" sz="1400" b="0" strike="noStrike" spc="-1">
                <a:latin typeface="Times New Roman" panose="02020603050405020304"/>
              </a:rPr>
              <a:t>‹#›</a:t>
            </a:fld>
            <a:endParaRPr lang="ru-RU"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endParaRPr lang="ru-RU" sz="2000" b="0" strike="noStrike" spc="-1">
              <a:latin typeface="Arial" panose="020B0604020202020204"/>
            </a:endParaRPr>
          </a:p>
        </p:txBody>
      </p:sp>
      <p:sp>
        <p:nvSpPr>
          <p:cNvPr id="329" name="PlaceHolder 2"/>
          <p:cNvSpPr>
            <a:spLocks noGrp="1" noRot="1" noChangeAspect="1"/>
          </p:cNvSpPr>
          <p:nvPr>
            <p:ph type="sldImg"/>
          </p:nvPr>
        </p:nvSpPr>
        <p:spPr>
          <a:xfrm>
            <a:off x="2751138" y="533400"/>
            <a:ext cx="4730750" cy="2660650"/>
          </a:xfrm>
          <a:prstGeom prst="rect">
            <a:avLst/>
          </a:pr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77227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33931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58319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07464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5" name="PlaceHolder 2"/>
          <p:cNvSpPr>
            <a:spLocks noGrp="1" noRot="1" noChangeAspect="1"/>
          </p:cNvSpPr>
          <p:nvPr>
            <p:ph type="sldImg"/>
          </p:nvPr>
        </p:nvSpPr>
        <p:spPr>
          <a:xfrm>
            <a:off x="2751120" y="533520"/>
            <a:ext cx="4730760" cy="2660760"/>
          </a:xfrm>
          <a:prstGeom prst="rect">
            <a:avLst/>
          </a:prstGeom>
        </p:spPr>
      </p:sp>
    </p:spTree>
    <p:extLst>
      <p:ext uri="{BB962C8B-B14F-4D97-AF65-F5344CB8AC3E}">
        <p14:creationId xmlns:p14="http://schemas.microsoft.com/office/powerpoint/2010/main" val="326610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a:latin typeface="MagistralC"/>
              </a:rPr>
              <a:t>Рекомендуем разделять </a:t>
            </a:r>
            <a:r>
              <a:rPr lang="ru-RU" sz="2000" b="0" strike="noStrike" spc="-1" dirty="0" err="1">
                <a:latin typeface="MagistralC"/>
              </a:rPr>
              <a:t>vlan</a:t>
            </a:r>
            <a:r>
              <a:rPr lang="ru-RU" sz="2000" b="0" strike="noStrike" spc="-1" dirty="0">
                <a:latin typeface="MagistralC"/>
              </a:rPr>
              <a:t> управления от клиентских VLAN, для уменьшения различных сюрпризов. </a:t>
            </a:r>
            <a:endParaRPr lang="ru-RU" sz="2000" b="0" strike="noStrike" spc="-1" dirty="0">
              <a:latin typeface="Arial" panose="020B0604020202020204"/>
            </a:endParaRPr>
          </a:p>
        </p:txBody>
      </p:sp>
      <p:sp>
        <p:nvSpPr>
          <p:cNvPr id="337" name="PlaceHolder 2"/>
          <p:cNvSpPr>
            <a:spLocks noGrp="1" noRot="1" noChangeAspect="1"/>
          </p:cNvSpPr>
          <p:nvPr>
            <p:ph type="sldImg"/>
          </p:nvPr>
        </p:nvSpPr>
        <p:spPr>
          <a:xfrm>
            <a:off x="2751120" y="533520"/>
            <a:ext cx="4730760" cy="2660760"/>
          </a:xfrm>
          <a:prstGeom prst="rect">
            <a:avLst/>
          </a:prstGeom>
        </p:spPr>
      </p:sp>
    </p:spTree>
    <p:extLst>
      <p:ext uri="{BB962C8B-B14F-4D97-AF65-F5344CB8AC3E}">
        <p14:creationId xmlns:p14="http://schemas.microsoft.com/office/powerpoint/2010/main" val="294337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8135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a:solidFill>
                  <a:srgbClr val="000000"/>
                </a:solidFill>
                <a:latin typeface="Calibri" panose="020F0502020204030204"/>
                <a:ea typeface="Calibri" panose="020F0502020204030204"/>
              </a:rPr>
              <a:t>Если вы предпочитаете для авторизации использовать </a:t>
            </a:r>
            <a:r>
              <a:rPr lang="ru-RU" sz="2000" b="0" strike="noStrike" spc="-1" dirty="0" err="1">
                <a:solidFill>
                  <a:srgbClr val="000000"/>
                </a:solidFill>
                <a:latin typeface="Calibri" panose="020F0502020204030204"/>
                <a:ea typeface="Calibri" panose="020F0502020204030204"/>
              </a:rPr>
              <a:t>radius</a:t>
            </a:r>
            <a:r>
              <a:rPr lang="ru-RU" sz="2000" b="0" strike="noStrike" spc="-1" dirty="0">
                <a:solidFill>
                  <a:srgbClr val="000000"/>
                </a:solidFill>
                <a:latin typeface="Calibri" panose="020F0502020204030204"/>
                <a:ea typeface="Calibri" panose="020F0502020204030204"/>
              </a:rPr>
              <a:t>, то следует указать </a:t>
            </a:r>
            <a:r>
              <a:rPr lang="ru-RU" sz="2000" b="1" strike="noStrike" spc="-1" dirty="0" err="1">
                <a:solidFill>
                  <a:srgbClr val="000000"/>
                </a:solidFill>
                <a:latin typeface="Calibri" panose="020F0502020204030204"/>
                <a:ea typeface="Calibri" panose="020F0502020204030204"/>
              </a:rPr>
              <a:t>aaa</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authentication</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login</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default</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group</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radius</a:t>
            </a:r>
            <a:r>
              <a:rPr lang="ru-RU" sz="2000" b="1" strike="noStrike" spc="-1" dirty="0">
                <a:solidFill>
                  <a:srgbClr val="000000"/>
                </a:solidFill>
                <a:latin typeface="Calibri" panose="020F0502020204030204"/>
                <a:ea typeface="Calibri" panose="020F0502020204030204"/>
              </a:rPr>
              <a:t>, </a:t>
            </a:r>
            <a:r>
              <a:rPr lang="ru-RU" sz="2000" b="0" strike="noStrike" spc="-1" dirty="0">
                <a:solidFill>
                  <a:srgbClr val="000000"/>
                </a:solidFill>
                <a:latin typeface="Calibri" panose="020F0502020204030204"/>
                <a:ea typeface="Calibri" panose="020F0502020204030204"/>
              </a:rPr>
              <a:t>предварительно произведя настройку самого </a:t>
            </a:r>
            <a:r>
              <a:rPr lang="ru-RU" sz="2000" b="0" strike="noStrike" spc="-1" dirty="0" err="1">
                <a:solidFill>
                  <a:srgbClr val="000000"/>
                </a:solidFill>
                <a:latin typeface="Calibri" panose="020F0502020204030204"/>
                <a:ea typeface="Calibri" panose="020F0502020204030204"/>
              </a:rPr>
              <a:t>Radius</a:t>
            </a:r>
            <a:r>
              <a:rPr lang="ru-RU" sz="2000" b="0" strike="noStrike" spc="-1" dirty="0">
                <a:solidFill>
                  <a:srgbClr val="000000"/>
                </a:solidFill>
                <a:latin typeface="Calibri" panose="020F0502020204030204"/>
                <a:ea typeface="Calibri" panose="020F0502020204030204"/>
              </a:rPr>
              <a:t> сервера </a:t>
            </a:r>
            <a:endParaRPr lang="ru-RU" sz="2000" b="0" strike="noStrike" spc="-1" dirty="0">
              <a:latin typeface="Arial" panose="020B0604020202020204"/>
            </a:endParaRPr>
          </a:p>
          <a:p>
            <a:pPr marL="215900" indent="-215265">
              <a:lnSpc>
                <a:spcPct val="100000"/>
              </a:lnSpc>
            </a:pPr>
            <a:r>
              <a:rPr lang="ru-RU" sz="2000" b="1" strike="noStrike" spc="-1" dirty="0" err="1">
                <a:solidFill>
                  <a:srgbClr val="000000"/>
                </a:solidFill>
                <a:latin typeface="Calibri" panose="020F0502020204030204"/>
                <a:ea typeface="Calibri" panose="020F0502020204030204"/>
              </a:rPr>
              <a:t>radius-server</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host</a:t>
            </a:r>
            <a:r>
              <a:rPr lang="ru-RU" sz="2000" b="1" strike="noStrike" spc="-1" dirty="0">
                <a:solidFill>
                  <a:srgbClr val="000000"/>
                </a:solidFill>
                <a:latin typeface="Calibri" panose="020F0502020204030204"/>
                <a:ea typeface="Calibri" panose="020F0502020204030204"/>
              </a:rPr>
              <a:t> X.X.X.X </a:t>
            </a:r>
            <a:r>
              <a:rPr lang="ru-RU" sz="2000" b="1" strike="noStrike" spc="-1" dirty="0" err="1">
                <a:solidFill>
                  <a:srgbClr val="000000"/>
                </a:solidFill>
                <a:latin typeface="Calibri" panose="020F0502020204030204"/>
                <a:ea typeface="Calibri" panose="020F0502020204030204"/>
              </a:rPr>
              <a:t>auth</a:t>
            </a:r>
            <a:r>
              <a:rPr lang="ru-RU" sz="2000" b="1" strike="noStrike" spc="-1" dirty="0">
                <a:solidFill>
                  <a:srgbClr val="000000"/>
                </a:solidFill>
                <a:latin typeface="Calibri" panose="020F0502020204030204"/>
                <a:ea typeface="Calibri" panose="020F0502020204030204"/>
              </a:rPr>
              <a:t>  N  </a:t>
            </a:r>
            <a:r>
              <a:rPr lang="ru-RU" sz="2000" b="1" strike="noStrike" spc="-1" dirty="0" err="1">
                <a:solidFill>
                  <a:srgbClr val="000000"/>
                </a:solidFill>
                <a:latin typeface="Calibri" panose="020F0502020204030204"/>
                <a:ea typeface="Calibri" panose="020F0502020204030204"/>
              </a:rPr>
              <a:t>acct-port</a:t>
            </a:r>
            <a:r>
              <a:rPr lang="ru-RU" sz="2000" b="1" strike="noStrike" spc="-1" dirty="0">
                <a:solidFill>
                  <a:srgbClr val="000000"/>
                </a:solidFill>
                <a:latin typeface="Calibri" panose="020F0502020204030204"/>
                <a:ea typeface="Calibri" panose="020F0502020204030204"/>
              </a:rPr>
              <a:t> N’</a:t>
            </a:r>
            <a:endParaRPr lang="ru-RU" sz="2000" b="0" strike="noStrike" spc="-1" dirty="0">
              <a:latin typeface="Arial" panose="020B0604020202020204"/>
            </a:endParaRPr>
          </a:p>
          <a:p>
            <a:pPr marL="215900" indent="-215265">
              <a:lnSpc>
                <a:spcPct val="100000"/>
              </a:lnSpc>
            </a:pPr>
            <a:r>
              <a:rPr lang="ru-RU" sz="2000" b="1" strike="noStrike" spc="-1" dirty="0" err="1">
                <a:solidFill>
                  <a:srgbClr val="000000"/>
                </a:solidFill>
                <a:latin typeface="Calibri" panose="020F0502020204030204"/>
                <a:ea typeface="Calibri" panose="020F0502020204030204"/>
              </a:rPr>
              <a:t>radius-server</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key</a:t>
            </a:r>
            <a:r>
              <a:rPr lang="ru-RU" sz="2000" b="1" strike="noStrike" spc="-1" dirty="0">
                <a:solidFill>
                  <a:srgbClr val="000000"/>
                </a:solidFill>
                <a:latin typeface="Calibri" panose="020F0502020204030204"/>
                <a:ea typeface="Calibri" panose="020F0502020204030204"/>
              </a:rPr>
              <a:t> 0 </a:t>
            </a:r>
            <a:r>
              <a:rPr lang="ru-RU" sz="2000" b="1" i="1" strike="noStrike" spc="-1" dirty="0" err="1">
                <a:solidFill>
                  <a:srgbClr val="000000"/>
                </a:solidFill>
                <a:latin typeface="Calibri" panose="020F0502020204030204"/>
                <a:ea typeface="Calibri" panose="020F0502020204030204"/>
              </a:rPr>
              <a:t>password</a:t>
            </a:r>
            <a:endParaRPr lang="ru-RU" sz="2000" b="0" strike="noStrike" spc="-1" dirty="0">
              <a:latin typeface="Arial" panose="020B0604020202020204"/>
            </a:endParaRPr>
          </a:p>
          <a:p>
            <a:pPr marL="215900" indent="-215265">
              <a:lnSpc>
                <a:spcPct val="100000"/>
              </a:lnSpc>
            </a:pPr>
            <a:endParaRPr lang="ru-RU" sz="2000" b="0" strike="noStrike" spc="-1" dirty="0">
              <a:latin typeface="Arial" panose="020B0604020202020204"/>
            </a:endParaRPr>
          </a:p>
        </p:txBody>
      </p:sp>
      <p:sp>
        <p:nvSpPr>
          <p:cNvPr id="343"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42541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endParaRPr lang="ru-RU" altLang="ru-RU" sz="2000" b="0" strike="noStrike" spc="-1" dirty="0">
              <a:latin typeface="Arial" panose="020B0604020202020204"/>
            </a:endParaRPr>
          </a:p>
        </p:txBody>
      </p:sp>
      <p:sp>
        <p:nvSpPr>
          <p:cNvPr id="32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17667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a:p>
        </p:txBody>
      </p:sp>
    </p:spTree>
    <p:extLst>
      <p:ext uri="{BB962C8B-B14F-4D97-AF65-F5344CB8AC3E}">
        <p14:creationId xmlns:p14="http://schemas.microsoft.com/office/powerpoint/2010/main" val="2115715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4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58084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smtClean="0">
                <a:latin typeface="MagistralC"/>
              </a:rPr>
              <a:t>На</a:t>
            </a:r>
            <a:r>
              <a:rPr lang="ru-RU" sz="2000" b="0" strike="noStrike" spc="-1" baseline="0" dirty="0" smtClean="0">
                <a:latin typeface="MagistralC"/>
              </a:rPr>
              <a:t> ОЛТ </a:t>
            </a:r>
            <a:r>
              <a:rPr lang="en-US" sz="2000" b="0" strike="noStrike" spc="-1" baseline="0" dirty="0" smtClean="0">
                <a:latin typeface="MagistralC"/>
              </a:rPr>
              <a:t>BDCOM </a:t>
            </a:r>
            <a:r>
              <a:rPr lang="ru-RU" sz="2000" b="0" strike="noStrike" spc="-1" baseline="0" dirty="0" smtClean="0">
                <a:latin typeface="MagistralC"/>
              </a:rPr>
              <a:t>есть несколько типовых вариантов обеспечения защиты от различных проблем связанных с </a:t>
            </a:r>
            <a:r>
              <a:rPr lang="en-US" sz="2000" b="0" strike="noStrike" spc="-1" baseline="0" dirty="0" smtClean="0">
                <a:latin typeface="MagistralC"/>
              </a:rPr>
              <a:t>DHCP </a:t>
            </a:r>
            <a:r>
              <a:rPr lang="ru-RU" sz="2000" b="0" strike="noStrike" spc="-1" baseline="0" dirty="0" smtClean="0">
                <a:latin typeface="MagistralC"/>
              </a:rPr>
              <a:t>атаками.</a:t>
            </a:r>
          </a:p>
          <a:p>
            <a:pPr marL="215900" indent="-215265">
              <a:lnSpc>
                <a:spcPct val="100000"/>
              </a:lnSpc>
            </a:pPr>
            <a:r>
              <a:rPr lang="ru-RU" sz="2000" b="0" i="0" dirty="0" smtClean="0">
                <a:effectLst/>
              </a:rPr>
              <a:t>Как</a:t>
            </a:r>
            <a:r>
              <a:rPr lang="ru-RU" sz="2000" b="0" i="0" baseline="0" dirty="0" smtClean="0">
                <a:effectLst/>
              </a:rPr>
              <a:t> мы знаем к</a:t>
            </a:r>
            <a:r>
              <a:rPr lang="ru-RU" sz="2000" b="0" i="0" dirty="0" smtClean="0">
                <a:effectLst/>
              </a:rPr>
              <a:t>лиент</a:t>
            </a:r>
            <a:r>
              <a:rPr lang="ru-RU" sz="2000" b="0" i="0" baseline="0" dirty="0" smtClean="0">
                <a:effectLst/>
              </a:rPr>
              <a:t> </a:t>
            </a:r>
            <a:r>
              <a:rPr lang="ru-RU" sz="2000" b="0" i="0" dirty="0" smtClean="0">
                <a:effectLst/>
              </a:rPr>
              <a:t>может специально или по ошибке поднять собственный DHCP, который в ответ на запрос клиентского устройства будет отдавать в качестве шлюза по умолчанию свой</a:t>
            </a:r>
            <a:r>
              <a:rPr lang="ru-RU" sz="2000" b="0" i="0" baseline="0" dirty="0" smtClean="0">
                <a:effectLst/>
              </a:rPr>
              <a:t> </a:t>
            </a:r>
            <a:r>
              <a:rPr lang="ru-RU" sz="2000" b="0" i="0" dirty="0" smtClean="0">
                <a:effectLst/>
              </a:rPr>
              <a:t>адрес. Соответственно, весь трафик, будет</a:t>
            </a:r>
            <a:r>
              <a:rPr lang="ru-RU" sz="2000" b="0" i="0" baseline="0" dirty="0" smtClean="0">
                <a:effectLst/>
              </a:rPr>
              <a:t> уходить не к настоящему шлюзу, а к одному из клиентов.</a:t>
            </a:r>
          </a:p>
          <a:p>
            <a:pPr marL="215900" indent="-215265">
              <a:lnSpc>
                <a:spcPct val="100000"/>
              </a:lnSpc>
            </a:pPr>
            <a:r>
              <a:rPr lang="ru-RU" sz="2000" b="0" i="0" dirty="0" smtClean="0">
                <a:effectLst/>
              </a:rPr>
              <a:t>Для того, чтобы защититься от подобного вида проблем, используется функционал под названием DHCP </a:t>
            </a:r>
            <a:r>
              <a:rPr lang="ru-RU" sz="2000" b="0" i="0" dirty="0" err="1" smtClean="0">
                <a:effectLst/>
              </a:rPr>
              <a:t>snooping</a:t>
            </a:r>
            <a:r>
              <a:rPr lang="ru-RU" sz="2000" b="0" i="0" dirty="0" smtClean="0">
                <a:effectLst/>
              </a:rPr>
              <a:t>. Суть: указать </a:t>
            </a:r>
            <a:r>
              <a:rPr lang="ru-RU" sz="2000" b="0" i="0" dirty="0" err="1" smtClean="0">
                <a:effectLst/>
              </a:rPr>
              <a:t>свичу</a:t>
            </a:r>
            <a:r>
              <a:rPr lang="ru-RU" sz="2000" b="0" i="0" dirty="0" smtClean="0">
                <a:effectLst/>
              </a:rPr>
              <a:t>, на каком порту подключен настоящий DHCP-сервер, и разрешить DHCP-ответы только с этого порта, запретив для остальных. </a:t>
            </a:r>
          </a:p>
          <a:p>
            <a:pPr fontAlgn="base"/>
            <a:r>
              <a:rPr lang="ru-RU" sz="2000" b="0" i="0" dirty="0" smtClean="0">
                <a:effectLst/>
              </a:rPr>
              <a:t>После включения DHCP </a:t>
            </a:r>
            <a:r>
              <a:rPr lang="ru-RU" sz="2000" b="0" i="0" dirty="0" err="1" smtClean="0">
                <a:effectLst/>
              </a:rPr>
              <a:t>Snooping’а</a:t>
            </a:r>
            <a:r>
              <a:rPr lang="ru-RU" sz="2000" b="0" i="0" dirty="0" smtClean="0">
                <a:effectLst/>
              </a:rPr>
              <a:t>, он начинает вести у себя базу соответствия MAC и IP-адресов устройств, которую обновляет и пополняет за счет прослушивания DHCP запросов и ответов. Эта база позволяет нам противостоять еще одному виду атак — подмене IP-адреса (IP </a:t>
            </a:r>
            <a:r>
              <a:rPr lang="ru-RU" sz="2000" b="0" i="0" dirty="0" err="1" smtClean="0">
                <a:effectLst/>
              </a:rPr>
              <a:t>Spoofing</a:t>
            </a:r>
            <a:r>
              <a:rPr lang="ru-RU" sz="2000" b="0" i="0" dirty="0" smtClean="0">
                <a:effectLst/>
              </a:rPr>
              <a:t>). При включенном IP </a:t>
            </a:r>
            <a:r>
              <a:rPr lang="ru-RU" sz="2000" b="0" i="0" dirty="0" err="1" smtClean="0">
                <a:effectLst/>
              </a:rPr>
              <a:t>Source</a:t>
            </a:r>
            <a:r>
              <a:rPr lang="ru-RU" sz="2000" b="0" i="0" dirty="0" smtClean="0">
                <a:effectLst/>
              </a:rPr>
              <a:t> </a:t>
            </a:r>
            <a:r>
              <a:rPr lang="ru-RU" sz="2000" b="0" i="0" dirty="0" err="1" smtClean="0">
                <a:effectLst/>
              </a:rPr>
              <a:t>Guard</a:t>
            </a:r>
            <a:r>
              <a:rPr lang="ru-RU" sz="2000" b="0" i="0" dirty="0" smtClean="0">
                <a:effectLst/>
              </a:rPr>
              <a:t>, каждый приходящий пакет может проверяться на:</a:t>
            </a:r>
          </a:p>
          <a:p>
            <a:pPr fontAlgn="base"/>
            <a:r>
              <a:rPr lang="ru-RU" sz="2000" b="0" i="0" dirty="0" smtClean="0">
                <a:effectLst/>
              </a:rPr>
              <a:t>соответствие IP-адреса источника адресу, полученному из базы DHCP </a:t>
            </a:r>
            <a:r>
              <a:rPr lang="ru-RU" sz="2000" b="0" i="0" dirty="0" err="1" smtClean="0">
                <a:effectLst/>
              </a:rPr>
              <a:t>Snooping</a:t>
            </a:r>
            <a:r>
              <a:rPr lang="ru-RU" sz="2000" b="0" i="0" dirty="0" smtClean="0">
                <a:effectLst/>
              </a:rPr>
              <a:t> (иными словами, </a:t>
            </a:r>
            <a:r>
              <a:rPr lang="ru-RU" sz="2000" b="0" i="0" dirty="0" err="1" smtClean="0">
                <a:effectLst/>
              </a:rPr>
              <a:t>айпишник</a:t>
            </a:r>
            <a:r>
              <a:rPr lang="ru-RU" sz="2000" b="0" i="0" dirty="0" smtClean="0">
                <a:effectLst/>
              </a:rPr>
              <a:t> закрепляется за конкретной</a:t>
            </a:r>
            <a:r>
              <a:rPr lang="ru-RU" sz="2000" b="0" i="0" baseline="0" dirty="0" smtClean="0">
                <a:effectLst/>
              </a:rPr>
              <a:t> </a:t>
            </a:r>
            <a:r>
              <a:rPr lang="en-US" sz="2000" b="0" i="0" baseline="0" dirty="0" smtClean="0">
                <a:effectLst/>
              </a:rPr>
              <a:t>ONU</a:t>
            </a:r>
            <a:r>
              <a:rPr lang="ru-RU" sz="2000" b="0" i="0" dirty="0" smtClean="0">
                <a:effectLst/>
              </a:rPr>
              <a:t>)</a:t>
            </a:r>
          </a:p>
          <a:p>
            <a:pPr fontAlgn="base"/>
            <a:endParaRPr lang="ru-RU" sz="2000" b="0" i="0" dirty="0" smtClean="0">
              <a:effectLst/>
            </a:endParaRPr>
          </a:p>
          <a:p>
            <a:pPr fontAlgn="base"/>
            <a:r>
              <a:rPr lang="ru-RU" sz="2000" b="0" i="0" dirty="0" smtClean="0">
                <a:effectLst/>
              </a:rPr>
              <a:t>Также</a:t>
            </a:r>
            <a:r>
              <a:rPr lang="ru-RU" sz="2000" b="0" i="0" baseline="0" dirty="0" smtClean="0">
                <a:effectLst/>
              </a:rPr>
              <a:t> на сети существует еще один вид атак, так называемый </a:t>
            </a:r>
            <a:r>
              <a:rPr lang="ru-RU" sz="2000" b="0" i="0" dirty="0" smtClean="0">
                <a:effectLst/>
              </a:rPr>
              <a:t>ARP-</a:t>
            </a:r>
            <a:r>
              <a:rPr lang="ru-RU" sz="2000" b="0" i="0" dirty="0" err="1" smtClean="0">
                <a:effectLst/>
              </a:rPr>
              <a:t>spoofing</a:t>
            </a:r>
            <a:r>
              <a:rPr lang="ru-RU" sz="2000" b="0" i="0" dirty="0" smtClean="0">
                <a:effectLst/>
              </a:rPr>
              <a:t>: вместо настоящего хоста с</a:t>
            </a:r>
            <a:r>
              <a:rPr lang="ru-RU" sz="2000" b="0" i="0" baseline="0" dirty="0" smtClean="0">
                <a:effectLst/>
              </a:rPr>
              <a:t> определенным адресом</a:t>
            </a:r>
            <a:r>
              <a:rPr lang="ru-RU" sz="2000" b="0" i="0" dirty="0" smtClean="0">
                <a:effectLst/>
              </a:rPr>
              <a:t> отвечает хост злоумышленника, заставляя таким образом трафик, следовать через него.</a:t>
            </a:r>
          </a:p>
          <a:p>
            <a:pPr fontAlgn="base"/>
            <a:r>
              <a:rPr lang="ru-RU" sz="2000" b="0" i="0" dirty="0" smtClean="0">
                <a:effectLst/>
              </a:rPr>
              <a:t>Для предотвращения такого типа атак используется функционал ARP </a:t>
            </a:r>
            <a:r>
              <a:rPr lang="ru-RU" sz="2000" b="0" i="0" dirty="0" err="1" smtClean="0">
                <a:effectLst/>
              </a:rPr>
              <a:t>Inspection</a:t>
            </a:r>
            <a:r>
              <a:rPr lang="ru-RU" sz="2000" b="0" i="0" dirty="0" smtClean="0">
                <a:effectLst/>
              </a:rPr>
              <a:t>. Схема работы похожа на схему DHCP-</a:t>
            </a:r>
            <a:r>
              <a:rPr lang="ru-RU" sz="2000" b="0" i="0" dirty="0" err="1" smtClean="0">
                <a:effectLst/>
              </a:rPr>
              <a:t>Snooping’а</a:t>
            </a:r>
            <a:r>
              <a:rPr lang="ru-RU" sz="2000" b="0" i="0" dirty="0" smtClean="0">
                <a:effectLst/>
              </a:rPr>
              <a:t>: порты делятся на доверенные и </a:t>
            </a:r>
            <a:r>
              <a:rPr lang="ru-RU" sz="2000" b="0" i="0" dirty="0" err="1" smtClean="0">
                <a:effectLst/>
              </a:rPr>
              <a:t>недоверенные</a:t>
            </a:r>
            <a:r>
              <a:rPr lang="ru-RU" sz="2000" b="0" i="0" dirty="0" smtClean="0">
                <a:effectLst/>
              </a:rPr>
              <a:t>, на </a:t>
            </a:r>
            <a:r>
              <a:rPr lang="ru-RU" sz="2000" b="0" i="0" dirty="0" err="1" smtClean="0">
                <a:effectLst/>
              </a:rPr>
              <a:t>недоверенных</a:t>
            </a:r>
            <a:r>
              <a:rPr lang="ru-RU" sz="2000" b="0" i="0" dirty="0" smtClean="0">
                <a:effectLst/>
              </a:rPr>
              <a:t> каждый ARP-ответ подвергаются анализу: сверяется информация, содержащаяся в этом пакете, с той, которой </a:t>
            </a:r>
            <a:r>
              <a:rPr lang="ru-RU" sz="2000" b="0" i="0" dirty="0" err="1" smtClean="0">
                <a:effectLst/>
              </a:rPr>
              <a:t>свич</a:t>
            </a:r>
            <a:r>
              <a:rPr lang="ru-RU" sz="2000" b="0" i="0" dirty="0" smtClean="0">
                <a:effectLst/>
              </a:rPr>
              <a:t> доверяет (либо статически заданные соответствия MAC-IP, либо информация из базы DHCP </a:t>
            </a:r>
            <a:r>
              <a:rPr lang="ru-RU" sz="2000" b="0" i="0" dirty="0" err="1" smtClean="0">
                <a:effectLst/>
              </a:rPr>
              <a:t>Snooping</a:t>
            </a:r>
            <a:r>
              <a:rPr lang="ru-RU" sz="2000" b="0" i="0" dirty="0" smtClean="0">
                <a:effectLst/>
              </a:rPr>
              <a:t>)</a:t>
            </a:r>
          </a:p>
          <a:p>
            <a:pPr fontAlgn="base"/>
            <a:endParaRPr lang="ru-RU" sz="2000" b="0" i="0" dirty="0" smtClean="0">
              <a:effectLst/>
            </a:endParaRPr>
          </a:p>
          <a:p>
            <a:pPr marL="215900" indent="-215265">
              <a:lnSpc>
                <a:spcPct val="100000"/>
              </a:lnSpc>
            </a:pPr>
            <a:endParaRPr lang="ru-RU" sz="2000" b="0" strike="noStrike" spc="-1" dirty="0" smtClean="0">
              <a:latin typeface="MagistralC"/>
            </a:endParaRPr>
          </a:p>
          <a:p>
            <a:pPr marL="215900" indent="-215265">
              <a:lnSpc>
                <a:spcPct val="100000"/>
              </a:lnSpc>
            </a:pPr>
            <a:endParaRPr lang="ru-RU" sz="2000" b="0" strike="noStrike" spc="-1" dirty="0" smtClean="0">
              <a:latin typeface="MagistralC"/>
            </a:endParaRPr>
          </a:p>
          <a:p>
            <a:pPr marL="215900" indent="-215265">
              <a:lnSpc>
                <a:spcPct val="100000"/>
              </a:lnSpc>
            </a:pPr>
            <a:endParaRPr lang="ru-RU" sz="2000" b="0" strike="noStrike" spc="-1" dirty="0" smtClean="0">
              <a:latin typeface="MagistralC"/>
            </a:endParaRPr>
          </a:p>
          <a:p>
            <a:pPr marL="215900" indent="-215265">
              <a:lnSpc>
                <a:spcPct val="100000"/>
              </a:lnSpc>
            </a:pPr>
            <a:r>
              <a:rPr lang="ru-RU" sz="2000" b="0" strike="noStrike" spc="-1" dirty="0" err="1" smtClean="0">
                <a:latin typeface="MagistralC"/>
              </a:rPr>
              <a:t>option</a:t>
            </a:r>
            <a:r>
              <a:rPr lang="ru-RU" sz="2000" b="0" strike="noStrike" spc="-1" dirty="0" smtClean="0">
                <a:latin typeface="MagistralC"/>
              </a:rPr>
              <a:t> </a:t>
            </a:r>
            <a:r>
              <a:rPr lang="ru-RU" sz="2000" b="0" strike="noStrike" spc="-1" dirty="0" err="1">
                <a:latin typeface="MagistralC"/>
              </a:rPr>
              <a:t>format</a:t>
            </a:r>
            <a:r>
              <a:rPr lang="ru-RU" sz="2000" b="0" strike="noStrike" spc="-1" dirty="0">
                <a:latin typeface="MagistralC"/>
              </a:rPr>
              <a:t> определяет что будет находиться в </a:t>
            </a:r>
            <a:r>
              <a:rPr lang="ru-RU" sz="2000" b="0" strike="noStrike" spc="-1" dirty="0" err="1">
                <a:latin typeface="MagistralC"/>
              </a:rPr>
              <a:t>Remote-Id</a:t>
            </a:r>
            <a:r>
              <a:rPr lang="ru-RU" sz="2000" b="0" strike="noStrike" spc="-1" dirty="0">
                <a:latin typeface="MagistralC"/>
              </a:rPr>
              <a:t>, HN-</a:t>
            </a:r>
            <a:r>
              <a:rPr lang="ru-RU" sz="2000" b="0" strike="noStrike" spc="-1" dirty="0" err="1">
                <a:latin typeface="MagistralC"/>
              </a:rPr>
              <a:t>type</a:t>
            </a:r>
            <a:r>
              <a:rPr lang="ru-RU" sz="2000" b="0" strike="noStrike" spc="-1" dirty="0">
                <a:latin typeface="MagistralC"/>
              </a:rPr>
              <a:t>  - передает MAC ONU</a:t>
            </a:r>
            <a:endParaRPr lang="ru-RU" sz="2000" b="0" strike="noStrike" spc="-1" dirty="0">
              <a:latin typeface="Arial" panose="020B0604020202020204"/>
            </a:endParaRPr>
          </a:p>
          <a:p>
            <a:pPr marL="215900" indent="-215265">
              <a:lnSpc>
                <a:spcPct val="100000"/>
              </a:lnSpc>
            </a:pPr>
            <a:r>
              <a:rPr lang="ru-RU" sz="2000" b="0" strike="noStrike" spc="-1" dirty="0">
                <a:latin typeface="MagistralC"/>
              </a:rPr>
              <a:t>                                                                                           CM-</a:t>
            </a:r>
            <a:r>
              <a:rPr lang="ru-RU" sz="2000" b="0" strike="noStrike" spc="-1" dirty="0" err="1">
                <a:latin typeface="MagistralC"/>
              </a:rPr>
              <a:t>Type</a:t>
            </a:r>
            <a:r>
              <a:rPr lang="ru-RU" sz="2000" b="0" strike="noStrike" spc="-1" dirty="0">
                <a:latin typeface="MagistralC"/>
              </a:rPr>
              <a:t> – передает МАС PON порта</a:t>
            </a:r>
            <a:endParaRPr lang="ru-RU" sz="2000" b="0" strike="noStrike" spc="-1" dirty="0">
              <a:latin typeface="Arial" panose="020B0604020202020204"/>
            </a:endParaRPr>
          </a:p>
          <a:p>
            <a:pPr marL="215900" indent="-215265">
              <a:lnSpc>
                <a:spcPct val="100000"/>
              </a:lnSpc>
            </a:pPr>
            <a:r>
              <a:rPr lang="ru-RU" sz="2000" b="0" strike="noStrike" spc="-1" dirty="0" err="1">
                <a:latin typeface="MagistralC"/>
              </a:rPr>
              <a:t>Circuit</a:t>
            </a:r>
            <a:r>
              <a:rPr lang="ru-RU" sz="2000" b="0" strike="noStrike" spc="-1" dirty="0">
                <a:latin typeface="MagistralC"/>
              </a:rPr>
              <a:t> будет содержать номер </a:t>
            </a:r>
            <a:r>
              <a:rPr lang="ru-RU" sz="2000" b="0" strike="noStrike" spc="-1" dirty="0" err="1">
                <a:latin typeface="MagistralC"/>
              </a:rPr>
              <a:t>vlan</a:t>
            </a:r>
            <a:r>
              <a:rPr lang="ru-RU" sz="2000" b="0" strike="noStrike" spc="-1" dirty="0">
                <a:latin typeface="MagistralC"/>
              </a:rPr>
              <a:t> и номер ONU</a:t>
            </a:r>
            <a:endParaRPr lang="ru-RU" sz="2000" b="0" strike="noStrike" spc="-1" dirty="0">
              <a:latin typeface="Arial" panose="020B0604020202020204"/>
            </a:endParaRPr>
          </a:p>
          <a:p>
            <a:pPr marL="215900" indent="-215265">
              <a:lnSpc>
                <a:spcPct val="100000"/>
              </a:lnSpc>
            </a:pPr>
            <a:r>
              <a:rPr lang="ru-RU" sz="2000" b="0" strike="noStrike" spc="-1" dirty="0">
                <a:solidFill>
                  <a:srgbClr val="000000"/>
                </a:solidFill>
                <a:latin typeface="MagistralC"/>
                <a:ea typeface="Calibri" panose="020F0502020204030204"/>
              </a:rPr>
              <a:t>Команды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verify</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source</a:t>
            </a:r>
            <a:r>
              <a:rPr lang="ru-RU" sz="2000" b="1" strike="noStrike" spc="-1" dirty="0">
                <a:solidFill>
                  <a:srgbClr val="000000"/>
                </a:solidFill>
                <a:latin typeface="MagistralC"/>
                <a:ea typeface="Calibri" panose="020F0502020204030204"/>
              </a:rPr>
              <a:t>  </a:t>
            </a:r>
            <a:r>
              <a:rPr lang="ru-RU" sz="2000" b="0" strike="noStrike" spc="-1" dirty="0">
                <a:solidFill>
                  <a:srgbClr val="000000"/>
                </a:solidFill>
                <a:latin typeface="MagistralC"/>
                <a:ea typeface="Calibri" panose="020F0502020204030204"/>
              </a:rPr>
              <a:t>и</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arp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inspection</a:t>
            </a:r>
            <a:r>
              <a:rPr lang="ru-RU" sz="2000" b="1" strike="noStrike" spc="-1" dirty="0">
                <a:solidFill>
                  <a:srgbClr val="000000"/>
                </a:solidFill>
                <a:latin typeface="MagistralC"/>
                <a:ea typeface="Calibri" panose="020F0502020204030204"/>
              </a:rPr>
              <a:t> </a:t>
            </a:r>
            <a:r>
              <a:rPr lang="ru-RU" sz="2000" b="0" strike="noStrike" spc="-1" dirty="0">
                <a:solidFill>
                  <a:srgbClr val="000000"/>
                </a:solidFill>
                <a:latin typeface="MagistralC"/>
                <a:ea typeface="Calibri" panose="020F0502020204030204"/>
              </a:rPr>
              <a:t>проверяют наличие источника в таблице </a:t>
            </a:r>
            <a:r>
              <a:rPr lang="ru-RU" sz="2000" b="0" strike="noStrike" spc="-1" dirty="0" err="1">
                <a:solidFill>
                  <a:srgbClr val="000000"/>
                </a:solidFill>
                <a:latin typeface="MagistralC"/>
                <a:ea typeface="Calibri" panose="020F0502020204030204"/>
              </a:rPr>
              <a:t>dhcp</a:t>
            </a:r>
            <a:r>
              <a:rPr lang="ru-RU" sz="2000" b="0" strike="noStrike" spc="-1" dirty="0">
                <a:solidFill>
                  <a:srgbClr val="000000"/>
                </a:solidFill>
                <a:latin typeface="MagistralC"/>
                <a:ea typeface="Calibri" panose="020F0502020204030204"/>
              </a:rPr>
              <a:t> </a:t>
            </a:r>
            <a:r>
              <a:rPr lang="ru-RU" sz="2000" b="0" strike="noStrike" spc="-1" dirty="0" err="1">
                <a:solidFill>
                  <a:srgbClr val="000000"/>
                </a:solidFill>
                <a:latin typeface="MagistralC"/>
                <a:ea typeface="Calibri" panose="020F0502020204030204"/>
              </a:rPr>
              <a:t>snooping</a:t>
            </a:r>
            <a:r>
              <a:rPr lang="ru-RU" sz="2000" b="0" strike="noStrike" spc="-1" dirty="0">
                <a:solidFill>
                  <a:srgbClr val="000000"/>
                </a:solidFill>
                <a:latin typeface="MagistralC"/>
                <a:ea typeface="Calibri" panose="020F0502020204030204"/>
              </a:rPr>
              <a:t> </a:t>
            </a:r>
            <a:r>
              <a:rPr lang="ru-RU" sz="2000" b="0" strike="noStrike" spc="-1" dirty="0" err="1">
                <a:solidFill>
                  <a:srgbClr val="000000"/>
                </a:solidFill>
                <a:latin typeface="MagistralC"/>
                <a:ea typeface="Calibri" panose="020F0502020204030204"/>
              </a:rPr>
              <a:t>binding</a:t>
            </a:r>
            <a:r>
              <a:rPr lang="ru-RU" sz="2000" b="0" strike="noStrike" spc="-1" dirty="0">
                <a:solidFill>
                  <a:srgbClr val="000000"/>
                </a:solidFill>
                <a:latin typeface="MagistralC"/>
                <a:ea typeface="Calibri" panose="020F0502020204030204"/>
              </a:rPr>
              <a:t>.  Данная таблица заполняется, когда клиент получает IP от DHCP сервера. Так же можно ее заполнить в ручную используя команду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source</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binding</a:t>
            </a:r>
            <a:r>
              <a:rPr lang="ru-RU" sz="2000" b="1" strike="noStrike" spc="-1" dirty="0">
                <a:solidFill>
                  <a:srgbClr val="000000"/>
                </a:solidFill>
                <a:latin typeface="MagistralC"/>
                <a:ea typeface="Calibri" panose="020F0502020204030204"/>
              </a:rPr>
              <a:t> 00:ff:aa:50:aa:60 10.10.10.10 </a:t>
            </a:r>
            <a:r>
              <a:rPr lang="ru-RU" sz="2000" b="1" strike="noStrike" spc="-1" dirty="0" err="1">
                <a:solidFill>
                  <a:srgbClr val="000000"/>
                </a:solidFill>
                <a:latin typeface="MagistralC"/>
                <a:ea typeface="Calibri" panose="020F0502020204030204"/>
              </a:rPr>
              <a:t>interface</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ePON</a:t>
            </a:r>
            <a:r>
              <a:rPr lang="ru-RU" sz="2000" b="1" strike="noStrike" spc="-1" dirty="0">
                <a:solidFill>
                  <a:srgbClr val="000000"/>
                </a:solidFill>
                <a:latin typeface="MagistralC"/>
                <a:ea typeface="Calibri" panose="020F0502020204030204"/>
              </a:rPr>
              <a:t> 0/1 </a:t>
            </a:r>
            <a:r>
              <a:rPr lang="ru-RU" sz="2000" b="1" strike="noStrike" spc="-1" dirty="0" err="1">
                <a:solidFill>
                  <a:srgbClr val="000000"/>
                </a:solidFill>
                <a:latin typeface="MagistralC"/>
                <a:ea typeface="Calibri" panose="020F0502020204030204"/>
              </a:rPr>
              <a:t>vlan</a:t>
            </a:r>
            <a:r>
              <a:rPr lang="ru-RU" sz="2000" b="1" strike="noStrike" spc="-1" dirty="0">
                <a:solidFill>
                  <a:srgbClr val="000000"/>
                </a:solidFill>
                <a:latin typeface="MagistralC"/>
                <a:ea typeface="Calibri" panose="020F0502020204030204"/>
              </a:rPr>
              <a:t> 100 </a:t>
            </a:r>
            <a:endParaRPr lang="ru-RU" sz="2000" b="0" strike="noStrike" spc="-1" dirty="0">
              <a:latin typeface="Arial" panose="020B0604020202020204"/>
            </a:endParaRPr>
          </a:p>
          <a:p>
            <a:pPr marL="215900" indent="-215265">
              <a:lnSpc>
                <a:spcPct val="100000"/>
              </a:lnSpc>
            </a:pPr>
            <a:r>
              <a:rPr lang="ru-RU" sz="2000" b="0" strike="noStrike" spc="-1" dirty="0">
                <a:solidFill>
                  <a:srgbClr val="000000"/>
                </a:solidFill>
                <a:latin typeface="MagistralC"/>
                <a:ea typeface="Calibri" panose="020F0502020204030204"/>
              </a:rPr>
              <a:t>Просмотреть имеющиеся в базе записи можно командой </a:t>
            </a:r>
            <a:r>
              <a:rPr lang="ru-RU" sz="2000" b="1" strike="noStrike" spc="-1" dirty="0" err="1">
                <a:solidFill>
                  <a:srgbClr val="000000"/>
                </a:solidFill>
                <a:latin typeface="Calibri" panose="020F0502020204030204"/>
                <a:ea typeface="Calibri" panose="020F0502020204030204"/>
              </a:rPr>
              <a:t>sh</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ip</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dhcp-relay</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snooping</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binding</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all</a:t>
            </a:r>
            <a:endParaRPr lang="ru-RU" sz="2000" b="0" strike="noStrike" spc="-1" dirty="0">
              <a:latin typeface="Arial" panose="020B0604020202020204"/>
            </a:endParaRPr>
          </a:p>
        </p:txBody>
      </p:sp>
      <p:sp>
        <p:nvSpPr>
          <p:cNvPr id="34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62823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en-US" sz="2000" b="0" i="0" dirty="0" smtClean="0">
                <a:effectLst/>
              </a:rPr>
              <a:t>BDCOM </a:t>
            </a:r>
            <a:r>
              <a:rPr lang="ru-RU" sz="2000" b="0" i="0" dirty="0" smtClean="0">
                <a:effectLst/>
              </a:rPr>
              <a:t>поддерживают функции DHCP </a:t>
            </a:r>
            <a:r>
              <a:rPr lang="ru-RU" sz="2000" b="0" i="0" dirty="0" err="1" smtClean="0">
                <a:effectLst/>
              </a:rPr>
              <a:t>Relay</a:t>
            </a:r>
            <a:r>
              <a:rPr lang="ru-RU" sz="2000" b="0" i="0" dirty="0" smtClean="0">
                <a:effectLst/>
              </a:rPr>
              <a:t> агента. Задачей DHCP </a:t>
            </a:r>
            <a:r>
              <a:rPr lang="ru-RU" sz="2000" b="0" i="0" dirty="0" err="1" smtClean="0">
                <a:effectLst/>
              </a:rPr>
              <a:t>Relay</a:t>
            </a:r>
            <a:r>
              <a:rPr lang="ru-RU" sz="2000" b="0" i="0" dirty="0" smtClean="0">
                <a:effectLst/>
              </a:rPr>
              <a:t> агента является передача DHCP-пакетов от клиента к серверу и обратно в случае, если DHCP-сервер находится в одной сети, а клиент в другой.</a:t>
            </a:r>
            <a:endParaRPr lang="ru-RU" sz="2000" b="0" strike="noStrike" spc="-1" dirty="0">
              <a:latin typeface="Arial" panose="020B0604020202020204"/>
            </a:endParaRPr>
          </a:p>
        </p:txBody>
      </p:sp>
      <p:sp>
        <p:nvSpPr>
          <p:cNvPr id="34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7321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0" i="0" dirty="0" smtClean="0">
                <a:effectLst/>
              </a:rPr>
              <a:t>DHCP </a:t>
            </a:r>
            <a:r>
              <a:rPr lang="ru-RU" sz="2000" b="0" i="0" dirty="0" err="1" smtClean="0">
                <a:effectLst/>
              </a:rPr>
              <a:t>Option</a:t>
            </a:r>
            <a:r>
              <a:rPr lang="ru-RU" sz="2000" b="0" i="0" dirty="0" smtClean="0">
                <a:effectLst/>
              </a:rPr>
              <a:t> 82 - это опция протокола DHCP, которая используется для информирования DHCP-сервера о том, от какого DHCP-ретранслятора и через</a:t>
            </a:r>
            <a:r>
              <a:rPr lang="ru-RU" sz="2000" b="0" i="0" baseline="0" dirty="0" smtClean="0">
                <a:effectLst/>
              </a:rPr>
              <a:t> какой порт, ОНУ</a:t>
            </a:r>
            <a:r>
              <a:rPr lang="ru-RU" sz="2000" b="0" i="0" dirty="0" smtClean="0">
                <a:effectLst/>
              </a:rPr>
              <a:t> был получен запрос. Данная опция применяется для привязки IP-адреса к определенному порту коммутатора.</a:t>
            </a:r>
          </a:p>
          <a:p>
            <a:r>
              <a:rPr lang="ru-RU" sz="2000" b="0" i="0" dirty="0" smtClean="0">
                <a:effectLst/>
              </a:rPr>
              <a:t>На </a:t>
            </a:r>
            <a:r>
              <a:rPr lang="en-US" sz="2000" b="0" i="0" dirty="0" smtClean="0">
                <a:effectLst/>
              </a:rPr>
              <a:t>OLT BDCOM </a:t>
            </a:r>
            <a:r>
              <a:rPr lang="ru-RU" sz="2000" b="0" i="0" dirty="0" smtClean="0">
                <a:effectLst/>
              </a:rPr>
              <a:t>DHCP </a:t>
            </a:r>
            <a:r>
              <a:rPr lang="ru-RU" sz="2000" b="0" i="0" dirty="0" err="1" smtClean="0">
                <a:effectLst/>
              </a:rPr>
              <a:t>Option</a:t>
            </a:r>
            <a:r>
              <a:rPr lang="ru-RU" sz="2000" b="0" i="0" dirty="0" smtClean="0">
                <a:effectLst/>
              </a:rPr>
              <a:t> 82 используется</a:t>
            </a:r>
            <a:r>
              <a:rPr lang="ru-RU" sz="2000" b="0" i="0" baseline="0" dirty="0" smtClean="0">
                <a:effectLst/>
              </a:rPr>
              <a:t> </a:t>
            </a:r>
            <a:r>
              <a:rPr lang="ru-RU" sz="2000" b="0" i="0" dirty="0" smtClean="0">
                <a:effectLst/>
              </a:rPr>
              <a:t>с функционалом DHCP </a:t>
            </a:r>
            <a:r>
              <a:rPr lang="ru-RU" sz="2000" b="0" i="0" dirty="0" err="1" smtClean="0">
                <a:effectLst/>
              </a:rPr>
              <a:t>Snooping</a:t>
            </a:r>
            <a:r>
              <a:rPr lang="ru-RU" sz="2000" b="0" i="0" dirty="0" smtClean="0">
                <a:effectLst/>
              </a:rPr>
              <a:t> </a:t>
            </a:r>
          </a:p>
          <a:p>
            <a:pPr marL="215900" indent="-215265">
              <a:lnSpc>
                <a:spcPct val="100000"/>
              </a:lnSpc>
            </a:pPr>
            <a:endParaRPr lang="ru-RU" sz="2000" b="0" strike="noStrike" spc="-1" dirty="0">
              <a:latin typeface="Arial" panose="020B0604020202020204"/>
            </a:endParaRPr>
          </a:p>
        </p:txBody>
      </p:sp>
      <p:sp>
        <p:nvSpPr>
          <p:cNvPr id="35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82872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a:t>
            </a:r>
            <a:endParaRPr lang="en-US" sz="2000" b="1" i="0" dirty="0" smtClean="0">
              <a:effectLst/>
            </a:endParaRPr>
          </a:p>
          <a:p>
            <a:endParaRPr lang="en-US" sz="2000" b="1" i="0" dirty="0" smtClean="0">
              <a:effectLst/>
            </a:endParaRPr>
          </a:p>
          <a:p>
            <a:r>
              <a:rPr lang="ru-RU" sz="2000" b="1" i="0" dirty="0" smtClean="0">
                <a:effectLst/>
              </a:rPr>
              <a:t>Коммуникационный процесс</a:t>
            </a:r>
          </a:p>
          <a:p>
            <a:r>
              <a:rPr lang="ru-RU" sz="2000" b="0" i="0" dirty="0" smtClean="0">
                <a:effectLst/>
              </a:rPr>
              <a:t>ONT / ONU отправляет кадры </a:t>
            </a:r>
            <a:r>
              <a:rPr lang="ru-RU" sz="2000" b="0" i="0" dirty="0" err="1" smtClean="0">
                <a:effectLst/>
              </a:rPr>
              <a:t>Ethernet</a:t>
            </a:r>
            <a:r>
              <a:rPr lang="ru-RU" sz="2000" b="0" i="0" dirty="0" smtClean="0">
                <a:effectLst/>
              </a:rPr>
              <a:t> на порты GEM в соответствии с настроенными правилами, которые сопоставляют порты служб и порты GEM.</a:t>
            </a:r>
          </a:p>
          <a:p>
            <a:r>
              <a:rPr lang="ru-RU" sz="2000" b="0" i="0" dirty="0" smtClean="0">
                <a:effectLst/>
              </a:rPr>
              <a:t>Порты GEM инкапсулируют кадры </a:t>
            </a:r>
            <a:r>
              <a:rPr lang="ru-RU" sz="2000" b="0" i="0" dirty="0" err="1" smtClean="0">
                <a:effectLst/>
              </a:rPr>
              <a:t>Ethernet</a:t>
            </a:r>
            <a:r>
              <a:rPr lang="ru-RU" sz="2000" b="0" i="0" dirty="0" smtClean="0">
                <a:effectLst/>
              </a:rPr>
              <a:t> в блоки GEM PDU и добавляют эти PDU в очереди TCONT в соответствии с правилами, которые выделяют порты GEM и очереди TCONT.</a:t>
            </a:r>
          </a:p>
          <a:p>
            <a:r>
              <a:rPr lang="ru-RU" sz="2000" b="0" i="0" dirty="0" smtClean="0">
                <a:effectLst/>
              </a:rPr>
              <a:t>Очереди TCONT используют временные интервалы на основе DBA, а затем передают PDU восходящего потока GEM в OLT.</a:t>
            </a:r>
          </a:p>
          <a:p>
            <a:r>
              <a:rPr lang="ru-RU" sz="2000" b="0" i="0" dirty="0" smtClean="0">
                <a:effectLst/>
              </a:rPr>
              <a:t>OLT </a:t>
            </a:r>
            <a:r>
              <a:rPr lang="ru-RU" sz="2000" b="0" i="0" dirty="0" err="1" smtClean="0">
                <a:effectLst/>
              </a:rPr>
              <a:t>декапсулирует</a:t>
            </a:r>
            <a:r>
              <a:rPr lang="ru-RU" sz="2000" b="0" i="0" dirty="0" smtClean="0">
                <a:effectLst/>
              </a:rPr>
              <a:t> GEM PDU, теперь виден исходный кадр </a:t>
            </a:r>
            <a:r>
              <a:rPr lang="ru-RU" sz="2000" b="0" i="0" dirty="0" err="1" smtClean="0">
                <a:effectLst/>
              </a:rPr>
              <a:t>Ethernet</a:t>
            </a:r>
            <a:r>
              <a:rPr lang="ru-RU" sz="2000" b="0" i="0" dirty="0" smtClean="0">
                <a:effectLst/>
              </a:rPr>
              <a:t>.</a:t>
            </a:r>
          </a:p>
          <a:p>
            <a:pPr marL="215900" indent="-215265">
              <a:lnSpc>
                <a:spcPct val="100000"/>
              </a:lnSpc>
            </a:pPr>
            <a:endParaRPr lang="en-US" sz="2000" b="0" strike="noStrike" spc="-1" dirty="0" smtClean="0">
              <a:latin typeface="Arial" panose="020B0604020202020204"/>
            </a:endParaRPr>
          </a:p>
          <a:p>
            <a:pPr marL="215900" indent="-215265">
              <a:lnSpc>
                <a:spcPct val="100000"/>
              </a:lnSpc>
            </a:pPr>
            <a:r>
              <a:rPr lang="ru-RU" sz="2000" b="0" i="0" dirty="0" smtClean="0">
                <a:effectLst/>
              </a:rPr>
              <a:t>Каждый кадр GPON в восходящем направлении имеет фиксированную длительность 125 с.</a:t>
            </a:r>
            <a:r>
              <a:rPr lang="en-US" sz="2000" b="0" i="0" baseline="0" dirty="0" smtClean="0">
                <a:effectLst/>
              </a:rPr>
              <a:t> </a:t>
            </a:r>
            <a:r>
              <a:rPr lang="ru-RU" sz="2000" b="0" i="0" baseline="0" dirty="0" smtClean="0">
                <a:effectLst/>
              </a:rPr>
              <a:t>и</a:t>
            </a:r>
            <a:r>
              <a:rPr lang="ru-RU" sz="2000" b="0" i="0" dirty="0" smtClean="0">
                <a:effectLst/>
              </a:rPr>
              <a:t> содержит данные, транспортируемые одним или несколькими T-CONT / TCONT. Все ONU, подключенные к порту GPON, совместно используют полосу пропускания восходящего канала. Все ONU отправляют свои данные в восходящем направлении в своих собственных временных интервалах в соответствии с требованиями карты пропускной способности</a:t>
            </a:r>
            <a:endParaRPr lang="ru-RU" sz="2000" b="0" strike="noStrike" spc="-1" dirty="0">
              <a:latin typeface="Arial" panose="020B0604020202020204"/>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81963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r>
              <a:rPr lang="en-US" sz="2000" b="0" i="0" dirty="0" smtClean="0">
                <a:effectLst/>
              </a:rPr>
              <a:t>TCONT</a:t>
            </a:r>
            <a:r>
              <a:rPr lang="en-US" sz="2000" b="0" i="0" baseline="0" dirty="0" smtClean="0">
                <a:effectLst/>
              </a:rPr>
              <a:t> 1 – </a:t>
            </a:r>
            <a:r>
              <a:rPr lang="ru-RU" sz="2000" b="0" i="0" baseline="0" dirty="0" smtClean="0">
                <a:effectLst/>
              </a:rPr>
              <a:t>фиксированная полоса</a:t>
            </a:r>
          </a:p>
          <a:p>
            <a:r>
              <a:rPr lang="ru-RU" sz="2000" b="0" i="0" baseline="0" dirty="0" smtClean="0">
                <a:effectLst/>
              </a:rPr>
              <a:t>2 – гарантированная полоса</a:t>
            </a:r>
          </a:p>
          <a:p>
            <a:r>
              <a:rPr lang="ru-RU" sz="2000" b="0" i="0" baseline="0" dirty="0" smtClean="0">
                <a:effectLst/>
              </a:rPr>
              <a:t>3 – пиковая + гарантированная</a:t>
            </a:r>
          </a:p>
          <a:p>
            <a:r>
              <a:rPr lang="ru-RU" sz="2000" b="0" i="0" baseline="0" dirty="0" smtClean="0">
                <a:effectLst/>
              </a:rPr>
              <a:t>4 – пиковая</a:t>
            </a:r>
          </a:p>
          <a:p>
            <a:r>
              <a:rPr lang="ru-RU" sz="2000" b="0" i="0" baseline="0" dirty="0" smtClean="0">
                <a:effectLst/>
              </a:rPr>
              <a:t>5 – пиковая – гарантированная – фиксированная</a:t>
            </a: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96420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681825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r>
              <a:rPr lang="en-US" sz="2000" b="0" i="0" dirty="0" smtClean="0">
                <a:effectLst/>
              </a:rPr>
              <a:t>TCONT</a:t>
            </a:r>
            <a:r>
              <a:rPr lang="en-US" sz="2000" b="0" i="0" baseline="0" dirty="0" smtClean="0">
                <a:effectLst/>
              </a:rPr>
              <a:t> 1 – </a:t>
            </a:r>
            <a:r>
              <a:rPr lang="ru-RU" sz="2000" b="0" i="0" baseline="0" dirty="0" smtClean="0">
                <a:effectLst/>
              </a:rPr>
              <a:t>фиксированная полоса</a:t>
            </a:r>
          </a:p>
          <a:p>
            <a:r>
              <a:rPr lang="ru-RU" sz="2000" b="0" i="0" baseline="0" dirty="0" smtClean="0">
                <a:effectLst/>
              </a:rPr>
              <a:t>2 – гарантированная полоса</a:t>
            </a:r>
          </a:p>
          <a:p>
            <a:r>
              <a:rPr lang="ru-RU" sz="2000" b="0" i="0" baseline="0" dirty="0" smtClean="0">
                <a:effectLst/>
              </a:rPr>
              <a:t>3 – пиковая + гарантированная</a:t>
            </a:r>
          </a:p>
          <a:p>
            <a:r>
              <a:rPr lang="ru-RU" sz="2000" b="0" i="0" baseline="0" dirty="0" smtClean="0">
                <a:effectLst/>
              </a:rPr>
              <a:t>4 – пиковая</a:t>
            </a:r>
          </a:p>
          <a:p>
            <a:r>
              <a:rPr lang="ru-RU" sz="2000" b="0" i="0" baseline="0" dirty="0" smtClean="0">
                <a:effectLst/>
              </a:rPr>
              <a:t>5 – пиковая – гарантированная – фиксированная</a:t>
            </a: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8762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r>
              <a:rPr lang="en-US" sz="2000" b="0" i="0" dirty="0" smtClean="0">
                <a:effectLst/>
              </a:rPr>
              <a:t>TCONT</a:t>
            </a:r>
            <a:r>
              <a:rPr lang="en-US" sz="2000" b="0" i="0" baseline="0" dirty="0" smtClean="0">
                <a:effectLst/>
              </a:rPr>
              <a:t> 1 – </a:t>
            </a:r>
            <a:r>
              <a:rPr lang="ru-RU" sz="2000" b="0" i="0" baseline="0" dirty="0" smtClean="0">
                <a:effectLst/>
              </a:rPr>
              <a:t>фиксированная полоса</a:t>
            </a:r>
          </a:p>
          <a:p>
            <a:r>
              <a:rPr lang="ru-RU" sz="2000" b="0" i="0" baseline="0" dirty="0" smtClean="0">
                <a:effectLst/>
              </a:rPr>
              <a:t>2 – гарантированная полоса</a:t>
            </a:r>
          </a:p>
          <a:p>
            <a:r>
              <a:rPr lang="ru-RU" sz="2000" b="0" i="0" baseline="0" dirty="0" smtClean="0">
                <a:effectLst/>
              </a:rPr>
              <a:t>3 – пиковая + гарантированная</a:t>
            </a:r>
          </a:p>
          <a:p>
            <a:r>
              <a:rPr lang="ru-RU" sz="2000" b="0" i="0" baseline="0" dirty="0" smtClean="0">
                <a:effectLst/>
              </a:rPr>
              <a:t>4 – пиковая</a:t>
            </a:r>
          </a:p>
          <a:p>
            <a:r>
              <a:rPr lang="ru-RU" sz="2000" b="0" i="0" baseline="0" dirty="0" smtClean="0">
                <a:effectLst/>
              </a:rPr>
              <a:t>5 – пиковая – гарантированная – фиксированная</a:t>
            </a: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03913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dirty="0" smtClean="0"/>
              <a:t> Сегодня большое распространение получили 2 технологии </a:t>
            </a:r>
            <a:r>
              <a:rPr lang="en-US" sz="2000" dirty="0" smtClean="0"/>
              <a:t>PON-</a:t>
            </a:r>
            <a:r>
              <a:rPr lang="ru-RU" sz="2000" dirty="0" smtClean="0"/>
              <a:t>а: </a:t>
            </a:r>
          </a:p>
          <a:p>
            <a:r>
              <a:rPr lang="en-US" sz="2000" dirty="0" smtClean="0"/>
              <a:t>GPON (Gigabit PON) – ITU G.984;</a:t>
            </a:r>
          </a:p>
          <a:p>
            <a:r>
              <a:rPr lang="en-US" sz="2000" dirty="0" smtClean="0"/>
              <a:t>GEPON (Gigabit Ethernet PON) – IEE 802.3ah.</a:t>
            </a:r>
            <a:endParaRPr lang="en-US" sz="2000" dirty="0"/>
          </a:p>
        </p:txBody>
      </p:sp>
      <p:sp>
        <p:nvSpPr>
          <p:cNvPr id="32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871742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smtClean="0">
                <a:solidFill>
                  <a:srgbClr val="000000"/>
                </a:solidFill>
                <a:latin typeface="Calibri" panose="020F0502020204030204"/>
              </a:rPr>
              <a:t>По</a:t>
            </a:r>
            <a:r>
              <a:rPr lang="ru-RU" sz="2000" b="0" strike="noStrike" spc="-1" baseline="0" dirty="0" smtClean="0">
                <a:solidFill>
                  <a:srgbClr val="000000"/>
                </a:solidFill>
                <a:latin typeface="Calibri" panose="020F0502020204030204"/>
              </a:rPr>
              <a:t> сути шаблон (</a:t>
            </a:r>
            <a:r>
              <a:rPr lang="ru-RU" sz="2000" b="0" strike="noStrike" spc="-1" baseline="0" dirty="0" err="1" smtClean="0">
                <a:solidFill>
                  <a:srgbClr val="000000"/>
                </a:solidFill>
                <a:latin typeface="Calibri" panose="020F0502020204030204"/>
              </a:rPr>
              <a:t>темплейт</a:t>
            </a:r>
            <a:r>
              <a:rPr lang="ru-RU" sz="2000" b="0" strike="noStrike" spc="-1" baseline="0" dirty="0" smtClean="0">
                <a:solidFill>
                  <a:srgbClr val="000000"/>
                </a:solidFill>
                <a:latin typeface="Calibri" panose="020F0502020204030204"/>
              </a:rPr>
              <a:t>) это порядок команд, которые будут применяться для нашей ОНУ в момент её регистрации</a:t>
            </a:r>
            <a:endParaRPr lang="ru-RU" sz="1500" b="0" strike="noStrike" spc="-1" dirty="0">
              <a:latin typeface="Arial" panose="020B0604020202020204"/>
            </a:endParaRPr>
          </a:p>
        </p:txBody>
      </p:sp>
      <p:sp>
        <p:nvSpPr>
          <p:cNvPr id="357"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80585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1821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20141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34</a:t>
            </a:fld>
            <a:endParaRPr lang="ru-RU" sz="1400" b="0" strike="noStrike" spc="-1">
              <a:latin typeface="Times New Roman" panose="02020603050405020304"/>
            </a:endParaRPr>
          </a:p>
        </p:txBody>
      </p:sp>
    </p:spTree>
    <p:extLst>
      <p:ext uri="{BB962C8B-B14F-4D97-AF65-F5344CB8AC3E}">
        <p14:creationId xmlns:p14="http://schemas.microsoft.com/office/powerpoint/2010/main" val="4187854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39</a:t>
            </a:fld>
            <a:endParaRPr lang="ru-RU" sz="1400" b="0" strike="noStrike" spc="-1">
              <a:latin typeface="Times New Roman" panose="02020603050405020304"/>
            </a:endParaRPr>
          </a:p>
        </p:txBody>
      </p:sp>
    </p:spTree>
    <p:extLst>
      <p:ext uri="{BB962C8B-B14F-4D97-AF65-F5344CB8AC3E}">
        <p14:creationId xmlns:p14="http://schemas.microsoft.com/office/powerpoint/2010/main" val="2488076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40</a:t>
            </a:fld>
            <a:endParaRPr lang="ru-RU" sz="1400" b="0" strike="noStrike" spc="-1">
              <a:latin typeface="Times New Roman" panose="02020603050405020304"/>
            </a:endParaRPr>
          </a:p>
        </p:txBody>
      </p:sp>
    </p:spTree>
    <p:extLst>
      <p:ext uri="{BB962C8B-B14F-4D97-AF65-F5344CB8AC3E}">
        <p14:creationId xmlns:p14="http://schemas.microsoft.com/office/powerpoint/2010/main" val="1512792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930222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40261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995473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268105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dirty="0" smtClean="0"/>
              <a:t> Сегодня большое распространение получили 2 технологии </a:t>
            </a:r>
            <a:r>
              <a:rPr lang="en-US" sz="2000" dirty="0" smtClean="0"/>
              <a:t>PON-</a:t>
            </a:r>
            <a:r>
              <a:rPr lang="ru-RU" sz="2000" dirty="0" smtClean="0"/>
              <a:t>а: </a:t>
            </a:r>
          </a:p>
          <a:p>
            <a:r>
              <a:rPr lang="en-US" sz="2000" dirty="0" smtClean="0"/>
              <a:t>GPON (Gigabit PON) – ITU G.984;</a:t>
            </a:r>
          </a:p>
          <a:p>
            <a:r>
              <a:rPr lang="en-US" sz="2000" dirty="0" smtClean="0"/>
              <a:t>GEPON (Gigabit Ethernet PON) – IEE 802.3ah.</a:t>
            </a:r>
            <a:endParaRPr lang="en-US" sz="2000" dirty="0"/>
          </a:p>
        </p:txBody>
      </p:sp>
      <p:sp>
        <p:nvSpPr>
          <p:cNvPr id="32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24473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altLang="ru-RU" sz="2000" b="0" strike="noStrike" spc="-1" dirty="0" smtClean="0">
                <a:latin typeface="Arial" panose="020B0604020202020204"/>
              </a:rPr>
              <a:t>Перейдем</a:t>
            </a:r>
            <a:r>
              <a:rPr lang="ru-RU" altLang="ru-RU" sz="2000" b="0" strike="noStrike" spc="-1" baseline="0" dirty="0" smtClean="0">
                <a:latin typeface="Arial" panose="020B0604020202020204"/>
              </a:rPr>
              <a:t> к станционным терминалам </a:t>
            </a:r>
            <a:r>
              <a:rPr lang="en-US" altLang="ru-RU" sz="2000" b="0" strike="noStrike" spc="-1" baseline="0" dirty="0" smtClean="0">
                <a:latin typeface="Arial" panose="020B0604020202020204"/>
              </a:rPr>
              <a:t>BDCOM</a:t>
            </a:r>
            <a:r>
              <a:rPr lang="ru-RU" altLang="ru-RU" sz="2000" b="0" strike="noStrike" spc="-1" baseline="0" dirty="0" smtClean="0">
                <a:latin typeface="Arial" panose="020B0604020202020204"/>
              </a:rPr>
              <a:t>. В технологии </a:t>
            </a:r>
            <a:r>
              <a:rPr lang="en-US" altLang="ru-RU" sz="2000" b="0" strike="noStrike" spc="-1" baseline="0" dirty="0" smtClean="0">
                <a:latin typeface="Arial" panose="020B0604020202020204"/>
              </a:rPr>
              <a:t>GPON </a:t>
            </a:r>
            <a:r>
              <a:rPr lang="ru-RU" altLang="ru-RU" sz="2000" b="0" strike="noStrike" spc="-1" baseline="0" dirty="0" smtClean="0">
                <a:latin typeface="Arial" panose="020B0604020202020204"/>
              </a:rPr>
              <a:t>у </a:t>
            </a:r>
            <a:r>
              <a:rPr lang="ru-RU" altLang="ru-RU" sz="2000" b="0" strike="noStrike" spc="-1" baseline="0" dirty="0" err="1" smtClean="0">
                <a:latin typeface="Arial" panose="020B0604020202020204"/>
              </a:rPr>
              <a:t>бдком</a:t>
            </a:r>
            <a:r>
              <a:rPr lang="ru-RU" altLang="ru-RU" sz="2000" b="0" strike="noStrike" spc="-1" baseline="0" dirty="0" smtClean="0">
                <a:latin typeface="Arial" panose="020B0604020202020204"/>
              </a:rPr>
              <a:t> есть две линейки оборудования </a:t>
            </a:r>
            <a:r>
              <a:rPr lang="en-US" altLang="ru-RU" sz="2000" b="0" strike="noStrike" spc="-1" baseline="0" dirty="0" smtClean="0">
                <a:latin typeface="Arial" panose="020B0604020202020204"/>
              </a:rPr>
              <a:t>GP66 </a:t>
            </a:r>
            <a:r>
              <a:rPr lang="ru-RU" altLang="ru-RU" sz="2000" b="0" strike="noStrike" spc="-1" baseline="0" dirty="0" smtClean="0">
                <a:latin typeface="Arial" panose="020B0604020202020204"/>
              </a:rPr>
              <a:t>и </a:t>
            </a:r>
            <a:r>
              <a:rPr lang="en-US" altLang="ru-RU" sz="2000" b="0" strike="noStrike" spc="-1" baseline="0" dirty="0" smtClean="0">
                <a:latin typeface="Arial" panose="020B0604020202020204"/>
              </a:rPr>
              <a:t>GP36</a:t>
            </a:r>
            <a:r>
              <a:rPr lang="ru-RU" altLang="ru-RU" sz="2000" b="0" strike="noStrike" spc="-1" baseline="0" dirty="0" smtClean="0">
                <a:latin typeface="Arial" panose="020B0604020202020204"/>
              </a:rPr>
              <a:t>. </a:t>
            </a:r>
            <a:r>
              <a:rPr lang="ru-RU" altLang="ru-RU" sz="2000" b="0" strike="noStrike" spc="-1" baseline="0" dirty="0" err="1" smtClean="0">
                <a:latin typeface="Arial" panose="020B0604020202020204"/>
              </a:rPr>
              <a:t>БОльшую</a:t>
            </a:r>
            <a:r>
              <a:rPr lang="ru-RU" altLang="ru-RU" sz="2000" b="0" strike="noStrike" spc="-1" baseline="0" dirty="0" smtClean="0">
                <a:latin typeface="Arial" panose="020B0604020202020204"/>
              </a:rPr>
              <a:t> популярность имеют </a:t>
            </a:r>
            <a:r>
              <a:rPr lang="ru-RU" altLang="ru-RU" sz="2000" b="0" strike="noStrike" spc="-1" baseline="0" dirty="0" err="1" smtClean="0">
                <a:latin typeface="Arial" panose="020B0604020202020204"/>
              </a:rPr>
              <a:t>одноюнитовые</a:t>
            </a:r>
            <a:r>
              <a:rPr lang="ru-RU" altLang="ru-RU" sz="2000" b="0" strike="noStrike" spc="-1" baseline="0" dirty="0" smtClean="0">
                <a:latin typeface="Arial" panose="020B0604020202020204"/>
              </a:rPr>
              <a:t>, так называемые </a:t>
            </a:r>
            <a:r>
              <a:rPr lang="en-US" altLang="ru-RU" sz="2000" b="0" strike="noStrike" spc="-1" baseline="0" dirty="0" smtClean="0">
                <a:latin typeface="Arial" panose="020B0604020202020204"/>
              </a:rPr>
              <a:t>pizza-box</a:t>
            </a:r>
            <a:r>
              <a:rPr lang="ru-RU" altLang="ru-RU" sz="2000" b="0" strike="noStrike" spc="-1" baseline="0" dirty="0" smtClean="0">
                <a:latin typeface="Arial" panose="020B0604020202020204"/>
              </a:rPr>
              <a:t>, решения, в связи с низкой стоимостью. Отличий по конфигурации этих девайсов как таковых нет, логика и команды одинаковые.</a:t>
            </a:r>
            <a:endParaRPr lang="ru-RU" altLang="ru-RU" sz="2000" b="0" strike="noStrike" spc="-1" dirty="0">
              <a:latin typeface="Arial" panose="020B0604020202020204"/>
            </a:endParaRPr>
          </a:p>
        </p:txBody>
      </p:sp>
      <p:sp>
        <p:nvSpPr>
          <p:cNvPr id="32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63881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altLang="ru-RU" sz="2000" b="0" strike="noStrike" spc="-1" dirty="0" smtClean="0">
                <a:solidFill>
                  <a:srgbClr val="000000"/>
                </a:solidFill>
                <a:latin typeface="Calibri" panose="020F0502020204030204"/>
                <a:ea typeface="Calibri" panose="020F0502020204030204"/>
              </a:rPr>
              <a:t>Если</a:t>
            </a:r>
            <a:r>
              <a:rPr lang="ru-RU" altLang="ru-RU" sz="2000" b="0" strike="noStrike" spc="-1" baseline="0" dirty="0" smtClean="0">
                <a:solidFill>
                  <a:srgbClr val="000000"/>
                </a:solidFill>
                <a:latin typeface="Calibri" panose="020F0502020204030204"/>
                <a:ea typeface="Calibri" panose="020F0502020204030204"/>
              </a:rPr>
              <a:t> рассматривать абонентские терминалы, то особенностью </a:t>
            </a:r>
            <a:r>
              <a:rPr lang="en-US" altLang="ru-RU" sz="2000" b="0" strike="noStrike" spc="-1" baseline="0" dirty="0" smtClean="0">
                <a:solidFill>
                  <a:srgbClr val="000000"/>
                </a:solidFill>
                <a:latin typeface="Calibri" panose="020F0502020204030204"/>
                <a:ea typeface="Calibri" panose="020F0502020204030204"/>
              </a:rPr>
              <a:t>BDCOM OLT </a:t>
            </a:r>
            <a:r>
              <a:rPr lang="ru-RU" altLang="ru-RU" sz="2000" b="0" strike="noStrike" spc="-1" baseline="0" dirty="0" smtClean="0">
                <a:solidFill>
                  <a:srgbClr val="000000"/>
                </a:solidFill>
                <a:latin typeface="Calibri" panose="020F0502020204030204"/>
                <a:ea typeface="Calibri" panose="020F0502020204030204"/>
              </a:rPr>
              <a:t>является возможность работы практически с любыми стандартизированными </a:t>
            </a:r>
            <a:r>
              <a:rPr lang="en-US" altLang="ru-RU" sz="2000" b="0" strike="noStrike" spc="-1" baseline="0" dirty="0" smtClean="0">
                <a:solidFill>
                  <a:srgbClr val="000000"/>
                </a:solidFill>
                <a:latin typeface="Calibri" panose="020F0502020204030204"/>
                <a:ea typeface="Calibri" panose="020F0502020204030204"/>
              </a:rPr>
              <a:t>GPON ONU </a:t>
            </a:r>
            <a:r>
              <a:rPr lang="ru-RU" altLang="ru-RU" sz="2000" b="0" strike="noStrike" spc="-1" baseline="0" dirty="0" smtClean="0">
                <a:solidFill>
                  <a:srgbClr val="000000"/>
                </a:solidFill>
                <a:latin typeface="Calibri" panose="020F0502020204030204"/>
                <a:ea typeface="Calibri" panose="020F0502020204030204"/>
              </a:rPr>
              <a:t>без дополнительных лицензий. В нашем опыте, конечно, бывают ситуации, когда </a:t>
            </a:r>
            <a:r>
              <a:rPr lang="en-US" altLang="ru-RU" sz="2000" b="0" strike="noStrike" spc="-1" baseline="0" dirty="0" smtClean="0">
                <a:solidFill>
                  <a:srgbClr val="000000"/>
                </a:solidFill>
                <a:latin typeface="Calibri" panose="020F0502020204030204"/>
                <a:ea typeface="Calibri" panose="020F0502020204030204"/>
              </a:rPr>
              <a:t>BDCOM </a:t>
            </a:r>
            <a:r>
              <a:rPr lang="ru-RU" altLang="ru-RU" sz="2000" b="0" strike="noStrike" spc="-1" baseline="0" dirty="0" smtClean="0">
                <a:solidFill>
                  <a:srgbClr val="000000"/>
                </a:solidFill>
                <a:latin typeface="Calibri" panose="020F0502020204030204"/>
                <a:ea typeface="Calibri" panose="020F0502020204030204"/>
              </a:rPr>
              <a:t>отказывается работать с совсем «сырыми» </a:t>
            </a:r>
            <a:r>
              <a:rPr lang="en-US" altLang="ru-RU" sz="2000" b="0" strike="noStrike" spc="-1" baseline="0" dirty="0" smtClean="0">
                <a:solidFill>
                  <a:srgbClr val="000000"/>
                </a:solidFill>
                <a:latin typeface="Calibri" panose="020F0502020204030204"/>
                <a:ea typeface="Calibri" panose="020F0502020204030204"/>
              </a:rPr>
              <a:t>ONU</a:t>
            </a:r>
            <a:r>
              <a:rPr lang="ru-RU" altLang="ru-RU" sz="2000" b="0" strike="noStrike" spc="-1" baseline="0" dirty="0" smtClean="0">
                <a:solidFill>
                  <a:srgbClr val="000000"/>
                </a:solidFill>
                <a:latin typeface="Calibri" panose="020F0502020204030204"/>
                <a:ea typeface="Calibri" panose="020F0502020204030204"/>
              </a:rPr>
              <a:t>, либо какой-то функционал остается недоступен. Но если брать </a:t>
            </a:r>
            <a:r>
              <a:rPr lang="en-US" altLang="ru-RU" sz="2000" b="0" strike="noStrike" spc="-1" baseline="0" dirty="0" smtClean="0">
                <a:solidFill>
                  <a:srgbClr val="000000"/>
                </a:solidFill>
                <a:latin typeface="Calibri" panose="020F0502020204030204"/>
                <a:ea typeface="Calibri" panose="020F0502020204030204"/>
              </a:rPr>
              <a:t>SNR</a:t>
            </a:r>
            <a:r>
              <a:rPr lang="ru-RU" altLang="ru-RU" sz="2000" b="0" strike="noStrike" spc="-1" baseline="0" dirty="0" smtClean="0">
                <a:solidFill>
                  <a:srgbClr val="000000"/>
                </a:solidFill>
                <a:latin typeface="Calibri" panose="020F0502020204030204"/>
                <a:ea typeface="Calibri" panose="020F0502020204030204"/>
              </a:rPr>
              <a:t>, то мы максимально стараемся добиваться совместимости с </a:t>
            </a:r>
            <a:r>
              <a:rPr lang="en-US" altLang="ru-RU" sz="2000" b="0" strike="noStrike" spc="-1" baseline="0" dirty="0" smtClean="0">
                <a:solidFill>
                  <a:srgbClr val="000000"/>
                </a:solidFill>
                <a:latin typeface="Calibri" panose="020F0502020204030204"/>
                <a:ea typeface="Calibri" panose="020F0502020204030204"/>
              </a:rPr>
              <a:t>OLT BDCOM </a:t>
            </a:r>
            <a:r>
              <a:rPr lang="ru-RU" altLang="ru-RU" sz="2000" b="0" strike="noStrike" spc="-1" baseline="0" dirty="0" smtClean="0">
                <a:solidFill>
                  <a:srgbClr val="000000"/>
                </a:solidFill>
                <a:latin typeface="Calibri" panose="020F0502020204030204"/>
                <a:ea typeface="Calibri" panose="020F0502020204030204"/>
              </a:rPr>
              <a:t>и на данный момент все  наши ОНУ работают корректно. </a:t>
            </a:r>
          </a:p>
          <a:p>
            <a:pPr marL="208280" indent="-206375">
              <a:lnSpc>
                <a:spcPct val="100000"/>
              </a:lnSpc>
              <a:buClr>
                <a:srgbClr val="000000"/>
              </a:buClr>
              <a:buFont typeface="Arial" panose="020B0604020202020204"/>
              <a:buChar char="•"/>
            </a:pPr>
            <a:r>
              <a:rPr lang="ru-RU" altLang="ru-RU" sz="2000" b="0" strike="noStrike" spc="-1" baseline="0" dirty="0" smtClean="0">
                <a:solidFill>
                  <a:srgbClr val="000000"/>
                </a:solidFill>
                <a:latin typeface="Calibri" panose="020F0502020204030204"/>
                <a:ea typeface="Calibri" panose="020F0502020204030204"/>
              </a:rPr>
              <a:t>Стоит отметить, что имеется два типа абонентских устройств, а именно </a:t>
            </a:r>
            <a:r>
              <a:rPr lang="en-US" altLang="ru-RU" sz="2000" b="0" strike="noStrike" spc="-1" baseline="0" dirty="0" smtClean="0">
                <a:solidFill>
                  <a:srgbClr val="000000"/>
                </a:solidFill>
                <a:latin typeface="Calibri" panose="020F0502020204030204"/>
                <a:ea typeface="Calibri" panose="020F0502020204030204"/>
              </a:rPr>
              <a:t>SFU – </a:t>
            </a:r>
            <a:r>
              <a:rPr lang="ru-RU" altLang="ru-RU" sz="2000" b="0" strike="noStrike" spc="-1" baseline="0" dirty="0" smtClean="0">
                <a:solidFill>
                  <a:srgbClr val="000000"/>
                </a:solidFill>
                <a:latin typeface="Calibri" panose="020F0502020204030204"/>
                <a:ea typeface="Calibri" panose="020F0502020204030204"/>
              </a:rPr>
              <a:t>как правило обычные одно или двух портовые </a:t>
            </a:r>
            <a:r>
              <a:rPr lang="en-US" altLang="ru-RU" sz="2000" b="0" strike="noStrike" spc="-1" baseline="0" dirty="0" smtClean="0">
                <a:solidFill>
                  <a:srgbClr val="000000"/>
                </a:solidFill>
                <a:latin typeface="Calibri" panose="020F0502020204030204"/>
                <a:ea typeface="Calibri" panose="020F0502020204030204"/>
              </a:rPr>
              <a:t>BRIDGE </a:t>
            </a:r>
            <a:r>
              <a:rPr lang="ru-RU" altLang="ru-RU" sz="2000" b="0" strike="noStrike" spc="-1" baseline="0" dirty="0" smtClean="0">
                <a:solidFill>
                  <a:srgbClr val="000000"/>
                </a:solidFill>
                <a:latin typeface="Calibri" panose="020F0502020204030204"/>
                <a:ea typeface="Calibri" panose="020F0502020204030204"/>
              </a:rPr>
              <a:t>девайсы, которые полностью управляются с помощью ОЛТ и прозрачно пропускают трафик. После нее чаще всего абонент устанавливает любой понравившийся ему роутер и наслаждается сервисом.</a:t>
            </a:r>
          </a:p>
          <a:p>
            <a:pPr marL="208280" indent="-206375">
              <a:lnSpc>
                <a:spcPct val="100000"/>
              </a:lnSpc>
              <a:buClr>
                <a:srgbClr val="000000"/>
              </a:buClr>
              <a:buFont typeface="Arial" panose="020B0604020202020204"/>
              <a:buChar char="•"/>
            </a:pPr>
            <a:r>
              <a:rPr lang="en-US" altLang="ru-RU" sz="2000" b="0" strike="noStrike" spc="-1" baseline="0" dirty="0" smtClean="0">
                <a:solidFill>
                  <a:srgbClr val="000000"/>
                </a:solidFill>
                <a:latin typeface="Calibri" panose="020F0502020204030204"/>
                <a:ea typeface="Calibri" panose="020F0502020204030204"/>
              </a:rPr>
              <a:t>HGU ONT </a:t>
            </a:r>
            <a:r>
              <a:rPr lang="ru-RU" altLang="ru-RU" sz="2000" b="0" strike="noStrike" spc="-1" baseline="0" dirty="0" smtClean="0">
                <a:solidFill>
                  <a:srgbClr val="000000"/>
                </a:solidFill>
                <a:latin typeface="Calibri" panose="020F0502020204030204"/>
                <a:ea typeface="Calibri" panose="020F0502020204030204"/>
              </a:rPr>
              <a:t>– это уже более сложные устройства различных конфигураций, так скажем роутер + </a:t>
            </a:r>
            <a:r>
              <a:rPr lang="en-US" altLang="ru-RU" sz="2000" b="0" strike="noStrike" spc="-1" baseline="0" dirty="0" smtClean="0">
                <a:solidFill>
                  <a:srgbClr val="000000"/>
                </a:solidFill>
                <a:latin typeface="Calibri" panose="020F0502020204030204"/>
                <a:ea typeface="Calibri" panose="020F0502020204030204"/>
              </a:rPr>
              <a:t>ONU. </a:t>
            </a:r>
            <a:r>
              <a:rPr lang="ru-RU" altLang="ru-RU" sz="2000" b="0" strike="noStrike" spc="-1" baseline="0" dirty="0" smtClean="0">
                <a:solidFill>
                  <a:srgbClr val="000000"/>
                </a:solidFill>
                <a:latin typeface="Calibri" panose="020F0502020204030204"/>
                <a:ea typeface="Calibri" panose="020F0502020204030204"/>
              </a:rPr>
              <a:t>Управляются через </a:t>
            </a:r>
            <a:r>
              <a:rPr lang="en-US" altLang="ru-RU" sz="2000" b="0" strike="noStrike" spc="-1" baseline="0" dirty="0" smtClean="0">
                <a:solidFill>
                  <a:srgbClr val="000000"/>
                </a:solidFill>
                <a:latin typeface="Calibri" panose="020F0502020204030204"/>
                <a:ea typeface="Calibri" panose="020F0502020204030204"/>
              </a:rPr>
              <a:t>OLT </a:t>
            </a:r>
            <a:r>
              <a:rPr lang="ru-RU" altLang="ru-RU" sz="2000" b="0" strike="noStrike" spc="-1" baseline="0" dirty="0" smtClean="0">
                <a:solidFill>
                  <a:srgbClr val="000000"/>
                </a:solidFill>
                <a:latin typeface="Calibri" panose="020F0502020204030204"/>
                <a:ea typeface="Calibri" panose="020F0502020204030204"/>
              </a:rPr>
              <a:t>частично.</a:t>
            </a:r>
            <a:endParaRPr lang="en-US" altLang="ru-RU" sz="2000" b="0" strike="noStrike" spc="-1" dirty="0">
              <a:solidFill>
                <a:srgbClr val="000000"/>
              </a:solidFill>
              <a:latin typeface="Calibri" panose="020F0502020204030204"/>
              <a:ea typeface="Calibri" panose="020F0502020204030204"/>
            </a:endParaRPr>
          </a:p>
        </p:txBody>
      </p:sp>
      <p:sp>
        <p:nvSpPr>
          <p:cNvPr id="32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70989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r>
              <a:rPr lang="ru-RU" altLang="ru-RU" sz="2000" b="0" strike="noStrike" spc="-1" dirty="0" smtClean="0">
                <a:solidFill>
                  <a:srgbClr val="000000"/>
                </a:solidFill>
                <a:latin typeface="Calibri" panose="020F0502020204030204"/>
                <a:ea typeface="Calibri" panose="020F0502020204030204"/>
              </a:rPr>
              <a:t>Если</a:t>
            </a:r>
            <a:r>
              <a:rPr lang="ru-RU" altLang="ru-RU" sz="2000" b="0" strike="noStrike" spc="-1" baseline="0" dirty="0" smtClean="0">
                <a:solidFill>
                  <a:srgbClr val="000000"/>
                </a:solidFill>
                <a:latin typeface="Calibri" panose="020F0502020204030204"/>
                <a:ea typeface="Calibri" panose="020F0502020204030204"/>
              </a:rPr>
              <a:t> рассматривать абонентские терминалы, то особенностью </a:t>
            </a:r>
            <a:r>
              <a:rPr lang="en-US" altLang="ru-RU" sz="2000" b="0" strike="noStrike" spc="-1" baseline="0" dirty="0" smtClean="0">
                <a:solidFill>
                  <a:srgbClr val="000000"/>
                </a:solidFill>
                <a:latin typeface="Calibri" panose="020F0502020204030204"/>
                <a:ea typeface="Calibri" panose="020F0502020204030204"/>
              </a:rPr>
              <a:t>BDCOM OLT </a:t>
            </a:r>
            <a:r>
              <a:rPr lang="ru-RU" altLang="ru-RU" sz="2000" b="0" strike="noStrike" spc="-1" baseline="0" dirty="0" smtClean="0">
                <a:solidFill>
                  <a:srgbClr val="000000"/>
                </a:solidFill>
                <a:latin typeface="Calibri" panose="020F0502020204030204"/>
                <a:ea typeface="Calibri" panose="020F0502020204030204"/>
              </a:rPr>
              <a:t>является возможность работы практически с любыми стандартизированными </a:t>
            </a:r>
            <a:r>
              <a:rPr lang="en-US" altLang="ru-RU" sz="2000" b="0" strike="noStrike" spc="-1" baseline="0" dirty="0" smtClean="0">
                <a:solidFill>
                  <a:srgbClr val="000000"/>
                </a:solidFill>
                <a:latin typeface="Calibri" panose="020F0502020204030204"/>
                <a:ea typeface="Calibri" panose="020F0502020204030204"/>
              </a:rPr>
              <a:t>GPON ONU </a:t>
            </a:r>
            <a:r>
              <a:rPr lang="ru-RU" altLang="ru-RU" sz="2000" b="0" strike="noStrike" spc="-1" baseline="0" dirty="0" smtClean="0">
                <a:solidFill>
                  <a:srgbClr val="000000"/>
                </a:solidFill>
                <a:latin typeface="Calibri" panose="020F0502020204030204"/>
                <a:ea typeface="Calibri" panose="020F0502020204030204"/>
              </a:rPr>
              <a:t>без дополнительных лицензий. В нашем опыте, конечно, бывают ситуации, когда </a:t>
            </a:r>
            <a:r>
              <a:rPr lang="en-US" altLang="ru-RU" sz="2000" b="0" strike="noStrike" spc="-1" baseline="0" dirty="0" smtClean="0">
                <a:solidFill>
                  <a:srgbClr val="000000"/>
                </a:solidFill>
                <a:latin typeface="Calibri" panose="020F0502020204030204"/>
                <a:ea typeface="Calibri" panose="020F0502020204030204"/>
              </a:rPr>
              <a:t>BDCOM </a:t>
            </a:r>
            <a:r>
              <a:rPr lang="ru-RU" altLang="ru-RU" sz="2000" b="0" strike="noStrike" spc="-1" baseline="0" dirty="0" smtClean="0">
                <a:solidFill>
                  <a:srgbClr val="000000"/>
                </a:solidFill>
                <a:latin typeface="Calibri" panose="020F0502020204030204"/>
                <a:ea typeface="Calibri" panose="020F0502020204030204"/>
              </a:rPr>
              <a:t>отказывается работать с совсем «сырыми» </a:t>
            </a:r>
            <a:r>
              <a:rPr lang="en-US" altLang="ru-RU" sz="2000" b="0" strike="noStrike" spc="-1" baseline="0" dirty="0" smtClean="0">
                <a:solidFill>
                  <a:srgbClr val="000000"/>
                </a:solidFill>
                <a:latin typeface="Calibri" panose="020F0502020204030204"/>
                <a:ea typeface="Calibri" panose="020F0502020204030204"/>
              </a:rPr>
              <a:t>ONU</a:t>
            </a:r>
            <a:r>
              <a:rPr lang="ru-RU" altLang="ru-RU" sz="2000" b="0" strike="noStrike" spc="-1" baseline="0" dirty="0" smtClean="0">
                <a:solidFill>
                  <a:srgbClr val="000000"/>
                </a:solidFill>
                <a:latin typeface="Calibri" panose="020F0502020204030204"/>
                <a:ea typeface="Calibri" panose="020F0502020204030204"/>
              </a:rPr>
              <a:t>, либо какой-то функционал остается недоступен. Но если брать </a:t>
            </a:r>
            <a:r>
              <a:rPr lang="en-US" altLang="ru-RU" sz="2000" b="0" strike="noStrike" spc="-1" baseline="0" dirty="0" smtClean="0">
                <a:solidFill>
                  <a:srgbClr val="000000"/>
                </a:solidFill>
                <a:latin typeface="Calibri" panose="020F0502020204030204"/>
                <a:ea typeface="Calibri" panose="020F0502020204030204"/>
              </a:rPr>
              <a:t>SNR</a:t>
            </a:r>
            <a:r>
              <a:rPr lang="ru-RU" altLang="ru-RU" sz="2000" b="0" strike="noStrike" spc="-1" baseline="0" dirty="0" smtClean="0">
                <a:solidFill>
                  <a:srgbClr val="000000"/>
                </a:solidFill>
                <a:latin typeface="Calibri" panose="020F0502020204030204"/>
                <a:ea typeface="Calibri" panose="020F0502020204030204"/>
              </a:rPr>
              <a:t>, то мы максимально стараемся добиваться совместимости с </a:t>
            </a:r>
            <a:r>
              <a:rPr lang="en-US" altLang="ru-RU" sz="2000" b="0" strike="noStrike" spc="-1" baseline="0" dirty="0" smtClean="0">
                <a:solidFill>
                  <a:srgbClr val="000000"/>
                </a:solidFill>
                <a:latin typeface="Calibri" panose="020F0502020204030204"/>
                <a:ea typeface="Calibri" panose="020F0502020204030204"/>
              </a:rPr>
              <a:t>OLT BDCOM </a:t>
            </a:r>
            <a:r>
              <a:rPr lang="ru-RU" altLang="ru-RU" sz="2000" b="0" strike="noStrike" spc="-1" baseline="0" dirty="0" smtClean="0">
                <a:solidFill>
                  <a:srgbClr val="000000"/>
                </a:solidFill>
                <a:latin typeface="Calibri" panose="020F0502020204030204"/>
                <a:ea typeface="Calibri" panose="020F0502020204030204"/>
              </a:rPr>
              <a:t>и на данный момент все  наши ОНУ работают корректно. </a:t>
            </a:r>
          </a:p>
          <a:p>
            <a:pPr marL="208280" indent="-206375">
              <a:lnSpc>
                <a:spcPct val="100000"/>
              </a:lnSpc>
              <a:buClr>
                <a:srgbClr val="000000"/>
              </a:buClr>
              <a:buFont typeface="Arial" panose="020B0604020202020204"/>
              <a:buChar char="•"/>
            </a:pPr>
            <a:r>
              <a:rPr lang="ru-RU" altLang="ru-RU" sz="2000" b="0" strike="noStrike" spc="-1" baseline="0" dirty="0" smtClean="0">
                <a:solidFill>
                  <a:srgbClr val="000000"/>
                </a:solidFill>
                <a:latin typeface="Calibri" panose="020F0502020204030204"/>
                <a:ea typeface="Calibri" panose="020F0502020204030204"/>
              </a:rPr>
              <a:t>Стоит отметить, что имеется два типа абонентских устройств, а именно </a:t>
            </a:r>
            <a:r>
              <a:rPr lang="en-US" altLang="ru-RU" sz="2000" b="0" strike="noStrike" spc="-1" baseline="0" dirty="0" smtClean="0">
                <a:solidFill>
                  <a:srgbClr val="000000"/>
                </a:solidFill>
                <a:latin typeface="Calibri" panose="020F0502020204030204"/>
                <a:ea typeface="Calibri" panose="020F0502020204030204"/>
              </a:rPr>
              <a:t>SFU – </a:t>
            </a:r>
            <a:r>
              <a:rPr lang="ru-RU" altLang="ru-RU" sz="2000" b="0" strike="noStrike" spc="-1" baseline="0" dirty="0" smtClean="0">
                <a:solidFill>
                  <a:srgbClr val="000000"/>
                </a:solidFill>
                <a:latin typeface="Calibri" panose="020F0502020204030204"/>
                <a:ea typeface="Calibri" panose="020F0502020204030204"/>
              </a:rPr>
              <a:t>как правило обычные одно или двух портовые </a:t>
            </a:r>
            <a:r>
              <a:rPr lang="en-US" altLang="ru-RU" sz="2000" b="0" strike="noStrike" spc="-1" baseline="0" dirty="0" smtClean="0">
                <a:solidFill>
                  <a:srgbClr val="000000"/>
                </a:solidFill>
                <a:latin typeface="Calibri" panose="020F0502020204030204"/>
                <a:ea typeface="Calibri" panose="020F0502020204030204"/>
              </a:rPr>
              <a:t>BRIDGE </a:t>
            </a:r>
            <a:r>
              <a:rPr lang="ru-RU" altLang="ru-RU" sz="2000" b="0" strike="noStrike" spc="-1" baseline="0" dirty="0" smtClean="0">
                <a:solidFill>
                  <a:srgbClr val="000000"/>
                </a:solidFill>
                <a:latin typeface="Calibri" panose="020F0502020204030204"/>
                <a:ea typeface="Calibri" panose="020F0502020204030204"/>
              </a:rPr>
              <a:t>девайсы, которые полностью управляются с помощью ОЛТ и прозрачно пропускают трафик. После нее чаще всего абонент устанавливает любой понравившийся ему роутер и наслаждается сервисом.</a:t>
            </a:r>
          </a:p>
          <a:p>
            <a:pPr marL="208280" indent="-206375">
              <a:lnSpc>
                <a:spcPct val="100000"/>
              </a:lnSpc>
              <a:buClr>
                <a:srgbClr val="000000"/>
              </a:buClr>
              <a:buFont typeface="Arial" panose="020B0604020202020204"/>
              <a:buChar char="•"/>
            </a:pPr>
            <a:r>
              <a:rPr lang="en-US" altLang="ru-RU" sz="2000" b="0" strike="noStrike" spc="-1" baseline="0" dirty="0" smtClean="0">
                <a:solidFill>
                  <a:srgbClr val="000000"/>
                </a:solidFill>
                <a:latin typeface="Calibri" panose="020F0502020204030204"/>
                <a:ea typeface="Calibri" panose="020F0502020204030204"/>
              </a:rPr>
              <a:t>HGU ONT </a:t>
            </a:r>
            <a:r>
              <a:rPr lang="ru-RU" altLang="ru-RU" sz="2000" b="0" strike="noStrike" spc="-1" baseline="0" dirty="0" smtClean="0">
                <a:solidFill>
                  <a:srgbClr val="000000"/>
                </a:solidFill>
                <a:latin typeface="Calibri" panose="020F0502020204030204"/>
                <a:ea typeface="Calibri" panose="020F0502020204030204"/>
              </a:rPr>
              <a:t>– это уже более сложные устройства различных конфигураций, так скажем роутер + </a:t>
            </a:r>
            <a:r>
              <a:rPr lang="en-US" altLang="ru-RU" sz="2000" b="0" strike="noStrike" spc="-1" baseline="0" dirty="0" smtClean="0">
                <a:solidFill>
                  <a:srgbClr val="000000"/>
                </a:solidFill>
                <a:latin typeface="Calibri" panose="020F0502020204030204"/>
                <a:ea typeface="Calibri" panose="020F0502020204030204"/>
              </a:rPr>
              <a:t>ONU. </a:t>
            </a:r>
            <a:r>
              <a:rPr lang="ru-RU" altLang="ru-RU" sz="2000" b="0" strike="noStrike" spc="-1" baseline="0" dirty="0" smtClean="0">
                <a:solidFill>
                  <a:srgbClr val="000000"/>
                </a:solidFill>
                <a:latin typeface="Calibri" panose="020F0502020204030204"/>
                <a:ea typeface="Calibri" panose="020F0502020204030204"/>
              </a:rPr>
              <a:t>Управляются через </a:t>
            </a:r>
            <a:r>
              <a:rPr lang="en-US" altLang="ru-RU" sz="2000" b="0" strike="noStrike" spc="-1" baseline="0" dirty="0" smtClean="0">
                <a:solidFill>
                  <a:srgbClr val="000000"/>
                </a:solidFill>
                <a:latin typeface="Calibri" panose="020F0502020204030204"/>
                <a:ea typeface="Calibri" panose="020F0502020204030204"/>
              </a:rPr>
              <a:t>OLT </a:t>
            </a:r>
            <a:r>
              <a:rPr lang="ru-RU" altLang="ru-RU" sz="2000" b="0" strike="noStrike" spc="-1" baseline="0" dirty="0" smtClean="0">
                <a:solidFill>
                  <a:srgbClr val="000000"/>
                </a:solidFill>
                <a:latin typeface="Calibri" panose="020F0502020204030204"/>
                <a:ea typeface="Calibri" panose="020F0502020204030204"/>
              </a:rPr>
              <a:t>частично.</a:t>
            </a:r>
            <a:endParaRPr lang="en-US" altLang="ru-RU" sz="2000" b="0" strike="noStrike" spc="-1" dirty="0">
              <a:solidFill>
                <a:srgbClr val="000000"/>
              </a:solidFill>
              <a:latin typeface="Calibri" panose="020F0502020204030204"/>
              <a:ea typeface="Calibri" panose="020F0502020204030204"/>
            </a:endParaRPr>
          </a:p>
        </p:txBody>
      </p:sp>
      <p:sp>
        <p:nvSpPr>
          <p:cNvPr id="325" name="PlaceHolder 2"/>
          <p:cNvSpPr>
            <a:spLocks noGrp="1" noRot="1" noChangeAspect="1"/>
          </p:cNvSpPr>
          <p:nvPr>
            <p:ph type="sldImg"/>
          </p:nvPr>
        </p:nvSpPr>
        <p:spPr>
          <a:xfrm>
            <a:off x="2751138" y="533400"/>
            <a:ext cx="4730750" cy="2660650"/>
          </a:xfrm>
          <a:prstGeom prst="rect">
            <a:avLst/>
          </a:pr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endParaRPr lang="ru-RU" sz="2000" b="0" strike="noStrike" spc="-1">
              <a:latin typeface="Arial" panose="020B0604020202020204"/>
            </a:endParaRPr>
          </a:p>
        </p:txBody>
      </p:sp>
      <p:sp>
        <p:nvSpPr>
          <p:cNvPr id="329" name="PlaceHolder 2"/>
          <p:cNvSpPr>
            <a:spLocks noGrp="1" noRot="1" noChangeAspect="1"/>
          </p:cNvSpPr>
          <p:nvPr>
            <p:ph type="sldImg"/>
          </p:nvPr>
        </p:nvSpPr>
        <p:spPr>
          <a:xfrm>
            <a:off x="2751138" y="533400"/>
            <a:ext cx="4730750" cy="2660650"/>
          </a:xfrm>
          <a:prstGeom prst="rect">
            <a:avLst/>
          </a:pr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62"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3"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65"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6"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7"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8"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70"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1"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2"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3"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4"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75"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79"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1"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3"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84"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88"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89"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0"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1"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92"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3"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4"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96"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7"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98"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0"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1"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3"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4"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5"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6"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08"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09"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0"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1"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2"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13"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0"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2"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4"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25"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3"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29"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0"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1"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33"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4"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5"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37"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8"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39"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1"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2"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4"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5"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6"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47"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49"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0"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1"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2"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3"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54"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3" name="PlaceHolder 2"/>
          <p:cNvSpPr>
            <a:spLocks noGrp="1"/>
          </p:cNvSpPr>
          <p:nvPr>
            <p:ph type="subTitle"/>
          </p:nvPr>
        </p:nvSpPr>
        <p:spPr>
          <a:xfrm>
            <a:off x="456840" y="1203120"/>
            <a:ext cx="8229240" cy="298296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5"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45"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46"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67"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68"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72"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3"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4"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76"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7"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78"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0"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1"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2"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4"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5"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87"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8"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89"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0" name="PlaceHolder 5"/>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192"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3"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4"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5" name="PlaceHolder 5"/>
          <p:cNvSpPr>
            <a:spLocks noGrp="1"/>
          </p:cNvSpPr>
          <p:nvPr>
            <p:ph type="body"/>
          </p:nvPr>
        </p:nvSpPr>
        <p:spPr>
          <a:xfrm>
            <a:off x="45684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6"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197" name="PlaceHolder 7"/>
          <p:cNvSpPr>
            <a:spLocks noGrp="1"/>
          </p:cNvSpPr>
          <p:nvPr>
            <p:ph type="body"/>
          </p:nvPr>
        </p:nvSpPr>
        <p:spPr>
          <a:xfrm>
            <a:off x="6021720" y="2761560"/>
            <a:ext cx="26496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sz="1020" b="0" i="0">
                <a:solidFill>
                  <a:srgbClr val="00B179"/>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745"/>
            <a:ext cx="9138371" cy="1101766"/>
          </a:xfrm>
          <a:prstGeom prst="rect">
            <a:avLst/>
          </a:prstGeom>
          <a:blipFill>
            <a:blip r:embed="rId2" cstate="print"/>
            <a:stretch>
              <a:fillRect/>
            </a:stretch>
          </a:blipFill>
        </p:spPr>
        <p:txBody>
          <a:bodyPr wrap="square" lIns="0" tIns="0" rIns="0" bIns="0" rtlCol="0"/>
          <a:lstStyle/>
          <a:p>
            <a:endParaRPr sz="1225"/>
          </a:p>
        </p:txBody>
      </p:sp>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7" name="Holder 7"/>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5" name="Holder 5"/>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4" name="Holder 4"/>
          <p:cNvSpPr>
            <a:spLocks noGrp="1"/>
          </p:cNvSpPr>
          <p:nvPr>
            <p:ph type="sldNum" sz="quarter" idx="7"/>
          </p:nvPr>
        </p:nvSpPr>
        <p:spPr/>
        <p:txBody>
          <a:bodyPr lIns="0" tIns="0" rIns="0" bIns="0"/>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6840" y="204840"/>
            <a:ext cx="8229240" cy="3981240"/>
          </a:xfrm>
          <a:prstGeom prst="rect">
            <a:avLst/>
          </a:prstGeom>
        </p:spPr>
        <p:txBody>
          <a:bodyPr lIns="0" tIns="0" rIns="0" bIns="0" anchor="ctr">
            <a:spAutoFit/>
          </a:bodyPr>
          <a:lstStyle/>
          <a:p>
            <a:pPr algn="ctr"/>
            <a:endParaRPr lang="ru-RU"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0"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1"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2" name="PlaceHolder 4"/>
          <p:cNvSpPr>
            <a:spLocks noGrp="1"/>
          </p:cNvSpPr>
          <p:nvPr>
            <p:ph type="body"/>
          </p:nvPr>
        </p:nvSpPr>
        <p:spPr>
          <a:xfrm>
            <a:off x="45684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4"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5"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6"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6840" y="204840"/>
            <a:ext cx="8229240" cy="858600"/>
          </a:xfrm>
          <a:prstGeom prst="rect">
            <a:avLst/>
          </a:prstGeom>
        </p:spPr>
        <p:txBody>
          <a:bodyPr lIns="0" tIns="0" rIns="0" bIns="0" anchor="ctr">
            <a:spAutoFit/>
          </a:bodyPr>
          <a:lstStyle/>
          <a:p>
            <a:endParaRPr lang="ru-RU" sz="810" b="0" strike="noStrike" spc="-1">
              <a:solidFill>
                <a:srgbClr val="000000"/>
              </a:solidFill>
              <a:latin typeface="Calibri" panose="020F0502020204030204"/>
            </a:endParaRPr>
          </a:p>
        </p:txBody>
      </p:sp>
      <p:sp>
        <p:nvSpPr>
          <p:cNvPr id="58"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59"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
        <p:nvSpPr>
          <p:cNvPr id="60"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ru-RU" sz="1220" b="0" strike="noStrike" spc="-1">
              <a:solidFill>
                <a:srgbClr val="000000"/>
              </a:solidFill>
              <a:latin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ru-RU" sz="4400" b="0" strike="noStrike" spc="-1">
                <a:latin typeface="Arial" panose="020B0604020202020204"/>
              </a:rPr>
              <a:t>Для правки текста заглавия щёлкните мышью</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ru-RU" sz="4400" b="0" strike="noStrike" spc="-1">
                <a:latin typeface="Arial" panose="020B0604020202020204"/>
              </a:rPr>
              <a:t>Для правки текста заглавия щёлкните мышью</a:t>
            </a:r>
          </a:p>
        </p:txBody>
      </p:sp>
      <p:sp>
        <p:nvSpPr>
          <p:cNvPr id="77" name="PlaceHolder 2"/>
          <p:cNvSpPr>
            <a:spLocks noGrp="1"/>
          </p:cNvSpPr>
          <p:nvPr>
            <p:ph type="body"/>
          </p:nvPr>
        </p:nvSpPr>
        <p:spPr>
          <a:xfrm>
            <a:off x="457200" y="1203480"/>
            <a:ext cx="8229240" cy="298296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ftr"/>
          </p:nvPr>
        </p:nvSpPr>
        <p:spPr>
          <a:xfrm>
            <a:off x="3108960" y="4783320"/>
            <a:ext cx="292572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15" name="PlaceHolder 2"/>
          <p:cNvSpPr>
            <a:spLocks noGrp="1"/>
          </p:cNvSpPr>
          <p:nvPr>
            <p:ph type="dt"/>
          </p:nvPr>
        </p:nvSpPr>
        <p:spPr>
          <a:xfrm>
            <a:off x="456840" y="4783320"/>
            <a:ext cx="210276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16" name="PlaceHolder 3"/>
          <p:cNvSpPr>
            <a:spLocks noGrp="1"/>
          </p:cNvSpPr>
          <p:nvPr>
            <p:ph type="sldNum"/>
          </p:nvPr>
        </p:nvSpPr>
        <p:spPr>
          <a:xfrm>
            <a:off x="524520" y="4816800"/>
            <a:ext cx="932040" cy="107640"/>
          </a:xfrm>
          <a:prstGeom prst="rect">
            <a:avLst/>
          </a:prstGeom>
        </p:spPr>
        <p:txBody>
          <a:bodyPr lIns="0" tIns="0" rIns="0" bIns="0">
            <a:noAutofit/>
          </a:bodyPr>
          <a:lstStyle/>
          <a:p>
            <a:pPr marL="26035">
              <a:lnSpc>
                <a:spcPct val="100000"/>
              </a:lnSpc>
              <a:spcBef>
                <a:spcPts val="45"/>
              </a:spcBef>
            </a:pPr>
            <a:fld id="{B1ABB8F9-97D1-453C-BE87-C4B57F1AD474}" type="slidenum">
              <a:rPr lang="ru-RU" sz="900" b="0" strike="noStrike" spc="-1">
                <a:solidFill>
                  <a:srgbClr val="4E4E4E"/>
                </a:solidFill>
                <a:latin typeface="Trebuchet MS" panose="020B0603020202020204"/>
              </a:rPr>
              <a:t>‹#›</a:t>
            </a:fld>
            <a:r>
              <a:rPr lang="ru-RU" sz="900" b="0" strike="noStrike" spc="-1">
                <a:solidFill>
                  <a:srgbClr val="4E4E4E"/>
                </a:solidFill>
                <a:latin typeface="Trebuchet MS" panose="020B0603020202020204"/>
              </a:rPr>
              <a:t> SmartHome </a:t>
            </a:r>
            <a:r>
              <a:rPr lang="ru-RU" sz="900" b="0" strike="noStrike" spc="-7">
                <a:solidFill>
                  <a:srgbClr val="4E4E4E"/>
                </a:solidFill>
                <a:latin typeface="Trebuchet MS" panose="020B0603020202020204"/>
              </a:rPr>
              <a:t>от</a:t>
            </a:r>
            <a:r>
              <a:rPr lang="ru-RU" sz="900" b="0" strike="noStrike" spc="-97">
                <a:solidFill>
                  <a:srgbClr val="4E4E4E"/>
                </a:solidFill>
                <a:latin typeface="Trebuchet MS" panose="020B0603020202020204"/>
              </a:rPr>
              <a:t> </a:t>
            </a:r>
            <a:r>
              <a:rPr lang="ru-RU" sz="900" b="0" strike="noStrike" spc="-7">
                <a:solidFill>
                  <a:srgbClr val="4E4E4E"/>
                </a:solidFill>
                <a:latin typeface="Trebuchet MS" panose="020B0603020202020204"/>
              </a:rPr>
              <a:t>NAG</a:t>
            </a:r>
            <a:endParaRPr lang="ru-RU" sz="900" b="0" strike="noStrike" spc="-1">
              <a:latin typeface="Times New Roman" panose="02020603050405020304"/>
            </a:endParaRPr>
          </a:p>
        </p:txBody>
      </p:sp>
      <p:sp>
        <p:nvSpPr>
          <p:cNvPr id="117" name="PlaceHolder 4"/>
          <p:cNvSpPr>
            <a:spLocks noGrp="1"/>
          </p:cNvSpPr>
          <p:nvPr>
            <p:ph type="title"/>
          </p:nvPr>
        </p:nvSpPr>
        <p:spPr>
          <a:xfrm>
            <a:off x="456840" y="204840"/>
            <a:ext cx="8229240" cy="858600"/>
          </a:xfrm>
          <a:prstGeom prst="rect">
            <a:avLst/>
          </a:prstGeom>
        </p:spPr>
        <p:txBody>
          <a:bodyPr lIns="0" tIns="0" rIns="0" bIns="0" anchor="ctr">
            <a:noAutofit/>
          </a:bodyPr>
          <a:lstStyle/>
          <a:p>
            <a:r>
              <a:rPr lang="ru-RU" sz="810" b="0" strike="noStrike" spc="-1">
                <a:solidFill>
                  <a:srgbClr val="000000"/>
                </a:solidFill>
                <a:latin typeface="Calibri" panose="020F0502020204030204"/>
              </a:rPr>
              <a:t>Для правки текста заглавия щёлкните мышью</a:t>
            </a:r>
          </a:p>
        </p:txBody>
      </p:sp>
      <p:sp>
        <p:nvSpPr>
          <p:cNvPr id="118" name="PlaceHolder 5"/>
          <p:cNvSpPr>
            <a:spLocks noGrp="1"/>
          </p:cNvSpPr>
          <p:nvPr>
            <p:ph type="body"/>
          </p:nvPr>
        </p:nvSpPr>
        <p:spPr>
          <a:xfrm>
            <a:off x="456840" y="1203120"/>
            <a:ext cx="8229240" cy="2982960"/>
          </a:xfrm>
          <a:prstGeom prst="rect">
            <a:avLst/>
          </a:prstGeom>
        </p:spPr>
        <p:txBody>
          <a:bodyPr lIns="0" tIns="0" rIns="0" bIns="0">
            <a:normAutofit/>
          </a:bodyPr>
          <a:lstStyle/>
          <a:p>
            <a:pPr marL="431800" indent="-323850">
              <a:spcBef>
                <a:spcPts val="960"/>
              </a:spcBef>
              <a:buClr>
                <a:srgbClr val="000000"/>
              </a:buClr>
              <a:buSzPct val="45000"/>
              <a:buFont typeface="Wingdings" panose="05000000000000000000" pitchFamily="2" charset="2"/>
              <a:buChar char=""/>
            </a:pPr>
            <a:r>
              <a:rPr lang="ru-RU" sz="122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22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22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22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360" b="0" strike="noStrike" spc="-1">
                <a:solidFill>
                  <a:srgbClr val="000000"/>
                </a:solidFill>
                <a:latin typeface="Calibri" panose="020F050202020403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CustomShape 1"/>
          <p:cNvSpPr/>
          <p:nvPr/>
        </p:nvSpPr>
        <p:spPr>
          <a:xfrm>
            <a:off x="360" y="1800"/>
            <a:ext cx="9137880" cy="1101600"/>
          </a:xfrm>
          <a:prstGeom prst="rect">
            <a:avLst/>
          </a:prstGeom>
          <a:blipFill rotWithShape="0">
            <a:blip r:embed="rId14"/>
            <a:stretch>
              <a:fillRect/>
            </a:stretch>
          </a:blipFill>
          <a:ln>
            <a:noFill/>
          </a:ln>
        </p:spPr>
        <p:style>
          <a:lnRef idx="0">
            <a:srgbClr val="FFFFFF"/>
          </a:lnRef>
          <a:fillRef idx="0">
            <a:srgbClr val="FFFFFF"/>
          </a:fillRef>
          <a:effectRef idx="0">
            <a:srgbClr val="FFFFFF"/>
          </a:effectRef>
          <a:fontRef idx="minor"/>
        </p:style>
      </p:sp>
      <p:sp>
        <p:nvSpPr>
          <p:cNvPr id="156" name="PlaceHolder 2"/>
          <p:cNvSpPr>
            <a:spLocks noGrp="1"/>
          </p:cNvSpPr>
          <p:nvPr>
            <p:ph type="title"/>
          </p:nvPr>
        </p:nvSpPr>
        <p:spPr>
          <a:xfrm>
            <a:off x="1130040" y="1084320"/>
            <a:ext cx="1131840" cy="224280"/>
          </a:xfrm>
          <a:prstGeom prst="rect">
            <a:avLst/>
          </a:prstGeom>
        </p:spPr>
        <p:txBody>
          <a:bodyPr lIns="0" tIns="0" rIns="0" bIns="0">
            <a:noAutofit/>
          </a:bodyPr>
          <a:lstStyle/>
          <a:p>
            <a:r>
              <a:rPr lang="ru-RU" sz="2000" b="0" strike="noStrike" spc="-1">
                <a:solidFill>
                  <a:srgbClr val="000000"/>
                </a:solidFill>
                <a:latin typeface="Calibri" panose="020F0502020204030204"/>
              </a:rPr>
              <a:t>Для правки текста заглавия щёлкните мышью</a:t>
            </a:r>
          </a:p>
        </p:txBody>
      </p:sp>
      <p:sp>
        <p:nvSpPr>
          <p:cNvPr id="157" name="PlaceHolder 3"/>
          <p:cNvSpPr>
            <a:spLocks noGrp="1"/>
          </p:cNvSpPr>
          <p:nvPr>
            <p:ph type="body"/>
          </p:nvPr>
        </p:nvSpPr>
        <p:spPr>
          <a:xfrm>
            <a:off x="456840" y="1182960"/>
            <a:ext cx="3977280" cy="3171240"/>
          </a:xfrm>
          <a:prstGeom prst="rect">
            <a:avLst/>
          </a:prstGeom>
        </p:spPr>
        <p:txBody>
          <a:bodyPr lIns="0" tIns="0" rIns="0" bIns="0">
            <a:spAutoFit/>
          </a:bodyPr>
          <a:lstStyle/>
          <a:p>
            <a:pPr marL="431800" indent="-323850">
              <a:spcBef>
                <a:spcPts val="96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Седьмой уровень структуры</a:t>
            </a:r>
          </a:p>
        </p:txBody>
      </p:sp>
      <p:sp>
        <p:nvSpPr>
          <p:cNvPr id="158" name="PlaceHolder 4"/>
          <p:cNvSpPr>
            <a:spLocks noGrp="1"/>
          </p:cNvSpPr>
          <p:nvPr>
            <p:ph type="body"/>
          </p:nvPr>
        </p:nvSpPr>
        <p:spPr>
          <a:xfrm>
            <a:off x="4708800" y="1182960"/>
            <a:ext cx="3977280" cy="3030840"/>
          </a:xfrm>
          <a:prstGeom prst="rect">
            <a:avLst/>
          </a:prstGeom>
        </p:spPr>
        <p:txBody>
          <a:bodyPr lIns="0" tIns="0" rIns="0" bIns="0">
            <a:spAutoFit/>
          </a:bodyPr>
          <a:lstStyle/>
          <a:p>
            <a:pPr marL="431800" indent="-323850">
              <a:spcBef>
                <a:spcPts val="96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Для правки структуры щёлкните мышью</a:t>
            </a:r>
          </a:p>
          <a:p>
            <a:pPr marL="864235" lvl="1" indent="-323850">
              <a:spcBef>
                <a:spcPts val="770"/>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Второй уровень структуры</a:t>
            </a:r>
          </a:p>
          <a:p>
            <a:pPr marL="1296035" lvl="2" indent="-288290">
              <a:spcBef>
                <a:spcPts val="575"/>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Третий уровень структуры</a:t>
            </a:r>
          </a:p>
          <a:p>
            <a:pPr marL="1727835" lvl="3" indent="-215900">
              <a:spcBef>
                <a:spcPts val="385"/>
              </a:spcBef>
              <a:buClr>
                <a:srgbClr val="000000"/>
              </a:buClr>
              <a:buSzPct val="75000"/>
              <a:buFont typeface="Symbol" panose="05050102010706020507" charset="2"/>
              <a:buChar char=""/>
            </a:pPr>
            <a:r>
              <a:rPr lang="ru-RU" sz="1500" b="0" strike="noStrike" spc="-1">
                <a:solidFill>
                  <a:srgbClr val="000000"/>
                </a:solidFill>
                <a:latin typeface="Calibri" panose="020F0502020204030204"/>
              </a:rPr>
              <a:t>Четвёртый уровень структуры</a:t>
            </a:r>
          </a:p>
          <a:p>
            <a:pPr marL="2160270" lvl="4"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Пятый уровень структуры</a:t>
            </a:r>
          </a:p>
          <a:p>
            <a:pPr marL="2592070" lvl="5"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Шестой уровень структуры</a:t>
            </a:r>
          </a:p>
          <a:p>
            <a:pPr marL="3023870" lvl="6" indent="-215900">
              <a:spcBef>
                <a:spcPts val="190"/>
              </a:spcBef>
              <a:buClr>
                <a:srgbClr val="000000"/>
              </a:buClr>
              <a:buSzPct val="45000"/>
              <a:buFont typeface="Wingdings" panose="05000000000000000000" pitchFamily="2" charset="2"/>
              <a:buChar char=""/>
            </a:pPr>
            <a:r>
              <a:rPr lang="ru-RU" sz="1500" b="0" strike="noStrike" spc="-1">
                <a:solidFill>
                  <a:srgbClr val="000000"/>
                </a:solidFill>
                <a:latin typeface="Calibri" panose="020F0502020204030204"/>
              </a:rPr>
              <a:t>Седьмой уровень структуры</a:t>
            </a:r>
          </a:p>
        </p:txBody>
      </p:sp>
      <p:sp>
        <p:nvSpPr>
          <p:cNvPr id="159" name="PlaceHolder 5"/>
          <p:cNvSpPr>
            <a:spLocks noGrp="1"/>
          </p:cNvSpPr>
          <p:nvPr>
            <p:ph type="ftr"/>
          </p:nvPr>
        </p:nvSpPr>
        <p:spPr>
          <a:xfrm>
            <a:off x="3108960" y="4783320"/>
            <a:ext cx="292572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60" name="PlaceHolder 6"/>
          <p:cNvSpPr>
            <a:spLocks noGrp="1"/>
          </p:cNvSpPr>
          <p:nvPr>
            <p:ph type="dt"/>
          </p:nvPr>
        </p:nvSpPr>
        <p:spPr>
          <a:xfrm>
            <a:off x="456840" y="4783320"/>
            <a:ext cx="2102760" cy="256680"/>
          </a:xfrm>
          <a:prstGeom prst="rect">
            <a:avLst/>
          </a:prstGeom>
        </p:spPr>
        <p:txBody>
          <a:bodyPr lIns="0" tIns="0" rIns="0" bIns="0">
            <a:noAutofit/>
          </a:bodyPr>
          <a:lstStyle/>
          <a:p>
            <a:endParaRPr lang="ru-RU" sz="2400" b="0" strike="noStrike" spc="-1">
              <a:latin typeface="Times New Roman" panose="02020603050405020304"/>
            </a:endParaRPr>
          </a:p>
        </p:txBody>
      </p:sp>
      <p:sp>
        <p:nvSpPr>
          <p:cNvPr id="161" name="PlaceHolder 7"/>
          <p:cNvSpPr>
            <a:spLocks noGrp="1"/>
          </p:cNvSpPr>
          <p:nvPr>
            <p:ph type="sldNum"/>
          </p:nvPr>
        </p:nvSpPr>
        <p:spPr>
          <a:xfrm>
            <a:off x="524520" y="4816800"/>
            <a:ext cx="932040" cy="107640"/>
          </a:xfrm>
          <a:prstGeom prst="rect">
            <a:avLst/>
          </a:prstGeom>
        </p:spPr>
        <p:txBody>
          <a:bodyPr lIns="0" tIns="0" rIns="0" bIns="0">
            <a:noAutofit/>
          </a:bodyPr>
          <a:lstStyle/>
          <a:p>
            <a:pPr marL="26035">
              <a:lnSpc>
                <a:spcPct val="100000"/>
              </a:lnSpc>
              <a:spcBef>
                <a:spcPts val="45"/>
              </a:spcBef>
            </a:pPr>
            <a:fld id="{DEBA4ACC-258F-44D0-ACD9-4A1BF38DE0CC}" type="slidenum">
              <a:rPr lang="ru-RU" sz="900" b="0" strike="noStrike" spc="-1">
                <a:solidFill>
                  <a:srgbClr val="4E4E4E"/>
                </a:solidFill>
                <a:latin typeface="Trebuchet MS" panose="020B0603020202020204"/>
              </a:rPr>
              <a:t>‹#›</a:t>
            </a:fld>
            <a:r>
              <a:rPr lang="ru-RU" sz="900" b="0" strike="noStrike" spc="-1">
                <a:solidFill>
                  <a:srgbClr val="4E4E4E"/>
                </a:solidFill>
                <a:latin typeface="Trebuchet MS" panose="020B0603020202020204"/>
              </a:rPr>
              <a:t> SmartHome </a:t>
            </a:r>
            <a:r>
              <a:rPr lang="ru-RU" sz="900" b="0" strike="noStrike" spc="-7">
                <a:solidFill>
                  <a:srgbClr val="4E4E4E"/>
                </a:solidFill>
                <a:latin typeface="Trebuchet MS" panose="020B0603020202020204"/>
              </a:rPr>
              <a:t>от</a:t>
            </a:r>
            <a:r>
              <a:rPr lang="ru-RU" sz="900" b="0" strike="noStrike" spc="-97">
                <a:solidFill>
                  <a:srgbClr val="4E4E4E"/>
                </a:solidFill>
                <a:latin typeface="Trebuchet MS" panose="020B0603020202020204"/>
              </a:rPr>
              <a:t> </a:t>
            </a:r>
            <a:r>
              <a:rPr lang="ru-RU" sz="900" b="0" strike="noStrike" spc="-7">
                <a:solidFill>
                  <a:srgbClr val="4E4E4E"/>
                </a:solidFill>
                <a:latin typeface="Trebuchet MS" panose="020B0603020202020204"/>
              </a:rPr>
              <a:t>NAG</a:t>
            </a:r>
            <a:endParaRPr lang="ru-RU" sz="9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0390" y="1084339"/>
            <a:ext cx="1132091" cy="224569"/>
          </a:xfrm>
          <a:prstGeom prst="rect">
            <a:avLst/>
          </a:prstGeom>
        </p:spPr>
        <p:txBody>
          <a:bodyPr wrap="square" lIns="0" tIns="0" rIns="0" bIns="0">
            <a:spAutoFit/>
          </a:bodyPr>
          <a:lstStyle>
            <a:lvl1pPr>
              <a:defRPr sz="136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1129989" y="1297385"/>
            <a:ext cx="4725693" cy="2274196"/>
          </a:xfrm>
          <a:prstGeom prst="rect">
            <a:avLst/>
          </a:prstGeom>
        </p:spPr>
        <p:txBody>
          <a:bodyPr wrap="square" lIns="0" tIns="0" rIns="0" bIns="0">
            <a:spAutoFit/>
          </a:bodyPr>
          <a:lstStyle>
            <a:lvl1pPr>
              <a:defRPr sz="1020" b="0" i="0">
                <a:solidFill>
                  <a:srgbClr val="00B179"/>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10/9/2024</a:t>
            </a:fld>
            <a:endParaRPr lang="en-US"/>
          </a:p>
        </p:txBody>
      </p:sp>
      <p:sp>
        <p:nvSpPr>
          <p:cNvPr id="6" name="Holder 6"/>
          <p:cNvSpPr>
            <a:spLocks noGrp="1"/>
          </p:cNvSpPr>
          <p:nvPr>
            <p:ph type="sldNum" sz="quarter" idx="7"/>
          </p:nvPr>
        </p:nvSpPr>
        <p:spPr>
          <a:xfrm>
            <a:off x="524844" y="4816678"/>
            <a:ext cx="932339" cy="107966"/>
          </a:xfrm>
          <a:prstGeom prst="rect">
            <a:avLst/>
          </a:prstGeom>
        </p:spPr>
        <p:txBody>
          <a:bodyPr wrap="square" lIns="0" tIns="0" rIns="0" bIns="0">
            <a:spAutoFit/>
          </a:bodyPr>
          <a:lstStyle>
            <a:lvl1pPr>
              <a:defRPr sz="610" b="0" i="0">
                <a:solidFill>
                  <a:srgbClr val="4E4E4E"/>
                </a:solidFill>
                <a:latin typeface="Trebuchet MS" panose="020B0603020202020204"/>
                <a:cs typeface="Trebuchet MS" panose="020B0603020202020204"/>
              </a:defRPr>
            </a:lvl1pPr>
          </a:lstStyle>
          <a:p>
            <a:pPr marL="26035">
              <a:lnSpc>
                <a:spcPct val="100000"/>
              </a:lnSpc>
              <a:spcBef>
                <a:spcPts val="45"/>
              </a:spcBef>
            </a:pPr>
            <a:fld id="{81D60167-4931-47E6-BA6A-407CBD079E47}" type="slidenum">
              <a:rPr dirty="0"/>
              <a:t>‹#›</a:t>
            </a:fld>
            <a:r>
              <a:rPr dirty="0"/>
              <a:t> SmartHome </a:t>
            </a:r>
            <a:r>
              <a:rPr spc="-5" dirty="0"/>
              <a:t>от</a:t>
            </a:r>
            <a:r>
              <a:rPr spc="-95" dirty="0"/>
              <a:t> </a:t>
            </a:r>
            <a:r>
              <a:rPr spc="-5" dirty="0"/>
              <a:t>NAG</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defRPr>
          <a:latin typeface="+mj-lt"/>
          <a:ea typeface="+mj-ea"/>
          <a:cs typeface="+mj-cs"/>
        </a:defRPr>
      </a:lvl1pPr>
    </p:titleStyle>
    <p:bodyStyle>
      <a:lvl1pPr marL="0">
        <a:defRPr>
          <a:latin typeface="+mn-lt"/>
          <a:ea typeface="+mn-ea"/>
          <a:cs typeface="+mn-cs"/>
        </a:defRPr>
      </a:lvl1pPr>
      <a:lvl2pPr marL="311150">
        <a:defRPr>
          <a:latin typeface="+mn-lt"/>
          <a:ea typeface="+mn-ea"/>
          <a:cs typeface="+mn-cs"/>
        </a:defRPr>
      </a:lvl2pPr>
      <a:lvl3pPr marL="621665">
        <a:defRPr>
          <a:latin typeface="+mn-lt"/>
          <a:ea typeface="+mn-ea"/>
          <a:cs typeface="+mn-cs"/>
        </a:defRPr>
      </a:lvl3pPr>
      <a:lvl4pPr marL="932815">
        <a:defRPr>
          <a:latin typeface="+mn-lt"/>
          <a:ea typeface="+mn-ea"/>
          <a:cs typeface="+mn-cs"/>
        </a:defRPr>
      </a:lvl4pPr>
      <a:lvl5pPr marL="1243965">
        <a:defRPr>
          <a:latin typeface="+mn-lt"/>
          <a:ea typeface="+mn-ea"/>
          <a:cs typeface="+mn-cs"/>
        </a:defRPr>
      </a:lvl5pPr>
      <a:lvl6pPr marL="1554480">
        <a:defRPr>
          <a:latin typeface="+mn-lt"/>
          <a:ea typeface="+mn-ea"/>
          <a:cs typeface="+mn-cs"/>
        </a:defRPr>
      </a:lvl6pPr>
      <a:lvl7pPr marL="1865630">
        <a:defRPr>
          <a:latin typeface="+mn-lt"/>
          <a:ea typeface="+mn-ea"/>
          <a:cs typeface="+mn-cs"/>
        </a:defRPr>
      </a:lvl7pPr>
      <a:lvl8pPr marL="2176780">
        <a:defRPr>
          <a:latin typeface="+mn-lt"/>
          <a:ea typeface="+mn-ea"/>
          <a:cs typeface="+mn-cs"/>
        </a:defRPr>
      </a:lvl8pPr>
      <a:lvl9pPr marL="2487295">
        <a:defRPr>
          <a:latin typeface="+mn-lt"/>
          <a:ea typeface="+mn-ea"/>
          <a:cs typeface="+mn-cs"/>
        </a:defRPr>
      </a:lvl9pPr>
    </p:bodyStyle>
    <p:otherStyle>
      <a:lvl1pPr marL="0">
        <a:defRPr>
          <a:latin typeface="+mn-lt"/>
          <a:ea typeface="+mn-ea"/>
          <a:cs typeface="+mn-cs"/>
        </a:defRPr>
      </a:lvl1pPr>
      <a:lvl2pPr marL="311150">
        <a:defRPr>
          <a:latin typeface="+mn-lt"/>
          <a:ea typeface="+mn-ea"/>
          <a:cs typeface="+mn-cs"/>
        </a:defRPr>
      </a:lvl2pPr>
      <a:lvl3pPr marL="621665">
        <a:defRPr>
          <a:latin typeface="+mn-lt"/>
          <a:ea typeface="+mn-ea"/>
          <a:cs typeface="+mn-cs"/>
        </a:defRPr>
      </a:lvl3pPr>
      <a:lvl4pPr marL="932815">
        <a:defRPr>
          <a:latin typeface="+mn-lt"/>
          <a:ea typeface="+mn-ea"/>
          <a:cs typeface="+mn-cs"/>
        </a:defRPr>
      </a:lvl4pPr>
      <a:lvl5pPr marL="1243965">
        <a:defRPr>
          <a:latin typeface="+mn-lt"/>
          <a:ea typeface="+mn-ea"/>
          <a:cs typeface="+mn-cs"/>
        </a:defRPr>
      </a:lvl5pPr>
      <a:lvl6pPr marL="1554480">
        <a:defRPr>
          <a:latin typeface="+mn-lt"/>
          <a:ea typeface="+mn-ea"/>
          <a:cs typeface="+mn-cs"/>
        </a:defRPr>
      </a:lvl6pPr>
      <a:lvl7pPr marL="1865630">
        <a:defRPr>
          <a:latin typeface="+mn-lt"/>
          <a:ea typeface="+mn-ea"/>
          <a:cs typeface="+mn-cs"/>
        </a:defRPr>
      </a:lvl7pPr>
      <a:lvl8pPr marL="2176780">
        <a:defRPr>
          <a:latin typeface="+mn-lt"/>
          <a:ea typeface="+mn-ea"/>
          <a:cs typeface="+mn-cs"/>
        </a:defRPr>
      </a:lvl8pPr>
      <a:lvl9pPr marL="248729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data.nag.ru/BDCOM/Firmware/"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8" Type="http://schemas.openxmlformats.org/officeDocument/2006/relationships/hyperlink" Target="mailto:rostov@nag.ru" TargetMode="External"/><Relationship Id="rId3" Type="http://schemas.openxmlformats.org/officeDocument/2006/relationships/image" Target="../media/image27.png"/><Relationship Id="rId7" Type="http://schemas.openxmlformats.org/officeDocument/2006/relationships/hyperlink" Target="mailto:ns@nag.ru" TargetMode="Externa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hyperlink" Target="mailto:msk@nag.ru" TargetMode="External"/><Relationship Id="rId5" Type="http://schemas.openxmlformats.org/officeDocument/2006/relationships/hyperlink" Target="mailto:sales@nag.ru" TargetMode="External"/><Relationship Id="rId4" Type="http://schemas.openxmlformats.org/officeDocument/2006/relationships/hyperlink" Target="mailto:spb@nag.ru" TargetMode="Externa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986304" y="3445237"/>
            <a:ext cx="2309177" cy="301625"/>
          </a:xfrm>
          <a:prstGeom prst="rect">
            <a:avLst/>
          </a:prstGeom>
        </p:spPr>
        <p:txBody>
          <a:bodyPr vert="horz" wrap="square" lIns="0" tIns="8637" rIns="0" bIns="0" rtlCol="0">
            <a:spAutoFit/>
          </a:bodyPr>
          <a:lstStyle/>
          <a:p>
            <a:pPr marL="12700">
              <a:lnSpc>
                <a:spcPct val="100000"/>
              </a:lnSpc>
              <a:spcBef>
                <a:spcPts val="100"/>
              </a:spcBef>
            </a:pPr>
            <a:r>
              <a:rPr lang="en-US" altLang="ru-RU" sz="1905" spc="-5" dirty="0" smtClean="0">
                <a:solidFill>
                  <a:srgbClr val="6D28AA"/>
                </a:solidFill>
                <a:latin typeface="Trebuchet MS" panose="020B0603020202020204"/>
                <a:cs typeface="Trebuchet MS" panose="020B0603020202020204"/>
              </a:rPr>
              <a:t>GPON BDCOM</a:t>
            </a:r>
            <a:endParaRPr lang="ru-RU" altLang="en-US" sz="1905" spc="-5" dirty="0">
              <a:solidFill>
                <a:srgbClr val="6D28AA"/>
              </a:solidFill>
              <a:latin typeface="Trebuchet MS" panose="020B0603020202020204"/>
              <a:cs typeface="Trebuchet MS" panose="020B0603020202020204"/>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35" y="754766"/>
            <a:ext cx="5053549" cy="28412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dirty="0">
                <a:solidFill>
                  <a:schemeClr val="bg1"/>
                </a:solidFill>
                <a:latin typeface="Trebuchet MS" panose="020B0603020202020204" charset="0"/>
                <a:ea typeface="DejaVu Sans" panose="020B0603030804020204"/>
                <a:cs typeface="Trebuchet MS" panose="020B0603020202020204" charset="0"/>
              </a:rPr>
              <a:t>Обновление ПО </a:t>
            </a:r>
            <a:r>
              <a:rPr lang="ru-RU" sz="2250" b="1" strike="noStrike" spc="-1" dirty="0" smtClean="0">
                <a:solidFill>
                  <a:schemeClr val="bg1"/>
                </a:solidFill>
                <a:latin typeface="Trebuchet MS" panose="020B0603020202020204" charset="0"/>
                <a:ea typeface="DejaVu Sans" panose="020B0603030804020204"/>
                <a:cs typeface="Trebuchet MS" panose="020B0603020202020204" charset="0"/>
              </a:rPr>
              <a:t>OLT (</a:t>
            </a:r>
            <a:r>
              <a:rPr lang="en-US" sz="2250" b="1" strike="noStrike" spc="-1" dirty="0" err="1" smtClean="0">
                <a:solidFill>
                  <a:schemeClr val="bg1"/>
                </a:solidFill>
                <a:latin typeface="Trebuchet MS" panose="020B0603020202020204" charset="0"/>
                <a:ea typeface="DejaVu Sans" panose="020B0603030804020204"/>
                <a:cs typeface="Trebuchet MS" panose="020B0603020202020204" charset="0"/>
              </a:rPr>
              <a:t>ro</a:t>
            </a:r>
            <a:r>
              <a:rPr lang="en-US" sz="2250" b="1" spc="-1" dirty="0" err="1" smtClean="0">
                <a:solidFill>
                  <a:schemeClr val="bg1"/>
                </a:solidFill>
                <a:latin typeface="Trebuchet MS" panose="020B0603020202020204" charset="0"/>
                <a:ea typeface="DejaVu Sans" panose="020B0603030804020204"/>
                <a:cs typeface="Trebuchet MS" panose="020B0603020202020204" charset="0"/>
              </a:rPr>
              <a:t>mmon</a:t>
            </a:r>
            <a:r>
              <a:rPr lang="en-US" sz="2250" b="1" spc="-1" dirty="0" smtClean="0">
                <a:solidFill>
                  <a:schemeClr val="bg1"/>
                </a:solidFill>
                <a:latin typeface="Trebuchet MS" panose="020B0603020202020204" charset="0"/>
                <a:ea typeface="DejaVu Sans" panose="020B0603030804020204"/>
                <a:cs typeface="Trebuchet MS" panose="020B0603020202020204" charset="0"/>
              </a:rPr>
              <a:t>)</a:t>
            </a: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6" name="CustomShape 2"/>
          <p:cNvSpPr/>
          <p:nvPr/>
        </p:nvSpPr>
        <p:spPr>
          <a:xfrm>
            <a:off x="0" y="1155732"/>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Прерываем процесс загрузки нажатием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ctrl+p</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Назначаем IP адрес командой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ip</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address</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dirty="0">
                <a:solidFill>
                  <a:srgbClr val="000000"/>
                </a:solidFill>
                <a:latin typeface="Trebuchet MS" panose="020B0603020202020204" charset="0"/>
                <a:ea typeface="Arial" panose="020B0604020202020204"/>
                <a:cs typeface="Trebuchet MS" panose="020B0603020202020204" charset="0"/>
              </a:rPr>
              <a:t>«</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ip</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address</a:t>
            </a:r>
            <a:r>
              <a:rPr lang="ru-RU" sz="1200" b="1" strike="noStrike" spc="-1" dirty="0">
                <a:solidFill>
                  <a:srgbClr val="000000"/>
                </a:solidFill>
                <a:latin typeface="Trebuchet MS" panose="020B0603020202020204" charset="0"/>
                <a:ea typeface="Arial" panose="020B0604020202020204"/>
                <a:cs typeface="Trebuchet MS" panose="020B0603020202020204" charset="0"/>
              </a:rPr>
              <a:t> 10.10.10.1 255.255.255.0</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endParaRPr lang="en-US" sz="1200" b="1" strike="noStrike" spc="-1" dirty="0" smtClean="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cs typeface="Trebuchet MS" panose="020B0603020202020204" charset="0"/>
              </a:rPr>
              <a:t>Подключаем ПК с </a:t>
            </a:r>
            <a:r>
              <a:rPr lang="en-US" sz="1200" spc="-1" dirty="0" smtClean="0">
                <a:solidFill>
                  <a:srgbClr val="000000"/>
                </a:solidFill>
                <a:latin typeface="Trebuchet MS" panose="020B0603020202020204" charset="0"/>
                <a:cs typeface="Trebuchet MS" panose="020B0603020202020204" charset="0"/>
              </a:rPr>
              <a:t>TFTP </a:t>
            </a:r>
            <a:r>
              <a:rPr lang="ru-RU" sz="1200" spc="-1" dirty="0" smtClean="0">
                <a:solidFill>
                  <a:srgbClr val="000000"/>
                </a:solidFill>
                <a:latin typeface="Trebuchet MS" panose="020B0603020202020204" charset="0"/>
                <a:cs typeface="Trebuchet MS" panose="020B0603020202020204" charset="0"/>
              </a:rPr>
              <a:t>сервером к любому медному </a:t>
            </a:r>
            <a:r>
              <a:rPr lang="en-US" sz="1200" spc="-1" dirty="0" smtClean="0">
                <a:solidFill>
                  <a:srgbClr val="000000"/>
                </a:solidFill>
                <a:latin typeface="Trebuchet MS" panose="020B0603020202020204" charset="0"/>
                <a:cs typeface="Trebuchet MS" panose="020B0603020202020204" charset="0"/>
              </a:rPr>
              <a:t>ETH </a:t>
            </a:r>
            <a:r>
              <a:rPr lang="ru-RU" sz="1200" spc="-1" dirty="0" smtClean="0">
                <a:solidFill>
                  <a:srgbClr val="000000"/>
                </a:solidFill>
                <a:latin typeface="Trebuchet MS" panose="020B0603020202020204" charset="0"/>
                <a:cs typeface="Trebuchet MS" panose="020B0603020202020204" charset="0"/>
              </a:rPr>
              <a:t>порту</a:t>
            </a:r>
            <a:endParaRPr lang="ru-RU" sz="120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Проверяем, что TFTP сервер виден командой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ping</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dirty="0">
                <a:solidFill>
                  <a:srgbClr val="000000"/>
                </a:solidFill>
                <a:latin typeface="Trebuchet MS" panose="020B0603020202020204" charset="0"/>
                <a:ea typeface="Arial" panose="020B0604020202020204"/>
                <a:cs typeface="Trebuchet MS" panose="020B0603020202020204" charset="0"/>
              </a:rPr>
              <a:t>«</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ping</a:t>
            </a:r>
            <a:r>
              <a:rPr lang="ru-RU" sz="1200" b="1" strike="noStrike" spc="-1" dirty="0">
                <a:solidFill>
                  <a:srgbClr val="000000"/>
                </a:solidFill>
                <a:latin typeface="Trebuchet MS" panose="020B0603020202020204" charset="0"/>
                <a:ea typeface="Arial" panose="020B0604020202020204"/>
                <a:cs typeface="Trebuchet MS" panose="020B0603020202020204" charset="0"/>
              </a:rPr>
              <a:t> 10.10.10.2»</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Копируем с TFTP сервера ПО на OLT командой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copy</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dirty="0">
                <a:solidFill>
                  <a:srgbClr val="000000"/>
                </a:solidFill>
                <a:latin typeface="Trebuchet MS" panose="020B0603020202020204" charset="0"/>
                <a:ea typeface="Arial" panose="020B0604020202020204"/>
                <a:cs typeface="Trebuchet MS" panose="020B0603020202020204" charset="0"/>
              </a:rPr>
              <a:t>«</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copy</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tftp</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flash</a:t>
            </a:r>
            <a:r>
              <a:rPr lang="ru-RU" sz="1200" b="1" strike="noStrike" spc="-1" dirty="0">
                <a:solidFill>
                  <a:srgbClr val="000000"/>
                </a:solidFill>
                <a:latin typeface="Trebuchet MS" panose="020B0603020202020204" charset="0"/>
                <a:ea typeface="Arial" panose="020B0604020202020204"/>
                <a:cs typeface="Trebuchet MS" panose="020B0603020202020204" charset="0"/>
              </a:rPr>
              <a:t> 10.10.10.2»,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b="0" strike="noStrike" spc="-1" dirty="0">
              <a:latin typeface="Trebuchet MS" panose="020B0603020202020204" charset="0"/>
              <a:cs typeface="Trebuchet MS" panose="020B0603020202020204" charset="0"/>
            </a:endParaRPr>
          </a:p>
          <a:p>
            <a:pPr>
              <a:lnSpc>
                <a:spcPct val="100000"/>
              </a:lnSpc>
            </a:pP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Source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file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name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b="0" strike="noStrike" spc="-1" dirty="0">
              <a:latin typeface="Trebuchet MS" panose="020B0603020202020204" charset="0"/>
              <a:cs typeface="Trebuchet MS" panose="020B0603020202020204" charset="0"/>
            </a:endParaRPr>
          </a:p>
          <a:p>
            <a:pPr>
              <a:lnSpc>
                <a:spcPct val="100000"/>
              </a:lnSpc>
            </a:pP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Destination</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file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name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switch.bin</a:t>
            </a:r>
            <a:endParaRPr lang="ru-RU" sz="1200" b="0" strike="noStrike" spc="-1" dirty="0">
              <a:latin typeface="Trebuchet MS" panose="020B0603020202020204" charset="0"/>
              <a:cs typeface="Trebuchet MS" panose="020B0603020202020204" charset="0"/>
            </a:endParaRPr>
          </a:p>
          <a:p>
            <a:pPr marL="285750" lvl="2"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После окончания копирования производим загрузку командой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boot</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flash</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switch.bin</a:t>
            </a:r>
            <a:endParaRPr lang="ru-RU" sz="1200" b="0" strike="noStrike" spc="-1" dirty="0">
              <a:latin typeface="Trebuchet MS" panose="020B0603020202020204" charset="0"/>
              <a:cs typeface="Trebuchet MS" panose="020B0603020202020204" charset="0"/>
            </a:endParaRPr>
          </a:p>
          <a:p>
            <a:pPr>
              <a:lnSpc>
                <a:spcPct val="100000"/>
              </a:lnSpc>
            </a:pPr>
            <a:endParaRPr lang="ru-RU" sz="1200" b="0" strike="noStrike" spc="-1" dirty="0">
              <a:latin typeface="Trebuchet MS" panose="020B0603020202020204" charset="0"/>
              <a:cs typeface="Trebuchet MS" panose="020B0603020202020204" charset="0"/>
            </a:endParaRPr>
          </a:p>
        </p:txBody>
      </p:sp>
      <p:pic>
        <p:nvPicPr>
          <p:cNvPr id="7" name="Рисунок 2"/>
          <p:cNvPicPr/>
          <p:nvPr/>
        </p:nvPicPr>
        <p:blipFill>
          <a:blip r:embed="rId4"/>
          <a:stretch>
            <a:fillRect/>
          </a:stretch>
        </p:blipFill>
        <p:spPr>
          <a:xfrm>
            <a:off x="308400" y="2769012"/>
            <a:ext cx="4635720" cy="219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Обновление ПО для ONU</a:t>
            </a:r>
          </a:p>
        </p:txBody>
      </p:sp>
      <p:sp>
        <p:nvSpPr>
          <p:cNvPr id="224" name="CustomShape 2"/>
          <p:cNvSpPr/>
          <p:nvPr/>
        </p:nvSpPr>
        <p:spPr>
          <a:xfrm>
            <a:off x="15120" y="1129320"/>
            <a:ext cx="9082080" cy="401256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Проверяем текущую версию ПО на ONU  командой </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r>
              <a:rPr lang="en-US" sz="1200" b="1" spc="-1" dirty="0">
                <a:solidFill>
                  <a:srgbClr val="000000"/>
                </a:solidFill>
                <a:latin typeface="Trebuchet MS" panose="020B0603020202020204" charset="0"/>
                <a:ea typeface="Arial" panose="020B0604020202020204"/>
                <a:cs typeface="Trebuchet MS" panose="020B0603020202020204" charset="0"/>
              </a:rPr>
              <a:t>show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onu</a:t>
            </a:r>
            <a:r>
              <a:rPr lang="en-US" sz="1200" b="1" spc="-1" dirty="0">
                <a:solidFill>
                  <a:srgbClr val="000000"/>
                </a:solidFill>
                <a:latin typeface="Trebuchet MS" panose="020B0603020202020204" charset="0"/>
                <a:ea typeface="Arial" panose="020B0604020202020204"/>
                <a:cs typeface="Trebuchet MS" panose="020B0603020202020204" charset="0"/>
              </a:rPr>
              <a:t>-image-information</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Скачать требуемую прошивку, например с </a:t>
            </a:r>
            <a:r>
              <a:rPr lang="ru-RU" sz="1200" b="1" u="sng" strike="noStrike" spc="-1" dirty="0">
                <a:solidFill>
                  <a:srgbClr val="0000FF"/>
                </a:solidFill>
                <a:uFillTx/>
                <a:latin typeface="Trebuchet MS" panose="020B0603020202020204" charset="0"/>
                <a:ea typeface="Arial" panose="020B0604020202020204"/>
                <a:cs typeface="Trebuchet MS" panose="020B0603020202020204" charset="0"/>
                <a:hlinkClick r:id="rId3"/>
              </a:rPr>
              <a:t>http://data.nag.ru/BDCOM/Firmware/</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Прошивку помещаем на компьютер с TFTP сервером,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доступным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по сети с OLT </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a:solidFill>
                  <a:srgbClr val="000000"/>
                </a:solidFill>
                <a:latin typeface="Trebuchet MS" panose="020B0603020202020204" charset="0"/>
                <a:ea typeface="Arial" panose="020B0604020202020204"/>
                <a:cs typeface="Trebuchet MS" panose="020B0603020202020204" charset="0"/>
              </a:rPr>
              <a:t>Обновление ONU происходит прошивкой, расположенной на OLT. Поэтому помещаем нужные прошивки на OLT. Для этого на OLT выполняем команду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copy</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tftp</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flash</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b="0" strike="noStrike" spc="-1" dirty="0">
              <a:latin typeface="Trebuchet MS" panose="020B0603020202020204" charset="0"/>
              <a:cs typeface="Trebuchet MS" panose="020B0603020202020204" charset="0"/>
            </a:endParaRPr>
          </a:p>
          <a:p>
            <a:pPr>
              <a:lnSpc>
                <a:spcPct val="100000"/>
              </a:lnSpc>
            </a:pP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Source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file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name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b="0" strike="noStrike" spc="-1" dirty="0">
              <a:latin typeface="Trebuchet MS" panose="020B0603020202020204" charset="0"/>
              <a:cs typeface="Trebuchet MS" panose="020B0603020202020204" charset="0"/>
            </a:endParaRPr>
          </a:p>
          <a:p>
            <a:pPr>
              <a:lnSpc>
                <a:spcPct val="100000"/>
              </a:lnSpc>
            </a:pP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Remote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server</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ip</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address</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1200" b="0" strike="noStrike" spc="-1" dirty="0">
              <a:latin typeface="Trebuchet MS" panose="020B0603020202020204" charset="0"/>
              <a:cs typeface="Trebuchet MS" panose="020B0603020202020204" charset="0"/>
            </a:endParaRPr>
          </a:p>
          <a:p>
            <a:pPr>
              <a:lnSpc>
                <a:spcPct val="100000"/>
              </a:lnSpc>
            </a:pP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Destination</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file</a:t>
            </a:r>
            <a:r>
              <a:rPr lang="ru-RU" sz="1200" b="1" strike="noStrike" spc="-1" dirty="0">
                <a:solidFill>
                  <a:srgbClr val="000000"/>
                </a:solidFill>
                <a:latin typeface="Trebuchet MS" panose="020B0603020202020204" charset="0"/>
                <a:ea typeface="Arial" panose="020B0604020202020204"/>
                <a:cs typeface="Trebuchet MS" panose="020B0603020202020204" charset="0"/>
              </a:rPr>
              <a:t> </a:t>
            </a:r>
            <a:r>
              <a:rPr lang="ru-RU" sz="1200" b="1" strike="noStrike" spc="-1" dirty="0" err="1">
                <a:solidFill>
                  <a:srgbClr val="000000"/>
                </a:solidFill>
                <a:latin typeface="Trebuchet MS" panose="020B0603020202020204" charset="0"/>
                <a:ea typeface="Arial" panose="020B0604020202020204"/>
                <a:cs typeface="Trebuchet MS" panose="020B0603020202020204" charset="0"/>
              </a:rPr>
              <a:t>name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–модель ONU, например </a:t>
            </a:r>
            <a:r>
              <a:rPr lang="en-US"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smtClean="0">
                <a:solidFill>
                  <a:srgbClr val="000000"/>
                </a:solidFill>
                <a:latin typeface="Trebuchet MS" panose="020B0603020202020204" charset="0"/>
                <a:ea typeface="Arial" panose="020B0604020202020204"/>
                <a:cs typeface="Trebuchet MS" panose="020B0603020202020204" charset="0"/>
              </a:rPr>
              <a:t>GP1501-1G_22B_730_img.tar</a:t>
            </a:r>
          </a:p>
          <a:p>
            <a:pPr>
              <a:lnSpc>
                <a:spcPct val="100000"/>
              </a:lnSpc>
            </a:pP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Производим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обновление ONU командой </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r>
              <a:rPr lang="en-US" sz="1200" b="1" spc="-1" dirty="0">
                <a:solidFill>
                  <a:srgbClr val="000000"/>
                </a:solidFill>
                <a:latin typeface="Trebuchet MS" panose="020B0603020202020204" charset="0"/>
                <a:ea typeface="Arial" panose="020B0604020202020204"/>
                <a:cs typeface="Trebuchet MS" panose="020B0603020202020204" charset="0"/>
              </a:rPr>
              <a:t>#</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update-</a:t>
            </a:r>
            <a:r>
              <a:rPr lang="en-US" sz="1200" b="1" spc="-1" dirty="0" err="1">
                <a:solidFill>
                  <a:srgbClr val="000000"/>
                </a:solidFill>
                <a:latin typeface="Trebuchet MS" panose="020B0603020202020204" charset="0"/>
                <a:ea typeface="Arial" panose="020B0604020202020204"/>
                <a:cs typeface="Trebuchet MS" panose="020B0603020202020204" charset="0"/>
              </a:rPr>
              <a:t>onu</a:t>
            </a:r>
            <a:r>
              <a:rPr lang="en-US" sz="1200" b="1" spc="-1" dirty="0">
                <a:solidFill>
                  <a:srgbClr val="000000"/>
                </a:solidFill>
                <a:latin typeface="Trebuchet MS" panose="020B0603020202020204" charset="0"/>
                <a:ea typeface="Arial" panose="020B0604020202020204"/>
                <a:cs typeface="Trebuchet MS" panose="020B0603020202020204" charset="0"/>
              </a:rPr>
              <a:t> GP1501-1G_22B_730_img.tar interface </a:t>
            </a:r>
            <a:r>
              <a:rPr lang="en-US" sz="1200" b="1" spc="-1" dirty="0" err="1" smtClean="0">
                <a:solidFill>
                  <a:srgbClr val="000000"/>
                </a:solidFill>
                <a:latin typeface="Trebuchet MS" panose="020B0603020202020204" charset="0"/>
                <a:ea typeface="Arial" panose="020B0604020202020204"/>
                <a:cs typeface="Trebuchet MS" panose="020B0603020202020204" charset="0"/>
              </a:rPr>
              <a:t>gpon</a:t>
            </a:r>
            <a:r>
              <a:rPr lang="en-US" sz="1200" b="1" spc="-1" dirty="0" smtClean="0">
                <a:solidFill>
                  <a:srgbClr val="000000"/>
                </a:solidFill>
                <a:latin typeface="Trebuchet MS" panose="020B0603020202020204" charset="0"/>
                <a:ea typeface="Arial" panose="020B0604020202020204"/>
                <a:cs typeface="Trebuchet MS" panose="020B0603020202020204" charset="0"/>
              </a:rPr>
              <a:t> 0/X:Y</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endParaRPr lang="ru-RU" sz="1200" b="0" strike="noStrike" spc="-1" dirty="0">
              <a:latin typeface="Trebuchet MS" panose="020B0603020202020204" charset="0"/>
              <a:cs typeface="Trebuchet MS" panose="020B0603020202020204" charset="0"/>
            </a:endParaRPr>
          </a:p>
          <a:p>
            <a:pPr>
              <a:lnSpc>
                <a:spcPct val="100000"/>
              </a:lnSpc>
            </a:pPr>
            <a:r>
              <a:rPr lang="ru-RU" sz="1200" spc="-1" dirty="0" smtClean="0">
                <a:solidFill>
                  <a:srgbClr val="000000"/>
                </a:solidFill>
                <a:latin typeface="Trebuchet MS" panose="020B0603020202020204" charset="0"/>
                <a:ea typeface="Arial" panose="020B0604020202020204"/>
                <a:cs typeface="Trebuchet MS" panose="020B0603020202020204" charset="0"/>
              </a:rPr>
              <a:t>Можно указать конкретную ячейку памяти в конце команды (</a:t>
            </a:r>
            <a:r>
              <a:rPr lang="en-US" sz="1200" spc="-1" dirty="0" smtClean="0">
                <a:solidFill>
                  <a:srgbClr val="000000"/>
                </a:solidFill>
                <a:latin typeface="Trebuchet MS" panose="020B0603020202020204" charset="0"/>
                <a:ea typeface="Arial" panose="020B0604020202020204"/>
                <a:cs typeface="Trebuchet MS" panose="020B0603020202020204" charset="0"/>
              </a:rPr>
              <a:t>image instance</a:t>
            </a:r>
            <a:r>
              <a:rPr lang="ru-RU" sz="1200" spc="-1" dirty="0" smtClean="0">
                <a:solidFill>
                  <a:srgbClr val="000000"/>
                </a:solidFill>
                <a:latin typeface="Trebuchet MS" panose="020B0603020202020204" charset="0"/>
                <a:ea typeface="Arial" panose="020B0604020202020204"/>
                <a:cs typeface="Trebuchet MS" panose="020B0603020202020204" charset="0"/>
              </a:rPr>
              <a:t>0 или </a:t>
            </a:r>
            <a:r>
              <a:rPr lang="en-US" sz="1200" spc="-1" dirty="0" smtClean="0">
                <a:solidFill>
                  <a:srgbClr val="000000"/>
                </a:solidFill>
                <a:latin typeface="Trebuchet MS" panose="020B0603020202020204" charset="0"/>
                <a:ea typeface="Arial" panose="020B0604020202020204"/>
                <a:cs typeface="Trebuchet MS" panose="020B0603020202020204" charset="0"/>
              </a:rPr>
              <a:t>image instance1)</a:t>
            </a:r>
            <a:endParaRPr lang="ru-RU" sz="1200" b="0" strike="noStrike" spc="-1" dirty="0" smtClean="0">
              <a:solidFill>
                <a:srgbClr val="000000"/>
              </a:solidFill>
              <a:latin typeface="Trebuchet MS" panose="020B0603020202020204" charset="0"/>
              <a:ea typeface="Arial" panose="020B0604020202020204"/>
              <a:cs typeface="Trebuchet MS" panose="020B0603020202020204" charset="0"/>
            </a:endParaRPr>
          </a:p>
          <a:p>
            <a:pPr>
              <a:lnSpc>
                <a:spcPct val="100000"/>
              </a:lnSpc>
            </a:pP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Необходимо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помнить, что если вы подключены на OLT по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telnet</a:t>
            </a:r>
            <a:r>
              <a:rPr lang="ru-RU" sz="1200" b="0" strike="noStrike" spc="-1" dirty="0">
                <a:solidFill>
                  <a:srgbClr val="000000"/>
                </a:solidFill>
                <a:latin typeface="Trebuchet MS" panose="020B0603020202020204" charset="0"/>
                <a:ea typeface="Arial" panose="020B0604020202020204"/>
                <a:cs typeface="Trebuchet MS" panose="020B0603020202020204" charset="0"/>
              </a:rPr>
              <a:t>, то вы не увидите процесс копирования ПО на ONU, все что вы увидите это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Are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you</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sure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to</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update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the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ONU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image</a:t>
            </a:r>
            <a:r>
              <a:rPr lang="ru-RU" sz="1200" b="0" strike="noStrike" spc="-1" dirty="0">
                <a:solidFill>
                  <a:srgbClr val="000000"/>
                </a:solidFill>
                <a:latin typeface="Trebuchet MS" panose="020B0603020202020204" charset="0"/>
                <a:ea typeface="Arial" panose="020B0604020202020204"/>
                <a:cs typeface="Trebuchet MS" panose="020B0603020202020204" charset="0"/>
              </a:rPr>
              <a:t>(y/n)?y</a:t>
            </a:r>
            <a:endParaRPr lang="ru-RU" sz="1200" b="0" strike="noStrike" spc="-1" dirty="0">
              <a:latin typeface="Trebuchet MS" panose="020B0603020202020204" charset="0"/>
              <a:cs typeface="Trebuchet MS" panose="020B0603020202020204" charset="0"/>
            </a:endParaRPr>
          </a:p>
          <a:p>
            <a:pPr>
              <a:lnSpc>
                <a:spcPct val="100000"/>
              </a:lnSpc>
            </a:pPr>
            <a:r>
              <a:rPr lang="ru-RU" sz="1200" b="0" strike="noStrike" spc="-1" dirty="0">
                <a:solidFill>
                  <a:srgbClr val="000000"/>
                </a:solidFill>
                <a:latin typeface="Trebuchet MS" panose="020B0603020202020204" charset="0"/>
                <a:ea typeface="Arial" panose="020B0604020202020204"/>
                <a:cs typeface="Trebuchet MS" panose="020B0603020202020204" charset="0"/>
              </a:rPr>
              <a:t>%ONU-UPDATE: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Load</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image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to</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memory</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may</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take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some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time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please</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err="1">
                <a:solidFill>
                  <a:srgbClr val="000000"/>
                </a:solidFill>
                <a:latin typeface="Trebuchet MS" panose="020B0603020202020204" charset="0"/>
                <a:ea typeface="Arial" panose="020B0604020202020204"/>
                <a:cs typeface="Trebuchet MS" panose="020B0603020202020204" charset="0"/>
              </a:rPr>
              <a:t>wait</a:t>
            </a:r>
            <a:r>
              <a:rPr lang="ru-RU" sz="1200" b="0" strike="noStrike" spc="-1" dirty="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Н</a:t>
            </a:r>
            <a:r>
              <a:rPr lang="ru-RU" sz="1200" spc="-1" dirty="0">
                <a:solidFill>
                  <a:srgbClr val="000000"/>
                </a:solidFill>
                <a:latin typeface="Trebuchet MS" panose="020B0603020202020204" charset="0"/>
                <a:ea typeface="Arial" panose="020B0604020202020204"/>
                <a:cs typeface="Trebuchet MS" panose="020B0603020202020204" charset="0"/>
              </a:rPr>
              <a:t>и</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в коем случае не перегружайте в это время ONU,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иначе есть шанс, что </a:t>
            </a:r>
            <a:r>
              <a:rPr lang="ru-RU" sz="1200" b="0" strike="noStrike" spc="-1" dirty="0">
                <a:solidFill>
                  <a:srgbClr val="000000"/>
                </a:solidFill>
                <a:latin typeface="Trebuchet MS" panose="020B0603020202020204" charset="0"/>
                <a:ea typeface="Arial" panose="020B0604020202020204"/>
                <a:cs typeface="Trebuchet MS" panose="020B0603020202020204" charset="0"/>
              </a:rPr>
              <a:t>ее придется восстанавливать через UART порт(находится на плате под корпусом)</a:t>
            </a:r>
            <a:endParaRPr lang="ru-RU" sz="1200" b="0" strike="noStrike"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a:t>
            </a:r>
            <a:endParaRPr lang="en-US" sz="1200" b="0" strike="noStrike" spc="-1" dirty="0" smtClean="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cs typeface="Trebuchet MS" panose="020B0603020202020204" charset="0"/>
              </a:rPr>
              <a:t>Для просмотра статуса обновления можно использовать команду </a:t>
            </a:r>
            <a:r>
              <a:rPr lang="en-US" sz="1200" b="1" spc="-1" dirty="0">
                <a:solidFill>
                  <a:srgbClr val="000000"/>
                </a:solidFill>
                <a:latin typeface="Trebuchet MS" panose="020B0603020202020204" charset="0"/>
                <a:cs typeface="Trebuchet MS" panose="020B0603020202020204" charset="0"/>
              </a:rPr>
              <a:t>show </a:t>
            </a:r>
            <a:r>
              <a:rPr lang="en-US" sz="1200" b="1" spc="-1" dirty="0" err="1">
                <a:solidFill>
                  <a:srgbClr val="000000"/>
                </a:solidFill>
                <a:latin typeface="Trebuchet MS" panose="020B0603020202020204" charset="0"/>
                <a:cs typeface="Trebuchet MS" panose="020B0603020202020204" charset="0"/>
              </a:rPr>
              <a:t>gpon</a:t>
            </a:r>
            <a:r>
              <a:rPr lang="en-US" sz="1200" b="1" spc="-1" dirty="0">
                <a:solidFill>
                  <a:srgbClr val="000000"/>
                </a:solidFill>
                <a:latin typeface="Trebuchet MS" panose="020B0603020202020204" charset="0"/>
                <a:cs typeface="Trebuchet MS" panose="020B0603020202020204" charset="0"/>
              </a:rPr>
              <a:t> </a:t>
            </a:r>
            <a:r>
              <a:rPr lang="en-US" sz="1200" b="1" spc="-1" dirty="0" err="1">
                <a:solidFill>
                  <a:srgbClr val="000000"/>
                </a:solidFill>
                <a:latin typeface="Trebuchet MS" panose="020B0603020202020204" charset="0"/>
                <a:cs typeface="Trebuchet MS" panose="020B0603020202020204" charset="0"/>
              </a:rPr>
              <a:t>onu</a:t>
            </a:r>
            <a:r>
              <a:rPr lang="en-US" sz="1200" b="1" spc="-1" dirty="0">
                <a:solidFill>
                  <a:srgbClr val="000000"/>
                </a:solidFill>
                <a:latin typeface="Trebuchet MS" panose="020B0603020202020204" charset="0"/>
                <a:cs typeface="Trebuchet MS" panose="020B0603020202020204" charset="0"/>
              </a:rPr>
              <a:t>-update-state</a:t>
            </a:r>
            <a:endParaRPr lang="ru-RU" sz="1200" b="1" strike="noStrike" spc="-1" dirty="0" smtClean="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После </a:t>
            </a:r>
            <a:r>
              <a:rPr lang="ru-RU" sz="1200" b="0" strike="noStrike" spc="-1" dirty="0">
                <a:solidFill>
                  <a:srgbClr val="000000"/>
                </a:solidFill>
                <a:latin typeface="Trebuchet MS" panose="020B0603020202020204" charset="0"/>
                <a:ea typeface="Arial" panose="020B0604020202020204"/>
                <a:cs typeface="Trebuchet MS" panose="020B0603020202020204" charset="0"/>
              </a:rPr>
              <a:t>того как ONU загрузится необходимо подтвердить обновление командой </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commit-image interface </a:t>
            </a:r>
            <a:r>
              <a:rPr lang="en-US" sz="1200" b="1" spc="-1" dirty="0" err="1" smtClean="0">
                <a:solidFill>
                  <a:srgbClr val="000000"/>
                </a:solidFill>
                <a:latin typeface="Trebuchet MS" panose="020B0603020202020204" charset="0"/>
                <a:ea typeface="Arial" panose="020B0604020202020204"/>
                <a:cs typeface="Trebuchet MS" panose="020B0603020202020204" charset="0"/>
              </a:rPr>
              <a:t>gpon</a:t>
            </a:r>
            <a:r>
              <a:rPr lang="en-US" sz="1200" b="1" spc="-1" dirty="0" smtClean="0">
                <a:solidFill>
                  <a:srgbClr val="000000"/>
                </a:solidFill>
                <a:latin typeface="Trebuchet MS" panose="020B0603020202020204" charset="0"/>
                <a:ea typeface="Arial" panose="020B0604020202020204"/>
                <a:cs typeface="Trebuchet MS" panose="020B0603020202020204" charset="0"/>
              </a:rPr>
              <a:t> 0/X:Y</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endParaRPr lang="ru-RU" sz="1200" b="0" strike="noStrike" spc="-1" dirty="0">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383108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Обновление ПО </a:t>
            </a: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для ONU</a:t>
            </a:r>
          </a:p>
        </p:txBody>
      </p:sp>
      <p:pic>
        <p:nvPicPr>
          <p:cNvPr id="2" name="Рисунок 1"/>
          <p:cNvPicPr>
            <a:picLocks noChangeAspect="1"/>
          </p:cNvPicPr>
          <p:nvPr/>
        </p:nvPicPr>
        <p:blipFill>
          <a:blip r:embed="rId4"/>
          <a:stretch>
            <a:fillRect/>
          </a:stretch>
        </p:blipFill>
        <p:spPr>
          <a:xfrm>
            <a:off x="167040" y="1630784"/>
            <a:ext cx="8855579" cy="2670828"/>
          </a:xfrm>
          <a:prstGeom prst="rect">
            <a:avLst/>
          </a:prstGeom>
        </p:spPr>
      </p:pic>
    </p:spTree>
    <p:extLst>
      <p:ext uri="{BB962C8B-B14F-4D97-AF65-F5344CB8AC3E}">
        <p14:creationId xmlns:p14="http://schemas.microsoft.com/office/powerpoint/2010/main" val="200377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Обновление ПО </a:t>
            </a: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для ONU</a:t>
            </a:r>
          </a:p>
        </p:txBody>
      </p:sp>
      <p:sp>
        <p:nvSpPr>
          <p:cNvPr id="4" name="Прямоугольник 3"/>
          <p:cNvSpPr/>
          <p:nvPr/>
        </p:nvSpPr>
        <p:spPr>
          <a:xfrm>
            <a:off x="167039" y="1341219"/>
            <a:ext cx="8506443" cy="2492990"/>
          </a:xfrm>
          <a:prstGeom prst="rect">
            <a:avLst/>
          </a:prstGeom>
        </p:spPr>
        <p:txBody>
          <a:bodyPr wrap="square">
            <a:spAutoFit/>
          </a:bodyPr>
          <a:lstStyle/>
          <a:p>
            <a:pPr marL="1270" lvl="0">
              <a:buClr>
                <a:srgbClr val="000000"/>
              </a:buClr>
              <a:defRPr/>
            </a:pPr>
            <a:r>
              <a:rPr lang="ru-RU" sz="1200" spc="-1" dirty="0" smtClean="0">
                <a:solidFill>
                  <a:srgbClr val="000000"/>
                </a:solidFill>
                <a:latin typeface="Trebuchet MS" panose="020B0603020202020204" charset="0"/>
                <a:cs typeface="Trebuchet MS" panose="020B0603020202020204" charset="0"/>
              </a:rPr>
              <a:t>Изменение ПО ОНУ из разных слотов памяти:</a:t>
            </a:r>
            <a:endParaRPr lang="ru-RU" sz="1200" spc="-1" dirty="0">
              <a:solidFill>
                <a:prstClr val="black"/>
              </a:solidFill>
              <a:latin typeface="Trebuchet MS" panose="020B0603020202020204" charset="0"/>
              <a:cs typeface="Trebuchet MS" panose="020B0603020202020204" charset="0"/>
            </a:endParaRPr>
          </a:p>
          <a:p>
            <a:pPr marL="285750" lvl="0" indent="-284480">
              <a:buClr>
                <a:srgbClr val="000000"/>
              </a:buClr>
              <a:buFont typeface="Wingdings" panose="05000000000000000000" pitchFamily="2" charset="2"/>
              <a:buChar char=""/>
              <a:defRPr/>
            </a:pPr>
            <a:r>
              <a:rPr lang="ru-RU" sz="1200" spc="-1" dirty="0" smtClean="0">
                <a:solidFill>
                  <a:srgbClr val="000000"/>
                </a:solidFill>
                <a:latin typeface="Trebuchet MS" panose="020B0603020202020204" charset="0"/>
                <a:ea typeface="Arial" panose="020B0604020202020204"/>
                <a:cs typeface="Trebuchet MS" panose="020B0603020202020204" charset="0"/>
              </a:rPr>
              <a:t>Для просмотра текущего софта, которое хранится в памяти ОНУ используем команду:</a:t>
            </a:r>
          </a:p>
          <a:p>
            <a:pPr marL="1270" lvl="0">
              <a:buClr>
                <a:srgbClr val="000000"/>
              </a:buClr>
              <a:defRPr/>
            </a:pPr>
            <a:r>
              <a:rPr lang="ru-RU" sz="1200" spc="-1" dirty="0">
                <a:solidFill>
                  <a:srgbClr val="000000"/>
                </a:solidFill>
                <a:latin typeface="Trebuchet MS" panose="020B0603020202020204" charset="0"/>
                <a:cs typeface="Trebuchet MS" panose="020B0603020202020204" charset="0"/>
              </a:rPr>
              <a:t> </a:t>
            </a:r>
            <a:r>
              <a:rPr lang="ru-RU" sz="1200" spc="-1" dirty="0" smtClean="0">
                <a:solidFill>
                  <a:srgbClr val="000000"/>
                </a:solidFill>
                <a:latin typeface="Trebuchet MS" panose="020B0603020202020204" charset="0"/>
                <a:cs typeface="Trebuchet MS" panose="020B0603020202020204" charset="0"/>
              </a:rPr>
              <a:t>     </a:t>
            </a:r>
            <a:r>
              <a:rPr lang="en-US" sz="1200" spc="-1" dirty="0">
                <a:solidFill>
                  <a:srgbClr val="000000"/>
                </a:solidFill>
                <a:latin typeface="Trebuchet MS" panose="020B0603020202020204" charset="0"/>
                <a:cs typeface="Trebuchet MS" panose="020B0603020202020204" charset="0"/>
              </a:rPr>
              <a:t>show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smtClean="0">
                <a:solidFill>
                  <a:srgbClr val="000000"/>
                </a:solidFill>
                <a:latin typeface="Trebuchet MS" panose="020B0603020202020204" charset="0"/>
                <a:cs typeface="Trebuchet MS" panose="020B0603020202020204" charset="0"/>
              </a:rPr>
              <a:t>onu</a:t>
            </a:r>
            <a:r>
              <a:rPr lang="en-US" sz="1200" spc="-1" dirty="0" smtClean="0">
                <a:solidFill>
                  <a:srgbClr val="000000"/>
                </a:solidFill>
                <a:latin typeface="Trebuchet MS" panose="020B0603020202020204" charset="0"/>
                <a:cs typeface="Trebuchet MS" panose="020B0603020202020204" charset="0"/>
              </a:rPr>
              <a:t>-image-information</a:t>
            </a:r>
            <a:endParaRPr lang="ru-RU" sz="1200" spc="-1" dirty="0" smtClean="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smtClean="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smtClean="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smtClean="0">
              <a:solidFill>
                <a:srgbClr val="000000"/>
              </a:solidFill>
              <a:latin typeface="Trebuchet MS" panose="020B0603020202020204" charset="0"/>
              <a:cs typeface="Trebuchet MS" panose="020B0603020202020204" charset="0"/>
            </a:endParaRPr>
          </a:p>
          <a:p>
            <a:pPr marL="285750" lvl="0" indent="-284480">
              <a:buClr>
                <a:srgbClr val="000000"/>
              </a:buClr>
              <a:buFont typeface="Wingdings" panose="05000000000000000000" pitchFamily="2" charset="2"/>
              <a:buChar char=""/>
              <a:defRPr/>
            </a:pPr>
            <a:r>
              <a:rPr lang="ru-RU" sz="1200" spc="-1" dirty="0" smtClean="0">
                <a:solidFill>
                  <a:srgbClr val="000000"/>
                </a:solidFill>
                <a:latin typeface="Trebuchet MS" panose="020B0603020202020204" charset="0"/>
                <a:ea typeface="Arial" panose="020B0604020202020204"/>
                <a:cs typeface="Trebuchet MS" panose="020B0603020202020204" charset="0"/>
              </a:rPr>
              <a:t>Для активации конкретной прошивки:</a:t>
            </a:r>
          </a:p>
          <a:p>
            <a:pPr marL="1270" lvl="0">
              <a:buClr>
                <a:srgbClr val="000000"/>
              </a:buClr>
              <a:defRPr/>
            </a:pPr>
            <a:r>
              <a:rPr lang="ru-RU" sz="1200" spc="-1" dirty="0">
                <a:solidFill>
                  <a:srgbClr val="000000"/>
                </a:solidFill>
                <a:latin typeface="Trebuchet MS" panose="020B0603020202020204" charset="0"/>
                <a:cs typeface="Trebuchet MS" panose="020B0603020202020204" charset="0"/>
              </a:rPr>
              <a:t> </a:t>
            </a:r>
            <a:r>
              <a:rPr lang="ru-RU" sz="1200" spc="-1" dirty="0" smtClean="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activate-image interface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smtClean="0">
                <a:solidFill>
                  <a:srgbClr val="000000"/>
                </a:solidFill>
                <a:latin typeface="Trebuchet MS" panose="020B0603020202020204" charset="0"/>
                <a:cs typeface="Trebuchet MS" panose="020B0603020202020204" charset="0"/>
              </a:rPr>
              <a:t>0/X:Y </a:t>
            </a:r>
            <a:r>
              <a:rPr lang="en-US" sz="1200" spc="-1" dirty="0">
                <a:solidFill>
                  <a:srgbClr val="000000"/>
                </a:solidFill>
                <a:latin typeface="Trebuchet MS" panose="020B0603020202020204" charset="0"/>
                <a:cs typeface="Trebuchet MS" panose="020B0603020202020204" charset="0"/>
              </a:rPr>
              <a:t>image </a:t>
            </a:r>
            <a:r>
              <a:rPr lang="en-US" sz="1200" spc="-1" dirty="0" smtClean="0">
                <a:solidFill>
                  <a:srgbClr val="000000"/>
                </a:solidFill>
                <a:latin typeface="Trebuchet MS" panose="020B0603020202020204" charset="0"/>
                <a:cs typeface="Trebuchet MS" panose="020B0603020202020204" charset="0"/>
              </a:rPr>
              <a:t>instance0 </a:t>
            </a:r>
            <a:r>
              <a:rPr lang="ru-RU" sz="1200" spc="-1" dirty="0" smtClean="0">
                <a:solidFill>
                  <a:srgbClr val="000000"/>
                </a:solidFill>
                <a:latin typeface="Trebuchet MS" panose="020B0603020202020204" charset="0"/>
                <a:cs typeface="Trebuchet MS" panose="020B0603020202020204" charset="0"/>
              </a:rPr>
              <a:t>или </a:t>
            </a:r>
            <a:r>
              <a:rPr lang="en-US" sz="1200" spc="-1" dirty="0" smtClean="0">
                <a:solidFill>
                  <a:srgbClr val="000000"/>
                </a:solidFill>
                <a:latin typeface="Trebuchet MS" panose="020B0603020202020204" charset="0"/>
                <a:cs typeface="Trebuchet MS" panose="020B0603020202020204" charset="0"/>
              </a:rPr>
              <a:t>instance1</a:t>
            </a:r>
            <a:endParaRPr lang="ru-RU" sz="1200" spc="-1" dirty="0" smtClean="0">
              <a:solidFill>
                <a:srgbClr val="000000"/>
              </a:solidFill>
              <a:latin typeface="Trebuchet MS" panose="020B0603020202020204" charset="0"/>
              <a:cs typeface="Trebuchet MS" panose="020B0603020202020204" charset="0"/>
            </a:endParaRPr>
          </a:p>
          <a:p>
            <a:pPr marL="1270" lvl="0">
              <a:buClr>
                <a:srgbClr val="000000"/>
              </a:buClr>
              <a:defRPr/>
            </a:pPr>
            <a:endParaRPr lang="ru-RU" sz="1200" spc="-1" dirty="0">
              <a:solidFill>
                <a:srgbClr val="000000"/>
              </a:solidFill>
              <a:latin typeface="Trebuchet MS" panose="020B0603020202020204" charset="0"/>
              <a:cs typeface="Trebuchet MS" panose="020B0603020202020204" charset="0"/>
            </a:endParaRPr>
          </a:p>
          <a:p>
            <a:pPr marL="5377180" lvl="0" indent="-284480">
              <a:defRPr/>
            </a:pPr>
            <a:endParaRPr lang="ru-RU" sz="1200" spc="-1" dirty="0">
              <a:solidFill>
                <a:prstClr val="black"/>
              </a:solidFill>
              <a:latin typeface="Trebuchet MS" panose="020B0603020202020204" charset="0"/>
              <a:cs typeface="Trebuchet MS" panose="020B0603020202020204" charset="0"/>
            </a:endParaRPr>
          </a:p>
        </p:txBody>
      </p:sp>
      <p:pic>
        <p:nvPicPr>
          <p:cNvPr id="5" name="Рисунок 4"/>
          <p:cNvPicPr>
            <a:picLocks noChangeAspect="1"/>
          </p:cNvPicPr>
          <p:nvPr/>
        </p:nvPicPr>
        <p:blipFill>
          <a:blip r:embed="rId4"/>
          <a:stretch>
            <a:fillRect/>
          </a:stretch>
        </p:blipFill>
        <p:spPr>
          <a:xfrm>
            <a:off x="289617" y="2075955"/>
            <a:ext cx="4939331" cy="814100"/>
          </a:xfrm>
          <a:prstGeom prst="rect">
            <a:avLst/>
          </a:prstGeom>
        </p:spPr>
      </p:pic>
    </p:spTree>
    <p:extLst>
      <p:ext uri="{BB962C8B-B14F-4D97-AF65-F5344CB8AC3E}">
        <p14:creationId xmlns:p14="http://schemas.microsoft.com/office/powerpoint/2010/main" val="48779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dirty="0" smtClean="0">
                <a:solidFill>
                  <a:schemeClr val="bg1"/>
                </a:solidFill>
                <a:latin typeface="Trebuchet MS" panose="020B0603020202020204" charset="0"/>
                <a:ea typeface="DejaVu Sans" panose="020B0603030804020204"/>
                <a:cs typeface="Trebuchet MS" panose="020B0603020202020204" charset="0"/>
              </a:rPr>
              <a:t>Автоматическое </a:t>
            </a:r>
            <a:r>
              <a:rPr lang="ru-RU" sz="2250" b="1" spc="-1" dirty="0" smtClean="0">
                <a:solidFill>
                  <a:schemeClr val="bg1"/>
                </a:solidFill>
                <a:latin typeface="Trebuchet MS" panose="020B0603020202020204" charset="0"/>
                <a:ea typeface="DejaVu Sans" panose="020B0603030804020204"/>
                <a:cs typeface="Trebuchet MS" panose="020B0603020202020204" charset="0"/>
              </a:rPr>
              <a:t>об</a:t>
            </a:r>
            <a:r>
              <a:rPr lang="ru-RU" sz="2250" b="1" strike="noStrike" spc="-1" dirty="0" smtClean="0">
                <a:solidFill>
                  <a:schemeClr val="bg1"/>
                </a:solidFill>
                <a:latin typeface="Trebuchet MS" panose="020B0603020202020204" charset="0"/>
                <a:ea typeface="DejaVu Sans" panose="020B0603030804020204"/>
                <a:cs typeface="Trebuchet MS" panose="020B0603020202020204" charset="0"/>
              </a:rPr>
              <a:t>новление </a:t>
            </a:r>
            <a:r>
              <a:rPr lang="ru-RU" sz="2250" b="1" strike="noStrike" spc="-1" dirty="0">
                <a:solidFill>
                  <a:schemeClr val="bg1"/>
                </a:solidFill>
                <a:latin typeface="Trebuchet MS" panose="020B0603020202020204" charset="0"/>
                <a:ea typeface="DejaVu Sans" panose="020B0603030804020204"/>
                <a:cs typeface="Trebuchet MS" panose="020B0603020202020204" charset="0"/>
              </a:rPr>
              <a:t>ПО для ONU</a:t>
            </a:r>
          </a:p>
        </p:txBody>
      </p:sp>
      <p:sp>
        <p:nvSpPr>
          <p:cNvPr id="4" name="Прямоугольник 3"/>
          <p:cNvSpPr/>
          <p:nvPr/>
        </p:nvSpPr>
        <p:spPr>
          <a:xfrm>
            <a:off x="75627" y="957739"/>
            <a:ext cx="9144000" cy="3231654"/>
          </a:xfrm>
          <a:prstGeom prst="rect">
            <a:avLst/>
          </a:prstGeom>
        </p:spPr>
        <p:txBody>
          <a:bodyPr wrap="square">
            <a:spAutoFit/>
          </a:bodyPr>
          <a:lstStyle/>
          <a:p>
            <a:pPr>
              <a:lnSpc>
                <a:spcPct val="100000"/>
              </a:lnSpc>
            </a:pP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Для подготовки прошивки, необходимо выполнить первые четыре пункта с предыдущего слайда.</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После того, как на OLT загружена необходимая прошивка, проверяем версию ПО и основную информацию </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ONU следующими командами:</a:t>
            </a:r>
            <a:endParaRPr lang="ru-RU" sz="1200" spc="-1" dirty="0">
              <a:latin typeface="Trebuchet MS" panose="020B0603020202020204" charset="0"/>
              <a:cs typeface="Trebuchet MS" panose="020B0603020202020204" charset="0"/>
            </a:endParaRPr>
          </a:p>
          <a:p>
            <a:pPr>
              <a:lnSpc>
                <a:spcPct val="100000"/>
              </a:lnSpc>
            </a:pP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a:solidFill>
                  <a:srgbClr val="000000"/>
                </a:solidFill>
                <a:latin typeface="Trebuchet MS" panose="020B0603020202020204" charset="0"/>
                <a:ea typeface="Arial" panose="020B0604020202020204"/>
                <a:cs typeface="Trebuchet MS" panose="020B0603020202020204" charset="0"/>
              </a:rPr>
              <a:t>show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onu</a:t>
            </a:r>
            <a:r>
              <a:rPr lang="en-US" sz="1200" b="1" spc="-1" dirty="0">
                <a:solidFill>
                  <a:srgbClr val="000000"/>
                </a:solidFill>
                <a:latin typeface="Trebuchet MS" panose="020B0603020202020204" charset="0"/>
                <a:ea typeface="Arial" panose="020B0604020202020204"/>
                <a:cs typeface="Trebuchet MS" panose="020B0603020202020204" charset="0"/>
              </a:rPr>
              <a:t>-image-information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0/X:Y</a:t>
            </a:r>
            <a:endParaRPr lang="ru-RU" sz="1200" spc="-1" dirty="0">
              <a:latin typeface="Trebuchet MS" panose="020B0603020202020204" charset="0"/>
              <a:cs typeface="Trebuchet MS" panose="020B0603020202020204" charset="0"/>
            </a:endParaRPr>
          </a:p>
          <a:p>
            <a:pPr>
              <a:lnSpc>
                <a:spcPct val="100000"/>
              </a:lnSpc>
            </a:pP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show</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onu-information</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interface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a:solidFill>
                  <a:srgbClr val="000000"/>
                </a:solidFill>
                <a:latin typeface="Trebuchet MS" panose="020B0603020202020204" charset="0"/>
                <a:ea typeface="Arial" panose="020B0604020202020204"/>
                <a:cs typeface="Trebuchet MS" panose="020B0603020202020204" charset="0"/>
              </a:rPr>
              <a:t>0/X</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Для настройки автоматического обновления ONU используем следующую команду:</a:t>
            </a:r>
            <a:endParaRPr lang="ru-RU" sz="1200" spc="-1" dirty="0">
              <a:latin typeface="Trebuchet MS" panose="020B0603020202020204" charset="0"/>
              <a:cs typeface="Trebuchet MS" panose="020B0603020202020204" charset="0"/>
            </a:endParaRPr>
          </a:p>
          <a:p>
            <a:pPr>
              <a:lnSpc>
                <a:spcPct val="100000"/>
              </a:lnSpc>
            </a:pPr>
            <a:r>
              <a:rPr lang="ru-RU" sz="1200"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gpon</a:t>
            </a:r>
            <a:r>
              <a:rPr lang="en-US"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onu</a:t>
            </a:r>
            <a:r>
              <a:rPr lang="en-US" sz="1200" b="1" spc="-1" dirty="0">
                <a:solidFill>
                  <a:srgbClr val="000000"/>
                </a:solidFill>
                <a:latin typeface="Trebuchet MS" panose="020B0603020202020204" charset="0"/>
                <a:ea typeface="Arial" panose="020B0604020202020204"/>
                <a:cs typeface="Trebuchet MS" panose="020B0603020202020204" charset="0"/>
              </a:rPr>
              <a:t>-auto-upgrade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onuFwVer</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xxxx</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vendorID</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zzzz</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en-US" sz="1200" b="1" spc="-1" dirty="0" err="1">
                <a:solidFill>
                  <a:srgbClr val="000000"/>
                </a:solidFill>
                <a:latin typeface="Trebuchet MS" panose="020B0603020202020204" charset="0"/>
                <a:ea typeface="Arial" panose="020B0604020202020204"/>
                <a:cs typeface="Trebuchet MS" panose="020B0603020202020204" charset="0"/>
              </a:rPr>
              <a:t>modelID</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yyyy</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ssss</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a:t>
            </a:r>
            <a:endParaRPr lang="ru-RU" sz="1200" spc="-1" dirty="0">
              <a:latin typeface="Trebuchet MS" panose="020B0603020202020204" charset="0"/>
              <a:cs typeface="Trebuchet MS" panose="020B0603020202020204" charset="0"/>
            </a:endParaRPr>
          </a:p>
          <a:p>
            <a:pPr>
              <a:lnSpc>
                <a:spcPct val="100000"/>
              </a:lnSpc>
            </a:pPr>
            <a:r>
              <a:rPr lang="ru-RU" sz="1200" spc="-1" dirty="0">
                <a:solidFill>
                  <a:srgbClr val="000000"/>
                </a:solidFill>
                <a:latin typeface="Trebuchet MS" panose="020B0603020202020204" charset="0"/>
                <a:ea typeface="Arial" panose="020B0604020202020204"/>
                <a:cs typeface="Trebuchet MS" panose="020B0603020202020204" charset="0"/>
              </a:rPr>
              <a:t>      где,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xxxx</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 имя файла с прошивкой на OLT;</a:t>
            </a:r>
            <a:endParaRPr lang="ru-RU" sz="1200" spc="-1" dirty="0">
              <a:latin typeface="Trebuchet MS" panose="020B0603020202020204" charset="0"/>
              <a:cs typeface="Trebuchet MS" panose="020B0603020202020204" charset="0"/>
            </a:endParaRPr>
          </a:p>
          <a:p>
            <a:pPr>
              <a:lnSpc>
                <a:spcPct val="100000"/>
              </a:lnSpc>
            </a:pPr>
            <a:r>
              <a:rPr lang="ru-RU" sz="1200" spc="-1" dirty="0">
                <a:solidFill>
                  <a:srgbClr val="000000"/>
                </a:solidFill>
                <a:latin typeface="Trebuchet MS" panose="020B0603020202020204" charset="0"/>
                <a:ea typeface="Arial" panose="020B0604020202020204"/>
                <a:cs typeface="Trebuchet MS" panose="020B0603020202020204" charset="0"/>
              </a:rPr>
              <a:t>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zzzz</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yyyy</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 значения </a:t>
            </a:r>
            <a:r>
              <a:rPr lang="ru-RU" sz="1200" spc="-1" dirty="0" err="1">
                <a:solidFill>
                  <a:srgbClr val="000000"/>
                </a:solidFill>
                <a:latin typeface="Trebuchet MS" panose="020B0603020202020204" charset="0"/>
                <a:ea typeface="Arial" panose="020B0604020202020204"/>
                <a:cs typeface="Trebuchet MS" panose="020B0603020202020204" charset="0"/>
              </a:rPr>
              <a:t>VendorID</a:t>
            </a:r>
            <a:r>
              <a:rPr lang="ru-RU" sz="1200" spc="-1" dirty="0">
                <a:solidFill>
                  <a:srgbClr val="000000"/>
                </a:solidFill>
                <a:latin typeface="Trebuchet MS" panose="020B0603020202020204" charset="0"/>
                <a:ea typeface="Arial" panose="020B0604020202020204"/>
                <a:cs typeface="Trebuchet MS" panose="020B0603020202020204" charset="0"/>
              </a:rPr>
              <a:t> и </a:t>
            </a:r>
            <a:r>
              <a:rPr lang="ru-RU" sz="1200" spc="-1" dirty="0" err="1">
                <a:solidFill>
                  <a:srgbClr val="000000"/>
                </a:solidFill>
                <a:latin typeface="Trebuchet MS" panose="020B0603020202020204" charset="0"/>
                <a:ea typeface="Arial" panose="020B0604020202020204"/>
                <a:cs typeface="Trebuchet MS" panose="020B0603020202020204" charset="0"/>
              </a:rPr>
              <a:t>ModelID</a:t>
            </a:r>
            <a:r>
              <a:rPr lang="ru-RU" sz="1200" spc="-1" dirty="0">
                <a:solidFill>
                  <a:srgbClr val="000000"/>
                </a:solidFill>
                <a:latin typeface="Trebuchet MS" panose="020B0603020202020204" charset="0"/>
                <a:ea typeface="Arial" panose="020B0604020202020204"/>
                <a:cs typeface="Trebuchet MS" panose="020B0603020202020204" charset="0"/>
              </a:rPr>
              <a:t>, для ONU, к которой будет применяться обновление;</a:t>
            </a:r>
            <a:endParaRPr lang="ru-RU" sz="1200" spc="-1" dirty="0">
              <a:latin typeface="Trebuchet MS" panose="020B0603020202020204" charset="0"/>
              <a:cs typeface="Trebuchet MS" panose="020B0603020202020204" charset="0"/>
            </a:endParaRPr>
          </a:p>
          <a:p>
            <a:pPr>
              <a:lnSpc>
                <a:spcPct val="100000"/>
              </a:lnSpc>
            </a:pPr>
            <a:r>
              <a:rPr lang="ru-RU" sz="1200" spc="-1" dirty="0">
                <a:solidFill>
                  <a:srgbClr val="000000"/>
                </a:solidFill>
                <a:latin typeface="Trebuchet MS" panose="020B0603020202020204" charset="0"/>
                <a:ea typeface="Arial" panose="020B0604020202020204"/>
                <a:cs typeface="Trebuchet MS" panose="020B0603020202020204" charset="0"/>
              </a:rPr>
              <a:t>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ssss</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 текущая версия прошивки ONU, к которой будет применяться обновление.</a:t>
            </a:r>
            <a:endParaRPr lang="ru-RU" sz="1200" spc="-1" dirty="0">
              <a:latin typeface="Trebuchet MS" panose="020B0603020202020204" charset="0"/>
              <a:cs typeface="Trebuchet MS" panose="020B0603020202020204" charset="0"/>
            </a:endParaRPr>
          </a:p>
          <a:p>
            <a:pPr>
              <a:lnSpc>
                <a:spcPct val="100000"/>
              </a:lnSpc>
            </a:pPr>
            <a:r>
              <a:rPr lang="ru-RU" sz="1200" spc="-1" dirty="0">
                <a:solidFill>
                  <a:srgbClr val="000000"/>
                </a:solidFill>
                <a:latin typeface="Trebuchet MS" panose="020B0603020202020204" charset="0"/>
                <a:ea typeface="Arial" panose="020B0604020202020204"/>
                <a:cs typeface="Trebuchet MS" panose="020B0603020202020204" charset="0"/>
              </a:rPr>
              <a:t>     Значение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ssss</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не обязательное, если его не указать, обновление будет применяться ко всем ONU, которые </a:t>
            </a:r>
            <a:r>
              <a:rPr lang="ru-RU" sz="1200" spc="-1" dirty="0" smtClean="0">
                <a:solidFill>
                  <a:srgbClr val="000000"/>
                </a:solidFill>
                <a:latin typeface="Trebuchet MS" panose="020B0603020202020204" charset="0"/>
                <a:ea typeface="Arial" panose="020B0604020202020204"/>
                <a:cs typeface="Trebuchet MS" panose="020B0603020202020204" charset="0"/>
              </a:rPr>
              <a:t>имеют </a:t>
            </a:r>
            <a:r>
              <a:rPr lang="ru-RU" sz="1200" spc="-1" dirty="0">
                <a:solidFill>
                  <a:srgbClr val="000000"/>
                </a:solidFill>
                <a:latin typeface="Trebuchet MS" panose="020B0603020202020204" charset="0"/>
                <a:ea typeface="Arial" panose="020B0604020202020204"/>
                <a:cs typeface="Trebuchet MS" panose="020B0603020202020204" charset="0"/>
              </a:rPr>
              <a:t>указанные </a:t>
            </a:r>
            <a:r>
              <a:rPr lang="ru-RU" sz="1200" spc="-1" dirty="0" err="1">
                <a:solidFill>
                  <a:srgbClr val="000000"/>
                </a:solidFill>
                <a:latin typeface="Trebuchet MS" panose="020B0603020202020204" charset="0"/>
                <a:ea typeface="Arial" panose="020B0604020202020204"/>
                <a:cs typeface="Trebuchet MS" panose="020B0603020202020204" charset="0"/>
              </a:rPr>
              <a:t>VendorID</a:t>
            </a:r>
            <a:r>
              <a:rPr lang="ru-RU" sz="1200" spc="-1" dirty="0">
                <a:solidFill>
                  <a:srgbClr val="000000"/>
                </a:solidFill>
                <a:latin typeface="Trebuchet MS" panose="020B0603020202020204" charset="0"/>
                <a:ea typeface="Arial" panose="020B0604020202020204"/>
                <a:cs typeface="Trebuchet MS" panose="020B0603020202020204" charset="0"/>
              </a:rPr>
              <a:t> и </a:t>
            </a:r>
            <a:r>
              <a:rPr lang="ru-RU" sz="1200" spc="-1" dirty="0" err="1">
                <a:solidFill>
                  <a:srgbClr val="000000"/>
                </a:solidFill>
                <a:latin typeface="Trebuchet MS" panose="020B0603020202020204" charset="0"/>
                <a:ea typeface="Arial" panose="020B0604020202020204"/>
                <a:cs typeface="Trebuchet MS" panose="020B0603020202020204" charset="0"/>
              </a:rPr>
              <a:t>ModelID</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Автоматическая прошивка происходит в момент регистрации ONU.</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ea typeface="Arial" panose="020B0604020202020204"/>
                <a:cs typeface="Trebuchet MS" panose="020B0603020202020204" charset="0"/>
              </a:rPr>
              <a:t>Не рекомендуем перезагружать ONU </a:t>
            </a:r>
            <a:r>
              <a:rPr lang="ru-RU" sz="1200" spc="-1" dirty="0">
                <a:solidFill>
                  <a:srgbClr val="000000"/>
                </a:solidFill>
                <a:latin typeface="Trebuchet MS" panose="020B0603020202020204" charset="0"/>
                <a:ea typeface="Arial" panose="020B0604020202020204"/>
                <a:cs typeface="Trebuchet MS" panose="020B0603020202020204" charset="0"/>
              </a:rPr>
              <a:t>в момент обновления.</a:t>
            </a:r>
            <a:endParaRPr lang="ru-RU" sz="1200" spc="-1" dirty="0">
              <a:latin typeface="Trebuchet MS" panose="020B0603020202020204" charset="0"/>
              <a:cs typeface="Trebuchet MS" panose="020B0603020202020204" charset="0"/>
            </a:endParaRPr>
          </a:p>
          <a:p>
            <a:pPr marL="285750" indent="-283845">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 подтверждать прошивку командой </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b="1" spc="-1" dirty="0" err="1">
                <a:solidFill>
                  <a:srgbClr val="000000"/>
                </a:solidFill>
                <a:latin typeface="Trebuchet MS" panose="020B0603020202020204" charset="0"/>
                <a:ea typeface="Arial" panose="020B0604020202020204"/>
                <a:cs typeface="Trebuchet MS" panose="020B0603020202020204" charset="0"/>
              </a:rPr>
              <a:t>commit</a:t>
            </a:r>
            <a:r>
              <a:rPr lang="ru-RU" sz="1200" b="1" spc="-1" dirty="0">
                <a:solidFill>
                  <a:srgbClr val="000000"/>
                </a:solidFill>
                <a:latin typeface="Trebuchet MS" panose="020B0603020202020204" charset="0"/>
                <a:ea typeface="Arial" panose="020B0604020202020204"/>
                <a:cs typeface="Trebuchet MS" panose="020B0603020202020204" charset="0"/>
              </a:rPr>
              <a:t>»</a:t>
            </a:r>
            <a:r>
              <a:rPr lang="ru-RU" sz="1200" spc="-1" dirty="0">
                <a:solidFill>
                  <a:srgbClr val="000000"/>
                </a:solidFill>
                <a:latin typeface="Trebuchet MS" panose="020B0603020202020204" charset="0"/>
                <a:ea typeface="Arial" panose="020B0604020202020204"/>
                <a:cs typeface="Trebuchet MS" panose="020B0603020202020204" charset="0"/>
              </a:rPr>
              <a:t> после автоматического обновления — не нужно.</a:t>
            </a:r>
            <a:endParaRPr lang="ru-RU" sz="1200" spc="-1" dirty="0">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общие параметры</a:t>
            </a: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Переходим в режим настройки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conf</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Задаем имя OLT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hostname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например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hostname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test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Включаем режим шифрования паролей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service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password-encryption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Включаем ведение логов локально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logging</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buffered</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X»</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Включаем запись логов на внешнем сервере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logging</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x.x.x.x</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Создадим своего пользователя или пароль для существующего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admin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username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user</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password</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0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pass</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Зададим сервер обновления времени командой</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ntp</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server</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например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ntp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server</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172.16.17.3»</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Зададим часовой пояс командой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time-zone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0" i="1"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имя смещение, например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time-zone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EKT +5»</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537718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250955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сохранение конфига и перезагрузка ОЛТ</a:t>
            </a:r>
            <a:endParaRPr kumimoji="0" lang="ru-RU" alt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Для сохранения конфига на</a:t>
            </a:r>
            <a:r>
              <a:rPr kumimoji="0" lang="en-US"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a:t>
            </a:r>
            <a:r>
              <a:rPr kumimoji="0" lang="en-US"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OLT п</a:t>
            </a:r>
            <a:r>
              <a:rPr kumimoji="0" lang="ru-RU"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рименяется команда</a:t>
            </a:r>
            <a:r>
              <a:rPr kumimoji="0" lang="ru-RU" altLang="ru-RU" sz="1200" b="1"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a:t>
            </a:r>
            <a:r>
              <a:rPr kumimoji="0" lang="en-US" altLang="ru-RU" sz="1200" b="1"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write all</a:t>
            </a: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Перезагрузка </a:t>
            </a:r>
            <a:r>
              <a:rPr kumimoji="0" lang="en-US"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OLT </a:t>
            </a: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инициируется командой </a:t>
            </a:r>
            <a:r>
              <a:rPr kumimoji="0" lang="en-US" altLang="en-US" sz="1200" b="1"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reboot</a:t>
            </a: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Есть возможность отложенной перезагрузки, с помощью команды</a:t>
            </a:r>
            <a:r>
              <a:rPr kumimoji="0" lang="ru-RU" altLang="en-US" sz="1200" b="1"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a:t>
            </a:r>
            <a:r>
              <a:rPr kumimoji="0" lang="en-US" altLang="en-US" sz="1200" b="1"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reboot after</a:t>
            </a:r>
            <a:r>
              <a:rPr kumimoji="0" lang="en-US"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a:t>
            </a: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в режиме конфигурации</a:t>
            </a:r>
          </a:p>
          <a:p>
            <a:pPr marL="127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	например, задав </a:t>
            </a:r>
            <a:r>
              <a:rPr kumimoji="0" lang="en-US"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reboot after 00:10 , OLT </a:t>
            </a:r>
            <a:r>
              <a:rPr kumimoji="0" lang="ru-RU"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перезагрузится через 10 минут, для отмены отложенной перезагрузки устанавливаем таймер в ноль - </a:t>
            </a:r>
            <a:r>
              <a:rPr kumimoji="0" lang="en-US" altLang="en-US"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rPr>
              <a:t>reboot after 00:00</a:t>
            </a:r>
            <a:endParaRPr kumimoji="0" lang="en-US"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altLang="ru-RU" sz="12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275698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9"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Работа с vlan</a:t>
            </a:r>
          </a:p>
        </p:txBody>
      </p:sp>
      <p:sp>
        <p:nvSpPr>
          <p:cNvPr id="230" name="CustomShape 2"/>
          <p:cNvSpPr/>
          <p:nvPr/>
        </p:nvSpPr>
        <p:spPr>
          <a:xfrm>
            <a:off x="21960" y="1347480"/>
            <a:ext cx="8840160" cy="107378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0" i="0" u="none" strike="noStrike" kern="1200" cap="none" spc="-1" normalizeH="0" baseline="0" noProof="0">
                <a:ln>
                  <a:noFill/>
                </a:ln>
                <a:solidFill>
                  <a:srgbClr val="000000"/>
                </a:solidFill>
                <a:effectLst/>
                <a:uLnTx/>
                <a:uFillTx/>
                <a:latin typeface="Trebuchet MS" panose="020B0603020202020204" charset="0"/>
                <a:ea typeface="DejaVu Sans" panose="020B0603030804020204"/>
                <a:cs typeface="Trebuchet MS" panose="020B0603020202020204" charset="0"/>
              </a:rPr>
              <a:t>Создание vlan, как и в большинстве коммутаторов выполняется командой vlan X, например </a:t>
            </a:r>
            <a:endParaRPr kumimoji="0" lang="ru-RU" sz="10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1" i="0" u="none" strike="noStrike" kern="1200" cap="none" spc="-1" normalizeH="0" baseline="0" noProof="0">
                <a:ln>
                  <a:noFill/>
                </a:ln>
                <a:solidFill>
                  <a:srgbClr val="000000"/>
                </a:solidFill>
                <a:effectLst/>
                <a:uLnTx/>
                <a:uFillTx/>
                <a:latin typeface="Trebuchet MS" panose="020B0603020202020204" charset="0"/>
                <a:ea typeface="DejaVu Sans" panose="020B0603030804020204"/>
                <a:cs typeface="Trebuchet MS" panose="020B0603020202020204" charset="0"/>
              </a:rPr>
              <a:t>«vlan 10</a:t>
            </a:r>
            <a:endParaRPr kumimoji="0" lang="ru-RU" sz="10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1" i="0" u="none" strike="noStrike" kern="1200" cap="none" spc="-1" normalizeH="0" baseline="0" noProof="0">
                <a:ln>
                  <a:noFill/>
                </a:ln>
                <a:solidFill>
                  <a:srgbClr val="000000"/>
                </a:solidFill>
                <a:effectLst/>
                <a:uLnTx/>
                <a:uFillTx/>
                <a:latin typeface="Trebuchet MS" panose="020B0603020202020204" charset="0"/>
                <a:ea typeface="DejaVu Sans" panose="020B0603030804020204"/>
                <a:cs typeface="Trebuchet MS" panose="020B0603020202020204" charset="0"/>
              </a:rPr>
              <a:t>Name internet</a:t>
            </a:r>
            <a:endParaRPr kumimoji="0" lang="ru-RU" sz="10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1" i="0" u="none" strike="noStrike" kern="1200" cap="none" spc="-1" normalizeH="0" baseline="0" noProof="0">
                <a:ln>
                  <a:noFill/>
                </a:ln>
                <a:solidFill>
                  <a:srgbClr val="000000"/>
                </a:solidFill>
                <a:effectLst/>
                <a:uLnTx/>
                <a:uFillTx/>
                <a:latin typeface="Trebuchet MS" panose="020B0603020202020204" charset="0"/>
                <a:ea typeface="DejaVu Sans" panose="020B0603030804020204"/>
                <a:cs typeface="Trebuchet MS" panose="020B0603020202020204" charset="0"/>
              </a:rPr>
              <a:t>vlan 20</a:t>
            </a:r>
            <a:endParaRPr kumimoji="0" lang="ru-RU" sz="1000" b="0" i="0" u="none" strike="noStrike" kern="1200" cap="none" spc="-1" normalizeH="0" baseline="0" noProof="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1" i="0" u="none" strike="noStrike" kern="1200" cap="none" spc="-1" normalizeH="0" baseline="0" noProof="0">
                <a:ln>
                  <a:noFill/>
                </a:ln>
                <a:solidFill>
                  <a:srgbClr val="000000"/>
                </a:solidFill>
                <a:effectLst/>
                <a:uLnTx/>
                <a:uFillTx/>
                <a:latin typeface="Trebuchet MS" panose="020B0603020202020204" charset="0"/>
                <a:ea typeface="DejaVu Sans" panose="020B0603030804020204"/>
                <a:cs typeface="Trebuchet MS" panose="020B0603020202020204" charset="0"/>
              </a:rPr>
              <a:t>Name MNGM »</a:t>
            </a:r>
            <a:endParaRPr kumimoji="0" lang="ru-RU" sz="14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Tree>
    <p:extLst>
      <p:ext uri="{BB962C8B-B14F-4D97-AF65-F5344CB8AC3E}">
        <p14:creationId xmlns:p14="http://schemas.microsoft.com/office/powerpoint/2010/main" val="1784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31"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interface</a:t>
            </a:r>
          </a:p>
        </p:txBody>
      </p:sp>
      <p:sp>
        <p:nvSpPr>
          <p:cNvPr id="232" name="CustomShape 2"/>
          <p:cNvSpPr/>
          <p:nvPr/>
        </p:nvSpPr>
        <p:spPr>
          <a:xfrm>
            <a:off x="33840" y="79812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33" name="CustomShape 3"/>
          <p:cNvSpPr/>
          <p:nvPr/>
        </p:nvSpPr>
        <p:spPr>
          <a:xfrm>
            <a:off x="-29160" y="1275480"/>
            <a:ext cx="8840160" cy="3414866"/>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Интерфейсы могут быть физическими и логическими. Физические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GigaEthernet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и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EPON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логические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ru-RU" sz="1200" spc="-1" noProof="0" dirty="0" smtClean="0">
                <a:solidFill>
                  <a:srgbClr val="000000"/>
                </a:solidFill>
                <a:latin typeface="Trebuchet MS" panose="020B0603020202020204" charset="0"/>
                <a:ea typeface="DejaVu Sans" panose="020B0603030804020204"/>
                <a:cs typeface="Trebuchet MS" panose="020B0603020202020204" charset="0"/>
              </a:rPr>
              <a:t>На некоторых прошивках п</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о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умолчанию все физические интерфейсы на OLT выключены.  Необходимо выбрать нужные интерфейсы и включить их, например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range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gigaEthernet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0/5-6</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no</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shutdown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Настроить режима передачи VLAN</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Выбираем интерфейс, задаем режим командой «</a:t>
            </a:r>
            <a:r>
              <a:rPr kumimoji="0" lang="ru-RU"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swit</a:t>
            </a:r>
            <a:r>
              <a:rPr kumimoji="0" lang="en-US"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ch</a:t>
            </a:r>
            <a:r>
              <a:rPr kumimoji="0" lang="ru-RU"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port</a:t>
            </a:r>
            <a:r>
              <a:rPr kumimoji="0" lang="ru-RU" sz="12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mode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Допустимые режимы:</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lvl="0"/>
            <a:r>
              <a:rPr lang="en-US" sz="1200" b="1" spc="-1" dirty="0" err="1" smtClean="0">
                <a:solidFill>
                  <a:srgbClr val="000000"/>
                </a:solidFill>
                <a:latin typeface="Trebuchet MS" panose="020B0603020202020204" charset="0"/>
                <a:cs typeface="Trebuchet MS" panose="020B0603020202020204" charset="0"/>
              </a:rPr>
              <a:t>switchport</a:t>
            </a:r>
            <a:r>
              <a:rPr lang="en-US" sz="1200" b="1" spc="-1" dirty="0" smtClean="0">
                <a:solidFill>
                  <a:srgbClr val="000000"/>
                </a:solidFill>
                <a:latin typeface="Trebuchet MS" panose="020B0603020202020204" charset="0"/>
                <a:cs typeface="Trebuchet MS" panose="020B0603020202020204" charset="0"/>
              </a:rPr>
              <a:t> </a:t>
            </a:r>
            <a:r>
              <a:rPr lang="en-US" sz="1200" b="1" spc="-1" dirty="0">
                <a:solidFill>
                  <a:srgbClr val="000000"/>
                </a:solidFill>
                <a:latin typeface="Trebuchet MS" panose="020B0603020202020204" charset="0"/>
                <a:cs typeface="Trebuchet MS" panose="020B0603020202020204" charset="0"/>
              </a:rPr>
              <a:t>mode dot1q-tunnel-uplink</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передача тегированного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трафика на </a:t>
            </a:r>
            <a:r>
              <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ETH</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портах,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можно задать список допустимых </a:t>
            </a:r>
            <a:r>
              <a:rPr kumimoji="0" lang="ru-RU" sz="1200" b="0"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vlan</a:t>
            </a:r>
            <a:endPar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457200" lvl="0"/>
            <a:r>
              <a:rPr lang="en-US" sz="1200" b="1" spc="-1" dirty="0" err="1">
                <a:solidFill>
                  <a:srgbClr val="000000"/>
                </a:solidFill>
                <a:latin typeface="Trebuchet MS" panose="020B0603020202020204" charset="0"/>
                <a:cs typeface="Trebuchet MS" panose="020B0603020202020204" charset="0"/>
              </a:rPr>
              <a:t>switchport</a:t>
            </a:r>
            <a:r>
              <a:rPr lang="en-US" sz="1200" b="1" spc="-1" dirty="0">
                <a:solidFill>
                  <a:srgbClr val="000000"/>
                </a:solidFill>
                <a:latin typeface="Trebuchet MS" panose="020B0603020202020204" charset="0"/>
                <a:cs typeface="Trebuchet MS" panose="020B0603020202020204" charset="0"/>
              </a:rPr>
              <a:t> mode </a:t>
            </a:r>
            <a:r>
              <a:rPr lang="en-US" sz="1200" b="1" spc="-1" dirty="0" smtClean="0">
                <a:solidFill>
                  <a:srgbClr val="000000"/>
                </a:solidFill>
                <a:latin typeface="Trebuchet MS" panose="020B0603020202020204" charset="0"/>
                <a:cs typeface="Trebuchet MS" panose="020B0603020202020204" charset="0"/>
              </a:rPr>
              <a:t>trunk</a:t>
            </a:r>
            <a:r>
              <a:rPr lang="ru-RU" sz="1200" spc="-1" dirty="0" smtClean="0">
                <a:solidFill>
                  <a:srgbClr val="000000"/>
                </a:solidFill>
                <a:latin typeface="Trebuchet MS" panose="020B0603020202020204" charset="0"/>
                <a:cs typeface="Trebuchet MS" panose="020B0603020202020204" charset="0"/>
              </a:rPr>
              <a:t> </a:t>
            </a:r>
            <a:r>
              <a:rPr lang="ru-RU" sz="1200" spc="-1" dirty="0">
                <a:solidFill>
                  <a:srgbClr val="000000"/>
                </a:solidFill>
                <a:latin typeface="Trebuchet MS" panose="020B0603020202020204" charset="0"/>
                <a:cs typeface="Trebuchet MS" panose="020B0603020202020204" charset="0"/>
              </a:rPr>
              <a:t>– передача тегированного трафика на </a:t>
            </a:r>
            <a:r>
              <a:rPr lang="en-US" sz="1200" spc="-1" dirty="0" smtClean="0">
                <a:solidFill>
                  <a:srgbClr val="000000"/>
                </a:solidFill>
                <a:latin typeface="Trebuchet MS" panose="020B0603020202020204" charset="0"/>
                <a:cs typeface="Trebuchet MS" panose="020B0603020202020204" charset="0"/>
              </a:rPr>
              <a:t>GPON </a:t>
            </a:r>
            <a:r>
              <a:rPr lang="ru-RU" sz="1200" spc="-1" dirty="0" smtClean="0">
                <a:solidFill>
                  <a:srgbClr val="000000"/>
                </a:solidFill>
                <a:latin typeface="Trebuchet MS" panose="020B0603020202020204" charset="0"/>
                <a:cs typeface="Trebuchet MS" panose="020B0603020202020204" charset="0"/>
              </a:rPr>
              <a:t>портах</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n-US" sz="1200" b="1" spc="-1" dirty="0">
                <a:solidFill>
                  <a:srgbClr val="000000"/>
                </a:solidFill>
                <a:latin typeface="Trebuchet MS" panose="020B0603020202020204" charset="0"/>
                <a:ea typeface="DejaVu Sans" panose="020B0603030804020204"/>
                <a:cs typeface="Trebuchet MS" panose="020B0603020202020204" charset="0"/>
              </a:rPr>
              <a:t>a</a:t>
            </a:r>
            <a:r>
              <a:rPr kumimoji="0" lang="ru-RU"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ccess</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передача не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тэгированного</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трафика.  Номер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задается командой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switchport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pvid</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X</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dot1q-translating-tunnel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для включения режима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QnQ</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Работа с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QnQ</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будет рассмотрена далее.</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Пример настройки входящего порта</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Conf</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gi0/6</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lvl="0"/>
            <a:r>
              <a:rPr lang="en-US" sz="1200" b="1" spc="-1" dirty="0" err="1">
                <a:solidFill>
                  <a:srgbClr val="000000"/>
                </a:solidFill>
                <a:latin typeface="Trebuchet MS" panose="020B0603020202020204" charset="0"/>
                <a:cs typeface="Trebuchet MS" panose="020B0603020202020204" charset="0"/>
              </a:rPr>
              <a:t>switchport</a:t>
            </a:r>
            <a:r>
              <a:rPr lang="en-US" sz="1200" b="1" spc="-1" dirty="0">
                <a:solidFill>
                  <a:srgbClr val="000000"/>
                </a:solidFill>
                <a:latin typeface="Trebuchet MS" panose="020B0603020202020204" charset="0"/>
                <a:cs typeface="Trebuchet MS" panose="020B0603020202020204" charset="0"/>
              </a:rPr>
              <a:t> mode </a:t>
            </a:r>
            <a:r>
              <a:rPr lang="en-US" sz="1200" b="1" spc="-1" dirty="0" smtClean="0">
                <a:solidFill>
                  <a:srgbClr val="000000"/>
                </a:solidFill>
                <a:latin typeface="Trebuchet MS" panose="020B0603020202020204" charset="0"/>
                <a:cs typeface="Trebuchet MS" panose="020B0603020202020204" charset="0"/>
              </a:rPr>
              <a:t>dot1q-tunnel-uplink</a:t>
            </a:r>
          </a:p>
          <a:p>
            <a:pPr marL="457200" lvl="0"/>
            <a:r>
              <a:rPr kumimoji="0" lang="ru-RU"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switchport</a:t>
            </a:r>
            <a:r>
              <a:rPr kumimoji="0" lang="ru-RU" sz="12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trunk</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vlan-allowed</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10,20-30</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106591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37"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доступа</a:t>
            </a:r>
          </a:p>
        </p:txBody>
      </p:sp>
      <p:sp>
        <p:nvSpPr>
          <p:cNvPr id="238" name="CustomShape 2"/>
          <p:cNvSpPr/>
          <p:nvPr/>
        </p:nvSpPr>
        <p:spPr>
          <a:xfrm>
            <a:off x="77400" y="67068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39" name="CustomShape 3"/>
          <p:cNvSpPr/>
          <p:nvPr/>
        </p:nvSpPr>
        <p:spPr>
          <a:xfrm>
            <a:off x="239400" y="1275480"/>
            <a:ext cx="8885520" cy="28587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Зададим нужный тип авторизации, возможные варианты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local</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Radius</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Tacacs</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Например для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local</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aaa</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authentication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login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default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local</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Зададим тип авторизации для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enable</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если нет посторонних пользователей то задаем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none</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если есть то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local</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aaa</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authentication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enable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default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none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Создадим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для управления</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900</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address</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172.16.17.2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1"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Если доступ нужен из другой подсети добавляем маршрут командой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lang="en-US" sz="1200" b="1" spc="-1" noProof="0" dirty="0" smtClean="0">
                <a:solidFill>
                  <a:srgbClr val="000000"/>
                </a:solidFill>
                <a:latin typeface="Trebuchet MS" panose="020B0603020202020204" charset="0"/>
                <a:ea typeface="DejaVu Sans" panose="020B0603030804020204"/>
                <a:cs typeface="Trebuchet MS" panose="020B0603020202020204" charset="0"/>
              </a:rPr>
              <a:t>route default </a:t>
            </a:r>
            <a:r>
              <a:rPr kumimoji="0" lang="ru-RU" sz="12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172.16.17.1</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Создадим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access-list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с разрешенными IP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access-list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standard</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MNGM</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permit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172.16.17.0 255.255.255.0»</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Ограничим доступ до OLT согласно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access-list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telnet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access-class</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MNGM</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Зададим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community</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для работы с OLT командой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snmp-server</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community</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и ограничим доступ по IP</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snmp-server</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community</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0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test_snmp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rw</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MNGM</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363310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en-US" sz="2250" b="1" spc="-1" dirty="0" smtClean="0">
                <a:solidFill>
                  <a:schemeClr val="bg1"/>
                </a:solidFill>
                <a:latin typeface="Trebuchet MS" panose="020B0603020202020204" charset="0"/>
                <a:ea typeface="DejaVu Sans" panose="020B0603030804020204"/>
                <a:cs typeface="Trebuchet MS" panose="020B0603020202020204" charset="0"/>
              </a:rPr>
              <a:t>PON</a:t>
            </a:r>
            <a:endParaRPr lang="en-US"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3" name="CustomShape 2"/>
          <p:cNvSpPr/>
          <p:nvPr/>
        </p:nvSpPr>
        <p:spPr>
          <a:xfrm>
            <a:off x="228779" y="1160100"/>
            <a:ext cx="8730737" cy="3742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50000"/>
              </a:lnSpc>
            </a:pPr>
            <a:r>
              <a:rPr lang="ru-RU" sz="1200" spc="-1" dirty="0" smtClean="0">
                <a:solidFill>
                  <a:srgbClr val="000000"/>
                </a:solidFill>
                <a:latin typeface="Trebuchet MS" panose="020B0603020202020204" charset="0"/>
                <a:ea typeface="Arial" panose="020B0604020202020204"/>
                <a:cs typeface="Trebuchet MS" panose="020B0603020202020204" charset="0"/>
              </a:rPr>
              <a:t>	</a:t>
            </a:r>
            <a:r>
              <a:rPr lang="en-US" sz="1200" spc="-1" dirty="0" smtClean="0">
                <a:solidFill>
                  <a:srgbClr val="000000"/>
                </a:solidFill>
                <a:latin typeface="Trebuchet MS" panose="020B0603020202020204" charset="0"/>
                <a:ea typeface="Arial" panose="020B0604020202020204"/>
                <a:cs typeface="Trebuchet MS" panose="020B0603020202020204" charset="0"/>
              </a:rPr>
              <a:t>PON </a:t>
            </a:r>
            <a:r>
              <a:rPr lang="ru-RU" sz="1200" spc="-1" dirty="0" smtClean="0">
                <a:solidFill>
                  <a:srgbClr val="000000"/>
                </a:solidFill>
                <a:latin typeface="Trebuchet MS" panose="020B0603020202020204" charset="0"/>
                <a:ea typeface="Arial" panose="020B0604020202020204"/>
                <a:cs typeface="Trebuchet MS" panose="020B0603020202020204" charset="0"/>
              </a:rPr>
              <a:t>(</a:t>
            </a:r>
            <a:r>
              <a:rPr lang="en-US" sz="1200" spc="-1" dirty="0" smtClean="0">
                <a:solidFill>
                  <a:srgbClr val="000000"/>
                </a:solidFill>
                <a:latin typeface="Trebuchet MS" panose="020B0603020202020204" charset="0"/>
                <a:ea typeface="Arial" panose="020B0604020202020204"/>
                <a:cs typeface="Trebuchet MS" panose="020B0603020202020204" charset="0"/>
              </a:rPr>
              <a:t>Passive Optical Network – </a:t>
            </a:r>
            <a:r>
              <a:rPr lang="ru-RU" sz="1200" spc="-1" dirty="0" smtClean="0">
                <a:solidFill>
                  <a:srgbClr val="000000"/>
                </a:solidFill>
                <a:latin typeface="Trebuchet MS" panose="020B0603020202020204" charset="0"/>
                <a:ea typeface="Arial" panose="020B0604020202020204"/>
                <a:cs typeface="Trebuchet MS" panose="020B0603020202020204" charset="0"/>
              </a:rPr>
              <a:t>пассивная оптическая сеть) – технология широкополосного </a:t>
            </a:r>
            <a:r>
              <a:rPr lang="ru-RU" sz="1200" spc="-1" dirty="0" err="1" smtClean="0">
                <a:solidFill>
                  <a:srgbClr val="000000"/>
                </a:solidFill>
                <a:latin typeface="Trebuchet MS" panose="020B0603020202020204" charset="0"/>
                <a:ea typeface="Arial" panose="020B0604020202020204"/>
                <a:cs typeface="Trebuchet MS" panose="020B0603020202020204" charset="0"/>
              </a:rPr>
              <a:t>мультисервисного</a:t>
            </a:r>
            <a:r>
              <a:rPr lang="ru-RU" sz="1200" spc="-1" dirty="0" smtClean="0">
                <a:solidFill>
                  <a:srgbClr val="000000"/>
                </a:solidFill>
                <a:latin typeface="Trebuchet MS" panose="020B0603020202020204" charset="0"/>
                <a:ea typeface="Arial" panose="020B0604020202020204"/>
                <a:cs typeface="Trebuchet MS" panose="020B0603020202020204" charset="0"/>
              </a:rPr>
              <a:t> доступа по оптическому волокну, которая использует волновое разделение трактов приема/передачи и позволяющая реализовать </a:t>
            </a:r>
            <a:r>
              <a:rPr lang="ru-RU" sz="1200" spc="-1" dirty="0" err="1" smtClean="0">
                <a:solidFill>
                  <a:srgbClr val="000000"/>
                </a:solidFill>
                <a:latin typeface="Trebuchet MS" panose="020B0603020202020204" charset="0"/>
                <a:ea typeface="Arial" panose="020B0604020202020204"/>
                <a:cs typeface="Trebuchet MS" panose="020B0603020202020204" charset="0"/>
              </a:rPr>
              <a:t>одноволоконную</a:t>
            </a:r>
            <a:r>
              <a:rPr lang="ru-RU" sz="1200" spc="-1" dirty="0" smtClean="0">
                <a:solidFill>
                  <a:srgbClr val="000000"/>
                </a:solidFill>
                <a:latin typeface="Trebuchet MS" panose="020B0603020202020204" charset="0"/>
                <a:ea typeface="Arial" panose="020B0604020202020204"/>
                <a:cs typeface="Trebuchet MS" panose="020B0603020202020204" charset="0"/>
              </a:rPr>
              <a:t> древовидную топологию «точка-</a:t>
            </a:r>
            <a:r>
              <a:rPr lang="ru-RU" sz="1200" spc="-1" dirty="0" err="1" smtClean="0">
                <a:solidFill>
                  <a:srgbClr val="000000"/>
                </a:solidFill>
                <a:latin typeface="Trebuchet MS" panose="020B0603020202020204" charset="0"/>
                <a:ea typeface="Arial" panose="020B0604020202020204"/>
                <a:cs typeface="Trebuchet MS" panose="020B0603020202020204" charset="0"/>
              </a:rPr>
              <a:t>многоточка</a:t>
            </a:r>
            <a:r>
              <a:rPr lang="ru-RU" sz="1200" spc="-1" dirty="0" smtClean="0">
                <a:solidFill>
                  <a:srgbClr val="000000"/>
                </a:solidFill>
                <a:latin typeface="Trebuchet MS" panose="020B0603020202020204" charset="0"/>
                <a:ea typeface="Arial" panose="020B0604020202020204"/>
                <a:cs typeface="Trebuchet MS" panose="020B0603020202020204" charset="0"/>
              </a:rPr>
              <a:t>» без использования активных сетевых элементов в узлах разветвления</a:t>
            </a:r>
            <a:r>
              <a:rPr lang="ru-RU" sz="1200" spc="-1" dirty="0" smtClean="0">
                <a:solidFill>
                  <a:srgbClr val="000000"/>
                </a:solidFill>
                <a:latin typeface="Trebuchet MS" panose="020B0603020202020204" charset="0"/>
                <a:ea typeface="Arial" panose="020B0604020202020204"/>
                <a:cs typeface="Trebuchet MS" panose="020B0603020202020204" charset="0"/>
              </a:rPr>
              <a:t>.</a:t>
            </a:r>
            <a:endParaRPr lang="ru-RU" sz="1200" spc="-1" dirty="0" smtClean="0">
              <a:solidFill>
                <a:srgbClr val="000000"/>
              </a:solidFill>
              <a:latin typeface="Trebuchet MS" panose="020B0603020202020204" charset="0"/>
              <a:ea typeface="Arial" panose="020B0604020202020204"/>
              <a:cs typeface="Trebuchet MS" panose="020B0603020202020204" charset="0"/>
            </a:endParaRPr>
          </a:p>
          <a:p>
            <a:pPr>
              <a:lnSpc>
                <a:spcPct val="150000"/>
              </a:lnSpc>
            </a:pPr>
            <a:r>
              <a:rPr lang="ru-RU" sz="1200" spc="-1" dirty="0" smtClean="0">
                <a:solidFill>
                  <a:srgbClr val="000000"/>
                </a:solidFill>
                <a:latin typeface="Trebuchet MS" panose="020B0603020202020204" charset="0"/>
                <a:ea typeface="Arial" panose="020B0604020202020204"/>
                <a:cs typeface="Trebuchet MS" panose="020B0603020202020204" charset="0"/>
              </a:rPr>
              <a:t>	Другими словами, </a:t>
            </a:r>
            <a:r>
              <a:rPr lang="en-US" sz="1200" spc="-1" dirty="0" smtClean="0">
                <a:solidFill>
                  <a:srgbClr val="000000"/>
                </a:solidFill>
                <a:latin typeface="Trebuchet MS" panose="020B0603020202020204" charset="0"/>
                <a:ea typeface="Arial" panose="020B0604020202020204"/>
                <a:cs typeface="Trebuchet MS" panose="020B0603020202020204" charset="0"/>
              </a:rPr>
              <a:t>PON – </a:t>
            </a:r>
            <a:r>
              <a:rPr lang="ru-RU" sz="1200" spc="-1" dirty="0" smtClean="0">
                <a:solidFill>
                  <a:srgbClr val="000000"/>
                </a:solidFill>
                <a:latin typeface="Trebuchet MS" panose="020B0603020202020204" charset="0"/>
                <a:ea typeface="Arial" panose="020B0604020202020204"/>
                <a:cs typeface="Trebuchet MS" panose="020B0603020202020204" charset="0"/>
              </a:rPr>
              <a:t>это сеть, построенная на оптическом волокне и не имеющая никакого активного оборудования на пути следования Интернета от провайдера к абоненту. </a:t>
            </a:r>
            <a:r>
              <a:rPr lang="ru-RU" sz="1200" spc="-1" dirty="0">
                <a:solidFill>
                  <a:srgbClr val="000000"/>
                </a:solidFill>
                <a:latin typeface="Trebuchet MS" panose="020B0603020202020204" charset="0"/>
                <a:ea typeface="Arial" panose="020B0604020202020204"/>
                <a:cs typeface="Trebuchet MS" panose="020B0603020202020204" charset="0"/>
              </a:rPr>
              <a:t>Головная станция (</a:t>
            </a:r>
            <a:r>
              <a:rPr lang="en-US" sz="1200" spc="-1" dirty="0">
                <a:solidFill>
                  <a:srgbClr val="000000"/>
                </a:solidFill>
                <a:latin typeface="Trebuchet MS" panose="020B0603020202020204" charset="0"/>
                <a:ea typeface="Arial" panose="020B0604020202020204"/>
                <a:cs typeface="Trebuchet MS" panose="020B0603020202020204" charset="0"/>
              </a:rPr>
              <a:t>OLT)</a:t>
            </a:r>
            <a:r>
              <a:rPr lang="ru-RU" sz="1200" spc="-1" dirty="0">
                <a:solidFill>
                  <a:srgbClr val="000000"/>
                </a:solidFill>
                <a:latin typeface="Trebuchet MS" panose="020B0603020202020204" charset="0"/>
                <a:ea typeface="Arial" panose="020B0604020202020204"/>
                <a:cs typeface="Trebuchet MS" panose="020B0603020202020204" charset="0"/>
              </a:rPr>
              <a:t>, которая управляет всей пассивной сетью </a:t>
            </a:r>
            <a:r>
              <a:rPr lang="ru-RU" sz="1200" spc="-1" dirty="0" smtClean="0">
                <a:solidFill>
                  <a:srgbClr val="000000"/>
                </a:solidFill>
                <a:latin typeface="Trebuchet MS" panose="020B0603020202020204" charset="0"/>
                <a:ea typeface="Arial" panose="020B0604020202020204"/>
                <a:cs typeface="Trebuchet MS" panose="020B0603020202020204" charset="0"/>
              </a:rPr>
              <a:t>находится на стороне провайдера, а абонентские устройства уже находятся на стороне абонента</a:t>
            </a:r>
            <a:r>
              <a:rPr lang="ru-RU" sz="1200" spc="-1" dirty="0" smtClean="0">
                <a:solidFill>
                  <a:srgbClr val="000000"/>
                </a:solidFill>
                <a:latin typeface="Trebuchet MS" panose="020B0603020202020204" charset="0"/>
                <a:ea typeface="Arial" panose="020B0604020202020204"/>
                <a:cs typeface="Trebuchet MS" panose="020B0603020202020204" charset="0"/>
              </a:rPr>
              <a:t>.</a:t>
            </a:r>
          </a:p>
          <a:p>
            <a:pPr>
              <a:lnSpc>
                <a:spcPct val="150000"/>
              </a:lnSpc>
            </a:pPr>
            <a:r>
              <a:rPr lang="ru-RU" sz="1200" spc="-1" dirty="0" smtClean="0">
                <a:solidFill>
                  <a:srgbClr val="000000"/>
                </a:solidFill>
                <a:latin typeface="Trebuchet MS" panose="020B0603020202020204" charset="0"/>
                <a:ea typeface="Arial" panose="020B0604020202020204"/>
                <a:cs typeface="Trebuchet MS" panose="020B0603020202020204" charset="0"/>
              </a:rPr>
              <a:t>	Каков </a:t>
            </a:r>
            <a:r>
              <a:rPr lang="ru-RU" sz="1200" spc="-1" dirty="0">
                <a:solidFill>
                  <a:srgbClr val="000000"/>
                </a:solidFill>
                <a:latin typeface="Trebuchet MS" panose="020B0603020202020204" charset="0"/>
                <a:ea typeface="Arial" panose="020B0604020202020204"/>
                <a:cs typeface="Trebuchet MS" panose="020B0603020202020204" charset="0"/>
              </a:rPr>
              <a:t>принцип работы PON </a:t>
            </a:r>
            <a:r>
              <a:rPr lang="ru-RU" sz="1200" spc="-1" dirty="0" smtClean="0">
                <a:solidFill>
                  <a:srgbClr val="000000"/>
                </a:solidFill>
                <a:latin typeface="Trebuchet MS" panose="020B0603020202020204" charset="0"/>
                <a:ea typeface="Arial" panose="020B0604020202020204"/>
                <a:cs typeface="Trebuchet MS" panose="020B0603020202020204" charset="0"/>
              </a:rPr>
              <a:t>сети? Все </a:t>
            </a:r>
            <a:r>
              <a:rPr lang="ru-RU" sz="1200" spc="-1" dirty="0">
                <a:solidFill>
                  <a:srgbClr val="000000"/>
                </a:solidFill>
                <a:latin typeface="Trebuchet MS" panose="020B0603020202020204" charset="0"/>
                <a:ea typeface="Arial" panose="020B0604020202020204"/>
                <a:cs typeface="Trebuchet MS" panose="020B0603020202020204" charset="0"/>
              </a:rPr>
              <a:t>абоненты сети PON присоединены к </a:t>
            </a:r>
            <a:r>
              <a:rPr lang="ru-RU" sz="1200" spc="-1" dirty="0" err="1">
                <a:solidFill>
                  <a:srgbClr val="000000"/>
                </a:solidFill>
                <a:latin typeface="Trebuchet MS" panose="020B0603020202020204" charset="0"/>
                <a:ea typeface="Arial" panose="020B0604020202020204"/>
                <a:cs typeface="Trebuchet MS" panose="020B0603020202020204" charset="0"/>
              </a:rPr>
              <a:t>провайдерскому</a:t>
            </a:r>
            <a:r>
              <a:rPr lang="ru-RU" sz="1200" spc="-1" dirty="0">
                <a:solidFill>
                  <a:srgbClr val="000000"/>
                </a:solidFill>
                <a:latin typeface="Trebuchet MS" panose="020B0603020202020204" charset="0"/>
                <a:ea typeface="Arial" panose="020B0604020202020204"/>
                <a:cs typeface="Trebuchet MS" panose="020B0603020202020204" charset="0"/>
              </a:rPr>
              <a:t> оборудованию по одному волокну. Передача вместе с приёмом происходят на разных длинах волн. Для того, чтобы абонентские сигналы не смешивались в волокне, каждому отдельному абонентскому устройству всегда выделяется определённый квант времени, в период какого оно может передавать сигнал.</a:t>
            </a:r>
          </a:p>
          <a:p>
            <a:pPr marL="165100">
              <a:lnSpc>
                <a:spcPct val="150000"/>
              </a:lnSpc>
              <a:buClr>
                <a:srgbClr val="000000"/>
              </a:buClr>
            </a:pPr>
            <a:endParaRPr lang="ru-RU" sz="1200" b="0" strike="noStrike" spc="-1" dirty="0" smtClean="0">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80643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41" name="CustomShape 2"/>
          <p:cNvSpPr/>
          <p:nvPr/>
        </p:nvSpPr>
        <p:spPr>
          <a:xfrm>
            <a:off x="167040" y="1147155"/>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342900" marR="0" lvl="0" indent="-341630" algn="l" defTabSz="914400" rtl="0" eaLnBrk="1" fontAlgn="auto" latinLnBrk="0" hangingPunct="1">
              <a:lnSpc>
                <a:spcPct val="100000"/>
              </a:lnSpc>
              <a:spcBef>
                <a:spcPts val="0"/>
              </a:spcBef>
              <a:spcAft>
                <a:spcPts val="0"/>
              </a:spcAft>
              <a:buClr>
                <a:srgbClr val="000000"/>
              </a:buClr>
              <a:buSzTx/>
              <a:buFont typeface="Arial" panose="020B0604020202020204"/>
              <a:buAutoNum type="arabicPeriod"/>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Каждый участник должен подключиться к OLT, используя консоль</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
                <a:srgbClr val="000000"/>
              </a:buClr>
              <a:buSzTx/>
              <a:buFont typeface="Arial" panose="020B0604020202020204"/>
              <a:buAutoNum type="arabicPeriod"/>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Необходимо произвести базовую настройку OLT, каждый участник задает</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Имя OLT – придумать свое</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Создать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для управления  - 10 и для клиентов  - 100</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Задать IP управления из сети 172.16.1.0/24,  в 4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октет</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е</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указать свой порядковый номер +2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Ограничить доступ до OLT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сетью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172.16.0.0/16</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Задать  шлюз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172.16.1.</a:t>
            </a:r>
            <a:r>
              <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1</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Задать сервер времени 172.16.1.2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Создать своего, нового пользователя  и назначить ему пароль 12345</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Задать настройки для SNMP </a:t>
            </a:r>
            <a:endPar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endParaRPr>
          </a:p>
          <a:p>
            <a:pPr marL="808355" marR="0" lvl="1" indent="-34163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ru-RU" sz="1200" spc="-1" noProof="0" dirty="0" smtClean="0">
                <a:solidFill>
                  <a:srgbClr val="000000"/>
                </a:solidFill>
                <a:latin typeface="Trebuchet MS" panose="020B0603020202020204" charset="0"/>
                <a:ea typeface="DejaVu Sans"/>
                <a:cs typeface="Trebuchet MS" panose="020B0603020202020204" charset="0"/>
              </a:rPr>
              <a:t>Сохранить настройки</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2. Проверить настройки, при помощи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Arial" panose="020B0604020202020204"/>
                <a:cs typeface="Trebuchet MS" panose="020B0603020202020204" charset="0"/>
              </a:rPr>
              <a:t>пинга</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 до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шлюза</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342900" lvl="0" indent="-341630"/>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3.1    Производим обновления OLT до версии </a:t>
            </a:r>
            <a:r>
              <a:rPr lang="en-US" sz="1200" b="1" spc="-1" dirty="0" smtClean="0">
                <a:solidFill>
                  <a:srgbClr val="000000"/>
                </a:solidFill>
                <a:latin typeface="Trebuchet MS" panose="020B0603020202020204" charset="0"/>
                <a:ea typeface="Arial" panose="020B0604020202020204"/>
                <a:cs typeface="Trebuchet MS" panose="020B0603020202020204" charset="0"/>
              </a:rPr>
              <a:t>10.3.0D_131757</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1149350" marR="0" lvl="0" indent="-341630" algn="l" defTabSz="914400" rtl="0" eaLnBrk="1" fontAlgn="auto" latinLnBrk="0" hangingPunct="1">
              <a:lnSpc>
                <a:spcPct val="100000"/>
              </a:lnSpc>
              <a:spcBef>
                <a:spcPts val="0"/>
              </a:spcBef>
              <a:spcAft>
                <a:spcPts val="0"/>
              </a:spcAft>
              <a:buClr>
                <a:srgbClr val="000000"/>
              </a:buClr>
              <a:buSzPct val="50000"/>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TFTP сервер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172.16.1.2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1149350" lvl="0" indent="-341630">
              <a:buClr>
                <a:srgbClr val="000000"/>
              </a:buClr>
              <a:buSzPct val="50000"/>
              <a:buFont typeface="Wingdings" panose="05000000000000000000" pitchFamily="2" charset="2"/>
              <a:buChar cha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Имя файла </a:t>
            </a:r>
            <a:r>
              <a:rPr lang="en-US" sz="1200" b="1" spc="-1" dirty="0" smtClean="0">
                <a:solidFill>
                  <a:srgbClr val="000000"/>
                </a:solidFill>
                <a:latin typeface="Trebuchet MS" panose="020B0603020202020204" charset="0"/>
                <a:ea typeface="Arial" panose="020B0604020202020204"/>
                <a:cs typeface="Trebuchet MS" panose="020B0603020202020204" charset="0"/>
              </a:rPr>
              <a:t>BD_GP3616B_10.3.0D_131757.bin</a:t>
            </a:r>
            <a:endParaRPr kumimoji="0" lang="ru-RU" sz="1200" b="1"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3.2  Перезагружаем OLT, проверяем, что обновление прошло успешно</a:t>
            </a: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342900" marR="0" lvl="0" indent="-34163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68967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2"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43"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spc="-1" dirty="0" smtClean="0">
                <a:solidFill>
                  <a:srgbClr val="000000"/>
                </a:solidFill>
                <a:latin typeface="Trebuchet MS" panose="020B0603020202020204" charset="0"/>
                <a:ea typeface="Arial" panose="020B0604020202020204"/>
                <a:cs typeface="Trebuchet MS" panose="020B0603020202020204" charset="0"/>
              </a:rPr>
              <a:t>4</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.1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Производим обновление ONU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1149350" marR="0" lvl="0" indent="-341630" algn="l" defTabSz="914400" rtl="0" eaLnBrk="1" fontAlgn="auto" latinLnBrk="0" hangingPunct="1">
              <a:lnSpc>
                <a:spcPct val="100000"/>
              </a:lnSpc>
              <a:spcBef>
                <a:spcPts val="0"/>
              </a:spcBef>
              <a:spcAft>
                <a:spcPts val="0"/>
              </a:spcAft>
              <a:buClr>
                <a:srgbClr val="000000"/>
              </a:buClr>
              <a:buSzPct val="50000"/>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TFTP сервер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172.16.1.2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1149350" lvl="0" indent="-341630">
              <a:buClr>
                <a:srgbClr val="000000"/>
              </a:buClr>
              <a:buSzPct val="50000"/>
              <a:buFont typeface="Wingdings" panose="05000000000000000000" pitchFamily="2" charset="2"/>
              <a:buChar char=""/>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Arial" panose="020B0604020202020204"/>
                <a:cs typeface="Trebuchet MS" panose="020B0603020202020204" charset="0"/>
              </a:rPr>
              <a:t>Имя файла </a:t>
            </a:r>
            <a:r>
              <a:rPr lang="en-US" sz="1200" b="1" spc="-1" dirty="0" smtClean="0">
                <a:solidFill>
                  <a:srgbClr val="000000"/>
                </a:solidFill>
                <a:latin typeface="Trebuchet MS" panose="020B0603020202020204" charset="0"/>
                <a:ea typeface="Arial" panose="020B0604020202020204"/>
                <a:cs typeface="Trebuchet MS" panose="020B0603020202020204" charset="0"/>
              </a:rPr>
              <a:t>SNR_XPON_1G_V1.3.9.img</a:t>
            </a: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lvl="0">
              <a:defRPr/>
            </a:pPr>
            <a:r>
              <a:rPr lang="ru-RU" sz="1200" spc="-1" dirty="0" smtClean="0">
                <a:solidFill>
                  <a:srgbClr val="000000"/>
                </a:solidFill>
                <a:latin typeface="Trebuchet MS" panose="020B0603020202020204" charset="0"/>
                <a:ea typeface="Arial" panose="020B0604020202020204"/>
                <a:cs typeface="Trebuchet MS" panose="020B0603020202020204" charset="0"/>
              </a:rPr>
              <a:t>4</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.2  Проверяем, что ONU обновилась(версия должна стать </a:t>
            </a:r>
            <a:r>
              <a:rPr lang="en-US" sz="1200" spc="-1" dirty="0">
                <a:solidFill>
                  <a:srgbClr val="000000"/>
                </a:solidFill>
                <a:latin typeface="Trebuchet MS" panose="020B0603020202020204" charset="0"/>
                <a:ea typeface="Arial" panose="020B0604020202020204"/>
                <a:cs typeface="Trebuchet MS" panose="020B0603020202020204" charset="0"/>
              </a:rPr>
              <a:t>V1.3.9</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Arial" panose="020B0604020202020204"/>
                <a:cs typeface="Trebuchet MS" panose="020B06030202020202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spc="-1" dirty="0">
              <a:solidFill>
                <a:srgbClr val="000000"/>
              </a:solidFill>
              <a:latin typeface="Trebuchet MS" panose="020B0603020202020204" charset="0"/>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a:cs typeface="DejaVu Sans"/>
              </a:rPr>
              <a:t>Доп. задание</a:t>
            </a:r>
            <a:r>
              <a:rPr kumimoji="0" lang="ru-RU" sz="1200" b="0" i="0" u="none" strike="noStrike" kern="1200" cap="none" spc="-1" normalizeH="0" noProof="0" dirty="0" smtClean="0">
                <a:ln>
                  <a:noFill/>
                </a:ln>
                <a:solidFill>
                  <a:srgbClr val="000000"/>
                </a:solidFill>
                <a:effectLst/>
                <a:uLnTx/>
                <a:uFillTx/>
                <a:latin typeface="Trebuchet MS" panose="020B0603020202020204" charset="0"/>
                <a:ea typeface="DejaVu Sans"/>
                <a:cs typeface="DejaVu Sans"/>
              </a:rPr>
              <a:t> </a:t>
            </a:r>
            <a:r>
              <a:rPr kumimoji="0" lang="ru-RU" sz="1200" b="0" i="0" u="none" strike="noStrike" kern="1200" cap="none" spc="-1" normalizeH="0" noProof="0" dirty="0" smtClean="0">
                <a:ln>
                  <a:noFill/>
                </a:ln>
                <a:solidFill>
                  <a:srgbClr val="000000"/>
                </a:solidFill>
                <a:effectLst/>
                <a:uLnTx/>
                <a:uFillTx/>
                <a:latin typeface="Trebuchet MS" panose="020B0603020202020204" charset="0"/>
                <a:ea typeface="DejaVu Sans"/>
                <a:cs typeface="DejaVu Sans"/>
              </a:rPr>
              <a:t>(</a:t>
            </a:r>
            <a:r>
              <a:rPr lang="ru-RU" sz="1200" spc="-1" dirty="0" smtClean="0">
                <a:solidFill>
                  <a:srgbClr val="000000"/>
                </a:solidFill>
                <a:latin typeface="Trebuchet MS" panose="020B0603020202020204" charset="0"/>
                <a:ea typeface="DejaVu Sans"/>
                <a:cs typeface="DejaVu Sans"/>
              </a:rPr>
              <a:t>если есть </a:t>
            </a:r>
            <a:r>
              <a:rPr kumimoji="0" lang="en-US" sz="1200" b="0" i="0" u="none" strike="noStrike" kern="1200" cap="none" spc="-1" normalizeH="0" noProof="0" dirty="0" err="1" smtClean="0">
                <a:ln>
                  <a:noFill/>
                </a:ln>
                <a:solidFill>
                  <a:srgbClr val="000000"/>
                </a:solidFill>
                <a:effectLst/>
                <a:uLnTx/>
                <a:uFillTx/>
                <a:latin typeface="Trebuchet MS" panose="020B0603020202020204" charset="0"/>
                <a:ea typeface="DejaVu Sans"/>
                <a:cs typeface="DejaVu Sans"/>
              </a:rPr>
              <a:t>tftp</a:t>
            </a:r>
            <a:r>
              <a:rPr kumimoji="0" lang="en-US" sz="1200" b="0" i="0" u="none" strike="noStrike" kern="1200" cap="none" spc="-1" normalizeH="0" noProof="0" dirty="0" smtClean="0">
                <a:ln>
                  <a:noFill/>
                </a:ln>
                <a:solidFill>
                  <a:srgbClr val="000000"/>
                </a:solidFill>
                <a:effectLst/>
                <a:uLnTx/>
                <a:uFillTx/>
                <a:latin typeface="Trebuchet MS" panose="020B0603020202020204" charset="0"/>
                <a:ea typeface="DejaVu Sans"/>
                <a:cs typeface="DejaVu Sans"/>
              </a:rPr>
              <a:t> </a:t>
            </a:r>
            <a:r>
              <a:rPr kumimoji="0" lang="ru-RU" sz="1200" b="0" i="0" u="none" strike="noStrike" kern="1200" cap="none" spc="-1" normalizeH="0" noProof="0" dirty="0" smtClean="0">
                <a:ln>
                  <a:noFill/>
                </a:ln>
                <a:solidFill>
                  <a:srgbClr val="000000"/>
                </a:solidFill>
                <a:effectLst/>
                <a:uLnTx/>
                <a:uFillTx/>
                <a:latin typeface="Trebuchet MS" panose="020B0603020202020204" charset="0"/>
                <a:ea typeface="DejaVu Sans"/>
                <a:cs typeface="DejaVu Sans"/>
              </a:rPr>
              <a:t>сервер)</a:t>
            </a:r>
            <a:endPar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a:cs typeface="DejaVu Sans"/>
            </a:endParaRPr>
          </a:p>
          <a:p>
            <a:pPr lvl="0"/>
            <a:r>
              <a:rPr lang="ru-RU" sz="1200" spc="-1" dirty="0">
                <a:solidFill>
                  <a:srgbClr val="000000"/>
                </a:solidFill>
                <a:latin typeface="Trebuchet MS" panose="020B0603020202020204" charset="0"/>
                <a:ea typeface="Arial" panose="020B0604020202020204"/>
                <a:cs typeface="Trebuchet MS" panose="020B0603020202020204" charset="0"/>
              </a:rPr>
              <a:t>5.1   Удаляем файл прошивки с OLT(команда </a:t>
            </a:r>
            <a:r>
              <a:rPr lang="ru-RU" sz="1200" b="1" spc="-1" dirty="0" err="1">
                <a:solidFill>
                  <a:srgbClr val="000000"/>
                </a:solidFill>
                <a:latin typeface="Trebuchet MS" panose="020B0603020202020204" charset="0"/>
                <a:ea typeface="Arial" panose="020B0604020202020204"/>
                <a:cs typeface="Trebuchet MS" panose="020B0603020202020204" charset="0"/>
              </a:rPr>
              <a:t>delete</a:t>
            </a:r>
            <a:r>
              <a:rPr lang="ru-RU" sz="1200" b="1" spc="-1" dirty="0">
                <a:solidFill>
                  <a:srgbClr val="000000"/>
                </a:solidFill>
                <a:latin typeface="Trebuchet MS" panose="020B0603020202020204" charset="0"/>
                <a:ea typeface="Arial" panose="020B0604020202020204"/>
                <a:cs typeface="Trebuchet MS" panose="020B0603020202020204" charset="0"/>
              </a:rPr>
              <a:t>)</a:t>
            </a:r>
            <a:endParaRPr lang="ru-RU" sz="1200" spc="-1" dirty="0">
              <a:solidFill>
                <a:prstClr val="black"/>
              </a:solidFill>
              <a:latin typeface="Trebuchet MS" panose="020B0603020202020204" charset="0"/>
              <a:cs typeface="Trebuchet MS" panose="020B0603020202020204" charset="0"/>
            </a:endParaRPr>
          </a:p>
          <a:p>
            <a:pPr lvl="0">
              <a:defRPr/>
            </a:pPr>
            <a:r>
              <a:rPr lang="ru-RU" sz="1200" spc="-1" dirty="0">
                <a:solidFill>
                  <a:srgbClr val="000000"/>
                </a:solidFill>
                <a:latin typeface="Trebuchet MS" panose="020B0603020202020204" charset="0"/>
                <a:ea typeface="Arial" panose="020B0604020202020204"/>
                <a:cs typeface="Trebuchet MS" panose="020B0603020202020204" charset="0"/>
              </a:rPr>
              <a:t>Производим обновление OLT через режим </a:t>
            </a:r>
            <a:r>
              <a:rPr lang="ru-RU" sz="1200" spc="-1" dirty="0" err="1">
                <a:solidFill>
                  <a:srgbClr val="000000"/>
                </a:solidFill>
                <a:latin typeface="Trebuchet MS" panose="020B0603020202020204" charset="0"/>
                <a:ea typeface="Arial" panose="020B0604020202020204"/>
                <a:cs typeface="Trebuchet MS" panose="020B0603020202020204" charset="0"/>
              </a:rPr>
              <a:t>rommon</a:t>
            </a:r>
            <a:endParaRPr lang="ru-RU" sz="1200" spc="-1" dirty="0">
              <a:solidFill>
                <a:prstClr val="black"/>
              </a:solidFill>
              <a:latin typeface="Trebuchet MS" panose="020B0603020202020204" charset="0"/>
              <a:cs typeface="Trebuchet MS" panose="020B0603020202020204" charset="0"/>
            </a:endParaRPr>
          </a:p>
          <a:p>
            <a:pPr lvl="0">
              <a:defRPr/>
            </a:pPr>
            <a:r>
              <a:rPr lang="ru-RU" sz="1200" spc="-1" dirty="0">
                <a:solidFill>
                  <a:srgbClr val="000000"/>
                </a:solidFill>
                <a:latin typeface="Trebuchet MS" panose="020B0603020202020204" charset="0"/>
                <a:ea typeface="Arial" panose="020B0604020202020204"/>
                <a:cs typeface="Trebuchet MS" panose="020B0603020202020204" charset="0"/>
              </a:rPr>
              <a:t>5.2   Перезагружаем OLT, проверяем, что обновление прошло успешно</a:t>
            </a:r>
            <a:endParaRPr lang="ru-RU" sz="1200" spc="-1" dirty="0">
              <a:solidFill>
                <a:prstClr val="black"/>
              </a:solidFill>
              <a:latin typeface="Trebuchet MS" panose="020B0603020202020204" charset="0"/>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1" normalizeH="0" baseline="0" noProof="0" dirty="0" smtClean="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p:txBody>
      </p:sp>
    </p:spTree>
    <p:extLst>
      <p:ext uri="{BB962C8B-B14F-4D97-AF65-F5344CB8AC3E}">
        <p14:creationId xmlns:p14="http://schemas.microsoft.com/office/powerpoint/2010/main" val="358599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4"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для IPTV </a:t>
            </a:r>
          </a:p>
        </p:txBody>
      </p:sp>
      <p:sp>
        <p:nvSpPr>
          <p:cNvPr id="245"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46" name="CustomShape 3"/>
          <p:cNvSpPr/>
          <p:nvPr/>
        </p:nvSpPr>
        <p:spPr>
          <a:xfrm>
            <a:off x="39245" y="1215000"/>
            <a:ext cx="9065160" cy="3260978"/>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Multicast</a:t>
            </a:r>
            <a:r>
              <a:rPr kumimoji="0" lang="ru-RU" sz="11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1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1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может подаваться на OLT через входящий порт или отдельно, </a:t>
            </a:r>
            <a:endParaRPr kumimoji="0" lang="ru-RU" sz="11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если например источник вещания и OLT находятся по соседству.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Включения </a:t>
            </a:r>
            <a:r>
              <a:rPr kumimoji="0" lang="ru-RU" sz="1100" b="0"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мультикаста</a:t>
            </a:r>
            <a:r>
              <a:rPr kumimoji="0" lang="ru-RU" sz="11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производится командой </a:t>
            </a:r>
            <a:r>
              <a:rPr kumimoji="0" lang="en-US" sz="11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en-US" sz="11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en-US" sz="11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mcst</a:t>
            </a:r>
            <a:r>
              <a:rPr kumimoji="0" lang="en-US" sz="11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enable </a:t>
            </a:r>
            <a:r>
              <a:rPr kumimoji="0" lang="ru-RU" sz="11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в режиме конфигурации</a:t>
            </a:r>
            <a:endParaRPr kumimoji="0" lang="ru-RU" sz="11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spc="-1" dirty="0" smtClean="0">
              <a:solidFill>
                <a:srgbClr val="000000"/>
              </a:solidFill>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spc="-1" dirty="0" smtClean="0">
                <a:solidFill>
                  <a:srgbClr val="000000"/>
                </a:solidFill>
                <a:latin typeface="Trebuchet MS" panose="020B0603020202020204" charset="0"/>
                <a:ea typeface="DejaVu Sans" panose="020B0603030804020204"/>
                <a:cs typeface="Trebuchet MS" panose="020B0603020202020204" charset="0"/>
              </a:rPr>
              <a:t>Пример настройки: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lvl="0"/>
            <a:r>
              <a:rPr lang="en-US" sz="1000" b="1" spc="-1" dirty="0" err="1">
                <a:solidFill>
                  <a:srgbClr val="000000"/>
                </a:solidFill>
                <a:latin typeface="Trebuchet MS" panose="020B0603020202020204" charset="0"/>
                <a:cs typeface="Trebuchet MS" panose="020B0603020202020204" charset="0"/>
              </a:rPr>
              <a:t>ip</a:t>
            </a:r>
            <a:r>
              <a:rPr lang="en-US" sz="1000" b="1" spc="-1" dirty="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mcst</a:t>
            </a:r>
            <a:r>
              <a:rPr lang="en-US" sz="1000" b="1" spc="-1" dirty="0">
                <a:solidFill>
                  <a:srgbClr val="000000"/>
                </a:solidFill>
                <a:latin typeface="Trebuchet MS" panose="020B0603020202020204" charset="0"/>
                <a:cs typeface="Trebuchet MS" panose="020B0603020202020204" charset="0"/>
              </a:rPr>
              <a:t> </a:t>
            </a:r>
            <a:r>
              <a:rPr lang="en-US" sz="1000" b="1" spc="-1" dirty="0" smtClean="0">
                <a:solidFill>
                  <a:srgbClr val="000000"/>
                </a:solidFill>
                <a:latin typeface="Trebuchet MS" panose="020B0603020202020204" charset="0"/>
                <a:cs typeface="Trebuchet MS" panose="020B0603020202020204" charset="0"/>
              </a:rPr>
              <a:t>enable</a:t>
            </a:r>
            <a:r>
              <a:rPr lang="ru-RU" sz="1000" b="1" spc="-1" dirty="0" smtClean="0">
                <a:solidFill>
                  <a:srgbClr val="000000"/>
                </a:solidFill>
                <a:latin typeface="Trebuchet MS" panose="020B0603020202020204" charset="0"/>
                <a:cs typeface="Trebuchet MS" panose="020B0603020202020204" charset="0"/>
              </a:rPr>
              <a:t> </a:t>
            </a:r>
            <a:endParaRPr lang="en-US" sz="1000" b="1" spc="-1" dirty="0" smtClean="0">
              <a:solidFill>
                <a:srgbClr val="000000"/>
              </a:solidFill>
              <a:latin typeface="Trebuchet MS" panose="020B0603020202020204" charset="0"/>
              <a:cs typeface="Trebuchet MS" panose="020B0603020202020204" charset="0"/>
            </a:endParaRPr>
          </a:p>
          <a:p>
            <a:pPr marL="457200" lvl="0"/>
            <a:r>
              <a:rPr lang="en-US" sz="1000" b="1" spc="-1" dirty="0" err="1" smtClean="0">
                <a:solidFill>
                  <a:srgbClr val="000000"/>
                </a:solidFill>
                <a:latin typeface="Trebuchet MS" panose="020B0603020202020204" charset="0"/>
                <a:cs typeface="Trebuchet MS" panose="020B0603020202020204" charset="0"/>
              </a:rPr>
              <a:t>ip</a:t>
            </a:r>
            <a:r>
              <a:rPr lang="en-US" sz="1000" b="1" spc="-1" dirty="0" smtClean="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mcst</a:t>
            </a:r>
            <a:r>
              <a:rPr lang="en-US" sz="1000" b="1" spc="-1" dirty="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mrouter</a:t>
            </a:r>
            <a:r>
              <a:rPr lang="en-US" sz="1000" b="1" spc="-1" dirty="0">
                <a:solidFill>
                  <a:srgbClr val="000000"/>
                </a:solidFill>
                <a:latin typeface="Trebuchet MS" panose="020B0603020202020204" charset="0"/>
                <a:cs typeface="Trebuchet MS" panose="020B0603020202020204" charset="0"/>
              </a:rPr>
              <a:t>-multi-</a:t>
            </a:r>
            <a:r>
              <a:rPr lang="en-US" sz="1000" b="1" spc="-1" dirty="0" err="1">
                <a:solidFill>
                  <a:srgbClr val="000000"/>
                </a:solidFill>
                <a:latin typeface="Trebuchet MS" panose="020B0603020202020204" charset="0"/>
                <a:cs typeface="Trebuchet MS" panose="020B0603020202020204" charset="0"/>
              </a:rPr>
              <a:t>vlan</a:t>
            </a:r>
            <a:r>
              <a:rPr lang="en-US" sz="1000" b="1" spc="-1" dirty="0">
                <a:solidFill>
                  <a:srgbClr val="000000"/>
                </a:solidFill>
                <a:latin typeface="Trebuchet MS" panose="020B0603020202020204" charset="0"/>
                <a:cs typeface="Trebuchet MS" panose="020B0603020202020204" charset="0"/>
              </a:rPr>
              <a:t> </a:t>
            </a:r>
            <a:r>
              <a:rPr lang="en-US" sz="1000" b="1" spc="-1" dirty="0" smtClean="0">
                <a:solidFill>
                  <a:srgbClr val="000000"/>
                </a:solidFill>
                <a:latin typeface="Trebuchet MS" panose="020B0603020202020204" charset="0"/>
                <a:cs typeface="Trebuchet MS" panose="020B0603020202020204" charset="0"/>
              </a:rPr>
              <a:t>30</a:t>
            </a:r>
            <a:r>
              <a:rPr lang="ru-RU" sz="1000" b="1" spc="-1" dirty="0" smtClean="0">
                <a:solidFill>
                  <a:srgbClr val="000000"/>
                </a:solidFill>
                <a:latin typeface="Trebuchet MS" panose="020B0603020202020204" charset="0"/>
                <a:cs typeface="Trebuchet MS" panose="020B0603020202020204" charset="0"/>
              </a:rPr>
              <a:t> – указывается номер </a:t>
            </a:r>
            <a:r>
              <a:rPr lang="en-US" sz="1000" b="1" spc="-1" dirty="0" err="1" smtClean="0">
                <a:solidFill>
                  <a:srgbClr val="000000"/>
                </a:solidFill>
                <a:latin typeface="Trebuchet MS" panose="020B0603020202020204" charset="0"/>
                <a:cs typeface="Trebuchet MS" panose="020B0603020202020204" charset="0"/>
              </a:rPr>
              <a:t>vlan</a:t>
            </a:r>
            <a:r>
              <a:rPr lang="en-US" sz="1000" b="1" spc="-1" dirty="0" smtClean="0">
                <a:solidFill>
                  <a:srgbClr val="000000"/>
                </a:solidFill>
                <a:latin typeface="Trebuchet MS" panose="020B0603020202020204" charset="0"/>
                <a:cs typeface="Trebuchet MS" panose="020B0603020202020204" charset="0"/>
              </a:rPr>
              <a:t>, </a:t>
            </a:r>
            <a:r>
              <a:rPr lang="ru-RU" sz="1000" b="1" spc="-1" dirty="0" smtClean="0">
                <a:solidFill>
                  <a:srgbClr val="000000"/>
                </a:solidFill>
                <a:latin typeface="Trebuchet MS" panose="020B0603020202020204" charset="0"/>
                <a:cs typeface="Trebuchet MS" panose="020B0603020202020204" charset="0"/>
              </a:rPr>
              <a:t>в котором будет передаваться </a:t>
            </a:r>
            <a:r>
              <a:rPr lang="ru-RU" sz="1000" b="1" spc="-1" dirty="0" err="1" smtClean="0">
                <a:solidFill>
                  <a:srgbClr val="000000"/>
                </a:solidFill>
                <a:latin typeface="Trebuchet MS" panose="020B0603020202020204" charset="0"/>
                <a:cs typeface="Trebuchet MS" panose="020B0603020202020204" charset="0"/>
              </a:rPr>
              <a:t>мультикаст</a:t>
            </a:r>
            <a:endParaRPr lang="en-US" sz="1000" b="1" spc="-1" dirty="0" smtClean="0">
              <a:solidFill>
                <a:srgbClr val="000000"/>
              </a:solidFill>
              <a:latin typeface="Trebuchet MS" panose="020B0603020202020204" charset="0"/>
              <a:cs typeface="Trebuchet MS" panose="020B0603020202020204" charset="0"/>
            </a:endParaRPr>
          </a:p>
          <a:p>
            <a:pPr marL="457200" lvl="0"/>
            <a:r>
              <a:rPr lang="en-US" sz="1000" b="1" spc="-1" dirty="0" err="1" smtClean="0">
                <a:solidFill>
                  <a:srgbClr val="000000"/>
                </a:solidFill>
                <a:latin typeface="Trebuchet MS" panose="020B0603020202020204" charset="0"/>
                <a:cs typeface="Trebuchet MS" panose="020B0603020202020204" charset="0"/>
              </a:rPr>
              <a:t>ip</a:t>
            </a:r>
            <a:r>
              <a:rPr lang="en-US" sz="1000" b="1" spc="-1" dirty="0" smtClean="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mcst</a:t>
            </a:r>
            <a:r>
              <a:rPr lang="en-US" sz="1000" b="1" spc="-1" dirty="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mrouter</a:t>
            </a:r>
            <a:r>
              <a:rPr lang="en-US" sz="1000" b="1" spc="-1" dirty="0">
                <a:solidFill>
                  <a:srgbClr val="000000"/>
                </a:solidFill>
                <a:latin typeface="Trebuchet MS" panose="020B0603020202020204" charset="0"/>
                <a:cs typeface="Trebuchet MS" panose="020B0603020202020204" charset="0"/>
              </a:rPr>
              <a:t> interface GigaEthernet0/1 multi-</a:t>
            </a:r>
            <a:r>
              <a:rPr lang="en-US" sz="1000" b="1" spc="-1" dirty="0" err="1">
                <a:solidFill>
                  <a:srgbClr val="000000"/>
                </a:solidFill>
                <a:latin typeface="Trebuchet MS" panose="020B0603020202020204" charset="0"/>
                <a:cs typeface="Trebuchet MS" panose="020B0603020202020204" charset="0"/>
              </a:rPr>
              <a:t>vlan</a:t>
            </a:r>
            <a:r>
              <a:rPr lang="en-US" sz="1000" b="1" spc="-1" dirty="0">
                <a:solidFill>
                  <a:srgbClr val="000000"/>
                </a:solidFill>
                <a:latin typeface="Trebuchet MS" panose="020B0603020202020204" charset="0"/>
                <a:cs typeface="Trebuchet MS" panose="020B0603020202020204" charset="0"/>
              </a:rPr>
              <a:t> </a:t>
            </a:r>
            <a:r>
              <a:rPr lang="en-US" sz="1000" b="1" spc="-1" dirty="0" smtClean="0">
                <a:solidFill>
                  <a:srgbClr val="000000"/>
                </a:solidFill>
                <a:latin typeface="Trebuchet MS" panose="020B0603020202020204" charset="0"/>
                <a:cs typeface="Trebuchet MS" panose="020B0603020202020204" charset="0"/>
              </a:rPr>
              <a:t>30</a:t>
            </a:r>
            <a:r>
              <a:rPr lang="ru-RU" sz="1000" b="1" spc="-1" dirty="0" smtClean="0">
                <a:solidFill>
                  <a:srgbClr val="000000"/>
                </a:solidFill>
                <a:latin typeface="Trebuchet MS" panose="020B0603020202020204" charset="0"/>
                <a:cs typeface="Trebuchet MS" panose="020B0603020202020204" charset="0"/>
              </a:rPr>
              <a:t> – </a:t>
            </a:r>
            <a:r>
              <a:rPr lang="ru-RU" sz="1000" b="1" spc="-1" dirty="0" err="1" smtClean="0">
                <a:solidFill>
                  <a:srgbClr val="000000"/>
                </a:solidFill>
                <a:latin typeface="Trebuchet MS" panose="020B0603020202020204" charset="0"/>
                <a:cs typeface="Trebuchet MS" panose="020B0603020202020204" charset="0"/>
              </a:rPr>
              <a:t>аплинк</a:t>
            </a:r>
            <a:r>
              <a:rPr lang="ru-RU" sz="1000" b="1" spc="-1" dirty="0" smtClean="0">
                <a:solidFill>
                  <a:srgbClr val="000000"/>
                </a:solidFill>
                <a:latin typeface="Trebuchet MS" panose="020B0603020202020204" charset="0"/>
                <a:cs typeface="Trebuchet MS" panose="020B0603020202020204" charset="0"/>
              </a:rPr>
              <a:t>, для нашего </a:t>
            </a:r>
            <a:r>
              <a:rPr lang="ru-RU" sz="1000" b="1" spc="-1" dirty="0" err="1" smtClean="0">
                <a:solidFill>
                  <a:srgbClr val="000000"/>
                </a:solidFill>
                <a:latin typeface="Trebuchet MS" panose="020B0603020202020204" charset="0"/>
                <a:cs typeface="Trebuchet MS" panose="020B0603020202020204" charset="0"/>
              </a:rPr>
              <a:t>мультикаст</a:t>
            </a:r>
            <a:r>
              <a:rPr lang="ru-RU" sz="1000" b="1" spc="-1" dirty="0" smtClean="0">
                <a:solidFill>
                  <a:srgbClr val="000000"/>
                </a:solidFill>
                <a:latin typeface="Trebuchet MS" panose="020B0603020202020204" charset="0"/>
                <a:cs typeface="Trebuchet MS" panose="020B0603020202020204" charset="0"/>
              </a:rPr>
              <a:t> </a:t>
            </a:r>
            <a:r>
              <a:rPr lang="ru-RU" sz="1000" b="1" spc="-1" dirty="0" err="1" smtClean="0">
                <a:solidFill>
                  <a:srgbClr val="000000"/>
                </a:solidFill>
                <a:latin typeface="Trebuchet MS" panose="020B0603020202020204" charset="0"/>
                <a:cs typeface="Trebuchet MS" panose="020B0603020202020204" charset="0"/>
              </a:rPr>
              <a:t>влана</a:t>
            </a:r>
            <a:endParaRPr lang="en-US" sz="1000" b="1" spc="-1" dirty="0" smtClean="0">
              <a:solidFill>
                <a:srgbClr val="000000"/>
              </a:solidFill>
              <a:latin typeface="Trebuchet MS" panose="020B0603020202020204" charset="0"/>
              <a:cs typeface="Trebuchet MS" panose="020B0603020202020204" charset="0"/>
            </a:endParaRPr>
          </a:p>
          <a:p>
            <a:pPr marL="457200" lvl="0"/>
            <a:r>
              <a:rPr lang="en-US" sz="1000" b="1" spc="-1" dirty="0" err="1" smtClean="0">
                <a:solidFill>
                  <a:srgbClr val="000000"/>
                </a:solidFill>
                <a:latin typeface="Trebuchet MS" panose="020B0603020202020204" charset="0"/>
                <a:cs typeface="Trebuchet MS" panose="020B0603020202020204" charset="0"/>
              </a:rPr>
              <a:t>ip</a:t>
            </a:r>
            <a:r>
              <a:rPr lang="en-US" sz="1000" b="1" spc="-1" dirty="0" smtClean="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mcst</a:t>
            </a:r>
            <a:r>
              <a:rPr lang="en-US" sz="1000" b="1" spc="-1" dirty="0">
                <a:solidFill>
                  <a:srgbClr val="000000"/>
                </a:solidFill>
                <a:latin typeface="Trebuchet MS" panose="020B0603020202020204" charset="0"/>
                <a:cs typeface="Trebuchet MS" panose="020B0603020202020204" charset="0"/>
              </a:rPr>
              <a:t> mc-</a:t>
            </a:r>
            <a:r>
              <a:rPr lang="en-US" sz="1000" b="1" spc="-1" dirty="0" err="1">
                <a:solidFill>
                  <a:srgbClr val="000000"/>
                </a:solidFill>
                <a:latin typeface="Trebuchet MS" panose="020B0603020202020204" charset="0"/>
                <a:cs typeface="Trebuchet MS" panose="020B0603020202020204" charset="0"/>
              </a:rPr>
              <a:t>vlan</a:t>
            </a:r>
            <a:r>
              <a:rPr lang="en-US" sz="1000" b="1" spc="-1" dirty="0">
                <a:solidFill>
                  <a:srgbClr val="000000"/>
                </a:solidFill>
                <a:latin typeface="Trebuchet MS" panose="020B0603020202020204" charset="0"/>
                <a:cs typeface="Trebuchet MS" panose="020B0603020202020204" charset="0"/>
              </a:rPr>
              <a:t> </a:t>
            </a:r>
            <a:r>
              <a:rPr lang="en-US" sz="1000" b="1" spc="-1" dirty="0" smtClean="0">
                <a:solidFill>
                  <a:srgbClr val="000000"/>
                </a:solidFill>
                <a:latin typeface="Trebuchet MS" panose="020B0603020202020204" charset="0"/>
                <a:cs typeface="Trebuchet MS" panose="020B0603020202020204" charset="0"/>
              </a:rPr>
              <a:t>30 </a:t>
            </a:r>
            <a:r>
              <a:rPr lang="en-US" sz="1000" b="1" spc="-1" dirty="0">
                <a:solidFill>
                  <a:srgbClr val="000000"/>
                </a:solidFill>
                <a:latin typeface="Trebuchet MS" panose="020B0603020202020204" charset="0"/>
                <a:cs typeface="Trebuchet MS" panose="020B0603020202020204" charset="0"/>
              </a:rPr>
              <a:t>range 235.1.10.0 - 235.1.10.255 , 235.1.30.0 - </a:t>
            </a:r>
            <a:r>
              <a:rPr lang="en-US" sz="1000" b="1" spc="-1" dirty="0" smtClean="0">
                <a:solidFill>
                  <a:srgbClr val="000000"/>
                </a:solidFill>
                <a:latin typeface="Trebuchet MS" panose="020B0603020202020204" charset="0"/>
                <a:cs typeface="Trebuchet MS" panose="020B0603020202020204" charset="0"/>
              </a:rPr>
              <a:t>235.1.36.255 – </a:t>
            </a:r>
            <a:r>
              <a:rPr lang="ru-RU" sz="1000" b="1" spc="-1" dirty="0" smtClean="0">
                <a:solidFill>
                  <a:srgbClr val="000000"/>
                </a:solidFill>
                <a:latin typeface="Trebuchet MS" panose="020B0603020202020204" charset="0"/>
                <a:cs typeface="Trebuchet MS" panose="020B0603020202020204" charset="0"/>
              </a:rPr>
              <a:t>разрешенные группы</a:t>
            </a:r>
          </a:p>
          <a:p>
            <a:pPr marL="457200" lvl="0"/>
            <a:endParaRPr lang="en-US" sz="1000" b="1" spc="-1" dirty="0" smtClean="0">
              <a:solidFill>
                <a:srgbClr val="000000"/>
              </a:solidFill>
              <a:latin typeface="Trebuchet MS" panose="020B0603020202020204" charset="0"/>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0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Добавляем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multicast</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в </a:t>
            </a:r>
            <a:r>
              <a:rPr kumimoji="0" lang="en-US" sz="10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G</a:t>
            </a:r>
            <a:r>
              <a:rPr kumimoji="0" lang="ru-RU" sz="10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PON порты</a:t>
            </a: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ru-RU" sz="10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range</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en-US"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G</a:t>
            </a:r>
            <a:r>
              <a:rPr kumimoji="0" lang="ru-RU"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0/1-4</a:t>
            </a:r>
            <a:endParaRPr kumimoji="0" lang="ru-RU" sz="10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lvl="0">
              <a:defRPr/>
            </a:pPr>
            <a:r>
              <a:rPr kumimoji="0" lang="en-US"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S</a:t>
            </a:r>
            <a:r>
              <a:rPr kumimoji="0" lang="ru-RU" sz="10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witchport</a:t>
            </a:r>
            <a:r>
              <a:rPr lang="ru-RU" sz="1000" b="1" spc="-1" dirty="0" smtClean="0">
                <a:solidFill>
                  <a:srgbClr val="000000"/>
                </a:solidFill>
                <a:latin typeface="Trebuchet MS" panose="020B0603020202020204" charset="0"/>
                <a:ea typeface="DejaVu Sans" panose="020B0603030804020204"/>
                <a:cs typeface="Trebuchet MS" panose="020B0603020202020204" charset="0"/>
              </a:rPr>
              <a:t> </a:t>
            </a:r>
            <a:r>
              <a:rPr lang="en-US" sz="1000" b="1" spc="-1" dirty="0" smtClean="0">
                <a:solidFill>
                  <a:srgbClr val="000000"/>
                </a:solidFill>
                <a:latin typeface="Trebuchet MS" panose="020B0603020202020204" charset="0"/>
                <a:ea typeface="DejaVu Sans" panose="020B0603030804020204"/>
                <a:cs typeface="Trebuchet MS" panose="020B0603020202020204" charset="0"/>
              </a:rPr>
              <a:t>trunk </a:t>
            </a:r>
            <a:r>
              <a:rPr kumimoji="0" lang="ru-RU" sz="10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vlan-allowed</a:t>
            </a:r>
            <a:r>
              <a:rPr kumimoji="0" lang="ru-RU"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add</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30</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Если в сети нет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Multicast</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querier</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его необходимо включить командой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mcst</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querier</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enable</a:t>
            </a:r>
            <a:endParaRPr kumimoji="0" lang="ru-RU" sz="10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Если необходимо передать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multicast</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через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Ethernet</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port</a:t>
            </a:r>
            <a:r>
              <a:rPr kumimoji="0" lang="ru-RU" sz="10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необходимо использовать команды </a:t>
            </a:r>
            <a:endParaRPr kumimoji="0" lang="ru-RU" sz="10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mcst</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0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series-connection</a:t>
            </a:r>
            <a:r>
              <a:rPr kumimoji="0" lang="ru-RU" sz="10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endParaRPr kumimoji="0" lang="en-US"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267814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0"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для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DHCP</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5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52" name="CustomShape 3"/>
          <p:cNvSpPr/>
          <p:nvPr/>
        </p:nvSpPr>
        <p:spPr>
          <a:xfrm>
            <a:off x="39300" y="1255740"/>
            <a:ext cx="9065160" cy="3230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Подготовим OLT для работы с </a:t>
            </a:r>
            <a:r>
              <a:rPr kumimoji="0" lang="ru-RU" sz="1200" b="1" i="0" u="none" strike="noStrike" kern="1200" cap="none" spc="-1" normalizeH="0" baseline="0" noProof="0" dirty="0" smtClean="0">
                <a:ln>
                  <a:noFill/>
                </a:ln>
                <a:solidFill>
                  <a:srgbClr val="6D28AA"/>
                </a:solidFill>
                <a:effectLst/>
                <a:uLnTx/>
                <a:uFillTx/>
                <a:latin typeface="Trebuchet MS" panose="020B0603020202020204" charset="0"/>
                <a:ea typeface="DejaVu Sans" panose="020B0603030804020204"/>
                <a:cs typeface="Trebuchet MS" panose="020B0603020202020204" charset="0"/>
              </a:rPr>
              <a:t>DHCP</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Включим DHCP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для защиты от посторонних DHCP серверов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dhcp-relay</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//включим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dhcp-relay</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100-104</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//зададим список клиентских VLAN</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dhcp-relay</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information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option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format</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cm-type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//включим поддержку опции 82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Для входящего порта укажем доверие DHCP серверам со входящего порта</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gi0/5</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dhcp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snooping</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smtClean="0">
                <a:ln>
                  <a:noFill/>
                </a:ln>
                <a:solidFill>
                  <a:srgbClr val="000000"/>
                </a:solidFill>
                <a:effectLst/>
                <a:uLnTx/>
                <a:uFillTx/>
                <a:latin typeface="Trebuchet MS" panose="020B0603020202020204" charset="0"/>
                <a:ea typeface="DejaVu Sans" panose="020B0603030804020204"/>
                <a:cs typeface="Trebuchet MS" panose="020B0603020202020204" charset="0"/>
              </a:rPr>
              <a:t>trust</a:t>
            </a:r>
            <a:r>
              <a:rPr kumimoji="0" lang="ru-RU" sz="1200" b="1"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lang="en-US" sz="1200" spc="-1" dirty="0">
              <a:solidFill>
                <a:prstClr val="black"/>
              </a:solidFill>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lang="en-US" sz="1200" b="1" spc="-1" dirty="0">
              <a:solidFill>
                <a:prstClr val="black"/>
              </a:solidFill>
              <a:latin typeface="Trebuchet MS" panose="020B0603020202020204" charset="0"/>
              <a:ea typeface="DejaVu Sans"/>
              <a:cs typeface="Trebuchet MS" panose="020B0603020202020204" charset="0"/>
            </a:endParaRPr>
          </a:p>
          <a:p>
            <a:pPr marL="457200" marR="0" lvl="0" indent="0"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smtClean="0">
                <a:ln>
                  <a:noFill/>
                </a:ln>
                <a:solidFill>
                  <a:srgbClr val="6D28AA"/>
                </a:solidFill>
                <a:effectLst/>
                <a:uLnTx/>
                <a:uFillTx/>
                <a:latin typeface="Trebuchet MS" panose="020B0603020202020204" charset="0"/>
                <a:ea typeface="DejaVu Sans" panose="020B0603030804020204"/>
                <a:cs typeface="Trebuchet MS" panose="020B0603020202020204" charset="0"/>
              </a:rPr>
              <a:t>Запрет </a:t>
            </a: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пользователей с самостоятельно назначенными IP</a:t>
            </a:r>
            <a:endParaRPr kumimoji="0" lang="ru-RU" sz="1200" b="0" i="0" u="none" strike="noStrike" kern="1200" cap="none" spc="-1" normalizeH="0" baseline="0" noProof="0" dirty="0">
              <a:ln>
                <a:noFill/>
              </a:ln>
              <a:solidFill>
                <a:srgbClr val="6D28AA"/>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Разрешим передачу трафика со входящего порта</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gi0/5</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arp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inspection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trust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ip-source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trust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Включим контроль трафика в клиентских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например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verify</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source</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100-104»</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Включим контроль IP в клиентских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например </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arp</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inspection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100-104»</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255787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0"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для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DHCP</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5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52" name="CustomShape 3"/>
          <p:cNvSpPr/>
          <p:nvPr/>
        </p:nvSpPr>
        <p:spPr>
          <a:xfrm>
            <a:off x="-287871" y="1457075"/>
            <a:ext cx="9065160" cy="23068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a:lnSpc>
                <a:spcPct val="100000"/>
              </a:lnSpc>
            </a:pPr>
            <a:r>
              <a:rPr lang="ru-RU" sz="1200" b="1" spc="-1" dirty="0">
                <a:solidFill>
                  <a:srgbClr val="6D28AA"/>
                </a:solidFill>
                <a:latin typeface="Trebuchet MS" panose="020B0603020202020204" charset="0"/>
                <a:cs typeface="Trebuchet MS" panose="020B0603020202020204" charset="0"/>
              </a:rPr>
              <a:t>Подготовим OLT для работы с DHCP с использованием </a:t>
            </a:r>
            <a:r>
              <a:rPr lang="ru-RU" sz="1200" b="1" spc="-1" dirty="0" err="1" smtClean="0">
                <a:solidFill>
                  <a:srgbClr val="6D28AA"/>
                </a:solidFill>
                <a:latin typeface="Trebuchet MS" panose="020B0603020202020204" charset="0"/>
                <a:cs typeface="Trebuchet MS" panose="020B0603020202020204" charset="0"/>
              </a:rPr>
              <a:t>helper</a:t>
            </a:r>
            <a:endParaRPr lang="en-US" sz="1200" b="1" spc="-1" dirty="0" smtClean="0">
              <a:solidFill>
                <a:srgbClr val="6D28AA"/>
              </a:solidFill>
              <a:latin typeface="Trebuchet MS" panose="020B0603020202020204" charset="0"/>
              <a:cs typeface="Trebuchet MS" panose="020B0603020202020204" charset="0"/>
            </a:endParaRPr>
          </a:p>
          <a:p>
            <a:pPr marL="457200">
              <a:lnSpc>
                <a:spcPct val="100000"/>
              </a:lnSpc>
            </a:pPr>
            <a:endParaRPr lang="ru-RU" sz="1200" spc="-1" dirty="0">
              <a:latin typeface="Trebuchet MS" panose="020B0603020202020204" charset="0"/>
              <a:cs typeface="Trebuchet MS" panose="020B0603020202020204" charset="0"/>
            </a:endParaRPr>
          </a:p>
          <a:p>
            <a:pPr marL="457200">
              <a:lnSpc>
                <a:spcPct val="100000"/>
              </a:lnSpc>
            </a:pPr>
            <a:r>
              <a:rPr lang="ru-RU" sz="1200" b="1" spc="-1" dirty="0" err="1" smtClean="0">
                <a:solidFill>
                  <a:srgbClr val="000000"/>
                </a:solidFill>
                <a:latin typeface="Trebuchet MS" panose="020B0603020202020204" charset="0"/>
                <a:cs typeface="Trebuchet MS" panose="020B0603020202020204" charset="0"/>
              </a:rPr>
              <a:t>Interface</a:t>
            </a:r>
            <a:r>
              <a:rPr lang="ru-RU" sz="1200" b="1" spc="-1" dirty="0" smtClean="0">
                <a:solidFill>
                  <a:srgbClr val="000000"/>
                </a:solidFill>
                <a:latin typeface="Trebuchet MS" panose="020B0603020202020204" charset="0"/>
                <a:cs typeface="Trebuchet MS" panose="020B0603020202020204" charset="0"/>
              </a:rPr>
              <a:t> </a:t>
            </a:r>
            <a:r>
              <a:rPr lang="ru-RU" sz="1200" b="1" spc="-1" dirty="0" err="1">
                <a:solidFill>
                  <a:srgbClr val="000000"/>
                </a:solidFill>
                <a:latin typeface="Trebuchet MS" panose="020B0603020202020204" charset="0"/>
                <a:cs typeface="Trebuchet MS" panose="020B0603020202020204" charset="0"/>
              </a:rPr>
              <a:t>vlan</a:t>
            </a:r>
            <a:r>
              <a:rPr lang="ru-RU" sz="1200" b="1" spc="-1" dirty="0">
                <a:solidFill>
                  <a:srgbClr val="000000"/>
                </a:solidFill>
                <a:latin typeface="Trebuchet MS" panose="020B0603020202020204" charset="0"/>
                <a:cs typeface="Trebuchet MS" panose="020B0603020202020204" charset="0"/>
              </a:rPr>
              <a:t> 100</a:t>
            </a:r>
            <a:endParaRPr lang="ru-RU" sz="1200" spc="-1" dirty="0">
              <a:latin typeface="Trebuchet MS" panose="020B0603020202020204" charset="0"/>
              <a:cs typeface="Trebuchet MS" panose="020B0603020202020204" charset="0"/>
            </a:endParaRPr>
          </a:p>
          <a:p>
            <a:pPr marL="457200">
              <a:lnSpc>
                <a:spcPct val="100000"/>
              </a:lnSpc>
            </a:pPr>
            <a:r>
              <a:rPr lang="ru-RU" sz="1200" b="1" spc="-1" dirty="0" err="1">
                <a:solidFill>
                  <a:srgbClr val="000000"/>
                </a:solidFill>
                <a:latin typeface="Trebuchet MS" panose="020B0603020202020204" charset="0"/>
                <a:cs typeface="Trebuchet MS" panose="020B0603020202020204" charset="0"/>
              </a:rPr>
              <a:t>Ip</a:t>
            </a:r>
            <a:r>
              <a:rPr lang="ru-RU" sz="1200" b="1" spc="-1" dirty="0">
                <a:solidFill>
                  <a:srgbClr val="000000"/>
                </a:solidFill>
                <a:latin typeface="Trebuchet MS" panose="020B0603020202020204" charset="0"/>
                <a:cs typeface="Trebuchet MS" panose="020B0603020202020204" charset="0"/>
              </a:rPr>
              <a:t> </a:t>
            </a:r>
            <a:r>
              <a:rPr lang="ru-RU" sz="1200" b="1" spc="-1" dirty="0" err="1">
                <a:solidFill>
                  <a:srgbClr val="000000"/>
                </a:solidFill>
                <a:latin typeface="Trebuchet MS" panose="020B0603020202020204" charset="0"/>
                <a:cs typeface="Trebuchet MS" panose="020B0603020202020204" charset="0"/>
              </a:rPr>
              <a:t>address</a:t>
            </a:r>
            <a:r>
              <a:rPr lang="ru-RU" sz="1200" b="1" spc="-1" dirty="0">
                <a:solidFill>
                  <a:srgbClr val="000000"/>
                </a:solidFill>
                <a:latin typeface="Trebuchet MS" panose="020B0603020202020204" charset="0"/>
                <a:cs typeface="Trebuchet MS" panose="020B0603020202020204" charset="0"/>
              </a:rPr>
              <a:t> </a:t>
            </a:r>
            <a:r>
              <a:rPr lang="ru-RU" sz="1200" b="1" spc="-1" dirty="0" err="1">
                <a:solidFill>
                  <a:srgbClr val="000000"/>
                </a:solidFill>
                <a:latin typeface="Trebuchet MS" panose="020B0603020202020204" charset="0"/>
                <a:cs typeface="Trebuchet MS" panose="020B0603020202020204" charset="0"/>
              </a:rPr>
              <a:t>x.x.x.x</a:t>
            </a:r>
            <a:r>
              <a:rPr lang="ru-RU" sz="1200" b="1" spc="-1" dirty="0">
                <a:solidFill>
                  <a:srgbClr val="000000"/>
                </a:solidFill>
                <a:latin typeface="Trebuchet MS" panose="020B0603020202020204" charset="0"/>
                <a:cs typeface="Trebuchet MS" panose="020B0603020202020204" charset="0"/>
              </a:rPr>
              <a:t> </a:t>
            </a:r>
            <a:r>
              <a:rPr lang="ru-RU" sz="1200" b="1" spc="-1" dirty="0" smtClean="0">
                <a:solidFill>
                  <a:srgbClr val="000000"/>
                </a:solidFill>
                <a:latin typeface="Trebuchet MS" panose="020B0603020202020204" charset="0"/>
                <a:cs typeface="Trebuchet MS" panose="020B0603020202020204" charset="0"/>
              </a:rPr>
              <a:t>255.255.255.0 – указываем </a:t>
            </a:r>
            <a:r>
              <a:rPr lang="en-US" sz="1200" b="1" spc="-1" dirty="0" smtClean="0">
                <a:solidFill>
                  <a:srgbClr val="000000"/>
                </a:solidFill>
                <a:latin typeface="Trebuchet MS" panose="020B0603020202020204" charset="0"/>
                <a:cs typeface="Trebuchet MS" panose="020B0603020202020204" charset="0"/>
              </a:rPr>
              <a:t>IP </a:t>
            </a:r>
            <a:r>
              <a:rPr lang="ru-RU" sz="1200" b="1" spc="-1" dirty="0" smtClean="0">
                <a:solidFill>
                  <a:srgbClr val="000000"/>
                </a:solidFill>
                <a:latin typeface="Trebuchet MS" panose="020B0603020202020204" charset="0"/>
                <a:cs typeface="Trebuchet MS" panose="020B0603020202020204" charset="0"/>
              </a:rPr>
              <a:t>адрес из клиентской подсети, этот адрес будет указываться как </a:t>
            </a:r>
            <a:r>
              <a:rPr lang="en-US" sz="1200" b="1" spc="-1" dirty="0" smtClean="0">
                <a:solidFill>
                  <a:srgbClr val="000000"/>
                </a:solidFill>
                <a:latin typeface="Trebuchet MS" panose="020B0603020202020204" charset="0"/>
                <a:cs typeface="Trebuchet MS" panose="020B0603020202020204" charset="0"/>
              </a:rPr>
              <a:t>relay </a:t>
            </a:r>
            <a:r>
              <a:rPr lang="en-US" sz="1200" b="1" spc="-1" dirty="0" err="1" smtClean="0">
                <a:solidFill>
                  <a:srgbClr val="000000"/>
                </a:solidFill>
                <a:latin typeface="Trebuchet MS" panose="020B0603020202020204" charset="0"/>
                <a:cs typeface="Trebuchet MS" panose="020B0603020202020204" charset="0"/>
              </a:rPr>
              <a:t>ip</a:t>
            </a:r>
            <a:r>
              <a:rPr lang="ru-RU" sz="1200" b="1" spc="-1" dirty="0" smtClean="0">
                <a:solidFill>
                  <a:srgbClr val="000000"/>
                </a:solidFill>
                <a:latin typeface="Trebuchet MS" panose="020B0603020202020204" charset="0"/>
                <a:cs typeface="Trebuchet MS" panose="020B0603020202020204" charset="0"/>
              </a:rPr>
              <a:t>, с которым пакеты будут пересылаться в сторону сервера, если включен </a:t>
            </a:r>
            <a:r>
              <a:rPr lang="en-US" sz="1200" b="1" spc="-1" dirty="0" smtClean="0">
                <a:solidFill>
                  <a:srgbClr val="000000"/>
                </a:solidFill>
                <a:latin typeface="Trebuchet MS" panose="020B0603020202020204" charset="0"/>
                <a:cs typeface="Trebuchet MS" panose="020B0603020202020204" charset="0"/>
              </a:rPr>
              <a:t>Helper</a:t>
            </a:r>
            <a:endParaRPr lang="ru-RU" sz="1200" spc="-1" dirty="0">
              <a:latin typeface="Trebuchet MS" panose="020B0603020202020204" charset="0"/>
              <a:cs typeface="Trebuchet MS" panose="020B0603020202020204" charset="0"/>
            </a:endParaRPr>
          </a:p>
          <a:p>
            <a:pPr marL="457200">
              <a:lnSpc>
                <a:spcPct val="100000"/>
              </a:lnSpc>
            </a:pPr>
            <a:r>
              <a:rPr lang="ru-RU" sz="1200" b="1" spc="-1" dirty="0" err="1">
                <a:solidFill>
                  <a:srgbClr val="000000"/>
                </a:solidFill>
                <a:latin typeface="Trebuchet MS" panose="020B0603020202020204" charset="0"/>
                <a:cs typeface="Trebuchet MS" panose="020B0603020202020204" charset="0"/>
              </a:rPr>
              <a:t>ip</a:t>
            </a:r>
            <a:r>
              <a:rPr lang="ru-RU" sz="1200" b="1" spc="-1" dirty="0">
                <a:solidFill>
                  <a:srgbClr val="000000"/>
                </a:solidFill>
                <a:latin typeface="Trebuchet MS" panose="020B0603020202020204" charset="0"/>
                <a:cs typeface="Trebuchet MS" panose="020B0603020202020204" charset="0"/>
              </a:rPr>
              <a:t> </a:t>
            </a:r>
            <a:r>
              <a:rPr lang="ru-RU" sz="1200" b="1" spc="-1" dirty="0" err="1">
                <a:solidFill>
                  <a:srgbClr val="000000"/>
                </a:solidFill>
                <a:latin typeface="Trebuchet MS" panose="020B0603020202020204" charset="0"/>
                <a:cs typeface="Trebuchet MS" panose="020B0603020202020204" charset="0"/>
              </a:rPr>
              <a:t>helper-address</a:t>
            </a:r>
            <a:r>
              <a:rPr lang="ru-RU" sz="1200" b="1" spc="-1" dirty="0">
                <a:solidFill>
                  <a:srgbClr val="000000"/>
                </a:solidFill>
                <a:latin typeface="Trebuchet MS" panose="020B0603020202020204" charset="0"/>
                <a:cs typeface="Trebuchet MS" panose="020B0603020202020204" charset="0"/>
              </a:rPr>
              <a:t> </a:t>
            </a:r>
            <a:r>
              <a:rPr lang="ru-RU" sz="1200" b="1" spc="-1" dirty="0" smtClean="0">
                <a:solidFill>
                  <a:srgbClr val="000000"/>
                </a:solidFill>
                <a:latin typeface="Trebuchet MS" panose="020B0603020202020204" charset="0"/>
                <a:cs typeface="Trebuchet MS" panose="020B0603020202020204" charset="0"/>
              </a:rPr>
              <a:t>172.16.0.1</a:t>
            </a:r>
            <a:r>
              <a:rPr lang="en-US" sz="1200" b="1" spc="-1" dirty="0" smtClean="0">
                <a:solidFill>
                  <a:srgbClr val="000000"/>
                </a:solidFill>
                <a:latin typeface="Trebuchet MS" panose="020B0603020202020204" charset="0"/>
                <a:cs typeface="Trebuchet MS" panose="020B0603020202020204" charset="0"/>
              </a:rPr>
              <a:t> - </a:t>
            </a:r>
            <a:r>
              <a:rPr lang="ru-RU" sz="1200" spc="-1" dirty="0">
                <a:solidFill>
                  <a:srgbClr val="000000"/>
                </a:solidFill>
                <a:latin typeface="Trebuchet MS" panose="020B0603020202020204" charset="0"/>
                <a:cs typeface="Trebuchet MS" panose="020B0603020202020204" charset="0"/>
              </a:rPr>
              <a:t>Включим пересылку DHCP пакетов серверу </a:t>
            </a:r>
            <a:r>
              <a:rPr lang="ru-RU" sz="1200" spc="-1" dirty="0" smtClean="0">
                <a:solidFill>
                  <a:srgbClr val="000000"/>
                </a:solidFill>
                <a:latin typeface="Trebuchet MS" panose="020B0603020202020204" charset="0"/>
                <a:cs typeface="Trebuchet MS" panose="020B0603020202020204" charset="0"/>
              </a:rPr>
              <a:t>и укажем адрес сервера для данного </a:t>
            </a:r>
            <a:r>
              <a:rPr lang="en-US" sz="1200" spc="-1" dirty="0" smtClean="0">
                <a:solidFill>
                  <a:srgbClr val="000000"/>
                </a:solidFill>
                <a:latin typeface="Trebuchet MS" panose="020B0603020202020204" charset="0"/>
                <a:cs typeface="Trebuchet MS" panose="020B0603020202020204" charset="0"/>
              </a:rPr>
              <a:t>VLAN</a:t>
            </a:r>
            <a:endParaRPr lang="en-US" sz="1200" b="1" spc="-1" dirty="0" smtClean="0">
              <a:solidFill>
                <a:srgbClr val="000000"/>
              </a:solidFill>
              <a:latin typeface="Trebuchet MS" panose="020B0603020202020204" charset="0"/>
              <a:cs typeface="Trebuchet MS" panose="020B0603020202020204" charset="0"/>
            </a:endParaRPr>
          </a:p>
          <a:p>
            <a:pPr marL="457200">
              <a:lnSpc>
                <a:spcPct val="100000"/>
              </a:lnSpc>
            </a:pPr>
            <a:endParaRPr lang="ru-RU" sz="1200" spc="-1" dirty="0">
              <a:latin typeface="Trebuchet MS" panose="020B0603020202020204" charset="0"/>
              <a:cs typeface="Trebuchet MS" panose="020B0603020202020204" charset="0"/>
            </a:endParaRPr>
          </a:p>
          <a:p>
            <a:pPr marL="457200">
              <a:lnSpc>
                <a:spcPct val="100000"/>
              </a:lnSpc>
            </a:pPr>
            <a:r>
              <a:rPr lang="ru-RU" sz="1200" spc="-1" dirty="0">
                <a:solidFill>
                  <a:srgbClr val="000000"/>
                </a:solidFill>
                <a:latin typeface="Trebuchet MS" panose="020B0603020202020204" charset="0"/>
                <a:cs typeface="Trebuchet MS" panose="020B0603020202020204" charset="0"/>
              </a:rPr>
              <a:t>Данные настройки делаются на каждом клиентском VLAN, в котором необходимо использовать </a:t>
            </a:r>
            <a:r>
              <a:rPr lang="ru-RU" sz="1200" spc="-1" dirty="0" smtClean="0">
                <a:solidFill>
                  <a:srgbClr val="000000"/>
                </a:solidFill>
                <a:latin typeface="Trebuchet MS" panose="020B0603020202020204" charset="0"/>
                <a:cs typeface="Trebuchet MS" panose="020B0603020202020204" charset="0"/>
              </a:rPr>
              <a:t>DHCP </a:t>
            </a:r>
            <a:r>
              <a:rPr lang="en-US" sz="1200" spc="-1" dirty="0" smtClean="0">
                <a:solidFill>
                  <a:srgbClr val="000000"/>
                </a:solidFill>
                <a:latin typeface="Trebuchet MS" panose="020B0603020202020204" charset="0"/>
                <a:cs typeface="Trebuchet MS" panose="020B0603020202020204" charset="0"/>
              </a:rPr>
              <a:t>helper</a:t>
            </a:r>
            <a:r>
              <a:rPr lang="ru-RU" sz="1200" spc="-1" dirty="0" smtClean="0">
                <a:solidFill>
                  <a:srgbClr val="000000"/>
                </a:solidFill>
                <a:latin typeface="Trebuchet MS" panose="020B0603020202020204" charset="0"/>
                <a:cs typeface="Trebuchet MS" panose="020B0603020202020204" charset="0"/>
              </a:rPr>
              <a:t>. </a:t>
            </a:r>
            <a:r>
              <a:rPr lang="ru-RU" sz="1200" spc="-1" dirty="0">
                <a:solidFill>
                  <a:srgbClr val="000000"/>
                </a:solidFill>
                <a:latin typeface="Trebuchet MS" panose="020B0603020202020204" charset="0"/>
                <a:cs typeface="Trebuchet MS" panose="020B0603020202020204" charset="0"/>
              </a:rPr>
              <a:t>На VLAN управления прописывать </a:t>
            </a:r>
            <a:r>
              <a:rPr lang="ru-RU" sz="1200" spc="-1" dirty="0" err="1">
                <a:solidFill>
                  <a:srgbClr val="000000"/>
                </a:solidFill>
                <a:latin typeface="Trebuchet MS" panose="020B0603020202020204" charset="0"/>
                <a:cs typeface="Trebuchet MS" panose="020B0603020202020204" charset="0"/>
              </a:rPr>
              <a:t>helper</a:t>
            </a:r>
            <a:r>
              <a:rPr lang="ru-RU" sz="1200" spc="-1" dirty="0">
                <a:solidFill>
                  <a:srgbClr val="000000"/>
                </a:solidFill>
                <a:latin typeface="Trebuchet MS" panose="020B0603020202020204" charset="0"/>
                <a:cs typeface="Trebuchet MS" panose="020B0603020202020204" charset="0"/>
              </a:rPr>
              <a:t> не нужно. </a:t>
            </a:r>
            <a:endParaRPr lang="ru-RU" sz="1200" spc="-1" dirty="0">
              <a:latin typeface="Trebuchet MS" panose="020B0603020202020204" charset="0"/>
              <a:cs typeface="Trebuchet MS" panose="020B0603020202020204" charset="0"/>
            </a:endParaRPr>
          </a:p>
          <a:p>
            <a:pPr marL="457200">
              <a:lnSpc>
                <a:spcPct val="100000"/>
              </a:lnSpc>
            </a:pPr>
            <a:r>
              <a:rPr lang="ru-RU" sz="1200" spc="-1" dirty="0">
                <a:solidFill>
                  <a:srgbClr val="000000"/>
                </a:solidFill>
                <a:latin typeface="Trebuchet MS" panose="020B0603020202020204" charset="0"/>
                <a:cs typeface="Trebuchet MS" panose="020B0603020202020204" charset="0"/>
              </a:rPr>
              <a:t>С OLT должен быть доступен IP адрес, указанный в качестве </a:t>
            </a:r>
            <a:r>
              <a:rPr lang="ru-RU" sz="1200" spc="-1" dirty="0" err="1">
                <a:solidFill>
                  <a:srgbClr val="000000"/>
                </a:solidFill>
                <a:latin typeface="Trebuchet MS" panose="020B0603020202020204" charset="0"/>
                <a:cs typeface="Trebuchet MS" panose="020B0603020202020204" charset="0"/>
              </a:rPr>
              <a:t>helper</a:t>
            </a:r>
            <a:r>
              <a:rPr lang="ru-RU" sz="1200" spc="-1" dirty="0">
                <a:solidFill>
                  <a:srgbClr val="000000"/>
                </a:solidFill>
                <a:latin typeface="Trebuchet MS" panose="020B0603020202020204" charset="0"/>
                <a:cs typeface="Trebuchet MS" panose="020B0603020202020204" charset="0"/>
              </a:rPr>
              <a:t>. На DHCP сервере должен быть маршрут до IP,  используемых на клиентских интерфейсах.</a:t>
            </a:r>
            <a:endParaRPr lang="ru-RU" sz="1200" spc="-1" dirty="0">
              <a:latin typeface="Trebuchet MS" panose="020B0603020202020204" charset="0"/>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167686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3"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Настройка </a:t>
            </a:r>
            <a:r>
              <a:rPr kumimoji="0" lang="en-US" alt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option82</a:t>
            </a:r>
          </a:p>
        </p:txBody>
      </p:sp>
      <p:sp>
        <p:nvSpPr>
          <p:cNvPr id="254"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55" name="CustomShape 3"/>
          <p:cNvSpPr/>
          <p:nvPr/>
        </p:nvSpPr>
        <p:spPr>
          <a:xfrm>
            <a:off x="0" y="1125266"/>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В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последних версиях прошивки добавлена возможность использовать переменные при настройки опции 82, выглядит это следующим образом</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a:t>
            </a: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lang="en-US" sz="1200" spc="-1" dirty="0">
              <a:solidFill>
                <a:srgbClr val="000000"/>
              </a:solidFill>
              <a:latin typeface="Trebuchet MS" panose="020B0603020202020204" charset="0"/>
              <a:ea typeface="DejaVu Sans" panose="020B0603030804020204"/>
              <a:cs typeface="Trebuchet MS" panose="020B0603020202020204" charset="0"/>
            </a:endParaRPr>
          </a:p>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p:txBody>
      </p:sp>
      <p:sp>
        <p:nvSpPr>
          <p:cNvPr id="3" name="Rectangle 3"/>
          <p:cNvSpPr>
            <a:spLocks noChangeArrowheads="1"/>
          </p:cNvSpPr>
          <p:nvPr/>
        </p:nvSpPr>
        <p:spPr bwMode="auto">
          <a:xfrm>
            <a:off x="167040" y="1693816"/>
            <a:ext cx="60914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ip</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dhcp-relay</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snooping</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information</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option</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custom-template</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circuit-id</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host</a:t>
            </a:r>
            <a:r>
              <a:rPr kumimoji="0" lang="ru-RU" altLang="ru-RU" sz="900" b="0" i="0" u="none" strike="noStrike" cap="none" normalizeH="0" baseline="0" dirty="0" smtClean="0">
                <a:ln>
                  <a:noFill/>
                </a:ln>
                <a:solidFill>
                  <a:srgbClr val="000000"/>
                </a:solidFill>
                <a:effectLst/>
                <a:latin typeface="Consolas" panose="020B0609020204030204" pitchFamily="49" charset="0"/>
              </a:rPr>
              <a:t>/onusn:1/</a:t>
            </a:r>
            <a:r>
              <a:rPr kumimoji="0" lang="ru-RU" altLang="ru-RU" sz="900" b="0" i="0" u="none" strike="noStrike" cap="none" normalizeH="0" baseline="0" dirty="0" err="1" smtClean="0">
                <a:ln>
                  <a:noFill/>
                </a:ln>
                <a:solidFill>
                  <a:srgbClr val="000000"/>
                </a:solidFill>
                <a:effectLst/>
                <a:latin typeface="Consolas" panose="020B0609020204030204" pitchFamily="49" charset="0"/>
              </a:rPr>
              <a:t>onuseq</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ip</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dhcp-relay</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snooping</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information</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option</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custom-template</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remote-id</a:t>
            </a:r>
            <a:endParaRPr kumimoji="0" lang="ru-RU" altLang="ru-RU" sz="900" b="0" i="0" u="none" strike="noStrike" cap="none" normalizeH="0" baseline="0" dirty="0" smtClean="0">
              <a:ln>
                <a:noFill/>
              </a:ln>
              <a:solidFill>
                <a:schemeClr val="tx1"/>
              </a:solidFill>
              <a:effectLst/>
            </a:endParaRPr>
          </a:p>
        </p:txBody>
      </p:sp>
      <p:sp>
        <p:nvSpPr>
          <p:cNvPr id="4" name="Rectangle 4"/>
          <p:cNvSpPr>
            <a:spLocks noChangeArrowheads="1"/>
          </p:cNvSpPr>
          <p:nvPr/>
        </p:nvSpPr>
        <p:spPr bwMode="auto">
          <a:xfrm>
            <a:off x="167040" y="2108823"/>
            <a:ext cx="5514330"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900" dirty="0" smtClean="0">
                <a:solidFill>
                  <a:srgbClr val="000000"/>
                </a:solidFill>
                <a:latin typeface="Consolas" panose="020B0609020204030204" pitchFamily="49" charset="0"/>
              </a:rPr>
              <a:t>Возможные переменные:</a:t>
            </a:r>
            <a:endParaRPr kumimoji="0" lang="en-US" altLang="ru-RU" sz="9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Circuit</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900" b="0" i="0" u="none" strike="noStrike" cap="none" normalizeH="0" baseline="0" dirty="0" smtClean="0">
                <a:ln>
                  <a:noFill/>
                </a:ln>
                <a:solidFill>
                  <a:srgbClr val="000000"/>
                </a:solidFill>
                <a:effectLst/>
                <a:latin typeface="Consolas" panose="020B0609020204030204" pitchFamily="49" charset="0"/>
              </a:rPr>
              <a: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host</a:t>
            </a:r>
            <a:r>
              <a:rPr kumimoji="0" lang="ru-RU" altLang="ru-RU" sz="900" b="0" i="0" u="none" strike="noStrike" cap="none" normalizeH="0" baseline="0" dirty="0" smtClean="0">
                <a:ln>
                  <a:noFill/>
                </a:ln>
                <a:solidFill>
                  <a:srgbClr val="000000"/>
                </a:solidFill>
                <a:effectLst/>
                <a:latin typeface="Consolas" panose="020B0609020204030204" pitchFamily="49" charset="0"/>
              </a:rPr>
              <a:t> - OLT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hostname</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порта OLT (1 ; 2 и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т.д</a:t>
            </a:r>
            <a:r>
              <a:rPr kumimoji="0" lang="ru-RU" altLang="ru-RU" sz="900" b="0" i="0" u="none" strike="noStrike" cap="none" normalizeH="0" baseline="0" dirty="0" smtClean="0">
                <a:ln>
                  <a:noFill/>
                </a:ln>
                <a:solidFill>
                  <a:srgbClr val="000000"/>
                </a:solidFill>
                <a:effectLst/>
                <a:latin typeface="Consolas" panose="020B0609020204030204" pitchFamily="49" charset="0"/>
              </a:rPr>
              <a: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slot</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слота OLT (0/1)</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cvid</a:t>
            </a:r>
            <a:r>
              <a:rPr kumimoji="0" lang="ru-RU" altLang="ru-RU" sz="900" b="0" i="0" u="none" strike="noStrike" cap="none" normalizeH="0" baseline="0" dirty="0" smtClean="0">
                <a:ln>
                  <a:noFill/>
                </a:ln>
                <a:solidFill>
                  <a:srgbClr val="000000"/>
                </a:solidFill>
                <a:effectLst/>
                <a:latin typeface="Consolas" panose="020B0609020204030204" pitchFamily="49" charset="0"/>
              </a:rPr>
              <a:t> - Номер C-VLAN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svid</a:t>
            </a:r>
            <a:r>
              <a:rPr kumimoji="0" lang="ru-RU" altLang="ru-RU" sz="900" b="0" i="0" u="none" strike="noStrike" cap="none" normalizeH="0" baseline="0" dirty="0" smtClean="0">
                <a:ln>
                  <a:noFill/>
                </a:ln>
                <a:solidFill>
                  <a:srgbClr val="000000"/>
                </a:solidFill>
                <a:effectLst/>
                <a:latin typeface="Consolas" panose="020B0609020204030204" pitchFamily="49" charset="0"/>
              </a:rPr>
              <a:t> - Номер S-VLAN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clientmac</a:t>
            </a:r>
            <a:r>
              <a:rPr kumimoji="0" lang="ru-RU" altLang="ru-RU" sz="900" b="0" i="0" u="none" strike="noStrike" cap="none" normalizeH="0" baseline="0" dirty="0" smtClean="0">
                <a:ln>
                  <a:noFill/>
                </a:ln>
                <a:solidFill>
                  <a:srgbClr val="000000"/>
                </a:solidFill>
                <a:effectLst/>
                <a:latin typeface="Consolas" panose="020B0609020204030204" pitchFamily="49" charset="0"/>
              </a:rPr>
              <a:t> - MAC клиента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onusn</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=-1 (формат, который настроен на OLT)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onusn:1 -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1  --  4244434DB15EEF6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onusn:2 -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2  --  BDCM:B15EEF6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onusn:3 -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3  --  BDCMB15EEF6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onuseq</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ONU</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ponname</a:t>
            </a:r>
            <a:r>
              <a:rPr kumimoji="0" lang="ru-RU" altLang="ru-RU" sz="900" b="0" i="0" u="none" strike="noStrike" cap="none" normalizeH="0" baseline="0" dirty="0" smtClean="0">
                <a:ln>
                  <a:noFill/>
                </a:ln>
                <a:solidFill>
                  <a:srgbClr val="000000"/>
                </a:solidFill>
                <a:effectLst/>
                <a:latin typeface="Consolas" panose="020B0609020204030204" pitchFamily="49" charset="0"/>
              </a:rPr>
              <a:t> - PON-порт (gpon0/X)</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onuname</a:t>
            </a:r>
            <a:r>
              <a:rPr kumimoji="0" lang="ru-RU" altLang="ru-RU" sz="900" b="0" i="0" u="none" strike="noStrike" cap="none" normalizeH="0" baseline="0" dirty="0" smtClean="0">
                <a:ln>
                  <a:noFill/>
                </a:ln>
                <a:solidFill>
                  <a:srgbClr val="000000"/>
                </a:solidFill>
                <a:effectLst/>
                <a:latin typeface="Consolas" panose="020B0609020204030204" pitchFamily="49" charset="0"/>
              </a:rPr>
              <a:t> - ONU-порт (gpon0/X:Y)</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portidx</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ifIndex</a:t>
            </a:r>
            <a:r>
              <a:rPr kumimoji="0" lang="ru-RU" altLang="ru-RU" sz="900" b="0" i="0" u="none" strike="noStrike" cap="none" normalizeH="0" baseline="0" dirty="0" smtClean="0">
                <a:ln>
                  <a:noFill/>
                </a:ln>
                <a:solidFill>
                  <a:srgbClr val="000000"/>
                </a:solidFill>
                <a:effectLst/>
                <a:latin typeface="Consolas" panose="020B0609020204030204" pitchFamily="49" charset="0"/>
              </a:rPr>
              <a:t> PON-порта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onuidx</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inIndex</a:t>
            </a:r>
            <a:r>
              <a:rPr kumimoji="0" lang="ru-RU" altLang="ru-RU" sz="900" b="0" i="0" u="none" strike="noStrike" cap="none" normalizeH="0" baseline="0" dirty="0" smtClean="0">
                <a:ln>
                  <a:noFill/>
                </a:ln>
                <a:solidFill>
                  <a:srgbClr val="000000"/>
                </a:solidFill>
                <a:effectLst/>
                <a:latin typeface="Consolas" panose="020B0609020204030204" pitchFamily="49" charset="0"/>
              </a:rPr>
              <a:t> ONU-порта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portdesc</a:t>
            </a:r>
            <a:r>
              <a:rPr kumimoji="0" lang="ru-RU" altLang="ru-RU" sz="900" b="0" i="0" u="none" strike="noStrike" cap="none" normalizeH="0" baseline="0" dirty="0" smtClean="0">
                <a:ln>
                  <a:noFill/>
                </a:ln>
                <a:solidFill>
                  <a:srgbClr val="000000"/>
                </a:solidFill>
                <a:effectLst/>
                <a:latin typeface="Consolas" panose="020B0609020204030204" pitchFamily="49" charset="0"/>
              </a:rPr>
              <a:t> - PON-порт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description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onudesc</a:t>
            </a:r>
            <a:r>
              <a:rPr kumimoji="0" lang="ru-RU" altLang="ru-RU" sz="900" b="0" i="0" u="none" strike="noStrike" cap="none" normalizeH="0" baseline="0" dirty="0" smtClean="0">
                <a:ln>
                  <a:noFill/>
                </a:ln>
                <a:solidFill>
                  <a:srgbClr val="000000"/>
                </a:solidFill>
                <a:effectLst/>
                <a:latin typeface="Consolas" panose="020B0609020204030204" pitchFamily="49" charset="0"/>
              </a:rPr>
              <a:t> - ONU-порт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description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gemport</a:t>
            </a:r>
            <a:r>
              <a:rPr kumimoji="0" lang="ru-RU" altLang="ru-RU" sz="900" b="0" i="0" u="none" strike="noStrike" cap="none" normalizeH="0" baseline="0" dirty="0" smtClean="0">
                <a:ln>
                  <a:noFill/>
                </a:ln>
                <a:solidFill>
                  <a:srgbClr val="000000"/>
                </a:solidFill>
                <a:effectLst/>
                <a:latin typeface="Consolas" panose="020B0609020204030204" pitchFamily="49" charset="0"/>
              </a:rPr>
              <a:t> - GEM-порт, соответствующий виртуальному порту ONU</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При использовании формата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custom-template</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remote-id</a:t>
            </a:r>
            <a:r>
              <a:rPr kumimoji="0" lang="ru-RU" altLang="ru-RU" sz="900" b="0" i="0" u="none" strike="noStrike" cap="none" normalizeH="0" baseline="0" dirty="0" smtClean="0">
                <a:ln>
                  <a:noFill/>
                </a:ln>
                <a:solidFill>
                  <a:srgbClr val="000000"/>
                </a:solidFill>
                <a:effectLst/>
                <a:latin typeface="Consolas" panose="020B0609020204030204" pitchFamily="49" charset="0"/>
              </a:rPr>
              <a:t> фиксированный - мак-адрес OLT.</a:t>
            </a:r>
            <a:endParaRPr kumimoji="0" lang="ru-RU" altLang="ru-RU" sz="9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3784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Создание шаблонов</a:t>
            </a:r>
          </a:p>
        </p:txBody>
      </p:sp>
      <p:pic>
        <p:nvPicPr>
          <p:cNvPr id="2050" name="Picture 2" descr="https://shop.nag.ru/uploads/images/2019/12/05-00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40" y="1215559"/>
            <a:ext cx="8536948" cy="268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lang="ru-RU" sz="2250" b="1" spc="-1" noProof="0" dirty="0" smtClean="0">
                <a:solidFill>
                  <a:prstClr val="white"/>
                </a:solidFill>
                <a:latin typeface="Trebuchet MS" panose="020B0603020202020204" charset="0"/>
                <a:ea typeface="DejaVu Sans" panose="020B0603030804020204"/>
                <a:cs typeface="Trebuchet MS" panose="020B0603020202020204" charset="0"/>
              </a:rPr>
              <a:t>Профили для </a:t>
            </a:r>
            <a:r>
              <a:rPr lang="en-US" sz="2250" b="1" spc="-1" dirty="0" smtClean="0">
                <a:solidFill>
                  <a:prstClr val="white"/>
                </a:solidFill>
                <a:latin typeface="Trebuchet MS" panose="020B0603020202020204" charset="0"/>
                <a:ea typeface="DejaVu Sans" panose="020B0603030804020204"/>
                <a:cs typeface="Trebuchet MS" panose="020B0603020202020204" charset="0"/>
              </a:rPr>
              <a:t>SFU </a:t>
            </a:r>
            <a:r>
              <a:rPr lang="en-US" sz="2250" b="1" spc="-1" noProof="0" dirty="0" smtClean="0">
                <a:solidFill>
                  <a:prstClr val="white"/>
                </a:solidFill>
                <a:latin typeface="Trebuchet MS" panose="020B0603020202020204" charset="0"/>
                <a:ea typeface="DejaVu Sans" panose="020B0603030804020204"/>
                <a:cs typeface="Trebuchet MS" panose="020B0603020202020204" charset="0"/>
              </a:rPr>
              <a:t>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0" name="CustomShape 2"/>
          <p:cNvSpPr/>
          <p:nvPr/>
        </p:nvSpPr>
        <p:spPr>
          <a:xfrm>
            <a:off x="0" y="1130400"/>
            <a:ext cx="9065160" cy="27554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rPr>
              <a:t>Рассмотрим</a:t>
            </a:r>
            <a:r>
              <a:rPr kumimoji="0" lang="ru-RU" sz="1200" b="0" i="0" u="none" strike="noStrike" kern="1200" cap="none" spc="-1" normalizeH="0" noProof="0" dirty="0" smtClean="0">
                <a:ln>
                  <a:noFill/>
                </a:ln>
                <a:solidFill>
                  <a:prstClr val="black"/>
                </a:solidFill>
                <a:effectLst/>
                <a:uLnTx/>
                <a:uFillTx/>
                <a:latin typeface="Trebuchet MS" panose="020B0603020202020204" charset="0"/>
                <a:ea typeface="DejaVu Sans"/>
                <a:cs typeface="Trebuchet MS" panose="020B0603020202020204" charset="0"/>
              </a:rPr>
              <a:t> настройку профилей для подключения </a:t>
            </a:r>
            <a:r>
              <a:rPr kumimoji="0" lang="en-US" sz="1200" b="0" i="0" u="none" strike="noStrike" kern="1200" cap="none" spc="-1" normalizeH="0" noProof="0" dirty="0" smtClean="0">
                <a:ln>
                  <a:noFill/>
                </a:ln>
                <a:solidFill>
                  <a:prstClr val="black"/>
                </a:solidFill>
                <a:effectLst/>
                <a:uLnTx/>
                <a:uFillTx/>
                <a:latin typeface="Trebuchet MS" panose="020B0603020202020204" charset="0"/>
                <a:ea typeface="DejaVu Sans"/>
                <a:cs typeface="Trebuchet MS" panose="020B0603020202020204" charset="0"/>
              </a:rPr>
              <a:t>ONU</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8" name="CustomShape 2"/>
          <p:cNvSpPr/>
          <p:nvPr/>
        </p:nvSpPr>
        <p:spPr>
          <a:xfrm>
            <a:off x="0" y="1405945"/>
            <a:ext cx="9065160" cy="2860868"/>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lvl="0" indent="-284480"/>
            <a:r>
              <a:rPr lang="ru-RU" sz="1200" spc="-1" dirty="0">
                <a:solidFill>
                  <a:prstClr val="black"/>
                </a:solidFill>
                <a:latin typeface="Trebuchet MS" panose="020B0603020202020204" charset="0"/>
                <a:cs typeface="Trebuchet MS" panose="020B0603020202020204" charset="0"/>
              </a:rPr>
              <a:t>Создадим DBA профиль, который устанавливает полосу пропускания от ONU до OLT</a:t>
            </a:r>
            <a:r>
              <a:rPr lang="ru-RU" sz="1200" spc="-1" dirty="0" smtClean="0">
                <a:solidFill>
                  <a:prstClr val="black"/>
                </a:solidFill>
                <a:latin typeface="Trebuchet MS" panose="020B0603020202020204" charset="0"/>
                <a:cs typeface="Trebuchet MS" panose="020B0603020202020204" charset="0"/>
              </a:rPr>
              <a:t>:</a:t>
            </a:r>
            <a:endParaRPr lang="en-US" sz="1200" spc="-1" dirty="0" smtClean="0">
              <a:solidFill>
                <a:prstClr val="black"/>
              </a:solidFill>
              <a:latin typeface="Trebuchet MS" panose="020B0603020202020204" charset="0"/>
              <a:cs typeface="Trebuchet MS" panose="020B0603020202020204" charset="0"/>
            </a:endParaRPr>
          </a:p>
          <a:p>
            <a:pPr marL="457200" lvl="0" indent="-284480"/>
            <a:endParaRPr lang="en-US" sz="1200" spc="-1" dirty="0">
              <a:solidFill>
                <a:prstClr val="black"/>
              </a:solidFill>
              <a:latin typeface="Trebuchet MS" panose="020B0603020202020204" charset="0"/>
              <a:cs typeface="Trebuchet MS" panose="020B0603020202020204" charset="0"/>
            </a:endParaRPr>
          </a:p>
          <a:p>
            <a:pPr marL="457200" lvl="0" indent="-284480"/>
            <a:endParaRPr lang="en-US" sz="1200" spc="-1" dirty="0" smtClean="0">
              <a:solidFill>
                <a:prstClr val="black"/>
              </a:solidFill>
              <a:latin typeface="Trebuchet MS" panose="020B0603020202020204" charset="0"/>
              <a:cs typeface="Trebuchet MS" panose="020B0603020202020204" charset="0"/>
            </a:endParaRPr>
          </a:p>
          <a:p>
            <a:pPr marL="457200" lvl="0" indent="-284480"/>
            <a:endParaRPr lang="en-US" sz="1200" spc="-1" dirty="0">
              <a:solidFill>
                <a:prstClr val="black"/>
              </a:solidFill>
              <a:latin typeface="Trebuchet MS" panose="020B0603020202020204" charset="0"/>
              <a:cs typeface="Trebuchet MS" panose="020B0603020202020204" charset="0"/>
            </a:endParaRPr>
          </a:p>
          <a:p>
            <a:pPr marL="457200" lvl="0" indent="-284480"/>
            <a:r>
              <a:rPr lang="ru-RU" sz="1200" spc="-1" dirty="0" smtClean="0">
                <a:solidFill>
                  <a:prstClr val="black"/>
                </a:solidFill>
                <a:latin typeface="Trebuchet MS" panose="020B0603020202020204" charset="0"/>
                <a:cs typeface="Trebuchet MS" panose="020B0603020202020204" charset="0"/>
              </a:rPr>
              <a:t>В </a:t>
            </a:r>
            <a:r>
              <a:rPr lang="ru-RU" sz="1200" spc="-1" dirty="0">
                <a:solidFill>
                  <a:prstClr val="black"/>
                </a:solidFill>
                <a:latin typeface="Trebuchet MS" panose="020B0603020202020204" charset="0"/>
                <a:cs typeface="Trebuchet MS" panose="020B0603020202020204" charset="0"/>
              </a:rPr>
              <a:t>зависимости от выбранного типа можно задать гарантированную полосу пропускания, фиксированную и максимальную</a:t>
            </a:r>
          </a:p>
          <a:p>
            <a:pPr marL="457200" lvl="0" indent="-284480"/>
            <a:r>
              <a:rPr lang="ru-RU" sz="1200" spc="-1" dirty="0" smtClean="0">
                <a:solidFill>
                  <a:prstClr val="black"/>
                </a:solidFill>
                <a:latin typeface="Trebuchet MS" panose="020B0603020202020204" charset="0"/>
                <a:cs typeface="Trebuchet MS" panose="020B0603020202020204" charset="0"/>
              </a:rPr>
              <a:t>В </a:t>
            </a:r>
            <a:r>
              <a:rPr lang="ru-RU" sz="1200" spc="-1" dirty="0">
                <a:solidFill>
                  <a:prstClr val="black"/>
                </a:solidFill>
                <a:latin typeface="Trebuchet MS" panose="020B0603020202020204" charset="0"/>
                <a:cs typeface="Trebuchet MS" panose="020B0603020202020204" charset="0"/>
              </a:rPr>
              <a:t>данном случае будем ограничивать максимальную полосу пропускания</a:t>
            </a:r>
            <a:r>
              <a:rPr lang="ru-RU" sz="1200" spc="-1" dirty="0" smtClean="0">
                <a:solidFill>
                  <a:prstClr val="black"/>
                </a:solidFill>
                <a:latin typeface="Trebuchet MS" panose="020B0603020202020204" charset="0"/>
                <a:cs typeface="Trebuchet MS" panose="020B0603020202020204" charset="0"/>
              </a:rPr>
              <a:t>.</a:t>
            </a:r>
            <a:endParaRPr lang="en-US" sz="1200" spc="-1" dirty="0" smtClean="0">
              <a:solidFill>
                <a:prstClr val="black"/>
              </a:solidFill>
              <a:latin typeface="Trebuchet MS" panose="020B0603020202020204" charset="0"/>
              <a:cs typeface="Trebuchet MS" panose="020B0603020202020204" charset="0"/>
            </a:endParaRPr>
          </a:p>
          <a:p>
            <a:pPr marL="457200" lvl="0" indent="-284480"/>
            <a:endParaRPr lang="en-US" sz="1200" spc="-1" dirty="0">
              <a:solidFill>
                <a:prstClr val="black"/>
              </a:solidFill>
              <a:latin typeface="Trebuchet MS" panose="020B0603020202020204" charset="0"/>
              <a:cs typeface="Trebuchet MS" panose="020B0603020202020204" charset="0"/>
            </a:endParaRPr>
          </a:p>
          <a:p>
            <a:pPr marL="457200" lvl="0" indent="-284480"/>
            <a:r>
              <a:rPr lang="ru-RU" sz="1200" spc="-1" dirty="0">
                <a:solidFill>
                  <a:prstClr val="black"/>
                </a:solidFill>
                <a:latin typeface="Trebuchet MS" panose="020B0603020202020204" charset="0"/>
                <a:cs typeface="Trebuchet MS" panose="020B0603020202020204" charset="0"/>
              </a:rPr>
              <a:t>Создадим виртуальный порт, через который осуществляется привязка </a:t>
            </a:r>
            <a:r>
              <a:rPr lang="ru-RU" sz="1200" spc="-1" dirty="0" err="1">
                <a:solidFill>
                  <a:prstClr val="black"/>
                </a:solidFill>
                <a:latin typeface="Trebuchet MS" panose="020B0603020202020204" charset="0"/>
                <a:cs typeface="Trebuchet MS" panose="020B0603020202020204" charset="0"/>
              </a:rPr>
              <a:t>eth</a:t>
            </a:r>
            <a:r>
              <a:rPr lang="ru-RU" sz="1200" spc="-1" dirty="0">
                <a:solidFill>
                  <a:prstClr val="black"/>
                </a:solidFill>
                <a:latin typeface="Trebuchet MS" panose="020B0603020202020204" charset="0"/>
                <a:cs typeface="Trebuchet MS" panose="020B0603020202020204" charset="0"/>
              </a:rPr>
              <a:t>-трафика к определенному </a:t>
            </a:r>
            <a:r>
              <a:rPr lang="ru-RU" sz="1200" spc="-1" dirty="0" err="1">
                <a:solidFill>
                  <a:prstClr val="black"/>
                </a:solidFill>
                <a:latin typeface="Trebuchet MS" panose="020B0603020202020204" charset="0"/>
                <a:cs typeface="Trebuchet MS" panose="020B0603020202020204" charset="0"/>
              </a:rPr>
              <a:t>tcont</a:t>
            </a:r>
            <a:r>
              <a:rPr lang="ru-RU" sz="1200" spc="-1" dirty="0" smtClean="0">
                <a:solidFill>
                  <a:prstClr val="black"/>
                </a:solidFill>
                <a:latin typeface="Trebuchet MS" panose="020B0603020202020204" charset="0"/>
                <a:cs typeface="Trebuchet MS" panose="020B0603020202020204" charset="0"/>
              </a:rPr>
              <a:t>:</a:t>
            </a:r>
            <a:endParaRPr lang="en-US" sz="1200" spc="-1" dirty="0" smtClean="0">
              <a:solidFill>
                <a:prstClr val="black"/>
              </a:solidFill>
              <a:latin typeface="Trebuchet MS" panose="020B0603020202020204" charset="0"/>
              <a:cs typeface="Trebuchet MS" panose="020B0603020202020204" charset="0"/>
            </a:endParaRPr>
          </a:p>
          <a:p>
            <a:pPr marL="457200" lvl="0" indent="-284480"/>
            <a:endParaRPr lang="en-US" sz="1200" spc="-1" dirty="0">
              <a:solidFill>
                <a:prstClr val="black"/>
              </a:solidFill>
              <a:latin typeface="Trebuchet MS" panose="020B0603020202020204" charset="0"/>
              <a:cs typeface="Trebuchet MS" panose="020B0603020202020204" charset="0"/>
            </a:endParaRPr>
          </a:p>
          <a:p>
            <a:pPr marL="457200" lvl="0" indent="-284480"/>
            <a:endParaRPr lang="en-US" sz="1200" spc="-1" dirty="0" smtClean="0">
              <a:solidFill>
                <a:prstClr val="black"/>
              </a:solidFill>
              <a:latin typeface="Trebuchet MS" panose="020B0603020202020204" charset="0"/>
              <a:cs typeface="Trebuchet MS" panose="020B0603020202020204" charset="0"/>
            </a:endParaRPr>
          </a:p>
          <a:p>
            <a:pPr marL="457200" lvl="0" indent="-284480"/>
            <a:endParaRPr lang="en-US" sz="1200" spc="-1" dirty="0">
              <a:solidFill>
                <a:prstClr val="black"/>
              </a:solidFill>
              <a:latin typeface="Trebuchet MS" panose="020B0603020202020204" charset="0"/>
              <a:cs typeface="Trebuchet MS" panose="020B0603020202020204" charset="0"/>
            </a:endParaRPr>
          </a:p>
          <a:p>
            <a:pPr marL="457200" lvl="0" indent="-284480"/>
            <a:endParaRPr lang="en-US" sz="1200" spc="-1" dirty="0" smtClean="0">
              <a:solidFill>
                <a:prstClr val="black"/>
              </a:solidFill>
              <a:latin typeface="Trebuchet MS" panose="020B0603020202020204" charset="0"/>
              <a:cs typeface="Trebuchet MS" panose="020B0603020202020204" charset="0"/>
            </a:endParaRPr>
          </a:p>
          <a:p>
            <a:pPr marL="457200" lvl="0" indent="-284480"/>
            <a:r>
              <a:rPr lang="ru-RU" sz="1200" spc="-1" dirty="0">
                <a:solidFill>
                  <a:prstClr val="black"/>
                </a:solidFill>
                <a:latin typeface="Trebuchet MS" panose="020B0603020202020204" charset="0"/>
                <a:cs typeface="Trebuchet MS" panose="020B0603020202020204" charset="0"/>
              </a:rPr>
              <a:t>Осуществим привязку виртуального порта к определенному VLAN и всем </a:t>
            </a:r>
            <a:r>
              <a:rPr lang="ru-RU" sz="1200" spc="-1" dirty="0" err="1">
                <a:solidFill>
                  <a:prstClr val="black"/>
                </a:solidFill>
                <a:latin typeface="Trebuchet MS" panose="020B0603020202020204" charset="0"/>
                <a:cs typeface="Trebuchet MS" panose="020B0603020202020204" charset="0"/>
              </a:rPr>
              <a:t>uni</a:t>
            </a:r>
            <a:r>
              <a:rPr lang="ru-RU" sz="1200" spc="-1" dirty="0">
                <a:solidFill>
                  <a:prstClr val="black"/>
                </a:solidFill>
                <a:latin typeface="Trebuchet MS" panose="020B0603020202020204" charset="0"/>
                <a:cs typeface="Trebuchet MS" panose="020B0603020202020204" charset="0"/>
              </a:rPr>
              <a:t>-портам ONU через следующий профиль:</a:t>
            </a:r>
          </a:p>
          <a:p>
            <a:pPr marL="457200" lvl="0" indent="-284480"/>
            <a:endParaRPr lang="ru-RU" sz="1200" spc="-1" dirty="0">
              <a:solidFill>
                <a:prstClr val="black"/>
              </a:solidFill>
              <a:latin typeface="Trebuchet MS" panose="020B0603020202020204" charset="0"/>
              <a:cs typeface="Trebuchet MS" panose="020B0603020202020204" charset="0"/>
            </a:endParaRPr>
          </a:p>
          <a:p>
            <a:pPr marL="457200" lvl="0" indent="-284480"/>
            <a:endParaRPr lang="ru-RU" sz="1200" spc="-1" dirty="0">
              <a:solidFill>
                <a:prstClr val="black"/>
              </a:solidFill>
              <a:latin typeface="Trebuchet MS" panose="020B0603020202020204" charset="0"/>
              <a:cs typeface="Trebuchet MS" panose="020B0603020202020204" charset="0"/>
            </a:endParaRPr>
          </a:p>
        </p:txBody>
      </p:sp>
      <p:sp>
        <p:nvSpPr>
          <p:cNvPr id="6" name="Rectangle 3"/>
          <p:cNvSpPr>
            <a:spLocks noChangeArrowheads="1"/>
          </p:cNvSpPr>
          <p:nvPr/>
        </p:nvSpPr>
        <p:spPr bwMode="auto">
          <a:xfrm>
            <a:off x="495013" y="168450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Consolas" panose="020B0609020204030204" pitchFamily="49" charset="0"/>
              </a:rPr>
              <a:t>gpon profile onu-tcont tcont-default id 1</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tcont-type 4 pir 102400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495013" y="29870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Consolas" panose="020B0609020204030204" pitchFamily="49" charset="0"/>
              </a:rPr>
              <a:t>gpon profile onu-tcont-virtual-port-bind tvbind-default id 1</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virtual-port 1 profile virtual-port-default tcont 1 profile tcont-default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495013" y="4008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Consolas" panose="020B0609020204030204" pitchFamily="49" charset="0"/>
              </a:rPr>
              <a:t>gpon profile onu-flow-mapping flow-mapping-default id 1</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entry 1 uni type eth-uni </a:t>
            </a:r>
            <a:r>
              <a:rPr kumimoji="0" lang="ru-RU" altLang="ru-RU" sz="1000" b="0" i="0" u="none" strike="noStrike" cap="none" normalizeH="0" baseline="0" smtClean="0">
                <a:ln>
                  <a:noFill/>
                </a:ln>
                <a:solidFill>
                  <a:srgbClr val="808080"/>
                </a:solidFill>
                <a:effectLst/>
                <a:latin typeface="Consolas" panose="020B0609020204030204" pitchFamily="49" charset="0"/>
              </a:rPr>
              <a:t>all</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entry 1 virtual-port 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057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Профили для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SFU</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0" name="CustomShape 2"/>
          <p:cNvSpPr/>
          <p:nvPr/>
        </p:nvSpPr>
        <p:spPr>
          <a:xfrm>
            <a:off x="0" y="1130400"/>
            <a:ext cx="9065160" cy="27554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lvl="0" indent="-284480"/>
            <a:r>
              <a:rPr lang="ru-RU" sz="1200" spc="-1" dirty="0">
                <a:solidFill>
                  <a:prstClr val="black"/>
                </a:solidFill>
                <a:latin typeface="Trebuchet MS" panose="020B0603020202020204" charset="0"/>
                <a:cs typeface="Trebuchet MS" panose="020B0603020202020204" charset="0"/>
              </a:rPr>
              <a:t>Создадим профиль в котором обозначим какие VLAN и в каком режиме будут </a:t>
            </a:r>
            <a:r>
              <a:rPr lang="ru-RU" sz="1200" spc="-1" dirty="0" smtClean="0">
                <a:solidFill>
                  <a:prstClr val="black"/>
                </a:solidFill>
                <a:latin typeface="Trebuchet MS" panose="020B0603020202020204" charset="0"/>
                <a:cs typeface="Trebuchet MS" panose="020B0603020202020204" charset="0"/>
              </a:rPr>
              <a:t>передаваться:</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8" name="CustomShape 2"/>
          <p:cNvSpPr/>
          <p:nvPr/>
        </p:nvSpPr>
        <p:spPr>
          <a:xfrm>
            <a:off x="0" y="1405945"/>
            <a:ext cx="9065160" cy="3414866"/>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Создадим DBA профиль, который устанавливает полосу пропускания от ONU до OLT</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rPr>
              <a:t>:</a:t>
            </a: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lang="en-US" sz="1200" spc="-1" dirty="0">
              <a:solidFill>
                <a:prstClr val="black"/>
              </a:solidFill>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lang="en-US" sz="1200" spc="-1" dirty="0">
              <a:solidFill>
                <a:prstClr val="black"/>
              </a:solidFill>
              <a:latin typeface="Trebuchet MS" panose="020B0603020202020204" charset="0"/>
              <a:ea typeface="DejaVu Sans"/>
              <a:cs typeface="Trebuchet MS" panose="020B0603020202020204" charset="0"/>
            </a:endParaRPr>
          </a:p>
          <a:p>
            <a:pPr marL="457200" lvl="0" indent="-284480"/>
            <a:r>
              <a:rPr lang="ru-RU" sz="1200" spc="-1" dirty="0">
                <a:solidFill>
                  <a:prstClr val="black"/>
                </a:solidFill>
                <a:latin typeface="Trebuchet MS" panose="020B0603020202020204" charset="0"/>
                <a:cs typeface="Trebuchet MS" panose="020B0603020202020204" charset="0"/>
              </a:rPr>
              <a:t>Для работы </a:t>
            </a:r>
            <a:r>
              <a:rPr lang="ru-RU" sz="1200" spc="-1" dirty="0" err="1">
                <a:solidFill>
                  <a:prstClr val="black"/>
                </a:solidFill>
                <a:latin typeface="Trebuchet MS" panose="020B0603020202020204" charset="0"/>
                <a:cs typeface="Trebuchet MS" panose="020B0603020202020204" charset="0"/>
              </a:rPr>
              <a:t>мультикаста</a:t>
            </a:r>
            <a:r>
              <a:rPr lang="ru-RU" sz="1200" spc="-1" dirty="0">
                <a:solidFill>
                  <a:prstClr val="black"/>
                </a:solidFill>
                <a:latin typeface="Trebuchet MS" panose="020B0603020202020204" charset="0"/>
                <a:cs typeface="Trebuchet MS" panose="020B0603020202020204" charset="0"/>
              </a:rPr>
              <a:t> необходимо создать следующие </a:t>
            </a:r>
            <a:r>
              <a:rPr lang="ru-RU" sz="1200" spc="-1" dirty="0" smtClean="0">
                <a:solidFill>
                  <a:prstClr val="black"/>
                </a:solidFill>
                <a:latin typeface="Trebuchet MS" panose="020B0603020202020204" charset="0"/>
                <a:cs typeface="Trebuchet MS" panose="020B0603020202020204" charset="0"/>
              </a:rPr>
              <a:t>профили, </a:t>
            </a:r>
            <a:r>
              <a:rPr lang="ru-RU" sz="1200" spc="-1" dirty="0">
                <a:solidFill>
                  <a:prstClr val="black"/>
                </a:solidFill>
                <a:latin typeface="Trebuchet MS" panose="020B0603020202020204" charset="0"/>
                <a:cs typeface="Trebuchet MS" panose="020B0603020202020204" charset="0"/>
              </a:rPr>
              <a:t>в первом укажем правила для </a:t>
            </a:r>
            <a:r>
              <a:rPr lang="ru-RU" sz="1200" spc="-1" dirty="0" err="1">
                <a:solidFill>
                  <a:prstClr val="black"/>
                </a:solidFill>
                <a:latin typeface="Trebuchet MS" panose="020B0603020202020204" charset="0"/>
                <a:cs typeface="Trebuchet MS" panose="020B0603020202020204" charset="0"/>
              </a:rPr>
              <a:t>мультикаст</a:t>
            </a:r>
            <a:r>
              <a:rPr lang="ru-RU" sz="1200" spc="-1" dirty="0">
                <a:solidFill>
                  <a:prstClr val="black"/>
                </a:solidFill>
                <a:latin typeface="Trebuchet MS" panose="020B0603020202020204" charset="0"/>
                <a:cs typeface="Trebuchet MS" panose="020B0603020202020204" charset="0"/>
              </a:rPr>
              <a:t> </a:t>
            </a:r>
            <a:r>
              <a:rPr lang="ru-RU" sz="1200" spc="-1" dirty="0" smtClean="0">
                <a:solidFill>
                  <a:prstClr val="black"/>
                </a:solidFill>
                <a:latin typeface="Trebuchet MS" panose="020B0603020202020204" charset="0"/>
                <a:cs typeface="Trebuchet MS" panose="020B0603020202020204" charset="0"/>
              </a:rPr>
              <a:t>трафика, во </a:t>
            </a:r>
            <a:r>
              <a:rPr lang="ru-RU" sz="1200" spc="-1" dirty="0">
                <a:solidFill>
                  <a:prstClr val="black"/>
                </a:solidFill>
                <a:latin typeface="Trebuchet MS" panose="020B0603020202020204" charset="0"/>
                <a:cs typeface="Trebuchet MS" panose="020B0603020202020204" charset="0"/>
              </a:rPr>
              <a:t>втором - обозначаем номер </a:t>
            </a:r>
            <a:r>
              <a:rPr lang="ru-RU" sz="1200" spc="-1" dirty="0" err="1">
                <a:solidFill>
                  <a:prstClr val="black"/>
                </a:solidFill>
                <a:latin typeface="Trebuchet MS" panose="020B0603020202020204" charset="0"/>
                <a:cs typeface="Trebuchet MS" panose="020B0603020202020204" charset="0"/>
              </a:rPr>
              <a:t>gem</a:t>
            </a:r>
            <a:r>
              <a:rPr lang="ru-RU" sz="1200" spc="-1" dirty="0">
                <a:solidFill>
                  <a:prstClr val="black"/>
                </a:solidFill>
                <a:latin typeface="Trebuchet MS" panose="020B0603020202020204" charset="0"/>
                <a:cs typeface="Trebuchet MS" panose="020B0603020202020204" charset="0"/>
              </a:rPr>
              <a:t>-порта, </a:t>
            </a:r>
            <a:r>
              <a:rPr lang="ru-RU" sz="1200" spc="-1" dirty="0" err="1">
                <a:solidFill>
                  <a:prstClr val="black"/>
                </a:solidFill>
                <a:latin typeface="Trebuchet MS" panose="020B0603020202020204" charset="0"/>
                <a:cs typeface="Trebuchet MS" panose="020B0603020202020204" charset="0"/>
              </a:rPr>
              <a:t>vlan</a:t>
            </a:r>
            <a:r>
              <a:rPr lang="ru-RU" sz="1200" spc="-1" dirty="0">
                <a:solidFill>
                  <a:prstClr val="black"/>
                </a:solidFill>
                <a:latin typeface="Trebuchet MS" panose="020B0603020202020204" charset="0"/>
                <a:cs typeface="Trebuchet MS" panose="020B0603020202020204" charset="0"/>
              </a:rPr>
              <a:t> и список разрешенных </a:t>
            </a:r>
            <a:r>
              <a:rPr lang="ru-RU" sz="1200" spc="-1" dirty="0" err="1">
                <a:solidFill>
                  <a:prstClr val="black"/>
                </a:solidFill>
                <a:latin typeface="Trebuchet MS" panose="020B0603020202020204" charset="0"/>
                <a:cs typeface="Trebuchet MS" panose="020B0603020202020204" charset="0"/>
              </a:rPr>
              <a:t>multicast</a:t>
            </a:r>
            <a:r>
              <a:rPr lang="ru-RU" sz="1200" spc="-1" dirty="0">
                <a:solidFill>
                  <a:prstClr val="black"/>
                </a:solidFill>
                <a:latin typeface="Trebuchet MS" panose="020B0603020202020204" charset="0"/>
                <a:cs typeface="Trebuchet MS" panose="020B0603020202020204" charset="0"/>
              </a:rPr>
              <a:t>-групп</a:t>
            </a: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lang="ru-RU" sz="1200" spc="-1" dirty="0">
              <a:solidFill>
                <a:prstClr val="black"/>
              </a:solidFill>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2" name="Rectangle 2"/>
          <p:cNvSpPr>
            <a:spLocks noChangeArrowheads="1"/>
          </p:cNvSpPr>
          <p:nvPr/>
        </p:nvSpPr>
        <p:spPr bwMode="auto">
          <a:xfrm>
            <a:off x="495013" y="207266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ONU-VLAN-11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1000" b="0" i="0" u="none" strike="noStrike" cap="none" normalizeH="0" baseline="0" dirty="0" smtClean="0">
                <a:ln>
                  <a:noFill/>
                </a:ln>
                <a:solidFill>
                  <a:srgbClr val="000000"/>
                </a:solidFill>
                <a:effectLst/>
                <a:latin typeface="Consolas" panose="020B0609020204030204" pitchFamily="49" charset="0"/>
              </a:rPr>
              <a:t> 3</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mode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tag</a:t>
            </a:r>
            <a:r>
              <a:rPr kumimoji="0" lang="ru-RU" altLang="ru-RU" sz="1000" b="0" i="0" u="none" strike="noStrike" cap="none" normalizeH="0" baseline="0" dirty="0" smtClean="0">
                <a:ln>
                  <a:noFill/>
                </a:ln>
                <a:solidFill>
                  <a:srgbClr val="000000"/>
                </a:solidFill>
                <a:effectLst/>
                <a:latin typeface="Consolas" panose="020B0609020204030204" pitchFamily="49" charset="0"/>
              </a:rPr>
              <a:t> - режим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access</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pvid</a:t>
            </a:r>
            <a:r>
              <a:rPr kumimoji="0" lang="ru-RU" altLang="ru-RU" sz="1000" b="0" i="0" u="none" strike="noStrike" cap="none" normalizeH="0" baseline="0" dirty="0" smtClean="0">
                <a:ln>
                  <a:noFill/>
                </a:ln>
                <a:solidFill>
                  <a:srgbClr val="000000"/>
                </a:solidFill>
                <a:effectLst/>
                <a:latin typeface="Consolas" panose="020B0609020204030204" pitchFamily="49" charset="0"/>
              </a:rPr>
              <a:t> 11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ONU-VLAN-TRUNK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1000" b="0" i="0" u="none" strike="noStrike" cap="none" normalizeH="0" baseline="0" dirty="0" smtClean="0">
                <a:ln>
                  <a:noFill/>
                </a:ln>
                <a:solidFill>
                  <a:srgbClr val="000000"/>
                </a:solidFill>
                <a:effectLst/>
                <a:latin typeface="Consolas" panose="020B0609020204030204" pitchFamily="49" charset="0"/>
              </a:rPr>
              <a:t> 4</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mode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r>
              <a:rPr kumimoji="0" lang="ru-RU" altLang="ru-RU" sz="1000" b="0" i="0" u="none" strike="noStrike" cap="none" normalizeH="0" baseline="0" dirty="0" smtClean="0">
                <a:ln>
                  <a:noFill/>
                </a:ln>
                <a:solidFill>
                  <a:srgbClr val="000000"/>
                </a:solidFill>
                <a:effectLst/>
                <a:latin typeface="Consolas" panose="020B0609020204030204" pitchFamily="49" charset="0"/>
              </a:rPr>
              <a:t> - режим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pvid</a:t>
            </a:r>
            <a:r>
              <a:rPr kumimoji="0" lang="ru-RU" altLang="ru-RU" sz="1000" b="0" i="0" u="none" strike="noStrike" cap="none" normalizeH="0" baseline="0" dirty="0" smtClean="0">
                <a:ln>
                  <a:noFill/>
                </a:ln>
                <a:solidFill>
                  <a:srgbClr val="000000"/>
                </a:solidFill>
                <a:effectLst/>
                <a:latin typeface="Consolas" panose="020B0609020204030204" pitchFamily="49" charset="0"/>
              </a:rPr>
              <a:t> 11 - указываем VLAN, который будет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Native</a:t>
            </a:r>
            <a:r>
              <a:rPr kumimoji="0" lang="ru-RU" altLang="ru-RU" sz="1000" b="0" i="0" u="none" strike="noStrike" cap="none" normalizeH="0" baseline="0" dirty="0" smtClean="0">
                <a:ln>
                  <a:noFill/>
                </a:ln>
                <a:solidFill>
                  <a:srgbClr val="000000"/>
                </a:solidFill>
                <a:effectLst/>
                <a:latin typeface="Consolas" panose="020B0609020204030204" pitchFamily="49" charset="0"/>
              </a:rPr>
              <a:t> (без тэга)</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vlan-allowed</a:t>
            </a:r>
            <a:r>
              <a:rPr kumimoji="0" lang="ru-RU" altLang="ru-RU" sz="1000" b="0" i="0" u="none" strike="noStrike" cap="none" normalizeH="0" baseline="0" dirty="0" smtClean="0">
                <a:ln>
                  <a:noFill/>
                </a:ln>
                <a:solidFill>
                  <a:srgbClr val="000000"/>
                </a:solidFill>
                <a:effectLst/>
                <a:latin typeface="Consolas" panose="020B0609020204030204" pitchFamily="49" charset="0"/>
              </a:rPr>
              <a:t> 100,200-203 - прописываем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r>
              <a:rPr kumimoji="0" lang="ru-RU" altLang="ru-RU" sz="1000" b="0" i="0" u="none" strike="noStrike" cap="none" normalizeH="0" baseline="0" dirty="0" smtClean="0">
                <a:ln>
                  <a:noFill/>
                </a:ln>
                <a:solidFill>
                  <a:srgbClr val="000000"/>
                </a:solidFill>
                <a:effectLst/>
                <a:latin typeface="Consolas" panose="020B0609020204030204" pitchFamily="49" charset="0"/>
              </a:rPr>
              <a:t> VLAN ((1,3,5,7) или (1,3-5,7) или (1-7))</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495013" y="35819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onu-mcst-oper</a:t>
            </a:r>
            <a:r>
              <a:rPr kumimoji="0" lang="ru-RU" altLang="ru-RU" sz="1000" b="0" i="0" u="none" strike="noStrike" cap="none" normalizeH="0" baseline="0" dirty="0" smtClean="0">
                <a:ln>
                  <a:noFill/>
                </a:ln>
                <a:solidFill>
                  <a:srgbClr val="000000"/>
                </a:solidFill>
                <a:effectLst/>
                <a:latin typeface="Consolas" panose="020B0609020204030204" pitchFamily="49" charset="0"/>
              </a:rPr>
              <a:t> IPTV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1000" b="0" i="0" u="none" strike="noStrike" cap="none" normalizeH="0" baseline="0" dirty="0" smtClean="0">
                <a:ln>
                  <a:noFill/>
                </a:ln>
                <a:solidFill>
                  <a:srgbClr val="000000"/>
                </a:solidFill>
                <a:effectLst/>
                <a:latin typeface="Consolas" panose="020B0609020204030204" pitchFamily="49" charset="0"/>
              </a:rPr>
              <a:t> 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upstream-igmp-tag</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add</a:t>
            </a:r>
            <a:r>
              <a:rPr kumimoji="0" lang="ru-RU" altLang="ru-RU" sz="1000" b="0" i="0" u="none" strike="noStrike" cap="none" normalizeH="0" baseline="0" dirty="0" smtClean="0">
                <a:ln>
                  <a:noFill/>
                </a:ln>
                <a:solidFill>
                  <a:srgbClr val="000000"/>
                </a:solidFill>
                <a:effectLst/>
                <a:latin typeface="Consolas" panose="020B0609020204030204" pitchFamily="49" charset="0"/>
              </a:rPr>
              <a:t> 20 4 - восходящий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мультикаст</a:t>
            </a:r>
            <a:r>
              <a:rPr kumimoji="0" lang="ru-RU" altLang="ru-RU" sz="1000" b="0" i="0" u="none" strike="noStrike" cap="none" normalizeH="0" baseline="0" dirty="0" smtClean="0">
                <a:ln>
                  <a:noFill/>
                </a:ln>
                <a:solidFill>
                  <a:srgbClr val="000000"/>
                </a:solidFill>
                <a:effectLst/>
                <a:latin typeface="Consolas" panose="020B0609020204030204" pitchFamily="49" charset="0"/>
              </a:rPr>
              <a:t> трафик будет маркироваться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обозначеным</a:t>
            </a:r>
            <a:r>
              <a:rPr kumimoji="0" lang="ru-RU" altLang="ru-RU" sz="1000" b="0" i="0" u="none" strike="noStrike" cap="none" normalizeH="0" baseline="0" dirty="0" smtClean="0">
                <a:ln>
                  <a:noFill/>
                </a:ln>
                <a:solidFill>
                  <a:srgbClr val="000000"/>
                </a:solidFill>
                <a:effectLst/>
                <a:latin typeface="Consolas" panose="020B0609020204030204" pitchFamily="49" charset="0"/>
              </a:rPr>
              <a:t> VLAN</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downstream-mcst-tag</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strip</a:t>
            </a:r>
            <a:r>
              <a:rPr kumimoji="0" lang="ru-RU" altLang="ru-RU" sz="1000" b="0" i="0" u="none" strike="noStrike" cap="none" normalizeH="0" baseline="0" dirty="0" smtClean="0">
                <a:ln>
                  <a:noFill/>
                </a:ln>
                <a:solidFill>
                  <a:srgbClr val="000000"/>
                </a:solidFill>
                <a:effectLst/>
                <a:latin typeface="Consolas" panose="020B0609020204030204" pitchFamily="49" charset="0"/>
              </a:rPr>
              <a:t> - нисходящий трафик будет отдаваться прозрачно (без метки VLAN)</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495013" y="443449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onu-mcst-dynamic-group</a:t>
            </a:r>
            <a:r>
              <a:rPr kumimoji="0" lang="ru-RU" altLang="ru-RU" sz="1000" b="0" i="0" u="none" strike="noStrike" cap="none" normalizeH="0" baseline="0" dirty="0" smtClean="0">
                <a:ln>
                  <a:noFill/>
                </a:ln>
                <a:solidFill>
                  <a:srgbClr val="000000"/>
                </a:solidFill>
                <a:effectLst/>
                <a:latin typeface="Consolas" panose="020B0609020204030204" pitchFamily="49" charset="0"/>
              </a:rPr>
              <a:t> IPTV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1000" b="0" i="0" u="none" strike="noStrike" cap="none" normalizeH="0" baseline="0" dirty="0" smtClean="0">
                <a:ln>
                  <a:noFill/>
                </a:ln>
                <a:solidFill>
                  <a:srgbClr val="000000"/>
                </a:solidFill>
                <a:effectLst/>
                <a:latin typeface="Consolas" panose="020B0609020204030204" pitchFamily="49" charset="0"/>
              </a:rPr>
              <a:t> 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entry</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multicast-gemport</a:t>
            </a:r>
            <a:r>
              <a:rPr kumimoji="0" lang="ru-RU" altLang="ru-RU" sz="1000" b="0" i="0" u="none" strike="noStrike" cap="none" normalizeH="0" baseline="0" dirty="0" smtClean="0">
                <a:ln>
                  <a:noFill/>
                </a:ln>
                <a:solidFill>
                  <a:srgbClr val="000000"/>
                </a:solidFill>
                <a:effectLst/>
                <a:latin typeface="Consolas" panose="020B0609020204030204" pitchFamily="49" charset="0"/>
              </a:rPr>
              <a:t> 4093</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entry</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multicast-vlan-id</a:t>
            </a:r>
            <a:r>
              <a:rPr kumimoji="0" lang="ru-RU" altLang="ru-RU" sz="1000" b="0" i="0" u="none" strike="noStrike" cap="none" normalizeH="0" baseline="0" dirty="0" smtClean="0">
                <a:ln>
                  <a:noFill/>
                </a:ln>
                <a:solidFill>
                  <a:srgbClr val="000000"/>
                </a:solidFill>
                <a:effectLst/>
                <a:latin typeface="Consolas" panose="020B0609020204030204" pitchFamily="49" charset="0"/>
              </a:rPr>
              <a:t> 20</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entry</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multicast-group-address-range</a:t>
            </a:r>
            <a:r>
              <a:rPr kumimoji="0" lang="ru-RU" altLang="ru-RU" sz="1000" b="0" i="0" u="none" strike="noStrike" cap="none" normalizeH="0" baseline="0" dirty="0" smtClean="0">
                <a:ln>
                  <a:noFill/>
                </a:ln>
                <a:solidFill>
                  <a:srgbClr val="000000"/>
                </a:solidFill>
                <a:effectLst/>
                <a:latin typeface="Consolas" panose="020B0609020204030204" pitchFamily="49" charset="0"/>
              </a:rPr>
              <a:t> 239.255.0.0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to</a:t>
            </a:r>
            <a:r>
              <a:rPr kumimoji="0" lang="ru-RU" altLang="ru-RU" sz="1000" b="0" i="0" u="none" strike="noStrike" cap="none" normalizeH="0" baseline="0" dirty="0" smtClean="0">
                <a:ln>
                  <a:noFill/>
                </a:ln>
                <a:solidFill>
                  <a:srgbClr val="000000"/>
                </a:solidFill>
                <a:effectLst/>
                <a:latin typeface="Consolas" panose="020B0609020204030204" pitchFamily="49" charset="0"/>
              </a:rPr>
              <a:t> 239.255.0.255</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304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lang="ru-RU" sz="2250" b="1" spc="-1" dirty="0" smtClean="0">
                <a:solidFill>
                  <a:prstClr val="white"/>
                </a:solidFill>
                <a:latin typeface="Trebuchet MS" panose="020B0603020202020204" charset="0"/>
                <a:ea typeface="DejaVu Sans" panose="020B0603030804020204"/>
                <a:cs typeface="Trebuchet MS" panose="020B0603020202020204" charset="0"/>
              </a:rPr>
              <a:t>Особенности </a:t>
            </a:r>
            <a:r>
              <a:rPr lang="en-US" sz="2250" b="1" spc="-1" dirty="0" smtClean="0">
                <a:solidFill>
                  <a:prstClr val="white"/>
                </a:solidFill>
                <a:latin typeface="Trebuchet MS" panose="020B0603020202020204" charset="0"/>
                <a:ea typeface="DejaVu Sans" panose="020B0603030804020204"/>
                <a:cs typeface="Trebuchet MS" panose="020B0603020202020204" charset="0"/>
              </a:rPr>
              <a:t>HG</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U 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0" name="CustomShape 2"/>
          <p:cNvSpPr/>
          <p:nvPr/>
        </p:nvSpPr>
        <p:spPr>
          <a:xfrm>
            <a:off x="0" y="1092731"/>
            <a:ext cx="9065160" cy="460211"/>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rPr>
              <a:t>Основная особенность </a:t>
            </a:r>
            <a:r>
              <a:rPr lang="ru-RU" sz="1200" spc="-1" dirty="0" smtClean="0">
                <a:solidFill>
                  <a:prstClr val="black"/>
                </a:solidFill>
                <a:latin typeface="Trebuchet MS" panose="020B0603020202020204" charset="0"/>
                <a:ea typeface="DejaVu Sans"/>
                <a:cs typeface="Trebuchet MS" panose="020B0603020202020204" charset="0"/>
              </a:rPr>
              <a:t>– управление не</a:t>
            </a:r>
            <a:r>
              <a:rPr lang="en-US" sz="1200" spc="-1" dirty="0">
                <a:solidFill>
                  <a:prstClr val="black"/>
                </a:solidFill>
                <a:latin typeface="Trebuchet MS" panose="020B0603020202020204" charset="0"/>
                <a:ea typeface="DejaVu Sans"/>
                <a:cs typeface="Trebuchet MS" panose="020B0603020202020204" charset="0"/>
              </a:rPr>
              <a:t> </a:t>
            </a:r>
            <a:r>
              <a:rPr lang="en-US" sz="1200" spc="-1" dirty="0" smtClean="0">
                <a:solidFill>
                  <a:prstClr val="black"/>
                </a:solidFill>
                <a:latin typeface="Trebuchet MS" panose="020B0603020202020204" charset="0"/>
                <a:ea typeface="DejaVu Sans"/>
                <a:cs typeface="Trebuchet MS" panose="020B0603020202020204" charset="0"/>
              </a:rPr>
              <a:t>eth-</a:t>
            </a:r>
            <a:r>
              <a:rPr lang="en-US" sz="1200" spc="-1" dirty="0" err="1" smtClean="0">
                <a:solidFill>
                  <a:prstClr val="black"/>
                </a:solidFill>
                <a:latin typeface="Trebuchet MS" panose="020B0603020202020204" charset="0"/>
                <a:ea typeface="DejaVu Sans"/>
                <a:cs typeface="Trebuchet MS" panose="020B0603020202020204" charset="0"/>
              </a:rPr>
              <a:t>uni</a:t>
            </a:r>
            <a:r>
              <a:rPr lang="en-US" sz="1200" spc="-1" dirty="0" smtClean="0">
                <a:solidFill>
                  <a:prstClr val="black"/>
                </a:solidFill>
                <a:latin typeface="Trebuchet MS" panose="020B0603020202020204" charset="0"/>
                <a:ea typeface="DejaVu Sans"/>
                <a:cs typeface="Trebuchet MS" panose="020B0603020202020204" charset="0"/>
              </a:rPr>
              <a:t> </a:t>
            </a:r>
            <a:r>
              <a:rPr lang="ru-RU" sz="1200" spc="-1" dirty="0" smtClean="0">
                <a:solidFill>
                  <a:prstClr val="black"/>
                </a:solidFill>
                <a:latin typeface="Trebuchet MS" panose="020B0603020202020204" charset="0"/>
                <a:ea typeface="DejaVu Sans"/>
                <a:cs typeface="Trebuchet MS" panose="020B0603020202020204" charset="0"/>
              </a:rPr>
              <a:t>портами, а </a:t>
            </a:r>
            <a:r>
              <a:rPr lang="en-US" sz="1200" spc="-1" dirty="0" err="1" smtClean="0">
                <a:solidFill>
                  <a:prstClr val="black"/>
                </a:solidFill>
                <a:latin typeface="Trebuchet MS" panose="020B0603020202020204" charset="0"/>
                <a:ea typeface="DejaVu Sans"/>
                <a:cs typeface="Trebuchet MS" panose="020B0603020202020204" charset="0"/>
              </a:rPr>
              <a:t>veip</a:t>
            </a:r>
            <a:r>
              <a:rPr lang="ru-RU" sz="1200" spc="-1" dirty="0" smtClean="0">
                <a:solidFill>
                  <a:prstClr val="black"/>
                </a:solidFill>
                <a:latin typeface="Trebuchet MS" panose="020B0603020202020204" charset="0"/>
                <a:ea typeface="DejaVu Sans"/>
                <a:cs typeface="Trebuchet MS" panose="020B0603020202020204" charset="0"/>
              </a:rPr>
              <a:t>-интерфейсами, это учитывается в настройке </a:t>
            </a:r>
            <a:r>
              <a:rPr lang="en-US" sz="1200" spc="-1" dirty="0" smtClean="0">
                <a:solidFill>
                  <a:prstClr val="black"/>
                </a:solidFill>
                <a:latin typeface="Trebuchet MS" panose="020B0603020202020204" charset="0"/>
                <a:ea typeface="DejaVu Sans"/>
                <a:cs typeface="Trebuchet MS" panose="020B0603020202020204" charset="0"/>
              </a:rPr>
              <a:t>flow mapping </a:t>
            </a:r>
            <a:r>
              <a:rPr lang="ru-RU" sz="1200" spc="-1" dirty="0" smtClean="0">
                <a:solidFill>
                  <a:prstClr val="black"/>
                </a:solidFill>
                <a:latin typeface="Trebuchet MS" panose="020B0603020202020204" charset="0"/>
                <a:ea typeface="DejaVu Sans"/>
                <a:cs typeface="Trebuchet MS" panose="020B0603020202020204" charset="0"/>
              </a:rPr>
              <a:t>профиля:</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8" name="CustomShape 2"/>
          <p:cNvSpPr/>
          <p:nvPr/>
        </p:nvSpPr>
        <p:spPr>
          <a:xfrm>
            <a:off x="0" y="1405945"/>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6" name="Rectangle 3"/>
          <p:cNvSpPr>
            <a:spLocks noChangeArrowheads="1"/>
          </p:cNvSpPr>
          <p:nvPr/>
        </p:nvSpPr>
        <p:spPr bwMode="auto">
          <a:xfrm>
            <a:off x="495013" y="1556185"/>
            <a:ext cx="4231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ru-RU" sz="1000" dirty="0" err="1">
                <a:solidFill>
                  <a:srgbClr val="000000"/>
                </a:solidFill>
                <a:latin typeface="Consolas" panose="020B0609020204030204" pitchFamily="49" charset="0"/>
              </a:rPr>
              <a:t>gpon</a:t>
            </a:r>
            <a:r>
              <a:rPr lang="en-US" altLang="ru-RU" sz="1000" dirty="0">
                <a:solidFill>
                  <a:srgbClr val="000000"/>
                </a:solidFill>
                <a:latin typeface="Consolas" panose="020B0609020204030204" pitchFamily="49" charset="0"/>
              </a:rPr>
              <a:t> profile </a:t>
            </a:r>
            <a:r>
              <a:rPr lang="en-US" altLang="ru-RU" sz="1000" dirty="0" err="1">
                <a:solidFill>
                  <a:srgbClr val="000000"/>
                </a:solidFill>
                <a:latin typeface="Consolas" panose="020B0609020204030204" pitchFamily="49" charset="0"/>
              </a:rPr>
              <a:t>onu</a:t>
            </a:r>
            <a:r>
              <a:rPr lang="en-US" altLang="ru-RU" sz="1000" dirty="0">
                <a:solidFill>
                  <a:srgbClr val="000000"/>
                </a:solidFill>
                <a:latin typeface="Consolas" panose="020B0609020204030204" pitchFamily="49" charset="0"/>
              </a:rPr>
              <a:t>-flow-mapping flow-mapping-default-</a:t>
            </a:r>
            <a:r>
              <a:rPr lang="en-US" altLang="ru-RU" sz="1000" dirty="0" err="1">
                <a:solidFill>
                  <a:srgbClr val="000000"/>
                </a:solidFill>
                <a:latin typeface="Consolas" panose="020B0609020204030204" pitchFamily="49" charset="0"/>
              </a:rPr>
              <a:t>hgu</a:t>
            </a:r>
            <a:r>
              <a:rPr lang="en-US" altLang="ru-RU" sz="1000" dirty="0">
                <a:solidFill>
                  <a:srgbClr val="000000"/>
                </a:solidFill>
                <a:latin typeface="Consolas" panose="020B0609020204030204" pitchFamily="49" charset="0"/>
              </a:rPr>
              <a:t> id 2 </a:t>
            </a:r>
            <a:endParaRPr lang="ru-RU" altLang="ru-RU" sz="1000" dirty="0" smtClean="0">
              <a:solidFill>
                <a:srgbClr val="000000"/>
              </a:solidFill>
              <a:latin typeface="Consolas" panose="020B0609020204030204" pitchFamily="49" charset="0"/>
            </a:endParaRPr>
          </a:p>
          <a:p>
            <a:pPr lvl="0"/>
            <a:r>
              <a:rPr lang="ru-RU" altLang="ru-RU" sz="1000" dirty="0">
                <a:solidFill>
                  <a:srgbClr val="000000"/>
                </a:solidFill>
                <a:latin typeface="Consolas" panose="020B0609020204030204" pitchFamily="49" charset="0"/>
              </a:rPr>
              <a:t> </a:t>
            </a:r>
            <a:r>
              <a:rPr lang="en-US" altLang="ru-RU" sz="1000" dirty="0" err="1" smtClean="0">
                <a:solidFill>
                  <a:srgbClr val="000000"/>
                </a:solidFill>
                <a:latin typeface="Consolas" panose="020B0609020204030204" pitchFamily="49" charset="0"/>
              </a:rPr>
              <a:t>gpon</a:t>
            </a:r>
            <a:r>
              <a:rPr lang="en-US" altLang="ru-RU" sz="1000" dirty="0" smtClean="0">
                <a:solidFill>
                  <a:srgbClr val="000000"/>
                </a:solidFill>
                <a:latin typeface="Consolas" panose="020B0609020204030204" pitchFamily="49" charset="0"/>
              </a:rPr>
              <a:t>-profile </a:t>
            </a:r>
            <a:r>
              <a:rPr lang="en-US" altLang="ru-RU" sz="1000" dirty="0">
                <a:solidFill>
                  <a:srgbClr val="000000"/>
                </a:solidFill>
                <a:latin typeface="Consolas" panose="020B0609020204030204" pitchFamily="49" charset="0"/>
              </a:rPr>
              <a:t>entry 1 </a:t>
            </a:r>
            <a:r>
              <a:rPr lang="en-US" altLang="ru-RU" sz="1000" dirty="0" err="1">
                <a:solidFill>
                  <a:srgbClr val="000000"/>
                </a:solidFill>
                <a:latin typeface="Consolas" panose="020B0609020204030204" pitchFamily="49" charset="0"/>
              </a:rPr>
              <a:t>uni</a:t>
            </a:r>
            <a:r>
              <a:rPr lang="en-US" altLang="ru-RU" sz="1000" dirty="0">
                <a:solidFill>
                  <a:srgbClr val="000000"/>
                </a:solidFill>
                <a:latin typeface="Consolas" panose="020B0609020204030204" pitchFamily="49" charset="0"/>
              </a:rPr>
              <a:t> type </a:t>
            </a:r>
            <a:r>
              <a:rPr lang="en-US" altLang="ru-RU" sz="1000" dirty="0" err="1">
                <a:solidFill>
                  <a:srgbClr val="000000"/>
                </a:solidFill>
                <a:latin typeface="Consolas" panose="020B0609020204030204" pitchFamily="49" charset="0"/>
              </a:rPr>
              <a:t>veip</a:t>
            </a:r>
            <a:r>
              <a:rPr lang="en-US" altLang="ru-RU" sz="1000" dirty="0">
                <a:solidFill>
                  <a:srgbClr val="000000"/>
                </a:solidFill>
                <a:latin typeface="Consolas" panose="020B0609020204030204" pitchFamily="49" charset="0"/>
              </a:rPr>
              <a:t> all</a:t>
            </a:r>
          </a:p>
          <a:p>
            <a:pPr lvl="0"/>
            <a:r>
              <a:rPr lang="en-US" altLang="ru-RU" sz="1000" dirty="0">
                <a:solidFill>
                  <a:srgbClr val="000000"/>
                </a:solidFill>
                <a:latin typeface="Consolas" panose="020B0609020204030204" pitchFamily="49" charset="0"/>
              </a:rPr>
              <a:t> </a:t>
            </a:r>
            <a:r>
              <a:rPr lang="en-US" altLang="ru-RU" sz="1000" dirty="0" err="1">
                <a:solidFill>
                  <a:srgbClr val="000000"/>
                </a:solidFill>
                <a:latin typeface="Consolas" panose="020B0609020204030204" pitchFamily="49" charset="0"/>
              </a:rPr>
              <a:t>gpon</a:t>
            </a:r>
            <a:r>
              <a:rPr lang="en-US" altLang="ru-RU" sz="1000" dirty="0">
                <a:solidFill>
                  <a:srgbClr val="000000"/>
                </a:solidFill>
                <a:latin typeface="Consolas" panose="020B0609020204030204" pitchFamily="49" charset="0"/>
              </a:rPr>
              <a:t>-profile entry 1 virtual-port 1</a:t>
            </a:r>
            <a:endParaRPr kumimoji="0" lang="ru-RU" altLang="ru-RU" sz="1800" b="0" i="0" u="none" strike="noStrike" kern="1200" cap="none" spc="0" normalizeH="0" baseline="0" noProof="0" dirty="0" smtClean="0">
              <a:ln>
                <a:noFill/>
              </a:ln>
              <a:solidFill>
                <a:prstClr val="black"/>
              </a:solidFill>
              <a:effectLst/>
              <a:uLnTx/>
              <a:uFillTx/>
              <a:latin typeface="Arial" panose="020B0604020202020204" pitchFamily="34" charset="0"/>
              <a:ea typeface="DejaVu Sans"/>
              <a:cs typeface="DejaVu Sans"/>
            </a:endParaRPr>
          </a:p>
        </p:txBody>
      </p:sp>
      <p:sp>
        <p:nvSpPr>
          <p:cNvPr id="10" name="CustomShape 2"/>
          <p:cNvSpPr/>
          <p:nvPr/>
        </p:nvSpPr>
        <p:spPr>
          <a:xfrm>
            <a:off x="0" y="2017850"/>
            <a:ext cx="9065160" cy="3784198"/>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r>
              <a:rPr lang="ru-RU" sz="1200" spc="-1" dirty="0" smtClean="0">
                <a:solidFill>
                  <a:prstClr val="black"/>
                </a:solidFill>
                <a:latin typeface="Trebuchet MS" panose="020B0603020202020204" charset="0"/>
                <a:ea typeface="DejaVu Sans"/>
                <a:cs typeface="Trebuchet MS" panose="020B0603020202020204" charset="0"/>
              </a:rPr>
              <a:t>Если использовать оригинальные</a:t>
            </a:r>
            <a:r>
              <a:rPr lang="en-US" sz="1200" spc="-1" dirty="0" smtClean="0">
                <a:solidFill>
                  <a:prstClr val="black"/>
                </a:solidFill>
                <a:latin typeface="Trebuchet MS" panose="020B0603020202020204" charset="0"/>
                <a:ea typeface="DejaVu Sans"/>
                <a:cs typeface="Trebuchet MS" panose="020B0603020202020204" charset="0"/>
              </a:rPr>
              <a:t> HGU ONU </a:t>
            </a:r>
            <a:r>
              <a:rPr lang="en-US" sz="1200" spc="-1" dirty="0" smtClean="0">
                <a:solidFill>
                  <a:prstClr val="black"/>
                </a:solidFill>
                <a:latin typeface="Trebuchet MS" panose="020B0603020202020204" charset="0"/>
                <a:ea typeface="DejaVu Sans"/>
                <a:cs typeface="Trebuchet MS" panose="020B0603020202020204" charset="0"/>
              </a:rPr>
              <a:t>BDCOM</a:t>
            </a:r>
            <a:r>
              <a:rPr lang="en-US" sz="1200" spc="-1" dirty="0" smtClean="0">
                <a:solidFill>
                  <a:prstClr val="black"/>
                </a:solidFill>
                <a:latin typeface="Trebuchet MS" panose="020B0603020202020204" charset="0"/>
                <a:ea typeface="DejaVu Sans"/>
                <a:cs typeface="Trebuchet MS" panose="020B0603020202020204" charset="0"/>
              </a:rPr>
              <a:t>, </a:t>
            </a:r>
            <a:r>
              <a:rPr lang="ru-RU" sz="1200" spc="-1" dirty="0" smtClean="0">
                <a:solidFill>
                  <a:prstClr val="black"/>
                </a:solidFill>
                <a:latin typeface="Trebuchet MS" panose="020B0603020202020204" charset="0"/>
                <a:ea typeface="DejaVu Sans"/>
                <a:cs typeface="Trebuchet MS" panose="020B0603020202020204" charset="0"/>
              </a:rPr>
              <a:t>то открываются возможности более гибкой конфигурации как </a:t>
            </a:r>
            <a:r>
              <a:rPr lang="en-US" sz="1200" spc="-1" dirty="0" smtClean="0">
                <a:solidFill>
                  <a:prstClr val="black"/>
                </a:solidFill>
                <a:latin typeface="Trebuchet MS" panose="020B0603020202020204" charset="0"/>
                <a:ea typeface="DejaVu Sans"/>
                <a:cs typeface="Trebuchet MS" panose="020B0603020202020204" charset="0"/>
              </a:rPr>
              <a:t>WAN</a:t>
            </a:r>
            <a:r>
              <a:rPr lang="ru-RU" sz="1200" spc="-1" dirty="0" smtClean="0">
                <a:solidFill>
                  <a:prstClr val="black"/>
                </a:solidFill>
                <a:latin typeface="Trebuchet MS" panose="020B0603020202020204" charset="0"/>
                <a:ea typeface="DejaVu Sans"/>
                <a:cs typeface="Trebuchet MS" panose="020B0603020202020204" charset="0"/>
              </a:rPr>
              <a:t> интерфейса, так и настроек </a:t>
            </a:r>
            <a:r>
              <a:rPr lang="en-US" sz="1200" spc="-1" dirty="0" err="1" smtClean="0">
                <a:solidFill>
                  <a:prstClr val="black"/>
                </a:solidFill>
                <a:latin typeface="Trebuchet MS" panose="020B0603020202020204" charset="0"/>
                <a:ea typeface="DejaVu Sans"/>
                <a:cs typeface="Trebuchet MS" panose="020B0603020202020204" charset="0"/>
              </a:rPr>
              <a:t>wifi</a:t>
            </a:r>
            <a:r>
              <a:rPr lang="en-US" sz="1200" spc="-1" dirty="0">
                <a:solidFill>
                  <a:prstClr val="black"/>
                </a:solidFill>
                <a:latin typeface="Trebuchet MS" panose="020B0603020202020204" charset="0"/>
                <a:ea typeface="DejaVu Sans"/>
                <a:cs typeface="Trebuchet MS" panose="020B0603020202020204" charset="0"/>
              </a:rPr>
              <a:t> </a:t>
            </a:r>
            <a:r>
              <a:rPr lang="ru-RU" sz="1200" spc="-1" dirty="0" smtClean="0">
                <a:solidFill>
                  <a:prstClr val="black"/>
                </a:solidFill>
                <a:latin typeface="Trebuchet MS" panose="020B0603020202020204" charset="0"/>
                <a:ea typeface="DejaVu Sans"/>
                <a:cs typeface="Trebuchet MS" panose="020B0603020202020204" charset="0"/>
              </a:rPr>
              <a:t>с помощью </a:t>
            </a:r>
            <a:r>
              <a:rPr lang="en-US" sz="1200" spc="-1" dirty="0" smtClean="0">
                <a:solidFill>
                  <a:prstClr val="black"/>
                </a:solidFill>
                <a:latin typeface="Trebuchet MS" panose="020B0603020202020204" charset="0"/>
                <a:ea typeface="DejaVu Sans"/>
                <a:cs typeface="Trebuchet MS" panose="020B0603020202020204" charset="0"/>
              </a:rPr>
              <a:t>OLT, </a:t>
            </a:r>
            <a:r>
              <a:rPr lang="ru-RU" sz="1200" spc="-1" dirty="0" smtClean="0">
                <a:solidFill>
                  <a:prstClr val="black"/>
                </a:solidFill>
                <a:latin typeface="Trebuchet MS" panose="020B0603020202020204" charset="0"/>
                <a:ea typeface="DejaVu Sans"/>
                <a:cs typeface="Trebuchet MS" panose="020B0603020202020204" charset="0"/>
              </a:rPr>
              <a:t>например:</a:t>
            </a: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lang="ru-RU" sz="1200" spc="-1" dirty="0">
              <a:solidFill>
                <a:prstClr val="black"/>
              </a:solidFill>
              <a:latin typeface="Trebuchet MS" panose="020B0603020202020204" charset="0"/>
              <a:ea typeface="DejaVu Sans"/>
              <a:cs typeface="Trebuchet MS" panose="020B0603020202020204" charset="0"/>
            </a:endParaRPr>
          </a:p>
          <a:p>
            <a:pPr marL="457200" lvl="0" indent="-284480">
              <a:defRPr/>
            </a:pPr>
            <a:r>
              <a:rPr lang="en-US" sz="1200" spc="-1" dirty="0" smtClean="0">
                <a:solidFill>
                  <a:prstClr val="black"/>
                </a:solidFill>
                <a:latin typeface="Trebuchet MS" panose="020B0603020202020204" charset="0"/>
                <a:cs typeface="Trebuchet MS" panose="020B0603020202020204" charset="0"/>
              </a:rPr>
              <a:t>Interface </a:t>
            </a:r>
            <a:r>
              <a:rPr lang="en-US" sz="1200" spc="-1" dirty="0" err="1" smtClean="0">
                <a:solidFill>
                  <a:prstClr val="black"/>
                </a:solidFill>
                <a:latin typeface="Trebuchet MS" panose="020B0603020202020204" charset="0"/>
                <a:cs typeface="Trebuchet MS" panose="020B0603020202020204" charset="0"/>
              </a:rPr>
              <a:t>gpon</a:t>
            </a:r>
            <a:r>
              <a:rPr lang="en-US" sz="1200" spc="-1" dirty="0" smtClean="0">
                <a:solidFill>
                  <a:prstClr val="black"/>
                </a:solidFill>
                <a:latin typeface="Trebuchet MS" panose="020B0603020202020204" charset="0"/>
                <a:cs typeface="Trebuchet MS" panose="020B0603020202020204" charset="0"/>
              </a:rPr>
              <a:t> 0/X:Y</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r>
              <a:rPr lang="en-US" sz="1200" spc="-1" dirty="0" err="1" smtClean="0">
                <a:solidFill>
                  <a:prstClr val="black"/>
                </a:solidFill>
                <a:latin typeface="Trebuchet MS" panose="020B0603020202020204" charset="0"/>
                <a:cs typeface="Trebuchet MS" panose="020B0603020202020204" charset="0"/>
              </a:rPr>
              <a:t>gpon</a:t>
            </a:r>
            <a:r>
              <a:rPr lang="en-US" sz="1200" spc="-1" dirty="0" smtClean="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wan 1 connection-type </a:t>
            </a:r>
            <a:r>
              <a:rPr lang="en-US" sz="1200" spc="-1" dirty="0" err="1" smtClean="0">
                <a:solidFill>
                  <a:prstClr val="black"/>
                </a:solidFill>
                <a:latin typeface="Trebuchet MS" panose="020B0603020202020204" charset="0"/>
                <a:cs typeface="Trebuchet MS" panose="020B0603020202020204" charset="0"/>
              </a:rPr>
              <a:t>dhcp</a:t>
            </a:r>
            <a:r>
              <a:rPr lang="ru-RU" sz="1200" spc="-1" dirty="0" smtClean="0">
                <a:solidFill>
                  <a:prstClr val="black"/>
                </a:solidFill>
                <a:latin typeface="Trebuchet MS" panose="020B0603020202020204" charset="0"/>
                <a:cs typeface="Trebuchet MS" panose="020B0603020202020204" charset="0"/>
              </a:rPr>
              <a:t> – выбираем режим работы </a:t>
            </a:r>
            <a:r>
              <a:rPr lang="en-US" sz="1200" spc="-1" dirty="0" smtClean="0">
                <a:solidFill>
                  <a:prstClr val="black"/>
                </a:solidFill>
                <a:latin typeface="Trebuchet MS" panose="020B0603020202020204" charset="0"/>
                <a:cs typeface="Trebuchet MS" panose="020B0603020202020204" charset="0"/>
              </a:rPr>
              <a:t>WAN</a:t>
            </a:r>
            <a:r>
              <a:rPr lang="ru-RU" sz="1200" spc="-1" dirty="0" smtClean="0">
                <a:solidFill>
                  <a:prstClr val="black"/>
                </a:solidFill>
                <a:latin typeface="Trebuchet MS" panose="020B0603020202020204" charset="0"/>
                <a:cs typeface="Trebuchet MS" panose="020B0603020202020204" charset="0"/>
              </a:rPr>
              <a:t>-интерфейса (можно либо </a:t>
            </a:r>
            <a:r>
              <a:rPr lang="en-US" sz="1200" spc="-1" dirty="0" smtClean="0">
                <a:solidFill>
                  <a:prstClr val="black"/>
                </a:solidFill>
                <a:latin typeface="Trebuchet MS" panose="020B0603020202020204" charset="0"/>
                <a:cs typeface="Trebuchet MS" panose="020B0603020202020204" charset="0"/>
              </a:rPr>
              <a:t>static </a:t>
            </a:r>
            <a:r>
              <a:rPr lang="ru-RU" sz="1200" spc="-1" dirty="0" smtClean="0">
                <a:solidFill>
                  <a:prstClr val="black"/>
                </a:solidFill>
                <a:latin typeface="Trebuchet MS" panose="020B0603020202020204" charset="0"/>
                <a:cs typeface="Trebuchet MS" panose="020B0603020202020204" charset="0"/>
              </a:rPr>
              <a:t>либо </a:t>
            </a:r>
            <a:r>
              <a:rPr lang="en-US" sz="1200" spc="-1" dirty="0" err="1" smtClean="0">
                <a:solidFill>
                  <a:prstClr val="black"/>
                </a:solidFill>
                <a:latin typeface="Trebuchet MS" panose="020B0603020202020204" charset="0"/>
                <a:cs typeface="Trebuchet MS" panose="020B0603020202020204" charset="0"/>
              </a:rPr>
              <a:t>dhcp</a:t>
            </a:r>
            <a:r>
              <a:rPr lang="en-US" sz="1200" spc="-1" dirty="0" smtClean="0">
                <a:solidFill>
                  <a:prstClr val="black"/>
                </a:solidFill>
                <a:latin typeface="Trebuchet MS" panose="020B0603020202020204" charset="0"/>
                <a:cs typeface="Trebuchet MS" panose="020B0603020202020204" charset="0"/>
              </a:rPr>
              <a:t>)</a:t>
            </a:r>
          </a:p>
          <a:p>
            <a:pPr marL="457200" lvl="0" indent="-284480">
              <a:defRPr/>
            </a:pP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wan 1 service-type </a:t>
            </a:r>
            <a:r>
              <a:rPr lang="en-US" sz="1200" spc="-1" dirty="0" smtClean="0">
                <a:solidFill>
                  <a:prstClr val="black"/>
                </a:solidFill>
                <a:latin typeface="Trebuchet MS" panose="020B0603020202020204" charset="0"/>
                <a:cs typeface="Trebuchet MS" panose="020B0603020202020204" charset="0"/>
              </a:rPr>
              <a:t>internet – </a:t>
            </a:r>
            <a:r>
              <a:rPr lang="ru-RU" sz="1200" spc="-1" dirty="0" smtClean="0">
                <a:solidFill>
                  <a:prstClr val="black"/>
                </a:solidFill>
                <a:latin typeface="Trebuchet MS" panose="020B0603020202020204" charset="0"/>
                <a:cs typeface="Trebuchet MS" panose="020B0603020202020204" charset="0"/>
              </a:rPr>
              <a:t>режим работы </a:t>
            </a:r>
            <a:r>
              <a:rPr lang="en-US" sz="1200" spc="-1" dirty="0" smtClean="0">
                <a:solidFill>
                  <a:prstClr val="black"/>
                </a:solidFill>
                <a:latin typeface="Trebuchet MS" panose="020B0603020202020204" charset="0"/>
                <a:cs typeface="Trebuchet MS" panose="020B0603020202020204" charset="0"/>
              </a:rPr>
              <a:t>internet</a:t>
            </a:r>
          </a:p>
          <a:p>
            <a:pPr marL="457200" lvl="0" indent="-284480">
              <a:defRPr/>
            </a:pP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wan 1 </a:t>
            </a:r>
            <a:r>
              <a:rPr lang="en-US" sz="1200" spc="-1" dirty="0" err="1">
                <a:solidFill>
                  <a:prstClr val="black"/>
                </a:solidFill>
                <a:latin typeface="Trebuchet MS" panose="020B0603020202020204" charset="0"/>
                <a:cs typeface="Trebuchet MS" panose="020B0603020202020204" charset="0"/>
              </a:rPr>
              <a:t>tci</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vlan</a:t>
            </a:r>
            <a:r>
              <a:rPr lang="en-US" sz="1200" spc="-1" dirty="0">
                <a:solidFill>
                  <a:prstClr val="black"/>
                </a:solidFill>
                <a:latin typeface="Trebuchet MS" panose="020B0603020202020204" charset="0"/>
                <a:cs typeface="Trebuchet MS" panose="020B0603020202020204" charset="0"/>
              </a:rPr>
              <a:t> </a:t>
            </a:r>
            <a:r>
              <a:rPr lang="en-US" sz="1200" spc="-1" dirty="0" smtClean="0">
                <a:solidFill>
                  <a:prstClr val="black"/>
                </a:solidFill>
                <a:latin typeface="Trebuchet MS" panose="020B0603020202020204" charset="0"/>
                <a:cs typeface="Trebuchet MS" panose="020B0603020202020204" charset="0"/>
              </a:rPr>
              <a:t>10</a:t>
            </a:r>
            <a:r>
              <a:rPr lang="ru-RU" sz="1200" spc="-1" dirty="0" smtClean="0">
                <a:solidFill>
                  <a:prstClr val="black"/>
                </a:solidFill>
                <a:latin typeface="Trebuchet MS" panose="020B0603020202020204" charset="0"/>
                <a:cs typeface="Trebuchet MS" panose="020B0603020202020204" charset="0"/>
              </a:rPr>
              <a:t> – устанавливаем </a:t>
            </a:r>
            <a:r>
              <a:rPr lang="en-US" sz="1200" spc="-1" dirty="0" err="1" smtClean="0">
                <a:solidFill>
                  <a:prstClr val="black"/>
                </a:solidFill>
                <a:latin typeface="Trebuchet MS" panose="020B0603020202020204" charset="0"/>
                <a:cs typeface="Trebuchet MS" panose="020B0603020202020204" charset="0"/>
              </a:rPr>
              <a:t>vlan</a:t>
            </a:r>
            <a:r>
              <a:rPr lang="en-US" sz="1200" spc="-1" dirty="0" smtClean="0">
                <a:solidFill>
                  <a:prstClr val="black"/>
                </a:solidFill>
                <a:latin typeface="Trebuchet MS" panose="020B0603020202020204" charset="0"/>
                <a:cs typeface="Trebuchet MS" panose="020B0603020202020204" charset="0"/>
              </a:rPr>
              <a:t> 10</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endParaRPr lang="en-US" sz="1200" spc="-1" dirty="0" smtClean="0">
              <a:solidFill>
                <a:prstClr val="black"/>
              </a:solidFill>
              <a:latin typeface="Trebuchet MS" panose="020B0603020202020204" charset="0"/>
              <a:ea typeface="DejaVu Sans"/>
              <a:cs typeface="Trebuchet MS" panose="020B0603020202020204" charset="0"/>
            </a:endParaRPr>
          </a:p>
          <a:p>
            <a:pPr marL="457200" lvl="0" indent="-284480">
              <a:defRPr/>
            </a:pPr>
            <a:r>
              <a:rPr lang="ru-RU" sz="1200" spc="-1" dirty="0" smtClean="0">
                <a:solidFill>
                  <a:prstClr val="black"/>
                </a:solidFill>
                <a:latin typeface="Trebuchet MS" panose="020B0603020202020204" charset="0"/>
                <a:ea typeface="DejaVu Sans"/>
                <a:cs typeface="Trebuchet MS" panose="020B0603020202020204" charset="0"/>
              </a:rPr>
              <a:t>После этого на нашей ОНУ создастся </a:t>
            </a:r>
            <a:r>
              <a:rPr lang="en-US" sz="1200" spc="-1" dirty="0" smtClean="0">
                <a:solidFill>
                  <a:prstClr val="black"/>
                </a:solidFill>
                <a:latin typeface="Trebuchet MS" panose="020B0603020202020204" charset="0"/>
                <a:ea typeface="DejaVu Sans"/>
                <a:cs typeface="Trebuchet MS" panose="020B0603020202020204" charset="0"/>
              </a:rPr>
              <a:t>wan </a:t>
            </a:r>
            <a:r>
              <a:rPr lang="ru-RU" sz="1200" spc="-1" dirty="0" smtClean="0">
                <a:solidFill>
                  <a:prstClr val="black"/>
                </a:solidFill>
                <a:latin typeface="Trebuchet MS" panose="020B0603020202020204" charset="0"/>
                <a:ea typeface="DejaVu Sans"/>
                <a:cs typeface="Trebuchet MS" panose="020B0603020202020204" charset="0"/>
              </a:rPr>
              <a:t>с </a:t>
            </a:r>
            <a:r>
              <a:rPr lang="en-US" sz="1200" spc="-1" dirty="0" smtClean="0">
                <a:solidFill>
                  <a:prstClr val="black"/>
                </a:solidFill>
                <a:latin typeface="Trebuchet MS" panose="020B0603020202020204" charset="0"/>
                <a:ea typeface="DejaVu Sans"/>
                <a:cs typeface="Trebuchet MS" panose="020B0603020202020204" charset="0"/>
              </a:rPr>
              <a:t>VID 10</a:t>
            </a:r>
            <a:r>
              <a:rPr lang="ru-RU" sz="1200" spc="-1" dirty="0" smtClean="0">
                <a:solidFill>
                  <a:prstClr val="black"/>
                </a:solidFill>
                <a:latin typeface="Trebuchet MS" panose="020B0603020202020204" charset="0"/>
                <a:ea typeface="DejaVu Sans"/>
                <a:cs typeface="Trebuchet MS" panose="020B0603020202020204" charset="0"/>
              </a:rPr>
              <a:t>, который будет по умолчанию использоваться для </a:t>
            </a:r>
            <a:r>
              <a:rPr lang="en-US" sz="1200" spc="-1" dirty="0" smtClean="0">
                <a:solidFill>
                  <a:prstClr val="black"/>
                </a:solidFill>
                <a:latin typeface="Trebuchet MS" panose="020B0603020202020204" charset="0"/>
                <a:ea typeface="DejaVu Sans"/>
                <a:cs typeface="Trebuchet MS" panose="020B0603020202020204" charset="0"/>
              </a:rPr>
              <a:t>internet</a:t>
            </a:r>
            <a:endParaRPr lang="ru-RU" sz="1200" spc="-1" dirty="0" smtClean="0">
              <a:solidFill>
                <a:prstClr val="black"/>
              </a:solidFill>
              <a:latin typeface="Trebuchet MS" panose="020B0603020202020204" charset="0"/>
              <a:ea typeface="DejaVu Sans"/>
              <a:cs typeface="Trebuchet MS" panose="020B0603020202020204" charset="0"/>
            </a:endParaRPr>
          </a:p>
          <a:p>
            <a:pPr marL="457200" lvl="0" indent="-284480">
              <a:defRPr/>
            </a:pPr>
            <a:endParaRPr lang="ru-RU" sz="1200" spc="-1" dirty="0">
              <a:solidFill>
                <a:prstClr val="black"/>
              </a:solidFill>
              <a:latin typeface="Trebuchet MS" panose="020B0603020202020204" charset="0"/>
              <a:ea typeface="DejaVu Sans"/>
              <a:cs typeface="Trebuchet MS" panose="020B0603020202020204" charset="0"/>
            </a:endParaRPr>
          </a:p>
          <a:p>
            <a:pPr marL="457200" lvl="0" indent="-284480">
              <a:defRPr/>
            </a:pP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wifi</a:t>
            </a:r>
            <a:r>
              <a:rPr lang="en-US" sz="1200" spc="-1" dirty="0">
                <a:solidFill>
                  <a:prstClr val="black"/>
                </a:solidFill>
                <a:latin typeface="Trebuchet MS" panose="020B0603020202020204" charset="0"/>
                <a:cs typeface="Trebuchet MS" panose="020B0603020202020204" charset="0"/>
              </a:rPr>
              <a:t> 2.4 </a:t>
            </a:r>
            <a:r>
              <a:rPr lang="en-US" sz="1200" spc="-1" dirty="0" err="1">
                <a:solidFill>
                  <a:prstClr val="black"/>
                </a:solidFill>
                <a:latin typeface="Trebuchet MS" panose="020B0603020202020204" charset="0"/>
                <a:cs typeface="Trebuchet MS" panose="020B0603020202020204" charset="0"/>
              </a:rPr>
              <a:t>ssid</a:t>
            </a:r>
            <a:r>
              <a:rPr lang="en-US" sz="1200" spc="-1" dirty="0">
                <a:solidFill>
                  <a:prstClr val="black"/>
                </a:solidFill>
                <a:latin typeface="Trebuchet MS" panose="020B0603020202020204" charset="0"/>
                <a:cs typeface="Trebuchet MS" panose="020B0603020202020204" charset="0"/>
              </a:rPr>
              <a:t> 1 </a:t>
            </a:r>
            <a:r>
              <a:rPr lang="en-US" sz="1200" spc="-1" dirty="0" err="1">
                <a:solidFill>
                  <a:prstClr val="black"/>
                </a:solidFill>
                <a:latin typeface="Trebuchet MS" panose="020B0603020202020204" charset="0"/>
                <a:cs typeface="Trebuchet MS" panose="020B0603020202020204" charset="0"/>
              </a:rPr>
              <a:t>ssid</a:t>
            </a:r>
            <a:r>
              <a:rPr lang="en-US" sz="1200" spc="-1" dirty="0">
                <a:solidFill>
                  <a:prstClr val="black"/>
                </a:solidFill>
                <a:latin typeface="Trebuchet MS" panose="020B0603020202020204" charset="0"/>
                <a:cs typeface="Trebuchet MS" panose="020B0603020202020204" charset="0"/>
              </a:rPr>
              <a:t>-name </a:t>
            </a:r>
            <a:r>
              <a:rPr lang="en-US" sz="1200" spc="-1" dirty="0" smtClean="0">
                <a:solidFill>
                  <a:prstClr val="black"/>
                </a:solidFill>
                <a:latin typeface="Trebuchet MS" panose="020B0603020202020204" charset="0"/>
                <a:cs typeface="Trebuchet MS" panose="020B0603020202020204" charset="0"/>
              </a:rPr>
              <a:t>NAGTEST</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wifi</a:t>
            </a:r>
            <a:r>
              <a:rPr lang="en-US" sz="1200" spc="-1" dirty="0">
                <a:solidFill>
                  <a:prstClr val="black"/>
                </a:solidFill>
                <a:latin typeface="Trebuchet MS" panose="020B0603020202020204" charset="0"/>
                <a:cs typeface="Trebuchet MS" panose="020B0603020202020204" charset="0"/>
              </a:rPr>
              <a:t> 2.4 </a:t>
            </a:r>
            <a:r>
              <a:rPr lang="en-US" sz="1200" spc="-1" dirty="0" err="1">
                <a:solidFill>
                  <a:prstClr val="black"/>
                </a:solidFill>
                <a:latin typeface="Trebuchet MS" panose="020B0603020202020204" charset="0"/>
                <a:cs typeface="Trebuchet MS" panose="020B0603020202020204" charset="0"/>
              </a:rPr>
              <a:t>ssid</a:t>
            </a:r>
            <a:r>
              <a:rPr lang="en-US" sz="1200" spc="-1" dirty="0">
                <a:solidFill>
                  <a:prstClr val="black"/>
                </a:solidFill>
                <a:latin typeface="Trebuchet MS" panose="020B0603020202020204" charset="0"/>
                <a:cs typeface="Trebuchet MS" panose="020B0603020202020204" charset="0"/>
              </a:rPr>
              <a:t> 1 encrypt-key </a:t>
            </a:r>
            <a:r>
              <a:rPr lang="en-US" sz="1200" spc="-1" dirty="0" smtClean="0">
                <a:solidFill>
                  <a:prstClr val="black"/>
                </a:solidFill>
                <a:latin typeface="Trebuchet MS" panose="020B0603020202020204" charset="0"/>
                <a:cs typeface="Trebuchet MS" panose="020B0603020202020204" charset="0"/>
              </a:rPr>
              <a:t>10101010</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endParaRPr lang="ru-RU" sz="1200" spc="-1" dirty="0">
              <a:solidFill>
                <a:prstClr val="black"/>
              </a:solidFill>
              <a:latin typeface="Trebuchet MS" panose="020B0603020202020204" charset="0"/>
              <a:ea typeface="DejaVu Sans"/>
              <a:cs typeface="Trebuchet MS" panose="020B0603020202020204" charset="0"/>
            </a:endParaRPr>
          </a:p>
          <a:p>
            <a:pPr marL="457200" lvl="0" indent="-284480">
              <a:defRPr/>
            </a:pPr>
            <a:r>
              <a:rPr lang="ru-RU" sz="1200" spc="-1" dirty="0" smtClean="0">
                <a:solidFill>
                  <a:prstClr val="black"/>
                </a:solidFill>
                <a:latin typeface="Trebuchet MS" panose="020B0603020202020204" charset="0"/>
                <a:ea typeface="DejaVu Sans"/>
                <a:cs typeface="Trebuchet MS" panose="020B0603020202020204" charset="0"/>
              </a:rPr>
              <a:t>Эти команды позволяют </a:t>
            </a:r>
            <a:r>
              <a:rPr lang="ru-RU" sz="1200" spc="-1" dirty="0" smtClean="0">
                <a:solidFill>
                  <a:prstClr val="black"/>
                </a:solidFill>
                <a:latin typeface="Trebuchet MS" panose="020B0603020202020204" charset="0"/>
                <a:ea typeface="DejaVu Sans"/>
                <a:cs typeface="Trebuchet MS" panose="020B0603020202020204" charset="0"/>
              </a:rPr>
              <a:t>управлять </a:t>
            </a:r>
            <a:r>
              <a:rPr lang="en-US" sz="1200" spc="-1" dirty="0" err="1" smtClean="0">
                <a:solidFill>
                  <a:prstClr val="black"/>
                </a:solidFill>
                <a:latin typeface="Trebuchet MS" panose="020B0603020202020204" charset="0"/>
                <a:ea typeface="DejaVu Sans"/>
                <a:cs typeface="Trebuchet MS" panose="020B0603020202020204" charset="0"/>
              </a:rPr>
              <a:t>wi-fi</a:t>
            </a:r>
            <a:r>
              <a:rPr lang="en-US" sz="1200" spc="-1" dirty="0" smtClean="0">
                <a:solidFill>
                  <a:prstClr val="black"/>
                </a:solidFill>
                <a:latin typeface="Trebuchet MS" panose="020B0603020202020204" charset="0"/>
                <a:ea typeface="DejaVu Sans"/>
                <a:cs typeface="Trebuchet MS" panose="020B0603020202020204" charset="0"/>
              </a:rPr>
              <a:t> </a:t>
            </a:r>
            <a:r>
              <a:rPr lang="ru-RU" sz="1200" spc="-1" dirty="0" smtClean="0">
                <a:solidFill>
                  <a:prstClr val="black"/>
                </a:solidFill>
                <a:latin typeface="Trebuchet MS" panose="020B0603020202020204" charset="0"/>
                <a:ea typeface="DejaVu Sans"/>
                <a:cs typeface="Trebuchet MS" panose="020B0603020202020204" charset="0"/>
              </a:rPr>
              <a:t>соединением</a:t>
            </a:r>
            <a:r>
              <a:rPr lang="en-US" sz="1200" spc="-1" dirty="0" smtClean="0">
                <a:solidFill>
                  <a:prstClr val="black"/>
                </a:solidFill>
                <a:latin typeface="Trebuchet MS" panose="020B0603020202020204" charset="0"/>
                <a:ea typeface="DejaVu Sans"/>
                <a:cs typeface="Trebuchet MS" panose="020B0603020202020204" charset="0"/>
              </a:rPr>
              <a:t>, </a:t>
            </a:r>
            <a:r>
              <a:rPr lang="ru-RU" sz="1200" spc="-1" dirty="0" smtClean="0">
                <a:solidFill>
                  <a:prstClr val="black"/>
                </a:solidFill>
                <a:latin typeface="Trebuchet MS" panose="020B0603020202020204" charset="0"/>
                <a:ea typeface="DejaVu Sans"/>
                <a:cs typeface="Trebuchet MS" panose="020B0603020202020204" charset="0"/>
              </a:rPr>
              <a:t>просмотр статуса </a:t>
            </a:r>
            <a:r>
              <a:rPr lang="en-US" sz="1200" spc="-1" dirty="0" smtClean="0">
                <a:solidFill>
                  <a:prstClr val="black"/>
                </a:solidFill>
                <a:latin typeface="Trebuchet MS" panose="020B0603020202020204" charset="0"/>
                <a:ea typeface="DejaVu Sans"/>
                <a:cs typeface="Trebuchet MS" panose="020B0603020202020204" charset="0"/>
              </a:rPr>
              <a:t>WAN </a:t>
            </a:r>
            <a:r>
              <a:rPr lang="ru-RU" sz="1200" spc="-1" dirty="0" smtClean="0">
                <a:solidFill>
                  <a:prstClr val="black"/>
                </a:solidFill>
                <a:latin typeface="Trebuchet MS" panose="020B0603020202020204" charset="0"/>
                <a:ea typeface="DejaVu Sans"/>
                <a:cs typeface="Trebuchet MS" panose="020B0603020202020204" charset="0"/>
              </a:rPr>
              <a:t>и </a:t>
            </a:r>
            <a:r>
              <a:rPr lang="en-US" sz="1200" spc="-1" dirty="0" smtClean="0">
                <a:solidFill>
                  <a:prstClr val="black"/>
                </a:solidFill>
                <a:latin typeface="Trebuchet MS" panose="020B0603020202020204" charset="0"/>
                <a:ea typeface="DejaVu Sans"/>
                <a:cs typeface="Trebuchet MS" panose="020B0603020202020204" charset="0"/>
              </a:rPr>
              <a:t>WIFI:</a:t>
            </a:r>
          </a:p>
          <a:p>
            <a:pPr marL="457200" lvl="0" indent="-284480">
              <a:defRPr/>
            </a:pPr>
            <a:r>
              <a:rPr lang="en-US" sz="1200" spc="-1" dirty="0">
                <a:solidFill>
                  <a:prstClr val="black"/>
                </a:solidFill>
                <a:latin typeface="Trebuchet MS" panose="020B0603020202020204" charset="0"/>
                <a:cs typeface="Trebuchet MS" panose="020B0603020202020204" charset="0"/>
              </a:rPr>
              <a:t>show </a:t>
            </a: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interface </a:t>
            </a: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0/1:2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wan </a:t>
            </a:r>
            <a:r>
              <a:rPr lang="en-US" sz="1200" spc="-1" dirty="0" err="1">
                <a:solidFill>
                  <a:prstClr val="black"/>
                </a:solidFill>
                <a:latin typeface="Trebuchet MS" panose="020B0603020202020204" charset="0"/>
                <a:cs typeface="Trebuchet MS" panose="020B0603020202020204" charset="0"/>
              </a:rPr>
              <a:t>conf</a:t>
            </a:r>
            <a:endParaRPr lang="en-US" sz="1200" spc="-1" dirty="0" smtClean="0">
              <a:solidFill>
                <a:prstClr val="black"/>
              </a:solidFill>
              <a:latin typeface="Trebuchet MS" panose="020B0603020202020204" charset="0"/>
              <a:ea typeface="DejaVu Sans"/>
              <a:cs typeface="Trebuchet MS" panose="020B0603020202020204" charset="0"/>
            </a:endParaRPr>
          </a:p>
          <a:p>
            <a:pPr marL="457200" lvl="0" indent="-284480">
              <a:defRPr/>
            </a:pPr>
            <a:r>
              <a:rPr lang="en-US" sz="1200" spc="-1" dirty="0">
                <a:solidFill>
                  <a:prstClr val="black"/>
                </a:solidFill>
                <a:latin typeface="Trebuchet MS" panose="020B0603020202020204" charset="0"/>
                <a:cs typeface="Trebuchet MS" panose="020B0603020202020204" charset="0"/>
              </a:rPr>
              <a:t>show </a:t>
            </a:r>
            <a:r>
              <a:rPr lang="en-US" sz="1200" spc="-1" dirty="0" err="1">
                <a:solidFill>
                  <a:prstClr val="black"/>
                </a:solidFill>
                <a:latin typeface="Trebuchet MS" panose="020B0603020202020204" charset="0"/>
                <a:cs typeface="Trebuchet MS" panose="020B0603020202020204" charset="0"/>
              </a:rPr>
              <a:t>gpon</a:t>
            </a:r>
            <a:r>
              <a:rPr lang="en-US" sz="1200" spc="-1" dirty="0">
                <a:solidFill>
                  <a:prstClr val="black"/>
                </a:solidFill>
                <a:latin typeface="Trebuchet MS" panose="020B0603020202020204" charset="0"/>
                <a:cs typeface="Trebuchet MS" panose="020B0603020202020204" charset="0"/>
              </a:rPr>
              <a:t> interface </a:t>
            </a:r>
            <a:r>
              <a:rPr lang="en-US" sz="1200" spc="-1" dirty="0" err="1" smtClean="0">
                <a:solidFill>
                  <a:prstClr val="black"/>
                </a:solidFill>
                <a:latin typeface="Trebuchet MS" panose="020B0603020202020204" charset="0"/>
                <a:cs typeface="Trebuchet MS" panose="020B0603020202020204" charset="0"/>
              </a:rPr>
              <a:t>gpon</a:t>
            </a:r>
            <a:r>
              <a:rPr lang="en-US" sz="1200" spc="-1" dirty="0" smtClean="0">
                <a:solidFill>
                  <a:prstClr val="black"/>
                </a:solidFill>
                <a:latin typeface="Trebuchet MS" panose="020B0603020202020204" charset="0"/>
                <a:cs typeface="Trebuchet MS" panose="020B0603020202020204" charset="0"/>
              </a:rPr>
              <a:t> 0/X:Y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wifi</a:t>
            </a:r>
            <a:r>
              <a:rPr lang="en-US" sz="1200" spc="-1" dirty="0">
                <a:solidFill>
                  <a:prstClr val="black"/>
                </a:solidFill>
                <a:latin typeface="Trebuchet MS" panose="020B0603020202020204" charset="0"/>
                <a:cs typeface="Trebuchet MS" panose="020B0603020202020204" charset="0"/>
              </a:rPr>
              <a:t> 1  </a:t>
            </a:r>
            <a:r>
              <a:rPr lang="en-US" sz="1200" spc="-1" dirty="0" err="1">
                <a:solidFill>
                  <a:prstClr val="black"/>
                </a:solidFill>
                <a:latin typeface="Trebuchet MS" panose="020B0603020202020204" charset="0"/>
                <a:cs typeface="Trebuchet MS" panose="020B0603020202020204" charset="0"/>
              </a:rPr>
              <a:t>conf</a:t>
            </a:r>
            <a:endParaRPr lang="ru-RU" sz="1200" spc="-1" dirty="0">
              <a:solidFill>
                <a:prstClr val="black"/>
              </a:solidFill>
              <a:latin typeface="Trebuchet MS" panose="020B0603020202020204" charset="0"/>
              <a:ea typeface="DejaVu Sans"/>
              <a:cs typeface="Trebuchet MS" panose="020B0603020202020204" charset="0"/>
            </a:endParaRPr>
          </a:p>
          <a:p>
            <a:pPr marL="457200" lvl="0" indent="-284480">
              <a:defRPr/>
            </a:pPr>
            <a:endParaRPr lang="en-US" sz="1200" spc="-1" dirty="0" smtClean="0">
              <a:solidFill>
                <a:prstClr val="black"/>
              </a:solidFill>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prstClr val="black"/>
              </a:solidFill>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223710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en-US" sz="2250" b="1" spc="-1" dirty="0" smtClean="0">
                <a:solidFill>
                  <a:schemeClr val="bg1"/>
                </a:solidFill>
                <a:latin typeface="Trebuchet MS" panose="020B0603020202020204" charset="0"/>
                <a:ea typeface="DejaVu Sans" panose="020B0603030804020204"/>
                <a:cs typeface="Trebuchet MS" panose="020B0603020202020204" charset="0"/>
              </a:rPr>
              <a:t>GPON </a:t>
            </a:r>
            <a:r>
              <a:rPr lang="ru-RU" sz="2250" b="1" spc="-1" dirty="0" smtClean="0">
                <a:solidFill>
                  <a:schemeClr val="bg1"/>
                </a:solidFill>
                <a:latin typeface="Trebuchet MS" panose="020B0603020202020204" charset="0"/>
                <a:ea typeface="DejaVu Sans" panose="020B0603030804020204"/>
                <a:cs typeface="Trebuchet MS" panose="020B0603020202020204" charset="0"/>
              </a:rPr>
              <a:t>и </a:t>
            </a:r>
            <a:r>
              <a:rPr lang="en-US" sz="2250" b="1" spc="-1" dirty="0" smtClean="0">
                <a:solidFill>
                  <a:schemeClr val="bg1"/>
                </a:solidFill>
                <a:latin typeface="Trebuchet MS" panose="020B0603020202020204" charset="0"/>
                <a:ea typeface="DejaVu Sans" panose="020B0603030804020204"/>
                <a:cs typeface="Trebuchet MS" panose="020B0603020202020204" charset="0"/>
              </a:rPr>
              <a:t>EPON</a:t>
            </a:r>
            <a:endParaRPr lang="en-US"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pic>
        <p:nvPicPr>
          <p:cNvPr id="7" name="Picture 4" descr="https://shop.nag.ru/uploads/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950" y="1149010"/>
            <a:ext cx="5559050" cy="2175667"/>
          </a:xfrm>
          <a:prstGeom prst="rect">
            <a:avLst/>
          </a:prstGeom>
          <a:noFill/>
          <a:extLst>
            <a:ext uri="{909E8E84-426E-40DD-AFC4-6F175D3DCCD1}">
              <a14:hiddenFill xmlns:a14="http://schemas.microsoft.com/office/drawing/2010/main">
                <a:solidFill>
                  <a:srgbClr val="FFFFFF"/>
                </a:solidFill>
              </a14:hiddenFill>
            </a:ext>
          </a:extLst>
        </p:spPr>
      </p:pic>
      <p:sp>
        <p:nvSpPr>
          <p:cNvPr id="4" name="CustomShape 2"/>
          <p:cNvSpPr/>
          <p:nvPr/>
        </p:nvSpPr>
        <p:spPr>
          <a:xfrm>
            <a:off x="-82504" y="1077513"/>
            <a:ext cx="3128211" cy="2401247"/>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165100">
              <a:lnSpc>
                <a:spcPct val="150000"/>
              </a:lnSpc>
              <a:buClr>
                <a:srgbClr val="000000"/>
              </a:buClr>
            </a:pPr>
            <a:r>
              <a:rPr lang="ru-RU" sz="1000" spc="-1" dirty="0" smtClean="0">
                <a:latin typeface="Trebuchet MS" panose="020B0603020202020204" charset="0"/>
                <a:cs typeface="Trebuchet MS" panose="020B0603020202020204" charset="0"/>
              </a:rPr>
              <a:t>- Основные </a:t>
            </a:r>
            <a:r>
              <a:rPr lang="ru-RU" sz="1000" spc="-1" dirty="0">
                <a:latin typeface="Trebuchet MS" panose="020B0603020202020204" charset="0"/>
                <a:cs typeface="Trebuchet MS" panose="020B0603020202020204" charset="0"/>
              </a:rPr>
              <a:t>отличия GPON от GEPON заключаются в большей полосе нисходящего потока (</a:t>
            </a:r>
            <a:r>
              <a:rPr lang="ru-RU" sz="1000" spc="-1" dirty="0" err="1">
                <a:latin typeface="Trebuchet MS" panose="020B0603020202020204" charset="0"/>
                <a:cs typeface="Trebuchet MS" panose="020B0603020202020204" charset="0"/>
              </a:rPr>
              <a:t>DownStream</a:t>
            </a:r>
            <a:r>
              <a:rPr lang="ru-RU" sz="1000" spc="-1" dirty="0">
                <a:latin typeface="Trebuchet MS" panose="020B0603020202020204" charset="0"/>
                <a:cs typeface="Trebuchet MS" panose="020B0603020202020204" charset="0"/>
              </a:rPr>
              <a:t>, DS) у GPON: 2.5G против 1.25G у </a:t>
            </a:r>
            <a:r>
              <a:rPr lang="ru-RU" sz="1000" spc="-1" dirty="0" smtClean="0">
                <a:latin typeface="Trebuchet MS" panose="020B0603020202020204" charset="0"/>
                <a:cs typeface="Trebuchet MS" panose="020B0603020202020204" charset="0"/>
              </a:rPr>
              <a:t>GEPON</a:t>
            </a:r>
            <a:r>
              <a:rPr lang="en-US" sz="1000" spc="-1" dirty="0" smtClean="0">
                <a:latin typeface="Trebuchet MS" panose="020B0603020202020204" charset="0"/>
                <a:cs typeface="Trebuchet MS" panose="020B0603020202020204" charset="0"/>
              </a:rPr>
              <a:t> </a:t>
            </a:r>
            <a:r>
              <a:rPr lang="ru-RU" sz="1000" spc="-1" dirty="0" smtClean="0">
                <a:latin typeface="Trebuchet MS" panose="020B0603020202020204" charset="0"/>
                <a:cs typeface="Trebuchet MS" panose="020B0603020202020204" charset="0"/>
              </a:rPr>
              <a:t>и максимальным количеством абонентов на порту, </a:t>
            </a:r>
            <a:r>
              <a:rPr lang="en-US" sz="1000" spc="-1" dirty="0" smtClean="0">
                <a:latin typeface="Trebuchet MS" panose="020B0603020202020204" charset="0"/>
                <a:cs typeface="Trebuchet MS" panose="020B0603020202020204" charset="0"/>
              </a:rPr>
              <a:t>GPON – </a:t>
            </a:r>
            <a:r>
              <a:rPr lang="ru-RU" sz="1000" spc="-1" dirty="0" smtClean="0">
                <a:latin typeface="Trebuchet MS" panose="020B0603020202020204" charset="0"/>
                <a:cs typeface="Trebuchet MS" panose="020B0603020202020204" charset="0"/>
              </a:rPr>
              <a:t>до 128, </a:t>
            </a:r>
            <a:r>
              <a:rPr lang="en-US" sz="1000" spc="-1" dirty="0" smtClean="0">
                <a:latin typeface="Trebuchet MS" panose="020B0603020202020204" charset="0"/>
                <a:cs typeface="Trebuchet MS" panose="020B0603020202020204" charset="0"/>
              </a:rPr>
              <a:t>GEPON – </a:t>
            </a:r>
            <a:r>
              <a:rPr lang="ru-RU" sz="1000" spc="-1" dirty="0" smtClean="0">
                <a:latin typeface="Trebuchet MS" panose="020B0603020202020204" charset="0"/>
                <a:cs typeface="Trebuchet MS" panose="020B0603020202020204" charset="0"/>
              </a:rPr>
              <a:t>до 64. </a:t>
            </a:r>
            <a:r>
              <a:rPr lang="ru-RU" sz="1000" spc="-1" dirty="0">
                <a:latin typeface="Trebuchet MS" panose="020B0603020202020204" charset="0"/>
                <a:cs typeface="Trebuchet MS" panose="020B0603020202020204" charset="0"/>
              </a:rPr>
              <a:t>А также, отличающейся структурой кадров: в GEPON она максимально похожа на </a:t>
            </a:r>
            <a:r>
              <a:rPr lang="ru-RU" sz="1000" spc="-1" dirty="0" err="1">
                <a:latin typeface="Trebuchet MS" panose="020B0603020202020204" charset="0"/>
                <a:cs typeface="Trebuchet MS" panose="020B0603020202020204" charset="0"/>
              </a:rPr>
              <a:t>Ethernet</a:t>
            </a:r>
            <a:r>
              <a:rPr lang="ru-RU" sz="1000" spc="-1" dirty="0">
                <a:latin typeface="Trebuchet MS" panose="020B0603020202020204" charset="0"/>
                <a:cs typeface="Trebuchet MS" panose="020B0603020202020204" charset="0"/>
              </a:rPr>
              <a:t>, а у GPON более сложная, и больше напоминает SDH</a:t>
            </a:r>
            <a:r>
              <a:rPr lang="ru-RU" sz="1000" spc="-1" dirty="0" smtClean="0">
                <a:latin typeface="Trebuchet MS" panose="020B0603020202020204" charset="0"/>
                <a:cs typeface="Trebuchet MS" panose="020B0603020202020204" charset="0"/>
              </a:rPr>
              <a:t>.</a:t>
            </a:r>
          </a:p>
        </p:txBody>
      </p:sp>
      <p:sp>
        <p:nvSpPr>
          <p:cNvPr id="5" name="CustomShape 2"/>
          <p:cNvSpPr/>
          <p:nvPr/>
        </p:nvSpPr>
        <p:spPr>
          <a:xfrm>
            <a:off x="-41252" y="3273637"/>
            <a:ext cx="8969143" cy="2381455"/>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165100">
              <a:lnSpc>
                <a:spcPct val="150000"/>
              </a:lnSpc>
              <a:buClr>
                <a:srgbClr val="000000"/>
              </a:buClr>
            </a:pPr>
            <a:r>
              <a:rPr lang="en-US" sz="1000" spc="-1" dirty="0" smtClean="0">
                <a:latin typeface="Trebuchet MS" panose="020B0603020202020204" charset="0"/>
                <a:cs typeface="Trebuchet MS" panose="020B0603020202020204" charset="0"/>
              </a:rPr>
              <a:t>- </a:t>
            </a:r>
            <a:r>
              <a:rPr lang="ru-RU" sz="1000" spc="-1" dirty="0" smtClean="0">
                <a:latin typeface="Trebuchet MS" panose="020B0603020202020204" charset="0"/>
                <a:cs typeface="Trebuchet MS" panose="020B0603020202020204" charset="0"/>
              </a:rPr>
              <a:t>В </a:t>
            </a:r>
            <a:r>
              <a:rPr lang="ru-RU" sz="1000" spc="-1" dirty="0">
                <a:latin typeface="Trebuchet MS" panose="020B0603020202020204" charset="0"/>
                <a:cs typeface="Trebuchet MS" panose="020B0603020202020204" charset="0"/>
              </a:rPr>
              <a:t>GEPON пакеты </a:t>
            </a:r>
            <a:r>
              <a:rPr lang="ru-RU" sz="1000" spc="-1" dirty="0" err="1">
                <a:latin typeface="Trebuchet MS" panose="020B0603020202020204" charset="0"/>
                <a:cs typeface="Trebuchet MS" panose="020B0603020202020204" charset="0"/>
              </a:rPr>
              <a:t>Ethernet</a:t>
            </a:r>
            <a:r>
              <a:rPr lang="ru-RU" sz="1000" spc="-1" dirty="0">
                <a:latin typeface="Trebuchet MS" panose="020B0603020202020204" charset="0"/>
                <a:cs typeface="Trebuchet MS" panose="020B0603020202020204" charset="0"/>
              </a:rPr>
              <a:t> передаются в своем исходном формате по сети PON. В сети GPON для передачи данных требуется два уровня инкапсуляции</a:t>
            </a:r>
            <a:r>
              <a:rPr lang="ru-RU" sz="1000" spc="-1" dirty="0" smtClean="0">
                <a:latin typeface="Trebuchet MS" panose="020B0603020202020204" charset="0"/>
                <a:cs typeface="Trebuchet MS" panose="020B0603020202020204" charset="0"/>
              </a:rPr>
              <a:t>.</a:t>
            </a:r>
          </a:p>
          <a:p>
            <a:pPr marL="165100">
              <a:lnSpc>
                <a:spcPct val="150000"/>
              </a:lnSpc>
              <a:buClr>
                <a:srgbClr val="000000"/>
              </a:buClr>
            </a:pPr>
            <a:r>
              <a:rPr lang="ru-RU" sz="1000" spc="-1" dirty="0" smtClean="0">
                <a:latin typeface="Trebuchet MS" panose="020B0603020202020204" charset="0"/>
                <a:cs typeface="Trebuchet MS" panose="020B0603020202020204" charset="0"/>
              </a:rPr>
              <a:t>Основные особенности </a:t>
            </a:r>
            <a:r>
              <a:rPr lang="en-US" sz="1000" spc="-1" dirty="0" smtClean="0">
                <a:latin typeface="Trebuchet MS" panose="020B0603020202020204" charset="0"/>
                <a:cs typeface="Trebuchet MS" panose="020B0603020202020204" charset="0"/>
              </a:rPr>
              <a:t>GPON:</a:t>
            </a: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Полностью стандартизированная технология (рекомендация ITU-T G.984</a:t>
            </a:r>
            <a:r>
              <a:rPr lang="ru-RU" sz="1000" dirty="0" smtClean="0">
                <a:latin typeface="Trebuchet MS" panose="020B0603020202020204" pitchFamily="34" charset="0"/>
              </a:rPr>
              <a:t>);</a:t>
            </a:r>
            <a:endParaRPr lang="en-US" sz="1000" dirty="0" smtClean="0">
              <a:latin typeface="Trebuchet MS" panose="020B0603020202020204" pitchFamily="34" charset="0"/>
            </a:endParaRP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Полностью стандартизированный протокол управления OMCI (протокол TR-069</a:t>
            </a:r>
            <a:r>
              <a:rPr lang="ru-RU" sz="1000" dirty="0" smtClean="0">
                <a:latin typeface="Trebuchet MS" panose="020B0603020202020204" pitchFamily="34" charset="0"/>
              </a:rPr>
              <a:t>);</a:t>
            </a:r>
            <a:endParaRPr lang="en-US" sz="1000" dirty="0" smtClean="0">
              <a:latin typeface="Trebuchet MS" panose="020B0603020202020204" pitchFamily="34" charset="0"/>
            </a:endParaRP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Использование линейного кода NRZ без избыточности («честные» 2.5G</a:t>
            </a:r>
            <a:r>
              <a:rPr lang="ru-RU" sz="1000" dirty="0" smtClean="0">
                <a:latin typeface="Trebuchet MS" panose="020B0603020202020204" pitchFamily="34" charset="0"/>
              </a:rPr>
              <a:t>);</a:t>
            </a:r>
            <a:endParaRPr lang="en-US" sz="1000" dirty="0" smtClean="0">
              <a:latin typeface="Trebuchet MS" panose="020B0603020202020204" pitchFamily="34" charset="0"/>
            </a:endParaRP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Более эффективные механизмы для передачи TDM-трафика</a:t>
            </a:r>
            <a:r>
              <a:rPr lang="ru-RU" sz="1000" dirty="0" smtClean="0">
                <a:latin typeface="Trebuchet MS" panose="020B0603020202020204" pitchFamily="34" charset="0"/>
              </a:rPr>
              <a:t>;</a:t>
            </a:r>
            <a:endParaRPr lang="en-US" sz="1000" dirty="0" smtClean="0">
              <a:latin typeface="Trebuchet MS" panose="020B0603020202020204" pitchFamily="34" charset="0"/>
            </a:endParaRP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Более высокая стоимость, нежели </a:t>
            </a:r>
            <a:r>
              <a:rPr lang="ru-RU" sz="1000" dirty="0" smtClean="0">
                <a:latin typeface="Trebuchet MS" panose="020B0603020202020204" pitchFamily="34" charset="0"/>
              </a:rPr>
              <a:t>GEPON;</a:t>
            </a:r>
            <a:endParaRPr lang="en-US" sz="1000" dirty="0" smtClean="0">
              <a:latin typeface="Trebuchet MS" panose="020B0603020202020204" pitchFamily="34" charset="0"/>
            </a:endParaRPr>
          </a:p>
          <a:p>
            <a:r>
              <a:rPr lang="en-US" sz="1000" dirty="0" smtClean="0">
                <a:latin typeface="Trebuchet MS" panose="020B0603020202020204" pitchFamily="34" charset="0"/>
              </a:rPr>
              <a:t>   </a:t>
            </a:r>
            <a:r>
              <a:rPr lang="ru-RU" sz="1000" dirty="0" smtClean="0">
                <a:latin typeface="Trebuchet MS" panose="020B0603020202020204" pitchFamily="34" charset="0"/>
              </a:rPr>
              <a:t>– </a:t>
            </a:r>
            <a:r>
              <a:rPr lang="ru-RU" sz="1000" dirty="0">
                <a:latin typeface="Trebuchet MS" panose="020B0603020202020204" pitchFamily="34" charset="0"/>
              </a:rPr>
              <a:t>Более сложное конфигурирование оборудования.</a:t>
            </a:r>
            <a:endParaRPr lang="ru-RU" sz="1000" spc="-1" dirty="0" smtClean="0">
              <a:latin typeface="Trebuchet MS" panose="020B0603020202020204" pitchFamily="34" charset="0"/>
              <a:cs typeface="Trebuchet MS" panose="020B0603020202020204" charset="0"/>
            </a:endParaRPr>
          </a:p>
        </p:txBody>
      </p:sp>
    </p:spTree>
    <p:extLst>
      <p:ext uri="{BB962C8B-B14F-4D97-AF65-F5344CB8AC3E}">
        <p14:creationId xmlns:p14="http://schemas.microsoft.com/office/powerpoint/2010/main" val="258680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Особенности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HGU 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0" name="CustomShape 2"/>
          <p:cNvSpPr/>
          <p:nvPr/>
        </p:nvSpPr>
        <p:spPr>
          <a:xfrm>
            <a:off x="0" y="1130400"/>
            <a:ext cx="9065160" cy="1752872"/>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lvl="0" indent="-284480">
              <a:defRPr/>
            </a:pPr>
            <a:r>
              <a:rPr lang="en-US" sz="1200" spc="-1" dirty="0" smtClean="0">
                <a:solidFill>
                  <a:prstClr val="black"/>
                </a:solidFill>
                <a:latin typeface="Trebuchet MS" panose="020B0603020202020204" charset="0"/>
                <a:cs typeface="Trebuchet MS" panose="020B0603020202020204" charset="0"/>
              </a:rPr>
              <a:t>Switch_config_gpon0/2:2#gpon </a:t>
            </a:r>
            <a:r>
              <a:rPr lang="en-US" sz="1200" spc="-1" dirty="0" err="1">
                <a:solidFill>
                  <a:prstClr val="black"/>
                </a:solidFill>
                <a:latin typeface="Trebuchet MS" panose="020B0603020202020204" charset="0"/>
                <a:cs typeface="Trebuchet MS" panose="020B0603020202020204" charset="0"/>
              </a:rPr>
              <a:t>onu</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wifi</a:t>
            </a:r>
            <a:r>
              <a:rPr lang="en-US" sz="1200" spc="-1" dirty="0">
                <a:solidFill>
                  <a:prstClr val="black"/>
                </a:solidFill>
                <a:latin typeface="Trebuchet MS" panose="020B0603020202020204" charset="0"/>
                <a:cs typeface="Trebuchet MS" panose="020B0603020202020204" charset="0"/>
              </a:rPr>
              <a:t> 2.4G ?  </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r>
              <a:rPr lang="ru-RU" sz="1200" spc="-1" dirty="0">
                <a:solidFill>
                  <a:prstClr val="black"/>
                </a:solidFill>
                <a:latin typeface="Trebuchet MS" panose="020B0603020202020204" charset="0"/>
                <a:cs typeface="Trebuchet MS" panose="020B0603020202020204" charset="0"/>
              </a:rPr>
              <a:t>	</a:t>
            </a:r>
            <a:r>
              <a:rPr lang="en-US" sz="1200" spc="-1" dirty="0" smtClean="0">
                <a:solidFill>
                  <a:prstClr val="black"/>
                </a:solidFill>
                <a:latin typeface="Trebuchet MS" panose="020B0603020202020204" charset="0"/>
                <a:cs typeface="Trebuchet MS" panose="020B0603020202020204" charset="0"/>
              </a:rPr>
              <a:t>channel-Information  </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Config</a:t>
            </a:r>
            <a:r>
              <a:rPr lang="en-US" sz="1200" spc="-1" dirty="0">
                <a:solidFill>
                  <a:prstClr val="black"/>
                </a:solidFill>
                <a:latin typeface="Trebuchet MS" panose="020B0603020202020204" charset="0"/>
                <a:cs typeface="Trebuchet MS" panose="020B0603020202020204" charset="0"/>
              </a:rPr>
              <a:t> WIFI port </a:t>
            </a:r>
            <a:r>
              <a:rPr lang="en-US" sz="1200" spc="-1" dirty="0" smtClean="0">
                <a:solidFill>
                  <a:prstClr val="black"/>
                </a:solidFill>
                <a:latin typeface="Trebuchet MS" panose="020B0603020202020204" charset="0"/>
                <a:cs typeface="Trebuchet MS" panose="020B0603020202020204" charset="0"/>
              </a:rPr>
              <a:t>channel</a:t>
            </a:r>
            <a:r>
              <a:rPr lang="ru-RU" sz="1200" spc="-1" dirty="0" smtClean="0">
                <a:solidFill>
                  <a:prstClr val="black"/>
                </a:solidFill>
                <a:latin typeface="Trebuchet MS" panose="020B0603020202020204" charset="0"/>
                <a:cs typeface="Trebuchet MS" panose="020B0603020202020204" charset="0"/>
              </a:rPr>
              <a:t> – можно изменить ширину, номер канала и уменьшить мощность передатчика</a:t>
            </a:r>
            <a:endParaRPr lang="en-US" sz="1200" spc="-1" dirty="0">
              <a:solidFill>
                <a:prstClr val="black"/>
              </a:solidFill>
              <a:latin typeface="Trebuchet MS" panose="020B0603020202020204" charset="0"/>
              <a:cs typeface="Trebuchet MS" panose="020B0603020202020204" charset="0"/>
            </a:endParaRPr>
          </a:p>
          <a:p>
            <a:pPr marL="457200" lvl="0" indent="-284480">
              <a:defRPr/>
            </a:pPr>
            <a:r>
              <a:rPr lang="ru-RU" sz="1200" spc="-1" dirty="0" smtClean="0">
                <a:solidFill>
                  <a:prstClr val="black"/>
                </a:solidFill>
                <a:latin typeface="Trebuchet MS" panose="020B0603020202020204" charset="0"/>
                <a:cs typeface="Trebuchet MS" panose="020B0603020202020204" charset="0"/>
              </a:rPr>
              <a:t>	</a:t>
            </a:r>
            <a:r>
              <a:rPr lang="en-US" sz="1200" spc="-1" dirty="0" err="1" smtClean="0">
                <a:solidFill>
                  <a:prstClr val="black"/>
                </a:solidFill>
                <a:latin typeface="Trebuchet MS" panose="020B0603020202020204" charset="0"/>
                <a:cs typeface="Trebuchet MS" panose="020B0603020202020204" charset="0"/>
              </a:rPr>
              <a:t>tx</a:t>
            </a:r>
            <a:r>
              <a:rPr lang="en-US" sz="1200" spc="-1" dirty="0" smtClean="0">
                <a:solidFill>
                  <a:prstClr val="black"/>
                </a:solidFill>
                <a:latin typeface="Trebuchet MS" panose="020B0603020202020204" charset="0"/>
                <a:cs typeface="Trebuchet MS" panose="020B0603020202020204" charset="0"/>
              </a:rPr>
              <a:t>-rate              </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Config</a:t>
            </a:r>
            <a:r>
              <a:rPr lang="en-US" sz="1200" spc="-1" dirty="0">
                <a:solidFill>
                  <a:prstClr val="black"/>
                </a:solidFill>
                <a:latin typeface="Trebuchet MS" panose="020B0603020202020204" charset="0"/>
                <a:cs typeface="Trebuchet MS" panose="020B0603020202020204" charset="0"/>
              </a:rPr>
              <a:t> WIFI port </a:t>
            </a:r>
            <a:r>
              <a:rPr lang="en-US" sz="1200" spc="-1" dirty="0" err="1">
                <a:solidFill>
                  <a:prstClr val="black"/>
                </a:solidFill>
                <a:latin typeface="Trebuchet MS" panose="020B0603020202020204" charset="0"/>
                <a:cs typeface="Trebuchet MS" panose="020B0603020202020204" charset="0"/>
              </a:rPr>
              <a:t>ssid</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Tx</a:t>
            </a:r>
            <a:r>
              <a:rPr lang="en-US" sz="1200" spc="-1" dirty="0">
                <a:solidFill>
                  <a:prstClr val="black"/>
                </a:solidFill>
                <a:latin typeface="Trebuchet MS" panose="020B0603020202020204" charset="0"/>
                <a:cs typeface="Trebuchet MS" panose="020B0603020202020204" charset="0"/>
              </a:rPr>
              <a:t> rate  </a:t>
            </a:r>
            <a:r>
              <a:rPr lang="ru-RU" sz="1200" spc="-1" dirty="0" smtClean="0">
                <a:solidFill>
                  <a:prstClr val="black"/>
                </a:solidFill>
                <a:latin typeface="Trebuchet MS" panose="020B0603020202020204" charset="0"/>
                <a:cs typeface="Trebuchet MS" panose="020B0603020202020204" charset="0"/>
              </a:rPr>
              <a:t>- ограничить скорость передачи</a:t>
            </a:r>
          </a:p>
          <a:p>
            <a:pPr marL="457200" lvl="0" indent="-284480">
              <a:defRPr/>
            </a:pPr>
            <a:r>
              <a:rPr lang="ru-RU" sz="1200" spc="-1" dirty="0" smtClean="0">
                <a:solidFill>
                  <a:prstClr val="black"/>
                </a:solidFill>
                <a:latin typeface="Trebuchet MS" panose="020B0603020202020204" charset="0"/>
                <a:cs typeface="Trebuchet MS" panose="020B0603020202020204" charset="0"/>
              </a:rPr>
              <a:t>	</a:t>
            </a:r>
            <a:r>
              <a:rPr lang="en-US" sz="1200" spc="-1" dirty="0" err="1" smtClean="0">
                <a:solidFill>
                  <a:prstClr val="black"/>
                </a:solidFill>
                <a:latin typeface="Trebuchet MS" panose="020B0603020202020204" charset="0"/>
                <a:cs typeface="Trebuchet MS" panose="020B0603020202020204" charset="0"/>
              </a:rPr>
              <a:t>wlan</a:t>
            </a:r>
            <a:r>
              <a:rPr lang="en-US" sz="1200" spc="-1" dirty="0" smtClean="0">
                <a:solidFill>
                  <a:prstClr val="black"/>
                </a:solidFill>
                <a:latin typeface="Trebuchet MS" panose="020B0603020202020204" charset="0"/>
                <a:cs typeface="Trebuchet MS" panose="020B0603020202020204" charset="0"/>
              </a:rPr>
              <a:t>-enable          </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Config</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wlan</a:t>
            </a:r>
            <a:r>
              <a:rPr lang="en-US" sz="1200" spc="-1" dirty="0">
                <a:solidFill>
                  <a:prstClr val="black"/>
                </a:solidFill>
                <a:latin typeface="Trebuchet MS" panose="020B0603020202020204" charset="0"/>
                <a:cs typeface="Trebuchet MS" panose="020B0603020202020204" charset="0"/>
              </a:rPr>
              <a:t>-enable status of the WIFI port  </a:t>
            </a:r>
            <a:r>
              <a:rPr lang="ru-RU" sz="1200" spc="-1" dirty="0" smtClean="0">
                <a:solidFill>
                  <a:prstClr val="black"/>
                </a:solidFill>
                <a:latin typeface="Trebuchet MS" panose="020B0603020202020204" charset="0"/>
                <a:cs typeface="Trebuchet MS" panose="020B0603020202020204" charset="0"/>
              </a:rPr>
              <a:t>- выключить или включить </a:t>
            </a:r>
            <a:r>
              <a:rPr lang="en-US" sz="1200" spc="-1" dirty="0" smtClean="0">
                <a:solidFill>
                  <a:prstClr val="black"/>
                </a:solidFill>
                <a:latin typeface="Trebuchet MS" panose="020B0603020202020204" charset="0"/>
                <a:cs typeface="Trebuchet MS" panose="020B0603020202020204" charset="0"/>
              </a:rPr>
              <a:t>WAN SSID</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r>
              <a:rPr lang="ru-RU" sz="1200" spc="-1" dirty="0" smtClean="0">
                <a:solidFill>
                  <a:prstClr val="black"/>
                </a:solidFill>
                <a:latin typeface="Trebuchet MS" panose="020B0603020202020204" charset="0"/>
                <a:cs typeface="Trebuchet MS" panose="020B0603020202020204" charset="0"/>
              </a:rPr>
              <a:t>	</a:t>
            </a:r>
            <a:r>
              <a:rPr lang="en-US" sz="1200" spc="-1" dirty="0" err="1" smtClean="0">
                <a:solidFill>
                  <a:prstClr val="black"/>
                </a:solidFill>
                <a:latin typeface="Trebuchet MS" panose="020B0603020202020204" charset="0"/>
                <a:cs typeface="Trebuchet MS" panose="020B0603020202020204" charset="0"/>
              </a:rPr>
              <a:t>ssid</a:t>
            </a:r>
            <a:r>
              <a:rPr lang="en-US" sz="1200" spc="-1" dirty="0" smtClean="0">
                <a:solidFill>
                  <a:prstClr val="black"/>
                </a:solidFill>
                <a:latin typeface="Trebuchet MS" panose="020B0603020202020204" charset="0"/>
                <a:cs typeface="Trebuchet MS" panose="020B0603020202020204" charset="0"/>
              </a:rPr>
              <a:t>                 </a:t>
            </a:r>
            <a:r>
              <a:rPr lang="en-US" sz="1200" spc="-1" dirty="0">
                <a:solidFill>
                  <a:prstClr val="black"/>
                </a:solidFill>
                <a:latin typeface="Trebuchet MS" panose="020B0603020202020204" charset="0"/>
                <a:cs typeface="Trebuchet MS" panose="020B0603020202020204" charset="0"/>
              </a:rPr>
              <a:t>-- </a:t>
            </a:r>
            <a:r>
              <a:rPr lang="en-US" sz="1200" spc="-1" dirty="0" err="1">
                <a:solidFill>
                  <a:prstClr val="black"/>
                </a:solidFill>
                <a:latin typeface="Trebuchet MS" panose="020B0603020202020204" charset="0"/>
                <a:cs typeface="Trebuchet MS" panose="020B0603020202020204" charset="0"/>
              </a:rPr>
              <a:t>Ssid</a:t>
            </a:r>
            <a:r>
              <a:rPr lang="en-US" sz="1200" spc="-1" dirty="0">
                <a:solidFill>
                  <a:prstClr val="black"/>
                </a:solidFill>
                <a:latin typeface="Trebuchet MS" panose="020B0603020202020204" charset="0"/>
                <a:cs typeface="Trebuchet MS" panose="020B0603020202020204" charset="0"/>
              </a:rPr>
              <a:t> </a:t>
            </a:r>
            <a:r>
              <a:rPr lang="en-US" sz="1200" spc="-1" dirty="0" err="1" smtClean="0">
                <a:solidFill>
                  <a:prstClr val="black"/>
                </a:solidFill>
                <a:latin typeface="Trebuchet MS" panose="020B0603020202020204" charset="0"/>
                <a:cs typeface="Trebuchet MS" panose="020B0603020202020204" charset="0"/>
              </a:rPr>
              <a:t>config</a:t>
            </a:r>
            <a:r>
              <a:rPr lang="en-US" sz="1200" spc="-1" dirty="0" smtClean="0">
                <a:solidFill>
                  <a:prstClr val="black"/>
                </a:solidFill>
                <a:latin typeface="Trebuchet MS" panose="020B0603020202020204" charset="0"/>
                <a:cs typeface="Trebuchet MS" panose="020B0603020202020204" charset="0"/>
              </a:rPr>
              <a:t> – </a:t>
            </a:r>
            <a:r>
              <a:rPr lang="ru-RU" sz="1200" spc="-1" dirty="0" smtClean="0">
                <a:solidFill>
                  <a:prstClr val="black"/>
                </a:solidFill>
                <a:latin typeface="Trebuchet MS" panose="020B0603020202020204" charset="0"/>
                <a:cs typeface="Trebuchet MS" panose="020B0603020202020204" charset="0"/>
              </a:rPr>
              <a:t>настроить пароль и имя </a:t>
            </a:r>
            <a:r>
              <a:rPr lang="en-US" sz="1200" spc="-1" dirty="0" smtClean="0">
                <a:solidFill>
                  <a:prstClr val="black"/>
                </a:solidFill>
                <a:latin typeface="Trebuchet MS" panose="020B0603020202020204" charset="0"/>
                <a:cs typeface="Trebuchet MS" panose="020B0603020202020204" charset="0"/>
              </a:rPr>
              <a:t>SSID</a:t>
            </a:r>
            <a:endParaRPr lang="ru-RU" sz="1200" spc="-1" dirty="0" smtClean="0">
              <a:solidFill>
                <a:prstClr val="black"/>
              </a:solidFill>
              <a:latin typeface="Trebuchet MS" panose="020B0603020202020204" charset="0"/>
              <a:cs typeface="Trebuchet MS" panose="020B0603020202020204" charset="0"/>
            </a:endParaRPr>
          </a:p>
          <a:p>
            <a:pPr marL="457200" lvl="0" indent="-284480">
              <a:defRPr/>
            </a:pPr>
            <a:endParaRPr lang="ru-RU" sz="1200" spc="-1" dirty="0">
              <a:solidFill>
                <a:prstClr val="black"/>
              </a:solidFill>
              <a:latin typeface="Trebuchet MS" panose="020B0603020202020204" charset="0"/>
              <a:cs typeface="Trebuchet MS" panose="020B0603020202020204" charset="0"/>
            </a:endParaRPr>
          </a:p>
          <a:p>
            <a:pPr marL="457200" lvl="0" indent="-284480">
              <a:defRPr/>
            </a:pPr>
            <a:r>
              <a:rPr lang="ru-RU" sz="1200" spc="-1" dirty="0" smtClean="0">
                <a:solidFill>
                  <a:prstClr val="black"/>
                </a:solidFill>
                <a:latin typeface="Trebuchet MS" panose="020B0603020202020204" charset="0"/>
                <a:cs typeface="Trebuchet MS" panose="020B0603020202020204" charset="0"/>
              </a:rPr>
              <a:t>Статус текущей настройки смотрится командой:</a:t>
            </a:r>
          </a:p>
          <a:p>
            <a:pPr marL="457200" lvl="0" indent="-284480">
              <a:defRPr/>
            </a:pPr>
            <a:r>
              <a:rPr lang="ru-RU" sz="1200" spc="-1" dirty="0" smtClean="0">
                <a:solidFill>
                  <a:prstClr val="black"/>
                </a:solidFill>
                <a:latin typeface="Trebuchet MS" panose="020B0603020202020204" charset="0"/>
                <a:cs typeface="Trebuchet MS" panose="020B0603020202020204" charset="0"/>
              </a:rPr>
              <a:t>	</a:t>
            </a:r>
            <a:r>
              <a:rPr lang="en-US" sz="1200" spc="-1" dirty="0" smtClean="0">
                <a:solidFill>
                  <a:prstClr val="black"/>
                </a:solidFill>
                <a:latin typeface="Trebuchet MS" panose="020B0603020202020204" charset="0"/>
                <a:cs typeface="Trebuchet MS" panose="020B0603020202020204" charset="0"/>
              </a:rPr>
              <a:t>show </a:t>
            </a:r>
            <a:r>
              <a:rPr lang="en-US" sz="1200" spc="-1" dirty="0" err="1" smtClean="0">
                <a:solidFill>
                  <a:prstClr val="black"/>
                </a:solidFill>
                <a:latin typeface="Trebuchet MS" panose="020B0603020202020204" charset="0"/>
                <a:cs typeface="Trebuchet MS" panose="020B0603020202020204" charset="0"/>
              </a:rPr>
              <a:t>gpon</a:t>
            </a:r>
            <a:r>
              <a:rPr lang="en-US" sz="1200" spc="-1" dirty="0" smtClean="0">
                <a:solidFill>
                  <a:prstClr val="black"/>
                </a:solidFill>
                <a:latin typeface="Trebuchet MS" panose="020B0603020202020204" charset="0"/>
                <a:cs typeface="Trebuchet MS" panose="020B0603020202020204" charset="0"/>
              </a:rPr>
              <a:t> interface </a:t>
            </a:r>
            <a:r>
              <a:rPr lang="en-US" sz="1200" spc="-1" dirty="0" err="1" smtClean="0">
                <a:solidFill>
                  <a:prstClr val="black"/>
                </a:solidFill>
                <a:latin typeface="Trebuchet MS" panose="020B0603020202020204" charset="0"/>
                <a:cs typeface="Trebuchet MS" panose="020B0603020202020204" charset="0"/>
              </a:rPr>
              <a:t>gpon</a:t>
            </a:r>
            <a:r>
              <a:rPr lang="en-US" sz="1200" spc="-1" dirty="0" smtClean="0">
                <a:solidFill>
                  <a:prstClr val="black"/>
                </a:solidFill>
                <a:latin typeface="Trebuchet MS" panose="020B0603020202020204" charset="0"/>
                <a:cs typeface="Trebuchet MS" panose="020B0603020202020204" charset="0"/>
              </a:rPr>
              <a:t> 0/X:Y </a:t>
            </a:r>
            <a:r>
              <a:rPr lang="en-US" sz="1200" spc="-1" dirty="0" err="1" smtClean="0">
                <a:solidFill>
                  <a:prstClr val="black"/>
                </a:solidFill>
                <a:latin typeface="Trebuchet MS" panose="020B0603020202020204" charset="0"/>
                <a:cs typeface="Trebuchet MS" panose="020B0603020202020204" charset="0"/>
              </a:rPr>
              <a:t>onu</a:t>
            </a:r>
            <a:r>
              <a:rPr lang="en-US" sz="1200" spc="-1" dirty="0" smtClean="0">
                <a:solidFill>
                  <a:prstClr val="black"/>
                </a:solidFill>
                <a:latin typeface="Trebuchet MS" panose="020B0603020202020204" charset="0"/>
                <a:cs typeface="Trebuchet MS" panose="020B0603020202020204" charset="0"/>
              </a:rPr>
              <a:t> </a:t>
            </a:r>
            <a:r>
              <a:rPr lang="en-US" sz="1200" spc="-1" dirty="0" err="1" smtClean="0">
                <a:solidFill>
                  <a:prstClr val="black"/>
                </a:solidFill>
                <a:latin typeface="Trebuchet MS" panose="020B0603020202020204" charset="0"/>
                <a:cs typeface="Trebuchet MS" panose="020B0603020202020204" charset="0"/>
              </a:rPr>
              <a:t>wifi</a:t>
            </a:r>
            <a:r>
              <a:rPr lang="en-US" sz="1200" spc="-1" dirty="0" smtClean="0">
                <a:solidFill>
                  <a:prstClr val="black"/>
                </a:solidFill>
                <a:latin typeface="Trebuchet MS" panose="020B0603020202020204" charset="0"/>
                <a:cs typeface="Trebuchet MS" panose="020B0603020202020204" charset="0"/>
              </a:rPr>
              <a:t> 1 </a:t>
            </a:r>
            <a:r>
              <a:rPr lang="en-US" sz="1200" spc="-1" dirty="0" err="1" smtClean="0">
                <a:solidFill>
                  <a:prstClr val="black"/>
                </a:solidFill>
                <a:latin typeface="Trebuchet MS" panose="020B0603020202020204" charset="0"/>
                <a:cs typeface="Trebuchet MS" panose="020B0603020202020204" charset="0"/>
              </a:rPr>
              <a:t>config</a:t>
            </a:r>
            <a:endParaRPr lang="ru-RU" sz="1200" spc="-1" dirty="0" smtClean="0">
              <a:solidFill>
                <a:prstClr val="black"/>
              </a:solidFill>
              <a:latin typeface="Trebuchet MS" panose="020B0603020202020204" charset="0"/>
              <a:cs typeface="Trebuchet MS" panose="020B0603020202020204" charset="0"/>
            </a:endParaRPr>
          </a:p>
        </p:txBody>
      </p:sp>
      <p:sp>
        <p:nvSpPr>
          <p:cNvPr id="8" name="CustomShape 2"/>
          <p:cNvSpPr/>
          <p:nvPr/>
        </p:nvSpPr>
        <p:spPr>
          <a:xfrm>
            <a:off x="0" y="1405945"/>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10" name="CustomShape 2"/>
          <p:cNvSpPr/>
          <p:nvPr/>
        </p:nvSpPr>
        <p:spPr>
          <a:xfrm>
            <a:off x="78840" y="2419142"/>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pic>
        <p:nvPicPr>
          <p:cNvPr id="2" name="Рисунок 1"/>
          <p:cNvPicPr>
            <a:picLocks noChangeAspect="1"/>
          </p:cNvPicPr>
          <p:nvPr/>
        </p:nvPicPr>
        <p:blipFill>
          <a:blip r:embed="rId4"/>
          <a:stretch>
            <a:fillRect/>
          </a:stretch>
        </p:blipFill>
        <p:spPr>
          <a:xfrm>
            <a:off x="4173565" y="2511033"/>
            <a:ext cx="4891595" cy="2196443"/>
          </a:xfrm>
          <a:prstGeom prst="rect">
            <a:avLst/>
          </a:prstGeom>
        </p:spPr>
      </p:pic>
    </p:spTree>
    <p:extLst>
      <p:ext uri="{BB962C8B-B14F-4D97-AF65-F5344CB8AC3E}">
        <p14:creationId xmlns:p14="http://schemas.microsoft.com/office/powerpoint/2010/main" val="316977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Настройка шаблона для автоматической регистрации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2"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63" name="CustomShape 3"/>
          <p:cNvSpPr/>
          <p:nvPr/>
        </p:nvSpPr>
        <p:spPr>
          <a:xfrm>
            <a:off x="20160" y="1203480"/>
            <a:ext cx="9065160" cy="489219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lvl="0"/>
            <a:r>
              <a:rPr lang="ru-RU" sz="1200" b="1" spc="-1" dirty="0">
                <a:solidFill>
                  <a:srgbClr val="6D28AA"/>
                </a:solidFill>
                <a:latin typeface="Trebuchet MS" panose="020B0603020202020204" charset="0"/>
                <a:cs typeface="Trebuchet MS" panose="020B0603020202020204" charset="0"/>
              </a:rPr>
              <a:t>В шаблоне мы будем осуществлять привязку всех созданных профилей для нашей ONU.</a:t>
            </a: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r>
              <a:rPr lang="ru-RU" sz="1200" b="1" spc="-1" dirty="0" smtClean="0">
                <a:solidFill>
                  <a:srgbClr val="6D28AA"/>
                </a:solidFill>
                <a:latin typeface="Trebuchet MS" panose="020B0603020202020204" charset="0"/>
                <a:cs typeface="Trebuchet MS" panose="020B0603020202020204" charset="0"/>
              </a:rPr>
              <a:t>Перейдем </a:t>
            </a:r>
            <a:r>
              <a:rPr lang="ru-RU" sz="1200" b="1" spc="-1" dirty="0">
                <a:solidFill>
                  <a:srgbClr val="6D28AA"/>
                </a:solidFill>
                <a:latin typeface="Trebuchet MS" panose="020B0603020202020204" charset="0"/>
                <a:cs typeface="Trebuchet MS" panose="020B0603020202020204" charset="0"/>
              </a:rPr>
              <a:t>к настройке </a:t>
            </a:r>
            <a:r>
              <a:rPr lang="en-US" sz="1200" b="1" spc="-1" dirty="0">
                <a:solidFill>
                  <a:srgbClr val="6D28AA"/>
                </a:solidFill>
                <a:latin typeface="Trebuchet MS" panose="020B0603020202020204" charset="0"/>
                <a:cs typeface="Trebuchet MS" panose="020B0603020202020204" charset="0"/>
              </a:rPr>
              <a:t>GPON-</a:t>
            </a:r>
            <a:r>
              <a:rPr lang="ru-RU" sz="1200" b="1" spc="-1" dirty="0">
                <a:solidFill>
                  <a:srgbClr val="6D28AA"/>
                </a:solidFill>
                <a:latin typeface="Trebuchet MS" panose="020B0603020202020204" charset="0"/>
                <a:cs typeface="Trebuchet MS" panose="020B0603020202020204" charset="0"/>
              </a:rPr>
              <a:t>интерфейсов</a:t>
            </a:r>
            <a:r>
              <a:rPr lang="ru-RU" sz="1200" b="1" spc="-1" dirty="0" smtClean="0">
                <a:solidFill>
                  <a:srgbClr val="6D28AA"/>
                </a:solidFill>
                <a:latin typeface="Trebuchet MS" panose="020B0603020202020204" charset="0"/>
                <a:cs typeface="Trebuchet MS" panose="020B0603020202020204" charset="0"/>
              </a:rPr>
              <a:t>:</a:t>
            </a: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smtClean="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lvl="0"/>
            <a:endParaRPr lang="ru-RU" sz="1200" b="1" spc="-1" dirty="0">
              <a:solidFill>
                <a:srgbClr val="6D28AA"/>
              </a:solidFill>
              <a:latin typeface="Trebuchet MS" panose="020B0603020202020204" charset="0"/>
              <a:cs typeface="Trebuchet MS" panose="020B060302020202020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2" name="Rectangle 2"/>
          <p:cNvSpPr>
            <a:spLocks noChangeArrowheads="1"/>
          </p:cNvSpPr>
          <p:nvPr/>
        </p:nvSpPr>
        <p:spPr bwMode="auto">
          <a:xfrm>
            <a:off x="322668" y="1603156"/>
            <a:ext cx="80406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onu-config-template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internet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cmd-sequence</a:t>
            </a:r>
            <a:r>
              <a:rPr kumimoji="0" lang="ru-RU" altLang="ru-RU" sz="1000" b="0" i="0" u="none" strike="noStrike" cap="none" normalizeH="0" baseline="0" dirty="0" smtClean="0">
                <a:ln>
                  <a:noFill/>
                </a:ln>
                <a:solidFill>
                  <a:srgbClr val="000000"/>
                </a:solidFill>
                <a:effectLst/>
                <a:latin typeface="Consolas" panose="020B0609020204030204" pitchFamily="49" charset="0"/>
              </a:rPr>
              <a:t> 001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tcont-virtual-port-bind-profile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tvbind-default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cmd-sequence</a:t>
            </a:r>
            <a:r>
              <a:rPr kumimoji="0" lang="ru-RU" altLang="ru-RU" sz="1000" b="0" i="0" u="none" strike="noStrike" cap="none" normalizeH="0" baseline="0" dirty="0" smtClean="0">
                <a:ln>
                  <a:noFill/>
                </a:ln>
                <a:solidFill>
                  <a:srgbClr val="000000"/>
                </a:solidFill>
                <a:effectLst/>
                <a:latin typeface="Consolas" panose="020B0609020204030204" pitchFamily="49" charset="0"/>
              </a:rPr>
              <a:t> 002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flow-mapping-profile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flow-mapping-default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cmd-sequence</a:t>
            </a:r>
            <a:r>
              <a:rPr kumimoji="0" lang="ru-RU" altLang="ru-RU" sz="1000" b="0" i="0" u="none" strike="noStrike" cap="none" normalizeH="0" baseline="0" dirty="0" smtClean="0">
                <a:ln>
                  <a:noFill/>
                </a:ln>
                <a:solidFill>
                  <a:srgbClr val="000000"/>
                </a:solidFill>
                <a:effectLst/>
                <a:latin typeface="Consolas" panose="020B0609020204030204" pitchFamily="49" charset="0"/>
              </a:rPr>
              <a:t> 003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uni</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ONU-VLAN-11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cmd-sequence</a:t>
            </a:r>
            <a:r>
              <a:rPr kumimoji="0" lang="ru-RU" altLang="ru-RU" sz="1000" b="0" i="0" u="none" strike="noStrike" cap="none" normalizeH="0" baseline="0" dirty="0" smtClean="0">
                <a:ln>
                  <a:noFill/>
                </a:ln>
                <a:solidFill>
                  <a:srgbClr val="000000"/>
                </a:solidFill>
                <a:effectLst/>
                <a:latin typeface="Consolas" panose="020B0609020204030204" pitchFamily="49" charset="0"/>
              </a:rPr>
              <a:t> 004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uni</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mcst-oper-profile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IPTV</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cmd-sequence</a:t>
            </a:r>
            <a:r>
              <a:rPr kumimoji="0" lang="ru-RU" altLang="ru-RU" sz="1000" b="0" i="0" u="none" strike="noStrike" cap="none" normalizeH="0" baseline="0" dirty="0" smtClean="0">
                <a:ln>
                  <a:noFill/>
                </a:ln>
                <a:solidFill>
                  <a:srgbClr val="000000"/>
                </a:solidFill>
                <a:effectLst/>
                <a:latin typeface="Consolas" panose="020B0609020204030204" pitchFamily="49" charset="0"/>
              </a:rPr>
              <a:t> 005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uni</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mcst-dynamic-group-profile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IPTV</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000" dirty="0">
              <a:solidFill>
                <a:srgbClr val="00000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000" dirty="0" smtClean="0">
                <a:solidFill>
                  <a:srgbClr val="000000"/>
                </a:solidFill>
                <a:latin typeface="Consolas" panose="020B0609020204030204" pitchFamily="49" charset="0"/>
              </a:rPr>
              <a:t>Для </a:t>
            </a:r>
            <a:r>
              <a:rPr lang="en-US" altLang="ru-RU" sz="1000" dirty="0" smtClean="0">
                <a:solidFill>
                  <a:srgbClr val="000000"/>
                </a:solidFill>
                <a:latin typeface="Consolas" panose="020B0609020204030204" pitchFamily="49" charset="0"/>
              </a:rPr>
              <a:t>HGU ONU </a:t>
            </a:r>
            <a:r>
              <a:rPr lang="ru-RU" altLang="ru-RU" sz="1000" dirty="0" smtClean="0">
                <a:solidFill>
                  <a:srgbClr val="000000"/>
                </a:solidFill>
                <a:latin typeface="Consolas" panose="020B0609020204030204" pitchFamily="49" charset="0"/>
              </a:rPr>
              <a:t>мы применяем </a:t>
            </a:r>
            <a:r>
              <a:rPr lang="en-US" altLang="ru-RU" sz="1000" dirty="0" smtClean="0">
                <a:solidFill>
                  <a:srgbClr val="000000"/>
                </a:solidFill>
                <a:latin typeface="Consolas" panose="020B0609020204030204" pitchFamily="49" charset="0"/>
              </a:rPr>
              <a:t>flow-mapping-default-</a:t>
            </a:r>
            <a:r>
              <a:rPr lang="en-US" altLang="ru-RU" sz="1000" dirty="0" err="1" smtClean="0">
                <a:solidFill>
                  <a:srgbClr val="000000"/>
                </a:solidFill>
                <a:latin typeface="Consolas" panose="020B0609020204030204" pitchFamily="49" charset="0"/>
              </a:rPr>
              <a:t>hgu</a:t>
            </a:r>
            <a:r>
              <a:rPr lang="en-US" altLang="ru-RU" sz="1000" dirty="0" smtClean="0">
                <a:solidFill>
                  <a:srgbClr val="000000"/>
                </a:solidFill>
                <a:latin typeface="Consolas" panose="020B0609020204030204" pitchFamily="49" charset="0"/>
              </a:rPr>
              <a:t> </a:t>
            </a:r>
            <a:r>
              <a:rPr lang="ru-RU" altLang="ru-RU" sz="1000" dirty="0" smtClean="0">
                <a:solidFill>
                  <a:srgbClr val="000000"/>
                </a:solidFill>
                <a:latin typeface="Consolas" panose="020B0609020204030204" pitchFamily="49" charset="0"/>
              </a:rPr>
              <a:t>и остальные правила применяются уже к </a:t>
            </a:r>
            <a:r>
              <a:rPr lang="en-US" altLang="ru-RU" sz="1000" dirty="0" err="1" smtClean="0">
                <a:solidFill>
                  <a:srgbClr val="000000"/>
                </a:solidFill>
                <a:latin typeface="Consolas" panose="020B0609020204030204" pitchFamily="49" charset="0"/>
              </a:rPr>
              <a:t>veip</a:t>
            </a:r>
            <a:r>
              <a:rPr lang="en-US" altLang="ru-RU" sz="1000" dirty="0" smtClean="0">
                <a:solidFill>
                  <a:srgbClr val="000000"/>
                </a:solidFill>
                <a:latin typeface="Consolas" panose="020B0609020204030204" pitchFamily="49" charset="0"/>
              </a:rPr>
              <a:t> </a:t>
            </a:r>
            <a:r>
              <a:rPr lang="ru-RU" altLang="ru-RU" sz="1000" dirty="0" smtClean="0">
                <a:solidFill>
                  <a:srgbClr val="000000"/>
                </a:solidFill>
                <a:latin typeface="Consolas" panose="020B0609020204030204" pitchFamily="49" charset="0"/>
              </a:rPr>
              <a:t>интерфейсу, например:</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ru-RU" sz="1000" dirty="0">
              <a:solidFill>
                <a:srgbClr val="00000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000" dirty="0" err="1" smtClean="0">
                <a:solidFill>
                  <a:srgbClr val="000000"/>
                </a:solidFill>
                <a:latin typeface="Consolas" panose="020B0609020204030204" pitchFamily="49" charset="0"/>
              </a:rPr>
              <a:t>gpon</a:t>
            </a:r>
            <a:r>
              <a:rPr lang="en-US" altLang="ru-RU" sz="1000" dirty="0" smtClean="0">
                <a:solidFill>
                  <a:srgbClr val="000000"/>
                </a:solidFill>
                <a:latin typeface="Consolas" panose="020B0609020204030204" pitchFamily="49" charset="0"/>
              </a:rPr>
              <a:t> </a:t>
            </a:r>
            <a:r>
              <a:rPr lang="en-US" altLang="ru-RU" sz="1000" dirty="0" err="1" smtClean="0">
                <a:solidFill>
                  <a:srgbClr val="000000"/>
                </a:solidFill>
                <a:latin typeface="Consolas" panose="020B0609020204030204" pitchFamily="49" charset="0"/>
              </a:rPr>
              <a:t>onu</a:t>
            </a:r>
            <a:r>
              <a:rPr lang="en-US" altLang="ru-RU" sz="1000" dirty="0" smtClean="0">
                <a:solidFill>
                  <a:srgbClr val="000000"/>
                </a:solidFill>
                <a:latin typeface="Consolas" panose="020B0609020204030204" pitchFamily="49" charset="0"/>
              </a:rPr>
              <a:t> </a:t>
            </a:r>
            <a:r>
              <a:rPr lang="en-US" altLang="ru-RU" sz="1000" dirty="0" err="1" smtClean="0">
                <a:solidFill>
                  <a:srgbClr val="000000"/>
                </a:solidFill>
                <a:latin typeface="Consolas" panose="020B0609020204030204" pitchFamily="49" charset="0"/>
              </a:rPr>
              <a:t>veip</a:t>
            </a:r>
            <a:r>
              <a:rPr lang="en-US" altLang="ru-RU" sz="1000" dirty="0" smtClean="0">
                <a:solidFill>
                  <a:srgbClr val="000000"/>
                </a:solidFill>
                <a:latin typeface="Consolas" panose="020B0609020204030204" pitchFamily="49" charset="0"/>
              </a:rPr>
              <a:t> 1 </a:t>
            </a:r>
            <a:r>
              <a:rPr lang="en-US" altLang="ru-RU" sz="1000" dirty="0" err="1" smtClean="0">
                <a:solidFill>
                  <a:srgbClr val="000000"/>
                </a:solidFill>
                <a:latin typeface="Consolas" panose="020B0609020204030204" pitchFamily="49" charset="0"/>
              </a:rPr>
              <a:t>vlan</a:t>
            </a:r>
            <a:r>
              <a:rPr lang="en-US" altLang="ru-RU" sz="1000" dirty="0" smtClean="0">
                <a:solidFill>
                  <a:srgbClr val="000000"/>
                </a:solidFill>
                <a:latin typeface="Consolas" panose="020B0609020204030204" pitchFamily="49" charset="0"/>
              </a:rPr>
              <a:t>-profile ONU-VLAN-TRUNK</a:t>
            </a:r>
            <a:r>
              <a:rPr lang="ru-RU" altLang="ru-RU" sz="1000" dirty="0" smtClean="0">
                <a:solidFill>
                  <a:srgbClr val="000000"/>
                </a:solidFill>
                <a:latin typeface="Consolas" panose="020B0609020204030204" pitchFamily="49" charset="0"/>
              </a:rPr>
              <a:t> и т.д.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22668" y="3764776"/>
            <a:ext cx="76174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interface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range</a:t>
            </a:r>
            <a:r>
              <a:rPr kumimoji="0" lang="ru-RU" altLang="ru-RU" sz="1000" b="0" i="0" u="none" strike="noStrike" cap="none" normalizeH="0" baseline="0" dirty="0" smtClean="0">
                <a:ln>
                  <a:noFill/>
                </a:ln>
                <a:solidFill>
                  <a:srgbClr val="000000"/>
                </a:solidFill>
                <a:effectLst/>
                <a:latin typeface="Consolas" panose="020B0609020204030204" pitchFamily="49" charset="0"/>
              </a:rPr>
              <a:t> GPON 0/1-8</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switchport</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mode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switchport</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vlan-allowed</a:t>
            </a:r>
            <a:r>
              <a:rPr kumimoji="0" lang="ru-RU" altLang="ru-RU" sz="1000" b="0" i="0" u="none" strike="noStrike" cap="none" normalizeH="0" baseline="0" dirty="0" smtClean="0">
                <a:ln>
                  <a:noFill/>
                </a:ln>
                <a:solidFill>
                  <a:srgbClr val="000000"/>
                </a:solidFill>
                <a:effectLst/>
                <a:latin typeface="Consolas" panose="020B0609020204030204" pitchFamily="49" charset="0"/>
              </a:rPr>
              <a:t> 10,20</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switchport</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trunk</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vlan-untagged</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none</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filter</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dhcp</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pre-config-template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internet</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bind-onuid</a:t>
            </a:r>
            <a:r>
              <a:rPr kumimoji="0" lang="ru-RU" altLang="ru-RU" sz="1000" b="0" i="0" u="none" strike="noStrike" cap="none" normalizeH="0" baseline="0" dirty="0" smtClean="0">
                <a:ln>
                  <a:noFill/>
                </a:ln>
                <a:solidFill>
                  <a:srgbClr val="000000"/>
                </a:solidFill>
                <a:effectLst/>
                <a:latin typeface="Consolas" panose="020B0609020204030204" pitchFamily="49" charset="0"/>
              </a:rPr>
              <a:t> 1-128 - указываем, чтобы наш шаблон автоматически применялся 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Consolas" panose="020B0609020204030204" pitchFamily="49" charset="0"/>
              </a:rPr>
              <a:t>вновь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зарегестрированным</a:t>
            </a:r>
            <a:r>
              <a:rPr kumimoji="0" lang="ru-RU" altLang="ru-RU" sz="1000" b="0" i="0" u="none" strike="noStrike" cap="none" normalizeH="0" baseline="0" dirty="0" smtClean="0">
                <a:ln>
                  <a:noFill/>
                </a:ln>
                <a:solidFill>
                  <a:srgbClr val="000000"/>
                </a:solidFill>
                <a:effectLst/>
                <a:latin typeface="Consolas" panose="020B0609020204030204" pitchFamily="49" charset="0"/>
              </a:rPr>
              <a:t> ONU</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037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Режимы</a:t>
            </a:r>
            <a:r>
              <a:rPr kumimoji="0" lang="ru-RU" sz="2250" b="1" i="0" u="none" strike="noStrike" kern="1200" cap="none" spc="-1" normalizeH="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 регистрации ОНУ</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72" name="CustomShape 3"/>
          <p:cNvSpPr/>
          <p:nvPr/>
        </p:nvSpPr>
        <p:spPr>
          <a:xfrm>
            <a:off x="163080" y="1356840"/>
            <a:ext cx="9065160" cy="332253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lvl="0">
              <a:defRPr/>
            </a:pPr>
            <a:r>
              <a:rPr lang="ru-RU" sz="1400" spc="-1" dirty="0" smtClean="0">
                <a:solidFill>
                  <a:prstClr val="black"/>
                </a:solidFill>
                <a:latin typeface="Trebuchet MS" panose="020B0603020202020204" charset="0"/>
                <a:cs typeface="Trebuchet MS" panose="020B0603020202020204" charset="0"/>
              </a:rPr>
              <a:t>На ОЛТ существует несколько возможных типов регистрации ОНУ:</a:t>
            </a:r>
          </a:p>
          <a:p>
            <a:pPr lvl="0">
              <a:defRPr/>
            </a:pPr>
            <a:endParaRPr lang="ru-RU" sz="1400" spc="-1" dirty="0">
              <a:solidFill>
                <a:prstClr val="black"/>
              </a:solidFill>
              <a:latin typeface="Trebuchet MS" panose="020B0603020202020204" charset="0"/>
              <a:cs typeface="Trebuchet MS" panose="020B0603020202020204" charset="0"/>
            </a:endParaRPr>
          </a:p>
          <a:p>
            <a:pPr lvl="0">
              <a:defRPr/>
            </a:pPr>
            <a:r>
              <a:rPr lang="en-US" sz="1400" spc="-1" dirty="0" err="1" smtClean="0">
                <a:solidFill>
                  <a:prstClr val="black"/>
                </a:solidFill>
                <a:latin typeface="Trebuchet MS" panose="020B0603020202020204" charset="0"/>
                <a:cs typeface="Trebuchet MS" panose="020B0603020202020204" charset="0"/>
              </a:rPr>
              <a:t>gpon</a:t>
            </a:r>
            <a:r>
              <a:rPr lang="en-US" sz="1400" spc="-1" dirty="0" smtClean="0">
                <a:solidFill>
                  <a:prstClr val="black"/>
                </a:solidFill>
                <a:latin typeface="Trebuchet MS" panose="020B0603020202020204" charset="0"/>
                <a:cs typeface="Trebuchet MS" panose="020B0603020202020204" charset="0"/>
              </a:rPr>
              <a:t> </a:t>
            </a:r>
            <a:r>
              <a:rPr lang="en-US" sz="1400" spc="-1" dirty="0" err="1" smtClean="0">
                <a:solidFill>
                  <a:prstClr val="black"/>
                </a:solidFill>
                <a:latin typeface="Trebuchet MS" panose="020B0603020202020204" charset="0"/>
                <a:cs typeface="Trebuchet MS" panose="020B0603020202020204" charset="0"/>
              </a:rPr>
              <a:t>onu</a:t>
            </a:r>
            <a:r>
              <a:rPr lang="en-US" sz="1400" spc="-1" dirty="0" smtClean="0">
                <a:solidFill>
                  <a:prstClr val="black"/>
                </a:solidFill>
                <a:latin typeface="Trebuchet MS" panose="020B0603020202020204" charset="0"/>
                <a:cs typeface="Trebuchet MS" panose="020B0603020202020204" charset="0"/>
              </a:rPr>
              <a:t>-</a:t>
            </a:r>
            <a:r>
              <a:rPr lang="en-US" sz="1400" spc="-1" dirty="0" err="1" smtClean="0">
                <a:solidFill>
                  <a:prstClr val="black"/>
                </a:solidFill>
                <a:latin typeface="Trebuchet MS" panose="020B0603020202020204" charset="0"/>
                <a:cs typeface="Trebuchet MS" panose="020B0603020202020204" charset="0"/>
              </a:rPr>
              <a:t>authen</a:t>
            </a:r>
            <a:r>
              <a:rPr lang="en-US" sz="1400" spc="-1" dirty="0" smtClean="0">
                <a:solidFill>
                  <a:prstClr val="black"/>
                </a:solidFill>
                <a:latin typeface="Trebuchet MS" panose="020B0603020202020204" charset="0"/>
                <a:cs typeface="Trebuchet MS" panose="020B0603020202020204" charset="0"/>
              </a:rPr>
              <a:t>-method – </a:t>
            </a:r>
            <a:r>
              <a:rPr lang="ru-RU" sz="1400" spc="-1" dirty="0" smtClean="0">
                <a:solidFill>
                  <a:prstClr val="black"/>
                </a:solidFill>
                <a:latin typeface="Trebuchet MS" panose="020B0603020202020204" charset="0"/>
                <a:cs typeface="Trebuchet MS" panose="020B0603020202020204" charset="0"/>
              </a:rPr>
              <a:t>команда на </a:t>
            </a:r>
            <a:r>
              <a:rPr lang="en-US" sz="1400" spc="-1" dirty="0" smtClean="0">
                <a:solidFill>
                  <a:prstClr val="black"/>
                </a:solidFill>
                <a:latin typeface="Trebuchet MS" panose="020B0603020202020204" charset="0"/>
                <a:cs typeface="Trebuchet MS" panose="020B0603020202020204" charset="0"/>
              </a:rPr>
              <a:t>GPON </a:t>
            </a:r>
            <a:r>
              <a:rPr lang="ru-RU" sz="1400" spc="-1" dirty="0" smtClean="0">
                <a:solidFill>
                  <a:prstClr val="black"/>
                </a:solidFill>
                <a:latin typeface="Trebuchet MS" panose="020B0603020202020204" charset="0"/>
                <a:cs typeface="Trebuchet MS" panose="020B0603020202020204" charset="0"/>
              </a:rPr>
              <a:t>интерфейсе для изменения типа регистрации, возможные варианты:</a:t>
            </a:r>
            <a:endParaRPr lang="ru-RU" sz="1400" spc="-1" dirty="0">
              <a:solidFill>
                <a:prstClr val="black"/>
              </a:solidFill>
              <a:latin typeface="Trebuchet MS" panose="020B0603020202020204" charset="0"/>
              <a:cs typeface="Trebuchet MS" panose="020B0603020202020204" charset="0"/>
            </a:endParaRPr>
          </a:p>
          <a:p>
            <a:pPr lvl="0">
              <a:defRPr/>
            </a:pPr>
            <a:endParaRPr lang="ru-RU" sz="1400" spc="-1" dirty="0" smtClean="0">
              <a:solidFill>
                <a:prstClr val="black"/>
              </a:solidFill>
              <a:latin typeface="Trebuchet MS" panose="020B0603020202020204" charset="0"/>
              <a:cs typeface="Trebuchet MS" panose="020B0603020202020204" charset="0"/>
            </a:endParaRPr>
          </a:p>
          <a:p>
            <a:pPr lvl="0">
              <a:defRPr/>
            </a:pPr>
            <a:r>
              <a:rPr lang="en-US" sz="1400" spc="-1" dirty="0" err="1" smtClean="0">
                <a:solidFill>
                  <a:prstClr val="black"/>
                </a:solidFill>
                <a:latin typeface="Trebuchet MS" panose="020B0603020202020204" charset="0"/>
                <a:cs typeface="Trebuchet MS" panose="020B0603020202020204" charset="0"/>
              </a:rPr>
              <a:t>sn</a:t>
            </a:r>
            <a:r>
              <a:rPr lang="en-US" sz="1400" spc="-1" dirty="0" smtClean="0">
                <a:solidFill>
                  <a:prstClr val="black"/>
                </a:solidFill>
                <a:latin typeface="Trebuchet MS" panose="020B0603020202020204" charset="0"/>
                <a:cs typeface="Trebuchet MS" panose="020B0603020202020204" charset="0"/>
              </a:rPr>
              <a:t>       </a:t>
            </a:r>
            <a:r>
              <a:rPr lang="en-US" sz="1400" spc="-1" dirty="0">
                <a:solidFill>
                  <a:prstClr val="black"/>
                </a:solidFill>
                <a:latin typeface="Trebuchet MS" panose="020B0603020202020204" charset="0"/>
                <a:cs typeface="Trebuchet MS" panose="020B0603020202020204" charset="0"/>
              </a:rPr>
              <a:t>-- Serial Number  </a:t>
            </a:r>
            <a:endParaRPr lang="ru-RU" sz="1400" spc="-1" dirty="0" smtClean="0">
              <a:solidFill>
                <a:prstClr val="black"/>
              </a:solidFill>
              <a:latin typeface="Trebuchet MS" panose="020B0603020202020204" charset="0"/>
              <a:cs typeface="Trebuchet MS" panose="020B0603020202020204" charset="0"/>
            </a:endParaRPr>
          </a:p>
          <a:p>
            <a:pPr lvl="0">
              <a:defRPr/>
            </a:pPr>
            <a:r>
              <a:rPr lang="en-US" sz="1400" spc="-1" dirty="0" err="1" smtClean="0">
                <a:solidFill>
                  <a:prstClr val="black"/>
                </a:solidFill>
                <a:latin typeface="Trebuchet MS" panose="020B0603020202020204" charset="0"/>
                <a:cs typeface="Trebuchet MS" panose="020B0603020202020204" charset="0"/>
              </a:rPr>
              <a:t>sn</a:t>
            </a:r>
            <a:r>
              <a:rPr lang="en-US" sz="1400" spc="-1" dirty="0" smtClean="0">
                <a:solidFill>
                  <a:prstClr val="black"/>
                </a:solidFill>
                <a:latin typeface="Trebuchet MS" panose="020B0603020202020204" charset="0"/>
                <a:cs typeface="Trebuchet MS" panose="020B0603020202020204" charset="0"/>
              </a:rPr>
              <a:t>-pass  </a:t>
            </a:r>
            <a:r>
              <a:rPr lang="en-US" sz="1400" spc="-1" dirty="0">
                <a:solidFill>
                  <a:prstClr val="black"/>
                </a:solidFill>
                <a:latin typeface="Trebuchet MS" panose="020B0603020202020204" charset="0"/>
                <a:cs typeface="Trebuchet MS" panose="020B0603020202020204" charset="0"/>
              </a:rPr>
              <a:t>-- Serial Number And Password</a:t>
            </a:r>
          </a:p>
          <a:p>
            <a:pPr lvl="0">
              <a:defRPr/>
            </a:pPr>
            <a:r>
              <a:rPr lang="en-US" sz="1400" spc="-1" dirty="0" smtClean="0">
                <a:solidFill>
                  <a:prstClr val="black"/>
                </a:solidFill>
                <a:latin typeface="Trebuchet MS" panose="020B0603020202020204" charset="0"/>
                <a:cs typeface="Trebuchet MS" panose="020B0603020202020204" charset="0"/>
              </a:rPr>
              <a:t>pass     </a:t>
            </a:r>
            <a:r>
              <a:rPr lang="en-US" sz="1400" spc="-1" dirty="0">
                <a:solidFill>
                  <a:prstClr val="black"/>
                </a:solidFill>
                <a:latin typeface="Trebuchet MS" panose="020B0603020202020204" charset="0"/>
                <a:cs typeface="Trebuchet MS" panose="020B0603020202020204" charset="0"/>
              </a:rPr>
              <a:t>-- Password  </a:t>
            </a:r>
            <a:endParaRPr lang="ru-RU" sz="1400" spc="-1" dirty="0" smtClean="0">
              <a:solidFill>
                <a:prstClr val="black"/>
              </a:solidFill>
              <a:latin typeface="Trebuchet MS" panose="020B0603020202020204" charset="0"/>
              <a:cs typeface="Trebuchet MS" panose="020B0603020202020204" charset="0"/>
            </a:endParaRPr>
          </a:p>
          <a:p>
            <a:pPr lvl="0">
              <a:defRPr/>
            </a:pPr>
            <a:r>
              <a:rPr lang="en-US" sz="1400" spc="-1" dirty="0" smtClean="0">
                <a:solidFill>
                  <a:prstClr val="black"/>
                </a:solidFill>
                <a:latin typeface="Trebuchet MS" panose="020B0603020202020204" charset="0"/>
                <a:cs typeface="Trebuchet MS" panose="020B0603020202020204" charset="0"/>
              </a:rPr>
              <a:t>disable  </a:t>
            </a:r>
            <a:r>
              <a:rPr lang="en-US" sz="1400" spc="-1" dirty="0">
                <a:solidFill>
                  <a:prstClr val="black"/>
                </a:solidFill>
                <a:latin typeface="Trebuchet MS" panose="020B0603020202020204" charset="0"/>
                <a:cs typeface="Trebuchet MS" panose="020B0603020202020204" charset="0"/>
              </a:rPr>
              <a:t>-- Disable</a:t>
            </a:r>
          </a:p>
          <a:p>
            <a:pPr lvl="0">
              <a:defRPr/>
            </a:pPr>
            <a:r>
              <a:rPr lang="en-US" sz="1400" spc="-1" dirty="0" smtClean="0">
                <a:solidFill>
                  <a:prstClr val="black"/>
                </a:solidFill>
                <a:latin typeface="Trebuchet MS" panose="020B0603020202020204" charset="0"/>
                <a:cs typeface="Trebuchet MS" panose="020B0603020202020204" charset="0"/>
              </a:rPr>
              <a:t>loid     </a:t>
            </a:r>
            <a:r>
              <a:rPr lang="en-US" sz="1400" spc="-1" dirty="0">
                <a:solidFill>
                  <a:prstClr val="black"/>
                </a:solidFill>
                <a:latin typeface="Trebuchet MS" panose="020B0603020202020204" charset="0"/>
                <a:cs typeface="Trebuchet MS" panose="020B0603020202020204" charset="0"/>
              </a:rPr>
              <a:t>-- LOID  </a:t>
            </a:r>
            <a:endParaRPr lang="en-US" sz="1400" spc="-1" dirty="0" smtClean="0">
              <a:solidFill>
                <a:prstClr val="black"/>
              </a:solidFill>
              <a:latin typeface="Trebuchet MS" panose="020B0603020202020204" charset="0"/>
              <a:cs typeface="Trebuchet MS" panose="020B0603020202020204" charset="0"/>
            </a:endParaRPr>
          </a:p>
          <a:p>
            <a:pPr lvl="0">
              <a:defRPr/>
            </a:pPr>
            <a:r>
              <a:rPr lang="en-US" sz="1400" spc="-1" dirty="0" smtClean="0">
                <a:solidFill>
                  <a:prstClr val="black"/>
                </a:solidFill>
                <a:latin typeface="Trebuchet MS" panose="020B0603020202020204" charset="0"/>
                <a:cs typeface="Trebuchet MS" panose="020B0603020202020204" charset="0"/>
              </a:rPr>
              <a:t>hybrid   </a:t>
            </a:r>
            <a:r>
              <a:rPr lang="en-US" sz="1400" spc="-1" dirty="0">
                <a:solidFill>
                  <a:prstClr val="black"/>
                </a:solidFill>
                <a:latin typeface="Trebuchet MS" panose="020B0603020202020204" charset="0"/>
                <a:cs typeface="Trebuchet MS" panose="020B0603020202020204" charset="0"/>
              </a:rPr>
              <a:t>-- HYBRID(</a:t>
            </a:r>
            <a:r>
              <a:rPr lang="en-US" sz="1400" spc="-1" dirty="0" err="1">
                <a:solidFill>
                  <a:prstClr val="black"/>
                </a:solidFill>
                <a:latin typeface="Trebuchet MS" panose="020B0603020202020204" charset="0"/>
                <a:cs typeface="Trebuchet MS" panose="020B0603020202020204" charset="0"/>
              </a:rPr>
              <a:t>sn+loid</a:t>
            </a:r>
            <a:r>
              <a:rPr lang="en-US" sz="1400" spc="-1" dirty="0" smtClean="0">
                <a:solidFill>
                  <a:prstClr val="black"/>
                </a:solidFill>
                <a:latin typeface="Trebuchet MS" panose="020B0603020202020204" charset="0"/>
                <a:cs typeface="Trebuchet MS" panose="020B0603020202020204" charset="0"/>
              </a:rPr>
              <a:t>)</a:t>
            </a:r>
            <a:endParaRPr lang="ru-RU" sz="1400" spc="-1" dirty="0" smtClean="0">
              <a:solidFill>
                <a:prstClr val="black"/>
              </a:solidFill>
              <a:latin typeface="Trebuchet MS" panose="020B0603020202020204" charset="0"/>
              <a:cs typeface="Trebuchet MS" panose="020B0603020202020204" charset="0"/>
            </a:endParaRPr>
          </a:p>
          <a:p>
            <a:pPr lvl="0">
              <a:defRPr/>
            </a:pPr>
            <a:endParaRPr kumimoji="0" lang="ru-RU" sz="14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lvl="0">
              <a:defRPr/>
            </a:pPr>
            <a:r>
              <a:rPr lang="ru-RU" sz="1400" spc="-1" dirty="0" smtClean="0">
                <a:solidFill>
                  <a:prstClr val="black"/>
                </a:solidFill>
                <a:latin typeface="Trebuchet MS" panose="020B0603020202020204" charset="0"/>
                <a:ea typeface="DejaVu Sans" panose="020B0603030804020204"/>
                <a:cs typeface="Trebuchet MS" panose="020B0603020202020204" charset="0"/>
              </a:rPr>
              <a:t>Для восстановления обычной автоматической регистрации, на </a:t>
            </a:r>
            <a:r>
              <a:rPr lang="en-US" sz="1400" spc="-1" dirty="0" smtClean="0">
                <a:solidFill>
                  <a:prstClr val="black"/>
                </a:solidFill>
                <a:latin typeface="Trebuchet MS" panose="020B0603020202020204" charset="0"/>
                <a:ea typeface="DejaVu Sans" panose="020B0603030804020204"/>
                <a:cs typeface="Trebuchet MS" panose="020B0603020202020204" charset="0"/>
              </a:rPr>
              <a:t>GPON </a:t>
            </a:r>
            <a:r>
              <a:rPr lang="ru-RU" sz="1400" spc="-1" dirty="0" smtClean="0">
                <a:solidFill>
                  <a:prstClr val="black"/>
                </a:solidFill>
                <a:latin typeface="Trebuchet MS" panose="020B0603020202020204" charset="0"/>
                <a:ea typeface="DejaVu Sans" panose="020B0603030804020204"/>
                <a:cs typeface="Trebuchet MS" panose="020B0603020202020204" charset="0"/>
              </a:rPr>
              <a:t>порту вводим:</a:t>
            </a:r>
          </a:p>
          <a:p>
            <a:pPr lvl="0">
              <a:defRPr/>
            </a:pPr>
            <a:endParaRPr kumimoji="0" lang="ru-RU" sz="14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lvl="0">
              <a:defRPr/>
            </a:pPr>
            <a:r>
              <a:rPr lang="en-US" sz="1400" spc="-1" dirty="0" smtClean="0">
                <a:solidFill>
                  <a:prstClr val="black"/>
                </a:solidFill>
                <a:latin typeface="Trebuchet MS" panose="020B0603020202020204" charset="0"/>
                <a:ea typeface="DejaVu Sans" panose="020B0603030804020204"/>
                <a:cs typeface="Trebuchet MS" panose="020B0603020202020204" charset="0"/>
              </a:rPr>
              <a:t>no </a:t>
            </a:r>
            <a:r>
              <a:rPr lang="en-US" sz="1400" spc="-1" dirty="0" err="1" smtClean="0">
                <a:solidFill>
                  <a:prstClr val="black"/>
                </a:solidFill>
                <a:latin typeface="Trebuchet MS" panose="020B0603020202020204" charset="0"/>
                <a:ea typeface="DejaVu Sans" panose="020B0603030804020204"/>
                <a:cs typeface="Trebuchet MS" panose="020B0603020202020204" charset="0"/>
              </a:rPr>
              <a:t>gpon</a:t>
            </a:r>
            <a:r>
              <a:rPr lang="en-US" sz="1400" spc="-1" dirty="0" smtClean="0">
                <a:solidFill>
                  <a:prstClr val="black"/>
                </a:solidFill>
                <a:latin typeface="Trebuchet MS" panose="020B0603020202020204" charset="0"/>
                <a:ea typeface="DejaVu Sans" panose="020B0603030804020204"/>
                <a:cs typeface="Trebuchet MS" panose="020B0603020202020204" charset="0"/>
              </a:rPr>
              <a:t> </a:t>
            </a:r>
            <a:r>
              <a:rPr lang="en-US" sz="1400" spc="-1" dirty="0" err="1" smtClean="0">
                <a:solidFill>
                  <a:prstClr val="black"/>
                </a:solidFill>
                <a:latin typeface="Trebuchet MS" panose="020B0603020202020204" charset="0"/>
                <a:ea typeface="DejaVu Sans" panose="020B0603030804020204"/>
                <a:cs typeface="Trebuchet MS" panose="020B0603020202020204" charset="0"/>
              </a:rPr>
              <a:t>onu</a:t>
            </a:r>
            <a:r>
              <a:rPr lang="en-US" sz="1400" spc="-1" dirty="0" smtClean="0">
                <a:solidFill>
                  <a:prstClr val="black"/>
                </a:solidFill>
                <a:latin typeface="Trebuchet MS" panose="020B0603020202020204" charset="0"/>
                <a:ea typeface="DejaVu Sans" panose="020B0603030804020204"/>
                <a:cs typeface="Trebuchet MS" panose="020B0603020202020204" charset="0"/>
              </a:rPr>
              <a:t>-</a:t>
            </a:r>
            <a:r>
              <a:rPr lang="en-US" sz="1400" spc="-1" dirty="0" err="1" smtClean="0">
                <a:solidFill>
                  <a:prstClr val="black"/>
                </a:solidFill>
                <a:latin typeface="Trebuchet MS" panose="020B0603020202020204" charset="0"/>
                <a:ea typeface="DejaVu Sans" panose="020B0603030804020204"/>
                <a:cs typeface="Trebuchet MS" panose="020B0603020202020204" charset="0"/>
              </a:rPr>
              <a:t>authen</a:t>
            </a:r>
            <a:r>
              <a:rPr lang="en-US" sz="1400" spc="-1" dirty="0" smtClean="0">
                <a:solidFill>
                  <a:prstClr val="black"/>
                </a:solidFill>
                <a:latin typeface="Trebuchet MS" panose="020B0603020202020204" charset="0"/>
                <a:ea typeface="DejaVu Sans" panose="020B0603030804020204"/>
                <a:cs typeface="Trebuchet MS" panose="020B0603020202020204" charset="0"/>
              </a:rPr>
              <a:t>-method</a:t>
            </a:r>
            <a:endParaRPr kumimoji="0" lang="ru-RU" sz="14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210122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Управление</a:t>
            </a:r>
            <a:r>
              <a:rPr kumimoji="0" lang="ru-RU" sz="2250" b="1" i="0" u="none" strike="noStrike" kern="1200" cap="none" spc="-1" normalizeH="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 </a:t>
            </a:r>
            <a:r>
              <a:rPr kumimoji="0" lang="en-US" sz="2250" b="1" i="0" u="none" strike="noStrike" kern="1200" cap="none" spc="-1" normalizeH="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8840" y="1425268"/>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5" name="CustomShape 3"/>
          <p:cNvSpPr/>
          <p:nvPr/>
        </p:nvSpPr>
        <p:spPr>
          <a:xfrm>
            <a:off x="163080" y="1356840"/>
            <a:ext cx="9065160" cy="1598984"/>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spc="-1" dirty="0" smtClean="0">
                <a:latin typeface="Trebuchet MS" panose="020B0603020202020204" charset="0"/>
                <a:ea typeface="DejaVu Sans" panose="020B0603030804020204"/>
                <a:cs typeface="Trebuchet MS" panose="020B0603020202020204" charset="0"/>
              </a:rPr>
              <a:t>Возможные основные варианты управление конкретной ОНУ:</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Перезагрузка ОНУ</a:t>
            </a:r>
          </a:p>
          <a:p>
            <a:pPr lvl="0">
              <a:defRPr/>
            </a:pPr>
            <a:r>
              <a:rPr lang="en-US" sz="1400" spc="-1" dirty="0" err="1">
                <a:latin typeface="Trebuchet MS" panose="020B0603020202020204" charset="0"/>
                <a:cs typeface="Trebuchet MS" panose="020B0603020202020204" charset="0"/>
              </a:rPr>
              <a:t>gpon</a:t>
            </a:r>
            <a:r>
              <a:rPr lang="en-US" sz="1400" spc="-1" dirty="0">
                <a:latin typeface="Trebuchet MS" panose="020B0603020202020204" charset="0"/>
                <a:cs typeface="Trebuchet MS" panose="020B0603020202020204" charset="0"/>
              </a:rPr>
              <a:t> reboot </a:t>
            </a:r>
            <a:r>
              <a:rPr lang="en-US" sz="1400" spc="-1" dirty="0" err="1">
                <a:latin typeface="Trebuchet MS" panose="020B0603020202020204" charset="0"/>
                <a:cs typeface="Trebuchet MS" panose="020B0603020202020204" charset="0"/>
              </a:rPr>
              <a:t>onu</a:t>
            </a:r>
            <a:r>
              <a:rPr lang="en-US" sz="1400" spc="-1" dirty="0">
                <a:latin typeface="Trebuchet MS" panose="020B0603020202020204" charset="0"/>
                <a:cs typeface="Trebuchet MS" panose="020B0603020202020204" charset="0"/>
              </a:rPr>
              <a:t> interface </a:t>
            </a:r>
            <a:r>
              <a:rPr lang="en-US" sz="1400" spc="-1" dirty="0" err="1" smtClean="0">
                <a:latin typeface="Trebuchet MS" panose="020B0603020202020204" charset="0"/>
                <a:cs typeface="Trebuchet MS" panose="020B0603020202020204" charset="0"/>
              </a:rPr>
              <a:t>gpon</a:t>
            </a:r>
            <a:r>
              <a:rPr lang="en-US" sz="1400" spc="-1" dirty="0" smtClean="0">
                <a:latin typeface="Trebuchet MS" panose="020B0603020202020204" charset="0"/>
                <a:cs typeface="Trebuchet MS" panose="020B0603020202020204" charset="0"/>
              </a:rPr>
              <a:t> 0/</a:t>
            </a:r>
            <a:r>
              <a:rPr lang="en-US" sz="1400" spc="-1" dirty="0">
                <a:latin typeface="Trebuchet MS" panose="020B0603020202020204" charset="0"/>
                <a:cs typeface="Trebuchet MS" panose="020B0603020202020204" charset="0"/>
              </a:rPr>
              <a:t>X</a:t>
            </a:r>
            <a:r>
              <a:rPr lang="en-US" sz="1400" spc="-1" dirty="0" smtClean="0">
                <a:latin typeface="Trebuchet MS" panose="020B0603020202020204" charset="0"/>
                <a:cs typeface="Trebuchet MS" panose="020B0603020202020204" charset="0"/>
              </a:rPr>
              <a:t> Y</a:t>
            </a:r>
            <a:r>
              <a:rPr lang="ru-RU" sz="1400" spc="-1" dirty="0" smtClean="0">
                <a:latin typeface="Trebuchet MS" panose="020B0603020202020204" charset="0"/>
                <a:cs typeface="Trebuchet MS" panose="020B0603020202020204" charset="0"/>
              </a:rPr>
              <a:t> – делается вне режиме конфигурации</a:t>
            </a:r>
            <a:endPar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endParaRPr>
          </a:p>
          <a:p>
            <a:pPr marR="0" lvl="0" algn="l" defTabSz="914400" rtl="0" eaLnBrk="1" fontAlgn="auto" latinLnBrk="0" hangingPunct="1">
              <a:lnSpc>
                <a:spcPct val="100000"/>
              </a:lnSpc>
              <a:spcBef>
                <a:spcPts val="0"/>
              </a:spcBef>
              <a:spcAft>
                <a:spcPts val="0"/>
              </a:spcAft>
              <a:buClrTx/>
              <a:buSzTx/>
              <a:tabLst/>
              <a:defRPr/>
            </a:pPr>
            <a:endParaRPr lang="ru-RU" sz="1400" spc="-1" noProof="0" dirty="0" smtClean="0">
              <a:latin typeface="Trebuchet MS" panose="020B0603020202020204" charset="0"/>
              <a:ea typeface="DejaVu Sans" panose="020B0603030804020204"/>
              <a:cs typeface="Trebuchet MS" panose="020B0603020202020204" charset="0"/>
            </a:endParaRPr>
          </a:p>
          <a:p>
            <a:pPr marL="342900" marR="0" lvl="0" indent="-342900" algn="l" defTabSz="914400" rtl="0" eaLnBrk="1" fontAlgn="auto" latinLnBrk="0" hangingPunct="1">
              <a:lnSpc>
                <a:spcPct val="100000"/>
              </a:lnSpc>
              <a:spcBef>
                <a:spcPts val="0"/>
              </a:spcBef>
              <a:spcAft>
                <a:spcPts val="0"/>
              </a:spcAft>
              <a:buClrTx/>
              <a:buSzTx/>
              <a:buAutoNum type="arabicPeriod" startAt="2"/>
              <a:tabLst/>
              <a:defRPr/>
            </a:pPr>
            <a:r>
              <a:rPr kumimoji="0" lang="ru-RU" sz="1400" i="0" u="none" strike="noStrike" kern="1200" cap="none" spc="-1" normalizeH="0" baseline="0" dirty="0" smtClean="0">
                <a:ln>
                  <a:noFill/>
                </a:ln>
                <a:effectLst/>
                <a:uLnTx/>
                <a:uFillTx/>
                <a:latin typeface="Trebuchet MS" panose="020B0603020202020204" charset="0"/>
                <a:ea typeface="DejaVu Sans" panose="020B0603030804020204"/>
                <a:cs typeface="Trebuchet MS" panose="020B0603020202020204" charset="0"/>
              </a:rPr>
              <a:t>Отключение</a:t>
            </a:r>
            <a:r>
              <a:rPr kumimoji="0" lang="ru-RU" sz="1400" i="0" u="none" strike="noStrike" kern="1200" cap="none" spc="-1" normalizeH="0" dirty="0" smtClean="0">
                <a:ln>
                  <a:noFill/>
                </a:ln>
                <a:effectLst/>
                <a:uLnTx/>
                <a:uFillTx/>
                <a:latin typeface="Trebuchet MS" panose="020B0603020202020204" charset="0"/>
                <a:ea typeface="DejaVu Sans" panose="020B0603030804020204"/>
                <a:cs typeface="Trebuchet MS" panose="020B0603020202020204" charset="0"/>
              </a:rPr>
              <a:t> ОНУ</a:t>
            </a:r>
            <a:endParaRPr kumimoji="0" lang="en-US" sz="1400" i="0" u="none" strike="noStrike" kern="1200" cap="none" spc="-1" normalizeH="0" dirty="0" smtClean="0">
              <a:ln>
                <a:noFill/>
              </a:ln>
              <a:effectLst/>
              <a:uLnTx/>
              <a:uFillTx/>
              <a:latin typeface="Trebuchet MS" panose="020B0603020202020204" charset="0"/>
              <a:ea typeface="DejaVu Sans" panose="020B0603030804020204"/>
              <a:cs typeface="Trebuchet MS" panose="020B0603020202020204" charset="0"/>
            </a:endParaRPr>
          </a:p>
          <a:p>
            <a:pPr marR="0" lvl="0" algn="l" defTabSz="914400" rtl="0" eaLnBrk="1" fontAlgn="auto" latinLnBrk="0" hangingPunct="1">
              <a:lnSpc>
                <a:spcPct val="100000"/>
              </a:lnSpc>
              <a:spcBef>
                <a:spcPts val="0"/>
              </a:spcBef>
              <a:spcAft>
                <a:spcPts val="0"/>
              </a:spcAft>
              <a:buClrTx/>
              <a:buSzTx/>
              <a:tabLst/>
              <a:defRPr/>
            </a:pPr>
            <a:r>
              <a:rPr lang="en-US" sz="1400" spc="-1" baseline="0" noProof="0" dirty="0" smtClean="0">
                <a:latin typeface="Trebuchet MS" panose="020B0603020202020204" charset="0"/>
                <a:ea typeface="DejaVu Sans" panose="020B0603030804020204"/>
                <a:cs typeface="Trebuchet MS" panose="020B0603020202020204" charset="0"/>
              </a:rPr>
              <a:t>Interface</a:t>
            </a:r>
            <a:r>
              <a:rPr lang="en-US" sz="1400" spc="-1" noProof="0" dirty="0" smtClean="0">
                <a:latin typeface="Trebuchet MS" panose="020B0603020202020204" charset="0"/>
                <a:ea typeface="DejaVu Sans" panose="020B0603030804020204"/>
                <a:cs typeface="Trebuchet MS" panose="020B0603020202020204" charset="0"/>
              </a:rPr>
              <a:t> GPON0/2</a:t>
            </a:r>
          </a:p>
          <a:p>
            <a:pPr lvl="0">
              <a:defRPr/>
            </a:pPr>
            <a:r>
              <a:rPr lang="en-US" sz="1400" spc="-1" dirty="0" err="1">
                <a:latin typeface="Trebuchet MS" panose="020B0603020202020204" charset="0"/>
                <a:cs typeface="Trebuchet MS" panose="020B0603020202020204" charset="0"/>
              </a:rPr>
              <a:t>gpon</a:t>
            </a:r>
            <a:r>
              <a:rPr lang="en-US" sz="1400" spc="-1" dirty="0">
                <a:latin typeface="Trebuchet MS" panose="020B0603020202020204" charset="0"/>
                <a:cs typeface="Trebuchet MS" panose="020B0603020202020204" charset="0"/>
              </a:rPr>
              <a:t> disable-</a:t>
            </a:r>
            <a:r>
              <a:rPr lang="en-US" sz="1400" spc="-1" dirty="0" err="1">
                <a:latin typeface="Trebuchet MS" panose="020B0603020202020204" charset="0"/>
                <a:cs typeface="Trebuchet MS" panose="020B0603020202020204" charset="0"/>
              </a:rPr>
              <a:t>onu</a:t>
            </a:r>
            <a:r>
              <a:rPr lang="en-US" sz="1400" spc="-1" dirty="0">
                <a:latin typeface="Trebuchet MS" panose="020B0603020202020204" charset="0"/>
                <a:cs typeface="Trebuchet MS" panose="020B0603020202020204" charset="0"/>
              </a:rPr>
              <a:t> </a:t>
            </a:r>
            <a:r>
              <a:rPr lang="en-US" sz="1400" spc="-1" dirty="0" smtClean="0">
                <a:latin typeface="Trebuchet MS" panose="020B0603020202020204" charset="0"/>
                <a:cs typeface="Trebuchet MS" panose="020B0603020202020204" charset="0"/>
              </a:rPr>
              <a:t>XXXXXXXXXXXXXXXX , </a:t>
            </a:r>
            <a:r>
              <a:rPr lang="ru-RU" sz="1400" spc="-1" dirty="0" smtClean="0">
                <a:latin typeface="Trebuchet MS" panose="020B0603020202020204" charset="0"/>
                <a:cs typeface="Trebuchet MS" panose="020B0603020202020204" charset="0"/>
              </a:rPr>
              <a:t>где </a:t>
            </a:r>
            <a:r>
              <a:rPr lang="en-US" sz="1400" spc="-1" dirty="0" smtClean="0">
                <a:latin typeface="Trebuchet MS" panose="020B0603020202020204" charset="0"/>
                <a:cs typeface="Trebuchet MS" panose="020B0603020202020204" charset="0"/>
              </a:rPr>
              <a:t>XXXXXXXXXXXXXXXX – </a:t>
            </a:r>
            <a:r>
              <a:rPr lang="ru-RU" sz="1400" spc="-1" dirty="0" smtClean="0">
                <a:latin typeface="Trebuchet MS" panose="020B0603020202020204" charset="0"/>
                <a:cs typeface="Trebuchet MS" panose="020B0603020202020204" charset="0"/>
              </a:rPr>
              <a:t>серийный номер нужной ОНУ</a:t>
            </a:r>
            <a:endParaRPr kumimoji="0" lang="ru-RU" sz="1400" i="0" u="none" strike="noStrike" kern="1200" cap="none" spc="-1" normalizeH="0" baseline="0" noProof="0" dirty="0">
              <a:ln>
                <a:noFill/>
              </a:ln>
              <a:effectLst/>
              <a:uLnTx/>
              <a:uFillTx/>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268149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Управление портами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ONU</a:t>
            </a:r>
            <a:r>
              <a:rPr kumimoji="0" lang="ru-RU" sz="2250" b="1" i="0" u="none" strike="noStrike" kern="1200" cap="none" spc="-1" normalizeH="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 </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72" name="CustomShape 3"/>
          <p:cNvSpPr/>
          <p:nvPr/>
        </p:nvSpPr>
        <p:spPr>
          <a:xfrm>
            <a:off x="163080" y="1356840"/>
            <a:ext cx="9065160" cy="13835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1" normalizeH="0" baseline="0" noProof="0" dirty="0" smtClean="0">
                <a:ln>
                  <a:noFill/>
                </a:ln>
                <a:effectLst/>
                <a:uLnTx/>
                <a:uFillTx/>
                <a:latin typeface="Trebuchet MS" panose="020B0603020202020204" charset="0"/>
                <a:ea typeface="DejaVu Sans" panose="020B0603030804020204"/>
                <a:cs typeface="Trebuchet MS" panose="020B0603020202020204" charset="0"/>
              </a:rPr>
              <a:t>На</a:t>
            </a: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 ОЛТ присутствует возможность управления </a:t>
            </a:r>
            <a:r>
              <a:rPr kumimoji="0" lang="en-US"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ETH </a:t>
            </a: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и </a:t>
            </a:r>
            <a:r>
              <a:rPr kumimoji="0" lang="en-US"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CATV </a:t>
            </a: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портами </a:t>
            </a:r>
            <a:r>
              <a:rPr kumimoji="0" lang="en-US"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ONU, </a:t>
            </a: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также </a:t>
            </a:r>
            <a:r>
              <a:rPr kumimoji="0" lang="en-US"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ONU </a:t>
            </a:r>
            <a:r>
              <a:rPr kumimoji="0" lang="ru-RU"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rPr>
              <a:t>можно удаленно перезагрузить, делается это следующими командами: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1" normalizeH="0" noProof="0" dirty="0" smtClean="0">
              <a:ln>
                <a:noFill/>
              </a:ln>
              <a:effectLst/>
              <a:uLnTx/>
              <a:uFillTx/>
              <a:latin typeface="Trebuchet MS" panose="020B0603020202020204" charset="0"/>
              <a:ea typeface="DejaVu Sans" panose="020B0603030804020204"/>
              <a:cs typeface="Trebuchet MS" panose="020B0603020202020204" charset="0"/>
            </a:endParaRPr>
          </a:p>
          <a:p>
            <a:pPr lvl="0"/>
            <a:r>
              <a:rPr lang="en-US" sz="1400" spc="-1" dirty="0" smtClean="0">
                <a:latin typeface="Trebuchet MS" panose="020B0603020202020204" charset="0"/>
                <a:cs typeface="Trebuchet MS" panose="020B0603020202020204" charset="0"/>
              </a:rPr>
              <a:t>interface </a:t>
            </a:r>
            <a:r>
              <a:rPr lang="en-US" sz="1400" spc="-1" dirty="0" err="1" smtClean="0">
                <a:latin typeface="Trebuchet MS" panose="020B0603020202020204" charset="0"/>
                <a:cs typeface="Trebuchet MS" panose="020B0603020202020204" charset="0"/>
              </a:rPr>
              <a:t>gpon</a:t>
            </a:r>
            <a:r>
              <a:rPr lang="en-US" sz="1400" spc="-1" dirty="0" smtClean="0">
                <a:latin typeface="Trebuchet MS" panose="020B0603020202020204" charset="0"/>
                <a:cs typeface="Trebuchet MS" panose="020B0603020202020204" charset="0"/>
              </a:rPr>
              <a:t> 0/1:2 – </a:t>
            </a:r>
            <a:r>
              <a:rPr lang="ru-RU" sz="1400" spc="-1" dirty="0" smtClean="0">
                <a:latin typeface="Trebuchet MS" panose="020B0603020202020204" charset="0"/>
                <a:cs typeface="Trebuchet MS" panose="020B0603020202020204" charset="0"/>
              </a:rPr>
              <a:t>входим в режим конфигурирования нашей ОНУ</a:t>
            </a:r>
          </a:p>
          <a:p>
            <a:pPr lvl="0"/>
            <a:r>
              <a:rPr lang="fi-FI" sz="1400" spc="-1" dirty="0" smtClean="0">
                <a:latin typeface="Trebuchet MS" panose="020B0603020202020204" charset="0"/>
                <a:cs typeface="Trebuchet MS" panose="020B0603020202020204" charset="0"/>
              </a:rPr>
              <a:t>gpon </a:t>
            </a:r>
            <a:r>
              <a:rPr lang="fi-FI" sz="1400" spc="-1" dirty="0">
                <a:latin typeface="Trebuchet MS" panose="020B0603020202020204" charset="0"/>
                <a:cs typeface="Trebuchet MS" panose="020B0603020202020204" charset="0"/>
              </a:rPr>
              <a:t>onu uni 1 </a:t>
            </a:r>
            <a:r>
              <a:rPr lang="fi-FI" sz="1400" spc="-1" dirty="0" smtClean="0">
                <a:latin typeface="Trebuchet MS" panose="020B0603020202020204" charset="0"/>
                <a:cs typeface="Trebuchet MS" panose="020B0603020202020204" charset="0"/>
              </a:rPr>
              <a:t>shutdown – </a:t>
            </a:r>
            <a:r>
              <a:rPr lang="ru-RU" sz="1400" spc="-1" dirty="0" smtClean="0">
                <a:latin typeface="Trebuchet MS" panose="020B0603020202020204" charset="0"/>
                <a:cs typeface="Trebuchet MS" panose="020B0603020202020204" charset="0"/>
              </a:rPr>
              <a:t>выключаем первый </a:t>
            </a:r>
            <a:r>
              <a:rPr lang="en-US" sz="1400" spc="-1" dirty="0" smtClean="0">
                <a:latin typeface="Trebuchet MS" panose="020B0603020202020204" charset="0"/>
                <a:cs typeface="Trebuchet MS" panose="020B0603020202020204" charset="0"/>
              </a:rPr>
              <a:t>eth </a:t>
            </a:r>
            <a:r>
              <a:rPr lang="en-US" sz="1400" spc="-1" dirty="0" err="1" smtClean="0">
                <a:latin typeface="Trebuchet MS" panose="020B0603020202020204" charset="0"/>
                <a:cs typeface="Trebuchet MS" panose="020B0603020202020204" charset="0"/>
              </a:rPr>
              <a:t>uni</a:t>
            </a:r>
            <a:r>
              <a:rPr lang="en-US" sz="1400" spc="-1" dirty="0" smtClean="0">
                <a:latin typeface="Trebuchet MS" panose="020B0603020202020204" charset="0"/>
                <a:cs typeface="Trebuchet MS" panose="020B0603020202020204" charset="0"/>
              </a:rPr>
              <a:t> </a:t>
            </a:r>
            <a:r>
              <a:rPr lang="ru-RU" sz="1400" spc="-1" dirty="0" smtClean="0">
                <a:latin typeface="Trebuchet MS" panose="020B0603020202020204" charset="0"/>
                <a:cs typeface="Trebuchet MS" panose="020B0603020202020204" charset="0"/>
              </a:rPr>
              <a:t>порт, для включения – </a:t>
            </a:r>
            <a:r>
              <a:rPr lang="en-US" sz="1400" spc="-1" dirty="0" err="1" smtClean="0">
                <a:latin typeface="Trebuchet MS" panose="020B0603020202020204" charset="0"/>
                <a:cs typeface="Trebuchet MS" panose="020B0603020202020204" charset="0"/>
              </a:rPr>
              <a:t>noshutdown</a:t>
            </a:r>
            <a:endParaRPr lang="en-US" sz="1400" spc="-1" dirty="0" smtClean="0">
              <a:latin typeface="Trebuchet MS" panose="020B0603020202020204" charset="0"/>
              <a:cs typeface="Trebuchet MS" panose="020B0603020202020204" charset="0"/>
            </a:endParaRPr>
          </a:p>
          <a:p>
            <a:pPr lvl="0"/>
            <a:r>
              <a:rPr lang="en-US" sz="1400" spc="-1" dirty="0" err="1">
                <a:latin typeface="Trebuchet MS" panose="020B0603020202020204" charset="0"/>
                <a:cs typeface="Trebuchet MS" panose="020B0603020202020204" charset="0"/>
              </a:rPr>
              <a:t>gpon</a:t>
            </a:r>
            <a:r>
              <a:rPr lang="en-US" sz="1400" spc="-1" dirty="0">
                <a:latin typeface="Trebuchet MS" panose="020B0603020202020204" charset="0"/>
                <a:cs typeface="Trebuchet MS" panose="020B0603020202020204" charset="0"/>
              </a:rPr>
              <a:t> </a:t>
            </a:r>
            <a:r>
              <a:rPr lang="en-US" sz="1400" spc="-1" dirty="0" err="1">
                <a:latin typeface="Trebuchet MS" panose="020B0603020202020204" charset="0"/>
                <a:cs typeface="Trebuchet MS" panose="020B0603020202020204" charset="0"/>
              </a:rPr>
              <a:t>onu</a:t>
            </a:r>
            <a:r>
              <a:rPr lang="en-US" sz="1400" spc="-1" dirty="0">
                <a:latin typeface="Trebuchet MS" panose="020B0603020202020204" charset="0"/>
                <a:cs typeface="Trebuchet MS" panose="020B0603020202020204" charset="0"/>
              </a:rPr>
              <a:t> </a:t>
            </a:r>
            <a:r>
              <a:rPr lang="en-US" sz="1400" spc="-1" dirty="0" err="1">
                <a:latin typeface="Trebuchet MS" panose="020B0603020202020204" charset="0"/>
                <a:cs typeface="Trebuchet MS" panose="020B0603020202020204" charset="0"/>
              </a:rPr>
              <a:t>catv</a:t>
            </a:r>
            <a:r>
              <a:rPr lang="en-US" sz="1400" spc="-1" dirty="0">
                <a:latin typeface="Trebuchet MS" panose="020B0603020202020204" charset="0"/>
                <a:cs typeface="Trebuchet MS" panose="020B0603020202020204" charset="0"/>
              </a:rPr>
              <a:t> 1 </a:t>
            </a:r>
            <a:r>
              <a:rPr lang="en-US" sz="1400" spc="-1" dirty="0" smtClean="0">
                <a:latin typeface="Trebuchet MS" panose="020B0603020202020204" charset="0"/>
                <a:cs typeface="Trebuchet MS" panose="020B0603020202020204" charset="0"/>
              </a:rPr>
              <a:t>disable – </a:t>
            </a:r>
            <a:r>
              <a:rPr lang="ru-RU" sz="1400" spc="-1" dirty="0" smtClean="0">
                <a:latin typeface="Trebuchet MS" panose="020B0603020202020204" charset="0"/>
                <a:cs typeface="Trebuchet MS" panose="020B0603020202020204" charset="0"/>
              </a:rPr>
              <a:t>команда для выключения </a:t>
            </a:r>
            <a:r>
              <a:rPr lang="en-US" sz="1400" spc="-1" dirty="0" err="1" smtClean="0">
                <a:latin typeface="Trebuchet MS" panose="020B0603020202020204" charset="0"/>
                <a:cs typeface="Trebuchet MS" panose="020B0603020202020204" charset="0"/>
              </a:rPr>
              <a:t>catv</a:t>
            </a:r>
            <a:r>
              <a:rPr lang="ru-RU" sz="1400" spc="-1" dirty="0" smtClean="0">
                <a:latin typeface="Trebuchet MS" panose="020B0603020202020204" charset="0"/>
                <a:cs typeface="Trebuchet MS" panose="020B0603020202020204" charset="0"/>
              </a:rPr>
              <a:t>-порта (если он есть на ОНУ)</a:t>
            </a:r>
            <a:endParaRPr kumimoji="0" lang="ru-RU" sz="1400" i="0" u="none" strike="noStrike" kern="1200" cap="none" spc="-1" normalizeH="0" baseline="0" noProof="0" dirty="0">
              <a:ln>
                <a:noFill/>
              </a:ln>
              <a:effectLst/>
              <a:uLnTx/>
              <a:uFillTx/>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149487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Первичная настройка: практическая часть</a:t>
            </a:r>
          </a:p>
        </p:txBody>
      </p:sp>
      <p:sp>
        <p:nvSpPr>
          <p:cNvPr id="274"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r>
              <a:rPr lang="ru-RU" sz="1400" b="0" strike="noStrike" spc="-1" dirty="0">
                <a:solidFill>
                  <a:srgbClr val="000000"/>
                </a:solidFill>
                <a:latin typeface="Arial" panose="020B0604020202020204"/>
                <a:ea typeface="Arial" panose="020B0604020202020204"/>
              </a:rPr>
              <a:t>Н</a:t>
            </a:r>
            <a:r>
              <a:rPr lang="ru-RU" sz="1400" b="0" strike="noStrike" spc="-1" dirty="0">
                <a:solidFill>
                  <a:srgbClr val="000000"/>
                </a:solidFill>
                <a:latin typeface="Trebuchet MS" panose="020B0603020202020204" charset="0"/>
                <a:ea typeface="Arial" panose="020B0604020202020204"/>
                <a:cs typeface="Trebuchet MS" panose="020B0603020202020204" charset="0"/>
              </a:rPr>
              <a:t>ачальные условия:</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Управление- VLAN 10</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a:solidFill>
                  <a:srgbClr val="000000"/>
                </a:solidFill>
                <a:latin typeface="Trebuchet MS" panose="020B0603020202020204" charset="0"/>
                <a:ea typeface="Arial" panose="020B0604020202020204"/>
                <a:cs typeface="Trebuchet MS" panose="020B0603020202020204" charset="0"/>
              </a:rPr>
              <a:t>Интернет- VLAN 100</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err="1">
                <a:solidFill>
                  <a:srgbClr val="000000"/>
                </a:solidFill>
                <a:latin typeface="Trebuchet MS" panose="020B0603020202020204" charset="0"/>
                <a:ea typeface="Arial" panose="020B0604020202020204"/>
                <a:cs typeface="Trebuchet MS" panose="020B0603020202020204" charset="0"/>
              </a:rPr>
              <a:t>Multicast</a:t>
            </a:r>
            <a:r>
              <a:rPr lang="ru-RU" sz="1400" b="0" strike="noStrike" spc="-1" dirty="0">
                <a:solidFill>
                  <a:srgbClr val="000000"/>
                </a:solidFill>
                <a:latin typeface="Trebuchet MS" panose="020B0603020202020204" charset="0"/>
                <a:ea typeface="Arial" panose="020B0604020202020204"/>
                <a:cs typeface="Trebuchet MS" panose="020B0603020202020204" charset="0"/>
              </a:rPr>
              <a:t> -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vlan</a:t>
            </a:r>
            <a:r>
              <a:rPr lang="ru-RU" sz="1400" b="0" strike="noStrike" spc="-1" dirty="0">
                <a:solidFill>
                  <a:srgbClr val="000000"/>
                </a:solidFill>
                <a:latin typeface="Trebuchet MS" panose="020B0603020202020204" charset="0"/>
                <a:ea typeface="Arial" panose="020B0604020202020204"/>
                <a:cs typeface="Trebuchet MS" panose="020B0603020202020204" charset="0"/>
              </a:rPr>
              <a:t> 200,  группы 239.1.1.1 - 127</a:t>
            </a:r>
            <a:endParaRPr lang="ru-RU" sz="1400" b="0" strike="noStrike" spc="-1" dirty="0">
              <a:latin typeface="Trebuchet MS" panose="020B0603020202020204" charset="0"/>
              <a:cs typeface="Trebuchet MS" panose="020B0603020202020204" charset="0"/>
            </a:endParaRPr>
          </a:p>
          <a:p>
            <a:pPr marL="264795" lvl="1" indent="-323215">
              <a:lnSpc>
                <a:spcPct val="100000"/>
              </a:lnSpc>
              <a:buClr>
                <a:srgbClr val="000000"/>
              </a:buClr>
              <a:buFont typeface="Wingdings" panose="05000000000000000000" pitchFamily="2" charset="2"/>
              <a:buChar char=""/>
            </a:pP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Входящий </a:t>
            </a:r>
            <a:r>
              <a:rPr lang="ru-RU" sz="1400" b="0" strike="noStrike" spc="-1" dirty="0">
                <a:solidFill>
                  <a:srgbClr val="000000"/>
                </a:solidFill>
                <a:latin typeface="Trebuchet MS" panose="020B0603020202020204" charset="0"/>
                <a:ea typeface="Arial" panose="020B0604020202020204"/>
                <a:cs typeface="Trebuchet MS" panose="020B0603020202020204" charset="0"/>
              </a:rPr>
              <a:t>порт </a:t>
            </a: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gi0/</a:t>
            </a:r>
            <a:r>
              <a:rPr lang="en-US" sz="1400" b="0" strike="noStrike" spc="-1" dirty="0" smtClean="0">
                <a:solidFill>
                  <a:srgbClr val="000000"/>
                </a:solidFill>
                <a:latin typeface="Trebuchet MS" panose="020B0603020202020204" charset="0"/>
                <a:ea typeface="Arial" panose="020B0604020202020204"/>
                <a:cs typeface="Trebuchet MS" panose="020B0603020202020204" charset="0"/>
              </a:rPr>
              <a:t>1</a:t>
            </a:r>
            <a:endParaRPr lang="ru-RU" sz="1400" b="0" strike="noStrike" spc="-1" dirty="0">
              <a:latin typeface="Trebuchet MS" panose="020B0603020202020204" charset="0"/>
              <a:cs typeface="Trebuchet MS" panose="020B0603020202020204" charset="0"/>
            </a:endParaRPr>
          </a:p>
          <a:p>
            <a:pPr>
              <a:lnSpc>
                <a:spcPct val="100000"/>
              </a:lnSpc>
            </a:pP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Создать необходимые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vlan</a:t>
            </a:r>
            <a:r>
              <a:rPr lang="ru-RU" sz="1400" b="0" strike="noStrike" spc="-1" dirty="0">
                <a:solidFill>
                  <a:srgbClr val="000000"/>
                </a:solidFill>
                <a:latin typeface="Trebuchet MS" panose="020B0603020202020204" charset="0"/>
                <a:ea typeface="Arial" panose="020B0604020202020204"/>
                <a:cs typeface="Trebuchet MS" panose="020B0603020202020204" charset="0"/>
              </a:rPr>
              <a:t> </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Сделать настройки для раздачи IPTV</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a:solidFill>
                  <a:srgbClr val="000000"/>
                </a:solidFill>
                <a:latin typeface="Trebuchet MS" panose="020B0603020202020204" charset="0"/>
                <a:ea typeface="Arial" panose="020B0604020202020204"/>
                <a:cs typeface="Trebuchet MS" panose="020B0603020202020204" charset="0"/>
              </a:rPr>
              <a:t>Сделать настройку шаблона </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Настроить </a:t>
            </a:r>
            <a:r>
              <a:rPr lang="ru-RU" sz="1400" b="0" strike="noStrike" spc="-1" dirty="0">
                <a:solidFill>
                  <a:srgbClr val="000000"/>
                </a:solidFill>
                <a:latin typeface="Trebuchet MS" panose="020B0603020202020204" charset="0"/>
                <a:ea typeface="Arial" panose="020B0604020202020204"/>
                <a:cs typeface="Trebuchet MS" panose="020B0603020202020204" charset="0"/>
              </a:rPr>
              <a:t>порты </a:t>
            </a:r>
            <a:r>
              <a:rPr lang="ru-RU" sz="1400" b="0" strike="noStrike" spc="-1" dirty="0" err="1">
                <a:solidFill>
                  <a:srgbClr val="000000"/>
                </a:solidFill>
                <a:latin typeface="Trebuchet MS" panose="020B0603020202020204" charset="0"/>
                <a:ea typeface="Arial" panose="020B0604020202020204"/>
                <a:cs typeface="Trebuchet MS" panose="020B0603020202020204" charset="0"/>
              </a:rPr>
              <a:t>Gi</a:t>
            </a:r>
            <a:r>
              <a:rPr lang="ru-RU" sz="1400" b="0" strike="noStrike" spc="-1" dirty="0">
                <a:solidFill>
                  <a:srgbClr val="000000"/>
                </a:solidFill>
                <a:latin typeface="Trebuchet MS" panose="020B0603020202020204" charset="0"/>
                <a:ea typeface="Arial" panose="020B0604020202020204"/>
                <a:cs typeface="Trebuchet MS" panose="020B0603020202020204" charset="0"/>
              </a:rPr>
              <a:t> и </a:t>
            </a:r>
            <a:r>
              <a:rPr lang="en-US" sz="1400" spc="-1" dirty="0">
                <a:solidFill>
                  <a:srgbClr val="000000"/>
                </a:solidFill>
                <a:latin typeface="Trebuchet MS" panose="020B0603020202020204" charset="0"/>
                <a:ea typeface="Arial" panose="020B0604020202020204"/>
                <a:cs typeface="Trebuchet MS" panose="020B0603020202020204" charset="0"/>
              </a:rPr>
              <a:t>G</a:t>
            </a: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PON</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Подключить </a:t>
            </a:r>
            <a:r>
              <a:rPr lang="en-US" sz="1400" b="0" strike="noStrike" spc="-1" dirty="0" smtClean="0">
                <a:solidFill>
                  <a:srgbClr val="000000"/>
                </a:solidFill>
                <a:latin typeface="Trebuchet MS" panose="020B0603020202020204" charset="0"/>
                <a:ea typeface="Arial" panose="020B0604020202020204"/>
                <a:cs typeface="Trebuchet MS" panose="020B0603020202020204" charset="0"/>
              </a:rPr>
              <a:t>SFU ONU, </a:t>
            </a:r>
            <a:r>
              <a:rPr lang="ru-RU" sz="1400" b="0" strike="noStrike" spc="-1" dirty="0" smtClean="0">
                <a:solidFill>
                  <a:srgbClr val="000000"/>
                </a:solidFill>
                <a:latin typeface="Trebuchet MS" panose="020B0603020202020204" charset="0"/>
                <a:ea typeface="Arial" panose="020B0604020202020204"/>
                <a:cs typeface="Trebuchet MS" panose="020B0603020202020204" charset="0"/>
              </a:rPr>
              <a:t>проверить</a:t>
            </a:r>
            <a:r>
              <a:rPr lang="ru-RU" sz="1400" b="0" strike="noStrike" spc="-1" dirty="0">
                <a:solidFill>
                  <a:srgbClr val="000000"/>
                </a:solidFill>
                <a:latin typeface="Trebuchet MS" panose="020B0603020202020204" charset="0"/>
                <a:ea typeface="Arial" panose="020B0604020202020204"/>
                <a:cs typeface="Trebuchet MS" panose="020B0603020202020204" charset="0"/>
              </a:rPr>
              <a:t>, что подключенный к ONU компьютер получает IP по DHCP</a:t>
            </a:r>
            <a:endParaRPr lang="ru-RU" sz="14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400" b="0" strike="noStrike" spc="-1" dirty="0" smtClean="0">
                <a:latin typeface="Trebuchet MS" panose="020B0603020202020204" charset="0"/>
                <a:cs typeface="Trebuchet MS" panose="020B0603020202020204" charset="0"/>
              </a:rPr>
              <a:t>Подключить </a:t>
            </a:r>
            <a:r>
              <a:rPr lang="en-US" sz="1400" b="0" strike="noStrike" spc="-1" dirty="0">
                <a:latin typeface="Trebuchet MS" panose="020B0603020202020204" charset="0"/>
                <a:cs typeface="Trebuchet MS" panose="020B0603020202020204" charset="0"/>
              </a:rPr>
              <a:t>HGU </a:t>
            </a:r>
            <a:r>
              <a:rPr lang="en-US" sz="1400" b="0" strike="noStrike" spc="-1" dirty="0" smtClean="0">
                <a:latin typeface="Trebuchet MS" panose="020B0603020202020204" charset="0"/>
                <a:cs typeface="Trebuchet MS" panose="020B0603020202020204" charset="0"/>
              </a:rPr>
              <a:t>ONU</a:t>
            </a:r>
            <a:r>
              <a:rPr lang="ru-RU" sz="1400" spc="-1" dirty="0" smtClean="0">
                <a:latin typeface="Trebuchet MS" panose="020B0603020202020204" charset="0"/>
                <a:cs typeface="Trebuchet MS" panose="020B0603020202020204" charset="0"/>
              </a:rPr>
              <a:t>, </a:t>
            </a:r>
            <a:r>
              <a:rPr lang="ru-RU" sz="1400" b="0" strike="noStrike" spc="-1" dirty="0" smtClean="0">
                <a:latin typeface="Trebuchet MS" panose="020B0603020202020204" charset="0"/>
                <a:cs typeface="Trebuchet MS" panose="020B0603020202020204" charset="0"/>
              </a:rPr>
              <a:t>создать </a:t>
            </a:r>
            <a:r>
              <a:rPr lang="ru-RU" sz="1400" b="0" strike="noStrike" spc="-1" dirty="0">
                <a:latin typeface="Trebuchet MS" panose="020B0603020202020204" charset="0"/>
                <a:cs typeface="Trebuchet MS" panose="020B0603020202020204" charset="0"/>
              </a:rPr>
              <a:t>через </a:t>
            </a:r>
            <a:r>
              <a:rPr lang="ru-RU" sz="1400" b="0" strike="noStrike" spc="-1" dirty="0" smtClean="0">
                <a:latin typeface="Trebuchet MS" panose="020B0603020202020204" charset="0"/>
                <a:cs typeface="Trebuchet MS" panose="020B0603020202020204" charset="0"/>
              </a:rPr>
              <a:t>настройку </a:t>
            </a:r>
            <a:r>
              <a:rPr lang="ru-RU" sz="1400" b="0" strike="noStrike" spc="-1" dirty="0">
                <a:latin typeface="Trebuchet MS" panose="020B0603020202020204" charset="0"/>
                <a:cs typeface="Trebuchet MS" panose="020B0603020202020204" charset="0"/>
              </a:rPr>
              <a:t>ОНУ </a:t>
            </a:r>
            <a:r>
              <a:rPr lang="ru-RU" sz="1400" b="0" strike="noStrike" spc="-1" dirty="0" smtClean="0">
                <a:latin typeface="Trebuchet MS" panose="020B0603020202020204" charset="0"/>
                <a:cs typeface="Trebuchet MS" panose="020B0603020202020204" charset="0"/>
              </a:rPr>
              <a:t>на </a:t>
            </a:r>
            <a:r>
              <a:rPr lang="en-US" sz="1400" b="0" strike="noStrike" spc="-1" dirty="0">
                <a:latin typeface="Trebuchet MS" panose="020B0603020202020204" charset="0"/>
                <a:cs typeface="Trebuchet MS" panose="020B0603020202020204" charset="0"/>
              </a:rPr>
              <a:t>OLT wan </a:t>
            </a:r>
            <a:r>
              <a:rPr lang="ru-RU" sz="1400" b="0" strike="noStrike" spc="-1" dirty="0">
                <a:latin typeface="Trebuchet MS" panose="020B0603020202020204" charset="0"/>
                <a:cs typeface="Trebuchet MS" panose="020B0603020202020204" charset="0"/>
              </a:rPr>
              <a:t>интерфейс в режиме роутера, в </a:t>
            </a:r>
            <a:r>
              <a:rPr lang="ru-RU" sz="1400" b="0" strike="noStrike" spc="-1" dirty="0" err="1">
                <a:latin typeface="Trebuchet MS" panose="020B0603020202020204" charset="0"/>
                <a:cs typeface="Trebuchet MS" panose="020B0603020202020204" charset="0"/>
              </a:rPr>
              <a:t>влан</a:t>
            </a:r>
            <a:r>
              <a:rPr lang="ru-RU" sz="1400" b="0" strike="noStrike" spc="-1" dirty="0">
                <a:latin typeface="Trebuchet MS" panose="020B0603020202020204" charset="0"/>
                <a:cs typeface="Trebuchet MS" panose="020B0603020202020204" charset="0"/>
              </a:rPr>
              <a:t> 100. Изменить настройки </a:t>
            </a:r>
            <a:r>
              <a:rPr lang="en-US" sz="1400" b="0" strike="noStrike" spc="-1" dirty="0" err="1">
                <a:latin typeface="Trebuchet MS" panose="020B0603020202020204" charset="0"/>
                <a:cs typeface="Trebuchet MS" panose="020B0603020202020204" charset="0"/>
              </a:rPr>
              <a:t>wifi</a:t>
            </a:r>
            <a:r>
              <a:rPr lang="en-US" sz="1400" b="0" strike="noStrike" spc="-1" dirty="0">
                <a:latin typeface="Trebuchet MS" panose="020B0603020202020204" charset="0"/>
                <a:cs typeface="Trebuchet MS" panose="020B0603020202020204" charset="0"/>
              </a:rPr>
              <a:t> </a:t>
            </a:r>
            <a:r>
              <a:rPr lang="ru-RU" sz="1400" b="0" strike="noStrike" spc="-1" dirty="0">
                <a:latin typeface="Trebuchet MS" panose="020B0603020202020204" charset="0"/>
                <a:cs typeface="Trebuchet MS" panose="020B0603020202020204" charset="0"/>
              </a:rPr>
              <a:t>на произвольные. Проверить, что настройки </a:t>
            </a:r>
            <a:r>
              <a:rPr lang="ru-RU" sz="1400" spc="-1" dirty="0" smtClean="0">
                <a:latin typeface="Trebuchet MS" panose="020B0603020202020204" charset="0"/>
                <a:cs typeface="Trebuchet MS" panose="020B0603020202020204" charset="0"/>
              </a:rPr>
              <a:t>применились и </a:t>
            </a:r>
            <a:r>
              <a:rPr lang="en-US" sz="1400" spc="-1" dirty="0" smtClean="0">
                <a:latin typeface="Trebuchet MS" panose="020B0603020202020204" charset="0"/>
                <a:cs typeface="Trebuchet MS" panose="020B0603020202020204" charset="0"/>
              </a:rPr>
              <a:t>ONU </a:t>
            </a:r>
            <a:r>
              <a:rPr lang="ru-RU" sz="1400" spc="-1" dirty="0" smtClean="0">
                <a:latin typeface="Trebuchet MS" panose="020B0603020202020204" charset="0"/>
                <a:cs typeface="Trebuchet MS" panose="020B0603020202020204" charset="0"/>
              </a:rPr>
              <a:t>получил </a:t>
            </a:r>
            <a:r>
              <a:rPr lang="en-US" sz="1400" spc="-1" dirty="0" smtClean="0">
                <a:latin typeface="Trebuchet MS" panose="020B0603020202020204" charset="0"/>
                <a:cs typeface="Trebuchet MS" panose="020B0603020202020204" charset="0"/>
              </a:rPr>
              <a:t>IP</a:t>
            </a:r>
            <a:r>
              <a:rPr lang="ru-RU" sz="1400" spc="-1" dirty="0" smtClean="0">
                <a:latin typeface="Trebuchet MS" panose="020B0603020202020204" charset="0"/>
                <a:cs typeface="Trebuchet MS" panose="020B0603020202020204" charset="0"/>
              </a:rPr>
              <a:t>-адрес</a:t>
            </a:r>
            <a:endParaRPr lang="ru-RU" altLang="en-US" sz="1400" b="0" strike="noStrike" spc="-1" dirty="0">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124102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a:t>
            </a:r>
          </a:p>
        </p:txBody>
      </p:sp>
      <p:sp>
        <p:nvSpPr>
          <p:cNvPr id="292" name="CustomShape 2"/>
          <p:cNvSpPr/>
          <p:nvPr/>
        </p:nvSpPr>
        <p:spPr>
          <a:xfrm>
            <a:off x="59055" y="1315140"/>
            <a:ext cx="9025560" cy="23068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Подключение и работа ONU</a:t>
            </a:r>
            <a:endParaRPr kumimoji="0" lang="ru-RU" sz="1200" b="0" i="0" u="none" strike="noStrike" kern="1200" cap="none" spc="-1" normalizeH="0" baseline="0" noProof="0" dirty="0">
              <a:ln>
                <a:noFill/>
              </a:ln>
              <a:solidFill>
                <a:srgbClr val="6D28AA"/>
              </a:solidFill>
              <a:effectLst/>
              <a:uLnTx/>
              <a:uFillTx/>
              <a:latin typeface="Trebuchet MS" panose="020B0603020202020204" charset="0"/>
              <a:ea typeface="DejaVu Sans"/>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spc="-1" dirty="0" smtClean="0">
                <a:solidFill>
                  <a:srgbClr val="000000"/>
                </a:solidFill>
                <a:latin typeface="Trebuchet MS" panose="020B0603020202020204" charset="0"/>
                <a:ea typeface="DejaVu Sans" panose="020B0603030804020204"/>
                <a:cs typeface="Trebuchet MS" panose="020B0603020202020204" charset="0"/>
              </a:rPr>
              <a:t>В первую очередь необходимо проверить верно ли </a:t>
            </a:r>
            <a:r>
              <a:rPr lang="ru-RU" sz="1200" spc="-1" dirty="0" err="1" smtClean="0">
                <a:solidFill>
                  <a:srgbClr val="000000"/>
                </a:solidFill>
                <a:latin typeface="Trebuchet MS" panose="020B0603020202020204" charset="0"/>
                <a:ea typeface="DejaVu Sans" panose="020B0603030804020204"/>
                <a:cs typeface="Trebuchet MS" panose="020B0603020202020204" charset="0"/>
              </a:rPr>
              <a:t>сконфигурировалась</a:t>
            </a:r>
            <a:r>
              <a:rPr lang="ru-RU" sz="1200" spc="-1" dirty="0" smtClean="0">
                <a:solidFill>
                  <a:srgbClr val="000000"/>
                </a:solidFill>
                <a:latin typeface="Trebuchet MS" panose="020B0603020202020204" charset="0"/>
                <a:ea typeface="DejaVu Sans" panose="020B0603030804020204"/>
                <a:cs typeface="Trebuchet MS" panose="020B0603020202020204" charset="0"/>
              </a:rPr>
              <a:t> </a:t>
            </a:r>
            <a:r>
              <a:rPr lang="en-US" sz="1200" spc="-1" dirty="0" smtClean="0">
                <a:solidFill>
                  <a:srgbClr val="000000"/>
                </a:solidFill>
                <a:latin typeface="Trebuchet MS" panose="020B0603020202020204" charset="0"/>
                <a:ea typeface="DejaVu Sans" panose="020B0603030804020204"/>
                <a:cs typeface="Trebuchet MS" panose="020B0603020202020204" charset="0"/>
              </a:rPr>
              <a:t>ONU, </a:t>
            </a:r>
            <a:r>
              <a:rPr lang="ru-RU" sz="1200" spc="-1" dirty="0" smtClean="0">
                <a:solidFill>
                  <a:srgbClr val="000000"/>
                </a:solidFill>
                <a:latin typeface="Trebuchet MS" panose="020B0603020202020204" charset="0"/>
                <a:ea typeface="DejaVu Sans" panose="020B0603030804020204"/>
                <a:cs typeface="Trebuchet MS" panose="020B0603020202020204" charset="0"/>
              </a:rPr>
              <a:t>для этого можно посмотреть её </a:t>
            </a:r>
            <a:r>
              <a:rPr lang="ru-RU" sz="1200" spc="-1" dirty="0" err="1" smtClean="0">
                <a:solidFill>
                  <a:srgbClr val="000000"/>
                </a:solidFill>
                <a:latin typeface="Trebuchet MS" panose="020B0603020202020204" charset="0"/>
                <a:ea typeface="DejaVu Sans" panose="020B0603030804020204"/>
                <a:cs typeface="Trebuchet MS" panose="020B0603020202020204" charset="0"/>
              </a:rPr>
              <a:t>конфиг</a:t>
            </a:r>
            <a:r>
              <a:rPr lang="ru-RU" sz="1200" spc="-1" dirty="0" smtClean="0">
                <a:solidFill>
                  <a:srgbClr val="000000"/>
                </a:solidFill>
                <a:latin typeface="Trebuchet MS" panose="020B0603020202020204" charset="0"/>
                <a:ea typeface="DejaVu Sans" panose="020B0603030804020204"/>
                <a:cs typeface="Trebuchet MS" panose="020B0603020202020204" charset="0"/>
              </a:rPr>
              <a:t> командой </a:t>
            </a:r>
            <a:r>
              <a:rPr lang="en-US" sz="1200" spc="-1" dirty="0" smtClean="0">
                <a:solidFill>
                  <a:srgbClr val="000000"/>
                </a:solidFill>
                <a:latin typeface="Trebuchet MS" panose="020B0603020202020204" charset="0"/>
                <a:ea typeface="DejaVu Sans" panose="020B0603030804020204"/>
                <a:cs typeface="Trebuchet MS" panose="020B0603020202020204" charset="0"/>
              </a:rPr>
              <a:t>show run </a:t>
            </a:r>
            <a:r>
              <a:rPr lang="en-US" sz="1200" spc="-1" dirty="0" err="1" smtClean="0">
                <a:solidFill>
                  <a:srgbClr val="000000"/>
                </a:solidFill>
                <a:latin typeface="Trebuchet MS" panose="020B0603020202020204" charset="0"/>
                <a:ea typeface="DejaVu Sans" panose="020B0603030804020204"/>
                <a:cs typeface="Trebuchet MS" panose="020B0603020202020204" charset="0"/>
              </a:rPr>
              <a:t>int</a:t>
            </a:r>
            <a:r>
              <a:rPr lang="ru-RU" sz="1200" spc="-1" dirty="0" smtClean="0">
                <a:solidFill>
                  <a:srgbClr val="000000"/>
                </a:solidFill>
                <a:latin typeface="Trebuchet MS" panose="020B0603020202020204" charset="0"/>
                <a:ea typeface="DejaVu Sans" panose="020B0603030804020204"/>
                <a:cs typeface="Trebuchet MS" panose="020B0603020202020204" charset="0"/>
              </a:rPr>
              <a:t> </a:t>
            </a:r>
            <a:r>
              <a:rPr lang="en-US" sz="1200" spc="-1" dirty="0" smtClean="0">
                <a:solidFill>
                  <a:srgbClr val="000000"/>
                </a:solidFill>
                <a:latin typeface="Trebuchet MS" panose="020B0603020202020204" charset="0"/>
                <a:ea typeface="DejaVu Sans" panose="020B0603030804020204"/>
                <a:cs typeface="Trebuchet MS" panose="020B06030202020202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srgbClr val="000000"/>
              </a:solidFill>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srgbClr val="000000"/>
              </a:solidFill>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srgbClr val="000000"/>
              </a:solidFill>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srgbClr val="000000"/>
              </a:solidFill>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spc="-1" dirty="0" smtClean="0">
                <a:solidFill>
                  <a:srgbClr val="000000"/>
                </a:solidFill>
                <a:latin typeface="Trebuchet MS" panose="020B0603020202020204" charset="0"/>
                <a:ea typeface="DejaVu Sans" panose="020B0603030804020204"/>
                <a:cs typeface="Trebuchet MS" panose="020B0603020202020204" charset="0"/>
              </a:rPr>
              <a:t>Статус ОНУ можно проверить командой </a:t>
            </a:r>
            <a:r>
              <a:rPr lang="en-US" sz="1200" spc="-1" dirty="0" smtClean="0">
                <a:solidFill>
                  <a:srgbClr val="000000"/>
                </a:solidFill>
                <a:latin typeface="Trebuchet MS" panose="020B0603020202020204" charset="0"/>
                <a:ea typeface="DejaVu Sans" panose="020B0603030804020204"/>
                <a:cs typeface="Trebuchet MS" panose="020B0603020202020204" charset="0"/>
              </a:rPr>
              <a:t>show </a:t>
            </a:r>
            <a:r>
              <a:rPr lang="en-US" sz="1200" spc="-1" dirty="0" err="1" smtClean="0">
                <a:solidFill>
                  <a:srgbClr val="000000"/>
                </a:solidFill>
                <a:latin typeface="Trebuchet MS" panose="020B0603020202020204" charset="0"/>
                <a:ea typeface="DejaVu Sans" panose="020B0603030804020204"/>
                <a:cs typeface="Trebuchet MS" panose="020B0603020202020204" charset="0"/>
              </a:rPr>
              <a:t>gpon</a:t>
            </a:r>
            <a:r>
              <a:rPr lang="en-US" sz="1200" spc="-1" dirty="0" smtClean="0">
                <a:solidFill>
                  <a:srgbClr val="000000"/>
                </a:solidFill>
                <a:latin typeface="Trebuchet MS" panose="020B0603020202020204" charset="0"/>
                <a:ea typeface="DejaVu Sans" panose="020B0603030804020204"/>
                <a:cs typeface="Trebuchet MS" panose="020B0603020202020204" charset="0"/>
              </a:rPr>
              <a:t> </a:t>
            </a:r>
            <a:r>
              <a:rPr lang="en-US" sz="1200" spc="-1" dirty="0" err="1" smtClean="0">
                <a:solidFill>
                  <a:srgbClr val="000000"/>
                </a:solidFill>
                <a:latin typeface="Trebuchet MS" panose="020B0603020202020204" charset="0"/>
                <a:ea typeface="DejaVu Sans" panose="020B0603030804020204"/>
                <a:cs typeface="Trebuchet MS" panose="020B0603020202020204" charset="0"/>
              </a:rPr>
              <a:t>onu</a:t>
            </a:r>
            <a:r>
              <a:rPr lang="en-US" sz="1200" spc="-1" dirty="0" smtClean="0">
                <a:solidFill>
                  <a:srgbClr val="000000"/>
                </a:solidFill>
                <a:latin typeface="Trebuchet MS" panose="020B0603020202020204" charset="0"/>
                <a:ea typeface="DejaVu Sans" panose="020B0603030804020204"/>
                <a:cs typeface="Trebuchet MS" panose="020B0603020202020204" charset="0"/>
              </a:rPr>
              <a:t>-information:</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pic>
        <p:nvPicPr>
          <p:cNvPr id="2" name="Рисунок 1"/>
          <p:cNvPicPr>
            <a:picLocks noChangeAspect="1"/>
          </p:cNvPicPr>
          <p:nvPr/>
        </p:nvPicPr>
        <p:blipFill>
          <a:blip r:embed="rId3"/>
          <a:stretch>
            <a:fillRect/>
          </a:stretch>
        </p:blipFill>
        <p:spPr>
          <a:xfrm>
            <a:off x="153416" y="1980836"/>
            <a:ext cx="3641814" cy="1207394"/>
          </a:xfrm>
          <a:prstGeom prst="rect">
            <a:avLst/>
          </a:prstGeom>
        </p:spPr>
      </p:pic>
      <p:pic>
        <p:nvPicPr>
          <p:cNvPr id="3" name="Рисунок 2"/>
          <p:cNvPicPr>
            <a:picLocks noChangeAspect="1"/>
          </p:cNvPicPr>
          <p:nvPr/>
        </p:nvPicPr>
        <p:blipFill>
          <a:blip r:embed="rId4"/>
          <a:stretch>
            <a:fillRect/>
          </a:stretch>
        </p:blipFill>
        <p:spPr>
          <a:xfrm>
            <a:off x="167040" y="3939431"/>
            <a:ext cx="8111125" cy="664160"/>
          </a:xfrm>
          <a:prstGeom prst="rect">
            <a:avLst/>
          </a:prstGeom>
        </p:spPr>
      </p:pic>
    </p:spTree>
    <p:extLst>
      <p:ext uri="{BB962C8B-B14F-4D97-AF65-F5344CB8AC3E}">
        <p14:creationId xmlns:p14="http://schemas.microsoft.com/office/powerpoint/2010/main" val="20087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a:t>
            </a:r>
          </a:p>
        </p:txBody>
      </p:sp>
      <p:sp>
        <p:nvSpPr>
          <p:cNvPr id="292" name="CustomShape 2"/>
          <p:cNvSpPr/>
          <p:nvPr/>
        </p:nvSpPr>
        <p:spPr>
          <a:xfrm>
            <a:off x="59055" y="1315140"/>
            <a:ext cx="9025560" cy="1568206"/>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smtClean="0">
                <a:ln>
                  <a:noFill/>
                </a:ln>
                <a:solidFill>
                  <a:srgbClr val="6D28AA"/>
                </a:solidFill>
                <a:effectLst/>
                <a:uLnTx/>
                <a:uFillTx/>
                <a:latin typeface="Trebuchet MS" panose="020B0603020202020204" charset="0"/>
                <a:ea typeface="DejaVu Sans" panose="020B0603030804020204"/>
                <a:cs typeface="Trebuchet MS" panose="020B0603020202020204" charset="0"/>
              </a:rPr>
              <a:t>Возможные статусы </a:t>
            </a:r>
            <a:r>
              <a:rPr kumimoji="0" lang="en-US" sz="1200" b="1" i="0" u="none" strike="noStrike" kern="1200" cap="none" spc="-1" normalizeH="0" baseline="0" noProof="0" dirty="0" smtClean="0">
                <a:ln>
                  <a:noFill/>
                </a:ln>
                <a:solidFill>
                  <a:srgbClr val="6D28AA"/>
                </a:solidFill>
                <a:effectLst/>
                <a:uLnTx/>
                <a:uFillTx/>
                <a:latin typeface="Trebuchet MS" panose="020B0603020202020204" charset="0"/>
                <a:ea typeface="DejaVu Sans" panose="020B0603030804020204"/>
                <a:cs typeface="Trebuchet MS" panose="020B0603020202020204" charset="0"/>
              </a:rPr>
              <a:t>ONU: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 normalizeH="0" baseline="0" noProof="0" dirty="0" smtClean="0">
              <a:ln>
                <a:noFill/>
              </a:ln>
              <a:solidFill>
                <a:srgbClr val="6D28AA"/>
              </a:solidFill>
              <a:effectLst/>
              <a:uLnTx/>
              <a:uFillTx/>
              <a:latin typeface="Trebuchet MS" panose="020B0603020202020204" charset="0"/>
              <a:ea typeface="DejaVu Sans" panose="020B0603030804020204"/>
              <a:cs typeface="Trebuchet MS" panose="020B0603020202020204" charset="0"/>
            </a:endParaRPr>
          </a:p>
          <a:p>
            <a:pPr marL="264795" lvl="1" indent="-323215">
              <a:buClr>
                <a:srgbClr val="000000"/>
              </a:buClr>
              <a:buFont typeface="Wingdings" panose="05000000000000000000" pitchFamily="2" charset="2"/>
              <a:buChar char=""/>
            </a:pPr>
            <a:r>
              <a:rPr lang="en-US" altLang="ru-RU" sz="1200" spc="-1" dirty="0">
                <a:solidFill>
                  <a:prstClr val="black"/>
                </a:solidFill>
                <a:latin typeface="Trebuchet MS" panose="020B0603020202020204" charset="0"/>
                <a:cs typeface="Trebuchet MS" panose="020B0603020202020204" charset="0"/>
              </a:rPr>
              <a:t>“</a:t>
            </a:r>
            <a:r>
              <a:rPr lang="en-US" altLang="ru-RU" sz="1200" b="1" spc="-1" dirty="0">
                <a:solidFill>
                  <a:prstClr val="black"/>
                </a:solidFill>
                <a:latin typeface="Trebuchet MS" panose="020B0603020202020204" charset="0"/>
                <a:cs typeface="Trebuchet MS" panose="020B0603020202020204" charset="0"/>
              </a:rPr>
              <a:t>offline</a:t>
            </a:r>
            <a:r>
              <a:rPr lang="en-US" altLang="ru-RU" sz="1200" spc="-1" dirty="0">
                <a:solidFill>
                  <a:prstClr val="black"/>
                </a:solidFill>
                <a:latin typeface="Trebuchet MS" panose="020B0603020202020204" charset="0"/>
                <a:cs typeface="Trebuchet MS" panose="020B0603020202020204" charset="0"/>
              </a:rPr>
              <a:t>” -  OLT </a:t>
            </a:r>
            <a:r>
              <a:rPr lang="ru-RU" altLang="ru-RU" sz="1200" spc="-1" dirty="0">
                <a:solidFill>
                  <a:prstClr val="black"/>
                </a:solidFill>
                <a:latin typeface="Trebuchet MS" panose="020B0603020202020204" charset="0"/>
                <a:cs typeface="Trebuchet MS" panose="020B0603020202020204" charset="0"/>
              </a:rPr>
              <a:t>не может найти </a:t>
            </a:r>
            <a:r>
              <a:rPr lang="en-US" altLang="ru-RU" sz="1200" spc="-1" dirty="0">
                <a:solidFill>
                  <a:prstClr val="black"/>
                </a:solidFill>
                <a:latin typeface="Trebuchet MS" panose="020B0603020202020204" charset="0"/>
                <a:cs typeface="Trebuchet MS" panose="020B0603020202020204" charset="0"/>
              </a:rPr>
              <a:t>ONU, </a:t>
            </a:r>
            <a:r>
              <a:rPr lang="ru-RU" altLang="ru-RU" sz="1200" spc="-1" dirty="0">
                <a:solidFill>
                  <a:prstClr val="black"/>
                </a:solidFill>
                <a:latin typeface="Trebuchet MS" panose="020B0603020202020204" charset="0"/>
                <a:cs typeface="Trebuchet MS" panose="020B0603020202020204" charset="0"/>
              </a:rPr>
              <a:t>так как считает её выключенной</a:t>
            </a:r>
          </a:p>
          <a:p>
            <a:pPr marL="264795" lvl="1" indent="-323215">
              <a:buClr>
                <a:srgbClr val="000000"/>
              </a:buClr>
              <a:buFont typeface="Wingdings" panose="05000000000000000000" pitchFamily="2" charset="2"/>
              <a:buChar char=""/>
            </a:pPr>
            <a:r>
              <a:rPr lang="en-US" sz="1200" spc="-1" dirty="0">
                <a:solidFill>
                  <a:prstClr val="black"/>
                </a:solidFill>
                <a:latin typeface="Trebuchet MS" panose="020B0603020202020204" charset="0"/>
                <a:cs typeface="Trebuchet MS" panose="020B0603020202020204" charset="0"/>
              </a:rPr>
              <a:t>“</a:t>
            </a:r>
            <a:r>
              <a:rPr lang="en-US" sz="1200" b="1" spc="-1" dirty="0">
                <a:solidFill>
                  <a:prstClr val="black"/>
                </a:solidFill>
                <a:latin typeface="Trebuchet MS" panose="020B0603020202020204" charset="0"/>
                <a:cs typeface="Trebuchet MS" panose="020B0603020202020204" charset="0"/>
              </a:rPr>
              <a:t>logging</a:t>
            </a:r>
            <a:r>
              <a:rPr lang="en-US" sz="1200" spc="-1" dirty="0">
                <a:solidFill>
                  <a:prstClr val="black"/>
                </a:solidFill>
                <a:latin typeface="Trebuchet MS" panose="020B0603020202020204" charset="0"/>
                <a:cs typeface="Trebuchet MS" panose="020B0603020202020204" charset="0"/>
              </a:rPr>
              <a:t>” </a:t>
            </a:r>
            <a:r>
              <a:rPr lang="ru-RU" sz="1200" spc="-1" dirty="0">
                <a:solidFill>
                  <a:prstClr val="black"/>
                </a:solidFill>
                <a:latin typeface="Trebuchet MS" panose="020B0603020202020204" charset="0"/>
                <a:cs typeface="Trebuchet MS" panose="020B0603020202020204" charset="0"/>
              </a:rPr>
              <a:t>- </a:t>
            </a:r>
            <a:r>
              <a:rPr lang="en-US" sz="1200" spc="-1" dirty="0">
                <a:solidFill>
                  <a:prstClr val="black"/>
                </a:solidFill>
                <a:latin typeface="Trebuchet MS" panose="020B0603020202020204" charset="0"/>
                <a:cs typeface="Trebuchet MS" panose="020B0603020202020204" charset="0"/>
              </a:rPr>
              <a:t>OLT </a:t>
            </a:r>
            <a:r>
              <a:rPr lang="ru-RU" sz="1200" spc="-1" dirty="0">
                <a:solidFill>
                  <a:prstClr val="black"/>
                </a:solidFill>
                <a:latin typeface="Trebuchet MS" panose="020B0603020202020204" charset="0"/>
                <a:cs typeface="Trebuchet MS" panose="020B0603020202020204" charset="0"/>
              </a:rPr>
              <a:t>нашло </a:t>
            </a:r>
            <a:r>
              <a:rPr lang="en-US" sz="1200" spc="-1" dirty="0">
                <a:solidFill>
                  <a:prstClr val="black"/>
                </a:solidFill>
                <a:latin typeface="Trebuchet MS" panose="020B0603020202020204" charset="0"/>
                <a:cs typeface="Trebuchet MS" panose="020B0603020202020204" charset="0"/>
              </a:rPr>
              <a:t>ONU </a:t>
            </a:r>
            <a:r>
              <a:rPr lang="ru-RU" sz="1200" spc="-1" dirty="0">
                <a:solidFill>
                  <a:prstClr val="black"/>
                </a:solidFill>
                <a:latin typeface="Trebuchet MS" panose="020B0603020202020204" charset="0"/>
                <a:cs typeface="Trebuchet MS" panose="020B0603020202020204" charset="0"/>
              </a:rPr>
              <a:t>и рассчитывает расстояние до нее</a:t>
            </a:r>
          </a:p>
          <a:p>
            <a:pPr marL="264795" lvl="1" indent="-323215">
              <a:buClr>
                <a:srgbClr val="000000"/>
              </a:buClr>
              <a:buFont typeface="Wingdings" panose="05000000000000000000" pitchFamily="2" charset="2"/>
              <a:buChar char=""/>
            </a:pPr>
            <a:r>
              <a:rPr lang="en-US" sz="1200" spc="-1" dirty="0">
                <a:solidFill>
                  <a:prstClr val="black"/>
                </a:solidFill>
                <a:latin typeface="Trebuchet MS" panose="020B0603020202020204" charset="0"/>
                <a:cs typeface="Trebuchet MS" panose="020B0603020202020204" charset="0"/>
              </a:rPr>
              <a:t>“</a:t>
            </a:r>
            <a:r>
              <a:rPr lang="en-US" sz="1200" b="1" spc="-1" dirty="0" err="1">
                <a:solidFill>
                  <a:prstClr val="black"/>
                </a:solidFill>
                <a:latin typeface="Trebuchet MS" panose="020B0603020202020204" charset="0"/>
                <a:cs typeface="Trebuchet MS" panose="020B0603020202020204" charset="0"/>
              </a:rPr>
              <a:t>syncMib</a:t>
            </a:r>
            <a:r>
              <a:rPr lang="en-US" sz="1200" spc="-1" dirty="0">
                <a:solidFill>
                  <a:prstClr val="black"/>
                </a:solidFill>
                <a:latin typeface="Trebuchet MS" panose="020B0603020202020204" charset="0"/>
                <a:cs typeface="Trebuchet MS" panose="020B0603020202020204" charset="0"/>
              </a:rPr>
              <a:t>” - OLT </a:t>
            </a:r>
            <a:r>
              <a:rPr lang="ru-RU" sz="1200" spc="-1" dirty="0">
                <a:solidFill>
                  <a:prstClr val="black"/>
                </a:solidFill>
                <a:latin typeface="Trebuchet MS" panose="020B0603020202020204" charset="0"/>
                <a:cs typeface="Trebuchet MS" panose="020B0603020202020204" charset="0"/>
              </a:rPr>
              <a:t>измерило расстояние до </a:t>
            </a:r>
            <a:r>
              <a:rPr lang="en-US" sz="1200" spc="-1" dirty="0">
                <a:solidFill>
                  <a:prstClr val="black"/>
                </a:solidFill>
                <a:latin typeface="Trebuchet MS" panose="020B0603020202020204" charset="0"/>
                <a:cs typeface="Trebuchet MS" panose="020B0603020202020204" charset="0"/>
              </a:rPr>
              <a:t>ONU </a:t>
            </a:r>
            <a:r>
              <a:rPr lang="ru-RU" sz="1200" spc="-1" dirty="0">
                <a:solidFill>
                  <a:prstClr val="black"/>
                </a:solidFill>
                <a:latin typeface="Trebuchet MS" panose="020B0603020202020204" charset="0"/>
                <a:cs typeface="Trebuchet MS" panose="020B0603020202020204" charset="0"/>
              </a:rPr>
              <a:t>и синхронизирует данные</a:t>
            </a:r>
          </a:p>
          <a:p>
            <a:pPr marL="264795" lvl="1" indent="-323215">
              <a:buClr>
                <a:srgbClr val="000000"/>
              </a:buClr>
              <a:buFont typeface="Wingdings" panose="05000000000000000000" pitchFamily="2" charset="2"/>
              <a:buChar char=""/>
            </a:pPr>
            <a:r>
              <a:rPr lang="en-US" sz="1200" spc="-1" dirty="0">
                <a:solidFill>
                  <a:prstClr val="black"/>
                </a:solidFill>
                <a:latin typeface="Trebuchet MS" panose="020B0603020202020204" charset="0"/>
                <a:cs typeface="Trebuchet MS" panose="020B0603020202020204" charset="0"/>
              </a:rPr>
              <a:t>“</a:t>
            </a:r>
            <a:r>
              <a:rPr lang="en-US" sz="1200" b="1" spc="-1" dirty="0">
                <a:solidFill>
                  <a:prstClr val="black"/>
                </a:solidFill>
                <a:latin typeface="Trebuchet MS" panose="020B0603020202020204" charset="0"/>
                <a:cs typeface="Trebuchet MS" panose="020B0603020202020204" charset="0"/>
              </a:rPr>
              <a:t>LOS</a:t>
            </a:r>
            <a:r>
              <a:rPr lang="en-US" sz="1200" spc="-1" dirty="0">
                <a:solidFill>
                  <a:prstClr val="black"/>
                </a:solidFill>
                <a:latin typeface="Trebuchet MS" panose="020B0603020202020204" charset="0"/>
                <a:cs typeface="Trebuchet MS" panose="020B0603020202020204" charset="0"/>
              </a:rPr>
              <a:t>” - </a:t>
            </a:r>
            <a:r>
              <a:rPr lang="ru-RU" altLang="en-US" sz="1200" spc="-1" dirty="0">
                <a:solidFill>
                  <a:prstClr val="black"/>
                </a:solidFill>
                <a:latin typeface="Trebuchet MS" panose="020B0603020202020204" charset="0"/>
                <a:cs typeface="Trebuchet MS" panose="020B0603020202020204" charset="0"/>
              </a:rPr>
              <a:t>оптическая линия между </a:t>
            </a:r>
            <a:r>
              <a:rPr lang="en-US" altLang="en-US" sz="1200" spc="-1" dirty="0">
                <a:solidFill>
                  <a:prstClr val="black"/>
                </a:solidFill>
                <a:latin typeface="Trebuchet MS" panose="020B0603020202020204" charset="0"/>
                <a:cs typeface="Trebuchet MS" panose="020B0603020202020204" charset="0"/>
              </a:rPr>
              <a:t>OLT </a:t>
            </a:r>
            <a:r>
              <a:rPr lang="ru-RU" altLang="en-US" sz="1200" spc="-1" dirty="0">
                <a:solidFill>
                  <a:prstClr val="black"/>
                </a:solidFill>
                <a:latin typeface="Trebuchet MS" panose="020B0603020202020204" charset="0"/>
                <a:cs typeface="Trebuchet MS" panose="020B0603020202020204" charset="0"/>
              </a:rPr>
              <a:t>и </a:t>
            </a:r>
            <a:r>
              <a:rPr lang="en-US" altLang="en-US" sz="1200" spc="-1" dirty="0">
                <a:solidFill>
                  <a:prstClr val="black"/>
                </a:solidFill>
                <a:latin typeface="Trebuchet MS" panose="020B0603020202020204" charset="0"/>
                <a:cs typeface="Trebuchet MS" panose="020B0603020202020204" charset="0"/>
              </a:rPr>
              <a:t>ONU </a:t>
            </a:r>
            <a:r>
              <a:rPr lang="ru-RU" altLang="en-US" sz="1200" spc="-1" dirty="0">
                <a:solidFill>
                  <a:prstClr val="black"/>
                </a:solidFill>
                <a:latin typeface="Trebuchet MS" panose="020B0603020202020204" charset="0"/>
                <a:cs typeface="Trebuchet MS" panose="020B0603020202020204" charset="0"/>
              </a:rPr>
              <a:t>повреждена</a:t>
            </a:r>
          </a:p>
          <a:p>
            <a:pPr marL="264795" lvl="1" indent="-323215">
              <a:buClr>
                <a:srgbClr val="000000"/>
              </a:buClr>
              <a:buFont typeface="Wingdings" panose="05000000000000000000" pitchFamily="2" charset="2"/>
              <a:buChar char=""/>
            </a:pPr>
            <a:r>
              <a:rPr lang="en-US" sz="1200" spc="-1" dirty="0">
                <a:solidFill>
                  <a:prstClr val="black"/>
                </a:solidFill>
                <a:latin typeface="Trebuchet MS" panose="020B0603020202020204" charset="0"/>
                <a:cs typeface="Trebuchet MS" panose="020B0603020202020204" charset="0"/>
              </a:rPr>
              <a:t>“</a:t>
            </a:r>
            <a:r>
              <a:rPr lang="en-US" sz="1200" b="1" spc="-1" dirty="0" err="1">
                <a:solidFill>
                  <a:prstClr val="black"/>
                </a:solidFill>
                <a:latin typeface="Trebuchet MS" panose="020B0603020202020204" charset="0"/>
                <a:cs typeface="Trebuchet MS" panose="020B0603020202020204" charset="0"/>
              </a:rPr>
              <a:t>DyingGasp</a:t>
            </a:r>
            <a:r>
              <a:rPr lang="en-US" sz="1200" spc="-1" dirty="0">
                <a:solidFill>
                  <a:prstClr val="black"/>
                </a:solidFill>
                <a:latin typeface="Trebuchet MS" panose="020B0603020202020204" charset="0"/>
                <a:cs typeface="Trebuchet MS" panose="020B0603020202020204" charset="0"/>
              </a:rPr>
              <a:t>”  - ONU </a:t>
            </a:r>
            <a:r>
              <a:rPr lang="ru-RU" altLang="en-US" sz="1200" spc="-1" dirty="0">
                <a:solidFill>
                  <a:prstClr val="black"/>
                </a:solidFill>
                <a:latin typeface="Trebuchet MS" panose="020B0603020202020204" charset="0"/>
                <a:cs typeface="Trebuchet MS" panose="020B0603020202020204" charset="0"/>
              </a:rPr>
              <a:t>была выключена по питанию</a:t>
            </a:r>
            <a:endParaRPr lang="en-US" sz="1200" spc="-1" dirty="0">
              <a:solidFill>
                <a:prstClr val="black"/>
              </a:solidFill>
              <a:latin typeface="Trebuchet MS" panose="020B0603020202020204" charset="0"/>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 dirty="0" smtClean="0">
              <a:solidFill>
                <a:srgbClr val="000000"/>
              </a:solidFill>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239976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a:t>
            </a:r>
          </a:p>
        </p:txBody>
      </p:sp>
      <p:sp>
        <p:nvSpPr>
          <p:cNvPr id="6" name="CustomShape 2"/>
          <p:cNvSpPr/>
          <p:nvPr/>
        </p:nvSpPr>
        <p:spPr>
          <a:xfrm>
            <a:off x="118440" y="1485262"/>
            <a:ext cx="9025560" cy="2676202"/>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ru-RU" sz="1200" b="1" strike="noStrike" spc="-1" dirty="0">
                <a:solidFill>
                  <a:srgbClr val="6D28AA"/>
                </a:solidFill>
                <a:latin typeface="Trebuchet MS" panose="020B0603020202020204" charset="0"/>
                <a:ea typeface="DejaVu Sans" panose="020B0603030804020204"/>
                <a:cs typeface="Trebuchet MS" panose="020B0603020202020204" charset="0"/>
              </a:rPr>
              <a:t>Подключение и работа ONU</a:t>
            </a:r>
            <a:endParaRPr lang="ru-RU" sz="1200" b="0" strike="noStrike" spc="-1" dirty="0">
              <a:solidFill>
                <a:srgbClr val="6D28AA"/>
              </a:solidFill>
              <a:latin typeface="Trebuchet MS" panose="020B0603020202020204" charset="0"/>
              <a:cs typeface="Trebuchet MS" panose="020B0603020202020204" charset="0"/>
            </a:endParaRPr>
          </a:p>
          <a:p>
            <a:pPr>
              <a:lnSpc>
                <a:spcPct val="100000"/>
              </a:lnSpc>
            </a:pP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Для работоспособности ONU важны следующие параметры:</a:t>
            </a:r>
            <a:endParaRPr lang="ru-RU" sz="1200" b="0" strike="noStrike" spc="-1" dirty="0">
              <a:latin typeface="Trebuchet MS" panose="020B0603020202020204" charset="0"/>
              <a:cs typeface="Trebuchet MS" panose="020B0603020202020204" charset="0"/>
            </a:endParaRPr>
          </a:p>
          <a:p>
            <a:pPr marL="342900" indent="-341630">
              <a:lnSpc>
                <a:spcPct val="100000"/>
              </a:lnSpc>
              <a:buClr>
                <a:srgbClr val="000000"/>
              </a:buClr>
              <a:buFont typeface="Arial" panose="020B0604020202020204"/>
              <a:buAutoNum type="arabicPeriod"/>
            </a:pP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Наличие разрешения на авторизацию/регистрацию(если стоит режим </a:t>
            </a:r>
            <a:r>
              <a:rPr lang="en-US" sz="1200" b="0" strike="noStrike" spc="-1" dirty="0" smtClean="0">
                <a:solidFill>
                  <a:srgbClr val="000000"/>
                </a:solidFill>
                <a:latin typeface="Trebuchet MS" panose="020B0603020202020204" charset="0"/>
                <a:ea typeface="DejaVu Sans" panose="020B0603030804020204"/>
                <a:cs typeface="Trebuchet MS" panose="020B0603020202020204" charset="0"/>
              </a:rPr>
              <a:t>SN</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или </a:t>
            </a:r>
            <a:r>
              <a:rPr lang="ru-RU" sz="1200" b="0" strike="noStrike" spc="-1" dirty="0" err="1">
                <a:solidFill>
                  <a:srgbClr val="000000"/>
                </a:solidFill>
                <a:latin typeface="Trebuchet MS" panose="020B0603020202020204" charset="0"/>
                <a:ea typeface="DejaVu Sans" panose="020B0603030804020204"/>
                <a:cs typeface="Trebuchet MS" panose="020B0603020202020204" charset="0"/>
              </a:rPr>
              <a:t>manual</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a:t>
            </a:r>
            <a:endParaRPr lang="ru-RU" sz="1200" b="0" strike="noStrike" spc="-1" dirty="0">
              <a:latin typeface="Trebuchet MS" panose="020B0603020202020204" charset="0"/>
              <a:cs typeface="Trebuchet MS" panose="020B0603020202020204" charset="0"/>
            </a:endParaRPr>
          </a:p>
          <a:p>
            <a:pPr marL="457200">
              <a:lnSpc>
                <a:spcPct val="100000"/>
              </a:lnSpc>
            </a:pP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Проверить текущий режим можно командой </a:t>
            </a:r>
            <a:r>
              <a:rPr lang="ru-RU" sz="1200" b="1" strike="noStrike" spc="-1" dirty="0" err="1">
                <a:solidFill>
                  <a:srgbClr val="000000"/>
                </a:solidFill>
                <a:latin typeface="Trebuchet MS" panose="020B0603020202020204" charset="0"/>
                <a:ea typeface="DejaVu Sans" panose="020B0603030804020204"/>
                <a:cs typeface="Trebuchet MS" panose="020B0603020202020204" charset="0"/>
              </a:rPr>
              <a:t>sh</a:t>
            </a:r>
            <a:r>
              <a:rPr lang="ru-RU" sz="1200" b="1" strike="noStrike" spc="-1" dirty="0">
                <a:solidFill>
                  <a:srgbClr val="000000"/>
                </a:solidFill>
                <a:latin typeface="Trebuchet MS" panose="020B0603020202020204" charset="0"/>
                <a:ea typeface="DejaVu Sans" panose="020B0603030804020204"/>
                <a:cs typeface="Trebuchet MS" panose="020B0603020202020204" charset="0"/>
              </a:rPr>
              <a:t> </a:t>
            </a:r>
            <a:r>
              <a:rPr lang="en-US" sz="1200" b="1" strike="noStrike" spc="-1" dirty="0" smtClean="0">
                <a:solidFill>
                  <a:srgbClr val="000000"/>
                </a:solidFill>
                <a:latin typeface="Trebuchet MS" panose="020B0603020202020204" charset="0"/>
                <a:ea typeface="DejaVu Sans" panose="020B0603030804020204"/>
                <a:cs typeface="Trebuchet MS" panose="020B0603020202020204" charset="0"/>
              </a:rPr>
              <a:t>run </a:t>
            </a:r>
            <a:r>
              <a:rPr lang="en-US" sz="1200" b="1" strike="noStrike" spc="-1" dirty="0" err="1" smtClean="0">
                <a:solidFill>
                  <a:srgbClr val="000000"/>
                </a:solidFill>
                <a:latin typeface="Trebuchet MS" panose="020B0603020202020204" charset="0"/>
                <a:ea typeface="DejaVu Sans" panose="020B0603030804020204"/>
                <a:cs typeface="Trebuchet MS" panose="020B0603020202020204" charset="0"/>
              </a:rPr>
              <a:t>int</a:t>
            </a:r>
            <a:r>
              <a:rPr lang="en-US" sz="1200" b="1" strike="noStrike" spc="-1" dirty="0" smtClean="0">
                <a:solidFill>
                  <a:srgbClr val="000000"/>
                </a:solidFill>
                <a:latin typeface="Trebuchet MS" panose="020B0603020202020204" charset="0"/>
                <a:ea typeface="DejaVu Sans" panose="020B0603030804020204"/>
                <a:cs typeface="Trebuchet MS" panose="020B0603020202020204" charset="0"/>
              </a:rPr>
              <a:t> gp0/1</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Если у вас стоит автоматический режим, то </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в </a:t>
            </a:r>
            <a:r>
              <a:rPr lang="ru-RU" sz="1200" spc="-1" dirty="0" smtClean="0">
                <a:solidFill>
                  <a:srgbClr val="000000"/>
                </a:solidFill>
                <a:latin typeface="Trebuchet MS" panose="020B0603020202020204" charset="0"/>
                <a:ea typeface="DejaVu Sans" panose="020B0603030804020204"/>
                <a:cs typeface="Trebuchet MS" panose="020B0603020202020204" charset="0"/>
              </a:rPr>
              <a:t>конфигурации порта не должно быть строки </a:t>
            </a:r>
            <a:r>
              <a:rPr lang="en-US" sz="1200" b="1" spc="-1" dirty="0" err="1">
                <a:solidFill>
                  <a:srgbClr val="000000"/>
                </a:solidFill>
                <a:latin typeface="Trebuchet MS" panose="020B0603020202020204" charset="0"/>
                <a:cs typeface="Trebuchet MS" panose="020B0603020202020204" charset="0"/>
              </a:rPr>
              <a:t>gpon</a:t>
            </a:r>
            <a:r>
              <a:rPr lang="en-US" sz="1200" b="1" spc="-1" dirty="0">
                <a:solidFill>
                  <a:srgbClr val="000000"/>
                </a:solidFill>
                <a:latin typeface="Trebuchet MS" panose="020B0603020202020204" charset="0"/>
                <a:cs typeface="Trebuchet MS" panose="020B0603020202020204" charset="0"/>
              </a:rPr>
              <a:t> </a:t>
            </a:r>
            <a:r>
              <a:rPr lang="en-US" sz="1200" b="1" spc="-1" dirty="0" err="1">
                <a:solidFill>
                  <a:srgbClr val="000000"/>
                </a:solidFill>
                <a:latin typeface="Trebuchet MS" panose="020B0603020202020204" charset="0"/>
                <a:cs typeface="Trebuchet MS" panose="020B0603020202020204" charset="0"/>
              </a:rPr>
              <a:t>onu</a:t>
            </a:r>
            <a:r>
              <a:rPr lang="en-US" sz="1200" b="1" spc="-1" dirty="0">
                <a:solidFill>
                  <a:srgbClr val="000000"/>
                </a:solidFill>
                <a:latin typeface="Trebuchet MS" panose="020B0603020202020204" charset="0"/>
                <a:cs typeface="Trebuchet MS" panose="020B0603020202020204" charset="0"/>
              </a:rPr>
              <a:t>-</a:t>
            </a:r>
            <a:r>
              <a:rPr lang="en-US" sz="1200" b="1" spc="-1" dirty="0" err="1">
                <a:solidFill>
                  <a:srgbClr val="000000"/>
                </a:solidFill>
                <a:latin typeface="Trebuchet MS" panose="020B0603020202020204" charset="0"/>
                <a:cs typeface="Trebuchet MS" panose="020B0603020202020204" charset="0"/>
              </a:rPr>
              <a:t>authen</a:t>
            </a:r>
            <a:r>
              <a:rPr lang="en-US" sz="1200" b="1" spc="-1" dirty="0">
                <a:solidFill>
                  <a:srgbClr val="000000"/>
                </a:solidFill>
                <a:latin typeface="Trebuchet MS" panose="020B0603020202020204" charset="0"/>
                <a:cs typeface="Trebuchet MS" panose="020B0603020202020204" charset="0"/>
              </a:rPr>
              <a:t>-method </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В противном случае у Вас выбран не автоматический режим конфигурации</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a:t>
            </a:r>
            <a:endParaRPr lang="ru-RU" sz="1200" b="0" strike="noStrike" spc="-1" dirty="0">
              <a:latin typeface="Trebuchet MS" panose="020B0603020202020204" charset="0"/>
              <a:cs typeface="Trebuchet MS" panose="020B0603020202020204" charset="0"/>
            </a:endParaRPr>
          </a:p>
          <a:p>
            <a:pPr marL="457200">
              <a:lnSpc>
                <a:spcPct val="100000"/>
              </a:lnSpc>
            </a:pP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Если у вас не задан </a:t>
            </a:r>
            <a:r>
              <a:rPr lang="en-US" sz="1200" b="0" strike="noStrike" spc="-1" dirty="0" smtClean="0">
                <a:solidFill>
                  <a:srgbClr val="000000"/>
                </a:solidFill>
                <a:latin typeface="Trebuchet MS" panose="020B0603020202020204" charset="0"/>
                <a:ea typeface="DejaVu Sans" panose="020B0603030804020204"/>
                <a:cs typeface="Trebuchet MS" panose="020B0603020202020204" charset="0"/>
              </a:rPr>
              <a:t>SN</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или не правильный LOID, то в логе вы увидите, как ONU была </a:t>
            </a:r>
            <a:r>
              <a:rPr lang="ru-RU" sz="1200" b="0" strike="noStrike" spc="-1" dirty="0" err="1">
                <a:solidFill>
                  <a:srgbClr val="000000"/>
                </a:solidFill>
                <a:latin typeface="Trebuchet MS" panose="020B0603020202020204" charset="0"/>
                <a:ea typeface="DejaVu Sans" panose="020B0603030804020204"/>
                <a:cs typeface="Trebuchet MS" panose="020B0603020202020204" charset="0"/>
              </a:rPr>
              <a:t>registered</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  и сразу </a:t>
            </a:r>
            <a:r>
              <a:rPr lang="ru-RU" sz="1200" b="0" strike="noStrike" spc="-1" dirty="0" err="1">
                <a:solidFill>
                  <a:srgbClr val="000000"/>
                </a:solidFill>
                <a:latin typeface="Trebuchet MS" panose="020B0603020202020204" charset="0"/>
                <a:ea typeface="DejaVu Sans" panose="020B0603030804020204"/>
                <a:cs typeface="Trebuchet MS" panose="020B0603020202020204" charset="0"/>
              </a:rPr>
              <a:t>deregistered</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   Если все прошло нормально, то ее статус должен быть </a:t>
            </a:r>
            <a:r>
              <a:rPr lang="ru-RU" sz="1200" b="1" strike="noStrike" spc="-1" dirty="0" err="1">
                <a:solidFill>
                  <a:srgbClr val="000000"/>
                </a:solidFill>
                <a:latin typeface="Trebuchet MS" panose="020B0603020202020204" charset="0"/>
                <a:ea typeface="DejaVu Sans" panose="020B0603030804020204"/>
                <a:cs typeface="Trebuchet MS" panose="020B0603020202020204" charset="0"/>
              </a:rPr>
              <a:t>auto-configured</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(или </a:t>
            </a:r>
            <a:r>
              <a:rPr lang="ru-RU" sz="1200" b="0" strike="noStrike" spc="-1" dirty="0" err="1">
                <a:solidFill>
                  <a:srgbClr val="000000"/>
                </a:solidFill>
                <a:latin typeface="Trebuchet MS" panose="020B0603020202020204" charset="0"/>
                <a:ea typeface="DejaVu Sans" panose="020B0603030804020204"/>
                <a:cs typeface="Trebuchet MS" panose="020B0603020202020204" charset="0"/>
              </a:rPr>
              <a:t>configured</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 а </a:t>
            </a:r>
            <a:r>
              <a:rPr lang="ru-RU" sz="1200" b="0" strike="noStrike" spc="-1" dirty="0" err="1" smtClean="0">
                <a:solidFill>
                  <a:srgbClr val="000000"/>
                </a:solidFill>
                <a:latin typeface="Trebuchet MS" panose="020B0603020202020204" charset="0"/>
                <a:ea typeface="DejaVu Sans" panose="020B0603030804020204"/>
                <a:cs typeface="Trebuchet MS" panose="020B0603020202020204" charset="0"/>
              </a:rPr>
              <a:t>Status</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должен быть </a:t>
            </a:r>
            <a:r>
              <a:rPr lang="en-US" sz="1200" b="1" strike="noStrike" spc="-1" dirty="0" smtClean="0">
                <a:solidFill>
                  <a:srgbClr val="000000"/>
                </a:solidFill>
                <a:latin typeface="Trebuchet MS" panose="020B0603020202020204" charset="0"/>
                <a:ea typeface="DejaVu Sans" panose="020B0603030804020204"/>
                <a:cs typeface="Trebuchet MS" panose="020B0603020202020204" charset="0"/>
              </a:rPr>
              <a:t>success</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Проверить статусы можно командой </a:t>
            </a:r>
            <a:endParaRPr lang="ru-RU" sz="1200" b="0" strike="noStrike" spc="-1" dirty="0" smtClean="0">
              <a:latin typeface="Trebuchet MS" panose="020B0603020202020204" charset="0"/>
              <a:cs typeface="Trebuchet MS" panose="020B0603020202020204" charset="0"/>
            </a:endParaRPr>
          </a:p>
          <a:p>
            <a:pPr marL="457200">
              <a:lnSpc>
                <a:spcPct val="100000"/>
              </a:lnSpc>
            </a:pPr>
            <a:r>
              <a:rPr lang="ru-RU" sz="1200" b="1" strike="noStrike" spc="-1" dirty="0" err="1" smtClean="0">
                <a:solidFill>
                  <a:srgbClr val="000000"/>
                </a:solidFill>
                <a:latin typeface="Trebuchet MS" panose="020B0603020202020204" charset="0"/>
                <a:ea typeface="DejaVu Sans" panose="020B0603030804020204"/>
                <a:cs typeface="Trebuchet MS" panose="020B0603020202020204" charset="0"/>
              </a:rPr>
              <a:t>sh</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en-US" sz="1200" b="1" strike="noStrike" spc="-1" dirty="0" err="1" smtClean="0">
                <a:solidFill>
                  <a:srgbClr val="000000"/>
                </a:solidFill>
                <a:latin typeface="Trebuchet MS" panose="020B0603020202020204" charset="0"/>
                <a:ea typeface="DejaVu Sans" panose="020B0603030804020204"/>
                <a:cs typeface="Trebuchet MS" panose="020B0603020202020204" charset="0"/>
              </a:rPr>
              <a:t>gpon</a:t>
            </a:r>
            <a:r>
              <a:rPr lang="en-US" sz="1200" b="1"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en-US" sz="1200" b="1" strike="noStrike" spc="-1" dirty="0" err="1" smtClean="0">
                <a:solidFill>
                  <a:srgbClr val="000000"/>
                </a:solidFill>
                <a:latin typeface="Trebuchet MS" panose="020B0603020202020204" charset="0"/>
                <a:ea typeface="DejaVu Sans" panose="020B0603030804020204"/>
                <a:cs typeface="Trebuchet MS" panose="020B0603020202020204" charset="0"/>
              </a:rPr>
              <a:t>onu</a:t>
            </a:r>
            <a:r>
              <a:rPr lang="en-US" sz="1200" b="1" strike="noStrike" spc="-1" dirty="0" smtClean="0">
                <a:solidFill>
                  <a:srgbClr val="000000"/>
                </a:solidFill>
                <a:latin typeface="Trebuchet MS" panose="020B0603020202020204" charset="0"/>
                <a:ea typeface="DejaVu Sans" panose="020B0603030804020204"/>
                <a:cs typeface="Trebuchet MS" panose="020B0603020202020204" charset="0"/>
              </a:rPr>
              <a:t>-information</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1" strike="noStrike" spc="-1" dirty="0" err="1" smtClean="0">
                <a:solidFill>
                  <a:srgbClr val="000000"/>
                </a:solidFill>
                <a:latin typeface="Trebuchet MS" panose="020B0603020202020204" charset="0"/>
                <a:ea typeface="DejaVu Sans" panose="020B0603030804020204"/>
                <a:cs typeface="Trebuchet MS" panose="020B0603020202020204" charset="0"/>
              </a:rPr>
              <a:t>interface</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en-US" sz="1200" b="1" spc="-1" dirty="0" err="1" smtClean="0">
                <a:solidFill>
                  <a:srgbClr val="000000"/>
                </a:solidFill>
                <a:latin typeface="Trebuchet MS" panose="020B0603020202020204" charset="0"/>
                <a:ea typeface="DejaVu Sans" panose="020B0603030804020204"/>
                <a:cs typeface="Trebuchet MS" panose="020B0603020202020204" charset="0"/>
              </a:rPr>
              <a:t>gpon</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0/X</a:t>
            </a:r>
            <a:endParaRPr lang="ru-RU" sz="1200" b="0" strike="noStrike" spc="-1" dirty="0" smtClean="0">
              <a:latin typeface="Trebuchet MS" panose="020B0603020202020204" charset="0"/>
              <a:cs typeface="Trebuchet MS" panose="020B0603020202020204" charset="0"/>
            </a:endParaRPr>
          </a:p>
          <a:p>
            <a:pPr marL="1270">
              <a:lnSpc>
                <a:spcPct val="100000"/>
              </a:lnSpc>
              <a:buClr>
                <a:srgbClr val="000000"/>
              </a:buClr>
            </a:pPr>
            <a:r>
              <a:rPr lang="en-US" sz="1200" b="0" strike="noStrike" spc="-1" dirty="0" smtClean="0">
                <a:solidFill>
                  <a:srgbClr val="000000"/>
                </a:solidFill>
                <a:latin typeface="Trebuchet MS" panose="020B0603020202020204" charset="0"/>
                <a:ea typeface="DejaVu Sans" panose="020B0603030804020204"/>
                <a:cs typeface="Trebuchet MS" panose="020B0603020202020204" charset="0"/>
              </a:rPr>
              <a:t>2.    </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Наличие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свободных LLID(если у вас уже прописано </a:t>
            </a:r>
            <a:r>
              <a:rPr lang="en-US" sz="1200" spc="-1" dirty="0" smtClean="0">
                <a:solidFill>
                  <a:srgbClr val="000000"/>
                </a:solidFill>
                <a:latin typeface="Trebuchet MS" panose="020B0603020202020204" charset="0"/>
                <a:ea typeface="DejaVu Sans" panose="020B0603030804020204"/>
                <a:cs typeface="Trebuchet MS" panose="020B0603020202020204" charset="0"/>
              </a:rPr>
              <a:t>128</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ONU, то </a:t>
            </a:r>
            <a:r>
              <a:rPr lang="en-US" sz="1200" spc="-1" dirty="0" smtClean="0">
                <a:solidFill>
                  <a:srgbClr val="000000"/>
                </a:solidFill>
                <a:latin typeface="Trebuchet MS" panose="020B0603020202020204" charset="0"/>
                <a:ea typeface="DejaVu Sans" panose="020B0603030804020204"/>
                <a:cs typeface="Trebuchet MS" panose="020B0603020202020204" charset="0"/>
              </a:rPr>
              <a:t>129</a:t>
            </a:r>
            <a:r>
              <a:rPr lang="ru-RU" sz="1200" b="0" strike="noStrike" spc="-1" dirty="0" smtClean="0">
                <a:solidFill>
                  <a:srgbClr val="000000"/>
                </a:solidFill>
                <a:latin typeface="Trebuchet MS" panose="020B0603020202020204" charset="0"/>
                <a:ea typeface="DejaVu Sans" panose="020B0603030804020204"/>
                <a:cs typeface="Trebuchet MS" panose="020B0603020202020204" charset="0"/>
              </a:rPr>
              <a:t> </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не зарегистрирует)</a:t>
            </a:r>
            <a:endParaRPr lang="ru-RU" sz="1200" b="0" strike="noStrike" spc="-1" dirty="0">
              <a:latin typeface="Trebuchet MS" panose="020B0603020202020204" charset="0"/>
              <a:cs typeface="Trebuchet MS" panose="020B0603020202020204" charset="0"/>
            </a:endParaRPr>
          </a:p>
          <a:p>
            <a:pPr marL="457200">
              <a:lnSpc>
                <a:spcPct val="100000"/>
              </a:lnSpc>
            </a:pP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Если в логе видно, что ONU регистрируется и пропадает, а авторизация и регистрация заданы верно, то проверьте сколько ONU у вас уже прописано на порту. Сделать это можно командой </a:t>
            </a:r>
            <a:endParaRPr lang="ru-RU" sz="1200" b="0" strike="noStrike" spc="-1" dirty="0">
              <a:latin typeface="Trebuchet MS" panose="020B0603020202020204" charset="0"/>
              <a:cs typeface="Trebuchet MS" panose="020B0603020202020204" charset="0"/>
            </a:endParaRPr>
          </a:p>
          <a:p>
            <a:pPr marL="457200">
              <a:lnSpc>
                <a:spcPct val="100000"/>
              </a:lnSpc>
            </a:pPr>
            <a:r>
              <a:rPr lang="ru-RU" sz="1200" b="1" strike="noStrike" spc="-1" dirty="0" err="1">
                <a:solidFill>
                  <a:srgbClr val="000000"/>
                </a:solidFill>
                <a:latin typeface="Trebuchet MS" panose="020B0603020202020204" charset="0"/>
                <a:ea typeface="DejaVu Sans" panose="020B0603030804020204"/>
                <a:cs typeface="Trebuchet MS" panose="020B0603020202020204" charset="0"/>
              </a:rPr>
              <a:t>show</a:t>
            </a:r>
            <a:r>
              <a:rPr lang="ru-RU" sz="1200" b="1" strike="noStrike" spc="-1" dirty="0">
                <a:solidFill>
                  <a:srgbClr val="000000"/>
                </a:solidFill>
                <a:latin typeface="Trebuchet MS" panose="020B0603020202020204" charset="0"/>
                <a:ea typeface="DejaVu Sans" panose="020B0603030804020204"/>
                <a:cs typeface="Trebuchet MS" panose="020B0603020202020204" charset="0"/>
              </a:rPr>
              <a:t> </a:t>
            </a:r>
            <a:r>
              <a:rPr lang="ru-RU" sz="1200" b="1" strike="noStrike" spc="-1" dirty="0" err="1">
                <a:solidFill>
                  <a:srgbClr val="000000"/>
                </a:solidFill>
                <a:latin typeface="Trebuchet MS" panose="020B0603020202020204" charset="0"/>
                <a:ea typeface="DejaVu Sans" panose="020B0603030804020204"/>
                <a:cs typeface="Trebuchet MS" panose="020B0603020202020204" charset="0"/>
              </a:rPr>
              <a:t>run</a:t>
            </a:r>
            <a:r>
              <a:rPr lang="ru-RU" sz="1200" b="1" strike="noStrike" spc="-1" dirty="0">
                <a:solidFill>
                  <a:srgbClr val="000000"/>
                </a:solidFill>
                <a:latin typeface="Trebuchet MS" panose="020B0603020202020204" charset="0"/>
                <a:ea typeface="DejaVu Sans" panose="020B0603030804020204"/>
                <a:cs typeface="Trebuchet MS" panose="020B0603020202020204" charset="0"/>
              </a:rPr>
              <a:t> </a:t>
            </a:r>
            <a:r>
              <a:rPr lang="ru-RU" sz="1200" b="1" strike="noStrike" spc="-1" dirty="0" err="1">
                <a:solidFill>
                  <a:srgbClr val="000000"/>
                </a:solidFill>
                <a:latin typeface="Trebuchet MS" panose="020B0603020202020204" charset="0"/>
                <a:ea typeface="DejaVu Sans" panose="020B0603030804020204"/>
                <a:cs typeface="Trebuchet MS" panose="020B0603020202020204" charset="0"/>
              </a:rPr>
              <a:t>int</a:t>
            </a:r>
            <a:r>
              <a:rPr lang="ru-RU" sz="1200" b="1" strike="noStrike" spc="-1" dirty="0">
                <a:solidFill>
                  <a:srgbClr val="000000"/>
                </a:solidFill>
                <a:latin typeface="Trebuchet MS" panose="020B0603020202020204" charset="0"/>
                <a:ea typeface="DejaVu Sans" panose="020B0603030804020204"/>
                <a:cs typeface="Trebuchet MS" panose="020B0603020202020204" charset="0"/>
              </a:rPr>
              <a:t> </a:t>
            </a:r>
            <a:r>
              <a:rPr lang="en-US" sz="1200" b="1" strike="noStrike" spc="-1" dirty="0" err="1" smtClean="0">
                <a:solidFill>
                  <a:srgbClr val="000000"/>
                </a:solidFill>
                <a:latin typeface="Trebuchet MS" panose="020B0603020202020204" charset="0"/>
                <a:ea typeface="DejaVu Sans" panose="020B0603030804020204"/>
                <a:cs typeface="Trebuchet MS" panose="020B0603020202020204" charset="0"/>
              </a:rPr>
              <a:t>gpo</a:t>
            </a:r>
            <a:r>
              <a:rPr lang="en-US" sz="1200" b="1" spc="-1" dirty="0" err="1">
                <a:solidFill>
                  <a:srgbClr val="000000"/>
                </a:solidFill>
                <a:latin typeface="Trebuchet MS" panose="020B0603020202020204" charset="0"/>
                <a:ea typeface="DejaVu Sans" panose="020B0603030804020204"/>
                <a:cs typeface="Trebuchet MS" panose="020B0603020202020204" charset="0"/>
              </a:rPr>
              <a:t>n</a:t>
            </a:r>
            <a:r>
              <a:rPr lang="ru-RU" sz="1200" b="1" strike="noStrike" spc="-1" dirty="0" smtClean="0">
                <a:solidFill>
                  <a:srgbClr val="000000"/>
                </a:solidFill>
                <a:latin typeface="Trebuchet MS" panose="020B0603020202020204" charset="0"/>
                <a:ea typeface="DejaVu Sans" panose="020B0603030804020204"/>
                <a:cs typeface="Trebuchet MS" panose="020B0603020202020204" charset="0"/>
              </a:rPr>
              <a:t>0/X</a:t>
            </a:r>
            <a:r>
              <a:rPr lang="ru-RU" sz="1200" b="0" strike="noStrike" spc="-1" dirty="0">
                <a:solidFill>
                  <a:srgbClr val="000000"/>
                </a:solidFill>
                <a:latin typeface="Trebuchet MS" panose="020B0603020202020204" charset="0"/>
                <a:ea typeface="DejaVu Sans" panose="020B0603030804020204"/>
                <a:cs typeface="Trebuchet MS" panose="020B0603020202020204" charset="0"/>
              </a:rPr>
              <a:t>. Если все прописано, то посмотрите список неактивных  командой </a:t>
            </a:r>
            <a:endParaRPr lang="ru-RU" sz="1200" b="0" strike="noStrike" spc="-1" dirty="0">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398372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a:t>
            </a:r>
          </a:p>
        </p:txBody>
      </p:sp>
      <p:sp>
        <p:nvSpPr>
          <p:cNvPr id="294" name="CustomShape 2"/>
          <p:cNvSpPr/>
          <p:nvPr/>
        </p:nvSpPr>
        <p:spPr>
          <a:xfrm>
            <a:off x="59850" y="1197420"/>
            <a:ext cx="9025560" cy="1298902"/>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lnSpc>
                <a:spcPct val="100000"/>
              </a:lnSpc>
            </a:pPr>
            <a:r>
              <a:rPr lang="en-US" altLang="en-US" sz="1100" spc="-1" dirty="0" smtClean="0">
                <a:latin typeface="Trebuchet MS" panose="020B0603020202020204" charset="0"/>
                <a:cs typeface="Trebuchet MS" panose="020B0603020202020204" charset="0"/>
              </a:rPr>
              <a:t>3. </a:t>
            </a:r>
            <a:r>
              <a:rPr lang="ru-RU" altLang="en-US" sz="1100" spc="-1" dirty="0" smtClean="0">
                <a:latin typeface="Trebuchet MS" panose="020B0603020202020204" charset="0"/>
                <a:cs typeface="Trebuchet MS" panose="020B0603020202020204" charset="0"/>
              </a:rPr>
              <a:t>Уровень </a:t>
            </a:r>
            <a:r>
              <a:rPr lang="ru-RU" altLang="en-US" sz="1100" spc="-1" dirty="0">
                <a:latin typeface="Trebuchet MS" panose="020B0603020202020204" charset="0"/>
                <a:cs typeface="Trebuchet MS" panose="020B0603020202020204" charset="0"/>
              </a:rPr>
              <a:t>входящего оптического сигнала </a:t>
            </a:r>
            <a:r>
              <a:rPr lang="ru-RU" sz="1100" spc="-1" dirty="0">
                <a:latin typeface="Trebuchet MS" panose="020B0603020202020204" charset="0"/>
                <a:cs typeface="Trebuchet MS" panose="020B0603020202020204" charset="0"/>
              </a:rPr>
              <a:t>на ONU должен быть</a:t>
            </a:r>
            <a:r>
              <a:rPr lang="ru-RU" altLang="en-US" sz="1100" spc="-1" dirty="0">
                <a:latin typeface="Trebuchet MS" panose="020B0603020202020204" charset="0"/>
                <a:cs typeface="Trebuchet MS" panose="020B0603020202020204" charset="0"/>
              </a:rPr>
              <a:t> в границах -9 .. -27дБм.  Работать может и до -30дБм, но это как повезет. </a:t>
            </a:r>
          </a:p>
          <a:p>
            <a:pPr>
              <a:lnSpc>
                <a:spcPct val="100000"/>
              </a:lnSpc>
            </a:pPr>
            <a:r>
              <a:rPr lang="ru-RU" altLang="en-US" sz="1100" spc="-1" dirty="0">
                <a:latin typeface="Trebuchet MS" panose="020B0603020202020204" charset="0"/>
                <a:cs typeface="Trebuchet MS" panose="020B0603020202020204" charset="0"/>
              </a:rPr>
              <a:t>Также есть ONU с более чувствительным оптическим приемником, у данных ONU рабочий уровень оптического сигнала находится в границах от -9 до -29,5 </a:t>
            </a:r>
            <a:r>
              <a:rPr lang="ru-RU" altLang="en-US" sz="1100" spc="-1" dirty="0" err="1">
                <a:latin typeface="Trebuchet MS" panose="020B0603020202020204" charset="0"/>
                <a:cs typeface="Trebuchet MS" panose="020B0603020202020204" charset="0"/>
              </a:rPr>
              <a:t>дБм</a:t>
            </a:r>
            <a:r>
              <a:rPr lang="ru-RU" altLang="en-US" sz="1100" spc="-1" dirty="0">
                <a:latin typeface="Trebuchet MS" panose="020B0603020202020204" charset="0"/>
                <a:cs typeface="Trebuchet MS" panose="020B0603020202020204" charset="0"/>
              </a:rPr>
              <a:t>. Эти ONU приняты называть C+.</a:t>
            </a:r>
            <a:endParaRPr kumimoji="0" lang="en-US" sz="115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marL="1270" marR="0" lvl="0" algn="l" defTabSz="914400" rtl="0" eaLnBrk="1" fontAlgn="auto" latinLnBrk="0" hangingPunct="1">
              <a:lnSpc>
                <a:spcPct val="100000"/>
              </a:lnSpc>
              <a:spcBef>
                <a:spcPts val="0"/>
              </a:spcBef>
              <a:spcAft>
                <a:spcPts val="0"/>
              </a:spcAft>
              <a:buClr>
                <a:srgbClr val="000000"/>
              </a:buClr>
              <a:buSzTx/>
              <a:tabLst/>
              <a:defRPr/>
            </a:pPr>
            <a:endParaRPr kumimoji="0" lang="en-US" sz="115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marL="1270" marR="0" lvl="0" algn="l" defTabSz="914400" rtl="0" eaLnBrk="1" fontAlgn="auto" latinLnBrk="0" hangingPunct="1">
              <a:lnSpc>
                <a:spcPct val="100000"/>
              </a:lnSpc>
              <a:spcBef>
                <a:spcPts val="0"/>
              </a:spcBef>
              <a:spcAft>
                <a:spcPts val="0"/>
              </a:spcAft>
              <a:buClr>
                <a:srgbClr val="000000"/>
              </a:buClr>
              <a:buSzTx/>
              <a:tabLst/>
              <a:defRPr/>
            </a:pPr>
            <a:r>
              <a:rPr kumimoji="0" lang="ru-RU" sz="115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Проверить </a:t>
            </a:r>
            <a:r>
              <a:rPr kumimoji="0" lang="ru-RU" sz="115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уровень сигнала </a:t>
            </a:r>
            <a:r>
              <a:rPr kumimoji="0" lang="ru-RU" sz="115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можно команд</a:t>
            </a:r>
            <a:r>
              <a:rPr lang="ru-RU" sz="1150" spc="-1" dirty="0" err="1" smtClean="0">
                <a:solidFill>
                  <a:prstClr val="black"/>
                </a:solidFill>
                <a:latin typeface="Trebuchet MS" panose="020B0603020202020204" charset="0"/>
                <a:ea typeface="DejaVu Sans" panose="020B0603030804020204"/>
                <a:cs typeface="Trebuchet MS" panose="020B0603020202020204" charset="0"/>
              </a:rPr>
              <a:t>ами</a:t>
            </a:r>
            <a:r>
              <a:rPr kumimoji="0" lang="ru-RU" sz="115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lang="en-US" sz="1150" b="1" spc="-1" dirty="0">
                <a:solidFill>
                  <a:prstClr val="black"/>
                </a:solidFill>
                <a:latin typeface="Trebuchet MS" panose="020B0603020202020204" charset="0"/>
                <a:cs typeface="Trebuchet MS" panose="020B0603020202020204" charset="0"/>
              </a:rPr>
              <a:t>show </a:t>
            </a:r>
            <a:r>
              <a:rPr lang="en-US" sz="1150" b="1" spc="-1" dirty="0" err="1">
                <a:solidFill>
                  <a:prstClr val="black"/>
                </a:solidFill>
                <a:latin typeface="Trebuchet MS" panose="020B0603020202020204" charset="0"/>
                <a:cs typeface="Trebuchet MS" panose="020B0603020202020204" charset="0"/>
              </a:rPr>
              <a:t>gpon</a:t>
            </a:r>
            <a:r>
              <a:rPr lang="en-US" sz="1150" b="1" spc="-1" dirty="0">
                <a:solidFill>
                  <a:prstClr val="black"/>
                </a:solidFill>
                <a:latin typeface="Trebuchet MS" panose="020B0603020202020204" charset="0"/>
                <a:cs typeface="Trebuchet MS" panose="020B0603020202020204" charset="0"/>
              </a:rPr>
              <a:t> </a:t>
            </a:r>
            <a:r>
              <a:rPr lang="en-US" sz="1150" b="1" spc="-1" dirty="0" err="1" smtClean="0">
                <a:solidFill>
                  <a:prstClr val="black"/>
                </a:solidFill>
                <a:latin typeface="Trebuchet MS" panose="020B0603020202020204" charset="0"/>
                <a:cs typeface="Trebuchet MS" panose="020B0603020202020204" charset="0"/>
              </a:rPr>
              <a:t>onu</a:t>
            </a:r>
            <a:r>
              <a:rPr lang="en-US" sz="1150" b="1" spc="-1" dirty="0" smtClean="0">
                <a:solidFill>
                  <a:prstClr val="black"/>
                </a:solidFill>
                <a:latin typeface="Trebuchet MS" panose="020B0603020202020204" charset="0"/>
                <a:cs typeface="Trebuchet MS" panose="020B0603020202020204" charset="0"/>
              </a:rPr>
              <a:t>-optical-transceiver-diagnosis</a:t>
            </a:r>
            <a:r>
              <a:rPr lang="ru-RU" sz="1150" b="1" spc="-1" dirty="0" smtClean="0">
                <a:solidFill>
                  <a:prstClr val="black"/>
                </a:solidFill>
                <a:latin typeface="Trebuchet MS" panose="020B0603020202020204" charset="0"/>
                <a:cs typeface="Trebuchet MS" panose="020B0603020202020204" charset="0"/>
              </a:rPr>
              <a:t> и </a:t>
            </a:r>
            <a:r>
              <a:rPr lang="en-US" sz="1150" b="1" spc="-1" dirty="0">
                <a:solidFill>
                  <a:prstClr val="black"/>
                </a:solidFill>
                <a:latin typeface="Trebuchet MS" panose="020B0603020202020204" charset="0"/>
                <a:cs typeface="Trebuchet MS" panose="020B0603020202020204" charset="0"/>
              </a:rPr>
              <a:t>show </a:t>
            </a:r>
            <a:r>
              <a:rPr lang="en-US" sz="1150" b="1" spc="-1" dirty="0" err="1">
                <a:solidFill>
                  <a:prstClr val="black"/>
                </a:solidFill>
                <a:latin typeface="Trebuchet MS" panose="020B0603020202020204" charset="0"/>
                <a:cs typeface="Trebuchet MS" panose="020B0603020202020204" charset="0"/>
              </a:rPr>
              <a:t>gpon</a:t>
            </a:r>
            <a:r>
              <a:rPr lang="en-US" sz="1150" b="1" spc="-1" dirty="0">
                <a:solidFill>
                  <a:prstClr val="black"/>
                </a:solidFill>
                <a:latin typeface="Trebuchet MS" panose="020B0603020202020204" charset="0"/>
                <a:cs typeface="Trebuchet MS" panose="020B0603020202020204" charset="0"/>
              </a:rPr>
              <a:t> optical-transceiver-diagnosis interface </a:t>
            </a:r>
            <a:r>
              <a:rPr lang="en-US" sz="1150" b="1" spc="-1" dirty="0" err="1" smtClean="0">
                <a:solidFill>
                  <a:prstClr val="black"/>
                </a:solidFill>
                <a:latin typeface="Trebuchet MS" panose="020B0603020202020204" charset="0"/>
                <a:cs typeface="Trebuchet MS" panose="020B0603020202020204" charset="0"/>
              </a:rPr>
              <a:t>gpon</a:t>
            </a:r>
            <a:r>
              <a:rPr lang="en-US" sz="1150" b="1" spc="-1" dirty="0" smtClean="0">
                <a:solidFill>
                  <a:prstClr val="black"/>
                </a:solidFill>
                <a:latin typeface="Trebuchet MS" panose="020B0603020202020204" charset="0"/>
                <a:cs typeface="Trebuchet MS" panose="020B0603020202020204" charset="0"/>
              </a:rPr>
              <a:t> 0/X</a:t>
            </a:r>
            <a:r>
              <a:rPr kumimoji="0" lang="ru-RU" sz="115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endParaRPr kumimoji="0" lang="ru-RU" sz="115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pic>
        <p:nvPicPr>
          <p:cNvPr id="2" name="Рисунок 1"/>
          <p:cNvPicPr>
            <a:picLocks noChangeAspect="1"/>
          </p:cNvPicPr>
          <p:nvPr/>
        </p:nvPicPr>
        <p:blipFill>
          <a:blip r:embed="rId4"/>
          <a:stretch>
            <a:fillRect/>
          </a:stretch>
        </p:blipFill>
        <p:spPr>
          <a:xfrm>
            <a:off x="167040" y="2735855"/>
            <a:ext cx="8461164" cy="1951013"/>
          </a:xfrm>
          <a:prstGeom prst="rect">
            <a:avLst/>
          </a:prstGeom>
        </p:spPr>
      </p:pic>
    </p:spTree>
    <p:extLst>
      <p:ext uri="{BB962C8B-B14F-4D97-AF65-F5344CB8AC3E}">
        <p14:creationId xmlns:p14="http://schemas.microsoft.com/office/powerpoint/2010/main" val="271459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pc="-1" dirty="0" smtClean="0">
                <a:solidFill>
                  <a:schemeClr val="bg1"/>
                </a:solidFill>
                <a:latin typeface="Trebuchet MS" panose="020B0603020202020204" charset="0"/>
                <a:ea typeface="DejaVu Sans" panose="020B0603030804020204"/>
                <a:cs typeface="Trebuchet MS" panose="020B0603020202020204" charset="0"/>
              </a:rPr>
              <a:t>Оборудование для построения </a:t>
            </a:r>
            <a:r>
              <a:rPr lang="en-US" sz="2250" b="1" spc="-1" dirty="0" smtClean="0">
                <a:solidFill>
                  <a:schemeClr val="bg1"/>
                </a:solidFill>
                <a:latin typeface="Trebuchet MS" panose="020B0603020202020204" charset="0"/>
                <a:ea typeface="DejaVu Sans" panose="020B0603030804020204"/>
                <a:cs typeface="Trebuchet MS" panose="020B0603020202020204" charset="0"/>
              </a:rPr>
              <a:t>PON</a:t>
            </a:r>
            <a:endParaRPr lang="en-US"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4" name="CustomShape 2"/>
          <p:cNvSpPr/>
          <p:nvPr/>
        </p:nvSpPr>
        <p:spPr>
          <a:xfrm>
            <a:off x="-82504" y="1077513"/>
            <a:ext cx="3128211" cy="2401247"/>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165100">
              <a:lnSpc>
                <a:spcPct val="150000"/>
              </a:lnSpc>
              <a:buClr>
                <a:srgbClr val="000000"/>
              </a:buClr>
            </a:pPr>
            <a:endParaRPr lang="ru-RU" sz="1000" spc="-1" dirty="0" smtClean="0">
              <a:latin typeface="Trebuchet MS" panose="020B0603020202020204" charset="0"/>
              <a:cs typeface="Trebuchet MS" panose="020B0603020202020204" charset="0"/>
            </a:endParaRPr>
          </a:p>
        </p:txBody>
      </p:sp>
      <p:sp>
        <p:nvSpPr>
          <p:cNvPr id="5" name="CustomShape 2"/>
          <p:cNvSpPr/>
          <p:nvPr/>
        </p:nvSpPr>
        <p:spPr>
          <a:xfrm>
            <a:off x="0" y="1097305"/>
            <a:ext cx="8969143" cy="2381455"/>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165100">
              <a:lnSpc>
                <a:spcPct val="150000"/>
              </a:lnSpc>
              <a:buClr>
                <a:srgbClr val="000000"/>
              </a:buClr>
            </a:pPr>
            <a:r>
              <a:rPr lang="ru-RU" sz="1000" spc="-1" dirty="0">
                <a:latin typeface="Trebuchet MS" panose="020B0603020202020204" charset="0"/>
                <a:cs typeface="Trebuchet MS" panose="020B0603020202020204" charset="0"/>
              </a:rPr>
              <a:t>OLT </a:t>
            </a:r>
            <a:r>
              <a:rPr lang="ru-RU" sz="1000" spc="-1" dirty="0" smtClean="0">
                <a:latin typeface="Trebuchet MS" panose="020B0603020202020204" charset="0"/>
                <a:cs typeface="Trebuchet MS" panose="020B0603020202020204" charset="0"/>
              </a:rPr>
              <a:t>(Оптический </a:t>
            </a:r>
            <a:r>
              <a:rPr lang="ru-RU" sz="1000" spc="-1" dirty="0">
                <a:latin typeface="Trebuchet MS" panose="020B0603020202020204" charset="0"/>
                <a:cs typeface="Trebuchet MS" panose="020B0603020202020204" charset="0"/>
              </a:rPr>
              <a:t>Линейный Терминал) – свитч </a:t>
            </a:r>
            <a:r>
              <a:rPr lang="ru-RU" sz="1000" spc="-1" dirty="0" smtClean="0">
                <a:latin typeface="Trebuchet MS" panose="020B0603020202020204" charset="0"/>
                <a:cs typeface="Trebuchet MS" panose="020B0603020202020204" charset="0"/>
              </a:rPr>
              <a:t>L2</a:t>
            </a:r>
            <a:r>
              <a:rPr lang="en-US" sz="1000" spc="-1" dirty="0" smtClean="0">
                <a:latin typeface="Trebuchet MS" panose="020B0603020202020204" charset="0"/>
                <a:cs typeface="Trebuchet MS" panose="020B0603020202020204" charset="0"/>
              </a:rPr>
              <a:t>/L3</a:t>
            </a:r>
            <a:r>
              <a:rPr lang="ru-RU" sz="1000" spc="-1" dirty="0" smtClean="0">
                <a:latin typeface="Trebuchet MS" panose="020B0603020202020204" charset="0"/>
                <a:cs typeface="Trebuchet MS" panose="020B0603020202020204" charset="0"/>
              </a:rPr>
              <a:t>, </a:t>
            </a:r>
            <a:r>
              <a:rPr lang="ru-RU" sz="1000" spc="-1" dirty="0">
                <a:latin typeface="Trebuchet MS" panose="020B0603020202020204" charset="0"/>
                <a:cs typeface="Trebuchet MS" panose="020B0603020202020204" charset="0"/>
              </a:rPr>
              <a:t>оснащённый </a:t>
            </a:r>
            <a:r>
              <a:rPr lang="en-US" sz="1000" spc="-1" dirty="0" smtClean="0">
                <a:latin typeface="Trebuchet MS" panose="020B0603020202020204" charset="0"/>
                <a:cs typeface="Trebuchet MS" panose="020B0603020202020204" charset="0"/>
              </a:rPr>
              <a:t>Ethernet </a:t>
            </a:r>
            <a:r>
              <a:rPr lang="ru-RU" sz="1000" spc="-1" dirty="0" smtClean="0">
                <a:latin typeface="Trebuchet MS" panose="020B0603020202020204" charset="0"/>
                <a:cs typeface="Trebuchet MS" panose="020B0603020202020204" charset="0"/>
              </a:rPr>
              <a:t>и </a:t>
            </a:r>
            <a:r>
              <a:rPr lang="en-US" sz="1000" spc="-1" dirty="0" smtClean="0">
                <a:latin typeface="Trebuchet MS" panose="020B0603020202020204" charset="0"/>
                <a:cs typeface="Trebuchet MS" panose="020B0603020202020204" charset="0"/>
              </a:rPr>
              <a:t>PON</a:t>
            </a:r>
            <a:r>
              <a:rPr lang="ru-RU" sz="1000" spc="-1" dirty="0" smtClean="0">
                <a:latin typeface="Trebuchet MS" panose="020B0603020202020204" charset="0"/>
                <a:cs typeface="Trebuchet MS" panose="020B0603020202020204" charset="0"/>
              </a:rPr>
              <a:t> портами.</a:t>
            </a:r>
            <a:endParaRPr lang="ru-RU" sz="1000" spc="-1" dirty="0">
              <a:latin typeface="Trebuchet MS" panose="020B0603020202020204" charset="0"/>
              <a:cs typeface="Trebuchet MS" panose="020B0603020202020204" charset="0"/>
            </a:endParaRPr>
          </a:p>
          <a:p>
            <a:pPr marL="165100">
              <a:lnSpc>
                <a:spcPct val="150000"/>
              </a:lnSpc>
              <a:buClr>
                <a:srgbClr val="000000"/>
              </a:buClr>
            </a:pPr>
            <a:r>
              <a:rPr lang="ru-RU" sz="1000" spc="-1" dirty="0">
                <a:latin typeface="Trebuchet MS" panose="020B0603020202020204" charset="0"/>
                <a:cs typeface="Trebuchet MS" panose="020B0603020202020204" charset="0"/>
              </a:rPr>
              <a:t>ONU </a:t>
            </a:r>
            <a:r>
              <a:rPr lang="ru-RU" sz="1000" spc="-1" dirty="0" smtClean="0">
                <a:latin typeface="Trebuchet MS" panose="020B0603020202020204" charset="0"/>
                <a:cs typeface="Trebuchet MS" panose="020B0603020202020204" charset="0"/>
              </a:rPr>
              <a:t>(Оптическая </a:t>
            </a:r>
            <a:r>
              <a:rPr lang="ru-RU" sz="1000" spc="-1" dirty="0">
                <a:latin typeface="Trebuchet MS" panose="020B0603020202020204" charset="0"/>
                <a:cs typeface="Trebuchet MS" panose="020B0603020202020204" charset="0"/>
              </a:rPr>
              <a:t>Сетевая Единица) – отличный свитч VLAN компактного размера. Стандартно ONU оснащён 1-им оптическим 1Г портом (</a:t>
            </a:r>
            <a:r>
              <a:rPr lang="ru-RU" sz="1000" spc="-1" dirty="0" err="1">
                <a:latin typeface="Trebuchet MS" panose="020B0603020202020204" charset="0"/>
                <a:cs typeface="Trebuchet MS" panose="020B0603020202020204" charset="0"/>
              </a:rPr>
              <a:t>Uplink</a:t>
            </a:r>
            <a:r>
              <a:rPr lang="ru-RU" sz="1000" spc="-1" dirty="0">
                <a:latin typeface="Trebuchet MS" panose="020B0603020202020204" charset="0"/>
                <a:cs typeface="Trebuchet MS" panose="020B0603020202020204" charset="0"/>
              </a:rPr>
              <a:t>) и одним </a:t>
            </a:r>
            <a:r>
              <a:rPr lang="ru-RU" sz="1000" spc="-1" dirty="0" smtClean="0">
                <a:latin typeface="Trebuchet MS" panose="020B0603020202020204" charset="0"/>
                <a:cs typeface="Trebuchet MS" panose="020B0603020202020204" charset="0"/>
              </a:rPr>
              <a:t>1Г. </a:t>
            </a:r>
            <a:r>
              <a:rPr lang="ru-RU" sz="1000" spc="-1" dirty="0">
                <a:latin typeface="Trebuchet MS" panose="020B0603020202020204" charset="0"/>
                <a:cs typeface="Trebuchet MS" panose="020B0603020202020204" charset="0"/>
              </a:rPr>
              <a:t>Есть модели ONU </a:t>
            </a:r>
            <a:r>
              <a:rPr lang="ru-RU" sz="1000" spc="-1" dirty="0" smtClean="0">
                <a:latin typeface="Trebuchet MS" panose="020B0603020202020204" charset="0"/>
                <a:cs typeface="Trebuchet MS" panose="020B0603020202020204" charset="0"/>
              </a:rPr>
              <a:t>c 4/8/16/24 портами, </a:t>
            </a:r>
            <a:r>
              <a:rPr lang="en-US" sz="1000" spc="-1" dirty="0" smtClean="0">
                <a:latin typeface="Trebuchet MS" panose="020B0603020202020204" charset="0"/>
                <a:cs typeface="Trebuchet MS" panose="020B0603020202020204" charset="0"/>
              </a:rPr>
              <a:t>WIFI. </a:t>
            </a:r>
            <a:r>
              <a:rPr lang="ru-RU" sz="1000" spc="-1" dirty="0" smtClean="0">
                <a:latin typeface="Trebuchet MS" panose="020B0603020202020204" charset="0"/>
                <a:cs typeface="Trebuchet MS" panose="020B0603020202020204" charset="0"/>
              </a:rPr>
              <a:t>приёмником CATV, </a:t>
            </a:r>
            <a:r>
              <a:rPr lang="en-US" sz="1000" spc="-1" dirty="0" smtClean="0">
                <a:latin typeface="Trebuchet MS" panose="020B0603020202020204" charset="0"/>
                <a:cs typeface="Trebuchet MS" panose="020B0603020202020204" charset="0"/>
              </a:rPr>
              <a:t>POE </a:t>
            </a:r>
            <a:r>
              <a:rPr lang="ru-RU" sz="1000" spc="-1" dirty="0" smtClean="0">
                <a:latin typeface="Trebuchet MS" panose="020B0603020202020204" charset="0"/>
                <a:cs typeface="Trebuchet MS" panose="020B0603020202020204" charset="0"/>
              </a:rPr>
              <a:t>и </a:t>
            </a:r>
            <a:r>
              <a:rPr lang="ru-RU" sz="1000" spc="-1" dirty="0" err="1" smtClean="0">
                <a:latin typeface="Trebuchet MS" panose="020B0603020202020204" charset="0"/>
                <a:cs typeface="Trebuchet MS" panose="020B0603020202020204" charset="0"/>
              </a:rPr>
              <a:t>тд</a:t>
            </a:r>
            <a:r>
              <a:rPr lang="ru-RU" sz="1000" spc="-1" dirty="0" smtClean="0">
                <a:latin typeface="Trebuchet MS" panose="020B0603020202020204" charset="0"/>
                <a:cs typeface="Trebuchet MS" panose="020B0603020202020204" charset="0"/>
              </a:rPr>
              <a:t>.</a:t>
            </a:r>
            <a:endParaRPr lang="ru-RU" sz="1000" spc="-1" dirty="0">
              <a:latin typeface="Trebuchet MS" panose="020B0603020202020204" charset="0"/>
              <a:cs typeface="Trebuchet MS" panose="020B0603020202020204" charset="0"/>
            </a:endParaRPr>
          </a:p>
          <a:p>
            <a:pPr marL="165100">
              <a:lnSpc>
                <a:spcPct val="150000"/>
              </a:lnSpc>
              <a:buClr>
                <a:srgbClr val="000000"/>
              </a:buClr>
            </a:pPr>
            <a:endParaRPr lang="ru-RU" sz="1000" spc="-1" dirty="0">
              <a:latin typeface="Trebuchet MS" panose="020B0603020202020204" charset="0"/>
              <a:cs typeface="Trebuchet MS" panose="020B0603020202020204" charset="0"/>
            </a:endParaRPr>
          </a:p>
          <a:p>
            <a:pPr marL="165100">
              <a:lnSpc>
                <a:spcPct val="150000"/>
              </a:lnSpc>
              <a:buClr>
                <a:srgbClr val="000000"/>
              </a:buClr>
            </a:pPr>
            <a:r>
              <a:rPr lang="ru-RU" sz="1000" spc="-1" dirty="0" err="1">
                <a:latin typeface="Trebuchet MS" panose="020B0603020202020204" charset="0"/>
                <a:cs typeface="Trebuchet MS" panose="020B0603020202020204" charset="0"/>
              </a:rPr>
              <a:t>Сплиттер</a:t>
            </a:r>
            <a:r>
              <a:rPr lang="ru-RU" sz="1000" spc="-1" dirty="0">
                <a:latin typeface="Trebuchet MS" panose="020B0603020202020204" charset="0"/>
                <a:cs typeface="Trebuchet MS" panose="020B0603020202020204" charset="0"/>
              </a:rPr>
              <a:t> (Разветвитель) – это устройство, которое работает в </a:t>
            </a:r>
            <a:r>
              <a:rPr lang="ru-RU" sz="1000" spc="-1" dirty="0" err="1">
                <a:latin typeface="Trebuchet MS" panose="020B0603020202020204" charset="0"/>
                <a:cs typeface="Trebuchet MS" panose="020B0603020202020204" charset="0"/>
              </a:rPr>
              <a:t>разветвительном</a:t>
            </a:r>
            <a:r>
              <a:rPr lang="ru-RU" sz="1000" spc="-1" dirty="0">
                <a:latin typeface="Trebuchet MS" panose="020B0603020202020204" charset="0"/>
                <a:cs typeface="Trebuchet MS" panose="020B0603020202020204" charset="0"/>
              </a:rPr>
              <a:t> режиме в направлении «провайдер — клиент» и в смесительном режиме в обратном направлении.</a:t>
            </a:r>
          </a:p>
          <a:p>
            <a:pPr marL="165100">
              <a:lnSpc>
                <a:spcPct val="150000"/>
              </a:lnSpc>
              <a:buClr>
                <a:srgbClr val="000000"/>
              </a:buClr>
            </a:pPr>
            <a:endParaRPr lang="ru-RU" sz="1000" spc="-1" dirty="0">
              <a:latin typeface="Trebuchet MS" panose="020B0603020202020204" charset="0"/>
              <a:cs typeface="Trebuchet MS" panose="020B0603020202020204" charset="0"/>
            </a:endParaRPr>
          </a:p>
          <a:p>
            <a:pPr marL="165100">
              <a:lnSpc>
                <a:spcPct val="150000"/>
              </a:lnSpc>
              <a:buClr>
                <a:srgbClr val="000000"/>
              </a:buClr>
            </a:pPr>
            <a:r>
              <a:rPr lang="ru-RU" sz="1000" spc="-1" dirty="0">
                <a:latin typeface="Trebuchet MS" panose="020B0603020202020204" charset="0"/>
                <a:cs typeface="Trebuchet MS" panose="020B0603020202020204" charset="0"/>
              </a:rPr>
              <a:t>Модуль </a:t>
            </a:r>
            <a:r>
              <a:rPr lang="en-US" sz="1000" spc="-1" dirty="0" smtClean="0">
                <a:latin typeface="Trebuchet MS" panose="020B0603020202020204" charset="0"/>
                <a:cs typeface="Trebuchet MS" panose="020B0603020202020204" charset="0"/>
              </a:rPr>
              <a:t>PON </a:t>
            </a:r>
            <a:r>
              <a:rPr lang="ru-RU" sz="1000" spc="-1" dirty="0" smtClean="0">
                <a:latin typeface="Trebuchet MS" panose="020B0603020202020204" charset="0"/>
                <a:cs typeface="Trebuchet MS" panose="020B0603020202020204" charset="0"/>
              </a:rPr>
              <a:t>SFP </a:t>
            </a:r>
            <a:r>
              <a:rPr lang="ru-RU" sz="1000" spc="-1" dirty="0">
                <a:latin typeface="Trebuchet MS" panose="020B0603020202020204" charset="0"/>
                <a:cs typeface="Trebuchet MS" panose="020B0603020202020204" charset="0"/>
              </a:rPr>
              <a:t>– является специальным трансивером для сетей PON. Важное отличие от стандартных модулей SFP — большая мощность и кодирование канала.</a:t>
            </a:r>
            <a:endParaRPr lang="ru-RU" sz="1000" spc="-1" dirty="0" smtClean="0">
              <a:latin typeface="Trebuchet MS" panose="020B0603020202020204" pitchFamily="34" charset="0"/>
              <a:cs typeface="Trebuchet MS" panose="020B0603020202020204" charset="0"/>
            </a:endParaRPr>
          </a:p>
        </p:txBody>
      </p:sp>
    </p:spTree>
    <p:extLst>
      <p:ext uri="{BB962C8B-B14F-4D97-AF65-F5344CB8AC3E}">
        <p14:creationId xmlns:p14="http://schemas.microsoft.com/office/powerpoint/2010/main" val="168667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a:t>
            </a:r>
          </a:p>
        </p:txBody>
      </p:sp>
      <p:sp>
        <p:nvSpPr>
          <p:cNvPr id="292" name="CustomShape 2"/>
          <p:cNvSpPr/>
          <p:nvPr/>
        </p:nvSpPr>
        <p:spPr>
          <a:xfrm>
            <a:off x="59055" y="1315140"/>
            <a:ext cx="9025560" cy="1937538"/>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a:defRPr/>
            </a:pPr>
            <a:r>
              <a:rPr lang="en-US" sz="1200" spc="-1" noProof="0" dirty="0" smtClean="0">
                <a:solidFill>
                  <a:srgbClr val="000000"/>
                </a:solidFill>
                <a:latin typeface="Trebuchet MS" panose="020B0603020202020204" charset="0"/>
                <a:ea typeface="DejaVu Sans" panose="020B0603030804020204"/>
                <a:cs typeface="Trebuchet MS" panose="020B0603020202020204" charset="0"/>
              </a:rPr>
              <a:t>4. </a:t>
            </a:r>
            <a:r>
              <a:rPr lang="ru-RU" sz="1200" spc="-1" dirty="0" smtClean="0">
                <a:solidFill>
                  <a:srgbClr val="000000"/>
                </a:solidFill>
                <a:latin typeface="Trebuchet MS" panose="020B0603020202020204" charset="0"/>
                <a:ea typeface="DejaVu Sans" panose="020B0603030804020204"/>
                <a:cs typeface="Trebuchet MS" panose="020B0603020202020204" charset="0"/>
              </a:rPr>
              <a:t>Н</a:t>
            </a:r>
            <a:r>
              <a:rPr lang="ru-RU" sz="1200" spc="-1" noProof="0" dirty="0" err="1" smtClean="0">
                <a:solidFill>
                  <a:srgbClr val="000000"/>
                </a:solidFill>
                <a:latin typeface="Trebuchet MS" panose="020B0603020202020204" charset="0"/>
                <a:ea typeface="DejaVu Sans" panose="020B0603030804020204"/>
                <a:cs typeface="Trebuchet MS" panose="020B0603020202020204" charset="0"/>
              </a:rPr>
              <a:t>аличие</a:t>
            </a:r>
            <a:r>
              <a:rPr lang="ru-RU" sz="1200" spc="-1" noProof="0" dirty="0" smtClean="0">
                <a:solidFill>
                  <a:srgbClr val="000000"/>
                </a:solidFill>
                <a:latin typeface="Trebuchet MS" panose="020B0603020202020204" charset="0"/>
                <a:ea typeface="DejaVu Sans" panose="020B0603030804020204"/>
                <a:cs typeface="Trebuchet MS" panose="020B0603020202020204" charset="0"/>
              </a:rPr>
              <a:t> правильно </a:t>
            </a:r>
            <a:r>
              <a:rPr lang="ru-RU" sz="1200" spc="-1" noProof="0" dirty="0" err="1" smtClean="0">
                <a:solidFill>
                  <a:srgbClr val="000000"/>
                </a:solidFill>
                <a:latin typeface="Trebuchet MS" panose="020B0603020202020204" charset="0"/>
                <a:ea typeface="DejaVu Sans" panose="020B0603030804020204"/>
                <a:cs typeface="Trebuchet MS" panose="020B0603020202020204" charset="0"/>
              </a:rPr>
              <a:t>прописаных</a:t>
            </a:r>
            <a:r>
              <a:rPr lang="ru-RU" sz="1200" spc="-1" noProof="0" dirty="0" smtClean="0">
                <a:solidFill>
                  <a:srgbClr val="000000"/>
                </a:solidFill>
                <a:latin typeface="Trebuchet MS" panose="020B0603020202020204" charset="0"/>
                <a:ea typeface="DejaVu Sans" panose="020B0603030804020204"/>
                <a:cs typeface="Trebuchet MS" panose="020B0603020202020204" charset="0"/>
              </a:rPr>
              <a:t> </a:t>
            </a:r>
            <a:r>
              <a:rPr lang="en-US" sz="1200" spc="-1" noProof="0" dirty="0" smtClean="0">
                <a:solidFill>
                  <a:srgbClr val="000000"/>
                </a:solidFill>
                <a:latin typeface="Trebuchet MS" panose="020B0603020202020204" charset="0"/>
                <a:ea typeface="DejaVu Sans" panose="020B0603030804020204"/>
                <a:cs typeface="Trebuchet MS" panose="020B0603020202020204" charset="0"/>
              </a:rPr>
              <a:t>VLAN</a:t>
            </a:r>
            <a:r>
              <a:rPr lang="ru-RU" sz="1200" spc="-1" noProof="0" dirty="0" smtClean="0">
                <a:solidFill>
                  <a:srgbClr val="000000"/>
                </a:solidFill>
                <a:latin typeface="Trebuchet MS" panose="020B0603020202020204" charset="0"/>
                <a:ea typeface="DejaVu Sans" panose="020B0603030804020204"/>
                <a:cs typeface="Trebuchet MS" panose="020B0603020202020204" charset="0"/>
              </a:rPr>
              <a:t>, </a:t>
            </a:r>
            <a:r>
              <a:rPr lang="ru-RU" sz="1200" spc="-1" noProof="0" dirty="0" err="1" smtClean="0">
                <a:solidFill>
                  <a:srgbClr val="000000"/>
                </a:solidFill>
                <a:latin typeface="Trebuchet MS" panose="020B0603020202020204" charset="0"/>
                <a:ea typeface="DejaVu Sans" panose="020B0603030804020204"/>
                <a:cs typeface="Trebuchet MS" panose="020B0603020202020204" charset="0"/>
              </a:rPr>
              <a:t>стату</a:t>
            </a:r>
            <a:r>
              <a:rPr lang="ru-RU" sz="1200" spc="-1" dirty="0" smtClean="0">
                <a:solidFill>
                  <a:srgbClr val="000000"/>
                </a:solidFill>
                <a:latin typeface="Trebuchet MS" panose="020B0603020202020204" charset="0"/>
                <a:ea typeface="DejaVu Sans" panose="020B0603030804020204"/>
                <a:cs typeface="Trebuchet MS" panose="020B0603020202020204" charset="0"/>
              </a:rPr>
              <a:t>с </a:t>
            </a:r>
            <a:r>
              <a:rPr lang="en-US" sz="1200" spc="-1" dirty="0" smtClean="0">
                <a:solidFill>
                  <a:srgbClr val="000000"/>
                </a:solidFill>
                <a:latin typeface="Trebuchet MS" panose="020B0603020202020204" charset="0"/>
                <a:ea typeface="DejaVu Sans" panose="020B0603030804020204"/>
                <a:cs typeface="Trebuchet MS" panose="020B0603020202020204" charset="0"/>
              </a:rPr>
              <a:t>eth </a:t>
            </a:r>
            <a:r>
              <a:rPr lang="ru-RU" sz="1200" spc="-1" dirty="0" smtClean="0">
                <a:solidFill>
                  <a:srgbClr val="000000"/>
                </a:solidFill>
                <a:latin typeface="Trebuchet MS" panose="020B0603020202020204" charset="0"/>
                <a:ea typeface="DejaVu Sans" panose="020B0603030804020204"/>
                <a:cs typeface="Trebuchet MS" panose="020B0603020202020204" charset="0"/>
              </a:rPr>
              <a:t>порта</a:t>
            </a:r>
            <a:r>
              <a:rPr lang="en-US" sz="1200" spc="-1" noProof="0" dirty="0" smtClean="0">
                <a:solidFill>
                  <a:srgbClr val="000000"/>
                </a:solidFill>
                <a:latin typeface="Trebuchet MS" panose="020B0603020202020204" charset="0"/>
                <a:ea typeface="DejaVu Sans" panose="020B0603030804020204"/>
                <a:cs typeface="Trebuchet MS" panose="020B0603020202020204" charset="0"/>
              </a:rPr>
              <a:t>. </a:t>
            </a:r>
            <a:r>
              <a:rPr lang="ru-RU" sz="1200" spc="-1" dirty="0">
                <a:latin typeface="Trebuchet MS" panose="020B0603020202020204" charset="0"/>
                <a:cs typeface="Trebuchet MS" panose="020B0603020202020204" charset="0"/>
              </a:rPr>
              <a:t>Для того, чтобы проверить есть ли от клиента трафик и находится ли он в правильном </a:t>
            </a:r>
            <a:r>
              <a:rPr lang="ru-RU" sz="1200" spc="-1" dirty="0" err="1">
                <a:latin typeface="Trebuchet MS" panose="020B0603020202020204" charset="0"/>
                <a:cs typeface="Trebuchet MS" panose="020B0603020202020204" charset="0"/>
              </a:rPr>
              <a:t>vlan</a:t>
            </a:r>
            <a:r>
              <a:rPr lang="ru-RU" sz="1200" spc="-1" dirty="0">
                <a:latin typeface="Trebuchet MS" panose="020B0603020202020204" charset="0"/>
                <a:cs typeface="Trebuchet MS" panose="020B0603020202020204" charset="0"/>
              </a:rPr>
              <a:t> используем команду </a:t>
            </a:r>
            <a:r>
              <a:rPr lang="en-US" sz="1200" spc="-1" dirty="0" smtClean="0">
                <a:solidFill>
                  <a:srgbClr val="000000"/>
                </a:solidFill>
                <a:latin typeface="Trebuchet MS" panose="020B0603020202020204" charset="0"/>
                <a:cs typeface="Trebuchet MS" panose="020B0603020202020204" charset="0"/>
              </a:rPr>
              <a:t>show </a:t>
            </a:r>
            <a:r>
              <a:rPr lang="en-US" sz="1200" spc="-1" dirty="0">
                <a:solidFill>
                  <a:srgbClr val="000000"/>
                </a:solidFill>
                <a:latin typeface="Trebuchet MS" panose="020B0603020202020204" charset="0"/>
                <a:cs typeface="Trebuchet MS" panose="020B0603020202020204" charset="0"/>
              </a:rPr>
              <a:t>mac address-table interface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smtClean="0">
                <a:solidFill>
                  <a:srgbClr val="000000"/>
                </a:solidFill>
                <a:latin typeface="Trebuchet MS" panose="020B0603020202020204" charset="0"/>
                <a:cs typeface="Trebuchet MS" panose="020B0603020202020204" charset="0"/>
              </a:rPr>
              <a:t>0/X:Y</a:t>
            </a: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endParaRPr>
          </a:p>
          <a:p>
            <a:pPr lvl="0"/>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Статус </a:t>
            </a:r>
            <a:r>
              <a:rPr lang="ru-RU" sz="1200" spc="-1" dirty="0" smtClean="0">
                <a:solidFill>
                  <a:srgbClr val="000000"/>
                </a:solidFill>
                <a:latin typeface="Trebuchet MS" panose="020B0603020202020204" charset="0"/>
                <a:ea typeface="DejaVu Sans" panose="020B0603030804020204"/>
                <a:cs typeface="Trebuchet MS" panose="020B0603020202020204" charset="0"/>
              </a:rPr>
              <a:t>порта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ОНУ смотрим командой </a:t>
            </a:r>
            <a:r>
              <a:rPr lang="en-US" sz="1200" spc="-1" dirty="0">
                <a:solidFill>
                  <a:srgbClr val="000000"/>
                </a:solidFill>
                <a:latin typeface="Trebuchet MS" panose="020B0603020202020204" charset="0"/>
                <a:cs typeface="Trebuchet MS" panose="020B0603020202020204" charset="0"/>
              </a:rPr>
              <a:t>show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interface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smtClean="0">
                <a:solidFill>
                  <a:srgbClr val="000000"/>
                </a:solidFill>
                <a:latin typeface="Trebuchet MS" panose="020B0603020202020204" charset="0"/>
                <a:cs typeface="Trebuchet MS" panose="020B0603020202020204" charset="0"/>
              </a:rPr>
              <a:t>0/X:Y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port 1 state:</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pic>
        <p:nvPicPr>
          <p:cNvPr id="4" name="Рисунок 3"/>
          <p:cNvPicPr>
            <a:picLocks noChangeAspect="1"/>
          </p:cNvPicPr>
          <p:nvPr/>
        </p:nvPicPr>
        <p:blipFill>
          <a:blip r:embed="rId4"/>
          <a:stretch>
            <a:fillRect/>
          </a:stretch>
        </p:blipFill>
        <p:spPr>
          <a:xfrm>
            <a:off x="153416" y="1915491"/>
            <a:ext cx="3597967" cy="958337"/>
          </a:xfrm>
          <a:prstGeom prst="rect">
            <a:avLst/>
          </a:prstGeom>
        </p:spPr>
      </p:pic>
      <p:pic>
        <p:nvPicPr>
          <p:cNvPr id="5" name="Рисунок 4"/>
          <p:cNvPicPr>
            <a:picLocks noChangeAspect="1"/>
          </p:cNvPicPr>
          <p:nvPr/>
        </p:nvPicPr>
        <p:blipFill>
          <a:blip r:embed="rId5"/>
          <a:stretch>
            <a:fillRect/>
          </a:stretch>
        </p:blipFill>
        <p:spPr>
          <a:xfrm>
            <a:off x="250168" y="3355470"/>
            <a:ext cx="4796846" cy="828605"/>
          </a:xfrm>
          <a:prstGeom prst="rect">
            <a:avLst/>
          </a:prstGeom>
        </p:spPr>
      </p:pic>
      <p:sp>
        <p:nvSpPr>
          <p:cNvPr id="3" name="Прямоугольник 2"/>
          <p:cNvSpPr/>
          <p:nvPr/>
        </p:nvSpPr>
        <p:spPr>
          <a:xfrm>
            <a:off x="167040" y="4439881"/>
            <a:ext cx="4572000" cy="461665"/>
          </a:xfrm>
          <a:prstGeom prst="rect">
            <a:avLst/>
          </a:prstGeom>
        </p:spPr>
        <p:txBody>
          <a:bodyPr>
            <a:spAutoFit/>
          </a:bodyPr>
          <a:lstStyle/>
          <a:p>
            <a:r>
              <a:rPr lang="ru-RU" sz="1200" spc="-1" dirty="0">
                <a:solidFill>
                  <a:prstClr val="black"/>
                </a:solidFill>
                <a:latin typeface="Trebuchet MS" panose="020B0603020202020204" charset="0"/>
                <a:cs typeface="Trebuchet MS" panose="020B0603020202020204" charset="0"/>
              </a:rPr>
              <a:t>Если  клиентского МАС нет, или он не в том </a:t>
            </a:r>
            <a:r>
              <a:rPr lang="ru-RU" sz="1200" spc="-1" dirty="0" err="1">
                <a:solidFill>
                  <a:prstClr val="black"/>
                </a:solidFill>
                <a:latin typeface="Trebuchet MS" panose="020B0603020202020204" charset="0"/>
                <a:cs typeface="Trebuchet MS" panose="020B0603020202020204" charset="0"/>
              </a:rPr>
              <a:t>vlan</a:t>
            </a:r>
            <a:r>
              <a:rPr lang="ru-RU" sz="1200" spc="-1" dirty="0">
                <a:solidFill>
                  <a:prstClr val="black"/>
                </a:solidFill>
                <a:latin typeface="Trebuchet MS" panose="020B0603020202020204" charset="0"/>
                <a:cs typeface="Trebuchet MS" panose="020B0603020202020204" charset="0"/>
              </a:rPr>
              <a:t>  то проверяем настройки ONU командой </a:t>
            </a:r>
            <a:r>
              <a:rPr lang="ru-RU" sz="1200" b="1" spc="-1" dirty="0" err="1">
                <a:solidFill>
                  <a:prstClr val="black"/>
                </a:solidFill>
                <a:latin typeface="Trebuchet MS" panose="020B0603020202020204" charset="0"/>
                <a:cs typeface="Trebuchet MS" panose="020B0603020202020204" charset="0"/>
              </a:rPr>
              <a:t>sh</a:t>
            </a:r>
            <a:r>
              <a:rPr lang="ru-RU" sz="1200" b="1" spc="-1" dirty="0">
                <a:solidFill>
                  <a:prstClr val="black"/>
                </a:solidFill>
                <a:latin typeface="Trebuchet MS" panose="020B0603020202020204" charset="0"/>
                <a:cs typeface="Trebuchet MS" panose="020B0603020202020204" charset="0"/>
              </a:rPr>
              <a:t> </a:t>
            </a:r>
            <a:r>
              <a:rPr lang="ru-RU" sz="1200" b="1" spc="-1" dirty="0" err="1">
                <a:solidFill>
                  <a:prstClr val="black"/>
                </a:solidFill>
                <a:latin typeface="Trebuchet MS" panose="020B0603020202020204" charset="0"/>
                <a:cs typeface="Trebuchet MS" panose="020B0603020202020204" charset="0"/>
              </a:rPr>
              <a:t>run</a:t>
            </a:r>
            <a:r>
              <a:rPr lang="ru-RU" sz="1200" b="1" spc="-1" dirty="0">
                <a:solidFill>
                  <a:prstClr val="black"/>
                </a:solidFill>
                <a:latin typeface="Trebuchet MS" panose="020B0603020202020204" charset="0"/>
                <a:cs typeface="Trebuchet MS" panose="020B0603020202020204" charset="0"/>
              </a:rPr>
              <a:t> </a:t>
            </a:r>
            <a:r>
              <a:rPr lang="ru-RU" sz="1200" b="1" spc="-1" dirty="0" err="1">
                <a:solidFill>
                  <a:prstClr val="black"/>
                </a:solidFill>
                <a:latin typeface="Trebuchet MS" panose="020B0603020202020204" charset="0"/>
                <a:cs typeface="Trebuchet MS" panose="020B0603020202020204" charset="0"/>
              </a:rPr>
              <a:t>int</a:t>
            </a:r>
            <a:r>
              <a:rPr lang="ru-RU" sz="1200" b="1" spc="-1" dirty="0">
                <a:solidFill>
                  <a:prstClr val="black"/>
                </a:solidFill>
                <a:latin typeface="Trebuchet MS" panose="020B0603020202020204" charset="0"/>
                <a:cs typeface="Trebuchet MS" panose="020B0603020202020204" charset="0"/>
              </a:rPr>
              <a:t> </a:t>
            </a:r>
            <a:r>
              <a:rPr lang="en-US" sz="1200" b="1" spc="-1" dirty="0" err="1" smtClean="0">
                <a:solidFill>
                  <a:prstClr val="black"/>
                </a:solidFill>
                <a:latin typeface="Trebuchet MS" panose="020B0603020202020204" charset="0"/>
                <a:cs typeface="Trebuchet MS" panose="020B0603020202020204" charset="0"/>
              </a:rPr>
              <a:t>gp</a:t>
            </a:r>
            <a:r>
              <a:rPr lang="ru-RU" sz="1200" b="1" spc="-1" dirty="0" smtClean="0">
                <a:solidFill>
                  <a:prstClr val="black"/>
                </a:solidFill>
                <a:latin typeface="Trebuchet MS" panose="020B0603020202020204" charset="0"/>
                <a:cs typeface="Trebuchet MS" panose="020B0603020202020204" charset="0"/>
              </a:rPr>
              <a:t>0/X:Y</a:t>
            </a:r>
            <a:endParaRPr lang="ru-RU" dirty="0"/>
          </a:p>
        </p:txBody>
      </p:sp>
    </p:spTree>
    <p:extLst>
      <p:ext uri="{BB962C8B-B14F-4D97-AF65-F5344CB8AC3E}">
        <p14:creationId xmlns:p14="http://schemas.microsoft.com/office/powerpoint/2010/main" val="360529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9"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0" name="CustomShape 2"/>
          <p:cNvSpPr/>
          <p:nvPr/>
        </p:nvSpPr>
        <p:spPr>
          <a:xfrm>
            <a:off x="106200" y="1491480"/>
            <a:ext cx="9025560" cy="644877"/>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Проверяем есть ли запрос от клиента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multicast</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групп. Для этого выполняем команду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sh</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ip</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mcst</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groups</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in</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G</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PON0/X:Y</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получаем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100 239.255.0.17   LEARNING EPON0/1:1      </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//есть </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запрос</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endParaRPr>
          </a:p>
        </p:txBody>
      </p:sp>
    </p:spTree>
    <p:extLst>
      <p:ext uri="{BB962C8B-B14F-4D97-AF65-F5344CB8AC3E}">
        <p14:creationId xmlns:p14="http://schemas.microsoft.com/office/powerpoint/2010/main" val="300622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2" name="CustomShape 2"/>
          <p:cNvSpPr/>
          <p:nvPr/>
        </p:nvSpPr>
        <p:spPr>
          <a:xfrm>
            <a:off x="29520" y="1275480"/>
            <a:ext cx="9025560" cy="2122204"/>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Если запросы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мультикаст</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групп от клиента не идут или запросы есть, счетчик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multicast</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пакетов не растет начинаем проверять правильность настройки. Для работоспособности IPTV должны соблюдаться следующие условия:</a:t>
            </a:r>
          </a:p>
          <a:p>
            <a:pPr marL="538480" marR="0" lvl="1" indent="-177800" algn="l" defTabSz="914400" rtl="0" eaLnBrk="1" fontAlgn="auto" latinLnBrk="0" hangingPunct="1">
              <a:lnSpc>
                <a:spcPct val="100000"/>
              </a:lnSpc>
              <a:spcBef>
                <a:spcPts val="0"/>
              </a:spcBef>
              <a:spcAft>
                <a:spcPts val="0"/>
              </a:spcAft>
              <a:buClr>
                <a:srgbClr val="000000"/>
              </a:buClr>
              <a:buSzTx/>
              <a:buFont typeface="Arial" panose="020B0604020202020204"/>
              <a:buAutoNum type="arabicPeriod"/>
              <a:tabLst/>
              <a:defRPr/>
            </a:pP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Мультикаст</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vlan</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должен быть прописан во входящий порт как </a:t>
            </a:r>
            <a:r>
              <a:rPr kumimoji="0" lang="ru-RU" sz="1200" b="0"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pvid</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и в нем должны быть видны MAC адреса. Проверить это можно посмотрев настройки входящего порта командой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show</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run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GigaEthernet0/X, </a:t>
            </a:r>
            <a:endParaRPr kumimoji="0" lang="en-US" sz="120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marL="538480" marR="0" lvl="1" indent="-177800" algn="l" defTabSz="914400" rtl="0" eaLnBrk="1" fontAlgn="auto" latinLnBrk="0" hangingPunct="1">
              <a:lnSpc>
                <a:spcPct val="100000"/>
              </a:lnSpc>
              <a:spcBef>
                <a:spcPts val="0"/>
              </a:spcBef>
              <a:spcAft>
                <a:spcPts val="0"/>
              </a:spcAft>
              <a:buClr>
                <a:srgbClr val="000000"/>
              </a:buClr>
              <a:buSzTx/>
              <a:buFont typeface="Arial" panose="020B0604020202020204"/>
              <a:buAutoNum type="arabicPeriod"/>
              <a:tabLst/>
              <a:defRPr/>
            </a:pP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Проверим </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наличие МАС командой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show</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mac</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address-table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100</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результат должен быть примерно такой</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Mac</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Address</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Table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Total</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Vlan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Mac</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Address</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Type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Ports</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       ----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100    c471.fe12.3cff    DYNAMIC    g0/5</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5670" marR="0" lvl="2" indent="0" algn="l" defTabSz="914400" rtl="0" eaLnBrk="1" fontAlgn="auto" latinLnBrk="0" hangingPunct="1">
              <a:lnSpc>
                <a:spcPct val="100000"/>
              </a:lnSpc>
              <a:spcBef>
                <a:spcPts val="0"/>
              </a:spcBef>
              <a:spcAft>
                <a:spcPts val="0"/>
              </a:spcAft>
              <a:buClr>
                <a:srgbClr val="000000"/>
              </a:buClr>
              <a:buSzTx/>
              <a:buFont typeface="StarSymbol"/>
              <a:buNone/>
              <a:tabLst/>
              <a:defRPr/>
            </a:pPr>
            <a:r>
              <a:rPr kumimoji="0" lang="en-US" alt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100</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000a.b86c.aa52    DYNAMIC    g0/5</a:t>
            </a:r>
          </a:p>
        </p:txBody>
      </p:sp>
    </p:spTree>
    <p:extLst>
      <p:ext uri="{BB962C8B-B14F-4D97-AF65-F5344CB8AC3E}">
        <p14:creationId xmlns:p14="http://schemas.microsoft.com/office/powerpoint/2010/main" val="9445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Trebuchet MS" panose="020B0603020202020204" charset="0"/>
                <a:ea typeface="DejaVu Sans" panose="020B0603030804020204"/>
                <a:cs typeface="Trebuchet MS" panose="020B0603020202020204" charset="0"/>
              </a:rPr>
              <a:t>Диагностика неисправностей: IPTV</a:t>
            </a:r>
          </a:p>
        </p:txBody>
      </p:sp>
      <p:sp>
        <p:nvSpPr>
          <p:cNvPr id="304" name="CustomShape 2"/>
          <p:cNvSpPr/>
          <p:nvPr/>
        </p:nvSpPr>
        <p:spPr>
          <a:xfrm>
            <a:off x="-11520" y="1347480"/>
            <a:ext cx="9025560" cy="359727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8470" marR="0" lvl="1"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3.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Должен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быть включен IP MCST и настроены номера групп, проверяем командой </a:t>
            </a:r>
            <a:r>
              <a:rPr kumimoji="0" lang="ru-RU" sz="1200" b="1" i="0" u="none" strike="noStrike" kern="1200" cap="none" spc="-1" normalizeH="0" baseline="0" noProof="0" dirty="0" err="1">
                <a:ln>
                  <a:noFill/>
                </a:ln>
                <a:solidFill>
                  <a:srgbClr val="6D28AA"/>
                </a:solidFill>
                <a:effectLst/>
                <a:uLnTx/>
                <a:uFillTx/>
                <a:latin typeface="Trebuchet MS" panose="020B0603020202020204" charset="0"/>
                <a:ea typeface="DejaVu Sans" panose="020B0603030804020204"/>
                <a:cs typeface="Trebuchet MS" panose="020B0603020202020204" charset="0"/>
              </a:rPr>
              <a:t>show</a:t>
            </a: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6D28AA"/>
                </a:solidFill>
                <a:effectLst/>
                <a:uLnTx/>
                <a:uFillTx/>
                <a:latin typeface="Trebuchet MS" panose="020B0603020202020204" charset="0"/>
                <a:ea typeface="DejaVu Sans" panose="020B0603030804020204"/>
                <a:cs typeface="Trebuchet MS" panose="020B0603020202020204" charset="0"/>
              </a:rPr>
              <a:t>run</a:t>
            </a: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 | </a:t>
            </a:r>
            <a:r>
              <a:rPr kumimoji="0" lang="ru-RU" sz="1200" b="1" i="0" u="none" strike="noStrike" kern="1200" cap="none" spc="-1" normalizeH="0" baseline="0" noProof="0" dirty="0" err="1">
                <a:ln>
                  <a:noFill/>
                </a:ln>
                <a:solidFill>
                  <a:srgbClr val="6D28AA"/>
                </a:solidFill>
                <a:effectLst/>
                <a:uLnTx/>
                <a:uFillTx/>
                <a:latin typeface="Trebuchet MS" panose="020B0603020202020204" charset="0"/>
                <a:ea typeface="DejaVu Sans" panose="020B0603030804020204"/>
                <a:cs typeface="Trebuchet MS" panose="020B0603020202020204" charset="0"/>
              </a:rPr>
              <a:t>in</a:t>
            </a: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6D28AA"/>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srgbClr val="6D28AA"/>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srgbClr val="6D28AA"/>
                </a:solidFill>
                <a:effectLst/>
                <a:uLnTx/>
                <a:uFillTx/>
                <a:latin typeface="Trebuchet MS" panose="020B0603020202020204" charset="0"/>
                <a:ea typeface="DejaVu Sans" panose="020B0603030804020204"/>
                <a:cs typeface="Trebuchet MS" panose="020B0603020202020204" charset="0"/>
              </a:rPr>
              <a:t>mcst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мы </a:t>
            </a:r>
            <a:r>
              <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должны получить результат </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mcst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enable</a:t>
            </a:r>
            <a:endPar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mcst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mrouter-multi-vlan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en-US" alt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1</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00</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ip</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mcst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mrouter</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interface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GigaEthernet0/2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multi-vlan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en-US" alt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1</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00</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ip</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mcst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mc-vlan</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a:t>
            </a:r>
            <a:r>
              <a:rPr kumimoji="0" lang="en-US" alt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1</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00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a:cs typeface="Trebuchet MS" panose="020B0603020202020204" charset="0"/>
              </a:rPr>
              <a:t>range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rPr>
              <a:t> 239.1.1.1 - </a:t>
            </a:r>
            <a:r>
              <a:rPr kumimoji="0" lang="ru-RU" sz="1200" b="1"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rPr>
              <a:t>239.1.1.250</a:t>
            </a:r>
          </a:p>
          <a:p>
            <a:pPr marL="458470" marR="0" lvl="1"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4. </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Проверяем, что все нужные </a:t>
            </a:r>
            <a:r>
              <a:rPr kumimoji="0" lang="ru-RU" sz="1200" b="0"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мультикаст</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группы привязаны к входящему порту(бывают случаи когда в настройках есть, а реальная привязка не произошла.) Используем команду </a:t>
            </a:r>
            <a:r>
              <a:rPr kumimoji="0" lang="ru-RU" sz="1200" b="1"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sh</a:t>
            </a:r>
            <a:r>
              <a:rPr kumimoji="0" lang="ru-RU" sz="120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ip</a:t>
            </a:r>
            <a:r>
              <a:rPr kumimoji="0" lang="ru-RU" sz="120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mcst</a:t>
            </a:r>
            <a:r>
              <a:rPr kumimoji="0" lang="ru-RU" sz="120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mc-vlan-xlate</a:t>
            </a:r>
            <a:r>
              <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результат должен быть такой</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smtClean="0">
                <a:ln>
                  <a:noFill/>
                </a:ln>
                <a:solidFill>
                  <a:prstClr val="black"/>
                </a:solidFill>
                <a:effectLst/>
                <a:uLnTx/>
                <a:uFillTx/>
                <a:latin typeface="Trebuchet MS" panose="020B0603020202020204" charset="0"/>
                <a:ea typeface="DejaVu Sans" panose="020B0603030804020204"/>
                <a:cs typeface="Trebuchet MS" panose="020B0603020202020204" charset="0"/>
              </a:rPr>
              <a:t>Total</a:t>
            </a:r>
            <a:r>
              <a:rPr kumimoji="0" lang="ru-RU" sz="1200" b="1" i="0" u="none" strike="noStrike" kern="1200" cap="none" spc="-1" normalizeH="0" baseline="0" noProof="0" dirty="0" smtClean="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Multicast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VLAN XLATE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Entry</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Number</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 256</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Current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Multicast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VLAN XLATE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Entry</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Number</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254</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index</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interface</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router's</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pvid</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MC-VLAN ID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Multicast</a:t>
            </a: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IP </a:t>
            </a:r>
            <a:r>
              <a:rPr kumimoji="0" lang="ru-RU" sz="1200" b="1" i="0" u="none" strike="noStrike" kern="1200" cap="none" spc="-1" normalizeH="0" baseline="0" noProof="0" dirty="0" err="1">
                <a:ln>
                  <a:noFill/>
                </a:ln>
                <a:solidFill>
                  <a:prstClr val="black"/>
                </a:solidFill>
                <a:effectLst/>
                <a:uLnTx/>
                <a:uFillTx/>
                <a:latin typeface="Trebuchet MS" panose="020B0603020202020204" charset="0"/>
                <a:ea typeface="DejaVu Sans" panose="020B0603030804020204"/>
                <a:cs typeface="Trebuchet MS" panose="020B0603020202020204" charset="0"/>
              </a:rPr>
              <a:t>address</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  --------- ------------- -----------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0      GigaEthernet0/1   100        100        239.255.0.254</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1      GigaEthernet0/1    100          100        239.255.0.253</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2      GigaEthernet0/1   100        100        239.255.0.252</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1" normalizeH="0" baseline="0" noProof="0" dirty="0">
                <a:ln>
                  <a:noFill/>
                </a:ln>
                <a:solidFill>
                  <a:prstClr val="black"/>
                </a:solidFill>
                <a:effectLst/>
                <a:uLnTx/>
                <a:uFillTx/>
                <a:latin typeface="Trebuchet MS" panose="020B0603020202020204" charset="0"/>
                <a:ea typeface="DejaVu Sans" panose="020B0603030804020204"/>
                <a:cs typeface="Trebuchet MS" panose="020B0603020202020204" charset="0"/>
              </a:rPr>
              <a:t>….</a:t>
            </a:r>
            <a:endParaRPr kumimoji="0" lang="ru-RU" sz="1200" b="0" i="0" u="none" strike="noStrike" kern="1200" cap="none" spc="-1" normalizeH="0" baseline="0" noProof="0" dirty="0">
              <a:ln>
                <a:noFill/>
              </a:ln>
              <a:solidFill>
                <a:srgbClr val="6D28AA"/>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srgbClr val="6D28AA"/>
              </a:solidFill>
              <a:effectLst/>
              <a:uLnTx/>
              <a:uFillTx/>
              <a:latin typeface="Arial" panose="020B0604020202020204"/>
              <a:ea typeface="DejaVu Sans"/>
              <a:cs typeface="DejaVu Sans"/>
            </a:endParaRPr>
          </a:p>
        </p:txBody>
      </p:sp>
    </p:spTree>
    <p:extLst>
      <p:ext uri="{BB962C8B-B14F-4D97-AF65-F5344CB8AC3E}">
        <p14:creationId xmlns:p14="http://schemas.microsoft.com/office/powerpoint/2010/main" val="273741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5"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a:ln>
                  <a:noFill/>
                </a:ln>
                <a:solidFill>
                  <a:prstClr val="white"/>
                </a:solidFill>
                <a:effectLst/>
                <a:uLnTx/>
                <a:uFillTx/>
                <a:latin typeface="Arial" panose="020B0604020202020204"/>
                <a:ea typeface="DejaVu Sans" panose="020B0603030804020204"/>
                <a:cs typeface="DejaVu Sans"/>
              </a:rPr>
              <a:t>Диагностика неисправностей: IPTV</a:t>
            </a:r>
          </a:p>
        </p:txBody>
      </p:sp>
      <p:sp>
        <p:nvSpPr>
          <p:cNvPr id="306" name="CustomShape 2"/>
          <p:cNvSpPr/>
          <p:nvPr/>
        </p:nvSpPr>
        <p:spPr>
          <a:xfrm>
            <a:off x="-1080" y="1419480"/>
            <a:ext cx="9143640" cy="2122204"/>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8470" marR="0" lvl="1" algn="l" defTabSz="914400" rtl="0" eaLnBrk="1" fontAlgn="auto" latinLnBrk="0" hangingPunct="1">
              <a:lnSpc>
                <a:spcPct val="100000"/>
              </a:lnSpc>
              <a:spcBef>
                <a:spcPts val="0"/>
              </a:spcBef>
              <a:spcAft>
                <a:spcPts val="0"/>
              </a:spcAft>
              <a:buClr>
                <a:srgbClr val="000000"/>
              </a:buClr>
              <a:buSzTx/>
              <a:tabLst/>
              <a:defRPr/>
            </a:pPr>
            <a:r>
              <a:rPr kumimoji="0" lang="en-US"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4.</a:t>
            </a:r>
            <a:r>
              <a:rPr kumimoji="0" lang="en-US" sz="1200" b="0" i="0" u="none" strike="noStrike" kern="1200" cap="none" spc="-1" normalizeH="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Проверяем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наличие настройки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мультикаст</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для самой ONU командой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sh</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run</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int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e0/X:Y, результат должен быть </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tcont</a:t>
            </a:r>
            <a:r>
              <a:rPr lang="en-US" sz="1200" spc="-1" dirty="0">
                <a:solidFill>
                  <a:srgbClr val="000000"/>
                </a:solidFill>
                <a:latin typeface="Trebuchet MS" panose="020B0603020202020204" charset="0"/>
                <a:cs typeface="Trebuchet MS" panose="020B0603020202020204" charset="0"/>
              </a:rPr>
              <a:t>-virtual-port-bind-profile </a:t>
            </a:r>
            <a:r>
              <a:rPr lang="en-US" sz="1200" spc="-1" dirty="0" err="1">
                <a:solidFill>
                  <a:srgbClr val="000000"/>
                </a:solidFill>
                <a:latin typeface="Trebuchet MS" panose="020B0603020202020204" charset="0"/>
                <a:cs typeface="Trebuchet MS" panose="020B0603020202020204" charset="0"/>
              </a:rPr>
              <a:t>tvbind</a:t>
            </a:r>
            <a:r>
              <a:rPr lang="en-US" sz="1200" spc="-1" dirty="0">
                <a:solidFill>
                  <a:srgbClr val="000000"/>
                </a:solidFill>
                <a:latin typeface="Trebuchet MS" panose="020B0603020202020204" charset="0"/>
                <a:cs typeface="Trebuchet MS" panose="020B0603020202020204" charset="0"/>
              </a:rPr>
              <a:t>-default</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flow-mapping-profile flow-mapping-default</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virtual-port 1 gem-port 259</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tcont</a:t>
            </a:r>
            <a:r>
              <a:rPr lang="en-US" sz="1200" spc="-1" dirty="0">
                <a:solidFill>
                  <a:srgbClr val="000000"/>
                </a:solidFill>
                <a:latin typeface="Trebuchet MS" panose="020B0603020202020204" charset="0"/>
                <a:cs typeface="Trebuchet MS" panose="020B0603020202020204" charset="0"/>
              </a:rPr>
              <a:t> 1 </a:t>
            </a:r>
            <a:r>
              <a:rPr lang="en-US" sz="1200" spc="-1" dirty="0" err="1">
                <a:solidFill>
                  <a:srgbClr val="000000"/>
                </a:solidFill>
                <a:latin typeface="Trebuchet MS" panose="020B0603020202020204" charset="0"/>
                <a:cs typeface="Trebuchet MS" panose="020B0603020202020204" charset="0"/>
              </a:rPr>
              <a:t>alloc</a:t>
            </a:r>
            <a:r>
              <a:rPr lang="en-US" sz="1200" spc="-1" dirty="0">
                <a:solidFill>
                  <a:srgbClr val="000000"/>
                </a:solidFill>
                <a:latin typeface="Trebuchet MS" panose="020B0603020202020204" charset="0"/>
                <a:cs typeface="Trebuchet MS" panose="020B0603020202020204" charset="0"/>
              </a:rPr>
              <a:t>-id 259</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uni</a:t>
            </a:r>
            <a:r>
              <a:rPr lang="en-US" sz="1200" spc="-1" dirty="0">
                <a:solidFill>
                  <a:srgbClr val="000000"/>
                </a:solidFill>
                <a:latin typeface="Trebuchet MS" panose="020B0603020202020204" charset="0"/>
                <a:cs typeface="Trebuchet MS" panose="020B0603020202020204" charset="0"/>
              </a:rPr>
              <a:t> 1 </a:t>
            </a:r>
            <a:r>
              <a:rPr lang="en-US" sz="1200" spc="-1" dirty="0" err="1">
                <a:solidFill>
                  <a:srgbClr val="000000"/>
                </a:solidFill>
                <a:latin typeface="Trebuchet MS" panose="020B0603020202020204" charset="0"/>
                <a:cs typeface="Trebuchet MS" panose="020B0603020202020204" charset="0"/>
              </a:rPr>
              <a:t>vlan</a:t>
            </a:r>
            <a:r>
              <a:rPr lang="en-US" sz="1200" spc="-1" dirty="0">
                <a:solidFill>
                  <a:srgbClr val="000000"/>
                </a:solidFill>
                <a:latin typeface="Trebuchet MS" panose="020B0603020202020204" charset="0"/>
                <a:cs typeface="Trebuchet MS" panose="020B0603020202020204" charset="0"/>
              </a:rPr>
              <a:t>-profile ONU-VLAN-170</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uni</a:t>
            </a:r>
            <a:r>
              <a:rPr lang="en-US" sz="1200" spc="-1" dirty="0">
                <a:solidFill>
                  <a:srgbClr val="000000"/>
                </a:solidFill>
                <a:latin typeface="Trebuchet MS" panose="020B0603020202020204" charset="0"/>
                <a:cs typeface="Trebuchet MS" panose="020B0603020202020204" charset="0"/>
              </a:rPr>
              <a:t> 1 </a:t>
            </a:r>
            <a:r>
              <a:rPr lang="en-US" sz="1200" spc="-1" dirty="0" err="1">
                <a:solidFill>
                  <a:srgbClr val="000000"/>
                </a:solidFill>
                <a:latin typeface="Trebuchet MS" panose="020B0603020202020204" charset="0"/>
                <a:cs typeface="Trebuchet MS" panose="020B0603020202020204" charset="0"/>
              </a:rPr>
              <a:t>mcst</a:t>
            </a:r>
            <a:r>
              <a:rPr lang="en-US" sz="1200" spc="-1" dirty="0">
                <a:solidFill>
                  <a:srgbClr val="000000"/>
                </a:solidFill>
                <a:latin typeface="Trebuchet MS" panose="020B0603020202020204" charset="0"/>
                <a:cs typeface="Trebuchet MS" panose="020B0603020202020204" charset="0"/>
              </a:rPr>
              <a:t>-</a:t>
            </a:r>
            <a:r>
              <a:rPr lang="en-US" sz="1200" spc="-1" dirty="0" err="1">
                <a:solidFill>
                  <a:srgbClr val="000000"/>
                </a:solidFill>
                <a:latin typeface="Trebuchet MS" panose="020B0603020202020204" charset="0"/>
                <a:cs typeface="Trebuchet MS" panose="020B0603020202020204" charset="0"/>
              </a:rPr>
              <a:t>oper</a:t>
            </a:r>
            <a:r>
              <a:rPr lang="en-US" sz="1200" spc="-1" dirty="0">
                <a:solidFill>
                  <a:srgbClr val="000000"/>
                </a:solidFill>
                <a:latin typeface="Trebuchet MS" panose="020B0603020202020204" charset="0"/>
                <a:cs typeface="Trebuchet MS" panose="020B0603020202020204" charset="0"/>
              </a:rPr>
              <a:t>-profile IPTV</a:t>
            </a:r>
          </a:p>
          <a:p>
            <a:pPr marL="914400" lvl="0" indent="-66675"/>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gpon</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onu</a:t>
            </a:r>
            <a:r>
              <a:rPr lang="en-US" sz="1200" spc="-1" dirty="0">
                <a:solidFill>
                  <a:srgbClr val="000000"/>
                </a:solidFill>
                <a:latin typeface="Trebuchet MS" panose="020B0603020202020204" charset="0"/>
                <a:cs typeface="Trebuchet MS" panose="020B0603020202020204" charset="0"/>
              </a:rPr>
              <a:t> </a:t>
            </a:r>
            <a:r>
              <a:rPr lang="en-US" sz="1200" spc="-1" dirty="0" err="1">
                <a:solidFill>
                  <a:srgbClr val="000000"/>
                </a:solidFill>
                <a:latin typeface="Trebuchet MS" panose="020B0603020202020204" charset="0"/>
                <a:cs typeface="Trebuchet MS" panose="020B0603020202020204" charset="0"/>
              </a:rPr>
              <a:t>uni</a:t>
            </a:r>
            <a:r>
              <a:rPr lang="en-US" sz="1200" spc="-1" dirty="0">
                <a:solidFill>
                  <a:srgbClr val="000000"/>
                </a:solidFill>
                <a:latin typeface="Trebuchet MS" panose="020B0603020202020204" charset="0"/>
                <a:cs typeface="Trebuchet MS" panose="020B0603020202020204" charset="0"/>
              </a:rPr>
              <a:t> 1 </a:t>
            </a:r>
            <a:r>
              <a:rPr lang="en-US" sz="1200" spc="-1" dirty="0" err="1">
                <a:solidFill>
                  <a:srgbClr val="000000"/>
                </a:solidFill>
                <a:latin typeface="Trebuchet MS" panose="020B0603020202020204" charset="0"/>
                <a:cs typeface="Trebuchet MS" panose="020B0603020202020204" charset="0"/>
              </a:rPr>
              <a:t>mcst</a:t>
            </a:r>
            <a:r>
              <a:rPr lang="en-US" sz="1200" spc="-1" dirty="0">
                <a:solidFill>
                  <a:srgbClr val="000000"/>
                </a:solidFill>
                <a:latin typeface="Trebuchet MS" panose="020B0603020202020204" charset="0"/>
                <a:cs typeface="Trebuchet MS" panose="020B0603020202020204" charset="0"/>
              </a:rPr>
              <a:t>-dynamic-group-profile </a:t>
            </a:r>
            <a:r>
              <a:rPr lang="en-US" sz="1200" spc="-1" dirty="0" smtClean="0">
                <a:solidFill>
                  <a:srgbClr val="000000"/>
                </a:solidFill>
                <a:latin typeface="Trebuchet MS" panose="020B0603020202020204" charset="0"/>
                <a:cs typeface="Trebuchet MS" panose="020B0603020202020204" charset="0"/>
              </a:rPr>
              <a:t>IPTV</a:t>
            </a:r>
          </a:p>
          <a:p>
            <a:pPr marL="914400" lvl="0" indent="-66675"/>
            <a:endParaRPr lang="en-US" sz="1200" spc="-1" dirty="0">
              <a:solidFill>
                <a:srgbClr val="000000"/>
              </a:solidFill>
              <a:latin typeface="Trebuchet MS" panose="020B0603020202020204" charset="0"/>
              <a:cs typeface="Trebuchet MS" panose="020B0603020202020204" charset="0"/>
            </a:endParaRPr>
          </a:p>
          <a:p>
            <a:pPr marL="914400" marR="0" lvl="0" indent="-66675"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1" normalizeH="0" baseline="0" noProof="0" dirty="0" smtClean="0">
                <a:ln>
                  <a:noFill/>
                </a:ln>
                <a:solidFill>
                  <a:srgbClr val="000000"/>
                </a:solidFill>
                <a:effectLst/>
                <a:uLnTx/>
                <a:uFillTx/>
                <a:latin typeface="Trebuchet MS" panose="020B0603020202020204" charset="0"/>
                <a:ea typeface="DejaVu Sans" panose="020B0603030804020204"/>
                <a:cs typeface="Trebuchet MS" panose="020B0603020202020204" charset="0"/>
              </a:rPr>
              <a:t>Если </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настройки для </a:t>
            </a:r>
            <a:r>
              <a:rPr kumimoji="0" lang="ru-RU" sz="1200" b="0" i="0" u="none" strike="noStrike" kern="1200" cap="none" spc="-1" normalizeH="0" baseline="0" noProof="0" dirty="0" err="1">
                <a:ln>
                  <a:noFill/>
                </a:ln>
                <a:solidFill>
                  <a:srgbClr val="000000"/>
                </a:solidFill>
                <a:effectLst/>
                <a:uLnTx/>
                <a:uFillTx/>
                <a:latin typeface="Trebuchet MS" panose="020B0603020202020204" charset="0"/>
                <a:ea typeface="DejaVu Sans" panose="020B0603030804020204"/>
                <a:cs typeface="Trebuchet MS" panose="020B0603020202020204" charset="0"/>
              </a:rPr>
              <a:t>Multicast</a:t>
            </a:r>
            <a:r>
              <a:rPr kumimoji="0" lang="ru-RU" sz="1200" b="0" i="0" u="none" strike="noStrike" kern="1200" cap="none" spc="-1" normalizeH="0" baseline="0" noProof="0" dirty="0">
                <a:ln>
                  <a:noFill/>
                </a:ln>
                <a:solidFill>
                  <a:srgbClr val="000000"/>
                </a:solidFill>
                <a:effectLst/>
                <a:uLnTx/>
                <a:uFillTx/>
                <a:latin typeface="Trebuchet MS" panose="020B0603020202020204" charset="0"/>
                <a:ea typeface="DejaVu Sans" panose="020B0603030804020204"/>
                <a:cs typeface="Trebuchet MS" panose="020B0603020202020204" charset="0"/>
              </a:rPr>
              <a:t> у ONU отсутствуют, то убедитесь, что шаблоны прописаны правильно и назначены данной ONU.</a:t>
            </a: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Tree>
    <p:extLst>
      <p:ext uri="{BB962C8B-B14F-4D97-AF65-F5344CB8AC3E}">
        <p14:creationId xmlns:p14="http://schemas.microsoft.com/office/powerpoint/2010/main" val="263614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ru-RU" sz="2250" b="1" spc="-1" dirty="0" smtClean="0">
                <a:solidFill>
                  <a:prstClr val="white"/>
                </a:solidFill>
                <a:latin typeface="Trebuchet MS" panose="020B0603020202020204" charset="0"/>
                <a:ea typeface="DejaVu Sans" panose="020B0603030804020204"/>
                <a:cs typeface="Trebuchet MS" panose="020B0603020202020204" charset="0"/>
              </a:rPr>
              <a:t>Примеры конфигураций</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Прямоугольник 5"/>
          <p:cNvSpPr/>
          <p:nvPr/>
        </p:nvSpPr>
        <p:spPr>
          <a:xfrm>
            <a:off x="167040" y="1360721"/>
            <a:ext cx="6973384" cy="4154984"/>
          </a:xfrm>
          <a:prstGeom prst="rect">
            <a:avLst/>
          </a:prstGeom>
        </p:spPr>
        <p:txBody>
          <a:bodyPr wrap="none">
            <a:spAutoFit/>
          </a:bodyPr>
          <a:lstStyle/>
          <a:p>
            <a:pPr lvl="0">
              <a:defRPr/>
            </a:pPr>
            <a:r>
              <a:rPr lang="ru-RU" sz="1200" b="1" spc="-1" dirty="0" smtClean="0">
                <a:solidFill>
                  <a:srgbClr val="6D28AA"/>
                </a:solidFill>
                <a:latin typeface="Trebuchet MS" panose="020B0603020202020204" charset="0"/>
                <a:cs typeface="Trebuchet MS" panose="020B0603020202020204" charset="0"/>
              </a:rPr>
              <a:t>Пример конфигурации </a:t>
            </a:r>
            <a:r>
              <a:rPr lang="en-US" sz="1200" b="1" spc="-1" dirty="0" smtClean="0">
                <a:solidFill>
                  <a:srgbClr val="6D28AA"/>
                </a:solidFill>
                <a:latin typeface="Trebuchet MS" panose="020B0603020202020204" charset="0"/>
                <a:cs typeface="Trebuchet MS" panose="020B0603020202020204" charset="0"/>
              </a:rPr>
              <a:t>selective </a:t>
            </a:r>
            <a:r>
              <a:rPr lang="en-US" sz="1200" b="1" spc="-1" dirty="0" err="1" smtClean="0">
                <a:solidFill>
                  <a:srgbClr val="6D28AA"/>
                </a:solidFill>
                <a:latin typeface="Trebuchet MS" panose="020B0603020202020204" charset="0"/>
                <a:cs typeface="Trebuchet MS" panose="020B0603020202020204" charset="0"/>
              </a:rPr>
              <a:t>QinQ</a:t>
            </a:r>
            <a:r>
              <a:rPr lang="en-US" sz="1200" b="1" spc="-1" dirty="0" smtClean="0">
                <a:solidFill>
                  <a:srgbClr val="6D28AA"/>
                </a:solidFill>
                <a:latin typeface="Trebuchet MS" panose="020B0603020202020204" charset="0"/>
                <a:cs typeface="Trebuchet MS" panose="020B0603020202020204" charset="0"/>
              </a:rPr>
              <a:t> </a:t>
            </a:r>
            <a:r>
              <a:rPr lang="en-US" sz="1200" b="1" spc="-1" dirty="0" err="1" smtClean="0">
                <a:solidFill>
                  <a:srgbClr val="6D28AA"/>
                </a:solidFill>
                <a:latin typeface="Trebuchet MS" panose="020B0603020202020204" charset="0"/>
                <a:cs typeface="Trebuchet MS" panose="020B0603020202020204" charset="0"/>
              </a:rPr>
              <a:t>vlan</a:t>
            </a:r>
            <a:r>
              <a:rPr lang="en-US" sz="1200" b="1" spc="-1" dirty="0" smtClean="0">
                <a:solidFill>
                  <a:srgbClr val="6D28AA"/>
                </a:solidFill>
                <a:latin typeface="Trebuchet MS" panose="020B0603020202020204" charset="0"/>
                <a:cs typeface="Trebuchet MS" panose="020B0603020202020204" charset="0"/>
              </a:rPr>
              <a:t> per user:</a:t>
            </a:r>
          </a:p>
          <a:p>
            <a:pPr lvl="0">
              <a:defRPr/>
            </a:pPr>
            <a:endParaRPr lang="en-US" sz="1200" b="1" spc="-1" dirty="0">
              <a:solidFill>
                <a:srgbClr val="6D28AA"/>
              </a:solidFill>
              <a:latin typeface="Trebuchet MS" panose="020B0603020202020204" charset="0"/>
              <a:cs typeface="Trebuchet MS" panose="020B0603020202020204"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a:t>
            </a:r>
            <a:r>
              <a:rPr lang="en-US" sz="1200" dirty="0" err="1">
                <a:solidFill>
                  <a:srgbClr val="000000"/>
                </a:solidFill>
                <a:latin typeface="Trebuchet MS" panose="020B0603020202020204" pitchFamily="34" charset="0"/>
              </a:rPr>
              <a:t>config</a:t>
            </a:r>
            <a:r>
              <a:rPr lang="en-US" sz="1200" dirty="0">
                <a:solidFill>
                  <a:srgbClr val="000000"/>
                </a:solidFill>
                <a:latin typeface="Trebuchet MS" panose="020B0603020202020204" pitchFamily="34" charset="0"/>
              </a:rPr>
              <a:t>-template qinq-p1</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cmd</a:t>
            </a:r>
            <a:r>
              <a:rPr lang="en-US" sz="1200" dirty="0">
                <a:solidFill>
                  <a:srgbClr val="000000"/>
                </a:solidFill>
                <a:latin typeface="Trebuchet MS" panose="020B0603020202020204" pitchFamily="34" charset="0"/>
              </a:rPr>
              <a:t>-sequence 001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tcont</a:t>
            </a:r>
            <a:r>
              <a:rPr lang="en-US" sz="1200" dirty="0">
                <a:solidFill>
                  <a:srgbClr val="000000"/>
                </a:solidFill>
                <a:latin typeface="Trebuchet MS" panose="020B0603020202020204" pitchFamily="34" charset="0"/>
              </a:rPr>
              <a:t>-virtual-port-bind-profile </a:t>
            </a:r>
            <a:r>
              <a:rPr lang="en-US" sz="1200" dirty="0" err="1">
                <a:solidFill>
                  <a:srgbClr val="000000"/>
                </a:solidFill>
                <a:latin typeface="Trebuchet MS" panose="020B0603020202020204" pitchFamily="34" charset="0"/>
              </a:rPr>
              <a:t>tvbind</a:t>
            </a:r>
            <a:r>
              <a:rPr lang="en-US" sz="1200" dirty="0">
                <a:solidFill>
                  <a:srgbClr val="000000"/>
                </a:solidFill>
                <a:latin typeface="Trebuchet MS" panose="020B0603020202020204" pitchFamily="34" charset="0"/>
              </a:rPr>
              <a:t>-default</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cmd</a:t>
            </a:r>
            <a:r>
              <a:rPr lang="en-US" sz="1200" dirty="0">
                <a:solidFill>
                  <a:srgbClr val="000000"/>
                </a:solidFill>
                <a:latin typeface="Trebuchet MS" panose="020B0603020202020204" pitchFamily="34" charset="0"/>
              </a:rPr>
              <a:t>-sequence 002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 flow-mapping-profile flow-mapping-default</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cmd</a:t>
            </a:r>
            <a:r>
              <a:rPr lang="en-US" sz="1200" dirty="0">
                <a:solidFill>
                  <a:srgbClr val="000000"/>
                </a:solidFill>
                <a:latin typeface="Trebuchet MS" panose="020B0603020202020204" pitchFamily="34" charset="0"/>
              </a:rPr>
              <a:t>-sequence 003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 virtual-port 1 dot1q-translating-tunnel mode </a:t>
            </a:r>
            <a:r>
              <a:rPr lang="en-US" sz="1200" dirty="0" err="1">
                <a:solidFill>
                  <a:srgbClr val="000000"/>
                </a:solidFill>
                <a:latin typeface="Trebuchet MS" panose="020B0603020202020204" pitchFamily="34" charset="0"/>
              </a:rPr>
              <a:t>QinQ</a:t>
            </a:r>
            <a:r>
              <a:rPr lang="en-US" sz="1200" dirty="0">
                <a:solidFill>
                  <a:srgbClr val="000000"/>
                </a:solidFill>
                <a:latin typeface="Trebuchet MS" panose="020B0603020202020204" pitchFamily="34" charset="0"/>
              </a:rPr>
              <a:t> translate %1 142 0</a:t>
            </a:r>
          </a:p>
          <a:p>
            <a:r>
              <a:rPr lang="fr-FR" sz="1200" dirty="0">
                <a:solidFill>
                  <a:srgbClr val="000000"/>
                </a:solidFill>
                <a:latin typeface="Trebuchet MS" panose="020B0603020202020204" pitchFamily="34" charset="0"/>
              </a:rPr>
              <a:t> cmd-</a:t>
            </a:r>
            <a:r>
              <a:rPr lang="fr-FR" sz="1200" dirty="0" err="1">
                <a:solidFill>
                  <a:srgbClr val="000000"/>
                </a:solidFill>
                <a:latin typeface="Trebuchet MS" panose="020B0603020202020204" pitchFamily="34" charset="0"/>
              </a:rPr>
              <a:t>sequence</a:t>
            </a:r>
            <a:r>
              <a:rPr lang="fr-FR" sz="1200" dirty="0">
                <a:solidFill>
                  <a:srgbClr val="000000"/>
                </a:solidFill>
                <a:latin typeface="Trebuchet MS" panose="020B0603020202020204" pitchFamily="34" charset="0"/>
              </a:rPr>
              <a:t> 004 </a:t>
            </a:r>
            <a:r>
              <a:rPr lang="fr-FR" sz="1200" dirty="0" err="1">
                <a:solidFill>
                  <a:srgbClr val="000000"/>
                </a:solidFill>
                <a:latin typeface="Trebuchet MS" panose="020B0603020202020204" pitchFamily="34" charset="0"/>
              </a:rPr>
              <a:t>gpon</a:t>
            </a:r>
            <a:r>
              <a:rPr lang="fr-FR" sz="1200" dirty="0">
                <a:solidFill>
                  <a:srgbClr val="000000"/>
                </a:solidFill>
                <a:latin typeface="Trebuchet MS" panose="020B0603020202020204" pitchFamily="34" charset="0"/>
              </a:rPr>
              <a:t> </a:t>
            </a:r>
            <a:r>
              <a:rPr lang="fr-FR" sz="1200" dirty="0" err="1">
                <a:solidFill>
                  <a:srgbClr val="000000"/>
                </a:solidFill>
                <a:latin typeface="Trebuchet MS" panose="020B0603020202020204" pitchFamily="34" charset="0"/>
              </a:rPr>
              <a:t>onu</a:t>
            </a:r>
            <a:r>
              <a:rPr lang="fr-FR" sz="1200" dirty="0">
                <a:solidFill>
                  <a:srgbClr val="000000"/>
                </a:solidFill>
                <a:latin typeface="Trebuchet MS" panose="020B0603020202020204" pitchFamily="34" charset="0"/>
              </a:rPr>
              <a:t> uni 1 vlan-profile %1</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cmd</a:t>
            </a:r>
            <a:r>
              <a:rPr lang="en-US" sz="1200" dirty="0">
                <a:solidFill>
                  <a:srgbClr val="000000"/>
                </a:solidFill>
                <a:latin typeface="Trebuchet MS" panose="020B0603020202020204" pitchFamily="34" charset="0"/>
              </a:rPr>
              <a:t>-sequence 005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uni</a:t>
            </a:r>
            <a:r>
              <a:rPr lang="en-US" sz="1200" dirty="0">
                <a:solidFill>
                  <a:srgbClr val="000000"/>
                </a:solidFill>
                <a:latin typeface="Trebuchet MS" panose="020B0603020202020204" pitchFamily="34" charset="0"/>
              </a:rPr>
              <a:t> 1 </a:t>
            </a:r>
            <a:r>
              <a:rPr lang="en-US" sz="1200" dirty="0" err="1">
                <a:solidFill>
                  <a:srgbClr val="000000"/>
                </a:solidFill>
                <a:latin typeface="Trebuchet MS" panose="020B0603020202020204" pitchFamily="34" charset="0"/>
              </a:rPr>
              <a:t>mcst</a:t>
            </a:r>
            <a:r>
              <a:rPr lang="en-US" sz="1200" dirty="0">
                <a:solidFill>
                  <a:srgbClr val="000000"/>
                </a:solidFill>
                <a:latin typeface="Trebuchet MS" panose="020B0603020202020204" pitchFamily="34" charset="0"/>
              </a:rPr>
              <a:t>-</a:t>
            </a:r>
            <a:r>
              <a:rPr lang="en-US" sz="1200" dirty="0" err="1">
                <a:solidFill>
                  <a:srgbClr val="000000"/>
                </a:solidFill>
                <a:latin typeface="Trebuchet MS" panose="020B0603020202020204" pitchFamily="34" charset="0"/>
              </a:rPr>
              <a:t>oper</a:t>
            </a:r>
            <a:r>
              <a:rPr lang="en-US" sz="1200" dirty="0">
                <a:solidFill>
                  <a:srgbClr val="000000"/>
                </a:solidFill>
                <a:latin typeface="Trebuchet MS" panose="020B0603020202020204" pitchFamily="34" charset="0"/>
              </a:rPr>
              <a:t>-profile IPTV</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cmd</a:t>
            </a:r>
            <a:r>
              <a:rPr lang="en-US" sz="1200" dirty="0">
                <a:solidFill>
                  <a:srgbClr val="000000"/>
                </a:solidFill>
                <a:latin typeface="Trebuchet MS" panose="020B0603020202020204" pitchFamily="34" charset="0"/>
              </a:rPr>
              <a:t>-sequence 006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onu</a:t>
            </a:r>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uni</a:t>
            </a:r>
            <a:r>
              <a:rPr lang="en-US" sz="1200" dirty="0">
                <a:solidFill>
                  <a:srgbClr val="000000"/>
                </a:solidFill>
                <a:latin typeface="Trebuchet MS" panose="020B0603020202020204" pitchFamily="34" charset="0"/>
              </a:rPr>
              <a:t> 1 </a:t>
            </a:r>
            <a:r>
              <a:rPr lang="en-US" sz="1200" dirty="0" err="1">
                <a:solidFill>
                  <a:srgbClr val="000000"/>
                </a:solidFill>
                <a:latin typeface="Trebuchet MS" panose="020B0603020202020204" pitchFamily="34" charset="0"/>
              </a:rPr>
              <a:t>mcst</a:t>
            </a:r>
            <a:r>
              <a:rPr lang="en-US" sz="1200" dirty="0">
                <a:solidFill>
                  <a:srgbClr val="000000"/>
                </a:solidFill>
                <a:latin typeface="Trebuchet MS" panose="020B0603020202020204" pitchFamily="34" charset="0"/>
              </a:rPr>
              <a:t>-dynamic-group-profile </a:t>
            </a:r>
            <a:r>
              <a:rPr lang="en-US" sz="1200" dirty="0" smtClean="0">
                <a:solidFill>
                  <a:srgbClr val="000000"/>
                </a:solidFill>
                <a:latin typeface="Trebuchet MS" panose="020B0603020202020204" pitchFamily="34" charset="0"/>
              </a:rPr>
              <a:t>IPTV</a:t>
            </a:r>
            <a:endParaRPr lang="ru-RU" sz="1200" dirty="0" smtClean="0">
              <a:solidFill>
                <a:srgbClr val="000000"/>
              </a:solidFill>
              <a:latin typeface="Trebuchet MS" panose="020B0603020202020204" pitchFamily="34" charset="0"/>
            </a:endParaRPr>
          </a:p>
          <a:p>
            <a:endParaRPr lang="en-US" sz="1200" dirty="0" smtClean="0">
              <a:solidFill>
                <a:srgbClr val="000000"/>
              </a:solidFill>
              <a:latin typeface="Trebuchet MS" panose="020B0603020202020204" pitchFamily="34" charset="0"/>
            </a:endParaRPr>
          </a:p>
          <a:p>
            <a:r>
              <a:rPr lang="en-US" sz="1200" dirty="0" smtClean="0">
                <a:solidFill>
                  <a:srgbClr val="000000"/>
                </a:solidFill>
                <a:latin typeface="Trebuchet MS" panose="020B0603020202020204" pitchFamily="34" charset="0"/>
              </a:rPr>
              <a:t>interface </a:t>
            </a:r>
            <a:r>
              <a:rPr lang="en-US" sz="1200" dirty="0" err="1" smtClean="0">
                <a:solidFill>
                  <a:srgbClr val="000000"/>
                </a:solidFill>
                <a:latin typeface="Trebuchet MS" panose="020B0603020202020204" pitchFamily="34" charset="0"/>
              </a:rPr>
              <a:t>gpon</a:t>
            </a:r>
            <a:r>
              <a:rPr lang="en-US" sz="1200" dirty="0" smtClean="0">
                <a:solidFill>
                  <a:srgbClr val="000000"/>
                </a:solidFill>
                <a:latin typeface="Trebuchet MS" panose="020B0603020202020204" pitchFamily="34" charset="0"/>
              </a:rPr>
              <a:t> 0/1</a:t>
            </a:r>
          </a:p>
          <a:p>
            <a:r>
              <a:rPr lang="en-US" sz="1200" dirty="0" smtClean="0">
                <a:solidFill>
                  <a:srgbClr val="000000"/>
                </a:solidFill>
                <a:latin typeface="Trebuchet MS" panose="020B0603020202020204" pitchFamily="34" charset="0"/>
              </a:rPr>
              <a:t> </a:t>
            </a:r>
            <a:r>
              <a:rPr lang="en-US" sz="1200" dirty="0" err="1" smtClean="0">
                <a:solidFill>
                  <a:srgbClr val="000000"/>
                </a:solidFill>
                <a:latin typeface="Trebuchet MS" panose="020B0603020202020204" pitchFamily="34" charset="0"/>
              </a:rPr>
              <a:t>gpon</a:t>
            </a:r>
            <a:r>
              <a:rPr lang="en-US" sz="1200" dirty="0" smtClean="0">
                <a:solidFill>
                  <a:srgbClr val="000000"/>
                </a:solidFill>
                <a:latin typeface="Trebuchet MS" panose="020B0603020202020204" pitchFamily="34" charset="0"/>
              </a:rPr>
              <a:t> </a:t>
            </a:r>
            <a:r>
              <a:rPr lang="en-US" sz="1200" dirty="0">
                <a:solidFill>
                  <a:srgbClr val="000000"/>
                </a:solidFill>
                <a:latin typeface="Trebuchet MS" panose="020B0603020202020204" pitchFamily="34" charset="0"/>
              </a:rPr>
              <a:t>pre-</a:t>
            </a:r>
            <a:r>
              <a:rPr lang="en-US" sz="1200" dirty="0" err="1">
                <a:solidFill>
                  <a:srgbClr val="000000"/>
                </a:solidFill>
                <a:latin typeface="Trebuchet MS" panose="020B0603020202020204" pitchFamily="34" charset="0"/>
              </a:rPr>
              <a:t>config</a:t>
            </a:r>
            <a:r>
              <a:rPr lang="en-US" sz="1200" dirty="0">
                <a:solidFill>
                  <a:srgbClr val="000000"/>
                </a:solidFill>
                <a:latin typeface="Trebuchet MS" panose="020B0603020202020204" pitchFamily="34" charset="0"/>
              </a:rPr>
              <a:t>-template qinq-p1 bind-</a:t>
            </a:r>
            <a:r>
              <a:rPr lang="en-US" sz="1200" dirty="0" err="1">
                <a:solidFill>
                  <a:srgbClr val="000000"/>
                </a:solidFill>
                <a:latin typeface="Trebuchet MS" panose="020B0603020202020204" pitchFamily="34" charset="0"/>
              </a:rPr>
              <a:t>onuid</a:t>
            </a:r>
            <a:r>
              <a:rPr lang="en-US" sz="1200" dirty="0">
                <a:solidFill>
                  <a:srgbClr val="000000"/>
                </a:solidFill>
                <a:latin typeface="Trebuchet MS" panose="020B0603020202020204" pitchFamily="34" charset="0"/>
              </a:rPr>
              <a:t> 1 </a:t>
            </a:r>
            <a:r>
              <a:rPr lang="en-US" sz="1200" dirty="0" err="1">
                <a:solidFill>
                  <a:srgbClr val="000000"/>
                </a:solidFill>
                <a:latin typeface="Trebuchet MS" panose="020B0603020202020204" pitchFamily="34" charset="0"/>
              </a:rPr>
              <a:t>param</a:t>
            </a:r>
            <a:r>
              <a:rPr lang="en-US" sz="1200" dirty="0">
                <a:solidFill>
                  <a:srgbClr val="000000"/>
                </a:solidFill>
                <a:latin typeface="Trebuchet MS" panose="020B0603020202020204" pitchFamily="34" charset="0"/>
              </a:rPr>
              <a:t> 1001</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pre-</a:t>
            </a:r>
            <a:r>
              <a:rPr lang="en-US" sz="1200" dirty="0" err="1">
                <a:solidFill>
                  <a:srgbClr val="000000"/>
                </a:solidFill>
                <a:latin typeface="Trebuchet MS" panose="020B0603020202020204" pitchFamily="34" charset="0"/>
              </a:rPr>
              <a:t>config</a:t>
            </a:r>
            <a:r>
              <a:rPr lang="en-US" sz="1200" dirty="0">
                <a:solidFill>
                  <a:srgbClr val="000000"/>
                </a:solidFill>
                <a:latin typeface="Trebuchet MS" panose="020B0603020202020204" pitchFamily="34" charset="0"/>
              </a:rPr>
              <a:t>-template qinq-p1 bind-</a:t>
            </a:r>
            <a:r>
              <a:rPr lang="en-US" sz="1200" dirty="0" err="1">
                <a:solidFill>
                  <a:srgbClr val="000000"/>
                </a:solidFill>
                <a:latin typeface="Trebuchet MS" panose="020B0603020202020204" pitchFamily="34" charset="0"/>
              </a:rPr>
              <a:t>onuid</a:t>
            </a:r>
            <a:r>
              <a:rPr lang="en-US" sz="1200" dirty="0">
                <a:solidFill>
                  <a:srgbClr val="000000"/>
                </a:solidFill>
                <a:latin typeface="Trebuchet MS" panose="020B0603020202020204" pitchFamily="34" charset="0"/>
              </a:rPr>
              <a:t> 2 </a:t>
            </a:r>
            <a:r>
              <a:rPr lang="en-US" sz="1200" dirty="0" err="1">
                <a:solidFill>
                  <a:srgbClr val="000000"/>
                </a:solidFill>
                <a:latin typeface="Trebuchet MS" panose="020B0603020202020204" pitchFamily="34" charset="0"/>
              </a:rPr>
              <a:t>param</a:t>
            </a:r>
            <a:r>
              <a:rPr lang="en-US" sz="1200" dirty="0">
                <a:solidFill>
                  <a:srgbClr val="000000"/>
                </a:solidFill>
                <a:latin typeface="Trebuchet MS" panose="020B0603020202020204" pitchFamily="34" charset="0"/>
              </a:rPr>
              <a:t> 1002</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gpon</a:t>
            </a:r>
            <a:r>
              <a:rPr lang="en-US" sz="1200" dirty="0">
                <a:solidFill>
                  <a:srgbClr val="000000"/>
                </a:solidFill>
                <a:latin typeface="Trebuchet MS" panose="020B0603020202020204" pitchFamily="34" charset="0"/>
              </a:rPr>
              <a:t> pre-</a:t>
            </a:r>
            <a:r>
              <a:rPr lang="en-US" sz="1200" dirty="0" err="1">
                <a:solidFill>
                  <a:srgbClr val="000000"/>
                </a:solidFill>
                <a:latin typeface="Trebuchet MS" panose="020B0603020202020204" pitchFamily="34" charset="0"/>
              </a:rPr>
              <a:t>config</a:t>
            </a:r>
            <a:r>
              <a:rPr lang="en-US" sz="1200" dirty="0">
                <a:solidFill>
                  <a:srgbClr val="000000"/>
                </a:solidFill>
                <a:latin typeface="Trebuchet MS" panose="020B0603020202020204" pitchFamily="34" charset="0"/>
              </a:rPr>
              <a:t>-template qinq-p1 bind-</a:t>
            </a:r>
            <a:r>
              <a:rPr lang="en-US" sz="1200" dirty="0" err="1">
                <a:solidFill>
                  <a:srgbClr val="000000"/>
                </a:solidFill>
                <a:latin typeface="Trebuchet MS" panose="020B0603020202020204" pitchFamily="34" charset="0"/>
              </a:rPr>
              <a:t>onuid</a:t>
            </a:r>
            <a:r>
              <a:rPr lang="en-US" sz="1200" dirty="0">
                <a:solidFill>
                  <a:srgbClr val="000000"/>
                </a:solidFill>
                <a:latin typeface="Trebuchet MS" panose="020B0603020202020204" pitchFamily="34" charset="0"/>
              </a:rPr>
              <a:t> 3 </a:t>
            </a:r>
            <a:r>
              <a:rPr lang="en-US" sz="1200" dirty="0" err="1">
                <a:solidFill>
                  <a:srgbClr val="000000"/>
                </a:solidFill>
                <a:latin typeface="Trebuchet MS" panose="020B0603020202020204" pitchFamily="34" charset="0"/>
              </a:rPr>
              <a:t>param</a:t>
            </a:r>
            <a:r>
              <a:rPr lang="en-US" sz="1200" dirty="0">
                <a:solidFill>
                  <a:srgbClr val="000000"/>
                </a:solidFill>
                <a:latin typeface="Trebuchet MS" panose="020B0603020202020204" pitchFamily="34" charset="0"/>
              </a:rPr>
              <a:t> 1003</a:t>
            </a:r>
          </a:p>
          <a:p>
            <a:r>
              <a:rPr lang="en-US" sz="1200" dirty="0" smtClean="0">
                <a:solidFill>
                  <a:srgbClr val="000000"/>
                </a:solidFill>
                <a:latin typeface="Trebuchet MS" panose="020B0603020202020204" pitchFamily="34" charset="0"/>
              </a:rPr>
              <a:t>……</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switchport</a:t>
            </a:r>
            <a:r>
              <a:rPr lang="en-US" sz="1200" dirty="0">
                <a:solidFill>
                  <a:srgbClr val="000000"/>
                </a:solidFill>
                <a:latin typeface="Trebuchet MS" panose="020B0603020202020204" pitchFamily="34" charset="0"/>
              </a:rPr>
              <a:t> trunk </a:t>
            </a:r>
            <a:r>
              <a:rPr lang="en-US" sz="1200" dirty="0" err="1">
                <a:solidFill>
                  <a:srgbClr val="000000"/>
                </a:solidFill>
                <a:latin typeface="Trebuchet MS" panose="020B0603020202020204" pitchFamily="34" charset="0"/>
              </a:rPr>
              <a:t>vlan</a:t>
            </a:r>
            <a:r>
              <a:rPr lang="en-US" sz="1200" dirty="0">
                <a:solidFill>
                  <a:srgbClr val="000000"/>
                </a:solidFill>
                <a:latin typeface="Trebuchet MS" panose="020B0603020202020204" pitchFamily="34" charset="0"/>
              </a:rPr>
              <a:t>-allowed 142,4015</a:t>
            </a:r>
          </a:p>
          <a:p>
            <a:r>
              <a:rPr lang="en-US" sz="1200" dirty="0">
                <a:solidFill>
                  <a:srgbClr val="000000"/>
                </a:solidFill>
                <a:latin typeface="Trebuchet MS" panose="020B0603020202020204" pitchFamily="34" charset="0"/>
              </a:rPr>
              <a:t> </a:t>
            </a:r>
            <a:r>
              <a:rPr lang="en-US" sz="1200" dirty="0" err="1">
                <a:solidFill>
                  <a:srgbClr val="000000"/>
                </a:solidFill>
                <a:latin typeface="Trebuchet MS" panose="020B0603020202020204" pitchFamily="34" charset="0"/>
              </a:rPr>
              <a:t>switchport</a:t>
            </a:r>
            <a:r>
              <a:rPr lang="en-US" sz="1200" dirty="0">
                <a:solidFill>
                  <a:srgbClr val="000000"/>
                </a:solidFill>
                <a:latin typeface="Trebuchet MS" panose="020B0603020202020204" pitchFamily="34" charset="0"/>
              </a:rPr>
              <a:t> mode dot1q-translating-tunnel</a:t>
            </a:r>
          </a:p>
          <a:p>
            <a:endParaRPr lang="en-US" sz="1200" dirty="0" smtClean="0">
              <a:solidFill>
                <a:srgbClr val="000000"/>
              </a:solidFill>
              <a:latin typeface="Times New Roman" panose="02020603050405020304" pitchFamily="18"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pPr lvl="0">
              <a:defRPr/>
            </a:pPr>
            <a:endParaRPr lang="ru-RU" sz="1200" spc="-1" dirty="0">
              <a:solidFill>
                <a:srgbClr val="6D28AA"/>
              </a:solidFill>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213656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ru-RU" sz="2250" b="1" spc="-1" dirty="0" smtClean="0">
                <a:solidFill>
                  <a:prstClr val="white"/>
                </a:solidFill>
                <a:latin typeface="Trebuchet MS" panose="020B0603020202020204" charset="0"/>
                <a:ea typeface="DejaVu Sans" panose="020B0603030804020204"/>
                <a:cs typeface="Trebuchet MS" panose="020B0603020202020204" charset="0"/>
              </a:rPr>
              <a:t>Примеры конфигураций</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Прямоугольник 5"/>
          <p:cNvSpPr/>
          <p:nvPr/>
        </p:nvSpPr>
        <p:spPr>
          <a:xfrm>
            <a:off x="167040" y="1360721"/>
            <a:ext cx="4792530" cy="2308324"/>
          </a:xfrm>
          <a:prstGeom prst="rect">
            <a:avLst/>
          </a:prstGeom>
        </p:spPr>
        <p:txBody>
          <a:bodyPr wrap="none">
            <a:spAutoFit/>
          </a:bodyPr>
          <a:lstStyle/>
          <a:p>
            <a:pPr lvl="0">
              <a:defRPr/>
            </a:pPr>
            <a:r>
              <a:rPr lang="ru-RU" sz="1200" b="1" spc="-1" dirty="0" smtClean="0">
                <a:solidFill>
                  <a:srgbClr val="6D28AA"/>
                </a:solidFill>
                <a:latin typeface="Trebuchet MS" panose="020B0603020202020204" charset="0"/>
                <a:cs typeface="Trebuchet MS" panose="020B0603020202020204" charset="0"/>
              </a:rPr>
              <a:t>Пример настройки </a:t>
            </a:r>
            <a:r>
              <a:rPr lang="en-US" sz="1200" b="1" spc="-1" dirty="0" smtClean="0">
                <a:solidFill>
                  <a:srgbClr val="6D28AA"/>
                </a:solidFill>
                <a:latin typeface="Trebuchet MS" panose="020B0603020202020204" charset="0"/>
                <a:cs typeface="Trebuchet MS" panose="020B0603020202020204" charset="0"/>
              </a:rPr>
              <a:t>HUAWEI HGU ONU + TR069:</a:t>
            </a:r>
            <a:endParaRPr lang="ru-RU" sz="1200" b="1" spc="-1" dirty="0" smtClean="0">
              <a:solidFill>
                <a:srgbClr val="6D28AA"/>
              </a:solidFill>
              <a:latin typeface="Trebuchet MS" panose="020B0603020202020204" charset="0"/>
              <a:cs typeface="Trebuchet MS" panose="020B0603020202020204"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pPr lvl="0">
              <a:defRPr/>
            </a:pP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profile </a:t>
            </a:r>
            <a:r>
              <a:rPr lang="en-US" sz="1200" spc="-1" dirty="0" err="1">
                <a:latin typeface="Trebuchet MS" panose="020B0603020202020204" charset="0"/>
                <a:cs typeface="Trebuchet MS" panose="020B0603020202020204" charset="0"/>
              </a:rPr>
              <a:t>onu-veip</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-test id 1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-profile </a:t>
            </a:r>
            <a:r>
              <a:rPr lang="en-US" sz="1200" spc="-1" dirty="0" err="1">
                <a:latin typeface="Trebuchet MS" panose="020B0603020202020204" charset="0"/>
                <a:cs typeface="Trebuchet MS" panose="020B0603020202020204" charset="0"/>
              </a:rPr>
              <a:t>mgmt</a:t>
            </a:r>
            <a:r>
              <a:rPr lang="en-US" sz="1200" spc="-1" dirty="0">
                <a:latin typeface="Trebuchet MS" panose="020B0603020202020204" charset="0"/>
                <a:cs typeface="Trebuchet MS" panose="020B0603020202020204" charset="0"/>
              </a:rPr>
              <a:t> bind </a:t>
            </a:r>
            <a:r>
              <a:rPr lang="en-US" sz="1200" spc="-1" dirty="0" err="1">
                <a:latin typeface="Trebuchet MS" panose="020B0603020202020204" charset="0"/>
                <a:cs typeface="Trebuchet MS" panose="020B0603020202020204" charset="0"/>
              </a:rPr>
              <a:t>ip</a:t>
            </a:r>
            <a:r>
              <a:rPr lang="en-US" sz="1200" spc="-1" dirty="0">
                <a:latin typeface="Trebuchet MS" panose="020B0603020202020204" charset="0"/>
                <a:cs typeface="Trebuchet MS" panose="020B0603020202020204" charset="0"/>
              </a:rPr>
              <a:t>-host 1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-profile tr-069 </a:t>
            </a:r>
            <a:r>
              <a:rPr lang="en-US" sz="1200" spc="-1" dirty="0" err="1">
                <a:latin typeface="Trebuchet MS" panose="020B0603020202020204" charset="0"/>
                <a:cs typeface="Trebuchet MS" panose="020B0603020202020204" charset="0"/>
              </a:rPr>
              <a:t>url</a:t>
            </a:r>
            <a:r>
              <a:rPr lang="en-US" sz="1200" spc="-1" dirty="0">
                <a:latin typeface="Trebuchet MS" panose="020B0603020202020204" charset="0"/>
                <a:cs typeface="Trebuchet MS" panose="020B0603020202020204" charset="0"/>
              </a:rPr>
              <a:t> http://10.80.3.161:7537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-profile tr-069 username UserName1 password UserPassword1</a:t>
            </a:r>
          </a:p>
          <a:p>
            <a:pPr lvl="0">
              <a:defRPr/>
            </a:pPr>
            <a:r>
              <a:rPr lang="en-US" sz="1200" spc="-1" dirty="0">
                <a:latin typeface="Trebuchet MS" panose="020B0603020202020204" charset="0"/>
                <a:cs typeface="Trebuchet MS" panose="020B0603020202020204" charset="0"/>
              </a:rPr>
              <a: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profile </a:t>
            </a:r>
            <a:r>
              <a:rPr lang="en-US" sz="1200" spc="-1" dirty="0" err="1">
                <a:latin typeface="Trebuchet MS" panose="020B0603020202020204" charset="0"/>
                <a:cs typeface="Trebuchet MS" panose="020B0603020202020204" charset="0"/>
              </a:rPr>
              <a:t>onu-vlan</a:t>
            </a:r>
            <a:r>
              <a:rPr lang="en-US" sz="1200" spc="-1" dirty="0">
                <a:latin typeface="Trebuchet MS" panose="020B0603020202020204" charset="0"/>
                <a:cs typeface="Trebuchet MS" panose="020B0603020202020204" charset="0"/>
              </a:rPr>
              <a:t> vlan777 id 7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-profile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 mode trunk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-profile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pvid</a:t>
            </a:r>
            <a:r>
              <a:rPr lang="en-US" sz="1200" spc="-1" dirty="0">
                <a:latin typeface="Trebuchet MS" panose="020B0603020202020204" charset="0"/>
                <a:cs typeface="Trebuchet MS" panose="020B0603020202020204" charset="0"/>
              </a:rPr>
              <a:t> 777 0</a:t>
            </a:r>
          </a:p>
          <a:p>
            <a:pPr lvl="0">
              <a:defRPr/>
            </a:pPr>
            <a:r>
              <a:rPr lang="en-US" sz="1200" spc="-1" dirty="0">
                <a:solidFill>
                  <a:srgbClr val="6D28AA"/>
                </a:solidFill>
                <a:latin typeface="Trebuchet MS" panose="020B0603020202020204" charset="0"/>
                <a:cs typeface="Trebuchet MS" panose="020B0603020202020204" charset="0"/>
              </a:rPr>
              <a:t> </a:t>
            </a:r>
          </a:p>
          <a:p>
            <a:pPr lvl="0">
              <a:defRPr/>
            </a:pPr>
            <a:r>
              <a:rPr lang="en-US" sz="1200" spc="-1" dirty="0">
                <a:solidFill>
                  <a:srgbClr val="6D28AA"/>
                </a:solidFill>
                <a:latin typeface="Trebuchet MS" panose="020B0603020202020204" charset="0"/>
                <a:cs typeface="Trebuchet MS" panose="020B0603020202020204" charset="0"/>
              </a:rPr>
              <a:t> </a:t>
            </a:r>
            <a:endParaRPr lang="ru-RU" sz="1200" spc="-1" dirty="0">
              <a:solidFill>
                <a:srgbClr val="6D28AA"/>
              </a:solidFill>
              <a:latin typeface="Trebuchet MS" panose="020B0603020202020204" charset="0"/>
              <a:cs typeface="Trebuchet MS" panose="020B0603020202020204" charset="0"/>
            </a:endParaRPr>
          </a:p>
        </p:txBody>
      </p:sp>
      <p:sp>
        <p:nvSpPr>
          <p:cNvPr id="3" name="Прямоугольник 2"/>
          <p:cNvSpPr/>
          <p:nvPr/>
        </p:nvSpPr>
        <p:spPr>
          <a:xfrm>
            <a:off x="3511119" y="2650510"/>
            <a:ext cx="4572000" cy="2492990"/>
          </a:xfrm>
          <a:prstGeom prst="rect">
            <a:avLst/>
          </a:prstGeom>
        </p:spPr>
        <p:txBody>
          <a:bodyPr>
            <a:spAutoFit/>
          </a:bodyPr>
          <a:lstStyle/>
          <a:p>
            <a:pPr lvl="0">
              <a:defRPr/>
            </a:pPr>
            <a:r>
              <a:rPr lang="en-US" sz="1200" spc="-1" dirty="0">
                <a:latin typeface="Trebuchet MS" panose="020B0603020202020204" charset="0"/>
                <a:cs typeface="Trebuchet MS" panose="020B0603020202020204" charset="0"/>
              </a:rPr>
              <a:t>interface GPON0/2:4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equipment-id HG8145V5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tcont</a:t>
            </a:r>
            <a:r>
              <a:rPr lang="en-US" sz="1200" spc="-1" dirty="0">
                <a:latin typeface="Trebuchet MS" panose="020B0603020202020204" charset="0"/>
                <a:cs typeface="Trebuchet MS" panose="020B0603020202020204" charset="0"/>
              </a:rPr>
              <a:t>-virtual-port-bind-profile </a:t>
            </a:r>
            <a:r>
              <a:rPr lang="en-US" sz="1200" spc="-1" dirty="0" err="1">
                <a:latin typeface="Trebuchet MS" panose="020B0603020202020204" charset="0"/>
                <a:cs typeface="Trebuchet MS" panose="020B0603020202020204" charset="0"/>
              </a:rPr>
              <a:t>tvbind</a:t>
            </a:r>
            <a:r>
              <a:rPr lang="en-US" sz="1200" spc="-1" dirty="0">
                <a:latin typeface="Trebuchet MS" panose="020B0603020202020204" charset="0"/>
                <a:cs typeface="Trebuchet MS" panose="020B0603020202020204" charset="0"/>
              </a:rPr>
              <a:t>-default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flow-mapping-profile flow-mapping-default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virtual-port 1 gem-port 259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tcont</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alloc</a:t>
            </a:r>
            <a:r>
              <a:rPr lang="en-US" sz="1200" spc="-1" dirty="0">
                <a:latin typeface="Trebuchet MS" panose="020B0603020202020204" charset="0"/>
                <a:cs typeface="Trebuchet MS" panose="020B0603020202020204" charset="0"/>
              </a:rPr>
              <a:t>-id 259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-profile ONU-VLAN-XX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mcst</a:t>
            </a:r>
            <a:r>
              <a:rPr lang="en-US" sz="1200" spc="-1" dirty="0">
                <a:latin typeface="Trebuchet MS" panose="020B0603020202020204" charset="0"/>
                <a:cs typeface="Trebuchet MS" panose="020B0603020202020204" charset="0"/>
              </a:rPr>
              <a:t>-</a:t>
            </a:r>
            <a:r>
              <a:rPr lang="en-US" sz="1200" spc="-1" dirty="0" err="1">
                <a:latin typeface="Trebuchet MS" panose="020B0603020202020204" charset="0"/>
                <a:cs typeface="Trebuchet MS" panose="020B0603020202020204" charset="0"/>
              </a:rPr>
              <a:t>oper</a:t>
            </a:r>
            <a:r>
              <a:rPr lang="en-US" sz="1200" spc="-1" dirty="0">
                <a:latin typeface="Trebuchet MS" panose="020B0603020202020204" charset="0"/>
                <a:cs typeface="Trebuchet MS" panose="020B0603020202020204" charset="0"/>
              </a:rPr>
              <a:t>-profile IPTV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mcst</a:t>
            </a:r>
            <a:r>
              <a:rPr lang="en-US" sz="1200" spc="-1" dirty="0">
                <a:latin typeface="Trebuchet MS" panose="020B0603020202020204" charset="0"/>
                <a:cs typeface="Trebuchet MS" panose="020B0603020202020204" charset="0"/>
              </a:rPr>
              <a:t>-dynamic-group-profile IPTV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-profile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-test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ip</a:t>
            </a:r>
            <a:r>
              <a:rPr lang="en-US" sz="1200" spc="-1" dirty="0">
                <a:latin typeface="Trebuchet MS" panose="020B0603020202020204" charset="0"/>
                <a:cs typeface="Trebuchet MS" panose="020B0603020202020204" charset="0"/>
              </a:rPr>
              <a:t>-host 1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-profile vlan777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ip</a:t>
            </a:r>
            <a:r>
              <a:rPr lang="en-US" sz="1200" spc="-1" dirty="0">
                <a:latin typeface="Trebuchet MS" panose="020B0603020202020204" charset="0"/>
                <a:cs typeface="Trebuchet MS" panose="020B0603020202020204" charset="0"/>
              </a:rPr>
              <a:t>-host 1 address static 10.59.1.29 255.255.255.0 10.59.1.1</a:t>
            </a:r>
          </a:p>
        </p:txBody>
      </p:sp>
    </p:spTree>
    <p:extLst>
      <p:ext uri="{BB962C8B-B14F-4D97-AF65-F5344CB8AC3E}">
        <p14:creationId xmlns:p14="http://schemas.microsoft.com/office/powerpoint/2010/main" val="339291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ru-RU" sz="2250" b="1" spc="-1" dirty="0" smtClean="0">
                <a:solidFill>
                  <a:prstClr val="white"/>
                </a:solidFill>
                <a:latin typeface="Trebuchet MS" panose="020B0603020202020204" charset="0"/>
                <a:ea typeface="DejaVu Sans" panose="020B0603030804020204"/>
                <a:cs typeface="Trebuchet MS" panose="020B0603020202020204" charset="0"/>
              </a:rPr>
              <a:t>Примеры конфигураций</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Прямоугольник 5"/>
          <p:cNvSpPr/>
          <p:nvPr/>
        </p:nvSpPr>
        <p:spPr>
          <a:xfrm>
            <a:off x="167040" y="1360721"/>
            <a:ext cx="5866799" cy="1938992"/>
          </a:xfrm>
          <a:prstGeom prst="rect">
            <a:avLst/>
          </a:prstGeom>
        </p:spPr>
        <p:txBody>
          <a:bodyPr wrap="none">
            <a:spAutoFit/>
          </a:bodyPr>
          <a:lstStyle/>
          <a:p>
            <a:pPr lvl="0">
              <a:defRPr/>
            </a:pPr>
            <a:endParaRPr lang="en-US" sz="1200" spc="-1" dirty="0">
              <a:solidFill>
                <a:srgbClr val="6D28AA"/>
              </a:solidFill>
              <a:latin typeface="Trebuchet MS" panose="020B0603020202020204" charset="0"/>
              <a:cs typeface="Trebuchet MS" panose="020B0603020202020204" charset="0"/>
            </a:endParaRPr>
          </a:p>
          <a:p>
            <a:pPr lvl="0">
              <a:defRPr/>
            </a:pPr>
            <a:r>
              <a:rPr lang="en-US" sz="1200" spc="-1" dirty="0" err="1" smtClean="0">
                <a:latin typeface="Trebuchet MS" panose="020B0603020202020204" charset="0"/>
                <a:cs typeface="Trebuchet MS" panose="020B0603020202020204" charset="0"/>
              </a:rPr>
              <a:t>gpon</a:t>
            </a:r>
            <a:r>
              <a:rPr lang="en-US" sz="1200" spc="-1" dirty="0" smtClean="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a:t>
            </a:r>
            <a:r>
              <a:rPr lang="en-US" sz="1200" spc="-1" dirty="0" err="1">
                <a:latin typeface="Trebuchet MS" panose="020B0603020202020204" charset="0"/>
                <a:cs typeface="Trebuchet MS" panose="020B0603020202020204" charset="0"/>
              </a:rPr>
              <a:t>config</a:t>
            </a:r>
            <a:r>
              <a:rPr lang="en-US" sz="1200" spc="-1" dirty="0">
                <a:latin typeface="Trebuchet MS" panose="020B0603020202020204" charset="0"/>
                <a:cs typeface="Trebuchet MS" panose="020B0603020202020204" charset="0"/>
              </a:rPr>
              <a:t>-template HGU-template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001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tcont</a:t>
            </a:r>
            <a:r>
              <a:rPr lang="en-US" sz="1200" spc="-1" dirty="0">
                <a:latin typeface="Trebuchet MS" panose="020B0603020202020204" charset="0"/>
                <a:cs typeface="Trebuchet MS" panose="020B0603020202020204" charset="0"/>
              </a:rPr>
              <a:t>-virtual-port-bind-profile </a:t>
            </a:r>
            <a:r>
              <a:rPr lang="en-US" sz="1200" spc="-1" dirty="0" err="1">
                <a:latin typeface="Trebuchet MS" panose="020B0603020202020204" charset="0"/>
                <a:cs typeface="Trebuchet MS" panose="020B0603020202020204" charset="0"/>
              </a:rPr>
              <a:t>tvbind</a:t>
            </a:r>
            <a:r>
              <a:rPr lang="en-US" sz="1200" spc="-1" dirty="0">
                <a:latin typeface="Trebuchet MS" panose="020B0603020202020204" charset="0"/>
                <a:cs typeface="Trebuchet MS" panose="020B0603020202020204" charset="0"/>
              </a:rPr>
              <a:t>-default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002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flow-mapping-profile flow-mapping-default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003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-profile ONU-VLAN-XX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004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mcst</a:t>
            </a:r>
            <a:r>
              <a:rPr lang="en-US" sz="1200" spc="-1" dirty="0">
                <a:latin typeface="Trebuchet MS" panose="020B0603020202020204" charset="0"/>
                <a:cs typeface="Trebuchet MS" panose="020B0603020202020204" charset="0"/>
              </a:rPr>
              <a:t>-</a:t>
            </a:r>
            <a:r>
              <a:rPr lang="en-US" sz="1200" spc="-1" dirty="0" err="1">
                <a:latin typeface="Trebuchet MS" panose="020B0603020202020204" charset="0"/>
                <a:cs typeface="Trebuchet MS" panose="020B0603020202020204" charset="0"/>
              </a:rPr>
              <a:t>oper</a:t>
            </a:r>
            <a:r>
              <a:rPr lang="en-US" sz="1200" spc="-1" dirty="0">
                <a:latin typeface="Trebuchet MS" panose="020B0603020202020204" charset="0"/>
                <a:cs typeface="Trebuchet MS" panose="020B0603020202020204" charset="0"/>
              </a:rPr>
              <a:t>-profile IPTV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005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uni</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mcst</a:t>
            </a:r>
            <a:r>
              <a:rPr lang="en-US" sz="1200" spc="-1" dirty="0">
                <a:latin typeface="Trebuchet MS" panose="020B0603020202020204" charset="0"/>
                <a:cs typeface="Trebuchet MS" panose="020B0603020202020204" charset="0"/>
              </a:rPr>
              <a:t>-dynamic-group-profile IPTV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006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 1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-profile </a:t>
            </a:r>
            <a:r>
              <a:rPr lang="en-US" sz="1200" spc="-1" dirty="0" err="1">
                <a:latin typeface="Trebuchet MS" panose="020B0603020202020204" charset="0"/>
                <a:cs typeface="Trebuchet MS" panose="020B0603020202020204" charset="0"/>
              </a:rPr>
              <a:t>veip</a:t>
            </a:r>
            <a:r>
              <a:rPr lang="en-US" sz="1200" spc="-1" dirty="0">
                <a:latin typeface="Trebuchet MS" panose="020B0603020202020204" charset="0"/>
                <a:cs typeface="Trebuchet MS" panose="020B0603020202020204" charset="0"/>
              </a:rPr>
              <a:t>-test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007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ip</a:t>
            </a:r>
            <a:r>
              <a:rPr lang="en-US" sz="1200" spc="-1" dirty="0">
                <a:latin typeface="Trebuchet MS" panose="020B0603020202020204" charset="0"/>
                <a:cs typeface="Trebuchet MS" panose="020B0603020202020204" charset="0"/>
              </a:rPr>
              <a:t>-host 1 </a:t>
            </a:r>
            <a:r>
              <a:rPr lang="en-US" sz="1200" spc="-1" dirty="0" err="1">
                <a:latin typeface="Trebuchet MS" panose="020B0603020202020204" charset="0"/>
                <a:cs typeface="Trebuchet MS" panose="020B0603020202020204" charset="0"/>
              </a:rPr>
              <a:t>vlan</a:t>
            </a:r>
            <a:r>
              <a:rPr lang="en-US" sz="1200" spc="-1" dirty="0">
                <a:latin typeface="Trebuchet MS" panose="020B0603020202020204" charset="0"/>
                <a:cs typeface="Trebuchet MS" panose="020B0603020202020204" charset="0"/>
              </a:rPr>
              <a:t>-profile vlan777 </a:t>
            </a:r>
          </a:p>
          <a:p>
            <a:pPr lvl="0">
              <a:defRPr/>
            </a:pP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cmd</a:t>
            </a:r>
            <a:r>
              <a:rPr lang="en-US" sz="1200" spc="-1" dirty="0">
                <a:latin typeface="Trebuchet MS" panose="020B0603020202020204" charset="0"/>
                <a:cs typeface="Trebuchet MS" panose="020B0603020202020204" charset="0"/>
              </a:rPr>
              <a:t>-sequence 008 </a:t>
            </a:r>
            <a:r>
              <a:rPr lang="en-US" sz="1200" spc="-1" dirty="0" err="1">
                <a:latin typeface="Trebuchet MS" panose="020B0603020202020204" charset="0"/>
                <a:cs typeface="Trebuchet MS" panose="020B0603020202020204" charset="0"/>
              </a:rPr>
              <a:t>gpon</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onu</a:t>
            </a:r>
            <a:r>
              <a:rPr lang="en-US" sz="1200" spc="-1" dirty="0">
                <a:latin typeface="Trebuchet MS" panose="020B0603020202020204" charset="0"/>
                <a:cs typeface="Trebuchet MS" panose="020B0603020202020204" charset="0"/>
              </a:rPr>
              <a:t> </a:t>
            </a:r>
            <a:r>
              <a:rPr lang="en-US" sz="1200" spc="-1" dirty="0" err="1">
                <a:latin typeface="Trebuchet MS" panose="020B0603020202020204" charset="0"/>
                <a:cs typeface="Trebuchet MS" panose="020B0603020202020204" charset="0"/>
              </a:rPr>
              <a:t>ip</a:t>
            </a:r>
            <a:r>
              <a:rPr lang="en-US" sz="1200" spc="-1" dirty="0">
                <a:latin typeface="Trebuchet MS" panose="020B0603020202020204" charset="0"/>
                <a:cs typeface="Trebuchet MS" panose="020B0603020202020204" charset="0"/>
              </a:rPr>
              <a:t>-host 1 address 10.59.1.29 255.255.255.0 10.59.1.1</a:t>
            </a:r>
            <a:endParaRPr lang="ru-RU" sz="1200" spc="-1" dirty="0">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116270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ru-RU" sz="2250" b="1" spc="-1" dirty="0" smtClean="0">
                <a:solidFill>
                  <a:prstClr val="white"/>
                </a:solidFill>
                <a:latin typeface="Trebuchet MS" panose="020B0603020202020204" charset="0"/>
                <a:ea typeface="DejaVu Sans" panose="020B0603030804020204"/>
                <a:cs typeface="Trebuchet MS" panose="020B0603020202020204" charset="0"/>
              </a:rPr>
              <a:t>Примеры конфигураций</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Прямоугольник 5"/>
          <p:cNvSpPr/>
          <p:nvPr/>
        </p:nvSpPr>
        <p:spPr>
          <a:xfrm>
            <a:off x="167040" y="1360721"/>
            <a:ext cx="8759129" cy="4093428"/>
          </a:xfrm>
          <a:prstGeom prst="rect">
            <a:avLst/>
          </a:prstGeom>
        </p:spPr>
        <p:txBody>
          <a:bodyPr wrap="none">
            <a:spAutoFit/>
          </a:bodyPr>
          <a:lstStyle/>
          <a:p>
            <a:pPr lvl="0">
              <a:defRPr/>
            </a:pPr>
            <a:r>
              <a:rPr lang="ru-RU" sz="1200" b="1" spc="-1" dirty="0" smtClean="0">
                <a:solidFill>
                  <a:srgbClr val="6D28AA"/>
                </a:solidFill>
                <a:latin typeface="Trebuchet MS" panose="020B0603020202020204" charset="0"/>
                <a:cs typeface="Trebuchet MS" panose="020B0603020202020204" charset="0"/>
              </a:rPr>
              <a:t>Пример конфигурации для работы с </a:t>
            </a:r>
            <a:r>
              <a:rPr lang="en-US" sz="1200" b="1" spc="-1" dirty="0" err="1" smtClean="0">
                <a:solidFill>
                  <a:srgbClr val="6D28AA"/>
                </a:solidFill>
                <a:latin typeface="Trebuchet MS" panose="020B0603020202020204" charset="0"/>
                <a:cs typeface="Trebuchet MS" panose="020B0603020202020204" charset="0"/>
              </a:rPr>
              <a:t>tacacs</a:t>
            </a:r>
            <a:r>
              <a:rPr lang="en-US" sz="1200" b="1" spc="-1" dirty="0" smtClean="0">
                <a:solidFill>
                  <a:srgbClr val="6D28AA"/>
                </a:solidFill>
                <a:latin typeface="Trebuchet MS" panose="020B0603020202020204" charset="0"/>
                <a:cs typeface="Trebuchet MS" panose="020B0603020202020204" charset="0"/>
              </a:rPr>
              <a:t>+:</a:t>
            </a:r>
          </a:p>
          <a:p>
            <a:pPr lvl="0">
              <a:defRPr/>
            </a:pPr>
            <a:endParaRPr lang="en-US" sz="1200" b="1" spc="-1" dirty="0">
              <a:solidFill>
                <a:srgbClr val="6D28AA"/>
              </a:solidFill>
              <a:latin typeface="Trebuchet MS" panose="020B0603020202020204" charset="0"/>
              <a:cs typeface="Trebuchet MS" panose="020B0603020202020204" charset="0"/>
            </a:endParaRPr>
          </a:p>
          <a:p>
            <a:r>
              <a:rPr lang="en-US" sz="1000" dirty="0" smtClean="0">
                <a:solidFill>
                  <a:srgbClr val="000000"/>
                </a:solidFill>
                <a:latin typeface="Trebuchet MS" panose="020B0603020202020204" pitchFamily="34" charset="0"/>
              </a:rPr>
              <a:t>!</a:t>
            </a:r>
            <a:endParaRPr lang="en-US" sz="1000" dirty="0">
              <a:solidFill>
                <a:srgbClr val="000000"/>
              </a:solidFill>
              <a:latin typeface="Trebuchet MS" panose="020B0603020202020204" pitchFamily="34" charset="0"/>
            </a:endParaRPr>
          </a:p>
          <a:p>
            <a:r>
              <a:rPr lang="en-US" sz="1000" dirty="0" err="1">
                <a:solidFill>
                  <a:srgbClr val="000000"/>
                </a:solidFill>
                <a:latin typeface="Trebuchet MS" panose="020B0603020202020204" pitchFamily="34" charset="0"/>
              </a:rPr>
              <a:t>aaa</a:t>
            </a:r>
            <a:r>
              <a:rPr lang="en-US" sz="1000" dirty="0">
                <a:solidFill>
                  <a:srgbClr val="000000"/>
                </a:solidFill>
                <a:latin typeface="Trebuchet MS" panose="020B0603020202020204" pitchFamily="34" charset="0"/>
              </a:rPr>
              <a:t> authentication login test group </a:t>
            </a:r>
            <a:r>
              <a:rPr lang="en-US" sz="1000" dirty="0" err="1">
                <a:solidFill>
                  <a:srgbClr val="000000"/>
                </a:solidFill>
                <a:latin typeface="Trebuchet MS" panose="020B0603020202020204" pitchFamily="34" charset="0"/>
              </a:rPr>
              <a:t>tacacs</a:t>
            </a:r>
            <a:r>
              <a:rPr lang="en-US" sz="1000" dirty="0">
                <a:solidFill>
                  <a:srgbClr val="000000"/>
                </a:solidFill>
                <a:latin typeface="Trebuchet MS" panose="020B0603020202020204" pitchFamily="34" charset="0"/>
              </a:rPr>
              <a:t>+ local  </a:t>
            </a:r>
            <a:r>
              <a:rPr lang="en-US" sz="1000" dirty="0" smtClean="0">
                <a:solidFill>
                  <a:srgbClr val="000000"/>
                </a:solidFill>
                <a:latin typeface="Trebuchet MS" panose="020B0603020202020204" pitchFamily="34" charset="0"/>
              </a:rPr>
              <a:t>//</a:t>
            </a:r>
            <a:r>
              <a:rPr lang="ru-RU" sz="1000" dirty="0" smtClean="0">
                <a:solidFill>
                  <a:srgbClr val="000000"/>
                </a:solidFill>
                <a:latin typeface="Trebuchet MS" panose="020B0603020202020204" pitchFamily="34" charset="0"/>
              </a:rPr>
              <a:t>создается правило для авторизации (если </a:t>
            </a:r>
            <a:r>
              <a:rPr lang="en-US" sz="1000" dirty="0" err="1" smtClean="0">
                <a:solidFill>
                  <a:srgbClr val="000000"/>
                </a:solidFill>
                <a:latin typeface="Trebuchet MS" panose="020B0603020202020204" pitchFamily="34" charset="0"/>
              </a:rPr>
              <a:t>tacacs</a:t>
            </a:r>
            <a:r>
              <a:rPr lang="ru-RU" sz="1000" dirty="0" smtClean="0">
                <a:solidFill>
                  <a:srgbClr val="000000"/>
                </a:solidFill>
                <a:latin typeface="Trebuchet MS" panose="020B0603020202020204" pitchFamily="34" charset="0"/>
              </a:rPr>
              <a:t> недоступен, будет авторизация локальная)</a:t>
            </a:r>
            <a:endParaRPr lang="en-US" sz="1000" dirty="0">
              <a:solidFill>
                <a:srgbClr val="000000"/>
              </a:solidFill>
              <a:latin typeface="Trebuchet MS" panose="020B0603020202020204" pitchFamily="34" charset="0"/>
            </a:endParaRPr>
          </a:p>
          <a:p>
            <a:r>
              <a:rPr lang="en-US" sz="1000" dirty="0" err="1">
                <a:solidFill>
                  <a:srgbClr val="000000"/>
                </a:solidFill>
                <a:latin typeface="Trebuchet MS" panose="020B0603020202020204" pitchFamily="34" charset="0"/>
              </a:rPr>
              <a:t>aaa</a:t>
            </a:r>
            <a:r>
              <a:rPr lang="en-US" sz="1000" dirty="0">
                <a:solidFill>
                  <a:srgbClr val="000000"/>
                </a:solidFill>
                <a:latin typeface="Trebuchet MS" panose="020B0603020202020204" pitchFamily="34" charset="0"/>
              </a:rPr>
              <a:t> authorization exec default none</a:t>
            </a:r>
          </a:p>
          <a:p>
            <a:r>
              <a:rPr lang="en-US" sz="1000" dirty="0">
                <a:solidFill>
                  <a:srgbClr val="000000"/>
                </a:solidFill>
                <a:latin typeface="Trebuchet MS" panose="020B0603020202020204" pitchFamily="34" charset="0"/>
              </a:rPr>
              <a:t>!</a:t>
            </a:r>
          </a:p>
          <a:p>
            <a:r>
              <a:rPr lang="en-US" sz="1000" dirty="0">
                <a:solidFill>
                  <a:srgbClr val="000000"/>
                </a:solidFill>
                <a:latin typeface="Trebuchet MS" panose="020B0603020202020204" pitchFamily="34" charset="0"/>
              </a:rPr>
              <a:t>username admin password 0 admin</a:t>
            </a:r>
          </a:p>
          <a:p>
            <a:r>
              <a:rPr lang="en-US" sz="1000" dirty="0">
                <a:solidFill>
                  <a:srgbClr val="000000"/>
                </a:solidFill>
                <a:latin typeface="Trebuchet MS" panose="020B0603020202020204" pitchFamily="34" charset="0"/>
              </a:rPr>
              <a:t>!</a:t>
            </a:r>
          </a:p>
          <a:p>
            <a:r>
              <a:rPr lang="en-US" sz="1000" dirty="0">
                <a:solidFill>
                  <a:srgbClr val="000000"/>
                </a:solidFill>
                <a:latin typeface="Trebuchet MS" panose="020B0603020202020204" pitchFamily="34" charset="0"/>
              </a:rPr>
              <a:t>!</a:t>
            </a:r>
          </a:p>
          <a:p>
            <a:r>
              <a:rPr lang="en-US" sz="1000" dirty="0">
                <a:solidFill>
                  <a:srgbClr val="000000"/>
                </a:solidFill>
                <a:latin typeface="Trebuchet MS" panose="020B0603020202020204" pitchFamily="34" charset="0"/>
              </a:rPr>
              <a:t>!</a:t>
            </a:r>
          </a:p>
          <a:p>
            <a:r>
              <a:rPr lang="en-US" sz="1000" dirty="0" err="1">
                <a:solidFill>
                  <a:srgbClr val="000000"/>
                </a:solidFill>
                <a:latin typeface="Trebuchet MS" panose="020B0603020202020204" pitchFamily="34" charset="0"/>
              </a:rPr>
              <a:t>tacacs</a:t>
            </a:r>
            <a:r>
              <a:rPr lang="en-US" sz="1000" dirty="0">
                <a:solidFill>
                  <a:srgbClr val="000000"/>
                </a:solidFill>
                <a:latin typeface="Trebuchet MS" panose="020B0603020202020204" pitchFamily="34" charset="0"/>
              </a:rPr>
              <a:t>+-server host 172.16.2.155                    </a:t>
            </a:r>
            <a:r>
              <a:rPr lang="en-US" sz="1000" dirty="0" smtClean="0">
                <a:solidFill>
                  <a:srgbClr val="000000"/>
                </a:solidFill>
                <a:latin typeface="Trebuchet MS" panose="020B0603020202020204" pitchFamily="34" charset="0"/>
              </a:rPr>
              <a:t>//</a:t>
            </a:r>
            <a:r>
              <a:rPr lang="ru-RU" sz="1000" dirty="0" smtClean="0">
                <a:solidFill>
                  <a:srgbClr val="000000"/>
                </a:solidFill>
                <a:latin typeface="Trebuchet MS" panose="020B0603020202020204" pitchFamily="34" charset="0"/>
              </a:rPr>
              <a:t>адрес</a:t>
            </a:r>
            <a:r>
              <a:rPr lang="en-US" sz="1000" dirty="0" smtClean="0">
                <a:solidFill>
                  <a:srgbClr val="000000"/>
                </a:solidFill>
                <a:latin typeface="Trebuchet MS" panose="020B0603020202020204" pitchFamily="34" charset="0"/>
              </a:rPr>
              <a:t> </a:t>
            </a:r>
            <a:r>
              <a:rPr lang="en-US" sz="1000" dirty="0" err="1" smtClean="0">
                <a:solidFill>
                  <a:srgbClr val="000000"/>
                </a:solidFill>
                <a:latin typeface="Trebuchet MS" panose="020B0603020202020204" pitchFamily="34" charset="0"/>
              </a:rPr>
              <a:t>tacacs</a:t>
            </a:r>
            <a:r>
              <a:rPr lang="en-US" sz="1000" dirty="0" smtClean="0">
                <a:solidFill>
                  <a:srgbClr val="000000"/>
                </a:solidFill>
                <a:latin typeface="Trebuchet MS" panose="020B0603020202020204" pitchFamily="34" charset="0"/>
              </a:rPr>
              <a:t>+</a:t>
            </a:r>
            <a:r>
              <a:rPr lang="ru-RU" sz="1000" dirty="0" smtClean="0">
                <a:solidFill>
                  <a:srgbClr val="000000"/>
                </a:solidFill>
                <a:latin typeface="Trebuchet MS" panose="020B0603020202020204" pitchFamily="34" charset="0"/>
              </a:rPr>
              <a:t> сервера</a:t>
            </a:r>
            <a:r>
              <a:rPr lang="en-US" sz="1000" dirty="0" smtClean="0">
                <a:solidFill>
                  <a:srgbClr val="000000"/>
                </a:solidFill>
                <a:latin typeface="Trebuchet MS" panose="020B0603020202020204" pitchFamily="34" charset="0"/>
              </a:rPr>
              <a:t> </a:t>
            </a:r>
            <a:endParaRPr lang="en-US" sz="1000" dirty="0">
              <a:solidFill>
                <a:srgbClr val="000000"/>
              </a:solidFill>
              <a:latin typeface="Trebuchet MS" panose="020B0603020202020204" pitchFamily="34" charset="0"/>
            </a:endParaRPr>
          </a:p>
          <a:p>
            <a:r>
              <a:rPr lang="en-US" sz="1000" dirty="0" err="1">
                <a:solidFill>
                  <a:srgbClr val="000000"/>
                </a:solidFill>
                <a:latin typeface="Trebuchet MS" panose="020B0603020202020204" pitchFamily="34" charset="0"/>
              </a:rPr>
              <a:t>tacacs</a:t>
            </a:r>
            <a:r>
              <a:rPr lang="en-US" sz="1000" dirty="0">
                <a:solidFill>
                  <a:srgbClr val="000000"/>
                </a:solidFill>
                <a:latin typeface="Trebuchet MS" panose="020B0603020202020204" pitchFamily="34" charset="0"/>
              </a:rPr>
              <a:t>+-server key 0 </a:t>
            </a:r>
            <a:r>
              <a:rPr lang="en-US" sz="1000" dirty="0" err="1">
                <a:solidFill>
                  <a:srgbClr val="000000"/>
                </a:solidFill>
                <a:latin typeface="Trebuchet MS" panose="020B0603020202020204" pitchFamily="34" charset="0"/>
              </a:rPr>
              <a:t>bdcom</a:t>
            </a:r>
            <a:r>
              <a:rPr lang="en-US" sz="1000" dirty="0">
                <a:solidFill>
                  <a:srgbClr val="000000"/>
                </a:solidFill>
                <a:latin typeface="Trebuchet MS" panose="020B0603020202020204" pitchFamily="34" charset="0"/>
              </a:rPr>
              <a:t>                           // </a:t>
            </a:r>
            <a:r>
              <a:rPr lang="ru-RU" sz="1000" dirty="0" smtClean="0">
                <a:solidFill>
                  <a:srgbClr val="000000"/>
                </a:solidFill>
                <a:latin typeface="Trebuchet MS" panose="020B0603020202020204" pitchFamily="34" charset="0"/>
              </a:rPr>
              <a:t>ключ </a:t>
            </a:r>
            <a:r>
              <a:rPr lang="en-US" sz="1000" dirty="0" err="1" smtClean="0">
                <a:solidFill>
                  <a:srgbClr val="000000"/>
                </a:solidFill>
                <a:latin typeface="Trebuchet MS" panose="020B0603020202020204" pitchFamily="34" charset="0"/>
              </a:rPr>
              <a:t>tacacs</a:t>
            </a:r>
            <a:r>
              <a:rPr lang="en-US" sz="1000" dirty="0">
                <a:solidFill>
                  <a:srgbClr val="000000"/>
                </a:solidFill>
                <a:latin typeface="Trebuchet MS" panose="020B0603020202020204" pitchFamily="34" charset="0"/>
              </a:rPr>
              <a:t>+ </a:t>
            </a:r>
          </a:p>
          <a:p>
            <a:r>
              <a:rPr lang="en-US" sz="1000" dirty="0">
                <a:solidFill>
                  <a:srgbClr val="000000"/>
                </a:solidFill>
                <a:latin typeface="Trebuchet MS" panose="020B0603020202020204" pitchFamily="34" charset="0"/>
              </a:rPr>
              <a:t>!</a:t>
            </a:r>
          </a:p>
          <a:p>
            <a:r>
              <a:rPr lang="en-US" sz="1000" dirty="0">
                <a:solidFill>
                  <a:srgbClr val="000000"/>
                </a:solidFill>
                <a:latin typeface="Trebuchet MS" panose="020B0603020202020204" pitchFamily="34" charset="0"/>
              </a:rPr>
              <a:t>line </a:t>
            </a:r>
            <a:r>
              <a:rPr lang="en-US" sz="1000" dirty="0" err="1">
                <a:solidFill>
                  <a:srgbClr val="000000"/>
                </a:solidFill>
                <a:latin typeface="Trebuchet MS" panose="020B0603020202020204" pitchFamily="34" charset="0"/>
              </a:rPr>
              <a:t>vty</a:t>
            </a:r>
            <a:r>
              <a:rPr lang="en-US" sz="1000" dirty="0">
                <a:solidFill>
                  <a:srgbClr val="000000"/>
                </a:solidFill>
                <a:latin typeface="Trebuchet MS" panose="020B0603020202020204" pitchFamily="34" charset="0"/>
              </a:rPr>
              <a:t> 0</a:t>
            </a:r>
          </a:p>
          <a:p>
            <a:r>
              <a:rPr lang="en-US" sz="1000" dirty="0">
                <a:solidFill>
                  <a:srgbClr val="000000"/>
                </a:solidFill>
                <a:latin typeface="Trebuchet MS" panose="020B0603020202020204" pitchFamily="34" charset="0"/>
              </a:rPr>
              <a:t> login authentication </a:t>
            </a:r>
            <a:r>
              <a:rPr lang="en-US" sz="1000" dirty="0" smtClean="0">
                <a:solidFill>
                  <a:srgbClr val="000000"/>
                </a:solidFill>
                <a:latin typeface="Trebuchet MS" panose="020B0603020202020204" pitchFamily="34" charset="0"/>
              </a:rPr>
              <a:t>tes</a:t>
            </a:r>
            <a:r>
              <a:rPr lang="en-US" sz="1000" dirty="0">
                <a:solidFill>
                  <a:srgbClr val="000000"/>
                </a:solidFill>
                <a:latin typeface="Trebuchet MS" panose="020B0603020202020204" pitchFamily="34" charset="0"/>
              </a:rPr>
              <a:t>t</a:t>
            </a:r>
          </a:p>
          <a:p>
            <a:r>
              <a:rPr lang="en-US" sz="1000" dirty="0">
                <a:solidFill>
                  <a:srgbClr val="000000"/>
                </a:solidFill>
                <a:latin typeface="Trebuchet MS" panose="020B0603020202020204" pitchFamily="34" charset="0"/>
              </a:rPr>
              <a:t>!</a:t>
            </a:r>
          </a:p>
          <a:p>
            <a:r>
              <a:rPr lang="en-US" sz="1000" dirty="0">
                <a:solidFill>
                  <a:srgbClr val="000000"/>
                </a:solidFill>
                <a:latin typeface="Trebuchet MS" panose="020B0603020202020204" pitchFamily="34" charset="0"/>
              </a:rPr>
              <a:t>line </a:t>
            </a:r>
            <a:r>
              <a:rPr lang="en-US" sz="1000" dirty="0" err="1">
                <a:solidFill>
                  <a:srgbClr val="000000"/>
                </a:solidFill>
                <a:latin typeface="Trebuchet MS" panose="020B0603020202020204" pitchFamily="34" charset="0"/>
              </a:rPr>
              <a:t>vty</a:t>
            </a:r>
            <a:r>
              <a:rPr lang="en-US" sz="1000" dirty="0">
                <a:solidFill>
                  <a:srgbClr val="000000"/>
                </a:solidFill>
                <a:latin typeface="Trebuchet MS" panose="020B0603020202020204" pitchFamily="34" charset="0"/>
              </a:rPr>
              <a:t> 1</a:t>
            </a:r>
          </a:p>
          <a:p>
            <a:r>
              <a:rPr lang="en-US" sz="1000" dirty="0">
                <a:solidFill>
                  <a:srgbClr val="000000"/>
                </a:solidFill>
                <a:latin typeface="Trebuchet MS" panose="020B0603020202020204" pitchFamily="34" charset="0"/>
              </a:rPr>
              <a:t> login authentication test</a:t>
            </a:r>
          </a:p>
          <a:p>
            <a:r>
              <a:rPr lang="en-US" sz="1000" dirty="0">
                <a:solidFill>
                  <a:srgbClr val="000000"/>
                </a:solidFill>
                <a:latin typeface="Trebuchet MS" panose="020B0603020202020204" pitchFamily="34" charset="0"/>
              </a:rPr>
              <a:t>!</a:t>
            </a:r>
          </a:p>
          <a:p>
            <a:r>
              <a:rPr lang="en-US" sz="1000" dirty="0" err="1">
                <a:solidFill>
                  <a:srgbClr val="000000"/>
                </a:solidFill>
                <a:latin typeface="Trebuchet MS" panose="020B0603020202020204" pitchFamily="34" charset="0"/>
              </a:rPr>
              <a:t>ip</a:t>
            </a:r>
            <a:r>
              <a:rPr lang="en-US" sz="1000" dirty="0">
                <a:solidFill>
                  <a:srgbClr val="000000"/>
                </a:solidFill>
                <a:latin typeface="Trebuchet MS" panose="020B0603020202020204" pitchFamily="34" charset="0"/>
              </a:rPr>
              <a:t> </a:t>
            </a:r>
            <a:r>
              <a:rPr lang="en-US" sz="1000" dirty="0" err="1">
                <a:solidFill>
                  <a:srgbClr val="000000"/>
                </a:solidFill>
                <a:latin typeface="Trebuchet MS" panose="020B0603020202020204" pitchFamily="34" charset="0"/>
              </a:rPr>
              <a:t>sshd</a:t>
            </a:r>
            <a:r>
              <a:rPr lang="en-US" sz="1000" dirty="0">
                <a:solidFill>
                  <a:srgbClr val="000000"/>
                </a:solidFill>
                <a:latin typeface="Trebuchet MS" panose="020B0603020202020204" pitchFamily="34" charset="0"/>
              </a:rPr>
              <a:t> </a:t>
            </a:r>
            <a:r>
              <a:rPr lang="en-US" sz="1000" dirty="0" err="1">
                <a:solidFill>
                  <a:srgbClr val="000000"/>
                </a:solidFill>
                <a:latin typeface="Trebuchet MS" panose="020B0603020202020204" pitchFamily="34" charset="0"/>
              </a:rPr>
              <a:t>auth</a:t>
            </a:r>
            <a:r>
              <a:rPr lang="en-US" sz="1000" dirty="0">
                <a:solidFill>
                  <a:srgbClr val="000000"/>
                </a:solidFill>
                <a:latin typeface="Trebuchet MS" panose="020B0603020202020204" pitchFamily="34" charset="0"/>
              </a:rPr>
              <a:t>-method test</a:t>
            </a:r>
          </a:p>
          <a:p>
            <a:r>
              <a:rPr lang="en-US" sz="1000" dirty="0" err="1">
                <a:solidFill>
                  <a:srgbClr val="000000"/>
                </a:solidFill>
                <a:latin typeface="Trebuchet MS" panose="020B0603020202020204" pitchFamily="34" charset="0"/>
              </a:rPr>
              <a:t>ip</a:t>
            </a:r>
            <a:r>
              <a:rPr lang="en-US" sz="1000" dirty="0">
                <a:solidFill>
                  <a:srgbClr val="000000"/>
                </a:solidFill>
                <a:latin typeface="Trebuchet MS" panose="020B0603020202020204" pitchFamily="34" charset="0"/>
              </a:rPr>
              <a:t> </a:t>
            </a:r>
            <a:r>
              <a:rPr lang="en-US" sz="1000" dirty="0" err="1">
                <a:solidFill>
                  <a:srgbClr val="000000"/>
                </a:solidFill>
                <a:latin typeface="Trebuchet MS" panose="020B0603020202020204" pitchFamily="34" charset="0"/>
              </a:rPr>
              <a:t>sshd</a:t>
            </a:r>
            <a:r>
              <a:rPr lang="en-US" sz="1000" dirty="0">
                <a:solidFill>
                  <a:srgbClr val="000000"/>
                </a:solidFill>
                <a:latin typeface="Trebuchet MS" panose="020B0603020202020204" pitchFamily="34" charset="0"/>
              </a:rPr>
              <a:t> enable</a:t>
            </a:r>
          </a:p>
          <a:p>
            <a:r>
              <a:rPr lang="en-US" sz="1000" dirty="0">
                <a:solidFill>
                  <a:srgbClr val="000000"/>
                </a:solidFill>
                <a:latin typeface="Trebuchet MS" panose="020B0603020202020204" pitchFamily="34" charset="0"/>
              </a:rPr>
              <a:t>!</a:t>
            </a:r>
            <a:endParaRPr lang="en-US" sz="1000" dirty="0" smtClean="0">
              <a:solidFill>
                <a:srgbClr val="000000"/>
              </a:solidFill>
              <a:latin typeface="Trebuchet MS" panose="020B0603020202020204" pitchFamily="34"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pPr lvl="0">
              <a:defRPr/>
            </a:pPr>
            <a:endParaRPr lang="en-US" sz="1200" b="1" spc="-1" dirty="0" smtClean="0">
              <a:solidFill>
                <a:srgbClr val="6D28AA"/>
              </a:solidFill>
              <a:latin typeface="Trebuchet MS" panose="020B0603020202020204" charset="0"/>
              <a:cs typeface="Trebuchet MS" panose="020B0603020202020204" charset="0"/>
            </a:endParaRPr>
          </a:p>
          <a:p>
            <a:pPr lvl="0">
              <a:defRPr/>
            </a:pPr>
            <a:endParaRPr lang="ru-RU" sz="1200" spc="-1" dirty="0">
              <a:solidFill>
                <a:srgbClr val="6D28AA"/>
              </a:solidFill>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186574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2" name="Изображение 103"/>
          <p:cNvPicPr/>
          <p:nvPr/>
        </p:nvPicPr>
        <p:blipFill>
          <a:blip r:embed="rId3"/>
          <a:stretch>
            <a:fillRect/>
          </a:stretch>
        </p:blipFill>
        <p:spPr>
          <a:xfrm rot="10800000">
            <a:off x="-4105" y="13200"/>
            <a:ext cx="9146520" cy="5149080"/>
          </a:xfrm>
          <a:prstGeom prst="rect">
            <a:avLst/>
          </a:prstGeom>
          <a:ln>
            <a:noFill/>
          </a:ln>
        </p:spPr>
      </p:pic>
      <p:sp>
        <p:nvSpPr>
          <p:cNvPr id="313" name="CustomShape 1"/>
          <p:cNvSpPr/>
          <p:nvPr/>
        </p:nvSpPr>
        <p:spPr>
          <a:xfrm>
            <a:off x="553320" y="356040"/>
            <a:ext cx="2554200" cy="360"/>
          </a:xfrm>
          <a:custGeom>
            <a:avLst/>
            <a:gdLst/>
            <a:ahLst/>
            <a:cxnLst/>
            <a:rect l="l" t="t" r="r" b="b"/>
            <a:pathLst>
              <a:path w="3345815">
                <a:moveTo>
                  <a:pt x="0" y="0"/>
                </a:moveTo>
                <a:lnTo>
                  <a:pt x="3345238" y="0"/>
                </a:lnTo>
              </a:path>
            </a:pathLst>
          </a:custGeom>
          <a:noFill/>
          <a:ln w="18000">
            <a:solidFill>
              <a:srgbClr val="6D28AA"/>
            </a:solidFill>
            <a:round/>
          </a:ln>
        </p:spPr>
        <p:style>
          <a:lnRef idx="0">
            <a:srgbClr val="FFFFFF"/>
          </a:lnRef>
          <a:fillRef idx="0">
            <a:srgbClr val="FFFFFF"/>
          </a:fillRef>
          <a:effectRef idx="0">
            <a:srgbClr val="FFFFFF"/>
          </a:effectRef>
          <a:fontRef idx="minor"/>
        </p:style>
      </p:sp>
      <p:sp>
        <p:nvSpPr>
          <p:cNvPr id="314" name="CustomShape 2"/>
          <p:cNvSpPr/>
          <p:nvPr/>
        </p:nvSpPr>
        <p:spPr>
          <a:xfrm>
            <a:off x="3296160" y="356040"/>
            <a:ext cx="1182600" cy="360"/>
          </a:xfrm>
          <a:custGeom>
            <a:avLst/>
            <a:gdLst/>
            <a:ahLst/>
            <a:cxnLst/>
            <a:rect l="l" t="t" r="r" b="b"/>
            <a:pathLst>
              <a:path w="1549400">
                <a:moveTo>
                  <a:pt x="0" y="0"/>
                </a:moveTo>
                <a:lnTo>
                  <a:pt x="1549044"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5" name="CustomShape 3"/>
          <p:cNvSpPr/>
          <p:nvPr/>
        </p:nvSpPr>
        <p:spPr>
          <a:xfrm>
            <a:off x="4667760" y="356040"/>
            <a:ext cx="1182600" cy="360"/>
          </a:xfrm>
          <a:custGeom>
            <a:avLst/>
            <a:gdLst/>
            <a:ahLst/>
            <a:cxnLst/>
            <a:rect l="l" t="t" r="r" b="b"/>
            <a:pathLst>
              <a:path w="1549400">
                <a:moveTo>
                  <a:pt x="0" y="0"/>
                </a:moveTo>
                <a:lnTo>
                  <a:pt x="1549044"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6" name="CustomShape 4"/>
          <p:cNvSpPr/>
          <p:nvPr/>
        </p:nvSpPr>
        <p:spPr>
          <a:xfrm>
            <a:off x="6039000" y="356040"/>
            <a:ext cx="1182600" cy="360"/>
          </a:xfrm>
          <a:custGeom>
            <a:avLst/>
            <a:gdLst/>
            <a:ahLst/>
            <a:cxnLst/>
            <a:rect l="l" t="t" r="r" b="b"/>
            <a:pathLst>
              <a:path w="1549400">
                <a:moveTo>
                  <a:pt x="0" y="0"/>
                </a:moveTo>
                <a:lnTo>
                  <a:pt x="1549043"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7" name="CustomShape 5"/>
          <p:cNvSpPr/>
          <p:nvPr/>
        </p:nvSpPr>
        <p:spPr>
          <a:xfrm>
            <a:off x="7410240" y="356040"/>
            <a:ext cx="1182600" cy="360"/>
          </a:xfrm>
          <a:custGeom>
            <a:avLst/>
            <a:gdLst/>
            <a:ahLst/>
            <a:cxnLst/>
            <a:rect l="l" t="t" r="r" b="b"/>
            <a:pathLst>
              <a:path w="1549400">
                <a:moveTo>
                  <a:pt x="0" y="0"/>
                </a:moveTo>
                <a:lnTo>
                  <a:pt x="1549048" y="0"/>
                </a:lnTo>
              </a:path>
            </a:pathLst>
          </a:custGeom>
          <a:noFill/>
          <a:ln w="18000">
            <a:solidFill>
              <a:srgbClr val="00B179"/>
            </a:solidFill>
            <a:round/>
          </a:ln>
        </p:spPr>
        <p:style>
          <a:lnRef idx="0">
            <a:srgbClr val="FFFFFF"/>
          </a:lnRef>
          <a:fillRef idx="0">
            <a:srgbClr val="FFFFFF"/>
          </a:fillRef>
          <a:effectRef idx="0">
            <a:srgbClr val="FFFFFF"/>
          </a:effectRef>
          <a:fontRef idx="minor"/>
        </p:style>
      </p:sp>
      <p:sp>
        <p:nvSpPr>
          <p:cNvPr id="318" name="CustomShape 6"/>
          <p:cNvSpPr/>
          <p:nvPr/>
        </p:nvSpPr>
        <p:spPr>
          <a:xfrm>
            <a:off x="6024600" y="1620360"/>
            <a:ext cx="1247400" cy="88265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00B179"/>
                </a:solidFill>
                <a:latin typeface="Trebuchet MS" panose="020B0603020202020204"/>
              </a:rPr>
              <a:t>Санкт-Петербург</a:t>
            </a:r>
            <a:endParaRPr lang="ru-RU" sz="800" b="0" strike="noStrike" spc="-1">
              <a:latin typeface="Arial" panose="020B0604020202020204"/>
            </a:endParaRPr>
          </a:p>
          <a:p>
            <a:pPr marL="12700">
              <a:lnSpc>
                <a:spcPct val="100000"/>
              </a:lnSpc>
              <a:spcBef>
                <a:spcPts val="620"/>
              </a:spcBef>
            </a:pPr>
            <a:r>
              <a:rPr lang="ru-RU" sz="800" b="0" strike="noStrike" spc="-7">
                <a:solidFill>
                  <a:srgbClr val="4E4E4E"/>
                </a:solidFill>
                <a:latin typeface="Trebuchet MS" panose="020B0603020202020204"/>
              </a:rPr>
              <a:t>ул. </a:t>
            </a:r>
            <a:r>
              <a:rPr lang="ru-RU" sz="800" b="0" strike="noStrike" spc="-1">
                <a:solidFill>
                  <a:srgbClr val="4E4E4E"/>
                </a:solidFill>
                <a:latin typeface="Trebuchet MS" panose="020B0603020202020204"/>
              </a:rPr>
              <a:t>Литовская,</a:t>
            </a:r>
            <a:r>
              <a:rPr lang="ru-RU" sz="800" b="0" strike="noStrike" spc="-35">
                <a:solidFill>
                  <a:srgbClr val="4E4E4E"/>
                </a:solidFill>
                <a:latin typeface="Trebuchet MS" panose="020B0603020202020204"/>
              </a:rPr>
              <a:t> </a:t>
            </a:r>
            <a:r>
              <a:rPr lang="ru-RU" sz="800" b="0" strike="noStrike" spc="-7">
                <a:solidFill>
                  <a:srgbClr val="4E4E4E"/>
                </a:solidFill>
                <a:latin typeface="Trebuchet MS" panose="020B0603020202020204"/>
              </a:rPr>
              <a:t>10</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оф.</a:t>
            </a:r>
            <a:r>
              <a:rPr lang="ru-RU" sz="800" b="0" strike="noStrike" spc="-15">
                <a:solidFill>
                  <a:srgbClr val="4E4E4E"/>
                </a:solidFill>
                <a:latin typeface="Trebuchet MS" panose="020B0603020202020204"/>
              </a:rPr>
              <a:t> </a:t>
            </a:r>
            <a:r>
              <a:rPr lang="ru-RU" sz="800" b="0" strike="noStrike" spc="-7">
                <a:solidFill>
                  <a:srgbClr val="4E4E4E"/>
                </a:solidFill>
                <a:latin typeface="Trebuchet MS" panose="020B0603020202020204"/>
              </a:rPr>
              <a:t>2204</a:t>
            </a:r>
            <a:endParaRPr lang="ru-RU" sz="800" b="0" strike="noStrike" spc="-1">
              <a:latin typeface="Arial" panose="020B0604020202020204"/>
            </a:endParaRPr>
          </a:p>
          <a:p>
            <a:pPr marL="12700">
              <a:lnSpc>
                <a:spcPct val="100000"/>
              </a:lnSpc>
              <a:spcBef>
                <a:spcPts val="210"/>
              </a:spcBef>
            </a:pPr>
            <a:r>
              <a:rPr lang="ru-RU" sz="800" b="0" strike="noStrike" spc="-7">
                <a:solidFill>
                  <a:srgbClr val="4E4E4E"/>
                </a:solidFill>
                <a:latin typeface="Trebuchet MS" panose="020B0603020202020204"/>
              </a:rPr>
              <a:t>+7 (812)</a:t>
            </a:r>
            <a:r>
              <a:rPr lang="ru-RU" sz="800" b="0" strike="noStrike" spc="-41">
                <a:solidFill>
                  <a:srgbClr val="4E4E4E"/>
                </a:solidFill>
                <a:latin typeface="Trebuchet MS" panose="020B0603020202020204"/>
              </a:rPr>
              <a:t> </a:t>
            </a:r>
            <a:r>
              <a:rPr lang="ru-RU" sz="800" b="0" strike="noStrike" spc="-7">
                <a:solidFill>
                  <a:srgbClr val="4E4E4E"/>
                </a:solidFill>
                <a:latin typeface="Trebuchet MS" panose="020B0603020202020204"/>
              </a:rPr>
              <a:t>900-14-74</a:t>
            </a:r>
            <a:endParaRPr lang="ru-RU" sz="800" b="0" strike="noStrike" spc="-1">
              <a:latin typeface="Arial" panose="020B0604020202020204"/>
            </a:endParaRPr>
          </a:p>
          <a:p>
            <a:pPr marL="12700">
              <a:lnSpc>
                <a:spcPct val="100000"/>
              </a:lnSpc>
              <a:spcBef>
                <a:spcPts val="215"/>
              </a:spcBef>
            </a:pPr>
            <a:r>
              <a:rPr lang="ru-RU" sz="800" b="0" u="sng" strike="noStrike" spc="-1">
                <a:solidFill>
                  <a:srgbClr val="4E4E4E"/>
                </a:solidFill>
                <a:uFillTx/>
                <a:latin typeface="Trebuchet MS" panose="020B0603020202020204"/>
                <a:hlinkClick r:id="rId4"/>
              </a:rPr>
              <a:t>spb@nag.ru</a:t>
            </a:r>
            <a:endParaRPr lang="ru-RU" sz="800" b="0" strike="noStrike" spc="-1">
              <a:latin typeface="Arial" panose="020B0604020202020204"/>
            </a:endParaRPr>
          </a:p>
        </p:txBody>
      </p:sp>
      <p:sp>
        <p:nvSpPr>
          <p:cNvPr id="319" name="CustomShape 7"/>
          <p:cNvSpPr/>
          <p:nvPr/>
        </p:nvSpPr>
        <p:spPr>
          <a:xfrm>
            <a:off x="538920" y="1620360"/>
            <a:ext cx="2557080" cy="87503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6D28AA"/>
                </a:solidFill>
                <a:latin typeface="Trebuchet MS" panose="020B0603020202020204" charset="0"/>
                <a:cs typeface="Trebuchet MS" panose="020B0603020202020204" charset="0"/>
              </a:rPr>
              <a:t>Екатеринбург</a:t>
            </a:r>
            <a:endParaRPr lang="ru-RU" sz="800" b="0" strike="noStrike" spc="-1">
              <a:latin typeface="Trebuchet MS" panose="020B0603020202020204" charset="0"/>
              <a:cs typeface="Trebuchet MS" panose="020B0603020202020204" charset="0"/>
            </a:endParaRPr>
          </a:p>
          <a:p>
            <a:pPr marL="12700">
              <a:lnSpc>
                <a:spcPct val="116000"/>
              </a:lnSpc>
              <a:spcBef>
                <a:spcPts val="410"/>
              </a:spcBef>
            </a:pPr>
            <a:r>
              <a:rPr lang="ru-RU" sz="800" b="0" strike="noStrike" spc="-7">
                <a:solidFill>
                  <a:srgbClr val="4E4E4E"/>
                </a:solidFill>
                <a:latin typeface="Trebuchet MS" panose="020B0603020202020204" charset="0"/>
                <a:cs typeface="Trebuchet MS" panose="020B0603020202020204" charset="0"/>
              </a:rPr>
              <a:t>ул. </a:t>
            </a:r>
            <a:r>
              <a:rPr lang="ru-RU" sz="800" b="0" strike="noStrike" spc="-1">
                <a:solidFill>
                  <a:srgbClr val="4E4E4E"/>
                </a:solidFill>
                <a:latin typeface="Trebuchet MS" panose="020B0603020202020204" charset="0"/>
                <a:cs typeface="Trebuchet MS" panose="020B0603020202020204" charset="0"/>
              </a:rPr>
              <a:t>Краснолесья,</a:t>
            </a:r>
            <a:r>
              <a:rPr lang="ru-RU" sz="800" b="0" strike="noStrike" spc="-86">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12а  (ТЦ</a:t>
            </a:r>
            <a:r>
              <a:rPr lang="ru-RU" sz="800" b="0" strike="noStrike" spc="-21">
                <a:solidFill>
                  <a:srgbClr val="4E4E4E"/>
                </a:solidFill>
                <a:latin typeface="Trebuchet MS" panose="020B0603020202020204" charset="0"/>
                <a:cs typeface="Trebuchet MS" panose="020B0603020202020204" charset="0"/>
              </a:rPr>
              <a:t> </a:t>
            </a:r>
            <a:r>
              <a:rPr lang="ru-RU" sz="800" b="0" strike="noStrike" spc="-1">
                <a:solidFill>
                  <a:srgbClr val="4E4E4E"/>
                </a:solidFill>
                <a:latin typeface="Trebuchet MS" panose="020B0603020202020204" charset="0"/>
                <a:cs typeface="Trebuchet MS" panose="020B0603020202020204" charset="0"/>
              </a:rPr>
              <a:t>Краснолесье)</a:t>
            </a:r>
            <a:endParaRPr lang="ru-RU" sz="800" b="0" strike="noStrike" spc="-1">
              <a:latin typeface="Trebuchet MS" panose="020B0603020202020204" charset="0"/>
              <a:cs typeface="Trebuchet MS" panose="020B0603020202020204" charset="0"/>
            </a:endParaRPr>
          </a:p>
          <a:p>
            <a:pPr marL="12700">
              <a:lnSpc>
                <a:spcPct val="100000"/>
              </a:lnSpc>
              <a:spcBef>
                <a:spcPts val="210"/>
              </a:spcBef>
            </a:pPr>
            <a:r>
              <a:rPr lang="ru-RU" sz="800" b="0" strike="noStrike" spc="-7">
                <a:solidFill>
                  <a:srgbClr val="4E4E4E"/>
                </a:solidFill>
                <a:latin typeface="Trebuchet MS" panose="020B0603020202020204" charset="0"/>
                <a:cs typeface="Trebuchet MS" panose="020B0603020202020204" charset="0"/>
              </a:rPr>
              <a:t>4-й</a:t>
            </a:r>
            <a:r>
              <a:rPr lang="ru-RU" sz="800" b="0" strike="noStrike" spc="-12">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этаж</a:t>
            </a:r>
            <a:endParaRPr lang="ru-RU" sz="800" b="0" strike="noStrike" spc="-1">
              <a:latin typeface="Trebuchet MS" panose="020B0603020202020204" charset="0"/>
              <a:cs typeface="Trebuchet MS" panose="020B0603020202020204" charset="0"/>
            </a:endParaRPr>
          </a:p>
          <a:p>
            <a:pPr marL="12700">
              <a:lnSpc>
                <a:spcPct val="100000"/>
              </a:lnSpc>
              <a:spcBef>
                <a:spcPts val="215"/>
              </a:spcBef>
            </a:pPr>
            <a:r>
              <a:rPr lang="ru-RU" sz="800" b="0" strike="noStrike" spc="-7">
                <a:solidFill>
                  <a:srgbClr val="4E4E4E"/>
                </a:solidFill>
                <a:latin typeface="Trebuchet MS" panose="020B0603020202020204" charset="0"/>
                <a:cs typeface="Trebuchet MS" panose="020B0603020202020204" charset="0"/>
              </a:rPr>
              <a:t>+7 (343)</a:t>
            </a:r>
            <a:r>
              <a:rPr lang="ru-RU" sz="800" b="0" strike="noStrike" spc="-32">
                <a:solidFill>
                  <a:srgbClr val="4E4E4E"/>
                </a:solidFill>
                <a:latin typeface="Trebuchet MS" panose="020B0603020202020204" charset="0"/>
                <a:cs typeface="Trebuchet MS" panose="020B0603020202020204" charset="0"/>
              </a:rPr>
              <a:t> </a:t>
            </a:r>
            <a:r>
              <a:rPr lang="ru-RU" sz="800" b="0" strike="noStrike" spc="-7">
                <a:solidFill>
                  <a:srgbClr val="4E4E4E"/>
                </a:solidFill>
                <a:latin typeface="Trebuchet MS" panose="020B0603020202020204" charset="0"/>
                <a:cs typeface="Trebuchet MS" panose="020B0603020202020204" charset="0"/>
              </a:rPr>
              <a:t>379-98-38</a:t>
            </a:r>
            <a:endParaRPr lang="ru-RU" sz="800" b="0" strike="noStrike" spc="-1">
              <a:latin typeface="Trebuchet MS" panose="020B0603020202020204" charset="0"/>
              <a:cs typeface="Trebuchet MS" panose="020B0603020202020204" charset="0"/>
            </a:endParaRPr>
          </a:p>
          <a:p>
            <a:pPr marL="12700">
              <a:lnSpc>
                <a:spcPct val="100000"/>
              </a:lnSpc>
              <a:spcBef>
                <a:spcPts val="215"/>
              </a:spcBef>
            </a:pPr>
            <a:r>
              <a:rPr lang="ru-RU" sz="800" b="0" u="sng" strike="noStrike" spc="-1">
                <a:solidFill>
                  <a:srgbClr val="4E4E4E"/>
                </a:solidFill>
                <a:uFillTx/>
                <a:latin typeface="Trebuchet MS" panose="020B0603020202020204" charset="0"/>
                <a:cs typeface="Trebuchet MS" panose="020B0603020202020204" charset="0"/>
                <a:hlinkClick r:id="rId5"/>
              </a:rPr>
              <a:t>sales@nag.ru</a:t>
            </a:r>
            <a:endParaRPr lang="ru-RU" sz="800" b="0" strike="noStrike" spc="-1">
              <a:latin typeface="Trebuchet MS" panose="020B0603020202020204" charset="0"/>
              <a:cs typeface="Trebuchet MS" panose="020B0603020202020204" charset="0"/>
            </a:endParaRPr>
          </a:p>
        </p:txBody>
      </p:sp>
      <p:sp>
        <p:nvSpPr>
          <p:cNvPr id="320" name="CustomShape 8"/>
          <p:cNvSpPr/>
          <p:nvPr/>
        </p:nvSpPr>
        <p:spPr>
          <a:xfrm>
            <a:off x="3281680" y="1620520"/>
            <a:ext cx="1539240" cy="1132205"/>
          </a:xfrm>
          <a:prstGeom prst="rect">
            <a:avLst/>
          </a:prstGeom>
          <a:noFill/>
          <a:ln>
            <a:noFill/>
          </a:ln>
        </p:spPr>
        <p:style>
          <a:lnRef idx="0">
            <a:srgbClr val="FFFFFF"/>
          </a:lnRef>
          <a:fillRef idx="0">
            <a:srgbClr val="FFFFFF"/>
          </a:fillRef>
          <a:effectRef idx="0">
            <a:srgbClr val="FFFFFF"/>
          </a:effectRef>
          <a:fontRef idx="minor"/>
        </p:style>
        <p:txBody>
          <a:bodyPr wrap="square" lIns="0" tIns="106200" rIns="0" bIns="0">
            <a:spAutoFit/>
          </a:bodyPr>
          <a:lstStyle/>
          <a:p>
            <a:pPr marL="12700">
              <a:lnSpc>
                <a:spcPct val="100000"/>
              </a:lnSpc>
              <a:spcBef>
                <a:spcPts val="835"/>
              </a:spcBef>
            </a:pPr>
            <a:r>
              <a:rPr lang="ru-RU" sz="800" b="0" strike="noStrike" spc="-7">
                <a:solidFill>
                  <a:srgbClr val="00B179"/>
                </a:solidFill>
                <a:latin typeface="Trebuchet MS" panose="020B0603020202020204"/>
              </a:rPr>
              <a:t>Москва</a:t>
            </a:r>
            <a:endParaRPr lang="ru-RU" sz="800" b="0" strike="noStrike" spc="-1">
              <a:latin typeface="Arial" panose="020B0604020202020204"/>
            </a:endParaRPr>
          </a:p>
          <a:p>
            <a:pPr marL="12700">
              <a:lnSpc>
                <a:spcPts val="1280"/>
              </a:lnSpc>
              <a:spcBef>
                <a:spcPts val="700"/>
              </a:spcBef>
            </a:pPr>
            <a:r>
              <a:rPr lang="ru-RU" sz="800" b="0" strike="noStrike" spc="-1">
                <a:solidFill>
                  <a:srgbClr val="4E4E4E"/>
                </a:solidFill>
                <a:latin typeface="Trebuchet MS" panose="020B0603020202020204"/>
              </a:rPr>
              <a:t>Семёновская  площадь,</a:t>
            </a:r>
            <a:r>
              <a:rPr lang="ru-RU" sz="800" b="0" strike="noStrike" spc="-55">
                <a:solidFill>
                  <a:srgbClr val="4E4E4E"/>
                </a:solidFill>
                <a:latin typeface="Trebuchet MS" panose="020B0603020202020204"/>
              </a:rPr>
              <a:t> </a:t>
            </a:r>
            <a:r>
              <a:rPr lang="ru-RU" sz="800" b="0" strike="noStrike" spc="-7">
                <a:solidFill>
                  <a:srgbClr val="4E4E4E"/>
                </a:solidFill>
                <a:latin typeface="Trebuchet MS" panose="020B0603020202020204"/>
              </a:rPr>
              <a:t>1а</a:t>
            </a:r>
            <a:endParaRPr lang="ru-RU" sz="800" b="0" strike="noStrike" spc="-1">
              <a:latin typeface="Arial" panose="020B0604020202020204"/>
            </a:endParaRPr>
          </a:p>
          <a:p>
            <a:pPr marL="12700">
              <a:lnSpc>
                <a:spcPts val="1215"/>
              </a:lnSpc>
            </a:pPr>
            <a:r>
              <a:rPr lang="ru-RU" sz="800" b="0" strike="noStrike" spc="-1">
                <a:solidFill>
                  <a:srgbClr val="4E4E4E"/>
                </a:solidFill>
                <a:latin typeface="Trebuchet MS" panose="020B0603020202020204"/>
              </a:rPr>
              <a:t>БЦ </a:t>
            </a:r>
            <a:r>
              <a:rPr lang="ru-RU" sz="800" b="0" strike="noStrike" spc="-7">
                <a:solidFill>
                  <a:srgbClr val="4E4E4E"/>
                </a:solidFill>
                <a:latin typeface="Trebuchet MS" panose="020B0603020202020204"/>
              </a:rPr>
              <a:t>«Соколиная</a:t>
            </a:r>
            <a:r>
              <a:rPr lang="ru-RU" sz="800" b="0" strike="noStrike" spc="-86">
                <a:solidFill>
                  <a:srgbClr val="4E4E4E"/>
                </a:solidFill>
                <a:latin typeface="Trebuchet MS" panose="020B0603020202020204"/>
              </a:rPr>
              <a:t> </a:t>
            </a:r>
            <a:r>
              <a:rPr lang="ru-RU" sz="800" b="0" strike="noStrike" spc="-1">
                <a:solidFill>
                  <a:srgbClr val="4E4E4E"/>
                </a:solidFill>
                <a:latin typeface="Trebuchet MS" panose="020B0603020202020204"/>
              </a:rPr>
              <a:t>Гора»,</a:t>
            </a:r>
            <a:endParaRPr lang="ru-RU" sz="800" b="0" strike="noStrike" spc="-1">
              <a:latin typeface="Arial" panose="020B0604020202020204"/>
            </a:endParaRPr>
          </a:p>
          <a:p>
            <a:pPr marL="12700">
              <a:lnSpc>
                <a:spcPts val="1275"/>
              </a:lnSpc>
            </a:pPr>
            <a:r>
              <a:rPr lang="ru-RU" sz="800" b="0" strike="noStrike" spc="-7">
                <a:solidFill>
                  <a:srgbClr val="4E4E4E"/>
                </a:solidFill>
                <a:latin typeface="Trebuchet MS" panose="020B0603020202020204"/>
              </a:rPr>
              <a:t>13</a:t>
            </a:r>
            <a:r>
              <a:rPr lang="ru-RU" sz="800" b="0" strike="noStrike" spc="-12">
                <a:solidFill>
                  <a:srgbClr val="4E4E4E"/>
                </a:solidFill>
                <a:latin typeface="Trebuchet MS" panose="020B0603020202020204"/>
              </a:rPr>
              <a:t> </a:t>
            </a:r>
            <a:r>
              <a:rPr lang="ru-RU" sz="800" b="0" strike="noStrike" spc="-7">
                <a:solidFill>
                  <a:srgbClr val="4E4E4E"/>
                </a:solidFill>
                <a:latin typeface="Trebuchet MS" panose="020B0603020202020204"/>
              </a:rPr>
              <a:t>этаж</a:t>
            </a:r>
            <a:endParaRPr lang="ru-RU" sz="800" b="0" strike="noStrike" spc="-1">
              <a:latin typeface="Arial" panose="020B0604020202020204"/>
            </a:endParaRPr>
          </a:p>
          <a:p>
            <a:pPr marL="12700">
              <a:lnSpc>
                <a:spcPts val="1275"/>
              </a:lnSpc>
            </a:pPr>
            <a:r>
              <a:rPr lang="ru-RU" sz="800" b="0" strike="noStrike" spc="-7">
                <a:solidFill>
                  <a:srgbClr val="4E4E4E"/>
                </a:solidFill>
                <a:latin typeface="Trebuchet MS" panose="020B0603020202020204"/>
              </a:rPr>
              <a:t>+7 (495)</a:t>
            </a:r>
            <a:r>
              <a:rPr lang="ru-RU" sz="800" b="0" strike="noStrike" spc="-26">
                <a:solidFill>
                  <a:srgbClr val="4E4E4E"/>
                </a:solidFill>
                <a:latin typeface="Trebuchet MS" panose="020B0603020202020204"/>
              </a:rPr>
              <a:t> </a:t>
            </a:r>
            <a:r>
              <a:rPr lang="ru-RU" sz="800" b="0" strike="noStrike" spc="-7">
                <a:solidFill>
                  <a:srgbClr val="4E4E4E"/>
                </a:solidFill>
                <a:latin typeface="Trebuchet MS" panose="020B0603020202020204"/>
              </a:rPr>
              <a:t>950-57-11</a:t>
            </a:r>
            <a:endParaRPr lang="ru-RU" sz="800" b="0" strike="noStrike" spc="-1">
              <a:latin typeface="Arial" panose="020B0604020202020204"/>
            </a:endParaRPr>
          </a:p>
          <a:p>
            <a:pPr marL="12700">
              <a:lnSpc>
                <a:spcPts val="1300"/>
              </a:lnSpc>
            </a:pPr>
            <a:r>
              <a:rPr lang="ru-RU" sz="800" b="0" u="sng" strike="noStrike" spc="-7">
                <a:solidFill>
                  <a:srgbClr val="4E4E4E"/>
                </a:solidFill>
                <a:uFillTx/>
                <a:latin typeface="Trebuchet MS" panose="020B0603020202020204"/>
                <a:hlinkClick r:id="rId6"/>
              </a:rPr>
              <a:t>msk@nag.ru</a:t>
            </a:r>
            <a:endParaRPr lang="ru-RU" sz="800" b="0" strike="noStrike" spc="-1">
              <a:latin typeface="Arial" panose="020B0604020202020204"/>
            </a:endParaRPr>
          </a:p>
        </p:txBody>
      </p:sp>
      <p:sp>
        <p:nvSpPr>
          <p:cNvPr id="321" name="CustomShape 9"/>
          <p:cNvSpPr/>
          <p:nvPr/>
        </p:nvSpPr>
        <p:spPr>
          <a:xfrm>
            <a:off x="4653000" y="1620360"/>
            <a:ext cx="1179000" cy="732155"/>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1">
                <a:solidFill>
                  <a:srgbClr val="00B179"/>
                </a:solidFill>
                <a:latin typeface="Trebuchet MS" panose="020B0603020202020204"/>
              </a:rPr>
              <a:t>Новосибирск</a:t>
            </a:r>
            <a:endParaRPr lang="ru-RU" sz="800" b="0" strike="noStrike" spc="-1">
              <a:latin typeface="Arial" panose="020B0604020202020204"/>
            </a:endParaRPr>
          </a:p>
          <a:p>
            <a:pPr marL="12700">
              <a:lnSpc>
                <a:spcPct val="100000"/>
              </a:lnSpc>
              <a:spcBef>
                <a:spcPts val="620"/>
              </a:spcBef>
            </a:pPr>
            <a:r>
              <a:rPr lang="ru-RU" sz="800" b="0" strike="noStrike" spc="-7">
                <a:solidFill>
                  <a:srgbClr val="4E4E4E"/>
                </a:solidFill>
                <a:latin typeface="Trebuchet MS" panose="020B0603020202020204"/>
              </a:rPr>
              <a:t>ул. </a:t>
            </a:r>
            <a:r>
              <a:rPr lang="ru-RU" sz="800" b="0" strike="noStrike" spc="-1">
                <a:solidFill>
                  <a:srgbClr val="4E4E4E"/>
                </a:solidFill>
                <a:latin typeface="Trebuchet MS" panose="020B0603020202020204"/>
              </a:rPr>
              <a:t>Гоголя,</a:t>
            </a:r>
            <a:r>
              <a:rPr lang="ru-RU" sz="800" b="0" strike="noStrike" spc="-100">
                <a:solidFill>
                  <a:srgbClr val="4E4E4E"/>
                </a:solidFill>
                <a:latin typeface="Trebuchet MS" panose="020B0603020202020204"/>
              </a:rPr>
              <a:t> </a:t>
            </a:r>
            <a:r>
              <a:rPr lang="ru-RU" sz="800" b="0" strike="noStrike" spc="-7">
                <a:solidFill>
                  <a:srgbClr val="4E4E4E"/>
                </a:solidFill>
                <a:latin typeface="Trebuchet MS" panose="020B0603020202020204"/>
              </a:rPr>
              <a:t>51</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+7 (383)</a:t>
            </a:r>
            <a:r>
              <a:rPr lang="ru-RU" sz="800" b="0" strike="noStrike" spc="-80">
                <a:solidFill>
                  <a:srgbClr val="4E4E4E"/>
                </a:solidFill>
                <a:latin typeface="Trebuchet MS" panose="020B0603020202020204"/>
              </a:rPr>
              <a:t> </a:t>
            </a:r>
            <a:r>
              <a:rPr lang="ru-RU" sz="800" b="0" strike="noStrike" spc="-7">
                <a:solidFill>
                  <a:srgbClr val="4E4E4E"/>
                </a:solidFill>
                <a:latin typeface="Trebuchet MS" panose="020B0603020202020204"/>
              </a:rPr>
              <a:t>251-02-56</a:t>
            </a:r>
            <a:endParaRPr lang="ru-RU" sz="800" b="0" strike="noStrike" spc="-1">
              <a:latin typeface="Arial" panose="020B0604020202020204"/>
            </a:endParaRPr>
          </a:p>
          <a:p>
            <a:pPr marL="12700">
              <a:lnSpc>
                <a:spcPct val="100000"/>
              </a:lnSpc>
              <a:spcBef>
                <a:spcPts val="210"/>
              </a:spcBef>
            </a:pPr>
            <a:r>
              <a:rPr lang="ru-RU" sz="800" b="0" u="sng" strike="noStrike" spc="-7">
                <a:solidFill>
                  <a:srgbClr val="4E4E4E"/>
                </a:solidFill>
                <a:uFillTx/>
                <a:latin typeface="Trebuchet MS" panose="020B0603020202020204"/>
                <a:hlinkClick r:id="rId7"/>
              </a:rPr>
              <a:t>ns@nag.ru</a:t>
            </a:r>
            <a:endParaRPr lang="ru-RU" sz="800" b="0" strike="noStrike" spc="-1">
              <a:latin typeface="Arial" panose="020B0604020202020204"/>
            </a:endParaRPr>
          </a:p>
        </p:txBody>
      </p:sp>
      <p:sp>
        <p:nvSpPr>
          <p:cNvPr id="322" name="CustomShape 10"/>
          <p:cNvSpPr/>
          <p:nvPr/>
        </p:nvSpPr>
        <p:spPr>
          <a:xfrm>
            <a:off x="7395840" y="1620360"/>
            <a:ext cx="1460160" cy="942340"/>
          </a:xfrm>
          <a:prstGeom prst="rect">
            <a:avLst/>
          </a:prstGeom>
          <a:noFill/>
          <a:ln>
            <a:noFill/>
          </a:ln>
        </p:spPr>
        <p:style>
          <a:lnRef idx="0">
            <a:srgbClr val="FFFFFF"/>
          </a:lnRef>
          <a:fillRef idx="0">
            <a:srgbClr val="FFFFFF"/>
          </a:fillRef>
          <a:effectRef idx="0">
            <a:srgbClr val="FFFFFF"/>
          </a:effectRef>
          <a:fontRef idx="minor"/>
        </p:style>
        <p:txBody>
          <a:bodyPr lIns="0" tIns="106200" rIns="0" bIns="0">
            <a:spAutoFit/>
          </a:bodyPr>
          <a:lstStyle/>
          <a:p>
            <a:pPr marL="12700">
              <a:lnSpc>
                <a:spcPct val="100000"/>
              </a:lnSpc>
              <a:spcBef>
                <a:spcPts val="835"/>
              </a:spcBef>
            </a:pPr>
            <a:r>
              <a:rPr lang="ru-RU" sz="800" b="0" strike="noStrike" spc="-7">
                <a:solidFill>
                  <a:srgbClr val="00B179"/>
                </a:solidFill>
                <a:latin typeface="Trebuchet MS" panose="020B0603020202020204"/>
              </a:rPr>
              <a:t>Ростов-на-Дону</a:t>
            </a:r>
            <a:endParaRPr lang="ru-RU" sz="800" b="0" strike="noStrike" spc="-1">
              <a:latin typeface="Arial" panose="020B0604020202020204"/>
            </a:endParaRPr>
          </a:p>
          <a:p>
            <a:pPr marL="12700">
              <a:lnSpc>
                <a:spcPts val="1300"/>
              </a:lnSpc>
              <a:spcBef>
                <a:spcPts val="620"/>
              </a:spcBef>
            </a:pPr>
            <a:r>
              <a:rPr lang="ru-RU" sz="800" b="0" strike="noStrike" spc="-1">
                <a:solidFill>
                  <a:srgbClr val="4E4E4E"/>
                </a:solidFill>
                <a:latin typeface="Trebuchet MS" panose="020B0603020202020204"/>
              </a:rPr>
              <a:t>пр. Ворошиловский,</a:t>
            </a:r>
            <a:r>
              <a:rPr lang="ru-RU" sz="800" b="0" strike="noStrike" spc="-97">
                <a:solidFill>
                  <a:srgbClr val="4E4E4E"/>
                </a:solidFill>
                <a:latin typeface="Trebuchet MS" panose="020B0603020202020204"/>
              </a:rPr>
              <a:t> </a:t>
            </a:r>
            <a:r>
              <a:rPr lang="ru-RU" sz="800" b="0" strike="noStrike" spc="-1">
                <a:solidFill>
                  <a:srgbClr val="4E4E4E"/>
                </a:solidFill>
                <a:latin typeface="Trebuchet MS" panose="020B0603020202020204"/>
              </a:rPr>
              <a:t>2</a:t>
            </a:r>
            <a:endParaRPr lang="ru-RU" sz="800" b="0" strike="noStrike" spc="-1">
              <a:latin typeface="Arial" panose="020B0604020202020204"/>
            </a:endParaRPr>
          </a:p>
          <a:p>
            <a:pPr marL="12700">
              <a:lnSpc>
                <a:spcPts val="1300"/>
              </a:lnSpc>
            </a:pPr>
            <a:r>
              <a:rPr lang="ru-RU" sz="800" b="0" strike="noStrike" spc="-7">
                <a:solidFill>
                  <a:srgbClr val="4E4E4E"/>
                </a:solidFill>
                <a:latin typeface="Trebuchet MS" panose="020B0603020202020204"/>
              </a:rPr>
              <a:t>оф.</a:t>
            </a:r>
            <a:r>
              <a:rPr lang="ru-RU" sz="800" b="0" strike="noStrike" spc="-12">
                <a:solidFill>
                  <a:srgbClr val="4E4E4E"/>
                </a:solidFill>
                <a:latin typeface="Trebuchet MS" panose="020B0603020202020204"/>
              </a:rPr>
              <a:t> </a:t>
            </a:r>
            <a:r>
              <a:rPr lang="ru-RU" sz="800" b="0" strike="noStrike" spc="-7">
                <a:solidFill>
                  <a:srgbClr val="4E4E4E"/>
                </a:solidFill>
                <a:latin typeface="Trebuchet MS" panose="020B0603020202020204"/>
              </a:rPr>
              <a:t>208</a:t>
            </a:r>
            <a:endParaRPr lang="ru-RU" sz="800" b="0" strike="noStrike" spc="-1">
              <a:latin typeface="Arial" panose="020B0604020202020204"/>
            </a:endParaRPr>
          </a:p>
          <a:p>
            <a:pPr marL="12700">
              <a:lnSpc>
                <a:spcPct val="100000"/>
              </a:lnSpc>
              <a:spcBef>
                <a:spcPts val="215"/>
              </a:spcBef>
            </a:pPr>
            <a:r>
              <a:rPr lang="ru-RU" sz="800" b="0" strike="noStrike" spc="-7">
                <a:solidFill>
                  <a:srgbClr val="4E4E4E"/>
                </a:solidFill>
                <a:latin typeface="Trebuchet MS" panose="020B0603020202020204"/>
              </a:rPr>
              <a:t>+7 (863)</a:t>
            </a:r>
            <a:r>
              <a:rPr lang="ru-RU" sz="800" b="0" strike="noStrike" spc="-26">
                <a:solidFill>
                  <a:srgbClr val="4E4E4E"/>
                </a:solidFill>
                <a:latin typeface="Trebuchet MS" panose="020B0603020202020204"/>
              </a:rPr>
              <a:t> </a:t>
            </a:r>
            <a:r>
              <a:rPr lang="ru-RU" sz="800" b="0" strike="noStrike" spc="-7">
                <a:solidFill>
                  <a:srgbClr val="4E4E4E"/>
                </a:solidFill>
                <a:latin typeface="Trebuchet MS" panose="020B0603020202020204"/>
              </a:rPr>
              <a:t>270-45-21</a:t>
            </a:r>
            <a:endParaRPr lang="ru-RU" sz="800" b="0" strike="noStrike" spc="-1">
              <a:latin typeface="Arial" panose="020B0604020202020204"/>
            </a:endParaRPr>
          </a:p>
          <a:p>
            <a:pPr marL="12700">
              <a:lnSpc>
                <a:spcPct val="100000"/>
              </a:lnSpc>
              <a:spcBef>
                <a:spcPts val="210"/>
              </a:spcBef>
            </a:pPr>
            <a:r>
              <a:rPr lang="ru-RU" sz="800" b="0" u="sng" strike="noStrike" spc="-1">
                <a:solidFill>
                  <a:srgbClr val="4E4E4E"/>
                </a:solidFill>
                <a:uFillTx/>
                <a:latin typeface="Trebuchet MS" panose="020B0603020202020204"/>
                <a:hlinkClick r:id="rId8"/>
              </a:rPr>
              <a:t>rostov@nag.ru</a:t>
            </a:r>
            <a:endParaRPr lang="ru-RU" sz="800" b="0" strike="noStrike" spc="-1">
              <a:latin typeface="Arial" panose="020B0604020202020204"/>
            </a:endParaRPr>
          </a:p>
        </p:txBody>
      </p:sp>
      <p:pic>
        <p:nvPicPr>
          <p:cNvPr id="323" name="Изображение 102"/>
          <p:cNvPicPr/>
          <p:nvPr/>
        </p:nvPicPr>
        <p:blipFill>
          <a:blip r:embed="rId9"/>
          <a:stretch>
            <a:fillRect/>
          </a:stretch>
        </p:blipFill>
        <p:spPr>
          <a:xfrm>
            <a:off x="-3600" y="3816000"/>
            <a:ext cx="9150480" cy="1346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dirty="0">
                <a:solidFill>
                  <a:schemeClr val="bg1"/>
                </a:solidFill>
                <a:latin typeface="Trebuchet MS" panose="020B0603020202020204" charset="0"/>
                <a:ea typeface="DejaVu Sans" panose="020B0603030804020204"/>
                <a:cs typeface="Trebuchet MS" panose="020B0603020202020204" charset="0"/>
              </a:rPr>
              <a:t>Внешний вид  оборудования. </a:t>
            </a:r>
            <a:r>
              <a:rPr lang="en-US" sz="2250" b="1" strike="noStrike" spc="-1" dirty="0">
                <a:solidFill>
                  <a:schemeClr val="bg1"/>
                </a:solidFill>
                <a:latin typeface="Trebuchet MS" panose="020B0603020202020204" charset="0"/>
                <a:ea typeface="DejaVu Sans" panose="020B0603030804020204"/>
                <a:cs typeface="Trebuchet MS" panose="020B0603020202020204" charset="0"/>
              </a:rPr>
              <a:t>OLT</a:t>
            </a:r>
          </a:p>
        </p:txBody>
      </p:sp>
      <p:sp>
        <p:nvSpPr>
          <p:cNvPr id="210" name="CustomShape 3"/>
          <p:cNvSpPr/>
          <p:nvPr/>
        </p:nvSpPr>
        <p:spPr>
          <a:xfrm>
            <a:off x="55204" y="3496731"/>
            <a:ext cx="2367164" cy="337100"/>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nSpc>
                <a:spcPct val="100000"/>
              </a:lnSpc>
            </a:pPr>
            <a:r>
              <a:rPr lang="en-US" sz="1600" spc="-1" dirty="0" smtClean="0">
                <a:solidFill>
                  <a:srgbClr val="6D28AA"/>
                </a:solidFill>
                <a:latin typeface="Trebuchet MS" panose="020B0603020202020204" charset="0"/>
                <a:cs typeface="Trebuchet MS" panose="020B0603020202020204" charset="0"/>
              </a:rPr>
              <a:t>GP6606-10 </a:t>
            </a:r>
            <a:r>
              <a:rPr lang="ru-RU" sz="1600" spc="-1" dirty="0" smtClean="0">
                <a:solidFill>
                  <a:srgbClr val="6D28AA"/>
                </a:solidFill>
                <a:latin typeface="Trebuchet MS" panose="020B0603020202020204" charset="0"/>
                <a:cs typeface="Trebuchet MS" panose="020B0603020202020204" charset="0"/>
              </a:rPr>
              <a:t>и </a:t>
            </a:r>
            <a:r>
              <a:rPr lang="en-US" sz="1600" spc="-1" dirty="0" smtClean="0">
                <a:solidFill>
                  <a:srgbClr val="6D28AA"/>
                </a:solidFill>
                <a:latin typeface="Trebuchet MS" panose="020B0603020202020204" charset="0"/>
                <a:cs typeface="Trebuchet MS" panose="020B0603020202020204" charset="0"/>
              </a:rPr>
              <a:t>GP6606-06</a:t>
            </a:r>
            <a:endParaRPr lang="ru-RU" sz="1600" b="0" strike="noStrike" spc="-1" dirty="0">
              <a:solidFill>
                <a:srgbClr val="6D28AA"/>
              </a:solidFill>
              <a:latin typeface="Trebuchet MS" panose="020B0603020202020204" charset="0"/>
              <a:cs typeface="Trebuchet MS" panose="020B060302020202020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585" y="2978192"/>
            <a:ext cx="6024247" cy="190239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2" y="406002"/>
            <a:ext cx="4960019" cy="2976012"/>
          </a:xfrm>
          <a:prstGeom prst="rect">
            <a:avLst/>
          </a:prstGeom>
        </p:spPr>
      </p:pic>
      <p:sp>
        <p:nvSpPr>
          <p:cNvPr id="9" name="CustomShape 3"/>
          <p:cNvSpPr/>
          <p:nvPr/>
        </p:nvSpPr>
        <p:spPr>
          <a:xfrm>
            <a:off x="6359752" y="2470036"/>
            <a:ext cx="2357546" cy="337100"/>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nSpc>
                <a:spcPct val="100000"/>
              </a:lnSpc>
            </a:pPr>
            <a:r>
              <a:rPr lang="en-US" sz="1600" spc="-1" dirty="0" smtClean="0">
                <a:solidFill>
                  <a:srgbClr val="6D28AA"/>
                </a:solidFill>
                <a:latin typeface="Trebuchet MS" panose="020B0603020202020204" charset="0"/>
                <a:cs typeface="Trebuchet MS" panose="020B0603020202020204" charset="0"/>
              </a:rPr>
              <a:t>GP3600-08 </a:t>
            </a:r>
            <a:r>
              <a:rPr lang="en-US" sz="1600" spc="-1" dirty="0">
                <a:solidFill>
                  <a:srgbClr val="6D28AA"/>
                </a:solidFill>
                <a:latin typeface="Trebuchet MS" panose="020B0603020202020204" charset="0"/>
                <a:cs typeface="Trebuchet MS" panose="020B0603020202020204" charset="0"/>
              </a:rPr>
              <a:t>/</a:t>
            </a:r>
            <a:r>
              <a:rPr lang="ru-RU" sz="1600" spc="-1" dirty="0" smtClean="0">
                <a:solidFill>
                  <a:srgbClr val="6D28AA"/>
                </a:solidFill>
                <a:latin typeface="Trebuchet MS" panose="020B0603020202020204" charset="0"/>
                <a:cs typeface="Trebuchet MS" panose="020B0603020202020204" charset="0"/>
              </a:rPr>
              <a:t> </a:t>
            </a:r>
            <a:r>
              <a:rPr lang="en-US" sz="1600" spc="-1" dirty="0" smtClean="0">
                <a:solidFill>
                  <a:srgbClr val="6D28AA"/>
                </a:solidFill>
                <a:latin typeface="Trebuchet MS" panose="020B0603020202020204" charset="0"/>
                <a:cs typeface="Trebuchet MS" panose="020B0603020202020204" charset="0"/>
              </a:rPr>
              <a:t>GP3600-16</a:t>
            </a:r>
            <a:endParaRPr lang="ru-RU" sz="1600" b="0" strike="noStrike" spc="-1" dirty="0">
              <a:solidFill>
                <a:srgbClr val="6D28AA"/>
              </a:solidFill>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244344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Внешний вид  оборудования.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OLT</a:t>
            </a:r>
            <a:endParaRPr kumimoji="0" lang="en-US"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10" y="-263652"/>
            <a:ext cx="9724600" cy="6483066"/>
          </a:xfrm>
          <a:prstGeom prst="rect">
            <a:avLst/>
          </a:prstGeom>
        </p:spPr>
      </p:pic>
    </p:spTree>
    <p:extLst>
      <p:ext uri="{BB962C8B-B14F-4D97-AF65-F5344CB8AC3E}">
        <p14:creationId xmlns:p14="http://schemas.microsoft.com/office/powerpoint/2010/main" val="311572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 name="CustomShape 1"/>
          <p:cNvSpPr/>
          <p:nvPr/>
        </p:nvSpPr>
        <p:spPr>
          <a:xfrm>
            <a:off x="167040" y="23364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dirty="0">
                <a:solidFill>
                  <a:schemeClr val="bg1"/>
                </a:solidFill>
                <a:latin typeface="Trebuchet MS" panose="020B0603020202020204" charset="0"/>
                <a:ea typeface="DejaVu Sans" panose="020B0603030804020204"/>
                <a:cs typeface="Trebuchet MS" panose="020B0603020202020204" charset="0"/>
              </a:rPr>
              <a:t>Внешний вид  оборудования. </a:t>
            </a:r>
            <a:r>
              <a:rPr lang="en-US" sz="2250" b="1" strike="noStrike" spc="-1" dirty="0" smtClean="0">
                <a:solidFill>
                  <a:schemeClr val="bg1"/>
                </a:solidFill>
                <a:latin typeface="Trebuchet MS" panose="020B0603020202020204" charset="0"/>
                <a:ea typeface="DejaVu Sans" panose="020B0603030804020204"/>
                <a:cs typeface="Trebuchet MS" panose="020B0603020202020204" charset="0"/>
              </a:rPr>
              <a:t>ONU</a:t>
            </a:r>
            <a:endParaRPr lang="en-US"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10" name="CustomShape 3"/>
          <p:cNvSpPr/>
          <p:nvPr/>
        </p:nvSpPr>
        <p:spPr>
          <a:xfrm>
            <a:off x="3333888" y="3029268"/>
            <a:ext cx="1827530" cy="273050"/>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a:solidFill>
                  <a:srgbClr val="6D28AA"/>
                </a:solidFill>
                <a:latin typeface="Trebuchet MS" panose="020B0603020202020204" charset="0"/>
                <a:cs typeface="Trebuchet MS" panose="020B0603020202020204" charset="0"/>
              </a:rPr>
              <a:t>SNR-ONU-GPON-1G-mini</a:t>
            </a:r>
          </a:p>
        </p:txBody>
      </p:sp>
      <p:pic>
        <p:nvPicPr>
          <p:cNvPr id="11" name="Изображение 10"/>
          <p:cNvPicPr>
            <a:picLocks noChangeAspect="1"/>
          </p:cNvPicPr>
          <p:nvPr/>
        </p:nvPicPr>
        <p:blipFill>
          <a:blip r:embed="rId4"/>
          <a:stretch>
            <a:fillRect/>
          </a:stretch>
        </p:blipFill>
        <p:spPr>
          <a:xfrm>
            <a:off x="3297314" y="1547956"/>
            <a:ext cx="1895475" cy="125984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7365" y="417545"/>
            <a:ext cx="12129024" cy="6821051"/>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0046" y="70903"/>
            <a:ext cx="4101175" cy="2305826"/>
          </a:xfrm>
          <a:prstGeom prst="rect">
            <a:avLst/>
          </a:prstGeom>
        </p:spPr>
      </p:pic>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093" y="2434395"/>
            <a:ext cx="4378907" cy="2462585"/>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681" y="1066971"/>
            <a:ext cx="2431059" cy="1621049"/>
          </a:xfrm>
          <a:prstGeom prst="rect">
            <a:avLst/>
          </a:prstGeom>
        </p:spPr>
      </p:pic>
      <p:sp>
        <p:nvSpPr>
          <p:cNvPr id="15" name="CustomShape 3"/>
          <p:cNvSpPr/>
          <p:nvPr/>
        </p:nvSpPr>
        <p:spPr>
          <a:xfrm>
            <a:off x="657643" y="2412475"/>
            <a:ext cx="932413"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rgbClr val="6D28AA"/>
                </a:solidFill>
                <a:latin typeface="Trebuchet MS" panose="020B0603020202020204" charset="0"/>
                <a:cs typeface="Trebuchet MS" panose="020B0603020202020204" charset="0"/>
              </a:rPr>
              <a:t>GP1702-1G</a:t>
            </a:r>
            <a:endParaRPr lang="en-US" sz="1200" b="0" strike="noStrike" spc="-1" dirty="0">
              <a:solidFill>
                <a:srgbClr val="6D28AA"/>
              </a:solidFill>
              <a:latin typeface="Trebuchet MS" panose="020B0603020202020204" charset="0"/>
              <a:cs typeface="Trebuchet MS" panose="020B0603020202020204" charset="0"/>
            </a:endParaRPr>
          </a:p>
        </p:txBody>
      </p:sp>
      <p:sp>
        <p:nvSpPr>
          <p:cNvPr id="17" name="CustomShape 3"/>
          <p:cNvSpPr/>
          <p:nvPr/>
        </p:nvSpPr>
        <p:spPr>
          <a:xfrm>
            <a:off x="1392548" y="4702763"/>
            <a:ext cx="1129197"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rgbClr val="6D28AA"/>
                </a:solidFill>
                <a:latin typeface="Trebuchet MS" panose="020B0603020202020204" charset="0"/>
                <a:cs typeface="Trebuchet MS" panose="020B0603020202020204" charset="0"/>
              </a:rPr>
              <a:t>GP</a:t>
            </a:r>
            <a:r>
              <a:rPr lang="ru-RU" sz="1200" b="0" strike="noStrike" spc="-1" dirty="0" smtClean="0">
                <a:solidFill>
                  <a:srgbClr val="6D28AA"/>
                </a:solidFill>
                <a:latin typeface="Trebuchet MS" panose="020B0603020202020204" charset="0"/>
                <a:cs typeface="Trebuchet MS" panose="020B0603020202020204" charset="0"/>
              </a:rPr>
              <a:t>1702-2</a:t>
            </a:r>
            <a:r>
              <a:rPr lang="en-US" sz="1200" b="0" strike="noStrike" spc="-1" dirty="0" smtClean="0">
                <a:solidFill>
                  <a:srgbClr val="6D28AA"/>
                </a:solidFill>
                <a:latin typeface="Trebuchet MS" panose="020B0603020202020204" charset="0"/>
                <a:cs typeface="Trebuchet MS" panose="020B0603020202020204" charset="0"/>
              </a:rPr>
              <a:t>FC-S</a:t>
            </a:r>
            <a:endParaRPr lang="en-US" sz="1200" b="0" strike="noStrike" spc="-1" dirty="0">
              <a:solidFill>
                <a:srgbClr val="6D28AA"/>
              </a:solidFill>
              <a:latin typeface="Trebuchet MS" panose="020B0603020202020204" charset="0"/>
              <a:cs typeface="Trebuchet MS" panose="020B0603020202020204" charset="0"/>
            </a:endParaRPr>
          </a:p>
        </p:txBody>
      </p:sp>
      <p:sp>
        <p:nvSpPr>
          <p:cNvPr id="18" name="CustomShape 3"/>
          <p:cNvSpPr/>
          <p:nvPr/>
        </p:nvSpPr>
        <p:spPr>
          <a:xfrm>
            <a:off x="6376121" y="4702764"/>
            <a:ext cx="1330919"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spc="-1" dirty="0" smtClean="0">
                <a:solidFill>
                  <a:srgbClr val="6D28AA"/>
                </a:solidFill>
                <a:latin typeface="Trebuchet MS" panose="020B0603020202020204" charset="0"/>
                <a:cs typeface="Trebuchet MS" panose="020B0603020202020204" charset="0"/>
              </a:rPr>
              <a:t>GP1704-4GC-22A</a:t>
            </a:r>
            <a:endParaRPr lang="en-US" sz="1200" b="0" strike="noStrike" spc="-1" dirty="0">
              <a:solidFill>
                <a:srgbClr val="6D28AA"/>
              </a:solidFill>
              <a:latin typeface="Trebuchet MS" panose="020B0603020202020204" charset="0"/>
              <a:cs typeface="Trebuchet MS" panose="020B0603020202020204" charset="0"/>
            </a:endParaRPr>
          </a:p>
        </p:txBody>
      </p:sp>
      <p:sp>
        <p:nvSpPr>
          <p:cNvPr id="19" name="CustomShape 3"/>
          <p:cNvSpPr/>
          <p:nvPr/>
        </p:nvSpPr>
        <p:spPr>
          <a:xfrm>
            <a:off x="6999607" y="2412476"/>
            <a:ext cx="1022052"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rgbClr val="6D28AA"/>
                </a:solidFill>
                <a:latin typeface="Trebuchet MS" panose="020B0603020202020204" charset="0"/>
                <a:cs typeface="Trebuchet MS" panose="020B0603020202020204" charset="0"/>
              </a:rPr>
              <a:t>GP1705-2GV</a:t>
            </a:r>
            <a:endParaRPr lang="en-US" sz="1200" b="0" strike="noStrike" spc="-1" dirty="0">
              <a:solidFill>
                <a:srgbClr val="6D28AA"/>
              </a:solidFill>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a:solidFill>
                  <a:schemeClr val="bg1"/>
                </a:solidFill>
                <a:latin typeface="Trebuchet MS" panose="020B0603020202020204" charset="0"/>
                <a:ea typeface="DejaVu Sans" panose="020B0603030804020204"/>
                <a:cs typeface="Trebuchet MS" panose="020B0603020202020204" charset="0"/>
              </a:rPr>
              <a:t>Подключение для настройки</a:t>
            </a:r>
          </a:p>
        </p:txBody>
      </p:sp>
      <p:sp>
        <p:nvSpPr>
          <p:cNvPr id="216" name="CustomShape 2"/>
          <p:cNvSpPr/>
          <p:nvPr/>
        </p:nvSpPr>
        <p:spPr>
          <a:xfrm>
            <a:off x="228779" y="1160100"/>
            <a:ext cx="8730737" cy="3742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r>
              <a:rPr lang="ru-RU" sz="1200" spc="-1" dirty="0">
                <a:solidFill>
                  <a:srgbClr val="000000"/>
                </a:solidFill>
                <a:latin typeface="Trebuchet MS" panose="020B0603020202020204" charset="0"/>
                <a:ea typeface="Arial" panose="020B0604020202020204"/>
                <a:cs typeface="Trebuchet MS" panose="020B0603020202020204" charset="0"/>
              </a:rPr>
              <a:t>Для осуществления первичной настройки </a:t>
            </a:r>
            <a:r>
              <a:rPr lang="ru-RU" sz="1200" spc="-1" dirty="0" smtClean="0">
                <a:solidFill>
                  <a:srgbClr val="000000"/>
                </a:solidFill>
                <a:latin typeface="Trebuchet MS" panose="020B0603020202020204" charset="0"/>
                <a:ea typeface="Arial" panose="020B0604020202020204"/>
                <a:cs typeface="Trebuchet MS" panose="020B0603020202020204" charset="0"/>
              </a:rPr>
              <a:t>можно подключиться либо через консольный кабель либо через </a:t>
            </a:r>
            <a:r>
              <a:rPr lang="en-US" sz="1200" spc="-1" dirty="0" smtClean="0">
                <a:solidFill>
                  <a:srgbClr val="000000"/>
                </a:solidFill>
                <a:latin typeface="Trebuchet MS" panose="020B0603020202020204" charset="0"/>
                <a:ea typeface="Arial" panose="020B0604020202020204"/>
                <a:cs typeface="Trebuchet MS" panose="020B0603020202020204" charset="0"/>
              </a:rPr>
              <a:t>MGNT ETH </a:t>
            </a:r>
            <a:r>
              <a:rPr lang="ru-RU" sz="1200" spc="-1" dirty="0" smtClean="0">
                <a:solidFill>
                  <a:srgbClr val="000000"/>
                </a:solidFill>
                <a:latin typeface="Trebuchet MS" panose="020B0603020202020204" charset="0"/>
                <a:ea typeface="Arial" panose="020B0604020202020204"/>
                <a:cs typeface="Trebuchet MS" panose="020B0603020202020204" charset="0"/>
              </a:rPr>
              <a:t>порт.</a:t>
            </a:r>
            <a:endParaRPr lang="ru-RU" sz="1200" spc="-1" dirty="0">
              <a:solidFill>
                <a:srgbClr val="000000"/>
              </a:solidFill>
              <a:latin typeface="Trebuchet MS" panose="020B0603020202020204" charset="0"/>
              <a:ea typeface="Arial" panose="020B0604020202020204"/>
              <a:cs typeface="Trebuchet MS" panose="020B0603020202020204" charset="0"/>
            </a:endParaRPr>
          </a:p>
          <a:p>
            <a:r>
              <a:rPr lang="ru-RU" sz="1200" spc="-1" dirty="0" smtClean="0">
                <a:solidFill>
                  <a:srgbClr val="000000"/>
                </a:solidFill>
                <a:latin typeface="Trebuchet MS" panose="020B0603020202020204" charset="0"/>
                <a:ea typeface="Arial" panose="020B0604020202020204"/>
                <a:cs typeface="Trebuchet MS" panose="020B0603020202020204" charset="0"/>
              </a:rPr>
              <a:t>Консольный кабель есть в комплекте каждого </a:t>
            </a:r>
            <a:r>
              <a:rPr lang="en-US" sz="1200" spc="-1" dirty="0" smtClean="0">
                <a:solidFill>
                  <a:srgbClr val="000000"/>
                </a:solidFill>
                <a:latin typeface="Trebuchet MS" panose="020B0603020202020204" charset="0"/>
                <a:ea typeface="Arial" panose="020B0604020202020204"/>
                <a:cs typeface="Trebuchet MS" panose="020B0603020202020204" charset="0"/>
              </a:rPr>
              <a:t>OLT</a:t>
            </a:r>
            <a:r>
              <a:rPr lang="ru-RU" sz="1200" spc="-1" dirty="0" smtClean="0">
                <a:solidFill>
                  <a:srgbClr val="000000"/>
                </a:solidFill>
                <a:latin typeface="Trebuchet MS" panose="020B0603020202020204" charset="0"/>
                <a:ea typeface="Arial" panose="020B0604020202020204"/>
                <a:cs typeface="Trebuchet MS" panose="020B0603020202020204" charset="0"/>
              </a:rPr>
              <a:t> и имеет </a:t>
            </a:r>
            <a:r>
              <a:rPr lang="ru-RU" sz="1200" spc="-1" dirty="0" err="1" smtClean="0">
                <a:solidFill>
                  <a:srgbClr val="000000"/>
                </a:solidFill>
                <a:latin typeface="Trebuchet MS" panose="020B0603020202020204" charset="0"/>
                <a:ea typeface="Arial" panose="020B0604020202020204"/>
                <a:cs typeface="Trebuchet MS" panose="020B0603020202020204" charset="0"/>
              </a:rPr>
              <a:t>распиновку</a:t>
            </a:r>
            <a:r>
              <a:rPr lang="ru-RU" sz="1200" spc="-1" dirty="0" smtClean="0">
                <a:solidFill>
                  <a:srgbClr val="000000"/>
                </a:solidFill>
                <a:latin typeface="Trebuchet MS" panose="020B0603020202020204" charset="0"/>
                <a:ea typeface="Arial" panose="020B0604020202020204"/>
                <a:cs typeface="Trebuchet MS" panose="020B0603020202020204" charset="0"/>
              </a:rPr>
              <a:t> аналогичную </a:t>
            </a:r>
            <a:r>
              <a:rPr lang="en-US" sz="1200" spc="-1" dirty="0" smtClean="0">
                <a:solidFill>
                  <a:srgbClr val="000000"/>
                </a:solidFill>
                <a:latin typeface="Trebuchet MS" panose="020B0603020202020204" charset="0"/>
                <a:ea typeface="Arial" panose="020B0604020202020204"/>
                <a:cs typeface="Trebuchet MS" panose="020B0603020202020204" charset="0"/>
              </a:rPr>
              <a:t>Cisco</a:t>
            </a:r>
            <a:r>
              <a:rPr lang="ru-RU" sz="1200" spc="-1" dirty="0" smtClean="0">
                <a:solidFill>
                  <a:srgbClr val="000000"/>
                </a:solidFill>
                <a:latin typeface="Trebuchet MS" panose="020B0603020202020204" charset="0"/>
                <a:ea typeface="Arial" panose="020B0604020202020204"/>
                <a:cs typeface="Trebuchet MS" panose="020B0603020202020204" charset="0"/>
              </a:rPr>
              <a:t>-кабелю.</a:t>
            </a:r>
            <a:endParaRPr lang="ru-RU" sz="1200" spc="-1" dirty="0">
              <a:solidFill>
                <a:srgbClr val="000000"/>
              </a:solidFill>
              <a:latin typeface="Trebuchet MS" panose="020B0603020202020204" charset="0"/>
              <a:ea typeface="Arial" panose="020B0604020202020204"/>
              <a:cs typeface="Trebuchet MS" panose="020B0603020202020204" charset="0"/>
            </a:endParaRPr>
          </a:p>
          <a:p>
            <a:r>
              <a:rPr lang="ru-RU" sz="1200" spc="-1" dirty="0">
                <a:solidFill>
                  <a:srgbClr val="000000"/>
                </a:solidFill>
                <a:latin typeface="Trebuchet MS" panose="020B0603020202020204" charset="0"/>
                <a:ea typeface="Arial" panose="020B0604020202020204"/>
                <a:cs typeface="Trebuchet MS" panose="020B0603020202020204" charset="0"/>
              </a:rPr>
              <a:t>При </a:t>
            </a:r>
            <a:r>
              <a:rPr lang="ru-RU" sz="1200" spc="-1" dirty="0" smtClean="0">
                <a:solidFill>
                  <a:srgbClr val="000000"/>
                </a:solidFill>
                <a:latin typeface="Trebuchet MS" panose="020B0603020202020204" charset="0"/>
                <a:ea typeface="Arial" panose="020B0604020202020204"/>
                <a:cs typeface="Trebuchet MS" panose="020B0603020202020204" charset="0"/>
              </a:rPr>
              <a:t>подключении консольным кабелем </a:t>
            </a:r>
            <a:r>
              <a:rPr lang="ru-RU" sz="1200" spc="-1" dirty="0">
                <a:solidFill>
                  <a:srgbClr val="000000"/>
                </a:solidFill>
                <a:latin typeface="Trebuchet MS" panose="020B0603020202020204" charset="0"/>
                <a:ea typeface="Arial" panose="020B0604020202020204"/>
                <a:cs typeface="Trebuchet MS" panose="020B0603020202020204" charset="0"/>
              </a:rPr>
              <a:t>используем следующие параметры</a:t>
            </a:r>
            <a:r>
              <a:rPr lang="ru-RU" sz="1200" spc="-1" dirty="0" smtClean="0">
                <a:solidFill>
                  <a:srgbClr val="000000"/>
                </a:solidFill>
                <a:latin typeface="Trebuchet MS" panose="020B0603020202020204" charset="0"/>
                <a:ea typeface="Arial" panose="020B0604020202020204"/>
                <a:cs typeface="Trebuchet MS" panose="020B0603020202020204" charset="0"/>
              </a:rPr>
              <a:t>:</a:t>
            </a:r>
          </a:p>
          <a:p>
            <a:pPr marL="165100">
              <a:buClr>
                <a:srgbClr val="000000"/>
              </a:buClr>
            </a:pPr>
            <a:endParaRPr lang="en-US" sz="1200" b="0" strike="noStrike" spc="-1" dirty="0" smtClean="0">
              <a:solidFill>
                <a:srgbClr val="000000"/>
              </a:solidFill>
              <a:latin typeface="Trebuchet MS" panose="020B0603020202020204" charset="0"/>
              <a:ea typeface="Arial" panose="020B0604020202020204"/>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smtClean="0">
                <a:latin typeface="Trebuchet MS" panose="020B0603020202020204" charset="0"/>
              </a:rPr>
              <a:t>bits </a:t>
            </a:r>
            <a:r>
              <a:rPr lang="en-US" sz="1200" dirty="0">
                <a:latin typeface="Trebuchet MS" panose="020B0603020202020204" charset="0"/>
              </a:rPr>
              <a:t>per </a:t>
            </a:r>
            <a:r>
              <a:rPr lang="en-US" sz="1200" dirty="0" smtClean="0">
                <a:latin typeface="Trebuchet MS" panose="020B0603020202020204" charset="0"/>
              </a:rPr>
              <a:t>seconds:9600</a:t>
            </a:r>
            <a:endParaRPr lang="en-US" sz="1200" spc="-1" dirty="0" smtClean="0">
              <a:solidFill>
                <a:srgbClr val="000000"/>
              </a:solidFill>
              <a:latin typeface="Trebuchet MS" panose="020B0603020202020204" charset="0"/>
              <a:ea typeface="Arial" panose="020B0604020202020204"/>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a:latin typeface="Trebuchet MS" panose="020B0603020202020204" charset="0"/>
              </a:rPr>
              <a:t>data </a:t>
            </a:r>
            <a:r>
              <a:rPr lang="en-US" sz="1200" dirty="0" smtClean="0">
                <a:latin typeface="Trebuchet MS" panose="020B0603020202020204" charset="0"/>
              </a:rPr>
              <a:t>bits:8</a:t>
            </a:r>
            <a:endParaRPr lang="en-US" sz="1200" b="0" strike="noStrike" spc="-1" dirty="0" smtClean="0">
              <a:solidFill>
                <a:srgbClr val="000000"/>
              </a:solidFill>
              <a:latin typeface="Trebuchet MS" panose="020B0603020202020204" charset="0"/>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err="1" smtClean="0">
                <a:latin typeface="Trebuchet MS" panose="020B0603020202020204" charset="0"/>
              </a:rPr>
              <a:t>parity:none</a:t>
            </a:r>
            <a:endParaRPr lang="en-US" sz="1200" spc="-1" dirty="0" smtClean="0">
              <a:solidFill>
                <a:srgbClr val="000000"/>
              </a:solidFill>
              <a:latin typeface="Trebuchet MS" panose="020B0603020202020204" charset="0"/>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a:latin typeface="Trebuchet MS" panose="020B0603020202020204" charset="0"/>
              </a:rPr>
              <a:t>stop </a:t>
            </a:r>
            <a:r>
              <a:rPr lang="en-US" sz="1200" dirty="0" smtClean="0">
                <a:latin typeface="Trebuchet MS" panose="020B0603020202020204" charset="0"/>
              </a:rPr>
              <a:t>bits:1</a:t>
            </a:r>
          </a:p>
          <a:p>
            <a:pPr marL="449580" indent="-284480">
              <a:lnSpc>
                <a:spcPct val="150000"/>
              </a:lnSpc>
              <a:buClr>
                <a:srgbClr val="000000"/>
              </a:buClr>
              <a:buFont typeface="Wingdings" panose="05000000000000000000" pitchFamily="2" charset="2"/>
              <a:buChar char=""/>
            </a:pPr>
            <a:r>
              <a:rPr lang="en-US" sz="1200" dirty="0">
                <a:latin typeface="Trebuchet MS" panose="020B0603020202020204" charset="0"/>
              </a:rPr>
              <a:t>flow </a:t>
            </a:r>
            <a:r>
              <a:rPr lang="en-US" sz="1200" dirty="0" err="1" smtClean="0">
                <a:latin typeface="Trebuchet MS" panose="020B0603020202020204" charset="0"/>
              </a:rPr>
              <a:t>control:none</a:t>
            </a:r>
            <a:endParaRPr lang="ru-RU" sz="1200" dirty="0" smtClean="0">
              <a:latin typeface="Trebuchet MS" panose="020B0603020202020204" charset="0"/>
            </a:endParaRPr>
          </a:p>
          <a:p>
            <a:pPr marL="449580" indent="-284480">
              <a:lnSpc>
                <a:spcPct val="150000"/>
              </a:lnSpc>
              <a:buClr>
                <a:srgbClr val="000000"/>
              </a:buClr>
              <a:buFont typeface="Wingdings" panose="05000000000000000000" pitchFamily="2" charset="2"/>
              <a:buChar char=""/>
            </a:pPr>
            <a:endParaRPr lang="en-US" sz="1200" spc="-1" dirty="0" smtClean="0">
              <a:solidFill>
                <a:srgbClr val="000000"/>
              </a:solidFill>
              <a:latin typeface="Trebuchet MS" panose="020B0603020202020204" charset="0"/>
              <a:cs typeface="Trebuchet MS" panose="020B0603020202020204" charset="0"/>
            </a:endParaRPr>
          </a:p>
          <a:p>
            <a:r>
              <a:rPr lang="ru-RU" sz="1200" spc="-1" dirty="0" smtClean="0">
                <a:solidFill>
                  <a:srgbClr val="000000"/>
                </a:solidFill>
                <a:latin typeface="Trebuchet MS" panose="020B0603020202020204" charset="0"/>
                <a:ea typeface="Arial" panose="020B0604020202020204"/>
                <a:cs typeface="Trebuchet MS" panose="020B0603020202020204" charset="0"/>
              </a:rPr>
              <a:t>При подключении к </a:t>
            </a:r>
            <a:r>
              <a:rPr lang="en-US" sz="1200" spc="-1" dirty="0" smtClean="0">
                <a:solidFill>
                  <a:srgbClr val="000000"/>
                </a:solidFill>
                <a:latin typeface="Trebuchet MS" panose="020B0603020202020204" charset="0"/>
                <a:ea typeface="Arial" panose="020B0604020202020204"/>
                <a:cs typeface="Trebuchet MS" panose="020B0603020202020204" charset="0"/>
              </a:rPr>
              <a:t>MGNT </a:t>
            </a:r>
            <a:r>
              <a:rPr lang="ru-RU" sz="1200" spc="-1" dirty="0" smtClean="0">
                <a:solidFill>
                  <a:srgbClr val="000000"/>
                </a:solidFill>
                <a:latin typeface="Trebuchet MS" panose="020B0603020202020204" charset="0"/>
                <a:ea typeface="Arial" panose="020B0604020202020204"/>
                <a:cs typeface="Trebuchet MS" panose="020B0603020202020204" charset="0"/>
              </a:rPr>
              <a:t>порту на ПК устанавливается </a:t>
            </a:r>
            <a:r>
              <a:rPr lang="en-US" sz="1200" spc="-1" dirty="0" smtClean="0">
                <a:solidFill>
                  <a:srgbClr val="000000"/>
                </a:solidFill>
                <a:latin typeface="Trebuchet MS" panose="020B0603020202020204" charset="0"/>
                <a:ea typeface="Arial" panose="020B0604020202020204"/>
                <a:cs typeface="Trebuchet MS" panose="020B0603020202020204" charset="0"/>
              </a:rPr>
              <a:t>IP-</a:t>
            </a:r>
            <a:r>
              <a:rPr lang="ru-RU" sz="1200" spc="-1" dirty="0" smtClean="0">
                <a:solidFill>
                  <a:srgbClr val="000000"/>
                </a:solidFill>
                <a:latin typeface="Trebuchet MS" panose="020B0603020202020204" charset="0"/>
                <a:ea typeface="Arial" panose="020B0604020202020204"/>
                <a:cs typeface="Trebuchet MS" panose="020B0603020202020204" charset="0"/>
              </a:rPr>
              <a:t>адрес из подсети 192.168.0.0/24 , сам </a:t>
            </a:r>
            <a:r>
              <a:rPr lang="en-US" sz="1200" spc="-1" dirty="0" smtClean="0">
                <a:solidFill>
                  <a:srgbClr val="000000"/>
                </a:solidFill>
                <a:latin typeface="Trebuchet MS" panose="020B0603020202020204" charset="0"/>
                <a:ea typeface="Arial" panose="020B0604020202020204"/>
                <a:cs typeface="Trebuchet MS" panose="020B0603020202020204" charset="0"/>
              </a:rPr>
              <a:t>OLT </a:t>
            </a:r>
            <a:r>
              <a:rPr lang="ru-RU" sz="1200" spc="-1" dirty="0" smtClean="0">
                <a:solidFill>
                  <a:srgbClr val="000000"/>
                </a:solidFill>
                <a:latin typeface="Trebuchet MS" panose="020B0603020202020204" charset="0"/>
                <a:ea typeface="Arial" panose="020B0604020202020204"/>
                <a:cs typeface="Trebuchet MS" panose="020B0603020202020204" charset="0"/>
              </a:rPr>
              <a:t>имеет адрес 192.168.0.1</a:t>
            </a:r>
            <a:endParaRPr lang="ru-RU" sz="1200" spc="-1" dirty="0">
              <a:solidFill>
                <a:srgbClr val="000000"/>
              </a:solidFill>
              <a:latin typeface="Trebuchet MS" panose="020B0603020202020204" charset="0"/>
              <a:ea typeface="Arial" panose="020B0604020202020204"/>
              <a:cs typeface="Trebuchet MS" panose="020B0603020202020204" charset="0"/>
            </a:endParaRPr>
          </a:p>
          <a:p>
            <a:pPr marL="165100">
              <a:lnSpc>
                <a:spcPct val="150000"/>
              </a:lnSpc>
              <a:buClr>
                <a:srgbClr val="000000"/>
              </a:buClr>
            </a:pPr>
            <a:endParaRPr lang="ru-RU" sz="1200" b="0" strike="noStrike" spc="-1" dirty="0" smtClean="0">
              <a:latin typeface="Trebuchet MS" panose="020B0603020202020204" charset="0"/>
              <a:cs typeface="Trebuchet MS" panose="020B0603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r>
              <a:rPr lang="ru-RU" sz="2250" b="1" strike="noStrike" spc="-1" dirty="0">
                <a:solidFill>
                  <a:schemeClr val="bg1"/>
                </a:solidFill>
                <a:latin typeface="Trebuchet MS" panose="020B0603020202020204" charset="0"/>
                <a:ea typeface="DejaVu Sans" panose="020B0603030804020204"/>
                <a:cs typeface="Trebuchet MS" panose="020B0603020202020204" charset="0"/>
              </a:rPr>
              <a:t>Обновление ПО </a:t>
            </a:r>
            <a:r>
              <a:rPr lang="ru-RU" sz="2250" b="1" strike="noStrike" spc="-1" dirty="0" smtClean="0">
                <a:solidFill>
                  <a:schemeClr val="bg1"/>
                </a:solidFill>
                <a:latin typeface="Trebuchet MS" panose="020B0603020202020204" charset="0"/>
                <a:ea typeface="DejaVu Sans" panose="020B0603030804020204"/>
                <a:cs typeface="Trebuchet MS" panose="020B0603020202020204" charset="0"/>
              </a:rPr>
              <a:t>OLT</a:t>
            </a: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21" name="CustomShape 2"/>
          <p:cNvSpPr/>
          <p:nvPr/>
        </p:nvSpPr>
        <p:spPr>
          <a:xfrm>
            <a:off x="0" y="1059480"/>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cs typeface="Trebuchet MS" panose="020B0603020202020204" charset="0"/>
              </a:rPr>
              <a:t>Для просмотра активной версии используем команду </a:t>
            </a:r>
            <a:r>
              <a:rPr lang="en-US" sz="1200" b="1" spc="-1" dirty="0">
                <a:solidFill>
                  <a:srgbClr val="000000"/>
                </a:solidFill>
                <a:latin typeface="Trebuchet MS" panose="020B0603020202020204" charset="0"/>
                <a:cs typeface="Trebuchet MS" panose="020B0603020202020204" charset="0"/>
              </a:rPr>
              <a:t>show </a:t>
            </a:r>
            <a:r>
              <a:rPr lang="en-US" sz="1200" b="1" spc="-1" dirty="0" smtClean="0">
                <a:solidFill>
                  <a:srgbClr val="000000"/>
                </a:solidFill>
                <a:latin typeface="Trebuchet MS" panose="020B0603020202020204" charset="0"/>
                <a:cs typeface="Trebuchet MS" panose="020B0603020202020204" charset="0"/>
              </a:rPr>
              <a:t>version</a:t>
            </a: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ea typeface="Arial" panose="020B0604020202020204"/>
                <a:cs typeface="Trebuchet MS" panose="020B0603020202020204" charset="0"/>
              </a:rPr>
              <a:t>Содержимое памяти </a:t>
            </a:r>
            <a:r>
              <a:rPr lang="en-US" sz="1200" spc="-1" dirty="0" smtClean="0">
                <a:solidFill>
                  <a:srgbClr val="000000"/>
                </a:solidFill>
                <a:latin typeface="Trebuchet MS" panose="020B0603020202020204" charset="0"/>
                <a:ea typeface="Arial" panose="020B0604020202020204"/>
                <a:cs typeface="Trebuchet MS" panose="020B0603020202020204" charset="0"/>
              </a:rPr>
              <a:t>OLT </a:t>
            </a:r>
            <a:r>
              <a:rPr lang="ru-RU" sz="1200" spc="-1" dirty="0" smtClean="0">
                <a:solidFill>
                  <a:srgbClr val="000000"/>
                </a:solidFill>
                <a:latin typeface="Trebuchet MS" panose="020B0603020202020204" charset="0"/>
                <a:ea typeface="Arial" panose="020B0604020202020204"/>
                <a:cs typeface="Trebuchet MS" panose="020B0603020202020204" charset="0"/>
              </a:rPr>
              <a:t>смотрим командой </a:t>
            </a:r>
            <a:r>
              <a:rPr lang="en-US" sz="1200" b="1" spc="-1" dirty="0" err="1">
                <a:solidFill>
                  <a:srgbClr val="000000"/>
                </a:solidFill>
                <a:latin typeface="Trebuchet MS" panose="020B0603020202020204" charset="0"/>
                <a:ea typeface="Arial" panose="020B0604020202020204"/>
                <a:cs typeface="Trebuchet MS" panose="020B0603020202020204" charset="0"/>
              </a:rPr>
              <a:t>dir</a:t>
            </a:r>
            <a:r>
              <a:rPr lang="ru-RU" sz="1200" spc="-1" dirty="0" smtClean="0">
                <a:solidFill>
                  <a:srgbClr val="000000"/>
                </a:solidFill>
                <a:latin typeface="Trebuchet MS" panose="020B0603020202020204" charset="0"/>
                <a:ea typeface="Arial" panose="020B0604020202020204"/>
                <a:cs typeface="Trebuchet MS" panose="020B0603020202020204" charset="0"/>
              </a:rPr>
              <a:t> </a:t>
            </a:r>
            <a:endParaRPr lang="ru-RU" sz="1200"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ea typeface="Arial" panose="020B0604020202020204"/>
                <a:cs typeface="Trebuchet MS" panose="020B0603020202020204" charset="0"/>
              </a:rPr>
              <a:t>Для загрузки файлов ПО на </a:t>
            </a:r>
            <a:r>
              <a:rPr lang="en-US" sz="1200" spc="-1" dirty="0" smtClean="0">
                <a:solidFill>
                  <a:srgbClr val="000000"/>
                </a:solidFill>
                <a:latin typeface="Trebuchet MS" panose="020B0603020202020204" charset="0"/>
                <a:ea typeface="Arial" panose="020B0604020202020204"/>
                <a:cs typeface="Trebuchet MS" panose="020B0603020202020204" charset="0"/>
              </a:rPr>
              <a:t>OLT </a:t>
            </a:r>
            <a:r>
              <a:rPr lang="ru-RU" sz="1200" spc="-1" dirty="0" smtClean="0">
                <a:solidFill>
                  <a:srgbClr val="000000"/>
                </a:solidFill>
                <a:latin typeface="Trebuchet MS" panose="020B0603020202020204" charset="0"/>
                <a:ea typeface="Arial" panose="020B0604020202020204"/>
                <a:cs typeface="Trebuchet MS" panose="020B0603020202020204" charset="0"/>
              </a:rPr>
              <a:t>используем либо </a:t>
            </a:r>
            <a:r>
              <a:rPr lang="en-US" sz="1200" spc="-1" dirty="0" smtClean="0">
                <a:solidFill>
                  <a:srgbClr val="000000"/>
                </a:solidFill>
                <a:latin typeface="Trebuchet MS" panose="020B0603020202020204" charset="0"/>
                <a:ea typeface="Arial" panose="020B0604020202020204"/>
                <a:cs typeface="Trebuchet MS" panose="020B0603020202020204" charset="0"/>
              </a:rPr>
              <a:t>TFTP </a:t>
            </a:r>
            <a:r>
              <a:rPr lang="ru-RU" sz="1200" spc="-1" dirty="0" smtClean="0">
                <a:solidFill>
                  <a:srgbClr val="000000"/>
                </a:solidFill>
                <a:latin typeface="Trebuchet MS" panose="020B0603020202020204" charset="0"/>
                <a:ea typeface="Arial" panose="020B0604020202020204"/>
                <a:cs typeface="Trebuchet MS" panose="020B0603020202020204" charset="0"/>
              </a:rPr>
              <a:t>либо </a:t>
            </a:r>
            <a:r>
              <a:rPr lang="en-US" sz="1200" spc="-1" dirty="0" smtClean="0">
                <a:solidFill>
                  <a:srgbClr val="000000"/>
                </a:solidFill>
                <a:latin typeface="Trebuchet MS" panose="020B0603020202020204" charset="0"/>
                <a:ea typeface="Arial" panose="020B0604020202020204"/>
                <a:cs typeface="Trebuchet MS" panose="020B0603020202020204" charset="0"/>
              </a:rPr>
              <a:t>FTP-</a:t>
            </a:r>
            <a:r>
              <a:rPr lang="ru-RU" sz="1200" spc="-1" dirty="0" smtClean="0">
                <a:solidFill>
                  <a:srgbClr val="000000"/>
                </a:solidFill>
                <a:latin typeface="Trebuchet MS" panose="020B0603020202020204" charset="0"/>
                <a:ea typeface="Arial" panose="020B0604020202020204"/>
                <a:cs typeface="Trebuchet MS" panose="020B0603020202020204" charset="0"/>
              </a:rPr>
              <a:t>протокол</a:t>
            </a:r>
            <a:r>
              <a:rPr lang="ru-RU" sz="1200" spc="-1" dirty="0">
                <a:solidFill>
                  <a:srgbClr val="000000"/>
                </a:solidFill>
                <a:latin typeface="Trebuchet MS" panose="020B0603020202020204" charset="0"/>
                <a:ea typeface="Arial" panose="020B0604020202020204"/>
                <a:cs typeface="Trebuchet MS" panose="020B0603020202020204" charset="0"/>
              </a:rPr>
              <a:t>ы</a:t>
            </a:r>
            <a:r>
              <a:rPr lang="ru-RU" sz="1200" spc="-1" dirty="0" smtClean="0">
                <a:solidFill>
                  <a:srgbClr val="000000"/>
                </a:solidFill>
                <a:latin typeface="Trebuchet MS" panose="020B0603020202020204" charset="0"/>
                <a:ea typeface="Arial" panose="020B0604020202020204"/>
                <a:cs typeface="Trebuchet MS" panose="020B0603020202020204" charset="0"/>
              </a:rPr>
              <a:t>.</a:t>
            </a:r>
            <a:endParaRPr lang="ru-RU" sz="1200"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ea typeface="Arial" panose="020B0604020202020204"/>
                <a:cs typeface="Trebuchet MS" panose="020B0603020202020204" charset="0"/>
              </a:rPr>
              <a:t>Проверяем</a:t>
            </a:r>
            <a:r>
              <a:rPr lang="ru-RU" sz="1200" spc="-1" dirty="0">
                <a:solidFill>
                  <a:srgbClr val="000000"/>
                </a:solidFill>
                <a:latin typeface="Trebuchet MS" panose="020B0603020202020204" charset="0"/>
                <a:ea typeface="Arial" panose="020B0604020202020204"/>
                <a:cs typeface="Trebuchet MS" panose="020B0603020202020204" charset="0"/>
              </a:rPr>
              <a:t>, </a:t>
            </a:r>
            <a:r>
              <a:rPr lang="ru-RU" sz="1200" spc="-1" dirty="0" smtClean="0">
                <a:solidFill>
                  <a:srgbClr val="000000"/>
                </a:solidFill>
                <a:latin typeface="Trebuchet MS" panose="020B0603020202020204" charset="0"/>
                <a:ea typeface="Arial" panose="020B0604020202020204"/>
                <a:cs typeface="Trebuchet MS" panose="020B0603020202020204" charset="0"/>
              </a:rPr>
              <a:t>что сервер </a:t>
            </a:r>
            <a:r>
              <a:rPr lang="ru-RU" sz="1200" spc="-1" dirty="0">
                <a:solidFill>
                  <a:srgbClr val="000000"/>
                </a:solidFill>
                <a:latin typeface="Trebuchet MS" panose="020B0603020202020204" charset="0"/>
                <a:ea typeface="Arial" panose="020B0604020202020204"/>
                <a:cs typeface="Trebuchet MS" panose="020B0603020202020204" charset="0"/>
              </a:rPr>
              <a:t>виден командой </a:t>
            </a:r>
            <a:r>
              <a:rPr lang="ru-RU" sz="1200" b="1" strike="noStrike" spc="-1" dirty="0" err="1" smtClean="0">
                <a:solidFill>
                  <a:srgbClr val="000000"/>
                </a:solidFill>
                <a:latin typeface="Trebuchet MS" panose="020B0603020202020204" charset="0"/>
                <a:ea typeface="Arial" panose="020B0604020202020204"/>
                <a:cs typeface="Trebuchet MS" panose="020B0603020202020204" charset="0"/>
              </a:rPr>
              <a:t>ping</a:t>
            </a:r>
            <a:r>
              <a:rPr lang="ru-RU" sz="1200" b="0" strike="noStrike" spc="-1" dirty="0" smtClean="0">
                <a:solidFill>
                  <a:srgbClr val="000000"/>
                </a:solidFill>
                <a:latin typeface="Trebuchet MS" panose="020B0603020202020204" charset="0"/>
                <a:ea typeface="Arial" panose="020B0604020202020204"/>
                <a:cs typeface="Trebuchet MS" panose="020B0603020202020204" charset="0"/>
              </a:rPr>
              <a:t>, например </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a:t>
            </a:r>
            <a:r>
              <a:rPr lang="ru-RU" sz="1200" b="1" strike="noStrike" spc="-1" dirty="0" err="1" smtClean="0">
                <a:solidFill>
                  <a:srgbClr val="000000"/>
                </a:solidFill>
                <a:latin typeface="Trebuchet MS" panose="020B0603020202020204" charset="0"/>
                <a:ea typeface="Arial" panose="020B0604020202020204"/>
                <a:cs typeface="Trebuchet MS" panose="020B0603020202020204" charset="0"/>
              </a:rPr>
              <a:t>ping</a:t>
            </a:r>
            <a:r>
              <a:rPr lang="ru-RU" sz="1200" b="1" strike="noStrike" spc="-1" dirty="0" smtClean="0">
                <a:solidFill>
                  <a:srgbClr val="000000"/>
                </a:solidFill>
                <a:latin typeface="Trebuchet MS" panose="020B0603020202020204" charset="0"/>
                <a:ea typeface="Arial" panose="020B0604020202020204"/>
                <a:cs typeface="Trebuchet MS" panose="020B0603020202020204" charset="0"/>
              </a:rPr>
              <a:t> 10.10.10.2»</a:t>
            </a:r>
            <a:endParaRPr lang="ru-RU" sz="1200" b="0" strike="noStrike" spc="-1" dirty="0" smtClean="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На OLT выполняем команду </a:t>
            </a:r>
            <a:r>
              <a:rPr lang="ru-RU" sz="1200" b="1" spc="-1" dirty="0" err="1">
                <a:solidFill>
                  <a:srgbClr val="000000"/>
                </a:solidFill>
                <a:latin typeface="Trebuchet MS" panose="020B0603020202020204" charset="0"/>
                <a:ea typeface="Arial" panose="020B0604020202020204"/>
                <a:cs typeface="Trebuchet MS" panose="020B0603020202020204" charset="0"/>
              </a:rPr>
              <a:t>copy</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tftp</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flash</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1200" spc="-1" dirty="0">
              <a:latin typeface="Trebuchet MS" panose="020B0603020202020204" charset="0"/>
              <a:cs typeface="Trebuchet MS" panose="020B0603020202020204" charset="0"/>
            </a:endParaRPr>
          </a:p>
          <a:p>
            <a:pPr>
              <a:lnSpc>
                <a:spcPct val="100000"/>
              </a:lnSpc>
            </a:pP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Source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file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name</a:t>
            </a:r>
            <a:r>
              <a:rPr lang="ru-RU" sz="1200" b="1" spc="-1" dirty="0">
                <a:solidFill>
                  <a:srgbClr val="000000"/>
                </a:solidFill>
                <a:latin typeface="Trebuchet MS" panose="020B0603020202020204" charset="0"/>
                <a:ea typeface="Arial" panose="020B0604020202020204"/>
                <a:cs typeface="Trebuchet MS" panose="020B0603020202020204" charset="0"/>
              </a:rPr>
              <a:t> – </a:t>
            </a:r>
            <a:r>
              <a:rPr lang="ru-RU" sz="1200"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1200" spc="-1" dirty="0">
              <a:latin typeface="Trebuchet MS" panose="020B0603020202020204" charset="0"/>
              <a:cs typeface="Trebuchet MS" panose="020B0603020202020204" charset="0"/>
            </a:endParaRPr>
          </a:p>
          <a:p>
            <a:pPr>
              <a:lnSpc>
                <a:spcPct val="100000"/>
              </a:lnSpc>
            </a:pP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Remote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server</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ip</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address</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spc="-1" dirty="0">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1200" spc="-1" dirty="0">
              <a:latin typeface="Trebuchet MS" panose="020B0603020202020204" charset="0"/>
              <a:cs typeface="Trebuchet MS" panose="020B0603020202020204" charset="0"/>
            </a:endParaRPr>
          </a:p>
          <a:p>
            <a:pPr>
              <a:lnSpc>
                <a:spcPct val="100000"/>
              </a:lnSpc>
            </a:pP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Destination</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file</a:t>
            </a:r>
            <a:r>
              <a:rPr lang="ru-RU" sz="1200" b="1" spc="-1" dirty="0">
                <a:solidFill>
                  <a:srgbClr val="000000"/>
                </a:solidFill>
                <a:latin typeface="Trebuchet MS" panose="020B0603020202020204" charset="0"/>
                <a:ea typeface="Arial" panose="020B0604020202020204"/>
                <a:cs typeface="Trebuchet MS" panose="020B0603020202020204" charset="0"/>
              </a:rPr>
              <a:t> </a:t>
            </a:r>
            <a:r>
              <a:rPr lang="ru-RU" sz="1200" b="1" spc="-1" dirty="0" err="1">
                <a:solidFill>
                  <a:srgbClr val="000000"/>
                </a:solidFill>
                <a:latin typeface="Trebuchet MS" panose="020B0603020202020204" charset="0"/>
                <a:ea typeface="Arial" panose="020B0604020202020204"/>
                <a:cs typeface="Trebuchet MS" panose="020B0603020202020204" charset="0"/>
              </a:rPr>
              <a:t>name</a:t>
            </a:r>
            <a:r>
              <a:rPr lang="ru-RU" sz="1200" spc="-1" dirty="0">
                <a:solidFill>
                  <a:srgbClr val="000000"/>
                </a:solidFill>
                <a:latin typeface="Trebuchet MS" panose="020B0603020202020204" charset="0"/>
                <a:ea typeface="Arial" panose="020B0604020202020204"/>
                <a:cs typeface="Trebuchet MS" panose="020B0603020202020204" charset="0"/>
              </a:rPr>
              <a:t> – </a:t>
            </a:r>
            <a:r>
              <a:rPr lang="ru-RU" sz="1200" spc="-1" dirty="0" err="1">
                <a:solidFill>
                  <a:srgbClr val="000000"/>
                </a:solidFill>
                <a:latin typeface="Trebuchet MS" panose="020B0603020202020204" charset="0"/>
                <a:ea typeface="Arial" panose="020B0604020202020204"/>
                <a:cs typeface="Trebuchet MS" panose="020B0603020202020204" charset="0"/>
              </a:rPr>
              <a:t>switch.bin</a:t>
            </a:r>
            <a:endParaRPr lang="ru-RU" sz="1200" spc="-1" dirty="0">
              <a:latin typeface="Trebuchet MS" panose="020B0603020202020204" charset="0"/>
              <a:cs typeface="Trebuchet MS" panose="020B0603020202020204" charset="0"/>
            </a:endParaRPr>
          </a:p>
          <a:p>
            <a:pPr marL="285750" lvl="2" indent="-284480">
              <a:lnSpc>
                <a:spcPct val="100000"/>
              </a:lnSpc>
              <a:buClr>
                <a:srgbClr val="000000"/>
              </a:buClr>
              <a:buFont typeface="Wingdings" panose="05000000000000000000" pitchFamily="2" charset="2"/>
              <a:buChar char=""/>
            </a:pPr>
            <a:r>
              <a:rPr lang="ru-RU" sz="1200" spc="-1" dirty="0">
                <a:solidFill>
                  <a:srgbClr val="000000"/>
                </a:solidFill>
                <a:latin typeface="Trebuchet MS" panose="020B0603020202020204" charset="0"/>
                <a:ea typeface="Arial" panose="020B0604020202020204"/>
                <a:cs typeface="Trebuchet MS" panose="020B0603020202020204" charset="0"/>
              </a:rPr>
              <a:t>Подтверждаем перезапись существующей прошивки командой </a:t>
            </a:r>
            <a:r>
              <a:rPr lang="ru-RU" sz="1200" b="1" spc="-1" dirty="0">
                <a:solidFill>
                  <a:srgbClr val="000000"/>
                </a:solidFill>
                <a:latin typeface="Trebuchet MS" panose="020B0603020202020204" charset="0"/>
                <a:ea typeface="Arial" panose="020B0604020202020204"/>
                <a:cs typeface="Trebuchet MS" panose="020B0603020202020204" charset="0"/>
              </a:rPr>
              <a:t>Y</a:t>
            </a:r>
            <a:endParaRPr lang="ru-RU" sz="1200" spc="-1" dirty="0">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en-US" sz="1200" b="1" spc="-1" dirty="0" smtClean="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en-US"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endParaRPr lang="ru-RU" sz="1200" b="1" spc="-1" dirty="0" smtClean="0">
              <a:solidFill>
                <a:srgbClr val="000000"/>
              </a:solidFill>
              <a:latin typeface="Trebuchet MS" panose="020B0603020202020204" charset="0"/>
              <a:ea typeface="Arial" panose="020B0604020202020204"/>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cs typeface="Trebuchet MS" panose="020B0603020202020204" charset="0"/>
              </a:rPr>
              <a:t>Перезагружаем </a:t>
            </a:r>
            <a:r>
              <a:rPr lang="en-US" sz="1200" spc="-1" dirty="0" smtClean="0">
                <a:solidFill>
                  <a:srgbClr val="000000"/>
                </a:solidFill>
                <a:latin typeface="Trebuchet MS" panose="020B0603020202020204" charset="0"/>
                <a:cs typeface="Trebuchet MS" panose="020B0603020202020204" charset="0"/>
              </a:rPr>
              <a:t>OLT </a:t>
            </a:r>
            <a:r>
              <a:rPr lang="ru-RU" sz="1200" spc="-1" dirty="0" smtClean="0">
                <a:solidFill>
                  <a:srgbClr val="000000"/>
                </a:solidFill>
                <a:latin typeface="Trebuchet MS" panose="020B0603020202020204" charset="0"/>
                <a:cs typeface="Trebuchet MS" panose="020B0603020202020204" charset="0"/>
              </a:rPr>
              <a:t>командой </a:t>
            </a:r>
            <a:r>
              <a:rPr lang="en-US" sz="1200" b="1" spc="-1" dirty="0" smtClean="0">
                <a:solidFill>
                  <a:srgbClr val="000000"/>
                </a:solidFill>
                <a:latin typeface="Trebuchet MS" panose="020B0603020202020204" charset="0"/>
                <a:cs typeface="Trebuchet MS" panose="020B0603020202020204" charset="0"/>
              </a:rPr>
              <a:t>reboot </a:t>
            </a:r>
            <a:r>
              <a:rPr lang="ru-RU" sz="1200" spc="-1" dirty="0" smtClean="0">
                <a:solidFill>
                  <a:srgbClr val="000000"/>
                </a:solidFill>
                <a:latin typeface="Trebuchet MS" panose="020B0603020202020204" charset="0"/>
                <a:cs typeface="Trebuchet MS" panose="020B0603020202020204" charset="0"/>
              </a:rPr>
              <a:t>для применения прошивки</a:t>
            </a:r>
            <a:endParaRPr lang="en-US" sz="1200" spc="-1" dirty="0">
              <a:solidFill>
                <a:srgbClr val="000000"/>
              </a:solidFill>
              <a:latin typeface="Trebuchet MS" panose="020B0603020202020204" charset="0"/>
              <a:cs typeface="Trebuchet MS" panose="020B0603020202020204" charset="0"/>
            </a:endParaRPr>
          </a:p>
          <a:p>
            <a:pPr marL="285750" indent="-284480">
              <a:lnSpc>
                <a:spcPct val="100000"/>
              </a:lnSpc>
              <a:buClr>
                <a:srgbClr val="000000"/>
              </a:buClr>
              <a:buFont typeface="Wingdings" panose="05000000000000000000" pitchFamily="2" charset="2"/>
              <a:buChar char=""/>
            </a:pPr>
            <a:r>
              <a:rPr lang="ru-RU" sz="1200" spc="-1" dirty="0" smtClean="0">
                <a:solidFill>
                  <a:srgbClr val="000000"/>
                </a:solidFill>
                <a:latin typeface="Trebuchet MS" panose="020B0603020202020204" charset="0"/>
                <a:cs typeface="Trebuchet MS" panose="020B0603020202020204" charset="0"/>
              </a:rPr>
              <a:t>После перезагрузки проверяем активную версию ПО</a:t>
            </a:r>
            <a:endParaRPr lang="ru-RU" sz="1200" strike="noStrike" spc="-1" dirty="0">
              <a:latin typeface="Trebuchet MS" panose="020B0603020202020204" charset="0"/>
              <a:cs typeface="Trebuchet MS" panose="020B0603020202020204" charset="0"/>
            </a:endParaRPr>
          </a:p>
        </p:txBody>
      </p:sp>
      <p:pic>
        <p:nvPicPr>
          <p:cNvPr id="3" name="Рисунок 2"/>
          <p:cNvPicPr>
            <a:picLocks noChangeAspect="1"/>
          </p:cNvPicPr>
          <p:nvPr/>
        </p:nvPicPr>
        <p:blipFill>
          <a:blip r:embed="rId4"/>
          <a:stretch>
            <a:fillRect/>
          </a:stretch>
        </p:blipFill>
        <p:spPr>
          <a:xfrm>
            <a:off x="105163" y="2916154"/>
            <a:ext cx="4823855" cy="1593970"/>
          </a:xfrm>
          <a:prstGeom prst="rect">
            <a:avLst/>
          </a:prstGeom>
        </p:spPr>
      </p:pic>
      <p:pic>
        <p:nvPicPr>
          <p:cNvPr id="4" name="Рисунок 3"/>
          <p:cNvPicPr>
            <a:picLocks noChangeAspect="1"/>
          </p:cNvPicPr>
          <p:nvPr/>
        </p:nvPicPr>
        <p:blipFill>
          <a:blip r:embed="rId5"/>
          <a:stretch>
            <a:fillRect/>
          </a:stretch>
        </p:blipFill>
        <p:spPr>
          <a:xfrm>
            <a:off x="4876791" y="2916153"/>
            <a:ext cx="4101222" cy="87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E4E4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69031</TotalTime>
  <Words>4685</Words>
  <Application>Microsoft Office PowerPoint</Application>
  <PresentationFormat>Экран (16:9)</PresentationFormat>
  <Paragraphs>733</Paragraphs>
  <Slides>49</Slides>
  <Notes>39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49</vt:i4>
      </vt:variant>
    </vt:vector>
  </HeadingPairs>
  <TitlesOfParts>
    <vt:vector size="64" baseType="lpstr">
      <vt:lpstr>Arial</vt:lpstr>
      <vt:lpstr>Calibri</vt:lpstr>
      <vt:lpstr>Consolas</vt:lpstr>
      <vt:lpstr>DejaVu Sans</vt:lpstr>
      <vt:lpstr>MagistralC</vt:lpstr>
      <vt:lpstr>StarSymbol</vt:lpstr>
      <vt:lpstr>Symbol</vt:lpstr>
      <vt:lpstr>Times New Roman</vt:lpstr>
      <vt:lpstr>Trebuchet MS</vt:lpstr>
      <vt:lpstr>Wingdings</vt:lpstr>
      <vt:lpstr>Office Theme</vt:lpstr>
      <vt:lpstr>Office Theme</vt:lpstr>
      <vt:lpstr>Office Theme</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Антропов Андрей</dc:creator>
  <cp:lastModifiedBy>ndevyatyarov</cp:lastModifiedBy>
  <cp:revision>522</cp:revision>
  <cp:lastPrinted>2016-11-02T07:54:00Z</cp:lastPrinted>
  <dcterms:created xsi:type="dcterms:W3CDTF">2019-10-02T08:30:00Z</dcterms:created>
  <dcterms:modified xsi:type="dcterms:W3CDTF">2024-10-15T01:00:23Z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43</vt:i4>
  </property>
  <property fmtid="{D5CDD505-2E9C-101B-9397-08002B2CF9AE}" pid="8" name="PresentationFormat">
    <vt:lpwstr>Экран (16:9)</vt:lpwstr>
  </property>
  <property fmtid="{D5CDD505-2E9C-101B-9397-08002B2CF9AE}" pid="9" name="ScaleCrop">
    <vt:bool>false</vt:bool>
  </property>
  <property fmtid="{D5CDD505-2E9C-101B-9397-08002B2CF9AE}" pid="10" name="ShareDoc">
    <vt:bool>false</vt:bool>
  </property>
  <property fmtid="{D5CDD505-2E9C-101B-9397-08002B2CF9AE}" pid="11" name="Slides">
    <vt:i4>44</vt:i4>
  </property>
  <property fmtid="{D5CDD505-2E9C-101B-9397-08002B2CF9AE}" pid="12" name="KSOProductBuildVer">
    <vt:lpwstr>1049-11.2.0.8970</vt:lpwstr>
  </property>
</Properties>
</file>