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 id="2147483649" r:id="rId6"/>
    <p:sldMasterId id="2147483674" r:id="rId7"/>
    <p:sldMasterId id="2147483758" r:id="rId8"/>
    <p:sldMasterId id="2147483859" r:id="rId9"/>
    <p:sldMasterId id="2147483954" r:id="rId10"/>
    <p:sldMasterId id="2147483993" r:id="rId11"/>
  </p:sldMasterIdLst>
  <p:notesMasterIdLst>
    <p:notesMasterId r:id="rId73"/>
  </p:notesMasterIdLst>
  <p:handoutMasterIdLst>
    <p:handoutMasterId r:id="rId74"/>
  </p:handoutMasterIdLst>
  <p:sldIdLst>
    <p:sldId id="256" r:id="rId12"/>
    <p:sldId id="669" r:id="rId13"/>
    <p:sldId id="571" r:id="rId14"/>
    <p:sldId id="548" r:id="rId15"/>
    <p:sldId id="727" r:id="rId16"/>
    <p:sldId id="728" r:id="rId17"/>
    <p:sldId id="729" r:id="rId18"/>
    <p:sldId id="715" r:id="rId19"/>
    <p:sldId id="730" r:id="rId20"/>
    <p:sldId id="716" r:id="rId21"/>
    <p:sldId id="681" r:id="rId22"/>
    <p:sldId id="721" r:id="rId23"/>
    <p:sldId id="722" r:id="rId24"/>
    <p:sldId id="694" r:id="rId25"/>
    <p:sldId id="723" r:id="rId26"/>
    <p:sldId id="706" r:id="rId27"/>
    <p:sldId id="707" r:id="rId28"/>
    <p:sldId id="708" r:id="rId29"/>
    <p:sldId id="731" r:id="rId30"/>
    <p:sldId id="670" r:id="rId31"/>
    <p:sldId id="682" r:id="rId32"/>
    <p:sldId id="683" r:id="rId33"/>
    <p:sldId id="684" r:id="rId34"/>
    <p:sldId id="686" r:id="rId35"/>
    <p:sldId id="688" r:id="rId36"/>
    <p:sldId id="687" r:id="rId37"/>
    <p:sldId id="689" r:id="rId38"/>
    <p:sldId id="672" r:id="rId39"/>
    <p:sldId id="691" r:id="rId40"/>
    <p:sldId id="690" r:id="rId41"/>
    <p:sldId id="692" r:id="rId42"/>
    <p:sldId id="718" r:id="rId43"/>
    <p:sldId id="719" r:id="rId44"/>
    <p:sldId id="720" r:id="rId45"/>
    <p:sldId id="693" r:id="rId46"/>
    <p:sldId id="673" r:id="rId47"/>
    <p:sldId id="674" r:id="rId48"/>
    <p:sldId id="675" r:id="rId49"/>
    <p:sldId id="724" r:id="rId50"/>
    <p:sldId id="676" r:id="rId51"/>
    <p:sldId id="709" r:id="rId52"/>
    <p:sldId id="710" r:id="rId53"/>
    <p:sldId id="711" r:id="rId54"/>
    <p:sldId id="725" r:id="rId55"/>
    <p:sldId id="677" r:id="rId56"/>
    <p:sldId id="678" r:id="rId57"/>
    <p:sldId id="699" r:id="rId58"/>
    <p:sldId id="679" r:id="rId59"/>
    <p:sldId id="680" r:id="rId60"/>
    <p:sldId id="696" r:id="rId61"/>
    <p:sldId id="726" r:id="rId62"/>
    <p:sldId id="697" r:id="rId63"/>
    <p:sldId id="698" r:id="rId64"/>
    <p:sldId id="700" r:id="rId65"/>
    <p:sldId id="701" r:id="rId66"/>
    <p:sldId id="702" r:id="rId67"/>
    <p:sldId id="703" r:id="rId68"/>
    <p:sldId id="704" r:id="rId69"/>
    <p:sldId id="717" r:id="rId70"/>
    <p:sldId id="712" r:id="rId71"/>
    <p:sldId id="713" r:id="rId72"/>
  </p:sldIdLst>
  <p:sldSz cx="9683750" cy="7296150"/>
  <p:notesSz cx="6797675" cy="9926638"/>
  <p:defaultTextStyle>
    <a:defPPr>
      <a:defRPr lang="ru-RU"/>
    </a:defPPr>
    <a:lvl1pPr algn="l" rtl="0" fontAlgn="base">
      <a:spcBef>
        <a:spcPct val="0"/>
      </a:spcBef>
      <a:spcAft>
        <a:spcPct val="0"/>
      </a:spcAft>
      <a:defRPr sz="2400" b="1" kern="1200">
        <a:solidFill>
          <a:schemeClr val="tx1"/>
        </a:solidFill>
        <a:latin typeface="Arial" charset="0"/>
        <a:ea typeface="+mn-ea"/>
        <a:cs typeface="Arial" charset="0"/>
      </a:defRPr>
    </a:lvl1pPr>
    <a:lvl2pPr marL="457200" algn="l" rtl="0" fontAlgn="base">
      <a:spcBef>
        <a:spcPct val="0"/>
      </a:spcBef>
      <a:spcAft>
        <a:spcPct val="0"/>
      </a:spcAft>
      <a:defRPr sz="2400" b="1" kern="1200">
        <a:solidFill>
          <a:schemeClr val="tx1"/>
        </a:solidFill>
        <a:latin typeface="Arial" charset="0"/>
        <a:ea typeface="+mn-ea"/>
        <a:cs typeface="Arial" charset="0"/>
      </a:defRPr>
    </a:lvl2pPr>
    <a:lvl3pPr marL="914400" algn="l" rtl="0" fontAlgn="base">
      <a:spcBef>
        <a:spcPct val="0"/>
      </a:spcBef>
      <a:spcAft>
        <a:spcPct val="0"/>
      </a:spcAft>
      <a:defRPr sz="2400" b="1" kern="1200">
        <a:solidFill>
          <a:schemeClr val="tx1"/>
        </a:solidFill>
        <a:latin typeface="Arial" charset="0"/>
        <a:ea typeface="+mn-ea"/>
        <a:cs typeface="Arial" charset="0"/>
      </a:defRPr>
    </a:lvl3pPr>
    <a:lvl4pPr marL="1371600" algn="l" rtl="0" fontAlgn="base">
      <a:spcBef>
        <a:spcPct val="0"/>
      </a:spcBef>
      <a:spcAft>
        <a:spcPct val="0"/>
      </a:spcAft>
      <a:defRPr sz="2400" b="1" kern="1200">
        <a:solidFill>
          <a:schemeClr val="tx1"/>
        </a:solidFill>
        <a:latin typeface="Arial" charset="0"/>
        <a:ea typeface="+mn-ea"/>
        <a:cs typeface="Arial" charset="0"/>
      </a:defRPr>
    </a:lvl4pPr>
    <a:lvl5pPr marL="1828800" algn="l" rtl="0" fontAlgn="base">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D00"/>
    <a:srgbClr val="0000FF"/>
    <a:srgbClr val="081D58"/>
    <a:srgbClr val="00FF00"/>
    <a:srgbClr val="DADADA"/>
    <a:srgbClr val="000000"/>
    <a:srgbClr val="CC0000"/>
    <a:srgbClr val="0FE7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538" autoAdjust="0"/>
    <p:restoredTop sz="91765" autoAdjust="0"/>
  </p:normalViewPr>
  <p:slideViewPr>
    <p:cSldViewPr>
      <p:cViewPr>
        <p:scale>
          <a:sx n="68" d="100"/>
          <a:sy n="68" d="100"/>
        </p:scale>
        <p:origin x="-1968" y="-132"/>
      </p:cViewPr>
      <p:guideLst>
        <p:guide orient="horz" pos="2298"/>
        <p:guide pos="3072"/>
      </p:guideLst>
    </p:cSldViewPr>
  </p:slideViewPr>
  <p:outlineViewPr>
    <p:cViewPr>
      <p:scale>
        <a:sx n="33" d="100"/>
        <a:sy n="33" d="100"/>
      </p:scale>
      <p:origin x="0" y="11910"/>
    </p:cViewPr>
  </p:outlineViewPr>
  <p:notesTextViewPr>
    <p:cViewPr>
      <p:scale>
        <a:sx n="100" d="100"/>
        <a:sy n="100" d="100"/>
      </p:scale>
      <p:origin x="0" y="0"/>
    </p:cViewPr>
  </p:notesTextViewPr>
  <p:sorterViewPr>
    <p:cViewPr>
      <p:scale>
        <a:sx n="66" d="100"/>
        <a:sy n="66" d="100"/>
      </p:scale>
      <p:origin x="0" y="7920"/>
    </p:cViewPr>
  </p:sorterViewPr>
  <p:notesViewPr>
    <p:cSldViewPr>
      <p:cViewPr>
        <p:scale>
          <a:sx n="100" d="100"/>
          <a:sy n="100" d="100"/>
        </p:scale>
        <p:origin x="-876" y="286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viewProps" Target="viewProps.xml"/><Relationship Id="rId7" Type="http://schemas.openxmlformats.org/officeDocument/2006/relationships/slideMaster" Target="slideMasters/slideMaster3.xml"/><Relationship Id="rId71" Type="http://schemas.openxmlformats.org/officeDocument/2006/relationships/slide" Target="slides/slide60.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slide" Target="slides/slide40.xml"/><Relationship Id="rId72" Type="http://schemas.openxmlformats.org/officeDocument/2006/relationships/slide" Target="slides/slide6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2946401" cy="4968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952500" eaLnBrk="0" hangingPunct="0">
              <a:lnSpc>
                <a:spcPct val="90000"/>
              </a:lnSpc>
              <a:spcBef>
                <a:spcPct val="0"/>
              </a:spcBef>
              <a:buSzTx/>
              <a:buFontTx/>
              <a:buNone/>
              <a:defRPr sz="1000" b="0" i="1">
                <a:latin typeface="Arial" charset="0"/>
                <a:cs typeface="+mn-cs"/>
              </a:defRPr>
            </a:lvl1pPr>
          </a:lstStyle>
          <a:p>
            <a:pPr>
              <a:defRPr/>
            </a:pPr>
            <a:endParaRPr lang="ru-RU"/>
          </a:p>
        </p:txBody>
      </p:sp>
      <p:sp>
        <p:nvSpPr>
          <p:cNvPr id="3075" name="Rectangle 3"/>
          <p:cNvSpPr>
            <a:spLocks noGrp="1" noChangeArrowheads="1"/>
          </p:cNvSpPr>
          <p:nvPr>
            <p:ph type="dt" sz="quarter" idx="1"/>
          </p:nvPr>
        </p:nvSpPr>
        <p:spPr bwMode="auto">
          <a:xfrm>
            <a:off x="3851275" y="-1588"/>
            <a:ext cx="2946400" cy="4968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52500" eaLnBrk="0" hangingPunct="0">
              <a:lnSpc>
                <a:spcPct val="90000"/>
              </a:lnSpc>
              <a:spcBef>
                <a:spcPct val="0"/>
              </a:spcBef>
              <a:buSzTx/>
              <a:buFontTx/>
              <a:buNone/>
              <a:defRPr sz="1000" b="0" i="1">
                <a:latin typeface="Arial" charset="0"/>
                <a:cs typeface="+mn-cs"/>
              </a:defRPr>
            </a:lvl1pPr>
          </a:lstStyle>
          <a:p>
            <a:pPr>
              <a:defRPr/>
            </a:pPr>
            <a:endParaRPr lang="ru-RU"/>
          </a:p>
        </p:txBody>
      </p:sp>
      <p:sp>
        <p:nvSpPr>
          <p:cNvPr id="3077"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52500" eaLnBrk="0" hangingPunct="0">
              <a:lnSpc>
                <a:spcPct val="90000"/>
              </a:lnSpc>
              <a:spcBef>
                <a:spcPct val="0"/>
              </a:spcBef>
              <a:buSzTx/>
              <a:buFontTx/>
              <a:buNone/>
              <a:defRPr sz="800" b="0" i="1">
                <a:latin typeface="Arial" charset="0"/>
                <a:cs typeface="+mn-cs"/>
              </a:defRPr>
            </a:lvl1pPr>
          </a:lstStyle>
          <a:p>
            <a:pPr>
              <a:defRPr/>
            </a:pPr>
            <a:fld id="{9AA2EB42-538E-4FA6-85BA-5DA494C30DC4}" type="slidenum">
              <a:rPr lang="ru-RU"/>
              <a:pPr>
                <a:defRPr/>
              </a:pPr>
              <a:t>‹#›</a:t>
            </a:fld>
            <a:endParaRPr lang="ru-RU"/>
          </a:p>
        </p:txBody>
      </p:sp>
      <p:pic>
        <p:nvPicPr>
          <p:cNvPr id="55301" name="Picture 6" descr="logo_rus"/>
          <p:cNvPicPr>
            <a:picLocks noChangeAspect="1" noChangeArrowheads="1"/>
          </p:cNvPicPr>
          <p:nvPr/>
        </p:nvPicPr>
        <p:blipFill>
          <a:blip r:embed="rId2"/>
          <a:srcRect/>
          <a:stretch>
            <a:fillRect/>
          </a:stretch>
        </p:blipFill>
        <p:spPr bwMode="auto">
          <a:xfrm>
            <a:off x="269875" y="9505950"/>
            <a:ext cx="2216150" cy="355600"/>
          </a:xfrm>
          <a:prstGeom prst="rect">
            <a:avLst/>
          </a:prstGeom>
          <a:noFill/>
          <a:ln w="9525">
            <a:noFill/>
            <a:miter lim="800000"/>
            <a:headEnd/>
            <a:tailEnd/>
          </a:ln>
        </p:spPr>
      </p:pic>
    </p:spTree>
    <p:extLst>
      <p:ext uri="{BB962C8B-B14F-4D97-AF65-F5344CB8AC3E}">
        <p14:creationId xmlns:p14="http://schemas.microsoft.com/office/powerpoint/2010/main" val="1774425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2946401" cy="4968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952500" eaLnBrk="0" hangingPunct="0">
              <a:lnSpc>
                <a:spcPct val="100000"/>
              </a:lnSpc>
              <a:spcBef>
                <a:spcPct val="0"/>
              </a:spcBef>
              <a:buSzTx/>
              <a:buFontTx/>
              <a:buNone/>
              <a:defRPr sz="1000" b="0" i="1">
                <a:latin typeface="Times New Roman" pitchFamily="18" charset="0"/>
                <a:cs typeface="+mn-cs"/>
              </a:defRPr>
            </a:lvl1pPr>
          </a:lstStyle>
          <a:p>
            <a:pPr>
              <a:defRPr/>
            </a:pPr>
            <a:endParaRPr lang="ru-RU"/>
          </a:p>
        </p:txBody>
      </p:sp>
      <p:sp>
        <p:nvSpPr>
          <p:cNvPr id="2051" name="Rectangle 3"/>
          <p:cNvSpPr>
            <a:spLocks noGrp="1" noChangeArrowheads="1"/>
          </p:cNvSpPr>
          <p:nvPr>
            <p:ph type="dt" idx="1"/>
          </p:nvPr>
        </p:nvSpPr>
        <p:spPr bwMode="auto">
          <a:xfrm>
            <a:off x="3851275" y="-1588"/>
            <a:ext cx="2946400" cy="4968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52500" eaLnBrk="0" hangingPunct="0">
              <a:lnSpc>
                <a:spcPct val="100000"/>
              </a:lnSpc>
              <a:spcBef>
                <a:spcPct val="0"/>
              </a:spcBef>
              <a:buSzTx/>
              <a:buFontTx/>
              <a:buNone/>
              <a:defRPr sz="1000" b="0" i="1">
                <a:latin typeface="Times New Roman" pitchFamily="18" charset="0"/>
                <a:cs typeface="+mn-cs"/>
              </a:defRPr>
            </a:lvl1pPr>
          </a:lstStyle>
          <a:p>
            <a:pPr>
              <a:defRPr/>
            </a:pPr>
            <a:endParaRPr lang="ru-RU"/>
          </a:p>
        </p:txBody>
      </p:sp>
      <p:sp>
        <p:nvSpPr>
          <p:cNvPr id="2052" name="Rectangle 4"/>
          <p:cNvSpPr>
            <a:spLocks noGrp="1" noChangeArrowheads="1"/>
          </p:cNvSpPr>
          <p:nvPr>
            <p:ph type="ftr" sz="quarter" idx="4"/>
          </p:nvPr>
        </p:nvSpPr>
        <p:spPr bwMode="auto">
          <a:xfrm>
            <a:off x="-1588" y="9429750"/>
            <a:ext cx="2946401" cy="4968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952500" eaLnBrk="0" hangingPunct="0">
              <a:lnSpc>
                <a:spcPct val="100000"/>
              </a:lnSpc>
              <a:spcBef>
                <a:spcPct val="0"/>
              </a:spcBef>
              <a:buSzTx/>
              <a:buFontTx/>
              <a:buNone/>
              <a:defRPr sz="1000">
                <a:latin typeface="Arial" charset="0"/>
                <a:cs typeface="+mn-cs"/>
              </a:defRPr>
            </a:lvl1pPr>
          </a:lstStyle>
          <a:p>
            <a:pPr>
              <a:defRPr/>
            </a:pPr>
            <a:r>
              <a:rPr lang="en-US"/>
              <a:t>© </a:t>
            </a:r>
            <a:r>
              <a:rPr lang="ru-RU"/>
              <a:t>Вадим Богданов, </a:t>
            </a:r>
            <a:r>
              <a:rPr lang="en-US"/>
              <a:t>http://www.PMProfy.ru</a:t>
            </a:r>
            <a:endParaRPr lang="ru-RU"/>
          </a:p>
        </p:txBody>
      </p:sp>
      <p:sp>
        <p:nvSpPr>
          <p:cNvPr id="2053" name="Rectangle 5"/>
          <p:cNvSpPr>
            <a:spLocks noGrp="1" noChangeArrowheads="1"/>
          </p:cNvSpPr>
          <p:nvPr>
            <p:ph type="sldNum" sz="quarter" idx="5"/>
          </p:nvPr>
        </p:nvSpPr>
        <p:spPr bwMode="auto">
          <a:xfrm>
            <a:off x="3698875" y="9429750"/>
            <a:ext cx="2946400" cy="4968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52500" eaLnBrk="0" hangingPunct="0">
              <a:lnSpc>
                <a:spcPct val="100000"/>
              </a:lnSpc>
              <a:spcBef>
                <a:spcPct val="0"/>
              </a:spcBef>
              <a:buSzTx/>
              <a:buFontTx/>
              <a:buNone/>
              <a:defRPr sz="1000">
                <a:latin typeface="Arial" charset="0"/>
                <a:cs typeface="+mn-cs"/>
              </a:defRPr>
            </a:lvl1pPr>
          </a:lstStyle>
          <a:p>
            <a:pPr>
              <a:defRPr/>
            </a:pPr>
            <a:fld id="{76A4E5C7-6D70-4729-B8A4-A29900E2FCBA}" type="slidenum">
              <a:rPr lang="ru-RU"/>
              <a:pPr>
                <a:defRPr/>
              </a:pPr>
              <a:t>‹#›</a:t>
            </a:fld>
            <a:endParaRPr lang="ru-RU"/>
          </a:p>
        </p:txBody>
      </p:sp>
      <p:sp>
        <p:nvSpPr>
          <p:cNvPr id="33798" name="Rectangle 6"/>
          <p:cNvSpPr>
            <a:spLocks noGrp="1" noRot="1" noChangeAspect="1" noChangeArrowheads="1" noTextEdit="1"/>
          </p:cNvSpPr>
          <p:nvPr>
            <p:ph type="sldImg" idx="2"/>
          </p:nvPr>
        </p:nvSpPr>
        <p:spPr bwMode="auto">
          <a:xfrm>
            <a:off x="671513" y="488950"/>
            <a:ext cx="5586412" cy="421005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304696929"/>
      </p:ext>
    </p:extLst>
  </p:cSld>
  <p:clrMap bg1="lt1" tx1="dk1" bg2="lt2" tx2="dk2" accent1="accent1" accent2="accent2" accent3="accent3" accent4="accent4" accent5="accent5" accent6="accent6" hlink="hlink" folHlink="folHlink"/>
  <p:hf hdr="0" dt="0"/>
  <p:notesStyle>
    <a:lvl1pPr algn="l" defTabSz="876300" rtl="0" eaLnBrk="0" fontAlgn="base" hangingPunct="0">
      <a:lnSpc>
        <a:spcPct val="90000"/>
      </a:lnSpc>
      <a:spcBef>
        <a:spcPct val="40000"/>
      </a:spcBef>
      <a:spcAft>
        <a:spcPct val="0"/>
      </a:spcAft>
      <a:buSzPct val="100000"/>
      <a:buChar char="•"/>
      <a:defRPr sz="1000" kern="1200">
        <a:solidFill>
          <a:schemeClr val="tx1"/>
        </a:solidFill>
        <a:latin typeface="Arial" charset="0"/>
        <a:ea typeface="+mn-ea"/>
        <a:cs typeface="+mn-cs"/>
      </a:defRPr>
    </a:lvl1pPr>
    <a:lvl2pPr marL="430213" indent="26988" algn="l" defTabSz="876300" rtl="0" eaLnBrk="0" fontAlgn="base" hangingPunct="0">
      <a:lnSpc>
        <a:spcPct val="90000"/>
      </a:lnSpc>
      <a:spcBef>
        <a:spcPct val="40000"/>
      </a:spcBef>
      <a:spcAft>
        <a:spcPct val="0"/>
      </a:spcAft>
      <a:defRPr sz="1000" kern="1200">
        <a:solidFill>
          <a:schemeClr val="tx1"/>
        </a:solidFill>
        <a:latin typeface="Arial" charset="0"/>
        <a:ea typeface="+mn-ea"/>
        <a:cs typeface="+mn-cs"/>
      </a:defRPr>
    </a:lvl2pPr>
    <a:lvl3pPr marL="858838" indent="55563" algn="l" defTabSz="876300" rtl="0" eaLnBrk="0" fontAlgn="base" hangingPunct="0">
      <a:lnSpc>
        <a:spcPct val="90000"/>
      </a:lnSpc>
      <a:spcBef>
        <a:spcPct val="40000"/>
      </a:spcBef>
      <a:spcAft>
        <a:spcPct val="0"/>
      </a:spcAft>
      <a:defRPr sz="1000" kern="1200">
        <a:solidFill>
          <a:schemeClr val="tx1"/>
        </a:solidFill>
        <a:latin typeface="Arial" charset="0"/>
        <a:ea typeface="+mn-ea"/>
        <a:cs typeface="+mn-cs"/>
      </a:defRPr>
    </a:lvl3pPr>
    <a:lvl4pPr marL="1400175" indent="-28575" algn="l" defTabSz="8763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66900" indent="-38100" algn="l" defTabSz="8763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prostokachestvo.ru/index.php?option=com_content&amp;view=article&amp;id=44:2010-06-11-13-42-38&amp;catid=38:2010-05-27-10-51-59&amp;Itemid=94"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Grp="1" noChangeArrowheads="1"/>
          </p:cNvSpPr>
          <p:nvPr>
            <p:ph type="ftr" sz="quarter" idx="4"/>
          </p:nvPr>
        </p:nvSpPr>
        <p:spPr/>
        <p:txBody>
          <a:bodyPr/>
          <a:lstStyle/>
          <a:p>
            <a:pPr>
              <a:defRPr/>
            </a:pPr>
            <a:r>
              <a:rPr lang="en-US" smtClean="0"/>
              <a:t>© </a:t>
            </a:r>
            <a:r>
              <a:rPr lang="ru-RU" smtClean="0"/>
              <a:t>Вадим Богданов, </a:t>
            </a:r>
            <a:r>
              <a:rPr lang="en-US" smtClean="0"/>
              <a:t>http://www.PMProfy.ru</a:t>
            </a:r>
            <a:endParaRPr lang="ru-RU" smtClean="0"/>
          </a:p>
        </p:txBody>
      </p:sp>
      <p:sp>
        <p:nvSpPr>
          <p:cNvPr id="156675" name="Rectangle 5"/>
          <p:cNvSpPr>
            <a:spLocks noGrp="1" noChangeArrowheads="1"/>
          </p:cNvSpPr>
          <p:nvPr>
            <p:ph type="sldNum" sz="quarter" idx="5"/>
          </p:nvPr>
        </p:nvSpPr>
        <p:spPr/>
        <p:txBody>
          <a:bodyPr/>
          <a:lstStyle/>
          <a:p>
            <a:pPr>
              <a:defRPr/>
            </a:pPr>
            <a:fld id="{7ADED2B9-34F1-4E42-8D63-E2551920E33C}" type="slidenum">
              <a:rPr lang="ru-RU" smtClean="0"/>
              <a:pPr>
                <a:defRPr/>
              </a:pPr>
              <a:t>1</a:t>
            </a:fld>
            <a:endParaRPr lang="ru-RU" smtClean="0"/>
          </a:p>
        </p:txBody>
      </p:sp>
      <p:sp>
        <p:nvSpPr>
          <p:cNvPr id="34820" name="Rectangle 2"/>
          <p:cNvSpPr>
            <a:spLocks noGrp="1" noRot="1" noChangeAspect="1" noChangeArrowheads="1" noTextEdit="1"/>
          </p:cNvSpPr>
          <p:nvPr>
            <p:ph type="sldImg"/>
          </p:nvPr>
        </p:nvSpPr>
        <p:spPr>
          <a:xfrm>
            <a:off x="657225" y="477838"/>
            <a:ext cx="5602288" cy="4221162"/>
          </a:xfrm>
          <a:solidFill>
            <a:schemeClr val="bg1"/>
          </a:solidFill>
          <a:ln cap="flat"/>
        </p:spPr>
      </p:sp>
      <p:sp>
        <p:nvSpPr>
          <p:cNvPr id="34821" name="Заметки 4"/>
          <p:cNvSpPr>
            <a:spLocks noGrp="1"/>
          </p:cNvSpPr>
          <p:nvPr>
            <p:ph type="body" idx="1"/>
          </p:nvPr>
        </p:nvSpPr>
        <p:spPr bwMode="auto">
          <a:xfrm>
            <a:off x="679450" y="4714875"/>
            <a:ext cx="5438775" cy="4467225"/>
          </a:xfrm>
          <a:prstGeom prst="rect">
            <a:avLst/>
          </a:prstGeom>
          <a:noFill/>
          <a:ln>
            <a:miter lim="800000"/>
            <a:headEnd/>
            <a:tailEnd/>
          </a:ln>
        </p:spPr>
        <p:txBody>
          <a:bodyPr/>
          <a:lstStyle/>
          <a:p>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a:ln/>
        </p:spPr>
      </p:sp>
      <p:sp>
        <p:nvSpPr>
          <p:cNvPr id="37891" name="Заметки 2"/>
          <p:cNvSpPr>
            <a:spLocks noGrp="1"/>
          </p:cNvSpPr>
          <p:nvPr>
            <p:ph type="body" idx="1"/>
          </p:nvPr>
        </p:nvSpPr>
        <p:spPr bwMode="auto">
          <a:xfrm>
            <a:off x="679450" y="4714875"/>
            <a:ext cx="5438775" cy="4467225"/>
          </a:xfrm>
          <a:prstGeom prst="rect">
            <a:avLst/>
          </a:prstGeom>
          <a:noFill/>
          <a:ln>
            <a:miter lim="800000"/>
            <a:headEnd/>
            <a:tailEnd/>
          </a:ln>
        </p:spPr>
        <p:txBody>
          <a:bodyPr/>
          <a:lstStyle/>
          <a:p>
            <a:endParaRPr lang="ru-RU" smtClean="0"/>
          </a:p>
        </p:txBody>
      </p:sp>
      <p:sp>
        <p:nvSpPr>
          <p:cNvPr id="4" name="Нижний колонтитул 3"/>
          <p:cNvSpPr>
            <a:spLocks noGrp="1"/>
          </p:cNvSpPr>
          <p:nvPr>
            <p:ph type="ftr" sz="quarter" idx="4"/>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5"/>
          </p:nvPr>
        </p:nvSpPr>
        <p:spPr/>
        <p:txBody>
          <a:bodyPr/>
          <a:lstStyle/>
          <a:p>
            <a:pPr>
              <a:defRPr/>
            </a:pPr>
            <a:fld id="{B6C660E3-3696-4ABE-901F-343DF7290A1A}" type="slidenum">
              <a:rPr lang="ru-RU" smtClean="0"/>
              <a:pPr>
                <a:defRPr/>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a:bodyPr>
          <a:lstStyle/>
          <a:p>
            <a:pPr>
              <a:buNone/>
            </a:pPr>
            <a:r>
              <a:rPr lang="ru-RU" sz="1000" b="0" i="0" kern="1200" dirty="0" smtClean="0">
                <a:solidFill>
                  <a:schemeClr val="tx1"/>
                </a:solidFill>
                <a:latin typeface="Arial" charset="0"/>
                <a:ea typeface="+mn-ea"/>
                <a:cs typeface="+mn-cs"/>
              </a:rPr>
              <a:t>Например: уменьшение количества контрольных оценок на этапе проектирования может снизить стоимость проекта за счет повышения эксплуатационных расходов заказчика. Управление стоимостью проекта в таком более широком значении часто называют "учетом затрат в течение жизненного цикла". Учет затрат в течение жизненного цикла в сочетании с методами оптимизации выгод могут способствовать оптимизации процесса принятия решений, а также снижению стоимости и времени выполнения проекта, повышению качества и эффективности результата поставки проекта.</a:t>
            </a:r>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a:bodyPr>
          <a:lstStyle/>
          <a:p>
            <a:pPr>
              <a:buNone/>
            </a:pPr>
            <a:r>
              <a:rPr lang="ru-RU" sz="1000" b="1" i="0" kern="1200" dirty="0" smtClean="0">
                <a:solidFill>
                  <a:schemeClr val="tx1"/>
                </a:solidFill>
                <a:latin typeface="Arial" charset="0"/>
                <a:ea typeface="+mn-ea"/>
                <a:cs typeface="+mn-cs"/>
              </a:rPr>
              <a:t>С.</a:t>
            </a:r>
            <a:r>
              <a:rPr lang="ru-RU" sz="1000" b="1" i="0" kern="1200" baseline="0" dirty="0" smtClean="0">
                <a:solidFill>
                  <a:schemeClr val="tx1"/>
                </a:solidFill>
                <a:latin typeface="Arial" charset="0"/>
                <a:ea typeface="+mn-ea"/>
                <a:cs typeface="+mn-cs"/>
              </a:rPr>
              <a:t> </a:t>
            </a:r>
            <a:r>
              <a:rPr lang="ru-RU" sz="1000" b="0" i="0" kern="1200" baseline="0" dirty="0" smtClean="0">
                <a:solidFill>
                  <a:schemeClr val="tx1"/>
                </a:solidFill>
                <a:latin typeface="Arial" charset="0"/>
                <a:ea typeface="+mn-ea"/>
                <a:cs typeface="+mn-cs"/>
              </a:rPr>
              <a:t>Управленческий резерв – это деньги</a:t>
            </a:r>
            <a:r>
              <a:rPr lang="en-US" sz="1000" b="0" i="0" kern="1200" baseline="0" dirty="0" smtClean="0">
                <a:solidFill>
                  <a:schemeClr val="tx1"/>
                </a:solidFill>
                <a:latin typeface="Arial" charset="0"/>
                <a:ea typeface="+mn-ea"/>
                <a:cs typeface="+mn-cs"/>
              </a:rPr>
              <a:t>, </a:t>
            </a:r>
            <a:r>
              <a:rPr lang="ru-RU" sz="1000" b="0" i="0" kern="1200" baseline="0" dirty="0" smtClean="0">
                <a:solidFill>
                  <a:schemeClr val="tx1"/>
                </a:solidFill>
                <a:latin typeface="Arial" charset="0"/>
                <a:ea typeface="+mn-ea"/>
                <a:cs typeface="+mn-cs"/>
              </a:rPr>
              <a:t>отложенные для работы с неизвестными рисками. Эти неизвестные риски не могут быть идентифицированы.</a:t>
            </a:r>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a:bodyPr>
          <a:lstStyle/>
          <a:p>
            <a:pPr>
              <a:buNone/>
            </a:pPr>
            <a:r>
              <a:rPr lang="ru-RU" sz="1000" b="1" i="0" kern="1200" dirty="0" smtClean="0">
                <a:solidFill>
                  <a:schemeClr val="tx1"/>
                </a:solidFill>
                <a:latin typeface="Arial" charset="0"/>
                <a:ea typeface="+mn-ea"/>
                <a:cs typeface="+mn-cs"/>
              </a:rPr>
              <a:t>А.</a:t>
            </a:r>
            <a:r>
              <a:rPr lang="ru-RU" sz="1000" b="1" i="0" kern="1200" baseline="0" dirty="0" smtClean="0">
                <a:solidFill>
                  <a:schemeClr val="tx1"/>
                </a:solidFill>
                <a:latin typeface="Arial" charset="0"/>
                <a:ea typeface="+mn-ea"/>
                <a:cs typeface="+mn-cs"/>
              </a:rPr>
              <a:t> </a:t>
            </a:r>
            <a:r>
              <a:rPr lang="ru-RU" sz="1000" b="0" i="0" kern="1200" baseline="0" dirty="0" smtClean="0">
                <a:solidFill>
                  <a:schemeClr val="tx1"/>
                </a:solidFill>
                <a:latin typeface="Arial" charset="0"/>
                <a:ea typeface="+mn-ea"/>
                <a:cs typeface="+mn-cs"/>
              </a:rPr>
              <a:t>Резерв – это деньги</a:t>
            </a:r>
            <a:r>
              <a:rPr lang="en-US" sz="1000" b="0" i="0" kern="1200" baseline="0" dirty="0" smtClean="0">
                <a:solidFill>
                  <a:schemeClr val="tx1"/>
                </a:solidFill>
                <a:latin typeface="Arial" charset="0"/>
                <a:ea typeface="+mn-ea"/>
                <a:cs typeface="+mn-cs"/>
              </a:rPr>
              <a:t>, </a:t>
            </a:r>
            <a:r>
              <a:rPr lang="ru-RU" sz="1000" b="0" i="0" kern="1200" baseline="0" dirty="0" smtClean="0">
                <a:solidFill>
                  <a:schemeClr val="tx1"/>
                </a:solidFill>
                <a:latin typeface="Arial" charset="0"/>
                <a:ea typeface="+mn-ea"/>
                <a:cs typeface="+mn-cs"/>
              </a:rPr>
              <a:t>отложенные для работы известными рисками. </a:t>
            </a:r>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a:bodyPr>
          <a:lstStyle/>
          <a:p>
            <a:pPr>
              <a:buNone/>
            </a:pPr>
            <a:r>
              <a:rPr lang="ru-RU" sz="1000" b="1" i="0" kern="1200" dirty="0" smtClean="0">
                <a:solidFill>
                  <a:schemeClr val="tx1"/>
                </a:solidFill>
                <a:latin typeface="Arial" charset="0"/>
                <a:ea typeface="+mn-ea"/>
                <a:cs typeface="+mn-cs"/>
              </a:rPr>
              <a:t>С.</a:t>
            </a:r>
            <a:r>
              <a:rPr lang="ru-RU" sz="1000" b="1" i="0" kern="1200" baseline="0" dirty="0" smtClean="0">
                <a:solidFill>
                  <a:schemeClr val="tx1"/>
                </a:solidFill>
                <a:latin typeface="Arial" charset="0"/>
                <a:ea typeface="+mn-ea"/>
                <a:cs typeface="+mn-cs"/>
              </a:rPr>
              <a:t> </a:t>
            </a:r>
            <a:r>
              <a:rPr lang="ru-RU" sz="1000" b="0" i="0" kern="1200" baseline="0" dirty="0" smtClean="0">
                <a:solidFill>
                  <a:schemeClr val="tx1"/>
                </a:solidFill>
                <a:latin typeface="Arial" charset="0"/>
                <a:ea typeface="+mn-ea"/>
                <a:cs typeface="+mn-cs"/>
              </a:rPr>
              <a:t>Бюджет проекта следует увеличить на 10 000 так как действительно </a:t>
            </a:r>
            <a:r>
              <a:rPr lang="ru-RU" sz="1000" b="0" i="0" kern="1200" baseline="0" dirty="0" err="1" smtClean="0">
                <a:solidFill>
                  <a:schemeClr val="tx1"/>
                </a:solidFill>
                <a:latin typeface="Arial" charset="0"/>
                <a:ea typeface="+mn-ea"/>
                <a:cs typeface="+mn-cs"/>
              </a:rPr>
              <a:t>одобреннной</a:t>
            </a:r>
            <a:r>
              <a:rPr lang="ru-RU" sz="1000" b="0" i="0" kern="1200" baseline="0" dirty="0" smtClean="0">
                <a:solidFill>
                  <a:schemeClr val="tx1"/>
                </a:solidFill>
                <a:latin typeface="Arial" charset="0"/>
                <a:ea typeface="+mn-ea"/>
                <a:cs typeface="+mn-cs"/>
              </a:rPr>
              <a:t> работой на данное время является работы по выполнению изменения</a:t>
            </a:r>
            <a:r>
              <a:rPr lang="en-US" sz="1000" b="0" i="0" kern="1200" baseline="0" dirty="0" smtClean="0">
                <a:solidFill>
                  <a:schemeClr val="tx1"/>
                </a:solidFill>
                <a:latin typeface="Arial" charset="0"/>
                <a:ea typeface="+mn-ea"/>
                <a:cs typeface="+mn-cs"/>
              </a:rPr>
              <a:t>, </a:t>
            </a:r>
            <a:r>
              <a:rPr lang="ru-RU" sz="1000" b="0" i="0" kern="1200" baseline="0" dirty="0" smtClean="0">
                <a:solidFill>
                  <a:schemeClr val="tx1"/>
                </a:solidFill>
                <a:latin typeface="Arial" charset="0"/>
                <a:ea typeface="+mn-ea"/>
                <a:cs typeface="+mn-cs"/>
              </a:rPr>
              <a:t>указанного в уведомлении. Если </a:t>
            </a:r>
            <a:r>
              <a:rPr lang="ru-RU" sz="1000" b="0" i="0" kern="1200" baseline="0" dirty="0" err="1" smtClean="0">
                <a:solidFill>
                  <a:schemeClr val="tx1"/>
                </a:solidFill>
                <a:latin typeface="Arial" charset="0"/>
                <a:ea typeface="+mn-ea"/>
                <a:cs typeface="+mn-cs"/>
              </a:rPr>
              <a:t>проделаную</a:t>
            </a:r>
            <a:r>
              <a:rPr lang="ru-RU" sz="1000" b="0" i="0" kern="1200" baseline="0" dirty="0" smtClean="0">
                <a:solidFill>
                  <a:schemeClr val="tx1"/>
                </a:solidFill>
                <a:latin typeface="Arial" charset="0"/>
                <a:ea typeface="+mn-ea"/>
                <a:cs typeface="+mn-cs"/>
              </a:rPr>
              <a:t> работу позднее нужно будет переделать</a:t>
            </a:r>
            <a:r>
              <a:rPr lang="en-US" sz="1000" b="0" i="0" kern="1200" baseline="0" dirty="0" smtClean="0">
                <a:solidFill>
                  <a:schemeClr val="tx1"/>
                </a:solidFill>
                <a:latin typeface="Arial" charset="0"/>
                <a:ea typeface="+mn-ea"/>
                <a:cs typeface="+mn-cs"/>
              </a:rPr>
              <a:t>, </a:t>
            </a:r>
            <a:r>
              <a:rPr lang="ru-RU" sz="1000" b="0" i="0" kern="1200" baseline="0" dirty="0" smtClean="0">
                <a:solidFill>
                  <a:schemeClr val="tx1"/>
                </a:solidFill>
                <a:latin typeface="Arial" charset="0"/>
                <a:ea typeface="+mn-ea"/>
                <a:cs typeface="+mn-cs"/>
              </a:rPr>
              <a:t>и для </a:t>
            </a:r>
            <a:r>
              <a:rPr lang="ru-RU" sz="1000" b="0" i="0" kern="1200" baseline="0" dirty="0" err="1" smtClean="0">
                <a:solidFill>
                  <a:schemeClr val="tx1"/>
                </a:solidFill>
                <a:latin typeface="Arial" charset="0"/>
                <a:ea typeface="+mn-ea"/>
                <a:cs typeface="+mn-cs"/>
              </a:rPr>
              <a:t>эого</a:t>
            </a:r>
            <a:r>
              <a:rPr lang="ru-RU" sz="1000" b="0" i="0" kern="1200" baseline="0" dirty="0" smtClean="0">
                <a:solidFill>
                  <a:schemeClr val="tx1"/>
                </a:solidFill>
                <a:latin typeface="Arial" charset="0"/>
                <a:ea typeface="+mn-ea"/>
                <a:cs typeface="+mn-cs"/>
              </a:rPr>
              <a:t> потребуется доп.работа</a:t>
            </a:r>
            <a:r>
              <a:rPr lang="en-US" sz="1000" b="0" i="0" kern="1200" baseline="0" dirty="0" smtClean="0">
                <a:solidFill>
                  <a:schemeClr val="tx1"/>
                </a:solidFill>
                <a:latin typeface="Arial" charset="0"/>
                <a:ea typeface="+mn-ea"/>
                <a:cs typeface="+mn-cs"/>
              </a:rPr>
              <a:t>, </a:t>
            </a:r>
            <a:r>
              <a:rPr lang="ru-RU" sz="1000" b="0" i="0" kern="1200" baseline="0" dirty="0" smtClean="0">
                <a:solidFill>
                  <a:schemeClr val="tx1"/>
                </a:solidFill>
                <a:latin typeface="Arial" charset="0"/>
                <a:ea typeface="+mn-ea"/>
                <a:cs typeface="+mn-cs"/>
              </a:rPr>
              <a:t>то должно быть утверждено другое уведомление об изменении и добавлены средства в </a:t>
            </a:r>
            <a:r>
              <a:rPr lang="ru-RU" sz="1000" b="0" i="0" kern="1200" baseline="0" smtClean="0">
                <a:solidFill>
                  <a:schemeClr val="tx1"/>
                </a:solidFill>
                <a:latin typeface="Arial" charset="0"/>
                <a:ea typeface="+mn-ea"/>
                <a:cs typeface="+mn-cs"/>
              </a:rPr>
              <a:t>бюджет проекта.</a:t>
            </a:r>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fontScale="92500" lnSpcReduction="10000"/>
          </a:bodyPr>
          <a:lstStyle/>
          <a:p>
            <a:r>
              <a:rPr lang="ru-RU" sz="1000" b="1" i="0" kern="1200" dirty="0" smtClean="0">
                <a:solidFill>
                  <a:schemeClr val="tx1"/>
                </a:solidFill>
                <a:latin typeface="Arial" charset="0"/>
                <a:ea typeface="+mn-ea"/>
                <a:cs typeface="+mn-cs"/>
              </a:rPr>
              <a:t>.1 Факторы внешней среды предприятия</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При оценке стоимости учитываются:</a:t>
            </a:r>
          </a:p>
          <a:p>
            <a:r>
              <a:rPr lang="ru-RU" sz="1000" b="1" i="0" kern="1200" dirty="0" smtClean="0">
                <a:solidFill>
                  <a:schemeClr val="tx1"/>
                </a:solidFill>
                <a:latin typeface="Arial" charset="0"/>
                <a:ea typeface="+mn-ea"/>
                <a:cs typeface="+mn-cs"/>
              </a:rPr>
              <a:t>Конъюнктура рынка.</a:t>
            </a:r>
            <a:r>
              <a:rPr lang="ru-RU" sz="1000" b="0" i="0" kern="1200" dirty="0" smtClean="0">
                <a:solidFill>
                  <a:schemeClr val="tx1"/>
                </a:solidFill>
                <a:latin typeface="Arial" charset="0"/>
                <a:ea typeface="+mn-ea"/>
                <a:cs typeface="+mn-cs"/>
              </a:rPr>
              <a:t> Какие продукты, услуги и результаты доступны на рынке, кто является их поставщиками и на каких условиях (раздел 4.1.1.3).</a:t>
            </a:r>
          </a:p>
          <a:p>
            <a:r>
              <a:rPr lang="ru-RU" sz="1000" b="1" i="0" kern="1200" dirty="0" smtClean="0">
                <a:solidFill>
                  <a:schemeClr val="tx1"/>
                </a:solidFill>
                <a:latin typeface="Arial" charset="0"/>
                <a:ea typeface="+mn-ea"/>
                <a:cs typeface="+mn-cs"/>
              </a:rPr>
              <a:t>Коммерческие базы данных.</a:t>
            </a:r>
            <a:r>
              <a:rPr lang="ru-RU" sz="1000" b="0" i="0" kern="1200" dirty="0" smtClean="0">
                <a:solidFill>
                  <a:schemeClr val="tx1"/>
                </a:solidFill>
                <a:latin typeface="Arial" charset="0"/>
                <a:ea typeface="+mn-ea"/>
                <a:cs typeface="+mn-cs"/>
              </a:rPr>
              <a:t> Информация о стоимости ресурсов часто доступна в коммерческих базах данных, содержащих сведения о квалификации и стоимости трудовых ресурсов, а также сведения о стоимости стандартных материалов и оборудования. Другим источником информации являются опубликованные прайс-листы организаций- продавцов.</a:t>
            </a:r>
          </a:p>
          <a:p>
            <a:r>
              <a:rPr lang="ru-RU" sz="1000" b="1" i="0" kern="1200" dirty="0" smtClean="0">
                <a:solidFill>
                  <a:schemeClr val="tx1"/>
                </a:solidFill>
                <a:latin typeface="Arial" charset="0"/>
                <a:ea typeface="+mn-ea"/>
                <a:cs typeface="+mn-cs"/>
              </a:rPr>
              <a:t>.2 Активы организационного процесса</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При разработке плана управления стоимостью, выборе инструментов для стоимостной оценки, а также методов мониторинга и отчетности учитываются официальные и неофициальные правила, процедуры и руководства (раздел 4.1.1), относящиеся к стоимостной оценке.</a:t>
            </a:r>
          </a:p>
          <a:p>
            <a:r>
              <a:rPr lang="ru-RU" sz="1000" b="1" i="0" kern="1200" dirty="0" smtClean="0">
                <a:solidFill>
                  <a:schemeClr val="tx1"/>
                </a:solidFill>
                <a:latin typeface="Arial" charset="0"/>
                <a:ea typeface="+mn-ea"/>
                <a:cs typeface="+mn-cs"/>
              </a:rPr>
              <a:t>Правила стоимостной оценки.</a:t>
            </a:r>
            <a:r>
              <a:rPr lang="ru-RU" sz="1000" b="0" i="0" kern="1200" dirty="0" smtClean="0">
                <a:solidFill>
                  <a:schemeClr val="tx1"/>
                </a:solidFill>
                <a:latin typeface="Arial" charset="0"/>
                <a:ea typeface="+mn-ea"/>
                <a:cs typeface="+mn-cs"/>
              </a:rPr>
              <a:t> В некоторых организациях имеются свои определенные правила стоимостной оценки. В таких случаях выполнение проекта происходит в рамках установленных на предприятии правил.</a:t>
            </a:r>
          </a:p>
          <a:p>
            <a:r>
              <a:rPr lang="ru-RU" sz="1000" b="1" i="0" kern="1200" dirty="0" smtClean="0">
                <a:solidFill>
                  <a:schemeClr val="tx1"/>
                </a:solidFill>
                <a:latin typeface="Arial" charset="0"/>
                <a:ea typeface="+mn-ea"/>
                <a:cs typeface="+mn-cs"/>
              </a:rPr>
              <a:t>Шаблоны стоимостной оценки.</a:t>
            </a:r>
            <a:r>
              <a:rPr lang="ru-RU" sz="1000" b="0" i="0" kern="1200" dirty="0" smtClean="0">
                <a:solidFill>
                  <a:schemeClr val="tx1"/>
                </a:solidFill>
                <a:latin typeface="Arial" charset="0"/>
                <a:ea typeface="+mn-ea"/>
                <a:cs typeface="+mn-cs"/>
              </a:rPr>
              <a:t> В некоторых организациях имеются специально разработанные шаблоны (или формально стандарты), предназначенные для использования командой проекта. Организация может постоянно совершенствовать шаблон, основываясь на его применении и полезности в предыдущих проектах.</a:t>
            </a:r>
          </a:p>
          <a:p>
            <a:r>
              <a:rPr lang="ru-RU" sz="1000" b="1" i="0" kern="1200" dirty="0" smtClean="0">
                <a:solidFill>
                  <a:schemeClr val="tx1"/>
                </a:solidFill>
                <a:latin typeface="Arial" charset="0"/>
                <a:ea typeface="+mn-ea"/>
                <a:cs typeface="+mn-cs"/>
              </a:rPr>
              <a:t>Историческая информация.</a:t>
            </a:r>
            <a:r>
              <a:rPr lang="ru-RU" sz="1000" b="0" i="0" kern="1200" dirty="0" smtClean="0">
                <a:solidFill>
                  <a:schemeClr val="tx1"/>
                </a:solidFill>
                <a:latin typeface="Arial" charset="0"/>
                <a:ea typeface="+mn-ea"/>
                <a:cs typeface="+mn-cs"/>
              </a:rPr>
              <a:t> На стоимость проекта может оказать влияние информация, имеющая отношение к конечному продукту или услуге проекта; она поступает из различных источников внутри организации.</a:t>
            </a:r>
          </a:p>
          <a:p>
            <a:r>
              <a:rPr lang="ru-RU" sz="1000" b="1" i="0" kern="1200" dirty="0" smtClean="0">
                <a:solidFill>
                  <a:schemeClr val="tx1"/>
                </a:solidFill>
                <a:latin typeface="Arial" charset="0"/>
                <a:ea typeface="+mn-ea"/>
                <a:cs typeface="+mn-cs"/>
              </a:rPr>
              <a:t>Архив проекта.</a:t>
            </a:r>
            <a:r>
              <a:rPr lang="ru-RU" sz="1000" b="0" i="0" kern="1200" dirty="0" smtClean="0">
                <a:solidFill>
                  <a:schemeClr val="tx1"/>
                </a:solidFill>
                <a:latin typeface="Arial" charset="0"/>
                <a:ea typeface="+mn-ea"/>
                <a:cs typeface="+mn-cs"/>
              </a:rPr>
              <a:t> Одна или несколько участвующих в проекте организаций могут хранить у себя достаточно подробные записи о результатах исполнения предыдущих проектов, которые могут помочь в разработке стоимостной оценки данного проекта. В некоторых областях приложения такие записи могут вести отдельные члены команды.</a:t>
            </a:r>
          </a:p>
          <a:p>
            <a:r>
              <a:rPr lang="ru-RU" sz="1000" b="1" i="0" kern="1200" dirty="0" smtClean="0">
                <a:solidFill>
                  <a:schemeClr val="tx1"/>
                </a:solidFill>
                <a:latin typeface="Arial" charset="0"/>
                <a:ea typeface="+mn-ea"/>
                <a:cs typeface="+mn-cs"/>
              </a:rPr>
              <a:t>Знания команды проекта.</a:t>
            </a:r>
            <a:r>
              <a:rPr lang="ru-RU" sz="1000" b="0" i="0" kern="1200" dirty="0" smtClean="0">
                <a:solidFill>
                  <a:schemeClr val="tx1"/>
                </a:solidFill>
                <a:latin typeface="Arial" charset="0"/>
                <a:ea typeface="+mn-ea"/>
                <a:cs typeface="+mn-cs"/>
              </a:rPr>
              <a:t> Члены команды проекта могут воспользоваться ранее собранными данными о фактической стоимости или о стоимостной оценке. Несмотря на то что такая информация, безусловно, может оказаться полезной, обычно она значительно уступает в надежности более свежим документально зафиксированным данным.</a:t>
            </a:r>
          </a:p>
          <a:p>
            <a:r>
              <a:rPr lang="ru-RU" sz="1000" b="1" i="0" kern="1200" dirty="0" smtClean="0">
                <a:solidFill>
                  <a:schemeClr val="tx1"/>
                </a:solidFill>
                <a:latin typeface="Arial" charset="0"/>
                <a:ea typeface="+mn-ea"/>
                <a:cs typeface="+mn-cs"/>
              </a:rPr>
              <a:t>Накопленные знания.</a:t>
            </a:r>
            <a:r>
              <a:rPr lang="ru-RU" sz="1000" b="0" i="0" kern="1200" dirty="0" smtClean="0">
                <a:solidFill>
                  <a:schemeClr val="tx1"/>
                </a:solidFill>
                <a:latin typeface="Arial" charset="0"/>
                <a:ea typeface="+mn-ea"/>
                <a:cs typeface="+mn-cs"/>
              </a:rPr>
              <a:t> Накопленные знания могут включать в себя стоимостные оценки, относящиеся к предыдущим проектам, схожим с нынешним по объему и содержанию.</a:t>
            </a:r>
          </a:p>
          <a:p>
            <a:r>
              <a:rPr lang="ru-RU" sz="1000" b="1" i="0" kern="1200" dirty="0" smtClean="0">
                <a:solidFill>
                  <a:schemeClr val="tx1"/>
                </a:solidFill>
                <a:latin typeface="Arial" charset="0"/>
                <a:ea typeface="+mn-ea"/>
                <a:cs typeface="+mn-cs"/>
              </a:rPr>
              <a:t>.3 Описание содержания проекта</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Описание содержания проекта (см. раздел 5.2.3.1) включает в себя описания производственной необходимости, обоснований, требований и текущих границ проекта. В нем содержится важная информация о требованиях проекта, которая учитывается при стоимостной оценке. Описание содержания проекта включает также определение ограничений, допущений и требований. К ограничениям относятся специфические факторы, огранивающие выбор возможных вариантов стоимостной оценки. Одним из самых распространенных ограничений для многих проектов является ограниченность бюджета проекта. Среди других ограничений можно привести требуемые даты поставок, наличие квалифицированных человеческих ресурсов и организационные принципы организации. Допущения – это факторы, рассматриваемые как истинные, реальные или достоверные. К требованиям, затрагивающим контрактные обязательства или юридическую ответственность, могут относиться здоровье, надежность, безопасность, эксплуатационные качества, охрана окружающей среды, страхование, авторские права, соблюдение равноправии при трудоустройстве, лицензирование и получение разрешений. Все они учитываются при определении стоимостной оценки.</a:t>
            </a:r>
          </a:p>
          <a:p>
            <a:r>
              <a:rPr lang="ru-RU" sz="1000" b="0" i="0" kern="1200" dirty="0" smtClean="0">
                <a:solidFill>
                  <a:schemeClr val="tx1"/>
                </a:solidFill>
                <a:latin typeface="Arial" charset="0"/>
                <a:ea typeface="+mn-ea"/>
                <a:cs typeface="+mn-cs"/>
              </a:rPr>
              <a:t>В описании содержания проекта также перечисляются результаты поставки и критерии приемки проекта, а также продуктов, услуг и результатов проекта. Все эти факторы принимаются во внимание при стоимостной оценке проекта. Определение содержания продукта, входящее в описание содержания проекта, дает описания продуктов и услуг, а также иную важную информацию, касающуюся технических проблем или иных вопросов, принимаемых во внимание при оценке стоимости.</a:t>
            </a:r>
          </a:p>
          <a:p>
            <a:r>
              <a:rPr lang="ru-RU" sz="1000" b="1" i="0" kern="1200" dirty="0" smtClean="0">
                <a:solidFill>
                  <a:schemeClr val="tx1"/>
                </a:solidFill>
                <a:latin typeface="Arial" charset="0"/>
                <a:ea typeface="+mn-ea"/>
                <a:cs typeface="+mn-cs"/>
              </a:rPr>
              <a:t>.4 Иерархическая структура работ</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Иерархическая структура работ по проекту (ИСР) (раздел 5.3.3.2) определяет взаимоотношения между всеми элементами проекта и результатами поставки проекта (раздел 4.4.3.1).</a:t>
            </a:r>
          </a:p>
          <a:p>
            <a:r>
              <a:rPr lang="ru-RU" sz="1000" b="1" i="0" kern="1200" dirty="0" smtClean="0">
                <a:solidFill>
                  <a:schemeClr val="tx1"/>
                </a:solidFill>
                <a:latin typeface="Arial" charset="0"/>
                <a:ea typeface="+mn-ea"/>
                <a:cs typeface="+mn-cs"/>
              </a:rPr>
              <a:t>.5 Словарь ИСР</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Словарь ИСР (раздел 5.3.3.3) и соответствующее подробное содержание работы дают определения результатов поставки и описание работы для каждого элемента ИСР, необходимого для получения каждого результата поставки.</a:t>
            </a:r>
          </a:p>
          <a:p>
            <a:r>
              <a:rPr lang="ru-RU" sz="1000" b="1" i="0" kern="1200" dirty="0" smtClean="0">
                <a:solidFill>
                  <a:schemeClr val="tx1"/>
                </a:solidFill>
                <a:latin typeface="Arial" charset="0"/>
                <a:ea typeface="+mn-ea"/>
                <a:cs typeface="+mn-cs"/>
              </a:rPr>
              <a:t>.6 План управления проектом</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План управления проектом (раздел 4.3) содержит общий план мероприятий по исполнению, мониторингу и контролю над проектом, а также дополнительные планы, содержащие указания и руководства по составлению плана управления стоимостью и контролю за его исполнением. Если имеются в наличии другие дополнительные планы, то они также принимаются в расчет при стоимостной оценке.</a:t>
            </a:r>
          </a:p>
          <a:p>
            <a:r>
              <a:rPr lang="ru-RU" sz="1000" b="1" i="0" kern="1200" dirty="0" smtClean="0">
                <a:solidFill>
                  <a:schemeClr val="tx1"/>
                </a:solidFill>
                <a:latin typeface="Arial" charset="0"/>
                <a:ea typeface="+mn-ea"/>
                <a:cs typeface="+mn-cs"/>
              </a:rPr>
              <a:t>План управления расписанием.</a:t>
            </a:r>
            <a:r>
              <a:rPr lang="ru-RU" sz="1000" b="0" i="0" kern="1200" dirty="0" smtClean="0">
                <a:solidFill>
                  <a:schemeClr val="tx1"/>
                </a:solidFill>
                <a:latin typeface="Arial" charset="0"/>
                <a:ea typeface="+mn-ea"/>
                <a:cs typeface="+mn-cs"/>
              </a:rPr>
              <a:t> Главной частью определения стоимости проекта являются тип и количество ресурсов, а также период времени, необходимый ресурсам для выполнения работ по проекту. Ресурсы плановых операций и их длительность используются в качестве ключевых входов данного процесса. Оценка ресурсов операций (раздел 6.3) определяет доступность и требуемое количество персонала, оборудования и материалов, необходимых для выполнения плановых операций. Эти данные тесно взаимосвязаны со стоимостной оценкой. Оценка длительности операций (раздел 6.4) оказывает существенное влияние на стоимостную оценку любого проекта, в бюджете которого предусмотрен резерв на стоимость финансирования (включая проценты по займам) и в котором ресурсы задействуются на определенный период времени, соответствующий длительности выполнения плановой операции. Оценка длительности плановых операций может также оказывать влияние на стоимостную оценку в тех случаях, когда учитываются расходы, зависящие от времени (например, профсоюз, с которым заключен регулярно продлеваемый коллективный договор, материалы с сезонным колебанием стоимости), или в тех случаях, когда учитываются повременные расходы (например, повременные накладные расходы во время строительства).</a:t>
            </a:r>
          </a:p>
          <a:p>
            <a:r>
              <a:rPr lang="ru-RU" sz="1000" b="1" i="0" kern="1200" dirty="0" smtClean="0">
                <a:solidFill>
                  <a:schemeClr val="tx1"/>
                </a:solidFill>
                <a:latin typeface="Arial" charset="0"/>
                <a:ea typeface="+mn-ea"/>
                <a:cs typeface="+mn-cs"/>
              </a:rPr>
              <a:t>План управления обеспечением проекта персоналом.</a:t>
            </a:r>
            <a:r>
              <a:rPr lang="ru-RU" sz="1000" b="0" i="0" kern="1200" dirty="0" smtClean="0">
                <a:solidFill>
                  <a:schemeClr val="tx1"/>
                </a:solidFill>
                <a:latin typeface="Arial" charset="0"/>
                <a:ea typeface="+mn-ea"/>
                <a:cs typeface="+mn-cs"/>
              </a:rPr>
              <a:t> Характеристики кадрового обеспечения и тарифные ставки персонала проекта (раздел 9.1.3.3) являются необходимыми элементами при составлении стоимостной оценки расписания.</a:t>
            </a:r>
          </a:p>
          <a:p>
            <a:r>
              <a:rPr lang="ru-RU" sz="1000" b="1" i="0" kern="1200" dirty="0" smtClean="0">
                <a:solidFill>
                  <a:schemeClr val="tx1"/>
                </a:solidFill>
                <a:latin typeface="Arial" charset="0"/>
                <a:ea typeface="+mn-ea"/>
                <a:cs typeface="+mn-cs"/>
              </a:rPr>
              <a:t>Реестр рисков.</a:t>
            </a:r>
            <a:r>
              <a:rPr lang="ru-RU" sz="1000" b="0" i="0" kern="1200" dirty="0" smtClean="0">
                <a:solidFill>
                  <a:schemeClr val="tx1"/>
                </a:solidFill>
                <a:latin typeface="Arial" charset="0"/>
                <a:ea typeface="+mn-ea"/>
                <a:cs typeface="+mn-cs"/>
              </a:rPr>
              <a:t> Специалист по оценке стоимости при составлении стоимостной оценки учитывает информацию, касающуюся реагирования на риски (раздел 11.2.3.1). Риски могут быть угрозами или благоприятными возможностями, поэтому они оказывают влияние как на плановые операции, так и на стоимость проекта. Как правило, в случае возникновения негативного риска, почти всегда стоимость проекта увеличивается и происходит задержка в выполнении мероприятий, предусмотренных расписанием проекта.</a:t>
            </a:r>
          </a:p>
          <a:p>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16</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fontScale="92500" lnSpcReduction="10000"/>
          </a:bodyPr>
          <a:lstStyle/>
          <a:p>
            <a:pPr>
              <a:buNone/>
            </a:pPr>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17</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fontScale="92500" lnSpcReduction="10000"/>
          </a:bodyPr>
          <a:lstStyle/>
          <a:p>
            <a:pPr>
              <a:buNone/>
            </a:pPr>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18</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a:bodyPr>
          <a:lstStyle/>
          <a:p>
            <a:r>
              <a:rPr lang="ru-RU" sz="1000" b="0" i="0" kern="1200" dirty="0" smtClean="0">
                <a:solidFill>
                  <a:schemeClr val="tx1"/>
                </a:solidFill>
                <a:latin typeface="Arial" charset="0"/>
                <a:ea typeface="+mn-ea"/>
                <a:cs typeface="+mn-cs"/>
              </a:rPr>
              <a:t>Во многих областях приложения прогнозирование и перспективный анализ финансовой эффективности продукта проекта выполняется вне рамок проекта. В других – например, в проектах капитального строительства – управление стоимостью проекта включает также и такую работу. В том случае, когда такие прогнозирование и анализ включены в проект, управление стоимостью проекта включает в себя дополнительные процессы и ряд методов из области общего менеджмента, например прибыль на инвестированный капитал, дисконтированный поток наличности и анализ окупаемости инвестируемых средств.</a:t>
            </a:r>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20</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a:bodyPr>
          <a:lstStyle/>
          <a:p>
            <a:r>
              <a:rPr lang="ru-RU" sz="1000" b="0" i="0" kern="1200" dirty="0" smtClean="0">
                <a:solidFill>
                  <a:schemeClr val="tx1"/>
                </a:solidFill>
                <a:latin typeface="Arial" charset="0"/>
                <a:ea typeface="+mn-ea"/>
                <a:cs typeface="+mn-cs"/>
              </a:rPr>
              <a:t>Управление стоимостью проекта учитывает специфические требования к информации, предъявляемые различными участниками проекта. Это связано с тем, что различные участники проекта могут рассчитывать стоимость проекта разными способами и в разные моменты времени. Например, в случае покупки оборудования его стоимость может оцениваться на момент принятия или сообщения решения о покупке, на момент оформления заказа, на момент поставки, а его фактическая стоимость зачитывается или фиксируется при ведении расходов проекта.</a:t>
            </a:r>
          </a:p>
          <a:p>
            <a:r>
              <a:rPr lang="ru-RU" sz="1000" b="0" i="0" kern="1200" dirty="0" smtClean="0">
                <a:solidFill>
                  <a:schemeClr val="tx1"/>
                </a:solidFill>
                <a:latin typeface="Arial" charset="0"/>
                <a:ea typeface="+mn-ea"/>
                <a:cs typeface="+mn-cs"/>
              </a:rPr>
              <a:t>В некоторых проектах, особенно малых, стоимостная оценка и разработка бюджета расходов настолько тесно взаимосвязаны, что рассматриваются как единый процесс, который может выполняться одним человеком за относительно короткий период времени. В данном руководстве эти процессы рассматриваются как отдельные, так как инструменты и методы каждого из них различны. Возможности изменения стоимости больше всего на ранних стадиях проекта, поэтому очень важно разработать определение содержания на ранней стадии (раздел 5.2).</a:t>
            </a:r>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21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ln/>
        </p:spPr>
      </p:sp>
      <p:sp>
        <p:nvSpPr>
          <p:cNvPr id="35843" name="Заметки 2"/>
          <p:cNvSpPr>
            <a:spLocks noGrp="1"/>
          </p:cNvSpPr>
          <p:nvPr>
            <p:ph type="body" idx="1"/>
          </p:nvPr>
        </p:nvSpPr>
        <p:spPr bwMode="auto">
          <a:xfrm>
            <a:off x="679450" y="4714875"/>
            <a:ext cx="5438775" cy="4467225"/>
          </a:xfrm>
          <a:prstGeom prst="rect">
            <a:avLst/>
          </a:prstGeom>
          <a:noFill/>
          <a:ln>
            <a:miter lim="800000"/>
            <a:headEnd/>
            <a:tailEnd/>
          </a:ln>
        </p:spPr>
        <p:txBody>
          <a:bodyPr/>
          <a:lstStyle/>
          <a:p>
            <a:pPr>
              <a:buNone/>
            </a:pPr>
            <a:endParaRPr lang="ru-RU" dirty="0" smtClean="0"/>
          </a:p>
        </p:txBody>
      </p:sp>
      <p:sp>
        <p:nvSpPr>
          <p:cNvPr id="4" name="Нижний колонтитул 3"/>
          <p:cNvSpPr>
            <a:spLocks noGrp="1"/>
          </p:cNvSpPr>
          <p:nvPr>
            <p:ph type="ftr" sz="quarter" idx="4"/>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5"/>
          </p:nvPr>
        </p:nvSpPr>
        <p:spPr/>
        <p:txBody>
          <a:bodyPr/>
          <a:lstStyle/>
          <a:p>
            <a:pPr>
              <a:defRPr/>
            </a:pPr>
            <a:fld id="{64318105-FD43-4B15-8B20-915698428661}" type="slidenum">
              <a:rPr lang="ru-RU" smtClean="0"/>
              <a:pPr>
                <a:defRPr/>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fontScale="92500" lnSpcReduction="10000"/>
          </a:bodyPr>
          <a:lstStyle/>
          <a:p>
            <a:r>
              <a:rPr lang="ru-RU" sz="1000" b="0" i="0" kern="1200" dirty="0" smtClean="0">
                <a:solidFill>
                  <a:schemeClr val="tx1"/>
                </a:solidFill>
                <a:latin typeface="Arial" charset="0"/>
                <a:ea typeface="+mn-ea"/>
                <a:cs typeface="+mn-cs"/>
              </a:rPr>
              <a:t>Работам, составляющим три процесса управления стоимостью проекта, обычно предшествует организация планирования, выполняемая командой управления проектом, хотя эта работа не выделена здесь в виде отдельного процесса. Эта организация планирования является частью процесса разработки плана управления проектом (раздел 4.3), на основе которого создается план управления стоимостью, определяющий формат и критерии планирования, структуры, оценки, бюджета и </a:t>
            </a:r>
            <a:r>
              <a:rPr lang="ru-RU" sz="1000" b="0" i="0" kern="1200" dirty="0" err="1" smtClean="0">
                <a:solidFill>
                  <a:schemeClr val="tx1"/>
                </a:solidFill>
                <a:latin typeface="Arial" charset="0"/>
                <a:ea typeface="+mn-ea"/>
                <a:cs typeface="+mn-cs"/>
              </a:rPr>
              <a:t>контроллинга</a:t>
            </a:r>
            <a:r>
              <a:rPr lang="ru-RU" sz="1000" b="0" i="0" kern="1200" dirty="0" smtClean="0">
                <a:solidFill>
                  <a:schemeClr val="tx1"/>
                </a:solidFill>
                <a:latin typeface="Arial" charset="0"/>
                <a:ea typeface="+mn-ea"/>
                <a:cs typeface="+mn-cs"/>
              </a:rPr>
              <a:t> стоимости проекта. Процессы управления стоимостью и связанные с ними инструменты и методы различаются в зависимости от конкретной области применения. Они обычно определяются на стадии определения жизненного цикла проекта (раздел 2.1) и документально фиксируются в плане управления стоимостью.</a:t>
            </a:r>
          </a:p>
          <a:p>
            <a:r>
              <a:rPr lang="ru-RU" sz="1000" b="0" i="0" kern="1200" dirty="0" smtClean="0">
                <a:solidFill>
                  <a:schemeClr val="tx1"/>
                </a:solidFill>
                <a:latin typeface="Arial" charset="0"/>
                <a:ea typeface="+mn-ea"/>
                <a:cs typeface="+mn-cs"/>
              </a:rPr>
              <a:t>Например, в плане управления стоимостью могут фиксироваться:</a:t>
            </a:r>
          </a:p>
          <a:p>
            <a:r>
              <a:rPr lang="ru-RU" sz="1000" b="1" i="0" kern="1200" dirty="0" smtClean="0">
                <a:solidFill>
                  <a:schemeClr val="tx1"/>
                </a:solidFill>
                <a:latin typeface="Arial" charset="0"/>
                <a:ea typeface="+mn-ea"/>
                <a:cs typeface="+mn-cs"/>
              </a:rPr>
              <a:t>Степень точности.</a:t>
            </a:r>
            <a:r>
              <a:rPr lang="ru-RU" sz="1000" b="0" i="0" kern="1200" dirty="0" smtClean="0">
                <a:solidFill>
                  <a:schemeClr val="tx1"/>
                </a:solidFill>
                <a:latin typeface="Arial" charset="0"/>
                <a:ea typeface="+mn-ea"/>
                <a:cs typeface="+mn-cs"/>
              </a:rPr>
              <a:t> При стоимостной оценке плановых операций данные округляются с определенной точностью (например, до $100 или $1000) в зависимости от содержания операций и величины проекта; в это округление могут включаться затраты на непредвиденные обстоятельства.</a:t>
            </a:r>
          </a:p>
          <a:p>
            <a:r>
              <a:rPr lang="ru-RU" sz="1000" b="1" i="0" kern="1200" dirty="0" smtClean="0">
                <a:solidFill>
                  <a:schemeClr val="tx1"/>
                </a:solidFill>
                <a:latin typeface="Arial" charset="0"/>
                <a:ea typeface="+mn-ea"/>
                <a:cs typeface="+mn-cs"/>
              </a:rPr>
              <a:t>Единицы измерения.</a:t>
            </a:r>
            <a:r>
              <a:rPr lang="ru-RU" sz="1000" b="0" i="0" kern="1200" dirty="0" smtClean="0">
                <a:solidFill>
                  <a:schemeClr val="tx1"/>
                </a:solidFill>
                <a:latin typeface="Arial" charset="0"/>
                <a:ea typeface="+mn-ea"/>
                <a:cs typeface="+mn-cs"/>
              </a:rPr>
              <a:t> Для каждого типа ресурсов оговариваются единицы измерения, например человеко-часы, человеко-дни, </a:t>
            </a:r>
            <a:r>
              <a:rPr lang="ru-RU" sz="1000" b="0" i="0" kern="1200" dirty="0" err="1" smtClean="0">
                <a:solidFill>
                  <a:schemeClr val="tx1"/>
                </a:solidFill>
                <a:latin typeface="Arial" charset="0"/>
                <a:ea typeface="+mn-ea"/>
                <a:cs typeface="+mn-cs"/>
              </a:rPr>
              <a:t>человеко-недели</a:t>
            </a:r>
            <a:r>
              <a:rPr lang="ru-RU" sz="1000" b="0" i="0" kern="1200" dirty="0" smtClean="0">
                <a:solidFill>
                  <a:schemeClr val="tx1"/>
                </a:solidFill>
                <a:latin typeface="Arial" charset="0"/>
                <a:ea typeface="+mn-ea"/>
                <a:cs typeface="+mn-cs"/>
              </a:rPr>
              <a:t>, единовременная выплата.</a:t>
            </a:r>
          </a:p>
          <a:p>
            <a:r>
              <a:rPr lang="ru-RU" sz="1000" b="1" i="0" kern="1200" dirty="0" smtClean="0">
                <a:solidFill>
                  <a:schemeClr val="tx1"/>
                </a:solidFill>
                <a:latin typeface="Arial" charset="0"/>
                <a:ea typeface="+mn-ea"/>
                <a:cs typeface="+mn-cs"/>
              </a:rPr>
              <a:t>Связи организационных процедур.</a:t>
            </a:r>
            <a:r>
              <a:rPr lang="ru-RU" sz="1000" b="0" i="0" kern="1200" dirty="0" smtClean="0">
                <a:solidFill>
                  <a:schemeClr val="tx1"/>
                </a:solidFill>
                <a:latin typeface="Arial" charset="0"/>
                <a:ea typeface="+mn-ea"/>
                <a:cs typeface="+mn-cs"/>
              </a:rPr>
              <a:t> Каждый элемент ИСР, используемый для калькуляции стоимости проекта, называется контрольным счетом (КС). Каждому контрольному счету присваивается кодовый номер или номер счета, который непосредственно связан с бухгалтерской системой исполняющей организации. Если в контрольный счет включается стоимостная оценка планируемых пакетов работ, то туда же включается и метод разработки бюджета планируемых пакетов работ.</a:t>
            </a:r>
          </a:p>
          <a:p>
            <a:r>
              <a:rPr lang="ru-RU" sz="1000" b="1" i="0" kern="1200" dirty="0" smtClean="0">
                <a:solidFill>
                  <a:schemeClr val="tx1"/>
                </a:solidFill>
                <a:latin typeface="Arial" charset="0"/>
                <a:ea typeface="+mn-ea"/>
                <a:cs typeface="+mn-cs"/>
              </a:rPr>
              <a:t>Контрольные пороги.</a:t>
            </a:r>
            <a:r>
              <a:rPr lang="ru-RU" sz="1000" b="0" i="0" kern="1200" dirty="0" smtClean="0">
                <a:solidFill>
                  <a:schemeClr val="tx1"/>
                </a:solidFill>
                <a:latin typeface="Arial" charset="0"/>
                <a:ea typeface="+mn-ea"/>
                <a:cs typeface="+mn-cs"/>
              </a:rPr>
              <a:t> Можно определить пороги отклонений для затрат или иных показателей (например, человеко-дней или объема продукции) в четко определенные моменты времени на протяжении проекта для отслеживания соответствия фактического отклонения оговоренному ранее.</a:t>
            </a:r>
          </a:p>
          <a:p>
            <a:r>
              <a:rPr lang="ru-RU" sz="1000" b="1" i="0" kern="1200" dirty="0" smtClean="0">
                <a:solidFill>
                  <a:schemeClr val="tx1"/>
                </a:solidFill>
                <a:latin typeface="Arial" charset="0"/>
                <a:ea typeface="+mn-ea"/>
                <a:cs typeface="+mn-cs"/>
              </a:rPr>
              <a:t>Правила расчета освоенного объема.</a:t>
            </a:r>
            <a:r>
              <a:rPr lang="ru-RU" sz="1000" b="0" i="0" kern="1200" dirty="0" smtClean="0">
                <a:solidFill>
                  <a:schemeClr val="tx1"/>
                </a:solidFill>
                <a:latin typeface="Arial" charset="0"/>
                <a:ea typeface="+mn-ea"/>
                <a:cs typeface="+mn-cs"/>
              </a:rPr>
              <a:t> Три примера: 1) определяются формулы расчета для управления освоенного объема, необходимые для составления прогноза до завершения; 2) определяются критерии кредита освоенного объема (например, 0-100, 0-50-100 и т. д.); 3) определяется уровень ИСР, на котором выполняется анализ с помощью метода освоенного объема.</a:t>
            </a:r>
          </a:p>
          <a:p>
            <a:r>
              <a:rPr lang="ru-RU" sz="1000" b="1" i="0" kern="1200" dirty="0" smtClean="0">
                <a:solidFill>
                  <a:schemeClr val="tx1"/>
                </a:solidFill>
                <a:latin typeface="Arial" charset="0"/>
                <a:ea typeface="+mn-ea"/>
                <a:cs typeface="+mn-cs"/>
              </a:rPr>
              <a:t>Форматы отчетности</a:t>
            </a:r>
            <a:r>
              <a:rPr lang="ru-RU" sz="1000" b="0" i="0" kern="1200" dirty="0" smtClean="0">
                <a:solidFill>
                  <a:schemeClr val="tx1"/>
                </a:solidFill>
                <a:latin typeface="Arial" charset="0"/>
                <a:ea typeface="+mn-ea"/>
                <a:cs typeface="+mn-cs"/>
              </a:rPr>
              <a:t>. Определяются форматы различных отчетов по затратам.</a:t>
            </a:r>
          </a:p>
          <a:p>
            <a:r>
              <a:rPr lang="ru-RU" sz="1000" b="1" i="0" kern="1200" dirty="0" smtClean="0">
                <a:solidFill>
                  <a:schemeClr val="tx1"/>
                </a:solidFill>
                <a:latin typeface="Arial" charset="0"/>
                <a:ea typeface="+mn-ea"/>
                <a:cs typeface="+mn-cs"/>
              </a:rPr>
              <a:t>Описания процессов.</a:t>
            </a:r>
            <a:r>
              <a:rPr lang="ru-RU" sz="1000" b="0" i="0" kern="1200" dirty="0" smtClean="0">
                <a:solidFill>
                  <a:schemeClr val="tx1"/>
                </a:solidFill>
                <a:latin typeface="Arial" charset="0"/>
                <a:ea typeface="+mn-ea"/>
                <a:cs typeface="+mn-cs"/>
              </a:rPr>
              <a:t> Документально фиксируются описания каждого из трех процессов управления стоимостью.</a:t>
            </a:r>
          </a:p>
          <a:p>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22</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a:bodyPr>
          <a:lstStyle/>
          <a:p>
            <a:r>
              <a:rPr lang="ru-RU" sz="1000" b="0" i="0" kern="1200" dirty="0" smtClean="0">
                <a:solidFill>
                  <a:schemeClr val="tx1"/>
                </a:solidFill>
                <a:latin typeface="Arial" charset="0"/>
                <a:ea typeface="+mn-ea"/>
                <a:cs typeface="+mn-cs"/>
              </a:rPr>
              <a:t>Все вышеуказанное и, при необходимости, иная информация включается в план управления стоимостью, либо в основной текст плана, либо в виде приложений. План управления стоимостью входит в состав плана управления проектом (раздел 4.3) или является по отношению к нему вспомогательным планом; в зависимости от нужд проекта он может быть формальным или неформальным и иметь большую или меньшую степень детализации.</a:t>
            </a:r>
          </a:p>
          <a:p>
            <a:r>
              <a:rPr lang="ru-RU" sz="1000" b="0" i="0" kern="1200" dirty="0" smtClean="0">
                <a:solidFill>
                  <a:schemeClr val="tx1"/>
                </a:solidFill>
                <a:latin typeface="Arial" charset="0"/>
                <a:ea typeface="+mn-ea"/>
                <a:cs typeface="+mn-cs"/>
              </a:rPr>
              <a:t>План управления стоимостью разрабатывается на ранней стадии планирования проекта и определяет рамки для каждого из трех процессов управления стоимостью для обеспечения эффективности и согласованности этих процессов.</a:t>
            </a:r>
          </a:p>
          <a:p>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23</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fontScale="92500" lnSpcReduction="10000"/>
          </a:bodyPr>
          <a:lstStyle/>
          <a:p>
            <a:r>
              <a:rPr lang="ru-RU" sz="1000" b="0" i="0" kern="1200" dirty="0" smtClean="0">
                <a:solidFill>
                  <a:schemeClr val="tx1"/>
                </a:solidFill>
                <a:latin typeface="Arial" charset="0"/>
                <a:ea typeface="+mn-ea"/>
                <a:cs typeface="+mn-cs"/>
              </a:rPr>
              <a:t>Оценка стоимости плановых операций включает в себя приблизительную оценку стоимости ресурсов, необходимых для выполнения каждой плановой операции. При проведении примерной оценки стоимости необходимо принимать в расчет возможные причины появления отклонений, включая риски.</a:t>
            </a:r>
          </a:p>
          <a:p>
            <a:r>
              <a:rPr lang="ru-RU" sz="1000" b="0" i="0" kern="1200" dirty="0" smtClean="0">
                <a:solidFill>
                  <a:schemeClr val="tx1"/>
                </a:solidFill>
                <a:latin typeface="Arial" charset="0"/>
                <a:ea typeface="+mn-ea"/>
                <a:cs typeface="+mn-cs"/>
              </a:rPr>
              <a:t>Стоимостная оценка включает в себя выявление и рассмотрение различных альтернатив. Например, в большинстве областей приложения считается, что дополнительные работы, предпринятые на фазе проектирования, влекут за собой снижение стоимости фазы выполнения и эксплуатации продукта. В процессе стоимостной оценки необходимо рассчитывать, будет ли ожидаемая экономия компенсировать затраты на проведение дополнительных работ по проектированию.</a:t>
            </a:r>
          </a:p>
          <a:p>
            <a:r>
              <a:rPr lang="ru-RU" sz="1000" b="0" i="0" kern="1200" dirty="0" smtClean="0">
                <a:solidFill>
                  <a:schemeClr val="tx1"/>
                </a:solidFill>
                <a:latin typeface="Arial" charset="0"/>
                <a:ea typeface="+mn-ea"/>
                <a:cs typeface="+mn-cs"/>
              </a:rPr>
              <a:t>Стоимостная оценка обычно выражается в единицах валюты (доллары, евро, иены и т.д.) для облегчения сравнения как внутри проекта, так и между проектами. В некоторых случаях специалист по оценке может для упрощения контроля управления использовать при стоимостной оценке единицы измерения (например, человеко-часы или человеко-дни) вместе с их стоимостным выражением.</a:t>
            </a:r>
          </a:p>
          <a:p>
            <a:r>
              <a:rPr lang="ru-RU" sz="1000" b="0" i="0" kern="1200" dirty="0" smtClean="0">
                <a:solidFill>
                  <a:schemeClr val="tx1"/>
                </a:solidFill>
                <a:latin typeface="Arial" charset="0"/>
                <a:ea typeface="+mn-ea"/>
                <a:cs typeface="+mn-cs"/>
              </a:rPr>
              <a:t>В ходе исполнения проекта рекомендуется проводить уточнения стоимостной оценки. Это дает возможность получать более полную картину в отношение деталей проекта. При переходе к последующим стадиям жизненного цикла проекта точность оценки стоимости проекта повышается. Например, на фазе инициации проект может иметь грубый порядок величины (ГПВ) оценки в пределах от -50 до +100 %. В дальнейшем, по мере поступления информации, порядок величины оценки может сузиться до значений от -10 до +15 %. В некоторых областях приложения существуют особые указания о том, когда подобные уточнения следует производить и какой точности при этом можно ожидать.</a:t>
            </a:r>
          </a:p>
          <a:p>
            <a:r>
              <a:rPr lang="ru-RU" sz="1000" b="0" i="0" kern="1200" dirty="0" smtClean="0">
                <a:solidFill>
                  <a:schemeClr val="tx1"/>
                </a:solidFill>
                <a:latin typeface="Arial" charset="0"/>
                <a:ea typeface="+mn-ea"/>
                <a:cs typeface="+mn-cs"/>
              </a:rPr>
              <a:t>Источниками информации на входе здесь служат выходы процессов проекта, описанных в главах с 4 по 6 и с 9 по 12. После получения вся эта информация становится доступной в качестве входов для всех трех процессов управления стоимостью.</a:t>
            </a:r>
          </a:p>
          <a:p>
            <a:r>
              <a:rPr lang="ru-RU" sz="1000" b="0" i="0" kern="1200" dirty="0" smtClean="0">
                <a:solidFill>
                  <a:schemeClr val="tx1"/>
                </a:solidFill>
                <a:latin typeface="Arial" charset="0"/>
                <a:ea typeface="+mn-ea"/>
                <a:cs typeface="+mn-cs"/>
              </a:rPr>
              <a:t>Стоимость плановых операций оценивается для всех ресурсов, задействованных в проекте. К ресурсам относятся, в частности, рабочая сила, материалы, оборудование, услуги и помещения, а также особые статьи расходов, например учет уровня инфляции или расходы на непредвиденные обстоятельства. Стоимостная оценка плановой операции – это количественная оценка возможной стоимости ресурсов, необходимых для выполнения данной плановой операции.</a:t>
            </a:r>
          </a:p>
          <a:p>
            <a:r>
              <a:rPr lang="ru-RU" sz="1000" b="0" i="0" kern="1200" dirty="0" smtClean="0">
                <a:solidFill>
                  <a:schemeClr val="tx1"/>
                </a:solidFill>
                <a:latin typeface="Arial" charset="0"/>
                <a:ea typeface="+mn-ea"/>
                <a:cs typeface="+mn-cs"/>
              </a:rPr>
              <a:t>Если в исполняющей организации нет специально подготовленных специалистов для оценки стоимости, то команда проекта должна обеспечить как ресурсы, так и необходимые знания для выполнения операций по оценки стоимости проекта.</a:t>
            </a:r>
          </a:p>
          <a:p>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25</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fontScale="92500" lnSpcReduction="10000"/>
          </a:bodyPr>
          <a:lstStyle/>
          <a:p>
            <a:r>
              <a:rPr lang="ru-RU" sz="1000" b="1" i="0" kern="1200" dirty="0" smtClean="0">
                <a:solidFill>
                  <a:schemeClr val="tx1"/>
                </a:solidFill>
                <a:latin typeface="Arial" charset="0"/>
                <a:ea typeface="+mn-ea"/>
                <a:cs typeface="+mn-cs"/>
              </a:rPr>
              <a:t>.1 Факторы внешней среды предприятия</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При оценке стоимости учитываются:</a:t>
            </a:r>
          </a:p>
          <a:p>
            <a:r>
              <a:rPr lang="ru-RU" sz="1000" b="1" i="0" kern="1200" dirty="0" smtClean="0">
                <a:solidFill>
                  <a:schemeClr val="tx1"/>
                </a:solidFill>
                <a:latin typeface="Arial" charset="0"/>
                <a:ea typeface="+mn-ea"/>
                <a:cs typeface="+mn-cs"/>
              </a:rPr>
              <a:t>Конъюнктура рынка.</a:t>
            </a:r>
            <a:r>
              <a:rPr lang="ru-RU" sz="1000" b="0" i="0" kern="1200" dirty="0" smtClean="0">
                <a:solidFill>
                  <a:schemeClr val="tx1"/>
                </a:solidFill>
                <a:latin typeface="Arial" charset="0"/>
                <a:ea typeface="+mn-ea"/>
                <a:cs typeface="+mn-cs"/>
              </a:rPr>
              <a:t> Какие продукты, услуги и результаты доступны на рынке, кто является их поставщиками и на каких условиях (раздел 4.1.1.3).</a:t>
            </a:r>
          </a:p>
          <a:p>
            <a:r>
              <a:rPr lang="ru-RU" sz="1000" b="1" i="0" kern="1200" dirty="0" smtClean="0">
                <a:solidFill>
                  <a:schemeClr val="tx1"/>
                </a:solidFill>
                <a:latin typeface="Arial" charset="0"/>
                <a:ea typeface="+mn-ea"/>
                <a:cs typeface="+mn-cs"/>
              </a:rPr>
              <a:t>Коммерческие базы данных.</a:t>
            </a:r>
            <a:r>
              <a:rPr lang="ru-RU" sz="1000" b="0" i="0" kern="1200" dirty="0" smtClean="0">
                <a:solidFill>
                  <a:schemeClr val="tx1"/>
                </a:solidFill>
                <a:latin typeface="Arial" charset="0"/>
                <a:ea typeface="+mn-ea"/>
                <a:cs typeface="+mn-cs"/>
              </a:rPr>
              <a:t> Информация о стоимости ресурсов часто доступна в коммерческих базах данных, содержащих сведения о квалификации и стоимости трудовых ресурсов, а также сведения о стоимости стандартных материалов и оборудования. Другим источником информации являются опубликованные прайс-листы организаций- продавцов.</a:t>
            </a:r>
          </a:p>
          <a:p>
            <a:r>
              <a:rPr lang="ru-RU" sz="1000" b="1" i="0" kern="1200" dirty="0" smtClean="0">
                <a:solidFill>
                  <a:schemeClr val="tx1"/>
                </a:solidFill>
                <a:latin typeface="Arial" charset="0"/>
                <a:ea typeface="+mn-ea"/>
                <a:cs typeface="+mn-cs"/>
              </a:rPr>
              <a:t>.2 Активы организационного процесса</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При разработке плана управления стоимостью, выборе инструментов для стоимостной оценки, а также методов мониторинга и отчетности учитываются официальные и неофициальные правила, процедуры и руководства (раздел 4.1.1), относящиеся к стоимостной оценке.</a:t>
            </a:r>
          </a:p>
          <a:p>
            <a:r>
              <a:rPr lang="ru-RU" sz="1000" b="1" i="0" kern="1200" dirty="0" smtClean="0">
                <a:solidFill>
                  <a:schemeClr val="tx1"/>
                </a:solidFill>
                <a:latin typeface="Arial" charset="0"/>
                <a:ea typeface="+mn-ea"/>
                <a:cs typeface="+mn-cs"/>
              </a:rPr>
              <a:t>Правила стоимостной оценки.</a:t>
            </a:r>
            <a:r>
              <a:rPr lang="ru-RU" sz="1000" b="0" i="0" kern="1200" dirty="0" smtClean="0">
                <a:solidFill>
                  <a:schemeClr val="tx1"/>
                </a:solidFill>
                <a:latin typeface="Arial" charset="0"/>
                <a:ea typeface="+mn-ea"/>
                <a:cs typeface="+mn-cs"/>
              </a:rPr>
              <a:t> В некоторых организациях имеются свои определенные правила стоимостной оценки. В таких случаях выполнение проекта происходит в рамках установленных на предприятии правил.</a:t>
            </a:r>
          </a:p>
          <a:p>
            <a:r>
              <a:rPr lang="ru-RU" sz="1000" b="1" i="0" kern="1200" dirty="0" smtClean="0">
                <a:solidFill>
                  <a:schemeClr val="tx1"/>
                </a:solidFill>
                <a:latin typeface="Arial" charset="0"/>
                <a:ea typeface="+mn-ea"/>
                <a:cs typeface="+mn-cs"/>
              </a:rPr>
              <a:t>Шаблоны стоимостной оценки.</a:t>
            </a:r>
            <a:r>
              <a:rPr lang="ru-RU" sz="1000" b="0" i="0" kern="1200" dirty="0" smtClean="0">
                <a:solidFill>
                  <a:schemeClr val="tx1"/>
                </a:solidFill>
                <a:latin typeface="Arial" charset="0"/>
                <a:ea typeface="+mn-ea"/>
                <a:cs typeface="+mn-cs"/>
              </a:rPr>
              <a:t> В некоторых организациях имеются специально разработанные шаблоны (или формально стандарты), предназначенные для использования командой проекта. Организация может постоянно совершенствовать шаблон, основываясь на его применении и полезности в предыдущих проектах.</a:t>
            </a:r>
          </a:p>
          <a:p>
            <a:r>
              <a:rPr lang="ru-RU" sz="1000" b="1" i="0" kern="1200" dirty="0" smtClean="0">
                <a:solidFill>
                  <a:schemeClr val="tx1"/>
                </a:solidFill>
                <a:latin typeface="Arial" charset="0"/>
                <a:ea typeface="+mn-ea"/>
                <a:cs typeface="+mn-cs"/>
              </a:rPr>
              <a:t>Историческая информация.</a:t>
            </a:r>
            <a:r>
              <a:rPr lang="ru-RU" sz="1000" b="0" i="0" kern="1200" dirty="0" smtClean="0">
                <a:solidFill>
                  <a:schemeClr val="tx1"/>
                </a:solidFill>
                <a:latin typeface="Arial" charset="0"/>
                <a:ea typeface="+mn-ea"/>
                <a:cs typeface="+mn-cs"/>
              </a:rPr>
              <a:t> На стоимость проекта может оказать влияние информация, имеющая отношение к конечному продукту или услуге проекта; она поступает из различных источников внутри организации.</a:t>
            </a:r>
          </a:p>
          <a:p>
            <a:r>
              <a:rPr lang="ru-RU" sz="1000" b="1" i="0" kern="1200" dirty="0" smtClean="0">
                <a:solidFill>
                  <a:schemeClr val="tx1"/>
                </a:solidFill>
                <a:latin typeface="Arial" charset="0"/>
                <a:ea typeface="+mn-ea"/>
                <a:cs typeface="+mn-cs"/>
              </a:rPr>
              <a:t>Архив проекта.</a:t>
            </a:r>
            <a:r>
              <a:rPr lang="ru-RU" sz="1000" b="0" i="0" kern="1200" dirty="0" smtClean="0">
                <a:solidFill>
                  <a:schemeClr val="tx1"/>
                </a:solidFill>
                <a:latin typeface="Arial" charset="0"/>
                <a:ea typeface="+mn-ea"/>
                <a:cs typeface="+mn-cs"/>
              </a:rPr>
              <a:t> Одна или несколько участвующих в проекте организаций могут хранить у себя достаточно подробные записи о результатах исполнения предыдущих проектов, которые могут помочь в разработке стоимостной оценки данного проекта. В некоторых областях приложения такие записи могут вести отдельные члены команды.</a:t>
            </a:r>
          </a:p>
          <a:p>
            <a:r>
              <a:rPr lang="ru-RU" sz="1000" b="1" i="0" kern="1200" dirty="0" smtClean="0">
                <a:solidFill>
                  <a:schemeClr val="tx1"/>
                </a:solidFill>
                <a:latin typeface="Arial" charset="0"/>
                <a:ea typeface="+mn-ea"/>
                <a:cs typeface="+mn-cs"/>
              </a:rPr>
              <a:t>Знания команды проекта.</a:t>
            </a:r>
            <a:r>
              <a:rPr lang="ru-RU" sz="1000" b="0" i="0" kern="1200" dirty="0" smtClean="0">
                <a:solidFill>
                  <a:schemeClr val="tx1"/>
                </a:solidFill>
                <a:latin typeface="Arial" charset="0"/>
                <a:ea typeface="+mn-ea"/>
                <a:cs typeface="+mn-cs"/>
              </a:rPr>
              <a:t> Члены команды проекта могут воспользоваться ранее собранными данными о фактической стоимости или о стоимостной оценке. Несмотря на то что такая информация, безусловно, может оказаться полезной, обычно она значительно уступает в надежности более свежим документально зафиксированным данным.</a:t>
            </a:r>
          </a:p>
          <a:p>
            <a:r>
              <a:rPr lang="ru-RU" sz="1000" b="1" i="0" kern="1200" dirty="0" smtClean="0">
                <a:solidFill>
                  <a:schemeClr val="tx1"/>
                </a:solidFill>
                <a:latin typeface="Arial" charset="0"/>
                <a:ea typeface="+mn-ea"/>
                <a:cs typeface="+mn-cs"/>
              </a:rPr>
              <a:t>Накопленные знания.</a:t>
            </a:r>
            <a:r>
              <a:rPr lang="ru-RU" sz="1000" b="0" i="0" kern="1200" dirty="0" smtClean="0">
                <a:solidFill>
                  <a:schemeClr val="tx1"/>
                </a:solidFill>
                <a:latin typeface="Arial" charset="0"/>
                <a:ea typeface="+mn-ea"/>
                <a:cs typeface="+mn-cs"/>
              </a:rPr>
              <a:t> Накопленные знания могут включать в себя стоимостные оценки, относящиеся к предыдущим проектам, схожим с нынешним по объему и содержанию.</a:t>
            </a:r>
          </a:p>
          <a:p>
            <a:r>
              <a:rPr lang="ru-RU" sz="1000" b="1" i="0" kern="1200" dirty="0" smtClean="0">
                <a:solidFill>
                  <a:schemeClr val="tx1"/>
                </a:solidFill>
                <a:latin typeface="Arial" charset="0"/>
                <a:ea typeface="+mn-ea"/>
                <a:cs typeface="+mn-cs"/>
              </a:rPr>
              <a:t>.3 Описание содержания проекта</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Описание содержания проекта (см. раздел 5.2.3.1) включает в себя описания производственной необходимости, обоснований, требований и текущих границ проекта. В нем содержится важная информация о требованиях проекта, которая учитывается при стоимостной оценке. Описание содержания проекта включает также определение ограничений, допущений и требований. К ограничениям относятся специфические факторы, огранивающие выбор возможных вариантов стоимостной оценки. Одним из самых распространенных ограничений для многих проектов является ограниченность бюджета проекта. Среди других ограничений можно привести требуемые даты поставок, наличие квалифицированных человеческих ресурсов и организационные принципы организации. Допущения – это факторы, рассматриваемые как истинные, реальные или достоверные. К требованиям, затрагивающим контрактные обязательства или юридическую ответственность, могут относиться здоровье, надежность, безопасность, эксплуатационные качества, охрана окружающей среды, страхование, авторские права, соблюдение равноправии при трудоустройстве, лицензирование и получение разрешений. Все они учитываются при определении стоимостной оценки.</a:t>
            </a:r>
          </a:p>
          <a:p>
            <a:r>
              <a:rPr lang="ru-RU" sz="1000" b="0" i="0" kern="1200" dirty="0" smtClean="0">
                <a:solidFill>
                  <a:schemeClr val="tx1"/>
                </a:solidFill>
                <a:latin typeface="Arial" charset="0"/>
                <a:ea typeface="+mn-ea"/>
                <a:cs typeface="+mn-cs"/>
              </a:rPr>
              <a:t>В описании содержания проекта также перечисляются результаты поставки и критерии приемки проекта, а также продуктов, услуг и результатов проекта. Все эти факторы принимаются во внимание при стоимостной оценке проекта. Определение содержания продукта, входящее в описание содержания проекта, дает описания продуктов и услуг, а также иную важную информацию, касающуюся технических проблем или иных вопросов, принимаемых во внимание при оценке стоимости.</a:t>
            </a:r>
          </a:p>
          <a:p>
            <a:r>
              <a:rPr lang="ru-RU" sz="1000" b="1" i="0" kern="1200" dirty="0" smtClean="0">
                <a:solidFill>
                  <a:schemeClr val="tx1"/>
                </a:solidFill>
                <a:latin typeface="Arial" charset="0"/>
                <a:ea typeface="+mn-ea"/>
                <a:cs typeface="+mn-cs"/>
              </a:rPr>
              <a:t>.4 Иерархическая структура работ</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Иерархическая структура работ по проекту (ИСР) (раздел 5.3.3.2) определяет взаимоотношения между всеми элементами проекта и результатами поставки проекта (раздел 4.4.3.1).</a:t>
            </a:r>
          </a:p>
          <a:p>
            <a:r>
              <a:rPr lang="ru-RU" sz="1000" b="1" i="0" kern="1200" dirty="0" smtClean="0">
                <a:solidFill>
                  <a:schemeClr val="tx1"/>
                </a:solidFill>
                <a:latin typeface="Arial" charset="0"/>
                <a:ea typeface="+mn-ea"/>
                <a:cs typeface="+mn-cs"/>
              </a:rPr>
              <a:t>.5 Словарь ИСР</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Словарь ИСР (раздел 5.3.3.3) и соответствующее подробное содержание работы дают определения результатов поставки и описание работы для каждого элемента ИСР, необходимого для получения каждого результата поставки.</a:t>
            </a:r>
          </a:p>
          <a:p>
            <a:r>
              <a:rPr lang="ru-RU" sz="1000" b="1" i="0" kern="1200" dirty="0" smtClean="0">
                <a:solidFill>
                  <a:schemeClr val="tx1"/>
                </a:solidFill>
                <a:latin typeface="Arial" charset="0"/>
                <a:ea typeface="+mn-ea"/>
                <a:cs typeface="+mn-cs"/>
              </a:rPr>
              <a:t>.6 План управления проектом</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План управления проектом (раздел 4.3) содержит общий план мероприятий по исполнению, мониторингу и контролю над проектом, а также дополнительные планы, содержащие указания и руководства по составлению плана управления стоимостью и контролю за его исполнением. Если имеются в наличии другие дополнительные планы, то они также принимаются в расчет при стоимостной оценке.</a:t>
            </a:r>
          </a:p>
          <a:p>
            <a:r>
              <a:rPr lang="ru-RU" sz="1000" b="1" i="0" kern="1200" dirty="0" smtClean="0">
                <a:solidFill>
                  <a:schemeClr val="tx1"/>
                </a:solidFill>
                <a:latin typeface="Arial" charset="0"/>
                <a:ea typeface="+mn-ea"/>
                <a:cs typeface="+mn-cs"/>
              </a:rPr>
              <a:t>План управления расписанием.</a:t>
            </a:r>
            <a:r>
              <a:rPr lang="ru-RU" sz="1000" b="0" i="0" kern="1200" dirty="0" smtClean="0">
                <a:solidFill>
                  <a:schemeClr val="tx1"/>
                </a:solidFill>
                <a:latin typeface="Arial" charset="0"/>
                <a:ea typeface="+mn-ea"/>
                <a:cs typeface="+mn-cs"/>
              </a:rPr>
              <a:t> Главной частью определения стоимости проекта являются тип и количество ресурсов, а также период времени, необходимый ресурсам для выполнения работ по проекту. Ресурсы плановых операций и их длительность используются в качестве ключевых входов данного процесса. Оценка ресурсов операций (раздел 6.3) определяет доступность и требуемое количество персонала, оборудования и материалов, необходимых для выполнения плановых операций. Эти данные тесно взаимосвязаны со стоимостной оценкой. Оценка длительности операций (раздел 6.4) оказывает существенное влияние на стоимостную оценку любого проекта, в бюджете которого предусмотрен резерв на стоимость финансирования (включая проценты по займам) и в котором ресурсы задействуются на определенный период времени, соответствующий длительности выполнения плановой операции. Оценка длительности плановых операций может также оказывать влияние на стоимостную оценку в тех случаях, когда учитываются расходы, зависящие от времени (например, профсоюз, с которым заключен регулярно продлеваемый коллективный договор, материалы с сезонным колебанием стоимости), или в тех случаях, когда учитываются повременные расходы (например, повременные накладные расходы во время строительства).</a:t>
            </a:r>
          </a:p>
          <a:p>
            <a:r>
              <a:rPr lang="ru-RU" sz="1000" b="1" i="0" kern="1200" dirty="0" smtClean="0">
                <a:solidFill>
                  <a:schemeClr val="tx1"/>
                </a:solidFill>
                <a:latin typeface="Arial" charset="0"/>
                <a:ea typeface="+mn-ea"/>
                <a:cs typeface="+mn-cs"/>
              </a:rPr>
              <a:t>План управления обеспечением проекта персоналом.</a:t>
            </a:r>
            <a:r>
              <a:rPr lang="ru-RU" sz="1000" b="0" i="0" kern="1200" dirty="0" smtClean="0">
                <a:solidFill>
                  <a:schemeClr val="tx1"/>
                </a:solidFill>
                <a:latin typeface="Arial" charset="0"/>
                <a:ea typeface="+mn-ea"/>
                <a:cs typeface="+mn-cs"/>
              </a:rPr>
              <a:t> Характеристики кадрового обеспечения и тарифные ставки персонала проекта (раздел 9.1.3.3) являются необходимыми элементами при составлении стоимостной оценки расписания.</a:t>
            </a:r>
          </a:p>
          <a:p>
            <a:r>
              <a:rPr lang="ru-RU" sz="1000" b="1" i="0" kern="1200" dirty="0" smtClean="0">
                <a:solidFill>
                  <a:schemeClr val="tx1"/>
                </a:solidFill>
                <a:latin typeface="Arial" charset="0"/>
                <a:ea typeface="+mn-ea"/>
                <a:cs typeface="+mn-cs"/>
              </a:rPr>
              <a:t>Реестр рисков.</a:t>
            </a:r>
            <a:r>
              <a:rPr lang="ru-RU" sz="1000" b="0" i="0" kern="1200" dirty="0" smtClean="0">
                <a:solidFill>
                  <a:schemeClr val="tx1"/>
                </a:solidFill>
                <a:latin typeface="Arial" charset="0"/>
                <a:ea typeface="+mn-ea"/>
                <a:cs typeface="+mn-cs"/>
              </a:rPr>
              <a:t> Специалист по оценке стоимости при составлении стоимостной оценки учитывает информацию, касающуюся реагирования на риски (раздел 11.2.3.1). Риски могут быть угрозами или благоприятными возможностями, поэтому они оказывают влияние как на плановые операции, так и на стоимость проекта. Как правило, в случае возникновения негативного риска, почти всегда стоимость проекта увеличивается и происходит задержка в выполнении мероприятий, предусмотренных расписанием проекта.</a:t>
            </a:r>
          </a:p>
          <a:p>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27</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a:bodyPr>
          <a:lstStyle/>
          <a:p>
            <a:r>
              <a:rPr lang="ru-RU" sz="1000" b="1" i="0" kern="1200" dirty="0" smtClean="0">
                <a:solidFill>
                  <a:schemeClr val="tx1"/>
                </a:solidFill>
                <a:latin typeface="Arial" charset="0"/>
                <a:ea typeface="+mn-ea"/>
                <a:cs typeface="+mn-cs"/>
              </a:rPr>
              <a:t>.1 Оценка по аналогам</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Стоимостная оценка по аналогам означает, что при оценке стоимости текущего проекта в качестве основы принимается фактическая стоимость предыдущих схожих проектов. Этот метод часто используется при стоимостной оценке в условиях недостатка детальной информации о проекте (например, на ранних фазах проекта). Стоимостная оценка по аналогам производится с использованием экспертной оценки.</a:t>
            </a:r>
          </a:p>
          <a:p>
            <a:r>
              <a:rPr lang="ru-RU" sz="1000" b="0" i="0" kern="1200" dirty="0" smtClean="0">
                <a:solidFill>
                  <a:schemeClr val="tx1"/>
                </a:solidFill>
                <a:latin typeface="Arial" charset="0"/>
                <a:ea typeface="+mn-ea"/>
                <a:cs typeface="+mn-cs"/>
              </a:rPr>
              <a:t>Метод стоимостной оценки по аналогам, как правило, является более дешевой, чем другие методы, но он также и менее точен. Наиболее точные результаты этот метод дает в случаях, когда предыдущий проект подобен текущему не только по внешним признакам, но и по сути, а у лиц или групп, занятых подготовкой оценки, есть необходимые знания.</a:t>
            </a:r>
          </a:p>
          <a:p>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28</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a:bodyPr>
          <a:lstStyle/>
          <a:p>
            <a:r>
              <a:rPr lang="ru-RU" sz="1000" b="1" i="0" kern="1200" dirty="0" smtClean="0">
                <a:solidFill>
                  <a:schemeClr val="tx1"/>
                </a:solidFill>
                <a:latin typeface="Arial" charset="0"/>
                <a:ea typeface="+mn-ea"/>
                <a:cs typeface="+mn-cs"/>
              </a:rPr>
              <a:t>.3 Оценка "снизу вверх"</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Этот метод включает в себя оценку стоимости отдельных пакетов работ или отдельных плановых операций с максимальной степенью детализации. Эта подробно рассчитанная стоимость суммируется или "переходит" на более высокие уровни и используется при составлении отчетов и для контроля за исполнением. Стоимость и точность оценки стоимости по методу "снизу вверх" обычно зависят от размеров и сложности отдельных плановых операций или пакетов работ. Обычно чем меньше трудоемкость операций, тем выше точность стоимостной оценки плановых операций.</a:t>
            </a:r>
          </a:p>
          <a:p>
            <a:pPr>
              <a:buNone/>
            </a:pPr>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29</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fontScale="70000" lnSpcReduction="20000"/>
          </a:bodyPr>
          <a:lstStyle/>
          <a:p>
            <a:r>
              <a:rPr lang="ru-RU" sz="1000" b="1" i="0" kern="1200" dirty="0" smtClean="0">
                <a:solidFill>
                  <a:schemeClr val="tx1"/>
                </a:solidFill>
                <a:latin typeface="Arial" charset="0"/>
                <a:ea typeface="+mn-ea"/>
                <a:cs typeface="+mn-cs"/>
              </a:rPr>
              <a:t>.2 Определение ставок стоимости ресурсов</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Для стоимостной оценки плановых операций специалист, определяющий ставки, или группа, занимающаяся стоимостной оценкой, должны знать ставки стоимости на единицу (например, затраты на содержание персонала в час или стоимость кубического ярда сыпучего материала). Одним из методов получения информации по ставкам является обычный сбор информации от продавцов (раздел 12.3). При заключении контракта на поставку продукции, услуг или результатов в контракте могут быть определены стандартные ставки и оговорены условия, при которых происходит их повышение. Другим источником информации о существующих ценах на товары и услуги являются коммерческие базы данных и публикуемые прайс-листы предприятий- продавцов. Если действующие ставки неизвестны, то нужно будет произвести оценку и для ставок.</a:t>
            </a:r>
            <a:endParaRPr lang="en-US" sz="1000" b="0" i="0" kern="1200" dirty="0" smtClean="0">
              <a:solidFill>
                <a:schemeClr val="tx1"/>
              </a:solidFill>
              <a:latin typeface="Arial" charset="0"/>
              <a:ea typeface="+mn-ea"/>
              <a:cs typeface="+mn-cs"/>
            </a:endParaRPr>
          </a:p>
          <a:p>
            <a:r>
              <a:rPr lang="ru-RU" sz="1000" b="1" i="0" kern="1200" dirty="0" smtClean="0">
                <a:solidFill>
                  <a:schemeClr val="tx1"/>
                </a:solidFill>
                <a:latin typeface="Arial" charset="0"/>
                <a:ea typeface="+mn-ea"/>
                <a:cs typeface="+mn-cs"/>
              </a:rPr>
              <a:t>Параметрическая оценка</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Параметрическая оценка – это метод, при котором для стоимостной оценки ресурсов плановой операции используется статистическая зависимость между историческими данными и другими переменными (например, величина площади конструкции в строительстве, количество строк в коде программы, количество часов рабочего времени). При помощи данного метода можно получить более точную оценку стоимости. Уровень точности оценки зависит от сложности, количества ресурсов, выделенных для такой работы и данных о стоимости, встроенных в модель. Например: для того, чтобы получить оценку стоимости, нужно запланированный объем работ умножить на стоимость одной единицы в прошлом.</a:t>
            </a:r>
          </a:p>
          <a:p>
            <a:r>
              <a:rPr lang="ru-RU" sz="1000" b="1" i="0" kern="1200" dirty="0" smtClean="0">
                <a:solidFill>
                  <a:schemeClr val="tx1"/>
                </a:solidFill>
                <a:latin typeface="Arial" charset="0"/>
                <a:ea typeface="+mn-ea"/>
                <a:cs typeface="+mn-cs"/>
              </a:rPr>
              <a:t>.5</a:t>
            </a:r>
            <a:r>
              <a:rPr lang="ru-RU" sz="1000" b="0" i="0" kern="1200" dirty="0" smtClean="0">
                <a:solidFill>
                  <a:schemeClr val="tx1"/>
                </a:solidFill>
                <a:latin typeface="Arial" charset="0"/>
                <a:ea typeface="+mn-ea"/>
                <a:cs typeface="+mn-cs"/>
              </a:rPr>
              <a:t> </a:t>
            </a:r>
            <a:r>
              <a:rPr lang="ru-RU" sz="1000" b="1" i="0" kern="1200" dirty="0" smtClean="0">
                <a:solidFill>
                  <a:schemeClr val="tx1"/>
                </a:solidFill>
                <a:latin typeface="Arial" charset="0"/>
                <a:ea typeface="+mn-ea"/>
                <a:cs typeface="+mn-cs"/>
              </a:rPr>
              <a:t>Программное обеспечение для управления проектами</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Для оценки стоимости проектов широко используется различное программное обеспечение по управлению проектами, например: отдельные приложения, предназначенные для оценки стоимости, крупноформатные электронные таблицы, а также инструментальные средства по моделированию и обработке статистической информации. Такие инструменты облегчают использование некоторых методов стоимостной оценки и, следовательно, способствуют более быстрому рассмотрению различных альтернативных вариантов.</a:t>
            </a:r>
          </a:p>
          <a:p>
            <a:r>
              <a:rPr lang="ru-RU" sz="1000" b="1" i="0" kern="1200" dirty="0" smtClean="0">
                <a:solidFill>
                  <a:schemeClr val="tx1"/>
                </a:solidFill>
                <a:latin typeface="Arial" charset="0"/>
                <a:ea typeface="+mn-ea"/>
                <a:cs typeface="+mn-cs"/>
              </a:rPr>
              <a:t>.6</a:t>
            </a:r>
            <a:r>
              <a:rPr lang="ru-RU" sz="1000" b="0" i="0" kern="1200" dirty="0" smtClean="0">
                <a:solidFill>
                  <a:schemeClr val="tx1"/>
                </a:solidFill>
                <a:latin typeface="Arial" charset="0"/>
                <a:ea typeface="+mn-ea"/>
                <a:cs typeface="+mn-cs"/>
              </a:rPr>
              <a:t> </a:t>
            </a:r>
            <a:r>
              <a:rPr lang="ru-RU" sz="1000" b="1" i="0" kern="1200" dirty="0" smtClean="0">
                <a:solidFill>
                  <a:schemeClr val="tx1"/>
                </a:solidFill>
                <a:latin typeface="Arial" charset="0"/>
                <a:ea typeface="+mn-ea"/>
                <a:cs typeface="+mn-cs"/>
              </a:rPr>
              <a:t>Анализ предложений исполнителей</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Другими методами стоимостной оценки являются анализ предложений исполнителей и анализ необходимой стоимости проекта. В случаях, когда проект получают в результате конкурентной борьбы, может потребоваться, чтобы команда проекта провела дополнительную стоимостную оценку и определила стоимость отдельных результатов поставки и окончательную стоимость проекта в целом.</a:t>
            </a:r>
          </a:p>
          <a:p>
            <a:r>
              <a:rPr lang="ru-RU" sz="1000" b="1" i="0" kern="1200" dirty="0" smtClean="0">
                <a:solidFill>
                  <a:schemeClr val="tx1"/>
                </a:solidFill>
                <a:latin typeface="Arial" charset="0"/>
                <a:ea typeface="+mn-ea"/>
                <a:cs typeface="+mn-cs"/>
              </a:rPr>
              <a:t>.7 Анализ резервов</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Многие специалисты по оценке включают в стоимость плановых операций резервы (иначе называются "средства на непредвиденные обстоятельства"). При этом возникает проблема потенциального завышения стоимостной оценки плановой операции. Резерв на непредвиденные обстоятельства – это оценка стоимости, используемая по усмотрению менеджера проекта в случае возникновения ожидаемых, но не определенных событий. Эти события называются "известное неизвестное" и являются частью содержания проекта и базовых планов по стоимости.</a:t>
            </a:r>
          </a:p>
          <a:p>
            <a:r>
              <a:rPr lang="ru-RU" sz="1000" b="0" i="0" kern="1200" dirty="0" smtClean="0">
                <a:solidFill>
                  <a:schemeClr val="tx1"/>
                </a:solidFill>
                <a:latin typeface="Arial" charset="0"/>
                <a:ea typeface="+mn-ea"/>
                <a:cs typeface="+mn-cs"/>
              </a:rPr>
              <a:t>Один из вариантов управления бюджетными резервами на непредвиденные обстоятельства – объединить бюджетные резервы на непредвиденные обстоятельства плановых операций, входящих в группу связанных друг с другом операций, в единый резерв на непредвиденные обстоятельства, который присваивается одной плановой операции. Такая плановая операция может иметь нулевую длительность и размещаться на всем протяжении пути в сети, по которому проходит вся группа плановых операций, и использоваться в качестве носителя бюджетного резерва на непредвиденные обстоятельства. В качестве примера такого способа управления бюджетными резервами можно привести приписывание бюджетных резервов на непредвиденные обстоятельства к одной операции нулевой длительности на уровне пакета работ, которая протекает от начала до конца подсети пакета работ. По мере выполнения плановых операций, на основании данных о потреблении ресурсов при выполнении плановых операций, имеющих не нулевую длительность, происходит уточнение стоимости резерва на непредвиденные обстоятельства. В результате, данные об отклонениях по стоимости операций для соответствующей группы плановых операций являются более точными, поскольку они основываются не на завышенных оценках.</a:t>
            </a:r>
          </a:p>
          <a:p>
            <a:r>
              <a:rPr lang="ru-RU" sz="1000" b="0" i="0" kern="1200" dirty="0" smtClean="0">
                <a:solidFill>
                  <a:schemeClr val="tx1"/>
                </a:solidFill>
                <a:latin typeface="Arial" charset="0"/>
                <a:ea typeface="+mn-ea"/>
                <a:cs typeface="+mn-cs"/>
              </a:rPr>
              <a:t>Или же плановой операцией может быть буферная операция в методе критической цепи, которая преднамеренно располагается в самом конце пути в сети для группы плановых операций. По мере выполнения плановых операций, на основании данных о потреблении ресурсов при выполнении не буферных плановых операций, происходит уточнение стоимости резерва на непредвиденные обстоятельства. В результате, данные об отклонениях по стоимости операций, относящихся к определенной группе плановых операций, являются более точными, поскольку они основываются не на завышенных оценках.</a:t>
            </a:r>
          </a:p>
          <a:p>
            <a:endParaRPr lang="en-US" sz="1000" b="0" i="0" kern="1200" dirty="0" smtClean="0">
              <a:solidFill>
                <a:schemeClr val="tx1"/>
              </a:solidFill>
              <a:latin typeface="Arial" charset="0"/>
              <a:ea typeface="+mn-ea"/>
              <a:cs typeface="+mn-cs"/>
            </a:endParaRPr>
          </a:p>
          <a:p>
            <a:endParaRPr lang="ru-RU" sz="1000" b="0" i="0" kern="1200" dirty="0" smtClean="0">
              <a:solidFill>
                <a:schemeClr val="tx1"/>
              </a:solidFill>
              <a:latin typeface="Arial" charset="0"/>
              <a:ea typeface="+mn-ea"/>
              <a:cs typeface="+mn-cs"/>
            </a:endParaRPr>
          </a:p>
          <a:p>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30</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a:bodyPr>
          <a:lstStyle/>
          <a:p>
            <a:r>
              <a:rPr lang="ru-RU" sz="1000" b="1" i="0" kern="1200" dirty="0" smtClean="0">
                <a:solidFill>
                  <a:schemeClr val="tx1"/>
                </a:solidFill>
                <a:latin typeface="Arial" charset="0"/>
                <a:ea typeface="+mn-ea"/>
                <a:cs typeface="+mn-cs"/>
              </a:rPr>
              <a:t>.1 Оценка стоимости операции</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Оценка стоимости операции – это количественная оценка примерной стоимости ресурсов, необходимых для выполнения плановых операций. Этот тип оценки может предоставляться как в сжатой форме, так и подробно. Затраты оцениваются по всем ресурсам, использованным в оценке стоимости операции. К ресурсам относятся, в частности, рабочая сила, материалы, оборудование, услуги, помещения, информационные технологии, а также особые статьи расходов, например, учет уровня инфляции или расходы на непредвиденные обстоятельства.</a:t>
            </a:r>
          </a:p>
          <a:p>
            <a:pPr>
              <a:buNone/>
            </a:pPr>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31</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a:bodyPr>
          <a:lstStyle/>
          <a:p>
            <a:pPr>
              <a:buNone/>
            </a:pPr>
            <a:r>
              <a:rPr lang="ru-RU" sz="1000" b="1" i="0" kern="1200" dirty="0" smtClean="0">
                <a:solidFill>
                  <a:schemeClr val="tx1"/>
                </a:solidFill>
                <a:latin typeface="Arial" charset="0"/>
                <a:ea typeface="+mn-ea"/>
                <a:cs typeface="+mn-cs"/>
              </a:rPr>
              <a:t>С.</a:t>
            </a:r>
            <a:r>
              <a:rPr lang="ru-RU" sz="1000" b="1" i="0" kern="1200" baseline="0" dirty="0" smtClean="0">
                <a:solidFill>
                  <a:schemeClr val="tx1"/>
                </a:solidFill>
                <a:latin typeface="Arial" charset="0"/>
                <a:ea typeface="+mn-ea"/>
                <a:cs typeface="+mn-cs"/>
              </a:rPr>
              <a:t> </a:t>
            </a:r>
            <a:r>
              <a:rPr lang="ru-RU" sz="1000" b="0" i="0" kern="1200" baseline="0" dirty="0" smtClean="0">
                <a:solidFill>
                  <a:schemeClr val="tx1"/>
                </a:solidFill>
                <a:latin typeface="Arial" charset="0"/>
                <a:ea typeface="+mn-ea"/>
                <a:cs typeface="+mn-cs"/>
              </a:rPr>
              <a:t> Как стоимость</a:t>
            </a:r>
            <a:r>
              <a:rPr lang="en-US" sz="1000" b="0" i="0" kern="1200" baseline="0" dirty="0" smtClean="0">
                <a:solidFill>
                  <a:schemeClr val="tx1"/>
                </a:solidFill>
                <a:latin typeface="Arial" charset="0"/>
                <a:ea typeface="+mn-ea"/>
                <a:cs typeface="+mn-cs"/>
              </a:rPr>
              <a:t>, </a:t>
            </a:r>
            <a:r>
              <a:rPr lang="ru-RU" sz="1000" b="0" i="0" kern="1200" baseline="0" dirty="0" smtClean="0">
                <a:solidFill>
                  <a:schemeClr val="tx1"/>
                </a:solidFill>
                <a:latin typeface="Arial" charset="0"/>
                <a:ea typeface="+mn-ea"/>
                <a:cs typeface="+mn-cs"/>
              </a:rPr>
              <a:t>так и точность параметрических моделей варьируется в широких пределах. Чаще всего они являются надежными</a:t>
            </a:r>
            <a:r>
              <a:rPr lang="en-US" sz="1000" b="0" i="0" kern="1200" baseline="0" dirty="0" smtClean="0">
                <a:solidFill>
                  <a:schemeClr val="tx1"/>
                </a:solidFill>
                <a:latin typeface="Arial" charset="0"/>
                <a:ea typeface="+mn-ea"/>
                <a:cs typeface="+mn-cs"/>
              </a:rPr>
              <a:t>, </a:t>
            </a:r>
            <a:r>
              <a:rPr lang="ru-RU" sz="1000" b="0" i="0" kern="1200" baseline="0" dirty="0" smtClean="0">
                <a:solidFill>
                  <a:schemeClr val="tx1"/>
                </a:solidFill>
                <a:latin typeface="Arial" charset="0"/>
                <a:ea typeface="+mn-ea"/>
                <a:cs typeface="+mn-cs"/>
              </a:rPr>
              <a:t>когда историческая информация используемая для разработки модели была точной</a:t>
            </a:r>
            <a:r>
              <a:rPr lang="en-US" sz="1000" b="0" i="0" kern="1200" baseline="0" dirty="0" smtClean="0">
                <a:solidFill>
                  <a:schemeClr val="tx1"/>
                </a:solidFill>
                <a:latin typeface="Arial" charset="0"/>
                <a:ea typeface="+mn-ea"/>
                <a:cs typeface="+mn-cs"/>
              </a:rPr>
              <a:t>, </a:t>
            </a:r>
            <a:r>
              <a:rPr lang="ru-RU" sz="1000" b="0" i="0" kern="1200" baseline="0" dirty="0" smtClean="0">
                <a:solidFill>
                  <a:schemeClr val="tx1"/>
                </a:solidFill>
                <a:latin typeface="Arial" charset="0"/>
                <a:ea typeface="+mn-ea"/>
                <a:cs typeface="+mn-cs"/>
              </a:rPr>
              <a:t>параметры</a:t>
            </a:r>
            <a:r>
              <a:rPr lang="en-US" sz="1000" b="0" i="0" kern="1200" baseline="0" dirty="0" smtClean="0">
                <a:solidFill>
                  <a:schemeClr val="tx1"/>
                </a:solidFill>
                <a:latin typeface="Arial" charset="0"/>
                <a:ea typeface="+mn-ea"/>
                <a:cs typeface="+mn-cs"/>
              </a:rPr>
              <a:t>, </a:t>
            </a:r>
            <a:r>
              <a:rPr lang="ru-RU" sz="1000" b="0" i="0" kern="1200" baseline="0" dirty="0" smtClean="0">
                <a:solidFill>
                  <a:schemeClr val="tx1"/>
                </a:solidFill>
                <a:latin typeface="Arial" charset="0"/>
                <a:ea typeface="+mn-ea"/>
                <a:cs typeface="+mn-cs"/>
              </a:rPr>
              <a:t>используемые в модели легко оцениваются количественно. И модель является масштабируемой (т.е. она работает как для очень крупных</a:t>
            </a:r>
            <a:r>
              <a:rPr lang="en-US" sz="1000" b="0" i="0" kern="1200" baseline="0" dirty="0" smtClean="0">
                <a:solidFill>
                  <a:schemeClr val="tx1"/>
                </a:solidFill>
                <a:latin typeface="Arial" charset="0"/>
                <a:ea typeface="+mn-ea"/>
                <a:cs typeface="+mn-cs"/>
              </a:rPr>
              <a:t>, </a:t>
            </a:r>
            <a:r>
              <a:rPr lang="ru-RU" sz="1000" b="0" i="0" kern="1200" baseline="0" dirty="0" smtClean="0">
                <a:solidFill>
                  <a:schemeClr val="tx1"/>
                </a:solidFill>
                <a:latin typeface="Arial" charset="0"/>
                <a:ea typeface="+mn-ea"/>
                <a:cs typeface="+mn-cs"/>
              </a:rPr>
              <a:t>так и для очень маленьких проектов).</a:t>
            </a:r>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32</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a:bodyPr>
          <a:lstStyle/>
          <a:p>
            <a:pPr>
              <a:buNone/>
            </a:pPr>
            <a:r>
              <a:rPr lang="ru-RU" sz="1000" b="1" i="0" kern="1200" dirty="0" smtClean="0">
                <a:solidFill>
                  <a:schemeClr val="tx1"/>
                </a:solidFill>
                <a:latin typeface="Arial" charset="0"/>
                <a:ea typeface="+mn-ea"/>
                <a:cs typeface="+mn-cs"/>
              </a:rPr>
              <a:t>В.</a:t>
            </a:r>
            <a:r>
              <a:rPr lang="ru-RU" sz="1000" b="1" i="0" kern="1200" baseline="0" dirty="0" smtClean="0">
                <a:solidFill>
                  <a:schemeClr val="tx1"/>
                </a:solidFill>
                <a:latin typeface="Arial" charset="0"/>
                <a:ea typeface="+mn-ea"/>
                <a:cs typeface="+mn-cs"/>
              </a:rPr>
              <a:t> </a:t>
            </a:r>
            <a:r>
              <a:rPr lang="ru-RU" sz="1000" b="0" i="0" kern="1200" baseline="0" dirty="0" smtClean="0">
                <a:solidFill>
                  <a:schemeClr val="tx1"/>
                </a:solidFill>
                <a:latin typeface="Arial" charset="0"/>
                <a:ea typeface="+mn-ea"/>
                <a:cs typeface="+mn-cs"/>
              </a:rPr>
              <a:t>Оценка по аналогу выводится на основании стоимости другого проекта или его уже выполненной части</a:t>
            </a:r>
            <a:r>
              <a:rPr lang="en-US" sz="1000" b="0" i="0" kern="1200" baseline="0" dirty="0" smtClean="0">
                <a:solidFill>
                  <a:schemeClr val="tx1"/>
                </a:solidFill>
                <a:latin typeface="Arial" charset="0"/>
                <a:ea typeface="+mn-ea"/>
                <a:cs typeface="+mn-cs"/>
              </a:rPr>
              <a:t>, </a:t>
            </a:r>
            <a:r>
              <a:rPr lang="ru-RU" sz="1000" b="0" i="0" kern="1200" baseline="0" dirty="0" smtClean="0">
                <a:solidFill>
                  <a:schemeClr val="tx1"/>
                </a:solidFill>
                <a:latin typeface="Arial" charset="0"/>
                <a:ea typeface="+mn-ea"/>
                <a:cs typeface="+mn-cs"/>
              </a:rPr>
              <a:t>которая корректируется в соответствии с размером нового проекта. </a:t>
            </a:r>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33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a:ln/>
        </p:spPr>
      </p:sp>
      <p:sp>
        <p:nvSpPr>
          <p:cNvPr id="36867" name="Заметки 2"/>
          <p:cNvSpPr>
            <a:spLocks noGrp="1"/>
          </p:cNvSpPr>
          <p:nvPr>
            <p:ph type="body" idx="1"/>
          </p:nvPr>
        </p:nvSpPr>
        <p:spPr bwMode="auto">
          <a:xfrm>
            <a:off x="679450" y="4714875"/>
            <a:ext cx="5438775" cy="4467225"/>
          </a:xfrm>
          <a:prstGeom prst="rect">
            <a:avLst/>
          </a:prstGeom>
          <a:noFill/>
          <a:ln>
            <a:miter lim="800000"/>
            <a:headEnd/>
            <a:tailEnd/>
          </a:ln>
        </p:spPr>
        <p:txBody>
          <a:bodyPr/>
          <a:lstStyle/>
          <a:p>
            <a:r>
              <a:rPr lang="ru-RU" dirty="0" smtClean="0"/>
              <a:t>Другим цветом помечены занятия, где будут даваться домашние задания.</a:t>
            </a:r>
          </a:p>
          <a:p>
            <a:pPr>
              <a:buFontTx/>
              <a:buNone/>
            </a:pPr>
            <a:r>
              <a:rPr lang="ru-RU" b="1" dirty="0" smtClean="0"/>
              <a:t>			Программа курса</a:t>
            </a:r>
            <a:endParaRPr lang="ru-RU" b="1" i="1" dirty="0" smtClean="0"/>
          </a:p>
          <a:p>
            <a:r>
              <a:rPr lang="ru-RU" b="1" u="sng" dirty="0" smtClean="0"/>
              <a:t>Занятие 1. Введение</a:t>
            </a:r>
            <a:endParaRPr lang="ru-RU" b="1" i="1" dirty="0" smtClean="0"/>
          </a:p>
          <a:p>
            <a:r>
              <a:rPr lang="ru-RU" b="1" i="1" dirty="0" smtClean="0"/>
              <a:t>Введение в курс</a:t>
            </a:r>
          </a:p>
          <a:p>
            <a:r>
              <a:rPr lang="ru-RU" dirty="0" smtClean="0"/>
              <a:t>Знакомство группы, обзор целей курса и его программы. Знакомство с интерфейсом дистанционного обучения. Обсуждение списка материалов, которые будут использоваться для работы во время курса.</a:t>
            </a:r>
          </a:p>
          <a:p>
            <a:r>
              <a:rPr lang="ru-RU" b="1" i="1" dirty="0" smtClean="0"/>
              <a:t>Введение в управление проектами</a:t>
            </a:r>
          </a:p>
          <a:p>
            <a:r>
              <a:rPr lang="ru-RU" dirty="0" smtClean="0"/>
              <a:t>Международные стандарты по управлению проектами (PMI), основные понятия из области управления проектами. Процессный подход к управлению проектами.</a:t>
            </a:r>
          </a:p>
          <a:p>
            <a:r>
              <a:rPr lang="ru-RU" b="1" dirty="0" smtClean="0"/>
              <a:t>Занятие 2. Среда управления проектами </a:t>
            </a:r>
            <a:endParaRPr lang="ru-RU" b="1" i="1" dirty="0" smtClean="0"/>
          </a:p>
          <a:p>
            <a:r>
              <a:rPr lang="ru-RU" dirty="0" smtClean="0"/>
              <a:t>Жизненный цикл проекта и жизненный цикл продукта. Заинтересованные стороны проекта, конфликт интересов участников проекта. Роли в команде проекта. Организационная структура управления проектом. Влияние организации на проект и полномочия менеджера проекта в различных организационных структурах. Преимущества и недостатки структур управления проектами. Офис управления проектами. Детальный обзор процессной модели управления проектами. Корпоративная система управления проектами. Уровень зрелости управления проектами.</a:t>
            </a:r>
          </a:p>
          <a:p>
            <a:r>
              <a:rPr lang="ru-RU" b="1" dirty="0" smtClean="0"/>
              <a:t>Занятие 3. Инициация проекта</a:t>
            </a:r>
            <a:endParaRPr lang="ru-RU" b="1" i="1" dirty="0" smtClean="0"/>
          </a:p>
          <a:p>
            <a:r>
              <a:rPr lang="ru-RU" dirty="0" smtClean="0"/>
              <a:t>Обоснование инициации проекта. Разработка структуры Устава проекта. Практическая ценность Устава проекта, его применение в рамках договорных отношений. Назначение менеджера проекта. Определение заинтересованных сторон проекта. </a:t>
            </a:r>
          </a:p>
          <a:p>
            <a:r>
              <a:rPr lang="ru-RU" b="1" dirty="0" smtClean="0"/>
              <a:t>Занятие 4. Планирование содержания и сроков проекта </a:t>
            </a:r>
            <a:endParaRPr lang="ru-RU" b="1" i="1" dirty="0" smtClean="0"/>
          </a:p>
          <a:p>
            <a:r>
              <a:rPr lang="ru-RU" dirty="0" smtClean="0"/>
              <a:t>Разработка Плана управления проектом и составляющих его элементов. Сбор требований. Определение содержания проекта. Построение ИСР (СДР), методики планирования ИСР. Определение состава операций проекта. Определение взаимосвязей операций. Оценка ресурсов и длительностей операций. Разработка расписания проекта.</a:t>
            </a:r>
          </a:p>
          <a:p>
            <a:r>
              <a:rPr lang="ru-RU" b="1" dirty="0" smtClean="0"/>
              <a:t>Занятие 5. Планирование стоимости, качества, человеческих ресурсов проекта</a:t>
            </a:r>
            <a:endParaRPr lang="ru-RU" b="1" i="1" dirty="0" smtClean="0"/>
          </a:p>
          <a:p>
            <a:r>
              <a:rPr lang="ru-RU" dirty="0" smtClean="0"/>
              <a:t>Оценка стоимости и разработка бюджета проекта. Планирование человеческих ресурсов проекта. Планирование качества проекта. Влияние планирование качества на план проекта.</a:t>
            </a:r>
          </a:p>
          <a:p>
            <a:r>
              <a:rPr lang="ru-RU" b="1" dirty="0" smtClean="0"/>
              <a:t>Занятие 6. Планирование рисков и коммуникаций проекта</a:t>
            </a:r>
            <a:endParaRPr lang="ru-RU" b="1" i="1" dirty="0" smtClean="0"/>
          </a:p>
          <a:p>
            <a:r>
              <a:rPr lang="ru-RU" dirty="0" smtClean="0"/>
              <a:t>Идентификация рисков. Качественная и количественная оценка рисков. Выбор стратегии реагирования на риски. Разработка плана реагирования на риски. Как упростить планирование рисков и мотивировать команду проекта на эффективное управление рисками?</a:t>
            </a:r>
          </a:p>
          <a:p>
            <a:r>
              <a:rPr lang="ru-RU" dirty="0" smtClean="0"/>
              <a:t>Планирование коммуникаций проекта. Практическое применение плана коммуникаций.</a:t>
            </a:r>
          </a:p>
          <a:p>
            <a:r>
              <a:rPr lang="ru-RU" b="1" dirty="0" smtClean="0"/>
              <a:t>Занятие 7. Планирование закупок. Исполнение проекта</a:t>
            </a:r>
            <a:endParaRPr lang="ru-RU" b="1" i="1" dirty="0" smtClean="0"/>
          </a:p>
          <a:p>
            <a:r>
              <a:rPr lang="ru-RU" dirty="0" smtClean="0"/>
              <a:t>Планирование закупок. Набор, развитие и управление командой проекта. Обеспечение качества. Осуществление закупок. Управление ожиданиями заинтересованных сторон. Распространение информации о проекте.</a:t>
            </a:r>
          </a:p>
          <a:p>
            <a:r>
              <a:rPr lang="ru-RU" b="1" dirty="0" smtClean="0"/>
              <a:t>Занятие 8. Мониторинг и управление проекта</a:t>
            </a:r>
            <a:endParaRPr lang="ru-RU" b="1" i="1" dirty="0" smtClean="0"/>
          </a:p>
          <a:p>
            <a:r>
              <a:rPr lang="ru-RU" dirty="0" smtClean="0"/>
              <a:t>Анализ отклонений проекта – методика освоенного объема. Управление изменениями в области содержания, стоимости, качества, расписания. Мониторинг плана управления рисками. Отчетность по исполнению. Управление закупочной деятельностью. Система управления изменениями.</a:t>
            </a:r>
          </a:p>
          <a:p>
            <a:r>
              <a:rPr lang="ru-RU" dirty="0" smtClean="0"/>
              <a:t>Мотивация сотрудников на ввод актуальных данных проекта. Анализ проблем проекта. Как правильно использовать данные о проблемах проекта?</a:t>
            </a:r>
          </a:p>
          <a:p>
            <a:r>
              <a:rPr lang="ru-RU" b="1" dirty="0" smtClean="0"/>
              <a:t>Занятие 9. Завершение проекта</a:t>
            </a:r>
            <a:endParaRPr lang="ru-RU" b="1" i="1" dirty="0" smtClean="0"/>
          </a:p>
          <a:p>
            <a:r>
              <a:rPr lang="ru-RU" dirty="0" smtClean="0"/>
              <a:t>Закрытие проекта. Административное закрытие проекта. Анализ проекта. «Посмертный» отчет проекта и накопление опыта в организации.</a:t>
            </a:r>
          </a:p>
          <a:p>
            <a:r>
              <a:rPr lang="ru-RU" b="1" dirty="0" smtClean="0"/>
              <a:t>Занятие 10. Завершение курса</a:t>
            </a:r>
            <a:endParaRPr lang="ru-RU" b="1" i="1" dirty="0" smtClean="0"/>
          </a:p>
          <a:p>
            <a:r>
              <a:rPr lang="ru-RU" dirty="0" smtClean="0"/>
              <a:t>Как подготовиться для сдачи экзамена PMI PMP. Список дополнительных материалов для профессионального развития. Карьерные пути менеджера проекта. Вопросы и ответы по курсу, дискуссия.</a:t>
            </a:r>
          </a:p>
          <a:p>
            <a:endParaRPr lang="ru-RU" dirty="0" smtClean="0"/>
          </a:p>
        </p:txBody>
      </p:sp>
      <p:sp>
        <p:nvSpPr>
          <p:cNvPr id="4" name="Нижний колонтитул 3"/>
          <p:cNvSpPr>
            <a:spLocks noGrp="1"/>
          </p:cNvSpPr>
          <p:nvPr>
            <p:ph type="ftr" sz="quarter" idx="4"/>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5"/>
          </p:nvPr>
        </p:nvSpPr>
        <p:spPr/>
        <p:txBody>
          <a:bodyPr/>
          <a:lstStyle/>
          <a:p>
            <a:pPr>
              <a:defRPr/>
            </a:pPr>
            <a:fld id="{EFB4B78A-94D6-4B7F-87E6-B277FB503C61}" type="slidenum">
              <a:rPr lang="ru-RU" smtClean="0"/>
              <a:pPr>
                <a:defRPr/>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a:bodyPr>
          <a:lstStyle/>
          <a:p>
            <a:pPr>
              <a:buNone/>
            </a:pPr>
            <a:r>
              <a:rPr lang="ru-RU" sz="1000" b="1" i="0" kern="1200" dirty="0" smtClean="0">
                <a:solidFill>
                  <a:schemeClr val="tx1"/>
                </a:solidFill>
                <a:latin typeface="Arial" charset="0"/>
                <a:ea typeface="+mn-ea"/>
                <a:cs typeface="+mn-cs"/>
              </a:rPr>
              <a:t>С.</a:t>
            </a:r>
            <a:r>
              <a:rPr lang="ru-RU" sz="1000" b="1" i="0" kern="1200" baseline="0" dirty="0" smtClean="0">
                <a:solidFill>
                  <a:schemeClr val="tx1"/>
                </a:solidFill>
                <a:latin typeface="Arial" charset="0"/>
                <a:ea typeface="+mn-ea"/>
                <a:cs typeface="+mn-cs"/>
              </a:rPr>
              <a:t> </a:t>
            </a:r>
            <a:r>
              <a:rPr lang="ru-RU" sz="1000" b="0" i="0" kern="1200" baseline="0" dirty="0" smtClean="0">
                <a:solidFill>
                  <a:schemeClr val="tx1"/>
                </a:solidFill>
                <a:latin typeface="Arial" charset="0"/>
                <a:ea typeface="+mn-ea"/>
                <a:cs typeface="+mn-cs"/>
              </a:rPr>
              <a:t>Оценка «снизу вверх» является детализированной оценкой</a:t>
            </a:r>
            <a:r>
              <a:rPr lang="en-US" sz="1000" b="0" i="0" kern="1200" baseline="0" dirty="0" smtClean="0">
                <a:solidFill>
                  <a:schemeClr val="tx1"/>
                </a:solidFill>
                <a:latin typeface="Arial" charset="0"/>
                <a:ea typeface="+mn-ea"/>
                <a:cs typeface="+mn-cs"/>
              </a:rPr>
              <a:t>, </a:t>
            </a:r>
            <a:r>
              <a:rPr lang="ru-RU" sz="1000" b="0" i="0" kern="1200" baseline="0" dirty="0" smtClean="0">
                <a:solidFill>
                  <a:schemeClr val="tx1"/>
                </a:solidFill>
                <a:latin typeface="Arial" charset="0"/>
                <a:ea typeface="+mn-ea"/>
                <a:cs typeface="+mn-cs"/>
              </a:rPr>
              <a:t>учитывающей ряд более мелки оценок</a:t>
            </a:r>
            <a:r>
              <a:rPr lang="en-US" sz="1000" b="0" i="0" kern="1200" baseline="0" dirty="0" smtClean="0">
                <a:solidFill>
                  <a:schemeClr val="tx1"/>
                </a:solidFill>
                <a:latin typeface="Arial" charset="0"/>
                <a:ea typeface="+mn-ea"/>
                <a:cs typeface="+mn-cs"/>
              </a:rPr>
              <a:t>, </a:t>
            </a:r>
            <a:r>
              <a:rPr lang="ru-RU" sz="1000" b="0" i="0" kern="1200" baseline="0" dirty="0" smtClean="0">
                <a:solidFill>
                  <a:schemeClr val="tx1"/>
                </a:solidFill>
                <a:latin typeface="Arial" charset="0"/>
                <a:ea typeface="+mn-ea"/>
                <a:cs typeface="+mn-cs"/>
              </a:rPr>
              <a:t>которые суммируются для получения общей оценки проекта или </a:t>
            </a:r>
            <a:r>
              <a:rPr lang="ru-RU" sz="1000" b="0" i="0" kern="1200" baseline="0" dirty="0" err="1" smtClean="0">
                <a:solidFill>
                  <a:schemeClr val="tx1"/>
                </a:solidFill>
                <a:latin typeface="Arial" charset="0"/>
                <a:ea typeface="+mn-ea"/>
                <a:cs typeface="+mn-cs"/>
              </a:rPr>
              <a:t>подпроекта</a:t>
            </a:r>
            <a:r>
              <a:rPr lang="ru-RU" sz="1000" b="0" i="0" kern="1200" baseline="0" dirty="0" smtClean="0">
                <a:solidFill>
                  <a:schemeClr val="tx1"/>
                </a:solidFill>
                <a:latin typeface="Arial" charset="0"/>
                <a:ea typeface="+mn-ea"/>
                <a:cs typeface="+mn-cs"/>
              </a:rPr>
              <a:t>. Оценка «сверху вниз» является менее точным методом</a:t>
            </a:r>
            <a:r>
              <a:rPr lang="en-US" sz="1000" b="0" i="0" kern="1200" baseline="0" dirty="0" smtClean="0">
                <a:solidFill>
                  <a:schemeClr val="tx1"/>
                </a:solidFill>
                <a:latin typeface="Arial" charset="0"/>
                <a:ea typeface="+mn-ea"/>
                <a:cs typeface="+mn-cs"/>
              </a:rPr>
              <a:t>, </a:t>
            </a:r>
            <a:r>
              <a:rPr lang="ru-RU" sz="1000" b="0" i="0" kern="1200" baseline="0" dirty="0" smtClean="0">
                <a:solidFill>
                  <a:schemeClr val="tx1"/>
                </a:solidFill>
                <a:latin typeface="Arial" charset="0"/>
                <a:ea typeface="+mn-ea"/>
                <a:cs typeface="+mn-cs"/>
              </a:rPr>
              <a:t>в котором стоимость проекта в целом оценивается параметрическим методом</a:t>
            </a:r>
            <a:r>
              <a:rPr lang="en-US" sz="1000" b="0" i="0" kern="1200" baseline="0" dirty="0" smtClean="0">
                <a:solidFill>
                  <a:schemeClr val="tx1"/>
                </a:solidFill>
                <a:latin typeface="Arial" charset="0"/>
                <a:ea typeface="+mn-ea"/>
                <a:cs typeface="+mn-cs"/>
              </a:rPr>
              <a:t>, </a:t>
            </a:r>
            <a:r>
              <a:rPr lang="ru-RU" sz="1000" b="0" i="0" kern="1200" baseline="0" dirty="0" smtClean="0">
                <a:solidFill>
                  <a:schemeClr val="tx1"/>
                </a:solidFill>
                <a:latin typeface="Arial" charset="0"/>
                <a:ea typeface="+mn-ea"/>
                <a:cs typeface="+mn-cs"/>
              </a:rPr>
              <a:t>методом оценки по аналогу или другим методом оценки.</a:t>
            </a:r>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34</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a:bodyPr>
          <a:lstStyle/>
          <a:p>
            <a:r>
              <a:rPr lang="ru-RU" sz="1000" b="1" i="0" kern="1200" dirty="0" smtClean="0">
                <a:solidFill>
                  <a:schemeClr val="tx1"/>
                </a:solidFill>
                <a:latin typeface="Arial" charset="0"/>
                <a:ea typeface="+mn-ea"/>
                <a:cs typeface="+mn-cs"/>
              </a:rPr>
              <a:t>Вспомогательные данные для оценки стоимости операции</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Количество и типы вспомогательных данных для стоимостной оценки плановых операций в различных областях применения различны. Однако вне зависимости от степени детализации, вспомогательные документы должны воспроизводить цельную картину, на основании которой была произведена стоимостная оценка.</a:t>
            </a:r>
          </a:p>
          <a:p>
            <a:r>
              <a:rPr lang="ru-RU" sz="1000" b="0" i="0" kern="1200" dirty="0" smtClean="0">
                <a:solidFill>
                  <a:schemeClr val="tx1"/>
                </a:solidFill>
                <a:latin typeface="Arial" charset="0"/>
                <a:ea typeface="+mn-ea"/>
                <a:cs typeface="+mn-cs"/>
              </a:rPr>
              <a:t>Вспомогательные данные по оценке стоимости операции должны содержать:</a:t>
            </a:r>
          </a:p>
          <a:p>
            <a:r>
              <a:rPr lang="ru-RU" sz="1000" b="0" i="0" kern="1200" dirty="0" smtClean="0">
                <a:solidFill>
                  <a:schemeClr val="tx1"/>
                </a:solidFill>
                <a:latin typeface="Arial" charset="0"/>
                <a:ea typeface="+mn-ea"/>
                <a:cs typeface="+mn-cs"/>
              </a:rPr>
              <a:t>Описание содержания работ проекта для плановой операции</a:t>
            </a:r>
          </a:p>
          <a:p>
            <a:r>
              <a:rPr lang="ru-RU" sz="1000" b="0" i="0" kern="1200" dirty="0" smtClean="0">
                <a:solidFill>
                  <a:schemeClr val="tx1"/>
                </a:solidFill>
                <a:latin typeface="Arial" charset="0"/>
                <a:ea typeface="+mn-ea"/>
                <a:cs typeface="+mn-cs"/>
              </a:rPr>
              <a:t>Документацию по основанию для оценки (т.е. того, как оценка получена)</a:t>
            </a:r>
          </a:p>
          <a:p>
            <a:r>
              <a:rPr lang="ru-RU" sz="1000" b="0" i="0" kern="1200" dirty="0" smtClean="0">
                <a:solidFill>
                  <a:schemeClr val="tx1"/>
                </a:solidFill>
                <a:latin typeface="Arial" charset="0"/>
                <a:ea typeface="+mn-ea"/>
                <a:cs typeface="+mn-cs"/>
              </a:rPr>
              <a:t>Документацию обо всех сделанных допущениях</a:t>
            </a:r>
          </a:p>
          <a:p>
            <a:r>
              <a:rPr lang="ru-RU" sz="1000" b="0" i="0" kern="1200" dirty="0" smtClean="0">
                <a:solidFill>
                  <a:schemeClr val="tx1"/>
                </a:solidFill>
                <a:latin typeface="Arial" charset="0"/>
                <a:ea typeface="+mn-ea"/>
                <a:cs typeface="+mn-cs"/>
              </a:rPr>
              <a:t>Документацию обо всех ограничениях</a:t>
            </a:r>
          </a:p>
          <a:p>
            <a:r>
              <a:rPr lang="ru-RU" sz="1000" b="0" i="0" kern="1200" dirty="0" smtClean="0">
                <a:solidFill>
                  <a:schemeClr val="tx1"/>
                </a:solidFill>
                <a:latin typeface="Arial" charset="0"/>
                <a:ea typeface="+mn-ea"/>
                <a:cs typeface="+mn-cs"/>
              </a:rPr>
              <a:t>Указание диапазона возможных значений (например, значение "$10000 (-10% +15%)" означает, что расчетная стоимость элемента находится в диапазоне от $9000 до $11500).</a:t>
            </a:r>
          </a:p>
          <a:p>
            <a:r>
              <a:rPr lang="ru-RU" sz="1000" b="1" i="0" kern="1200" dirty="0" smtClean="0">
                <a:solidFill>
                  <a:schemeClr val="tx1"/>
                </a:solidFill>
                <a:latin typeface="Arial" charset="0"/>
                <a:ea typeface="+mn-ea"/>
                <a:cs typeface="+mn-cs"/>
              </a:rPr>
              <a:t>.3 Запрошенные изменения</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В процессе составления стоимостной оценки может возникнуть необходимость запросить изменения (раздел 4.4.3.2), которые могут повлиять на план управления стоимостью (см. главу 7, вступительную часть), на требования к ресурсам операции (раздел 6.3.3.1) и на другие элементы плана управления проектом. Запрошенные изменения обрабатываются установленным образом, и в процессе общего управления изменениями вносятся соответствующие коррективы в план (раздел 4.6).</a:t>
            </a:r>
          </a:p>
          <a:p>
            <a:r>
              <a:rPr lang="ru-RU" sz="1000" b="1" i="0" kern="1200" dirty="0" smtClean="0">
                <a:solidFill>
                  <a:schemeClr val="tx1"/>
                </a:solidFill>
                <a:latin typeface="Arial" charset="0"/>
                <a:ea typeface="+mn-ea"/>
                <a:cs typeface="+mn-cs"/>
              </a:rPr>
              <a:t>.4 План управления стоимостью (обновления)</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Если в процессе составления стоимостной оценки появляются одобренные запросы на изменение (раздел 4.4.1.4) и если эти одобренные изменения влияют на управление стоимостью, то происходит обновление элемента плана управления стоимостью, являющегося составной частью плана управления проектом (см. главу 7, вступительную часть).</a:t>
            </a:r>
          </a:p>
          <a:p>
            <a:pPr>
              <a:buNone/>
            </a:pPr>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35</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fontScale="40000" lnSpcReduction="20000"/>
          </a:bodyPr>
          <a:lstStyle/>
          <a:p>
            <a:r>
              <a:rPr lang="ru-RU" sz="1000" b="0" i="0" u="none" strike="noStrike" kern="1200" dirty="0" smtClean="0">
                <a:solidFill>
                  <a:schemeClr val="tx1"/>
                </a:solidFill>
                <a:latin typeface="Arial" charset="0"/>
                <a:ea typeface="+mn-ea"/>
                <a:cs typeface="+mn-cs"/>
                <a:hlinkClick r:id="rId3"/>
              </a:rPr>
              <a:t>Стоимость качества – качество и деньги</a:t>
            </a:r>
            <a:endParaRPr lang="ru-RU" sz="1000" b="0" i="0" kern="1200" dirty="0" smtClean="0">
              <a:solidFill>
                <a:schemeClr val="tx1"/>
              </a:solidFill>
              <a:latin typeface="Arial" charset="0"/>
              <a:ea typeface="+mn-ea"/>
              <a:cs typeface="+mn-cs"/>
            </a:endParaRPr>
          </a:p>
          <a:p>
            <a:r>
              <a:rPr lang="ru-RU" sz="1000" b="1" i="0" kern="1200" dirty="0" smtClean="0">
                <a:solidFill>
                  <a:schemeClr val="tx1"/>
                </a:solidFill>
                <a:latin typeface="Arial" charset="0"/>
                <a:ea typeface="+mn-ea"/>
                <a:cs typeface="+mn-cs"/>
              </a:rPr>
              <a:t>Стоимость качества – качество и деньги</a:t>
            </a:r>
            <a:endParaRPr lang="ru-RU" sz="1000" b="0" i="0" kern="1200" dirty="0" smtClean="0">
              <a:solidFill>
                <a:schemeClr val="tx1"/>
              </a:solidFill>
              <a:latin typeface="Arial" charset="0"/>
              <a:ea typeface="+mn-ea"/>
              <a:cs typeface="+mn-cs"/>
            </a:endParaRPr>
          </a:p>
          <a:p>
            <a:r>
              <a:rPr lang="ru-RU" sz="1000" b="1" i="0" kern="1200" dirty="0" smtClean="0">
                <a:solidFill>
                  <a:schemeClr val="tx1"/>
                </a:solidFill>
                <a:latin typeface="Arial" charset="0"/>
                <a:ea typeface="+mn-ea"/>
                <a:cs typeface="+mn-cs"/>
              </a:rPr>
              <a:t> </a:t>
            </a:r>
            <a:r>
              <a:rPr lang="ru-RU" sz="1000" b="0" i="0" kern="1200" dirty="0" smtClean="0">
                <a:solidFill>
                  <a:schemeClr val="tx1"/>
                </a:solidFill>
                <a:latin typeface="Arial" charset="0"/>
                <a:ea typeface="+mn-ea"/>
                <a:cs typeface="+mn-cs"/>
              </a:rPr>
              <a:t>Цель существования любой коммерческой организации – получение прибыли. Даже некоммерческие организации тоже привязаны к деньгам, они должны отчитываться за расходы. Страшное слово «бюджет» дамокловым мечом висит над любой инициативой любого начальника среднего и высшего звена.</a:t>
            </a:r>
          </a:p>
          <a:p>
            <a:r>
              <a:rPr lang="ru-RU" sz="1000" b="0" i="0" kern="1200" dirty="0" smtClean="0">
                <a:solidFill>
                  <a:schemeClr val="tx1"/>
                </a:solidFill>
                <a:latin typeface="Arial" charset="0"/>
                <a:ea typeface="+mn-ea"/>
                <a:cs typeface="+mn-cs"/>
              </a:rPr>
              <a:t>Через призму ROI (отдача от инвестиций) рассматривается любая деятельность в организации. Сия горькая участь не обошла стороной и управление качеством.</a:t>
            </a:r>
          </a:p>
          <a:p>
            <a:r>
              <a:rPr lang="ru-RU" sz="1000" b="0" i="0" kern="1200" dirty="0" smtClean="0">
                <a:solidFill>
                  <a:schemeClr val="tx1"/>
                </a:solidFill>
                <a:latin typeface="Arial" charset="0"/>
                <a:ea typeface="+mn-ea"/>
                <a:cs typeface="+mn-cs"/>
              </a:rPr>
              <a:t> В упрощенной форме денежный аспект качества можно определить понятием</a:t>
            </a:r>
          </a:p>
          <a:p>
            <a:r>
              <a:rPr lang="ru-RU" sz="1000" b="1" i="0" kern="1200" dirty="0" smtClean="0">
                <a:solidFill>
                  <a:schemeClr val="tx1"/>
                </a:solidFill>
                <a:latin typeface="Arial" charset="0"/>
                <a:ea typeface="+mn-ea"/>
                <a:cs typeface="+mn-cs"/>
              </a:rPr>
              <a:t>Стоимость качества</a:t>
            </a:r>
            <a:r>
              <a:rPr lang="ru-RU" sz="1000" b="0" i="0" kern="1200" dirty="0" smtClean="0">
                <a:solidFill>
                  <a:schemeClr val="tx1"/>
                </a:solidFill>
                <a:latin typeface="Arial" charset="0"/>
                <a:ea typeface="+mn-ea"/>
                <a:cs typeface="+mn-cs"/>
              </a:rPr>
              <a:t>.</a:t>
            </a:r>
          </a:p>
          <a:p>
            <a:r>
              <a:rPr lang="ru-RU" sz="1000" b="0" i="0" kern="1200" dirty="0" smtClean="0">
                <a:solidFill>
                  <a:schemeClr val="tx1"/>
                </a:solidFill>
                <a:latin typeface="Arial" charset="0"/>
                <a:ea typeface="+mn-ea"/>
                <a:cs typeface="+mn-cs"/>
              </a:rPr>
              <a:t>Стоимость качества это сумма всех затрат на развитие и поддержание качества и потерь вследствие плохого качества в организации.</a:t>
            </a:r>
          </a:p>
          <a:p>
            <a:r>
              <a:rPr lang="ru-RU" sz="1000" b="0" i="0" kern="1200" dirty="0" smtClean="0">
                <a:solidFill>
                  <a:schemeClr val="tx1"/>
                </a:solidFill>
                <a:latin typeface="Arial" charset="0"/>
                <a:ea typeface="+mn-ea"/>
                <a:cs typeface="+mn-cs"/>
              </a:rPr>
              <a:t>Почему нас интересует эта сумма? Ответ прост – нас интересует оптимальное соотношение затрат на качество и потерь из-за плохого качества.</a:t>
            </a:r>
          </a:p>
          <a:p>
            <a:r>
              <a:rPr lang="ru-RU" sz="1000" b="0" i="0" kern="1200" dirty="0" smtClean="0">
                <a:solidFill>
                  <a:schemeClr val="tx1"/>
                </a:solidFill>
                <a:latin typeface="Arial" charset="0"/>
                <a:ea typeface="+mn-ea"/>
                <a:cs typeface="+mn-cs"/>
              </a:rPr>
              <a:t> Конечно, теоретики качества в книгах и прессе всячески призывают улучшать качество бесконечно и постоянно. Однако в реальной жизни большинство бизнесменов ожидают получить отдачу на каждый затраченный на поддержание и развитие качества рубль. Отдача должна быть в денежном эквиваленте и быть больше чем траты.</a:t>
            </a:r>
          </a:p>
          <a:p>
            <a:r>
              <a:rPr lang="ru-RU" sz="1000" b="0" i="0" kern="1200" dirty="0" smtClean="0">
                <a:solidFill>
                  <a:schemeClr val="tx1"/>
                </a:solidFill>
                <a:latin typeface="Arial" charset="0"/>
                <a:ea typeface="+mn-ea"/>
                <a:cs typeface="+mn-cs"/>
              </a:rPr>
              <a:t> </a:t>
            </a:r>
            <a:r>
              <a:rPr lang="ru-RU" sz="1000" b="1" i="0" kern="1200" dirty="0" smtClean="0">
                <a:solidFill>
                  <a:schemeClr val="tx1"/>
                </a:solidFill>
                <a:latin typeface="Arial" charset="0"/>
                <a:ea typeface="+mn-ea"/>
                <a:cs typeface="+mn-cs"/>
              </a:rPr>
              <a:t>1 рубль затрат &lt; 1 + </a:t>
            </a:r>
            <a:r>
              <a:rPr lang="ru-RU" sz="1000" b="1" i="0" kern="1200" dirty="0" err="1" smtClean="0">
                <a:solidFill>
                  <a:schemeClr val="tx1"/>
                </a:solidFill>
                <a:latin typeface="Arial" charset="0"/>
                <a:ea typeface="+mn-ea"/>
                <a:cs typeface="+mn-cs"/>
              </a:rPr>
              <a:t>х</a:t>
            </a:r>
            <a:r>
              <a:rPr lang="ru-RU" sz="1000" b="1" i="0" kern="1200" dirty="0" smtClean="0">
                <a:solidFill>
                  <a:schemeClr val="tx1"/>
                </a:solidFill>
                <a:latin typeface="Arial" charset="0"/>
                <a:ea typeface="+mn-ea"/>
                <a:cs typeface="+mn-cs"/>
              </a:rPr>
              <a:t> рублей отдачи от затрат на качество</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Итак, стоимость качества это:</a:t>
            </a:r>
          </a:p>
          <a:p>
            <a:r>
              <a:rPr lang="ru-RU" sz="1000" b="1" i="0" kern="1200" dirty="0" smtClean="0">
                <a:solidFill>
                  <a:schemeClr val="tx1"/>
                </a:solidFill>
                <a:latin typeface="Arial" charset="0"/>
                <a:ea typeface="+mn-ea"/>
                <a:cs typeface="+mn-cs"/>
              </a:rPr>
              <a:t>Стоимость оценки</a:t>
            </a:r>
            <a:r>
              <a:rPr lang="ru-RU" sz="1000" b="0" i="0" kern="1200" dirty="0" smtClean="0">
                <a:solidFill>
                  <a:schemeClr val="tx1"/>
                </a:solidFill>
                <a:latin typeface="Arial" charset="0"/>
                <a:ea typeface="+mn-ea"/>
                <a:cs typeface="+mn-cs"/>
              </a:rPr>
              <a:t> + </a:t>
            </a:r>
            <a:r>
              <a:rPr lang="ru-RU" sz="1000" b="1" i="0" kern="1200" dirty="0" smtClean="0">
                <a:solidFill>
                  <a:schemeClr val="tx1"/>
                </a:solidFill>
                <a:latin typeface="Arial" charset="0"/>
                <a:ea typeface="+mn-ea"/>
                <a:cs typeface="+mn-cs"/>
              </a:rPr>
              <a:t>Стоимость предупреждения</a:t>
            </a:r>
            <a:r>
              <a:rPr lang="ru-RU" sz="1000" b="0" i="0" kern="1200" dirty="0" smtClean="0">
                <a:solidFill>
                  <a:schemeClr val="tx1"/>
                </a:solidFill>
                <a:latin typeface="Arial" charset="0"/>
                <a:ea typeface="+mn-ea"/>
                <a:cs typeface="+mn-cs"/>
              </a:rPr>
              <a:t> + </a:t>
            </a:r>
            <a:r>
              <a:rPr lang="ru-RU" sz="1000" b="1" i="0" kern="1200" dirty="0" smtClean="0">
                <a:solidFill>
                  <a:schemeClr val="tx1"/>
                </a:solidFill>
                <a:latin typeface="Arial" charset="0"/>
                <a:ea typeface="+mn-ea"/>
                <a:cs typeface="+mn-cs"/>
              </a:rPr>
              <a:t>Стоимость потерь</a:t>
            </a:r>
            <a:r>
              <a:rPr lang="ru-RU" sz="1000" b="0" i="0" kern="1200" dirty="0" smtClean="0">
                <a:solidFill>
                  <a:schemeClr val="tx1"/>
                </a:solidFill>
                <a:latin typeface="Arial" charset="0"/>
                <a:ea typeface="+mn-ea"/>
                <a:cs typeface="+mn-cs"/>
              </a:rPr>
              <a:t>.</a:t>
            </a:r>
          </a:p>
          <a:p>
            <a:r>
              <a:rPr lang="ru-RU" sz="1000" b="0" i="0" kern="1200" dirty="0" smtClean="0">
                <a:solidFill>
                  <a:schemeClr val="tx1"/>
                </a:solidFill>
                <a:latin typeface="Arial" charset="0"/>
                <a:ea typeface="+mn-ea"/>
                <a:cs typeface="+mn-cs"/>
              </a:rPr>
              <a:t> Вся логика расчета стоимости качества  строится на простом постулате:</a:t>
            </a:r>
          </a:p>
          <a:p>
            <a:r>
              <a:rPr lang="ru-RU" sz="1000" b="0" i="0" kern="1200" dirty="0" smtClean="0">
                <a:solidFill>
                  <a:schemeClr val="tx1"/>
                </a:solidFill>
                <a:latin typeface="Arial" charset="0"/>
                <a:ea typeface="+mn-ea"/>
                <a:cs typeface="+mn-cs"/>
              </a:rPr>
              <a:t>если бы организация работала идеально, то она бы</a:t>
            </a:r>
          </a:p>
          <a:p>
            <a:r>
              <a:rPr lang="ru-RU" sz="1000" b="0" i="0" kern="1200" dirty="0" smtClean="0">
                <a:solidFill>
                  <a:schemeClr val="tx1"/>
                </a:solidFill>
                <a:latin typeface="Arial" charset="0"/>
                <a:ea typeface="+mn-ea"/>
                <a:cs typeface="+mn-cs"/>
              </a:rPr>
              <a:t>- ничего не теряла из-за потерь вследствие плохого качества процессов и продукции.</a:t>
            </a:r>
          </a:p>
          <a:p>
            <a:r>
              <a:rPr lang="ru-RU" sz="1000" b="0" i="0" kern="1200" dirty="0" smtClean="0">
                <a:solidFill>
                  <a:schemeClr val="tx1"/>
                </a:solidFill>
                <a:latin typeface="Arial" charset="0"/>
                <a:ea typeface="+mn-ea"/>
                <a:cs typeface="+mn-cs"/>
              </a:rPr>
              <a:t>- не тратила бы ресурсы на оценку качества работы и предотвращение проблем</a:t>
            </a:r>
          </a:p>
          <a:p>
            <a:r>
              <a:rPr lang="ru-RU" sz="1000" b="0" i="0" kern="1200" dirty="0" smtClean="0">
                <a:solidFill>
                  <a:schemeClr val="tx1"/>
                </a:solidFill>
                <a:latin typeface="Arial" charset="0"/>
                <a:ea typeface="+mn-ea"/>
                <a:cs typeface="+mn-cs"/>
              </a:rPr>
              <a:t> </a:t>
            </a:r>
          </a:p>
          <a:p>
            <a:r>
              <a:rPr lang="ru-RU" sz="1000" b="1" i="0" kern="1200" dirty="0" smtClean="0">
                <a:solidFill>
                  <a:schemeClr val="tx1"/>
                </a:solidFill>
                <a:latin typeface="Arial" charset="0"/>
                <a:ea typeface="+mn-ea"/>
                <a:cs typeface="+mn-cs"/>
              </a:rPr>
              <a:t>Стоимость оценки</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Это стоимость всех мероприятий по измерению качества.</a:t>
            </a:r>
          </a:p>
          <a:p>
            <a:r>
              <a:rPr lang="ru-RU" sz="1000" b="0" i="0" kern="1200" dirty="0" smtClean="0">
                <a:solidFill>
                  <a:schemeClr val="tx1"/>
                </a:solidFill>
                <a:latin typeface="Arial" charset="0"/>
                <a:ea typeface="+mn-ea"/>
                <a:cs typeface="+mn-cs"/>
              </a:rPr>
              <a:t>- лабораторные испытания</a:t>
            </a:r>
          </a:p>
          <a:p>
            <a:r>
              <a:rPr lang="ru-RU" sz="1000" b="0" i="0" kern="1200" dirty="0" smtClean="0">
                <a:solidFill>
                  <a:schemeClr val="tx1"/>
                </a:solidFill>
                <a:latin typeface="Arial" charset="0"/>
                <a:ea typeface="+mn-ea"/>
                <a:cs typeface="+mn-cs"/>
              </a:rPr>
              <a:t>- измерения ОТК</a:t>
            </a:r>
          </a:p>
          <a:p>
            <a:r>
              <a:rPr lang="ru-RU" sz="1000" b="0" i="0" kern="1200" dirty="0" smtClean="0">
                <a:solidFill>
                  <a:schemeClr val="tx1"/>
                </a:solidFill>
                <a:latin typeface="Arial" charset="0"/>
                <a:ea typeface="+mn-ea"/>
                <a:cs typeface="+mn-cs"/>
              </a:rPr>
              <a:t>- проверки, выполняемые производственным персоналом</a:t>
            </a:r>
          </a:p>
          <a:p>
            <a:r>
              <a:rPr lang="ru-RU" sz="1000" b="0" i="0" kern="1200" dirty="0" smtClean="0">
                <a:solidFill>
                  <a:schemeClr val="tx1"/>
                </a:solidFill>
                <a:latin typeface="Arial" charset="0"/>
                <a:ea typeface="+mn-ea"/>
                <a:cs typeface="+mn-cs"/>
              </a:rPr>
              <a:t>- материалы для измерений и испытаний</a:t>
            </a:r>
          </a:p>
          <a:p>
            <a:r>
              <a:rPr lang="ru-RU" sz="1000" b="0" i="0" kern="1200" dirty="0" smtClean="0">
                <a:solidFill>
                  <a:schemeClr val="tx1"/>
                </a:solidFill>
                <a:latin typeface="Arial" charset="0"/>
                <a:ea typeface="+mn-ea"/>
                <a:cs typeface="+mn-cs"/>
              </a:rPr>
              <a:t>- мониторинг поставщиков</a:t>
            </a:r>
          </a:p>
          <a:p>
            <a:r>
              <a:rPr lang="ru-RU" sz="1000" b="0" i="0" kern="1200" dirty="0" smtClean="0">
                <a:solidFill>
                  <a:schemeClr val="tx1"/>
                </a:solidFill>
                <a:latin typeface="Arial" charset="0"/>
                <a:ea typeface="+mn-ea"/>
                <a:cs typeface="+mn-cs"/>
              </a:rPr>
              <a:t>- затраты на ИСО 9001 и другие квалификационные программы</a:t>
            </a:r>
          </a:p>
          <a:p>
            <a:r>
              <a:rPr lang="ru-RU" sz="1000" b="0" i="0" kern="1200" dirty="0" smtClean="0">
                <a:solidFill>
                  <a:schemeClr val="tx1"/>
                </a:solidFill>
                <a:latin typeface="Arial" charset="0"/>
                <a:ea typeface="+mn-ea"/>
                <a:cs typeface="+mn-cs"/>
              </a:rPr>
              <a:t>И т.п.</a:t>
            </a:r>
          </a:p>
          <a:p>
            <a:r>
              <a:rPr lang="ru-RU" sz="1000" b="0" i="0" kern="1200" dirty="0" smtClean="0">
                <a:solidFill>
                  <a:schemeClr val="tx1"/>
                </a:solidFill>
                <a:latin typeface="Arial" charset="0"/>
                <a:ea typeface="+mn-ea"/>
                <a:cs typeface="+mn-cs"/>
              </a:rPr>
              <a:t> </a:t>
            </a:r>
          </a:p>
          <a:p>
            <a:r>
              <a:rPr lang="ru-RU" sz="1000" b="1" i="0" kern="1200" dirty="0" smtClean="0">
                <a:solidFill>
                  <a:schemeClr val="tx1"/>
                </a:solidFill>
                <a:latin typeface="Arial" charset="0"/>
                <a:ea typeface="+mn-ea"/>
                <a:cs typeface="+mn-cs"/>
              </a:rPr>
              <a:t>Стоимость предупреждения</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Это стоимость всех мероприятий по предотвращению ошибок и отклонений в работе организации.</a:t>
            </a:r>
          </a:p>
          <a:p>
            <a:r>
              <a:rPr lang="ru-RU" sz="1000" b="0" i="0" kern="1200" dirty="0" smtClean="0">
                <a:solidFill>
                  <a:schemeClr val="tx1"/>
                </a:solidFill>
                <a:latin typeface="Arial" charset="0"/>
                <a:ea typeface="+mn-ea"/>
                <a:cs typeface="+mn-cs"/>
              </a:rPr>
              <a:t>- подготовка, планирование и поддержание документированной системы качества</a:t>
            </a:r>
          </a:p>
          <a:p>
            <a:r>
              <a:rPr lang="ru-RU" sz="1000" b="0" i="0" kern="1200" dirty="0" smtClean="0">
                <a:solidFill>
                  <a:schemeClr val="tx1"/>
                </a:solidFill>
                <a:latin typeface="Arial" charset="0"/>
                <a:ea typeface="+mn-ea"/>
                <a:cs typeface="+mn-cs"/>
              </a:rPr>
              <a:t>- разработка и поддержание качества продукции и процессов</a:t>
            </a:r>
          </a:p>
          <a:p>
            <a:r>
              <a:rPr lang="ru-RU" sz="1000" b="0" i="0" kern="1200" dirty="0" smtClean="0">
                <a:solidFill>
                  <a:schemeClr val="tx1"/>
                </a:solidFill>
                <a:latin typeface="Arial" charset="0"/>
                <a:ea typeface="+mn-ea"/>
                <a:cs typeface="+mn-cs"/>
              </a:rPr>
              <a:t>- оценка поставщиков</a:t>
            </a:r>
          </a:p>
          <a:p>
            <a:r>
              <a:rPr lang="ru-RU" sz="1000" b="0" i="0" kern="1200" dirty="0" smtClean="0">
                <a:solidFill>
                  <a:schemeClr val="tx1"/>
                </a:solidFill>
                <a:latin typeface="Arial" charset="0"/>
                <a:ea typeface="+mn-ea"/>
                <a:cs typeface="+mn-cs"/>
              </a:rPr>
              <a:t>- аудиты качества</a:t>
            </a:r>
          </a:p>
          <a:p>
            <a:r>
              <a:rPr lang="ru-RU" sz="1000" b="0" i="0" kern="1200" dirty="0" smtClean="0">
                <a:solidFill>
                  <a:schemeClr val="tx1"/>
                </a:solidFill>
                <a:latin typeface="Arial" charset="0"/>
                <a:ea typeface="+mn-ea"/>
                <a:cs typeface="+mn-cs"/>
              </a:rPr>
              <a:t>- система коррекции и предупреждения проблем качества</a:t>
            </a:r>
          </a:p>
          <a:p>
            <a:r>
              <a:rPr lang="ru-RU" sz="1000" b="0" i="0" kern="1200" dirty="0" smtClean="0">
                <a:solidFill>
                  <a:schemeClr val="tx1"/>
                </a:solidFill>
                <a:latin typeface="Arial" charset="0"/>
                <a:ea typeface="+mn-ea"/>
                <a:cs typeface="+mn-cs"/>
              </a:rPr>
              <a:t>- калибровка измерительных систем</a:t>
            </a:r>
          </a:p>
          <a:p>
            <a:r>
              <a:rPr lang="ru-RU" sz="1000" b="0" i="0" kern="1200" dirty="0" smtClean="0">
                <a:solidFill>
                  <a:schemeClr val="tx1"/>
                </a:solidFill>
                <a:latin typeface="Arial" charset="0"/>
                <a:ea typeface="+mn-ea"/>
                <a:cs typeface="+mn-cs"/>
              </a:rPr>
              <a:t>- аудиты поставщиков</a:t>
            </a:r>
          </a:p>
          <a:p>
            <a:r>
              <a:rPr lang="ru-RU" sz="1000" b="0" i="0" kern="1200" dirty="0" smtClean="0">
                <a:solidFill>
                  <a:schemeClr val="tx1"/>
                </a:solidFill>
                <a:latin typeface="Arial" charset="0"/>
                <a:ea typeface="+mn-ea"/>
                <a:cs typeface="+mn-cs"/>
              </a:rPr>
              <a:t>- обеспечение качества поставщиков</a:t>
            </a:r>
          </a:p>
          <a:p>
            <a:r>
              <a:rPr lang="ru-RU" sz="1000" b="0" i="0" kern="1200" dirty="0" smtClean="0">
                <a:solidFill>
                  <a:schemeClr val="tx1"/>
                </a:solidFill>
                <a:latin typeface="Arial" charset="0"/>
                <a:ea typeface="+mn-ea"/>
                <a:cs typeface="+mn-cs"/>
              </a:rPr>
              <a:t>- обучение сотрудников</a:t>
            </a:r>
          </a:p>
          <a:p>
            <a:r>
              <a:rPr lang="ru-RU" sz="1000" b="0" i="0" kern="1200" dirty="0" smtClean="0">
                <a:solidFill>
                  <a:schemeClr val="tx1"/>
                </a:solidFill>
                <a:latin typeface="Arial" charset="0"/>
                <a:ea typeface="+mn-ea"/>
                <a:cs typeface="+mn-cs"/>
              </a:rPr>
              <a:t>И т.п.</a:t>
            </a:r>
          </a:p>
          <a:p>
            <a:r>
              <a:rPr lang="ru-RU" sz="1000" b="0" i="0" kern="1200" dirty="0" smtClean="0">
                <a:solidFill>
                  <a:schemeClr val="tx1"/>
                </a:solidFill>
                <a:latin typeface="Arial" charset="0"/>
                <a:ea typeface="+mn-ea"/>
                <a:cs typeface="+mn-cs"/>
              </a:rPr>
              <a:t> </a:t>
            </a:r>
          </a:p>
          <a:p>
            <a:r>
              <a:rPr lang="ru-RU" sz="1000" b="1" i="0" kern="1200" dirty="0" smtClean="0">
                <a:solidFill>
                  <a:schemeClr val="tx1"/>
                </a:solidFill>
                <a:latin typeface="Arial" charset="0"/>
                <a:ea typeface="+mn-ea"/>
                <a:cs typeface="+mn-cs"/>
              </a:rPr>
              <a:t>Стоимость потерь</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Это стоимость внутренних и внешних потерь, происходящих вследствие плохого качества продукции и процессов.</a:t>
            </a:r>
          </a:p>
          <a:p>
            <a:r>
              <a:rPr lang="ru-RU" sz="1000" b="0" i="0" kern="1200" dirty="0" smtClean="0">
                <a:solidFill>
                  <a:schemeClr val="tx1"/>
                </a:solidFill>
                <a:latin typeface="Arial" charset="0"/>
                <a:ea typeface="+mn-ea"/>
                <a:cs typeface="+mn-cs"/>
              </a:rPr>
              <a:t>- стоимость разбора проблем</a:t>
            </a:r>
          </a:p>
          <a:p>
            <a:r>
              <a:rPr lang="ru-RU" sz="1000" b="0" i="0" kern="1200" dirty="0" smtClean="0">
                <a:solidFill>
                  <a:schemeClr val="tx1"/>
                </a:solidFill>
                <a:latin typeface="Arial" charset="0"/>
                <a:ea typeface="+mn-ea"/>
                <a:cs typeface="+mn-cs"/>
              </a:rPr>
              <a:t>- разбраковка проблемной продукции и сырья</a:t>
            </a:r>
          </a:p>
          <a:p>
            <a:r>
              <a:rPr lang="ru-RU" sz="1000" b="0" i="0" kern="1200" dirty="0" smtClean="0">
                <a:solidFill>
                  <a:schemeClr val="tx1"/>
                </a:solidFill>
                <a:latin typeface="Arial" charset="0"/>
                <a:ea typeface="+mn-ea"/>
                <a:cs typeface="+mn-cs"/>
              </a:rPr>
              <a:t>- срыв производственных планов</a:t>
            </a:r>
          </a:p>
          <a:p>
            <a:r>
              <a:rPr lang="ru-RU" sz="1000" b="0" i="0" kern="1200" dirty="0" smtClean="0">
                <a:solidFill>
                  <a:schemeClr val="tx1"/>
                </a:solidFill>
                <a:latin typeface="Arial" charset="0"/>
                <a:ea typeface="+mn-ea"/>
                <a:cs typeface="+mn-cs"/>
              </a:rPr>
              <a:t>- стоимость ведения претензионной работы и компенсаций по рекламациям</a:t>
            </a:r>
          </a:p>
          <a:p>
            <a:r>
              <a:rPr lang="ru-RU" sz="1000" b="0" i="0" kern="1200" dirty="0" smtClean="0">
                <a:solidFill>
                  <a:schemeClr val="tx1"/>
                </a:solidFill>
                <a:latin typeface="Arial" charset="0"/>
                <a:ea typeface="+mn-ea"/>
                <a:cs typeface="+mn-cs"/>
              </a:rPr>
              <a:t>- страховка на покрытие возможных потерь</a:t>
            </a:r>
          </a:p>
          <a:p>
            <a:r>
              <a:rPr lang="ru-RU" sz="1000" b="0" i="0" kern="1200" dirty="0" smtClean="0">
                <a:solidFill>
                  <a:schemeClr val="tx1"/>
                </a:solidFill>
                <a:latin typeface="Arial" charset="0"/>
                <a:ea typeface="+mn-ea"/>
                <a:cs typeface="+mn-cs"/>
              </a:rPr>
              <a:t>- стоимость поддержания увеличенного уровня складских резервов из-за возможных проблем с качеством</a:t>
            </a:r>
          </a:p>
          <a:p>
            <a:r>
              <a:rPr lang="ru-RU" sz="1000" b="0" i="0" kern="1200" dirty="0" smtClean="0">
                <a:solidFill>
                  <a:schemeClr val="tx1"/>
                </a:solidFill>
                <a:latin typeface="Arial" charset="0"/>
                <a:ea typeface="+mn-ea"/>
                <a:cs typeface="+mn-cs"/>
              </a:rPr>
              <a:t>- стоимость ремонта и поломок оборудования</a:t>
            </a:r>
          </a:p>
          <a:p>
            <a:r>
              <a:rPr lang="ru-RU" sz="1000" b="0" i="0" kern="1200" dirty="0" smtClean="0">
                <a:solidFill>
                  <a:schemeClr val="tx1"/>
                </a:solidFill>
                <a:latin typeface="Arial" charset="0"/>
                <a:ea typeface="+mn-ea"/>
                <a:cs typeface="+mn-cs"/>
              </a:rPr>
              <a:t>- изменения в конструкции и дизайне продукции (дополнительные изменения и ремонт)</a:t>
            </a:r>
          </a:p>
          <a:p>
            <a:r>
              <a:rPr lang="ru-RU" sz="1000" b="0" i="0" kern="1200" dirty="0" smtClean="0">
                <a:solidFill>
                  <a:schemeClr val="tx1"/>
                </a:solidFill>
                <a:latin typeface="Arial" charset="0"/>
                <a:ea typeface="+mn-ea"/>
                <a:cs typeface="+mn-cs"/>
              </a:rPr>
              <a:t>- стоимость простоев подразделений из-за проблем с качеством, отсутствия сырья и персонала (плохое планирование), поломок оборудования</a:t>
            </a:r>
          </a:p>
          <a:p>
            <a:r>
              <a:rPr lang="ru-RU" sz="1000" b="0" i="0" kern="1200" dirty="0" smtClean="0">
                <a:solidFill>
                  <a:schemeClr val="tx1"/>
                </a:solidFill>
                <a:latin typeface="Arial" charset="0"/>
                <a:ea typeface="+mn-ea"/>
                <a:cs typeface="+mn-cs"/>
              </a:rPr>
              <a:t>- не наработанная продукция вследствие простоев</a:t>
            </a:r>
          </a:p>
          <a:p>
            <a:r>
              <a:rPr lang="ru-RU" sz="1000" b="0" i="0" kern="1200" dirty="0" smtClean="0">
                <a:solidFill>
                  <a:schemeClr val="tx1"/>
                </a:solidFill>
                <a:latin typeface="Arial" charset="0"/>
                <a:ea typeface="+mn-ea"/>
                <a:cs typeface="+mn-cs"/>
              </a:rPr>
              <a:t>- отходы (не относящиеся к расходным нормам) – то лишние отходы, которых можно было избежать</a:t>
            </a:r>
          </a:p>
          <a:p>
            <a:r>
              <a:rPr lang="ru-RU" sz="1000" b="0" i="0" kern="1200" dirty="0" smtClean="0">
                <a:solidFill>
                  <a:schemeClr val="tx1"/>
                </a:solidFill>
                <a:latin typeface="Arial" charset="0"/>
                <a:ea typeface="+mn-ea"/>
                <a:cs typeface="+mn-cs"/>
              </a:rPr>
              <a:t>- стоимость проб, используемых во время испытаний и измерений</a:t>
            </a:r>
          </a:p>
          <a:p>
            <a:r>
              <a:rPr lang="ru-RU" sz="1000" b="0" i="0" kern="1200" dirty="0" smtClean="0">
                <a:solidFill>
                  <a:schemeClr val="tx1"/>
                </a:solidFill>
                <a:latin typeface="Arial" charset="0"/>
                <a:ea typeface="+mn-ea"/>
                <a:cs typeface="+mn-cs"/>
              </a:rPr>
              <a:t>- стоимость потерянной бракованной продукции (утилизация и переработка, снижение сортности)</a:t>
            </a:r>
          </a:p>
          <a:p>
            <a:r>
              <a:rPr lang="ru-RU" sz="1000" b="0" i="0" kern="1200" dirty="0" smtClean="0">
                <a:solidFill>
                  <a:schemeClr val="tx1"/>
                </a:solidFill>
                <a:latin typeface="Arial" charset="0"/>
                <a:ea typeface="+mn-ea"/>
                <a:cs typeface="+mn-cs"/>
              </a:rPr>
              <a:t> </a:t>
            </a:r>
          </a:p>
          <a:p>
            <a:r>
              <a:rPr lang="ru-RU" sz="1000" b="0" i="0" kern="1200" dirty="0" smtClean="0">
                <a:solidFill>
                  <a:schemeClr val="tx1"/>
                </a:solidFill>
                <a:latin typeface="Arial" charset="0"/>
                <a:ea typeface="+mn-ea"/>
                <a:cs typeface="+mn-cs"/>
              </a:rPr>
              <a:t>На практике очень трудно точно подсчитать все расходы на качество и все потери. Тщательный подсчет требует отдельную систему учета расходов и потерь. Но грубый неточный подсчет тоже может быть очень полезен хотя бы для приблизительного понимания соотношения потерь качества и расходов на качество.</a:t>
            </a:r>
          </a:p>
          <a:p>
            <a:r>
              <a:rPr lang="ru-RU" sz="1000" b="0" i="0" kern="1200" dirty="0" smtClean="0">
                <a:solidFill>
                  <a:schemeClr val="tx1"/>
                </a:solidFill>
                <a:latin typeface="Arial" charset="0"/>
                <a:ea typeface="+mn-ea"/>
                <a:cs typeface="+mn-cs"/>
              </a:rPr>
              <a:t>Он так же может быть полезен для планирования работы по улучшению качества.</a:t>
            </a:r>
          </a:p>
          <a:p>
            <a:r>
              <a:rPr lang="ru-RU" sz="1000" b="0" i="0" kern="1200" dirty="0" smtClean="0">
                <a:solidFill>
                  <a:schemeClr val="tx1"/>
                </a:solidFill>
                <a:latin typeface="Arial" charset="0"/>
                <a:ea typeface="+mn-ea"/>
                <a:cs typeface="+mn-cs"/>
              </a:rPr>
              <a:t> </a:t>
            </a:r>
          </a:p>
          <a:p>
            <a:r>
              <a:rPr lang="ru-RU" sz="1000" b="0" i="0" kern="1200" dirty="0" smtClean="0">
                <a:solidFill>
                  <a:schemeClr val="tx1"/>
                </a:solidFill>
                <a:latin typeface="Arial" charset="0"/>
                <a:ea typeface="+mn-ea"/>
                <a:cs typeface="+mn-cs"/>
              </a:rPr>
              <a:t>Понятно, что первым делом мы должны заниматься предотвращением самых дорогостоящих потерь.</a:t>
            </a:r>
          </a:p>
          <a:p>
            <a:r>
              <a:rPr lang="ru-RU" sz="1000" b="0" i="0" kern="1200" dirty="0" smtClean="0">
                <a:solidFill>
                  <a:schemeClr val="tx1"/>
                </a:solidFill>
                <a:latin typeface="Arial" charset="0"/>
                <a:ea typeface="+mn-ea"/>
                <a:cs typeface="+mn-cs"/>
              </a:rPr>
              <a:t> </a:t>
            </a:r>
          </a:p>
          <a:p>
            <a:r>
              <a:rPr lang="ru-RU" sz="1000" b="0" i="0" kern="1200" dirty="0" smtClean="0">
                <a:solidFill>
                  <a:schemeClr val="tx1"/>
                </a:solidFill>
                <a:latin typeface="Arial" charset="0"/>
                <a:ea typeface="+mn-ea"/>
                <a:cs typeface="+mn-cs"/>
              </a:rPr>
              <a:t>Давайте рассмотрим диаграмму:</a:t>
            </a:r>
          </a:p>
          <a:p>
            <a:r>
              <a:rPr lang="ru-RU" sz="1000" b="0" i="0" kern="1200" dirty="0" smtClean="0">
                <a:solidFill>
                  <a:schemeClr val="tx1"/>
                </a:solidFill>
                <a:latin typeface="Arial" charset="0"/>
                <a:ea typeface="+mn-ea"/>
                <a:cs typeface="+mn-cs"/>
              </a:rPr>
              <a:t>Ось 0Х показывает степень уровень качества. Чем правее, тем лучше. На оси 0Y обозначаются расходы на качество (стоимость). Чем выше расходы на качество (правый верхний угол) тем ниже потери (левый нижний угол). Однако оптимальное сочетание расходов и потерь находится в точке </a:t>
            </a:r>
            <a:r>
              <a:rPr lang="ru-RU" sz="1000" b="0" i="0" kern="1200" dirty="0" err="1" smtClean="0">
                <a:solidFill>
                  <a:schemeClr val="tx1"/>
                </a:solidFill>
                <a:latin typeface="Arial" charset="0"/>
                <a:ea typeface="+mn-ea"/>
                <a:cs typeface="+mn-cs"/>
              </a:rPr>
              <a:t>q</a:t>
            </a:r>
            <a:r>
              <a:rPr lang="ru-RU" sz="1000" b="0" i="0" kern="1200" dirty="0" smtClean="0">
                <a:solidFill>
                  <a:schemeClr val="tx1"/>
                </a:solidFill>
                <a:latin typeface="Arial" charset="0"/>
                <a:ea typeface="+mn-ea"/>
                <a:cs typeface="+mn-cs"/>
              </a:rPr>
              <a:t> (расходы </a:t>
            </a:r>
            <a:r>
              <a:rPr lang="ru-RU" sz="1000" b="0" i="0" kern="1200" dirty="0" err="1" smtClean="0">
                <a:solidFill>
                  <a:schemeClr val="tx1"/>
                </a:solidFill>
                <a:latin typeface="Arial" charset="0"/>
                <a:ea typeface="+mn-ea"/>
                <a:cs typeface="+mn-cs"/>
              </a:rPr>
              <a:t>Cмин</a:t>
            </a:r>
            <a:r>
              <a:rPr lang="ru-RU" sz="1000" b="0" i="0" kern="1200" dirty="0" smtClean="0">
                <a:solidFill>
                  <a:schemeClr val="tx1"/>
                </a:solidFill>
                <a:latin typeface="Arial" charset="0"/>
                <a:ea typeface="+mn-ea"/>
                <a:cs typeface="+mn-cs"/>
              </a:rPr>
              <a:t>).</a:t>
            </a:r>
          </a:p>
          <a:p>
            <a:r>
              <a:rPr lang="ru-RU" sz="1000" b="0" i="0" kern="1200" dirty="0" smtClean="0">
                <a:solidFill>
                  <a:schemeClr val="tx1"/>
                </a:solidFill>
                <a:latin typeface="Arial" charset="0"/>
                <a:ea typeface="+mn-ea"/>
                <a:cs typeface="+mn-cs"/>
              </a:rPr>
              <a:t> </a:t>
            </a:r>
          </a:p>
          <a:p>
            <a:r>
              <a:rPr lang="ru-RU" sz="1000" b="0" i="0" kern="1200" dirty="0" smtClean="0">
                <a:solidFill>
                  <a:schemeClr val="tx1"/>
                </a:solidFill>
                <a:latin typeface="Arial" charset="0"/>
                <a:ea typeface="+mn-ea"/>
                <a:cs typeface="+mn-cs"/>
              </a:rPr>
              <a:t>Итак, вот она оптимальная точка расходов, где расходы не превышают потери. Но есть одно важное «но» - понятие перспективы и развития!</a:t>
            </a:r>
          </a:p>
          <a:p>
            <a:r>
              <a:rPr lang="ru-RU" sz="1000" b="0" i="0" kern="1200" dirty="0" smtClean="0">
                <a:solidFill>
                  <a:schemeClr val="tx1"/>
                </a:solidFill>
                <a:latin typeface="Arial" charset="0"/>
                <a:ea typeface="+mn-ea"/>
                <a:cs typeface="+mn-cs"/>
              </a:rPr>
              <a:t> </a:t>
            </a:r>
          </a:p>
          <a:p>
            <a:r>
              <a:rPr lang="ru-RU" sz="1000" b="0" i="0" kern="1200" dirty="0" smtClean="0">
                <a:solidFill>
                  <a:schemeClr val="tx1"/>
                </a:solidFill>
                <a:latin typeface="Arial" charset="0"/>
                <a:ea typeface="+mn-ea"/>
                <a:cs typeface="+mn-cs"/>
              </a:rPr>
              <a:t>Для понимания этого понятия рассмотрим сначала диаграмму </a:t>
            </a:r>
            <a:r>
              <a:rPr lang="ru-RU" sz="1000" b="0" i="0" kern="1200" dirty="0" err="1" smtClean="0">
                <a:solidFill>
                  <a:schemeClr val="tx1"/>
                </a:solidFill>
                <a:latin typeface="Arial" charset="0"/>
                <a:ea typeface="+mn-ea"/>
                <a:cs typeface="+mn-cs"/>
              </a:rPr>
              <a:t>Кано</a:t>
            </a:r>
            <a:r>
              <a:rPr lang="ru-RU" sz="1000" b="0" i="0" kern="1200" dirty="0" smtClean="0">
                <a:solidFill>
                  <a:schemeClr val="tx1"/>
                </a:solidFill>
                <a:latin typeface="Arial" charset="0"/>
                <a:ea typeface="+mn-ea"/>
                <a:cs typeface="+mn-cs"/>
              </a:rPr>
              <a:t>:</a:t>
            </a:r>
          </a:p>
          <a:p>
            <a:r>
              <a:rPr lang="ru-RU" sz="1000" b="0" i="0" kern="1200" dirty="0" smtClean="0">
                <a:solidFill>
                  <a:schemeClr val="tx1"/>
                </a:solidFill>
                <a:latin typeface="Arial" charset="0"/>
                <a:ea typeface="+mn-ea"/>
                <a:cs typeface="+mn-cs"/>
              </a:rPr>
              <a:t> </a:t>
            </a:r>
          </a:p>
          <a:p>
            <a:r>
              <a:rPr lang="ru-RU" sz="1000" b="0" i="0" kern="1200" dirty="0" smtClean="0">
                <a:solidFill>
                  <a:schemeClr val="tx1"/>
                </a:solidFill>
                <a:latin typeface="Arial" charset="0"/>
                <a:ea typeface="+mn-ea"/>
                <a:cs typeface="+mn-cs"/>
              </a:rPr>
              <a:t> </a:t>
            </a:r>
          </a:p>
          <a:p>
            <a:r>
              <a:rPr lang="ru-RU" sz="1000" b="0" i="0" kern="1200" dirty="0" smtClean="0">
                <a:solidFill>
                  <a:schemeClr val="tx1"/>
                </a:solidFill>
                <a:latin typeface="Arial" charset="0"/>
                <a:ea typeface="+mn-ea"/>
                <a:cs typeface="+mn-cs"/>
              </a:rPr>
              <a:t>Начнем с того, что все предпочтения клиента делятся на пять следующих категорий качества:</a:t>
            </a:r>
          </a:p>
          <a:p>
            <a:r>
              <a:rPr lang="ru-RU" sz="1000" b="0" i="0" kern="1200" dirty="0" smtClean="0">
                <a:solidFill>
                  <a:schemeClr val="tx1"/>
                </a:solidFill>
                <a:latin typeface="Arial" charset="0"/>
                <a:ea typeface="+mn-ea"/>
                <a:cs typeface="+mn-cs"/>
              </a:rPr>
              <a:t>Привлекательные качества (превосходим ожидания)</a:t>
            </a:r>
          </a:p>
          <a:p>
            <a:r>
              <a:rPr lang="ru-RU" sz="1000" b="0" i="0" kern="1200" dirty="0" smtClean="0">
                <a:solidFill>
                  <a:schemeClr val="tx1"/>
                </a:solidFill>
                <a:latin typeface="Arial" charset="0"/>
                <a:ea typeface="+mn-ea"/>
                <a:cs typeface="+mn-cs"/>
              </a:rPr>
              <a:t>Одномерные качества (норма, стандартные ожидания)</a:t>
            </a:r>
          </a:p>
          <a:p>
            <a:r>
              <a:rPr lang="ru-RU" sz="1000" b="0" i="0" kern="1200" dirty="0" smtClean="0">
                <a:solidFill>
                  <a:schemeClr val="tx1"/>
                </a:solidFill>
                <a:latin typeface="Arial" charset="0"/>
                <a:ea typeface="+mn-ea"/>
                <a:cs typeface="+mn-cs"/>
              </a:rPr>
              <a:t>Обязательные качества (минимум, обязательно должны быть)</a:t>
            </a:r>
          </a:p>
          <a:p>
            <a:r>
              <a:rPr lang="ru-RU" sz="1000" b="0" i="0" kern="1200" dirty="0" smtClean="0">
                <a:solidFill>
                  <a:schemeClr val="tx1"/>
                </a:solidFill>
                <a:latin typeface="Arial" charset="0"/>
                <a:ea typeface="+mn-ea"/>
                <a:cs typeface="+mn-cs"/>
              </a:rPr>
              <a:t>Нейтральные качества (не влияют на удовлетворение клиента)</a:t>
            </a:r>
          </a:p>
          <a:p>
            <a:r>
              <a:rPr lang="ru-RU" sz="1000" b="0" i="0" kern="1200" dirty="0" smtClean="0">
                <a:solidFill>
                  <a:schemeClr val="tx1"/>
                </a:solidFill>
                <a:latin typeface="Arial" charset="0"/>
                <a:ea typeface="+mn-ea"/>
                <a:cs typeface="+mn-cs"/>
              </a:rPr>
              <a:t>Взаимопротиворечащие качества (разная реакция для разных клиентов)</a:t>
            </a:r>
          </a:p>
          <a:p>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36</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a:bodyPr>
          <a:lstStyle/>
          <a:p>
            <a:r>
              <a:rPr lang="ru-RU" sz="1000" b="1" i="0" kern="1200" dirty="0" smtClean="0">
                <a:solidFill>
                  <a:schemeClr val="tx1"/>
                </a:solidFill>
                <a:latin typeface="Arial" charset="0"/>
                <a:ea typeface="+mn-ea"/>
                <a:cs typeface="+mn-cs"/>
              </a:rPr>
              <a:t>.1 Оценка стоимости операции</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Оценка стоимости операции – это количественная оценка примерной стоимости ресурсов, необходимых для выполнения плановых операций. Этот тип оценки может предоставляться как в сжатой форме, так и подробно. Затраты оцениваются по всем ресурсам, использованным в оценке стоимости операции. К ресурсам относятся, в частности, рабочая сила, материалы, оборудование, услуги, помещения, информационные технологии, а также особые статьи расходов, например, учет уровня инфляции или расходы на непредвиденные обстоятельства.</a:t>
            </a:r>
          </a:p>
          <a:p>
            <a:pPr>
              <a:buNone/>
            </a:pPr>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39</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a:bodyPr>
          <a:lstStyle/>
          <a:p>
            <a:r>
              <a:rPr lang="ru-RU" sz="1000" b="1" i="0" kern="1200" dirty="0" smtClean="0">
                <a:solidFill>
                  <a:schemeClr val="tx1"/>
                </a:solidFill>
                <a:latin typeface="Arial" charset="0"/>
                <a:ea typeface="+mn-ea"/>
                <a:cs typeface="+mn-cs"/>
              </a:rPr>
              <a:t>.1 Базовый план по стоимости</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Базовый план по стоимости представляет собой распределенный по времени бюджет, по которому производится сверка, мониторинг и контроль использования денежных средств всего проекта. Он разрабатывается путем суммирования оценок стоимости по периодам времени и обычно отображается в виде S-кривой, как показано на рис. 7-5. Базовый план по стоимости является элементом плана управления проектом.</a:t>
            </a:r>
          </a:p>
          <a:p>
            <a:r>
              <a:rPr lang="ru-RU" sz="1000" b="0" i="0" kern="1200" dirty="0" smtClean="0">
                <a:solidFill>
                  <a:schemeClr val="tx1"/>
                </a:solidFill>
                <a:latin typeface="Arial" charset="0"/>
                <a:ea typeface="+mn-ea"/>
                <a:cs typeface="+mn-cs"/>
              </a:rPr>
              <a:t>Большинство проектов, особенно большие проекты, имеют несколько базовых планов стоимости или ресурсов, а также базовые планы производства расходных материалов (например: кубических метров бетона в день), которые необходимы для расчета различных аспектов эффективности проекта. Например, для управления проектом может потребоваться, чтобы менеджер проекта вел учет внутренних расходов (затраты на рабочую силу) отдельно от внешних расходов (затраты на подрядную организацию и строительные материалы) или отдельно от общего количества рабочего времени проекта.</a:t>
            </a:r>
          </a:p>
          <a:p>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40</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fontScale="92500" lnSpcReduction="10000"/>
          </a:bodyPr>
          <a:lstStyle/>
          <a:p>
            <a:r>
              <a:rPr lang="ru-RU" sz="1000" b="1" i="0" kern="1200" dirty="0" smtClean="0">
                <a:solidFill>
                  <a:schemeClr val="tx1"/>
                </a:solidFill>
                <a:latin typeface="Arial" charset="0"/>
                <a:ea typeface="+mn-ea"/>
                <a:cs typeface="+mn-cs"/>
              </a:rPr>
              <a:t>.1 Описание содержания проекта</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Формальные периодические ограничения на расходование средств, предусмотренных в проекте, могут быть изложены в Уставе проекта (раздел 4.1.3.1) или в контракте. Эти ограничения по расходованию средств отражаются в описании содержания проекта и в рамках сметы расходов могут быть предметом ежегодного подтверждения со стороны организации-покупателя или иных структур, например, правительственных органов.</a:t>
            </a:r>
          </a:p>
          <a:p>
            <a:r>
              <a:rPr lang="ru-RU" sz="1000" b="1" i="0" kern="1200" dirty="0" smtClean="0">
                <a:solidFill>
                  <a:schemeClr val="tx1"/>
                </a:solidFill>
                <a:latin typeface="Arial" charset="0"/>
                <a:ea typeface="+mn-ea"/>
                <a:cs typeface="+mn-cs"/>
              </a:rPr>
              <a:t>.2 Иерархическая структура работ</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Иерархическая структура работ по проекту (ИСР) (раздел 5.3.3.2) определяет взаимоотношения между всеми элементами проекта и результатами поставки проекта (раздел 4.4.3.1).</a:t>
            </a:r>
          </a:p>
          <a:p>
            <a:r>
              <a:rPr lang="ru-RU" sz="1000" b="1" i="0" kern="1200" dirty="0" smtClean="0">
                <a:solidFill>
                  <a:schemeClr val="tx1"/>
                </a:solidFill>
                <a:latin typeface="Arial" charset="0"/>
                <a:ea typeface="+mn-ea"/>
                <a:cs typeface="+mn-cs"/>
              </a:rPr>
              <a:t>.3 Словарь ИСР</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Словарь ИСР (раздел 5.3.3.3) и соответствующее подробное содержание работы дают точные определения результатов поставки и описания работы каждого элемента ИСР, необходимого для достижения каждого результата поставки.</a:t>
            </a:r>
          </a:p>
          <a:p>
            <a:r>
              <a:rPr lang="ru-RU" sz="1000" b="1" i="0" kern="1200" dirty="0" smtClean="0">
                <a:solidFill>
                  <a:schemeClr val="tx1"/>
                </a:solidFill>
                <a:latin typeface="Arial" charset="0"/>
                <a:ea typeface="+mn-ea"/>
                <a:cs typeface="+mn-cs"/>
              </a:rPr>
              <a:t>.4 Оценка стоимости операции</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Стоимостная оценка каждого пакета работ состоит из суммы оценок стоимости каждой плановой операции (раздел 7.1.3.1), входящей в пакет работ.</a:t>
            </a:r>
          </a:p>
          <a:p>
            <a:r>
              <a:rPr lang="ru-RU" sz="1000" b="1" i="0" kern="1200" dirty="0" smtClean="0">
                <a:solidFill>
                  <a:schemeClr val="tx1"/>
                </a:solidFill>
                <a:latin typeface="Arial" charset="0"/>
                <a:ea typeface="+mn-ea"/>
                <a:cs typeface="+mn-cs"/>
              </a:rPr>
              <a:t>.5 Вспомогательные данные для оценки стоимости операции</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Описание см. в разделе 7.1.3.2.</a:t>
            </a:r>
          </a:p>
          <a:p>
            <a:r>
              <a:rPr lang="ru-RU" sz="1000" b="1" i="0" kern="1200" dirty="0" smtClean="0">
                <a:solidFill>
                  <a:schemeClr val="tx1"/>
                </a:solidFill>
                <a:latin typeface="Arial" charset="0"/>
                <a:ea typeface="+mn-ea"/>
                <a:cs typeface="+mn-cs"/>
              </a:rPr>
              <a:t>.6 Расписание проекта</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Расписание проекта (раздел 6.5.3.1) включает в себя плановые даты начала и окончания плановых операций, контрольных событий расписания, пакетов работ, планируемых пакетов работ и контрольных счетов проекта. Данная информация используется для суммирования затрат за календарные периоды при выставлении счетов за эти расходы.</a:t>
            </a:r>
          </a:p>
          <a:p>
            <a:r>
              <a:rPr lang="ru-RU" sz="1000" b="1" i="0" kern="1200" dirty="0" smtClean="0">
                <a:solidFill>
                  <a:schemeClr val="tx1"/>
                </a:solidFill>
                <a:latin typeface="Arial" charset="0"/>
                <a:ea typeface="+mn-ea"/>
                <a:cs typeface="+mn-cs"/>
              </a:rPr>
              <a:t>.7 Календари ресурсов</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Описание см. в разделе 6.3.3.4.</a:t>
            </a:r>
          </a:p>
          <a:p>
            <a:r>
              <a:rPr lang="ru-RU" sz="1000" b="1" i="0" kern="1200" dirty="0" smtClean="0">
                <a:solidFill>
                  <a:schemeClr val="tx1"/>
                </a:solidFill>
                <a:latin typeface="Arial" charset="0"/>
                <a:ea typeface="+mn-ea"/>
                <a:cs typeface="+mn-cs"/>
              </a:rPr>
              <a:t>.8 Контракт</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При разработке бюджета учитывается контрактная информация (раздел 12.4.3.2), касающаяся того, какие товары, услуги или иные результаты были приобретены и за какую цену.</a:t>
            </a:r>
          </a:p>
          <a:p>
            <a:r>
              <a:rPr lang="ru-RU" sz="1000" b="1" i="0" kern="1200" dirty="0" smtClean="0">
                <a:solidFill>
                  <a:schemeClr val="tx1"/>
                </a:solidFill>
                <a:latin typeface="Arial" charset="0"/>
                <a:ea typeface="+mn-ea"/>
                <a:cs typeface="+mn-cs"/>
              </a:rPr>
              <a:t>.9 План управления стоимостью</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Плана управления стоимостью, входящий в план управления проектом, и другие вспомогательные планы используются при разработке бюджета расходов.</a:t>
            </a:r>
          </a:p>
          <a:p>
            <a:pPr>
              <a:buNone/>
            </a:pPr>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41</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a:bodyPr>
          <a:lstStyle/>
          <a:p>
            <a:r>
              <a:rPr lang="ru-RU" sz="1000" b="1" i="0" kern="1200" dirty="0" smtClean="0">
                <a:solidFill>
                  <a:schemeClr val="tx1"/>
                </a:solidFill>
                <a:latin typeface="Arial" charset="0"/>
                <a:ea typeface="+mn-ea"/>
                <a:cs typeface="+mn-cs"/>
              </a:rPr>
              <a:t>. .1 Суммирование стоимости</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Стоимостные оценки отдельных плановых операций объединяются в группы по пакетам работ в соответствии с ИСР. Затем стоимостные оценки пакетов работ объединяются в элементы более высоких уровней также согласно ИСР, и, в конце концов, образуется оценка стоимости всего проекта.</a:t>
            </a:r>
          </a:p>
          <a:p>
            <a:r>
              <a:rPr lang="ru-RU" sz="1000" b="1" i="0" kern="1200" dirty="0" smtClean="0">
                <a:solidFill>
                  <a:schemeClr val="tx1"/>
                </a:solidFill>
                <a:latin typeface="Arial" charset="0"/>
                <a:ea typeface="+mn-ea"/>
                <a:cs typeface="+mn-cs"/>
              </a:rPr>
              <a:t>.2 Анализ резервов</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Анализ резервов (раздел 11.6.2.5) определяет размер резервов на непредвиденные обстоятельства (например, управленческого резерва на непредвиденные обстоятельства), принимающих в расчет незапланированные, но потенциально необходимые изменения. Подобные изменения могут быть вызваны рисками, определенными в реестре рисков.</a:t>
            </a:r>
          </a:p>
          <a:p>
            <a:r>
              <a:rPr lang="ru-RU" sz="1000" b="0" i="0" kern="1200" dirty="0" smtClean="0">
                <a:solidFill>
                  <a:schemeClr val="tx1"/>
                </a:solidFill>
                <a:latin typeface="Arial" charset="0"/>
                <a:ea typeface="+mn-ea"/>
                <a:cs typeface="+mn-cs"/>
              </a:rPr>
              <a:t>Управленческие резервы на непредвиденные обстоятельства представляют собой бюджет, зарезервированный на случай незапланированных, но потенциально возможных изменений содержания и стоимости проекта. Это своего рода "неизвестные </a:t>
            </a:r>
            <a:r>
              <a:rPr lang="ru-RU" sz="1000" b="0" i="0" kern="1200" dirty="0" err="1" smtClean="0">
                <a:solidFill>
                  <a:schemeClr val="tx1"/>
                </a:solidFill>
                <a:latin typeface="Arial" charset="0"/>
                <a:ea typeface="+mn-ea"/>
                <a:cs typeface="+mn-cs"/>
              </a:rPr>
              <a:t>неизвестные</a:t>
            </a:r>
            <a:r>
              <a:rPr lang="ru-RU" sz="1000" b="0" i="0" kern="1200" dirty="0" smtClean="0">
                <a:solidFill>
                  <a:schemeClr val="tx1"/>
                </a:solidFill>
                <a:latin typeface="Arial" charset="0"/>
                <a:ea typeface="+mn-ea"/>
                <a:cs typeface="+mn-cs"/>
              </a:rPr>
              <a:t>", и для </a:t>
            </a:r>
            <a:r>
              <a:rPr lang="ru-RU" sz="1000" b="0" i="0" kern="1200" dirty="0" err="1" smtClean="0">
                <a:solidFill>
                  <a:schemeClr val="tx1"/>
                </a:solidFill>
                <a:latin typeface="Arial" charset="0"/>
                <a:ea typeface="+mn-ea"/>
                <a:cs typeface="+mn-cs"/>
              </a:rPr>
              <a:t>задействования</a:t>
            </a:r>
            <a:r>
              <a:rPr lang="ru-RU" sz="1000" b="0" i="0" kern="1200" dirty="0" smtClean="0">
                <a:solidFill>
                  <a:schemeClr val="tx1"/>
                </a:solidFill>
                <a:latin typeface="Arial" charset="0"/>
                <a:ea typeface="+mn-ea"/>
                <a:cs typeface="+mn-cs"/>
              </a:rPr>
              <a:t> или расходования такого резерва менеджер проекта всегда обязан получать одобрение. Управленческие резервы на непредвиденные обстоятельства не входят в базовый план по стоимости проекта, а включаются в бюджет проекта. Они не распределяются по проекту, как бюджет, и поэтому не учитываются при расчете освоенного объема.</a:t>
            </a:r>
          </a:p>
          <a:p>
            <a:r>
              <a:rPr lang="ru-RU" sz="1000" b="1" i="0" kern="1200" dirty="0" smtClean="0">
                <a:solidFill>
                  <a:schemeClr val="tx1"/>
                </a:solidFill>
                <a:latin typeface="Arial" charset="0"/>
                <a:ea typeface="+mn-ea"/>
                <a:cs typeface="+mn-cs"/>
              </a:rPr>
              <a:t>.3 Параметрическая оценка</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Метод параметрической оценки предполагает использование характеристик (параметров) проекта в математической модели для прогнозирования общей стоимости проекта. Модели могут быть простыми (например, сооружение жилого дома обойдется в определенное количество долларов за квадратный метр жилой площади) или сложными (например, одна из моделей расчета стоимости программного продукта использует 13 различных настраиваемых параметров, каждый из которых составляет от 5 до 7 элементов).</a:t>
            </a:r>
          </a:p>
          <a:p>
            <a:r>
              <a:rPr lang="ru-RU" sz="1000" b="0" i="0" kern="1200" dirty="0" smtClean="0">
                <a:solidFill>
                  <a:schemeClr val="tx1"/>
                </a:solidFill>
                <a:latin typeface="Arial" charset="0"/>
                <a:ea typeface="+mn-ea"/>
                <a:cs typeface="+mn-cs"/>
              </a:rPr>
              <a:t>Параметрические модели отличаются друг от друга стоимостью и точностью. Наиболее точными они являются при соблюдении следующих условий:</a:t>
            </a:r>
          </a:p>
          <a:p>
            <a:r>
              <a:rPr lang="ru-RU" sz="1000" b="0" i="0" kern="1200" dirty="0" smtClean="0">
                <a:solidFill>
                  <a:schemeClr val="tx1"/>
                </a:solidFill>
                <a:latin typeface="Arial" charset="0"/>
                <a:ea typeface="+mn-ea"/>
                <a:cs typeface="+mn-cs"/>
              </a:rPr>
              <a:t>При разработке модели используется точная историческая информация</a:t>
            </a:r>
          </a:p>
          <a:p>
            <a:r>
              <a:rPr lang="ru-RU" sz="1000" b="0" i="0" kern="1200" dirty="0" smtClean="0">
                <a:solidFill>
                  <a:schemeClr val="tx1"/>
                </a:solidFill>
                <a:latin typeface="Arial" charset="0"/>
                <a:ea typeface="+mn-ea"/>
                <a:cs typeface="+mn-cs"/>
              </a:rPr>
              <a:t>Параметры, использованные при разработке модели, легко поддаются количественному определению</a:t>
            </a:r>
          </a:p>
          <a:p>
            <a:r>
              <a:rPr lang="ru-RU" sz="1000" b="0" i="0" kern="1200" dirty="0" smtClean="0">
                <a:solidFill>
                  <a:schemeClr val="tx1"/>
                </a:solidFill>
                <a:latin typeface="Arial" charset="0"/>
                <a:ea typeface="+mn-ea"/>
                <a:cs typeface="+mn-cs"/>
              </a:rPr>
              <a:t>Модель является масштабируемой, то есть она применима как к большому проекту, так и к малому.</a:t>
            </a:r>
          </a:p>
          <a:p>
            <a:r>
              <a:rPr lang="ru-RU" sz="1000" b="1" i="0" kern="1200" dirty="0" smtClean="0">
                <a:solidFill>
                  <a:schemeClr val="tx1"/>
                </a:solidFill>
                <a:latin typeface="Arial" charset="0"/>
                <a:ea typeface="+mn-ea"/>
                <a:cs typeface="+mn-cs"/>
              </a:rPr>
              <a:t>.4 Согласование объемов финансирования</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Обычно большие колебания объемов периодических расходов нежелательны для операционной деятельности организаций. Поэтому возникает необходимость в согласовании объемов расходуемых средств по проекту с объемами финансирования, установленными заказчиком или исполняющей организацией. Для согласования расходов потребуется, чтобы расписание выполнения работ и порядок выплат были составлены так, чтобы они носили плавный характер, без резких колебаний, то есть, чтобы выплаты производились по требуемым датам, которым в расписании проекта соответствуют выполнение определенных пакетов работ, контрольные события расписания или элементы ИСР. Изменение расписания может повлиять на порядок распределения ресурсов. Если в процессе разработки расписания средства выступали в качестве ограничивающего ресурса, то потребуется повторный анализ расписания и внесение в него изменений с учетом новых требуемых дат. Конечным продуктом этих плановых итераций является базовый план по стоимости.</a:t>
            </a:r>
            <a:endParaRPr lang="ru-RU" sz="1000" b="0" i="0" kern="1200" dirty="0">
              <a:solidFill>
                <a:schemeClr val="tx1"/>
              </a:solidFill>
              <a:latin typeface="Arial" charset="0"/>
              <a:ea typeface="+mn-ea"/>
              <a:cs typeface="+mn-cs"/>
            </a:endParaRPr>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42</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a:bodyPr>
          <a:lstStyle/>
          <a:p>
            <a:r>
              <a:rPr lang="ru-RU" sz="1000" b="1" i="0" kern="1200" dirty="0" smtClean="0">
                <a:solidFill>
                  <a:schemeClr val="tx1"/>
                </a:solidFill>
                <a:latin typeface="Arial" charset="0"/>
                <a:ea typeface="+mn-ea"/>
                <a:cs typeface="+mn-cs"/>
              </a:rPr>
              <a:t>. . Требования к финансированию проекта</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Требования к финансированию проекта, общие и разбитые на периоды (например, ежегодные или ежеквартальные) выводятся на основании базового плана стоимости и могут служить для определения условий, обычно в сторону увеличения, по срокам выполнения работ или повышения стоимости. Обычно финансирование представляет собой инкрементные суммы, нарастание которых происходит не постоянно, поэтому на рис. 7-5 они представлены в виде ступенчатой функции. Общее количество требуемых средств – это сумма средств, указанных в базовом плане по стоимости, и резерва на непредвиденные обстоятельства. В зависимости от правил, принятых в организации, часть средств управленческого резерва на непредвиденные обстоятельства могут быть частично включены в каждый шаг выплат или задействованы в случае необходимости.</a:t>
            </a:r>
          </a:p>
          <a:p>
            <a:r>
              <a:rPr lang="ru-RU" sz="1000" b="0" i="0" kern="1200" dirty="0" smtClean="0">
                <a:solidFill>
                  <a:schemeClr val="tx1"/>
                </a:solidFill>
                <a:latin typeface="Arial" charset="0"/>
                <a:ea typeface="+mn-ea"/>
                <a:cs typeface="+mn-cs"/>
              </a:rPr>
              <a:t>Хотя на рис. 7-5 сумма, относящаяся к управленческому резерву, указана в конце проекта, но в реальности линии базового плана по стоимости и движения денежных средств повышаются в случае авторизации и расходования части управленческого резерва. На стадии окончания проекта разрывы между линиями графиков целевых фондов, базового плана по стоимости и потока денежных средств отражают количество не использованных средств из управленческого </a:t>
            </a:r>
            <a:endParaRPr lang="ru-RU" sz="1000" b="0" i="0" kern="1200" dirty="0">
              <a:solidFill>
                <a:schemeClr val="tx1"/>
              </a:solidFill>
              <a:latin typeface="Arial" charset="0"/>
              <a:ea typeface="+mn-ea"/>
              <a:cs typeface="+mn-cs"/>
            </a:endParaRPr>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43</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a:bodyPr>
          <a:lstStyle/>
          <a:p>
            <a:r>
              <a:rPr lang="ru-RU" sz="1000" b="1" i="0" kern="1200" dirty="0" smtClean="0">
                <a:solidFill>
                  <a:schemeClr val="tx1"/>
                </a:solidFill>
                <a:latin typeface="Arial" charset="0"/>
                <a:ea typeface="+mn-ea"/>
                <a:cs typeface="+mn-cs"/>
              </a:rPr>
              <a:t>.1 Оценка стоимости операции</a:t>
            </a:r>
            <a:endParaRPr lang="ru-RU" sz="1000" b="0" i="0" kern="1200" dirty="0" smtClean="0">
              <a:solidFill>
                <a:schemeClr val="tx1"/>
              </a:solidFill>
              <a:latin typeface="Arial" charset="0"/>
              <a:ea typeface="+mn-ea"/>
              <a:cs typeface="+mn-cs"/>
            </a:endParaRPr>
          </a:p>
          <a:p>
            <a:r>
              <a:rPr lang="ru-RU" sz="1000" b="0" i="0" kern="1200" dirty="0" smtClean="0">
                <a:solidFill>
                  <a:schemeClr val="tx1"/>
                </a:solidFill>
                <a:latin typeface="Arial" charset="0"/>
                <a:ea typeface="+mn-ea"/>
                <a:cs typeface="+mn-cs"/>
              </a:rPr>
              <a:t>Оценка стоимости операции – это количественная оценка примерной стоимости ресурсов, необходимых для выполнения плановых операций. Этот тип оценки может предоставляться как в сжатой форме, так и подробно. Затраты оцениваются по всем ресурсам, использованным в оценке стоимости операции. К ресурсам относятся, в частности, рабочая сила, материалы, оборудование, услуги, помещения, информационные технологии, а также особые статьи расходов, например, учет уровня инфляции или расходы на непредвиденные обстоятельства.</a:t>
            </a:r>
          </a:p>
          <a:p>
            <a:pPr>
              <a:buNone/>
            </a:pPr>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44</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a:bodyPr>
          <a:lstStyle/>
          <a:p>
            <a:pPr>
              <a:buNone/>
            </a:pPr>
            <a:r>
              <a:rPr lang="ru-RU" dirty="0" smtClean="0"/>
              <a:t>С.</a:t>
            </a:r>
            <a:r>
              <a:rPr lang="ru-RU" baseline="0" dirty="0" smtClean="0"/>
              <a:t> Следует уменьшить </a:t>
            </a:r>
            <a:r>
              <a:rPr lang="en-US" baseline="0" dirty="0" smtClean="0"/>
              <a:t>EV </a:t>
            </a:r>
            <a:r>
              <a:rPr lang="ru-RU" baseline="0" dirty="0" smtClean="0"/>
              <a:t>на 4000</a:t>
            </a:r>
            <a:r>
              <a:rPr lang="en-US" baseline="0" dirty="0" smtClean="0"/>
              <a:t>, </a:t>
            </a:r>
            <a:r>
              <a:rPr lang="ru-RU" baseline="0" dirty="0" smtClean="0"/>
              <a:t>уже засчитанные в отчете по освоенному объему для посадки деревьев. </a:t>
            </a:r>
            <a:r>
              <a:rPr lang="en-US" baseline="0" dirty="0" smtClean="0"/>
              <a:t>AC </a:t>
            </a:r>
            <a:r>
              <a:rPr lang="ru-RU" baseline="0" dirty="0" smtClean="0"/>
              <a:t>уменьшать не следует</a:t>
            </a:r>
            <a:r>
              <a:rPr lang="en-US" baseline="0" dirty="0" smtClean="0"/>
              <a:t>, </a:t>
            </a:r>
            <a:r>
              <a:rPr lang="ru-RU" baseline="0" dirty="0" smtClean="0"/>
              <a:t>а так как в бюджете изменений нет</a:t>
            </a:r>
            <a:r>
              <a:rPr lang="en-US" baseline="0" dirty="0" smtClean="0"/>
              <a:t>, </a:t>
            </a:r>
            <a:r>
              <a:rPr lang="ru-RU" baseline="0" dirty="0" smtClean="0"/>
              <a:t>то </a:t>
            </a:r>
            <a:r>
              <a:rPr lang="en-US" baseline="0" dirty="0" smtClean="0"/>
              <a:t>PV </a:t>
            </a:r>
            <a:r>
              <a:rPr lang="ru-RU" baseline="0" dirty="0" smtClean="0"/>
              <a:t>не изменится. Когда подрядчик посадит новые деревья</a:t>
            </a:r>
            <a:r>
              <a:rPr lang="en-US" baseline="0" dirty="0" smtClean="0"/>
              <a:t>, </a:t>
            </a:r>
            <a:r>
              <a:rPr lang="ru-RU" baseline="0" dirty="0" smtClean="0"/>
              <a:t>то 4000 будут добавлены к </a:t>
            </a:r>
            <a:r>
              <a:rPr lang="en-US" baseline="0" dirty="0" smtClean="0"/>
              <a:t>EV </a:t>
            </a:r>
            <a:r>
              <a:rPr lang="ru-RU" baseline="0" dirty="0" smtClean="0"/>
              <a:t>еще раз.</a:t>
            </a:r>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51</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a:ln/>
        </p:spPr>
      </p:sp>
      <p:sp>
        <p:nvSpPr>
          <p:cNvPr id="37891" name="Заметки 2"/>
          <p:cNvSpPr>
            <a:spLocks noGrp="1"/>
          </p:cNvSpPr>
          <p:nvPr>
            <p:ph type="body" idx="1"/>
          </p:nvPr>
        </p:nvSpPr>
        <p:spPr bwMode="auto">
          <a:xfrm>
            <a:off x="679450" y="4714875"/>
            <a:ext cx="5438775" cy="4467225"/>
          </a:xfrm>
          <a:prstGeom prst="rect">
            <a:avLst/>
          </a:prstGeom>
          <a:noFill/>
          <a:ln>
            <a:miter lim="800000"/>
            <a:headEnd/>
            <a:tailEnd/>
          </a:ln>
        </p:spPr>
        <p:txBody>
          <a:bodyPr/>
          <a:lstStyle/>
          <a:p>
            <a:endParaRPr lang="ru-RU" smtClean="0"/>
          </a:p>
        </p:txBody>
      </p:sp>
      <p:sp>
        <p:nvSpPr>
          <p:cNvPr id="4" name="Нижний колонтитул 3"/>
          <p:cNvSpPr>
            <a:spLocks noGrp="1"/>
          </p:cNvSpPr>
          <p:nvPr>
            <p:ph type="ftr" sz="quarter" idx="4"/>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5"/>
          </p:nvPr>
        </p:nvSpPr>
        <p:spPr/>
        <p:txBody>
          <a:bodyPr/>
          <a:lstStyle/>
          <a:p>
            <a:pPr>
              <a:defRPr/>
            </a:pPr>
            <a:fld id="{B6C660E3-3696-4ABE-901F-343DF7290A1A}" type="slidenum">
              <a:rPr lang="ru-RU" smtClean="0"/>
              <a:pPr>
                <a:defRPr/>
              </a:pPr>
              <a:t>4</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a:bodyPr>
          <a:lstStyle/>
          <a:p>
            <a:r>
              <a:rPr lang="ru-RU" sz="1000" b="0" i="0" kern="1200" dirty="0" smtClean="0">
                <a:solidFill>
                  <a:schemeClr val="tx1"/>
                </a:solidFill>
                <a:latin typeface="Arial" charset="0"/>
                <a:ea typeface="+mn-ea"/>
                <a:cs typeface="+mn-cs"/>
              </a:rPr>
              <a:t>NPV показывает чистые доходы или чистые убытки инвестора от помещения денег в проект по сравнению с хранением денег в банке. Если NPV &gt; 0, то можно считать, что инвестиция приумножит богатство предприятия и инвестицию следует осуществлять. При NPV &lt; 0, то значит доходы от предложенной инвестиции недостаточно высоки, чтобы компенсировать риск, присущий данному проекту (или с точки зрения цены капитала не хватит денег на выплату дивидендов и процентов по кредитам) и инвестиционное предложение должно быть отклонено.</a:t>
            </a:r>
          </a:p>
          <a:p>
            <a:r>
              <a:rPr lang="ru-RU" sz="1000" b="0" i="0" kern="1200" dirty="0" smtClean="0">
                <a:solidFill>
                  <a:schemeClr val="tx1"/>
                </a:solidFill>
                <a:latin typeface="Arial" charset="0"/>
                <a:ea typeface="+mn-ea"/>
                <a:cs typeface="+mn-cs"/>
              </a:rPr>
              <a:t>Чистая текущая стоимость (NPV) это один из основных показателей используемых при инвестиционном анализе, но он имеет несколько недостатков и не может быть единственным средством оценки инвестиции. NPV определяет абсолютную величину отдачи от инвестиции, и, скорее всего, чем больше инвестиция, тем больше чистая текущая стоимость. Отсюда, сравнение нескольких инвестиций разного размера с помощью этого показателя невозможно. Кроме этого, NPV не определяет период, через который инвестиция окупится.</a:t>
            </a:r>
          </a:p>
          <a:p>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56</a:t>
            </a:fld>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a:bodyPr>
          <a:lstStyle/>
          <a:p>
            <a:r>
              <a:rPr lang="ru-RU" sz="1000" b="0" i="0" kern="1200" dirty="0" smtClean="0">
                <a:solidFill>
                  <a:schemeClr val="tx1"/>
                </a:solidFill>
                <a:latin typeface="Arial" charset="0"/>
                <a:ea typeface="+mn-ea"/>
                <a:cs typeface="+mn-cs"/>
              </a:rPr>
              <a:t>NPV показывает чистые доходы или чистые убытки инвестора от помещения денег в проект по сравнению с хранением денег в банке. Если NPV &gt; 0, то можно считать, что инвестиция приумножит богатство предприятия и инвестицию следует осуществлять. При NPV &lt; 0, то значит доходы от предложенной инвестиции недостаточно высоки, чтобы компенсировать риск, присущий данному проекту (или с точки зрения цены капитала не хватит денег на выплату дивидендов и процентов по кредитам) и инвестиционное предложение должно быть отклонено.</a:t>
            </a:r>
          </a:p>
          <a:p>
            <a:r>
              <a:rPr lang="ru-RU" sz="1000" b="0" i="0" kern="1200" dirty="0" smtClean="0">
                <a:solidFill>
                  <a:schemeClr val="tx1"/>
                </a:solidFill>
                <a:latin typeface="Arial" charset="0"/>
                <a:ea typeface="+mn-ea"/>
                <a:cs typeface="+mn-cs"/>
              </a:rPr>
              <a:t>Чистая текущая стоимость (NPV) это один из основных показателей используемых при инвестиционном анализе, но он имеет несколько недостатков и не может быть единственным средством оценки инвестиции. NPV определяет абсолютную величину отдачи от инвестиции, и, скорее всего, чем больше инвестиция, тем больше чистая текущая стоимость. Отсюда, сравнение нескольких инвестиций разного размера с помощью этого показателя невозможно. Кроме этого, NPV не определяет период, через который инвестиция окупится.</a:t>
            </a:r>
          </a:p>
          <a:p>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57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a:bodyPr>
          <a:lstStyle/>
          <a:p>
            <a:pPr>
              <a:buNone/>
            </a:pPr>
            <a:r>
              <a:rPr lang="ru-RU" dirty="0" smtClean="0"/>
              <a:t>С.</a:t>
            </a:r>
            <a:r>
              <a:rPr lang="ru-RU" baseline="0" dirty="0" smtClean="0"/>
              <a:t> Действительный период окупаемости находится между двумя и тремя годами. Это точка в которой чистый или суммарный денежный поток равен нулю. Это произойдет между годами 2 и 3 и 29</a:t>
            </a:r>
            <a:r>
              <a:rPr lang="en-US" baseline="0" dirty="0" smtClean="0"/>
              <a:t>/</a:t>
            </a:r>
            <a:r>
              <a:rPr lang="ru-RU" baseline="0" dirty="0" smtClean="0"/>
              <a:t>30 года от начала первого поступления денег. Суммарный денежный </a:t>
            </a:r>
            <a:r>
              <a:rPr lang="ru-RU" baseline="0" dirty="0" err="1" smtClean="0"/>
              <a:t>потоко</a:t>
            </a:r>
            <a:r>
              <a:rPr lang="ru-RU" baseline="0" dirty="0" smtClean="0"/>
              <a:t> по годам будет равен</a:t>
            </a:r>
            <a:r>
              <a:rPr lang="en-US" baseline="0" dirty="0" smtClean="0"/>
              <a:t>: </a:t>
            </a:r>
            <a:r>
              <a:rPr lang="ru-RU" baseline="0" dirty="0" smtClean="0"/>
              <a:t>1 – минус 500000</a:t>
            </a:r>
            <a:r>
              <a:rPr lang="en-US" baseline="0" dirty="0" smtClean="0"/>
              <a:t>; </a:t>
            </a:r>
            <a:r>
              <a:rPr lang="ru-RU" baseline="0" dirty="0" smtClean="0"/>
              <a:t>2 – минус 290000</a:t>
            </a:r>
            <a:r>
              <a:rPr lang="en-US" baseline="0" dirty="0" smtClean="0"/>
              <a:t>, </a:t>
            </a:r>
            <a:r>
              <a:rPr lang="ru-RU" baseline="0" dirty="0" smtClean="0"/>
              <a:t>3 – </a:t>
            </a:r>
            <a:r>
              <a:rPr lang="ru-RU" baseline="0" smtClean="0"/>
              <a:t>плюс 10000</a:t>
            </a:r>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a:bodyPr>
          <a:lstStyle/>
          <a:p>
            <a:pPr>
              <a:buNone/>
            </a:pPr>
            <a:r>
              <a:rPr lang="en-US" dirty="0" smtClean="0"/>
              <a:t>B</a:t>
            </a:r>
            <a:r>
              <a:rPr lang="ru-RU" dirty="0" smtClean="0"/>
              <a:t>.</a:t>
            </a:r>
            <a:r>
              <a:rPr lang="ru-RU" baseline="0" dirty="0" smtClean="0"/>
              <a:t> Чистый денежный поток является суммой всех вызванных проектом денежных потоков</a:t>
            </a:r>
            <a:r>
              <a:rPr lang="en-US" baseline="0" dirty="0" smtClean="0"/>
              <a:t>, </a:t>
            </a:r>
            <a:r>
              <a:rPr lang="ru-RU" baseline="0" dirty="0" smtClean="0"/>
              <a:t>входящих в компанию и исходящих из нее. В этом примере входящий поток равен 850 000</a:t>
            </a:r>
            <a:r>
              <a:rPr lang="en-US" baseline="0" dirty="0" smtClean="0"/>
              <a:t>, </a:t>
            </a:r>
            <a:r>
              <a:rPr lang="ru-RU" baseline="0" dirty="0" smtClean="0"/>
              <a:t>исходящий поток равен 900 000. И чистый поток равен -50 000.</a:t>
            </a:r>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79450" y="4714875"/>
            <a:ext cx="5438775" cy="4467225"/>
          </a:xfrm>
          <a:prstGeom prst="rect">
            <a:avLst/>
          </a:prstGeom>
        </p:spPr>
        <p:txBody>
          <a:bodyPr>
            <a:normAutofit/>
          </a:bodyPr>
          <a:lstStyle/>
          <a:p>
            <a:pPr>
              <a:buNone/>
            </a:pPr>
            <a:r>
              <a:rPr lang="en-US" dirty="0" smtClean="0"/>
              <a:t>B</a:t>
            </a:r>
            <a:r>
              <a:rPr lang="ru-RU" dirty="0" smtClean="0"/>
              <a:t>.</a:t>
            </a:r>
            <a:r>
              <a:rPr lang="ru-RU" baseline="0" dirty="0" smtClean="0"/>
              <a:t> Расчет чистой приведенной стоимости денежных потоков для проекта включает корректировку будущих денежных потоков для получения уменьшенного значения вследствие влияния времени</a:t>
            </a:r>
            <a:r>
              <a:rPr lang="en-US" baseline="0" dirty="0" smtClean="0"/>
              <a:t>, </a:t>
            </a:r>
            <a:r>
              <a:rPr lang="ru-RU" baseline="0" dirty="0" smtClean="0"/>
              <a:t>в течение которого мы должны будем ждать их поступления. Деньги</a:t>
            </a:r>
            <a:r>
              <a:rPr lang="en-US" baseline="0" dirty="0" smtClean="0"/>
              <a:t>, </a:t>
            </a:r>
            <a:r>
              <a:rPr lang="ru-RU" baseline="0" dirty="0" smtClean="0"/>
              <a:t>полученные сегодня</a:t>
            </a:r>
            <a:r>
              <a:rPr lang="en-US" baseline="0" dirty="0" smtClean="0"/>
              <a:t>, </a:t>
            </a:r>
            <a:r>
              <a:rPr lang="ru-RU" baseline="0" dirty="0" smtClean="0"/>
              <a:t>более ценны для нас</a:t>
            </a:r>
            <a:r>
              <a:rPr lang="en-US" baseline="0" dirty="0" smtClean="0"/>
              <a:t>, </a:t>
            </a:r>
            <a:r>
              <a:rPr lang="ru-RU" baseline="0" dirty="0" smtClean="0"/>
              <a:t>чем деньги которые мы получим в будущем.</a:t>
            </a:r>
            <a:endParaRPr lang="ru-RU" dirty="0"/>
          </a:p>
        </p:txBody>
      </p:sp>
      <p:sp>
        <p:nvSpPr>
          <p:cNvPr id="4" name="Нижний колонтитул 3"/>
          <p:cNvSpPr>
            <a:spLocks noGrp="1"/>
          </p:cNvSpPr>
          <p:nvPr>
            <p:ph type="ftr" sz="quarter" idx="10"/>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11"/>
          </p:nvPr>
        </p:nvSpPr>
        <p:spPr/>
        <p:txBody>
          <a:bodyPr/>
          <a:lstStyle/>
          <a:p>
            <a:pPr>
              <a:defRPr/>
            </a:pPr>
            <a:fld id="{76A4E5C7-6D70-4729-B8A4-A29900E2FCBA}" type="slidenum">
              <a:rPr lang="ru-RU" smtClean="0"/>
              <a:pPr>
                <a:defRPr/>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a:ln/>
        </p:spPr>
      </p:sp>
      <p:sp>
        <p:nvSpPr>
          <p:cNvPr id="37891" name="Заметки 2"/>
          <p:cNvSpPr>
            <a:spLocks noGrp="1"/>
          </p:cNvSpPr>
          <p:nvPr>
            <p:ph type="body" idx="1"/>
          </p:nvPr>
        </p:nvSpPr>
        <p:spPr bwMode="auto">
          <a:xfrm>
            <a:off x="679450" y="4714875"/>
            <a:ext cx="5438775" cy="4467225"/>
          </a:xfrm>
          <a:prstGeom prst="rect">
            <a:avLst/>
          </a:prstGeom>
          <a:noFill/>
          <a:ln>
            <a:miter lim="800000"/>
            <a:headEnd/>
            <a:tailEnd/>
          </a:ln>
        </p:spPr>
        <p:txBody>
          <a:bodyPr/>
          <a:lstStyle/>
          <a:p>
            <a:endParaRPr lang="ru-RU" smtClean="0"/>
          </a:p>
        </p:txBody>
      </p:sp>
      <p:sp>
        <p:nvSpPr>
          <p:cNvPr id="4" name="Нижний колонтитул 3"/>
          <p:cNvSpPr>
            <a:spLocks noGrp="1"/>
          </p:cNvSpPr>
          <p:nvPr>
            <p:ph type="ftr" sz="quarter" idx="4"/>
          </p:nvPr>
        </p:nvSpPr>
        <p:spPr/>
        <p:txBody>
          <a:bodyPr/>
          <a:lstStyle/>
          <a:p>
            <a:pPr>
              <a:defRPr/>
            </a:pPr>
            <a:r>
              <a:rPr lang="en-US" smtClean="0"/>
              <a:t>© </a:t>
            </a:r>
            <a:r>
              <a:rPr lang="ru-RU" smtClean="0"/>
              <a:t>Вадим Богданов, </a:t>
            </a:r>
            <a:r>
              <a:rPr lang="en-US" smtClean="0"/>
              <a:t>http://www.PMProfy.ru</a:t>
            </a:r>
            <a:endParaRPr lang="ru-RU"/>
          </a:p>
        </p:txBody>
      </p:sp>
      <p:sp>
        <p:nvSpPr>
          <p:cNvPr id="5" name="Номер слайда 4"/>
          <p:cNvSpPr>
            <a:spLocks noGrp="1"/>
          </p:cNvSpPr>
          <p:nvPr>
            <p:ph type="sldNum" sz="quarter" idx="5"/>
          </p:nvPr>
        </p:nvSpPr>
        <p:spPr/>
        <p:txBody>
          <a:bodyPr/>
          <a:lstStyle/>
          <a:p>
            <a:pPr>
              <a:defRPr/>
            </a:pPr>
            <a:fld id="{B6C660E3-3696-4ABE-901F-343DF7290A1A}" type="slidenum">
              <a:rPr lang="ru-RU" smtClean="0"/>
              <a:pPr>
                <a:defRPr/>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63213260-D7C8-4C05-9E87-908D94223176}" type="slidenum">
              <a:rPr lang="en-US"/>
              <a:pPr/>
              <a:t>9</a:t>
            </a:fld>
            <a:endParaRPr lang="en-US"/>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xfrm>
            <a:off x="679768" y="4715831"/>
            <a:ext cx="5438140" cy="4466649"/>
          </a:xfrm>
          <a:prstGeom prst="rect">
            <a:avLst/>
          </a:prstGeom>
          <a:noFill/>
          <a:ln/>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7145" y="2267033"/>
            <a:ext cx="5756379" cy="537327"/>
          </a:xfrm>
        </p:spPr>
        <p:txBody>
          <a:bodyPr/>
          <a:lstStyle/>
          <a:p>
            <a:r>
              <a:rPr lang="en-US" smtClean="0"/>
              <a:t>Click to edit Master title style</a:t>
            </a:r>
            <a:endParaRPr lang="de-DE"/>
          </a:p>
        </p:txBody>
      </p:sp>
      <p:sp>
        <p:nvSpPr>
          <p:cNvPr id="3" name="Subtitle 2"/>
          <p:cNvSpPr>
            <a:spLocks noGrp="1"/>
          </p:cNvSpPr>
          <p:nvPr>
            <p:ph type="subTitle" idx="1"/>
          </p:nvPr>
        </p:nvSpPr>
        <p:spPr>
          <a:xfrm>
            <a:off x="1452563" y="4133923"/>
            <a:ext cx="6778625" cy="1865313"/>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49333" y="420771"/>
            <a:ext cx="5756379" cy="537327"/>
          </a:xfrm>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a:xfrm>
            <a:off x="484188" y="1701873"/>
            <a:ext cx="8715375" cy="48164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5034" y="420688"/>
            <a:ext cx="604648" cy="5689058"/>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49331" y="420760"/>
            <a:ext cx="6410325" cy="609758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333" y="420771"/>
            <a:ext cx="5756379" cy="537327"/>
          </a:xfrm>
        </p:spPr>
        <p:txBody>
          <a:bodyPr/>
          <a:lstStyle/>
          <a:p>
            <a:r>
              <a:rPr lang="en-US" smtClean="0"/>
              <a:t>Click to edit Master title style</a:t>
            </a:r>
            <a:endParaRPr lang="de-DE"/>
          </a:p>
        </p:txBody>
      </p:sp>
      <p:sp>
        <p:nvSpPr>
          <p:cNvPr id="3" name="Text Placeholder 2"/>
          <p:cNvSpPr>
            <a:spLocks noGrp="1"/>
          </p:cNvSpPr>
          <p:nvPr>
            <p:ph type="body" sz="half" idx="1"/>
          </p:nvPr>
        </p:nvSpPr>
        <p:spPr>
          <a:xfrm>
            <a:off x="484256" y="1701873"/>
            <a:ext cx="4281487" cy="48164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918075" y="1701873"/>
            <a:ext cx="4281488" cy="48164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9333" y="420771"/>
            <a:ext cx="5756379" cy="537327"/>
          </a:xfrm>
        </p:spPr>
        <p:txBody>
          <a:bodyPr/>
          <a:lstStyle/>
          <a:p>
            <a:r>
              <a:rPr lang="en-US" smtClean="0"/>
              <a:t>Click to edit Master title style</a:t>
            </a:r>
            <a:endParaRPr lang="de-DE"/>
          </a:p>
        </p:txBody>
      </p:sp>
      <p:sp>
        <p:nvSpPr>
          <p:cNvPr id="3" name="Table Placeholder 2"/>
          <p:cNvSpPr>
            <a:spLocks noGrp="1"/>
          </p:cNvSpPr>
          <p:nvPr>
            <p:ph type="tbl" idx="1"/>
          </p:nvPr>
        </p:nvSpPr>
        <p:spPr>
          <a:xfrm>
            <a:off x="484188" y="1701873"/>
            <a:ext cx="8715375" cy="4816475"/>
          </a:xfrm>
          <a:prstGeom prst="rect">
            <a:avLst/>
          </a:prstGeom>
        </p:spPr>
        <p:txBody>
          <a:bodyPr/>
          <a:lstStyle/>
          <a:p>
            <a:pPr lvl="0"/>
            <a:endParaRPr lang="de-DE"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7087" y="2266953"/>
            <a:ext cx="8231188" cy="1563688"/>
          </a:xfrm>
        </p:spPr>
        <p:txBody>
          <a:bodyPr/>
          <a:lstStyle/>
          <a:p>
            <a:r>
              <a:rPr lang="en-US" smtClean="0"/>
              <a:t>Click to edit Master title style</a:t>
            </a:r>
            <a:endParaRPr lang="de-DE"/>
          </a:p>
        </p:txBody>
      </p:sp>
      <p:sp>
        <p:nvSpPr>
          <p:cNvPr id="3" name="Subtitle 2"/>
          <p:cNvSpPr>
            <a:spLocks noGrp="1"/>
          </p:cNvSpPr>
          <p:nvPr>
            <p:ph type="subTitle" idx="1"/>
          </p:nvPr>
        </p:nvSpPr>
        <p:spPr>
          <a:xfrm>
            <a:off x="1452563" y="4133923"/>
            <a:ext cx="6778625" cy="18653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A9FDCA-E1CD-4E81-A187-6F2AD8323D2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CFFD1E-57BE-468F-8B29-934C4390902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175" y="4687888"/>
            <a:ext cx="8231188" cy="1449387"/>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65175" y="3092450"/>
            <a:ext cx="8231188" cy="15954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115FEA-D027-4902-9A0D-9BDC5A214B4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84256" y="1701873"/>
            <a:ext cx="4281487" cy="4816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918075" y="1701873"/>
            <a:ext cx="4281488" cy="4816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F51C45-B57F-494B-B43B-83632B81CDA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84188" y="1633610"/>
            <a:ext cx="4278312" cy="681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4188" y="2314582"/>
            <a:ext cx="4278312" cy="42036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919663" y="1633610"/>
            <a:ext cx="4279900" cy="681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19663" y="2314582"/>
            <a:ext cx="4279900" cy="42036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FBB1D5C-DD34-4AF0-8D04-EE0D10DCC65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8B755B-AA89-4D7D-9186-4CD685AF18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333" y="420771"/>
            <a:ext cx="5756379" cy="537327"/>
          </a:xfrm>
        </p:spPr>
        <p:txBody>
          <a:bodyPr/>
          <a:lstStyle/>
          <a:p>
            <a:r>
              <a:rPr lang="en-US" smtClean="0"/>
              <a:t>Click to edit Master title style</a:t>
            </a:r>
            <a:endParaRPr lang="de-DE"/>
          </a:p>
        </p:txBody>
      </p:sp>
      <p:sp>
        <p:nvSpPr>
          <p:cNvPr id="3" name="Content Placeholder 2"/>
          <p:cNvSpPr>
            <a:spLocks noGrp="1"/>
          </p:cNvSpPr>
          <p:nvPr>
            <p:ph idx="1"/>
          </p:nvPr>
        </p:nvSpPr>
        <p:spPr>
          <a:xfrm>
            <a:off x="484188" y="1701873"/>
            <a:ext cx="8715375" cy="48164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0BD7310-73BE-4388-9E38-8DDC2F0C8CB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4188" y="290513"/>
            <a:ext cx="3186112" cy="1236662"/>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786196" y="290513"/>
            <a:ext cx="5413375" cy="6227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84188" y="1527183"/>
            <a:ext cx="3186112" cy="4991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B86F45-3B7C-4F86-83D5-D848561B882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98650" y="5107060"/>
            <a:ext cx="5810250" cy="603249"/>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898650" y="652467"/>
            <a:ext cx="5810250" cy="43767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1898650" y="5710238"/>
            <a:ext cx="5810250" cy="855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AE4E8E-0DA2-4DF6-BF54-A15DF9D4A3B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092669-2121-434A-8EA6-256B1E80BAAC}"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1513" y="292172"/>
            <a:ext cx="2178050" cy="622617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84188" y="292172"/>
            <a:ext cx="6384925" cy="6226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0E82B1-3825-4847-BF1D-AFB963FEF7FE}"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7087" y="2266953"/>
            <a:ext cx="8231188" cy="1563688"/>
          </a:xfrm>
        </p:spPr>
        <p:txBody>
          <a:bodyPr/>
          <a:lstStyle/>
          <a:p>
            <a:r>
              <a:rPr lang="en-US" smtClean="0"/>
              <a:t>Click to edit Master title style</a:t>
            </a:r>
            <a:endParaRPr lang="de-DE"/>
          </a:p>
        </p:txBody>
      </p:sp>
      <p:sp>
        <p:nvSpPr>
          <p:cNvPr id="3" name="Subtitle 2"/>
          <p:cNvSpPr>
            <a:spLocks noGrp="1"/>
          </p:cNvSpPr>
          <p:nvPr>
            <p:ph type="subTitle" idx="1"/>
          </p:nvPr>
        </p:nvSpPr>
        <p:spPr>
          <a:xfrm>
            <a:off x="1452563" y="4133923"/>
            <a:ext cx="6778625" cy="18653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234802-E142-4634-892F-842D23E3D467}"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EF969C-9E07-457C-BD03-3654BC9CF747}"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175" y="4687888"/>
            <a:ext cx="8231188" cy="1449387"/>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65175" y="3092450"/>
            <a:ext cx="8231188" cy="15954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130733-DD9A-4886-97A0-9D487A21630F}"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84256" y="1701873"/>
            <a:ext cx="4281487" cy="4816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918075" y="1701873"/>
            <a:ext cx="4281488" cy="4816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B6DFDB-5C84-480D-9F9D-9CD472057757}"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84188" y="1633610"/>
            <a:ext cx="4278312" cy="681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4188" y="2314582"/>
            <a:ext cx="4278312" cy="42036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919663" y="1633610"/>
            <a:ext cx="4279900" cy="681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19663" y="2314582"/>
            <a:ext cx="4279900" cy="42036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6EFE63E-2A26-4EBE-B1F0-5B3C1B991B5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175" y="4687889"/>
            <a:ext cx="9505802" cy="660437"/>
          </a:xfrm>
        </p:spPr>
        <p:txBody>
          <a:bodyPr/>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65175" y="3092450"/>
            <a:ext cx="8231188" cy="159543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730EC6D-419D-43EA-8823-9DBEC84C7F9F}"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BA2468C-4CC5-48A0-9738-6CFCFB3F449D}"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4188" y="290513"/>
            <a:ext cx="3186112" cy="1236662"/>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786196" y="290513"/>
            <a:ext cx="5413375" cy="6227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84188" y="1527183"/>
            <a:ext cx="3186112" cy="4991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C8E24E-CBC3-4F98-81AF-FD8DD6296DFC}"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98650" y="5107060"/>
            <a:ext cx="5810250" cy="603249"/>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898650" y="652467"/>
            <a:ext cx="5810250" cy="43767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898650" y="5710238"/>
            <a:ext cx="5810250" cy="855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093FC9-F457-4275-AD7F-4AA0E4854684}"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7A3C8B-9CAE-4BBE-B858-12CEC5695CAF}"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1513" y="292172"/>
            <a:ext cx="2178050" cy="622617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84188" y="292172"/>
            <a:ext cx="6384925" cy="6226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30BE6D-43FB-420E-898D-683E088708AA}"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7087" y="2266953"/>
            <a:ext cx="8231188" cy="1563688"/>
          </a:xfrm>
        </p:spPr>
        <p:txBody>
          <a:bodyPr/>
          <a:lstStyle/>
          <a:p>
            <a:r>
              <a:rPr lang="en-US" smtClean="0"/>
              <a:t>Click to edit Master title style</a:t>
            </a:r>
            <a:endParaRPr lang="de-DE"/>
          </a:p>
        </p:txBody>
      </p:sp>
      <p:sp>
        <p:nvSpPr>
          <p:cNvPr id="3" name="Subtitle 2"/>
          <p:cNvSpPr>
            <a:spLocks noGrp="1"/>
          </p:cNvSpPr>
          <p:nvPr>
            <p:ph type="subTitle" idx="1"/>
          </p:nvPr>
        </p:nvSpPr>
        <p:spPr>
          <a:xfrm>
            <a:off x="1452563" y="4133914"/>
            <a:ext cx="6778625" cy="18653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EF195A-8BFC-463E-8C7E-EC5C9DA16CEC}"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25717F-9F44-4671-8A47-4737D0BF40E2}"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175" y="4687888"/>
            <a:ext cx="8231188" cy="1449387"/>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65175" y="3092450"/>
            <a:ext cx="8231188" cy="15954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3DB140-0441-4DC6-83DE-0EE38F4DA7DA}"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84248" y="1701864"/>
            <a:ext cx="4281487" cy="4816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918075" y="1701864"/>
            <a:ext cx="4281488" cy="4816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65C718-5DD5-4D4E-A39F-24371C9381A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9333" y="420771"/>
            <a:ext cx="5756379" cy="537327"/>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484256" y="1701873"/>
            <a:ext cx="4281487" cy="48164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918075" y="1701873"/>
            <a:ext cx="4281488" cy="48164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84188" y="1633602"/>
            <a:ext cx="4278312" cy="681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4188" y="2314582"/>
            <a:ext cx="4278312" cy="42036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919663" y="1633602"/>
            <a:ext cx="4279900" cy="681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19663" y="2314582"/>
            <a:ext cx="4279900" cy="42036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4292DF-2295-495E-ABAC-106802E1C832}"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92818B7-B5EF-4DA4-BAA0-B43485C692A9}"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E2CD42-E728-43D6-8220-87FB8DC88E2B}"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4188" y="290513"/>
            <a:ext cx="3186112" cy="1236662"/>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786196" y="290513"/>
            <a:ext cx="5413375" cy="6227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84188" y="1527183"/>
            <a:ext cx="3186112" cy="4991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5F6166-FD81-4E96-93DA-FEF80B12DEB7}"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98650" y="5107051"/>
            <a:ext cx="5810250" cy="603249"/>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898650" y="652467"/>
            <a:ext cx="5810250" cy="43767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898650" y="5710238"/>
            <a:ext cx="5810250" cy="855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ABD604-92D6-44E5-BC49-D38CCBF9BD17}"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AEE5F0-FF30-410F-BD8E-3CB83C9B5B60}"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1513" y="292163"/>
            <a:ext cx="2178050" cy="622617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84188" y="292163"/>
            <a:ext cx="6384925" cy="6226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A8C99D-121E-4EF8-8523-F48C9B918E59}"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84188" y="292100"/>
            <a:ext cx="8715375" cy="1216025"/>
          </a:xfrm>
        </p:spPr>
        <p:txBody>
          <a:bodyPr/>
          <a:lstStyle/>
          <a:p>
            <a:r>
              <a:rPr lang="en-US" smtClean="0"/>
              <a:t>Click to edit Master title style</a:t>
            </a:r>
            <a:endParaRPr lang="de-DE"/>
          </a:p>
        </p:txBody>
      </p:sp>
      <p:sp>
        <p:nvSpPr>
          <p:cNvPr id="3" name="Table Placeholder 2"/>
          <p:cNvSpPr>
            <a:spLocks noGrp="1"/>
          </p:cNvSpPr>
          <p:nvPr>
            <p:ph type="tbl" idx="1"/>
          </p:nvPr>
        </p:nvSpPr>
        <p:spPr>
          <a:xfrm>
            <a:off x="484188" y="1701864"/>
            <a:ext cx="8715375" cy="4816475"/>
          </a:xfrm>
        </p:spPr>
        <p:txBody>
          <a:bodyPr/>
          <a:lstStyle/>
          <a:p>
            <a:pPr lvl="0"/>
            <a:endParaRPr lang="de-D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21921A-CE02-46E6-A9AB-EC72F40BAC84}"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84188" y="292100"/>
            <a:ext cx="8715375" cy="1216025"/>
          </a:xfrm>
        </p:spPr>
        <p:txBody>
          <a:bodyPr/>
          <a:lstStyle/>
          <a:p>
            <a:r>
              <a:rPr lang="en-US" smtClean="0"/>
              <a:t>Click to edit Master title style</a:t>
            </a:r>
            <a:endParaRPr lang="de-DE"/>
          </a:p>
        </p:txBody>
      </p:sp>
      <p:sp>
        <p:nvSpPr>
          <p:cNvPr id="3" name="SmartArt Placeholder 2"/>
          <p:cNvSpPr>
            <a:spLocks noGrp="1"/>
          </p:cNvSpPr>
          <p:nvPr>
            <p:ph type="dgm" idx="1"/>
          </p:nvPr>
        </p:nvSpPr>
        <p:spPr>
          <a:xfrm>
            <a:off x="484188" y="1701864"/>
            <a:ext cx="8715375" cy="4816475"/>
          </a:xfrm>
        </p:spPr>
        <p:txBody>
          <a:bodyPr/>
          <a:lstStyle/>
          <a:p>
            <a:pPr lvl="0"/>
            <a:endParaRPr lang="de-D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9236F4-B99A-4907-9CC6-77861DF28D34}"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84188" y="292100"/>
            <a:ext cx="8715375" cy="1216025"/>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484248" y="1701864"/>
            <a:ext cx="4281487" cy="4816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918075" y="1701800"/>
            <a:ext cx="4281488" cy="2332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918075" y="4186302"/>
            <a:ext cx="4281488" cy="2332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FBBDBB6-4517-4AB7-8EA0-9774E40E25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4257" y="292183"/>
            <a:ext cx="5756379" cy="537327"/>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84188" y="1633610"/>
            <a:ext cx="4278312" cy="6810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4188" y="2314582"/>
            <a:ext cx="4278312" cy="420369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919663" y="1633610"/>
            <a:ext cx="4279900" cy="6810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19663" y="2314582"/>
            <a:ext cx="4279900" cy="420369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7087" y="2266953"/>
            <a:ext cx="8231188" cy="1563688"/>
          </a:xfrm>
        </p:spPr>
        <p:txBody>
          <a:bodyPr/>
          <a:lstStyle/>
          <a:p>
            <a:r>
              <a:rPr lang="en-US" smtClean="0"/>
              <a:t>Click to edit Master title style</a:t>
            </a:r>
            <a:endParaRPr lang="de-DE"/>
          </a:p>
        </p:txBody>
      </p:sp>
      <p:sp>
        <p:nvSpPr>
          <p:cNvPr id="3" name="Subtitle 2"/>
          <p:cNvSpPr>
            <a:spLocks noGrp="1"/>
          </p:cNvSpPr>
          <p:nvPr>
            <p:ph type="subTitle" idx="1"/>
          </p:nvPr>
        </p:nvSpPr>
        <p:spPr>
          <a:xfrm>
            <a:off x="1452563" y="4133887"/>
            <a:ext cx="6778625" cy="18653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1DC8EF-643D-4F2C-A771-D1E81DC10200}"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0712C4-DE65-48EA-9DBB-3FEC3A21FD5B}"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175" y="4687888"/>
            <a:ext cx="8231188" cy="1449387"/>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65175" y="3092450"/>
            <a:ext cx="8231188" cy="15954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8CE2C0-AB84-4CBB-A5C5-FF16A3C83A51}"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84222" y="1701837"/>
            <a:ext cx="4281487" cy="4816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918075" y="1701837"/>
            <a:ext cx="4281488" cy="4816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CA9B2E-2D53-49A7-9CC1-9D974405711C}"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84188" y="1633574"/>
            <a:ext cx="4278312" cy="681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4188" y="2314582"/>
            <a:ext cx="4278312" cy="42036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919663" y="1633574"/>
            <a:ext cx="4279900" cy="681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19663" y="2314582"/>
            <a:ext cx="4279900" cy="42036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D5FF9B-1669-43FC-BD49-7146EBECD95A}"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82AD73-C69D-43D0-9013-936FED186C4D}"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DB7FA67-03E6-4504-95BF-82721C475580}"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4188" y="290513"/>
            <a:ext cx="3186112" cy="1236662"/>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786196" y="290513"/>
            <a:ext cx="5413375" cy="6227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84188" y="1527183"/>
            <a:ext cx="3186112" cy="4991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6B9E72-01B0-4E63-B4C3-D0B757A0F1D1}"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98650" y="5107024"/>
            <a:ext cx="5810250" cy="603249"/>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898650" y="652467"/>
            <a:ext cx="5810250" cy="43767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898650" y="5710238"/>
            <a:ext cx="5810250" cy="855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AC291F-2557-4371-81A6-90FC95E533EF}"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90264E-2600-45DC-9BDC-AABE81D9E88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9333" y="420771"/>
            <a:ext cx="5756379" cy="537327"/>
          </a:xfrm>
        </p:spPr>
        <p:txBody>
          <a:bodyPr/>
          <a:lstStyle/>
          <a:p>
            <a:r>
              <a:rPr lang="en-US" smtClean="0"/>
              <a:t>Click to edit Master title style</a:t>
            </a:r>
            <a:endParaRPr lang="de-D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1513" y="292136"/>
            <a:ext cx="2178050" cy="622617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84188" y="292136"/>
            <a:ext cx="6384925" cy="6226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7AE3EF-12B9-44AF-83FE-77D81E588B3A}"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84188" y="292100"/>
            <a:ext cx="8715375" cy="1216025"/>
          </a:xfrm>
        </p:spPr>
        <p:txBody>
          <a:bodyPr/>
          <a:lstStyle/>
          <a:p>
            <a:r>
              <a:rPr lang="en-US" smtClean="0"/>
              <a:t>Click to edit Master title style</a:t>
            </a:r>
            <a:endParaRPr lang="de-DE"/>
          </a:p>
        </p:txBody>
      </p:sp>
      <p:sp>
        <p:nvSpPr>
          <p:cNvPr id="3" name="Table Placeholder 2"/>
          <p:cNvSpPr>
            <a:spLocks noGrp="1"/>
          </p:cNvSpPr>
          <p:nvPr>
            <p:ph type="tbl" idx="1"/>
          </p:nvPr>
        </p:nvSpPr>
        <p:spPr>
          <a:xfrm>
            <a:off x="484188" y="1701837"/>
            <a:ext cx="8715375" cy="4816475"/>
          </a:xfrm>
        </p:spPr>
        <p:txBody>
          <a:bodyPr/>
          <a:lstStyle/>
          <a:p>
            <a:pPr lvl="0"/>
            <a:endParaRPr lang="de-D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D14D91-7A41-4768-AF4C-5B34E239A3E1}"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84188" y="292100"/>
            <a:ext cx="8715375" cy="1216025"/>
          </a:xfrm>
        </p:spPr>
        <p:txBody>
          <a:bodyPr/>
          <a:lstStyle/>
          <a:p>
            <a:r>
              <a:rPr lang="en-US" smtClean="0"/>
              <a:t>Click to edit Master title style</a:t>
            </a:r>
            <a:endParaRPr lang="de-DE"/>
          </a:p>
        </p:txBody>
      </p:sp>
      <p:sp>
        <p:nvSpPr>
          <p:cNvPr id="3" name="SmartArt Placeholder 2"/>
          <p:cNvSpPr>
            <a:spLocks noGrp="1"/>
          </p:cNvSpPr>
          <p:nvPr>
            <p:ph type="dgm" idx="1"/>
          </p:nvPr>
        </p:nvSpPr>
        <p:spPr>
          <a:xfrm>
            <a:off x="484188" y="1701837"/>
            <a:ext cx="8715375" cy="4816475"/>
          </a:xfrm>
        </p:spPr>
        <p:txBody>
          <a:bodyPr/>
          <a:lstStyle/>
          <a:p>
            <a:pPr lvl="0"/>
            <a:endParaRPr lang="de-D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E8399E-3172-4226-A6DE-470BB0752AF8}"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84188" y="292100"/>
            <a:ext cx="8715375" cy="1216025"/>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484222" y="1701837"/>
            <a:ext cx="4281487" cy="4816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918075" y="1701800"/>
            <a:ext cx="4281488" cy="2332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918075" y="4186275"/>
            <a:ext cx="4281488" cy="2332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1C720C9-7E2A-4A86-95AF-7D1E41CA4D4B}"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7087" y="2266953"/>
            <a:ext cx="8231188" cy="1563688"/>
          </a:xfrm>
        </p:spPr>
        <p:txBody>
          <a:bodyPr/>
          <a:lstStyle/>
          <a:p>
            <a:r>
              <a:rPr lang="en-US" smtClean="0"/>
              <a:t>Click to edit Master title style</a:t>
            </a:r>
            <a:endParaRPr lang="de-DE"/>
          </a:p>
        </p:txBody>
      </p:sp>
      <p:sp>
        <p:nvSpPr>
          <p:cNvPr id="3" name="Subtitle 2"/>
          <p:cNvSpPr>
            <a:spLocks noGrp="1"/>
          </p:cNvSpPr>
          <p:nvPr>
            <p:ph type="subTitle" idx="1"/>
          </p:nvPr>
        </p:nvSpPr>
        <p:spPr>
          <a:xfrm>
            <a:off x="1452563" y="4133868"/>
            <a:ext cx="6778625" cy="18653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7CA798-926C-4384-8CCE-6DE285620E87}"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DDD0C4-A046-4115-8C93-2D544F0CEC93}"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175" y="4687888"/>
            <a:ext cx="8231188" cy="1449387"/>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65175" y="3092450"/>
            <a:ext cx="8231188" cy="15954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41F236-C3A8-4328-8CFD-3215C1E67DB7}"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84204" y="1701817"/>
            <a:ext cx="4281487" cy="4816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918075" y="1701817"/>
            <a:ext cx="4281488" cy="4816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F7CE89-2C4C-4E0C-B64B-30C1E058C970}"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84188" y="1633555"/>
            <a:ext cx="4278312" cy="681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4188" y="2314582"/>
            <a:ext cx="4278312" cy="42036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919663" y="1633555"/>
            <a:ext cx="4279900" cy="681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19663" y="2314582"/>
            <a:ext cx="4279900" cy="42036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83727E-C44E-42E7-BBD7-49E040C83C85}"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8524B1-0680-4998-A1BE-2D9EBAC7ABC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BD9C4B8-DDC2-4821-9989-89B5B094CC1E}"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4188" y="290513"/>
            <a:ext cx="3186112" cy="1236662"/>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786196" y="290513"/>
            <a:ext cx="5413375" cy="6227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84188" y="1527183"/>
            <a:ext cx="3186112" cy="4991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3E93D3-AC34-4855-8204-F043AF5F403F}"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98650" y="5107005"/>
            <a:ext cx="5810250" cy="603249"/>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898650" y="652467"/>
            <a:ext cx="5810250" cy="43767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898650" y="5710238"/>
            <a:ext cx="5810250" cy="855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16039F-DD0A-42C0-9B4D-0E74BD7001A1}"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046C11-F43A-4615-8A65-B60BBBCED954}"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1513" y="292117"/>
            <a:ext cx="2178050" cy="622617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84188" y="292117"/>
            <a:ext cx="6384925" cy="6226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7FFAF6-D706-47AC-9601-FBC0DFBE9863}"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84188" y="292100"/>
            <a:ext cx="8715375" cy="1216025"/>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484204" y="1701817"/>
            <a:ext cx="4281487" cy="4816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918075" y="1701800"/>
            <a:ext cx="4281488" cy="2332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918075" y="4186255"/>
            <a:ext cx="4281488" cy="2332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1DFFBA5-3F06-4566-9DE1-09FA5EC356A0}"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7087" y="2266953"/>
            <a:ext cx="8231188" cy="1563688"/>
          </a:xfrm>
        </p:spPr>
        <p:txBody>
          <a:bodyPr/>
          <a:lstStyle/>
          <a:p>
            <a:r>
              <a:rPr lang="en-US" smtClean="0"/>
              <a:t>Click to edit Master title style</a:t>
            </a:r>
            <a:endParaRPr lang="de-DE"/>
          </a:p>
        </p:txBody>
      </p:sp>
      <p:sp>
        <p:nvSpPr>
          <p:cNvPr id="3" name="Subtitle 2"/>
          <p:cNvSpPr>
            <a:spLocks noGrp="1"/>
          </p:cNvSpPr>
          <p:nvPr>
            <p:ph type="subTitle" idx="1"/>
          </p:nvPr>
        </p:nvSpPr>
        <p:spPr>
          <a:xfrm>
            <a:off x="1452563" y="4133865"/>
            <a:ext cx="6778625" cy="18653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11EA3D-9213-451D-9A04-1FC7C507BB01}"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C7480D-6394-4CDF-A094-56A27D575AFB}"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175" y="4687888"/>
            <a:ext cx="8231188" cy="1449387"/>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65175" y="3092450"/>
            <a:ext cx="8231188" cy="15954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F9D733-168D-443A-BECB-0BF0B2CCA81E}"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84202" y="1701815"/>
            <a:ext cx="4281487" cy="4816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918075" y="1701815"/>
            <a:ext cx="4281488" cy="4816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FD2245-EAED-47A8-B806-27AD7A397B3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4208" y="290585"/>
            <a:ext cx="3637209" cy="352661"/>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786196" y="290513"/>
            <a:ext cx="5413375" cy="62277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84188" y="1527183"/>
            <a:ext cx="3186112" cy="49911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84188" y="1633553"/>
            <a:ext cx="4278312" cy="681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4188" y="2314582"/>
            <a:ext cx="4278312" cy="42036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919663" y="1633553"/>
            <a:ext cx="4279900" cy="681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19663" y="2314582"/>
            <a:ext cx="4279900" cy="42036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33BE4D9-AF50-4912-8D71-610A343AC8C3}"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DC65DC-2750-4A1D-87DB-EC3510971FDF}"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B52242-CFC9-4819-AD61-9379DDBF3B7F}"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4188" y="290513"/>
            <a:ext cx="3186112" cy="1236662"/>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786196" y="290513"/>
            <a:ext cx="5413375" cy="6227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84188" y="1527183"/>
            <a:ext cx="3186112" cy="4991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05ED26-F696-4444-8827-F89F637CB358}"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98650" y="5107003"/>
            <a:ext cx="5810250" cy="603249"/>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898650" y="652467"/>
            <a:ext cx="5810250" cy="43767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898650" y="5710238"/>
            <a:ext cx="5810250" cy="855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BCC0D4-60CD-48FB-ACD6-7626F4344EE4}"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B0696C-89B5-4CE9-BE80-395603F12D52}"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1513" y="292114"/>
            <a:ext cx="2178050" cy="622617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84188" y="292114"/>
            <a:ext cx="6384925" cy="6226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9F8AD-EBA8-4425-A0D7-E7BE837922AA}"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84188" y="292100"/>
            <a:ext cx="8715375" cy="1216025"/>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484202" y="1701815"/>
            <a:ext cx="4281487" cy="4816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918075" y="1701800"/>
            <a:ext cx="4281488" cy="2332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4918075" y="4186253"/>
            <a:ext cx="4281488" cy="2332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1AAE12B-4BDB-4175-9091-0B13D1E38F7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98668" y="5107060"/>
            <a:ext cx="3637209" cy="352661"/>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898650" y="652467"/>
            <a:ext cx="5810250" cy="43767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1898650" y="5710238"/>
            <a:ext cx="5810250" cy="855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5.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3"/>
          <p:cNvSpPr>
            <a:spLocks noGrp="1" noChangeArrowheads="1"/>
          </p:cNvSpPr>
          <p:nvPr>
            <p:ph type="title"/>
          </p:nvPr>
        </p:nvSpPr>
        <p:spPr bwMode="auto">
          <a:xfrm>
            <a:off x="449263" y="420688"/>
            <a:ext cx="954087" cy="538162"/>
          </a:xfrm>
          <a:prstGeom prst="rect">
            <a:avLst/>
          </a:prstGeom>
          <a:noFill/>
          <a:ln w="9525">
            <a:noFill/>
            <a:miter lim="800000"/>
            <a:headEnd/>
            <a:tailEnd/>
          </a:ln>
        </p:spPr>
        <p:txBody>
          <a:bodyPr vert="horz" wrap="none" lIns="55560" tIns="22225" rIns="55560" bIns="22225" numCol="1" anchor="t" anchorCtr="0" compatLnSpc="1">
            <a:prstTxWarp prst="textNoShape">
              <a:avLst/>
            </a:prstTxWarp>
            <a:spAutoFit/>
          </a:bodyPr>
          <a:lstStyle/>
          <a:p>
            <a:pPr lvl="0"/>
            <a:r>
              <a:rPr lang="ru-RU" smtClean="0"/>
              <a:t>Title</a:t>
            </a:r>
          </a:p>
        </p:txBody>
      </p:sp>
      <p:sp>
        <p:nvSpPr>
          <p:cNvPr id="1049" name="Line 25"/>
          <p:cNvSpPr>
            <a:spLocks noChangeShapeType="1"/>
          </p:cNvSpPr>
          <p:nvPr/>
        </p:nvSpPr>
        <p:spPr bwMode="auto">
          <a:xfrm>
            <a:off x="433388" y="6096000"/>
            <a:ext cx="8816975" cy="0"/>
          </a:xfrm>
          <a:prstGeom prst="line">
            <a:avLst/>
          </a:prstGeom>
          <a:noFill/>
          <a:ln w="50800">
            <a:solidFill>
              <a:srgbClr val="9900CC"/>
            </a:solidFill>
            <a:round/>
            <a:headEnd type="none" w="sm" len="sm"/>
            <a:tailEnd type="none" w="sm" len="sm"/>
          </a:ln>
          <a:effectLst/>
        </p:spPr>
        <p:txBody>
          <a:bodyPr wrap="none" anchor="ctr"/>
          <a:lstStyle/>
          <a:p>
            <a:pPr eaLnBrk="0" hangingPunct="0">
              <a:lnSpc>
                <a:spcPct val="90000"/>
              </a:lnSpc>
              <a:spcBef>
                <a:spcPct val="90000"/>
              </a:spcBef>
              <a:buSzPct val="50000"/>
              <a:buFont typeface="Wingdings" pitchFamily="2" charset="2"/>
              <a:buChar char="n"/>
              <a:defRPr/>
            </a:pPr>
            <a:endParaRPr lang="de-DE">
              <a:cs typeface="+mn-cs"/>
            </a:endParaRPr>
          </a:p>
        </p:txBody>
      </p:sp>
      <p:pic>
        <p:nvPicPr>
          <p:cNvPr id="1028" name="Picture 28" descr="logo_rus"/>
          <p:cNvPicPr>
            <a:picLocks noChangeAspect="1" noChangeArrowheads="1"/>
          </p:cNvPicPr>
          <p:nvPr/>
        </p:nvPicPr>
        <p:blipFill>
          <a:blip r:embed="rId15"/>
          <a:srcRect/>
          <a:stretch>
            <a:fillRect/>
          </a:stretch>
        </p:blipFill>
        <p:spPr bwMode="auto">
          <a:xfrm>
            <a:off x="193675" y="6308725"/>
            <a:ext cx="4005263" cy="631825"/>
          </a:xfrm>
          <a:prstGeom prst="rect">
            <a:avLst/>
          </a:prstGeom>
          <a:noFill/>
          <a:ln w="9525">
            <a:noFill/>
            <a:miter lim="800000"/>
            <a:headEnd/>
            <a:tailEnd/>
          </a:ln>
        </p:spPr>
      </p:pic>
      <p:pic>
        <p:nvPicPr>
          <p:cNvPr id="1029" name="Picture 31" descr="Pmi_animation"/>
          <p:cNvPicPr>
            <a:picLocks noChangeAspect="1" noChangeArrowheads="1" noCrop="1"/>
          </p:cNvPicPr>
          <p:nvPr/>
        </p:nvPicPr>
        <p:blipFill>
          <a:blip r:embed="rId16"/>
          <a:srcRect/>
          <a:stretch>
            <a:fillRect/>
          </a:stretch>
        </p:blipFill>
        <p:spPr bwMode="auto">
          <a:xfrm>
            <a:off x="7661275" y="6391275"/>
            <a:ext cx="1828800" cy="511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Lst>
  <p:txStyles>
    <p:titleStyle>
      <a:lvl1pPr algn="l" defTabSz="1079500" rtl="0" eaLnBrk="0" fontAlgn="base" hangingPunct="0">
        <a:spcBef>
          <a:spcPct val="0"/>
        </a:spcBef>
        <a:spcAft>
          <a:spcPct val="0"/>
        </a:spcAft>
        <a:defRPr sz="3200" b="1">
          <a:solidFill>
            <a:schemeClr val="tx2"/>
          </a:solidFill>
          <a:latin typeface="+mj-lt"/>
          <a:ea typeface="+mj-ea"/>
          <a:cs typeface="+mj-cs"/>
        </a:defRPr>
      </a:lvl1pPr>
      <a:lvl2pPr algn="l" defTabSz="1079500" rtl="0" eaLnBrk="0" fontAlgn="base" hangingPunct="0">
        <a:spcBef>
          <a:spcPct val="0"/>
        </a:spcBef>
        <a:spcAft>
          <a:spcPct val="0"/>
        </a:spcAft>
        <a:defRPr sz="3200" b="1">
          <a:solidFill>
            <a:schemeClr val="tx2"/>
          </a:solidFill>
          <a:latin typeface="Arial" charset="0"/>
        </a:defRPr>
      </a:lvl2pPr>
      <a:lvl3pPr algn="l" defTabSz="1079500" rtl="0" eaLnBrk="0" fontAlgn="base" hangingPunct="0">
        <a:spcBef>
          <a:spcPct val="0"/>
        </a:spcBef>
        <a:spcAft>
          <a:spcPct val="0"/>
        </a:spcAft>
        <a:defRPr sz="3200" b="1">
          <a:solidFill>
            <a:schemeClr val="tx2"/>
          </a:solidFill>
          <a:latin typeface="Arial" charset="0"/>
        </a:defRPr>
      </a:lvl3pPr>
      <a:lvl4pPr algn="l" defTabSz="1079500" rtl="0" eaLnBrk="0" fontAlgn="base" hangingPunct="0">
        <a:spcBef>
          <a:spcPct val="0"/>
        </a:spcBef>
        <a:spcAft>
          <a:spcPct val="0"/>
        </a:spcAft>
        <a:defRPr sz="3200" b="1">
          <a:solidFill>
            <a:schemeClr val="tx2"/>
          </a:solidFill>
          <a:latin typeface="Arial" charset="0"/>
        </a:defRPr>
      </a:lvl4pPr>
      <a:lvl5pPr algn="l" defTabSz="1079500" rtl="0" eaLnBrk="0" fontAlgn="base" hangingPunct="0">
        <a:spcBef>
          <a:spcPct val="0"/>
        </a:spcBef>
        <a:spcAft>
          <a:spcPct val="0"/>
        </a:spcAft>
        <a:defRPr sz="3200" b="1">
          <a:solidFill>
            <a:schemeClr val="tx2"/>
          </a:solidFill>
          <a:latin typeface="Arial" charset="0"/>
        </a:defRPr>
      </a:lvl5pPr>
      <a:lvl6pPr marL="457200" algn="l" defTabSz="1079500" rtl="0" eaLnBrk="0" fontAlgn="base" hangingPunct="0">
        <a:spcBef>
          <a:spcPct val="0"/>
        </a:spcBef>
        <a:spcAft>
          <a:spcPct val="0"/>
        </a:spcAft>
        <a:defRPr sz="3200" b="1">
          <a:solidFill>
            <a:schemeClr val="tx2"/>
          </a:solidFill>
          <a:latin typeface="Arial" charset="0"/>
        </a:defRPr>
      </a:lvl6pPr>
      <a:lvl7pPr marL="914400" algn="l" defTabSz="1079500" rtl="0" eaLnBrk="0" fontAlgn="base" hangingPunct="0">
        <a:spcBef>
          <a:spcPct val="0"/>
        </a:spcBef>
        <a:spcAft>
          <a:spcPct val="0"/>
        </a:spcAft>
        <a:defRPr sz="3200" b="1">
          <a:solidFill>
            <a:schemeClr val="tx2"/>
          </a:solidFill>
          <a:latin typeface="Arial" charset="0"/>
        </a:defRPr>
      </a:lvl7pPr>
      <a:lvl8pPr marL="1371600" algn="l" defTabSz="1079500" rtl="0" eaLnBrk="0" fontAlgn="base" hangingPunct="0">
        <a:spcBef>
          <a:spcPct val="0"/>
        </a:spcBef>
        <a:spcAft>
          <a:spcPct val="0"/>
        </a:spcAft>
        <a:defRPr sz="3200" b="1">
          <a:solidFill>
            <a:schemeClr val="tx2"/>
          </a:solidFill>
          <a:latin typeface="Arial" charset="0"/>
        </a:defRPr>
      </a:lvl8pPr>
      <a:lvl9pPr marL="1828800" algn="l" defTabSz="1079500" rtl="0" eaLnBrk="0" fontAlgn="base" hangingPunct="0">
        <a:spcBef>
          <a:spcPct val="0"/>
        </a:spcBef>
        <a:spcAft>
          <a:spcPct val="0"/>
        </a:spcAft>
        <a:defRPr sz="3200" b="1">
          <a:solidFill>
            <a:schemeClr val="tx2"/>
          </a:solidFill>
          <a:latin typeface="Arial" charset="0"/>
        </a:defRPr>
      </a:lvl9pPr>
    </p:titleStyle>
    <p:bodyStyle>
      <a:lvl1pPr marL="285750" indent="-285750" algn="l" defTabSz="1079500" rtl="0" eaLnBrk="0" fontAlgn="base" hangingPunct="0">
        <a:lnSpc>
          <a:spcPct val="90000"/>
        </a:lnSpc>
        <a:spcBef>
          <a:spcPct val="90000"/>
        </a:spcBef>
        <a:spcAft>
          <a:spcPct val="0"/>
        </a:spcAft>
        <a:buSzPct val="50000"/>
        <a:buFont typeface="Wingdings" pitchFamily="2" charset="2"/>
        <a:buChar char="n"/>
        <a:defRPr sz="2400" b="1">
          <a:solidFill>
            <a:schemeClr val="tx1"/>
          </a:solidFill>
          <a:latin typeface="+mn-lt"/>
          <a:ea typeface="+mn-ea"/>
          <a:cs typeface="+mn-cs"/>
        </a:defRPr>
      </a:lvl1pPr>
      <a:lvl2pPr marL="800100" indent="-285750" algn="l" defTabSz="1079500" rtl="0" eaLnBrk="0" fontAlgn="base" hangingPunct="0">
        <a:lnSpc>
          <a:spcPct val="90000"/>
        </a:lnSpc>
        <a:spcBef>
          <a:spcPct val="40000"/>
        </a:spcBef>
        <a:spcAft>
          <a:spcPct val="0"/>
        </a:spcAft>
        <a:buSzPct val="80000"/>
        <a:buChar char="–"/>
        <a:defRPr sz="1900">
          <a:solidFill>
            <a:schemeClr val="tx1"/>
          </a:solidFill>
          <a:latin typeface="+mn-lt"/>
        </a:defRPr>
      </a:lvl2pPr>
      <a:lvl3pPr marL="1584325" indent="-269875" algn="l" defTabSz="1079500" rtl="0" eaLnBrk="0" fontAlgn="base" hangingPunct="0">
        <a:lnSpc>
          <a:spcPct val="90000"/>
        </a:lnSpc>
        <a:spcBef>
          <a:spcPct val="40000"/>
        </a:spcBef>
        <a:spcAft>
          <a:spcPct val="0"/>
        </a:spcAft>
        <a:buClr>
          <a:schemeClr val="tx2"/>
        </a:buClr>
        <a:buSzPct val="100000"/>
        <a:buFont typeface="Wingdings" pitchFamily="2" charset="2"/>
        <a:buChar char="ð"/>
        <a:defRPr sz="1900">
          <a:solidFill>
            <a:schemeClr val="tx1"/>
          </a:solidFill>
          <a:latin typeface="+mn-lt"/>
        </a:defRPr>
      </a:lvl3pPr>
      <a:lvl4pPr marL="1927225" indent="-228600" algn="l" defTabSz="1079500" rtl="0" eaLnBrk="0" fontAlgn="base" hangingPunct="0">
        <a:spcBef>
          <a:spcPct val="20000"/>
        </a:spcBef>
        <a:spcAft>
          <a:spcPct val="0"/>
        </a:spcAft>
        <a:buChar char="–"/>
        <a:defRPr sz="2000">
          <a:solidFill>
            <a:schemeClr val="tx1"/>
          </a:solidFill>
          <a:latin typeface="Times New Roman" pitchFamily="18" charset="0"/>
        </a:defRPr>
      </a:lvl4pPr>
      <a:lvl5pPr marL="2270125" indent="-228600" algn="l" defTabSz="1079500" rtl="0" eaLnBrk="0" fontAlgn="base" hangingPunct="0">
        <a:spcBef>
          <a:spcPct val="20000"/>
        </a:spcBef>
        <a:spcAft>
          <a:spcPct val="0"/>
        </a:spcAft>
        <a:buChar char="•"/>
        <a:defRPr sz="2000">
          <a:solidFill>
            <a:schemeClr val="tx1"/>
          </a:solidFill>
          <a:latin typeface="Times New Roman" pitchFamily="18" charset="0"/>
        </a:defRPr>
      </a:lvl5pPr>
      <a:lvl6pPr marL="2727325" indent="-228600" algn="l" defTabSz="1079500" rtl="0" eaLnBrk="0" fontAlgn="base" hangingPunct="0">
        <a:spcBef>
          <a:spcPct val="20000"/>
        </a:spcBef>
        <a:spcAft>
          <a:spcPct val="0"/>
        </a:spcAft>
        <a:buChar char="•"/>
        <a:defRPr sz="2000">
          <a:solidFill>
            <a:schemeClr val="tx1"/>
          </a:solidFill>
          <a:latin typeface="Times New Roman" pitchFamily="18" charset="0"/>
        </a:defRPr>
      </a:lvl6pPr>
      <a:lvl7pPr marL="3184525" indent="-228600" algn="l" defTabSz="1079500" rtl="0" eaLnBrk="0" fontAlgn="base" hangingPunct="0">
        <a:spcBef>
          <a:spcPct val="20000"/>
        </a:spcBef>
        <a:spcAft>
          <a:spcPct val="0"/>
        </a:spcAft>
        <a:buChar char="•"/>
        <a:defRPr sz="2000">
          <a:solidFill>
            <a:schemeClr val="tx1"/>
          </a:solidFill>
          <a:latin typeface="Times New Roman" pitchFamily="18" charset="0"/>
        </a:defRPr>
      </a:lvl7pPr>
      <a:lvl8pPr marL="3641725" indent="-228600" algn="l" defTabSz="1079500" rtl="0" eaLnBrk="0" fontAlgn="base" hangingPunct="0">
        <a:spcBef>
          <a:spcPct val="20000"/>
        </a:spcBef>
        <a:spcAft>
          <a:spcPct val="0"/>
        </a:spcAft>
        <a:buChar char="•"/>
        <a:defRPr sz="2000">
          <a:solidFill>
            <a:schemeClr val="tx1"/>
          </a:solidFill>
          <a:latin typeface="Times New Roman" pitchFamily="18" charset="0"/>
        </a:defRPr>
      </a:lvl8pPr>
      <a:lvl9pPr marL="4098925" indent="-228600" algn="l" defTabSz="1079500"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84188" y="292100"/>
            <a:ext cx="8715375" cy="1216025"/>
          </a:xfrm>
          <a:prstGeom prst="rect">
            <a:avLst/>
          </a:prstGeom>
          <a:noFill/>
          <a:ln w="9525">
            <a:noFill/>
            <a:miter lim="800000"/>
            <a:headEnd/>
            <a:tailEnd/>
          </a:ln>
        </p:spPr>
        <p:txBody>
          <a:bodyPr vert="horz" wrap="square" lIns="91436" tIns="45720" rIns="91436"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84188" y="1701800"/>
            <a:ext cx="8715375" cy="4816475"/>
          </a:xfrm>
          <a:prstGeom prst="rect">
            <a:avLst/>
          </a:prstGeom>
          <a:noFill/>
          <a:ln w="9525">
            <a:noFill/>
            <a:miter lim="800000"/>
            <a:headEnd/>
            <a:tailEnd/>
          </a:ln>
        </p:spPr>
        <p:txBody>
          <a:bodyPr vert="horz" wrap="square" lIns="91436" tIns="45720" rIns="91436"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5460" name="Rectangle 4"/>
          <p:cNvSpPr>
            <a:spLocks noGrp="1" noChangeArrowheads="1"/>
          </p:cNvSpPr>
          <p:nvPr>
            <p:ph type="dt" sz="half" idx="2"/>
          </p:nvPr>
        </p:nvSpPr>
        <p:spPr bwMode="auto">
          <a:xfrm>
            <a:off x="484188" y="6643688"/>
            <a:ext cx="2259012" cy="508000"/>
          </a:xfrm>
          <a:prstGeom prst="rect">
            <a:avLst/>
          </a:prstGeom>
          <a:noFill/>
          <a:ln w="9525">
            <a:noFill/>
            <a:miter lim="800000"/>
            <a:headEnd/>
            <a:tailEnd/>
          </a:ln>
          <a:effectLst/>
        </p:spPr>
        <p:txBody>
          <a:bodyPr vert="horz" wrap="square" lIns="91436" tIns="45720" rIns="91436" bIns="45720" numCol="1" anchor="t" anchorCtr="0" compatLnSpc="1">
            <a:prstTxWarp prst="textNoShape">
              <a:avLst/>
            </a:prstTxWarp>
          </a:bodyPr>
          <a:lstStyle>
            <a:lvl1pPr eaLnBrk="0" hangingPunct="0">
              <a:lnSpc>
                <a:spcPct val="100000"/>
              </a:lnSpc>
              <a:spcBef>
                <a:spcPct val="0"/>
              </a:spcBef>
              <a:buSzTx/>
              <a:buFontTx/>
              <a:buNone/>
              <a:defRPr sz="1400" b="0">
                <a:latin typeface="Times New Roman" pitchFamily="18" charset="0"/>
                <a:cs typeface="+mn-cs"/>
              </a:defRPr>
            </a:lvl1pPr>
          </a:lstStyle>
          <a:p>
            <a:pPr>
              <a:defRPr/>
            </a:pPr>
            <a:endParaRPr lang="en-US"/>
          </a:p>
        </p:txBody>
      </p:sp>
      <p:sp>
        <p:nvSpPr>
          <p:cNvPr id="915461" name="Rectangle 5"/>
          <p:cNvSpPr>
            <a:spLocks noGrp="1" noChangeArrowheads="1"/>
          </p:cNvSpPr>
          <p:nvPr>
            <p:ph type="ftr" sz="quarter" idx="3"/>
          </p:nvPr>
        </p:nvSpPr>
        <p:spPr bwMode="auto">
          <a:xfrm>
            <a:off x="3308350" y="6643688"/>
            <a:ext cx="3067050" cy="508000"/>
          </a:xfrm>
          <a:prstGeom prst="rect">
            <a:avLst/>
          </a:prstGeom>
          <a:noFill/>
          <a:ln w="9525">
            <a:noFill/>
            <a:miter lim="800000"/>
            <a:headEnd/>
            <a:tailEnd/>
          </a:ln>
          <a:effectLst/>
        </p:spPr>
        <p:txBody>
          <a:bodyPr vert="horz" wrap="square" lIns="91436" tIns="45720" rIns="91436" bIns="45720" numCol="1" anchor="t" anchorCtr="0" compatLnSpc="1">
            <a:prstTxWarp prst="textNoShape">
              <a:avLst/>
            </a:prstTxWarp>
          </a:bodyPr>
          <a:lstStyle>
            <a:lvl1pPr algn="ctr" eaLnBrk="0" hangingPunct="0">
              <a:lnSpc>
                <a:spcPct val="100000"/>
              </a:lnSpc>
              <a:spcBef>
                <a:spcPct val="0"/>
              </a:spcBef>
              <a:buSzTx/>
              <a:buFontTx/>
              <a:buNone/>
              <a:defRPr sz="1400" b="0">
                <a:latin typeface="Times New Roman" pitchFamily="18" charset="0"/>
                <a:cs typeface="+mn-cs"/>
              </a:defRPr>
            </a:lvl1pPr>
          </a:lstStyle>
          <a:p>
            <a:pPr>
              <a:defRPr/>
            </a:pPr>
            <a:endParaRPr lang="en-US"/>
          </a:p>
        </p:txBody>
      </p:sp>
      <p:sp>
        <p:nvSpPr>
          <p:cNvPr id="915462" name="Rectangle 6"/>
          <p:cNvSpPr>
            <a:spLocks noGrp="1" noChangeArrowheads="1"/>
          </p:cNvSpPr>
          <p:nvPr>
            <p:ph type="sldNum" sz="quarter" idx="4"/>
          </p:nvPr>
        </p:nvSpPr>
        <p:spPr bwMode="auto">
          <a:xfrm>
            <a:off x="6940550" y="6643688"/>
            <a:ext cx="2259013" cy="508000"/>
          </a:xfrm>
          <a:prstGeom prst="rect">
            <a:avLst/>
          </a:prstGeom>
          <a:noFill/>
          <a:ln w="9525">
            <a:noFill/>
            <a:miter lim="800000"/>
            <a:headEnd/>
            <a:tailEnd/>
          </a:ln>
          <a:effectLst/>
        </p:spPr>
        <p:txBody>
          <a:bodyPr vert="horz" wrap="square" lIns="91436" tIns="45720" rIns="91436" bIns="45720" numCol="1" anchor="t" anchorCtr="0" compatLnSpc="1">
            <a:prstTxWarp prst="textNoShape">
              <a:avLst/>
            </a:prstTxWarp>
          </a:bodyPr>
          <a:lstStyle>
            <a:lvl1pPr algn="r" eaLnBrk="0" hangingPunct="0">
              <a:lnSpc>
                <a:spcPct val="100000"/>
              </a:lnSpc>
              <a:spcBef>
                <a:spcPct val="0"/>
              </a:spcBef>
              <a:buSzTx/>
              <a:buFontTx/>
              <a:buNone/>
              <a:defRPr sz="1400" b="0">
                <a:latin typeface="Times New Roman" pitchFamily="18" charset="0"/>
                <a:cs typeface="+mn-cs"/>
              </a:defRPr>
            </a:lvl1pPr>
          </a:lstStyle>
          <a:p>
            <a:pPr>
              <a:defRPr/>
            </a:pPr>
            <a:fld id="{D7E5507A-D49A-40D6-9CEF-4D3534BEE0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84188" y="292100"/>
            <a:ext cx="8715375" cy="1216025"/>
          </a:xfrm>
          <a:prstGeom prst="rect">
            <a:avLst/>
          </a:prstGeom>
          <a:noFill/>
          <a:ln w="9525">
            <a:noFill/>
            <a:miter lim="800000"/>
            <a:headEnd/>
            <a:tailEnd/>
          </a:ln>
        </p:spPr>
        <p:txBody>
          <a:bodyPr vert="horz" wrap="square" lIns="91436" tIns="45720" rIns="91436"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84188" y="1701800"/>
            <a:ext cx="8715375" cy="4816475"/>
          </a:xfrm>
          <a:prstGeom prst="rect">
            <a:avLst/>
          </a:prstGeom>
          <a:noFill/>
          <a:ln w="9525">
            <a:noFill/>
            <a:miter lim="800000"/>
            <a:headEnd/>
            <a:tailEnd/>
          </a:ln>
        </p:spPr>
        <p:txBody>
          <a:bodyPr vert="horz" wrap="square" lIns="91436" tIns="45720" rIns="91436"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5460" name="Rectangle 4"/>
          <p:cNvSpPr>
            <a:spLocks noGrp="1" noChangeArrowheads="1"/>
          </p:cNvSpPr>
          <p:nvPr>
            <p:ph type="dt" sz="half" idx="2"/>
          </p:nvPr>
        </p:nvSpPr>
        <p:spPr bwMode="auto">
          <a:xfrm>
            <a:off x="484188" y="6643688"/>
            <a:ext cx="2259012" cy="508000"/>
          </a:xfrm>
          <a:prstGeom prst="rect">
            <a:avLst/>
          </a:prstGeom>
          <a:noFill/>
          <a:ln w="9525">
            <a:noFill/>
            <a:miter lim="800000"/>
            <a:headEnd/>
            <a:tailEnd/>
          </a:ln>
          <a:effectLst/>
        </p:spPr>
        <p:txBody>
          <a:bodyPr vert="horz" wrap="square" lIns="91436" tIns="45720" rIns="91436" bIns="45720" numCol="1" anchor="t" anchorCtr="0" compatLnSpc="1">
            <a:prstTxWarp prst="textNoShape">
              <a:avLst/>
            </a:prstTxWarp>
          </a:bodyPr>
          <a:lstStyle>
            <a:lvl1pPr eaLnBrk="0" hangingPunct="0">
              <a:lnSpc>
                <a:spcPct val="100000"/>
              </a:lnSpc>
              <a:spcBef>
                <a:spcPct val="0"/>
              </a:spcBef>
              <a:buSzTx/>
              <a:buFontTx/>
              <a:buNone/>
              <a:defRPr sz="1400" b="0">
                <a:latin typeface="Times New Roman" pitchFamily="18" charset="0"/>
                <a:cs typeface="+mn-cs"/>
              </a:defRPr>
            </a:lvl1pPr>
          </a:lstStyle>
          <a:p>
            <a:pPr>
              <a:defRPr/>
            </a:pPr>
            <a:endParaRPr lang="en-US"/>
          </a:p>
        </p:txBody>
      </p:sp>
      <p:sp>
        <p:nvSpPr>
          <p:cNvPr id="915461" name="Rectangle 5"/>
          <p:cNvSpPr>
            <a:spLocks noGrp="1" noChangeArrowheads="1"/>
          </p:cNvSpPr>
          <p:nvPr>
            <p:ph type="ftr" sz="quarter" idx="3"/>
          </p:nvPr>
        </p:nvSpPr>
        <p:spPr bwMode="auto">
          <a:xfrm>
            <a:off x="3308350" y="6643688"/>
            <a:ext cx="3067050" cy="508000"/>
          </a:xfrm>
          <a:prstGeom prst="rect">
            <a:avLst/>
          </a:prstGeom>
          <a:noFill/>
          <a:ln w="9525">
            <a:noFill/>
            <a:miter lim="800000"/>
            <a:headEnd/>
            <a:tailEnd/>
          </a:ln>
          <a:effectLst/>
        </p:spPr>
        <p:txBody>
          <a:bodyPr vert="horz" wrap="square" lIns="91436" tIns="45720" rIns="91436" bIns="45720" numCol="1" anchor="t" anchorCtr="0" compatLnSpc="1">
            <a:prstTxWarp prst="textNoShape">
              <a:avLst/>
            </a:prstTxWarp>
          </a:bodyPr>
          <a:lstStyle>
            <a:lvl1pPr algn="ctr" eaLnBrk="0" hangingPunct="0">
              <a:lnSpc>
                <a:spcPct val="100000"/>
              </a:lnSpc>
              <a:spcBef>
                <a:spcPct val="0"/>
              </a:spcBef>
              <a:buSzTx/>
              <a:buFontTx/>
              <a:buNone/>
              <a:defRPr sz="1400" b="0">
                <a:latin typeface="Times New Roman" pitchFamily="18" charset="0"/>
                <a:cs typeface="+mn-cs"/>
              </a:defRPr>
            </a:lvl1pPr>
          </a:lstStyle>
          <a:p>
            <a:pPr>
              <a:defRPr/>
            </a:pPr>
            <a:endParaRPr lang="en-US"/>
          </a:p>
        </p:txBody>
      </p:sp>
      <p:sp>
        <p:nvSpPr>
          <p:cNvPr id="915462" name="Rectangle 6"/>
          <p:cNvSpPr>
            <a:spLocks noGrp="1" noChangeArrowheads="1"/>
          </p:cNvSpPr>
          <p:nvPr>
            <p:ph type="sldNum" sz="quarter" idx="4"/>
          </p:nvPr>
        </p:nvSpPr>
        <p:spPr bwMode="auto">
          <a:xfrm>
            <a:off x="6940550" y="6643688"/>
            <a:ext cx="2259013" cy="508000"/>
          </a:xfrm>
          <a:prstGeom prst="rect">
            <a:avLst/>
          </a:prstGeom>
          <a:noFill/>
          <a:ln w="9525">
            <a:noFill/>
            <a:miter lim="800000"/>
            <a:headEnd/>
            <a:tailEnd/>
          </a:ln>
          <a:effectLst/>
        </p:spPr>
        <p:txBody>
          <a:bodyPr vert="horz" wrap="square" lIns="91436" tIns="45720" rIns="91436" bIns="45720" numCol="1" anchor="t" anchorCtr="0" compatLnSpc="1">
            <a:prstTxWarp prst="textNoShape">
              <a:avLst/>
            </a:prstTxWarp>
          </a:bodyPr>
          <a:lstStyle>
            <a:lvl1pPr algn="r" eaLnBrk="0" hangingPunct="0">
              <a:lnSpc>
                <a:spcPct val="100000"/>
              </a:lnSpc>
              <a:spcBef>
                <a:spcPct val="0"/>
              </a:spcBef>
              <a:buSzTx/>
              <a:buFontTx/>
              <a:buNone/>
              <a:defRPr sz="1400" b="0">
                <a:latin typeface="Times New Roman" pitchFamily="18" charset="0"/>
                <a:cs typeface="+mn-cs"/>
              </a:defRPr>
            </a:lvl1pPr>
          </a:lstStyle>
          <a:p>
            <a:pPr>
              <a:defRPr/>
            </a:pPr>
            <a:fld id="{411209D6-D47E-4F0B-BA04-C574F4FF40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84188" y="292100"/>
            <a:ext cx="8715375" cy="1216025"/>
          </a:xfrm>
          <a:prstGeom prst="rect">
            <a:avLst/>
          </a:prstGeom>
          <a:noFill/>
          <a:ln w="9525">
            <a:noFill/>
            <a:miter lim="800000"/>
            <a:headEnd/>
            <a:tailEnd/>
          </a:ln>
        </p:spPr>
        <p:txBody>
          <a:bodyPr vert="horz" wrap="square" lIns="91432" tIns="45720" rIns="91432"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84188" y="1701800"/>
            <a:ext cx="8715375" cy="4816475"/>
          </a:xfrm>
          <a:prstGeom prst="rect">
            <a:avLst/>
          </a:prstGeom>
          <a:noFill/>
          <a:ln w="9525">
            <a:noFill/>
            <a:miter lim="800000"/>
            <a:headEnd/>
            <a:tailEnd/>
          </a:ln>
        </p:spPr>
        <p:txBody>
          <a:bodyPr vert="horz" wrap="square" lIns="91432" tIns="45720" rIns="91432"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5460" name="Rectangle 4"/>
          <p:cNvSpPr>
            <a:spLocks noGrp="1" noChangeArrowheads="1"/>
          </p:cNvSpPr>
          <p:nvPr>
            <p:ph type="dt" sz="half" idx="2"/>
          </p:nvPr>
        </p:nvSpPr>
        <p:spPr bwMode="auto">
          <a:xfrm>
            <a:off x="484188" y="6643688"/>
            <a:ext cx="2259012" cy="508000"/>
          </a:xfrm>
          <a:prstGeom prst="rect">
            <a:avLst/>
          </a:prstGeom>
          <a:noFill/>
          <a:ln w="9525">
            <a:noFill/>
            <a:miter lim="800000"/>
            <a:headEnd/>
            <a:tailEnd/>
          </a:ln>
          <a:effectLst/>
        </p:spPr>
        <p:txBody>
          <a:bodyPr vert="horz" wrap="square" lIns="91432" tIns="45720" rIns="91432" bIns="45720" numCol="1" anchor="t" anchorCtr="0" compatLnSpc="1">
            <a:prstTxWarp prst="textNoShape">
              <a:avLst/>
            </a:prstTxWarp>
          </a:bodyPr>
          <a:lstStyle>
            <a:lvl1pPr eaLnBrk="0" hangingPunct="0">
              <a:lnSpc>
                <a:spcPct val="100000"/>
              </a:lnSpc>
              <a:spcBef>
                <a:spcPct val="0"/>
              </a:spcBef>
              <a:buSzTx/>
              <a:buFontTx/>
              <a:buNone/>
              <a:defRPr sz="1400" b="0">
                <a:latin typeface="Times New Roman" pitchFamily="18" charset="0"/>
                <a:cs typeface="+mn-cs"/>
              </a:defRPr>
            </a:lvl1pPr>
          </a:lstStyle>
          <a:p>
            <a:pPr>
              <a:defRPr/>
            </a:pPr>
            <a:endParaRPr lang="en-US"/>
          </a:p>
        </p:txBody>
      </p:sp>
      <p:sp>
        <p:nvSpPr>
          <p:cNvPr id="915461" name="Rectangle 5"/>
          <p:cNvSpPr>
            <a:spLocks noGrp="1" noChangeArrowheads="1"/>
          </p:cNvSpPr>
          <p:nvPr>
            <p:ph type="ftr" sz="quarter" idx="3"/>
          </p:nvPr>
        </p:nvSpPr>
        <p:spPr bwMode="auto">
          <a:xfrm>
            <a:off x="3308350" y="6643688"/>
            <a:ext cx="3067050" cy="508000"/>
          </a:xfrm>
          <a:prstGeom prst="rect">
            <a:avLst/>
          </a:prstGeom>
          <a:noFill/>
          <a:ln w="9525">
            <a:noFill/>
            <a:miter lim="800000"/>
            <a:headEnd/>
            <a:tailEnd/>
          </a:ln>
          <a:effectLst/>
        </p:spPr>
        <p:txBody>
          <a:bodyPr vert="horz" wrap="square" lIns="91432" tIns="45720" rIns="91432" bIns="45720" numCol="1" anchor="t" anchorCtr="0" compatLnSpc="1">
            <a:prstTxWarp prst="textNoShape">
              <a:avLst/>
            </a:prstTxWarp>
          </a:bodyPr>
          <a:lstStyle>
            <a:lvl1pPr algn="ctr" eaLnBrk="0" hangingPunct="0">
              <a:lnSpc>
                <a:spcPct val="100000"/>
              </a:lnSpc>
              <a:spcBef>
                <a:spcPct val="0"/>
              </a:spcBef>
              <a:buSzTx/>
              <a:buFontTx/>
              <a:buNone/>
              <a:defRPr sz="1400" b="0">
                <a:latin typeface="Times New Roman" pitchFamily="18" charset="0"/>
                <a:cs typeface="+mn-cs"/>
              </a:defRPr>
            </a:lvl1pPr>
          </a:lstStyle>
          <a:p>
            <a:pPr>
              <a:defRPr/>
            </a:pPr>
            <a:endParaRPr lang="en-US"/>
          </a:p>
        </p:txBody>
      </p:sp>
      <p:sp>
        <p:nvSpPr>
          <p:cNvPr id="915462" name="Rectangle 6"/>
          <p:cNvSpPr>
            <a:spLocks noGrp="1" noChangeArrowheads="1"/>
          </p:cNvSpPr>
          <p:nvPr>
            <p:ph type="sldNum" sz="quarter" idx="4"/>
          </p:nvPr>
        </p:nvSpPr>
        <p:spPr bwMode="auto">
          <a:xfrm>
            <a:off x="6940550" y="6643688"/>
            <a:ext cx="2259013" cy="508000"/>
          </a:xfrm>
          <a:prstGeom prst="rect">
            <a:avLst/>
          </a:prstGeom>
          <a:noFill/>
          <a:ln w="9525">
            <a:noFill/>
            <a:miter lim="800000"/>
            <a:headEnd/>
            <a:tailEnd/>
          </a:ln>
          <a:effectLst/>
        </p:spPr>
        <p:txBody>
          <a:bodyPr vert="horz" wrap="square" lIns="91432" tIns="45720" rIns="91432" bIns="45720" numCol="1" anchor="t" anchorCtr="0" compatLnSpc="1">
            <a:prstTxWarp prst="textNoShape">
              <a:avLst/>
            </a:prstTxWarp>
          </a:bodyPr>
          <a:lstStyle>
            <a:lvl1pPr algn="r" eaLnBrk="0" hangingPunct="0">
              <a:lnSpc>
                <a:spcPct val="100000"/>
              </a:lnSpc>
              <a:spcBef>
                <a:spcPct val="0"/>
              </a:spcBef>
              <a:buSzTx/>
              <a:buFontTx/>
              <a:buNone/>
              <a:defRPr sz="1400" b="0">
                <a:latin typeface="Times New Roman" pitchFamily="18" charset="0"/>
                <a:cs typeface="+mn-cs"/>
              </a:defRPr>
            </a:lvl1pPr>
          </a:lstStyle>
          <a:p>
            <a:pPr>
              <a:defRPr/>
            </a:pPr>
            <a:fld id="{085B3200-5C15-4077-88A3-FC3E4C41FB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84188" y="292100"/>
            <a:ext cx="8715375" cy="1216025"/>
          </a:xfrm>
          <a:prstGeom prst="rect">
            <a:avLst/>
          </a:prstGeom>
          <a:noFill/>
          <a:ln w="9525">
            <a:noFill/>
            <a:miter lim="800000"/>
            <a:headEnd/>
            <a:tailEnd/>
          </a:ln>
        </p:spPr>
        <p:txBody>
          <a:bodyPr vert="horz" wrap="square" lIns="91432" tIns="45720" rIns="91432"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84188" y="1701800"/>
            <a:ext cx="8715375" cy="4816475"/>
          </a:xfrm>
          <a:prstGeom prst="rect">
            <a:avLst/>
          </a:prstGeom>
          <a:noFill/>
          <a:ln w="9525">
            <a:noFill/>
            <a:miter lim="800000"/>
            <a:headEnd/>
            <a:tailEnd/>
          </a:ln>
        </p:spPr>
        <p:txBody>
          <a:bodyPr vert="horz" wrap="square" lIns="91432" tIns="45720" rIns="91432"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5460" name="Rectangle 4"/>
          <p:cNvSpPr>
            <a:spLocks noGrp="1" noChangeArrowheads="1"/>
          </p:cNvSpPr>
          <p:nvPr>
            <p:ph type="dt" sz="half" idx="2"/>
          </p:nvPr>
        </p:nvSpPr>
        <p:spPr bwMode="auto">
          <a:xfrm>
            <a:off x="484188" y="6643688"/>
            <a:ext cx="2259012" cy="508000"/>
          </a:xfrm>
          <a:prstGeom prst="rect">
            <a:avLst/>
          </a:prstGeom>
          <a:noFill/>
          <a:ln w="9525">
            <a:noFill/>
            <a:miter lim="800000"/>
            <a:headEnd/>
            <a:tailEnd/>
          </a:ln>
          <a:effectLst/>
        </p:spPr>
        <p:txBody>
          <a:bodyPr vert="horz" wrap="square" lIns="91432" tIns="45720" rIns="91432" bIns="45720" numCol="1" anchor="t" anchorCtr="0" compatLnSpc="1">
            <a:prstTxWarp prst="textNoShape">
              <a:avLst/>
            </a:prstTxWarp>
          </a:bodyPr>
          <a:lstStyle>
            <a:lvl1pPr eaLnBrk="0" hangingPunct="0">
              <a:lnSpc>
                <a:spcPct val="100000"/>
              </a:lnSpc>
              <a:spcBef>
                <a:spcPct val="0"/>
              </a:spcBef>
              <a:buSzTx/>
              <a:buFontTx/>
              <a:buNone/>
              <a:defRPr sz="1400" b="0">
                <a:latin typeface="Times New Roman" pitchFamily="18" charset="0"/>
                <a:cs typeface="+mn-cs"/>
              </a:defRPr>
            </a:lvl1pPr>
          </a:lstStyle>
          <a:p>
            <a:pPr>
              <a:defRPr/>
            </a:pPr>
            <a:endParaRPr lang="en-US"/>
          </a:p>
        </p:txBody>
      </p:sp>
      <p:sp>
        <p:nvSpPr>
          <p:cNvPr id="915461" name="Rectangle 5"/>
          <p:cNvSpPr>
            <a:spLocks noGrp="1" noChangeArrowheads="1"/>
          </p:cNvSpPr>
          <p:nvPr>
            <p:ph type="ftr" sz="quarter" idx="3"/>
          </p:nvPr>
        </p:nvSpPr>
        <p:spPr bwMode="auto">
          <a:xfrm>
            <a:off x="3308350" y="6643688"/>
            <a:ext cx="3067050" cy="508000"/>
          </a:xfrm>
          <a:prstGeom prst="rect">
            <a:avLst/>
          </a:prstGeom>
          <a:noFill/>
          <a:ln w="9525">
            <a:noFill/>
            <a:miter lim="800000"/>
            <a:headEnd/>
            <a:tailEnd/>
          </a:ln>
          <a:effectLst/>
        </p:spPr>
        <p:txBody>
          <a:bodyPr vert="horz" wrap="square" lIns="91432" tIns="45720" rIns="91432" bIns="45720" numCol="1" anchor="t" anchorCtr="0" compatLnSpc="1">
            <a:prstTxWarp prst="textNoShape">
              <a:avLst/>
            </a:prstTxWarp>
          </a:bodyPr>
          <a:lstStyle>
            <a:lvl1pPr algn="ctr" eaLnBrk="0" hangingPunct="0">
              <a:lnSpc>
                <a:spcPct val="100000"/>
              </a:lnSpc>
              <a:spcBef>
                <a:spcPct val="0"/>
              </a:spcBef>
              <a:buSzTx/>
              <a:buFontTx/>
              <a:buNone/>
              <a:defRPr sz="1400" b="0">
                <a:latin typeface="Times New Roman" pitchFamily="18" charset="0"/>
                <a:cs typeface="+mn-cs"/>
              </a:defRPr>
            </a:lvl1pPr>
          </a:lstStyle>
          <a:p>
            <a:pPr>
              <a:defRPr/>
            </a:pPr>
            <a:endParaRPr lang="en-US"/>
          </a:p>
        </p:txBody>
      </p:sp>
      <p:sp>
        <p:nvSpPr>
          <p:cNvPr id="915462" name="Rectangle 6"/>
          <p:cNvSpPr>
            <a:spLocks noGrp="1" noChangeArrowheads="1"/>
          </p:cNvSpPr>
          <p:nvPr>
            <p:ph type="sldNum" sz="quarter" idx="4"/>
          </p:nvPr>
        </p:nvSpPr>
        <p:spPr bwMode="auto">
          <a:xfrm>
            <a:off x="6940550" y="6643688"/>
            <a:ext cx="2259013" cy="508000"/>
          </a:xfrm>
          <a:prstGeom prst="rect">
            <a:avLst/>
          </a:prstGeom>
          <a:noFill/>
          <a:ln w="9525">
            <a:noFill/>
            <a:miter lim="800000"/>
            <a:headEnd/>
            <a:tailEnd/>
          </a:ln>
          <a:effectLst/>
        </p:spPr>
        <p:txBody>
          <a:bodyPr vert="horz" wrap="square" lIns="91432" tIns="45720" rIns="91432" bIns="45720" numCol="1" anchor="t" anchorCtr="0" compatLnSpc="1">
            <a:prstTxWarp prst="textNoShape">
              <a:avLst/>
            </a:prstTxWarp>
          </a:bodyPr>
          <a:lstStyle>
            <a:lvl1pPr algn="r" eaLnBrk="0" hangingPunct="0">
              <a:lnSpc>
                <a:spcPct val="100000"/>
              </a:lnSpc>
              <a:spcBef>
                <a:spcPct val="0"/>
              </a:spcBef>
              <a:buSzTx/>
              <a:buFontTx/>
              <a:buNone/>
              <a:defRPr sz="1400" b="0">
                <a:latin typeface="Times New Roman" pitchFamily="18" charset="0"/>
                <a:cs typeface="+mn-cs"/>
              </a:defRPr>
            </a:lvl1pPr>
          </a:lstStyle>
          <a:p>
            <a:pPr>
              <a:defRPr/>
            </a:pPr>
            <a:fld id="{3D03CDEB-2468-4BDF-8B4D-53E8F9532A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56"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84188" y="292100"/>
            <a:ext cx="8715375" cy="1216025"/>
          </a:xfrm>
          <a:prstGeom prst="rect">
            <a:avLst/>
          </a:prstGeom>
          <a:noFill/>
          <a:ln w="9525">
            <a:noFill/>
            <a:miter lim="800000"/>
            <a:headEnd/>
            <a:tailEnd/>
          </a:ln>
        </p:spPr>
        <p:txBody>
          <a:bodyPr vert="horz" wrap="square" lIns="91436" tIns="45720" rIns="91436"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84188" y="1701800"/>
            <a:ext cx="8715375" cy="4816475"/>
          </a:xfrm>
          <a:prstGeom prst="rect">
            <a:avLst/>
          </a:prstGeom>
          <a:noFill/>
          <a:ln w="9525">
            <a:noFill/>
            <a:miter lim="800000"/>
            <a:headEnd/>
            <a:tailEnd/>
          </a:ln>
        </p:spPr>
        <p:txBody>
          <a:bodyPr vert="horz" wrap="square" lIns="91436" tIns="45720" rIns="91436"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5460" name="Rectangle 4"/>
          <p:cNvSpPr>
            <a:spLocks noGrp="1" noChangeArrowheads="1"/>
          </p:cNvSpPr>
          <p:nvPr>
            <p:ph type="dt" sz="half" idx="2"/>
          </p:nvPr>
        </p:nvSpPr>
        <p:spPr bwMode="auto">
          <a:xfrm>
            <a:off x="484188" y="6643688"/>
            <a:ext cx="2259012" cy="508000"/>
          </a:xfrm>
          <a:prstGeom prst="rect">
            <a:avLst/>
          </a:prstGeom>
          <a:noFill/>
          <a:ln w="9525">
            <a:noFill/>
            <a:miter lim="800000"/>
            <a:headEnd/>
            <a:tailEnd/>
          </a:ln>
          <a:effectLst/>
        </p:spPr>
        <p:txBody>
          <a:bodyPr vert="horz" wrap="square" lIns="91436" tIns="45720" rIns="91436" bIns="45720" numCol="1" anchor="t" anchorCtr="0" compatLnSpc="1">
            <a:prstTxWarp prst="textNoShape">
              <a:avLst/>
            </a:prstTxWarp>
          </a:bodyPr>
          <a:lstStyle>
            <a:lvl1pPr eaLnBrk="0" hangingPunct="0">
              <a:lnSpc>
                <a:spcPct val="100000"/>
              </a:lnSpc>
              <a:spcBef>
                <a:spcPct val="0"/>
              </a:spcBef>
              <a:buSzTx/>
              <a:buFontTx/>
              <a:buNone/>
              <a:defRPr sz="1400" b="0">
                <a:latin typeface="Times New Roman" pitchFamily="18" charset="0"/>
                <a:cs typeface="+mn-cs"/>
              </a:defRPr>
            </a:lvl1pPr>
          </a:lstStyle>
          <a:p>
            <a:pPr>
              <a:defRPr/>
            </a:pPr>
            <a:endParaRPr lang="en-US"/>
          </a:p>
        </p:txBody>
      </p:sp>
      <p:sp>
        <p:nvSpPr>
          <p:cNvPr id="915461" name="Rectangle 5"/>
          <p:cNvSpPr>
            <a:spLocks noGrp="1" noChangeArrowheads="1"/>
          </p:cNvSpPr>
          <p:nvPr>
            <p:ph type="ftr" sz="quarter" idx="3"/>
          </p:nvPr>
        </p:nvSpPr>
        <p:spPr bwMode="auto">
          <a:xfrm>
            <a:off x="3308350" y="6643688"/>
            <a:ext cx="3067050" cy="508000"/>
          </a:xfrm>
          <a:prstGeom prst="rect">
            <a:avLst/>
          </a:prstGeom>
          <a:noFill/>
          <a:ln w="9525">
            <a:noFill/>
            <a:miter lim="800000"/>
            <a:headEnd/>
            <a:tailEnd/>
          </a:ln>
          <a:effectLst/>
        </p:spPr>
        <p:txBody>
          <a:bodyPr vert="horz" wrap="square" lIns="91436" tIns="45720" rIns="91436" bIns="45720" numCol="1" anchor="t" anchorCtr="0" compatLnSpc="1">
            <a:prstTxWarp prst="textNoShape">
              <a:avLst/>
            </a:prstTxWarp>
          </a:bodyPr>
          <a:lstStyle>
            <a:lvl1pPr algn="ctr" eaLnBrk="0" hangingPunct="0">
              <a:lnSpc>
                <a:spcPct val="100000"/>
              </a:lnSpc>
              <a:spcBef>
                <a:spcPct val="0"/>
              </a:spcBef>
              <a:buSzTx/>
              <a:buFontTx/>
              <a:buNone/>
              <a:defRPr sz="1400" b="0">
                <a:latin typeface="Times New Roman" pitchFamily="18" charset="0"/>
                <a:cs typeface="+mn-cs"/>
              </a:defRPr>
            </a:lvl1pPr>
          </a:lstStyle>
          <a:p>
            <a:pPr>
              <a:defRPr/>
            </a:pPr>
            <a:endParaRPr lang="en-US"/>
          </a:p>
        </p:txBody>
      </p:sp>
      <p:sp>
        <p:nvSpPr>
          <p:cNvPr id="915462" name="Rectangle 6"/>
          <p:cNvSpPr>
            <a:spLocks noGrp="1" noChangeArrowheads="1"/>
          </p:cNvSpPr>
          <p:nvPr>
            <p:ph type="sldNum" sz="quarter" idx="4"/>
          </p:nvPr>
        </p:nvSpPr>
        <p:spPr bwMode="auto">
          <a:xfrm>
            <a:off x="6940550" y="6643688"/>
            <a:ext cx="2259013" cy="508000"/>
          </a:xfrm>
          <a:prstGeom prst="rect">
            <a:avLst/>
          </a:prstGeom>
          <a:noFill/>
          <a:ln w="9525">
            <a:noFill/>
            <a:miter lim="800000"/>
            <a:headEnd/>
            <a:tailEnd/>
          </a:ln>
          <a:effectLst/>
        </p:spPr>
        <p:txBody>
          <a:bodyPr vert="horz" wrap="square" lIns="91436" tIns="45720" rIns="91436" bIns="45720" numCol="1" anchor="t" anchorCtr="0" compatLnSpc="1">
            <a:prstTxWarp prst="textNoShape">
              <a:avLst/>
            </a:prstTxWarp>
          </a:bodyPr>
          <a:lstStyle>
            <a:lvl1pPr algn="r" eaLnBrk="0" hangingPunct="0">
              <a:lnSpc>
                <a:spcPct val="100000"/>
              </a:lnSpc>
              <a:spcBef>
                <a:spcPct val="0"/>
              </a:spcBef>
              <a:buSzTx/>
              <a:buFontTx/>
              <a:buNone/>
              <a:defRPr sz="1400" b="0">
                <a:latin typeface="Times New Roman" pitchFamily="18" charset="0"/>
                <a:cs typeface="+mn-cs"/>
              </a:defRPr>
            </a:lvl1pPr>
          </a:lstStyle>
          <a:p>
            <a:pPr>
              <a:defRPr/>
            </a:pPr>
            <a:fld id="{6F2FAAB3-8610-494E-819C-9DCB9B9651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84188" y="292100"/>
            <a:ext cx="8715375" cy="1216025"/>
          </a:xfrm>
          <a:prstGeom prst="rect">
            <a:avLst/>
          </a:prstGeom>
          <a:noFill/>
          <a:ln w="9525">
            <a:noFill/>
            <a:miter lim="800000"/>
            <a:headEnd/>
            <a:tailEnd/>
          </a:ln>
        </p:spPr>
        <p:txBody>
          <a:bodyPr vert="horz" wrap="square" lIns="91436" tIns="45720" rIns="91436"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84188" y="1701800"/>
            <a:ext cx="8715375" cy="4816475"/>
          </a:xfrm>
          <a:prstGeom prst="rect">
            <a:avLst/>
          </a:prstGeom>
          <a:noFill/>
          <a:ln w="9525">
            <a:noFill/>
            <a:miter lim="800000"/>
            <a:headEnd/>
            <a:tailEnd/>
          </a:ln>
        </p:spPr>
        <p:txBody>
          <a:bodyPr vert="horz" wrap="square" lIns="91436" tIns="45720" rIns="91436"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5460" name="Rectangle 4"/>
          <p:cNvSpPr>
            <a:spLocks noGrp="1" noChangeArrowheads="1"/>
          </p:cNvSpPr>
          <p:nvPr>
            <p:ph type="dt" sz="half" idx="2"/>
          </p:nvPr>
        </p:nvSpPr>
        <p:spPr bwMode="auto">
          <a:xfrm>
            <a:off x="484188" y="6643688"/>
            <a:ext cx="2259012" cy="508000"/>
          </a:xfrm>
          <a:prstGeom prst="rect">
            <a:avLst/>
          </a:prstGeom>
          <a:noFill/>
          <a:ln w="9525">
            <a:noFill/>
            <a:miter lim="800000"/>
            <a:headEnd/>
            <a:tailEnd/>
          </a:ln>
          <a:effectLst/>
        </p:spPr>
        <p:txBody>
          <a:bodyPr vert="horz" wrap="square" lIns="91436" tIns="45720" rIns="91436" bIns="45720" numCol="1" anchor="t" anchorCtr="0" compatLnSpc="1">
            <a:prstTxWarp prst="textNoShape">
              <a:avLst/>
            </a:prstTxWarp>
          </a:bodyPr>
          <a:lstStyle>
            <a:lvl1pPr eaLnBrk="0" hangingPunct="0">
              <a:lnSpc>
                <a:spcPct val="100000"/>
              </a:lnSpc>
              <a:spcBef>
                <a:spcPct val="0"/>
              </a:spcBef>
              <a:buSzTx/>
              <a:buFontTx/>
              <a:buNone/>
              <a:defRPr sz="1400" b="0">
                <a:latin typeface="Times New Roman" pitchFamily="18" charset="0"/>
                <a:cs typeface="+mn-cs"/>
              </a:defRPr>
            </a:lvl1pPr>
          </a:lstStyle>
          <a:p>
            <a:pPr>
              <a:defRPr/>
            </a:pPr>
            <a:endParaRPr lang="en-US"/>
          </a:p>
        </p:txBody>
      </p:sp>
      <p:sp>
        <p:nvSpPr>
          <p:cNvPr id="915461" name="Rectangle 5"/>
          <p:cNvSpPr>
            <a:spLocks noGrp="1" noChangeArrowheads="1"/>
          </p:cNvSpPr>
          <p:nvPr>
            <p:ph type="ftr" sz="quarter" idx="3"/>
          </p:nvPr>
        </p:nvSpPr>
        <p:spPr bwMode="auto">
          <a:xfrm>
            <a:off x="3308350" y="6643688"/>
            <a:ext cx="3067050" cy="508000"/>
          </a:xfrm>
          <a:prstGeom prst="rect">
            <a:avLst/>
          </a:prstGeom>
          <a:noFill/>
          <a:ln w="9525">
            <a:noFill/>
            <a:miter lim="800000"/>
            <a:headEnd/>
            <a:tailEnd/>
          </a:ln>
          <a:effectLst/>
        </p:spPr>
        <p:txBody>
          <a:bodyPr vert="horz" wrap="square" lIns="91436" tIns="45720" rIns="91436" bIns="45720" numCol="1" anchor="t" anchorCtr="0" compatLnSpc="1">
            <a:prstTxWarp prst="textNoShape">
              <a:avLst/>
            </a:prstTxWarp>
          </a:bodyPr>
          <a:lstStyle>
            <a:lvl1pPr algn="ctr" eaLnBrk="0" hangingPunct="0">
              <a:lnSpc>
                <a:spcPct val="100000"/>
              </a:lnSpc>
              <a:spcBef>
                <a:spcPct val="0"/>
              </a:spcBef>
              <a:buSzTx/>
              <a:buFontTx/>
              <a:buNone/>
              <a:defRPr sz="1400" b="0">
                <a:latin typeface="Times New Roman" pitchFamily="18" charset="0"/>
                <a:cs typeface="+mn-cs"/>
              </a:defRPr>
            </a:lvl1pPr>
          </a:lstStyle>
          <a:p>
            <a:pPr>
              <a:defRPr/>
            </a:pPr>
            <a:endParaRPr lang="en-US"/>
          </a:p>
        </p:txBody>
      </p:sp>
      <p:sp>
        <p:nvSpPr>
          <p:cNvPr id="915462" name="Rectangle 6"/>
          <p:cNvSpPr>
            <a:spLocks noGrp="1" noChangeArrowheads="1"/>
          </p:cNvSpPr>
          <p:nvPr>
            <p:ph type="sldNum" sz="quarter" idx="4"/>
          </p:nvPr>
        </p:nvSpPr>
        <p:spPr bwMode="auto">
          <a:xfrm>
            <a:off x="6940550" y="6643688"/>
            <a:ext cx="2259013" cy="508000"/>
          </a:xfrm>
          <a:prstGeom prst="rect">
            <a:avLst/>
          </a:prstGeom>
          <a:noFill/>
          <a:ln w="9525">
            <a:noFill/>
            <a:miter lim="800000"/>
            <a:headEnd/>
            <a:tailEnd/>
          </a:ln>
          <a:effectLst/>
        </p:spPr>
        <p:txBody>
          <a:bodyPr vert="horz" wrap="square" lIns="91436" tIns="45720" rIns="91436" bIns="45720" numCol="1" anchor="t" anchorCtr="0" compatLnSpc="1">
            <a:prstTxWarp prst="textNoShape">
              <a:avLst/>
            </a:prstTxWarp>
          </a:bodyPr>
          <a:lstStyle>
            <a:lvl1pPr algn="r" eaLnBrk="0" hangingPunct="0">
              <a:lnSpc>
                <a:spcPct val="100000"/>
              </a:lnSpc>
              <a:spcBef>
                <a:spcPct val="0"/>
              </a:spcBef>
              <a:buSzTx/>
              <a:buFontTx/>
              <a:buNone/>
              <a:defRPr sz="1400" b="0">
                <a:latin typeface="Times New Roman" pitchFamily="18" charset="0"/>
                <a:cs typeface="+mn-cs"/>
              </a:defRPr>
            </a:lvl1pPr>
          </a:lstStyle>
          <a:p>
            <a:pPr>
              <a:defRPr/>
            </a:pPr>
            <a:fld id="{BB33A0D9-8FF7-449C-B24A-678414157C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nastol.ru/images/content/bzp019.gif"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5.emf"/><Relationship Id="rId5" Type="http://schemas.openxmlformats.org/officeDocument/2006/relationships/oleObject" Target="../embeddings/_____Microsoft_Excel_97-20031.xls"/><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732213" y="1557338"/>
            <a:ext cx="2260600" cy="701675"/>
          </a:xfrm>
          <a:prstGeom prst="rect">
            <a:avLst/>
          </a:prstGeom>
          <a:noFill/>
          <a:ln w="9525">
            <a:noFill/>
            <a:miter lim="800000"/>
            <a:headEnd/>
            <a:tailEnd/>
          </a:ln>
        </p:spPr>
        <p:txBody>
          <a:bodyPr wrap="none" anchor="ctr"/>
          <a:lstStyle/>
          <a:p>
            <a:pPr eaLnBrk="0" hangingPunct="0">
              <a:lnSpc>
                <a:spcPct val="90000"/>
              </a:lnSpc>
              <a:spcBef>
                <a:spcPct val="90000"/>
              </a:spcBef>
              <a:buSzPct val="50000"/>
              <a:buFont typeface="Wingdings" pitchFamily="2" charset="2"/>
              <a:buChar char="n"/>
            </a:pPr>
            <a:endParaRPr lang="de-DE"/>
          </a:p>
        </p:txBody>
      </p:sp>
      <p:sp>
        <p:nvSpPr>
          <p:cNvPr id="8195" name="Text Box 3"/>
          <p:cNvSpPr txBox="1">
            <a:spLocks noChangeArrowheads="1"/>
          </p:cNvSpPr>
          <p:nvPr/>
        </p:nvSpPr>
        <p:spPr bwMode="auto">
          <a:xfrm>
            <a:off x="3124200" y="3886200"/>
            <a:ext cx="3886200" cy="425450"/>
          </a:xfrm>
          <a:prstGeom prst="rect">
            <a:avLst/>
          </a:prstGeom>
          <a:noFill/>
          <a:ln w="9525">
            <a:noFill/>
            <a:miter lim="800000"/>
            <a:headEnd type="none" w="sm" len="sm"/>
            <a:tailEnd type="none" w="sm" len="sm"/>
          </a:ln>
        </p:spPr>
        <p:txBody>
          <a:bodyPr lIns="91436" rIns="91436">
            <a:spAutoFit/>
          </a:bodyPr>
          <a:lstStyle/>
          <a:p>
            <a:pPr eaLnBrk="0" hangingPunct="0">
              <a:lnSpc>
                <a:spcPct val="90000"/>
              </a:lnSpc>
              <a:spcBef>
                <a:spcPct val="50000"/>
              </a:spcBef>
            </a:pPr>
            <a:endParaRPr lang="en-US" b="0"/>
          </a:p>
        </p:txBody>
      </p:sp>
      <p:sp>
        <p:nvSpPr>
          <p:cNvPr id="8196" name="Rectangle 4"/>
          <p:cNvSpPr>
            <a:spLocks noGrp="1" noChangeArrowheads="1"/>
          </p:cNvSpPr>
          <p:nvPr>
            <p:ph type="ctrTitle"/>
          </p:nvPr>
        </p:nvSpPr>
        <p:spPr>
          <a:xfrm>
            <a:off x="762000" y="1971675"/>
            <a:ext cx="8382000" cy="2014654"/>
          </a:xfrm>
        </p:spPr>
        <p:txBody>
          <a:bodyPr wrap="square"/>
          <a:lstStyle/>
          <a:p>
            <a:pPr algn="ctr"/>
            <a:r>
              <a:rPr lang="ru-RU" dirty="0" smtClean="0">
                <a:solidFill>
                  <a:schemeClr val="tx1"/>
                </a:solidFill>
              </a:rPr>
              <a:t>Основы управления проектами. Стандарт ANSI PMI PMBoK</a:t>
            </a:r>
            <a:r>
              <a:rPr lang="en-US" dirty="0" smtClean="0">
                <a:solidFill>
                  <a:schemeClr val="tx1"/>
                </a:solidFill>
              </a:rPr>
              <a:t> 2008</a:t>
            </a:r>
            <a:br>
              <a:rPr lang="en-US" dirty="0" smtClean="0">
                <a:solidFill>
                  <a:schemeClr val="tx1"/>
                </a:solidFill>
              </a:rPr>
            </a:br>
            <a:r>
              <a:rPr lang="en-US" dirty="0" smtClean="0">
                <a:solidFill>
                  <a:schemeClr val="tx1"/>
                </a:solidFill>
              </a:rPr>
              <a:t/>
            </a:r>
            <a:br>
              <a:rPr lang="en-US" dirty="0" smtClean="0">
                <a:solidFill>
                  <a:schemeClr val="tx1"/>
                </a:solidFill>
              </a:rPr>
            </a:br>
            <a:r>
              <a:rPr lang="ru-RU" dirty="0" smtClean="0">
                <a:solidFill>
                  <a:schemeClr val="tx1"/>
                </a:solidFill>
              </a:rPr>
              <a:t>УПРАВЛЕНИЕ СТОИМОСТЬЮ ПРОЕКТА</a:t>
            </a:r>
            <a:endParaRPr lang="en-US" dirty="0" smtClean="0">
              <a:solidFill>
                <a:schemeClr val="tx1"/>
              </a:solidFill>
            </a:endParaRPr>
          </a:p>
        </p:txBody>
      </p:sp>
      <p:sp>
        <p:nvSpPr>
          <p:cNvPr id="8197" name="Rectangle 5"/>
          <p:cNvSpPr>
            <a:spLocks noGrp="1" noChangeArrowheads="1"/>
          </p:cNvSpPr>
          <p:nvPr>
            <p:ph type="subTitle" idx="1"/>
          </p:nvPr>
        </p:nvSpPr>
        <p:spPr bwMode="auto">
          <a:xfrm>
            <a:off x="1447800" y="4114800"/>
            <a:ext cx="6781800" cy="1905000"/>
          </a:xfrm>
          <a:noFill/>
          <a:ln>
            <a:miter lim="800000"/>
            <a:headEnd type="none" w="sm" len="sm"/>
            <a:tailEnd type="none" w="sm" len="sm"/>
          </a:ln>
        </p:spPr>
        <p:txBody>
          <a:bodyPr vert="horz" wrap="square" lIns="91440" tIns="45720" rIns="91440" bIns="45720" numCol="1" anchor="t" anchorCtr="0" compatLnSpc="1">
            <a:prstTxWarp prst="textNoShape">
              <a:avLst/>
            </a:prstTxWarp>
          </a:bodyPr>
          <a:lstStyle/>
          <a:p>
            <a:endParaRPr lang="ru-RU" dirty="0" smtClean="0"/>
          </a:p>
          <a:p>
            <a:r>
              <a:rPr lang="ru-RU" dirty="0" smtClean="0"/>
              <a:t>Тренинг «Богданов и партнеры»</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49263" y="420688"/>
            <a:ext cx="7917227" cy="537327"/>
          </a:xfrm>
        </p:spPr>
        <p:txBody>
          <a:bodyPr/>
          <a:lstStyle/>
          <a:p>
            <a:r>
              <a:rPr lang="ru-RU" dirty="0" smtClean="0">
                <a:solidFill>
                  <a:schemeClr val="tx1"/>
                </a:solidFill>
              </a:rPr>
              <a:t>Этапы инвестиционной деятельности</a:t>
            </a:r>
          </a:p>
        </p:txBody>
      </p:sp>
      <p:sp>
        <p:nvSpPr>
          <p:cNvPr id="6" name="Rectangle 8"/>
          <p:cNvSpPr>
            <a:spLocks noChangeArrowheads="1"/>
          </p:cNvSpPr>
          <p:nvPr/>
        </p:nvSpPr>
        <p:spPr bwMode="auto">
          <a:xfrm>
            <a:off x="769909" y="1076307"/>
            <a:ext cx="4967294" cy="4038600"/>
          </a:xfrm>
          <a:prstGeom prst="rect">
            <a:avLst/>
          </a:prstGeom>
          <a:noFill/>
          <a:ln w="9525">
            <a:noFill/>
            <a:miter lim="800000"/>
            <a:headEnd/>
            <a:tailEnd/>
          </a:ln>
        </p:spPr>
        <p:txBody>
          <a:bodyPr/>
          <a:lstStyle/>
          <a:p>
            <a:pPr marL="457200" indent="-457200">
              <a:spcBef>
                <a:spcPct val="20000"/>
              </a:spcBef>
              <a:buClr>
                <a:schemeClr val="tx2"/>
              </a:buClr>
              <a:buSzPct val="70000"/>
            </a:pPr>
            <a:endParaRPr lang="ru-RU" dirty="0"/>
          </a:p>
          <a:p>
            <a:pPr marL="457200" indent="-457200">
              <a:spcBef>
                <a:spcPct val="20000"/>
              </a:spcBef>
              <a:buClr>
                <a:schemeClr val="tx2"/>
              </a:buClr>
              <a:buSzPct val="70000"/>
            </a:pPr>
            <a:r>
              <a:rPr lang="en-US" dirty="0" smtClean="0"/>
              <a:t>1</a:t>
            </a:r>
            <a:r>
              <a:rPr lang="ru-RU" dirty="0" smtClean="0"/>
              <a:t>.  Анализ различных проектов</a:t>
            </a:r>
          </a:p>
          <a:p>
            <a:pPr marL="457200" indent="-457200">
              <a:spcBef>
                <a:spcPct val="20000"/>
              </a:spcBef>
              <a:buClr>
                <a:schemeClr val="tx2"/>
              </a:buClr>
              <a:buSzPct val="70000"/>
            </a:pPr>
            <a:r>
              <a:rPr lang="ru-RU" dirty="0" smtClean="0"/>
              <a:t>2.  Выбор проекта и разработка плана инвестирования</a:t>
            </a:r>
          </a:p>
          <a:p>
            <a:pPr marL="457200" indent="-457200">
              <a:spcBef>
                <a:spcPct val="20000"/>
              </a:spcBef>
              <a:buClr>
                <a:schemeClr val="tx2"/>
              </a:buClr>
              <a:buSzPct val="70000"/>
            </a:pPr>
            <a:r>
              <a:rPr lang="ru-RU" dirty="0" smtClean="0"/>
              <a:t>3.  Определение источников финансирования</a:t>
            </a:r>
          </a:p>
          <a:p>
            <a:pPr marL="457200" indent="-457200">
              <a:spcBef>
                <a:spcPct val="20000"/>
              </a:spcBef>
              <a:buClr>
                <a:schemeClr val="tx2"/>
              </a:buClr>
              <a:buSzPct val="70000"/>
            </a:pPr>
            <a:r>
              <a:rPr lang="ru-RU" dirty="0" smtClean="0"/>
              <a:t>4.  Вложение средств</a:t>
            </a:r>
          </a:p>
          <a:p>
            <a:pPr marL="457200" indent="-457200">
              <a:spcBef>
                <a:spcPct val="20000"/>
              </a:spcBef>
              <a:buClr>
                <a:schemeClr val="tx2"/>
              </a:buClr>
              <a:buSzPct val="70000"/>
            </a:pPr>
            <a:r>
              <a:rPr lang="ru-RU" dirty="0" smtClean="0"/>
              <a:t>5.  Контроль за проектом</a:t>
            </a:r>
          </a:p>
          <a:p>
            <a:pPr marL="457200" indent="-457200">
              <a:spcBef>
                <a:spcPct val="20000"/>
              </a:spcBef>
              <a:buClr>
                <a:schemeClr val="tx2"/>
              </a:buClr>
              <a:buSzPct val="70000"/>
            </a:pPr>
            <a:r>
              <a:rPr lang="ru-RU" dirty="0" smtClean="0"/>
              <a:t>6.  Получение эффекта</a:t>
            </a:r>
          </a:p>
        </p:txBody>
      </p:sp>
      <p:pic>
        <p:nvPicPr>
          <p:cNvPr id="139266" name="Picture 2" descr="http://modinvestor.com/wp-content/uploads/2011/02/Biznes-plan_investitsionnogo_proyekta.jpg"/>
          <p:cNvPicPr>
            <a:picLocks noChangeAspect="1" noChangeArrowheads="1"/>
          </p:cNvPicPr>
          <p:nvPr/>
        </p:nvPicPr>
        <p:blipFill>
          <a:blip r:embed="rId3"/>
          <a:srcRect/>
          <a:stretch>
            <a:fillRect/>
          </a:stretch>
        </p:blipFill>
        <p:spPr bwMode="auto">
          <a:xfrm>
            <a:off x="5199065" y="2076439"/>
            <a:ext cx="3963134" cy="281463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10"/>
          <p:cNvSpPr txBox="1">
            <a:spLocks/>
          </p:cNvSpPr>
          <p:nvPr/>
        </p:nvSpPr>
        <p:spPr>
          <a:xfrm>
            <a:off x="422275" y="1285875"/>
            <a:ext cx="6477000" cy="4816475"/>
          </a:xfrm>
          <a:prstGeom prst="rect">
            <a:avLst/>
          </a:prstGeom>
        </p:spPr>
        <p:txBody>
          <a:bodyPr/>
          <a:lstStyle/>
          <a:p>
            <a:pPr marL="285750" indent="-285750" defTabSz="1079500" eaLnBrk="0" hangingPunct="0">
              <a:lnSpc>
                <a:spcPct val="90000"/>
              </a:lnSpc>
              <a:spcBef>
                <a:spcPct val="90000"/>
              </a:spcBef>
              <a:buSzPct val="50000"/>
              <a:buFont typeface="Wingdings" pitchFamily="2" charset="2"/>
              <a:buChar char="n"/>
            </a:pPr>
            <a:r>
              <a:rPr lang="ru-RU" kern="0" dirty="0" smtClean="0"/>
              <a:t>Процессы планирования и разработки бюджета</a:t>
            </a:r>
          </a:p>
          <a:p>
            <a:pPr marL="285750" indent="-285750" defTabSz="1079500" eaLnBrk="0" hangingPunct="0">
              <a:lnSpc>
                <a:spcPct val="90000"/>
              </a:lnSpc>
              <a:spcBef>
                <a:spcPct val="90000"/>
              </a:spcBef>
              <a:buSzPct val="50000"/>
              <a:buFont typeface="Wingdings" pitchFamily="2" charset="2"/>
              <a:buChar char="n"/>
            </a:pPr>
            <a:r>
              <a:rPr lang="ru-RU" kern="0" dirty="0" smtClean="0"/>
              <a:t>Контролирование затрат для завершения проекта в рамках утвержденного бюджета</a:t>
            </a:r>
          </a:p>
          <a:p>
            <a:pPr marL="285750" indent="-285750" defTabSz="1079500" eaLnBrk="0" hangingPunct="0">
              <a:lnSpc>
                <a:spcPct val="90000"/>
              </a:lnSpc>
              <a:spcBef>
                <a:spcPct val="90000"/>
              </a:spcBef>
              <a:buSzPct val="50000"/>
            </a:pPr>
            <a:r>
              <a:rPr lang="ru-RU" kern="0" dirty="0" smtClean="0"/>
              <a:t>   Следует учитывать то</a:t>
            </a:r>
            <a:r>
              <a:rPr lang="en-US" kern="0" dirty="0" smtClean="0"/>
              <a:t>, </a:t>
            </a:r>
            <a:r>
              <a:rPr lang="ru-RU" kern="0" dirty="0" smtClean="0"/>
              <a:t>как решения в проекте скажутся на стоимости эксплуатации</a:t>
            </a:r>
            <a:r>
              <a:rPr lang="en-US" kern="0" dirty="0" smtClean="0"/>
              <a:t>, </a:t>
            </a:r>
            <a:r>
              <a:rPr lang="ru-RU" kern="0" dirty="0" smtClean="0"/>
              <a:t>обслуживания и технической поддержки результатов проекта.</a:t>
            </a:r>
          </a:p>
        </p:txBody>
      </p:sp>
      <p:sp>
        <p:nvSpPr>
          <p:cNvPr id="5" name="Заголовок 9"/>
          <p:cNvSpPr txBox="1">
            <a:spLocks/>
          </p:cNvSpPr>
          <p:nvPr/>
        </p:nvSpPr>
        <p:spPr>
          <a:xfrm>
            <a:off x="484188" y="292100"/>
            <a:ext cx="87153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3200" kern="0" dirty="0" smtClean="0">
                <a:latin typeface="+mj-lt"/>
                <a:ea typeface="+mj-ea"/>
                <a:cs typeface="+mj-cs"/>
              </a:rPr>
              <a:t>Управление стоимостью - это</a:t>
            </a:r>
            <a:endParaRPr kumimoji="0" lang="ru-RU" sz="3200" b="1" i="0" u="none" strike="noStrike" kern="0" cap="none" spc="0" normalizeH="0" baseline="0" noProof="0" dirty="0">
              <a:ln>
                <a:noFill/>
              </a:ln>
              <a:effectLst/>
              <a:uLnTx/>
              <a:uFillTx/>
              <a:latin typeface="+mj-lt"/>
              <a:ea typeface="+mj-ea"/>
              <a:cs typeface="+mj-cs"/>
            </a:endParaRPr>
          </a:p>
        </p:txBody>
      </p:sp>
      <p:sp>
        <p:nvSpPr>
          <p:cNvPr id="56322" name="AutoShape 2"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4" name="AutoShape 4"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6" name="AutoShape 6"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descr="budget4.jpg"/>
          <p:cNvPicPr>
            <a:picLocks noChangeAspect="1"/>
          </p:cNvPicPr>
          <p:nvPr/>
        </p:nvPicPr>
        <p:blipFill>
          <a:blip r:embed="rId3"/>
          <a:stretch>
            <a:fillRect/>
          </a:stretch>
        </p:blipFill>
        <p:spPr>
          <a:xfrm>
            <a:off x="6627825" y="2076439"/>
            <a:ext cx="2676525" cy="17049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txBox="1">
            <a:spLocks/>
          </p:cNvSpPr>
          <p:nvPr/>
        </p:nvSpPr>
        <p:spPr>
          <a:xfrm>
            <a:off x="269875" y="295275"/>
            <a:ext cx="94138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2800" kern="0" dirty="0" smtClean="0">
                <a:latin typeface="+mj-lt"/>
                <a:ea typeface="+mj-ea"/>
                <a:cs typeface="+mj-cs"/>
              </a:rPr>
              <a:t>Практический вопрос</a:t>
            </a:r>
            <a:endParaRPr lang="en-US" sz="2800" kern="0" dirty="0" smtClean="0">
              <a:latin typeface="+mj-lt"/>
              <a:ea typeface="+mj-ea"/>
              <a:cs typeface="+mj-cs"/>
            </a:endParaRPr>
          </a:p>
          <a:p>
            <a:pPr marL="0" marR="0" lvl="0" indent="0" algn="ctr" defTabSz="1079500" rtl="0" eaLnBrk="0" fontAlgn="base" latinLnBrk="0" hangingPunct="0">
              <a:lnSpc>
                <a:spcPct val="100000"/>
              </a:lnSpc>
              <a:spcBef>
                <a:spcPct val="0"/>
              </a:spcBef>
              <a:spcAft>
                <a:spcPct val="0"/>
              </a:spcAft>
              <a:buClrTx/>
              <a:buSzTx/>
              <a:buFontTx/>
              <a:buNone/>
              <a:tabLst/>
              <a:defRPr/>
            </a:pPr>
            <a:r>
              <a:rPr lang="ru-RU" sz="2800" kern="0" dirty="0" smtClean="0">
                <a:latin typeface="+mj-lt"/>
                <a:ea typeface="+mj-ea"/>
                <a:cs typeface="+mj-cs"/>
              </a:rPr>
              <a:t>  </a:t>
            </a:r>
          </a:p>
          <a:p>
            <a:pPr marL="0" marR="0" lvl="0" indent="0" algn="ctr" defTabSz="1079500" rtl="0" eaLnBrk="0" fontAlgn="base" latinLnBrk="0" hangingPunct="0">
              <a:lnSpc>
                <a:spcPct val="100000"/>
              </a:lnSpc>
              <a:spcBef>
                <a:spcPct val="0"/>
              </a:spcBef>
              <a:spcAft>
                <a:spcPct val="0"/>
              </a:spcAft>
              <a:buClrTx/>
              <a:buSzTx/>
              <a:buFontTx/>
              <a:buNone/>
              <a:tabLst/>
              <a:defRPr/>
            </a:pPr>
            <a:endParaRPr kumimoji="0" lang="ru-RU" b="1" i="0" u="none" strike="noStrike" kern="0" cap="none" spc="0" normalizeH="0" baseline="0" noProof="0" dirty="0">
              <a:ln>
                <a:noFill/>
              </a:ln>
              <a:effectLst/>
              <a:uLnTx/>
              <a:uFillTx/>
              <a:latin typeface="+mj-lt"/>
              <a:ea typeface="+mj-ea"/>
              <a:cs typeface="+mj-cs"/>
            </a:endParaRPr>
          </a:p>
        </p:txBody>
      </p:sp>
      <p:sp>
        <p:nvSpPr>
          <p:cNvPr id="13" name="Содержимое 10"/>
          <p:cNvSpPr txBox="1">
            <a:spLocks/>
          </p:cNvSpPr>
          <p:nvPr/>
        </p:nvSpPr>
        <p:spPr>
          <a:xfrm>
            <a:off x="1841479" y="3005133"/>
            <a:ext cx="4143404" cy="2143140"/>
          </a:xfrm>
          <a:prstGeom prst="rect">
            <a:avLst/>
          </a:prstGeom>
        </p:spPr>
        <p:txBody>
          <a:bodyPr/>
          <a:lstStyle/>
          <a:p>
            <a:pPr marL="742950" lvl="1" indent="-285750" defTabSz="1079500" eaLnBrk="0" hangingPunct="0">
              <a:lnSpc>
                <a:spcPct val="90000"/>
              </a:lnSpc>
              <a:spcBef>
                <a:spcPct val="90000"/>
              </a:spcBef>
              <a:buSzPct val="50000"/>
              <a:buFont typeface="Wingdings" pitchFamily="2" charset="2"/>
              <a:buChar char="n"/>
            </a:pPr>
            <a:r>
              <a:rPr lang="en-US" sz="2000" dirty="0" smtClean="0"/>
              <a:t>10 </a:t>
            </a:r>
            <a:r>
              <a:rPr lang="ru-RU" sz="2000" dirty="0" smtClean="0"/>
              <a:t>млн.руб.</a:t>
            </a:r>
          </a:p>
          <a:p>
            <a:pPr marL="742950" lvl="1" indent="-285750" defTabSz="1079500" eaLnBrk="0" hangingPunct="0">
              <a:lnSpc>
                <a:spcPct val="90000"/>
              </a:lnSpc>
              <a:spcBef>
                <a:spcPct val="90000"/>
              </a:spcBef>
              <a:buSzPct val="50000"/>
              <a:buFont typeface="Wingdings" pitchFamily="2" charset="2"/>
              <a:buChar char="n"/>
            </a:pPr>
            <a:r>
              <a:rPr lang="ru-RU" sz="2000" dirty="0" smtClean="0"/>
              <a:t>40 млн.руб.</a:t>
            </a:r>
          </a:p>
          <a:p>
            <a:pPr marL="742950" lvl="1" indent="-285750" defTabSz="1079500" eaLnBrk="0" hangingPunct="0">
              <a:lnSpc>
                <a:spcPct val="90000"/>
              </a:lnSpc>
              <a:spcBef>
                <a:spcPct val="90000"/>
              </a:spcBef>
              <a:buSzPct val="50000"/>
              <a:buFont typeface="Wingdings" pitchFamily="2" charset="2"/>
              <a:buChar char="n"/>
            </a:pPr>
            <a:r>
              <a:rPr lang="ru-RU" sz="2000" dirty="0" smtClean="0"/>
              <a:t>0</a:t>
            </a:r>
          </a:p>
          <a:p>
            <a:pPr marL="742950" lvl="1" indent="-285750" defTabSz="1079500" eaLnBrk="0" hangingPunct="0">
              <a:lnSpc>
                <a:spcPct val="90000"/>
              </a:lnSpc>
              <a:spcBef>
                <a:spcPct val="90000"/>
              </a:spcBef>
              <a:buSzPct val="50000"/>
              <a:buFont typeface="Wingdings" pitchFamily="2" charset="2"/>
              <a:buChar char="n"/>
            </a:pPr>
            <a:r>
              <a:rPr lang="ru-RU" sz="2000" dirty="0" smtClean="0"/>
              <a:t>25 млн.руб.</a:t>
            </a:r>
          </a:p>
          <a:p>
            <a:pPr marL="742950" lvl="1" indent="-285750" defTabSz="1079500" eaLnBrk="0" hangingPunct="0">
              <a:lnSpc>
                <a:spcPct val="90000"/>
              </a:lnSpc>
              <a:spcBef>
                <a:spcPct val="90000"/>
              </a:spcBef>
              <a:buSzPct val="50000"/>
              <a:buFont typeface="Wingdings" pitchFamily="2" charset="2"/>
              <a:buChar char="n"/>
            </a:pPr>
            <a:endParaRPr lang="ru-RU" sz="1400" b="0" kern="0" dirty="0" smtClean="0"/>
          </a:p>
        </p:txBody>
      </p:sp>
      <p:sp>
        <p:nvSpPr>
          <p:cNvPr id="5" name="TextBox 4"/>
          <p:cNvSpPr txBox="1"/>
          <p:nvPr/>
        </p:nvSpPr>
        <p:spPr>
          <a:xfrm>
            <a:off x="341281" y="1076307"/>
            <a:ext cx="8715436" cy="1631216"/>
          </a:xfrm>
          <a:prstGeom prst="rect">
            <a:avLst/>
          </a:prstGeom>
          <a:noFill/>
        </p:spPr>
        <p:txBody>
          <a:bodyPr wrap="square" rtlCol="0">
            <a:spAutoFit/>
          </a:bodyPr>
          <a:lstStyle/>
          <a:p>
            <a:r>
              <a:rPr lang="ru-RU" sz="2000" dirty="0" smtClean="0"/>
              <a:t>Менеджер и команда проекта идентифицировали несколько конкретных рисков в проекте. Математическое ожидание этих рисков оценивается в 10 млн. руб. Последствия этих рисков для проекта оцениваются в 40 млн. руб. Какое значение следует внести в управленческий резерв для этих рисков</a:t>
            </a:r>
            <a:r>
              <a:rPr lang="en-US" sz="2000" dirty="0" smtClean="0"/>
              <a:t>?</a:t>
            </a:r>
            <a:endParaRPr lang="ru-RU" sz="2000" dirty="0"/>
          </a:p>
        </p:txBody>
      </p:sp>
      <p:sp>
        <p:nvSpPr>
          <p:cNvPr id="6" name="Oval 6"/>
          <p:cNvSpPr>
            <a:spLocks noChangeArrowheads="1"/>
          </p:cNvSpPr>
          <p:nvPr/>
        </p:nvSpPr>
        <p:spPr bwMode="auto">
          <a:xfrm>
            <a:off x="1269975" y="3933827"/>
            <a:ext cx="4000528" cy="747698"/>
          </a:xfrm>
          <a:prstGeom prst="ellipse">
            <a:avLst/>
          </a:prstGeom>
          <a:noFill/>
          <a:ln w="57150">
            <a:solidFill>
              <a:srgbClr val="FF3300"/>
            </a:solidFill>
            <a:round/>
            <a:headEnd/>
            <a:tailEnd/>
          </a:ln>
        </p:spPr>
        <p:txBody>
          <a:bodyPr wrap="none" lIns="97027" tIns="48513" rIns="97027" bIns="48513" anchor="ctr"/>
          <a:lstStyle/>
          <a:p>
            <a:endParaRPr lang="ru-RU"/>
          </a:p>
        </p:txBody>
      </p:sp>
      <p:pic>
        <p:nvPicPr>
          <p:cNvPr id="184322" name="Picture 2" descr="http://t0.gstatic.com/images?q=tbn:ANd9GcQAtXKhvdL4V3i6Lchyd9hmvrTR88uV7Kms8E8bqIdfsIs_0CMmgA"/>
          <p:cNvPicPr>
            <a:picLocks noChangeAspect="1" noChangeArrowheads="1"/>
          </p:cNvPicPr>
          <p:nvPr/>
        </p:nvPicPr>
        <p:blipFill>
          <a:blip r:embed="rId3"/>
          <a:srcRect/>
          <a:stretch>
            <a:fillRect/>
          </a:stretch>
        </p:blipFill>
        <p:spPr bwMode="auto">
          <a:xfrm>
            <a:off x="6413511" y="2862257"/>
            <a:ext cx="2143125" cy="2143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txBox="1">
            <a:spLocks/>
          </p:cNvSpPr>
          <p:nvPr/>
        </p:nvSpPr>
        <p:spPr>
          <a:xfrm>
            <a:off x="269875" y="295275"/>
            <a:ext cx="94138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2800" kern="0" dirty="0" smtClean="0">
                <a:latin typeface="+mj-lt"/>
                <a:ea typeface="+mj-ea"/>
                <a:cs typeface="+mj-cs"/>
              </a:rPr>
              <a:t>Практический вопрос</a:t>
            </a:r>
            <a:endParaRPr lang="en-US" sz="2800" kern="0" dirty="0" smtClean="0">
              <a:latin typeface="+mj-lt"/>
              <a:ea typeface="+mj-ea"/>
              <a:cs typeface="+mj-cs"/>
            </a:endParaRPr>
          </a:p>
          <a:p>
            <a:pPr marL="0" marR="0" lvl="0" indent="0" algn="ctr" defTabSz="1079500" rtl="0" eaLnBrk="0" fontAlgn="base" latinLnBrk="0" hangingPunct="0">
              <a:lnSpc>
                <a:spcPct val="100000"/>
              </a:lnSpc>
              <a:spcBef>
                <a:spcPct val="0"/>
              </a:spcBef>
              <a:spcAft>
                <a:spcPct val="0"/>
              </a:spcAft>
              <a:buClrTx/>
              <a:buSzTx/>
              <a:buFontTx/>
              <a:buNone/>
              <a:tabLst/>
              <a:defRPr/>
            </a:pPr>
            <a:r>
              <a:rPr lang="ru-RU" sz="2800" kern="0" dirty="0" smtClean="0">
                <a:latin typeface="+mj-lt"/>
                <a:ea typeface="+mj-ea"/>
                <a:cs typeface="+mj-cs"/>
              </a:rPr>
              <a:t>  </a:t>
            </a:r>
          </a:p>
          <a:p>
            <a:pPr marL="0" marR="0" lvl="0" indent="0" algn="ctr" defTabSz="1079500" rtl="0" eaLnBrk="0" fontAlgn="base" latinLnBrk="0" hangingPunct="0">
              <a:lnSpc>
                <a:spcPct val="100000"/>
              </a:lnSpc>
              <a:spcBef>
                <a:spcPct val="0"/>
              </a:spcBef>
              <a:spcAft>
                <a:spcPct val="0"/>
              </a:spcAft>
              <a:buClrTx/>
              <a:buSzTx/>
              <a:buFontTx/>
              <a:buNone/>
              <a:tabLst/>
              <a:defRPr/>
            </a:pPr>
            <a:endParaRPr kumimoji="0" lang="ru-RU" b="1" i="0" u="none" strike="noStrike" kern="0" cap="none" spc="0" normalizeH="0" baseline="0" noProof="0" dirty="0">
              <a:ln>
                <a:noFill/>
              </a:ln>
              <a:effectLst/>
              <a:uLnTx/>
              <a:uFillTx/>
              <a:latin typeface="+mj-lt"/>
              <a:ea typeface="+mj-ea"/>
              <a:cs typeface="+mj-cs"/>
            </a:endParaRPr>
          </a:p>
        </p:txBody>
      </p:sp>
      <p:sp>
        <p:nvSpPr>
          <p:cNvPr id="13" name="Содержимое 10"/>
          <p:cNvSpPr txBox="1">
            <a:spLocks/>
          </p:cNvSpPr>
          <p:nvPr/>
        </p:nvSpPr>
        <p:spPr>
          <a:xfrm>
            <a:off x="1841479" y="3290885"/>
            <a:ext cx="4143404" cy="2143140"/>
          </a:xfrm>
          <a:prstGeom prst="rect">
            <a:avLst/>
          </a:prstGeom>
        </p:spPr>
        <p:txBody>
          <a:bodyPr/>
          <a:lstStyle/>
          <a:p>
            <a:pPr marL="742950" lvl="1" indent="-285750" defTabSz="1079500" eaLnBrk="0" hangingPunct="0">
              <a:lnSpc>
                <a:spcPct val="90000"/>
              </a:lnSpc>
              <a:spcBef>
                <a:spcPct val="90000"/>
              </a:spcBef>
              <a:buSzPct val="50000"/>
              <a:buFont typeface="Wingdings" pitchFamily="2" charset="2"/>
              <a:buChar char="n"/>
            </a:pPr>
            <a:r>
              <a:rPr lang="en-US" sz="2000" dirty="0" smtClean="0"/>
              <a:t>10 </a:t>
            </a:r>
            <a:r>
              <a:rPr lang="ru-RU" sz="2000" dirty="0" smtClean="0"/>
              <a:t>млн.руб.</a:t>
            </a:r>
          </a:p>
          <a:p>
            <a:pPr marL="742950" lvl="1" indent="-285750" defTabSz="1079500" eaLnBrk="0" hangingPunct="0">
              <a:lnSpc>
                <a:spcPct val="90000"/>
              </a:lnSpc>
              <a:spcBef>
                <a:spcPct val="90000"/>
              </a:spcBef>
              <a:buSzPct val="50000"/>
              <a:buFont typeface="Wingdings" pitchFamily="2" charset="2"/>
              <a:buChar char="n"/>
            </a:pPr>
            <a:r>
              <a:rPr lang="ru-RU" sz="2000" dirty="0" smtClean="0"/>
              <a:t>40 млн.руб.</a:t>
            </a:r>
          </a:p>
          <a:p>
            <a:pPr marL="742950" lvl="1" indent="-285750" defTabSz="1079500" eaLnBrk="0" hangingPunct="0">
              <a:lnSpc>
                <a:spcPct val="90000"/>
              </a:lnSpc>
              <a:spcBef>
                <a:spcPct val="90000"/>
              </a:spcBef>
              <a:buSzPct val="50000"/>
              <a:buFont typeface="Wingdings" pitchFamily="2" charset="2"/>
              <a:buChar char="n"/>
            </a:pPr>
            <a:r>
              <a:rPr lang="ru-RU" sz="2000" dirty="0" smtClean="0"/>
              <a:t>0</a:t>
            </a:r>
          </a:p>
          <a:p>
            <a:pPr marL="742950" lvl="1" indent="-285750" defTabSz="1079500" eaLnBrk="0" hangingPunct="0">
              <a:lnSpc>
                <a:spcPct val="90000"/>
              </a:lnSpc>
              <a:spcBef>
                <a:spcPct val="90000"/>
              </a:spcBef>
              <a:buSzPct val="50000"/>
              <a:buFont typeface="Wingdings" pitchFamily="2" charset="2"/>
              <a:buChar char="n"/>
            </a:pPr>
            <a:r>
              <a:rPr lang="ru-RU" sz="2000" dirty="0" smtClean="0"/>
              <a:t>25 млн.руб.</a:t>
            </a:r>
          </a:p>
          <a:p>
            <a:pPr marL="742950" lvl="1" indent="-285750" defTabSz="1079500" eaLnBrk="0" hangingPunct="0">
              <a:lnSpc>
                <a:spcPct val="90000"/>
              </a:lnSpc>
              <a:spcBef>
                <a:spcPct val="90000"/>
              </a:spcBef>
              <a:buSzPct val="50000"/>
              <a:buFont typeface="Wingdings" pitchFamily="2" charset="2"/>
              <a:buChar char="n"/>
            </a:pPr>
            <a:endParaRPr lang="ru-RU" sz="1400" b="0" kern="0" dirty="0" smtClean="0"/>
          </a:p>
        </p:txBody>
      </p:sp>
      <p:sp>
        <p:nvSpPr>
          <p:cNvPr id="5" name="TextBox 4"/>
          <p:cNvSpPr txBox="1"/>
          <p:nvPr/>
        </p:nvSpPr>
        <p:spPr>
          <a:xfrm>
            <a:off x="341281" y="1076307"/>
            <a:ext cx="8715436" cy="1938992"/>
          </a:xfrm>
          <a:prstGeom prst="rect">
            <a:avLst/>
          </a:prstGeom>
          <a:noFill/>
        </p:spPr>
        <p:txBody>
          <a:bodyPr wrap="square" rtlCol="0">
            <a:spAutoFit/>
          </a:bodyPr>
          <a:lstStyle/>
          <a:p>
            <a:r>
              <a:rPr lang="ru-RU" sz="2000" dirty="0" smtClean="0"/>
              <a:t>Менеджер и команда проекта идентифицировали несколько конкретных рисков в проекте. Математическое ожидание этих рисков оценивается в 10 млн. руб. Последствия этих рисков для проекта оцениваются в 40 млн. руб. Какое значение следует внести в резерв на непредвиденные обстоятельства для этих рисков</a:t>
            </a:r>
            <a:r>
              <a:rPr lang="en-US" sz="2000" dirty="0" smtClean="0"/>
              <a:t>?</a:t>
            </a:r>
            <a:endParaRPr lang="ru-RU" sz="2000" dirty="0"/>
          </a:p>
        </p:txBody>
      </p:sp>
      <p:sp>
        <p:nvSpPr>
          <p:cNvPr id="6" name="Oval 6"/>
          <p:cNvSpPr>
            <a:spLocks noChangeArrowheads="1"/>
          </p:cNvSpPr>
          <p:nvPr/>
        </p:nvSpPr>
        <p:spPr bwMode="auto">
          <a:xfrm>
            <a:off x="1555727" y="3005133"/>
            <a:ext cx="4000528" cy="747698"/>
          </a:xfrm>
          <a:prstGeom prst="ellipse">
            <a:avLst/>
          </a:prstGeom>
          <a:noFill/>
          <a:ln w="57150">
            <a:solidFill>
              <a:srgbClr val="FF3300"/>
            </a:solidFill>
            <a:round/>
            <a:headEnd/>
            <a:tailEnd/>
          </a:ln>
        </p:spPr>
        <p:txBody>
          <a:bodyPr wrap="none" lIns="97027" tIns="48513" rIns="97027" bIns="48513" anchor="ctr"/>
          <a:lstStyle/>
          <a:p>
            <a:endParaRPr lang="ru-RU"/>
          </a:p>
        </p:txBody>
      </p:sp>
      <p:pic>
        <p:nvPicPr>
          <p:cNvPr id="184322" name="Picture 2" descr="http://t0.gstatic.com/images?q=tbn:ANd9GcQAtXKhvdL4V3i6Lchyd9hmvrTR88uV7Kms8E8bqIdfsIs_0CMmgA"/>
          <p:cNvPicPr>
            <a:picLocks noChangeAspect="1" noChangeArrowheads="1"/>
          </p:cNvPicPr>
          <p:nvPr/>
        </p:nvPicPr>
        <p:blipFill>
          <a:blip r:embed="rId3"/>
          <a:srcRect/>
          <a:stretch>
            <a:fillRect/>
          </a:stretch>
        </p:blipFill>
        <p:spPr bwMode="auto">
          <a:xfrm>
            <a:off x="6413511" y="2862257"/>
            <a:ext cx="2143125" cy="2143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3222625" y="85725"/>
            <a:ext cx="3314700" cy="4191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r>
              <a:rPr lang="ru-RU" sz="2000" dirty="0" smtClean="0"/>
              <a:t>Управление стоимостью</a:t>
            </a:r>
            <a:endParaRPr kumimoji="0" lang="ru-RU" sz="2000" b="1" i="0" u="none" strike="noStrike" cap="none" normalizeH="0" baseline="0" dirty="0" smtClean="0">
              <a:ln>
                <a:noFill/>
              </a:ln>
              <a:solidFill>
                <a:schemeClr val="tx1"/>
              </a:solidFill>
              <a:effectLst/>
            </a:endParaRPr>
          </a:p>
        </p:txBody>
      </p:sp>
      <p:sp>
        <p:nvSpPr>
          <p:cNvPr id="10" name="Прямоугольник 9"/>
          <p:cNvSpPr/>
          <p:nvPr/>
        </p:nvSpPr>
        <p:spPr bwMode="auto">
          <a:xfrm>
            <a:off x="346075" y="1133475"/>
            <a:ext cx="1600200" cy="4191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r>
              <a:rPr lang="ru-RU" sz="1400" dirty="0" smtClean="0"/>
              <a:t>Концепция проекта</a:t>
            </a:r>
            <a:endParaRPr kumimoji="0" lang="ru-RU" sz="1400" b="1" i="0" u="none" strike="noStrike" cap="none" normalizeH="0" baseline="0" dirty="0" smtClean="0">
              <a:ln>
                <a:noFill/>
              </a:ln>
              <a:solidFill>
                <a:schemeClr val="tx1"/>
              </a:solidFill>
              <a:effectLst/>
              <a:latin typeface="Arial" charset="0"/>
            </a:endParaRPr>
          </a:p>
        </p:txBody>
      </p:sp>
      <p:sp>
        <p:nvSpPr>
          <p:cNvPr id="11" name="Прямоугольник 10"/>
          <p:cNvSpPr/>
          <p:nvPr/>
        </p:nvSpPr>
        <p:spPr bwMode="auto">
          <a:xfrm>
            <a:off x="2174875" y="1133475"/>
            <a:ext cx="1600200" cy="4191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r>
              <a:rPr lang="ru-RU" sz="1400" dirty="0" smtClean="0"/>
              <a:t>Обоснование проекта</a:t>
            </a:r>
            <a:endParaRPr kumimoji="0" lang="ru-RU" sz="1400" b="1" i="0" u="none" strike="noStrike" cap="none" normalizeH="0" baseline="0" dirty="0" smtClean="0">
              <a:ln>
                <a:noFill/>
              </a:ln>
              <a:solidFill>
                <a:schemeClr val="tx1"/>
              </a:solidFill>
              <a:effectLst/>
              <a:latin typeface="Arial" charset="0"/>
            </a:endParaRPr>
          </a:p>
        </p:txBody>
      </p:sp>
      <p:sp>
        <p:nvSpPr>
          <p:cNvPr id="12" name="Прямоугольник 11"/>
          <p:cNvSpPr/>
          <p:nvPr/>
        </p:nvSpPr>
        <p:spPr bwMode="auto">
          <a:xfrm>
            <a:off x="4079875" y="1133475"/>
            <a:ext cx="1600200" cy="4191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r>
              <a:rPr lang="ru-RU" sz="1400" dirty="0" smtClean="0"/>
              <a:t>Планирование проекта</a:t>
            </a:r>
            <a:endParaRPr kumimoji="0" lang="ru-RU" sz="1400" b="1" i="0" u="none" strike="noStrike" cap="none" normalizeH="0" baseline="0" dirty="0" smtClean="0">
              <a:ln>
                <a:noFill/>
              </a:ln>
              <a:solidFill>
                <a:schemeClr val="tx1"/>
              </a:solidFill>
              <a:effectLst/>
              <a:latin typeface="Arial" charset="0"/>
            </a:endParaRPr>
          </a:p>
        </p:txBody>
      </p:sp>
      <p:sp>
        <p:nvSpPr>
          <p:cNvPr id="13" name="Прямоугольник 12"/>
          <p:cNvSpPr/>
          <p:nvPr/>
        </p:nvSpPr>
        <p:spPr bwMode="auto">
          <a:xfrm>
            <a:off x="5984875" y="1133475"/>
            <a:ext cx="1600200" cy="4191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r>
              <a:rPr lang="ru-RU" sz="1400" dirty="0" smtClean="0"/>
              <a:t>Реализация проекта</a:t>
            </a:r>
            <a:endParaRPr kumimoji="0" lang="ru-RU" sz="1400" b="1" i="0" u="none" strike="noStrike" cap="none" normalizeH="0" baseline="0" dirty="0" smtClean="0">
              <a:ln>
                <a:noFill/>
              </a:ln>
              <a:solidFill>
                <a:schemeClr val="tx1"/>
              </a:solidFill>
              <a:effectLst/>
              <a:latin typeface="Arial" charset="0"/>
            </a:endParaRPr>
          </a:p>
        </p:txBody>
      </p:sp>
      <p:sp>
        <p:nvSpPr>
          <p:cNvPr id="14" name="Прямоугольник 13"/>
          <p:cNvSpPr/>
          <p:nvPr/>
        </p:nvSpPr>
        <p:spPr bwMode="auto">
          <a:xfrm>
            <a:off x="7889875" y="1133475"/>
            <a:ext cx="1600200" cy="4191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r>
              <a:rPr lang="ru-RU" sz="1400" dirty="0" smtClean="0"/>
              <a:t>Завершение проекта</a:t>
            </a:r>
            <a:endParaRPr kumimoji="0" lang="ru-RU" sz="1400" b="1" i="0" u="none" strike="noStrike" cap="none" normalizeH="0" baseline="0" dirty="0" smtClean="0">
              <a:ln>
                <a:noFill/>
              </a:ln>
              <a:solidFill>
                <a:schemeClr val="tx1"/>
              </a:solidFill>
              <a:effectLst/>
              <a:latin typeface="Arial" charset="0"/>
            </a:endParaRPr>
          </a:p>
        </p:txBody>
      </p:sp>
      <p:sp>
        <p:nvSpPr>
          <p:cNvPr id="15" name="Прямоугольник 14"/>
          <p:cNvSpPr/>
          <p:nvPr/>
        </p:nvSpPr>
        <p:spPr bwMode="auto">
          <a:xfrm>
            <a:off x="383833" y="2200275"/>
            <a:ext cx="1600200" cy="10668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endParaRPr kumimoji="0" lang="ru-RU" sz="800" b="1" i="0" u="none" strike="noStrike" cap="none" normalizeH="0" baseline="0" dirty="0" smtClean="0">
              <a:ln>
                <a:noFill/>
              </a:ln>
              <a:solidFill>
                <a:schemeClr val="tx1"/>
              </a:solidFill>
              <a:effectLst/>
              <a:latin typeface="Arial" charset="0"/>
            </a:endParaRPr>
          </a:p>
          <a:p>
            <a:pPr marR="0" algn="ctr" defTabSz="1079500" rtl="0" eaLnBrk="0" fontAlgn="base" latinLnBrk="0" hangingPunct="0">
              <a:lnSpc>
                <a:spcPct val="90000"/>
              </a:lnSpc>
              <a:spcBef>
                <a:spcPct val="90000"/>
              </a:spcBef>
              <a:spcAft>
                <a:spcPct val="0"/>
              </a:spcAft>
              <a:buClrTx/>
              <a:buSzPct val="50000"/>
              <a:tabLst/>
            </a:pPr>
            <a:r>
              <a:rPr kumimoji="0" lang="ru-RU" sz="1400" b="1" i="0" u="none" strike="noStrike" cap="none" normalizeH="0" baseline="0" dirty="0" smtClean="0">
                <a:ln>
                  <a:noFill/>
                </a:ln>
                <a:solidFill>
                  <a:schemeClr val="tx1"/>
                </a:solidFill>
                <a:effectLst/>
                <a:latin typeface="Arial" charset="0"/>
              </a:rPr>
              <a:t>Укрупненная</a:t>
            </a:r>
            <a:r>
              <a:rPr kumimoji="0" lang="ru-RU" sz="1400" b="1" i="0" u="none" strike="noStrike" cap="none" normalizeH="0" dirty="0" smtClean="0">
                <a:ln>
                  <a:noFill/>
                </a:ln>
                <a:solidFill>
                  <a:schemeClr val="tx1"/>
                </a:solidFill>
                <a:effectLst/>
                <a:latin typeface="Arial" charset="0"/>
              </a:rPr>
              <a:t> оценка стоимости</a:t>
            </a:r>
            <a:endParaRPr kumimoji="0" lang="ru-RU" sz="1400" b="1" i="0" u="none" strike="noStrike" cap="none" normalizeH="0" baseline="0" dirty="0" smtClean="0">
              <a:ln>
                <a:noFill/>
              </a:ln>
              <a:solidFill>
                <a:schemeClr val="tx1"/>
              </a:solidFill>
              <a:effectLst/>
              <a:latin typeface="Arial" charset="0"/>
            </a:endParaRPr>
          </a:p>
        </p:txBody>
      </p:sp>
      <p:sp>
        <p:nvSpPr>
          <p:cNvPr id="16" name="Прямоугольник 15"/>
          <p:cNvSpPr/>
          <p:nvPr/>
        </p:nvSpPr>
        <p:spPr bwMode="auto">
          <a:xfrm>
            <a:off x="387594" y="3952875"/>
            <a:ext cx="1600200" cy="12954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endParaRPr lang="ru-RU" sz="200" dirty="0" smtClean="0"/>
          </a:p>
          <a:p>
            <a:pPr marR="0" algn="ctr" defTabSz="1079500" rtl="0" eaLnBrk="0" fontAlgn="base" latinLnBrk="0" hangingPunct="0">
              <a:lnSpc>
                <a:spcPct val="90000"/>
              </a:lnSpc>
              <a:spcBef>
                <a:spcPct val="90000"/>
              </a:spcBef>
              <a:spcAft>
                <a:spcPct val="0"/>
              </a:spcAft>
              <a:buClrTx/>
              <a:buSzPct val="50000"/>
              <a:tabLst/>
            </a:pPr>
            <a:r>
              <a:rPr lang="ru-RU" sz="1400" dirty="0" smtClean="0"/>
              <a:t>Оценка </a:t>
            </a:r>
            <a:r>
              <a:rPr lang="ru-RU" sz="1400" dirty="0" err="1" smtClean="0"/>
              <a:t>жизне</a:t>
            </a:r>
            <a:r>
              <a:rPr lang="ru-RU" sz="1400" dirty="0" smtClean="0"/>
              <a:t>- способности финансовой реализуемости проекта</a:t>
            </a:r>
            <a:endParaRPr kumimoji="0" lang="ru-RU" sz="1400" b="1" i="0" u="none" strike="noStrike" cap="none" normalizeH="0" baseline="0" dirty="0" smtClean="0">
              <a:ln>
                <a:noFill/>
              </a:ln>
              <a:solidFill>
                <a:schemeClr val="tx1"/>
              </a:solidFill>
              <a:effectLst/>
              <a:latin typeface="Arial" charset="0"/>
            </a:endParaRPr>
          </a:p>
        </p:txBody>
      </p:sp>
      <p:sp>
        <p:nvSpPr>
          <p:cNvPr id="18" name="Прямоугольник 17"/>
          <p:cNvSpPr/>
          <p:nvPr/>
        </p:nvSpPr>
        <p:spPr bwMode="auto">
          <a:xfrm>
            <a:off x="2174875" y="2200275"/>
            <a:ext cx="1600200" cy="10668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endParaRPr kumimoji="0" lang="ru-RU" sz="800" b="1" i="0" u="none" strike="noStrike" cap="none" normalizeH="0" baseline="0" dirty="0" smtClean="0">
              <a:ln>
                <a:noFill/>
              </a:ln>
              <a:solidFill>
                <a:schemeClr val="tx1"/>
              </a:solidFill>
              <a:effectLst/>
              <a:latin typeface="Arial" charset="0"/>
            </a:endParaRPr>
          </a:p>
          <a:p>
            <a:pPr marR="0" algn="ctr" defTabSz="1079500" rtl="0" eaLnBrk="0" fontAlgn="base" latinLnBrk="0" hangingPunct="0">
              <a:lnSpc>
                <a:spcPct val="90000"/>
              </a:lnSpc>
              <a:spcBef>
                <a:spcPct val="90000"/>
              </a:spcBef>
              <a:spcAft>
                <a:spcPct val="0"/>
              </a:spcAft>
              <a:buClrTx/>
              <a:buSzPct val="50000"/>
              <a:tabLst/>
            </a:pPr>
            <a:r>
              <a:rPr lang="ru-RU" sz="1400" dirty="0" smtClean="0"/>
              <a:t>Детальная</a:t>
            </a:r>
            <a:r>
              <a:rPr kumimoji="0" lang="ru-RU" sz="1400" b="1" i="0" u="none" strike="noStrike" cap="none" normalizeH="0" dirty="0" smtClean="0">
                <a:ln>
                  <a:noFill/>
                </a:ln>
                <a:solidFill>
                  <a:schemeClr val="tx1"/>
                </a:solidFill>
                <a:effectLst/>
                <a:latin typeface="Arial" charset="0"/>
              </a:rPr>
              <a:t> оценка стоимости</a:t>
            </a:r>
            <a:endParaRPr kumimoji="0" lang="ru-RU" sz="1400" b="1" i="0" u="none" strike="noStrike" cap="none" normalizeH="0" baseline="0" dirty="0" smtClean="0">
              <a:ln>
                <a:noFill/>
              </a:ln>
              <a:solidFill>
                <a:schemeClr val="tx1"/>
              </a:solidFill>
              <a:effectLst/>
              <a:latin typeface="Arial" charset="0"/>
            </a:endParaRPr>
          </a:p>
        </p:txBody>
      </p:sp>
      <p:sp>
        <p:nvSpPr>
          <p:cNvPr id="19" name="Прямоугольник 18"/>
          <p:cNvSpPr/>
          <p:nvPr/>
        </p:nvSpPr>
        <p:spPr bwMode="auto">
          <a:xfrm>
            <a:off x="4079875" y="2200275"/>
            <a:ext cx="1752600" cy="10668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endParaRPr kumimoji="0" lang="ru-RU" sz="800" b="1" i="0" u="none" strike="noStrike" cap="none" normalizeH="0" baseline="0" dirty="0" smtClean="0">
              <a:ln>
                <a:noFill/>
              </a:ln>
              <a:solidFill>
                <a:schemeClr val="tx1"/>
              </a:solidFill>
              <a:effectLst/>
              <a:latin typeface="Arial" charset="0"/>
            </a:endParaRPr>
          </a:p>
          <a:p>
            <a:pPr marR="0" algn="ctr" defTabSz="1079500" rtl="0" eaLnBrk="0" fontAlgn="base" latinLnBrk="0" hangingPunct="0">
              <a:lnSpc>
                <a:spcPct val="90000"/>
              </a:lnSpc>
              <a:spcBef>
                <a:spcPct val="90000"/>
              </a:spcBef>
              <a:spcAft>
                <a:spcPct val="0"/>
              </a:spcAft>
              <a:buClrTx/>
              <a:buSzPct val="50000"/>
              <a:tabLst/>
            </a:pPr>
            <a:r>
              <a:rPr lang="ru-RU" sz="1400" dirty="0" smtClean="0"/>
              <a:t>Бюджетирование</a:t>
            </a:r>
            <a:endParaRPr kumimoji="0" lang="ru-RU" sz="1400" b="1" i="0" u="none" strike="noStrike" cap="none" normalizeH="0" baseline="0" dirty="0" smtClean="0">
              <a:ln>
                <a:noFill/>
              </a:ln>
              <a:solidFill>
                <a:schemeClr val="tx1"/>
              </a:solidFill>
              <a:effectLst/>
              <a:latin typeface="Arial" charset="0"/>
            </a:endParaRPr>
          </a:p>
        </p:txBody>
      </p:sp>
      <p:sp>
        <p:nvSpPr>
          <p:cNvPr id="20" name="Прямоугольник 19"/>
          <p:cNvSpPr/>
          <p:nvPr/>
        </p:nvSpPr>
        <p:spPr bwMode="auto">
          <a:xfrm>
            <a:off x="6061075" y="2189578"/>
            <a:ext cx="1600200" cy="10668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endParaRPr kumimoji="0" lang="ru-RU" sz="800" b="1" i="0" u="none" strike="noStrike" cap="none" normalizeH="0" baseline="0" dirty="0" smtClean="0">
              <a:ln>
                <a:noFill/>
              </a:ln>
              <a:solidFill>
                <a:schemeClr val="tx1"/>
              </a:solidFill>
              <a:effectLst/>
              <a:latin typeface="Arial" charset="0"/>
            </a:endParaRPr>
          </a:p>
          <a:p>
            <a:pPr marR="0" algn="ctr" defTabSz="1079500" rtl="0" eaLnBrk="0" fontAlgn="base" latinLnBrk="0" hangingPunct="0">
              <a:lnSpc>
                <a:spcPct val="90000"/>
              </a:lnSpc>
              <a:spcBef>
                <a:spcPct val="90000"/>
              </a:spcBef>
              <a:spcAft>
                <a:spcPct val="0"/>
              </a:spcAft>
              <a:buClrTx/>
              <a:buSzPct val="50000"/>
              <a:tabLst/>
            </a:pPr>
            <a:r>
              <a:rPr lang="ru-RU" sz="1400" dirty="0" smtClean="0"/>
              <a:t>Контроль </a:t>
            </a:r>
            <a:r>
              <a:rPr kumimoji="0" lang="ru-RU" sz="1400" b="1" i="0" u="none" strike="noStrike" cap="none" normalizeH="0" dirty="0" smtClean="0">
                <a:ln>
                  <a:noFill/>
                </a:ln>
                <a:solidFill>
                  <a:schemeClr val="tx1"/>
                </a:solidFill>
                <a:effectLst/>
                <a:latin typeface="Arial" charset="0"/>
              </a:rPr>
              <a:t>стоимости проекта</a:t>
            </a:r>
            <a:endParaRPr kumimoji="0" lang="ru-RU" sz="1400" b="1" i="0" u="none" strike="noStrike" cap="none" normalizeH="0" baseline="0" dirty="0" smtClean="0">
              <a:ln>
                <a:noFill/>
              </a:ln>
              <a:solidFill>
                <a:schemeClr val="tx1"/>
              </a:solidFill>
              <a:effectLst/>
              <a:latin typeface="Arial" charset="0"/>
            </a:endParaRPr>
          </a:p>
        </p:txBody>
      </p:sp>
      <p:sp>
        <p:nvSpPr>
          <p:cNvPr id="21" name="Прямоугольник 20"/>
          <p:cNvSpPr/>
          <p:nvPr/>
        </p:nvSpPr>
        <p:spPr bwMode="auto">
          <a:xfrm>
            <a:off x="7894808" y="2189578"/>
            <a:ext cx="1600200" cy="10668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endParaRPr kumimoji="0" lang="ru-RU" sz="800" b="1" i="0" u="none" strike="noStrike" cap="none" normalizeH="0" baseline="0" dirty="0" smtClean="0">
              <a:ln>
                <a:noFill/>
              </a:ln>
              <a:solidFill>
                <a:schemeClr val="tx1"/>
              </a:solidFill>
              <a:effectLst/>
              <a:latin typeface="Arial" charset="0"/>
            </a:endParaRPr>
          </a:p>
          <a:p>
            <a:pPr marR="0" algn="ctr" defTabSz="1079500" rtl="0" eaLnBrk="0" fontAlgn="base" latinLnBrk="0" hangingPunct="0">
              <a:lnSpc>
                <a:spcPct val="90000"/>
              </a:lnSpc>
              <a:spcBef>
                <a:spcPct val="90000"/>
              </a:spcBef>
              <a:spcAft>
                <a:spcPct val="0"/>
              </a:spcAft>
              <a:buClrTx/>
              <a:buSzPct val="50000"/>
              <a:tabLst/>
            </a:pPr>
            <a:r>
              <a:rPr lang="ru-RU" sz="1400" dirty="0" smtClean="0"/>
              <a:t>Завершающая оценка  </a:t>
            </a:r>
            <a:r>
              <a:rPr kumimoji="0" lang="ru-RU" sz="1400" b="1" i="0" u="none" strike="noStrike" cap="none" normalizeH="0" dirty="0" smtClean="0">
                <a:ln>
                  <a:noFill/>
                </a:ln>
                <a:solidFill>
                  <a:schemeClr val="tx1"/>
                </a:solidFill>
                <a:effectLst/>
                <a:latin typeface="Arial" charset="0"/>
              </a:rPr>
              <a:t> проекта</a:t>
            </a:r>
            <a:endParaRPr kumimoji="0" lang="ru-RU" sz="1400" b="1" i="0" u="none" strike="noStrike" cap="none" normalizeH="0" baseline="0" dirty="0" smtClean="0">
              <a:ln>
                <a:noFill/>
              </a:ln>
              <a:solidFill>
                <a:schemeClr val="tx1"/>
              </a:solidFill>
              <a:effectLst/>
              <a:latin typeface="Arial" charset="0"/>
            </a:endParaRPr>
          </a:p>
        </p:txBody>
      </p:sp>
      <p:sp>
        <p:nvSpPr>
          <p:cNvPr id="22" name="Прямоугольник 21"/>
          <p:cNvSpPr/>
          <p:nvPr/>
        </p:nvSpPr>
        <p:spPr bwMode="auto">
          <a:xfrm>
            <a:off x="2193876" y="3952875"/>
            <a:ext cx="1600200" cy="12954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endParaRPr lang="ru-RU" sz="200" dirty="0" smtClean="0"/>
          </a:p>
          <a:p>
            <a:pPr marR="0" algn="ctr" defTabSz="1079500" rtl="0" eaLnBrk="0" fontAlgn="base" latinLnBrk="0" hangingPunct="0">
              <a:lnSpc>
                <a:spcPct val="90000"/>
              </a:lnSpc>
              <a:spcBef>
                <a:spcPct val="90000"/>
              </a:spcBef>
              <a:spcAft>
                <a:spcPct val="0"/>
              </a:spcAft>
              <a:buClrTx/>
              <a:buSzPct val="50000"/>
              <a:tabLst/>
            </a:pPr>
            <a:r>
              <a:rPr lang="ru-RU" sz="1400" dirty="0" smtClean="0"/>
              <a:t>Сопоставление планируемых затрат с бюджетными ограничениями</a:t>
            </a:r>
            <a:endParaRPr kumimoji="0" lang="ru-RU" sz="1400" b="1" i="0" u="none" strike="noStrike" cap="none" normalizeH="0" baseline="0" dirty="0" smtClean="0">
              <a:ln>
                <a:noFill/>
              </a:ln>
              <a:solidFill>
                <a:schemeClr val="tx1"/>
              </a:solidFill>
              <a:effectLst/>
              <a:latin typeface="Arial" charset="0"/>
            </a:endParaRPr>
          </a:p>
        </p:txBody>
      </p:sp>
      <p:sp>
        <p:nvSpPr>
          <p:cNvPr id="23" name="Прямоугольник 22"/>
          <p:cNvSpPr/>
          <p:nvPr/>
        </p:nvSpPr>
        <p:spPr bwMode="auto">
          <a:xfrm>
            <a:off x="4079875" y="3950384"/>
            <a:ext cx="1752600" cy="12954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endParaRPr lang="ru-RU" sz="200" dirty="0" smtClean="0"/>
          </a:p>
          <a:p>
            <a:pPr marR="0" algn="ctr" defTabSz="1079500" rtl="0" eaLnBrk="0" fontAlgn="base" latinLnBrk="0" hangingPunct="0">
              <a:lnSpc>
                <a:spcPct val="90000"/>
              </a:lnSpc>
              <a:spcBef>
                <a:spcPct val="90000"/>
              </a:spcBef>
              <a:spcAft>
                <a:spcPct val="0"/>
              </a:spcAft>
              <a:buClrTx/>
              <a:buSzPct val="50000"/>
              <a:tabLst/>
            </a:pPr>
            <a:r>
              <a:rPr lang="ru-RU" sz="1400" dirty="0" smtClean="0"/>
              <a:t>Принятие инвестиционного решения финансирования проекта</a:t>
            </a:r>
            <a:endParaRPr kumimoji="0" lang="ru-RU" sz="1400" b="1" i="0" u="none" strike="noStrike" cap="none" normalizeH="0" baseline="0" dirty="0" smtClean="0">
              <a:ln>
                <a:noFill/>
              </a:ln>
              <a:solidFill>
                <a:schemeClr val="tx1"/>
              </a:solidFill>
              <a:effectLst/>
              <a:latin typeface="Arial" charset="0"/>
            </a:endParaRPr>
          </a:p>
        </p:txBody>
      </p:sp>
      <p:sp>
        <p:nvSpPr>
          <p:cNvPr id="24" name="Прямоугольник 23"/>
          <p:cNvSpPr/>
          <p:nvPr/>
        </p:nvSpPr>
        <p:spPr bwMode="auto">
          <a:xfrm>
            <a:off x="6070698" y="3950384"/>
            <a:ext cx="1600200" cy="12954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r>
              <a:rPr lang="ru-RU" sz="1400" dirty="0" smtClean="0"/>
              <a:t>Оценка стоимости произведенных работ</a:t>
            </a:r>
            <a:r>
              <a:rPr lang="en-US" sz="1400" dirty="0" smtClean="0"/>
              <a:t>, </a:t>
            </a:r>
            <a:r>
              <a:rPr lang="ru-RU" sz="1400" dirty="0" smtClean="0"/>
              <a:t>корректировка бюджета</a:t>
            </a:r>
            <a:endParaRPr kumimoji="0" lang="ru-RU" sz="1400" b="1" i="0" u="none" strike="noStrike" cap="none" normalizeH="0" baseline="0" dirty="0" smtClean="0">
              <a:ln>
                <a:noFill/>
              </a:ln>
              <a:solidFill>
                <a:schemeClr val="tx1"/>
              </a:solidFill>
              <a:effectLst/>
              <a:latin typeface="Arial" charset="0"/>
            </a:endParaRPr>
          </a:p>
        </p:txBody>
      </p:sp>
      <p:sp>
        <p:nvSpPr>
          <p:cNvPr id="25" name="Прямоугольник 24"/>
          <p:cNvSpPr/>
          <p:nvPr/>
        </p:nvSpPr>
        <p:spPr bwMode="auto">
          <a:xfrm>
            <a:off x="7902086" y="3933825"/>
            <a:ext cx="1600200" cy="12954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endParaRPr lang="ru-RU" sz="200" dirty="0" smtClean="0"/>
          </a:p>
          <a:p>
            <a:pPr marR="0" algn="ctr" defTabSz="1079500" rtl="0" eaLnBrk="0" fontAlgn="base" latinLnBrk="0" hangingPunct="0">
              <a:lnSpc>
                <a:spcPct val="90000"/>
              </a:lnSpc>
              <a:spcBef>
                <a:spcPct val="90000"/>
              </a:spcBef>
              <a:spcAft>
                <a:spcPct val="0"/>
              </a:spcAft>
              <a:buClrTx/>
              <a:buSzPct val="50000"/>
              <a:tabLst/>
            </a:pPr>
            <a:r>
              <a:rPr lang="ru-RU" sz="1400" dirty="0" smtClean="0"/>
              <a:t>Полная оценка стоимости проекта</a:t>
            </a:r>
            <a:endParaRPr kumimoji="0" lang="ru-RU" sz="1400" b="1" i="0" u="none" strike="noStrike" cap="none" normalizeH="0" baseline="0" dirty="0" smtClean="0">
              <a:ln>
                <a:noFill/>
              </a:ln>
              <a:solidFill>
                <a:schemeClr val="tx1"/>
              </a:solidFill>
              <a:effectLst/>
              <a:latin typeface="Arial" charset="0"/>
            </a:endParaRPr>
          </a:p>
        </p:txBody>
      </p:sp>
      <p:cxnSp>
        <p:nvCxnSpPr>
          <p:cNvPr id="27" name="Прямая соединительная линия 26"/>
          <p:cNvCxnSpPr>
            <a:stCxn id="8" idx="2"/>
          </p:cNvCxnSpPr>
          <p:nvPr/>
        </p:nvCxnSpPr>
        <p:spPr bwMode="auto">
          <a:xfrm>
            <a:off x="4879975" y="504825"/>
            <a:ext cx="0" cy="419100"/>
          </a:xfrm>
          <a:prstGeom prst="line">
            <a:avLst/>
          </a:prstGeom>
          <a:solidFill>
            <a:srgbClr val="FFFFFF"/>
          </a:solidFill>
          <a:ln w="9525" cap="flat" cmpd="sng" algn="ctr">
            <a:noFill/>
            <a:prstDash val="solid"/>
            <a:round/>
            <a:headEnd type="none" w="med" len="med"/>
            <a:tailEnd type="none" w="med" len="med"/>
          </a:ln>
          <a:effectLst/>
        </p:spPr>
      </p:cxnSp>
      <p:cxnSp>
        <p:nvCxnSpPr>
          <p:cNvPr id="29" name="Прямая соединительная линия 28"/>
          <p:cNvCxnSpPr>
            <a:stCxn id="8" idx="2"/>
            <a:endCxn id="12" idx="0"/>
          </p:cNvCxnSpPr>
          <p:nvPr/>
        </p:nvCxnSpPr>
        <p:spPr bwMode="auto">
          <a:xfrm>
            <a:off x="4879975" y="504825"/>
            <a:ext cx="0" cy="628650"/>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32" name="Прямая соединительная линия 31"/>
          <p:cNvCxnSpPr/>
          <p:nvPr/>
        </p:nvCxnSpPr>
        <p:spPr bwMode="auto">
          <a:xfrm>
            <a:off x="4847981" y="1552575"/>
            <a:ext cx="0" cy="637003"/>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38" name="Прямая соединительная линия 37"/>
          <p:cNvCxnSpPr/>
          <p:nvPr/>
        </p:nvCxnSpPr>
        <p:spPr bwMode="auto">
          <a:xfrm flipH="1">
            <a:off x="4847981" y="3296016"/>
            <a:ext cx="5374" cy="656859"/>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42" name="Прямая соединительная линия 41"/>
          <p:cNvCxnSpPr/>
          <p:nvPr/>
        </p:nvCxnSpPr>
        <p:spPr bwMode="auto">
          <a:xfrm>
            <a:off x="6861175" y="1563272"/>
            <a:ext cx="0" cy="637003"/>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43" name="Прямая соединительная линия 42"/>
          <p:cNvCxnSpPr/>
          <p:nvPr/>
        </p:nvCxnSpPr>
        <p:spPr bwMode="auto">
          <a:xfrm>
            <a:off x="8689975" y="1575068"/>
            <a:ext cx="0" cy="637003"/>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44" name="Прямая соединительная линия 43"/>
          <p:cNvCxnSpPr/>
          <p:nvPr/>
        </p:nvCxnSpPr>
        <p:spPr bwMode="auto">
          <a:xfrm>
            <a:off x="2974975" y="1552574"/>
            <a:ext cx="0" cy="637003"/>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45" name="Прямая соединительная линия 44"/>
          <p:cNvCxnSpPr/>
          <p:nvPr/>
        </p:nvCxnSpPr>
        <p:spPr bwMode="auto">
          <a:xfrm>
            <a:off x="1187694" y="1575068"/>
            <a:ext cx="0" cy="637003"/>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48" name="Прямая соединительная линия 47"/>
          <p:cNvCxnSpPr/>
          <p:nvPr/>
        </p:nvCxnSpPr>
        <p:spPr bwMode="auto">
          <a:xfrm flipH="1">
            <a:off x="6858488" y="3267075"/>
            <a:ext cx="5374" cy="656859"/>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49" name="Прямая соединительная линия 48"/>
          <p:cNvCxnSpPr>
            <a:endCxn id="25" idx="0"/>
          </p:cNvCxnSpPr>
          <p:nvPr/>
        </p:nvCxnSpPr>
        <p:spPr bwMode="auto">
          <a:xfrm>
            <a:off x="8689975" y="3256378"/>
            <a:ext cx="12211" cy="677447"/>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51" name="Прямая соединительная линия 50"/>
          <p:cNvCxnSpPr>
            <a:endCxn id="22" idx="0"/>
          </p:cNvCxnSpPr>
          <p:nvPr/>
        </p:nvCxnSpPr>
        <p:spPr bwMode="auto">
          <a:xfrm flipH="1">
            <a:off x="2993976" y="3277002"/>
            <a:ext cx="6350" cy="675873"/>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53" name="Прямая соединительная линия 52"/>
          <p:cNvCxnSpPr>
            <a:endCxn id="16" idx="0"/>
          </p:cNvCxnSpPr>
          <p:nvPr/>
        </p:nvCxnSpPr>
        <p:spPr bwMode="auto">
          <a:xfrm>
            <a:off x="1187694" y="3277002"/>
            <a:ext cx="0" cy="675873"/>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58" name="Прямая соединительная линия 57"/>
          <p:cNvCxnSpPr/>
          <p:nvPr/>
        </p:nvCxnSpPr>
        <p:spPr bwMode="auto">
          <a:xfrm flipH="1">
            <a:off x="1198489" y="714523"/>
            <a:ext cx="7502280" cy="1172"/>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65" name="Прямая соединительная линия 64"/>
          <p:cNvCxnSpPr/>
          <p:nvPr/>
        </p:nvCxnSpPr>
        <p:spPr bwMode="auto">
          <a:xfrm>
            <a:off x="1183933" y="714375"/>
            <a:ext cx="3762" cy="425584"/>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67" name="Прямая соединительная линия 66"/>
          <p:cNvCxnSpPr/>
          <p:nvPr/>
        </p:nvCxnSpPr>
        <p:spPr bwMode="auto">
          <a:xfrm>
            <a:off x="225669" y="849878"/>
            <a:ext cx="9308611" cy="0"/>
          </a:xfrm>
          <a:prstGeom prst="line">
            <a:avLst/>
          </a:prstGeom>
          <a:solidFill>
            <a:srgbClr val="FFFFFF"/>
          </a:solidFill>
          <a:ln w="9525" cap="flat" cmpd="sng" algn="ctr">
            <a:solidFill>
              <a:schemeClr val="tx1"/>
            </a:solidFill>
            <a:prstDash val="dash"/>
            <a:round/>
            <a:headEnd type="none" w="med" len="med"/>
            <a:tailEnd type="none" w="med" len="med"/>
          </a:ln>
          <a:effectLst/>
        </p:spPr>
      </p:cxnSp>
      <p:cxnSp>
        <p:nvCxnSpPr>
          <p:cNvPr id="73" name="Прямая соединительная линия 72"/>
          <p:cNvCxnSpPr/>
          <p:nvPr/>
        </p:nvCxnSpPr>
        <p:spPr bwMode="auto">
          <a:xfrm>
            <a:off x="3000326" y="715695"/>
            <a:ext cx="3762" cy="425584"/>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74" name="Прямая соединительная линия 73"/>
          <p:cNvCxnSpPr/>
          <p:nvPr/>
        </p:nvCxnSpPr>
        <p:spPr bwMode="auto">
          <a:xfrm>
            <a:off x="6870798" y="715695"/>
            <a:ext cx="3762" cy="425584"/>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75" name="Прямая соединительная линия 74"/>
          <p:cNvCxnSpPr/>
          <p:nvPr/>
        </p:nvCxnSpPr>
        <p:spPr bwMode="auto">
          <a:xfrm flipH="1">
            <a:off x="8689975" y="715695"/>
            <a:ext cx="4933" cy="396148"/>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77" name="Прямая соединительная линия 76"/>
          <p:cNvCxnSpPr/>
          <p:nvPr/>
        </p:nvCxnSpPr>
        <p:spPr bwMode="auto">
          <a:xfrm>
            <a:off x="225667" y="1666875"/>
            <a:ext cx="9308611" cy="0"/>
          </a:xfrm>
          <a:prstGeom prst="line">
            <a:avLst/>
          </a:prstGeom>
          <a:solidFill>
            <a:srgbClr val="FFFFFF"/>
          </a:solidFill>
          <a:ln w="9525" cap="flat" cmpd="sng" algn="ctr">
            <a:solidFill>
              <a:schemeClr val="tx1"/>
            </a:solidFill>
            <a:prstDash val="dash"/>
            <a:round/>
            <a:headEnd type="none" w="med" len="med"/>
            <a:tailEnd type="none" w="med" len="med"/>
          </a:ln>
          <a:effectLst/>
        </p:spPr>
      </p:cxnSp>
      <p:cxnSp>
        <p:nvCxnSpPr>
          <p:cNvPr id="78" name="Прямая соединительная линия 77"/>
          <p:cNvCxnSpPr/>
          <p:nvPr/>
        </p:nvCxnSpPr>
        <p:spPr bwMode="auto">
          <a:xfrm>
            <a:off x="199049" y="1897041"/>
            <a:ext cx="9308611" cy="0"/>
          </a:xfrm>
          <a:prstGeom prst="line">
            <a:avLst/>
          </a:prstGeom>
          <a:solidFill>
            <a:srgbClr val="FFFFFF"/>
          </a:solidFill>
          <a:ln w="9525" cap="flat" cmpd="sng" algn="ctr">
            <a:solidFill>
              <a:schemeClr val="tx1"/>
            </a:solidFill>
            <a:prstDash val="dash"/>
            <a:round/>
            <a:headEnd type="none" w="med" len="med"/>
            <a:tailEnd type="none" w="med" len="med"/>
          </a:ln>
          <a:effectLst/>
        </p:spPr>
      </p:cxnSp>
      <p:cxnSp>
        <p:nvCxnSpPr>
          <p:cNvPr id="79" name="Прямая соединительная линия 78"/>
          <p:cNvCxnSpPr/>
          <p:nvPr/>
        </p:nvCxnSpPr>
        <p:spPr bwMode="auto">
          <a:xfrm>
            <a:off x="225668" y="3495675"/>
            <a:ext cx="9308611" cy="0"/>
          </a:xfrm>
          <a:prstGeom prst="line">
            <a:avLst/>
          </a:prstGeom>
          <a:solidFill>
            <a:srgbClr val="FFFFFF"/>
          </a:solidFill>
          <a:ln w="9525" cap="flat" cmpd="sng" algn="ctr">
            <a:solidFill>
              <a:schemeClr val="tx1"/>
            </a:solidFill>
            <a:prstDash val="dash"/>
            <a:round/>
            <a:headEnd type="none" w="med" len="med"/>
            <a:tailEnd type="none" w="med" len="med"/>
          </a:ln>
          <a:effectLst/>
        </p:spPr>
      </p:cxnSp>
      <p:cxnSp>
        <p:nvCxnSpPr>
          <p:cNvPr id="80" name="Прямая соединительная линия 79"/>
          <p:cNvCxnSpPr/>
          <p:nvPr/>
        </p:nvCxnSpPr>
        <p:spPr bwMode="auto">
          <a:xfrm>
            <a:off x="245842" y="3624445"/>
            <a:ext cx="9308611" cy="0"/>
          </a:xfrm>
          <a:prstGeom prst="line">
            <a:avLst/>
          </a:prstGeom>
          <a:solidFill>
            <a:srgbClr val="FFFFFF"/>
          </a:solidFill>
          <a:ln w="9525" cap="flat" cmpd="sng" algn="ctr">
            <a:solidFill>
              <a:schemeClr val="tx1"/>
            </a:solidFill>
            <a:prstDash val="dash"/>
            <a:round/>
            <a:headEnd type="none" w="med" len="med"/>
            <a:tailEnd type="none" w="med" len="med"/>
          </a:ln>
          <a:effectLst/>
        </p:spPr>
      </p:cxnSp>
      <p:cxnSp>
        <p:nvCxnSpPr>
          <p:cNvPr id="81" name="Прямая соединительная линия 80"/>
          <p:cNvCxnSpPr/>
          <p:nvPr/>
        </p:nvCxnSpPr>
        <p:spPr bwMode="auto">
          <a:xfrm>
            <a:off x="196362" y="5553075"/>
            <a:ext cx="9308611" cy="0"/>
          </a:xfrm>
          <a:prstGeom prst="line">
            <a:avLst/>
          </a:prstGeom>
          <a:solidFill>
            <a:srgbClr val="FFFFFF"/>
          </a:solidFill>
          <a:ln w="9525" cap="flat" cmpd="sng" algn="ctr">
            <a:solidFill>
              <a:schemeClr val="tx1"/>
            </a:solidFill>
            <a:prstDash val="dash"/>
            <a:round/>
            <a:headEnd type="none" w="med" len="med"/>
            <a:tailEnd type="none" w="med" len="med"/>
          </a:ln>
          <a:effectLst/>
        </p:spPr>
      </p:cxnSp>
      <p:cxnSp>
        <p:nvCxnSpPr>
          <p:cNvPr id="82" name="Прямая соединительная линия 81"/>
          <p:cNvCxnSpPr/>
          <p:nvPr/>
        </p:nvCxnSpPr>
        <p:spPr bwMode="auto">
          <a:xfrm flipV="1">
            <a:off x="225669" y="849878"/>
            <a:ext cx="0" cy="753106"/>
          </a:xfrm>
          <a:prstGeom prst="line">
            <a:avLst/>
          </a:prstGeom>
          <a:solidFill>
            <a:srgbClr val="FFFFFF"/>
          </a:solidFill>
          <a:ln w="9525" cap="flat" cmpd="sng" algn="ctr">
            <a:solidFill>
              <a:schemeClr val="tx1"/>
            </a:solidFill>
            <a:prstDash val="dash"/>
            <a:round/>
            <a:headEnd type="none" w="med" len="med"/>
            <a:tailEnd type="none" w="med" len="med"/>
          </a:ln>
          <a:effectLst/>
        </p:spPr>
      </p:cxnSp>
      <p:cxnSp>
        <p:nvCxnSpPr>
          <p:cNvPr id="87" name="Прямая соединительная линия 86"/>
          <p:cNvCxnSpPr/>
          <p:nvPr/>
        </p:nvCxnSpPr>
        <p:spPr bwMode="auto">
          <a:xfrm flipV="1">
            <a:off x="9548104" y="849878"/>
            <a:ext cx="0" cy="753106"/>
          </a:xfrm>
          <a:prstGeom prst="line">
            <a:avLst/>
          </a:prstGeom>
          <a:solidFill>
            <a:srgbClr val="FFFFFF"/>
          </a:solidFill>
          <a:ln w="9525" cap="flat" cmpd="sng" algn="ctr">
            <a:solidFill>
              <a:schemeClr val="tx1"/>
            </a:solidFill>
            <a:prstDash val="dash"/>
            <a:round/>
            <a:headEnd type="none" w="med" len="med"/>
            <a:tailEnd type="none" w="med" len="med"/>
          </a:ln>
          <a:effectLst/>
        </p:spPr>
      </p:cxnSp>
      <p:cxnSp>
        <p:nvCxnSpPr>
          <p:cNvPr id="88" name="Прямая соединительная линия 87"/>
          <p:cNvCxnSpPr/>
          <p:nvPr/>
        </p:nvCxnSpPr>
        <p:spPr bwMode="auto">
          <a:xfrm flipV="1">
            <a:off x="199049" y="1893569"/>
            <a:ext cx="0" cy="1602106"/>
          </a:xfrm>
          <a:prstGeom prst="line">
            <a:avLst/>
          </a:prstGeom>
          <a:solidFill>
            <a:srgbClr val="FFFFFF"/>
          </a:solidFill>
          <a:ln w="9525" cap="flat" cmpd="sng" algn="ctr">
            <a:solidFill>
              <a:schemeClr val="tx1"/>
            </a:solidFill>
            <a:prstDash val="dash"/>
            <a:round/>
            <a:headEnd type="none" w="med" len="med"/>
            <a:tailEnd type="none" w="med" len="med"/>
          </a:ln>
          <a:effectLst/>
        </p:spPr>
      </p:cxnSp>
      <p:cxnSp>
        <p:nvCxnSpPr>
          <p:cNvPr id="90" name="Прямая соединительная линия 89"/>
          <p:cNvCxnSpPr/>
          <p:nvPr/>
        </p:nvCxnSpPr>
        <p:spPr bwMode="auto">
          <a:xfrm flipV="1">
            <a:off x="9568277" y="1897041"/>
            <a:ext cx="0" cy="1602106"/>
          </a:xfrm>
          <a:prstGeom prst="line">
            <a:avLst/>
          </a:prstGeom>
          <a:solidFill>
            <a:srgbClr val="FFFFFF"/>
          </a:solidFill>
          <a:ln w="9525" cap="flat" cmpd="sng" algn="ctr">
            <a:solidFill>
              <a:schemeClr val="tx1"/>
            </a:solidFill>
            <a:prstDash val="dash"/>
            <a:round/>
            <a:headEnd type="none" w="med" len="med"/>
            <a:tailEnd type="none" w="med" len="med"/>
          </a:ln>
          <a:effectLst/>
        </p:spPr>
      </p:cxnSp>
      <p:cxnSp>
        <p:nvCxnSpPr>
          <p:cNvPr id="91" name="Прямая соединительная линия 90"/>
          <p:cNvCxnSpPr/>
          <p:nvPr/>
        </p:nvCxnSpPr>
        <p:spPr bwMode="auto">
          <a:xfrm flipV="1">
            <a:off x="199049" y="3648075"/>
            <a:ext cx="0" cy="1905000"/>
          </a:xfrm>
          <a:prstGeom prst="line">
            <a:avLst/>
          </a:prstGeom>
          <a:solidFill>
            <a:srgbClr val="FFFFFF"/>
          </a:solidFill>
          <a:ln w="9525" cap="flat" cmpd="sng" algn="ctr">
            <a:solidFill>
              <a:schemeClr val="tx1"/>
            </a:solidFill>
            <a:prstDash val="dash"/>
            <a:round/>
            <a:headEnd type="none" w="med" len="med"/>
            <a:tailEnd type="none" w="med" len="med"/>
          </a:ln>
          <a:effectLst/>
        </p:spPr>
      </p:cxnSp>
      <p:cxnSp>
        <p:nvCxnSpPr>
          <p:cNvPr id="93" name="Прямая соединительная линия 92"/>
          <p:cNvCxnSpPr/>
          <p:nvPr/>
        </p:nvCxnSpPr>
        <p:spPr bwMode="auto">
          <a:xfrm flipV="1">
            <a:off x="9568277" y="3632688"/>
            <a:ext cx="0" cy="1905000"/>
          </a:xfrm>
          <a:prstGeom prst="line">
            <a:avLst/>
          </a:prstGeom>
          <a:solidFill>
            <a:srgbClr val="FFFFFF"/>
          </a:solidFill>
          <a:ln w="9525" cap="flat" cmpd="sng" algn="ctr">
            <a:solidFill>
              <a:schemeClr val="tx1"/>
            </a:solidFill>
            <a:prstDash val="dash"/>
            <a:round/>
            <a:headEnd type="none" w="med" len="med"/>
            <a:tailEnd type="none" w="med" len="med"/>
          </a:ln>
          <a:effectLst/>
        </p:spPr>
      </p:cxnSp>
      <p:sp>
        <p:nvSpPr>
          <p:cNvPr id="94" name="TextBox 93"/>
          <p:cNvSpPr txBox="1"/>
          <p:nvPr/>
        </p:nvSpPr>
        <p:spPr>
          <a:xfrm>
            <a:off x="3997129" y="849878"/>
            <a:ext cx="1905000" cy="338554"/>
          </a:xfrm>
          <a:prstGeom prst="rect">
            <a:avLst/>
          </a:prstGeom>
          <a:noFill/>
        </p:spPr>
        <p:txBody>
          <a:bodyPr wrap="square" rtlCol="0">
            <a:spAutoFit/>
          </a:bodyPr>
          <a:lstStyle/>
          <a:p>
            <a:r>
              <a:rPr lang="ru-RU" sz="1600" dirty="0" smtClean="0"/>
              <a:t>С   Т   А   Д   И   Я</a:t>
            </a:r>
            <a:endParaRPr lang="ru-RU" sz="1600" dirty="0"/>
          </a:p>
        </p:txBody>
      </p:sp>
      <p:sp>
        <p:nvSpPr>
          <p:cNvPr id="95" name="TextBox 94"/>
          <p:cNvSpPr txBox="1"/>
          <p:nvPr/>
        </p:nvSpPr>
        <p:spPr>
          <a:xfrm>
            <a:off x="3508496" y="1893569"/>
            <a:ext cx="2783302" cy="338554"/>
          </a:xfrm>
          <a:prstGeom prst="rect">
            <a:avLst/>
          </a:prstGeom>
          <a:noFill/>
        </p:spPr>
        <p:txBody>
          <a:bodyPr wrap="square" rtlCol="0">
            <a:spAutoFit/>
          </a:bodyPr>
          <a:lstStyle/>
          <a:p>
            <a:r>
              <a:rPr lang="ru-RU" sz="1600" dirty="0"/>
              <a:t>П</a:t>
            </a:r>
            <a:r>
              <a:rPr lang="ru-RU" sz="1600" dirty="0" smtClean="0"/>
              <a:t>   Р   О   Ц   Е   С    </a:t>
            </a:r>
            <a:r>
              <a:rPr lang="ru-RU" sz="1600" dirty="0"/>
              <a:t>С</a:t>
            </a:r>
            <a:r>
              <a:rPr lang="ru-RU" sz="1600" dirty="0" smtClean="0"/>
              <a:t>    Ы</a:t>
            </a:r>
            <a:endParaRPr lang="ru-RU" sz="1600" dirty="0"/>
          </a:p>
        </p:txBody>
      </p:sp>
      <p:sp>
        <p:nvSpPr>
          <p:cNvPr id="96" name="TextBox 95"/>
          <p:cNvSpPr txBox="1"/>
          <p:nvPr/>
        </p:nvSpPr>
        <p:spPr>
          <a:xfrm>
            <a:off x="4246831" y="3662683"/>
            <a:ext cx="1905000" cy="338554"/>
          </a:xfrm>
          <a:prstGeom prst="rect">
            <a:avLst/>
          </a:prstGeom>
          <a:noFill/>
        </p:spPr>
        <p:txBody>
          <a:bodyPr wrap="square" rtlCol="0">
            <a:spAutoFit/>
          </a:bodyPr>
          <a:lstStyle/>
          <a:p>
            <a:r>
              <a:rPr lang="ru-RU" sz="1600" dirty="0"/>
              <a:t>Ц</a:t>
            </a:r>
            <a:r>
              <a:rPr lang="ru-RU" sz="1600" dirty="0" smtClean="0"/>
              <a:t>   </a:t>
            </a:r>
            <a:r>
              <a:rPr lang="ru-RU" sz="1600" dirty="0"/>
              <a:t>Е</a:t>
            </a:r>
            <a:r>
              <a:rPr lang="ru-RU" sz="1600" dirty="0" smtClean="0"/>
              <a:t>   </a:t>
            </a:r>
            <a:r>
              <a:rPr lang="ru-RU" sz="1600" dirty="0"/>
              <a:t>Л</a:t>
            </a:r>
            <a:r>
              <a:rPr lang="ru-RU" sz="1600" dirty="0" smtClean="0"/>
              <a:t>   Ь</a:t>
            </a:r>
            <a:endParaRPr lang="ru-RU" sz="1600" dirty="0"/>
          </a:p>
        </p:txBody>
      </p:sp>
      <p:sp>
        <p:nvSpPr>
          <p:cNvPr id="97" name="TextBox 96"/>
          <p:cNvSpPr txBox="1"/>
          <p:nvPr/>
        </p:nvSpPr>
        <p:spPr>
          <a:xfrm>
            <a:off x="5299075" y="5781675"/>
            <a:ext cx="4648200" cy="276999"/>
          </a:xfrm>
          <a:prstGeom prst="rect">
            <a:avLst/>
          </a:prstGeom>
          <a:noFill/>
        </p:spPr>
        <p:txBody>
          <a:bodyPr wrap="square" rtlCol="0">
            <a:spAutoFit/>
          </a:bodyPr>
          <a:lstStyle/>
          <a:p>
            <a:r>
              <a:rPr lang="ru-RU" sz="1200" dirty="0" smtClean="0"/>
              <a:t>Источник</a:t>
            </a:r>
            <a:r>
              <a:rPr lang="en-US" sz="1200" dirty="0" smtClean="0"/>
              <a:t>: </a:t>
            </a:r>
            <a:r>
              <a:rPr lang="ru-RU" sz="1200" dirty="0" smtClean="0"/>
              <a:t>Управление проектами в машиностроении</a:t>
            </a:r>
            <a:endParaRPr lang="ru-RU" sz="1200" dirty="0"/>
          </a:p>
        </p:txBody>
      </p:sp>
    </p:spTree>
    <p:extLst>
      <p:ext uri="{BB962C8B-B14F-4D97-AF65-F5344CB8AC3E}">
        <p14:creationId xmlns:p14="http://schemas.microsoft.com/office/powerpoint/2010/main" val="1814258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txBox="1">
            <a:spLocks/>
          </p:cNvSpPr>
          <p:nvPr/>
        </p:nvSpPr>
        <p:spPr>
          <a:xfrm>
            <a:off x="269875" y="295275"/>
            <a:ext cx="94138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2800" kern="0" dirty="0" smtClean="0">
                <a:latin typeface="+mj-lt"/>
                <a:ea typeface="+mj-ea"/>
                <a:cs typeface="+mj-cs"/>
              </a:rPr>
              <a:t>Практический вопрос</a:t>
            </a:r>
            <a:endParaRPr lang="en-US" sz="2800" kern="0" dirty="0" smtClean="0">
              <a:latin typeface="+mj-lt"/>
              <a:ea typeface="+mj-ea"/>
              <a:cs typeface="+mj-cs"/>
            </a:endParaRPr>
          </a:p>
          <a:p>
            <a:pPr marL="0" marR="0" lvl="0" indent="0" algn="ctr" defTabSz="1079500" rtl="0" eaLnBrk="0" fontAlgn="base" latinLnBrk="0" hangingPunct="0">
              <a:lnSpc>
                <a:spcPct val="100000"/>
              </a:lnSpc>
              <a:spcBef>
                <a:spcPct val="0"/>
              </a:spcBef>
              <a:spcAft>
                <a:spcPct val="0"/>
              </a:spcAft>
              <a:buClrTx/>
              <a:buSzTx/>
              <a:buFontTx/>
              <a:buNone/>
              <a:tabLst/>
              <a:defRPr/>
            </a:pPr>
            <a:r>
              <a:rPr lang="ru-RU" sz="2800" kern="0" dirty="0" smtClean="0">
                <a:latin typeface="+mj-lt"/>
                <a:ea typeface="+mj-ea"/>
                <a:cs typeface="+mj-cs"/>
              </a:rPr>
              <a:t>  </a:t>
            </a:r>
          </a:p>
          <a:p>
            <a:pPr marL="0" marR="0" lvl="0" indent="0" algn="ctr" defTabSz="1079500" rtl="0" eaLnBrk="0" fontAlgn="base" latinLnBrk="0" hangingPunct="0">
              <a:lnSpc>
                <a:spcPct val="100000"/>
              </a:lnSpc>
              <a:spcBef>
                <a:spcPct val="0"/>
              </a:spcBef>
              <a:spcAft>
                <a:spcPct val="0"/>
              </a:spcAft>
              <a:buClrTx/>
              <a:buSzTx/>
              <a:buFontTx/>
              <a:buNone/>
              <a:tabLst/>
              <a:defRPr/>
            </a:pPr>
            <a:endParaRPr kumimoji="0" lang="ru-RU" b="1" i="0" u="none" strike="noStrike" kern="0" cap="none" spc="0" normalizeH="0" baseline="0" noProof="0" dirty="0">
              <a:ln>
                <a:noFill/>
              </a:ln>
              <a:effectLst/>
              <a:uLnTx/>
              <a:uFillTx/>
              <a:latin typeface="+mj-lt"/>
              <a:ea typeface="+mj-ea"/>
              <a:cs typeface="+mj-cs"/>
            </a:endParaRPr>
          </a:p>
        </p:txBody>
      </p:sp>
      <p:sp>
        <p:nvSpPr>
          <p:cNvPr id="13" name="Содержимое 10"/>
          <p:cNvSpPr txBox="1">
            <a:spLocks/>
          </p:cNvSpPr>
          <p:nvPr/>
        </p:nvSpPr>
        <p:spPr>
          <a:xfrm>
            <a:off x="0" y="3148009"/>
            <a:ext cx="6429420" cy="2143140"/>
          </a:xfrm>
          <a:prstGeom prst="rect">
            <a:avLst/>
          </a:prstGeom>
        </p:spPr>
        <p:txBody>
          <a:bodyPr/>
          <a:lstStyle/>
          <a:p>
            <a:pPr marL="742950" lvl="1" indent="-285750" defTabSz="1079500" eaLnBrk="0" hangingPunct="0">
              <a:lnSpc>
                <a:spcPct val="90000"/>
              </a:lnSpc>
              <a:spcBef>
                <a:spcPct val="90000"/>
              </a:spcBef>
              <a:buSzPct val="50000"/>
            </a:pPr>
            <a:r>
              <a:rPr lang="ru-RU" sz="2000" dirty="0" smtClean="0"/>
              <a:t>А  Бюджет проекта не следует увеличивать</a:t>
            </a:r>
          </a:p>
          <a:p>
            <a:pPr marL="742950" lvl="1" indent="-285750" defTabSz="1079500" eaLnBrk="0" hangingPunct="0">
              <a:lnSpc>
                <a:spcPct val="90000"/>
              </a:lnSpc>
              <a:spcBef>
                <a:spcPct val="90000"/>
              </a:spcBef>
              <a:buSzPct val="50000"/>
            </a:pPr>
            <a:r>
              <a:rPr lang="ru-RU" sz="2000" dirty="0" smtClean="0"/>
              <a:t>В  Бюджет проекта следует увеличить на 15 тыс.руб. </a:t>
            </a:r>
          </a:p>
          <a:p>
            <a:pPr marL="742950" lvl="1" indent="-285750" defTabSz="1079500" eaLnBrk="0" hangingPunct="0">
              <a:lnSpc>
                <a:spcPct val="90000"/>
              </a:lnSpc>
              <a:spcBef>
                <a:spcPct val="90000"/>
              </a:spcBef>
              <a:buSzPct val="50000"/>
            </a:pPr>
            <a:r>
              <a:rPr lang="ru-RU" sz="2000" dirty="0" smtClean="0"/>
              <a:t>С  Бюджет проекта следует увеличить на 10 тыс.руб.</a:t>
            </a:r>
          </a:p>
          <a:p>
            <a:pPr marL="742950" lvl="1" indent="-285750" defTabSz="1079500" eaLnBrk="0" hangingPunct="0">
              <a:lnSpc>
                <a:spcPct val="90000"/>
              </a:lnSpc>
              <a:spcBef>
                <a:spcPct val="90000"/>
              </a:spcBef>
              <a:buSzPct val="50000"/>
            </a:pPr>
            <a:r>
              <a:rPr lang="en-US" sz="2000" dirty="0" smtClean="0"/>
              <a:t>D  </a:t>
            </a:r>
            <a:r>
              <a:rPr lang="ru-RU" sz="2000" dirty="0" smtClean="0"/>
              <a:t>Бюджет проекта следует увеличить на 5 тыс.руб.</a:t>
            </a:r>
          </a:p>
          <a:p>
            <a:pPr marL="742950" lvl="1" indent="-285750" defTabSz="1079500" eaLnBrk="0" hangingPunct="0">
              <a:lnSpc>
                <a:spcPct val="90000"/>
              </a:lnSpc>
              <a:spcBef>
                <a:spcPct val="90000"/>
              </a:spcBef>
              <a:buSzPct val="50000"/>
              <a:buFont typeface="Wingdings" pitchFamily="2" charset="2"/>
              <a:buChar char="n"/>
            </a:pPr>
            <a:endParaRPr lang="ru-RU" sz="1400" b="0" kern="0" dirty="0" smtClean="0"/>
          </a:p>
        </p:txBody>
      </p:sp>
      <p:sp>
        <p:nvSpPr>
          <p:cNvPr id="5" name="TextBox 4"/>
          <p:cNvSpPr txBox="1"/>
          <p:nvPr/>
        </p:nvSpPr>
        <p:spPr>
          <a:xfrm>
            <a:off x="341281" y="1076307"/>
            <a:ext cx="8715436" cy="1754326"/>
          </a:xfrm>
          <a:prstGeom prst="rect">
            <a:avLst/>
          </a:prstGeom>
          <a:noFill/>
        </p:spPr>
        <p:txBody>
          <a:bodyPr wrap="square" rtlCol="0">
            <a:spAutoFit/>
          </a:bodyPr>
          <a:lstStyle/>
          <a:p>
            <a:r>
              <a:rPr lang="ru-RU" sz="1800" dirty="0" smtClean="0"/>
              <a:t>Команда проекта получила одобренный заказчиком запрос на изменение. Ранее команда оценила затраты на реализацию этого изменения в 10 тыс.руб. Заказчик согласен заплатить эту сумму за дополнительную работу. Он знает о том</a:t>
            </a:r>
            <a:r>
              <a:rPr lang="en-US" sz="1800" dirty="0" smtClean="0"/>
              <a:t>, </a:t>
            </a:r>
            <a:r>
              <a:rPr lang="ru-RU" sz="1800" dirty="0" smtClean="0"/>
              <a:t>что есть 50% вероятности</a:t>
            </a:r>
            <a:r>
              <a:rPr lang="en-US" sz="1800" dirty="0" smtClean="0"/>
              <a:t>, </a:t>
            </a:r>
            <a:r>
              <a:rPr lang="ru-RU" sz="1800" dirty="0" smtClean="0"/>
              <a:t>что это изменение работать не будет и впоследствии будет убрано. Какое изменение следует сделать в бюджете</a:t>
            </a:r>
            <a:r>
              <a:rPr lang="en-US" sz="1800" dirty="0" smtClean="0"/>
              <a:t>, </a:t>
            </a:r>
            <a:r>
              <a:rPr lang="ru-RU" sz="1800" dirty="0" smtClean="0"/>
              <a:t>если только его нужно сделать вообще</a:t>
            </a:r>
            <a:r>
              <a:rPr lang="en-US" sz="1800" dirty="0" smtClean="0"/>
              <a:t>?</a:t>
            </a:r>
            <a:endParaRPr lang="ru-RU" sz="1800" dirty="0"/>
          </a:p>
        </p:txBody>
      </p:sp>
      <p:sp>
        <p:nvSpPr>
          <p:cNvPr id="6" name="Oval 6"/>
          <p:cNvSpPr>
            <a:spLocks noChangeArrowheads="1"/>
          </p:cNvSpPr>
          <p:nvPr/>
        </p:nvSpPr>
        <p:spPr bwMode="auto">
          <a:xfrm>
            <a:off x="269843" y="4291017"/>
            <a:ext cx="6429420" cy="890574"/>
          </a:xfrm>
          <a:prstGeom prst="ellipse">
            <a:avLst/>
          </a:prstGeom>
          <a:noFill/>
          <a:ln w="57150">
            <a:solidFill>
              <a:srgbClr val="FF3300"/>
            </a:solidFill>
            <a:round/>
            <a:headEnd/>
            <a:tailEnd/>
          </a:ln>
        </p:spPr>
        <p:txBody>
          <a:bodyPr wrap="none" lIns="97027" tIns="48513" rIns="97027" bIns="48513" anchor="ctr"/>
          <a:lstStyle/>
          <a:p>
            <a:endParaRPr lang="ru-RU"/>
          </a:p>
        </p:txBody>
      </p:sp>
      <p:pic>
        <p:nvPicPr>
          <p:cNvPr id="184322" name="Picture 2" descr="http://t0.gstatic.com/images?q=tbn:ANd9GcQAtXKhvdL4V3i6Lchyd9hmvrTR88uV7Kms8E8bqIdfsIs_0CMmgA"/>
          <p:cNvPicPr>
            <a:picLocks noChangeAspect="1" noChangeArrowheads="1"/>
          </p:cNvPicPr>
          <p:nvPr/>
        </p:nvPicPr>
        <p:blipFill>
          <a:blip r:embed="rId3"/>
          <a:srcRect/>
          <a:stretch>
            <a:fillRect/>
          </a:stretch>
        </p:blipFill>
        <p:spPr bwMode="auto">
          <a:xfrm>
            <a:off x="6770701" y="3148009"/>
            <a:ext cx="2143125" cy="2143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10"/>
          <p:cNvSpPr txBox="1">
            <a:spLocks/>
          </p:cNvSpPr>
          <p:nvPr/>
        </p:nvSpPr>
        <p:spPr>
          <a:xfrm>
            <a:off x="422275" y="981075"/>
            <a:ext cx="8229600" cy="4816475"/>
          </a:xfrm>
          <a:prstGeom prst="rect">
            <a:avLst/>
          </a:prstGeom>
        </p:spPr>
        <p:txBody>
          <a:bodyPr/>
          <a:lstStyle/>
          <a:p>
            <a:pPr marL="742950" lvl="1" indent="-285750" defTabSz="1079500" eaLnBrk="0" hangingPunct="0">
              <a:lnSpc>
                <a:spcPct val="90000"/>
              </a:lnSpc>
              <a:spcBef>
                <a:spcPct val="90000"/>
              </a:spcBef>
              <a:buSzPct val="50000"/>
            </a:pPr>
            <a:r>
              <a:rPr lang="ru-RU" sz="1800" b="0" kern="0" dirty="0" smtClean="0"/>
              <a:t>Следующие шаги</a:t>
            </a:r>
          </a:p>
          <a:p>
            <a:pPr marL="742950" lvl="1" indent="-285750" defTabSz="1079500" eaLnBrk="0" hangingPunct="0">
              <a:lnSpc>
                <a:spcPct val="90000"/>
              </a:lnSpc>
              <a:spcBef>
                <a:spcPct val="90000"/>
              </a:spcBef>
              <a:buSzPct val="50000"/>
              <a:buFont typeface="Wingdings" pitchFamily="2" charset="2"/>
              <a:buChar char="n"/>
            </a:pPr>
            <a:r>
              <a:rPr lang="ru-RU" sz="1400" b="0" kern="0" dirty="0" smtClean="0"/>
              <a:t>Определение инвестиционных возможностей</a:t>
            </a:r>
          </a:p>
          <a:p>
            <a:pPr marL="742950" lvl="1" indent="-285750" defTabSz="1079500" eaLnBrk="0" hangingPunct="0">
              <a:lnSpc>
                <a:spcPct val="90000"/>
              </a:lnSpc>
              <a:spcBef>
                <a:spcPct val="90000"/>
              </a:spcBef>
              <a:buSzPct val="50000"/>
              <a:buFont typeface="Wingdings" pitchFamily="2" charset="2"/>
              <a:buChar char="n"/>
            </a:pPr>
            <a:r>
              <a:rPr lang="ru-RU" sz="1400" b="0" kern="0" dirty="0" smtClean="0"/>
              <a:t>Анализа альтернативных проектов и их вариантов и предварительный выбор проектов</a:t>
            </a:r>
          </a:p>
          <a:p>
            <a:pPr marL="742950" lvl="1" indent="-285750" defTabSz="1079500" eaLnBrk="0" hangingPunct="0">
              <a:lnSpc>
                <a:spcPct val="90000"/>
              </a:lnSpc>
              <a:spcBef>
                <a:spcPct val="90000"/>
              </a:spcBef>
              <a:buSzPct val="50000"/>
              <a:buFont typeface="Wingdings" pitchFamily="2" charset="2"/>
              <a:buChar char="n"/>
            </a:pPr>
            <a:r>
              <a:rPr lang="ru-RU" sz="1400" b="0" kern="0" dirty="0" smtClean="0"/>
              <a:t>Планирование (составление укрупненных сетевых моделей и календарных планов)</a:t>
            </a:r>
          </a:p>
          <a:p>
            <a:pPr marL="742950" lvl="1" indent="-285750" defTabSz="1079500" eaLnBrk="0" hangingPunct="0">
              <a:lnSpc>
                <a:spcPct val="90000"/>
              </a:lnSpc>
              <a:spcBef>
                <a:spcPct val="90000"/>
              </a:spcBef>
              <a:buSzPct val="50000"/>
              <a:buFont typeface="Wingdings" pitchFamily="2" charset="2"/>
              <a:buChar char="n"/>
            </a:pPr>
            <a:r>
              <a:rPr lang="ru-RU" sz="1400" b="0" kern="0" dirty="0" smtClean="0"/>
              <a:t>Контроль</a:t>
            </a:r>
          </a:p>
          <a:p>
            <a:pPr marL="742950" lvl="1" indent="-285750" defTabSz="1079500" eaLnBrk="0" hangingPunct="0">
              <a:lnSpc>
                <a:spcPct val="90000"/>
              </a:lnSpc>
              <a:spcBef>
                <a:spcPct val="90000"/>
              </a:spcBef>
              <a:buSzPct val="50000"/>
              <a:buFont typeface="Wingdings" pitchFamily="2" charset="2"/>
              <a:buChar char="n"/>
            </a:pPr>
            <a:r>
              <a:rPr lang="ru-RU" sz="1400" b="0" kern="0" dirty="0" smtClean="0"/>
              <a:t>Регулирование</a:t>
            </a:r>
          </a:p>
          <a:p>
            <a:pPr marL="285750" indent="-285750" defTabSz="1079500" eaLnBrk="0" hangingPunct="0">
              <a:lnSpc>
                <a:spcPct val="90000"/>
              </a:lnSpc>
              <a:spcBef>
                <a:spcPct val="90000"/>
              </a:spcBef>
              <a:buSzPct val="50000"/>
              <a:buFont typeface="Wingdings" pitchFamily="2" charset="2"/>
              <a:buChar char="n"/>
            </a:pPr>
            <a:r>
              <a:rPr lang="ru-RU" sz="1800" b="0" kern="0" dirty="0" smtClean="0"/>
              <a:t>Основные документы</a:t>
            </a:r>
          </a:p>
          <a:p>
            <a:pPr marL="742950" lvl="1" indent="-285750" defTabSz="1079500" eaLnBrk="0" hangingPunct="0">
              <a:lnSpc>
                <a:spcPct val="90000"/>
              </a:lnSpc>
              <a:spcBef>
                <a:spcPct val="90000"/>
              </a:spcBef>
              <a:buSzPct val="50000"/>
              <a:buFont typeface="Wingdings" pitchFamily="2" charset="2"/>
              <a:buChar char="n"/>
            </a:pPr>
            <a:r>
              <a:rPr lang="ru-RU" sz="1400" b="0" kern="0" dirty="0" smtClean="0"/>
              <a:t>Технико-экономическое обоснование (ТЭО)</a:t>
            </a:r>
          </a:p>
          <a:p>
            <a:pPr marL="742950" lvl="1" indent="-285750" defTabSz="1079500" eaLnBrk="0" hangingPunct="0">
              <a:lnSpc>
                <a:spcPct val="90000"/>
              </a:lnSpc>
              <a:spcBef>
                <a:spcPct val="90000"/>
              </a:spcBef>
              <a:buSzPct val="50000"/>
              <a:buFont typeface="Wingdings" pitchFamily="2" charset="2"/>
              <a:buChar char="n"/>
            </a:pPr>
            <a:r>
              <a:rPr lang="ru-RU" sz="1400" b="0" kern="0" dirty="0" smtClean="0"/>
              <a:t>План финансирования</a:t>
            </a:r>
          </a:p>
          <a:p>
            <a:pPr marL="742950" lvl="1" indent="-285750" defTabSz="1079500" eaLnBrk="0" hangingPunct="0">
              <a:lnSpc>
                <a:spcPct val="90000"/>
              </a:lnSpc>
              <a:spcBef>
                <a:spcPct val="90000"/>
              </a:spcBef>
              <a:buSzPct val="50000"/>
              <a:buFont typeface="Wingdings" pitchFamily="2" charset="2"/>
              <a:buChar char="n"/>
            </a:pPr>
            <a:r>
              <a:rPr lang="ru-RU" sz="1400" b="0" kern="0" dirty="0" smtClean="0"/>
              <a:t>Укрупненные сетевые графики</a:t>
            </a:r>
          </a:p>
        </p:txBody>
      </p:sp>
      <p:sp>
        <p:nvSpPr>
          <p:cNvPr id="5" name="Заголовок 9"/>
          <p:cNvSpPr txBox="1">
            <a:spLocks/>
          </p:cNvSpPr>
          <p:nvPr/>
        </p:nvSpPr>
        <p:spPr>
          <a:xfrm>
            <a:off x="198405" y="219051"/>
            <a:ext cx="10271163" cy="841375"/>
          </a:xfrm>
          <a:prstGeom prst="rect">
            <a:avLst/>
          </a:prstGeom>
        </p:spPr>
        <p:txBody>
          <a:bodyPr/>
          <a:lstStyle/>
          <a:p>
            <a:pPr marL="342900" indent="-342900" defTabSz="1079500" eaLnBrk="0" hangingPunct="0">
              <a:lnSpc>
                <a:spcPct val="90000"/>
              </a:lnSpc>
              <a:spcBef>
                <a:spcPct val="90000"/>
              </a:spcBef>
              <a:buSzPct val="50000"/>
            </a:pPr>
            <a:r>
              <a:rPr lang="ru-RU" sz="3000" kern="0" dirty="0" smtClean="0"/>
              <a:t>Начальная (предынвестиционная) фаза проекта</a:t>
            </a:r>
          </a:p>
        </p:txBody>
      </p:sp>
      <p:sp>
        <p:nvSpPr>
          <p:cNvPr id="56322" name="AutoShape 2"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4" name="AutoShape 4"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6" name="AutoShape 6"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4" name="AutoShape 4"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6" name="AutoShape 6"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Заголовок 9"/>
          <p:cNvSpPr txBox="1">
            <a:spLocks/>
          </p:cNvSpPr>
          <p:nvPr/>
        </p:nvSpPr>
        <p:spPr>
          <a:xfrm>
            <a:off x="412719" y="0"/>
            <a:ext cx="87153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kumimoji="0" lang="ru-RU" sz="3200" b="1" i="0" u="none" strike="noStrike" kern="0" cap="none" spc="0" normalizeH="0" baseline="0" noProof="0" dirty="0" smtClean="0">
                <a:ln>
                  <a:noFill/>
                </a:ln>
                <a:effectLst/>
                <a:uLnTx/>
                <a:uFillTx/>
                <a:latin typeface="+mj-lt"/>
                <a:ea typeface="+mj-ea"/>
                <a:cs typeface="+mj-cs"/>
              </a:rPr>
              <a:t>Состав</a:t>
            </a:r>
            <a:r>
              <a:rPr kumimoji="0" lang="ru-RU" sz="3200" b="1" i="0" u="none" strike="noStrike" kern="0" cap="none" spc="0" normalizeH="0" noProof="0" dirty="0" smtClean="0">
                <a:ln>
                  <a:noFill/>
                </a:ln>
                <a:effectLst/>
                <a:uLnTx/>
                <a:uFillTx/>
                <a:latin typeface="+mj-lt"/>
                <a:ea typeface="+mj-ea"/>
                <a:cs typeface="+mj-cs"/>
              </a:rPr>
              <a:t> ТЭО</a:t>
            </a:r>
            <a:endParaRPr kumimoji="0" lang="ru-RU" sz="3200" b="1" i="0" u="none" strike="noStrike" kern="0" cap="none" spc="0" normalizeH="0" baseline="0" noProof="0" dirty="0">
              <a:ln>
                <a:noFill/>
              </a:ln>
              <a:effectLst/>
              <a:uLnTx/>
              <a:uFillTx/>
              <a:latin typeface="+mj-lt"/>
              <a:ea typeface="+mj-ea"/>
              <a:cs typeface="+mj-cs"/>
            </a:endParaRPr>
          </a:p>
        </p:txBody>
      </p:sp>
      <p:sp>
        <p:nvSpPr>
          <p:cNvPr id="8" name="Содержимое 3"/>
          <p:cNvSpPr txBox="1">
            <a:spLocks/>
          </p:cNvSpPr>
          <p:nvPr/>
        </p:nvSpPr>
        <p:spPr>
          <a:xfrm>
            <a:off x="698471" y="719117"/>
            <a:ext cx="8572560" cy="4857784"/>
          </a:xfrm>
          <a:prstGeom prst="rect">
            <a:avLst/>
          </a:prstGeom>
        </p:spPr>
        <p:txBody>
          <a:bodyPr/>
          <a:lstStyle/>
          <a:p>
            <a:pPr marL="457200" marR="0" lvl="0" indent="-457200" algn="l" defTabSz="1079500" rtl="0" eaLnBrk="0" fontAlgn="base" latinLnBrk="0" hangingPunct="0">
              <a:lnSpc>
                <a:spcPct val="90000"/>
              </a:lnSpc>
              <a:spcBef>
                <a:spcPct val="90000"/>
              </a:spcBef>
              <a:spcAft>
                <a:spcPct val="0"/>
              </a:spcAft>
              <a:buClrTx/>
              <a:buSzPct val="50000"/>
              <a:buFont typeface="Wingdings" pitchFamily="2" charset="2"/>
              <a:buNone/>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1. </a:t>
            </a:r>
            <a:r>
              <a:rPr lang="ru-RU" sz="2000" kern="0" dirty="0" smtClean="0">
                <a:latin typeface="+mn-lt"/>
                <a:cs typeface="+mn-cs"/>
              </a:rPr>
              <a:t>Исходные данные и условия</a:t>
            </a:r>
          </a:p>
          <a:p>
            <a:pPr marL="457200" marR="0" lvl="0" indent="-457200" algn="l" defTabSz="1079500" rtl="0" eaLnBrk="0" fontAlgn="base" latinLnBrk="0" hangingPunct="0">
              <a:lnSpc>
                <a:spcPct val="90000"/>
              </a:lnSpc>
              <a:spcBef>
                <a:spcPct val="90000"/>
              </a:spcBef>
              <a:spcAft>
                <a:spcPct val="0"/>
              </a:spcAft>
              <a:buClrTx/>
              <a:buSzPct val="50000"/>
              <a:buFont typeface="Wingdings" pitchFamily="2" charset="2"/>
              <a:buNone/>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2. </a:t>
            </a:r>
            <a:r>
              <a:rPr lang="ru-RU" sz="2000" kern="0" dirty="0" smtClean="0">
                <a:latin typeface="+mn-lt"/>
                <a:cs typeface="+mn-cs"/>
              </a:rPr>
              <a:t>Рынок и мощность предприятия</a:t>
            </a:r>
            <a:r>
              <a:rPr lang="en-US" sz="2000" kern="0" dirty="0" smtClean="0">
                <a:latin typeface="+mn-lt"/>
                <a:cs typeface="+mn-cs"/>
              </a:rPr>
              <a:t>, </a:t>
            </a:r>
            <a:r>
              <a:rPr lang="ru-RU" sz="2000" kern="0" dirty="0" smtClean="0">
                <a:latin typeface="+mn-lt"/>
                <a:cs typeface="+mn-cs"/>
              </a:rPr>
              <a:t>номенклатура продукции.</a:t>
            </a:r>
            <a:endParaRPr kumimoji="0" lang="ru-RU" sz="2000" b="1" i="0" u="none" strike="noStrike" kern="0" cap="none" spc="0" normalizeH="0" baseline="0" noProof="0" dirty="0" smtClean="0">
              <a:ln>
                <a:noFill/>
              </a:ln>
              <a:solidFill>
                <a:schemeClr val="tx1"/>
              </a:solidFill>
              <a:effectLst/>
              <a:uLnTx/>
              <a:uFillTx/>
              <a:latin typeface="+mn-lt"/>
              <a:ea typeface="+mn-ea"/>
              <a:cs typeface="+mn-cs"/>
            </a:endParaRPr>
          </a:p>
          <a:p>
            <a:pPr marL="457200" marR="0" lvl="0" indent="-457200" algn="l" defTabSz="1079500" rtl="0" eaLnBrk="0" fontAlgn="base" latinLnBrk="0" hangingPunct="0">
              <a:lnSpc>
                <a:spcPct val="90000"/>
              </a:lnSpc>
              <a:spcBef>
                <a:spcPct val="90000"/>
              </a:spcBef>
              <a:spcAft>
                <a:spcPct val="0"/>
              </a:spcAft>
              <a:buClrTx/>
              <a:buSzPct val="50000"/>
              <a:buFont typeface="Wingdings" pitchFamily="2" charset="2"/>
              <a:buNone/>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3. </a:t>
            </a:r>
            <a:r>
              <a:rPr lang="ru-RU" sz="2000" kern="0" dirty="0" smtClean="0">
                <a:latin typeface="+mn-lt"/>
                <a:cs typeface="+mn-cs"/>
              </a:rPr>
              <a:t>Обеспечение предприятия ресурсами.</a:t>
            </a:r>
            <a:endParaRPr kumimoji="0" lang="ru-RU" sz="2000" b="1" i="0" u="none" strike="noStrike" kern="0" cap="none" spc="0" normalizeH="0" baseline="0" noProof="0" dirty="0" smtClean="0">
              <a:ln>
                <a:noFill/>
              </a:ln>
              <a:solidFill>
                <a:schemeClr val="tx1"/>
              </a:solidFill>
              <a:effectLst/>
              <a:uLnTx/>
              <a:uFillTx/>
              <a:latin typeface="+mn-lt"/>
              <a:ea typeface="+mn-ea"/>
              <a:cs typeface="+mn-cs"/>
            </a:endParaRPr>
          </a:p>
          <a:p>
            <a:pPr marL="457200" marR="0" lvl="0" indent="-457200" algn="l" defTabSz="1079500" rtl="0" eaLnBrk="0" fontAlgn="base" latinLnBrk="0" hangingPunct="0">
              <a:lnSpc>
                <a:spcPct val="90000"/>
              </a:lnSpc>
              <a:spcBef>
                <a:spcPct val="90000"/>
              </a:spcBef>
              <a:spcAft>
                <a:spcPct val="0"/>
              </a:spcAft>
              <a:buClrTx/>
              <a:buSzPct val="50000"/>
              <a:buFont typeface="Wingdings" pitchFamily="2" charset="2"/>
              <a:buNone/>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4. </a:t>
            </a:r>
            <a:r>
              <a:rPr lang="ru-RU" sz="2000" kern="0" dirty="0" smtClean="0">
                <a:latin typeface="+mn-lt"/>
                <a:cs typeface="+mn-cs"/>
              </a:rPr>
              <a:t>Место размещения предприятия.</a:t>
            </a:r>
            <a:endParaRPr kumimoji="0" lang="ru-RU" sz="2000" b="1" i="0" u="none" strike="noStrike" kern="0" cap="none" spc="0" normalizeH="0" baseline="0" noProof="0" dirty="0" smtClean="0">
              <a:ln>
                <a:noFill/>
              </a:ln>
              <a:solidFill>
                <a:schemeClr val="tx1"/>
              </a:solidFill>
              <a:effectLst/>
              <a:uLnTx/>
              <a:uFillTx/>
              <a:latin typeface="+mn-lt"/>
              <a:ea typeface="+mn-ea"/>
              <a:cs typeface="+mn-cs"/>
            </a:endParaRPr>
          </a:p>
          <a:p>
            <a:pPr marL="457200" marR="0" lvl="0" indent="-457200" algn="l" defTabSz="1079500" rtl="0" eaLnBrk="0" fontAlgn="base" latinLnBrk="0" hangingPunct="0">
              <a:lnSpc>
                <a:spcPct val="90000"/>
              </a:lnSpc>
              <a:spcBef>
                <a:spcPct val="90000"/>
              </a:spcBef>
              <a:spcAft>
                <a:spcPct val="0"/>
              </a:spcAft>
              <a:buClrTx/>
              <a:buSzPct val="50000"/>
              <a:buFont typeface="Wingdings" pitchFamily="2" charset="2"/>
              <a:buNone/>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5. Основные</a:t>
            </a:r>
            <a:r>
              <a:rPr kumimoji="0" lang="ru-RU" sz="2000" b="1" i="0" u="none" strike="noStrike" kern="0" cap="none" spc="0" normalizeH="0" noProof="0" dirty="0" smtClean="0">
                <a:ln>
                  <a:noFill/>
                </a:ln>
                <a:solidFill>
                  <a:schemeClr val="tx1"/>
                </a:solidFill>
                <a:effectLst/>
                <a:uLnTx/>
                <a:uFillTx/>
                <a:latin typeface="+mn-lt"/>
                <a:ea typeface="+mn-ea"/>
                <a:cs typeface="+mn-cs"/>
              </a:rPr>
              <a:t> технические и строительные решения.</a:t>
            </a:r>
            <a:endParaRPr kumimoji="0" lang="ru-RU" sz="2000" b="1" i="0" u="none" strike="noStrike" kern="0" cap="none" spc="0" normalizeH="0" baseline="0" noProof="0" dirty="0" smtClean="0">
              <a:ln>
                <a:noFill/>
              </a:ln>
              <a:solidFill>
                <a:schemeClr val="tx1"/>
              </a:solidFill>
              <a:effectLst/>
              <a:uLnTx/>
              <a:uFillTx/>
              <a:latin typeface="+mn-lt"/>
              <a:ea typeface="+mn-ea"/>
              <a:cs typeface="+mn-cs"/>
            </a:endParaRPr>
          </a:p>
          <a:p>
            <a:pPr marL="457200" marR="0" lvl="0" indent="-457200" algn="l" defTabSz="1079500" rtl="0" eaLnBrk="0" fontAlgn="base" latinLnBrk="0" hangingPunct="0">
              <a:lnSpc>
                <a:spcPct val="90000"/>
              </a:lnSpc>
              <a:spcBef>
                <a:spcPct val="90000"/>
              </a:spcBef>
              <a:spcAft>
                <a:spcPct val="0"/>
              </a:spcAft>
              <a:buClrTx/>
              <a:buSzPct val="50000"/>
              <a:buFont typeface="Wingdings" pitchFamily="2" charset="2"/>
              <a:buNone/>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6. Оценка</a:t>
            </a:r>
            <a:r>
              <a:rPr kumimoji="0" lang="ru-RU" sz="2000" b="1" i="0" u="none" strike="noStrike" kern="0" cap="none" spc="0" normalizeH="0" noProof="0" dirty="0" smtClean="0">
                <a:ln>
                  <a:noFill/>
                </a:ln>
                <a:solidFill>
                  <a:schemeClr val="tx1"/>
                </a:solidFill>
                <a:effectLst/>
                <a:uLnTx/>
                <a:uFillTx/>
                <a:latin typeface="+mn-lt"/>
                <a:ea typeface="+mn-ea"/>
                <a:cs typeface="+mn-cs"/>
              </a:rPr>
              <a:t> воздействия на окружающую среду.</a:t>
            </a:r>
          </a:p>
          <a:p>
            <a:pPr marL="457200" marR="0" lvl="0" indent="-457200" algn="l" defTabSz="1079500" rtl="0" eaLnBrk="0" fontAlgn="base" latinLnBrk="0" hangingPunct="0">
              <a:lnSpc>
                <a:spcPct val="90000"/>
              </a:lnSpc>
              <a:spcBef>
                <a:spcPct val="90000"/>
              </a:spcBef>
              <a:spcAft>
                <a:spcPct val="0"/>
              </a:spcAft>
              <a:buClrTx/>
              <a:buSzPct val="50000"/>
              <a:buFont typeface="Wingdings" pitchFamily="2" charset="2"/>
              <a:buNone/>
              <a:tabLst/>
              <a:defRPr/>
            </a:pPr>
            <a:r>
              <a:rPr lang="ru-RU" sz="2000" kern="0" baseline="0" dirty="0" smtClean="0">
                <a:latin typeface="+mn-lt"/>
                <a:cs typeface="+mn-cs"/>
              </a:rPr>
              <a:t>7.</a:t>
            </a:r>
            <a:r>
              <a:rPr lang="ru-RU" sz="2000" kern="0" dirty="0" smtClean="0">
                <a:latin typeface="+mn-lt"/>
                <a:cs typeface="+mn-cs"/>
              </a:rPr>
              <a:t> Кадры и социальное развитие.</a:t>
            </a:r>
          </a:p>
          <a:p>
            <a:pPr marL="457200" marR="0" lvl="0" indent="-457200" algn="l" defTabSz="1079500" rtl="0" eaLnBrk="0" fontAlgn="base" latinLnBrk="0" hangingPunct="0">
              <a:lnSpc>
                <a:spcPct val="90000"/>
              </a:lnSpc>
              <a:spcBef>
                <a:spcPct val="90000"/>
              </a:spcBef>
              <a:spcAft>
                <a:spcPct val="0"/>
              </a:spcAft>
              <a:buClrTx/>
              <a:buSzPct val="50000"/>
              <a:buFont typeface="Wingdings" pitchFamily="2" charset="2"/>
              <a:buNone/>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8.</a:t>
            </a:r>
            <a:r>
              <a:rPr kumimoji="0" lang="ru-RU" sz="2000" b="1" i="0" u="none" strike="noStrike" kern="0" cap="none" spc="0" normalizeH="0" noProof="0" dirty="0" smtClean="0">
                <a:ln>
                  <a:noFill/>
                </a:ln>
                <a:solidFill>
                  <a:schemeClr val="tx1"/>
                </a:solidFill>
                <a:effectLst/>
                <a:uLnTx/>
                <a:uFillTx/>
                <a:latin typeface="+mn-lt"/>
                <a:ea typeface="+mn-ea"/>
                <a:cs typeface="+mn-cs"/>
              </a:rPr>
              <a:t> График осуществления проекта.</a:t>
            </a:r>
          </a:p>
          <a:p>
            <a:pPr marL="457200" marR="0" lvl="0" indent="-457200" algn="l" defTabSz="1079500" rtl="0" eaLnBrk="0" fontAlgn="base" latinLnBrk="0" hangingPunct="0">
              <a:lnSpc>
                <a:spcPct val="90000"/>
              </a:lnSpc>
              <a:spcBef>
                <a:spcPct val="90000"/>
              </a:spcBef>
              <a:spcAft>
                <a:spcPct val="0"/>
              </a:spcAft>
              <a:buClrTx/>
              <a:buSzPct val="50000"/>
              <a:buFont typeface="Wingdings" pitchFamily="2" charset="2"/>
              <a:buNone/>
              <a:tabLst/>
              <a:defRPr/>
            </a:pPr>
            <a:r>
              <a:rPr lang="ru-RU" sz="2000" kern="0" baseline="0" dirty="0" smtClean="0">
                <a:latin typeface="+mn-lt"/>
                <a:cs typeface="+mn-cs"/>
              </a:rPr>
              <a:t>10.</a:t>
            </a:r>
            <a:r>
              <a:rPr lang="ru-RU" sz="2000" kern="0" dirty="0" smtClean="0">
                <a:latin typeface="+mn-lt"/>
                <a:cs typeface="+mn-cs"/>
              </a:rPr>
              <a:t> Экономическая оценка и финансовые анализ.</a:t>
            </a:r>
          </a:p>
          <a:p>
            <a:pPr marL="457200" marR="0" lvl="0" indent="-457200" algn="l" defTabSz="1079500" rtl="0" eaLnBrk="0" fontAlgn="base" latinLnBrk="0" hangingPunct="0">
              <a:lnSpc>
                <a:spcPct val="90000"/>
              </a:lnSpc>
              <a:spcBef>
                <a:spcPct val="90000"/>
              </a:spcBef>
              <a:spcAft>
                <a:spcPct val="0"/>
              </a:spcAft>
              <a:buClrTx/>
              <a:buSzPct val="50000"/>
              <a:buFont typeface="Wingdings" pitchFamily="2" charset="2"/>
              <a:buNone/>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11.</a:t>
            </a:r>
            <a:r>
              <a:rPr kumimoji="0" lang="ru-RU" sz="2000" b="1" i="0" u="none" strike="noStrike" kern="0" cap="none" spc="0" normalizeH="0" noProof="0" dirty="0" smtClean="0">
                <a:ln>
                  <a:noFill/>
                </a:ln>
                <a:solidFill>
                  <a:schemeClr val="tx1"/>
                </a:solidFill>
                <a:effectLst/>
                <a:uLnTx/>
                <a:uFillTx/>
                <a:latin typeface="+mn-lt"/>
                <a:ea typeface="+mn-ea"/>
                <a:cs typeface="+mn-cs"/>
              </a:rPr>
              <a:t> Выводы и предложения.</a:t>
            </a:r>
            <a:endParaRPr kumimoji="0" lang="ru-RU" sz="2000" b="1" i="0" u="none" strike="noStrike" kern="0" cap="none" spc="0" normalizeH="0" baseline="0" noProof="0" dirty="0" smtClean="0">
              <a:ln>
                <a:noFill/>
              </a:ln>
              <a:solidFill>
                <a:schemeClr val="tx1"/>
              </a:solidFill>
              <a:effectLst/>
              <a:uLnTx/>
              <a:uFillTx/>
              <a:latin typeface="+mn-lt"/>
              <a:ea typeface="+mn-ea"/>
              <a:cs typeface="+mn-cs"/>
            </a:endParaRPr>
          </a:p>
          <a:p>
            <a:pPr marL="285750" marR="0" lvl="0" indent="-285750" algn="l" defTabSz="1079500" rtl="0" eaLnBrk="0" fontAlgn="base" latinLnBrk="0" hangingPunct="0">
              <a:lnSpc>
                <a:spcPct val="90000"/>
              </a:lnSpc>
              <a:spcBef>
                <a:spcPct val="90000"/>
              </a:spcBef>
              <a:spcAft>
                <a:spcPct val="0"/>
              </a:spcAft>
              <a:buClrTx/>
              <a:buSzPct val="50000"/>
              <a:buFont typeface="Wingdings" pitchFamily="2" charset="2"/>
              <a:buChar char="n"/>
              <a:tabLst/>
              <a:defRPr/>
            </a:pPr>
            <a:endParaRPr kumimoji="0" lang="ru-RU" sz="2400" b="1" i="0" u="none" strike="noStrike" kern="0" cap="none" spc="0" normalizeH="0" baseline="0" noProof="0" dirty="0">
              <a:ln>
                <a:noFill/>
              </a:ln>
              <a:solidFill>
                <a:schemeClr val="tx1"/>
              </a:solidFill>
              <a:effectLst/>
              <a:uLnTx/>
              <a:uFillTx/>
              <a:latin typeface="+mn-lt"/>
              <a:ea typeface="+mn-ea"/>
              <a:cs typeface="+mn-cs"/>
            </a:endParaRPr>
          </a:p>
        </p:txBody>
      </p:sp>
      <p:pic>
        <p:nvPicPr>
          <p:cNvPr id="153602" name="Picture 2" descr="http://nebankir.ru/wp-content/uploads/2011/05/teo.png"/>
          <p:cNvPicPr>
            <a:picLocks noChangeAspect="1" noChangeArrowheads="1"/>
          </p:cNvPicPr>
          <p:nvPr/>
        </p:nvPicPr>
        <p:blipFill>
          <a:blip r:embed="rId3"/>
          <a:srcRect/>
          <a:stretch>
            <a:fillRect/>
          </a:stretch>
        </p:blipFill>
        <p:spPr bwMode="auto">
          <a:xfrm>
            <a:off x="7627957" y="1862125"/>
            <a:ext cx="1514475" cy="9525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4" name="AutoShape 4"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6" name="AutoShape 6"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Заголовок 9"/>
          <p:cNvSpPr txBox="1">
            <a:spLocks/>
          </p:cNvSpPr>
          <p:nvPr/>
        </p:nvSpPr>
        <p:spPr>
          <a:xfrm>
            <a:off x="412719" y="0"/>
            <a:ext cx="87153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3200" kern="0" dirty="0" smtClean="0">
                <a:latin typeface="+mj-lt"/>
                <a:ea typeface="+mj-ea"/>
                <a:cs typeface="+mj-cs"/>
              </a:rPr>
              <a:t>Примерный состав бизнес-плана</a:t>
            </a:r>
            <a:endParaRPr kumimoji="0" lang="ru-RU" sz="3200" b="1" i="0" u="none" strike="noStrike" kern="0" cap="none" spc="0" normalizeH="0" baseline="0" noProof="0" dirty="0">
              <a:ln>
                <a:noFill/>
              </a:ln>
              <a:effectLst/>
              <a:uLnTx/>
              <a:uFillTx/>
              <a:latin typeface="+mj-lt"/>
              <a:ea typeface="+mj-ea"/>
              <a:cs typeface="+mj-cs"/>
            </a:endParaRPr>
          </a:p>
        </p:txBody>
      </p:sp>
      <p:sp>
        <p:nvSpPr>
          <p:cNvPr id="8" name="Содержимое 3"/>
          <p:cNvSpPr txBox="1">
            <a:spLocks/>
          </p:cNvSpPr>
          <p:nvPr/>
        </p:nvSpPr>
        <p:spPr>
          <a:xfrm>
            <a:off x="698471" y="719117"/>
            <a:ext cx="6715172" cy="4857784"/>
          </a:xfrm>
          <a:prstGeom prst="rect">
            <a:avLst/>
          </a:prstGeom>
        </p:spPr>
        <p:txBody>
          <a:bodyPr/>
          <a:lstStyle/>
          <a:p>
            <a:pPr marL="457200" marR="0" lvl="0" indent="-457200" algn="l" defTabSz="1079500" rtl="0" eaLnBrk="0" fontAlgn="base" latinLnBrk="0" hangingPunct="0">
              <a:lnSpc>
                <a:spcPct val="90000"/>
              </a:lnSpc>
              <a:spcBef>
                <a:spcPct val="90000"/>
              </a:spcBef>
              <a:spcAft>
                <a:spcPct val="0"/>
              </a:spcAft>
              <a:buClrTx/>
              <a:buSzPct val="50000"/>
              <a:buFont typeface="Wingdings" pitchFamily="2" charset="2"/>
              <a:buNone/>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1. Вводная</a:t>
            </a:r>
            <a:r>
              <a:rPr kumimoji="0" lang="ru-RU" sz="2000" b="1" i="0" u="none" strike="noStrike" kern="0" cap="none" spc="0" normalizeH="0" noProof="0" dirty="0" smtClean="0">
                <a:ln>
                  <a:noFill/>
                </a:ln>
                <a:solidFill>
                  <a:schemeClr val="tx1"/>
                </a:solidFill>
                <a:effectLst/>
                <a:uLnTx/>
                <a:uFillTx/>
                <a:latin typeface="+mn-lt"/>
                <a:ea typeface="+mn-ea"/>
                <a:cs typeface="+mn-cs"/>
              </a:rPr>
              <a:t> часть.</a:t>
            </a:r>
            <a:endParaRPr lang="ru-RU" sz="2000" kern="0" dirty="0" smtClean="0">
              <a:latin typeface="+mn-lt"/>
              <a:cs typeface="+mn-cs"/>
            </a:endParaRPr>
          </a:p>
          <a:p>
            <a:pPr marL="457200" marR="0" lvl="0" indent="-457200" algn="l" defTabSz="1079500" rtl="0" eaLnBrk="0" fontAlgn="base" latinLnBrk="0" hangingPunct="0">
              <a:lnSpc>
                <a:spcPct val="90000"/>
              </a:lnSpc>
              <a:spcBef>
                <a:spcPct val="90000"/>
              </a:spcBef>
              <a:spcAft>
                <a:spcPct val="0"/>
              </a:spcAft>
              <a:buClrTx/>
              <a:buSzPct val="50000"/>
              <a:buFont typeface="Wingdings" pitchFamily="2" charset="2"/>
              <a:buNone/>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2. Анализ</a:t>
            </a:r>
            <a:r>
              <a:rPr kumimoji="0" lang="ru-RU" sz="2000" b="1" i="0" u="none" strike="noStrike" kern="0" cap="none" spc="0" normalizeH="0" noProof="0" dirty="0" smtClean="0">
                <a:ln>
                  <a:noFill/>
                </a:ln>
                <a:solidFill>
                  <a:schemeClr val="tx1"/>
                </a:solidFill>
                <a:effectLst/>
                <a:uLnTx/>
                <a:uFillTx/>
                <a:latin typeface="+mn-lt"/>
                <a:ea typeface="+mn-ea"/>
                <a:cs typeface="+mn-cs"/>
              </a:rPr>
              <a:t> положения дел в отрасли.</a:t>
            </a:r>
            <a:endParaRPr kumimoji="0" lang="ru-RU" sz="2000" b="1" i="0" u="none" strike="noStrike" kern="0" cap="none" spc="0" normalizeH="0" baseline="0" noProof="0" dirty="0" smtClean="0">
              <a:ln>
                <a:noFill/>
              </a:ln>
              <a:solidFill>
                <a:schemeClr val="tx1"/>
              </a:solidFill>
              <a:effectLst/>
              <a:uLnTx/>
              <a:uFillTx/>
              <a:latin typeface="+mn-lt"/>
              <a:ea typeface="+mn-ea"/>
              <a:cs typeface="+mn-cs"/>
            </a:endParaRPr>
          </a:p>
          <a:p>
            <a:pPr marL="457200" marR="0" lvl="0" indent="-457200" algn="l" defTabSz="1079500" rtl="0" eaLnBrk="0" fontAlgn="base" latinLnBrk="0" hangingPunct="0">
              <a:lnSpc>
                <a:spcPct val="90000"/>
              </a:lnSpc>
              <a:spcBef>
                <a:spcPct val="90000"/>
              </a:spcBef>
              <a:spcAft>
                <a:spcPct val="0"/>
              </a:spcAft>
              <a:buClrTx/>
              <a:buSzPct val="50000"/>
              <a:buFont typeface="Wingdings" pitchFamily="2" charset="2"/>
              <a:buNone/>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3. Сущность</a:t>
            </a:r>
            <a:r>
              <a:rPr kumimoji="0" lang="ru-RU" sz="2000" b="1" i="0" u="none" strike="noStrike" kern="0" cap="none" spc="0" normalizeH="0" noProof="0" dirty="0" smtClean="0">
                <a:ln>
                  <a:noFill/>
                </a:ln>
                <a:solidFill>
                  <a:schemeClr val="tx1"/>
                </a:solidFill>
                <a:effectLst/>
                <a:uLnTx/>
                <a:uFillTx/>
                <a:latin typeface="+mn-lt"/>
                <a:ea typeface="+mn-ea"/>
                <a:cs typeface="+mn-cs"/>
              </a:rPr>
              <a:t> предлагаемого проекта.</a:t>
            </a:r>
            <a:endParaRPr kumimoji="0" lang="ru-RU" sz="2000" b="1" i="0" u="none" strike="noStrike" kern="0" cap="none" spc="0" normalizeH="0" baseline="0" noProof="0" dirty="0" smtClean="0">
              <a:ln>
                <a:noFill/>
              </a:ln>
              <a:solidFill>
                <a:schemeClr val="tx1"/>
              </a:solidFill>
              <a:effectLst/>
              <a:uLnTx/>
              <a:uFillTx/>
              <a:latin typeface="+mn-lt"/>
              <a:ea typeface="+mn-ea"/>
              <a:cs typeface="+mn-cs"/>
            </a:endParaRPr>
          </a:p>
          <a:p>
            <a:pPr marL="457200" marR="0" lvl="0" indent="-457200" algn="l" defTabSz="1079500" rtl="0" eaLnBrk="0" fontAlgn="base" latinLnBrk="0" hangingPunct="0">
              <a:lnSpc>
                <a:spcPct val="90000"/>
              </a:lnSpc>
              <a:spcBef>
                <a:spcPct val="90000"/>
              </a:spcBef>
              <a:spcAft>
                <a:spcPct val="0"/>
              </a:spcAft>
              <a:buClrTx/>
              <a:buSzPct val="50000"/>
              <a:buFont typeface="Wingdings" pitchFamily="2" charset="2"/>
              <a:buNone/>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4. Анализ</a:t>
            </a:r>
            <a:r>
              <a:rPr kumimoji="0" lang="ru-RU" sz="2000" b="1" i="0" u="none" strike="noStrike" kern="0" cap="none" spc="0" normalizeH="0" noProof="0" dirty="0" smtClean="0">
                <a:ln>
                  <a:noFill/>
                </a:ln>
                <a:solidFill>
                  <a:schemeClr val="tx1"/>
                </a:solidFill>
                <a:effectLst/>
                <a:uLnTx/>
                <a:uFillTx/>
                <a:latin typeface="+mn-lt"/>
                <a:ea typeface="+mn-ea"/>
                <a:cs typeface="+mn-cs"/>
              </a:rPr>
              <a:t> рынка.</a:t>
            </a:r>
            <a:endParaRPr kumimoji="0" lang="ru-RU" sz="2000" b="1" i="0" u="none" strike="noStrike" kern="0" cap="none" spc="0" normalizeH="0" baseline="0" noProof="0" dirty="0" smtClean="0">
              <a:ln>
                <a:noFill/>
              </a:ln>
              <a:solidFill>
                <a:schemeClr val="tx1"/>
              </a:solidFill>
              <a:effectLst/>
              <a:uLnTx/>
              <a:uFillTx/>
              <a:latin typeface="+mn-lt"/>
              <a:ea typeface="+mn-ea"/>
              <a:cs typeface="+mn-cs"/>
            </a:endParaRPr>
          </a:p>
          <a:p>
            <a:pPr marL="457200" marR="0" lvl="0" indent="-457200" algn="l" defTabSz="1079500" rtl="0" eaLnBrk="0" fontAlgn="base" latinLnBrk="0" hangingPunct="0">
              <a:lnSpc>
                <a:spcPct val="90000"/>
              </a:lnSpc>
              <a:spcBef>
                <a:spcPct val="90000"/>
              </a:spcBef>
              <a:spcAft>
                <a:spcPct val="0"/>
              </a:spcAft>
              <a:buClrTx/>
              <a:buSzPct val="50000"/>
              <a:buFont typeface="Wingdings" pitchFamily="2" charset="2"/>
              <a:buNone/>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5. План</a:t>
            </a:r>
            <a:r>
              <a:rPr kumimoji="0" lang="ru-RU" sz="2000" b="1" i="0" u="none" strike="noStrike" kern="0" cap="none" spc="0" normalizeH="0" noProof="0" dirty="0" smtClean="0">
                <a:ln>
                  <a:noFill/>
                </a:ln>
                <a:solidFill>
                  <a:schemeClr val="tx1"/>
                </a:solidFill>
                <a:effectLst/>
                <a:uLnTx/>
                <a:uFillTx/>
                <a:latin typeface="+mn-lt"/>
                <a:ea typeface="+mn-ea"/>
                <a:cs typeface="+mn-cs"/>
              </a:rPr>
              <a:t> маркетинга.</a:t>
            </a:r>
            <a:endParaRPr kumimoji="0" lang="ru-RU" sz="2000" b="1" i="0" u="none" strike="noStrike" kern="0" cap="none" spc="0" normalizeH="0" baseline="0" noProof="0" dirty="0" smtClean="0">
              <a:ln>
                <a:noFill/>
              </a:ln>
              <a:solidFill>
                <a:schemeClr val="tx1"/>
              </a:solidFill>
              <a:effectLst/>
              <a:uLnTx/>
              <a:uFillTx/>
              <a:latin typeface="+mn-lt"/>
              <a:ea typeface="+mn-ea"/>
              <a:cs typeface="+mn-cs"/>
            </a:endParaRPr>
          </a:p>
          <a:p>
            <a:pPr marL="457200" marR="0" lvl="0" indent="-457200" algn="l" defTabSz="1079500" rtl="0" eaLnBrk="0" fontAlgn="base" latinLnBrk="0" hangingPunct="0">
              <a:lnSpc>
                <a:spcPct val="90000"/>
              </a:lnSpc>
              <a:spcBef>
                <a:spcPct val="90000"/>
              </a:spcBef>
              <a:spcAft>
                <a:spcPct val="0"/>
              </a:spcAft>
              <a:buClrTx/>
              <a:buSzPct val="50000"/>
              <a:buFont typeface="Wingdings" pitchFamily="2" charset="2"/>
              <a:buNone/>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6. Производственный</a:t>
            </a:r>
            <a:r>
              <a:rPr kumimoji="0" lang="ru-RU" sz="2000" b="1" i="0" u="none" strike="noStrike" kern="0" cap="none" spc="0" normalizeH="0" noProof="0" dirty="0" smtClean="0">
                <a:ln>
                  <a:noFill/>
                </a:ln>
                <a:solidFill>
                  <a:schemeClr val="tx1"/>
                </a:solidFill>
                <a:effectLst/>
                <a:uLnTx/>
                <a:uFillTx/>
                <a:latin typeface="+mn-lt"/>
                <a:ea typeface="+mn-ea"/>
                <a:cs typeface="+mn-cs"/>
              </a:rPr>
              <a:t> план.</a:t>
            </a:r>
          </a:p>
          <a:p>
            <a:pPr marL="457200" marR="0" lvl="0" indent="-457200" algn="l" defTabSz="1079500" rtl="0" eaLnBrk="0" fontAlgn="base" latinLnBrk="0" hangingPunct="0">
              <a:lnSpc>
                <a:spcPct val="90000"/>
              </a:lnSpc>
              <a:spcBef>
                <a:spcPct val="90000"/>
              </a:spcBef>
              <a:spcAft>
                <a:spcPct val="0"/>
              </a:spcAft>
              <a:buClrTx/>
              <a:buSzPct val="50000"/>
              <a:buFont typeface="Wingdings" pitchFamily="2" charset="2"/>
              <a:buNone/>
              <a:tabLst/>
              <a:defRPr/>
            </a:pPr>
            <a:r>
              <a:rPr lang="ru-RU" sz="2000" kern="0" baseline="0" dirty="0" smtClean="0">
                <a:latin typeface="+mn-lt"/>
                <a:cs typeface="+mn-cs"/>
              </a:rPr>
              <a:t>7.</a:t>
            </a:r>
            <a:r>
              <a:rPr lang="ru-RU" sz="2000" kern="0" dirty="0" smtClean="0">
                <a:latin typeface="+mn-lt"/>
                <a:cs typeface="+mn-cs"/>
              </a:rPr>
              <a:t> Организационный план и управление персоналом.</a:t>
            </a:r>
          </a:p>
          <a:p>
            <a:pPr marL="457200" marR="0" lvl="0" indent="-457200" algn="l" defTabSz="1079500" rtl="0" eaLnBrk="0" fontAlgn="base" latinLnBrk="0" hangingPunct="0">
              <a:lnSpc>
                <a:spcPct val="90000"/>
              </a:lnSpc>
              <a:spcBef>
                <a:spcPct val="90000"/>
              </a:spcBef>
              <a:spcAft>
                <a:spcPct val="0"/>
              </a:spcAft>
              <a:buClrTx/>
              <a:buSzPct val="50000"/>
              <a:buFont typeface="Wingdings" pitchFamily="2" charset="2"/>
              <a:buNone/>
              <a:tabLst/>
              <a:defRPr/>
            </a:pPr>
            <a:r>
              <a:rPr kumimoji="0" lang="ru-RU" sz="2000" b="1" i="0" u="none" strike="noStrike" kern="0" cap="none" spc="0" normalizeH="0" baseline="0" noProof="0" dirty="0" smtClean="0">
                <a:ln>
                  <a:noFill/>
                </a:ln>
                <a:solidFill>
                  <a:schemeClr val="tx1"/>
                </a:solidFill>
                <a:effectLst/>
                <a:uLnTx/>
                <a:uFillTx/>
                <a:latin typeface="+mn-lt"/>
                <a:ea typeface="+mn-ea"/>
                <a:cs typeface="+mn-cs"/>
              </a:rPr>
              <a:t>8.</a:t>
            </a:r>
            <a:r>
              <a:rPr kumimoji="0" lang="ru-RU" sz="2000" b="1" i="0" u="none" strike="noStrike" kern="0" cap="none" spc="0" normalizeH="0" noProof="0" dirty="0" smtClean="0">
                <a:ln>
                  <a:noFill/>
                </a:ln>
                <a:solidFill>
                  <a:schemeClr val="tx1"/>
                </a:solidFill>
                <a:effectLst/>
                <a:uLnTx/>
                <a:uFillTx/>
                <a:latin typeface="+mn-lt"/>
                <a:ea typeface="+mn-ea"/>
                <a:cs typeface="+mn-cs"/>
              </a:rPr>
              <a:t> </a:t>
            </a:r>
            <a:r>
              <a:rPr lang="ru-RU" sz="2000" kern="0" dirty="0" smtClean="0">
                <a:latin typeface="+mn-lt"/>
                <a:cs typeface="+mn-cs"/>
              </a:rPr>
              <a:t>Оценка рисков</a:t>
            </a:r>
            <a:r>
              <a:rPr kumimoji="0" lang="ru-RU" sz="2000" b="1" i="0" u="none" strike="noStrike" kern="0" cap="none" spc="0" normalizeH="0" noProof="0" dirty="0" smtClean="0">
                <a:ln>
                  <a:noFill/>
                </a:ln>
                <a:solidFill>
                  <a:schemeClr val="tx1"/>
                </a:solidFill>
                <a:effectLst/>
                <a:uLnTx/>
                <a:uFillTx/>
                <a:latin typeface="+mn-lt"/>
                <a:ea typeface="+mn-ea"/>
                <a:cs typeface="+mn-cs"/>
              </a:rPr>
              <a:t>.</a:t>
            </a:r>
          </a:p>
          <a:p>
            <a:pPr marL="457200" marR="0" lvl="0" indent="-457200" algn="l" defTabSz="1079500" rtl="0" eaLnBrk="0" fontAlgn="base" latinLnBrk="0" hangingPunct="0">
              <a:lnSpc>
                <a:spcPct val="90000"/>
              </a:lnSpc>
              <a:spcBef>
                <a:spcPct val="90000"/>
              </a:spcBef>
              <a:spcAft>
                <a:spcPct val="0"/>
              </a:spcAft>
              <a:buClrTx/>
              <a:buSzPct val="50000"/>
              <a:buFont typeface="Wingdings" pitchFamily="2" charset="2"/>
              <a:buNone/>
              <a:tabLst/>
              <a:defRPr/>
            </a:pPr>
            <a:r>
              <a:rPr lang="ru-RU" sz="2000" kern="0" baseline="0" dirty="0" smtClean="0">
                <a:latin typeface="+mn-lt"/>
                <a:cs typeface="+mn-cs"/>
              </a:rPr>
              <a:t>10.</a:t>
            </a:r>
            <a:r>
              <a:rPr lang="ru-RU" sz="2000" kern="0" dirty="0" smtClean="0">
                <a:latin typeface="+mn-lt"/>
                <a:cs typeface="+mn-cs"/>
              </a:rPr>
              <a:t> Финансовый план.</a:t>
            </a:r>
          </a:p>
        </p:txBody>
      </p:sp>
      <p:sp>
        <p:nvSpPr>
          <p:cNvPr id="151554" name="AutoShape 2" descr="data:image/jpg;base64,/9j/4AAQSkZJRgABAQAAAQABAAD/2wCEAAkGBhQQEBQUEBQVFRUVFBQWFBQWFhQVFRcUFBQVFBUVFxgXGyYeFxojGRUVHy8gIycpLC8sFR8xNTAqNSYrLCkBCQoKDgwOGQ8PGC0kHyQqKSoqLCwqLCwsLCwpLS0pLCwsLCopNSwsLSksKTQsKSkvLSwsLCkpKikpLCwsKSwpKf/AABEIAPAAywMBIgACEQEDEQH/xAAcAAABBAMBAAAAAAAAAAAAAAAAAQUGBwIDBAj/xABBEAACAQMCAwYEBAIIBAcAAAABAgMABBEFEgYhMQcTIkFRYTJxgZEUI0KhM2IVFiRScrHB8AiCwtFDVGODkqKy/8QAGwEBAAEFAQAAAAAAAAAAAAAAAAQBAgMFBwb/xAAzEQACAQIBCgQFBAMAAAAAAAAAAQIDEQQFBhITITEyQVGBYXGRoUKxwdHhFCJDYsLw8f/aAAwDAQACEQMRAD8AvGkzSZrHdQGeaM1rL0GUUBszRmtPfCsTcigN+aM1wy6vGilmdAAMklgAB7knApuuONrONdzXUAAxk97GevybNAP+aTNQu77VLJTtjd528xBFJLgep2jGK0DtL7wgQWV9KMgEiHuwCegPeMv36VjlVhDbKSXcrZk7zRvqHHiW9bnHYMB/6s8MbZ+Q3cvfNc0l3qzuCi2UMZ/S5mmkX5lNqk9On3qFPKmDhxVY+pdoS6E47wUnfCob/Rt8et8BnqFtY8D2UsxPyJrFuGZWGH1C8I5ZGYVJGem5YwR8wagyzhwMfjv2ZdqpEyNwKwkvVXqQPmaiP9TYjykmu5F81e5l2k+XwkH96VeB7P8AVD3ntK8soHuBIxwflUaedGEW5Sfb8lyoSJFdcQQRY7yaJM9N8iJnHXG486b5+PrFGw11DnAPJ1br7rkVyW/CdpHnZbQDPX8pD06fEDXfBYxxjEaIg64VVUZ9cAVFnnXSXDTfdldQ+o33HabZJzMx2/3xHM0f0cLtPpyNcL9rFvzKxXbehW2lw3oQcdDy+9STYMY8vSlFYHnY+VL3/BXUeJFZu0yUISNNvuSk+JI1XkM823nAx54qS6BxGt3BFMnISIrgHqNwBx/pXFxKWFncd2AW7iXaD0zsbr9KhnZlqu6ztwM+FAvP+UlT/lW+yPlOePhKUopWdthiqQ0GW4rZrMVy2b5UV1Ct2YwooooCM8dcUHTrdJ/DsE8SSlgzEROcOVCkeKotoXaHNqbMtm9ohUFtri4kk2bto3J4AD0OQx6079rmnJPprrIxVRLbkkYGAZkQkk9AAxP0ph7N+DbWz3zQSGR5DJFkujDakh+Hb5naCevStTlfFvC4dzi7PlsuZKcdJ2H82moP8d3CmOgitiQfn3sh5/KtN1w/eOMjUpkbPPbDAEwPRMZB99x+VSOivAyy/jm76fsiVqo9CJf1FlbnJqd+WPUq8ca/RQhx96Udmtv+qW8J8ybqbmfMnB86ltFYZZax0t9V/L5FdXHoRaPsx01SCLVOXqzsPqC2DXdbcFWMbBktIFYdD3a/6inuios8fiZ8VSXqy7QXQxVAOnKsqKKiOTe9lRKKU0VQBRRRVColFLiigCiiigCiiigOe/g7yJ0zjejrn03KRn96qnsqn/s6L/dd1z64Y8/3q3Suap3s8Ox7iNR4Y7qZV8zjdyya93mnPZVj5fUi1+RdunN4R8q7hTdpLeAU4ivbEYWilpKAiXahbq+k3gfoIWb6qQwP3qvuzLs6a2uBdfiFkRd6KoVl3blBDcz0w3SrU4uQGxugwBH4efkQCP4TnzqkOzzRdTa5tZ97NbqylgZvCI3jU80zzO1lwMHp7VqsrqTwk0pqOx3v8u5kp7y76Wkpa5IycFFFFUKhSUUUAtAopKAWiikoBaKKKASlpKKAWikpaAKKM0ZqoCqm0mzEGqX8SHwidHA9DKpdqtk1WGqNjXLgDkDBbMfIbsYyffFeszVm1iZx5OP1I9fcWjoreEZp2FMegHwj/fpT4K6IRDKiiigOW9XKHHocfaqB7PuJb9rmG2jgCxKY45mEZyI4WcNljyB3OckedegpeleerXtKGlzTQm2JdJJ0YmQbSzXLyFsAE/CwGB6VByhTlVw84wgpO2xP/eRdB2ZeFLWm1uBIiuvR1Vhn0ZQw/Y1q1TUktoZJpSQkalmIGTgeg865Dq5OegltvY2Fzqpc1C7XtQhuCRaW15c4GWMUPJfmWYU72+q3sqh49PcKegmnihk5cuaYbH3raRyHjpfxP2Metj1HyimkR6k3MQWiA/pe4lLj2JSEr9qy/onUj/41mP8A2Jzj6mUZ+1So5t46W+KXcprojpRmm3+rN2eT6gdp67LaFGx/KxLAH6Gj+pZY4e/vXAPNQ0Mfyy0cYYfepUc1cS+KUV6/Yt16HLNYmQDqQKbJ+ELNGRbie4cu22NJbqUZcgnCBWBJwD9K5rXRdHebuFEE0xUsEeVrh9q8jgszY+WfI8qlQzTl8VX2/JTX+A5z6vDGdsk0SHrhpEU49cE5rgl40slJDXUGR18YP7jlTfp3EGhkTrDHBtt07yZvw+VUFwnVlyTkgYFNj9u2mxeCGCdkXkpSKNU+gLDA+lSY5qUfiqP0Rbr30JD/AFztv0mVvQrb3LA+m0iPBB9c4pW4mP6bO9ZuQC9wVyScfExCj5k1jqvalbWljb3Uyyr+JGYoAAZdvmSCQAACuef6h1pOF+P5biYw3llNat3ZkVzl4WTG7m4GFbbjkfPI5YqVDNjBx3uT7/gt10jaNWum5Jp9wD6ySW6J9WWRiPtWatqL/DawR485bksD7Duoyc/OoXd9sF3eFv6Kt4Qkbje1xNEHZcnohdcKRjLZOM9as/hrUJJ7WKS4j7qVl/Mj8lcEhseq8sg+lSoZv4GPwX82ymtl1GYafqTdTZRfLv58/fu9v79aOGtRee3Dy7d4kmRtgIXMUrx5AJJGdueZ86lZqG8NfFeDzF9c8vMZKkfLIIP1rU5eybhsPhNOlBJ3RkpTbltHyq24vQjWoSeQNmQp8iVmJIHy3D71ZFV72hrt1Cwc/CUuEB/nOxgPsDWjzblo45Lqn8jJW4Sc8Ot4RzqQrUW4Zfwj5VKFrp5CNlFFFAapRyqgbnV7Gw1W9/HxCVxPNIn5Ykz3ggaNefIYxJ1/ve9X+45VQ3E+l2I125OosNpaGQZcoNjQtlSBzbDKp984qPioxlRkpXtblv7F0d5a2jagtxbxSxgqkiKyqQAQpHIYHIcq4+MbfvLC6XOPyJD/APBS/wD04rq0Tuvw0X4bHc7F7rGcbMeHrzrbqluJIJUbOHjkU464ZCpx965JGSp4pNbEpc9+8nch302cSQxuBgOiPjly3KGx79arrtf4yvdMktjaSxqk+9Crxq2GQr4ix8iHHLHLFTbg65Mmn2jnq1vCTjp8AH+lVx/xF24NvaOVY7ZnG4fCFZAWB59TtGD/ACmuxLca82cKcZapFq62OqBHMy7sRhWMIAbafByVDtyd3qDWfZjxJcSaxqNrcTtKqFzHvPMd3Ptwg6AbW54/uiq/0+wMmoW03D9ndRrGwy83iUtu2sxPNVUAkHxGpdxLwffaZqx1LTYu/SRyXiUEsO8z3iMBz2nGQw6EjlVQZ8F6ndy6jrdvBKd57wwNI7FY3WZkXbncFGHPl+kVXtnefhriUX9zf290JgXkjIcHB6upZSxB5g5II6CrY7LOBrqC5ub68zC9wXAtwQxAdt5ZmOcYOMDOeRz6U36j2batIkttLcwXUE8gIkmLmWDnnvUGBhsZG1SQc/YBj4s1Tdr2kSRSGTKWP5/Id6JJSpYp0QlS2R7+1Nep6BONa1KXTiI3snM4RcgspK71UD5scdCMirI1XsgWaHTo1n2NZDDShfE65D+EeXjGRk8gT1qQWXBCxatNqAkP50SoYgABuGAzMfP4Vx759qAo/gLFydZkICq1jcuYhzTLNvUc+eFIyPlR2ealfLbv+H1C1tYY5AWS4ZBuZ8EnGwsVOAKurTOzO3t725u4ywadXXuxgRoJAO8KjzJIJ9Bmo9Z9iGkq3dM8kkuN20zqJNv+BMchjrigGrje7tLvS7ZryfvJY2ZDfWqd4kUwwxUqCp2N4cED9IqM8C6jNb6pa22n6gbi3lYM6lXRQpy0iMj5w+1eq+Z+dW5w5pWlRJLp9r3L82M0BYSsSMKWfOckch7U9adwpaW0hkt7eGJznLoiq3M5xnyoCh+PbSxNzcPdWt3YykuVK4eK4fJAKhlAQHAbIPMZ8yDVo9iNpLHpEffKy7pJHQNnPdsRtIz0B5kVPNtKKADVf8JeG71RG5N+OZ8fySRRlD9cH7VPzUJtLbudXvhzzPFbTg8sYG+Ej25pWizgjpYCfZ+5lpcRIKgPakm1rCQ9FuSh9cyRkDH2qfVBO2DwWUU3UQ3ULlfNviXAPl1rwmRJaOPp+dvYk1OFkh4XkGBUwSoLwlcZA5f7wDU4iPKusEE3UUgpaA1sKo/tH4NjvdZKtK6M1vbtyUMMGZoGPljA2n6mrxaqM7ctJllv7b8NuMj27hsNtyqSjHmOWXqyd9F2dvHoVRZmg6Z+GtooQ28RIEDYxkLyBIycV3OuRg+fL70wcB6LNZWEcFwys6FvhOQFJ3Bc454yakNcdxX7cRK0tLa9vXbvJ8dwz9lc7NpqhiSIpbiFM9e7imZEGfPAAFS1owetQzsu5JfKPhTUrkIPJQQjED2ySfrU1rsNKWlCMuqRAe8QLijFLQKyFCGdonaKujiHdA03fd4BtcLgx7OuQc53/saj9p2wzxX0NtqVj+GE2za4k3Y7w4VuY2lcnBIPKuf/AIiGBtrNTkZuD48cgNmDk+R55/5T6U5aT2K26yxzXN1c3bxsGj7xxs5MGXkdxIyM4zg56UBu4A4nubvU9SjuJfBbP3cUOxUwO9cd4f1E4UDPTxVIO0TWGtNMupkOGWIhCDgh3IQEEeY3ZHyqr7qPVbTW72ewsmkE77Q0iNsKAq2QwYAAleua38YnWNVs47aWyMb987TFBtj2RhO7wWc7s72PX9Ix7ANfZBxzNbXggv3lKXao0Tys7YckhCuSfC5yM+oHpUWvbq5s9bupoMiWC4nkI65iDlmGPNShyR6Zqa3vYJeMEdb1JJI9ix94rqEjTJUZ8RGDjAx61J9F7K5hqst9dSRMsokDQqGbcJYe7fLEAYyW5Y6enSgIP2O6oknEE8gzidbkpy/vOJMH05A16Fqu+DOyRdM1GS5im3RMjokRU71DlTzbOCBjHT0qxKAKXNIaKAMVEdRQprCnliWxK+eQYLjdn3z33/1qXZqK8Qrt1KyYdXjuoz7KFjlyPfKgfKtZlaGngqq8H7F8NkkOdQztdtw+kXBOfB3bj5iRVwfbxGpnUc7RLcSaVeBuncM31TDr+6iuY5Nlo4uk/wCy+ZNnwsbuCLotHGcDmiE/VQasa3PKqm7Op2a3hJPMxp+wwKte0PhrsJrzpFGKBS0Bgap3t3eWNrOS2DCT+0Dcg3N3eEY9M8geefKriqt+2bVTZw21wqB9lwykHIG2SCVCGIHIEkcuhwKo9wNPZct+LeQakJNxcNEZCC5Rl5jryAI6H1NTY1BOynjCXUYJO/VFMJiRdu7LLsI3NuJycr1qd1yTK0Zxxc1OKTvuW4n0+EjnZ9KPx2rKCOV1EdvTGYQCce5HXzxU7qsI+GNQgv7y4tJreNboxks6PI6iNcAbeS8yT5nypwOmarJyk1JEA5gw2qBifQ7yRive0Ms4KlQhGVRXUV16EV05N7if5ozVff1SupP4+q3hI6d13UIx7hVOT71tteCAjFmvL93PIublgdoxgYUBfL0q2eceBjuk32YVGRNbuwjmAEsaSAHIDorgH1G4cqy71VHVQB7gAAf5VETwdAebmd282a5uNxPqcOB9hQOCLH/ysPzK5P1z1qLLOnCrhjJ+n3LtRIkcfEFuwYrPCQoyxEsZCjplsNyGccz61on4us0Us11bgDr+dGf2BzTQ3CdoXDm2g3DkD3Sf5AYP2rqh0WBG3JDErDoyxxqRn3AzWF510rbKb9UV1D6mTdoNh+m4V/aJZJSPciNSQPc1geP7c/wkuZfXu7abw+mdyj/YrsEYHTlWVRp52S+Gl7/gu1HiN542Y/w7G9dfXZDHz8xtkkVvrisTxRdnmmnnb5b7mFG/5lAYA/U040YqJLOrEvhjFev3K6hDWdW1E9ILNQemZ52ZQfXEWCR7HHLrWJk1IjBntFB/UtvKWHuA0uCfnyp3oxUaWcmOluaXYu1MRmfRJpP4t9dEHqqGOEZ/lKLuUe2aytOGkjlWUyXEroGCd9M8gXeMMQD0JAxmneitfVytjKqcZVHZ70XqnFcgpt4iiDWdwGAIMEuQen8NqcqwkjDAg9CCD58iMVCoy0akZdGir3FWdlcpNrDknoR9mOKuPTz4RVLdnVuIe9izzjuZkORg+F8DI8uWD9auXTPhFdqTuro1w4ClrEUuKqBKgPbHKY9PEm3csdxbu4wGGwP4sg8j1qfGof2qw7tKuPCGChHdScApHKjuMjplQR9aAhnYzxdHPbizCFXt487iQd4LtnAxyxuHU+dWXVXdkF/YgPFEEFz3k2MA7mg3B08XmACBg88rVo1yrLsFDGztFrz5+K8GTqXCGKMUUVpLmUKKKKoAooxRQBRRRQBRRRQBSZoooBaKKKAKKKKAKKKSqoFXaQhj1C9VwVJu2kAIxlJFXYw9Qdp+1Wto7+EVXGrjZrEuf1wW7r/hUvH9DuU1YWiPlRXY8BU1mGpy/qjXSVmx5WsqxFZVNLTGo52g2pl0y7VcZNvL16eFSx/YVIzTfrtt3tvMmcb4pEz6b0Zc/vQFG9j3D0cN3JJLMFljCosRKDeJ4lcEZOcj0GauqvPfZxwVPJdwXEbR4jEVwQxYEoZJI8ch1/Lb9q9Biub5zpfqk9K7tu6Eyjwi0UUV5YzhRRRQBRRRQBRRRmgCiiigCikozQC0UUUAUUUUAUUUUBAeLE2apE39+02/LupmYn696PtU34ffKj6VDeO023lm46stwh+QCPy98ipZw3LlR8q6zkOelgab8LejIFXiZJVrKsFNZ1uDGYmtN0mVIPmCPvyrca1y9KA8y8Lw6lFfbbESMqM6qrEBHghnZSDu5FQzHp0LGvQorz9qfF9zp+oTrbKNsc91HEWDMAsjKzIOeCFYBwPIuc9RV+Wu7YveY37V346b8Ddj2zmvBZ1U3rITaVuXV+flyJVB7DdRRRXiySFFFFAFFFFAFFFFAFFFFAJRS0UAUUUUAUUUUAUUUUBC+0YBTZv5i4ZPbbJG2Rj18Ip/4Ykyo+VR7taH9hRv1LdWxU+YJfBI+lO3Csh5V1DNuTeBj4NkGtxk3Ws61RHlWyvQmIDWt+lbDWDUB544l4vXT9cuSYi4W6EuFYLya27tlxjkSSpPrtHtVxaFqouraKdRgSor7cg4z5EjqRVXdoEtmmszDUUysi2Rjbax8ClhKQRzA5Y+lWPwkbb8HGLFt1uNwjOWP6jkeLnyJPWvFZ004aMZ6Lvuvyt08yTQY80UUV4MlBRRRQBRRRQBRRRQBRRRQBRRRQBRRRQBRRRQBRRRQES7VI86Tc4GSAjDlkjEinI9MDPOjhF8hefofuBThxzEX028VQSTby4A6/Caj/AMwMMRByDGn/5FdGzWlfCyj0l9EQ6/EWfbnlW+ue1PKuivVmADWLVlWJFAUX2yaKk2o5mYp/YGaE7lVWkikdmUlv5W6dScVYXB9nBDZxR2j95Eo8LZQt4vH49nIN4ulQztr4Ze9vLFEYLvS4UEgnBQLJk48vLNSTsy0lbfS7cKc94vek4AOZfFj6DA+leUzoS/TRbb37uv/DPQ3kqooornJLCiiihUKKKKAM1y3193W0lHbc23wDOORJY+wxXTUa1HRnR1kSW6ctKoKxuNoTx9QwIx4gM8vhXpjnMwtKFSVpMtbsbzxWdwUWl0csi57tQAHzhyS3JRjmfKi612dFdvwxCr6yJ0/MyeXLA2py6+Omt7VmKAwTyd7HJFMDPzwu103ZxzIJ5gZHP158cVjCjFFhthnBcGYvjme8LDdzwpU+56ZODW7jhKHKP1/wAjHpMltlrKOil3iDk7SqyKwD5AKAg+IjI6etOINQvS3tYIle6W3MjM8geKB9rHcqkjcDk7iPuD71MLW4EiK681ZQy/Jhkfsa1ONw8abvBO1+3Yvi7m2iiitcXhRRRQBRRRQHHq0Je3lRerRSKPLmyMB+5qvuzOcG1g9kCn5ryP71ZjLkYqq+zo93H3fXu5JYyemSkjDNe8zTn+2rHy+pFr8i5LNvCK6RXFpzZUV2Zr2pGM6wrKkNAVj2xJcA2T2b7JzPJAnw4Imj55Lchyj/etXZDBcpYkXTBl34g8W4hEyjL7AMvIe9OXbFdvb2UdxB/GhuI+65bhmQNGRt88gmov2N69eTd5DcRkQxq2xzGUxIZcuhOOZ8ROPLbXn84qcp4J2tsabv8ATxMtF/uLRooorl5NCiiiqFQooooDXPDvVlOcMpU45HmMVGtZ0LaiKqzzYzgCd0IxsI5jl+nr169alNJipeHxU6Dui1xuQp+GHb8wW0azA70cyyBgw7tQWdTndtMnPH/Y9L8PzkmQJaCRyrMdhyG2ne2cHccnln08qltFSnlSr4e/3LdBDPpelSQvzkUxhcKgiVMHCgnI9cU7iloqDVrSqu8i9KwUUUVgKhRRRQBRRRQCMueVU52bfl97EOfdXEqZ9QD1xVyVT/DAEd/fxr8KXbEeZ8W7Oft+9e2zTl+6rHwT+ZGr8i59KbwinCmvRm8Ap0r3ZFMqSsqxIoCC9snh0mVx8UbwyIfR1lXaaifZNxubyW4h7rYC0lwMMWC73QFRkZ+JmYk+tTvtPQHSb3Iz+Q5+owarTs04qtf6Rkjj8InhtVjATaDLFERKT6En71qMtUtZgqiteyv6c+xkpu0kW9RRRXJicFFFJmqAWikzQWx1qtmBaK57jUI4xmSREB5As6qCfQZNN91xdZxY7y6gXOcfmoenXoT61mjhq0uGDfZlLoeKKi1x2nabGcNdxk9fDuYfdQRTfcds2moxHeu38yxsV/epUcl4ye6lL0ZRzj1JzRVaydu9mM7YbluuDtjAPoeb5H2rnPbaxGE06csfhyTgk9M4TpUqOQcfL+P3X3LdbHqWlRmqmftV1Fxti04K3kXZiPfkcf51ofjnW5eSW8ER67iAc+3iYipMM2cc96S7/YtdaJb+aKpS8n1y6xuuEh25wIyU3Z9dgOcY865G4U1ObnNfSZHIYeU8uvXK+ZNToZp1Xx1EvJNluvXQvam664jtogxkuIV2/FmRMg5xgjOc5qmV7J3kIaad3Y/EduSfqxJ+9Plh2UQKBmMuepLEkk/IYFS4ZpwXFVb8l+S1130Ja/atpvlcBj5KqSFifQDbzNRHQkMuqXksaSJDKyOhdShLYwxweY555e9Syy4MVPgQLkjOFC5+1P8AY8PBDW9yfkihgZOVJu7VtpjnUct456MpCjNO1c9tb7RXRW3MZlSGlpDQDZxDaNNazxoMs8MiL0HiZGA5+XOqNj4YGj38LLZTXRW2jfKFsLch8O4OCOXTb716DIzXDd6cH61jqU41IOEtzKp2Ktm7ULxv4OmOAPi7yQKc+WMLWh+PtWfnHZ28Y6bZHZmz65DDl/2qxG4eBJrJOHVA6ftWshkTAx3Ul3u/qX6yXUrRuINbc7g1rGD+jYWx7ZIOfvWsrrL8zfBc8yqxLgZ8hy6VaqaAuK2jRVx0qVHJ+FjupR9EW6cupUT8LX7+F9Ruip6jOMj0yG5UDs3Z+UlxdSL5o0zFT6ZHtVxDSV9BW0aao8h9qkxo048MUuxS7Kct+yeDPiRm9mdj/rXZD2V2wDDuV5467ieWehJ5VbS2A9K2LaD0rIUKot+y62VcCBDz8wT/AJmu+Ds9hVQBDGB/gX/UVZItBSi2HpQEFThBQAAoH0AxXWOFh6VMRAKXuqAii8MLnoK6I+HAD0/apII6XbQDAmgKK3JoagdKedtLigGtNIUeQremnqPIV24oxQGlbcelZhK2UUBhto21nRQ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1556" name="AutoShape 4" descr="data:image/jpg;base64,/9j/4AAQSkZJRgABAQAAAQABAAD/2wCEAAkGBhQQEBQUEBQVFRUVFBQWFBQWFhQVFRcUFBQVFBUVFxgXGyYeFxojGRUVHy8gIycpLC8sFR8xNTAqNSYrLCkBCQoKDgwOGQ8PGC0kHyQqKSoqLCwqLCwsLCwpLS0pLCwsLCopNSwsLSksKTQsKSkvLSwsLCkpKikpLCwsKSwpKf/AABEIAPAAywMBIgACEQEDEQH/xAAcAAABBAMBAAAAAAAAAAAAAAAAAQUGBwIDBAj/xABBEAACAQMCAwYEBAIIBAcAAAABAgMABBEFEgYhMQcTIkFRYTJxgZEUI0KhM2IVFiRScrHB8AiCwtFDVGODkqKy/8QAGwEBAAEFAQAAAAAAAAAAAAAAAAQBAgMFBwb/xAAzEQACAQIBCgQFBAMAAAAAAAAAAQIDEQQFBhITITEyQVGBYXGRoUKxwdHhFCJDYsLw8f/aAAwDAQACEQMRAD8AvGkzSZrHdQGeaM1rL0GUUBszRmtPfCsTcigN+aM1wy6vGilmdAAMklgAB7knApuuONrONdzXUAAxk97GevybNAP+aTNQu77VLJTtjd528xBFJLgep2jGK0DtL7wgQWV9KMgEiHuwCegPeMv36VjlVhDbKSXcrZk7zRvqHHiW9bnHYMB/6s8MbZ+Q3cvfNc0l3qzuCi2UMZ/S5mmkX5lNqk9On3qFPKmDhxVY+pdoS6E47wUnfCob/Rt8et8BnqFtY8D2UsxPyJrFuGZWGH1C8I5ZGYVJGem5YwR8wagyzhwMfjv2ZdqpEyNwKwkvVXqQPmaiP9TYjykmu5F81e5l2k+XwkH96VeB7P8AVD3ntK8soHuBIxwflUaedGEW5Sfb8lyoSJFdcQQRY7yaJM9N8iJnHXG486b5+PrFGw11DnAPJ1br7rkVyW/CdpHnZbQDPX8pD06fEDXfBYxxjEaIg64VVUZ9cAVFnnXSXDTfdldQ+o33HabZJzMx2/3xHM0f0cLtPpyNcL9rFvzKxXbehW2lw3oQcdDy+9STYMY8vSlFYHnY+VL3/BXUeJFZu0yUISNNvuSk+JI1XkM823nAx54qS6BxGt3BFMnISIrgHqNwBx/pXFxKWFncd2AW7iXaD0zsbr9KhnZlqu6ztwM+FAvP+UlT/lW+yPlOePhKUopWdthiqQ0GW4rZrMVy2b5UV1Ct2YwooooCM8dcUHTrdJ/DsE8SSlgzEROcOVCkeKotoXaHNqbMtm9ohUFtri4kk2bto3J4AD0OQx6079rmnJPprrIxVRLbkkYGAZkQkk9AAxP0ph7N+DbWz3zQSGR5DJFkujDakh+Hb5naCevStTlfFvC4dzi7PlsuZKcdJ2H82moP8d3CmOgitiQfn3sh5/KtN1w/eOMjUpkbPPbDAEwPRMZB99x+VSOivAyy/jm76fsiVqo9CJf1FlbnJqd+WPUq8ca/RQhx96Udmtv+qW8J8ybqbmfMnB86ltFYZZax0t9V/L5FdXHoRaPsx01SCLVOXqzsPqC2DXdbcFWMbBktIFYdD3a/6inuios8fiZ8VSXqy7QXQxVAOnKsqKKiOTe9lRKKU0VQBRRRVColFLiigCiiigCiiigOe/g7yJ0zjejrn03KRn96qnsqn/s6L/dd1z64Y8/3q3Suap3s8Ox7iNR4Y7qZV8zjdyya93mnPZVj5fUi1+RdunN4R8q7hTdpLeAU4ivbEYWilpKAiXahbq+k3gfoIWb6qQwP3qvuzLs6a2uBdfiFkRd6KoVl3blBDcz0w3SrU4uQGxugwBH4efkQCP4TnzqkOzzRdTa5tZ97NbqylgZvCI3jU80zzO1lwMHp7VqsrqTwk0pqOx3v8u5kp7y76Wkpa5IycFFFFUKhSUUUAtAopKAWiikoBaKKKASlpKKAWikpaAKKM0ZqoCqm0mzEGqX8SHwidHA9DKpdqtk1WGqNjXLgDkDBbMfIbsYyffFeszVm1iZx5OP1I9fcWjoreEZp2FMegHwj/fpT4K6IRDKiiigOW9XKHHocfaqB7PuJb9rmG2jgCxKY45mEZyI4WcNljyB3OckedegpeleerXtKGlzTQm2JdJJ0YmQbSzXLyFsAE/CwGB6VByhTlVw84wgpO2xP/eRdB2ZeFLWm1uBIiuvR1Vhn0ZQw/Y1q1TUktoZJpSQkalmIGTgeg865Dq5OegltvY2Fzqpc1C7XtQhuCRaW15c4GWMUPJfmWYU72+q3sqh49PcKegmnihk5cuaYbH3raRyHjpfxP2Metj1HyimkR6k3MQWiA/pe4lLj2JSEr9qy/onUj/41mP8A2Jzj6mUZ+1So5t46W+KXcprojpRmm3+rN2eT6gdp67LaFGx/KxLAH6Gj+pZY4e/vXAPNQ0Mfyy0cYYfepUc1cS+KUV6/Yt16HLNYmQDqQKbJ+ELNGRbie4cu22NJbqUZcgnCBWBJwD9K5rXRdHebuFEE0xUsEeVrh9q8jgszY+WfI8qlQzTl8VX2/JTX+A5z6vDGdsk0SHrhpEU49cE5rgl40slJDXUGR18YP7jlTfp3EGhkTrDHBtt07yZvw+VUFwnVlyTkgYFNj9u2mxeCGCdkXkpSKNU+gLDA+lSY5qUfiqP0Rbr30JD/AFztv0mVvQrb3LA+m0iPBB9c4pW4mP6bO9ZuQC9wVyScfExCj5k1jqvalbWljb3Uyyr+JGYoAAZdvmSCQAACuef6h1pOF+P5biYw3llNat3ZkVzl4WTG7m4GFbbjkfPI5YqVDNjBx3uT7/gt10jaNWum5Jp9wD6ySW6J9WWRiPtWatqL/DawR485bksD7Duoyc/OoXd9sF3eFv6Kt4Qkbje1xNEHZcnohdcKRjLZOM9as/hrUJJ7WKS4j7qVl/Mj8lcEhseq8sg+lSoZv4GPwX82ymtl1GYafqTdTZRfLv58/fu9v79aOGtRee3Dy7d4kmRtgIXMUrx5AJJGdueZ86lZqG8NfFeDzF9c8vMZKkfLIIP1rU5eybhsPhNOlBJ3RkpTbltHyq24vQjWoSeQNmQp8iVmJIHy3D71ZFV72hrt1Cwc/CUuEB/nOxgPsDWjzblo45Lqn8jJW4Sc8Ot4RzqQrUW4Zfwj5VKFrp5CNlFFFAapRyqgbnV7Gw1W9/HxCVxPNIn5Ykz3ggaNefIYxJ1/ve9X+45VQ3E+l2I125OosNpaGQZcoNjQtlSBzbDKp984qPioxlRkpXtblv7F0d5a2jagtxbxSxgqkiKyqQAQpHIYHIcq4+MbfvLC6XOPyJD/APBS/wD04rq0Tuvw0X4bHc7F7rGcbMeHrzrbqluJIJUbOHjkU464ZCpx965JGSp4pNbEpc9+8nch302cSQxuBgOiPjly3KGx79arrtf4yvdMktjaSxqk+9Crxq2GQr4ix8iHHLHLFTbg65Mmn2jnq1vCTjp8AH+lVx/xF24NvaOVY7ZnG4fCFZAWB59TtGD/ACmuxLca82cKcZapFq62OqBHMy7sRhWMIAbafByVDtyd3qDWfZjxJcSaxqNrcTtKqFzHvPMd3Ptwg6AbW54/uiq/0+wMmoW03D9ndRrGwy83iUtu2sxPNVUAkHxGpdxLwffaZqx1LTYu/SRyXiUEsO8z3iMBz2nGQw6EjlVQZ8F6ndy6jrdvBKd57wwNI7FY3WZkXbncFGHPl+kVXtnefhriUX9zf290JgXkjIcHB6upZSxB5g5II6CrY7LOBrqC5ub68zC9wXAtwQxAdt5ZmOcYOMDOeRz6U36j2batIkttLcwXUE8gIkmLmWDnnvUGBhsZG1SQc/YBj4s1Tdr2kSRSGTKWP5/Id6JJSpYp0QlS2R7+1Nep6BONa1KXTiI3snM4RcgspK71UD5scdCMirI1XsgWaHTo1n2NZDDShfE65D+EeXjGRk8gT1qQWXBCxatNqAkP50SoYgABuGAzMfP4Vx759qAo/gLFydZkICq1jcuYhzTLNvUc+eFIyPlR2ealfLbv+H1C1tYY5AWS4ZBuZ8EnGwsVOAKurTOzO3t725u4ywadXXuxgRoJAO8KjzJIJ9Bmo9Z9iGkq3dM8kkuN20zqJNv+BMchjrigGrje7tLvS7ZryfvJY2ZDfWqd4kUwwxUqCp2N4cED9IqM8C6jNb6pa22n6gbi3lYM6lXRQpy0iMj5w+1eq+Z+dW5w5pWlRJLp9r3L82M0BYSsSMKWfOckch7U9adwpaW0hkt7eGJznLoiq3M5xnyoCh+PbSxNzcPdWt3YykuVK4eK4fJAKhlAQHAbIPMZ8yDVo9iNpLHpEffKy7pJHQNnPdsRtIz0B5kVPNtKKADVf8JeG71RG5N+OZ8fySRRlD9cH7VPzUJtLbudXvhzzPFbTg8sYG+Ej25pWizgjpYCfZ+5lpcRIKgPakm1rCQ9FuSh9cyRkDH2qfVBO2DwWUU3UQ3ULlfNviXAPl1rwmRJaOPp+dvYk1OFkh4XkGBUwSoLwlcZA5f7wDU4iPKusEE3UUgpaA1sKo/tH4NjvdZKtK6M1vbtyUMMGZoGPljA2n6mrxaqM7ctJllv7b8NuMj27hsNtyqSjHmOWXqyd9F2dvHoVRZmg6Z+GtooQ28RIEDYxkLyBIycV3OuRg+fL70wcB6LNZWEcFwys6FvhOQFJ3Bc454yakNcdxX7cRK0tLa9vXbvJ8dwz9lc7NpqhiSIpbiFM9e7imZEGfPAAFS1owetQzsu5JfKPhTUrkIPJQQjED2ySfrU1rsNKWlCMuqRAe8QLijFLQKyFCGdonaKujiHdA03fd4BtcLgx7OuQc53/saj9p2wzxX0NtqVj+GE2za4k3Y7w4VuY2lcnBIPKuf/AIiGBtrNTkZuD48cgNmDk+R55/5T6U5aT2K26yxzXN1c3bxsGj7xxs5MGXkdxIyM4zg56UBu4A4nubvU9SjuJfBbP3cUOxUwO9cd4f1E4UDPTxVIO0TWGtNMupkOGWIhCDgh3IQEEeY3ZHyqr7qPVbTW72ewsmkE77Q0iNsKAq2QwYAAleua38YnWNVs47aWyMb987TFBtj2RhO7wWc7s72PX9Ix7ANfZBxzNbXggv3lKXao0Tys7YckhCuSfC5yM+oHpUWvbq5s9bupoMiWC4nkI65iDlmGPNShyR6Zqa3vYJeMEdb1JJI9ix94rqEjTJUZ8RGDjAx61J9F7K5hqst9dSRMsokDQqGbcJYe7fLEAYyW5Y6enSgIP2O6oknEE8gzidbkpy/vOJMH05A16Fqu+DOyRdM1GS5im3RMjokRU71DlTzbOCBjHT0qxKAKXNIaKAMVEdRQprCnliWxK+eQYLjdn3z33/1qXZqK8Qrt1KyYdXjuoz7KFjlyPfKgfKtZlaGngqq8H7F8NkkOdQztdtw+kXBOfB3bj5iRVwfbxGpnUc7RLcSaVeBuncM31TDr+6iuY5Nlo4uk/wCy+ZNnwsbuCLotHGcDmiE/VQasa3PKqm7Op2a3hJPMxp+wwKte0PhrsJrzpFGKBS0Bgap3t3eWNrOS2DCT+0Dcg3N3eEY9M8geefKriqt+2bVTZw21wqB9lwykHIG2SCVCGIHIEkcuhwKo9wNPZct+LeQakJNxcNEZCC5Rl5jryAI6H1NTY1BOynjCXUYJO/VFMJiRdu7LLsI3NuJycr1qd1yTK0Zxxc1OKTvuW4n0+EjnZ9KPx2rKCOV1EdvTGYQCce5HXzxU7qsI+GNQgv7y4tJreNboxks6PI6iNcAbeS8yT5nypwOmarJyk1JEA5gw2qBifQ7yRive0Ms4KlQhGVRXUV16EV05N7if5ozVff1SupP4+q3hI6d13UIx7hVOT71tteCAjFmvL93PIublgdoxgYUBfL0q2eceBjuk32YVGRNbuwjmAEsaSAHIDorgH1G4cqy71VHVQB7gAAf5VETwdAebmd282a5uNxPqcOB9hQOCLH/ysPzK5P1z1qLLOnCrhjJ+n3LtRIkcfEFuwYrPCQoyxEsZCjplsNyGccz61on4us0Us11bgDr+dGf2BzTQ3CdoXDm2g3DkD3Sf5AYP2rqh0WBG3JDErDoyxxqRn3AzWF510rbKb9UV1D6mTdoNh+m4V/aJZJSPciNSQPc1geP7c/wkuZfXu7abw+mdyj/YrsEYHTlWVRp52S+Gl7/gu1HiN542Y/w7G9dfXZDHz8xtkkVvrisTxRdnmmnnb5b7mFG/5lAYA/U040YqJLOrEvhjFev3K6hDWdW1E9ILNQemZ52ZQfXEWCR7HHLrWJk1IjBntFB/UtvKWHuA0uCfnyp3oxUaWcmOluaXYu1MRmfRJpP4t9dEHqqGOEZ/lKLuUe2aytOGkjlWUyXEroGCd9M8gXeMMQD0JAxmneitfVytjKqcZVHZ70XqnFcgpt4iiDWdwGAIMEuQen8NqcqwkjDAg9CCD58iMVCoy0akZdGir3FWdlcpNrDknoR9mOKuPTz4RVLdnVuIe9izzjuZkORg+F8DI8uWD9auXTPhFdqTuro1w4ClrEUuKqBKgPbHKY9PEm3csdxbu4wGGwP4sg8j1qfGof2qw7tKuPCGChHdScApHKjuMjplQR9aAhnYzxdHPbizCFXt487iQd4LtnAxyxuHU+dWXVXdkF/YgPFEEFz3k2MA7mg3B08XmACBg88rVo1yrLsFDGztFrz5+K8GTqXCGKMUUVpLmUKKKKoAooxRQBRRRQBRRRQBSZoooBaKKKAKKKKAKKKSqoFXaQhj1C9VwVJu2kAIxlJFXYw9Qdp+1Wto7+EVXGrjZrEuf1wW7r/hUvH9DuU1YWiPlRXY8BU1mGpy/qjXSVmx5WsqxFZVNLTGo52g2pl0y7VcZNvL16eFSx/YVIzTfrtt3tvMmcb4pEz6b0Zc/vQFG9j3D0cN3JJLMFljCosRKDeJ4lcEZOcj0GauqvPfZxwVPJdwXEbR4jEVwQxYEoZJI8ch1/Lb9q9Biub5zpfqk9K7tu6Eyjwi0UUV5YzhRRRQBRRRQBRRRmgCiiigCikozQC0UUUAUUUUAUUUUBAeLE2apE39+02/LupmYn696PtU34ffKj6VDeO023lm46stwh+QCPy98ipZw3LlR8q6zkOelgab8LejIFXiZJVrKsFNZ1uDGYmtN0mVIPmCPvyrca1y9KA8y8Lw6lFfbbESMqM6qrEBHghnZSDu5FQzHp0LGvQorz9qfF9zp+oTrbKNsc91HEWDMAsjKzIOeCFYBwPIuc9RV+Wu7YveY37V346b8Ddj2zmvBZ1U3rITaVuXV+flyJVB7DdRRRXiySFFFFAFFFFAFFFFAFFFFAJRS0UAUUUUAUUUUAUUUUBC+0YBTZv5i4ZPbbJG2Rj18Ip/4Ykyo+VR7taH9hRv1LdWxU+YJfBI+lO3Csh5V1DNuTeBj4NkGtxk3Ws61RHlWyvQmIDWt+lbDWDUB544l4vXT9cuSYi4W6EuFYLya27tlxjkSSpPrtHtVxaFqouraKdRgSor7cg4z5EjqRVXdoEtmmszDUUysi2Rjbax8ClhKQRzA5Y+lWPwkbb8HGLFt1uNwjOWP6jkeLnyJPWvFZ004aMZ6Lvuvyt08yTQY80UUV4MlBRRRQBRRRQBRRRQBRRRQBRRRQBRRRQBRRRQBRRRQES7VI86Tc4GSAjDlkjEinI9MDPOjhF8hefofuBThxzEX028VQSTby4A6/Caj/AMwMMRByDGn/5FdGzWlfCyj0l9EQ6/EWfbnlW+ue1PKuivVmADWLVlWJFAUX2yaKk2o5mYp/YGaE7lVWkikdmUlv5W6dScVYXB9nBDZxR2j95Eo8LZQt4vH49nIN4ulQztr4Ze9vLFEYLvS4UEgnBQLJk48vLNSTsy0lbfS7cKc94vek4AOZfFj6DA+leUzoS/TRbb37uv/DPQ3kqooornJLCiiihUKKKKAM1y3193W0lHbc23wDOORJY+wxXTUa1HRnR1kSW6ctKoKxuNoTx9QwIx4gM8vhXpjnMwtKFSVpMtbsbzxWdwUWl0csi57tQAHzhyS3JRjmfKi612dFdvwxCr6yJ0/MyeXLA2py6+Omt7VmKAwTyd7HJFMDPzwu103ZxzIJ5gZHP158cVjCjFFhthnBcGYvjme8LDdzwpU+56ZODW7jhKHKP1/wAjHpMltlrKOil3iDk7SqyKwD5AKAg+IjI6etOINQvS3tYIle6W3MjM8geKB9rHcqkjcDk7iPuD71MLW4EiK681ZQy/Jhkfsa1ONw8abvBO1+3Yvi7m2iiitcXhRRRQBRRRQHHq0Je3lRerRSKPLmyMB+5qvuzOcG1g9kCn5ryP71ZjLkYqq+zo93H3fXu5JYyemSkjDNe8zTn+2rHy+pFr8i5LNvCK6RXFpzZUV2Zr2pGM6wrKkNAVj2xJcA2T2b7JzPJAnw4Imj55Lchyj/etXZDBcpYkXTBl34g8W4hEyjL7AMvIe9OXbFdvb2UdxB/GhuI+65bhmQNGRt88gmov2N69eTd5DcRkQxq2xzGUxIZcuhOOZ8ROPLbXn84qcp4J2tsabv8ATxMtF/uLRooorl5NCiiiqFQooooDXPDvVlOcMpU45HmMVGtZ0LaiKqzzYzgCd0IxsI5jl+nr169alNJipeHxU6Dui1xuQp+GHb8wW0azA70cyyBgw7tQWdTndtMnPH/Y9L8PzkmQJaCRyrMdhyG2ne2cHccnln08qltFSnlSr4e/3LdBDPpelSQvzkUxhcKgiVMHCgnI9cU7iloqDVrSqu8i9KwUUUVgKhRRRQBRRRQCMueVU52bfl97EOfdXEqZ9QD1xVyVT/DAEd/fxr8KXbEeZ8W7Oft+9e2zTl+6rHwT+ZGr8i59KbwinCmvRm8Ap0r3ZFMqSsqxIoCC9snh0mVx8UbwyIfR1lXaaifZNxubyW4h7rYC0lwMMWC73QFRkZ+JmYk+tTvtPQHSb3Iz+Q5+owarTs04qtf6Rkjj8InhtVjATaDLFERKT6En71qMtUtZgqiteyv6c+xkpu0kW9RRRXJicFFFJmqAWikzQWx1qtmBaK57jUI4xmSREB5As6qCfQZNN91xdZxY7y6gXOcfmoenXoT61mjhq0uGDfZlLoeKKi1x2nabGcNdxk9fDuYfdQRTfcds2moxHeu38yxsV/epUcl4ye6lL0ZRzj1JzRVaydu9mM7YbluuDtjAPoeb5H2rnPbaxGE06csfhyTgk9M4TpUqOQcfL+P3X3LdbHqWlRmqmftV1Fxti04K3kXZiPfkcf51ofjnW5eSW8ER67iAc+3iYipMM2cc96S7/YtdaJb+aKpS8n1y6xuuEh25wIyU3Z9dgOcY865G4U1ObnNfSZHIYeU8uvXK+ZNToZp1Xx1EvJNluvXQvam664jtogxkuIV2/FmRMg5xgjOc5qmV7J3kIaad3Y/EduSfqxJ+9Plh2UQKBmMuepLEkk/IYFS4ZpwXFVb8l+S1130Ja/atpvlcBj5KqSFifQDbzNRHQkMuqXksaSJDKyOhdShLYwxweY555e9Syy4MVPgQLkjOFC5+1P8AY8PBDW9yfkihgZOVJu7VtpjnUct456MpCjNO1c9tb7RXRW3MZlSGlpDQDZxDaNNazxoMs8MiL0HiZGA5+XOqNj4YGj38LLZTXRW2jfKFsLch8O4OCOXTb716DIzXDd6cH61jqU41IOEtzKp2Ktm7ULxv4OmOAPi7yQKc+WMLWh+PtWfnHZ28Y6bZHZmz65DDl/2qxG4eBJrJOHVA6ftWshkTAx3Ul3u/qX6yXUrRuINbc7g1rGD+jYWx7ZIOfvWsrrL8zfBc8yqxLgZ8hy6VaqaAuK2jRVx0qVHJ+FjupR9EW6cupUT8LX7+F9Ruip6jOMj0yG5UDs3Z+UlxdSL5o0zFT6ZHtVxDSV9BW0aao8h9qkxo048MUuxS7Kct+yeDPiRm9mdj/rXZD2V2wDDuV5467ieWehJ5VbS2A9K2LaD0rIUKot+y62VcCBDz8wT/AJmu+Ds9hVQBDGB/gX/UVZItBSi2HpQEFThBQAAoH0AxXWOFh6VMRAKXuqAii8MLnoK6I+HAD0/apII6XbQDAmgKK3JoagdKedtLigGtNIUeQremnqPIV24oxQGlbcelZhK2UUBhto21nRQ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 name="Рисунок 8" descr="businessplan"/>
          <p:cNvPicPr>
            <a:picLocks noChangeAspect="1"/>
          </p:cNvPicPr>
          <p:nvPr/>
        </p:nvPicPr>
        <p:blipFill>
          <a:blip r:embed="rId3"/>
          <a:stretch>
            <a:fillRect/>
          </a:stretch>
        </p:blipFill>
        <p:spPr>
          <a:xfrm>
            <a:off x="6484949" y="1790687"/>
            <a:ext cx="1933575" cy="2286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61"/>
          <p:cNvGrpSpPr>
            <a:grpSpLocks/>
          </p:cNvGrpSpPr>
          <p:nvPr/>
        </p:nvGrpSpPr>
        <p:grpSpPr bwMode="auto">
          <a:xfrm>
            <a:off x="1698603" y="147613"/>
            <a:ext cx="5715040" cy="5934073"/>
            <a:chOff x="3510" y="2025"/>
            <a:chExt cx="6581" cy="6663"/>
          </a:xfrm>
        </p:grpSpPr>
        <p:sp>
          <p:nvSpPr>
            <p:cNvPr id="3" name="Rectangle 862"/>
            <p:cNvSpPr>
              <a:spLocks noChangeArrowheads="1"/>
            </p:cNvSpPr>
            <p:nvPr/>
          </p:nvSpPr>
          <p:spPr bwMode="auto">
            <a:xfrm>
              <a:off x="4140" y="2720"/>
              <a:ext cx="1158" cy="265"/>
            </a:xfrm>
            <a:prstGeom prst="rect">
              <a:avLst/>
            </a:prstGeom>
            <a:noFill/>
            <a:ln w="9525">
              <a:noFill/>
              <a:miter lim="800000"/>
              <a:headEnd/>
              <a:tailEnd/>
            </a:ln>
          </p:spPr>
          <p:txBody>
            <a:bodyPr wrap="none" lIns="0" tIns="0" rIns="0" bIns="0">
              <a:spAutoFit/>
            </a:bodyPr>
            <a:lstStyle/>
            <a:p>
              <a:r>
                <a:rPr lang="en-US" sz="1100">
                  <a:solidFill>
                    <a:srgbClr val="000000"/>
                  </a:solidFill>
                </a:rPr>
                <a:t>Positioning_</a:t>
              </a:r>
              <a:endParaRPr lang="en-US" sz="1000" b="0"/>
            </a:p>
          </p:txBody>
        </p:sp>
        <p:sp>
          <p:nvSpPr>
            <p:cNvPr id="4" name="Rectangle 863"/>
            <p:cNvSpPr>
              <a:spLocks noChangeArrowheads="1"/>
            </p:cNvSpPr>
            <p:nvPr/>
          </p:nvSpPr>
          <p:spPr bwMode="auto">
            <a:xfrm>
              <a:off x="4140" y="3225"/>
              <a:ext cx="843" cy="265"/>
            </a:xfrm>
            <a:prstGeom prst="rect">
              <a:avLst/>
            </a:prstGeom>
            <a:noFill/>
            <a:ln w="9525">
              <a:noFill/>
              <a:miter lim="800000"/>
              <a:headEnd/>
              <a:tailEnd/>
            </a:ln>
          </p:spPr>
          <p:txBody>
            <a:bodyPr wrap="none" lIns="0" tIns="0" rIns="0" bIns="0">
              <a:spAutoFit/>
            </a:bodyPr>
            <a:lstStyle/>
            <a:p>
              <a:r>
                <a:rPr lang="en-US" sz="1100">
                  <a:solidFill>
                    <a:srgbClr val="000000"/>
                  </a:solidFill>
                </a:rPr>
                <a:t>Planning</a:t>
              </a:r>
              <a:endParaRPr lang="en-US" sz="1000" b="0"/>
            </a:p>
          </p:txBody>
        </p:sp>
        <p:sp>
          <p:nvSpPr>
            <p:cNvPr id="5" name="Rectangle 864"/>
            <p:cNvSpPr>
              <a:spLocks noChangeArrowheads="1"/>
            </p:cNvSpPr>
            <p:nvPr/>
          </p:nvSpPr>
          <p:spPr bwMode="auto">
            <a:xfrm>
              <a:off x="5130" y="3240"/>
              <a:ext cx="200" cy="240"/>
            </a:xfrm>
            <a:prstGeom prst="rect">
              <a:avLst/>
            </a:prstGeom>
            <a:noFill/>
            <a:ln w="9525">
              <a:noFill/>
              <a:miter lim="800000"/>
              <a:headEnd/>
              <a:tailEnd/>
            </a:ln>
          </p:spPr>
          <p:txBody>
            <a:bodyPr wrap="none" lIns="0" tIns="0" rIns="0" bIns="0">
              <a:spAutoFit/>
            </a:bodyPr>
            <a:lstStyle/>
            <a:p>
              <a:r>
                <a:rPr lang="en-US" sz="1000">
                  <a:solidFill>
                    <a:srgbClr val="000000"/>
                  </a:solidFill>
                </a:rPr>
                <a:t>  _</a:t>
              </a:r>
              <a:endParaRPr lang="en-US" sz="1000" b="0"/>
            </a:p>
          </p:txBody>
        </p:sp>
        <p:sp>
          <p:nvSpPr>
            <p:cNvPr id="6" name="Rectangle 865"/>
            <p:cNvSpPr>
              <a:spLocks noChangeArrowheads="1"/>
            </p:cNvSpPr>
            <p:nvPr/>
          </p:nvSpPr>
          <p:spPr bwMode="auto">
            <a:xfrm>
              <a:off x="5670" y="3240"/>
              <a:ext cx="600" cy="240"/>
            </a:xfrm>
            <a:prstGeom prst="rect">
              <a:avLst/>
            </a:prstGeom>
            <a:noFill/>
            <a:ln w="9525">
              <a:noFill/>
              <a:miter lim="800000"/>
              <a:headEnd/>
              <a:tailEnd/>
            </a:ln>
          </p:spPr>
          <p:txBody>
            <a:bodyPr wrap="none" lIns="0" tIns="0" rIns="0" bIns="0">
              <a:spAutoFit/>
            </a:bodyPr>
            <a:lstStyle/>
            <a:p>
              <a:r>
                <a:rPr lang="en-US" sz="1000">
                  <a:solidFill>
                    <a:srgbClr val="000000"/>
                  </a:solidFill>
                </a:rPr>
                <a:t>            </a:t>
              </a:r>
              <a:endParaRPr lang="en-US" sz="1000" b="0"/>
            </a:p>
          </p:txBody>
        </p:sp>
        <p:sp>
          <p:nvSpPr>
            <p:cNvPr id="7" name="Rectangle 866"/>
            <p:cNvSpPr>
              <a:spLocks noChangeArrowheads="1"/>
            </p:cNvSpPr>
            <p:nvPr/>
          </p:nvSpPr>
          <p:spPr bwMode="auto">
            <a:xfrm>
              <a:off x="6750" y="3240"/>
              <a:ext cx="101" cy="240"/>
            </a:xfrm>
            <a:prstGeom prst="rect">
              <a:avLst/>
            </a:prstGeom>
            <a:noFill/>
            <a:ln w="9525">
              <a:noFill/>
              <a:miter lim="800000"/>
              <a:headEnd/>
              <a:tailEnd/>
            </a:ln>
          </p:spPr>
          <p:txBody>
            <a:bodyPr wrap="none" lIns="0" tIns="0" rIns="0" bIns="0">
              <a:spAutoFit/>
            </a:bodyPr>
            <a:lstStyle/>
            <a:p>
              <a:r>
                <a:rPr lang="en-US" sz="1000">
                  <a:solidFill>
                    <a:srgbClr val="000000"/>
                  </a:solidFill>
                </a:rPr>
                <a:t>  </a:t>
              </a:r>
              <a:endParaRPr lang="en-US" sz="1000" b="0"/>
            </a:p>
          </p:txBody>
        </p:sp>
        <p:sp>
          <p:nvSpPr>
            <p:cNvPr id="8" name="Rectangle 867"/>
            <p:cNvSpPr>
              <a:spLocks noChangeArrowheads="1"/>
            </p:cNvSpPr>
            <p:nvPr/>
          </p:nvSpPr>
          <p:spPr bwMode="auto">
            <a:xfrm>
              <a:off x="6700" y="3280"/>
              <a:ext cx="1678" cy="168"/>
            </a:xfrm>
            <a:prstGeom prst="rect">
              <a:avLst/>
            </a:prstGeom>
            <a:noFill/>
            <a:ln w="9525">
              <a:noFill/>
              <a:miter lim="800000"/>
              <a:headEnd/>
              <a:tailEnd/>
            </a:ln>
          </p:spPr>
          <p:txBody>
            <a:bodyPr wrap="none" lIns="0" tIns="0" rIns="0" bIns="0">
              <a:spAutoFit/>
            </a:bodyPr>
            <a:lstStyle/>
            <a:p>
              <a:r>
                <a:rPr lang="en-US" sz="700">
                  <a:solidFill>
                    <a:srgbClr val="000000"/>
                  </a:solidFill>
                </a:rPr>
                <a:t>_   Integration Management</a:t>
              </a:r>
              <a:endParaRPr lang="en-US" sz="1000" b="0"/>
            </a:p>
          </p:txBody>
        </p:sp>
        <p:sp>
          <p:nvSpPr>
            <p:cNvPr id="9" name="Rectangle 868"/>
            <p:cNvSpPr>
              <a:spLocks noChangeArrowheads="1"/>
            </p:cNvSpPr>
            <p:nvPr/>
          </p:nvSpPr>
          <p:spPr bwMode="auto">
            <a:xfrm>
              <a:off x="4140" y="3690"/>
              <a:ext cx="1025" cy="265"/>
            </a:xfrm>
            <a:prstGeom prst="rect">
              <a:avLst/>
            </a:prstGeom>
            <a:noFill/>
            <a:ln w="9525">
              <a:noFill/>
              <a:miter lim="800000"/>
              <a:headEnd/>
              <a:tailEnd/>
            </a:ln>
          </p:spPr>
          <p:txBody>
            <a:bodyPr wrap="none" lIns="0" tIns="0" rIns="0" bIns="0">
              <a:spAutoFit/>
            </a:bodyPr>
            <a:lstStyle/>
            <a:p>
              <a:r>
                <a:rPr lang="en-US" sz="1100">
                  <a:solidFill>
                    <a:srgbClr val="000000"/>
                  </a:solidFill>
                </a:rPr>
                <a:t>Partnering</a:t>
              </a:r>
              <a:endParaRPr lang="en-US" sz="1000" b="0"/>
            </a:p>
          </p:txBody>
        </p:sp>
        <p:sp>
          <p:nvSpPr>
            <p:cNvPr id="10" name="Rectangle 869"/>
            <p:cNvSpPr>
              <a:spLocks noChangeArrowheads="1"/>
            </p:cNvSpPr>
            <p:nvPr/>
          </p:nvSpPr>
          <p:spPr bwMode="auto">
            <a:xfrm>
              <a:off x="5168" y="3705"/>
              <a:ext cx="150" cy="240"/>
            </a:xfrm>
            <a:prstGeom prst="rect">
              <a:avLst/>
            </a:prstGeom>
            <a:noFill/>
            <a:ln w="9525">
              <a:noFill/>
              <a:miter lim="800000"/>
              <a:headEnd/>
              <a:tailEnd/>
            </a:ln>
          </p:spPr>
          <p:txBody>
            <a:bodyPr wrap="none" lIns="0" tIns="0" rIns="0" bIns="0">
              <a:spAutoFit/>
            </a:bodyPr>
            <a:lstStyle/>
            <a:p>
              <a:r>
                <a:rPr lang="en-US" sz="1000">
                  <a:solidFill>
                    <a:srgbClr val="000000"/>
                  </a:solidFill>
                </a:rPr>
                <a:t> _</a:t>
              </a:r>
              <a:endParaRPr lang="en-US" sz="1000" b="0"/>
            </a:p>
          </p:txBody>
        </p:sp>
        <p:sp>
          <p:nvSpPr>
            <p:cNvPr id="11" name="Rectangle 870"/>
            <p:cNvSpPr>
              <a:spLocks noChangeArrowheads="1"/>
            </p:cNvSpPr>
            <p:nvPr/>
          </p:nvSpPr>
          <p:spPr bwMode="auto">
            <a:xfrm>
              <a:off x="6210" y="3705"/>
              <a:ext cx="200" cy="240"/>
            </a:xfrm>
            <a:prstGeom prst="rect">
              <a:avLst/>
            </a:prstGeom>
            <a:noFill/>
            <a:ln w="9525">
              <a:noFill/>
              <a:miter lim="800000"/>
              <a:headEnd/>
              <a:tailEnd/>
            </a:ln>
          </p:spPr>
          <p:txBody>
            <a:bodyPr wrap="none" lIns="0" tIns="0" rIns="0" bIns="0">
              <a:spAutoFit/>
            </a:bodyPr>
            <a:lstStyle/>
            <a:p>
              <a:r>
                <a:rPr lang="en-US" sz="1000">
                  <a:solidFill>
                    <a:srgbClr val="000000"/>
                  </a:solidFill>
                </a:rPr>
                <a:t>    </a:t>
              </a:r>
              <a:endParaRPr lang="en-US" sz="1000" b="0"/>
            </a:p>
          </p:txBody>
        </p:sp>
        <p:sp>
          <p:nvSpPr>
            <p:cNvPr id="12" name="Rectangle 871"/>
            <p:cNvSpPr>
              <a:spLocks noChangeArrowheads="1"/>
            </p:cNvSpPr>
            <p:nvPr/>
          </p:nvSpPr>
          <p:spPr bwMode="auto">
            <a:xfrm>
              <a:off x="6570" y="3705"/>
              <a:ext cx="100" cy="240"/>
            </a:xfrm>
            <a:prstGeom prst="rect">
              <a:avLst/>
            </a:prstGeom>
            <a:noFill/>
            <a:ln w="9525">
              <a:noFill/>
              <a:miter lim="800000"/>
              <a:headEnd/>
              <a:tailEnd/>
            </a:ln>
          </p:spPr>
          <p:txBody>
            <a:bodyPr wrap="none" lIns="0" tIns="0" rIns="0" bIns="0">
              <a:spAutoFit/>
            </a:bodyPr>
            <a:lstStyle/>
            <a:p>
              <a:r>
                <a:rPr lang="en-US" sz="1000">
                  <a:solidFill>
                    <a:srgbClr val="000000"/>
                  </a:solidFill>
                </a:rPr>
                <a:t>  </a:t>
              </a:r>
              <a:endParaRPr lang="en-US" sz="1000" b="0"/>
            </a:p>
          </p:txBody>
        </p:sp>
        <p:sp>
          <p:nvSpPr>
            <p:cNvPr id="13" name="Rectangle 872"/>
            <p:cNvSpPr>
              <a:spLocks noChangeArrowheads="1"/>
            </p:cNvSpPr>
            <p:nvPr/>
          </p:nvSpPr>
          <p:spPr bwMode="auto">
            <a:xfrm>
              <a:off x="6565" y="3693"/>
              <a:ext cx="1496" cy="192"/>
            </a:xfrm>
            <a:prstGeom prst="rect">
              <a:avLst/>
            </a:prstGeom>
            <a:noFill/>
            <a:ln w="9525">
              <a:noFill/>
              <a:miter lim="800000"/>
              <a:headEnd/>
              <a:tailEnd/>
            </a:ln>
          </p:spPr>
          <p:txBody>
            <a:bodyPr wrap="none" lIns="0" tIns="0" rIns="0" bIns="0">
              <a:spAutoFit/>
            </a:bodyPr>
            <a:lstStyle/>
            <a:p>
              <a:r>
                <a:rPr lang="en-US" sz="800">
                  <a:solidFill>
                    <a:srgbClr val="000000"/>
                  </a:solidFill>
                </a:rPr>
                <a:t>_  Scope Management</a:t>
              </a:r>
              <a:endParaRPr lang="en-US" sz="1000" b="0"/>
            </a:p>
          </p:txBody>
        </p:sp>
        <p:sp>
          <p:nvSpPr>
            <p:cNvPr id="14" name="Rectangle 873"/>
            <p:cNvSpPr>
              <a:spLocks noChangeArrowheads="1"/>
            </p:cNvSpPr>
            <p:nvPr/>
          </p:nvSpPr>
          <p:spPr bwMode="auto">
            <a:xfrm>
              <a:off x="4140" y="4175"/>
              <a:ext cx="978" cy="265"/>
            </a:xfrm>
            <a:prstGeom prst="rect">
              <a:avLst/>
            </a:prstGeom>
            <a:noFill/>
            <a:ln w="9525">
              <a:noFill/>
              <a:miter lim="800000"/>
              <a:headEnd/>
              <a:tailEnd/>
            </a:ln>
          </p:spPr>
          <p:txBody>
            <a:bodyPr wrap="none" lIns="0" tIns="0" rIns="0" bIns="0">
              <a:spAutoFit/>
            </a:bodyPr>
            <a:lstStyle/>
            <a:p>
              <a:r>
                <a:rPr lang="en-US" sz="1100">
                  <a:solidFill>
                    <a:srgbClr val="000000"/>
                  </a:solidFill>
                </a:rPr>
                <a:t>Producing</a:t>
              </a:r>
              <a:endParaRPr lang="en-US" sz="1000" b="0"/>
            </a:p>
          </p:txBody>
        </p:sp>
        <p:sp>
          <p:nvSpPr>
            <p:cNvPr id="15" name="Rectangle 874"/>
            <p:cNvSpPr>
              <a:spLocks noChangeArrowheads="1"/>
            </p:cNvSpPr>
            <p:nvPr/>
          </p:nvSpPr>
          <p:spPr bwMode="auto">
            <a:xfrm>
              <a:off x="5120" y="4190"/>
              <a:ext cx="200" cy="240"/>
            </a:xfrm>
            <a:prstGeom prst="rect">
              <a:avLst/>
            </a:prstGeom>
            <a:noFill/>
            <a:ln w="9525">
              <a:noFill/>
              <a:miter lim="800000"/>
              <a:headEnd/>
              <a:tailEnd/>
            </a:ln>
          </p:spPr>
          <p:txBody>
            <a:bodyPr wrap="none" lIns="0" tIns="0" rIns="0" bIns="0">
              <a:spAutoFit/>
            </a:bodyPr>
            <a:lstStyle/>
            <a:p>
              <a:r>
                <a:rPr lang="en-US" sz="1000">
                  <a:solidFill>
                    <a:srgbClr val="000000"/>
                  </a:solidFill>
                </a:rPr>
                <a:t>  _</a:t>
              </a:r>
              <a:endParaRPr lang="en-US" sz="1000" b="0"/>
            </a:p>
          </p:txBody>
        </p:sp>
        <p:sp>
          <p:nvSpPr>
            <p:cNvPr id="16" name="Rectangle 875"/>
            <p:cNvSpPr>
              <a:spLocks noChangeArrowheads="1"/>
            </p:cNvSpPr>
            <p:nvPr/>
          </p:nvSpPr>
          <p:spPr bwMode="auto">
            <a:xfrm>
              <a:off x="5850" y="4190"/>
              <a:ext cx="300" cy="240"/>
            </a:xfrm>
            <a:prstGeom prst="rect">
              <a:avLst/>
            </a:prstGeom>
            <a:noFill/>
            <a:ln w="9525">
              <a:noFill/>
              <a:miter lim="800000"/>
              <a:headEnd/>
              <a:tailEnd/>
            </a:ln>
          </p:spPr>
          <p:txBody>
            <a:bodyPr wrap="none" lIns="0" tIns="0" rIns="0" bIns="0">
              <a:spAutoFit/>
            </a:bodyPr>
            <a:lstStyle/>
            <a:p>
              <a:r>
                <a:rPr lang="en-US" sz="1000">
                  <a:solidFill>
                    <a:srgbClr val="000000"/>
                  </a:solidFill>
                </a:rPr>
                <a:t>      </a:t>
              </a:r>
              <a:endParaRPr lang="en-US" sz="1000" b="0"/>
            </a:p>
          </p:txBody>
        </p:sp>
        <p:sp>
          <p:nvSpPr>
            <p:cNvPr id="17" name="Rectangle 876"/>
            <p:cNvSpPr>
              <a:spLocks noChangeArrowheads="1"/>
            </p:cNvSpPr>
            <p:nvPr/>
          </p:nvSpPr>
          <p:spPr bwMode="auto">
            <a:xfrm>
              <a:off x="6390" y="4190"/>
              <a:ext cx="100" cy="240"/>
            </a:xfrm>
            <a:prstGeom prst="rect">
              <a:avLst/>
            </a:prstGeom>
            <a:noFill/>
            <a:ln w="9525">
              <a:noFill/>
              <a:miter lim="800000"/>
              <a:headEnd/>
              <a:tailEnd/>
            </a:ln>
          </p:spPr>
          <p:txBody>
            <a:bodyPr wrap="none" lIns="0" tIns="0" rIns="0" bIns="0">
              <a:spAutoFit/>
            </a:bodyPr>
            <a:lstStyle/>
            <a:p>
              <a:r>
                <a:rPr lang="en-US" sz="1000">
                  <a:solidFill>
                    <a:srgbClr val="000000"/>
                  </a:solidFill>
                </a:rPr>
                <a:t>  </a:t>
              </a:r>
              <a:endParaRPr lang="en-US" sz="1000" b="0"/>
            </a:p>
          </p:txBody>
        </p:sp>
        <p:sp>
          <p:nvSpPr>
            <p:cNvPr id="18" name="Rectangle 877"/>
            <p:cNvSpPr>
              <a:spLocks noChangeArrowheads="1"/>
            </p:cNvSpPr>
            <p:nvPr/>
          </p:nvSpPr>
          <p:spPr bwMode="auto">
            <a:xfrm>
              <a:off x="6370" y="4203"/>
              <a:ext cx="1491" cy="192"/>
            </a:xfrm>
            <a:prstGeom prst="rect">
              <a:avLst/>
            </a:prstGeom>
            <a:noFill/>
            <a:ln w="9525">
              <a:noFill/>
              <a:miter lim="800000"/>
              <a:headEnd/>
              <a:tailEnd/>
            </a:ln>
          </p:spPr>
          <p:txBody>
            <a:bodyPr wrap="none" lIns="0" tIns="0" rIns="0" bIns="0">
              <a:spAutoFit/>
            </a:bodyPr>
            <a:lstStyle/>
            <a:p>
              <a:r>
                <a:rPr lang="en-US" sz="800">
                  <a:solidFill>
                    <a:srgbClr val="000000"/>
                  </a:solidFill>
                </a:rPr>
                <a:t>_   Time Management</a:t>
              </a:r>
              <a:endParaRPr lang="en-US" sz="1000" b="0"/>
            </a:p>
          </p:txBody>
        </p:sp>
        <p:sp>
          <p:nvSpPr>
            <p:cNvPr id="19" name="Rectangle 878"/>
            <p:cNvSpPr>
              <a:spLocks noChangeArrowheads="1"/>
            </p:cNvSpPr>
            <p:nvPr/>
          </p:nvSpPr>
          <p:spPr bwMode="auto">
            <a:xfrm>
              <a:off x="4140" y="4658"/>
              <a:ext cx="1000" cy="265"/>
            </a:xfrm>
            <a:prstGeom prst="rect">
              <a:avLst/>
            </a:prstGeom>
            <a:noFill/>
            <a:ln w="9525">
              <a:noFill/>
              <a:miter lim="800000"/>
              <a:headEnd/>
              <a:tailEnd/>
            </a:ln>
          </p:spPr>
          <p:txBody>
            <a:bodyPr wrap="none" lIns="0" tIns="0" rIns="0" bIns="0">
              <a:spAutoFit/>
            </a:bodyPr>
            <a:lstStyle/>
            <a:p>
              <a:r>
                <a:rPr lang="en-US" sz="1100">
                  <a:solidFill>
                    <a:srgbClr val="000000"/>
                  </a:solidFill>
                </a:rPr>
                <a:t>Processing</a:t>
              </a:r>
              <a:endParaRPr lang="en-US" sz="1000" b="0"/>
            </a:p>
          </p:txBody>
        </p:sp>
        <p:sp>
          <p:nvSpPr>
            <p:cNvPr id="20" name="Rectangle 879"/>
            <p:cNvSpPr>
              <a:spLocks noChangeArrowheads="1"/>
            </p:cNvSpPr>
            <p:nvPr/>
          </p:nvSpPr>
          <p:spPr bwMode="auto">
            <a:xfrm>
              <a:off x="5145" y="4673"/>
              <a:ext cx="200" cy="240"/>
            </a:xfrm>
            <a:prstGeom prst="rect">
              <a:avLst/>
            </a:prstGeom>
            <a:noFill/>
            <a:ln w="9525">
              <a:noFill/>
              <a:miter lim="800000"/>
              <a:headEnd/>
              <a:tailEnd/>
            </a:ln>
          </p:spPr>
          <p:txBody>
            <a:bodyPr wrap="none" lIns="0" tIns="0" rIns="0" bIns="0">
              <a:spAutoFit/>
            </a:bodyPr>
            <a:lstStyle/>
            <a:p>
              <a:r>
                <a:rPr lang="en-US" sz="1000">
                  <a:solidFill>
                    <a:srgbClr val="000000"/>
                  </a:solidFill>
                </a:rPr>
                <a:t>  _</a:t>
              </a:r>
              <a:endParaRPr lang="en-US" sz="1000" b="0"/>
            </a:p>
          </p:txBody>
        </p:sp>
        <p:sp>
          <p:nvSpPr>
            <p:cNvPr id="21" name="Rectangle 880"/>
            <p:cNvSpPr>
              <a:spLocks noChangeArrowheads="1"/>
            </p:cNvSpPr>
            <p:nvPr/>
          </p:nvSpPr>
          <p:spPr bwMode="auto">
            <a:xfrm>
              <a:off x="6030" y="4673"/>
              <a:ext cx="600" cy="240"/>
            </a:xfrm>
            <a:prstGeom prst="rect">
              <a:avLst/>
            </a:prstGeom>
            <a:noFill/>
            <a:ln w="9525">
              <a:noFill/>
              <a:miter lim="800000"/>
              <a:headEnd/>
              <a:tailEnd/>
            </a:ln>
          </p:spPr>
          <p:txBody>
            <a:bodyPr wrap="none" lIns="0" tIns="0" rIns="0" bIns="0">
              <a:spAutoFit/>
            </a:bodyPr>
            <a:lstStyle/>
            <a:p>
              <a:r>
                <a:rPr lang="en-US" sz="1000">
                  <a:solidFill>
                    <a:srgbClr val="000000"/>
                  </a:solidFill>
                </a:rPr>
                <a:t>     _     </a:t>
              </a:r>
              <a:endParaRPr lang="en-US" sz="1000" b="0"/>
            </a:p>
          </p:txBody>
        </p:sp>
        <p:sp>
          <p:nvSpPr>
            <p:cNvPr id="22" name="Rectangle 881"/>
            <p:cNvSpPr>
              <a:spLocks noChangeArrowheads="1"/>
            </p:cNvSpPr>
            <p:nvPr/>
          </p:nvSpPr>
          <p:spPr bwMode="auto">
            <a:xfrm>
              <a:off x="6633" y="4693"/>
              <a:ext cx="1405" cy="215"/>
            </a:xfrm>
            <a:prstGeom prst="rect">
              <a:avLst/>
            </a:prstGeom>
            <a:noFill/>
            <a:ln w="9525">
              <a:noFill/>
              <a:miter lim="800000"/>
              <a:headEnd/>
              <a:tailEnd/>
            </a:ln>
          </p:spPr>
          <p:txBody>
            <a:bodyPr wrap="none" lIns="0" tIns="0" rIns="0" bIns="0">
              <a:spAutoFit/>
            </a:bodyPr>
            <a:lstStyle/>
            <a:p>
              <a:r>
                <a:rPr lang="en-US" sz="900">
                  <a:solidFill>
                    <a:srgbClr val="000000"/>
                  </a:solidFill>
                </a:rPr>
                <a:t>Cost Management</a:t>
              </a:r>
              <a:endParaRPr lang="en-US" sz="1000" b="0"/>
            </a:p>
          </p:txBody>
        </p:sp>
        <p:sp>
          <p:nvSpPr>
            <p:cNvPr id="23" name="Rectangle 882"/>
            <p:cNvSpPr>
              <a:spLocks noChangeArrowheads="1"/>
            </p:cNvSpPr>
            <p:nvPr/>
          </p:nvSpPr>
          <p:spPr bwMode="auto">
            <a:xfrm>
              <a:off x="4140" y="5140"/>
              <a:ext cx="978" cy="265"/>
            </a:xfrm>
            <a:prstGeom prst="rect">
              <a:avLst/>
            </a:prstGeom>
            <a:noFill/>
            <a:ln w="9525">
              <a:noFill/>
              <a:miter lim="800000"/>
              <a:headEnd/>
              <a:tailEnd/>
            </a:ln>
          </p:spPr>
          <p:txBody>
            <a:bodyPr wrap="none" lIns="0" tIns="0" rIns="0" bIns="0">
              <a:spAutoFit/>
            </a:bodyPr>
            <a:lstStyle/>
            <a:p>
              <a:r>
                <a:rPr lang="en-US" sz="1100">
                  <a:solidFill>
                    <a:srgbClr val="000000"/>
                  </a:solidFill>
                </a:rPr>
                <a:t>Packaging</a:t>
              </a:r>
              <a:endParaRPr lang="en-US" sz="1000" b="0"/>
            </a:p>
          </p:txBody>
        </p:sp>
        <p:sp>
          <p:nvSpPr>
            <p:cNvPr id="24" name="Rectangle 883"/>
            <p:cNvSpPr>
              <a:spLocks noChangeArrowheads="1"/>
            </p:cNvSpPr>
            <p:nvPr/>
          </p:nvSpPr>
          <p:spPr bwMode="auto">
            <a:xfrm>
              <a:off x="5120" y="5155"/>
              <a:ext cx="200" cy="240"/>
            </a:xfrm>
            <a:prstGeom prst="rect">
              <a:avLst/>
            </a:prstGeom>
            <a:noFill/>
            <a:ln w="9525">
              <a:noFill/>
              <a:miter lim="800000"/>
              <a:headEnd/>
              <a:tailEnd/>
            </a:ln>
          </p:spPr>
          <p:txBody>
            <a:bodyPr wrap="none" lIns="0" tIns="0" rIns="0" bIns="0">
              <a:spAutoFit/>
            </a:bodyPr>
            <a:lstStyle/>
            <a:p>
              <a:r>
                <a:rPr lang="en-US" sz="1000">
                  <a:solidFill>
                    <a:srgbClr val="000000"/>
                  </a:solidFill>
                </a:rPr>
                <a:t>  _</a:t>
              </a:r>
              <a:endParaRPr lang="en-US" sz="1000" b="0"/>
            </a:p>
          </p:txBody>
        </p:sp>
        <p:sp>
          <p:nvSpPr>
            <p:cNvPr id="25" name="Rectangle 884"/>
            <p:cNvSpPr>
              <a:spLocks noChangeArrowheads="1"/>
            </p:cNvSpPr>
            <p:nvPr/>
          </p:nvSpPr>
          <p:spPr bwMode="auto">
            <a:xfrm>
              <a:off x="5850" y="5155"/>
              <a:ext cx="250" cy="240"/>
            </a:xfrm>
            <a:prstGeom prst="rect">
              <a:avLst/>
            </a:prstGeom>
            <a:noFill/>
            <a:ln w="9525">
              <a:noFill/>
              <a:miter lim="800000"/>
              <a:headEnd/>
              <a:tailEnd/>
            </a:ln>
          </p:spPr>
          <p:txBody>
            <a:bodyPr wrap="none" lIns="0" tIns="0" rIns="0" bIns="0">
              <a:spAutoFit/>
            </a:bodyPr>
            <a:lstStyle/>
            <a:p>
              <a:r>
                <a:rPr lang="en-US" sz="1000">
                  <a:solidFill>
                    <a:srgbClr val="000000"/>
                  </a:solidFill>
                </a:rPr>
                <a:t>     </a:t>
              </a:r>
              <a:endParaRPr lang="en-US" sz="1000" b="0"/>
            </a:p>
          </p:txBody>
        </p:sp>
        <p:sp>
          <p:nvSpPr>
            <p:cNvPr id="26" name="Rectangle 885"/>
            <p:cNvSpPr>
              <a:spLocks noChangeArrowheads="1"/>
            </p:cNvSpPr>
            <p:nvPr/>
          </p:nvSpPr>
          <p:spPr bwMode="auto">
            <a:xfrm>
              <a:off x="6103" y="5168"/>
              <a:ext cx="1995" cy="215"/>
            </a:xfrm>
            <a:prstGeom prst="rect">
              <a:avLst/>
            </a:prstGeom>
            <a:noFill/>
            <a:ln w="9525">
              <a:noFill/>
              <a:miter lim="800000"/>
              <a:headEnd/>
              <a:tailEnd/>
            </a:ln>
          </p:spPr>
          <p:txBody>
            <a:bodyPr wrap="none" lIns="0" tIns="0" rIns="0" bIns="0">
              <a:spAutoFit/>
            </a:bodyPr>
            <a:lstStyle/>
            <a:p>
              <a:r>
                <a:rPr lang="en-US" sz="900">
                  <a:solidFill>
                    <a:srgbClr val="000000"/>
                  </a:solidFill>
                </a:rPr>
                <a:t>_      Quality Management</a:t>
              </a:r>
              <a:endParaRPr lang="en-US" sz="1000" b="0"/>
            </a:p>
          </p:txBody>
        </p:sp>
        <p:sp>
          <p:nvSpPr>
            <p:cNvPr id="27" name="Rectangle 886"/>
            <p:cNvSpPr>
              <a:spLocks noChangeArrowheads="1"/>
            </p:cNvSpPr>
            <p:nvPr/>
          </p:nvSpPr>
          <p:spPr bwMode="auto">
            <a:xfrm>
              <a:off x="4140" y="5623"/>
              <a:ext cx="683" cy="265"/>
            </a:xfrm>
            <a:prstGeom prst="rect">
              <a:avLst/>
            </a:prstGeom>
            <a:noFill/>
            <a:ln w="9525">
              <a:noFill/>
              <a:miter lim="800000"/>
              <a:headEnd/>
              <a:tailEnd/>
            </a:ln>
          </p:spPr>
          <p:txBody>
            <a:bodyPr wrap="none" lIns="0" tIns="0" rIns="0" bIns="0">
              <a:spAutoFit/>
            </a:bodyPr>
            <a:lstStyle/>
            <a:p>
              <a:r>
                <a:rPr lang="en-US" sz="1100">
                  <a:solidFill>
                    <a:srgbClr val="000000"/>
                  </a:solidFill>
                </a:rPr>
                <a:t>Pricing</a:t>
              </a:r>
              <a:endParaRPr lang="en-US" sz="1000" b="0"/>
            </a:p>
          </p:txBody>
        </p:sp>
        <p:sp>
          <p:nvSpPr>
            <p:cNvPr id="28" name="Rectangle 887"/>
            <p:cNvSpPr>
              <a:spLocks noChangeArrowheads="1"/>
            </p:cNvSpPr>
            <p:nvPr/>
          </p:nvSpPr>
          <p:spPr bwMode="auto">
            <a:xfrm>
              <a:off x="4825" y="5638"/>
              <a:ext cx="500" cy="240"/>
            </a:xfrm>
            <a:prstGeom prst="rect">
              <a:avLst/>
            </a:prstGeom>
            <a:noFill/>
            <a:ln w="9525">
              <a:noFill/>
              <a:miter lim="800000"/>
              <a:headEnd/>
              <a:tailEnd/>
            </a:ln>
          </p:spPr>
          <p:txBody>
            <a:bodyPr wrap="none" lIns="0" tIns="0" rIns="0" bIns="0">
              <a:spAutoFit/>
            </a:bodyPr>
            <a:lstStyle/>
            <a:p>
              <a:r>
                <a:rPr lang="en-US" sz="1000">
                  <a:solidFill>
                    <a:srgbClr val="000000"/>
                  </a:solidFill>
                </a:rPr>
                <a:t>        _</a:t>
              </a:r>
              <a:endParaRPr lang="en-US" sz="1000" b="0"/>
            </a:p>
          </p:txBody>
        </p:sp>
        <p:sp>
          <p:nvSpPr>
            <p:cNvPr id="29" name="Rectangle 888"/>
            <p:cNvSpPr>
              <a:spLocks noChangeArrowheads="1"/>
            </p:cNvSpPr>
            <p:nvPr/>
          </p:nvSpPr>
          <p:spPr bwMode="auto">
            <a:xfrm>
              <a:off x="5670" y="5638"/>
              <a:ext cx="250" cy="240"/>
            </a:xfrm>
            <a:prstGeom prst="rect">
              <a:avLst/>
            </a:prstGeom>
            <a:noFill/>
            <a:ln w="9525">
              <a:noFill/>
              <a:miter lim="800000"/>
              <a:headEnd/>
              <a:tailEnd/>
            </a:ln>
          </p:spPr>
          <p:txBody>
            <a:bodyPr wrap="none" lIns="0" tIns="0" rIns="0" bIns="0">
              <a:spAutoFit/>
            </a:bodyPr>
            <a:lstStyle/>
            <a:p>
              <a:r>
                <a:rPr lang="en-US" sz="1000">
                  <a:solidFill>
                    <a:srgbClr val="000000"/>
                  </a:solidFill>
                </a:rPr>
                <a:t>     </a:t>
              </a:r>
              <a:endParaRPr lang="en-US" sz="1000" b="0"/>
            </a:p>
          </p:txBody>
        </p:sp>
        <p:sp>
          <p:nvSpPr>
            <p:cNvPr id="30" name="Rectangle 889"/>
            <p:cNvSpPr>
              <a:spLocks noChangeArrowheads="1"/>
            </p:cNvSpPr>
            <p:nvPr/>
          </p:nvSpPr>
          <p:spPr bwMode="auto">
            <a:xfrm>
              <a:off x="5923" y="5645"/>
              <a:ext cx="3088" cy="240"/>
            </a:xfrm>
            <a:prstGeom prst="rect">
              <a:avLst/>
            </a:prstGeom>
            <a:noFill/>
            <a:ln w="9525">
              <a:noFill/>
              <a:miter lim="800000"/>
              <a:headEnd/>
              <a:tailEnd/>
            </a:ln>
          </p:spPr>
          <p:txBody>
            <a:bodyPr wrap="none" lIns="0" tIns="0" rIns="0" bIns="0">
              <a:spAutoFit/>
            </a:bodyPr>
            <a:lstStyle/>
            <a:p>
              <a:r>
                <a:rPr lang="en-US" sz="1000">
                  <a:solidFill>
                    <a:srgbClr val="000000"/>
                  </a:solidFill>
                </a:rPr>
                <a:t>_     Human Resources Management</a:t>
              </a:r>
              <a:endParaRPr lang="en-US" sz="1000" b="0"/>
            </a:p>
          </p:txBody>
        </p:sp>
        <p:sp>
          <p:nvSpPr>
            <p:cNvPr id="31" name="Rectangle 890"/>
            <p:cNvSpPr>
              <a:spLocks noChangeArrowheads="1"/>
            </p:cNvSpPr>
            <p:nvPr/>
          </p:nvSpPr>
          <p:spPr bwMode="auto">
            <a:xfrm>
              <a:off x="4140" y="6108"/>
              <a:ext cx="1055" cy="265"/>
            </a:xfrm>
            <a:prstGeom prst="rect">
              <a:avLst/>
            </a:prstGeom>
            <a:noFill/>
            <a:ln w="9525">
              <a:noFill/>
              <a:miter lim="800000"/>
              <a:headEnd/>
              <a:tailEnd/>
            </a:ln>
          </p:spPr>
          <p:txBody>
            <a:bodyPr wrap="none" lIns="0" tIns="0" rIns="0" bIns="0">
              <a:spAutoFit/>
            </a:bodyPr>
            <a:lstStyle/>
            <a:p>
              <a:r>
                <a:rPr lang="en-US" sz="1100">
                  <a:solidFill>
                    <a:srgbClr val="000000"/>
                  </a:solidFill>
                </a:rPr>
                <a:t>Promoting </a:t>
              </a:r>
              <a:endParaRPr lang="en-US" sz="1000" b="0"/>
            </a:p>
          </p:txBody>
        </p:sp>
        <p:sp>
          <p:nvSpPr>
            <p:cNvPr id="32" name="Rectangle 891"/>
            <p:cNvSpPr>
              <a:spLocks noChangeArrowheads="1"/>
            </p:cNvSpPr>
            <p:nvPr/>
          </p:nvSpPr>
          <p:spPr bwMode="auto">
            <a:xfrm>
              <a:off x="5200" y="6123"/>
              <a:ext cx="100" cy="240"/>
            </a:xfrm>
            <a:prstGeom prst="rect">
              <a:avLst/>
            </a:prstGeom>
            <a:noFill/>
            <a:ln w="9525">
              <a:noFill/>
              <a:miter lim="800000"/>
              <a:headEnd/>
              <a:tailEnd/>
            </a:ln>
          </p:spPr>
          <p:txBody>
            <a:bodyPr wrap="none" lIns="0" tIns="0" rIns="0" bIns="0">
              <a:spAutoFit/>
            </a:bodyPr>
            <a:lstStyle/>
            <a:p>
              <a:r>
                <a:rPr lang="en-US" sz="1000">
                  <a:solidFill>
                    <a:srgbClr val="000000"/>
                  </a:solidFill>
                </a:rPr>
                <a:t>_</a:t>
              </a:r>
              <a:endParaRPr lang="en-US" sz="1000" b="0"/>
            </a:p>
          </p:txBody>
        </p:sp>
        <p:sp>
          <p:nvSpPr>
            <p:cNvPr id="33" name="Rectangle 892"/>
            <p:cNvSpPr>
              <a:spLocks noChangeArrowheads="1"/>
            </p:cNvSpPr>
            <p:nvPr/>
          </p:nvSpPr>
          <p:spPr bwMode="auto">
            <a:xfrm>
              <a:off x="5310" y="6123"/>
              <a:ext cx="3381" cy="240"/>
            </a:xfrm>
            <a:prstGeom prst="rect">
              <a:avLst/>
            </a:prstGeom>
            <a:noFill/>
            <a:ln w="9525">
              <a:noFill/>
              <a:miter lim="800000"/>
              <a:headEnd/>
              <a:tailEnd/>
            </a:ln>
          </p:spPr>
          <p:txBody>
            <a:bodyPr wrap="none" lIns="0" tIns="0" rIns="0" bIns="0">
              <a:spAutoFit/>
            </a:bodyPr>
            <a:lstStyle/>
            <a:p>
              <a:r>
                <a:rPr lang="en-US" sz="1000">
                  <a:solidFill>
                    <a:srgbClr val="000000"/>
                  </a:solidFill>
                </a:rPr>
                <a:t>        _     Communications Management</a:t>
              </a:r>
              <a:endParaRPr lang="en-US" sz="1000" b="0"/>
            </a:p>
          </p:txBody>
        </p:sp>
        <p:sp>
          <p:nvSpPr>
            <p:cNvPr id="34" name="Rectangle 893"/>
            <p:cNvSpPr>
              <a:spLocks noChangeArrowheads="1"/>
            </p:cNvSpPr>
            <p:nvPr/>
          </p:nvSpPr>
          <p:spPr bwMode="auto">
            <a:xfrm>
              <a:off x="4140" y="6590"/>
              <a:ext cx="695" cy="265"/>
            </a:xfrm>
            <a:prstGeom prst="rect">
              <a:avLst/>
            </a:prstGeom>
            <a:noFill/>
            <a:ln w="9525">
              <a:noFill/>
              <a:miter lim="800000"/>
              <a:headEnd/>
              <a:tailEnd/>
            </a:ln>
          </p:spPr>
          <p:txBody>
            <a:bodyPr wrap="none" lIns="0" tIns="0" rIns="0" bIns="0">
              <a:spAutoFit/>
            </a:bodyPr>
            <a:lstStyle/>
            <a:p>
              <a:r>
                <a:rPr lang="en-US" sz="1100">
                  <a:solidFill>
                    <a:srgbClr val="000000"/>
                  </a:solidFill>
                </a:rPr>
                <a:t>Placing</a:t>
              </a:r>
              <a:endParaRPr lang="en-US" sz="1000" b="0"/>
            </a:p>
          </p:txBody>
        </p:sp>
        <p:sp>
          <p:nvSpPr>
            <p:cNvPr id="35" name="Rectangle 894"/>
            <p:cNvSpPr>
              <a:spLocks noChangeArrowheads="1"/>
            </p:cNvSpPr>
            <p:nvPr/>
          </p:nvSpPr>
          <p:spPr bwMode="auto">
            <a:xfrm>
              <a:off x="4838" y="6605"/>
              <a:ext cx="1150" cy="240"/>
            </a:xfrm>
            <a:prstGeom prst="rect">
              <a:avLst/>
            </a:prstGeom>
            <a:noFill/>
            <a:ln w="9525">
              <a:noFill/>
              <a:miter lim="800000"/>
              <a:headEnd/>
              <a:tailEnd/>
            </a:ln>
          </p:spPr>
          <p:txBody>
            <a:bodyPr wrap="none" lIns="0" tIns="0" rIns="0" bIns="0">
              <a:spAutoFit/>
            </a:bodyPr>
            <a:lstStyle/>
            <a:p>
              <a:r>
                <a:rPr lang="en-US" sz="1000">
                  <a:solidFill>
                    <a:srgbClr val="000000"/>
                  </a:solidFill>
                </a:rPr>
                <a:t>        _     _      </a:t>
              </a:r>
              <a:endParaRPr lang="en-US" sz="1000" b="0"/>
            </a:p>
          </p:txBody>
        </p:sp>
        <p:sp>
          <p:nvSpPr>
            <p:cNvPr id="36" name="Rectangle 895"/>
            <p:cNvSpPr>
              <a:spLocks noChangeArrowheads="1"/>
            </p:cNvSpPr>
            <p:nvPr/>
          </p:nvSpPr>
          <p:spPr bwMode="auto">
            <a:xfrm>
              <a:off x="5990" y="6598"/>
              <a:ext cx="1716" cy="265"/>
            </a:xfrm>
            <a:prstGeom prst="rect">
              <a:avLst/>
            </a:prstGeom>
            <a:noFill/>
            <a:ln w="9525">
              <a:noFill/>
              <a:miter lim="800000"/>
              <a:headEnd/>
              <a:tailEnd/>
            </a:ln>
          </p:spPr>
          <p:txBody>
            <a:bodyPr wrap="none" lIns="0" tIns="0" rIns="0" bIns="0">
              <a:spAutoFit/>
            </a:bodyPr>
            <a:lstStyle/>
            <a:p>
              <a:r>
                <a:rPr lang="en-US" sz="1100">
                  <a:solidFill>
                    <a:srgbClr val="000000"/>
                  </a:solidFill>
                </a:rPr>
                <a:t>Risk Management</a:t>
              </a:r>
              <a:endParaRPr lang="en-US" sz="1000" b="0"/>
            </a:p>
          </p:txBody>
        </p:sp>
        <p:sp>
          <p:nvSpPr>
            <p:cNvPr id="37" name="Rectangle 896"/>
            <p:cNvSpPr>
              <a:spLocks noChangeArrowheads="1"/>
            </p:cNvSpPr>
            <p:nvPr/>
          </p:nvSpPr>
          <p:spPr bwMode="auto">
            <a:xfrm>
              <a:off x="4140" y="7073"/>
              <a:ext cx="780" cy="265"/>
            </a:xfrm>
            <a:prstGeom prst="rect">
              <a:avLst/>
            </a:prstGeom>
            <a:noFill/>
            <a:ln w="9525">
              <a:noFill/>
              <a:miter lim="800000"/>
              <a:headEnd/>
              <a:tailEnd/>
            </a:ln>
          </p:spPr>
          <p:txBody>
            <a:bodyPr wrap="none" lIns="0" tIns="0" rIns="0" bIns="0">
              <a:spAutoFit/>
            </a:bodyPr>
            <a:lstStyle/>
            <a:p>
              <a:r>
                <a:rPr lang="en-US" sz="1100">
                  <a:solidFill>
                    <a:srgbClr val="000000"/>
                  </a:solidFill>
                </a:rPr>
                <a:t>Pleasing</a:t>
              </a:r>
              <a:endParaRPr lang="en-US" sz="1000" b="0"/>
            </a:p>
          </p:txBody>
        </p:sp>
        <p:sp>
          <p:nvSpPr>
            <p:cNvPr id="38" name="Rectangle 897"/>
            <p:cNvSpPr>
              <a:spLocks noChangeArrowheads="1"/>
            </p:cNvSpPr>
            <p:nvPr/>
          </p:nvSpPr>
          <p:spPr bwMode="auto">
            <a:xfrm>
              <a:off x="4925" y="7088"/>
              <a:ext cx="450" cy="240"/>
            </a:xfrm>
            <a:prstGeom prst="rect">
              <a:avLst/>
            </a:prstGeom>
            <a:noFill/>
            <a:ln w="9525">
              <a:noFill/>
              <a:miter lim="800000"/>
              <a:headEnd/>
              <a:tailEnd/>
            </a:ln>
          </p:spPr>
          <p:txBody>
            <a:bodyPr wrap="none" lIns="0" tIns="0" rIns="0" bIns="0">
              <a:spAutoFit/>
            </a:bodyPr>
            <a:lstStyle/>
            <a:p>
              <a:r>
                <a:rPr lang="en-US" sz="1000">
                  <a:solidFill>
                    <a:srgbClr val="000000"/>
                  </a:solidFill>
                </a:rPr>
                <a:t>      _ </a:t>
              </a:r>
              <a:endParaRPr lang="en-US" sz="1000" b="0"/>
            </a:p>
          </p:txBody>
        </p:sp>
        <p:sp>
          <p:nvSpPr>
            <p:cNvPr id="39" name="Rectangle 898"/>
            <p:cNvSpPr>
              <a:spLocks noChangeArrowheads="1"/>
            </p:cNvSpPr>
            <p:nvPr/>
          </p:nvSpPr>
          <p:spPr bwMode="auto">
            <a:xfrm>
              <a:off x="5375" y="7073"/>
              <a:ext cx="2851" cy="265"/>
            </a:xfrm>
            <a:prstGeom prst="rect">
              <a:avLst/>
            </a:prstGeom>
            <a:noFill/>
            <a:ln w="9525">
              <a:noFill/>
              <a:miter lim="800000"/>
              <a:headEnd/>
              <a:tailEnd/>
            </a:ln>
          </p:spPr>
          <p:txBody>
            <a:bodyPr wrap="none" lIns="0" tIns="0" rIns="0" bIns="0">
              <a:spAutoFit/>
            </a:bodyPr>
            <a:lstStyle/>
            <a:p>
              <a:r>
                <a:rPr lang="en-US" sz="1100">
                  <a:solidFill>
                    <a:srgbClr val="000000"/>
                  </a:solidFill>
                </a:rPr>
                <a:t>_    Procurement Management</a:t>
              </a:r>
              <a:endParaRPr lang="en-US" sz="1000" b="0"/>
            </a:p>
          </p:txBody>
        </p:sp>
        <p:sp>
          <p:nvSpPr>
            <p:cNvPr id="40" name="Rectangle 899"/>
            <p:cNvSpPr>
              <a:spLocks noChangeArrowheads="1"/>
            </p:cNvSpPr>
            <p:nvPr/>
          </p:nvSpPr>
          <p:spPr bwMode="auto">
            <a:xfrm>
              <a:off x="6390" y="7528"/>
              <a:ext cx="305" cy="215"/>
            </a:xfrm>
            <a:prstGeom prst="rect">
              <a:avLst/>
            </a:prstGeom>
            <a:noFill/>
            <a:ln w="9525">
              <a:noFill/>
              <a:miter lim="800000"/>
              <a:headEnd/>
              <a:tailEnd/>
            </a:ln>
          </p:spPr>
          <p:txBody>
            <a:bodyPr wrap="none" lIns="0" tIns="0" rIns="0" bIns="0">
              <a:spAutoFit/>
            </a:bodyPr>
            <a:lstStyle/>
            <a:p>
              <a:r>
                <a:rPr lang="en-US" sz="900" b="0">
                  <a:solidFill>
                    <a:srgbClr val="000000"/>
                  </a:solidFill>
                </a:rPr>
                <a:t>      |</a:t>
              </a:r>
              <a:endParaRPr lang="en-US" sz="1000" b="0"/>
            </a:p>
          </p:txBody>
        </p:sp>
        <p:sp>
          <p:nvSpPr>
            <p:cNvPr id="41" name="Rectangle 900"/>
            <p:cNvSpPr>
              <a:spLocks noChangeArrowheads="1"/>
            </p:cNvSpPr>
            <p:nvPr/>
          </p:nvSpPr>
          <p:spPr bwMode="auto">
            <a:xfrm>
              <a:off x="7111" y="7528"/>
              <a:ext cx="710" cy="215"/>
            </a:xfrm>
            <a:prstGeom prst="rect">
              <a:avLst/>
            </a:prstGeom>
            <a:noFill/>
            <a:ln w="9525">
              <a:noFill/>
              <a:miter lim="800000"/>
              <a:headEnd/>
              <a:tailEnd/>
            </a:ln>
          </p:spPr>
          <p:txBody>
            <a:bodyPr wrap="none" lIns="0" tIns="0" rIns="0" bIns="0">
              <a:spAutoFit/>
            </a:bodyPr>
            <a:lstStyle/>
            <a:p>
              <a:r>
                <a:rPr lang="en-US" sz="900" b="0">
                  <a:solidFill>
                    <a:srgbClr val="000000"/>
                  </a:solidFill>
                </a:rPr>
                <a:t>               |</a:t>
              </a:r>
              <a:endParaRPr lang="en-US" sz="1000" b="0"/>
            </a:p>
          </p:txBody>
        </p:sp>
        <p:sp>
          <p:nvSpPr>
            <p:cNvPr id="42" name="Rectangle 901"/>
            <p:cNvSpPr>
              <a:spLocks noChangeArrowheads="1"/>
            </p:cNvSpPr>
            <p:nvPr/>
          </p:nvSpPr>
          <p:spPr bwMode="auto">
            <a:xfrm>
              <a:off x="7831" y="7528"/>
              <a:ext cx="1125" cy="215"/>
            </a:xfrm>
            <a:prstGeom prst="rect">
              <a:avLst/>
            </a:prstGeom>
            <a:noFill/>
            <a:ln w="9525">
              <a:noFill/>
              <a:miter lim="800000"/>
              <a:headEnd/>
              <a:tailEnd/>
            </a:ln>
          </p:spPr>
          <p:txBody>
            <a:bodyPr wrap="none" lIns="0" tIns="0" rIns="0" bIns="0">
              <a:spAutoFit/>
            </a:bodyPr>
            <a:lstStyle/>
            <a:p>
              <a:r>
                <a:rPr lang="en-US" sz="900" b="0">
                  <a:solidFill>
                    <a:srgbClr val="000000"/>
                  </a:solidFill>
                </a:rPr>
                <a:t>                         </a:t>
              </a:r>
              <a:endParaRPr lang="en-US" sz="1000" b="0"/>
            </a:p>
          </p:txBody>
        </p:sp>
        <p:sp>
          <p:nvSpPr>
            <p:cNvPr id="43" name="Rectangle 902"/>
            <p:cNvSpPr>
              <a:spLocks noChangeArrowheads="1"/>
            </p:cNvSpPr>
            <p:nvPr/>
          </p:nvSpPr>
          <p:spPr bwMode="auto">
            <a:xfrm>
              <a:off x="8958" y="7528"/>
              <a:ext cx="80" cy="215"/>
            </a:xfrm>
            <a:prstGeom prst="rect">
              <a:avLst/>
            </a:prstGeom>
            <a:noFill/>
            <a:ln w="9525">
              <a:noFill/>
              <a:miter lim="800000"/>
              <a:headEnd/>
              <a:tailEnd/>
            </a:ln>
          </p:spPr>
          <p:txBody>
            <a:bodyPr wrap="none" lIns="0" tIns="0" rIns="0" bIns="0">
              <a:spAutoFit/>
            </a:bodyPr>
            <a:lstStyle/>
            <a:p>
              <a:r>
                <a:rPr lang="en-US" sz="900" b="0">
                  <a:solidFill>
                    <a:srgbClr val="000000"/>
                  </a:solidFill>
                </a:rPr>
                <a:t> |</a:t>
              </a:r>
              <a:endParaRPr lang="en-US" sz="1000" b="0"/>
            </a:p>
          </p:txBody>
        </p:sp>
        <p:sp>
          <p:nvSpPr>
            <p:cNvPr id="44" name="Rectangle 903"/>
            <p:cNvSpPr>
              <a:spLocks noChangeArrowheads="1"/>
            </p:cNvSpPr>
            <p:nvPr/>
          </p:nvSpPr>
          <p:spPr bwMode="auto">
            <a:xfrm>
              <a:off x="3510" y="7970"/>
              <a:ext cx="2950" cy="265"/>
            </a:xfrm>
            <a:prstGeom prst="rect">
              <a:avLst/>
            </a:prstGeom>
            <a:noFill/>
            <a:ln w="9525">
              <a:noFill/>
              <a:miter lim="800000"/>
              <a:headEnd/>
              <a:tailEnd/>
            </a:ln>
          </p:spPr>
          <p:txBody>
            <a:bodyPr wrap="none" lIns="0" tIns="0" rIns="0" bIns="0">
              <a:spAutoFit/>
            </a:bodyPr>
            <a:lstStyle/>
            <a:p>
              <a:r>
                <a:rPr lang="en-US" sz="1100">
                  <a:solidFill>
                    <a:srgbClr val="000000"/>
                  </a:solidFill>
                </a:rPr>
                <a:t>                                   Incubation</a:t>
              </a:r>
              <a:endParaRPr lang="en-US" sz="1000" b="0"/>
            </a:p>
          </p:txBody>
        </p:sp>
        <p:sp>
          <p:nvSpPr>
            <p:cNvPr id="45" name="Rectangle 904"/>
            <p:cNvSpPr>
              <a:spLocks noChangeArrowheads="1"/>
            </p:cNvSpPr>
            <p:nvPr/>
          </p:nvSpPr>
          <p:spPr bwMode="auto">
            <a:xfrm>
              <a:off x="6465" y="7970"/>
              <a:ext cx="165" cy="265"/>
            </a:xfrm>
            <a:prstGeom prst="rect">
              <a:avLst/>
            </a:prstGeom>
            <a:noFill/>
            <a:ln w="9525">
              <a:noFill/>
              <a:miter lim="800000"/>
              <a:headEnd/>
              <a:tailEnd/>
            </a:ln>
          </p:spPr>
          <p:txBody>
            <a:bodyPr wrap="none" lIns="0" tIns="0" rIns="0" bIns="0">
              <a:spAutoFit/>
            </a:bodyPr>
            <a:lstStyle/>
            <a:p>
              <a:r>
                <a:rPr lang="en-US" sz="1100" b="0">
                  <a:solidFill>
                    <a:srgbClr val="000000"/>
                  </a:solidFill>
                </a:rPr>
                <a:t>   </a:t>
              </a:r>
              <a:endParaRPr lang="en-US" sz="1000" b="0"/>
            </a:p>
          </p:txBody>
        </p:sp>
        <p:sp>
          <p:nvSpPr>
            <p:cNvPr id="46" name="Rectangle 905"/>
            <p:cNvSpPr>
              <a:spLocks noChangeArrowheads="1"/>
            </p:cNvSpPr>
            <p:nvPr/>
          </p:nvSpPr>
          <p:spPr bwMode="auto">
            <a:xfrm>
              <a:off x="6630" y="7970"/>
              <a:ext cx="3413" cy="265"/>
            </a:xfrm>
            <a:prstGeom prst="rect">
              <a:avLst/>
            </a:prstGeom>
            <a:noFill/>
            <a:ln w="9525">
              <a:noFill/>
              <a:miter lim="800000"/>
              <a:headEnd/>
              <a:tailEnd/>
            </a:ln>
          </p:spPr>
          <p:txBody>
            <a:bodyPr wrap="none" lIns="0" tIns="0" rIns="0" bIns="0">
              <a:spAutoFit/>
            </a:bodyPr>
            <a:lstStyle/>
            <a:p>
              <a:r>
                <a:rPr lang="en-US" sz="1100">
                  <a:solidFill>
                    <a:srgbClr val="000000"/>
                  </a:solidFill>
                </a:rPr>
                <a:t>Evolution    Adaptation   Contention</a:t>
              </a:r>
              <a:endParaRPr lang="en-US" sz="1000" b="0"/>
            </a:p>
          </p:txBody>
        </p:sp>
        <p:grpSp>
          <p:nvGrpSpPr>
            <p:cNvPr id="47" name="Group 906"/>
            <p:cNvGrpSpPr>
              <a:grpSpLocks/>
            </p:cNvGrpSpPr>
            <p:nvPr/>
          </p:nvGrpSpPr>
          <p:grpSpPr bwMode="auto">
            <a:xfrm>
              <a:off x="6642" y="3353"/>
              <a:ext cx="574" cy="4395"/>
              <a:chOff x="6642" y="3312"/>
              <a:chExt cx="574" cy="7887"/>
            </a:xfrm>
          </p:grpSpPr>
          <p:grpSp>
            <p:nvGrpSpPr>
              <p:cNvPr id="1006" name="Group 907"/>
              <p:cNvGrpSpPr>
                <a:grpSpLocks/>
              </p:cNvGrpSpPr>
              <p:nvPr/>
            </p:nvGrpSpPr>
            <p:grpSpPr bwMode="auto">
              <a:xfrm>
                <a:off x="6642" y="5467"/>
                <a:ext cx="420" cy="5732"/>
                <a:chOff x="6642" y="5467"/>
                <a:chExt cx="420" cy="5732"/>
              </a:xfrm>
            </p:grpSpPr>
            <p:sp>
              <p:nvSpPr>
                <p:cNvPr id="1082" name="Freeform 908"/>
                <p:cNvSpPr>
                  <a:spLocks/>
                </p:cNvSpPr>
                <p:nvPr/>
              </p:nvSpPr>
              <p:spPr bwMode="auto">
                <a:xfrm>
                  <a:off x="6642" y="11184"/>
                  <a:ext cx="14" cy="15"/>
                </a:xfrm>
                <a:custGeom>
                  <a:avLst/>
                  <a:gdLst>
                    <a:gd name="T0" fmla="*/ 0 w 14"/>
                    <a:gd name="T1" fmla="*/ 7 h 15"/>
                    <a:gd name="T2" fmla="*/ 0 w 14"/>
                    <a:gd name="T3" fmla="*/ 7 h 15"/>
                    <a:gd name="T4" fmla="*/ 2 w 14"/>
                    <a:gd name="T5" fmla="*/ 10 h 15"/>
                    <a:gd name="T6" fmla="*/ 5 w 14"/>
                    <a:gd name="T7" fmla="*/ 12 h 15"/>
                    <a:gd name="T8" fmla="*/ 7 w 14"/>
                    <a:gd name="T9" fmla="*/ 15 h 15"/>
                    <a:gd name="T10" fmla="*/ 7 w 14"/>
                    <a:gd name="T11" fmla="*/ 15 h 15"/>
                    <a:gd name="T12" fmla="*/ 10 w 14"/>
                    <a:gd name="T13" fmla="*/ 12 h 15"/>
                    <a:gd name="T14" fmla="*/ 12 w 14"/>
                    <a:gd name="T15" fmla="*/ 10 h 15"/>
                    <a:gd name="T16" fmla="*/ 14 w 14"/>
                    <a:gd name="T17" fmla="*/ 10 h 15"/>
                    <a:gd name="T18" fmla="*/ 14 w 14"/>
                    <a:gd name="T19" fmla="*/ 7 h 15"/>
                    <a:gd name="T20" fmla="*/ 14 w 14"/>
                    <a:gd name="T21" fmla="*/ 5 h 15"/>
                    <a:gd name="T22" fmla="*/ 14 w 14"/>
                    <a:gd name="T23" fmla="*/ 3 h 15"/>
                    <a:gd name="T24" fmla="*/ 12 w 14"/>
                    <a:gd name="T25" fmla="*/ 0 h 15"/>
                    <a:gd name="T26" fmla="*/ 10 w 14"/>
                    <a:gd name="T27" fmla="*/ 0 h 15"/>
                    <a:gd name="T28" fmla="*/ 7 w 14"/>
                    <a:gd name="T29" fmla="*/ 0 h 15"/>
                    <a:gd name="T30" fmla="*/ 5 w 14"/>
                    <a:gd name="T31" fmla="*/ 0 h 15"/>
                    <a:gd name="T32" fmla="*/ 2 w 14"/>
                    <a:gd name="T33" fmla="*/ 3 h 15"/>
                    <a:gd name="T34" fmla="*/ 0 w 14"/>
                    <a:gd name="T35" fmla="*/ 5 h 15"/>
                    <a:gd name="T36" fmla="*/ 0 w 14"/>
                    <a:gd name="T37" fmla="*/ 7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15"/>
                    <a:gd name="T59" fmla="*/ 14 w 14"/>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15">
                      <a:moveTo>
                        <a:pt x="0" y="7"/>
                      </a:moveTo>
                      <a:lnTo>
                        <a:pt x="0" y="7"/>
                      </a:lnTo>
                      <a:lnTo>
                        <a:pt x="2" y="10"/>
                      </a:lnTo>
                      <a:lnTo>
                        <a:pt x="5" y="12"/>
                      </a:lnTo>
                      <a:lnTo>
                        <a:pt x="7" y="15"/>
                      </a:lnTo>
                      <a:lnTo>
                        <a:pt x="10" y="12"/>
                      </a:lnTo>
                      <a:lnTo>
                        <a:pt x="12" y="10"/>
                      </a:lnTo>
                      <a:lnTo>
                        <a:pt x="14" y="10"/>
                      </a:lnTo>
                      <a:lnTo>
                        <a:pt x="14" y="7"/>
                      </a:lnTo>
                      <a:lnTo>
                        <a:pt x="14" y="5"/>
                      </a:lnTo>
                      <a:lnTo>
                        <a:pt x="14" y="3"/>
                      </a:lnTo>
                      <a:lnTo>
                        <a:pt x="12" y="0"/>
                      </a:lnTo>
                      <a:lnTo>
                        <a:pt x="10" y="0"/>
                      </a:lnTo>
                      <a:lnTo>
                        <a:pt x="7" y="0"/>
                      </a:lnTo>
                      <a:lnTo>
                        <a:pt x="5" y="0"/>
                      </a:lnTo>
                      <a:lnTo>
                        <a:pt x="2" y="3"/>
                      </a:lnTo>
                      <a:lnTo>
                        <a:pt x="0" y="5"/>
                      </a:lnTo>
                      <a:lnTo>
                        <a:pt x="0" y="7"/>
                      </a:lnTo>
                      <a:close/>
                    </a:path>
                  </a:pathLst>
                </a:custGeom>
                <a:solidFill>
                  <a:srgbClr val="969696"/>
                </a:solidFill>
                <a:ln w="9525">
                  <a:noFill/>
                  <a:round/>
                  <a:headEnd/>
                  <a:tailEnd/>
                </a:ln>
              </p:spPr>
              <p:txBody>
                <a:bodyPr/>
                <a:lstStyle/>
                <a:p>
                  <a:endParaRPr lang="ru-RU"/>
                </a:p>
              </p:txBody>
            </p:sp>
            <p:sp>
              <p:nvSpPr>
                <p:cNvPr id="1083" name="Freeform 909"/>
                <p:cNvSpPr>
                  <a:spLocks/>
                </p:cNvSpPr>
                <p:nvPr/>
              </p:nvSpPr>
              <p:spPr bwMode="auto">
                <a:xfrm>
                  <a:off x="6644" y="11155"/>
                  <a:ext cx="15" cy="15"/>
                </a:xfrm>
                <a:custGeom>
                  <a:avLst/>
                  <a:gdLst>
                    <a:gd name="T0" fmla="*/ 0 w 15"/>
                    <a:gd name="T1" fmla="*/ 8 h 15"/>
                    <a:gd name="T2" fmla="*/ 0 w 15"/>
                    <a:gd name="T3" fmla="*/ 10 h 15"/>
                    <a:gd name="T4" fmla="*/ 0 w 15"/>
                    <a:gd name="T5" fmla="*/ 12 h 15"/>
                    <a:gd name="T6" fmla="*/ 3 w 15"/>
                    <a:gd name="T7" fmla="*/ 15 h 15"/>
                    <a:gd name="T8" fmla="*/ 5 w 15"/>
                    <a:gd name="T9" fmla="*/ 15 h 15"/>
                    <a:gd name="T10" fmla="*/ 8 w 15"/>
                    <a:gd name="T11" fmla="*/ 15 h 15"/>
                    <a:gd name="T12" fmla="*/ 10 w 15"/>
                    <a:gd name="T13" fmla="*/ 15 h 15"/>
                    <a:gd name="T14" fmla="*/ 12 w 15"/>
                    <a:gd name="T15" fmla="*/ 12 h 15"/>
                    <a:gd name="T16" fmla="*/ 15 w 15"/>
                    <a:gd name="T17" fmla="*/ 10 h 15"/>
                    <a:gd name="T18" fmla="*/ 15 w 15"/>
                    <a:gd name="T19" fmla="*/ 10 h 15"/>
                    <a:gd name="T20" fmla="*/ 15 w 15"/>
                    <a:gd name="T21" fmla="*/ 8 h 15"/>
                    <a:gd name="T22" fmla="*/ 12 w 15"/>
                    <a:gd name="T23" fmla="*/ 5 h 15"/>
                    <a:gd name="T24" fmla="*/ 10 w 15"/>
                    <a:gd name="T25" fmla="*/ 3 h 15"/>
                    <a:gd name="T26" fmla="*/ 8 w 15"/>
                    <a:gd name="T27" fmla="*/ 0 h 15"/>
                    <a:gd name="T28" fmla="*/ 5 w 15"/>
                    <a:gd name="T29" fmla="*/ 0 h 15"/>
                    <a:gd name="T30" fmla="*/ 3 w 15"/>
                    <a:gd name="T31" fmla="*/ 3 h 15"/>
                    <a:gd name="T32" fmla="*/ 0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0" y="10"/>
                      </a:lnTo>
                      <a:lnTo>
                        <a:pt x="0" y="12"/>
                      </a:lnTo>
                      <a:lnTo>
                        <a:pt x="3" y="15"/>
                      </a:lnTo>
                      <a:lnTo>
                        <a:pt x="5" y="15"/>
                      </a:lnTo>
                      <a:lnTo>
                        <a:pt x="8" y="15"/>
                      </a:lnTo>
                      <a:lnTo>
                        <a:pt x="10" y="15"/>
                      </a:lnTo>
                      <a:lnTo>
                        <a:pt x="12" y="12"/>
                      </a:lnTo>
                      <a:lnTo>
                        <a:pt x="15" y="10"/>
                      </a:lnTo>
                      <a:lnTo>
                        <a:pt x="15" y="8"/>
                      </a:lnTo>
                      <a:lnTo>
                        <a:pt x="12" y="5"/>
                      </a:lnTo>
                      <a:lnTo>
                        <a:pt x="10" y="3"/>
                      </a:lnTo>
                      <a:lnTo>
                        <a:pt x="8" y="0"/>
                      </a:lnTo>
                      <a:lnTo>
                        <a:pt x="5" y="0"/>
                      </a:lnTo>
                      <a:lnTo>
                        <a:pt x="3" y="3"/>
                      </a:lnTo>
                      <a:lnTo>
                        <a:pt x="0" y="5"/>
                      </a:lnTo>
                      <a:lnTo>
                        <a:pt x="0" y="8"/>
                      </a:lnTo>
                      <a:close/>
                    </a:path>
                  </a:pathLst>
                </a:custGeom>
                <a:solidFill>
                  <a:srgbClr val="969696"/>
                </a:solidFill>
                <a:ln w="9525">
                  <a:noFill/>
                  <a:round/>
                  <a:headEnd/>
                  <a:tailEnd/>
                </a:ln>
              </p:spPr>
              <p:txBody>
                <a:bodyPr/>
                <a:lstStyle/>
                <a:p>
                  <a:endParaRPr lang="ru-RU"/>
                </a:p>
              </p:txBody>
            </p:sp>
            <p:sp>
              <p:nvSpPr>
                <p:cNvPr id="1084" name="Freeform 910"/>
                <p:cNvSpPr>
                  <a:spLocks/>
                </p:cNvSpPr>
                <p:nvPr/>
              </p:nvSpPr>
              <p:spPr bwMode="auto">
                <a:xfrm>
                  <a:off x="6647" y="11127"/>
                  <a:ext cx="14" cy="14"/>
                </a:xfrm>
                <a:custGeom>
                  <a:avLst/>
                  <a:gdLst>
                    <a:gd name="T0" fmla="*/ 0 w 14"/>
                    <a:gd name="T1" fmla="*/ 7 h 14"/>
                    <a:gd name="T2" fmla="*/ 0 w 14"/>
                    <a:gd name="T3" fmla="*/ 9 h 14"/>
                    <a:gd name="T4" fmla="*/ 0 w 14"/>
                    <a:gd name="T5" fmla="*/ 12 h 14"/>
                    <a:gd name="T6" fmla="*/ 2 w 14"/>
                    <a:gd name="T7" fmla="*/ 14 h 14"/>
                    <a:gd name="T8" fmla="*/ 5 w 14"/>
                    <a:gd name="T9" fmla="*/ 14 h 14"/>
                    <a:gd name="T10" fmla="*/ 7 w 14"/>
                    <a:gd name="T11" fmla="*/ 14 h 14"/>
                    <a:gd name="T12" fmla="*/ 9 w 14"/>
                    <a:gd name="T13" fmla="*/ 14 h 14"/>
                    <a:gd name="T14" fmla="*/ 12 w 14"/>
                    <a:gd name="T15" fmla="*/ 12 h 14"/>
                    <a:gd name="T16" fmla="*/ 14 w 14"/>
                    <a:gd name="T17" fmla="*/ 9 h 14"/>
                    <a:gd name="T18" fmla="*/ 14 w 14"/>
                    <a:gd name="T19" fmla="*/ 9 h 14"/>
                    <a:gd name="T20" fmla="*/ 14 w 14"/>
                    <a:gd name="T21" fmla="*/ 7 h 14"/>
                    <a:gd name="T22" fmla="*/ 12 w 14"/>
                    <a:gd name="T23" fmla="*/ 4 h 14"/>
                    <a:gd name="T24" fmla="*/ 9 w 14"/>
                    <a:gd name="T25" fmla="*/ 2 h 14"/>
                    <a:gd name="T26" fmla="*/ 7 w 14"/>
                    <a:gd name="T27" fmla="*/ 0 h 14"/>
                    <a:gd name="T28" fmla="*/ 5 w 14"/>
                    <a:gd name="T29" fmla="*/ 0 h 14"/>
                    <a:gd name="T30" fmla="*/ 2 w 14"/>
                    <a:gd name="T31" fmla="*/ 2 h 14"/>
                    <a:gd name="T32" fmla="*/ 0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0" y="12"/>
                      </a:lnTo>
                      <a:lnTo>
                        <a:pt x="2" y="14"/>
                      </a:lnTo>
                      <a:lnTo>
                        <a:pt x="5" y="14"/>
                      </a:lnTo>
                      <a:lnTo>
                        <a:pt x="7" y="14"/>
                      </a:lnTo>
                      <a:lnTo>
                        <a:pt x="9" y="14"/>
                      </a:lnTo>
                      <a:lnTo>
                        <a:pt x="12" y="12"/>
                      </a:lnTo>
                      <a:lnTo>
                        <a:pt x="14" y="9"/>
                      </a:lnTo>
                      <a:lnTo>
                        <a:pt x="14" y="7"/>
                      </a:lnTo>
                      <a:lnTo>
                        <a:pt x="12" y="4"/>
                      </a:lnTo>
                      <a:lnTo>
                        <a:pt x="9" y="2"/>
                      </a:lnTo>
                      <a:lnTo>
                        <a:pt x="7" y="0"/>
                      </a:lnTo>
                      <a:lnTo>
                        <a:pt x="5" y="0"/>
                      </a:lnTo>
                      <a:lnTo>
                        <a:pt x="2" y="2"/>
                      </a:lnTo>
                      <a:lnTo>
                        <a:pt x="0" y="4"/>
                      </a:lnTo>
                      <a:lnTo>
                        <a:pt x="0" y="7"/>
                      </a:lnTo>
                      <a:close/>
                    </a:path>
                  </a:pathLst>
                </a:custGeom>
                <a:solidFill>
                  <a:srgbClr val="969696"/>
                </a:solidFill>
                <a:ln w="9525">
                  <a:noFill/>
                  <a:round/>
                  <a:headEnd/>
                  <a:tailEnd/>
                </a:ln>
              </p:spPr>
              <p:txBody>
                <a:bodyPr/>
                <a:lstStyle/>
                <a:p>
                  <a:endParaRPr lang="ru-RU"/>
                </a:p>
              </p:txBody>
            </p:sp>
            <p:sp>
              <p:nvSpPr>
                <p:cNvPr id="1085" name="Freeform 911"/>
                <p:cNvSpPr>
                  <a:spLocks/>
                </p:cNvSpPr>
                <p:nvPr/>
              </p:nvSpPr>
              <p:spPr bwMode="auto">
                <a:xfrm>
                  <a:off x="6649" y="11098"/>
                  <a:ext cx="15" cy="14"/>
                </a:xfrm>
                <a:custGeom>
                  <a:avLst/>
                  <a:gdLst>
                    <a:gd name="T0" fmla="*/ 0 w 15"/>
                    <a:gd name="T1" fmla="*/ 7 h 14"/>
                    <a:gd name="T2" fmla="*/ 0 w 15"/>
                    <a:gd name="T3" fmla="*/ 9 h 14"/>
                    <a:gd name="T4" fmla="*/ 0 w 15"/>
                    <a:gd name="T5" fmla="*/ 12 h 14"/>
                    <a:gd name="T6" fmla="*/ 3 w 15"/>
                    <a:gd name="T7" fmla="*/ 14 h 14"/>
                    <a:gd name="T8" fmla="*/ 5 w 15"/>
                    <a:gd name="T9" fmla="*/ 14 h 14"/>
                    <a:gd name="T10" fmla="*/ 7 w 15"/>
                    <a:gd name="T11" fmla="*/ 14 h 14"/>
                    <a:gd name="T12" fmla="*/ 10 w 15"/>
                    <a:gd name="T13" fmla="*/ 14 h 14"/>
                    <a:gd name="T14" fmla="*/ 12 w 15"/>
                    <a:gd name="T15" fmla="*/ 12 h 14"/>
                    <a:gd name="T16" fmla="*/ 15 w 15"/>
                    <a:gd name="T17" fmla="*/ 9 h 14"/>
                    <a:gd name="T18" fmla="*/ 15 w 15"/>
                    <a:gd name="T19" fmla="*/ 9 h 14"/>
                    <a:gd name="T20" fmla="*/ 15 w 15"/>
                    <a:gd name="T21" fmla="*/ 7 h 14"/>
                    <a:gd name="T22" fmla="*/ 12 w 15"/>
                    <a:gd name="T23" fmla="*/ 5 h 14"/>
                    <a:gd name="T24" fmla="*/ 10 w 15"/>
                    <a:gd name="T25" fmla="*/ 2 h 14"/>
                    <a:gd name="T26" fmla="*/ 7 w 15"/>
                    <a:gd name="T27" fmla="*/ 0 h 14"/>
                    <a:gd name="T28" fmla="*/ 5 w 15"/>
                    <a:gd name="T29" fmla="*/ 0 h 14"/>
                    <a:gd name="T30" fmla="*/ 3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0" y="12"/>
                      </a:lnTo>
                      <a:lnTo>
                        <a:pt x="3" y="14"/>
                      </a:lnTo>
                      <a:lnTo>
                        <a:pt x="5" y="14"/>
                      </a:lnTo>
                      <a:lnTo>
                        <a:pt x="7" y="14"/>
                      </a:lnTo>
                      <a:lnTo>
                        <a:pt x="10" y="14"/>
                      </a:lnTo>
                      <a:lnTo>
                        <a:pt x="12" y="12"/>
                      </a:lnTo>
                      <a:lnTo>
                        <a:pt x="15" y="9"/>
                      </a:lnTo>
                      <a:lnTo>
                        <a:pt x="15" y="7"/>
                      </a:lnTo>
                      <a:lnTo>
                        <a:pt x="12" y="5"/>
                      </a:lnTo>
                      <a:lnTo>
                        <a:pt x="10" y="2"/>
                      </a:lnTo>
                      <a:lnTo>
                        <a:pt x="7" y="0"/>
                      </a:lnTo>
                      <a:lnTo>
                        <a:pt x="5" y="0"/>
                      </a:lnTo>
                      <a:lnTo>
                        <a:pt x="3" y="2"/>
                      </a:lnTo>
                      <a:lnTo>
                        <a:pt x="0" y="5"/>
                      </a:lnTo>
                      <a:lnTo>
                        <a:pt x="0" y="7"/>
                      </a:lnTo>
                      <a:close/>
                    </a:path>
                  </a:pathLst>
                </a:custGeom>
                <a:solidFill>
                  <a:srgbClr val="969696"/>
                </a:solidFill>
                <a:ln w="9525">
                  <a:noFill/>
                  <a:round/>
                  <a:headEnd/>
                  <a:tailEnd/>
                </a:ln>
              </p:spPr>
              <p:txBody>
                <a:bodyPr/>
                <a:lstStyle/>
                <a:p>
                  <a:endParaRPr lang="ru-RU"/>
                </a:p>
              </p:txBody>
            </p:sp>
            <p:sp>
              <p:nvSpPr>
                <p:cNvPr id="1086" name="Freeform 912"/>
                <p:cNvSpPr>
                  <a:spLocks/>
                </p:cNvSpPr>
                <p:nvPr/>
              </p:nvSpPr>
              <p:spPr bwMode="auto">
                <a:xfrm>
                  <a:off x="6649" y="11069"/>
                  <a:ext cx="15" cy="14"/>
                </a:xfrm>
                <a:custGeom>
                  <a:avLst/>
                  <a:gdLst>
                    <a:gd name="T0" fmla="*/ 0 w 15"/>
                    <a:gd name="T1" fmla="*/ 7 h 14"/>
                    <a:gd name="T2" fmla="*/ 0 w 15"/>
                    <a:gd name="T3" fmla="*/ 10 h 14"/>
                    <a:gd name="T4" fmla="*/ 3 w 15"/>
                    <a:gd name="T5" fmla="*/ 12 h 14"/>
                    <a:gd name="T6" fmla="*/ 5 w 15"/>
                    <a:gd name="T7" fmla="*/ 14 h 14"/>
                    <a:gd name="T8" fmla="*/ 7 w 15"/>
                    <a:gd name="T9" fmla="*/ 14 h 14"/>
                    <a:gd name="T10" fmla="*/ 10 w 15"/>
                    <a:gd name="T11" fmla="*/ 14 h 14"/>
                    <a:gd name="T12" fmla="*/ 12 w 15"/>
                    <a:gd name="T13" fmla="*/ 14 h 14"/>
                    <a:gd name="T14" fmla="*/ 15 w 15"/>
                    <a:gd name="T15" fmla="*/ 12 h 14"/>
                    <a:gd name="T16" fmla="*/ 15 w 15"/>
                    <a:gd name="T17" fmla="*/ 10 h 14"/>
                    <a:gd name="T18" fmla="*/ 15 w 15"/>
                    <a:gd name="T19" fmla="*/ 10 h 14"/>
                    <a:gd name="T20" fmla="*/ 15 w 15"/>
                    <a:gd name="T21" fmla="*/ 7 h 14"/>
                    <a:gd name="T22" fmla="*/ 15 w 15"/>
                    <a:gd name="T23" fmla="*/ 5 h 14"/>
                    <a:gd name="T24" fmla="*/ 12 w 15"/>
                    <a:gd name="T25" fmla="*/ 2 h 14"/>
                    <a:gd name="T26" fmla="*/ 10 w 15"/>
                    <a:gd name="T27" fmla="*/ 0 h 14"/>
                    <a:gd name="T28" fmla="*/ 7 w 15"/>
                    <a:gd name="T29" fmla="*/ 0 h 14"/>
                    <a:gd name="T30" fmla="*/ 5 w 15"/>
                    <a:gd name="T31" fmla="*/ 2 h 14"/>
                    <a:gd name="T32" fmla="*/ 3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10"/>
                      </a:lnTo>
                      <a:lnTo>
                        <a:pt x="3" y="12"/>
                      </a:lnTo>
                      <a:lnTo>
                        <a:pt x="5" y="14"/>
                      </a:lnTo>
                      <a:lnTo>
                        <a:pt x="7" y="14"/>
                      </a:lnTo>
                      <a:lnTo>
                        <a:pt x="10" y="14"/>
                      </a:lnTo>
                      <a:lnTo>
                        <a:pt x="12" y="14"/>
                      </a:lnTo>
                      <a:lnTo>
                        <a:pt x="15" y="12"/>
                      </a:lnTo>
                      <a:lnTo>
                        <a:pt x="15" y="10"/>
                      </a:lnTo>
                      <a:lnTo>
                        <a:pt x="15" y="7"/>
                      </a:lnTo>
                      <a:lnTo>
                        <a:pt x="15" y="5"/>
                      </a:lnTo>
                      <a:lnTo>
                        <a:pt x="12" y="2"/>
                      </a:lnTo>
                      <a:lnTo>
                        <a:pt x="10" y="0"/>
                      </a:lnTo>
                      <a:lnTo>
                        <a:pt x="7" y="0"/>
                      </a:lnTo>
                      <a:lnTo>
                        <a:pt x="5" y="2"/>
                      </a:lnTo>
                      <a:lnTo>
                        <a:pt x="3" y="5"/>
                      </a:lnTo>
                      <a:lnTo>
                        <a:pt x="0" y="7"/>
                      </a:lnTo>
                      <a:close/>
                    </a:path>
                  </a:pathLst>
                </a:custGeom>
                <a:solidFill>
                  <a:srgbClr val="969696"/>
                </a:solidFill>
                <a:ln w="9525">
                  <a:noFill/>
                  <a:round/>
                  <a:headEnd/>
                  <a:tailEnd/>
                </a:ln>
              </p:spPr>
              <p:txBody>
                <a:bodyPr/>
                <a:lstStyle/>
                <a:p>
                  <a:endParaRPr lang="ru-RU"/>
                </a:p>
              </p:txBody>
            </p:sp>
            <p:sp>
              <p:nvSpPr>
                <p:cNvPr id="1087" name="Freeform 913"/>
                <p:cNvSpPr>
                  <a:spLocks/>
                </p:cNvSpPr>
                <p:nvPr/>
              </p:nvSpPr>
              <p:spPr bwMode="auto">
                <a:xfrm>
                  <a:off x="6652" y="11040"/>
                  <a:ext cx="14" cy="15"/>
                </a:xfrm>
                <a:custGeom>
                  <a:avLst/>
                  <a:gdLst>
                    <a:gd name="T0" fmla="*/ 0 w 14"/>
                    <a:gd name="T1" fmla="*/ 7 h 15"/>
                    <a:gd name="T2" fmla="*/ 0 w 14"/>
                    <a:gd name="T3" fmla="*/ 10 h 15"/>
                    <a:gd name="T4" fmla="*/ 2 w 14"/>
                    <a:gd name="T5" fmla="*/ 12 h 15"/>
                    <a:gd name="T6" fmla="*/ 4 w 14"/>
                    <a:gd name="T7" fmla="*/ 15 h 15"/>
                    <a:gd name="T8" fmla="*/ 7 w 14"/>
                    <a:gd name="T9" fmla="*/ 15 h 15"/>
                    <a:gd name="T10" fmla="*/ 9 w 14"/>
                    <a:gd name="T11" fmla="*/ 15 h 15"/>
                    <a:gd name="T12" fmla="*/ 12 w 14"/>
                    <a:gd name="T13" fmla="*/ 15 h 15"/>
                    <a:gd name="T14" fmla="*/ 14 w 14"/>
                    <a:gd name="T15" fmla="*/ 12 h 15"/>
                    <a:gd name="T16" fmla="*/ 14 w 14"/>
                    <a:gd name="T17" fmla="*/ 10 h 15"/>
                    <a:gd name="T18" fmla="*/ 14 w 14"/>
                    <a:gd name="T19" fmla="*/ 10 h 15"/>
                    <a:gd name="T20" fmla="*/ 14 w 14"/>
                    <a:gd name="T21" fmla="*/ 7 h 15"/>
                    <a:gd name="T22" fmla="*/ 14 w 14"/>
                    <a:gd name="T23" fmla="*/ 5 h 15"/>
                    <a:gd name="T24" fmla="*/ 12 w 14"/>
                    <a:gd name="T25" fmla="*/ 3 h 15"/>
                    <a:gd name="T26" fmla="*/ 9 w 14"/>
                    <a:gd name="T27" fmla="*/ 0 h 15"/>
                    <a:gd name="T28" fmla="*/ 7 w 14"/>
                    <a:gd name="T29" fmla="*/ 0 h 15"/>
                    <a:gd name="T30" fmla="*/ 4 w 14"/>
                    <a:gd name="T31" fmla="*/ 3 h 15"/>
                    <a:gd name="T32" fmla="*/ 2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2" y="12"/>
                      </a:lnTo>
                      <a:lnTo>
                        <a:pt x="4" y="15"/>
                      </a:lnTo>
                      <a:lnTo>
                        <a:pt x="7" y="15"/>
                      </a:lnTo>
                      <a:lnTo>
                        <a:pt x="9" y="15"/>
                      </a:lnTo>
                      <a:lnTo>
                        <a:pt x="12" y="15"/>
                      </a:lnTo>
                      <a:lnTo>
                        <a:pt x="14" y="12"/>
                      </a:lnTo>
                      <a:lnTo>
                        <a:pt x="14" y="10"/>
                      </a:lnTo>
                      <a:lnTo>
                        <a:pt x="14" y="7"/>
                      </a:lnTo>
                      <a:lnTo>
                        <a:pt x="14" y="5"/>
                      </a:lnTo>
                      <a:lnTo>
                        <a:pt x="12" y="3"/>
                      </a:lnTo>
                      <a:lnTo>
                        <a:pt x="9" y="0"/>
                      </a:lnTo>
                      <a:lnTo>
                        <a:pt x="7" y="0"/>
                      </a:lnTo>
                      <a:lnTo>
                        <a:pt x="4" y="3"/>
                      </a:lnTo>
                      <a:lnTo>
                        <a:pt x="2" y="5"/>
                      </a:lnTo>
                      <a:lnTo>
                        <a:pt x="0" y="7"/>
                      </a:lnTo>
                      <a:close/>
                    </a:path>
                  </a:pathLst>
                </a:custGeom>
                <a:solidFill>
                  <a:srgbClr val="969696"/>
                </a:solidFill>
                <a:ln w="9525">
                  <a:noFill/>
                  <a:round/>
                  <a:headEnd/>
                  <a:tailEnd/>
                </a:ln>
              </p:spPr>
              <p:txBody>
                <a:bodyPr/>
                <a:lstStyle/>
                <a:p>
                  <a:endParaRPr lang="ru-RU"/>
                </a:p>
              </p:txBody>
            </p:sp>
            <p:sp>
              <p:nvSpPr>
                <p:cNvPr id="1088" name="Freeform 914"/>
                <p:cNvSpPr>
                  <a:spLocks/>
                </p:cNvSpPr>
                <p:nvPr/>
              </p:nvSpPr>
              <p:spPr bwMode="auto">
                <a:xfrm>
                  <a:off x="6654" y="11011"/>
                  <a:ext cx="14" cy="15"/>
                </a:xfrm>
                <a:custGeom>
                  <a:avLst/>
                  <a:gdLst>
                    <a:gd name="T0" fmla="*/ 0 w 14"/>
                    <a:gd name="T1" fmla="*/ 8 h 15"/>
                    <a:gd name="T2" fmla="*/ 0 w 14"/>
                    <a:gd name="T3" fmla="*/ 10 h 15"/>
                    <a:gd name="T4" fmla="*/ 2 w 14"/>
                    <a:gd name="T5" fmla="*/ 12 h 15"/>
                    <a:gd name="T6" fmla="*/ 5 w 14"/>
                    <a:gd name="T7" fmla="*/ 15 h 15"/>
                    <a:gd name="T8" fmla="*/ 7 w 14"/>
                    <a:gd name="T9" fmla="*/ 15 h 15"/>
                    <a:gd name="T10" fmla="*/ 10 w 14"/>
                    <a:gd name="T11" fmla="*/ 15 h 15"/>
                    <a:gd name="T12" fmla="*/ 12 w 14"/>
                    <a:gd name="T13" fmla="*/ 15 h 15"/>
                    <a:gd name="T14" fmla="*/ 14 w 14"/>
                    <a:gd name="T15" fmla="*/ 12 h 15"/>
                    <a:gd name="T16" fmla="*/ 14 w 14"/>
                    <a:gd name="T17" fmla="*/ 10 h 15"/>
                    <a:gd name="T18" fmla="*/ 14 w 14"/>
                    <a:gd name="T19" fmla="*/ 10 h 15"/>
                    <a:gd name="T20" fmla="*/ 14 w 14"/>
                    <a:gd name="T21" fmla="*/ 8 h 15"/>
                    <a:gd name="T22" fmla="*/ 14 w 14"/>
                    <a:gd name="T23" fmla="*/ 5 h 15"/>
                    <a:gd name="T24" fmla="*/ 12 w 14"/>
                    <a:gd name="T25" fmla="*/ 3 h 15"/>
                    <a:gd name="T26" fmla="*/ 10 w 14"/>
                    <a:gd name="T27" fmla="*/ 0 h 15"/>
                    <a:gd name="T28" fmla="*/ 7 w 14"/>
                    <a:gd name="T29" fmla="*/ 0 h 15"/>
                    <a:gd name="T30" fmla="*/ 5 w 14"/>
                    <a:gd name="T31" fmla="*/ 3 h 15"/>
                    <a:gd name="T32" fmla="*/ 2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10"/>
                      </a:lnTo>
                      <a:lnTo>
                        <a:pt x="2" y="12"/>
                      </a:lnTo>
                      <a:lnTo>
                        <a:pt x="5" y="15"/>
                      </a:lnTo>
                      <a:lnTo>
                        <a:pt x="7" y="15"/>
                      </a:lnTo>
                      <a:lnTo>
                        <a:pt x="10" y="15"/>
                      </a:lnTo>
                      <a:lnTo>
                        <a:pt x="12" y="15"/>
                      </a:lnTo>
                      <a:lnTo>
                        <a:pt x="14" y="12"/>
                      </a:lnTo>
                      <a:lnTo>
                        <a:pt x="14" y="10"/>
                      </a:lnTo>
                      <a:lnTo>
                        <a:pt x="14" y="8"/>
                      </a:lnTo>
                      <a:lnTo>
                        <a:pt x="14" y="5"/>
                      </a:lnTo>
                      <a:lnTo>
                        <a:pt x="12" y="3"/>
                      </a:lnTo>
                      <a:lnTo>
                        <a:pt x="10" y="0"/>
                      </a:lnTo>
                      <a:lnTo>
                        <a:pt x="7" y="0"/>
                      </a:lnTo>
                      <a:lnTo>
                        <a:pt x="5" y="3"/>
                      </a:lnTo>
                      <a:lnTo>
                        <a:pt x="2" y="5"/>
                      </a:lnTo>
                      <a:lnTo>
                        <a:pt x="0" y="8"/>
                      </a:lnTo>
                      <a:close/>
                    </a:path>
                  </a:pathLst>
                </a:custGeom>
                <a:solidFill>
                  <a:srgbClr val="969696"/>
                </a:solidFill>
                <a:ln w="9525">
                  <a:noFill/>
                  <a:round/>
                  <a:headEnd/>
                  <a:tailEnd/>
                </a:ln>
              </p:spPr>
              <p:txBody>
                <a:bodyPr/>
                <a:lstStyle/>
                <a:p>
                  <a:endParaRPr lang="ru-RU"/>
                </a:p>
              </p:txBody>
            </p:sp>
            <p:sp>
              <p:nvSpPr>
                <p:cNvPr id="1089" name="Freeform 915"/>
                <p:cNvSpPr>
                  <a:spLocks/>
                </p:cNvSpPr>
                <p:nvPr/>
              </p:nvSpPr>
              <p:spPr bwMode="auto">
                <a:xfrm>
                  <a:off x="6656" y="10983"/>
                  <a:ext cx="15" cy="14"/>
                </a:xfrm>
                <a:custGeom>
                  <a:avLst/>
                  <a:gdLst>
                    <a:gd name="T0" fmla="*/ 0 w 15"/>
                    <a:gd name="T1" fmla="*/ 7 h 14"/>
                    <a:gd name="T2" fmla="*/ 0 w 15"/>
                    <a:gd name="T3" fmla="*/ 9 h 14"/>
                    <a:gd name="T4" fmla="*/ 0 w 15"/>
                    <a:gd name="T5" fmla="*/ 12 h 14"/>
                    <a:gd name="T6" fmla="*/ 3 w 15"/>
                    <a:gd name="T7" fmla="*/ 14 h 14"/>
                    <a:gd name="T8" fmla="*/ 5 w 15"/>
                    <a:gd name="T9" fmla="*/ 14 h 14"/>
                    <a:gd name="T10" fmla="*/ 8 w 15"/>
                    <a:gd name="T11" fmla="*/ 14 h 14"/>
                    <a:gd name="T12" fmla="*/ 10 w 15"/>
                    <a:gd name="T13" fmla="*/ 14 h 14"/>
                    <a:gd name="T14" fmla="*/ 12 w 15"/>
                    <a:gd name="T15" fmla="*/ 12 h 14"/>
                    <a:gd name="T16" fmla="*/ 15 w 15"/>
                    <a:gd name="T17" fmla="*/ 9 h 14"/>
                    <a:gd name="T18" fmla="*/ 15 w 15"/>
                    <a:gd name="T19" fmla="*/ 9 h 14"/>
                    <a:gd name="T20" fmla="*/ 15 w 15"/>
                    <a:gd name="T21" fmla="*/ 7 h 14"/>
                    <a:gd name="T22" fmla="*/ 12 w 15"/>
                    <a:gd name="T23" fmla="*/ 4 h 14"/>
                    <a:gd name="T24" fmla="*/ 10 w 15"/>
                    <a:gd name="T25" fmla="*/ 2 h 14"/>
                    <a:gd name="T26" fmla="*/ 8 w 15"/>
                    <a:gd name="T27" fmla="*/ 0 h 14"/>
                    <a:gd name="T28" fmla="*/ 5 w 15"/>
                    <a:gd name="T29" fmla="*/ 0 h 14"/>
                    <a:gd name="T30" fmla="*/ 3 w 15"/>
                    <a:gd name="T31" fmla="*/ 2 h 14"/>
                    <a:gd name="T32" fmla="*/ 0 w 15"/>
                    <a:gd name="T33" fmla="*/ 4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0" y="12"/>
                      </a:lnTo>
                      <a:lnTo>
                        <a:pt x="3" y="14"/>
                      </a:lnTo>
                      <a:lnTo>
                        <a:pt x="5" y="14"/>
                      </a:lnTo>
                      <a:lnTo>
                        <a:pt x="8" y="14"/>
                      </a:lnTo>
                      <a:lnTo>
                        <a:pt x="10" y="14"/>
                      </a:lnTo>
                      <a:lnTo>
                        <a:pt x="12" y="12"/>
                      </a:lnTo>
                      <a:lnTo>
                        <a:pt x="15" y="9"/>
                      </a:lnTo>
                      <a:lnTo>
                        <a:pt x="15" y="7"/>
                      </a:lnTo>
                      <a:lnTo>
                        <a:pt x="12" y="4"/>
                      </a:lnTo>
                      <a:lnTo>
                        <a:pt x="10" y="2"/>
                      </a:lnTo>
                      <a:lnTo>
                        <a:pt x="8" y="0"/>
                      </a:lnTo>
                      <a:lnTo>
                        <a:pt x="5" y="0"/>
                      </a:lnTo>
                      <a:lnTo>
                        <a:pt x="3" y="2"/>
                      </a:lnTo>
                      <a:lnTo>
                        <a:pt x="0" y="4"/>
                      </a:lnTo>
                      <a:lnTo>
                        <a:pt x="0" y="7"/>
                      </a:lnTo>
                      <a:close/>
                    </a:path>
                  </a:pathLst>
                </a:custGeom>
                <a:solidFill>
                  <a:srgbClr val="969696"/>
                </a:solidFill>
                <a:ln w="9525">
                  <a:noFill/>
                  <a:round/>
                  <a:headEnd/>
                  <a:tailEnd/>
                </a:ln>
              </p:spPr>
              <p:txBody>
                <a:bodyPr/>
                <a:lstStyle/>
                <a:p>
                  <a:endParaRPr lang="ru-RU"/>
                </a:p>
              </p:txBody>
            </p:sp>
            <p:sp>
              <p:nvSpPr>
                <p:cNvPr id="1090" name="Freeform 916"/>
                <p:cNvSpPr>
                  <a:spLocks/>
                </p:cNvSpPr>
                <p:nvPr/>
              </p:nvSpPr>
              <p:spPr bwMode="auto">
                <a:xfrm>
                  <a:off x="6659" y="10954"/>
                  <a:ext cx="14" cy="14"/>
                </a:xfrm>
                <a:custGeom>
                  <a:avLst/>
                  <a:gdLst>
                    <a:gd name="T0" fmla="*/ 0 w 14"/>
                    <a:gd name="T1" fmla="*/ 7 h 14"/>
                    <a:gd name="T2" fmla="*/ 0 w 14"/>
                    <a:gd name="T3" fmla="*/ 9 h 14"/>
                    <a:gd name="T4" fmla="*/ 0 w 14"/>
                    <a:gd name="T5" fmla="*/ 12 h 14"/>
                    <a:gd name="T6" fmla="*/ 2 w 14"/>
                    <a:gd name="T7" fmla="*/ 14 h 14"/>
                    <a:gd name="T8" fmla="*/ 5 w 14"/>
                    <a:gd name="T9" fmla="*/ 14 h 14"/>
                    <a:gd name="T10" fmla="*/ 7 w 14"/>
                    <a:gd name="T11" fmla="*/ 14 h 14"/>
                    <a:gd name="T12" fmla="*/ 9 w 14"/>
                    <a:gd name="T13" fmla="*/ 14 h 14"/>
                    <a:gd name="T14" fmla="*/ 12 w 14"/>
                    <a:gd name="T15" fmla="*/ 12 h 14"/>
                    <a:gd name="T16" fmla="*/ 14 w 14"/>
                    <a:gd name="T17" fmla="*/ 9 h 14"/>
                    <a:gd name="T18" fmla="*/ 14 w 14"/>
                    <a:gd name="T19" fmla="*/ 9 h 14"/>
                    <a:gd name="T20" fmla="*/ 14 w 14"/>
                    <a:gd name="T21" fmla="*/ 7 h 14"/>
                    <a:gd name="T22" fmla="*/ 12 w 14"/>
                    <a:gd name="T23" fmla="*/ 5 h 14"/>
                    <a:gd name="T24" fmla="*/ 9 w 14"/>
                    <a:gd name="T25" fmla="*/ 2 h 14"/>
                    <a:gd name="T26" fmla="*/ 7 w 14"/>
                    <a:gd name="T27" fmla="*/ 0 h 14"/>
                    <a:gd name="T28" fmla="*/ 5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0" y="12"/>
                      </a:lnTo>
                      <a:lnTo>
                        <a:pt x="2" y="14"/>
                      </a:lnTo>
                      <a:lnTo>
                        <a:pt x="5" y="14"/>
                      </a:lnTo>
                      <a:lnTo>
                        <a:pt x="7" y="14"/>
                      </a:lnTo>
                      <a:lnTo>
                        <a:pt x="9" y="14"/>
                      </a:lnTo>
                      <a:lnTo>
                        <a:pt x="12" y="12"/>
                      </a:lnTo>
                      <a:lnTo>
                        <a:pt x="14" y="9"/>
                      </a:lnTo>
                      <a:lnTo>
                        <a:pt x="14" y="7"/>
                      </a:lnTo>
                      <a:lnTo>
                        <a:pt x="12" y="5"/>
                      </a:lnTo>
                      <a:lnTo>
                        <a:pt x="9" y="2"/>
                      </a:lnTo>
                      <a:lnTo>
                        <a:pt x="7" y="0"/>
                      </a:lnTo>
                      <a:lnTo>
                        <a:pt x="5"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1091" name="Freeform 917"/>
                <p:cNvSpPr>
                  <a:spLocks/>
                </p:cNvSpPr>
                <p:nvPr/>
              </p:nvSpPr>
              <p:spPr bwMode="auto">
                <a:xfrm>
                  <a:off x="6661" y="10925"/>
                  <a:ext cx="15" cy="14"/>
                </a:xfrm>
                <a:custGeom>
                  <a:avLst/>
                  <a:gdLst>
                    <a:gd name="T0" fmla="*/ 0 w 15"/>
                    <a:gd name="T1" fmla="*/ 7 h 14"/>
                    <a:gd name="T2" fmla="*/ 0 w 15"/>
                    <a:gd name="T3" fmla="*/ 10 h 14"/>
                    <a:gd name="T4" fmla="*/ 0 w 15"/>
                    <a:gd name="T5" fmla="*/ 12 h 14"/>
                    <a:gd name="T6" fmla="*/ 3 w 15"/>
                    <a:gd name="T7" fmla="*/ 14 h 14"/>
                    <a:gd name="T8" fmla="*/ 5 w 15"/>
                    <a:gd name="T9" fmla="*/ 14 h 14"/>
                    <a:gd name="T10" fmla="*/ 7 w 15"/>
                    <a:gd name="T11" fmla="*/ 14 h 14"/>
                    <a:gd name="T12" fmla="*/ 10 w 15"/>
                    <a:gd name="T13" fmla="*/ 14 h 14"/>
                    <a:gd name="T14" fmla="*/ 12 w 15"/>
                    <a:gd name="T15" fmla="*/ 12 h 14"/>
                    <a:gd name="T16" fmla="*/ 15 w 15"/>
                    <a:gd name="T17" fmla="*/ 10 h 14"/>
                    <a:gd name="T18" fmla="*/ 15 w 15"/>
                    <a:gd name="T19" fmla="*/ 10 h 14"/>
                    <a:gd name="T20" fmla="*/ 15 w 15"/>
                    <a:gd name="T21" fmla="*/ 7 h 14"/>
                    <a:gd name="T22" fmla="*/ 12 w 15"/>
                    <a:gd name="T23" fmla="*/ 5 h 14"/>
                    <a:gd name="T24" fmla="*/ 10 w 15"/>
                    <a:gd name="T25" fmla="*/ 2 h 14"/>
                    <a:gd name="T26" fmla="*/ 7 w 15"/>
                    <a:gd name="T27" fmla="*/ 0 h 14"/>
                    <a:gd name="T28" fmla="*/ 5 w 15"/>
                    <a:gd name="T29" fmla="*/ 0 h 14"/>
                    <a:gd name="T30" fmla="*/ 3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10"/>
                      </a:lnTo>
                      <a:lnTo>
                        <a:pt x="0" y="12"/>
                      </a:lnTo>
                      <a:lnTo>
                        <a:pt x="3" y="14"/>
                      </a:lnTo>
                      <a:lnTo>
                        <a:pt x="5" y="14"/>
                      </a:lnTo>
                      <a:lnTo>
                        <a:pt x="7" y="14"/>
                      </a:lnTo>
                      <a:lnTo>
                        <a:pt x="10" y="14"/>
                      </a:lnTo>
                      <a:lnTo>
                        <a:pt x="12" y="12"/>
                      </a:lnTo>
                      <a:lnTo>
                        <a:pt x="15" y="10"/>
                      </a:lnTo>
                      <a:lnTo>
                        <a:pt x="15" y="7"/>
                      </a:lnTo>
                      <a:lnTo>
                        <a:pt x="12" y="5"/>
                      </a:lnTo>
                      <a:lnTo>
                        <a:pt x="10" y="2"/>
                      </a:lnTo>
                      <a:lnTo>
                        <a:pt x="7" y="0"/>
                      </a:lnTo>
                      <a:lnTo>
                        <a:pt x="5" y="0"/>
                      </a:lnTo>
                      <a:lnTo>
                        <a:pt x="3" y="2"/>
                      </a:lnTo>
                      <a:lnTo>
                        <a:pt x="0" y="5"/>
                      </a:lnTo>
                      <a:lnTo>
                        <a:pt x="0" y="7"/>
                      </a:lnTo>
                      <a:close/>
                    </a:path>
                  </a:pathLst>
                </a:custGeom>
                <a:solidFill>
                  <a:srgbClr val="969696"/>
                </a:solidFill>
                <a:ln w="9525">
                  <a:noFill/>
                  <a:round/>
                  <a:headEnd/>
                  <a:tailEnd/>
                </a:ln>
              </p:spPr>
              <p:txBody>
                <a:bodyPr/>
                <a:lstStyle/>
                <a:p>
                  <a:endParaRPr lang="ru-RU"/>
                </a:p>
              </p:txBody>
            </p:sp>
            <p:sp>
              <p:nvSpPr>
                <p:cNvPr id="1092" name="Freeform 918"/>
                <p:cNvSpPr>
                  <a:spLocks/>
                </p:cNvSpPr>
                <p:nvPr/>
              </p:nvSpPr>
              <p:spPr bwMode="auto">
                <a:xfrm>
                  <a:off x="6664" y="10896"/>
                  <a:ext cx="14" cy="15"/>
                </a:xfrm>
                <a:custGeom>
                  <a:avLst/>
                  <a:gdLst>
                    <a:gd name="T0" fmla="*/ 0 w 14"/>
                    <a:gd name="T1" fmla="*/ 7 h 15"/>
                    <a:gd name="T2" fmla="*/ 0 w 14"/>
                    <a:gd name="T3" fmla="*/ 10 h 15"/>
                    <a:gd name="T4" fmla="*/ 0 w 14"/>
                    <a:gd name="T5" fmla="*/ 12 h 15"/>
                    <a:gd name="T6" fmla="*/ 2 w 14"/>
                    <a:gd name="T7" fmla="*/ 15 h 15"/>
                    <a:gd name="T8" fmla="*/ 4 w 14"/>
                    <a:gd name="T9" fmla="*/ 15 h 15"/>
                    <a:gd name="T10" fmla="*/ 7 w 14"/>
                    <a:gd name="T11" fmla="*/ 15 h 15"/>
                    <a:gd name="T12" fmla="*/ 9 w 14"/>
                    <a:gd name="T13" fmla="*/ 15 h 15"/>
                    <a:gd name="T14" fmla="*/ 12 w 14"/>
                    <a:gd name="T15" fmla="*/ 12 h 15"/>
                    <a:gd name="T16" fmla="*/ 14 w 14"/>
                    <a:gd name="T17" fmla="*/ 10 h 15"/>
                    <a:gd name="T18" fmla="*/ 14 w 14"/>
                    <a:gd name="T19" fmla="*/ 10 h 15"/>
                    <a:gd name="T20" fmla="*/ 14 w 14"/>
                    <a:gd name="T21" fmla="*/ 7 h 15"/>
                    <a:gd name="T22" fmla="*/ 12 w 14"/>
                    <a:gd name="T23" fmla="*/ 5 h 15"/>
                    <a:gd name="T24" fmla="*/ 9 w 14"/>
                    <a:gd name="T25" fmla="*/ 3 h 15"/>
                    <a:gd name="T26" fmla="*/ 7 w 14"/>
                    <a:gd name="T27" fmla="*/ 0 h 15"/>
                    <a:gd name="T28" fmla="*/ 4 w 14"/>
                    <a:gd name="T29" fmla="*/ 0 h 15"/>
                    <a:gd name="T30" fmla="*/ 2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0" y="12"/>
                      </a:lnTo>
                      <a:lnTo>
                        <a:pt x="2" y="15"/>
                      </a:lnTo>
                      <a:lnTo>
                        <a:pt x="4" y="15"/>
                      </a:lnTo>
                      <a:lnTo>
                        <a:pt x="7" y="15"/>
                      </a:lnTo>
                      <a:lnTo>
                        <a:pt x="9" y="15"/>
                      </a:lnTo>
                      <a:lnTo>
                        <a:pt x="12" y="12"/>
                      </a:lnTo>
                      <a:lnTo>
                        <a:pt x="14" y="10"/>
                      </a:lnTo>
                      <a:lnTo>
                        <a:pt x="14" y="7"/>
                      </a:lnTo>
                      <a:lnTo>
                        <a:pt x="12" y="5"/>
                      </a:lnTo>
                      <a:lnTo>
                        <a:pt x="9" y="3"/>
                      </a:lnTo>
                      <a:lnTo>
                        <a:pt x="7" y="0"/>
                      </a:lnTo>
                      <a:lnTo>
                        <a:pt x="4" y="0"/>
                      </a:lnTo>
                      <a:lnTo>
                        <a:pt x="2" y="3"/>
                      </a:lnTo>
                      <a:lnTo>
                        <a:pt x="0" y="5"/>
                      </a:lnTo>
                      <a:lnTo>
                        <a:pt x="0" y="7"/>
                      </a:lnTo>
                      <a:close/>
                    </a:path>
                  </a:pathLst>
                </a:custGeom>
                <a:solidFill>
                  <a:srgbClr val="969696"/>
                </a:solidFill>
                <a:ln w="9525">
                  <a:noFill/>
                  <a:round/>
                  <a:headEnd/>
                  <a:tailEnd/>
                </a:ln>
              </p:spPr>
              <p:txBody>
                <a:bodyPr/>
                <a:lstStyle/>
                <a:p>
                  <a:endParaRPr lang="ru-RU"/>
                </a:p>
              </p:txBody>
            </p:sp>
            <p:sp>
              <p:nvSpPr>
                <p:cNvPr id="1093" name="Freeform 919"/>
                <p:cNvSpPr>
                  <a:spLocks/>
                </p:cNvSpPr>
                <p:nvPr/>
              </p:nvSpPr>
              <p:spPr bwMode="auto">
                <a:xfrm>
                  <a:off x="6664" y="10867"/>
                  <a:ext cx="14" cy="15"/>
                </a:xfrm>
                <a:custGeom>
                  <a:avLst/>
                  <a:gdLst>
                    <a:gd name="T0" fmla="*/ 0 w 14"/>
                    <a:gd name="T1" fmla="*/ 8 h 15"/>
                    <a:gd name="T2" fmla="*/ 0 w 14"/>
                    <a:gd name="T3" fmla="*/ 10 h 15"/>
                    <a:gd name="T4" fmla="*/ 2 w 14"/>
                    <a:gd name="T5" fmla="*/ 12 h 15"/>
                    <a:gd name="T6" fmla="*/ 4 w 14"/>
                    <a:gd name="T7" fmla="*/ 15 h 15"/>
                    <a:gd name="T8" fmla="*/ 7 w 14"/>
                    <a:gd name="T9" fmla="*/ 15 h 15"/>
                    <a:gd name="T10" fmla="*/ 9 w 14"/>
                    <a:gd name="T11" fmla="*/ 15 h 15"/>
                    <a:gd name="T12" fmla="*/ 12 w 14"/>
                    <a:gd name="T13" fmla="*/ 15 h 15"/>
                    <a:gd name="T14" fmla="*/ 14 w 14"/>
                    <a:gd name="T15" fmla="*/ 12 h 15"/>
                    <a:gd name="T16" fmla="*/ 14 w 14"/>
                    <a:gd name="T17" fmla="*/ 10 h 15"/>
                    <a:gd name="T18" fmla="*/ 14 w 14"/>
                    <a:gd name="T19" fmla="*/ 10 h 15"/>
                    <a:gd name="T20" fmla="*/ 14 w 14"/>
                    <a:gd name="T21" fmla="*/ 8 h 15"/>
                    <a:gd name="T22" fmla="*/ 14 w 14"/>
                    <a:gd name="T23" fmla="*/ 5 h 15"/>
                    <a:gd name="T24" fmla="*/ 12 w 14"/>
                    <a:gd name="T25" fmla="*/ 3 h 15"/>
                    <a:gd name="T26" fmla="*/ 9 w 14"/>
                    <a:gd name="T27" fmla="*/ 0 h 15"/>
                    <a:gd name="T28" fmla="*/ 7 w 14"/>
                    <a:gd name="T29" fmla="*/ 0 h 15"/>
                    <a:gd name="T30" fmla="*/ 4 w 14"/>
                    <a:gd name="T31" fmla="*/ 3 h 15"/>
                    <a:gd name="T32" fmla="*/ 2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10"/>
                      </a:lnTo>
                      <a:lnTo>
                        <a:pt x="2" y="12"/>
                      </a:lnTo>
                      <a:lnTo>
                        <a:pt x="4" y="15"/>
                      </a:lnTo>
                      <a:lnTo>
                        <a:pt x="7" y="15"/>
                      </a:lnTo>
                      <a:lnTo>
                        <a:pt x="9" y="15"/>
                      </a:lnTo>
                      <a:lnTo>
                        <a:pt x="12" y="15"/>
                      </a:lnTo>
                      <a:lnTo>
                        <a:pt x="14" y="12"/>
                      </a:lnTo>
                      <a:lnTo>
                        <a:pt x="14" y="10"/>
                      </a:lnTo>
                      <a:lnTo>
                        <a:pt x="14" y="8"/>
                      </a:lnTo>
                      <a:lnTo>
                        <a:pt x="14" y="5"/>
                      </a:lnTo>
                      <a:lnTo>
                        <a:pt x="12" y="3"/>
                      </a:lnTo>
                      <a:lnTo>
                        <a:pt x="9" y="0"/>
                      </a:lnTo>
                      <a:lnTo>
                        <a:pt x="7" y="0"/>
                      </a:lnTo>
                      <a:lnTo>
                        <a:pt x="4" y="3"/>
                      </a:lnTo>
                      <a:lnTo>
                        <a:pt x="2" y="5"/>
                      </a:lnTo>
                      <a:lnTo>
                        <a:pt x="0" y="8"/>
                      </a:lnTo>
                      <a:close/>
                    </a:path>
                  </a:pathLst>
                </a:custGeom>
                <a:solidFill>
                  <a:srgbClr val="969696"/>
                </a:solidFill>
                <a:ln w="9525">
                  <a:noFill/>
                  <a:round/>
                  <a:headEnd/>
                  <a:tailEnd/>
                </a:ln>
              </p:spPr>
              <p:txBody>
                <a:bodyPr/>
                <a:lstStyle/>
                <a:p>
                  <a:endParaRPr lang="ru-RU"/>
                </a:p>
              </p:txBody>
            </p:sp>
            <p:sp>
              <p:nvSpPr>
                <p:cNvPr id="1094" name="Freeform 920"/>
                <p:cNvSpPr>
                  <a:spLocks/>
                </p:cNvSpPr>
                <p:nvPr/>
              </p:nvSpPr>
              <p:spPr bwMode="auto">
                <a:xfrm>
                  <a:off x="6666" y="10839"/>
                  <a:ext cx="14" cy="14"/>
                </a:xfrm>
                <a:custGeom>
                  <a:avLst/>
                  <a:gdLst>
                    <a:gd name="T0" fmla="*/ 0 w 14"/>
                    <a:gd name="T1" fmla="*/ 7 h 14"/>
                    <a:gd name="T2" fmla="*/ 0 w 14"/>
                    <a:gd name="T3" fmla="*/ 9 h 14"/>
                    <a:gd name="T4" fmla="*/ 2 w 14"/>
                    <a:gd name="T5" fmla="*/ 12 h 14"/>
                    <a:gd name="T6" fmla="*/ 5 w 14"/>
                    <a:gd name="T7" fmla="*/ 14 h 14"/>
                    <a:gd name="T8" fmla="*/ 7 w 14"/>
                    <a:gd name="T9" fmla="*/ 14 h 14"/>
                    <a:gd name="T10" fmla="*/ 10 w 14"/>
                    <a:gd name="T11" fmla="*/ 14 h 14"/>
                    <a:gd name="T12" fmla="*/ 12 w 14"/>
                    <a:gd name="T13" fmla="*/ 14 h 14"/>
                    <a:gd name="T14" fmla="*/ 14 w 14"/>
                    <a:gd name="T15" fmla="*/ 12 h 14"/>
                    <a:gd name="T16" fmla="*/ 14 w 14"/>
                    <a:gd name="T17" fmla="*/ 9 h 14"/>
                    <a:gd name="T18" fmla="*/ 14 w 14"/>
                    <a:gd name="T19" fmla="*/ 9 h 14"/>
                    <a:gd name="T20" fmla="*/ 14 w 14"/>
                    <a:gd name="T21" fmla="*/ 7 h 14"/>
                    <a:gd name="T22" fmla="*/ 14 w 14"/>
                    <a:gd name="T23" fmla="*/ 4 h 14"/>
                    <a:gd name="T24" fmla="*/ 12 w 14"/>
                    <a:gd name="T25" fmla="*/ 2 h 14"/>
                    <a:gd name="T26" fmla="*/ 10 w 14"/>
                    <a:gd name="T27" fmla="*/ 0 h 14"/>
                    <a:gd name="T28" fmla="*/ 7 w 14"/>
                    <a:gd name="T29" fmla="*/ 0 h 14"/>
                    <a:gd name="T30" fmla="*/ 5 w 14"/>
                    <a:gd name="T31" fmla="*/ 2 h 14"/>
                    <a:gd name="T32" fmla="*/ 2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5" y="14"/>
                      </a:lnTo>
                      <a:lnTo>
                        <a:pt x="7" y="14"/>
                      </a:lnTo>
                      <a:lnTo>
                        <a:pt x="10" y="14"/>
                      </a:lnTo>
                      <a:lnTo>
                        <a:pt x="12" y="14"/>
                      </a:lnTo>
                      <a:lnTo>
                        <a:pt x="14" y="12"/>
                      </a:lnTo>
                      <a:lnTo>
                        <a:pt x="14" y="9"/>
                      </a:lnTo>
                      <a:lnTo>
                        <a:pt x="14" y="7"/>
                      </a:lnTo>
                      <a:lnTo>
                        <a:pt x="14" y="4"/>
                      </a:lnTo>
                      <a:lnTo>
                        <a:pt x="12" y="2"/>
                      </a:lnTo>
                      <a:lnTo>
                        <a:pt x="10" y="0"/>
                      </a:lnTo>
                      <a:lnTo>
                        <a:pt x="7" y="0"/>
                      </a:lnTo>
                      <a:lnTo>
                        <a:pt x="5" y="2"/>
                      </a:lnTo>
                      <a:lnTo>
                        <a:pt x="2" y="4"/>
                      </a:lnTo>
                      <a:lnTo>
                        <a:pt x="0" y="7"/>
                      </a:lnTo>
                      <a:close/>
                    </a:path>
                  </a:pathLst>
                </a:custGeom>
                <a:solidFill>
                  <a:srgbClr val="969696"/>
                </a:solidFill>
                <a:ln w="9525">
                  <a:noFill/>
                  <a:round/>
                  <a:headEnd/>
                  <a:tailEnd/>
                </a:ln>
              </p:spPr>
              <p:txBody>
                <a:bodyPr/>
                <a:lstStyle/>
                <a:p>
                  <a:endParaRPr lang="ru-RU"/>
                </a:p>
              </p:txBody>
            </p:sp>
            <p:sp>
              <p:nvSpPr>
                <p:cNvPr id="1095" name="Freeform 921"/>
                <p:cNvSpPr>
                  <a:spLocks/>
                </p:cNvSpPr>
                <p:nvPr/>
              </p:nvSpPr>
              <p:spPr bwMode="auto">
                <a:xfrm>
                  <a:off x="6668" y="10810"/>
                  <a:ext cx="15" cy="14"/>
                </a:xfrm>
                <a:custGeom>
                  <a:avLst/>
                  <a:gdLst>
                    <a:gd name="T0" fmla="*/ 0 w 15"/>
                    <a:gd name="T1" fmla="*/ 7 h 14"/>
                    <a:gd name="T2" fmla="*/ 0 w 15"/>
                    <a:gd name="T3" fmla="*/ 9 h 14"/>
                    <a:gd name="T4" fmla="*/ 3 w 15"/>
                    <a:gd name="T5" fmla="*/ 12 h 14"/>
                    <a:gd name="T6" fmla="*/ 5 w 15"/>
                    <a:gd name="T7" fmla="*/ 14 h 14"/>
                    <a:gd name="T8" fmla="*/ 8 w 15"/>
                    <a:gd name="T9" fmla="*/ 14 h 14"/>
                    <a:gd name="T10" fmla="*/ 10 w 15"/>
                    <a:gd name="T11" fmla="*/ 14 h 14"/>
                    <a:gd name="T12" fmla="*/ 12 w 15"/>
                    <a:gd name="T13" fmla="*/ 14 h 14"/>
                    <a:gd name="T14" fmla="*/ 15 w 15"/>
                    <a:gd name="T15" fmla="*/ 12 h 14"/>
                    <a:gd name="T16" fmla="*/ 15 w 15"/>
                    <a:gd name="T17" fmla="*/ 9 h 14"/>
                    <a:gd name="T18" fmla="*/ 15 w 15"/>
                    <a:gd name="T19" fmla="*/ 9 h 14"/>
                    <a:gd name="T20" fmla="*/ 15 w 15"/>
                    <a:gd name="T21" fmla="*/ 7 h 14"/>
                    <a:gd name="T22" fmla="*/ 15 w 15"/>
                    <a:gd name="T23" fmla="*/ 5 h 14"/>
                    <a:gd name="T24" fmla="*/ 12 w 15"/>
                    <a:gd name="T25" fmla="*/ 2 h 14"/>
                    <a:gd name="T26" fmla="*/ 10 w 15"/>
                    <a:gd name="T27" fmla="*/ 0 h 14"/>
                    <a:gd name="T28" fmla="*/ 8 w 15"/>
                    <a:gd name="T29" fmla="*/ 0 h 14"/>
                    <a:gd name="T30" fmla="*/ 5 w 15"/>
                    <a:gd name="T31" fmla="*/ 2 h 14"/>
                    <a:gd name="T32" fmla="*/ 3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8" y="14"/>
                      </a:lnTo>
                      <a:lnTo>
                        <a:pt x="10" y="14"/>
                      </a:lnTo>
                      <a:lnTo>
                        <a:pt x="12" y="14"/>
                      </a:lnTo>
                      <a:lnTo>
                        <a:pt x="15" y="12"/>
                      </a:lnTo>
                      <a:lnTo>
                        <a:pt x="15" y="9"/>
                      </a:lnTo>
                      <a:lnTo>
                        <a:pt x="15" y="7"/>
                      </a:lnTo>
                      <a:lnTo>
                        <a:pt x="15" y="5"/>
                      </a:lnTo>
                      <a:lnTo>
                        <a:pt x="12" y="2"/>
                      </a:lnTo>
                      <a:lnTo>
                        <a:pt x="10" y="0"/>
                      </a:lnTo>
                      <a:lnTo>
                        <a:pt x="8" y="0"/>
                      </a:lnTo>
                      <a:lnTo>
                        <a:pt x="5" y="2"/>
                      </a:lnTo>
                      <a:lnTo>
                        <a:pt x="3" y="5"/>
                      </a:lnTo>
                      <a:lnTo>
                        <a:pt x="0" y="7"/>
                      </a:lnTo>
                      <a:close/>
                    </a:path>
                  </a:pathLst>
                </a:custGeom>
                <a:solidFill>
                  <a:srgbClr val="969696"/>
                </a:solidFill>
                <a:ln w="9525">
                  <a:noFill/>
                  <a:round/>
                  <a:headEnd/>
                  <a:tailEnd/>
                </a:ln>
              </p:spPr>
              <p:txBody>
                <a:bodyPr/>
                <a:lstStyle/>
                <a:p>
                  <a:endParaRPr lang="ru-RU"/>
                </a:p>
              </p:txBody>
            </p:sp>
            <p:sp>
              <p:nvSpPr>
                <p:cNvPr id="1096" name="Freeform 922"/>
                <p:cNvSpPr>
                  <a:spLocks/>
                </p:cNvSpPr>
                <p:nvPr/>
              </p:nvSpPr>
              <p:spPr bwMode="auto">
                <a:xfrm>
                  <a:off x="6671" y="10781"/>
                  <a:ext cx="14" cy="14"/>
                </a:xfrm>
                <a:custGeom>
                  <a:avLst/>
                  <a:gdLst>
                    <a:gd name="T0" fmla="*/ 0 w 14"/>
                    <a:gd name="T1" fmla="*/ 7 h 14"/>
                    <a:gd name="T2" fmla="*/ 0 w 14"/>
                    <a:gd name="T3" fmla="*/ 10 h 14"/>
                    <a:gd name="T4" fmla="*/ 0 w 14"/>
                    <a:gd name="T5" fmla="*/ 12 h 14"/>
                    <a:gd name="T6" fmla="*/ 2 w 14"/>
                    <a:gd name="T7" fmla="*/ 14 h 14"/>
                    <a:gd name="T8" fmla="*/ 5 w 14"/>
                    <a:gd name="T9" fmla="*/ 14 h 14"/>
                    <a:gd name="T10" fmla="*/ 7 w 14"/>
                    <a:gd name="T11" fmla="*/ 14 h 14"/>
                    <a:gd name="T12" fmla="*/ 9 w 14"/>
                    <a:gd name="T13" fmla="*/ 14 h 14"/>
                    <a:gd name="T14" fmla="*/ 12 w 14"/>
                    <a:gd name="T15" fmla="*/ 12 h 14"/>
                    <a:gd name="T16" fmla="*/ 14 w 14"/>
                    <a:gd name="T17" fmla="*/ 10 h 14"/>
                    <a:gd name="T18" fmla="*/ 14 w 14"/>
                    <a:gd name="T19" fmla="*/ 10 h 14"/>
                    <a:gd name="T20" fmla="*/ 14 w 14"/>
                    <a:gd name="T21" fmla="*/ 7 h 14"/>
                    <a:gd name="T22" fmla="*/ 12 w 14"/>
                    <a:gd name="T23" fmla="*/ 5 h 14"/>
                    <a:gd name="T24" fmla="*/ 9 w 14"/>
                    <a:gd name="T25" fmla="*/ 2 h 14"/>
                    <a:gd name="T26" fmla="*/ 7 w 14"/>
                    <a:gd name="T27" fmla="*/ 0 h 14"/>
                    <a:gd name="T28" fmla="*/ 5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10"/>
                      </a:lnTo>
                      <a:lnTo>
                        <a:pt x="0" y="12"/>
                      </a:lnTo>
                      <a:lnTo>
                        <a:pt x="2" y="14"/>
                      </a:lnTo>
                      <a:lnTo>
                        <a:pt x="5" y="14"/>
                      </a:lnTo>
                      <a:lnTo>
                        <a:pt x="7" y="14"/>
                      </a:lnTo>
                      <a:lnTo>
                        <a:pt x="9" y="14"/>
                      </a:lnTo>
                      <a:lnTo>
                        <a:pt x="12" y="12"/>
                      </a:lnTo>
                      <a:lnTo>
                        <a:pt x="14" y="10"/>
                      </a:lnTo>
                      <a:lnTo>
                        <a:pt x="14" y="7"/>
                      </a:lnTo>
                      <a:lnTo>
                        <a:pt x="12" y="5"/>
                      </a:lnTo>
                      <a:lnTo>
                        <a:pt x="9" y="2"/>
                      </a:lnTo>
                      <a:lnTo>
                        <a:pt x="7" y="0"/>
                      </a:lnTo>
                      <a:lnTo>
                        <a:pt x="5"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1097" name="Freeform 923"/>
                <p:cNvSpPr>
                  <a:spLocks/>
                </p:cNvSpPr>
                <p:nvPr/>
              </p:nvSpPr>
              <p:spPr bwMode="auto">
                <a:xfrm>
                  <a:off x="6673" y="10752"/>
                  <a:ext cx="15" cy="15"/>
                </a:xfrm>
                <a:custGeom>
                  <a:avLst/>
                  <a:gdLst>
                    <a:gd name="T0" fmla="*/ 0 w 15"/>
                    <a:gd name="T1" fmla="*/ 7 h 15"/>
                    <a:gd name="T2" fmla="*/ 0 w 15"/>
                    <a:gd name="T3" fmla="*/ 10 h 15"/>
                    <a:gd name="T4" fmla="*/ 0 w 15"/>
                    <a:gd name="T5" fmla="*/ 12 h 15"/>
                    <a:gd name="T6" fmla="*/ 3 w 15"/>
                    <a:gd name="T7" fmla="*/ 15 h 15"/>
                    <a:gd name="T8" fmla="*/ 5 w 15"/>
                    <a:gd name="T9" fmla="*/ 15 h 15"/>
                    <a:gd name="T10" fmla="*/ 7 w 15"/>
                    <a:gd name="T11" fmla="*/ 15 h 15"/>
                    <a:gd name="T12" fmla="*/ 10 w 15"/>
                    <a:gd name="T13" fmla="*/ 15 h 15"/>
                    <a:gd name="T14" fmla="*/ 12 w 15"/>
                    <a:gd name="T15" fmla="*/ 12 h 15"/>
                    <a:gd name="T16" fmla="*/ 15 w 15"/>
                    <a:gd name="T17" fmla="*/ 10 h 15"/>
                    <a:gd name="T18" fmla="*/ 15 w 15"/>
                    <a:gd name="T19" fmla="*/ 10 h 15"/>
                    <a:gd name="T20" fmla="*/ 15 w 15"/>
                    <a:gd name="T21" fmla="*/ 7 h 15"/>
                    <a:gd name="T22" fmla="*/ 12 w 15"/>
                    <a:gd name="T23" fmla="*/ 5 h 15"/>
                    <a:gd name="T24" fmla="*/ 10 w 15"/>
                    <a:gd name="T25" fmla="*/ 3 h 15"/>
                    <a:gd name="T26" fmla="*/ 7 w 15"/>
                    <a:gd name="T27" fmla="*/ 0 h 15"/>
                    <a:gd name="T28" fmla="*/ 5 w 15"/>
                    <a:gd name="T29" fmla="*/ 0 h 15"/>
                    <a:gd name="T30" fmla="*/ 3 w 15"/>
                    <a:gd name="T31" fmla="*/ 3 h 15"/>
                    <a:gd name="T32" fmla="*/ 0 w 15"/>
                    <a:gd name="T33" fmla="*/ 5 h 15"/>
                    <a:gd name="T34" fmla="*/ 0 w 15"/>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7"/>
                      </a:moveTo>
                      <a:lnTo>
                        <a:pt x="0" y="10"/>
                      </a:lnTo>
                      <a:lnTo>
                        <a:pt x="0" y="12"/>
                      </a:lnTo>
                      <a:lnTo>
                        <a:pt x="3" y="15"/>
                      </a:lnTo>
                      <a:lnTo>
                        <a:pt x="5" y="15"/>
                      </a:lnTo>
                      <a:lnTo>
                        <a:pt x="7" y="15"/>
                      </a:lnTo>
                      <a:lnTo>
                        <a:pt x="10" y="15"/>
                      </a:lnTo>
                      <a:lnTo>
                        <a:pt x="12" y="12"/>
                      </a:lnTo>
                      <a:lnTo>
                        <a:pt x="15" y="10"/>
                      </a:lnTo>
                      <a:lnTo>
                        <a:pt x="15" y="7"/>
                      </a:lnTo>
                      <a:lnTo>
                        <a:pt x="12" y="5"/>
                      </a:lnTo>
                      <a:lnTo>
                        <a:pt x="10" y="3"/>
                      </a:lnTo>
                      <a:lnTo>
                        <a:pt x="7" y="0"/>
                      </a:lnTo>
                      <a:lnTo>
                        <a:pt x="5" y="0"/>
                      </a:lnTo>
                      <a:lnTo>
                        <a:pt x="3" y="3"/>
                      </a:lnTo>
                      <a:lnTo>
                        <a:pt x="0" y="5"/>
                      </a:lnTo>
                      <a:lnTo>
                        <a:pt x="0" y="7"/>
                      </a:lnTo>
                      <a:close/>
                    </a:path>
                  </a:pathLst>
                </a:custGeom>
                <a:solidFill>
                  <a:srgbClr val="969696"/>
                </a:solidFill>
                <a:ln w="9525">
                  <a:noFill/>
                  <a:round/>
                  <a:headEnd/>
                  <a:tailEnd/>
                </a:ln>
              </p:spPr>
              <p:txBody>
                <a:bodyPr/>
                <a:lstStyle/>
                <a:p>
                  <a:endParaRPr lang="ru-RU"/>
                </a:p>
              </p:txBody>
            </p:sp>
            <p:sp>
              <p:nvSpPr>
                <p:cNvPr id="1098" name="Freeform 924"/>
                <p:cNvSpPr>
                  <a:spLocks/>
                </p:cNvSpPr>
                <p:nvPr/>
              </p:nvSpPr>
              <p:spPr bwMode="auto">
                <a:xfrm>
                  <a:off x="6676" y="10723"/>
                  <a:ext cx="14" cy="15"/>
                </a:xfrm>
                <a:custGeom>
                  <a:avLst/>
                  <a:gdLst>
                    <a:gd name="T0" fmla="*/ 0 w 14"/>
                    <a:gd name="T1" fmla="*/ 8 h 15"/>
                    <a:gd name="T2" fmla="*/ 0 w 14"/>
                    <a:gd name="T3" fmla="*/ 10 h 15"/>
                    <a:gd name="T4" fmla="*/ 0 w 14"/>
                    <a:gd name="T5" fmla="*/ 12 h 15"/>
                    <a:gd name="T6" fmla="*/ 2 w 14"/>
                    <a:gd name="T7" fmla="*/ 15 h 15"/>
                    <a:gd name="T8" fmla="*/ 4 w 14"/>
                    <a:gd name="T9" fmla="*/ 15 h 15"/>
                    <a:gd name="T10" fmla="*/ 7 w 14"/>
                    <a:gd name="T11" fmla="*/ 15 h 15"/>
                    <a:gd name="T12" fmla="*/ 9 w 14"/>
                    <a:gd name="T13" fmla="*/ 15 h 15"/>
                    <a:gd name="T14" fmla="*/ 12 w 14"/>
                    <a:gd name="T15" fmla="*/ 12 h 15"/>
                    <a:gd name="T16" fmla="*/ 14 w 14"/>
                    <a:gd name="T17" fmla="*/ 10 h 15"/>
                    <a:gd name="T18" fmla="*/ 14 w 14"/>
                    <a:gd name="T19" fmla="*/ 10 h 15"/>
                    <a:gd name="T20" fmla="*/ 14 w 14"/>
                    <a:gd name="T21" fmla="*/ 8 h 15"/>
                    <a:gd name="T22" fmla="*/ 12 w 14"/>
                    <a:gd name="T23" fmla="*/ 5 h 15"/>
                    <a:gd name="T24" fmla="*/ 9 w 14"/>
                    <a:gd name="T25" fmla="*/ 3 h 15"/>
                    <a:gd name="T26" fmla="*/ 7 w 14"/>
                    <a:gd name="T27" fmla="*/ 0 h 15"/>
                    <a:gd name="T28" fmla="*/ 4 w 14"/>
                    <a:gd name="T29" fmla="*/ 0 h 15"/>
                    <a:gd name="T30" fmla="*/ 2 w 14"/>
                    <a:gd name="T31" fmla="*/ 3 h 15"/>
                    <a:gd name="T32" fmla="*/ 0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10"/>
                      </a:lnTo>
                      <a:lnTo>
                        <a:pt x="0" y="12"/>
                      </a:lnTo>
                      <a:lnTo>
                        <a:pt x="2" y="15"/>
                      </a:lnTo>
                      <a:lnTo>
                        <a:pt x="4" y="15"/>
                      </a:lnTo>
                      <a:lnTo>
                        <a:pt x="7" y="15"/>
                      </a:lnTo>
                      <a:lnTo>
                        <a:pt x="9" y="15"/>
                      </a:lnTo>
                      <a:lnTo>
                        <a:pt x="12" y="12"/>
                      </a:lnTo>
                      <a:lnTo>
                        <a:pt x="14" y="10"/>
                      </a:lnTo>
                      <a:lnTo>
                        <a:pt x="14" y="8"/>
                      </a:lnTo>
                      <a:lnTo>
                        <a:pt x="12" y="5"/>
                      </a:lnTo>
                      <a:lnTo>
                        <a:pt x="9" y="3"/>
                      </a:lnTo>
                      <a:lnTo>
                        <a:pt x="7" y="0"/>
                      </a:lnTo>
                      <a:lnTo>
                        <a:pt x="4" y="0"/>
                      </a:lnTo>
                      <a:lnTo>
                        <a:pt x="2" y="3"/>
                      </a:lnTo>
                      <a:lnTo>
                        <a:pt x="0" y="5"/>
                      </a:lnTo>
                      <a:lnTo>
                        <a:pt x="0" y="8"/>
                      </a:lnTo>
                      <a:close/>
                    </a:path>
                  </a:pathLst>
                </a:custGeom>
                <a:solidFill>
                  <a:srgbClr val="969696"/>
                </a:solidFill>
                <a:ln w="9525">
                  <a:noFill/>
                  <a:round/>
                  <a:headEnd/>
                  <a:tailEnd/>
                </a:ln>
              </p:spPr>
              <p:txBody>
                <a:bodyPr/>
                <a:lstStyle/>
                <a:p>
                  <a:endParaRPr lang="ru-RU"/>
                </a:p>
              </p:txBody>
            </p:sp>
            <p:sp>
              <p:nvSpPr>
                <p:cNvPr id="1099" name="Freeform 925"/>
                <p:cNvSpPr>
                  <a:spLocks/>
                </p:cNvSpPr>
                <p:nvPr/>
              </p:nvSpPr>
              <p:spPr bwMode="auto">
                <a:xfrm>
                  <a:off x="6676" y="10697"/>
                  <a:ext cx="14" cy="14"/>
                </a:xfrm>
                <a:custGeom>
                  <a:avLst/>
                  <a:gdLst>
                    <a:gd name="T0" fmla="*/ 0 w 14"/>
                    <a:gd name="T1" fmla="*/ 5 h 14"/>
                    <a:gd name="T2" fmla="*/ 0 w 14"/>
                    <a:gd name="T3" fmla="*/ 7 h 14"/>
                    <a:gd name="T4" fmla="*/ 2 w 14"/>
                    <a:gd name="T5" fmla="*/ 10 h 14"/>
                    <a:gd name="T6" fmla="*/ 4 w 14"/>
                    <a:gd name="T7" fmla="*/ 12 h 14"/>
                    <a:gd name="T8" fmla="*/ 7 w 14"/>
                    <a:gd name="T9" fmla="*/ 14 h 14"/>
                    <a:gd name="T10" fmla="*/ 9 w 14"/>
                    <a:gd name="T11" fmla="*/ 14 h 14"/>
                    <a:gd name="T12" fmla="*/ 12 w 14"/>
                    <a:gd name="T13" fmla="*/ 12 h 14"/>
                    <a:gd name="T14" fmla="*/ 14 w 14"/>
                    <a:gd name="T15" fmla="*/ 10 h 14"/>
                    <a:gd name="T16" fmla="*/ 14 w 14"/>
                    <a:gd name="T17" fmla="*/ 7 h 14"/>
                    <a:gd name="T18" fmla="*/ 14 w 14"/>
                    <a:gd name="T19" fmla="*/ 7 h 14"/>
                    <a:gd name="T20" fmla="*/ 14 w 14"/>
                    <a:gd name="T21" fmla="*/ 5 h 14"/>
                    <a:gd name="T22" fmla="*/ 14 w 14"/>
                    <a:gd name="T23" fmla="*/ 2 h 14"/>
                    <a:gd name="T24" fmla="*/ 12 w 14"/>
                    <a:gd name="T25" fmla="*/ 0 h 14"/>
                    <a:gd name="T26" fmla="*/ 9 w 14"/>
                    <a:gd name="T27" fmla="*/ 0 h 14"/>
                    <a:gd name="T28" fmla="*/ 7 w 14"/>
                    <a:gd name="T29" fmla="*/ 0 h 14"/>
                    <a:gd name="T30" fmla="*/ 4 w 14"/>
                    <a:gd name="T31" fmla="*/ 0 h 14"/>
                    <a:gd name="T32" fmla="*/ 2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2" y="10"/>
                      </a:lnTo>
                      <a:lnTo>
                        <a:pt x="4" y="12"/>
                      </a:lnTo>
                      <a:lnTo>
                        <a:pt x="7" y="14"/>
                      </a:lnTo>
                      <a:lnTo>
                        <a:pt x="9" y="14"/>
                      </a:lnTo>
                      <a:lnTo>
                        <a:pt x="12" y="12"/>
                      </a:lnTo>
                      <a:lnTo>
                        <a:pt x="14" y="10"/>
                      </a:lnTo>
                      <a:lnTo>
                        <a:pt x="14" y="7"/>
                      </a:lnTo>
                      <a:lnTo>
                        <a:pt x="14" y="5"/>
                      </a:lnTo>
                      <a:lnTo>
                        <a:pt x="14" y="2"/>
                      </a:lnTo>
                      <a:lnTo>
                        <a:pt x="12" y="0"/>
                      </a:lnTo>
                      <a:lnTo>
                        <a:pt x="9" y="0"/>
                      </a:lnTo>
                      <a:lnTo>
                        <a:pt x="7" y="0"/>
                      </a:lnTo>
                      <a:lnTo>
                        <a:pt x="4" y="0"/>
                      </a:lnTo>
                      <a:lnTo>
                        <a:pt x="2" y="2"/>
                      </a:lnTo>
                      <a:lnTo>
                        <a:pt x="0" y="5"/>
                      </a:lnTo>
                      <a:close/>
                    </a:path>
                  </a:pathLst>
                </a:custGeom>
                <a:solidFill>
                  <a:srgbClr val="969696"/>
                </a:solidFill>
                <a:ln w="9525">
                  <a:noFill/>
                  <a:round/>
                  <a:headEnd/>
                  <a:tailEnd/>
                </a:ln>
              </p:spPr>
              <p:txBody>
                <a:bodyPr/>
                <a:lstStyle/>
                <a:p>
                  <a:endParaRPr lang="ru-RU"/>
                </a:p>
              </p:txBody>
            </p:sp>
            <p:sp>
              <p:nvSpPr>
                <p:cNvPr id="1100" name="Freeform 926"/>
                <p:cNvSpPr>
                  <a:spLocks/>
                </p:cNvSpPr>
                <p:nvPr/>
              </p:nvSpPr>
              <p:spPr bwMode="auto">
                <a:xfrm>
                  <a:off x="6678" y="10668"/>
                  <a:ext cx="14" cy="15"/>
                </a:xfrm>
                <a:custGeom>
                  <a:avLst/>
                  <a:gdLst>
                    <a:gd name="T0" fmla="*/ 0 w 14"/>
                    <a:gd name="T1" fmla="*/ 5 h 15"/>
                    <a:gd name="T2" fmla="*/ 0 w 14"/>
                    <a:gd name="T3" fmla="*/ 7 h 15"/>
                    <a:gd name="T4" fmla="*/ 2 w 14"/>
                    <a:gd name="T5" fmla="*/ 10 h 15"/>
                    <a:gd name="T6" fmla="*/ 5 w 14"/>
                    <a:gd name="T7" fmla="*/ 12 h 15"/>
                    <a:gd name="T8" fmla="*/ 7 w 14"/>
                    <a:gd name="T9" fmla="*/ 15 h 15"/>
                    <a:gd name="T10" fmla="*/ 10 w 14"/>
                    <a:gd name="T11" fmla="*/ 15 h 15"/>
                    <a:gd name="T12" fmla="*/ 12 w 14"/>
                    <a:gd name="T13" fmla="*/ 12 h 15"/>
                    <a:gd name="T14" fmla="*/ 14 w 14"/>
                    <a:gd name="T15" fmla="*/ 10 h 15"/>
                    <a:gd name="T16" fmla="*/ 14 w 14"/>
                    <a:gd name="T17" fmla="*/ 7 h 15"/>
                    <a:gd name="T18" fmla="*/ 14 w 14"/>
                    <a:gd name="T19" fmla="*/ 7 h 15"/>
                    <a:gd name="T20" fmla="*/ 14 w 14"/>
                    <a:gd name="T21" fmla="*/ 5 h 15"/>
                    <a:gd name="T22" fmla="*/ 14 w 14"/>
                    <a:gd name="T23" fmla="*/ 3 h 15"/>
                    <a:gd name="T24" fmla="*/ 12 w 14"/>
                    <a:gd name="T25" fmla="*/ 0 h 15"/>
                    <a:gd name="T26" fmla="*/ 10 w 14"/>
                    <a:gd name="T27" fmla="*/ 0 h 15"/>
                    <a:gd name="T28" fmla="*/ 7 w 14"/>
                    <a:gd name="T29" fmla="*/ 0 h 15"/>
                    <a:gd name="T30" fmla="*/ 5 w 14"/>
                    <a:gd name="T31" fmla="*/ 0 h 15"/>
                    <a:gd name="T32" fmla="*/ 2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7"/>
                      </a:lnTo>
                      <a:lnTo>
                        <a:pt x="2" y="10"/>
                      </a:lnTo>
                      <a:lnTo>
                        <a:pt x="5" y="12"/>
                      </a:lnTo>
                      <a:lnTo>
                        <a:pt x="7" y="15"/>
                      </a:lnTo>
                      <a:lnTo>
                        <a:pt x="10" y="15"/>
                      </a:lnTo>
                      <a:lnTo>
                        <a:pt x="12" y="12"/>
                      </a:lnTo>
                      <a:lnTo>
                        <a:pt x="14" y="10"/>
                      </a:lnTo>
                      <a:lnTo>
                        <a:pt x="14" y="7"/>
                      </a:lnTo>
                      <a:lnTo>
                        <a:pt x="14" y="5"/>
                      </a:lnTo>
                      <a:lnTo>
                        <a:pt x="14" y="3"/>
                      </a:lnTo>
                      <a:lnTo>
                        <a:pt x="12" y="0"/>
                      </a:lnTo>
                      <a:lnTo>
                        <a:pt x="10" y="0"/>
                      </a:lnTo>
                      <a:lnTo>
                        <a:pt x="7" y="0"/>
                      </a:lnTo>
                      <a:lnTo>
                        <a:pt x="5" y="0"/>
                      </a:lnTo>
                      <a:lnTo>
                        <a:pt x="2" y="3"/>
                      </a:lnTo>
                      <a:lnTo>
                        <a:pt x="0" y="5"/>
                      </a:lnTo>
                      <a:close/>
                    </a:path>
                  </a:pathLst>
                </a:custGeom>
                <a:solidFill>
                  <a:srgbClr val="969696"/>
                </a:solidFill>
                <a:ln w="9525">
                  <a:noFill/>
                  <a:round/>
                  <a:headEnd/>
                  <a:tailEnd/>
                </a:ln>
              </p:spPr>
              <p:txBody>
                <a:bodyPr/>
                <a:lstStyle/>
                <a:p>
                  <a:endParaRPr lang="ru-RU"/>
                </a:p>
              </p:txBody>
            </p:sp>
            <p:sp>
              <p:nvSpPr>
                <p:cNvPr id="1101" name="Freeform 927"/>
                <p:cNvSpPr>
                  <a:spLocks/>
                </p:cNvSpPr>
                <p:nvPr/>
              </p:nvSpPr>
              <p:spPr bwMode="auto">
                <a:xfrm>
                  <a:off x="6680" y="10639"/>
                  <a:ext cx="15" cy="15"/>
                </a:xfrm>
                <a:custGeom>
                  <a:avLst/>
                  <a:gdLst>
                    <a:gd name="T0" fmla="*/ 0 w 15"/>
                    <a:gd name="T1" fmla="*/ 5 h 15"/>
                    <a:gd name="T2" fmla="*/ 0 w 15"/>
                    <a:gd name="T3" fmla="*/ 8 h 15"/>
                    <a:gd name="T4" fmla="*/ 3 w 15"/>
                    <a:gd name="T5" fmla="*/ 10 h 15"/>
                    <a:gd name="T6" fmla="*/ 5 w 15"/>
                    <a:gd name="T7" fmla="*/ 12 h 15"/>
                    <a:gd name="T8" fmla="*/ 8 w 15"/>
                    <a:gd name="T9" fmla="*/ 15 h 15"/>
                    <a:gd name="T10" fmla="*/ 10 w 15"/>
                    <a:gd name="T11" fmla="*/ 15 h 15"/>
                    <a:gd name="T12" fmla="*/ 12 w 15"/>
                    <a:gd name="T13" fmla="*/ 12 h 15"/>
                    <a:gd name="T14" fmla="*/ 15 w 15"/>
                    <a:gd name="T15" fmla="*/ 10 h 15"/>
                    <a:gd name="T16" fmla="*/ 15 w 15"/>
                    <a:gd name="T17" fmla="*/ 8 h 15"/>
                    <a:gd name="T18" fmla="*/ 15 w 15"/>
                    <a:gd name="T19" fmla="*/ 8 h 15"/>
                    <a:gd name="T20" fmla="*/ 15 w 15"/>
                    <a:gd name="T21" fmla="*/ 5 h 15"/>
                    <a:gd name="T22" fmla="*/ 15 w 15"/>
                    <a:gd name="T23" fmla="*/ 3 h 15"/>
                    <a:gd name="T24" fmla="*/ 12 w 15"/>
                    <a:gd name="T25" fmla="*/ 0 h 15"/>
                    <a:gd name="T26" fmla="*/ 10 w 15"/>
                    <a:gd name="T27" fmla="*/ 0 h 15"/>
                    <a:gd name="T28" fmla="*/ 8 w 15"/>
                    <a:gd name="T29" fmla="*/ 0 h 15"/>
                    <a:gd name="T30" fmla="*/ 5 w 15"/>
                    <a:gd name="T31" fmla="*/ 0 h 15"/>
                    <a:gd name="T32" fmla="*/ 3 w 15"/>
                    <a:gd name="T33" fmla="*/ 3 h 15"/>
                    <a:gd name="T34" fmla="*/ 0 w 15"/>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5"/>
                      </a:moveTo>
                      <a:lnTo>
                        <a:pt x="0" y="8"/>
                      </a:lnTo>
                      <a:lnTo>
                        <a:pt x="3" y="10"/>
                      </a:lnTo>
                      <a:lnTo>
                        <a:pt x="5" y="12"/>
                      </a:lnTo>
                      <a:lnTo>
                        <a:pt x="8" y="15"/>
                      </a:lnTo>
                      <a:lnTo>
                        <a:pt x="10" y="15"/>
                      </a:lnTo>
                      <a:lnTo>
                        <a:pt x="12" y="12"/>
                      </a:lnTo>
                      <a:lnTo>
                        <a:pt x="15" y="10"/>
                      </a:lnTo>
                      <a:lnTo>
                        <a:pt x="15" y="8"/>
                      </a:lnTo>
                      <a:lnTo>
                        <a:pt x="15" y="5"/>
                      </a:lnTo>
                      <a:lnTo>
                        <a:pt x="15" y="3"/>
                      </a:lnTo>
                      <a:lnTo>
                        <a:pt x="12" y="0"/>
                      </a:lnTo>
                      <a:lnTo>
                        <a:pt x="10" y="0"/>
                      </a:lnTo>
                      <a:lnTo>
                        <a:pt x="8" y="0"/>
                      </a:lnTo>
                      <a:lnTo>
                        <a:pt x="5" y="0"/>
                      </a:lnTo>
                      <a:lnTo>
                        <a:pt x="3" y="3"/>
                      </a:lnTo>
                      <a:lnTo>
                        <a:pt x="0" y="5"/>
                      </a:lnTo>
                      <a:close/>
                    </a:path>
                  </a:pathLst>
                </a:custGeom>
                <a:solidFill>
                  <a:srgbClr val="969696"/>
                </a:solidFill>
                <a:ln w="9525">
                  <a:noFill/>
                  <a:round/>
                  <a:headEnd/>
                  <a:tailEnd/>
                </a:ln>
              </p:spPr>
              <p:txBody>
                <a:bodyPr/>
                <a:lstStyle/>
                <a:p>
                  <a:endParaRPr lang="ru-RU"/>
                </a:p>
              </p:txBody>
            </p:sp>
            <p:sp>
              <p:nvSpPr>
                <p:cNvPr id="1102" name="Freeform 928"/>
                <p:cNvSpPr>
                  <a:spLocks/>
                </p:cNvSpPr>
                <p:nvPr/>
              </p:nvSpPr>
              <p:spPr bwMode="auto">
                <a:xfrm>
                  <a:off x="6683" y="10611"/>
                  <a:ext cx="14" cy="14"/>
                </a:xfrm>
                <a:custGeom>
                  <a:avLst/>
                  <a:gdLst>
                    <a:gd name="T0" fmla="*/ 0 w 14"/>
                    <a:gd name="T1" fmla="*/ 4 h 14"/>
                    <a:gd name="T2" fmla="*/ 0 w 14"/>
                    <a:gd name="T3" fmla="*/ 7 h 14"/>
                    <a:gd name="T4" fmla="*/ 2 w 14"/>
                    <a:gd name="T5" fmla="*/ 9 h 14"/>
                    <a:gd name="T6" fmla="*/ 5 w 14"/>
                    <a:gd name="T7" fmla="*/ 12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4 w 14"/>
                    <a:gd name="T21" fmla="*/ 4 h 14"/>
                    <a:gd name="T22" fmla="*/ 14 w 14"/>
                    <a:gd name="T23" fmla="*/ 2 h 14"/>
                    <a:gd name="T24" fmla="*/ 12 w 14"/>
                    <a:gd name="T25" fmla="*/ 0 h 14"/>
                    <a:gd name="T26" fmla="*/ 9 w 14"/>
                    <a:gd name="T27" fmla="*/ 0 h 14"/>
                    <a:gd name="T28" fmla="*/ 7 w 14"/>
                    <a:gd name="T29" fmla="*/ 0 h 14"/>
                    <a:gd name="T30" fmla="*/ 5 w 14"/>
                    <a:gd name="T31" fmla="*/ 0 h 14"/>
                    <a:gd name="T32" fmla="*/ 2 w 14"/>
                    <a:gd name="T33" fmla="*/ 2 h 14"/>
                    <a:gd name="T34" fmla="*/ 0 w 14"/>
                    <a:gd name="T35" fmla="*/ 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4"/>
                      </a:moveTo>
                      <a:lnTo>
                        <a:pt x="0" y="7"/>
                      </a:lnTo>
                      <a:lnTo>
                        <a:pt x="2" y="9"/>
                      </a:lnTo>
                      <a:lnTo>
                        <a:pt x="5" y="12"/>
                      </a:lnTo>
                      <a:lnTo>
                        <a:pt x="7" y="14"/>
                      </a:lnTo>
                      <a:lnTo>
                        <a:pt x="9" y="14"/>
                      </a:lnTo>
                      <a:lnTo>
                        <a:pt x="12" y="12"/>
                      </a:lnTo>
                      <a:lnTo>
                        <a:pt x="14" y="9"/>
                      </a:lnTo>
                      <a:lnTo>
                        <a:pt x="14" y="7"/>
                      </a:lnTo>
                      <a:lnTo>
                        <a:pt x="14" y="4"/>
                      </a:lnTo>
                      <a:lnTo>
                        <a:pt x="14" y="2"/>
                      </a:lnTo>
                      <a:lnTo>
                        <a:pt x="12" y="0"/>
                      </a:lnTo>
                      <a:lnTo>
                        <a:pt x="9" y="0"/>
                      </a:lnTo>
                      <a:lnTo>
                        <a:pt x="7" y="0"/>
                      </a:lnTo>
                      <a:lnTo>
                        <a:pt x="5" y="0"/>
                      </a:lnTo>
                      <a:lnTo>
                        <a:pt x="2" y="2"/>
                      </a:lnTo>
                      <a:lnTo>
                        <a:pt x="0" y="4"/>
                      </a:lnTo>
                      <a:close/>
                    </a:path>
                  </a:pathLst>
                </a:custGeom>
                <a:solidFill>
                  <a:srgbClr val="969696"/>
                </a:solidFill>
                <a:ln w="9525">
                  <a:noFill/>
                  <a:round/>
                  <a:headEnd/>
                  <a:tailEnd/>
                </a:ln>
              </p:spPr>
              <p:txBody>
                <a:bodyPr/>
                <a:lstStyle/>
                <a:p>
                  <a:endParaRPr lang="ru-RU"/>
                </a:p>
              </p:txBody>
            </p:sp>
            <p:sp>
              <p:nvSpPr>
                <p:cNvPr id="1103" name="Freeform 929"/>
                <p:cNvSpPr>
                  <a:spLocks/>
                </p:cNvSpPr>
                <p:nvPr/>
              </p:nvSpPr>
              <p:spPr bwMode="auto">
                <a:xfrm>
                  <a:off x="6685" y="10582"/>
                  <a:ext cx="15" cy="14"/>
                </a:xfrm>
                <a:custGeom>
                  <a:avLst/>
                  <a:gdLst>
                    <a:gd name="T0" fmla="*/ 0 w 15"/>
                    <a:gd name="T1" fmla="*/ 5 h 14"/>
                    <a:gd name="T2" fmla="*/ 0 w 15"/>
                    <a:gd name="T3" fmla="*/ 7 h 14"/>
                    <a:gd name="T4" fmla="*/ 0 w 15"/>
                    <a:gd name="T5" fmla="*/ 9 h 14"/>
                    <a:gd name="T6" fmla="*/ 3 w 15"/>
                    <a:gd name="T7" fmla="*/ 12 h 14"/>
                    <a:gd name="T8" fmla="*/ 5 w 15"/>
                    <a:gd name="T9" fmla="*/ 14 h 14"/>
                    <a:gd name="T10" fmla="*/ 7 w 15"/>
                    <a:gd name="T11" fmla="*/ 14 h 14"/>
                    <a:gd name="T12" fmla="*/ 10 w 15"/>
                    <a:gd name="T13" fmla="*/ 12 h 14"/>
                    <a:gd name="T14" fmla="*/ 12 w 15"/>
                    <a:gd name="T15" fmla="*/ 9 h 14"/>
                    <a:gd name="T16" fmla="*/ 15 w 15"/>
                    <a:gd name="T17" fmla="*/ 7 h 14"/>
                    <a:gd name="T18" fmla="*/ 15 w 15"/>
                    <a:gd name="T19" fmla="*/ 7 h 14"/>
                    <a:gd name="T20" fmla="*/ 15 w 15"/>
                    <a:gd name="T21" fmla="*/ 5 h 14"/>
                    <a:gd name="T22" fmla="*/ 12 w 15"/>
                    <a:gd name="T23" fmla="*/ 2 h 14"/>
                    <a:gd name="T24" fmla="*/ 10 w 15"/>
                    <a:gd name="T25" fmla="*/ 0 h 14"/>
                    <a:gd name="T26" fmla="*/ 7 w 15"/>
                    <a:gd name="T27" fmla="*/ 0 h 14"/>
                    <a:gd name="T28" fmla="*/ 5 w 15"/>
                    <a:gd name="T29" fmla="*/ 0 h 14"/>
                    <a:gd name="T30" fmla="*/ 3 w 15"/>
                    <a:gd name="T31" fmla="*/ 0 h 14"/>
                    <a:gd name="T32" fmla="*/ 0 w 15"/>
                    <a:gd name="T33" fmla="*/ 2 h 14"/>
                    <a:gd name="T34" fmla="*/ 0 w 15"/>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5"/>
                      </a:moveTo>
                      <a:lnTo>
                        <a:pt x="0" y="7"/>
                      </a:lnTo>
                      <a:lnTo>
                        <a:pt x="0" y="9"/>
                      </a:lnTo>
                      <a:lnTo>
                        <a:pt x="3" y="12"/>
                      </a:lnTo>
                      <a:lnTo>
                        <a:pt x="5" y="14"/>
                      </a:lnTo>
                      <a:lnTo>
                        <a:pt x="7" y="14"/>
                      </a:lnTo>
                      <a:lnTo>
                        <a:pt x="10" y="12"/>
                      </a:lnTo>
                      <a:lnTo>
                        <a:pt x="12" y="9"/>
                      </a:lnTo>
                      <a:lnTo>
                        <a:pt x="15" y="7"/>
                      </a:lnTo>
                      <a:lnTo>
                        <a:pt x="15" y="5"/>
                      </a:lnTo>
                      <a:lnTo>
                        <a:pt x="12" y="2"/>
                      </a:lnTo>
                      <a:lnTo>
                        <a:pt x="10" y="0"/>
                      </a:lnTo>
                      <a:lnTo>
                        <a:pt x="7" y="0"/>
                      </a:lnTo>
                      <a:lnTo>
                        <a:pt x="5" y="0"/>
                      </a:lnTo>
                      <a:lnTo>
                        <a:pt x="3" y="0"/>
                      </a:lnTo>
                      <a:lnTo>
                        <a:pt x="0" y="2"/>
                      </a:lnTo>
                      <a:lnTo>
                        <a:pt x="0" y="5"/>
                      </a:lnTo>
                      <a:close/>
                    </a:path>
                  </a:pathLst>
                </a:custGeom>
                <a:solidFill>
                  <a:srgbClr val="969696"/>
                </a:solidFill>
                <a:ln w="9525">
                  <a:noFill/>
                  <a:round/>
                  <a:headEnd/>
                  <a:tailEnd/>
                </a:ln>
              </p:spPr>
              <p:txBody>
                <a:bodyPr/>
                <a:lstStyle/>
                <a:p>
                  <a:endParaRPr lang="ru-RU"/>
                </a:p>
              </p:txBody>
            </p:sp>
            <p:sp>
              <p:nvSpPr>
                <p:cNvPr id="1104" name="Freeform 930"/>
                <p:cNvSpPr>
                  <a:spLocks/>
                </p:cNvSpPr>
                <p:nvPr/>
              </p:nvSpPr>
              <p:spPr bwMode="auto">
                <a:xfrm>
                  <a:off x="6688" y="10553"/>
                  <a:ext cx="14" cy="14"/>
                </a:xfrm>
                <a:custGeom>
                  <a:avLst/>
                  <a:gdLst>
                    <a:gd name="T0" fmla="*/ 0 w 14"/>
                    <a:gd name="T1" fmla="*/ 5 h 14"/>
                    <a:gd name="T2" fmla="*/ 0 w 14"/>
                    <a:gd name="T3" fmla="*/ 7 h 14"/>
                    <a:gd name="T4" fmla="*/ 0 w 14"/>
                    <a:gd name="T5" fmla="*/ 10 h 14"/>
                    <a:gd name="T6" fmla="*/ 2 w 14"/>
                    <a:gd name="T7" fmla="*/ 12 h 14"/>
                    <a:gd name="T8" fmla="*/ 4 w 14"/>
                    <a:gd name="T9" fmla="*/ 14 h 14"/>
                    <a:gd name="T10" fmla="*/ 7 w 14"/>
                    <a:gd name="T11" fmla="*/ 14 h 14"/>
                    <a:gd name="T12" fmla="*/ 9 w 14"/>
                    <a:gd name="T13" fmla="*/ 12 h 14"/>
                    <a:gd name="T14" fmla="*/ 12 w 14"/>
                    <a:gd name="T15" fmla="*/ 10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4 w 14"/>
                    <a:gd name="T29" fmla="*/ 0 h 14"/>
                    <a:gd name="T30" fmla="*/ 2 w 14"/>
                    <a:gd name="T31" fmla="*/ 0 h 14"/>
                    <a:gd name="T32" fmla="*/ 0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0" y="10"/>
                      </a:lnTo>
                      <a:lnTo>
                        <a:pt x="2" y="12"/>
                      </a:lnTo>
                      <a:lnTo>
                        <a:pt x="4" y="14"/>
                      </a:lnTo>
                      <a:lnTo>
                        <a:pt x="7" y="14"/>
                      </a:lnTo>
                      <a:lnTo>
                        <a:pt x="9" y="12"/>
                      </a:lnTo>
                      <a:lnTo>
                        <a:pt x="12" y="10"/>
                      </a:lnTo>
                      <a:lnTo>
                        <a:pt x="14" y="7"/>
                      </a:lnTo>
                      <a:lnTo>
                        <a:pt x="14" y="5"/>
                      </a:lnTo>
                      <a:lnTo>
                        <a:pt x="12" y="2"/>
                      </a:lnTo>
                      <a:lnTo>
                        <a:pt x="9" y="0"/>
                      </a:lnTo>
                      <a:lnTo>
                        <a:pt x="7" y="0"/>
                      </a:lnTo>
                      <a:lnTo>
                        <a:pt x="4" y="0"/>
                      </a:lnTo>
                      <a:lnTo>
                        <a:pt x="2" y="0"/>
                      </a:lnTo>
                      <a:lnTo>
                        <a:pt x="0" y="2"/>
                      </a:lnTo>
                      <a:lnTo>
                        <a:pt x="0" y="5"/>
                      </a:lnTo>
                      <a:close/>
                    </a:path>
                  </a:pathLst>
                </a:custGeom>
                <a:solidFill>
                  <a:srgbClr val="969696"/>
                </a:solidFill>
                <a:ln w="9525">
                  <a:noFill/>
                  <a:round/>
                  <a:headEnd/>
                  <a:tailEnd/>
                </a:ln>
              </p:spPr>
              <p:txBody>
                <a:bodyPr/>
                <a:lstStyle/>
                <a:p>
                  <a:endParaRPr lang="ru-RU"/>
                </a:p>
              </p:txBody>
            </p:sp>
            <p:sp>
              <p:nvSpPr>
                <p:cNvPr id="1105" name="Freeform 931"/>
                <p:cNvSpPr>
                  <a:spLocks/>
                </p:cNvSpPr>
                <p:nvPr/>
              </p:nvSpPr>
              <p:spPr bwMode="auto">
                <a:xfrm>
                  <a:off x="6690" y="10524"/>
                  <a:ext cx="14" cy="15"/>
                </a:xfrm>
                <a:custGeom>
                  <a:avLst/>
                  <a:gdLst>
                    <a:gd name="T0" fmla="*/ 0 w 14"/>
                    <a:gd name="T1" fmla="*/ 5 h 15"/>
                    <a:gd name="T2" fmla="*/ 0 w 14"/>
                    <a:gd name="T3" fmla="*/ 7 h 15"/>
                    <a:gd name="T4" fmla="*/ 0 w 14"/>
                    <a:gd name="T5" fmla="*/ 10 h 15"/>
                    <a:gd name="T6" fmla="*/ 2 w 14"/>
                    <a:gd name="T7" fmla="*/ 12 h 15"/>
                    <a:gd name="T8" fmla="*/ 5 w 14"/>
                    <a:gd name="T9" fmla="*/ 15 h 15"/>
                    <a:gd name="T10" fmla="*/ 7 w 14"/>
                    <a:gd name="T11" fmla="*/ 15 h 15"/>
                    <a:gd name="T12" fmla="*/ 10 w 14"/>
                    <a:gd name="T13" fmla="*/ 12 h 15"/>
                    <a:gd name="T14" fmla="*/ 12 w 14"/>
                    <a:gd name="T15" fmla="*/ 10 h 15"/>
                    <a:gd name="T16" fmla="*/ 14 w 14"/>
                    <a:gd name="T17" fmla="*/ 7 h 15"/>
                    <a:gd name="T18" fmla="*/ 14 w 14"/>
                    <a:gd name="T19" fmla="*/ 7 h 15"/>
                    <a:gd name="T20" fmla="*/ 14 w 14"/>
                    <a:gd name="T21" fmla="*/ 5 h 15"/>
                    <a:gd name="T22" fmla="*/ 12 w 14"/>
                    <a:gd name="T23" fmla="*/ 3 h 15"/>
                    <a:gd name="T24" fmla="*/ 10 w 14"/>
                    <a:gd name="T25" fmla="*/ 0 h 15"/>
                    <a:gd name="T26" fmla="*/ 7 w 14"/>
                    <a:gd name="T27" fmla="*/ 0 h 15"/>
                    <a:gd name="T28" fmla="*/ 5 w 14"/>
                    <a:gd name="T29" fmla="*/ 0 h 15"/>
                    <a:gd name="T30" fmla="*/ 2 w 14"/>
                    <a:gd name="T31" fmla="*/ 0 h 15"/>
                    <a:gd name="T32" fmla="*/ 0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7"/>
                      </a:lnTo>
                      <a:lnTo>
                        <a:pt x="0" y="10"/>
                      </a:lnTo>
                      <a:lnTo>
                        <a:pt x="2" y="12"/>
                      </a:lnTo>
                      <a:lnTo>
                        <a:pt x="5" y="15"/>
                      </a:lnTo>
                      <a:lnTo>
                        <a:pt x="7" y="15"/>
                      </a:lnTo>
                      <a:lnTo>
                        <a:pt x="10" y="12"/>
                      </a:lnTo>
                      <a:lnTo>
                        <a:pt x="12" y="10"/>
                      </a:lnTo>
                      <a:lnTo>
                        <a:pt x="14" y="7"/>
                      </a:lnTo>
                      <a:lnTo>
                        <a:pt x="14" y="5"/>
                      </a:lnTo>
                      <a:lnTo>
                        <a:pt x="12" y="3"/>
                      </a:lnTo>
                      <a:lnTo>
                        <a:pt x="10" y="0"/>
                      </a:lnTo>
                      <a:lnTo>
                        <a:pt x="7" y="0"/>
                      </a:lnTo>
                      <a:lnTo>
                        <a:pt x="5" y="0"/>
                      </a:lnTo>
                      <a:lnTo>
                        <a:pt x="2" y="0"/>
                      </a:lnTo>
                      <a:lnTo>
                        <a:pt x="0" y="3"/>
                      </a:lnTo>
                      <a:lnTo>
                        <a:pt x="0" y="5"/>
                      </a:lnTo>
                      <a:close/>
                    </a:path>
                  </a:pathLst>
                </a:custGeom>
                <a:solidFill>
                  <a:srgbClr val="969696"/>
                </a:solidFill>
                <a:ln w="9525">
                  <a:noFill/>
                  <a:round/>
                  <a:headEnd/>
                  <a:tailEnd/>
                </a:ln>
              </p:spPr>
              <p:txBody>
                <a:bodyPr/>
                <a:lstStyle/>
                <a:p>
                  <a:endParaRPr lang="ru-RU"/>
                </a:p>
              </p:txBody>
            </p:sp>
            <p:sp>
              <p:nvSpPr>
                <p:cNvPr id="1106" name="Freeform 932"/>
                <p:cNvSpPr>
                  <a:spLocks/>
                </p:cNvSpPr>
                <p:nvPr/>
              </p:nvSpPr>
              <p:spPr bwMode="auto">
                <a:xfrm>
                  <a:off x="6690" y="10495"/>
                  <a:ext cx="14" cy="15"/>
                </a:xfrm>
                <a:custGeom>
                  <a:avLst/>
                  <a:gdLst>
                    <a:gd name="T0" fmla="*/ 0 w 14"/>
                    <a:gd name="T1" fmla="*/ 5 h 15"/>
                    <a:gd name="T2" fmla="*/ 0 w 14"/>
                    <a:gd name="T3" fmla="*/ 8 h 15"/>
                    <a:gd name="T4" fmla="*/ 2 w 14"/>
                    <a:gd name="T5" fmla="*/ 10 h 15"/>
                    <a:gd name="T6" fmla="*/ 5 w 14"/>
                    <a:gd name="T7" fmla="*/ 12 h 15"/>
                    <a:gd name="T8" fmla="*/ 7 w 14"/>
                    <a:gd name="T9" fmla="*/ 15 h 15"/>
                    <a:gd name="T10" fmla="*/ 10 w 14"/>
                    <a:gd name="T11" fmla="*/ 15 h 15"/>
                    <a:gd name="T12" fmla="*/ 12 w 14"/>
                    <a:gd name="T13" fmla="*/ 12 h 15"/>
                    <a:gd name="T14" fmla="*/ 14 w 14"/>
                    <a:gd name="T15" fmla="*/ 10 h 15"/>
                    <a:gd name="T16" fmla="*/ 14 w 14"/>
                    <a:gd name="T17" fmla="*/ 8 h 15"/>
                    <a:gd name="T18" fmla="*/ 14 w 14"/>
                    <a:gd name="T19" fmla="*/ 8 h 15"/>
                    <a:gd name="T20" fmla="*/ 14 w 14"/>
                    <a:gd name="T21" fmla="*/ 5 h 15"/>
                    <a:gd name="T22" fmla="*/ 14 w 14"/>
                    <a:gd name="T23" fmla="*/ 3 h 15"/>
                    <a:gd name="T24" fmla="*/ 12 w 14"/>
                    <a:gd name="T25" fmla="*/ 0 h 15"/>
                    <a:gd name="T26" fmla="*/ 10 w 14"/>
                    <a:gd name="T27" fmla="*/ 0 h 15"/>
                    <a:gd name="T28" fmla="*/ 7 w 14"/>
                    <a:gd name="T29" fmla="*/ 0 h 15"/>
                    <a:gd name="T30" fmla="*/ 5 w 14"/>
                    <a:gd name="T31" fmla="*/ 0 h 15"/>
                    <a:gd name="T32" fmla="*/ 2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8"/>
                      </a:lnTo>
                      <a:lnTo>
                        <a:pt x="2" y="10"/>
                      </a:lnTo>
                      <a:lnTo>
                        <a:pt x="5" y="12"/>
                      </a:lnTo>
                      <a:lnTo>
                        <a:pt x="7" y="15"/>
                      </a:lnTo>
                      <a:lnTo>
                        <a:pt x="10" y="15"/>
                      </a:lnTo>
                      <a:lnTo>
                        <a:pt x="12" y="12"/>
                      </a:lnTo>
                      <a:lnTo>
                        <a:pt x="14" y="10"/>
                      </a:lnTo>
                      <a:lnTo>
                        <a:pt x="14" y="8"/>
                      </a:lnTo>
                      <a:lnTo>
                        <a:pt x="14" y="5"/>
                      </a:lnTo>
                      <a:lnTo>
                        <a:pt x="14" y="3"/>
                      </a:lnTo>
                      <a:lnTo>
                        <a:pt x="12" y="0"/>
                      </a:lnTo>
                      <a:lnTo>
                        <a:pt x="10" y="0"/>
                      </a:lnTo>
                      <a:lnTo>
                        <a:pt x="7" y="0"/>
                      </a:lnTo>
                      <a:lnTo>
                        <a:pt x="5" y="0"/>
                      </a:lnTo>
                      <a:lnTo>
                        <a:pt x="2" y="3"/>
                      </a:lnTo>
                      <a:lnTo>
                        <a:pt x="0" y="5"/>
                      </a:lnTo>
                      <a:close/>
                    </a:path>
                  </a:pathLst>
                </a:custGeom>
                <a:solidFill>
                  <a:srgbClr val="969696"/>
                </a:solidFill>
                <a:ln w="9525">
                  <a:noFill/>
                  <a:round/>
                  <a:headEnd/>
                  <a:tailEnd/>
                </a:ln>
              </p:spPr>
              <p:txBody>
                <a:bodyPr/>
                <a:lstStyle/>
                <a:p>
                  <a:endParaRPr lang="ru-RU"/>
                </a:p>
              </p:txBody>
            </p:sp>
            <p:sp>
              <p:nvSpPr>
                <p:cNvPr id="1107" name="Freeform 933"/>
                <p:cNvSpPr>
                  <a:spLocks/>
                </p:cNvSpPr>
                <p:nvPr/>
              </p:nvSpPr>
              <p:spPr bwMode="auto">
                <a:xfrm>
                  <a:off x="6692" y="10467"/>
                  <a:ext cx="15" cy="14"/>
                </a:xfrm>
                <a:custGeom>
                  <a:avLst/>
                  <a:gdLst>
                    <a:gd name="T0" fmla="*/ 0 w 15"/>
                    <a:gd name="T1" fmla="*/ 4 h 14"/>
                    <a:gd name="T2" fmla="*/ 0 w 15"/>
                    <a:gd name="T3" fmla="*/ 7 h 14"/>
                    <a:gd name="T4" fmla="*/ 3 w 15"/>
                    <a:gd name="T5" fmla="*/ 9 h 14"/>
                    <a:gd name="T6" fmla="*/ 5 w 15"/>
                    <a:gd name="T7" fmla="*/ 12 h 14"/>
                    <a:gd name="T8" fmla="*/ 8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5 w 15"/>
                    <a:gd name="T21" fmla="*/ 4 h 14"/>
                    <a:gd name="T22" fmla="*/ 15 w 15"/>
                    <a:gd name="T23" fmla="*/ 2 h 14"/>
                    <a:gd name="T24" fmla="*/ 12 w 15"/>
                    <a:gd name="T25" fmla="*/ 0 h 14"/>
                    <a:gd name="T26" fmla="*/ 10 w 15"/>
                    <a:gd name="T27" fmla="*/ 0 h 14"/>
                    <a:gd name="T28" fmla="*/ 8 w 15"/>
                    <a:gd name="T29" fmla="*/ 0 h 14"/>
                    <a:gd name="T30" fmla="*/ 5 w 15"/>
                    <a:gd name="T31" fmla="*/ 0 h 14"/>
                    <a:gd name="T32" fmla="*/ 3 w 15"/>
                    <a:gd name="T33" fmla="*/ 2 h 14"/>
                    <a:gd name="T34" fmla="*/ 0 w 15"/>
                    <a:gd name="T35" fmla="*/ 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4"/>
                      </a:moveTo>
                      <a:lnTo>
                        <a:pt x="0" y="7"/>
                      </a:lnTo>
                      <a:lnTo>
                        <a:pt x="3" y="9"/>
                      </a:lnTo>
                      <a:lnTo>
                        <a:pt x="5" y="12"/>
                      </a:lnTo>
                      <a:lnTo>
                        <a:pt x="8" y="14"/>
                      </a:lnTo>
                      <a:lnTo>
                        <a:pt x="10" y="14"/>
                      </a:lnTo>
                      <a:lnTo>
                        <a:pt x="12" y="12"/>
                      </a:lnTo>
                      <a:lnTo>
                        <a:pt x="15" y="9"/>
                      </a:lnTo>
                      <a:lnTo>
                        <a:pt x="15" y="7"/>
                      </a:lnTo>
                      <a:lnTo>
                        <a:pt x="15" y="4"/>
                      </a:lnTo>
                      <a:lnTo>
                        <a:pt x="15" y="2"/>
                      </a:lnTo>
                      <a:lnTo>
                        <a:pt x="12" y="0"/>
                      </a:lnTo>
                      <a:lnTo>
                        <a:pt x="10" y="0"/>
                      </a:lnTo>
                      <a:lnTo>
                        <a:pt x="8" y="0"/>
                      </a:lnTo>
                      <a:lnTo>
                        <a:pt x="5" y="0"/>
                      </a:lnTo>
                      <a:lnTo>
                        <a:pt x="3" y="2"/>
                      </a:lnTo>
                      <a:lnTo>
                        <a:pt x="0" y="4"/>
                      </a:lnTo>
                      <a:close/>
                    </a:path>
                  </a:pathLst>
                </a:custGeom>
                <a:solidFill>
                  <a:srgbClr val="969696"/>
                </a:solidFill>
                <a:ln w="9525">
                  <a:noFill/>
                  <a:round/>
                  <a:headEnd/>
                  <a:tailEnd/>
                </a:ln>
              </p:spPr>
              <p:txBody>
                <a:bodyPr/>
                <a:lstStyle/>
                <a:p>
                  <a:endParaRPr lang="ru-RU"/>
                </a:p>
              </p:txBody>
            </p:sp>
            <p:sp>
              <p:nvSpPr>
                <p:cNvPr id="1108" name="Freeform 934"/>
                <p:cNvSpPr>
                  <a:spLocks/>
                </p:cNvSpPr>
                <p:nvPr/>
              </p:nvSpPr>
              <p:spPr bwMode="auto">
                <a:xfrm>
                  <a:off x="6695" y="10438"/>
                  <a:ext cx="14" cy="14"/>
                </a:xfrm>
                <a:custGeom>
                  <a:avLst/>
                  <a:gdLst>
                    <a:gd name="T0" fmla="*/ 0 w 14"/>
                    <a:gd name="T1" fmla="*/ 5 h 14"/>
                    <a:gd name="T2" fmla="*/ 0 w 14"/>
                    <a:gd name="T3" fmla="*/ 7 h 14"/>
                    <a:gd name="T4" fmla="*/ 2 w 14"/>
                    <a:gd name="T5" fmla="*/ 9 h 14"/>
                    <a:gd name="T6" fmla="*/ 5 w 14"/>
                    <a:gd name="T7" fmla="*/ 12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4 w 14"/>
                    <a:gd name="T21" fmla="*/ 5 h 14"/>
                    <a:gd name="T22" fmla="*/ 14 w 14"/>
                    <a:gd name="T23" fmla="*/ 2 h 14"/>
                    <a:gd name="T24" fmla="*/ 12 w 14"/>
                    <a:gd name="T25" fmla="*/ 0 h 14"/>
                    <a:gd name="T26" fmla="*/ 9 w 14"/>
                    <a:gd name="T27" fmla="*/ 0 h 14"/>
                    <a:gd name="T28" fmla="*/ 7 w 14"/>
                    <a:gd name="T29" fmla="*/ 0 h 14"/>
                    <a:gd name="T30" fmla="*/ 5 w 14"/>
                    <a:gd name="T31" fmla="*/ 0 h 14"/>
                    <a:gd name="T32" fmla="*/ 2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2" y="9"/>
                      </a:lnTo>
                      <a:lnTo>
                        <a:pt x="5" y="12"/>
                      </a:lnTo>
                      <a:lnTo>
                        <a:pt x="7" y="14"/>
                      </a:lnTo>
                      <a:lnTo>
                        <a:pt x="9" y="14"/>
                      </a:lnTo>
                      <a:lnTo>
                        <a:pt x="12" y="12"/>
                      </a:lnTo>
                      <a:lnTo>
                        <a:pt x="14" y="9"/>
                      </a:lnTo>
                      <a:lnTo>
                        <a:pt x="14" y="7"/>
                      </a:lnTo>
                      <a:lnTo>
                        <a:pt x="14" y="5"/>
                      </a:lnTo>
                      <a:lnTo>
                        <a:pt x="14" y="2"/>
                      </a:lnTo>
                      <a:lnTo>
                        <a:pt x="12" y="0"/>
                      </a:lnTo>
                      <a:lnTo>
                        <a:pt x="9" y="0"/>
                      </a:lnTo>
                      <a:lnTo>
                        <a:pt x="7" y="0"/>
                      </a:lnTo>
                      <a:lnTo>
                        <a:pt x="5" y="0"/>
                      </a:lnTo>
                      <a:lnTo>
                        <a:pt x="2" y="2"/>
                      </a:lnTo>
                      <a:lnTo>
                        <a:pt x="0" y="5"/>
                      </a:lnTo>
                      <a:close/>
                    </a:path>
                  </a:pathLst>
                </a:custGeom>
                <a:solidFill>
                  <a:srgbClr val="969696"/>
                </a:solidFill>
                <a:ln w="9525">
                  <a:noFill/>
                  <a:round/>
                  <a:headEnd/>
                  <a:tailEnd/>
                </a:ln>
              </p:spPr>
              <p:txBody>
                <a:bodyPr/>
                <a:lstStyle/>
                <a:p>
                  <a:endParaRPr lang="ru-RU"/>
                </a:p>
              </p:txBody>
            </p:sp>
            <p:sp>
              <p:nvSpPr>
                <p:cNvPr id="1109" name="Freeform 935"/>
                <p:cNvSpPr>
                  <a:spLocks/>
                </p:cNvSpPr>
                <p:nvPr/>
              </p:nvSpPr>
              <p:spPr bwMode="auto">
                <a:xfrm>
                  <a:off x="6697" y="10409"/>
                  <a:ext cx="15" cy="14"/>
                </a:xfrm>
                <a:custGeom>
                  <a:avLst/>
                  <a:gdLst>
                    <a:gd name="T0" fmla="*/ 0 w 15"/>
                    <a:gd name="T1" fmla="*/ 5 h 14"/>
                    <a:gd name="T2" fmla="*/ 0 w 15"/>
                    <a:gd name="T3" fmla="*/ 7 h 14"/>
                    <a:gd name="T4" fmla="*/ 0 w 15"/>
                    <a:gd name="T5" fmla="*/ 10 h 14"/>
                    <a:gd name="T6" fmla="*/ 3 w 15"/>
                    <a:gd name="T7" fmla="*/ 12 h 14"/>
                    <a:gd name="T8" fmla="*/ 5 w 15"/>
                    <a:gd name="T9" fmla="*/ 14 h 14"/>
                    <a:gd name="T10" fmla="*/ 7 w 15"/>
                    <a:gd name="T11" fmla="*/ 14 h 14"/>
                    <a:gd name="T12" fmla="*/ 10 w 15"/>
                    <a:gd name="T13" fmla="*/ 12 h 14"/>
                    <a:gd name="T14" fmla="*/ 12 w 15"/>
                    <a:gd name="T15" fmla="*/ 10 h 14"/>
                    <a:gd name="T16" fmla="*/ 15 w 15"/>
                    <a:gd name="T17" fmla="*/ 7 h 14"/>
                    <a:gd name="T18" fmla="*/ 15 w 15"/>
                    <a:gd name="T19" fmla="*/ 7 h 14"/>
                    <a:gd name="T20" fmla="*/ 15 w 15"/>
                    <a:gd name="T21" fmla="*/ 5 h 14"/>
                    <a:gd name="T22" fmla="*/ 12 w 15"/>
                    <a:gd name="T23" fmla="*/ 2 h 14"/>
                    <a:gd name="T24" fmla="*/ 10 w 15"/>
                    <a:gd name="T25" fmla="*/ 0 h 14"/>
                    <a:gd name="T26" fmla="*/ 7 w 15"/>
                    <a:gd name="T27" fmla="*/ 0 h 14"/>
                    <a:gd name="T28" fmla="*/ 5 w 15"/>
                    <a:gd name="T29" fmla="*/ 0 h 14"/>
                    <a:gd name="T30" fmla="*/ 3 w 15"/>
                    <a:gd name="T31" fmla="*/ 0 h 14"/>
                    <a:gd name="T32" fmla="*/ 0 w 15"/>
                    <a:gd name="T33" fmla="*/ 2 h 14"/>
                    <a:gd name="T34" fmla="*/ 0 w 15"/>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5"/>
                      </a:moveTo>
                      <a:lnTo>
                        <a:pt x="0" y="7"/>
                      </a:lnTo>
                      <a:lnTo>
                        <a:pt x="0" y="10"/>
                      </a:lnTo>
                      <a:lnTo>
                        <a:pt x="3" y="12"/>
                      </a:lnTo>
                      <a:lnTo>
                        <a:pt x="5" y="14"/>
                      </a:lnTo>
                      <a:lnTo>
                        <a:pt x="7" y="14"/>
                      </a:lnTo>
                      <a:lnTo>
                        <a:pt x="10" y="12"/>
                      </a:lnTo>
                      <a:lnTo>
                        <a:pt x="12" y="10"/>
                      </a:lnTo>
                      <a:lnTo>
                        <a:pt x="15" y="7"/>
                      </a:lnTo>
                      <a:lnTo>
                        <a:pt x="15" y="5"/>
                      </a:lnTo>
                      <a:lnTo>
                        <a:pt x="12" y="2"/>
                      </a:lnTo>
                      <a:lnTo>
                        <a:pt x="10" y="0"/>
                      </a:lnTo>
                      <a:lnTo>
                        <a:pt x="7" y="0"/>
                      </a:lnTo>
                      <a:lnTo>
                        <a:pt x="5" y="0"/>
                      </a:lnTo>
                      <a:lnTo>
                        <a:pt x="3" y="0"/>
                      </a:lnTo>
                      <a:lnTo>
                        <a:pt x="0" y="2"/>
                      </a:lnTo>
                      <a:lnTo>
                        <a:pt x="0" y="5"/>
                      </a:lnTo>
                      <a:close/>
                    </a:path>
                  </a:pathLst>
                </a:custGeom>
                <a:solidFill>
                  <a:srgbClr val="969696"/>
                </a:solidFill>
                <a:ln w="9525">
                  <a:noFill/>
                  <a:round/>
                  <a:headEnd/>
                  <a:tailEnd/>
                </a:ln>
              </p:spPr>
              <p:txBody>
                <a:bodyPr/>
                <a:lstStyle/>
                <a:p>
                  <a:endParaRPr lang="ru-RU"/>
                </a:p>
              </p:txBody>
            </p:sp>
            <p:sp>
              <p:nvSpPr>
                <p:cNvPr id="1110" name="Freeform 936"/>
                <p:cNvSpPr>
                  <a:spLocks/>
                </p:cNvSpPr>
                <p:nvPr/>
              </p:nvSpPr>
              <p:spPr bwMode="auto">
                <a:xfrm>
                  <a:off x="6700" y="10380"/>
                  <a:ext cx="14" cy="15"/>
                </a:xfrm>
                <a:custGeom>
                  <a:avLst/>
                  <a:gdLst>
                    <a:gd name="T0" fmla="*/ 0 w 14"/>
                    <a:gd name="T1" fmla="*/ 5 h 15"/>
                    <a:gd name="T2" fmla="*/ 0 w 14"/>
                    <a:gd name="T3" fmla="*/ 7 h 15"/>
                    <a:gd name="T4" fmla="*/ 0 w 14"/>
                    <a:gd name="T5" fmla="*/ 10 h 15"/>
                    <a:gd name="T6" fmla="*/ 2 w 14"/>
                    <a:gd name="T7" fmla="*/ 12 h 15"/>
                    <a:gd name="T8" fmla="*/ 4 w 14"/>
                    <a:gd name="T9" fmla="*/ 15 h 15"/>
                    <a:gd name="T10" fmla="*/ 7 w 14"/>
                    <a:gd name="T11" fmla="*/ 15 h 15"/>
                    <a:gd name="T12" fmla="*/ 9 w 14"/>
                    <a:gd name="T13" fmla="*/ 12 h 15"/>
                    <a:gd name="T14" fmla="*/ 12 w 14"/>
                    <a:gd name="T15" fmla="*/ 10 h 15"/>
                    <a:gd name="T16" fmla="*/ 14 w 14"/>
                    <a:gd name="T17" fmla="*/ 7 h 15"/>
                    <a:gd name="T18" fmla="*/ 14 w 14"/>
                    <a:gd name="T19" fmla="*/ 7 h 15"/>
                    <a:gd name="T20" fmla="*/ 14 w 14"/>
                    <a:gd name="T21" fmla="*/ 5 h 15"/>
                    <a:gd name="T22" fmla="*/ 12 w 14"/>
                    <a:gd name="T23" fmla="*/ 3 h 15"/>
                    <a:gd name="T24" fmla="*/ 9 w 14"/>
                    <a:gd name="T25" fmla="*/ 0 h 15"/>
                    <a:gd name="T26" fmla="*/ 7 w 14"/>
                    <a:gd name="T27" fmla="*/ 0 h 15"/>
                    <a:gd name="T28" fmla="*/ 4 w 14"/>
                    <a:gd name="T29" fmla="*/ 0 h 15"/>
                    <a:gd name="T30" fmla="*/ 2 w 14"/>
                    <a:gd name="T31" fmla="*/ 0 h 15"/>
                    <a:gd name="T32" fmla="*/ 0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7"/>
                      </a:lnTo>
                      <a:lnTo>
                        <a:pt x="0" y="10"/>
                      </a:lnTo>
                      <a:lnTo>
                        <a:pt x="2" y="12"/>
                      </a:lnTo>
                      <a:lnTo>
                        <a:pt x="4" y="15"/>
                      </a:lnTo>
                      <a:lnTo>
                        <a:pt x="7" y="15"/>
                      </a:lnTo>
                      <a:lnTo>
                        <a:pt x="9" y="12"/>
                      </a:lnTo>
                      <a:lnTo>
                        <a:pt x="12" y="10"/>
                      </a:lnTo>
                      <a:lnTo>
                        <a:pt x="14" y="7"/>
                      </a:lnTo>
                      <a:lnTo>
                        <a:pt x="14" y="5"/>
                      </a:lnTo>
                      <a:lnTo>
                        <a:pt x="12" y="3"/>
                      </a:lnTo>
                      <a:lnTo>
                        <a:pt x="9" y="0"/>
                      </a:lnTo>
                      <a:lnTo>
                        <a:pt x="7" y="0"/>
                      </a:lnTo>
                      <a:lnTo>
                        <a:pt x="4" y="0"/>
                      </a:lnTo>
                      <a:lnTo>
                        <a:pt x="2" y="0"/>
                      </a:lnTo>
                      <a:lnTo>
                        <a:pt x="0" y="3"/>
                      </a:lnTo>
                      <a:lnTo>
                        <a:pt x="0" y="5"/>
                      </a:lnTo>
                      <a:close/>
                    </a:path>
                  </a:pathLst>
                </a:custGeom>
                <a:solidFill>
                  <a:srgbClr val="969696"/>
                </a:solidFill>
                <a:ln w="9525">
                  <a:noFill/>
                  <a:round/>
                  <a:headEnd/>
                  <a:tailEnd/>
                </a:ln>
              </p:spPr>
              <p:txBody>
                <a:bodyPr/>
                <a:lstStyle/>
                <a:p>
                  <a:endParaRPr lang="ru-RU"/>
                </a:p>
              </p:txBody>
            </p:sp>
            <p:sp>
              <p:nvSpPr>
                <p:cNvPr id="1111" name="Freeform 937"/>
                <p:cNvSpPr>
                  <a:spLocks/>
                </p:cNvSpPr>
                <p:nvPr/>
              </p:nvSpPr>
              <p:spPr bwMode="auto">
                <a:xfrm>
                  <a:off x="6702" y="10351"/>
                  <a:ext cx="14" cy="15"/>
                </a:xfrm>
                <a:custGeom>
                  <a:avLst/>
                  <a:gdLst>
                    <a:gd name="T0" fmla="*/ 0 w 14"/>
                    <a:gd name="T1" fmla="*/ 5 h 15"/>
                    <a:gd name="T2" fmla="*/ 0 w 14"/>
                    <a:gd name="T3" fmla="*/ 8 h 15"/>
                    <a:gd name="T4" fmla="*/ 0 w 14"/>
                    <a:gd name="T5" fmla="*/ 10 h 15"/>
                    <a:gd name="T6" fmla="*/ 2 w 14"/>
                    <a:gd name="T7" fmla="*/ 12 h 15"/>
                    <a:gd name="T8" fmla="*/ 5 w 14"/>
                    <a:gd name="T9" fmla="*/ 15 h 15"/>
                    <a:gd name="T10" fmla="*/ 7 w 14"/>
                    <a:gd name="T11" fmla="*/ 15 h 15"/>
                    <a:gd name="T12" fmla="*/ 10 w 14"/>
                    <a:gd name="T13" fmla="*/ 12 h 15"/>
                    <a:gd name="T14" fmla="*/ 12 w 14"/>
                    <a:gd name="T15" fmla="*/ 10 h 15"/>
                    <a:gd name="T16" fmla="*/ 14 w 14"/>
                    <a:gd name="T17" fmla="*/ 8 h 15"/>
                    <a:gd name="T18" fmla="*/ 14 w 14"/>
                    <a:gd name="T19" fmla="*/ 8 h 15"/>
                    <a:gd name="T20" fmla="*/ 14 w 14"/>
                    <a:gd name="T21" fmla="*/ 5 h 15"/>
                    <a:gd name="T22" fmla="*/ 12 w 14"/>
                    <a:gd name="T23" fmla="*/ 3 h 15"/>
                    <a:gd name="T24" fmla="*/ 10 w 14"/>
                    <a:gd name="T25" fmla="*/ 0 h 15"/>
                    <a:gd name="T26" fmla="*/ 7 w 14"/>
                    <a:gd name="T27" fmla="*/ 0 h 15"/>
                    <a:gd name="T28" fmla="*/ 5 w 14"/>
                    <a:gd name="T29" fmla="*/ 0 h 15"/>
                    <a:gd name="T30" fmla="*/ 2 w 14"/>
                    <a:gd name="T31" fmla="*/ 0 h 15"/>
                    <a:gd name="T32" fmla="*/ 0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8"/>
                      </a:lnTo>
                      <a:lnTo>
                        <a:pt x="0" y="10"/>
                      </a:lnTo>
                      <a:lnTo>
                        <a:pt x="2" y="12"/>
                      </a:lnTo>
                      <a:lnTo>
                        <a:pt x="5" y="15"/>
                      </a:lnTo>
                      <a:lnTo>
                        <a:pt x="7" y="15"/>
                      </a:lnTo>
                      <a:lnTo>
                        <a:pt x="10" y="12"/>
                      </a:lnTo>
                      <a:lnTo>
                        <a:pt x="12" y="10"/>
                      </a:lnTo>
                      <a:lnTo>
                        <a:pt x="14" y="8"/>
                      </a:lnTo>
                      <a:lnTo>
                        <a:pt x="14" y="5"/>
                      </a:lnTo>
                      <a:lnTo>
                        <a:pt x="12" y="3"/>
                      </a:lnTo>
                      <a:lnTo>
                        <a:pt x="10" y="0"/>
                      </a:lnTo>
                      <a:lnTo>
                        <a:pt x="7" y="0"/>
                      </a:lnTo>
                      <a:lnTo>
                        <a:pt x="5" y="0"/>
                      </a:lnTo>
                      <a:lnTo>
                        <a:pt x="2" y="0"/>
                      </a:lnTo>
                      <a:lnTo>
                        <a:pt x="0" y="3"/>
                      </a:lnTo>
                      <a:lnTo>
                        <a:pt x="0" y="5"/>
                      </a:lnTo>
                      <a:close/>
                    </a:path>
                  </a:pathLst>
                </a:custGeom>
                <a:solidFill>
                  <a:srgbClr val="969696"/>
                </a:solidFill>
                <a:ln w="9525">
                  <a:noFill/>
                  <a:round/>
                  <a:headEnd/>
                  <a:tailEnd/>
                </a:ln>
              </p:spPr>
              <p:txBody>
                <a:bodyPr/>
                <a:lstStyle/>
                <a:p>
                  <a:endParaRPr lang="ru-RU"/>
                </a:p>
              </p:txBody>
            </p:sp>
            <p:sp>
              <p:nvSpPr>
                <p:cNvPr id="1112" name="Freeform 938"/>
                <p:cNvSpPr>
                  <a:spLocks/>
                </p:cNvSpPr>
                <p:nvPr/>
              </p:nvSpPr>
              <p:spPr bwMode="auto">
                <a:xfrm>
                  <a:off x="6704" y="10323"/>
                  <a:ext cx="15" cy="14"/>
                </a:xfrm>
                <a:custGeom>
                  <a:avLst/>
                  <a:gdLst>
                    <a:gd name="T0" fmla="*/ 0 w 15"/>
                    <a:gd name="T1" fmla="*/ 4 h 14"/>
                    <a:gd name="T2" fmla="*/ 0 w 15"/>
                    <a:gd name="T3" fmla="*/ 7 h 14"/>
                    <a:gd name="T4" fmla="*/ 0 w 15"/>
                    <a:gd name="T5" fmla="*/ 9 h 14"/>
                    <a:gd name="T6" fmla="*/ 3 w 15"/>
                    <a:gd name="T7" fmla="*/ 12 h 14"/>
                    <a:gd name="T8" fmla="*/ 5 w 15"/>
                    <a:gd name="T9" fmla="*/ 14 h 14"/>
                    <a:gd name="T10" fmla="*/ 8 w 15"/>
                    <a:gd name="T11" fmla="*/ 14 h 14"/>
                    <a:gd name="T12" fmla="*/ 10 w 15"/>
                    <a:gd name="T13" fmla="*/ 12 h 14"/>
                    <a:gd name="T14" fmla="*/ 12 w 15"/>
                    <a:gd name="T15" fmla="*/ 9 h 14"/>
                    <a:gd name="T16" fmla="*/ 15 w 15"/>
                    <a:gd name="T17" fmla="*/ 7 h 14"/>
                    <a:gd name="T18" fmla="*/ 15 w 15"/>
                    <a:gd name="T19" fmla="*/ 7 h 14"/>
                    <a:gd name="T20" fmla="*/ 15 w 15"/>
                    <a:gd name="T21" fmla="*/ 4 h 14"/>
                    <a:gd name="T22" fmla="*/ 12 w 15"/>
                    <a:gd name="T23" fmla="*/ 2 h 14"/>
                    <a:gd name="T24" fmla="*/ 10 w 15"/>
                    <a:gd name="T25" fmla="*/ 0 h 14"/>
                    <a:gd name="T26" fmla="*/ 8 w 15"/>
                    <a:gd name="T27" fmla="*/ 0 h 14"/>
                    <a:gd name="T28" fmla="*/ 5 w 15"/>
                    <a:gd name="T29" fmla="*/ 0 h 14"/>
                    <a:gd name="T30" fmla="*/ 3 w 15"/>
                    <a:gd name="T31" fmla="*/ 0 h 14"/>
                    <a:gd name="T32" fmla="*/ 0 w 15"/>
                    <a:gd name="T33" fmla="*/ 2 h 14"/>
                    <a:gd name="T34" fmla="*/ 0 w 15"/>
                    <a:gd name="T35" fmla="*/ 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4"/>
                      </a:moveTo>
                      <a:lnTo>
                        <a:pt x="0" y="7"/>
                      </a:lnTo>
                      <a:lnTo>
                        <a:pt x="0" y="9"/>
                      </a:lnTo>
                      <a:lnTo>
                        <a:pt x="3" y="12"/>
                      </a:lnTo>
                      <a:lnTo>
                        <a:pt x="5" y="14"/>
                      </a:lnTo>
                      <a:lnTo>
                        <a:pt x="8" y="14"/>
                      </a:lnTo>
                      <a:lnTo>
                        <a:pt x="10" y="12"/>
                      </a:lnTo>
                      <a:lnTo>
                        <a:pt x="12" y="9"/>
                      </a:lnTo>
                      <a:lnTo>
                        <a:pt x="15" y="7"/>
                      </a:lnTo>
                      <a:lnTo>
                        <a:pt x="15" y="4"/>
                      </a:lnTo>
                      <a:lnTo>
                        <a:pt x="12" y="2"/>
                      </a:lnTo>
                      <a:lnTo>
                        <a:pt x="10" y="0"/>
                      </a:lnTo>
                      <a:lnTo>
                        <a:pt x="8" y="0"/>
                      </a:lnTo>
                      <a:lnTo>
                        <a:pt x="5" y="0"/>
                      </a:lnTo>
                      <a:lnTo>
                        <a:pt x="3" y="0"/>
                      </a:lnTo>
                      <a:lnTo>
                        <a:pt x="0" y="2"/>
                      </a:lnTo>
                      <a:lnTo>
                        <a:pt x="0" y="4"/>
                      </a:lnTo>
                      <a:close/>
                    </a:path>
                  </a:pathLst>
                </a:custGeom>
                <a:solidFill>
                  <a:srgbClr val="969696"/>
                </a:solidFill>
                <a:ln w="9525">
                  <a:noFill/>
                  <a:round/>
                  <a:headEnd/>
                  <a:tailEnd/>
                </a:ln>
              </p:spPr>
              <p:txBody>
                <a:bodyPr/>
                <a:lstStyle/>
                <a:p>
                  <a:endParaRPr lang="ru-RU"/>
                </a:p>
              </p:txBody>
            </p:sp>
            <p:sp>
              <p:nvSpPr>
                <p:cNvPr id="1113" name="Freeform 939"/>
                <p:cNvSpPr>
                  <a:spLocks/>
                </p:cNvSpPr>
                <p:nvPr/>
              </p:nvSpPr>
              <p:spPr bwMode="auto">
                <a:xfrm>
                  <a:off x="6704" y="10294"/>
                  <a:ext cx="15" cy="14"/>
                </a:xfrm>
                <a:custGeom>
                  <a:avLst/>
                  <a:gdLst>
                    <a:gd name="T0" fmla="*/ 0 w 15"/>
                    <a:gd name="T1" fmla="*/ 5 h 14"/>
                    <a:gd name="T2" fmla="*/ 0 w 15"/>
                    <a:gd name="T3" fmla="*/ 7 h 14"/>
                    <a:gd name="T4" fmla="*/ 3 w 15"/>
                    <a:gd name="T5" fmla="*/ 9 h 14"/>
                    <a:gd name="T6" fmla="*/ 5 w 15"/>
                    <a:gd name="T7" fmla="*/ 12 h 14"/>
                    <a:gd name="T8" fmla="*/ 8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5 w 15"/>
                    <a:gd name="T21" fmla="*/ 5 h 14"/>
                    <a:gd name="T22" fmla="*/ 15 w 15"/>
                    <a:gd name="T23" fmla="*/ 2 h 14"/>
                    <a:gd name="T24" fmla="*/ 12 w 15"/>
                    <a:gd name="T25" fmla="*/ 0 h 14"/>
                    <a:gd name="T26" fmla="*/ 10 w 15"/>
                    <a:gd name="T27" fmla="*/ 0 h 14"/>
                    <a:gd name="T28" fmla="*/ 8 w 15"/>
                    <a:gd name="T29" fmla="*/ 0 h 14"/>
                    <a:gd name="T30" fmla="*/ 5 w 15"/>
                    <a:gd name="T31" fmla="*/ 0 h 14"/>
                    <a:gd name="T32" fmla="*/ 3 w 15"/>
                    <a:gd name="T33" fmla="*/ 2 h 14"/>
                    <a:gd name="T34" fmla="*/ 0 w 15"/>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5"/>
                      </a:moveTo>
                      <a:lnTo>
                        <a:pt x="0" y="7"/>
                      </a:lnTo>
                      <a:lnTo>
                        <a:pt x="3" y="9"/>
                      </a:lnTo>
                      <a:lnTo>
                        <a:pt x="5" y="12"/>
                      </a:lnTo>
                      <a:lnTo>
                        <a:pt x="8" y="14"/>
                      </a:lnTo>
                      <a:lnTo>
                        <a:pt x="10" y="14"/>
                      </a:lnTo>
                      <a:lnTo>
                        <a:pt x="12" y="12"/>
                      </a:lnTo>
                      <a:lnTo>
                        <a:pt x="15" y="9"/>
                      </a:lnTo>
                      <a:lnTo>
                        <a:pt x="15" y="7"/>
                      </a:lnTo>
                      <a:lnTo>
                        <a:pt x="15" y="5"/>
                      </a:lnTo>
                      <a:lnTo>
                        <a:pt x="15" y="2"/>
                      </a:lnTo>
                      <a:lnTo>
                        <a:pt x="12" y="0"/>
                      </a:lnTo>
                      <a:lnTo>
                        <a:pt x="10" y="0"/>
                      </a:lnTo>
                      <a:lnTo>
                        <a:pt x="8" y="0"/>
                      </a:lnTo>
                      <a:lnTo>
                        <a:pt x="5" y="0"/>
                      </a:lnTo>
                      <a:lnTo>
                        <a:pt x="3" y="2"/>
                      </a:lnTo>
                      <a:lnTo>
                        <a:pt x="0" y="5"/>
                      </a:lnTo>
                      <a:close/>
                    </a:path>
                  </a:pathLst>
                </a:custGeom>
                <a:solidFill>
                  <a:srgbClr val="969696"/>
                </a:solidFill>
                <a:ln w="9525">
                  <a:noFill/>
                  <a:round/>
                  <a:headEnd/>
                  <a:tailEnd/>
                </a:ln>
              </p:spPr>
              <p:txBody>
                <a:bodyPr/>
                <a:lstStyle/>
                <a:p>
                  <a:endParaRPr lang="ru-RU"/>
                </a:p>
              </p:txBody>
            </p:sp>
            <p:sp>
              <p:nvSpPr>
                <p:cNvPr id="1114" name="Freeform 940"/>
                <p:cNvSpPr>
                  <a:spLocks/>
                </p:cNvSpPr>
                <p:nvPr/>
              </p:nvSpPr>
              <p:spPr bwMode="auto">
                <a:xfrm>
                  <a:off x="6707" y="10265"/>
                  <a:ext cx="14" cy="14"/>
                </a:xfrm>
                <a:custGeom>
                  <a:avLst/>
                  <a:gdLst>
                    <a:gd name="T0" fmla="*/ 0 w 14"/>
                    <a:gd name="T1" fmla="*/ 5 h 14"/>
                    <a:gd name="T2" fmla="*/ 0 w 14"/>
                    <a:gd name="T3" fmla="*/ 7 h 14"/>
                    <a:gd name="T4" fmla="*/ 2 w 14"/>
                    <a:gd name="T5" fmla="*/ 10 h 14"/>
                    <a:gd name="T6" fmla="*/ 5 w 14"/>
                    <a:gd name="T7" fmla="*/ 12 h 14"/>
                    <a:gd name="T8" fmla="*/ 7 w 14"/>
                    <a:gd name="T9" fmla="*/ 14 h 14"/>
                    <a:gd name="T10" fmla="*/ 9 w 14"/>
                    <a:gd name="T11" fmla="*/ 14 h 14"/>
                    <a:gd name="T12" fmla="*/ 12 w 14"/>
                    <a:gd name="T13" fmla="*/ 12 h 14"/>
                    <a:gd name="T14" fmla="*/ 14 w 14"/>
                    <a:gd name="T15" fmla="*/ 10 h 14"/>
                    <a:gd name="T16" fmla="*/ 14 w 14"/>
                    <a:gd name="T17" fmla="*/ 7 h 14"/>
                    <a:gd name="T18" fmla="*/ 14 w 14"/>
                    <a:gd name="T19" fmla="*/ 7 h 14"/>
                    <a:gd name="T20" fmla="*/ 14 w 14"/>
                    <a:gd name="T21" fmla="*/ 5 h 14"/>
                    <a:gd name="T22" fmla="*/ 14 w 14"/>
                    <a:gd name="T23" fmla="*/ 2 h 14"/>
                    <a:gd name="T24" fmla="*/ 12 w 14"/>
                    <a:gd name="T25" fmla="*/ 0 h 14"/>
                    <a:gd name="T26" fmla="*/ 9 w 14"/>
                    <a:gd name="T27" fmla="*/ 0 h 14"/>
                    <a:gd name="T28" fmla="*/ 7 w 14"/>
                    <a:gd name="T29" fmla="*/ 0 h 14"/>
                    <a:gd name="T30" fmla="*/ 5 w 14"/>
                    <a:gd name="T31" fmla="*/ 0 h 14"/>
                    <a:gd name="T32" fmla="*/ 2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2" y="10"/>
                      </a:lnTo>
                      <a:lnTo>
                        <a:pt x="5" y="12"/>
                      </a:lnTo>
                      <a:lnTo>
                        <a:pt x="7" y="14"/>
                      </a:lnTo>
                      <a:lnTo>
                        <a:pt x="9" y="14"/>
                      </a:lnTo>
                      <a:lnTo>
                        <a:pt x="12" y="12"/>
                      </a:lnTo>
                      <a:lnTo>
                        <a:pt x="14" y="10"/>
                      </a:lnTo>
                      <a:lnTo>
                        <a:pt x="14" y="7"/>
                      </a:lnTo>
                      <a:lnTo>
                        <a:pt x="14" y="5"/>
                      </a:lnTo>
                      <a:lnTo>
                        <a:pt x="14" y="2"/>
                      </a:lnTo>
                      <a:lnTo>
                        <a:pt x="12" y="0"/>
                      </a:lnTo>
                      <a:lnTo>
                        <a:pt x="9" y="0"/>
                      </a:lnTo>
                      <a:lnTo>
                        <a:pt x="7" y="0"/>
                      </a:lnTo>
                      <a:lnTo>
                        <a:pt x="5" y="0"/>
                      </a:lnTo>
                      <a:lnTo>
                        <a:pt x="2" y="2"/>
                      </a:lnTo>
                      <a:lnTo>
                        <a:pt x="0" y="5"/>
                      </a:lnTo>
                      <a:close/>
                    </a:path>
                  </a:pathLst>
                </a:custGeom>
                <a:solidFill>
                  <a:srgbClr val="969696"/>
                </a:solidFill>
                <a:ln w="9525">
                  <a:noFill/>
                  <a:round/>
                  <a:headEnd/>
                  <a:tailEnd/>
                </a:ln>
              </p:spPr>
              <p:txBody>
                <a:bodyPr/>
                <a:lstStyle/>
                <a:p>
                  <a:endParaRPr lang="ru-RU"/>
                </a:p>
              </p:txBody>
            </p:sp>
            <p:sp>
              <p:nvSpPr>
                <p:cNvPr id="1115" name="Freeform 941"/>
                <p:cNvSpPr>
                  <a:spLocks/>
                </p:cNvSpPr>
                <p:nvPr/>
              </p:nvSpPr>
              <p:spPr bwMode="auto">
                <a:xfrm>
                  <a:off x="6709" y="10236"/>
                  <a:ext cx="15" cy="15"/>
                </a:xfrm>
                <a:custGeom>
                  <a:avLst/>
                  <a:gdLst>
                    <a:gd name="T0" fmla="*/ 0 w 15"/>
                    <a:gd name="T1" fmla="*/ 5 h 15"/>
                    <a:gd name="T2" fmla="*/ 0 w 15"/>
                    <a:gd name="T3" fmla="*/ 7 h 15"/>
                    <a:gd name="T4" fmla="*/ 3 w 15"/>
                    <a:gd name="T5" fmla="*/ 10 h 15"/>
                    <a:gd name="T6" fmla="*/ 5 w 15"/>
                    <a:gd name="T7" fmla="*/ 12 h 15"/>
                    <a:gd name="T8" fmla="*/ 7 w 15"/>
                    <a:gd name="T9" fmla="*/ 15 h 15"/>
                    <a:gd name="T10" fmla="*/ 10 w 15"/>
                    <a:gd name="T11" fmla="*/ 15 h 15"/>
                    <a:gd name="T12" fmla="*/ 12 w 15"/>
                    <a:gd name="T13" fmla="*/ 12 h 15"/>
                    <a:gd name="T14" fmla="*/ 15 w 15"/>
                    <a:gd name="T15" fmla="*/ 10 h 15"/>
                    <a:gd name="T16" fmla="*/ 15 w 15"/>
                    <a:gd name="T17" fmla="*/ 7 h 15"/>
                    <a:gd name="T18" fmla="*/ 15 w 15"/>
                    <a:gd name="T19" fmla="*/ 7 h 15"/>
                    <a:gd name="T20" fmla="*/ 15 w 15"/>
                    <a:gd name="T21" fmla="*/ 5 h 15"/>
                    <a:gd name="T22" fmla="*/ 15 w 15"/>
                    <a:gd name="T23" fmla="*/ 3 h 15"/>
                    <a:gd name="T24" fmla="*/ 12 w 15"/>
                    <a:gd name="T25" fmla="*/ 0 h 15"/>
                    <a:gd name="T26" fmla="*/ 10 w 15"/>
                    <a:gd name="T27" fmla="*/ 0 h 15"/>
                    <a:gd name="T28" fmla="*/ 7 w 15"/>
                    <a:gd name="T29" fmla="*/ 0 h 15"/>
                    <a:gd name="T30" fmla="*/ 5 w 15"/>
                    <a:gd name="T31" fmla="*/ 0 h 15"/>
                    <a:gd name="T32" fmla="*/ 3 w 15"/>
                    <a:gd name="T33" fmla="*/ 3 h 15"/>
                    <a:gd name="T34" fmla="*/ 0 w 15"/>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5"/>
                      </a:moveTo>
                      <a:lnTo>
                        <a:pt x="0" y="7"/>
                      </a:lnTo>
                      <a:lnTo>
                        <a:pt x="3" y="10"/>
                      </a:lnTo>
                      <a:lnTo>
                        <a:pt x="5" y="12"/>
                      </a:lnTo>
                      <a:lnTo>
                        <a:pt x="7" y="15"/>
                      </a:lnTo>
                      <a:lnTo>
                        <a:pt x="10" y="15"/>
                      </a:lnTo>
                      <a:lnTo>
                        <a:pt x="12" y="12"/>
                      </a:lnTo>
                      <a:lnTo>
                        <a:pt x="15" y="10"/>
                      </a:lnTo>
                      <a:lnTo>
                        <a:pt x="15" y="7"/>
                      </a:lnTo>
                      <a:lnTo>
                        <a:pt x="15" y="5"/>
                      </a:lnTo>
                      <a:lnTo>
                        <a:pt x="15" y="3"/>
                      </a:lnTo>
                      <a:lnTo>
                        <a:pt x="12" y="0"/>
                      </a:lnTo>
                      <a:lnTo>
                        <a:pt x="10" y="0"/>
                      </a:lnTo>
                      <a:lnTo>
                        <a:pt x="7" y="0"/>
                      </a:lnTo>
                      <a:lnTo>
                        <a:pt x="5" y="0"/>
                      </a:lnTo>
                      <a:lnTo>
                        <a:pt x="3" y="3"/>
                      </a:lnTo>
                      <a:lnTo>
                        <a:pt x="0" y="5"/>
                      </a:lnTo>
                      <a:close/>
                    </a:path>
                  </a:pathLst>
                </a:custGeom>
                <a:solidFill>
                  <a:srgbClr val="969696"/>
                </a:solidFill>
                <a:ln w="9525">
                  <a:noFill/>
                  <a:round/>
                  <a:headEnd/>
                  <a:tailEnd/>
                </a:ln>
              </p:spPr>
              <p:txBody>
                <a:bodyPr/>
                <a:lstStyle/>
                <a:p>
                  <a:endParaRPr lang="ru-RU"/>
                </a:p>
              </p:txBody>
            </p:sp>
            <p:sp>
              <p:nvSpPr>
                <p:cNvPr id="1116" name="Freeform 942"/>
                <p:cNvSpPr>
                  <a:spLocks/>
                </p:cNvSpPr>
                <p:nvPr/>
              </p:nvSpPr>
              <p:spPr bwMode="auto">
                <a:xfrm>
                  <a:off x="6712" y="10207"/>
                  <a:ext cx="14" cy="15"/>
                </a:xfrm>
                <a:custGeom>
                  <a:avLst/>
                  <a:gdLst>
                    <a:gd name="T0" fmla="*/ 0 w 14"/>
                    <a:gd name="T1" fmla="*/ 8 h 15"/>
                    <a:gd name="T2" fmla="*/ 0 w 14"/>
                    <a:gd name="T3" fmla="*/ 10 h 15"/>
                    <a:gd name="T4" fmla="*/ 0 w 14"/>
                    <a:gd name="T5" fmla="*/ 12 h 15"/>
                    <a:gd name="T6" fmla="*/ 2 w 14"/>
                    <a:gd name="T7" fmla="*/ 15 h 15"/>
                    <a:gd name="T8" fmla="*/ 4 w 14"/>
                    <a:gd name="T9" fmla="*/ 15 h 15"/>
                    <a:gd name="T10" fmla="*/ 7 w 14"/>
                    <a:gd name="T11" fmla="*/ 15 h 15"/>
                    <a:gd name="T12" fmla="*/ 9 w 14"/>
                    <a:gd name="T13" fmla="*/ 15 h 15"/>
                    <a:gd name="T14" fmla="*/ 12 w 14"/>
                    <a:gd name="T15" fmla="*/ 12 h 15"/>
                    <a:gd name="T16" fmla="*/ 14 w 14"/>
                    <a:gd name="T17" fmla="*/ 10 h 15"/>
                    <a:gd name="T18" fmla="*/ 14 w 14"/>
                    <a:gd name="T19" fmla="*/ 10 h 15"/>
                    <a:gd name="T20" fmla="*/ 14 w 14"/>
                    <a:gd name="T21" fmla="*/ 8 h 15"/>
                    <a:gd name="T22" fmla="*/ 12 w 14"/>
                    <a:gd name="T23" fmla="*/ 5 h 15"/>
                    <a:gd name="T24" fmla="*/ 9 w 14"/>
                    <a:gd name="T25" fmla="*/ 3 h 15"/>
                    <a:gd name="T26" fmla="*/ 7 w 14"/>
                    <a:gd name="T27" fmla="*/ 0 h 15"/>
                    <a:gd name="T28" fmla="*/ 4 w 14"/>
                    <a:gd name="T29" fmla="*/ 0 h 15"/>
                    <a:gd name="T30" fmla="*/ 2 w 14"/>
                    <a:gd name="T31" fmla="*/ 3 h 15"/>
                    <a:gd name="T32" fmla="*/ 0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10"/>
                      </a:lnTo>
                      <a:lnTo>
                        <a:pt x="0" y="12"/>
                      </a:lnTo>
                      <a:lnTo>
                        <a:pt x="2" y="15"/>
                      </a:lnTo>
                      <a:lnTo>
                        <a:pt x="4" y="15"/>
                      </a:lnTo>
                      <a:lnTo>
                        <a:pt x="7" y="15"/>
                      </a:lnTo>
                      <a:lnTo>
                        <a:pt x="9" y="15"/>
                      </a:lnTo>
                      <a:lnTo>
                        <a:pt x="12" y="12"/>
                      </a:lnTo>
                      <a:lnTo>
                        <a:pt x="14" y="10"/>
                      </a:lnTo>
                      <a:lnTo>
                        <a:pt x="14" y="8"/>
                      </a:lnTo>
                      <a:lnTo>
                        <a:pt x="12" y="5"/>
                      </a:lnTo>
                      <a:lnTo>
                        <a:pt x="9" y="3"/>
                      </a:lnTo>
                      <a:lnTo>
                        <a:pt x="7" y="0"/>
                      </a:lnTo>
                      <a:lnTo>
                        <a:pt x="4" y="0"/>
                      </a:lnTo>
                      <a:lnTo>
                        <a:pt x="2" y="3"/>
                      </a:lnTo>
                      <a:lnTo>
                        <a:pt x="0" y="5"/>
                      </a:lnTo>
                      <a:lnTo>
                        <a:pt x="0" y="8"/>
                      </a:lnTo>
                      <a:close/>
                    </a:path>
                  </a:pathLst>
                </a:custGeom>
                <a:solidFill>
                  <a:srgbClr val="969696"/>
                </a:solidFill>
                <a:ln w="9525">
                  <a:noFill/>
                  <a:round/>
                  <a:headEnd/>
                  <a:tailEnd/>
                </a:ln>
              </p:spPr>
              <p:txBody>
                <a:bodyPr/>
                <a:lstStyle/>
                <a:p>
                  <a:endParaRPr lang="ru-RU"/>
                </a:p>
              </p:txBody>
            </p:sp>
            <p:sp>
              <p:nvSpPr>
                <p:cNvPr id="1117" name="Freeform 943"/>
                <p:cNvSpPr>
                  <a:spLocks/>
                </p:cNvSpPr>
                <p:nvPr/>
              </p:nvSpPr>
              <p:spPr bwMode="auto">
                <a:xfrm>
                  <a:off x="6714" y="10179"/>
                  <a:ext cx="14" cy="14"/>
                </a:xfrm>
                <a:custGeom>
                  <a:avLst/>
                  <a:gdLst>
                    <a:gd name="T0" fmla="*/ 0 w 14"/>
                    <a:gd name="T1" fmla="*/ 7 h 14"/>
                    <a:gd name="T2" fmla="*/ 0 w 14"/>
                    <a:gd name="T3" fmla="*/ 9 h 14"/>
                    <a:gd name="T4" fmla="*/ 0 w 14"/>
                    <a:gd name="T5" fmla="*/ 12 h 14"/>
                    <a:gd name="T6" fmla="*/ 2 w 14"/>
                    <a:gd name="T7" fmla="*/ 14 h 14"/>
                    <a:gd name="T8" fmla="*/ 5 w 14"/>
                    <a:gd name="T9" fmla="*/ 14 h 14"/>
                    <a:gd name="T10" fmla="*/ 7 w 14"/>
                    <a:gd name="T11" fmla="*/ 14 h 14"/>
                    <a:gd name="T12" fmla="*/ 10 w 14"/>
                    <a:gd name="T13" fmla="*/ 14 h 14"/>
                    <a:gd name="T14" fmla="*/ 12 w 14"/>
                    <a:gd name="T15" fmla="*/ 12 h 14"/>
                    <a:gd name="T16" fmla="*/ 14 w 14"/>
                    <a:gd name="T17" fmla="*/ 9 h 14"/>
                    <a:gd name="T18" fmla="*/ 14 w 14"/>
                    <a:gd name="T19" fmla="*/ 9 h 14"/>
                    <a:gd name="T20" fmla="*/ 14 w 14"/>
                    <a:gd name="T21" fmla="*/ 7 h 14"/>
                    <a:gd name="T22" fmla="*/ 12 w 14"/>
                    <a:gd name="T23" fmla="*/ 4 h 14"/>
                    <a:gd name="T24" fmla="*/ 10 w 14"/>
                    <a:gd name="T25" fmla="*/ 2 h 14"/>
                    <a:gd name="T26" fmla="*/ 7 w 14"/>
                    <a:gd name="T27" fmla="*/ 0 h 14"/>
                    <a:gd name="T28" fmla="*/ 5 w 14"/>
                    <a:gd name="T29" fmla="*/ 0 h 14"/>
                    <a:gd name="T30" fmla="*/ 2 w 14"/>
                    <a:gd name="T31" fmla="*/ 2 h 14"/>
                    <a:gd name="T32" fmla="*/ 0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0" y="12"/>
                      </a:lnTo>
                      <a:lnTo>
                        <a:pt x="2" y="14"/>
                      </a:lnTo>
                      <a:lnTo>
                        <a:pt x="5" y="14"/>
                      </a:lnTo>
                      <a:lnTo>
                        <a:pt x="7" y="14"/>
                      </a:lnTo>
                      <a:lnTo>
                        <a:pt x="10" y="14"/>
                      </a:lnTo>
                      <a:lnTo>
                        <a:pt x="12" y="12"/>
                      </a:lnTo>
                      <a:lnTo>
                        <a:pt x="14" y="9"/>
                      </a:lnTo>
                      <a:lnTo>
                        <a:pt x="14" y="7"/>
                      </a:lnTo>
                      <a:lnTo>
                        <a:pt x="12" y="4"/>
                      </a:lnTo>
                      <a:lnTo>
                        <a:pt x="10" y="2"/>
                      </a:lnTo>
                      <a:lnTo>
                        <a:pt x="7" y="0"/>
                      </a:lnTo>
                      <a:lnTo>
                        <a:pt x="5" y="0"/>
                      </a:lnTo>
                      <a:lnTo>
                        <a:pt x="2" y="2"/>
                      </a:lnTo>
                      <a:lnTo>
                        <a:pt x="0" y="4"/>
                      </a:lnTo>
                      <a:lnTo>
                        <a:pt x="0" y="7"/>
                      </a:lnTo>
                      <a:close/>
                    </a:path>
                  </a:pathLst>
                </a:custGeom>
                <a:solidFill>
                  <a:srgbClr val="969696"/>
                </a:solidFill>
                <a:ln w="9525">
                  <a:noFill/>
                  <a:round/>
                  <a:headEnd/>
                  <a:tailEnd/>
                </a:ln>
              </p:spPr>
              <p:txBody>
                <a:bodyPr/>
                <a:lstStyle/>
                <a:p>
                  <a:endParaRPr lang="ru-RU"/>
                </a:p>
              </p:txBody>
            </p:sp>
            <p:sp>
              <p:nvSpPr>
                <p:cNvPr id="1118" name="Freeform 944"/>
                <p:cNvSpPr>
                  <a:spLocks/>
                </p:cNvSpPr>
                <p:nvPr/>
              </p:nvSpPr>
              <p:spPr bwMode="auto">
                <a:xfrm>
                  <a:off x="6716" y="10150"/>
                  <a:ext cx="15" cy="14"/>
                </a:xfrm>
                <a:custGeom>
                  <a:avLst/>
                  <a:gdLst>
                    <a:gd name="T0" fmla="*/ 0 w 15"/>
                    <a:gd name="T1" fmla="*/ 7 h 14"/>
                    <a:gd name="T2" fmla="*/ 0 w 15"/>
                    <a:gd name="T3" fmla="*/ 9 h 14"/>
                    <a:gd name="T4" fmla="*/ 0 w 15"/>
                    <a:gd name="T5" fmla="*/ 12 h 14"/>
                    <a:gd name="T6" fmla="*/ 3 w 15"/>
                    <a:gd name="T7" fmla="*/ 14 h 14"/>
                    <a:gd name="T8" fmla="*/ 5 w 15"/>
                    <a:gd name="T9" fmla="*/ 14 h 14"/>
                    <a:gd name="T10" fmla="*/ 8 w 15"/>
                    <a:gd name="T11" fmla="*/ 14 h 14"/>
                    <a:gd name="T12" fmla="*/ 10 w 15"/>
                    <a:gd name="T13" fmla="*/ 14 h 14"/>
                    <a:gd name="T14" fmla="*/ 12 w 15"/>
                    <a:gd name="T15" fmla="*/ 12 h 14"/>
                    <a:gd name="T16" fmla="*/ 15 w 15"/>
                    <a:gd name="T17" fmla="*/ 9 h 14"/>
                    <a:gd name="T18" fmla="*/ 15 w 15"/>
                    <a:gd name="T19" fmla="*/ 9 h 14"/>
                    <a:gd name="T20" fmla="*/ 15 w 15"/>
                    <a:gd name="T21" fmla="*/ 7 h 14"/>
                    <a:gd name="T22" fmla="*/ 12 w 15"/>
                    <a:gd name="T23" fmla="*/ 5 h 14"/>
                    <a:gd name="T24" fmla="*/ 10 w 15"/>
                    <a:gd name="T25" fmla="*/ 2 h 14"/>
                    <a:gd name="T26" fmla="*/ 8 w 15"/>
                    <a:gd name="T27" fmla="*/ 0 h 14"/>
                    <a:gd name="T28" fmla="*/ 5 w 15"/>
                    <a:gd name="T29" fmla="*/ 0 h 14"/>
                    <a:gd name="T30" fmla="*/ 3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0" y="12"/>
                      </a:lnTo>
                      <a:lnTo>
                        <a:pt x="3" y="14"/>
                      </a:lnTo>
                      <a:lnTo>
                        <a:pt x="5" y="14"/>
                      </a:lnTo>
                      <a:lnTo>
                        <a:pt x="8" y="14"/>
                      </a:lnTo>
                      <a:lnTo>
                        <a:pt x="10" y="14"/>
                      </a:lnTo>
                      <a:lnTo>
                        <a:pt x="12" y="12"/>
                      </a:lnTo>
                      <a:lnTo>
                        <a:pt x="15" y="9"/>
                      </a:lnTo>
                      <a:lnTo>
                        <a:pt x="15" y="7"/>
                      </a:lnTo>
                      <a:lnTo>
                        <a:pt x="12" y="5"/>
                      </a:lnTo>
                      <a:lnTo>
                        <a:pt x="10" y="2"/>
                      </a:lnTo>
                      <a:lnTo>
                        <a:pt x="8" y="0"/>
                      </a:lnTo>
                      <a:lnTo>
                        <a:pt x="5" y="0"/>
                      </a:lnTo>
                      <a:lnTo>
                        <a:pt x="3" y="2"/>
                      </a:lnTo>
                      <a:lnTo>
                        <a:pt x="0" y="5"/>
                      </a:lnTo>
                      <a:lnTo>
                        <a:pt x="0" y="7"/>
                      </a:lnTo>
                      <a:close/>
                    </a:path>
                  </a:pathLst>
                </a:custGeom>
                <a:solidFill>
                  <a:srgbClr val="969696"/>
                </a:solidFill>
                <a:ln w="9525">
                  <a:noFill/>
                  <a:round/>
                  <a:headEnd/>
                  <a:tailEnd/>
                </a:ln>
              </p:spPr>
              <p:txBody>
                <a:bodyPr/>
                <a:lstStyle/>
                <a:p>
                  <a:endParaRPr lang="ru-RU"/>
                </a:p>
              </p:txBody>
            </p:sp>
            <p:sp>
              <p:nvSpPr>
                <p:cNvPr id="1119" name="Freeform 945"/>
                <p:cNvSpPr>
                  <a:spLocks/>
                </p:cNvSpPr>
                <p:nvPr/>
              </p:nvSpPr>
              <p:spPr bwMode="auto">
                <a:xfrm>
                  <a:off x="6716" y="10121"/>
                  <a:ext cx="15" cy="14"/>
                </a:xfrm>
                <a:custGeom>
                  <a:avLst/>
                  <a:gdLst>
                    <a:gd name="T0" fmla="*/ 0 w 15"/>
                    <a:gd name="T1" fmla="*/ 7 h 14"/>
                    <a:gd name="T2" fmla="*/ 0 w 15"/>
                    <a:gd name="T3" fmla="*/ 10 h 14"/>
                    <a:gd name="T4" fmla="*/ 3 w 15"/>
                    <a:gd name="T5" fmla="*/ 12 h 14"/>
                    <a:gd name="T6" fmla="*/ 5 w 15"/>
                    <a:gd name="T7" fmla="*/ 14 h 14"/>
                    <a:gd name="T8" fmla="*/ 8 w 15"/>
                    <a:gd name="T9" fmla="*/ 14 h 14"/>
                    <a:gd name="T10" fmla="*/ 10 w 15"/>
                    <a:gd name="T11" fmla="*/ 14 h 14"/>
                    <a:gd name="T12" fmla="*/ 12 w 15"/>
                    <a:gd name="T13" fmla="*/ 14 h 14"/>
                    <a:gd name="T14" fmla="*/ 15 w 15"/>
                    <a:gd name="T15" fmla="*/ 12 h 14"/>
                    <a:gd name="T16" fmla="*/ 15 w 15"/>
                    <a:gd name="T17" fmla="*/ 10 h 14"/>
                    <a:gd name="T18" fmla="*/ 15 w 15"/>
                    <a:gd name="T19" fmla="*/ 10 h 14"/>
                    <a:gd name="T20" fmla="*/ 15 w 15"/>
                    <a:gd name="T21" fmla="*/ 7 h 14"/>
                    <a:gd name="T22" fmla="*/ 15 w 15"/>
                    <a:gd name="T23" fmla="*/ 5 h 14"/>
                    <a:gd name="T24" fmla="*/ 12 w 15"/>
                    <a:gd name="T25" fmla="*/ 2 h 14"/>
                    <a:gd name="T26" fmla="*/ 10 w 15"/>
                    <a:gd name="T27" fmla="*/ 0 h 14"/>
                    <a:gd name="T28" fmla="*/ 8 w 15"/>
                    <a:gd name="T29" fmla="*/ 0 h 14"/>
                    <a:gd name="T30" fmla="*/ 5 w 15"/>
                    <a:gd name="T31" fmla="*/ 2 h 14"/>
                    <a:gd name="T32" fmla="*/ 3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10"/>
                      </a:lnTo>
                      <a:lnTo>
                        <a:pt x="3" y="12"/>
                      </a:lnTo>
                      <a:lnTo>
                        <a:pt x="5" y="14"/>
                      </a:lnTo>
                      <a:lnTo>
                        <a:pt x="8" y="14"/>
                      </a:lnTo>
                      <a:lnTo>
                        <a:pt x="10" y="14"/>
                      </a:lnTo>
                      <a:lnTo>
                        <a:pt x="12" y="14"/>
                      </a:lnTo>
                      <a:lnTo>
                        <a:pt x="15" y="12"/>
                      </a:lnTo>
                      <a:lnTo>
                        <a:pt x="15" y="10"/>
                      </a:lnTo>
                      <a:lnTo>
                        <a:pt x="15" y="7"/>
                      </a:lnTo>
                      <a:lnTo>
                        <a:pt x="15" y="5"/>
                      </a:lnTo>
                      <a:lnTo>
                        <a:pt x="12" y="2"/>
                      </a:lnTo>
                      <a:lnTo>
                        <a:pt x="10" y="0"/>
                      </a:lnTo>
                      <a:lnTo>
                        <a:pt x="8" y="0"/>
                      </a:lnTo>
                      <a:lnTo>
                        <a:pt x="5" y="2"/>
                      </a:lnTo>
                      <a:lnTo>
                        <a:pt x="3" y="5"/>
                      </a:lnTo>
                      <a:lnTo>
                        <a:pt x="0" y="7"/>
                      </a:lnTo>
                      <a:close/>
                    </a:path>
                  </a:pathLst>
                </a:custGeom>
                <a:solidFill>
                  <a:srgbClr val="969696"/>
                </a:solidFill>
                <a:ln w="9525">
                  <a:noFill/>
                  <a:round/>
                  <a:headEnd/>
                  <a:tailEnd/>
                </a:ln>
              </p:spPr>
              <p:txBody>
                <a:bodyPr/>
                <a:lstStyle/>
                <a:p>
                  <a:endParaRPr lang="ru-RU"/>
                </a:p>
              </p:txBody>
            </p:sp>
            <p:sp>
              <p:nvSpPr>
                <p:cNvPr id="1120" name="Freeform 946"/>
                <p:cNvSpPr>
                  <a:spLocks/>
                </p:cNvSpPr>
                <p:nvPr/>
              </p:nvSpPr>
              <p:spPr bwMode="auto">
                <a:xfrm>
                  <a:off x="6719" y="10092"/>
                  <a:ext cx="14" cy="15"/>
                </a:xfrm>
                <a:custGeom>
                  <a:avLst/>
                  <a:gdLst>
                    <a:gd name="T0" fmla="*/ 0 w 14"/>
                    <a:gd name="T1" fmla="*/ 7 h 15"/>
                    <a:gd name="T2" fmla="*/ 0 w 14"/>
                    <a:gd name="T3" fmla="*/ 10 h 15"/>
                    <a:gd name="T4" fmla="*/ 2 w 14"/>
                    <a:gd name="T5" fmla="*/ 12 h 15"/>
                    <a:gd name="T6" fmla="*/ 5 w 14"/>
                    <a:gd name="T7" fmla="*/ 15 h 15"/>
                    <a:gd name="T8" fmla="*/ 7 w 14"/>
                    <a:gd name="T9" fmla="*/ 15 h 15"/>
                    <a:gd name="T10" fmla="*/ 9 w 14"/>
                    <a:gd name="T11" fmla="*/ 15 h 15"/>
                    <a:gd name="T12" fmla="*/ 12 w 14"/>
                    <a:gd name="T13" fmla="*/ 15 h 15"/>
                    <a:gd name="T14" fmla="*/ 14 w 14"/>
                    <a:gd name="T15" fmla="*/ 12 h 15"/>
                    <a:gd name="T16" fmla="*/ 14 w 14"/>
                    <a:gd name="T17" fmla="*/ 10 h 15"/>
                    <a:gd name="T18" fmla="*/ 14 w 14"/>
                    <a:gd name="T19" fmla="*/ 10 h 15"/>
                    <a:gd name="T20" fmla="*/ 14 w 14"/>
                    <a:gd name="T21" fmla="*/ 7 h 15"/>
                    <a:gd name="T22" fmla="*/ 14 w 14"/>
                    <a:gd name="T23" fmla="*/ 5 h 15"/>
                    <a:gd name="T24" fmla="*/ 12 w 14"/>
                    <a:gd name="T25" fmla="*/ 3 h 15"/>
                    <a:gd name="T26" fmla="*/ 9 w 14"/>
                    <a:gd name="T27" fmla="*/ 0 h 15"/>
                    <a:gd name="T28" fmla="*/ 7 w 14"/>
                    <a:gd name="T29" fmla="*/ 0 h 15"/>
                    <a:gd name="T30" fmla="*/ 5 w 14"/>
                    <a:gd name="T31" fmla="*/ 3 h 15"/>
                    <a:gd name="T32" fmla="*/ 2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2" y="12"/>
                      </a:lnTo>
                      <a:lnTo>
                        <a:pt x="5" y="15"/>
                      </a:lnTo>
                      <a:lnTo>
                        <a:pt x="7" y="15"/>
                      </a:lnTo>
                      <a:lnTo>
                        <a:pt x="9" y="15"/>
                      </a:lnTo>
                      <a:lnTo>
                        <a:pt x="12" y="15"/>
                      </a:lnTo>
                      <a:lnTo>
                        <a:pt x="14" y="12"/>
                      </a:lnTo>
                      <a:lnTo>
                        <a:pt x="14" y="10"/>
                      </a:lnTo>
                      <a:lnTo>
                        <a:pt x="14" y="7"/>
                      </a:lnTo>
                      <a:lnTo>
                        <a:pt x="14" y="5"/>
                      </a:lnTo>
                      <a:lnTo>
                        <a:pt x="12" y="3"/>
                      </a:lnTo>
                      <a:lnTo>
                        <a:pt x="9" y="0"/>
                      </a:lnTo>
                      <a:lnTo>
                        <a:pt x="7" y="0"/>
                      </a:lnTo>
                      <a:lnTo>
                        <a:pt x="5" y="3"/>
                      </a:lnTo>
                      <a:lnTo>
                        <a:pt x="2" y="5"/>
                      </a:lnTo>
                      <a:lnTo>
                        <a:pt x="0" y="7"/>
                      </a:lnTo>
                      <a:close/>
                    </a:path>
                  </a:pathLst>
                </a:custGeom>
                <a:solidFill>
                  <a:srgbClr val="969696"/>
                </a:solidFill>
                <a:ln w="9525">
                  <a:noFill/>
                  <a:round/>
                  <a:headEnd/>
                  <a:tailEnd/>
                </a:ln>
              </p:spPr>
              <p:txBody>
                <a:bodyPr/>
                <a:lstStyle/>
                <a:p>
                  <a:endParaRPr lang="ru-RU"/>
                </a:p>
              </p:txBody>
            </p:sp>
            <p:sp>
              <p:nvSpPr>
                <p:cNvPr id="1121" name="Freeform 947"/>
                <p:cNvSpPr>
                  <a:spLocks/>
                </p:cNvSpPr>
                <p:nvPr/>
              </p:nvSpPr>
              <p:spPr bwMode="auto">
                <a:xfrm>
                  <a:off x="6721" y="10063"/>
                  <a:ext cx="15" cy="15"/>
                </a:xfrm>
                <a:custGeom>
                  <a:avLst/>
                  <a:gdLst>
                    <a:gd name="T0" fmla="*/ 0 w 15"/>
                    <a:gd name="T1" fmla="*/ 8 h 15"/>
                    <a:gd name="T2" fmla="*/ 0 w 15"/>
                    <a:gd name="T3" fmla="*/ 10 h 15"/>
                    <a:gd name="T4" fmla="*/ 3 w 15"/>
                    <a:gd name="T5" fmla="*/ 12 h 15"/>
                    <a:gd name="T6" fmla="*/ 5 w 15"/>
                    <a:gd name="T7" fmla="*/ 15 h 15"/>
                    <a:gd name="T8" fmla="*/ 7 w 15"/>
                    <a:gd name="T9" fmla="*/ 15 h 15"/>
                    <a:gd name="T10" fmla="*/ 10 w 15"/>
                    <a:gd name="T11" fmla="*/ 15 h 15"/>
                    <a:gd name="T12" fmla="*/ 12 w 15"/>
                    <a:gd name="T13" fmla="*/ 15 h 15"/>
                    <a:gd name="T14" fmla="*/ 15 w 15"/>
                    <a:gd name="T15" fmla="*/ 12 h 15"/>
                    <a:gd name="T16" fmla="*/ 15 w 15"/>
                    <a:gd name="T17" fmla="*/ 10 h 15"/>
                    <a:gd name="T18" fmla="*/ 15 w 15"/>
                    <a:gd name="T19" fmla="*/ 10 h 15"/>
                    <a:gd name="T20" fmla="*/ 15 w 15"/>
                    <a:gd name="T21" fmla="*/ 8 h 15"/>
                    <a:gd name="T22" fmla="*/ 15 w 15"/>
                    <a:gd name="T23" fmla="*/ 5 h 15"/>
                    <a:gd name="T24" fmla="*/ 12 w 15"/>
                    <a:gd name="T25" fmla="*/ 3 h 15"/>
                    <a:gd name="T26" fmla="*/ 10 w 15"/>
                    <a:gd name="T27" fmla="*/ 0 h 15"/>
                    <a:gd name="T28" fmla="*/ 7 w 15"/>
                    <a:gd name="T29" fmla="*/ 0 h 15"/>
                    <a:gd name="T30" fmla="*/ 5 w 15"/>
                    <a:gd name="T31" fmla="*/ 3 h 15"/>
                    <a:gd name="T32" fmla="*/ 3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0" y="10"/>
                      </a:lnTo>
                      <a:lnTo>
                        <a:pt x="3" y="12"/>
                      </a:lnTo>
                      <a:lnTo>
                        <a:pt x="5" y="15"/>
                      </a:lnTo>
                      <a:lnTo>
                        <a:pt x="7" y="15"/>
                      </a:lnTo>
                      <a:lnTo>
                        <a:pt x="10" y="15"/>
                      </a:lnTo>
                      <a:lnTo>
                        <a:pt x="12" y="15"/>
                      </a:lnTo>
                      <a:lnTo>
                        <a:pt x="15" y="12"/>
                      </a:lnTo>
                      <a:lnTo>
                        <a:pt x="15" y="10"/>
                      </a:lnTo>
                      <a:lnTo>
                        <a:pt x="15" y="8"/>
                      </a:lnTo>
                      <a:lnTo>
                        <a:pt x="15" y="5"/>
                      </a:lnTo>
                      <a:lnTo>
                        <a:pt x="12" y="3"/>
                      </a:lnTo>
                      <a:lnTo>
                        <a:pt x="10" y="0"/>
                      </a:lnTo>
                      <a:lnTo>
                        <a:pt x="7" y="0"/>
                      </a:lnTo>
                      <a:lnTo>
                        <a:pt x="5" y="3"/>
                      </a:lnTo>
                      <a:lnTo>
                        <a:pt x="3" y="5"/>
                      </a:lnTo>
                      <a:lnTo>
                        <a:pt x="0" y="8"/>
                      </a:lnTo>
                      <a:close/>
                    </a:path>
                  </a:pathLst>
                </a:custGeom>
                <a:solidFill>
                  <a:srgbClr val="969696"/>
                </a:solidFill>
                <a:ln w="9525">
                  <a:noFill/>
                  <a:round/>
                  <a:headEnd/>
                  <a:tailEnd/>
                </a:ln>
              </p:spPr>
              <p:txBody>
                <a:bodyPr/>
                <a:lstStyle/>
                <a:p>
                  <a:endParaRPr lang="ru-RU"/>
                </a:p>
              </p:txBody>
            </p:sp>
            <p:sp>
              <p:nvSpPr>
                <p:cNvPr id="1122" name="Freeform 948"/>
                <p:cNvSpPr>
                  <a:spLocks/>
                </p:cNvSpPr>
                <p:nvPr/>
              </p:nvSpPr>
              <p:spPr bwMode="auto">
                <a:xfrm>
                  <a:off x="6724" y="10035"/>
                  <a:ext cx="14" cy="14"/>
                </a:xfrm>
                <a:custGeom>
                  <a:avLst/>
                  <a:gdLst>
                    <a:gd name="T0" fmla="*/ 0 w 14"/>
                    <a:gd name="T1" fmla="*/ 7 h 14"/>
                    <a:gd name="T2" fmla="*/ 0 w 14"/>
                    <a:gd name="T3" fmla="*/ 9 h 14"/>
                    <a:gd name="T4" fmla="*/ 2 w 14"/>
                    <a:gd name="T5" fmla="*/ 12 h 14"/>
                    <a:gd name="T6" fmla="*/ 4 w 14"/>
                    <a:gd name="T7" fmla="*/ 14 h 14"/>
                    <a:gd name="T8" fmla="*/ 7 w 14"/>
                    <a:gd name="T9" fmla="*/ 14 h 14"/>
                    <a:gd name="T10" fmla="*/ 9 w 14"/>
                    <a:gd name="T11" fmla="*/ 14 h 14"/>
                    <a:gd name="T12" fmla="*/ 12 w 14"/>
                    <a:gd name="T13" fmla="*/ 14 h 14"/>
                    <a:gd name="T14" fmla="*/ 14 w 14"/>
                    <a:gd name="T15" fmla="*/ 12 h 14"/>
                    <a:gd name="T16" fmla="*/ 14 w 14"/>
                    <a:gd name="T17" fmla="*/ 9 h 14"/>
                    <a:gd name="T18" fmla="*/ 14 w 14"/>
                    <a:gd name="T19" fmla="*/ 9 h 14"/>
                    <a:gd name="T20" fmla="*/ 14 w 14"/>
                    <a:gd name="T21" fmla="*/ 7 h 14"/>
                    <a:gd name="T22" fmla="*/ 14 w 14"/>
                    <a:gd name="T23" fmla="*/ 4 h 14"/>
                    <a:gd name="T24" fmla="*/ 12 w 14"/>
                    <a:gd name="T25" fmla="*/ 2 h 14"/>
                    <a:gd name="T26" fmla="*/ 9 w 14"/>
                    <a:gd name="T27" fmla="*/ 0 h 14"/>
                    <a:gd name="T28" fmla="*/ 7 w 14"/>
                    <a:gd name="T29" fmla="*/ 0 h 14"/>
                    <a:gd name="T30" fmla="*/ 4 w 14"/>
                    <a:gd name="T31" fmla="*/ 2 h 14"/>
                    <a:gd name="T32" fmla="*/ 2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4" y="14"/>
                      </a:lnTo>
                      <a:lnTo>
                        <a:pt x="7" y="14"/>
                      </a:lnTo>
                      <a:lnTo>
                        <a:pt x="9" y="14"/>
                      </a:lnTo>
                      <a:lnTo>
                        <a:pt x="12" y="14"/>
                      </a:lnTo>
                      <a:lnTo>
                        <a:pt x="14" y="12"/>
                      </a:lnTo>
                      <a:lnTo>
                        <a:pt x="14" y="9"/>
                      </a:lnTo>
                      <a:lnTo>
                        <a:pt x="14" y="7"/>
                      </a:lnTo>
                      <a:lnTo>
                        <a:pt x="14" y="4"/>
                      </a:lnTo>
                      <a:lnTo>
                        <a:pt x="12" y="2"/>
                      </a:lnTo>
                      <a:lnTo>
                        <a:pt x="9" y="0"/>
                      </a:lnTo>
                      <a:lnTo>
                        <a:pt x="7" y="0"/>
                      </a:lnTo>
                      <a:lnTo>
                        <a:pt x="4" y="2"/>
                      </a:lnTo>
                      <a:lnTo>
                        <a:pt x="2" y="4"/>
                      </a:lnTo>
                      <a:lnTo>
                        <a:pt x="0" y="7"/>
                      </a:lnTo>
                      <a:close/>
                    </a:path>
                  </a:pathLst>
                </a:custGeom>
                <a:solidFill>
                  <a:srgbClr val="969696"/>
                </a:solidFill>
                <a:ln w="9525">
                  <a:noFill/>
                  <a:round/>
                  <a:headEnd/>
                  <a:tailEnd/>
                </a:ln>
              </p:spPr>
              <p:txBody>
                <a:bodyPr/>
                <a:lstStyle/>
                <a:p>
                  <a:endParaRPr lang="ru-RU"/>
                </a:p>
              </p:txBody>
            </p:sp>
            <p:sp>
              <p:nvSpPr>
                <p:cNvPr id="1123" name="Freeform 949"/>
                <p:cNvSpPr>
                  <a:spLocks/>
                </p:cNvSpPr>
                <p:nvPr/>
              </p:nvSpPr>
              <p:spPr bwMode="auto">
                <a:xfrm>
                  <a:off x="6726" y="10006"/>
                  <a:ext cx="14" cy="14"/>
                </a:xfrm>
                <a:custGeom>
                  <a:avLst/>
                  <a:gdLst>
                    <a:gd name="T0" fmla="*/ 0 w 14"/>
                    <a:gd name="T1" fmla="*/ 7 h 14"/>
                    <a:gd name="T2" fmla="*/ 0 w 14"/>
                    <a:gd name="T3" fmla="*/ 9 h 14"/>
                    <a:gd name="T4" fmla="*/ 0 w 14"/>
                    <a:gd name="T5" fmla="*/ 12 h 14"/>
                    <a:gd name="T6" fmla="*/ 2 w 14"/>
                    <a:gd name="T7" fmla="*/ 14 h 14"/>
                    <a:gd name="T8" fmla="*/ 5 w 14"/>
                    <a:gd name="T9" fmla="*/ 14 h 14"/>
                    <a:gd name="T10" fmla="*/ 7 w 14"/>
                    <a:gd name="T11" fmla="*/ 14 h 14"/>
                    <a:gd name="T12" fmla="*/ 10 w 14"/>
                    <a:gd name="T13" fmla="*/ 14 h 14"/>
                    <a:gd name="T14" fmla="*/ 12 w 14"/>
                    <a:gd name="T15" fmla="*/ 12 h 14"/>
                    <a:gd name="T16" fmla="*/ 14 w 14"/>
                    <a:gd name="T17" fmla="*/ 9 h 14"/>
                    <a:gd name="T18" fmla="*/ 14 w 14"/>
                    <a:gd name="T19" fmla="*/ 9 h 14"/>
                    <a:gd name="T20" fmla="*/ 14 w 14"/>
                    <a:gd name="T21" fmla="*/ 7 h 14"/>
                    <a:gd name="T22" fmla="*/ 12 w 14"/>
                    <a:gd name="T23" fmla="*/ 5 h 14"/>
                    <a:gd name="T24" fmla="*/ 10 w 14"/>
                    <a:gd name="T25" fmla="*/ 2 h 14"/>
                    <a:gd name="T26" fmla="*/ 7 w 14"/>
                    <a:gd name="T27" fmla="*/ 0 h 14"/>
                    <a:gd name="T28" fmla="*/ 5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0" y="12"/>
                      </a:lnTo>
                      <a:lnTo>
                        <a:pt x="2" y="14"/>
                      </a:lnTo>
                      <a:lnTo>
                        <a:pt x="5" y="14"/>
                      </a:lnTo>
                      <a:lnTo>
                        <a:pt x="7" y="14"/>
                      </a:lnTo>
                      <a:lnTo>
                        <a:pt x="10" y="14"/>
                      </a:lnTo>
                      <a:lnTo>
                        <a:pt x="12" y="12"/>
                      </a:lnTo>
                      <a:lnTo>
                        <a:pt x="14" y="9"/>
                      </a:lnTo>
                      <a:lnTo>
                        <a:pt x="14" y="7"/>
                      </a:lnTo>
                      <a:lnTo>
                        <a:pt x="12" y="5"/>
                      </a:lnTo>
                      <a:lnTo>
                        <a:pt x="10" y="2"/>
                      </a:lnTo>
                      <a:lnTo>
                        <a:pt x="7" y="0"/>
                      </a:lnTo>
                      <a:lnTo>
                        <a:pt x="5"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1124" name="Freeform 950"/>
                <p:cNvSpPr>
                  <a:spLocks/>
                </p:cNvSpPr>
                <p:nvPr/>
              </p:nvSpPr>
              <p:spPr bwMode="auto">
                <a:xfrm>
                  <a:off x="6728" y="9977"/>
                  <a:ext cx="15" cy="14"/>
                </a:xfrm>
                <a:custGeom>
                  <a:avLst/>
                  <a:gdLst>
                    <a:gd name="T0" fmla="*/ 0 w 15"/>
                    <a:gd name="T1" fmla="*/ 7 h 14"/>
                    <a:gd name="T2" fmla="*/ 0 w 15"/>
                    <a:gd name="T3" fmla="*/ 10 h 14"/>
                    <a:gd name="T4" fmla="*/ 0 w 15"/>
                    <a:gd name="T5" fmla="*/ 12 h 14"/>
                    <a:gd name="T6" fmla="*/ 3 w 15"/>
                    <a:gd name="T7" fmla="*/ 14 h 14"/>
                    <a:gd name="T8" fmla="*/ 5 w 15"/>
                    <a:gd name="T9" fmla="*/ 14 h 14"/>
                    <a:gd name="T10" fmla="*/ 8 w 15"/>
                    <a:gd name="T11" fmla="*/ 14 h 14"/>
                    <a:gd name="T12" fmla="*/ 10 w 15"/>
                    <a:gd name="T13" fmla="*/ 14 h 14"/>
                    <a:gd name="T14" fmla="*/ 12 w 15"/>
                    <a:gd name="T15" fmla="*/ 12 h 14"/>
                    <a:gd name="T16" fmla="*/ 15 w 15"/>
                    <a:gd name="T17" fmla="*/ 10 h 14"/>
                    <a:gd name="T18" fmla="*/ 15 w 15"/>
                    <a:gd name="T19" fmla="*/ 10 h 14"/>
                    <a:gd name="T20" fmla="*/ 15 w 15"/>
                    <a:gd name="T21" fmla="*/ 7 h 14"/>
                    <a:gd name="T22" fmla="*/ 12 w 15"/>
                    <a:gd name="T23" fmla="*/ 5 h 14"/>
                    <a:gd name="T24" fmla="*/ 10 w 15"/>
                    <a:gd name="T25" fmla="*/ 2 h 14"/>
                    <a:gd name="T26" fmla="*/ 8 w 15"/>
                    <a:gd name="T27" fmla="*/ 0 h 14"/>
                    <a:gd name="T28" fmla="*/ 5 w 15"/>
                    <a:gd name="T29" fmla="*/ 0 h 14"/>
                    <a:gd name="T30" fmla="*/ 3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10"/>
                      </a:lnTo>
                      <a:lnTo>
                        <a:pt x="0" y="12"/>
                      </a:lnTo>
                      <a:lnTo>
                        <a:pt x="3" y="14"/>
                      </a:lnTo>
                      <a:lnTo>
                        <a:pt x="5" y="14"/>
                      </a:lnTo>
                      <a:lnTo>
                        <a:pt x="8" y="14"/>
                      </a:lnTo>
                      <a:lnTo>
                        <a:pt x="10" y="14"/>
                      </a:lnTo>
                      <a:lnTo>
                        <a:pt x="12" y="12"/>
                      </a:lnTo>
                      <a:lnTo>
                        <a:pt x="15" y="10"/>
                      </a:lnTo>
                      <a:lnTo>
                        <a:pt x="15" y="7"/>
                      </a:lnTo>
                      <a:lnTo>
                        <a:pt x="12" y="5"/>
                      </a:lnTo>
                      <a:lnTo>
                        <a:pt x="10" y="2"/>
                      </a:lnTo>
                      <a:lnTo>
                        <a:pt x="8" y="0"/>
                      </a:lnTo>
                      <a:lnTo>
                        <a:pt x="5" y="0"/>
                      </a:lnTo>
                      <a:lnTo>
                        <a:pt x="3" y="2"/>
                      </a:lnTo>
                      <a:lnTo>
                        <a:pt x="0" y="5"/>
                      </a:lnTo>
                      <a:lnTo>
                        <a:pt x="0" y="7"/>
                      </a:lnTo>
                      <a:close/>
                    </a:path>
                  </a:pathLst>
                </a:custGeom>
                <a:solidFill>
                  <a:srgbClr val="969696"/>
                </a:solidFill>
                <a:ln w="9525">
                  <a:noFill/>
                  <a:round/>
                  <a:headEnd/>
                  <a:tailEnd/>
                </a:ln>
              </p:spPr>
              <p:txBody>
                <a:bodyPr/>
                <a:lstStyle/>
                <a:p>
                  <a:endParaRPr lang="ru-RU"/>
                </a:p>
              </p:txBody>
            </p:sp>
            <p:sp>
              <p:nvSpPr>
                <p:cNvPr id="1125" name="Freeform 951"/>
                <p:cNvSpPr>
                  <a:spLocks/>
                </p:cNvSpPr>
                <p:nvPr/>
              </p:nvSpPr>
              <p:spPr bwMode="auto">
                <a:xfrm>
                  <a:off x="6731" y="9948"/>
                  <a:ext cx="14" cy="15"/>
                </a:xfrm>
                <a:custGeom>
                  <a:avLst/>
                  <a:gdLst>
                    <a:gd name="T0" fmla="*/ 0 w 14"/>
                    <a:gd name="T1" fmla="*/ 7 h 15"/>
                    <a:gd name="T2" fmla="*/ 0 w 14"/>
                    <a:gd name="T3" fmla="*/ 10 h 15"/>
                    <a:gd name="T4" fmla="*/ 0 w 14"/>
                    <a:gd name="T5" fmla="*/ 12 h 15"/>
                    <a:gd name="T6" fmla="*/ 2 w 14"/>
                    <a:gd name="T7" fmla="*/ 15 h 15"/>
                    <a:gd name="T8" fmla="*/ 5 w 14"/>
                    <a:gd name="T9" fmla="*/ 15 h 15"/>
                    <a:gd name="T10" fmla="*/ 7 w 14"/>
                    <a:gd name="T11" fmla="*/ 15 h 15"/>
                    <a:gd name="T12" fmla="*/ 9 w 14"/>
                    <a:gd name="T13" fmla="*/ 15 h 15"/>
                    <a:gd name="T14" fmla="*/ 12 w 14"/>
                    <a:gd name="T15" fmla="*/ 12 h 15"/>
                    <a:gd name="T16" fmla="*/ 14 w 14"/>
                    <a:gd name="T17" fmla="*/ 10 h 15"/>
                    <a:gd name="T18" fmla="*/ 14 w 14"/>
                    <a:gd name="T19" fmla="*/ 10 h 15"/>
                    <a:gd name="T20" fmla="*/ 14 w 14"/>
                    <a:gd name="T21" fmla="*/ 7 h 15"/>
                    <a:gd name="T22" fmla="*/ 12 w 14"/>
                    <a:gd name="T23" fmla="*/ 5 h 15"/>
                    <a:gd name="T24" fmla="*/ 9 w 14"/>
                    <a:gd name="T25" fmla="*/ 3 h 15"/>
                    <a:gd name="T26" fmla="*/ 7 w 14"/>
                    <a:gd name="T27" fmla="*/ 0 h 15"/>
                    <a:gd name="T28" fmla="*/ 5 w 14"/>
                    <a:gd name="T29" fmla="*/ 0 h 15"/>
                    <a:gd name="T30" fmla="*/ 2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0" y="12"/>
                      </a:lnTo>
                      <a:lnTo>
                        <a:pt x="2" y="15"/>
                      </a:lnTo>
                      <a:lnTo>
                        <a:pt x="5" y="15"/>
                      </a:lnTo>
                      <a:lnTo>
                        <a:pt x="7" y="15"/>
                      </a:lnTo>
                      <a:lnTo>
                        <a:pt x="9" y="15"/>
                      </a:lnTo>
                      <a:lnTo>
                        <a:pt x="12" y="12"/>
                      </a:lnTo>
                      <a:lnTo>
                        <a:pt x="14" y="10"/>
                      </a:lnTo>
                      <a:lnTo>
                        <a:pt x="14" y="7"/>
                      </a:lnTo>
                      <a:lnTo>
                        <a:pt x="12" y="5"/>
                      </a:lnTo>
                      <a:lnTo>
                        <a:pt x="9" y="3"/>
                      </a:lnTo>
                      <a:lnTo>
                        <a:pt x="7" y="0"/>
                      </a:lnTo>
                      <a:lnTo>
                        <a:pt x="5" y="0"/>
                      </a:lnTo>
                      <a:lnTo>
                        <a:pt x="2" y="3"/>
                      </a:lnTo>
                      <a:lnTo>
                        <a:pt x="0" y="5"/>
                      </a:lnTo>
                      <a:lnTo>
                        <a:pt x="0" y="7"/>
                      </a:lnTo>
                      <a:close/>
                    </a:path>
                  </a:pathLst>
                </a:custGeom>
                <a:solidFill>
                  <a:srgbClr val="969696"/>
                </a:solidFill>
                <a:ln w="9525">
                  <a:noFill/>
                  <a:round/>
                  <a:headEnd/>
                  <a:tailEnd/>
                </a:ln>
              </p:spPr>
              <p:txBody>
                <a:bodyPr/>
                <a:lstStyle/>
                <a:p>
                  <a:endParaRPr lang="ru-RU"/>
                </a:p>
              </p:txBody>
            </p:sp>
            <p:sp>
              <p:nvSpPr>
                <p:cNvPr id="1126" name="Freeform 952"/>
                <p:cNvSpPr>
                  <a:spLocks/>
                </p:cNvSpPr>
                <p:nvPr/>
              </p:nvSpPr>
              <p:spPr bwMode="auto">
                <a:xfrm>
                  <a:off x="6731" y="9919"/>
                  <a:ext cx="14" cy="15"/>
                </a:xfrm>
                <a:custGeom>
                  <a:avLst/>
                  <a:gdLst>
                    <a:gd name="T0" fmla="*/ 0 w 14"/>
                    <a:gd name="T1" fmla="*/ 8 h 15"/>
                    <a:gd name="T2" fmla="*/ 0 w 14"/>
                    <a:gd name="T3" fmla="*/ 10 h 15"/>
                    <a:gd name="T4" fmla="*/ 2 w 14"/>
                    <a:gd name="T5" fmla="*/ 12 h 15"/>
                    <a:gd name="T6" fmla="*/ 5 w 14"/>
                    <a:gd name="T7" fmla="*/ 15 h 15"/>
                    <a:gd name="T8" fmla="*/ 7 w 14"/>
                    <a:gd name="T9" fmla="*/ 15 h 15"/>
                    <a:gd name="T10" fmla="*/ 9 w 14"/>
                    <a:gd name="T11" fmla="*/ 15 h 15"/>
                    <a:gd name="T12" fmla="*/ 12 w 14"/>
                    <a:gd name="T13" fmla="*/ 15 h 15"/>
                    <a:gd name="T14" fmla="*/ 14 w 14"/>
                    <a:gd name="T15" fmla="*/ 12 h 15"/>
                    <a:gd name="T16" fmla="*/ 14 w 14"/>
                    <a:gd name="T17" fmla="*/ 10 h 15"/>
                    <a:gd name="T18" fmla="*/ 14 w 14"/>
                    <a:gd name="T19" fmla="*/ 10 h 15"/>
                    <a:gd name="T20" fmla="*/ 14 w 14"/>
                    <a:gd name="T21" fmla="*/ 8 h 15"/>
                    <a:gd name="T22" fmla="*/ 14 w 14"/>
                    <a:gd name="T23" fmla="*/ 5 h 15"/>
                    <a:gd name="T24" fmla="*/ 12 w 14"/>
                    <a:gd name="T25" fmla="*/ 3 h 15"/>
                    <a:gd name="T26" fmla="*/ 9 w 14"/>
                    <a:gd name="T27" fmla="*/ 0 h 15"/>
                    <a:gd name="T28" fmla="*/ 7 w 14"/>
                    <a:gd name="T29" fmla="*/ 0 h 15"/>
                    <a:gd name="T30" fmla="*/ 5 w 14"/>
                    <a:gd name="T31" fmla="*/ 3 h 15"/>
                    <a:gd name="T32" fmla="*/ 2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10"/>
                      </a:lnTo>
                      <a:lnTo>
                        <a:pt x="2" y="12"/>
                      </a:lnTo>
                      <a:lnTo>
                        <a:pt x="5" y="15"/>
                      </a:lnTo>
                      <a:lnTo>
                        <a:pt x="7" y="15"/>
                      </a:lnTo>
                      <a:lnTo>
                        <a:pt x="9" y="15"/>
                      </a:lnTo>
                      <a:lnTo>
                        <a:pt x="12" y="15"/>
                      </a:lnTo>
                      <a:lnTo>
                        <a:pt x="14" y="12"/>
                      </a:lnTo>
                      <a:lnTo>
                        <a:pt x="14" y="10"/>
                      </a:lnTo>
                      <a:lnTo>
                        <a:pt x="14" y="8"/>
                      </a:lnTo>
                      <a:lnTo>
                        <a:pt x="14" y="5"/>
                      </a:lnTo>
                      <a:lnTo>
                        <a:pt x="12" y="3"/>
                      </a:lnTo>
                      <a:lnTo>
                        <a:pt x="9" y="0"/>
                      </a:lnTo>
                      <a:lnTo>
                        <a:pt x="7" y="0"/>
                      </a:lnTo>
                      <a:lnTo>
                        <a:pt x="5" y="3"/>
                      </a:lnTo>
                      <a:lnTo>
                        <a:pt x="2" y="5"/>
                      </a:lnTo>
                      <a:lnTo>
                        <a:pt x="0" y="8"/>
                      </a:lnTo>
                      <a:close/>
                    </a:path>
                  </a:pathLst>
                </a:custGeom>
                <a:solidFill>
                  <a:srgbClr val="969696"/>
                </a:solidFill>
                <a:ln w="9525">
                  <a:noFill/>
                  <a:round/>
                  <a:headEnd/>
                  <a:tailEnd/>
                </a:ln>
              </p:spPr>
              <p:txBody>
                <a:bodyPr/>
                <a:lstStyle/>
                <a:p>
                  <a:endParaRPr lang="ru-RU"/>
                </a:p>
              </p:txBody>
            </p:sp>
            <p:sp>
              <p:nvSpPr>
                <p:cNvPr id="1127" name="Freeform 953"/>
                <p:cNvSpPr>
                  <a:spLocks/>
                </p:cNvSpPr>
                <p:nvPr/>
              </p:nvSpPr>
              <p:spPr bwMode="auto">
                <a:xfrm>
                  <a:off x="6733" y="9891"/>
                  <a:ext cx="15" cy="14"/>
                </a:xfrm>
                <a:custGeom>
                  <a:avLst/>
                  <a:gdLst>
                    <a:gd name="T0" fmla="*/ 0 w 15"/>
                    <a:gd name="T1" fmla="*/ 7 h 14"/>
                    <a:gd name="T2" fmla="*/ 0 w 15"/>
                    <a:gd name="T3" fmla="*/ 9 h 14"/>
                    <a:gd name="T4" fmla="*/ 3 w 15"/>
                    <a:gd name="T5" fmla="*/ 12 h 14"/>
                    <a:gd name="T6" fmla="*/ 5 w 15"/>
                    <a:gd name="T7" fmla="*/ 14 h 14"/>
                    <a:gd name="T8" fmla="*/ 7 w 15"/>
                    <a:gd name="T9" fmla="*/ 14 h 14"/>
                    <a:gd name="T10" fmla="*/ 10 w 15"/>
                    <a:gd name="T11" fmla="*/ 14 h 14"/>
                    <a:gd name="T12" fmla="*/ 12 w 15"/>
                    <a:gd name="T13" fmla="*/ 14 h 14"/>
                    <a:gd name="T14" fmla="*/ 15 w 15"/>
                    <a:gd name="T15" fmla="*/ 12 h 14"/>
                    <a:gd name="T16" fmla="*/ 15 w 15"/>
                    <a:gd name="T17" fmla="*/ 9 h 14"/>
                    <a:gd name="T18" fmla="*/ 15 w 15"/>
                    <a:gd name="T19" fmla="*/ 9 h 14"/>
                    <a:gd name="T20" fmla="*/ 15 w 15"/>
                    <a:gd name="T21" fmla="*/ 7 h 14"/>
                    <a:gd name="T22" fmla="*/ 15 w 15"/>
                    <a:gd name="T23" fmla="*/ 4 h 14"/>
                    <a:gd name="T24" fmla="*/ 12 w 15"/>
                    <a:gd name="T25" fmla="*/ 2 h 14"/>
                    <a:gd name="T26" fmla="*/ 10 w 15"/>
                    <a:gd name="T27" fmla="*/ 0 h 14"/>
                    <a:gd name="T28" fmla="*/ 7 w 15"/>
                    <a:gd name="T29" fmla="*/ 0 h 14"/>
                    <a:gd name="T30" fmla="*/ 5 w 15"/>
                    <a:gd name="T31" fmla="*/ 2 h 14"/>
                    <a:gd name="T32" fmla="*/ 3 w 15"/>
                    <a:gd name="T33" fmla="*/ 4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7" y="14"/>
                      </a:lnTo>
                      <a:lnTo>
                        <a:pt x="10" y="14"/>
                      </a:lnTo>
                      <a:lnTo>
                        <a:pt x="12" y="14"/>
                      </a:lnTo>
                      <a:lnTo>
                        <a:pt x="15" y="12"/>
                      </a:lnTo>
                      <a:lnTo>
                        <a:pt x="15" y="9"/>
                      </a:lnTo>
                      <a:lnTo>
                        <a:pt x="15" y="7"/>
                      </a:lnTo>
                      <a:lnTo>
                        <a:pt x="15" y="4"/>
                      </a:lnTo>
                      <a:lnTo>
                        <a:pt x="12" y="2"/>
                      </a:lnTo>
                      <a:lnTo>
                        <a:pt x="10" y="0"/>
                      </a:lnTo>
                      <a:lnTo>
                        <a:pt x="7" y="0"/>
                      </a:lnTo>
                      <a:lnTo>
                        <a:pt x="5" y="2"/>
                      </a:lnTo>
                      <a:lnTo>
                        <a:pt x="3" y="4"/>
                      </a:lnTo>
                      <a:lnTo>
                        <a:pt x="0" y="7"/>
                      </a:lnTo>
                      <a:close/>
                    </a:path>
                  </a:pathLst>
                </a:custGeom>
                <a:solidFill>
                  <a:srgbClr val="969696"/>
                </a:solidFill>
                <a:ln w="9525">
                  <a:noFill/>
                  <a:round/>
                  <a:headEnd/>
                  <a:tailEnd/>
                </a:ln>
              </p:spPr>
              <p:txBody>
                <a:bodyPr/>
                <a:lstStyle/>
                <a:p>
                  <a:endParaRPr lang="ru-RU"/>
                </a:p>
              </p:txBody>
            </p:sp>
            <p:sp>
              <p:nvSpPr>
                <p:cNvPr id="1128" name="Freeform 954"/>
                <p:cNvSpPr>
                  <a:spLocks/>
                </p:cNvSpPr>
                <p:nvPr/>
              </p:nvSpPr>
              <p:spPr bwMode="auto">
                <a:xfrm>
                  <a:off x="6736" y="9862"/>
                  <a:ext cx="14" cy="14"/>
                </a:xfrm>
                <a:custGeom>
                  <a:avLst/>
                  <a:gdLst>
                    <a:gd name="T0" fmla="*/ 0 w 14"/>
                    <a:gd name="T1" fmla="*/ 7 h 14"/>
                    <a:gd name="T2" fmla="*/ 0 w 14"/>
                    <a:gd name="T3" fmla="*/ 9 h 14"/>
                    <a:gd name="T4" fmla="*/ 2 w 14"/>
                    <a:gd name="T5" fmla="*/ 12 h 14"/>
                    <a:gd name="T6" fmla="*/ 4 w 14"/>
                    <a:gd name="T7" fmla="*/ 14 h 14"/>
                    <a:gd name="T8" fmla="*/ 7 w 14"/>
                    <a:gd name="T9" fmla="*/ 14 h 14"/>
                    <a:gd name="T10" fmla="*/ 9 w 14"/>
                    <a:gd name="T11" fmla="*/ 14 h 14"/>
                    <a:gd name="T12" fmla="*/ 12 w 14"/>
                    <a:gd name="T13" fmla="*/ 14 h 14"/>
                    <a:gd name="T14" fmla="*/ 14 w 14"/>
                    <a:gd name="T15" fmla="*/ 12 h 14"/>
                    <a:gd name="T16" fmla="*/ 14 w 14"/>
                    <a:gd name="T17" fmla="*/ 9 h 14"/>
                    <a:gd name="T18" fmla="*/ 14 w 14"/>
                    <a:gd name="T19" fmla="*/ 9 h 14"/>
                    <a:gd name="T20" fmla="*/ 14 w 14"/>
                    <a:gd name="T21" fmla="*/ 7 h 14"/>
                    <a:gd name="T22" fmla="*/ 14 w 14"/>
                    <a:gd name="T23" fmla="*/ 5 h 14"/>
                    <a:gd name="T24" fmla="*/ 12 w 14"/>
                    <a:gd name="T25" fmla="*/ 2 h 14"/>
                    <a:gd name="T26" fmla="*/ 9 w 14"/>
                    <a:gd name="T27" fmla="*/ 0 h 14"/>
                    <a:gd name="T28" fmla="*/ 7 w 14"/>
                    <a:gd name="T29" fmla="*/ 0 h 14"/>
                    <a:gd name="T30" fmla="*/ 4 w 14"/>
                    <a:gd name="T31" fmla="*/ 2 h 14"/>
                    <a:gd name="T32" fmla="*/ 2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4" y="14"/>
                      </a:lnTo>
                      <a:lnTo>
                        <a:pt x="7" y="14"/>
                      </a:lnTo>
                      <a:lnTo>
                        <a:pt x="9" y="14"/>
                      </a:lnTo>
                      <a:lnTo>
                        <a:pt x="12" y="14"/>
                      </a:lnTo>
                      <a:lnTo>
                        <a:pt x="14" y="12"/>
                      </a:lnTo>
                      <a:lnTo>
                        <a:pt x="14" y="9"/>
                      </a:lnTo>
                      <a:lnTo>
                        <a:pt x="14" y="7"/>
                      </a:lnTo>
                      <a:lnTo>
                        <a:pt x="14" y="5"/>
                      </a:lnTo>
                      <a:lnTo>
                        <a:pt x="12" y="2"/>
                      </a:lnTo>
                      <a:lnTo>
                        <a:pt x="9" y="0"/>
                      </a:lnTo>
                      <a:lnTo>
                        <a:pt x="7" y="0"/>
                      </a:lnTo>
                      <a:lnTo>
                        <a:pt x="4" y="2"/>
                      </a:lnTo>
                      <a:lnTo>
                        <a:pt x="2" y="5"/>
                      </a:lnTo>
                      <a:lnTo>
                        <a:pt x="0" y="7"/>
                      </a:lnTo>
                      <a:close/>
                    </a:path>
                  </a:pathLst>
                </a:custGeom>
                <a:solidFill>
                  <a:srgbClr val="969696"/>
                </a:solidFill>
                <a:ln w="9525">
                  <a:noFill/>
                  <a:round/>
                  <a:headEnd/>
                  <a:tailEnd/>
                </a:ln>
              </p:spPr>
              <p:txBody>
                <a:bodyPr/>
                <a:lstStyle/>
                <a:p>
                  <a:endParaRPr lang="ru-RU"/>
                </a:p>
              </p:txBody>
            </p:sp>
            <p:sp>
              <p:nvSpPr>
                <p:cNvPr id="1129" name="Freeform 955"/>
                <p:cNvSpPr>
                  <a:spLocks/>
                </p:cNvSpPr>
                <p:nvPr/>
              </p:nvSpPr>
              <p:spPr bwMode="auto">
                <a:xfrm>
                  <a:off x="6738" y="9833"/>
                  <a:ext cx="14" cy="14"/>
                </a:xfrm>
                <a:custGeom>
                  <a:avLst/>
                  <a:gdLst>
                    <a:gd name="T0" fmla="*/ 0 w 14"/>
                    <a:gd name="T1" fmla="*/ 7 h 14"/>
                    <a:gd name="T2" fmla="*/ 0 w 14"/>
                    <a:gd name="T3" fmla="*/ 10 h 14"/>
                    <a:gd name="T4" fmla="*/ 2 w 14"/>
                    <a:gd name="T5" fmla="*/ 12 h 14"/>
                    <a:gd name="T6" fmla="*/ 5 w 14"/>
                    <a:gd name="T7" fmla="*/ 14 h 14"/>
                    <a:gd name="T8" fmla="*/ 7 w 14"/>
                    <a:gd name="T9" fmla="*/ 14 h 14"/>
                    <a:gd name="T10" fmla="*/ 10 w 14"/>
                    <a:gd name="T11" fmla="*/ 14 h 14"/>
                    <a:gd name="T12" fmla="*/ 12 w 14"/>
                    <a:gd name="T13" fmla="*/ 14 h 14"/>
                    <a:gd name="T14" fmla="*/ 14 w 14"/>
                    <a:gd name="T15" fmla="*/ 12 h 14"/>
                    <a:gd name="T16" fmla="*/ 14 w 14"/>
                    <a:gd name="T17" fmla="*/ 10 h 14"/>
                    <a:gd name="T18" fmla="*/ 14 w 14"/>
                    <a:gd name="T19" fmla="*/ 10 h 14"/>
                    <a:gd name="T20" fmla="*/ 14 w 14"/>
                    <a:gd name="T21" fmla="*/ 7 h 14"/>
                    <a:gd name="T22" fmla="*/ 14 w 14"/>
                    <a:gd name="T23" fmla="*/ 5 h 14"/>
                    <a:gd name="T24" fmla="*/ 12 w 14"/>
                    <a:gd name="T25" fmla="*/ 2 h 14"/>
                    <a:gd name="T26" fmla="*/ 10 w 14"/>
                    <a:gd name="T27" fmla="*/ 0 h 14"/>
                    <a:gd name="T28" fmla="*/ 7 w 14"/>
                    <a:gd name="T29" fmla="*/ 0 h 14"/>
                    <a:gd name="T30" fmla="*/ 5 w 14"/>
                    <a:gd name="T31" fmla="*/ 2 h 14"/>
                    <a:gd name="T32" fmla="*/ 2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10"/>
                      </a:lnTo>
                      <a:lnTo>
                        <a:pt x="2" y="12"/>
                      </a:lnTo>
                      <a:lnTo>
                        <a:pt x="5" y="14"/>
                      </a:lnTo>
                      <a:lnTo>
                        <a:pt x="7" y="14"/>
                      </a:lnTo>
                      <a:lnTo>
                        <a:pt x="10" y="14"/>
                      </a:lnTo>
                      <a:lnTo>
                        <a:pt x="12" y="14"/>
                      </a:lnTo>
                      <a:lnTo>
                        <a:pt x="14" y="12"/>
                      </a:lnTo>
                      <a:lnTo>
                        <a:pt x="14" y="10"/>
                      </a:lnTo>
                      <a:lnTo>
                        <a:pt x="14" y="7"/>
                      </a:lnTo>
                      <a:lnTo>
                        <a:pt x="14" y="5"/>
                      </a:lnTo>
                      <a:lnTo>
                        <a:pt x="12" y="2"/>
                      </a:lnTo>
                      <a:lnTo>
                        <a:pt x="10" y="0"/>
                      </a:lnTo>
                      <a:lnTo>
                        <a:pt x="7" y="0"/>
                      </a:lnTo>
                      <a:lnTo>
                        <a:pt x="5" y="2"/>
                      </a:lnTo>
                      <a:lnTo>
                        <a:pt x="2" y="5"/>
                      </a:lnTo>
                      <a:lnTo>
                        <a:pt x="0" y="7"/>
                      </a:lnTo>
                      <a:close/>
                    </a:path>
                  </a:pathLst>
                </a:custGeom>
                <a:solidFill>
                  <a:srgbClr val="969696"/>
                </a:solidFill>
                <a:ln w="9525">
                  <a:noFill/>
                  <a:round/>
                  <a:headEnd/>
                  <a:tailEnd/>
                </a:ln>
              </p:spPr>
              <p:txBody>
                <a:bodyPr/>
                <a:lstStyle/>
                <a:p>
                  <a:endParaRPr lang="ru-RU"/>
                </a:p>
              </p:txBody>
            </p:sp>
            <p:sp>
              <p:nvSpPr>
                <p:cNvPr id="1130" name="Freeform 956"/>
                <p:cNvSpPr>
                  <a:spLocks/>
                </p:cNvSpPr>
                <p:nvPr/>
              </p:nvSpPr>
              <p:spPr bwMode="auto">
                <a:xfrm>
                  <a:off x="6740" y="9804"/>
                  <a:ext cx="15" cy="15"/>
                </a:xfrm>
                <a:custGeom>
                  <a:avLst/>
                  <a:gdLst>
                    <a:gd name="T0" fmla="*/ 0 w 15"/>
                    <a:gd name="T1" fmla="*/ 7 h 15"/>
                    <a:gd name="T2" fmla="*/ 0 w 15"/>
                    <a:gd name="T3" fmla="*/ 10 h 15"/>
                    <a:gd name="T4" fmla="*/ 0 w 15"/>
                    <a:gd name="T5" fmla="*/ 12 h 15"/>
                    <a:gd name="T6" fmla="*/ 3 w 15"/>
                    <a:gd name="T7" fmla="*/ 15 h 15"/>
                    <a:gd name="T8" fmla="*/ 5 w 15"/>
                    <a:gd name="T9" fmla="*/ 15 h 15"/>
                    <a:gd name="T10" fmla="*/ 8 w 15"/>
                    <a:gd name="T11" fmla="*/ 15 h 15"/>
                    <a:gd name="T12" fmla="*/ 10 w 15"/>
                    <a:gd name="T13" fmla="*/ 15 h 15"/>
                    <a:gd name="T14" fmla="*/ 12 w 15"/>
                    <a:gd name="T15" fmla="*/ 12 h 15"/>
                    <a:gd name="T16" fmla="*/ 15 w 15"/>
                    <a:gd name="T17" fmla="*/ 10 h 15"/>
                    <a:gd name="T18" fmla="*/ 15 w 15"/>
                    <a:gd name="T19" fmla="*/ 10 h 15"/>
                    <a:gd name="T20" fmla="*/ 15 w 15"/>
                    <a:gd name="T21" fmla="*/ 7 h 15"/>
                    <a:gd name="T22" fmla="*/ 12 w 15"/>
                    <a:gd name="T23" fmla="*/ 5 h 15"/>
                    <a:gd name="T24" fmla="*/ 10 w 15"/>
                    <a:gd name="T25" fmla="*/ 3 h 15"/>
                    <a:gd name="T26" fmla="*/ 8 w 15"/>
                    <a:gd name="T27" fmla="*/ 0 h 15"/>
                    <a:gd name="T28" fmla="*/ 5 w 15"/>
                    <a:gd name="T29" fmla="*/ 0 h 15"/>
                    <a:gd name="T30" fmla="*/ 3 w 15"/>
                    <a:gd name="T31" fmla="*/ 3 h 15"/>
                    <a:gd name="T32" fmla="*/ 0 w 15"/>
                    <a:gd name="T33" fmla="*/ 5 h 15"/>
                    <a:gd name="T34" fmla="*/ 0 w 15"/>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7"/>
                      </a:moveTo>
                      <a:lnTo>
                        <a:pt x="0" y="10"/>
                      </a:lnTo>
                      <a:lnTo>
                        <a:pt x="0" y="12"/>
                      </a:lnTo>
                      <a:lnTo>
                        <a:pt x="3" y="15"/>
                      </a:lnTo>
                      <a:lnTo>
                        <a:pt x="5" y="15"/>
                      </a:lnTo>
                      <a:lnTo>
                        <a:pt x="8" y="15"/>
                      </a:lnTo>
                      <a:lnTo>
                        <a:pt x="10" y="15"/>
                      </a:lnTo>
                      <a:lnTo>
                        <a:pt x="12" y="12"/>
                      </a:lnTo>
                      <a:lnTo>
                        <a:pt x="15" y="10"/>
                      </a:lnTo>
                      <a:lnTo>
                        <a:pt x="15" y="7"/>
                      </a:lnTo>
                      <a:lnTo>
                        <a:pt x="12" y="5"/>
                      </a:lnTo>
                      <a:lnTo>
                        <a:pt x="10" y="3"/>
                      </a:lnTo>
                      <a:lnTo>
                        <a:pt x="8" y="0"/>
                      </a:lnTo>
                      <a:lnTo>
                        <a:pt x="5" y="0"/>
                      </a:lnTo>
                      <a:lnTo>
                        <a:pt x="3" y="3"/>
                      </a:lnTo>
                      <a:lnTo>
                        <a:pt x="0" y="5"/>
                      </a:lnTo>
                      <a:lnTo>
                        <a:pt x="0" y="7"/>
                      </a:lnTo>
                      <a:close/>
                    </a:path>
                  </a:pathLst>
                </a:custGeom>
                <a:solidFill>
                  <a:srgbClr val="969696"/>
                </a:solidFill>
                <a:ln w="9525">
                  <a:noFill/>
                  <a:round/>
                  <a:headEnd/>
                  <a:tailEnd/>
                </a:ln>
              </p:spPr>
              <p:txBody>
                <a:bodyPr/>
                <a:lstStyle/>
                <a:p>
                  <a:endParaRPr lang="ru-RU"/>
                </a:p>
              </p:txBody>
            </p:sp>
            <p:sp>
              <p:nvSpPr>
                <p:cNvPr id="1131" name="Freeform 957"/>
                <p:cNvSpPr>
                  <a:spLocks/>
                </p:cNvSpPr>
                <p:nvPr/>
              </p:nvSpPr>
              <p:spPr bwMode="auto">
                <a:xfrm>
                  <a:off x="6743" y="9775"/>
                  <a:ext cx="14" cy="15"/>
                </a:xfrm>
                <a:custGeom>
                  <a:avLst/>
                  <a:gdLst>
                    <a:gd name="T0" fmla="*/ 0 w 14"/>
                    <a:gd name="T1" fmla="*/ 8 h 15"/>
                    <a:gd name="T2" fmla="*/ 0 w 14"/>
                    <a:gd name="T3" fmla="*/ 10 h 15"/>
                    <a:gd name="T4" fmla="*/ 0 w 14"/>
                    <a:gd name="T5" fmla="*/ 12 h 15"/>
                    <a:gd name="T6" fmla="*/ 2 w 14"/>
                    <a:gd name="T7" fmla="*/ 15 h 15"/>
                    <a:gd name="T8" fmla="*/ 5 w 14"/>
                    <a:gd name="T9" fmla="*/ 15 h 15"/>
                    <a:gd name="T10" fmla="*/ 7 w 14"/>
                    <a:gd name="T11" fmla="*/ 15 h 15"/>
                    <a:gd name="T12" fmla="*/ 9 w 14"/>
                    <a:gd name="T13" fmla="*/ 15 h 15"/>
                    <a:gd name="T14" fmla="*/ 12 w 14"/>
                    <a:gd name="T15" fmla="*/ 12 h 15"/>
                    <a:gd name="T16" fmla="*/ 14 w 14"/>
                    <a:gd name="T17" fmla="*/ 10 h 15"/>
                    <a:gd name="T18" fmla="*/ 14 w 14"/>
                    <a:gd name="T19" fmla="*/ 10 h 15"/>
                    <a:gd name="T20" fmla="*/ 14 w 14"/>
                    <a:gd name="T21" fmla="*/ 8 h 15"/>
                    <a:gd name="T22" fmla="*/ 12 w 14"/>
                    <a:gd name="T23" fmla="*/ 5 h 15"/>
                    <a:gd name="T24" fmla="*/ 9 w 14"/>
                    <a:gd name="T25" fmla="*/ 3 h 15"/>
                    <a:gd name="T26" fmla="*/ 7 w 14"/>
                    <a:gd name="T27" fmla="*/ 0 h 15"/>
                    <a:gd name="T28" fmla="*/ 5 w 14"/>
                    <a:gd name="T29" fmla="*/ 0 h 15"/>
                    <a:gd name="T30" fmla="*/ 2 w 14"/>
                    <a:gd name="T31" fmla="*/ 3 h 15"/>
                    <a:gd name="T32" fmla="*/ 0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10"/>
                      </a:lnTo>
                      <a:lnTo>
                        <a:pt x="0" y="12"/>
                      </a:lnTo>
                      <a:lnTo>
                        <a:pt x="2" y="15"/>
                      </a:lnTo>
                      <a:lnTo>
                        <a:pt x="5" y="15"/>
                      </a:lnTo>
                      <a:lnTo>
                        <a:pt x="7" y="15"/>
                      </a:lnTo>
                      <a:lnTo>
                        <a:pt x="9" y="15"/>
                      </a:lnTo>
                      <a:lnTo>
                        <a:pt x="12" y="12"/>
                      </a:lnTo>
                      <a:lnTo>
                        <a:pt x="14" y="10"/>
                      </a:lnTo>
                      <a:lnTo>
                        <a:pt x="14" y="8"/>
                      </a:lnTo>
                      <a:lnTo>
                        <a:pt x="12" y="5"/>
                      </a:lnTo>
                      <a:lnTo>
                        <a:pt x="9" y="3"/>
                      </a:lnTo>
                      <a:lnTo>
                        <a:pt x="7" y="0"/>
                      </a:lnTo>
                      <a:lnTo>
                        <a:pt x="5" y="0"/>
                      </a:lnTo>
                      <a:lnTo>
                        <a:pt x="2" y="3"/>
                      </a:lnTo>
                      <a:lnTo>
                        <a:pt x="0" y="5"/>
                      </a:lnTo>
                      <a:lnTo>
                        <a:pt x="0" y="8"/>
                      </a:lnTo>
                      <a:close/>
                    </a:path>
                  </a:pathLst>
                </a:custGeom>
                <a:solidFill>
                  <a:srgbClr val="969696"/>
                </a:solidFill>
                <a:ln w="9525">
                  <a:noFill/>
                  <a:round/>
                  <a:headEnd/>
                  <a:tailEnd/>
                </a:ln>
              </p:spPr>
              <p:txBody>
                <a:bodyPr/>
                <a:lstStyle/>
                <a:p>
                  <a:endParaRPr lang="ru-RU"/>
                </a:p>
              </p:txBody>
            </p:sp>
            <p:sp>
              <p:nvSpPr>
                <p:cNvPr id="1132" name="Freeform 958"/>
                <p:cNvSpPr>
                  <a:spLocks/>
                </p:cNvSpPr>
                <p:nvPr/>
              </p:nvSpPr>
              <p:spPr bwMode="auto">
                <a:xfrm>
                  <a:off x="6745" y="9749"/>
                  <a:ext cx="15" cy="14"/>
                </a:xfrm>
                <a:custGeom>
                  <a:avLst/>
                  <a:gdLst>
                    <a:gd name="T0" fmla="*/ 0 w 15"/>
                    <a:gd name="T1" fmla="*/ 5 h 14"/>
                    <a:gd name="T2" fmla="*/ 0 w 15"/>
                    <a:gd name="T3" fmla="*/ 7 h 14"/>
                    <a:gd name="T4" fmla="*/ 0 w 15"/>
                    <a:gd name="T5" fmla="*/ 10 h 14"/>
                    <a:gd name="T6" fmla="*/ 3 w 15"/>
                    <a:gd name="T7" fmla="*/ 12 h 14"/>
                    <a:gd name="T8" fmla="*/ 5 w 15"/>
                    <a:gd name="T9" fmla="*/ 14 h 14"/>
                    <a:gd name="T10" fmla="*/ 7 w 15"/>
                    <a:gd name="T11" fmla="*/ 14 h 14"/>
                    <a:gd name="T12" fmla="*/ 10 w 15"/>
                    <a:gd name="T13" fmla="*/ 12 h 14"/>
                    <a:gd name="T14" fmla="*/ 12 w 15"/>
                    <a:gd name="T15" fmla="*/ 10 h 14"/>
                    <a:gd name="T16" fmla="*/ 15 w 15"/>
                    <a:gd name="T17" fmla="*/ 7 h 14"/>
                    <a:gd name="T18" fmla="*/ 15 w 15"/>
                    <a:gd name="T19" fmla="*/ 7 h 14"/>
                    <a:gd name="T20" fmla="*/ 15 w 15"/>
                    <a:gd name="T21" fmla="*/ 5 h 14"/>
                    <a:gd name="T22" fmla="*/ 12 w 15"/>
                    <a:gd name="T23" fmla="*/ 2 h 14"/>
                    <a:gd name="T24" fmla="*/ 10 w 15"/>
                    <a:gd name="T25" fmla="*/ 0 h 14"/>
                    <a:gd name="T26" fmla="*/ 7 w 15"/>
                    <a:gd name="T27" fmla="*/ 0 h 14"/>
                    <a:gd name="T28" fmla="*/ 5 w 15"/>
                    <a:gd name="T29" fmla="*/ 0 h 14"/>
                    <a:gd name="T30" fmla="*/ 3 w 15"/>
                    <a:gd name="T31" fmla="*/ 0 h 14"/>
                    <a:gd name="T32" fmla="*/ 0 w 15"/>
                    <a:gd name="T33" fmla="*/ 2 h 14"/>
                    <a:gd name="T34" fmla="*/ 0 w 15"/>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5"/>
                      </a:moveTo>
                      <a:lnTo>
                        <a:pt x="0" y="7"/>
                      </a:lnTo>
                      <a:lnTo>
                        <a:pt x="0" y="10"/>
                      </a:lnTo>
                      <a:lnTo>
                        <a:pt x="3" y="12"/>
                      </a:lnTo>
                      <a:lnTo>
                        <a:pt x="5" y="14"/>
                      </a:lnTo>
                      <a:lnTo>
                        <a:pt x="7" y="14"/>
                      </a:lnTo>
                      <a:lnTo>
                        <a:pt x="10" y="12"/>
                      </a:lnTo>
                      <a:lnTo>
                        <a:pt x="12" y="10"/>
                      </a:lnTo>
                      <a:lnTo>
                        <a:pt x="15" y="7"/>
                      </a:lnTo>
                      <a:lnTo>
                        <a:pt x="15" y="5"/>
                      </a:lnTo>
                      <a:lnTo>
                        <a:pt x="12" y="2"/>
                      </a:lnTo>
                      <a:lnTo>
                        <a:pt x="10" y="0"/>
                      </a:lnTo>
                      <a:lnTo>
                        <a:pt x="7" y="0"/>
                      </a:lnTo>
                      <a:lnTo>
                        <a:pt x="5" y="0"/>
                      </a:lnTo>
                      <a:lnTo>
                        <a:pt x="3" y="0"/>
                      </a:lnTo>
                      <a:lnTo>
                        <a:pt x="0" y="2"/>
                      </a:lnTo>
                      <a:lnTo>
                        <a:pt x="0" y="5"/>
                      </a:lnTo>
                      <a:close/>
                    </a:path>
                  </a:pathLst>
                </a:custGeom>
                <a:solidFill>
                  <a:srgbClr val="969696"/>
                </a:solidFill>
                <a:ln w="9525">
                  <a:noFill/>
                  <a:round/>
                  <a:headEnd/>
                  <a:tailEnd/>
                </a:ln>
              </p:spPr>
              <p:txBody>
                <a:bodyPr/>
                <a:lstStyle/>
                <a:p>
                  <a:endParaRPr lang="ru-RU"/>
                </a:p>
              </p:txBody>
            </p:sp>
            <p:sp>
              <p:nvSpPr>
                <p:cNvPr id="1133" name="Freeform 959"/>
                <p:cNvSpPr>
                  <a:spLocks/>
                </p:cNvSpPr>
                <p:nvPr/>
              </p:nvSpPr>
              <p:spPr bwMode="auto">
                <a:xfrm>
                  <a:off x="6745" y="9720"/>
                  <a:ext cx="15" cy="15"/>
                </a:xfrm>
                <a:custGeom>
                  <a:avLst/>
                  <a:gdLst>
                    <a:gd name="T0" fmla="*/ 0 w 15"/>
                    <a:gd name="T1" fmla="*/ 5 h 15"/>
                    <a:gd name="T2" fmla="*/ 0 w 15"/>
                    <a:gd name="T3" fmla="*/ 7 h 15"/>
                    <a:gd name="T4" fmla="*/ 3 w 15"/>
                    <a:gd name="T5" fmla="*/ 10 h 15"/>
                    <a:gd name="T6" fmla="*/ 5 w 15"/>
                    <a:gd name="T7" fmla="*/ 12 h 15"/>
                    <a:gd name="T8" fmla="*/ 7 w 15"/>
                    <a:gd name="T9" fmla="*/ 15 h 15"/>
                    <a:gd name="T10" fmla="*/ 10 w 15"/>
                    <a:gd name="T11" fmla="*/ 15 h 15"/>
                    <a:gd name="T12" fmla="*/ 12 w 15"/>
                    <a:gd name="T13" fmla="*/ 12 h 15"/>
                    <a:gd name="T14" fmla="*/ 15 w 15"/>
                    <a:gd name="T15" fmla="*/ 10 h 15"/>
                    <a:gd name="T16" fmla="*/ 15 w 15"/>
                    <a:gd name="T17" fmla="*/ 7 h 15"/>
                    <a:gd name="T18" fmla="*/ 15 w 15"/>
                    <a:gd name="T19" fmla="*/ 7 h 15"/>
                    <a:gd name="T20" fmla="*/ 15 w 15"/>
                    <a:gd name="T21" fmla="*/ 5 h 15"/>
                    <a:gd name="T22" fmla="*/ 15 w 15"/>
                    <a:gd name="T23" fmla="*/ 3 h 15"/>
                    <a:gd name="T24" fmla="*/ 12 w 15"/>
                    <a:gd name="T25" fmla="*/ 0 h 15"/>
                    <a:gd name="T26" fmla="*/ 10 w 15"/>
                    <a:gd name="T27" fmla="*/ 0 h 15"/>
                    <a:gd name="T28" fmla="*/ 7 w 15"/>
                    <a:gd name="T29" fmla="*/ 0 h 15"/>
                    <a:gd name="T30" fmla="*/ 5 w 15"/>
                    <a:gd name="T31" fmla="*/ 0 h 15"/>
                    <a:gd name="T32" fmla="*/ 3 w 15"/>
                    <a:gd name="T33" fmla="*/ 3 h 15"/>
                    <a:gd name="T34" fmla="*/ 0 w 15"/>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5"/>
                      </a:moveTo>
                      <a:lnTo>
                        <a:pt x="0" y="7"/>
                      </a:lnTo>
                      <a:lnTo>
                        <a:pt x="3" y="10"/>
                      </a:lnTo>
                      <a:lnTo>
                        <a:pt x="5" y="12"/>
                      </a:lnTo>
                      <a:lnTo>
                        <a:pt x="7" y="15"/>
                      </a:lnTo>
                      <a:lnTo>
                        <a:pt x="10" y="15"/>
                      </a:lnTo>
                      <a:lnTo>
                        <a:pt x="12" y="12"/>
                      </a:lnTo>
                      <a:lnTo>
                        <a:pt x="15" y="10"/>
                      </a:lnTo>
                      <a:lnTo>
                        <a:pt x="15" y="7"/>
                      </a:lnTo>
                      <a:lnTo>
                        <a:pt x="15" y="5"/>
                      </a:lnTo>
                      <a:lnTo>
                        <a:pt x="15" y="3"/>
                      </a:lnTo>
                      <a:lnTo>
                        <a:pt x="12" y="0"/>
                      </a:lnTo>
                      <a:lnTo>
                        <a:pt x="10" y="0"/>
                      </a:lnTo>
                      <a:lnTo>
                        <a:pt x="7" y="0"/>
                      </a:lnTo>
                      <a:lnTo>
                        <a:pt x="5" y="0"/>
                      </a:lnTo>
                      <a:lnTo>
                        <a:pt x="3" y="3"/>
                      </a:lnTo>
                      <a:lnTo>
                        <a:pt x="0" y="5"/>
                      </a:lnTo>
                      <a:close/>
                    </a:path>
                  </a:pathLst>
                </a:custGeom>
                <a:solidFill>
                  <a:srgbClr val="969696"/>
                </a:solidFill>
                <a:ln w="9525">
                  <a:noFill/>
                  <a:round/>
                  <a:headEnd/>
                  <a:tailEnd/>
                </a:ln>
              </p:spPr>
              <p:txBody>
                <a:bodyPr/>
                <a:lstStyle/>
                <a:p>
                  <a:endParaRPr lang="ru-RU"/>
                </a:p>
              </p:txBody>
            </p:sp>
            <p:sp>
              <p:nvSpPr>
                <p:cNvPr id="1134" name="Freeform 960"/>
                <p:cNvSpPr>
                  <a:spLocks/>
                </p:cNvSpPr>
                <p:nvPr/>
              </p:nvSpPr>
              <p:spPr bwMode="auto">
                <a:xfrm>
                  <a:off x="6748" y="9691"/>
                  <a:ext cx="14" cy="15"/>
                </a:xfrm>
                <a:custGeom>
                  <a:avLst/>
                  <a:gdLst>
                    <a:gd name="T0" fmla="*/ 0 w 14"/>
                    <a:gd name="T1" fmla="*/ 5 h 15"/>
                    <a:gd name="T2" fmla="*/ 0 w 14"/>
                    <a:gd name="T3" fmla="*/ 8 h 15"/>
                    <a:gd name="T4" fmla="*/ 2 w 14"/>
                    <a:gd name="T5" fmla="*/ 10 h 15"/>
                    <a:gd name="T6" fmla="*/ 4 w 14"/>
                    <a:gd name="T7" fmla="*/ 12 h 15"/>
                    <a:gd name="T8" fmla="*/ 7 w 14"/>
                    <a:gd name="T9" fmla="*/ 15 h 15"/>
                    <a:gd name="T10" fmla="*/ 9 w 14"/>
                    <a:gd name="T11" fmla="*/ 15 h 15"/>
                    <a:gd name="T12" fmla="*/ 12 w 14"/>
                    <a:gd name="T13" fmla="*/ 12 h 15"/>
                    <a:gd name="T14" fmla="*/ 14 w 14"/>
                    <a:gd name="T15" fmla="*/ 10 h 15"/>
                    <a:gd name="T16" fmla="*/ 14 w 14"/>
                    <a:gd name="T17" fmla="*/ 8 h 15"/>
                    <a:gd name="T18" fmla="*/ 14 w 14"/>
                    <a:gd name="T19" fmla="*/ 8 h 15"/>
                    <a:gd name="T20" fmla="*/ 14 w 14"/>
                    <a:gd name="T21" fmla="*/ 5 h 15"/>
                    <a:gd name="T22" fmla="*/ 14 w 14"/>
                    <a:gd name="T23" fmla="*/ 3 h 15"/>
                    <a:gd name="T24" fmla="*/ 12 w 14"/>
                    <a:gd name="T25" fmla="*/ 0 h 15"/>
                    <a:gd name="T26" fmla="*/ 9 w 14"/>
                    <a:gd name="T27" fmla="*/ 0 h 15"/>
                    <a:gd name="T28" fmla="*/ 7 w 14"/>
                    <a:gd name="T29" fmla="*/ 0 h 15"/>
                    <a:gd name="T30" fmla="*/ 4 w 14"/>
                    <a:gd name="T31" fmla="*/ 0 h 15"/>
                    <a:gd name="T32" fmla="*/ 2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8"/>
                      </a:lnTo>
                      <a:lnTo>
                        <a:pt x="2" y="10"/>
                      </a:lnTo>
                      <a:lnTo>
                        <a:pt x="4" y="12"/>
                      </a:lnTo>
                      <a:lnTo>
                        <a:pt x="7" y="15"/>
                      </a:lnTo>
                      <a:lnTo>
                        <a:pt x="9" y="15"/>
                      </a:lnTo>
                      <a:lnTo>
                        <a:pt x="12" y="12"/>
                      </a:lnTo>
                      <a:lnTo>
                        <a:pt x="14" y="10"/>
                      </a:lnTo>
                      <a:lnTo>
                        <a:pt x="14" y="8"/>
                      </a:lnTo>
                      <a:lnTo>
                        <a:pt x="14" y="5"/>
                      </a:lnTo>
                      <a:lnTo>
                        <a:pt x="14" y="3"/>
                      </a:lnTo>
                      <a:lnTo>
                        <a:pt x="12" y="0"/>
                      </a:lnTo>
                      <a:lnTo>
                        <a:pt x="9" y="0"/>
                      </a:lnTo>
                      <a:lnTo>
                        <a:pt x="7" y="0"/>
                      </a:lnTo>
                      <a:lnTo>
                        <a:pt x="4" y="0"/>
                      </a:lnTo>
                      <a:lnTo>
                        <a:pt x="2" y="3"/>
                      </a:lnTo>
                      <a:lnTo>
                        <a:pt x="0" y="5"/>
                      </a:lnTo>
                      <a:close/>
                    </a:path>
                  </a:pathLst>
                </a:custGeom>
                <a:solidFill>
                  <a:srgbClr val="969696"/>
                </a:solidFill>
                <a:ln w="9525">
                  <a:noFill/>
                  <a:round/>
                  <a:headEnd/>
                  <a:tailEnd/>
                </a:ln>
              </p:spPr>
              <p:txBody>
                <a:bodyPr/>
                <a:lstStyle/>
                <a:p>
                  <a:endParaRPr lang="ru-RU"/>
                </a:p>
              </p:txBody>
            </p:sp>
            <p:sp>
              <p:nvSpPr>
                <p:cNvPr id="1135" name="Freeform 961"/>
                <p:cNvSpPr>
                  <a:spLocks/>
                </p:cNvSpPr>
                <p:nvPr/>
              </p:nvSpPr>
              <p:spPr bwMode="auto">
                <a:xfrm>
                  <a:off x="6750" y="9663"/>
                  <a:ext cx="14" cy="14"/>
                </a:xfrm>
                <a:custGeom>
                  <a:avLst/>
                  <a:gdLst>
                    <a:gd name="T0" fmla="*/ 0 w 14"/>
                    <a:gd name="T1" fmla="*/ 4 h 14"/>
                    <a:gd name="T2" fmla="*/ 0 w 14"/>
                    <a:gd name="T3" fmla="*/ 7 h 14"/>
                    <a:gd name="T4" fmla="*/ 2 w 14"/>
                    <a:gd name="T5" fmla="*/ 9 h 14"/>
                    <a:gd name="T6" fmla="*/ 5 w 14"/>
                    <a:gd name="T7" fmla="*/ 12 h 14"/>
                    <a:gd name="T8" fmla="*/ 7 w 14"/>
                    <a:gd name="T9" fmla="*/ 14 h 14"/>
                    <a:gd name="T10" fmla="*/ 10 w 14"/>
                    <a:gd name="T11" fmla="*/ 14 h 14"/>
                    <a:gd name="T12" fmla="*/ 12 w 14"/>
                    <a:gd name="T13" fmla="*/ 12 h 14"/>
                    <a:gd name="T14" fmla="*/ 14 w 14"/>
                    <a:gd name="T15" fmla="*/ 9 h 14"/>
                    <a:gd name="T16" fmla="*/ 14 w 14"/>
                    <a:gd name="T17" fmla="*/ 7 h 14"/>
                    <a:gd name="T18" fmla="*/ 14 w 14"/>
                    <a:gd name="T19" fmla="*/ 7 h 14"/>
                    <a:gd name="T20" fmla="*/ 14 w 14"/>
                    <a:gd name="T21" fmla="*/ 4 h 14"/>
                    <a:gd name="T22" fmla="*/ 14 w 14"/>
                    <a:gd name="T23" fmla="*/ 2 h 14"/>
                    <a:gd name="T24" fmla="*/ 12 w 14"/>
                    <a:gd name="T25" fmla="*/ 0 h 14"/>
                    <a:gd name="T26" fmla="*/ 10 w 14"/>
                    <a:gd name="T27" fmla="*/ 0 h 14"/>
                    <a:gd name="T28" fmla="*/ 7 w 14"/>
                    <a:gd name="T29" fmla="*/ 0 h 14"/>
                    <a:gd name="T30" fmla="*/ 5 w 14"/>
                    <a:gd name="T31" fmla="*/ 0 h 14"/>
                    <a:gd name="T32" fmla="*/ 2 w 14"/>
                    <a:gd name="T33" fmla="*/ 2 h 14"/>
                    <a:gd name="T34" fmla="*/ 0 w 14"/>
                    <a:gd name="T35" fmla="*/ 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4"/>
                      </a:moveTo>
                      <a:lnTo>
                        <a:pt x="0" y="7"/>
                      </a:lnTo>
                      <a:lnTo>
                        <a:pt x="2" y="9"/>
                      </a:lnTo>
                      <a:lnTo>
                        <a:pt x="5" y="12"/>
                      </a:lnTo>
                      <a:lnTo>
                        <a:pt x="7" y="14"/>
                      </a:lnTo>
                      <a:lnTo>
                        <a:pt x="10" y="14"/>
                      </a:lnTo>
                      <a:lnTo>
                        <a:pt x="12" y="12"/>
                      </a:lnTo>
                      <a:lnTo>
                        <a:pt x="14" y="9"/>
                      </a:lnTo>
                      <a:lnTo>
                        <a:pt x="14" y="7"/>
                      </a:lnTo>
                      <a:lnTo>
                        <a:pt x="14" y="4"/>
                      </a:lnTo>
                      <a:lnTo>
                        <a:pt x="14" y="2"/>
                      </a:lnTo>
                      <a:lnTo>
                        <a:pt x="12" y="0"/>
                      </a:lnTo>
                      <a:lnTo>
                        <a:pt x="10" y="0"/>
                      </a:lnTo>
                      <a:lnTo>
                        <a:pt x="7" y="0"/>
                      </a:lnTo>
                      <a:lnTo>
                        <a:pt x="5" y="0"/>
                      </a:lnTo>
                      <a:lnTo>
                        <a:pt x="2" y="2"/>
                      </a:lnTo>
                      <a:lnTo>
                        <a:pt x="0" y="4"/>
                      </a:lnTo>
                      <a:close/>
                    </a:path>
                  </a:pathLst>
                </a:custGeom>
                <a:solidFill>
                  <a:srgbClr val="969696"/>
                </a:solidFill>
                <a:ln w="9525">
                  <a:noFill/>
                  <a:round/>
                  <a:headEnd/>
                  <a:tailEnd/>
                </a:ln>
              </p:spPr>
              <p:txBody>
                <a:bodyPr/>
                <a:lstStyle/>
                <a:p>
                  <a:endParaRPr lang="ru-RU"/>
                </a:p>
              </p:txBody>
            </p:sp>
            <p:sp>
              <p:nvSpPr>
                <p:cNvPr id="1136" name="Freeform 962"/>
                <p:cNvSpPr>
                  <a:spLocks/>
                </p:cNvSpPr>
                <p:nvPr/>
              </p:nvSpPr>
              <p:spPr bwMode="auto">
                <a:xfrm>
                  <a:off x="6752" y="9634"/>
                  <a:ext cx="15" cy="14"/>
                </a:xfrm>
                <a:custGeom>
                  <a:avLst/>
                  <a:gdLst>
                    <a:gd name="T0" fmla="*/ 0 w 15"/>
                    <a:gd name="T1" fmla="*/ 5 h 14"/>
                    <a:gd name="T2" fmla="*/ 0 w 15"/>
                    <a:gd name="T3" fmla="*/ 7 h 14"/>
                    <a:gd name="T4" fmla="*/ 0 w 15"/>
                    <a:gd name="T5" fmla="*/ 9 h 14"/>
                    <a:gd name="T6" fmla="*/ 3 w 15"/>
                    <a:gd name="T7" fmla="*/ 12 h 14"/>
                    <a:gd name="T8" fmla="*/ 5 w 15"/>
                    <a:gd name="T9" fmla="*/ 14 h 14"/>
                    <a:gd name="T10" fmla="*/ 8 w 15"/>
                    <a:gd name="T11" fmla="*/ 14 h 14"/>
                    <a:gd name="T12" fmla="*/ 10 w 15"/>
                    <a:gd name="T13" fmla="*/ 12 h 14"/>
                    <a:gd name="T14" fmla="*/ 12 w 15"/>
                    <a:gd name="T15" fmla="*/ 9 h 14"/>
                    <a:gd name="T16" fmla="*/ 15 w 15"/>
                    <a:gd name="T17" fmla="*/ 7 h 14"/>
                    <a:gd name="T18" fmla="*/ 15 w 15"/>
                    <a:gd name="T19" fmla="*/ 7 h 14"/>
                    <a:gd name="T20" fmla="*/ 15 w 15"/>
                    <a:gd name="T21" fmla="*/ 5 h 14"/>
                    <a:gd name="T22" fmla="*/ 12 w 15"/>
                    <a:gd name="T23" fmla="*/ 2 h 14"/>
                    <a:gd name="T24" fmla="*/ 10 w 15"/>
                    <a:gd name="T25" fmla="*/ 0 h 14"/>
                    <a:gd name="T26" fmla="*/ 8 w 15"/>
                    <a:gd name="T27" fmla="*/ 0 h 14"/>
                    <a:gd name="T28" fmla="*/ 5 w 15"/>
                    <a:gd name="T29" fmla="*/ 0 h 14"/>
                    <a:gd name="T30" fmla="*/ 3 w 15"/>
                    <a:gd name="T31" fmla="*/ 0 h 14"/>
                    <a:gd name="T32" fmla="*/ 0 w 15"/>
                    <a:gd name="T33" fmla="*/ 2 h 14"/>
                    <a:gd name="T34" fmla="*/ 0 w 15"/>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5"/>
                      </a:moveTo>
                      <a:lnTo>
                        <a:pt x="0" y="7"/>
                      </a:lnTo>
                      <a:lnTo>
                        <a:pt x="0" y="9"/>
                      </a:lnTo>
                      <a:lnTo>
                        <a:pt x="3" y="12"/>
                      </a:lnTo>
                      <a:lnTo>
                        <a:pt x="5" y="14"/>
                      </a:lnTo>
                      <a:lnTo>
                        <a:pt x="8" y="14"/>
                      </a:lnTo>
                      <a:lnTo>
                        <a:pt x="10" y="12"/>
                      </a:lnTo>
                      <a:lnTo>
                        <a:pt x="12" y="9"/>
                      </a:lnTo>
                      <a:lnTo>
                        <a:pt x="15" y="7"/>
                      </a:lnTo>
                      <a:lnTo>
                        <a:pt x="15" y="5"/>
                      </a:lnTo>
                      <a:lnTo>
                        <a:pt x="12" y="2"/>
                      </a:lnTo>
                      <a:lnTo>
                        <a:pt x="10" y="0"/>
                      </a:lnTo>
                      <a:lnTo>
                        <a:pt x="8" y="0"/>
                      </a:lnTo>
                      <a:lnTo>
                        <a:pt x="5" y="0"/>
                      </a:lnTo>
                      <a:lnTo>
                        <a:pt x="3" y="0"/>
                      </a:lnTo>
                      <a:lnTo>
                        <a:pt x="0" y="2"/>
                      </a:lnTo>
                      <a:lnTo>
                        <a:pt x="0" y="5"/>
                      </a:lnTo>
                      <a:close/>
                    </a:path>
                  </a:pathLst>
                </a:custGeom>
                <a:solidFill>
                  <a:srgbClr val="969696"/>
                </a:solidFill>
                <a:ln w="9525">
                  <a:noFill/>
                  <a:round/>
                  <a:headEnd/>
                  <a:tailEnd/>
                </a:ln>
              </p:spPr>
              <p:txBody>
                <a:bodyPr/>
                <a:lstStyle/>
                <a:p>
                  <a:endParaRPr lang="ru-RU"/>
                </a:p>
              </p:txBody>
            </p:sp>
            <p:sp>
              <p:nvSpPr>
                <p:cNvPr id="1137" name="Freeform 963"/>
                <p:cNvSpPr>
                  <a:spLocks/>
                </p:cNvSpPr>
                <p:nvPr/>
              </p:nvSpPr>
              <p:spPr bwMode="auto">
                <a:xfrm>
                  <a:off x="6755" y="9605"/>
                  <a:ext cx="14" cy="14"/>
                </a:xfrm>
                <a:custGeom>
                  <a:avLst/>
                  <a:gdLst>
                    <a:gd name="T0" fmla="*/ 0 w 14"/>
                    <a:gd name="T1" fmla="*/ 5 h 14"/>
                    <a:gd name="T2" fmla="*/ 0 w 14"/>
                    <a:gd name="T3" fmla="*/ 7 h 14"/>
                    <a:gd name="T4" fmla="*/ 0 w 14"/>
                    <a:gd name="T5" fmla="*/ 10 h 14"/>
                    <a:gd name="T6" fmla="*/ 2 w 14"/>
                    <a:gd name="T7" fmla="*/ 12 h 14"/>
                    <a:gd name="T8" fmla="*/ 5 w 14"/>
                    <a:gd name="T9" fmla="*/ 14 h 14"/>
                    <a:gd name="T10" fmla="*/ 7 w 14"/>
                    <a:gd name="T11" fmla="*/ 14 h 14"/>
                    <a:gd name="T12" fmla="*/ 9 w 14"/>
                    <a:gd name="T13" fmla="*/ 12 h 14"/>
                    <a:gd name="T14" fmla="*/ 12 w 14"/>
                    <a:gd name="T15" fmla="*/ 10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5 w 14"/>
                    <a:gd name="T29" fmla="*/ 0 h 14"/>
                    <a:gd name="T30" fmla="*/ 2 w 14"/>
                    <a:gd name="T31" fmla="*/ 0 h 14"/>
                    <a:gd name="T32" fmla="*/ 0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0" y="10"/>
                      </a:lnTo>
                      <a:lnTo>
                        <a:pt x="2" y="12"/>
                      </a:lnTo>
                      <a:lnTo>
                        <a:pt x="5" y="14"/>
                      </a:lnTo>
                      <a:lnTo>
                        <a:pt x="7" y="14"/>
                      </a:lnTo>
                      <a:lnTo>
                        <a:pt x="9" y="12"/>
                      </a:lnTo>
                      <a:lnTo>
                        <a:pt x="12" y="10"/>
                      </a:lnTo>
                      <a:lnTo>
                        <a:pt x="14" y="7"/>
                      </a:lnTo>
                      <a:lnTo>
                        <a:pt x="14" y="5"/>
                      </a:lnTo>
                      <a:lnTo>
                        <a:pt x="12" y="2"/>
                      </a:lnTo>
                      <a:lnTo>
                        <a:pt x="9" y="0"/>
                      </a:lnTo>
                      <a:lnTo>
                        <a:pt x="7" y="0"/>
                      </a:lnTo>
                      <a:lnTo>
                        <a:pt x="5" y="0"/>
                      </a:lnTo>
                      <a:lnTo>
                        <a:pt x="2" y="0"/>
                      </a:lnTo>
                      <a:lnTo>
                        <a:pt x="0" y="2"/>
                      </a:lnTo>
                      <a:lnTo>
                        <a:pt x="0" y="5"/>
                      </a:lnTo>
                      <a:close/>
                    </a:path>
                  </a:pathLst>
                </a:custGeom>
                <a:solidFill>
                  <a:srgbClr val="969696"/>
                </a:solidFill>
                <a:ln w="9525">
                  <a:noFill/>
                  <a:round/>
                  <a:headEnd/>
                  <a:tailEnd/>
                </a:ln>
              </p:spPr>
              <p:txBody>
                <a:bodyPr/>
                <a:lstStyle/>
                <a:p>
                  <a:endParaRPr lang="ru-RU"/>
                </a:p>
              </p:txBody>
            </p:sp>
            <p:sp>
              <p:nvSpPr>
                <p:cNvPr id="1138" name="Freeform 964"/>
                <p:cNvSpPr>
                  <a:spLocks/>
                </p:cNvSpPr>
                <p:nvPr/>
              </p:nvSpPr>
              <p:spPr bwMode="auto">
                <a:xfrm>
                  <a:off x="6757" y="9576"/>
                  <a:ext cx="15" cy="15"/>
                </a:xfrm>
                <a:custGeom>
                  <a:avLst/>
                  <a:gdLst>
                    <a:gd name="T0" fmla="*/ 0 w 15"/>
                    <a:gd name="T1" fmla="*/ 5 h 15"/>
                    <a:gd name="T2" fmla="*/ 0 w 15"/>
                    <a:gd name="T3" fmla="*/ 7 h 15"/>
                    <a:gd name="T4" fmla="*/ 0 w 15"/>
                    <a:gd name="T5" fmla="*/ 10 h 15"/>
                    <a:gd name="T6" fmla="*/ 3 w 15"/>
                    <a:gd name="T7" fmla="*/ 12 h 15"/>
                    <a:gd name="T8" fmla="*/ 5 w 15"/>
                    <a:gd name="T9" fmla="*/ 15 h 15"/>
                    <a:gd name="T10" fmla="*/ 7 w 15"/>
                    <a:gd name="T11" fmla="*/ 15 h 15"/>
                    <a:gd name="T12" fmla="*/ 10 w 15"/>
                    <a:gd name="T13" fmla="*/ 12 h 15"/>
                    <a:gd name="T14" fmla="*/ 12 w 15"/>
                    <a:gd name="T15" fmla="*/ 10 h 15"/>
                    <a:gd name="T16" fmla="*/ 15 w 15"/>
                    <a:gd name="T17" fmla="*/ 7 h 15"/>
                    <a:gd name="T18" fmla="*/ 15 w 15"/>
                    <a:gd name="T19" fmla="*/ 7 h 15"/>
                    <a:gd name="T20" fmla="*/ 15 w 15"/>
                    <a:gd name="T21" fmla="*/ 5 h 15"/>
                    <a:gd name="T22" fmla="*/ 12 w 15"/>
                    <a:gd name="T23" fmla="*/ 3 h 15"/>
                    <a:gd name="T24" fmla="*/ 10 w 15"/>
                    <a:gd name="T25" fmla="*/ 0 h 15"/>
                    <a:gd name="T26" fmla="*/ 7 w 15"/>
                    <a:gd name="T27" fmla="*/ 0 h 15"/>
                    <a:gd name="T28" fmla="*/ 5 w 15"/>
                    <a:gd name="T29" fmla="*/ 0 h 15"/>
                    <a:gd name="T30" fmla="*/ 3 w 15"/>
                    <a:gd name="T31" fmla="*/ 0 h 15"/>
                    <a:gd name="T32" fmla="*/ 0 w 15"/>
                    <a:gd name="T33" fmla="*/ 3 h 15"/>
                    <a:gd name="T34" fmla="*/ 0 w 15"/>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5"/>
                      </a:moveTo>
                      <a:lnTo>
                        <a:pt x="0" y="7"/>
                      </a:lnTo>
                      <a:lnTo>
                        <a:pt x="0" y="10"/>
                      </a:lnTo>
                      <a:lnTo>
                        <a:pt x="3" y="12"/>
                      </a:lnTo>
                      <a:lnTo>
                        <a:pt x="5" y="15"/>
                      </a:lnTo>
                      <a:lnTo>
                        <a:pt x="7" y="15"/>
                      </a:lnTo>
                      <a:lnTo>
                        <a:pt x="10" y="12"/>
                      </a:lnTo>
                      <a:lnTo>
                        <a:pt x="12" y="10"/>
                      </a:lnTo>
                      <a:lnTo>
                        <a:pt x="15" y="7"/>
                      </a:lnTo>
                      <a:lnTo>
                        <a:pt x="15" y="5"/>
                      </a:lnTo>
                      <a:lnTo>
                        <a:pt x="12" y="3"/>
                      </a:lnTo>
                      <a:lnTo>
                        <a:pt x="10" y="0"/>
                      </a:lnTo>
                      <a:lnTo>
                        <a:pt x="7" y="0"/>
                      </a:lnTo>
                      <a:lnTo>
                        <a:pt x="5" y="0"/>
                      </a:lnTo>
                      <a:lnTo>
                        <a:pt x="3" y="0"/>
                      </a:lnTo>
                      <a:lnTo>
                        <a:pt x="0" y="3"/>
                      </a:lnTo>
                      <a:lnTo>
                        <a:pt x="0" y="5"/>
                      </a:lnTo>
                      <a:close/>
                    </a:path>
                  </a:pathLst>
                </a:custGeom>
                <a:solidFill>
                  <a:srgbClr val="969696"/>
                </a:solidFill>
                <a:ln w="9525">
                  <a:noFill/>
                  <a:round/>
                  <a:headEnd/>
                  <a:tailEnd/>
                </a:ln>
              </p:spPr>
              <p:txBody>
                <a:bodyPr/>
                <a:lstStyle/>
                <a:p>
                  <a:endParaRPr lang="ru-RU"/>
                </a:p>
              </p:txBody>
            </p:sp>
            <p:sp>
              <p:nvSpPr>
                <p:cNvPr id="1139" name="Freeform 965"/>
                <p:cNvSpPr>
                  <a:spLocks/>
                </p:cNvSpPr>
                <p:nvPr/>
              </p:nvSpPr>
              <p:spPr bwMode="auto">
                <a:xfrm>
                  <a:off x="6760" y="9547"/>
                  <a:ext cx="14" cy="15"/>
                </a:xfrm>
                <a:custGeom>
                  <a:avLst/>
                  <a:gdLst>
                    <a:gd name="T0" fmla="*/ 0 w 14"/>
                    <a:gd name="T1" fmla="*/ 5 h 15"/>
                    <a:gd name="T2" fmla="*/ 0 w 14"/>
                    <a:gd name="T3" fmla="*/ 8 h 15"/>
                    <a:gd name="T4" fmla="*/ 0 w 14"/>
                    <a:gd name="T5" fmla="*/ 10 h 15"/>
                    <a:gd name="T6" fmla="*/ 2 w 14"/>
                    <a:gd name="T7" fmla="*/ 12 h 15"/>
                    <a:gd name="T8" fmla="*/ 4 w 14"/>
                    <a:gd name="T9" fmla="*/ 15 h 15"/>
                    <a:gd name="T10" fmla="*/ 7 w 14"/>
                    <a:gd name="T11" fmla="*/ 15 h 15"/>
                    <a:gd name="T12" fmla="*/ 9 w 14"/>
                    <a:gd name="T13" fmla="*/ 12 h 15"/>
                    <a:gd name="T14" fmla="*/ 12 w 14"/>
                    <a:gd name="T15" fmla="*/ 10 h 15"/>
                    <a:gd name="T16" fmla="*/ 14 w 14"/>
                    <a:gd name="T17" fmla="*/ 8 h 15"/>
                    <a:gd name="T18" fmla="*/ 14 w 14"/>
                    <a:gd name="T19" fmla="*/ 8 h 15"/>
                    <a:gd name="T20" fmla="*/ 14 w 14"/>
                    <a:gd name="T21" fmla="*/ 5 h 15"/>
                    <a:gd name="T22" fmla="*/ 12 w 14"/>
                    <a:gd name="T23" fmla="*/ 3 h 15"/>
                    <a:gd name="T24" fmla="*/ 9 w 14"/>
                    <a:gd name="T25" fmla="*/ 0 h 15"/>
                    <a:gd name="T26" fmla="*/ 7 w 14"/>
                    <a:gd name="T27" fmla="*/ 0 h 15"/>
                    <a:gd name="T28" fmla="*/ 4 w 14"/>
                    <a:gd name="T29" fmla="*/ 0 h 15"/>
                    <a:gd name="T30" fmla="*/ 2 w 14"/>
                    <a:gd name="T31" fmla="*/ 0 h 15"/>
                    <a:gd name="T32" fmla="*/ 0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8"/>
                      </a:lnTo>
                      <a:lnTo>
                        <a:pt x="0" y="10"/>
                      </a:lnTo>
                      <a:lnTo>
                        <a:pt x="2" y="12"/>
                      </a:lnTo>
                      <a:lnTo>
                        <a:pt x="4" y="15"/>
                      </a:lnTo>
                      <a:lnTo>
                        <a:pt x="7" y="15"/>
                      </a:lnTo>
                      <a:lnTo>
                        <a:pt x="9" y="12"/>
                      </a:lnTo>
                      <a:lnTo>
                        <a:pt x="12" y="10"/>
                      </a:lnTo>
                      <a:lnTo>
                        <a:pt x="14" y="8"/>
                      </a:lnTo>
                      <a:lnTo>
                        <a:pt x="14" y="5"/>
                      </a:lnTo>
                      <a:lnTo>
                        <a:pt x="12" y="3"/>
                      </a:lnTo>
                      <a:lnTo>
                        <a:pt x="9" y="0"/>
                      </a:lnTo>
                      <a:lnTo>
                        <a:pt x="7" y="0"/>
                      </a:lnTo>
                      <a:lnTo>
                        <a:pt x="4" y="0"/>
                      </a:lnTo>
                      <a:lnTo>
                        <a:pt x="2" y="0"/>
                      </a:lnTo>
                      <a:lnTo>
                        <a:pt x="0" y="3"/>
                      </a:lnTo>
                      <a:lnTo>
                        <a:pt x="0" y="5"/>
                      </a:lnTo>
                      <a:close/>
                    </a:path>
                  </a:pathLst>
                </a:custGeom>
                <a:solidFill>
                  <a:srgbClr val="969696"/>
                </a:solidFill>
                <a:ln w="9525">
                  <a:noFill/>
                  <a:round/>
                  <a:headEnd/>
                  <a:tailEnd/>
                </a:ln>
              </p:spPr>
              <p:txBody>
                <a:bodyPr/>
                <a:lstStyle/>
                <a:p>
                  <a:endParaRPr lang="ru-RU"/>
                </a:p>
              </p:txBody>
            </p:sp>
            <p:sp>
              <p:nvSpPr>
                <p:cNvPr id="1140" name="Freeform 966"/>
                <p:cNvSpPr>
                  <a:spLocks/>
                </p:cNvSpPr>
                <p:nvPr/>
              </p:nvSpPr>
              <p:spPr bwMode="auto">
                <a:xfrm>
                  <a:off x="6760" y="9519"/>
                  <a:ext cx="14" cy="14"/>
                </a:xfrm>
                <a:custGeom>
                  <a:avLst/>
                  <a:gdLst>
                    <a:gd name="T0" fmla="*/ 0 w 14"/>
                    <a:gd name="T1" fmla="*/ 4 h 14"/>
                    <a:gd name="T2" fmla="*/ 0 w 14"/>
                    <a:gd name="T3" fmla="*/ 7 h 14"/>
                    <a:gd name="T4" fmla="*/ 2 w 14"/>
                    <a:gd name="T5" fmla="*/ 9 h 14"/>
                    <a:gd name="T6" fmla="*/ 4 w 14"/>
                    <a:gd name="T7" fmla="*/ 12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4 w 14"/>
                    <a:gd name="T21" fmla="*/ 4 h 14"/>
                    <a:gd name="T22" fmla="*/ 14 w 14"/>
                    <a:gd name="T23" fmla="*/ 2 h 14"/>
                    <a:gd name="T24" fmla="*/ 12 w 14"/>
                    <a:gd name="T25" fmla="*/ 0 h 14"/>
                    <a:gd name="T26" fmla="*/ 9 w 14"/>
                    <a:gd name="T27" fmla="*/ 0 h 14"/>
                    <a:gd name="T28" fmla="*/ 7 w 14"/>
                    <a:gd name="T29" fmla="*/ 0 h 14"/>
                    <a:gd name="T30" fmla="*/ 4 w 14"/>
                    <a:gd name="T31" fmla="*/ 0 h 14"/>
                    <a:gd name="T32" fmla="*/ 2 w 14"/>
                    <a:gd name="T33" fmla="*/ 2 h 14"/>
                    <a:gd name="T34" fmla="*/ 0 w 14"/>
                    <a:gd name="T35" fmla="*/ 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4"/>
                      </a:moveTo>
                      <a:lnTo>
                        <a:pt x="0" y="7"/>
                      </a:lnTo>
                      <a:lnTo>
                        <a:pt x="2" y="9"/>
                      </a:lnTo>
                      <a:lnTo>
                        <a:pt x="4" y="12"/>
                      </a:lnTo>
                      <a:lnTo>
                        <a:pt x="7" y="14"/>
                      </a:lnTo>
                      <a:lnTo>
                        <a:pt x="9" y="14"/>
                      </a:lnTo>
                      <a:lnTo>
                        <a:pt x="12" y="12"/>
                      </a:lnTo>
                      <a:lnTo>
                        <a:pt x="14" y="9"/>
                      </a:lnTo>
                      <a:lnTo>
                        <a:pt x="14" y="7"/>
                      </a:lnTo>
                      <a:lnTo>
                        <a:pt x="14" y="4"/>
                      </a:lnTo>
                      <a:lnTo>
                        <a:pt x="14" y="2"/>
                      </a:lnTo>
                      <a:lnTo>
                        <a:pt x="12" y="0"/>
                      </a:lnTo>
                      <a:lnTo>
                        <a:pt x="9" y="0"/>
                      </a:lnTo>
                      <a:lnTo>
                        <a:pt x="7" y="0"/>
                      </a:lnTo>
                      <a:lnTo>
                        <a:pt x="4" y="0"/>
                      </a:lnTo>
                      <a:lnTo>
                        <a:pt x="2" y="2"/>
                      </a:lnTo>
                      <a:lnTo>
                        <a:pt x="0" y="4"/>
                      </a:lnTo>
                      <a:close/>
                    </a:path>
                  </a:pathLst>
                </a:custGeom>
                <a:solidFill>
                  <a:srgbClr val="969696"/>
                </a:solidFill>
                <a:ln w="9525">
                  <a:noFill/>
                  <a:round/>
                  <a:headEnd/>
                  <a:tailEnd/>
                </a:ln>
              </p:spPr>
              <p:txBody>
                <a:bodyPr/>
                <a:lstStyle/>
                <a:p>
                  <a:endParaRPr lang="ru-RU"/>
                </a:p>
              </p:txBody>
            </p:sp>
            <p:sp>
              <p:nvSpPr>
                <p:cNvPr id="1141" name="Freeform 967"/>
                <p:cNvSpPr>
                  <a:spLocks/>
                </p:cNvSpPr>
                <p:nvPr/>
              </p:nvSpPr>
              <p:spPr bwMode="auto">
                <a:xfrm>
                  <a:off x="6762" y="9490"/>
                  <a:ext cx="14" cy="14"/>
                </a:xfrm>
                <a:custGeom>
                  <a:avLst/>
                  <a:gdLst>
                    <a:gd name="T0" fmla="*/ 0 w 14"/>
                    <a:gd name="T1" fmla="*/ 5 h 14"/>
                    <a:gd name="T2" fmla="*/ 0 w 14"/>
                    <a:gd name="T3" fmla="*/ 7 h 14"/>
                    <a:gd name="T4" fmla="*/ 2 w 14"/>
                    <a:gd name="T5" fmla="*/ 9 h 14"/>
                    <a:gd name="T6" fmla="*/ 5 w 14"/>
                    <a:gd name="T7" fmla="*/ 12 h 14"/>
                    <a:gd name="T8" fmla="*/ 7 w 14"/>
                    <a:gd name="T9" fmla="*/ 14 h 14"/>
                    <a:gd name="T10" fmla="*/ 10 w 14"/>
                    <a:gd name="T11" fmla="*/ 14 h 14"/>
                    <a:gd name="T12" fmla="*/ 12 w 14"/>
                    <a:gd name="T13" fmla="*/ 12 h 14"/>
                    <a:gd name="T14" fmla="*/ 14 w 14"/>
                    <a:gd name="T15" fmla="*/ 9 h 14"/>
                    <a:gd name="T16" fmla="*/ 14 w 14"/>
                    <a:gd name="T17" fmla="*/ 7 h 14"/>
                    <a:gd name="T18" fmla="*/ 14 w 14"/>
                    <a:gd name="T19" fmla="*/ 7 h 14"/>
                    <a:gd name="T20" fmla="*/ 14 w 14"/>
                    <a:gd name="T21" fmla="*/ 5 h 14"/>
                    <a:gd name="T22" fmla="*/ 14 w 14"/>
                    <a:gd name="T23" fmla="*/ 2 h 14"/>
                    <a:gd name="T24" fmla="*/ 12 w 14"/>
                    <a:gd name="T25" fmla="*/ 0 h 14"/>
                    <a:gd name="T26" fmla="*/ 10 w 14"/>
                    <a:gd name="T27" fmla="*/ 0 h 14"/>
                    <a:gd name="T28" fmla="*/ 7 w 14"/>
                    <a:gd name="T29" fmla="*/ 0 h 14"/>
                    <a:gd name="T30" fmla="*/ 5 w 14"/>
                    <a:gd name="T31" fmla="*/ 0 h 14"/>
                    <a:gd name="T32" fmla="*/ 2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2" y="9"/>
                      </a:lnTo>
                      <a:lnTo>
                        <a:pt x="5" y="12"/>
                      </a:lnTo>
                      <a:lnTo>
                        <a:pt x="7" y="14"/>
                      </a:lnTo>
                      <a:lnTo>
                        <a:pt x="10" y="14"/>
                      </a:lnTo>
                      <a:lnTo>
                        <a:pt x="12" y="12"/>
                      </a:lnTo>
                      <a:lnTo>
                        <a:pt x="14" y="9"/>
                      </a:lnTo>
                      <a:lnTo>
                        <a:pt x="14" y="7"/>
                      </a:lnTo>
                      <a:lnTo>
                        <a:pt x="14" y="5"/>
                      </a:lnTo>
                      <a:lnTo>
                        <a:pt x="14" y="2"/>
                      </a:lnTo>
                      <a:lnTo>
                        <a:pt x="12" y="0"/>
                      </a:lnTo>
                      <a:lnTo>
                        <a:pt x="10" y="0"/>
                      </a:lnTo>
                      <a:lnTo>
                        <a:pt x="7" y="0"/>
                      </a:lnTo>
                      <a:lnTo>
                        <a:pt x="5" y="0"/>
                      </a:lnTo>
                      <a:lnTo>
                        <a:pt x="2" y="2"/>
                      </a:lnTo>
                      <a:lnTo>
                        <a:pt x="0" y="5"/>
                      </a:lnTo>
                      <a:close/>
                    </a:path>
                  </a:pathLst>
                </a:custGeom>
                <a:solidFill>
                  <a:srgbClr val="969696"/>
                </a:solidFill>
                <a:ln w="9525">
                  <a:noFill/>
                  <a:round/>
                  <a:headEnd/>
                  <a:tailEnd/>
                </a:ln>
              </p:spPr>
              <p:txBody>
                <a:bodyPr/>
                <a:lstStyle/>
                <a:p>
                  <a:endParaRPr lang="ru-RU"/>
                </a:p>
              </p:txBody>
            </p:sp>
            <p:sp>
              <p:nvSpPr>
                <p:cNvPr id="1142" name="Freeform 968"/>
                <p:cNvSpPr>
                  <a:spLocks/>
                </p:cNvSpPr>
                <p:nvPr/>
              </p:nvSpPr>
              <p:spPr bwMode="auto">
                <a:xfrm>
                  <a:off x="6764" y="9461"/>
                  <a:ext cx="15" cy="14"/>
                </a:xfrm>
                <a:custGeom>
                  <a:avLst/>
                  <a:gdLst>
                    <a:gd name="T0" fmla="*/ 0 w 15"/>
                    <a:gd name="T1" fmla="*/ 5 h 14"/>
                    <a:gd name="T2" fmla="*/ 0 w 15"/>
                    <a:gd name="T3" fmla="*/ 7 h 14"/>
                    <a:gd name="T4" fmla="*/ 3 w 15"/>
                    <a:gd name="T5" fmla="*/ 10 h 14"/>
                    <a:gd name="T6" fmla="*/ 5 w 15"/>
                    <a:gd name="T7" fmla="*/ 12 h 14"/>
                    <a:gd name="T8" fmla="*/ 8 w 15"/>
                    <a:gd name="T9" fmla="*/ 14 h 14"/>
                    <a:gd name="T10" fmla="*/ 10 w 15"/>
                    <a:gd name="T11" fmla="*/ 14 h 14"/>
                    <a:gd name="T12" fmla="*/ 12 w 15"/>
                    <a:gd name="T13" fmla="*/ 12 h 14"/>
                    <a:gd name="T14" fmla="*/ 15 w 15"/>
                    <a:gd name="T15" fmla="*/ 10 h 14"/>
                    <a:gd name="T16" fmla="*/ 15 w 15"/>
                    <a:gd name="T17" fmla="*/ 7 h 14"/>
                    <a:gd name="T18" fmla="*/ 15 w 15"/>
                    <a:gd name="T19" fmla="*/ 7 h 14"/>
                    <a:gd name="T20" fmla="*/ 15 w 15"/>
                    <a:gd name="T21" fmla="*/ 5 h 14"/>
                    <a:gd name="T22" fmla="*/ 15 w 15"/>
                    <a:gd name="T23" fmla="*/ 2 h 14"/>
                    <a:gd name="T24" fmla="*/ 12 w 15"/>
                    <a:gd name="T25" fmla="*/ 0 h 14"/>
                    <a:gd name="T26" fmla="*/ 10 w 15"/>
                    <a:gd name="T27" fmla="*/ 0 h 14"/>
                    <a:gd name="T28" fmla="*/ 8 w 15"/>
                    <a:gd name="T29" fmla="*/ 0 h 14"/>
                    <a:gd name="T30" fmla="*/ 5 w 15"/>
                    <a:gd name="T31" fmla="*/ 0 h 14"/>
                    <a:gd name="T32" fmla="*/ 3 w 15"/>
                    <a:gd name="T33" fmla="*/ 2 h 14"/>
                    <a:gd name="T34" fmla="*/ 0 w 15"/>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5"/>
                      </a:moveTo>
                      <a:lnTo>
                        <a:pt x="0" y="7"/>
                      </a:lnTo>
                      <a:lnTo>
                        <a:pt x="3" y="10"/>
                      </a:lnTo>
                      <a:lnTo>
                        <a:pt x="5" y="12"/>
                      </a:lnTo>
                      <a:lnTo>
                        <a:pt x="8" y="14"/>
                      </a:lnTo>
                      <a:lnTo>
                        <a:pt x="10" y="14"/>
                      </a:lnTo>
                      <a:lnTo>
                        <a:pt x="12" y="12"/>
                      </a:lnTo>
                      <a:lnTo>
                        <a:pt x="15" y="10"/>
                      </a:lnTo>
                      <a:lnTo>
                        <a:pt x="15" y="7"/>
                      </a:lnTo>
                      <a:lnTo>
                        <a:pt x="15" y="5"/>
                      </a:lnTo>
                      <a:lnTo>
                        <a:pt x="15" y="2"/>
                      </a:lnTo>
                      <a:lnTo>
                        <a:pt x="12" y="0"/>
                      </a:lnTo>
                      <a:lnTo>
                        <a:pt x="10" y="0"/>
                      </a:lnTo>
                      <a:lnTo>
                        <a:pt x="8" y="0"/>
                      </a:lnTo>
                      <a:lnTo>
                        <a:pt x="5" y="0"/>
                      </a:lnTo>
                      <a:lnTo>
                        <a:pt x="3" y="2"/>
                      </a:lnTo>
                      <a:lnTo>
                        <a:pt x="0" y="5"/>
                      </a:lnTo>
                      <a:close/>
                    </a:path>
                  </a:pathLst>
                </a:custGeom>
                <a:solidFill>
                  <a:srgbClr val="969696"/>
                </a:solidFill>
                <a:ln w="9525">
                  <a:noFill/>
                  <a:round/>
                  <a:headEnd/>
                  <a:tailEnd/>
                </a:ln>
              </p:spPr>
              <p:txBody>
                <a:bodyPr/>
                <a:lstStyle/>
                <a:p>
                  <a:endParaRPr lang="ru-RU"/>
                </a:p>
              </p:txBody>
            </p:sp>
            <p:sp>
              <p:nvSpPr>
                <p:cNvPr id="1143" name="Freeform 969"/>
                <p:cNvSpPr>
                  <a:spLocks/>
                </p:cNvSpPr>
                <p:nvPr/>
              </p:nvSpPr>
              <p:spPr bwMode="auto">
                <a:xfrm>
                  <a:off x="6767" y="9432"/>
                  <a:ext cx="14" cy="15"/>
                </a:xfrm>
                <a:custGeom>
                  <a:avLst/>
                  <a:gdLst>
                    <a:gd name="T0" fmla="*/ 0 w 14"/>
                    <a:gd name="T1" fmla="*/ 5 h 15"/>
                    <a:gd name="T2" fmla="*/ 0 w 14"/>
                    <a:gd name="T3" fmla="*/ 7 h 15"/>
                    <a:gd name="T4" fmla="*/ 0 w 14"/>
                    <a:gd name="T5" fmla="*/ 10 h 15"/>
                    <a:gd name="T6" fmla="*/ 2 w 14"/>
                    <a:gd name="T7" fmla="*/ 12 h 15"/>
                    <a:gd name="T8" fmla="*/ 5 w 14"/>
                    <a:gd name="T9" fmla="*/ 15 h 15"/>
                    <a:gd name="T10" fmla="*/ 7 w 14"/>
                    <a:gd name="T11" fmla="*/ 15 h 15"/>
                    <a:gd name="T12" fmla="*/ 9 w 14"/>
                    <a:gd name="T13" fmla="*/ 12 h 15"/>
                    <a:gd name="T14" fmla="*/ 12 w 14"/>
                    <a:gd name="T15" fmla="*/ 10 h 15"/>
                    <a:gd name="T16" fmla="*/ 14 w 14"/>
                    <a:gd name="T17" fmla="*/ 7 h 15"/>
                    <a:gd name="T18" fmla="*/ 14 w 14"/>
                    <a:gd name="T19" fmla="*/ 7 h 15"/>
                    <a:gd name="T20" fmla="*/ 14 w 14"/>
                    <a:gd name="T21" fmla="*/ 5 h 15"/>
                    <a:gd name="T22" fmla="*/ 12 w 14"/>
                    <a:gd name="T23" fmla="*/ 3 h 15"/>
                    <a:gd name="T24" fmla="*/ 9 w 14"/>
                    <a:gd name="T25" fmla="*/ 0 h 15"/>
                    <a:gd name="T26" fmla="*/ 7 w 14"/>
                    <a:gd name="T27" fmla="*/ 0 h 15"/>
                    <a:gd name="T28" fmla="*/ 5 w 14"/>
                    <a:gd name="T29" fmla="*/ 0 h 15"/>
                    <a:gd name="T30" fmla="*/ 2 w 14"/>
                    <a:gd name="T31" fmla="*/ 0 h 15"/>
                    <a:gd name="T32" fmla="*/ 0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7"/>
                      </a:lnTo>
                      <a:lnTo>
                        <a:pt x="0" y="10"/>
                      </a:lnTo>
                      <a:lnTo>
                        <a:pt x="2" y="12"/>
                      </a:lnTo>
                      <a:lnTo>
                        <a:pt x="5" y="15"/>
                      </a:lnTo>
                      <a:lnTo>
                        <a:pt x="7" y="15"/>
                      </a:lnTo>
                      <a:lnTo>
                        <a:pt x="9" y="12"/>
                      </a:lnTo>
                      <a:lnTo>
                        <a:pt x="12" y="10"/>
                      </a:lnTo>
                      <a:lnTo>
                        <a:pt x="14" y="7"/>
                      </a:lnTo>
                      <a:lnTo>
                        <a:pt x="14" y="5"/>
                      </a:lnTo>
                      <a:lnTo>
                        <a:pt x="12" y="3"/>
                      </a:lnTo>
                      <a:lnTo>
                        <a:pt x="9" y="0"/>
                      </a:lnTo>
                      <a:lnTo>
                        <a:pt x="7" y="0"/>
                      </a:lnTo>
                      <a:lnTo>
                        <a:pt x="5" y="0"/>
                      </a:lnTo>
                      <a:lnTo>
                        <a:pt x="2" y="0"/>
                      </a:lnTo>
                      <a:lnTo>
                        <a:pt x="0" y="3"/>
                      </a:lnTo>
                      <a:lnTo>
                        <a:pt x="0" y="5"/>
                      </a:lnTo>
                      <a:close/>
                    </a:path>
                  </a:pathLst>
                </a:custGeom>
                <a:solidFill>
                  <a:srgbClr val="969696"/>
                </a:solidFill>
                <a:ln w="9525">
                  <a:noFill/>
                  <a:round/>
                  <a:headEnd/>
                  <a:tailEnd/>
                </a:ln>
              </p:spPr>
              <p:txBody>
                <a:bodyPr/>
                <a:lstStyle/>
                <a:p>
                  <a:endParaRPr lang="ru-RU"/>
                </a:p>
              </p:txBody>
            </p:sp>
            <p:sp>
              <p:nvSpPr>
                <p:cNvPr id="1144" name="Freeform 970"/>
                <p:cNvSpPr>
                  <a:spLocks/>
                </p:cNvSpPr>
                <p:nvPr/>
              </p:nvSpPr>
              <p:spPr bwMode="auto">
                <a:xfrm>
                  <a:off x="6769" y="9403"/>
                  <a:ext cx="15" cy="15"/>
                </a:xfrm>
                <a:custGeom>
                  <a:avLst/>
                  <a:gdLst>
                    <a:gd name="T0" fmla="*/ 0 w 15"/>
                    <a:gd name="T1" fmla="*/ 5 h 15"/>
                    <a:gd name="T2" fmla="*/ 0 w 15"/>
                    <a:gd name="T3" fmla="*/ 8 h 15"/>
                    <a:gd name="T4" fmla="*/ 0 w 15"/>
                    <a:gd name="T5" fmla="*/ 10 h 15"/>
                    <a:gd name="T6" fmla="*/ 3 w 15"/>
                    <a:gd name="T7" fmla="*/ 12 h 15"/>
                    <a:gd name="T8" fmla="*/ 5 w 15"/>
                    <a:gd name="T9" fmla="*/ 15 h 15"/>
                    <a:gd name="T10" fmla="*/ 7 w 15"/>
                    <a:gd name="T11" fmla="*/ 15 h 15"/>
                    <a:gd name="T12" fmla="*/ 10 w 15"/>
                    <a:gd name="T13" fmla="*/ 12 h 15"/>
                    <a:gd name="T14" fmla="*/ 12 w 15"/>
                    <a:gd name="T15" fmla="*/ 10 h 15"/>
                    <a:gd name="T16" fmla="*/ 15 w 15"/>
                    <a:gd name="T17" fmla="*/ 8 h 15"/>
                    <a:gd name="T18" fmla="*/ 15 w 15"/>
                    <a:gd name="T19" fmla="*/ 8 h 15"/>
                    <a:gd name="T20" fmla="*/ 15 w 15"/>
                    <a:gd name="T21" fmla="*/ 5 h 15"/>
                    <a:gd name="T22" fmla="*/ 12 w 15"/>
                    <a:gd name="T23" fmla="*/ 3 h 15"/>
                    <a:gd name="T24" fmla="*/ 10 w 15"/>
                    <a:gd name="T25" fmla="*/ 0 h 15"/>
                    <a:gd name="T26" fmla="*/ 7 w 15"/>
                    <a:gd name="T27" fmla="*/ 0 h 15"/>
                    <a:gd name="T28" fmla="*/ 5 w 15"/>
                    <a:gd name="T29" fmla="*/ 0 h 15"/>
                    <a:gd name="T30" fmla="*/ 3 w 15"/>
                    <a:gd name="T31" fmla="*/ 0 h 15"/>
                    <a:gd name="T32" fmla="*/ 0 w 15"/>
                    <a:gd name="T33" fmla="*/ 3 h 15"/>
                    <a:gd name="T34" fmla="*/ 0 w 15"/>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5"/>
                      </a:moveTo>
                      <a:lnTo>
                        <a:pt x="0" y="8"/>
                      </a:lnTo>
                      <a:lnTo>
                        <a:pt x="0" y="10"/>
                      </a:lnTo>
                      <a:lnTo>
                        <a:pt x="3" y="12"/>
                      </a:lnTo>
                      <a:lnTo>
                        <a:pt x="5" y="15"/>
                      </a:lnTo>
                      <a:lnTo>
                        <a:pt x="7" y="15"/>
                      </a:lnTo>
                      <a:lnTo>
                        <a:pt x="10" y="12"/>
                      </a:lnTo>
                      <a:lnTo>
                        <a:pt x="12" y="10"/>
                      </a:lnTo>
                      <a:lnTo>
                        <a:pt x="15" y="8"/>
                      </a:lnTo>
                      <a:lnTo>
                        <a:pt x="15" y="5"/>
                      </a:lnTo>
                      <a:lnTo>
                        <a:pt x="12" y="3"/>
                      </a:lnTo>
                      <a:lnTo>
                        <a:pt x="10" y="0"/>
                      </a:lnTo>
                      <a:lnTo>
                        <a:pt x="7" y="0"/>
                      </a:lnTo>
                      <a:lnTo>
                        <a:pt x="5" y="0"/>
                      </a:lnTo>
                      <a:lnTo>
                        <a:pt x="3" y="0"/>
                      </a:lnTo>
                      <a:lnTo>
                        <a:pt x="0" y="3"/>
                      </a:lnTo>
                      <a:lnTo>
                        <a:pt x="0" y="5"/>
                      </a:lnTo>
                      <a:close/>
                    </a:path>
                  </a:pathLst>
                </a:custGeom>
                <a:solidFill>
                  <a:srgbClr val="969696"/>
                </a:solidFill>
                <a:ln w="9525">
                  <a:noFill/>
                  <a:round/>
                  <a:headEnd/>
                  <a:tailEnd/>
                </a:ln>
              </p:spPr>
              <p:txBody>
                <a:bodyPr/>
                <a:lstStyle/>
                <a:p>
                  <a:endParaRPr lang="ru-RU"/>
                </a:p>
              </p:txBody>
            </p:sp>
            <p:sp>
              <p:nvSpPr>
                <p:cNvPr id="1145" name="Freeform 971"/>
                <p:cNvSpPr>
                  <a:spLocks/>
                </p:cNvSpPr>
                <p:nvPr/>
              </p:nvSpPr>
              <p:spPr bwMode="auto">
                <a:xfrm>
                  <a:off x="6772" y="9375"/>
                  <a:ext cx="14" cy="14"/>
                </a:xfrm>
                <a:custGeom>
                  <a:avLst/>
                  <a:gdLst>
                    <a:gd name="T0" fmla="*/ 0 w 14"/>
                    <a:gd name="T1" fmla="*/ 4 h 14"/>
                    <a:gd name="T2" fmla="*/ 0 w 14"/>
                    <a:gd name="T3" fmla="*/ 7 h 14"/>
                    <a:gd name="T4" fmla="*/ 0 w 14"/>
                    <a:gd name="T5" fmla="*/ 9 h 14"/>
                    <a:gd name="T6" fmla="*/ 2 w 14"/>
                    <a:gd name="T7" fmla="*/ 12 h 14"/>
                    <a:gd name="T8" fmla="*/ 4 w 14"/>
                    <a:gd name="T9" fmla="*/ 14 h 14"/>
                    <a:gd name="T10" fmla="*/ 7 w 14"/>
                    <a:gd name="T11" fmla="*/ 14 h 14"/>
                    <a:gd name="T12" fmla="*/ 9 w 14"/>
                    <a:gd name="T13" fmla="*/ 12 h 14"/>
                    <a:gd name="T14" fmla="*/ 12 w 14"/>
                    <a:gd name="T15" fmla="*/ 9 h 14"/>
                    <a:gd name="T16" fmla="*/ 14 w 14"/>
                    <a:gd name="T17" fmla="*/ 7 h 14"/>
                    <a:gd name="T18" fmla="*/ 14 w 14"/>
                    <a:gd name="T19" fmla="*/ 7 h 14"/>
                    <a:gd name="T20" fmla="*/ 14 w 14"/>
                    <a:gd name="T21" fmla="*/ 4 h 14"/>
                    <a:gd name="T22" fmla="*/ 12 w 14"/>
                    <a:gd name="T23" fmla="*/ 2 h 14"/>
                    <a:gd name="T24" fmla="*/ 9 w 14"/>
                    <a:gd name="T25" fmla="*/ 0 h 14"/>
                    <a:gd name="T26" fmla="*/ 7 w 14"/>
                    <a:gd name="T27" fmla="*/ 0 h 14"/>
                    <a:gd name="T28" fmla="*/ 4 w 14"/>
                    <a:gd name="T29" fmla="*/ 0 h 14"/>
                    <a:gd name="T30" fmla="*/ 2 w 14"/>
                    <a:gd name="T31" fmla="*/ 0 h 14"/>
                    <a:gd name="T32" fmla="*/ 0 w 14"/>
                    <a:gd name="T33" fmla="*/ 2 h 14"/>
                    <a:gd name="T34" fmla="*/ 0 w 14"/>
                    <a:gd name="T35" fmla="*/ 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4"/>
                      </a:moveTo>
                      <a:lnTo>
                        <a:pt x="0" y="7"/>
                      </a:lnTo>
                      <a:lnTo>
                        <a:pt x="0" y="9"/>
                      </a:lnTo>
                      <a:lnTo>
                        <a:pt x="2" y="12"/>
                      </a:lnTo>
                      <a:lnTo>
                        <a:pt x="4" y="14"/>
                      </a:lnTo>
                      <a:lnTo>
                        <a:pt x="7" y="14"/>
                      </a:lnTo>
                      <a:lnTo>
                        <a:pt x="9" y="12"/>
                      </a:lnTo>
                      <a:lnTo>
                        <a:pt x="12" y="9"/>
                      </a:lnTo>
                      <a:lnTo>
                        <a:pt x="14" y="7"/>
                      </a:lnTo>
                      <a:lnTo>
                        <a:pt x="14" y="4"/>
                      </a:lnTo>
                      <a:lnTo>
                        <a:pt x="12" y="2"/>
                      </a:lnTo>
                      <a:lnTo>
                        <a:pt x="9" y="0"/>
                      </a:lnTo>
                      <a:lnTo>
                        <a:pt x="7" y="0"/>
                      </a:lnTo>
                      <a:lnTo>
                        <a:pt x="4" y="0"/>
                      </a:lnTo>
                      <a:lnTo>
                        <a:pt x="2" y="0"/>
                      </a:lnTo>
                      <a:lnTo>
                        <a:pt x="0" y="2"/>
                      </a:lnTo>
                      <a:lnTo>
                        <a:pt x="0" y="4"/>
                      </a:lnTo>
                      <a:close/>
                    </a:path>
                  </a:pathLst>
                </a:custGeom>
                <a:solidFill>
                  <a:srgbClr val="969696"/>
                </a:solidFill>
                <a:ln w="9525">
                  <a:noFill/>
                  <a:round/>
                  <a:headEnd/>
                  <a:tailEnd/>
                </a:ln>
              </p:spPr>
              <p:txBody>
                <a:bodyPr/>
                <a:lstStyle/>
                <a:p>
                  <a:endParaRPr lang="ru-RU"/>
                </a:p>
              </p:txBody>
            </p:sp>
            <p:sp>
              <p:nvSpPr>
                <p:cNvPr id="1146" name="Freeform 972"/>
                <p:cNvSpPr>
                  <a:spLocks/>
                </p:cNvSpPr>
                <p:nvPr/>
              </p:nvSpPr>
              <p:spPr bwMode="auto">
                <a:xfrm>
                  <a:off x="6772" y="9346"/>
                  <a:ext cx="14" cy="14"/>
                </a:xfrm>
                <a:custGeom>
                  <a:avLst/>
                  <a:gdLst>
                    <a:gd name="T0" fmla="*/ 0 w 14"/>
                    <a:gd name="T1" fmla="*/ 5 h 14"/>
                    <a:gd name="T2" fmla="*/ 0 w 14"/>
                    <a:gd name="T3" fmla="*/ 7 h 14"/>
                    <a:gd name="T4" fmla="*/ 2 w 14"/>
                    <a:gd name="T5" fmla="*/ 9 h 14"/>
                    <a:gd name="T6" fmla="*/ 4 w 14"/>
                    <a:gd name="T7" fmla="*/ 12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4 w 14"/>
                    <a:gd name="T21" fmla="*/ 5 h 14"/>
                    <a:gd name="T22" fmla="*/ 14 w 14"/>
                    <a:gd name="T23" fmla="*/ 2 h 14"/>
                    <a:gd name="T24" fmla="*/ 12 w 14"/>
                    <a:gd name="T25" fmla="*/ 0 h 14"/>
                    <a:gd name="T26" fmla="*/ 9 w 14"/>
                    <a:gd name="T27" fmla="*/ 0 h 14"/>
                    <a:gd name="T28" fmla="*/ 7 w 14"/>
                    <a:gd name="T29" fmla="*/ 0 h 14"/>
                    <a:gd name="T30" fmla="*/ 4 w 14"/>
                    <a:gd name="T31" fmla="*/ 0 h 14"/>
                    <a:gd name="T32" fmla="*/ 2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2" y="9"/>
                      </a:lnTo>
                      <a:lnTo>
                        <a:pt x="4" y="12"/>
                      </a:lnTo>
                      <a:lnTo>
                        <a:pt x="7" y="14"/>
                      </a:lnTo>
                      <a:lnTo>
                        <a:pt x="9" y="14"/>
                      </a:lnTo>
                      <a:lnTo>
                        <a:pt x="12" y="12"/>
                      </a:lnTo>
                      <a:lnTo>
                        <a:pt x="14" y="9"/>
                      </a:lnTo>
                      <a:lnTo>
                        <a:pt x="14" y="7"/>
                      </a:lnTo>
                      <a:lnTo>
                        <a:pt x="14" y="5"/>
                      </a:lnTo>
                      <a:lnTo>
                        <a:pt x="14" y="2"/>
                      </a:lnTo>
                      <a:lnTo>
                        <a:pt x="12" y="0"/>
                      </a:lnTo>
                      <a:lnTo>
                        <a:pt x="9" y="0"/>
                      </a:lnTo>
                      <a:lnTo>
                        <a:pt x="7" y="0"/>
                      </a:lnTo>
                      <a:lnTo>
                        <a:pt x="4" y="0"/>
                      </a:lnTo>
                      <a:lnTo>
                        <a:pt x="2" y="2"/>
                      </a:lnTo>
                      <a:lnTo>
                        <a:pt x="0" y="5"/>
                      </a:lnTo>
                      <a:close/>
                    </a:path>
                  </a:pathLst>
                </a:custGeom>
                <a:solidFill>
                  <a:srgbClr val="969696"/>
                </a:solidFill>
                <a:ln w="9525">
                  <a:noFill/>
                  <a:round/>
                  <a:headEnd/>
                  <a:tailEnd/>
                </a:ln>
              </p:spPr>
              <p:txBody>
                <a:bodyPr/>
                <a:lstStyle/>
                <a:p>
                  <a:endParaRPr lang="ru-RU"/>
                </a:p>
              </p:txBody>
            </p:sp>
            <p:sp>
              <p:nvSpPr>
                <p:cNvPr id="1147" name="Freeform 973"/>
                <p:cNvSpPr>
                  <a:spLocks/>
                </p:cNvSpPr>
                <p:nvPr/>
              </p:nvSpPr>
              <p:spPr bwMode="auto">
                <a:xfrm>
                  <a:off x="6774" y="9317"/>
                  <a:ext cx="14" cy="14"/>
                </a:xfrm>
                <a:custGeom>
                  <a:avLst/>
                  <a:gdLst>
                    <a:gd name="T0" fmla="*/ 0 w 14"/>
                    <a:gd name="T1" fmla="*/ 5 h 14"/>
                    <a:gd name="T2" fmla="*/ 0 w 14"/>
                    <a:gd name="T3" fmla="*/ 7 h 14"/>
                    <a:gd name="T4" fmla="*/ 2 w 14"/>
                    <a:gd name="T5" fmla="*/ 10 h 14"/>
                    <a:gd name="T6" fmla="*/ 5 w 14"/>
                    <a:gd name="T7" fmla="*/ 12 h 14"/>
                    <a:gd name="T8" fmla="*/ 7 w 14"/>
                    <a:gd name="T9" fmla="*/ 14 h 14"/>
                    <a:gd name="T10" fmla="*/ 10 w 14"/>
                    <a:gd name="T11" fmla="*/ 14 h 14"/>
                    <a:gd name="T12" fmla="*/ 12 w 14"/>
                    <a:gd name="T13" fmla="*/ 12 h 14"/>
                    <a:gd name="T14" fmla="*/ 14 w 14"/>
                    <a:gd name="T15" fmla="*/ 10 h 14"/>
                    <a:gd name="T16" fmla="*/ 14 w 14"/>
                    <a:gd name="T17" fmla="*/ 7 h 14"/>
                    <a:gd name="T18" fmla="*/ 14 w 14"/>
                    <a:gd name="T19" fmla="*/ 7 h 14"/>
                    <a:gd name="T20" fmla="*/ 14 w 14"/>
                    <a:gd name="T21" fmla="*/ 5 h 14"/>
                    <a:gd name="T22" fmla="*/ 14 w 14"/>
                    <a:gd name="T23" fmla="*/ 2 h 14"/>
                    <a:gd name="T24" fmla="*/ 12 w 14"/>
                    <a:gd name="T25" fmla="*/ 0 h 14"/>
                    <a:gd name="T26" fmla="*/ 10 w 14"/>
                    <a:gd name="T27" fmla="*/ 0 h 14"/>
                    <a:gd name="T28" fmla="*/ 7 w 14"/>
                    <a:gd name="T29" fmla="*/ 0 h 14"/>
                    <a:gd name="T30" fmla="*/ 5 w 14"/>
                    <a:gd name="T31" fmla="*/ 0 h 14"/>
                    <a:gd name="T32" fmla="*/ 2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2" y="10"/>
                      </a:lnTo>
                      <a:lnTo>
                        <a:pt x="5" y="12"/>
                      </a:lnTo>
                      <a:lnTo>
                        <a:pt x="7" y="14"/>
                      </a:lnTo>
                      <a:lnTo>
                        <a:pt x="10" y="14"/>
                      </a:lnTo>
                      <a:lnTo>
                        <a:pt x="12" y="12"/>
                      </a:lnTo>
                      <a:lnTo>
                        <a:pt x="14" y="10"/>
                      </a:lnTo>
                      <a:lnTo>
                        <a:pt x="14" y="7"/>
                      </a:lnTo>
                      <a:lnTo>
                        <a:pt x="14" y="5"/>
                      </a:lnTo>
                      <a:lnTo>
                        <a:pt x="14" y="2"/>
                      </a:lnTo>
                      <a:lnTo>
                        <a:pt x="12" y="0"/>
                      </a:lnTo>
                      <a:lnTo>
                        <a:pt x="10" y="0"/>
                      </a:lnTo>
                      <a:lnTo>
                        <a:pt x="7" y="0"/>
                      </a:lnTo>
                      <a:lnTo>
                        <a:pt x="5" y="0"/>
                      </a:lnTo>
                      <a:lnTo>
                        <a:pt x="2" y="2"/>
                      </a:lnTo>
                      <a:lnTo>
                        <a:pt x="0" y="5"/>
                      </a:lnTo>
                      <a:close/>
                    </a:path>
                  </a:pathLst>
                </a:custGeom>
                <a:solidFill>
                  <a:srgbClr val="969696"/>
                </a:solidFill>
                <a:ln w="9525">
                  <a:noFill/>
                  <a:round/>
                  <a:headEnd/>
                  <a:tailEnd/>
                </a:ln>
              </p:spPr>
              <p:txBody>
                <a:bodyPr/>
                <a:lstStyle/>
                <a:p>
                  <a:endParaRPr lang="ru-RU"/>
                </a:p>
              </p:txBody>
            </p:sp>
            <p:sp>
              <p:nvSpPr>
                <p:cNvPr id="1148" name="Freeform 974"/>
                <p:cNvSpPr>
                  <a:spLocks/>
                </p:cNvSpPr>
                <p:nvPr/>
              </p:nvSpPr>
              <p:spPr bwMode="auto">
                <a:xfrm>
                  <a:off x="6776" y="9288"/>
                  <a:ext cx="15" cy="15"/>
                </a:xfrm>
                <a:custGeom>
                  <a:avLst/>
                  <a:gdLst>
                    <a:gd name="T0" fmla="*/ 0 w 15"/>
                    <a:gd name="T1" fmla="*/ 5 h 15"/>
                    <a:gd name="T2" fmla="*/ 0 w 15"/>
                    <a:gd name="T3" fmla="*/ 7 h 15"/>
                    <a:gd name="T4" fmla="*/ 3 w 15"/>
                    <a:gd name="T5" fmla="*/ 10 h 15"/>
                    <a:gd name="T6" fmla="*/ 5 w 15"/>
                    <a:gd name="T7" fmla="*/ 12 h 15"/>
                    <a:gd name="T8" fmla="*/ 8 w 15"/>
                    <a:gd name="T9" fmla="*/ 15 h 15"/>
                    <a:gd name="T10" fmla="*/ 10 w 15"/>
                    <a:gd name="T11" fmla="*/ 15 h 15"/>
                    <a:gd name="T12" fmla="*/ 12 w 15"/>
                    <a:gd name="T13" fmla="*/ 12 h 15"/>
                    <a:gd name="T14" fmla="*/ 15 w 15"/>
                    <a:gd name="T15" fmla="*/ 10 h 15"/>
                    <a:gd name="T16" fmla="*/ 15 w 15"/>
                    <a:gd name="T17" fmla="*/ 7 h 15"/>
                    <a:gd name="T18" fmla="*/ 15 w 15"/>
                    <a:gd name="T19" fmla="*/ 7 h 15"/>
                    <a:gd name="T20" fmla="*/ 15 w 15"/>
                    <a:gd name="T21" fmla="*/ 5 h 15"/>
                    <a:gd name="T22" fmla="*/ 15 w 15"/>
                    <a:gd name="T23" fmla="*/ 3 h 15"/>
                    <a:gd name="T24" fmla="*/ 12 w 15"/>
                    <a:gd name="T25" fmla="*/ 0 h 15"/>
                    <a:gd name="T26" fmla="*/ 10 w 15"/>
                    <a:gd name="T27" fmla="*/ 0 h 15"/>
                    <a:gd name="T28" fmla="*/ 8 w 15"/>
                    <a:gd name="T29" fmla="*/ 0 h 15"/>
                    <a:gd name="T30" fmla="*/ 5 w 15"/>
                    <a:gd name="T31" fmla="*/ 0 h 15"/>
                    <a:gd name="T32" fmla="*/ 3 w 15"/>
                    <a:gd name="T33" fmla="*/ 3 h 15"/>
                    <a:gd name="T34" fmla="*/ 0 w 15"/>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5"/>
                      </a:moveTo>
                      <a:lnTo>
                        <a:pt x="0" y="7"/>
                      </a:lnTo>
                      <a:lnTo>
                        <a:pt x="3" y="10"/>
                      </a:lnTo>
                      <a:lnTo>
                        <a:pt x="5" y="12"/>
                      </a:lnTo>
                      <a:lnTo>
                        <a:pt x="8" y="15"/>
                      </a:lnTo>
                      <a:lnTo>
                        <a:pt x="10" y="15"/>
                      </a:lnTo>
                      <a:lnTo>
                        <a:pt x="12" y="12"/>
                      </a:lnTo>
                      <a:lnTo>
                        <a:pt x="15" y="10"/>
                      </a:lnTo>
                      <a:lnTo>
                        <a:pt x="15" y="7"/>
                      </a:lnTo>
                      <a:lnTo>
                        <a:pt x="15" y="5"/>
                      </a:lnTo>
                      <a:lnTo>
                        <a:pt x="15" y="3"/>
                      </a:lnTo>
                      <a:lnTo>
                        <a:pt x="12" y="0"/>
                      </a:lnTo>
                      <a:lnTo>
                        <a:pt x="10" y="0"/>
                      </a:lnTo>
                      <a:lnTo>
                        <a:pt x="8" y="0"/>
                      </a:lnTo>
                      <a:lnTo>
                        <a:pt x="5" y="0"/>
                      </a:lnTo>
                      <a:lnTo>
                        <a:pt x="3" y="3"/>
                      </a:lnTo>
                      <a:lnTo>
                        <a:pt x="0" y="5"/>
                      </a:lnTo>
                      <a:close/>
                    </a:path>
                  </a:pathLst>
                </a:custGeom>
                <a:solidFill>
                  <a:srgbClr val="969696"/>
                </a:solidFill>
                <a:ln w="9525">
                  <a:noFill/>
                  <a:round/>
                  <a:headEnd/>
                  <a:tailEnd/>
                </a:ln>
              </p:spPr>
              <p:txBody>
                <a:bodyPr/>
                <a:lstStyle/>
                <a:p>
                  <a:endParaRPr lang="ru-RU"/>
                </a:p>
              </p:txBody>
            </p:sp>
            <p:sp>
              <p:nvSpPr>
                <p:cNvPr id="1149" name="Freeform 975"/>
                <p:cNvSpPr>
                  <a:spLocks/>
                </p:cNvSpPr>
                <p:nvPr/>
              </p:nvSpPr>
              <p:spPr bwMode="auto">
                <a:xfrm>
                  <a:off x="6779" y="9259"/>
                  <a:ext cx="14" cy="15"/>
                </a:xfrm>
                <a:custGeom>
                  <a:avLst/>
                  <a:gdLst>
                    <a:gd name="T0" fmla="*/ 0 w 14"/>
                    <a:gd name="T1" fmla="*/ 8 h 15"/>
                    <a:gd name="T2" fmla="*/ 0 w 14"/>
                    <a:gd name="T3" fmla="*/ 8 h 15"/>
                    <a:gd name="T4" fmla="*/ 2 w 14"/>
                    <a:gd name="T5" fmla="*/ 10 h 15"/>
                    <a:gd name="T6" fmla="*/ 5 w 14"/>
                    <a:gd name="T7" fmla="*/ 12 h 15"/>
                    <a:gd name="T8" fmla="*/ 7 w 14"/>
                    <a:gd name="T9" fmla="*/ 15 h 15"/>
                    <a:gd name="T10" fmla="*/ 7 w 14"/>
                    <a:gd name="T11" fmla="*/ 15 h 15"/>
                    <a:gd name="T12" fmla="*/ 9 w 14"/>
                    <a:gd name="T13" fmla="*/ 12 h 15"/>
                    <a:gd name="T14" fmla="*/ 12 w 14"/>
                    <a:gd name="T15" fmla="*/ 10 h 15"/>
                    <a:gd name="T16" fmla="*/ 14 w 14"/>
                    <a:gd name="T17" fmla="*/ 10 h 15"/>
                    <a:gd name="T18" fmla="*/ 14 w 14"/>
                    <a:gd name="T19" fmla="*/ 10 h 15"/>
                    <a:gd name="T20" fmla="*/ 14 w 14"/>
                    <a:gd name="T21" fmla="*/ 8 h 15"/>
                    <a:gd name="T22" fmla="*/ 12 w 14"/>
                    <a:gd name="T23" fmla="*/ 5 h 15"/>
                    <a:gd name="T24" fmla="*/ 9 w 14"/>
                    <a:gd name="T25" fmla="*/ 3 h 15"/>
                    <a:gd name="T26" fmla="*/ 7 w 14"/>
                    <a:gd name="T27" fmla="*/ 0 h 15"/>
                    <a:gd name="T28" fmla="*/ 7 w 14"/>
                    <a:gd name="T29" fmla="*/ 0 h 15"/>
                    <a:gd name="T30" fmla="*/ 5 w 14"/>
                    <a:gd name="T31" fmla="*/ 3 h 15"/>
                    <a:gd name="T32" fmla="*/ 2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8"/>
                      </a:lnTo>
                      <a:lnTo>
                        <a:pt x="2" y="10"/>
                      </a:lnTo>
                      <a:lnTo>
                        <a:pt x="5" y="12"/>
                      </a:lnTo>
                      <a:lnTo>
                        <a:pt x="7" y="15"/>
                      </a:lnTo>
                      <a:lnTo>
                        <a:pt x="9" y="12"/>
                      </a:lnTo>
                      <a:lnTo>
                        <a:pt x="12" y="10"/>
                      </a:lnTo>
                      <a:lnTo>
                        <a:pt x="14" y="10"/>
                      </a:lnTo>
                      <a:lnTo>
                        <a:pt x="14" y="8"/>
                      </a:lnTo>
                      <a:lnTo>
                        <a:pt x="12" y="5"/>
                      </a:lnTo>
                      <a:lnTo>
                        <a:pt x="9" y="3"/>
                      </a:lnTo>
                      <a:lnTo>
                        <a:pt x="7" y="0"/>
                      </a:lnTo>
                      <a:lnTo>
                        <a:pt x="5" y="3"/>
                      </a:lnTo>
                      <a:lnTo>
                        <a:pt x="2" y="5"/>
                      </a:lnTo>
                      <a:lnTo>
                        <a:pt x="0" y="8"/>
                      </a:lnTo>
                      <a:close/>
                    </a:path>
                  </a:pathLst>
                </a:custGeom>
                <a:solidFill>
                  <a:srgbClr val="969696"/>
                </a:solidFill>
                <a:ln w="9525">
                  <a:noFill/>
                  <a:round/>
                  <a:headEnd/>
                  <a:tailEnd/>
                </a:ln>
              </p:spPr>
              <p:txBody>
                <a:bodyPr/>
                <a:lstStyle/>
                <a:p>
                  <a:endParaRPr lang="ru-RU"/>
                </a:p>
              </p:txBody>
            </p:sp>
            <p:sp>
              <p:nvSpPr>
                <p:cNvPr id="1150" name="Freeform 976"/>
                <p:cNvSpPr>
                  <a:spLocks/>
                </p:cNvSpPr>
                <p:nvPr/>
              </p:nvSpPr>
              <p:spPr bwMode="auto">
                <a:xfrm>
                  <a:off x="6781" y="9231"/>
                  <a:ext cx="15" cy="14"/>
                </a:xfrm>
                <a:custGeom>
                  <a:avLst/>
                  <a:gdLst>
                    <a:gd name="T0" fmla="*/ 0 w 15"/>
                    <a:gd name="T1" fmla="*/ 7 h 14"/>
                    <a:gd name="T2" fmla="*/ 0 w 15"/>
                    <a:gd name="T3" fmla="*/ 9 h 14"/>
                    <a:gd name="T4" fmla="*/ 0 w 15"/>
                    <a:gd name="T5" fmla="*/ 12 h 14"/>
                    <a:gd name="T6" fmla="*/ 3 w 15"/>
                    <a:gd name="T7" fmla="*/ 14 h 14"/>
                    <a:gd name="T8" fmla="*/ 5 w 15"/>
                    <a:gd name="T9" fmla="*/ 14 h 14"/>
                    <a:gd name="T10" fmla="*/ 7 w 15"/>
                    <a:gd name="T11" fmla="*/ 14 h 14"/>
                    <a:gd name="T12" fmla="*/ 10 w 15"/>
                    <a:gd name="T13" fmla="*/ 14 h 14"/>
                    <a:gd name="T14" fmla="*/ 12 w 15"/>
                    <a:gd name="T15" fmla="*/ 12 h 14"/>
                    <a:gd name="T16" fmla="*/ 15 w 15"/>
                    <a:gd name="T17" fmla="*/ 9 h 14"/>
                    <a:gd name="T18" fmla="*/ 15 w 15"/>
                    <a:gd name="T19" fmla="*/ 9 h 14"/>
                    <a:gd name="T20" fmla="*/ 15 w 15"/>
                    <a:gd name="T21" fmla="*/ 7 h 14"/>
                    <a:gd name="T22" fmla="*/ 12 w 15"/>
                    <a:gd name="T23" fmla="*/ 4 h 14"/>
                    <a:gd name="T24" fmla="*/ 10 w 15"/>
                    <a:gd name="T25" fmla="*/ 2 h 14"/>
                    <a:gd name="T26" fmla="*/ 7 w 15"/>
                    <a:gd name="T27" fmla="*/ 0 h 14"/>
                    <a:gd name="T28" fmla="*/ 5 w 15"/>
                    <a:gd name="T29" fmla="*/ 0 h 14"/>
                    <a:gd name="T30" fmla="*/ 3 w 15"/>
                    <a:gd name="T31" fmla="*/ 2 h 14"/>
                    <a:gd name="T32" fmla="*/ 0 w 15"/>
                    <a:gd name="T33" fmla="*/ 4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0" y="12"/>
                      </a:lnTo>
                      <a:lnTo>
                        <a:pt x="3" y="14"/>
                      </a:lnTo>
                      <a:lnTo>
                        <a:pt x="5" y="14"/>
                      </a:lnTo>
                      <a:lnTo>
                        <a:pt x="7" y="14"/>
                      </a:lnTo>
                      <a:lnTo>
                        <a:pt x="10" y="14"/>
                      </a:lnTo>
                      <a:lnTo>
                        <a:pt x="12" y="12"/>
                      </a:lnTo>
                      <a:lnTo>
                        <a:pt x="15" y="9"/>
                      </a:lnTo>
                      <a:lnTo>
                        <a:pt x="15" y="7"/>
                      </a:lnTo>
                      <a:lnTo>
                        <a:pt x="12" y="4"/>
                      </a:lnTo>
                      <a:lnTo>
                        <a:pt x="10" y="2"/>
                      </a:lnTo>
                      <a:lnTo>
                        <a:pt x="7" y="0"/>
                      </a:lnTo>
                      <a:lnTo>
                        <a:pt x="5" y="0"/>
                      </a:lnTo>
                      <a:lnTo>
                        <a:pt x="3" y="2"/>
                      </a:lnTo>
                      <a:lnTo>
                        <a:pt x="0" y="4"/>
                      </a:lnTo>
                      <a:lnTo>
                        <a:pt x="0" y="7"/>
                      </a:lnTo>
                      <a:close/>
                    </a:path>
                  </a:pathLst>
                </a:custGeom>
                <a:solidFill>
                  <a:srgbClr val="969696"/>
                </a:solidFill>
                <a:ln w="9525">
                  <a:noFill/>
                  <a:round/>
                  <a:headEnd/>
                  <a:tailEnd/>
                </a:ln>
              </p:spPr>
              <p:txBody>
                <a:bodyPr/>
                <a:lstStyle/>
                <a:p>
                  <a:endParaRPr lang="ru-RU"/>
                </a:p>
              </p:txBody>
            </p:sp>
            <p:sp>
              <p:nvSpPr>
                <p:cNvPr id="1151" name="Freeform 977"/>
                <p:cNvSpPr>
                  <a:spLocks/>
                </p:cNvSpPr>
                <p:nvPr/>
              </p:nvSpPr>
              <p:spPr bwMode="auto">
                <a:xfrm>
                  <a:off x="6784" y="9202"/>
                  <a:ext cx="14" cy="14"/>
                </a:xfrm>
                <a:custGeom>
                  <a:avLst/>
                  <a:gdLst>
                    <a:gd name="T0" fmla="*/ 0 w 14"/>
                    <a:gd name="T1" fmla="*/ 7 h 14"/>
                    <a:gd name="T2" fmla="*/ 0 w 14"/>
                    <a:gd name="T3" fmla="*/ 9 h 14"/>
                    <a:gd name="T4" fmla="*/ 0 w 14"/>
                    <a:gd name="T5" fmla="*/ 12 h 14"/>
                    <a:gd name="T6" fmla="*/ 2 w 14"/>
                    <a:gd name="T7" fmla="*/ 14 h 14"/>
                    <a:gd name="T8" fmla="*/ 4 w 14"/>
                    <a:gd name="T9" fmla="*/ 14 h 14"/>
                    <a:gd name="T10" fmla="*/ 7 w 14"/>
                    <a:gd name="T11" fmla="*/ 14 h 14"/>
                    <a:gd name="T12" fmla="*/ 9 w 14"/>
                    <a:gd name="T13" fmla="*/ 14 h 14"/>
                    <a:gd name="T14" fmla="*/ 12 w 14"/>
                    <a:gd name="T15" fmla="*/ 12 h 14"/>
                    <a:gd name="T16" fmla="*/ 14 w 14"/>
                    <a:gd name="T17" fmla="*/ 9 h 14"/>
                    <a:gd name="T18" fmla="*/ 14 w 14"/>
                    <a:gd name="T19" fmla="*/ 9 h 14"/>
                    <a:gd name="T20" fmla="*/ 14 w 14"/>
                    <a:gd name="T21" fmla="*/ 7 h 14"/>
                    <a:gd name="T22" fmla="*/ 12 w 14"/>
                    <a:gd name="T23" fmla="*/ 5 h 14"/>
                    <a:gd name="T24" fmla="*/ 9 w 14"/>
                    <a:gd name="T25" fmla="*/ 2 h 14"/>
                    <a:gd name="T26" fmla="*/ 7 w 14"/>
                    <a:gd name="T27" fmla="*/ 0 h 14"/>
                    <a:gd name="T28" fmla="*/ 4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0" y="12"/>
                      </a:lnTo>
                      <a:lnTo>
                        <a:pt x="2" y="14"/>
                      </a:lnTo>
                      <a:lnTo>
                        <a:pt x="4" y="14"/>
                      </a:lnTo>
                      <a:lnTo>
                        <a:pt x="7" y="14"/>
                      </a:lnTo>
                      <a:lnTo>
                        <a:pt x="9" y="14"/>
                      </a:lnTo>
                      <a:lnTo>
                        <a:pt x="12" y="12"/>
                      </a:lnTo>
                      <a:lnTo>
                        <a:pt x="14" y="9"/>
                      </a:lnTo>
                      <a:lnTo>
                        <a:pt x="14" y="7"/>
                      </a:lnTo>
                      <a:lnTo>
                        <a:pt x="12" y="5"/>
                      </a:lnTo>
                      <a:lnTo>
                        <a:pt x="9" y="2"/>
                      </a:lnTo>
                      <a:lnTo>
                        <a:pt x="7" y="0"/>
                      </a:lnTo>
                      <a:lnTo>
                        <a:pt x="4"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1152" name="Freeform 978"/>
                <p:cNvSpPr>
                  <a:spLocks/>
                </p:cNvSpPr>
                <p:nvPr/>
              </p:nvSpPr>
              <p:spPr bwMode="auto">
                <a:xfrm>
                  <a:off x="6786" y="9173"/>
                  <a:ext cx="14" cy="14"/>
                </a:xfrm>
                <a:custGeom>
                  <a:avLst/>
                  <a:gdLst>
                    <a:gd name="T0" fmla="*/ 0 w 14"/>
                    <a:gd name="T1" fmla="*/ 7 h 14"/>
                    <a:gd name="T2" fmla="*/ 0 w 14"/>
                    <a:gd name="T3" fmla="*/ 10 h 14"/>
                    <a:gd name="T4" fmla="*/ 0 w 14"/>
                    <a:gd name="T5" fmla="*/ 12 h 14"/>
                    <a:gd name="T6" fmla="*/ 2 w 14"/>
                    <a:gd name="T7" fmla="*/ 14 h 14"/>
                    <a:gd name="T8" fmla="*/ 5 w 14"/>
                    <a:gd name="T9" fmla="*/ 14 h 14"/>
                    <a:gd name="T10" fmla="*/ 7 w 14"/>
                    <a:gd name="T11" fmla="*/ 14 h 14"/>
                    <a:gd name="T12" fmla="*/ 10 w 14"/>
                    <a:gd name="T13" fmla="*/ 14 h 14"/>
                    <a:gd name="T14" fmla="*/ 12 w 14"/>
                    <a:gd name="T15" fmla="*/ 12 h 14"/>
                    <a:gd name="T16" fmla="*/ 14 w 14"/>
                    <a:gd name="T17" fmla="*/ 10 h 14"/>
                    <a:gd name="T18" fmla="*/ 14 w 14"/>
                    <a:gd name="T19" fmla="*/ 10 h 14"/>
                    <a:gd name="T20" fmla="*/ 14 w 14"/>
                    <a:gd name="T21" fmla="*/ 7 h 14"/>
                    <a:gd name="T22" fmla="*/ 12 w 14"/>
                    <a:gd name="T23" fmla="*/ 5 h 14"/>
                    <a:gd name="T24" fmla="*/ 10 w 14"/>
                    <a:gd name="T25" fmla="*/ 2 h 14"/>
                    <a:gd name="T26" fmla="*/ 7 w 14"/>
                    <a:gd name="T27" fmla="*/ 0 h 14"/>
                    <a:gd name="T28" fmla="*/ 5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10"/>
                      </a:lnTo>
                      <a:lnTo>
                        <a:pt x="0" y="12"/>
                      </a:lnTo>
                      <a:lnTo>
                        <a:pt x="2" y="14"/>
                      </a:lnTo>
                      <a:lnTo>
                        <a:pt x="5" y="14"/>
                      </a:lnTo>
                      <a:lnTo>
                        <a:pt x="7" y="14"/>
                      </a:lnTo>
                      <a:lnTo>
                        <a:pt x="10" y="14"/>
                      </a:lnTo>
                      <a:lnTo>
                        <a:pt x="12" y="12"/>
                      </a:lnTo>
                      <a:lnTo>
                        <a:pt x="14" y="10"/>
                      </a:lnTo>
                      <a:lnTo>
                        <a:pt x="14" y="7"/>
                      </a:lnTo>
                      <a:lnTo>
                        <a:pt x="12" y="5"/>
                      </a:lnTo>
                      <a:lnTo>
                        <a:pt x="10" y="2"/>
                      </a:lnTo>
                      <a:lnTo>
                        <a:pt x="7" y="0"/>
                      </a:lnTo>
                      <a:lnTo>
                        <a:pt x="5"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1153" name="Freeform 979"/>
                <p:cNvSpPr>
                  <a:spLocks/>
                </p:cNvSpPr>
                <p:nvPr/>
              </p:nvSpPr>
              <p:spPr bwMode="auto">
                <a:xfrm>
                  <a:off x="6786" y="9144"/>
                  <a:ext cx="14" cy="15"/>
                </a:xfrm>
                <a:custGeom>
                  <a:avLst/>
                  <a:gdLst>
                    <a:gd name="T0" fmla="*/ 0 w 14"/>
                    <a:gd name="T1" fmla="*/ 7 h 15"/>
                    <a:gd name="T2" fmla="*/ 0 w 14"/>
                    <a:gd name="T3" fmla="*/ 10 h 15"/>
                    <a:gd name="T4" fmla="*/ 2 w 14"/>
                    <a:gd name="T5" fmla="*/ 12 h 15"/>
                    <a:gd name="T6" fmla="*/ 5 w 14"/>
                    <a:gd name="T7" fmla="*/ 15 h 15"/>
                    <a:gd name="T8" fmla="*/ 7 w 14"/>
                    <a:gd name="T9" fmla="*/ 15 h 15"/>
                    <a:gd name="T10" fmla="*/ 10 w 14"/>
                    <a:gd name="T11" fmla="*/ 15 h 15"/>
                    <a:gd name="T12" fmla="*/ 12 w 14"/>
                    <a:gd name="T13" fmla="*/ 15 h 15"/>
                    <a:gd name="T14" fmla="*/ 14 w 14"/>
                    <a:gd name="T15" fmla="*/ 12 h 15"/>
                    <a:gd name="T16" fmla="*/ 14 w 14"/>
                    <a:gd name="T17" fmla="*/ 10 h 15"/>
                    <a:gd name="T18" fmla="*/ 14 w 14"/>
                    <a:gd name="T19" fmla="*/ 10 h 15"/>
                    <a:gd name="T20" fmla="*/ 14 w 14"/>
                    <a:gd name="T21" fmla="*/ 7 h 15"/>
                    <a:gd name="T22" fmla="*/ 14 w 14"/>
                    <a:gd name="T23" fmla="*/ 5 h 15"/>
                    <a:gd name="T24" fmla="*/ 12 w 14"/>
                    <a:gd name="T25" fmla="*/ 3 h 15"/>
                    <a:gd name="T26" fmla="*/ 10 w 14"/>
                    <a:gd name="T27" fmla="*/ 0 h 15"/>
                    <a:gd name="T28" fmla="*/ 7 w 14"/>
                    <a:gd name="T29" fmla="*/ 0 h 15"/>
                    <a:gd name="T30" fmla="*/ 5 w 14"/>
                    <a:gd name="T31" fmla="*/ 3 h 15"/>
                    <a:gd name="T32" fmla="*/ 2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2" y="12"/>
                      </a:lnTo>
                      <a:lnTo>
                        <a:pt x="5" y="15"/>
                      </a:lnTo>
                      <a:lnTo>
                        <a:pt x="7" y="15"/>
                      </a:lnTo>
                      <a:lnTo>
                        <a:pt x="10" y="15"/>
                      </a:lnTo>
                      <a:lnTo>
                        <a:pt x="12" y="15"/>
                      </a:lnTo>
                      <a:lnTo>
                        <a:pt x="14" y="12"/>
                      </a:lnTo>
                      <a:lnTo>
                        <a:pt x="14" y="10"/>
                      </a:lnTo>
                      <a:lnTo>
                        <a:pt x="14" y="7"/>
                      </a:lnTo>
                      <a:lnTo>
                        <a:pt x="14" y="5"/>
                      </a:lnTo>
                      <a:lnTo>
                        <a:pt x="12" y="3"/>
                      </a:lnTo>
                      <a:lnTo>
                        <a:pt x="10" y="0"/>
                      </a:lnTo>
                      <a:lnTo>
                        <a:pt x="7" y="0"/>
                      </a:lnTo>
                      <a:lnTo>
                        <a:pt x="5" y="3"/>
                      </a:lnTo>
                      <a:lnTo>
                        <a:pt x="2" y="5"/>
                      </a:lnTo>
                      <a:lnTo>
                        <a:pt x="0" y="7"/>
                      </a:lnTo>
                      <a:close/>
                    </a:path>
                  </a:pathLst>
                </a:custGeom>
                <a:solidFill>
                  <a:srgbClr val="969696"/>
                </a:solidFill>
                <a:ln w="9525">
                  <a:noFill/>
                  <a:round/>
                  <a:headEnd/>
                  <a:tailEnd/>
                </a:ln>
              </p:spPr>
              <p:txBody>
                <a:bodyPr/>
                <a:lstStyle/>
                <a:p>
                  <a:endParaRPr lang="ru-RU"/>
                </a:p>
              </p:txBody>
            </p:sp>
            <p:sp>
              <p:nvSpPr>
                <p:cNvPr id="1154" name="Freeform 980"/>
                <p:cNvSpPr>
                  <a:spLocks/>
                </p:cNvSpPr>
                <p:nvPr/>
              </p:nvSpPr>
              <p:spPr bwMode="auto">
                <a:xfrm>
                  <a:off x="6788" y="9115"/>
                  <a:ext cx="15" cy="15"/>
                </a:xfrm>
                <a:custGeom>
                  <a:avLst/>
                  <a:gdLst>
                    <a:gd name="T0" fmla="*/ 0 w 15"/>
                    <a:gd name="T1" fmla="*/ 8 h 15"/>
                    <a:gd name="T2" fmla="*/ 0 w 15"/>
                    <a:gd name="T3" fmla="*/ 10 h 15"/>
                    <a:gd name="T4" fmla="*/ 3 w 15"/>
                    <a:gd name="T5" fmla="*/ 12 h 15"/>
                    <a:gd name="T6" fmla="*/ 5 w 15"/>
                    <a:gd name="T7" fmla="*/ 15 h 15"/>
                    <a:gd name="T8" fmla="*/ 8 w 15"/>
                    <a:gd name="T9" fmla="*/ 15 h 15"/>
                    <a:gd name="T10" fmla="*/ 10 w 15"/>
                    <a:gd name="T11" fmla="*/ 15 h 15"/>
                    <a:gd name="T12" fmla="*/ 12 w 15"/>
                    <a:gd name="T13" fmla="*/ 15 h 15"/>
                    <a:gd name="T14" fmla="*/ 15 w 15"/>
                    <a:gd name="T15" fmla="*/ 12 h 15"/>
                    <a:gd name="T16" fmla="*/ 15 w 15"/>
                    <a:gd name="T17" fmla="*/ 10 h 15"/>
                    <a:gd name="T18" fmla="*/ 15 w 15"/>
                    <a:gd name="T19" fmla="*/ 10 h 15"/>
                    <a:gd name="T20" fmla="*/ 15 w 15"/>
                    <a:gd name="T21" fmla="*/ 8 h 15"/>
                    <a:gd name="T22" fmla="*/ 15 w 15"/>
                    <a:gd name="T23" fmla="*/ 5 h 15"/>
                    <a:gd name="T24" fmla="*/ 12 w 15"/>
                    <a:gd name="T25" fmla="*/ 3 h 15"/>
                    <a:gd name="T26" fmla="*/ 10 w 15"/>
                    <a:gd name="T27" fmla="*/ 0 h 15"/>
                    <a:gd name="T28" fmla="*/ 8 w 15"/>
                    <a:gd name="T29" fmla="*/ 0 h 15"/>
                    <a:gd name="T30" fmla="*/ 5 w 15"/>
                    <a:gd name="T31" fmla="*/ 3 h 15"/>
                    <a:gd name="T32" fmla="*/ 3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0" y="10"/>
                      </a:lnTo>
                      <a:lnTo>
                        <a:pt x="3" y="12"/>
                      </a:lnTo>
                      <a:lnTo>
                        <a:pt x="5" y="15"/>
                      </a:lnTo>
                      <a:lnTo>
                        <a:pt x="8" y="15"/>
                      </a:lnTo>
                      <a:lnTo>
                        <a:pt x="10" y="15"/>
                      </a:lnTo>
                      <a:lnTo>
                        <a:pt x="12" y="15"/>
                      </a:lnTo>
                      <a:lnTo>
                        <a:pt x="15" y="12"/>
                      </a:lnTo>
                      <a:lnTo>
                        <a:pt x="15" y="10"/>
                      </a:lnTo>
                      <a:lnTo>
                        <a:pt x="15" y="8"/>
                      </a:lnTo>
                      <a:lnTo>
                        <a:pt x="15" y="5"/>
                      </a:lnTo>
                      <a:lnTo>
                        <a:pt x="12" y="3"/>
                      </a:lnTo>
                      <a:lnTo>
                        <a:pt x="10" y="0"/>
                      </a:lnTo>
                      <a:lnTo>
                        <a:pt x="8" y="0"/>
                      </a:lnTo>
                      <a:lnTo>
                        <a:pt x="5" y="3"/>
                      </a:lnTo>
                      <a:lnTo>
                        <a:pt x="3" y="5"/>
                      </a:lnTo>
                      <a:lnTo>
                        <a:pt x="0" y="8"/>
                      </a:lnTo>
                      <a:close/>
                    </a:path>
                  </a:pathLst>
                </a:custGeom>
                <a:solidFill>
                  <a:srgbClr val="969696"/>
                </a:solidFill>
                <a:ln w="9525">
                  <a:noFill/>
                  <a:round/>
                  <a:headEnd/>
                  <a:tailEnd/>
                </a:ln>
              </p:spPr>
              <p:txBody>
                <a:bodyPr/>
                <a:lstStyle/>
                <a:p>
                  <a:endParaRPr lang="ru-RU"/>
                </a:p>
              </p:txBody>
            </p:sp>
            <p:sp>
              <p:nvSpPr>
                <p:cNvPr id="1155" name="Freeform 981"/>
                <p:cNvSpPr>
                  <a:spLocks/>
                </p:cNvSpPr>
                <p:nvPr/>
              </p:nvSpPr>
              <p:spPr bwMode="auto">
                <a:xfrm>
                  <a:off x="6791" y="9087"/>
                  <a:ext cx="14" cy="14"/>
                </a:xfrm>
                <a:custGeom>
                  <a:avLst/>
                  <a:gdLst>
                    <a:gd name="T0" fmla="*/ 0 w 14"/>
                    <a:gd name="T1" fmla="*/ 7 h 14"/>
                    <a:gd name="T2" fmla="*/ 0 w 14"/>
                    <a:gd name="T3" fmla="*/ 9 h 14"/>
                    <a:gd name="T4" fmla="*/ 2 w 14"/>
                    <a:gd name="T5" fmla="*/ 12 h 14"/>
                    <a:gd name="T6" fmla="*/ 5 w 14"/>
                    <a:gd name="T7" fmla="*/ 14 h 14"/>
                    <a:gd name="T8" fmla="*/ 7 w 14"/>
                    <a:gd name="T9" fmla="*/ 14 h 14"/>
                    <a:gd name="T10" fmla="*/ 9 w 14"/>
                    <a:gd name="T11" fmla="*/ 14 h 14"/>
                    <a:gd name="T12" fmla="*/ 12 w 14"/>
                    <a:gd name="T13" fmla="*/ 14 h 14"/>
                    <a:gd name="T14" fmla="*/ 14 w 14"/>
                    <a:gd name="T15" fmla="*/ 12 h 14"/>
                    <a:gd name="T16" fmla="*/ 14 w 14"/>
                    <a:gd name="T17" fmla="*/ 9 h 14"/>
                    <a:gd name="T18" fmla="*/ 14 w 14"/>
                    <a:gd name="T19" fmla="*/ 9 h 14"/>
                    <a:gd name="T20" fmla="*/ 14 w 14"/>
                    <a:gd name="T21" fmla="*/ 7 h 14"/>
                    <a:gd name="T22" fmla="*/ 14 w 14"/>
                    <a:gd name="T23" fmla="*/ 4 h 14"/>
                    <a:gd name="T24" fmla="*/ 12 w 14"/>
                    <a:gd name="T25" fmla="*/ 2 h 14"/>
                    <a:gd name="T26" fmla="*/ 9 w 14"/>
                    <a:gd name="T27" fmla="*/ 0 h 14"/>
                    <a:gd name="T28" fmla="*/ 7 w 14"/>
                    <a:gd name="T29" fmla="*/ 0 h 14"/>
                    <a:gd name="T30" fmla="*/ 5 w 14"/>
                    <a:gd name="T31" fmla="*/ 2 h 14"/>
                    <a:gd name="T32" fmla="*/ 2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5" y="14"/>
                      </a:lnTo>
                      <a:lnTo>
                        <a:pt x="7" y="14"/>
                      </a:lnTo>
                      <a:lnTo>
                        <a:pt x="9" y="14"/>
                      </a:lnTo>
                      <a:lnTo>
                        <a:pt x="12" y="14"/>
                      </a:lnTo>
                      <a:lnTo>
                        <a:pt x="14" y="12"/>
                      </a:lnTo>
                      <a:lnTo>
                        <a:pt x="14" y="9"/>
                      </a:lnTo>
                      <a:lnTo>
                        <a:pt x="14" y="7"/>
                      </a:lnTo>
                      <a:lnTo>
                        <a:pt x="14" y="4"/>
                      </a:lnTo>
                      <a:lnTo>
                        <a:pt x="12" y="2"/>
                      </a:lnTo>
                      <a:lnTo>
                        <a:pt x="9" y="0"/>
                      </a:lnTo>
                      <a:lnTo>
                        <a:pt x="7" y="0"/>
                      </a:lnTo>
                      <a:lnTo>
                        <a:pt x="5" y="2"/>
                      </a:lnTo>
                      <a:lnTo>
                        <a:pt x="2" y="4"/>
                      </a:lnTo>
                      <a:lnTo>
                        <a:pt x="0" y="7"/>
                      </a:lnTo>
                      <a:close/>
                    </a:path>
                  </a:pathLst>
                </a:custGeom>
                <a:solidFill>
                  <a:srgbClr val="969696"/>
                </a:solidFill>
                <a:ln w="9525">
                  <a:noFill/>
                  <a:round/>
                  <a:headEnd/>
                  <a:tailEnd/>
                </a:ln>
              </p:spPr>
              <p:txBody>
                <a:bodyPr/>
                <a:lstStyle/>
                <a:p>
                  <a:endParaRPr lang="ru-RU"/>
                </a:p>
              </p:txBody>
            </p:sp>
            <p:sp>
              <p:nvSpPr>
                <p:cNvPr id="1156" name="Freeform 982"/>
                <p:cNvSpPr>
                  <a:spLocks/>
                </p:cNvSpPr>
                <p:nvPr/>
              </p:nvSpPr>
              <p:spPr bwMode="auto">
                <a:xfrm>
                  <a:off x="6793" y="9058"/>
                  <a:ext cx="15" cy="14"/>
                </a:xfrm>
                <a:custGeom>
                  <a:avLst/>
                  <a:gdLst>
                    <a:gd name="T0" fmla="*/ 0 w 15"/>
                    <a:gd name="T1" fmla="*/ 7 h 14"/>
                    <a:gd name="T2" fmla="*/ 0 w 15"/>
                    <a:gd name="T3" fmla="*/ 9 h 14"/>
                    <a:gd name="T4" fmla="*/ 0 w 15"/>
                    <a:gd name="T5" fmla="*/ 12 h 14"/>
                    <a:gd name="T6" fmla="*/ 3 w 15"/>
                    <a:gd name="T7" fmla="*/ 14 h 14"/>
                    <a:gd name="T8" fmla="*/ 5 w 15"/>
                    <a:gd name="T9" fmla="*/ 14 h 14"/>
                    <a:gd name="T10" fmla="*/ 7 w 15"/>
                    <a:gd name="T11" fmla="*/ 14 h 14"/>
                    <a:gd name="T12" fmla="*/ 10 w 15"/>
                    <a:gd name="T13" fmla="*/ 14 h 14"/>
                    <a:gd name="T14" fmla="*/ 12 w 15"/>
                    <a:gd name="T15" fmla="*/ 12 h 14"/>
                    <a:gd name="T16" fmla="*/ 15 w 15"/>
                    <a:gd name="T17" fmla="*/ 9 h 14"/>
                    <a:gd name="T18" fmla="*/ 15 w 15"/>
                    <a:gd name="T19" fmla="*/ 9 h 14"/>
                    <a:gd name="T20" fmla="*/ 15 w 15"/>
                    <a:gd name="T21" fmla="*/ 7 h 14"/>
                    <a:gd name="T22" fmla="*/ 12 w 15"/>
                    <a:gd name="T23" fmla="*/ 5 h 14"/>
                    <a:gd name="T24" fmla="*/ 10 w 15"/>
                    <a:gd name="T25" fmla="*/ 2 h 14"/>
                    <a:gd name="T26" fmla="*/ 7 w 15"/>
                    <a:gd name="T27" fmla="*/ 0 h 14"/>
                    <a:gd name="T28" fmla="*/ 5 w 15"/>
                    <a:gd name="T29" fmla="*/ 0 h 14"/>
                    <a:gd name="T30" fmla="*/ 3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0" y="12"/>
                      </a:lnTo>
                      <a:lnTo>
                        <a:pt x="3" y="14"/>
                      </a:lnTo>
                      <a:lnTo>
                        <a:pt x="5" y="14"/>
                      </a:lnTo>
                      <a:lnTo>
                        <a:pt x="7" y="14"/>
                      </a:lnTo>
                      <a:lnTo>
                        <a:pt x="10" y="14"/>
                      </a:lnTo>
                      <a:lnTo>
                        <a:pt x="12" y="12"/>
                      </a:lnTo>
                      <a:lnTo>
                        <a:pt x="15" y="9"/>
                      </a:lnTo>
                      <a:lnTo>
                        <a:pt x="15" y="7"/>
                      </a:lnTo>
                      <a:lnTo>
                        <a:pt x="12" y="5"/>
                      </a:lnTo>
                      <a:lnTo>
                        <a:pt x="10" y="2"/>
                      </a:lnTo>
                      <a:lnTo>
                        <a:pt x="7" y="0"/>
                      </a:lnTo>
                      <a:lnTo>
                        <a:pt x="5" y="0"/>
                      </a:lnTo>
                      <a:lnTo>
                        <a:pt x="3" y="2"/>
                      </a:lnTo>
                      <a:lnTo>
                        <a:pt x="0" y="5"/>
                      </a:lnTo>
                      <a:lnTo>
                        <a:pt x="0" y="7"/>
                      </a:lnTo>
                      <a:close/>
                    </a:path>
                  </a:pathLst>
                </a:custGeom>
                <a:solidFill>
                  <a:srgbClr val="969696"/>
                </a:solidFill>
                <a:ln w="9525">
                  <a:noFill/>
                  <a:round/>
                  <a:headEnd/>
                  <a:tailEnd/>
                </a:ln>
              </p:spPr>
              <p:txBody>
                <a:bodyPr/>
                <a:lstStyle/>
                <a:p>
                  <a:endParaRPr lang="ru-RU"/>
                </a:p>
              </p:txBody>
            </p:sp>
            <p:sp>
              <p:nvSpPr>
                <p:cNvPr id="1157" name="Freeform 983"/>
                <p:cNvSpPr>
                  <a:spLocks/>
                </p:cNvSpPr>
                <p:nvPr/>
              </p:nvSpPr>
              <p:spPr bwMode="auto">
                <a:xfrm>
                  <a:off x="6796" y="9029"/>
                  <a:ext cx="14" cy="14"/>
                </a:xfrm>
                <a:custGeom>
                  <a:avLst/>
                  <a:gdLst>
                    <a:gd name="T0" fmla="*/ 0 w 14"/>
                    <a:gd name="T1" fmla="*/ 7 h 14"/>
                    <a:gd name="T2" fmla="*/ 0 w 14"/>
                    <a:gd name="T3" fmla="*/ 10 h 14"/>
                    <a:gd name="T4" fmla="*/ 0 w 14"/>
                    <a:gd name="T5" fmla="*/ 12 h 14"/>
                    <a:gd name="T6" fmla="*/ 2 w 14"/>
                    <a:gd name="T7" fmla="*/ 14 h 14"/>
                    <a:gd name="T8" fmla="*/ 4 w 14"/>
                    <a:gd name="T9" fmla="*/ 14 h 14"/>
                    <a:gd name="T10" fmla="*/ 7 w 14"/>
                    <a:gd name="T11" fmla="*/ 14 h 14"/>
                    <a:gd name="T12" fmla="*/ 9 w 14"/>
                    <a:gd name="T13" fmla="*/ 14 h 14"/>
                    <a:gd name="T14" fmla="*/ 12 w 14"/>
                    <a:gd name="T15" fmla="*/ 12 h 14"/>
                    <a:gd name="T16" fmla="*/ 14 w 14"/>
                    <a:gd name="T17" fmla="*/ 10 h 14"/>
                    <a:gd name="T18" fmla="*/ 14 w 14"/>
                    <a:gd name="T19" fmla="*/ 10 h 14"/>
                    <a:gd name="T20" fmla="*/ 14 w 14"/>
                    <a:gd name="T21" fmla="*/ 7 h 14"/>
                    <a:gd name="T22" fmla="*/ 12 w 14"/>
                    <a:gd name="T23" fmla="*/ 5 h 14"/>
                    <a:gd name="T24" fmla="*/ 9 w 14"/>
                    <a:gd name="T25" fmla="*/ 2 h 14"/>
                    <a:gd name="T26" fmla="*/ 7 w 14"/>
                    <a:gd name="T27" fmla="*/ 0 h 14"/>
                    <a:gd name="T28" fmla="*/ 4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10"/>
                      </a:lnTo>
                      <a:lnTo>
                        <a:pt x="0" y="12"/>
                      </a:lnTo>
                      <a:lnTo>
                        <a:pt x="2" y="14"/>
                      </a:lnTo>
                      <a:lnTo>
                        <a:pt x="4" y="14"/>
                      </a:lnTo>
                      <a:lnTo>
                        <a:pt x="7" y="14"/>
                      </a:lnTo>
                      <a:lnTo>
                        <a:pt x="9" y="14"/>
                      </a:lnTo>
                      <a:lnTo>
                        <a:pt x="12" y="12"/>
                      </a:lnTo>
                      <a:lnTo>
                        <a:pt x="14" y="10"/>
                      </a:lnTo>
                      <a:lnTo>
                        <a:pt x="14" y="7"/>
                      </a:lnTo>
                      <a:lnTo>
                        <a:pt x="12" y="5"/>
                      </a:lnTo>
                      <a:lnTo>
                        <a:pt x="9" y="2"/>
                      </a:lnTo>
                      <a:lnTo>
                        <a:pt x="7" y="0"/>
                      </a:lnTo>
                      <a:lnTo>
                        <a:pt x="4"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1158" name="Freeform 984"/>
                <p:cNvSpPr>
                  <a:spLocks/>
                </p:cNvSpPr>
                <p:nvPr/>
              </p:nvSpPr>
              <p:spPr bwMode="auto">
                <a:xfrm>
                  <a:off x="6798" y="9000"/>
                  <a:ext cx="14" cy="15"/>
                </a:xfrm>
                <a:custGeom>
                  <a:avLst/>
                  <a:gdLst>
                    <a:gd name="T0" fmla="*/ 0 w 14"/>
                    <a:gd name="T1" fmla="*/ 7 h 15"/>
                    <a:gd name="T2" fmla="*/ 0 w 14"/>
                    <a:gd name="T3" fmla="*/ 10 h 15"/>
                    <a:gd name="T4" fmla="*/ 0 w 14"/>
                    <a:gd name="T5" fmla="*/ 12 h 15"/>
                    <a:gd name="T6" fmla="*/ 2 w 14"/>
                    <a:gd name="T7" fmla="*/ 15 h 15"/>
                    <a:gd name="T8" fmla="*/ 5 w 14"/>
                    <a:gd name="T9" fmla="*/ 15 h 15"/>
                    <a:gd name="T10" fmla="*/ 7 w 14"/>
                    <a:gd name="T11" fmla="*/ 15 h 15"/>
                    <a:gd name="T12" fmla="*/ 10 w 14"/>
                    <a:gd name="T13" fmla="*/ 15 h 15"/>
                    <a:gd name="T14" fmla="*/ 12 w 14"/>
                    <a:gd name="T15" fmla="*/ 12 h 15"/>
                    <a:gd name="T16" fmla="*/ 14 w 14"/>
                    <a:gd name="T17" fmla="*/ 10 h 15"/>
                    <a:gd name="T18" fmla="*/ 14 w 14"/>
                    <a:gd name="T19" fmla="*/ 10 h 15"/>
                    <a:gd name="T20" fmla="*/ 14 w 14"/>
                    <a:gd name="T21" fmla="*/ 7 h 15"/>
                    <a:gd name="T22" fmla="*/ 12 w 14"/>
                    <a:gd name="T23" fmla="*/ 5 h 15"/>
                    <a:gd name="T24" fmla="*/ 10 w 14"/>
                    <a:gd name="T25" fmla="*/ 3 h 15"/>
                    <a:gd name="T26" fmla="*/ 7 w 14"/>
                    <a:gd name="T27" fmla="*/ 0 h 15"/>
                    <a:gd name="T28" fmla="*/ 5 w 14"/>
                    <a:gd name="T29" fmla="*/ 0 h 15"/>
                    <a:gd name="T30" fmla="*/ 2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0" y="12"/>
                      </a:lnTo>
                      <a:lnTo>
                        <a:pt x="2" y="15"/>
                      </a:lnTo>
                      <a:lnTo>
                        <a:pt x="5" y="15"/>
                      </a:lnTo>
                      <a:lnTo>
                        <a:pt x="7" y="15"/>
                      </a:lnTo>
                      <a:lnTo>
                        <a:pt x="10" y="15"/>
                      </a:lnTo>
                      <a:lnTo>
                        <a:pt x="12" y="12"/>
                      </a:lnTo>
                      <a:lnTo>
                        <a:pt x="14" y="10"/>
                      </a:lnTo>
                      <a:lnTo>
                        <a:pt x="14" y="7"/>
                      </a:lnTo>
                      <a:lnTo>
                        <a:pt x="12" y="5"/>
                      </a:lnTo>
                      <a:lnTo>
                        <a:pt x="10" y="3"/>
                      </a:lnTo>
                      <a:lnTo>
                        <a:pt x="7" y="0"/>
                      </a:lnTo>
                      <a:lnTo>
                        <a:pt x="5" y="0"/>
                      </a:lnTo>
                      <a:lnTo>
                        <a:pt x="2" y="3"/>
                      </a:lnTo>
                      <a:lnTo>
                        <a:pt x="0" y="5"/>
                      </a:lnTo>
                      <a:lnTo>
                        <a:pt x="0" y="7"/>
                      </a:lnTo>
                      <a:close/>
                    </a:path>
                  </a:pathLst>
                </a:custGeom>
                <a:solidFill>
                  <a:srgbClr val="969696"/>
                </a:solidFill>
                <a:ln w="9525">
                  <a:noFill/>
                  <a:round/>
                  <a:headEnd/>
                  <a:tailEnd/>
                </a:ln>
              </p:spPr>
              <p:txBody>
                <a:bodyPr/>
                <a:lstStyle/>
                <a:p>
                  <a:endParaRPr lang="ru-RU"/>
                </a:p>
              </p:txBody>
            </p:sp>
            <p:sp>
              <p:nvSpPr>
                <p:cNvPr id="1159" name="Freeform 985"/>
                <p:cNvSpPr>
                  <a:spLocks/>
                </p:cNvSpPr>
                <p:nvPr/>
              </p:nvSpPr>
              <p:spPr bwMode="auto">
                <a:xfrm>
                  <a:off x="6800" y="8971"/>
                  <a:ext cx="15" cy="15"/>
                </a:xfrm>
                <a:custGeom>
                  <a:avLst/>
                  <a:gdLst>
                    <a:gd name="T0" fmla="*/ 0 w 15"/>
                    <a:gd name="T1" fmla="*/ 8 h 15"/>
                    <a:gd name="T2" fmla="*/ 0 w 15"/>
                    <a:gd name="T3" fmla="*/ 10 h 15"/>
                    <a:gd name="T4" fmla="*/ 0 w 15"/>
                    <a:gd name="T5" fmla="*/ 12 h 15"/>
                    <a:gd name="T6" fmla="*/ 3 w 15"/>
                    <a:gd name="T7" fmla="*/ 15 h 15"/>
                    <a:gd name="T8" fmla="*/ 5 w 15"/>
                    <a:gd name="T9" fmla="*/ 15 h 15"/>
                    <a:gd name="T10" fmla="*/ 8 w 15"/>
                    <a:gd name="T11" fmla="*/ 15 h 15"/>
                    <a:gd name="T12" fmla="*/ 10 w 15"/>
                    <a:gd name="T13" fmla="*/ 15 h 15"/>
                    <a:gd name="T14" fmla="*/ 12 w 15"/>
                    <a:gd name="T15" fmla="*/ 12 h 15"/>
                    <a:gd name="T16" fmla="*/ 15 w 15"/>
                    <a:gd name="T17" fmla="*/ 10 h 15"/>
                    <a:gd name="T18" fmla="*/ 15 w 15"/>
                    <a:gd name="T19" fmla="*/ 10 h 15"/>
                    <a:gd name="T20" fmla="*/ 15 w 15"/>
                    <a:gd name="T21" fmla="*/ 8 h 15"/>
                    <a:gd name="T22" fmla="*/ 12 w 15"/>
                    <a:gd name="T23" fmla="*/ 5 h 15"/>
                    <a:gd name="T24" fmla="*/ 10 w 15"/>
                    <a:gd name="T25" fmla="*/ 3 h 15"/>
                    <a:gd name="T26" fmla="*/ 8 w 15"/>
                    <a:gd name="T27" fmla="*/ 0 h 15"/>
                    <a:gd name="T28" fmla="*/ 5 w 15"/>
                    <a:gd name="T29" fmla="*/ 0 h 15"/>
                    <a:gd name="T30" fmla="*/ 3 w 15"/>
                    <a:gd name="T31" fmla="*/ 3 h 15"/>
                    <a:gd name="T32" fmla="*/ 0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0" y="10"/>
                      </a:lnTo>
                      <a:lnTo>
                        <a:pt x="0" y="12"/>
                      </a:lnTo>
                      <a:lnTo>
                        <a:pt x="3" y="15"/>
                      </a:lnTo>
                      <a:lnTo>
                        <a:pt x="5" y="15"/>
                      </a:lnTo>
                      <a:lnTo>
                        <a:pt x="8" y="15"/>
                      </a:lnTo>
                      <a:lnTo>
                        <a:pt x="10" y="15"/>
                      </a:lnTo>
                      <a:lnTo>
                        <a:pt x="12" y="12"/>
                      </a:lnTo>
                      <a:lnTo>
                        <a:pt x="15" y="10"/>
                      </a:lnTo>
                      <a:lnTo>
                        <a:pt x="15" y="8"/>
                      </a:lnTo>
                      <a:lnTo>
                        <a:pt x="12" y="5"/>
                      </a:lnTo>
                      <a:lnTo>
                        <a:pt x="10" y="3"/>
                      </a:lnTo>
                      <a:lnTo>
                        <a:pt x="8" y="0"/>
                      </a:lnTo>
                      <a:lnTo>
                        <a:pt x="5" y="0"/>
                      </a:lnTo>
                      <a:lnTo>
                        <a:pt x="3" y="3"/>
                      </a:lnTo>
                      <a:lnTo>
                        <a:pt x="0" y="5"/>
                      </a:lnTo>
                      <a:lnTo>
                        <a:pt x="0" y="8"/>
                      </a:lnTo>
                      <a:close/>
                    </a:path>
                  </a:pathLst>
                </a:custGeom>
                <a:solidFill>
                  <a:srgbClr val="969696"/>
                </a:solidFill>
                <a:ln w="9525">
                  <a:noFill/>
                  <a:round/>
                  <a:headEnd/>
                  <a:tailEnd/>
                </a:ln>
              </p:spPr>
              <p:txBody>
                <a:bodyPr/>
                <a:lstStyle/>
                <a:p>
                  <a:endParaRPr lang="ru-RU"/>
                </a:p>
              </p:txBody>
            </p:sp>
            <p:sp>
              <p:nvSpPr>
                <p:cNvPr id="1160" name="Freeform 986"/>
                <p:cNvSpPr>
                  <a:spLocks/>
                </p:cNvSpPr>
                <p:nvPr/>
              </p:nvSpPr>
              <p:spPr bwMode="auto">
                <a:xfrm>
                  <a:off x="6800" y="8943"/>
                  <a:ext cx="15" cy="14"/>
                </a:xfrm>
                <a:custGeom>
                  <a:avLst/>
                  <a:gdLst>
                    <a:gd name="T0" fmla="*/ 0 w 15"/>
                    <a:gd name="T1" fmla="*/ 7 h 14"/>
                    <a:gd name="T2" fmla="*/ 0 w 15"/>
                    <a:gd name="T3" fmla="*/ 9 h 14"/>
                    <a:gd name="T4" fmla="*/ 3 w 15"/>
                    <a:gd name="T5" fmla="*/ 12 h 14"/>
                    <a:gd name="T6" fmla="*/ 5 w 15"/>
                    <a:gd name="T7" fmla="*/ 14 h 14"/>
                    <a:gd name="T8" fmla="*/ 8 w 15"/>
                    <a:gd name="T9" fmla="*/ 14 h 14"/>
                    <a:gd name="T10" fmla="*/ 10 w 15"/>
                    <a:gd name="T11" fmla="*/ 14 h 14"/>
                    <a:gd name="T12" fmla="*/ 12 w 15"/>
                    <a:gd name="T13" fmla="*/ 14 h 14"/>
                    <a:gd name="T14" fmla="*/ 15 w 15"/>
                    <a:gd name="T15" fmla="*/ 12 h 14"/>
                    <a:gd name="T16" fmla="*/ 15 w 15"/>
                    <a:gd name="T17" fmla="*/ 9 h 14"/>
                    <a:gd name="T18" fmla="*/ 15 w 15"/>
                    <a:gd name="T19" fmla="*/ 9 h 14"/>
                    <a:gd name="T20" fmla="*/ 15 w 15"/>
                    <a:gd name="T21" fmla="*/ 7 h 14"/>
                    <a:gd name="T22" fmla="*/ 15 w 15"/>
                    <a:gd name="T23" fmla="*/ 4 h 14"/>
                    <a:gd name="T24" fmla="*/ 12 w 15"/>
                    <a:gd name="T25" fmla="*/ 2 h 14"/>
                    <a:gd name="T26" fmla="*/ 10 w 15"/>
                    <a:gd name="T27" fmla="*/ 0 h 14"/>
                    <a:gd name="T28" fmla="*/ 8 w 15"/>
                    <a:gd name="T29" fmla="*/ 0 h 14"/>
                    <a:gd name="T30" fmla="*/ 5 w 15"/>
                    <a:gd name="T31" fmla="*/ 2 h 14"/>
                    <a:gd name="T32" fmla="*/ 3 w 15"/>
                    <a:gd name="T33" fmla="*/ 4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8" y="14"/>
                      </a:lnTo>
                      <a:lnTo>
                        <a:pt x="10" y="14"/>
                      </a:lnTo>
                      <a:lnTo>
                        <a:pt x="12" y="14"/>
                      </a:lnTo>
                      <a:lnTo>
                        <a:pt x="15" y="12"/>
                      </a:lnTo>
                      <a:lnTo>
                        <a:pt x="15" y="9"/>
                      </a:lnTo>
                      <a:lnTo>
                        <a:pt x="15" y="7"/>
                      </a:lnTo>
                      <a:lnTo>
                        <a:pt x="15" y="4"/>
                      </a:lnTo>
                      <a:lnTo>
                        <a:pt x="12" y="2"/>
                      </a:lnTo>
                      <a:lnTo>
                        <a:pt x="10" y="0"/>
                      </a:lnTo>
                      <a:lnTo>
                        <a:pt x="8" y="0"/>
                      </a:lnTo>
                      <a:lnTo>
                        <a:pt x="5" y="2"/>
                      </a:lnTo>
                      <a:lnTo>
                        <a:pt x="3" y="4"/>
                      </a:lnTo>
                      <a:lnTo>
                        <a:pt x="0" y="7"/>
                      </a:lnTo>
                      <a:close/>
                    </a:path>
                  </a:pathLst>
                </a:custGeom>
                <a:solidFill>
                  <a:srgbClr val="969696"/>
                </a:solidFill>
                <a:ln w="9525">
                  <a:noFill/>
                  <a:round/>
                  <a:headEnd/>
                  <a:tailEnd/>
                </a:ln>
              </p:spPr>
              <p:txBody>
                <a:bodyPr/>
                <a:lstStyle/>
                <a:p>
                  <a:endParaRPr lang="ru-RU"/>
                </a:p>
              </p:txBody>
            </p:sp>
            <p:sp>
              <p:nvSpPr>
                <p:cNvPr id="1161" name="Freeform 987"/>
                <p:cNvSpPr>
                  <a:spLocks/>
                </p:cNvSpPr>
                <p:nvPr/>
              </p:nvSpPr>
              <p:spPr bwMode="auto">
                <a:xfrm>
                  <a:off x="6803" y="8914"/>
                  <a:ext cx="14" cy="14"/>
                </a:xfrm>
                <a:custGeom>
                  <a:avLst/>
                  <a:gdLst>
                    <a:gd name="T0" fmla="*/ 0 w 14"/>
                    <a:gd name="T1" fmla="*/ 7 h 14"/>
                    <a:gd name="T2" fmla="*/ 0 w 14"/>
                    <a:gd name="T3" fmla="*/ 9 h 14"/>
                    <a:gd name="T4" fmla="*/ 2 w 14"/>
                    <a:gd name="T5" fmla="*/ 12 h 14"/>
                    <a:gd name="T6" fmla="*/ 5 w 14"/>
                    <a:gd name="T7" fmla="*/ 14 h 14"/>
                    <a:gd name="T8" fmla="*/ 7 w 14"/>
                    <a:gd name="T9" fmla="*/ 14 h 14"/>
                    <a:gd name="T10" fmla="*/ 9 w 14"/>
                    <a:gd name="T11" fmla="*/ 14 h 14"/>
                    <a:gd name="T12" fmla="*/ 12 w 14"/>
                    <a:gd name="T13" fmla="*/ 14 h 14"/>
                    <a:gd name="T14" fmla="*/ 14 w 14"/>
                    <a:gd name="T15" fmla="*/ 12 h 14"/>
                    <a:gd name="T16" fmla="*/ 14 w 14"/>
                    <a:gd name="T17" fmla="*/ 9 h 14"/>
                    <a:gd name="T18" fmla="*/ 14 w 14"/>
                    <a:gd name="T19" fmla="*/ 9 h 14"/>
                    <a:gd name="T20" fmla="*/ 14 w 14"/>
                    <a:gd name="T21" fmla="*/ 7 h 14"/>
                    <a:gd name="T22" fmla="*/ 14 w 14"/>
                    <a:gd name="T23" fmla="*/ 5 h 14"/>
                    <a:gd name="T24" fmla="*/ 12 w 14"/>
                    <a:gd name="T25" fmla="*/ 2 h 14"/>
                    <a:gd name="T26" fmla="*/ 9 w 14"/>
                    <a:gd name="T27" fmla="*/ 0 h 14"/>
                    <a:gd name="T28" fmla="*/ 7 w 14"/>
                    <a:gd name="T29" fmla="*/ 0 h 14"/>
                    <a:gd name="T30" fmla="*/ 5 w 14"/>
                    <a:gd name="T31" fmla="*/ 2 h 14"/>
                    <a:gd name="T32" fmla="*/ 2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5" y="14"/>
                      </a:lnTo>
                      <a:lnTo>
                        <a:pt x="7" y="14"/>
                      </a:lnTo>
                      <a:lnTo>
                        <a:pt x="9" y="14"/>
                      </a:lnTo>
                      <a:lnTo>
                        <a:pt x="12" y="14"/>
                      </a:lnTo>
                      <a:lnTo>
                        <a:pt x="14" y="12"/>
                      </a:lnTo>
                      <a:lnTo>
                        <a:pt x="14" y="9"/>
                      </a:lnTo>
                      <a:lnTo>
                        <a:pt x="14" y="7"/>
                      </a:lnTo>
                      <a:lnTo>
                        <a:pt x="14" y="5"/>
                      </a:lnTo>
                      <a:lnTo>
                        <a:pt x="12" y="2"/>
                      </a:lnTo>
                      <a:lnTo>
                        <a:pt x="9" y="0"/>
                      </a:lnTo>
                      <a:lnTo>
                        <a:pt x="7" y="0"/>
                      </a:lnTo>
                      <a:lnTo>
                        <a:pt x="5" y="2"/>
                      </a:lnTo>
                      <a:lnTo>
                        <a:pt x="2" y="5"/>
                      </a:lnTo>
                      <a:lnTo>
                        <a:pt x="0" y="7"/>
                      </a:lnTo>
                      <a:close/>
                    </a:path>
                  </a:pathLst>
                </a:custGeom>
                <a:solidFill>
                  <a:srgbClr val="969696"/>
                </a:solidFill>
                <a:ln w="9525">
                  <a:noFill/>
                  <a:round/>
                  <a:headEnd/>
                  <a:tailEnd/>
                </a:ln>
              </p:spPr>
              <p:txBody>
                <a:bodyPr/>
                <a:lstStyle/>
                <a:p>
                  <a:endParaRPr lang="ru-RU"/>
                </a:p>
              </p:txBody>
            </p:sp>
            <p:sp>
              <p:nvSpPr>
                <p:cNvPr id="1162" name="Freeform 988"/>
                <p:cNvSpPr>
                  <a:spLocks/>
                </p:cNvSpPr>
                <p:nvPr/>
              </p:nvSpPr>
              <p:spPr bwMode="auto">
                <a:xfrm>
                  <a:off x="6805" y="8885"/>
                  <a:ext cx="15" cy="14"/>
                </a:xfrm>
                <a:custGeom>
                  <a:avLst/>
                  <a:gdLst>
                    <a:gd name="T0" fmla="*/ 0 w 15"/>
                    <a:gd name="T1" fmla="*/ 7 h 14"/>
                    <a:gd name="T2" fmla="*/ 0 w 15"/>
                    <a:gd name="T3" fmla="*/ 10 h 14"/>
                    <a:gd name="T4" fmla="*/ 3 w 15"/>
                    <a:gd name="T5" fmla="*/ 12 h 14"/>
                    <a:gd name="T6" fmla="*/ 5 w 15"/>
                    <a:gd name="T7" fmla="*/ 14 h 14"/>
                    <a:gd name="T8" fmla="*/ 7 w 15"/>
                    <a:gd name="T9" fmla="*/ 14 h 14"/>
                    <a:gd name="T10" fmla="*/ 10 w 15"/>
                    <a:gd name="T11" fmla="*/ 14 h 14"/>
                    <a:gd name="T12" fmla="*/ 12 w 15"/>
                    <a:gd name="T13" fmla="*/ 14 h 14"/>
                    <a:gd name="T14" fmla="*/ 15 w 15"/>
                    <a:gd name="T15" fmla="*/ 12 h 14"/>
                    <a:gd name="T16" fmla="*/ 15 w 15"/>
                    <a:gd name="T17" fmla="*/ 10 h 14"/>
                    <a:gd name="T18" fmla="*/ 15 w 15"/>
                    <a:gd name="T19" fmla="*/ 10 h 14"/>
                    <a:gd name="T20" fmla="*/ 15 w 15"/>
                    <a:gd name="T21" fmla="*/ 7 h 14"/>
                    <a:gd name="T22" fmla="*/ 15 w 15"/>
                    <a:gd name="T23" fmla="*/ 5 h 14"/>
                    <a:gd name="T24" fmla="*/ 12 w 15"/>
                    <a:gd name="T25" fmla="*/ 2 h 14"/>
                    <a:gd name="T26" fmla="*/ 10 w 15"/>
                    <a:gd name="T27" fmla="*/ 0 h 14"/>
                    <a:gd name="T28" fmla="*/ 7 w 15"/>
                    <a:gd name="T29" fmla="*/ 0 h 14"/>
                    <a:gd name="T30" fmla="*/ 5 w 15"/>
                    <a:gd name="T31" fmla="*/ 2 h 14"/>
                    <a:gd name="T32" fmla="*/ 3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10"/>
                      </a:lnTo>
                      <a:lnTo>
                        <a:pt x="3" y="12"/>
                      </a:lnTo>
                      <a:lnTo>
                        <a:pt x="5" y="14"/>
                      </a:lnTo>
                      <a:lnTo>
                        <a:pt x="7" y="14"/>
                      </a:lnTo>
                      <a:lnTo>
                        <a:pt x="10" y="14"/>
                      </a:lnTo>
                      <a:lnTo>
                        <a:pt x="12" y="14"/>
                      </a:lnTo>
                      <a:lnTo>
                        <a:pt x="15" y="12"/>
                      </a:lnTo>
                      <a:lnTo>
                        <a:pt x="15" y="10"/>
                      </a:lnTo>
                      <a:lnTo>
                        <a:pt x="15" y="7"/>
                      </a:lnTo>
                      <a:lnTo>
                        <a:pt x="15" y="5"/>
                      </a:lnTo>
                      <a:lnTo>
                        <a:pt x="12" y="2"/>
                      </a:lnTo>
                      <a:lnTo>
                        <a:pt x="10" y="0"/>
                      </a:lnTo>
                      <a:lnTo>
                        <a:pt x="7" y="0"/>
                      </a:lnTo>
                      <a:lnTo>
                        <a:pt x="5" y="2"/>
                      </a:lnTo>
                      <a:lnTo>
                        <a:pt x="3" y="5"/>
                      </a:lnTo>
                      <a:lnTo>
                        <a:pt x="0" y="7"/>
                      </a:lnTo>
                      <a:close/>
                    </a:path>
                  </a:pathLst>
                </a:custGeom>
                <a:solidFill>
                  <a:srgbClr val="969696"/>
                </a:solidFill>
                <a:ln w="9525">
                  <a:noFill/>
                  <a:round/>
                  <a:headEnd/>
                  <a:tailEnd/>
                </a:ln>
              </p:spPr>
              <p:txBody>
                <a:bodyPr/>
                <a:lstStyle/>
                <a:p>
                  <a:endParaRPr lang="ru-RU"/>
                </a:p>
              </p:txBody>
            </p:sp>
            <p:sp>
              <p:nvSpPr>
                <p:cNvPr id="1163" name="Freeform 989"/>
                <p:cNvSpPr>
                  <a:spLocks/>
                </p:cNvSpPr>
                <p:nvPr/>
              </p:nvSpPr>
              <p:spPr bwMode="auto">
                <a:xfrm>
                  <a:off x="6808" y="8856"/>
                  <a:ext cx="14" cy="15"/>
                </a:xfrm>
                <a:custGeom>
                  <a:avLst/>
                  <a:gdLst>
                    <a:gd name="T0" fmla="*/ 0 w 14"/>
                    <a:gd name="T1" fmla="*/ 7 h 15"/>
                    <a:gd name="T2" fmla="*/ 0 w 14"/>
                    <a:gd name="T3" fmla="*/ 10 h 15"/>
                    <a:gd name="T4" fmla="*/ 0 w 14"/>
                    <a:gd name="T5" fmla="*/ 12 h 15"/>
                    <a:gd name="T6" fmla="*/ 2 w 14"/>
                    <a:gd name="T7" fmla="*/ 15 h 15"/>
                    <a:gd name="T8" fmla="*/ 4 w 14"/>
                    <a:gd name="T9" fmla="*/ 15 h 15"/>
                    <a:gd name="T10" fmla="*/ 7 w 14"/>
                    <a:gd name="T11" fmla="*/ 15 h 15"/>
                    <a:gd name="T12" fmla="*/ 9 w 14"/>
                    <a:gd name="T13" fmla="*/ 15 h 15"/>
                    <a:gd name="T14" fmla="*/ 12 w 14"/>
                    <a:gd name="T15" fmla="*/ 12 h 15"/>
                    <a:gd name="T16" fmla="*/ 14 w 14"/>
                    <a:gd name="T17" fmla="*/ 10 h 15"/>
                    <a:gd name="T18" fmla="*/ 14 w 14"/>
                    <a:gd name="T19" fmla="*/ 10 h 15"/>
                    <a:gd name="T20" fmla="*/ 14 w 14"/>
                    <a:gd name="T21" fmla="*/ 7 h 15"/>
                    <a:gd name="T22" fmla="*/ 12 w 14"/>
                    <a:gd name="T23" fmla="*/ 5 h 15"/>
                    <a:gd name="T24" fmla="*/ 9 w 14"/>
                    <a:gd name="T25" fmla="*/ 3 h 15"/>
                    <a:gd name="T26" fmla="*/ 7 w 14"/>
                    <a:gd name="T27" fmla="*/ 0 h 15"/>
                    <a:gd name="T28" fmla="*/ 4 w 14"/>
                    <a:gd name="T29" fmla="*/ 0 h 15"/>
                    <a:gd name="T30" fmla="*/ 2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0" y="12"/>
                      </a:lnTo>
                      <a:lnTo>
                        <a:pt x="2" y="15"/>
                      </a:lnTo>
                      <a:lnTo>
                        <a:pt x="4" y="15"/>
                      </a:lnTo>
                      <a:lnTo>
                        <a:pt x="7" y="15"/>
                      </a:lnTo>
                      <a:lnTo>
                        <a:pt x="9" y="15"/>
                      </a:lnTo>
                      <a:lnTo>
                        <a:pt x="12" y="12"/>
                      </a:lnTo>
                      <a:lnTo>
                        <a:pt x="14" y="10"/>
                      </a:lnTo>
                      <a:lnTo>
                        <a:pt x="14" y="7"/>
                      </a:lnTo>
                      <a:lnTo>
                        <a:pt x="12" y="5"/>
                      </a:lnTo>
                      <a:lnTo>
                        <a:pt x="9" y="3"/>
                      </a:lnTo>
                      <a:lnTo>
                        <a:pt x="7" y="0"/>
                      </a:lnTo>
                      <a:lnTo>
                        <a:pt x="4" y="0"/>
                      </a:lnTo>
                      <a:lnTo>
                        <a:pt x="2" y="3"/>
                      </a:lnTo>
                      <a:lnTo>
                        <a:pt x="0" y="5"/>
                      </a:lnTo>
                      <a:lnTo>
                        <a:pt x="0" y="7"/>
                      </a:lnTo>
                      <a:close/>
                    </a:path>
                  </a:pathLst>
                </a:custGeom>
                <a:solidFill>
                  <a:srgbClr val="969696"/>
                </a:solidFill>
                <a:ln w="9525">
                  <a:noFill/>
                  <a:round/>
                  <a:headEnd/>
                  <a:tailEnd/>
                </a:ln>
              </p:spPr>
              <p:txBody>
                <a:bodyPr/>
                <a:lstStyle/>
                <a:p>
                  <a:endParaRPr lang="ru-RU"/>
                </a:p>
              </p:txBody>
            </p:sp>
            <p:sp>
              <p:nvSpPr>
                <p:cNvPr id="1164" name="Freeform 990"/>
                <p:cNvSpPr>
                  <a:spLocks/>
                </p:cNvSpPr>
                <p:nvPr/>
              </p:nvSpPr>
              <p:spPr bwMode="auto">
                <a:xfrm>
                  <a:off x="6810" y="8827"/>
                  <a:ext cx="14" cy="15"/>
                </a:xfrm>
                <a:custGeom>
                  <a:avLst/>
                  <a:gdLst>
                    <a:gd name="T0" fmla="*/ 0 w 14"/>
                    <a:gd name="T1" fmla="*/ 8 h 15"/>
                    <a:gd name="T2" fmla="*/ 0 w 14"/>
                    <a:gd name="T3" fmla="*/ 10 h 15"/>
                    <a:gd name="T4" fmla="*/ 0 w 14"/>
                    <a:gd name="T5" fmla="*/ 12 h 15"/>
                    <a:gd name="T6" fmla="*/ 2 w 14"/>
                    <a:gd name="T7" fmla="*/ 15 h 15"/>
                    <a:gd name="T8" fmla="*/ 5 w 14"/>
                    <a:gd name="T9" fmla="*/ 15 h 15"/>
                    <a:gd name="T10" fmla="*/ 7 w 14"/>
                    <a:gd name="T11" fmla="*/ 15 h 15"/>
                    <a:gd name="T12" fmla="*/ 10 w 14"/>
                    <a:gd name="T13" fmla="*/ 15 h 15"/>
                    <a:gd name="T14" fmla="*/ 12 w 14"/>
                    <a:gd name="T15" fmla="*/ 12 h 15"/>
                    <a:gd name="T16" fmla="*/ 14 w 14"/>
                    <a:gd name="T17" fmla="*/ 10 h 15"/>
                    <a:gd name="T18" fmla="*/ 14 w 14"/>
                    <a:gd name="T19" fmla="*/ 10 h 15"/>
                    <a:gd name="T20" fmla="*/ 14 w 14"/>
                    <a:gd name="T21" fmla="*/ 8 h 15"/>
                    <a:gd name="T22" fmla="*/ 12 w 14"/>
                    <a:gd name="T23" fmla="*/ 5 h 15"/>
                    <a:gd name="T24" fmla="*/ 10 w 14"/>
                    <a:gd name="T25" fmla="*/ 3 h 15"/>
                    <a:gd name="T26" fmla="*/ 7 w 14"/>
                    <a:gd name="T27" fmla="*/ 0 h 15"/>
                    <a:gd name="T28" fmla="*/ 5 w 14"/>
                    <a:gd name="T29" fmla="*/ 0 h 15"/>
                    <a:gd name="T30" fmla="*/ 2 w 14"/>
                    <a:gd name="T31" fmla="*/ 3 h 15"/>
                    <a:gd name="T32" fmla="*/ 0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10"/>
                      </a:lnTo>
                      <a:lnTo>
                        <a:pt x="0" y="12"/>
                      </a:lnTo>
                      <a:lnTo>
                        <a:pt x="2" y="15"/>
                      </a:lnTo>
                      <a:lnTo>
                        <a:pt x="5" y="15"/>
                      </a:lnTo>
                      <a:lnTo>
                        <a:pt x="7" y="15"/>
                      </a:lnTo>
                      <a:lnTo>
                        <a:pt x="10" y="15"/>
                      </a:lnTo>
                      <a:lnTo>
                        <a:pt x="12" y="12"/>
                      </a:lnTo>
                      <a:lnTo>
                        <a:pt x="14" y="10"/>
                      </a:lnTo>
                      <a:lnTo>
                        <a:pt x="14" y="8"/>
                      </a:lnTo>
                      <a:lnTo>
                        <a:pt x="12" y="5"/>
                      </a:lnTo>
                      <a:lnTo>
                        <a:pt x="10" y="3"/>
                      </a:lnTo>
                      <a:lnTo>
                        <a:pt x="7" y="0"/>
                      </a:lnTo>
                      <a:lnTo>
                        <a:pt x="5" y="0"/>
                      </a:lnTo>
                      <a:lnTo>
                        <a:pt x="2" y="3"/>
                      </a:lnTo>
                      <a:lnTo>
                        <a:pt x="0" y="5"/>
                      </a:lnTo>
                      <a:lnTo>
                        <a:pt x="0" y="8"/>
                      </a:lnTo>
                      <a:close/>
                    </a:path>
                  </a:pathLst>
                </a:custGeom>
                <a:solidFill>
                  <a:srgbClr val="969696"/>
                </a:solidFill>
                <a:ln w="9525">
                  <a:noFill/>
                  <a:round/>
                  <a:headEnd/>
                  <a:tailEnd/>
                </a:ln>
              </p:spPr>
              <p:txBody>
                <a:bodyPr/>
                <a:lstStyle/>
                <a:p>
                  <a:endParaRPr lang="ru-RU"/>
                </a:p>
              </p:txBody>
            </p:sp>
            <p:sp>
              <p:nvSpPr>
                <p:cNvPr id="1165" name="Freeform 991"/>
                <p:cNvSpPr>
                  <a:spLocks/>
                </p:cNvSpPr>
                <p:nvPr/>
              </p:nvSpPr>
              <p:spPr bwMode="auto">
                <a:xfrm>
                  <a:off x="6812" y="8801"/>
                  <a:ext cx="15" cy="14"/>
                </a:xfrm>
                <a:custGeom>
                  <a:avLst/>
                  <a:gdLst>
                    <a:gd name="T0" fmla="*/ 0 w 15"/>
                    <a:gd name="T1" fmla="*/ 5 h 14"/>
                    <a:gd name="T2" fmla="*/ 0 w 15"/>
                    <a:gd name="T3" fmla="*/ 7 h 14"/>
                    <a:gd name="T4" fmla="*/ 0 w 15"/>
                    <a:gd name="T5" fmla="*/ 10 h 14"/>
                    <a:gd name="T6" fmla="*/ 3 w 15"/>
                    <a:gd name="T7" fmla="*/ 12 h 14"/>
                    <a:gd name="T8" fmla="*/ 5 w 15"/>
                    <a:gd name="T9" fmla="*/ 14 h 14"/>
                    <a:gd name="T10" fmla="*/ 8 w 15"/>
                    <a:gd name="T11" fmla="*/ 14 h 14"/>
                    <a:gd name="T12" fmla="*/ 10 w 15"/>
                    <a:gd name="T13" fmla="*/ 12 h 14"/>
                    <a:gd name="T14" fmla="*/ 12 w 15"/>
                    <a:gd name="T15" fmla="*/ 10 h 14"/>
                    <a:gd name="T16" fmla="*/ 15 w 15"/>
                    <a:gd name="T17" fmla="*/ 7 h 14"/>
                    <a:gd name="T18" fmla="*/ 15 w 15"/>
                    <a:gd name="T19" fmla="*/ 7 h 14"/>
                    <a:gd name="T20" fmla="*/ 15 w 15"/>
                    <a:gd name="T21" fmla="*/ 5 h 14"/>
                    <a:gd name="T22" fmla="*/ 12 w 15"/>
                    <a:gd name="T23" fmla="*/ 2 h 14"/>
                    <a:gd name="T24" fmla="*/ 10 w 15"/>
                    <a:gd name="T25" fmla="*/ 0 h 14"/>
                    <a:gd name="T26" fmla="*/ 8 w 15"/>
                    <a:gd name="T27" fmla="*/ 0 h 14"/>
                    <a:gd name="T28" fmla="*/ 5 w 15"/>
                    <a:gd name="T29" fmla="*/ 0 h 14"/>
                    <a:gd name="T30" fmla="*/ 3 w 15"/>
                    <a:gd name="T31" fmla="*/ 0 h 14"/>
                    <a:gd name="T32" fmla="*/ 0 w 15"/>
                    <a:gd name="T33" fmla="*/ 2 h 14"/>
                    <a:gd name="T34" fmla="*/ 0 w 15"/>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5"/>
                      </a:moveTo>
                      <a:lnTo>
                        <a:pt x="0" y="7"/>
                      </a:lnTo>
                      <a:lnTo>
                        <a:pt x="0" y="10"/>
                      </a:lnTo>
                      <a:lnTo>
                        <a:pt x="3" y="12"/>
                      </a:lnTo>
                      <a:lnTo>
                        <a:pt x="5" y="14"/>
                      </a:lnTo>
                      <a:lnTo>
                        <a:pt x="8" y="14"/>
                      </a:lnTo>
                      <a:lnTo>
                        <a:pt x="10" y="12"/>
                      </a:lnTo>
                      <a:lnTo>
                        <a:pt x="12" y="10"/>
                      </a:lnTo>
                      <a:lnTo>
                        <a:pt x="15" y="7"/>
                      </a:lnTo>
                      <a:lnTo>
                        <a:pt x="15" y="5"/>
                      </a:lnTo>
                      <a:lnTo>
                        <a:pt x="12" y="2"/>
                      </a:lnTo>
                      <a:lnTo>
                        <a:pt x="10" y="0"/>
                      </a:lnTo>
                      <a:lnTo>
                        <a:pt x="8" y="0"/>
                      </a:lnTo>
                      <a:lnTo>
                        <a:pt x="5" y="0"/>
                      </a:lnTo>
                      <a:lnTo>
                        <a:pt x="3" y="0"/>
                      </a:lnTo>
                      <a:lnTo>
                        <a:pt x="0" y="2"/>
                      </a:lnTo>
                      <a:lnTo>
                        <a:pt x="0" y="5"/>
                      </a:lnTo>
                      <a:close/>
                    </a:path>
                  </a:pathLst>
                </a:custGeom>
                <a:solidFill>
                  <a:srgbClr val="969696"/>
                </a:solidFill>
                <a:ln w="9525">
                  <a:noFill/>
                  <a:round/>
                  <a:headEnd/>
                  <a:tailEnd/>
                </a:ln>
              </p:spPr>
              <p:txBody>
                <a:bodyPr/>
                <a:lstStyle/>
                <a:p>
                  <a:endParaRPr lang="ru-RU"/>
                </a:p>
              </p:txBody>
            </p:sp>
            <p:sp>
              <p:nvSpPr>
                <p:cNvPr id="1166" name="Freeform 992"/>
                <p:cNvSpPr>
                  <a:spLocks/>
                </p:cNvSpPr>
                <p:nvPr/>
              </p:nvSpPr>
              <p:spPr bwMode="auto">
                <a:xfrm>
                  <a:off x="6812" y="8772"/>
                  <a:ext cx="15" cy="15"/>
                </a:xfrm>
                <a:custGeom>
                  <a:avLst/>
                  <a:gdLst>
                    <a:gd name="T0" fmla="*/ 0 w 15"/>
                    <a:gd name="T1" fmla="*/ 5 h 15"/>
                    <a:gd name="T2" fmla="*/ 0 w 15"/>
                    <a:gd name="T3" fmla="*/ 7 h 15"/>
                    <a:gd name="T4" fmla="*/ 3 w 15"/>
                    <a:gd name="T5" fmla="*/ 10 h 15"/>
                    <a:gd name="T6" fmla="*/ 5 w 15"/>
                    <a:gd name="T7" fmla="*/ 12 h 15"/>
                    <a:gd name="T8" fmla="*/ 8 w 15"/>
                    <a:gd name="T9" fmla="*/ 15 h 15"/>
                    <a:gd name="T10" fmla="*/ 10 w 15"/>
                    <a:gd name="T11" fmla="*/ 15 h 15"/>
                    <a:gd name="T12" fmla="*/ 12 w 15"/>
                    <a:gd name="T13" fmla="*/ 12 h 15"/>
                    <a:gd name="T14" fmla="*/ 15 w 15"/>
                    <a:gd name="T15" fmla="*/ 10 h 15"/>
                    <a:gd name="T16" fmla="*/ 15 w 15"/>
                    <a:gd name="T17" fmla="*/ 7 h 15"/>
                    <a:gd name="T18" fmla="*/ 15 w 15"/>
                    <a:gd name="T19" fmla="*/ 7 h 15"/>
                    <a:gd name="T20" fmla="*/ 15 w 15"/>
                    <a:gd name="T21" fmla="*/ 5 h 15"/>
                    <a:gd name="T22" fmla="*/ 15 w 15"/>
                    <a:gd name="T23" fmla="*/ 3 h 15"/>
                    <a:gd name="T24" fmla="*/ 12 w 15"/>
                    <a:gd name="T25" fmla="*/ 0 h 15"/>
                    <a:gd name="T26" fmla="*/ 10 w 15"/>
                    <a:gd name="T27" fmla="*/ 0 h 15"/>
                    <a:gd name="T28" fmla="*/ 8 w 15"/>
                    <a:gd name="T29" fmla="*/ 0 h 15"/>
                    <a:gd name="T30" fmla="*/ 5 w 15"/>
                    <a:gd name="T31" fmla="*/ 0 h 15"/>
                    <a:gd name="T32" fmla="*/ 3 w 15"/>
                    <a:gd name="T33" fmla="*/ 3 h 15"/>
                    <a:gd name="T34" fmla="*/ 0 w 15"/>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5"/>
                      </a:moveTo>
                      <a:lnTo>
                        <a:pt x="0" y="7"/>
                      </a:lnTo>
                      <a:lnTo>
                        <a:pt x="3" y="10"/>
                      </a:lnTo>
                      <a:lnTo>
                        <a:pt x="5" y="12"/>
                      </a:lnTo>
                      <a:lnTo>
                        <a:pt x="8" y="15"/>
                      </a:lnTo>
                      <a:lnTo>
                        <a:pt x="10" y="15"/>
                      </a:lnTo>
                      <a:lnTo>
                        <a:pt x="12" y="12"/>
                      </a:lnTo>
                      <a:lnTo>
                        <a:pt x="15" y="10"/>
                      </a:lnTo>
                      <a:lnTo>
                        <a:pt x="15" y="7"/>
                      </a:lnTo>
                      <a:lnTo>
                        <a:pt x="15" y="5"/>
                      </a:lnTo>
                      <a:lnTo>
                        <a:pt x="15" y="3"/>
                      </a:lnTo>
                      <a:lnTo>
                        <a:pt x="12" y="0"/>
                      </a:lnTo>
                      <a:lnTo>
                        <a:pt x="10" y="0"/>
                      </a:lnTo>
                      <a:lnTo>
                        <a:pt x="8" y="0"/>
                      </a:lnTo>
                      <a:lnTo>
                        <a:pt x="5" y="0"/>
                      </a:lnTo>
                      <a:lnTo>
                        <a:pt x="3" y="3"/>
                      </a:lnTo>
                      <a:lnTo>
                        <a:pt x="0" y="5"/>
                      </a:lnTo>
                      <a:close/>
                    </a:path>
                  </a:pathLst>
                </a:custGeom>
                <a:solidFill>
                  <a:srgbClr val="969696"/>
                </a:solidFill>
                <a:ln w="9525">
                  <a:noFill/>
                  <a:round/>
                  <a:headEnd/>
                  <a:tailEnd/>
                </a:ln>
              </p:spPr>
              <p:txBody>
                <a:bodyPr/>
                <a:lstStyle/>
                <a:p>
                  <a:endParaRPr lang="ru-RU"/>
                </a:p>
              </p:txBody>
            </p:sp>
            <p:sp>
              <p:nvSpPr>
                <p:cNvPr id="1167" name="Freeform 993"/>
                <p:cNvSpPr>
                  <a:spLocks/>
                </p:cNvSpPr>
                <p:nvPr/>
              </p:nvSpPr>
              <p:spPr bwMode="auto">
                <a:xfrm>
                  <a:off x="6815" y="8743"/>
                  <a:ext cx="14" cy="15"/>
                </a:xfrm>
                <a:custGeom>
                  <a:avLst/>
                  <a:gdLst>
                    <a:gd name="T0" fmla="*/ 0 w 14"/>
                    <a:gd name="T1" fmla="*/ 5 h 15"/>
                    <a:gd name="T2" fmla="*/ 0 w 14"/>
                    <a:gd name="T3" fmla="*/ 8 h 15"/>
                    <a:gd name="T4" fmla="*/ 2 w 14"/>
                    <a:gd name="T5" fmla="*/ 10 h 15"/>
                    <a:gd name="T6" fmla="*/ 5 w 14"/>
                    <a:gd name="T7" fmla="*/ 12 h 15"/>
                    <a:gd name="T8" fmla="*/ 7 w 14"/>
                    <a:gd name="T9" fmla="*/ 15 h 15"/>
                    <a:gd name="T10" fmla="*/ 9 w 14"/>
                    <a:gd name="T11" fmla="*/ 15 h 15"/>
                    <a:gd name="T12" fmla="*/ 12 w 14"/>
                    <a:gd name="T13" fmla="*/ 12 h 15"/>
                    <a:gd name="T14" fmla="*/ 14 w 14"/>
                    <a:gd name="T15" fmla="*/ 10 h 15"/>
                    <a:gd name="T16" fmla="*/ 14 w 14"/>
                    <a:gd name="T17" fmla="*/ 8 h 15"/>
                    <a:gd name="T18" fmla="*/ 14 w 14"/>
                    <a:gd name="T19" fmla="*/ 8 h 15"/>
                    <a:gd name="T20" fmla="*/ 14 w 14"/>
                    <a:gd name="T21" fmla="*/ 5 h 15"/>
                    <a:gd name="T22" fmla="*/ 14 w 14"/>
                    <a:gd name="T23" fmla="*/ 3 h 15"/>
                    <a:gd name="T24" fmla="*/ 12 w 14"/>
                    <a:gd name="T25" fmla="*/ 0 h 15"/>
                    <a:gd name="T26" fmla="*/ 9 w 14"/>
                    <a:gd name="T27" fmla="*/ 0 h 15"/>
                    <a:gd name="T28" fmla="*/ 7 w 14"/>
                    <a:gd name="T29" fmla="*/ 0 h 15"/>
                    <a:gd name="T30" fmla="*/ 5 w 14"/>
                    <a:gd name="T31" fmla="*/ 0 h 15"/>
                    <a:gd name="T32" fmla="*/ 2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8"/>
                      </a:lnTo>
                      <a:lnTo>
                        <a:pt x="2" y="10"/>
                      </a:lnTo>
                      <a:lnTo>
                        <a:pt x="5" y="12"/>
                      </a:lnTo>
                      <a:lnTo>
                        <a:pt x="7" y="15"/>
                      </a:lnTo>
                      <a:lnTo>
                        <a:pt x="9" y="15"/>
                      </a:lnTo>
                      <a:lnTo>
                        <a:pt x="12" y="12"/>
                      </a:lnTo>
                      <a:lnTo>
                        <a:pt x="14" y="10"/>
                      </a:lnTo>
                      <a:lnTo>
                        <a:pt x="14" y="8"/>
                      </a:lnTo>
                      <a:lnTo>
                        <a:pt x="14" y="5"/>
                      </a:lnTo>
                      <a:lnTo>
                        <a:pt x="14" y="3"/>
                      </a:lnTo>
                      <a:lnTo>
                        <a:pt x="12" y="0"/>
                      </a:lnTo>
                      <a:lnTo>
                        <a:pt x="9" y="0"/>
                      </a:lnTo>
                      <a:lnTo>
                        <a:pt x="7" y="0"/>
                      </a:lnTo>
                      <a:lnTo>
                        <a:pt x="5" y="0"/>
                      </a:lnTo>
                      <a:lnTo>
                        <a:pt x="2" y="3"/>
                      </a:lnTo>
                      <a:lnTo>
                        <a:pt x="0" y="5"/>
                      </a:lnTo>
                      <a:close/>
                    </a:path>
                  </a:pathLst>
                </a:custGeom>
                <a:solidFill>
                  <a:srgbClr val="969696"/>
                </a:solidFill>
                <a:ln w="9525">
                  <a:noFill/>
                  <a:round/>
                  <a:headEnd/>
                  <a:tailEnd/>
                </a:ln>
              </p:spPr>
              <p:txBody>
                <a:bodyPr/>
                <a:lstStyle/>
                <a:p>
                  <a:endParaRPr lang="ru-RU"/>
                </a:p>
              </p:txBody>
            </p:sp>
            <p:sp>
              <p:nvSpPr>
                <p:cNvPr id="1168" name="Freeform 994"/>
                <p:cNvSpPr>
                  <a:spLocks/>
                </p:cNvSpPr>
                <p:nvPr/>
              </p:nvSpPr>
              <p:spPr bwMode="auto">
                <a:xfrm>
                  <a:off x="6817" y="8715"/>
                  <a:ext cx="15" cy="14"/>
                </a:xfrm>
                <a:custGeom>
                  <a:avLst/>
                  <a:gdLst>
                    <a:gd name="T0" fmla="*/ 0 w 15"/>
                    <a:gd name="T1" fmla="*/ 4 h 14"/>
                    <a:gd name="T2" fmla="*/ 0 w 15"/>
                    <a:gd name="T3" fmla="*/ 7 h 14"/>
                    <a:gd name="T4" fmla="*/ 3 w 15"/>
                    <a:gd name="T5" fmla="*/ 9 h 14"/>
                    <a:gd name="T6" fmla="*/ 5 w 15"/>
                    <a:gd name="T7" fmla="*/ 12 h 14"/>
                    <a:gd name="T8" fmla="*/ 7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5 w 15"/>
                    <a:gd name="T21" fmla="*/ 4 h 14"/>
                    <a:gd name="T22" fmla="*/ 15 w 15"/>
                    <a:gd name="T23" fmla="*/ 2 h 14"/>
                    <a:gd name="T24" fmla="*/ 12 w 15"/>
                    <a:gd name="T25" fmla="*/ 0 h 14"/>
                    <a:gd name="T26" fmla="*/ 10 w 15"/>
                    <a:gd name="T27" fmla="*/ 0 h 14"/>
                    <a:gd name="T28" fmla="*/ 7 w 15"/>
                    <a:gd name="T29" fmla="*/ 0 h 14"/>
                    <a:gd name="T30" fmla="*/ 5 w 15"/>
                    <a:gd name="T31" fmla="*/ 0 h 14"/>
                    <a:gd name="T32" fmla="*/ 3 w 15"/>
                    <a:gd name="T33" fmla="*/ 2 h 14"/>
                    <a:gd name="T34" fmla="*/ 0 w 15"/>
                    <a:gd name="T35" fmla="*/ 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4"/>
                      </a:moveTo>
                      <a:lnTo>
                        <a:pt x="0" y="7"/>
                      </a:lnTo>
                      <a:lnTo>
                        <a:pt x="3" y="9"/>
                      </a:lnTo>
                      <a:lnTo>
                        <a:pt x="5" y="12"/>
                      </a:lnTo>
                      <a:lnTo>
                        <a:pt x="7" y="14"/>
                      </a:lnTo>
                      <a:lnTo>
                        <a:pt x="10" y="14"/>
                      </a:lnTo>
                      <a:lnTo>
                        <a:pt x="12" y="12"/>
                      </a:lnTo>
                      <a:lnTo>
                        <a:pt x="15" y="9"/>
                      </a:lnTo>
                      <a:lnTo>
                        <a:pt x="15" y="7"/>
                      </a:lnTo>
                      <a:lnTo>
                        <a:pt x="15" y="4"/>
                      </a:lnTo>
                      <a:lnTo>
                        <a:pt x="15" y="2"/>
                      </a:lnTo>
                      <a:lnTo>
                        <a:pt x="12" y="0"/>
                      </a:lnTo>
                      <a:lnTo>
                        <a:pt x="10" y="0"/>
                      </a:lnTo>
                      <a:lnTo>
                        <a:pt x="7" y="0"/>
                      </a:lnTo>
                      <a:lnTo>
                        <a:pt x="5" y="0"/>
                      </a:lnTo>
                      <a:lnTo>
                        <a:pt x="3" y="2"/>
                      </a:lnTo>
                      <a:lnTo>
                        <a:pt x="0" y="4"/>
                      </a:lnTo>
                      <a:close/>
                    </a:path>
                  </a:pathLst>
                </a:custGeom>
                <a:solidFill>
                  <a:srgbClr val="969696"/>
                </a:solidFill>
                <a:ln w="9525">
                  <a:noFill/>
                  <a:round/>
                  <a:headEnd/>
                  <a:tailEnd/>
                </a:ln>
              </p:spPr>
              <p:txBody>
                <a:bodyPr/>
                <a:lstStyle/>
                <a:p>
                  <a:endParaRPr lang="ru-RU"/>
                </a:p>
              </p:txBody>
            </p:sp>
            <p:sp>
              <p:nvSpPr>
                <p:cNvPr id="1169" name="Freeform 995"/>
                <p:cNvSpPr>
                  <a:spLocks/>
                </p:cNvSpPr>
                <p:nvPr/>
              </p:nvSpPr>
              <p:spPr bwMode="auto">
                <a:xfrm>
                  <a:off x="6820" y="8686"/>
                  <a:ext cx="14" cy="14"/>
                </a:xfrm>
                <a:custGeom>
                  <a:avLst/>
                  <a:gdLst>
                    <a:gd name="T0" fmla="*/ 0 w 14"/>
                    <a:gd name="T1" fmla="*/ 5 h 14"/>
                    <a:gd name="T2" fmla="*/ 0 w 14"/>
                    <a:gd name="T3" fmla="*/ 7 h 14"/>
                    <a:gd name="T4" fmla="*/ 2 w 14"/>
                    <a:gd name="T5" fmla="*/ 9 h 14"/>
                    <a:gd name="T6" fmla="*/ 4 w 14"/>
                    <a:gd name="T7" fmla="*/ 12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4 w 14"/>
                    <a:gd name="T21" fmla="*/ 5 h 14"/>
                    <a:gd name="T22" fmla="*/ 14 w 14"/>
                    <a:gd name="T23" fmla="*/ 2 h 14"/>
                    <a:gd name="T24" fmla="*/ 12 w 14"/>
                    <a:gd name="T25" fmla="*/ 0 h 14"/>
                    <a:gd name="T26" fmla="*/ 9 w 14"/>
                    <a:gd name="T27" fmla="*/ 0 h 14"/>
                    <a:gd name="T28" fmla="*/ 7 w 14"/>
                    <a:gd name="T29" fmla="*/ 0 h 14"/>
                    <a:gd name="T30" fmla="*/ 4 w 14"/>
                    <a:gd name="T31" fmla="*/ 0 h 14"/>
                    <a:gd name="T32" fmla="*/ 2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2" y="9"/>
                      </a:lnTo>
                      <a:lnTo>
                        <a:pt x="4" y="12"/>
                      </a:lnTo>
                      <a:lnTo>
                        <a:pt x="7" y="14"/>
                      </a:lnTo>
                      <a:lnTo>
                        <a:pt x="9" y="14"/>
                      </a:lnTo>
                      <a:lnTo>
                        <a:pt x="12" y="12"/>
                      </a:lnTo>
                      <a:lnTo>
                        <a:pt x="14" y="9"/>
                      </a:lnTo>
                      <a:lnTo>
                        <a:pt x="14" y="7"/>
                      </a:lnTo>
                      <a:lnTo>
                        <a:pt x="14" y="5"/>
                      </a:lnTo>
                      <a:lnTo>
                        <a:pt x="14" y="2"/>
                      </a:lnTo>
                      <a:lnTo>
                        <a:pt x="12" y="0"/>
                      </a:lnTo>
                      <a:lnTo>
                        <a:pt x="9" y="0"/>
                      </a:lnTo>
                      <a:lnTo>
                        <a:pt x="7" y="0"/>
                      </a:lnTo>
                      <a:lnTo>
                        <a:pt x="4" y="0"/>
                      </a:lnTo>
                      <a:lnTo>
                        <a:pt x="2" y="2"/>
                      </a:lnTo>
                      <a:lnTo>
                        <a:pt x="0" y="5"/>
                      </a:lnTo>
                      <a:close/>
                    </a:path>
                  </a:pathLst>
                </a:custGeom>
                <a:solidFill>
                  <a:srgbClr val="969696"/>
                </a:solidFill>
                <a:ln w="9525">
                  <a:noFill/>
                  <a:round/>
                  <a:headEnd/>
                  <a:tailEnd/>
                </a:ln>
              </p:spPr>
              <p:txBody>
                <a:bodyPr/>
                <a:lstStyle/>
                <a:p>
                  <a:endParaRPr lang="ru-RU"/>
                </a:p>
              </p:txBody>
            </p:sp>
            <p:sp>
              <p:nvSpPr>
                <p:cNvPr id="1170" name="Freeform 996"/>
                <p:cNvSpPr>
                  <a:spLocks/>
                </p:cNvSpPr>
                <p:nvPr/>
              </p:nvSpPr>
              <p:spPr bwMode="auto">
                <a:xfrm>
                  <a:off x="6822" y="8657"/>
                  <a:ext cx="14" cy="14"/>
                </a:xfrm>
                <a:custGeom>
                  <a:avLst/>
                  <a:gdLst>
                    <a:gd name="T0" fmla="*/ 0 w 14"/>
                    <a:gd name="T1" fmla="*/ 5 h 14"/>
                    <a:gd name="T2" fmla="*/ 0 w 14"/>
                    <a:gd name="T3" fmla="*/ 7 h 14"/>
                    <a:gd name="T4" fmla="*/ 0 w 14"/>
                    <a:gd name="T5" fmla="*/ 10 h 14"/>
                    <a:gd name="T6" fmla="*/ 2 w 14"/>
                    <a:gd name="T7" fmla="*/ 12 h 14"/>
                    <a:gd name="T8" fmla="*/ 5 w 14"/>
                    <a:gd name="T9" fmla="*/ 14 h 14"/>
                    <a:gd name="T10" fmla="*/ 7 w 14"/>
                    <a:gd name="T11" fmla="*/ 14 h 14"/>
                    <a:gd name="T12" fmla="*/ 10 w 14"/>
                    <a:gd name="T13" fmla="*/ 12 h 14"/>
                    <a:gd name="T14" fmla="*/ 12 w 14"/>
                    <a:gd name="T15" fmla="*/ 10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0 h 14"/>
                    <a:gd name="T30" fmla="*/ 2 w 14"/>
                    <a:gd name="T31" fmla="*/ 0 h 14"/>
                    <a:gd name="T32" fmla="*/ 0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0" y="10"/>
                      </a:lnTo>
                      <a:lnTo>
                        <a:pt x="2" y="12"/>
                      </a:lnTo>
                      <a:lnTo>
                        <a:pt x="5" y="14"/>
                      </a:lnTo>
                      <a:lnTo>
                        <a:pt x="7" y="14"/>
                      </a:lnTo>
                      <a:lnTo>
                        <a:pt x="10" y="12"/>
                      </a:lnTo>
                      <a:lnTo>
                        <a:pt x="12" y="10"/>
                      </a:lnTo>
                      <a:lnTo>
                        <a:pt x="14" y="7"/>
                      </a:lnTo>
                      <a:lnTo>
                        <a:pt x="14" y="5"/>
                      </a:lnTo>
                      <a:lnTo>
                        <a:pt x="12" y="2"/>
                      </a:lnTo>
                      <a:lnTo>
                        <a:pt x="10" y="0"/>
                      </a:lnTo>
                      <a:lnTo>
                        <a:pt x="7" y="0"/>
                      </a:lnTo>
                      <a:lnTo>
                        <a:pt x="5" y="0"/>
                      </a:lnTo>
                      <a:lnTo>
                        <a:pt x="2" y="0"/>
                      </a:lnTo>
                      <a:lnTo>
                        <a:pt x="0" y="2"/>
                      </a:lnTo>
                      <a:lnTo>
                        <a:pt x="0" y="5"/>
                      </a:lnTo>
                      <a:close/>
                    </a:path>
                  </a:pathLst>
                </a:custGeom>
                <a:solidFill>
                  <a:srgbClr val="969696"/>
                </a:solidFill>
                <a:ln w="9525">
                  <a:noFill/>
                  <a:round/>
                  <a:headEnd/>
                  <a:tailEnd/>
                </a:ln>
              </p:spPr>
              <p:txBody>
                <a:bodyPr/>
                <a:lstStyle/>
                <a:p>
                  <a:endParaRPr lang="ru-RU"/>
                </a:p>
              </p:txBody>
            </p:sp>
            <p:sp>
              <p:nvSpPr>
                <p:cNvPr id="1171" name="Freeform 997"/>
                <p:cNvSpPr>
                  <a:spLocks/>
                </p:cNvSpPr>
                <p:nvPr/>
              </p:nvSpPr>
              <p:spPr bwMode="auto">
                <a:xfrm>
                  <a:off x="6824" y="8628"/>
                  <a:ext cx="15" cy="15"/>
                </a:xfrm>
                <a:custGeom>
                  <a:avLst/>
                  <a:gdLst>
                    <a:gd name="T0" fmla="*/ 0 w 15"/>
                    <a:gd name="T1" fmla="*/ 5 h 15"/>
                    <a:gd name="T2" fmla="*/ 0 w 15"/>
                    <a:gd name="T3" fmla="*/ 7 h 15"/>
                    <a:gd name="T4" fmla="*/ 0 w 15"/>
                    <a:gd name="T5" fmla="*/ 10 h 15"/>
                    <a:gd name="T6" fmla="*/ 3 w 15"/>
                    <a:gd name="T7" fmla="*/ 12 h 15"/>
                    <a:gd name="T8" fmla="*/ 5 w 15"/>
                    <a:gd name="T9" fmla="*/ 15 h 15"/>
                    <a:gd name="T10" fmla="*/ 8 w 15"/>
                    <a:gd name="T11" fmla="*/ 15 h 15"/>
                    <a:gd name="T12" fmla="*/ 10 w 15"/>
                    <a:gd name="T13" fmla="*/ 12 h 15"/>
                    <a:gd name="T14" fmla="*/ 12 w 15"/>
                    <a:gd name="T15" fmla="*/ 10 h 15"/>
                    <a:gd name="T16" fmla="*/ 15 w 15"/>
                    <a:gd name="T17" fmla="*/ 7 h 15"/>
                    <a:gd name="T18" fmla="*/ 15 w 15"/>
                    <a:gd name="T19" fmla="*/ 7 h 15"/>
                    <a:gd name="T20" fmla="*/ 15 w 15"/>
                    <a:gd name="T21" fmla="*/ 5 h 15"/>
                    <a:gd name="T22" fmla="*/ 12 w 15"/>
                    <a:gd name="T23" fmla="*/ 3 h 15"/>
                    <a:gd name="T24" fmla="*/ 10 w 15"/>
                    <a:gd name="T25" fmla="*/ 0 h 15"/>
                    <a:gd name="T26" fmla="*/ 8 w 15"/>
                    <a:gd name="T27" fmla="*/ 0 h 15"/>
                    <a:gd name="T28" fmla="*/ 5 w 15"/>
                    <a:gd name="T29" fmla="*/ 0 h 15"/>
                    <a:gd name="T30" fmla="*/ 3 w 15"/>
                    <a:gd name="T31" fmla="*/ 0 h 15"/>
                    <a:gd name="T32" fmla="*/ 0 w 15"/>
                    <a:gd name="T33" fmla="*/ 3 h 15"/>
                    <a:gd name="T34" fmla="*/ 0 w 15"/>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5"/>
                      </a:moveTo>
                      <a:lnTo>
                        <a:pt x="0" y="7"/>
                      </a:lnTo>
                      <a:lnTo>
                        <a:pt x="0" y="10"/>
                      </a:lnTo>
                      <a:lnTo>
                        <a:pt x="3" y="12"/>
                      </a:lnTo>
                      <a:lnTo>
                        <a:pt x="5" y="15"/>
                      </a:lnTo>
                      <a:lnTo>
                        <a:pt x="8" y="15"/>
                      </a:lnTo>
                      <a:lnTo>
                        <a:pt x="10" y="12"/>
                      </a:lnTo>
                      <a:lnTo>
                        <a:pt x="12" y="10"/>
                      </a:lnTo>
                      <a:lnTo>
                        <a:pt x="15" y="7"/>
                      </a:lnTo>
                      <a:lnTo>
                        <a:pt x="15" y="5"/>
                      </a:lnTo>
                      <a:lnTo>
                        <a:pt x="12" y="3"/>
                      </a:lnTo>
                      <a:lnTo>
                        <a:pt x="10" y="0"/>
                      </a:lnTo>
                      <a:lnTo>
                        <a:pt x="8" y="0"/>
                      </a:lnTo>
                      <a:lnTo>
                        <a:pt x="5" y="0"/>
                      </a:lnTo>
                      <a:lnTo>
                        <a:pt x="3" y="0"/>
                      </a:lnTo>
                      <a:lnTo>
                        <a:pt x="0" y="3"/>
                      </a:lnTo>
                      <a:lnTo>
                        <a:pt x="0" y="5"/>
                      </a:lnTo>
                      <a:close/>
                    </a:path>
                  </a:pathLst>
                </a:custGeom>
                <a:solidFill>
                  <a:srgbClr val="969696"/>
                </a:solidFill>
                <a:ln w="9525">
                  <a:noFill/>
                  <a:round/>
                  <a:headEnd/>
                  <a:tailEnd/>
                </a:ln>
              </p:spPr>
              <p:txBody>
                <a:bodyPr/>
                <a:lstStyle/>
                <a:p>
                  <a:endParaRPr lang="ru-RU"/>
                </a:p>
              </p:txBody>
            </p:sp>
            <p:sp>
              <p:nvSpPr>
                <p:cNvPr id="1172" name="Freeform 998"/>
                <p:cNvSpPr>
                  <a:spLocks/>
                </p:cNvSpPr>
                <p:nvPr/>
              </p:nvSpPr>
              <p:spPr bwMode="auto">
                <a:xfrm>
                  <a:off x="6827" y="8599"/>
                  <a:ext cx="14" cy="15"/>
                </a:xfrm>
                <a:custGeom>
                  <a:avLst/>
                  <a:gdLst>
                    <a:gd name="T0" fmla="*/ 0 w 14"/>
                    <a:gd name="T1" fmla="*/ 5 h 15"/>
                    <a:gd name="T2" fmla="*/ 0 w 14"/>
                    <a:gd name="T3" fmla="*/ 8 h 15"/>
                    <a:gd name="T4" fmla="*/ 0 w 14"/>
                    <a:gd name="T5" fmla="*/ 10 h 15"/>
                    <a:gd name="T6" fmla="*/ 2 w 14"/>
                    <a:gd name="T7" fmla="*/ 12 h 15"/>
                    <a:gd name="T8" fmla="*/ 5 w 14"/>
                    <a:gd name="T9" fmla="*/ 15 h 15"/>
                    <a:gd name="T10" fmla="*/ 7 w 14"/>
                    <a:gd name="T11" fmla="*/ 15 h 15"/>
                    <a:gd name="T12" fmla="*/ 9 w 14"/>
                    <a:gd name="T13" fmla="*/ 12 h 15"/>
                    <a:gd name="T14" fmla="*/ 12 w 14"/>
                    <a:gd name="T15" fmla="*/ 10 h 15"/>
                    <a:gd name="T16" fmla="*/ 14 w 14"/>
                    <a:gd name="T17" fmla="*/ 8 h 15"/>
                    <a:gd name="T18" fmla="*/ 14 w 14"/>
                    <a:gd name="T19" fmla="*/ 8 h 15"/>
                    <a:gd name="T20" fmla="*/ 14 w 14"/>
                    <a:gd name="T21" fmla="*/ 5 h 15"/>
                    <a:gd name="T22" fmla="*/ 12 w 14"/>
                    <a:gd name="T23" fmla="*/ 3 h 15"/>
                    <a:gd name="T24" fmla="*/ 9 w 14"/>
                    <a:gd name="T25" fmla="*/ 0 h 15"/>
                    <a:gd name="T26" fmla="*/ 7 w 14"/>
                    <a:gd name="T27" fmla="*/ 0 h 15"/>
                    <a:gd name="T28" fmla="*/ 5 w 14"/>
                    <a:gd name="T29" fmla="*/ 0 h 15"/>
                    <a:gd name="T30" fmla="*/ 2 w 14"/>
                    <a:gd name="T31" fmla="*/ 0 h 15"/>
                    <a:gd name="T32" fmla="*/ 0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8"/>
                      </a:lnTo>
                      <a:lnTo>
                        <a:pt x="0" y="10"/>
                      </a:lnTo>
                      <a:lnTo>
                        <a:pt x="2" y="12"/>
                      </a:lnTo>
                      <a:lnTo>
                        <a:pt x="5" y="15"/>
                      </a:lnTo>
                      <a:lnTo>
                        <a:pt x="7" y="15"/>
                      </a:lnTo>
                      <a:lnTo>
                        <a:pt x="9" y="12"/>
                      </a:lnTo>
                      <a:lnTo>
                        <a:pt x="12" y="10"/>
                      </a:lnTo>
                      <a:lnTo>
                        <a:pt x="14" y="8"/>
                      </a:lnTo>
                      <a:lnTo>
                        <a:pt x="14" y="5"/>
                      </a:lnTo>
                      <a:lnTo>
                        <a:pt x="12" y="3"/>
                      </a:lnTo>
                      <a:lnTo>
                        <a:pt x="9" y="0"/>
                      </a:lnTo>
                      <a:lnTo>
                        <a:pt x="7" y="0"/>
                      </a:lnTo>
                      <a:lnTo>
                        <a:pt x="5" y="0"/>
                      </a:lnTo>
                      <a:lnTo>
                        <a:pt x="2" y="0"/>
                      </a:lnTo>
                      <a:lnTo>
                        <a:pt x="0" y="3"/>
                      </a:lnTo>
                      <a:lnTo>
                        <a:pt x="0" y="5"/>
                      </a:lnTo>
                      <a:close/>
                    </a:path>
                  </a:pathLst>
                </a:custGeom>
                <a:solidFill>
                  <a:srgbClr val="969696"/>
                </a:solidFill>
                <a:ln w="9525">
                  <a:noFill/>
                  <a:round/>
                  <a:headEnd/>
                  <a:tailEnd/>
                </a:ln>
              </p:spPr>
              <p:txBody>
                <a:bodyPr/>
                <a:lstStyle/>
                <a:p>
                  <a:endParaRPr lang="ru-RU"/>
                </a:p>
              </p:txBody>
            </p:sp>
            <p:sp>
              <p:nvSpPr>
                <p:cNvPr id="1173" name="Freeform 999"/>
                <p:cNvSpPr>
                  <a:spLocks/>
                </p:cNvSpPr>
                <p:nvPr/>
              </p:nvSpPr>
              <p:spPr bwMode="auto">
                <a:xfrm>
                  <a:off x="6827" y="8571"/>
                  <a:ext cx="14" cy="14"/>
                </a:xfrm>
                <a:custGeom>
                  <a:avLst/>
                  <a:gdLst>
                    <a:gd name="T0" fmla="*/ 0 w 14"/>
                    <a:gd name="T1" fmla="*/ 4 h 14"/>
                    <a:gd name="T2" fmla="*/ 0 w 14"/>
                    <a:gd name="T3" fmla="*/ 7 h 14"/>
                    <a:gd name="T4" fmla="*/ 2 w 14"/>
                    <a:gd name="T5" fmla="*/ 9 h 14"/>
                    <a:gd name="T6" fmla="*/ 5 w 14"/>
                    <a:gd name="T7" fmla="*/ 12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4 w 14"/>
                    <a:gd name="T21" fmla="*/ 4 h 14"/>
                    <a:gd name="T22" fmla="*/ 14 w 14"/>
                    <a:gd name="T23" fmla="*/ 2 h 14"/>
                    <a:gd name="T24" fmla="*/ 12 w 14"/>
                    <a:gd name="T25" fmla="*/ 0 h 14"/>
                    <a:gd name="T26" fmla="*/ 9 w 14"/>
                    <a:gd name="T27" fmla="*/ 0 h 14"/>
                    <a:gd name="T28" fmla="*/ 7 w 14"/>
                    <a:gd name="T29" fmla="*/ 0 h 14"/>
                    <a:gd name="T30" fmla="*/ 5 w 14"/>
                    <a:gd name="T31" fmla="*/ 0 h 14"/>
                    <a:gd name="T32" fmla="*/ 2 w 14"/>
                    <a:gd name="T33" fmla="*/ 2 h 14"/>
                    <a:gd name="T34" fmla="*/ 0 w 14"/>
                    <a:gd name="T35" fmla="*/ 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4"/>
                      </a:moveTo>
                      <a:lnTo>
                        <a:pt x="0" y="7"/>
                      </a:lnTo>
                      <a:lnTo>
                        <a:pt x="2" y="9"/>
                      </a:lnTo>
                      <a:lnTo>
                        <a:pt x="5" y="12"/>
                      </a:lnTo>
                      <a:lnTo>
                        <a:pt x="7" y="14"/>
                      </a:lnTo>
                      <a:lnTo>
                        <a:pt x="9" y="14"/>
                      </a:lnTo>
                      <a:lnTo>
                        <a:pt x="12" y="12"/>
                      </a:lnTo>
                      <a:lnTo>
                        <a:pt x="14" y="9"/>
                      </a:lnTo>
                      <a:lnTo>
                        <a:pt x="14" y="7"/>
                      </a:lnTo>
                      <a:lnTo>
                        <a:pt x="14" y="4"/>
                      </a:lnTo>
                      <a:lnTo>
                        <a:pt x="14" y="2"/>
                      </a:lnTo>
                      <a:lnTo>
                        <a:pt x="12" y="0"/>
                      </a:lnTo>
                      <a:lnTo>
                        <a:pt x="9" y="0"/>
                      </a:lnTo>
                      <a:lnTo>
                        <a:pt x="7" y="0"/>
                      </a:lnTo>
                      <a:lnTo>
                        <a:pt x="5" y="0"/>
                      </a:lnTo>
                      <a:lnTo>
                        <a:pt x="2" y="2"/>
                      </a:lnTo>
                      <a:lnTo>
                        <a:pt x="0" y="4"/>
                      </a:lnTo>
                      <a:close/>
                    </a:path>
                  </a:pathLst>
                </a:custGeom>
                <a:solidFill>
                  <a:srgbClr val="969696"/>
                </a:solidFill>
                <a:ln w="9525">
                  <a:noFill/>
                  <a:round/>
                  <a:headEnd/>
                  <a:tailEnd/>
                </a:ln>
              </p:spPr>
              <p:txBody>
                <a:bodyPr/>
                <a:lstStyle/>
                <a:p>
                  <a:endParaRPr lang="ru-RU"/>
                </a:p>
              </p:txBody>
            </p:sp>
            <p:sp>
              <p:nvSpPr>
                <p:cNvPr id="1174" name="Freeform 1000"/>
                <p:cNvSpPr>
                  <a:spLocks/>
                </p:cNvSpPr>
                <p:nvPr/>
              </p:nvSpPr>
              <p:spPr bwMode="auto">
                <a:xfrm>
                  <a:off x="6829" y="8542"/>
                  <a:ext cx="15" cy="14"/>
                </a:xfrm>
                <a:custGeom>
                  <a:avLst/>
                  <a:gdLst>
                    <a:gd name="T0" fmla="*/ 0 w 15"/>
                    <a:gd name="T1" fmla="*/ 5 h 14"/>
                    <a:gd name="T2" fmla="*/ 0 w 15"/>
                    <a:gd name="T3" fmla="*/ 7 h 14"/>
                    <a:gd name="T4" fmla="*/ 3 w 15"/>
                    <a:gd name="T5" fmla="*/ 9 h 14"/>
                    <a:gd name="T6" fmla="*/ 5 w 15"/>
                    <a:gd name="T7" fmla="*/ 12 h 14"/>
                    <a:gd name="T8" fmla="*/ 7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5 w 15"/>
                    <a:gd name="T21" fmla="*/ 5 h 14"/>
                    <a:gd name="T22" fmla="*/ 15 w 15"/>
                    <a:gd name="T23" fmla="*/ 2 h 14"/>
                    <a:gd name="T24" fmla="*/ 12 w 15"/>
                    <a:gd name="T25" fmla="*/ 0 h 14"/>
                    <a:gd name="T26" fmla="*/ 10 w 15"/>
                    <a:gd name="T27" fmla="*/ 0 h 14"/>
                    <a:gd name="T28" fmla="*/ 7 w 15"/>
                    <a:gd name="T29" fmla="*/ 0 h 14"/>
                    <a:gd name="T30" fmla="*/ 5 w 15"/>
                    <a:gd name="T31" fmla="*/ 0 h 14"/>
                    <a:gd name="T32" fmla="*/ 3 w 15"/>
                    <a:gd name="T33" fmla="*/ 2 h 14"/>
                    <a:gd name="T34" fmla="*/ 0 w 15"/>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5"/>
                      </a:moveTo>
                      <a:lnTo>
                        <a:pt x="0" y="7"/>
                      </a:lnTo>
                      <a:lnTo>
                        <a:pt x="3" y="9"/>
                      </a:lnTo>
                      <a:lnTo>
                        <a:pt x="5" y="12"/>
                      </a:lnTo>
                      <a:lnTo>
                        <a:pt x="7" y="14"/>
                      </a:lnTo>
                      <a:lnTo>
                        <a:pt x="10" y="14"/>
                      </a:lnTo>
                      <a:lnTo>
                        <a:pt x="12" y="12"/>
                      </a:lnTo>
                      <a:lnTo>
                        <a:pt x="15" y="9"/>
                      </a:lnTo>
                      <a:lnTo>
                        <a:pt x="15" y="7"/>
                      </a:lnTo>
                      <a:lnTo>
                        <a:pt x="15" y="5"/>
                      </a:lnTo>
                      <a:lnTo>
                        <a:pt x="15" y="2"/>
                      </a:lnTo>
                      <a:lnTo>
                        <a:pt x="12" y="0"/>
                      </a:lnTo>
                      <a:lnTo>
                        <a:pt x="10" y="0"/>
                      </a:lnTo>
                      <a:lnTo>
                        <a:pt x="7" y="0"/>
                      </a:lnTo>
                      <a:lnTo>
                        <a:pt x="5" y="0"/>
                      </a:lnTo>
                      <a:lnTo>
                        <a:pt x="3" y="2"/>
                      </a:lnTo>
                      <a:lnTo>
                        <a:pt x="0" y="5"/>
                      </a:lnTo>
                      <a:close/>
                    </a:path>
                  </a:pathLst>
                </a:custGeom>
                <a:solidFill>
                  <a:srgbClr val="969696"/>
                </a:solidFill>
                <a:ln w="9525">
                  <a:noFill/>
                  <a:round/>
                  <a:headEnd/>
                  <a:tailEnd/>
                </a:ln>
              </p:spPr>
              <p:txBody>
                <a:bodyPr/>
                <a:lstStyle/>
                <a:p>
                  <a:endParaRPr lang="ru-RU"/>
                </a:p>
              </p:txBody>
            </p:sp>
            <p:sp>
              <p:nvSpPr>
                <p:cNvPr id="1175" name="Freeform 1001"/>
                <p:cNvSpPr>
                  <a:spLocks/>
                </p:cNvSpPr>
                <p:nvPr/>
              </p:nvSpPr>
              <p:spPr bwMode="auto">
                <a:xfrm>
                  <a:off x="6832" y="8513"/>
                  <a:ext cx="14" cy="14"/>
                </a:xfrm>
                <a:custGeom>
                  <a:avLst/>
                  <a:gdLst>
                    <a:gd name="T0" fmla="*/ 0 w 14"/>
                    <a:gd name="T1" fmla="*/ 5 h 14"/>
                    <a:gd name="T2" fmla="*/ 0 w 14"/>
                    <a:gd name="T3" fmla="*/ 7 h 14"/>
                    <a:gd name="T4" fmla="*/ 2 w 14"/>
                    <a:gd name="T5" fmla="*/ 10 h 14"/>
                    <a:gd name="T6" fmla="*/ 4 w 14"/>
                    <a:gd name="T7" fmla="*/ 12 h 14"/>
                    <a:gd name="T8" fmla="*/ 7 w 14"/>
                    <a:gd name="T9" fmla="*/ 14 h 14"/>
                    <a:gd name="T10" fmla="*/ 9 w 14"/>
                    <a:gd name="T11" fmla="*/ 14 h 14"/>
                    <a:gd name="T12" fmla="*/ 12 w 14"/>
                    <a:gd name="T13" fmla="*/ 12 h 14"/>
                    <a:gd name="T14" fmla="*/ 14 w 14"/>
                    <a:gd name="T15" fmla="*/ 10 h 14"/>
                    <a:gd name="T16" fmla="*/ 14 w 14"/>
                    <a:gd name="T17" fmla="*/ 7 h 14"/>
                    <a:gd name="T18" fmla="*/ 14 w 14"/>
                    <a:gd name="T19" fmla="*/ 7 h 14"/>
                    <a:gd name="T20" fmla="*/ 14 w 14"/>
                    <a:gd name="T21" fmla="*/ 5 h 14"/>
                    <a:gd name="T22" fmla="*/ 14 w 14"/>
                    <a:gd name="T23" fmla="*/ 2 h 14"/>
                    <a:gd name="T24" fmla="*/ 12 w 14"/>
                    <a:gd name="T25" fmla="*/ 0 h 14"/>
                    <a:gd name="T26" fmla="*/ 9 w 14"/>
                    <a:gd name="T27" fmla="*/ 0 h 14"/>
                    <a:gd name="T28" fmla="*/ 7 w 14"/>
                    <a:gd name="T29" fmla="*/ 0 h 14"/>
                    <a:gd name="T30" fmla="*/ 4 w 14"/>
                    <a:gd name="T31" fmla="*/ 0 h 14"/>
                    <a:gd name="T32" fmla="*/ 2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2" y="10"/>
                      </a:lnTo>
                      <a:lnTo>
                        <a:pt x="4" y="12"/>
                      </a:lnTo>
                      <a:lnTo>
                        <a:pt x="7" y="14"/>
                      </a:lnTo>
                      <a:lnTo>
                        <a:pt x="9" y="14"/>
                      </a:lnTo>
                      <a:lnTo>
                        <a:pt x="12" y="12"/>
                      </a:lnTo>
                      <a:lnTo>
                        <a:pt x="14" y="10"/>
                      </a:lnTo>
                      <a:lnTo>
                        <a:pt x="14" y="7"/>
                      </a:lnTo>
                      <a:lnTo>
                        <a:pt x="14" y="5"/>
                      </a:lnTo>
                      <a:lnTo>
                        <a:pt x="14" y="2"/>
                      </a:lnTo>
                      <a:lnTo>
                        <a:pt x="12" y="0"/>
                      </a:lnTo>
                      <a:lnTo>
                        <a:pt x="9" y="0"/>
                      </a:lnTo>
                      <a:lnTo>
                        <a:pt x="7" y="0"/>
                      </a:lnTo>
                      <a:lnTo>
                        <a:pt x="4" y="0"/>
                      </a:lnTo>
                      <a:lnTo>
                        <a:pt x="2" y="2"/>
                      </a:lnTo>
                      <a:lnTo>
                        <a:pt x="0" y="5"/>
                      </a:lnTo>
                      <a:close/>
                    </a:path>
                  </a:pathLst>
                </a:custGeom>
                <a:solidFill>
                  <a:srgbClr val="969696"/>
                </a:solidFill>
                <a:ln w="9525">
                  <a:noFill/>
                  <a:round/>
                  <a:headEnd/>
                  <a:tailEnd/>
                </a:ln>
              </p:spPr>
              <p:txBody>
                <a:bodyPr/>
                <a:lstStyle/>
                <a:p>
                  <a:endParaRPr lang="ru-RU"/>
                </a:p>
              </p:txBody>
            </p:sp>
            <p:sp>
              <p:nvSpPr>
                <p:cNvPr id="1176" name="Freeform 1002"/>
                <p:cNvSpPr>
                  <a:spLocks/>
                </p:cNvSpPr>
                <p:nvPr/>
              </p:nvSpPr>
              <p:spPr bwMode="auto">
                <a:xfrm>
                  <a:off x="6834" y="8484"/>
                  <a:ext cx="14" cy="15"/>
                </a:xfrm>
                <a:custGeom>
                  <a:avLst/>
                  <a:gdLst>
                    <a:gd name="T0" fmla="*/ 0 w 14"/>
                    <a:gd name="T1" fmla="*/ 5 h 15"/>
                    <a:gd name="T2" fmla="*/ 0 w 14"/>
                    <a:gd name="T3" fmla="*/ 7 h 15"/>
                    <a:gd name="T4" fmla="*/ 2 w 14"/>
                    <a:gd name="T5" fmla="*/ 10 h 15"/>
                    <a:gd name="T6" fmla="*/ 5 w 14"/>
                    <a:gd name="T7" fmla="*/ 12 h 15"/>
                    <a:gd name="T8" fmla="*/ 7 w 14"/>
                    <a:gd name="T9" fmla="*/ 15 h 15"/>
                    <a:gd name="T10" fmla="*/ 10 w 14"/>
                    <a:gd name="T11" fmla="*/ 15 h 15"/>
                    <a:gd name="T12" fmla="*/ 12 w 14"/>
                    <a:gd name="T13" fmla="*/ 12 h 15"/>
                    <a:gd name="T14" fmla="*/ 14 w 14"/>
                    <a:gd name="T15" fmla="*/ 10 h 15"/>
                    <a:gd name="T16" fmla="*/ 14 w 14"/>
                    <a:gd name="T17" fmla="*/ 7 h 15"/>
                    <a:gd name="T18" fmla="*/ 14 w 14"/>
                    <a:gd name="T19" fmla="*/ 7 h 15"/>
                    <a:gd name="T20" fmla="*/ 14 w 14"/>
                    <a:gd name="T21" fmla="*/ 5 h 15"/>
                    <a:gd name="T22" fmla="*/ 14 w 14"/>
                    <a:gd name="T23" fmla="*/ 3 h 15"/>
                    <a:gd name="T24" fmla="*/ 12 w 14"/>
                    <a:gd name="T25" fmla="*/ 0 h 15"/>
                    <a:gd name="T26" fmla="*/ 10 w 14"/>
                    <a:gd name="T27" fmla="*/ 0 h 15"/>
                    <a:gd name="T28" fmla="*/ 7 w 14"/>
                    <a:gd name="T29" fmla="*/ 0 h 15"/>
                    <a:gd name="T30" fmla="*/ 5 w 14"/>
                    <a:gd name="T31" fmla="*/ 0 h 15"/>
                    <a:gd name="T32" fmla="*/ 2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7"/>
                      </a:lnTo>
                      <a:lnTo>
                        <a:pt x="2" y="10"/>
                      </a:lnTo>
                      <a:lnTo>
                        <a:pt x="5" y="12"/>
                      </a:lnTo>
                      <a:lnTo>
                        <a:pt x="7" y="15"/>
                      </a:lnTo>
                      <a:lnTo>
                        <a:pt x="10" y="15"/>
                      </a:lnTo>
                      <a:lnTo>
                        <a:pt x="12" y="12"/>
                      </a:lnTo>
                      <a:lnTo>
                        <a:pt x="14" y="10"/>
                      </a:lnTo>
                      <a:lnTo>
                        <a:pt x="14" y="7"/>
                      </a:lnTo>
                      <a:lnTo>
                        <a:pt x="14" y="5"/>
                      </a:lnTo>
                      <a:lnTo>
                        <a:pt x="14" y="3"/>
                      </a:lnTo>
                      <a:lnTo>
                        <a:pt x="12" y="0"/>
                      </a:lnTo>
                      <a:lnTo>
                        <a:pt x="10" y="0"/>
                      </a:lnTo>
                      <a:lnTo>
                        <a:pt x="7" y="0"/>
                      </a:lnTo>
                      <a:lnTo>
                        <a:pt x="5" y="0"/>
                      </a:lnTo>
                      <a:lnTo>
                        <a:pt x="2" y="3"/>
                      </a:lnTo>
                      <a:lnTo>
                        <a:pt x="0" y="5"/>
                      </a:lnTo>
                      <a:close/>
                    </a:path>
                  </a:pathLst>
                </a:custGeom>
                <a:solidFill>
                  <a:srgbClr val="969696"/>
                </a:solidFill>
                <a:ln w="9525">
                  <a:noFill/>
                  <a:round/>
                  <a:headEnd/>
                  <a:tailEnd/>
                </a:ln>
              </p:spPr>
              <p:txBody>
                <a:bodyPr/>
                <a:lstStyle/>
                <a:p>
                  <a:endParaRPr lang="ru-RU"/>
                </a:p>
              </p:txBody>
            </p:sp>
            <p:sp>
              <p:nvSpPr>
                <p:cNvPr id="1177" name="Freeform 1003"/>
                <p:cNvSpPr>
                  <a:spLocks/>
                </p:cNvSpPr>
                <p:nvPr/>
              </p:nvSpPr>
              <p:spPr bwMode="auto">
                <a:xfrm>
                  <a:off x="6836" y="8455"/>
                  <a:ext cx="15" cy="15"/>
                </a:xfrm>
                <a:custGeom>
                  <a:avLst/>
                  <a:gdLst>
                    <a:gd name="T0" fmla="*/ 0 w 15"/>
                    <a:gd name="T1" fmla="*/ 5 h 15"/>
                    <a:gd name="T2" fmla="*/ 0 w 15"/>
                    <a:gd name="T3" fmla="*/ 8 h 15"/>
                    <a:gd name="T4" fmla="*/ 0 w 15"/>
                    <a:gd name="T5" fmla="*/ 10 h 15"/>
                    <a:gd name="T6" fmla="*/ 3 w 15"/>
                    <a:gd name="T7" fmla="*/ 12 h 15"/>
                    <a:gd name="T8" fmla="*/ 5 w 15"/>
                    <a:gd name="T9" fmla="*/ 15 h 15"/>
                    <a:gd name="T10" fmla="*/ 8 w 15"/>
                    <a:gd name="T11" fmla="*/ 15 h 15"/>
                    <a:gd name="T12" fmla="*/ 10 w 15"/>
                    <a:gd name="T13" fmla="*/ 12 h 15"/>
                    <a:gd name="T14" fmla="*/ 12 w 15"/>
                    <a:gd name="T15" fmla="*/ 10 h 15"/>
                    <a:gd name="T16" fmla="*/ 15 w 15"/>
                    <a:gd name="T17" fmla="*/ 8 h 15"/>
                    <a:gd name="T18" fmla="*/ 15 w 15"/>
                    <a:gd name="T19" fmla="*/ 8 h 15"/>
                    <a:gd name="T20" fmla="*/ 15 w 15"/>
                    <a:gd name="T21" fmla="*/ 5 h 15"/>
                    <a:gd name="T22" fmla="*/ 12 w 15"/>
                    <a:gd name="T23" fmla="*/ 3 h 15"/>
                    <a:gd name="T24" fmla="*/ 10 w 15"/>
                    <a:gd name="T25" fmla="*/ 0 h 15"/>
                    <a:gd name="T26" fmla="*/ 8 w 15"/>
                    <a:gd name="T27" fmla="*/ 0 h 15"/>
                    <a:gd name="T28" fmla="*/ 5 w 15"/>
                    <a:gd name="T29" fmla="*/ 0 h 15"/>
                    <a:gd name="T30" fmla="*/ 3 w 15"/>
                    <a:gd name="T31" fmla="*/ 0 h 15"/>
                    <a:gd name="T32" fmla="*/ 0 w 15"/>
                    <a:gd name="T33" fmla="*/ 3 h 15"/>
                    <a:gd name="T34" fmla="*/ 0 w 15"/>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5"/>
                      </a:moveTo>
                      <a:lnTo>
                        <a:pt x="0" y="8"/>
                      </a:lnTo>
                      <a:lnTo>
                        <a:pt x="0" y="10"/>
                      </a:lnTo>
                      <a:lnTo>
                        <a:pt x="3" y="12"/>
                      </a:lnTo>
                      <a:lnTo>
                        <a:pt x="5" y="15"/>
                      </a:lnTo>
                      <a:lnTo>
                        <a:pt x="8" y="15"/>
                      </a:lnTo>
                      <a:lnTo>
                        <a:pt x="10" y="12"/>
                      </a:lnTo>
                      <a:lnTo>
                        <a:pt x="12" y="10"/>
                      </a:lnTo>
                      <a:lnTo>
                        <a:pt x="15" y="8"/>
                      </a:lnTo>
                      <a:lnTo>
                        <a:pt x="15" y="5"/>
                      </a:lnTo>
                      <a:lnTo>
                        <a:pt x="12" y="3"/>
                      </a:lnTo>
                      <a:lnTo>
                        <a:pt x="10" y="0"/>
                      </a:lnTo>
                      <a:lnTo>
                        <a:pt x="8" y="0"/>
                      </a:lnTo>
                      <a:lnTo>
                        <a:pt x="5" y="0"/>
                      </a:lnTo>
                      <a:lnTo>
                        <a:pt x="3" y="0"/>
                      </a:lnTo>
                      <a:lnTo>
                        <a:pt x="0" y="3"/>
                      </a:lnTo>
                      <a:lnTo>
                        <a:pt x="0" y="5"/>
                      </a:lnTo>
                      <a:close/>
                    </a:path>
                  </a:pathLst>
                </a:custGeom>
                <a:solidFill>
                  <a:srgbClr val="969696"/>
                </a:solidFill>
                <a:ln w="9525">
                  <a:noFill/>
                  <a:round/>
                  <a:headEnd/>
                  <a:tailEnd/>
                </a:ln>
              </p:spPr>
              <p:txBody>
                <a:bodyPr/>
                <a:lstStyle/>
                <a:p>
                  <a:endParaRPr lang="ru-RU"/>
                </a:p>
              </p:txBody>
            </p:sp>
            <p:sp>
              <p:nvSpPr>
                <p:cNvPr id="1178" name="Freeform 1004"/>
                <p:cNvSpPr>
                  <a:spLocks/>
                </p:cNvSpPr>
                <p:nvPr/>
              </p:nvSpPr>
              <p:spPr bwMode="auto">
                <a:xfrm>
                  <a:off x="6839" y="8427"/>
                  <a:ext cx="14" cy="14"/>
                </a:xfrm>
                <a:custGeom>
                  <a:avLst/>
                  <a:gdLst>
                    <a:gd name="T0" fmla="*/ 0 w 14"/>
                    <a:gd name="T1" fmla="*/ 4 h 14"/>
                    <a:gd name="T2" fmla="*/ 0 w 14"/>
                    <a:gd name="T3" fmla="*/ 7 h 14"/>
                    <a:gd name="T4" fmla="*/ 0 w 14"/>
                    <a:gd name="T5" fmla="*/ 9 h 14"/>
                    <a:gd name="T6" fmla="*/ 2 w 14"/>
                    <a:gd name="T7" fmla="*/ 12 h 14"/>
                    <a:gd name="T8" fmla="*/ 5 w 14"/>
                    <a:gd name="T9" fmla="*/ 14 h 14"/>
                    <a:gd name="T10" fmla="*/ 7 w 14"/>
                    <a:gd name="T11" fmla="*/ 14 h 14"/>
                    <a:gd name="T12" fmla="*/ 9 w 14"/>
                    <a:gd name="T13" fmla="*/ 12 h 14"/>
                    <a:gd name="T14" fmla="*/ 12 w 14"/>
                    <a:gd name="T15" fmla="*/ 9 h 14"/>
                    <a:gd name="T16" fmla="*/ 14 w 14"/>
                    <a:gd name="T17" fmla="*/ 7 h 14"/>
                    <a:gd name="T18" fmla="*/ 14 w 14"/>
                    <a:gd name="T19" fmla="*/ 7 h 14"/>
                    <a:gd name="T20" fmla="*/ 14 w 14"/>
                    <a:gd name="T21" fmla="*/ 4 h 14"/>
                    <a:gd name="T22" fmla="*/ 12 w 14"/>
                    <a:gd name="T23" fmla="*/ 2 h 14"/>
                    <a:gd name="T24" fmla="*/ 9 w 14"/>
                    <a:gd name="T25" fmla="*/ 0 h 14"/>
                    <a:gd name="T26" fmla="*/ 7 w 14"/>
                    <a:gd name="T27" fmla="*/ 0 h 14"/>
                    <a:gd name="T28" fmla="*/ 5 w 14"/>
                    <a:gd name="T29" fmla="*/ 0 h 14"/>
                    <a:gd name="T30" fmla="*/ 2 w 14"/>
                    <a:gd name="T31" fmla="*/ 0 h 14"/>
                    <a:gd name="T32" fmla="*/ 0 w 14"/>
                    <a:gd name="T33" fmla="*/ 2 h 14"/>
                    <a:gd name="T34" fmla="*/ 0 w 14"/>
                    <a:gd name="T35" fmla="*/ 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4"/>
                      </a:moveTo>
                      <a:lnTo>
                        <a:pt x="0" y="7"/>
                      </a:lnTo>
                      <a:lnTo>
                        <a:pt x="0" y="9"/>
                      </a:lnTo>
                      <a:lnTo>
                        <a:pt x="2" y="12"/>
                      </a:lnTo>
                      <a:lnTo>
                        <a:pt x="5" y="14"/>
                      </a:lnTo>
                      <a:lnTo>
                        <a:pt x="7" y="14"/>
                      </a:lnTo>
                      <a:lnTo>
                        <a:pt x="9" y="12"/>
                      </a:lnTo>
                      <a:lnTo>
                        <a:pt x="12" y="9"/>
                      </a:lnTo>
                      <a:lnTo>
                        <a:pt x="14" y="7"/>
                      </a:lnTo>
                      <a:lnTo>
                        <a:pt x="14" y="4"/>
                      </a:lnTo>
                      <a:lnTo>
                        <a:pt x="12" y="2"/>
                      </a:lnTo>
                      <a:lnTo>
                        <a:pt x="9" y="0"/>
                      </a:lnTo>
                      <a:lnTo>
                        <a:pt x="7" y="0"/>
                      </a:lnTo>
                      <a:lnTo>
                        <a:pt x="5" y="0"/>
                      </a:lnTo>
                      <a:lnTo>
                        <a:pt x="2" y="0"/>
                      </a:lnTo>
                      <a:lnTo>
                        <a:pt x="0" y="2"/>
                      </a:lnTo>
                      <a:lnTo>
                        <a:pt x="0" y="4"/>
                      </a:lnTo>
                      <a:close/>
                    </a:path>
                  </a:pathLst>
                </a:custGeom>
                <a:solidFill>
                  <a:srgbClr val="969696"/>
                </a:solidFill>
                <a:ln w="9525">
                  <a:noFill/>
                  <a:round/>
                  <a:headEnd/>
                  <a:tailEnd/>
                </a:ln>
              </p:spPr>
              <p:txBody>
                <a:bodyPr/>
                <a:lstStyle/>
                <a:p>
                  <a:endParaRPr lang="ru-RU"/>
                </a:p>
              </p:txBody>
            </p:sp>
            <p:sp>
              <p:nvSpPr>
                <p:cNvPr id="1179" name="Freeform 1005"/>
                <p:cNvSpPr>
                  <a:spLocks/>
                </p:cNvSpPr>
                <p:nvPr/>
              </p:nvSpPr>
              <p:spPr bwMode="auto">
                <a:xfrm>
                  <a:off x="6841" y="8398"/>
                  <a:ext cx="15" cy="14"/>
                </a:xfrm>
                <a:custGeom>
                  <a:avLst/>
                  <a:gdLst>
                    <a:gd name="T0" fmla="*/ 0 w 15"/>
                    <a:gd name="T1" fmla="*/ 5 h 14"/>
                    <a:gd name="T2" fmla="*/ 0 w 15"/>
                    <a:gd name="T3" fmla="*/ 7 h 14"/>
                    <a:gd name="T4" fmla="*/ 0 w 15"/>
                    <a:gd name="T5" fmla="*/ 9 h 14"/>
                    <a:gd name="T6" fmla="*/ 3 w 15"/>
                    <a:gd name="T7" fmla="*/ 12 h 14"/>
                    <a:gd name="T8" fmla="*/ 5 w 15"/>
                    <a:gd name="T9" fmla="*/ 14 h 14"/>
                    <a:gd name="T10" fmla="*/ 7 w 15"/>
                    <a:gd name="T11" fmla="*/ 14 h 14"/>
                    <a:gd name="T12" fmla="*/ 10 w 15"/>
                    <a:gd name="T13" fmla="*/ 12 h 14"/>
                    <a:gd name="T14" fmla="*/ 12 w 15"/>
                    <a:gd name="T15" fmla="*/ 9 h 14"/>
                    <a:gd name="T16" fmla="*/ 15 w 15"/>
                    <a:gd name="T17" fmla="*/ 7 h 14"/>
                    <a:gd name="T18" fmla="*/ 15 w 15"/>
                    <a:gd name="T19" fmla="*/ 7 h 14"/>
                    <a:gd name="T20" fmla="*/ 15 w 15"/>
                    <a:gd name="T21" fmla="*/ 5 h 14"/>
                    <a:gd name="T22" fmla="*/ 12 w 15"/>
                    <a:gd name="T23" fmla="*/ 2 h 14"/>
                    <a:gd name="T24" fmla="*/ 10 w 15"/>
                    <a:gd name="T25" fmla="*/ 0 h 14"/>
                    <a:gd name="T26" fmla="*/ 7 w 15"/>
                    <a:gd name="T27" fmla="*/ 0 h 14"/>
                    <a:gd name="T28" fmla="*/ 5 w 15"/>
                    <a:gd name="T29" fmla="*/ 0 h 14"/>
                    <a:gd name="T30" fmla="*/ 3 w 15"/>
                    <a:gd name="T31" fmla="*/ 0 h 14"/>
                    <a:gd name="T32" fmla="*/ 0 w 15"/>
                    <a:gd name="T33" fmla="*/ 2 h 14"/>
                    <a:gd name="T34" fmla="*/ 0 w 15"/>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5"/>
                      </a:moveTo>
                      <a:lnTo>
                        <a:pt x="0" y="7"/>
                      </a:lnTo>
                      <a:lnTo>
                        <a:pt x="0" y="9"/>
                      </a:lnTo>
                      <a:lnTo>
                        <a:pt x="3" y="12"/>
                      </a:lnTo>
                      <a:lnTo>
                        <a:pt x="5" y="14"/>
                      </a:lnTo>
                      <a:lnTo>
                        <a:pt x="7" y="14"/>
                      </a:lnTo>
                      <a:lnTo>
                        <a:pt x="10" y="12"/>
                      </a:lnTo>
                      <a:lnTo>
                        <a:pt x="12" y="9"/>
                      </a:lnTo>
                      <a:lnTo>
                        <a:pt x="15" y="7"/>
                      </a:lnTo>
                      <a:lnTo>
                        <a:pt x="15" y="5"/>
                      </a:lnTo>
                      <a:lnTo>
                        <a:pt x="12" y="2"/>
                      </a:lnTo>
                      <a:lnTo>
                        <a:pt x="10" y="0"/>
                      </a:lnTo>
                      <a:lnTo>
                        <a:pt x="7" y="0"/>
                      </a:lnTo>
                      <a:lnTo>
                        <a:pt x="5" y="0"/>
                      </a:lnTo>
                      <a:lnTo>
                        <a:pt x="3" y="0"/>
                      </a:lnTo>
                      <a:lnTo>
                        <a:pt x="0" y="2"/>
                      </a:lnTo>
                      <a:lnTo>
                        <a:pt x="0" y="5"/>
                      </a:lnTo>
                      <a:close/>
                    </a:path>
                  </a:pathLst>
                </a:custGeom>
                <a:solidFill>
                  <a:srgbClr val="969696"/>
                </a:solidFill>
                <a:ln w="9525">
                  <a:noFill/>
                  <a:round/>
                  <a:headEnd/>
                  <a:tailEnd/>
                </a:ln>
              </p:spPr>
              <p:txBody>
                <a:bodyPr/>
                <a:lstStyle/>
                <a:p>
                  <a:endParaRPr lang="ru-RU"/>
                </a:p>
              </p:txBody>
            </p:sp>
            <p:sp>
              <p:nvSpPr>
                <p:cNvPr id="1180" name="Freeform 1006"/>
                <p:cNvSpPr>
                  <a:spLocks/>
                </p:cNvSpPr>
                <p:nvPr/>
              </p:nvSpPr>
              <p:spPr bwMode="auto">
                <a:xfrm>
                  <a:off x="6841" y="8369"/>
                  <a:ext cx="15" cy="14"/>
                </a:xfrm>
                <a:custGeom>
                  <a:avLst/>
                  <a:gdLst>
                    <a:gd name="T0" fmla="*/ 0 w 15"/>
                    <a:gd name="T1" fmla="*/ 5 h 14"/>
                    <a:gd name="T2" fmla="*/ 0 w 15"/>
                    <a:gd name="T3" fmla="*/ 7 h 14"/>
                    <a:gd name="T4" fmla="*/ 3 w 15"/>
                    <a:gd name="T5" fmla="*/ 10 h 14"/>
                    <a:gd name="T6" fmla="*/ 5 w 15"/>
                    <a:gd name="T7" fmla="*/ 12 h 14"/>
                    <a:gd name="T8" fmla="*/ 7 w 15"/>
                    <a:gd name="T9" fmla="*/ 14 h 14"/>
                    <a:gd name="T10" fmla="*/ 10 w 15"/>
                    <a:gd name="T11" fmla="*/ 14 h 14"/>
                    <a:gd name="T12" fmla="*/ 12 w 15"/>
                    <a:gd name="T13" fmla="*/ 12 h 14"/>
                    <a:gd name="T14" fmla="*/ 15 w 15"/>
                    <a:gd name="T15" fmla="*/ 10 h 14"/>
                    <a:gd name="T16" fmla="*/ 15 w 15"/>
                    <a:gd name="T17" fmla="*/ 7 h 14"/>
                    <a:gd name="T18" fmla="*/ 15 w 15"/>
                    <a:gd name="T19" fmla="*/ 7 h 14"/>
                    <a:gd name="T20" fmla="*/ 15 w 15"/>
                    <a:gd name="T21" fmla="*/ 5 h 14"/>
                    <a:gd name="T22" fmla="*/ 15 w 15"/>
                    <a:gd name="T23" fmla="*/ 2 h 14"/>
                    <a:gd name="T24" fmla="*/ 12 w 15"/>
                    <a:gd name="T25" fmla="*/ 0 h 14"/>
                    <a:gd name="T26" fmla="*/ 10 w 15"/>
                    <a:gd name="T27" fmla="*/ 0 h 14"/>
                    <a:gd name="T28" fmla="*/ 7 w 15"/>
                    <a:gd name="T29" fmla="*/ 0 h 14"/>
                    <a:gd name="T30" fmla="*/ 5 w 15"/>
                    <a:gd name="T31" fmla="*/ 0 h 14"/>
                    <a:gd name="T32" fmla="*/ 3 w 15"/>
                    <a:gd name="T33" fmla="*/ 2 h 14"/>
                    <a:gd name="T34" fmla="*/ 0 w 15"/>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5"/>
                      </a:moveTo>
                      <a:lnTo>
                        <a:pt x="0" y="7"/>
                      </a:lnTo>
                      <a:lnTo>
                        <a:pt x="3" y="10"/>
                      </a:lnTo>
                      <a:lnTo>
                        <a:pt x="5" y="12"/>
                      </a:lnTo>
                      <a:lnTo>
                        <a:pt x="7" y="14"/>
                      </a:lnTo>
                      <a:lnTo>
                        <a:pt x="10" y="14"/>
                      </a:lnTo>
                      <a:lnTo>
                        <a:pt x="12" y="12"/>
                      </a:lnTo>
                      <a:lnTo>
                        <a:pt x="15" y="10"/>
                      </a:lnTo>
                      <a:lnTo>
                        <a:pt x="15" y="7"/>
                      </a:lnTo>
                      <a:lnTo>
                        <a:pt x="15" y="5"/>
                      </a:lnTo>
                      <a:lnTo>
                        <a:pt x="15" y="2"/>
                      </a:lnTo>
                      <a:lnTo>
                        <a:pt x="12" y="0"/>
                      </a:lnTo>
                      <a:lnTo>
                        <a:pt x="10" y="0"/>
                      </a:lnTo>
                      <a:lnTo>
                        <a:pt x="7" y="0"/>
                      </a:lnTo>
                      <a:lnTo>
                        <a:pt x="5" y="0"/>
                      </a:lnTo>
                      <a:lnTo>
                        <a:pt x="3" y="2"/>
                      </a:lnTo>
                      <a:lnTo>
                        <a:pt x="0" y="5"/>
                      </a:lnTo>
                      <a:close/>
                    </a:path>
                  </a:pathLst>
                </a:custGeom>
                <a:solidFill>
                  <a:srgbClr val="969696"/>
                </a:solidFill>
                <a:ln w="9525">
                  <a:noFill/>
                  <a:round/>
                  <a:headEnd/>
                  <a:tailEnd/>
                </a:ln>
              </p:spPr>
              <p:txBody>
                <a:bodyPr/>
                <a:lstStyle/>
                <a:p>
                  <a:endParaRPr lang="ru-RU"/>
                </a:p>
              </p:txBody>
            </p:sp>
            <p:sp>
              <p:nvSpPr>
                <p:cNvPr id="1181" name="Freeform 1007"/>
                <p:cNvSpPr>
                  <a:spLocks/>
                </p:cNvSpPr>
                <p:nvPr/>
              </p:nvSpPr>
              <p:spPr bwMode="auto">
                <a:xfrm>
                  <a:off x="6844" y="8340"/>
                  <a:ext cx="14" cy="15"/>
                </a:xfrm>
                <a:custGeom>
                  <a:avLst/>
                  <a:gdLst>
                    <a:gd name="T0" fmla="*/ 0 w 14"/>
                    <a:gd name="T1" fmla="*/ 5 h 15"/>
                    <a:gd name="T2" fmla="*/ 0 w 14"/>
                    <a:gd name="T3" fmla="*/ 7 h 15"/>
                    <a:gd name="T4" fmla="*/ 2 w 14"/>
                    <a:gd name="T5" fmla="*/ 10 h 15"/>
                    <a:gd name="T6" fmla="*/ 4 w 14"/>
                    <a:gd name="T7" fmla="*/ 12 h 15"/>
                    <a:gd name="T8" fmla="*/ 7 w 14"/>
                    <a:gd name="T9" fmla="*/ 15 h 15"/>
                    <a:gd name="T10" fmla="*/ 9 w 14"/>
                    <a:gd name="T11" fmla="*/ 15 h 15"/>
                    <a:gd name="T12" fmla="*/ 12 w 14"/>
                    <a:gd name="T13" fmla="*/ 12 h 15"/>
                    <a:gd name="T14" fmla="*/ 14 w 14"/>
                    <a:gd name="T15" fmla="*/ 10 h 15"/>
                    <a:gd name="T16" fmla="*/ 14 w 14"/>
                    <a:gd name="T17" fmla="*/ 7 h 15"/>
                    <a:gd name="T18" fmla="*/ 14 w 14"/>
                    <a:gd name="T19" fmla="*/ 7 h 15"/>
                    <a:gd name="T20" fmla="*/ 14 w 14"/>
                    <a:gd name="T21" fmla="*/ 5 h 15"/>
                    <a:gd name="T22" fmla="*/ 14 w 14"/>
                    <a:gd name="T23" fmla="*/ 3 h 15"/>
                    <a:gd name="T24" fmla="*/ 12 w 14"/>
                    <a:gd name="T25" fmla="*/ 0 h 15"/>
                    <a:gd name="T26" fmla="*/ 9 w 14"/>
                    <a:gd name="T27" fmla="*/ 0 h 15"/>
                    <a:gd name="T28" fmla="*/ 7 w 14"/>
                    <a:gd name="T29" fmla="*/ 0 h 15"/>
                    <a:gd name="T30" fmla="*/ 4 w 14"/>
                    <a:gd name="T31" fmla="*/ 0 h 15"/>
                    <a:gd name="T32" fmla="*/ 2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7"/>
                      </a:lnTo>
                      <a:lnTo>
                        <a:pt x="2" y="10"/>
                      </a:lnTo>
                      <a:lnTo>
                        <a:pt x="4" y="12"/>
                      </a:lnTo>
                      <a:lnTo>
                        <a:pt x="7" y="15"/>
                      </a:lnTo>
                      <a:lnTo>
                        <a:pt x="9" y="15"/>
                      </a:lnTo>
                      <a:lnTo>
                        <a:pt x="12" y="12"/>
                      </a:lnTo>
                      <a:lnTo>
                        <a:pt x="14" y="10"/>
                      </a:lnTo>
                      <a:lnTo>
                        <a:pt x="14" y="7"/>
                      </a:lnTo>
                      <a:lnTo>
                        <a:pt x="14" y="5"/>
                      </a:lnTo>
                      <a:lnTo>
                        <a:pt x="14" y="3"/>
                      </a:lnTo>
                      <a:lnTo>
                        <a:pt x="12" y="0"/>
                      </a:lnTo>
                      <a:lnTo>
                        <a:pt x="9" y="0"/>
                      </a:lnTo>
                      <a:lnTo>
                        <a:pt x="7" y="0"/>
                      </a:lnTo>
                      <a:lnTo>
                        <a:pt x="4" y="0"/>
                      </a:lnTo>
                      <a:lnTo>
                        <a:pt x="2" y="3"/>
                      </a:lnTo>
                      <a:lnTo>
                        <a:pt x="0" y="5"/>
                      </a:lnTo>
                      <a:close/>
                    </a:path>
                  </a:pathLst>
                </a:custGeom>
                <a:solidFill>
                  <a:srgbClr val="969696"/>
                </a:solidFill>
                <a:ln w="9525">
                  <a:noFill/>
                  <a:round/>
                  <a:headEnd/>
                  <a:tailEnd/>
                </a:ln>
              </p:spPr>
              <p:txBody>
                <a:bodyPr/>
                <a:lstStyle/>
                <a:p>
                  <a:endParaRPr lang="ru-RU"/>
                </a:p>
              </p:txBody>
            </p:sp>
            <p:sp>
              <p:nvSpPr>
                <p:cNvPr id="1182" name="Freeform 1008"/>
                <p:cNvSpPr>
                  <a:spLocks/>
                </p:cNvSpPr>
                <p:nvPr/>
              </p:nvSpPr>
              <p:spPr bwMode="auto">
                <a:xfrm>
                  <a:off x="6846" y="8311"/>
                  <a:ext cx="14" cy="15"/>
                </a:xfrm>
                <a:custGeom>
                  <a:avLst/>
                  <a:gdLst>
                    <a:gd name="T0" fmla="*/ 0 w 14"/>
                    <a:gd name="T1" fmla="*/ 8 h 15"/>
                    <a:gd name="T2" fmla="*/ 0 w 14"/>
                    <a:gd name="T3" fmla="*/ 10 h 15"/>
                    <a:gd name="T4" fmla="*/ 2 w 14"/>
                    <a:gd name="T5" fmla="*/ 12 h 15"/>
                    <a:gd name="T6" fmla="*/ 5 w 14"/>
                    <a:gd name="T7" fmla="*/ 15 h 15"/>
                    <a:gd name="T8" fmla="*/ 7 w 14"/>
                    <a:gd name="T9" fmla="*/ 15 h 15"/>
                    <a:gd name="T10" fmla="*/ 10 w 14"/>
                    <a:gd name="T11" fmla="*/ 15 h 15"/>
                    <a:gd name="T12" fmla="*/ 12 w 14"/>
                    <a:gd name="T13" fmla="*/ 15 h 15"/>
                    <a:gd name="T14" fmla="*/ 14 w 14"/>
                    <a:gd name="T15" fmla="*/ 12 h 15"/>
                    <a:gd name="T16" fmla="*/ 14 w 14"/>
                    <a:gd name="T17" fmla="*/ 10 h 15"/>
                    <a:gd name="T18" fmla="*/ 14 w 14"/>
                    <a:gd name="T19" fmla="*/ 10 h 15"/>
                    <a:gd name="T20" fmla="*/ 14 w 14"/>
                    <a:gd name="T21" fmla="*/ 8 h 15"/>
                    <a:gd name="T22" fmla="*/ 14 w 14"/>
                    <a:gd name="T23" fmla="*/ 5 h 15"/>
                    <a:gd name="T24" fmla="*/ 12 w 14"/>
                    <a:gd name="T25" fmla="*/ 3 h 15"/>
                    <a:gd name="T26" fmla="*/ 10 w 14"/>
                    <a:gd name="T27" fmla="*/ 0 h 15"/>
                    <a:gd name="T28" fmla="*/ 7 w 14"/>
                    <a:gd name="T29" fmla="*/ 0 h 15"/>
                    <a:gd name="T30" fmla="*/ 5 w 14"/>
                    <a:gd name="T31" fmla="*/ 3 h 15"/>
                    <a:gd name="T32" fmla="*/ 2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10"/>
                      </a:lnTo>
                      <a:lnTo>
                        <a:pt x="2" y="12"/>
                      </a:lnTo>
                      <a:lnTo>
                        <a:pt x="5" y="15"/>
                      </a:lnTo>
                      <a:lnTo>
                        <a:pt x="7" y="15"/>
                      </a:lnTo>
                      <a:lnTo>
                        <a:pt x="10" y="15"/>
                      </a:lnTo>
                      <a:lnTo>
                        <a:pt x="12" y="15"/>
                      </a:lnTo>
                      <a:lnTo>
                        <a:pt x="14" y="12"/>
                      </a:lnTo>
                      <a:lnTo>
                        <a:pt x="14" y="10"/>
                      </a:lnTo>
                      <a:lnTo>
                        <a:pt x="14" y="8"/>
                      </a:lnTo>
                      <a:lnTo>
                        <a:pt x="14" y="5"/>
                      </a:lnTo>
                      <a:lnTo>
                        <a:pt x="12" y="3"/>
                      </a:lnTo>
                      <a:lnTo>
                        <a:pt x="10" y="0"/>
                      </a:lnTo>
                      <a:lnTo>
                        <a:pt x="7" y="0"/>
                      </a:lnTo>
                      <a:lnTo>
                        <a:pt x="5" y="3"/>
                      </a:lnTo>
                      <a:lnTo>
                        <a:pt x="2" y="5"/>
                      </a:lnTo>
                      <a:lnTo>
                        <a:pt x="0" y="8"/>
                      </a:lnTo>
                      <a:close/>
                    </a:path>
                  </a:pathLst>
                </a:custGeom>
                <a:solidFill>
                  <a:srgbClr val="969696"/>
                </a:solidFill>
                <a:ln w="9525">
                  <a:noFill/>
                  <a:round/>
                  <a:headEnd/>
                  <a:tailEnd/>
                </a:ln>
              </p:spPr>
              <p:txBody>
                <a:bodyPr/>
                <a:lstStyle/>
                <a:p>
                  <a:endParaRPr lang="ru-RU"/>
                </a:p>
              </p:txBody>
            </p:sp>
            <p:sp>
              <p:nvSpPr>
                <p:cNvPr id="1183" name="Freeform 1009"/>
                <p:cNvSpPr>
                  <a:spLocks/>
                </p:cNvSpPr>
                <p:nvPr/>
              </p:nvSpPr>
              <p:spPr bwMode="auto">
                <a:xfrm>
                  <a:off x="6848" y="8283"/>
                  <a:ext cx="15" cy="14"/>
                </a:xfrm>
                <a:custGeom>
                  <a:avLst/>
                  <a:gdLst>
                    <a:gd name="T0" fmla="*/ 0 w 15"/>
                    <a:gd name="T1" fmla="*/ 7 h 14"/>
                    <a:gd name="T2" fmla="*/ 0 w 15"/>
                    <a:gd name="T3" fmla="*/ 9 h 14"/>
                    <a:gd name="T4" fmla="*/ 0 w 15"/>
                    <a:gd name="T5" fmla="*/ 12 h 14"/>
                    <a:gd name="T6" fmla="*/ 3 w 15"/>
                    <a:gd name="T7" fmla="*/ 14 h 14"/>
                    <a:gd name="T8" fmla="*/ 5 w 15"/>
                    <a:gd name="T9" fmla="*/ 14 h 14"/>
                    <a:gd name="T10" fmla="*/ 8 w 15"/>
                    <a:gd name="T11" fmla="*/ 14 h 14"/>
                    <a:gd name="T12" fmla="*/ 10 w 15"/>
                    <a:gd name="T13" fmla="*/ 14 h 14"/>
                    <a:gd name="T14" fmla="*/ 12 w 15"/>
                    <a:gd name="T15" fmla="*/ 12 h 14"/>
                    <a:gd name="T16" fmla="*/ 15 w 15"/>
                    <a:gd name="T17" fmla="*/ 9 h 14"/>
                    <a:gd name="T18" fmla="*/ 15 w 15"/>
                    <a:gd name="T19" fmla="*/ 9 h 14"/>
                    <a:gd name="T20" fmla="*/ 15 w 15"/>
                    <a:gd name="T21" fmla="*/ 7 h 14"/>
                    <a:gd name="T22" fmla="*/ 12 w 15"/>
                    <a:gd name="T23" fmla="*/ 4 h 14"/>
                    <a:gd name="T24" fmla="*/ 10 w 15"/>
                    <a:gd name="T25" fmla="*/ 2 h 14"/>
                    <a:gd name="T26" fmla="*/ 8 w 15"/>
                    <a:gd name="T27" fmla="*/ 0 h 14"/>
                    <a:gd name="T28" fmla="*/ 5 w 15"/>
                    <a:gd name="T29" fmla="*/ 0 h 14"/>
                    <a:gd name="T30" fmla="*/ 3 w 15"/>
                    <a:gd name="T31" fmla="*/ 2 h 14"/>
                    <a:gd name="T32" fmla="*/ 0 w 15"/>
                    <a:gd name="T33" fmla="*/ 4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0" y="12"/>
                      </a:lnTo>
                      <a:lnTo>
                        <a:pt x="3" y="14"/>
                      </a:lnTo>
                      <a:lnTo>
                        <a:pt x="5" y="14"/>
                      </a:lnTo>
                      <a:lnTo>
                        <a:pt x="8" y="14"/>
                      </a:lnTo>
                      <a:lnTo>
                        <a:pt x="10" y="14"/>
                      </a:lnTo>
                      <a:lnTo>
                        <a:pt x="12" y="12"/>
                      </a:lnTo>
                      <a:lnTo>
                        <a:pt x="15" y="9"/>
                      </a:lnTo>
                      <a:lnTo>
                        <a:pt x="15" y="7"/>
                      </a:lnTo>
                      <a:lnTo>
                        <a:pt x="12" y="4"/>
                      </a:lnTo>
                      <a:lnTo>
                        <a:pt x="10" y="2"/>
                      </a:lnTo>
                      <a:lnTo>
                        <a:pt x="8" y="0"/>
                      </a:lnTo>
                      <a:lnTo>
                        <a:pt x="5" y="0"/>
                      </a:lnTo>
                      <a:lnTo>
                        <a:pt x="3" y="2"/>
                      </a:lnTo>
                      <a:lnTo>
                        <a:pt x="0" y="4"/>
                      </a:lnTo>
                      <a:lnTo>
                        <a:pt x="0" y="7"/>
                      </a:lnTo>
                      <a:close/>
                    </a:path>
                  </a:pathLst>
                </a:custGeom>
                <a:solidFill>
                  <a:srgbClr val="969696"/>
                </a:solidFill>
                <a:ln w="9525">
                  <a:noFill/>
                  <a:round/>
                  <a:headEnd/>
                  <a:tailEnd/>
                </a:ln>
              </p:spPr>
              <p:txBody>
                <a:bodyPr/>
                <a:lstStyle/>
                <a:p>
                  <a:endParaRPr lang="ru-RU"/>
                </a:p>
              </p:txBody>
            </p:sp>
            <p:sp>
              <p:nvSpPr>
                <p:cNvPr id="1184" name="Freeform 1010"/>
                <p:cNvSpPr>
                  <a:spLocks/>
                </p:cNvSpPr>
                <p:nvPr/>
              </p:nvSpPr>
              <p:spPr bwMode="auto">
                <a:xfrm>
                  <a:off x="6851" y="8254"/>
                  <a:ext cx="14" cy="14"/>
                </a:xfrm>
                <a:custGeom>
                  <a:avLst/>
                  <a:gdLst>
                    <a:gd name="T0" fmla="*/ 0 w 14"/>
                    <a:gd name="T1" fmla="*/ 7 h 14"/>
                    <a:gd name="T2" fmla="*/ 0 w 14"/>
                    <a:gd name="T3" fmla="*/ 9 h 14"/>
                    <a:gd name="T4" fmla="*/ 0 w 14"/>
                    <a:gd name="T5" fmla="*/ 12 h 14"/>
                    <a:gd name="T6" fmla="*/ 2 w 14"/>
                    <a:gd name="T7" fmla="*/ 14 h 14"/>
                    <a:gd name="T8" fmla="*/ 5 w 14"/>
                    <a:gd name="T9" fmla="*/ 14 h 14"/>
                    <a:gd name="T10" fmla="*/ 7 w 14"/>
                    <a:gd name="T11" fmla="*/ 14 h 14"/>
                    <a:gd name="T12" fmla="*/ 9 w 14"/>
                    <a:gd name="T13" fmla="*/ 14 h 14"/>
                    <a:gd name="T14" fmla="*/ 12 w 14"/>
                    <a:gd name="T15" fmla="*/ 12 h 14"/>
                    <a:gd name="T16" fmla="*/ 14 w 14"/>
                    <a:gd name="T17" fmla="*/ 9 h 14"/>
                    <a:gd name="T18" fmla="*/ 14 w 14"/>
                    <a:gd name="T19" fmla="*/ 9 h 14"/>
                    <a:gd name="T20" fmla="*/ 14 w 14"/>
                    <a:gd name="T21" fmla="*/ 7 h 14"/>
                    <a:gd name="T22" fmla="*/ 12 w 14"/>
                    <a:gd name="T23" fmla="*/ 5 h 14"/>
                    <a:gd name="T24" fmla="*/ 9 w 14"/>
                    <a:gd name="T25" fmla="*/ 2 h 14"/>
                    <a:gd name="T26" fmla="*/ 7 w 14"/>
                    <a:gd name="T27" fmla="*/ 0 h 14"/>
                    <a:gd name="T28" fmla="*/ 5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0" y="12"/>
                      </a:lnTo>
                      <a:lnTo>
                        <a:pt x="2" y="14"/>
                      </a:lnTo>
                      <a:lnTo>
                        <a:pt x="5" y="14"/>
                      </a:lnTo>
                      <a:lnTo>
                        <a:pt x="7" y="14"/>
                      </a:lnTo>
                      <a:lnTo>
                        <a:pt x="9" y="14"/>
                      </a:lnTo>
                      <a:lnTo>
                        <a:pt x="12" y="12"/>
                      </a:lnTo>
                      <a:lnTo>
                        <a:pt x="14" y="9"/>
                      </a:lnTo>
                      <a:lnTo>
                        <a:pt x="14" y="7"/>
                      </a:lnTo>
                      <a:lnTo>
                        <a:pt x="12" y="5"/>
                      </a:lnTo>
                      <a:lnTo>
                        <a:pt x="9" y="2"/>
                      </a:lnTo>
                      <a:lnTo>
                        <a:pt x="7" y="0"/>
                      </a:lnTo>
                      <a:lnTo>
                        <a:pt x="5"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1185" name="Freeform 1011"/>
                <p:cNvSpPr>
                  <a:spLocks/>
                </p:cNvSpPr>
                <p:nvPr/>
              </p:nvSpPr>
              <p:spPr bwMode="auto">
                <a:xfrm>
                  <a:off x="6853" y="8225"/>
                  <a:ext cx="15" cy="14"/>
                </a:xfrm>
                <a:custGeom>
                  <a:avLst/>
                  <a:gdLst>
                    <a:gd name="T0" fmla="*/ 0 w 15"/>
                    <a:gd name="T1" fmla="*/ 7 h 14"/>
                    <a:gd name="T2" fmla="*/ 0 w 15"/>
                    <a:gd name="T3" fmla="*/ 10 h 14"/>
                    <a:gd name="T4" fmla="*/ 0 w 15"/>
                    <a:gd name="T5" fmla="*/ 12 h 14"/>
                    <a:gd name="T6" fmla="*/ 3 w 15"/>
                    <a:gd name="T7" fmla="*/ 14 h 14"/>
                    <a:gd name="T8" fmla="*/ 5 w 15"/>
                    <a:gd name="T9" fmla="*/ 14 h 14"/>
                    <a:gd name="T10" fmla="*/ 7 w 15"/>
                    <a:gd name="T11" fmla="*/ 14 h 14"/>
                    <a:gd name="T12" fmla="*/ 10 w 15"/>
                    <a:gd name="T13" fmla="*/ 14 h 14"/>
                    <a:gd name="T14" fmla="*/ 12 w 15"/>
                    <a:gd name="T15" fmla="*/ 12 h 14"/>
                    <a:gd name="T16" fmla="*/ 15 w 15"/>
                    <a:gd name="T17" fmla="*/ 10 h 14"/>
                    <a:gd name="T18" fmla="*/ 15 w 15"/>
                    <a:gd name="T19" fmla="*/ 10 h 14"/>
                    <a:gd name="T20" fmla="*/ 15 w 15"/>
                    <a:gd name="T21" fmla="*/ 7 h 14"/>
                    <a:gd name="T22" fmla="*/ 12 w 15"/>
                    <a:gd name="T23" fmla="*/ 5 h 14"/>
                    <a:gd name="T24" fmla="*/ 10 w 15"/>
                    <a:gd name="T25" fmla="*/ 2 h 14"/>
                    <a:gd name="T26" fmla="*/ 7 w 15"/>
                    <a:gd name="T27" fmla="*/ 0 h 14"/>
                    <a:gd name="T28" fmla="*/ 5 w 15"/>
                    <a:gd name="T29" fmla="*/ 0 h 14"/>
                    <a:gd name="T30" fmla="*/ 3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10"/>
                      </a:lnTo>
                      <a:lnTo>
                        <a:pt x="0" y="12"/>
                      </a:lnTo>
                      <a:lnTo>
                        <a:pt x="3" y="14"/>
                      </a:lnTo>
                      <a:lnTo>
                        <a:pt x="5" y="14"/>
                      </a:lnTo>
                      <a:lnTo>
                        <a:pt x="7" y="14"/>
                      </a:lnTo>
                      <a:lnTo>
                        <a:pt x="10" y="14"/>
                      </a:lnTo>
                      <a:lnTo>
                        <a:pt x="12" y="12"/>
                      </a:lnTo>
                      <a:lnTo>
                        <a:pt x="15" y="10"/>
                      </a:lnTo>
                      <a:lnTo>
                        <a:pt x="15" y="7"/>
                      </a:lnTo>
                      <a:lnTo>
                        <a:pt x="12" y="5"/>
                      </a:lnTo>
                      <a:lnTo>
                        <a:pt x="10" y="2"/>
                      </a:lnTo>
                      <a:lnTo>
                        <a:pt x="7" y="0"/>
                      </a:lnTo>
                      <a:lnTo>
                        <a:pt x="5" y="0"/>
                      </a:lnTo>
                      <a:lnTo>
                        <a:pt x="3" y="2"/>
                      </a:lnTo>
                      <a:lnTo>
                        <a:pt x="0" y="5"/>
                      </a:lnTo>
                      <a:lnTo>
                        <a:pt x="0" y="7"/>
                      </a:lnTo>
                      <a:close/>
                    </a:path>
                  </a:pathLst>
                </a:custGeom>
                <a:solidFill>
                  <a:srgbClr val="969696"/>
                </a:solidFill>
                <a:ln w="9525">
                  <a:noFill/>
                  <a:round/>
                  <a:headEnd/>
                  <a:tailEnd/>
                </a:ln>
              </p:spPr>
              <p:txBody>
                <a:bodyPr/>
                <a:lstStyle/>
                <a:p>
                  <a:endParaRPr lang="ru-RU"/>
                </a:p>
              </p:txBody>
            </p:sp>
            <p:sp>
              <p:nvSpPr>
                <p:cNvPr id="1186" name="Freeform 1012"/>
                <p:cNvSpPr>
                  <a:spLocks/>
                </p:cNvSpPr>
                <p:nvPr/>
              </p:nvSpPr>
              <p:spPr bwMode="auto">
                <a:xfrm>
                  <a:off x="6856" y="8196"/>
                  <a:ext cx="14" cy="15"/>
                </a:xfrm>
                <a:custGeom>
                  <a:avLst/>
                  <a:gdLst>
                    <a:gd name="T0" fmla="*/ 0 w 14"/>
                    <a:gd name="T1" fmla="*/ 7 h 15"/>
                    <a:gd name="T2" fmla="*/ 0 w 14"/>
                    <a:gd name="T3" fmla="*/ 10 h 15"/>
                    <a:gd name="T4" fmla="*/ 0 w 14"/>
                    <a:gd name="T5" fmla="*/ 12 h 15"/>
                    <a:gd name="T6" fmla="*/ 2 w 14"/>
                    <a:gd name="T7" fmla="*/ 15 h 15"/>
                    <a:gd name="T8" fmla="*/ 4 w 14"/>
                    <a:gd name="T9" fmla="*/ 15 h 15"/>
                    <a:gd name="T10" fmla="*/ 7 w 14"/>
                    <a:gd name="T11" fmla="*/ 15 h 15"/>
                    <a:gd name="T12" fmla="*/ 9 w 14"/>
                    <a:gd name="T13" fmla="*/ 15 h 15"/>
                    <a:gd name="T14" fmla="*/ 12 w 14"/>
                    <a:gd name="T15" fmla="*/ 12 h 15"/>
                    <a:gd name="T16" fmla="*/ 14 w 14"/>
                    <a:gd name="T17" fmla="*/ 10 h 15"/>
                    <a:gd name="T18" fmla="*/ 14 w 14"/>
                    <a:gd name="T19" fmla="*/ 10 h 15"/>
                    <a:gd name="T20" fmla="*/ 14 w 14"/>
                    <a:gd name="T21" fmla="*/ 7 h 15"/>
                    <a:gd name="T22" fmla="*/ 12 w 14"/>
                    <a:gd name="T23" fmla="*/ 5 h 15"/>
                    <a:gd name="T24" fmla="*/ 9 w 14"/>
                    <a:gd name="T25" fmla="*/ 3 h 15"/>
                    <a:gd name="T26" fmla="*/ 7 w 14"/>
                    <a:gd name="T27" fmla="*/ 0 h 15"/>
                    <a:gd name="T28" fmla="*/ 4 w 14"/>
                    <a:gd name="T29" fmla="*/ 0 h 15"/>
                    <a:gd name="T30" fmla="*/ 2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0" y="12"/>
                      </a:lnTo>
                      <a:lnTo>
                        <a:pt x="2" y="15"/>
                      </a:lnTo>
                      <a:lnTo>
                        <a:pt x="4" y="15"/>
                      </a:lnTo>
                      <a:lnTo>
                        <a:pt x="7" y="15"/>
                      </a:lnTo>
                      <a:lnTo>
                        <a:pt x="9" y="15"/>
                      </a:lnTo>
                      <a:lnTo>
                        <a:pt x="12" y="12"/>
                      </a:lnTo>
                      <a:lnTo>
                        <a:pt x="14" y="10"/>
                      </a:lnTo>
                      <a:lnTo>
                        <a:pt x="14" y="7"/>
                      </a:lnTo>
                      <a:lnTo>
                        <a:pt x="12" y="5"/>
                      </a:lnTo>
                      <a:lnTo>
                        <a:pt x="9" y="3"/>
                      </a:lnTo>
                      <a:lnTo>
                        <a:pt x="7" y="0"/>
                      </a:lnTo>
                      <a:lnTo>
                        <a:pt x="4" y="0"/>
                      </a:lnTo>
                      <a:lnTo>
                        <a:pt x="2" y="3"/>
                      </a:lnTo>
                      <a:lnTo>
                        <a:pt x="0" y="5"/>
                      </a:lnTo>
                      <a:lnTo>
                        <a:pt x="0" y="7"/>
                      </a:lnTo>
                      <a:close/>
                    </a:path>
                  </a:pathLst>
                </a:custGeom>
                <a:solidFill>
                  <a:srgbClr val="969696"/>
                </a:solidFill>
                <a:ln w="9525">
                  <a:noFill/>
                  <a:round/>
                  <a:headEnd/>
                  <a:tailEnd/>
                </a:ln>
              </p:spPr>
              <p:txBody>
                <a:bodyPr/>
                <a:lstStyle/>
                <a:p>
                  <a:endParaRPr lang="ru-RU"/>
                </a:p>
              </p:txBody>
            </p:sp>
            <p:sp>
              <p:nvSpPr>
                <p:cNvPr id="1187" name="Freeform 1013"/>
                <p:cNvSpPr>
                  <a:spLocks/>
                </p:cNvSpPr>
                <p:nvPr/>
              </p:nvSpPr>
              <p:spPr bwMode="auto">
                <a:xfrm>
                  <a:off x="6856" y="8167"/>
                  <a:ext cx="14" cy="15"/>
                </a:xfrm>
                <a:custGeom>
                  <a:avLst/>
                  <a:gdLst>
                    <a:gd name="T0" fmla="*/ 0 w 14"/>
                    <a:gd name="T1" fmla="*/ 8 h 15"/>
                    <a:gd name="T2" fmla="*/ 0 w 14"/>
                    <a:gd name="T3" fmla="*/ 10 h 15"/>
                    <a:gd name="T4" fmla="*/ 2 w 14"/>
                    <a:gd name="T5" fmla="*/ 12 h 15"/>
                    <a:gd name="T6" fmla="*/ 4 w 14"/>
                    <a:gd name="T7" fmla="*/ 15 h 15"/>
                    <a:gd name="T8" fmla="*/ 7 w 14"/>
                    <a:gd name="T9" fmla="*/ 15 h 15"/>
                    <a:gd name="T10" fmla="*/ 9 w 14"/>
                    <a:gd name="T11" fmla="*/ 15 h 15"/>
                    <a:gd name="T12" fmla="*/ 12 w 14"/>
                    <a:gd name="T13" fmla="*/ 15 h 15"/>
                    <a:gd name="T14" fmla="*/ 14 w 14"/>
                    <a:gd name="T15" fmla="*/ 12 h 15"/>
                    <a:gd name="T16" fmla="*/ 14 w 14"/>
                    <a:gd name="T17" fmla="*/ 10 h 15"/>
                    <a:gd name="T18" fmla="*/ 14 w 14"/>
                    <a:gd name="T19" fmla="*/ 10 h 15"/>
                    <a:gd name="T20" fmla="*/ 14 w 14"/>
                    <a:gd name="T21" fmla="*/ 8 h 15"/>
                    <a:gd name="T22" fmla="*/ 14 w 14"/>
                    <a:gd name="T23" fmla="*/ 5 h 15"/>
                    <a:gd name="T24" fmla="*/ 12 w 14"/>
                    <a:gd name="T25" fmla="*/ 3 h 15"/>
                    <a:gd name="T26" fmla="*/ 9 w 14"/>
                    <a:gd name="T27" fmla="*/ 0 h 15"/>
                    <a:gd name="T28" fmla="*/ 7 w 14"/>
                    <a:gd name="T29" fmla="*/ 0 h 15"/>
                    <a:gd name="T30" fmla="*/ 4 w 14"/>
                    <a:gd name="T31" fmla="*/ 3 h 15"/>
                    <a:gd name="T32" fmla="*/ 2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10"/>
                      </a:lnTo>
                      <a:lnTo>
                        <a:pt x="2" y="12"/>
                      </a:lnTo>
                      <a:lnTo>
                        <a:pt x="4" y="15"/>
                      </a:lnTo>
                      <a:lnTo>
                        <a:pt x="7" y="15"/>
                      </a:lnTo>
                      <a:lnTo>
                        <a:pt x="9" y="15"/>
                      </a:lnTo>
                      <a:lnTo>
                        <a:pt x="12" y="15"/>
                      </a:lnTo>
                      <a:lnTo>
                        <a:pt x="14" y="12"/>
                      </a:lnTo>
                      <a:lnTo>
                        <a:pt x="14" y="10"/>
                      </a:lnTo>
                      <a:lnTo>
                        <a:pt x="14" y="8"/>
                      </a:lnTo>
                      <a:lnTo>
                        <a:pt x="14" y="5"/>
                      </a:lnTo>
                      <a:lnTo>
                        <a:pt x="12" y="3"/>
                      </a:lnTo>
                      <a:lnTo>
                        <a:pt x="9" y="0"/>
                      </a:lnTo>
                      <a:lnTo>
                        <a:pt x="7" y="0"/>
                      </a:lnTo>
                      <a:lnTo>
                        <a:pt x="4" y="3"/>
                      </a:lnTo>
                      <a:lnTo>
                        <a:pt x="2" y="5"/>
                      </a:lnTo>
                      <a:lnTo>
                        <a:pt x="0" y="8"/>
                      </a:lnTo>
                      <a:close/>
                    </a:path>
                  </a:pathLst>
                </a:custGeom>
                <a:solidFill>
                  <a:srgbClr val="969696"/>
                </a:solidFill>
                <a:ln w="9525">
                  <a:noFill/>
                  <a:round/>
                  <a:headEnd/>
                  <a:tailEnd/>
                </a:ln>
              </p:spPr>
              <p:txBody>
                <a:bodyPr/>
                <a:lstStyle/>
                <a:p>
                  <a:endParaRPr lang="ru-RU"/>
                </a:p>
              </p:txBody>
            </p:sp>
            <p:sp>
              <p:nvSpPr>
                <p:cNvPr id="1188" name="Freeform 1014"/>
                <p:cNvSpPr>
                  <a:spLocks/>
                </p:cNvSpPr>
                <p:nvPr/>
              </p:nvSpPr>
              <p:spPr bwMode="auto">
                <a:xfrm>
                  <a:off x="6858" y="8139"/>
                  <a:ext cx="14" cy="14"/>
                </a:xfrm>
                <a:custGeom>
                  <a:avLst/>
                  <a:gdLst>
                    <a:gd name="T0" fmla="*/ 0 w 14"/>
                    <a:gd name="T1" fmla="*/ 7 h 14"/>
                    <a:gd name="T2" fmla="*/ 0 w 14"/>
                    <a:gd name="T3" fmla="*/ 9 h 14"/>
                    <a:gd name="T4" fmla="*/ 2 w 14"/>
                    <a:gd name="T5" fmla="*/ 12 h 14"/>
                    <a:gd name="T6" fmla="*/ 5 w 14"/>
                    <a:gd name="T7" fmla="*/ 14 h 14"/>
                    <a:gd name="T8" fmla="*/ 7 w 14"/>
                    <a:gd name="T9" fmla="*/ 14 h 14"/>
                    <a:gd name="T10" fmla="*/ 10 w 14"/>
                    <a:gd name="T11" fmla="*/ 14 h 14"/>
                    <a:gd name="T12" fmla="*/ 12 w 14"/>
                    <a:gd name="T13" fmla="*/ 14 h 14"/>
                    <a:gd name="T14" fmla="*/ 14 w 14"/>
                    <a:gd name="T15" fmla="*/ 12 h 14"/>
                    <a:gd name="T16" fmla="*/ 14 w 14"/>
                    <a:gd name="T17" fmla="*/ 9 h 14"/>
                    <a:gd name="T18" fmla="*/ 14 w 14"/>
                    <a:gd name="T19" fmla="*/ 9 h 14"/>
                    <a:gd name="T20" fmla="*/ 14 w 14"/>
                    <a:gd name="T21" fmla="*/ 7 h 14"/>
                    <a:gd name="T22" fmla="*/ 14 w 14"/>
                    <a:gd name="T23" fmla="*/ 4 h 14"/>
                    <a:gd name="T24" fmla="*/ 12 w 14"/>
                    <a:gd name="T25" fmla="*/ 2 h 14"/>
                    <a:gd name="T26" fmla="*/ 10 w 14"/>
                    <a:gd name="T27" fmla="*/ 0 h 14"/>
                    <a:gd name="T28" fmla="*/ 7 w 14"/>
                    <a:gd name="T29" fmla="*/ 0 h 14"/>
                    <a:gd name="T30" fmla="*/ 5 w 14"/>
                    <a:gd name="T31" fmla="*/ 2 h 14"/>
                    <a:gd name="T32" fmla="*/ 2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5" y="14"/>
                      </a:lnTo>
                      <a:lnTo>
                        <a:pt x="7" y="14"/>
                      </a:lnTo>
                      <a:lnTo>
                        <a:pt x="10" y="14"/>
                      </a:lnTo>
                      <a:lnTo>
                        <a:pt x="12" y="14"/>
                      </a:lnTo>
                      <a:lnTo>
                        <a:pt x="14" y="12"/>
                      </a:lnTo>
                      <a:lnTo>
                        <a:pt x="14" y="9"/>
                      </a:lnTo>
                      <a:lnTo>
                        <a:pt x="14" y="7"/>
                      </a:lnTo>
                      <a:lnTo>
                        <a:pt x="14" y="4"/>
                      </a:lnTo>
                      <a:lnTo>
                        <a:pt x="12" y="2"/>
                      </a:lnTo>
                      <a:lnTo>
                        <a:pt x="10" y="0"/>
                      </a:lnTo>
                      <a:lnTo>
                        <a:pt x="7" y="0"/>
                      </a:lnTo>
                      <a:lnTo>
                        <a:pt x="5" y="2"/>
                      </a:lnTo>
                      <a:lnTo>
                        <a:pt x="2" y="4"/>
                      </a:lnTo>
                      <a:lnTo>
                        <a:pt x="0" y="7"/>
                      </a:lnTo>
                      <a:close/>
                    </a:path>
                  </a:pathLst>
                </a:custGeom>
                <a:solidFill>
                  <a:srgbClr val="969696"/>
                </a:solidFill>
                <a:ln w="9525">
                  <a:noFill/>
                  <a:round/>
                  <a:headEnd/>
                  <a:tailEnd/>
                </a:ln>
              </p:spPr>
              <p:txBody>
                <a:bodyPr/>
                <a:lstStyle/>
                <a:p>
                  <a:endParaRPr lang="ru-RU"/>
                </a:p>
              </p:txBody>
            </p:sp>
            <p:sp>
              <p:nvSpPr>
                <p:cNvPr id="1189" name="Freeform 1015"/>
                <p:cNvSpPr>
                  <a:spLocks/>
                </p:cNvSpPr>
                <p:nvPr/>
              </p:nvSpPr>
              <p:spPr bwMode="auto">
                <a:xfrm>
                  <a:off x="6860" y="8110"/>
                  <a:ext cx="15" cy="14"/>
                </a:xfrm>
                <a:custGeom>
                  <a:avLst/>
                  <a:gdLst>
                    <a:gd name="T0" fmla="*/ 0 w 15"/>
                    <a:gd name="T1" fmla="*/ 7 h 14"/>
                    <a:gd name="T2" fmla="*/ 0 w 15"/>
                    <a:gd name="T3" fmla="*/ 9 h 14"/>
                    <a:gd name="T4" fmla="*/ 3 w 15"/>
                    <a:gd name="T5" fmla="*/ 12 h 14"/>
                    <a:gd name="T6" fmla="*/ 5 w 15"/>
                    <a:gd name="T7" fmla="*/ 14 h 14"/>
                    <a:gd name="T8" fmla="*/ 8 w 15"/>
                    <a:gd name="T9" fmla="*/ 14 h 14"/>
                    <a:gd name="T10" fmla="*/ 10 w 15"/>
                    <a:gd name="T11" fmla="*/ 14 h 14"/>
                    <a:gd name="T12" fmla="*/ 12 w 15"/>
                    <a:gd name="T13" fmla="*/ 14 h 14"/>
                    <a:gd name="T14" fmla="*/ 15 w 15"/>
                    <a:gd name="T15" fmla="*/ 12 h 14"/>
                    <a:gd name="T16" fmla="*/ 15 w 15"/>
                    <a:gd name="T17" fmla="*/ 9 h 14"/>
                    <a:gd name="T18" fmla="*/ 15 w 15"/>
                    <a:gd name="T19" fmla="*/ 9 h 14"/>
                    <a:gd name="T20" fmla="*/ 15 w 15"/>
                    <a:gd name="T21" fmla="*/ 7 h 14"/>
                    <a:gd name="T22" fmla="*/ 15 w 15"/>
                    <a:gd name="T23" fmla="*/ 5 h 14"/>
                    <a:gd name="T24" fmla="*/ 12 w 15"/>
                    <a:gd name="T25" fmla="*/ 2 h 14"/>
                    <a:gd name="T26" fmla="*/ 10 w 15"/>
                    <a:gd name="T27" fmla="*/ 0 h 14"/>
                    <a:gd name="T28" fmla="*/ 8 w 15"/>
                    <a:gd name="T29" fmla="*/ 0 h 14"/>
                    <a:gd name="T30" fmla="*/ 5 w 15"/>
                    <a:gd name="T31" fmla="*/ 2 h 14"/>
                    <a:gd name="T32" fmla="*/ 3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8" y="14"/>
                      </a:lnTo>
                      <a:lnTo>
                        <a:pt x="10" y="14"/>
                      </a:lnTo>
                      <a:lnTo>
                        <a:pt x="12" y="14"/>
                      </a:lnTo>
                      <a:lnTo>
                        <a:pt x="15" y="12"/>
                      </a:lnTo>
                      <a:lnTo>
                        <a:pt x="15" y="9"/>
                      </a:lnTo>
                      <a:lnTo>
                        <a:pt x="15" y="7"/>
                      </a:lnTo>
                      <a:lnTo>
                        <a:pt x="15" y="5"/>
                      </a:lnTo>
                      <a:lnTo>
                        <a:pt x="12" y="2"/>
                      </a:lnTo>
                      <a:lnTo>
                        <a:pt x="10" y="0"/>
                      </a:lnTo>
                      <a:lnTo>
                        <a:pt x="8" y="0"/>
                      </a:lnTo>
                      <a:lnTo>
                        <a:pt x="5" y="2"/>
                      </a:lnTo>
                      <a:lnTo>
                        <a:pt x="3" y="5"/>
                      </a:lnTo>
                      <a:lnTo>
                        <a:pt x="0" y="7"/>
                      </a:lnTo>
                      <a:close/>
                    </a:path>
                  </a:pathLst>
                </a:custGeom>
                <a:solidFill>
                  <a:srgbClr val="969696"/>
                </a:solidFill>
                <a:ln w="9525">
                  <a:noFill/>
                  <a:round/>
                  <a:headEnd/>
                  <a:tailEnd/>
                </a:ln>
              </p:spPr>
              <p:txBody>
                <a:bodyPr/>
                <a:lstStyle/>
                <a:p>
                  <a:endParaRPr lang="ru-RU"/>
                </a:p>
              </p:txBody>
            </p:sp>
            <p:sp>
              <p:nvSpPr>
                <p:cNvPr id="1190" name="Freeform 1016"/>
                <p:cNvSpPr>
                  <a:spLocks/>
                </p:cNvSpPr>
                <p:nvPr/>
              </p:nvSpPr>
              <p:spPr bwMode="auto">
                <a:xfrm>
                  <a:off x="6863" y="8081"/>
                  <a:ext cx="14" cy="14"/>
                </a:xfrm>
                <a:custGeom>
                  <a:avLst/>
                  <a:gdLst>
                    <a:gd name="T0" fmla="*/ 0 w 14"/>
                    <a:gd name="T1" fmla="*/ 7 h 14"/>
                    <a:gd name="T2" fmla="*/ 0 w 14"/>
                    <a:gd name="T3" fmla="*/ 10 h 14"/>
                    <a:gd name="T4" fmla="*/ 0 w 14"/>
                    <a:gd name="T5" fmla="*/ 12 h 14"/>
                    <a:gd name="T6" fmla="*/ 2 w 14"/>
                    <a:gd name="T7" fmla="*/ 14 h 14"/>
                    <a:gd name="T8" fmla="*/ 5 w 14"/>
                    <a:gd name="T9" fmla="*/ 14 h 14"/>
                    <a:gd name="T10" fmla="*/ 7 w 14"/>
                    <a:gd name="T11" fmla="*/ 14 h 14"/>
                    <a:gd name="T12" fmla="*/ 9 w 14"/>
                    <a:gd name="T13" fmla="*/ 14 h 14"/>
                    <a:gd name="T14" fmla="*/ 12 w 14"/>
                    <a:gd name="T15" fmla="*/ 12 h 14"/>
                    <a:gd name="T16" fmla="*/ 14 w 14"/>
                    <a:gd name="T17" fmla="*/ 10 h 14"/>
                    <a:gd name="T18" fmla="*/ 14 w 14"/>
                    <a:gd name="T19" fmla="*/ 10 h 14"/>
                    <a:gd name="T20" fmla="*/ 14 w 14"/>
                    <a:gd name="T21" fmla="*/ 7 h 14"/>
                    <a:gd name="T22" fmla="*/ 12 w 14"/>
                    <a:gd name="T23" fmla="*/ 5 h 14"/>
                    <a:gd name="T24" fmla="*/ 9 w 14"/>
                    <a:gd name="T25" fmla="*/ 2 h 14"/>
                    <a:gd name="T26" fmla="*/ 7 w 14"/>
                    <a:gd name="T27" fmla="*/ 0 h 14"/>
                    <a:gd name="T28" fmla="*/ 5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10"/>
                      </a:lnTo>
                      <a:lnTo>
                        <a:pt x="0" y="12"/>
                      </a:lnTo>
                      <a:lnTo>
                        <a:pt x="2" y="14"/>
                      </a:lnTo>
                      <a:lnTo>
                        <a:pt x="5" y="14"/>
                      </a:lnTo>
                      <a:lnTo>
                        <a:pt x="7" y="14"/>
                      </a:lnTo>
                      <a:lnTo>
                        <a:pt x="9" y="14"/>
                      </a:lnTo>
                      <a:lnTo>
                        <a:pt x="12" y="12"/>
                      </a:lnTo>
                      <a:lnTo>
                        <a:pt x="14" y="10"/>
                      </a:lnTo>
                      <a:lnTo>
                        <a:pt x="14" y="7"/>
                      </a:lnTo>
                      <a:lnTo>
                        <a:pt x="12" y="5"/>
                      </a:lnTo>
                      <a:lnTo>
                        <a:pt x="9" y="2"/>
                      </a:lnTo>
                      <a:lnTo>
                        <a:pt x="7" y="0"/>
                      </a:lnTo>
                      <a:lnTo>
                        <a:pt x="5"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1191" name="Freeform 1017"/>
                <p:cNvSpPr>
                  <a:spLocks/>
                </p:cNvSpPr>
                <p:nvPr/>
              </p:nvSpPr>
              <p:spPr bwMode="auto">
                <a:xfrm>
                  <a:off x="6865" y="8052"/>
                  <a:ext cx="15" cy="15"/>
                </a:xfrm>
                <a:custGeom>
                  <a:avLst/>
                  <a:gdLst>
                    <a:gd name="T0" fmla="*/ 0 w 15"/>
                    <a:gd name="T1" fmla="*/ 7 h 15"/>
                    <a:gd name="T2" fmla="*/ 0 w 15"/>
                    <a:gd name="T3" fmla="*/ 10 h 15"/>
                    <a:gd name="T4" fmla="*/ 0 w 15"/>
                    <a:gd name="T5" fmla="*/ 12 h 15"/>
                    <a:gd name="T6" fmla="*/ 3 w 15"/>
                    <a:gd name="T7" fmla="*/ 15 h 15"/>
                    <a:gd name="T8" fmla="*/ 5 w 15"/>
                    <a:gd name="T9" fmla="*/ 15 h 15"/>
                    <a:gd name="T10" fmla="*/ 7 w 15"/>
                    <a:gd name="T11" fmla="*/ 15 h 15"/>
                    <a:gd name="T12" fmla="*/ 10 w 15"/>
                    <a:gd name="T13" fmla="*/ 15 h 15"/>
                    <a:gd name="T14" fmla="*/ 12 w 15"/>
                    <a:gd name="T15" fmla="*/ 12 h 15"/>
                    <a:gd name="T16" fmla="*/ 15 w 15"/>
                    <a:gd name="T17" fmla="*/ 10 h 15"/>
                    <a:gd name="T18" fmla="*/ 15 w 15"/>
                    <a:gd name="T19" fmla="*/ 10 h 15"/>
                    <a:gd name="T20" fmla="*/ 15 w 15"/>
                    <a:gd name="T21" fmla="*/ 7 h 15"/>
                    <a:gd name="T22" fmla="*/ 12 w 15"/>
                    <a:gd name="T23" fmla="*/ 5 h 15"/>
                    <a:gd name="T24" fmla="*/ 10 w 15"/>
                    <a:gd name="T25" fmla="*/ 3 h 15"/>
                    <a:gd name="T26" fmla="*/ 7 w 15"/>
                    <a:gd name="T27" fmla="*/ 0 h 15"/>
                    <a:gd name="T28" fmla="*/ 5 w 15"/>
                    <a:gd name="T29" fmla="*/ 0 h 15"/>
                    <a:gd name="T30" fmla="*/ 3 w 15"/>
                    <a:gd name="T31" fmla="*/ 3 h 15"/>
                    <a:gd name="T32" fmla="*/ 0 w 15"/>
                    <a:gd name="T33" fmla="*/ 5 h 15"/>
                    <a:gd name="T34" fmla="*/ 0 w 15"/>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7"/>
                      </a:moveTo>
                      <a:lnTo>
                        <a:pt x="0" y="10"/>
                      </a:lnTo>
                      <a:lnTo>
                        <a:pt x="0" y="12"/>
                      </a:lnTo>
                      <a:lnTo>
                        <a:pt x="3" y="15"/>
                      </a:lnTo>
                      <a:lnTo>
                        <a:pt x="5" y="15"/>
                      </a:lnTo>
                      <a:lnTo>
                        <a:pt x="7" y="15"/>
                      </a:lnTo>
                      <a:lnTo>
                        <a:pt x="10" y="15"/>
                      </a:lnTo>
                      <a:lnTo>
                        <a:pt x="12" y="12"/>
                      </a:lnTo>
                      <a:lnTo>
                        <a:pt x="15" y="10"/>
                      </a:lnTo>
                      <a:lnTo>
                        <a:pt x="15" y="7"/>
                      </a:lnTo>
                      <a:lnTo>
                        <a:pt x="12" y="5"/>
                      </a:lnTo>
                      <a:lnTo>
                        <a:pt x="10" y="3"/>
                      </a:lnTo>
                      <a:lnTo>
                        <a:pt x="7" y="0"/>
                      </a:lnTo>
                      <a:lnTo>
                        <a:pt x="5" y="0"/>
                      </a:lnTo>
                      <a:lnTo>
                        <a:pt x="3" y="3"/>
                      </a:lnTo>
                      <a:lnTo>
                        <a:pt x="0" y="5"/>
                      </a:lnTo>
                      <a:lnTo>
                        <a:pt x="0" y="7"/>
                      </a:lnTo>
                      <a:close/>
                    </a:path>
                  </a:pathLst>
                </a:custGeom>
                <a:solidFill>
                  <a:srgbClr val="969696"/>
                </a:solidFill>
                <a:ln w="9525">
                  <a:noFill/>
                  <a:round/>
                  <a:headEnd/>
                  <a:tailEnd/>
                </a:ln>
              </p:spPr>
              <p:txBody>
                <a:bodyPr/>
                <a:lstStyle/>
                <a:p>
                  <a:endParaRPr lang="ru-RU"/>
                </a:p>
              </p:txBody>
            </p:sp>
            <p:sp>
              <p:nvSpPr>
                <p:cNvPr id="1192" name="Freeform 1018"/>
                <p:cNvSpPr>
                  <a:spLocks/>
                </p:cNvSpPr>
                <p:nvPr/>
              </p:nvSpPr>
              <p:spPr bwMode="auto">
                <a:xfrm>
                  <a:off x="6868" y="8023"/>
                  <a:ext cx="14" cy="15"/>
                </a:xfrm>
                <a:custGeom>
                  <a:avLst/>
                  <a:gdLst>
                    <a:gd name="T0" fmla="*/ 0 w 14"/>
                    <a:gd name="T1" fmla="*/ 8 h 15"/>
                    <a:gd name="T2" fmla="*/ 0 w 14"/>
                    <a:gd name="T3" fmla="*/ 10 h 15"/>
                    <a:gd name="T4" fmla="*/ 0 w 14"/>
                    <a:gd name="T5" fmla="*/ 12 h 15"/>
                    <a:gd name="T6" fmla="*/ 2 w 14"/>
                    <a:gd name="T7" fmla="*/ 15 h 15"/>
                    <a:gd name="T8" fmla="*/ 4 w 14"/>
                    <a:gd name="T9" fmla="*/ 15 h 15"/>
                    <a:gd name="T10" fmla="*/ 7 w 14"/>
                    <a:gd name="T11" fmla="*/ 15 h 15"/>
                    <a:gd name="T12" fmla="*/ 9 w 14"/>
                    <a:gd name="T13" fmla="*/ 15 h 15"/>
                    <a:gd name="T14" fmla="*/ 12 w 14"/>
                    <a:gd name="T15" fmla="*/ 12 h 15"/>
                    <a:gd name="T16" fmla="*/ 14 w 14"/>
                    <a:gd name="T17" fmla="*/ 10 h 15"/>
                    <a:gd name="T18" fmla="*/ 14 w 14"/>
                    <a:gd name="T19" fmla="*/ 10 h 15"/>
                    <a:gd name="T20" fmla="*/ 14 w 14"/>
                    <a:gd name="T21" fmla="*/ 8 h 15"/>
                    <a:gd name="T22" fmla="*/ 12 w 14"/>
                    <a:gd name="T23" fmla="*/ 5 h 15"/>
                    <a:gd name="T24" fmla="*/ 9 w 14"/>
                    <a:gd name="T25" fmla="*/ 3 h 15"/>
                    <a:gd name="T26" fmla="*/ 7 w 14"/>
                    <a:gd name="T27" fmla="*/ 0 h 15"/>
                    <a:gd name="T28" fmla="*/ 4 w 14"/>
                    <a:gd name="T29" fmla="*/ 0 h 15"/>
                    <a:gd name="T30" fmla="*/ 2 w 14"/>
                    <a:gd name="T31" fmla="*/ 3 h 15"/>
                    <a:gd name="T32" fmla="*/ 0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10"/>
                      </a:lnTo>
                      <a:lnTo>
                        <a:pt x="0" y="12"/>
                      </a:lnTo>
                      <a:lnTo>
                        <a:pt x="2" y="15"/>
                      </a:lnTo>
                      <a:lnTo>
                        <a:pt x="4" y="15"/>
                      </a:lnTo>
                      <a:lnTo>
                        <a:pt x="7" y="15"/>
                      </a:lnTo>
                      <a:lnTo>
                        <a:pt x="9" y="15"/>
                      </a:lnTo>
                      <a:lnTo>
                        <a:pt x="12" y="12"/>
                      </a:lnTo>
                      <a:lnTo>
                        <a:pt x="14" y="10"/>
                      </a:lnTo>
                      <a:lnTo>
                        <a:pt x="14" y="8"/>
                      </a:lnTo>
                      <a:lnTo>
                        <a:pt x="12" y="5"/>
                      </a:lnTo>
                      <a:lnTo>
                        <a:pt x="9" y="3"/>
                      </a:lnTo>
                      <a:lnTo>
                        <a:pt x="7" y="0"/>
                      </a:lnTo>
                      <a:lnTo>
                        <a:pt x="4" y="0"/>
                      </a:lnTo>
                      <a:lnTo>
                        <a:pt x="2" y="3"/>
                      </a:lnTo>
                      <a:lnTo>
                        <a:pt x="0" y="5"/>
                      </a:lnTo>
                      <a:lnTo>
                        <a:pt x="0" y="8"/>
                      </a:lnTo>
                      <a:close/>
                    </a:path>
                  </a:pathLst>
                </a:custGeom>
                <a:solidFill>
                  <a:srgbClr val="969696"/>
                </a:solidFill>
                <a:ln w="9525">
                  <a:noFill/>
                  <a:round/>
                  <a:headEnd/>
                  <a:tailEnd/>
                </a:ln>
              </p:spPr>
              <p:txBody>
                <a:bodyPr/>
                <a:lstStyle/>
                <a:p>
                  <a:endParaRPr lang="ru-RU"/>
                </a:p>
              </p:txBody>
            </p:sp>
            <p:sp>
              <p:nvSpPr>
                <p:cNvPr id="1193" name="Freeform 1019"/>
                <p:cNvSpPr>
                  <a:spLocks/>
                </p:cNvSpPr>
                <p:nvPr/>
              </p:nvSpPr>
              <p:spPr bwMode="auto">
                <a:xfrm>
                  <a:off x="6868" y="7995"/>
                  <a:ext cx="14" cy="14"/>
                </a:xfrm>
                <a:custGeom>
                  <a:avLst/>
                  <a:gdLst>
                    <a:gd name="T0" fmla="*/ 0 w 14"/>
                    <a:gd name="T1" fmla="*/ 7 h 14"/>
                    <a:gd name="T2" fmla="*/ 0 w 14"/>
                    <a:gd name="T3" fmla="*/ 9 h 14"/>
                    <a:gd name="T4" fmla="*/ 2 w 14"/>
                    <a:gd name="T5" fmla="*/ 12 h 14"/>
                    <a:gd name="T6" fmla="*/ 4 w 14"/>
                    <a:gd name="T7" fmla="*/ 14 h 14"/>
                    <a:gd name="T8" fmla="*/ 7 w 14"/>
                    <a:gd name="T9" fmla="*/ 14 h 14"/>
                    <a:gd name="T10" fmla="*/ 9 w 14"/>
                    <a:gd name="T11" fmla="*/ 14 h 14"/>
                    <a:gd name="T12" fmla="*/ 12 w 14"/>
                    <a:gd name="T13" fmla="*/ 14 h 14"/>
                    <a:gd name="T14" fmla="*/ 14 w 14"/>
                    <a:gd name="T15" fmla="*/ 12 h 14"/>
                    <a:gd name="T16" fmla="*/ 14 w 14"/>
                    <a:gd name="T17" fmla="*/ 9 h 14"/>
                    <a:gd name="T18" fmla="*/ 14 w 14"/>
                    <a:gd name="T19" fmla="*/ 9 h 14"/>
                    <a:gd name="T20" fmla="*/ 14 w 14"/>
                    <a:gd name="T21" fmla="*/ 7 h 14"/>
                    <a:gd name="T22" fmla="*/ 14 w 14"/>
                    <a:gd name="T23" fmla="*/ 4 h 14"/>
                    <a:gd name="T24" fmla="*/ 12 w 14"/>
                    <a:gd name="T25" fmla="*/ 2 h 14"/>
                    <a:gd name="T26" fmla="*/ 9 w 14"/>
                    <a:gd name="T27" fmla="*/ 0 h 14"/>
                    <a:gd name="T28" fmla="*/ 7 w 14"/>
                    <a:gd name="T29" fmla="*/ 0 h 14"/>
                    <a:gd name="T30" fmla="*/ 4 w 14"/>
                    <a:gd name="T31" fmla="*/ 2 h 14"/>
                    <a:gd name="T32" fmla="*/ 2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4" y="14"/>
                      </a:lnTo>
                      <a:lnTo>
                        <a:pt x="7" y="14"/>
                      </a:lnTo>
                      <a:lnTo>
                        <a:pt x="9" y="14"/>
                      </a:lnTo>
                      <a:lnTo>
                        <a:pt x="12" y="14"/>
                      </a:lnTo>
                      <a:lnTo>
                        <a:pt x="14" y="12"/>
                      </a:lnTo>
                      <a:lnTo>
                        <a:pt x="14" y="9"/>
                      </a:lnTo>
                      <a:lnTo>
                        <a:pt x="14" y="7"/>
                      </a:lnTo>
                      <a:lnTo>
                        <a:pt x="14" y="4"/>
                      </a:lnTo>
                      <a:lnTo>
                        <a:pt x="12" y="2"/>
                      </a:lnTo>
                      <a:lnTo>
                        <a:pt x="9" y="0"/>
                      </a:lnTo>
                      <a:lnTo>
                        <a:pt x="7" y="0"/>
                      </a:lnTo>
                      <a:lnTo>
                        <a:pt x="4" y="2"/>
                      </a:lnTo>
                      <a:lnTo>
                        <a:pt x="2" y="4"/>
                      </a:lnTo>
                      <a:lnTo>
                        <a:pt x="0" y="7"/>
                      </a:lnTo>
                      <a:close/>
                    </a:path>
                  </a:pathLst>
                </a:custGeom>
                <a:solidFill>
                  <a:srgbClr val="969696"/>
                </a:solidFill>
                <a:ln w="9525">
                  <a:noFill/>
                  <a:round/>
                  <a:headEnd/>
                  <a:tailEnd/>
                </a:ln>
              </p:spPr>
              <p:txBody>
                <a:bodyPr/>
                <a:lstStyle/>
                <a:p>
                  <a:endParaRPr lang="ru-RU"/>
                </a:p>
              </p:txBody>
            </p:sp>
            <p:sp>
              <p:nvSpPr>
                <p:cNvPr id="1194" name="Freeform 1020"/>
                <p:cNvSpPr>
                  <a:spLocks/>
                </p:cNvSpPr>
                <p:nvPr/>
              </p:nvSpPr>
              <p:spPr bwMode="auto">
                <a:xfrm>
                  <a:off x="6870" y="7966"/>
                  <a:ext cx="14" cy="14"/>
                </a:xfrm>
                <a:custGeom>
                  <a:avLst/>
                  <a:gdLst>
                    <a:gd name="T0" fmla="*/ 0 w 14"/>
                    <a:gd name="T1" fmla="*/ 7 h 14"/>
                    <a:gd name="T2" fmla="*/ 0 w 14"/>
                    <a:gd name="T3" fmla="*/ 9 h 14"/>
                    <a:gd name="T4" fmla="*/ 2 w 14"/>
                    <a:gd name="T5" fmla="*/ 12 h 14"/>
                    <a:gd name="T6" fmla="*/ 5 w 14"/>
                    <a:gd name="T7" fmla="*/ 14 h 14"/>
                    <a:gd name="T8" fmla="*/ 7 w 14"/>
                    <a:gd name="T9" fmla="*/ 14 h 14"/>
                    <a:gd name="T10" fmla="*/ 10 w 14"/>
                    <a:gd name="T11" fmla="*/ 14 h 14"/>
                    <a:gd name="T12" fmla="*/ 12 w 14"/>
                    <a:gd name="T13" fmla="*/ 14 h 14"/>
                    <a:gd name="T14" fmla="*/ 14 w 14"/>
                    <a:gd name="T15" fmla="*/ 12 h 14"/>
                    <a:gd name="T16" fmla="*/ 14 w 14"/>
                    <a:gd name="T17" fmla="*/ 9 h 14"/>
                    <a:gd name="T18" fmla="*/ 14 w 14"/>
                    <a:gd name="T19" fmla="*/ 9 h 14"/>
                    <a:gd name="T20" fmla="*/ 14 w 14"/>
                    <a:gd name="T21" fmla="*/ 7 h 14"/>
                    <a:gd name="T22" fmla="*/ 14 w 14"/>
                    <a:gd name="T23" fmla="*/ 5 h 14"/>
                    <a:gd name="T24" fmla="*/ 12 w 14"/>
                    <a:gd name="T25" fmla="*/ 2 h 14"/>
                    <a:gd name="T26" fmla="*/ 10 w 14"/>
                    <a:gd name="T27" fmla="*/ 0 h 14"/>
                    <a:gd name="T28" fmla="*/ 7 w 14"/>
                    <a:gd name="T29" fmla="*/ 0 h 14"/>
                    <a:gd name="T30" fmla="*/ 5 w 14"/>
                    <a:gd name="T31" fmla="*/ 2 h 14"/>
                    <a:gd name="T32" fmla="*/ 2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5" y="14"/>
                      </a:lnTo>
                      <a:lnTo>
                        <a:pt x="7" y="14"/>
                      </a:lnTo>
                      <a:lnTo>
                        <a:pt x="10" y="14"/>
                      </a:lnTo>
                      <a:lnTo>
                        <a:pt x="12" y="14"/>
                      </a:lnTo>
                      <a:lnTo>
                        <a:pt x="14" y="12"/>
                      </a:lnTo>
                      <a:lnTo>
                        <a:pt x="14" y="9"/>
                      </a:lnTo>
                      <a:lnTo>
                        <a:pt x="14" y="7"/>
                      </a:lnTo>
                      <a:lnTo>
                        <a:pt x="14" y="5"/>
                      </a:lnTo>
                      <a:lnTo>
                        <a:pt x="12" y="2"/>
                      </a:lnTo>
                      <a:lnTo>
                        <a:pt x="10" y="0"/>
                      </a:lnTo>
                      <a:lnTo>
                        <a:pt x="7" y="0"/>
                      </a:lnTo>
                      <a:lnTo>
                        <a:pt x="5" y="2"/>
                      </a:lnTo>
                      <a:lnTo>
                        <a:pt x="2" y="5"/>
                      </a:lnTo>
                      <a:lnTo>
                        <a:pt x="0" y="7"/>
                      </a:lnTo>
                      <a:close/>
                    </a:path>
                  </a:pathLst>
                </a:custGeom>
                <a:solidFill>
                  <a:srgbClr val="969696"/>
                </a:solidFill>
                <a:ln w="9525">
                  <a:noFill/>
                  <a:round/>
                  <a:headEnd/>
                  <a:tailEnd/>
                </a:ln>
              </p:spPr>
              <p:txBody>
                <a:bodyPr/>
                <a:lstStyle/>
                <a:p>
                  <a:endParaRPr lang="ru-RU"/>
                </a:p>
              </p:txBody>
            </p:sp>
            <p:sp>
              <p:nvSpPr>
                <p:cNvPr id="1195" name="Freeform 1021"/>
                <p:cNvSpPr>
                  <a:spLocks/>
                </p:cNvSpPr>
                <p:nvPr/>
              </p:nvSpPr>
              <p:spPr bwMode="auto">
                <a:xfrm>
                  <a:off x="6872" y="7937"/>
                  <a:ext cx="15" cy="14"/>
                </a:xfrm>
                <a:custGeom>
                  <a:avLst/>
                  <a:gdLst>
                    <a:gd name="T0" fmla="*/ 0 w 15"/>
                    <a:gd name="T1" fmla="*/ 7 h 14"/>
                    <a:gd name="T2" fmla="*/ 0 w 15"/>
                    <a:gd name="T3" fmla="*/ 10 h 14"/>
                    <a:gd name="T4" fmla="*/ 3 w 15"/>
                    <a:gd name="T5" fmla="*/ 12 h 14"/>
                    <a:gd name="T6" fmla="*/ 5 w 15"/>
                    <a:gd name="T7" fmla="*/ 14 h 14"/>
                    <a:gd name="T8" fmla="*/ 8 w 15"/>
                    <a:gd name="T9" fmla="*/ 14 h 14"/>
                    <a:gd name="T10" fmla="*/ 10 w 15"/>
                    <a:gd name="T11" fmla="*/ 14 h 14"/>
                    <a:gd name="T12" fmla="*/ 12 w 15"/>
                    <a:gd name="T13" fmla="*/ 14 h 14"/>
                    <a:gd name="T14" fmla="*/ 15 w 15"/>
                    <a:gd name="T15" fmla="*/ 12 h 14"/>
                    <a:gd name="T16" fmla="*/ 15 w 15"/>
                    <a:gd name="T17" fmla="*/ 10 h 14"/>
                    <a:gd name="T18" fmla="*/ 15 w 15"/>
                    <a:gd name="T19" fmla="*/ 10 h 14"/>
                    <a:gd name="T20" fmla="*/ 15 w 15"/>
                    <a:gd name="T21" fmla="*/ 7 h 14"/>
                    <a:gd name="T22" fmla="*/ 15 w 15"/>
                    <a:gd name="T23" fmla="*/ 5 h 14"/>
                    <a:gd name="T24" fmla="*/ 12 w 15"/>
                    <a:gd name="T25" fmla="*/ 2 h 14"/>
                    <a:gd name="T26" fmla="*/ 10 w 15"/>
                    <a:gd name="T27" fmla="*/ 0 h 14"/>
                    <a:gd name="T28" fmla="*/ 8 w 15"/>
                    <a:gd name="T29" fmla="*/ 0 h 14"/>
                    <a:gd name="T30" fmla="*/ 5 w 15"/>
                    <a:gd name="T31" fmla="*/ 2 h 14"/>
                    <a:gd name="T32" fmla="*/ 3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10"/>
                      </a:lnTo>
                      <a:lnTo>
                        <a:pt x="3" y="12"/>
                      </a:lnTo>
                      <a:lnTo>
                        <a:pt x="5" y="14"/>
                      </a:lnTo>
                      <a:lnTo>
                        <a:pt x="8" y="14"/>
                      </a:lnTo>
                      <a:lnTo>
                        <a:pt x="10" y="14"/>
                      </a:lnTo>
                      <a:lnTo>
                        <a:pt x="12" y="14"/>
                      </a:lnTo>
                      <a:lnTo>
                        <a:pt x="15" y="12"/>
                      </a:lnTo>
                      <a:lnTo>
                        <a:pt x="15" y="10"/>
                      </a:lnTo>
                      <a:lnTo>
                        <a:pt x="15" y="7"/>
                      </a:lnTo>
                      <a:lnTo>
                        <a:pt x="15" y="5"/>
                      </a:lnTo>
                      <a:lnTo>
                        <a:pt x="12" y="2"/>
                      </a:lnTo>
                      <a:lnTo>
                        <a:pt x="10" y="0"/>
                      </a:lnTo>
                      <a:lnTo>
                        <a:pt x="8" y="0"/>
                      </a:lnTo>
                      <a:lnTo>
                        <a:pt x="5" y="2"/>
                      </a:lnTo>
                      <a:lnTo>
                        <a:pt x="3" y="5"/>
                      </a:lnTo>
                      <a:lnTo>
                        <a:pt x="0" y="7"/>
                      </a:lnTo>
                      <a:close/>
                    </a:path>
                  </a:pathLst>
                </a:custGeom>
                <a:solidFill>
                  <a:srgbClr val="969696"/>
                </a:solidFill>
                <a:ln w="9525">
                  <a:noFill/>
                  <a:round/>
                  <a:headEnd/>
                  <a:tailEnd/>
                </a:ln>
              </p:spPr>
              <p:txBody>
                <a:bodyPr/>
                <a:lstStyle/>
                <a:p>
                  <a:endParaRPr lang="ru-RU"/>
                </a:p>
              </p:txBody>
            </p:sp>
            <p:sp>
              <p:nvSpPr>
                <p:cNvPr id="1196" name="Freeform 1022"/>
                <p:cNvSpPr>
                  <a:spLocks/>
                </p:cNvSpPr>
                <p:nvPr/>
              </p:nvSpPr>
              <p:spPr bwMode="auto">
                <a:xfrm>
                  <a:off x="6875" y="7908"/>
                  <a:ext cx="14" cy="15"/>
                </a:xfrm>
                <a:custGeom>
                  <a:avLst/>
                  <a:gdLst>
                    <a:gd name="T0" fmla="*/ 0 w 14"/>
                    <a:gd name="T1" fmla="*/ 7 h 15"/>
                    <a:gd name="T2" fmla="*/ 0 w 14"/>
                    <a:gd name="T3" fmla="*/ 10 h 15"/>
                    <a:gd name="T4" fmla="*/ 2 w 14"/>
                    <a:gd name="T5" fmla="*/ 12 h 15"/>
                    <a:gd name="T6" fmla="*/ 5 w 14"/>
                    <a:gd name="T7" fmla="*/ 15 h 15"/>
                    <a:gd name="T8" fmla="*/ 7 w 14"/>
                    <a:gd name="T9" fmla="*/ 15 h 15"/>
                    <a:gd name="T10" fmla="*/ 9 w 14"/>
                    <a:gd name="T11" fmla="*/ 15 h 15"/>
                    <a:gd name="T12" fmla="*/ 12 w 14"/>
                    <a:gd name="T13" fmla="*/ 15 h 15"/>
                    <a:gd name="T14" fmla="*/ 14 w 14"/>
                    <a:gd name="T15" fmla="*/ 12 h 15"/>
                    <a:gd name="T16" fmla="*/ 14 w 14"/>
                    <a:gd name="T17" fmla="*/ 10 h 15"/>
                    <a:gd name="T18" fmla="*/ 14 w 14"/>
                    <a:gd name="T19" fmla="*/ 10 h 15"/>
                    <a:gd name="T20" fmla="*/ 14 w 14"/>
                    <a:gd name="T21" fmla="*/ 7 h 15"/>
                    <a:gd name="T22" fmla="*/ 14 w 14"/>
                    <a:gd name="T23" fmla="*/ 5 h 15"/>
                    <a:gd name="T24" fmla="*/ 12 w 14"/>
                    <a:gd name="T25" fmla="*/ 3 h 15"/>
                    <a:gd name="T26" fmla="*/ 9 w 14"/>
                    <a:gd name="T27" fmla="*/ 0 h 15"/>
                    <a:gd name="T28" fmla="*/ 7 w 14"/>
                    <a:gd name="T29" fmla="*/ 0 h 15"/>
                    <a:gd name="T30" fmla="*/ 5 w 14"/>
                    <a:gd name="T31" fmla="*/ 3 h 15"/>
                    <a:gd name="T32" fmla="*/ 2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2" y="12"/>
                      </a:lnTo>
                      <a:lnTo>
                        <a:pt x="5" y="15"/>
                      </a:lnTo>
                      <a:lnTo>
                        <a:pt x="7" y="15"/>
                      </a:lnTo>
                      <a:lnTo>
                        <a:pt x="9" y="15"/>
                      </a:lnTo>
                      <a:lnTo>
                        <a:pt x="12" y="15"/>
                      </a:lnTo>
                      <a:lnTo>
                        <a:pt x="14" y="12"/>
                      </a:lnTo>
                      <a:lnTo>
                        <a:pt x="14" y="10"/>
                      </a:lnTo>
                      <a:lnTo>
                        <a:pt x="14" y="7"/>
                      </a:lnTo>
                      <a:lnTo>
                        <a:pt x="14" y="5"/>
                      </a:lnTo>
                      <a:lnTo>
                        <a:pt x="12" y="3"/>
                      </a:lnTo>
                      <a:lnTo>
                        <a:pt x="9" y="0"/>
                      </a:lnTo>
                      <a:lnTo>
                        <a:pt x="7" y="0"/>
                      </a:lnTo>
                      <a:lnTo>
                        <a:pt x="5" y="3"/>
                      </a:lnTo>
                      <a:lnTo>
                        <a:pt x="2" y="5"/>
                      </a:lnTo>
                      <a:lnTo>
                        <a:pt x="0" y="7"/>
                      </a:lnTo>
                      <a:close/>
                    </a:path>
                  </a:pathLst>
                </a:custGeom>
                <a:solidFill>
                  <a:srgbClr val="969696"/>
                </a:solidFill>
                <a:ln w="9525">
                  <a:noFill/>
                  <a:round/>
                  <a:headEnd/>
                  <a:tailEnd/>
                </a:ln>
              </p:spPr>
              <p:txBody>
                <a:bodyPr/>
                <a:lstStyle/>
                <a:p>
                  <a:endParaRPr lang="ru-RU"/>
                </a:p>
              </p:txBody>
            </p:sp>
            <p:sp>
              <p:nvSpPr>
                <p:cNvPr id="1197" name="Freeform 1023"/>
                <p:cNvSpPr>
                  <a:spLocks/>
                </p:cNvSpPr>
                <p:nvPr/>
              </p:nvSpPr>
              <p:spPr bwMode="auto">
                <a:xfrm>
                  <a:off x="6877" y="7879"/>
                  <a:ext cx="15" cy="15"/>
                </a:xfrm>
                <a:custGeom>
                  <a:avLst/>
                  <a:gdLst>
                    <a:gd name="T0" fmla="*/ 0 w 15"/>
                    <a:gd name="T1" fmla="*/ 8 h 15"/>
                    <a:gd name="T2" fmla="*/ 0 w 15"/>
                    <a:gd name="T3" fmla="*/ 10 h 15"/>
                    <a:gd name="T4" fmla="*/ 0 w 15"/>
                    <a:gd name="T5" fmla="*/ 12 h 15"/>
                    <a:gd name="T6" fmla="*/ 3 w 15"/>
                    <a:gd name="T7" fmla="*/ 15 h 15"/>
                    <a:gd name="T8" fmla="*/ 5 w 15"/>
                    <a:gd name="T9" fmla="*/ 15 h 15"/>
                    <a:gd name="T10" fmla="*/ 7 w 15"/>
                    <a:gd name="T11" fmla="*/ 15 h 15"/>
                    <a:gd name="T12" fmla="*/ 10 w 15"/>
                    <a:gd name="T13" fmla="*/ 15 h 15"/>
                    <a:gd name="T14" fmla="*/ 12 w 15"/>
                    <a:gd name="T15" fmla="*/ 12 h 15"/>
                    <a:gd name="T16" fmla="*/ 15 w 15"/>
                    <a:gd name="T17" fmla="*/ 10 h 15"/>
                    <a:gd name="T18" fmla="*/ 15 w 15"/>
                    <a:gd name="T19" fmla="*/ 10 h 15"/>
                    <a:gd name="T20" fmla="*/ 15 w 15"/>
                    <a:gd name="T21" fmla="*/ 8 h 15"/>
                    <a:gd name="T22" fmla="*/ 12 w 15"/>
                    <a:gd name="T23" fmla="*/ 5 h 15"/>
                    <a:gd name="T24" fmla="*/ 10 w 15"/>
                    <a:gd name="T25" fmla="*/ 3 h 15"/>
                    <a:gd name="T26" fmla="*/ 7 w 15"/>
                    <a:gd name="T27" fmla="*/ 0 h 15"/>
                    <a:gd name="T28" fmla="*/ 5 w 15"/>
                    <a:gd name="T29" fmla="*/ 0 h 15"/>
                    <a:gd name="T30" fmla="*/ 3 w 15"/>
                    <a:gd name="T31" fmla="*/ 3 h 15"/>
                    <a:gd name="T32" fmla="*/ 0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0" y="10"/>
                      </a:lnTo>
                      <a:lnTo>
                        <a:pt x="0" y="12"/>
                      </a:lnTo>
                      <a:lnTo>
                        <a:pt x="3" y="15"/>
                      </a:lnTo>
                      <a:lnTo>
                        <a:pt x="5" y="15"/>
                      </a:lnTo>
                      <a:lnTo>
                        <a:pt x="7" y="15"/>
                      </a:lnTo>
                      <a:lnTo>
                        <a:pt x="10" y="15"/>
                      </a:lnTo>
                      <a:lnTo>
                        <a:pt x="12" y="12"/>
                      </a:lnTo>
                      <a:lnTo>
                        <a:pt x="15" y="10"/>
                      </a:lnTo>
                      <a:lnTo>
                        <a:pt x="15" y="8"/>
                      </a:lnTo>
                      <a:lnTo>
                        <a:pt x="12" y="5"/>
                      </a:lnTo>
                      <a:lnTo>
                        <a:pt x="10" y="3"/>
                      </a:lnTo>
                      <a:lnTo>
                        <a:pt x="7" y="0"/>
                      </a:lnTo>
                      <a:lnTo>
                        <a:pt x="5" y="0"/>
                      </a:lnTo>
                      <a:lnTo>
                        <a:pt x="3" y="3"/>
                      </a:lnTo>
                      <a:lnTo>
                        <a:pt x="0" y="5"/>
                      </a:lnTo>
                      <a:lnTo>
                        <a:pt x="0" y="8"/>
                      </a:lnTo>
                      <a:close/>
                    </a:path>
                  </a:pathLst>
                </a:custGeom>
                <a:solidFill>
                  <a:srgbClr val="969696"/>
                </a:solidFill>
                <a:ln w="9525">
                  <a:noFill/>
                  <a:round/>
                  <a:headEnd/>
                  <a:tailEnd/>
                </a:ln>
              </p:spPr>
              <p:txBody>
                <a:bodyPr/>
                <a:lstStyle/>
                <a:p>
                  <a:endParaRPr lang="ru-RU"/>
                </a:p>
              </p:txBody>
            </p:sp>
            <p:sp>
              <p:nvSpPr>
                <p:cNvPr id="1198" name="Freeform 0"/>
                <p:cNvSpPr>
                  <a:spLocks/>
                </p:cNvSpPr>
                <p:nvPr/>
              </p:nvSpPr>
              <p:spPr bwMode="auto">
                <a:xfrm>
                  <a:off x="6880" y="7851"/>
                  <a:ext cx="14" cy="16"/>
                </a:xfrm>
                <a:custGeom>
                  <a:avLst/>
                  <a:gdLst>
                    <a:gd name="T0" fmla="*/ 0 w 14"/>
                    <a:gd name="T1" fmla="*/ 7 h 16"/>
                    <a:gd name="T2" fmla="*/ 0 w 14"/>
                    <a:gd name="T3" fmla="*/ 9 h 16"/>
                    <a:gd name="T4" fmla="*/ 0 w 14"/>
                    <a:gd name="T5" fmla="*/ 12 h 16"/>
                    <a:gd name="T6" fmla="*/ 2 w 14"/>
                    <a:gd name="T7" fmla="*/ 14 h 16"/>
                    <a:gd name="T8" fmla="*/ 4 w 14"/>
                    <a:gd name="T9" fmla="*/ 16 h 16"/>
                    <a:gd name="T10" fmla="*/ 7 w 14"/>
                    <a:gd name="T11" fmla="*/ 16 h 16"/>
                    <a:gd name="T12" fmla="*/ 9 w 14"/>
                    <a:gd name="T13" fmla="*/ 14 h 16"/>
                    <a:gd name="T14" fmla="*/ 12 w 14"/>
                    <a:gd name="T15" fmla="*/ 12 h 16"/>
                    <a:gd name="T16" fmla="*/ 14 w 14"/>
                    <a:gd name="T17" fmla="*/ 9 h 16"/>
                    <a:gd name="T18" fmla="*/ 14 w 14"/>
                    <a:gd name="T19" fmla="*/ 9 h 16"/>
                    <a:gd name="T20" fmla="*/ 14 w 14"/>
                    <a:gd name="T21" fmla="*/ 7 h 16"/>
                    <a:gd name="T22" fmla="*/ 12 w 14"/>
                    <a:gd name="T23" fmla="*/ 4 h 16"/>
                    <a:gd name="T24" fmla="*/ 9 w 14"/>
                    <a:gd name="T25" fmla="*/ 2 h 16"/>
                    <a:gd name="T26" fmla="*/ 7 w 14"/>
                    <a:gd name="T27" fmla="*/ 0 h 16"/>
                    <a:gd name="T28" fmla="*/ 4 w 14"/>
                    <a:gd name="T29" fmla="*/ 0 h 16"/>
                    <a:gd name="T30" fmla="*/ 2 w 14"/>
                    <a:gd name="T31" fmla="*/ 2 h 16"/>
                    <a:gd name="T32" fmla="*/ 0 w 14"/>
                    <a:gd name="T33" fmla="*/ 4 h 16"/>
                    <a:gd name="T34" fmla="*/ 0 w 14"/>
                    <a:gd name="T35" fmla="*/ 7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6"/>
                    <a:gd name="T56" fmla="*/ 14 w 14"/>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6">
                      <a:moveTo>
                        <a:pt x="0" y="7"/>
                      </a:moveTo>
                      <a:lnTo>
                        <a:pt x="0" y="9"/>
                      </a:lnTo>
                      <a:lnTo>
                        <a:pt x="0" y="12"/>
                      </a:lnTo>
                      <a:lnTo>
                        <a:pt x="2" y="14"/>
                      </a:lnTo>
                      <a:lnTo>
                        <a:pt x="4" y="16"/>
                      </a:lnTo>
                      <a:lnTo>
                        <a:pt x="7" y="16"/>
                      </a:lnTo>
                      <a:lnTo>
                        <a:pt x="9" y="14"/>
                      </a:lnTo>
                      <a:lnTo>
                        <a:pt x="12" y="12"/>
                      </a:lnTo>
                      <a:lnTo>
                        <a:pt x="14" y="9"/>
                      </a:lnTo>
                      <a:lnTo>
                        <a:pt x="14" y="7"/>
                      </a:lnTo>
                      <a:lnTo>
                        <a:pt x="12" y="4"/>
                      </a:lnTo>
                      <a:lnTo>
                        <a:pt x="9" y="2"/>
                      </a:lnTo>
                      <a:lnTo>
                        <a:pt x="7" y="0"/>
                      </a:lnTo>
                      <a:lnTo>
                        <a:pt x="4" y="0"/>
                      </a:lnTo>
                      <a:lnTo>
                        <a:pt x="2" y="2"/>
                      </a:lnTo>
                      <a:lnTo>
                        <a:pt x="0" y="4"/>
                      </a:lnTo>
                      <a:lnTo>
                        <a:pt x="0" y="7"/>
                      </a:lnTo>
                      <a:close/>
                    </a:path>
                  </a:pathLst>
                </a:custGeom>
                <a:solidFill>
                  <a:srgbClr val="969696"/>
                </a:solidFill>
                <a:ln w="9525">
                  <a:noFill/>
                  <a:round/>
                  <a:headEnd/>
                  <a:tailEnd/>
                </a:ln>
              </p:spPr>
              <p:txBody>
                <a:bodyPr/>
                <a:lstStyle/>
                <a:p>
                  <a:endParaRPr lang="ru-RU"/>
                </a:p>
              </p:txBody>
            </p:sp>
            <p:sp>
              <p:nvSpPr>
                <p:cNvPr id="1199" name="Freeform 1"/>
                <p:cNvSpPr>
                  <a:spLocks/>
                </p:cNvSpPr>
                <p:nvPr/>
              </p:nvSpPr>
              <p:spPr bwMode="auto">
                <a:xfrm>
                  <a:off x="6882" y="7824"/>
                  <a:ext cx="14" cy="15"/>
                </a:xfrm>
                <a:custGeom>
                  <a:avLst/>
                  <a:gdLst>
                    <a:gd name="T0" fmla="*/ 0 w 14"/>
                    <a:gd name="T1" fmla="*/ 5 h 15"/>
                    <a:gd name="T2" fmla="*/ 0 w 14"/>
                    <a:gd name="T3" fmla="*/ 7 h 15"/>
                    <a:gd name="T4" fmla="*/ 0 w 14"/>
                    <a:gd name="T5" fmla="*/ 10 h 15"/>
                    <a:gd name="T6" fmla="*/ 2 w 14"/>
                    <a:gd name="T7" fmla="*/ 12 h 15"/>
                    <a:gd name="T8" fmla="*/ 5 w 14"/>
                    <a:gd name="T9" fmla="*/ 15 h 15"/>
                    <a:gd name="T10" fmla="*/ 7 w 14"/>
                    <a:gd name="T11" fmla="*/ 15 h 15"/>
                    <a:gd name="T12" fmla="*/ 10 w 14"/>
                    <a:gd name="T13" fmla="*/ 12 h 15"/>
                    <a:gd name="T14" fmla="*/ 12 w 14"/>
                    <a:gd name="T15" fmla="*/ 10 h 15"/>
                    <a:gd name="T16" fmla="*/ 14 w 14"/>
                    <a:gd name="T17" fmla="*/ 7 h 15"/>
                    <a:gd name="T18" fmla="*/ 14 w 14"/>
                    <a:gd name="T19" fmla="*/ 7 h 15"/>
                    <a:gd name="T20" fmla="*/ 14 w 14"/>
                    <a:gd name="T21" fmla="*/ 5 h 15"/>
                    <a:gd name="T22" fmla="*/ 12 w 14"/>
                    <a:gd name="T23" fmla="*/ 3 h 15"/>
                    <a:gd name="T24" fmla="*/ 10 w 14"/>
                    <a:gd name="T25" fmla="*/ 0 h 15"/>
                    <a:gd name="T26" fmla="*/ 7 w 14"/>
                    <a:gd name="T27" fmla="*/ 0 h 15"/>
                    <a:gd name="T28" fmla="*/ 5 w 14"/>
                    <a:gd name="T29" fmla="*/ 0 h 15"/>
                    <a:gd name="T30" fmla="*/ 2 w 14"/>
                    <a:gd name="T31" fmla="*/ 0 h 15"/>
                    <a:gd name="T32" fmla="*/ 0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7"/>
                      </a:lnTo>
                      <a:lnTo>
                        <a:pt x="0" y="10"/>
                      </a:lnTo>
                      <a:lnTo>
                        <a:pt x="2" y="12"/>
                      </a:lnTo>
                      <a:lnTo>
                        <a:pt x="5" y="15"/>
                      </a:lnTo>
                      <a:lnTo>
                        <a:pt x="7" y="15"/>
                      </a:lnTo>
                      <a:lnTo>
                        <a:pt x="10" y="12"/>
                      </a:lnTo>
                      <a:lnTo>
                        <a:pt x="12" y="10"/>
                      </a:lnTo>
                      <a:lnTo>
                        <a:pt x="14" y="7"/>
                      </a:lnTo>
                      <a:lnTo>
                        <a:pt x="14" y="5"/>
                      </a:lnTo>
                      <a:lnTo>
                        <a:pt x="12" y="3"/>
                      </a:lnTo>
                      <a:lnTo>
                        <a:pt x="10" y="0"/>
                      </a:lnTo>
                      <a:lnTo>
                        <a:pt x="7" y="0"/>
                      </a:lnTo>
                      <a:lnTo>
                        <a:pt x="5" y="0"/>
                      </a:lnTo>
                      <a:lnTo>
                        <a:pt x="2" y="0"/>
                      </a:lnTo>
                      <a:lnTo>
                        <a:pt x="0" y="3"/>
                      </a:lnTo>
                      <a:lnTo>
                        <a:pt x="0" y="5"/>
                      </a:lnTo>
                      <a:close/>
                    </a:path>
                  </a:pathLst>
                </a:custGeom>
                <a:solidFill>
                  <a:srgbClr val="969696"/>
                </a:solidFill>
                <a:ln w="9525">
                  <a:noFill/>
                  <a:round/>
                  <a:headEnd/>
                  <a:tailEnd/>
                </a:ln>
              </p:spPr>
              <p:txBody>
                <a:bodyPr/>
                <a:lstStyle/>
                <a:p>
                  <a:endParaRPr lang="ru-RU"/>
                </a:p>
              </p:txBody>
            </p:sp>
            <p:sp>
              <p:nvSpPr>
                <p:cNvPr id="1200" name="Freeform 2"/>
                <p:cNvSpPr>
                  <a:spLocks/>
                </p:cNvSpPr>
                <p:nvPr/>
              </p:nvSpPr>
              <p:spPr bwMode="auto">
                <a:xfrm>
                  <a:off x="6882" y="7795"/>
                  <a:ext cx="14" cy="15"/>
                </a:xfrm>
                <a:custGeom>
                  <a:avLst/>
                  <a:gdLst>
                    <a:gd name="T0" fmla="*/ 0 w 14"/>
                    <a:gd name="T1" fmla="*/ 5 h 15"/>
                    <a:gd name="T2" fmla="*/ 0 w 14"/>
                    <a:gd name="T3" fmla="*/ 8 h 15"/>
                    <a:gd name="T4" fmla="*/ 2 w 14"/>
                    <a:gd name="T5" fmla="*/ 10 h 15"/>
                    <a:gd name="T6" fmla="*/ 5 w 14"/>
                    <a:gd name="T7" fmla="*/ 12 h 15"/>
                    <a:gd name="T8" fmla="*/ 7 w 14"/>
                    <a:gd name="T9" fmla="*/ 15 h 15"/>
                    <a:gd name="T10" fmla="*/ 10 w 14"/>
                    <a:gd name="T11" fmla="*/ 15 h 15"/>
                    <a:gd name="T12" fmla="*/ 12 w 14"/>
                    <a:gd name="T13" fmla="*/ 12 h 15"/>
                    <a:gd name="T14" fmla="*/ 14 w 14"/>
                    <a:gd name="T15" fmla="*/ 10 h 15"/>
                    <a:gd name="T16" fmla="*/ 14 w 14"/>
                    <a:gd name="T17" fmla="*/ 8 h 15"/>
                    <a:gd name="T18" fmla="*/ 14 w 14"/>
                    <a:gd name="T19" fmla="*/ 8 h 15"/>
                    <a:gd name="T20" fmla="*/ 14 w 14"/>
                    <a:gd name="T21" fmla="*/ 5 h 15"/>
                    <a:gd name="T22" fmla="*/ 14 w 14"/>
                    <a:gd name="T23" fmla="*/ 3 h 15"/>
                    <a:gd name="T24" fmla="*/ 12 w 14"/>
                    <a:gd name="T25" fmla="*/ 0 h 15"/>
                    <a:gd name="T26" fmla="*/ 10 w 14"/>
                    <a:gd name="T27" fmla="*/ 0 h 15"/>
                    <a:gd name="T28" fmla="*/ 7 w 14"/>
                    <a:gd name="T29" fmla="*/ 0 h 15"/>
                    <a:gd name="T30" fmla="*/ 5 w 14"/>
                    <a:gd name="T31" fmla="*/ 0 h 15"/>
                    <a:gd name="T32" fmla="*/ 2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8"/>
                      </a:lnTo>
                      <a:lnTo>
                        <a:pt x="2" y="10"/>
                      </a:lnTo>
                      <a:lnTo>
                        <a:pt x="5" y="12"/>
                      </a:lnTo>
                      <a:lnTo>
                        <a:pt x="7" y="15"/>
                      </a:lnTo>
                      <a:lnTo>
                        <a:pt x="10" y="15"/>
                      </a:lnTo>
                      <a:lnTo>
                        <a:pt x="12" y="12"/>
                      </a:lnTo>
                      <a:lnTo>
                        <a:pt x="14" y="10"/>
                      </a:lnTo>
                      <a:lnTo>
                        <a:pt x="14" y="8"/>
                      </a:lnTo>
                      <a:lnTo>
                        <a:pt x="14" y="5"/>
                      </a:lnTo>
                      <a:lnTo>
                        <a:pt x="14" y="3"/>
                      </a:lnTo>
                      <a:lnTo>
                        <a:pt x="12" y="0"/>
                      </a:lnTo>
                      <a:lnTo>
                        <a:pt x="10" y="0"/>
                      </a:lnTo>
                      <a:lnTo>
                        <a:pt x="7" y="0"/>
                      </a:lnTo>
                      <a:lnTo>
                        <a:pt x="5" y="0"/>
                      </a:lnTo>
                      <a:lnTo>
                        <a:pt x="2" y="3"/>
                      </a:lnTo>
                      <a:lnTo>
                        <a:pt x="0" y="5"/>
                      </a:lnTo>
                      <a:close/>
                    </a:path>
                  </a:pathLst>
                </a:custGeom>
                <a:solidFill>
                  <a:srgbClr val="969696"/>
                </a:solidFill>
                <a:ln w="9525">
                  <a:noFill/>
                  <a:round/>
                  <a:headEnd/>
                  <a:tailEnd/>
                </a:ln>
              </p:spPr>
              <p:txBody>
                <a:bodyPr/>
                <a:lstStyle/>
                <a:p>
                  <a:endParaRPr lang="ru-RU"/>
                </a:p>
              </p:txBody>
            </p:sp>
            <p:sp>
              <p:nvSpPr>
                <p:cNvPr id="1201" name="Freeform 3"/>
                <p:cNvSpPr>
                  <a:spLocks/>
                </p:cNvSpPr>
                <p:nvPr/>
              </p:nvSpPr>
              <p:spPr bwMode="auto">
                <a:xfrm>
                  <a:off x="6884" y="7767"/>
                  <a:ext cx="15" cy="14"/>
                </a:xfrm>
                <a:custGeom>
                  <a:avLst/>
                  <a:gdLst>
                    <a:gd name="T0" fmla="*/ 0 w 15"/>
                    <a:gd name="T1" fmla="*/ 4 h 14"/>
                    <a:gd name="T2" fmla="*/ 0 w 15"/>
                    <a:gd name="T3" fmla="*/ 7 h 14"/>
                    <a:gd name="T4" fmla="*/ 3 w 15"/>
                    <a:gd name="T5" fmla="*/ 9 h 14"/>
                    <a:gd name="T6" fmla="*/ 5 w 15"/>
                    <a:gd name="T7" fmla="*/ 12 h 14"/>
                    <a:gd name="T8" fmla="*/ 8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5 w 15"/>
                    <a:gd name="T21" fmla="*/ 4 h 14"/>
                    <a:gd name="T22" fmla="*/ 15 w 15"/>
                    <a:gd name="T23" fmla="*/ 2 h 14"/>
                    <a:gd name="T24" fmla="*/ 12 w 15"/>
                    <a:gd name="T25" fmla="*/ 0 h 14"/>
                    <a:gd name="T26" fmla="*/ 10 w 15"/>
                    <a:gd name="T27" fmla="*/ 0 h 14"/>
                    <a:gd name="T28" fmla="*/ 8 w 15"/>
                    <a:gd name="T29" fmla="*/ 0 h 14"/>
                    <a:gd name="T30" fmla="*/ 5 w 15"/>
                    <a:gd name="T31" fmla="*/ 0 h 14"/>
                    <a:gd name="T32" fmla="*/ 3 w 15"/>
                    <a:gd name="T33" fmla="*/ 2 h 14"/>
                    <a:gd name="T34" fmla="*/ 0 w 15"/>
                    <a:gd name="T35" fmla="*/ 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4"/>
                      </a:moveTo>
                      <a:lnTo>
                        <a:pt x="0" y="7"/>
                      </a:lnTo>
                      <a:lnTo>
                        <a:pt x="3" y="9"/>
                      </a:lnTo>
                      <a:lnTo>
                        <a:pt x="5" y="12"/>
                      </a:lnTo>
                      <a:lnTo>
                        <a:pt x="8" y="14"/>
                      </a:lnTo>
                      <a:lnTo>
                        <a:pt x="10" y="14"/>
                      </a:lnTo>
                      <a:lnTo>
                        <a:pt x="12" y="12"/>
                      </a:lnTo>
                      <a:lnTo>
                        <a:pt x="15" y="9"/>
                      </a:lnTo>
                      <a:lnTo>
                        <a:pt x="15" y="7"/>
                      </a:lnTo>
                      <a:lnTo>
                        <a:pt x="15" y="4"/>
                      </a:lnTo>
                      <a:lnTo>
                        <a:pt x="15" y="2"/>
                      </a:lnTo>
                      <a:lnTo>
                        <a:pt x="12" y="0"/>
                      </a:lnTo>
                      <a:lnTo>
                        <a:pt x="10" y="0"/>
                      </a:lnTo>
                      <a:lnTo>
                        <a:pt x="8" y="0"/>
                      </a:lnTo>
                      <a:lnTo>
                        <a:pt x="5" y="0"/>
                      </a:lnTo>
                      <a:lnTo>
                        <a:pt x="3" y="2"/>
                      </a:lnTo>
                      <a:lnTo>
                        <a:pt x="0" y="4"/>
                      </a:lnTo>
                      <a:close/>
                    </a:path>
                  </a:pathLst>
                </a:custGeom>
                <a:solidFill>
                  <a:srgbClr val="969696"/>
                </a:solidFill>
                <a:ln w="9525">
                  <a:noFill/>
                  <a:round/>
                  <a:headEnd/>
                  <a:tailEnd/>
                </a:ln>
              </p:spPr>
              <p:txBody>
                <a:bodyPr/>
                <a:lstStyle/>
                <a:p>
                  <a:endParaRPr lang="ru-RU"/>
                </a:p>
              </p:txBody>
            </p:sp>
            <p:sp>
              <p:nvSpPr>
                <p:cNvPr id="1202" name="Freeform 4"/>
                <p:cNvSpPr>
                  <a:spLocks/>
                </p:cNvSpPr>
                <p:nvPr/>
              </p:nvSpPr>
              <p:spPr bwMode="auto">
                <a:xfrm>
                  <a:off x="6887" y="7738"/>
                  <a:ext cx="14" cy="14"/>
                </a:xfrm>
                <a:custGeom>
                  <a:avLst/>
                  <a:gdLst>
                    <a:gd name="T0" fmla="*/ 0 w 14"/>
                    <a:gd name="T1" fmla="*/ 5 h 14"/>
                    <a:gd name="T2" fmla="*/ 0 w 14"/>
                    <a:gd name="T3" fmla="*/ 7 h 14"/>
                    <a:gd name="T4" fmla="*/ 2 w 14"/>
                    <a:gd name="T5" fmla="*/ 9 h 14"/>
                    <a:gd name="T6" fmla="*/ 5 w 14"/>
                    <a:gd name="T7" fmla="*/ 12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4 w 14"/>
                    <a:gd name="T21" fmla="*/ 5 h 14"/>
                    <a:gd name="T22" fmla="*/ 14 w 14"/>
                    <a:gd name="T23" fmla="*/ 2 h 14"/>
                    <a:gd name="T24" fmla="*/ 12 w 14"/>
                    <a:gd name="T25" fmla="*/ 0 h 14"/>
                    <a:gd name="T26" fmla="*/ 9 w 14"/>
                    <a:gd name="T27" fmla="*/ 0 h 14"/>
                    <a:gd name="T28" fmla="*/ 7 w 14"/>
                    <a:gd name="T29" fmla="*/ 0 h 14"/>
                    <a:gd name="T30" fmla="*/ 5 w 14"/>
                    <a:gd name="T31" fmla="*/ 0 h 14"/>
                    <a:gd name="T32" fmla="*/ 2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2" y="9"/>
                      </a:lnTo>
                      <a:lnTo>
                        <a:pt x="5" y="12"/>
                      </a:lnTo>
                      <a:lnTo>
                        <a:pt x="7" y="14"/>
                      </a:lnTo>
                      <a:lnTo>
                        <a:pt x="9" y="14"/>
                      </a:lnTo>
                      <a:lnTo>
                        <a:pt x="12" y="12"/>
                      </a:lnTo>
                      <a:lnTo>
                        <a:pt x="14" y="9"/>
                      </a:lnTo>
                      <a:lnTo>
                        <a:pt x="14" y="7"/>
                      </a:lnTo>
                      <a:lnTo>
                        <a:pt x="14" y="5"/>
                      </a:lnTo>
                      <a:lnTo>
                        <a:pt x="14" y="2"/>
                      </a:lnTo>
                      <a:lnTo>
                        <a:pt x="12" y="0"/>
                      </a:lnTo>
                      <a:lnTo>
                        <a:pt x="9" y="0"/>
                      </a:lnTo>
                      <a:lnTo>
                        <a:pt x="7" y="0"/>
                      </a:lnTo>
                      <a:lnTo>
                        <a:pt x="5" y="0"/>
                      </a:lnTo>
                      <a:lnTo>
                        <a:pt x="2" y="2"/>
                      </a:lnTo>
                      <a:lnTo>
                        <a:pt x="0" y="5"/>
                      </a:lnTo>
                      <a:close/>
                    </a:path>
                  </a:pathLst>
                </a:custGeom>
                <a:solidFill>
                  <a:srgbClr val="969696"/>
                </a:solidFill>
                <a:ln w="9525">
                  <a:noFill/>
                  <a:round/>
                  <a:headEnd/>
                  <a:tailEnd/>
                </a:ln>
              </p:spPr>
              <p:txBody>
                <a:bodyPr/>
                <a:lstStyle/>
                <a:p>
                  <a:endParaRPr lang="ru-RU"/>
                </a:p>
              </p:txBody>
            </p:sp>
            <p:sp>
              <p:nvSpPr>
                <p:cNvPr id="1203" name="Freeform 5"/>
                <p:cNvSpPr>
                  <a:spLocks/>
                </p:cNvSpPr>
                <p:nvPr/>
              </p:nvSpPr>
              <p:spPr bwMode="auto">
                <a:xfrm>
                  <a:off x="6889" y="7709"/>
                  <a:ext cx="15" cy="14"/>
                </a:xfrm>
                <a:custGeom>
                  <a:avLst/>
                  <a:gdLst>
                    <a:gd name="T0" fmla="*/ 0 w 15"/>
                    <a:gd name="T1" fmla="*/ 5 h 14"/>
                    <a:gd name="T2" fmla="*/ 0 w 15"/>
                    <a:gd name="T3" fmla="*/ 7 h 14"/>
                    <a:gd name="T4" fmla="*/ 0 w 15"/>
                    <a:gd name="T5" fmla="*/ 10 h 14"/>
                    <a:gd name="T6" fmla="*/ 3 w 15"/>
                    <a:gd name="T7" fmla="*/ 12 h 14"/>
                    <a:gd name="T8" fmla="*/ 5 w 15"/>
                    <a:gd name="T9" fmla="*/ 14 h 14"/>
                    <a:gd name="T10" fmla="*/ 7 w 15"/>
                    <a:gd name="T11" fmla="*/ 14 h 14"/>
                    <a:gd name="T12" fmla="*/ 10 w 15"/>
                    <a:gd name="T13" fmla="*/ 12 h 14"/>
                    <a:gd name="T14" fmla="*/ 12 w 15"/>
                    <a:gd name="T15" fmla="*/ 10 h 14"/>
                    <a:gd name="T16" fmla="*/ 15 w 15"/>
                    <a:gd name="T17" fmla="*/ 7 h 14"/>
                    <a:gd name="T18" fmla="*/ 15 w 15"/>
                    <a:gd name="T19" fmla="*/ 7 h 14"/>
                    <a:gd name="T20" fmla="*/ 15 w 15"/>
                    <a:gd name="T21" fmla="*/ 5 h 14"/>
                    <a:gd name="T22" fmla="*/ 12 w 15"/>
                    <a:gd name="T23" fmla="*/ 2 h 14"/>
                    <a:gd name="T24" fmla="*/ 10 w 15"/>
                    <a:gd name="T25" fmla="*/ 0 h 14"/>
                    <a:gd name="T26" fmla="*/ 7 w 15"/>
                    <a:gd name="T27" fmla="*/ 0 h 14"/>
                    <a:gd name="T28" fmla="*/ 5 w 15"/>
                    <a:gd name="T29" fmla="*/ 0 h 14"/>
                    <a:gd name="T30" fmla="*/ 3 w 15"/>
                    <a:gd name="T31" fmla="*/ 0 h 14"/>
                    <a:gd name="T32" fmla="*/ 0 w 15"/>
                    <a:gd name="T33" fmla="*/ 2 h 14"/>
                    <a:gd name="T34" fmla="*/ 0 w 15"/>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5"/>
                      </a:moveTo>
                      <a:lnTo>
                        <a:pt x="0" y="7"/>
                      </a:lnTo>
                      <a:lnTo>
                        <a:pt x="0" y="10"/>
                      </a:lnTo>
                      <a:lnTo>
                        <a:pt x="3" y="12"/>
                      </a:lnTo>
                      <a:lnTo>
                        <a:pt x="5" y="14"/>
                      </a:lnTo>
                      <a:lnTo>
                        <a:pt x="7" y="14"/>
                      </a:lnTo>
                      <a:lnTo>
                        <a:pt x="10" y="12"/>
                      </a:lnTo>
                      <a:lnTo>
                        <a:pt x="12" y="10"/>
                      </a:lnTo>
                      <a:lnTo>
                        <a:pt x="15" y="7"/>
                      </a:lnTo>
                      <a:lnTo>
                        <a:pt x="15" y="5"/>
                      </a:lnTo>
                      <a:lnTo>
                        <a:pt x="12" y="2"/>
                      </a:lnTo>
                      <a:lnTo>
                        <a:pt x="10" y="0"/>
                      </a:lnTo>
                      <a:lnTo>
                        <a:pt x="7" y="0"/>
                      </a:lnTo>
                      <a:lnTo>
                        <a:pt x="5" y="0"/>
                      </a:lnTo>
                      <a:lnTo>
                        <a:pt x="3" y="0"/>
                      </a:lnTo>
                      <a:lnTo>
                        <a:pt x="0" y="2"/>
                      </a:lnTo>
                      <a:lnTo>
                        <a:pt x="0" y="5"/>
                      </a:lnTo>
                      <a:close/>
                    </a:path>
                  </a:pathLst>
                </a:custGeom>
                <a:solidFill>
                  <a:srgbClr val="969696"/>
                </a:solidFill>
                <a:ln w="9525">
                  <a:noFill/>
                  <a:round/>
                  <a:headEnd/>
                  <a:tailEnd/>
                </a:ln>
              </p:spPr>
              <p:txBody>
                <a:bodyPr/>
                <a:lstStyle/>
                <a:p>
                  <a:endParaRPr lang="ru-RU"/>
                </a:p>
              </p:txBody>
            </p:sp>
            <p:sp>
              <p:nvSpPr>
                <p:cNvPr id="1204" name="Freeform 6"/>
                <p:cNvSpPr>
                  <a:spLocks/>
                </p:cNvSpPr>
                <p:nvPr/>
              </p:nvSpPr>
              <p:spPr bwMode="auto">
                <a:xfrm>
                  <a:off x="6892" y="7680"/>
                  <a:ext cx="14" cy="15"/>
                </a:xfrm>
                <a:custGeom>
                  <a:avLst/>
                  <a:gdLst>
                    <a:gd name="T0" fmla="*/ 0 w 14"/>
                    <a:gd name="T1" fmla="*/ 5 h 15"/>
                    <a:gd name="T2" fmla="*/ 0 w 14"/>
                    <a:gd name="T3" fmla="*/ 7 h 15"/>
                    <a:gd name="T4" fmla="*/ 0 w 14"/>
                    <a:gd name="T5" fmla="*/ 10 h 15"/>
                    <a:gd name="T6" fmla="*/ 2 w 14"/>
                    <a:gd name="T7" fmla="*/ 12 h 15"/>
                    <a:gd name="T8" fmla="*/ 4 w 14"/>
                    <a:gd name="T9" fmla="*/ 15 h 15"/>
                    <a:gd name="T10" fmla="*/ 7 w 14"/>
                    <a:gd name="T11" fmla="*/ 15 h 15"/>
                    <a:gd name="T12" fmla="*/ 9 w 14"/>
                    <a:gd name="T13" fmla="*/ 12 h 15"/>
                    <a:gd name="T14" fmla="*/ 12 w 14"/>
                    <a:gd name="T15" fmla="*/ 10 h 15"/>
                    <a:gd name="T16" fmla="*/ 14 w 14"/>
                    <a:gd name="T17" fmla="*/ 7 h 15"/>
                    <a:gd name="T18" fmla="*/ 14 w 14"/>
                    <a:gd name="T19" fmla="*/ 7 h 15"/>
                    <a:gd name="T20" fmla="*/ 14 w 14"/>
                    <a:gd name="T21" fmla="*/ 5 h 15"/>
                    <a:gd name="T22" fmla="*/ 12 w 14"/>
                    <a:gd name="T23" fmla="*/ 3 h 15"/>
                    <a:gd name="T24" fmla="*/ 9 w 14"/>
                    <a:gd name="T25" fmla="*/ 0 h 15"/>
                    <a:gd name="T26" fmla="*/ 7 w 14"/>
                    <a:gd name="T27" fmla="*/ 0 h 15"/>
                    <a:gd name="T28" fmla="*/ 4 w 14"/>
                    <a:gd name="T29" fmla="*/ 0 h 15"/>
                    <a:gd name="T30" fmla="*/ 2 w 14"/>
                    <a:gd name="T31" fmla="*/ 0 h 15"/>
                    <a:gd name="T32" fmla="*/ 0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7"/>
                      </a:lnTo>
                      <a:lnTo>
                        <a:pt x="0" y="10"/>
                      </a:lnTo>
                      <a:lnTo>
                        <a:pt x="2" y="12"/>
                      </a:lnTo>
                      <a:lnTo>
                        <a:pt x="4" y="15"/>
                      </a:lnTo>
                      <a:lnTo>
                        <a:pt x="7" y="15"/>
                      </a:lnTo>
                      <a:lnTo>
                        <a:pt x="9" y="12"/>
                      </a:lnTo>
                      <a:lnTo>
                        <a:pt x="12" y="10"/>
                      </a:lnTo>
                      <a:lnTo>
                        <a:pt x="14" y="7"/>
                      </a:lnTo>
                      <a:lnTo>
                        <a:pt x="14" y="5"/>
                      </a:lnTo>
                      <a:lnTo>
                        <a:pt x="12" y="3"/>
                      </a:lnTo>
                      <a:lnTo>
                        <a:pt x="9" y="0"/>
                      </a:lnTo>
                      <a:lnTo>
                        <a:pt x="7" y="0"/>
                      </a:lnTo>
                      <a:lnTo>
                        <a:pt x="4" y="0"/>
                      </a:lnTo>
                      <a:lnTo>
                        <a:pt x="2" y="0"/>
                      </a:lnTo>
                      <a:lnTo>
                        <a:pt x="0" y="3"/>
                      </a:lnTo>
                      <a:lnTo>
                        <a:pt x="0" y="5"/>
                      </a:lnTo>
                      <a:close/>
                    </a:path>
                  </a:pathLst>
                </a:custGeom>
                <a:solidFill>
                  <a:srgbClr val="969696"/>
                </a:solidFill>
                <a:ln w="9525">
                  <a:noFill/>
                  <a:round/>
                  <a:headEnd/>
                  <a:tailEnd/>
                </a:ln>
              </p:spPr>
              <p:txBody>
                <a:bodyPr/>
                <a:lstStyle/>
                <a:p>
                  <a:endParaRPr lang="ru-RU"/>
                </a:p>
              </p:txBody>
            </p:sp>
            <p:sp>
              <p:nvSpPr>
                <p:cNvPr id="1205" name="Freeform 7"/>
                <p:cNvSpPr>
                  <a:spLocks/>
                </p:cNvSpPr>
                <p:nvPr/>
              </p:nvSpPr>
              <p:spPr bwMode="auto">
                <a:xfrm>
                  <a:off x="6894" y="7651"/>
                  <a:ext cx="14" cy="15"/>
                </a:xfrm>
                <a:custGeom>
                  <a:avLst/>
                  <a:gdLst>
                    <a:gd name="T0" fmla="*/ 0 w 14"/>
                    <a:gd name="T1" fmla="*/ 5 h 15"/>
                    <a:gd name="T2" fmla="*/ 0 w 14"/>
                    <a:gd name="T3" fmla="*/ 8 h 15"/>
                    <a:gd name="T4" fmla="*/ 0 w 14"/>
                    <a:gd name="T5" fmla="*/ 10 h 15"/>
                    <a:gd name="T6" fmla="*/ 2 w 14"/>
                    <a:gd name="T7" fmla="*/ 12 h 15"/>
                    <a:gd name="T8" fmla="*/ 5 w 14"/>
                    <a:gd name="T9" fmla="*/ 15 h 15"/>
                    <a:gd name="T10" fmla="*/ 7 w 14"/>
                    <a:gd name="T11" fmla="*/ 15 h 15"/>
                    <a:gd name="T12" fmla="*/ 10 w 14"/>
                    <a:gd name="T13" fmla="*/ 12 h 15"/>
                    <a:gd name="T14" fmla="*/ 12 w 14"/>
                    <a:gd name="T15" fmla="*/ 10 h 15"/>
                    <a:gd name="T16" fmla="*/ 14 w 14"/>
                    <a:gd name="T17" fmla="*/ 8 h 15"/>
                    <a:gd name="T18" fmla="*/ 14 w 14"/>
                    <a:gd name="T19" fmla="*/ 8 h 15"/>
                    <a:gd name="T20" fmla="*/ 14 w 14"/>
                    <a:gd name="T21" fmla="*/ 5 h 15"/>
                    <a:gd name="T22" fmla="*/ 12 w 14"/>
                    <a:gd name="T23" fmla="*/ 3 h 15"/>
                    <a:gd name="T24" fmla="*/ 10 w 14"/>
                    <a:gd name="T25" fmla="*/ 0 h 15"/>
                    <a:gd name="T26" fmla="*/ 7 w 14"/>
                    <a:gd name="T27" fmla="*/ 0 h 15"/>
                    <a:gd name="T28" fmla="*/ 5 w 14"/>
                    <a:gd name="T29" fmla="*/ 0 h 15"/>
                    <a:gd name="T30" fmla="*/ 2 w 14"/>
                    <a:gd name="T31" fmla="*/ 0 h 15"/>
                    <a:gd name="T32" fmla="*/ 0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8"/>
                      </a:lnTo>
                      <a:lnTo>
                        <a:pt x="0" y="10"/>
                      </a:lnTo>
                      <a:lnTo>
                        <a:pt x="2" y="12"/>
                      </a:lnTo>
                      <a:lnTo>
                        <a:pt x="5" y="15"/>
                      </a:lnTo>
                      <a:lnTo>
                        <a:pt x="7" y="15"/>
                      </a:lnTo>
                      <a:lnTo>
                        <a:pt x="10" y="12"/>
                      </a:lnTo>
                      <a:lnTo>
                        <a:pt x="12" y="10"/>
                      </a:lnTo>
                      <a:lnTo>
                        <a:pt x="14" y="8"/>
                      </a:lnTo>
                      <a:lnTo>
                        <a:pt x="14" y="5"/>
                      </a:lnTo>
                      <a:lnTo>
                        <a:pt x="12" y="3"/>
                      </a:lnTo>
                      <a:lnTo>
                        <a:pt x="10" y="0"/>
                      </a:lnTo>
                      <a:lnTo>
                        <a:pt x="7" y="0"/>
                      </a:lnTo>
                      <a:lnTo>
                        <a:pt x="5" y="0"/>
                      </a:lnTo>
                      <a:lnTo>
                        <a:pt x="2" y="0"/>
                      </a:lnTo>
                      <a:lnTo>
                        <a:pt x="0" y="3"/>
                      </a:lnTo>
                      <a:lnTo>
                        <a:pt x="0" y="5"/>
                      </a:lnTo>
                      <a:close/>
                    </a:path>
                  </a:pathLst>
                </a:custGeom>
                <a:solidFill>
                  <a:srgbClr val="969696"/>
                </a:solidFill>
                <a:ln w="9525">
                  <a:noFill/>
                  <a:round/>
                  <a:headEnd/>
                  <a:tailEnd/>
                </a:ln>
              </p:spPr>
              <p:txBody>
                <a:bodyPr/>
                <a:lstStyle/>
                <a:p>
                  <a:endParaRPr lang="ru-RU"/>
                </a:p>
              </p:txBody>
            </p:sp>
            <p:sp>
              <p:nvSpPr>
                <p:cNvPr id="1206" name="Freeform 8"/>
                <p:cNvSpPr>
                  <a:spLocks/>
                </p:cNvSpPr>
                <p:nvPr/>
              </p:nvSpPr>
              <p:spPr bwMode="auto">
                <a:xfrm>
                  <a:off x="6896" y="7623"/>
                  <a:ext cx="15" cy="14"/>
                </a:xfrm>
                <a:custGeom>
                  <a:avLst/>
                  <a:gdLst>
                    <a:gd name="T0" fmla="*/ 0 w 15"/>
                    <a:gd name="T1" fmla="*/ 4 h 14"/>
                    <a:gd name="T2" fmla="*/ 0 w 15"/>
                    <a:gd name="T3" fmla="*/ 7 h 14"/>
                    <a:gd name="T4" fmla="*/ 0 w 15"/>
                    <a:gd name="T5" fmla="*/ 9 h 14"/>
                    <a:gd name="T6" fmla="*/ 3 w 15"/>
                    <a:gd name="T7" fmla="*/ 12 h 14"/>
                    <a:gd name="T8" fmla="*/ 5 w 15"/>
                    <a:gd name="T9" fmla="*/ 14 h 14"/>
                    <a:gd name="T10" fmla="*/ 8 w 15"/>
                    <a:gd name="T11" fmla="*/ 14 h 14"/>
                    <a:gd name="T12" fmla="*/ 10 w 15"/>
                    <a:gd name="T13" fmla="*/ 12 h 14"/>
                    <a:gd name="T14" fmla="*/ 12 w 15"/>
                    <a:gd name="T15" fmla="*/ 9 h 14"/>
                    <a:gd name="T16" fmla="*/ 15 w 15"/>
                    <a:gd name="T17" fmla="*/ 7 h 14"/>
                    <a:gd name="T18" fmla="*/ 15 w 15"/>
                    <a:gd name="T19" fmla="*/ 7 h 14"/>
                    <a:gd name="T20" fmla="*/ 15 w 15"/>
                    <a:gd name="T21" fmla="*/ 4 h 14"/>
                    <a:gd name="T22" fmla="*/ 12 w 15"/>
                    <a:gd name="T23" fmla="*/ 2 h 14"/>
                    <a:gd name="T24" fmla="*/ 10 w 15"/>
                    <a:gd name="T25" fmla="*/ 0 h 14"/>
                    <a:gd name="T26" fmla="*/ 8 w 15"/>
                    <a:gd name="T27" fmla="*/ 0 h 14"/>
                    <a:gd name="T28" fmla="*/ 5 w 15"/>
                    <a:gd name="T29" fmla="*/ 0 h 14"/>
                    <a:gd name="T30" fmla="*/ 3 w 15"/>
                    <a:gd name="T31" fmla="*/ 0 h 14"/>
                    <a:gd name="T32" fmla="*/ 0 w 15"/>
                    <a:gd name="T33" fmla="*/ 2 h 14"/>
                    <a:gd name="T34" fmla="*/ 0 w 15"/>
                    <a:gd name="T35" fmla="*/ 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4"/>
                      </a:moveTo>
                      <a:lnTo>
                        <a:pt x="0" y="7"/>
                      </a:lnTo>
                      <a:lnTo>
                        <a:pt x="0" y="9"/>
                      </a:lnTo>
                      <a:lnTo>
                        <a:pt x="3" y="12"/>
                      </a:lnTo>
                      <a:lnTo>
                        <a:pt x="5" y="14"/>
                      </a:lnTo>
                      <a:lnTo>
                        <a:pt x="8" y="14"/>
                      </a:lnTo>
                      <a:lnTo>
                        <a:pt x="10" y="12"/>
                      </a:lnTo>
                      <a:lnTo>
                        <a:pt x="12" y="9"/>
                      </a:lnTo>
                      <a:lnTo>
                        <a:pt x="15" y="7"/>
                      </a:lnTo>
                      <a:lnTo>
                        <a:pt x="15" y="4"/>
                      </a:lnTo>
                      <a:lnTo>
                        <a:pt x="12" y="2"/>
                      </a:lnTo>
                      <a:lnTo>
                        <a:pt x="10" y="0"/>
                      </a:lnTo>
                      <a:lnTo>
                        <a:pt x="8" y="0"/>
                      </a:lnTo>
                      <a:lnTo>
                        <a:pt x="5" y="0"/>
                      </a:lnTo>
                      <a:lnTo>
                        <a:pt x="3" y="0"/>
                      </a:lnTo>
                      <a:lnTo>
                        <a:pt x="0" y="2"/>
                      </a:lnTo>
                      <a:lnTo>
                        <a:pt x="0" y="4"/>
                      </a:lnTo>
                      <a:close/>
                    </a:path>
                  </a:pathLst>
                </a:custGeom>
                <a:solidFill>
                  <a:srgbClr val="969696"/>
                </a:solidFill>
                <a:ln w="9525">
                  <a:noFill/>
                  <a:round/>
                  <a:headEnd/>
                  <a:tailEnd/>
                </a:ln>
              </p:spPr>
              <p:txBody>
                <a:bodyPr/>
                <a:lstStyle/>
                <a:p>
                  <a:endParaRPr lang="ru-RU"/>
                </a:p>
              </p:txBody>
            </p:sp>
            <p:sp>
              <p:nvSpPr>
                <p:cNvPr id="1207" name="Freeform 9"/>
                <p:cNvSpPr>
                  <a:spLocks/>
                </p:cNvSpPr>
                <p:nvPr/>
              </p:nvSpPr>
              <p:spPr bwMode="auto">
                <a:xfrm>
                  <a:off x="6896" y="7594"/>
                  <a:ext cx="15" cy="14"/>
                </a:xfrm>
                <a:custGeom>
                  <a:avLst/>
                  <a:gdLst>
                    <a:gd name="T0" fmla="*/ 0 w 15"/>
                    <a:gd name="T1" fmla="*/ 5 h 14"/>
                    <a:gd name="T2" fmla="*/ 0 w 15"/>
                    <a:gd name="T3" fmla="*/ 7 h 14"/>
                    <a:gd name="T4" fmla="*/ 3 w 15"/>
                    <a:gd name="T5" fmla="*/ 9 h 14"/>
                    <a:gd name="T6" fmla="*/ 5 w 15"/>
                    <a:gd name="T7" fmla="*/ 12 h 14"/>
                    <a:gd name="T8" fmla="*/ 8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5 w 15"/>
                    <a:gd name="T21" fmla="*/ 5 h 14"/>
                    <a:gd name="T22" fmla="*/ 15 w 15"/>
                    <a:gd name="T23" fmla="*/ 2 h 14"/>
                    <a:gd name="T24" fmla="*/ 12 w 15"/>
                    <a:gd name="T25" fmla="*/ 0 h 14"/>
                    <a:gd name="T26" fmla="*/ 10 w 15"/>
                    <a:gd name="T27" fmla="*/ 0 h 14"/>
                    <a:gd name="T28" fmla="*/ 8 w 15"/>
                    <a:gd name="T29" fmla="*/ 0 h 14"/>
                    <a:gd name="T30" fmla="*/ 5 w 15"/>
                    <a:gd name="T31" fmla="*/ 0 h 14"/>
                    <a:gd name="T32" fmla="*/ 3 w 15"/>
                    <a:gd name="T33" fmla="*/ 2 h 14"/>
                    <a:gd name="T34" fmla="*/ 0 w 15"/>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5"/>
                      </a:moveTo>
                      <a:lnTo>
                        <a:pt x="0" y="7"/>
                      </a:lnTo>
                      <a:lnTo>
                        <a:pt x="3" y="9"/>
                      </a:lnTo>
                      <a:lnTo>
                        <a:pt x="5" y="12"/>
                      </a:lnTo>
                      <a:lnTo>
                        <a:pt x="8" y="14"/>
                      </a:lnTo>
                      <a:lnTo>
                        <a:pt x="10" y="14"/>
                      </a:lnTo>
                      <a:lnTo>
                        <a:pt x="12" y="12"/>
                      </a:lnTo>
                      <a:lnTo>
                        <a:pt x="15" y="9"/>
                      </a:lnTo>
                      <a:lnTo>
                        <a:pt x="15" y="7"/>
                      </a:lnTo>
                      <a:lnTo>
                        <a:pt x="15" y="5"/>
                      </a:lnTo>
                      <a:lnTo>
                        <a:pt x="15" y="2"/>
                      </a:lnTo>
                      <a:lnTo>
                        <a:pt x="12" y="0"/>
                      </a:lnTo>
                      <a:lnTo>
                        <a:pt x="10" y="0"/>
                      </a:lnTo>
                      <a:lnTo>
                        <a:pt x="8" y="0"/>
                      </a:lnTo>
                      <a:lnTo>
                        <a:pt x="5" y="0"/>
                      </a:lnTo>
                      <a:lnTo>
                        <a:pt x="3" y="2"/>
                      </a:lnTo>
                      <a:lnTo>
                        <a:pt x="0" y="5"/>
                      </a:lnTo>
                      <a:close/>
                    </a:path>
                  </a:pathLst>
                </a:custGeom>
                <a:solidFill>
                  <a:srgbClr val="969696"/>
                </a:solidFill>
                <a:ln w="9525">
                  <a:noFill/>
                  <a:round/>
                  <a:headEnd/>
                  <a:tailEnd/>
                </a:ln>
              </p:spPr>
              <p:txBody>
                <a:bodyPr/>
                <a:lstStyle/>
                <a:p>
                  <a:endParaRPr lang="ru-RU"/>
                </a:p>
              </p:txBody>
            </p:sp>
            <p:sp>
              <p:nvSpPr>
                <p:cNvPr id="1208" name="Freeform 10"/>
                <p:cNvSpPr>
                  <a:spLocks/>
                </p:cNvSpPr>
                <p:nvPr/>
              </p:nvSpPr>
              <p:spPr bwMode="auto">
                <a:xfrm>
                  <a:off x="6899" y="7565"/>
                  <a:ext cx="14" cy="14"/>
                </a:xfrm>
                <a:custGeom>
                  <a:avLst/>
                  <a:gdLst>
                    <a:gd name="T0" fmla="*/ 0 w 14"/>
                    <a:gd name="T1" fmla="*/ 5 h 14"/>
                    <a:gd name="T2" fmla="*/ 0 w 14"/>
                    <a:gd name="T3" fmla="*/ 7 h 14"/>
                    <a:gd name="T4" fmla="*/ 2 w 14"/>
                    <a:gd name="T5" fmla="*/ 10 h 14"/>
                    <a:gd name="T6" fmla="*/ 5 w 14"/>
                    <a:gd name="T7" fmla="*/ 12 h 14"/>
                    <a:gd name="T8" fmla="*/ 7 w 14"/>
                    <a:gd name="T9" fmla="*/ 14 h 14"/>
                    <a:gd name="T10" fmla="*/ 9 w 14"/>
                    <a:gd name="T11" fmla="*/ 14 h 14"/>
                    <a:gd name="T12" fmla="*/ 12 w 14"/>
                    <a:gd name="T13" fmla="*/ 12 h 14"/>
                    <a:gd name="T14" fmla="*/ 14 w 14"/>
                    <a:gd name="T15" fmla="*/ 10 h 14"/>
                    <a:gd name="T16" fmla="*/ 14 w 14"/>
                    <a:gd name="T17" fmla="*/ 7 h 14"/>
                    <a:gd name="T18" fmla="*/ 14 w 14"/>
                    <a:gd name="T19" fmla="*/ 7 h 14"/>
                    <a:gd name="T20" fmla="*/ 14 w 14"/>
                    <a:gd name="T21" fmla="*/ 5 h 14"/>
                    <a:gd name="T22" fmla="*/ 14 w 14"/>
                    <a:gd name="T23" fmla="*/ 2 h 14"/>
                    <a:gd name="T24" fmla="*/ 12 w 14"/>
                    <a:gd name="T25" fmla="*/ 0 h 14"/>
                    <a:gd name="T26" fmla="*/ 9 w 14"/>
                    <a:gd name="T27" fmla="*/ 0 h 14"/>
                    <a:gd name="T28" fmla="*/ 7 w 14"/>
                    <a:gd name="T29" fmla="*/ 0 h 14"/>
                    <a:gd name="T30" fmla="*/ 5 w 14"/>
                    <a:gd name="T31" fmla="*/ 0 h 14"/>
                    <a:gd name="T32" fmla="*/ 2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2" y="10"/>
                      </a:lnTo>
                      <a:lnTo>
                        <a:pt x="5" y="12"/>
                      </a:lnTo>
                      <a:lnTo>
                        <a:pt x="7" y="14"/>
                      </a:lnTo>
                      <a:lnTo>
                        <a:pt x="9" y="14"/>
                      </a:lnTo>
                      <a:lnTo>
                        <a:pt x="12" y="12"/>
                      </a:lnTo>
                      <a:lnTo>
                        <a:pt x="14" y="10"/>
                      </a:lnTo>
                      <a:lnTo>
                        <a:pt x="14" y="7"/>
                      </a:lnTo>
                      <a:lnTo>
                        <a:pt x="14" y="5"/>
                      </a:lnTo>
                      <a:lnTo>
                        <a:pt x="14" y="2"/>
                      </a:lnTo>
                      <a:lnTo>
                        <a:pt x="12" y="0"/>
                      </a:lnTo>
                      <a:lnTo>
                        <a:pt x="9" y="0"/>
                      </a:lnTo>
                      <a:lnTo>
                        <a:pt x="7" y="0"/>
                      </a:lnTo>
                      <a:lnTo>
                        <a:pt x="5" y="0"/>
                      </a:lnTo>
                      <a:lnTo>
                        <a:pt x="2" y="2"/>
                      </a:lnTo>
                      <a:lnTo>
                        <a:pt x="0" y="5"/>
                      </a:lnTo>
                      <a:close/>
                    </a:path>
                  </a:pathLst>
                </a:custGeom>
                <a:solidFill>
                  <a:srgbClr val="969696"/>
                </a:solidFill>
                <a:ln w="9525">
                  <a:noFill/>
                  <a:round/>
                  <a:headEnd/>
                  <a:tailEnd/>
                </a:ln>
              </p:spPr>
              <p:txBody>
                <a:bodyPr/>
                <a:lstStyle/>
                <a:p>
                  <a:endParaRPr lang="ru-RU"/>
                </a:p>
              </p:txBody>
            </p:sp>
            <p:sp>
              <p:nvSpPr>
                <p:cNvPr id="1209" name="Freeform 11"/>
                <p:cNvSpPr>
                  <a:spLocks/>
                </p:cNvSpPr>
                <p:nvPr/>
              </p:nvSpPr>
              <p:spPr bwMode="auto">
                <a:xfrm>
                  <a:off x="6901" y="7536"/>
                  <a:ext cx="15" cy="15"/>
                </a:xfrm>
                <a:custGeom>
                  <a:avLst/>
                  <a:gdLst>
                    <a:gd name="T0" fmla="*/ 0 w 15"/>
                    <a:gd name="T1" fmla="*/ 5 h 15"/>
                    <a:gd name="T2" fmla="*/ 0 w 15"/>
                    <a:gd name="T3" fmla="*/ 7 h 15"/>
                    <a:gd name="T4" fmla="*/ 3 w 15"/>
                    <a:gd name="T5" fmla="*/ 10 h 15"/>
                    <a:gd name="T6" fmla="*/ 5 w 15"/>
                    <a:gd name="T7" fmla="*/ 12 h 15"/>
                    <a:gd name="T8" fmla="*/ 7 w 15"/>
                    <a:gd name="T9" fmla="*/ 15 h 15"/>
                    <a:gd name="T10" fmla="*/ 10 w 15"/>
                    <a:gd name="T11" fmla="*/ 15 h 15"/>
                    <a:gd name="T12" fmla="*/ 12 w 15"/>
                    <a:gd name="T13" fmla="*/ 12 h 15"/>
                    <a:gd name="T14" fmla="*/ 15 w 15"/>
                    <a:gd name="T15" fmla="*/ 10 h 15"/>
                    <a:gd name="T16" fmla="*/ 15 w 15"/>
                    <a:gd name="T17" fmla="*/ 7 h 15"/>
                    <a:gd name="T18" fmla="*/ 15 w 15"/>
                    <a:gd name="T19" fmla="*/ 7 h 15"/>
                    <a:gd name="T20" fmla="*/ 15 w 15"/>
                    <a:gd name="T21" fmla="*/ 5 h 15"/>
                    <a:gd name="T22" fmla="*/ 15 w 15"/>
                    <a:gd name="T23" fmla="*/ 3 h 15"/>
                    <a:gd name="T24" fmla="*/ 12 w 15"/>
                    <a:gd name="T25" fmla="*/ 0 h 15"/>
                    <a:gd name="T26" fmla="*/ 10 w 15"/>
                    <a:gd name="T27" fmla="*/ 0 h 15"/>
                    <a:gd name="T28" fmla="*/ 7 w 15"/>
                    <a:gd name="T29" fmla="*/ 0 h 15"/>
                    <a:gd name="T30" fmla="*/ 5 w 15"/>
                    <a:gd name="T31" fmla="*/ 0 h 15"/>
                    <a:gd name="T32" fmla="*/ 3 w 15"/>
                    <a:gd name="T33" fmla="*/ 3 h 15"/>
                    <a:gd name="T34" fmla="*/ 0 w 15"/>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5"/>
                      </a:moveTo>
                      <a:lnTo>
                        <a:pt x="0" y="7"/>
                      </a:lnTo>
                      <a:lnTo>
                        <a:pt x="3" y="10"/>
                      </a:lnTo>
                      <a:lnTo>
                        <a:pt x="5" y="12"/>
                      </a:lnTo>
                      <a:lnTo>
                        <a:pt x="7" y="15"/>
                      </a:lnTo>
                      <a:lnTo>
                        <a:pt x="10" y="15"/>
                      </a:lnTo>
                      <a:lnTo>
                        <a:pt x="12" y="12"/>
                      </a:lnTo>
                      <a:lnTo>
                        <a:pt x="15" y="10"/>
                      </a:lnTo>
                      <a:lnTo>
                        <a:pt x="15" y="7"/>
                      </a:lnTo>
                      <a:lnTo>
                        <a:pt x="15" y="5"/>
                      </a:lnTo>
                      <a:lnTo>
                        <a:pt x="15" y="3"/>
                      </a:lnTo>
                      <a:lnTo>
                        <a:pt x="12" y="0"/>
                      </a:lnTo>
                      <a:lnTo>
                        <a:pt x="10" y="0"/>
                      </a:lnTo>
                      <a:lnTo>
                        <a:pt x="7" y="0"/>
                      </a:lnTo>
                      <a:lnTo>
                        <a:pt x="5" y="0"/>
                      </a:lnTo>
                      <a:lnTo>
                        <a:pt x="3" y="3"/>
                      </a:lnTo>
                      <a:lnTo>
                        <a:pt x="0" y="5"/>
                      </a:lnTo>
                      <a:close/>
                    </a:path>
                  </a:pathLst>
                </a:custGeom>
                <a:solidFill>
                  <a:srgbClr val="969696"/>
                </a:solidFill>
                <a:ln w="9525">
                  <a:noFill/>
                  <a:round/>
                  <a:headEnd/>
                  <a:tailEnd/>
                </a:ln>
              </p:spPr>
              <p:txBody>
                <a:bodyPr/>
                <a:lstStyle/>
                <a:p>
                  <a:endParaRPr lang="ru-RU"/>
                </a:p>
              </p:txBody>
            </p:sp>
            <p:sp>
              <p:nvSpPr>
                <p:cNvPr id="1210" name="Freeform 12"/>
                <p:cNvSpPr>
                  <a:spLocks/>
                </p:cNvSpPr>
                <p:nvPr/>
              </p:nvSpPr>
              <p:spPr bwMode="auto">
                <a:xfrm>
                  <a:off x="6904" y="7507"/>
                  <a:ext cx="14" cy="15"/>
                </a:xfrm>
                <a:custGeom>
                  <a:avLst/>
                  <a:gdLst>
                    <a:gd name="T0" fmla="*/ 0 w 14"/>
                    <a:gd name="T1" fmla="*/ 5 h 15"/>
                    <a:gd name="T2" fmla="*/ 0 w 14"/>
                    <a:gd name="T3" fmla="*/ 8 h 15"/>
                    <a:gd name="T4" fmla="*/ 0 w 14"/>
                    <a:gd name="T5" fmla="*/ 10 h 15"/>
                    <a:gd name="T6" fmla="*/ 2 w 14"/>
                    <a:gd name="T7" fmla="*/ 12 h 15"/>
                    <a:gd name="T8" fmla="*/ 4 w 14"/>
                    <a:gd name="T9" fmla="*/ 15 h 15"/>
                    <a:gd name="T10" fmla="*/ 7 w 14"/>
                    <a:gd name="T11" fmla="*/ 15 h 15"/>
                    <a:gd name="T12" fmla="*/ 9 w 14"/>
                    <a:gd name="T13" fmla="*/ 12 h 15"/>
                    <a:gd name="T14" fmla="*/ 12 w 14"/>
                    <a:gd name="T15" fmla="*/ 10 h 15"/>
                    <a:gd name="T16" fmla="*/ 14 w 14"/>
                    <a:gd name="T17" fmla="*/ 8 h 15"/>
                    <a:gd name="T18" fmla="*/ 14 w 14"/>
                    <a:gd name="T19" fmla="*/ 8 h 15"/>
                    <a:gd name="T20" fmla="*/ 14 w 14"/>
                    <a:gd name="T21" fmla="*/ 5 h 15"/>
                    <a:gd name="T22" fmla="*/ 12 w 14"/>
                    <a:gd name="T23" fmla="*/ 3 h 15"/>
                    <a:gd name="T24" fmla="*/ 9 w 14"/>
                    <a:gd name="T25" fmla="*/ 0 h 15"/>
                    <a:gd name="T26" fmla="*/ 7 w 14"/>
                    <a:gd name="T27" fmla="*/ 0 h 15"/>
                    <a:gd name="T28" fmla="*/ 4 w 14"/>
                    <a:gd name="T29" fmla="*/ 0 h 15"/>
                    <a:gd name="T30" fmla="*/ 2 w 14"/>
                    <a:gd name="T31" fmla="*/ 0 h 15"/>
                    <a:gd name="T32" fmla="*/ 0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8"/>
                      </a:lnTo>
                      <a:lnTo>
                        <a:pt x="0" y="10"/>
                      </a:lnTo>
                      <a:lnTo>
                        <a:pt x="2" y="12"/>
                      </a:lnTo>
                      <a:lnTo>
                        <a:pt x="4" y="15"/>
                      </a:lnTo>
                      <a:lnTo>
                        <a:pt x="7" y="15"/>
                      </a:lnTo>
                      <a:lnTo>
                        <a:pt x="9" y="12"/>
                      </a:lnTo>
                      <a:lnTo>
                        <a:pt x="12" y="10"/>
                      </a:lnTo>
                      <a:lnTo>
                        <a:pt x="14" y="8"/>
                      </a:lnTo>
                      <a:lnTo>
                        <a:pt x="14" y="5"/>
                      </a:lnTo>
                      <a:lnTo>
                        <a:pt x="12" y="3"/>
                      </a:lnTo>
                      <a:lnTo>
                        <a:pt x="9" y="0"/>
                      </a:lnTo>
                      <a:lnTo>
                        <a:pt x="7" y="0"/>
                      </a:lnTo>
                      <a:lnTo>
                        <a:pt x="4" y="0"/>
                      </a:lnTo>
                      <a:lnTo>
                        <a:pt x="2" y="0"/>
                      </a:lnTo>
                      <a:lnTo>
                        <a:pt x="0" y="3"/>
                      </a:lnTo>
                      <a:lnTo>
                        <a:pt x="0" y="5"/>
                      </a:lnTo>
                      <a:close/>
                    </a:path>
                  </a:pathLst>
                </a:custGeom>
                <a:solidFill>
                  <a:srgbClr val="969696"/>
                </a:solidFill>
                <a:ln w="9525">
                  <a:noFill/>
                  <a:round/>
                  <a:headEnd/>
                  <a:tailEnd/>
                </a:ln>
              </p:spPr>
              <p:txBody>
                <a:bodyPr/>
                <a:lstStyle/>
                <a:p>
                  <a:endParaRPr lang="ru-RU"/>
                </a:p>
              </p:txBody>
            </p:sp>
            <p:sp>
              <p:nvSpPr>
                <p:cNvPr id="1211" name="Freeform 13"/>
                <p:cNvSpPr>
                  <a:spLocks/>
                </p:cNvSpPr>
                <p:nvPr/>
              </p:nvSpPr>
              <p:spPr bwMode="auto">
                <a:xfrm>
                  <a:off x="6906" y="7479"/>
                  <a:ext cx="14" cy="14"/>
                </a:xfrm>
                <a:custGeom>
                  <a:avLst/>
                  <a:gdLst>
                    <a:gd name="T0" fmla="*/ 0 w 14"/>
                    <a:gd name="T1" fmla="*/ 4 h 14"/>
                    <a:gd name="T2" fmla="*/ 0 w 14"/>
                    <a:gd name="T3" fmla="*/ 7 h 14"/>
                    <a:gd name="T4" fmla="*/ 0 w 14"/>
                    <a:gd name="T5" fmla="*/ 9 h 14"/>
                    <a:gd name="T6" fmla="*/ 2 w 14"/>
                    <a:gd name="T7" fmla="*/ 12 h 14"/>
                    <a:gd name="T8" fmla="*/ 5 w 14"/>
                    <a:gd name="T9" fmla="*/ 14 h 14"/>
                    <a:gd name="T10" fmla="*/ 7 w 14"/>
                    <a:gd name="T11" fmla="*/ 14 h 14"/>
                    <a:gd name="T12" fmla="*/ 10 w 14"/>
                    <a:gd name="T13" fmla="*/ 12 h 14"/>
                    <a:gd name="T14" fmla="*/ 12 w 14"/>
                    <a:gd name="T15" fmla="*/ 9 h 14"/>
                    <a:gd name="T16" fmla="*/ 14 w 14"/>
                    <a:gd name="T17" fmla="*/ 7 h 14"/>
                    <a:gd name="T18" fmla="*/ 14 w 14"/>
                    <a:gd name="T19" fmla="*/ 7 h 14"/>
                    <a:gd name="T20" fmla="*/ 14 w 14"/>
                    <a:gd name="T21" fmla="*/ 4 h 14"/>
                    <a:gd name="T22" fmla="*/ 12 w 14"/>
                    <a:gd name="T23" fmla="*/ 2 h 14"/>
                    <a:gd name="T24" fmla="*/ 10 w 14"/>
                    <a:gd name="T25" fmla="*/ 0 h 14"/>
                    <a:gd name="T26" fmla="*/ 7 w 14"/>
                    <a:gd name="T27" fmla="*/ 0 h 14"/>
                    <a:gd name="T28" fmla="*/ 5 w 14"/>
                    <a:gd name="T29" fmla="*/ 0 h 14"/>
                    <a:gd name="T30" fmla="*/ 2 w 14"/>
                    <a:gd name="T31" fmla="*/ 0 h 14"/>
                    <a:gd name="T32" fmla="*/ 0 w 14"/>
                    <a:gd name="T33" fmla="*/ 2 h 14"/>
                    <a:gd name="T34" fmla="*/ 0 w 14"/>
                    <a:gd name="T35" fmla="*/ 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4"/>
                      </a:moveTo>
                      <a:lnTo>
                        <a:pt x="0" y="7"/>
                      </a:lnTo>
                      <a:lnTo>
                        <a:pt x="0" y="9"/>
                      </a:lnTo>
                      <a:lnTo>
                        <a:pt x="2" y="12"/>
                      </a:lnTo>
                      <a:lnTo>
                        <a:pt x="5" y="14"/>
                      </a:lnTo>
                      <a:lnTo>
                        <a:pt x="7" y="14"/>
                      </a:lnTo>
                      <a:lnTo>
                        <a:pt x="10" y="12"/>
                      </a:lnTo>
                      <a:lnTo>
                        <a:pt x="12" y="9"/>
                      </a:lnTo>
                      <a:lnTo>
                        <a:pt x="14" y="7"/>
                      </a:lnTo>
                      <a:lnTo>
                        <a:pt x="14" y="4"/>
                      </a:lnTo>
                      <a:lnTo>
                        <a:pt x="12" y="2"/>
                      </a:lnTo>
                      <a:lnTo>
                        <a:pt x="10" y="0"/>
                      </a:lnTo>
                      <a:lnTo>
                        <a:pt x="7" y="0"/>
                      </a:lnTo>
                      <a:lnTo>
                        <a:pt x="5" y="0"/>
                      </a:lnTo>
                      <a:lnTo>
                        <a:pt x="2" y="0"/>
                      </a:lnTo>
                      <a:lnTo>
                        <a:pt x="0" y="2"/>
                      </a:lnTo>
                      <a:lnTo>
                        <a:pt x="0" y="4"/>
                      </a:lnTo>
                      <a:close/>
                    </a:path>
                  </a:pathLst>
                </a:custGeom>
                <a:solidFill>
                  <a:srgbClr val="969696"/>
                </a:solidFill>
                <a:ln w="9525">
                  <a:noFill/>
                  <a:round/>
                  <a:headEnd/>
                  <a:tailEnd/>
                </a:ln>
              </p:spPr>
              <p:txBody>
                <a:bodyPr/>
                <a:lstStyle/>
                <a:p>
                  <a:endParaRPr lang="ru-RU"/>
                </a:p>
              </p:txBody>
            </p:sp>
            <p:sp>
              <p:nvSpPr>
                <p:cNvPr id="1212" name="Freeform 14"/>
                <p:cNvSpPr>
                  <a:spLocks/>
                </p:cNvSpPr>
                <p:nvPr/>
              </p:nvSpPr>
              <p:spPr bwMode="auto">
                <a:xfrm>
                  <a:off x="6908" y="7450"/>
                  <a:ext cx="15" cy="14"/>
                </a:xfrm>
                <a:custGeom>
                  <a:avLst/>
                  <a:gdLst>
                    <a:gd name="T0" fmla="*/ 0 w 15"/>
                    <a:gd name="T1" fmla="*/ 5 h 14"/>
                    <a:gd name="T2" fmla="*/ 0 w 15"/>
                    <a:gd name="T3" fmla="*/ 7 h 14"/>
                    <a:gd name="T4" fmla="*/ 0 w 15"/>
                    <a:gd name="T5" fmla="*/ 9 h 14"/>
                    <a:gd name="T6" fmla="*/ 3 w 15"/>
                    <a:gd name="T7" fmla="*/ 12 h 14"/>
                    <a:gd name="T8" fmla="*/ 5 w 15"/>
                    <a:gd name="T9" fmla="*/ 14 h 14"/>
                    <a:gd name="T10" fmla="*/ 8 w 15"/>
                    <a:gd name="T11" fmla="*/ 14 h 14"/>
                    <a:gd name="T12" fmla="*/ 10 w 15"/>
                    <a:gd name="T13" fmla="*/ 12 h 14"/>
                    <a:gd name="T14" fmla="*/ 12 w 15"/>
                    <a:gd name="T15" fmla="*/ 9 h 14"/>
                    <a:gd name="T16" fmla="*/ 15 w 15"/>
                    <a:gd name="T17" fmla="*/ 7 h 14"/>
                    <a:gd name="T18" fmla="*/ 15 w 15"/>
                    <a:gd name="T19" fmla="*/ 7 h 14"/>
                    <a:gd name="T20" fmla="*/ 15 w 15"/>
                    <a:gd name="T21" fmla="*/ 5 h 14"/>
                    <a:gd name="T22" fmla="*/ 12 w 15"/>
                    <a:gd name="T23" fmla="*/ 2 h 14"/>
                    <a:gd name="T24" fmla="*/ 10 w 15"/>
                    <a:gd name="T25" fmla="*/ 0 h 14"/>
                    <a:gd name="T26" fmla="*/ 8 w 15"/>
                    <a:gd name="T27" fmla="*/ 0 h 14"/>
                    <a:gd name="T28" fmla="*/ 5 w 15"/>
                    <a:gd name="T29" fmla="*/ 0 h 14"/>
                    <a:gd name="T30" fmla="*/ 3 w 15"/>
                    <a:gd name="T31" fmla="*/ 0 h 14"/>
                    <a:gd name="T32" fmla="*/ 0 w 15"/>
                    <a:gd name="T33" fmla="*/ 2 h 14"/>
                    <a:gd name="T34" fmla="*/ 0 w 15"/>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5"/>
                      </a:moveTo>
                      <a:lnTo>
                        <a:pt x="0" y="7"/>
                      </a:lnTo>
                      <a:lnTo>
                        <a:pt x="0" y="9"/>
                      </a:lnTo>
                      <a:lnTo>
                        <a:pt x="3" y="12"/>
                      </a:lnTo>
                      <a:lnTo>
                        <a:pt x="5" y="14"/>
                      </a:lnTo>
                      <a:lnTo>
                        <a:pt x="8" y="14"/>
                      </a:lnTo>
                      <a:lnTo>
                        <a:pt x="10" y="12"/>
                      </a:lnTo>
                      <a:lnTo>
                        <a:pt x="12" y="9"/>
                      </a:lnTo>
                      <a:lnTo>
                        <a:pt x="15" y="7"/>
                      </a:lnTo>
                      <a:lnTo>
                        <a:pt x="15" y="5"/>
                      </a:lnTo>
                      <a:lnTo>
                        <a:pt x="12" y="2"/>
                      </a:lnTo>
                      <a:lnTo>
                        <a:pt x="10" y="0"/>
                      </a:lnTo>
                      <a:lnTo>
                        <a:pt x="8" y="0"/>
                      </a:lnTo>
                      <a:lnTo>
                        <a:pt x="5" y="0"/>
                      </a:lnTo>
                      <a:lnTo>
                        <a:pt x="3" y="0"/>
                      </a:lnTo>
                      <a:lnTo>
                        <a:pt x="0" y="2"/>
                      </a:lnTo>
                      <a:lnTo>
                        <a:pt x="0" y="5"/>
                      </a:lnTo>
                      <a:close/>
                    </a:path>
                  </a:pathLst>
                </a:custGeom>
                <a:solidFill>
                  <a:srgbClr val="969696"/>
                </a:solidFill>
                <a:ln w="9525">
                  <a:noFill/>
                  <a:round/>
                  <a:headEnd/>
                  <a:tailEnd/>
                </a:ln>
              </p:spPr>
              <p:txBody>
                <a:bodyPr/>
                <a:lstStyle/>
                <a:p>
                  <a:endParaRPr lang="ru-RU"/>
                </a:p>
              </p:txBody>
            </p:sp>
            <p:sp>
              <p:nvSpPr>
                <p:cNvPr id="1213" name="Freeform 15"/>
                <p:cNvSpPr>
                  <a:spLocks/>
                </p:cNvSpPr>
                <p:nvPr/>
              </p:nvSpPr>
              <p:spPr bwMode="auto">
                <a:xfrm>
                  <a:off x="6908" y="7421"/>
                  <a:ext cx="15" cy="14"/>
                </a:xfrm>
                <a:custGeom>
                  <a:avLst/>
                  <a:gdLst>
                    <a:gd name="T0" fmla="*/ 0 w 15"/>
                    <a:gd name="T1" fmla="*/ 5 h 14"/>
                    <a:gd name="T2" fmla="*/ 0 w 15"/>
                    <a:gd name="T3" fmla="*/ 7 h 14"/>
                    <a:gd name="T4" fmla="*/ 3 w 15"/>
                    <a:gd name="T5" fmla="*/ 10 h 14"/>
                    <a:gd name="T6" fmla="*/ 5 w 15"/>
                    <a:gd name="T7" fmla="*/ 12 h 14"/>
                    <a:gd name="T8" fmla="*/ 8 w 15"/>
                    <a:gd name="T9" fmla="*/ 14 h 14"/>
                    <a:gd name="T10" fmla="*/ 10 w 15"/>
                    <a:gd name="T11" fmla="*/ 14 h 14"/>
                    <a:gd name="T12" fmla="*/ 12 w 15"/>
                    <a:gd name="T13" fmla="*/ 12 h 14"/>
                    <a:gd name="T14" fmla="*/ 15 w 15"/>
                    <a:gd name="T15" fmla="*/ 10 h 14"/>
                    <a:gd name="T16" fmla="*/ 15 w 15"/>
                    <a:gd name="T17" fmla="*/ 7 h 14"/>
                    <a:gd name="T18" fmla="*/ 15 w 15"/>
                    <a:gd name="T19" fmla="*/ 7 h 14"/>
                    <a:gd name="T20" fmla="*/ 15 w 15"/>
                    <a:gd name="T21" fmla="*/ 5 h 14"/>
                    <a:gd name="T22" fmla="*/ 15 w 15"/>
                    <a:gd name="T23" fmla="*/ 2 h 14"/>
                    <a:gd name="T24" fmla="*/ 12 w 15"/>
                    <a:gd name="T25" fmla="*/ 0 h 14"/>
                    <a:gd name="T26" fmla="*/ 10 w 15"/>
                    <a:gd name="T27" fmla="*/ 0 h 14"/>
                    <a:gd name="T28" fmla="*/ 8 w 15"/>
                    <a:gd name="T29" fmla="*/ 0 h 14"/>
                    <a:gd name="T30" fmla="*/ 5 w 15"/>
                    <a:gd name="T31" fmla="*/ 0 h 14"/>
                    <a:gd name="T32" fmla="*/ 3 w 15"/>
                    <a:gd name="T33" fmla="*/ 2 h 14"/>
                    <a:gd name="T34" fmla="*/ 0 w 15"/>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5"/>
                      </a:moveTo>
                      <a:lnTo>
                        <a:pt x="0" y="7"/>
                      </a:lnTo>
                      <a:lnTo>
                        <a:pt x="3" y="10"/>
                      </a:lnTo>
                      <a:lnTo>
                        <a:pt x="5" y="12"/>
                      </a:lnTo>
                      <a:lnTo>
                        <a:pt x="8" y="14"/>
                      </a:lnTo>
                      <a:lnTo>
                        <a:pt x="10" y="14"/>
                      </a:lnTo>
                      <a:lnTo>
                        <a:pt x="12" y="12"/>
                      </a:lnTo>
                      <a:lnTo>
                        <a:pt x="15" y="10"/>
                      </a:lnTo>
                      <a:lnTo>
                        <a:pt x="15" y="7"/>
                      </a:lnTo>
                      <a:lnTo>
                        <a:pt x="15" y="5"/>
                      </a:lnTo>
                      <a:lnTo>
                        <a:pt x="15" y="2"/>
                      </a:lnTo>
                      <a:lnTo>
                        <a:pt x="12" y="0"/>
                      </a:lnTo>
                      <a:lnTo>
                        <a:pt x="10" y="0"/>
                      </a:lnTo>
                      <a:lnTo>
                        <a:pt x="8" y="0"/>
                      </a:lnTo>
                      <a:lnTo>
                        <a:pt x="5" y="0"/>
                      </a:lnTo>
                      <a:lnTo>
                        <a:pt x="3" y="2"/>
                      </a:lnTo>
                      <a:lnTo>
                        <a:pt x="0" y="5"/>
                      </a:lnTo>
                      <a:close/>
                    </a:path>
                  </a:pathLst>
                </a:custGeom>
                <a:solidFill>
                  <a:srgbClr val="969696"/>
                </a:solidFill>
                <a:ln w="9525">
                  <a:noFill/>
                  <a:round/>
                  <a:headEnd/>
                  <a:tailEnd/>
                </a:ln>
              </p:spPr>
              <p:txBody>
                <a:bodyPr/>
                <a:lstStyle/>
                <a:p>
                  <a:endParaRPr lang="ru-RU"/>
                </a:p>
              </p:txBody>
            </p:sp>
            <p:sp>
              <p:nvSpPr>
                <p:cNvPr id="1214" name="Freeform 16"/>
                <p:cNvSpPr>
                  <a:spLocks/>
                </p:cNvSpPr>
                <p:nvPr/>
              </p:nvSpPr>
              <p:spPr bwMode="auto">
                <a:xfrm>
                  <a:off x="6911" y="7392"/>
                  <a:ext cx="14" cy="15"/>
                </a:xfrm>
                <a:custGeom>
                  <a:avLst/>
                  <a:gdLst>
                    <a:gd name="T0" fmla="*/ 0 w 14"/>
                    <a:gd name="T1" fmla="*/ 5 h 15"/>
                    <a:gd name="T2" fmla="*/ 0 w 14"/>
                    <a:gd name="T3" fmla="*/ 7 h 15"/>
                    <a:gd name="T4" fmla="*/ 2 w 14"/>
                    <a:gd name="T5" fmla="*/ 10 h 15"/>
                    <a:gd name="T6" fmla="*/ 5 w 14"/>
                    <a:gd name="T7" fmla="*/ 12 h 15"/>
                    <a:gd name="T8" fmla="*/ 7 w 14"/>
                    <a:gd name="T9" fmla="*/ 15 h 15"/>
                    <a:gd name="T10" fmla="*/ 9 w 14"/>
                    <a:gd name="T11" fmla="*/ 15 h 15"/>
                    <a:gd name="T12" fmla="*/ 12 w 14"/>
                    <a:gd name="T13" fmla="*/ 12 h 15"/>
                    <a:gd name="T14" fmla="*/ 14 w 14"/>
                    <a:gd name="T15" fmla="*/ 10 h 15"/>
                    <a:gd name="T16" fmla="*/ 14 w 14"/>
                    <a:gd name="T17" fmla="*/ 7 h 15"/>
                    <a:gd name="T18" fmla="*/ 14 w 14"/>
                    <a:gd name="T19" fmla="*/ 7 h 15"/>
                    <a:gd name="T20" fmla="*/ 14 w 14"/>
                    <a:gd name="T21" fmla="*/ 5 h 15"/>
                    <a:gd name="T22" fmla="*/ 14 w 14"/>
                    <a:gd name="T23" fmla="*/ 3 h 15"/>
                    <a:gd name="T24" fmla="*/ 12 w 14"/>
                    <a:gd name="T25" fmla="*/ 0 h 15"/>
                    <a:gd name="T26" fmla="*/ 9 w 14"/>
                    <a:gd name="T27" fmla="*/ 0 h 15"/>
                    <a:gd name="T28" fmla="*/ 7 w 14"/>
                    <a:gd name="T29" fmla="*/ 0 h 15"/>
                    <a:gd name="T30" fmla="*/ 5 w 14"/>
                    <a:gd name="T31" fmla="*/ 0 h 15"/>
                    <a:gd name="T32" fmla="*/ 2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7"/>
                      </a:lnTo>
                      <a:lnTo>
                        <a:pt x="2" y="10"/>
                      </a:lnTo>
                      <a:lnTo>
                        <a:pt x="5" y="12"/>
                      </a:lnTo>
                      <a:lnTo>
                        <a:pt x="7" y="15"/>
                      </a:lnTo>
                      <a:lnTo>
                        <a:pt x="9" y="15"/>
                      </a:lnTo>
                      <a:lnTo>
                        <a:pt x="12" y="12"/>
                      </a:lnTo>
                      <a:lnTo>
                        <a:pt x="14" y="10"/>
                      </a:lnTo>
                      <a:lnTo>
                        <a:pt x="14" y="7"/>
                      </a:lnTo>
                      <a:lnTo>
                        <a:pt x="14" y="5"/>
                      </a:lnTo>
                      <a:lnTo>
                        <a:pt x="14" y="3"/>
                      </a:lnTo>
                      <a:lnTo>
                        <a:pt x="12" y="0"/>
                      </a:lnTo>
                      <a:lnTo>
                        <a:pt x="9" y="0"/>
                      </a:lnTo>
                      <a:lnTo>
                        <a:pt x="7" y="0"/>
                      </a:lnTo>
                      <a:lnTo>
                        <a:pt x="5" y="0"/>
                      </a:lnTo>
                      <a:lnTo>
                        <a:pt x="2" y="3"/>
                      </a:lnTo>
                      <a:lnTo>
                        <a:pt x="0" y="5"/>
                      </a:lnTo>
                      <a:close/>
                    </a:path>
                  </a:pathLst>
                </a:custGeom>
                <a:solidFill>
                  <a:srgbClr val="969696"/>
                </a:solidFill>
                <a:ln w="9525">
                  <a:noFill/>
                  <a:round/>
                  <a:headEnd/>
                  <a:tailEnd/>
                </a:ln>
              </p:spPr>
              <p:txBody>
                <a:bodyPr/>
                <a:lstStyle/>
                <a:p>
                  <a:endParaRPr lang="ru-RU"/>
                </a:p>
              </p:txBody>
            </p:sp>
            <p:sp>
              <p:nvSpPr>
                <p:cNvPr id="1215" name="Freeform 17"/>
                <p:cNvSpPr>
                  <a:spLocks/>
                </p:cNvSpPr>
                <p:nvPr/>
              </p:nvSpPr>
              <p:spPr bwMode="auto">
                <a:xfrm>
                  <a:off x="6913" y="7363"/>
                  <a:ext cx="15" cy="15"/>
                </a:xfrm>
                <a:custGeom>
                  <a:avLst/>
                  <a:gdLst>
                    <a:gd name="T0" fmla="*/ 0 w 15"/>
                    <a:gd name="T1" fmla="*/ 8 h 15"/>
                    <a:gd name="T2" fmla="*/ 0 w 15"/>
                    <a:gd name="T3" fmla="*/ 10 h 15"/>
                    <a:gd name="T4" fmla="*/ 3 w 15"/>
                    <a:gd name="T5" fmla="*/ 12 h 15"/>
                    <a:gd name="T6" fmla="*/ 5 w 15"/>
                    <a:gd name="T7" fmla="*/ 15 h 15"/>
                    <a:gd name="T8" fmla="*/ 7 w 15"/>
                    <a:gd name="T9" fmla="*/ 15 h 15"/>
                    <a:gd name="T10" fmla="*/ 10 w 15"/>
                    <a:gd name="T11" fmla="*/ 15 h 15"/>
                    <a:gd name="T12" fmla="*/ 12 w 15"/>
                    <a:gd name="T13" fmla="*/ 15 h 15"/>
                    <a:gd name="T14" fmla="*/ 15 w 15"/>
                    <a:gd name="T15" fmla="*/ 12 h 15"/>
                    <a:gd name="T16" fmla="*/ 15 w 15"/>
                    <a:gd name="T17" fmla="*/ 10 h 15"/>
                    <a:gd name="T18" fmla="*/ 15 w 15"/>
                    <a:gd name="T19" fmla="*/ 10 h 15"/>
                    <a:gd name="T20" fmla="*/ 15 w 15"/>
                    <a:gd name="T21" fmla="*/ 8 h 15"/>
                    <a:gd name="T22" fmla="*/ 15 w 15"/>
                    <a:gd name="T23" fmla="*/ 5 h 15"/>
                    <a:gd name="T24" fmla="*/ 12 w 15"/>
                    <a:gd name="T25" fmla="*/ 3 h 15"/>
                    <a:gd name="T26" fmla="*/ 10 w 15"/>
                    <a:gd name="T27" fmla="*/ 0 h 15"/>
                    <a:gd name="T28" fmla="*/ 7 w 15"/>
                    <a:gd name="T29" fmla="*/ 0 h 15"/>
                    <a:gd name="T30" fmla="*/ 5 w 15"/>
                    <a:gd name="T31" fmla="*/ 3 h 15"/>
                    <a:gd name="T32" fmla="*/ 3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0" y="10"/>
                      </a:lnTo>
                      <a:lnTo>
                        <a:pt x="3" y="12"/>
                      </a:lnTo>
                      <a:lnTo>
                        <a:pt x="5" y="15"/>
                      </a:lnTo>
                      <a:lnTo>
                        <a:pt x="7" y="15"/>
                      </a:lnTo>
                      <a:lnTo>
                        <a:pt x="10" y="15"/>
                      </a:lnTo>
                      <a:lnTo>
                        <a:pt x="12" y="15"/>
                      </a:lnTo>
                      <a:lnTo>
                        <a:pt x="15" y="12"/>
                      </a:lnTo>
                      <a:lnTo>
                        <a:pt x="15" y="10"/>
                      </a:lnTo>
                      <a:lnTo>
                        <a:pt x="15" y="8"/>
                      </a:lnTo>
                      <a:lnTo>
                        <a:pt x="15" y="5"/>
                      </a:lnTo>
                      <a:lnTo>
                        <a:pt x="12" y="3"/>
                      </a:lnTo>
                      <a:lnTo>
                        <a:pt x="10" y="0"/>
                      </a:lnTo>
                      <a:lnTo>
                        <a:pt x="7" y="0"/>
                      </a:lnTo>
                      <a:lnTo>
                        <a:pt x="5" y="3"/>
                      </a:lnTo>
                      <a:lnTo>
                        <a:pt x="3" y="5"/>
                      </a:lnTo>
                      <a:lnTo>
                        <a:pt x="0" y="8"/>
                      </a:lnTo>
                      <a:close/>
                    </a:path>
                  </a:pathLst>
                </a:custGeom>
                <a:solidFill>
                  <a:srgbClr val="969696"/>
                </a:solidFill>
                <a:ln w="9525">
                  <a:noFill/>
                  <a:round/>
                  <a:headEnd/>
                  <a:tailEnd/>
                </a:ln>
              </p:spPr>
              <p:txBody>
                <a:bodyPr/>
                <a:lstStyle/>
                <a:p>
                  <a:endParaRPr lang="ru-RU"/>
                </a:p>
              </p:txBody>
            </p:sp>
            <p:sp>
              <p:nvSpPr>
                <p:cNvPr id="1216" name="Freeform 18"/>
                <p:cNvSpPr>
                  <a:spLocks/>
                </p:cNvSpPr>
                <p:nvPr/>
              </p:nvSpPr>
              <p:spPr bwMode="auto">
                <a:xfrm>
                  <a:off x="6916" y="7335"/>
                  <a:ext cx="14" cy="14"/>
                </a:xfrm>
                <a:custGeom>
                  <a:avLst/>
                  <a:gdLst>
                    <a:gd name="T0" fmla="*/ 0 w 14"/>
                    <a:gd name="T1" fmla="*/ 7 h 14"/>
                    <a:gd name="T2" fmla="*/ 0 w 14"/>
                    <a:gd name="T3" fmla="*/ 7 h 14"/>
                    <a:gd name="T4" fmla="*/ 2 w 14"/>
                    <a:gd name="T5" fmla="*/ 9 h 14"/>
                    <a:gd name="T6" fmla="*/ 4 w 14"/>
                    <a:gd name="T7" fmla="*/ 12 h 14"/>
                    <a:gd name="T8" fmla="*/ 7 w 14"/>
                    <a:gd name="T9" fmla="*/ 14 h 14"/>
                    <a:gd name="T10" fmla="*/ 7 w 14"/>
                    <a:gd name="T11" fmla="*/ 14 h 14"/>
                    <a:gd name="T12" fmla="*/ 9 w 14"/>
                    <a:gd name="T13" fmla="*/ 12 h 14"/>
                    <a:gd name="T14" fmla="*/ 12 w 14"/>
                    <a:gd name="T15" fmla="*/ 9 h 14"/>
                    <a:gd name="T16" fmla="*/ 14 w 14"/>
                    <a:gd name="T17" fmla="*/ 9 h 14"/>
                    <a:gd name="T18" fmla="*/ 14 w 14"/>
                    <a:gd name="T19" fmla="*/ 9 h 14"/>
                    <a:gd name="T20" fmla="*/ 14 w 14"/>
                    <a:gd name="T21" fmla="*/ 7 h 14"/>
                    <a:gd name="T22" fmla="*/ 12 w 14"/>
                    <a:gd name="T23" fmla="*/ 4 h 14"/>
                    <a:gd name="T24" fmla="*/ 9 w 14"/>
                    <a:gd name="T25" fmla="*/ 2 h 14"/>
                    <a:gd name="T26" fmla="*/ 7 w 14"/>
                    <a:gd name="T27" fmla="*/ 0 h 14"/>
                    <a:gd name="T28" fmla="*/ 7 w 14"/>
                    <a:gd name="T29" fmla="*/ 0 h 14"/>
                    <a:gd name="T30" fmla="*/ 4 w 14"/>
                    <a:gd name="T31" fmla="*/ 2 h 14"/>
                    <a:gd name="T32" fmla="*/ 2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7"/>
                      </a:lnTo>
                      <a:lnTo>
                        <a:pt x="2" y="9"/>
                      </a:lnTo>
                      <a:lnTo>
                        <a:pt x="4" y="12"/>
                      </a:lnTo>
                      <a:lnTo>
                        <a:pt x="7" y="14"/>
                      </a:lnTo>
                      <a:lnTo>
                        <a:pt x="9" y="12"/>
                      </a:lnTo>
                      <a:lnTo>
                        <a:pt x="12" y="9"/>
                      </a:lnTo>
                      <a:lnTo>
                        <a:pt x="14" y="9"/>
                      </a:lnTo>
                      <a:lnTo>
                        <a:pt x="14" y="7"/>
                      </a:lnTo>
                      <a:lnTo>
                        <a:pt x="12" y="4"/>
                      </a:lnTo>
                      <a:lnTo>
                        <a:pt x="9" y="2"/>
                      </a:lnTo>
                      <a:lnTo>
                        <a:pt x="7" y="0"/>
                      </a:lnTo>
                      <a:lnTo>
                        <a:pt x="4" y="2"/>
                      </a:lnTo>
                      <a:lnTo>
                        <a:pt x="2" y="4"/>
                      </a:lnTo>
                      <a:lnTo>
                        <a:pt x="0" y="7"/>
                      </a:lnTo>
                      <a:close/>
                    </a:path>
                  </a:pathLst>
                </a:custGeom>
                <a:solidFill>
                  <a:srgbClr val="969696"/>
                </a:solidFill>
                <a:ln w="9525">
                  <a:noFill/>
                  <a:round/>
                  <a:headEnd/>
                  <a:tailEnd/>
                </a:ln>
              </p:spPr>
              <p:txBody>
                <a:bodyPr/>
                <a:lstStyle/>
                <a:p>
                  <a:endParaRPr lang="ru-RU"/>
                </a:p>
              </p:txBody>
            </p:sp>
            <p:sp>
              <p:nvSpPr>
                <p:cNvPr id="1217" name="Freeform 19"/>
                <p:cNvSpPr>
                  <a:spLocks/>
                </p:cNvSpPr>
                <p:nvPr/>
              </p:nvSpPr>
              <p:spPr bwMode="auto">
                <a:xfrm>
                  <a:off x="6918" y="7306"/>
                  <a:ext cx="14" cy="14"/>
                </a:xfrm>
                <a:custGeom>
                  <a:avLst/>
                  <a:gdLst>
                    <a:gd name="T0" fmla="*/ 0 w 14"/>
                    <a:gd name="T1" fmla="*/ 7 h 14"/>
                    <a:gd name="T2" fmla="*/ 0 w 14"/>
                    <a:gd name="T3" fmla="*/ 9 h 14"/>
                    <a:gd name="T4" fmla="*/ 0 w 14"/>
                    <a:gd name="T5" fmla="*/ 12 h 14"/>
                    <a:gd name="T6" fmla="*/ 2 w 14"/>
                    <a:gd name="T7" fmla="*/ 14 h 14"/>
                    <a:gd name="T8" fmla="*/ 5 w 14"/>
                    <a:gd name="T9" fmla="*/ 14 h 14"/>
                    <a:gd name="T10" fmla="*/ 7 w 14"/>
                    <a:gd name="T11" fmla="*/ 14 h 14"/>
                    <a:gd name="T12" fmla="*/ 10 w 14"/>
                    <a:gd name="T13" fmla="*/ 14 h 14"/>
                    <a:gd name="T14" fmla="*/ 12 w 14"/>
                    <a:gd name="T15" fmla="*/ 12 h 14"/>
                    <a:gd name="T16" fmla="*/ 14 w 14"/>
                    <a:gd name="T17" fmla="*/ 9 h 14"/>
                    <a:gd name="T18" fmla="*/ 14 w 14"/>
                    <a:gd name="T19" fmla="*/ 9 h 14"/>
                    <a:gd name="T20" fmla="*/ 14 w 14"/>
                    <a:gd name="T21" fmla="*/ 7 h 14"/>
                    <a:gd name="T22" fmla="*/ 12 w 14"/>
                    <a:gd name="T23" fmla="*/ 5 h 14"/>
                    <a:gd name="T24" fmla="*/ 10 w 14"/>
                    <a:gd name="T25" fmla="*/ 2 h 14"/>
                    <a:gd name="T26" fmla="*/ 7 w 14"/>
                    <a:gd name="T27" fmla="*/ 0 h 14"/>
                    <a:gd name="T28" fmla="*/ 5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0" y="12"/>
                      </a:lnTo>
                      <a:lnTo>
                        <a:pt x="2" y="14"/>
                      </a:lnTo>
                      <a:lnTo>
                        <a:pt x="5" y="14"/>
                      </a:lnTo>
                      <a:lnTo>
                        <a:pt x="7" y="14"/>
                      </a:lnTo>
                      <a:lnTo>
                        <a:pt x="10" y="14"/>
                      </a:lnTo>
                      <a:lnTo>
                        <a:pt x="12" y="12"/>
                      </a:lnTo>
                      <a:lnTo>
                        <a:pt x="14" y="9"/>
                      </a:lnTo>
                      <a:lnTo>
                        <a:pt x="14" y="7"/>
                      </a:lnTo>
                      <a:lnTo>
                        <a:pt x="12" y="5"/>
                      </a:lnTo>
                      <a:lnTo>
                        <a:pt x="10" y="2"/>
                      </a:lnTo>
                      <a:lnTo>
                        <a:pt x="7" y="0"/>
                      </a:lnTo>
                      <a:lnTo>
                        <a:pt x="5"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1218" name="Freeform 20"/>
                <p:cNvSpPr>
                  <a:spLocks/>
                </p:cNvSpPr>
                <p:nvPr/>
              </p:nvSpPr>
              <p:spPr bwMode="auto">
                <a:xfrm>
                  <a:off x="6920" y="7277"/>
                  <a:ext cx="15" cy="14"/>
                </a:xfrm>
                <a:custGeom>
                  <a:avLst/>
                  <a:gdLst>
                    <a:gd name="T0" fmla="*/ 0 w 15"/>
                    <a:gd name="T1" fmla="*/ 7 h 14"/>
                    <a:gd name="T2" fmla="*/ 0 w 15"/>
                    <a:gd name="T3" fmla="*/ 10 h 14"/>
                    <a:gd name="T4" fmla="*/ 0 w 15"/>
                    <a:gd name="T5" fmla="*/ 12 h 14"/>
                    <a:gd name="T6" fmla="*/ 3 w 15"/>
                    <a:gd name="T7" fmla="*/ 14 h 14"/>
                    <a:gd name="T8" fmla="*/ 5 w 15"/>
                    <a:gd name="T9" fmla="*/ 14 h 14"/>
                    <a:gd name="T10" fmla="*/ 8 w 15"/>
                    <a:gd name="T11" fmla="*/ 14 h 14"/>
                    <a:gd name="T12" fmla="*/ 10 w 15"/>
                    <a:gd name="T13" fmla="*/ 14 h 14"/>
                    <a:gd name="T14" fmla="*/ 12 w 15"/>
                    <a:gd name="T15" fmla="*/ 12 h 14"/>
                    <a:gd name="T16" fmla="*/ 15 w 15"/>
                    <a:gd name="T17" fmla="*/ 10 h 14"/>
                    <a:gd name="T18" fmla="*/ 15 w 15"/>
                    <a:gd name="T19" fmla="*/ 10 h 14"/>
                    <a:gd name="T20" fmla="*/ 15 w 15"/>
                    <a:gd name="T21" fmla="*/ 7 h 14"/>
                    <a:gd name="T22" fmla="*/ 12 w 15"/>
                    <a:gd name="T23" fmla="*/ 5 h 14"/>
                    <a:gd name="T24" fmla="*/ 10 w 15"/>
                    <a:gd name="T25" fmla="*/ 2 h 14"/>
                    <a:gd name="T26" fmla="*/ 8 w 15"/>
                    <a:gd name="T27" fmla="*/ 0 h 14"/>
                    <a:gd name="T28" fmla="*/ 5 w 15"/>
                    <a:gd name="T29" fmla="*/ 0 h 14"/>
                    <a:gd name="T30" fmla="*/ 3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10"/>
                      </a:lnTo>
                      <a:lnTo>
                        <a:pt x="0" y="12"/>
                      </a:lnTo>
                      <a:lnTo>
                        <a:pt x="3" y="14"/>
                      </a:lnTo>
                      <a:lnTo>
                        <a:pt x="5" y="14"/>
                      </a:lnTo>
                      <a:lnTo>
                        <a:pt x="8" y="14"/>
                      </a:lnTo>
                      <a:lnTo>
                        <a:pt x="10" y="14"/>
                      </a:lnTo>
                      <a:lnTo>
                        <a:pt x="12" y="12"/>
                      </a:lnTo>
                      <a:lnTo>
                        <a:pt x="15" y="10"/>
                      </a:lnTo>
                      <a:lnTo>
                        <a:pt x="15" y="7"/>
                      </a:lnTo>
                      <a:lnTo>
                        <a:pt x="12" y="5"/>
                      </a:lnTo>
                      <a:lnTo>
                        <a:pt x="10" y="2"/>
                      </a:lnTo>
                      <a:lnTo>
                        <a:pt x="8" y="0"/>
                      </a:lnTo>
                      <a:lnTo>
                        <a:pt x="5" y="0"/>
                      </a:lnTo>
                      <a:lnTo>
                        <a:pt x="3" y="2"/>
                      </a:lnTo>
                      <a:lnTo>
                        <a:pt x="0" y="5"/>
                      </a:lnTo>
                      <a:lnTo>
                        <a:pt x="0" y="7"/>
                      </a:lnTo>
                      <a:close/>
                    </a:path>
                  </a:pathLst>
                </a:custGeom>
                <a:solidFill>
                  <a:srgbClr val="969696"/>
                </a:solidFill>
                <a:ln w="9525">
                  <a:noFill/>
                  <a:round/>
                  <a:headEnd/>
                  <a:tailEnd/>
                </a:ln>
              </p:spPr>
              <p:txBody>
                <a:bodyPr/>
                <a:lstStyle/>
                <a:p>
                  <a:endParaRPr lang="ru-RU"/>
                </a:p>
              </p:txBody>
            </p:sp>
            <p:sp>
              <p:nvSpPr>
                <p:cNvPr id="1219" name="Freeform 21"/>
                <p:cNvSpPr>
                  <a:spLocks/>
                </p:cNvSpPr>
                <p:nvPr/>
              </p:nvSpPr>
              <p:spPr bwMode="auto">
                <a:xfrm>
                  <a:off x="6923" y="7248"/>
                  <a:ext cx="14" cy="15"/>
                </a:xfrm>
                <a:custGeom>
                  <a:avLst/>
                  <a:gdLst>
                    <a:gd name="T0" fmla="*/ 0 w 14"/>
                    <a:gd name="T1" fmla="*/ 7 h 15"/>
                    <a:gd name="T2" fmla="*/ 0 w 14"/>
                    <a:gd name="T3" fmla="*/ 10 h 15"/>
                    <a:gd name="T4" fmla="*/ 0 w 14"/>
                    <a:gd name="T5" fmla="*/ 12 h 15"/>
                    <a:gd name="T6" fmla="*/ 2 w 14"/>
                    <a:gd name="T7" fmla="*/ 15 h 15"/>
                    <a:gd name="T8" fmla="*/ 5 w 14"/>
                    <a:gd name="T9" fmla="*/ 15 h 15"/>
                    <a:gd name="T10" fmla="*/ 7 w 14"/>
                    <a:gd name="T11" fmla="*/ 15 h 15"/>
                    <a:gd name="T12" fmla="*/ 9 w 14"/>
                    <a:gd name="T13" fmla="*/ 15 h 15"/>
                    <a:gd name="T14" fmla="*/ 12 w 14"/>
                    <a:gd name="T15" fmla="*/ 12 h 15"/>
                    <a:gd name="T16" fmla="*/ 14 w 14"/>
                    <a:gd name="T17" fmla="*/ 10 h 15"/>
                    <a:gd name="T18" fmla="*/ 14 w 14"/>
                    <a:gd name="T19" fmla="*/ 10 h 15"/>
                    <a:gd name="T20" fmla="*/ 14 w 14"/>
                    <a:gd name="T21" fmla="*/ 7 h 15"/>
                    <a:gd name="T22" fmla="*/ 12 w 14"/>
                    <a:gd name="T23" fmla="*/ 5 h 15"/>
                    <a:gd name="T24" fmla="*/ 9 w 14"/>
                    <a:gd name="T25" fmla="*/ 3 h 15"/>
                    <a:gd name="T26" fmla="*/ 7 w 14"/>
                    <a:gd name="T27" fmla="*/ 0 h 15"/>
                    <a:gd name="T28" fmla="*/ 5 w 14"/>
                    <a:gd name="T29" fmla="*/ 0 h 15"/>
                    <a:gd name="T30" fmla="*/ 2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0" y="12"/>
                      </a:lnTo>
                      <a:lnTo>
                        <a:pt x="2" y="15"/>
                      </a:lnTo>
                      <a:lnTo>
                        <a:pt x="5" y="15"/>
                      </a:lnTo>
                      <a:lnTo>
                        <a:pt x="7" y="15"/>
                      </a:lnTo>
                      <a:lnTo>
                        <a:pt x="9" y="15"/>
                      </a:lnTo>
                      <a:lnTo>
                        <a:pt x="12" y="12"/>
                      </a:lnTo>
                      <a:lnTo>
                        <a:pt x="14" y="10"/>
                      </a:lnTo>
                      <a:lnTo>
                        <a:pt x="14" y="7"/>
                      </a:lnTo>
                      <a:lnTo>
                        <a:pt x="12" y="5"/>
                      </a:lnTo>
                      <a:lnTo>
                        <a:pt x="9" y="3"/>
                      </a:lnTo>
                      <a:lnTo>
                        <a:pt x="7" y="0"/>
                      </a:lnTo>
                      <a:lnTo>
                        <a:pt x="5" y="0"/>
                      </a:lnTo>
                      <a:lnTo>
                        <a:pt x="2" y="3"/>
                      </a:lnTo>
                      <a:lnTo>
                        <a:pt x="0" y="5"/>
                      </a:lnTo>
                      <a:lnTo>
                        <a:pt x="0" y="7"/>
                      </a:lnTo>
                      <a:close/>
                    </a:path>
                  </a:pathLst>
                </a:custGeom>
                <a:solidFill>
                  <a:srgbClr val="969696"/>
                </a:solidFill>
                <a:ln w="9525">
                  <a:noFill/>
                  <a:round/>
                  <a:headEnd/>
                  <a:tailEnd/>
                </a:ln>
              </p:spPr>
              <p:txBody>
                <a:bodyPr/>
                <a:lstStyle/>
                <a:p>
                  <a:endParaRPr lang="ru-RU"/>
                </a:p>
              </p:txBody>
            </p:sp>
            <p:sp>
              <p:nvSpPr>
                <p:cNvPr id="1220" name="Freeform 22"/>
                <p:cNvSpPr>
                  <a:spLocks/>
                </p:cNvSpPr>
                <p:nvPr/>
              </p:nvSpPr>
              <p:spPr bwMode="auto">
                <a:xfrm>
                  <a:off x="6923" y="7219"/>
                  <a:ext cx="14" cy="15"/>
                </a:xfrm>
                <a:custGeom>
                  <a:avLst/>
                  <a:gdLst>
                    <a:gd name="T0" fmla="*/ 0 w 14"/>
                    <a:gd name="T1" fmla="*/ 8 h 15"/>
                    <a:gd name="T2" fmla="*/ 0 w 14"/>
                    <a:gd name="T3" fmla="*/ 10 h 15"/>
                    <a:gd name="T4" fmla="*/ 2 w 14"/>
                    <a:gd name="T5" fmla="*/ 12 h 15"/>
                    <a:gd name="T6" fmla="*/ 5 w 14"/>
                    <a:gd name="T7" fmla="*/ 15 h 15"/>
                    <a:gd name="T8" fmla="*/ 7 w 14"/>
                    <a:gd name="T9" fmla="*/ 15 h 15"/>
                    <a:gd name="T10" fmla="*/ 9 w 14"/>
                    <a:gd name="T11" fmla="*/ 15 h 15"/>
                    <a:gd name="T12" fmla="*/ 12 w 14"/>
                    <a:gd name="T13" fmla="*/ 15 h 15"/>
                    <a:gd name="T14" fmla="*/ 14 w 14"/>
                    <a:gd name="T15" fmla="*/ 12 h 15"/>
                    <a:gd name="T16" fmla="*/ 14 w 14"/>
                    <a:gd name="T17" fmla="*/ 10 h 15"/>
                    <a:gd name="T18" fmla="*/ 14 w 14"/>
                    <a:gd name="T19" fmla="*/ 10 h 15"/>
                    <a:gd name="T20" fmla="*/ 14 w 14"/>
                    <a:gd name="T21" fmla="*/ 8 h 15"/>
                    <a:gd name="T22" fmla="*/ 14 w 14"/>
                    <a:gd name="T23" fmla="*/ 5 h 15"/>
                    <a:gd name="T24" fmla="*/ 12 w 14"/>
                    <a:gd name="T25" fmla="*/ 3 h 15"/>
                    <a:gd name="T26" fmla="*/ 9 w 14"/>
                    <a:gd name="T27" fmla="*/ 0 h 15"/>
                    <a:gd name="T28" fmla="*/ 7 w 14"/>
                    <a:gd name="T29" fmla="*/ 0 h 15"/>
                    <a:gd name="T30" fmla="*/ 5 w 14"/>
                    <a:gd name="T31" fmla="*/ 3 h 15"/>
                    <a:gd name="T32" fmla="*/ 2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10"/>
                      </a:lnTo>
                      <a:lnTo>
                        <a:pt x="2" y="12"/>
                      </a:lnTo>
                      <a:lnTo>
                        <a:pt x="5" y="15"/>
                      </a:lnTo>
                      <a:lnTo>
                        <a:pt x="7" y="15"/>
                      </a:lnTo>
                      <a:lnTo>
                        <a:pt x="9" y="15"/>
                      </a:lnTo>
                      <a:lnTo>
                        <a:pt x="12" y="15"/>
                      </a:lnTo>
                      <a:lnTo>
                        <a:pt x="14" y="12"/>
                      </a:lnTo>
                      <a:lnTo>
                        <a:pt x="14" y="10"/>
                      </a:lnTo>
                      <a:lnTo>
                        <a:pt x="14" y="8"/>
                      </a:lnTo>
                      <a:lnTo>
                        <a:pt x="14" y="5"/>
                      </a:lnTo>
                      <a:lnTo>
                        <a:pt x="12" y="3"/>
                      </a:lnTo>
                      <a:lnTo>
                        <a:pt x="9" y="0"/>
                      </a:lnTo>
                      <a:lnTo>
                        <a:pt x="7" y="0"/>
                      </a:lnTo>
                      <a:lnTo>
                        <a:pt x="5" y="3"/>
                      </a:lnTo>
                      <a:lnTo>
                        <a:pt x="2" y="5"/>
                      </a:lnTo>
                      <a:lnTo>
                        <a:pt x="0" y="8"/>
                      </a:lnTo>
                      <a:close/>
                    </a:path>
                  </a:pathLst>
                </a:custGeom>
                <a:solidFill>
                  <a:srgbClr val="969696"/>
                </a:solidFill>
                <a:ln w="9525">
                  <a:noFill/>
                  <a:round/>
                  <a:headEnd/>
                  <a:tailEnd/>
                </a:ln>
              </p:spPr>
              <p:txBody>
                <a:bodyPr/>
                <a:lstStyle/>
                <a:p>
                  <a:endParaRPr lang="ru-RU"/>
                </a:p>
              </p:txBody>
            </p:sp>
            <p:sp>
              <p:nvSpPr>
                <p:cNvPr id="1221" name="Freeform 23"/>
                <p:cNvSpPr>
                  <a:spLocks/>
                </p:cNvSpPr>
                <p:nvPr/>
              </p:nvSpPr>
              <p:spPr bwMode="auto">
                <a:xfrm>
                  <a:off x="6925" y="7191"/>
                  <a:ext cx="15" cy="14"/>
                </a:xfrm>
                <a:custGeom>
                  <a:avLst/>
                  <a:gdLst>
                    <a:gd name="T0" fmla="*/ 0 w 15"/>
                    <a:gd name="T1" fmla="*/ 7 h 14"/>
                    <a:gd name="T2" fmla="*/ 0 w 15"/>
                    <a:gd name="T3" fmla="*/ 9 h 14"/>
                    <a:gd name="T4" fmla="*/ 3 w 15"/>
                    <a:gd name="T5" fmla="*/ 12 h 14"/>
                    <a:gd name="T6" fmla="*/ 5 w 15"/>
                    <a:gd name="T7" fmla="*/ 14 h 14"/>
                    <a:gd name="T8" fmla="*/ 7 w 15"/>
                    <a:gd name="T9" fmla="*/ 14 h 14"/>
                    <a:gd name="T10" fmla="*/ 10 w 15"/>
                    <a:gd name="T11" fmla="*/ 14 h 14"/>
                    <a:gd name="T12" fmla="*/ 12 w 15"/>
                    <a:gd name="T13" fmla="*/ 14 h 14"/>
                    <a:gd name="T14" fmla="*/ 15 w 15"/>
                    <a:gd name="T15" fmla="*/ 12 h 14"/>
                    <a:gd name="T16" fmla="*/ 15 w 15"/>
                    <a:gd name="T17" fmla="*/ 9 h 14"/>
                    <a:gd name="T18" fmla="*/ 15 w 15"/>
                    <a:gd name="T19" fmla="*/ 9 h 14"/>
                    <a:gd name="T20" fmla="*/ 15 w 15"/>
                    <a:gd name="T21" fmla="*/ 7 h 14"/>
                    <a:gd name="T22" fmla="*/ 15 w 15"/>
                    <a:gd name="T23" fmla="*/ 4 h 14"/>
                    <a:gd name="T24" fmla="*/ 12 w 15"/>
                    <a:gd name="T25" fmla="*/ 2 h 14"/>
                    <a:gd name="T26" fmla="*/ 10 w 15"/>
                    <a:gd name="T27" fmla="*/ 0 h 14"/>
                    <a:gd name="T28" fmla="*/ 7 w 15"/>
                    <a:gd name="T29" fmla="*/ 0 h 14"/>
                    <a:gd name="T30" fmla="*/ 5 w 15"/>
                    <a:gd name="T31" fmla="*/ 2 h 14"/>
                    <a:gd name="T32" fmla="*/ 3 w 15"/>
                    <a:gd name="T33" fmla="*/ 4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7" y="14"/>
                      </a:lnTo>
                      <a:lnTo>
                        <a:pt x="10" y="14"/>
                      </a:lnTo>
                      <a:lnTo>
                        <a:pt x="12" y="14"/>
                      </a:lnTo>
                      <a:lnTo>
                        <a:pt x="15" y="12"/>
                      </a:lnTo>
                      <a:lnTo>
                        <a:pt x="15" y="9"/>
                      </a:lnTo>
                      <a:lnTo>
                        <a:pt x="15" y="7"/>
                      </a:lnTo>
                      <a:lnTo>
                        <a:pt x="15" y="4"/>
                      </a:lnTo>
                      <a:lnTo>
                        <a:pt x="12" y="2"/>
                      </a:lnTo>
                      <a:lnTo>
                        <a:pt x="10" y="0"/>
                      </a:lnTo>
                      <a:lnTo>
                        <a:pt x="7" y="0"/>
                      </a:lnTo>
                      <a:lnTo>
                        <a:pt x="5" y="2"/>
                      </a:lnTo>
                      <a:lnTo>
                        <a:pt x="3" y="4"/>
                      </a:lnTo>
                      <a:lnTo>
                        <a:pt x="0" y="7"/>
                      </a:lnTo>
                      <a:close/>
                    </a:path>
                  </a:pathLst>
                </a:custGeom>
                <a:solidFill>
                  <a:srgbClr val="969696"/>
                </a:solidFill>
                <a:ln w="9525">
                  <a:noFill/>
                  <a:round/>
                  <a:headEnd/>
                  <a:tailEnd/>
                </a:ln>
              </p:spPr>
              <p:txBody>
                <a:bodyPr/>
                <a:lstStyle/>
                <a:p>
                  <a:endParaRPr lang="ru-RU"/>
                </a:p>
              </p:txBody>
            </p:sp>
            <p:sp>
              <p:nvSpPr>
                <p:cNvPr id="1222" name="Freeform 24"/>
                <p:cNvSpPr>
                  <a:spLocks/>
                </p:cNvSpPr>
                <p:nvPr/>
              </p:nvSpPr>
              <p:spPr bwMode="auto">
                <a:xfrm>
                  <a:off x="6928" y="7162"/>
                  <a:ext cx="14" cy="14"/>
                </a:xfrm>
                <a:custGeom>
                  <a:avLst/>
                  <a:gdLst>
                    <a:gd name="T0" fmla="*/ 0 w 14"/>
                    <a:gd name="T1" fmla="*/ 7 h 14"/>
                    <a:gd name="T2" fmla="*/ 0 w 14"/>
                    <a:gd name="T3" fmla="*/ 9 h 14"/>
                    <a:gd name="T4" fmla="*/ 2 w 14"/>
                    <a:gd name="T5" fmla="*/ 12 h 14"/>
                    <a:gd name="T6" fmla="*/ 4 w 14"/>
                    <a:gd name="T7" fmla="*/ 14 h 14"/>
                    <a:gd name="T8" fmla="*/ 7 w 14"/>
                    <a:gd name="T9" fmla="*/ 14 h 14"/>
                    <a:gd name="T10" fmla="*/ 9 w 14"/>
                    <a:gd name="T11" fmla="*/ 14 h 14"/>
                    <a:gd name="T12" fmla="*/ 12 w 14"/>
                    <a:gd name="T13" fmla="*/ 14 h 14"/>
                    <a:gd name="T14" fmla="*/ 14 w 14"/>
                    <a:gd name="T15" fmla="*/ 12 h 14"/>
                    <a:gd name="T16" fmla="*/ 14 w 14"/>
                    <a:gd name="T17" fmla="*/ 9 h 14"/>
                    <a:gd name="T18" fmla="*/ 14 w 14"/>
                    <a:gd name="T19" fmla="*/ 9 h 14"/>
                    <a:gd name="T20" fmla="*/ 14 w 14"/>
                    <a:gd name="T21" fmla="*/ 7 h 14"/>
                    <a:gd name="T22" fmla="*/ 14 w 14"/>
                    <a:gd name="T23" fmla="*/ 5 h 14"/>
                    <a:gd name="T24" fmla="*/ 12 w 14"/>
                    <a:gd name="T25" fmla="*/ 2 h 14"/>
                    <a:gd name="T26" fmla="*/ 9 w 14"/>
                    <a:gd name="T27" fmla="*/ 0 h 14"/>
                    <a:gd name="T28" fmla="*/ 7 w 14"/>
                    <a:gd name="T29" fmla="*/ 0 h 14"/>
                    <a:gd name="T30" fmla="*/ 4 w 14"/>
                    <a:gd name="T31" fmla="*/ 2 h 14"/>
                    <a:gd name="T32" fmla="*/ 2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4" y="14"/>
                      </a:lnTo>
                      <a:lnTo>
                        <a:pt x="7" y="14"/>
                      </a:lnTo>
                      <a:lnTo>
                        <a:pt x="9" y="14"/>
                      </a:lnTo>
                      <a:lnTo>
                        <a:pt x="12" y="14"/>
                      </a:lnTo>
                      <a:lnTo>
                        <a:pt x="14" y="12"/>
                      </a:lnTo>
                      <a:lnTo>
                        <a:pt x="14" y="9"/>
                      </a:lnTo>
                      <a:lnTo>
                        <a:pt x="14" y="7"/>
                      </a:lnTo>
                      <a:lnTo>
                        <a:pt x="14" y="5"/>
                      </a:lnTo>
                      <a:lnTo>
                        <a:pt x="12" y="2"/>
                      </a:lnTo>
                      <a:lnTo>
                        <a:pt x="9" y="0"/>
                      </a:lnTo>
                      <a:lnTo>
                        <a:pt x="7" y="0"/>
                      </a:lnTo>
                      <a:lnTo>
                        <a:pt x="4" y="2"/>
                      </a:lnTo>
                      <a:lnTo>
                        <a:pt x="2" y="5"/>
                      </a:lnTo>
                      <a:lnTo>
                        <a:pt x="0" y="7"/>
                      </a:lnTo>
                      <a:close/>
                    </a:path>
                  </a:pathLst>
                </a:custGeom>
                <a:solidFill>
                  <a:srgbClr val="969696"/>
                </a:solidFill>
                <a:ln w="9525">
                  <a:noFill/>
                  <a:round/>
                  <a:headEnd/>
                  <a:tailEnd/>
                </a:ln>
              </p:spPr>
              <p:txBody>
                <a:bodyPr/>
                <a:lstStyle/>
                <a:p>
                  <a:endParaRPr lang="ru-RU"/>
                </a:p>
              </p:txBody>
            </p:sp>
            <p:sp>
              <p:nvSpPr>
                <p:cNvPr id="1223" name="Freeform 25"/>
                <p:cNvSpPr>
                  <a:spLocks/>
                </p:cNvSpPr>
                <p:nvPr/>
              </p:nvSpPr>
              <p:spPr bwMode="auto">
                <a:xfrm>
                  <a:off x="6930" y="7133"/>
                  <a:ext cx="14" cy="14"/>
                </a:xfrm>
                <a:custGeom>
                  <a:avLst/>
                  <a:gdLst>
                    <a:gd name="T0" fmla="*/ 0 w 14"/>
                    <a:gd name="T1" fmla="*/ 7 h 14"/>
                    <a:gd name="T2" fmla="*/ 0 w 14"/>
                    <a:gd name="T3" fmla="*/ 10 h 14"/>
                    <a:gd name="T4" fmla="*/ 2 w 14"/>
                    <a:gd name="T5" fmla="*/ 12 h 14"/>
                    <a:gd name="T6" fmla="*/ 5 w 14"/>
                    <a:gd name="T7" fmla="*/ 14 h 14"/>
                    <a:gd name="T8" fmla="*/ 7 w 14"/>
                    <a:gd name="T9" fmla="*/ 14 h 14"/>
                    <a:gd name="T10" fmla="*/ 10 w 14"/>
                    <a:gd name="T11" fmla="*/ 14 h 14"/>
                    <a:gd name="T12" fmla="*/ 12 w 14"/>
                    <a:gd name="T13" fmla="*/ 14 h 14"/>
                    <a:gd name="T14" fmla="*/ 14 w 14"/>
                    <a:gd name="T15" fmla="*/ 12 h 14"/>
                    <a:gd name="T16" fmla="*/ 14 w 14"/>
                    <a:gd name="T17" fmla="*/ 10 h 14"/>
                    <a:gd name="T18" fmla="*/ 14 w 14"/>
                    <a:gd name="T19" fmla="*/ 10 h 14"/>
                    <a:gd name="T20" fmla="*/ 14 w 14"/>
                    <a:gd name="T21" fmla="*/ 7 h 14"/>
                    <a:gd name="T22" fmla="*/ 14 w 14"/>
                    <a:gd name="T23" fmla="*/ 5 h 14"/>
                    <a:gd name="T24" fmla="*/ 12 w 14"/>
                    <a:gd name="T25" fmla="*/ 2 h 14"/>
                    <a:gd name="T26" fmla="*/ 10 w 14"/>
                    <a:gd name="T27" fmla="*/ 0 h 14"/>
                    <a:gd name="T28" fmla="*/ 7 w 14"/>
                    <a:gd name="T29" fmla="*/ 0 h 14"/>
                    <a:gd name="T30" fmla="*/ 5 w 14"/>
                    <a:gd name="T31" fmla="*/ 2 h 14"/>
                    <a:gd name="T32" fmla="*/ 2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10"/>
                      </a:lnTo>
                      <a:lnTo>
                        <a:pt x="2" y="12"/>
                      </a:lnTo>
                      <a:lnTo>
                        <a:pt x="5" y="14"/>
                      </a:lnTo>
                      <a:lnTo>
                        <a:pt x="7" y="14"/>
                      </a:lnTo>
                      <a:lnTo>
                        <a:pt x="10" y="14"/>
                      </a:lnTo>
                      <a:lnTo>
                        <a:pt x="12" y="14"/>
                      </a:lnTo>
                      <a:lnTo>
                        <a:pt x="14" y="12"/>
                      </a:lnTo>
                      <a:lnTo>
                        <a:pt x="14" y="10"/>
                      </a:lnTo>
                      <a:lnTo>
                        <a:pt x="14" y="7"/>
                      </a:lnTo>
                      <a:lnTo>
                        <a:pt x="14" y="5"/>
                      </a:lnTo>
                      <a:lnTo>
                        <a:pt x="12" y="2"/>
                      </a:lnTo>
                      <a:lnTo>
                        <a:pt x="10" y="0"/>
                      </a:lnTo>
                      <a:lnTo>
                        <a:pt x="7" y="0"/>
                      </a:lnTo>
                      <a:lnTo>
                        <a:pt x="5" y="2"/>
                      </a:lnTo>
                      <a:lnTo>
                        <a:pt x="2" y="5"/>
                      </a:lnTo>
                      <a:lnTo>
                        <a:pt x="0" y="7"/>
                      </a:lnTo>
                      <a:close/>
                    </a:path>
                  </a:pathLst>
                </a:custGeom>
                <a:solidFill>
                  <a:srgbClr val="969696"/>
                </a:solidFill>
                <a:ln w="9525">
                  <a:noFill/>
                  <a:round/>
                  <a:headEnd/>
                  <a:tailEnd/>
                </a:ln>
              </p:spPr>
              <p:txBody>
                <a:bodyPr/>
                <a:lstStyle/>
                <a:p>
                  <a:endParaRPr lang="ru-RU"/>
                </a:p>
              </p:txBody>
            </p:sp>
            <p:sp>
              <p:nvSpPr>
                <p:cNvPr id="1224" name="Freeform 26"/>
                <p:cNvSpPr>
                  <a:spLocks/>
                </p:cNvSpPr>
                <p:nvPr/>
              </p:nvSpPr>
              <p:spPr bwMode="auto">
                <a:xfrm>
                  <a:off x="6932" y="7104"/>
                  <a:ext cx="15" cy="15"/>
                </a:xfrm>
                <a:custGeom>
                  <a:avLst/>
                  <a:gdLst>
                    <a:gd name="T0" fmla="*/ 0 w 15"/>
                    <a:gd name="T1" fmla="*/ 7 h 15"/>
                    <a:gd name="T2" fmla="*/ 0 w 15"/>
                    <a:gd name="T3" fmla="*/ 10 h 15"/>
                    <a:gd name="T4" fmla="*/ 0 w 15"/>
                    <a:gd name="T5" fmla="*/ 12 h 15"/>
                    <a:gd name="T6" fmla="*/ 3 w 15"/>
                    <a:gd name="T7" fmla="*/ 15 h 15"/>
                    <a:gd name="T8" fmla="*/ 5 w 15"/>
                    <a:gd name="T9" fmla="*/ 15 h 15"/>
                    <a:gd name="T10" fmla="*/ 8 w 15"/>
                    <a:gd name="T11" fmla="*/ 15 h 15"/>
                    <a:gd name="T12" fmla="*/ 10 w 15"/>
                    <a:gd name="T13" fmla="*/ 15 h 15"/>
                    <a:gd name="T14" fmla="*/ 12 w 15"/>
                    <a:gd name="T15" fmla="*/ 12 h 15"/>
                    <a:gd name="T16" fmla="*/ 15 w 15"/>
                    <a:gd name="T17" fmla="*/ 10 h 15"/>
                    <a:gd name="T18" fmla="*/ 15 w 15"/>
                    <a:gd name="T19" fmla="*/ 10 h 15"/>
                    <a:gd name="T20" fmla="*/ 15 w 15"/>
                    <a:gd name="T21" fmla="*/ 7 h 15"/>
                    <a:gd name="T22" fmla="*/ 12 w 15"/>
                    <a:gd name="T23" fmla="*/ 5 h 15"/>
                    <a:gd name="T24" fmla="*/ 10 w 15"/>
                    <a:gd name="T25" fmla="*/ 3 h 15"/>
                    <a:gd name="T26" fmla="*/ 8 w 15"/>
                    <a:gd name="T27" fmla="*/ 0 h 15"/>
                    <a:gd name="T28" fmla="*/ 5 w 15"/>
                    <a:gd name="T29" fmla="*/ 0 h 15"/>
                    <a:gd name="T30" fmla="*/ 3 w 15"/>
                    <a:gd name="T31" fmla="*/ 3 h 15"/>
                    <a:gd name="T32" fmla="*/ 0 w 15"/>
                    <a:gd name="T33" fmla="*/ 5 h 15"/>
                    <a:gd name="T34" fmla="*/ 0 w 15"/>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7"/>
                      </a:moveTo>
                      <a:lnTo>
                        <a:pt x="0" y="10"/>
                      </a:lnTo>
                      <a:lnTo>
                        <a:pt x="0" y="12"/>
                      </a:lnTo>
                      <a:lnTo>
                        <a:pt x="3" y="15"/>
                      </a:lnTo>
                      <a:lnTo>
                        <a:pt x="5" y="15"/>
                      </a:lnTo>
                      <a:lnTo>
                        <a:pt x="8" y="15"/>
                      </a:lnTo>
                      <a:lnTo>
                        <a:pt x="10" y="15"/>
                      </a:lnTo>
                      <a:lnTo>
                        <a:pt x="12" y="12"/>
                      </a:lnTo>
                      <a:lnTo>
                        <a:pt x="15" y="10"/>
                      </a:lnTo>
                      <a:lnTo>
                        <a:pt x="15" y="7"/>
                      </a:lnTo>
                      <a:lnTo>
                        <a:pt x="12" y="5"/>
                      </a:lnTo>
                      <a:lnTo>
                        <a:pt x="10" y="3"/>
                      </a:lnTo>
                      <a:lnTo>
                        <a:pt x="8" y="0"/>
                      </a:lnTo>
                      <a:lnTo>
                        <a:pt x="5" y="0"/>
                      </a:lnTo>
                      <a:lnTo>
                        <a:pt x="3" y="3"/>
                      </a:lnTo>
                      <a:lnTo>
                        <a:pt x="0" y="5"/>
                      </a:lnTo>
                      <a:lnTo>
                        <a:pt x="0" y="7"/>
                      </a:lnTo>
                      <a:close/>
                    </a:path>
                  </a:pathLst>
                </a:custGeom>
                <a:solidFill>
                  <a:srgbClr val="969696"/>
                </a:solidFill>
                <a:ln w="9525">
                  <a:noFill/>
                  <a:round/>
                  <a:headEnd/>
                  <a:tailEnd/>
                </a:ln>
              </p:spPr>
              <p:txBody>
                <a:bodyPr/>
                <a:lstStyle/>
                <a:p>
                  <a:endParaRPr lang="ru-RU"/>
                </a:p>
              </p:txBody>
            </p:sp>
            <p:sp>
              <p:nvSpPr>
                <p:cNvPr id="1225" name="Freeform 27"/>
                <p:cNvSpPr>
                  <a:spLocks/>
                </p:cNvSpPr>
                <p:nvPr/>
              </p:nvSpPr>
              <p:spPr bwMode="auto">
                <a:xfrm>
                  <a:off x="6935" y="7075"/>
                  <a:ext cx="14" cy="15"/>
                </a:xfrm>
                <a:custGeom>
                  <a:avLst/>
                  <a:gdLst>
                    <a:gd name="T0" fmla="*/ 0 w 14"/>
                    <a:gd name="T1" fmla="*/ 8 h 15"/>
                    <a:gd name="T2" fmla="*/ 0 w 14"/>
                    <a:gd name="T3" fmla="*/ 10 h 15"/>
                    <a:gd name="T4" fmla="*/ 0 w 14"/>
                    <a:gd name="T5" fmla="*/ 12 h 15"/>
                    <a:gd name="T6" fmla="*/ 2 w 14"/>
                    <a:gd name="T7" fmla="*/ 15 h 15"/>
                    <a:gd name="T8" fmla="*/ 5 w 14"/>
                    <a:gd name="T9" fmla="*/ 15 h 15"/>
                    <a:gd name="T10" fmla="*/ 7 w 14"/>
                    <a:gd name="T11" fmla="*/ 15 h 15"/>
                    <a:gd name="T12" fmla="*/ 9 w 14"/>
                    <a:gd name="T13" fmla="*/ 15 h 15"/>
                    <a:gd name="T14" fmla="*/ 12 w 14"/>
                    <a:gd name="T15" fmla="*/ 12 h 15"/>
                    <a:gd name="T16" fmla="*/ 14 w 14"/>
                    <a:gd name="T17" fmla="*/ 10 h 15"/>
                    <a:gd name="T18" fmla="*/ 14 w 14"/>
                    <a:gd name="T19" fmla="*/ 10 h 15"/>
                    <a:gd name="T20" fmla="*/ 14 w 14"/>
                    <a:gd name="T21" fmla="*/ 8 h 15"/>
                    <a:gd name="T22" fmla="*/ 12 w 14"/>
                    <a:gd name="T23" fmla="*/ 5 h 15"/>
                    <a:gd name="T24" fmla="*/ 9 w 14"/>
                    <a:gd name="T25" fmla="*/ 3 h 15"/>
                    <a:gd name="T26" fmla="*/ 7 w 14"/>
                    <a:gd name="T27" fmla="*/ 0 h 15"/>
                    <a:gd name="T28" fmla="*/ 5 w 14"/>
                    <a:gd name="T29" fmla="*/ 0 h 15"/>
                    <a:gd name="T30" fmla="*/ 2 w 14"/>
                    <a:gd name="T31" fmla="*/ 3 h 15"/>
                    <a:gd name="T32" fmla="*/ 0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10"/>
                      </a:lnTo>
                      <a:lnTo>
                        <a:pt x="0" y="12"/>
                      </a:lnTo>
                      <a:lnTo>
                        <a:pt x="2" y="15"/>
                      </a:lnTo>
                      <a:lnTo>
                        <a:pt x="5" y="15"/>
                      </a:lnTo>
                      <a:lnTo>
                        <a:pt x="7" y="15"/>
                      </a:lnTo>
                      <a:lnTo>
                        <a:pt x="9" y="15"/>
                      </a:lnTo>
                      <a:lnTo>
                        <a:pt x="12" y="12"/>
                      </a:lnTo>
                      <a:lnTo>
                        <a:pt x="14" y="10"/>
                      </a:lnTo>
                      <a:lnTo>
                        <a:pt x="14" y="8"/>
                      </a:lnTo>
                      <a:lnTo>
                        <a:pt x="12" y="5"/>
                      </a:lnTo>
                      <a:lnTo>
                        <a:pt x="9" y="3"/>
                      </a:lnTo>
                      <a:lnTo>
                        <a:pt x="7" y="0"/>
                      </a:lnTo>
                      <a:lnTo>
                        <a:pt x="5" y="0"/>
                      </a:lnTo>
                      <a:lnTo>
                        <a:pt x="2" y="3"/>
                      </a:lnTo>
                      <a:lnTo>
                        <a:pt x="0" y="5"/>
                      </a:lnTo>
                      <a:lnTo>
                        <a:pt x="0" y="8"/>
                      </a:lnTo>
                      <a:close/>
                    </a:path>
                  </a:pathLst>
                </a:custGeom>
                <a:solidFill>
                  <a:srgbClr val="969696"/>
                </a:solidFill>
                <a:ln w="9525">
                  <a:noFill/>
                  <a:round/>
                  <a:headEnd/>
                  <a:tailEnd/>
                </a:ln>
              </p:spPr>
              <p:txBody>
                <a:bodyPr/>
                <a:lstStyle/>
                <a:p>
                  <a:endParaRPr lang="ru-RU"/>
                </a:p>
              </p:txBody>
            </p:sp>
            <p:sp>
              <p:nvSpPr>
                <p:cNvPr id="1226" name="Freeform 28"/>
                <p:cNvSpPr>
                  <a:spLocks/>
                </p:cNvSpPr>
                <p:nvPr/>
              </p:nvSpPr>
              <p:spPr bwMode="auto">
                <a:xfrm>
                  <a:off x="6937" y="7047"/>
                  <a:ext cx="15" cy="14"/>
                </a:xfrm>
                <a:custGeom>
                  <a:avLst/>
                  <a:gdLst>
                    <a:gd name="T0" fmla="*/ 0 w 15"/>
                    <a:gd name="T1" fmla="*/ 7 h 14"/>
                    <a:gd name="T2" fmla="*/ 0 w 15"/>
                    <a:gd name="T3" fmla="*/ 9 h 14"/>
                    <a:gd name="T4" fmla="*/ 0 w 15"/>
                    <a:gd name="T5" fmla="*/ 12 h 14"/>
                    <a:gd name="T6" fmla="*/ 3 w 15"/>
                    <a:gd name="T7" fmla="*/ 14 h 14"/>
                    <a:gd name="T8" fmla="*/ 5 w 15"/>
                    <a:gd name="T9" fmla="*/ 14 h 14"/>
                    <a:gd name="T10" fmla="*/ 7 w 15"/>
                    <a:gd name="T11" fmla="*/ 14 h 14"/>
                    <a:gd name="T12" fmla="*/ 10 w 15"/>
                    <a:gd name="T13" fmla="*/ 14 h 14"/>
                    <a:gd name="T14" fmla="*/ 12 w 15"/>
                    <a:gd name="T15" fmla="*/ 12 h 14"/>
                    <a:gd name="T16" fmla="*/ 15 w 15"/>
                    <a:gd name="T17" fmla="*/ 9 h 14"/>
                    <a:gd name="T18" fmla="*/ 15 w 15"/>
                    <a:gd name="T19" fmla="*/ 9 h 14"/>
                    <a:gd name="T20" fmla="*/ 15 w 15"/>
                    <a:gd name="T21" fmla="*/ 7 h 14"/>
                    <a:gd name="T22" fmla="*/ 12 w 15"/>
                    <a:gd name="T23" fmla="*/ 4 h 14"/>
                    <a:gd name="T24" fmla="*/ 10 w 15"/>
                    <a:gd name="T25" fmla="*/ 2 h 14"/>
                    <a:gd name="T26" fmla="*/ 7 w 15"/>
                    <a:gd name="T27" fmla="*/ 0 h 14"/>
                    <a:gd name="T28" fmla="*/ 5 w 15"/>
                    <a:gd name="T29" fmla="*/ 0 h 14"/>
                    <a:gd name="T30" fmla="*/ 3 w 15"/>
                    <a:gd name="T31" fmla="*/ 2 h 14"/>
                    <a:gd name="T32" fmla="*/ 0 w 15"/>
                    <a:gd name="T33" fmla="*/ 4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0" y="12"/>
                      </a:lnTo>
                      <a:lnTo>
                        <a:pt x="3" y="14"/>
                      </a:lnTo>
                      <a:lnTo>
                        <a:pt x="5" y="14"/>
                      </a:lnTo>
                      <a:lnTo>
                        <a:pt x="7" y="14"/>
                      </a:lnTo>
                      <a:lnTo>
                        <a:pt x="10" y="14"/>
                      </a:lnTo>
                      <a:lnTo>
                        <a:pt x="12" y="12"/>
                      </a:lnTo>
                      <a:lnTo>
                        <a:pt x="15" y="9"/>
                      </a:lnTo>
                      <a:lnTo>
                        <a:pt x="15" y="7"/>
                      </a:lnTo>
                      <a:lnTo>
                        <a:pt x="12" y="4"/>
                      </a:lnTo>
                      <a:lnTo>
                        <a:pt x="10" y="2"/>
                      </a:lnTo>
                      <a:lnTo>
                        <a:pt x="7" y="0"/>
                      </a:lnTo>
                      <a:lnTo>
                        <a:pt x="5" y="0"/>
                      </a:lnTo>
                      <a:lnTo>
                        <a:pt x="3" y="2"/>
                      </a:lnTo>
                      <a:lnTo>
                        <a:pt x="0" y="4"/>
                      </a:lnTo>
                      <a:lnTo>
                        <a:pt x="0" y="7"/>
                      </a:lnTo>
                      <a:close/>
                    </a:path>
                  </a:pathLst>
                </a:custGeom>
                <a:solidFill>
                  <a:srgbClr val="969696"/>
                </a:solidFill>
                <a:ln w="9525">
                  <a:noFill/>
                  <a:round/>
                  <a:headEnd/>
                  <a:tailEnd/>
                </a:ln>
              </p:spPr>
              <p:txBody>
                <a:bodyPr/>
                <a:lstStyle/>
                <a:p>
                  <a:endParaRPr lang="ru-RU"/>
                </a:p>
              </p:txBody>
            </p:sp>
            <p:sp>
              <p:nvSpPr>
                <p:cNvPr id="1227" name="Freeform 29"/>
                <p:cNvSpPr>
                  <a:spLocks/>
                </p:cNvSpPr>
                <p:nvPr/>
              </p:nvSpPr>
              <p:spPr bwMode="auto">
                <a:xfrm>
                  <a:off x="6937" y="7018"/>
                  <a:ext cx="15" cy="14"/>
                </a:xfrm>
                <a:custGeom>
                  <a:avLst/>
                  <a:gdLst>
                    <a:gd name="T0" fmla="*/ 0 w 15"/>
                    <a:gd name="T1" fmla="*/ 7 h 14"/>
                    <a:gd name="T2" fmla="*/ 0 w 15"/>
                    <a:gd name="T3" fmla="*/ 9 h 14"/>
                    <a:gd name="T4" fmla="*/ 3 w 15"/>
                    <a:gd name="T5" fmla="*/ 12 h 14"/>
                    <a:gd name="T6" fmla="*/ 5 w 15"/>
                    <a:gd name="T7" fmla="*/ 14 h 14"/>
                    <a:gd name="T8" fmla="*/ 7 w 15"/>
                    <a:gd name="T9" fmla="*/ 14 h 14"/>
                    <a:gd name="T10" fmla="*/ 10 w 15"/>
                    <a:gd name="T11" fmla="*/ 14 h 14"/>
                    <a:gd name="T12" fmla="*/ 12 w 15"/>
                    <a:gd name="T13" fmla="*/ 14 h 14"/>
                    <a:gd name="T14" fmla="*/ 15 w 15"/>
                    <a:gd name="T15" fmla="*/ 12 h 14"/>
                    <a:gd name="T16" fmla="*/ 15 w 15"/>
                    <a:gd name="T17" fmla="*/ 9 h 14"/>
                    <a:gd name="T18" fmla="*/ 15 w 15"/>
                    <a:gd name="T19" fmla="*/ 9 h 14"/>
                    <a:gd name="T20" fmla="*/ 15 w 15"/>
                    <a:gd name="T21" fmla="*/ 7 h 14"/>
                    <a:gd name="T22" fmla="*/ 15 w 15"/>
                    <a:gd name="T23" fmla="*/ 5 h 14"/>
                    <a:gd name="T24" fmla="*/ 12 w 15"/>
                    <a:gd name="T25" fmla="*/ 2 h 14"/>
                    <a:gd name="T26" fmla="*/ 10 w 15"/>
                    <a:gd name="T27" fmla="*/ 0 h 14"/>
                    <a:gd name="T28" fmla="*/ 7 w 15"/>
                    <a:gd name="T29" fmla="*/ 0 h 14"/>
                    <a:gd name="T30" fmla="*/ 5 w 15"/>
                    <a:gd name="T31" fmla="*/ 2 h 14"/>
                    <a:gd name="T32" fmla="*/ 3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7" y="14"/>
                      </a:lnTo>
                      <a:lnTo>
                        <a:pt x="10" y="14"/>
                      </a:lnTo>
                      <a:lnTo>
                        <a:pt x="12" y="14"/>
                      </a:lnTo>
                      <a:lnTo>
                        <a:pt x="15" y="12"/>
                      </a:lnTo>
                      <a:lnTo>
                        <a:pt x="15" y="9"/>
                      </a:lnTo>
                      <a:lnTo>
                        <a:pt x="15" y="7"/>
                      </a:lnTo>
                      <a:lnTo>
                        <a:pt x="15" y="5"/>
                      </a:lnTo>
                      <a:lnTo>
                        <a:pt x="12" y="2"/>
                      </a:lnTo>
                      <a:lnTo>
                        <a:pt x="10" y="0"/>
                      </a:lnTo>
                      <a:lnTo>
                        <a:pt x="7" y="0"/>
                      </a:lnTo>
                      <a:lnTo>
                        <a:pt x="5" y="2"/>
                      </a:lnTo>
                      <a:lnTo>
                        <a:pt x="3" y="5"/>
                      </a:lnTo>
                      <a:lnTo>
                        <a:pt x="0" y="7"/>
                      </a:lnTo>
                      <a:close/>
                    </a:path>
                  </a:pathLst>
                </a:custGeom>
                <a:solidFill>
                  <a:srgbClr val="969696"/>
                </a:solidFill>
                <a:ln w="9525">
                  <a:noFill/>
                  <a:round/>
                  <a:headEnd/>
                  <a:tailEnd/>
                </a:ln>
              </p:spPr>
              <p:txBody>
                <a:bodyPr/>
                <a:lstStyle/>
                <a:p>
                  <a:endParaRPr lang="ru-RU"/>
                </a:p>
              </p:txBody>
            </p:sp>
            <p:sp>
              <p:nvSpPr>
                <p:cNvPr id="1228" name="Freeform 30"/>
                <p:cNvSpPr>
                  <a:spLocks/>
                </p:cNvSpPr>
                <p:nvPr/>
              </p:nvSpPr>
              <p:spPr bwMode="auto">
                <a:xfrm>
                  <a:off x="6940" y="6989"/>
                  <a:ext cx="14" cy="14"/>
                </a:xfrm>
                <a:custGeom>
                  <a:avLst/>
                  <a:gdLst>
                    <a:gd name="T0" fmla="*/ 0 w 14"/>
                    <a:gd name="T1" fmla="*/ 7 h 14"/>
                    <a:gd name="T2" fmla="*/ 0 w 14"/>
                    <a:gd name="T3" fmla="*/ 10 h 14"/>
                    <a:gd name="T4" fmla="*/ 2 w 14"/>
                    <a:gd name="T5" fmla="*/ 12 h 14"/>
                    <a:gd name="T6" fmla="*/ 4 w 14"/>
                    <a:gd name="T7" fmla="*/ 14 h 14"/>
                    <a:gd name="T8" fmla="*/ 7 w 14"/>
                    <a:gd name="T9" fmla="*/ 14 h 14"/>
                    <a:gd name="T10" fmla="*/ 9 w 14"/>
                    <a:gd name="T11" fmla="*/ 14 h 14"/>
                    <a:gd name="T12" fmla="*/ 12 w 14"/>
                    <a:gd name="T13" fmla="*/ 14 h 14"/>
                    <a:gd name="T14" fmla="*/ 14 w 14"/>
                    <a:gd name="T15" fmla="*/ 12 h 14"/>
                    <a:gd name="T16" fmla="*/ 14 w 14"/>
                    <a:gd name="T17" fmla="*/ 10 h 14"/>
                    <a:gd name="T18" fmla="*/ 14 w 14"/>
                    <a:gd name="T19" fmla="*/ 10 h 14"/>
                    <a:gd name="T20" fmla="*/ 14 w 14"/>
                    <a:gd name="T21" fmla="*/ 7 h 14"/>
                    <a:gd name="T22" fmla="*/ 14 w 14"/>
                    <a:gd name="T23" fmla="*/ 5 h 14"/>
                    <a:gd name="T24" fmla="*/ 12 w 14"/>
                    <a:gd name="T25" fmla="*/ 2 h 14"/>
                    <a:gd name="T26" fmla="*/ 9 w 14"/>
                    <a:gd name="T27" fmla="*/ 0 h 14"/>
                    <a:gd name="T28" fmla="*/ 7 w 14"/>
                    <a:gd name="T29" fmla="*/ 0 h 14"/>
                    <a:gd name="T30" fmla="*/ 4 w 14"/>
                    <a:gd name="T31" fmla="*/ 2 h 14"/>
                    <a:gd name="T32" fmla="*/ 2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10"/>
                      </a:lnTo>
                      <a:lnTo>
                        <a:pt x="2" y="12"/>
                      </a:lnTo>
                      <a:lnTo>
                        <a:pt x="4" y="14"/>
                      </a:lnTo>
                      <a:lnTo>
                        <a:pt x="7" y="14"/>
                      </a:lnTo>
                      <a:lnTo>
                        <a:pt x="9" y="14"/>
                      </a:lnTo>
                      <a:lnTo>
                        <a:pt x="12" y="14"/>
                      </a:lnTo>
                      <a:lnTo>
                        <a:pt x="14" y="12"/>
                      </a:lnTo>
                      <a:lnTo>
                        <a:pt x="14" y="10"/>
                      </a:lnTo>
                      <a:lnTo>
                        <a:pt x="14" y="7"/>
                      </a:lnTo>
                      <a:lnTo>
                        <a:pt x="14" y="5"/>
                      </a:lnTo>
                      <a:lnTo>
                        <a:pt x="12" y="2"/>
                      </a:lnTo>
                      <a:lnTo>
                        <a:pt x="9" y="0"/>
                      </a:lnTo>
                      <a:lnTo>
                        <a:pt x="7" y="0"/>
                      </a:lnTo>
                      <a:lnTo>
                        <a:pt x="4" y="2"/>
                      </a:lnTo>
                      <a:lnTo>
                        <a:pt x="2" y="5"/>
                      </a:lnTo>
                      <a:lnTo>
                        <a:pt x="0" y="7"/>
                      </a:lnTo>
                      <a:close/>
                    </a:path>
                  </a:pathLst>
                </a:custGeom>
                <a:solidFill>
                  <a:srgbClr val="969696"/>
                </a:solidFill>
                <a:ln w="9525">
                  <a:noFill/>
                  <a:round/>
                  <a:headEnd/>
                  <a:tailEnd/>
                </a:ln>
              </p:spPr>
              <p:txBody>
                <a:bodyPr/>
                <a:lstStyle/>
                <a:p>
                  <a:endParaRPr lang="ru-RU"/>
                </a:p>
              </p:txBody>
            </p:sp>
            <p:sp>
              <p:nvSpPr>
                <p:cNvPr id="1229" name="Freeform 31"/>
                <p:cNvSpPr>
                  <a:spLocks/>
                </p:cNvSpPr>
                <p:nvPr/>
              </p:nvSpPr>
              <p:spPr bwMode="auto">
                <a:xfrm>
                  <a:off x="6942" y="6960"/>
                  <a:ext cx="14" cy="15"/>
                </a:xfrm>
                <a:custGeom>
                  <a:avLst/>
                  <a:gdLst>
                    <a:gd name="T0" fmla="*/ 0 w 14"/>
                    <a:gd name="T1" fmla="*/ 7 h 15"/>
                    <a:gd name="T2" fmla="*/ 0 w 14"/>
                    <a:gd name="T3" fmla="*/ 10 h 15"/>
                    <a:gd name="T4" fmla="*/ 2 w 14"/>
                    <a:gd name="T5" fmla="*/ 12 h 15"/>
                    <a:gd name="T6" fmla="*/ 5 w 14"/>
                    <a:gd name="T7" fmla="*/ 15 h 15"/>
                    <a:gd name="T8" fmla="*/ 7 w 14"/>
                    <a:gd name="T9" fmla="*/ 15 h 15"/>
                    <a:gd name="T10" fmla="*/ 10 w 14"/>
                    <a:gd name="T11" fmla="*/ 15 h 15"/>
                    <a:gd name="T12" fmla="*/ 12 w 14"/>
                    <a:gd name="T13" fmla="*/ 15 h 15"/>
                    <a:gd name="T14" fmla="*/ 14 w 14"/>
                    <a:gd name="T15" fmla="*/ 12 h 15"/>
                    <a:gd name="T16" fmla="*/ 14 w 14"/>
                    <a:gd name="T17" fmla="*/ 10 h 15"/>
                    <a:gd name="T18" fmla="*/ 14 w 14"/>
                    <a:gd name="T19" fmla="*/ 10 h 15"/>
                    <a:gd name="T20" fmla="*/ 14 w 14"/>
                    <a:gd name="T21" fmla="*/ 7 h 15"/>
                    <a:gd name="T22" fmla="*/ 14 w 14"/>
                    <a:gd name="T23" fmla="*/ 5 h 15"/>
                    <a:gd name="T24" fmla="*/ 12 w 14"/>
                    <a:gd name="T25" fmla="*/ 3 h 15"/>
                    <a:gd name="T26" fmla="*/ 10 w 14"/>
                    <a:gd name="T27" fmla="*/ 0 h 15"/>
                    <a:gd name="T28" fmla="*/ 7 w 14"/>
                    <a:gd name="T29" fmla="*/ 0 h 15"/>
                    <a:gd name="T30" fmla="*/ 5 w 14"/>
                    <a:gd name="T31" fmla="*/ 3 h 15"/>
                    <a:gd name="T32" fmla="*/ 2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2" y="12"/>
                      </a:lnTo>
                      <a:lnTo>
                        <a:pt x="5" y="15"/>
                      </a:lnTo>
                      <a:lnTo>
                        <a:pt x="7" y="15"/>
                      </a:lnTo>
                      <a:lnTo>
                        <a:pt x="10" y="15"/>
                      </a:lnTo>
                      <a:lnTo>
                        <a:pt x="12" y="15"/>
                      </a:lnTo>
                      <a:lnTo>
                        <a:pt x="14" y="12"/>
                      </a:lnTo>
                      <a:lnTo>
                        <a:pt x="14" y="10"/>
                      </a:lnTo>
                      <a:lnTo>
                        <a:pt x="14" y="7"/>
                      </a:lnTo>
                      <a:lnTo>
                        <a:pt x="14" y="5"/>
                      </a:lnTo>
                      <a:lnTo>
                        <a:pt x="12" y="3"/>
                      </a:lnTo>
                      <a:lnTo>
                        <a:pt x="10" y="0"/>
                      </a:lnTo>
                      <a:lnTo>
                        <a:pt x="7" y="0"/>
                      </a:lnTo>
                      <a:lnTo>
                        <a:pt x="5" y="3"/>
                      </a:lnTo>
                      <a:lnTo>
                        <a:pt x="2" y="5"/>
                      </a:lnTo>
                      <a:lnTo>
                        <a:pt x="0" y="7"/>
                      </a:lnTo>
                      <a:close/>
                    </a:path>
                  </a:pathLst>
                </a:custGeom>
                <a:solidFill>
                  <a:srgbClr val="969696"/>
                </a:solidFill>
                <a:ln w="9525">
                  <a:noFill/>
                  <a:round/>
                  <a:headEnd/>
                  <a:tailEnd/>
                </a:ln>
              </p:spPr>
              <p:txBody>
                <a:bodyPr/>
                <a:lstStyle/>
                <a:p>
                  <a:endParaRPr lang="ru-RU"/>
                </a:p>
              </p:txBody>
            </p:sp>
            <p:sp>
              <p:nvSpPr>
                <p:cNvPr id="1230" name="Freeform 32"/>
                <p:cNvSpPr>
                  <a:spLocks/>
                </p:cNvSpPr>
                <p:nvPr/>
              </p:nvSpPr>
              <p:spPr bwMode="auto">
                <a:xfrm>
                  <a:off x="6944" y="6931"/>
                  <a:ext cx="15" cy="15"/>
                </a:xfrm>
                <a:custGeom>
                  <a:avLst/>
                  <a:gdLst>
                    <a:gd name="T0" fmla="*/ 0 w 15"/>
                    <a:gd name="T1" fmla="*/ 8 h 15"/>
                    <a:gd name="T2" fmla="*/ 0 w 15"/>
                    <a:gd name="T3" fmla="*/ 10 h 15"/>
                    <a:gd name="T4" fmla="*/ 0 w 15"/>
                    <a:gd name="T5" fmla="*/ 12 h 15"/>
                    <a:gd name="T6" fmla="*/ 3 w 15"/>
                    <a:gd name="T7" fmla="*/ 15 h 15"/>
                    <a:gd name="T8" fmla="*/ 5 w 15"/>
                    <a:gd name="T9" fmla="*/ 15 h 15"/>
                    <a:gd name="T10" fmla="*/ 8 w 15"/>
                    <a:gd name="T11" fmla="*/ 15 h 15"/>
                    <a:gd name="T12" fmla="*/ 10 w 15"/>
                    <a:gd name="T13" fmla="*/ 15 h 15"/>
                    <a:gd name="T14" fmla="*/ 12 w 15"/>
                    <a:gd name="T15" fmla="*/ 12 h 15"/>
                    <a:gd name="T16" fmla="*/ 15 w 15"/>
                    <a:gd name="T17" fmla="*/ 10 h 15"/>
                    <a:gd name="T18" fmla="*/ 15 w 15"/>
                    <a:gd name="T19" fmla="*/ 10 h 15"/>
                    <a:gd name="T20" fmla="*/ 15 w 15"/>
                    <a:gd name="T21" fmla="*/ 8 h 15"/>
                    <a:gd name="T22" fmla="*/ 12 w 15"/>
                    <a:gd name="T23" fmla="*/ 5 h 15"/>
                    <a:gd name="T24" fmla="*/ 10 w 15"/>
                    <a:gd name="T25" fmla="*/ 3 h 15"/>
                    <a:gd name="T26" fmla="*/ 8 w 15"/>
                    <a:gd name="T27" fmla="*/ 0 h 15"/>
                    <a:gd name="T28" fmla="*/ 5 w 15"/>
                    <a:gd name="T29" fmla="*/ 0 h 15"/>
                    <a:gd name="T30" fmla="*/ 3 w 15"/>
                    <a:gd name="T31" fmla="*/ 3 h 15"/>
                    <a:gd name="T32" fmla="*/ 0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0" y="10"/>
                      </a:lnTo>
                      <a:lnTo>
                        <a:pt x="0" y="12"/>
                      </a:lnTo>
                      <a:lnTo>
                        <a:pt x="3" y="15"/>
                      </a:lnTo>
                      <a:lnTo>
                        <a:pt x="5" y="15"/>
                      </a:lnTo>
                      <a:lnTo>
                        <a:pt x="8" y="15"/>
                      </a:lnTo>
                      <a:lnTo>
                        <a:pt x="10" y="15"/>
                      </a:lnTo>
                      <a:lnTo>
                        <a:pt x="12" y="12"/>
                      </a:lnTo>
                      <a:lnTo>
                        <a:pt x="15" y="10"/>
                      </a:lnTo>
                      <a:lnTo>
                        <a:pt x="15" y="8"/>
                      </a:lnTo>
                      <a:lnTo>
                        <a:pt x="12" y="5"/>
                      </a:lnTo>
                      <a:lnTo>
                        <a:pt x="10" y="3"/>
                      </a:lnTo>
                      <a:lnTo>
                        <a:pt x="8" y="0"/>
                      </a:lnTo>
                      <a:lnTo>
                        <a:pt x="5" y="0"/>
                      </a:lnTo>
                      <a:lnTo>
                        <a:pt x="3" y="3"/>
                      </a:lnTo>
                      <a:lnTo>
                        <a:pt x="0" y="5"/>
                      </a:lnTo>
                      <a:lnTo>
                        <a:pt x="0" y="8"/>
                      </a:lnTo>
                      <a:close/>
                    </a:path>
                  </a:pathLst>
                </a:custGeom>
                <a:solidFill>
                  <a:srgbClr val="969696"/>
                </a:solidFill>
                <a:ln w="9525">
                  <a:noFill/>
                  <a:round/>
                  <a:headEnd/>
                  <a:tailEnd/>
                </a:ln>
              </p:spPr>
              <p:txBody>
                <a:bodyPr/>
                <a:lstStyle/>
                <a:p>
                  <a:endParaRPr lang="ru-RU"/>
                </a:p>
              </p:txBody>
            </p:sp>
            <p:sp>
              <p:nvSpPr>
                <p:cNvPr id="1231" name="Freeform 33"/>
                <p:cNvSpPr>
                  <a:spLocks/>
                </p:cNvSpPr>
                <p:nvPr/>
              </p:nvSpPr>
              <p:spPr bwMode="auto">
                <a:xfrm>
                  <a:off x="6947" y="6903"/>
                  <a:ext cx="14" cy="16"/>
                </a:xfrm>
                <a:custGeom>
                  <a:avLst/>
                  <a:gdLst>
                    <a:gd name="T0" fmla="*/ 0 w 14"/>
                    <a:gd name="T1" fmla="*/ 7 h 16"/>
                    <a:gd name="T2" fmla="*/ 0 w 14"/>
                    <a:gd name="T3" fmla="*/ 9 h 16"/>
                    <a:gd name="T4" fmla="*/ 0 w 14"/>
                    <a:gd name="T5" fmla="*/ 12 h 16"/>
                    <a:gd name="T6" fmla="*/ 2 w 14"/>
                    <a:gd name="T7" fmla="*/ 14 h 16"/>
                    <a:gd name="T8" fmla="*/ 5 w 14"/>
                    <a:gd name="T9" fmla="*/ 16 h 16"/>
                    <a:gd name="T10" fmla="*/ 7 w 14"/>
                    <a:gd name="T11" fmla="*/ 16 h 16"/>
                    <a:gd name="T12" fmla="*/ 9 w 14"/>
                    <a:gd name="T13" fmla="*/ 14 h 16"/>
                    <a:gd name="T14" fmla="*/ 12 w 14"/>
                    <a:gd name="T15" fmla="*/ 12 h 16"/>
                    <a:gd name="T16" fmla="*/ 14 w 14"/>
                    <a:gd name="T17" fmla="*/ 9 h 16"/>
                    <a:gd name="T18" fmla="*/ 14 w 14"/>
                    <a:gd name="T19" fmla="*/ 9 h 16"/>
                    <a:gd name="T20" fmla="*/ 14 w 14"/>
                    <a:gd name="T21" fmla="*/ 7 h 16"/>
                    <a:gd name="T22" fmla="*/ 12 w 14"/>
                    <a:gd name="T23" fmla="*/ 4 h 16"/>
                    <a:gd name="T24" fmla="*/ 9 w 14"/>
                    <a:gd name="T25" fmla="*/ 2 h 16"/>
                    <a:gd name="T26" fmla="*/ 7 w 14"/>
                    <a:gd name="T27" fmla="*/ 0 h 16"/>
                    <a:gd name="T28" fmla="*/ 5 w 14"/>
                    <a:gd name="T29" fmla="*/ 0 h 16"/>
                    <a:gd name="T30" fmla="*/ 2 w 14"/>
                    <a:gd name="T31" fmla="*/ 2 h 16"/>
                    <a:gd name="T32" fmla="*/ 0 w 14"/>
                    <a:gd name="T33" fmla="*/ 4 h 16"/>
                    <a:gd name="T34" fmla="*/ 0 w 14"/>
                    <a:gd name="T35" fmla="*/ 7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6"/>
                    <a:gd name="T56" fmla="*/ 14 w 14"/>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6">
                      <a:moveTo>
                        <a:pt x="0" y="7"/>
                      </a:moveTo>
                      <a:lnTo>
                        <a:pt x="0" y="9"/>
                      </a:lnTo>
                      <a:lnTo>
                        <a:pt x="0" y="12"/>
                      </a:lnTo>
                      <a:lnTo>
                        <a:pt x="2" y="14"/>
                      </a:lnTo>
                      <a:lnTo>
                        <a:pt x="5" y="16"/>
                      </a:lnTo>
                      <a:lnTo>
                        <a:pt x="7" y="16"/>
                      </a:lnTo>
                      <a:lnTo>
                        <a:pt x="9" y="14"/>
                      </a:lnTo>
                      <a:lnTo>
                        <a:pt x="12" y="12"/>
                      </a:lnTo>
                      <a:lnTo>
                        <a:pt x="14" y="9"/>
                      </a:lnTo>
                      <a:lnTo>
                        <a:pt x="14" y="7"/>
                      </a:lnTo>
                      <a:lnTo>
                        <a:pt x="12" y="4"/>
                      </a:lnTo>
                      <a:lnTo>
                        <a:pt x="9" y="2"/>
                      </a:lnTo>
                      <a:lnTo>
                        <a:pt x="7" y="0"/>
                      </a:lnTo>
                      <a:lnTo>
                        <a:pt x="5" y="0"/>
                      </a:lnTo>
                      <a:lnTo>
                        <a:pt x="2" y="2"/>
                      </a:lnTo>
                      <a:lnTo>
                        <a:pt x="0" y="4"/>
                      </a:lnTo>
                      <a:lnTo>
                        <a:pt x="0" y="7"/>
                      </a:lnTo>
                      <a:close/>
                    </a:path>
                  </a:pathLst>
                </a:custGeom>
                <a:solidFill>
                  <a:srgbClr val="969696"/>
                </a:solidFill>
                <a:ln w="9525">
                  <a:noFill/>
                  <a:round/>
                  <a:headEnd/>
                  <a:tailEnd/>
                </a:ln>
              </p:spPr>
              <p:txBody>
                <a:bodyPr/>
                <a:lstStyle/>
                <a:p>
                  <a:endParaRPr lang="ru-RU"/>
                </a:p>
              </p:txBody>
            </p:sp>
            <p:sp>
              <p:nvSpPr>
                <p:cNvPr id="1232" name="Freeform 34"/>
                <p:cNvSpPr>
                  <a:spLocks/>
                </p:cNvSpPr>
                <p:nvPr/>
              </p:nvSpPr>
              <p:spPr bwMode="auto">
                <a:xfrm>
                  <a:off x="6949" y="6876"/>
                  <a:ext cx="15" cy="15"/>
                </a:xfrm>
                <a:custGeom>
                  <a:avLst/>
                  <a:gdLst>
                    <a:gd name="T0" fmla="*/ 0 w 15"/>
                    <a:gd name="T1" fmla="*/ 5 h 15"/>
                    <a:gd name="T2" fmla="*/ 0 w 15"/>
                    <a:gd name="T3" fmla="*/ 7 h 15"/>
                    <a:gd name="T4" fmla="*/ 0 w 15"/>
                    <a:gd name="T5" fmla="*/ 10 h 15"/>
                    <a:gd name="T6" fmla="*/ 3 w 15"/>
                    <a:gd name="T7" fmla="*/ 12 h 15"/>
                    <a:gd name="T8" fmla="*/ 5 w 15"/>
                    <a:gd name="T9" fmla="*/ 15 h 15"/>
                    <a:gd name="T10" fmla="*/ 7 w 15"/>
                    <a:gd name="T11" fmla="*/ 15 h 15"/>
                    <a:gd name="T12" fmla="*/ 10 w 15"/>
                    <a:gd name="T13" fmla="*/ 12 h 15"/>
                    <a:gd name="T14" fmla="*/ 12 w 15"/>
                    <a:gd name="T15" fmla="*/ 10 h 15"/>
                    <a:gd name="T16" fmla="*/ 15 w 15"/>
                    <a:gd name="T17" fmla="*/ 7 h 15"/>
                    <a:gd name="T18" fmla="*/ 15 w 15"/>
                    <a:gd name="T19" fmla="*/ 7 h 15"/>
                    <a:gd name="T20" fmla="*/ 15 w 15"/>
                    <a:gd name="T21" fmla="*/ 5 h 15"/>
                    <a:gd name="T22" fmla="*/ 12 w 15"/>
                    <a:gd name="T23" fmla="*/ 3 h 15"/>
                    <a:gd name="T24" fmla="*/ 10 w 15"/>
                    <a:gd name="T25" fmla="*/ 0 h 15"/>
                    <a:gd name="T26" fmla="*/ 7 w 15"/>
                    <a:gd name="T27" fmla="*/ 0 h 15"/>
                    <a:gd name="T28" fmla="*/ 5 w 15"/>
                    <a:gd name="T29" fmla="*/ 0 h 15"/>
                    <a:gd name="T30" fmla="*/ 3 w 15"/>
                    <a:gd name="T31" fmla="*/ 0 h 15"/>
                    <a:gd name="T32" fmla="*/ 0 w 15"/>
                    <a:gd name="T33" fmla="*/ 3 h 15"/>
                    <a:gd name="T34" fmla="*/ 0 w 15"/>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5"/>
                      </a:moveTo>
                      <a:lnTo>
                        <a:pt x="0" y="7"/>
                      </a:lnTo>
                      <a:lnTo>
                        <a:pt x="0" y="10"/>
                      </a:lnTo>
                      <a:lnTo>
                        <a:pt x="3" y="12"/>
                      </a:lnTo>
                      <a:lnTo>
                        <a:pt x="5" y="15"/>
                      </a:lnTo>
                      <a:lnTo>
                        <a:pt x="7" y="15"/>
                      </a:lnTo>
                      <a:lnTo>
                        <a:pt x="10" y="12"/>
                      </a:lnTo>
                      <a:lnTo>
                        <a:pt x="12" y="10"/>
                      </a:lnTo>
                      <a:lnTo>
                        <a:pt x="15" y="7"/>
                      </a:lnTo>
                      <a:lnTo>
                        <a:pt x="15" y="5"/>
                      </a:lnTo>
                      <a:lnTo>
                        <a:pt x="12" y="3"/>
                      </a:lnTo>
                      <a:lnTo>
                        <a:pt x="10" y="0"/>
                      </a:lnTo>
                      <a:lnTo>
                        <a:pt x="7" y="0"/>
                      </a:lnTo>
                      <a:lnTo>
                        <a:pt x="5" y="0"/>
                      </a:lnTo>
                      <a:lnTo>
                        <a:pt x="3" y="0"/>
                      </a:lnTo>
                      <a:lnTo>
                        <a:pt x="0" y="3"/>
                      </a:lnTo>
                      <a:lnTo>
                        <a:pt x="0" y="5"/>
                      </a:lnTo>
                      <a:close/>
                    </a:path>
                  </a:pathLst>
                </a:custGeom>
                <a:solidFill>
                  <a:srgbClr val="969696"/>
                </a:solidFill>
                <a:ln w="9525">
                  <a:noFill/>
                  <a:round/>
                  <a:headEnd/>
                  <a:tailEnd/>
                </a:ln>
              </p:spPr>
              <p:txBody>
                <a:bodyPr/>
                <a:lstStyle/>
                <a:p>
                  <a:endParaRPr lang="ru-RU"/>
                </a:p>
              </p:txBody>
            </p:sp>
            <p:sp>
              <p:nvSpPr>
                <p:cNvPr id="1233" name="Freeform 35"/>
                <p:cNvSpPr>
                  <a:spLocks/>
                </p:cNvSpPr>
                <p:nvPr/>
              </p:nvSpPr>
              <p:spPr bwMode="auto">
                <a:xfrm>
                  <a:off x="6952" y="6847"/>
                  <a:ext cx="14" cy="15"/>
                </a:xfrm>
                <a:custGeom>
                  <a:avLst/>
                  <a:gdLst>
                    <a:gd name="T0" fmla="*/ 0 w 14"/>
                    <a:gd name="T1" fmla="*/ 5 h 15"/>
                    <a:gd name="T2" fmla="*/ 0 w 14"/>
                    <a:gd name="T3" fmla="*/ 8 h 15"/>
                    <a:gd name="T4" fmla="*/ 0 w 14"/>
                    <a:gd name="T5" fmla="*/ 10 h 15"/>
                    <a:gd name="T6" fmla="*/ 2 w 14"/>
                    <a:gd name="T7" fmla="*/ 12 h 15"/>
                    <a:gd name="T8" fmla="*/ 4 w 14"/>
                    <a:gd name="T9" fmla="*/ 15 h 15"/>
                    <a:gd name="T10" fmla="*/ 7 w 14"/>
                    <a:gd name="T11" fmla="*/ 15 h 15"/>
                    <a:gd name="T12" fmla="*/ 9 w 14"/>
                    <a:gd name="T13" fmla="*/ 12 h 15"/>
                    <a:gd name="T14" fmla="*/ 12 w 14"/>
                    <a:gd name="T15" fmla="*/ 10 h 15"/>
                    <a:gd name="T16" fmla="*/ 14 w 14"/>
                    <a:gd name="T17" fmla="*/ 8 h 15"/>
                    <a:gd name="T18" fmla="*/ 14 w 14"/>
                    <a:gd name="T19" fmla="*/ 8 h 15"/>
                    <a:gd name="T20" fmla="*/ 14 w 14"/>
                    <a:gd name="T21" fmla="*/ 5 h 15"/>
                    <a:gd name="T22" fmla="*/ 12 w 14"/>
                    <a:gd name="T23" fmla="*/ 3 h 15"/>
                    <a:gd name="T24" fmla="*/ 9 w 14"/>
                    <a:gd name="T25" fmla="*/ 0 h 15"/>
                    <a:gd name="T26" fmla="*/ 7 w 14"/>
                    <a:gd name="T27" fmla="*/ 0 h 15"/>
                    <a:gd name="T28" fmla="*/ 4 w 14"/>
                    <a:gd name="T29" fmla="*/ 0 h 15"/>
                    <a:gd name="T30" fmla="*/ 2 w 14"/>
                    <a:gd name="T31" fmla="*/ 0 h 15"/>
                    <a:gd name="T32" fmla="*/ 0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8"/>
                      </a:lnTo>
                      <a:lnTo>
                        <a:pt x="0" y="10"/>
                      </a:lnTo>
                      <a:lnTo>
                        <a:pt x="2" y="12"/>
                      </a:lnTo>
                      <a:lnTo>
                        <a:pt x="4" y="15"/>
                      </a:lnTo>
                      <a:lnTo>
                        <a:pt x="7" y="15"/>
                      </a:lnTo>
                      <a:lnTo>
                        <a:pt x="9" y="12"/>
                      </a:lnTo>
                      <a:lnTo>
                        <a:pt x="12" y="10"/>
                      </a:lnTo>
                      <a:lnTo>
                        <a:pt x="14" y="8"/>
                      </a:lnTo>
                      <a:lnTo>
                        <a:pt x="14" y="5"/>
                      </a:lnTo>
                      <a:lnTo>
                        <a:pt x="12" y="3"/>
                      </a:lnTo>
                      <a:lnTo>
                        <a:pt x="9" y="0"/>
                      </a:lnTo>
                      <a:lnTo>
                        <a:pt x="7" y="0"/>
                      </a:lnTo>
                      <a:lnTo>
                        <a:pt x="4" y="0"/>
                      </a:lnTo>
                      <a:lnTo>
                        <a:pt x="2" y="0"/>
                      </a:lnTo>
                      <a:lnTo>
                        <a:pt x="0" y="3"/>
                      </a:lnTo>
                      <a:lnTo>
                        <a:pt x="0" y="5"/>
                      </a:lnTo>
                      <a:close/>
                    </a:path>
                  </a:pathLst>
                </a:custGeom>
                <a:solidFill>
                  <a:srgbClr val="969696"/>
                </a:solidFill>
                <a:ln w="9525">
                  <a:noFill/>
                  <a:round/>
                  <a:headEnd/>
                  <a:tailEnd/>
                </a:ln>
              </p:spPr>
              <p:txBody>
                <a:bodyPr/>
                <a:lstStyle/>
                <a:p>
                  <a:endParaRPr lang="ru-RU"/>
                </a:p>
              </p:txBody>
            </p:sp>
            <p:sp>
              <p:nvSpPr>
                <p:cNvPr id="1234" name="Freeform 36"/>
                <p:cNvSpPr>
                  <a:spLocks/>
                </p:cNvSpPr>
                <p:nvPr/>
              </p:nvSpPr>
              <p:spPr bwMode="auto">
                <a:xfrm>
                  <a:off x="6952" y="6819"/>
                  <a:ext cx="14" cy="14"/>
                </a:xfrm>
                <a:custGeom>
                  <a:avLst/>
                  <a:gdLst>
                    <a:gd name="T0" fmla="*/ 0 w 14"/>
                    <a:gd name="T1" fmla="*/ 4 h 14"/>
                    <a:gd name="T2" fmla="*/ 0 w 14"/>
                    <a:gd name="T3" fmla="*/ 7 h 14"/>
                    <a:gd name="T4" fmla="*/ 2 w 14"/>
                    <a:gd name="T5" fmla="*/ 9 h 14"/>
                    <a:gd name="T6" fmla="*/ 4 w 14"/>
                    <a:gd name="T7" fmla="*/ 12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4 w 14"/>
                    <a:gd name="T21" fmla="*/ 4 h 14"/>
                    <a:gd name="T22" fmla="*/ 14 w 14"/>
                    <a:gd name="T23" fmla="*/ 2 h 14"/>
                    <a:gd name="T24" fmla="*/ 12 w 14"/>
                    <a:gd name="T25" fmla="*/ 0 h 14"/>
                    <a:gd name="T26" fmla="*/ 9 w 14"/>
                    <a:gd name="T27" fmla="*/ 0 h 14"/>
                    <a:gd name="T28" fmla="*/ 7 w 14"/>
                    <a:gd name="T29" fmla="*/ 0 h 14"/>
                    <a:gd name="T30" fmla="*/ 4 w 14"/>
                    <a:gd name="T31" fmla="*/ 0 h 14"/>
                    <a:gd name="T32" fmla="*/ 2 w 14"/>
                    <a:gd name="T33" fmla="*/ 2 h 14"/>
                    <a:gd name="T34" fmla="*/ 0 w 14"/>
                    <a:gd name="T35" fmla="*/ 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4"/>
                      </a:moveTo>
                      <a:lnTo>
                        <a:pt x="0" y="7"/>
                      </a:lnTo>
                      <a:lnTo>
                        <a:pt x="2" y="9"/>
                      </a:lnTo>
                      <a:lnTo>
                        <a:pt x="4" y="12"/>
                      </a:lnTo>
                      <a:lnTo>
                        <a:pt x="7" y="14"/>
                      </a:lnTo>
                      <a:lnTo>
                        <a:pt x="9" y="14"/>
                      </a:lnTo>
                      <a:lnTo>
                        <a:pt x="12" y="12"/>
                      </a:lnTo>
                      <a:lnTo>
                        <a:pt x="14" y="9"/>
                      </a:lnTo>
                      <a:lnTo>
                        <a:pt x="14" y="7"/>
                      </a:lnTo>
                      <a:lnTo>
                        <a:pt x="14" y="4"/>
                      </a:lnTo>
                      <a:lnTo>
                        <a:pt x="14" y="2"/>
                      </a:lnTo>
                      <a:lnTo>
                        <a:pt x="12" y="0"/>
                      </a:lnTo>
                      <a:lnTo>
                        <a:pt x="9" y="0"/>
                      </a:lnTo>
                      <a:lnTo>
                        <a:pt x="7" y="0"/>
                      </a:lnTo>
                      <a:lnTo>
                        <a:pt x="4" y="0"/>
                      </a:lnTo>
                      <a:lnTo>
                        <a:pt x="2" y="2"/>
                      </a:lnTo>
                      <a:lnTo>
                        <a:pt x="0" y="4"/>
                      </a:lnTo>
                      <a:close/>
                    </a:path>
                  </a:pathLst>
                </a:custGeom>
                <a:solidFill>
                  <a:srgbClr val="969696"/>
                </a:solidFill>
                <a:ln w="9525">
                  <a:noFill/>
                  <a:round/>
                  <a:headEnd/>
                  <a:tailEnd/>
                </a:ln>
              </p:spPr>
              <p:txBody>
                <a:bodyPr/>
                <a:lstStyle/>
                <a:p>
                  <a:endParaRPr lang="ru-RU"/>
                </a:p>
              </p:txBody>
            </p:sp>
            <p:sp>
              <p:nvSpPr>
                <p:cNvPr id="1235" name="Freeform 37"/>
                <p:cNvSpPr>
                  <a:spLocks/>
                </p:cNvSpPr>
                <p:nvPr/>
              </p:nvSpPr>
              <p:spPr bwMode="auto">
                <a:xfrm>
                  <a:off x="6954" y="6790"/>
                  <a:ext cx="14" cy="14"/>
                </a:xfrm>
                <a:custGeom>
                  <a:avLst/>
                  <a:gdLst>
                    <a:gd name="T0" fmla="*/ 0 w 14"/>
                    <a:gd name="T1" fmla="*/ 5 h 14"/>
                    <a:gd name="T2" fmla="*/ 0 w 14"/>
                    <a:gd name="T3" fmla="*/ 7 h 14"/>
                    <a:gd name="T4" fmla="*/ 2 w 14"/>
                    <a:gd name="T5" fmla="*/ 9 h 14"/>
                    <a:gd name="T6" fmla="*/ 5 w 14"/>
                    <a:gd name="T7" fmla="*/ 12 h 14"/>
                    <a:gd name="T8" fmla="*/ 7 w 14"/>
                    <a:gd name="T9" fmla="*/ 14 h 14"/>
                    <a:gd name="T10" fmla="*/ 10 w 14"/>
                    <a:gd name="T11" fmla="*/ 14 h 14"/>
                    <a:gd name="T12" fmla="*/ 12 w 14"/>
                    <a:gd name="T13" fmla="*/ 12 h 14"/>
                    <a:gd name="T14" fmla="*/ 14 w 14"/>
                    <a:gd name="T15" fmla="*/ 9 h 14"/>
                    <a:gd name="T16" fmla="*/ 14 w 14"/>
                    <a:gd name="T17" fmla="*/ 7 h 14"/>
                    <a:gd name="T18" fmla="*/ 14 w 14"/>
                    <a:gd name="T19" fmla="*/ 7 h 14"/>
                    <a:gd name="T20" fmla="*/ 14 w 14"/>
                    <a:gd name="T21" fmla="*/ 5 h 14"/>
                    <a:gd name="T22" fmla="*/ 14 w 14"/>
                    <a:gd name="T23" fmla="*/ 2 h 14"/>
                    <a:gd name="T24" fmla="*/ 12 w 14"/>
                    <a:gd name="T25" fmla="*/ 0 h 14"/>
                    <a:gd name="T26" fmla="*/ 10 w 14"/>
                    <a:gd name="T27" fmla="*/ 0 h 14"/>
                    <a:gd name="T28" fmla="*/ 7 w 14"/>
                    <a:gd name="T29" fmla="*/ 0 h 14"/>
                    <a:gd name="T30" fmla="*/ 5 w 14"/>
                    <a:gd name="T31" fmla="*/ 0 h 14"/>
                    <a:gd name="T32" fmla="*/ 2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2" y="9"/>
                      </a:lnTo>
                      <a:lnTo>
                        <a:pt x="5" y="12"/>
                      </a:lnTo>
                      <a:lnTo>
                        <a:pt x="7" y="14"/>
                      </a:lnTo>
                      <a:lnTo>
                        <a:pt x="10" y="14"/>
                      </a:lnTo>
                      <a:lnTo>
                        <a:pt x="12" y="12"/>
                      </a:lnTo>
                      <a:lnTo>
                        <a:pt x="14" y="9"/>
                      </a:lnTo>
                      <a:lnTo>
                        <a:pt x="14" y="7"/>
                      </a:lnTo>
                      <a:lnTo>
                        <a:pt x="14" y="5"/>
                      </a:lnTo>
                      <a:lnTo>
                        <a:pt x="14" y="2"/>
                      </a:lnTo>
                      <a:lnTo>
                        <a:pt x="12" y="0"/>
                      </a:lnTo>
                      <a:lnTo>
                        <a:pt x="10" y="0"/>
                      </a:lnTo>
                      <a:lnTo>
                        <a:pt x="7" y="0"/>
                      </a:lnTo>
                      <a:lnTo>
                        <a:pt x="5" y="0"/>
                      </a:lnTo>
                      <a:lnTo>
                        <a:pt x="2" y="2"/>
                      </a:lnTo>
                      <a:lnTo>
                        <a:pt x="0" y="5"/>
                      </a:lnTo>
                      <a:close/>
                    </a:path>
                  </a:pathLst>
                </a:custGeom>
                <a:solidFill>
                  <a:srgbClr val="969696"/>
                </a:solidFill>
                <a:ln w="9525">
                  <a:noFill/>
                  <a:round/>
                  <a:headEnd/>
                  <a:tailEnd/>
                </a:ln>
              </p:spPr>
              <p:txBody>
                <a:bodyPr/>
                <a:lstStyle/>
                <a:p>
                  <a:endParaRPr lang="ru-RU"/>
                </a:p>
              </p:txBody>
            </p:sp>
            <p:sp>
              <p:nvSpPr>
                <p:cNvPr id="1236" name="Freeform 38"/>
                <p:cNvSpPr>
                  <a:spLocks/>
                </p:cNvSpPr>
                <p:nvPr/>
              </p:nvSpPr>
              <p:spPr bwMode="auto">
                <a:xfrm>
                  <a:off x="6956" y="6761"/>
                  <a:ext cx="15" cy="14"/>
                </a:xfrm>
                <a:custGeom>
                  <a:avLst/>
                  <a:gdLst>
                    <a:gd name="T0" fmla="*/ 0 w 15"/>
                    <a:gd name="T1" fmla="*/ 5 h 14"/>
                    <a:gd name="T2" fmla="*/ 0 w 15"/>
                    <a:gd name="T3" fmla="*/ 7 h 14"/>
                    <a:gd name="T4" fmla="*/ 3 w 15"/>
                    <a:gd name="T5" fmla="*/ 10 h 14"/>
                    <a:gd name="T6" fmla="*/ 5 w 15"/>
                    <a:gd name="T7" fmla="*/ 12 h 14"/>
                    <a:gd name="T8" fmla="*/ 8 w 15"/>
                    <a:gd name="T9" fmla="*/ 14 h 14"/>
                    <a:gd name="T10" fmla="*/ 10 w 15"/>
                    <a:gd name="T11" fmla="*/ 14 h 14"/>
                    <a:gd name="T12" fmla="*/ 12 w 15"/>
                    <a:gd name="T13" fmla="*/ 12 h 14"/>
                    <a:gd name="T14" fmla="*/ 15 w 15"/>
                    <a:gd name="T15" fmla="*/ 10 h 14"/>
                    <a:gd name="T16" fmla="*/ 15 w 15"/>
                    <a:gd name="T17" fmla="*/ 7 h 14"/>
                    <a:gd name="T18" fmla="*/ 15 w 15"/>
                    <a:gd name="T19" fmla="*/ 7 h 14"/>
                    <a:gd name="T20" fmla="*/ 15 w 15"/>
                    <a:gd name="T21" fmla="*/ 5 h 14"/>
                    <a:gd name="T22" fmla="*/ 15 w 15"/>
                    <a:gd name="T23" fmla="*/ 2 h 14"/>
                    <a:gd name="T24" fmla="*/ 12 w 15"/>
                    <a:gd name="T25" fmla="*/ 0 h 14"/>
                    <a:gd name="T26" fmla="*/ 10 w 15"/>
                    <a:gd name="T27" fmla="*/ 0 h 14"/>
                    <a:gd name="T28" fmla="*/ 8 w 15"/>
                    <a:gd name="T29" fmla="*/ 0 h 14"/>
                    <a:gd name="T30" fmla="*/ 5 w 15"/>
                    <a:gd name="T31" fmla="*/ 0 h 14"/>
                    <a:gd name="T32" fmla="*/ 3 w 15"/>
                    <a:gd name="T33" fmla="*/ 2 h 14"/>
                    <a:gd name="T34" fmla="*/ 0 w 15"/>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5"/>
                      </a:moveTo>
                      <a:lnTo>
                        <a:pt x="0" y="7"/>
                      </a:lnTo>
                      <a:lnTo>
                        <a:pt x="3" y="10"/>
                      </a:lnTo>
                      <a:lnTo>
                        <a:pt x="5" y="12"/>
                      </a:lnTo>
                      <a:lnTo>
                        <a:pt x="8" y="14"/>
                      </a:lnTo>
                      <a:lnTo>
                        <a:pt x="10" y="14"/>
                      </a:lnTo>
                      <a:lnTo>
                        <a:pt x="12" y="12"/>
                      </a:lnTo>
                      <a:lnTo>
                        <a:pt x="15" y="10"/>
                      </a:lnTo>
                      <a:lnTo>
                        <a:pt x="15" y="7"/>
                      </a:lnTo>
                      <a:lnTo>
                        <a:pt x="15" y="5"/>
                      </a:lnTo>
                      <a:lnTo>
                        <a:pt x="15" y="2"/>
                      </a:lnTo>
                      <a:lnTo>
                        <a:pt x="12" y="0"/>
                      </a:lnTo>
                      <a:lnTo>
                        <a:pt x="10" y="0"/>
                      </a:lnTo>
                      <a:lnTo>
                        <a:pt x="8" y="0"/>
                      </a:lnTo>
                      <a:lnTo>
                        <a:pt x="5" y="0"/>
                      </a:lnTo>
                      <a:lnTo>
                        <a:pt x="3" y="2"/>
                      </a:lnTo>
                      <a:lnTo>
                        <a:pt x="0" y="5"/>
                      </a:lnTo>
                      <a:close/>
                    </a:path>
                  </a:pathLst>
                </a:custGeom>
                <a:solidFill>
                  <a:srgbClr val="969696"/>
                </a:solidFill>
                <a:ln w="9525">
                  <a:noFill/>
                  <a:round/>
                  <a:headEnd/>
                  <a:tailEnd/>
                </a:ln>
              </p:spPr>
              <p:txBody>
                <a:bodyPr/>
                <a:lstStyle/>
                <a:p>
                  <a:endParaRPr lang="ru-RU"/>
                </a:p>
              </p:txBody>
            </p:sp>
            <p:sp>
              <p:nvSpPr>
                <p:cNvPr id="1237" name="Freeform 39"/>
                <p:cNvSpPr>
                  <a:spLocks/>
                </p:cNvSpPr>
                <p:nvPr/>
              </p:nvSpPr>
              <p:spPr bwMode="auto">
                <a:xfrm>
                  <a:off x="6959" y="6732"/>
                  <a:ext cx="14" cy="15"/>
                </a:xfrm>
                <a:custGeom>
                  <a:avLst/>
                  <a:gdLst>
                    <a:gd name="T0" fmla="*/ 0 w 14"/>
                    <a:gd name="T1" fmla="*/ 5 h 15"/>
                    <a:gd name="T2" fmla="*/ 0 w 14"/>
                    <a:gd name="T3" fmla="*/ 7 h 15"/>
                    <a:gd name="T4" fmla="*/ 0 w 14"/>
                    <a:gd name="T5" fmla="*/ 10 h 15"/>
                    <a:gd name="T6" fmla="*/ 2 w 14"/>
                    <a:gd name="T7" fmla="*/ 12 h 15"/>
                    <a:gd name="T8" fmla="*/ 5 w 14"/>
                    <a:gd name="T9" fmla="*/ 15 h 15"/>
                    <a:gd name="T10" fmla="*/ 7 w 14"/>
                    <a:gd name="T11" fmla="*/ 15 h 15"/>
                    <a:gd name="T12" fmla="*/ 9 w 14"/>
                    <a:gd name="T13" fmla="*/ 12 h 15"/>
                    <a:gd name="T14" fmla="*/ 12 w 14"/>
                    <a:gd name="T15" fmla="*/ 10 h 15"/>
                    <a:gd name="T16" fmla="*/ 14 w 14"/>
                    <a:gd name="T17" fmla="*/ 7 h 15"/>
                    <a:gd name="T18" fmla="*/ 14 w 14"/>
                    <a:gd name="T19" fmla="*/ 7 h 15"/>
                    <a:gd name="T20" fmla="*/ 14 w 14"/>
                    <a:gd name="T21" fmla="*/ 5 h 15"/>
                    <a:gd name="T22" fmla="*/ 12 w 14"/>
                    <a:gd name="T23" fmla="*/ 3 h 15"/>
                    <a:gd name="T24" fmla="*/ 9 w 14"/>
                    <a:gd name="T25" fmla="*/ 0 h 15"/>
                    <a:gd name="T26" fmla="*/ 7 w 14"/>
                    <a:gd name="T27" fmla="*/ 0 h 15"/>
                    <a:gd name="T28" fmla="*/ 5 w 14"/>
                    <a:gd name="T29" fmla="*/ 0 h 15"/>
                    <a:gd name="T30" fmla="*/ 2 w 14"/>
                    <a:gd name="T31" fmla="*/ 0 h 15"/>
                    <a:gd name="T32" fmla="*/ 0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7"/>
                      </a:lnTo>
                      <a:lnTo>
                        <a:pt x="0" y="10"/>
                      </a:lnTo>
                      <a:lnTo>
                        <a:pt x="2" y="12"/>
                      </a:lnTo>
                      <a:lnTo>
                        <a:pt x="5" y="15"/>
                      </a:lnTo>
                      <a:lnTo>
                        <a:pt x="7" y="15"/>
                      </a:lnTo>
                      <a:lnTo>
                        <a:pt x="9" y="12"/>
                      </a:lnTo>
                      <a:lnTo>
                        <a:pt x="12" y="10"/>
                      </a:lnTo>
                      <a:lnTo>
                        <a:pt x="14" y="7"/>
                      </a:lnTo>
                      <a:lnTo>
                        <a:pt x="14" y="5"/>
                      </a:lnTo>
                      <a:lnTo>
                        <a:pt x="12" y="3"/>
                      </a:lnTo>
                      <a:lnTo>
                        <a:pt x="9" y="0"/>
                      </a:lnTo>
                      <a:lnTo>
                        <a:pt x="7" y="0"/>
                      </a:lnTo>
                      <a:lnTo>
                        <a:pt x="5" y="0"/>
                      </a:lnTo>
                      <a:lnTo>
                        <a:pt x="2" y="0"/>
                      </a:lnTo>
                      <a:lnTo>
                        <a:pt x="0" y="3"/>
                      </a:lnTo>
                      <a:lnTo>
                        <a:pt x="0" y="5"/>
                      </a:lnTo>
                      <a:close/>
                    </a:path>
                  </a:pathLst>
                </a:custGeom>
                <a:solidFill>
                  <a:srgbClr val="969696"/>
                </a:solidFill>
                <a:ln w="9525">
                  <a:noFill/>
                  <a:round/>
                  <a:headEnd/>
                  <a:tailEnd/>
                </a:ln>
              </p:spPr>
              <p:txBody>
                <a:bodyPr/>
                <a:lstStyle/>
                <a:p>
                  <a:endParaRPr lang="ru-RU"/>
                </a:p>
              </p:txBody>
            </p:sp>
            <p:sp>
              <p:nvSpPr>
                <p:cNvPr id="1238" name="Freeform 40"/>
                <p:cNvSpPr>
                  <a:spLocks/>
                </p:cNvSpPr>
                <p:nvPr/>
              </p:nvSpPr>
              <p:spPr bwMode="auto">
                <a:xfrm>
                  <a:off x="6961" y="6703"/>
                  <a:ext cx="15" cy="15"/>
                </a:xfrm>
                <a:custGeom>
                  <a:avLst/>
                  <a:gdLst>
                    <a:gd name="T0" fmla="*/ 0 w 15"/>
                    <a:gd name="T1" fmla="*/ 5 h 15"/>
                    <a:gd name="T2" fmla="*/ 0 w 15"/>
                    <a:gd name="T3" fmla="*/ 8 h 15"/>
                    <a:gd name="T4" fmla="*/ 0 w 15"/>
                    <a:gd name="T5" fmla="*/ 10 h 15"/>
                    <a:gd name="T6" fmla="*/ 3 w 15"/>
                    <a:gd name="T7" fmla="*/ 12 h 15"/>
                    <a:gd name="T8" fmla="*/ 5 w 15"/>
                    <a:gd name="T9" fmla="*/ 15 h 15"/>
                    <a:gd name="T10" fmla="*/ 7 w 15"/>
                    <a:gd name="T11" fmla="*/ 15 h 15"/>
                    <a:gd name="T12" fmla="*/ 10 w 15"/>
                    <a:gd name="T13" fmla="*/ 12 h 15"/>
                    <a:gd name="T14" fmla="*/ 12 w 15"/>
                    <a:gd name="T15" fmla="*/ 10 h 15"/>
                    <a:gd name="T16" fmla="*/ 15 w 15"/>
                    <a:gd name="T17" fmla="*/ 8 h 15"/>
                    <a:gd name="T18" fmla="*/ 15 w 15"/>
                    <a:gd name="T19" fmla="*/ 8 h 15"/>
                    <a:gd name="T20" fmla="*/ 15 w 15"/>
                    <a:gd name="T21" fmla="*/ 5 h 15"/>
                    <a:gd name="T22" fmla="*/ 12 w 15"/>
                    <a:gd name="T23" fmla="*/ 3 h 15"/>
                    <a:gd name="T24" fmla="*/ 10 w 15"/>
                    <a:gd name="T25" fmla="*/ 0 h 15"/>
                    <a:gd name="T26" fmla="*/ 7 w 15"/>
                    <a:gd name="T27" fmla="*/ 0 h 15"/>
                    <a:gd name="T28" fmla="*/ 5 w 15"/>
                    <a:gd name="T29" fmla="*/ 0 h 15"/>
                    <a:gd name="T30" fmla="*/ 3 w 15"/>
                    <a:gd name="T31" fmla="*/ 0 h 15"/>
                    <a:gd name="T32" fmla="*/ 0 w 15"/>
                    <a:gd name="T33" fmla="*/ 3 h 15"/>
                    <a:gd name="T34" fmla="*/ 0 w 15"/>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5"/>
                      </a:moveTo>
                      <a:lnTo>
                        <a:pt x="0" y="8"/>
                      </a:lnTo>
                      <a:lnTo>
                        <a:pt x="0" y="10"/>
                      </a:lnTo>
                      <a:lnTo>
                        <a:pt x="3" y="12"/>
                      </a:lnTo>
                      <a:lnTo>
                        <a:pt x="5" y="15"/>
                      </a:lnTo>
                      <a:lnTo>
                        <a:pt x="7" y="15"/>
                      </a:lnTo>
                      <a:lnTo>
                        <a:pt x="10" y="12"/>
                      </a:lnTo>
                      <a:lnTo>
                        <a:pt x="12" y="10"/>
                      </a:lnTo>
                      <a:lnTo>
                        <a:pt x="15" y="8"/>
                      </a:lnTo>
                      <a:lnTo>
                        <a:pt x="15" y="5"/>
                      </a:lnTo>
                      <a:lnTo>
                        <a:pt x="12" y="3"/>
                      </a:lnTo>
                      <a:lnTo>
                        <a:pt x="10" y="0"/>
                      </a:lnTo>
                      <a:lnTo>
                        <a:pt x="7" y="0"/>
                      </a:lnTo>
                      <a:lnTo>
                        <a:pt x="5" y="0"/>
                      </a:lnTo>
                      <a:lnTo>
                        <a:pt x="3" y="0"/>
                      </a:lnTo>
                      <a:lnTo>
                        <a:pt x="0" y="3"/>
                      </a:lnTo>
                      <a:lnTo>
                        <a:pt x="0" y="5"/>
                      </a:lnTo>
                      <a:close/>
                    </a:path>
                  </a:pathLst>
                </a:custGeom>
                <a:solidFill>
                  <a:srgbClr val="969696"/>
                </a:solidFill>
                <a:ln w="9525">
                  <a:noFill/>
                  <a:round/>
                  <a:headEnd/>
                  <a:tailEnd/>
                </a:ln>
              </p:spPr>
              <p:txBody>
                <a:bodyPr/>
                <a:lstStyle/>
                <a:p>
                  <a:endParaRPr lang="ru-RU"/>
                </a:p>
              </p:txBody>
            </p:sp>
            <p:sp>
              <p:nvSpPr>
                <p:cNvPr id="1239" name="Freeform 41"/>
                <p:cNvSpPr>
                  <a:spLocks/>
                </p:cNvSpPr>
                <p:nvPr/>
              </p:nvSpPr>
              <p:spPr bwMode="auto">
                <a:xfrm>
                  <a:off x="6964" y="6675"/>
                  <a:ext cx="14" cy="14"/>
                </a:xfrm>
                <a:custGeom>
                  <a:avLst/>
                  <a:gdLst>
                    <a:gd name="T0" fmla="*/ 0 w 14"/>
                    <a:gd name="T1" fmla="*/ 4 h 14"/>
                    <a:gd name="T2" fmla="*/ 0 w 14"/>
                    <a:gd name="T3" fmla="*/ 7 h 14"/>
                    <a:gd name="T4" fmla="*/ 0 w 14"/>
                    <a:gd name="T5" fmla="*/ 9 h 14"/>
                    <a:gd name="T6" fmla="*/ 2 w 14"/>
                    <a:gd name="T7" fmla="*/ 12 h 14"/>
                    <a:gd name="T8" fmla="*/ 4 w 14"/>
                    <a:gd name="T9" fmla="*/ 14 h 14"/>
                    <a:gd name="T10" fmla="*/ 7 w 14"/>
                    <a:gd name="T11" fmla="*/ 14 h 14"/>
                    <a:gd name="T12" fmla="*/ 9 w 14"/>
                    <a:gd name="T13" fmla="*/ 12 h 14"/>
                    <a:gd name="T14" fmla="*/ 12 w 14"/>
                    <a:gd name="T15" fmla="*/ 9 h 14"/>
                    <a:gd name="T16" fmla="*/ 14 w 14"/>
                    <a:gd name="T17" fmla="*/ 7 h 14"/>
                    <a:gd name="T18" fmla="*/ 14 w 14"/>
                    <a:gd name="T19" fmla="*/ 7 h 14"/>
                    <a:gd name="T20" fmla="*/ 14 w 14"/>
                    <a:gd name="T21" fmla="*/ 4 h 14"/>
                    <a:gd name="T22" fmla="*/ 12 w 14"/>
                    <a:gd name="T23" fmla="*/ 2 h 14"/>
                    <a:gd name="T24" fmla="*/ 9 w 14"/>
                    <a:gd name="T25" fmla="*/ 0 h 14"/>
                    <a:gd name="T26" fmla="*/ 7 w 14"/>
                    <a:gd name="T27" fmla="*/ 0 h 14"/>
                    <a:gd name="T28" fmla="*/ 4 w 14"/>
                    <a:gd name="T29" fmla="*/ 0 h 14"/>
                    <a:gd name="T30" fmla="*/ 2 w 14"/>
                    <a:gd name="T31" fmla="*/ 0 h 14"/>
                    <a:gd name="T32" fmla="*/ 0 w 14"/>
                    <a:gd name="T33" fmla="*/ 2 h 14"/>
                    <a:gd name="T34" fmla="*/ 0 w 14"/>
                    <a:gd name="T35" fmla="*/ 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4"/>
                      </a:moveTo>
                      <a:lnTo>
                        <a:pt x="0" y="7"/>
                      </a:lnTo>
                      <a:lnTo>
                        <a:pt x="0" y="9"/>
                      </a:lnTo>
                      <a:lnTo>
                        <a:pt x="2" y="12"/>
                      </a:lnTo>
                      <a:lnTo>
                        <a:pt x="4" y="14"/>
                      </a:lnTo>
                      <a:lnTo>
                        <a:pt x="7" y="14"/>
                      </a:lnTo>
                      <a:lnTo>
                        <a:pt x="9" y="12"/>
                      </a:lnTo>
                      <a:lnTo>
                        <a:pt x="12" y="9"/>
                      </a:lnTo>
                      <a:lnTo>
                        <a:pt x="14" y="7"/>
                      </a:lnTo>
                      <a:lnTo>
                        <a:pt x="14" y="4"/>
                      </a:lnTo>
                      <a:lnTo>
                        <a:pt x="12" y="2"/>
                      </a:lnTo>
                      <a:lnTo>
                        <a:pt x="9" y="0"/>
                      </a:lnTo>
                      <a:lnTo>
                        <a:pt x="7" y="0"/>
                      </a:lnTo>
                      <a:lnTo>
                        <a:pt x="4" y="0"/>
                      </a:lnTo>
                      <a:lnTo>
                        <a:pt x="2" y="0"/>
                      </a:lnTo>
                      <a:lnTo>
                        <a:pt x="0" y="2"/>
                      </a:lnTo>
                      <a:lnTo>
                        <a:pt x="0" y="4"/>
                      </a:lnTo>
                      <a:close/>
                    </a:path>
                  </a:pathLst>
                </a:custGeom>
                <a:solidFill>
                  <a:srgbClr val="969696"/>
                </a:solidFill>
                <a:ln w="9525">
                  <a:noFill/>
                  <a:round/>
                  <a:headEnd/>
                  <a:tailEnd/>
                </a:ln>
              </p:spPr>
              <p:txBody>
                <a:bodyPr/>
                <a:lstStyle/>
                <a:p>
                  <a:endParaRPr lang="ru-RU"/>
                </a:p>
              </p:txBody>
            </p:sp>
            <p:sp>
              <p:nvSpPr>
                <p:cNvPr id="1240" name="Freeform 42"/>
                <p:cNvSpPr>
                  <a:spLocks/>
                </p:cNvSpPr>
                <p:nvPr/>
              </p:nvSpPr>
              <p:spPr bwMode="auto">
                <a:xfrm>
                  <a:off x="6964" y="6646"/>
                  <a:ext cx="14" cy="14"/>
                </a:xfrm>
                <a:custGeom>
                  <a:avLst/>
                  <a:gdLst>
                    <a:gd name="T0" fmla="*/ 0 w 14"/>
                    <a:gd name="T1" fmla="*/ 5 h 14"/>
                    <a:gd name="T2" fmla="*/ 0 w 14"/>
                    <a:gd name="T3" fmla="*/ 7 h 14"/>
                    <a:gd name="T4" fmla="*/ 2 w 14"/>
                    <a:gd name="T5" fmla="*/ 9 h 14"/>
                    <a:gd name="T6" fmla="*/ 4 w 14"/>
                    <a:gd name="T7" fmla="*/ 12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4 w 14"/>
                    <a:gd name="T21" fmla="*/ 5 h 14"/>
                    <a:gd name="T22" fmla="*/ 14 w 14"/>
                    <a:gd name="T23" fmla="*/ 2 h 14"/>
                    <a:gd name="T24" fmla="*/ 12 w 14"/>
                    <a:gd name="T25" fmla="*/ 0 h 14"/>
                    <a:gd name="T26" fmla="*/ 9 w 14"/>
                    <a:gd name="T27" fmla="*/ 0 h 14"/>
                    <a:gd name="T28" fmla="*/ 7 w 14"/>
                    <a:gd name="T29" fmla="*/ 0 h 14"/>
                    <a:gd name="T30" fmla="*/ 4 w 14"/>
                    <a:gd name="T31" fmla="*/ 0 h 14"/>
                    <a:gd name="T32" fmla="*/ 2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2" y="9"/>
                      </a:lnTo>
                      <a:lnTo>
                        <a:pt x="4" y="12"/>
                      </a:lnTo>
                      <a:lnTo>
                        <a:pt x="7" y="14"/>
                      </a:lnTo>
                      <a:lnTo>
                        <a:pt x="9" y="14"/>
                      </a:lnTo>
                      <a:lnTo>
                        <a:pt x="12" y="12"/>
                      </a:lnTo>
                      <a:lnTo>
                        <a:pt x="14" y="9"/>
                      </a:lnTo>
                      <a:lnTo>
                        <a:pt x="14" y="7"/>
                      </a:lnTo>
                      <a:lnTo>
                        <a:pt x="14" y="5"/>
                      </a:lnTo>
                      <a:lnTo>
                        <a:pt x="14" y="2"/>
                      </a:lnTo>
                      <a:lnTo>
                        <a:pt x="12" y="0"/>
                      </a:lnTo>
                      <a:lnTo>
                        <a:pt x="9" y="0"/>
                      </a:lnTo>
                      <a:lnTo>
                        <a:pt x="7" y="0"/>
                      </a:lnTo>
                      <a:lnTo>
                        <a:pt x="4" y="0"/>
                      </a:lnTo>
                      <a:lnTo>
                        <a:pt x="2" y="2"/>
                      </a:lnTo>
                      <a:lnTo>
                        <a:pt x="0" y="5"/>
                      </a:lnTo>
                      <a:close/>
                    </a:path>
                  </a:pathLst>
                </a:custGeom>
                <a:solidFill>
                  <a:srgbClr val="969696"/>
                </a:solidFill>
                <a:ln w="9525">
                  <a:noFill/>
                  <a:round/>
                  <a:headEnd/>
                  <a:tailEnd/>
                </a:ln>
              </p:spPr>
              <p:txBody>
                <a:bodyPr/>
                <a:lstStyle/>
                <a:p>
                  <a:endParaRPr lang="ru-RU"/>
                </a:p>
              </p:txBody>
            </p:sp>
            <p:sp>
              <p:nvSpPr>
                <p:cNvPr id="1241" name="Freeform 43"/>
                <p:cNvSpPr>
                  <a:spLocks/>
                </p:cNvSpPr>
                <p:nvPr/>
              </p:nvSpPr>
              <p:spPr bwMode="auto">
                <a:xfrm>
                  <a:off x="6966" y="6617"/>
                  <a:ext cx="14" cy="14"/>
                </a:xfrm>
                <a:custGeom>
                  <a:avLst/>
                  <a:gdLst>
                    <a:gd name="T0" fmla="*/ 0 w 14"/>
                    <a:gd name="T1" fmla="*/ 5 h 14"/>
                    <a:gd name="T2" fmla="*/ 0 w 14"/>
                    <a:gd name="T3" fmla="*/ 7 h 14"/>
                    <a:gd name="T4" fmla="*/ 2 w 14"/>
                    <a:gd name="T5" fmla="*/ 10 h 14"/>
                    <a:gd name="T6" fmla="*/ 5 w 14"/>
                    <a:gd name="T7" fmla="*/ 12 h 14"/>
                    <a:gd name="T8" fmla="*/ 7 w 14"/>
                    <a:gd name="T9" fmla="*/ 14 h 14"/>
                    <a:gd name="T10" fmla="*/ 10 w 14"/>
                    <a:gd name="T11" fmla="*/ 14 h 14"/>
                    <a:gd name="T12" fmla="*/ 12 w 14"/>
                    <a:gd name="T13" fmla="*/ 12 h 14"/>
                    <a:gd name="T14" fmla="*/ 14 w 14"/>
                    <a:gd name="T15" fmla="*/ 10 h 14"/>
                    <a:gd name="T16" fmla="*/ 14 w 14"/>
                    <a:gd name="T17" fmla="*/ 7 h 14"/>
                    <a:gd name="T18" fmla="*/ 14 w 14"/>
                    <a:gd name="T19" fmla="*/ 7 h 14"/>
                    <a:gd name="T20" fmla="*/ 14 w 14"/>
                    <a:gd name="T21" fmla="*/ 5 h 14"/>
                    <a:gd name="T22" fmla="*/ 14 w 14"/>
                    <a:gd name="T23" fmla="*/ 2 h 14"/>
                    <a:gd name="T24" fmla="*/ 12 w 14"/>
                    <a:gd name="T25" fmla="*/ 0 h 14"/>
                    <a:gd name="T26" fmla="*/ 10 w 14"/>
                    <a:gd name="T27" fmla="*/ 0 h 14"/>
                    <a:gd name="T28" fmla="*/ 7 w 14"/>
                    <a:gd name="T29" fmla="*/ 0 h 14"/>
                    <a:gd name="T30" fmla="*/ 5 w 14"/>
                    <a:gd name="T31" fmla="*/ 0 h 14"/>
                    <a:gd name="T32" fmla="*/ 2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2" y="10"/>
                      </a:lnTo>
                      <a:lnTo>
                        <a:pt x="5" y="12"/>
                      </a:lnTo>
                      <a:lnTo>
                        <a:pt x="7" y="14"/>
                      </a:lnTo>
                      <a:lnTo>
                        <a:pt x="10" y="14"/>
                      </a:lnTo>
                      <a:lnTo>
                        <a:pt x="12" y="12"/>
                      </a:lnTo>
                      <a:lnTo>
                        <a:pt x="14" y="10"/>
                      </a:lnTo>
                      <a:lnTo>
                        <a:pt x="14" y="7"/>
                      </a:lnTo>
                      <a:lnTo>
                        <a:pt x="14" y="5"/>
                      </a:lnTo>
                      <a:lnTo>
                        <a:pt x="14" y="2"/>
                      </a:lnTo>
                      <a:lnTo>
                        <a:pt x="12" y="0"/>
                      </a:lnTo>
                      <a:lnTo>
                        <a:pt x="10" y="0"/>
                      </a:lnTo>
                      <a:lnTo>
                        <a:pt x="7" y="0"/>
                      </a:lnTo>
                      <a:lnTo>
                        <a:pt x="5" y="0"/>
                      </a:lnTo>
                      <a:lnTo>
                        <a:pt x="2" y="2"/>
                      </a:lnTo>
                      <a:lnTo>
                        <a:pt x="0" y="5"/>
                      </a:lnTo>
                      <a:close/>
                    </a:path>
                  </a:pathLst>
                </a:custGeom>
                <a:solidFill>
                  <a:srgbClr val="969696"/>
                </a:solidFill>
                <a:ln w="9525">
                  <a:noFill/>
                  <a:round/>
                  <a:headEnd/>
                  <a:tailEnd/>
                </a:ln>
              </p:spPr>
              <p:txBody>
                <a:bodyPr/>
                <a:lstStyle/>
                <a:p>
                  <a:endParaRPr lang="ru-RU"/>
                </a:p>
              </p:txBody>
            </p:sp>
            <p:sp>
              <p:nvSpPr>
                <p:cNvPr id="1242" name="Freeform 44"/>
                <p:cNvSpPr>
                  <a:spLocks/>
                </p:cNvSpPr>
                <p:nvPr/>
              </p:nvSpPr>
              <p:spPr bwMode="auto">
                <a:xfrm>
                  <a:off x="6968" y="6588"/>
                  <a:ext cx="15" cy="14"/>
                </a:xfrm>
                <a:custGeom>
                  <a:avLst/>
                  <a:gdLst>
                    <a:gd name="T0" fmla="*/ 0 w 15"/>
                    <a:gd name="T1" fmla="*/ 5 h 14"/>
                    <a:gd name="T2" fmla="*/ 0 w 15"/>
                    <a:gd name="T3" fmla="*/ 7 h 14"/>
                    <a:gd name="T4" fmla="*/ 3 w 15"/>
                    <a:gd name="T5" fmla="*/ 10 h 14"/>
                    <a:gd name="T6" fmla="*/ 5 w 15"/>
                    <a:gd name="T7" fmla="*/ 12 h 14"/>
                    <a:gd name="T8" fmla="*/ 8 w 15"/>
                    <a:gd name="T9" fmla="*/ 14 h 14"/>
                    <a:gd name="T10" fmla="*/ 10 w 15"/>
                    <a:gd name="T11" fmla="*/ 14 h 14"/>
                    <a:gd name="T12" fmla="*/ 12 w 15"/>
                    <a:gd name="T13" fmla="*/ 12 h 14"/>
                    <a:gd name="T14" fmla="*/ 15 w 15"/>
                    <a:gd name="T15" fmla="*/ 10 h 14"/>
                    <a:gd name="T16" fmla="*/ 15 w 15"/>
                    <a:gd name="T17" fmla="*/ 7 h 14"/>
                    <a:gd name="T18" fmla="*/ 15 w 15"/>
                    <a:gd name="T19" fmla="*/ 7 h 14"/>
                    <a:gd name="T20" fmla="*/ 15 w 15"/>
                    <a:gd name="T21" fmla="*/ 5 h 14"/>
                    <a:gd name="T22" fmla="*/ 15 w 15"/>
                    <a:gd name="T23" fmla="*/ 2 h 14"/>
                    <a:gd name="T24" fmla="*/ 12 w 15"/>
                    <a:gd name="T25" fmla="*/ 0 h 14"/>
                    <a:gd name="T26" fmla="*/ 10 w 15"/>
                    <a:gd name="T27" fmla="*/ 0 h 14"/>
                    <a:gd name="T28" fmla="*/ 8 w 15"/>
                    <a:gd name="T29" fmla="*/ 0 h 14"/>
                    <a:gd name="T30" fmla="*/ 5 w 15"/>
                    <a:gd name="T31" fmla="*/ 0 h 14"/>
                    <a:gd name="T32" fmla="*/ 3 w 15"/>
                    <a:gd name="T33" fmla="*/ 2 h 14"/>
                    <a:gd name="T34" fmla="*/ 0 w 15"/>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5"/>
                      </a:moveTo>
                      <a:lnTo>
                        <a:pt x="0" y="7"/>
                      </a:lnTo>
                      <a:lnTo>
                        <a:pt x="3" y="10"/>
                      </a:lnTo>
                      <a:lnTo>
                        <a:pt x="5" y="12"/>
                      </a:lnTo>
                      <a:lnTo>
                        <a:pt x="8" y="14"/>
                      </a:lnTo>
                      <a:lnTo>
                        <a:pt x="10" y="14"/>
                      </a:lnTo>
                      <a:lnTo>
                        <a:pt x="12" y="12"/>
                      </a:lnTo>
                      <a:lnTo>
                        <a:pt x="15" y="10"/>
                      </a:lnTo>
                      <a:lnTo>
                        <a:pt x="15" y="7"/>
                      </a:lnTo>
                      <a:lnTo>
                        <a:pt x="15" y="5"/>
                      </a:lnTo>
                      <a:lnTo>
                        <a:pt x="15" y="2"/>
                      </a:lnTo>
                      <a:lnTo>
                        <a:pt x="12" y="0"/>
                      </a:lnTo>
                      <a:lnTo>
                        <a:pt x="10" y="0"/>
                      </a:lnTo>
                      <a:lnTo>
                        <a:pt x="8" y="0"/>
                      </a:lnTo>
                      <a:lnTo>
                        <a:pt x="5" y="0"/>
                      </a:lnTo>
                      <a:lnTo>
                        <a:pt x="3" y="2"/>
                      </a:lnTo>
                      <a:lnTo>
                        <a:pt x="0" y="5"/>
                      </a:lnTo>
                      <a:close/>
                    </a:path>
                  </a:pathLst>
                </a:custGeom>
                <a:solidFill>
                  <a:srgbClr val="969696"/>
                </a:solidFill>
                <a:ln w="9525">
                  <a:noFill/>
                  <a:round/>
                  <a:headEnd/>
                  <a:tailEnd/>
                </a:ln>
              </p:spPr>
              <p:txBody>
                <a:bodyPr/>
                <a:lstStyle/>
                <a:p>
                  <a:endParaRPr lang="ru-RU"/>
                </a:p>
              </p:txBody>
            </p:sp>
            <p:sp>
              <p:nvSpPr>
                <p:cNvPr id="1243" name="Freeform 45"/>
                <p:cNvSpPr>
                  <a:spLocks/>
                </p:cNvSpPr>
                <p:nvPr/>
              </p:nvSpPr>
              <p:spPr bwMode="auto">
                <a:xfrm>
                  <a:off x="6971" y="6559"/>
                  <a:ext cx="14" cy="15"/>
                </a:xfrm>
                <a:custGeom>
                  <a:avLst/>
                  <a:gdLst>
                    <a:gd name="T0" fmla="*/ 0 w 14"/>
                    <a:gd name="T1" fmla="*/ 5 h 15"/>
                    <a:gd name="T2" fmla="*/ 0 w 14"/>
                    <a:gd name="T3" fmla="*/ 7 h 15"/>
                    <a:gd name="T4" fmla="*/ 2 w 14"/>
                    <a:gd name="T5" fmla="*/ 10 h 15"/>
                    <a:gd name="T6" fmla="*/ 5 w 14"/>
                    <a:gd name="T7" fmla="*/ 12 h 15"/>
                    <a:gd name="T8" fmla="*/ 7 w 14"/>
                    <a:gd name="T9" fmla="*/ 15 h 15"/>
                    <a:gd name="T10" fmla="*/ 9 w 14"/>
                    <a:gd name="T11" fmla="*/ 15 h 15"/>
                    <a:gd name="T12" fmla="*/ 12 w 14"/>
                    <a:gd name="T13" fmla="*/ 12 h 15"/>
                    <a:gd name="T14" fmla="*/ 14 w 14"/>
                    <a:gd name="T15" fmla="*/ 10 h 15"/>
                    <a:gd name="T16" fmla="*/ 14 w 14"/>
                    <a:gd name="T17" fmla="*/ 7 h 15"/>
                    <a:gd name="T18" fmla="*/ 14 w 14"/>
                    <a:gd name="T19" fmla="*/ 7 h 15"/>
                    <a:gd name="T20" fmla="*/ 14 w 14"/>
                    <a:gd name="T21" fmla="*/ 5 h 15"/>
                    <a:gd name="T22" fmla="*/ 14 w 14"/>
                    <a:gd name="T23" fmla="*/ 3 h 15"/>
                    <a:gd name="T24" fmla="*/ 12 w 14"/>
                    <a:gd name="T25" fmla="*/ 0 h 15"/>
                    <a:gd name="T26" fmla="*/ 9 w 14"/>
                    <a:gd name="T27" fmla="*/ 0 h 15"/>
                    <a:gd name="T28" fmla="*/ 7 w 14"/>
                    <a:gd name="T29" fmla="*/ 0 h 15"/>
                    <a:gd name="T30" fmla="*/ 5 w 14"/>
                    <a:gd name="T31" fmla="*/ 0 h 15"/>
                    <a:gd name="T32" fmla="*/ 2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7"/>
                      </a:lnTo>
                      <a:lnTo>
                        <a:pt x="2" y="10"/>
                      </a:lnTo>
                      <a:lnTo>
                        <a:pt x="5" y="12"/>
                      </a:lnTo>
                      <a:lnTo>
                        <a:pt x="7" y="15"/>
                      </a:lnTo>
                      <a:lnTo>
                        <a:pt x="9" y="15"/>
                      </a:lnTo>
                      <a:lnTo>
                        <a:pt x="12" y="12"/>
                      </a:lnTo>
                      <a:lnTo>
                        <a:pt x="14" y="10"/>
                      </a:lnTo>
                      <a:lnTo>
                        <a:pt x="14" y="7"/>
                      </a:lnTo>
                      <a:lnTo>
                        <a:pt x="14" y="5"/>
                      </a:lnTo>
                      <a:lnTo>
                        <a:pt x="14" y="3"/>
                      </a:lnTo>
                      <a:lnTo>
                        <a:pt x="12" y="0"/>
                      </a:lnTo>
                      <a:lnTo>
                        <a:pt x="9" y="0"/>
                      </a:lnTo>
                      <a:lnTo>
                        <a:pt x="7" y="0"/>
                      </a:lnTo>
                      <a:lnTo>
                        <a:pt x="5" y="0"/>
                      </a:lnTo>
                      <a:lnTo>
                        <a:pt x="2" y="3"/>
                      </a:lnTo>
                      <a:lnTo>
                        <a:pt x="0" y="5"/>
                      </a:lnTo>
                      <a:close/>
                    </a:path>
                  </a:pathLst>
                </a:custGeom>
                <a:solidFill>
                  <a:srgbClr val="969696"/>
                </a:solidFill>
                <a:ln w="9525">
                  <a:noFill/>
                  <a:round/>
                  <a:headEnd/>
                  <a:tailEnd/>
                </a:ln>
              </p:spPr>
              <p:txBody>
                <a:bodyPr/>
                <a:lstStyle/>
                <a:p>
                  <a:endParaRPr lang="ru-RU"/>
                </a:p>
              </p:txBody>
            </p:sp>
            <p:sp>
              <p:nvSpPr>
                <p:cNvPr id="1244" name="Freeform 46"/>
                <p:cNvSpPr>
                  <a:spLocks/>
                </p:cNvSpPr>
                <p:nvPr/>
              </p:nvSpPr>
              <p:spPr bwMode="auto">
                <a:xfrm>
                  <a:off x="6973" y="6530"/>
                  <a:ext cx="15" cy="15"/>
                </a:xfrm>
                <a:custGeom>
                  <a:avLst/>
                  <a:gdLst>
                    <a:gd name="T0" fmla="*/ 0 w 15"/>
                    <a:gd name="T1" fmla="*/ 5 h 15"/>
                    <a:gd name="T2" fmla="*/ 0 w 15"/>
                    <a:gd name="T3" fmla="*/ 8 h 15"/>
                    <a:gd name="T4" fmla="*/ 0 w 15"/>
                    <a:gd name="T5" fmla="*/ 10 h 15"/>
                    <a:gd name="T6" fmla="*/ 3 w 15"/>
                    <a:gd name="T7" fmla="*/ 12 h 15"/>
                    <a:gd name="T8" fmla="*/ 5 w 15"/>
                    <a:gd name="T9" fmla="*/ 15 h 15"/>
                    <a:gd name="T10" fmla="*/ 7 w 15"/>
                    <a:gd name="T11" fmla="*/ 15 h 15"/>
                    <a:gd name="T12" fmla="*/ 10 w 15"/>
                    <a:gd name="T13" fmla="*/ 12 h 15"/>
                    <a:gd name="T14" fmla="*/ 12 w 15"/>
                    <a:gd name="T15" fmla="*/ 10 h 15"/>
                    <a:gd name="T16" fmla="*/ 15 w 15"/>
                    <a:gd name="T17" fmla="*/ 8 h 15"/>
                    <a:gd name="T18" fmla="*/ 15 w 15"/>
                    <a:gd name="T19" fmla="*/ 8 h 15"/>
                    <a:gd name="T20" fmla="*/ 15 w 15"/>
                    <a:gd name="T21" fmla="*/ 5 h 15"/>
                    <a:gd name="T22" fmla="*/ 12 w 15"/>
                    <a:gd name="T23" fmla="*/ 3 h 15"/>
                    <a:gd name="T24" fmla="*/ 10 w 15"/>
                    <a:gd name="T25" fmla="*/ 0 h 15"/>
                    <a:gd name="T26" fmla="*/ 7 w 15"/>
                    <a:gd name="T27" fmla="*/ 0 h 15"/>
                    <a:gd name="T28" fmla="*/ 5 w 15"/>
                    <a:gd name="T29" fmla="*/ 0 h 15"/>
                    <a:gd name="T30" fmla="*/ 3 w 15"/>
                    <a:gd name="T31" fmla="*/ 0 h 15"/>
                    <a:gd name="T32" fmla="*/ 0 w 15"/>
                    <a:gd name="T33" fmla="*/ 3 h 15"/>
                    <a:gd name="T34" fmla="*/ 0 w 15"/>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5"/>
                      </a:moveTo>
                      <a:lnTo>
                        <a:pt x="0" y="8"/>
                      </a:lnTo>
                      <a:lnTo>
                        <a:pt x="0" y="10"/>
                      </a:lnTo>
                      <a:lnTo>
                        <a:pt x="3" y="12"/>
                      </a:lnTo>
                      <a:lnTo>
                        <a:pt x="5" y="15"/>
                      </a:lnTo>
                      <a:lnTo>
                        <a:pt x="7" y="15"/>
                      </a:lnTo>
                      <a:lnTo>
                        <a:pt x="10" y="12"/>
                      </a:lnTo>
                      <a:lnTo>
                        <a:pt x="12" y="10"/>
                      </a:lnTo>
                      <a:lnTo>
                        <a:pt x="15" y="8"/>
                      </a:lnTo>
                      <a:lnTo>
                        <a:pt x="15" y="5"/>
                      </a:lnTo>
                      <a:lnTo>
                        <a:pt x="12" y="3"/>
                      </a:lnTo>
                      <a:lnTo>
                        <a:pt x="10" y="0"/>
                      </a:lnTo>
                      <a:lnTo>
                        <a:pt x="7" y="0"/>
                      </a:lnTo>
                      <a:lnTo>
                        <a:pt x="5" y="0"/>
                      </a:lnTo>
                      <a:lnTo>
                        <a:pt x="3" y="0"/>
                      </a:lnTo>
                      <a:lnTo>
                        <a:pt x="0" y="3"/>
                      </a:lnTo>
                      <a:lnTo>
                        <a:pt x="0" y="5"/>
                      </a:lnTo>
                      <a:close/>
                    </a:path>
                  </a:pathLst>
                </a:custGeom>
                <a:solidFill>
                  <a:srgbClr val="969696"/>
                </a:solidFill>
                <a:ln w="9525">
                  <a:noFill/>
                  <a:round/>
                  <a:headEnd/>
                  <a:tailEnd/>
                </a:ln>
              </p:spPr>
              <p:txBody>
                <a:bodyPr/>
                <a:lstStyle/>
                <a:p>
                  <a:endParaRPr lang="ru-RU"/>
                </a:p>
              </p:txBody>
            </p:sp>
            <p:sp>
              <p:nvSpPr>
                <p:cNvPr id="1245" name="Freeform 47"/>
                <p:cNvSpPr>
                  <a:spLocks/>
                </p:cNvSpPr>
                <p:nvPr/>
              </p:nvSpPr>
              <p:spPr bwMode="auto">
                <a:xfrm>
                  <a:off x="6976" y="6502"/>
                  <a:ext cx="14" cy="14"/>
                </a:xfrm>
                <a:custGeom>
                  <a:avLst/>
                  <a:gdLst>
                    <a:gd name="T0" fmla="*/ 0 w 14"/>
                    <a:gd name="T1" fmla="*/ 4 h 14"/>
                    <a:gd name="T2" fmla="*/ 0 w 14"/>
                    <a:gd name="T3" fmla="*/ 7 h 14"/>
                    <a:gd name="T4" fmla="*/ 0 w 14"/>
                    <a:gd name="T5" fmla="*/ 9 h 14"/>
                    <a:gd name="T6" fmla="*/ 2 w 14"/>
                    <a:gd name="T7" fmla="*/ 12 h 14"/>
                    <a:gd name="T8" fmla="*/ 4 w 14"/>
                    <a:gd name="T9" fmla="*/ 14 h 14"/>
                    <a:gd name="T10" fmla="*/ 7 w 14"/>
                    <a:gd name="T11" fmla="*/ 14 h 14"/>
                    <a:gd name="T12" fmla="*/ 9 w 14"/>
                    <a:gd name="T13" fmla="*/ 12 h 14"/>
                    <a:gd name="T14" fmla="*/ 12 w 14"/>
                    <a:gd name="T15" fmla="*/ 9 h 14"/>
                    <a:gd name="T16" fmla="*/ 14 w 14"/>
                    <a:gd name="T17" fmla="*/ 7 h 14"/>
                    <a:gd name="T18" fmla="*/ 14 w 14"/>
                    <a:gd name="T19" fmla="*/ 7 h 14"/>
                    <a:gd name="T20" fmla="*/ 14 w 14"/>
                    <a:gd name="T21" fmla="*/ 4 h 14"/>
                    <a:gd name="T22" fmla="*/ 12 w 14"/>
                    <a:gd name="T23" fmla="*/ 2 h 14"/>
                    <a:gd name="T24" fmla="*/ 9 w 14"/>
                    <a:gd name="T25" fmla="*/ 0 h 14"/>
                    <a:gd name="T26" fmla="*/ 7 w 14"/>
                    <a:gd name="T27" fmla="*/ 0 h 14"/>
                    <a:gd name="T28" fmla="*/ 4 w 14"/>
                    <a:gd name="T29" fmla="*/ 0 h 14"/>
                    <a:gd name="T30" fmla="*/ 2 w 14"/>
                    <a:gd name="T31" fmla="*/ 0 h 14"/>
                    <a:gd name="T32" fmla="*/ 0 w 14"/>
                    <a:gd name="T33" fmla="*/ 2 h 14"/>
                    <a:gd name="T34" fmla="*/ 0 w 14"/>
                    <a:gd name="T35" fmla="*/ 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4"/>
                      </a:moveTo>
                      <a:lnTo>
                        <a:pt x="0" y="7"/>
                      </a:lnTo>
                      <a:lnTo>
                        <a:pt x="0" y="9"/>
                      </a:lnTo>
                      <a:lnTo>
                        <a:pt x="2" y="12"/>
                      </a:lnTo>
                      <a:lnTo>
                        <a:pt x="4" y="14"/>
                      </a:lnTo>
                      <a:lnTo>
                        <a:pt x="7" y="14"/>
                      </a:lnTo>
                      <a:lnTo>
                        <a:pt x="9" y="12"/>
                      </a:lnTo>
                      <a:lnTo>
                        <a:pt x="12" y="9"/>
                      </a:lnTo>
                      <a:lnTo>
                        <a:pt x="14" y="7"/>
                      </a:lnTo>
                      <a:lnTo>
                        <a:pt x="14" y="4"/>
                      </a:lnTo>
                      <a:lnTo>
                        <a:pt x="12" y="2"/>
                      </a:lnTo>
                      <a:lnTo>
                        <a:pt x="9" y="0"/>
                      </a:lnTo>
                      <a:lnTo>
                        <a:pt x="7" y="0"/>
                      </a:lnTo>
                      <a:lnTo>
                        <a:pt x="4" y="0"/>
                      </a:lnTo>
                      <a:lnTo>
                        <a:pt x="2" y="0"/>
                      </a:lnTo>
                      <a:lnTo>
                        <a:pt x="0" y="2"/>
                      </a:lnTo>
                      <a:lnTo>
                        <a:pt x="0" y="4"/>
                      </a:lnTo>
                      <a:close/>
                    </a:path>
                  </a:pathLst>
                </a:custGeom>
                <a:solidFill>
                  <a:srgbClr val="969696"/>
                </a:solidFill>
                <a:ln w="9525">
                  <a:noFill/>
                  <a:round/>
                  <a:headEnd/>
                  <a:tailEnd/>
                </a:ln>
              </p:spPr>
              <p:txBody>
                <a:bodyPr/>
                <a:lstStyle/>
                <a:p>
                  <a:endParaRPr lang="ru-RU"/>
                </a:p>
              </p:txBody>
            </p:sp>
            <p:sp>
              <p:nvSpPr>
                <p:cNvPr id="1246" name="Freeform 48"/>
                <p:cNvSpPr>
                  <a:spLocks/>
                </p:cNvSpPr>
                <p:nvPr/>
              </p:nvSpPr>
              <p:spPr bwMode="auto">
                <a:xfrm>
                  <a:off x="6978" y="6473"/>
                  <a:ext cx="14" cy="14"/>
                </a:xfrm>
                <a:custGeom>
                  <a:avLst/>
                  <a:gdLst>
                    <a:gd name="T0" fmla="*/ 0 w 14"/>
                    <a:gd name="T1" fmla="*/ 5 h 14"/>
                    <a:gd name="T2" fmla="*/ 0 w 14"/>
                    <a:gd name="T3" fmla="*/ 7 h 14"/>
                    <a:gd name="T4" fmla="*/ 0 w 14"/>
                    <a:gd name="T5" fmla="*/ 9 h 14"/>
                    <a:gd name="T6" fmla="*/ 2 w 14"/>
                    <a:gd name="T7" fmla="*/ 12 h 14"/>
                    <a:gd name="T8" fmla="*/ 5 w 14"/>
                    <a:gd name="T9" fmla="*/ 14 h 14"/>
                    <a:gd name="T10" fmla="*/ 7 w 14"/>
                    <a:gd name="T11" fmla="*/ 14 h 14"/>
                    <a:gd name="T12" fmla="*/ 10 w 14"/>
                    <a:gd name="T13" fmla="*/ 12 h 14"/>
                    <a:gd name="T14" fmla="*/ 12 w 14"/>
                    <a:gd name="T15" fmla="*/ 9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0 h 14"/>
                    <a:gd name="T30" fmla="*/ 2 w 14"/>
                    <a:gd name="T31" fmla="*/ 0 h 14"/>
                    <a:gd name="T32" fmla="*/ 0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0" y="9"/>
                      </a:lnTo>
                      <a:lnTo>
                        <a:pt x="2" y="12"/>
                      </a:lnTo>
                      <a:lnTo>
                        <a:pt x="5" y="14"/>
                      </a:lnTo>
                      <a:lnTo>
                        <a:pt x="7" y="14"/>
                      </a:lnTo>
                      <a:lnTo>
                        <a:pt x="10" y="12"/>
                      </a:lnTo>
                      <a:lnTo>
                        <a:pt x="12" y="9"/>
                      </a:lnTo>
                      <a:lnTo>
                        <a:pt x="14" y="7"/>
                      </a:lnTo>
                      <a:lnTo>
                        <a:pt x="14" y="5"/>
                      </a:lnTo>
                      <a:lnTo>
                        <a:pt x="12" y="2"/>
                      </a:lnTo>
                      <a:lnTo>
                        <a:pt x="10" y="0"/>
                      </a:lnTo>
                      <a:lnTo>
                        <a:pt x="7" y="0"/>
                      </a:lnTo>
                      <a:lnTo>
                        <a:pt x="5" y="0"/>
                      </a:lnTo>
                      <a:lnTo>
                        <a:pt x="2" y="0"/>
                      </a:lnTo>
                      <a:lnTo>
                        <a:pt x="0" y="2"/>
                      </a:lnTo>
                      <a:lnTo>
                        <a:pt x="0" y="5"/>
                      </a:lnTo>
                      <a:close/>
                    </a:path>
                  </a:pathLst>
                </a:custGeom>
                <a:solidFill>
                  <a:srgbClr val="969696"/>
                </a:solidFill>
                <a:ln w="9525">
                  <a:noFill/>
                  <a:round/>
                  <a:headEnd/>
                  <a:tailEnd/>
                </a:ln>
              </p:spPr>
              <p:txBody>
                <a:bodyPr/>
                <a:lstStyle/>
                <a:p>
                  <a:endParaRPr lang="ru-RU"/>
                </a:p>
              </p:txBody>
            </p:sp>
            <p:sp>
              <p:nvSpPr>
                <p:cNvPr id="1247" name="Freeform 49"/>
                <p:cNvSpPr>
                  <a:spLocks/>
                </p:cNvSpPr>
                <p:nvPr/>
              </p:nvSpPr>
              <p:spPr bwMode="auto">
                <a:xfrm>
                  <a:off x="6978" y="6444"/>
                  <a:ext cx="14" cy="14"/>
                </a:xfrm>
                <a:custGeom>
                  <a:avLst/>
                  <a:gdLst>
                    <a:gd name="T0" fmla="*/ 0 w 14"/>
                    <a:gd name="T1" fmla="*/ 5 h 14"/>
                    <a:gd name="T2" fmla="*/ 0 w 14"/>
                    <a:gd name="T3" fmla="*/ 7 h 14"/>
                    <a:gd name="T4" fmla="*/ 2 w 14"/>
                    <a:gd name="T5" fmla="*/ 10 h 14"/>
                    <a:gd name="T6" fmla="*/ 5 w 14"/>
                    <a:gd name="T7" fmla="*/ 12 h 14"/>
                    <a:gd name="T8" fmla="*/ 7 w 14"/>
                    <a:gd name="T9" fmla="*/ 14 h 14"/>
                    <a:gd name="T10" fmla="*/ 10 w 14"/>
                    <a:gd name="T11" fmla="*/ 14 h 14"/>
                    <a:gd name="T12" fmla="*/ 12 w 14"/>
                    <a:gd name="T13" fmla="*/ 12 h 14"/>
                    <a:gd name="T14" fmla="*/ 14 w 14"/>
                    <a:gd name="T15" fmla="*/ 10 h 14"/>
                    <a:gd name="T16" fmla="*/ 14 w 14"/>
                    <a:gd name="T17" fmla="*/ 7 h 14"/>
                    <a:gd name="T18" fmla="*/ 14 w 14"/>
                    <a:gd name="T19" fmla="*/ 7 h 14"/>
                    <a:gd name="T20" fmla="*/ 14 w 14"/>
                    <a:gd name="T21" fmla="*/ 5 h 14"/>
                    <a:gd name="T22" fmla="*/ 14 w 14"/>
                    <a:gd name="T23" fmla="*/ 2 h 14"/>
                    <a:gd name="T24" fmla="*/ 12 w 14"/>
                    <a:gd name="T25" fmla="*/ 0 h 14"/>
                    <a:gd name="T26" fmla="*/ 10 w 14"/>
                    <a:gd name="T27" fmla="*/ 0 h 14"/>
                    <a:gd name="T28" fmla="*/ 7 w 14"/>
                    <a:gd name="T29" fmla="*/ 0 h 14"/>
                    <a:gd name="T30" fmla="*/ 5 w 14"/>
                    <a:gd name="T31" fmla="*/ 0 h 14"/>
                    <a:gd name="T32" fmla="*/ 2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2" y="10"/>
                      </a:lnTo>
                      <a:lnTo>
                        <a:pt x="5" y="12"/>
                      </a:lnTo>
                      <a:lnTo>
                        <a:pt x="7" y="14"/>
                      </a:lnTo>
                      <a:lnTo>
                        <a:pt x="10" y="14"/>
                      </a:lnTo>
                      <a:lnTo>
                        <a:pt x="12" y="12"/>
                      </a:lnTo>
                      <a:lnTo>
                        <a:pt x="14" y="10"/>
                      </a:lnTo>
                      <a:lnTo>
                        <a:pt x="14" y="7"/>
                      </a:lnTo>
                      <a:lnTo>
                        <a:pt x="14" y="5"/>
                      </a:lnTo>
                      <a:lnTo>
                        <a:pt x="14" y="2"/>
                      </a:lnTo>
                      <a:lnTo>
                        <a:pt x="12" y="0"/>
                      </a:lnTo>
                      <a:lnTo>
                        <a:pt x="10" y="0"/>
                      </a:lnTo>
                      <a:lnTo>
                        <a:pt x="7" y="0"/>
                      </a:lnTo>
                      <a:lnTo>
                        <a:pt x="5" y="0"/>
                      </a:lnTo>
                      <a:lnTo>
                        <a:pt x="2" y="2"/>
                      </a:lnTo>
                      <a:lnTo>
                        <a:pt x="0" y="5"/>
                      </a:lnTo>
                      <a:close/>
                    </a:path>
                  </a:pathLst>
                </a:custGeom>
                <a:solidFill>
                  <a:srgbClr val="969696"/>
                </a:solidFill>
                <a:ln w="9525">
                  <a:noFill/>
                  <a:round/>
                  <a:headEnd/>
                  <a:tailEnd/>
                </a:ln>
              </p:spPr>
              <p:txBody>
                <a:bodyPr/>
                <a:lstStyle/>
                <a:p>
                  <a:endParaRPr lang="ru-RU"/>
                </a:p>
              </p:txBody>
            </p:sp>
            <p:sp>
              <p:nvSpPr>
                <p:cNvPr id="1248" name="Freeform 50"/>
                <p:cNvSpPr>
                  <a:spLocks/>
                </p:cNvSpPr>
                <p:nvPr/>
              </p:nvSpPr>
              <p:spPr bwMode="auto">
                <a:xfrm>
                  <a:off x="6980" y="6415"/>
                  <a:ext cx="15" cy="15"/>
                </a:xfrm>
                <a:custGeom>
                  <a:avLst/>
                  <a:gdLst>
                    <a:gd name="T0" fmla="*/ 0 w 15"/>
                    <a:gd name="T1" fmla="*/ 7 h 15"/>
                    <a:gd name="T2" fmla="*/ 0 w 15"/>
                    <a:gd name="T3" fmla="*/ 10 h 15"/>
                    <a:gd name="T4" fmla="*/ 3 w 15"/>
                    <a:gd name="T5" fmla="*/ 12 h 15"/>
                    <a:gd name="T6" fmla="*/ 5 w 15"/>
                    <a:gd name="T7" fmla="*/ 15 h 15"/>
                    <a:gd name="T8" fmla="*/ 8 w 15"/>
                    <a:gd name="T9" fmla="*/ 15 h 15"/>
                    <a:gd name="T10" fmla="*/ 10 w 15"/>
                    <a:gd name="T11" fmla="*/ 15 h 15"/>
                    <a:gd name="T12" fmla="*/ 12 w 15"/>
                    <a:gd name="T13" fmla="*/ 15 h 15"/>
                    <a:gd name="T14" fmla="*/ 15 w 15"/>
                    <a:gd name="T15" fmla="*/ 12 h 15"/>
                    <a:gd name="T16" fmla="*/ 15 w 15"/>
                    <a:gd name="T17" fmla="*/ 10 h 15"/>
                    <a:gd name="T18" fmla="*/ 15 w 15"/>
                    <a:gd name="T19" fmla="*/ 10 h 15"/>
                    <a:gd name="T20" fmla="*/ 15 w 15"/>
                    <a:gd name="T21" fmla="*/ 7 h 15"/>
                    <a:gd name="T22" fmla="*/ 15 w 15"/>
                    <a:gd name="T23" fmla="*/ 5 h 15"/>
                    <a:gd name="T24" fmla="*/ 12 w 15"/>
                    <a:gd name="T25" fmla="*/ 3 h 15"/>
                    <a:gd name="T26" fmla="*/ 10 w 15"/>
                    <a:gd name="T27" fmla="*/ 0 h 15"/>
                    <a:gd name="T28" fmla="*/ 8 w 15"/>
                    <a:gd name="T29" fmla="*/ 0 h 15"/>
                    <a:gd name="T30" fmla="*/ 5 w 15"/>
                    <a:gd name="T31" fmla="*/ 3 h 15"/>
                    <a:gd name="T32" fmla="*/ 3 w 15"/>
                    <a:gd name="T33" fmla="*/ 5 h 15"/>
                    <a:gd name="T34" fmla="*/ 0 w 15"/>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7"/>
                      </a:moveTo>
                      <a:lnTo>
                        <a:pt x="0" y="10"/>
                      </a:lnTo>
                      <a:lnTo>
                        <a:pt x="3" y="12"/>
                      </a:lnTo>
                      <a:lnTo>
                        <a:pt x="5" y="15"/>
                      </a:lnTo>
                      <a:lnTo>
                        <a:pt x="8" y="15"/>
                      </a:lnTo>
                      <a:lnTo>
                        <a:pt x="10" y="15"/>
                      </a:lnTo>
                      <a:lnTo>
                        <a:pt x="12" y="15"/>
                      </a:lnTo>
                      <a:lnTo>
                        <a:pt x="15" y="12"/>
                      </a:lnTo>
                      <a:lnTo>
                        <a:pt x="15" y="10"/>
                      </a:lnTo>
                      <a:lnTo>
                        <a:pt x="15" y="7"/>
                      </a:lnTo>
                      <a:lnTo>
                        <a:pt x="15" y="5"/>
                      </a:lnTo>
                      <a:lnTo>
                        <a:pt x="12" y="3"/>
                      </a:lnTo>
                      <a:lnTo>
                        <a:pt x="10" y="0"/>
                      </a:lnTo>
                      <a:lnTo>
                        <a:pt x="8" y="0"/>
                      </a:lnTo>
                      <a:lnTo>
                        <a:pt x="5" y="3"/>
                      </a:lnTo>
                      <a:lnTo>
                        <a:pt x="3" y="5"/>
                      </a:lnTo>
                      <a:lnTo>
                        <a:pt x="0" y="7"/>
                      </a:lnTo>
                      <a:close/>
                    </a:path>
                  </a:pathLst>
                </a:custGeom>
                <a:solidFill>
                  <a:srgbClr val="969696"/>
                </a:solidFill>
                <a:ln w="9525">
                  <a:noFill/>
                  <a:round/>
                  <a:headEnd/>
                  <a:tailEnd/>
                </a:ln>
              </p:spPr>
              <p:txBody>
                <a:bodyPr/>
                <a:lstStyle/>
                <a:p>
                  <a:endParaRPr lang="ru-RU"/>
                </a:p>
              </p:txBody>
            </p:sp>
            <p:sp>
              <p:nvSpPr>
                <p:cNvPr id="1249" name="Freeform 51"/>
                <p:cNvSpPr>
                  <a:spLocks/>
                </p:cNvSpPr>
                <p:nvPr/>
              </p:nvSpPr>
              <p:spPr bwMode="auto">
                <a:xfrm>
                  <a:off x="6983" y="6386"/>
                  <a:ext cx="14" cy="15"/>
                </a:xfrm>
                <a:custGeom>
                  <a:avLst/>
                  <a:gdLst>
                    <a:gd name="T0" fmla="*/ 0 w 14"/>
                    <a:gd name="T1" fmla="*/ 8 h 15"/>
                    <a:gd name="T2" fmla="*/ 0 w 14"/>
                    <a:gd name="T3" fmla="*/ 10 h 15"/>
                    <a:gd name="T4" fmla="*/ 2 w 14"/>
                    <a:gd name="T5" fmla="*/ 12 h 15"/>
                    <a:gd name="T6" fmla="*/ 5 w 14"/>
                    <a:gd name="T7" fmla="*/ 15 h 15"/>
                    <a:gd name="T8" fmla="*/ 7 w 14"/>
                    <a:gd name="T9" fmla="*/ 15 h 15"/>
                    <a:gd name="T10" fmla="*/ 9 w 14"/>
                    <a:gd name="T11" fmla="*/ 15 h 15"/>
                    <a:gd name="T12" fmla="*/ 12 w 14"/>
                    <a:gd name="T13" fmla="*/ 15 h 15"/>
                    <a:gd name="T14" fmla="*/ 14 w 14"/>
                    <a:gd name="T15" fmla="*/ 12 h 15"/>
                    <a:gd name="T16" fmla="*/ 14 w 14"/>
                    <a:gd name="T17" fmla="*/ 10 h 15"/>
                    <a:gd name="T18" fmla="*/ 14 w 14"/>
                    <a:gd name="T19" fmla="*/ 10 h 15"/>
                    <a:gd name="T20" fmla="*/ 14 w 14"/>
                    <a:gd name="T21" fmla="*/ 8 h 15"/>
                    <a:gd name="T22" fmla="*/ 14 w 14"/>
                    <a:gd name="T23" fmla="*/ 5 h 15"/>
                    <a:gd name="T24" fmla="*/ 12 w 14"/>
                    <a:gd name="T25" fmla="*/ 3 h 15"/>
                    <a:gd name="T26" fmla="*/ 9 w 14"/>
                    <a:gd name="T27" fmla="*/ 0 h 15"/>
                    <a:gd name="T28" fmla="*/ 7 w 14"/>
                    <a:gd name="T29" fmla="*/ 0 h 15"/>
                    <a:gd name="T30" fmla="*/ 5 w 14"/>
                    <a:gd name="T31" fmla="*/ 3 h 15"/>
                    <a:gd name="T32" fmla="*/ 2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10"/>
                      </a:lnTo>
                      <a:lnTo>
                        <a:pt x="2" y="12"/>
                      </a:lnTo>
                      <a:lnTo>
                        <a:pt x="5" y="15"/>
                      </a:lnTo>
                      <a:lnTo>
                        <a:pt x="7" y="15"/>
                      </a:lnTo>
                      <a:lnTo>
                        <a:pt x="9" y="15"/>
                      </a:lnTo>
                      <a:lnTo>
                        <a:pt x="12" y="15"/>
                      </a:lnTo>
                      <a:lnTo>
                        <a:pt x="14" y="12"/>
                      </a:lnTo>
                      <a:lnTo>
                        <a:pt x="14" y="10"/>
                      </a:lnTo>
                      <a:lnTo>
                        <a:pt x="14" y="8"/>
                      </a:lnTo>
                      <a:lnTo>
                        <a:pt x="14" y="5"/>
                      </a:lnTo>
                      <a:lnTo>
                        <a:pt x="12" y="3"/>
                      </a:lnTo>
                      <a:lnTo>
                        <a:pt x="9" y="0"/>
                      </a:lnTo>
                      <a:lnTo>
                        <a:pt x="7" y="0"/>
                      </a:lnTo>
                      <a:lnTo>
                        <a:pt x="5" y="3"/>
                      </a:lnTo>
                      <a:lnTo>
                        <a:pt x="2" y="5"/>
                      </a:lnTo>
                      <a:lnTo>
                        <a:pt x="0" y="8"/>
                      </a:lnTo>
                      <a:close/>
                    </a:path>
                  </a:pathLst>
                </a:custGeom>
                <a:solidFill>
                  <a:srgbClr val="969696"/>
                </a:solidFill>
                <a:ln w="9525">
                  <a:noFill/>
                  <a:round/>
                  <a:headEnd/>
                  <a:tailEnd/>
                </a:ln>
              </p:spPr>
              <p:txBody>
                <a:bodyPr/>
                <a:lstStyle/>
                <a:p>
                  <a:endParaRPr lang="ru-RU"/>
                </a:p>
              </p:txBody>
            </p:sp>
            <p:sp>
              <p:nvSpPr>
                <p:cNvPr id="1250" name="Freeform 52"/>
                <p:cNvSpPr>
                  <a:spLocks/>
                </p:cNvSpPr>
                <p:nvPr/>
              </p:nvSpPr>
              <p:spPr bwMode="auto">
                <a:xfrm>
                  <a:off x="6985" y="6358"/>
                  <a:ext cx="15" cy="14"/>
                </a:xfrm>
                <a:custGeom>
                  <a:avLst/>
                  <a:gdLst>
                    <a:gd name="T0" fmla="*/ 0 w 15"/>
                    <a:gd name="T1" fmla="*/ 7 h 14"/>
                    <a:gd name="T2" fmla="*/ 0 w 15"/>
                    <a:gd name="T3" fmla="*/ 9 h 14"/>
                    <a:gd name="T4" fmla="*/ 0 w 15"/>
                    <a:gd name="T5" fmla="*/ 12 h 14"/>
                    <a:gd name="T6" fmla="*/ 3 w 15"/>
                    <a:gd name="T7" fmla="*/ 14 h 14"/>
                    <a:gd name="T8" fmla="*/ 5 w 15"/>
                    <a:gd name="T9" fmla="*/ 14 h 14"/>
                    <a:gd name="T10" fmla="*/ 7 w 15"/>
                    <a:gd name="T11" fmla="*/ 14 h 14"/>
                    <a:gd name="T12" fmla="*/ 10 w 15"/>
                    <a:gd name="T13" fmla="*/ 14 h 14"/>
                    <a:gd name="T14" fmla="*/ 12 w 15"/>
                    <a:gd name="T15" fmla="*/ 12 h 14"/>
                    <a:gd name="T16" fmla="*/ 15 w 15"/>
                    <a:gd name="T17" fmla="*/ 9 h 14"/>
                    <a:gd name="T18" fmla="*/ 15 w 15"/>
                    <a:gd name="T19" fmla="*/ 9 h 14"/>
                    <a:gd name="T20" fmla="*/ 15 w 15"/>
                    <a:gd name="T21" fmla="*/ 7 h 14"/>
                    <a:gd name="T22" fmla="*/ 12 w 15"/>
                    <a:gd name="T23" fmla="*/ 4 h 14"/>
                    <a:gd name="T24" fmla="*/ 10 w 15"/>
                    <a:gd name="T25" fmla="*/ 2 h 14"/>
                    <a:gd name="T26" fmla="*/ 7 w 15"/>
                    <a:gd name="T27" fmla="*/ 0 h 14"/>
                    <a:gd name="T28" fmla="*/ 5 w 15"/>
                    <a:gd name="T29" fmla="*/ 0 h 14"/>
                    <a:gd name="T30" fmla="*/ 3 w 15"/>
                    <a:gd name="T31" fmla="*/ 2 h 14"/>
                    <a:gd name="T32" fmla="*/ 0 w 15"/>
                    <a:gd name="T33" fmla="*/ 4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0" y="12"/>
                      </a:lnTo>
                      <a:lnTo>
                        <a:pt x="3" y="14"/>
                      </a:lnTo>
                      <a:lnTo>
                        <a:pt x="5" y="14"/>
                      </a:lnTo>
                      <a:lnTo>
                        <a:pt x="7" y="14"/>
                      </a:lnTo>
                      <a:lnTo>
                        <a:pt x="10" y="14"/>
                      </a:lnTo>
                      <a:lnTo>
                        <a:pt x="12" y="12"/>
                      </a:lnTo>
                      <a:lnTo>
                        <a:pt x="15" y="9"/>
                      </a:lnTo>
                      <a:lnTo>
                        <a:pt x="15" y="7"/>
                      </a:lnTo>
                      <a:lnTo>
                        <a:pt x="12" y="4"/>
                      </a:lnTo>
                      <a:lnTo>
                        <a:pt x="10" y="2"/>
                      </a:lnTo>
                      <a:lnTo>
                        <a:pt x="7" y="0"/>
                      </a:lnTo>
                      <a:lnTo>
                        <a:pt x="5" y="0"/>
                      </a:lnTo>
                      <a:lnTo>
                        <a:pt x="3" y="2"/>
                      </a:lnTo>
                      <a:lnTo>
                        <a:pt x="0" y="4"/>
                      </a:lnTo>
                      <a:lnTo>
                        <a:pt x="0" y="7"/>
                      </a:lnTo>
                      <a:close/>
                    </a:path>
                  </a:pathLst>
                </a:custGeom>
                <a:solidFill>
                  <a:srgbClr val="969696"/>
                </a:solidFill>
                <a:ln w="9525">
                  <a:noFill/>
                  <a:round/>
                  <a:headEnd/>
                  <a:tailEnd/>
                </a:ln>
              </p:spPr>
              <p:txBody>
                <a:bodyPr/>
                <a:lstStyle/>
                <a:p>
                  <a:endParaRPr lang="ru-RU"/>
                </a:p>
              </p:txBody>
            </p:sp>
            <p:sp>
              <p:nvSpPr>
                <p:cNvPr id="1251" name="Freeform 53"/>
                <p:cNvSpPr>
                  <a:spLocks/>
                </p:cNvSpPr>
                <p:nvPr/>
              </p:nvSpPr>
              <p:spPr bwMode="auto">
                <a:xfrm>
                  <a:off x="6988" y="6329"/>
                  <a:ext cx="14" cy="14"/>
                </a:xfrm>
                <a:custGeom>
                  <a:avLst/>
                  <a:gdLst>
                    <a:gd name="T0" fmla="*/ 0 w 14"/>
                    <a:gd name="T1" fmla="*/ 7 h 14"/>
                    <a:gd name="T2" fmla="*/ 0 w 14"/>
                    <a:gd name="T3" fmla="*/ 9 h 14"/>
                    <a:gd name="T4" fmla="*/ 0 w 14"/>
                    <a:gd name="T5" fmla="*/ 12 h 14"/>
                    <a:gd name="T6" fmla="*/ 2 w 14"/>
                    <a:gd name="T7" fmla="*/ 14 h 14"/>
                    <a:gd name="T8" fmla="*/ 4 w 14"/>
                    <a:gd name="T9" fmla="*/ 14 h 14"/>
                    <a:gd name="T10" fmla="*/ 7 w 14"/>
                    <a:gd name="T11" fmla="*/ 14 h 14"/>
                    <a:gd name="T12" fmla="*/ 9 w 14"/>
                    <a:gd name="T13" fmla="*/ 14 h 14"/>
                    <a:gd name="T14" fmla="*/ 12 w 14"/>
                    <a:gd name="T15" fmla="*/ 12 h 14"/>
                    <a:gd name="T16" fmla="*/ 14 w 14"/>
                    <a:gd name="T17" fmla="*/ 9 h 14"/>
                    <a:gd name="T18" fmla="*/ 14 w 14"/>
                    <a:gd name="T19" fmla="*/ 9 h 14"/>
                    <a:gd name="T20" fmla="*/ 14 w 14"/>
                    <a:gd name="T21" fmla="*/ 7 h 14"/>
                    <a:gd name="T22" fmla="*/ 12 w 14"/>
                    <a:gd name="T23" fmla="*/ 5 h 14"/>
                    <a:gd name="T24" fmla="*/ 9 w 14"/>
                    <a:gd name="T25" fmla="*/ 2 h 14"/>
                    <a:gd name="T26" fmla="*/ 7 w 14"/>
                    <a:gd name="T27" fmla="*/ 0 h 14"/>
                    <a:gd name="T28" fmla="*/ 4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0" y="12"/>
                      </a:lnTo>
                      <a:lnTo>
                        <a:pt x="2" y="14"/>
                      </a:lnTo>
                      <a:lnTo>
                        <a:pt x="4" y="14"/>
                      </a:lnTo>
                      <a:lnTo>
                        <a:pt x="7" y="14"/>
                      </a:lnTo>
                      <a:lnTo>
                        <a:pt x="9" y="14"/>
                      </a:lnTo>
                      <a:lnTo>
                        <a:pt x="12" y="12"/>
                      </a:lnTo>
                      <a:lnTo>
                        <a:pt x="14" y="9"/>
                      </a:lnTo>
                      <a:lnTo>
                        <a:pt x="14" y="7"/>
                      </a:lnTo>
                      <a:lnTo>
                        <a:pt x="12" y="5"/>
                      </a:lnTo>
                      <a:lnTo>
                        <a:pt x="9" y="2"/>
                      </a:lnTo>
                      <a:lnTo>
                        <a:pt x="7" y="0"/>
                      </a:lnTo>
                      <a:lnTo>
                        <a:pt x="4"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1252" name="Freeform 54"/>
                <p:cNvSpPr>
                  <a:spLocks/>
                </p:cNvSpPr>
                <p:nvPr/>
              </p:nvSpPr>
              <p:spPr bwMode="auto">
                <a:xfrm>
                  <a:off x="6990" y="6300"/>
                  <a:ext cx="14" cy="14"/>
                </a:xfrm>
                <a:custGeom>
                  <a:avLst/>
                  <a:gdLst>
                    <a:gd name="T0" fmla="*/ 0 w 14"/>
                    <a:gd name="T1" fmla="*/ 7 h 14"/>
                    <a:gd name="T2" fmla="*/ 0 w 14"/>
                    <a:gd name="T3" fmla="*/ 10 h 14"/>
                    <a:gd name="T4" fmla="*/ 0 w 14"/>
                    <a:gd name="T5" fmla="*/ 12 h 14"/>
                    <a:gd name="T6" fmla="*/ 2 w 14"/>
                    <a:gd name="T7" fmla="*/ 14 h 14"/>
                    <a:gd name="T8" fmla="*/ 5 w 14"/>
                    <a:gd name="T9" fmla="*/ 14 h 14"/>
                    <a:gd name="T10" fmla="*/ 7 w 14"/>
                    <a:gd name="T11" fmla="*/ 14 h 14"/>
                    <a:gd name="T12" fmla="*/ 10 w 14"/>
                    <a:gd name="T13" fmla="*/ 14 h 14"/>
                    <a:gd name="T14" fmla="*/ 12 w 14"/>
                    <a:gd name="T15" fmla="*/ 12 h 14"/>
                    <a:gd name="T16" fmla="*/ 14 w 14"/>
                    <a:gd name="T17" fmla="*/ 10 h 14"/>
                    <a:gd name="T18" fmla="*/ 14 w 14"/>
                    <a:gd name="T19" fmla="*/ 10 h 14"/>
                    <a:gd name="T20" fmla="*/ 14 w 14"/>
                    <a:gd name="T21" fmla="*/ 7 h 14"/>
                    <a:gd name="T22" fmla="*/ 12 w 14"/>
                    <a:gd name="T23" fmla="*/ 5 h 14"/>
                    <a:gd name="T24" fmla="*/ 10 w 14"/>
                    <a:gd name="T25" fmla="*/ 2 h 14"/>
                    <a:gd name="T26" fmla="*/ 7 w 14"/>
                    <a:gd name="T27" fmla="*/ 0 h 14"/>
                    <a:gd name="T28" fmla="*/ 5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10"/>
                      </a:lnTo>
                      <a:lnTo>
                        <a:pt x="0" y="12"/>
                      </a:lnTo>
                      <a:lnTo>
                        <a:pt x="2" y="14"/>
                      </a:lnTo>
                      <a:lnTo>
                        <a:pt x="5" y="14"/>
                      </a:lnTo>
                      <a:lnTo>
                        <a:pt x="7" y="14"/>
                      </a:lnTo>
                      <a:lnTo>
                        <a:pt x="10" y="14"/>
                      </a:lnTo>
                      <a:lnTo>
                        <a:pt x="12" y="12"/>
                      </a:lnTo>
                      <a:lnTo>
                        <a:pt x="14" y="10"/>
                      </a:lnTo>
                      <a:lnTo>
                        <a:pt x="14" y="7"/>
                      </a:lnTo>
                      <a:lnTo>
                        <a:pt x="12" y="5"/>
                      </a:lnTo>
                      <a:lnTo>
                        <a:pt x="10" y="2"/>
                      </a:lnTo>
                      <a:lnTo>
                        <a:pt x="7" y="0"/>
                      </a:lnTo>
                      <a:lnTo>
                        <a:pt x="5"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1253" name="Freeform 55"/>
                <p:cNvSpPr>
                  <a:spLocks/>
                </p:cNvSpPr>
                <p:nvPr/>
              </p:nvSpPr>
              <p:spPr bwMode="auto">
                <a:xfrm>
                  <a:off x="6992" y="6271"/>
                  <a:ext cx="15" cy="15"/>
                </a:xfrm>
                <a:custGeom>
                  <a:avLst/>
                  <a:gdLst>
                    <a:gd name="T0" fmla="*/ 0 w 15"/>
                    <a:gd name="T1" fmla="*/ 7 h 15"/>
                    <a:gd name="T2" fmla="*/ 0 w 15"/>
                    <a:gd name="T3" fmla="*/ 10 h 15"/>
                    <a:gd name="T4" fmla="*/ 0 w 15"/>
                    <a:gd name="T5" fmla="*/ 12 h 15"/>
                    <a:gd name="T6" fmla="*/ 3 w 15"/>
                    <a:gd name="T7" fmla="*/ 15 h 15"/>
                    <a:gd name="T8" fmla="*/ 5 w 15"/>
                    <a:gd name="T9" fmla="*/ 15 h 15"/>
                    <a:gd name="T10" fmla="*/ 8 w 15"/>
                    <a:gd name="T11" fmla="*/ 15 h 15"/>
                    <a:gd name="T12" fmla="*/ 10 w 15"/>
                    <a:gd name="T13" fmla="*/ 15 h 15"/>
                    <a:gd name="T14" fmla="*/ 12 w 15"/>
                    <a:gd name="T15" fmla="*/ 12 h 15"/>
                    <a:gd name="T16" fmla="*/ 15 w 15"/>
                    <a:gd name="T17" fmla="*/ 10 h 15"/>
                    <a:gd name="T18" fmla="*/ 15 w 15"/>
                    <a:gd name="T19" fmla="*/ 10 h 15"/>
                    <a:gd name="T20" fmla="*/ 15 w 15"/>
                    <a:gd name="T21" fmla="*/ 7 h 15"/>
                    <a:gd name="T22" fmla="*/ 12 w 15"/>
                    <a:gd name="T23" fmla="*/ 5 h 15"/>
                    <a:gd name="T24" fmla="*/ 10 w 15"/>
                    <a:gd name="T25" fmla="*/ 3 h 15"/>
                    <a:gd name="T26" fmla="*/ 8 w 15"/>
                    <a:gd name="T27" fmla="*/ 0 h 15"/>
                    <a:gd name="T28" fmla="*/ 5 w 15"/>
                    <a:gd name="T29" fmla="*/ 0 h 15"/>
                    <a:gd name="T30" fmla="*/ 3 w 15"/>
                    <a:gd name="T31" fmla="*/ 3 h 15"/>
                    <a:gd name="T32" fmla="*/ 0 w 15"/>
                    <a:gd name="T33" fmla="*/ 5 h 15"/>
                    <a:gd name="T34" fmla="*/ 0 w 15"/>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7"/>
                      </a:moveTo>
                      <a:lnTo>
                        <a:pt x="0" y="10"/>
                      </a:lnTo>
                      <a:lnTo>
                        <a:pt x="0" y="12"/>
                      </a:lnTo>
                      <a:lnTo>
                        <a:pt x="3" y="15"/>
                      </a:lnTo>
                      <a:lnTo>
                        <a:pt x="5" y="15"/>
                      </a:lnTo>
                      <a:lnTo>
                        <a:pt x="8" y="15"/>
                      </a:lnTo>
                      <a:lnTo>
                        <a:pt x="10" y="15"/>
                      </a:lnTo>
                      <a:lnTo>
                        <a:pt x="12" y="12"/>
                      </a:lnTo>
                      <a:lnTo>
                        <a:pt x="15" y="10"/>
                      </a:lnTo>
                      <a:lnTo>
                        <a:pt x="15" y="7"/>
                      </a:lnTo>
                      <a:lnTo>
                        <a:pt x="12" y="5"/>
                      </a:lnTo>
                      <a:lnTo>
                        <a:pt x="10" y="3"/>
                      </a:lnTo>
                      <a:lnTo>
                        <a:pt x="8" y="0"/>
                      </a:lnTo>
                      <a:lnTo>
                        <a:pt x="5" y="0"/>
                      </a:lnTo>
                      <a:lnTo>
                        <a:pt x="3" y="3"/>
                      </a:lnTo>
                      <a:lnTo>
                        <a:pt x="0" y="5"/>
                      </a:lnTo>
                      <a:lnTo>
                        <a:pt x="0" y="7"/>
                      </a:lnTo>
                      <a:close/>
                    </a:path>
                  </a:pathLst>
                </a:custGeom>
                <a:solidFill>
                  <a:srgbClr val="969696"/>
                </a:solidFill>
                <a:ln w="9525">
                  <a:noFill/>
                  <a:round/>
                  <a:headEnd/>
                  <a:tailEnd/>
                </a:ln>
              </p:spPr>
              <p:txBody>
                <a:bodyPr/>
                <a:lstStyle/>
                <a:p>
                  <a:endParaRPr lang="ru-RU"/>
                </a:p>
              </p:txBody>
            </p:sp>
            <p:sp>
              <p:nvSpPr>
                <p:cNvPr id="1254" name="Freeform 56"/>
                <p:cNvSpPr>
                  <a:spLocks/>
                </p:cNvSpPr>
                <p:nvPr/>
              </p:nvSpPr>
              <p:spPr bwMode="auto">
                <a:xfrm>
                  <a:off x="6992" y="6242"/>
                  <a:ext cx="15" cy="15"/>
                </a:xfrm>
                <a:custGeom>
                  <a:avLst/>
                  <a:gdLst>
                    <a:gd name="T0" fmla="*/ 0 w 15"/>
                    <a:gd name="T1" fmla="*/ 8 h 15"/>
                    <a:gd name="T2" fmla="*/ 0 w 15"/>
                    <a:gd name="T3" fmla="*/ 10 h 15"/>
                    <a:gd name="T4" fmla="*/ 3 w 15"/>
                    <a:gd name="T5" fmla="*/ 12 h 15"/>
                    <a:gd name="T6" fmla="*/ 5 w 15"/>
                    <a:gd name="T7" fmla="*/ 15 h 15"/>
                    <a:gd name="T8" fmla="*/ 8 w 15"/>
                    <a:gd name="T9" fmla="*/ 15 h 15"/>
                    <a:gd name="T10" fmla="*/ 10 w 15"/>
                    <a:gd name="T11" fmla="*/ 15 h 15"/>
                    <a:gd name="T12" fmla="*/ 12 w 15"/>
                    <a:gd name="T13" fmla="*/ 15 h 15"/>
                    <a:gd name="T14" fmla="*/ 15 w 15"/>
                    <a:gd name="T15" fmla="*/ 12 h 15"/>
                    <a:gd name="T16" fmla="*/ 15 w 15"/>
                    <a:gd name="T17" fmla="*/ 10 h 15"/>
                    <a:gd name="T18" fmla="*/ 15 w 15"/>
                    <a:gd name="T19" fmla="*/ 10 h 15"/>
                    <a:gd name="T20" fmla="*/ 15 w 15"/>
                    <a:gd name="T21" fmla="*/ 8 h 15"/>
                    <a:gd name="T22" fmla="*/ 15 w 15"/>
                    <a:gd name="T23" fmla="*/ 5 h 15"/>
                    <a:gd name="T24" fmla="*/ 12 w 15"/>
                    <a:gd name="T25" fmla="*/ 3 h 15"/>
                    <a:gd name="T26" fmla="*/ 10 w 15"/>
                    <a:gd name="T27" fmla="*/ 0 h 15"/>
                    <a:gd name="T28" fmla="*/ 8 w 15"/>
                    <a:gd name="T29" fmla="*/ 0 h 15"/>
                    <a:gd name="T30" fmla="*/ 5 w 15"/>
                    <a:gd name="T31" fmla="*/ 3 h 15"/>
                    <a:gd name="T32" fmla="*/ 3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0" y="10"/>
                      </a:lnTo>
                      <a:lnTo>
                        <a:pt x="3" y="12"/>
                      </a:lnTo>
                      <a:lnTo>
                        <a:pt x="5" y="15"/>
                      </a:lnTo>
                      <a:lnTo>
                        <a:pt x="8" y="15"/>
                      </a:lnTo>
                      <a:lnTo>
                        <a:pt x="10" y="15"/>
                      </a:lnTo>
                      <a:lnTo>
                        <a:pt x="12" y="15"/>
                      </a:lnTo>
                      <a:lnTo>
                        <a:pt x="15" y="12"/>
                      </a:lnTo>
                      <a:lnTo>
                        <a:pt x="15" y="10"/>
                      </a:lnTo>
                      <a:lnTo>
                        <a:pt x="15" y="8"/>
                      </a:lnTo>
                      <a:lnTo>
                        <a:pt x="15" y="5"/>
                      </a:lnTo>
                      <a:lnTo>
                        <a:pt x="12" y="3"/>
                      </a:lnTo>
                      <a:lnTo>
                        <a:pt x="10" y="0"/>
                      </a:lnTo>
                      <a:lnTo>
                        <a:pt x="8" y="0"/>
                      </a:lnTo>
                      <a:lnTo>
                        <a:pt x="5" y="3"/>
                      </a:lnTo>
                      <a:lnTo>
                        <a:pt x="3" y="5"/>
                      </a:lnTo>
                      <a:lnTo>
                        <a:pt x="0" y="8"/>
                      </a:lnTo>
                      <a:close/>
                    </a:path>
                  </a:pathLst>
                </a:custGeom>
                <a:solidFill>
                  <a:srgbClr val="969696"/>
                </a:solidFill>
                <a:ln w="9525">
                  <a:noFill/>
                  <a:round/>
                  <a:headEnd/>
                  <a:tailEnd/>
                </a:ln>
              </p:spPr>
              <p:txBody>
                <a:bodyPr/>
                <a:lstStyle/>
                <a:p>
                  <a:endParaRPr lang="ru-RU"/>
                </a:p>
              </p:txBody>
            </p:sp>
            <p:sp>
              <p:nvSpPr>
                <p:cNvPr id="1255" name="Freeform 57"/>
                <p:cNvSpPr>
                  <a:spLocks/>
                </p:cNvSpPr>
                <p:nvPr/>
              </p:nvSpPr>
              <p:spPr bwMode="auto">
                <a:xfrm>
                  <a:off x="6995" y="6214"/>
                  <a:ext cx="14" cy="14"/>
                </a:xfrm>
                <a:custGeom>
                  <a:avLst/>
                  <a:gdLst>
                    <a:gd name="T0" fmla="*/ 0 w 14"/>
                    <a:gd name="T1" fmla="*/ 7 h 14"/>
                    <a:gd name="T2" fmla="*/ 0 w 14"/>
                    <a:gd name="T3" fmla="*/ 9 h 14"/>
                    <a:gd name="T4" fmla="*/ 2 w 14"/>
                    <a:gd name="T5" fmla="*/ 12 h 14"/>
                    <a:gd name="T6" fmla="*/ 5 w 14"/>
                    <a:gd name="T7" fmla="*/ 14 h 14"/>
                    <a:gd name="T8" fmla="*/ 7 w 14"/>
                    <a:gd name="T9" fmla="*/ 14 h 14"/>
                    <a:gd name="T10" fmla="*/ 9 w 14"/>
                    <a:gd name="T11" fmla="*/ 14 h 14"/>
                    <a:gd name="T12" fmla="*/ 12 w 14"/>
                    <a:gd name="T13" fmla="*/ 14 h 14"/>
                    <a:gd name="T14" fmla="*/ 14 w 14"/>
                    <a:gd name="T15" fmla="*/ 12 h 14"/>
                    <a:gd name="T16" fmla="*/ 14 w 14"/>
                    <a:gd name="T17" fmla="*/ 9 h 14"/>
                    <a:gd name="T18" fmla="*/ 14 w 14"/>
                    <a:gd name="T19" fmla="*/ 9 h 14"/>
                    <a:gd name="T20" fmla="*/ 14 w 14"/>
                    <a:gd name="T21" fmla="*/ 7 h 14"/>
                    <a:gd name="T22" fmla="*/ 14 w 14"/>
                    <a:gd name="T23" fmla="*/ 4 h 14"/>
                    <a:gd name="T24" fmla="*/ 12 w 14"/>
                    <a:gd name="T25" fmla="*/ 2 h 14"/>
                    <a:gd name="T26" fmla="*/ 9 w 14"/>
                    <a:gd name="T27" fmla="*/ 0 h 14"/>
                    <a:gd name="T28" fmla="*/ 7 w 14"/>
                    <a:gd name="T29" fmla="*/ 0 h 14"/>
                    <a:gd name="T30" fmla="*/ 5 w 14"/>
                    <a:gd name="T31" fmla="*/ 2 h 14"/>
                    <a:gd name="T32" fmla="*/ 2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5" y="14"/>
                      </a:lnTo>
                      <a:lnTo>
                        <a:pt x="7" y="14"/>
                      </a:lnTo>
                      <a:lnTo>
                        <a:pt x="9" y="14"/>
                      </a:lnTo>
                      <a:lnTo>
                        <a:pt x="12" y="14"/>
                      </a:lnTo>
                      <a:lnTo>
                        <a:pt x="14" y="12"/>
                      </a:lnTo>
                      <a:lnTo>
                        <a:pt x="14" y="9"/>
                      </a:lnTo>
                      <a:lnTo>
                        <a:pt x="14" y="7"/>
                      </a:lnTo>
                      <a:lnTo>
                        <a:pt x="14" y="4"/>
                      </a:lnTo>
                      <a:lnTo>
                        <a:pt x="12" y="2"/>
                      </a:lnTo>
                      <a:lnTo>
                        <a:pt x="9" y="0"/>
                      </a:lnTo>
                      <a:lnTo>
                        <a:pt x="7" y="0"/>
                      </a:lnTo>
                      <a:lnTo>
                        <a:pt x="5" y="2"/>
                      </a:lnTo>
                      <a:lnTo>
                        <a:pt x="2" y="4"/>
                      </a:lnTo>
                      <a:lnTo>
                        <a:pt x="0" y="7"/>
                      </a:lnTo>
                      <a:close/>
                    </a:path>
                  </a:pathLst>
                </a:custGeom>
                <a:solidFill>
                  <a:srgbClr val="969696"/>
                </a:solidFill>
                <a:ln w="9525">
                  <a:noFill/>
                  <a:round/>
                  <a:headEnd/>
                  <a:tailEnd/>
                </a:ln>
              </p:spPr>
              <p:txBody>
                <a:bodyPr/>
                <a:lstStyle/>
                <a:p>
                  <a:endParaRPr lang="ru-RU"/>
                </a:p>
              </p:txBody>
            </p:sp>
            <p:sp>
              <p:nvSpPr>
                <p:cNvPr id="1256" name="Freeform 58"/>
                <p:cNvSpPr>
                  <a:spLocks/>
                </p:cNvSpPr>
                <p:nvPr/>
              </p:nvSpPr>
              <p:spPr bwMode="auto">
                <a:xfrm>
                  <a:off x="6997" y="6185"/>
                  <a:ext cx="15" cy="14"/>
                </a:xfrm>
                <a:custGeom>
                  <a:avLst/>
                  <a:gdLst>
                    <a:gd name="T0" fmla="*/ 0 w 15"/>
                    <a:gd name="T1" fmla="*/ 7 h 14"/>
                    <a:gd name="T2" fmla="*/ 0 w 15"/>
                    <a:gd name="T3" fmla="*/ 9 h 14"/>
                    <a:gd name="T4" fmla="*/ 3 w 15"/>
                    <a:gd name="T5" fmla="*/ 12 h 14"/>
                    <a:gd name="T6" fmla="*/ 5 w 15"/>
                    <a:gd name="T7" fmla="*/ 14 h 14"/>
                    <a:gd name="T8" fmla="*/ 7 w 15"/>
                    <a:gd name="T9" fmla="*/ 14 h 14"/>
                    <a:gd name="T10" fmla="*/ 10 w 15"/>
                    <a:gd name="T11" fmla="*/ 14 h 14"/>
                    <a:gd name="T12" fmla="*/ 12 w 15"/>
                    <a:gd name="T13" fmla="*/ 14 h 14"/>
                    <a:gd name="T14" fmla="*/ 15 w 15"/>
                    <a:gd name="T15" fmla="*/ 12 h 14"/>
                    <a:gd name="T16" fmla="*/ 15 w 15"/>
                    <a:gd name="T17" fmla="*/ 9 h 14"/>
                    <a:gd name="T18" fmla="*/ 15 w 15"/>
                    <a:gd name="T19" fmla="*/ 9 h 14"/>
                    <a:gd name="T20" fmla="*/ 15 w 15"/>
                    <a:gd name="T21" fmla="*/ 7 h 14"/>
                    <a:gd name="T22" fmla="*/ 15 w 15"/>
                    <a:gd name="T23" fmla="*/ 5 h 14"/>
                    <a:gd name="T24" fmla="*/ 12 w 15"/>
                    <a:gd name="T25" fmla="*/ 2 h 14"/>
                    <a:gd name="T26" fmla="*/ 10 w 15"/>
                    <a:gd name="T27" fmla="*/ 0 h 14"/>
                    <a:gd name="T28" fmla="*/ 7 w 15"/>
                    <a:gd name="T29" fmla="*/ 0 h 14"/>
                    <a:gd name="T30" fmla="*/ 5 w 15"/>
                    <a:gd name="T31" fmla="*/ 2 h 14"/>
                    <a:gd name="T32" fmla="*/ 3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7" y="14"/>
                      </a:lnTo>
                      <a:lnTo>
                        <a:pt x="10" y="14"/>
                      </a:lnTo>
                      <a:lnTo>
                        <a:pt x="12" y="14"/>
                      </a:lnTo>
                      <a:lnTo>
                        <a:pt x="15" y="12"/>
                      </a:lnTo>
                      <a:lnTo>
                        <a:pt x="15" y="9"/>
                      </a:lnTo>
                      <a:lnTo>
                        <a:pt x="15" y="7"/>
                      </a:lnTo>
                      <a:lnTo>
                        <a:pt x="15" y="5"/>
                      </a:lnTo>
                      <a:lnTo>
                        <a:pt x="12" y="2"/>
                      </a:lnTo>
                      <a:lnTo>
                        <a:pt x="10" y="0"/>
                      </a:lnTo>
                      <a:lnTo>
                        <a:pt x="7" y="0"/>
                      </a:lnTo>
                      <a:lnTo>
                        <a:pt x="5" y="2"/>
                      </a:lnTo>
                      <a:lnTo>
                        <a:pt x="3" y="5"/>
                      </a:lnTo>
                      <a:lnTo>
                        <a:pt x="0" y="7"/>
                      </a:lnTo>
                      <a:close/>
                    </a:path>
                  </a:pathLst>
                </a:custGeom>
                <a:solidFill>
                  <a:srgbClr val="969696"/>
                </a:solidFill>
                <a:ln w="9525">
                  <a:noFill/>
                  <a:round/>
                  <a:headEnd/>
                  <a:tailEnd/>
                </a:ln>
              </p:spPr>
              <p:txBody>
                <a:bodyPr/>
                <a:lstStyle/>
                <a:p>
                  <a:endParaRPr lang="ru-RU"/>
                </a:p>
              </p:txBody>
            </p:sp>
            <p:sp>
              <p:nvSpPr>
                <p:cNvPr id="1257" name="Freeform 59"/>
                <p:cNvSpPr>
                  <a:spLocks/>
                </p:cNvSpPr>
                <p:nvPr/>
              </p:nvSpPr>
              <p:spPr bwMode="auto">
                <a:xfrm>
                  <a:off x="7000" y="6156"/>
                  <a:ext cx="14" cy="14"/>
                </a:xfrm>
                <a:custGeom>
                  <a:avLst/>
                  <a:gdLst>
                    <a:gd name="T0" fmla="*/ 0 w 14"/>
                    <a:gd name="T1" fmla="*/ 7 h 14"/>
                    <a:gd name="T2" fmla="*/ 0 w 14"/>
                    <a:gd name="T3" fmla="*/ 10 h 14"/>
                    <a:gd name="T4" fmla="*/ 0 w 14"/>
                    <a:gd name="T5" fmla="*/ 12 h 14"/>
                    <a:gd name="T6" fmla="*/ 2 w 14"/>
                    <a:gd name="T7" fmla="*/ 14 h 14"/>
                    <a:gd name="T8" fmla="*/ 4 w 14"/>
                    <a:gd name="T9" fmla="*/ 14 h 14"/>
                    <a:gd name="T10" fmla="*/ 7 w 14"/>
                    <a:gd name="T11" fmla="*/ 14 h 14"/>
                    <a:gd name="T12" fmla="*/ 9 w 14"/>
                    <a:gd name="T13" fmla="*/ 14 h 14"/>
                    <a:gd name="T14" fmla="*/ 12 w 14"/>
                    <a:gd name="T15" fmla="*/ 12 h 14"/>
                    <a:gd name="T16" fmla="*/ 14 w 14"/>
                    <a:gd name="T17" fmla="*/ 10 h 14"/>
                    <a:gd name="T18" fmla="*/ 14 w 14"/>
                    <a:gd name="T19" fmla="*/ 10 h 14"/>
                    <a:gd name="T20" fmla="*/ 14 w 14"/>
                    <a:gd name="T21" fmla="*/ 7 h 14"/>
                    <a:gd name="T22" fmla="*/ 12 w 14"/>
                    <a:gd name="T23" fmla="*/ 5 h 14"/>
                    <a:gd name="T24" fmla="*/ 9 w 14"/>
                    <a:gd name="T25" fmla="*/ 2 h 14"/>
                    <a:gd name="T26" fmla="*/ 7 w 14"/>
                    <a:gd name="T27" fmla="*/ 0 h 14"/>
                    <a:gd name="T28" fmla="*/ 4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10"/>
                      </a:lnTo>
                      <a:lnTo>
                        <a:pt x="0" y="12"/>
                      </a:lnTo>
                      <a:lnTo>
                        <a:pt x="2" y="14"/>
                      </a:lnTo>
                      <a:lnTo>
                        <a:pt x="4" y="14"/>
                      </a:lnTo>
                      <a:lnTo>
                        <a:pt x="7" y="14"/>
                      </a:lnTo>
                      <a:lnTo>
                        <a:pt x="9" y="14"/>
                      </a:lnTo>
                      <a:lnTo>
                        <a:pt x="12" y="12"/>
                      </a:lnTo>
                      <a:lnTo>
                        <a:pt x="14" y="10"/>
                      </a:lnTo>
                      <a:lnTo>
                        <a:pt x="14" y="7"/>
                      </a:lnTo>
                      <a:lnTo>
                        <a:pt x="12" y="5"/>
                      </a:lnTo>
                      <a:lnTo>
                        <a:pt x="9" y="2"/>
                      </a:lnTo>
                      <a:lnTo>
                        <a:pt x="7" y="0"/>
                      </a:lnTo>
                      <a:lnTo>
                        <a:pt x="4"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1258" name="Freeform 60"/>
                <p:cNvSpPr>
                  <a:spLocks/>
                </p:cNvSpPr>
                <p:nvPr/>
              </p:nvSpPr>
              <p:spPr bwMode="auto">
                <a:xfrm>
                  <a:off x="7002" y="6127"/>
                  <a:ext cx="14" cy="15"/>
                </a:xfrm>
                <a:custGeom>
                  <a:avLst/>
                  <a:gdLst>
                    <a:gd name="T0" fmla="*/ 0 w 14"/>
                    <a:gd name="T1" fmla="*/ 7 h 15"/>
                    <a:gd name="T2" fmla="*/ 0 w 14"/>
                    <a:gd name="T3" fmla="*/ 10 h 15"/>
                    <a:gd name="T4" fmla="*/ 0 w 14"/>
                    <a:gd name="T5" fmla="*/ 12 h 15"/>
                    <a:gd name="T6" fmla="*/ 2 w 14"/>
                    <a:gd name="T7" fmla="*/ 15 h 15"/>
                    <a:gd name="T8" fmla="*/ 5 w 14"/>
                    <a:gd name="T9" fmla="*/ 15 h 15"/>
                    <a:gd name="T10" fmla="*/ 7 w 14"/>
                    <a:gd name="T11" fmla="*/ 15 h 15"/>
                    <a:gd name="T12" fmla="*/ 10 w 14"/>
                    <a:gd name="T13" fmla="*/ 15 h 15"/>
                    <a:gd name="T14" fmla="*/ 12 w 14"/>
                    <a:gd name="T15" fmla="*/ 12 h 15"/>
                    <a:gd name="T16" fmla="*/ 14 w 14"/>
                    <a:gd name="T17" fmla="*/ 10 h 15"/>
                    <a:gd name="T18" fmla="*/ 14 w 14"/>
                    <a:gd name="T19" fmla="*/ 10 h 15"/>
                    <a:gd name="T20" fmla="*/ 14 w 14"/>
                    <a:gd name="T21" fmla="*/ 7 h 15"/>
                    <a:gd name="T22" fmla="*/ 12 w 14"/>
                    <a:gd name="T23" fmla="*/ 5 h 15"/>
                    <a:gd name="T24" fmla="*/ 10 w 14"/>
                    <a:gd name="T25" fmla="*/ 3 h 15"/>
                    <a:gd name="T26" fmla="*/ 7 w 14"/>
                    <a:gd name="T27" fmla="*/ 0 h 15"/>
                    <a:gd name="T28" fmla="*/ 5 w 14"/>
                    <a:gd name="T29" fmla="*/ 0 h 15"/>
                    <a:gd name="T30" fmla="*/ 2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0" y="12"/>
                      </a:lnTo>
                      <a:lnTo>
                        <a:pt x="2" y="15"/>
                      </a:lnTo>
                      <a:lnTo>
                        <a:pt x="5" y="15"/>
                      </a:lnTo>
                      <a:lnTo>
                        <a:pt x="7" y="15"/>
                      </a:lnTo>
                      <a:lnTo>
                        <a:pt x="10" y="15"/>
                      </a:lnTo>
                      <a:lnTo>
                        <a:pt x="12" y="12"/>
                      </a:lnTo>
                      <a:lnTo>
                        <a:pt x="14" y="10"/>
                      </a:lnTo>
                      <a:lnTo>
                        <a:pt x="14" y="7"/>
                      </a:lnTo>
                      <a:lnTo>
                        <a:pt x="12" y="5"/>
                      </a:lnTo>
                      <a:lnTo>
                        <a:pt x="10" y="3"/>
                      </a:lnTo>
                      <a:lnTo>
                        <a:pt x="7" y="0"/>
                      </a:lnTo>
                      <a:lnTo>
                        <a:pt x="5" y="0"/>
                      </a:lnTo>
                      <a:lnTo>
                        <a:pt x="2" y="3"/>
                      </a:lnTo>
                      <a:lnTo>
                        <a:pt x="0" y="5"/>
                      </a:lnTo>
                      <a:lnTo>
                        <a:pt x="0" y="7"/>
                      </a:lnTo>
                      <a:close/>
                    </a:path>
                  </a:pathLst>
                </a:custGeom>
                <a:solidFill>
                  <a:srgbClr val="969696"/>
                </a:solidFill>
                <a:ln w="9525">
                  <a:noFill/>
                  <a:round/>
                  <a:headEnd/>
                  <a:tailEnd/>
                </a:ln>
              </p:spPr>
              <p:txBody>
                <a:bodyPr/>
                <a:lstStyle/>
                <a:p>
                  <a:endParaRPr lang="ru-RU"/>
                </a:p>
              </p:txBody>
            </p:sp>
            <p:sp>
              <p:nvSpPr>
                <p:cNvPr id="1259" name="Freeform 61"/>
                <p:cNvSpPr>
                  <a:spLocks/>
                </p:cNvSpPr>
                <p:nvPr/>
              </p:nvSpPr>
              <p:spPr bwMode="auto">
                <a:xfrm>
                  <a:off x="7004" y="6098"/>
                  <a:ext cx="15" cy="15"/>
                </a:xfrm>
                <a:custGeom>
                  <a:avLst/>
                  <a:gdLst>
                    <a:gd name="T0" fmla="*/ 0 w 15"/>
                    <a:gd name="T1" fmla="*/ 8 h 15"/>
                    <a:gd name="T2" fmla="*/ 0 w 15"/>
                    <a:gd name="T3" fmla="*/ 10 h 15"/>
                    <a:gd name="T4" fmla="*/ 0 w 15"/>
                    <a:gd name="T5" fmla="*/ 12 h 15"/>
                    <a:gd name="T6" fmla="*/ 3 w 15"/>
                    <a:gd name="T7" fmla="*/ 15 h 15"/>
                    <a:gd name="T8" fmla="*/ 5 w 15"/>
                    <a:gd name="T9" fmla="*/ 15 h 15"/>
                    <a:gd name="T10" fmla="*/ 8 w 15"/>
                    <a:gd name="T11" fmla="*/ 15 h 15"/>
                    <a:gd name="T12" fmla="*/ 10 w 15"/>
                    <a:gd name="T13" fmla="*/ 15 h 15"/>
                    <a:gd name="T14" fmla="*/ 12 w 15"/>
                    <a:gd name="T15" fmla="*/ 12 h 15"/>
                    <a:gd name="T16" fmla="*/ 15 w 15"/>
                    <a:gd name="T17" fmla="*/ 10 h 15"/>
                    <a:gd name="T18" fmla="*/ 15 w 15"/>
                    <a:gd name="T19" fmla="*/ 10 h 15"/>
                    <a:gd name="T20" fmla="*/ 15 w 15"/>
                    <a:gd name="T21" fmla="*/ 8 h 15"/>
                    <a:gd name="T22" fmla="*/ 12 w 15"/>
                    <a:gd name="T23" fmla="*/ 5 h 15"/>
                    <a:gd name="T24" fmla="*/ 10 w 15"/>
                    <a:gd name="T25" fmla="*/ 3 h 15"/>
                    <a:gd name="T26" fmla="*/ 8 w 15"/>
                    <a:gd name="T27" fmla="*/ 0 h 15"/>
                    <a:gd name="T28" fmla="*/ 5 w 15"/>
                    <a:gd name="T29" fmla="*/ 0 h 15"/>
                    <a:gd name="T30" fmla="*/ 3 w 15"/>
                    <a:gd name="T31" fmla="*/ 3 h 15"/>
                    <a:gd name="T32" fmla="*/ 0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0" y="10"/>
                      </a:lnTo>
                      <a:lnTo>
                        <a:pt x="0" y="12"/>
                      </a:lnTo>
                      <a:lnTo>
                        <a:pt x="3" y="15"/>
                      </a:lnTo>
                      <a:lnTo>
                        <a:pt x="5" y="15"/>
                      </a:lnTo>
                      <a:lnTo>
                        <a:pt x="8" y="15"/>
                      </a:lnTo>
                      <a:lnTo>
                        <a:pt x="10" y="15"/>
                      </a:lnTo>
                      <a:lnTo>
                        <a:pt x="12" y="12"/>
                      </a:lnTo>
                      <a:lnTo>
                        <a:pt x="15" y="10"/>
                      </a:lnTo>
                      <a:lnTo>
                        <a:pt x="15" y="8"/>
                      </a:lnTo>
                      <a:lnTo>
                        <a:pt x="12" y="5"/>
                      </a:lnTo>
                      <a:lnTo>
                        <a:pt x="10" y="3"/>
                      </a:lnTo>
                      <a:lnTo>
                        <a:pt x="8" y="0"/>
                      </a:lnTo>
                      <a:lnTo>
                        <a:pt x="5" y="0"/>
                      </a:lnTo>
                      <a:lnTo>
                        <a:pt x="3" y="3"/>
                      </a:lnTo>
                      <a:lnTo>
                        <a:pt x="0" y="5"/>
                      </a:lnTo>
                      <a:lnTo>
                        <a:pt x="0" y="8"/>
                      </a:lnTo>
                      <a:close/>
                    </a:path>
                  </a:pathLst>
                </a:custGeom>
                <a:solidFill>
                  <a:srgbClr val="969696"/>
                </a:solidFill>
                <a:ln w="9525">
                  <a:noFill/>
                  <a:round/>
                  <a:headEnd/>
                  <a:tailEnd/>
                </a:ln>
              </p:spPr>
              <p:txBody>
                <a:bodyPr/>
                <a:lstStyle/>
                <a:p>
                  <a:endParaRPr lang="ru-RU"/>
                </a:p>
              </p:txBody>
            </p:sp>
            <p:sp>
              <p:nvSpPr>
                <p:cNvPr id="1260" name="Freeform 62"/>
                <p:cNvSpPr>
                  <a:spLocks/>
                </p:cNvSpPr>
                <p:nvPr/>
              </p:nvSpPr>
              <p:spPr bwMode="auto">
                <a:xfrm>
                  <a:off x="7004" y="6070"/>
                  <a:ext cx="15" cy="14"/>
                </a:xfrm>
                <a:custGeom>
                  <a:avLst/>
                  <a:gdLst>
                    <a:gd name="T0" fmla="*/ 0 w 15"/>
                    <a:gd name="T1" fmla="*/ 7 h 14"/>
                    <a:gd name="T2" fmla="*/ 0 w 15"/>
                    <a:gd name="T3" fmla="*/ 9 h 14"/>
                    <a:gd name="T4" fmla="*/ 3 w 15"/>
                    <a:gd name="T5" fmla="*/ 12 h 14"/>
                    <a:gd name="T6" fmla="*/ 5 w 15"/>
                    <a:gd name="T7" fmla="*/ 14 h 14"/>
                    <a:gd name="T8" fmla="*/ 8 w 15"/>
                    <a:gd name="T9" fmla="*/ 14 h 14"/>
                    <a:gd name="T10" fmla="*/ 10 w 15"/>
                    <a:gd name="T11" fmla="*/ 14 h 14"/>
                    <a:gd name="T12" fmla="*/ 12 w 15"/>
                    <a:gd name="T13" fmla="*/ 14 h 14"/>
                    <a:gd name="T14" fmla="*/ 15 w 15"/>
                    <a:gd name="T15" fmla="*/ 12 h 14"/>
                    <a:gd name="T16" fmla="*/ 15 w 15"/>
                    <a:gd name="T17" fmla="*/ 9 h 14"/>
                    <a:gd name="T18" fmla="*/ 15 w 15"/>
                    <a:gd name="T19" fmla="*/ 9 h 14"/>
                    <a:gd name="T20" fmla="*/ 15 w 15"/>
                    <a:gd name="T21" fmla="*/ 7 h 14"/>
                    <a:gd name="T22" fmla="*/ 15 w 15"/>
                    <a:gd name="T23" fmla="*/ 4 h 14"/>
                    <a:gd name="T24" fmla="*/ 12 w 15"/>
                    <a:gd name="T25" fmla="*/ 2 h 14"/>
                    <a:gd name="T26" fmla="*/ 10 w 15"/>
                    <a:gd name="T27" fmla="*/ 0 h 14"/>
                    <a:gd name="T28" fmla="*/ 8 w 15"/>
                    <a:gd name="T29" fmla="*/ 0 h 14"/>
                    <a:gd name="T30" fmla="*/ 5 w 15"/>
                    <a:gd name="T31" fmla="*/ 2 h 14"/>
                    <a:gd name="T32" fmla="*/ 3 w 15"/>
                    <a:gd name="T33" fmla="*/ 4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8" y="14"/>
                      </a:lnTo>
                      <a:lnTo>
                        <a:pt x="10" y="14"/>
                      </a:lnTo>
                      <a:lnTo>
                        <a:pt x="12" y="14"/>
                      </a:lnTo>
                      <a:lnTo>
                        <a:pt x="15" y="12"/>
                      </a:lnTo>
                      <a:lnTo>
                        <a:pt x="15" y="9"/>
                      </a:lnTo>
                      <a:lnTo>
                        <a:pt x="15" y="7"/>
                      </a:lnTo>
                      <a:lnTo>
                        <a:pt x="15" y="4"/>
                      </a:lnTo>
                      <a:lnTo>
                        <a:pt x="12" y="2"/>
                      </a:lnTo>
                      <a:lnTo>
                        <a:pt x="10" y="0"/>
                      </a:lnTo>
                      <a:lnTo>
                        <a:pt x="8" y="0"/>
                      </a:lnTo>
                      <a:lnTo>
                        <a:pt x="5" y="2"/>
                      </a:lnTo>
                      <a:lnTo>
                        <a:pt x="3" y="4"/>
                      </a:lnTo>
                      <a:lnTo>
                        <a:pt x="0" y="7"/>
                      </a:lnTo>
                      <a:close/>
                    </a:path>
                  </a:pathLst>
                </a:custGeom>
                <a:solidFill>
                  <a:srgbClr val="969696"/>
                </a:solidFill>
                <a:ln w="9525">
                  <a:noFill/>
                  <a:round/>
                  <a:headEnd/>
                  <a:tailEnd/>
                </a:ln>
              </p:spPr>
              <p:txBody>
                <a:bodyPr/>
                <a:lstStyle/>
                <a:p>
                  <a:endParaRPr lang="ru-RU"/>
                </a:p>
              </p:txBody>
            </p:sp>
            <p:sp>
              <p:nvSpPr>
                <p:cNvPr id="1261" name="Freeform 63"/>
                <p:cNvSpPr>
                  <a:spLocks/>
                </p:cNvSpPr>
                <p:nvPr/>
              </p:nvSpPr>
              <p:spPr bwMode="auto">
                <a:xfrm>
                  <a:off x="7007" y="6041"/>
                  <a:ext cx="14" cy="14"/>
                </a:xfrm>
                <a:custGeom>
                  <a:avLst/>
                  <a:gdLst>
                    <a:gd name="T0" fmla="*/ 0 w 14"/>
                    <a:gd name="T1" fmla="*/ 7 h 14"/>
                    <a:gd name="T2" fmla="*/ 0 w 14"/>
                    <a:gd name="T3" fmla="*/ 9 h 14"/>
                    <a:gd name="T4" fmla="*/ 2 w 14"/>
                    <a:gd name="T5" fmla="*/ 12 h 14"/>
                    <a:gd name="T6" fmla="*/ 5 w 14"/>
                    <a:gd name="T7" fmla="*/ 14 h 14"/>
                    <a:gd name="T8" fmla="*/ 7 w 14"/>
                    <a:gd name="T9" fmla="*/ 14 h 14"/>
                    <a:gd name="T10" fmla="*/ 9 w 14"/>
                    <a:gd name="T11" fmla="*/ 14 h 14"/>
                    <a:gd name="T12" fmla="*/ 12 w 14"/>
                    <a:gd name="T13" fmla="*/ 14 h 14"/>
                    <a:gd name="T14" fmla="*/ 14 w 14"/>
                    <a:gd name="T15" fmla="*/ 12 h 14"/>
                    <a:gd name="T16" fmla="*/ 14 w 14"/>
                    <a:gd name="T17" fmla="*/ 9 h 14"/>
                    <a:gd name="T18" fmla="*/ 14 w 14"/>
                    <a:gd name="T19" fmla="*/ 9 h 14"/>
                    <a:gd name="T20" fmla="*/ 14 w 14"/>
                    <a:gd name="T21" fmla="*/ 7 h 14"/>
                    <a:gd name="T22" fmla="*/ 14 w 14"/>
                    <a:gd name="T23" fmla="*/ 5 h 14"/>
                    <a:gd name="T24" fmla="*/ 12 w 14"/>
                    <a:gd name="T25" fmla="*/ 2 h 14"/>
                    <a:gd name="T26" fmla="*/ 9 w 14"/>
                    <a:gd name="T27" fmla="*/ 0 h 14"/>
                    <a:gd name="T28" fmla="*/ 7 w 14"/>
                    <a:gd name="T29" fmla="*/ 0 h 14"/>
                    <a:gd name="T30" fmla="*/ 5 w 14"/>
                    <a:gd name="T31" fmla="*/ 2 h 14"/>
                    <a:gd name="T32" fmla="*/ 2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5" y="14"/>
                      </a:lnTo>
                      <a:lnTo>
                        <a:pt x="7" y="14"/>
                      </a:lnTo>
                      <a:lnTo>
                        <a:pt x="9" y="14"/>
                      </a:lnTo>
                      <a:lnTo>
                        <a:pt x="12" y="14"/>
                      </a:lnTo>
                      <a:lnTo>
                        <a:pt x="14" y="12"/>
                      </a:lnTo>
                      <a:lnTo>
                        <a:pt x="14" y="9"/>
                      </a:lnTo>
                      <a:lnTo>
                        <a:pt x="14" y="7"/>
                      </a:lnTo>
                      <a:lnTo>
                        <a:pt x="14" y="5"/>
                      </a:lnTo>
                      <a:lnTo>
                        <a:pt x="12" y="2"/>
                      </a:lnTo>
                      <a:lnTo>
                        <a:pt x="9" y="0"/>
                      </a:lnTo>
                      <a:lnTo>
                        <a:pt x="7" y="0"/>
                      </a:lnTo>
                      <a:lnTo>
                        <a:pt x="5" y="2"/>
                      </a:lnTo>
                      <a:lnTo>
                        <a:pt x="2" y="5"/>
                      </a:lnTo>
                      <a:lnTo>
                        <a:pt x="0" y="7"/>
                      </a:lnTo>
                      <a:close/>
                    </a:path>
                  </a:pathLst>
                </a:custGeom>
                <a:solidFill>
                  <a:srgbClr val="969696"/>
                </a:solidFill>
                <a:ln w="9525">
                  <a:noFill/>
                  <a:round/>
                  <a:headEnd/>
                  <a:tailEnd/>
                </a:ln>
              </p:spPr>
              <p:txBody>
                <a:bodyPr/>
                <a:lstStyle/>
                <a:p>
                  <a:endParaRPr lang="ru-RU"/>
                </a:p>
              </p:txBody>
            </p:sp>
            <p:sp>
              <p:nvSpPr>
                <p:cNvPr id="1262" name="Freeform 64"/>
                <p:cNvSpPr>
                  <a:spLocks/>
                </p:cNvSpPr>
                <p:nvPr/>
              </p:nvSpPr>
              <p:spPr bwMode="auto">
                <a:xfrm>
                  <a:off x="7009" y="6012"/>
                  <a:ext cx="15" cy="14"/>
                </a:xfrm>
                <a:custGeom>
                  <a:avLst/>
                  <a:gdLst>
                    <a:gd name="T0" fmla="*/ 0 w 15"/>
                    <a:gd name="T1" fmla="*/ 7 h 14"/>
                    <a:gd name="T2" fmla="*/ 0 w 15"/>
                    <a:gd name="T3" fmla="*/ 10 h 14"/>
                    <a:gd name="T4" fmla="*/ 3 w 15"/>
                    <a:gd name="T5" fmla="*/ 12 h 14"/>
                    <a:gd name="T6" fmla="*/ 5 w 15"/>
                    <a:gd name="T7" fmla="*/ 14 h 14"/>
                    <a:gd name="T8" fmla="*/ 7 w 15"/>
                    <a:gd name="T9" fmla="*/ 14 h 14"/>
                    <a:gd name="T10" fmla="*/ 10 w 15"/>
                    <a:gd name="T11" fmla="*/ 14 h 14"/>
                    <a:gd name="T12" fmla="*/ 12 w 15"/>
                    <a:gd name="T13" fmla="*/ 14 h 14"/>
                    <a:gd name="T14" fmla="*/ 15 w 15"/>
                    <a:gd name="T15" fmla="*/ 12 h 14"/>
                    <a:gd name="T16" fmla="*/ 15 w 15"/>
                    <a:gd name="T17" fmla="*/ 10 h 14"/>
                    <a:gd name="T18" fmla="*/ 15 w 15"/>
                    <a:gd name="T19" fmla="*/ 10 h 14"/>
                    <a:gd name="T20" fmla="*/ 15 w 15"/>
                    <a:gd name="T21" fmla="*/ 7 h 14"/>
                    <a:gd name="T22" fmla="*/ 15 w 15"/>
                    <a:gd name="T23" fmla="*/ 5 h 14"/>
                    <a:gd name="T24" fmla="*/ 12 w 15"/>
                    <a:gd name="T25" fmla="*/ 2 h 14"/>
                    <a:gd name="T26" fmla="*/ 10 w 15"/>
                    <a:gd name="T27" fmla="*/ 0 h 14"/>
                    <a:gd name="T28" fmla="*/ 7 w 15"/>
                    <a:gd name="T29" fmla="*/ 0 h 14"/>
                    <a:gd name="T30" fmla="*/ 5 w 15"/>
                    <a:gd name="T31" fmla="*/ 2 h 14"/>
                    <a:gd name="T32" fmla="*/ 3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10"/>
                      </a:lnTo>
                      <a:lnTo>
                        <a:pt x="3" y="12"/>
                      </a:lnTo>
                      <a:lnTo>
                        <a:pt x="5" y="14"/>
                      </a:lnTo>
                      <a:lnTo>
                        <a:pt x="7" y="14"/>
                      </a:lnTo>
                      <a:lnTo>
                        <a:pt x="10" y="14"/>
                      </a:lnTo>
                      <a:lnTo>
                        <a:pt x="12" y="14"/>
                      </a:lnTo>
                      <a:lnTo>
                        <a:pt x="15" y="12"/>
                      </a:lnTo>
                      <a:lnTo>
                        <a:pt x="15" y="10"/>
                      </a:lnTo>
                      <a:lnTo>
                        <a:pt x="15" y="7"/>
                      </a:lnTo>
                      <a:lnTo>
                        <a:pt x="15" y="5"/>
                      </a:lnTo>
                      <a:lnTo>
                        <a:pt x="12" y="2"/>
                      </a:lnTo>
                      <a:lnTo>
                        <a:pt x="10" y="0"/>
                      </a:lnTo>
                      <a:lnTo>
                        <a:pt x="7" y="0"/>
                      </a:lnTo>
                      <a:lnTo>
                        <a:pt x="5" y="2"/>
                      </a:lnTo>
                      <a:lnTo>
                        <a:pt x="3" y="5"/>
                      </a:lnTo>
                      <a:lnTo>
                        <a:pt x="0" y="7"/>
                      </a:lnTo>
                      <a:close/>
                    </a:path>
                  </a:pathLst>
                </a:custGeom>
                <a:solidFill>
                  <a:srgbClr val="969696"/>
                </a:solidFill>
                <a:ln w="9525">
                  <a:noFill/>
                  <a:round/>
                  <a:headEnd/>
                  <a:tailEnd/>
                </a:ln>
              </p:spPr>
              <p:txBody>
                <a:bodyPr/>
                <a:lstStyle/>
                <a:p>
                  <a:endParaRPr lang="ru-RU"/>
                </a:p>
              </p:txBody>
            </p:sp>
            <p:sp>
              <p:nvSpPr>
                <p:cNvPr id="1263" name="Freeform 65"/>
                <p:cNvSpPr>
                  <a:spLocks/>
                </p:cNvSpPr>
                <p:nvPr/>
              </p:nvSpPr>
              <p:spPr bwMode="auto">
                <a:xfrm>
                  <a:off x="7012" y="5983"/>
                  <a:ext cx="14" cy="15"/>
                </a:xfrm>
                <a:custGeom>
                  <a:avLst/>
                  <a:gdLst>
                    <a:gd name="T0" fmla="*/ 0 w 14"/>
                    <a:gd name="T1" fmla="*/ 7 h 15"/>
                    <a:gd name="T2" fmla="*/ 0 w 14"/>
                    <a:gd name="T3" fmla="*/ 10 h 15"/>
                    <a:gd name="T4" fmla="*/ 2 w 14"/>
                    <a:gd name="T5" fmla="*/ 12 h 15"/>
                    <a:gd name="T6" fmla="*/ 4 w 14"/>
                    <a:gd name="T7" fmla="*/ 15 h 15"/>
                    <a:gd name="T8" fmla="*/ 7 w 14"/>
                    <a:gd name="T9" fmla="*/ 15 h 15"/>
                    <a:gd name="T10" fmla="*/ 9 w 14"/>
                    <a:gd name="T11" fmla="*/ 15 h 15"/>
                    <a:gd name="T12" fmla="*/ 12 w 14"/>
                    <a:gd name="T13" fmla="*/ 15 h 15"/>
                    <a:gd name="T14" fmla="*/ 14 w 14"/>
                    <a:gd name="T15" fmla="*/ 12 h 15"/>
                    <a:gd name="T16" fmla="*/ 14 w 14"/>
                    <a:gd name="T17" fmla="*/ 10 h 15"/>
                    <a:gd name="T18" fmla="*/ 14 w 14"/>
                    <a:gd name="T19" fmla="*/ 10 h 15"/>
                    <a:gd name="T20" fmla="*/ 14 w 14"/>
                    <a:gd name="T21" fmla="*/ 7 h 15"/>
                    <a:gd name="T22" fmla="*/ 14 w 14"/>
                    <a:gd name="T23" fmla="*/ 5 h 15"/>
                    <a:gd name="T24" fmla="*/ 12 w 14"/>
                    <a:gd name="T25" fmla="*/ 3 h 15"/>
                    <a:gd name="T26" fmla="*/ 9 w 14"/>
                    <a:gd name="T27" fmla="*/ 0 h 15"/>
                    <a:gd name="T28" fmla="*/ 7 w 14"/>
                    <a:gd name="T29" fmla="*/ 0 h 15"/>
                    <a:gd name="T30" fmla="*/ 4 w 14"/>
                    <a:gd name="T31" fmla="*/ 3 h 15"/>
                    <a:gd name="T32" fmla="*/ 2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2" y="12"/>
                      </a:lnTo>
                      <a:lnTo>
                        <a:pt x="4" y="15"/>
                      </a:lnTo>
                      <a:lnTo>
                        <a:pt x="7" y="15"/>
                      </a:lnTo>
                      <a:lnTo>
                        <a:pt x="9" y="15"/>
                      </a:lnTo>
                      <a:lnTo>
                        <a:pt x="12" y="15"/>
                      </a:lnTo>
                      <a:lnTo>
                        <a:pt x="14" y="12"/>
                      </a:lnTo>
                      <a:lnTo>
                        <a:pt x="14" y="10"/>
                      </a:lnTo>
                      <a:lnTo>
                        <a:pt x="14" y="7"/>
                      </a:lnTo>
                      <a:lnTo>
                        <a:pt x="14" y="5"/>
                      </a:lnTo>
                      <a:lnTo>
                        <a:pt x="12" y="3"/>
                      </a:lnTo>
                      <a:lnTo>
                        <a:pt x="9" y="0"/>
                      </a:lnTo>
                      <a:lnTo>
                        <a:pt x="7" y="0"/>
                      </a:lnTo>
                      <a:lnTo>
                        <a:pt x="4" y="3"/>
                      </a:lnTo>
                      <a:lnTo>
                        <a:pt x="2" y="5"/>
                      </a:lnTo>
                      <a:lnTo>
                        <a:pt x="0" y="7"/>
                      </a:lnTo>
                      <a:close/>
                    </a:path>
                  </a:pathLst>
                </a:custGeom>
                <a:solidFill>
                  <a:srgbClr val="969696"/>
                </a:solidFill>
                <a:ln w="9525">
                  <a:noFill/>
                  <a:round/>
                  <a:headEnd/>
                  <a:tailEnd/>
                </a:ln>
              </p:spPr>
              <p:txBody>
                <a:bodyPr/>
                <a:lstStyle/>
                <a:p>
                  <a:endParaRPr lang="ru-RU"/>
                </a:p>
              </p:txBody>
            </p:sp>
            <p:sp>
              <p:nvSpPr>
                <p:cNvPr id="1264" name="Freeform 66"/>
                <p:cNvSpPr>
                  <a:spLocks/>
                </p:cNvSpPr>
                <p:nvPr/>
              </p:nvSpPr>
              <p:spPr bwMode="auto">
                <a:xfrm>
                  <a:off x="7014" y="5954"/>
                  <a:ext cx="14" cy="15"/>
                </a:xfrm>
                <a:custGeom>
                  <a:avLst/>
                  <a:gdLst>
                    <a:gd name="T0" fmla="*/ 0 w 14"/>
                    <a:gd name="T1" fmla="*/ 8 h 15"/>
                    <a:gd name="T2" fmla="*/ 0 w 14"/>
                    <a:gd name="T3" fmla="*/ 10 h 15"/>
                    <a:gd name="T4" fmla="*/ 0 w 14"/>
                    <a:gd name="T5" fmla="*/ 12 h 15"/>
                    <a:gd name="T6" fmla="*/ 2 w 14"/>
                    <a:gd name="T7" fmla="*/ 15 h 15"/>
                    <a:gd name="T8" fmla="*/ 5 w 14"/>
                    <a:gd name="T9" fmla="*/ 15 h 15"/>
                    <a:gd name="T10" fmla="*/ 7 w 14"/>
                    <a:gd name="T11" fmla="*/ 15 h 15"/>
                    <a:gd name="T12" fmla="*/ 10 w 14"/>
                    <a:gd name="T13" fmla="*/ 15 h 15"/>
                    <a:gd name="T14" fmla="*/ 12 w 14"/>
                    <a:gd name="T15" fmla="*/ 12 h 15"/>
                    <a:gd name="T16" fmla="*/ 14 w 14"/>
                    <a:gd name="T17" fmla="*/ 10 h 15"/>
                    <a:gd name="T18" fmla="*/ 14 w 14"/>
                    <a:gd name="T19" fmla="*/ 10 h 15"/>
                    <a:gd name="T20" fmla="*/ 14 w 14"/>
                    <a:gd name="T21" fmla="*/ 8 h 15"/>
                    <a:gd name="T22" fmla="*/ 12 w 14"/>
                    <a:gd name="T23" fmla="*/ 5 h 15"/>
                    <a:gd name="T24" fmla="*/ 10 w 14"/>
                    <a:gd name="T25" fmla="*/ 3 h 15"/>
                    <a:gd name="T26" fmla="*/ 7 w 14"/>
                    <a:gd name="T27" fmla="*/ 0 h 15"/>
                    <a:gd name="T28" fmla="*/ 5 w 14"/>
                    <a:gd name="T29" fmla="*/ 0 h 15"/>
                    <a:gd name="T30" fmla="*/ 2 w 14"/>
                    <a:gd name="T31" fmla="*/ 3 h 15"/>
                    <a:gd name="T32" fmla="*/ 0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10"/>
                      </a:lnTo>
                      <a:lnTo>
                        <a:pt x="0" y="12"/>
                      </a:lnTo>
                      <a:lnTo>
                        <a:pt x="2" y="15"/>
                      </a:lnTo>
                      <a:lnTo>
                        <a:pt x="5" y="15"/>
                      </a:lnTo>
                      <a:lnTo>
                        <a:pt x="7" y="15"/>
                      </a:lnTo>
                      <a:lnTo>
                        <a:pt x="10" y="15"/>
                      </a:lnTo>
                      <a:lnTo>
                        <a:pt x="12" y="12"/>
                      </a:lnTo>
                      <a:lnTo>
                        <a:pt x="14" y="10"/>
                      </a:lnTo>
                      <a:lnTo>
                        <a:pt x="14" y="8"/>
                      </a:lnTo>
                      <a:lnTo>
                        <a:pt x="12" y="5"/>
                      </a:lnTo>
                      <a:lnTo>
                        <a:pt x="10" y="3"/>
                      </a:lnTo>
                      <a:lnTo>
                        <a:pt x="7" y="0"/>
                      </a:lnTo>
                      <a:lnTo>
                        <a:pt x="5" y="0"/>
                      </a:lnTo>
                      <a:lnTo>
                        <a:pt x="2" y="3"/>
                      </a:lnTo>
                      <a:lnTo>
                        <a:pt x="0" y="5"/>
                      </a:lnTo>
                      <a:lnTo>
                        <a:pt x="0" y="8"/>
                      </a:lnTo>
                      <a:close/>
                    </a:path>
                  </a:pathLst>
                </a:custGeom>
                <a:solidFill>
                  <a:srgbClr val="969696"/>
                </a:solidFill>
                <a:ln w="9525">
                  <a:noFill/>
                  <a:round/>
                  <a:headEnd/>
                  <a:tailEnd/>
                </a:ln>
              </p:spPr>
              <p:txBody>
                <a:bodyPr/>
                <a:lstStyle/>
                <a:p>
                  <a:endParaRPr lang="ru-RU"/>
                </a:p>
              </p:txBody>
            </p:sp>
            <p:sp>
              <p:nvSpPr>
                <p:cNvPr id="1265" name="Freeform 67"/>
                <p:cNvSpPr>
                  <a:spLocks/>
                </p:cNvSpPr>
                <p:nvPr/>
              </p:nvSpPr>
              <p:spPr bwMode="auto">
                <a:xfrm>
                  <a:off x="7016" y="5928"/>
                  <a:ext cx="15" cy="14"/>
                </a:xfrm>
                <a:custGeom>
                  <a:avLst/>
                  <a:gdLst>
                    <a:gd name="T0" fmla="*/ 0 w 15"/>
                    <a:gd name="T1" fmla="*/ 5 h 14"/>
                    <a:gd name="T2" fmla="*/ 0 w 15"/>
                    <a:gd name="T3" fmla="*/ 7 h 14"/>
                    <a:gd name="T4" fmla="*/ 0 w 15"/>
                    <a:gd name="T5" fmla="*/ 10 h 14"/>
                    <a:gd name="T6" fmla="*/ 3 w 15"/>
                    <a:gd name="T7" fmla="*/ 12 h 14"/>
                    <a:gd name="T8" fmla="*/ 5 w 15"/>
                    <a:gd name="T9" fmla="*/ 14 h 14"/>
                    <a:gd name="T10" fmla="*/ 8 w 15"/>
                    <a:gd name="T11" fmla="*/ 14 h 14"/>
                    <a:gd name="T12" fmla="*/ 10 w 15"/>
                    <a:gd name="T13" fmla="*/ 12 h 14"/>
                    <a:gd name="T14" fmla="*/ 12 w 15"/>
                    <a:gd name="T15" fmla="*/ 10 h 14"/>
                    <a:gd name="T16" fmla="*/ 15 w 15"/>
                    <a:gd name="T17" fmla="*/ 7 h 14"/>
                    <a:gd name="T18" fmla="*/ 15 w 15"/>
                    <a:gd name="T19" fmla="*/ 7 h 14"/>
                    <a:gd name="T20" fmla="*/ 15 w 15"/>
                    <a:gd name="T21" fmla="*/ 5 h 14"/>
                    <a:gd name="T22" fmla="*/ 12 w 15"/>
                    <a:gd name="T23" fmla="*/ 2 h 14"/>
                    <a:gd name="T24" fmla="*/ 10 w 15"/>
                    <a:gd name="T25" fmla="*/ 0 h 14"/>
                    <a:gd name="T26" fmla="*/ 8 w 15"/>
                    <a:gd name="T27" fmla="*/ 0 h 14"/>
                    <a:gd name="T28" fmla="*/ 5 w 15"/>
                    <a:gd name="T29" fmla="*/ 0 h 14"/>
                    <a:gd name="T30" fmla="*/ 3 w 15"/>
                    <a:gd name="T31" fmla="*/ 0 h 14"/>
                    <a:gd name="T32" fmla="*/ 0 w 15"/>
                    <a:gd name="T33" fmla="*/ 2 h 14"/>
                    <a:gd name="T34" fmla="*/ 0 w 15"/>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5"/>
                      </a:moveTo>
                      <a:lnTo>
                        <a:pt x="0" y="7"/>
                      </a:lnTo>
                      <a:lnTo>
                        <a:pt x="0" y="10"/>
                      </a:lnTo>
                      <a:lnTo>
                        <a:pt x="3" y="12"/>
                      </a:lnTo>
                      <a:lnTo>
                        <a:pt x="5" y="14"/>
                      </a:lnTo>
                      <a:lnTo>
                        <a:pt x="8" y="14"/>
                      </a:lnTo>
                      <a:lnTo>
                        <a:pt x="10" y="12"/>
                      </a:lnTo>
                      <a:lnTo>
                        <a:pt x="12" y="10"/>
                      </a:lnTo>
                      <a:lnTo>
                        <a:pt x="15" y="7"/>
                      </a:lnTo>
                      <a:lnTo>
                        <a:pt x="15" y="5"/>
                      </a:lnTo>
                      <a:lnTo>
                        <a:pt x="12" y="2"/>
                      </a:lnTo>
                      <a:lnTo>
                        <a:pt x="10" y="0"/>
                      </a:lnTo>
                      <a:lnTo>
                        <a:pt x="8" y="0"/>
                      </a:lnTo>
                      <a:lnTo>
                        <a:pt x="5" y="0"/>
                      </a:lnTo>
                      <a:lnTo>
                        <a:pt x="3" y="0"/>
                      </a:lnTo>
                      <a:lnTo>
                        <a:pt x="0" y="2"/>
                      </a:lnTo>
                      <a:lnTo>
                        <a:pt x="0" y="5"/>
                      </a:lnTo>
                      <a:close/>
                    </a:path>
                  </a:pathLst>
                </a:custGeom>
                <a:solidFill>
                  <a:srgbClr val="969696"/>
                </a:solidFill>
                <a:ln w="9525">
                  <a:noFill/>
                  <a:round/>
                  <a:headEnd/>
                  <a:tailEnd/>
                </a:ln>
              </p:spPr>
              <p:txBody>
                <a:bodyPr/>
                <a:lstStyle/>
                <a:p>
                  <a:endParaRPr lang="ru-RU"/>
                </a:p>
              </p:txBody>
            </p:sp>
            <p:sp>
              <p:nvSpPr>
                <p:cNvPr id="1266" name="Freeform 68"/>
                <p:cNvSpPr>
                  <a:spLocks/>
                </p:cNvSpPr>
                <p:nvPr/>
              </p:nvSpPr>
              <p:spPr bwMode="auto">
                <a:xfrm>
                  <a:off x="7019" y="5899"/>
                  <a:ext cx="14" cy="15"/>
                </a:xfrm>
                <a:custGeom>
                  <a:avLst/>
                  <a:gdLst>
                    <a:gd name="T0" fmla="*/ 0 w 14"/>
                    <a:gd name="T1" fmla="*/ 5 h 15"/>
                    <a:gd name="T2" fmla="*/ 0 w 14"/>
                    <a:gd name="T3" fmla="*/ 7 h 15"/>
                    <a:gd name="T4" fmla="*/ 0 w 14"/>
                    <a:gd name="T5" fmla="*/ 10 h 15"/>
                    <a:gd name="T6" fmla="*/ 2 w 14"/>
                    <a:gd name="T7" fmla="*/ 12 h 15"/>
                    <a:gd name="T8" fmla="*/ 5 w 14"/>
                    <a:gd name="T9" fmla="*/ 15 h 15"/>
                    <a:gd name="T10" fmla="*/ 7 w 14"/>
                    <a:gd name="T11" fmla="*/ 15 h 15"/>
                    <a:gd name="T12" fmla="*/ 9 w 14"/>
                    <a:gd name="T13" fmla="*/ 12 h 15"/>
                    <a:gd name="T14" fmla="*/ 12 w 14"/>
                    <a:gd name="T15" fmla="*/ 10 h 15"/>
                    <a:gd name="T16" fmla="*/ 14 w 14"/>
                    <a:gd name="T17" fmla="*/ 7 h 15"/>
                    <a:gd name="T18" fmla="*/ 14 w 14"/>
                    <a:gd name="T19" fmla="*/ 7 h 15"/>
                    <a:gd name="T20" fmla="*/ 14 w 14"/>
                    <a:gd name="T21" fmla="*/ 5 h 15"/>
                    <a:gd name="T22" fmla="*/ 12 w 14"/>
                    <a:gd name="T23" fmla="*/ 3 h 15"/>
                    <a:gd name="T24" fmla="*/ 9 w 14"/>
                    <a:gd name="T25" fmla="*/ 0 h 15"/>
                    <a:gd name="T26" fmla="*/ 7 w 14"/>
                    <a:gd name="T27" fmla="*/ 0 h 15"/>
                    <a:gd name="T28" fmla="*/ 5 w 14"/>
                    <a:gd name="T29" fmla="*/ 0 h 15"/>
                    <a:gd name="T30" fmla="*/ 2 w 14"/>
                    <a:gd name="T31" fmla="*/ 0 h 15"/>
                    <a:gd name="T32" fmla="*/ 0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7"/>
                      </a:lnTo>
                      <a:lnTo>
                        <a:pt x="0" y="10"/>
                      </a:lnTo>
                      <a:lnTo>
                        <a:pt x="2" y="12"/>
                      </a:lnTo>
                      <a:lnTo>
                        <a:pt x="5" y="15"/>
                      </a:lnTo>
                      <a:lnTo>
                        <a:pt x="7" y="15"/>
                      </a:lnTo>
                      <a:lnTo>
                        <a:pt x="9" y="12"/>
                      </a:lnTo>
                      <a:lnTo>
                        <a:pt x="12" y="10"/>
                      </a:lnTo>
                      <a:lnTo>
                        <a:pt x="14" y="7"/>
                      </a:lnTo>
                      <a:lnTo>
                        <a:pt x="14" y="5"/>
                      </a:lnTo>
                      <a:lnTo>
                        <a:pt x="12" y="3"/>
                      </a:lnTo>
                      <a:lnTo>
                        <a:pt x="9" y="0"/>
                      </a:lnTo>
                      <a:lnTo>
                        <a:pt x="7" y="0"/>
                      </a:lnTo>
                      <a:lnTo>
                        <a:pt x="5" y="0"/>
                      </a:lnTo>
                      <a:lnTo>
                        <a:pt x="2" y="0"/>
                      </a:lnTo>
                      <a:lnTo>
                        <a:pt x="0" y="3"/>
                      </a:lnTo>
                      <a:lnTo>
                        <a:pt x="0" y="5"/>
                      </a:lnTo>
                      <a:close/>
                    </a:path>
                  </a:pathLst>
                </a:custGeom>
                <a:solidFill>
                  <a:srgbClr val="969696"/>
                </a:solidFill>
                <a:ln w="9525">
                  <a:noFill/>
                  <a:round/>
                  <a:headEnd/>
                  <a:tailEnd/>
                </a:ln>
              </p:spPr>
              <p:txBody>
                <a:bodyPr/>
                <a:lstStyle/>
                <a:p>
                  <a:endParaRPr lang="ru-RU"/>
                </a:p>
              </p:txBody>
            </p:sp>
            <p:sp>
              <p:nvSpPr>
                <p:cNvPr id="1267" name="Freeform 69"/>
                <p:cNvSpPr>
                  <a:spLocks/>
                </p:cNvSpPr>
                <p:nvPr/>
              </p:nvSpPr>
              <p:spPr bwMode="auto">
                <a:xfrm>
                  <a:off x="7019" y="5870"/>
                  <a:ext cx="14" cy="15"/>
                </a:xfrm>
                <a:custGeom>
                  <a:avLst/>
                  <a:gdLst>
                    <a:gd name="T0" fmla="*/ 0 w 14"/>
                    <a:gd name="T1" fmla="*/ 5 h 15"/>
                    <a:gd name="T2" fmla="*/ 0 w 14"/>
                    <a:gd name="T3" fmla="*/ 8 h 15"/>
                    <a:gd name="T4" fmla="*/ 2 w 14"/>
                    <a:gd name="T5" fmla="*/ 10 h 15"/>
                    <a:gd name="T6" fmla="*/ 5 w 14"/>
                    <a:gd name="T7" fmla="*/ 12 h 15"/>
                    <a:gd name="T8" fmla="*/ 7 w 14"/>
                    <a:gd name="T9" fmla="*/ 15 h 15"/>
                    <a:gd name="T10" fmla="*/ 9 w 14"/>
                    <a:gd name="T11" fmla="*/ 15 h 15"/>
                    <a:gd name="T12" fmla="*/ 12 w 14"/>
                    <a:gd name="T13" fmla="*/ 12 h 15"/>
                    <a:gd name="T14" fmla="*/ 14 w 14"/>
                    <a:gd name="T15" fmla="*/ 10 h 15"/>
                    <a:gd name="T16" fmla="*/ 14 w 14"/>
                    <a:gd name="T17" fmla="*/ 8 h 15"/>
                    <a:gd name="T18" fmla="*/ 14 w 14"/>
                    <a:gd name="T19" fmla="*/ 8 h 15"/>
                    <a:gd name="T20" fmla="*/ 14 w 14"/>
                    <a:gd name="T21" fmla="*/ 5 h 15"/>
                    <a:gd name="T22" fmla="*/ 14 w 14"/>
                    <a:gd name="T23" fmla="*/ 3 h 15"/>
                    <a:gd name="T24" fmla="*/ 12 w 14"/>
                    <a:gd name="T25" fmla="*/ 0 h 15"/>
                    <a:gd name="T26" fmla="*/ 9 w 14"/>
                    <a:gd name="T27" fmla="*/ 0 h 15"/>
                    <a:gd name="T28" fmla="*/ 7 w 14"/>
                    <a:gd name="T29" fmla="*/ 0 h 15"/>
                    <a:gd name="T30" fmla="*/ 5 w 14"/>
                    <a:gd name="T31" fmla="*/ 0 h 15"/>
                    <a:gd name="T32" fmla="*/ 2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8"/>
                      </a:lnTo>
                      <a:lnTo>
                        <a:pt x="2" y="10"/>
                      </a:lnTo>
                      <a:lnTo>
                        <a:pt x="5" y="12"/>
                      </a:lnTo>
                      <a:lnTo>
                        <a:pt x="7" y="15"/>
                      </a:lnTo>
                      <a:lnTo>
                        <a:pt x="9" y="15"/>
                      </a:lnTo>
                      <a:lnTo>
                        <a:pt x="12" y="12"/>
                      </a:lnTo>
                      <a:lnTo>
                        <a:pt x="14" y="10"/>
                      </a:lnTo>
                      <a:lnTo>
                        <a:pt x="14" y="8"/>
                      </a:lnTo>
                      <a:lnTo>
                        <a:pt x="14" y="5"/>
                      </a:lnTo>
                      <a:lnTo>
                        <a:pt x="14" y="3"/>
                      </a:lnTo>
                      <a:lnTo>
                        <a:pt x="12" y="0"/>
                      </a:lnTo>
                      <a:lnTo>
                        <a:pt x="9" y="0"/>
                      </a:lnTo>
                      <a:lnTo>
                        <a:pt x="7" y="0"/>
                      </a:lnTo>
                      <a:lnTo>
                        <a:pt x="5" y="0"/>
                      </a:lnTo>
                      <a:lnTo>
                        <a:pt x="2" y="3"/>
                      </a:lnTo>
                      <a:lnTo>
                        <a:pt x="0" y="5"/>
                      </a:lnTo>
                      <a:close/>
                    </a:path>
                  </a:pathLst>
                </a:custGeom>
                <a:solidFill>
                  <a:srgbClr val="969696"/>
                </a:solidFill>
                <a:ln w="9525">
                  <a:noFill/>
                  <a:round/>
                  <a:headEnd/>
                  <a:tailEnd/>
                </a:ln>
              </p:spPr>
              <p:txBody>
                <a:bodyPr/>
                <a:lstStyle/>
                <a:p>
                  <a:endParaRPr lang="ru-RU"/>
                </a:p>
              </p:txBody>
            </p:sp>
            <p:sp>
              <p:nvSpPr>
                <p:cNvPr id="1268" name="Freeform 70"/>
                <p:cNvSpPr>
                  <a:spLocks/>
                </p:cNvSpPr>
                <p:nvPr/>
              </p:nvSpPr>
              <p:spPr bwMode="auto">
                <a:xfrm>
                  <a:off x="7021" y="5842"/>
                  <a:ext cx="15" cy="14"/>
                </a:xfrm>
                <a:custGeom>
                  <a:avLst/>
                  <a:gdLst>
                    <a:gd name="T0" fmla="*/ 0 w 15"/>
                    <a:gd name="T1" fmla="*/ 4 h 14"/>
                    <a:gd name="T2" fmla="*/ 0 w 15"/>
                    <a:gd name="T3" fmla="*/ 7 h 14"/>
                    <a:gd name="T4" fmla="*/ 3 w 15"/>
                    <a:gd name="T5" fmla="*/ 9 h 14"/>
                    <a:gd name="T6" fmla="*/ 5 w 15"/>
                    <a:gd name="T7" fmla="*/ 12 h 14"/>
                    <a:gd name="T8" fmla="*/ 7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5 w 15"/>
                    <a:gd name="T21" fmla="*/ 4 h 14"/>
                    <a:gd name="T22" fmla="*/ 15 w 15"/>
                    <a:gd name="T23" fmla="*/ 2 h 14"/>
                    <a:gd name="T24" fmla="*/ 12 w 15"/>
                    <a:gd name="T25" fmla="*/ 0 h 14"/>
                    <a:gd name="T26" fmla="*/ 10 w 15"/>
                    <a:gd name="T27" fmla="*/ 0 h 14"/>
                    <a:gd name="T28" fmla="*/ 7 w 15"/>
                    <a:gd name="T29" fmla="*/ 0 h 14"/>
                    <a:gd name="T30" fmla="*/ 5 w 15"/>
                    <a:gd name="T31" fmla="*/ 0 h 14"/>
                    <a:gd name="T32" fmla="*/ 3 w 15"/>
                    <a:gd name="T33" fmla="*/ 2 h 14"/>
                    <a:gd name="T34" fmla="*/ 0 w 15"/>
                    <a:gd name="T35" fmla="*/ 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4"/>
                      </a:moveTo>
                      <a:lnTo>
                        <a:pt x="0" y="7"/>
                      </a:lnTo>
                      <a:lnTo>
                        <a:pt x="3" y="9"/>
                      </a:lnTo>
                      <a:lnTo>
                        <a:pt x="5" y="12"/>
                      </a:lnTo>
                      <a:lnTo>
                        <a:pt x="7" y="14"/>
                      </a:lnTo>
                      <a:lnTo>
                        <a:pt x="10" y="14"/>
                      </a:lnTo>
                      <a:lnTo>
                        <a:pt x="12" y="12"/>
                      </a:lnTo>
                      <a:lnTo>
                        <a:pt x="15" y="9"/>
                      </a:lnTo>
                      <a:lnTo>
                        <a:pt x="15" y="7"/>
                      </a:lnTo>
                      <a:lnTo>
                        <a:pt x="15" y="4"/>
                      </a:lnTo>
                      <a:lnTo>
                        <a:pt x="15" y="2"/>
                      </a:lnTo>
                      <a:lnTo>
                        <a:pt x="12" y="0"/>
                      </a:lnTo>
                      <a:lnTo>
                        <a:pt x="10" y="0"/>
                      </a:lnTo>
                      <a:lnTo>
                        <a:pt x="7" y="0"/>
                      </a:lnTo>
                      <a:lnTo>
                        <a:pt x="5" y="0"/>
                      </a:lnTo>
                      <a:lnTo>
                        <a:pt x="3" y="2"/>
                      </a:lnTo>
                      <a:lnTo>
                        <a:pt x="0" y="4"/>
                      </a:lnTo>
                      <a:close/>
                    </a:path>
                  </a:pathLst>
                </a:custGeom>
                <a:solidFill>
                  <a:srgbClr val="969696"/>
                </a:solidFill>
                <a:ln w="9525">
                  <a:noFill/>
                  <a:round/>
                  <a:headEnd/>
                  <a:tailEnd/>
                </a:ln>
              </p:spPr>
              <p:txBody>
                <a:bodyPr/>
                <a:lstStyle/>
                <a:p>
                  <a:endParaRPr lang="ru-RU"/>
                </a:p>
              </p:txBody>
            </p:sp>
            <p:sp>
              <p:nvSpPr>
                <p:cNvPr id="1269" name="Freeform 71"/>
                <p:cNvSpPr>
                  <a:spLocks/>
                </p:cNvSpPr>
                <p:nvPr/>
              </p:nvSpPr>
              <p:spPr bwMode="auto">
                <a:xfrm>
                  <a:off x="7024" y="5813"/>
                  <a:ext cx="14" cy="14"/>
                </a:xfrm>
                <a:custGeom>
                  <a:avLst/>
                  <a:gdLst>
                    <a:gd name="T0" fmla="*/ 0 w 14"/>
                    <a:gd name="T1" fmla="*/ 5 h 14"/>
                    <a:gd name="T2" fmla="*/ 0 w 14"/>
                    <a:gd name="T3" fmla="*/ 7 h 14"/>
                    <a:gd name="T4" fmla="*/ 2 w 14"/>
                    <a:gd name="T5" fmla="*/ 9 h 14"/>
                    <a:gd name="T6" fmla="*/ 4 w 14"/>
                    <a:gd name="T7" fmla="*/ 12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4 w 14"/>
                    <a:gd name="T21" fmla="*/ 5 h 14"/>
                    <a:gd name="T22" fmla="*/ 14 w 14"/>
                    <a:gd name="T23" fmla="*/ 2 h 14"/>
                    <a:gd name="T24" fmla="*/ 12 w 14"/>
                    <a:gd name="T25" fmla="*/ 0 h 14"/>
                    <a:gd name="T26" fmla="*/ 9 w 14"/>
                    <a:gd name="T27" fmla="*/ 0 h 14"/>
                    <a:gd name="T28" fmla="*/ 7 w 14"/>
                    <a:gd name="T29" fmla="*/ 0 h 14"/>
                    <a:gd name="T30" fmla="*/ 4 w 14"/>
                    <a:gd name="T31" fmla="*/ 0 h 14"/>
                    <a:gd name="T32" fmla="*/ 2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2" y="9"/>
                      </a:lnTo>
                      <a:lnTo>
                        <a:pt x="4" y="12"/>
                      </a:lnTo>
                      <a:lnTo>
                        <a:pt x="7" y="14"/>
                      </a:lnTo>
                      <a:lnTo>
                        <a:pt x="9" y="14"/>
                      </a:lnTo>
                      <a:lnTo>
                        <a:pt x="12" y="12"/>
                      </a:lnTo>
                      <a:lnTo>
                        <a:pt x="14" y="9"/>
                      </a:lnTo>
                      <a:lnTo>
                        <a:pt x="14" y="7"/>
                      </a:lnTo>
                      <a:lnTo>
                        <a:pt x="14" y="5"/>
                      </a:lnTo>
                      <a:lnTo>
                        <a:pt x="14" y="2"/>
                      </a:lnTo>
                      <a:lnTo>
                        <a:pt x="12" y="0"/>
                      </a:lnTo>
                      <a:lnTo>
                        <a:pt x="9" y="0"/>
                      </a:lnTo>
                      <a:lnTo>
                        <a:pt x="7" y="0"/>
                      </a:lnTo>
                      <a:lnTo>
                        <a:pt x="4" y="0"/>
                      </a:lnTo>
                      <a:lnTo>
                        <a:pt x="2" y="2"/>
                      </a:lnTo>
                      <a:lnTo>
                        <a:pt x="0" y="5"/>
                      </a:lnTo>
                      <a:close/>
                    </a:path>
                  </a:pathLst>
                </a:custGeom>
                <a:solidFill>
                  <a:srgbClr val="969696"/>
                </a:solidFill>
                <a:ln w="9525">
                  <a:noFill/>
                  <a:round/>
                  <a:headEnd/>
                  <a:tailEnd/>
                </a:ln>
              </p:spPr>
              <p:txBody>
                <a:bodyPr/>
                <a:lstStyle/>
                <a:p>
                  <a:endParaRPr lang="ru-RU"/>
                </a:p>
              </p:txBody>
            </p:sp>
            <p:sp>
              <p:nvSpPr>
                <p:cNvPr id="1270" name="Freeform 72"/>
                <p:cNvSpPr>
                  <a:spLocks/>
                </p:cNvSpPr>
                <p:nvPr/>
              </p:nvSpPr>
              <p:spPr bwMode="auto">
                <a:xfrm>
                  <a:off x="7026" y="5784"/>
                  <a:ext cx="14" cy="14"/>
                </a:xfrm>
                <a:custGeom>
                  <a:avLst/>
                  <a:gdLst>
                    <a:gd name="T0" fmla="*/ 0 w 14"/>
                    <a:gd name="T1" fmla="*/ 5 h 14"/>
                    <a:gd name="T2" fmla="*/ 0 w 14"/>
                    <a:gd name="T3" fmla="*/ 7 h 14"/>
                    <a:gd name="T4" fmla="*/ 2 w 14"/>
                    <a:gd name="T5" fmla="*/ 10 h 14"/>
                    <a:gd name="T6" fmla="*/ 5 w 14"/>
                    <a:gd name="T7" fmla="*/ 12 h 14"/>
                    <a:gd name="T8" fmla="*/ 7 w 14"/>
                    <a:gd name="T9" fmla="*/ 14 h 14"/>
                    <a:gd name="T10" fmla="*/ 10 w 14"/>
                    <a:gd name="T11" fmla="*/ 14 h 14"/>
                    <a:gd name="T12" fmla="*/ 12 w 14"/>
                    <a:gd name="T13" fmla="*/ 12 h 14"/>
                    <a:gd name="T14" fmla="*/ 14 w 14"/>
                    <a:gd name="T15" fmla="*/ 10 h 14"/>
                    <a:gd name="T16" fmla="*/ 14 w 14"/>
                    <a:gd name="T17" fmla="*/ 7 h 14"/>
                    <a:gd name="T18" fmla="*/ 14 w 14"/>
                    <a:gd name="T19" fmla="*/ 7 h 14"/>
                    <a:gd name="T20" fmla="*/ 14 w 14"/>
                    <a:gd name="T21" fmla="*/ 5 h 14"/>
                    <a:gd name="T22" fmla="*/ 14 w 14"/>
                    <a:gd name="T23" fmla="*/ 2 h 14"/>
                    <a:gd name="T24" fmla="*/ 12 w 14"/>
                    <a:gd name="T25" fmla="*/ 0 h 14"/>
                    <a:gd name="T26" fmla="*/ 10 w 14"/>
                    <a:gd name="T27" fmla="*/ 0 h 14"/>
                    <a:gd name="T28" fmla="*/ 7 w 14"/>
                    <a:gd name="T29" fmla="*/ 0 h 14"/>
                    <a:gd name="T30" fmla="*/ 5 w 14"/>
                    <a:gd name="T31" fmla="*/ 0 h 14"/>
                    <a:gd name="T32" fmla="*/ 2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2" y="10"/>
                      </a:lnTo>
                      <a:lnTo>
                        <a:pt x="5" y="12"/>
                      </a:lnTo>
                      <a:lnTo>
                        <a:pt x="7" y="14"/>
                      </a:lnTo>
                      <a:lnTo>
                        <a:pt x="10" y="14"/>
                      </a:lnTo>
                      <a:lnTo>
                        <a:pt x="12" y="12"/>
                      </a:lnTo>
                      <a:lnTo>
                        <a:pt x="14" y="10"/>
                      </a:lnTo>
                      <a:lnTo>
                        <a:pt x="14" y="7"/>
                      </a:lnTo>
                      <a:lnTo>
                        <a:pt x="14" y="5"/>
                      </a:lnTo>
                      <a:lnTo>
                        <a:pt x="14" y="2"/>
                      </a:lnTo>
                      <a:lnTo>
                        <a:pt x="12" y="0"/>
                      </a:lnTo>
                      <a:lnTo>
                        <a:pt x="10" y="0"/>
                      </a:lnTo>
                      <a:lnTo>
                        <a:pt x="7" y="0"/>
                      </a:lnTo>
                      <a:lnTo>
                        <a:pt x="5" y="0"/>
                      </a:lnTo>
                      <a:lnTo>
                        <a:pt x="2" y="2"/>
                      </a:lnTo>
                      <a:lnTo>
                        <a:pt x="0" y="5"/>
                      </a:lnTo>
                      <a:close/>
                    </a:path>
                  </a:pathLst>
                </a:custGeom>
                <a:solidFill>
                  <a:srgbClr val="969696"/>
                </a:solidFill>
                <a:ln w="9525">
                  <a:noFill/>
                  <a:round/>
                  <a:headEnd/>
                  <a:tailEnd/>
                </a:ln>
              </p:spPr>
              <p:txBody>
                <a:bodyPr/>
                <a:lstStyle/>
                <a:p>
                  <a:endParaRPr lang="ru-RU"/>
                </a:p>
              </p:txBody>
            </p:sp>
            <p:sp>
              <p:nvSpPr>
                <p:cNvPr id="1271" name="Freeform 73"/>
                <p:cNvSpPr>
                  <a:spLocks/>
                </p:cNvSpPr>
                <p:nvPr/>
              </p:nvSpPr>
              <p:spPr bwMode="auto">
                <a:xfrm>
                  <a:off x="7028" y="5755"/>
                  <a:ext cx="15" cy="15"/>
                </a:xfrm>
                <a:custGeom>
                  <a:avLst/>
                  <a:gdLst>
                    <a:gd name="T0" fmla="*/ 0 w 15"/>
                    <a:gd name="T1" fmla="*/ 5 h 15"/>
                    <a:gd name="T2" fmla="*/ 0 w 15"/>
                    <a:gd name="T3" fmla="*/ 7 h 15"/>
                    <a:gd name="T4" fmla="*/ 0 w 15"/>
                    <a:gd name="T5" fmla="*/ 10 h 15"/>
                    <a:gd name="T6" fmla="*/ 3 w 15"/>
                    <a:gd name="T7" fmla="*/ 12 h 15"/>
                    <a:gd name="T8" fmla="*/ 5 w 15"/>
                    <a:gd name="T9" fmla="*/ 15 h 15"/>
                    <a:gd name="T10" fmla="*/ 8 w 15"/>
                    <a:gd name="T11" fmla="*/ 15 h 15"/>
                    <a:gd name="T12" fmla="*/ 10 w 15"/>
                    <a:gd name="T13" fmla="*/ 12 h 15"/>
                    <a:gd name="T14" fmla="*/ 12 w 15"/>
                    <a:gd name="T15" fmla="*/ 10 h 15"/>
                    <a:gd name="T16" fmla="*/ 15 w 15"/>
                    <a:gd name="T17" fmla="*/ 7 h 15"/>
                    <a:gd name="T18" fmla="*/ 15 w 15"/>
                    <a:gd name="T19" fmla="*/ 7 h 15"/>
                    <a:gd name="T20" fmla="*/ 15 w 15"/>
                    <a:gd name="T21" fmla="*/ 5 h 15"/>
                    <a:gd name="T22" fmla="*/ 12 w 15"/>
                    <a:gd name="T23" fmla="*/ 3 h 15"/>
                    <a:gd name="T24" fmla="*/ 10 w 15"/>
                    <a:gd name="T25" fmla="*/ 0 h 15"/>
                    <a:gd name="T26" fmla="*/ 8 w 15"/>
                    <a:gd name="T27" fmla="*/ 0 h 15"/>
                    <a:gd name="T28" fmla="*/ 5 w 15"/>
                    <a:gd name="T29" fmla="*/ 0 h 15"/>
                    <a:gd name="T30" fmla="*/ 3 w 15"/>
                    <a:gd name="T31" fmla="*/ 0 h 15"/>
                    <a:gd name="T32" fmla="*/ 0 w 15"/>
                    <a:gd name="T33" fmla="*/ 3 h 15"/>
                    <a:gd name="T34" fmla="*/ 0 w 15"/>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5"/>
                      </a:moveTo>
                      <a:lnTo>
                        <a:pt x="0" y="7"/>
                      </a:lnTo>
                      <a:lnTo>
                        <a:pt x="0" y="10"/>
                      </a:lnTo>
                      <a:lnTo>
                        <a:pt x="3" y="12"/>
                      </a:lnTo>
                      <a:lnTo>
                        <a:pt x="5" y="15"/>
                      </a:lnTo>
                      <a:lnTo>
                        <a:pt x="8" y="15"/>
                      </a:lnTo>
                      <a:lnTo>
                        <a:pt x="10" y="12"/>
                      </a:lnTo>
                      <a:lnTo>
                        <a:pt x="12" y="10"/>
                      </a:lnTo>
                      <a:lnTo>
                        <a:pt x="15" y="7"/>
                      </a:lnTo>
                      <a:lnTo>
                        <a:pt x="15" y="5"/>
                      </a:lnTo>
                      <a:lnTo>
                        <a:pt x="12" y="3"/>
                      </a:lnTo>
                      <a:lnTo>
                        <a:pt x="10" y="0"/>
                      </a:lnTo>
                      <a:lnTo>
                        <a:pt x="8" y="0"/>
                      </a:lnTo>
                      <a:lnTo>
                        <a:pt x="5" y="0"/>
                      </a:lnTo>
                      <a:lnTo>
                        <a:pt x="3" y="0"/>
                      </a:lnTo>
                      <a:lnTo>
                        <a:pt x="0" y="3"/>
                      </a:lnTo>
                      <a:lnTo>
                        <a:pt x="0" y="5"/>
                      </a:lnTo>
                      <a:close/>
                    </a:path>
                  </a:pathLst>
                </a:custGeom>
                <a:solidFill>
                  <a:srgbClr val="969696"/>
                </a:solidFill>
                <a:ln w="9525">
                  <a:noFill/>
                  <a:round/>
                  <a:headEnd/>
                  <a:tailEnd/>
                </a:ln>
              </p:spPr>
              <p:txBody>
                <a:bodyPr/>
                <a:lstStyle/>
                <a:p>
                  <a:endParaRPr lang="ru-RU"/>
                </a:p>
              </p:txBody>
            </p:sp>
            <p:sp>
              <p:nvSpPr>
                <p:cNvPr id="1272" name="Freeform 74"/>
                <p:cNvSpPr>
                  <a:spLocks/>
                </p:cNvSpPr>
                <p:nvPr/>
              </p:nvSpPr>
              <p:spPr bwMode="auto">
                <a:xfrm>
                  <a:off x="7031" y="5726"/>
                  <a:ext cx="14" cy="15"/>
                </a:xfrm>
                <a:custGeom>
                  <a:avLst/>
                  <a:gdLst>
                    <a:gd name="T0" fmla="*/ 0 w 14"/>
                    <a:gd name="T1" fmla="*/ 5 h 15"/>
                    <a:gd name="T2" fmla="*/ 0 w 14"/>
                    <a:gd name="T3" fmla="*/ 8 h 15"/>
                    <a:gd name="T4" fmla="*/ 0 w 14"/>
                    <a:gd name="T5" fmla="*/ 10 h 15"/>
                    <a:gd name="T6" fmla="*/ 2 w 14"/>
                    <a:gd name="T7" fmla="*/ 12 h 15"/>
                    <a:gd name="T8" fmla="*/ 5 w 14"/>
                    <a:gd name="T9" fmla="*/ 15 h 15"/>
                    <a:gd name="T10" fmla="*/ 7 w 14"/>
                    <a:gd name="T11" fmla="*/ 15 h 15"/>
                    <a:gd name="T12" fmla="*/ 9 w 14"/>
                    <a:gd name="T13" fmla="*/ 12 h 15"/>
                    <a:gd name="T14" fmla="*/ 12 w 14"/>
                    <a:gd name="T15" fmla="*/ 10 h 15"/>
                    <a:gd name="T16" fmla="*/ 14 w 14"/>
                    <a:gd name="T17" fmla="*/ 8 h 15"/>
                    <a:gd name="T18" fmla="*/ 14 w 14"/>
                    <a:gd name="T19" fmla="*/ 8 h 15"/>
                    <a:gd name="T20" fmla="*/ 14 w 14"/>
                    <a:gd name="T21" fmla="*/ 5 h 15"/>
                    <a:gd name="T22" fmla="*/ 12 w 14"/>
                    <a:gd name="T23" fmla="*/ 3 h 15"/>
                    <a:gd name="T24" fmla="*/ 9 w 14"/>
                    <a:gd name="T25" fmla="*/ 0 h 15"/>
                    <a:gd name="T26" fmla="*/ 7 w 14"/>
                    <a:gd name="T27" fmla="*/ 0 h 15"/>
                    <a:gd name="T28" fmla="*/ 5 w 14"/>
                    <a:gd name="T29" fmla="*/ 0 h 15"/>
                    <a:gd name="T30" fmla="*/ 2 w 14"/>
                    <a:gd name="T31" fmla="*/ 0 h 15"/>
                    <a:gd name="T32" fmla="*/ 0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8"/>
                      </a:lnTo>
                      <a:lnTo>
                        <a:pt x="0" y="10"/>
                      </a:lnTo>
                      <a:lnTo>
                        <a:pt x="2" y="12"/>
                      </a:lnTo>
                      <a:lnTo>
                        <a:pt x="5" y="15"/>
                      </a:lnTo>
                      <a:lnTo>
                        <a:pt x="7" y="15"/>
                      </a:lnTo>
                      <a:lnTo>
                        <a:pt x="9" y="12"/>
                      </a:lnTo>
                      <a:lnTo>
                        <a:pt x="12" y="10"/>
                      </a:lnTo>
                      <a:lnTo>
                        <a:pt x="14" y="8"/>
                      </a:lnTo>
                      <a:lnTo>
                        <a:pt x="14" y="5"/>
                      </a:lnTo>
                      <a:lnTo>
                        <a:pt x="12" y="3"/>
                      </a:lnTo>
                      <a:lnTo>
                        <a:pt x="9" y="0"/>
                      </a:lnTo>
                      <a:lnTo>
                        <a:pt x="7" y="0"/>
                      </a:lnTo>
                      <a:lnTo>
                        <a:pt x="5" y="0"/>
                      </a:lnTo>
                      <a:lnTo>
                        <a:pt x="2" y="0"/>
                      </a:lnTo>
                      <a:lnTo>
                        <a:pt x="0" y="3"/>
                      </a:lnTo>
                      <a:lnTo>
                        <a:pt x="0" y="5"/>
                      </a:lnTo>
                      <a:close/>
                    </a:path>
                  </a:pathLst>
                </a:custGeom>
                <a:solidFill>
                  <a:srgbClr val="969696"/>
                </a:solidFill>
                <a:ln w="9525">
                  <a:noFill/>
                  <a:round/>
                  <a:headEnd/>
                  <a:tailEnd/>
                </a:ln>
              </p:spPr>
              <p:txBody>
                <a:bodyPr/>
                <a:lstStyle/>
                <a:p>
                  <a:endParaRPr lang="ru-RU"/>
                </a:p>
              </p:txBody>
            </p:sp>
            <p:sp>
              <p:nvSpPr>
                <p:cNvPr id="1273" name="Freeform 75"/>
                <p:cNvSpPr>
                  <a:spLocks/>
                </p:cNvSpPr>
                <p:nvPr/>
              </p:nvSpPr>
              <p:spPr bwMode="auto">
                <a:xfrm>
                  <a:off x="7033" y="5698"/>
                  <a:ext cx="15" cy="14"/>
                </a:xfrm>
                <a:custGeom>
                  <a:avLst/>
                  <a:gdLst>
                    <a:gd name="T0" fmla="*/ 0 w 15"/>
                    <a:gd name="T1" fmla="*/ 4 h 14"/>
                    <a:gd name="T2" fmla="*/ 0 w 15"/>
                    <a:gd name="T3" fmla="*/ 7 h 14"/>
                    <a:gd name="T4" fmla="*/ 0 w 15"/>
                    <a:gd name="T5" fmla="*/ 9 h 14"/>
                    <a:gd name="T6" fmla="*/ 3 w 15"/>
                    <a:gd name="T7" fmla="*/ 12 h 14"/>
                    <a:gd name="T8" fmla="*/ 5 w 15"/>
                    <a:gd name="T9" fmla="*/ 14 h 14"/>
                    <a:gd name="T10" fmla="*/ 7 w 15"/>
                    <a:gd name="T11" fmla="*/ 14 h 14"/>
                    <a:gd name="T12" fmla="*/ 10 w 15"/>
                    <a:gd name="T13" fmla="*/ 12 h 14"/>
                    <a:gd name="T14" fmla="*/ 12 w 15"/>
                    <a:gd name="T15" fmla="*/ 9 h 14"/>
                    <a:gd name="T16" fmla="*/ 15 w 15"/>
                    <a:gd name="T17" fmla="*/ 7 h 14"/>
                    <a:gd name="T18" fmla="*/ 15 w 15"/>
                    <a:gd name="T19" fmla="*/ 7 h 14"/>
                    <a:gd name="T20" fmla="*/ 15 w 15"/>
                    <a:gd name="T21" fmla="*/ 4 h 14"/>
                    <a:gd name="T22" fmla="*/ 12 w 15"/>
                    <a:gd name="T23" fmla="*/ 2 h 14"/>
                    <a:gd name="T24" fmla="*/ 10 w 15"/>
                    <a:gd name="T25" fmla="*/ 0 h 14"/>
                    <a:gd name="T26" fmla="*/ 7 w 15"/>
                    <a:gd name="T27" fmla="*/ 0 h 14"/>
                    <a:gd name="T28" fmla="*/ 5 w 15"/>
                    <a:gd name="T29" fmla="*/ 0 h 14"/>
                    <a:gd name="T30" fmla="*/ 3 w 15"/>
                    <a:gd name="T31" fmla="*/ 0 h 14"/>
                    <a:gd name="T32" fmla="*/ 0 w 15"/>
                    <a:gd name="T33" fmla="*/ 2 h 14"/>
                    <a:gd name="T34" fmla="*/ 0 w 15"/>
                    <a:gd name="T35" fmla="*/ 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4"/>
                      </a:moveTo>
                      <a:lnTo>
                        <a:pt x="0" y="7"/>
                      </a:lnTo>
                      <a:lnTo>
                        <a:pt x="0" y="9"/>
                      </a:lnTo>
                      <a:lnTo>
                        <a:pt x="3" y="12"/>
                      </a:lnTo>
                      <a:lnTo>
                        <a:pt x="5" y="14"/>
                      </a:lnTo>
                      <a:lnTo>
                        <a:pt x="7" y="14"/>
                      </a:lnTo>
                      <a:lnTo>
                        <a:pt x="10" y="12"/>
                      </a:lnTo>
                      <a:lnTo>
                        <a:pt x="12" y="9"/>
                      </a:lnTo>
                      <a:lnTo>
                        <a:pt x="15" y="7"/>
                      </a:lnTo>
                      <a:lnTo>
                        <a:pt x="15" y="4"/>
                      </a:lnTo>
                      <a:lnTo>
                        <a:pt x="12" y="2"/>
                      </a:lnTo>
                      <a:lnTo>
                        <a:pt x="10" y="0"/>
                      </a:lnTo>
                      <a:lnTo>
                        <a:pt x="7" y="0"/>
                      </a:lnTo>
                      <a:lnTo>
                        <a:pt x="5" y="0"/>
                      </a:lnTo>
                      <a:lnTo>
                        <a:pt x="3" y="0"/>
                      </a:lnTo>
                      <a:lnTo>
                        <a:pt x="0" y="2"/>
                      </a:lnTo>
                      <a:lnTo>
                        <a:pt x="0" y="4"/>
                      </a:lnTo>
                      <a:close/>
                    </a:path>
                  </a:pathLst>
                </a:custGeom>
                <a:solidFill>
                  <a:srgbClr val="969696"/>
                </a:solidFill>
                <a:ln w="9525">
                  <a:noFill/>
                  <a:round/>
                  <a:headEnd/>
                  <a:tailEnd/>
                </a:ln>
              </p:spPr>
              <p:txBody>
                <a:bodyPr/>
                <a:lstStyle/>
                <a:p>
                  <a:endParaRPr lang="ru-RU"/>
                </a:p>
              </p:txBody>
            </p:sp>
            <p:sp>
              <p:nvSpPr>
                <p:cNvPr id="1274" name="Freeform 76"/>
                <p:cNvSpPr>
                  <a:spLocks/>
                </p:cNvSpPr>
                <p:nvPr/>
              </p:nvSpPr>
              <p:spPr bwMode="auto">
                <a:xfrm>
                  <a:off x="7033" y="5669"/>
                  <a:ext cx="15" cy="14"/>
                </a:xfrm>
                <a:custGeom>
                  <a:avLst/>
                  <a:gdLst>
                    <a:gd name="T0" fmla="*/ 0 w 15"/>
                    <a:gd name="T1" fmla="*/ 5 h 14"/>
                    <a:gd name="T2" fmla="*/ 0 w 15"/>
                    <a:gd name="T3" fmla="*/ 7 h 14"/>
                    <a:gd name="T4" fmla="*/ 3 w 15"/>
                    <a:gd name="T5" fmla="*/ 9 h 14"/>
                    <a:gd name="T6" fmla="*/ 5 w 15"/>
                    <a:gd name="T7" fmla="*/ 12 h 14"/>
                    <a:gd name="T8" fmla="*/ 7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5 w 15"/>
                    <a:gd name="T21" fmla="*/ 5 h 14"/>
                    <a:gd name="T22" fmla="*/ 15 w 15"/>
                    <a:gd name="T23" fmla="*/ 2 h 14"/>
                    <a:gd name="T24" fmla="*/ 12 w 15"/>
                    <a:gd name="T25" fmla="*/ 0 h 14"/>
                    <a:gd name="T26" fmla="*/ 10 w 15"/>
                    <a:gd name="T27" fmla="*/ 0 h 14"/>
                    <a:gd name="T28" fmla="*/ 7 w 15"/>
                    <a:gd name="T29" fmla="*/ 0 h 14"/>
                    <a:gd name="T30" fmla="*/ 5 w 15"/>
                    <a:gd name="T31" fmla="*/ 0 h 14"/>
                    <a:gd name="T32" fmla="*/ 3 w 15"/>
                    <a:gd name="T33" fmla="*/ 2 h 14"/>
                    <a:gd name="T34" fmla="*/ 0 w 15"/>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5"/>
                      </a:moveTo>
                      <a:lnTo>
                        <a:pt x="0" y="7"/>
                      </a:lnTo>
                      <a:lnTo>
                        <a:pt x="3" y="9"/>
                      </a:lnTo>
                      <a:lnTo>
                        <a:pt x="5" y="12"/>
                      </a:lnTo>
                      <a:lnTo>
                        <a:pt x="7" y="14"/>
                      </a:lnTo>
                      <a:lnTo>
                        <a:pt x="10" y="14"/>
                      </a:lnTo>
                      <a:lnTo>
                        <a:pt x="12" y="12"/>
                      </a:lnTo>
                      <a:lnTo>
                        <a:pt x="15" y="9"/>
                      </a:lnTo>
                      <a:lnTo>
                        <a:pt x="15" y="7"/>
                      </a:lnTo>
                      <a:lnTo>
                        <a:pt x="15" y="5"/>
                      </a:lnTo>
                      <a:lnTo>
                        <a:pt x="15" y="2"/>
                      </a:lnTo>
                      <a:lnTo>
                        <a:pt x="12" y="0"/>
                      </a:lnTo>
                      <a:lnTo>
                        <a:pt x="10" y="0"/>
                      </a:lnTo>
                      <a:lnTo>
                        <a:pt x="7" y="0"/>
                      </a:lnTo>
                      <a:lnTo>
                        <a:pt x="5" y="0"/>
                      </a:lnTo>
                      <a:lnTo>
                        <a:pt x="3" y="2"/>
                      </a:lnTo>
                      <a:lnTo>
                        <a:pt x="0" y="5"/>
                      </a:lnTo>
                      <a:close/>
                    </a:path>
                  </a:pathLst>
                </a:custGeom>
                <a:solidFill>
                  <a:srgbClr val="969696"/>
                </a:solidFill>
                <a:ln w="9525">
                  <a:noFill/>
                  <a:round/>
                  <a:headEnd/>
                  <a:tailEnd/>
                </a:ln>
              </p:spPr>
              <p:txBody>
                <a:bodyPr/>
                <a:lstStyle/>
                <a:p>
                  <a:endParaRPr lang="ru-RU"/>
                </a:p>
              </p:txBody>
            </p:sp>
            <p:sp>
              <p:nvSpPr>
                <p:cNvPr id="1275" name="Freeform 77"/>
                <p:cNvSpPr>
                  <a:spLocks/>
                </p:cNvSpPr>
                <p:nvPr/>
              </p:nvSpPr>
              <p:spPr bwMode="auto">
                <a:xfrm>
                  <a:off x="7036" y="5640"/>
                  <a:ext cx="14" cy="14"/>
                </a:xfrm>
                <a:custGeom>
                  <a:avLst/>
                  <a:gdLst>
                    <a:gd name="T0" fmla="*/ 0 w 14"/>
                    <a:gd name="T1" fmla="*/ 5 h 14"/>
                    <a:gd name="T2" fmla="*/ 0 w 14"/>
                    <a:gd name="T3" fmla="*/ 7 h 14"/>
                    <a:gd name="T4" fmla="*/ 2 w 14"/>
                    <a:gd name="T5" fmla="*/ 10 h 14"/>
                    <a:gd name="T6" fmla="*/ 4 w 14"/>
                    <a:gd name="T7" fmla="*/ 12 h 14"/>
                    <a:gd name="T8" fmla="*/ 7 w 14"/>
                    <a:gd name="T9" fmla="*/ 14 h 14"/>
                    <a:gd name="T10" fmla="*/ 9 w 14"/>
                    <a:gd name="T11" fmla="*/ 14 h 14"/>
                    <a:gd name="T12" fmla="*/ 12 w 14"/>
                    <a:gd name="T13" fmla="*/ 12 h 14"/>
                    <a:gd name="T14" fmla="*/ 14 w 14"/>
                    <a:gd name="T15" fmla="*/ 10 h 14"/>
                    <a:gd name="T16" fmla="*/ 14 w 14"/>
                    <a:gd name="T17" fmla="*/ 7 h 14"/>
                    <a:gd name="T18" fmla="*/ 14 w 14"/>
                    <a:gd name="T19" fmla="*/ 7 h 14"/>
                    <a:gd name="T20" fmla="*/ 14 w 14"/>
                    <a:gd name="T21" fmla="*/ 5 h 14"/>
                    <a:gd name="T22" fmla="*/ 14 w 14"/>
                    <a:gd name="T23" fmla="*/ 2 h 14"/>
                    <a:gd name="T24" fmla="*/ 12 w 14"/>
                    <a:gd name="T25" fmla="*/ 0 h 14"/>
                    <a:gd name="T26" fmla="*/ 9 w 14"/>
                    <a:gd name="T27" fmla="*/ 0 h 14"/>
                    <a:gd name="T28" fmla="*/ 7 w 14"/>
                    <a:gd name="T29" fmla="*/ 0 h 14"/>
                    <a:gd name="T30" fmla="*/ 4 w 14"/>
                    <a:gd name="T31" fmla="*/ 0 h 14"/>
                    <a:gd name="T32" fmla="*/ 2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2" y="10"/>
                      </a:lnTo>
                      <a:lnTo>
                        <a:pt x="4" y="12"/>
                      </a:lnTo>
                      <a:lnTo>
                        <a:pt x="7" y="14"/>
                      </a:lnTo>
                      <a:lnTo>
                        <a:pt x="9" y="14"/>
                      </a:lnTo>
                      <a:lnTo>
                        <a:pt x="12" y="12"/>
                      </a:lnTo>
                      <a:lnTo>
                        <a:pt x="14" y="10"/>
                      </a:lnTo>
                      <a:lnTo>
                        <a:pt x="14" y="7"/>
                      </a:lnTo>
                      <a:lnTo>
                        <a:pt x="14" y="5"/>
                      </a:lnTo>
                      <a:lnTo>
                        <a:pt x="14" y="2"/>
                      </a:lnTo>
                      <a:lnTo>
                        <a:pt x="12" y="0"/>
                      </a:lnTo>
                      <a:lnTo>
                        <a:pt x="9" y="0"/>
                      </a:lnTo>
                      <a:lnTo>
                        <a:pt x="7" y="0"/>
                      </a:lnTo>
                      <a:lnTo>
                        <a:pt x="4" y="0"/>
                      </a:lnTo>
                      <a:lnTo>
                        <a:pt x="2" y="2"/>
                      </a:lnTo>
                      <a:lnTo>
                        <a:pt x="0" y="5"/>
                      </a:lnTo>
                      <a:close/>
                    </a:path>
                  </a:pathLst>
                </a:custGeom>
                <a:solidFill>
                  <a:srgbClr val="969696"/>
                </a:solidFill>
                <a:ln w="9525">
                  <a:noFill/>
                  <a:round/>
                  <a:headEnd/>
                  <a:tailEnd/>
                </a:ln>
              </p:spPr>
              <p:txBody>
                <a:bodyPr/>
                <a:lstStyle/>
                <a:p>
                  <a:endParaRPr lang="ru-RU"/>
                </a:p>
              </p:txBody>
            </p:sp>
            <p:sp>
              <p:nvSpPr>
                <p:cNvPr id="1276" name="Freeform 78"/>
                <p:cNvSpPr>
                  <a:spLocks/>
                </p:cNvSpPr>
                <p:nvPr/>
              </p:nvSpPr>
              <p:spPr bwMode="auto">
                <a:xfrm>
                  <a:off x="7038" y="5611"/>
                  <a:ext cx="14" cy="15"/>
                </a:xfrm>
                <a:custGeom>
                  <a:avLst/>
                  <a:gdLst>
                    <a:gd name="T0" fmla="*/ 0 w 14"/>
                    <a:gd name="T1" fmla="*/ 5 h 15"/>
                    <a:gd name="T2" fmla="*/ 0 w 14"/>
                    <a:gd name="T3" fmla="*/ 7 h 15"/>
                    <a:gd name="T4" fmla="*/ 2 w 14"/>
                    <a:gd name="T5" fmla="*/ 10 h 15"/>
                    <a:gd name="T6" fmla="*/ 5 w 14"/>
                    <a:gd name="T7" fmla="*/ 12 h 15"/>
                    <a:gd name="T8" fmla="*/ 7 w 14"/>
                    <a:gd name="T9" fmla="*/ 15 h 15"/>
                    <a:gd name="T10" fmla="*/ 10 w 14"/>
                    <a:gd name="T11" fmla="*/ 15 h 15"/>
                    <a:gd name="T12" fmla="*/ 12 w 14"/>
                    <a:gd name="T13" fmla="*/ 12 h 15"/>
                    <a:gd name="T14" fmla="*/ 14 w 14"/>
                    <a:gd name="T15" fmla="*/ 10 h 15"/>
                    <a:gd name="T16" fmla="*/ 14 w 14"/>
                    <a:gd name="T17" fmla="*/ 7 h 15"/>
                    <a:gd name="T18" fmla="*/ 14 w 14"/>
                    <a:gd name="T19" fmla="*/ 7 h 15"/>
                    <a:gd name="T20" fmla="*/ 14 w 14"/>
                    <a:gd name="T21" fmla="*/ 5 h 15"/>
                    <a:gd name="T22" fmla="*/ 14 w 14"/>
                    <a:gd name="T23" fmla="*/ 3 h 15"/>
                    <a:gd name="T24" fmla="*/ 12 w 14"/>
                    <a:gd name="T25" fmla="*/ 0 h 15"/>
                    <a:gd name="T26" fmla="*/ 10 w 14"/>
                    <a:gd name="T27" fmla="*/ 0 h 15"/>
                    <a:gd name="T28" fmla="*/ 7 w 14"/>
                    <a:gd name="T29" fmla="*/ 0 h 15"/>
                    <a:gd name="T30" fmla="*/ 5 w 14"/>
                    <a:gd name="T31" fmla="*/ 0 h 15"/>
                    <a:gd name="T32" fmla="*/ 2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7"/>
                      </a:lnTo>
                      <a:lnTo>
                        <a:pt x="2" y="10"/>
                      </a:lnTo>
                      <a:lnTo>
                        <a:pt x="5" y="12"/>
                      </a:lnTo>
                      <a:lnTo>
                        <a:pt x="7" y="15"/>
                      </a:lnTo>
                      <a:lnTo>
                        <a:pt x="10" y="15"/>
                      </a:lnTo>
                      <a:lnTo>
                        <a:pt x="12" y="12"/>
                      </a:lnTo>
                      <a:lnTo>
                        <a:pt x="14" y="10"/>
                      </a:lnTo>
                      <a:lnTo>
                        <a:pt x="14" y="7"/>
                      </a:lnTo>
                      <a:lnTo>
                        <a:pt x="14" y="5"/>
                      </a:lnTo>
                      <a:lnTo>
                        <a:pt x="14" y="3"/>
                      </a:lnTo>
                      <a:lnTo>
                        <a:pt x="12" y="0"/>
                      </a:lnTo>
                      <a:lnTo>
                        <a:pt x="10" y="0"/>
                      </a:lnTo>
                      <a:lnTo>
                        <a:pt x="7" y="0"/>
                      </a:lnTo>
                      <a:lnTo>
                        <a:pt x="5" y="0"/>
                      </a:lnTo>
                      <a:lnTo>
                        <a:pt x="2" y="3"/>
                      </a:lnTo>
                      <a:lnTo>
                        <a:pt x="0" y="5"/>
                      </a:lnTo>
                      <a:close/>
                    </a:path>
                  </a:pathLst>
                </a:custGeom>
                <a:solidFill>
                  <a:srgbClr val="969696"/>
                </a:solidFill>
                <a:ln w="9525">
                  <a:noFill/>
                  <a:round/>
                  <a:headEnd/>
                  <a:tailEnd/>
                </a:ln>
              </p:spPr>
              <p:txBody>
                <a:bodyPr/>
                <a:lstStyle/>
                <a:p>
                  <a:endParaRPr lang="ru-RU"/>
                </a:p>
              </p:txBody>
            </p:sp>
            <p:sp>
              <p:nvSpPr>
                <p:cNvPr id="1277" name="Freeform 79"/>
                <p:cNvSpPr>
                  <a:spLocks/>
                </p:cNvSpPr>
                <p:nvPr/>
              </p:nvSpPr>
              <p:spPr bwMode="auto">
                <a:xfrm>
                  <a:off x="7040" y="5582"/>
                  <a:ext cx="15" cy="15"/>
                </a:xfrm>
                <a:custGeom>
                  <a:avLst/>
                  <a:gdLst>
                    <a:gd name="T0" fmla="*/ 0 w 15"/>
                    <a:gd name="T1" fmla="*/ 5 h 15"/>
                    <a:gd name="T2" fmla="*/ 0 w 15"/>
                    <a:gd name="T3" fmla="*/ 8 h 15"/>
                    <a:gd name="T4" fmla="*/ 0 w 15"/>
                    <a:gd name="T5" fmla="*/ 10 h 15"/>
                    <a:gd name="T6" fmla="*/ 3 w 15"/>
                    <a:gd name="T7" fmla="*/ 12 h 15"/>
                    <a:gd name="T8" fmla="*/ 5 w 15"/>
                    <a:gd name="T9" fmla="*/ 15 h 15"/>
                    <a:gd name="T10" fmla="*/ 8 w 15"/>
                    <a:gd name="T11" fmla="*/ 15 h 15"/>
                    <a:gd name="T12" fmla="*/ 10 w 15"/>
                    <a:gd name="T13" fmla="*/ 12 h 15"/>
                    <a:gd name="T14" fmla="*/ 12 w 15"/>
                    <a:gd name="T15" fmla="*/ 10 h 15"/>
                    <a:gd name="T16" fmla="*/ 15 w 15"/>
                    <a:gd name="T17" fmla="*/ 8 h 15"/>
                    <a:gd name="T18" fmla="*/ 15 w 15"/>
                    <a:gd name="T19" fmla="*/ 8 h 15"/>
                    <a:gd name="T20" fmla="*/ 15 w 15"/>
                    <a:gd name="T21" fmla="*/ 5 h 15"/>
                    <a:gd name="T22" fmla="*/ 12 w 15"/>
                    <a:gd name="T23" fmla="*/ 3 h 15"/>
                    <a:gd name="T24" fmla="*/ 10 w 15"/>
                    <a:gd name="T25" fmla="*/ 0 h 15"/>
                    <a:gd name="T26" fmla="*/ 8 w 15"/>
                    <a:gd name="T27" fmla="*/ 0 h 15"/>
                    <a:gd name="T28" fmla="*/ 5 w 15"/>
                    <a:gd name="T29" fmla="*/ 0 h 15"/>
                    <a:gd name="T30" fmla="*/ 3 w 15"/>
                    <a:gd name="T31" fmla="*/ 0 h 15"/>
                    <a:gd name="T32" fmla="*/ 0 w 15"/>
                    <a:gd name="T33" fmla="*/ 3 h 15"/>
                    <a:gd name="T34" fmla="*/ 0 w 15"/>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5"/>
                      </a:moveTo>
                      <a:lnTo>
                        <a:pt x="0" y="8"/>
                      </a:lnTo>
                      <a:lnTo>
                        <a:pt x="0" y="10"/>
                      </a:lnTo>
                      <a:lnTo>
                        <a:pt x="3" y="12"/>
                      </a:lnTo>
                      <a:lnTo>
                        <a:pt x="5" y="15"/>
                      </a:lnTo>
                      <a:lnTo>
                        <a:pt x="8" y="15"/>
                      </a:lnTo>
                      <a:lnTo>
                        <a:pt x="10" y="12"/>
                      </a:lnTo>
                      <a:lnTo>
                        <a:pt x="12" y="10"/>
                      </a:lnTo>
                      <a:lnTo>
                        <a:pt x="15" y="8"/>
                      </a:lnTo>
                      <a:lnTo>
                        <a:pt x="15" y="5"/>
                      </a:lnTo>
                      <a:lnTo>
                        <a:pt x="12" y="3"/>
                      </a:lnTo>
                      <a:lnTo>
                        <a:pt x="10" y="0"/>
                      </a:lnTo>
                      <a:lnTo>
                        <a:pt x="8" y="0"/>
                      </a:lnTo>
                      <a:lnTo>
                        <a:pt x="5" y="0"/>
                      </a:lnTo>
                      <a:lnTo>
                        <a:pt x="3" y="0"/>
                      </a:lnTo>
                      <a:lnTo>
                        <a:pt x="0" y="3"/>
                      </a:lnTo>
                      <a:lnTo>
                        <a:pt x="0" y="5"/>
                      </a:lnTo>
                      <a:close/>
                    </a:path>
                  </a:pathLst>
                </a:custGeom>
                <a:solidFill>
                  <a:srgbClr val="969696"/>
                </a:solidFill>
                <a:ln w="9525">
                  <a:noFill/>
                  <a:round/>
                  <a:headEnd/>
                  <a:tailEnd/>
                </a:ln>
              </p:spPr>
              <p:txBody>
                <a:bodyPr/>
                <a:lstStyle/>
                <a:p>
                  <a:endParaRPr lang="ru-RU"/>
                </a:p>
              </p:txBody>
            </p:sp>
            <p:sp>
              <p:nvSpPr>
                <p:cNvPr id="1278" name="Freeform 80"/>
                <p:cNvSpPr>
                  <a:spLocks/>
                </p:cNvSpPr>
                <p:nvPr/>
              </p:nvSpPr>
              <p:spPr bwMode="auto">
                <a:xfrm>
                  <a:off x="7043" y="5554"/>
                  <a:ext cx="14" cy="14"/>
                </a:xfrm>
                <a:custGeom>
                  <a:avLst/>
                  <a:gdLst>
                    <a:gd name="T0" fmla="*/ 0 w 14"/>
                    <a:gd name="T1" fmla="*/ 4 h 14"/>
                    <a:gd name="T2" fmla="*/ 0 w 14"/>
                    <a:gd name="T3" fmla="*/ 7 h 14"/>
                    <a:gd name="T4" fmla="*/ 0 w 14"/>
                    <a:gd name="T5" fmla="*/ 9 h 14"/>
                    <a:gd name="T6" fmla="*/ 2 w 14"/>
                    <a:gd name="T7" fmla="*/ 12 h 14"/>
                    <a:gd name="T8" fmla="*/ 5 w 14"/>
                    <a:gd name="T9" fmla="*/ 14 h 14"/>
                    <a:gd name="T10" fmla="*/ 7 w 14"/>
                    <a:gd name="T11" fmla="*/ 14 h 14"/>
                    <a:gd name="T12" fmla="*/ 9 w 14"/>
                    <a:gd name="T13" fmla="*/ 12 h 14"/>
                    <a:gd name="T14" fmla="*/ 12 w 14"/>
                    <a:gd name="T15" fmla="*/ 9 h 14"/>
                    <a:gd name="T16" fmla="*/ 14 w 14"/>
                    <a:gd name="T17" fmla="*/ 7 h 14"/>
                    <a:gd name="T18" fmla="*/ 14 w 14"/>
                    <a:gd name="T19" fmla="*/ 7 h 14"/>
                    <a:gd name="T20" fmla="*/ 14 w 14"/>
                    <a:gd name="T21" fmla="*/ 4 h 14"/>
                    <a:gd name="T22" fmla="*/ 12 w 14"/>
                    <a:gd name="T23" fmla="*/ 2 h 14"/>
                    <a:gd name="T24" fmla="*/ 9 w 14"/>
                    <a:gd name="T25" fmla="*/ 0 h 14"/>
                    <a:gd name="T26" fmla="*/ 7 w 14"/>
                    <a:gd name="T27" fmla="*/ 0 h 14"/>
                    <a:gd name="T28" fmla="*/ 5 w 14"/>
                    <a:gd name="T29" fmla="*/ 0 h 14"/>
                    <a:gd name="T30" fmla="*/ 2 w 14"/>
                    <a:gd name="T31" fmla="*/ 0 h 14"/>
                    <a:gd name="T32" fmla="*/ 0 w 14"/>
                    <a:gd name="T33" fmla="*/ 2 h 14"/>
                    <a:gd name="T34" fmla="*/ 0 w 14"/>
                    <a:gd name="T35" fmla="*/ 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4"/>
                      </a:moveTo>
                      <a:lnTo>
                        <a:pt x="0" y="7"/>
                      </a:lnTo>
                      <a:lnTo>
                        <a:pt x="0" y="9"/>
                      </a:lnTo>
                      <a:lnTo>
                        <a:pt x="2" y="12"/>
                      </a:lnTo>
                      <a:lnTo>
                        <a:pt x="5" y="14"/>
                      </a:lnTo>
                      <a:lnTo>
                        <a:pt x="7" y="14"/>
                      </a:lnTo>
                      <a:lnTo>
                        <a:pt x="9" y="12"/>
                      </a:lnTo>
                      <a:lnTo>
                        <a:pt x="12" y="9"/>
                      </a:lnTo>
                      <a:lnTo>
                        <a:pt x="14" y="7"/>
                      </a:lnTo>
                      <a:lnTo>
                        <a:pt x="14" y="4"/>
                      </a:lnTo>
                      <a:lnTo>
                        <a:pt x="12" y="2"/>
                      </a:lnTo>
                      <a:lnTo>
                        <a:pt x="9" y="0"/>
                      </a:lnTo>
                      <a:lnTo>
                        <a:pt x="7" y="0"/>
                      </a:lnTo>
                      <a:lnTo>
                        <a:pt x="5" y="0"/>
                      </a:lnTo>
                      <a:lnTo>
                        <a:pt x="2" y="0"/>
                      </a:lnTo>
                      <a:lnTo>
                        <a:pt x="0" y="2"/>
                      </a:lnTo>
                      <a:lnTo>
                        <a:pt x="0" y="4"/>
                      </a:lnTo>
                      <a:close/>
                    </a:path>
                  </a:pathLst>
                </a:custGeom>
                <a:solidFill>
                  <a:srgbClr val="969696"/>
                </a:solidFill>
                <a:ln w="9525">
                  <a:noFill/>
                  <a:round/>
                  <a:headEnd/>
                  <a:tailEnd/>
                </a:ln>
              </p:spPr>
              <p:txBody>
                <a:bodyPr/>
                <a:lstStyle/>
                <a:p>
                  <a:endParaRPr lang="ru-RU"/>
                </a:p>
              </p:txBody>
            </p:sp>
            <p:sp>
              <p:nvSpPr>
                <p:cNvPr id="1279" name="Freeform 81"/>
                <p:cNvSpPr>
                  <a:spLocks/>
                </p:cNvSpPr>
                <p:nvPr/>
              </p:nvSpPr>
              <p:spPr bwMode="auto">
                <a:xfrm>
                  <a:off x="7045" y="5525"/>
                  <a:ext cx="15" cy="14"/>
                </a:xfrm>
                <a:custGeom>
                  <a:avLst/>
                  <a:gdLst>
                    <a:gd name="T0" fmla="*/ 0 w 15"/>
                    <a:gd name="T1" fmla="*/ 5 h 14"/>
                    <a:gd name="T2" fmla="*/ 0 w 15"/>
                    <a:gd name="T3" fmla="*/ 7 h 14"/>
                    <a:gd name="T4" fmla="*/ 0 w 15"/>
                    <a:gd name="T5" fmla="*/ 9 h 14"/>
                    <a:gd name="T6" fmla="*/ 3 w 15"/>
                    <a:gd name="T7" fmla="*/ 12 h 14"/>
                    <a:gd name="T8" fmla="*/ 5 w 15"/>
                    <a:gd name="T9" fmla="*/ 14 h 14"/>
                    <a:gd name="T10" fmla="*/ 7 w 15"/>
                    <a:gd name="T11" fmla="*/ 14 h 14"/>
                    <a:gd name="T12" fmla="*/ 10 w 15"/>
                    <a:gd name="T13" fmla="*/ 12 h 14"/>
                    <a:gd name="T14" fmla="*/ 12 w 15"/>
                    <a:gd name="T15" fmla="*/ 9 h 14"/>
                    <a:gd name="T16" fmla="*/ 15 w 15"/>
                    <a:gd name="T17" fmla="*/ 7 h 14"/>
                    <a:gd name="T18" fmla="*/ 15 w 15"/>
                    <a:gd name="T19" fmla="*/ 7 h 14"/>
                    <a:gd name="T20" fmla="*/ 15 w 15"/>
                    <a:gd name="T21" fmla="*/ 5 h 14"/>
                    <a:gd name="T22" fmla="*/ 12 w 15"/>
                    <a:gd name="T23" fmla="*/ 2 h 14"/>
                    <a:gd name="T24" fmla="*/ 10 w 15"/>
                    <a:gd name="T25" fmla="*/ 0 h 14"/>
                    <a:gd name="T26" fmla="*/ 7 w 15"/>
                    <a:gd name="T27" fmla="*/ 0 h 14"/>
                    <a:gd name="T28" fmla="*/ 5 w 15"/>
                    <a:gd name="T29" fmla="*/ 0 h 14"/>
                    <a:gd name="T30" fmla="*/ 3 w 15"/>
                    <a:gd name="T31" fmla="*/ 0 h 14"/>
                    <a:gd name="T32" fmla="*/ 0 w 15"/>
                    <a:gd name="T33" fmla="*/ 2 h 14"/>
                    <a:gd name="T34" fmla="*/ 0 w 15"/>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5"/>
                      </a:moveTo>
                      <a:lnTo>
                        <a:pt x="0" y="7"/>
                      </a:lnTo>
                      <a:lnTo>
                        <a:pt x="0" y="9"/>
                      </a:lnTo>
                      <a:lnTo>
                        <a:pt x="3" y="12"/>
                      </a:lnTo>
                      <a:lnTo>
                        <a:pt x="5" y="14"/>
                      </a:lnTo>
                      <a:lnTo>
                        <a:pt x="7" y="14"/>
                      </a:lnTo>
                      <a:lnTo>
                        <a:pt x="10" y="12"/>
                      </a:lnTo>
                      <a:lnTo>
                        <a:pt x="12" y="9"/>
                      </a:lnTo>
                      <a:lnTo>
                        <a:pt x="15" y="7"/>
                      </a:lnTo>
                      <a:lnTo>
                        <a:pt x="15" y="5"/>
                      </a:lnTo>
                      <a:lnTo>
                        <a:pt x="12" y="2"/>
                      </a:lnTo>
                      <a:lnTo>
                        <a:pt x="10" y="0"/>
                      </a:lnTo>
                      <a:lnTo>
                        <a:pt x="7" y="0"/>
                      </a:lnTo>
                      <a:lnTo>
                        <a:pt x="5" y="0"/>
                      </a:lnTo>
                      <a:lnTo>
                        <a:pt x="3" y="0"/>
                      </a:lnTo>
                      <a:lnTo>
                        <a:pt x="0" y="2"/>
                      </a:lnTo>
                      <a:lnTo>
                        <a:pt x="0" y="5"/>
                      </a:lnTo>
                      <a:close/>
                    </a:path>
                  </a:pathLst>
                </a:custGeom>
                <a:solidFill>
                  <a:srgbClr val="969696"/>
                </a:solidFill>
                <a:ln w="9525">
                  <a:noFill/>
                  <a:round/>
                  <a:headEnd/>
                  <a:tailEnd/>
                </a:ln>
              </p:spPr>
              <p:txBody>
                <a:bodyPr/>
                <a:lstStyle/>
                <a:p>
                  <a:endParaRPr lang="ru-RU"/>
                </a:p>
              </p:txBody>
            </p:sp>
            <p:sp>
              <p:nvSpPr>
                <p:cNvPr id="1280" name="Freeform 82"/>
                <p:cNvSpPr>
                  <a:spLocks/>
                </p:cNvSpPr>
                <p:nvPr/>
              </p:nvSpPr>
              <p:spPr bwMode="auto">
                <a:xfrm>
                  <a:off x="7048" y="5496"/>
                  <a:ext cx="14" cy="14"/>
                </a:xfrm>
                <a:custGeom>
                  <a:avLst/>
                  <a:gdLst>
                    <a:gd name="T0" fmla="*/ 0 w 14"/>
                    <a:gd name="T1" fmla="*/ 5 h 14"/>
                    <a:gd name="T2" fmla="*/ 0 w 14"/>
                    <a:gd name="T3" fmla="*/ 7 h 14"/>
                    <a:gd name="T4" fmla="*/ 0 w 14"/>
                    <a:gd name="T5" fmla="*/ 10 h 14"/>
                    <a:gd name="T6" fmla="*/ 2 w 14"/>
                    <a:gd name="T7" fmla="*/ 12 h 14"/>
                    <a:gd name="T8" fmla="*/ 4 w 14"/>
                    <a:gd name="T9" fmla="*/ 14 h 14"/>
                    <a:gd name="T10" fmla="*/ 7 w 14"/>
                    <a:gd name="T11" fmla="*/ 14 h 14"/>
                    <a:gd name="T12" fmla="*/ 9 w 14"/>
                    <a:gd name="T13" fmla="*/ 12 h 14"/>
                    <a:gd name="T14" fmla="*/ 12 w 14"/>
                    <a:gd name="T15" fmla="*/ 10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4 w 14"/>
                    <a:gd name="T29" fmla="*/ 0 h 14"/>
                    <a:gd name="T30" fmla="*/ 2 w 14"/>
                    <a:gd name="T31" fmla="*/ 0 h 14"/>
                    <a:gd name="T32" fmla="*/ 0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0" y="10"/>
                      </a:lnTo>
                      <a:lnTo>
                        <a:pt x="2" y="12"/>
                      </a:lnTo>
                      <a:lnTo>
                        <a:pt x="4" y="14"/>
                      </a:lnTo>
                      <a:lnTo>
                        <a:pt x="7" y="14"/>
                      </a:lnTo>
                      <a:lnTo>
                        <a:pt x="9" y="12"/>
                      </a:lnTo>
                      <a:lnTo>
                        <a:pt x="12" y="10"/>
                      </a:lnTo>
                      <a:lnTo>
                        <a:pt x="14" y="7"/>
                      </a:lnTo>
                      <a:lnTo>
                        <a:pt x="14" y="5"/>
                      </a:lnTo>
                      <a:lnTo>
                        <a:pt x="12" y="2"/>
                      </a:lnTo>
                      <a:lnTo>
                        <a:pt x="9" y="0"/>
                      </a:lnTo>
                      <a:lnTo>
                        <a:pt x="7" y="0"/>
                      </a:lnTo>
                      <a:lnTo>
                        <a:pt x="4" y="0"/>
                      </a:lnTo>
                      <a:lnTo>
                        <a:pt x="2" y="0"/>
                      </a:lnTo>
                      <a:lnTo>
                        <a:pt x="0" y="2"/>
                      </a:lnTo>
                      <a:lnTo>
                        <a:pt x="0" y="5"/>
                      </a:lnTo>
                      <a:close/>
                    </a:path>
                  </a:pathLst>
                </a:custGeom>
                <a:solidFill>
                  <a:srgbClr val="969696"/>
                </a:solidFill>
                <a:ln w="9525">
                  <a:noFill/>
                  <a:round/>
                  <a:headEnd/>
                  <a:tailEnd/>
                </a:ln>
              </p:spPr>
              <p:txBody>
                <a:bodyPr/>
                <a:lstStyle/>
                <a:p>
                  <a:endParaRPr lang="ru-RU"/>
                </a:p>
              </p:txBody>
            </p:sp>
            <p:sp>
              <p:nvSpPr>
                <p:cNvPr id="1281" name="Freeform 83"/>
                <p:cNvSpPr>
                  <a:spLocks/>
                </p:cNvSpPr>
                <p:nvPr/>
              </p:nvSpPr>
              <p:spPr bwMode="auto">
                <a:xfrm>
                  <a:off x="7048" y="5467"/>
                  <a:ext cx="14" cy="15"/>
                </a:xfrm>
                <a:custGeom>
                  <a:avLst/>
                  <a:gdLst>
                    <a:gd name="T0" fmla="*/ 0 w 14"/>
                    <a:gd name="T1" fmla="*/ 7 h 15"/>
                    <a:gd name="T2" fmla="*/ 0 w 14"/>
                    <a:gd name="T3" fmla="*/ 10 h 15"/>
                    <a:gd name="T4" fmla="*/ 2 w 14"/>
                    <a:gd name="T5" fmla="*/ 12 h 15"/>
                    <a:gd name="T6" fmla="*/ 4 w 14"/>
                    <a:gd name="T7" fmla="*/ 15 h 15"/>
                    <a:gd name="T8" fmla="*/ 7 w 14"/>
                    <a:gd name="T9" fmla="*/ 15 h 15"/>
                    <a:gd name="T10" fmla="*/ 9 w 14"/>
                    <a:gd name="T11" fmla="*/ 15 h 15"/>
                    <a:gd name="T12" fmla="*/ 12 w 14"/>
                    <a:gd name="T13" fmla="*/ 15 h 15"/>
                    <a:gd name="T14" fmla="*/ 14 w 14"/>
                    <a:gd name="T15" fmla="*/ 12 h 15"/>
                    <a:gd name="T16" fmla="*/ 14 w 14"/>
                    <a:gd name="T17" fmla="*/ 10 h 15"/>
                    <a:gd name="T18" fmla="*/ 14 w 14"/>
                    <a:gd name="T19" fmla="*/ 10 h 15"/>
                    <a:gd name="T20" fmla="*/ 14 w 14"/>
                    <a:gd name="T21" fmla="*/ 7 h 15"/>
                    <a:gd name="T22" fmla="*/ 14 w 14"/>
                    <a:gd name="T23" fmla="*/ 5 h 15"/>
                    <a:gd name="T24" fmla="*/ 12 w 14"/>
                    <a:gd name="T25" fmla="*/ 3 h 15"/>
                    <a:gd name="T26" fmla="*/ 9 w 14"/>
                    <a:gd name="T27" fmla="*/ 0 h 15"/>
                    <a:gd name="T28" fmla="*/ 7 w 14"/>
                    <a:gd name="T29" fmla="*/ 0 h 15"/>
                    <a:gd name="T30" fmla="*/ 4 w 14"/>
                    <a:gd name="T31" fmla="*/ 3 h 15"/>
                    <a:gd name="T32" fmla="*/ 2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2" y="12"/>
                      </a:lnTo>
                      <a:lnTo>
                        <a:pt x="4" y="15"/>
                      </a:lnTo>
                      <a:lnTo>
                        <a:pt x="7" y="15"/>
                      </a:lnTo>
                      <a:lnTo>
                        <a:pt x="9" y="15"/>
                      </a:lnTo>
                      <a:lnTo>
                        <a:pt x="12" y="15"/>
                      </a:lnTo>
                      <a:lnTo>
                        <a:pt x="14" y="12"/>
                      </a:lnTo>
                      <a:lnTo>
                        <a:pt x="14" y="10"/>
                      </a:lnTo>
                      <a:lnTo>
                        <a:pt x="14" y="7"/>
                      </a:lnTo>
                      <a:lnTo>
                        <a:pt x="14" y="5"/>
                      </a:lnTo>
                      <a:lnTo>
                        <a:pt x="12" y="3"/>
                      </a:lnTo>
                      <a:lnTo>
                        <a:pt x="9" y="0"/>
                      </a:lnTo>
                      <a:lnTo>
                        <a:pt x="7" y="0"/>
                      </a:lnTo>
                      <a:lnTo>
                        <a:pt x="4" y="3"/>
                      </a:lnTo>
                      <a:lnTo>
                        <a:pt x="2" y="5"/>
                      </a:lnTo>
                      <a:lnTo>
                        <a:pt x="0" y="7"/>
                      </a:lnTo>
                      <a:close/>
                    </a:path>
                  </a:pathLst>
                </a:custGeom>
                <a:solidFill>
                  <a:srgbClr val="969696"/>
                </a:solidFill>
                <a:ln w="9525">
                  <a:noFill/>
                  <a:round/>
                  <a:headEnd/>
                  <a:tailEnd/>
                </a:ln>
              </p:spPr>
              <p:txBody>
                <a:bodyPr/>
                <a:lstStyle/>
                <a:p>
                  <a:endParaRPr lang="ru-RU"/>
                </a:p>
              </p:txBody>
            </p:sp>
          </p:grpSp>
          <p:sp>
            <p:nvSpPr>
              <p:cNvPr id="1007" name="Freeform 84"/>
              <p:cNvSpPr>
                <a:spLocks/>
              </p:cNvSpPr>
              <p:nvPr/>
            </p:nvSpPr>
            <p:spPr bwMode="auto">
              <a:xfrm>
                <a:off x="7050" y="5438"/>
                <a:ext cx="14" cy="15"/>
              </a:xfrm>
              <a:custGeom>
                <a:avLst/>
                <a:gdLst>
                  <a:gd name="T0" fmla="*/ 0 w 14"/>
                  <a:gd name="T1" fmla="*/ 8 h 15"/>
                  <a:gd name="T2" fmla="*/ 0 w 14"/>
                  <a:gd name="T3" fmla="*/ 10 h 15"/>
                  <a:gd name="T4" fmla="*/ 2 w 14"/>
                  <a:gd name="T5" fmla="*/ 12 h 15"/>
                  <a:gd name="T6" fmla="*/ 5 w 14"/>
                  <a:gd name="T7" fmla="*/ 15 h 15"/>
                  <a:gd name="T8" fmla="*/ 7 w 14"/>
                  <a:gd name="T9" fmla="*/ 15 h 15"/>
                  <a:gd name="T10" fmla="*/ 10 w 14"/>
                  <a:gd name="T11" fmla="*/ 15 h 15"/>
                  <a:gd name="T12" fmla="*/ 12 w 14"/>
                  <a:gd name="T13" fmla="*/ 15 h 15"/>
                  <a:gd name="T14" fmla="*/ 14 w 14"/>
                  <a:gd name="T15" fmla="*/ 12 h 15"/>
                  <a:gd name="T16" fmla="*/ 14 w 14"/>
                  <a:gd name="T17" fmla="*/ 10 h 15"/>
                  <a:gd name="T18" fmla="*/ 14 w 14"/>
                  <a:gd name="T19" fmla="*/ 10 h 15"/>
                  <a:gd name="T20" fmla="*/ 14 w 14"/>
                  <a:gd name="T21" fmla="*/ 8 h 15"/>
                  <a:gd name="T22" fmla="*/ 14 w 14"/>
                  <a:gd name="T23" fmla="*/ 5 h 15"/>
                  <a:gd name="T24" fmla="*/ 12 w 14"/>
                  <a:gd name="T25" fmla="*/ 3 h 15"/>
                  <a:gd name="T26" fmla="*/ 10 w 14"/>
                  <a:gd name="T27" fmla="*/ 0 h 15"/>
                  <a:gd name="T28" fmla="*/ 7 w 14"/>
                  <a:gd name="T29" fmla="*/ 0 h 15"/>
                  <a:gd name="T30" fmla="*/ 5 w 14"/>
                  <a:gd name="T31" fmla="*/ 3 h 15"/>
                  <a:gd name="T32" fmla="*/ 2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10"/>
                    </a:lnTo>
                    <a:lnTo>
                      <a:pt x="2" y="12"/>
                    </a:lnTo>
                    <a:lnTo>
                      <a:pt x="5" y="15"/>
                    </a:lnTo>
                    <a:lnTo>
                      <a:pt x="7" y="15"/>
                    </a:lnTo>
                    <a:lnTo>
                      <a:pt x="10" y="15"/>
                    </a:lnTo>
                    <a:lnTo>
                      <a:pt x="12" y="15"/>
                    </a:lnTo>
                    <a:lnTo>
                      <a:pt x="14" y="12"/>
                    </a:lnTo>
                    <a:lnTo>
                      <a:pt x="14" y="10"/>
                    </a:lnTo>
                    <a:lnTo>
                      <a:pt x="14" y="8"/>
                    </a:lnTo>
                    <a:lnTo>
                      <a:pt x="14" y="5"/>
                    </a:lnTo>
                    <a:lnTo>
                      <a:pt x="12" y="3"/>
                    </a:lnTo>
                    <a:lnTo>
                      <a:pt x="10" y="0"/>
                    </a:lnTo>
                    <a:lnTo>
                      <a:pt x="7" y="0"/>
                    </a:lnTo>
                    <a:lnTo>
                      <a:pt x="5" y="3"/>
                    </a:lnTo>
                    <a:lnTo>
                      <a:pt x="2" y="5"/>
                    </a:lnTo>
                    <a:lnTo>
                      <a:pt x="0" y="8"/>
                    </a:lnTo>
                    <a:close/>
                  </a:path>
                </a:pathLst>
              </a:custGeom>
              <a:solidFill>
                <a:srgbClr val="969696"/>
              </a:solidFill>
              <a:ln w="9525">
                <a:noFill/>
                <a:round/>
                <a:headEnd/>
                <a:tailEnd/>
              </a:ln>
            </p:spPr>
            <p:txBody>
              <a:bodyPr/>
              <a:lstStyle/>
              <a:p>
                <a:endParaRPr lang="ru-RU"/>
              </a:p>
            </p:txBody>
          </p:sp>
          <p:sp>
            <p:nvSpPr>
              <p:cNvPr id="1008" name="Freeform 85"/>
              <p:cNvSpPr>
                <a:spLocks/>
              </p:cNvSpPr>
              <p:nvPr/>
            </p:nvSpPr>
            <p:spPr bwMode="auto">
              <a:xfrm>
                <a:off x="7052" y="5410"/>
                <a:ext cx="15" cy="14"/>
              </a:xfrm>
              <a:custGeom>
                <a:avLst/>
                <a:gdLst>
                  <a:gd name="T0" fmla="*/ 0 w 15"/>
                  <a:gd name="T1" fmla="*/ 7 h 14"/>
                  <a:gd name="T2" fmla="*/ 0 w 15"/>
                  <a:gd name="T3" fmla="*/ 9 h 14"/>
                  <a:gd name="T4" fmla="*/ 3 w 15"/>
                  <a:gd name="T5" fmla="*/ 12 h 14"/>
                  <a:gd name="T6" fmla="*/ 5 w 15"/>
                  <a:gd name="T7" fmla="*/ 14 h 14"/>
                  <a:gd name="T8" fmla="*/ 8 w 15"/>
                  <a:gd name="T9" fmla="*/ 14 h 14"/>
                  <a:gd name="T10" fmla="*/ 10 w 15"/>
                  <a:gd name="T11" fmla="*/ 14 h 14"/>
                  <a:gd name="T12" fmla="*/ 12 w 15"/>
                  <a:gd name="T13" fmla="*/ 14 h 14"/>
                  <a:gd name="T14" fmla="*/ 15 w 15"/>
                  <a:gd name="T15" fmla="*/ 12 h 14"/>
                  <a:gd name="T16" fmla="*/ 15 w 15"/>
                  <a:gd name="T17" fmla="*/ 9 h 14"/>
                  <a:gd name="T18" fmla="*/ 15 w 15"/>
                  <a:gd name="T19" fmla="*/ 9 h 14"/>
                  <a:gd name="T20" fmla="*/ 15 w 15"/>
                  <a:gd name="T21" fmla="*/ 7 h 14"/>
                  <a:gd name="T22" fmla="*/ 15 w 15"/>
                  <a:gd name="T23" fmla="*/ 4 h 14"/>
                  <a:gd name="T24" fmla="*/ 12 w 15"/>
                  <a:gd name="T25" fmla="*/ 2 h 14"/>
                  <a:gd name="T26" fmla="*/ 10 w 15"/>
                  <a:gd name="T27" fmla="*/ 0 h 14"/>
                  <a:gd name="T28" fmla="*/ 8 w 15"/>
                  <a:gd name="T29" fmla="*/ 0 h 14"/>
                  <a:gd name="T30" fmla="*/ 5 w 15"/>
                  <a:gd name="T31" fmla="*/ 2 h 14"/>
                  <a:gd name="T32" fmla="*/ 3 w 15"/>
                  <a:gd name="T33" fmla="*/ 4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8" y="14"/>
                    </a:lnTo>
                    <a:lnTo>
                      <a:pt x="10" y="14"/>
                    </a:lnTo>
                    <a:lnTo>
                      <a:pt x="12" y="14"/>
                    </a:lnTo>
                    <a:lnTo>
                      <a:pt x="15" y="12"/>
                    </a:lnTo>
                    <a:lnTo>
                      <a:pt x="15" y="9"/>
                    </a:lnTo>
                    <a:lnTo>
                      <a:pt x="15" y="7"/>
                    </a:lnTo>
                    <a:lnTo>
                      <a:pt x="15" y="4"/>
                    </a:lnTo>
                    <a:lnTo>
                      <a:pt x="12" y="2"/>
                    </a:lnTo>
                    <a:lnTo>
                      <a:pt x="10" y="0"/>
                    </a:lnTo>
                    <a:lnTo>
                      <a:pt x="8" y="0"/>
                    </a:lnTo>
                    <a:lnTo>
                      <a:pt x="5" y="2"/>
                    </a:lnTo>
                    <a:lnTo>
                      <a:pt x="3" y="4"/>
                    </a:lnTo>
                    <a:lnTo>
                      <a:pt x="0" y="7"/>
                    </a:lnTo>
                    <a:close/>
                  </a:path>
                </a:pathLst>
              </a:custGeom>
              <a:solidFill>
                <a:srgbClr val="969696"/>
              </a:solidFill>
              <a:ln w="9525">
                <a:noFill/>
                <a:round/>
                <a:headEnd/>
                <a:tailEnd/>
              </a:ln>
            </p:spPr>
            <p:txBody>
              <a:bodyPr/>
              <a:lstStyle/>
              <a:p>
                <a:endParaRPr lang="ru-RU"/>
              </a:p>
            </p:txBody>
          </p:sp>
          <p:sp>
            <p:nvSpPr>
              <p:cNvPr id="1009" name="Freeform 86"/>
              <p:cNvSpPr>
                <a:spLocks/>
              </p:cNvSpPr>
              <p:nvPr/>
            </p:nvSpPr>
            <p:spPr bwMode="auto">
              <a:xfrm>
                <a:off x="7055" y="5381"/>
                <a:ext cx="14" cy="14"/>
              </a:xfrm>
              <a:custGeom>
                <a:avLst/>
                <a:gdLst>
                  <a:gd name="T0" fmla="*/ 0 w 14"/>
                  <a:gd name="T1" fmla="*/ 7 h 14"/>
                  <a:gd name="T2" fmla="*/ 0 w 14"/>
                  <a:gd name="T3" fmla="*/ 9 h 14"/>
                  <a:gd name="T4" fmla="*/ 0 w 14"/>
                  <a:gd name="T5" fmla="*/ 12 h 14"/>
                  <a:gd name="T6" fmla="*/ 2 w 14"/>
                  <a:gd name="T7" fmla="*/ 14 h 14"/>
                  <a:gd name="T8" fmla="*/ 5 w 14"/>
                  <a:gd name="T9" fmla="*/ 14 h 14"/>
                  <a:gd name="T10" fmla="*/ 7 w 14"/>
                  <a:gd name="T11" fmla="*/ 14 h 14"/>
                  <a:gd name="T12" fmla="*/ 9 w 14"/>
                  <a:gd name="T13" fmla="*/ 14 h 14"/>
                  <a:gd name="T14" fmla="*/ 12 w 14"/>
                  <a:gd name="T15" fmla="*/ 12 h 14"/>
                  <a:gd name="T16" fmla="*/ 14 w 14"/>
                  <a:gd name="T17" fmla="*/ 9 h 14"/>
                  <a:gd name="T18" fmla="*/ 14 w 14"/>
                  <a:gd name="T19" fmla="*/ 9 h 14"/>
                  <a:gd name="T20" fmla="*/ 14 w 14"/>
                  <a:gd name="T21" fmla="*/ 7 h 14"/>
                  <a:gd name="T22" fmla="*/ 12 w 14"/>
                  <a:gd name="T23" fmla="*/ 5 h 14"/>
                  <a:gd name="T24" fmla="*/ 9 w 14"/>
                  <a:gd name="T25" fmla="*/ 2 h 14"/>
                  <a:gd name="T26" fmla="*/ 7 w 14"/>
                  <a:gd name="T27" fmla="*/ 0 h 14"/>
                  <a:gd name="T28" fmla="*/ 5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0" y="12"/>
                    </a:lnTo>
                    <a:lnTo>
                      <a:pt x="2" y="14"/>
                    </a:lnTo>
                    <a:lnTo>
                      <a:pt x="5" y="14"/>
                    </a:lnTo>
                    <a:lnTo>
                      <a:pt x="7" y="14"/>
                    </a:lnTo>
                    <a:lnTo>
                      <a:pt x="9" y="14"/>
                    </a:lnTo>
                    <a:lnTo>
                      <a:pt x="12" y="12"/>
                    </a:lnTo>
                    <a:lnTo>
                      <a:pt x="14" y="9"/>
                    </a:lnTo>
                    <a:lnTo>
                      <a:pt x="14" y="7"/>
                    </a:lnTo>
                    <a:lnTo>
                      <a:pt x="12" y="5"/>
                    </a:lnTo>
                    <a:lnTo>
                      <a:pt x="9" y="2"/>
                    </a:lnTo>
                    <a:lnTo>
                      <a:pt x="7" y="0"/>
                    </a:lnTo>
                    <a:lnTo>
                      <a:pt x="5"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1010" name="Freeform 87"/>
              <p:cNvSpPr>
                <a:spLocks/>
              </p:cNvSpPr>
              <p:nvPr/>
            </p:nvSpPr>
            <p:spPr bwMode="auto">
              <a:xfrm>
                <a:off x="7057" y="5352"/>
                <a:ext cx="15" cy="14"/>
              </a:xfrm>
              <a:custGeom>
                <a:avLst/>
                <a:gdLst>
                  <a:gd name="T0" fmla="*/ 0 w 15"/>
                  <a:gd name="T1" fmla="*/ 7 h 14"/>
                  <a:gd name="T2" fmla="*/ 0 w 15"/>
                  <a:gd name="T3" fmla="*/ 10 h 14"/>
                  <a:gd name="T4" fmla="*/ 0 w 15"/>
                  <a:gd name="T5" fmla="*/ 12 h 14"/>
                  <a:gd name="T6" fmla="*/ 3 w 15"/>
                  <a:gd name="T7" fmla="*/ 14 h 14"/>
                  <a:gd name="T8" fmla="*/ 5 w 15"/>
                  <a:gd name="T9" fmla="*/ 14 h 14"/>
                  <a:gd name="T10" fmla="*/ 7 w 15"/>
                  <a:gd name="T11" fmla="*/ 14 h 14"/>
                  <a:gd name="T12" fmla="*/ 10 w 15"/>
                  <a:gd name="T13" fmla="*/ 14 h 14"/>
                  <a:gd name="T14" fmla="*/ 12 w 15"/>
                  <a:gd name="T15" fmla="*/ 12 h 14"/>
                  <a:gd name="T16" fmla="*/ 15 w 15"/>
                  <a:gd name="T17" fmla="*/ 10 h 14"/>
                  <a:gd name="T18" fmla="*/ 15 w 15"/>
                  <a:gd name="T19" fmla="*/ 10 h 14"/>
                  <a:gd name="T20" fmla="*/ 15 w 15"/>
                  <a:gd name="T21" fmla="*/ 7 h 14"/>
                  <a:gd name="T22" fmla="*/ 12 w 15"/>
                  <a:gd name="T23" fmla="*/ 5 h 14"/>
                  <a:gd name="T24" fmla="*/ 10 w 15"/>
                  <a:gd name="T25" fmla="*/ 2 h 14"/>
                  <a:gd name="T26" fmla="*/ 7 w 15"/>
                  <a:gd name="T27" fmla="*/ 0 h 14"/>
                  <a:gd name="T28" fmla="*/ 5 w 15"/>
                  <a:gd name="T29" fmla="*/ 0 h 14"/>
                  <a:gd name="T30" fmla="*/ 3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10"/>
                    </a:lnTo>
                    <a:lnTo>
                      <a:pt x="0" y="12"/>
                    </a:lnTo>
                    <a:lnTo>
                      <a:pt x="3" y="14"/>
                    </a:lnTo>
                    <a:lnTo>
                      <a:pt x="5" y="14"/>
                    </a:lnTo>
                    <a:lnTo>
                      <a:pt x="7" y="14"/>
                    </a:lnTo>
                    <a:lnTo>
                      <a:pt x="10" y="14"/>
                    </a:lnTo>
                    <a:lnTo>
                      <a:pt x="12" y="12"/>
                    </a:lnTo>
                    <a:lnTo>
                      <a:pt x="15" y="10"/>
                    </a:lnTo>
                    <a:lnTo>
                      <a:pt x="15" y="7"/>
                    </a:lnTo>
                    <a:lnTo>
                      <a:pt x="12" y="5"/>
                    </a:lnTo>
                    <a:lnTo>
                      <a:pt x="10" y="2"/>
                    </a:lnTo>
                    <a:lnTo>
                      <a:pt x="7" y="0"/>
                    </a:lnTo>
                    <a:lnTo>
                      <a:pt x="5" y="0"/>
                    </a:lnTo>
                    <a:lnTo>
                      <a:pt x="3" y="2"/>
                    </a:lnTo>
                    <a:lnTo>
                      <a:pt x="0" y="5"/>
                    </a:lnTo>
                    <a:lnTo>
                      <a:pt x="0" y="7"/>
                    </a:lnTo>
                    <a:close/>
                  </a:path>
                </a:pathLst>
              </a:custGeom>
              <a:solidFill>
                <a:srgbClr val="969696"/>
              </a:solidFill>
              <a:ln w="9525">
                <a:noFill/>
                <a:round/>
                <a:headEnd/>
                <a:tailEnd/>
              </a:ln>
            </p:spPr>
            <p:txBody>
              <a:bodyPr/>
              <a:lstStyle/>
              <a:p>
                <a:endParaRPr lang="ru-RU"/>
              </a:p>
            </p:txBody>
          </p:sp>
          <p:sp>
            <p:nvSpPr>
              <p:cNvPr id="1011" name="Freeform 88"/>
              <p:cNvSpPr>
                <a:spLocks/>
              </p:cNvSpPr>
              <p:nvPr/>
            </p:nvSpPr>
            <p:spPr bwMode="auto">
              <a:xfrm>
                <a:off x="7060" y="5323"/>
                <a:ext cx="14" cy="15"/>
              </a:xfrm>
              <a:custGeom>
                <a:avLst/>
                <a:gdLst>
                  <a:gd name="T0" fmla="*/ 0 w 14"/>
                  <a:gd name="T1" fmla="*/ 7 h 15"/>
                  <a:gd name="T2" fmla="*/ 0 w 14"/>
                  <a:gd name="T3" fmla="*/ 10 h 15"/>
                  <a:gd name="T4" fmla="*/ 0 w 14"/>
                  <a:gd name="T5" fmla="*/ 12 h 15"/>
                  <a:gd name="T6" fmla="*/ 2 w 14"/>
                  <a:gd name="T7" fmla="*/ 15 h 15"/>
                  <a:gd name="T8" fmla="*/ 4 w 14"/>
                  <a:gd name="T9" fmla="*/ 15 h 15"/>
                  <a:gd name="T10" fmla="*/ 7 w 14"/>
                  <a:gd name="T11" fmla="*/ 15 h 15"/>
                  <a:gd name="T12" fmla="*/ 9 w 14"/>
                  <a:gd name="T13" fmla="*/ 15 h 15"/>
                  <a:gd name="T14" fmla="*/ 12 w 14"/>
                  <a:gd name="T15" fmla="*/ 12 h 15"/>
                  <a:gd name="T16" fmla="*/ 14 w 14"/>
                  <a:gd name="T17" fmla="*/ 10 h 15"/>
                  <a:gd name="T18" fmla="*/ 14 w 14"/>
                  <a:gd name="T19" fmla="*/ 10 h 15"/>
                  <a:gd name="T20" fmla="*/ 14 w 14"/>
                  <a:gd name="T21" fmla="*/ 7 h 15"/>
                  <a:gd name="T22" fmla="*/ 12 w 14"/>
                  <a:gd name="T23" fmla="*/ 5 h 15"/>
                  <a:gd name="T24" fmla="*/ 9 w 14"/>
                  <a:gd name="T25" fmla="*/ 3 h 15"/>
                  <a:gd name="T26" fmla="*/ 7 w 14"/>
                  <a:gd name="T27" fmla="*/ 0 h 15"/>
                  <a:gd name="T28" fmla="*/ 4 w 14"/>
                  <a:gd name="T29" fmla="*/ 0 h 15"/>
                  <a:gd name="T30" fmla="*/ 2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0" y="12"/>
                    </a:lnTo>
                    <a:lnTo>
                      <a:pt x="2" y="15"/>
                    </a:lnTo>
                    <a:lnTo>
                      <a:pt x="4" y="15"/>
                    </a:lnTo>
                    <a:lnTo>
                      <a:pt x="7" y="15"/>
                    </a:lnTo>
                    <a:lnTo>
                      <a:pt x="9" y="15"/>
                    </a:lnTo>
                    <a:lnTo>
                      <a:pt x="12" y="12"/>
                    </a:lnTo>
                    <a:lnTo>
                      <a:pt x="14" y="10"/>
                    </a:lnTo>
                    <a:lnTo>
                      <a:pt x="14" y="7"/>
                    </a:lnTo>
                    <a:lnTo>
                      <a:pt x="12" y="5"/>
                    </a:lnTo>
                    <a:lnTo>
                      <a:pt x="9" y="3"/>
                    </a:lnTo>
                    <a:lnTo>
                      <a:pt x="7" y="0"/>
                    </a:lnTo>
                    <a:lnTo>
                      <a:pt x="4" y="0"/>
                    </a:lnTo>
                    <a:lnTo>
                      <a:pt x="2" y="3"/>
                    </a:lnTo>
                    <a:lnTo>
                      <a:pt x="0" y="5"/>
                    </a:lnTo>
                    <a:lnTo>
                      <a:pt x="0" y="7"/>
                    </a:lnTo>
                    <a:close/>
                  </a:path>
                </a:pathLst>
              </a:custGeom>
              <a:solidFill>
                <a:srgbClr val="969696"/>
              </a:solidFill>
              <a:ln w="9525">
                <a:noFill/>
                <a:round/>
                <a:headEnd/>
                <a:tailEnd/>
              </a:ln>
            </p:spPr>
            <p:txBody>
              <a:bodyPr/>
              <a:lstStyle/>
              <a:p>
                <a:endParaRPr lang="ru-RU"/>
              </a:p>
            </p:txBody>
          </p:sp>
          <p:sp>
            <p:nvSpPr>
              <p:cNvPr id="1012" name="Freeform 89"/>
              <p:cNvSpPr>
                <a:spLocks/>
              </p:cNvSpPr>
              <p:nvPr/>
            </p:nvSpPr>
            <p:spPr bwMode="auto">
              <a:xfrm>
                <a:off x="7060" y="5294"/>
                <a:ext cx="14" cy="15"/>
              </a:xfrm>
              <a:custGeom>
                <a:avLst/>
                <a:gdLst>
                  <a:gd name="T0" fmla="*/ 0 w 14"/>
                  <a:gd name="T1" fmla="*/ 8 h 15"/>
                  <a:gd name="T2" fmla="*/ 0 w 14"/>
                  <a:gd name="T3" fmla="*/ 10 h 15"/>
                  <a:gd name="T4" fmla="*/ 2 w 14"/>
                  <a:gd name="T5" fmla="*/ 12 h 15"/>
                  <a:gd name="T6" fmla="*/ 4 w 14"/>
                  <a:gd name="T7" fmla="*/ 15 h 15"/>
                  <a:gd name="T8" fmla="*/ 7 w 14"/>
                  <a:gd name="T9" fmla="*/ 15 h 15"/>
                  <a:gd name="T10" fmla="*/ 9 w 14"/>
                  <a:gd name="T11" fmla="*/ 15 h 15"/>
                  <a:gd name="T12" fmla="*/ 12 w 14"/>
                  <a:gd name="T13" fmla="*/ 15 h 15"/>
                  <a:gd name="T14" fmla="*/ 14 w 14"/>
                  <a:gd name="T15" fmla="*/ 12 h 15"/>
                  <a:gd name="T16" fmla="*/ 14 w 14"/>
                  <a:gd name="T17" fmla="*/ 10 h 15"/>
                  <a:gd name="T18" fmla="*/ 14 w 14"/>
                  <a:gd name="T19" fmla="*/ 10 h 15"/>
                  <a:gd name="T20" fmla="*/ 14 w 14"/>
                  <a:gd name="T21" fmla="*/ 8 h 15"/>
                  <a:gd name="T22" fmla="*/ 14 w 14"/>
                  <a:gd name="T23" fmla="*/ 5 h 15"/>
                  <a:gd name="T24" fmla="*/ 12 w 14"/>
                  <a:gd name="T25" fmla="*/ 3 h 15"/>
                  <a:gd name="T26" fmla="*/ 9 w 14"/>
                  <a:gd name="T27" fmla="*/ 0 h 15"/>
                  <a:gd name="T28" fmla="*/ 7 w 14"/>
                  <a:gd name="T29" fmla="*/ 0 h 15"/>
                  <a:gd name="T30" fmla="*/ 4 w 14"/>
                  <a:gd name="T31" fmla="*/ 3 h 15"/>
                  <a:gd name="T32" fmla="*/ 2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10"/>
                    </a:lnTo>
                    <a:lnTo>
                      <a:pt x="2" y="12"/>
                    </a:lnTo>
                    <a:lnTo>
                      <a:pt x="4" y="15"/>
                    </a:lnTo>
                    <a:lnTo>
                      <a:pt x="7" y="15"/>
                    </a:lnTo>
                    <a:lnTo>
                      <a:pt x="9" y="15"/>
                    </a:lnTo>
                    <a:lnTo>
                      <a:pt x="12" y="15"/>
                    </a:lnTo>
                    <a:lnTo>
                      <a:pt x="14" y="12"/>
                    </a:lnTo>
                    <a:lnTo>
                      <a:pt x="14" y="10"/>
                    </a:lnTo>
                    <a:lnTo>
                      <a:pt x="14" y="8"/>
                    </a:lnTo>
                    <a:lnTo>
                      <a:pt x="14" y="5"/>
                    </a:lnTo>
                    <a:lnTo>
                      <a:pt x="12" y="3"/>
                    </a:lnTo>
                    <a:lnTo>
                      <a:pt x="9" y="0"/>
                    </a:lnTo>
                    <a:lnTo>
                      <a:pt x="7" y="0"/>
                    </a:lnTo>
                    <a:lnTo>
                      <a:pt x="4" y="3"/>
                    </a:lnTo>
                    <a:lnTo>
                      <a:pt x="2" y="5"/>
                    </a:lnTo>
                    <a:lnTo>
                      <a:pt x="0" y="8"/>
                    </a:lnTo>
                    <a:close/>
                  </a:path>
                </a:pathLst>
              </a:custGeom>
              <a:solidFill>
                <a:srgbClr val="969696"/>
              </a:solidFill>
              <a:ln w="9525">
                <a:noFill/>
                <a:round/>
                <a:headEnd/>
                <a:tailEnd/>
              </a:ln>
            </p:spPr>
            <p:txBody>
              <a:bodyPr/>
              <a:lstStyle/>
              <a:p>
                <a:endParaRPr lang="ru-RU"/>
              </a:p>
            </p:txBody>
          </p:sp>
          <p:sp>
            <p:nvSpPr>
              <p:cNvPr id="1013" name="Freeform 90"/>
              <p:cNvSpPr>
                <a:spLocks/>
              </p:cNvSpPr>
              <p:nvPr/>
            </p:nvSpPr>
            <p:spPr bwMode="auto">
              <a:xfrm>
                <a:off x="7062" y="5266"/>
                <a:ext cx="14" cy="14"/>
              </a:xfrm>
              <a:custGeom>
                <a:avLst/>
                <a:gdLst>
                  <a:gd name="T0" fmla="*/ 0 w 14"/>
                  <a:gd name="T1" fmla="*/ 7 h 14"/>
                  <a:gd name="T2" fmla="*/ 0 w 14"/>
                  <a:gd name="T3" fmla="*/ 9 h 14"/>
                  <a:gd name="T4" fmla="*/ 2 w 14"/>
                  <a:gd name="T5" fmla="*/ 12 h 14"/>
                  <a:gd name="T6" fmla="*/ 5 w 14"/>
                  <a:gd name="T7" fmla="*/ 14 h 14"/>
                  <a:gd name="T8" fmla="*/ 7 w 14"/>
                  <a:gd name="T9" fmla="*/ 14 h 14"/>
                  <a:gd name="T10" fmla="*/ 10 w 14"/>
                  <a:gd name="T11" fmla="*/ 14 h 14"/>
                  <a:gd name="T12" fmla="*/ 12 w 14"/>
                  <a:gd name="T13" fmla="*/ 14 h 14"/>
                  <a:gd name="T14" fmla="*/ 14 w 14"/>
                  <a:gd name="T15" fmla="*/ 12 h 14"/>
                  <a:gd name="T16" fmla="*/ 14 w 14"/>
                  <a:gd name="T17" fmla="*/ 9 h 14"/>
                  <a:gd name="T18" fmla="*/ 14 w 14"/>
                  <a:gd name="T19" fmla="*/ 9 h 14"/>
                  <a:gd name="T20" fmla="*/ 14 w 14"/>
                  <a:gd name="T21" fmla="*/ 7 h 14"/>
                  <a:gd name="T22" fmla="*/ 14 w 14"/>
                  <a:gd name="T23" fmla="*/ 4 h 14"/>
                  <a:gd name="T24" fmla="*/ 12 w 14"/>
                  <a:gd name="T25" fmla="*/ 2 h 14"/>
                  <a:gd name="T26" fmla="*/ 10 w 14"/>
                  <a:gd name="T27" fmla="*/ 0 h 14"/>
                  <a:gd name="T28" fmla="*/ 7 w 14"/>
                  <a:gd name="T29" fmla="*/ 0 h 14"/>
                  <a:gd name="T30" fmla="*/ 5 w 14"/>
                  <a:gd name="T31" fmla="*/ 2 h 14"/>
                  <a:gd name="T32" fmla="*/ 2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5" y="14"/>
                    </a:lnTo>
                    <a:lnTo>
                      <a:pt x="7" y="14"/>
                    </a:lnTo>
                    <a:lnTo>
                      <a:pt x="10" y="14"/>
                    </a:lnTo>
                    <a:lnTo>
                      <a:pt x="12" y="14"/>
                    </a:lnTo>
                    <a:lnTo>
                      <a:pt x="14" y="12"/>
                    </a:lnTo>
                    <a:lnTo>
                      <a:pt x="14" y="9"/>
                    </a:lnTo>
                    <a:lnTo>
                      <a:pt x="14" y="7"/>
                    </a:lnTo>
                    <a:lnTo>
                      <a:pt x="14" y="4"/>
                    </a:lnTo>
                    <a:lnTo>
                      <a:pt x="12" y="2"/>
                    </a:lnTo>
                    <a:lnTo>
                      <a:pt x="10" y="0"/>
                    </a:lnTo>
                    <a:lnTo>
                      <a:pt x="7" y="0"/>
                    </a:lnTo>
                    <a:lnTo>
                      <a:pt x="5" y="2"/>
                    </a:lnTo>
                    <a:lnTo>
                      <a:pt x="2" y="4"/>
                    </a:lnTo>
                    <a:lnTo>
                      <a:pt x="0" y="7"/>
                    </a:lnTo>
                    <a:close/>
                  </a:path>
                </a:pathLst>
              </a:custGeom>
              <a:solidFill>
                <a:srgbClr val="969696"/>
              </a:solidFill>
              <a:ln w="9525">
                <a:noFill/>
                <a:round/>
                <a:headEnd/>
                <a:tailEnd/>
              </a:ln>
            </p:spPr>
            <p:txBody>
              <a:bodyPr/>
              <a:lstStyle/>
              <a:p>
                <a:endParaRPr lang="ru-RU"/>
              </a:p>
            </p:txBody>
          </p:sp>
          <p:sp>
            <p:nvSpPr>
              <p:cNvPr id="1014" name="Freeform 91"/>
              <p:cNvSpPr>
                <a:spLocks/>
              </p:cNvSpPr>
              <p:nvPr/>
            </p:nvSpPr>
            <p:spPr bwMode="auto">
              <a:xfrm>
                <a:off x="7064" y="5237"/>
                <a:ext cx="15" cy="14"/>
              </a:xfrm>
              <a:custGeom>
                <a:avLst/>
                <a:gdLst>
                  <a:gd name="T0" fmla="*/ 0 w 15"/>
                  <a:gd name="T1" fmla="*/ 7 h 14"/>
                  <a:gd name="T2" fmla="*/ 0 w 15"/>
                  <a:gd name="T3" fmla="*/ 9 h 14"/>
                  <a:gd name="T4" fmla="*/ 3 w 15"/>
                  <a:gd name="T5" fmla="*/ 12 h 14"/>
                  <a:gd name="T6" fmla="*/ 5 w 15"/>
                  <a:gd name="T7" fmla="*/ 14 h 14"/>
                  <a:gd name="T8" fmla="*/ 8 w 15"/>
                  <a:gd name="T9" fmla="*/ 14 h 14"/>
                  <a:gd name="T10" fmla="*/ 10 w 15"/>
                  <a:gd name="T11" fmla="*/ 14 h 14"/>
                  <a:gd name="T12" fmla="*/ 12 w 15"/>
                  <a:gd name="T13" fmla="*/ 14 h 14"/>
                  <a:gd name="T14" fmla="*/ 15 w 15"/>
                  <a:gd name="T15" fmla="*/ 12 h 14"/>
                  <a:gd name="T16" fmla="*/ 15 w 15"/>
                  <a:gd name="T17" fmla="*/ 9 h 14"/>
                  <a:gd name="T18" fmla="*/ 15 w 15"/>
                  <a:gd name="T19" fmla="*/ 9 h 14"/>
                  <a:gd name="T20" fmla="*/ 15 w 15"/>
                  <a:gd name="T21" fmla="*/ 7 h 14"/>
                  <a:gd name="T22" fmla="*/ 15 w 15"/>
                  <a:gd name="T23" fmla="*/ 5 h 14"/>
                  <a:gd name="T24" fmla="*/ 12 w 15"/>
                  <a:gd name="T25" fmla="*/ 2 h 14"/>
                  <a:gd name="T26" fmla="*/ 10 w 15"/>
                  <a:gd name="T27" fmla="*/ 0 h 14"/>
                  <a:gd name="T28" fmla="*/ 8 w 15"/>
                  <a:gd name="T29" fmla="*/ 0 h 14"/>
                  <a:gd name="T30" fmla="*/ 5 w 15"/>
                  <a:gd name="T31" fmla="*/ 2 h 14"/>
                  <a:gd name="T32" fmla="*/ 3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8" y="14"/>
                    </a:lnTo>
                    <a:lnTo>
                      <a:pt x="10" y="14"/>
                    </a:lnTo>
                    <a:lnTo>
                      <a:pt x="12" y="14"/>
                    </a:lnTo>
                    <a:lnTo>
                      <a:pt x="15" y="12"/>
                    </a:lnTo>
                    <a:lnTo>
                      <a:pt x="15" y="9"/>
                    </a:lnTo>
                    <a:lnTo>
                      <a:pt x="15" y="7"/>
                    </a:lnTo>
                    <a:lnTo>
                      <a:pt x="15" y="5"/>
                    </a:lnTo>
                    <a:lnTo>
                      <a:pt x="12" y="2"/>
                    </a:lnTo>
                    <a:lnTo>
                      <a:pt x="10" y="0"/>
                    </a:lnTo>
                    <a:lnTo>
                      <a:pt x="8" y="0"/>
                    </a:lnTo>
                    <a:lnTo>
                      <a:pt x="5" y="2"/>
                    </a:lnTo>
                    <a:lnTo>
                      <a:pt x="3" y="5"/>
                    </a:lnTo>
                    <a:lnTo>
                      <a:pt x="0" y="7"/>
                    </a:lnTo>
                    <a:close/>
                  </a:path>
                </a:pathLst>
              </a:custGeom>
              <a:solidFill>
                <a:srgbClr val="969696"/>
              </a:solidFill>
              <a:ln w="9525">
                <a:noFill/>
                <a:round/>
                <a:headEnd/>
                <a:tailEnd/>
              </a:ln>
            </p:spPr>
            <p:txBody>
              <a:bodyPr/>
              <a:lstStyle/>
              <a:p>
                <a:endParaRPr lang="ru-RU"/>
              </a:p>
            </p:txBody>
          </p:sp>
          <p:sp>
            <p:nvSpPr>
              <p:cNvPr id="1015" name="Freeform 92"/>
              <p:cNvSpPr>
                <a:spLocks/>
              </p:cNvSpPr>
              <p:nvPr/>
            </p:nvSpPr>
            <p:spPr bwMode="auto">
              <a:xfrm>
                <a:off x="7067" y="5208"/>
                <a:ext cx="14" cy="14"/>
              </a:xfrm>
              <a:custGeom>
                <a:avLst/>
                <a:gdLst>
                  <a:gd name="T0" fmla="*/ 0 w 14"/>
                  <a:gd name="T1" fmla="*/ 7 h 14"/>
                  <a:gd name="T2" fmla="*/ 0 w 14"/>
                  <a:gd name="T3" fmla="*/ 10 h 14"/>
                  <a:gd name="T4" fmla="*/ 2 w 14"/>
                  <a:gd name="T5" fmla="*/ 12 h 14"/>
                  <a:gd name="T6" fmla="*/ 5 w 14"/>
                  <a:gd name="T7" fmla="*/ 14 h 14"/>
                  <a:gd name="T8" fmla="*/ 7 w 14"/>
                  <a:gd name="T9" fmla="*/ 14 h 14"/>
                  <a:gd name="T10" fmla="*/ 9 w 14"/>
                  <a:gd name="T11" fmla="*/ 14 h 14"/>
                  <a:gd name="T12" fmla="*/ 12 w 14"/>
                  <a:gd name="T13" fmla="*/ 14 h 14"/>
                  <a:gd name="T14" fmla="*/ 14 w 14"/>
                  <a:gd name="T15" fmla="*/ 12 h 14"/>
                  <a:gd name="T16" fmla="*/ 14 w 14"/>
                  <a:gd name="T17" fmla="*/ 10 h 14"/>
                  <a:gd name="T18" fmla="*/ 14 w 14"/>
                  <a:gd name="T19" fmla="*/ 10 h 14"/>
                  <a:gd name="T20" fmla="*/ 14 w 14"/>
                  <a:gd name="T21" fmla="*/ 7 h 14"/>
                  <a:gd name="T22" fmla="*/ 14 w 14"/>
                  <a:gd name="T23" fmla="*/ 5 h 14"/>
                  <a:gd name="T24" fmla="*/ 12 w 14"/>
                  <a:gd name="T25" fmla="*/ 2 h 14"/>
                  <a:gd name="T26" fmla="*/ 9 w 14"/>
                  <a:gd name="T27" fmla="*/ 0 h 14"/>
                  <a:gd name="T28" fmla="*/ 7 w 14"/>
                  <a:gd name="T29" fmla="*/ 0 h 14"/>
                  <a:gd name="T30" fmla="*/ 5 w 14"/>
                  <a:gd name="T31" fmla="*/ 2 h 14"/>
                  <a:gd name="T32" fmla="*/ 2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10"/>
                    </a:lnTo>
                    <a:lnTo>
                      <a:pt x="2" y="12"/>
                    </a:lnTo>
                    <a:lnTo>
                      <a:pt x="5" y="14"/>
                    </a:lnTo>
                    <a:lnTo>
                      <a:pt x="7" y="14"/>
                    </a:lnTo>
                    <a:lnTo>
                      <a:pt x="9" y="14"/>
                    </a:lnTo>
                    <a:lnTo>
                      <a:pt x="12" y="14"/>
                    </a:lnTo>
                    <a:lnTo>
                      <a:pt x="14" y="12"/>
                    </a:lnTo>
                    <a:lnTo>
                      <a:pt x="14" y="10"/>
                    </a:lnTo>
                    <a:lnTo>
                      <a:pt x="14" y="7"/>
                    </a:lnTo>
                    <a:lnTo>
                      <a:pt x="14" y="5"/>
                    </a:lnTo>
                    <a:lnTo>
                      <a:pt x="12" y="2"/>
                    </a:lnTo>
                    <a:lnTo>
                      <a:pt x="9" y="0"/>
                    </a:lnTo>
                    <a:lnTo>
                      <a:pt x="7" y="0"/>
                    </a:lnTo>
                    <a:lnTo>
                      <a:pt x="5" y="2"/>
                    </a:lnTo>
                    <a:lnTo>
                      <a:pt x="2" y="5"/>
                    </a:lnTo>
                    <a:lnTo>
                      <a:pt x="0" y="7"/>
                    </a:lnTo>
                    <a:close/>
                  </a:path>
                </a:pathLst>
              </a:custGeom>
              <a:solidFill>
                <a:srgbClr val="969696"/>
              </a:solidFill>
              <a:ln w="9525">
                <a:noFill/>
                <a:round/>
                <a:headEnd/>
                <a:tailEnd/>
              </a:ln>
            </p:spPr>
            <p:txBody>
              <a:bodyPr/>
              <a:lstStyle/>
              <a:p>
                <a:endParaRPr lang="ru-RU"/>
              </a:p>
            </p:txBody>
          </p:sp>
          <p:sp>
            <p:nvSpPr>
              <p:cNvPr id="1016" name="Freeform 93"/>
              <p:cNvSpPr>
                <a:spLocks/>
              </p:cNvSpPr>
              <p:nvPr/>
            </p:nvSpPr>
            <p:spPr bwMode="auto">
              <a:xfrm>
                <a:off x="7069" y="5179"/>
                <a:ext cx="15" cy="15"/>
              </a:xfrm>
              <a:custGeom>
                <a:avLst/>
                <a:gdLst>
                  <a:gd name="T0" fmla="*/ 0 w 15"/>
                  <a:gd name="T1" fmla="*/ 7 h 15"/>
                  <a:gd name="T2" fmla="*/ 0 w 15"/>
                  <a:gd name="T3" fmla="*/ 10 h 15"/>
                  <a:gd name="T4" fmla="*/ 0 w 15"/>
                  <a:gd name="T5" fmla="*/ 12 h 15"/>
                  <a:gd name="T6" fmla="*/ 3 w 15"/>
                  <a:gd name="T7" fmla="*/ 15 h 15"/>
                  <a:gd name="T8" fmla="*/ 5 w 15"/>
                  <a:gd name="T9" fmla="*/ 15 h 15"/>
                  <a:gd name="T10" fmla="*/ 7 w 15"/>
                  <a:gd name="T11" fmla="*/ 15 h 15"/>
                  <a:gd name="T12" fmla="*/ 10 w 15"/>
                  <a:gd name="T13" fmla="*/ 15 h 15"/>
                  <a:gd name="T14" fmla="*/ 12 w 15"/>
                  <a:gd name="T15" fmla="*/ 12 h 15"/>
                  <a:gd name="T16" fmla="*/ 15 w 15"/>
                  <a:gd name="T17" fmla="*/ 10 h 15"/>
                  <a:gd name="T18" fmla="*/ 15 w 15"/>
                  <a:gd name="T19" fmla="*/ 10 h 15"/>
                  <a:gd name="T20" fmla="*/ 15 w 15"/>
                  <a:gd name="T21" fmla="*/ 7 h 15"/>
                  <a:gd name="T22" fmla="*/ 12 w 15"/>
                  <a:gd name="T23" fmla="*/ 5 h 15"/>
                  <a:gd name="T24" fmla="*/ 10 w 15"/>
                  <a:gd name="T25" fmla="*/ 3 h 15"/>
                  <a:gd name="T26" fmla="*/ 7 w 15"/>
                  <a:gd name="T27" fmla="*/ 0 h 15"/>
                  <a:gd name="T28" fmla="*/ 5 w 15"/>
                  <a:gd name="T29" fmla="*/ 0 h 15"/>
                  <a:gd name="T30" fmla="*/ 3 w 15"/>
                  <a:gd name="T31" fmla="*/ 3 h 15"/>
                  <a:gd name="T32" fmla="*/ 0 w 15"/>
                  <a:gd name="T33" fmla="*/ 5 h 15"/>
                  <a:gd name="T34" fmla="*/ 0 w 15"/>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7"/>
                    </a:moveTo>
                    <a:lnTo>
                      <a:pt x="0" y="10"/>
                    </a:lnTo>
                    <a:lnTo>
                      <a:pt x="0" y="12"/>
                    </a:lnTo>
                    <a:lnTo>
                      <a:pt x="3" y="15"/>
                    </a:lnTo>
                    <a:lnTo>
                      <a:pt x="5" y="15"/>
                    </a:lnTo>
                    <a:lnTo>
                      <a:pt x="7" y="15"/>
                    </a:lnTo>
                    <a:lnTo>
                      <a:pt x="10" y="15"/>
                    </a:lnTo>
                    <a:lnTo>
                      <a:pt x="12" y="12"/>
                    </a:lnTo>
                    <a:lnTo>
                      <a:pt x="15" y="10"/>
                    </a:lnTo>
                    <a:lnTo>
                      <a:pt x="15" y="7"/>
                    </a:lnTo>
                    <a:lnTo>
                      <a:pt x="12" y="5"/>
                    </a:lnTo>
                    <a:lnTo>
                      <a:pt x="10" y="3"/>
                    </a:lnTo>
                    <a:lnTo>
                      <a:pt x="7" y="0"/>
                    </a:lnTo>
                    <a:lnTo>
                      <a:pt x="5" y="0"/>
                    </a:lnTo>
                    <a:lnTo>
                      <a:pt x="3" y="3"/>
                    </a:lnTo>
                    <a:lnTo>
                      <a:pt x="0" y="5"/>
                    </a:lnTo>
                    <a:lnTo>
                      <a:pt x="0" y="7"/>
                    </a:lnTo>
                    <a:close/>
                  </a:path>
                </a:pathLst>
              </a:custGeom>
              <a:solidFill>
                <a:srgbClr val="969696"/>
              </a:solidFill>
              <a:ln w="9525">
                <a:noFill/>
                <a:round/>
                <a:headEnd/>
                <a:tailEnd/>
              </a:ln>
            </p:spPr>
            <p:txBody>
              <a:bodyPr/>
              <a:lstStyle/>
              <a:p>
                <a:endParaRPr lang="ru-RU"/>
              </a:p>
            </p:txBody>
          </p:sp>
          <p:sp>
            <p:nvSpPr>
              <p:cNvPr id="1017" name="Freeform 94"/>
              <p:cNvSpPr>
                <a:spLocks/>
              </p:cNvSpPr>
              <p:nvPr/>
            </p:nvSpPr>
            <p:spPr bwMode="auto">
              <a:xfrm>
                <a:off x="7072" y="5150"/>
                <a:ext cx="14" cy="15"/>
              </a:xfrm>
              <a:custGeom>
                <a:avLst/>
                <a:gdLst>
                  <a:gd name="T0" fmla="*/ 0 w 14"/>
                  <a:gd name="T1" fmla="*/ 8 h 15"/>
                  <a:gd name="T2" fmla="*/ 0 w 14"/>
                  <a:gd name="T3" fmla="*/ 10 h 15"/>
                  <a:gd name="T4" fmla="*/ 0 w 14"/>
                  <a:gd name="T5" fmla="*/ 12 h 15"/>
                  <a:gd name="T6" fmla="*/ 2 w 14"/>
                  <a:gd name="T7" fmla="*/ 15 h 15"/>
                  <a:gd name="T8" fmla="*/ 4 w 14"/>
                  <a:gd name="T9" fmla="*/ 15 h 15"/>
                  <a:gd name="T10" fmla="*/ 7 w 14"/>
                  <a:gd name="T11" fmla="*/ 15 h 15"/>
                  <a:gd name="T12" fmla="*/ 9 w 14"/>
                  <a:gd name="T13" fmla="*/ 15 h 15"/>
                  <a:gd name="T14" fmla="*/ 12 w 14"/>
                  <a:gd name="T15" fmla="*/ 12 h 15"/>
                  <a:gd name="T16" fmla="*/ 14 w 14"/>
                  <a:gd name="T17" fmla="*/ 10 h 15"/>
                  <a:gd name="T18" fmla="*/ 14 w 14"/>
                  <a:gd name="T19" fmla="*/ 10 h 15"/>
                  <a:gd name="T20" fmla="*/ 14 w 14"/>
                  <a:gd name="T21" fmla="*/ 8 h 15"/>
                  <a:gd name="T22" fmla="*/ 12 w 14"/>
                  <a:gd name="T23" fmla="*/ 5 h 15"/>
                  <a:gd name="T24" fmla="*/ 9 w 14"/>
                  <a:gd name="T25" fmla="*/ 3 h 15"/>
                  <a:gd name="T26" fmla="*/ 7 w 14"/>
                  <a:gd name="T27" fmla="*/ 0 h 15"/>
                  <a:gd name="T28" fmla="*/ 4 w 14"/>
                  <a:gd name="T29" fmla="*/ 0 h 15"/>
                  <a:gd name="T30" fmla="*/ 2 w 14"/>
                  <a:gd name="T31" fmla="*/ 3 h 15"/>
                  <a:gd name="T32" fmla="*/ 0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10"/>
                    </a:lnTo>
                    <a:lnTo>
                      <a:pt x="0" y="12"/>
                    </a:lnTo>
                    <a:lnTo>
                      <a:pt x="2" y="15"/>
                    </a:lnTo>
                    <a:lnTo>
                      <a:pt x="4" y="15"/>
                    </a:lnTo>
                    <a:lnTo>
                      <a:pt x="7" y="15"/>
                    </a:lnTo>
                    <a:lnTo>
                      <a:pt x="9" y="15"/>
                    </a:lnTo>
                    <a:lnTo>
                      <a:pt x="12" y="12"/>
                    </a:lnTo>
                    <a:lnTo>
                      <a:pt x="14" y="10"/>
                    </a:lnTo>
                    <a:lnTo>
                      <a:pt x="14" y="8"/>
                    </a:lnTo>
                    <a:lnTo>
                      <a:pt x="12" y="5"/>
                    </a:lnTo>
                    <a:lnTo>
                      <a:pt x="9" y="3"/>
                    </a:lnTo>
                    <a:lnTo>
                      <a:pt x="7" y="0"/>
                    </a:lnTo>
                    <a:lnTo>
                      <a:pt x="4" y="0"/>
                    </a:lnTo>
                    <a:lnTo>
                      <a:pt x="2" y="3"/>
                    </a:lnTo>
                    <a:lnTo>
                      <a:pt x="0" y="5"/>
                    </a:lnTo>
                    <a:lnTo>
                      <a:pt x="0" y="8"/>
                    </a:lnTo>
                    <a:close/>
                  </a:path>
                </a:pathLst>
              </a:custGeom>
              <a:solidFill>
                <a:srgbClr val="969696"/>
              </a:solidFill>
              <a:ln w="9525">
                <a:noFill/>
                <a:round/>
                <a:headEnd/>
                <a:tailEnd/>
              </a:ln>
            </p:spPr>
            <p:txBody>
              <a:bodyPr/>
              <a:lstStyle/>
              <a:p>
                <a:endParaRPr lang="ru-RU"/>
              </a:p>
            </p:txBody>
          </p:sp>
          <p:sp>
            <p:nvSpPr>
              <p:cNvPr id="1018" name="Freeform 95"/>
              <p:cNvSpPr>
                <a:spLocks/>
              </p:cNvSpPr>
              <p:nvPr/>
            </p:nvSpPr>
            <p:spPr bwMode="auto">
              <a:xfrm>
                <a:off x="7074" y="5122"/>
                <a:ext cx="14" cy="14"/>
              </a:xfrm>
              <a:custGeom>
                <a:avLst/>
                <a:gdLst>
                  <a:gd name="T0" fmla="*/ 0 w 14"/>
                  <a:gd name="T1" fmla="*/ 7 h 14"/>
                  <a:gd name="T2" fmla="*/ 0 w 14"/>
                  <a:gd name="T3" fmla="*/ 9 h 14"/>
                  <a:gd name="T4" fmla="*/ 0 w 14"/>
                  <a:gd name="T5" fmla="*/ 12 h 14"/>
                  <a:gd name="T6" fmla="*/ 2 w 14"/>
                  <a:gd name="T7" fmla="*/ 14 h 14"/>
                  <a:gd name="T8" fmla="*/ 5 w 14"/>
                  <a:gd name="T9" fmla="*/ 14 h 14"/>
                  <a:gd name="T10" fmla="*/ 7 w 14"/>
                  <a:gd name="T11" fmla="*/ 14 h 14"/>
                  <a:gd name="T12" fmla="*/ 10 w 14"/>
                  <a:gd name="T13" fmla="*/ 14 h 14"/>
                  <a:gd name="T14" fmla="*/ 12 w 14"/>
                  <a:gd name="T15" fmla="*/ 12 h 14"/>
                  <a:gd name="T16" fmla="*/ 14 w 14"/>
                  <a:gd name="T17" fmla="*/ 9 h 14"/>
                  <a:gd name="T18" fmla="*/ 14 w 14"/>
                  <a:gd name="T19" fmla="*/ 9 h 14"/>
                  <a:gd name="T20" fmla="*/ 14 w 14"/>
                  <a:gd name="T21" fmla="*/ 7 h 14"/>
                  <a:gd name="T22" fmla="*/ 12 w 14"/>
                  <a:gd name="T23" fmla="*/ 4 h 14"/>
                  <a:gd name="T24" fmla="*/ 10 w 14"/>
                  <a:gd name="T25" fmla="*/ 2 h 14"/>
                  <a:gd name="T26" fmla="*/ 7 w 14"/>
                  <a:gd name="T27" fmla="*/ 0 h 14"/>
                  <a:gd name="T28" fmla="*/ 5 w 14"/>
                  <a:gd name="T29" fmla="*/ 0 h 14"/>
                  <a:gd name="T30" fmla="*/ 2 w 14"/>
                  <a:gd name="T31" fmla="*/ 2 h 14"/>
                  <a:gd name="T32" fmla="*/ 0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0" y="12"/>
                    </a:lnTo>
                    <a:lnTo>
                      <a:pt x="2" y="14"/>
                    </a:lnTo>
                    <a:lnTo>
                      <a:pt x="5" y="14"/>
                    </a:lnTo>
                    <a:lnTo>
                      <a:pt x="7" y="14"/>
                    </a:lnTo>
                    <a:lnTo>
                      <a:pt x="10" y="14"/>
                    </a:lnTo>
                    <a:lnTo>
                      <a:pt x="12" y="12"/>
                    </a:lnTo>
                    <a:lnTo>
                      <a:pt x="14" y="9"/>
                    </a:lnTo>
                    <a:lnTo>
                      <a:pt x="14" y="7"/>
                    </a:lnTo>
                    <a:lnTo>
                      <a:pt x="12" y="4"/>
                    </a:lnTo>
                    <a:lnTo>
                      <a:pt x="10" y="2"/>
                    </a:lnTo>
                    <a:lnTo>
                      <a:pt x="7" y="0"/>
                    </a:lnTo>
                    <a:lnTo>
                      <a:pt x="5" y="0"/>
                    </a:lnTo>
                    <a:lnTo>
                      <a:pt x="2" y="2"/>
                    </a:lnTo>
                    <a:lnTo>
                      <a:pt x="0" y="4"/>
                    </a:lnTo>
                    <a:lnTo>
                      <a:pt x="0" y="7"/>
                    </a:lnTo>
                    <a:close/>
                  </a:path>
                </a:pathLst>
              </a:custGeom>
              <a:solidFill>
                <a:srgbClr val="969696"/>
              </a:solidFill>
              <a:ln w="9525">
                <a:noFill/>
                <a:round/>
                <a:headEnd/>
                <a:tailEnd/>
              </a:ln>
            </p:spPr>
            <p:txBody>
              <a:bodyPr/>
              <a:lstStyle/>
              <a:p>
                <a:endParaRPr lang="ru-RU"/>
              </a:p>
            </p:txBody>
          </p:sp>
          <p:sp>
            <p:nvSpPr>
              <p:cNvPr id="1019" name="Freeform 96"/>
              <p:cNvSpPr>
                <a:spLocks/>
              </p:cNvSpPr>
              <p:nvPr/>
            </p:nvSpPr>
            <p:spPr bwMode="auto">
              <a:xfrm>
                <a:off x="7074" y="5093"/>
                <a:ext cx="14" cy="14"/>
              </a:xfrm>
              <a:custGeom>
                <a:avLst/>
                <a:gdLst>
                  <a:gd name="T0" fmla="*/ 0 w 14"/>
                  <a:gd name="T1" fmla="*/ 7 h 14"/>
                  <a:gd name="T2" fmla="*/ 0 w 14"/>
                  <a:gd name="T3" fmla="*/ 9 h 14"/>
                  <a:gd name="T4" fmla="*/ 2 w 14"/>
                  <a:gd name="T5" fmla="*/ 12 h 14"/>
                  <a:gd name="T6" fmla="*/ 5 w 14"/>
                  <a:gd name="T7" fmla="*/ 14 h 14"/>
                  <a:gd name="T8" fmla="*/ 7 w 14"/>
                  <a:gd name="T9" fmla="*/ 14 h 14"/>
                  <a:gd name="T10" fmla="*/ 10 w 14"/>
                  <a:gd name="T11" fmla="*/ 14 h 14"/>
                  <a:gd name="T12" fmla="*/ 12 w 14"/>
                  <a:gd name="T13" fmla="*/ 14 h 14"/>
                  <a:gd name="T14" fmla="*/ 14 w 14"/>
                  <a:gd name="T15" fmla="*/ 12 h 14"/>
                  <a:gd name="T16" fmla="*/ 14 w 14"/>
                  <a:gd name="T17" fmla="*/ 9 h 14"/>
                  <a:gd name="T18" fmla="*/ 14 w 14"/>
                  <a:gd name="T19" fmla="*/ 9 h 14"/>
                  <a:gd name="T20" fmla="*/ 14 w 14"/>
                  <a:gd name="T21" fmla="*/ 7 h 14"/>
                  <a:gd name="T22" fmla="*/ 14 w 14"/>
                  <a:gd name="T23" fmla="*/ 5 h 14"/>
                  <a:gd name="T24" fmla="*/ 12 w 14"/>
                  <a:gd name="T25" fmla="*/ 2 h 14"/>
                  <a:gd name="T26" fmla="*/ 10 w 14"/>
                  <a:gd name="T27" fmla="*/ 0 h 14"/>
                  <a:gd name="T28" fmla="*/ 7 w 14"/>
                  <a:gd name="T29" fmla="*/ 0 h 14"/>
                  <a:gd name="T30" fmla="*/ 5 w 14"/>
                  <a:gd name="T31" fmla="*/ 2 h 14"/>
                  <a:gd name="T32" fmla="*/ 2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5" y="14"/>
                    </a:lnTo>
                    <a:lnTo>
                      <a:pt x="7" y="14"/>
                    </a:lnTo>
                    <a:lnTo>
                      <a:pt x="10" y="14"/>
                    </a:lnTo>
                    <a:lnTo>
                      <a:pt x="12" y="14"/>
                    </a:lnTo>
                    <a:lnTo>
                      <a:pt x="14" y="12"/>
                    </a:lnTo>
                    <a:lnTo>
                      <a:pt x="14" y="9"/>
                    </a:lnTo>
                    <a:lnTo>
                      <a:pt x="14" y="7"/>
                    </a:lnTo>
                    <a:lnTo>
                      <a:pt x="14" y="5"/>
                    </a:lnTo>
                    <a:lnTo>
                      <a:pt x="12" y="2"/>
                    </a:lnTo>
                    <a:lnTo>
                      <a:pt x="10" y="0"/>
                    </a:lnTo>
                    <a:lnTo>
                      <a:pt x="7" y="0"/>
                    </a:lnTo>
                    <a:lnTo>
                      <a:pt x="5" y="2"/>
                    </a:lnTo>
                    <a:lnTo>
                      <a:pt x="2" y="5"/>
                    </a:lnTo>
                    <a:lnTo>
                      <a:pt x="0" y="7"/>
                    </a:lnTo>
                    <a:close/>
                  </a:path>
                </a:pathLst>
              </a:custGeom>
              <a:solidFill>
                <a:srgbClr val="969696"/>
              </a:solidFill>
              <a:ln w="9525">
                <a:noFill/>
                <a:round/>
                <a:headEnd/>
                <a:tailEnd/>
              </a:ln>
            </p:spPr>
            <p:txBody>
              <a:bodyPr/>
              <a:lstStyle/>
              <a:p>
                <a:endParaRPr lang="ru-RU"/>
              </a:p>
            </p:txBody>
          </p:sp>
          <p:sp>
            <p:nvSpPr>
              <p:cNvPr id="1020" name="Freeform 97"/>
              <p:cNvSpPr>
                <a:spLocks/>
              </p:cNvSpPr>
              <p:nvPr/>
            </p:nvSpPr>
            <p:spPr bwMode="auto">
              <a:xfrm>
                <a:off x="7076" y="5064"/>
                <a:ext cx="15" cy="14"/>
              </a:xfrm>
              <a:custGeom>
                <a:avLst/>
                <a:gdLst>
                  <a:gd name="T0" fmla="*/ 0 w 15"/>
                  <a:gd name="T1" fmla="*/ 7 h 14"/>
                  <a:gd name="T2" fmla="*/ 0 w 15"/>
                  <a:gd name="T3" fmla="*/ 10 h 14"/>
                  <a:gd name="T4" fmla="*/ 3 w 15"/>
                  <a:gd name="T5" fmla="*/ 12 h 14"/>
                  <a:gd name="T6" fmla="*/ 5 w 15"/>
                  <a:gd name="T7" fmla="*/ 14 h 14"/>
                  <a:gd name="T8" fmla="*/ 8 w 15"/>
                  <a:gd name="T9" fmla="*/ 14 h 14"/>
                  <a:gd name="T10" fmla="*/ 10 w 15"/>
                  <a:gd name="T11" fmla="*/ 14 h 14"/>
                  <a:gd name="T12" fmla="*/ 12 w 15"/>
                  <a:gd name="T13" fmla="*/ 14 h 14"/>
                  <a:gd name="T14" fmla="*/ 15 w 15"/>
                  <a:gd name="T15" fmla="*/ 12 h 14"/>
                  <a:gd name="T16" fmla="*/ 15 w 15"/>
                  <a:gd name="T17" fmla="*/ 10 h 14"/>
                  <a:gd name="T18" fmla="*/ 15 w 15"/>
                  <a:gd name="T19" fmla="*/ 10 h 14"/>
                  <a:gd name="T20" fmla="*/ 15 w 15"/>
                  <a:gd name="T21" fmla="*/ 7 h 14"/>
                  <a:gd name="T22" fmla="*/ 15 w 15"/>
                  <a:gd name="T23" fmla="*/ 5 h 14"/>
                  <a:gd name="T24" fmla="*/ 12 w 15"/>
                  <a:gd name="T25" fmla="*/ 2 h 14"/>
                  <a:gd name="T26" fmla="*/ 10 w 15"/>
                  <a:gd name="T27" fmla="*/ 0 h 14"/>
                  <a:gd name="T28" fmla="*/ 8 w 15"/>
                  <a:gd name="T29" fmla="*/ 0 h 14"/>
                  <a:gd name="T30" fmla="*/ 5 w 15"/>
                  <a:gd name="T31" fmla="*/ 2 h 14"/>
                  <a:gd name="T32" fmla="*/ 3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10"/>
                    </a:lnTo>
                    <a:lnTo>
                      <a:pt x="3" y="12"/>
                    </a:lnTo>
                    <a:lnTo>
                      <a:pt x="5" y="14"/>
                    </a:lnTo>
                    <a:lnTo>
                      <a:pt x="8" y="14"/>
                    </a:lnTo>
                    <a:lnTo>
                      <a:pt x="10" y="14"/>
                    </a:lnTo>
                    <a:lnTo>
                      <a:pt x="12" y="14"/>
                    </a:lnTo>
                    <a:lnTo>
                      <a:pt x="15" y="12"/>
                    </a:lnTo>
                    <a:lnTo>
                      <a:pt x="15" y="10"/>
                    </a:lnTo>
                    <a:lnTo>
                      <a:pt x="15" y="7"/>
                    </a:lnTo>
                    <a:lnTo>
                      <a:pt x="15" y="5"/>
                    </a:lnTo>
                    <a:lnTo>
                      <a:pt x="12" y="2"/>
                    </a:lnTo>
                    <a:lnTo>
                      <a:pt x="10" y="0"/>
                    </a:lnTo>
                    <a:lnTo>
                      <a:pt x="8" y="0"/>
                    </a:lnTo>
                    <a:lnTo>
                      <a:pt x="5" y="2"/>
                    </a:lnTo>
                    <a:lnTo>
                      <a:pt x="3" y="5"/>
                    </a:lnTo>
                    <a:lnTo>
                      <a:pt x="0" y="7"/>
                    </a:lnTo>
                    <a:close/>
                  </a:path>
                </a:pathLst>
              </a:custGeom>
              <a:solidFill>
                <a:srgbClr val="969696"/>
              </a:solidFill>
              <a:ln w="9525">
                <a:noFill/>
                <a:round/>
                <a:headEnd/>
                <a:tailEnd/>
              </a:ln>
            </p:spPr>
            <p:txBody>
              <a:bodyPr/>
              <a:lstStyle/>
              <a:p>
                <a:endParaRPr lang="ru-RU"/>
              </a:p>
            </p:txBody>
          </p:sp>
          <p:sp>
            <p:nvSpPr>
              <p:cNvPr id="1021" name="Freeform 98"/>
              <p:cNvSpPr>
                <a:spLocks/>
              </p:cNvSpPr>
              <p:nvPr/>
            </p:nvSpPr>
            <p:spPr bwMode="auto">
              <a:xfrm>
                <a:off x="7079" y="5035"/>
                <a:ext cx="14" cy="15"/>
              </a:xfrm>
              <a:custGeom>
                <a:avLst/>
                <a:gdLst>
                  <a:gd name="T0" fmla="*/ 0 w 14"/>
                  <a:gd name="T1" fmla="*/ 7 h 15"/>
                  <a:gd name="T2" fmla="*/ 0 w 14"/>
                  <a:gd name="T3" fmla="*/ 10 h 15"/>
                  <a:gd name="T4" fmla="*/ 2 w 14"/>
                  <a:gd name="T5" fmla="*/ 12 h 15"/>
                  <a:gd name="T6" fmla="*/ 5 w 14"/>
                  <a:gd name="T7" fmla="*/ 15 h 15"/>
                  <a:gd name="T8" fmla="*/ 7 w 14"/>
                  <a:gd name="T9" fmla="*/ 15 h 15"/>
                  <a:gd name="T10" fmla="*/ 9 w 14"/>
                  <a:gd name="T11" fmla="*/ 15 h 15"/>
                  <a:gd name="T12" fmla="*/ 12 w 14"/>
                  <a:gd name="T13" fmla="*/ 15 h 15"/>
                  <a:gd name="T14" fmla="*/ 14 w 14"/>
                  <a:gd name="T15" fmla="*/ 12 h 15"/>
                  <a:gd name="T16" fmla="*/ 14 w 14"/>
                  <a:gd name="T17" fmla="*/ 10 h 15"/>
                  <a:gd name="T18" fmla="*/ 14 w 14"/>
                  <a:gd name="T19" fmla="*/ 10 h 15"/>
                  <a:gd name="T20" fmla="*/ 14 w 14"/>
                  <a:gd name="T21" fmla="*/ 7 h 15"/>
                  <a:gd name="T22" fmla="*/ 14 w 14"/>
                  <a:gd name="T23" fmla="*/ 5 h 15"/>
                  <a:gd name="T24" fmla="*/ 12 w 14"/>
                  <a:gd name="T25" fmla="*/ 3 h 15"/>
                  <a:gd name="T26" fmla="*/ 9 w 14"/>
                  <a:gd name="T27" fmla="*/ 0 h 15"/>
                  <a:gd name="T28" fmla="*/ 7 w 14"/>
                  <a:gd name="T29" fmla="*/ 0 h 15"/>
                  <a:gd name="T30" fmla="*/ 5 w 14"/>
                  <a:gd name="T31" fmla="*/ 3 h 15"/>
                  <a:gd name="T32" fmla="*/ 2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2" y="12"/>
                    </a:lnTo>
                    <a:lnTo>
                      <a:pt x="5" y="15"/>
                    </a:lnTo>
                    <a:lnTo>
                      <a:pt x="7" y="15"/>
                    </a:lnTo>
                    <a:lnTo>
                      <a:pt x="9" y="15"/>
                    </a:lnTo>
                    <a:lnTo>
                      <a:pt x="12" y="15"/>
                    </a:lnTo>
                    <a:lnTo>
                      <a:pt x="14" y="12"/>
                    </a:lnTo>
                    <a:lnTo>
                      <a:pt x="14" y="10"/>
                    </a:lnTo>
                    <a:lnTo>
                      <a:pt x="14" y="7"/>
                    </a:lnTo>
                    <a:lnTo>
                      <a:pt x="14" y="5"/>
                    </a:lnTo>
                    <a:lnTo>
                      <a:pt x="12" y="3"/>
                    </a:lnTo>
                    <a:lnTo>
                      <a:pt x="9" y="0"/>
                    </a:lnTo>
                    <a:lnTo>
                      <a:pt x="7" y="0"/>
                    </a:lnTo>
                    <a:lnTo>
                      <a:pt x="5" y="3"/>
                    </a:lnTo>
                    <a:lnTo>
                      <a:pt x="2" y="5"/>
                    </a:lnTo>
                    <a:lnTo>
                      <a:pt x="0" y="7"/>
                    </a:lnTo>
                    <a:close/>
                  </a:path>
                </a:pathLst>
              </a:custGeom>
              <a:solidFill>
                <a:srgbClr val="969696"/>
              </a:solidFill>
              <a:ln w="9525">
                <a:noFill/>
                <a:round/>
                <a:headEnd/>
                <a:tailEnd/>
              </a:ln>
            </p:spPr>
            <p:txBody>
              <a:bodyPr/>
              <a:lstStyle/>
              <a:p>
                <a:endParaRPr lang="ru-RU"/>
              </a:p>
            </p:txBody>
          </p:sp>
          <p:sp>
            <p:nvSpPr>
              <p:cNvPr id="1022" name="Freeform 99"/>
              <p:cNvSpPr>
                <a:spLocks/>
              </p:cNvSpPr>
              <p:nvPr/>
            </p:nvSpPr>
            <p:spPr bwMode="auto">
              <a:xfrm>
                <a:off x="7081" y="5006"/>
                <a:ext cx="15" cy="15"/>
              </a:xfrm>
              <a:custGeom>
                <a:avLst/>
                <a:gdLst>
                  <a:gd name="T0" fmla="*/ 0 w 15"/>
                  <a:gd name="T1" fmla="*/ 8 h 15"/>
                  <a:gd name="T2" fmla="*/ 0 w 15"/>
                  <a:gd name="T3" fmla="*/ 10 h 15"/>
                  <a:gd name="T4" fmla="*/ 0 w 15"/>
                  <a:gd name="T5" fmla="*/ 12 h 15"/>
                  <a:gd name="T6" fmla="*/ 3 w 15"/>
                  <a:gd name="T7" fmla="*/ 15 h 15"/>
                  <a:gd name="T8" fmla="*/ 5 w 15"/>
                  <a:gd name="T9" fmla="*/ 15 h 15"/>
                  <a:gd name="T10" fmla="*/ 7 w 15"/>
                  <a:gd name="T11" fmla="*/ 15 h 15"/>
                  <a:gd name="T12" fmla="*/ 10 w 15"/>
                  <a:gd name="T13" fmla="*/ 15 h 15"/>
                  <a:gd name="T14" fmla="*/ 12 w 15"/>
                  <a:gd name="T15" fmla="*/ 12 h 15"/>
                  <a:gd name="T16" fmla="*/ 15 w 15"/>
                  <a:gd name="T17" fmla="*/ 10 h 15"/>
                  <a:gd name="T18" fmla="*/ 15 w 15"/>
                  <a:gd name="T19" fmla="*/ 10 h 15"/>
                  <a:gd name="T20" fmla="*/ 15 w 15"/>
                  <a:gd name="T21" fmla="*/ 8 h 15"/>
                  <a:gd name="T22" fmla="*/ 12 w 15"/>
                  <a:gd name="T23" fmla="*/ 5 h 15"/>
                  <a:gd name="T24" fmla="*/ 10 w 15"/>
                  <a:gd name="T25" fmla="*/ 3 h 15"/>
                  <a:gd name="T26" fmla="*/ 7 w 15"/>
                  <a:gd name="T27" fmla="*/ 0 h 15"/>
                  <a:gd name="T28" fmla="*/ 5 w 15"/>
                  <a:gd name="T29" fmla="*/ 0 h 15"/>
                  <a:gd name="T30" fmla="*/ 3 w 15"/>
                  <a:gd name="T31" fmla="*/ 3 h 15"/>
                  <a:gd name="T32" fmla="*/ 0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0" y="10"/>
                    </a:lnTo>
                    <a:lnTo>
                      <a:pt x="0" y="12"/>
                    </a:lnTo>
                    <a:lnTo>
                      <a:pt x="3" y="15"/>
                    </a:lnTo>
                    <a:lnTo>
                      <a:pt x="5" y="15"/>
                    </a:lnTo>
                    <a:lnTo>
                      <a:pt x="7" y="15"/>
                    </a:lnTo>
                    <a:lnTo>
                      <a:pt x="10" y="15"/>
                    </a:lnTo>
                    <a:lnTo>
                      <a:pt x="12" y="12"/>
                    </a:lnTo>
                    <a:lnTo>
                      <a:pt x="15" y="10"/>
                    </a:lnTo>
                    <a:lnTo>
                      <a:pt x="15" y="8"/>
                    </a:lnTo>
                    <a:lnTo>
                      <a:pt x="12" y="5"/>
                    </a:lnTo>
                    <a:lnTo>
                      <a:pt x="10" y="3"/>
                    </a:lnTo>
                    <a:lnTo>
                      <a:pt x="7" y="0"/>
                    </a:lnTo>
                    <a:lnTo>
                      <a:pt x="5" y="0"/>
                    </a:lnTo>
                    <a:lnTo>
                      <a:pt x="3" y="3"/>
                    </a:lnTo>
                    <a:lnTo>
                      <a:pt x="0" y="5"/>
                    </a:lnTo>
                    <a:lnTo>
                      <a:pt x="0" y="8"/>
                    </a:lnTo>
                    <a:close/>
                  </a:path>
                </a:pathLst>
              </a:custGeom>
              <a:solidFill>
                <a:srgbClr val="969696"/>
              </a:solidFill>
              <a:ln w="9525">
                <a:noFill/>
                <a:round/>
                <a:headEnd/>
                <a:tailEnd/>
              </a:ln>
            </p:spPr>
            <p:txBody>
              <a:bodyPr/>
              <a:lstStyle/>
              <a:p>
                <a:endParaRPr lang="ru-RU"/>
              </a:p>
            </p:txBody>
          </p:sp>
          <p:sp>
            <p:nvSpPr>
              <p:cNvPr id="1023" name="Freeform 100"/>
              <p:cNvSpPr>
                <a:spLocks/>
              </p:cNvSpPr>
              <p:nvPr/>
            </p:nvSpPr>
            <p:spPr bwMode="auto">
              <a:xfrm>
                <a:off x="7084" y="4980"/>
                <a:ext cx="14" cy="14"/>
              </a:xfrm>
              <a:custGeom>
                <a:avLst/>
                <a:gdLst>
                  <a:gd name="T0" fmla="*/ 0 w 14"/>
                  <a:gd name="T1" fmla="*/ 5 h 14"/>
                  <a:gd name="T2" fmla="*/ 0 w 14"/>
                  <a:gd name="T3" fmla="*/ 7 h 14"/>
                  <a:gd name="T4" fmla="*/ 0 w 14"/>
                  <a:gd name="T5" fmla="*/ 10 h 14"/>
                  <a:gd name="T6" fmla="*/ 2 w 14"/>
                  <a:gd name="T7" fmla="*/ 12 h 14"/>
                  <a:gd name="T8" fmla="*/ 4 w 14"/>
                  <a:gd name="T9" fmla="*/ 14 h 14"/>
                  <a:gd name="T10" fmla="*/ 7 w 14"/>
                  <a:gd name="T11" fmla="*/ 14 h 14"/>
                  <a:gd name="T12" fmla="*/ 9 w 14"/>
                  <a:gd name="T13" fmla="*/ 12 h 14"/>
                  <a:gd name="T14" fmla="*/ 12 w 14"/>
                  <a:gd name="T15" fmla="*/ 10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4 w 14"/>
                  <a:gd name="T29" fmla="*/ 0 h 14"/>
                  <a:gd name="T30" fmla="*/ 2 w 14"/>
                  <a:gd name="T31" fmla="*/ 0 h 14"/>
                  <a:gd name="T32" fmla="*/ 0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0" y="10"/>
                    </a:lnTo>
                    <a:lnTo>
                      <a:pt x="2" y="12"/>
                    </a:lnTo>
                    <a:lnTo>
                      <a:pt x="4" y="14"/>
                    </a:lnTo>
                    <a:lnTo>
                      <a:pt x="7" y="14"/>
                    </a:lnTo>
                    <a:lnTo>
                      <a:pt x="9" y="12"/>
                    </a:lnTo>
                    <a:lnTo>
                      <a:pt x="12" y="10"/>
                    </a:lnTo>
                    <a:lnTo>
                      <a:pt x="14" y="7"/>
                    </a:lnTo>
                    <a:lnTo>
                      <a:pt x="14" y="5"/>
                    </a:lnTo>
                    <a:lnTo>
                      <a:pt x="12" y="2"/>
                    </a:lnTo>
                    <a:lnTo>
                      <a:pt x="9" y="0"/>
                    </a:lnTo>
                    <a:lnTo>
                      <a:pt x="7" y="0"/>
                    </a:lnTo>
                    <a:lnTo>
                      <a:pt x="4" y="0"/>
                    </a:lnTo>
                    <a:lnTo>
                      <a:pt x="2" y="0"/>
                    </a:lnTo>
                    <a:lnTo>
                      <a:pt x="0" y="2"/>
                    </a:lnTo>
                    <a:lnTo>
                      <a:pt x="0" y="5"/>
                    </a:lnTo>
                    <a:close/>
                  </a:path>
                </a:pathLst>
              </a:custGeom>
              <a:solidFill>
                <a:srgbClr val="969696"/>
              </a:solidFill>
              <a:ln w="9525">
                <a:noFill/>
                <a:round/>
                <a:headEnd/>
                <a:tailEnd/>
              </a:ln>
            </p:spPr>
            <p:txBody>
              <a:bodyPr/>
              <a:lstStyle/>
              <a:p>
                <a:endParaRPr lang="ru-RU"/>
              </a:p>
            </p:txBody>
          </p:sp>
          <p:sp>
            <p:nvSpPr>
              <p:cNvPr id="1024" name="Freeform 101"/>
              <p:cNvSpPr>
                <a:spLocks/>
              </p:cNvSpPr>
              <p:nvPr/>
            </p:nvSpPr>
            <p:spPr bwMode="auto">
              <a:xfrm>
                <a:off x="7086" y="4951"/>
                <a:ext cx="14" cy="15"/>
              </a:xfrm>
              <a:custGeom>
                <a:avLst/>
                <a:gdLst>
                  <a:gd name="T0" fmla="*/ 0 w 14"/>
                  <a:gd name="T1" fmla="*/ 5 h 15"/>
                  <a:gd name="T2" fmla="*/ 0 w 14"/>
                  <a:gd name="T3" fmla="*/ 7 h 15"/>
                  <a:gd name="T4" fmla="*/ 0 w 14"/>
                  <a:gd name="T5" fmla="*/ 10 h 15"/>
                  <a:gd name="T6" fmla="*/ 2 w 14"/>
                  <a:gd name="T7" fmla="*/ 12 h 15"/>
                  <a:gd name="T8" fmla="*/ 5 w 14"/>
                  <a:gd name="T9" fmla="*/ 15 h 15"/>
                  <a:gd name="T10" fmla="*/ 7 w 14"/>
                  <a:gd name="T11" fmla="*/ 15 h 15"/>
                  <a:gd name="T12" fmla="*/ 10 w 14"/>
                  <a:gd name="T13" fmla="*/ 12 h 15"/>
                  <a:gd name="T14" fmla="*/ 12 w 14"/>
                  <a:gd name="T15" fmla="*/ 10 h 15"/>
                  <a:gd name="T16" fmla="*/ 14 w 14"/>
                  <a:gd name="T17" fmla="*/ 7 h 15"/>
                  <a:gd name="T18" fmla="*/ 14 w 14"/>
                  <a:gd name="T19" fmla="*/ 7 h 15"/>
                  <a:gd name="T20" fmla="*/ 14 w 14"/>
                  <a:gd name="T21" fmla="*/ 5 h 15"/>
                  <a:gd name="T22" fmla="*/ 12 w 14"/>
                  <a:gd name="T23" fmla="*/ 3 h 15"/>
                  <a:gd name="T24" fmla="*/ 10 w 14"/>
                  <a:gd name="T25" fmla="*/ 0 h 15"/>
                  <a:gd name="T26" fmla="*/ 7 w 14"/>
                  <a:gd name="T27" fmla="*/ 0 h 15"/>
                  <a:gd name="T28" fmla="*/ 5 w 14"/>
                  <a:gd name="T29" fmla="*/ 0 h 15"/>
                  <a:gd name="T30" fmla="*/ 2 w 14"/>
                  <a:gd name="T31" fmla="*/ 0 h 15"/>
                  <a:gd name="T32" fmla="*/ 0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7"/>
                    </a:lnTo>
                    <a:lnTo>
                      <a:pt x="0" y="10"/>
                    </a:lnTo>
                    <a:lnTo>
                      <a:pt x="2" y="12"/>
                    </a:lnTo>
                    <a:lnTo>
                      <a:pt x="5" y="15"/>
                    </a:lnTo>
                    <a:lnTo>
                      <a:pt x="7" y="15"/>
                    </a:lnTo>
                    <a:lnTo>
                      <a:pt x="10" y="12"/>
                    </a:lnTo>
                    <a:lnTo>
                      <a:pt x="12" y="10"/>
                    </a:lnTo>
                    <a:lnTo>
                      <a:pt x="14" y="7"/>
                    </a:lnTo>
                    <a:lnTo>
                      <a:pt x="14" y="5"/>
                    </a:lnTo>
                    <a:lnTo>
                      <a:pt x="12" y="3"/>
                    </a:lnTo>
                    <a:lnTo>
                      <a:pt x="10" y="0"/>
                    </a:lnTo>
                    <a:lnTo>
                      <a:pt x="7" y="0"/>
                    </a:lnTo>
                    <a:lnTo>
                      <a:pt x="5" y="0"/>
                    </a:lnTo>
                    <a:lnTo>
                      <a:pt x="2" y="0"/>
                    </a:lnTo>
                    <a:lnTo>
                      <a:pt x="0" y="3"/>
                    </a:lnTo>
                    <a:lnTo>
                      <a:pt x="0" y="5"/>
                    </a:lnTo>
                    <a:close/>
                  </a:path>
                </a:pathLst>
              </a:custGeom>
              <a:solidFill>
                <a:srgbClr val="969696"/>
              </a:solidFill>
              <a:ln w="9525">
                <a:noFill/>
                <a:round/>
                <a:headEnd/>
                <a:tailEnd/>
              </a:ln>
            </p:spPr>
            <p:txBody>
              <a:bodyPr/>
              <a:lstStyle/>
              <a:p>
                <a:endParaRPr lang="ru-RU"/>
              </a:p>
            </p:txBody>
          </p:sp>
          <p:sp>
            <p:nvSpPr>
              <p:cNvPr id="1025" name="Freeform 102"/>
              <p:cNvSpPr>
                <a:spLocks/>
              </p:cNvSpPr>
              <p:nvPr/>
            </p:nvSpPr>
            <p:spPr bwMode="auto">
              <a:xfrm>
                <a:off x="7088" y="4922"/>
                <a:ext cx="15" cy="15"/>
              </a:xfrm>
              <a:custGeom>
                <a:avLst/>
                <a:gdLst>
                  <a:gd name="T0" fmla="*/ 0 w 15"/>
                  <a:gd name="T1" fmla="*/ 5 h 15"/>
                  <a:gd name="T2" fmla="*/ 0 w 15"/>
                  <a:gd name="T3" fmla="*/ 8 h 15"/>
                  <a:gd name="T4" fmla="*/ 0 w 15"/>
                  <a:gd name="T5" fmla="*/ 10 h 15"/>
                  <a:gd name="T6" fmla="*/ 3 w 15"/>
                  <a:gd name="T7" fmla="*/ 12 h 15"/>
                  <a:gd name="T8" fmla="*/ 5 w 15"/>
                  <a:gd name="T9" fmla="*/ 15 h 15"/>
                  <a:gd name="T10" fmla="*/ 8 w 15"/>
                  <a:gd name="T11" fmla="*/ 15 h 15"/>
                  <a:gd name="T12" fmla="*/ 10 w 15"/>
                  <a:gd name="T13" fmla="*/ 12 h 15"/>
                  <a:gd name="T14" fmla="*/ 12 w 15"/>
                  <a:gd name="T15" fmla="*/ 10 h 15"/>
                  <a:gd name="T16" fmla="*/ 15 w 15"/>
                  <a:gd name="T17" fmla="*/ 8 h 15"/>
                  <a:gd name="T18" fmla="*/ 15 w 15"/>
                  <a:gd name="T19" fmla="*/ 8 h 15"/>
                  <a:gd name="T20" fmla="*/ 15 w 15"/>
                  <a:gd name="T21" fmla="*/ 5 h 15"/>
                  <a:gd name="T22" fmla="*/ 12 w 15"/>
                  <a:gd name="T23" fmla="*/ 3 h 15"/>
                  <a:gd name="T24" fmla="*/ 10 w 15"/>
                  <a:gd name="T25" fmla="*/ 0 h 15"/>
                  <a:gd name="T26" fmla="*/ 8 w 15"/>
                  <a:gd name="T27" fmla="*/ 0 h 15"/>
                  <a:gd name="T28" fmla="*/ 5 w 15"/>
                  <a:gd name="T29" fmla="*/ 0 h 15"/>
                  <a:gd name="T30" fmla="*/ 3 w 15"/>
                  <a:gd name="T31" fmla="*/ 0 h 15"/>
                  <a:gd name="T32" fmla="*/ 0 w 15"/>
                  <a:gd name="T33" fmla="*/ 3 h 15"/>
                  <a:gd name="T34" fmla="*/ 0 w 15"/>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5"/>
                    </a:moveTo>
                    <a:lnTo>
                      <a:pt x="0" y="8"/>
                    </a:lnTo>
                    <a:lnTo>
                      <a:pt x="0" y="10"/>
                    </a:lnTo>
                    <a:lnTo>
                      <a:pt x="3" y="12"/>
                    </a:lnTo>
                    <a:lnTo>
                      <a:pt x="5" y="15"/>
                    </a:lnTo>
                    <a:lnTo>
                      <a:pt x="8" y="15"/>
                    </a:lnTo>
                    <a:lnTo>
                      <a:pt x="10" y="12"/>
                    </a:lnTo>
                    <a:lnTo>
                      <a:pt x="12" y="10"/>
                    </a:lnTo>
                    <a:lnTo>
                      <a:pt x="15" y="8"/>
                    </a:lnTo>
                    <a:lnTo>
                      <a:pt x="15" y="5"/>
                    </a:lnTo>
                    <a:lnTo>
                      <a:pt x="12" y="3"/>
                    </a:lnTo>
                    <a:lnTo>
                      <a:pt x="10" y="0"/>
                    </a:lnTo>
                    <a:lnTo>
                      <a:pt x="8" y="0"/>
                    </a:lnTo>
                    <a:lnTo>
                      <a:pt x="5" y="0"/>
                    </a:lnTo>
                    <a:lnTo>
                      <a:pt x="3" y="0"/>
                    </a:lnTo>
                    <a:lnTo>
                      <a:pt x="0" y="3"/>
                    </a:lnTo>
                    <a:lnTo>
                      <a:pt x="0" y="5"/>
                    </a:lnTo>
                    <a:close/>
                  </a:path>
                </a:pathLst>
              </a:custGeom>
              <a:solidFill>
                <a:srgbClr val="969696"/>
              </a:solidFill>
              <a:ln w="9525">
                <a:noFill/>
                <a:round/>
                <a:headEnd/>
                <a:tailEnd/>
              </a:ln>
            </p:spPr>
            <p:txBody>
              <a:bodyPr/>
              <a:lstStyle/>
              <a:p>
                <a:endParaRPr lang="ru-RU"/>
              </a:p>
            </p:txBody>
          </p:sp>
          <p:sp>
            <p:nvSpPr>
              <p:cNvPr id="1026" name="Freeform 103"/>
              <p:cNvSpPr>
                <a:spLocks/>
              </p:cNvSpPr>
              <p:nvPr/>
            </p:nvSpPr>
            <p:spPr bwMode="auto">
              <a:xfrm>
                <a:off x="7088" y="4894"/>
                <a:ext cx="15" cy="14"/>
              </a:xfrm>
              <a:custGeom>
                <a:avLst/>
                <a:gdLst>
                  <a:gd name="T0" fmla="*/ 0 w 15"/>
                  <a:gd name="T1" fmla="*/ 4 h 14"/>
                  <a:gd name="T2" fmla="*/ 0 w 15"/>
                  <a:gd name="T3" fmla="*/ 7 h 14"/>
                  <a:gd name="T4" fmla="*/ 3 w 15"/>
                  <a:gd name="T5" fmla="*/ 9 h 14"/>
                  <a:gd name="T6" fmla="*/ 5 w 15"/>
                  <a:gd name="T7" fmla="*/ 12 h 14"/>
                  <a:gd name="T8" fmla="*/ 8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5 w 15"/>
                  <a:gd name="T21" fmla="*/ 4 h 14"/>
                  <a:gd name="T22" fmla="*/ 15 w 15"/>
                  <a:gd name="T23" fmla="*/ 2 h 14"/>
                  <a:gd name="T24" fmla="*/ 12 w 15"/>
                  <a:gd name="T25" fmla="*/ 0 h 14"/>
                  <a:gd name="T26" fmla="*/ 10 w 15"/>
                  <a:gd name="T27" fmla="*/ 0 h 14"/>
                  <a:gd name="T28" fmla="*/ 8 w 15"/>
                  <a:gd name="T29" fmla="*/ 0 h 14"/>
                  <a:gd name="T30" fmla="*/ 5 w 15"/>
                  <a:gd name="T31" fmla="*/ 0 h 14"/>
                  <a:gd name="T32" fmla="*/ 3 w 15"/>
                  <a:gd name="T33" fmla="*/ 2 h 14"/>
                  <a:gd name="T34" fmla="*/ 0 w 15"/>
                  <a:gd name="T35" fmla="*/ 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4"/>
                    </a:moveTo>
                    <a:lnTo>
                      <a:pt x="0" y="7"/>
                    </a:lnTo>
                    <a:lnTo>
                      <a:pt x="3" y="9"/>
                    </a:lnTo>
                    <a:lnTo>
                      <a:pt x="5" y="12"/>
                    </a:lnTo>
                    <a:lnTo>
                      <a:pt x="8" y="14"/>
                    </a:lnTo>
                    <a:lnTo>
                      <a:pt x="10" y="14"/>
                    </a:lnTo>
                    <a:lnTo>
                      <a:pt x="12" y="12"/>
                    </a:lnTo>
                    <a:lnTo>
                      <a:pt x="15" y="9"/>
                    </a:lnTo>
                    <a:lnTo>
                      <a:pt x="15" y="7"/>
                    </a:lnTo>
                    <a:lnTo>
                      <a:pt x="15" y="4"/>
                    </a:lnTo>
                    <a:lnTo>
                      <a:pt x="15" y="2"/>
                    </a:lnTo>
                    <a:lnTo>
                      <a:pt x="12" y="0"/>
                    </a:lnTo>
                    <a:lnTo>
                      <a:pt x="10" y="0"/>
                    </a:lnTo>
                    <a:lnTo>
                      <a:pt x="8" y="0"/>
                    </a:lnTo>
                    <a:lnTo>
                      <a:pt x="5" y="0"/>
                    </a:lnTo>
                    <a:lnTo>
                      <a:pt x="3" y="2"/>
                    </a:lnTo>
                    <a:lnTo>
                      <a:pt x="0" y="4"/>
                    </a:lnTo>
                    <a:close/>
                  </a:path>
                </a:pathLst>
              </a:custGeom>
              <a:solidFill>
                <a:srgbClr val="969696"/>
              </a:solidFill>
              <a:ln w="9525">
                <a:noFill/>
                <a:round/>
                <a:headEnd/>
                <a:tailEnd/>
              </a:ln>
            </p:spPr>
            <p:txBody>
              <a:bodyPr/>
              <a:lstStyle/>
              <a:p>
                <a:endParaRPr lang="ru-RU"/>
              </a:p>
            </p:txBody>
          </p:sp>
          <p:sp>
            <p:nvSpPr>
              <p:cNvPr id="1027" name="Freeform 104"/>
              <p:cNvSpPr>
                <a:spLocks/>
              </p:cNvSpPr>
              <p:nvPr/>
            </p:nvSpPr>
            <p:spPr bwMode="auto">
              <a:xfrm>
                <a:off x="7091" y="4865"/>
                <a:ext cx="14" cy="14"/>
              </a:xfrm>
              <a:custGeom>
                <a:avLst/>
                <a:gdLst>
                  <a:gd name="T0" fmla="*/ 0 w 14"/>
                  <a:gd name="T1" fmla="*/ 5 h 14"/>
                  <a:gd name="T2" fmla="*/ 0 w 14"/>
                  <a:gd name="T3" fmla="*/ 7 h 14"/>
                  <a:gd name="T4" fmla="*/ 2 w 14"/>
                  <a:gd name="T5" fmla="*/ 9 h 14"/>
                  <a:gd name="T6" fmla="*/ 5 w 14"/>
                  <a:gd name="T7" fmla="*/ 12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4 w 14"/>
                  <a:gd name="T21" fmla="*/ 5 h 14"/>
                  <a:gd name="T22" fmla="*/ 14 w 14"/>
                  <a:gd name="T23" fmla="*/ 2 h 14"/>
                  <a:gd name="T24" fmla="*/ 12 w 14"/>
                  <a:gd name="T25" fmla="*/ 0 h 14"/>
                  <a:gd name="T26" fmla="*/ 9 w 14"/>
                  <a:gd name="T27" fmla="*/ 0 h 14"/>
                  <a:gd name="T28" fmla="*/ 7 w 14"/>
                  <a:gd name="T29" fmla="*/ 0 h 14"/>
                  <a:gd name="T30" fmla="*/ 5 w 14"/>
                  <a:gd name="T31" fmla="*/ 0 h 14"/>
                  <a:gd name="T32" fmla="*/ 2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2" y="9"/>
                    </a:lnTo>
                    <a:lnTo>
                      <a:pt x="5" y="12"/>
                    </a:lnTo>
                    <a:lnTo>
                      <a:pt x="7" y="14"/>
                    </a:lnTo>
                    <a:lnTo>
                      <a:pt x="9" y="14"/>
                    </a:lnTo>
                    <a:lnTo>
                      <a:pt x="12" y="12"/>
                    </a:lnTo>
                    <a:lnTo>
                      <a:pt x="14" y="9"/>
                    </a:lnTo>
                    <a:lnTo>
                      <a:pt x="14" y="7"/>
                    </a:lnTo>
                    <a:lnTo>
                      <a:pt x="14" y="5"/>
                    </a:lnTo>
                    <a:lnTo>
                      <a:pt x="14" y="2"/>
                    </a:lnTo>
                    <a:lnTo>
                      <a:pt x="12" y="0"/>
                    </a:lnTo>
                    <a:lnTo>
                      <a:pt x="9" y="0"/>
                    </a:lnTo>
                    <a:lnTo>
                      <a:pt x="7" y="0"/>
                    </a:lnTo>
                    <a:lnTo>
                      <a:pt x="5" y="0"/>
                    </a:lnTo>
                    <a:lnTo>
                      <a:pt x="2" y="2"/>
                    </a:lnTo>
                    <a:lnTo>
                      <a:pt x="0" y="5"/>
                    </a:lnTo>
                    <a:close/>
                  </a:path>
                </a:pathLst>
              </a:custGeom>
              <a:solidFill>
                <a:srgbClr val="969696"/>
              </a:solidFill>
              <a:ln w="9525">
                <a:noFill/>
                <a:round/>
                <a:headEnd/>
                <a:tailEnd/>
              </a:ln>
            </p:spPr>
            <p:txBody>
              <a:bodyPr/>
              <a:lstStyle/>
              <a:p>
                <a:endParaRPr lang="ru-RU"/>
              </a:p>
            </p:txBody>
          </p:sp>
          <p:sp>
            <p:nvSpPr>
              <p:cNvPr id="1028" name="Freeform 105"/>
              <p:cNvSpPr>
                <a:spLocks/>
              </p:cNvSpPr>
              <p:nvPr/>
            </p:nvSpPr>
            <p:spPr bwMode="auto">
              <a:xfrm>
                <a:off x="7093" y="4836"/>
                <a:ext cx="15" cy="14"/>
              </a:xfrm>
              <a:custGeom>
                <a:avLst/>
                <a:gdLst>
                  <a:gd name="T0" fmla="*/ 0 w 15"/>
                  <a:gd name="T1" fmla="*/ 5 h 14"/>
                  <a:gd name="T2" fmla="*/ 0 w 15"/>
                  <a:gd name="T3" fmla="*/ 7 h 14"/>
                  <a:gd name="T4" fmla="*/ 3 w 15"/>
                  <a:gd name="T5" fmla="*/ 10 h 14"/>
                  <a:gd name="T6" fmla="*/ 5 w 15"/>
                  <a:gd name="T7" fmla="*/ 12 h 14"/>
                  <a:gd name="T8" fmla="*/ 7 w 15"/>
                  <a:gd name="T9" fmla="*/ 14 h 14"/>
                  <a:gd name="T10" fmla="*/ 10 w 15"/>
                  <a:gd name="T11" fmla="*/ 14 h 14"/>
                  <a:gd name="T12" fmla="*/ 12 w 15"/>
                  <a:gd name="T13" fmla="*/ 12 h 14"/>
                  <a:gd name="T14" fmla="*/ 15 w 15"/>
                  <a:gd name="T15" fmla="*/ 10 h 14"/>
                  <a:gd name="T16" fmla="*/ 15 w 15"/>
                  <a:gd name="T17" fmla="*/ 7 h 14"/>
                  <a:gd name="T18" fmla="*/ 15 w 15"/>
                  <a:gd name="T19" fmla="*/ 7 h 14"/>
                  <a:gd name="T20" fmla="*/ 15 w 15"/>
                  <a:gd name="T21" fmla="*/ 5 h 14"/>
                  <a:gd name="T22" fmla="*/ 15 w 15"/>
                  <a:gd name="T23" fmla="*/ 2 h 14"/>
                  <a:gd name="T24" fmla="*/ 12 w 15"/>
                  <a:gd name="T25" fmla="*/ 0 h 14"/>
                  <a:gd name="T26" fmla="*/ 10 w 15"/>
                  <a:gd name="T27" fmla="*/ 0 h 14"/>
                  <a:gd name="T28" fmla="*/ 7 w 15"/>
                  <a:gd name="T29" fmla="*/ 0 h 14"/>
                  <a:gd name="T30" fmla="*/ 5 w 15"/>
                  <a:gd name="T31" fmla="*/ 0 h 14"/>
                  <a:gd name="T32" fmla="*/ 3 w 15"/>
                  <a:gd name="T33" fmla="*/ 2 h 14"/>
                  <a:gd name="T34" fmla="*/ 0 w 15"/>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5"/>
                    </a:moveTo>
                    <a:lnTo>
                      <a:pt x="0" y="7"/>
                    </a:lnTo>
                    <a:lnTo>
                      <a:pt x="3" y="10"/>
                    </a:lnTo>
                    <a:lnTo>
                      <a:pt x="5" y="12"/>
                    </a:lnTo>
                    <a:lnTo>
                      <a:pt x="7" y="14"/>
                    </a:lnTo>
                    <a:lnTo>
                      <a:pt x="10" y="14"/>
                    </a:lnTo>
                    <a:lnTo>
                      <a:pt x="12" y="12"/>
                    </a:lnTo>
                    <a:lnTo>
                      <a:pt x="15" y="10"/>
                    </a:lnTo>
                    <a:lnTo>
                      <a:pt x="15" y="7"/>
                    </a:lnTo>
                    <a:lnTo>
                      <a:pt x="15" y="5"/>
                    </a:lnTo>
                    <a:lnTo>
                      <a:pt x="15" y="2"/>
                    </a:lnTo>
                    <a:lnTo>
                      <a:pt x="12" y="0"/>
                    </a:lnTo>
                    <a:lnTo>
                      <a:pt x="10" y="0"/>
                    </a:lnTo>
                    <a:lnTo>
                      <a:pt x="7" y="0"/>
                    </a:lnTo>
                    <a:lnTo>
                      <a:pt x="5" y="0"/>
                    </a:lnTo>
                    <a:lnTo>
                      <a:pt x="3" y="2"/>
                    </a:lnTo>
                    <a:lnTo>
                      <a:pt x="0" y="5"/>
                    </a:lnTo>
                    <a:close/>
                  </a:path>
                </a:pathLst>
              </a:custGeom>
              <a:solidFill>
                <a:srgbClr val="969696"/>
              </a:solidFill>
              <a:ln w="9525">
                <a:noFill/>
                <a:round/>
                <a:headEnd/>
                <a:tailEnd/>
              </a:ln>
            </p:spPr>
            <p:txBody>
              <a:bodyPr/>
              <a:lstStyle/>
              <a:p>
                <a:endParaRPr lang="ru-RU"/>
              </a:p>
            </p:txBody>
          </p:sp>
          <p:sp>
            <p:nvSpPr>
              <p:cNvPr id="1029" name="Freeform 106"/>
              <p:cNvSpPr>
                <a:spLocks/>
              </p:cNvSpPr>
              <p:nvPr/>
            </p:nvSpPr>
            <p:spPr bwMode="auto">
              <a:xfrm>
                <a:off x="7096" y="4807"/>
                <a:ext cx="14" cy="15"/>
              </a:xfrm>
              <a:custGeom>
                <a:avLst/>
                <a:gdLst>
                  <a:gd name="T0" fmla="*/ 0 w 14"/>
                  <a:gd name="T1" fmla="*/ 5 h 15"/>
                  <a:gd name="T2" fmla="*/ 0 w 14"/>
                  <a:gd name="T3" fmla="*/ 7 h 15"/>
                  <a:gd name="T4" fmla="*/ 0 w 14"/>
                  <a:gd name="T5" fmla="*/ 10 h 15"/>
                  <a:gd name="T6" fmla="*/ 2 w 14"/>
                  <a:gd name="T7" fmla="*/ 12 h 15"/>
                  <a:gd name="T8" fmla="*/ 4 w 14"/>
                  <a:gd name="T9" fmla="*/ 15 h 15"/>
                  <a:gd name="T10" fmla="*/ 7 w 14"/>
                  <a:gd name="T11" fmla="*/ 15 h 15"/>
                  <a:gd name="T12" fmla="*/ 9 w 14"/>
                  <a:gd name="T13" fmla="*/ 12 h 15"/>
                  <a:gd name="T14" fmla="*/ 12 w 14"/>
                  <a:gd name="T15" fmla="*/ 10 h 15"/>
                  <a:gd name="T16" fmla="*/ 14 w 14"/>
                  <a:gd name="T17" fmla="*/ 7 h 15"/>
                  <a:gd name="T18" fmla="*/ 14 w 14"/>
                  <a:gd name="T19" fmla="*/ 7 h 15"/>
                  <a:gd name="T20" fmla="*/ 14 w 14"/>
                  <a:gd name="T21" fmla="*/ 5 h 15"/>
                  <a:gd name="T22" fmla="*/ 12 w 14"/>
                  <a:gd name="T23" fmla="*/ 3 h 15"/>
                  <a:gd name="T24" fmla="*/ 9 w 14"/>
                  <a:gd name="T25" fmla="*/ 0 h 15"/>
                  <a:gd name="T26" fmla="*/ 7 w 14"/>
                  <a:gd name="T27" fmla="*/ 0 h 15"/>
                  <a:gd name="T28" fmla="*/ 4 w 14"/>
                  <a:gd name="T29" fmla="*/ 0 h 15"/>
                  <a:gd name="T30" fmla="*/ 2 w 14"/>
                  <a:gd name="T31" fmla="*/ 0 h 15"/>
                  <a:gd name="T32" fmla="*/ 0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7"/>
                    </a:lnTo>
                    <a:lnTo>
                      <a:pt x="0" y="10"/>
                    </a:lnTo>
                    <a:lnTo>
                      <a:pt x="2" y="12"/>
                    </a:lnTo>
                    <a:lnTo>
                      <a:pt x="4" y="15"/>
                    </a:lnTo>
                    <a:lnTo>
                      <a:pt x="7" y="15"/>
                    </a:lnTo>
                    <a:lnTo>
                      <a:pt x="9" y="12"/>
                    </a:lnTo>
                    <a:lnTo>
                      <a:pt x="12" y="10"/>
                    </a:lnTo>
                    <a:lnTo>
                      <a:pt x="14" y="7"/>
                    </a:lnTo>
                    <a:lnTo>
                      <a:pt x="14" y="5"/>
                    </a:lnTo>
                    <a:lnTo>
                      <a:pt x="12" y="3"/>
                    </a:lnTo>
                    <a:lnTo>
                      <a:pt x="9" y="0"/>
                    </a:lnTo>
                    <a:lnTo>
                      <a:pt x="7" y="0"/>
                    </a:lnTo>
                    <a:lnTo>
                      <a:pt x="4" y="0"/>
                    </a:lnTo>
                    <a:lnTo>
                      <a:pt x="2" y="0"/>
                    </a:lnTo>
                    <a:lnTo>
                      <a:pt x="0" y="3"/>
                    </a:lnTo>
                    <a:lnTo>
                      <a:pt x="0" y="5"/>
                    </a:lnTo>
                    <a:close/>
                  </a:path>
                </a:pathLst>
              </a:custGeom>
              <a:solidFill>
                <a:srgbClr val="969696"/>
              </a:solidFill>
              <a:ln w="9525">
                <a:noFill/>
                <a:round/>
                <a:headEnd/>
                <a:tailEnd/>
              </a:ln>
            </p:spPr>
            <p:txBody>
              <a:bodyPr/>
              <a:lstStyle/>
              <a:p>
                <a:endParaRPr lang="ru-RU"/>
              </a:p>
            </p:txBody>
          </p:sp>
          <p:sp>
            <p:nvSpPr>
              <p:cNvPr id="1030" name="Freeform 107"/>
              <p:cNvSpPr>
                <a:spLocks/>
              </p:cNvSpPr>
              <p:nvPr/>
            </p:nvSpPr>
            <p:spPr bwMode="auto">
              <a:xfrm>
                <a:off x="7098" y="4778"/>
                <a:ext cx="14" cy="15"/>
              </a:xfrm>
              <a:custGeom>
                <a:avLst/>
                <a:gdLst>
                  <a:gd name="T0" fmla="*/ 0 w 14"/>
                  <a:gd name="T1" fmla="*/ 5 h 15"/>
                  <a:gd name="T2" fmla="*/ 0 w 14"/>
                  <a:gd name="T3" fmla="*/ 8 h 15"/>
                  <a:gd name="T4" fmla="*/ 0 w 14"/>
                  <a:gd name="T5" fmla="*/ 10 h 15"/>
                  <a:gd name="T6" fmla="*/ 2 w 14"/>
                  <a:gd name="T7" fmla="*/ 12 h 15"/>
                  <a:gd name="T8" fmla="*/ 5 w 14"/>
                  <a:gd name="T9" fmla="*/ 15 h 15"/>
                  <a:gd name="T10" fmla="*/ 7 w 14"/>
                  <a:gd name="T11" fmla="*/ 15 h 15"/>
                  <a:gd name="T12" fmla="*/ 10 w 14"/>
                  <a:gd name="T13" fmla="*/ 12 h 15"/>
                  <a:gd name="T14" fmla="*/ 12 w 14"/>
                  <a:gd name="T15" fmla="*/ 10 h 15"/>
                  <a:gd name="T16" fmla="*/ 14 w 14"/>
                  <a:gd name="T17" fmla="*/ 8 h 15"/>
                  <a:gd name="T18" fmla="*/ 14 w 14"/>
                  <a:gd name="T19" fmla="*/ 8 h 15"/>
                  <a:gd name="T20" fmla="*/ 14 w 14"/>
                  <a:gd name="T21" fmla="*/ 5 h 15"/>
                  <a:gd name="T22" fmla="*/ 12 w 14"/>
                  <a:gd name="T23" fmla="*/ 3 h 15"/>
                  <a:gd name="T24" fmla="*/ 10 w 14"/>
                  <a:gd name="T25" fmla="*/ 0 h 15"/>
                  <a:gd name="T26" fmla="*/ 7 w 14"/>
                  <a:gd name="T27" fmla="*/ 0 h 15"/>
                  <a:gd name="T28" fmla="*/ 5 w 14"/>
                  <a:gd name="T29" fmla="*/ 0 h 15"/>
                  <a:gd name="T30" fmla="*/ 2 w 14"/>
                  <a:gd name="T31" fmla="*/ 0 h 15"/>
                  <a:gd name="T32" fmla="*/ 0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8"/>
                    </a:lnTo>
                    <a:lnTo>
                      <a:pt x="0" y="10"/>
                    </a:lnTo>
                    <a:lnTo>
                      <a:pt x="2" y="12"/>
                    </a:lnTo>
                    <a:lnTo>
                      <a:pt x="5" y="15"/>
                    </a:lnTo>
                    <a:lnTo>
                      <a:pt x="7" y="15"/>
                    </a:lnTo>
                    <a:lnTo>
                      <a:pt x="10" y="12"/>
                    </a:lnTo>
                    <a:lnTo>
                      <a:pt x="12" y="10"/>
                    </a:lnTo>
                    <a:lnTo>
                      <a:pt x="14" y="8"/>
                    </a:lnTo>
                    <a:lnTo>
                      <a:pt x="14" y="5"/>
                    </a:lnTo>
                    <a:lnTo>
                      <a:pt x="12" y="3"/>
                    </a:lnTo>
                    <a:lnTo>
                      <a:pt x="10" y="0"/>
                    </a:lnTo>
                    <a:lnTo>
                      <a:pt x="7" y="0"/>
                    </a:lnTo>
                    <a:lnTo>
                      <a:pt x="5" y="0"/>
                    </a:lnTo>
                    <a:lnTo>
                      <a:pt x="2" y="0"/>
                    </a:lnTo>
                    <a:lnTo>
                      <a:pt x="0" y="3"/>
                    </a:lnTo>
                    <a:lnTo>
                      <a:pt x="0" y="5"/>
                    </a:lnTo>
                    <a:close/>
                  </a:path>
                </a:pathLst>
              </a:custGeom>
              <a:solidFill>
                <a:srgbClr val="969696"/>
              </a:solidFill>
              <a:ln w="9525">
                <a:noFill/>
                <a:round/>
                <a:headEnd/>
                <a:tailEnd/>
              </a:ln>
            </p:spPr>
            <p:txBody>
              <a:bodyPr/>
              <a:lstStyle/>
              <a:p>
                <a:endParaRPr lang="ru-RU"/>
              </a:p>
            </p:txBody>
          </p:sp>
          <p:sp>
            <p:nvSpPr>
              <p:cNvPr id="1031" name="Freeform 108"/>
              <p:cNvSpPr>
                <a:spLocks/>
              </p:cNvSpPr>
              <p:nvPr/>
            </p:nvSpPr>
            <p:spPr bwMode="auto">
              <a:xfrm>
                <a:off x="7100" y="4750"/>
                <a:ext cx="15" cy="14"/>
              </a:xfrm>
              <a:custGeom>
                <a:avLst/>
                <a:gdLst>
                  <a:gd name="T0" fmla="*/ 0 w 15"/>
                  <a:gd name="T1" fmla="*/ 4 h 14"/>
                  <a:gd name="T2" fmla="*/ 0 w 15"/>
                  <a:gd name="T3" fmla="*/ 7 h 14"/>
                  <a:gd name="T4" fmla="*/ 0 w 15"/>
                  <a:gd name="T5" fmla="*/ 9 h 14"/>
                  <a:gd name="T6" fmla="*/ 3 w 15"/>
                  <a:gd name="T7" fmla="*/ 12 h 14"/>
                  <a:gd name="T8" fmla="*/ 5 w 15"/>
                  <a:gd name="T9" fmla="*/ 14 h 14"/>
                  <a:gd name="T10" fmla="*/ 8 w 15"/>
                  <a:gd name="T11" fmla="*/ 14 h 14"/>
                  <a:gd name="T12" fmla="*/ 10 w 15"/>
                  <a:gd name="T13" fmla="*/ 12 h 14"/>
                  <a:gd name="T14" fmla="*/ 12 w 15"/>
                  <a:gd name="T15" fmla="*/ 9 h 14"/>
                  <a:gd name="T16" fmla="*/ 15 w 15"/>
                  <a:gd name="T17" fmla="*/ 7 h 14"/>
                  <a:gd name="T18" fmla="*/ 15 w 15"/>
                  <a:gd name="T19" fmla="*/ 7 h 14"/>
                  <a:gd name="T20" fmla="*/ 15 w 15"/>
                  <a:gd name="T21" fmla="*/ 4 h 14"/>
                  <a:gd name="T22" fmla="*/ 12 w 15"/>
                  <a:gd name="T23" fmla="*/ 2 h 14"/>
                  <a:gd name="T24" fmla="*/ 10 w 15"/>
                  <a:gd name="T25" fmla="*/ 0 h 14"/>
                  <a:gd name="T26" fmla="*/ 8 w 15"/>
                  <a:gd name="T27" fmla="*/ 0 h 14"/>
                  <a:gd name="T28" fmla="*/ 5 w 15"/>
                  <a:gd name="T29" fmla="*/ 0 h 14"/>
                  <a:gd name="T30" fmla="*/ 3 w 15"/>
                  <a:gd name="T31" fmla="*/ 0 h 14"/>
                  <a:gd name="T32" fmla="*/ 0 w 15"/>
                  <a:gd name="T33" fmla="*/ 2 h 14"/>
                  <a:gd name="T34" fmla="*/ 0 w 15"/>
                  <a:gd name="T35" fmla="*/ 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4"/>
                    </a:moveTo>
                    <a:lnTo>
                      <a:pt x="0" y="7"/>
                    </a:lnTo>
                    <a:lnTo>
                      <a:pt x="0" y="9"/>
                    </a:lnTo>
                    <a:lnTo>
                      <a:pt x="3" y="12"/>
                    </a:lnTo>
                    <a:lnTo>
                      <a:pt x="5" y="14"/>
                    </a:lnTo>
                    <a:lnTo>
                      <a:pt x="8" y="14"/>
                    </a:lnTo>
                    <a:lnTo>
                      <a:pt x="10" y="12"/>
                    </a:lnTo>
                    <a:lnTo>
                      <a:pt x="12" y="9"/>
                    </a:lnTo>
                    <a:lnTo>
                      <a:pt x="15" y="7"/>
                    </a:lnTo>
                    <a:lnTo>
                      <a:pt x="15" y="4"/>
                    </a:lnTo>
                    <a:lnTo>
                      <a:pt x="12" y="2"/>
                    </a:lnTo>
                    <a:lnTo>
                      <a:pt x="10" y="0"/>
                    </a:lnTo>
                    <a:lnTo>
                      <a:pt x="8" y="0"/>
                    </a:lnTo>
                    <a:lnTo>
                      <a:pt x="5" y="0"/>
                    </a:lnTo>
                    <a:lnTo>
                      <a:pt x="3" y="0"/>
                    </a:lnTo>
                    <a:lnTo>
                      <a:pt x="0" y="2"/>
                    </a:lnTo>
                    <a:lnTo>
                      <a:pt x="0" y="4"/>
                    </a:lnTo>
                    <a:close/>
                  </a:path>
                </a:pathLst>
              </a:custGeom>
              <a:solidFill>
                <a:srgbClr val="969696"/>
              </a:solidFill>
              <a:ln w="9525">
                <a:noFill/>
                <a:round/>
                <a:headEnd/>
                <a:tailEnd/>
              </a:ln>
            </p:spPr>
            <p:txBody>
              <a:bodyPr/>
              <a:lstStyle/>
              <a:p>
                <a:endParaRPr lang="ru-RU"/>
              </a:p>
            </p:txBody>
          </p:sp>
          <p:sp>
            <p:nvSpPr>
              <p:cNvPr id="1032" name="Freeform 109"/>
              <p:cNvSpPr>
                <a:spLocks/>
              </p:cNvSpPr>
              <p:nvPr/>
            </p:nvSpPr>
            <p:spPr bwMode="auto">
              <a:xfrm>
                <a:off x="7100" y="4721"/>
                <a:ext cx="15" cy="14"/>
              </a:xfrm>
              <a:custGeom>
                <a:avLst/>
                <a:gdLst>
                  <a:gd name="T0" fmla="*/ 0 w 15"/>
                  <a:gd name="T1" fmla="*/ 5 h 14"/>
                  <a:gd name="T2" fmla="*/ 0 w 15"/>
                  <a:gd name="T3" fmla="*/ 7 h 14"/>
                  <a:gd name="T4" fmla="*/ 3 w 15"/>
                  <a:gd name="T5" fmla="*/ 9 h 14"/>
                  <a:gd name="T6" fmla="*/ 5 w 15"/>
                  <a:gd name="T7" fmla="*/ 12 h 14"/>
                  <a:gd name="T8" fmla="*/ 8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5 w 15"/>
                  <a:gd name="T21" fmla="*/ 5 h 14"/>
                  <a:gd name="T22" fmla="*/ 15 w 15"/>
                  <a:gd name="T23" fmla="*/ 2 h 14"/>
                  <a:gd name="T24" fmla="*/ 12 w 15"/>
                  <a:gd name="T25" fmla="*/ 0 h 14"/>
                  <a:gd name="T26" fmla="*/ 10 w 15"/>
                  <a:gd name="T27" fmla="*/ 0 h 14"/>
                  <a:gd name="T28" fmla="*/ 8 w 15"/>
                  <a:gd name="T29" fmla="*/ 0 h 14"/>
                  <a:gd name="T30" fmla="*/ 5 w 15"/>
                  <a:gd name="T31" fmla="*/ 0 h 14"/>
                  <a:gd name="T32" fmla="*/ 3 w 15"/>
                  <a:gd name="T33" fmla="*/ 2 h 14"/>
                  <a:gd name="T34" fmla="*/ 0 w 15"/>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5"/>
                    </a:moveTo>
                    <a:lnTo>
                      <a:pt x="0" y="7"/>
                    </a:lnTo>
                    <a:lnTo>
                      <a:pt x="3" y="9"/>
                    </a:lnTo>
                    <a:lnTo>
                      <a:pt x="5" y="12"/>
                    </a:lnTo>
                    <a:lnTo>
                      <a:pt x="8" y="14"/>
                    </a:lnTo>
                    <a:lnTo>
                      <a:pt x="10" y="14"/>
                    </a:lnTo>
                    <a:lnTo>
                      <a:pt x="12" y="12"/>
                    </a:lnTo>
                    <a:lnTo>
                      <a:pt x="15" y="9"/>
                    </a:lnTo>
                    <a:lnTo>
                      <a:pt x="15" y="7"/>
                    </a:lnTo>
                    <a:lnTo>
                      <a:pt x="15" y="5"/>
                    </a:lnTo>
                    <a:lnTo>
                      <a:pt x="15" y="2"/>
                    </a:lnTo>
                    <a:lnTo>
                      <a:pt x="12" y="0"/>
                    </a:lnTo>
                    <a:lnTo>
                      <a:pt x="10" y="0"/>
                    </a:lnTo>
                    <a:lnTo>
                      <a:pt x="8" y="0"/>
                    </a:lnTo>
                    <a:lnTo>
                      <a:pt x="5" y="0"/>
                    </a:lnTo>
                    <a:lnTo>
                      <a:pt x="3" y="2"/>
                    </a:lnTo>
                    <a:lnTo>
                      <a:pt x="0" y="5"/>
                    </a:lnTo>
                    <a:close/>
                  </a:path>
                </a:pathLst>
              </a:custGeom>
              <a:solidFill>
                <a:srgbClr val="969696"/>
              </a:solidFill>
              <a:ln w="9525">
                <a:noFill/>
                <a:round/>
                <a:headEnd/>
                <a:tailEnd/>
              </a:ln>
            </p:spPr>
            <p:txBody>
              <a:bodyPr/>
              <a:lstStyle/>
              <a:p>
                <a:endParaRPr lang="ru-RU"/>
              </a:p>
            </p:txBody>
          </p:sp>
          <p:sp>
            <p:nvSpPr>
              <p:cNvPr id="1033" name="Freeform 110"/>
              <p:cNvSpPr>
                <a:spLocks/>
              </p:cNvSpPr>
              <p:nvPr/>
            </p:nvSpPr>
            <p:spPr bwMode="auto">
              <a:xfrm>
                <a:off x="7103" y="4692"/>
                <a:ext cx="14" cy="14"/>
              </a:xfrm>
              <a:custGeom>
                <a:avLst/>
                <a:gdLst>
                  <a:gd name="T0" fmla="*/ 0 w 14"/>
                  <a:gd name="T1" fmla="*/ 5 h 14"/>
                  <a:gd name="T2" fmla="*/ 0 w 14"/>
                  <a:gd name="T3" fmla="*/ 7 h 14"/>
                  <a:gd name="T4" fmla="*/ 2 w 14"/>
                  <a:gd name="T5" fmla="*/ 10 h 14"/>
                  <a:gd name="T6" fmla="*/ 5 w 14"/>
                  <a:gd name="T7" fmla="*/ 12 h 14"/>
                  <a:gd name="T8" fmla="*/ 7 w 14"/>
                  <a:gd name="T9" fmla="*/ 14 h 14"/>
                  <a:gd name="T10" fmla="*/ 9 w 14"/>
                  <a:gd name="T11" fmla="*/ 14 h 14"/>
                  <a:gd name="T12" fmla="*/ 12 w 14"/>
                  <a:gd name="T13" fmla="*/ 12 h 14"/>
                  <a:gd name="T14" fmla="*/ 14 w 14"/>
                  <a:gd name="T15" fmla="*/ 10 h 14"/>
                  <a:gd name="T16" fmla="*/ 14 w 14"/>
                  <a:gd name="T17" fmla="*/ 7 h 14"/>
                  <a:gd name="T18" fmla="*/ 14 w 14"/>
                  <a:gd name="T19" fmla="*/ 7 h 14"/>
                  <a:gd name="T20" fmla="*/ 14 w 14"/>
                  <a:gd name="T21" fmla="*/ 5 h 14"/>
                  <a:gd name="T22" fmla="*/ 14 w 14"/>
                  <a:gd name="T23" fmla="*/ 2 h 14"/>
                  <a:gd name="T24" fmla="*/ 12 w 14"/>
                  <a:gd name="T25" fmla="*/ 0 h 14"/>
                  <a:gd name="T26" fmla="*/ 9 w 14"/>
                  <a:gd name="T27" fmla="*/ 0 h 14"/>
                  <a:gd name="T28" fmla="*/ 7 w 14"/>
                  <a:gd name="T29" fmla="*/ 0 h 14"/>
                  <a:gd name="T30" fmla="*/ 5 w 14"/>
                  <a:gd name="T31" fmla="*/ 0 h 14"/>
                  <a:gd name="T32" fmla="*/ 2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2" y="10"/>
                    </a:lnTo>
                    <a:lnTo>
                      <a:pt x="5" y="12"/>
                    </a:lnTo>
                    <a:lnTo>
                      <a:pt x="7" y="14"/>
                    </a:lnTo>
                    <a:lnTo>
                      <a:pt x="9" y="14"/>
                    </a:lnTo>
                    <a:lnTo>
                      <a:pt x="12" y="12"/>
                    </a:lnTo>
                    <a:lnTo>
                      <a:pt x="14" y="10"/>
                    </a:lnTo>
                    <a:lnTo>
                      <a:pt x="14" y="7"/>
                    </a:lnTo>
                    <a:lnTo>
                      <a:pt x="14" y="5"/>
                    </a:lnTo>
                    <a:lnTo>
                      <a:pt x="14" y="2"/>
                    </a:lnTo>
                    <a:lnTo>
                      <a:pt x="12" y="0"/>
                    </a:lnTo>
                    <a:lnTo>
                      <a:pt x="9" y="0"/>
                    </a:lnTo>
                    <a:lnTo>
                      <a:pt x="7" y="0"/>
                    </a:lnTo>
                    <a:lnTo>
                      <a:pt x="5" y="0"/>
                    </a:lnTo>
                    <a:lnTo>
                      <a:pt x="2" y="2"/>
                    </a:lnTo>
                    <a:lnTo>
                      <a:pt x="0" y="5"/>
                    </a:lnTo>
                    <a:close/>
                  </a:path>
                </a:pathLst>
              </a:custGeom>
              <a:solidFill>
                <a:srgbClr val="969696"/>
              </a:solidFill>
              <a:ln w="9525">
                <a:noFill/>
                <a:round/>
                <a:headEnd/>
                <a:tailEnd/>
              </a:ln>
            </p:spPr>
            <p:txBody>
              <a:bodyPr/>
              <a:lstStyle/>
              <a:p>
                <a:endParaRPr lang="ru-RU"/>
              </a:p>
            </p:txBody>
          </p:sp>
          <p:sp>
            <p:nvSpPr>
              <p:cNvPr id="1034" name="Freeform 111"/>
              <p:cNvSpPr>
                <a:spLocks/>
              </p:cNvSpPr>
              <p:nvPr/>
            </p:nvSpPr>
            <p:spPr bwMode="auto">
              <a:xfrm>
                <a:off x="7105" y="4663"/>
                <a:ext cx="15" cy="15"/>
              </a:xfrm>
              <a:custGeom>
                <a:avLst/>
                <a:gdLst>
                  <a:gd name="T0" fmla="*/ 0 w 15"/>
                  <a:gd name="T1" fmla="*/ 5 h 15"/>
                  <a:gd name="T2" fmla="*/ 0 w 15"/>
                  <a:gd name="T3" fmla="*/ 7 h 15"/>
                  <a:gd name="T4" fmla="*/ 3 w 15"/>
                  <a:gd name="T5" fmla="*/ 10 h 15"/>
                  <a:gd name="T6" fmla="*/ 5 w 15"/>
                  <a:gd name="T7" fmla="*/ 12 h 15"/>
                  <a:gd name="T8" fmla="*/ 7 w 15"/>
                  <a:gd name="T9" fmla="*/ 15 h 15"/>
                  <a:gd name="T10" fmla="*/ 10 w 15"/>
                  <a:gd name="T11" fmla="*/ 15 h 15"/>
                  <a:gd name="T12" fmla="*/ 12 w 15"/>
                  <a:gd name="T13" fmla="*/ 12 h 15"/>
                  <a:gd name="T14" fmla="*/ 15 w 15"/>
                  <a:gd name="T15" fmla="*/ 10 h 15"/>
                  <a:gd name="T16" fmla="*/ 15 w 15"/>
                  <a:gd name="T17" fmla="*/ 7 h 15"/>
                  <a:gd name="T18" fmla="*/ 15 w 15"/>
                  <a:gd name="T19" fmla="*/ 7 h 15"/>
                  <a:gd name="T20" fmla="*/ 15 w 15"/>
                  <a:gd name="T21" fmla="*/ 5 h 15"/>
                  <a:gd name="T22" fmla="*/ 15 w 15"/>
                  <a:gd name="T23" fmla="*/ 3 h 15"/>
                  <a:gd name="T24" fmla="*/ 12 w 15"/>
                  <a:gd name="T25" fmla="*/ 0 h 15"/>
                  <a:gd name="T26" fmla="*/ 10 w 15"/>
                  <a:gd name="T27" fmla="*/ 0 h 15"/>
                  <a:gd name="T28" fmla="*/ 7 w 15"/>
                  <a:gd name="T29" fmla="*/ 0 h 15"/>
                  <a:gd name="T30" fmla="*/ 5 w 15"/>
                  <a:gd name="T31" fmla="*/ 0 h 15"/>
                  <a:gd name="T32" fmla="*/ 3 w 15"/>
                  <a:gd name="T33" fmla="*/ 3 h 15"/>
                  <a:gd name="T34" fmla="*/ 0 w 15"/>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5"/>
                    </a:moveTo>
                    <a:lnTo>
                      <a:pt x="0" y="7"/>
                    </a:lnTo>
                    <a:lnTo>
                      <a:pt x="3" y="10"/>
                    </a:lnTo>
                    <a:lnTo>
                      <a:pt x="5" y="12"/>
                    </a:lnTo>
                    <a:lnTo>
                      <a:pt x="7" y="15"/>
                    </a:lnTo>
                    <a:lnTo>
                      <a:pt x="10" y="15"/>
                    </a:lnTo>
                    <a:lnTo>
                      <a:pt x="12" y="12"/>
                    </a:lnTo>
                    <a:lnTo>
                      <a:pt x="15" y="10"/>
                    </a:lnTo>
                    <a:lnTo>
                      <a:pt x="15" y="7"/>
                    </a:lnTo>
                    <a:lnTo>
                      <a:pt x="15" y="5"/>
                    </a:lnTo>
                    <a:lnTo>
                      <a:pt x="15" y="3"/>
                    </a:lnTo>
                    <a:lnTo>
                      <a:pt x="12" y="0"/>
                    </a:lnTo>
                    <a:lnTo>
                      <a:pt x="10" y="0"/>
                    </a:lnTo>
                    <a:lnTo>
                      <a:pt x="7" y="0"/>
                    </a:lnTo>
                    <a:lnTo>
                      <a:pt x="5" y="0"/>
                    </a:lnTo>
                    <a:lnTo>
                      <a:pt x="3" y="3"/>
                    </a:lnTo>
                    <a:lnTo>
                      <a:pt x="0" y="5"/>
                    </a:lnTo>
                    <a:close/>
                  </a:path>
                </a:pathLst>
              </a:custGeom>
              <a:solidFill>
                <a:srgbClr val="969696"/>
              </a:solidFill>
              <a:ln w="9525">
                <a:noFill/>
                <a:round/>
                <a:headEnd/>
                <a:tailEnd/>
              </a:ln>
            </p:spPr>
            <p:txBody>
              <a:bodyPr/>
              <a:lstStyle/>
              <a:p>
                <a:endParaRPr lang="ru-RU"/>
              </a:p>
            </p:txBody>
          </p:sp>
          <p:sp>
            <p:nvSpPr>
              <p:cNvPr id="1035" name="Freeform 112"/>
              <p:cNvSpPr>
                <a:spLocks/>
              </p:cNvSpPr>
              <p:nvPr/>
            </p:nvSpPr>
            <p:spPr bwMode="auto">
              <a:xfrm>
                <a:off x="7108" y="4634"/>
                <a:ext cx="14" cy="15"/>
              </a:xfrm>
              <a:custGeom>
                <a:avLst/>
                <a:gdLst>
                  <a:gd name="T0" fmla="*/ 0 w 14"/>
                  <a:gd name="T1" fmla="*/ 5 h 15"/>
                  <a:gd name="T2" fmla="*/ 0 w 14"/>
                  <a:gd name="T3" fmla="*/ 8 h 15"/>
                  <a:gd name="T4" fmla="*/ 2 w 14"/>
                  <a:gd name="T5" fmla="*/ 10 h 15"/>
                  <a:gd name="T6" fmla="*/ 4 w 14"/>
                  <a:gd name="T7" fmla="*/ 12 h 15"/>
                  <a:gd name="T8" fmla="*/ 7 w 14"/>
                  <a:gd name="T9" fmla="*/ 15 h 15"/>
                  <a:gd name="T10" fmla="*/ 9 w 14"/>
                  <a:gd name="T11" fmla="*/ 15 h 15"/>
                  <a:gd name="T12" fmla="*/ 12 w 14"/>
                  <a:gd name="T13" fmla="*/ 12 h 15"/>
                  <a:gd name="T14" fmla="*/ 14 w 14"/>
                  <a:gd name="T15" fmla="*/ 10 h 15"/>
                  <a:gd name="T16" fmla="*/ 14 w 14"/>
                  <a:gd name="T17" fmla="*/ 8 h 15"/>
                  <a:gd name="T18" fmla="*/ 14 w 14"/>
                  <a:gd name="T19" fmla="*/ 8 h 15"/>
                  <a:gd name="T20" fmla="*/ 14 w 14"/>
                  <a:gd name="T21" fmla="*/ 5 h 15"/>
                  <a:gd name="T22" fmla="*/ 14 w 14"/>
                  <a:gd name="T23" fmla="*/ 3 h 15"/>
                  <a:gd name="T24" fmla="*/ 12 w 14"/>
                  <a:gd name="T25" fmla="*/ 0 h 15"/>
                  <a:gd name="T26" fmla="*/ 9 w 14"/>
                  <a:gd name="T27" fmla="*/ 0 h 15"/>
                  <a:gd name="T28" fmla="*/ 7 w 14"/>
                  <a:gd name="T29" fmla="*/ 0 h 15"/>
                  <a:gd name="T30" fmla="*/ 4 w 14"/>
                  <a:gd name="T31" fmla="*/ 0 h 15"/>
                  <a:gd name="T32" fmla="*/ 2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8"/>
                    </a:lnTo>
                    <a:lnTo>
                      <a:pt x="2" y="10"/>
                    </a:lnTo>
                    <a:lnTo>
                      <a:pt x="4" y="12"/>
                    </a:lnTo>
                    <a:lnTo>
                      <a:pt x="7" y="15"/>
                    </a:lnTo>
                    <a:lnTo>
                      <a:pt x="9" y="15"/>
                    </a:lnTo>
                    <a:lnTo>
                      <a:pt x="12" y="12"/>
                    </a:lnTo>
                    <a:lnTo>
                      <a:pt x="14" y="10"/>
                    </a:lnTo>
                    <a:lnTo>
                      <a:pt x="14" y="8"/>
                    </a:lnTo>
                    <a:lnTo>
                      <a:pt x="14" y="5"/>
                    </a:lnTo>
                    <a:lnTo>
                      <a:pt x="14" y="3"/>
                    </a:lnTo>
                    <a:lnTo>
                      <a:pt x="12" y="0"/>
                    </a:lnTo>
                    <a:lnTo>
                      <a:pt x="9" y="0"/>
                    </a:lnTo>
                    <a:lnTo>
                      <a:pt x="7" y="0"/>
                    </a:lnTo>
                    <a:lnTo>
                      <a:pt x="4" y="0"/>
                    </a:lnTo>
                    <a:lnTo>
                      <a:pt x="2" y="3"/>
                    </a:lnTo>
                    <a:lnTo>
                      <a:pt x="0" y="5"/>
                    </a:lnTo>
                    <a:close/>
                  </a:path>
                </a:pathLst>
              </a:custGeom>
              <a:solidFill>
                <a:srgbClr val="969696"/>
              </a:solidFill>
              <a:ln w="9525">
                <a:noFill/>
                <a:round/>
                <a:headEnd/>
                <a:tailEnd/>
              </a:ln>
            </p:spPr>
            <p:txBody>
              <a:bodyPr/>
              <a:lstStyle/>
              <a:p>
                <a:endParaRPr lang="ru-RU"/>
              </a:p>
            </p:txBody>
          </p:sp>
          <p:sp>
            <p:nvSpPr>
              <p:cNvPr id="1036" name="Freeform 113"/>
              <p:cNvSpPr>
                <a:spLocks/>
              </p:cNvSpPr>
              <p:nvPr/>
            </p:nvSpPr>
            <p:spPr bwMode="auto">
              <a:xfrm>
                <a:off x="7110" y="4606"/>
                <a:ext cx="14" cy="14"/>
              </a:xfrm>
              <a:custGeom>
                <a:avLst/>
                <a:gdLst>
                  <a:gd name="T0" fmla="*/ 0 w 14"/>
                  <a:gd name="T1" fmla="*/ 4 h 14"/>
                  <a:gd name="T2" fmla="*/ 0 w 14"/>
                  <a:gd name="T3" fmla="*/ 7 h 14"/>
                  <a:gd name="T4" fmla="*/ 0 w 14"/>
                  <a:gd name="T5" fmla="*/ 9 h 14"/>
                  <a:gd name="T6" fmla="*/ 2 w 14"/>
                  <a:gd name="T7" fmla="*/ 12 h 14"/>
                  <a:gd name="T8" fmla="*/ 5 w 14"/>
                  <a:gd name="T9" fmla="*/ 14 h 14"/>
                  <a:gd name="T10" fmla="*/ 7 w 14"/>
                  <a:gd name="T11" fmla="*/ 14 h 14"/>
                  <a:gd name="T12" fmla="*/ 10 w 14"/>
                  <a:gd name="T13" fmla="*/ 12 h 14"/>
                  <a:gd name="T14" fmla="*/ 12 w 14"/>
                  <a:gd name="T15" fmla="*/ 9 h 14"/>
                  <a:gd name="T16" fmla="*/ 14 w 14"/>
                  <a:gd name="T17" fmla="*/ 7 h 14"/>
                  <a:gd name="T18" fmla="*/ 14 w 14"/>
                  <a:gd name="T19" fmla="*/ 7 h 14"/>
                  <a:gd name="T20" fmla="*/ 14 w 14"/>
                  <a:gd name="T21" fmla="*/ 4 h 14"/>
                  <a:gd name="T22" fmla="*/ 12 w 14"/>
                  <a:gd name="T23" fmla="*/ 2 h 14"/>
                  <a:gd name="T24" fmla="*/ 10 w 14"/>
                  <a:gd name="T25" fmla="*/ 0 h 14"/>
                  <a:gd name="T26" fmla="*/ 7 w 14"/>
                  <a:gd name="T27" fmla="*/ 0 h 14"/>
                  <a:gd name="T28" fmla="*/ 5 w 14"/>
                  <a:gd name="T29" fmla="*/ 0 h 14"/>
                  <a:gd name="T30" fmla="*/ 2 w 14"/>
                  <a:gd name="T31" fmla="*/ 0 h 14"/>
                  <a:gd name="T32" fmla="*/ 0 w 14"/>
                  <a:gd name="T33" fmla="*/ 2 h 14"/>
                  <a:gd name="T34" fmla="*/ 0 w 14"/>
                  <a:gd name="T35" fmla="*/ 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4"/>
                    </a:moveTo>
                    <a:lnTo>
                      <a:pt x="0" y="7"/>
                    </a:lnTo>
                    <a:lnTo>
                      <a:pt x="0" y="9"/>
                    </a:lnTo>
                    <a:lnTo>
                      <a:pt x="2" y="12"/>
                    </a:lnTo>
                    <a:lnTo>
                      <a:pt x="5" y="14"/>
                    </a:lnTo>
                    <a:lnTo>
                      <a:pt x="7" y="14"/>
                    </a:lnTo>
                    <a:lnTo>
                      <a:pt x="10" y="12"/>
                    </a:lnTo>
                    <a:lnTo>
                      <a:pt x="12" y="9"/>
                    </a:lnTo>
                    <a:lnTo>
                      <a:pt x="14" y="7"/>
                    </a:lnTo>
                    <a:lnTo>
                      <a:pt x="14" y="4"/>
                    </a:lnTo>
                    <a:lnTo>
                      <a:pt x="12" y="2"/>
                    </a:lnTo>
                    <a:lnTo>
                      <a:pt x="10" y="0"/>
                    </a:lnTo>
                    <a:lnTo>
                      <a:pt x="7" y="0"/>
                    </a:lnTo>
                    <a:lnTo>
                      <a:pt x="5" y="0"/>
                    </a:lnTo>
                    <a:lnTo>
                      <a:pt x="2" y="0"/>
                    </a:lnTo>
                    <a:lnTo>
                      <a:pt x="0" y="2"/>
                    </a:lnTo>
                    <a:lnTo>
                      <a:pt x="0" y="4"/>
                    </a:lnTo>
                    <a:close/>
                  </a:path>
                </a:pathLst>
              </a:custGeom>
              <a:solidFill>
                <a:srgbClr val="969696"/>
              </a:solidFill>
              <a:ln w="9525">
                <a:noFill/>
                <a:round/>
                <a:headEnd/>
                <a:tailEnd/>
              </a:ln>
            </p:spPr>
            <p:txBody>
              <a:bodyPr/>
              <a:lstStyle/>
              <a:p>
                <a:endParaRPr lang="ru-RU"/>
              </a:p>
            </p:txBody>
          </p:sp>
          <p:sp>
            <p:nvSpPr>
              <p:cNvPr id="1037" name="Freeform 114"/>
              <p:cNvSpPr>
                <a:spLocks/>
              </p:cNvSpPr>
              <p:nvPr/>
            </p:nvSpPr>
            <p:spPr bwMode="auto">
              <a:xfrm>
                <a:off x="7112" y="4577"/>
                <a:ext cx="15" cy="14"/>
              </a:xfrm>
              <a:custGeom>
                <a:avLst/>
                <a:gdLst>
                  <a:gd name="T0" fmla="*/ 0 w 15"/>
                  <a:gd name="T1" fmla="*/ 5 h 14"/>
                  <a:gd name="T2" fmla="*/ 0 w 15"/>
                  <a:gd name="T3" fmla="*/ 7 h 14"/>
                  <a:gd name="T4" fmla="*/ 0 w 15"/>
                  <a:gd name="T5" fmla="*/ 9 h 14"/>
                  <a:gd name="T6" fmla="*/ 3 w 15"/>
                  <a:gd name="T7" fmla="*/ 12 h 14"/>
                  <a:gd name="T8" fmla="*/ 5 w 15"/>
                  <a:gd name="T9" fmla="*/ 14 h 14"/>
                  <a:gd name="T10" fmla="*/ 8 w 15"/>
                  <a:gd name="T11" fmla="*/ 14 h 14"/>
                  <a:gd name="T12" fmla="*/ 10 w 15"/>
                  <a:gd name="T13" fmla="*/ 12 h 14"/>
                  <a:gd name="T14" fmla="*/ 12 w 15"/>
                  <a:gd name="T15" fmla="*/ 9 h 14"/>
                  <a:gd name="T16" fmla="*/ 15 w 15"/>
                  <a:gd name="T17" fmla="*/ 7 h 14"/>
                  <a:gd name="T18" fmla="*/ 15 w 15"/>
                  <a:gd name="T19" fmla="*/ 7 h 14"/>
                  <a:gd name="T20" fmla="*/ 15 w 15"/>
                  <a:gd name="T21" fmla="*/ 5 h 14"/>
                  <a:gd name="T22" fmla="*/ 12 w 15"/>
                  <a:gd name="T23" fmla="*/ 2 h 14"/>
                  <a:gd name="T24" fmla="*/ 10 w 15"/>
                  <a:gd name="T25" fmla="*/ 0 h 14"/>
                  <a:gd name="T26" fmla="*/ 8 w 15"/>
                  <a:gd name="T27" fmla="*/ 0 h 14"/>
                  <a:gd name="T28" fmla="*/ 5 w 15"/>
                  <a:gd name="T29" fmla="*/ 0 h 14"/>
                  <a:gd name="T30" fmla="*/ 3 w 15"/>
                  <a:gd name="T31" fmla="*/ 0 h 14"/>
                  <a:gd name="T32" fmla="*/ 0 w 15"/>
                  <a:gd name="T33" fmla="*/ 2 h 14"/>
                  <a:gd name="T34" fmla="*/ 0 w 15"/>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5"/>
                    </a:moveTo>
                    <a:lnTo>
                      <a:pt x="0" y="7"/>
                    </a:lnTo>
                    <a:lnTo>
                      <a:pt x="0" y="9"/>
                    </a:lnTo>
                    <a:lnTo>
                      <a:pt x="3" y="12"/>
                    </a:lnTo>
                    <a:lnTo>
                      <a:pt x="5" y="14"/>
                    </a:lnTo>
                    <a:lnTo>
                      <a:pt x="8" y="14"/>
                    </a:lnTo>
                    <a:lnTo>
                      <a:pt x="10" y="12"/>
                    </a:lnTo>
                    <a:lnTo>
                      <a:pt x="12" y="9"/>
                    </a:lnTo>
                    <a:lnTo>
                      <a:pt x="15" y="7"/>
                    </a:lnTo>
                    <a:lnTo>
                      <a:pt x="15" y="5"/>
                    </a:lnTo>
                    <a:lnTo>
                      <a:pt x="12" y="2"/>
                    </a:lnTo>
                    <a:lnTo>
                      <a:pt x="10" y="0"/>
                    </a:lnTo>
                    <a:lnTo>
                      <a:pt x="8" y="0"/>
                    </a:lnTo>
                    <a:lnTo>
                      <a:pt x="5" y="0"/>
                    </a:lnTo>
                    <a:lnTo>
                      <a:pt x="3" y="0"/>
                    </a:lnTo>
                    <a:lnTo>
                      <a:pt x="0" y="2"/>
                    </a:lnTo>
                    <a:lnTo>
                      <a:pt x="0" y="5"/>
                    </a:lnTo>
                    <a:close/>
                  </a:path>
                </a:pathLst>
              </a:custGeom>
              <a:solidFill>
                <a:srgbClr val="969696"/>
              </a:solidFill>
              <a:ln w="9525">
                <a:noFill/>
                <a:round/>
                <a:headEnd/>
                <a:tailEnd/>
              </a:ln>
            </p:spPr>
            <p:txBody>
              <a:bodyPr/>
              <a:lstStyle/>
              <a:p>
                <a:endParaRPr lang="ru-RU"/>
              </a:p>
            </p:txBody>
          </p:sp>
          <p:sp>
            <p:nvSpPr>
              <p:cNvPr id="1038" name="Freeform 115"/>
              <p:cNvSpPr>
                <a:spLocks/>
              </p:cNvSpPr>
              <p:nvPr/>
            </p:nvSpPr>
            <p:spPr bwMode="auto">
              <a:xfrm>
                <a:off x="7115" y="4548"/>
                <a:ext cx="14" cy="14"/>
              </a:xfrm>
              <a:custGeom>
                <a:avLst/>
                <a:gdLst>
                  <a:gd name="T0" fmla="*/ 0 w 14"/>
                  <a:gd name="T1" fmla="*/ 5 h 14"/>
                  <a:gd name="T2" fmla="*/ 0 w 14"/>
                  <a:gd name="T3" fmla="*/ 7 h 14"/>
                  <a:gd name="T4" fmla="*/ 0 w 14"/>
                  <a:gd name="T5" fmla="*/ 10 h 14"/>
                  <a:gd name="T6" fmla="*/ 2 w 14"/>
                  <a:gd name="T7" fmla="*/ 12 h 14"/>
                  <a:gd name="T8" fmla="*/ 5 w 14"/>
                  <a:gd name="T9" fmla="*/ 14 h 14"/>
                  <a:gd name="T10" fmla="*/ 7 w 14"/>
                  <a:gd name="T11" fmla="*/ 14 h 14"/>
                  <a:gd name="T12" fmla="*/ 9 w 14"/>
                  <a:gd name="T13" fmla="*/ 12 h 14"/>
                  <a:gd name="T14" fmla="*/ 12 w 14"/>
                  <a:gd name="T15" fmla="*/ 10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5 w 14"/>
                  <a:gd name="T29" fmla="*/ 0 h 14"/>
                  <a:gd name="T30" fmla="*/ 2 w 14"/>
                  <a:gd name="T31" fmla="*/ 0 h 14"/>
                  <a:gd name="T32" fmla="*/ 0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0" y="10"/>
                    </a:lnTo>
                    <a:lnTo>
                      <a:pt x="2" y="12"/>
                    </a:lnTo>
                    <a:lnTo>
                      <a:pt x="5" y="14"/>
                    </a:lnTo>
                    <a:lnTo>
                      <a:pt x="7" y="14"/>
                    </a:lnTo>
                    <a:lnTo>
                      <a:pt x="9" y="12"/>
                    </a:lnTo>
                    <a:lnTo>
                      <a:pt x="12" y="10"/>
                    </a:lnTo>
                    <a:lnTo>
                      <a:pt x="14" y="7"/>
                    </a:lnTo>
                    <a:lnTo>
                      <a:pt x="14" y="5"/>
                    </a:lnTo>
                    <a:lnTo>
                      <a:pt x="12" y="2"/>
                    </a:lnTo>
                    <a:lnTo>
                      <a:pt x="9" y="0"/>
                    </a:lnTo>
                    <a:lnTo>
                      <a:pt x="7" y="0"/>
                    </a:lnTo>
                    <a:lnTo>
                      <a:pt x="5" y="0"/>
                    </a:lnTo>
                    <a:lnTo>
                      <a:pt x="2" y="0"/>
                    </a:lnTo>
                    <a:lnTo>
                      <a:pt x="0" y="2"/>
                    </a:lnTo>
                    <a:lnTo>
                      <a:pt x="0" y="5"/>
                    </a:lnTo>
                    <a:close/>
                  </a:path>
                </a:pathLst>
              </a:custGeom>
              <a:solidFill>
                <a:srgbClr val="969696"/>
              </a:solidFill>
              <a:ln w="9525">
                <a:noFill/>
                <a:round/>
                <a:headEnd/>
                <a:tailEnd/>
              </a:ln>
            </p:spPr>
            <p:txBody>
              <a:bodyPr/>
              <a:lstStyle/>
              <a:p>
                <a:endParaRPr lang="ru-RU"/>
              </a:p>
            </p:txBody>
          </p:sp>
          <p:sp>
            <p:nvSpPr>
              <p:cNvPr id="1039" name="Freeform 116"/>
              <p:cNvSpPr>
                <a:spLocks/>
              </p:cNvSpPr>
              <p:nvPr/>
            </p:nvSpPr>
            <p:spPr bwMode="auto">
              <a:xfrm>
                <a:off x="7115" y="4519"/>
                <a:ext cx="14" cy="15"/>
              </a:xfrm>
              <a:custGeom>
                <a:avLst/>
                <a:gdLst>
                  <a:gd name="T0" fmla="*/ 0 w 14"/>
                  <a:gd name="T1" fmla="*/ 7 h 15"/>
                  <a:gd name="T2" fmla="*/ 0 w 14"/>
                  <a:gd name="T3" fmla="*/ 10 h 15"/>
                  <a:gd name="T4" fmla="*/ 2 w 14"/>
                  <a:gd name="T5" fmla="*/ 12 h 15"/>
                  <a:gd name="T6" fmla="*/ 5 w 14"/>
                  <a:gd name="T7" fmla="*/ 15 h 15"/>
                  <a:gd name="T8" fmla="*/ 7 w 14"/>
                  <a:gd name="T9" fmla="*/ 15 h 15"/>
                  <a:gd name="T10" fmla="*/ 9 w 14"/>
                  <a:gd name="T11" fmla="*/ 15 h 15"/>
                  <a:gd name="T12" fmla="*/ 12 w 14"/>
                  <a:gd name="T13" fmla="*/ 15 h 15"/>
                  <a:gd name="T14" fmla="*/ 14 w 14"/>
                  <a:gd name="T15" fmla="*/ 12 h 15"/>
                  <a:gd name="T16" fmla="*/ 14 w 14"/>
                  <a:gd name="T17" fmla="*/ 10 h 15"/>
                  <a:gd name="T18" fmla="*/ 14 w 14"/>
                  <a:gd name="T19" fmla="*/ 10 h 15"/>
                  <a:gd name="T20" fmla="*/ 14 w 14"/>
                  <a:gd name="T21" fmla="*/ 7 h 15"/>
                  <a:gd name="T22" fmla="*/ 14 w 14"/>
                  <a:gd name="T23" fmla="*/ 5 h 15"/>
                  <a:gd name="T24" fmla="*/ 12 w 14"/>
                  <a:gd name="T25" fmla="*/ 3 h 15"/>
                  <a:gd name="T26" fmla="*/ 9 w 14"/>
                  <a:gd name="T27" fmla="*/ 0 h 15"/>
                  <a:gd name="T28" fmla="*/ 7 w 14"/>
                  <a:gd name="T29" fmla="*/ 0 h 15"/>
                  <a:gd name="T30" fmla="*/ 5 w 14"/>
                  <a:gd name="T31" fmla="*/ 3 h 15"/>
                  <a:gd name="T32" fmla="*/ 2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2" y="12"/>
                    </a:lnTo>
                    <a:lnTo>
                      <a:pt x="5" y="15"/>
                    </a:lnTo>
                    <a:lnTo>
                      <a:pt x="7" y="15"/>
                    </a:lnTo>
                    <a:lnTo>
                      <a:pt x="9" y="15"/>
                    </a:lnTo>
                    <a:lnTo>
                      <a:pt x="12" y="15"/>
                    </a:lnTo>
                    <a:lnTo>
                      <a:pt x="14" y="12"/>
                    </a:lnTo>
                    <a:lnTo>
                      <a:pt x="14" y="10"/>
                    </a:lnTo>
                    <a:lnTo>
                      <a:pt x="14" y="7"/>
                    </a:lnTo>
                    <a:lnTo>
                      <a:pt x="14" y="5"/>
                    </a:lnTo>
                    <a:lnTo>
                      <a:pt x="12" y="3"/>
                    </a:lnTo>
                    <a:lnTo>
                      <a:pt x="9" y="0"/>
                    </a:lnTo>
                    <a:lnTo>
                      <a:pt x="7" y="0"/>
                    </a:lnTo>
                    <a:lnTo>
                      <a:pt x="5" y="3"/>
                    </a:lnTo>
                    <a:lnTo>
                      <a:pt x="2" y="5"/>
                    </a:lnTo>
                    <a:lnTo>
                      <a:pt x="0" y="7"/>
                    </a:lnTo>
                    <a:close/>
                  </a:path>
                </a:pathLst>
              </a:custGeom>
              <a:solidFill>
                <a:srgbClr val="969696"/>
              </a:solidFill>
              <a:ln w="9525">
                <a:noFill/>
                <a:round/>
                <a:headEnd/>
                <a:tailEnd/>
              </a:ln>
            </p:spPr>
            <p:txBody>
              <a:bodyPr/>
              <a:lstStyle/>
              <a:p>
                <a:endParaRPr lang="ru-RU"/>
              </a:p>
            </p:txBody>
          </p:sp>
          <p:sp>
            <p:nvSpPr>
              <p:cNvPr id="1040" name="Freeform 117"/>
              <p:cNvSpPr>
                <a:spLocks/>
              </p:cNvSpPr>
              <p:nvPr/>
            </p:nvSpPr>
            <p:spPr bwMode="auto">
              <a:xfrm>
                <a:off x="7117" y="4490"/>
                <a:ext cx="15" cy="15"/>
              </a:xfrm>
              <a:custGeom>
                <a:avLst/>
                <a:gdLst>
                  <a:gd name="T0" fmla="*/ 0 w 15"/>
                  <a:gd name="T1" fmla="*/ 8 h 15"/>
                  <a:gd name="T2" fmla="*/ 0 w 15"/>
                  <a:gd name="T3" fmla="*/ 10 h 15"/>
                  <a:gd name="T4" fmla="*/ 3 w 15"/>
                  <a:gd name="T5" fmla="*/ 12 h 15"/>
                  <a:gd name="T6" fmla="*/ 5 w 15"/>
                  <a:gd name="T7" fmla="*/ 15 h 15"/>
                  <a:gd name="T8" fmla="*/ 7 w 15"/>
                  <a:gd name="T9" fmla="*/ 15 h 15"/>
                  <a:gd name="T10" fmla="*/ 10 w 15"/>
                  <a:gd name="T11" fmla="*/ 15 h 15"/>
                  <a:gd name="T12" fmla="*/ 12 w 15"/>
                  <a:gd name="T13" fmla="*/ 15 h 15"/>
                  <a:gd name="T14" fmla="*/ 15 w 15"/>
                  <a:gd name="T15" fmla="*/ 12 h 15"/>
                  <a:gd name="T16" fmla="*/ 15 w 15"/>
                  <a:gd name="T17" fmla="*/ 10 h 15"/>
                  <a:gd name="T18" fmla="*/ 15 w 15"/>
                  <a:gd name="T19" fmla="*/ 10 h 15"/>
                  <a:gd name="T20" fmla="*/ 15 w 15"/>
                  <a:gd name="T21" fmla="*/ 8 h 15"/>
                  <a:gd name="T22" fmla="*/ 15 w 15"/>
                  <a:gd name="T23" fmla="*/ 5 h 15"/>
                  <a:gd name="T24" fmla="*/ 12 w 15"/>
                  <a:gd name="T25" fmla="*/ 3 h 15"/>
                  <a:gd name="T26" fmla="*/ 10 w 15"/>
                  <a:gd name="T27" fmla="*/ 0 h 15"/>
                  <a:gd name="T28" fmla="*/ 7 w 15"/>
                  <a:gd name="T29" fmla="*/ 0 h 15"/>
                  <a:gd name="T30" fmla="*/ 5 w 15"/>
                  <a:gd name="T31" fmla="*/ 3 h 15"/>
                  <a:gd name="T32" fmla="*/ 3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0" y="10"/>
                    </a:lnTo>
                    <a:lnTo>
                      <a:pt x="3" y="12"/>
                    </a:lnTo>
                    <a:lnTo>
                      <a:pt x="5" y="15"/>
                    </a:lnTo>
                    <a:lnTo>
                      <a:pt x="7" y="15"/>
                    </a:lnTo>
                    <a:lnTo>
                      <a:pt x="10" y="15"/>
                    </a:lnTo>
                    <a:lnTo>
                      <a:pt x="12" y="15"/>
                    </a:lnTo>
                    <a:lnTo>
                      <a:pt x="15" y="12"/>
                    </a:lnTo>
                    <a:lnTo>
                      <a:pt x="15" y="10"/>
                    </a:lnTo>
                    <a:lnTo>
                      <a:pt x="15" y="8"/>
                    </a:lnTo>
                    <a:lnTo>
                      <a:pt x="15" y="5"/>
                    </a:lnTo>
                    <a:lnTo>
                      <a:pt x="12" y="3"/>
                    </a:lnTo>
                    <a:lnTo>
                      <a:pt x="10" y="0"/>
                    </a:lnTo>
                    <a:lnTo>
                      <a:pt x="7" y="0"/>
                    </a:lnTo>
                    <a:lnTo>
                      <a:pt x="5" y="3"/>
                    </a:lnTo>
                    <a:lnTo>
                      <a:pt x="3" y="5"/>
                    </a:lnTo>
                    <a:lnTo>
                      <a:pt x="0" y="8"/>
                    </a:lnTo>
                    <a:close/>
                  </a:path>
                </a:pathLst>
              </a:custGeom>
              <a:solidFill>
                <a:srgbClr val="969696"/>
              </a:solidFill>
              <a:ln w="9525">
                <a:noFill/>
                <a:round/>
                <a:headEnd/>
                <a:tailEnd/>
              </a:ln>
            </p:spPr>
            <p:txBody>
              <a:bodyPr/>
              <a:lstStyle/>
              <a:p>
                <a:endParaRPr lang="ru-RU"/>
              </a:p>
            </p:txBody>
          </p:sp>
          <p:sp>
            <p:nvSpPr>
              <p:cNvPr id="1041" name="Freeform 118"/>
              <p:cNvSpPr>
                <a:spLocks/>
              </p:cNvSpPr>
              <p:nvPr/>
            </p:nvSpPr>
            <p:spPr bwMode="auto">
              <a:xfrm>
                <a:off x="7120" y="4462"/>
                <a:ext cx="14" cy="14"/>
              </a:xfrm>
              <a:custGeom>
                <a:avLst/>
                <a:gdLst>
                  <a:gd name="T0" fmla="*/ 0 w 14"/>
                  <a:gd name="T1" fmla="*/ 7 h 14"/>
                  <a:gd name="T2" fmla="*/ 0 w 14"/>
                  <a:gd name="T3" fmla="*/ 9 h 14"/>
                  <a:gd name="T4" fmla="*/ 2 w 14"/>
                  <a:gd name="T5" fmla="*/ 12 h 14"/>
                  <a:gd name="T6" fmla="*/ 4 w 14"/>
                  <a:gd name="T7" fmla="*/ 14 h 14"/>
                  <a:gd name="T8" fmla="*/ 7 w 14"/>
                  <a:gd name="T9" fmla="*/ 14 h 14"/>
                  <a:gd name="T10" fmla="*/ 9 w 14"/>
                  <a:gd name="T11" fmla="*/ 14 h 14"/>
                  <a:gd name="T12" fmla="*/ 12 w 14"/>
                  <a:gd name="T13" fmla="*/ 14 h 14"/>
                  <a:gd name="T14" fmla="*/ 14 w 14"/>
                  <a:gd name="T15" fmla="*/ 12 h 14"/>
                  <a:gd name="T16" fmla="*/ 14 w 14"/>
                  <a:gd name="T17" fmla="*/ 9 h 14"/>
                  <a:gd name="T18" fmla="*/ 14 w 14"/>
                  <a:gd name="T19" fmla="*/ 9 h 14"/>
                  <a:gd name="T20" fmla="*/ 14 w 14"/>
                  <a:gd name="T21" fmla="*/ 7 h 14"/>
                  <a:gd name="T22" fmla="*/ 14 w 14"/>
                  <a:gd name="T23" fmla="*/ 4 h 14"/>
                  <a:gd name="T24" fmla="*/ 12 w 14"/>
                  <a:gd name="T25" fmla="*/ 2 h 14"/>
                  <a:gd name="T26" fmla="*/ 9 w 14"/>
                  <a:gd name="T27" fmla="*/ 0 h 14"/>
                  <a:gd name="T28" fmla="*/ 7 w 14"/>
                  <a:gd name="T29" fmla="*/ 0 h 14"/>
                  <a:gd name="T30" fmla="*/ 4 w 14"/>
                  <a:gd name="T31" fmla="*/ 2 h 14"/>
                  <a:gd name="T32" fmla="*/ 2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4" y="14"/>
                    </a:lnTo>
                    <a:lnTo>
                      <a:pt x="7" y="14"/>
                    </a:lnTo>
                    <a:lnTo>
                      <a:pt x="9" y="14"/>
                    </a:lnTo>
                    <a:lnTo>
                      <a:pt x="12" y="14"/>
                    </a:lnTo>
                    <a:lnTo>
                      <a:pt x="14" y="12"/>
                    </a:lnTo>
                    <a:lnTo>
                      <a:pt x="14" y="9"/>
                    </a:lnTo>
                    <a:lnTo>
                      <a:pt x="14" y="7"/>
                    </a:lnTo>
                    <a:lnTo>
                      <a:pt x="14" y="4"/>
                    </a:lnTo>
                    <a:lnTo>
                      <a:pt x="12" y="2"/>
                    </a:lnTo>
                    <a:lnTo>
                      <a:pt x="9" y="0"/>
                    </a:lnTo>
                    <a:lnTo>
                      <a:pt x="7" y="0"/>
                    </a:lnTo>
                    <a:lnTo>
                      <a:pt x="4" y="2"/>
                    </a:lnTo>
                    <a:lnTo>
                      <a:pt x="2" y="4"/>
                    </a:lnTo>
                    <a:lnTo>
                      <a:pt x="0" y="7"/>
                    </a:lnTo>
                    <a:close/>
                  </a:path>
                </a:pathLst>
              </a:custGeom>
              <a:solidFill>
                <a:srgbClr val="969696"/>
              </a:solidFill>
              <a:ln w="9525">
                <a:noFill/>
                <a:round/>
                <a:headEnd/>
                <a:tailEnd/>
              </a:ln>
            </p:spPr>
            <p:txBody>
              <a:bodyPr/>
              <a:lstStyle/>
              <a:p>
                <a:endParaRPr lang="ru-RU"/>
              </a:p>
            </p:txBody>
          </p:sp>
          <p:sp>
            <p:nvSpPr>
              <p:cNvPr id="1042" name="Freeform 119"/>
              <p:cNvSpPr>
                <a:spLocks/>
              </p:cNvSpPr>
              <p:nvPr/>
            </p:nvSpPr>
            <p:spPr bwMode="auto">
              <a:xfrm>
                <a:off x="7122" y="4433"/>
                <a:ext cx="14" cy="14"/>
              </a:xfrm>
              <a:custGeom>
                <a:avLst/>
                <a:gdLst>
                  <a:gd name="T0" fmla="*/ 0 w 14"/>
                  <a:gd name="T1" fmla="*/ 7 h 14"/>
                  <a:gd name="T2" fmla="*/ 0 w 14"/>
                  <a:gd name="T3" fmla="*/ 9 h 14"/>
                  <a:gd name="T4" fmla="*/ 2 w 14"/>
                  <a:gd name="T5" fmla="*/ 12 h 14"/>
                  <a:gd name="T6" fmla="*/ 5 w 14"/>
                  <a:gd name="T7" fmla="*/ 14 h 14"/>
                  <a:gd name="T8" fmla="*/ 7 w 14"/>
                  <a:gd name="T9" fmla="*/ 14 h 14"/>
                  <a:gd name="T10" fmla="*/ 10 w 14"/>
                  <a:gd name="T11" fmla="*/ 14 h 14"/>
                  <a:gd name="T12" fmla="*/ 12 w 14"/>
                  <a:gd name="T13" fmla="*/ 14 h 14"/>
                  <a:gd name="T14" fmla="*/ 14 w 14"/>
                  <a:gd name="T15" fmla="*/ 12 h 14"/>
                  <a:gd name="T16" fmla="*/ 14 w 14"/>
                  <a:gd name="T17" fmla="*/ 9 h 14"/>
                  <a:gd name="T18" fmla="*/ 14 w 14"/>
                  <a:gd name="T19" fmla="*/ 9 h 14"/>
                  <a:gd name="T20" fmla="*/ 14 w 14"/>
                  <a:gd name="T21" fmla="*/ 7 h 14"/>
                  <a:gd name="T22" fmla="*/ 14 w 14"/>
                  <a:gd name="T23" fmla="*/ 5 h 14"/>
                  <a:gd name="T24" fmla="*/ 12 w 14"/>
                  <a:gd name="T25" fmla="*/ 2 h 14"/>
                  <a:gd name="T26" fmla="*/ 10 w 14"/>
                  <a:gd name="T27" fmla="*/ 0 h 14"/>
                  <a:gd name="T28" fmla="*/ 7 w 14"/>
                  <a:gd name="T29" fmla="*/ 0 h 14"/>
                  <a:gd name="T30" fmla="*/ 5 w 14"/>
                  <a:gd name="T31" fmla="*/ 2 h 14"/>
                  <a:gd name="T32" fmla="*/ 2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5" y="14"/>
                    </a:lnTo>
                    <a:lnTo>
                      <a:pt x="7" y="14"/>
                    </a:lnTo>
                    <a:lnTo>
                      <a:pt x="10" y="14"/>
                    </a:lnTo>
                    <a:lnTo>
                      <a:pt x="12" y="14"/>
                    </a:lnTo>
                    <a:lnTo>
                      <a:pt x="14" y="12"/>
                    </a:lnTo>
                    <a:lnTo>
                      <a:pt x="14" y="9"/>
                    </a:lnTo>
                    <a:lnTo>
                      <a:pt x="14" y="7"/>
                    </a:lnTo>
                    <a:lnTo>
                      <a:pt x="14" y="5"/>
                    </a:lnTo>
                    <a:lnTo>
                      <a:pt x="12" y="2"/>
                    </a:lnTo>
                    <a:lnTo>
                      <a:pt x="10" y="0"/>
                    </a:lnTo>
                    <a:lnTo>
                      <a:pt x="7" y="0"/>
                    </a:lnTo>
                    <a:lnTo>
                      <a:pt x="5" y="2"/>
                    </a:lnTo>
                    <a:lnTo>
                      <a:pt x="2" y="5"/>
                    </a:lnTo>
                    <a:lnTo>
                      <a:pt x="0" y="7"/>
                    </a:lnTo>
                    <a:close/>
                  </a:path>
                </a:pathLst>
              </a:custGeom>
              <a:solidFill>
                <a:srgbClr val="969696"/>
              </a:solidFill>
              <a:ln w="9525">
                <a:noFill/>
                <a:round/>
                <a:headEnd/>
                <a:tailEnd/>
              </a:ln>
            </p:spPr>
            <p:txBody>
              <a:bodyPr/>
              <a:lstStyle/>
              <a:p>
                <a:endParaRPr lang="ru-RU"/>
              </a:p>
            </p:txBody>
          </p:sp>
          <p:sp>
            <p:nvSpPr>
              <p:cNvPr id="1043" name="Freeform 120"/>
              <p:cNvSpPr>
                <a:spLocks/>
              </p:cNvSpPr>
              <p:nvPr/>
            </p:nvSpPr>
            <p:spPr bwMode="auto">
              <a:xfrm>
                <a:off x="7124" y="4404"/>
                <a:ext cx="15" cy="14"/>
              </a:xfrm>
              <a:custGeom>
                <a:avLst/>
                <a:gdLst>
                  <a:gd name="T0" fmla="*/ 0 w 15"/>
                  <a:gd name="T1" fmla="*/ 7 h 14"/>
                  <a:gd name="T2" fmla="*/ 0 w 15"/>
                  <a:gd name="T3" fmla="*/ 10 h 14"/>
                  <a:gd name="T4" fmla="*/ 0 w 15"/>
                  <a:gd name="T5" fmla="*/ 12 h 14"/>
                  <a:gd name="T6" fmla="*/ 3 w 15"/>
                  <a:gd name="T7" fmla="*/ 14 h 14"/>
                  <a:gd name="T8" fmla="*/ 5 w 15"/>
                  <a:gd name="T9" fmla="*/ 14 h 14"/>
                  <a:gd name="T10" fmla="*/ 8 w 15"/>
                  <a:gd name="T11" fmla="*/ 14 h 14"/>
                  <a:gd name="T12" fmla="*/ 10 w 15"/>
                  <a:gd name="T13" fmla="*/ 14 h 14"/>
                  <a:gd name="T14" fmla="*/ 12 w 15"/>
                  <a:gd name="T15" fmla="*/ 12 h 14"/>
                  <a:gd name="T16" fmla="*/ 15 w 15"/>
                  <a:gd name="T17" fmla="*/ 10 h 14"/>
                  <a:gd name="T18" fmla="*/ 15 w 15"/>
                  <a:gd name="T19" fmla="*/ 10 h 14"/>
                  <a:gd name="T20" fmla="*/ 15 w 15"/>
                  <a:gd name="T21" fmla="*/ 7 h 14"/>
                  <a:gd name="T22" fmla="*/ 12 w 15"/>
                  <a:gd name="T23" fmla="*/ 5 h 14"/>
                  <a:gd name="T24" fmla="*/ 10 w 15"/>
                  <a:gd name="T25" fmla="*/ 2 h 14"/>
                  <a:gd name="T26" fmla="*/ 8 w 15"/>
                  <a:gd name="T27" fmla="*/ 0 h 14"/>
                  <a:gd name="T28" fmla="*/ 5 w 15"/>
                  <a:gd name="T29" fmla="*/ 0 h 14"/>
                  <a:gd name="T30" fmla="*/ 3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10"/>
                    </a:lnTo>
                    <a:lnTo>
                      <a:pt x="0" y="12"/>
                    </a:lnTo>
                    <a:lnTo>
                      <a:pt x="3" y="14"/>
                    </a:lnTo>
                    <a:lnTo>
                      <a:pt x="5" y="14"/>
                    </a:lnTo>
                    <a:lnTo>
                      <a:pt x="8" y="14"/>
                    </a:lnTo>
                    <a:lnTo>
                      <a:pt x="10" y="14"/>
                    </a:lnTo>
                    <a:lnTo>
                      <a:pt x="12" y="12"/>
                    </a:lnTo>
                    <a:lnTo>
                      <a:pt x="15" y="10"/>
                    </a:lnTo>
                    <a:lnTo>
                      <a:pt x="15" y="7"/>
                    </a:lnTo>
                    <a:lnTo>
                      <a:pt x="12" y="5"/>
                    </a:lnTo>
                    <a:lnTo>
                      <a:pt x="10" y="2"/>
                    </a:lnTo>
                    <a:lnTo>
                      <a:pt x="8" y="0"/>
                    </a:lnTo>
                    <a:lnTo>
                      <a:pt x="5" y="0"/>
                    </a:lnTo>
                    <a:lnTo>
                      <a:pt x="3" y="2"/>
                    </a:lnTo>
                    <a:lnTo>
                      <a:pt x="0" y="5"/>
                    </a:lnTo>
                    <a:lnTo>
                      <a:pt x="0" y="7"/>
                    </a:lnTo>
                    <a:close/>
                  </a:path>
                </a:pathLst>
              </a:custGeom>
              <a:solidFill>
                <a:srgbClr val="969696"/>
              </a:solidFill>
              <a:ln w="9525">
                <a:noFill/>
                <a:round/>
                <a:headEnd/>
                <a:tailEnd/>
              </a:ln>
            </p:spPr>
            <p:txBody>
              <a:bodyPr/>
              <a:lstStyle/>
              <a:p>
                <a:endParaRPr lang="ru-RU"/>
              </a:p>
            </p:txBody>
          </p:sp>
          <p:sp>
            <p:nvSpPr>
              <p:cNvPr id="1044" name="Freeform 121"/>
              <p:cNvSpPr>
                <a:spLocks/>
              </p:cNvSpPr>
              <p:nvPr/>
            </p:nvSpPr>
            <p:spPr bwMode="auto">
              <a:xfrm>
                <a:off x="7127" y="4375"/>
                <a:ext cx="14" cy="15"/>
              </a:xfrm>
              <a:custGeom>
                <a:avLst/>
                <a:gdLst>
                  <a:gd name="T0" fmla="*/ 0 w 14"/>
                  <a:gd name="T1" fmla="*/ 7 h 15"/>
                  <a:gd name="T2" fmla="*/ 0 w 14"/>
                  <a:gd name="T3" fmla="*/ 10 h 15"/>
                  <a:gd name="T4" fmla="*/ 0 w 14"/>
                  <a:gd name="T5" fmla="*/ 12 h 15"/>
                  <a:gd name="T6" fmla="*/ 2 w 14"/>
                  <a:gd name="T7" fmla="*/ 15 h 15"/>
                  <a:gd name="T8" fmla="*/ 5 w 14"/>
                  <a:gd name="T9" fmla="*/ 15 h 15"/>
                  <a:gd name="T10" fmla="*/ 7 w 14"/>
                  <a:gd name="T11" fmla="*/ 15 h 15"/>
                  <a:gd name="T12" fmla="*/ 9 w 14"/>
                  <a:gd name="T13" fmla="*/ 15 h 15"/>
                  <a:gd name="T14" fmla="*/ 12 w 14"/>
                  <a:gd name="T15" fmla="*/ 12 h 15"/>
                  <a:gd name="T16" fmla="*/ 14 w 14"/>
                  <a:gd name="T17" fmla="*/ 10 h 15"/>
                  <a:gd name="T18" fmla="*/ 14 w 14"/>
                  <a:gd name="T19" fmla="*/ 10 h 15"/>
                  <a:gd name="T20" fmla="*/ 14 w 14"/>
                  <a:gd name="T21" fmla="*/ 7 h 15"/>
                  <a:gd name="T22" fmla="*/ 12 w 14"/>
                  <a:gd name="T23" fmla="*/ 5 h 15"/>
                  <a:gd name="T24" fmla="*/ 9 w 14"/>
                  <a:gd name="T25" fmla="*/ 3 h 15"/>
                  <a:gd name="T26" fmla="*/ 7 w 14"/>
                  <a:gd name="T27" fmla="*/ 0 h 15"/>
                  <a:gd name="T28" fmla="*/ 5 w 14"/>
                  <a:gd name="T29" fmla="*/ 0 h 15"/>
                  <a:gd name="T30" fmla="*/ 2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0" y="12"/>
                    </a:lnTo>
                    <a:lnTo>
                      <a:pt x="2" y="15"/>
                    </a:lnTo>
                    <a:lnTo>
                      <a:pt x="5" y="15"/>
                    </a:lnTo>
                    <a:lnTo>
                      <a:pt x="7" y="15"/>
                    </a:lnTo>
                    <a:lnTo>
                      <a:pt x="9" y="15"/>
                    </a:lnTo>
                    <a:lnTo>
                      <a:pt x="12" y="12"/>
                    </a:lnTo>
                    <a:lnTo>
                      <a:pt x="14" y="10"/>
                    </a:lnTo>
                    <a:lnTo>
                      <a:pt x="14" y="7"/>
                    </a:lnTo>
                    <a:lnTo>
                      <a:pt x="12" y="5"/>
                    </a:lnTo>
                    <a:lnTo>
                      <a:pt x="9" y="3"/>
                    </a:lnTo>
                    <a:lnTo>
                      <a:pt x="7" y="0"/>
                    </a:lnTo>
                    <a:lnTo>
                      <a:pt x="5" y="0"/>
                    </a:lnTo>
                    <a:lnTo>
                      <a:pt x="2" y="3"/>
                    </a:lnTo>
                    <a:lnTo>
                      <a:pt x="0" y="5"/>
                    </a:lnTo>
                    <a:lnTo>
                      <a:pt x="0" y="7"/>
                    </a:lnTo>
                    <a:close/>
                  </a:path>
                </a:pathLst>
              </a:custGeom>
              <a:solidFill>
                <a:srgbClr val="969696"/>
              </a:solidFill>
              <a:ln w="9525">
                <a:noFill/>
                <a:round/>
                <a:headEnd/>
                <a:tailEnd/>
              </a:ln>
            </p:spPr>
            <p:txBody>
              <a:bodyPr/>
              <a:lstStyle/>
              <a:p>
                <a:endParaRPr lang="ru-RU"/>
              </a:p>
            </p:txBody>
          </p:sp>
          <p:sp>
            <p:nvSpPr>
              <p:cNvPr id="1045" name="Freeform 122"/>
              <p:cNvSpPr>
                <a:spLocks/>
              </p:cNvSpPr>
              <p:nvPr/>
            </p:nvSpPr>
            <p:spPr bwMode="auto">
              <a:xfrm>
                <a:off x="7129" y="4346"/>
                <a:ext cx="15" cy="15"/>
              </a:xfrm>
              <a:custGeom>
                <a:avLst/>
                <a:gdLst>
                  <a:gd name="T0" fmla="*/ 0 w 15"/>
                  <a:gd name="T1" fmla="*/ 8 h 15"/>
                  <a:gd name="T2" fmla="*/ 0 w 15"/>
                  <a:gd name="T3" fmla="*/ 10 h 15"/>
                  <a:gd name="T4" fmla="*/ 0 w 15"/>
                  <a:gd name="T5" fmla="*/ 12 h 15"/>
                  <a:gd name="T6" fmla="*/ 3 w 15"/>
                  <a:gd name="T7" fmla="*/ 15 h 15"/>
                  <a:gd name="T8" fmla="*/ 5 w 15"/>
                  <a:gd name="T9" fmla="*/ 15 h 15"/>
                  <a:gd name="T10" fmla="*/ 7 w 15"/>
                  <a:gd name="T11" fmla="*/ 15 h 15"/>
                  <a:gd name="T12" fmla="*/ 10 w 15"/>
                  <a:gd name="T13" fmla="*/ 15 h 15"/>
                  <a:gd name="T14" fmla="*/ 12 w 15"/>
                  <a:gd name="T15" fmla="*/ 12 h 15"/>
                  <a:gd name="T16" fmla="*/ 15 w 15"/>
                  <a:gd name="T17" fmla="*/ 10 h 15"/>
                  <a:gd name="T18" fmla="*/ 15 w 15"/>
                  <a:gd name="T19" fmla="*/ 10 h 15"/>
                  <a:gd name="T20" fmla="*/ 15 w 15"/>
                  <a:gd name="T21" fmla="*/ 8 h 15"/>
                  <a:gd name="T22" fmla="*/ 12 w 15"/>
                  <a:gd name="T23" fmla="*/ 5 h 15"/>
                  <a:gd name="T24" fmla="*/ 10 w 15"/>
                  <a:gd name="T25" fmla="*/ 3 h 15"/>
                  <a:gd name="T26" fmla="*/ 7 w 15"/>
                  <a:gd name="T27" fmla="*/ 0 h 15"/>
                  <a:gd name="T28" fmla="*/ 5 w 15"/>
                  <a:gd name="T29" fmla="*/ 0 h 15"/>
                  <a:gd name="T30" fmla="*/ 3 w 15"/>
                  <a:gd name="T31" fmla="*/ 3 h 15"/>
                  <a:gd name="T32" fmla="*/ 0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0" y="10"/>
                    </a:lnTo>
                    <a:lnTo>
                      <a:pt x="0" y="12"/>
                    </a:lnTo>
                    <a:lnTo>
                      <a:pt x="3" y="15"/>
                    </a:lnTo>
                    <a:lnTo>
                      <a:pt x="5" y="15"/>
                    </a:lnTo>
                    <a:lnTo>
                      <a:pt x="7" y="15"/>
                    </a:lnTo>
                    <a:lnTo>
                      <a:pt x="10" y="15"/>
                    </a:lnTo>
                    <a:lnTo>
                      <a:pt x="12" y="12"/>
                    </a:lnTo>
                    <a:lnTo>
                      <a:pt x="15" y="10"/>
                    </a:lnTo>
                    <a:lnTo>
                      <a:pt x="15" y="8"/>
                    </a:lnTo>
                    <a:lnTo>
                      <a:pt x="12" y="5"/>
                    </a:lnTo>
                    <a:lnTo>
                      <a:pt x="10" y="3"/>
                    </a:lnTo>
                    <a:lnTo>
                      <a:pt x="7" y="0"/>
                    </a:lnTo>
                    <a:lnTo>
                      <a:pt x="5" y="0"/>
                    </a:lnTo>
                    <a:lnTo>
                      <a:pt x="3" y="3"/>
                    </a:lnTo>
                    <a:lnTo>
                      <a:pt x="0" y="5"/>
                    </a:lnTo>
                    <a:lnTo>
                      <a:pt x="0" y="8"/>
                    </a:lnTo>
                    <a:close/>
                  </a:path>
                </a:pathLst>
              </a:custGeom>
              <a:solidFill>
                <a:srgbClr val="969696"/>
              </a:solidFill>
              <a:ln w="9525">
                <a:noFill/>
                <a:round/>
                <a:headEnd/>
                <a:tailEnd/>
              </a:ln>
            </p:spPr>
            <p:txBody>
              <a:bodyPr/>
              <a:lstStyle/>
              <a:p>
                <a:endParaRPr lang="ru-RU"/>
              </a:p>
            </p:txBody>
          </p:sp>
          <p:sp>
            <p:nvSpPr>
              <p:cNvPr id="1046" name="Freeform 123"/>
              <p:cNvSpPr>
                <a:spLocks/>
              </p:cNvSpPr>
              <p:nvPr/>
            </p:nvSpPr>
            <p:spPr bwMode="auto">
              <a:xfrm>
                <a:off x="7129" y="4318"/>
                <a:ext cx="15" cy="14"/>
              </a:xfrm>
              <a:custGeom>
                <a:avLst/>
                <a:gdLst>
                  <a:gd name="T0" fmla="*/ 0 w 15"/>
                  <a:gd name="T1" fmla="*/ 7 h 14"/>
                  <a:gd name="T2" fmla="*/ 0 w 15"/>
                  <a:gd name="T3" fmla="*/ 9 h 14"/>
                  <a:gd name="T4" fmla="*/ 3 w 15"/>
                  <a:gd name="T5" fmla="*/ 12 h 14"/>
                  <a:gd name="T6" fmla="*/ 5 w 15"/>
                  <a:gd name="T7" fmla="*/ 14 h 14"/>
                  <a:gd name="T8" fmla="*/ 7 w 15"/>
                  <a:gd name="T9" fmla="*/ 14 h 14"/>
                  <a:gd name="T10" fmla="*/ 10 w 15"/>
                  <a:gd name="T11" fmla="*/ 14 h 14"/>
                  <a:gd name="T12" fmla="*/ 12 w 15"/>
                  <a:gd name="T13" fmla="*/ 14 h 14"/>
                  <a:gd name="T14" fmla="*/ 15 w 15"/>
                  <a:gd name="T15" fmla="*/ 12 h 14"/>
                  <a:gd name="T16" fmla="*/ 15 w 15"/>
                  <a:gd name="T17" fmla="*/ 9 h 14"/>
                  <a:gd name="T18" fmla="*/ 15 w 15"/>
                  <a:gd name="T19" fmla="*/ 9 h 14"/>
                  <a:gd name="T20" fmla="*/ 15 w 15"/>
                  <a:gd name="T21" fmla="*/ 7 h 14"/>
                  <a:gd name="T22" fmla="*/ 15 w 15"/>
                  <a:gd name="T23" fmla="*/ 4 h 14"/>
                  <a:gd name="T24" fmla="*/ 12 w 15"/>
                  <a:gd name="T25" fmla="*/ 2 h 14"/>
                  <a:gd name="T26" fmla="*/ 10 w 15"/>
                  <a:gd name="T27" fmla="*/ 0 h 14"/>
                  <a:gd name="T28" fmla="*/ 7 w 15"/>
                  <a:gd name="T29" fmla="*/ 0 h 14"/>
                  <a:gd name="T30" fmla="*/ 5 w 15"/>
                  <a:gd name="T31" fmla="*/ 2 h 14"/>
                  <a:gd name="T32" fmla="*/ 3 w 15"/>
                  <a:gd name="T33" fmla="*/ 4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7" y="14"/>
                    </a:lnTo>
                    <a:lnTo>
                      <a:pt x="10" y="14"/>
                    </a:lnTo>
                    <a:lnTo>
                      <a:pt x="12" y="14"/>
                    </a:lnTo>
                    <a:lnTo>
                      <a:pt x="15" y="12"/>
                    </a:lnTo>
                    <a:lnTo>
                      <a:pt x="15" y="9"/>
                    </a:lnTo>
                    <a:lnTo>
                      <a:pt x="15" y="7"/>
                    </a:lnTo>
                    <a:lnTo>
                      <a:pt x="15" y="4"/>
                    </a:lnTo>
                    <a:lnTo>
                      <a:pt x="12" y="2"/>
                    </a:lnTo>
                    <a:lnTo>
                      <a:pt x="10" y="0"/>
                    </a:lnTo>
                    <a:lnTo>
                      <a:pt x="7" y="0"/>
                    </a:lnTo>
                    <a:lnTo>
                      <a:pt x="5" y="2"/>
                    </a:lnTo>
                    <a:lnTo>
                      <a:pt x="3" y="4"/>
                    </a:lnTo>
                    <a:lnTo>
                      <a:pt x="0" y="7"/>
                    </a:lnTo>
                    <a:close/>
                  </a:path>
                </a:pathLst>
              </a:custGeom>
              <a:solidFill>
                <a:srgbClr val="969696"/>
              </a:solidFill>
              <a:ln w="9525">
                <a:noFill/>
                <a:round/>
                <a:headEnd/>
                <a:tailEnd/>
              </a:ln>
            </p:spPr>
            <p:txBody>
              <a:bodyPr/>
              <a:lstStyle/>
              <a:p>
                <a:endParaRPr lang="ru-RU"/>
              </a:p>
            </p:txBody>
          </p:sp>
          <p:sp>
            <p:nvSpPr>
              <p:cNvPr id="1047" name="Freeform 124"/>
              <p:cNvSpPr>
                <a:spLocks/>
              </p:cNvSpPr>
              <p:nvPr/>
            </p:nvSpPr>
            <p:spPr bwMode="auto">
              <a:xfrm>
                <a:off x="7132" y="4289"/>
                <a:ext cx="14" cy="14"/>
              </a:xfrm>
              <a:custGeom>
                <a:avLst/>
                <a:gdLst>
                  <a:gd name="T0" fmla="*/ 0 w 14"/>
                  <a:gd name="T1" fmla="*/ 7 h 14"/>
                  <a:gd name="T2" fmla="*/ 0 w 14"/>
                  <a:gd name="T3" fmla="*/ 9 h 14"/>
                  <a:gd name="T4" fmla="*/ 2 w 14"/>
                  <a:gd name="T5" fmla="*/ 12 h 14"/>
                  <a:gd name="T6" fmla="*/ 4 w 14"/>
                  <a:gd name="T7" fmla="*/ 14 h 14"/>
                  <a:gd name="T8" fmla="*/ 7 w 14"/>
                  <a:gd name="T9" fmla="*/ 14 h 14"/>
                  <a:gd name="T10" fmla="*/ 9 w 14"/>
                  <a:gd name="T11" fmla="*/ 14 h 14"/>
                  <a:gd name="T12" fmla="*/ 12 w 14"/>
                  <a:gd name="T13" fmla="*/ 14 h 14"/>
                  <a:gd name="T14" fmla="*/ 14 w 14"/>
                  <a:gd name="T15" fmla="*/ 12 h 14"/>
                  <a:gd name="T16" fmla="*/ 14 w 14"/>
                  <a:gd name="T17" fmla="*/ 9 h 14"/>
                  <a:gd name="T18" fmla="*/ 14 w 14"/>
                  <a:gd name="T19" fmla="*/ 9 h 14"/>
                  <a:gd name="T20" fmla="*/ 14 w 14"/>
                  <a:gd name="T21" fmla="*/ 7 h 14"/>
                  <a:gd name="T22" fmla="*/ 14 w 14"/>
                  <a:gd name="T23" fmla="*/ 5 h 14"/>
                  <a:gd name="T24" fmla="*/ 12 w 14"/>
                  <a:gd name="T25" fmla="*/ 2 h 14"/>
                  <a:gd name="T26" fmla="*/ 9 w 14"/>
                  <a:gd name="T27" fmla="*/ 0 h 14"/>
                  <a:gd name="T28" fmla="*/ 7 w 14"/>
                  <a:gd name="T29" fmla="*/ 0 h 14"/>
                  <a:gd name="T30" fmla="*/ 4 w 14"/>
                  <a:gd name="T31" fmla="*/ 2 h 14"/>
                  <a:gd name="T32" fmla="*/ 2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4" y="14"/>
                    </a:lnTo>
                    <a:lnTo>
                      <a:pt x="7" y="14"/>
                    </a:lnTo>
                    <a:lnTo>
                      <a:pt x="9" y="14"/>
                    </a:lnTo>
                    <a:lnTo>
                      <a:pt x="12" y="14"/>
                    </a:lnTo>
                    <a:lnTo>
                      <a:pt x="14" y="12"/>
                    </a:lnTo>
                    <a:lnTo>
                      <a:pt x="14" y="9"/>
                    </a:lnTo>
                    <a:lnTo>
                      <a:pt x="14" y="7"/>
                    </a:lnTo>
                    <a:lnTo>
                      <a:pt x="14" y="5"/>
                    </a:lnTo>
                    <a:lnTo>
                      <a:pt x="12" y="2"/>
                    </a:lnTo>
                    <a:lnTo>
                      <a:pt x="9" y="0"/>
                    </a:lnTo>
                    <a:lnTo>
                      <a:pt x="7" y="0"/>
                    </a:lnTo>
                    <a:lnTo>
                      <a:pt x="4" y="2"/>
                    </a:lnTo>
                    <a:lnTo>
                      <a:pt x="2" y="5"/>
                    </a:lnTo>
                    <a:lnTo>
                      <a:pt x="0" y="7"/>
                    </a:lnTo>
                    <a:close/>
                  </a:path>
                </a:pathLst>
              </a:custGeom>
              <a:solidFill>
                <a:srgbClr val="969696"/>
              </a:solidFill>
              <a:ln w="9525">
                <a:noFill/>
                <a:round/>
                <a:headEnd/>
                <a:tailEnd/>
              </a:ln>
            </p:spPr>
            <p:txBody>
              <a:bodyPr/>
              <a:lstStyle/>
              <a:p>
                <a:endParaRPr lang="ru-RU"/>
              </a:p>
            </p:txBody>
          </p:sp>
          <p:sp>
            <p:nvSpPr>
              <p:cNvPr id="1048" name="Freeform 125"/>
              <p:cNvSpPr>
                <a:spLocks/>
              </p:cNvSpPr>
              <p:nvPr/>
            </p:nvSpPr>
            <p:spPr bwMode="auto">
              <a:xfrm>
                <a:off x="7134" y="4260"/>
                <a:ext cx="14" cy="14"/>
              </a:xfrm>
              <a:custGeom>
                <a:avLst/>
                <a:gdLst>
                  <a:gd name="T0" fmla="*/ 0 w 14"/>
                  <a:gd name="T1" fmla="*/ 7 h 14"/>
                  <a:gd name="T2" fmla="*/ 0 w 14"/>
                  <a:gd name="T3" fmla="*/ 10 h 14"/>
                  <a:gd name="T4" fmla="*/ 2 w 14"/>
                  <a:gd name="T5" fmla="*/ 12 h 14"/>
                  <a:gd name="T6" fmla="*/ 5 w 14"/>
                  <a:gd name="T7" fmla="*/ 14 h 14"/>
                  <a:gd name="T8" fmla="*/ 7 w 14"/>
                  <a:gd name="T9" fmla="*/ 14 h 14"/>
                  <a:gd name="T10" fmla="*/ 10 w 14"/>
                  <a:gd name="T11" fmla="*/ 14 h 14"/>
                  <a:gd name="T12" fmla="*/ 12 w 14"/>
                  <a:gd name="T13" fmla="*/ 14 h 14"/>
                  <a:gd name="T14" fmla="*/ 14 w 14"/>
                  <a:gd name="T15" fmla="*/ 12 h 14"/>
                  <a:gd name="T16" fmla="*/ 14 w 14"/>
                  <a:gd name="T17" fmla="*/ 10 h 14"/>
                  <a:gd name="T18" fmla="*/ 14 w 14"/>
                  <a:gd name="T19" fmla="*/ 10 h 14"/>
                  <a:gd name="T20" fmla="*/ 14 w 14"/>
                  <a:gd name="T21" fmla="*/ 7 h 14"/>
                  <a:gd name="T22" fmla="*/ 14 w 14"/>
                  <a:gd name="T23" fmla="*/ 5 h 14"/>
                  <a:gd name="T24" fmla="*/ 12 w 14"/>
                  <a:gd name="T25" fmla="*/ 2 h 14"/>
                  <a:gd name="T26" fmla="*/ 10 w 14"/>
                  <a:gd name="T27" fmla="*/ 0 h 14"/>
                  <a:gd name="T28" fmla="*/ 7 w 14"/>
                  <a:gd name="T29" fmla="*/ 0 h 14"/>
                  <a:gd name="T30" fmla="*/ 5 w 14"/>
                  <a:gd name="T31" fmla="*/ 2 h 14"/>
                  <a:gd name="T32" fmla="*/ 2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10"/>
                    </a:lnTo>
                    <a:lnTo>
                      <a:pt x="2" y="12"/>
                    </a:lnTo>
                    <a:lnTo>
                      <a:pt x="5" y="14"/>
                    </a:lnTo>
                    <a:lnTo>
                      <a:pt x="7" y="14"/>
                    </a:lnTo>
                    <a:lnTo>
                      <a:pt x="10" y="14"/>
                    </a:lnTo>
                    <a:lnTo>
                      <a:pt x="12" y="14"/>
                    </a:lnTo>
                    <a:lnTo>
                      <a:pt x="14" y="12"/>
                    </a:lnTo>
                    <a:lnTo>
                      <a:pt x="14" y="10"/>
                    </a:lnTo>
                    <a:lnTo>
                      <a:pt x="14" y="7"/>
                    </a:lnTo>
                    <a:lnTo>
                      <a:pt x="14" y="5"/>
                    </a:lnTo>
                    <a:lnTo>
                      <a:pt x="12" y="2"/>
                    </a:lnTo>
                    <a:lnTo>
                      <a:pt x="10" y="0"/>
                    </a:lnTo>
                    <a:lnTo>
                      <a:pt x="7" y="0"/>
                    </a:lnTo>
                    <a:lnTo>
                      <a:pt x="5" y="2"/>
                    </a:lnTo>
                    <a:lnTo>
                      <a:pt x="2" y="5"/>
                    </a:lnTo>
                    <a:lnTo>
                      <a:pt x="0" y="7"/>
                    </a:lnTo>
                    <a:close/>
                  </a:path>
                </a:pathLst>
              </a:custGeom>
              <a:solidFill>
                <a:srgbClr val="969696"/>
              </a:solidFill>
              <a:ln w="9525">
                <a:noFill/>
                <a:round/>
                <a:headEnd/>
                <a:tailEnd/>
              </a:ln>
            </p:spPr>
            <p:txBody>
              <a:bodyPr/>
              <a:lstStyle/>
              <a:p>
                <a:endParaRPr lang="ru-RU"/>
              </a:p>
            </p:txBody>
          </p:sp>
          <p:sp>
            <p:nvSpPr>
              <p:cNvPr id="1049" name="Freeform 126"/>
              <p:cNvSpPr>
                <a:spLocks/>
              </p:cNvSpPr>
              <p:nvPr/>
            </p:nvSpPr>
            <p:spPr bwMode="auto">
              <a:xfrm>
                <a:off x="7136" y="4231"/>
                <a:ext cx="15" cy="15"/>
              </a:xfrm>
              <a:custGeom>
                <a:avLst/>
                <a:gdLst>
                  <a:gd name="T0" fmla="*/ 0 w 15"/>
                  <a:gd name="T1" fmla="*/ 7 h 15"/>
                  <a:gd name="T2" fmla="*/ 0 w 15"/>
                  <a:gd name="T3" fmla="*/ 10 h 15"/>
                  <a:gd name="T4" fmla="*/ 0 w 15"/>
                  <a:gd name="T5" fmla="*/ 12 h 15"/>
                  <a:gd name="T6" fmla="*/ 3 w 15"/>
                  <a:gd name="T7" fmla="*/ 15 h 15"/>
                  <a:gd name="T8" fmla="*/ 5 w 15"/>
                  <a:gd name="T9" fmla="*/ 15 h 15"/>
                  <a:gd name="T10" fmla="*/ 8 w 15"/>
                  <a:gd name="T11" fmla="*/ 15 h 15"/>
                  <a:gd name="T12" fmla="*/ 10 w 15"/>
                  <a:gd name="T13" fmla="*/ 15 h 15"/>
                  <a:gd name="T14" fmla="*/ 12 w 15"/>
                  <a:gd name="T15" fmla="*/ 12 h 15"/>
                  <a:gd name="T16" fmla="*/ 15 w 15"/>
                  <a:gd name="T17" fmla="*/ 10 h 15"/>
                  <a:gd name="T18" fmla="*/ 15 w 15"/>
                  <a:gd name="T19" fmla="*/ 10 h 15"/>
                  <a:gd name="T20" fmla="*/ 15 w 15"/>
                  <a:gd name="T21" fmla="*/ 7 h 15"/>
                  <a:gd name="T22" fmla="*/ 12 w 15"/>
                  <a:gd name="T23" fmla="*/ 5 h 15"/>
                  <a:gd name="T24" fmla="*/ 10 w 15"/>
                  <a:gd name="T25" fmla="*/ 3 h 15"/>
                  <a:gd name="T26" fmla="*/ 8 w 15"/>
                  <a:gd name="T27" fmla="*/ 0 h 15"/>
                  <a:gd name="T28" fmla="*/ 5 w 15"/>
                  <a:gd name="T29" fmla="*/ 0 h 15"/>
                  <a:gd name="T30" fmla="*/ 3 w 15"/>
                  <a:gd name="T31" fmla="*/ 3 h 15"/>
                  <a:gd name="T32" fmla="*/ 0 w 15"/>
                  <a:gd name="T33" fmla="*/ 5 h 15"/>
                  <a:gd name="T34" fmla="*/ 0 w 15"/>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7"/>
                    </a:moveTo>
                    <a:lnTo>
                      <a:pt x="0" y="10"/>
                    </a:lnTo>
                    <a:lnTo>
                      <a:pt x="0" y="12"/>
                    </a:lnTo>
                    <a:lnTo>
                      <a:pt x="3" y="15"/>
                    </a:lnTo>
                    <a:lnTo>
                      <a:pt x="5" y="15"/>
                    </a:lnTo>
                    <a:lnTo>
                      <a:pt x="8" y="15"/>
                    </a:lnTo>
                    <a:lnTo>
                      <a:pt x="10" y="15"/>
                    </a:lnTo>
                    <a:lnTo>
                      <a:pt x="12" y="12"/>
                    </a:lnTo>
                    <a:lnTo>
                      <a:pt x="15" y="10"/>
                    </a:lnTo>
                    <a:lnTo>
                      <a:pt x="15" y="7"/>
                    </a:lnTo>
                    <a:lnTo>
                      <a:pt x="12" y="5"/>
                    </a:lnTo>
                    <a:lnTo>
                      <a:pt x="10" y="3"/>
                    </a:lnTo>
                    <a:lnTo>
                      <a:pt x="8" y="0"/>
                    </a:lnTo>
                    <a:lnTo>
                      <a:pt x="5" y="0"/>
                    </a:lnTo>
                    <a:lnTo>
                      <a:pt x="3" y="3"/>
                    </a:lnTo>
                    <a:lnTo>
                      <a:pt x="0" y="5"/>
                    </a:lnTo>
                    <a:lnTo>
                      <a:pt x="0" y="7"/>
                    </a:lnTo>
                    <a:close/>
                  </a:path>
                </a:pathLst>
              </a:custGeom>
              <a:solidFill>
                <a:srgbClr val="969696"/>
              </a:solidFill>
              <a:ln w="9525">
                <a:noFill/>
                <a:round/>
                <a:headEnd/>
                <a:tailEnd/>
              </a:ln>
            </p:spPr>
            <p:txBody>
              <a:bodyPr/>
              <a:lstStyle/>
              <a:p>
                <a:endParaRPr lang="ru-RU"/>
              </a:p>
            </p:txBody>
          </p:sp>
          <p:sp>
            <p:nvSpPr>
              <p:cNvPr id="1050" name="Freeform 127"/>
              <p:cNvSpPr>
                <a:spLocks/>
              </p:cNvSpPr>
              <p:nvPr/>
            </p:nvSpPr>
            <p:spPr bwMode="auto">
              <a:xfrm>
                <a:off x="7139" y="4202"/>
                <a:ext cx="14" cy="15"/>
              </a:xfrm>
              <a:custGeom>
                <a:avLst/>
                <a:gdLst>
                  <a:gd name="T0" fmla="*/ 0 w 14"/>
                  <a:gd name="T1" fmla="*/ 8 h 15"/>
                  <a:gd name="T2" fmla="*/ 0 w 14"/>
                  <a:gd name="T3" fmla="*/ 10 h 15"/>
                  <a:gd name="T4" fmla="*/ 0 w 14"/>
                  <a:gd name="T5" fmla="*/ 12 h 15"/>
                  <a:gd name="T6" fmla="*/ 2 w 14"/>
                  <a:gd name="T7" fmla="*/ 15 h 15"/>
                  <a:gd name="T8" fmla="*/ 5 w 14"/>
                  <a:gd name="T9" fmla="*/ 15 h 15"/>
                  <a:gd name="T10" fmla="*/ 7 w 14"/>
                  <a:gd name="T11" fmla="*/ 15 h 15"/>
                  <a:gd name="T12" fmla="*/ 9 w 14"/>
                  <a:gd name="T13" fmla="*/ 15 h 15"/>
                  <a:gd name="T14" fmla="*/ 12 w 14"/>
                  <a:gd name="T15" fmla="*/ 12 h 15"/>
                  <a:gd name="T16" fmla="*/ 14 w 14"/>
                  <a:gd name="T17" fmla="*/ 10 h 15"/>
                  <a:gd name="T18" fmla="*/ 14 w 14"/>
                  <a:gd name="T19" fmla="*/ 10 h 15"/>
                  <a:gd name="T20" fmla="*/ 14 w 14"/>
                  <a:gd name="T21" fmla="*/ 8 h 15"/>
                  <a:gd name="T22" fmla="*/ 12 w 14"/>
                  <a:gd name="T23" fmla="*/ 5 h 15"/>
                  <a:gd name="T24" fmla="*/ 9 w 14"/>
                  <a:gd name="T25" fmla="*/ 3 h 15"/>
                  <a:gd name="T26" fmla="*/ 7 w 14"/>
                  <a:gd name="T27" fmla="*/ 0 h 15"/>
                  <a:gd name="T28" fmla="*/ 5 w 14"/>
                  <a:gd name="T29" fmla="*/ 0 h 15"/>
                  <a:gd name="T30" fmla="*/ 2 w 14"/>
                  <a:gd name="T31" fmla="*/ 3 h 15"/>
                  <a:gd name="T32" fmla="*/ 0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10"/>
                    </a:lnTo>
                    <a:lnTo>
                      <a:pt x="0" y="12"/>
                    </a:lnTo>
                    <a:lnTo>
                      <a:pt x="2" y="15"/>
                    </a:lnTo>
                    <a:lnTo>
                      <a:pt x="5" y="15"/>
                    </a:lnTo>
                    <a:lnTo>
                      <a:pt x="7" y="15"/>
                    </a:lnTo>
                    <a:lnTo>
                      <a:pt x="9" y="15"/>
                    </a:lnTo>
                    <a:lnTo>
                      <a:pt x="12" y="12"/>
                    </a:lnTo>
                    <a:lnTo>
                      <a:pt x="14" y="10"/>
                    </a:lnTo>
                    <a:lnTo>
                      <a:pt x="14" y="8"/>
                    </a:lnTo>
                    <a:lnTo>
                      <a:pt x="12" y="5"/>
                    </a:lnTo>
                    <a:lnTo>
                      <a:pt x="9" y="3"/>
                    </a:lnTo>
                    <a:lnTo>
                      <a:pt x="7" y="0"/>
                    </a:lnTo>
                    <a:lnTo>
                      <a:pt x="5" y="0"/>
                    </a:lnTo>
                    <a:lnTo>
                      <a:pt x="2" y="3"/>
                    </a:lnTo>
                    <a:lnTo>
                      <a:pt x="0" y="5"/>
                    </a:lnTo>
                    <a:lnTo>
                      <a:pt x="0" y="8"/>
                    </a:lnTo>
                    <a:close/>
                  </a:path>
                </a:pathLst>
              </a:custGeom>
              <a:solidFill>
                <a:srgbClr val="969696"/>
              </a:solidFill>
              <a:ln w="9525">
                <a:noFill/>
                <a:round/>
                <a:headEnd/>
                <a:tailEnd/>
              </a:ln>
            </p:spPr>
            <p:txBody>
              <a:bodyPr/>
              <a:lstStyle/>
              <a:p>
                <a:endParaRPr lang="ru-RU"/>
              </a:p>
            </p:txBody>
          </p:sp>
          <p:sp>
            <p:nvSpPr>
              <p:cNvPr id="1051" name="Freeform 128"/>
              <p:cNvSpPr>
                <a:spLocks/>
              </p:cNvSpPr>
              <p:nvPr/>
            </p:nvSpPr>
            <p:spPr bwMode="auto">
              <a:xfrm>
                <a:off x="7141" y="4174"/>
                <a:ext cx="15" cy="14"/>
              </a:xfrm>
              <a:custGeom>
                <a:avLst/>
                <a:gdLst>
                  <a:gd name="T0" fmla="*/ 0 w 15"/>
                  <a:gd name="T1" fmla="*/ 7 h 14"/>
                  <a:gd name="T2" fmla="*/ 0 w 15"/>
                  <a:gd name="T3" fmla="*/ 9 h 14"/>
                  <a:gd name="T4" fmla="*/ 0 w 15"/>
                  <a:gd name="T5" fmla="*/ 12 h 14"/>
                  <a:gd name="T6" fmla="*/ 3 w 15"/>
                  <a:gd name="T7" fmla="*/ 14 h 14"/>
                  <a:gd name="T8" fmla="*/ 5 w 15"/>
                  <a:gd name="T9" fmla="*/ 14 h 14"/>
                  <a:gd name="T10" fmla="*/ 7 w 15"/>
                  <a:gd name="T11" fmla="*/ 14 h 14"/>
                  <a:gd name="T12" fmla="*/ 10 w 15"/>
                  <a:gd name="T13" fmla="*/ 14 h 14"/>
                  <a:gd name="T14" fmla="*/ 12 w 15"/>
                  <a:gd name="T15" fmla="*/ 12 h 14"/>
                  <a:gd name="T16" fmla="*/ 15 w 15"/>
                  <a:gd name="T17" fmla="*/ 9 h 14"/>
                  <a:gd name="T18" fmla="*/ 15 w 15"/>
                  <a:gd name="T19" fmla="*/ 9 h 14"/>
                  <a:gd name="T20" fmla="*/ 15 w 15"/>
                  <a:gd name="T21" fmla="*/ 7 h 14"/>
                  <a:gd name="T22" fmla="*/ 12 w 15"/>
                  <a:gd name="T23" fmla="*/ 4 h 14"/>
                  <a:gd name="T24" fmla="*/ 10 w 15"/>
                  <a:gd name="T25" fmla="*/ 2 h 14"/>
                  <a:gd name="T26" fmla="*/ 7 w 15"/>
                  <a:gd name="T27" fmla="*/ 0 h 14"/>
                  <a:gd name="T28" fmla="*/ 5 w 15"/>
                  <a:gd name="T29" fmla="*/ 0 h 14"/>
                  <a:gd name="T30" fmla="*/ 3 w 15"/>
                  <a:gd name="T31" fmla="*/ 2 h 14"/>
                  <a:gd name="T32" fmla="*/ 0 w 15"/>
                  <a:gd name="T33" fmla="*/ 4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0" y="12"/>
                    </a:lnTo>
                    <a:lnTo>
                      <a:pt x="3" y="14"/>
                    </a:lnTo>
                    <a:lnTo>
                      <a:pt x="5" y="14"/>
                    </a:lnTo>
                    <a:lnTo>
                      <a:pt x="7" y="14"/>
                    </a:lnTo>
                    <a:lnTo>
                      <a:pt x="10" y="14"/>
                    </a:lnTo>
                    <a:lnTo>
                      <a:pt x="12" y="12"/>
                    </a:lnTo>
                    <a:lnTo>
                      <a:pt x="15" y="9"/>
                    </a:lnTo>
                    <a:lnTo>
                      <a:pt x="15" y="7"/>
                    </a:lnTo>
                    <a:lnTo>
                      <a:pt x="12" y="4"/>
                    </a:lnTo>
                    <a:lnTo>
                      <a:pt x="10" y="2"/>
                    </a:lnTo>
                    <a:lnTo>
                      <a:pt x="7" y="0"/>
                    </a:lnTo>
                    <a:lnTo>
                      <a:pt x="5" y="0"/>
                    </a:lnTo>
                    <a:lnTo>
                      <a:pt x="3" y="2"/>
                    </a:lnTo>
                    <a:lnTo>
                      <a:pt x="0" y="4"/>
                    </a:lnTo>
                    <a:lnTo>
                      <a:pt x="0" y="7"/>
                    </a:lnTo>
                    <a:close/>
                  </a:path>
                </a:pathLst>
              </a:custGeom>
              <a:solidFill>
                <a:srgbClr val="969696"/>
              </a:solidFill>
              <a:ln w="9525">
                <a:noFill/>
                <a:round/>
                <a:headEnd/>
                <a:tailEnd/>
              </a:ln>
            </p:spPr>
            <p:txBody>
              <a:bodyPr/>
              <a:lstStyle/>
              <a:p>
                <a:endParaRPr lang="ru-RU"/>
              </a:p>
            </p:txBody>
          </p:sp>
          <p:sp>
            <p:nvSpPr>
              <p:cNvPr id="1052" name="Freeform 129"/>
              <p:cNvSpPr>
                <a:spLocks/>
              </p:cNvSpPr>
              <p:nvPr/>
            </p:nvSpPr>
            <p:spPr bwMode="auto">
              <a:xfrm>
                <a:off x="7144" y="4145"/>
                <a:ext cx="14" cy="14"/>
              </a:xfrm>
              <a:custGeom>
                <a:avLst/>
                <a:gdLst>
                  <a:gd name="T0" fmla="*/ 0 w 14"/>
                  <a:gd name="T1" fmla="*/ 7 h 14"/>
                  <a:gd name="T2" fmla="*/ 0 w 14"/>
                  <a:gd name="T3" fmla="*/ 9 h 14"/>
                  <a:gd name="T4" fmla="*/ 0 w 14"/>
                  <a:gd name="T5" fmla="*/ 12 h 14"/>
                  <a:gd name="T6" fmla="*/ 2 w 14"/>
                  <a:gd name="T7" fmla="*/ 14 h 14"/>
                  <a:gd name="T8" fmla="*/ 4 w 14"/>
                  <a:gd name="T9" fmla="*/ 14 h 14"/>
                  <a:gd name="T10" fmla="*/ 7 w 14"/>
                  <a:gd name="T11" fmla="*/ 14 h 14"/>
                  <a:gd name="T12" fmla="*/ 9 w 14"/>
                  <a:gd name="T13" fmla="*/ 14 h 14"/>
                  <a:gd name="T14" fmla="*/ 12 w 14"/>
                  <a:gd name="T15" fmla="*/ 12 h 14"/>
                  <a:gd name="T16" fmla="*/ 14 w 14"/>
                  <a:gd name="T17" fmla="*/ 9 h 14"/>
                  <a:gd name="T18" fmla="*/ 14 w 14"/>
                  <a:gd name="T19" fmla="*/ 9 h 14"/>
                  <a:gd name="T20" fmla="*/ 14 w 14"/>
                  <a:gd name="T21" fmla="*/ 7 h 14"/>
                  <a:gd name="T22" fmla="*/ 12 w 14"/>
                  <a:gd name="T23" fmla="*/ 5 h 14"/>
                  <a:gd name="T24" fmla="*/ 9 w 14"/>
                  <a:gd name="T25" fmla="*/ 2 h 14"/>
                  <a:gd name="T26" fmla="*/ 7 w 14"/>
                  <a:gd name="T27" fmla="*/ 0 h 14"/>
                  <a:gd name="T28" fmla="*/ 4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0" y="12"/>
                    </a:lnTo>
                    <a:lnTo>
                      <a:pt x="2" y="14"/>
                    </a:lnTo>
                    <a:lnTo>
                      <a:pt x="4" y="14"/>
                    </a:lnTo>
                    <a:lnTo>
                      <a:pt x="7" y="14"/>
                    </a:lnTo>
                    <a:lnTo>
                      <a:pt x="9" y="14"/>
                    </a:lnTo>
                    <a:lnTo>
                      <a:pt x="12" y="12"/>
                    </a:lnTo>
                    <a:lnTo>
                      <a:pt x="14" y="9"/>
                    </a:lnTo>
                    <a:lnTo>
                      <a:pt x="14" y="7"/>
                    </a:lnTo>
                    <a:lnTo>
                      <a:pt x="12" y="5"/>
                    </a:lnTo>
                    <a:lnTo>
                      <a:pt x="9" y="2"/>
                    </a:lnTo>
                    <a:lnTo>
                      <a:pt x="7" y="0"/>
                    </a:lnTo>
                    <a:lnTo>
                      <a:pt x="4"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1053" name="Freeform 130"/>
              <p:cNvSpPr>
                <a:spLocks/>
              </p:cNvSpPr>
              <p:nvPr/>
            </p:nvSpPr>
            <p:spPr bwMode="auto">
              <a:xfrm>
                <a:off x="7144" y="4116"/>
                <a:ext cx="14" cy="14"/>
              </a:xfrm>
              <a:custGeom>
                <a:avLst/>
                <a:gdLst>
                  <a:gd name="T0" fmla="*/ 0 w 14"/>
                  <a:gd name="T1" fmla="*/ 7 h 14"/>
                  <a:gd name="T2" fmla="*/ 0 w 14"/>
                  <a:gd name="T3" fmla="*/ 10 h 14"/>
                  <a:gd name="T4" fmla="*/ 2 w 14"/>
                  <a:gd name="T5" fmla="*/ 12 h 14"/>
                  <a:gd name="T6" fmla="*/ 4 w 14"/>
                  <a:gd name="T7" fmla="*/ 14 h 14"/>
                  <a:gd name="T8" fmla="*/ 7 w 14"/>
                  <a:gd name="T9" fmla="*/ 14 h 14"/>
                  <a:gd name="T10" fmla="*/ 9 w 14"/>
                  <a:gd name="T11" fmla="*/ 14 h 14"/>
                  <a:gd name="T12" fmla="*/ 12 w 14"/>
                  <a:gd name="T13" fmla="*/ 14 h 14"/>
                  <a:gd name="T14" fmla="*/ 14 w 14"/>
                  <a:gd name="T15" fmla="*/ 12 h 14"/>
                  <a:gd name="T16" fmla="*/ 14 w 14"/>
                  <a:gd name="T17" fmla="*/ 10 h 14"/>
                  <a:gd name="T18" fmla="*/ 14 w 14"/>
                  <a:gd name="T19" fmla="*/ 10 h 14"/>
                  <a:gd name="T20" fmla="*/ 14 w 14"/>
                  <a:gd name="T21" fmla="*/ 7 h 14"/>
                  <a:gd name="T22" fmla="*/ 14 w 14"/>
                  <a:gd name="T23" fmla="*/ 5 h 14"/>
                  <a:gd name="T24" fmla="*/ 12 w 14"/>
                  <a:gd name="T25" fmla="*/ 2 h 14"/>
                  <a:gd name="T26" fmla="*/ 9 w 14"/>
                  <a:gd name="T27" fmla="*/ 0 h 14"/>
                  <a:gd name="T28" fmla="*/ 7 w 14"/>
                  <a:gd name="T29" fmla="*/ 0 h 14"/>
                  <a:gd name="T30" fmla="*/ 4 w 14"/>
                  <a:gd name="T31" fmla="*/ 2 h 14"/>
                  <a:gd name="T32" fmla="*/ 2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10"/>
                    </a:lnTo>
                    <a:lnTo>
                      <a:pt x="2" y="12"/>
                    </a:lnTo>
                    <a:lnTo>
                      <a:pt x="4" y="14"/>
                    </a:lnTo>
                    <a:lnTo>
                      <a:pt x="7" y="14"/>
                    </a:lnTo>
                    <a:lnTo>
                      <a:pt x="9" y="14"/>
                    </a:lnTo>
                    <a:lnTo>
                      <a:pt x="12" y="14"/>
                    </a:lnTo>
                    <a:lnTo>
                      <a:pt x="14" y="12"/>
                    </a:lnTo>
                    <a:lnTo>
                      <a:pt x="14" y="10"/>
                    </a:lnTo>
                    <a:lnTo>
                      <a:pt x="14" y="7"/>
                    </a:lnTo>
                    <a:lnTo>
                      <a:pt x="14" y="5"/>
                    </a:lnTo>
                    <a:lnTo>
                      <a:pt x="12" y="2"/>
                    </a:lnTo>
                    <a:lnTo>
                      <a:pt x="9" y="0"/>
                    </a:lnTo>
                    <a:lnTo>
                      <a:pt x="7" y="0"/>
                    </a:lnTo>
                    <a:lnTo>
                      <a:pt x="4" y="2"/>
                    </a:lnTo>
                    <a:lnTo>
                      <a:pt x="2" y="5"/>
                    </a:lnTo>
                    <a:lnTo>
                      <a:pt x="0" y="7"/>
                    </a:lnTo>
                    <a:close/>
                  </a:path>
                </a:pathLst>
              </a:custGeom>
              <a:solidFill>
                <a:srgbClr val="969696"/>
              </a:solidFill>
              <a:ln w="9525">
                <a:noFill/>
                <a:round/>
                <a:headEnd/>
                <a:tailEnd/>
              </a:ln>
            </p:spPr>
            <p:txBody>
              <a:bodyPr/>
              <a:lstStyle/>
              <a:p>
                <a:endParaRPr lang="ru-RU"/>
              </a:p>
            </p:txBody>
          </p:sp>
          <p:sp>
            <p:nvSpPr>
              <p:cNvPr id="1054" name="Freeform 131"/>
              <p:cNvSpPr>
                <a:spLocks/>
              </p:cNvSpPr>
              <p:nvPr/>
            </p:nvSpPr>
            <p:spPr bwMode="auto">
              <a:xfrm>
                <a:off x="7146" y="4087"/>
                <a:ext cx="14" cy="15"/>
              </a:xfrm>
              <a:custGeom>
                <a:avLst/>
                <a:gdLst>
                  <a:gd name="T0" fmla="*/ 0 w 14"/>
                  <a:gd name="T1" fmla="*/ 7 h 15"/>
                  <a:gd name="T2" fmla="*/ 0 w 14"/>
                  <a:gd name="T3" fmla="*/ 10 h 15"/>
                  <a:gd name="T4" fmla="*/ 2 w 14"/>
                  <a:gd name="T5" fmla="*/ 12 h 15"/>
                  <a:gd name="T6" fmla="*/ 5 w 14"/>
                  <a:gd name="T7" fmla="*/ 15 h 15"/>
                  <a:gd name="T8" fmla="*/ 7 w 14"/>
                  <a:gd name="T9" fmla="*/ 15 h 15"/>
                  <a:gd name="T10" fmla="*/ 10 w 14"/>
                  <a:gd name="T11" fmla="*/ 15 h 15"/>
                  <a:gd name="T12" fmla="*/ 12 w 14"/>
                  <a:gd name="T13" fmla="*/ 15 h 15"/>
                  <a:gd name="T14" fmla="*/ 14 w 14"/>
                  <a:gd name="T15" fmla="*/ 12 h 15"/>
                  <a:gd name="T16" fmla="*/ 14 w 14"/>
                  <a:gd name="T17" fmla="*/ 10 h 15"/>
                  <a:gd name="T18" fmla="*/ 14 w 14"/>
                  <a:gd name="T19" fmla="*/ 10 h 15"/>
                  <a:gd name="T20" fmla="*/ 14 w 14"/>
                  <a:gd name="T21" fmla="*/ 7 h 15"/>
                  <a:gd name="T22" fmla="*/ 14 w 14"/>
                  <a:gd name="T23" fmla="*/ 5 h 15"/>
                  <a:gd name="T24" fmla="*/ 12 w 14"/>
                  <a:gd name="T25" fmla="*/ 3 h 15"/>
                  <a:gd name="T26" fmla="*/ 10 w 14"/>
                  <a:gd name="T27" fmla="*/ 0 h 15"/>
                  <a:gd name="T28" fmla="*/ 7 w 14"/>
                  <a:gd name="T29" fmla="*/ 0 h 15"/>
                  <a:gd name="T30" fmla="*/ 5 w 14"/>
                  <a:gd name="T31" fmla="*/ 3 h 15"/>
                  <a:gd name="T32" fmla="*/ 2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2" y="12"/>
                    </a:lnTo>
                    <a:lnTo>
                      <a:pt x="5" y="15"/>
                    </a:lnTo>
                    <a:lnTo>
                      <a:pt x="7" y="15"/>
                    </a:lnTo>
                    <a:lnTo>
                      <a:pt x="10" y="15"/>
                    </a:lnTo>
                    <a:lnTo>
                      <a:pt x="12" y="15"/>
                    </a:lnTo>
                    <a:lnTo>
                      <a:pt x="14" y="12"/>
                    </a:lnTo>
                    <a:lnTo>
                      <a:pt x="14" y="10"/>
                    </a:lnTo>
                    <a:lnTo>
                      <a:pt x="14" y="7"/>
                    </a:lnTo>
                    <a:lnTo>
                      <a:pt x="14" y="5"/>
                    </a:lnTo>
                    <a:lnTo>
                      <a:pt x="12" y="3"/>
                    </a:lnTo>
                    <a:lnTo>
                      <a:pt x="10" y="0"/>
                    </a:lnTo>
                    <a:lnTo>
                      <a:pt x="7" y="0"/>
                    </a:lnTo>
                    <a:lnTo>
                      <a:pt x="5" y="3"/>
                    </a:lnTo>
                    <a:lnTo>
                      <a:pt x="2" y="5"/>
                    </a:lnTo>
                    <a:lnTo>
                      <a:pt x="0" y="7"/>
                    </a:lnTo>
                    <a:close/>
                  </a:path>
                </a:pathLst>
              </a:custGeom>
              <a:solidFill>
                <a:srgbClr val="969696"/>
              </a:solidFill>
              <a:ln w="9525">
                <a:noFill/>
                <a:round/>
                <a:headEnd/>
                <a:tailEnd/>
              </a:ln>
            </p:spPr>
            <p:txBody>
              <a:bodyPr/>
              <a:lstStyle/>
              <a:p>
                <a:endParaRPr lang="ru-RU"/>
              </a:p>
            </p:txBody>
          </p:sp>
          <p:sp>
            <p:nvSpPr>
              <p:cNvPr id="1055" name="Freeform 132"/>
              <p:cNvSpPr>
                <a:spLocks/>
              </p:cNvSpPr>
              <p:nvPr/>
            </p:nvSpPr>
            <p:spPr bwMode="auto">
              <a:xfrm>
                <a:off x="7148" y="4058"/>
                <a:ext cx="15" cy="15"/>
              </a:xfrm>
              <a:custGeom>
                <a:avLst/>
                <a:gdLst>
                  <a:gd name="T0" fmla="*/ 0 w 15"/>
                  <a:gd name="T1" fmla="*/ 8 h 15"/>
                  <a:gd name="T2" fmla="*/ 0 w 15"/>
                  <a:gd name="T3" fmla="*/ 10 h 15"/>
                  <a:gd name="T4" fmla="*/ 3 w 15"/>
                  <a:gd name="T5" fmla="*/ 12 h 15"/>
                  <a:gd name="T6" fmla="*/ 5 w 15"/>
                  <a:gd name="T7" fmla="*/ 15 h 15"/>
                  <a:gd name="T8" fmla="*/ 8 w 15"/>
                  <a:gd name="T9" fmla="*/ 15 h 15"/>
                  <a:gd name="T10" fmla="*/ 10 w 15"/>
                  <a:gd name="T11" fmla="*/ 15 h 15"/>
                  <a:gd name="T12" fmla="*/ 12 w 15"/>
                  <a:gd name="T13" fmla="*/ 15 h 15"/>
                  <a:gd name="T14" fmla="*/ 15 w 15"/>
                  <a:gd name="T15" fmla="*/ 12 h 15"/>
                  <a:gd name="T16" fmla="*/ 15 w 15"/>
                  <a:gd name="T17" fmla="*/ 10 h 15"/>
                  <a:gd name="T18" fmla="*/ 15 w 15"/>
                  <a:gd name="T19" fmla="*/ 10 h 15"/>
                  <a:gd name="T20" fmla="*/ 15 w 15"/>
                  <a:gd name="T21" fmla="*/ 8 h 15"/>
                  <a:gd name="T22" fmla="*/ 15 w 15"/>
                  <a:gd name="T23" fmla="*/ 5 h 15"/>
                  <a:gd name="T24" fmla="*/ 12 w 15"/>
                  <a:gd name="T25" fmla="*/ 3 h 15"/>
                  <a:gd name="T26" fmla="*/ 10 w 15"/>
                  <a:gd name="T27" fmla="*/ 0 h 15"/>
                  <a:gd name="T28" fmla="*/ 8 w 15"/>
                  <a:gd name="T29" fmla="*/ 0 h 15"/>
                  <a:gd name="T30" fmla="*/ 5 w 15"/>
                  <a:gd name="T31" fmla="*/ 3 h 15"/>
                  <a:gd name="T32" fmla="*/ 3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0" y="10"/>
                    </a:lnTo>
                    <a:lnTo>
                      <a:pt x="3" y="12"/>
                    </a:lnTo>
                    <a:lnTo>
                      <a:pt x="5" y="15"/>
                    </a:lnTo>
                    <a:lnTo>
                      <a:pt x="8" y="15"/>
                    </a:lnTo>
                    <a:lnTo>
                      <a:pt x="10" y="15"/>
                    </a:lnTo>
                    <a:lnTo>
                      <a:pt x="12" y="15"/>
                    </a:lnTo>
                    <a:lnTo>
                      <a:pt x="15" y="12"/>
                    </a:lnTo>
                    <a:lnTo>
                      <a:pt x="15" y="10"/>
                    </a:lnTo>
                    <a:lnTo>
                      <a:pt x="15" y="8"/>
                    </a:lnTo>
                    <a:lnTo>
                      <a:pt x="15" y="5"/>
                    </a:lnTo>
                    <a:lnTo>
                      <a:pt x="12" y="3"/>
                    </a:lnTo>
                    <a:lnTo>
                      <a:pt x="10" y="0"/>
                    </a:lnTo>
                    <a:lnTo>
                      <a:pt x="8" y="0"/>
                    </a:lnTo>
                    <a:lnTo>
                      <a:pt x="5" y="3"/>
                    </a:lnTo>
                    <a:lnTo>
                      <a:pt x="3" y="5"/>
                    </a:lnTo>
                    <a:lnTo>
                      <a:pt x="0" y="8"/>
                    </a:lnTo>
                    <a:close/>
                  </a:path>
                </a:pathLst>
              </a:custGeom>
              <a:solidFill>
                <a:srgbClr val="969696"/>
              </a:solidFill>
              <a:ln w="9525">
                <a:noFill/>
                <a:round/>
                <a:headEnd/>
                <a:tailEnd/>
              </a:ln>
            </p:spPr>
            <p:txBody>
              <a:bodyPr/>
              <a:lstStyle/>
              <a:p>
                <a:endParaRPr lang="ru-RU"/>
              </a:p>
            </p:txBody>
          </p:sp>
          <p:sp>
            <p:nvSpPr>
              <p:cNvPr id="1056" name="Freeform 133"/>
              <p:cNvSpPr>
                <a:spLocks/>
              </p:cNvSpPr>
              <p:nvPr/>
            </p:nvSpPr>
            <p:spPr bwMode="auto">
              <a:xfrm>
                <a:off x="7151" y="4032"/>
                <a:ext cx="14" cy="14"/>
              </a:xfrm>
              <a:custGeom>
                <a:avLst/>
                <a:gdLst>
                  <a:gd name="T0" fmla="*/ 0 w 14"/>
                  <a:gd name="T1" fmla="*/ 5 h 14"/>
                  <a:gd name="T2" fmla="*/ 0 w 14"/>
                  <a:gd name="T3" fmla="*/ 7 h 14"/>
                  <a:gd name="T4" fmla="*/ 0 w 14"/>
                  <a:gd name="T5" fmla="*/ 10 h 14"/>
                  <a:gd name="T6" fmla="*/ 2 w 14"/>
                  <a:gd name="T7" fmla="*/ 12 h 14"/>
                  <a:gd name="T8" fmla="*/ 5 w 14"/>
                  <a:gd name="T9" fmla="*/ 14 h 14"/>
                  <a:gd name="T10" fmla="*/ 7 w 14"/>
                  <a:gd name="T11" fmla="*/ 14 h 14"/>
                  <a:gd name="T12" fmla="*/ 9 w 14"/>
                  <a:gd name="T13" fmla="*/ 12 h 14"/>
                  <a:gd name="T14" fmla="*/ 12 w 14"/>
                  <a:gd name="T15" fmla="*/ 10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5 w 14"/>
                  <a:gd name="T29" fmla="*/ 0 h 14"/>
                  <a:gd name="T30" fmla="*/ 2 w 14"/>
                  <a:gd name="T31" fmla="*/ 0 h 14"/>
                  <a:gd name="T32" fmla="*/ 0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0" y="10"/>
                    </a:lnTo>
                    <a:lnTo>
                      <a:pt x="2" y="12"/>
                    </a:lnTo>
                    <a:lnTo>
                      <a:pt x="5" y="14"/>
                    </a:lnTo>
                    <a:lnTo>
                      <a:pt x="7" y="14"/>
                    </a:lnTo>
                    <a:lnTo>
                      <a:pt x="9" y="12"/>
                    </a:lnTo>
                    <a:lnTo>
                      <a:pt x="12" y="10"/>
                    </a:lnTo>
                    <a:lnTo>
                      <a:pt x="14" y="7"/>
                    </a:lnTo>
                    <a:lnTo>
                      <a:pt x="14" y="5"/>
                    </a:lnTo>
                    <a:lnTo>
                      <a:pt x="12" y="2"/>
                    </a:lnTo>
                    <a:lnTo>
                      <a:pt x="9" y="0"/>
                    </a:lnTo>
                    <a:lnTo>
                      <a:pt x="7" y="0"/>
                    </a:lnTo>
                    <a:lnTo>
                      <a:pt x="5" y="0"/>
                    </a:lnTo>
                    <a:lnTo>
                      <a:pt x="2" y="0"/>
                    </a:lnTo>
                    <a:lnTo>
                      <a:pt x="0" y="2"/>
                    </a:lnTo>
                    <a:lnTo>
                      <a:pt x="0" y="5"/>
                    </a:lnTo>
                    <a:close/>
                  </a:path>
                </a:pathLst>
              </a:custGeom>
              <a:solidFill>
                <a:srgbClr val="969696"/>
              </a:solidFill>
              <a:ln w="9525">
                <a:noFill/>
                <a:round/>
                <a:headEnd/>
                <a:tailEnd/>
              </a:ln>
            </p:spPr>
            <p:txBody>
              <a:bodyPr/>
              <a:lstStyle/>
              <a:p>
                <a:endParaRPr lang="ru-RU"/>
              </a:p>
            </p:txBody>
          </p:sp>
          <p:sp>
            <p:nvSpPr>
              <p:cNvPr id="1057" name="Freeform 134"/>
              <p:cNvSpPr>
                <a:spLocks/>
              </p:cNvSpPr>
              <p:nvPr/>
            </p:nvSpPr>
            <p:spPr bwMode="auto">
              <a:xfrm>
                <a:off x="7153" y="4003"/>
                <a:ext cx="15" cy="15"/>
              </a:xfrm>
              <a:custGeom>
                <a:avLst/>
                <a:gdLst>
                  <a:gd name="T0" fmla="*/ 0 w 15"/>
                  <a:gd name="T1" fmla="*/ 5 h 15"/>
                  <a:gd name="T2" fmla="*/ 0 w 15"/>
                  <a:gd name="T3" fmla="*/ 7 h 15"/>
                  <a:gd name="T4" fmla="*/ 0 w 15"/>
                  <a:gd name="T5" fmla="*/ 10 h 15"/>
                  <a:gd name="T6" fmla="*/ 3 w 15"/>
                  <a:gd name="T7" fmla="*/ 12 h 15"/>
                  <a:gd name="T8" fmla="*/ 5 w 15"/>
                  <a:gd name="T9" fmla="*/ 15 h 15"/>
                  <a:gd name="T10" fmla="*/ 7 w 15"/>
                  <a:gd name="T11" fmla="*/ 15 h 15"/>
                  <a:gd name="T12" fmla="*/ 10 w 15"/>
                  <a:gd name="T13" fmla="*/ 12 h 15"/>
                  <a:gd name="T14" fmla="*/ 12 w 15"/>
                  <a:gd name="T15" fmla="*/ 10 h 15"/>
                  <a:gd name="T16" fmla="*/ 15 w 15"/>
                  <a:gd name="T17" fmla="*/ 7 h 15"/>
                  <a:gd name="T18" fmla="*/ 15 w 15"/>
                  <a:gd name="T19" fmla="*/ 7 h 15"/>
                  <a:gd name="T20" fmla="*/ 15 w 15"/>
                  <a:gd name="T21" fmla="*/ 5 h 15"/>
                  <a:gd name="T22" fmla="*/ 12 w 15"/>
                  <a:gd name="T23" fmla="*/ 3 h 15"/>
                  <a:gd name="T24" fmla="*/ 10 w 15"/>
                  <a:gd name="T25" fmla="*/ 0 h 15"/>
                  <a:gd name="T26" fmla="*/ 7 w 15"/>
                  <a:gd name="T27" fmla="*/ 0 h 15"/>
                  <a:gd name="T28" fmla="*/ 5 w 15"/>
                  <a:gd name="T29" fmla="*/ 0 h 15"/>
                  <a:gd name="T30" fmla="*/ 3 w 15"/>
                  <a:gd name="T31" fmla="*/ 0 h 15"/>
                  <a:gd name="T32" fmla="*/ 0 w 15"/>
                  <a:gd name="T33" fmla="*/ 3 h 15"/>
                  <a:gd name="T34" fmla="*/ 0 w 15"/>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5"/>
                    </a:moveTo>
                    <a:lnTo>
                      <a:pt x="0" y="7"/>
                    </a:lnTo>
                    <a:lnTo>
                      <a:pt x="0" y="10"/>
                    </a:lnTo>
                    <a:lnTo>
                      <a:pt x="3" y="12"/>
                    </a:lnTo>
                    <a:lnTo>
                      <a:pt x="5" y="15"/>
                    </a:lnTo>
                    <a:lnTo>
                      <a:pt x="7" y="15"/>
                    </a:lnTo>
                    <a:lnTo>
                      <a:pt x="10" y="12"/>
                    </a:lnTo>
                    <a:lnTo>
                      <a:pt x="12" y="10"/>
                    </a:lnTo>
                    <a:lnTo>
                      <a:pt x="15" y="7"/>
                    </a:lnTo>
                    <a:lnTo>
                      <a:pt x="15" y="5"/>
                    </a:lnTo>
                    <a:lnTo>
                      <a:pt x="12" y="3"/>
                    </a:lnTo>
                    <a:lnTo>
                      <a:pt x="10" y="0"/>
                    </a:lnTo>
                    <a:lnTo>
                      <a:pt x="7" y="0"/>
                    </a:lnTo>
                    <a:lnTo>
                      <a:pt x="5" y="0"/>
                    </a:lnTo>
                    <a:lnTo>
                      <a:pt x="3" y="0"/>
                    </a:lnTo>
                    <a:lnTo>
                      <a:pt x="0" y="3"/>
                    </a:lnTo>
                    <a:lnTo>
                      <a:pt x="0" y="5"/>
                    </a:lnTo>
                    <a:close/>
                  </a:path>
                </a:pathLst>
              </a:custGeom>
              <a:solidFill>
                <a:srgbClr val="969696"/>
              </a:solidFill>
              <a:ln w="9525">
                <a:noFill/>
                <a:round/>
                <a:headEnd/>
                <a:tailEnd/>
              </a:ln>
            </p:spPr>
            <p:txBody>
              <a:bodyPr/>
              <a:lstStyle/>
              <a:p>
                <a:endParaRPr lang="ru-RU"/>
              </a:p>
            </p:txBody>
          </p:sp>
          <p:sp>
            <p:nvSpPr>
              <p:cNvPr id="1058" name="Freeform 135"/>
              <p:cNvSpPr>
                <a:spLocks/>
              </p:cNvSpPr>
              <p:nvPr/>
            </p:nvSpPr>
            <p:spPr bwMode="auto">
              <a:xfrm>
                <a:off x="7156" y="3974"/>
                <a:ext cx="14" cy="15"/>
              </a:xfrm>
              <a:custGeom>
                <a:avLst/>
                <a:gdLst>
                  <a:gd name="T0" fmla="*/ 0 w 14"/>
                  <a:gd name="T1" fmla="*/ 5 h 15"/>
                  <a:gd name="T2" fmla="*/ 0 w 14"/>
                  <a:gd name="T3" fmla="*/ 8 h 15"/>
                  <a:gd name="T4" fmla="*/ 0 w 14"/>
                  <a:gd name="T5" fmla="*/ 10 h 15"/>
                  <a:gd name="T6" fmla="*/ 2 w 14"/>
                  <a:gd name="T7" fmla="*/ 12 h 15"/>
                  <a:gd name="T8" fmla="*/ 4 w 14"/>
                  <a:gd name="T9" fmla="*/ 15 h 15"/>
                  <a:gd name="T10" fmla="*/ 7 w 14"/>
                  <a:gd name="T11" fmla="*/ 15 h 15"/>
                  <a:gd name="T12" fmla="*/ 9 w 14"/>
                  <a:gd name="T13" fmla="*/ 12 h 15"/>
                  <a:gd name="T14" fmla="*/ 12 w 14"/>
                  <a:gd name="T15" fmla="*/ 10 h 15"/>
                  <a:gd name="T16" fmla="*/ 14 w 14"/>
                  <a:gd name="T17" fmla="*/ 8 h 15"/>
                  <a:gd name="T18" fmla="*/ 14 w 14"/>
                  <a:gd name="T19" fmla="*/ 8 h 15"/>
                  <a:gd name="T20" fmla="*/ 14 w 14"/>
                  <a:gd name="T21" fmla="*/ 5 h 15"/>
                  <a:gd name="T22" fmla="*/ 12 w 14"/>
                  <a:gd name="T23" fmla="*/ 3 h 15"/>
                  <a:gd name="T24" fmla="*/ 9 w 14"/>
                  <a:gd name="T25" fmla="*/ 0 h 15"/>
                  <a:gd name="T26" fmla="*/ 7 w 14"/>
                  <a:gd name="T27" fmla="*/ 0 h 15"/>
                  <a:gd name="T28" fmla="*/ 4 w 14"/>
                  <a:gd name="T29" fmla="*/ 0 h 15"/>
                  <a:gd name="T30" fmla="*/ 2 w 14"/>
                  <a:gd name="T31" fmla="*/ 0 h 15"/>
                  <a:gd name="T32" fmla="*/ 0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8"/>
                    </a:lnTo>
                    <a:lnTo>
                      <a:pt x="0" y="10"/>
                    </a:lnTo>
                    <a:lnTo>
                      <a:pt x="2" y="12"/>
                    </a:lnTo>
                    <a:lnTo>
                      <a:pt x="4" y="15"/>
                    </a:lnTo>
                    <a:lnTo>
                      <a:pt x="7" y="15"/>
                    </a:lnTo>
                    <a:lnTo>
                      <a:pt x="9" y="12"/>
                    </a:lnTo>
                    <a:lnTo>
                      <a:pt x="12" y="10"/>
                    </a:lnTo>
                    <a:lnTo>
                      <a:pt x="14" y="8"/>
                    </a:lnTo>
                    <a:lnTo>
                      <a:pt x="14" y="5"/>
                    </a:lnTo>
                    <a:lnTo>
                      <a:pt x="12" y="3"/>
                    </a:lnTo>
                    <a:lnTo>
                      <a:pt x="9" y="0"/>
                    </a:lnTo>
                    <a:lnTo>
                      <a:pt x="7" y="0"/>
                    </a:lnTo>
                    <a:lnTo>
                      <a:pt x="4" y="0"/>
                    </a:lnTo>
                    <a:lnTo>
                      <a:pt x="2" y="0"/>
                    </a:lnTo>
                    <a:lnTo>
                      <a:pt x="0" y="3"/>
                    </a:lnTo>
                    <a:lnTo>
                      <a:pt x="0" y="5"/>
                    </a:lnTo>
                    <a:close/>
                  </a:path>
                </a:pathLst>
              </a:custGeom>
              <a:solidFill>
                <a:srgbClr val="969696"/>
              </a:solidFill>
              <a:ln w="9525">
                <a:noFill/>
                <a:round/>
                <a:headEnd/>
                <a:tailEnd/>
              </a:ln>
            </p:spPr>
            <p:txBody>
              <a:bodyPr/>
              <a:lstStyle/>
              <a:p>
                <a:endParaRPr lang="ru-RU"/>
              </a:p>
            </p:txBody>
          </p:sp>
          <p:sp>
            <p:nvSpPr>
              <p:cNvPr id="1059" name="Freeform 136"/>
              <p:cNvSpPr>
                <a:spLocks/>
              </p:cNvSpPr>
              <p:nvPr/>
            </p:nvSpPr>
            <p:spPr bwMode="auto">
              <a:xfrm>
                <a:off x="7156" y="3946"/>
                <a:ext cx="14" cy="14"/>
              </a:xfrm>
              <a:custGeom>
                <a:avLst/>
                <a:gdLst>
                  <a:gd name="T0" fmla="*/ 0 w 14"/>
                  <a:gd name="T1" fmla="*/ 4 h 14"/>
                  <a:gd name="T2" fmla="*/ 0 w 14"/>
                  <a:gd name="T3" fmla="*/ 7 h 14"/>
                  <a:gd name="T4" fmla="*/ 2 w 14"/>
                  <a:gd name="T5" fmla="*/ 9 h 14"/>
                  <a:gd name="T6" fmla="*/ 4 w 14"/>
                  <a:gd name="T7" fmla="*/ 12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4 w 14"/>
                  <a:gd name="T21" fmla="*/ 4 h 14"/>
                  <a:gd name="T22" fmla="*/ 14 w 14"/>
                  <a:gd name="T23" fmla="*/ 2 h 14"/>
                  <a:gd name="T24" fmla="*/ 12 w 14"/>
                  <a:gd name="T25" fmla="*/ 0 h 14"/>
                  <a:gd name="T26" fmla="*/ 9 w 14"/>
                  <a:gd name="T27" fmla="*/ 0 h 14"/>
                  <a:gd name="T28" fmla="*/ 7 w 14"/>
                  <a:gd name="T29" fmla="*/ 0 h 14"/>
                  <a:gd name="T30" fmla="*/ 4 w 14"/>
                  <a:gd name="T31" fmla="*/ 0 h 14"/>
                  <a:gd name="T32" fmla="*/ 2 w 14"/>
                  <a:gd name="T33" fmla="*/ 2 h 14"/>
                  <a:gd name="T34" fmla="*/ 0 w 14"/>
                  <a:gd name="T35" fmla="*/ 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4"/>
                    </a:moveTo>
                    <a:lnTo>
                      <a:pt x="0" y="7"/>
                    </a:lnTo>
                    <a:lnTo>
                      <a:pt x="2" y="9"/>
                    </a:lnTo>
                    <a:lnTo>
                      <a:pt x="4" y="12"/>
                    </a:lnTo>
                    <a:lnTo>
                      <a:pt x="7" y="14"/>
                    </a:lnTo>
                    <a:lnTo>
                      <a:pt x="9" y="14"/>
                    </a:lnTo>
                    <a:lnTo>
                      <a:pt x="12" y="12"/>
                    </a:lnTo>
                    <a:lnTo>
                      <a:pt x="14" y="9"/>
                    </a:lnTo>
                    <a:lnTo>
                      <a:pt x="14" y="7"/>
                    </a:lnTo>
                    <a:lnTo>
                      <a:pt x="14" y="4"/>
                    </a:lnTo>
                    <a:lnTo>
                      <a:pt x="14" y="2"/>
                    </a:lnTo>
                    <a:lnTo>
                      <a:pt x="12" y="0"/>
                    </a:lnTo>
                    <a:lnTo>
                      <a:pt x="9" y="0"/>
                    </a:lnTo>
                    <a:lnTo>
                      <a:pt x="7" y="0"/>
                    </a:lnTo>
                    <a:lnTo>
                      <a:pt x="4" y="0"/>
                    </a:lnTo>
                    <a:lnTo>
                      <a:pt x="2" y="2"/>
                    </a:lnTo>
                    <a:lnTo>
                      <a:pt x="0" y="4"/>
                    </a:lnTo>
                    <a:close/>
                  </a:path>
                </a:pathLst>
              </a:custGeom>
              <a:solidFill>
                <a:srgbClr val="969696"/>
              </a:solidFill>
              <a:ln w="9525">
                <a:noFill/>
                <a:round/>
                <a:headEnd/>
                <a:tailEnd/>
              </a:ln>
            </p:spPr>
            <p:txBody>
              <a:bodyPr/>
              <a:lstStyle/>
              <a:p>
                <a:endParaRPr lang="ru-RU"/>
              </a:p>
            </p:txBody>
          </p:sp>
          <p:sp>
            <p:nvSpPr>
              <p:cNvPr id="1060" name="Freeform 137"/>
              <p:cNvSpPr>
                <a:spLocks/>
              </p:cNvSpPr>
              <p:nvPr/>
            </p:nvSpPr>
            <p:spPr bwMode="auto">
              <a:xfrm>
                <a:off x="7158" y="3917"/>
                <a:ext cx="14" cy="14"/>
              </a:xfrm>
              <a:custGeom>
                <a:avLst/>
                <a:gdLst>
                  <a:gd name="T0" fmla="*/ 0 w 14"/>
                  <a:gd name="T1" fmla="*/ 5 h 14"/>
                  <a:gd name="T2" fmla="*/ 0 w 14"/>
                  <a:gd name="T3" fmla="*/ 7 h 14"/>
                  <a:gd name="T4" fmla="*/ 2 w 14"/>
                  <a:gd name="T5" fmla="*/ 9 h 14"/>
                  <a:gd name="T6" fmla="*/ 5 w 14"/>
                  <a:gd name="T7" fmla="*/ 12 h 14"/>
                  <a:gd name="T8" fmla="*/ 7 w 14"/>
                  <a:gd name="T9" fmla="*/ 14 h 14"/>
                  <a:gd name="T10" fmla="*/ 10 w 14"/>
                  <a:gd name="T11" fmla="*/ 14 h 14"/>
                  <a:gd name="T12" fmla="*/ 12 w 14"/>
                  <a:gd name="T13" fmla="*/ 12 h 14"/>
                  <a:gd name="T14" fmla="*/ 14 w 14"/>
                  <a:gd name="T15" fmla="*/ 9 h 14"/>
                  <a:gd name="T16" fmla="*/ 14 w 14"/>
                  <a:gd name="T17" fmla="*/ 7 h 14"/>
                  <a:gd name="T18" fmla="*/ 14 w 14"/>
                  <a:gd name="T19" fmla="*/ 7 h 14"/>
                  <a:gd name="T20" fmla="*/ 14 w 14"/>
                  <a:gd name="T21" fmla="*/ 5 h 14"/>
                  <a:gd name="T22" fmla="*/ 14 w 14"/>
                  <a:gd name="T23" fmla="*/ 2 h 14"/>
                  <a:gd name="T24" fmla="*/ 12 w 14"/>
                  <a:gd name="T25" fmla="*/ 0 h 14"/>
                  <a:gd name="T26" fmla="*/ 10 w 14"/>
                  <a:gd name="T27" fmla="*/ 0 h 14"/>
                  <a:gd name="T28" fmla="*/ 7 w 14"/>
                  <a:gd name="T29" fmla="*/ 0 h 14"/>
                  <a:gd name="T30" fmla="*/ 5 w 14"/>
                  <a:gd name="T31" fmla="*/ 0 h 14"/>
                  <a:gd name="T32" fmla="*/ 2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2" y="9"/>
                    </a:lnTo>
                    <a:lnTo>
                      <a:pt x="5" y="12"/>
                    </a:lnTo>
                    <a:lnTo>
                      <a:pt x="7" y="14"/>
                    </a:lnTo>
                    <a:lnTo>
                      <a:pt x="10" y="14"/>
                    </a:lnTo>
                    <a:lnTo>
                      <a:pt x="12" y="12"/>
                    </a:lnTo>
                    <a:lnTo>
                      <a:pt x="14" y="9"/>
                    </a:lnTo>
                    <a:lnTo>
                      <a:pt x="14" y="7"/>
                    </a:lnTo>
                    <a:lnTo>
                      <a:pt x="14" y="5"/>
                    </a:lnTo>
                    <a:lnTo>
                      <a:pt x="14" y="2"/>
                    </a:lnTo>
                    <a:lnTo>
                      <a:pt x="12" y="0"/>
                    </a:lnTo>
                    <a:lnTo>
                      <a:pt x="10" y="0"/>
                    </a:lnTo>
                    <a:lnTo>
                      <a:pt x="7" y="0"/>
                    </a:lnTo>
                    <a:lnTo>
                      <a:pt x="5" y="0"/>
                    </a:lnTo>
                    <a:lnTo>
                      <a:pt x="2" y="2"/>
                    </a:lnTo>
                    <a:lnTo>
                      <a:pt x="0" y="5"/>
                    </a:lnTo>
                    <a:close/>
                  </a:path>
                </a:pathLst>
              </a:custGeom>
              <a:solidFill>
                <a:srgbClr val="969696"/>
              </a:solidFill>
              <a:ln w="9525">
                <a:noFill/>
                <a:round/>
                <a:headEnd/>
                <a:tailEnd/>
              </a:ln>
            </p:spPr>
            <p:txBody>
              <a:bodyPr/>
              <a:lstStyle/>
              <a:p>
                <a:endParaRPr lang="ru-RU"/>
              </a:p>
            </p:txBody>
          </p:sp>
          <p:sp>
            <p:nvSpPr>
              <p:cNvPr id="1061" name="Freeform 138"/>
              <p:cNvSpPr>
                <a:spLocks/>
              </p:cNvSpPr>
              <p:nvPr/>
            </p:nvSpPr>
            <p:spPr bwMode="auto">
              <a:xfrm>
                <a:off x="7160" y="3888"/>
                <a:ext cx="15" cy="14"/>
              </a:xfrm>
              <a:custGeom>
                <a:avLst/>
                <a:gdLst>
                  <a:gd name="T0" fmla="*/ 0 w 15"/>
                  <a:gd name="T1" fmla="*/ 5 h 14"/>
                  <a:gd name="T2" fmla="*/ 0 w 15"/>
                  <a:gd name="T3" fmla="*/ 7 h 14"/>
                  <a:gd name="T4" fmla="*/ 3 w 15"/>
                  <a:gd name="T5" fmla="*/ 10 h 14"/>
                  <a:gd name="T6" fmla="*/ 5 w 15"/>
                  <a:gd name="T7" fmla="*/ 12 h 14"/>
                  <a:gd name="T8" fmla="*/ 8 w 15"/>
                  <a:gd name="T9" fmla="*/ 14 h 14"/>
                  <a:gd name="T10" fmla="*/ 10 w 15"/>
                  <a:gd name="T11" fmla="*/ 14 h 14"/>
                  <a:gd name="T12" fmla="*/ 12 w 15"/>
                  <a:gd name="T13" fmla="*/ 12 h 14"/>
                  <a:gd name="T14" fmla="*/ 15 w 15"/>
                  <a:gd name="T15" fmla="*/ 10 h 14"/>
                  <a:gd name="T16" fmla="*/ 15 w 15"/>
                  <a:gd name="T17" fmla="*/ 7 h 14"/>
                  <a:gd name="T18" fmla="*/ 15 w 15"/>
                  <a:gd name="T19" fmla="*/ 7 h 14"/>
                  <a:gd name="T20" fmla="*/ 15 w 15"/>
                  <a:gd name="T21" fmla="*/ 5 h 14"/>
                  <a:gd name="T22" fmla="*/ 15 w 15"/>
                  <a:gd name="T23" fmla="*/ 2 h 14"/>
                  <a:gd name="T24" fmla="*/ 12 w 15"/>
                  <a:gd name="T25" fmla="*/ 0 h 14"/>
                  <a:gd name="T26" fmla="*/ 10 w 15"/>
                  <a:gd name="T27" fmla="*/ 0 h 14"/>
                  <a:gd name="T28" fmla="*/ 8 w 15"/>
                  <a:gd name="T29" fmla="*/ 0 h 14"/>
                  <a:gd name="T30" fmla="*/ 5 w 15"/>
                  <a:gd name="T31" fmla="*/ 0 h 14"/>
                  <a:gd name="T32" fmla="*/ 3 w 15"/>
                  <a:gd name="T33" fmla="*/ 2 h 14"/>
                  <a:gd name="T34" fmla="*/ 0 w 15"/>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5"/>
                    </a:moveTo>
                    <a:lnTo>
                      <a:pt x="0" y="7"/>
                    </a:lnTo>
                    <a:lnTo>
                      <a:pt x="3" y="10"/>
                    </a:lnTo>
                    <a:lnTo>
                      <a:pt x="5" y="12"/>
                    </a:lnTo>
                    <a:lnTo>
                      <a:pt x="8" y="14"/>
                    </a:lnTo>
                    <a:lnTo>
                      <a:pt x="10" y="14"/>
                    </a:lnTo>
                    <a:lnTo>
                      <a:pt x="12" y="12"/>
                    </a:lnTo>
                    <a:lnTo>
                      <a:pt x="15" y="10"/>
                    </a:lnTo>
                    <a:lnTo>
                      <a:pt x="15" y="7"/>
                    </a:lnTo>
                    <a:lnTo>
                      <a:pt x="15" y="5"/>
                    </a:lnTo>
                    <a:lnTo>
                      <a:pt x="15" y="2"/>
                    </a:lnTo>
                    <a:lnTo>
                      <a:pt x="12" y="0"/>
                    </a:lnTo>
                    <a:lnTo>
                      <a:pt x="10" y="0"/>
                    </a:lnTo>
                    <a:lnTo>
                      <a:pt x="8" y="0"/>
                    </a:lnTo>
                    <a:lnTo>
                      <a:pt x="5" y="0"/>
                    </a:lnTo>
                    <a:lnTo>
                      <a:pt x="3" y="2"/>
                    </a:lnTo>
                    <a:lnTo>
                      <a:pt x="0" y="5"/>
                    </a:lnTo>
                    <a:close/>
                  </a:path>
                </a:pathLst>
              </a:custGeom>
              <a:solidFill>
                <a:srgbClr val="969696"/>
              </a:solidFill>
              <a:ln w="9525">
                <a:noFill/>
                <a:round/>
                <a:headEnd/>
                <a:tailEnd/>
              </a:ln>
            </p:spPr>
            <p:txBody>
              <a:bodyPr/>
              <a:lstStyle/>
              <a:p>
                <a:endParaRPr lang="ru-RU"/>
              </a:p>
            </p:txBody>
          </p:sp>
          <p:sp>
            <p:nvSpPr>
              <p:cNvPr id="1062" name="Freeform 139"/>
              <p:cNvSpPr>
                <a:spLocks/>
              </p:cNvSpPr>
              <p:nvPr/>
            </p:nvSpPr>
            <p:spPr bwMode="auto">
              <a:xfrm>
                <a:off x="7163" y="3859"/>
                <a:ext cx="14" cy="15"/>
              </a:xfrm>
              <a:custGeom>
                <a:avLst/>
                <a:gdLst>
                  <a:gd name="T0" fmla="*/ 0 w 14"/>
                  <a:gd name="T1" fmla="*/ 5 h 15"/>
                  <a:gd name="T2" fmla="*/ 0 w 14"/>
                  <a:gd name="T3" fmla="*/ 7 h 15"/>
                  <a:gd name="T4" fmla="*/ 2 w 14"/>
                  <a:gd name="T5" fmla="*/ 10 h 15"/>
                  <a:gd name="T6" fmla="*/ 5 w 14"/>
                  <a:gd name="T7" fmla="*/ 12 h 15"/>
                  <a:gd name="T8" fmla="*/ 7 w 14"/>
                  <a:gd name="T9" fmla="*/ 15 h 15"/>
                  <a:gd name="T10" fmla="*/ 9 w 14"/>
                  <a:gd name="T11" fmla="*/ 15 h 15"/>
                  <a:gd name="T12" fmla="*/ 12 w 14"/>
                  <a:gd name="T13" fmla="*/ 12 h 15"/>
                  <a:gd name="T14" fmla="*/ 14 w 14"/>
                  <a:gd name="T15" fmla="*/ 10 h 15"/>
                  <a:gd name="T16" fmla="*/ 14 w 14"/>
                  <a:gd name="T17" fmla="*/ 7 h 15"/>
                  <a:gd name="T18" fmla="*/ 14 w 14"/>
                  <a:gd name="T19" fmla="*/ 7 h 15"/>
                  <a:gd name="T20" fmla="*/ 14 w 14"/>
                  <a:gd name="T21" fmla="*/ 5 h 15"/>
                  <a:gd name="T22" fmla="*/ 14 w 14"/>
                  <a:gd name="T23" fmla="*/ 3 h 15"/>
                  <a:gd name="T24" fmla="*/ 12 w 14"/>
                  <a:gd name="T25" fmla="*/ 0 h 15"/>
                  <a:gd name="T26" fmla="*/ 9 w 14"/>
                  <a:gd name="T27" fmla="*/ 0 h 15"/>
                  <a:gd name="T28" fmla="*/ 7 w 14"/>
                  <a:gd name="T29" fmla="*/ 0 h 15"/>
                  <a:gd name="T30" fmla="*/ 5 w 14"/>
                  <a:gd name="T31" fmla="*/ 0 h 15"/>
                  <a:gd name="T32" fmla="*/ 2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7"/>
                    </a:lnTo>
                    <a:lnTo>
                      <a:pt x="2" y="10"/>
                    </a:lnTo>
                    <a:lnTo>
                      <a:pt x="5" y="12"/>
                    </a:lnTo>
                    <a:lnTo>
                      <a:pt x="7" y="15"/>
                    </a:lnTo>
                    <a:lnTo>
                      <a:pt x="9" y="15"/>
                    </a:lnTo>
                    <a:lnTo>
                      <a:pt x="12" y="12"/>
                    </a:lnTo>
                    <a:lnTo>
                      <a:pt x="14" y="10"/>
                    </a:lnTo>
                    <a:lnTo>
                      <a:pt x="14" y="7"/>
                    </a:lnTo>
                    <a:lnTo>
                      <a:pt x="14" y="5"/>
                    </a:lnTo>
                    <a:lnTo>
                      <a:pt x="14" y="3"/>
                    </a:lnTo>
                    <a:lnTo>
                      <a:pt x="12" y="0"/>
                    </a:lnTo>
                    <a:lnTo>
                      <a:pt x="9" y="0"/>
                    </a:lnTo>
                    <a:lnTo>
                      <a:pt x="7" y="0"/>
                    </a:lnTo>
                    <a:lnTo>
                      <a:pt x="5" y="0"/>
                    </a:lnTo>
                    <a:lnTo>
                      <a:pt x="2" y="3"/>
                    </a:lnTo>
                    <a:lnTo>
                      <a:pt x="0" y="5"/>
                    </a:lnTo>
                    <a:close/>
                  </a:path>
                </a:pathLst>
              </a:custGeom>
              <a:solidFill>
                <a:srgbClr val="969696"/>
              </a:solidFill>
              <a:ln w="9525">
                <a:noFill/>
                <a:round/>
                <a:headEnd/>
                <a:tailEnd/>
              </a:ln>
            </p:spPr>
            <p:txBody>
              <a:bodyPr/>
              <a:lstStyle/>
              <a:p>
                <a:endParaRPr lang="ru-RU"/>
              </a:p>
            </p:txBody>
          </p:sp>
          <p:sp>
            <p:nvSpPr>
              <p:cNvPr id="1063" name="Freeform 140"/>
              <p:cNvSpPr>
                <a:spLocks/>
              </p:cNvSpPr>
              <p:nvPr/>
            </p:nvSpPr>
            <p:spPr bwMode="auto">
              <a:xfrm>
                <a:off x="7165" y="3830"/>
                <a:ext cx="15" cy="15"/>
              </a:xfrm>
              <a:custGeom>
                <a:avLst/>
                <a:gdLst>
                  <a:gd name="T0" fmla="*/ 0 w 15"/>
                  <a:gd name="T1" fmla="*/ 5 h 15"/>
                  <a:gd name="T2" fmla="*/ 0 w 15"/>
                  <a:gd name="T3" fmla="*/ 8 h 15"/>
                  <a:gd name="T4" fmla="*/ 0 w 15"/>
                  <a:gd name="T5" fmla="*/ 10 h 15"/>
                  <a:gd name="T6" fmla="*/ 3 w 15"/>
                  <a:gd name="T7" fmla="*/ 12 h 15"/>
                  <a:gd name="T8" fmla="*/ 5 w 15"/>
                  <a:gd name="T9" fmla="*/ 15 h 15"/>
                  <a:gd name="T10" fmla="*/ 7 w 15"/>
                  <a:gd name="T11" fmla="*/ 15 h 15"/>
                  <a:gd name="T12" fmla="*/ 10 w 15"/>
                  <a:gd name="T13" fmla="*/ 12 h 15"/>
                  <a:gd name="T14" fmla="*/ 12 w 15"/>
                  <a:gd name="T15" fmla="*/ 10 h 15"/>
                  <a:gd name="T16" fmla="*/ 15 w 15"/>
                  <a:gd name="T17" fmla="*/ 8 h 15"/>
                  <a:gd name="T18" fmla="*/ 15 w 15"/>
                  <a:gd name="T19" fmla="*/ 8 h 15"/>
                  <a:gd name="T20" fmla="*/ 15 w 15"/>
                  <a:gd name="T21" fmla="*/ 5 h 15"/>
                  <a:gd name="T22" fmla="*/ 12 w 15"/>
                  <a:gd name="T23" fmla="*/ 3 h 15"/>
                  <a:gd name="T24" fmla="*/ 10 w 15"/>
                  <a:gd name="T25" fmla="*/ 0 h 15"/>
                  <a:gd name="T26" fmla="*/ 7 w 15"/>
                  <a:gd name="T27" fmla="*/ 0 h 15"/>
                  <a:gd name="T28" fmla="*/ 5 w 15"/>
                  <a:gd name="T29" fmla="*/ 0 h 15"/>
                  <a:gd name="T30" fmla="*/ 3 w 15"/>
                  <a:gd name="T31" fmla="*/ 0 h 15"/>
                  <a:gd name="T32" fmla="*/ 0 w 15"/>
                  <a:gd name="T33" fmla="*/ 3 h 15"/>
                  <a:gd name="T34" fmla="*/ 0 w 15"/>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5"/>
                    </a:moveTo>
                    <a:lnTo>
                      <a:pt x="0" y="8"/>
                    </a:lnTo>
                    <a:lnTo>
                      <a:pt x="0" y="10"/>
                    </a:lnTo>
                    <a:lnTo>
                      <a:pt x="3" y="12"/>
                    </a:lnTo>
                    <a:lnTo>
                      <a:pt x="5" y="15"/>
                    </a:lnTo>
                    <a:lnTo>
                      <a:pt x="7" y="15"/>
                    </a:lnTo>
                    <a:lnTo>
                      <a:pt x="10" y="12"/>
                    </a:lnTo>
                    <a:lnTo>
                      <a:pt x="12" y="10"/>
                    </a:lnTo>
                    <a:lnTo>
                      <a:pt x="15" y="8"/>
                    </a:lnTo>
                    <a:lnTo>
                      <a:pt x="15" y="5"/>
                    </a:lnTo>
                    <a:lnTo>
                      <a:pt x="12" y="3"/>
                    </a:lnTo>
                    <a:lnTo>
                      <a:pt x="10" y="0"/>
                    </a:lnTo>
                    <a:lnTo>
                      <a:pt x="7" y="0"/>
                    </a:lnTo>
                    <a:lnTo>
                      <a:pt x="5" y="0"/>
                    </a:lnTo>
                    <a:lnTo>
                      <a:pt x="3" y="0"/>
                    </a:lnTo>
                    <a:lnTo>
                      <a:pt x="0" y="3"/>
                    </a:lnTo>
                    <a:lnTo>
                      <a:pt x="0" y="5"/>
                    </a:lnTo>
                    <a:close/>
                  </a:path>
                </a:pathLst>
              </a:custGeom>
              <a:solidFill>
                <a:srgbClr val="969696"/>
              </a:solidFill>
              <a:ln w="9525">
                <a:noFill/>
                <a:round/>
                <a:headEnd/>
                <a:tailEnd/>
              </a:ln>
            </p:spPr>
            <p:txBody>
              <a:bodyPr/>
              <a:lstStyle/>
              <a:p>
                <a:endParaRPr lang="ru-RU"/>
              </a:p>
            </p:txBody>
          </p:sp>
          <p:sp>
            <p:nvSpPr>
              <p:cNvPr id="1064" name="Freeform 141"/>
              <p:cNvSpPr>
                <a:spLocks/>
              </p:cNvSpPr>
              <p:nvPr/>
            </p:nvSpPr>
            <p:spPr bwMode="auto">
              <a:xfrm>
                <a:off x="7168" y="3802"/>
                <a:ext cx="14" cy="14"/>
              </a:xfrm>
              <a:custGeom>
                <a:avLst/>
                <a:gdLst>
                  <a:gd name="T0" fmla="*/ 0 w 14"/>
                  <a:gd name="T1" fmla="*/ 4 h 14"/>
                  <a:gd name="T2" fmla="*/ 0 w 14"/>
                  <a:gd name="T3" fmla="*/ 7 h 14"/>
                  <a:gd name="T4" fmla="*/ 0 w 14"/>
                  <a:gd name="T5" fmla="*/ 9 h 14"/>
                  <a:gd name="T6" fmla="*/ 2 w 14"/>
                  <a:gd name="T7" fmla="*/ 12 h 14"/>
                  <a:gd name="T8" fmla="*/ 4 w 14"/>
                  <a:gd name="T9" fmla="*/ 14 h 14"/>
                  <a:gd name="T10" fmla="*/ 7 w 14"/>
                  <a:gd name="T11" fmla="*/ 14 h 14"/>
                  <a:gd name="T12" fmla="*/ 9 w 14"/>
                  <a:gd name="T13" fmla="*/ 12 h 14"/>
                  <a:gd name="T14" fmla="*/ 12 w 14"/>
                  <a:gd name="T15" fmla="*/ 9 h 14"/>
                  <a:gd name="T16" fmla="*/ 14 w 14"/>
                  <a:gd name="T17" fmla="*/ 7 h 14"/>
                  <a:gd name="T18" fmla="*/ 14 w 14"/>
                  <a:gd name="T19" fmla="*/ 7 h 14"/>
                  <a:gd name="T20" fmla="*/ 14 w 14"/>
                  <a:gd name="T21" fmla="*/ 4 h 14"/>
                  <a:gd name="T22" fmla="*/ 12 w 14"/>
                  <a:gd name="T23" fmla="*/ 2 h 14"/>
                  <a:gd name="T24" fmla="*/ 9 w 14"/>
                  <a:gd name="T25" fmla="*/ 0 h 14"/>
                  <a:gd name="T26" fmla="*/ 7 w 14"/>
                  <a:gd name="T27" fmla="*/ 0 h 14"/>
                  <a:gd name="T28" fmla="*/ 4 w 14"/>
                  <a:gd name="T29" fmla="*/ 0 h 14"/>
                  <a:gd name="T30" fmla="*/ 2 w 14"/>
                  <a:gd name="T31" fmla="*/ 0 h 14"/>
                  <a:gd name="T32" fmla="*/ 0 w 14"/>
                  <a:gd name="T33" fmla="*/ 2 h 14"/>
                  <a:gd name="T34" fmla="*/ 0 w 14"/>
                  <a:gd name="T35" fmla="*/ 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4"/>
                    </a:moveTo>
                    <a:lnTo>
                      <a:pt x="0" y="7"/>
                    </a:lnTo>
                    <a:lnTo>
                      <a:pt x="0" y="9"/>
                    </a:lnTo>
                    <a:lnTo>
                      <a:pt x="2" y="12"/>
                    </a:lnTo>
                    <a:lnTo>
                      <a:pt x="4" y="14"/>
                    </a:lnTo>
                    <a:lnTo>
                      <a:pt x="7" y="14"/>
                    </a:lnTo>
                    <a:lnTo>
                      <a:pt x="9" y="12"/>
                    </a:lnTo>
                    <a:lnTo>
                      <a:pt x="12" y="9"/>
                    </a:lnTo>
                    <a:lnTo>
                      <a:pt x="14" y="7"/>
                    </a:lnTo>
                    <a:lnTo>
                      <a:pt x="14" y="4"/>
                    </a:lnTo>
                    <a:lnTo>
                      <a:pt x="12" y="2"/>
                    </a:lnTo>
                    <a:lnTo>
                      <a:pt x="9" y="0"/>
                    </a:lnTo>
                    <a:lnTo>
                      <a:pt x="7" y="0"/>
                    </a:lnTo>
                    <a:lnTo>
                      <a:pt x="4" y="0"/>
                    </a:lnTo>
                    <a:lnTo>
                      <a:pt x="2" y="0"/>
                    </a:lnTo>
                    <a:lnTo>
                      <a:pt x="0" y="2"/>
                    </a:lnTo>
                    <a:lnTo>
                      <a:pt x="0" y="4"/>
                    </a:lnTo>
                    <a:close/>
                  </a:path>
                </a:pathLst>
              </a:custGeom>
              <a:solidFill>
                <a:srgbClr val="969696"/>
              </a:solidFill>
              <a:ln w="9525">
                <a:noFill/>
                <a:round/>
                <a:headEnd/>
                <a:tailEnd/>
              </a:ln>
            </p:spPr>
            <p:txBody>
              <a:bodyPr/>
              <a:lstStyle/>
              <a:p>
                <a:endParaRPr lang="ru-RU"/>
              </a:p>
            </p:txBody>
          </p:sp>
          <p:sp>
            <p:nvSpPr>
              <p:cNvPr id="1065" name="Freeform 142"/>
              <p:cNvSpPr>
                <a:spLocks/>
              </p:cNvSpPr>
              <p:nvPr/>
            </p:nvSpPr>
            <p:spPr bwMode="auto">
              <a:xfrm>
                <a:off x="7170" y="3773"/>
                <a:ext cx="14" cy="14"/>
              </a:xfrm>
              <a:custGeom>
                <a:avLst/>
                <a:gdLst>
                  <a:gd name="T0" fmla="*/ 0 w 14"/>
                  <a:gd name="T1" fmla="*/ 5 h 14"/>
                  <a:gd name="T2" fmla="*/ 0 w 14"/>
                  <a:gd name="T3" fmla="*/ 7 h 14"/>
                  <a:gd name="T4" fmla="*/ 0 w 14"/>
                  <a:gd name="T5" fmla="*/ 9 h 14"/>
                  <a:gd name="T6" fmla="*/ 2 w 14"/>
                  <a:gd name="T7" fmla="*/ 12 h 14"/>
                  <a:gd name="T8" fmla="*/ 5 w 14"/>
                  <a:gd name="T9" fmla="*/ 14 h 14"/>
                  <a:gd name="T10" fmla="*/ 7 w 14"/>
                  <a:gd name="T11" fmla="*/ 14 h 14"/>
                  <a:gd name="T12" fmla="*/ 10 w 14"/>
                  <a:gd name="T13" fmla="*/ 12 h 14"/>
                  <a:gd name="T14" fmla="*/ 12 w 14"/>
                  <a:gd name="T15" fmla="*/ 9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0 h 14"/>
                  <a:gd name="T30" fmla="*/ 2 w 14"/>
                  <a:gd name="T31" fmla="*/ 0 h 14"/>
                  <a:gd name="T32" fmla="*/ 0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0" y="9"/>
                    </a:lnTo>
                    <a:lnTo>
                      <a:pt x="2" y="12"/>
                    </a:lnTo>
                    <a:lnTo>
                      <a:pt x="5" y="14"/>
                    </a:lnTo>
                    <a:lnTo>
                      <a:pt x="7" y="14"/>
                    </a:lnTo>
                    <a:lnTo>
                      <a:pt x="10" y="12"/>
                    </a:lnTo>
                    <a:lnTo>
                      <a:pt x="12" y="9"/>
                    </a:lnTo>
                    <a:lnTo>
                      <a:pt x="14" y="7"/>
                    </a:lnTo>
                    <a:lnTo>
                      <a:pt x="14" y="5"/>
                    </a:lnTo>
                    <a:lnTo>
                      <a:pt x="12" y="2"/>
                    </a:lnTo>
                    <a:lnTo>
                      <a:pt x="10" y="0"/>
                    </a:lnTo>
                    <a:lnTo>
                      <a:pt x="7" y="0"/>
                    </a:lnTo>
                    <a:lnTo>
                      <a:pt x="5" y="0"/>
                    </a:lnTo>
                    <a:lnTo>
                      <a:pt x="2" y="0"/>
                    </a:lnTo>
                    <a:lnTo>
                      <a:pt x="0" y="2"/>
                    </a:lnTo>
                    <a:lnTo>
                      <a:pt x="0" y="5"/>
                    </a:lnTo>
                    <a:close/>
                  </a:path>
                </a:pathLst>
              </a:custGeom>
              <a:solidFill>
                <a:srgbClr val="969696"/>
              </a:solidFill>
              <a:ln w="9525">
                <a:noFill/>
                <a:round/>
                <a:headEnd/>
                <a:tailEnd/>
              </a:ln>
            </p:spPr>
            <p:txBody>
              <a:bodyPr/>
              <a:lstStyle/>
              <a:p>
                <a:endParaRPr lang="ru-RU"/>
              </a:p>
            </p:txBody>
          </p:sp>
          <p:sp>
            <p:nvSpPr>
              <p:cNvPr id="1066" name="Freeform 143"/>
              <p:cNvSpPr>
                <a:spLocks/>
              </p:cNvSpPr>
              <p:nvPr/>
            </p:nvSpPr>
            <p:spPr bwMode="auto">
              <a:xfrm>
                <a:off x="7170" y="3744"/>
                <a:ext cx="14" cy="14"/>
              </a:xfrm>
              <a:custGeom>
                <a:avLst/>
                <a:gdLst>
                  <a:gd name="T0" fmla="*/ 0 w 14"/>
                  <a:gd name="T1" fmla="*/ 5 h 14"/>
                  <a:gd name="T2" fmla="*/ 0 w 14"/>
                  <a:gd name="T3" fmla="*/ 7 h 14"/>
                  <a:gd name="T4" fmla="*/ 2 w 14"/>
                  <a:gd name="T5" fmla="*/ 10 h 14"/>
                  <a:gd name="T6" fmla="*/ 5 w 14"/>
                  <a:gd name="T7" fmla="*/ 12 h 14"/>
                  <a:gd name="T8" fmla="*/ 7 w 14"/>
                  <a:gd name="T9" fmla="*/ 14 h 14"/>
                  <a:gd name="T10" fmla="*/ 10 w 14"/>
                  <a:gd name="T11" fmla="*/ 14 h 14"/>
                  <a:gd name="T12" fmla="*/ 12 w 14"/>
                  <a:gd name="T13" fmla="*/ 12 h 14"/>
                  <a:gd name="T14" fmla="*/ 14 w 14"/>
                  <a:gd name="T15" fmla="*/ 10 h 14"/>
                  <a:gd name="T16" fmla="*/ 14 w 14"/>
                  <a:gd name="T17" fmla="*/ 7 h 14"/>
                  <a:gd name="T18" fmla="*/ 14 w 14"/>
                  <a:gd name="T19" fmla="*/ 7 h 14"/>
                  <a:gd name="T20" fmla="*/ 14 w 14"/>
                  <a:gd name="T21" fmla="*/ 5 h 14"/>
                  <a:gd name="T22" fmla="*/ 14 w 14"/>
                  <a:gd name="T23" fmla="*/ 2 h 14"/>
                  <a:gd name="T24" fmla="*/ 12 w 14"/>
                  <a:gd name="T25" fmla="*/ 0 h 14"/>
                  <a:gd name="T26" fmla="*/ 10 w 14"/>
                  <a:gd name="T27" fmla="*/ 0 h 14"/>
                  <a:gd name="T28" fmla="*/ 7 w 14"/>
                  <a:gd name="T29" fmla="*/ 0 h 14"/>
                  <a:gd name="T30" fmla="*/ 5 w 14"/>
                  <a:gd name="T31" fmla="*/ 0 h 14"/>
                  <a:gd name="T32" fmla="*/ 2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2" y="10"/>
                    </a:lnTo>
                    <a:lnTo>
                      <a:pt x="5" y="12"/>
                    </a:lnTo>
                    <a:lnTo>
                      <a:pt x="7" y="14"/>
                    </a:lnTo>
                    <a:lnTo>
                      <a:pt x="10" y="14"/>
                    </a:lnTo>
                    <a:lnTo>
                      <a:pt x="12" y="12"/>
                    </a:lnTo>
                    <a:lnTo>
                      <a:pt x="14" y="10"/>
                    </a:lnTo>
                    <a:lnTo>
                      <a:pt x="14" y="7"/>
                    </a:lnTo>
                    <a:lnTo>
                      <a:pt x="14" y="5"/>
                    </a:lnTo>
                    <a:lnTo>
                      <a:pt x="14" y="2"/>
                    </a:lnTo>
                    <a:lnTo>
                      <a:pt x="12" y="0"/>
                    </a:lnTo>
                    <a:lnTo>
                      <a:pt x="10" y="0"/>
                    </a:lnTo>
                    <a:lnTo>
                      <a:pt x="7" y="0"/>
                    </a:lnTo>
                    <a:lnTo>
                      <a:pt x="5" y="0"/>
                    </a:lnTo>
                    <a:lnTo>
                      <a:pt x="2" y="2"/>
                    </a:lnTo>
                    <a:lnTo>
                      <a:pt x="0" y="5"/>
                    </a:lnTo>
                    <a:close/>
                  </a:path>
                </a:pathLst>
              </a:custGeom>
              <a:solidFill>
                <a:srgbClr val="969696"/>
              </a:solidFill>
              <a:ln w="9525">
                <a:noFill/>
                <a:round/>
                <a:headEnd/>
                <a:tailEnd/>
              </a:ln>
            </p:spPr>
            <p:txBody>
              <a:bodyPr/>
              <a:lstStyle/>
              <a:p>
                <a:endParaRPr lang="ru-RU"/>
              </a:p>
            </p:txBody>
          </p:sp>
          <p:sp>
            <p:nvSpPr>
              <p:cNvPr id="1067" name="Freeform 144"/>
              <p:cNvSpPr>
                <a:spLocks/>
              </p:cNvSpPr>
              <p:nvPr/>
            </p:nvSpPr>
            <p:spPr bwMode="auto">
              <a:xfrm>
                <a:off x="7172" y="3715"/>
                <a:ext cx="15" cy="15"/>
              </a:xfrm>
              <a:custGeom>
                <a:avLst/>
                <a:gdLst>
                  <a:gd name="T0" fmla="*/ 0 w 15"/>
                  <a:gd name="T1" fmla="*/ 5 h 15"/>
                  <a:gd name="T2" fmla="*/ 0 w 15"/>
                  <a:gd name="T3" fmla="*/ 7 h 15"/>
                  <a:gd name="T4" fmla="*/ 3 w 15"/>
                  <a:gd name="T5" fmla="*/ 10 h 15"/>
                  <a:gd name="T6" fmla="*/ 5 w 15"/>
                  <a:gd name="T7" fmla="*/ 12 h 15"/>
                  <a:gd name="T8" fmla="*/ 8 w 15"/>
                  <a:gd name="T9" fmla="*/ 15 h 15"/>
                  <a:gd name="T10" fmla="*/ 10 w 15"/>
                  <a:gd name="T11" fmla="*/ 15 h 15"/>
                  <a:gd name="T12" fmla="*/ 12 w 15"/>
                  <a:gd name="T13" fmla="*/ 12 h 15"/>
                  <a:gd name="T14" fmla="*/ 15 w 15"/>
                  <a:gd name="T15" fmla="*/ 10 h 15"/>
                  <a:gd name="T16" fmla="*/ 15 w 15"/>
                  <a:gd name="T17" fmla="*/ 7 h 15"/>
                  <a:gd name="T18" fmla="*/ 15 w 15"/>
                  <a:gd name="T19" fmla="*/ 7 h 15"/>
                  <a:gd name="T20" fmla="*/ 15 w 15"/>
                  <a:gd name="T21" fmla="*/ 5 h 15"/>
                  <a:gd name="T22" fmla="*/ 15 w 15"/>
                  <a:gd name="T23" fmla="*/ 3 h 15"/>
                  <a:gd name="T24" fmla="*/ 12 w 15"/>
                  <a:gd name="T25" fmla="*/ 0 h 15"/>
                  <a:gd name="T26" fmla="*/ 10 w 15"/>
                  <a:gd name="T27" fmla="*/ 0 h 15"/>
                  <a:gd name="T28" fmla="*/ 8 w 15"/>
                  <a:gd name="T29" fmla="*/ 0 h 15"/>
                  <a:gd name="T30" fmla="*/ 5 w 15"/>
                  <a:gd name="T31" fmla="*/ 0 h 15"/>
                  <a:gd name="T32" fmla="*/ 3 w 15"/>
                  <a:gd name="T33" fmla="*/ 3 h 15"/>
                  <a:gd name="T34" fmla="*/ 0 w 15"/>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5"/>
                    </a:moveTo>
                    <a:lnTo>
                      <a:pt x="0" y="7"/>
                    </a:lnTo>
                    <a:lnTo>
                      <a:pt x="3" y="10"/>
                    </a:lnTo>
                    <a:lnTo>
                      <a:pt x="5" y="12"/>
                    </a:lnTo>
                    <a:lnTo>
                      <a:pt x="8" y="15"/>
                    </a:lnTo>
                    <a:lnTo>
                      <a:pt x="10" y="15"/>
                    </a:lnTo>
                    <a:lnTo>
                      <a:pt x="12" y="12"/>
                    </a:lnTo>
                    <a:lnTo>
                      <a:pt x="15" y="10"/>
                    </a:lnTo>
                    <a:lnTo>
                      <a:pt x="15" y="7"/>
                    </a:lnTo>
                    <a:lnTo>
                      <a:pt x="15" y="5"/>
                    </a:lnTo>
                    <a:lnTo>
                      <a:pt x="15" y="3"/>
                    </a:lnTo>
                    <a:lnTo>
                      <a:pt x="12" y="0"/>
                    </a:lnTo>
                    <a:lnTo>
                      <a:pt x="10" y="0"/>
                    </a:lnTo>
                    <a:lnTo>
                      <a:pt x="8" y="0"/>
                    </a:lnTo>
                    <a:lnTo>
                      <a:pt x="5" y="0"/>
                    </a:lnTo>
                    <a:lnTo>
                      <a:pt x="3" y="3"/>
                    </a:lnTo>
                    <a:lnTo>
                      <a:pt x="0" y="5"/>
                    </a:lnTo>
                    <a:close/>
                  </a:path>
                </a:pathLst>
              </a:custGeom>
              <a:solidFill>
                <a:srgbClr val="969696"/>
              </a:solidFill>
              <a:ln w="9525">
                <a:noFill/>
                <a:round/>
                <a:headEnd/>
                <a:tailEnd/>
              </a:ln>
            </p:spPr>
            <p:txBody>
              <a:bodyPr/>
              <a:lstStyle/>
              <a:p>
                <a:endParaRPr lang="ru-RU"/>
              </a:p>
            </p:txBody>
          </p:sp>
          <p:sp>
            <p:nvSpPr>
              <p:cNvPr id="1068" name="Freeform 145"/>
              <p:cNvSpPr>
                <a:spLocks/>
              </p:cNvSpPr>
              <p:nvPr/>
            </p:nvSpPr>
            <p:spPr bwMode="auto">
              <a:xfrm>
                <a:off x="7175" y="3686"/>
                <a:ext cx="14" cy="15"/>
              </a:xfrm>
              <a:custGeom>
                <a:avLst/>
                <a:gdLst>
                  <a:gd name="T0" fmla="*/ 0 w 14"/>
                  <a:gd name="T1" fmla="*/ 5 h 15"/>
                  <a:gd name="T2" fmla="*/ 0 w 14"/>
                  <a:gd name="T3" fmla="*/ 8 h 15"/>
                  <a:gd name="T4" fmla="*/ 2 w 14"/>
                  <a:gd name="T5" fmla="*/ 10 h 15"/>
                  <a:gd name="T6" fmla="*/ 5 w 14"/>
                  <a:gd name="T7" fmla="*/ 12 h 15"/>
                  <a:gd name="T8" fmla="*/ 7 w 14"/>
                  <a:gd name="T9" fmla="*/ 15 h 15"/>
                  <a:gd name="T10" fmla="*/ 9 w 14"/>
                  <a:gd name="T11" fmla="*/ 15 h 15"/>
                  <a:gd name="T12" fmla="*/ 12 w 14"/>
                  <a:gd name="T13" fmla="*/ 12 h 15"/>
                  <a:gd name="T14" fmla="*/ 14 w 14"/>
                  <a:gd name="T15" fmla="*/ 10 h 15"/>
                  <a:gd name="T16" fmla="*/ 14 w 14"/>
                  <a:gd name="T17" fmla="*/ 8 h 15"/>
                  <a:gd name="T18" fmla="*/ 14 w 14"/>
                  <a:gd name="T19" fmla="*/ 8 h 15"/>
                  <a:gd name="T20" fmla="*/ 14 w 14"/>
                  <a:gd name="T21" fmla="*/ 5 h 15"/>
                  <a:gd name="T22" fmla="*/ 14 w 14"/>
                  <a:gd name="T23" fmla="*/ 3 h 15"/>
                  <a:gd name="T24" fmla="*/ 12 w 14"/>
                  <a:gd name="T25" fmla="*/ 0 h 15"/>
                  <a:gd name="T26" fmla="*/ 9 w 14"/>
                  <a:gd name="T27" fmla="*/ 0 h 15"/>
                  <a:gd name="T28" fmla="*/ 7 w 14"/>
                  <a:gd name="T29" fmla="*/ 0 h 15"/>
                  <a:gd name="T30" fmla="*/ 5 w 14"/>
                  <a:gd name="T31" fmla="*/ 0 h 15"/>
                  <a:gd name="T32" fmla="*/ 2 w 14"/>
                  <a:gd name="T33" fmla="*/ 3 h 15"/>
                  <a:gd name="T34" fmla="*/ 0 w 14"/>
                  <a:gd name="T35" fmla="*/ 5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5"/>
                    </a:moveTo>
                    <a:lnTo>
                      <a:pt x="0" y="8"/>
                    </a:lnTo>
                    <a:lnTo>
                      <a:pt x="2" y="10"/>
                    </a:lnTo>
                    <a:lnTo>
                      <a:pt x="5" y="12"/>
                    </a:lnTo>
                    <a:lnTo>
                      <a:pt x="7" y="15"/>
                    </a:lnTo>
                    <a:lnTo>
                      <a:pt x="9" y="15"/>
                    </a:lnTo>
                    <a:lnTo>
                      <a:pt x="12" y="12"/>
                    </a:lnTo>
                    <a:lnTo>
                      <a:pt x="14" y="10"/>
                    </a:lnTo>
                    <a:lnTo>
                      <a:pt x="14" y="8"/>
                    </a:lnTo>
                    <a:lnTo>
                      <a:pt x="14" y="5"/>
                    </a:lnTo>
                    <a:lnTo>
                      <a:pt x="14" y="3"/>
                    </a:lnTo>
                    <a:lnTo>
                      <a:pt x="12" y="0"/>
                    </a:lnTo>
                    <a:lnTo>
                      <a:pt x="9" y="0"/>
                    </a:lnTo>
                    <a:lnTo>
                      <a:pt x="7" y="0"/>
                    </a:lnTo>
                    <a:lnTo>
                      <a:pt x="5" y="0"/>
                    </a:lnTo>
                    <a:lnTo>
                      <a:pt x="2" y="3"/>
                    </a:lnTo>
                    <a:lnTo>
                      <a:pt x="0" y="5"/>
                    </a:lnTo>
                    <a:close/>
                  </a:path>
                </a:pathLst>
              </a:custGeom>
              <a:solidFill>
                <a:srgbClr val="969696"/>
              </a:solidFill>
              <a:ln w="9525">
                <a:noFill/>
                <a:round/>
                <a:headEnd/>
                <a:tailEnd/>
              </a:ln>
            </p:spPr>
            <p:txBody>
              <a:bodyPr/>
              <a:lstStyle/>
              <a:p>
                <a:endParaRPr lang="ru-RU"/>
              </a:p>
            </p:txBody>
          </p:sp>
          <p:sp>
            <p:nvSpPr>
              <p:cNvPr id="1069" name="Freeform 146"/>
              <p:cNvSpPr>
                <a:spLocks/>
              </p:cNvSpPr>
              <p:nvPr/>
            </p:nvSpPr>
            <p:spPr bwMode="auto">
              <a:xfrm>
                <a:off x="7177" y="3658"/>
                <a:ext cx="15" cy="14"/>
              </a:xfrm>
              <a:custGeom>
                <a:avLst/>
                <a:gdLst>
                  <a:gd name="T0" fmla="*/ 0 w 15"/>
                  <a:gd name="T1" fmla="*/ 4 h 14"/>
                  <a:gd name="T2" fmla="*/ 0 w 15"/>
                  <a:gd name="T3" fmla="*/ 7 h 14"/>
                  <a:gd name="T4" fmla="*/ 0 w 15"/>
                  <a:gd name="T5" fmla="*/ 9 h 14"/>
                  <a:gd name="T6" fmla="*/ 3 w 15"/>
                  <a:gd name="T7" fmla="*/ 12 h 14"/>
                  <a:gd name="T8" fmla="*/ 5 w 15"/>
                  <a:gd name="T9" fmla="*/ 14 h 14"/>
                  <a:gd name="T10" fmla="*/ 7 w 15"/>
                  <a:gd name="T11" fmla="*/ 14 h 14"/>
                  <a:gd name="T12" fmla="*/ 10 w 15"/>
                  <a:gd name="T13" fmla="*/ 12 h 14"/>
                  <a:gd name="T14" fmla="*/ 12 w 15"/>
                  <a:gd name="T15" fmla="*/ 9 h 14"/>
                  <a:gd name="T16" fmla="*/ 15 w 15"/>
                  <a:gd name="T17" fmla="*/ 7 h 14"/>
                  <a:gd name="T18" fmla="*/ 15 w 15"/>
                  <a:gd name="T19" fmla="*/ 7 h 14"/>
                  <a:gd name="T20" fmla="*/ 15 w 15"/>
                  <a:gd name="T21" fmla="*/ 4 h 14"/>
                  <a:gd name="T22" fmla="*/ 12 w 15"/>
                  <a:gd name="T23" fmla="*/ 2 h 14"/>
                  <a:gd name="T24" fmla="*/ 10 w 15"/>
                  <a:gd name="T25" fmla="*/ 0 h 14"/>
                  <a:gd name="T26" fmla="*/ 7 w 15"/>
                  <a:gd name="T27" fmla="*/ 0 h 14"/>
                  <a:gd name="T28" fmla="*/ 5 w 15"/>
                  <a:gd name="T29" fmla="*/ 0 h 14"/>
                  <a:gd name="T30" fmla="*/ 3 w 15"/>
                  <a:gd name="T31" fmla="*/ 0 h 14"/>
                  <a:gd name="T32" fmla="*/ 0 w 15"/>
                  <a:gd name="T33" fmla="*/ 2 h 14"/>
                  <a:gd name="T34" fmla="*/ 0 w 15"/>
                  <a:gd name="T35" fmla="*/ 4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4"/>
                    </a:moveTo>
                    <a:lnTo>
                      <a:pt x="0" y="7"/>
                    </a:lnTo>
                    <a:lnTo>
                      <a:pt x="0" y="9"/>
                    </a:lnTo>
                    <a:lnTo>
                      <a:pt x="3" y="12"/>
                    </a:lnTo>
                    <a:lnTo>
                      <a:pt x="5" y="14"/>
                    </a:lnTo>
                    <a:lnTo>
                      <a:pt x="7" y="14"/>
                    </a:lnTo>
                    <a:lnTo>
                      <a:pt x="10" y="12"/>
                    </a:lnTo>
                    <a:lnTo>
                      <a:pt x="12" y="9"/>
                    </a:lnTo>
                    <a:lnTo>
                      <a:pt x="15" y="7"/>
                    </a:lnTo>
                    <a:lnTo>
                      <a:pt x="15" y="4"/>
                    </a:lnTo>
                    <a:lnTo>
                      <a:pt x="12" y="2"/>
                    </a:lnTo>
                    <a:lnTo>
                      <a:pt x="10" y="0"/>
                    </a:lnTo>
                    <a:lnTo>
                      <a:pt x="7" y="0"/>
                    </a:lnTo>
                    <a:lnTo>
                      <a:pt x="5" y="0"/>
                    </a:lnTo>
                    <a:lnTo>
                      <a:pt x="3" y="0"/>
                    </a:lnTo>
                    <a:lnTo>
                      <a:pt x="0" y="2"/>
                    </a:lnTo>
                    <a:lnTo>
                      <a:pt x="0" y="4"/>
                    </a:lnTo>
                    <a:close/>
                  </a:path>
                </a:pathLst>
              </a:custGeom>
              <a:solidFill>
                <a:srgbClr val="969696"/>
              </a:solidFill>
              <a:ln w="9525">
                <a:noFill/>
                <a:round/>
                <a:headEnd/>
                <a:tailEnd/>
              </a:ln>
            </p:spPr>
            <p:txBody>
              <a:bodyPr/>
              <a:lstStyle/>
              <a:p>
                <a:endParaRPr lang="ru-RU"/>
              </a:p>
            </p:txBody>
          </p:sp>
          <p:sp>
            <p:nvSpPr>
              <p:cNvPr id="1070" name="Freeform 147"/>
              <p:cNvSpPr>
                <a:spLocks/>
              </p:cNvSpPr>
              <p:nvPr/>
            </p:nvSpPr>
            <p:spPr bwMode="auto">
              <a:xfrm>
                <a:off x="7180" y="3629"/>
                <a:ext cx="14" cy="14"/>
              </a:xfrm>
              <a:custGeom>
                <a:avLst/>
                <a:gdLst>
                  <a:gd name="T0" fmla="*/ 0 w 14"/>
                  <a:gd name="T1" fmla="*/ 5 h 14"/>
                  <a:gd name="T2" fmla="*/ 0 w 14"/>
                  <a:gd name="T3" fmla="*/ 7 h 14"/>
                  <a:gd name="T4" fmla="*/ 0 w 14"/>
                  <a:gd name="T5" fmla="*/ 9 h 14"/>
                  <a:gd name="T6" fmla="*/ 2 w 14"/>
                  <a:gd name="T7" fmla="*/ 12 h 14"/>
                  <a:gd name="T8" fmla="*/ 4 w 14"/>
                  <a:gd name="T9" fmla="*/ 14 h 14"/>
                  <a:gd name="T10" fmla="*/ 7 w 14"/>
                  <a:gd name="T11" fmla="*/ 14 h 14"/>
                  <a:gd name="T12" fmla="*/ 9 w 14"/>
                  <a:gd name="T13" fmla="*/ 12 h 14"/>
                  <a:gd name="T14" fmla="*/ 12 w 14"/>
                  <a:gd name="T15" fmla="*/ 9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4 w 14"/>
                  <a:gd name="T29" fmla="*/ 0 h 14"/>
                  <a:gd name="T30" fmla="*/ 2 w 14"/>
                  <a:gd name="T31" fmla="*/ 0 h 14"/>
                  <a:gd name="T32" fmla="*/ 0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0" y="9"/>
                    </a:lnTo>
                    <a:lnTo>
                      <a:pt x="2" y="12"/>
                    </a:lnTo>
                    <a:lnTo>
                      <a:pt x="4" y="14"/>
                    </a:lnTo>
                    <a:lnTo>
                      <a:pt x="7" y="14"/>
                    </a:lnTo>
                    <a:lnTo>
                      <a:pt x="9" y="12"/>
                    </a:lnTo>
                    <a:lnTo>
                      <a:pt x="12" y="9"/>
                    </a:lnTo>
                    <a:lnTo>
                      <a:pt x="14" y="7"/>
                    </a:lnTo>
                    <a:lnTo>
                      <a:pt x="14" y="5"/>
                    </a:lnTo>
                    <a:lnTo>
                      <a:pt x="12" y="2"/>
                    </a:lnTo>
                    <a:lnTo>
                      <a:pt x="9" y="0"/>
                    </a:lnTo>
                    <a:lnTo>
                      <a:pt x="7" y="0"/>
                    </a:lnTo>
                    <a:lnTo>
                      <a:pt x="4" y="0"/>
                    </a:lnTo>
                    <a:lnTo>
                      <a:pt x="2" y="0"/>
                    </a:lnTo>
                    <a:lnTo>
                      <a:pt x="0" y="2"/>
                    </a:lnTo>
                    <a:lnTo>
                      <a:pt x="0" y="5"/>
                    </a:lnTo>
                    <a:close/>
                  </a:path>
                </a:pathLst>
              </a:custGeom>
              <a:solidFill>
                <a:srgbClr val="969696"/>
              </a:solidFill>
              <a:ln w="9525">
                <a:noFill/>
                <a:round/>
                <a:headEnd/>
                <a:tailEnd/>
              </a:ln>
            </p:spPr>
            <p:txBody>
              <a:bodyPr/>
              <a:lstStyle/>
              <a:p>
                <a:endParaRPr lang="ru-RU"/>
              </a:p>
            </p:txBody>
          </p:sp>
          <p:sp>
            <p:nvSpPr>
              <p:cNvPr id="1071" name="Freeform 148"/>
              <p:cNvSpPr>
                <a:spLocks/>
              </p:cNvSpPr>
              <p:nvPr/>
            </p:nvSpPr>
            <p:spPr bwMode="auto">
              <a:xfrm>
                <a:off x="7182" y="3600"/>
                <a:ext cx="14" cy="14"/>
              </a:xfrm>
              <a:custGeom>
                <a:avLst/>
                <a:gdLst>
                  <a:gd name="T0" fmla="*/ 0 w 14"/>
                  <a:gd name="T1" fmla="*/ 5 h 14"/>
                  <a:gd name="T2" fmla="*/ 0 w 14"/>
                  <a:gd name="T3" fmla="*/ 7 h 14"/>
                  <a:gd name="T4" fmla="*/ 0 w 14"/>
                  <a:gd name="T5" fmla="*/ 10 h 14"/>
                  <a:gd name="T6" fmla="*/ 2 w 14"/>
                  <a:gd name="T7" fmla="*/ 12 h 14"/>
                  <a:gd name="T8" fmla="*/ 5 w 14"/>
                  <a:gd name="T9" fmla="*/ 14 h 14"/>
                  <a:gd name="T10" fmla="*/ 7 w 14"/>
                  <a:gd name="T11" fmla="*/ 14 h 14"/>
                  <a:gd name="T12" fmla="*/ 10 w 14"/>
                  <a:gd name="T13" fmla="*/ 12 h 14"/>
                  <a:gd name="T14" fmla="*/ 12 w 14"/>
                  <a:gd name="T15" fmla="*/ 10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0 h 14"/>
                  <a:gd name="T30" fmla="*/ 2 w 14"/>
                  <a:gd name="T31" fmla="*/ 0 h 14"/>
                  <a:gd name="T32" fmla="*/ 0 w 14"/>
                  <a:gd name="T33" fmla="*/ 2 h 14"/>
                  <a:gd name="T34" fmla="*/ 0 w 14"/>
                  <a:gd name="T35" fmla="*/ 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5"/>
                    </a:moveTo>
                    <a:lnTo>
                      <a:pt x="0" y="7"/>
                    </a:lnTo>
                    <a:lnTo>
                      <a:pt x="0" y="10"/>
                    </a:lnTo>
                    <a:lnTo>
                      <a:pt x="2" y="12"/>
                    </a:lnTo>
                    <a:lnTo>
                      <a:pt x="5" y="14"/>
                    </a:lnTo>
                    <a:lnTo>
                      <a:pt x="7" y="14"/>
                    </a:lnTo>
                    <a:lnTo>
                      <a:pt x="10" y="12"/>
                    </a:lnTo>
                    <a:lnTo>
                      <a:pt x="12" y="10"/>
                    </a:lnTo>
                    <a:lnTo>
                      <a:pt x="14" y="7"/>
                    </a:lnTo>
                    <a:lnTo>
                      <a:pt x="14" y="5"/>
                    </a:lnTo>
                    <a:lnTo>
                      <a:pt x="12" y="2"/>
                    </a:lnTo>
                    <a:lnTo>
                      <a:pt x="10" y="0"/>
                    </a:lnTo>
                    <a:lnTo>
                      <a:pt x="7" y="0"/>
                    </a:lnTo>
                    <a:lnTo>
                      <a:pt x="5" y="0"/>
                    </a:lnTo>
                    <a:lnTo>
                      <a:pt x="2" y="0"/>
                    </a:lnTo>
                    <a:lnTo>
                      <a:pt x="0" y="2"/>
                    </a:lnTo>
                    <a:lnTo>
                      <a:pt x="0" y="5"/>
                    </a:lnTo>
                    <a:close/>
                  </a:path>
                </a:pathLst>
              </a:custGeom>
              <a:solidFill>
                <a:srgbClr val="969696"/>
              </a:solidFill>
              <a:ln w="9525">
                <a:noFill/>
                <a:round/>
                <a:headEnd/>
                <a:tailEnd/>
              </a:ln>
            </p:spPr>
            <p:txBody>
              <a:bodyPr/>
              <a:lstStyle/>
              <a:p>
                <a:endParaRPr lang="ru-RU"/>
              </a:p>
            </p:txBody>
          </p:sp>
          <p:sp>
            <p:nvSpPr>
              <p:cNvPr id="1072" name="Freeform 149"/>
              <p:cNvSpPr>
                <a:spLocks/>
              </p:cNvSpPr>
              <p:nvPr/>
            </p:nvSpPr>
            <p:spPr bwMode="auto">
              <a:xfrm>
                <a:off x="7184" y="3571"/>
                <a:ext cx="15" cy="15"/>
              </a:xfrm>
              <a:custGeom>
                <a:avLst/>
                <a:gdLst>
                  <a:gd name="T0" fmla="*/ 0 w 15"/>
                  <a:gd name="T1" fmla="*/ 7 h 15"/>
                  <a:gd name="T2" fmla="*/ 0 w 15"/>
                  <a:gd name="T3" fmla="*/ 10 h 15"/>
                  <a:gd name="T4" fmla="*/ 0 w 15"/>
                  <a:gd name="T5" fmla="*/ 12 h 15"/>
                  <a:gd name="T6" fmla="*/ 3 w 15"/>
                  <a:gd name="T7" fmla="*/ 15 h 15"/>
                  <a:gd name="T8" fmla="*/ 5 w 15"/>
                  <a:gd name="T9" fmla="*/ 15 h 15"/>
                  <a:gd name="T10" fmla="*/ 8 w 15"/>
                  <a:gd name="T11" fmla="*/ 15 h 15"/>
                  <a:gd name="T12" fmla="*/ 10 w 15"/>
                  <a:gd name="T13" fmla="*/ 15 h 15"/>
                  <a:gd name="T14" fmla="*/ 12 w 15"/>
                  <a:gd name="T15" fmla="*/ 12 h 15"/>
                  <a:gd name="T16" fmla="*/ 15 w 15"/>
                  <a:gd name="T17" fmla="*/ 10 h 15"/>
                  <a:gd name="T18" fmla="*/ 15 w 15"/>
                  <a:gd name="T19" fmla="*/ 10 h 15"/>
                  <a:gd name="T20" fmla="*/ 15 w 15"/>
                  <a:gd name="T21" fmla="*/ 7 h 15"/>
                  <a:gd name="T22" fmla="*/ 12 w 15"/>
                  <a:gd name="T23" fmla="*/ 5 h 15"/>
                  <a:gd name="T24" fmla="*/ 10 w 15"/>
                  <a:gd name="T25" fmla="*/ 3 h 15"/>
                  <a:gd name="T26" fmla="*/ 8 w 15"/>
                  <a:gd name="T27" fmla="*/ 0 h 15"/>
                  <a:gd name="T28" fmla="*/ 5 w 15"/>
                  <a:gd name="T29" fmla="*/ 0 h 15"/>
                  <a:gd name="T30" fmla="*/ 3 w 15"/>
                  <a:gd name="T31" fmla="*/ 3 h 15"/>
                  <a:gd name="T32" fmla="*/ 0 w 15"/>
                  <a:gd name="T33" fmla="*/ 5 h 15"/>
                  <a:gd name="T34" fmla="*/ 0 w 15"/>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7"/>
                    </a:moveTo>
                    <a:lnTo>
                      <a:pt x="0" y="10"/>
                    </a:lnTo>
                    <a:lnTo>
                      <a:pt x="0" y="12"/>
                    </a:lnTo>
                    <a:lnTo>
                      <a:pt x="3" y="15"/>
                    </a:lnTo>
                    <a:lnTo>
                      <a:pt x="5" y="15"/>
                    </a:lnTo>
                    <a:lnTo>
                      <a:pt x="8" y="15"/>
                    </a:lnTo>
                    <a:lnTo>
                      <a:pt x="10" y="15"/>
                    </a:lnTo>
                    <a:lnTo>
                      <a:pt x="12" y="12"/>
                    </a:lnTo>
                    <a:lnTo>
                      <a:pt x="15" y="10"/>
                    </a:lnTo>
                    <a:lnTo>
                      <a:pt x="15" y="7"/>
                    </a:lnTo>
                    <a:lnTo>
                      <a:pt x="12" y="5"/>
                    </a:lnTo>
                    <a:lnTo>
                      <a:pt x="10" y="3"/>
                    </a:lnTo>
                    <a:lnTo>
                      <a:pt x="8" y="0"/>
                    </a:lnTo>
                    <a:lnTo>
                      <a:pt x="5" y="0"/>
                    </a:lnTo>
                    <a:lnTo>
                      <a:pt x="3" y="3"/>
                    </a:lnTo>
                    <a:lnTo>
                      <a:pt x="0" y="5"/>
                    </a:lnTo>
                    <a:lnTo>
                      <a:pt x="0" y="7"/>
                    </a:lnTo>
                    <a:close/>
                  </a:path>
                </a:pathLst>
              </a:custGeom>
              <a:solidFill>
                <a:srgbClr val="969696"/>
              </a:solidFill>
              <a:ln w="9525">
                <a:noFill/>
                <a:round/>
                <a:headEnd/>
                <a:tailEnd/>
              </a:ln>
            </p:spPr>
            <p:txBody>
              <a:bodyPr/>
              <a:lstStyle/>
              <a:p>
                <a:endParaRPr lang="ru-RU"/>
              </a:p>
            </p:txBody>
          </p:sp>
          <p:sp>
            <p:nvSpPr>
              <p:cNvPr id="1073" name="Freeform 150"/>
              <p:cNvSpPr>
                <a:spLocks/>
              </p:cNvSpPr>
              <p:nvPr/>
            </p:nvSpPr>
            <p:spPr bwMode="auto">
              <a:xfrm>
                <a:off x="7184" y="3542"/>
                <a:ext cx="15" cy="15"/>
              </a:xfrm>
              <a:custGeom>
                <a:avLst/>
                <a:gdLst>
                  <a:gd name="T0" fmla="*/ 0 w 15"/>
                  <a:gd name="T1" fmla="*/ 8 h 15"/>
                  <a:gd name="T2" fmla="*/ 0 w 15"/>
                  <a:gd name="T3" fmla="*/ 10 h 15"/>
                  <a:gd name="T4" fmla="*/ 3 w 15"/>
                  <a:gd name="T5" fmla="*/ 12 h 15"/>
                  <a:gd name="T6" fmla="*/ 5 w 15"/>
                  <a:gd name="T7" fmla="*/ 15 h 15"/>
                  <a:gd name="T8" fmla="*/ 8 w 15"/>
                  <a:gd name="T9" fmla="*/ 15 h 15"/>
                  <a:gd name="T10" fmla="*/ 10 w 15"/>
                  <a:gd name="T11" fmla="*/ 15 h 15"/>
                  <a:gd name="T12" fmla="*/ 12 w 15"/>
                  <a:gd name="T13" fmla="*/ 15 h 15"/>
                  <a:gd name="T14" fmla="*/ 15 w 15"/>
                  <a:gd name="T15" fmla="*/ 12 h 15"/>
                  <a:gd name="T16" fmla="*/ 15 w 15"/>
                  <a:gd name="T17" fmla="*/ 10 h 15"/>
                  <a:gd name="T18" fmla="*/ 15 w 15"/>
                  <a:gd name="T19" fmla="*/ 10 h 15"/>
                  <a:gd name="T20" fmla="*/ 15 w 15"/>
                  <a:gd name="T21" fmla="*/ 8 h 15"/>
                  <a:gd name="T22" fmla="*/ 15 w 15"/>
                  <a:gd name="T23" fmla="*/ 5 h 15"/>
                  <a:gd name="T24" fmla="*/ 12 w 15"/>
                  <a:gd name="T25" fmla="*/ 3 h 15"/>
                  <a:gd name="T26" fmla="*/ 10 w 15"/>
                  <a:gd name="T27" fmla="*/ 0 h 15"/>
                  <a:gd name="T28" fmla="*/ 8 w 15"/>
                  <a:gd name="T29" fmla="*/ 0 h 15"/>
                  <a:gd name="T30" fmla="*/ 5 w 15"/>
                  <a:gd name="T31" fmla="*/ 3 h 15"/>
                  <a:gd name="T32" fmla="*/ 3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0" y="10"/>
                    </a:lnTo>
                    <a:lnTo>
                      <a:pt x="3" y="12"/>
                    </a:lnTo>
                    <a:lnTo>
                      <a:pt x="5" y="15"/>
                    </a:lnTo>
                    <a:lnTo>
                      <a:pt x="8" y="15"/>
                    </a:lnTo>
                    <a:lnTo>
                      <a:pt x="10" y="15"/>
                    </a:lnTo>
                    <a:lnTo>
                      <a:pt x="12" y="15"/>
                    </a:lnTo>
                    <a:lnTo>
                      <a:pt x="15" y="12"/>
                    </a:lnTo>
                    <a:lnTo>
                      <a:pt x="15" y="10"/>
                    </a:lnTo>
                    <a:lnTo>
                      <a:pt x="15" y="8"/>
                    </a:lnTo>
                    <a:lnTo>
                      <a:pt x="15" y="5"/>
                    </a:lnTo>
                    <a:lnTo>
                      <a:pt x="12" y="3"/>
                    </a:lnTo>
                    <a:lnTo>
                      <a:pt x="10" y="0"/>
                    </a:lnTo>
                    <a:lnTo>
                      <a:pt x="8" y="0"/>
                    </a:lnTo>
                    <a:lnTo>
                      <a:pt x="5" y="3"/>
                    </a:lnTo>
                    <a:lnTo>
                      <a:pt x="3" y="5"/>
                    </a:lnTo>
                    <a:lnTo>
                      <a:pt x="0" y="8"/>
                    </a:lnTo>
                    <a:close/>
                  </a:path>
                </a:pathLst>
              </a:custGeom>
              <a:solidFill>
                <a:srgbClr val="969696"/>
              </a:solidFill>
              <a:ln w="9525">
                <a:noFill/>
                <a:round/>
                <a:headEnd/>
                <a:tailEnd/>
              </a:ln>
            </p:spPr>
            <p:txBody>
              <a:bodyPr/>
              <a:lstStyle/>
              <a:p>
                <a:endParaRPr lang="ru-RU"/>
              </a:p>
            </p:txBody>
          </p:sp>
          <p:sp>
            <p:nvSpPr>
              <p:cNvPr id="1074" name="Freeform 151"/>
              <p:cNvSpPr>
                <a:spLocks/>
              </p:cNvSpPr>
              <p:nvPr/>
            </p:nvSpPr>
            <p:spPr bwMode="auto">
              <a:xfrm>
                <a:off x="7187" y="3514"/>
                <a:ext cx="14" cy="14"/>
              </a:xfrm>
              <a:custGeom>
                <a:avLst/>
                <a:gdLst>
                  <a:gd name="T0" fmla="*/ 0 w 14"/>
                  <a:gd name="T1" fmla="*/ 7 h 14"/>
                  <a:gd name="T2" fmla="*/ 0 w 14"/>
                  <a:gd name="T3" fmla="*/ 9 h 14"/>
                  <a:gd name="T4" fmla="*/ 2 w 14"/>
                  <a:gd name="T5" fmla="*/ 12 h 14"/>
                  <a:gd name="T6" fmla="*/ 5 w 14"/>
                  <a:gd name="T7" fmla="*/ 14 h 14"/>
                  <a:gd name="T8" fmla="*/ 7 w 14"/>
                  <a:gd name="T9" fmla="*/ 14 h 14"/>
                  <a:gd name="T10" fmla="*/ 9 w 14"/>
                  <a:gd name="T11" fmla="*/ 14 h 14"/>
                  <a:gd name="T12" fmla="*/ 12 w 14"/>
                  <a:gd name="T13" fmla="*/ 14 h 14"/>
                  <a:gd name="T14" fmla="*/ 14 w 14"/>
                  <a:gd name="T15" fmla="*/ 12 h 14"/>
                  <a:gd name="T16" fmla="*/ 14 w 14"/>
                  <a:gd name="T17" fmla="*/ 9 h 14"/>
                  <a:gd name="T18" fmla="*/ 14 w 14"/>
                  <a:gd name="T19" fmla="*/ 9 h 14"/>
                  <a:gd name="T20" fmla="*/ 14 w 14"/>
                  <a:gd name="T21" fmla="*/ 7 h 14"/>
                  <a:gd name="T22" fmla="*/ 14 w 14"/>
                  <a:gd name="T23" fmla="*/ 4 h 14"/>
                  <a:gd name="T24" fmla="*/ 12 w 14"/>
                  <a:gd name="T25" fmla="*/ 2 h 14"/>
                  <a:gd name="T26" fmla="*/ 9 w 14"/>
                  <a:gd name="T27" fmla="*/ 0 h 14"/>
                  <a:gd name="T28" fmla="*/ 7 w 14"/>
                  <a:gd name="T29" fmla="*/ 0 h 14"/>
                  <a:gd name="T30" fmla="*/ 5 w 14"/>
                  <a:gd name="T31" fmla="*/ 2 h 14"/>
                  <a:gd name="T32" fmla="*/ 2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5" y="14"/>
                    </a:lnTo>
                    <a:lnTo>
                      <a:pt x="7" y="14"/>
                    </a:lnTo>
                    <a:lnTo>
                      <a:pt x="9" y="14"/>
                    </a:lnTo>
                    <a:lnTo>
                      <a:pt x="12" y="14"/>
                    </a:lnTo>
                    <a:lnTo>
                      <a:pt x="14" y="12"/>
                    </a:lnTo>
                    <a:lnTo>
                      <a:pt x="14" y="9"/>
                    </a:lnTo>
                    <a:lnTo>
                      <a:pt x="14" y="7"/>
                    </a:lnTo>
                    <a:lnTo>
                      <a:pt x="14" y="4"/>
                    </a:lnTo>
                    <a:lnTo>
                      <a:pt x="12" y="2"/>
                    </a:lnTo>
                    <a:lnTo>
                      <a:pt x="9" y="0"/>
                    </a:lnTo>
                    <a:lnTo>
                      <a:pt x="7" y="0"/>
                    </a:lnTo>
                    <a:lnTo>
                      <a:pt x="5" y="2"/>
                    </a:lnTo>
                    <a:lnTo>
                      <a:pt x="2" y="4"/>
                    </a:lnTo>
                    <a:lnTo>
                      <a:pt x="0" y="7"/>
                    </a:lnTo>
                    <a:close/>
                  </a:path>
                </a:pathLst>
              </a:custGeom>
              <a:solidFill>
                <a:srgbClr val="969696"/>
              </a:solidFill>
              <a:ln w="9525">
                <a:noFill/>
                <a:round/>
                <a:headEnd/>
                <a:tailEnd/>
              </a:ln>
            </p:spPr>
            <p:txBody>
              <a:bodyPr/>
              <a:lstStyle/>
              <a:p>
                <a:endParaRPr lang="ru-RU"/>
              </a:p>
            </p:txBody>
          </p:sp>
          <p:sp>
            <p:nvSpPr>
              <p:cNvPr id="1075" name="Freeform 152"/>
              <p:cNvSpPr>
                <a:spLocks/>
              </p:cNvSpPr>
              <p:nvPr/>
            </p:nvSpPr>
            <p:spPr bwMode="auto">
              <a:xfrm>
                <a:off x="7189" y="3485"/>
                <a:ext cx="15" cy="14"/>
              </a:xfrm>
              <a:custGeom>
                <a:avLst/>
                <a:gdLst>
                  <a:gd name="T0" fmla="*/ 0 w 15"/>
                  <a:gd name="T1" fmla="*/ 7 h 14"/>
                  <a:gd name="T2" fmla="*/ 0 w 15"/>
                  <a:gd name="T3" fmla="*/ 9 h 14"/>
                  <a:gd name="T4" fmla="*/ 3 w 15"/>
                  <a:gd name="T5" fmla="*/ 12 h 14"/>
                  <a:gd name="T6" fmla="*/ 5 w 15"/>
                  <a:gd name="T7" fmla="*/ 14 h 14"/>
                  <a:gd name="T8" fmla="*/ 7 w 15"/>
                  <a:gd name="T9" fmla="*/ 14 h 14"/>
                  <a:gd name="T10" fmla="*/ 10 w 15"/>
                  <a:gd name="T11" fmla="*/ 14 h 14"/>
                  <a:gd name="T12" fmla="*/ 12 w 15"/>
                  <a:gd name="T13" fmla="*/ 14 h 14"/>
                  <a:gd name="T14" fmla="*/ 15 w 15"/>
                  <a:gd name="T15" fmla="*/ 12 h 14"/>
                  <a:gd name="T16" fmla="*/ 15 w 15"/>
                  <a:gd name="T17" fmla="*/ 9 h 14"/>
                  <a:gd name="T18" fmla="*/ 15 w 15"/>
                  <a:gd name="T19" fmla="*/ 9 h 14"/>
                  <a:gd name="T20" fmla="*/ 15 w 15"/>
                  <a:gd name="T21" fmla="*/ 7 h 14"/>
                  <a:gd name="T22" fmla="*/ 15 w 15"/>
                  <a:gd name="T23" fmla="*/ 5 h 14"/>
                  <a:gd name="T24" fmla="*/ 12 w 15"/>
                  <a:gd name="T25" fmla="*/ 2 h 14"/>
                  <a:gd name="T26" fmla="*/ 10 w 15"/>
                  <a:gd name="T27" fmla="*/ 0 h 14"/>
                  <a:gd name="T28" fmla="*/ 7 w 15"/>
                  <a:gd name="T29" fmla="*/ 0 h 14"/>
                  <a:gd name="T30" fmla="*/ 5 w 15"/>
                  <a:gd name="T31" fmla="*/ 2 h 14"/>
                  <a:gd name="T32" fmla="*/ 3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7" y="14"/>
                    </a:lnTo>
                    <a:lnTo>
                      <a:pt x="10" y="14"/>
                    </a:lnTo>
                    <a:lnTo>
                      <a:pt x="12" y="14"/>
                    </a:lnTo>
                    <a:lnTo>
                      <a:pt x="15" y="12"/>
                    </a:lnTo>
                    <a:lnTo>
                      <a:pt x="15" y="9"/>
                    </a:lnTo>
                    <a:lnTo>
                      <a:pt x="15" y="7"/>
                    </a:lnTo>
                    <a:lnTo>
                      <a:pt x="15" y="5"/>
                    </a:lnTo>
                    <a:lnTo>
                      <a:pt x="12" y="2"/>
                    </a:lnTo>
                    <a:lnTo>
                      <a:pt x="10" y="0"/>
                    </a:lnTo>
                    <a:lnTo>
                      <a:pt x="7" y="0"/>
                    </a:lnTo>
                    <a:lnTo>
                      <a:pt x="5" y="2"/>
                    </a:lnTo>
                    <a:lnTo>
                      <a:pt x="3" y="5"/>
                    </a:lnTo>
                    <a:lnTo>
                      <a:pt x="0" y="7"/>
                    </a:lnTo>
                    <a:close/>
                  </a:path>
                </a:pathLst>
              </a:custGeom>
              <a:solidFill>
                <a:srgbClr val="969696"/>
              </a:solidFill>
              <a:ln w="9525">
                <a:noFill/>
                <a:round/>
                <a:headEnd/>
                <a:tailEnd/>
              </a:ln>
            </p:spPr>
            <p:txBody>
              <a:bodyPr/>
              <a:lstStyle/>
              <a:p>
                <a:endParaRPr lang="ru-RU"/>
              </a:p>
            </p:txBody>
          </p:sp>
          <p:sp>
            <p:nvSpPr>
              <p:cNvPr id="1076" name="Freeform 153"/>
              <p:cNvSpPr>
                <a:spLocks/>
              </p:cNvSpPr>
              <p:nvPr/>
            </p:nvSpPr>
            <p:spPr bwMode="auto">
              <a:xfrm>
                <a:off x="7192" y="3456"/>
                <a:ext cx="14" cy="14"/>
              </a:xfrm>
              <a:custGeom>
                <a:avLst/>
                <a:gdLst>
                  <a:gd name="T0" fmla="*/ 0 w 14"/>
                  <a:gd name="T1" fmla="*/ 7 h 14"/>
                  <a:gd name="T2" fmla="*/ 0 w 14"/>
                  <a:gd name="T3" fmla="*/ 10 h 14"/>
                  <a:gd name="T4" fmla="*/ 0 w 14"/>
                  <a:gd name="T5" fmla="*/ 12 h 14"/>
                  <a:gd name="T6" fmla="*/ 2 w 14"/>
                  <a:gd name="T7" fmla="*/ 14 h 14"/>
                  <a:gd name="T8" fmla="*/ 4 w 14"/>
                  <a:gd name="T9" fmla="*/ 14 h 14"/>
                  <a:gd name="T10" fmla="*/ 7 w 14"/>
                  <a:gd name="T11" fmla="*/ 14 h 14"/>
                  <a:gd name="T12" fmla="*/ 9 w 14"/>
                  <a:gd name="T13" fmla="*/ 14 h 14"/>
                  <a:gd name="T14" fmla="*/ 12 w 14"/>
                  <a:gd name="T15" fmla="*/ 12 h 14"/>
                  <a:gd name="T16" fmla="*/ 14 w 14"/>
                  <a:gd name="T17" fmla="*/ 10 h 14"/>
                  <a:gd name="T18" fmla="*/ 14 w 14"/>
                  <a:gd name="T19" fmla="*/ 10 h 14"/>
                  <a:gd name="T20" fmla="*/ 14 w 14"/>
                  <a:gd name="T21" fmla="*/ 7 h 14"/>
                  <a:gd name="T22" fmla="*/ 12 w 14"/>
                  <a:gd name="T23" fmla="*/ 5 h 14"/>
                  <a:gd name="T24" fmla="*/ 9 w 14"/>
                  <a:gd name="T25" fmla="*/ 2 h 14"/>
                  <a:gd name="T26" fmla="*/ 7 w 14"/>
                  <a:gd name="T27" fmla="*/ 0 h 14"/>
                  <a:gd name="T28" fmla="*/ 4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10"/>
                    </a:lnTo>
                    <a:lnTo>
                      <a:pt x="0" y="12"/>
                    </a:lnTo>
                    <a:lnTo>
                      <a:pt x="2" y="14"/>
                    </a:lnTo>
                    <a:lnTo>
                      <a:pt x="4" y="14"/>
                    </a:lnTo>
                    <a:lnTo>
                      <a:pt x="7" y="14"/>
                    </a:lnTo>
                    <a:lnTo>
                      <a:pt x="9" y="14"/>
                    </a:lnTo>
                    <a:lnTo>
                      <a:pt x="12" y="12"/>
                    </a:lnTo>
                    <a:lnTo>
                      <a:pt x="14" y="10"/>
                    </a:lnTo>
                    <a:lnTo>
                      <a:pt x="14" y="7"/>
                    </a:lnTo>
                    <a:lnTo>
                      <a:pt x="12" y="5"/>
                    </a:lnTo>
                    <a:lnTo>
                      <a:pt x="9" y="2"/>
                    </a:lnTo>
                    <a:lnTo>
                      <a:pt x="7" y="0"/>
                    </a:lnTo>
                    <a:lnTo>
                      <a:pt x="4"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1077" name="Freeform 154"/>
              <p:cNvSpPr>
                <a:spLocks/>
              </p:cNvSpPr>
              <p:nvPr/>
            </p:nvSpPr>
            <p:spPr bwMode="auto">
              <a:xfrm>
                <a:off x="7194" y="3427"/>
                <a:ext cx="14" cy="15"/>
              </a:xfrm>
              <a:custGeom>
                <a:avLst/>
                <a:gdLst>
                  <a:gd name="T0" fmla="*/ 0 w 14"/>
                  <a:gd name="T1" fmla="*/ 7 h 15"/>
                  <a:gd name="T2" fmla="*/ 0 w 14"/>
                  <a:gd name="T3" fmla="*/ 10 h 15"/>
                  <a:gd name="T4" fmla="*/ 0 w 14"/>
                  <a:gd name="T5" fmla="*/ 12 h 15"/>
                  <a:gd name="T6" fmla="*/ 2 w 14"/>
                  <a:gd name="T7" fmla="*/ 15 h 15"/>
                  <a:gd name="T8" fmla="*/ 5 w 14"/>
                  <a:gd name="T9" fmla="*/ 15 h 15"/>
                  <a:gd name="T10" fmla="*/ 7 w 14"/>
                  <a:gd name="T11" fmla="*/ 15 h 15"/>
                  <a:gd name="T12" fmla="*/ 10 w 14"/>
                  <a:gd name="T13" fmla="*/ 15 h 15"/>
                  <a:gd name="T14" fmla="*/ 12 w 14"/>
                  <a:gd name="T15" fmla="*/ 12 h 15"/>
                  <a:gd name="T16" fmla="*/ 14 w 14"/>
                  <a:gd name="T17" fmla="*/ 10 h 15"/>
                  <a:gd name="T18" fmla="*/ 14 w 14"/>
                  <a:gd name="T19" fmla="*/ 10 h 15"/>
                  <a:gd name="T20" fmla="*/ 14 w 14"/>
                  <a:gd name="T21" fmla="*/ 7 h 15"/>
                  <a:gd name="T22" fmla="*/ 12 w 14"/>
                  <a:gd name="T23" fmla="*/ 5 h 15"/>
                  <a:gd name="T24" fmla="*/ 10 w 14"/>
                  <a:gd name="T25" fmla="*/ 3 h 15"/>
                  <a:gd name="T26" fmla="*/ 7 w 14"/>
                  <a:gd name="T27" fmla="*/ 0 h 15"/>
                  <a:gd name="T28" fmla="*/ 5 w 14"/>
                  <a:gd name="T29" fmla="*/ 0 h 15"/>
                  <a:gd name="T30" fmla="*/ 2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0" y="12"/>
                    </a:lnTo>
                    <a:lnTo>
                      <a:pt x="2" y="15"/>
                    </a:lnTo>
                    <a:lnTo>
                      <a:pt x="5" y="15"/>
                    </a:lnTo>
                    <a:lnTo>
                      <a:pt x="7" y="15"/>
                    </a:lnTo>
                    <a:lnTo>
                      <a:pt x="10" y="15"/>
                    </a:lnTo>
                    <a:lnTo>
                      <a:pt x="12" y="12"/>
                    </a:lnTo>
                    <a:lnTo>
                      <a:pt x="14" y="10"/>
                    </a:lnTo>
                    <a:lnTo>
                      <a:pt x="14" y="7"/>
                    </a:lnTo>
                    <a:lnTo>
                      <a:pt x="12" y="5"/>
                    </a:lnTo>
                    <a:lnTo>
                      <a:pt x="10" y="3"/>
                    </a:lnTo>
                    <a:lnTo>
                      <a:pt x="7" y="0"/>
                    </a:lnTo>
                    <a:lnTo>
                      <a:pt x="5" y="0"/>
                    </a:lnTo>
                    <a:lnTo>
                      <a:pt x="2" y="3"/>
                    </a:lnTo>
                    <a:lnTo>
                      <a:pt x="0" y="5"/>
                    </a:lnTo>
                    <a:lnTo>
                      <a:pt x="0" y="7"/>
                    </a:lnTo>
                    <a:close/>
                  </a:path>
                </a:pathLst>
              </a:custGeom>
              <a:solidFill>
                <a:srgbClr val="969696"/>
              </a:solidFill>
              <a:ln w="9525">
                <a:noFill/>
                <a:round/>
                <a:headEnd/>
                <a:tailEnd/>
              </a:ln>
            </p:spPr>
            <p:txBody>
              <a:bodyPr/>
              <a:lstStyle/>
              <a:p>
                <a:endParaRPr lang="ru-RU"/>
              </a:p>
            </p:txBody>
          </p:sp>
          <p:sp>
            <p:nvSpPr>
              <p:cNvPr id="1078" name="Freeform 155"/>
              <p:cNvSpPr>
                <a:spLocks/>
              </p:cNvSpPr>
              <p:nvPr/>
            </p:nvSpPr>
            <p:spPr bwMode="auto">
              <a:xfrm>
                <a:off x="7196" y="3398"/>
                <a:ext cx="15" cy="15"/>
              </a:xfrm>
              <a:custGeom>
                <a:avLst/>
                <a:gdLst>
                  <a:gd name="T0" fmla="*/ 0 w 15"/>
                  <a:gd name="T1" fmla="*/ 8 h 15"/>
                  <a:gd name="T2" fmla="*/ 0 w 15"/>
                  <a:gd name="T3" fmla="*/ 10 h 15"/>
                  <a:gd name="T4" fmla="*/ 0 w 15"/>
                  <a:gd name="T5" fmla="*/ 12 h 15"/>
                  <a:gd name="T6" fmla="*/ 3 w 15"/>
                  <a:gd name="T7" fmla="*/ 15 h 15"/>
                  <a:gd name="T8" fmla="*/ 5 w 15"/>
                  <a:gd name="T9" fmla="*/ 15 h 15"/>
                  <a:gd name="T10" fmla="*/ 8 w 15"/>
                  <a:gd name="T11" fmla="*/ 15 h 15"/>
                  <a:gd name="T12" fmla="*/ 10 w 15"/>
                  <a:gd name="T13" fmla="*/ 15 h 15"/>
                  <a:gd name="T14" fmla="*/ 12 w 15"/>
                  <a:gd name="T15" fmla="*/ 12 h 15"/>
                  <a:gd name="T16" fmla="*/ 15 w 15"/>
                  <a:gd name="T17" fmla="*/ 10 h 15"/>
                  <a:gd name="T18" fmla="*/ 15 w 15"/>
                  <a:gd name="T19" fmla="*/ 10 h 15"/>
                  <a:gd name="T20" fmla="*/ 15 w 15"/>
                  <a:gd name="T21" fmla="*/ 8 h 15"/>
                  <a:gd name="T22" fmla="*/ 12 w 15"/>
                  <a:gd name="T23" fmla="*/ 5 h 15"/>
                  <a:gd name="T24" fmla="*/ 10 w 15"/>
                  <a:gd name="T25" fmla="*/ 3 h 15"/>
                  <a:gd name="T26" fmla="*/ 8 w 15"/>
                  <a:gd name="T27" fmla="*/ 0 h 15"/>
                  <a:gd name="T28" fmla="*/ 5 w 15"/>
                  <a:gd name="T29" fmla="*/ 0 h 15"/>
                  <a:gd name="T30" fmla="*/ 3 w 15"/>
                  <a:gd name="T31" fmla="*/ 3 h 15"/>
                  <a:gd name="T32" fmla="*/ 0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0" y="10"/>
                    </a:lnTo>
                    <a:lnTo>
                      <a:pt x="0" y="12"/>
                    </a:lnTo>
                    <a:lnTo>
                      <a:pt x="3" y="15"/>
                    </a:lnTo>
                    <a:lnTo>
                      <a:pt x="5" y="15"/>
                    </a:lnTo>
                    <a:lnTo>
                      <a:pt x="8" y="15"/>
                    </a:lnTo>
                    <a:lnTo>
                      <a:pt x="10" y="15"/>
                    </a:lnTo>
                    <a:lnTo>
                      <a:pt x="12" y="12"/>
                    </a:lnTo>
                    <a:lnTo>
                      <a:pt x="15" y="10"/>
                    </a:lnTo>
                    <a:lnTo>
                      <a:pt x="15" y="8"/>
                    </a:lnTo>
                    <a:lnTo>
                      <a:pt x="12" y="5"/>
                    </a:lnTo>
                    <a:lnTo>
                      <a:pt x="10" y="3"/>
                    </a:lnTo>
                    <a:lnTo>
                      <a:pt x="8" y="0"/>
                    </a:lnTo>
                    <a:lnTo>
                      <a:pt x="5" y="0"/>
                    </a:lnTo>
                    <a:lnTo>
                      <a:pt x="3" y="3"/>
                    </a:lnTo>
                    <a:lnTo>
                      <a:pt x="0" y="5"/>
                    </a:lnTo>
                    <a:lnTo>
                      <a:pt x="0" y="8"/>
                    </a:lnTo>
                    <a:close/>
                  </a:path>
                </a:pathLst>
              </a:custGeom>
              <a:solidFill>
                <a:srgbClr val="969696"/>
              </a:solidFill>
              <a:ln w="9525">
                <a:noFill/>
                <a:round/>
                <a:headEnd/>
                <a:tailEnd/>
              </a:ln>
            </p:spPr>
            <p:txBody>
              <a:bodyPr/>
              <a:lstStyle/>
              <a:p>
                <a:endParaRPr lang="ru-RU"/>
              </a:p>
            </p:txBody>
          </p:sp>
          <p:sp>
            <p:nvSpPr>
              <p:cNvPr id="1079" name="Freeform 156"/>
              <p:cNvSpPr>
                <a:spLocks/>
              </p:cNvSpPr>
              <p:nvPr/>
            </p:nvSpPr>
            <p:spPr bwMode="auto">
              <a:xfrm>
                <a:off x="7196" y="3370"/>
                <a:ext cx="15" cy="14"/>
              </a:xfrm>
              <a:custGeom>
                <a:avLst/>
                <a:gdLst>
                  <a:gd name="T0" fmla="*/ 0 w 15"/>
                  <a:gd name="T1" fmla="*/ 7 h 14"/>
                  <a:gd name="T2" fmla="*/ 0 w 15"/>
                  <a:gd name="T3" fmla="*/ 9 h 14"/>
                  <a:gd name="T4" fmla="*/ 3 w 15"/>
                  <a:gd name="T5" fmla="*/ 12 h 14"/>
                  <a:gd name="T6" fmla="*/ 5 w 15"/>
                  <a:gd name="T7" fmla="*/ 14 h 14"/>
                  <a:gd name="T8" fmla="*/ 8 w 15"/>
                  <a:gd name="T9" fmla="*/ 14 h 14"/>
                  <a:gd name="T10" fmla="*/ 10 w 15"/>
                  <a:gd name="T11" fmla="*/ 14 h 14"/>
                  <a:gd name="T12" fmla="*/ 12 w 15"/>
                  <a:gd name="T13" fmla="*/ 14 h 14"/>
                  <a:gd name="T14" fmla="*/ 15 w 15"/>
                  <a:gd name="T15" fmla="*/ 12 h 14"/>
                  <a:gd name="T16" fmla="*/ 15 w 15"/>
                  <a:gd name="T17" fmla="*/ 9 h 14"/>
                  <a:gd name="T18" fmla="*/ 15 w 15"/>
                  <a:gd name="T19" fmla="*/ 9 h 14"/>
                  <a:gd name="T20" fmla="*/ 15 w 15"/>
                  <a:gd name="T21" fmla="*/ 7 h 14"/>
                  <a:gd name="T22" fmla="*/ 15 w 15"/>
                  <a:gd name="T23" fmla="*/ 4 h 14"/>
                  <a:gd name="T24" fmla="*/ 12 w 15"/>
                  <a:gd name="T25" fmla="*/ 2 h 14"/>
                  <a:gd name="T26" fmla="*/ 10 w 15"/>
                  <a:gd name="T27" fmla="*/ 0 h 14"/>
                  <a:gd name="T28" fmla="*/ 8 w 15"/>
                  <a:gd name="T29" fmla="*/ 0 h 14"/>
                  <a:gd name="T30" fmla="*/ 5 w 15"/>
                  <a:gd name="T31" fmla="*/ 2 h 14"/>
                  <a:gd name="T32" fmla="*/ 3 w 15"/>
                  <a:gd name="T33" fmla="*/ 4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8" y="14"/>
                    </a:lnTo>
                    <a:lnTo>
                      <a:pt x="10" y="14"/>
                    </a:lnTo>
                    <a:lnTo>
                      <a:pt x="12" y="14"/>
                    </a:lnTo>
                    <a:lnTo>
                      <a:pt x="15" y="12"/>
                    </a:lnTo>
                    <a:lnTo>
                      <a:pt x="15" y="9"/>
                    </a:lnTo>
                    <a:lnTo>
                      <a:pt x="15" y="7"/>
                    </a:lnTo>
                    <a:lnTo>
                      <a:pt x="15" y="4"/>
                    </a:lnTo>
                    <a:lnTo>
                      <a:pt x="12" y="2"/>
                    </a:lnTo>
                    <a:lnTo>
                      <a:pt x="10" y="0"/>
                    </a:lnTo>
                    <a:lnTo>
                      <a:pt x="8" y="0"/>
                    </a:lnTo>
                    <a:lnTo>
                      <a:pt x="5" y="2"/>
                    </a:lnTo>
                    <a:lnTo>
                      <a:pt x="3" y="4"/>
                    </a:lnTo>
                    <a:lnTo>
                      <a:pt x="0" y="7"/>
                    </a:lnTo>
                    <a:close/>
                  </a:path>
                </a:pathLst>
              </a:custGeom>
              <a:solidFill>
                <a:srgbClr val="969696"/>
              </a:solidFill>
              <a:ln w="9525">
                <a:noFill/>
                <a:round/>
                <a:headEnd/>
                <a:tailEnd/>
              </a:ln>
            </p:spPr>
            <p:txBody>
              <a:bodyPr/>
              <a:lstStyle/>
              <a:p>
                <a:endParaRPr lang="ru-RU"/>
              </a:p>
            </p:txBody>
          </p:sp>
          <p:sp>
            <p:nvSpPr>
              <p:cNvPr id="1080" name="Freeform 157"/>
              <p:cNvSpPr>
                <a:spLocks/>
              </p:cNvSpPr>
              <p:nvPr/>
            </p:nvSpPr>
            <p:spPr bwMode="auto">
              <a:xfrm>
                <a:off x="7199" y="3341"/>
                <a:ext cx="14" cy="14"/>
              </a:xfrm>
              <a:custGeom>
                <a:avLst/>
                <a:gdLst>
                  <a:gd name="T0" fmla="*/ 0 w 14"/>
                  <a:gd name="T1" fmla="*/ 7 h 14"/>
                  <a:gd name="T2" fmla="*/ 0 w 14"/>
                  <a:gd name="T3" fmla="*/ 9 h 14"/>
                  <a:gd name="T4" fmla="*/ 2 w 14"/>
                  <a:gd name="T5" fmla="*/ 12 h 14"/>
                  <a:gd name="T6" fmla="*/ 5 w 14"/>
                  <a:gd name="T7" fmla="*/ 14 h 14"/>
                  <a:gd name="T8" fmla="*/ 7 w 14"/>
                  <a:gd name="T9" fmla="*/ 14 h 14"/>
                  <a:gd name="T10" fmla="*/ 9 w 14"/>
                  <a:gd name="T11" fmla="*/ 14 h 14"/>
                  <a:gd name="T12" fmla="*/ 12 w 14"/>
                  <a:gd name="T13" fmla="*/ 14 h 14"/>
                  <a:gd name="T14" fmla="*/ 14 w 14"/>
                  <a:gd name="T15" fmla="*/ 12 h 14"/>
                  <a:gd name="T16" fmla="*/ 14 w 14"/>
                  <a:gd name="T17" fmla="*/ 9 h 14"/>
                  <a:gd name="T18" fmla="*/ 14 w 14"/>
                  <a:gd name="T19" fmla="*/ 9 h 14"/>
                  <a:gd name="T20" fmla="*/ 14 w 14"/>
                  <a:gd name="T21" fmla="*/ 7 h 14"/>
                  <a:gd name="T22" fmla="*/ 14 w 14"/>
                  <a:gd name="T23" fmla="*/ 5 h 14"/>
                  <a:gd name="T24" fmla="*/ 12 w 14"/>
                  <a:gd name="T25" fmla="*/ 2 h 14"/>
                  <a:gd name="T26" fmla="*/ 9 w 14"/>
                  <a:gd name="T27" fmla="*/ 0 h 14"/>
                  <a:gd name="T28" fmla="*/ 7 w 14"/>
                  <a:gd name="T29" fmla="*/ 0 h 14"/>
                  <a:gd name="T30" fmla="*/ 5 w 14"/>
                  <a:gd name="T31" fmla="*/ 2 h 14"/>
                  <a:gd name="T32" fmla="*/ 2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5" y="14"/>
                    </a:lnTo>
                    <a:lnTo>
                      <a:pt x="7" y="14"/>
                    </a:lnTo>
                    <a:lnTo>
                      <a:pt x="9" y="14"/>
                    </a:lnTo>
                    <a:lnTo>
                      <a:pt x="12" y="14"/>
                    </a:lnTo>
                    <a:lnTo>
                      <a:pt x="14" y="12"/>
                    </a:lnTo>
                    <a:lnTo>
                      <a:pt x="14" y="9"/>
                    </a:lnTo>
                    <a:lnTo>
                      <a:pt x="14" y="7"/>
                    </a:lnTo>
                    <a:lnTo>
                      <a:pt x="14" y="5"/>
                    </a:lnTo>
                    <a:lnTo>
                      <a:pt x="12" y="2"/>
                    </a:lnTo>
                    <a:lnTo>
                      <a:pt x="9" y="0"/>
                    </a:lnTo>
                    <a:lnTo>
                      <a:pt x="7" y="0"/>
                    </a:lnTo>
                    <a:lnTo>
                      <a:pt x="5" y="2"/>
                    </a:lnTo>
                    <a:lnTo>
                      <a:pt x="2" y="5"/>
                    </a:lnTo>
                    <a:lnTo>
                      <a:pt x="0" y="7"/>
                    </a:lnTo>
                    <a:close/>
                  </a:path>
                </a:pathLst>
              </a:custGeom>
              <a:solidFill>
                <a:srgbClr val="969696"/>
              </a:solidFill>
              <a:ln w="9525">
                <a:noFill/>
                <a:round/>
                <a:headEnd/>
                <a:tailEnd/>
              </a:ln>
            </p:spPr>
            <p:txBody>
              <a:bodyPr/>
              <a:lstStyle/>
              <a:p>
                <a:endParaRPr lang="ru-RU"/>
              </a:p>
            </p:txBody>
          </p:sp>
          <p:sp>
            <p:nvSpPr>
              <p:cNvPr id="1081" name="Freeform 158"/>
              <p:cNvSpPr>
                <a:spLocks/>
              </p:cNvSpPr>
              <p:nvPr/>
            </p:nvSpPr>
            <p:spPr bwMode="auto">
              <a:xfrm>
                <a:off x="7201" y="3312"/>
                <a:ext cx="15" cy="14"/>
              </a:xfrm>
              <a:custGeom>
                <a:avLst/>
                <a:gdLst>
                  <a:gd name="T0" fmla="*/ 0 w 15"/>
                  <a:gd name="T1" fmla="*/ 7 h 14"/>
                  <a:gd name="T2" fmla="*/ 0 w 15"/>
                  <a:gd name="T3" fmla="*/ 10 h 14"/>
                  <a:gd name="T4" fmla="*/ 3 w 15"/>
                  <a:gd name="T5" fmla="*/ 12 h 14"/>
                  <a:gd name="T6" fmla="*/ 5 w 15"/>
                  <a:gd name="T7" fmla="*/ 14 h 14"/>
                  <a:gd name="T8" fmla="*/ 7 w 15"/>
                  <a:gd name="T9" fmla="*/ 14 h 14"/>
                  <a:gd name="T10" fmla="*/ 10 w 15"/>
                  <a:gd name="T11" fmla="*/ 14 h 14"/>
                  <a:gd name="T12" fmla="*/ 12 w 15"/>
                  <a:gd name="T13" fmla="*/ 14 h 14"/>
                  <a:gd name="T14" fmla="*/ 15 w 15"/>
                  <a:gd name="T15" fmla="*/ 12 h 14"/>
                  <a:gd name="T16" fmla="*/ 15 w 15"/>
                  <a:gd name="T17" fmla="*/ 10 h 14"/>
                  <a:gd name="T18" fmla="*/ 15 w 15"/>
                  <a:gd name="T19" fmla="*/ 10 h 14"/>
                  <a:gd name="T20" fmla="*/ 15 w 15"/>
                  <a:gd name="T21" fmla="*/ 7 h 14"/>
                  <a:gd name="T22" fmla="*/ 15 w 15"/>
                  <a:gd name="T23" fmla="*/ 5 h 14"/>
                  <a:gd name="T24" fmla="*/ 12 w 15"/>
                  <a:gd name="T25" fmla="*/ 2 h 14"/>
                  <a:gd name="T26" fmla="*/ 10 w 15"/>
                  <a:gd name="T27" fmla="*/ 0 h 14"/>
                  <a:gd name="T28" fmla="*/ 7 w 15"/>
                  <a:gd name="T29" fmla="*/ 0 h 14"/>
                  <a:gd name="T30" fmla="*/ 5 w 15"/>
                  <a:gd name="T31" fmla="*/ 2 h 14"/>
                  <a:gd name="T32" fmla="*/ 3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10"/>
                    </a:lnTo>
                    <a:lnTo>
                      <a:pt x="3" y="12"/>
                    </a:lnTo>
                    <a:lnTo>
                      <a:pt x="5" y="14"/>
                    </a:lnTo>
                    <a:lnTo>
                      <a:pt x="7" y="14"/>
                    </a:lnTo>
                    <a:lnTo>
                      <a:pt x="10" y="14"/>
                    </a:lnTo>
                    <a:lnTo>
                      <a:pt x="12" y="14"/>
                    </a:lnTo>
                    <a:lnTo>
                      <a:pt x="15" y="12"/>
                    </a:lnTo>
                    <a:lnTo>
                      <a:pt x="15" y="10"/>
                    </a:lnTo>
                    <a:lnTo>
                      <a:pt x="15" y="7"/>
                    </a:lnTo>
                    <a:lnTo>
                      <a:pt x="15" y="5"/>
                    </a:lnTo>
                    <a:lnTo>
                      <a:pt x="12" y="2"/>
                    </a:lnTo>
                    <a:lnTo>
                      <a:pt x="10" y="0"/>
                    </a:lnTo>
                    <a:lnTo>
                      <a:pt x="7" y="0"/>
                    </a:lnTo>
                    <a:lnTo>
                      <a:pt x="5" y="2"/>
                    </a:lnTo>
                    <a:lnTo>
                      <a:pt x="3" y="5"/>
                    </a:lnTo>
                    <a:lnTo>
                      <a:pt x="0" y="7"/>
                    </a:lnTo>
                    <a:close/>
                  </a:path>
                </a:pathLst>
              </a:custGeom>
              <a:solidFill>
                <a:srgbClr val="969696"/>
              </a:solidFill>
              <a:ln w="9525">
                <a:noFill/>
                <a:round/>
                <a:headEnd/>
                <a:tailEnd/>
              </a:ln>
            </p:spPr>
            <p:txBody>
              <a:bodyPr/>
              <a:lstStyle/>
              <a:p>
                <a:endParaRPr lang="ru-RU"/>
              </a:p>
            </p:txBody>
          </p:sp>
        </p:grpSp>
        <p:grpSp>
          <p:nvGrpSpPr>
            <p:cNvPr id="48" name="Group 159"/>
            <p:cNvGrpSpPr>
              <a:grpSpLocks/>
            </p:cNvGrpSpPr>
            <p:nvPr/>
          </p:nvGrpSpPr>
          <p:grpSpPr bwMode="auto">
            <a:xfrm>
              <a:off x="7545" y="3149"/>
              <a:ext cx="141" cy="4474"/>
              <a:chOff x="7676" y="3125"/>
              <a:chExt cx="118" cy="8539"/>
            </a:xfrm>
          </p:grpSpPr>
          <p:grpSp>
            <p:nvGrpSpPr>
              <p:cNvPr id="708" name="Group 160"/>
              <p:cNvGrpSpPr>
                <a:grpSpLocks/>
              </p:cNvGrpSpPr>
              <p:nvPr/>
            </p:nvGrpSpPr>
            <p:grpSpPr bwMode="auto">
              <a:xfrm>
                <a:off x="7710" y="5918"/>
                <a:ext cx="84" cy="5746"/>
                <a:chOff x="7710" y="5918"/>
                <a:chExt cx="84" cy="5746"/>
              </a:xfrm>
            </p:grpSpPr>
            <p:sp>
              <p:nvSpPr>
                <p:cNvPr id="806" name="Freeform 161"/>
                <p:cNvSpPr>
                  <a:spLocks/>
                </p:cNvSpPr>
                <p:nvPr/>
              </p:nvSpPr>
              <p:spPr bwMode="auto">
                <a:xfrm>
                  <a:off x="7780" y="11650"/>
                  <a:ext cx="14" cy="14"/>
                </a:xfrm>
                <a:custGeom>
                  <a:avLst/>
                  <a:gdLst>
                    <a:gd name="T0" fmla="*/ 0 w 14"/>
                    <a:gd name="T1" fmla="*/ 9 h 14"/>
                    <a:gd name="T2" fmla="*/ 2 w 14"/>
                    <a:gd name="T3" fmla="*/ 9 h 14"/>
                    <a:gd name="T4" fmla="*/ 4 w 14"/>
                    <a:gd name="T5" fmla="*/ 12 h 14"/>
                    <a:gd name="T6" fmla="*/ 7 w 14"/>
                    <a:gd name="T7" fmla="*/ 14 h 14"/>
                    <a:gd name="T8" fmla="*/ 7 w 14"/>
                    <a:gd name="T9" fmla="*/ 14 h 14"/>
                    <a:gd name="T10" fmla="*/ 9 w 14"/>
                    <a:gd name="T11" fmla="*/ 12 h 14"/>
                    <a:gd name="T12" fmla="*/ 12 w 14"/>
                    <a:gd name="T13" fmla="*/ 9 h 14"/>
                    <a:gd name="T14" fmla="*/ 14 w 14"/>
                    <a:gd name="T15" fmla="*/ 7 h 14"/>
                    <a:gd name="T16" fmla="*/ 14 w 14"/>
                    <a:gd name="T17" fmla="*/ 7 h 14"/>
                    <a:gd name="T18" fmla="*/ 14 w 14"/>
                    <a:gd name="T19" fmla="*/ 5 h 14"/>
                    <a:gd name="T20" fmla="*/ 12 w 14"/>
                    <a:gd name="T21" fmla="*/ 2 h 14"/>
                    <a:gd name="T22" fmla="*/ 9 w 14"/>
                    <a:gd name="T23" fmla="*/ 0 h 14"/>
                    <a:gd name="T24" fmla="*/ 7 w 14"/>
                    <a:gd name="T25" fmla="*/ 0 h 14"/>
                    <a:gd name="T26" fmla="*/ 4 w 14"/>
                    <a:gd name="T27" fmla="*/ 0 h 14"/>
                    <a:gd name="T28" fmla="*/ 2 w 14"/>
                    <a:gd name="T29" fmla="*/ 0 h 14"/>
                    <a:gd name="T30" fmla="*/ 0 w 14"/>
                    <a:gd name="T31" fmla="*/ 2 h 14"/>
                    <a:gd name="T32" fmla="*/ 0 w 14"/>
                    <a:gd name="T33" fmla="*/ 5 h 14"/>
                    <a:gd name="T34" fmla="*/ 0 w 14"/>
                    <a:gd name="T35" fmla="*/ 7 h 14"/>
                    <a:gd name="T36" fmla="*/ 0 w 14"/>
                    <a:gd name="T37" fmla="*/ 9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14"/>
                    <a:gd name="T59" fmla="*/ 14 w 14"/>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14">
                      <a:moveTo>
                        <a:pt x="0" y="9"/>
                      </a:moveTo>
                      <a:lnTo>
                        <a:pt x="2" y="9"/>
                      </a:lnTo>
                      <a:lnTo>
                        <a:pt x="4" y="12"/>
                      </a:lnTo>
                      <a:lnTo>
                        <a:pt x="7" y="14"/>
                      </a:lnTo>
                      <a:lnTo>
                        <a:pt x="9" y="12"/>
                      </a:lnTo>
                      <a:lnTo>
                        <a:pt x="12" y="9"/>
                      </a:lnTo>
                      <a:lnTo>
                        <a:pt x="14" y="7"/>
                      </a:lnTo>
                      <a:lnTo>
                        <a:pt x="14" y="5"/>
                      </a:lnTo>
                      <a:lnTo>
                        <a:pt x="12" y="2"/>
                      </a:lnTo>
                      <a:lnTo>
                        <a:pt x="9" y="0"/>
                      </a:lnTo>
                      <a:lnTo>
                        <a:pt x="7" y="0"/>
                      </a:lnTo>
                      <a:lnTo>
                        <a:pt x="4" y="0"/>
                      </a:lnTo>
                      <a:lnTo>
                        <a:pt x="2" y="0"/>
                      </a:lnTo>
                      <a:lnTo>
                        <a:pt x="0"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807" name="Freeform 162"/>
                <p:cNvSpPr>
                  <a:spLocks/>
                </p:cNvSpPr>
                <p:nvPr/>
              </p:nvSpPr>
              <p:spPr bwMode="auto">
                <a:xfrm>
                  <a:off x="7780" y="11621"/>
                  <a:ext cx="14" cy="14"/>
                </a:xfrm>
                <a:custGeom>
                  <a:avLst/>
                  <a:gdLst>
                    <a:gd name="T0" fmla="*/ 0 w 14"/>
                    <a:gd name="T1" fmla="*/ 10 h 14"/>
                    <a:gd name="T2" fmla="*/ 0 w 14"/>
                    <a:gd name="T3" fmla="*/ 12 h 14"/>
                    <a:gd name="T4" fmla="*/ 2 w 14"/>
                    <a:gd name="T5" fmla="*/ 14 h 14"/>
                    <a:gd name="T6" fmla="*/ 4 w 14"/>
                    <a:gd name="T7" fmla="*/ 14 h 14"/>
                    <a:gd name="T8" fmla="*/ 7 w 14"/>
                    <a:gd name="T9" fmla="*/ 14 h 14"/>
                    <a:gd name="T10" fmla="*/ 9 w 14"/>
                    <a:gd name="T11" fmla="*/ 14 h 14"/>
                    <a:gd name="T12" fmla="*/ 12 w 14"/>
                    <a:gd name="T13" fmla="*/ 12 h 14"/>
                    <a:gd name="T14" fmla="*/ 14 w 14"/>
                    <a:gd name="T15" fmla="*/ 10 h 14"/>
                    <a:gd name="T16" fmla="*/ 14 w 14"/>
                    <a:gd name="T17" fmla="*/ 7 h 14"/>
                    <a:gd name="T18" fmla="*/ 14 w 14"/>
                    <a:gd name="T19" fmla="*/ 5 h 14"/>
                    <a:gd name="T20" fmla="*/ 12 w 14"/>
                    <a:gd name="T21" fmla="*/ 2 h 14"/>
                    <a:gd name="T22" fmla="*/ 9 w 14"/>
                    <a:gd name="T23" fmla="*/ 0 h 14"/>
                    <a:gd name="T24" fmla="*/ 7 w 14"/>
                    <a:gd name="T25" fmla="*/ 0 h 14"/>
                    <a:gd name="T26" fmla="*/ 4 w 14"/>
                    <a:gd name="T27" fmla="*/ 0 h 14"/>
                    <a:gd name="T28" fmla="*/ 2 w 14"/>
                    <a:gd name="T29" fmla="*/ 0 h 14"/>
                    <a:gd name="T30" fmla="*/ 0 w 14"/>
                    <a:gd name="T31" fmla="*/ 2 h 14"/>
                    <a:gd name="T32" fmla="*/ 0 w 14"/>
                    <a:gd name="T33" fmla="*/ 5 h 14"/>
                    <a:gd name="T34" fmla="*/ 0 w 14"/>
                    <a:gd name="T35" fmla="*/ 7 h 14"/>
                    <a:gd name="T36" fmla="*/ 0 w 14"/>
                    <a:gd name="T37" fmla="*/ 1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14"/>
                    <a:gd name="T59" fmla="*/ 14 w 14"/>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14">
                      <a:moveTo>
                        <a:pt x="0" y="10"/>
                      </a:moveTo>
                      <a:lnTo>
                        <a:pt x="0" y="12"/>
                      </a:lnTo>
                      <a:lnTo>
                        <a:pt x="2" y="14"/>
                      </a:lnTo>
                      <a:lnTo>
                        <a:pt x="4" y="14"/>
                      </a:lnTo>
                      <a:lnTo>
                        <a:pt x="7" y="14"/>
                      </a:lnTo>
                      <a:lnTo>
                        <a:pt x="9" y="14"/>
                      </a:lnTo>
                      <a:lnTo>
                        <a:pt x="12" y="12"/>
                      </a:lnTo>
                      <a:lnTo>
                        <a:pt x="14" y="10"/>
                      </a:lnTo>
                      <a:lnTo>
                        <a:pt x="14" y="7"/>
                      </a:lnTo>
                      <a:lnTo>
                        <a:pt x="14" y="5"/>
                      </a:lnTo>
                      <a:lnTo>
                        <a:pt x="12" y="2"/>
                      </a:lnTo>
                      <a:lnTo>
                        <a:pt x="9" y="0"/>
                      </a:lnTo>
                      <a:lnTo>
                        <a:pt x="7" y="0"/>
                      </a:lnTo>
                      <a:lnTo>
                        <a:pt x="4" y="0"/>
                      </a:lnTo>
                      <a:lnTo>
                        <a:pt x="2" y="0"/>
                      </a:lnTo>
                      <a:lnTo>
                        <a:pt x="0"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808" name="Freeform 163"/>
                <p:cNvSpPr>
                  <a:spLocks/>
                </p:cNvSpPr>
                <p:nvPr/>
              </p:nvSpPr>
              <p:spPr bwMode="auto">
                <a:xfrm>
                  <a:off x="7780" y="11592"/>
                  <a:ext cx="14" cy="15"/>
                </a:xfrm>
                <a:custGeom>
                  <a:avLst/>
                  <a:gdLst>
                    <a:gd name="T0" fmla="*/ 0 w 14"/>
                    <a:gd name="T1" fmla="*/ 10 h 15"/>
                    <a:gd name="T2" fmla="*/ 0 w 14"/>
                    <a:gd name="T3" fmla="*/ 12 h 15"/>
                    <a:gd name="T4" fmla="*/ 2 w 14"/>
                    <a:gd name="T5" fmla="*/ 15 h 15"/>
                    <a:gd name="T6" fmla="*/ 4 w 14"/>
                    <a:gd name="T7" fmla="*/ 15 h 15"/>
                    <a:gd name="T8" fmla="*/ 7 w 14"/>
                    <a:gd name="T9" fmla="*/ 15 h 15"/>
                    <a:gd name="T10" fmla="*/ 9 w 14"/>
                    <a:gd name="T11" fmla="*/ 15 h 15"/>
                    <a:gd name="T12" fmla="*/ 12 w 14"/>
                    <a:gd name="T13" fmla="*/ 12 h 15"/>
                    <a:gd name="T14" fmla="*/ 14 w 14"/>
                    <a:gd name="T15" fmla="*/ 10 h 15"/>
                    <a:gd name="T16" fmla="*/ 14 w 14"/>
                    <a:gd name="T17" fmla="*/ 7 h 15"/>
                    <a:gd name="T18" fmla="*/ 14 w 14"/>
                    <a:gd name="T19" fmla="*/ 5 h 15"/>
                    <a:gd name="T20" fmla="*/ 12 w 14"/>
                    <a:gd name="T21" fmla="*/ 3 h 15"/>
                    <a:gd name="T22" fmla="*/ 9 w 14"/>
                    <a:gd name="T23" fmla="*/ 0 h 15"/>
                    <a:gd name="T24" fmla="*/ 7 w 14"/>
                    <a:gd name="T25" fmla="*/ 0 h 15"/>
                    <a:gd name="T26" fmla="*/ 4 w 14"/>
                    <a:gd name="T27" fmla="*/ 0 h 15"/>
                    <a:gd name="T28" fmla="*/ 2 w 14"/>
                    <a:gd name="T29" fmla="*/ 0 h 15"/>
                    <a:gd name="T30" fmla="*/ 0 w 14"/>
                    <a:gd name="T31" fmla="*/ 3 h 15"/>
                    <a:gd name="T32" fmla="*/ 0 w 14"/>
                    <a:gd name="T33" fmla="*/ 5 h 15"/>
                    <a:gd name="T34" fmla="*/ 0 w 14"/>
                    <a:gd name="T35" fmla="*/ 7 h 15"/>
                    <a:gd name="T36" fmla="*/ 0 w 14"/>
                    <a:gd name="T37" fmla="*/ 1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15"/>
                    <a:gd name="T59" fmla="*/ 14 w 14"/>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15">
                      <a:moveTo>
                        <a:pt x="0" y="10"/>
                      </a:moveTo>
                      <a:lnTo>
                        <a:pt x="0" y="12"/>
                      </a:lnTo>
                      <a:lnTo>
                        <a:pt x="2" y="15"/>
                      </a:lnTo>
                      <a:lnTo>
                        <a:pt x="4" y="15"/>
                      </a:lnTo>
                      <a:lnTo>
                        <a:pt x="7" y="15"/>
                      </a:lnTo>
                      <a:lnTo>
                        <a:pt x="9" y="15"/>
                      </a:lnTo>
                      <a:lnTo>
                        <a:pt x="12" y="12"/>
                      </a:lnTo>
                      <a:lnTo>
                        <a:pt x="14" y="10"/>
                      </a:lnTo>
                      <a:lnTo>
                        <a:pt x="14" y="7"/>
                      </a:lnTo>
                      <a:lnTo>
                        <a:pt x="14" y="5"/>
                      </a:lnTo>
                      <a:lnTo>
                        <a:pt x="12" y="3"/>
                      </a:lnTo>
                      <a:lnTo>
                        <a:pt x="9" y="0"/>
                      </a:lnTo>
                      <a:lnTo>
                        <a:pt x="7" y="0"/>
                      </a:lnTo>
                      <a:lnTo>
                        <a:pt x="4" y="0"/>
                      </a:lnTo>
                      <a:lnTo>
                        <a:pt x="2" y="0"/>
                      </a:lnTo>
                      <a:lnTo>
                        <a:pt x="0"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809" name="Freeform 164"/>
                <p:cNvSpPr>
                  <a:spLocks/>
                </p:cNvSpPr>
                <p:nvPr/>
              </p:nvSpPr>
              <p:spPr bwMode="auto">
                <a:xfrm>
                  <a:off x="7780" y="11563"/>
                  <a:ext cx="14" cy="15"/>
                </a:xfrm>
                <a:custGeom>
                  <a:avLst/>
                  <a:gdLst>
                    <a:gd name="T0" fmla="*/ 0 w 14"/>
                    <a:gd name="T1" fmla="*/ 10 h 15"/>
                    <a:gd name="T2" fmla="*/ 0 w 14"/>
                    <a:gd name="T3" fmla="*/ 12 h 15"/>
                    <a:gd name="T4" fmla="*/ 2 w 14"/>
                    <a:gd name="T5" fmla="*/ 15 h 15"/>
                    <a:gd name="T6" fmla="*/ 4 w 14"/>
                    <a:gd name="T7" fmla="*/ 15 h 15"/>
                    <a:gd name="T8" fmla="*/ 7 w 14"/>
                    <a:gd name="T9" fmla="*/ 15 h 15"/>
                    <a:gd name="T10" fmla="*/ 9 w 14"/>
                    <a:gd name="T11" fmla="*/ 15 h 15"/>
                    <a:gd name="T12" fmla="*/ 12 w 14"/>
                    <a:gd name="T13" fmla="*/ 12 h 15"/>
                    <a:gd name="T14" fmla="*/ 14 w 14"/>
                    <a:gd name="T15" fmla="*/ 10 h 15"/>
                    <a:gd name="T16" fmla="*/ 14 w 14"/>
                    <a:gd name="T17" fmla="*/ 8 h 15"/>
                    <a:gd name="T18" fmla="*/ 14 w 14"/>
                    <a:gd name="T19" fmla="*/ 5 h 15"/>
                    <a:gd name="T20" fmla="*/ 12 w 14"/>
                    <a:gd name="T21" fmla="*/ 3 h 15"/>
                    <a:gd name="T22" fmla="*/ 9 w 14"/>
                    <a:gd name="T23" fmla="*/ 0 h 15"/>
                    <a:gd name="T24" fmla="*/ 7 w 14"/>
                    <a:gd name="T25" fmla="*/ 0 h 15"/>
                    <a:gd name="T26" fmla="*/ 4 w 14"/>
                    <a:gd name="T27" fmla="*/ 0 h 15"/>
                    <a:gd name="T28" fmla="*/ 2 w 14"/>
                    <a:gd name="T29" fmla="*/ 0 h 15"/>
                    <a:gd name="T30" fmla="*/ 0 w 14"/>
                    <a:gd name="T31" fmla="*/ 3 h 15"/>
                    <a:gd name="T32" fmla="*/ 0 w 14"/>
                    <a:gd name="T33" fmla="*/ 5 h 15"/>
                    <a:gd name="T34" fmla="*/ 0 w 14"/>
                    <a:gd name="T35" fmla="*/ 8 h 15"/>
                    <a:gd name="T36" fmla="*/ 0 w 14"/>
                    <a:gd name="T37" fmla="*/ 1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15"/>
                    <a:gd name="T59" fmla="*/ 14 w 14"/>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15">
                      <a:moveTo>
                        <a:pt x="0" y="10"/>
                      </a:moveTo>
                      <a:lnTo>
                        <a:pt x="0" y="12"/>
                      </a:lnTo>
                      <a:lnTo>
                        <a:pt x="2" y="15"/>
                      </a:lnTo>
                      <a:lnTo>
                        <a:pt x="4" y="15"/>
                      </a:lnTo>
                      <a:lnTo>
                        <a:pt x="7" y="15"/>
                      </a:lnTo>
                      <a:lnTo>
                        <a:pt x="9" y="15"/>
                      </a:lnTo>
                      <a:lnTo>
                        <a:pt x="12" y="12"/>
                      </a:lnTo>
                      <a:lnTo>
                        <a:pt x="14" y="10"/>
                      </a:lnTo>
                      <a:lnTo>
                        <a:pt x="14" y="8"/>
                      </a:lnTo>
                      <a:lnTo>
                        <a:pt x="14" y="5"/>
                      </a:lnTo>
                      <a:lnTo>
                        <a:pt x="12" y="3"/>
                      </a:lnTo>
                      <a:lnTo>
                        <a:pt x="9" y="0"/>
                      </a:lnTo>
                      <a:lnTo>
                        <a:pt x="7" y="0"/>
                      </a:lnTo>
                      <a:lnTo>
                        <a:pt x="4" y="0"/>
                      </a:lnTo>
                      <a:lnTo>
                        <a:pt x="2" y="0"/>
                      </a:lnTo>
                      <a:lnTo>
                        <a:pt x="0"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810" name="Freeform 165"/>
                <p:cNvSpPr>
                  <a:spLocks/>
                </p:cNvSpPr>
                <p:nvPr/>
              </p:nvSpPr>
              <p:spPr bwMode="auto">
                <a:xfrm>
                  <a:off x="7777" y="11535"/>
                  <a:ext cx="15" cy="14"/>
                </a:xfrm>
                <a:custGeom>
                  <a:avLst/>
                  <a:gdLst>
                    <a:gd name="T0" fmla="*/ 0 w 15"/>
                    <a:gd name="T1" fmla="*/ 9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4 h 14"/>
                    <a:gd name="T20" fmla="*/ 15 w 15"/>
                    <a:gd name="T21" fmla="*/ 2 h 14"/>
                    <a:gd name="T22" fmla="*/ 12 w 15"/>
                    <a:gd name="T23" fmla="*/ 0 h 14"/>
                    <a:gd name="T24" fmla="*/ 10 w 15"/>
                    <a:gd name="T25" fmla="*/ 0 h 14"/>
                    <a:gd name="T26" fmla="*/ 7 w 15"/>
                    <a:gd name="T27" fmla="*/ 0 h 14"/>
                    <a:gd name="T28" fmla="*/ 5 w 15"/>
                    <a:gd name="T29" fmla="*/ 0 h 14"/>
                    <a:gd name="T30" fmla="*/ 3 w 15"/>
                    <a:gd name="T31" fmla="*/ 2 h 14"/>
                    <a:gd name="T32" fmla="*/ 0 w 15"/>
                    <a:gd name="T33" fmla="*/ 4 h 14"/>
                    <a:gd name="T34" fmla="*/ 0 w 15"/>
                    <a:gd name="T35" fmla="*/ 7 h 14"/>
                    <a:gd name="T36" fmla="*/ 0 w 15"/>
                    <a:gd name="T37" fmla="*/ 9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14"/>
                    <a:gd name="T59" fmla="*/ 15 w 15"/>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14">
                      <a:moveTo>
                        <a:pt x="0" y="9"/>
                      </a:moveTo>
                      <a:lnTo>
                        <a:pt x="3" y="12"/>
                      </a:lnTo>
                      <a:lnTo>
                        <a:pt x="5" y="14"/>
                      </a:lnTo>
                      <a:lnTo>
                        <a:pt x="7" y="14"/>
                      </a:lnTo>
                      <a:lnTo>
                        <a:pt x="10" y="14"/>
                      </a:lnTo>
                      <a:lnTo>
                        <a:pt x="12" y="14"/>
                      </a:lnTo>
                      <a:lnTo>
                        <a:pt x="15" y="12"/>
                      </a:lnTo>
                      <a:lnTo>
                        <a:pt x="15" y="9"/>
                      </a:lnTo>
                      <a:lnTo>
                        <a:pt x="15" y="7"/>
                      </a:lnTo>
                      <a:lnTo>
                        <a:pt x="15" y="4"/>
                      </a:lnTo>
                      <a:lnTo>
                        <a:pt x="15" y="2"/>
                      </a:lnTo>
                      <a:lnTo>
                        <a:pt x="12" y="0"/>
                      </a:lnTo>
                      <a:lnTo>
                        <a:pt x="10" y="0"/>
                      </a:lnTo>
                      <a:lnTo>
                        <a:pt x="7" y="0"/>
                      </a:lnTo>
                      <a:lnTo>
                        <a:pt x="5" y="0"/>
                      </a:lnTo>
                      <a:lnTo>
                        <a:pt x="3"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811" name="Freeform 166"/>
                <p:cNvSpPr>
                  <a:spLocks/>
                </p:cNvSpPr>
                <p:nvPr/>
              </p:nvSpPr>
              <p:spPr bwMode="auto">
                <a:xfrm>
                  <a:off x="7777" y="11506"/>
                  <a:ext cx="15" cy="14"/>
                </a:xfrm>
                <a:custGeom>
                  <a:avLst/>
                  <a:gdLst>
                    <a:gd name="T0" fmla="*/ 0 w 15"/>
                    <a:gd name="T1" fmla="*/ 9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5 h 14"/>
                    <a:gd name="T20" fmla="*/ 15 w 15"/>
                    <a:gd name="T21" fmla="*/ 2 h 14"/>
                    <a:gd name="T22" fmla="*/ 12 w 15"/>
                    <a:gd name="T23" fmla="*/ 0 h 14"/>
                    <a:gd name="T24" fmla="*/ 10 w 15"/>
                    <a:gd name="T25" fmla="*/ 0 h 14"/>
                    <a:gd name="T26" fmla="*/ 7 w 15"/>
                    <a:gd name="T27" fmla="*/ 0 h 14"/>
                    <a:gd name="T28" fmla="*/ 5 w 15"/>
                    <a:gd name="T29" fmla="*/ 0 h 14"/>
                    <a:gd name="T30" fmla="*/ 3 w 15"/>
                    <a:gd name="T31" fmla="*/ 2 h 14"/>
                    <a:gd name="T32" fmla="*/ 0 w 15"/>
                    <a:gd name="T33" fmla="*/ 5 h 14"/>
                    <a:gd name="T34" fmla="*/ 0 w 15"/>
                    <a:gd name="T35" fmla="*/ 7 h 14"/>
                    <a:gd name="T36" fmla="*/ 0 w 15"/>
                    <a:gd name="T37" fmla="*/ 9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14"/>
                    <a:gd name="T59" fmla="*/ 15 w 15"/>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14">
                      <a:moveTo>
                        <a:pt x="0" y="9"/>
                      </a:moveTo>
                      <a:lnTo>
                        <a:pt x="3" y="12"/>
                      </a:lnTo>
                      <a:lnTo>
                        <a:pt x="5" y="14"/>
                      </a:lnTo>
                      <a:lnTo>
                        <a:pt x="7" y="14"/>
                      </a:lnTo>
                      <a:lnTo>
                        <a:pt x="10" y="14"/>
                      </a:lnTo>
                      <a:lnTo>
                        <a:pt x="12" y="14"/>
                      </a:lnTo>
                      <a:lnTo>
                        <a:pt x="15" y="12"/>
                      </a:lnTo>
                      <a:lnTo>
                        <a:pt x="15" y="9"/>
                      </a:lnTo>
                      <a:lnTo>
                        <a:pt x="15" y="7"/>
                      </a:lnTo>
                      <a:lnTo>
                        <a:pt x="15" y="5"/>
                      </a:lnTo>
                      <a:lnTo>
                        <a:pt x="15" y="2"/>
                      </a:lnTo>
                      <a:lnTo>
                        <a:pt x="12" y="0"/>
                      </a:lnTo>
                      <a:lnTo>
                        <a:pt x="10" y="0"/>
                      </a:lnTo>
                      <a:lnTo>
                        <a:pt x="7" y="0"/>
                      </a:lnTo>
                      <a:lnTo>
                        <a:pt x="5" y="0"/>
                      </a:lnTo>
                      <a:lnTo>
                        <a:pt x="3"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812" name="Freeform 167"/>
                <p:cNvSpPr>
                  <a:spLocks/>
                </p:cNvSpPr>
                <p:nvPr/>
              </p:nvSpPr>
              <p:spPr bwMode="auto">
                <a:xfrm>
                  <a:off x="7777" y="11477"/>
                  <a:ext cx="15" cy="14"/>
                </a:xfrm>
                <a:custGeom>
                  <a:avLst/>
                  <a:gdLst>
                    <a:gd name="T0" fmla="*/ 0 w 15"/>
                    <a:gd name="T1" fmla="*/ 10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10 h 14"/>
                    <a:gd name="T16" fmla="*/ 15 w 15"/>
                    <a:gd name="T17" fmla="*/ 7 h 14"/>
                    <a:gd name="T18" fmla="*/ 15 w 15"/>
                    <a:gd name="T19" fmla="*/ 5 h 14"/>
                    <a:gd name="T20" fmla="*/ 15 w 15"/>
                    <a:gd name="T21" fmla="*/ 2 h 14"/>
                    <a:gd name="T22" fmla="*/ 12 w 15"/>
                    <a:gd name="T23" fmla="*/ 0 h 14"/>
                    <a:gd name="T24" fmla="*/ 10 w 15"/>
                    <a:gd name="T25" fmla="*/ 0 h 14"/>
                    <a:gd name="T26" fmla="*/ 7 w 15"/>
                    <a:gd name="T27" fmla="*/ 0 h 14"/>
                    <a:gd name="T28" fmla="*/ 5 w 15"/>
                    <a:gd name="T29" fmla="*/ 0 h 14"/>
                    <a:gd name="T30" fmla="*/ 3 w 15"/>
                    <a:gd name="T31" fmla="*/ 2 h 14"/>
                    <a:gd name="T32" fmla="*/ 0 w 15"/>
                    <a:gd name="T33" fmla="*/ 5 h 14"/>
                    <a:gd name="T34" fmla="*/ 0 w 15"/>
                    <a:gd name="T35" fmla="*/ 7 h 14"/>
                    <a:gd name="T36" fmla="*/ 0 w 15"/>
                    <a:gd name="T37" fmla="*/ 1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14"/>
                    <a:gd name="T59" fmla="*/ 15 w 15"/>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14">
                      <a:moveTo>
                        <a:pt x="0" y="10"/>
                      </a:moveTo>
                      <a:lnTo>
                        <a:pt x="3" y="12"/>
                      </a:lnTo>
                      <a:lnTo>
                        <a:pt x="5" y="14"/>
                      </a:lnTo>
                      <a:lnTo>
                        <a:pt x="7" y="14"/>
                      </a:lnTo>
                      <a:lnTo>
                        <a:pt x="10" y="14"/>
                      </a:lnTo>
                      <a:lnTo>
                        <a:pt x="12" y="14"/>
                      </a:lnTo>
                      <a:lnTo>
                        <a:pt x="15" y="12"/>
                      </a:lnTo>
                      <a:lnTo>
                        <a:pt x="15" y="10"/>
                      </a:lnTo>
                      <a:lnTo>
                        <a:pt x="15" y="7"/>
                      </a:lnTo>
                      <a:lnTo>
                        <a:pt x="15" y="5"/>
                      </a:lnTo>
                      <a:lnTo>
                        <a:pt x="15" y="2"/>
                      </a:lnTo>
                      <a:lnTo>
                        <a:pt x="12" y="0"/>
                      </a:lnTo>
                      <a:lnTo>
                        <a:pt x="10" y="0"/>
                      </a:lnTo>
                      <a:lnTo>
                        <a:pt x="7" y="0"/>
                      </a:lnTo>
                      <a:lnTo>
                        <a:pt x="5" y="0"/>
                      </a:lnTo>
                      <a:lnTo>
                        <a:pt x="3"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813" name="Freeform 168"/>
                <p:cNvSpPr>
                  <a:spLocks/>
                </p:cNvSpPr>
                <p:nvPr/>
              </p:nvSpPr>
              <p:spPr bwMode="auto">
                <a:xfrm>
                  <a:off x="7777" y="11448"/>
                  <a:ext cx="15" cy="15"/>
                </a:xfrm>
                <a:custGeom>
                  <a:avLst/>
                  <a:gdLst>
                    <a:gd name="T0" fmla="*/ 0 w 15"/>
                    <a:gd name="T1" fmla="*/ 10 h 15"/>
                    <a:gd name="T2" fmla="*/ 0 w 15"/>
                    <a:gd name="T3" fmla="*/ 12 h 15"/>
                    <a:gd name="T4" fmla="*/ 3 w 15"/>
                    <a:gd name="T5" fmla="*/ 15 h 15"/>
                    <a:gd name="T6" fmla="*/ 5 w 15"/>
                    <a:gd name="T7" fmla="*/ 15 h 15"/>
                    <a:gd name="T8" fmla="*/ 7 w 15"/>
                    <a:gd name="T9" fmla="*/ 15 h 15"/>
                    <a:gd name="T10" fmla="*/ 10 w 15"/>
                    <a:gd name="T11" fmla="*/ 15 h 15"/>
                    <a:gd name="T12" fmla="*/ 12 w 15"/>
                    <a:gd name="T13" fmla="*/ 12 h 15"/>
                    <a:gd name="T14" fmla="*/ 15 w 15"/>
                    <a:gd name="T15" fmla="*/ 10 h 15"/>
                    <a:gd name="T16" fmla="*/ 15 w 15"/>
                    <a:gd name="T17" fmla="*/ 7 h 15"/>
                    <a:gd name="T18" fmla="*/ 15 w 15"/>
                    <a:gd name="T19" fmla="*/ 7 h 15"/>
                    <a:gd name="T20" fmla="*/ 12 w 15"/>
                    <a:gd name="T21" fmla="*/ 5 h 15"/>
                    <a:gd name="T22" fmla="*/ 10 w 15"/>
                    <a:gd name="T23" fmla="*/ 3 h 15"/>
                    <a:gd name="T24" fmla="*/ 7 w 15"/>
                    <a:gd name="T25" fmla="*/ 0 h 15"/>
                    <a:gd name="T26" fmla="*/ 5 w 15"/>
                    <a:gd name="T27" fmla="*/ 0 h 15"/>
                    <a:gd name="T28" fmla="*/ 3 w 15"/>
                    <a:gd name="T29" fmla="*/ 3 h 15"/>
                    <a:gd name="T30" fmla="*/ 0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7" y="15"/>
                      </a:lnTo>
                      <a:lnTo>
                        <a:pt x="10" y="15"/>
                      </a:lnTo>
                      <a:lnTo>
                        <a:pt x="12" y="12"/>
                      </a:lnTo>
                      <a:lnTo>
                        <a:pt x="15" y="10"/>
                      </a:lnTo>
                      <a:lnTo>
                        <a:pt x="15" y="7"/>
                      </a:lnTo>
                      <a:lnTo>
                        <a:pt x="12" y="5"/>
                      </a:lnTo>
                      <a:lnTo>
                        <a:pt x="10" y="3"/>
                      </a:lnTo>
                      <a:lnTo>
                        <a:pt x="7" y="0"/>
                      </a:lnTo>
                      <a:lnTo>
                        <a:pt x="5" y="0"/>
                      </a:lnTo>
                      <a:lnTo>
                        <a:pt x="3"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814" name="Freeform 169"/>
                <p:cNvSpPr>
                  <a:spLocks/>
                </p:cNvSpPr>
                <p:nvPr/>
              </p:nvSpPr>
              <p:spPr bwMode="auto">
                <a:xfrm>
                  <a:off x="7777" y="11419"/>
                  <a:ext cx="15" cy="15"/>
                </a:xfrm>
                <a:custGeom>
                  <a:avLst/>
                  <a:gdLst>
                    <a:gd name="T0" fmla="*/ 0 w 15"/>
                    <a:gd name="T1" fmla="*/ 10 h 15"/>
                    <a:gd name="T2" fmla="*/ 0 w 15"/>
                    <a:gd name="T3" fmla="*/ 12 h 15"/>
                    <a:gd name="T4" fmla="*/ 3 w 15"/>
                    <a:gd name="T5" fmla="*/ 15 h 15"/>
                    <a:gd name="T6" fmla="*/ 5 w 15"/>
                    <a:gd name="T7" fmla="*/ 15 h 15"/>
                    <a:gd name="T8" fmla="*/ 7 w 15"/>
                    <a:gd name="T9" fmla="*/ 15 h 15"/>
                    <a:gd name="T10" fmla="*/ 10 w 15"/>
                    <a:gd name="T11" fmla="*/ 15 h 15"/>
                    <a:gd name="T12" fmla="*/ 12 w 15"/>
                    <a:gd name="T13" fmla="*/ 12 h 15"/>
                    <a:gd name="T14" fmla="*/ 15 w 15"/>
                    <a:gd name="T15" fmla="*/ 10 h 15"/>
                    <a:gd name="T16" fmla="*/ 15 w 15"/>
                    <a:gd name="T17" fmla="*/ 8 h 15"/>
                    <a:gd name="T18" fmla="*/ 15 w 15"/>
                    <a:gd name="T19" fmla="*/ 8 h 15"/>
                    <a:gd name="T20" fmla="*/ 12 w 15"/>
                    <a:gd name="T21" fmla="*/ 5 h 15"/>
                    <a:gd name="T22" fmla="*/ 10 w 15"/>
                    <a:gd name="T23" fmla="*/ 3 h 15"/>
                    <a:gd name="T24" fmla="*/ 7 w 15"/>
                    <a:gd name="T25" fmla="*/ 0 h 15"/>
                    <a:gd name="T26" fmla="*/ 5 w 15"/>
                    <a:gd name="T27" fmla="*/ 0 h 15"/>
                    <a:gd name="T28" fmla="*/ 3 w 15"/>
                    <a:gd name="T29" fmla="*/ 3 h 15"/>
                    <a:gd name="T30" fmla="*/ 0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7" y="15"/>
                      </a:lnTo>
                      <a:lnTo>
                        <a:pt x="10" y="15"/>
                      </a:lnTo>
                      <a:lnTo>
                        <a:pt x="12" y="12"/>
                      </a:lnTo>
                      <a:lnTo>
                        <a:pt x="15" y="10"/>
                      </a:lnTo>
                      <a:lnTo>
                        <a:pt x="15" y="8"/>
                      </a:lnTo>
                      <a:lnTo>
                        <a:pt x="12" y="5"/>
                      </a:lnTo>
                      <a:lnTo>
                        <a:pt x="10" y="3"/>
                      </a:lnTo>
                      <a:lnTo>
                        <a:pt x="7" y="0"/>
                      </a:lnTo>
                      <a:lnTo>
                        <a:pt x="5" y="0"/>
                      </a:lnTo>
                      <a:lnTo>
                        <a:pt x="3"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815" name="Freeform 170"/>
                <p:cNvSpPr>
                  <a:spLocks/>
                </p:cNvSpPr>
                <p:nvPr/>
              </p:nvSpPr>
              <p:spPr bwMode="auto">
                <a:xfrm>
                  <a:off x="7777" y="11391"/>
                  <a:ext cx="15" cy="14"/>
                </a:xfrm>
                <a:custGeom>
                  <a:avLst/>
                  <a:gdLst>
                    <a:gd name="T0" fmla="*/ 0 w 15"/>
                    <a:gd name="T1" fmla="*/ 9 h 14"/>
                    <a:gd name="T2" fmla="*/ 0 w 15"/>
                    <a:gd name="T3" fmla="*/ 12 h 14"/>
                    <a:gd name="T4" fmla="*/ 3 w 15"/>
                    <a:gd name="T5" fmla="*/ 14 h 14"/>
                    <a:gd name="T6" fmla="*/ 5 w 15"/>
                    <a:gd name="T7" fmla="*/ 14 h 14"/>
                    <a:gd name="T8" fmla="*/ 7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4 h 14"/>
                    <a:gd name="T22" fmla="*/ 10 w 15"/>
                    <a:gd name="T23" fmla="*/ 2 h 14"/>
                    <a:gd name="T24" fmla="*/ 7 w 15"/>
                    <a:gd name="T25" fmla="*/ 0 h 14"/>
                    <a:gd name="T26" fmla="*/ 5 w 15"/>
                    <a:gd name="T27" fmla="*/ 0 h 14"/>
                    <a:gd name="T28" fmla="*/ 3 w 15"/>
                    <a:gd name="T29" fmla="*/ 2 h 14"/>
                    <a:gd name="T30" fmla="*/ 0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7" y="14"/>
                      </a:lnTo>
                      <a:lnTo>
                        <a:pt x="10" y="14"/>
                      </a:lnTo>
                      <a:lnTo>
                        <a:pt x="12" y="12"/>
                      </a:lnTo>
                      <a:lnTo>
                        <a:pt x="15" y="9"/>
                      </a:lnTo>
                      <a:lnTo>
                        <a:pt x="15" y="7"/>
                      </a:lnTo>
                      <a:lnTo>
                        <a:pt x="12" y="4"/>
                      </a:lnTo>
                      <a:lnTo>
                        <a:pt x="10" y="2"/>
                      </a:lnTo>
                      <a:lnTo>
                        <a:pt x="7" y="0"/>
                      </a:lnTo>
                      <a:lnTo>
                        <a:pt x="5" y="0"/>
                      </a:lnTo>
                      <a:lnTo>
                        <a:pt x="3"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816" name="Freeform 171"/>
                <p:cNvSpPr>
                  <a:spLocks/>
                </p:cNvSpPr>
                <p:nvPr/>
              </p:nvSpPr>
              <p:spPr bwMode="auto">
                <a:xfrm>
                  <a:off x="7777" y="11362"/>
                  <a:ext cx="15" cy="14"/>
                </a:xfrm>
                <a:custGeom>
                  <a:avLst/>
                  <a:gdLst>
                    <a:gd name="T0" fmla="*/ 0 w 15"/>
                    <a:gd name="T1" fmla="*/ 9 h 14"/>
                    <a:gd name="T2" fmla="*/ 0 w 15"/>
                    <a:gd name="T3" fmla="*/ 12 h 14"/>
                    <a:gd name="T4" fmla="*/ 3 w 15"/>
                    <a:gd name="T5" fmla="*/ 14 h 14"/>
                    <a:gd name="T6" fmla="*/ 5 w 15"/>
                    <a:gd name="T7" fmla="*/ 14 h 14"/>
                    <a:gd name="T8" fmla="*/ 7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5 h 14"/>
                    <a:gd name="T22" fmla="*/ 10 w 15"/>
                    <a:gd name="T23" fmla="*/ 2 h 14"/>
                    <a:gd name="T24" fmla="*/ 7 w 15"/>
                    <a:gd name="T25" fmla="*/ 0 h 14"/>
                    <a:gd name="T26" fmla="*/ 5 w 15"/>
                    <a:gd name="T27" fmla="*/ 0 h 14"/>
                    <a:gd name="T28" fmla="*/ 3 w 15"/>
                    <a:gd name="T29" fmla="*/ 2 h 14"/>
                    <a:gd name="T30" fmla="*/ 0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7" y="14"/>
                      </a:lnTo>
                      <a:lnTo>
                        <a:pt x="10" y="14"/>
                      </a:lnTo>
                      <a:lnTo>
                        <a:pt x="12" y="12"/>
                      </a:lnTo>
                      <a:lnTo>
                        <a:pt x="15" y="9"/>
                      </a:lnTo>
                      <a:lnTo>
                        <a:pt x="15" y="7"/>
                      </a:lnTo>
                      <a:lnTo>
                        <a:pt x="12" y="5"/>
                      </a:lnTo>
                      <a:lnTo>
                        <a:pt x="10" y="2"/>
                      </a:lnTo>
                      <a:lnTo>
                        <a:pt x="7" y="0"/>
                      </a:lnTo>
                      <a:lnTo>
                        <a:pt x="5" y="0"/>
                      </a:lnTo>
                      <a:lnTo>
                        <a:pt x="3"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817" name="Freeform 172"/>
                <p:cNvSpPr>
                  <a:spLocks/>
                </p:cNvSpPr>
                <p:nvPr/>
              </p:nvSpPr>
              <p:spPr bwMode="auto">
                <a:xfrm>
                  <a:off x="7775" y="11333"/>
                  <a:ext cx="14" cy="14"/>
                </a:xfrm>
                <a:custGeom>
                  <a:avLst/>
                  <a:gdLst>
                    <a:gd name="T0" fmla="*/ 0 w 14"/>
                    <a:gd name="T1" fmla="*/ 10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5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5" y="14"/>
                      </a:lnTo>
                      <a:lnTo>
                        <a:pt x="7" y="14"/>
                      </a:lnTo>
                      <a:lnTo>
                        <a:pt x="9" y="14"/>
                      </a:lnTo>
                      <a:lnTo>
                        <a:pt x="12" y="14"/>
                      </a:lnTo>
                      <a:lnTo>
                        <a:pt x="14" y="12"/>
                      </a:lnTo>
                      <a:lnTo>
                        <a:pt x="14" y="10"/>
                      </a:lnTo>
                      <a:lnTo>
                        <a:pt x="14" y="7"/>
                      </a:lnTo>
                      <a:lnTo>
                        <a:pt x="14" y="5"/>
                      </a:lnTo>
                      <a:lnTo>
                        <a:pt x="12" y="2"/>
                      </a:lnTo>
                      <a:lnTo>
                        <a:pt x="9" y="0"/>
                      </a:lnTo>
                      <a:lnTo>
                        <a:pt x="7" y="0"/>
                      </a:lnTo>
                      <a:lnTo>
                        <a:pt x="5"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818" name="Freeform 173"/>
                <p:cNvSpPr>
                  <a:spLocks/>
                </p:cNvSpPr>
                <p:nvPr/>
              </p:nvSpPr>
              <p:spPr bwMode="auto">
                <a:xfrm>
                  <a:off x="7775" y="11304"/>
                  <a:ext cx="14" cy="15"/>
                </a:xfrm>
                <a:custGeom>
                  <a:avLst/>
                  <a:gdLst>
                    <a:gd name="T0" fmla="*/ 0 w 14"/>
                    <a:gd name="T1" fmla="*/ 10 h 15"/>
                    <a:gd name="T2" fmla="*/ 2 w 14"/>
                    <a:gd name="T3" fmla="*/ 12 h 15"/>
                    <a:gd name="T4" fmla="*/ 5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9 w 14"/>
                    <a:gd name="T25" fmla="*/ 0 h 15"/>
                    <a:gd name="T26" fmla="*/ 7 w 14"/>
                    <a:gd name="T27" fmla="*/ 0 h 15"/>
                    <a:gd name="T28" fmla="*/ 5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9" y="15"/>
                      </a:lnTo>
                      <a:lnTo>
                        <a:pt x="12" y="15"/>
                      </a:lnTo>
                      <a:lnTo>
                        <a:pt x="14" y="12"/>
                      </a:lnTo>
                      <a:lnTo>
                        <a:pt x="14" y="10"/>
                      </a:lnTo>
                      <a:lnTo>
                        <a:pt x="14" y="7"/>
                      </a:lnTo>
                      <a:lnTo>
                        <a:pt x="14" y="5"/>
                      </a:lnTo>
                      <a:lnTo>
                        <a:pt x="12" y="3"/>
                      </a:lnTo>
                      <a:lnTo>
                        <a:pt x="9" y="0"/>
                      </a:lnTo>
                      <a:lnTo>
                        <a:pt x="7" y="0"/>
                      </a:lnTo>
                      <a:lnTo>
                        <a:pt x="5"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819" name="Freeform 174"/>
                <p:cNvSpPr>
                  <a:spLocks/>
                </p:cNvSpPr>
                <p:nvPr/>
              </p:nvSpPr>
              <p:spPr bwMode="auto">
                <a:xfrm>
                  <a:off x="7775" y="11275"/>
                  <a:ext cx="14" cy="15"/>
                </a:xfrm>
                <a:custGeom>
                  <a:avLst/>
                  <a:gdLst>
                    <a:gd name="T0" fmla="*/ 0 w 14"/>
                    <a:gd name="T1" fmla="*/ 10 h 15"/>
                    <a:gd name="T2" fmla="*/ 2 w 14"/>
                    <a:gd name="T3" fmla="*/ 12 h 15"/>
                    <a:gd name="T4" fmla="*/ 5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9 w 14"/>
                    <a:gd name="T25" fmla="*/ 0 h 15"/>
                    <a:gd name="T26" fmla="*/ 7 w 14"/>
                    <a:gd name="T27" fmla="*/ 0 h 15"/>
                    <a:gd name="T28" fmla="*/ 5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9" y="15"/>
                      </a:lnTo>
                      <a:lnTo>
                        <a:pt x="12" y="15"/>
                      </a:lnTo>
                      <a:lnTo>
                        <a:pt x="14" y="12"/>
                      </a:lnTo>
                      <a:lnTo>
                        <a:pt x="14" y="10"/>
                      </a:lnTo>
                      <a:lnTo>
                        <a:pt x="14" y="8"/>
                      </a:lnTo>
                      <a:lnTo>
                        <a:pt x="14" y="5"/>
                      </a:lnTo>
                      <a:lnTo>
                        <a:pt x="12" y="3"/>
                      </a:lnTo>
                      <a:lnTo>
                        <a:pt x="9" y="0"/>
                      </a:lnTo>
                      <a:lnTo>
                        <a:pt x="7" y="0"/>
                      </a:lnTo>
                      <a:lnTo>
                        <a:pt x="5"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820" name="Freeform 175"/>
                <p:cNvSpPr>
                  <a:spLocks/>
                </p:cNvSpPr>
                <p:nvPr/>
              </p:nvSpPr>
              <p:spPr bwMode="auto">
                <a:xfrm>
                  <a:off x="7775" y="11247"/>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9 w 14"/>
                    <a:gd name="T23" fmla="*/ 2 h 14"/>
                    <a:gd name="T24" fmla="*/ 7 w 14"/>
                    <a:gd name="T25" fmla="*/ 0 h 14"/>
                    <a:gd name="T26" fmla="*/ 5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9" y="14"/>
                      </a:lnTo>
                      <a:lnTo>
                        <a:pt x="12" y="12"/>
                      </a:lnTo>
                      <a:lnTo>
                        <a:pt x="14" y="9"/>
                      </a:lnTo>
                      <a:lnTo>
                        <a:pt x="14" y="7"/>
                      </a:lnTo>
                      <a:lnTo>
                        <a:pt x="12" y="4"/>
                      </a:lnTo>
                      <a:lnTo>
                        <a:pt x="9" y="2"/>
                      </a:lnTo>
                      <a:lnTo>
                        <a:pt x="7" y="0"/>
                      </a:lnTo>
                      <a:lnTo>
                        <a:pt x="5"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821" name="Freeform 176"/>
                <p:cNvSpPr>
                  <a:spLocks/>
                </p:cNvSpPr>
                <p:nvPr/>
              </p:nvSpPr>
              <p:spPr bwMode="auto">
                <a:xfrm>
                  <a:off x="7775" y="11218"/>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9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9" y="14"/>
                      </a:lnTo>
                      <a:lnTo>
                        <a:pt x="12" y="12"/>
                      </a:lnTo>
                      <a:lnTo>
                        <a:pt x="14" y="9"/>
                      </a:lnTo>
                      <a:lnTo>
                        <a:pt x="14" y="7"/>
                      </a:lnTo>
                      <a:lnTo>
                        <a:pt x="12" y="5"/>
                      </a:lnTo>
                      <a:lnTo>
                        <a:pt x="9" y="2"/>
                      </a:lnTo>
                      <a:lnTo>
                        <a:pt x="7" y="0"/>
                      </a:lnTo>
                      <a:lnTo>
                        <a:pt x="5"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822" name="Freeform 177"/>
                <p:cNvSpPr>
                  <a:spLocks/>
                </p:cNvSpPr>
                <p:nvPr/>
              </p:nvSpPr>
              <p:spPr bwMode="auto">
                <a:xfrm>
                  <a:off x="7775" y="11189"/>
                  <a:ext cx="14" cy="14"/>
                </a:xfrm>
                <a:custGeom>
                  <a:avLst/>
                  <a:gdLst>
                    <a:gd name="T0" fmla="*/ 0 w 14"/>
                    <a:gd name="T1" fmla="*/ 10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9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5" y="14"/>
                      </a:lnTo>
                      <a:lnTo>
                        <a:pt x="7" y="14"/>
                      </a:lnTo>
                      <a:lnTo>
                        <a:pt x="9" y="14"/>
                      </a:lnTo>
                      <a:lnTo>
                        <a:pt x="12" y="12"/>
                      </a:lnTo>
                      <a:lnTo>
                        <a:pt x="14" y="10"/>
                      </a:lnTo>
                      <a:lnTo>
                        <a:pt x="14" y="7"/>
                      </a:lnTo>
                      <a:lnTo>
                        <a:pt x="12" y="5"/>
                      </a:lnTo>
                      <a:lnTo>
                        <a:pt x="9" y="2"/>
                      </a:lnTo>
                      <a:lnTo>
                        <a:pt x="7" y="0"/>
                      </a:lnTo>
                      <a:lnTo>
                        <a:pt x="5"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823" name="Freeform 178"/>
                <p:cNvSpPr>
                  <a:spLocks/>
                </p:cNvSpPr>
                <p:nvPr/>
              </p:nvSpPr>
              <p:spPr bwMode="auto">
                <a:xfrm>
                  <a:off x="7775" y="11160"/>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9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9 w 14"/>
                    <a:gd name="T23" fmla="*/ 3 h 15"/>
                    <a:gd name="T24" fmla="*/ 7 w 14"/>
                    <a:gd name="T25" fmla="*/ 0 h 15"/>
                    <a:gd name="T26" fmla="*/ 5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9" y="15"/>
                      </a:lnTo>
                      <a:lnTo>
                        <a:pt x="12" y="12"/>
                      </a:lnTo>
                      <a:lnTo>
                        <a:pt x="14" y="10"/>
                      </a:lnTo>
                      <a:lnTo>
                        <a:pt x="14" y="7"/>
                      </a:lnTo>
                      <a:lnTo>
                        <a:pt x="12" y="5"/>
                      </a:lnTo>
                      <a:lnTo>
                        <a:pt x="9" y="3"/>
                      </a:lnTo>
                      <a:lnTo>
                        <a:pt x="7" y="0"/>
                      </a:lnTo>
                      <a:lnTo>
                        <a:pt x="5"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824" name="Freeform 179"/>
                <p:cNvSpPr>
                  <a:spLocks/>
                </p:cNvSpPr>
                <p:nvPr/>
              </p:nvSpPr>
              <p:spPr bwMode="auto">
                <a:xfrm>
                  <a:off x="7772" y="11131"/>
                  <a:ext cx="15" cy="15"/>
                </a:xfrm>
                <a:custGeom>
                  <a:avLst/>
                  <a:gdLst>
                    <a:gd name="T0" fmla="*/ 0 w 15"/>
                    <a:gd name="T1" fmla="*/ 10 h 15"/>
                    <a:gd name="T2" fmla="*/ 3 w 15"/>
                    <a:gd name="T3" fmla="*/ 12 h 15"/>
                    <a:gd name="T4" fmla="*/ 5 w 15"/>
                    <a:gd name="T5" fmla="*/ 15 h 15"/>
                    <a:gd name="T6" fmla="*/ 8 w 15"/>
                    <a:gd name="T7" fmla="*/ 15 h 15"/>
                    <a:gd name="T8" fmla="*/ 10 w 15"/>
                    <a:gd name="T9" fmla="*/ 15 h 15"/>
                    <a:gd name="T10" fmla="*/ 12 w 15"/>
                    <a:gd name="T11" fmla="*/ 15 h 15"/>
                    <a:gd name="T12" fmla="*/ 15 w 15"/>
                    <a:gd name="T13" fmla="*/ 12 h 15"/>
                    <a:gd name="T14" fmla="*/ 15 w 15"/>
                    <a:gd name="T15" fmla="*/ 10 h 15"/>
                    <a:gd name="T16" fmla="*/ 15 w 15"/>
                    <a:gd name="T17" fmla="*/ 8 h 15"/>
                    <a:gd name="T18" fmla="*/ 15 w 15"/>
                    <a:gd name="T19" fmla="*/ 8 h 15"/>
                    <a:gd name="T20" fmla="*/ 15 w 15"/>
                    <a:gd name="T21" fmla="*/ 5 h 15"/>
                    <a:gd name="T22" fmla="*/ 12 w 15"/>
                    <a:gd name="T23" fmla="*/ 3 h 15"/>
                    <a:gd name="T24" fmla="*/ 10 w 15"/>
                    <a:gd name="T25" fmla="*/ 0 h 15"/>
                    <a:gd name="T26" fmla="*/ 8 w 15"/>
                    <a:gd name="T27" fmla="*/ 0 h 15"/>
                    <a:gd name="T28" fmla="*/ 5 w 15"/>
                    <a:gd name="T29" fmla="*/ 3 h 15"/>
                    <a:gd name="T30" fmla="*/ 3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8" y="15"/>
                      </a:lnTo>
                      <a:lnTo>
                        <a:pt x="10" y="15"/>
                      </a:lnTo>
                      <a:lnTo>
                        <a:pt x="12" y="15"/>
                      </a:lnTo>
                      <a:lnTo>
                        <a:pt x="15" y="12"/>
                      </a:lnTo>
                      <a:lnTo>
                        <a:pt x="15" y="10"/>
                      </a:lnTo>
                      <a:lnTo>
                        <a:pt x="15" y="8"/>
                      </a:lnTo>
                      <a:lnTo>
                        <a:pt x="15" y="5"/>
                      </a:lnTo>
                      <a:lnTo>
                        <a:pt x="12" y="3"/>
                      </a:lnTo>
                      <a:lnTo>
                        <a:pt x="10" y="0"/>
                      </a:lnTo>
                      <a:lnTo>
                        <a:pt x="8" y="0"/>
                      </a:lnTo>
                      <a:lnTo>
                        <a:pt x="5" y="3"/>
                      </a:lnTo>
                      <a:lnTo>
                        <a:pt x="3" y="5"/>
                      </a:lnTo>
                      <a:lnTo>
                        <a:pt x="0" y="8"/>
                      </a:lnTo>
                      <a:lnTo>
                        <a:pt x="0" y="10"/>
                      </a:lnTo>
                      <a:close/>
                    </a:path>
                  </a:pathLst>
                </a:custGeom>
                <a:solidFill>
                  <a:srgbClr val="969696"/>
                </a:solidFill>
                <a:ln w="9525">
                  <a:noFill/>
                  <a:round/>
                  <a:headEnd/>
                  <a:tailEnd/>
                </a:ln>
              </p:spPr>
              <p:txBody>
                <a:bodyPr/>
                <a:lstStyle/>
                <a:p>
                  <a:endParaRPr lang="ru-RU"/>
                </a:p>
              </p:txBody>
            </p:sp>
            <p:sp>
              <p:nvSpPr>
                <p:cNvPr id="825" name="Freeform 180"/>
                <p:cNvSpPr>
                  <a:spLocks/>
                </p:cNvSpPr>
                <p:nvPr/>
              </p:nvSpPr>
              <p:spPr bwMode="auto">
                <a:xfrm>
                  <a:off x="7772" y="11103"/>
                  <a:ext cx="15" cy="14"/>
                </a:xfrm>
                <a:custGeom>
                  <a:avLst/>
                  <a:gdLst>
                    <a:gd name="T0" fmla="*/ 0 w 15"/>
                    <a:gd name="T1" fmla="*/ 9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4 h 14"/>
                    <a:gd name="T22" fmla="*/ 12 w 15"/>
                    <a:gd name="T23" fmla="*/ 2 h 14"/>
                    <a:gd name="T24" fmla="*/ 10 w 15"/>
                    <a:gd name="T25" fmla="*/ 0 h 14"/>
                    <a:gd name="T26" fmla="*/ 8 w 15"/>
                    <a:gd name="T27" fmla="*/ 0 h 14"/>
                    <a:gd name="T28" fmla="*/ 5 w 15"/>
                    <a:gd name="T29" fmla="*/ 2 h 14"/>
                    <a:gd name="T30" fmla="*/ 3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8" y="14"/>
                      </a:lnTo>
                      <a:lnTo>
                        <a:pt x="10" y="14"/>
                      </a:lnTo>
                      <a:lnTo>
                        <a:pt x="12" y="14"/>
                      </a:lnTo>
                      <a:lnTo>
                        <a:pt x="15" y="12"/>
                      </a:lnTo>
                      <a:lnTo>
                        <a:pt x="15" y="9"/>
                      </a:lnTo>
                      <a:lnTo>
                        <a:pt x="15" y="7"/>
                      </a:lnTo>
                      <a:lnTo>
                        <a:pt x="15" y="4"/>
                      </a:lnTo>
                      <a:lnTo>
                        <a:pt x="12" y="2"/>
                      </a:lnTo>
                      <a:lnTo>
                        <a:pt x="10" y="0"/>
                      </a:lnTo>
                      <a:lnTo>
                        <a:pt x="8" y="0"/>
                      </a:lnTo>
                      <a:lnTo>
                        <a:pt x="5" y="2"/>
                      </a:lnTo>
                      <a:lnTo>
                        <a:pt x="3" y="4"/>
                      </a:lnTo>
                      <a:lnTo>
                        <a:pt x="0" y="7"/>
                      </a:lnTo>
                      <a:lnTo>
                        <a:pt x="0" y="9"/>
                      </a:lnTo>
                      <a:close/>
                    </a:path>
                  </a:pathLst>
                </a:custGeom>
                <a:solidFill>
                  <a:srgbClr val="969696"/>
                </a:solidFill>
                <a:ln w="9525">
                  <a:noFill/>
                  <a:round/>
                  <a:headEnd/>
                  <a:tailEnd/>
                </a:ln>
              </p:spPr>
              <p:txBody>
                <a:bodyPr/>
                <a:lstStyle/>
                <a:p>
                  <a:endParaRPr lang="ru-RU"/>
                </a:p>
              </p:txBody>
            </p:sp>
            <p:sp>
              <p:nvSpPr>
                <p:cNvPr id="826" name="Freeform 181"/>
                <p:cNvSpPr>
                  <a:spLocks/>
                </p:cNvSpPr>
                <p:nvPr/>
              </p:nvSpPr>
              <p:spPr bwMode="auto">
                <a:xfrm>
                  <a:off x="7772" y="11074"/>
                  <a:ext cx="15" cy="14"/>
                </a:xfrm>
                <a:custGeom>
                  <a:avLst/>
                  <a:gdLst>
                    <a:gd name="T0" fmla="*/ 0 w 15"/>
                    <a:gd name="T1" fmla="*/ 9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5 h 14"/>
                    <a:gd name="T22" fmla="*/ 12 w 15"/>
                    <a:gd name="T23" fmla="*/ 2 h 14"/>
                    <a:gd name="T24" fmla="*/ 10 w 15"/>
                    <a:gd name="T25" fmla="*/ 0 h 14"/>
                    <a:gd name="T26" fmla="*/ 8 w 15"/>
                    <a:gd name="T27" fmla="*/ 0 h 14"/>
                    <a:gd name="T28" fmla="*/ 5 w 15"/>
                    <a:gd name="T29" fmla="*/ 2 h 14"/>
                    <a:gd name="T30" fmla="*/ 3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8" y="14"/>
                      </a:lnTo>
                      <a:lnTo>
                        <a:pt x="10" y="14"/>
                      </a:lnTo>
                      <a:lnTo>
                        <a:pt x="12" y="14"/>
                      </a:lnTo>
                      <a:lnTo>
                        <a:pt x="15" y="12"/>
                      </a:lnTo>
                      <a:lnTo>
                        <a:pt x="15" y="9"/>
                      </a:lnTo>
                      <a:lnTo>
                        <a:pt x="15" y="7"/>
                      </a:lnTo>
                      <a:lnTo>
                        <a:pt x="15" y="5"/>
                      </a:lnTo>
                      <a:lnTo>
                        <a:pt x="12" y="2"/>
                      </a:lnTo>
                      <a:lnTo>
                        <a:pt x="10" y="0"/>
                      </a:lnTo>
                      <a:lnTo>
                        <a:pt x="8" y="0"/>
                      </a:lnTo>
                      <a:lnTo>
                        <a:pt x="5" y="2"/>
                      </a:lnTo>
                      <a:lnTo>
                        <a:pt x="3" y="5"/>
                      </a:lnTo>
                      <a:lnTo>
                        <a:pt x="0" y="7"/>
                      </a:lnTo>
                      <a:lnTo>
                        <a:pt x="0" y="9"/>
                      </a:lnTo>
                      <a:close/>
                    </a:path>
                  </a:pathLst>
                </a:custGeom>
                <a:solidFill>
                  <a:srgbClr val="969696"/>
                </a:solidFill>
                <a:ln w="9525">
                  <a:noFill/>
                  <a:round/>
                  <a:headEnd/>
                  <a:tailEnd/>
                </a:ln>
              </p:spPr>
              <p:txBody>
                <a:bodyPr/>
                <a:lstStyle/>
                <a:p>
                  <a:endParaRPr lang="ru-RU"/>
                </a:p>
              </p:txBody>
            </p:sp>
            <p:sp>
              <p:nvSpPr>
                <p:cNvPr id="827" name="Freeform 182"/>
                <p:cNvSpPr>
                  <a:spLocks/>
                </p:cNvSpPr>
                <p:nvPr/>
              </p:nvSpPr>
              <p:spPr bwMode="auto">
                <a:xfrm>
                  <a:off x="7772" y="11045"/>
                  <a:ext cx="15" cy="14"/>
                </a:xfrm>
                <a:custGeom>
                  <a:avLst/>
                  <a:gdLst>
                    <a:gd name="T0" fmla="*/ 0 w 15"/>
                    <a:gd name="T1" fmla="*/ 10 h 14"/>
                    <a:gd name="T2" fmla="*/ 0 w 15"/>
                    <a:gd name="T3" fmla="*/ 12 h 14"/>
                    <a:gd name="T4" fmla="*/ 3 w 15"/>
                    <a:gd name="T5" fmla="*/ 14 h 14"/>
                    <a:gd name="T6" fmla="*/ 5 w 15"/>
                    <a:gd name="T7" fmla="*/ 14 h 14"/>
                    <a:gd name="T8" fmla="*/ 8 w 15"/>
                    <a:gd name="T9" fmla="*/ 14 h 14"/>
                    <a:gd name="T10" fmla="*/ 10 w 15"/>
                    <a:gd name="T11" fmla="*/ 14 h 14"/>
                    <a:gd name="T12" fmla="*/ 12 w 15"/>
                    <a:gd name="T13" fmla="*/ 12 h 14"/>
                    <a:gd name="T14" fmla="*/ 15 w 15"/>
                    <a:gd name="T15" fmla="*/ 10 h 14"/>
                    <a:gd name="T16" fmla="*/ 15 w 15"/>
                    <a:gd name="T17" fmla="*/ 7 h 14"/>
                    <a:gd name="T18" fmla="*/ 15 w 15"/>
                    <a:gd name="T19" fmla="*/ 7 h 14"/>
                    <a:gd name="T20" fmla="*/ 12 w 15"/>
                    <a:gd name="T21" fmla="*/ 5 h 14"/>
                    <a:gd name="T22" fmla="*/ 10 w 15"/>
                    <a:gd name="T23" fmla="*/ 2 h 14"/>
                    <a:gd name="T24" fmla="*/ 8 w 15"/>
                    <a:gd name="T25" fmla="*/ 0 h 14"/>
                    <a:gd name="T26" fmla="*/ 5 w 15"/>
                    <a:gd name="T27" fmla="*/ 0 h 14"/>
                    <a:gd name="T28" fmla="*/ 3 w 15"/>
                    <a:gd name="T29" fmla="*/ 2 h 14"/>
                    <a:gd name="T30" fmla="*/ 0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0" y="12"/>
                      </a:lnTo>
                      <a:lnTo>
                        <a:pt x="3" y="14"/>
                      </a:lnTo>
                      <a:lnTo>
                        <a:pt x="5" y="14"/>
                      </a:lnTo>
                      <a:lnTo>
                        <a:pt x="8" y="14"/>
                      </a:lnTo>
                      <a:lnTo>
                        <a:pt x="10" y="14"/>
                      </a:lnTo>
                      <a:lnTo>
                        <a:pt x="12" y="12"/>
                      </a:lnTo>
                      <a:lnTo>
                        <a:pt x="15" y="10"/>
                      </a:lnTo>
                      <a:lnTo>
                        <a:pt x="15" y="7"/>
                      </a:lnTo>
                      <a:lnTo>
                        <a:pt x="12" y="5"/>
                      </a:lnTo>
                      <a:lnTo>
                        <a:pt x="10" y="2"/>
                      </a:lnTo>
                      <a:lnTo>
                        <a:pt x="8" y="0"/>
                      </a:lnTo>
                      <a:lnTo>
                        <a:pt x="5" y="0"/>
                      </a:lnTo>
                      <a:lnTo>
                        <a:pt x="3"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828" name="Freeform 183"/>
                <p:cNvSpPr>
                  <a:spLocks/>
                </p:cNvSpPr>
                <p:nvPr/>
              </p:nvSpPr>
              <p:spPr bwMode="auto">
                <a:xfrm>
                  <a:off x="7772" y="11016"/>
                  <a:ext cx="15" cy="15"/>
                </a:xfrm>
                <a:custGeom>
                  <a:avLst/>
                  <a:gdLst>
                    <a:gd name="T0" fmla="*/ 0 w 15"/>
                    <a:gd name="T1" fmla="*/ 10 h 15"/>
                    <a:gd name="T2" fmla="*/ 0 w 15"/>
                    <a:gd name="T3" fmla="*/ 12 h 15"/>
                    <a:gd name="T4" fmla="*/ 3 w 15"/>
                    <a:gd name="T5" fmla="*/ 15 h 15"/>
                    <a:gd name="T6" fmla="*/ 5 w 15"/>
                    <a:gd name="T7" fmla="*/ 15 h 15"/>
                    <a:gd name="T8" fmla="*/ 8 w 15"/>
                    <a:gd name="T9" fmla="*/ 15 h 15"/>
                    <a:gd name="T10" fmla="*/ 10 w 15"/>
                    <a:gd name="T11" fmla="*/ 15 h 15"/>
                    <a:gd name="T12" fmla="*/ 12 w 15"/>
                    <a:gd name="T13" fmla="*/ 12 h 15"/>
                    <a:gd name="T14" fmla="*/ 15 w 15"/>
                    <a:gd name="T15" fmla="*/ 10 h 15"/>
                    <a:gd name="T16" fmla="*/ 15 w 15"/>
                    <a:gd name="T17" fmla="*/ 7 h 15"/>
                    <a:gd name="T18" fmla="*/ 15 w 15"/>
                    <a:gd name="T19" fmla="*/ 7 h 15"/>
                    <a:gd name="T20" fmla="*/ 12 w 15"/>
                    <a:gd name="T21" fmla="*/ 5 h 15"/>
                    <a:gd name="T22" fmla="*/ 10 w 15"/>
                    <a:gd name="T23" fmla="*/ 3 h 15"/>
                    <a:gd name="T24" fmla="*/ 8 w 15"/>
                    <a:gd name="T25" fmla="*/ 0 h 15"/>
                    <a:gd name="T26" fmla="*/ 5 w 15"/>
                    <a:gd name="T27" fmla="*/ 0 h 15"/>
                    <a:gd name="T28" fmla="*/ 3 w 15"/>
                    <a:gd name="T29" fmla="*/ 3 h 15"/>
                    <a:gd name="T30" fmla="*/ 0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8" y="15"/>
                      </a:lnTo>
                      <a:lnTo>
                        <a:pt x="10" y="15"/>
                      </a:lnTo>
                      <a:lnTo>
                        <a:pt x="12" y="12"/>
                      </a:lnTo>
                      <a:lnTo>
                        <a:pt x="15" y="10"/>
                      </a:lnTo>
                      <a:lnTo>
                        <a:pt x="15" y="7"/>
                      </a:lnTo>
                      <a:lnTo>
                        <a:pt x="12" y="5"/>
                      </a:lnTo>
                      <a:lnTo>
                        <a:pt x="10" y="3"/>
                      </a:lnTo>
                      <a:lnTo>
                        <a:pt x="8" y="0"/>
                      </a:lnTo>
                      <a:lnTo>
                        <a:pt x="5" y="0"/>
                      </a:lnTo>
                      <a:lnTo>
                        <a:pt x="3"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829" name="Freeform 184"/>
                <p:cNvSpPr>
                  <a:spLocks/>
                </p:cNvSpPr>
                <p:nvPr/>
              </p:nvSpPr>
              <p:spPr bwMode="auto">
                <a:xfrm>
                  <a:off x="7772" y="10987"/>
                  <a:ext cx="15" cy="15"/>
                </a:xfrm>
                <a:custGeom>
                  <a:avLst/>
                  <a:gdLst>
                    <a:gd name="T0" fmla="*/ 0 w 15"/>
                    <a:gd name="T1" fmla="*/ 10 h 15"/>
                    <a:gd name="T2" fmla="*/ 0 w 15"/>
                    <a:gd name="T3" fmla="*/ 12 h 15"/>
                    <a:gd name="T4" fmla="*/ 3 w 15"/>
                    <a:gd name="T5" fmla="*/ 15 h 15"/>
                    <a:gd name="T6" fmla="*/ 5 w 15"/>
                    <a:gd name="T7" fmla="*/ 15 h 15"/>
                    <a:gd name="T8" fmla="*/ 8 w 15"/>
                    <a:gd name="T9" fmla="*/ 15 h 15"/>
                    <a:gd name="T10" fmla="*/ 10 w 15"/>
                    <a:gd name="T11" fmla="*/ 15 h 15"/>
                    <a:gd name="T12" fmla="*/ 12 w 15"/>
                    <a:gd name="T13" fmla="*/ 12 h 15"/>
                    <a:gd name="T14" fmla="*/ 15 w 15"/>
                    <a:gd name="T15" fmla="*/ 10 h 15"/>
                    <a:gd name="T16" fmla="*/ 15 w 15"/>
                    <a:gd name="T17" fmla="*/ 8 h 15"/>
                    <a:gd name="T18" fmla="*/ 15 w 15"/>
                    <a:gd name="T19" fmla="*/ 8 h 15"/>
                    <a:gd name="T20" fmla="*/ 12 w 15"/>
                    <a:gd name="T21" fmla="*/ 5 h 15"/>
                    <a:gd name="T22" fmla="*/ 10 w 15"/>
                    <a:gd name="T23" fmla="*/ 3 h 15"/>
                    <a:gd name="T24" fmla="*/ 8 w 15"/>
                    <a:gd name="T25" fmla="*/ 0 h 15"/>
                    <a:gd name="T26" fmla="*/ 5 w 15"/>
                    <a:gd name="T27" fmla="*/ 0 h 15"/>
                    <a:gd name="T28" fmla="*/ 3 w 15"/>
                    <a:gd name="T29" fmla="*/ 3 h 15"/>
                    <a:gd name="T30" fmla="*/ 0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8" y="15"/>
                      </a:lnTo>
                      <a:lnTo>
                        <a:pt x="10" y="15"/>
                      </a:lnTo>
                      <a:lnTo>
                        <a:pt x="12" y="12"/>
                      </a:lnTo>
                      <a:lnTo>
                        <a:pt x="15" y="10"/>
                      </a:lnTo>
                      <a:lnTo>
                        <a:pt x="15" y="8"/>
                      </a:lnTo>
                      <a:lnTo>
                        <a:pt x="12" y="5"/>
                      </a:lnTo>
                      <a:lnTo>
                        <a:pt x="10" y="3"/>
                      </a:lnTo>
                      <a:lnTo>
                        <a:pt x="8" y="0"/>
                      </a:lnTo>
                      <a:lnTo>
                        <a:pt x="5" y="0"/>
                      </a:lnTo>
                      <a:lnTo>
                        <a:pt x="3"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830" name="Freeform 185"/>
                <p:cNvSpPr>
                  <a:spLocks/>
                </p:cNvSpPr>
                <p:nvPr/>
              </p:nvSpPr>
              <p:spPr bwMode="auto">
                <a:xfrm>
                  <a:off x="7772" y="10959"/>
                  <a:ext cx="15" cy="14"/>
                </a:xfrm>
                <a:custGeom>
                  <a:avLst/>
                  <a:gdLst>
                    <a:gd name="T0" fmla="*/ 0 w 15"/>
                    <a:gd name="T1" fmla="*/ 9 h 14"/>
                    <a:gd name="T2" fmla="*/ 0 w 15"/>
                    <a:gd name="T3" fmla="*/ 12 h 14"/>
                    <a:gd name="T4" fmla="*/ 3 w 15"/>
                    <a:gd name="T5" fmla="*/ 14 h 14"/>
                    <a:gd name="T6" fmla="*/ 5 w 15"/>
                    <a:gd name="T7" fmla="*/ 14 h 14"/>
                    <a:gd name="T8" fmla="*/ 8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4 h 14"/>
                    <a:gd name="T22" fmla="*/ 10 w 15"/>
                    <a:gd name="T23" fmla="*/ 2 h 14"/>
                    <a:gd name="T24" fmla="*/ 8 w 15"/>
                    <a:gd name="T25" fmla="*/ 0 h 14"/>
                    <a:gd name="T26" fmla="*/ 5 w 15"/>
                    <a:gd name="T27" fmla="*/ 0 h 14"/>
                    <a:gd name="T28" fmla="*/ 3 w 15"/>
                    <a:gd name="T29" fmla="*/ 2 h 14"/>
                    <a:gd name="T30" fmla="*/ 0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8" y="14"/>
                      </a:lnTo>
                      <a:lnTo>
                        <a:pt x="10" y="14"/>
                      </a:lnTo>
                      <a:lnTo>
                        <a:pt x="12" y="12"/>
                      </a:lnTo>
                      <a:lnTo>
                        <a:pt x="15" y="9"/>
                      </a:lnTo>
                      <a:lnTo>
                        <a:pt x="15" y="7"/>
                      </a:lnTo>
                      <a:lnTo>
                        <a:pt x="12" y="4"/>
                      </a:lnTo>
                      <a:lnTo>
                        <a:pt x="10" y="2"/>
                      </a:lnTo>
                      <a:lnTo>
                        <a:pt x="8" y="0"/>
                      </a:lnTo>
                      <a:lnTo>
                        <a:pt x="5" y="0"/>
                      </a:lnTo>
                      <a:lnTo>
                        <a:pt x="3"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831" name="Freeform 186"/>
                <p:cNvSpPr>
                  <a:spLocks/>
                </p:cNvSpPr>
                <p:nvPr/>
              </p:nvSpPr>
              <p:spPr bwMode="auto">
                <a:xfrm>
                  <a:off x="7770" y="10930"/>
                  <a:ext cx="14" cy="14"/>
                </a:xfrm>
                <a:custGeom>
                  <a:avLst/>
                  <a:gdLst>
                    <a:gd name="T0" fmla="*/ 0 w 14"/>
                    <a:gd name="T1" fmla="*/ 9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2 h 14"/>
                    <a:gd name="T30" fmla="*/ 2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10" y="14"/>
                      </a:lnTo>
                      <a:lnTo>
                        <a:pt x="12" y="14"/>
                      </a:lnTo>
                      <a:lnTo>
                        <a:pt x="14" y="12"/>
                      </a:lnTo>
                      <a:lnTo>
                        <a:pt x="14" y="9"/>
                      </a:lnTo>
                      <a:lnTo>
                        <a:pt x="14" y="7"/>
                      </a:lnTo>
                      <a:lnTo>
                        <a:pt x="14" y="5"/>
                      </a:lnTo>
                      <a:lnTo>
                        <a:pt x="12" y="2"/>
                      </a:lnTo>
                      <a:lnTo>
                        <a:pt x="10" y="0"/>
                      </a:lnTo>
                      <a:lnTo>
                        <a:pt x="7" y="0"/>
                      </a:lnTo>
                      <a:lnTo>
                        <a:pt x="5" y="2"/>
                      </a:lnTo>
                      <a:lnTo>
                        <a:pt x="2" y="5"/>
                      </a:lnTo>
                      <a:lnTo>
                        <a:pt x="0" y="7"/>
                      </a:lnTo>
                      <a:lnTo>
                        <a:pt x="0" y="9"/>
                      </a:lnTo>
                      <a:close/>
                    </a:path>
                  </a:pathLst>
                </a:custGeom>
                <a:solidFill>
                  <a:srgbClr val="969696"/>
                </a:solidFill>
                <a:ln w="9525">
                  <a:noFill/>
                  <a:round/>
                  <a:headEnd/>
                  <a:tailEnd/>
                </a:ln>
              </p:spPr>
              <p:txBody>
                <a:bodyPr/>
                <a:lstStyle/>
                <a:p>
                  <a:endParaRPr lang="ru-RU"/>
                </a:p>
              </p:txBody>
            </p:sp>
            <p:sp>
              <p:nvSpPr>
                <p:cNvPr id="832" name="Freeform 187"/>
                <p:cNvSpPr>
                  <a:spLocks/>
                </p:cNvSpPr>
                <p:nvPr/>
              </p:nvSpPr>
              <p:spPr bwMode="auto">
                <a:xfrm>
                  <a:off x="7770" y="10901"/>
                  <a:ext cx="14" cy="14"/>
                </a:xfrm>
                <a:custGeom>
                  <a:avLst/>
                  <a:gdLst>
                    <a:gd name="T0" fmla="*/ 0 w 14"/>
                    <a:gd name="T1" fmla="*/ 10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5" y="14"/>
                      </a:lnTo>
                      <a:lnTo>
                        <a:pt x="7" y="14"/>
                      </a:lnTo>
                      <a:lnTo>
                        <a:pt x="10" y="14"/>
                      </a:lnTo>
                      <a:lnTo>
                        <a:pt x="12" y="14"/>
                      </a:lnTo>
                      <a:lnTo>
                        <a:pt x="14" y="12"/>
                      </a:lnTo>
                      <a:lnTo>
                        <a:pt x="14" y="10"/>
                      </a:lnTo>
                      <a:lnTo>
                        <a:pt x="14" y="7"/>
                      </a:lnTo>
                      <a:lnTo>
                        <a:pt x="14" y="5"/>
                      </a:lnTo>
                      <a:lnTo>
                        <a:pt x="12" y="2"/>
                      </a:lnTo>
                      <a:lnTo>
                        <a:pt x="10" y="0"/>
                      </a:lnTo>
                      <a:lnTo>
                        <a:pt x="7" y="0"/>
                      </a:lnTo>
                      <a:lnTo>
                        <a:pt x="5"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833" name="Freeform 188"/>
                <p:cNvSpPr>
                  <a:spLocks/>
                </p:cNvSpPr>
                <p:nvPr/>
              </p:nvSpPr>
              <p:spPr bwMode="auto">
                <a:xfrm>
                  <a:off x="7770" y="10872"/>
                  <a:ext cx="14" cy="15"/>
                </a:xfrm>
                <a:custGeom>
                  <a:avLst/>
                  <a:gdLst>
                    <a:gd name="T0" fmla="*/ 0 w 14"/>
                    <a:gd name="T1" fmla="*/ 10 h 15"/>
                    <a:gd name="T2" fmla="*/ 2 w 14"/>
                    <a:gd name="T3" fmla="*/ 12 h 15"/>
                    <a:gd name="T4" fmla="*/ 5 w 14"/>
                    <a:gd name="T5" fmla="*/ 15 h 15"/>
                    <a:gd name="T6" fmla="*/ 7 w 14"/>
                    <a:gd name="T7" fmla="*/ 15 h 15"/>
                    <a:gd name="T8" fmla="*/ 10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10 w 14"/>
                    <a:gd name="T25" fmla="*/ 0 h 15"/>
                    <a:gd name="T26" fmla="*/ 7 w 14"/>
                    <a:gd name="T27" fmla="*/ 0 h 15"/>
                    <a:gd name="T28" fmla="*/ 5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10" y="15"/>
                      </a:lnTo>
                      <a:lnTo>
                        <a:pt x="12" y="15"/>
                      </a:lnTo>
                      <a:lnTo>
                        <a:pt x="14" y="12"/>
                      </a:lnTo>
                      <a:lnTo>
                        <a:pt x="14" y="10"/>
                      </a:lnTo>
                      <a:lnTo>
                        <a:pt x="14" y="7"/>
                      </a:lnTo>
                      <a:lnTo>
                        <a:pt x="14" y="5"/>
                      </a:lnTo>
                      <a:lnTo>
                        <a:pt x="12" y="3"/>
                      </a:lnTo>
                      <a:lnTo>
                        <a:pt x="10" y="0"/>
                      </a:lnTo>
                      <a:lnTo>
                        <a:pt x="7" y="0"/>
                      </a:lnTo>
                      <a:lnTo>
                        <a:pt x="5"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834" name="Freeform 189"/>
                <p:cNvSpPr>
                  <a:spLocks/>
                </p:cNvSpPr>
                <p:nvPr/>
              </p:nvSpPr>
              <p:spPr bwMode="auto">
                <a:xfrm>
                  <a:off x="7770" y="10843"/>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10 w 14"/>
                    <a:gd name="T11" fmla="*/ 15 h 15"/>
                    <a:gd name="T12" fmla="*/ 12 w 14"/>
                    <a:gd name="T13" fmla="*/ 12 h 15"/>
                    <a:gd name="T14" fmla="*/ 14 w 14"/>
                    <a:gd name="T15" fmla="*/ 10 h 15"/>
                    <a:gd name="T16" fmla="*/ 14 w 14"/>
                    <a:gd name="T17" fmla="*/ 8 h 15"/>
                    <a:gd name="T18" fmla="*/ 14 w 14"/>
                    <a:gd name="T19" fmla="*/ 8 h 15"/>
                    <a:gd name="T20" fmla="*/ 12 w 14"/>
                    <a:gd name="T21" fmla="*/ 5 h 15"/>
                    <a:gd name="T22" fmla="*/ 10 w 14"/>
                    <a:gd name="T23" fmla="*/ 3 h 15"/>
                    <a:gd name="T24" fmla="*/ 7 w 14"/>
                    <a:gd name="T25" fmla="*/ 0 h 15"/>
                    <a:gd name="T26" fmla="*/ 5 w 14"/>
                    <a:gd name="T27" fmla="*/ 0 h 15"/>
                    <a:gd name="T28" fmla="*/ 2 w 14"/>
                    <a:gd name="T29" fmla="*/ 3 h 15"/>
                    <a:gd name="T30" fmla="*/ 0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10" y="15"/>
                      </a:lnTo>
                      <a:lnTo>
                        <a:pt x="12" y="12"/>
                      </a:lnTo>
                      <a:lnTo>
                        <a:pt x="14" y="10"/>
                      </a:lnTo>
                      <a:lnTo>
                        <a:pt x="14" y="8"/>
                      </a:lnTo>
                      <a:lnTo>
                        <a:pt x="12" y="5"/>
                      </a:lnTo>
                      <a:lnTo>
                        <a:pt x="10" y="3"/>
                      </a:lnTo>
                      <a:lnTo>
                        <a:pt x="7" y="0"/>
                      </a:lnTo>
                      <a:lnTo>
                        <a:pt x="5" y="0"/>
                      </a:lnTo>
                      <a:lnTo>
                        <a:pt x="2"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835" name="Freeform 190"/>
                <p:cNvSpPr>
                  <a:spLocks/>
                </p:cNvSpPr>
                <p:nvPr/>
              </p:nvSpPr>
              <p:spPr bwMode="auto">
                <a:xfrm>
                  <a:off x="7770" y="10815"/>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10 w 14"/>
                    <a:gd name="T23" fmla="*/ 2 h 14"/>
                    <a:gd name="T24" fmla="*/ 7 w 14"/>
                    <a:gd name="T25" fmla="*/ 0 h 14"/>
                    <a:gd name="T26" fmla="*/ 5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10" y="14"/>
                      </a:lnTo>
                      <a:lnTo>
                        <a:pt x="12" y="12"/>
                      </a:lnTo>
                      <a:lnTo>
                        <a:pt x="14" y="9"/>
                      </a:lnTo>
                      <a:lnTo>
                        <a:pt x="14" y="7"/>
                      </a:lnTo>
                      <a:lnTo>
                        <a:pt x="12" y="4"/>
                      </a:lnTo>
                      <a:lnTo>
                        <a:pt x="10" y="2"/>
                      </a:lnTo>
                      <a:lnTo>
                        <a:pt x="7" y="0"/>
                      </a:lnTo>
                      <a:lnTo>
                        <a:pt x="5"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836" name="Freeform 191"/>
                <p:cNvSpPr>
                  <a:spLocks/>
                </p:cNvSpPr>
                <p:nvPr/>
              </p:nvSpPr>
              <p:spPr bwMode="auto">
                <a:xfrm>
                  <a:off x="7770" y="10786"/>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10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10" y="14"/>
                      </a:lnTo>
                      <a:lnTo>
                        <a:pt x="12" y="12"/>
                      </a:lnTo>
                      <a:lnTo>
                        <a:pt x="14" y="9"/>
                      </a:lnTo>
                      <a:lnTo>
                        <a:pt x="14" y="7"/>
                      </a:lnTo>
                      <a:lnTo>
                        <a:pt x="12" y="5"/>
                      </a:lnTo>
                      <a:lnTo>
                        <a:pt x="10" y="2"/>
                      </a:lnTo>
                      <a:lnTo>
                        <a:pt x="7" y="0"/>
                      </a:lnTo>
                      <a:lnTo>
                        <a:pt x="5"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837" name="Freeform 192"/>
                <p:cNvSpPr>
                  <a:spLocks/>
                </p:cNvSpPr>
                <p:nvPr/>
              </p:nvSpPr>
              <p:spPr bwMode="auto">
                <a:xfrm>
                  <a:off x="7770" y="10757"/>
                  <a:ext cx="14" cy="14"/>
                </a:xfrm>
                <a:custGeom>
                  <a:avLst/>
                  <a:gdLst>
                    <a:gd name="T0" fmla="*/ 0 w 14"/>
                    <a:gd name="T1" fmla="*/ 10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10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5" y="14"/>
                      </a:lnTo>
                      <a:lnTo>
                        <a:pt x="7" y="14"/>
                      </a:lnTo>
                      <a:lnTo>
                        <a:pt x="10" y="14"/>
                      </a:lnTo>
                      <a:lnTo>
                        <a:pt x="12" y="12"/>
                      </a:lnTo>
                      <a:lnTo>
                        <a:pt x="14" y="10"/>
                      </a:lnTo>
                      <a:lnTo>
                        <a:pt x="14" y="7"/>
                      </a:lnTo>
                      <a:lnTo>
                        <a:pt x="12" y="5"/>
                      </a:lnTo>
                      <a:lnTo>
                        <a:pt x="10" y="2"/>
                      </a:lnTo>
                      <a:lnTo>
                        <a:pt x="7" y="0"/>
                      </a:lnTo>
                      <a:lnTo>
                        <a:pt x="5"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838" name="Freeform 193"/>
                <p:cNvSpPr>
                  <a:spLocks/>
                </p:cNvSpPr>
                <p:nvPr/>
              </p:nvSpPr>
              <p:spPr bwMode="auto">
                <a:xfrm>
                  <a:off x="7768" y="10728"/>
                  <a:ext cx="14" cy="15"/>
                </a:xfrm>
                <a:custGeom>
                  <a:avLst/>
                  <a:gdLst>
                    <a:gd name="T0" fmla="*/ 0 w 14"/>
                    <a:gd name="T1" fmla="*/ 10 h 15"/>
                    <a:gd name="T2" fmla="*/ 2 w 14"/>
                    <a:gd name="T3" fmla="*/ 12 h 15"/>
                    <a:gd name="T4" fmla="*/ 4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9 w 14"/>
                    <a:gd name="T25" fmla="*/ 0 h 15"/>
                    <a:gd name="T26" fmla="*/ 7 w 14"/>
                    <a:gd name="T27" fmla="*/ 0 h 15"/>
                    <a:gd name="T28" fmla="*/ 4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4" y="15"/>
                      </a:lnTo>
                      <a:lnTo>
                        <a:pt x="7" y="15"/>
                      </a:lnTo>
                      <a:lnTo>
                        <a:pt x="9" y="15"/>
                      </a:lnTo>
                      <a:lnTo>
                        <a:pt x="12" y="15"/>
                      </a:lnTo>
                      <a:lnTo>
                        <a:pt x="14" y="12"/>
                      </a:lnTo>
                      <a:lnTo>
                        <a:pt x="14" y="10"/>
                      </a:lnTo>
                      <a:lnTo>
                        <a:pt x="14" y="7"/>
                      </a:lnTo>
                      <a:lnTo>
                        <a:pt x="14" y="5"/>
                      </a:lnTo>
                      <a:lnTo>
                        <a:pt x="12" y="3"/>
                      </a:lnTo>
                      <a:lnTo>
                        <a:pt x="9" y="0"/>
                      </a:lnTo>
                      <a:lnTo>
                        <a:pt x="7" y="0"/>
                      </a:lnTo>
                      <a:lnTo>
                        <a:pt x="4"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839" name="Freeform 194"/>
                <p:cNvSpPr>
                  <a:spLocks/>
                </p:cNvSpPr>
                <p:nvPr/>
              </p:nvSpPr>
              <p:spPr bwMode="auto">
                <a:xfrm>
                  <a:off x="7768" y="10699"/>
                  <a:ext cx="14" cy="15"/>
                </a:xfrm>
                <a:custGeom>
                  <a:avLst/>
                  <a:gdLst>
                    <a:gd name="T0" fmla="*/ 0 w 14"/>
                    <a:gd name="T1" fmla="*/ 10 h 15"/>
                    <a:gd name="T2" fmla="*/ 2 w 14"/>
                    <a:gd name="T3" fmla="*/ 12 h 15"/>
                    <a:gd name="T4" fmla="*/ 4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9 w 14"/>
                    <a:gd name="T25" fmla="*/ 0 h 15"/>
                    <a:gd name="T26" fmla="*/ 7 w 14"/>
                    <a:gd name="T27" fmla="*/ 0 h 15"/>
                    <a:gd name="T28" fmla="*/ 4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4" y="15"/>
                      </a:lnTo>
                      <a:lnTo>
                        <a:pt x="7" y="15"/>
                      </a:lnTo>
                      <a:lnTo>
                        <a:pt x="9" y="15"/>
                      </a:lnTo>
                      <a:lnTo>
                        <a:pt x="12" y="15"/>
                      </a:lnTo>
                      <a:lnTo>
                        <a:pt x="14" y="12"/>
                      </a:lnTo>
                      <a:lnTo>
                        <a:pt x="14" y="10"/>
                      </a:lnTo>
                      <a:lnTo>
                        <a:pt x="14" y="8"/>
                      </a:lnTo>
                      <a:lnTo>
                        <a:pt x="14" y="5"/>
                      </a:lnTo>
                      <a:lnTo>
                        <a:pt x="12" y="3"/>
                      </a:lnTo>
                      <a:lnTo>
                        <a:pt x="9" y="0"/>
                      </a:lnTo>
                      <a:lnTo>
                        <a:pt x="7" y="0"/>
                      </a:lnTo>
                      <a:lnTo>
                        <a:pt x="4"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840" name="Freeform 195"/>
                <p:cNvSpPr>
                  <a:spLocks/>
                </p:cNvSpPr>
                <p:nvPr/>
              </p:nvSpPr>
              <p:spPr bwMode="auto">
                <a:xfrm>
                  <a:off x="7768" y="10671"/>
                  <a:ext cx="14" cy="14"/>
                </a:xfrm>
                <a:custGeom>
                  <a:avLst/>
                  <a:gdLst>
                    <a:gd name="T0" fmla="*/ 0 w 14"/>
                    <a:gd name="T1" fmla="*/ 9 h 14"/>
                    <a:gd name="T2" fmla="*/ 2 w 14"/>
                    <a:gd name="T3" fmla="*/ 12 h 14"/>
                    <a:gd name="T4" fmla="*/ 4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4 h 14"/>
                    <a:gd name="T22" fmla="*/ 12 w 14"/>
                    <a:gd name="T23" fmla="*/ 2 h 14"/>
                    <a:gd name="T24" fmla="*/ 9 w 14"/>
                    <a:gd name="T25" fmla="*/ 0 h 14"/>
                    <a:gd name="T26" fmla="*/ 7 w 14"/>
                    <a:gd name="T27" fmla="*/ 0 h 14"/>
                    <a:gd name="T28" fmla="*/ 4 w 14"/>
                    <a:gd name="T29" fmla="*/ 2 h 14"/>
                    <a:gd name="T30" fmla="*/ 2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4" y="14"/>
                      </a:lnTo>
                      <a:lnTo>
                        <a:pt x="7" y="14"/>
                      </a:lnTo>
                      <a:lnTo>
                        <a:pt x="9" y="14"/>
                      </a:lnTo>
                      <a:lnTo>
                        <a:pt x="12" y="14"/>
                      </a:lnTo>
                      <a:lnTo>
                        <a:pt x="14" y="12"/>
                      </a:lnTo>
                      <a:lnTo>
                        <a:pt x="14" y="9"/>
                      </a:lnTo>
                      <a:lnTo>
                        <a:pt x="14" y="7"/>
                      </a:lnTo>
                      <a:lnTo>
                        <a:pt x="14" y="4"/>
                      </a:lnTo>
                      <a:lnTo>
                        <a:pt x="12" y="2"/>
                      </a:lnTo>
                      <a:lnTo>
                        <a:pt x="9" y="0"/>
                      </a:lnTo>
                      <a:lnTo>
                        <a:pt x="7" y="0"/>
                      </a:lnTo>
                      <a:lnTo>
                        <a:pt x="4" y="2"/>
                      </a:lnTo>
                      <a:lnTo>
                        <a:pt x="2" y="4"/>
                      </a:lnTo>
                      <a:lnTo>
                        <a:pt x="0" y="7"/>
                      </a:lnTo>
                      <a:lnTo>
                        <a:pt x="0" y="9"/>
                      </a:lnTo>
                      <a:close/>
                    </a:path>
                  </a:pathLst>
                </a:custGeom>
                <a:solidFill>
                  <a:srgbClr val="969696"/>
                </a:solidFill>
                <a:ln w="9525">
                  <a:noFill/>
                  <a:round/>
                  <a:headEnd/>
                  <a:tailEnd/>
                </a:ln>
              </p:spPr>
              <p:txBody>
                <a:bodyPr/>
                <a:lstStyle/>
                <a:p>
                  <a:endParaRPr lang="ru-RU"/>
                </a:p>
              </p:txBody>
            </p:sp>
            <p:sp>
              <p:nvSpPr>
                <p:cNvPr id="841" name="Freeform 196"/>
                <p:cNvSpPr>
                  <a:spLocks/>
                </p:cNvSpPr>
                <p:nvPr/>
              </p:nvSpPr>
              <p:spPr bwMode="auto">
                <a:xfrm>
                  <a:off x="7768" y="10642"/>
                  <a:ext cx="14" cy="14"/>
                </a:xfrm>
                <a:custGeom>
                  <a:avLst/>
                  <a:gdLst>
                    <a:gd name="T0" fmla="*/ 0 w 14"/>
                    <a:gd name="T1" fmla="*/ 9 h 14"/>
                    <a:gd name="T2" fmla="*/ 0 w 14"/>
                    <a:gd name="T3" fmla="*/ 12 h 14"/>
                    <a:gd name="T4" fmla="*/ 2 w 14"/>
                    <a:gd name="T5" fmla="*/ 14 h 14"/>
                    <a:gd name="T6" fmla="*/ 4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9 w 14"/>
                    <a:gd name="T23" fmla="*/ 2 h 14"/>
                    <a:gd name="T24" fmla="*/ 7 w 14"/>
                    <a:gd name="T25" fmla="*/ 0 h 14"/>
                    <a:gd name="T26" fmla="*/ 4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4" y="14"/>
                      </a:lnTo>
                      <a:lnTo>
                        <a:pt x="7" y="14"/>
                      </a:lnTo>
                      <a:lnTo>
                        <a:pt x="9" y="14"/>
                      </a:lnTo>
                      <a:lnTo>
                        <a:pt x="12" y="12"/>
                      </a:lnTo>
                      <a:lnTo>
                        <a:pt x="14" y="9"/>
                      </a:lnTo>
                      <a:lnTo>
                        <a:pt x="14" y="7"/>
                      </a:lnTo>
                      <a:lnTo>
                        <a:pt x="12" y="5"/>
                      </a:lnTo>
                      <a:lnTo>
                        <a:pt x="9" y="2"/>
                      </a:lnTo>
                      <a:lnTo>
                        <a:pt x="7" y="0"/>
                      </a:lnTo>
                      <a:lnTo>
                        <a:pt x="4"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842" name="Freeform 197"/>
                <p:cNvSpPr>
                  <a:spLocks/>
                </p:cNvSpPr>
                <p:nvPr/>
              </p:nvSpPr>
              <p:spPr bwMode="auto">
                <a:xfrm>
                  <a:off x="7768" y="10613"/>
                  <a:ext cx="14" cy="14"/>
                </a:xfrm>
                <a:custGeom>
                  <a:avLst/>
                  <a:gdLst>
                    <a:gd name="T0" fmla="*/ 0 w 14"/>
                    <a:gd name="T1" fmla="*/ 10 h 14"/>
                    <a:gd name="T2" fmla="*/ 0 w 14"/>
                    <a:gd name="T3" fmla="*/ 12 h 14"/>
                    <a:gd name="T4" fmla="*/ 2 w 14"/>
                    <a:gd name="T5" fmla="*/ 14 h 14"/>
                    <a:gd name="T6" fmla="*/ 4 w 14"/>
                    <a:gd name="T7" fmla="*/ 14 h 14"/>
                    <a:gd name="T8" fmla="*/ 7 w 14"/>
                    <a:gd name="T9" fmla="*/ 14 h 14"/>
                    <a:gd name="T10" fmla="*/ 9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9 w 14"/>
                    <a:gd name="T23" fmla="*/ 2 h 14"/>
                    <a:gd name="T24" fmla="*/ 7 w 14"/>
                    <a:gd name="T25" fmla="*/ 0 h 14"/>
                    <a:gd name="T26" fmla="*/ 4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4" y="14"/>
                      </a:lnTo>
                      <a:lnTo>
                        <a:pt x="7" y="14"/>
                      </a:lnTo>
                      <a:lnTo>
                        <a:pt x="9" y="14"/>
                      </a:lnTo>
                      <a:lnTo>
                        <a:pt x="12" y="12"/>
                      </a:lnTo>
                      <a:lnTo>
                        <a:pt x="14" y="10"/>
                      </a:lnTo>
                      <a:lnTo>
                        <a:pt x="14" y="7"/>
                      </a:lnTo>
                      <a:lnTo>
                        <a:pt x="12" y="5"/>
                      </a:lnTo>
                      <a:lnTo>
                        <a:pt x="9" y="2"/>
                      </a:lnTo>
                      <a:lnTo>
                        <a:pt x="7" y="0"/>
                      </a:lnTo>
                      <a:lnTo>
                        <a:pt x="4"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843" name="Freeform 198"/>
                <p:cNvSpPr>
                  <a:spLocks/>
                </p:cNvSpPr>
                <p:nvPr/>
              </p:nvSpPr>
              <p:spPr bwMode="auto">
                <a:xfrm>
                  <a:off x="7768" y="10584"/>
                  <a:ext cx="14" cy="15"/>
                </a:xfrm>
                <a:custGeom>
                  <a:avLst/>
                  <a:gdLst>
                    <a:gd name="T0" fmla="*/ 0 w 14"/>
                    <a:gd name="T1" fmla="*/ 10 h 15"/>
                    <a:gd name="T2" fmla="*/ 0 w 14"/>
                    <a:gd name="T3" fmla="*/ 12 h 15"/>
                    <a:gd name="T4" fmla="*/ 2 w 14"/>
                    <a:gd name="T5" fmla="*/ 15 h 15"/>
                    <a:gd name="T6" fmla="*/ 4 w 14"/>
                    <a:gd name="T7" fmla="*/ 15 h 15"/>
                    <a:gd name="T8" fmla="*/ 7 w 14"/>
                    <a:gd name="T9" fmla="*/ 15 h 15"/>
                    <a:gd name="T10" fmla="*/ 9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9 w 14"/>
                    <a:gd name="T23" fmla="*/ 3 h 15"/>
                    <a:gd name="T24" fmla="*/ 7 w 14"/>
                    <a:gd name="T25" fmla="*/ 0 h 15"/>
                    <a:gd name="T26" fmla="*/ 4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4" y="15"/>
                      </a:lnTo>
                      <a:lnTo>
                        <a:pt x="7" y="15"/>
                      </a:lnTo>
                      <a:lnTo>
                        <a:pt x="9" y="15"/>
                      </a:lnTo>
                      <a:lnTo>
                        <a:pt x="12" y="12"/>
                      </a:lnTo>
                      <a:lnTo>
                        <a:pt x="14" y="10"/>
                      </a:lnTo>
                      <a:lnTo>
                        <a:pt x="14" y="7"/>
                      </a:lnTo>
                      <a:lnTo>
                        <a:pt x="12" y="5"/>
                      </a:lnTo>
                      <a:lnTo>
                        <a:pt x="9" y="3"/>
                      </a:lnTo>
                      <a:lnTo>
                        <a:pt x="7" y="0"/>
                      </a:lnTo>
                      <a:lnTo>
                        <a:pt x="4"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844" name="Freeform 199"/>
                <p:cNvSpPr>
                  <a:spLocks/>
                </p:cNvSpPr>
                <p:nvPr/>
              </p:nvSpPr>
              <p:spPr bwMode="auto">
                <a:xfrm>
                  <a:off x="7765" y="10555"/>
                  <a:ext cx="15" cy="15"/>
                </a:xfrm>
                <a:custGeom>
                  <a:avLst/>
                  <a:gdLst>
                    <a:gd name="T0" fmla="*/ 0 w 15"/>
                    <a:gd name="T1" fmla="*/ 10 h 15"/>
                    <a:gd name="T2" fmla="*/ 3 w 15"/>
                    <a:gd name="T3" fmla="*/ 12 h 15"/>
                    <a:gd name="T4" fmla="*/ 5 w 15"/>
                    <a:gd name="T5" fmla="*/ 15 h 15"/>
                    <a:gd name="T6" fmla="*/ 7 w 15"/>
                    <a:gd name="T7" fmla="*/ 15 h 15"/>
                    <a:gd name="T8" fmla="*/ 10 w 15"/>
                    <a:gd name="T9" fmla="*/ 15 h 15"/>
                    <a:gd name="T10" fmla="*/ 12 w 15"/>
                    <a:gd name="T11" fmla="*/ 15 h 15"/>
                    <a:gd name="T12" fmla="*/ 15 w 15"/>
                    <a:gd name="T13" fmla="*/ 12 h 15"/>
                    <a:gd name="T14" fmla="*/ 15 w 15"/>
                    <a:gd name="T15" fmla="*/ 10 h 15"/>
                    <a:gd name="T16" fmla="*/ 15 w 15"/>
                    <a:gd name="T17" fmla="*/ 8 h 15"/>
                    <a:gd name="T18" fmla="*/ 15 w 15"/>
                    <a:gd name="T19" fmla="*/ 8 h 15"/>
                    <a:gd name="T20" fmla="*/ 15 w 15"/>
                    <a:gd name="T21" fmla="*/ 5 h 15"/>
                    <a:gd name="T22" fmla="*/ 12 w 15"/>
                    <a:gd name="T23" fmla="*/ 3 h 15"/>
                    <a:gd name="T24" fmla="*/ 10 w 15"/>
                    <a:gd name="T25" fmla="*/ 0 h 15"/>
                    <a:gd name="T26" fmla="*/ 7 w 15"/>
                    <a:gd name="T27" fmla="*/ 0 h 15"/>
                    <a:gd name="T28" fmla="*/ 5 w 15"/>
                    <a:gd name="T29" fmla="*/ 3 h 15"/>
                    <a:gd name="T30" fmla="*/ 3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7" y="15"/>
                      </a:lnTo>
                      <a:lnTo>
                        <a:pt x="10" y="15"/>
                      </a:lnTo>
                      <a:lnTo>
                        <a:pt x="12" y="15"/>
                      </a:lnTo>
                      <a:lnTo>
                        <a:pt x="15" y="12"/>
                      </a:lnTo>
                      <a:lnTo>
                        <a:pt x="15" y="10"/>
                      </a:lnTo>
                      <a:lnTo>
                        <a:pt x="15" y="8"/>
                      </a:lnTo>
                      <a:lnTo>
                        <a:pt x="15" y="5"/>
                      </a:lnTo>
                      <a:lnTo>
                        <a:pt x="12" y="3"/>
                      </a:lnTo>
                      <a:lnTo>
                        <a:pt x="10" y="0"/>
                      </a:lnTo>
                      <a:lnTo>
                        <a:pt x="7" y="0"/>
                      </a:lnTo>
                      <a:lnTo>
                        <a:pt x="5" y="3"/>
                      </a:lnTo>
                      <a:lnTo>
                        <a:pt x="3" y="5"/>
                      </a:lnTo>
                      <a:lnTo>
                        <a:pt x="0" y="8"/>
                      </a:lnTo>
                      <a:lnTo>
                        <a:pt x="0" y="10"/>
                      </a:lnTo>
                      <a:close/>
                    </a:path>
                  </a:pathLst>
                </a:custGeom>
                <a:solidFill>
                  <a:srgbClr val="969696"/>
                </a:solidFill>
                <a:ln w="9525">
                  <a:noFill/>
                  <a:round/>
                  <a:headEnd/>
                  <a:tailEnd/>
                </a:ln>
              </p:spPr>
              <p:txBody>
                <a:bodyPr/>
                <a:lstStyle/>
                <a:p>
                  <a:endParaRPr lang="ru-RU"/>
                </a:p>
              </p:txBody>
            </p:sp>
            <p:sp>
              <p:nvSpPr>
                <p:cNvPr id="845" name="Freeform 200"/>
                <p:cNvSpPr>
                  <a:spLocks/>
                </p:cNvSpPr>
                <p:nvPr/>
              </p:nvSpPr>
              <p:spPr bwMode="auto">
                <a:xfrm>
                  <a:off x="7765" y="10527"/>
                  <a:ext cx="15" cy="14"/>
                </a:xfrm>
                <a:custGeom>
                  <a:avLst/>
                  <a:gdLst>
                    <a:gd name="T0" fmla="*/ 0 w 15"/>
                    <a:gd name="T1" fmla="*/ 9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4 h 14"/>
                    <a:gd name="T22" fmla="*/ 12 w 15"/>
                    <a:gd name="T23" fmla="*/ 2 h 14"/>
                    <a:gd name="T24" fmla="*/ 10 w 15"/>
                    <a:gd name="T25" fmla="*/ 0 h 14"/>
                    <a:gd name="T26" fmla="*/ 7 w 15"/>
                    <a:gd name="T27" fmla="*/ 0 h 14"/>
                    <a:gd name="T28" fmla="*/ 5 w 15"/>
                    <a:gd name="T29" fmla="*/ 2 h 14"/>
                    <a:gd name="T30" fmla="*/ 3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7" y="14"/>
                      </a:lnTo>
                      <a:lnTo>
                        <a:pt x="10" y="14"/>
                      </a:lnTo>
                      <a:lnTo>
                        <a:pt x="12" y="14"/>
                      </a:lnTo>
                      <a:lnTo>
                        <a:pt x="15" y="12"/>
                      </a:lnTo>
                      <a:lnTo>
                        <a:pt x="15" y="9"/>
                      </a:lnTo>
                      <a:lnTo>
                        <a:pt x="15" y="7"/>
                      </a:lnTo>
                      <a:lnTo>
                        <a:pt x="15" y="4"/>
                      </a:lnTo>
                      <a:lnTo>
                        <a:pt x="12" y="2"/>
                      </a:lnTo>
                      <a:lnTo>
                        <a:pt x="10" y="0"/>
                      </a:lnTo>
                      <a:lnTo>
                        <a:pt x="7" y="0"/>
                      </a:lnTo>
                      <a:lnTo>
                        <a:pt x="5" y="2"/>
                      </a:lnTo>
                      <a:lnTo>
                        <a:pt x="3" y="4"/>
                      </a:lnTo>
                      <a:lnTo>
                        <a:pt x="0" y="7"/>
                      </a:lnTo>
                      <a:lnTo>
                        <a:pt x="0" y="9"/>
                      </a:lnTo>
                      <a:close/>
                    </a:path>
                  </a:pathLst>
                </a:custGeom>
                <a:solidFill>
                  <a:srgbClr val="969696"/>
                </a:solidFill>
                <a:ln w="9525">
                  <a:noFill/>
                  <a:round/>
                  <a:headEnd/>
                  <a:tailEnd/>
                </a:ln>
              </p:spPr>
              <p:txBody>
                <a:bodyPr/>
                <a:lstStyle/>
                <a:p>
                  <a:endParaRPr lang="ru-RU"/>
                </a:p>
              </p:txBody>
            </p:sp>
            <p:sp>
              <p:nvSpPr>
                <p:cNvPr id="846" name="Freeform 201"/>
                <p:cNvSpPr>
                  <a:spLocks/>
                </p:cNvSpPr>
                <p:nvPr/>
              </p:nvSpPr>
              <p:spPr bwMode="auto">
                <a:xfrm>
                  <a:off x="7765" y="10498"/>
                  <a:ext cx="15" cy="14"/>
                </a:xfrm>
                <a:custGeom>
                  <a:avLst/>
                  <a:gdLst>
                    <a:gd name="T0" fmla="*/ 0 w 15"/>
                    <a:gd name="T1" fmla="*/ 9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5 h 14"/>
                    <a:gd name="T22" fmla="*/ 12 w 15"/>
                    <a:gd name="T23" fmla="*/ 2 h 14"/>
                    <a:gd name="T24" fmla="*/ 10 w 15"/>
                    <a:gd name="T25" fmla="*/ 0 h 14"/>
                    <a:gd name="T26" fmla="*/ 7 w 15"/>
                    <a:gd name="T27" fmla="*/ 0 h 14"/>
                    <a:gd name="T28" fmla="*/ 5 w 15"/>
                    <a:gd name="T29" fmla="*/ 2 h 14"/>
                    <a:gd name="T30" fmla="*/ 3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7" y="14"/>
                      </a:lnTo>
                      <a:lnTo>
                        <a:pt x="10" y="14"/>
                      </a:lnTo>
                      <a:lnTo>
                        <a:pt x="12" y="14"/>
                      </a:lnTo>
                      <a:lnTo>
                        <a:pt x="15" y="12"/>
                      </a:lnTo>
                      <a:lnTo>
                        <a:pt x="15" y="9"/>
                      </a:lnTo>
                      <a:lnTo>
                        <a:pt x="15" y="7"/>
                      </a:lnTo>
                      <a:lnTo>
                        <a:pt x="15" y="5"/>
                      </a:lnTo>
                      <a:lnTo>
                        <a:pt x="12" y="2"/>
                      </a:lnTo>
                      <a:lnTo>
                        <a:pt x="10" y="0"/>
                      </a:lnTo>
                      <a:lnTo>
                        <a:pt x="7" y="0"/>
                      </a:lnTo>
                      <a:lnTo>
                        <a:pt x="5" y="2"/>
                      </a:lnTo>
                      <a:lnTo>
                        <a:pt x="3" y="5"/>
                      </a:lnTo>
                      <a:lnTo>
                        <a:pt x="0" y="7"/>
                      </a:lnTo>
                      <a:lnTo>
                        <a:pt x="0" y="9"/>
                      </a:lnTo>
                      <a:close/>
                    </a:path>
                  </a:pathLst>
                </a:custGeom>
                <a:solidFill>
                  <a:srgbClr val="969696"/>
                </a:solidFill>
                <a:ln w="9525">
                  <a:noFill/>
                  <a:round/>
                  <a:headEnd/>
                  <a:tailEnd/>
                </a:ln>
              </p:spPr>
              <p:txBody>
                <a:bodyPr/>
                <a:lstStyle/>
                <a:p>
                  <a:endParaRPr lang="ru-RU"/>
                </a:p>
              </p:txBody>
            </p:sp>
            <p:sp>
              <p:nvSpPr>
                <p:cNvPr id="847" name="Freeform 202"/>
                <p:cNvSpPr>
                  <a:spLocks/>
                </p:cNvSpPr>
                <p:nvPr/>
              </p:nvSpPr>
              <p:spPr bwMode="auto">
                <a:xfrm>
                  <a:off x="7765" y="10469"/>
                  <a:ext cx="15" cy="14"/>
                </a:xfrm>
                <a:custGeom>
                  <a:avLst/>
                  <a:gdLst>
                    <a:gd name="T0" fmla="*/ 0 w 15"/>
                    <a:gd name="T1" fmla="*/ 10 h 14"/>
                    <a:gd name="T2" fmla="*/ 3 w 15"/>
                    <a:gd name="T3" fmla="*/ 10 h 14"/>
                    <a:gd name="T4" fmla="*/ 5 w 15"/>
                    <a:gd name="T5" fmla="*/ 12 h 14"/>
                    <a:gd name="T6" fmla="*/ 7 w 15"/>
                    <a:gd name="T7" fmla="*/ 14 h 14"/>
                    <a:gd name="T8" fmla="*/ 7 w 15"/>
                    <a:gd name="T9" fmla="*/ 14 h 14"/>
                    <a:gd name="T10" fmla="*/ 10 w 15"/>
                    <a:gd name="T11" fmla="*/ 12 h 14"/>
                    <a:gd name="T12" fmla="*/ 12 w 15"/>
                    <a:gd name="T13" fmla="*/ 10 h 14"/>
                    <a:gd name="T14" fmla="*/ 15 w 15"/>
                    <a:gd name="T15" fmla="*/ 7 h 14"/>
                    <a:gd name="T16" fmla="*/ 15 w 15"/>
                    <a:gd name="T17" fmla="*/ 7 h 14"/>
                    <a:gd name="T18" fmla="*/ 15 w 15"/>
                    <a:gd name="T19" fmla="*/ 7 h 14"/>
                    <a:gd name="T20" fmla="*/ 12 w 15"/>
                    <a:gd name="T21" fmla="*/ 5 h 14"/>
                    <a:gd name="T22" fmla="*/ 10 w 15"/>
                    <a:gd name="T23" fmla="*/ 2 h 14"/>
                    <a:gd name="T24" fmla="*/ 7 w 15"/>
                    <a:gd name="T25" fmla="*/ 0 h 14"/>
                    <a:gd name="T26" fmla="*/ 7 w 15"/>
                    <a:gd name="T27" fmla="*/ 0 h 14"/>
                    <a:gd name="T28" fmla="*/ 5 w 15"/>
                    <a:gd name="T29" fmla="*/ 2 h 14"/>
                    <a:gd name="T30" fmla="*/ 3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3" y="10"/>
                      </a:lnTo>
                      <a:lnTo>
                        <a:pt x="5" y="12"/>
                      </a:lnTo>
                      <a:lnTo>
                        <a:pt x="7" y="14"/>
                      </a:lnTo>
                      <a:lnTo>
                        <a:pt x="10" y="12"/>
                      </a:lnTo>
                      <a:lnTo>
                        <a:pt x="12" y="10"/>
                      </a:lnTo>
                      <a:lnTo>
                        <a:pt x="15" y="7"/>
                      </a:lnTo>
                      <a:lnTo>
                        <a:pt x="12" y="5"/>
                      </a:lnTo>
                      <a:lnTo>
                        <a:pt x="10" y="2"/>
                      </a:lnTo>
                      <a:lnTo>
                        <a:pt x="7" y="0"/>
                      </a:lnTo>
                      <a:lnTo>
                        <a:pt x="5" y="2"/>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848" name="Freeform 203"/>
                <p:cNvSpPr>
                  <a:spLocks/>
                </p:cNvSpPr>
                <p:nvPr/>
              </p:nvSpPr>
              <p:spPr bwMode="auto">
                <a:xfrm>
                  <a:off x="7765" y="10440"/>
                  <a:ext cx="15" cy="15"/>
                </a:xfrm>
                <a:custGeom>
                  <a:avLst/>
                  <a:gdLst>
                    <a:gd name="T0" fmla="*/ 0 w 15"/>
                    <a:gd name="T1" fmla="*/ 10 h 15"/>
                    <a:gd name="T2" fmla="*/ 0 w 15"/>
                    <a:gd name="T3" fmla="*/ 12 h 15"/>
                    <a:gd name="T4" fmla="*/ 3 w 15"/>
                    <a:gd name="T5" fmla="*/ 15 h 15"/>
                    <a:gd name="T6" fmla="*/ 5 w 15"/>
                    <a:gd name="T7" fmla="*/ 15 h 15"/>
                    <a:gd name="T8" fmla="*/ 7 w 15"/>
                    <a:gd name="T9" fmla="*/ 15 h 15"/>
                    <a:gd name="T10" fmla="*/ 10 w 15"/>
                    <a:gd name="T11" fmla="*/ 15 h 15"/>
                    <a:gd name="T12" fmla="*/ 12 w 15"/>
                    <a:gd name="T13" fmla="*/ 12 h 15"/>
                    <a:gd name="T14" fmla="*/ 15 w 15"/>
                    <a:gd name="T15" fmla="*/ 10 h 15"/>
                    <a:gd name="T16" fmla="*/ 15 w 15"/>
                    <a:gd name="T17" fmla="*/ 7 h 15"/>
                    <a:gd name="T18" fmla="*/ 15 w 15"/>
                    <a:gd name="T19" fmla="*/ 7 h 15"/>
                    <a:gd name="T20" fmla="*/ 12 w 15"/>
                    <a:gd name="T21" fmla="*/ 5 h 15"/>
                    <a:gd name="T22" fmla="*/ 10 w 15"/>
                    <a:gd name="T23" fmla="*/ 3 h 15"/>
                    <a:gd name="T24" fmla="*/ 7 w 15"/>
                    <a:gd name="T25" fmla="*/ 0 h 15"/>
                    <a:gd name="T26" fmla="*/ 5 w 15"/>
                    <a:gd name="T27" fmla="*/ 0 h 15"/>
                    <a:gd name="T28" fmla="*/ 3 w 15"/>
                    <a:gd name="T29" fmla="*/ 3 h 15"/>
                    <a:gd name="T30" fmla="*/ 0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7" y="15"/>
                      </a:lnTo>
                      <a:lnTo>
                        <a:pt x="10" y="15"/>
                      </a:lnTo>
                      <a:lnTo>
                        <a:pt x="12" y="12"/>
                      </a:lnTo>
                      <a:lnTo>
                        <a:pt x="15" y="10"/>
                      </a:lnTo>
                      <a:lnTo>
                        <a:pt x="15" y="7"/>
                      </a:lnTo>
                      <a:lnTo>
                        <a:pt x="12" y="5"/>
                      </a:lnTo>
                      <a:lnTo>
                        <a:pt x="10" y="3"/>
                      </a:lnTo>
                      <a:lnTo>
                        <a:pt x="7" y="0"/>
                      </a:lnTo>
                      <a:lnTo>
                        <a:pt x="5" y="0"/>
                      </a:lnTo>
                      <a:lnTo>
                        <a:pt x="3"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849" name="Freeform 204"/>
                <p:cNvSpPr>
                  <a:spLocks/>
                </p:cNvSpPr>
                <p:nvPr/>
              </p:nvSpPr>
              <p:spPr bwMode="auto">
                <a:xfrm>
                  <a:off x="7765" y="10411"/>
                  <a:ext cx="15" cy="15"/>
                </a:xfrm>
                <a:custGeom>
                  <a:avLst/>
                  <a:gdLst>
                    <a:gd name="T0" fmla="*/ 0 w 15"/>
                    <a:gd name="T1" fmla="*/ 10 h 15"/>
                    <a:gd name="T2" fmla="*/ 0 w 15"/>
                    <a:gd name="T3" fmla="*/ 12 h 15"/>
                    <a:gd name="T4" fmla="*/ 3 w 15"/>
                    <a:gd name="T5" fmla="*/ 15 h 15"/>
                    <a:gd name="T6" fmla="*/ 5 w 15"/>
                    <a:gd name="T7" fmla="*/ 15 h 15"/>
                    <a:gd name="T8" fmla="*/ 7 w 15"/>
                    <a:gd name="T9" fmla="*/ 15 h 15"/>
                    <a:gd name="T10" fmla="*/ 10 w 15"/>
                    <a:gd name="T11" fmla="*/ 15 h 15"/>
                    <a:gd name="T12" fmla="*/ 12 w 15"/>
                    <a:gd name="T13" fmla="*/ 12 h 15"/>
                    <a:gd name="T14" fmla="*/ 15 w 15"/>
                    <a:gd name="T15" fmla="*/ 10 h 15"/>
                    <a:gd name="T16" fmla="*/ 15 w 15"/>
                    <a:gd name="T17" fmla="*/ 8 h 15"/>
                    <a:gd name="T18" fmla="*/ 15 w 15"/>
                    <a:gd name="T19" fmla="*/ 8 h 15"/>
                    <a:gd name="T20" fmla="*/ 12 w 15"/>
                    <a:gd name="T21" fmla="*/ 5 h 15"/>
                    <a:gd name="T22" fmla="*/ 10 w 15"/>
                    <a:gd name="T23" fmla="*/ 3 h 15"/>
                    <a:gd name="T24" fmla="*/ 7 w 15"/>
                    <a:gd name="T25" fmla="*/ 0 h 15"/>
                    <a:gd name="T26" fmla="*/ 5 w 15"/>
                    <a:gd name="T27" fmla="*/ 0 h 15"/>
                    <a:gd name="T28" fmla="*/ 3 w 15"/>
                    <a:gd name="T29" fmla="*/ 3 h 15"/>
                    <a:gd name="T30" fmla="*/ 0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7" y="15"/>
                      </a:lnTo>
                      <a:lnTo>
                        <a:pt x="10" y="15"/>
                      </a:lnTo>
                      <a:lnTo>
                        <a:pt x="12" y="12"/>
                      </a:lnTo>
                      <a:lnTo>
                        <a:pt x="15" y="10"/>
                      </a:lnTo>
                      <a:lnTo>
                        <a:pt x="15" y="8"/>
                      </a:lnTo>
                      <a:lnTo>
                        <a:pt x="12" y="5"/>
                      </a:lnTo>
                      <a:lnTo>
                        <a:pt x="10" y="3"/>
                      </a:lnTo>
                      <a:lnTo>
                        <a:pt x="7" y="0"/>
                      </a:lnTo>
                      <a:lnTo>
                        <a:pt x="5" y="0"/>
                      </a:lnTo>
                      <a:lnTo>
                        <a:pt x="3"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850" name="Freeform 205"/>
                <p:cNvSpPr>
                  <a:spLocks/>
                </p:cNvSpPr>
                <p:nvPr/>
              </p:nvSpPr>
              <p:spPr bwMode="auto">
                <a:xfrm>
                  <a:off x="7765" y="10383"/>
                  <a:ext cx="15" cy="14"/>
                </a:xfrm>
                <a:custGeom>
                  <a:avLst/>
                  <a:gdLst>
                    <a:gd name="T0" fmla="*/ 0 w 15"/>
                    <a:gd name="T1" fmla="*/ 9 h 14"/>
                    <a:gd name="T2" fmla="*/ 0 w 15"/>
                    <a:gd name="T3" fmla="*/ 12 h 14"/>
                    <a:gd name="T4" fmla="*/ 3 w 15"/>
                    <a:gd name="T5" fmla="*/ 14 h 14"/>
                    <a:gd name="T6" fmla="*/ 5 w 15"/>
                    <a:gd name="T7" fmla="*/ 14 h 14"/>
                    <a:gd name="T8" fmla="*/ 7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4 h 14"/>
                    <a:gd name="T22" fmla="*/ 10 w 15"/>
                    <a:gd name="T23" fmla="*/ 2 h 14"/>
                    <a:gd name="T24" fmla="*/ 7 w 15"/>
                    <a:gd name="T25" fmla="*/ 0 h 14"/>
                    <a:gd name="T26" fmla="*/ 5 w 15"/>
                    <a:gd name="T27" fmla="*/ 0 h 14"/>
                    <a:gd name="T28" fmla="*/ 3 w 15"/>
                    <a:gd name="T29" fmla="*/ 2 h 14"/>
                    <a:gd name="T30" fmla="*/ 0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7" y="14"/>
                      </a:lnTo>
                      <a:lnTo>
                        <a:pt x="10" y="14"/>
                      </a:lnTo>
                      <a:lnTo>
                        <a:pt x="12" y="12"/>
                      </a:lnTo>
                      <a:lnTo>
                        <a:pt x="15" y="9"/>
                      </a:lnTo>
                      <a:lnTo>
                        <a:pt x="15" y="7"/>
                      </a:lnTo>
                      <a:lnTo>
                        <a:pt x="12" y="4"/>
                      </a:lnTo>
                      <a:lnTo>
                        <a:pt x="10" y="2"/>
                      </a:lnTo>
                      <a:lnTo>
                        <a:pt x="7" y="0"/>
                      </a:lnTo>
                      <a:lnTo>
                        <a:pt x="5" y="0"/>
                      </a:lnTo>
                      <a:lnTo>
                        <a:pt x="3"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851" name="Freeform 206"/>
                <p:cNvSpPr>
                  <a:spLocks/>
                </p:cNvSpPr>
                <p:nvPr/>
              </p:nvSpPr>
              <p:spPr bwMode="auto">
                <a:xfrm>
                  <a:off x="7763" y="10354"/>
                  <a:ext cx="14" cy="14"/>
                </a:xfrm>
                <a:custGeom>
                  <a:avLst/>
                  <a:gdLst>
                    <a:gd name="T0" fmla="*/ 0 w 14"/>
                    <a:gd name="T1" fmla="*/ 9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5 w 14"/>
                    <a:gd name="T29" fmla="*/ 2 h 14"/>
                    <a:gd name="T30" fmla="*/ 2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9" y="14"/>
                      </a:lnTo>
                      <a:lnTo>
                        <a:pt x="12" y="14"/>
                      </a:lnTo>
                      <a:lnTo>
                        <a:pt x="14" y="12"/>
                      </a:lnTo>
                      <a:lnTo>
                        <a:pt x="14" y="9"/>
                      </a:lnTo>
                      <a:lnTo>
                        <a:pt x="14" y="7"/>
                      </a:lnTo>
                      <a:lnTo>
                        <a:pt x="14" y="5"/>
                      </a:lnTo>
                      <a:lnTo>
                        <a:pt x="12" y="2"/>
                      </a:lnTo>
                      <a:lnTo>
                        <a:pt x="9" y="0"/>
                      </a:lnTo>
                      <a:lnTo>
                        <a:pt x="7" y="0"/>
                      </a:lnTo>
                      <a:lnTo>
                        <a:pt x="5" y="2"/>
                      </a:lnTo>
                      <a:lnTo>
                        <a:pt x="2" y="5"/>
                      </a:lnTo>
                      <a:lnTo>
                        <a:pt x="0" y="7"/>
                      </a:lnTo>
                      <a:lnTo>
                        <a:pt x="0" y="9"/>
                      </a:lnTo>
                      <a:close/>
                    </a:path>
                  </a:pathLst>
                </a:custGeom>
                <a:solidFill>
                  <a:srgbClr val="969696"/>
                </a:solidFill>
                <a:ln w="9525">
                  <a:noFill/>
                  <a:round/>
                  <a:headEnd/>
                  <a:tailEnd/>
                </a:ln>
              </p:spPr>
              <p:txBody>
                <a:bodyPr/>
                <a:lstStyle/>
                <a:p>
                  <a:endParaRPr lang="ru-RU"/>
                </a:p>
              </p:txBody>
            </p:sp>
            <p:sp>
              <p:nvSpPr>
                <p:cNvPr id="852" name="Freeform 207"/>
                <p:cNvSpPr>
                  <a:spLocks/>
                </p:cNvSpPr>
                <p:nvPr/>
              </p:nvSpPr>
              <p:spPr bwMode="auto">
                <a:xfrm>
                  <a:off x="7763" y="10325"/>
                  <a:ext cx="14" cy="14"/>
                </a:xfrm>
                <a:custGeom>
                  <a:avLst/>
                  <a:gdLst>
                    <a:gd name="T0" fmla="*/ 0 w 14"/>
                    <a:gd name="T1" fmla="*/ 10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5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5" y="14"/>
                      </a:lnTo>
                      <a:lnTo>
                        <a:pt x="7" y="14"/>
                      </a:lnTo>
                      <a:lnTo>
                        <a:pt x="9" y="14"/>
                      </a:lnTo>
                      <a:lnTo>
                        <a:pt x="12" y="14"/>
                      </a:lnTo>
                      <a:lnTo>
                        <a:pt x="14" y="12"/>
                      </a:lnTo>
                      <a:lnTo>
                        <a:pt x="14" y="10"/>
                      </a:lnTo>
                      <a:lnTo>
                        <a:pt x="14" y="7"/>
                      </a:lnTo>
                      <a:lnTo>
                        <a:pt x="14" y="5"/>
                      </a:lnTo>
                      <a:lnTo>
                        <a:pt x="12" y="2"/>
                      </a:lnTo>
                      <a:lnTo>
                        <a:pt x="9" y="0"/>
                      </a:lnTo>
                      <a:lnTo>
                        <a:pt x="7" y="0"/>
                      </a:lnTo>
                      <a:lnTo>
                        <a:pt x="5"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853" name="Freeform 208"/>
                <p:cNvSpPr>
                  <a:spLocks/>
                </p:cNvSpPr>
                <p:nvPr/>
              </p:nvSpPr>
              <p:spPr bwMode="auto">
                <a:xfrm>
                  <a:off x="7763" y="10296"/>
                  <a:ext cx="14" cy="15"/>
                </a:xfrm>
                <a:custGeom>
                  <a:avLst/>
                  <a:gdLst>
                    <a:gd name="T0" fmla="*/ 0 w 14"/>
                    <a:gd name="T1" fmla="*/ 10 h 15"/>
                    <a:gd name="T2" fmla="*/ 2 w 14"/>
                    <a:gd name="T3" fmla="*/ 12 h 15"/>
                    <a:gd name="T4" fmla="*/ 5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9 w 14"/>
                    <a:gd name="T25" fmla="*/ 0 h 15"/>
                    <a:gd name="T26" fmla="*/ 7 w 14"/>
                    <a:gd name="T27" fmla="*/ 0 h 15"/>
                    <a:gd name="T28" fmla="*/ 5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9" y="15"/>
                      </a:lnTo>
                      <a:lnTo>
                        <a:pt x="12" y="15"/>
                      </a:lnTo>
                      <a:lnTo>
                        <a:pt x="14" y="12"/>
                      </a:lnTo>
                      <a:lnTo>
                        <a:pt x="14" y="10"/>
                      </a:lnTo>
                      <a:lnTo>
                        <a:pt x="14" y="7"/>
                      </a:lnTo>
                      <a:lnTo>
                        <a:pt x="14" y="5"/>
                      </a:lnTo>
                      <a:lnTo>
                        <a:pt x="12" y="3"/>
                      </a:lnTo>
                      <a:lnTo>
                        <a:pt x="9" y="0"/>
                      </a:lnTo>
                      <a:lnTo>
                        <a:pt x="7" y="0"/>
                      </a:lnTo>
                      <a:lnTo>
                        <a:pt x="5"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854" name="Freeform 209"/>
                <p:cNvSpPr>
                  <a:spLocks/>
                </p:cNvSpPr>
                <p:nvPr/>
              </p:nvSpPr>
              <p:spPr bwMode="auto">
                <a:xfrm>
                  <a:off x="7763" y="10267"/>
                  <a:ext cx="14" cy="15"/>
                </a:xfrm>
                <a:custGeom>
                  <a:avLst/>
                  <a:gdLst>
                    <a:gd name="T0" fmla="*/ 0 w 14"/>
                    <a:gd name="T1" fmla="*/ 10 h 15"/>
                    <a:gd name="T2" fmla="*/ 2 w 14"/>
                    <a:gd name="T3" fmla="*/ 10 h 15"/>
                    <a:gd name="T4" fmla="*/ 5 w 14"/>
                    <a:gd name="T5" fmla="*/ 12 h 15"/>
                    <a:gd name="T6" fmla="*/ 7 w 14"/>
                    <a:gd name="T7" fmla="*/ 15 h 15"/>
                    <a:gd name="T8" fmla="*/ 7 w 14"/>
                    <a:gd name="T9" fmla="*/ 15 h 15"/>
                    <a:gd name="T10" fmla="*/ 9 w 14"/>
                    <a:gd name="T11" fmla="*/ 12 h 15"/>
                    <a:gd name="T12" fmla="*/ 12 w 14"/>
                    <a:gd name="T13" fmla="*/ 10 h 15"/>
                    <a:gd name="T14" fmla="*/ 14 w 14"/>
                    <a:gd name="T15" fmla="*/ 8 h 15"/>
                    <a:gd name="T16" fmla="*/ 14 w 14"/>
                    <a:gd name="T17" fmla="*/ 8 h 15"/>
                    <a:gd name="T18" fmla="*/ 14 w 14"/>
                    <a:gd name="T19" fmla="*/ 8 h 15"/>
                    <a:gd name="T20" fmla="*/ 12 w 14"/>
                    <a:gd name="T21" fmla="*/ 5 h 15"/>
                    <a:gd name="T22" fmla="*/ 9 w 14"/>
                    <a:gd name="T23" fmla="*/ 3 h 15"/>
                    <a:gd name="T24" fmla="*/ 7 w 14"/>
                    <a:gd name="T25" fmla="*/ 0 h 15"/>
                    <a:gd name="T26" fmla="*/ 7 w 14"/>
                    <a:gd name="T27" fmla="*/ 0 h 15"/>
                    <a:gd name="T28" fmla="*/ 5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0"/>
                      </a:lnTo>
                      <a:lnTo>
                        <a:pt x="5" y="12"/>
                      </a:lnTo>
                      <a:lnTo>
                        <a:pt x="7" y="15"/>
                      </a:lnTo>
                      <a:lnTo>
                        <a:pt x="9" y="12"/>
                      </a:lnTo>
                      <a:lnTo>
                        <a:pt x="12" y="10"/>
                      </a:lnTo>
                      <a:lnTo>
                        <a:pt x="14" y="8"/>
                      </a:lnTo>
                      <a:lnTo>
                        <a:pt x="12" y="5"/>
                      </a:lnTo>
                      <a:lnTo>
                        <a:pt x="9" y="3"/>
                      </a:lnTo>
                      <a:lnTo>
                        <a:pt x="7" y="0"/>
                      </a:lnTo>
                      <a:lnTo>
                        <a:pt x="5"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855" name="Freeform 210"/>
                <p:cNvSpPr>
                  <a:spLocks/>
                </p:cNvSpPr>
                <p:nvPr/>
              </p:nvSpPr>
              <p:spPr bwMode="auto">
                <a:xfrm>
                  <a:off x="7763" y="10239"/>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9 w 14"/>
                    <a:gd name="T23" fmla="*/ 2 h 14"/>
                    <a:gd name="T24" fmla="*/ 7 w 14"/>
                    <a:gd name="T25" fmla="*/ 0 h 14"/>
                    <a:gd name="T26" fmla="*/ 5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9" y="14"/>
                      </a:lnTo>
                      <a:lnTo>
                        <a:pt x="12" y="12"/>
                      </a:lnTo>
                      <a:lnTo>
                        <a:pt x="14" y="9"/>
                      </a:lnTo>
                      <a:lnTo>
                        <a:pt x="14" y="7"/>
                      </a:lnTo>
                      <a:lnTo>
                        <a:pt x="12" y="4"/>
                      </a:lnTo>
                      <a:lnTo>
                        <a:pt x="9" y="2"/>
                      </a:lnTo>
                      <a:lnTo>
                        <a:pt x="7" y="0"/>
                      </a:lnTo>
                      <a:lnTo>
                        <a:pt x="5"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856" name="Freeform 211"/>
                <p:cNvSpPr>
                  <a:spLocks/>
                </p:cNvSpPr>
                <p:nvPr/>
              </p:nvSpPr>
              <p:spPr bwMode="auto">
                <a:xfrm>
                  <a:off x="7763" y="10210"/>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9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9" y="14"/>
                      </a:lnTo>
                      <a:lnTo>
                        <a:pt x="12" y="12"/>
                      </a:lnTo>
                      <a:lnTo>
                        <a:pt x="14" y="9"/>
                      </a:lnTo>
                      <a:lnTo>
                        <a:pt x="14" y="7"/>
                      </a:lnTo>
                      <a:lnTo>
                        <a:pt x="12" y="5"/>
                      </a:lnTo>
                      <a:lnTo>
                        <a:pt x="9" y="2"/>
                      </a:lnTo>
                      <a:lnTo>
                        <a:pt x="7" y="0"/>
                      </a:lnTo>
                      <a:lnTo>
                        <a:pt x="5"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857" name="Freeform 212"/>
                <p:cNvSpPr>
                  <a:spLocks/>
                </p:cNvSpPr>
                <p:nvPr/>
              </p:nvSpPr>
              <p:spPr bwMode="auto">
                <a:xfrm>
                  <a:off x="7763" y="10181"/>
                  <a:ext cx="14" cy="14"/>
                </a:xfrm>
                <a:custGeom>
                  <a:avLst/>
                  <a:gdLst>
                    <a:gd name="T0" fmla="*/ 0 w 14"/>
                    <a:gd name="T1" fmla="*/ 10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9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5" y="14"/>
                      </a:lnTo>
                      <a:lnTo>
                        <a:pt x="7" y="14"/>
                      </a:lnTo>
                      <a:lnTo>
                        <a:pt x="9" y="14"/>
                      </a:lnTo>
                      <a:lnTo>
                        <a:pt x="12" y="12"/>
                      </a:lnTo>
                      <a:lnTo>
                        <a:pt x="14" y="10"/>
                      </a:lnTo>
                      <a:lnTo>
                        <a:pt x="14" y="7"/>
                      </a:lnTo>
                      <a:lnTo>
                        <a:pt x="12" y="5"/>
                      </a:lnTo>
                      <a:lnTo>
                        <a:pt x="9" y="2"/>
                      </a:lnTo>
                      <a:lnTo>
                        <a:pt x="7" y="0"/>
                      </a:lnTo>
                      <a:lnTo>
                        <a:pt x="5"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858" name="Freeform 213"/>
                <p:cNvSpPr>
                  <a:spLocks/>
                </p:cNvSpPr>
                <p:nvPr/>
              </p:nvSpPr>
              <p:spPr bwMode="auto">
                <a:xfrm>
                  <a:off x="7760" y="10152"/>
                  <a:ext cx="15" cy="15"/>
                </a:xfrm>
                <a:custGeom>
                  <a:avLst/>
                  <a:gdLst>
                    <a:gd name="T0" fmla="*/ 0 w 15"/>
                    <a:gd name="T1" fmla="*/ 10 h 15"/>
                    <a:gd name="T2" fmla="*/ 3 w 15"/>
                    <a:gd name="T3" fmla="*/ 12 h 15"/>
                    <a:gd name="T4" fmla="*/ 5 w 15"/>
                    <a:gd name="T5" fmla="*/ 15 h 15"/>
                    <a:gd name="T6" fmla="*/ 8 w 15"/>
                    <a:gd name="T7" fmla="*/ 15 h 15"/>
                    <a:gd name="T8" fmla="*/ 10 w 15"/>
                    <a:gd name="T9" fmla="*/ 15 h 15"/>
                    <a:gd name="T10" fmla="*/ 12 w 15"/>
                    <a:gd name="T11" fmla="*/ 15 h 15"/>
                    <a:gd name="T12" fmla="*/ 15 w 15"/>
                    <a:gd name="T13" fmla="*/ 12 h 15"/>
                    <a:gd name="T14" fmla="*/ 15 w 15"/>
                    <a:gd name="T15" fmla="*/ 10 h 15"/>
                    <a:gd name="T16" fmla="*/ 15 w 15"/>
                    <a:gd name="T17" fmla="*/ 7 h 15"/>
                    <a:gd name="T18" fmla="*/ 15 w 15"/>
                    <a:gd name="T19" fmla="*/ 7 h 15"/>
                    <a:gd name="T20" fmla="*/ 15 w 15"/>
                    <a:gd name="T21" fmla="*/ 5 h 15"/>
                    <a:gd name="T22" fmla="*/ 12 w 15"/>
                    <a:gd name="T23" fmla="*/ 3 h 15"/>
                    <a:gd name="T24" fmla="*/ 10 w 15"/>
                    <a:gd name="T25" fmla="*/ 0 h 15"/>
                    <a:gd name="T26" fmla="*/ 8 w 15"/>
                    <a:gd name="T27" fmla="*/ 0 h 15"/>
                    <a:gd name="T28" fmla="*/ 5 w 15"/>
                    <a:gd name="T29" fmla="*/ 3 h 15"/>
                    <a:gd name="T30" fmla="*/ 3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8" y="15"/>
                      </a:lnTo>
                      <a:lnTo>
                        <a:pt x="10" y="15"/>
                      </a:lnTo>
                      <a:lnTo>
                        <a:pt x="12" y="15"/>
                      </a:lnTo>
                      <a:lnTo>
                        <a:pt x="15" y="12"/>
                      </a:lnTo>
                      <a:lnTo>
                        <a:pt x="15" y="10"/>
                      </a:lnTo>
                      <a:lnTo>
                        <a:pt x="15" y="7"/>
                      </a:lnTo>
                      <a:lnTo>
                        <a:pt x="15" y="5"/>
                      </a:lnTo>
                      <a:lnTo>
                        <a:pt x="12" y="3"/>
                      </a:lnTo>
                      <a:lnTo>
                        <a:pt x="10" y="0"/>
                      </a:lnTo>
                      <a:lnTo>
                        <a:pt x="8" y="0"/>
                      </a:lnTo>
                      <a:lnTo>
                        <a:pt x="5" y="3"/>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859" name="Freeform 214"/>
                <p:cNvSpPr>
                  <a:spLocks/>
                </p:cNvSpPr>
                <p:nvPr/>
              </p:nvSpPr>
              <p:spPr bwMode="auto">
                <a:xfrm>
                  <a:off x="7760" y="10123"/>
                  <a:ext cx="15" cy="15"/>
                </a:xfrm>
                <a:custGeom>
                  <a:avLst/>
                  <a:gdLst>
                    <a:gd name="T0" fmla="*/ 0 w 15"/>
                    <a:gd name="T1" fmla="*/ 10 h 15"/>
                    <a:gd name="T2" fmla="*/ 3 w 15"/>
                    <a:gd name="T3" fmla="*/ 12 h 15"/>
                    <a:gd name="T4" fmla="*/ 5 w 15"/>
                    <a:gd name="T5" fmla="*/ 15 h 15"/>
                    <a:gd name="T6" fmla="*/ 8 w 15"/>
                    <a:gd name="T7" fmla="*/ 15 h 15"/>
                    <a:gd name="T8" fmla="*/ 10 w 15"/>
                    <a:gd name="T9" fmla="*/ 15 h 15"/>
                    <a:gd name="T10" fmla="*/ 12 w 15"/>
                    <a:gd name="T11" fmla="*/ 15 h 15"/>
                    <a:gd name="T12" fmla="*/ 15 w 15"/>
                    <a:gd name="T13" fmla="*/ 12 h 15"/>
                    <a:gd name="T14" fmla="*/ 15 w 15"/>
                    <a:gd name="T15" fmla="*/ 10 h 15"/>
                    <a:gd name="T16" fmla="*/ 15 w 15"/>
                    <a:gd name="T17" fmla="*/ 8 h 15"/>
                    <a:gd name="T18" fmla="*/ 15 w 15"/>
                    <a:gd name="T19" fmla="*/ 8 h 15"/>
                    <a:gd name="T20" fmla="*/ 15 w 15"/>
                    <a:gd name="T21" fmla="*/ 5 h 15"/>
                    <a:gd name="T22" fmla="*/ 12 w 15"/>
                    <a:gd name="T23" fmla="*/ 3 h 15"/>
                    <a:gd name="T24" fmla="*/ 10 w 15"/>
                    <a:gd name="T25" fmla="*/ 0 h 15"/>
                    <a:gd name="T26" fmla="*/ 8 w 15"/>
                    <a:gd name="T27" fmla="*/ 0 h 15"/>
                    <a:gd name="T28" fmla="*/ 5 w 15"/>
                    <a:gd name="T29" fmla="*/ 3 h 15"/>
                    <a:gd name="T30" fmla="*/ 3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8" y="15"/>
                      </a:lnTo>
                      <a:lnTo>
                        <a:pt x="10" y="15"/>
                      </a:lnTo>
                      <a:lnTo>
                        <a:pt x="12" y="15"/>
                      </a:lnTo>
                      <a:lnTo>
                        <a:pt x="15" y="12"/>
                      </a:lnTo>
                      <a:lnTo>
                        <a:pt x="15" y="10"/>
                      </a:lnTo>
                      <a:lnTo>
                        <a:pt x="15" y="8"/>
                      </a:lnTo>
                      <a:lnTo>
                        <a:pt x="15" y="5"/>
                      </a:lnTo>
                      <a:lnTo>
                        <a:pt x="12" y="3"/>
                      </a:lnTo>
                      <a:lnTo>
                        <a:pt x="10" y="0"/>
                      </a:lnTo>
                      <a:lnTo>
                        <a:pt x="8" y="0"/>
                      </a:lnTo>
                      <a:lnTo>
                        <a:pt x="5" y="3"/>
                      </a:lnTo>
                      <a:lnTo>
                        <a:pt x="3" y="5"/>
                      </a:lnTo>
                      <a:lnTo>
                        <a:pt x="0" y="8"/>
                      </a:lnTo>
                      <a:lnTo>
                        <a:pt x="0" y="10"/>
                      </a:lnTo>
                      <a:close/>
                    </a:path>
                  </a:pathLst>
                </a:custGeom>
                <a:solidFill>
                  <a:srgbClr val="969696"/>
                </a:solidFill>
                <a:ln w="9525">
                  <a:noFill/>
                  <a:round/>
                  <a:headEnd/>
                  <a:tailEnd/>
                </a:ln>
              </p:spPr>
              <p:txBody>
                <a:bodyPr/>
                <a:lstStyle/>
                <a:p>
                  <a:endParaRPr lang="ru-RU"/>
                </a:p>
              </p:txBody>
            </p:sp>
            <p:sp>
              <p:nvSpPr>
                <p:cNvPr id="860" name="Freeform 215"/>
                <p:cNvSpPr>
                  <a:spLocks/>
                </p:cNvSpPr>
                <p:nvPr/>
              </p:nvSpPr>
              <p:spPr bwMode="auto">
                <a:xfrm>
                  <a:off x="7760" y="10095"/>
                  <a:ext cx="15" cy="14"/>
                </a:xfrm>
                <a:custGeom>
                  <a:avLst/>
                  <a:gdLst>
                    <a:gd name="T0" fmla="*/ 0 w 15"/>
                    <a:gd name="T1" fmla="*/ 9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4 h 14"/>
                    <a:gd name="T22" fmla="*/ 12 w 15"/>
                    <a:gd name="T23" fmla="*/ 2 h 14"/>
                    <a:gd name="T24" fmla="*/ 10 w 15"/>
                    <a:gd name="T25" fmla="*/ 0 h 14"/>
                    <a:gd name="T26" fmla="*/ 8 w 15"/>
                    <a:gd name="T27" fmla="*/ 0 h 14"/>
                    <a:gd name="T28" fmla="*/ 5 w 15"/>
                    <a:gd name="T29" fmla="*/ 2 h 14"/>
                    <a:gd name="T30" fmla="*/ 3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8" y="14"/>
                      </a:lnTo>
                      <a:lnTo>
                        <a:pt x="10" y="14"/>
                      </a:lnTo>
                      <a:lnTo>
                        <a:pt x="12" y="14"/>
                      </a:lnTo>
                      <a:lnTo>
                        <a:pt x="15" y="12"/>
                      </a:lnTo>
                      <a:lnTo>
                        <a:pt x="15" y="9"/>
                      </a:lnTo>
                      <a:lnTo>
                        <a:pt x="15" y="7"/>
                      </a:lnTo>
                      <a:lnTo>
                        <a:pt x="15" y="4"/>
                      </a:lnTo>
                      <a:lnTo>
                        <a:pt x="12" y="2"/>
                      </a:lnTo>
                      <a:lnTo>
                        <a:pt x="10" y="0"/>
                      </a:lnTo>
                      <a:lnTo>
                        <a:pt x="8" y="0"/>
                      </a:lnTo>
                      <a:lnTo>
                        <a:pt x="5" y="2"/>
                      </a:lnTo>
                      <a:lnTo>
                        <a:pt x="3" y="4"/>
                      </a:lnTo>
                      <a:lnTo>
                        <a:pt x="0" y="7"/>
                      </a:lnTo>
                      <a:lnTo>
                        <a:pt x="0" y="9"/>
                      </a:lnTo>
                      <a:close/>
                    </a:path>
                  </a:pathLst>
                </a:custGeom>
                <a:solidFill>
                  <a:srgbClr val="969696"/>
                </a:solidFill>
                <a:ln w="9525">
                  <a:noFill/>
                  <a:round/>
                  <a:headEnd/>
                  <a:tailEnd/>
                </a:ln>
              </p:spPr>
              <p:txBody>
                <a:bodyPr/>
                <a:lstStyle/>
                <a:p>
                  <a:endParaRPr lang="ru-RU"/>
                </a:p>
              </p:txBody>
            </p:sp>
            <p:sp>
              <p:nvSpPr>
                <p:cNvPr id="861" name="Freeform 216"/>
                <p:cNvSpPr>
                  <a:spLocks/>
                </p:cNvSpPr>
                <p:nvPr/>
              </p:nvSpPr>
              <p:spPr bwMode="auto">
                <a:xfrm>
                  <a:off x="7760" y="10066"/>
                  <a:ext cx="15" cy="14"/>
                </a:xfrm>
                <a:custGeom>
                  <a:avLst/>
                  <a:gdLst>
                    <a:gd name="T0" fmla="*/ 0 w 15"/>
                    <a:gd name="T1" fmla="*/ 9 h 14"/>
                    <a:gd name="T2" fmla="*/ 3 w 15"/>
                    <a:gd name="T3" fmla="*/ 9 h 14"/>
                    <a:gd name="T4" fmla="*/ 5 w 15"/>
                    <a:gd name="T5" fmla="*/ 12 h 14"/>
                    <a:gd name="T6" fmla="*/ 8 w 15"/>
                    <a:gd name="T7" fmla="*/ 14 h 14"/>
                    <a:gd name="T8" fmla="*/ 8 w 15"/>
                    <a:gd name="T9" fmla="*/ 14 h 14"/>
                    <a:gd name="T10" fmla="*/ 10 w 15"/>
                    <a:gd name="T11" fmla="*/ 12 h 14"/>
                    <a:gd name="T12" fmla="*/ 12 w 15"/>
                    <a:gd name="T13" fmla="*/ 9 h 14"/>
                    <a:gd name="T14" fmla="*/ 15 w 15"/>
                    <a:gd name="T15" fmla="*/ 7 h 14"/>
                    <a:gd name="T16" fmla="*/ 15 w 15"/>
                    <a:gd name="T17" fmla="*/ 7 h 14"/>
                    <a:gd name="T18" fmla="*/ 15 w 15"/>
                    <a:gd name="T19" fmla="*/ 7 h 14"/>
                    <a:gd name="T20" fmla="*/ 12 w 15"/>
                    <a:gd name="T21" fmla="*/ 5 h 14"/>
                    <a:gd name="T22" fmla="*/ 10 w 15"/>
                    <a:gd name="T23" fmla="*/ 2 h 14"/>
                    <a:gd name="T24" fmla="*/ 8 w 15"/>
                    <a:gd name="T25" fmla="*/ 0 h 14"/>
                    <a:gd name="T26" fmla="*/ 8 w 15"/>
                    <a:gd name="T27" fmla="*/ 0 h 14"/>
                    <a:gd name="T28" fmla="*/ 5 w 15"/>
                    <a:gd name="T29" fmla="*/ 2 h 14"/>
                    <a:gd name="T30" fmla="*/ 3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9"/>
                      </a:lnTo>
                      <a:lnTo>
                        <a:pt x="5" y="12"/>
                      </a:lnTo>
                      <a:lnTo>
                        <a:pt x="8" y="14"/>
                      </a:lnTo>
                      <a:lnTo>
                        <a:pt x="10" y="12"/>
                      </a:lnTo>
                      <a:lnTo>
                        <a:pt x="12" y="9"/>
                      </a:lnTo>
                      <a:lnTo>
                        <a:pt x="15" y="7"/>
                      </a:lnTo>
                      <a:lnTo>
                        <a:pt x="12" y="5"/>
                      </a:lnTo>
                      <a:lnTo>
                        <a:pt x="10" y="2"/>
                      </a:lnTo>
                      <a:lnTo>
                        <a:pt x="8" y="0"/>
                      </a:lnTo>
                      <a:lnTo>
                        <a:pt x="5" y="2"/>
                      </a:lnTo>
                      <a:lnTo>
                        <a:pt x="3" y="5"/>
                      </a:lnTo>
                      <a:lnTo>
                        <a:pt x="0" y="7"/>
                      </a:lnTo>
                      <a:lnTo>
                        <a:pt x="0" y="9"/>
                      </a:lnTo>
                      <a:close/>
                    </a:path>
                  </a:pathLst>
                </a:custGeom>
                <a:solidFill>
                  <a:srgbClr val="969696"/>
                </a:solidFill>
                <a:ln w="9525">
                  <a:noFill/>
                  <a:round/>
                  <a:headEnd/>
                  <a:tailEnd/>
                </a:ln>
              </p:spPr>
              <p:txBody>
                <a:bodyPr/>
                <a:lstStyle/>
                <a:p>
                  <a:endParaRPr lang="ru-RU"/>
                </a:p>
              </p:txBody>
            </p:sp>
            <p:sp>
              <p:nvSpPr>
                <p:cNvPr id="862" name="Freeform 217"/>
                <p:cNvSpPr>
                  <a:spLocks/>
                </p:cNvSpPr>
                <p:nvPr/>
              </p:nvSpPr>
              <p:spPr bwMode="auto">
                <a:xfrm>
                  <a:off x="7760" y="10037"/>
                  <a:ext cx="15" cy="14"/>
                </a:xfrm>
                <a:custGeom>
                  <a:avLst/>
                  <a:gdLst>
                    <a:gd name="T0" fmla="*/ 0 w 15"/>
                    <a:gd name="T1" fmla="*/ 10 h 14"/>
                    <a:gd name="T2" fmla="*/ 0 w 15"/>
                    <a:gd name="T3" fmla="*/ 12 h 14"/>
                    <a:gd name="T4" fmla="*/ 3 w 15"/>
                    <a:gd name="T5" fmla="*/ 14 h 14"/>
                    <a:gd name="T6" fmla="*/ 5 w 15"/>
                    <a:gd name="T7" fmla="*/ 14 h 14"/>
                    <a:gd name="T8" fmla="*/ 8 w 15"/>
                    <a:gd name="T9" fmla="*/ 14 h 14"/>
                    <a:gd name="T10" fmla="*/ 10 w 15"/>
                    <a:gd name="T11" fmla="*/ 14 h 14"/>
                    <a:gd name="T12" fmla="*/ 12 w 15"/>
                    <a:gd name="T13" fmla="*/ 12 h 14"/>
                    <a:gd name="T14" fmla="*/ 15 w 15"/>
                    <a:gd name="T15" fmla="*/ 10 h 14"/>
                    <a:gd name="T16" fmla="*/ 15 w 15"/>
                    <a:gd name="T17" fmla="*/ 7 h 14"/>
                    <a:gd name="T18" fmla="*/ 15 w 15"/>
                    <a:gd name="T19" fmla="*/ 7 h 14"/>
                    <a:gd name="T20" fmla="*/ 12 w 15"/>
                    <a:gd name="T21" fmla="*/ 5 h 14"/>
                    <a:gd name="T22" fmla="*/ 10 w 15"/>
                    <a:gd name="T23" fmla="*/ 2 h 14"/>
                    <a:gd name="T24" fmla="*/ 8 w 15"/>
                    <a:gd name="T25" fmla="*/ 0 h 14"/>
                    <a:gd name="T26" fmla="*/ 5 w 15"/>
                    <a:gd name="T27" fmla="*/ 0 h 14"/>
                    <a:gd name="T28" fmla="*/ 3 w 15"/>
                    <a:gd name="T29" fmla="*/ 2 h 14"/>
                    <a:gd name="T30" fmla="*/ 0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0" y="12"/>
                      </a:lnTo>
                      <a:lnTo>
                        <a:pt x="3" y="14"/>
                      </a:lnTo>
                      <a:lnTo>
                        <a:pt x="5" y="14"/>
                      </a:lnTo>
                      <a:lnTo>
                        <a:pt x="8" y="14"/>
                      </a:lnTo>
                      <a:lnTo>
                        <a:pt x="10" y="14"/>
                      </a:lnTo>
                      <a:lnTo>
                        <a:pt x="12" y="12"/>
                      </a:lnTo>
                      <a:lnTo>
                        <a:pt x="15" y="10"/>
                      </a:lnTo>
                      <a:lnTo>
                        <a:pt x="15" y="7"/>
                      </a:lnTo>
                      <a:lnTo>
                        <a:pt x="12" y="5"/>
                      </a:lnTo>
                      <a:lnTo>
                        <a:pt x="10" y="2"/>
                      </a:lnTo>
                      <a:lnTo>
                        <a:pt x="8" y="0"/>
                      </a:lnTo>
                      <a:lnTo>
                        <a:pt x="5" y="0"/>
                      </a:lnTo>
                      <a:lnTo>
                        <a:pt x="3"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863" name="Freeform 218"/>
                <p:cNvSpPr>
                  <a:spLocks/>
                </p:cNvSpPr>
                <p:nvPr/>
              </p:nvSpPr>
              <p:spPr bwMode="auto">
                <a:xfrm>
                  <a:off x="7760" y="10008"/>
                  <a:ext cx="15" cy="15"/>
                </a:xfrm>
                <a:custGeom>
                  <a:avLst/>
                  <a:gdLst>
                    <a:gd name="T0" fmla="*/ 0 w 15"/>
                    <a:gd name="T1" fmla="*/ 10 h 15"/>
                    <a:gd name="T2" fmla="*/ 0 w 15"/>
                    <a:gd name="T3" fmla="*/ 12 h 15"/>
                    <a:gd name="T4" fmla="*/ 3 w 15"/>
                    <a:gd name="T5" fmla="*/ 15 h 15"/>
                    <a:gd name="T6" fmla="*/ 5 w 15"/>
                    <a:gd name="T7" fmla="*/ 15 h 15"/>
                    <a:gd name="T8" fmla="*/ 8 w 15"/>
                    <a:gd name="T9" fmla="*/ 15 h 15"/>
                    <a:gd name="T10" fmla="*/ 10 w 15"/>
                    <a:gd name="T11" fmla="*/ 15 h 15"/>
                    <a:gd name="T12" fmla="*/ 12 w 15"/>
                    <a:gd name="T13" fmla="*/ 12 h 15"/>
                    <a:gd name="T14" fmla="*/ 15 w 15"/>
                    <a:gd name="T15" fmla="*/ 10 h 15"/>
                    <a:gd name="T16" fmla="*/ 15 w 15"/>
                    <a:gd name="T17" fmla="*/ 7 h 15"/>
                    <a:gd name="T18" fmla="*/ 15 w 15"/>
                    <a:gd name="T19" fmla="*/ 7 h 15"/>
                    <a:gd name="T20" fmla="*/ 12 w 15"/>
                    <a:gd name="T21" fmla="*/ 5 h 15"/>
                    <a:gd name="T22" fmla="*/ 10 w 15"/>
                    <a:gd name="T23" fmla="*/ 3 h 15"/>
                    <a:gd name="T24" fmla="*/ 8 w 15"/>
                    <a:gd name="T25" fmla="*/ 0 h 15"/>
                    <a:gd name="T26" fmla="*/ 5 w 15"/>
                    <a:gd name="T27" fmla="*/ 0 h 15"/>
                    <a:gd name="T28" fmla="*/ 3 w 15"/>
                    <a:gd name="T29" fmla="*/ 3 h 15"/>
                    <a:gd name="T30" fmla="*/ 0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8" y="15"/>
                      </a:lnTo>
                      <a:lnTo>
                        <a:pt x="10" y="15"/>
                      </a:lnTo>
                      <a:lnTo>
                        <a:pt x="12" y="12"/>
                      </a:lnTo>
                      <a:lnTo>
                        <a:pt x="15" y="10"/>
                      </a:lnTo>
                      <a:lnTo>
                        <a:pt x="15" y="7"/>
                      </a:lnTo>
                      <a:lnTo>
                        <a:pt x="12" y="5"/>
                      </a:lnTo>
                      <a:lnTo>
                        <a:pt x="10" y="3"/>
                      </a:lnTo>
                      <a:lnTo>
                        <a:pt x="8" y="0"/>
                      </a:lnTo>
                      <a:lnTo>
                        <a:pt x="5" y="0"/>
                      </a:lnTo>
                      <a:lnTo>
                        <a:pt x="3"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864" name="Freeform 219"/>
                <p:cNvSpPr>
                  <a:spLocks/>
                </p:cNvSpPr>
                <p:nvPr/>
              </p:nvSpPr>
              <p:spPr bwMode="auto">
                <a:xfrm>
                  <a:off x="7760" y="9979"/>
                  <a:ext cx="15" cy="15"/>
                </a:xfrm>
                <a:custGeom>
                  <a:avLst/>
                  <a:gdLst>
                    <a:gd name="T0" fmla="*/ 0 w 15"/>
                    <a:gd name="T1" fmla="*/ 10 h 15"/>
                    <a:gd name="T2" fmla="*/ 0 w 15"/>
                    <a:gd name="T3" fmla="*/ 12 h 15"/>
                    <a:gd name="T4" fmla="*/ 3 w 15"/>
                    <a:gd name="T5" fmla="*/ 15 h 15"/>
                    <a:gd name="T6" fmla="*/ 5 w 15"/>
                    <a:gd name="T7" fmla="*/ 15 h 15"/>
                    <a:gd name="T8" fmla="*/ 8 w 15"/>
                    <a:gd name="T9" fmla="*/ 15 h 15"/>
                    <a:gd name="T10" fmla="*/ 10 w 15"/>
                    <a:gd name="T11" fmla="*/ 15 h 15"/>
                    <a:gd name="T12" fmla="*/ 12 w 15"/>
                    <a:gd name="T13" fmla="*/ 12 h 15"/>
                    <a:gd name="T14" fmla="*/ 15 w 15"/>
                    <a:gd name="T15" fmla="*/ 10 h 15"/>
                    <a:gd name="T16" fmla="*/ 15 w 15"/>
                    <a:gd name="T17" fmla="*/ 8 h 15"/>
                    <a:gd name="T18" fmla="*/ 15 w 15"/>
                    <a:gd name="T19" fmla="*/ 8 h 15"/>
                    <a:gd name="T20" fmla="*/ 12 w 15"/>
                    <a:gd name="T21" fmla="*/ 5 h 15"/>
                    <a:gd name="T22" fmla="*/ 10 w 15"/>
                    <a:gd name="T23" fmla="*/ 3 h 15"/>
                    <a:gd name="T24" fmla="*/ 8 w 15"/>
                    <a:gd name="T25" fmla="*/ 0 h 15"/>
                    <a:gd name="T26" fmla="*/ 5 w 15"/>
                    <a:gd name="T27" fmla="*/ 0 h 15"/>
                    <a:gd name="T28" fmla="*/ 3 w 15"/>
                    <a:gd name="T29" fmla="*/ 3 h 15"/>
                    <a:gd name="T30" fmla="*/ 0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8" y="15"/>
                      </a:lnTo>
                      <a:lnTo>
                        <a:pt x="10" y="15"/>
                      </a:lnTo>
                      <a:lnTo>
                        <a:pt x="12" y="12"/>
                      </a:lnTo>
                      <a:lnTo>
                        <a:pt x="15" y="10"/>
                      </a:lnTo>
                      <a:lnTo>
                        <a:pt x="15" y="8"/>
                      </a:lnTo>
                      <a:lnTo>
                        <a:pt x="12" y="5"/>
                      </a:lnTo>
                      <a:lnTo>
                        <a:pt x="10" y="3"/>
                      </a:lnTo>
                      <a:lnTo>
                        <a:pt x="8" y="0"/>
                      </a:lnTo>
                      <a:lnTo>
                        <a:pt x="5" y="0"/>
                      </a:lnTo>
                      <a:lnTo>
                        <a:pt x="3"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865" name="Freeform 220"/>
                <p:cNvSpPr>
                  <a:spLocks/>
                </p:cNvSpPr>
                <p:nvPr/>
              </p:nvSpPr>
              <p:spPr bwMode="auto">
                <a:xfrm>
                  <a:off x="7758" y="9951"/>
                  <a:ext cx="14" cy="14"/>
                </a:xfrm>
                <a:custGeom>
                  <a:avLst/>
                  <a:gdLst>
                    <a:gd name="T0" fmla="*/ 0 w 14"/>
                    <a:gd name="T1" fmla="*/ 9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4 h 14"/>
                    <a:gd name="T22" fmla="*/ 12 w 14"/>
                    <a:gd name="T23" fmla="*/ 2 h 14"/>
                    <a:gd name="T24" fmla="*/ 10 w 14"/>
                    <a:gd name="T25" fmla="*/ 0 h 14"/>
                    <a:gd name="T26" fmla="*/ 7 w 14"/>
                    <a:gd name="T27" fmla="*/ 0 h 14"/>
                    <a:gd name="T28" fmla="*/ 5 w 14"/>
                    <a:gd name="T29" fmla="*/ 2 h 14"/>
                    <a:gd name="T30" fmla="*/ 2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10" y="14"/>
                      </a:lnTo>
                      <a:lnTo>
                        <a:pt x="12" y="14"/>
                      </a:lnTo>
                      <a:lnTo>
                        <a:pt x="14" y="12"/>
                      </a:lnTo>
                      <a:lnTo>
                        <a:pt x="14" y="9"/>
                      </a:lnTo>
                      <a:lnTo>
                        <a:pt x="14" y="7"/>
                      </a:lnTo>
                      <a:lnTo>
                        <a:pt x="14" y="4"/>
                      </a:lnTo>
                      <a:lnTo>
                        <a:pt x="12" y="2"/>
                      </a:lnTo>
                      <a:lnTo>
                        <a:pt x="10" y="0"/>
                      </a:lnTo>
                      <a:lnTo>
                        <a:pt x="7" y="0"/>
                      </a:lnTo>
                      <a:lnTo>
                        <a:pt x="5" y="2"/>
                      </a:lnTo>
                      <a:lnTo>
                        <a:pt x="2" y="4"/>
                      </a:lnTo>
                      <a:lnTo>
                        <a:pt x="0" y="7"/>
                      </a:lnTo>
                      <a:lnTo>
                        <a:pt x="0" y="9"/>
                      </a:lnTo>
                      <a:close/>
                    </a:path>
                  </a:pathLst>
                </a:custGeom>
                <a:solidFill>
                  <a:srgbClr val="969696"/>
                </a:solidFill>
                <a:ln w="9525">
                  <a:noFill/>
                  <a:round/>
                  <a:headEnd/>
                  <a:tailEnd/>
                </a:ln>
              </p:spPr>
              <p:txBody>
                <a:bodyPr/>
                <a:lstStyle/>
                <a:p>
                  <a:endParaRPr lang="ru-RU"/>
                </a:p>
              </p:txBody>
            </p:sp>
            <p:sp>
              <p:nvSpPr>
                <p:cNvPr id="866" name="Freeform 221"/>
                <p:cNvSpPr>
                  <a:spLocks/>
                </p:cNvSpPr>
                <p:nvPr/>
              </p:nvSpPr>
              <p:spPr bwMode="auto">
                <a:xfrm>
                  <a:off x="7758" y="9922"/>
                  <a:ext cx="14" cy="14"/>
                </a:xfrm>
                <a:custGeom>
                  <a:avLst/>
                  <a:gdLst>
                    <a:gd name="T0" fmla="*/ 0 w 14"/>
                    <a:gd name="T1" fmla="*/ 9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2 h 14"/>
                    <a:gd name="T30" fmla="*/ 2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10" y="14"/>
                      </a:lnTo>
                      <a:lnTo>
                        <a:pt x="12" y="14"/>
                      </a:lnTo>
                      <a:lnTo>
                        <a:pt x="14" y="12"/>
                      </a:lnTo>
                      <a:lnTo>
                        <a:pt x="14" y="9"/>
                      </a:lnTo>
                      <a:lnTo>
                        <a:pt x="14" y="7"/>
                      </a:lnTo>
                      <a:lnTo>
                        <a:pt x="14" y="5"/>
                      </a:lnTo>
                      <a:lnTo>
                        <a:pt x="12" y="2"/>
                      </a:lnTo>
                      <a:lnTo>
                        <a:pt x="10" y="0"/>
                      </a:lnTo>
                      <a:lnTo>
                        <a:pt x="7" y="0"/>
                      </a:lnTo>
                      <a:lnTo>
                        <a:pt x="5" y="2"/>
                      </a:lnTo>
                      <a:lnTo>
                        <a:pt x="2" y="5"/>
                      </a:lnTo>
                      <a:lnTo>
                        <a:pt x="0" y="7"/>
                      </a:lnTo>
                      <a:lnTo>
                        <a:pt x="0" y="9"/>
                      </a:lnTo>
                      <a:close/>
                    </a:path>
                  </a:pathLst>
                </a:custGeom>
                <a:solidFill>
                  <a:srgbClr val="969696"/>
                </a:solidFill>
                <a:ln w="9525">
                  <a:noFill/>
                  <a:round/>
                  <a:headEnd/>
                  <a:tailEnd/>
                </a:ln>
              </p:spPr>
              <p:txBody>
                <a:bodyPr/>
                <a:lstStyle/>
                <a:p>
                  <a:endParaRPr lang="ru-RU"/>
                </a:p>
              </p:txBody>
            </p:sp>
            <p:sp>
              <p:nvSpPr>
                <p:cNvPr id="867" name="Freeform 222"/>
                <p:cNvSpPr>
                  <a:spLocks/>
                </p:cNvSpPr>
                <p:nvPr/>
              </p:nvSpPr>
              <p:spPr bwMode="auto">
                <a:xfrm>
                  <a:off x="7758" y="9893"/>
                  <a:ext cx="14" cy="14"/>
                </a:xfrm>
                <a:custGeom>
                  <a:avLst/>
                  <a:gdLst>
                    <a:gd name="T0" fmla="*/ 0 w 14"/>
                    <a:gd name="T1" fmla="*/ 10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5" y="14"/>
                      </a:lnTo>
                      <a:lnTo>
                        <a:pt x="7" y="14"/>
                      </a:lnTo>
                      <a:lnTo>
                        <a:pt x="10" y="14"/>
                      </a:lnTo>
                      <a:lnTo>
                        <a:pt x="12" y="14"/>
                      </a:lnTo>
                      <a:lnTo>
                        <a:pt x="14" y="12"/>
                      </a:lnTo>
                      <a:lnTo>
                        <a:pt x="14" y="10"/>
                      </a:lnTo>
                      <a:lnTo>
                        <a:pt x="14" y="7"/>
                      </a:lnTo>
                      <a:lnTo>
                        <a:pt x="14" y="5"/>
                      </a:lnTo>
                      <a:lnTo>
                        <a:pt x="12" y="2"/>
                      </a:lnTo>
                      <a:lnTo>
                        <a:pt x="10" y="0"/>
                      </a:lnTo>
                      <a:lnTo>
                        <a:pt x="7" y="0"/>
                      </a:lnTo>
                      <a:lnTo>
                        <a:pt x="5"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868" name="Freeform 223"/>
                <p:cNvSpPr>
                  <a:spLocks/>
                </p:cNvSpPr>
                <p:nvPr/>
              </p:nvSpPr>
              <p:spPr bwMode="auto">
                <a:xfrm>
                  <a:off x="7758" y="9864"/>
                  <a:ext cx="14" cy="15"/>
                </a:xfrm>
                <a:custGeom>
                  <a:avLst/>
                  <a:gdLst>
                    <a:gd name="T0" fmla="*/ 0 w 14"/>
                    <a:gd name="T1" fmla="*/ 10 h 15"/>
                    <a:gd name="T2" fmla="*/ 2 w 14"/>
                    <a:gd name="T3" fmla="*/ 10 h 15"/>
                    <a:gd name="T4" fmla="*/ 5 w 14"/>
                    <a:gd name="T5" fmla="*/ 12 h 15"/>
                    <a:gd name="T6" fmla="*/ 7 w 14"/>
                    <a:gd name="T7" fmla="*/ 15 h 15"/>
                    <a:gd name="T8" fmla="*/ 7 w 14"/>
                    <a:gd name="T9" fmla="*/ 15 h 15"/>
                    <a:gd name="T10" fmla="*/ 10 w 14"/>
                    <a:gd name="T11" fmla="*/ 12 h 15"/>
                    <a:gd name="T12" fmla="*/ 12 w 14"/>
                    <a:gd name="T13" fmla="*/ 10 h 15"/>
                    <a:gd name="T14" fmla="*/ 14 w 14"/>
                    <a:gd name="T15" fmla="*/ 7 h 15"/>
                    <a:gd name="T16" fmla="*/ 14 w 14"/>
                    <a:gd name="T17" fmla="*/ 7 h 15"/>
                    <a:gd name="T18" fmla="*/ 14 w 14"/>
                    <a:gd name="T19" fmla="*/ 7 h 15"/>
                    <a:gd name="T20" fmla="*/ 12 w 14"/>
                    <a:gd name="T21" fmla="*/ 5 h 15"/>
                    <a:gd name="T22" fmla="*/ 10 w 14"/>
                    <a:gd name="T23" fmla="*/ 3 h 15"/>
                    <a:gd name="T24" fmla="*/ 7 w 14"/>
                    <a:gd name="T25" fmla="*/ 0 h 15"/>
                    <a:gd name="T26" fmla="*/ 7 w 14"/>
                    <a:gd name="T27" fmla="*/ 0 h 15"/>
                    <a:gd name="T28" fmla="*/ 5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0"/>
                      </a:lnTo>
                      <a:lnTo>
                        <a:pt x="5" y="12"/>
                      </a:lnTo>
                      <a:lnTo>
                        <a:pt x="7" y="15"/>
                      </a:lnTo>
                      <a:lnTo>
                        <a:pt x="10" y="12"/>
                      </a:lnTo>
                      <a:lnTo>
                        <a:pt x="12" y="10"/>
                      </a:lnTo>
                      <a:lnTo>
                        <a:pt x="14" y="7"/>
                      </a:lnTo>
                      <a:lnTo>
                        <a:pt x="12" y="5"/>
                      </a:lnTo>
                      <a:lnTo>
                        <a:pt x="10" y="3"/>
                      </a:lnTo>
                      <a:lnTo>
                        <a:pt x="7" y="0"/>
                      </a:lnTo>
                      <a:lnTo>
                        <a:pt x="5"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869" name="Freeform 224"/>
                <p:cNvSpPr>
                  <a:spLocks/>
                </p:cNvSpPr>
                <p:nvPr/>
              </p:nvSpPr>
              <p:spPr bwMode="auto">
                <a:xfrm>
                  <a:off x="7758" y="9835"/>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10 w 14"/>
                    <a:gd name="T11" fmla="*/ 15 h 15"/>
                    <a:gd name="T12" fmla="*/ 12 w 14"/>
                    <a:gd name="T13" fmla="*/ 12 h 15"/>
                    <a:gd name="T14" fmla="*/ 14 w 14"/>
                    <a:gd name="T15" fmla="*/ 10 h 15"/>
                    <a:gd name="T16" fmla="*/ 14 w 14"/>
                    <a:gd name="T17" fmla="*/ 8 h 15"/>
                    <a:gd name="T18" fmla="*/ 14 w 14"/>
                    <a:gd name="T19" fmla="*/ 8 h 15"/>
                    <a:gd name="T20" fmla="*/ 12 w 14"/>
                    <a:gd name="T21" fmla="*/ 5 h 15"/>
                    <a:gd name="T22" fmla="*/ 10 w 14"/>
                    <a:gd name="T23" fmla="*/ 3 h 15"/>
                    <a:gd name="T24" fmla="*/ 7 w 14"/>
                    <a:gd name="T25" fmla="*/ 0 h 15"/>
                    <a:gd name="T26" fmla="*/ 5 w 14"/>
                    <a:gd name="T27" fmla="*/ 0 h 15"/>
                    <a:gd name="T28" fmla="*/ 2 w 14"/>
                    <a:gd name="T29" fmla="*/ 3 h 15"/>
                    <a:gd name="T30" fmla="*/ 0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10" y="15"/>
                      </a:lnTo>
                      <a:lnTo>
                        <a:pt x="12" y="12"/>
                      </a:lnTo>
                      <a:lnTo>
                        <a:pt x="14" y="10"/>
                      </a:lnTo>
                      <a:lnTo>
                        <a:pt x="14" y="8"/>
                      </a:lnTo>
                      <a:lnTo>
                        <a:pt x="12" y="5"/>
                      </a:lnTo>
                      <a:lnTo>
                        <a:pt x="10" y="3"/>
                      </a:lnTo>
                      <a:lnTo>
                        <a:pt x="7" y="0"/>
                      </a:lnTo>
                      <a:lnTo>
                        <a:pt x="5" y="0"/>
                      </a:lnTo>
                      <a:lnTo>
                        <a:pt x="2"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870" name="Freeform 225"/>
                <p:cNvSpPr>
                  <a:spLocks/>
                </p:cNvSpPr>
                <p:nvPr/>
              </p:nvSpPr>
              <p:spPr bwMode="auto">
                <a:xfrm>
                  <a:off x="7758" y="9807"/>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10 w 14"/>
                    <a:gd name="T23" fmla="*/ 2 h 14"/>
                    <a:gd name="T24" fmla="*/ 7 w 14"/>
                    <a:gd name="T25" fmla="*/ 0 h 14"/>
                    <a:gd name="T26" fmla="*/ 5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10" y="14"/>
                      </a:lnTo>
                      <a:lnTo>
                        <a:pt x="12" y="12"/>
                      </a:lnTo>
                      <a:lnTo>
                        <a:pt x="14" y="9"/>
                      </a:lnTo>
                      <a:lnTo>
                        <a:pt x="14" y="7"/>
                      </a:lnTo>
                      <a:lnTo>
                        <a:pt x="12" y="4"/>
                      </a:lnTo>
                      <a:lnTo>
                        <a:pt x="10" y="2"/>
                      </a:lnTo>
                      <a:lnTo>
                        <a:pt x="7" y="0"/>
                      </a:lnTo>
                      <a:lnTo>
                        <a:pt x="5"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871" name="Freeform 226"/>
                <p:cNvSpPr>
                  <a:spLocks/>
                </p:cNvSpPr>
                <p:nvPr/>
              </p:nvSpPr>
              <p:spPr bwMode="auto">
                <a:xfrm>
                  <a:off x="7758" y="9778"/>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10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10" y="14"/>
                      </a:lnTo>
                      <a:lnTo>
                        <a:pt x="12" y="12"/>
                      </a:lnTo>
                      <a:lnTo>
                        <a:pt x="14" y="9"/>
                      </a:lnTo>
                      <a:lnTo>
                        <a:pt x="14" y="7"/>
                      </a:lnTo>
                      <a:lnTo>
                        <a:pt x="12" y="5"/>
                      </a:lnTo>
                      <a:lnTo>
                        <a:pt x="10" y="2"/>
                      </a:lnTo>
                      <a:lnTo>
                        <a:pt x="7" y="0"/>
                      </a:lnTo>
                      <a:lnTo>
                        <a:pt x="5"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872" name="Freeform 227"/>
                <p:cNvSpPr>
                  <a:spLocks/>
                </p:cNvSpPr>
                <p:nvPr/>
              </p:nvSpPr>
              <p:spPr bwMode="auto">
                <a:xfrm>
                  <a:off x="7756" y="9749"/>
                  <a:ext cx="14" cy="14"/>
                </a:xfrm>
                <a:custGeom>
                  <a:avLst/>
                  <a:gdLst>
                    <a:gd name="T0" fmla="*/ 0 w 14"/>
                    <a:gd name="T1" fmla="*/ 10 h 14"/>
                    <a:gd name="T2" fmla="*/ 2 w 14"/>
                    <a:gd name="T3" fmla="*/ 12 h 14"/>
                    <a:gd name="T4" fmla="*/ 4 w 14"/>
                    <a:gd name="T5" fmla="*/ 14 h 14"/>
                    <a:gd name="T6" fmla="*/ 7 w 14"/>
                    <a:gd name="T7" fmla="*/ 14 h 14"/>
                    <a:gd name="T8" fmla="*/ 9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4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4" y="14"/>
                      </a:lnTo>
                      <a:lnTo>
                        <a:pt x="7" y="14"/>
                      </a:lnTo>
                      <a:lnTo>
                        <a:pt x="9" y="14"/>
                      </a:lnTo>
                      <a:lnTo>
                        <a:pt x="12" y="14"/>
                      </a:lnTo>
                      <a:lnTo>
                        <a:pt x="14" y="12"/>
                      </a:lnTo>
                      <a:lnTo>
                        <a:pt x="14" y="10"/>
                      </a:lnTo>
                      <a:lnTo>
                        <a:pt x="14" y="7"/>
                      </a:lnTo>
                      <a:lnTo>
                        <a:pt x="14" y="5"/>
                      </a:lnTo>
                      <a:lnTo>
                        <a:pt x="12" y="2"/>
                      </a:lnTo>
                      <a:lnTo>
                        <a:pt x="9" y="0"/>
                      </a:lnTo>
                      <a:lnTo>
                        <a:pt x="7" y="0"/>
                      </a:lnTo>
                      <a:lnTo>
                        <a:pt x="4"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873" name="Freeform 228"/>
                <p:cNvSpPr>
                  <a:spLocks/>
                </p:cNvSpPr>
                <p:nvPr/>
              </p:nvSpPr>
              <p:spPr bwMode="auto">
                <a:xfrm>
                  <a:off x="7756" y="9720"/>
                  <a:ext cx="14" cy="15"/>
                </a:xfrm>
                <a:custGeom>
                  <a:avLst/>
                  <a:gdLst>
                    <a:gd name="T0" fmla="*/ 0 w 14"/>
                    <a:gd name="T1" fmla="*/ 10 h 15"/>
                    <a:gd name="T2" fmla="*/ 2 w 14"/>
                    <a:gd name="T3" fmla="*/ 12 h 15"/>
                    <a:gd name="T4" fmla="*/ 4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9 w 14"/>
                    <a:gd name="T25" fmla="*/ 0 h 15"/>
                    <a:gd name="T26" fmla="*/ 7 w 14"/>
                    <a:gd name="T27" fmla="*/ 0 h 15"/>
                    <a:gd name="T28" fmla="*/ 4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4" y="15"/>
                      </a:lnTo>
                      <a:lnTo>
                        <a:pt x="7" y="15"/>
                      </a:lnTo>
                      <a:lnTo>
                        <a:pt x="9" y="15"/>
                      </a:lnTo>
                      <a:lnTo>
                        <a:pt x="12" y="15"/>
                      </a:lnTo>
                      <a:lnTo>
                        <a:pt x="14" y="12"/>
                      </a:lnTo>
                      <a:lnTo>
                        <a:pt x="14" y="10"/>
                      </a:lnTo>
                      <a:lnTo>
                        <a:pt x="14" y="7"/>
                      </a:lnTo>
                      <a:lnTo>
                        <a:pt x="14" y="5"/>
                      </a:lnTo>
                      <a:lnTo>
                        <a:pt x="12" y="3"/>
                      </a:lnTo>
                      <a:lnTo>
                        <a:pt x="9" y="0"/>
                      </a:lnTo>
                      <a:lnTo>
                        <a:pt x="7" y="0"/>
                      </a:lnTo>
                      <a:lnTo>
                        <a:pt x="4"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874" name="Freeform 229"/>
                <p:cNvSpPr>
                  <a:spLocks/>
                </p:cNvSpPr>
                <p:nvPr/>
              </p:nvSpPr>
              <p:spPr bwMode="auto">
                <a:xfrm>
                  <a:off x="7756" y="9691"/>
                  <a:ext cx="14" cy="15"/>
                </a:xfrm>
                <a:custGeom>
                  <a:avLst/>
                  <a:gdLst>
                    <a:gd name="T0" fmla="*/ 0 w 14"/>
                    <a:gd name="T1" fmla="*/ 10 h 15"/>
                    <a:gd name="T2" fmla="*/ 2 w 14"/>
                    <a:gd name="T3" fmla="*/ 12 h 15"/>
                    <a:gd name="T4" fmla="*/ 4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9 w 14"/>
                    <a:gd name="T25" fmla="*/ 0 h 15"/>
                    <a:gd name="T26" fmla="*/ 7 w 14"/>
                    <a:gd name="T27" fmla="*/ 0 h 15"/>
                    <a:gd name="T28" fmla="*/ 4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4" y="15"/>
                      </a:lnTo>
                      <a:lnTo>
                        <a:pt x="7" y="15"/>
                      </a:lnTo>
                      <a:lnTo>
                        <a:pt x="9" y="15"/>
                      </a:lnTo>
                      <a:lnTo>
                        <a:pt x="12" y="15"/>
                      </a:lnTo>
                      <a:lnTo>
                        <a:pt x="14" y="12"/>
                      </a:lnTo>
                      <a:lnTo>
                        <a:pt x="14" y="10"/>
                      </a:lnTo>
                      <a:lnTo>
                        <a:pt x="14" y="8"/>
                      </a:lnTo>
                      <a:lnTo>
                        <a:pt x="14" y="5"/>
                      </a:lnTo>
                      <a:lnTo>
                        <a:pt x="12" y="3"/>
                      </a:lnTo>
                      <a:lnTo>
                        <a:pt x="9" y="0"/>
                      </a:lnTo>
                      <a:lnTo>
                        <a:pt x="7" y="0"/>
                      </a:lnTo>
                      <a:lnTo>
                        <a:pt x="4"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875" name="Freeform 230"/>
                <p:cNvSpPr>
                  <a:spLocks/>
                </p:cNvSpPr>
                <p:nvPr/>
              </p:nvSpPr>
              <p:spPr bwMode="auto">
                <a:xfrm>
                  <a:off x="7756" y="9663"/>
                  <a:ext cx="14" cy="14"/>
                </a:xfrm>
                <a:custGeom>
                  <a:avLst/>
                  <a:gdLst>
                    <a:gd name="T0" fmla="*/ 0 w 14"/>
                    <a:gd name="T1" fmla="*/ 9 h 14"/>
                    <a:gd name="T2" fmla="*/ 2 w 14"/>
                    <a:gd name="T3" fmla="*/ 9 h 14"/>
                    <a:gd name="T4" fmla="*/ 4 w 14"/>
                    <a:gd name="T5" fmla="*/ 12 h 14"/>
                    <a:gd name="T6" fmla="*/ 7 w 14"/>
                    <a:gd name="T7" fmla="*/ 14 h 14"/>
                    <a:gd name="T8" fmla="*/ 7 w 14"/>
                    <a:gd name="T9" fmla="*/ 14 h 14"/>
                    <a:gd name="T10" fmla="*/ 9 w 14"/>
                    <a:gd name="T11" fmla="*/ 12 h 14"/>
                    <a:gd name="T12" fmla="*/ 12 w 14"/>
                    <a:gd name="T13" fmla="*/ 9 h 14"/>
                    <a:gd name="T14" fmla="*/ 14 w 14"/>
                    <a:gd name="T15" fmla="*/ 7 h 14"/>
                    <a:gd name="T16" fmla="*/ 14 w 14"/>
                    <a:gd name="T17" fmla="*/ 7 h 14"/>
                    <a:gd name="T18" fmla="*/ 14 w 14"/>
                    <a:gd name="T19" fmla="*/ 7 h 14"/>
                    <a:gd name="T20" fmla="*/ 12 w 14"/>
                    <a:gd name="T21" fmla="*/ 4 h 14"/>
                    <a:gd name="T22" fmla="*/ 9 w 14"/>
                    <a:gd name="T23" fmla="*/ 2 h 14"/>
                    <a:gd name="T24" fmla="*/ 7 w 14"/>
                    <a:gd name="T25" fmla="*/ 0 h 14"/>
                    <a:gd name="T26" fmla="*/ 7 w 14"/>
                    <a:gd name="T27" fmla="*/ 0 h 14"/>
                    <a:gd name="T28" fmla="*/ 4 w 14"/>
                    <a:gd name="T29" fmla="*/ 2 h 14"/>
                    <a:gd name="T30" fmla="*/ 2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9"/>
                      </a:lnTo>
                      <a:lnTo>
                        <a:pt x="4" y="12"/>
                      </a:lnTo>
                      <a:lnTo>
                        <a:pt x="7" y="14"/>
                      </a:lnTo>
                      <a:lnTo>
                        <a:pt x="9" y="12"/>
                      </a:lnTo>
                      <a:lnTo>
                        <a:pt x="12" y="9"/>
                      </a:lnTo>
                      <a:lnTo>
                        <a:pt x="14" y="7"/>
                      </a:lnTo>
                      <a:lnTo>
                        <a:pt x="12" y="4"/>
                      </a:lnTo>
                      <a:lnTo>
                        <a:pt x="9" y="2"/>
                      </a:lnTo>
                      <a:lnTo>
                        <a:pt x="7" y="0"/>
                      </a:lnTo>
                      <a:lnTo>
                        <a:pt x="4" y="2"/>
                      </a:lnTo>
                      <a:lnTo>
                        <a:pt x="2" y="4"/>
                      </a:lnTo>
                      <a:lnTo>
                        <a:pt x="0" y="7"/>
                      </a:lnTo>
                      <a:lnTo>
                        <a:pt x="0" y="9"/>
                      </a:lnTo>
                      <a:close/>
                    </a:path>
                  </a:pathLst>
                </a:custGeom>
                <a:solidFill>
                  <a:srgbClr val="969696"/>
                </a:solidFill>
                <a:ln w="9525">
                  <a:noFill/>
                  <a:round/>
                  <a:headEnd/>
                  <a:tailEnd/>
                </a:ln>
              </p:spPr>
              <p:txBody>
                <a:bodyPr/>
                <a:lstStyle/>
                <a:p>
                  <a:endParaRPr lang="ru-RU"/>
                </a:p>
              </p:txBody>
            </p:sp>
            <p:sp>
              <p:nvSpPr>
                <p:cNvPr id="876" name="Freeform 231"/>
                <p:cNvSpPr>
                  <a:spLocks/>
                </p:cNvSpPr>
                <p:nvPr/>
              </p:nvSpPr>
              <p:spPr bwMode="auto">
                <a:xfrm>
                  <a:off x="7756" y="9634"/>
                  <a:ext cx="14" cy="14"/>
                </a:xfrm>
                <a:custGeom>
                  <a:avLst/>
                  <a:gdLst>
                    <a:gd name="T0" fmla="*/ 0 w 14"/>
                    <a:gd name="T1" fmla="*/ 9 h 14"/>
                    <a:gd name="T2" fmla="*/ 0 w 14"/>
                    <a:gd name="T3" fmla="*/ 12 h 14"/>
                    <a:gd name="T4" fmla="*/ 2 w 14"/>
                    <a:gd name="T5" fmla="*/ 14 h 14"/>
                    <a:gd name="T6" fmla="*/ 4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9 w 14"/>
                    <a:gd name="T23" fmla="*/ 2 h 14"/>
                    <a:gd name="T24" fmla="*/ 7 w 14"/>
                    <a:gd name="T25" fmla="*/ 0 h 14"/>
                    <a:gd name="T26" fmla="*/ 4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4" y="14"/>
                      </a:lnTo>
                      <a:lnTo>
                        <a:pt x="7" y="14"/>
                      </a:lnTo>
                      <a:lnTo>
                        <a:pt x="9" y="14"/>
                      </a:lnTo>
                      <a:lnTo>
                        <a:pt x="12" y="12"/>
                      </a:lnTo>
                      <a:lnTo>
                        <a:pt x="14" y="9"/>
                      </a:lnTo>
                      <a:lnTo>
                        <a:pt x="14" y="7"/>
                      </a:lnTo>
                      <a:lnTo>
                        <a:pt x="12" y="5"/>
                      </a:lnTo>
                      <a:lnTo>
                        <a:pt x="9" y="2"/>
                      </a:lnTo>
                      <a:lnTo>
                        <a:pt x="7" y="0"/>
                      </a:lnTo>
                      <a:lnTo>
                        <a:pt x="4"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877" name="Freeform 232"/>
                <p:cNvSpPr>
                  <a:spLocks/>
                </p:cNvSpPr>
                <p:nvPr/>
              </p:nvSpPr>
              <p:spPr bwMode="auto">
                <a:xfrm>
                  <a:off x="7756" y="9605"/>
                  <a:ext cx="14" cy="14"/>
                </a:xfrm>
                <a:custGeom>
                  <a:avLst/>
                  <a:gdLst>
                    <a:gd name="T0" fmla="*/ 0 w 14"/>
                    <a:gd name="T1" fmla="*/ 10 h 14"/>
                    <a:gd name="T2" fmla="*/ 0 w 14"/>
                    <a:gd name="T3" fmla="*/ 12 h 14"/>
                    <a:gd name="T4" fmla="*/ 2 w 14"/>
                    <a:gd name="T5" fmla="*/ 14 h 14"/>
                    <a:gd name="T6" fmla="*/ 4 w 14"/>
                    <a:gd name="T7" fmla="*/ 14 h 14"/>
                    <a:gd name="T8" fmla="*/ 7 w 14"/>
                    <a:gd name="T9" fmla="*/ 14 h 14"/>
                    <a:gd name="T10" fmla="*/ 9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9 w 14"/>
                    <a:gd name="T23" fmla="*/ 2 h 14"/>
                    <a:gd name="T24" fmla="*/ 7 w 14"/>
                    <a:gd name="T25" fmla="*/ 0 h 14"/>
                    <a:gd name="T26" fmla="*/ 4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4" y="14"/>
                      </a:lnTo>
                      <a:lnTo>
                        <a:pt x="7" y="14"/>
                      </a:lnTo>
                      <a:lnTo>
                        <a:pt x="9" y="14"/>
                      </a:lnTo>
                      <a:lnTo>
                        <a:pt x="12" y="12"/>
                      </a:lnTo>
                      <a:lnTo>
                        <a:pt x="14" y="10"/>
                      </a:lnTo>
                      <a:lnTo>
                        <a:pt x="14" y="7"/>
                      </a:lnTo>
                      <a:lnTo>
                        <a:pt x="12" y="5"/>
                      </a:lnTo>
                      <a:lnTo>
                        <a:pt x="9" y="2"/>
                      </a:lnTo>
                      <a:lnTo>
                        <a:pt x="7" y="0"/>
                      </a:lnTo>
                      <a:lnTo>
                        <a:pt x="4"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878" name="Freeform 233"/>
                <p:cNvSpPr>
                  <a:spLocks/>
                </p:cNvSpPr>
                <p:nvPr/>
              </p:nvSpPr>
              <p:spPr bwMode="auto">
                <a:xfrm>
                  <a:off x="7756" y="9576"/>
                  <a:ext cx="14" cy="15"/>
                </a:xfrm>
                <a:custGeom>
                  <a:avLst/>
                  <a:gdLst>
                    <a:gd name="T0" fmla="*/ 0 w 14"/>
                    <a:gd name="T1" fmla="*/ 10 h 15"/>
                    <a:gd name="T2" fmla="*/ 0 w 14"/>
                    <a:gd name="T3" fmla="*/ 12 h 15"/>
                    <a:gd name="T4" fmla="*/ 2 w 14"/>
                    <a:gd name="T5" fmla="*/ 15 h 15"/>
                    <a:gd name="T6" fmla="*/ 4 w 14"/>
                    <a:gd name="T7" fmla="*/ 15 h 15"/>
                    <a:gd name="T8" fmla="*/ 7 w 14"/>
                    <a:gd name="T9" fmla="*/ 15 h 15"/>
                    <a:gd name="T10" fmla="*/ 9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9 w 14"/>
                    <a:gd name="T23" fmla="*/ 3 h 15"/>
                    <a:gd name="T24" fmla="*/ 7 w 14"/>
                    <a:gd name="T25" fmla="*/ 0 h 15"/>
                    <a:gd name="T26" fmla="*/ 4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4" y="15"/>
                      </a:lnTo>
                      <a:lnTo>
                        <a:pt x="7" y="15"/>
                      </a:lnTo>
                      <a:lnTo>
                        <a:pt x="9" y="15"/>
                      </a:lnTo>
                      <a:lnTo>
                        <a:pt x="12" y="12"/>
                      </a:lnTo>
                      <a:lnTo>
                        <a:pt x="14" y="10"/>
                      </a:lnTo>
                      <a:lnTo>
                        <a:pt x="14" y="7"/>
                      </a:lnTo>
                      <a:lnTo>
                        <a:pt x="12" y="5"/>
                      </a:lnTo>
                      <a:lnTo>
                        <a:pt x="9" y="3"/>
                      </a:lnTo>
                      <a:lnTo>
                        <a:pt x="7" y="0"/>
                      </a:lnTo>
                      <a:lnTo>
                        <a:pt x="4"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879" name="Freeform 234"/>
                <p:cNvSpPr>
                  <a:spLocks/>
                </p:cNvSpPr>
                <p:nvPr/>
              </p:nvSpPr>
              <p:spPr bwMode="auto">
                <a:xfrm>
                  <a:off x="7753" y="9547"/>
                  <a:ext cx="15" cy="15"/>
                </a:xfrm>
                <a:custGeom>
                  <a:avLst/>
                  <a:gdLst>
                    <a:gd name="T0" fmla="*/ 0 w 15"/>
                    <a:gd name="T1" fmla="*/ 10 h 15"/>
                    <a:gd name="T2" fmla="*/ 3 w 15"/>
                    <a:gd name="T3" fmla="*/ 12 h 15"/>
                    <a:gd name="T4" fmla="*/ 5 w 15"/>
                    <a:gd name="T5" fmla="*/ 15 h 15"/>
                    <a:gd name="T6" fmla="*/ 7 w 15"/>
                    <a:gd name="T7" fmla="*/ 15 h 15"/>
                    <a:gd name="T8" fmla="*/ 10 w 15"/>
                    <a:gd name="T9" fmla="*/ 15 h 15"/>
                    <a:gd name="T10" fmla="*/ 12 w 15"/>
                    <a:gd name="T11" fmla="*/ 15 h 15"/>
                    <a:gd name="T12" fmla="*/ 15 w 15"/>
                    <a:gd name="T13" fmla="*/ 12 h 15"/>
                    <a:gd name="T14" fmla="*/ 15 w 15"/>
                    <a:gd name="T15" fmla="*/ 10 h 15"/>
                    <a:gd name="T16" fmla="*/ 15 w 15"/>
                    <a:gd name="T17" fmla="*/ 8 h 15"/>
                    <a:gd name="T18" fmla="*/ 15 w 15"/>
                    <a:gd name="T19" fmla="*/ 8 h 15"/>
                    <a:gd name="T20" fmla="*/ 15 w 15"/>
                    <a:gd name="T21" fmla="*/ 5 h 15"/>
                    <a:gd name="T22" fmla="*/ 12 w 15"/>
                    <a:gd name="T23" fmla="*/ 3 h 15"/>
                    <a:gd name="T24" fmla="*/ 10 w 15"/>
                    <a:gd name="T25" fmla="*/ 0 h 15"/>
                    <a:gd name="T26" fmla="*/ 7 w 15"/>
                    <a:gd name="T27" fmla="*/ 0 h 15"/>
                    <a:gd name="T28" fmla="*/ 5 w 15"/>
                    <a:gd name="T29" fmla="*/ 3 h 15"/>
                    <a:gd name="T30" fmla="*/ 3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7" y="15"/>
                      </a:lnTo>
                      <a:lnTo>
                        <a:pt x="10" y="15"/>
                      </a:lnTo>
                      <a:lnTo>
                        <a:pt x="12" y="15"/>
                      </a:lnTo>
                      <a:lnTo>
                        <a:pt x="15" y="12"/>
                      </a:lnTo>
                      <a:lnTo>
                        <a:pt x="15" y="10"/>
                      </a:lnTo>
                      <a:lnTo>
                        <a:pt x="15" y="8"/>
                      </a:lnTo>
                      <a:lnTo>
                        <a:pt x="15" y="5"/>
                      </a:lnTo>
                      <a:lnTo>
                        <a:pt x="12" y="3"/>
                      </a:lnTo>
                      <a:lnTo>
                        <a:pt x="10" y="0"/>
                      </a:lnTo>
                      <a:lnTo>
                        <a:pt x="7" y="0"/>
                      </a:lnTo>
                      <a:lnTo>
                        <a:pt x="5" y="3"/>
                      </a:lnTo>
                      <a:lnTo>
                        <a:pt x="3" y="5"/>
                      </a:lnTo>
                      <a:lnTo>
                        <a:pt x="0" y="8"/>
                      </a:lnTo>
                      <a:lnTo>
                        <a:pt x="0" y="10"/>
                      </a:lnTo>
                      <a:close/>
                    </a:path>
                  </a:pathLst>
                </a:custGeom>
                <a:solidFill>
                  <a:srgbClr val="969696"/>
                </a:solidFill>
                <a:ln w="9525">
                  <a:noFill/>
                  <a:round/>
                  <a:headEnd/>
                  <a:tailEnd/>
                </a:ln>
              </p:spPr>
              <p:txBody>
                <a:bodyPr/>
                <a:lstStyle/>
                <a:p>
                  <a:endParaRPr lang="ru-RU"/>
                </a:p>
              </p:txBody>
            </p:sp>
            <p:sp>
              <p:nvSpPr>
                <p:cNvPr id="880" name="Freeform 235"/>
                <p:cNvSpPr>
                  <a:spLocks/>
                </p:cNvSpPr>
                <p:nvPr/>
              </p:nvSpPr>
              <p:spPr bwMode="auto">
                <a:xfrm>
                  <a:off x="7753" y="9519"/>
                  <a:ext cx="15" cy="14"/>
                </a:xfrm>
                <a:custGeom>
                  <a:avLst/>
                  <a:gdLst>
                    <a:gd name="T0" fmla="*/ 0 w 15"/>
                    <a:gd name="T1" fmla="*/ 9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4 h 14"/>
                    <a:gd name="T22" fmla="*/ 12 w 15"/>
                    <a:gd name="T23" fmla="*/ 2 h 14"/>
                    <a:gd name="T24" fmla="*/ 10 w 15"/>
                    <a:gd name="T25" fmla="*/ 0 h 14"/>
                    <a:gd name="T26" fmla="*/ 7 w 15"/>
                    <a:gd name="T27" fmla="*/ 0 h 14"/>
                    <a:gd name="T28" fmla="*/ 5 w 15"/>
                    <a:gd name="T29" fmla="*/ 2 h 14"/>
                    <a:gd name="T30" fmla="*/ 3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7" y="14"/>
                      </a:lnTo>
                      <a:lnTo>
                        <a:pt x="10" y="14"/>
                      </a:lnTo>
                      <a:lnTo>
                        <a:pt x="12" y="14"/>
                      </a:lnTo>
                      <a:lnTo>
                        <a:pt x="15" y="12"/>
                      </a:lnTo>
                      <a:lnTo>
                        <a:pt x="15" y="9"/>
                      </a:lnTo>
                      <a:lnTo>
                        <a:pt x="15" y="7"/>
                      </a:lnTo>
                      <a:lnTo>
                        <a:pt x="15" y="4"/>
                      </a:lnTo>
                      <a:lnTo>
                        <a:pt x="12" y="2"/>
                      </a:lnTo>
                      <a:lnTo>
                        <a:pt x="10" y="0"/>
                      </a:lnTo>
                      <a:lnTo>
                        <a:pt x="7" y="0"/>
                      </a:lnTo>
                      <a:lnTo>
                        <a:pt x="5" y="2"/>
                      </a:lnTo>
                      <a:lnTo>
                        <a:pt x="3" y="4"/>
                      </a:lnTo>
                      <a:lnTo>
                        <a:pt x="0" y="7"/>
                      </a:lnTo>
                      <a:lnTo>
                        <a:pt x="0" y="9"/>
                      </a:lnTo>
                      <a:close/>
                    </a:path>
                  </a:pathLst>
                </a:custGeom>
                <a:solidFill>
                  <a:srgbClr val="969696"/>
                </a:solidFill>
                <a:ln w="9525">
                  <a:noFill/>
                  <a:round/>
                  <a:headEnd/>
                  <a:tailEnd/>
                </a:ln>
              </p:spPr>
              <p:txBody>
                <a:bodyPr/>
                <a:lstStyle/>
                <a:p>
                  <a:endParaRPr lang="ru-RU"/>
                </a:p>
              </p:txBody>
            </p:sp>
            <p:sp>
              <p:nvSpPr>
                <p:cNvPr id="881" name="Freeform 236"/>
                <p:cNvSpPr>
                  <a:spLocks/>
                </p:cNvSpPr>
                <p:nvPr/>
              </p:nvSpPr>
              <p:spPr bwMode="auto">
                <a:xfrm>
                  <a:off x="7753" y="9490"/>
                  <a:ext cx="15" cy="14"/>
                </a:xfrm>
                <a:custGeom>
                  <a:avLst/>
                  <a:gdLst>
                    <a:gd name="T0" fmla="*/ 0 w 15"/>
                    <a:gd name="T1" fmla="*/ 9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5 h 14"/>
                    <a:gd name="T22" fmla="*/ 12 w 15"/>
                    <a:gd name="T23" fmla="*/ 2 h 14"/>
                    <a:gd name="T24" fmla="*/ 10 w 15"/>
                    <a:gd name="T25" fmla="*/ 0 h 14"/>
                    <a:gd name="T26" fmla="*/ 7 w 15"/>
                    <a:gd name="T27" fmla="*/ 0 h 14"/>
                    <a:gd name="T28" fmla="*/ 5 w 15"/>
                    <a:gd name="T29" fmla="*/ 2 h 14"/>
                    <a:gd name="T30" fmla="*/ 3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7" y="14"/>
                      </a:lnTo>
                      <a:lnTo>
                        <a:pt x="10" y="14"/>
                      </a:lnTo>
                      <a:lnTo>
                        <a:pt x="12" y="14"/>
                      </a:lnTo>
                      <a:lnTo>
                        <a:pt x="15" y="12"/>
                      </a:lnTo>
                      <a:lnTo>
                        <a:pt x="15" y="9"/>
                      </a:lnTo>
                      <a:lnTo>
                        <a:pt x="15" y="7"/>
                      </a:lnTo>
                      <a:lnTo>
                        <a:pt x="15" y="5"/>
                      </a:lnTo>
                      <a:lnTo>
                        <a:pt x="12" y="2"/>
                      </a:lnTo>
                      <a:lnTo>
                        <a:pt x="10" y="0"/>
                      </a:lnTo>
                      <a:lnTo>
                        <a:pt x="7" y="0"/>
                      </a:lnTo>
                      <a:lnTo>
                        <a:pt x="5" y="2"/>
                      </a:lnTo>
                      <a:lnTo>
                        <a:pt x="3" y="5"/>
                      </a:lnTo>
                      <a:lnTo>
                        <a:pt x="0" y="7"/>
                      </a:lnTo>
                      <a:lnTo>
                        <a:pt x="0" y="9"/>
                      </a:lnTo>
                      <a:close/>
                    </a:path>
                  </a:pathLst>
                </a:custGeom>
                <a:solidFill>
                  <a:srgbClr val="969696"/>
                </a:solidFill>
                <a:ln w="9525">
                  <a:noFill/>
                  <a:round/>
                  <a:headEnd/>
                  <a:tailEnd/>
                </a:ln>
              </p:spPr>
              <p:txBody>
                <a:bodyPr/>
                <a:lstStyle/>
                <a:p>
                  <a:endParaRPr lang="ru-RU"/>
                </a:p>
              </p:txBody>
            </p:sp>
            <p:sp>
              <p:nvSpPr>
                <p:cNvPr id="882" name="Freeform 237"/>
                <p:cNvSpPr>
                  <a:spLocks/>
                </p:cNvSpPr>
                <p:nvPr/>
              </p:nvSpPr>
              <p:spPr bwMode="auto">
                <a:xfrm>
                  <a:off x="7753" y="9461"/>
                  <a:ext cx="15" cy="14"/>
                </a:xfrm>
                <a:custGeom>
                  <a:avLst/>
                  <a:gdLst>
                    <a:gd name="T0" fmla="*/ 0 w 15"/>
                    <a:gd name="T1" fmla="*/ 10 h 14"/>
                    <a:gd name="T2" fmla="*/ 0 w 15"/>
                    <a:gd name="T3" fmla="*/ 12 h 14"/>
                    <a:gd name="T4" fmla="*/ 3 w 15"/>
                    <a:gd name="T5" fmla="*/ 14 h 14"/>
                    <a:gd name="T6" fmla="*/ 5 w 15"/>
                    <a:gd name="T7" fmla="*/ 14 h 14"/>
                    <a:gd name="T8" fmla="*/ 7 w 15"/>
                    <a:gd name="T9" fmla="*/ 14 h 14"/>
                    <a:gd name="T10" fmla="*/ 10 w 15"/>
                    <a:gd name="T11" fmla="*/ 14 h 14"/>
                    <a:gd name="T12" fmla="*/ 12 w 15"/>
                    <a:gd name="T13" fmla="*/ 12 h 14"/>
                    <a:gd name="T14" fmla="*/ 15 w 15"/>
                    <a:gd name="T15" fmla="*/ 10 h 14"/>
                    <a:gd name="T16" fmla="*/ 15 w 15"/>
                    <a:gd name="T17" fmla="*/ 7 h 14"/>
                    <a:gd name="T18" fmla="*/ 15 w 15"/>
                    <a:gd name="T19" fmla="*/ 7 h 14"/>
                    <a:gd name="T20" fmla="*/ 12 w 15"/>
                    <a:gd name="T21" fmla="*/ 5 h 14"/>
                    <a:gd name="T22" fmla="*/ 10 w 15"/>
                    <a:gd name="T23" fmla="*/ 2 h 14"/>
                    <a:gd name="T24" fmla="*/ 7 w 15"/>
                    <a:gd name="T25" fmla="*/ 0 h 14"/>
                    <a:gd name="T26" fmla="*/ 5 w 15"/>
                    <a:gd name="T27" fmla="*/ 0 h 14"/>
                    <a:gd name="T28" fmla="*/ 3 w 15"/>
                    <a:gd name="T29" fmla="*/ 2 h 14"/>
                    <a:gd name="T30" fmla="*/ 0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0" y="12"/>
                      </a:lnTo>
                      <a:lnTo>
                        <a:pt x="3" y="14"/>
                      </a:lnTo>
                      <a:lnTo>
                        <a:pt x="5" y="14"/>
                      </a:lnTo>
                      <a:lnTo>
                        <a:pt x="7" y="14"/>
                      </a:lnTo>
                      <a:lnTo>
                        <a:pt x="10" y="14"/>
                      </a:lnTo>
                      <a:lnTo>
                        <a:pt x="12" y="12"/>
                      </a:lnTo>
                      <a:lnTo>
                        <a:pt x="15" y="10"/>
                      </a:lnTo>
                      <a:lnTo>
                        <a:pt x="15" y="7"/>
                      </a:lnTo>
                      <a:lnTo>
                        <a:pt x="12" y="5"/>
                      </a:lnTo>
                      <a:lnTo>
                        <a:pt x="10" y="2"/>
                      </a:lnTo>
                      <a:lnTo>
                        <a:pt x="7" y="0"/>
                      </a:lnTo>
                      <a:lnTo>
                        <a:pt x="5" y="0"/>
                      </a:lnTo>
                      <a:lnTo>
                        <a:pt x="3"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883" name="Freeform 238"/>
                <p:cNvSpPr>
                  <a:spLocks/>
                </p:cNvSpPr>
                <p:nvPr/>
              </p:nvSpPr>
              <p:spPr bwMode="auto">
                <a:xfrm>
                  <a:off x="7753" y="9432"/>
                  <a:ext cx="15" cy="15"/>
                </a:xfrm>
                <a:custGeom>
                  <a:avLst/>
                  <a:gdLst>
                    <a:gd name="T0" fmla="*/ 0 w 15"/>
                    <a:gd name="T1" fmla="*/ 10 h 15"/>
                    <a:gd name="T2" fmla="*/ 0 w 15"/>
                    <a:gd name="T3" fmla="*/ 12 h 15"/>
                    <a:gd name="T4" fmla="*/ 3 w 15"/>
                    <a:gd name="T5" fmla="*/ 15 h 15"/>
                    <a:gd name="T6" fmla="*/ 5 w 15"/>
                    <a:gd name="T7" fmla="*/ 15 h 15"/>
                    <a:gd name="T8" fmla="*/ 7 w 15"/>
                    <a:gd name="T9" fmla="*/ 15 h 15"/>
                    <a:gd name="T10" fmla="*/ 10 w 15"/>
                    <a:gd name="T11" fmla="*/ 15 h 15"/>
                    <a:gd name="T12" fmla="*/ 12 w 15"/>
                    <a:gd name="T13" fmla="*/ 12 h 15"/>
                    <a:gd name="T14" fmla="*/ 15 w 15"/>
                    <a:gd name="T15" fmla="*/ 10 h 15"/>
                    <a:gd name="T16" fmla="*/ 15 w 15"/>
                    <a:gd name="T17" fmla="*/ 7 h 15"/>
                    <a:gd name="T18" fmla="*/ 15 w 15"/>
                    <a:gd name="T19" fmla="*/ 7 h 15"/>
                    <a:gd name="T20" fmla="*/ 12 w 15"/>
                    <a:gd name="T21" fmla="*/ 5 h 15"/>
                    <a:gd name="T22" fmla="*/ 10 w 15"/>
                    <a:gd name="T23" fmla="*/ 3 h 15"/>
                    <a:gd name="T24" fmla="*/ 7 w 15"/>
                    <a:gd name="T25" fmla="*/ 0 h 15"/>
                    <a:gd name="T26" fmla="*/ 5 w 15"/>
                    <a:gd name="T27" fmla="*/ 0 h 15"/>
                    <a:gd name="T28" fmla="*/ 3 w 15"/>
                    <a:gd name="T29" fmla="*/ 3 h 15"/>
                    <a:gd name="T30" fmla="*/ 0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7" y="15"/>
                      </a:lnTo>
                      <a:lnTo>
                        <a:pt x="10" y="15"/>
                      </a:lnTo>
                      <a:lnTo>
                        <a:pt x="12" y="12"/>
                      </a:lnTo>
                      <a:lnTo>
                        <a:pt x="15" y="10"/>
                      </a:lnTo>
                      <a:lnTo>
                        <a:pt x="15" y="7"/>
                      </a:lnTo>
                      <a:lnTo>
                        <a:pt x="12" y="5"/>
                      </a:lnTo>
                      <a:lnTo>
                        <a:pt x="10" y="3"/>
                      </a:lnTo>
                      <a:lnTo>
                        <a:pt x="7" y="0"/>
                      </a:lnTo>
                      <a:lnTo>
                        <a:pt x="5" y="0"/>
                      </a:lnTo>
                      <a:lnTo>
                        <a:pt x="3"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884" name="Freeform 239"/>
                <p:cNvSpPr>
                  <a:spLocks/>
                </p:cNvSpPr>
                <p:nvPr/>
              </p:nvSpPr>
              <p:spPr bwMode="auto">
                <a:xfrm>
                  <a:off x="7753" y="9403"/>
                  <a:ext cx="15" cy="15"/>
                </a:xfrm>
                <a:custGeom>
                  <a:avLst/>
                  <a:gdLst>
                    <a:gd name="T0" fmla="*/ 0 w 15"/>
                    <a:gd name="T1" fmla="*/ 10 h 15"/>
                    <a:gd name="T2" fmla="*/ 0 w 15"/>
                    <a:gd name="T3" fmla="*/ 12 h 15"/>
                    <a:gd name="T4" fmla="*/ 3 w 15"/>
                    <a:gd name="T5" fmla="*/ 15 h 15"/>
                    <a:gd name="T6" fmla="*/ 5 w 15"/>
                    <a:gd name="T7" fmla="*/ 15 h 15"/>
                    <a:gd name="T8" fmla="*/ 7 w 15"/>
                    <a:gd name="T9" fmla="*/ 15 h 15"/>
                    <a:gd name="T10" fmla="*/ 10 w 15"/>
                    <a:gd name="T11" fmla="*/ 15 h 15"/>
                    <a:gd name="T12" fmla="*/ 12 w 15"/>
                    <a:gd name="T13" fmla="*/ 12 h 15"/>
                    <a:gd name="T14" fmla="*/ 15 w 15"/>
                    <a:gd name="T15" fmla="*/ 10 h 15"/>
                    <a:gd name="T16" fmla="*/ 15 w 15"/>
                    <a:gd name="T17" fmla="*/ 8 h 15"/>
                    <a:gd name="T18" fmla="*/ 15 w 15"/>
                    <a:gd name="T19" fmla="*/ 8 h 15"/>
                    <a:gd name="T20" fmla="*/ 12 w 15"/>
                    <a:gd name="T21" fmla="*/ 5 h 15"/>
                    <a:gd name="T22" fmla="*/ 10 w 15"/>
                    <a:gd name="T23" fmla="*/ 3 h 15"/>
                    <a:gd name="T24" fmla="*/ 7 w 15"/>
                    <a:gd name="T25" fmla="*/ 0 h 15"/>
                    <a:gd name="T26" fmla="*/ 5 w 15"/>
                    <a:gd name="T27" fmla="*/ 0 h 15"/>
                    <a:gd name="T28" fmla="*/ 3 w 15"/>
                    <a:gd name="T29" fmla="*/ 3 h 15"/>
                    <a:gd name="T30" fmla="*/ 0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7" y="15"/>
                      </a:lnTo>
                      <a:lnTo>
                        <a:pt x="10" y="15"/>
                      </a:lnTo>
                      <a:lnTo>
                        <a:pt x="12" y="12"/>
                      </a:lnTo>
                      <a:lnTo>
                        <a:pt x="15" y="10"/>
                      </a:lnTo>
                      <a:lnTo>
                        <a:pt x="15" y="8"/>
                      </a:lnTo>
                      <a:lnTo>
                        <a:pt x="12" y="5"/>
                      </a:lnTo>
                      <a:lnTo>
                        <a:pt x="10" y="3"/>
                      </a:lnTo>
                      <a:lnTo>
                        <a:pt x="7" y="0"/>
                      </a:lnTo>
                      <a:lnTo>
                        <a:pt x="5" y="0"/>
                      </a:lnTo>
                      <a:lnTo>
                        <a:pt x="3"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885" name="Freeform 240"/>
                <p:cNvSpPr>
                  <a:spLocks/>
                </p:cNvSpPr>
                <p:nvPr/>
              </p:nvSpPr>
              <p:spPr bwMode="auto">
                <a:xfrm>
                  <a:off x="7753" y="9375"/>
                  <a:ext cx="15" cy="14"/>
                </a:xfrm>
                <a:custGeom>
                  <a:avLst/>
                  <a:gdLst>
                    <a:gd name="T0" fmla="*/ 0 w 15"/>
                    <a:gd name="T1" fmla="*/ 9 h 14"/>
                    <a:gd name="T2" fmla="*/ 0 w 15"/>
                    <a:gd name="T3" fmla="*/ 12 h 14"/>
                    <a:gd name="T4" fmla="*/ 3 w 15"/>
                    <a:gd name="T5" fmla="*/ 14 h 14"/>
                    <a:gd name="T6" fmla="*/ 5 w 15"/>
                    <a:gd name="T7" fmla="*/ 14 h 14"/>
                    <a:gd name="T8" fmla="*/ 7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4 h 14"/>
                    <a:gd name="T22" fmla="*/ 10 w 15"/>
                    <a:gd name="T23" fmla="*/ 2 h 14"/>
                    <a:gd name="T24" fmla="*/ 7 w 15"/>
                    <a:gd name="T25" fmla="*/ 0 h 14"/>
                    <a:gd name="T26" fmla="*/ 5 w 15"/>
                    <a:gd name="T27" fmla="*/ 0 h 14"/>
                    <a:gd name="T28" fmla="*/ 3 w 15"/>
                    <a:gd name="T29" fmla="*/ 2 h 14"/>
                    <a:gd name="T30" fmla="*/ 0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7" y="14"/>
                      </a:lnTo>
                      <a:lnTo>
                        <a:pt x="10" y="14"/>
                      </a:lnTo>
                      <a:lnTo>
                        <a:pt x="12" y="12"/>
                      </a:lnTo>
                      <a:lnTo>
                        <a:pt x="15" y="9"/>
                      </a:lnTo>
                      <a:lnTo>
                        <a:pt x="15" y="7"/>
                      </a:lnTo>
                      <a:lnTo>
                        <a:pt x="12" y="4"/>
                      </a:lnTo>
                      <a:lnTo>
                        <a:pt x="10" y="2"/>
                      </a:lnTo>
                      <a:lnTo>
                        <a:pt x="7" y="0"/>
                      </a:lnTo>
                      <a:lnTo>
                        <a:pt x="5" y="0"/>
                      </a:lnTo>
                      <a:lnTo>
                        <a:pt x="3"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886" name="Freeform 241"/>
                <p:cNvSpPr>
                  <a:spLocks/>
                </p:cNvSpPr>
                <p:nvPr/>
              </p:nvSpPr>
              <p:spPr bwMode="auto">
                <a:xfrm>
                  <a:off x="7751" y="9346"/>
                  <a:ext cx="14" cy="14"/>
                </a:xfrm>
                <a:custGeom>
                  <a:avLst/>
                  <a:gdLst>
                    <a:gd name="T0" fmla="*/ 0 w 14"/>
                    <a:gd name="T1" fmla="*/ 9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5 w 14"/>
                    <a:gd name="T29" fmla="*/ 2 h 14"/>
                    <a:gd name="T30" fmla="*/ 2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9" y="14"/>
                      </a:lnTo>
                      <a:lnTo>
                        <a:pt x="12" y="14"/>
                      </a:lnTo>
                      <a:lnTo>
                        <a:pt x="14" y="12"/>
                      </a:lnTo>
                      <a:lnTo>
                        <a:pt x="14" y="9"/>
                      </a:lnTo>
                      <a:lnTo>
                        <a:pt x="14" y="7"/>
                      </a:lnTo>
                      <a:lnTo>
                        <a:pt x="14" y="5"/>
                      </a:lnTo>
                      <a:lnTo>
                        <a:pt x="12" y="2"/>
                      </a:lnTo>
                      <a:lnTo>
                        <a:pt x="9" y="0"/>
                      </a:lnTo>
                      <a:lnTo>
                        <a:pt x="7" y="0"/>
                      </a:lnTo>
                      <a:lnTo>
                        <a:pt x="5" y="2"/>
                      </a:lnTo>
                      <a:lnTo>
                        <a:pt x="2" y="5"/>
                      </a:lnTo>
                      <a:lnTo>
                        <a:pt x="0" y="7"/>
                      </a:lnTo>
                      <a:lnTo>
                        <a:pt x="0" y="9"/>
                      </a:lnTo>
                      <a:close/>
                    </a:path>
                  </a:pathLst>
                </a:custGeom>
                <a:solidFill>
                  <a:srgbClr val="969696"/>
                </a:solidFill>
                <a:ln w="9525">
                  <a:noFill/>
                  <a:round/>
                  <a:headEnd/>
                  <a:tailEnd/>
                </a:ln>
              </p:spPr>
              <p:txBody>
                <a:bodyPr/>
                <a:lstStyle/>
                <a:p>
                  <a:endParaRPr lang="ru-RU"/>
                </a:p>
              </p:txBody>
            </p:sp>
            <p:sp>
              <p:nvSpPr>
                <p:cNvPr id="887" name="Freeform 242"/>
                <p:cNvSpPr>
                  <a:spLocks/>
                </p:cNvSpPr>
                <p:nvPr/>
              </p:nvSpPr>
              <p:spPr bwMode="auto">
                <a:xfrm>
                  <a:off x="7751" y="9317"/>
                  <a:ext cx="14" cy="14"/>
                </a:xfrm>
                <a:custGeom>
                  <a:avLst/>
                  <a:gdLst>
                    <a:gd name="T0" fmla="*/ 0 w 14"/>
                    <a:gd name="T1" fmla="*/ 10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5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5" y="14"/>
                      </a:lnTo>
                      <a:lnTo>
                        <a:pt x="7" y="14"/>
                      </a:lnTo>
                      <a:lnTo>
                        <a:pt x="9" y="14"/>
                      </a:lnTo>
                      <a:lnTo>
                        <a:pt x="12" y="14"/>
                      </a:lnTo>
                      <a:lnTo>
                        <a:pt x="14" y="12"/>
                      </a:lnTo>
                      <a:lnTo>
                        <a:pt x="14" y="10"/>
                      </a:lnTo>
                      <a:lnTo>
                        <a:pt x="14" y="7"/>
                      </a:lnTo>
                      <a:lnTo>
                        <a:pt x="14" y="5"/>
                      </a:lnTo>
                      <a:lnTo>
                        <a:pt x="12" y="2"/>
                      </a:lnTo>
                      <a:lnTo>
                        <a:pt x="9" y="0"/>
                      </a:lnTo>
                      <a:lnTo>
                        <a:pt x="7" y="0"/>
                      </a:lnTo>
                      <a:lnTo>
                        <a:pt x="5"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888" name="Freeform 243"/>
                <p:cNvSpPr>
                  <a:spLocks/>
                </p:cNvSpPr>
                <p:nvPr/>
              </p:nvSpPr>
              <p:spPr bwMode="auto">
                <a:xfrm>
                  <a:off x="7751" y="9288"/>
                  <a:ext cx="14" cy="15"/>
                </a:xfrm>
                <a:custGeom>
                  <a:avLst/>
                  <a:gdLst>
                    <a:gd name="T0" fmla="*/ 0 w 14"/>
                    <a:gd name="T1" fmla="*/ 10 h 15"/>
                    <a:gd name="T2" fmla="*/ 2 w 14"/>
                    <a:gd name="T3" fmla="*/ 12 h 15"/>
                    <a:gd name="T4" fmla="*/ 5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9 w 14"/>
                    <a:gd name="T25" fmla="*/ 0 h 15"/>
                    <a:gd name="T26" fmla="*/ 7 w 14"/>
                    <a:gd name="T27" fmla="*/ 0 h 15"/>
                    <a:gd name="T28" fmla="*/ 5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9" y="15"/>
                      </a:lnTo>
                      <a:lnTo>
                        <a:pt x="12" y="15"/>
                      </a:lnTo>
                      <a:lnTo>
                        <a:pt x="14" y="12"/>
                      </a:lnTo>
                      <a:lnTo>
                        <a:pt x="14" y="10"/>
                      </a:lnTo>
                      <a:lnTo>
                        <a:pt x="14" y="7"/>
                      </a:lnTo>
                      <a:lnTo>
                        <a:pt x="14" y="5"/>
                      </a:lnTo>
                      <a:lnTo>
                        <a:pt x="12" y="3"/>
                      </a:lnTo>
                      <a:lnTo>
                        <a:pt x="9" y="0"/>
                      </a:lnTo>
                      <a:lnTo>
                        <a:pt x="7" y="0"/>
                      </a:lnTo>
                      <a:lnTo>
                        <a:pt x="5"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889" name="Freeform 244"/>
                <p:cNvSpPr>
                  <a:spLocks/>
                </p:cNvSpPr>
                <p:nvPr/>
              </p:nvSpPr>
              <p:spPr bwMode="auto">
                <a:xfrm>
                  <a:off x="7751" y="9259"/>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9 w 14"/>
                    <a:gd name="T11" fmla="*/ 15 h 15"/>
                    <a:gd name="T12" fmla="*/ 12 w 14"/>
                    <a:gd name="T13" fmla="*/ 12 h 15"/>
                    <a:gd name="T14" fmla="*/ 14 w 14"/>
                    <a:gd name="T15" fmla="*/ 10 h 15"/>
                    <a:gd name="T16" fmla="*/ 14 w 14"/>
                    <a:gd name="T17" fmla="*/ 8 h 15"/>
                    <a:gd name="T18" fmla="*/ 14 w 14"/>
                    <a:gd name="T19" fmla="*/ 8 h 15"/>
                    <a:gd name="T20" fmla="*/ 12 w 14"/>
                    <a:gd name="T21" fmla="*/ 5 h 15"/>
                    <a:gd name="T22" fmla="*/ 9 w 14"/>
                    <a:gd name="T23" fmla="*/ 3 h 15"/>
                    <a:gd name="T24" fmla="*/ 7 w 14"/>
                    <a:gd name="T25" fmla="*/ 0 h 15"/>
                    <a:gd name="T26" fmla="*/ 5 w 14"/>
                    <a:gd name="T27" fmla="*/ 0 h 15"/>
                    <a:gd name="T28" fmla="*/ 2 w 14"/>
                    <a:gd name="T29" fmla="*/ 3 h 15"/>
                    <a:gd name="T30" fmla="*/ 0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9" y="15"/>
                      </a:lnTo>
                      <a:lnTo>
                        <a:pt x="12" y="12"/>
                      </a:lnTo>
                      <a:lnTo>
                        <a:pt x="14" y="10"/>
                      </a:lnTo>
                      <a:lnTo>
                        <a:pt x="14" y="8"/>
                      </a:lnTo>
                      <a:lnTo>
                        <a:pt x="12" y="5"/>
                      </a:lnTo>
                      <a:lnTo>
                        <a:pt x="9" y="3"/>
                      </a:lnTo>
                      <a:lnTo>
                        <a:pt x="7" y="0"/>
                      </a:lnTo>
                      <a:lnTo>
                        <a:pt x="5" y="0"/>
                      </a:lnTo>
                      <a:lnTo>
                        <a:pt x="2"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890" name="Freeform 245"/>
                <p:cNvSpPr>
                  <a:spLocks/>
                </p:cNvSpPr>
                <p:nvPr/>
              </p:nvSpPr>
              <p:spPr bwMode="auto">
                <a:xfrm>
                  <a:off x="7751" y="9231"/>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9 w 14"/>
                    <a:gd name="T23" fmla="*/ 2 h 14"/>
                    <a:gd name="T24" fmla="*/ 7 w 14"/>
                    <a:gd name="T25" fmla="*/ 0 h 14"/>
                    <a:gd name="T26" fmla="*/ 5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9" y="14"/>
                      </a:lnTo>
                      <a:lnTo>
                        <a:pt x="12" y="12"/>
                      </a:lnTo>
                      <a:lnTo>
                        <a:pt x="14" y="9"/>
                      </a:lnTo>
                      <a:lnTo>
                        <a:pt x="14" y="7"/>
                      </a:lnTo>
                      <a:lnTo>
                        <a:pt x="12" y="4"/>
                      </a:lnTo>
                      <a:lnTo>
                        <a:pt x="9" y="2"/>
                      </a:lnTo>
                      <a:lnTo>
                        <a:pt x="7" y="0"/>
                      </a:lnTo>
                      <a:lnTo>
                        <a:pt x="5"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891" name="Freeform 246"/>
                <p:cNvSpPr>
                  <a:spLocks/>
                </p:cNvSpPr>
                <p:nvPr/>
              </p:nvSpPr>
              <p:spPr bwMode="auto">
                <a:xfrm>
                  <a:off x="7751" y="9202"/>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9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9" y="14"/>
                      </a:lnTo>
                      <a:lnTo>
                        <a:pt x="12" y="12"/>
                      </a:lnTo>
                      <a:lnTo>
                        <a:pt x="14" y="9"/>
                      </a:lnTo>
                      <a:lnTo>
                        <a:pt x="14" y="7"/>
                      </a:lnTo>
                      <a:lnTo>
                        <a:pt x="12" y="5"/>
                      </a:lnTo>
                      <a:lnTo>
                        <a:pt x="9" y="2"/>
                      </a:lnTo>
                      <a:lnTo>
                        <a:pt x="7" y="0"/>
                      </a:lnTo>
                      <a:lnTo>
                        <a:pt x="5"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892" name="Freeform 247"/>
                <p:cNvSpPr>
                  <a:spLocks/>
                </p:cNvSpPr>
                <p:nvPr/>
              </p:nvSpPr>
              <p:spPr bwMode="auto">
                <a:xfrm>
                  <a:off x="7751" y="9173"/>
                  <a:ext cx="14" cy="14"/>
                </a:xfrm>
                <a:custGeom>
                  <a:avLst/>
                  <a:gdLst>
                    <a:gd name="T0" fmla="*/ 0 w 14"/>
                    <a:gd name="T1" fmla="*/ 10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9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5" y="14"/>
                      </a:lnTo>
                      <a:lnTo>
                        <a:pt x="7" y="14"/>
                      </a:lnTo>
                      <a:lnTo>
                        <a:pt x="9" y="14"/>
                      </a:lnTo>
                      <a:lnTo>
                        <a:pt x="12" y="12"/>
                      </a:lnTo>
                      <a:lnTo>
                        <a:pt x="14" y="10"/>
                      </a:lnTo>
                      <a:lnTo>
                        <a:pt x="14" y="7"/>
                      </a:lnTo>
                      <a:lnTo>
                        <a:pt x="12" y="5"/>
                      </a:lnTo>
                      <a:lnTo>
                        <a:pt x="9" y="2"/>
                      </a:lnTo>
                      <a:lnTo>
                        <a:pt x="7" y="0"/>
                      </a:lnTo>
                      <a:lnTo>
                        <a:pt x="5"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893" name="Freeform 248"/>
                <p:cNvSpPr>
                  <a:spLocks/>
                </p:cNvSpPr>
                <p:nvPr/>
              </p:nvSpPr>
              <p:spPr bwMode="auto">
                <a:xfrm>
                  <a:off x="7748" y="9144"/>
                  <a:ext cx="15" cy="15"/>
                </a:xfrm>
                <a:custGeom>
                  <a:avLst/>
                  <a:gdLst>
                    <a:gd name="T0" fmla="*/ 0 w 15"/>
                    <a:gd name="T1" fmla="*/ 10 h 15"/>
                    <a:gd name="T2" fmla="*/ 3 w 15"/>
                    <a:gd name="T3" fmla="*/ 12 h 15"/>
                    <a:gd name="T4" fmla="*/ 5 w 15"/>
                    <a:gd name="T5" fmla="*/ 15 h 15"/>
                    <a:gd name="T6" fmla="*/ 8 w 15"/>
                    <a:gd name="T7" fmla="*/ 15 h 15"/>
                    <a:gd name="T8" fmla="*/ 10 w 15"/>
                    <a:gd name="T9" fmla="*/ 15 h 15"/>
                    <a:gd name="T10" fmla="*/ 12 w 15"/>
                    <a:gd name="T11" fmla="*/ 15 h 15"/>
                    <a:gd name="T12" fmla="*/ 15 w 15"/>
                    <a:gd name="T13" fmla="*/ 12 h 15"/>
                    <a:gd name="T14" fmla="*/ 15 w 15"/>
                    <a:gd name="T15" fmla="*/ 10 h 15"/>
                    <a:gd name="T16" fmla="*/ 15 w 15"/>
                    <a:gd name="T17" fmla="*/ 7 h 15"/>
                    <a:gd name="T18" fmla="*/ 15 w 15"/>
                    <a:gd name="T19" fmla="*/ 7 h 15"/>
                    <a:gd name="T20" fmla="*/ 15 w 15"/>
                    <a:gd name="T21" fmla="*/ 5 h 15"/>
                    <a:gd name="T22" fmla="*/ 12 w 15"/>
                    <a:gd name="T23" fmla="*/ 3 h 15"/>
                    <a:gd name="T24" fmla="*/ 10 w 15"/>
                    <a:gd name="T25" fmla="*/ 0 h 15"/>
                    <a:gd name="T26" fmla="*/ 8 w 15"/>
                    <a:gd name="T27" fmla="*/ 0 h 15"/>
                    <a:gd name="T28" fmla="*/ 5 w 15"/>
                    <a:gd name="T29" fmla="*/ 3 h 15"/>
                    <a:gd name="T30" fmla="*/ 3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8" y="15"/>
                      </a:lnTo>
                      <a:lnTo>
                        <a:pt x="10" y="15"/>
                      </a:lnTo>
                      <a:lnTo>
                        <a:pt x="12" y="15"/>
                      </a:lnTo>
                      <a:lnTo>
                        <a:pt x="15" y="12"/>
                      </a:lnTo>
                      <a:lnTo>
                        <a:pt x="15" y="10"/>
                      </a:lnTo>
                      <a:lnTo>
                        <a:pt x="15" y="7"/>
                      </a:lnTo>
                      <a:lnTo>
                        <a:pt x="15" y="5"/>
                      </a:lnTo>
                      <a:lnTo>
                        <a:pt x="12" y="3"/>
                      </a:lnTo>
                      <a:lnTo>
                        <a:pt x="10" y="0"/>
                      </a:lnTo>
                      <a:lnTo>
                        <a:pt x="8" y="0"/>
                      </a:lnTo>
                      <a:lnTo>
                        <a:pt x="5" y="3"/>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894" name="Freeform 249"/>
                <p:cNvSpPr>
                  <a:spLocks/>
                </p:cNvSpPr>
                <p:nvPr/>
              </p:nvSpPr>
              <p:spPr bwMode="auto">
                <a:xfrm>
                  <a:off x="7748" y="9115"/>
                  <a:ext cx="15" cy="15"/>
                </a:xfrm>
                <a:custGeom>
                  <a:avLst/>
                  <a:gdLst>
                    <a:gd name="T0" fmla="*/ 0 w 15"/>
                    <a:gd name="T1" fmla="*/ 10 h 15"/>
                    <a:gd name="T2" fmla="*/ 3 w 15"/>
                    <a:gd name="T3" fmla="*/ 12 h 15"/>
                    <a:gd name="T4" fmla="*/ 5 w 15"/>
                    <a:gd name="T5" fmla="*/ 15 h 15"/>
                    <a:gd name="T6" fmla="*/ 8 w 15"/>
                    <a:gd name="T7" fmla="*/ 15 h 15"/>
                    <a:gd name="T8" fmla="*/ 10 w 15"/>
                    <a:gd name="T9" fmla="*/ 15 h 15"/>
                    <a:gd name="T10" fmla="*/ 12 w 15"/>
                    <a:gd name="T11" fmla="*/ 15 h 15"/>
                    <a:gd name="T12" fmla="*/ 15 w 15"/>
                    <a:gd name="T13" fmla="*/ 12 h 15"/>
                    <a:gd name="T14" fmla="*/ 15 w 15"/>
                    <a:gd name="T15" fmla="*/ 10 h 15"/>
                    <a:gd name="T16" fmla="*/ 15 w 15"/>
                    <a:gd name="T17" fmla="*/ 8 h 15"/>
                    <a:gd name="T18" fmla="*/ 15 w 15"/>
                    <a:gd name="T19" fmla="*/ 8 h 15"/>
                    <a:gd name="T20" fmla="*/ 15 w 15"/>
                    <a:gd name="T21" fmla="*/ 5 h 15"/>
                    <a:gd name="T22" fmla="*/ 12 w 15"/>
                    <a:gd name="T23" fmla="*/ 3 h 15"/>
                    <a:gd name="T24" fmla="*/ 10 w 15"/>
                    <a:gd name="T25" fmla="*/ 0 h 15"/>
                    <a:gd name="T26" fmla="*/ 8 w 15"/>
                    <a:gd name="T27" fmla="*/ 0 h 15"/>
                    <a:gd name="T28" fmla="*/ 5 w 15"/>
                    <a:gd name="T29" fmla="*/ 3 h 15"/>
                    <a:gd name="T30" fmla="*/ 3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8" y="15"/>
                      </a:lnTo>
                      <a:lnTo>
                        <a:pt x="10" y="15"/>
                      </a:lnTo>
                      <a:lnTo>
                        <a:pt x="12" y="15"/>
                      </a:lnTo>
                      <a:lnTo>
                        <a:pt x="15" y="12"/>
                      </a:lnTo>
                      <a:lnTo>
                        <a:pt x="15" y="10"/>
                      </a:lnTo>
                      <a:lnTo>
                        <a:pt x="15" y="8"/>
                      </a:lnTo>
                      <a:lnTo>
                        <a:pt x="15" y="5"/>
                      </a:lnTo>
                      <a:lnTo>
                        <a:pt x="12" y="3"/>
                      </a:lnTo>
                      <a:lnTo>
                        <a:pt x="10" y="0"/>
                      </a:lnTo>
                      <a:lnTo>
                        <a:pt x="8" y="0"/>
                      </a:lnTo>
                      <a:lnTo>
                        <a:pt x="5" y="3"/>
                      </a:lnTo>
                      <a:lnTo>
                        <a:pt x="3" y="5"/>
                      </a:lnTo>
                      <a:lnTo>
                        <a:pt x="0" y="8"/>
                      </a:lnTo>
                      <a:lnTo>
                        <a:pt x="0" y="10"/>
                      </a:lnTo>
                      <a:close/>
                    </a:path>
                  </a:pathLst>
                </a:custGeom>
                <a:solidFill>
                  <a:srgbClr val="969696"/>
                </a:solidFill>
                <a:ln w="9525">
                  <a:noFill/>
                  <a:round/>
                  <a:headEnd/>
                  <a:tailEnd/>
                </a:ln>
              </p:spPr>
              <p:txBody>
                <a:bodyPr/>
                <a:lstStyle/>
                <a:p>
                  <a:endParaRPr lang="ru-RU"/>
                </a:p>
              </p:txBody>
            </p:sp>
            <p:sp>
              <p:nvSpPr>
                <p:cNvPr id="895" name="Freeform 250"/>
                <p:cNvSpPr>
                  <a:spLocks/>
                </p:cNvSpPr>
                <p:nvPr/>
              </p:nvSpPr>
              <p:spPr bwMode="auto">
                <a:xfrm>
                  <a:off x="7748" y="9087"/>
                  <a:ext cx="15" cy="14"/>
                </a:xfrm>
                <a:custGeom>
                  <a:avLst/>
                  <a:gdLst>
                    <a:gd name="T0" fmla="*/ 0 w 15"/>
                    <a:gd name="T1" fmla="*/ 9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4 h 14"/>
                    <a:gd name="T22" fmla="*/ 12 w 15"/>
                    <a:gd name="T23" fmla="*/ 2 h 14"/>
                    <a:gd name="T24" fmla="*/ 10 w 15"/>
                    <a:gd name="T25" fmla="*/ 0 h 14"/>
                    <a:gd name="T26" fmla="*/ 8 w 15"/>
                    <a:gd name="T27" fmla="*/ 0 h 14"/>
                    <a:gd name="T28" fmla="*/ 5 w 15"/>
                    <a:gd name="T29" fmla="*/ 2 h 14"/>
                    <a:gd name="T30" fmla="*/ 3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8" y="14"/>
                      </a:lnTo>
                      <a:lnTo>
                        <a:pt x="10" y="14"/>
                      </a:lnTo>
                      <a:lnTo>
                        <a:pt x="12" y="14"/>
                      </a:lnTo>
                      <a:lnTo>
                        <a:pt x="15" y="12"/>
                      </a:lnTo>
                      <a:lnTo>
                        <a:pt x="15" y="9"/>
                      </a:lnTo>
                      <a:lnTo>
                        <a:pt x="15" y="7"/>
                      </a:lnTo>
                      <a:lnTo>
                        <a:pt x="15" y="4"/>
                      </a:lnTo>
                      <a:lnTo>
                        <a:pt x="12" y="2"/>
                      </a:lnTo>
                      <a:lnTo>
                        <a:pt x="10" y="0"/>
                      </a:lnTo>
                      <a:lnTo>
                        <a:pt x="8" y="0"/>
                      </a:lnTo>
                      <a:lnTo>
                        <a:pt x="5" y="2"/>
                      </a:lnTo>
                      <a:lnTo>
                        <a:pt x="3" y="4"/>
                      </a:lnTo>
                      <a:lnTo>
                        <a:pt x="0" y="7"/>
                      </a:lnTo>
                      <a:lnTo>
                        <a:pt x="0" y="9"/>
                      </a:lnTo>
                      <a:close/>
                    </a:path>
                  </a:pathLst>
                </a:custGeom>
                <a:solidFill>
                  <a:srgbClr val="969696"/>
                </a:solidFill>
                <a:ln w="9525">
                  <a:noFill/>
                  <a:round/>
                  <a:headEnd/>
                  <a:tailEnd/>
                </a:ln>
              </p:spPr>
              <p:txBody>
                <a:bodyPr/>
                <a:lstStyle/>
                <a:p>
                  <a:endParaRPr lang="ru-RU"/>
                </a:p>
              </p:txBody>
            </p:sp>
            <p:sp>
              <p:nvSpPr>
                <p:cNvPr id="896" name="Freeform 251"/>
                <p:cNvSpPr>
                  <a:spLocks/>
                </p:cNvSpPr>
                <p:nvPr/>
              </p:nvSpPr>
              <p:spPr bwMode="auto">
                <a:xfrm>
                  <a:off x="7748" y="9058"/>
                  <a:ext cx="15" cy="14"/>
                </a:xfrm>
                <a:custGeom>
                  <a:avLst/>
                  <a:gdLst>
                    <a:gd name="T0" fmla="*/ 0 w 15"/>
                    <a:gd name="T1" fmla="*/ 9 h 14"/>
                    <a:gd name="T2" fmla="*/ 0 w 15"/>
                    <a:gd name="T3" fmla="*/ 12 h 14"/>
                    <a:gd name="T4" fmla="*/ 3 w 15"/>
                    <a:gd name="T5" fmla="*/ 14 h 14"/>
                    <a:gd name="T6" fmla="*/ 5 w 15"/>
                    <a:gd name="T7" fmla="*/ 14 h 14"/>
                    <a:gd name="T8" fmla="*/ 8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5 h 14"/>
                    <a:gd name="T22" fmla="*/ 10 w 15"/>
                    <a:gd name="T23" fmla="*/ 2 h 14"/>
                    <a:gd name="T24" fmla="*/ 8 w 15"/>
                    <a:gd name="T25" fmla="*/ 0 h 14"/>
                    <a:gd name="T26" fmla="*/ 5 w 15"/>
                    <a:gd name="T27" fmla="*/ 0 h 14"/>
                    <a:gd name="T28" fmla="*/ 3 w 15"/>
                    <a:gd name="T29" fmla="*/ 2 h 14"/>
                    <a:gd name="T30" fmla="*/ 0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8" y="14"/>
                      </a:lnTo>
                      <a:lnTo>
                        <a:pt x="10" y="14"/>
                      </a:lnTo>
                      <a:lnTo>
                        <a:pt x="12" y="12"/>
                      </a:lnTo>
                      <a:lnTo>
                        <a:pt x="15" y="9"/>
                      </a:lnTo>
                      <a:lnTo>
                        <a:pt x="15" y="7"/>
                      </a:lnTo>
                      <a:lnTo>
                        <a:pt x="12" y="5"/>
                      </a:lnTo>
                      <a:lnTo>
                        <a:pt x="10" y="2"/>
                      </a:lnTo>
                      <a:lnTo>
                        <a:pt x="8" y="0"/>
                      </a:lnTo>
                      <a:lnTo>
                        <a:pt x="5" y="0"/>
                      </a:lnTo>
                      <a:lnTo>
                        <a:pt x="3"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897" name="Freeform 252"/>
                <p:cNvSpPr>
                  <a:spLocks/>
                </p:cNvSpPr>
                <p:nvPr/>
              </p:nvSpPr>
              <p:spPr bwMode="auto">
                <a:xfrm>
                  <a:off x="7748" y="9029"/>
                  <a:ext cx="15" cy="14"/>
                </a:xfrm>
                <a:custGeom>
                  <a:avLst/>
                  <a:gdLst>
                    <a:gd name="T0" fmla="*/ 0 w 15"/>
                    <a:gd name="T1" fmla="*/ 10 h 14"/>
                    <a:gd name="T2" fmla="*/ 0 w 15"/>
                    <a:gd name="T3" fmla="*/ 12 h 14"/>
                    <a:gd name="T4" fmla="*/ 3 w 15"/>
                    <a:gd name="T5" fmla="*/ 14 h 14"/>
                    <a:gd name="T6" fmla="*/ 5 w 15"/>
                    <a:gd name="T7" fmla="*/ 14 h 14"/>
                    <a:gd name="T8" fmla="*/ 8 w 15"/>
                    <a:gd name="T9" fmla="*/ 14 h 14"/>
                    <a:gd name="T10" fmla="*/ 10 w 15"/>
                    <a:gd name="T11" fmla="*/ 14 h 14"/>
                    <a:gd name="T12" fmla="*/ 12 w 15"/>
                    <a:gd name="T13" fmla="*/ 12 h 14"/>
                    <a:gd name="T14" fmla="*/ 15 w 15"/>
                    <a:gd name="T15" fmla="*/ 10 h 14"/>
                    <a:gd name="T16" fmla="*/ 15 w 15"/>
                    <a:gd name="T17" fmla="*/ 7 h 14"/>
                    <a:gd name="T18" fmla="*/ 15 w 15"/>
                    <a:gd name="T19" fmla="*/ 7 h 14"/>
                    <a:gd name="T20" fmla="*/ 12 w 15"/>
                    <a:gd name="T21" fmla="*/ 5 h 14"/>
                    <a:gd name="T22" fmla="*/ 10 w 15"/>
                    <a:gd name="T23" fmla="*/ 2 h 14"/>
                    <a:gd name="T24" fmla="*/ 8 w 15"/>
                    <a:gd name="T25" fmla="*/ 0 h 14"/>
                    <a:gd name="T26" fmla="*/ 5 w 15"/>
                    <a:gd name="T27" fmla="*/ 0 h 14"/>
                    <a:gd name="T28" fmla="*/ 3 w 15"/>
                    <a:gd name="T29" fmla="*/ 2 h 14"/>
                    <a:gd name="T30" fmla="*/ 0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0" y="12"/>
                      </a:lnTo>
                      <a:lnTo>
                        <a:pt x="3" y="14"/>
                      </a:lnTo>
                      <a:lnTo>
                        <a:pt x="5" y="14"/>
                      </a:lnTo>
                      <a:lnTo>
                        <a:pt x="8" y="14"/>
                      </a:lnTo>
                      <a:lnTo>
                        <a:pt x="10" y="14"/>
                      </a:lnTo>
                      <a:lnTo>
                        <a:pt x="12" y="12"/>
                      </a:lnTo>
                      <a:lnTo>
                        <a:pt x="15" y="10"/>
                      </a:lnTo>
                      <a:lnTo>
                        <a:pt x="15" y="7"/>
                      </a:lnTo>
                      <a:lnTo>
                        <a:pt x="12" y="5"/>
                      </a:lnTo>
                      <a:lnTo>
                        <a:pt x="10" y="2"/>
                      </a:lnTo>
                      <a:lnTo>
                        <a:pt x="8" y="0"/>
                      </a:lnTo>
                      <a:lnTo>
                        <a:pt x="5" y="0"/>
                      </a:lnTo>
                      <a:lnTo>
                        <a:pt x="3"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898" name="Freeform 253"/>
                <p:cNvSpPr>
                  <a:spLocks/>
                </p:cNvSpPr>
                <p:nvPr/>
              </p:nvSpPr>
              <p:spPr bwMode="auto">
                <a:xfrm>
                  <a:off x="7748" y="9000"/>
                  <a:ext cx="15" cy="15"/>
                </a:xfrm>
                <a:custGeom>
                  <a:avLst/>
                  <a:gdLst>
                    <a:gd name="T0" fmla="*/ 0 w 15"/>
                    <a:gd name="T1" fmla="*/ 10 h 15"/>
                    <a:gd name="T2" fmla="*/ 0 w 15"/>
                    <a:gd name="T3" fmla="*/ 12 h 15"/>
                    <a:gd name="T4" fmla="*/ 3 w 15"/>
                    <a:gd name="T5" fmla="*/ 15 h 15"/>
                    <a:gd name="T6" fmla="*/ 5 w 15"/>
                    <a:gd name="T7" fmla="*/ 15 h 15"/>
                    <a:gd name="T8" fmla="*/ 8 w 15"/>
                    <a:gd name="T9" fmla="*/ 15 h 15"/>
                    <a:gd name="T10" fmla="*/ 10 w 15"/>
                    <a:gd name="T11" fmla="*/ 15 h 15"/>
                    <a:gd name="T12" fmla="*/ 12 w 15"/>
                    <a:gd name="T13" fmla="*/ 12 h 15"/>
                    <a:gd name="T14" fmla="*/ 15 w 15"/>
                    <a:gd name="T15" fmla="*/ 10 h 15"/>
                    <a:gd name="T16" fmla="*/ 15 w 15"/>
                    <a:gd name="T17" fmla="*/ 7 h 15"/>
                    <a:gd name="T18" fmla="*/ 15 w 15"/>
                    <a:gd name="T19" fmla="*/ 7 h 15"/>
                    <a:gd name="T20" fmla="*/ 12 w 15"/>
                    <a:gd name="T21" fmla="*/ 5 h 15"/>
                    <a:gd name="T22" fmla="*/ 10 w 15"/>
                    <a:gd name="T23" fmla="*/ 3 h 15"/>
                    <a:gd name="T24" fmla="*/ 8 w 15"/>
                    <a:gd name="T25" fmla="*/ 0 h 15"/>
                    <a:gd name="T26" fmla="*/ 5 w 15"/>
                    <a:gd name="T27" fmla="*/ 0 h 15"/>
                    <a:gd name="T28" fmla="*/ 3 w 15"/>
                    <a:gd name="T29" fmla="*/ 3 h 15"/>
                    <a:gd name="T30" fmla="*/ 0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8" y="15"/>
                      </a:lnTo>
                      <a:lnTo>
                        <a:pt x="10" y="15"/>
                      </a:lnTo>
                      <a:lnTo>
                        <a:pt x="12" y="12"/>
                      </a:lnTo>
                      <a:lnTo>
                        <a:pt x="15" y="10"/>
                      </a:lnTo>
                      <a:lnTo>
                        <a:pt x="15" y="7"/>
                      </a:lnTo>
                      <a:lnTo>
                        <a:pt x="12" y="5"/>
                      </a:lnTo>
                      <a:lnTo>
                        <a:pt x="10" y="3"/>
                      </a:lnTo>
                      <a:lnTo>
                        <a:pt x="8" y="0"/>
                      </a:lnTo>
                      <a:lnTo>
                        <a:pt x="5" y="0"/>
                      </a:lnTo>
                      <a:lnTo>
                        <a:pt x="3"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899" name="Freeform 254"/>
                <p:cNvSpPr>
                  <a:spLocks/>
                </p:cNvSpPr>
                <p:nvPr/>
              </p:nvSpPr>
              <p:spPr bwMode="auto">
                <a:xfrm>
                  <a:off x="7748" y="8971"/>
                  <a:ext cx="15" cy="15"/>
                </a:xfrm>
                <a:custGeom>
                  <a:avLst/>
                  <a:gdLst>
                    <a:gd name="T0" fmla="*/ 0 w 15"/>
                    <a:gd name="T1" fmla="*/ 10 h 15"/>
                    <a:gd name="T2" fmla="*/ 0 w 15"/>
                    <a:gd name="T3" fmla="*/ 12 h 15"/>
                    <a:gd name="T4" fmla="*/ 3 w 15"/>
                    <a:gd name="T5" fmla="*/ 15 h 15"/>
                    <a:gd name="T6" fmla="*/ 5 w 15"/>
                    <a:gd name="T7" fmla="*/ 15 h 15"/>
                    <a:gd name="T8" fmla="*/ 8 w 15"/>
                    <a:gd name="T9" fmla="*/ 15 h 15"/>
                    <a:gd name="T10" fmla="*/ 10 w 15"/>
                    <a:gd name="T11" fmla="*/ 15 h 15"/>
                    <a:gd name="T12" fmla="*/ 12 w 15"/>
                    <a:gd name="T13" fmla="*/ 12 h 15"/>
                    <a:gd name="T14" fmla="*/ 15 w 15"/>
                    <a:gd name="T15" fmla="*/ 10 h 15"/>
                    <a:gd name="T16" fmla="*/ 15 w 15"/>
                    <a:gd name="T17" fmla="*/ 8 h 15"/>
                    <a:gd name="T18" fmla="*/ 15 w 15"/>
                    <a:gd name="T19" fmla="*/ 8 h 15"/>
                    <a:gd name="T20" fmla="*/ 12 w 15"/>
                    <a:gd name="T21" fmla="*/ 5 h 15"/>
                    <a:gd name="T22" fmla="*/ 10 w 15"/>
                    <a:gd name="T23" fmla="*/ 3 h 15"/>
                    <a:gd name="T24" fmla="*/ 8 w 15"/>
                    <a:gd name="T25" fmla="*/ 0 h 15"/>
                    <a:gd name="T26" fmla="*/ 5 w 15"/>
                    <a:gd name="T27" fmla="*/ 0 h 15"/>
                    <a:gd name="T28" fmla="*/ 3 w 15"/>
                    <a:gd name="T29" fmla="*/ 3 h 15"/>
                    <a:gd name="T30" fmla="*/ 0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8" y="15"/>
                      </a:lnTo>
                      <a:lnTo>
                        <a:pt x="10" y="15"/>
                      </a:lnTo>
                      <a:lnTo>
                        <a:pt x="12" y="12"/>
                      </a:lnTo>
                      <a:lnTo>
                        <a:pt x="15" y="10"/>
                      </a:lnTo>
                      <a:lnTo>
                        <a:pt x="15" y="8"/>
                      </a:lnTo>
                      <a:lnTo>
                        <a:pt x="12" y="5"/>
                      </a:lnTo>
                      <a:lnTo>
                        <a:pt x="10" y="3"/>
                      </a:lnTo>
                      <a:lnTo>
                        <a:pt x="8" y="0"/>
                      </a:lnTo>
                      <a:lnTo>
                        <a:pt x="5" y="0"/>
                      </a:lnTo>
                      <a:lnTo>
                        <a:pt x="3"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900" name="Freeform 255"/>
                <p:cNvSpPr>
                  <a:spLocks/>
                </p:cNvSpPr>
                <p:nvPr/>
              </p:nvSpPr>
              <p:spPr bwMode="auto">
                <a:xfrm>
                  <a:off x="7746" y="8943"/>
                  <a:ext cx="14" cy="14"/>
                </a:xfrm>
                <a:custGeom>
                  <a:avLst/>
                  <a:gdLst>
                    <a:gd name="T0" fmla="*/ 0 w 14"/>
                    <a:gd name="T1" fmla="*/ 9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4 h 14"/>
                    <a:gd name="T22" fmla="*/ 12 w 14"/>
                    <a:gd name="T23" fmla="*/ 2 h 14"/>
                    <a:gd name="T24" fmla="*/ 10 w 14"/>
                    <a:gd name="T25" fmla="*/ 0 h 14"/>
                    <a:gd name="T26" fmla="*/ 7 w 14"/>
                    <a:gd name="T27" fmla="*/ 0 h 14"/>
                    <a:gd name="T28" fmla="*/ 5 w 14"/>
                    <a:gd name="T29" fmla="*/ 2 h 14"/>
                    <a:gd name="T30" fmla="*/ 2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10" y="14"/>
                      </a:lnTo>
                      <a:lnTo>
                        <a:pt x="12" y="14"/>
                      </a:lnTo>
                      <a:lnTo>
                        <a:pt x="14" y="12"/>
                      </a:lnTo>
                      <a:lnTo>
                        <a:pt x="14" y="9"/>
                      </a:lnTo>
                      <a:lnTo>
                        <a:pt x="14" y="7"/>
                      </a:lnTo>
                      <a:lnTo>
                        <a:pt x="14" y="4"/>
                      </a:lnTo>
                      <a:lnTo>
                        <a:pt x="12" y="2"/>
                      </a:lnTo>
                      <a:lnTo>
                        <a:pt x="10" y="0"/>
                      </a:lnTo>
                      <a:lnTo>
                        <a:pt x="7" y="0"/>
                      </a:lnTo>
                      <a:lnTo>
                        <a:pt x="5" y="2"/>
                      </a:lnTo>
                      <a:lnTo>
                        <a:pt x="2" y="4"/>
                      </a:lnTo>
                      <a:lnTo>
                        <a:pt x="0" y="7"/>
                      </a:lnTo>
                      <a:lnTo>
                        <a:pt x="0" y="9"/>
                      </a:lnTo>
                      <a:close/>
                    </a:path>
                  </a:pathLst>
                </a:custGeom>
                <a:solidFill>
                  <a:srgbClr val="969696"/>
                </a:solidFill>
                <a:ln w="9525">
                  <a:noFill/>
                  <a:round/>
                  <a:headEnd/>
                  <a:tailEnd/>
                </a:ln>
              </p:spPr>
              <p:txBody>
                <a:bodyPr/>
                <a:lstStyle/>
                <a:p>
                  <a:endParaRPr lang="ru-RU"/>
                </a:p>
              </p:txBody>
            </p:sp>
            <p:sp>
              <p:nvSpPr>
                <p:cNvPr id="901" name="Freeform 256"/>
                <p:cNvSpPr>
                  <a:spLocks/>
                </p:cNvSpPr>
                <p:nvPr/>
              </p:nvSpPr>
              <p:spPr bwMode="auto">
                <a:xfrm>
                  <a:off x="7746" y="8914"/>
                  <a:ext cx="14" cy="14"/>
                </a:xfrm>
                <a:custGeom>
                  <a:avLst/>
                  <a:gdLst>
                    <a:gd name="T0" fmla="*/ 0 w 14"/>
                    <a:gd name="T1" fmla="*/ 9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2 h 14"/>
                    <a:gd name="T30" fmla="*/ 2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10" y="14"/>
                      </a:lnTo>
                      <a:lnTo>
                        <a:pt x="12" y="14"/>
                      </a:lnTo>
                      <a:lnTo>
                        <a:pt x="14" y="12"/>
                      </a:lnTo>
                      <a:lnTo>
                        <a:pt x="14" y="9"/>
                      </a:lnTo>
                      <a:lnTo>
                        <a:pt x="14" y="7"/>
                      </a:lnTo>
                      <a:lnTo>
                        <a:pt x="14" y="5"/>
                      </a:lnTo>
                      <a:lnTo>
                        <a:pt x="12" y="2"/>
                      </a:lnTo>
                      <a:lnTo>
                        <a:pt x="10" y="0"/>
                      </a:lnTo>
                      <a:lnTo>
                        <a:pt x="7" y="0"/>
                      </a:lnTo>
                      <a:lnTo>
                        <a:pt x="5" y="2"/>
                      </a:lnTo>
                      <a:lnTo>
                        <a:pt x="2" y="5"/>
                      </a:lnTo>
                      <a:lnTo>
                        <a:pt x="0" y="7"/>
                      </a:lnTo>
                      <a:lnTo>
                        <a:pt x="0" y="9"/>
                      </a:lnTo>
                      <a:close/>
                    </a:path>
                  </a:pathLst>
                </a:custGeom>
                <a:solidFill>
                  <a:srgbClr val="969696"/>
                </a:solidFill>
                <a:ln w="9525">
                  <a:noFill/>
                  <a:round/>
                  <a:headEnd/>
                  <a:tailEnd/>
                </a:ln>
              </p:spPr>
              <p:txBody>
                <a:bodyPr/>
                <a:lstStyle/>
                <a:p>
                  <a:endParaRPr lang="ru-RU"/>
                </a:p>
              </p:txBody>
            </p:sp>
            <p:sp>
              <p:nvSpPr>
                <p:cNvPr id="902" name="Freeform 257"/>
                <p:cNvSpPr>
                  <a:spLocks/>
                </p:cNvSpPr>
                <p:nvPr/>
              </p:nvSpPr>
              <p:spPr bwMode="auto">
                <a:xfrm>
                  <a:off x="7746" y="8885"/>
                  <a:ext cx="14" cy="14"/>
                </a:xfrm>
                <a:custGeom>
                  <a:avLst/>
                  <a:gdLst>
                    <a:gd name="T0" fmla="*/ 0 w 14"/>
                    <a:gd name="T1" fmla="*/ 10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5" y="14"/>
                      </a:lnTo>
                      <a:lnTo>
                        <a:pt x="7" y="14"/>
                      </a:lnTo>
                      <a:lnTo>
                        <a:pt x="10" y="14"/>
                      </a:lnTo>
                      <a:lnTo>
                        <a:pt x="12" y="14"/>
                      </a:lnTo>
                      <a:lnTo>
                        <a:pt x="14" y="12"/>
                      </a:lnTo>
                      <a:lnTo>
                        <a:pt x="14" y="10"/>
                      </a:lnTo>
                      <a:lnTo>
                        <a:pt x="14" y="7"/>
                      </a:lnTo>
                      <a:lnTo>
                        <a:pt x="14" y="5"/>
                      </a:lnTo>
                      <a:lnTo>
                        <a:pt x="12" y="2"/>
                      </a:lnTo>
                      <a:lnTo>
                        <a:pt x="10" y="0"/>
                      </a:lnTo>
                      <a:lnTo>
                        <a:pt x="7" y="0"/>
                      </a:lnTo>
                      <a:lnTo>
                        <a:pt x="5"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903" name="Freeform 258"/>
                <p:cNvSpPr>
                  <a:spLocks/>
                </p:cNvSpPr>
                <p:nvPr/>
              </p:nvSpPr>
              <p:spPr bwMode="auto">
                <a:xfrm>
                  <a:off x="7746" y="8856"/>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10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10 w 14"/>
                    <a:gd name="T23" fmla="*/ 3 h 15"/>
                    <a:gd name="T24" fmla="*/ 7 w 14"/>
                    <a:gd name="T25" fmla="*/ 0 h 15"/>
                    <a:gd name="T26" fmla="*/ 5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10" y="15"/>
                      </a:lnTo>
                      <a:lnTo>
                        <a:pt x="12" y="12"/>
                      </a:lnTo>
                      <a:lnTo>
                        <a:pt x="14" y="10"/>
                      </a:lnTo>
                      <a:lnTo>
                        <a:pt x="14" y="7"/>
                      </a:lnTo>
                      <a:lnTo>
                        <a:pt x="12" y="5"/>
                      </a:lnTo>
                      <a:lnTo>
                        <a:pt x="10" y="3"/>
                      </a:lnTo>
                      <a:lnTo>
                        <a:pt x="7" y="0"/>
                      </a:lnTo>
                      <a:lnTo>
                        <a:pt x="5"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904" name="Freeform 259"/>
                <p:cNvSpPr>
                  <a:spLocks/>
                </p:cNvSpPr>
                <p:nvPr/>
              </p:nvSpPr>
              <p:spPr bwMode="auto">
                <a:xfrm>
                  <a:off x="7746" y="8827"/>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10 w 14"/>
                    <a:gd name="T11" fmla="*/ 15 h 15"/>
                    <a:gd name="T12" fmla="*/ 12 w 14"/>
                    <a:gd name="T13" fmla="*/ 12 h 15"/>
                    <a:gd name="T14" fmla="*/ 14 w 14"/>
                    <a:gd name="T15" fmla="*/ 10 h 15"/>
                    <a:gd name="T16" fmla="*/ 14 w 14"/>
                    <a:gd name="T17" fmla="*/ 8 h 15"/>
                    <a:gd name="T18" fmla="*/ 14 w 14"/>
                    <a:gd name="T19" fmla="*/ 8 h 15"/>
                    <a:gd name="T20" fmla="*/ 12 w 14"/>
                    <a:gd name="T21" fmla="*/ 5 h 15"/>
                    <a:gd name="T22" fmla="*/ 10 w 14"/>
                    <a:gd name="T23" fmla="*/ 3 h 15"/>
                    <a:gd name="T24" fmla="*/ 7 w 14"/>
                    <a:gd name="T25" fmla="*/ 0 h 15"/>
                    <a:gd name="T26" fmla="*/ 5 w 14"/>
                    <a:gd name="T27" fmla="*/ 0 h 15"/>
                    <a:gd name="T28" fmla="*/ 2 w 14"/>
                    <a:gd name="T29" fmla="*/ 3 h 15"/>
                    <a:gd name="T30" fmla="*/ 0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10" y="15"/>
                      </a:lnTo>
                      <a:lnTo>
                        <a:pt x="12" y="12"/>
                      </a:lnTo>
                      <a:lnTo>
                        <a:pt x="14" y="10"/>
                      </a:lnTo>
                      <a:lnTo>
                        <a:pt x="14" y="8"/>
                      </a:lnTo>
                      <a:lnTo>
                        <a:pt x="12" y="5"/>
                      </a:lnTo>
                      <a:lnTo>
                        <a:pt x="10" y="3"/>
                      </a:lnTo>
                      <a:lnTo>
                        <a:pt x="7" y="0"/>
                      </a:lnTo>
                      <a:lnTo>
                        <a:pt x="5" y="0"/>
                      </a:lnTo>
                      <a:lnTo>
                        <a:pt x="2"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905" name="Freeform 260"/>
                <p:cNvSpPr>
                  <a:spLocks/>
                </p:cNvSpPr>
                <p:nvPr/>
              </p:nvSpPr>
              <p:spPr bwMode="auto">
                <a:xfrm>
                  <a:off x="7746" y="8799"/>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10 w 14"/>
                    <a:gd name="T23" fmla="*/ 2 h 14"/>
                    <a:gd name="T24" fmla="*/ 7 w 14"/>
                    <a:gd name="T25" fmla="*/ 0 h 14"/>
                    <a:gd name="T26" fmla="*/ 5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10" y="14"/>
                      </a:lnTo>
                      <a:lnTo>
                        <a:pt x="12" y="12"/>
                      </a:lnTo>
                      <a:lnTo>
                        <a:pt x="14" y="9"/>
                      </a:lnTo>
                      <a:lnTo>
                        <a:pt x="14" y="7"/>
                      </a:lnTo>
                      <a:lnTo>
                        <a:pt x="12" y="4"/>
                      </a:lnTo>
                      <a:lnTo>
                        <a:pt x="10" y="2"/>
                      </a:lnTo>
                      <a:lnTo>
                        <a:pt x="7" y="0"/>
                      </a:lnTo>
                      <a:lnTo>
                        <a:pt x="5"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906" name="Freeform 261"/>
                <p:cNvSpPr>
                  <a:spLocks/>
                </p:cNvSpPr>
                <p:nvPr/>
              </p:nvSpPr>
              <p:spPr bwMode="auto">
                <a:xfrm>
                  <a:off x="7746" y="8770"/>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10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10" y="14"/>
                      </a:lnTo>
                      <a:lnTo>
                        <a:pt x="12" y="12"/>
                      </a:lnTo>
                      <a:lnTo>
                        <a:pt x="14" y="9"/>
                      </a:lnTo>
                      <a:lnTo>
                        <a:pt x="14" y="7"/>
                      </a:lnTo>
                      <a:lnTo>
                        <a:pt x="12" y="5"/>
                      </a:lnTo>
                      <a:lnTo>
                        <a:pt x="10" y="2"/>
                      </a:lnTo>
                      <a:lnTo>
                        <a:pt x="7" y="0"/>
                      </a:lnTo>
                      <a:lnTo>
                        <a:pt x="5"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907" name="Freeform 262"/>
                <p:cNvSpPr>
                  <a:spLocks/>
                </p:cNvSpPr>
                <p:nvPr/>
              </p:nvSpPr>
              <p:spPr bwMode="auto">
                <a:xfrm>
                  <a:off x="7744" y="8741"/>
                  <a:ext cx="14" cy="14"/>
                </a:xfrm>
                <a:custGeom>
                  <a:avLst/>
                  <a:gdLst>
                    <a:gd name="T0" fmla="*/ 0 w 14"/>
                    <a:gd name="T1" fmla="*/ 10 h 14"/>
                    <a:gd name="T2" fmla="*/ 2 w 14"/>
                    <a:gd name="T3" fmla="*/ 12 h 14"/>
                    <a:gd name="T4" fmla="*/ 4 w 14"/>
                    <a:gd name="T5" fmla="*/ 14 h 14"/>
                    <a:gd name="T6" fmla="*/ 7 w 14"/>
                    <a:gd name="T7" fmla="*/ 14 h 14"/>
                    <a:gd name="T8" fmla="*/ 9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4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4" y="14"/>
                      </a:lnTo>
                      <a:lnTo>
                        <a:pt x="7" y="14"/>
                      </a:lnTo>
                      <a:lnTo>
                        <a:pt x="9" y="14"/>
                      </a:lnTo>
                      <a:lnTo>
                        <a:pt x="12" y="14"/>
                      </a:lnTo>
                      <a:lnTo>
                        <a:pt x="14" y="12"/>
                      </a:lnTo>
                      <a:lnTo>
                        <a:pt x="14" y="10"/>
                      </a:lnTo>
                      <a:lnTo>
                        <a:pt x="14" y="7"/>
                      </a:lnTo>
                      <a:lnTo>
                        <a:pt x="14" y="5"/>
                      </a:lnTo>
                      <a:lnTo>
                        <a:pt x="12" y="2"/>
                      </a:lnTo>
                      <a:lnTo>
                        <a:pt x="9" y="0"/>
                      </a:lnTo>
                      <a:lnTo>
                        <a:pt x="7" y="0"/>
                      </a:lnTo>
                      <a:lnTo>
                        <a:pt x="4"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908" name="Freeform 263"/>
                <p:cNvSpPr>
                  <a:spLocks/>
                </p:cNvSpPr>
                <p:nvPr/>
              </p:nvSpPr>
              <p:spPr bwMode="auto">
                <a:xfrm>
                  <a:off x="7744" y="8712"/>
                  <a:ext cx="14" cy="15"/>
                </a:xfrm>
                <a:custGeom>
                  <a:avLst/>
                  <a:gdLst>
                    <a:gd name="T0" fmla="*/ 0 w 14"/>
                    <a:gd name="T1" fmla="*/ 10 h 15"/>
                    <a:gd name="T2" fmla="*/ 2 w 14"/>
                    <a:gd name="T3" fmla="*/ 12 h 15"/>
                    <a:gd name="T4" fmla="*/ 4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9 w 14"/>
                    <a:gd name="T25" fmla="*/ 0 h 15"/>
                    <a:gd name="T26" fmla="*/ 7 w 14"/>
                    <a:gd name="T27" fmla="*/ 0 h 15"/>
                    <a:gd name="T28" fmla="*/ 4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4" y="15"/>
                      </a:lnTo>
                      <a:lnTo>
                        <a:pt x="7" y="15"/>
                      </a:lnTo>
                      <a:lnTo>
                        <a:pt x="9" y="15"/>
                      </a:lnTo>
                      <a:lnTo>
                        <a:pt x="12" y="15"/>
                      </a:lnTo>
                      <a:lnTo>
                        <a:pt x="14" y="12"/>
                      </a:lnTo>
                      <a:lnTo>
                        <a:pt x="14" y="10"/>
                      </a:lnTo>
                      <a:lnTo>
                        <a:pt x="14" y="7"/>
                      </a:lnTo>
                      <a:lnTo>
                        <a:pt x="14" y="5"/>
                      </a:lnTo>
                      <a:lnTo>
                        <a:pt x="12" y="3"/>
                      </a:lnTo>
                      <a:lnTo>
                        <a:pt x="9" y="0"/>
                      </a:lnTo>
                      <a:lnTo>
                        <a:pt x="7" y="0"/>
                      </a:lnTo>
                      <a:lnTo>
                        <a:pt x="4"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909" name="Freeform 264"/>
                <p:cNvSpPr>
                  <a:spLocks/>
                </p:cNvSpPr>
                <p:nvPr/>
              </p:nvSpPr>
              <p:spPr bwMode="auto">
                <a:xfrm>
                  <a:off x="7744" y="8683"/>
                  <a:ext cx="14" cy="15"/>
                </a:xfrm>
                <a:custGeom>
                  <a:avLst/>
                  <a:gdLst>
                    <a:gd name="T0" fmla="*/ 0 w 14"/>
                    <a:gd name="T1" fmla="*/ 10 h 15"/>
                    <a:gd name="T2" fmla="*/ 2 w 14"/>
                    <a:gd name="T3" fmla="*/ 12 h 15"/>
                    <a:gd name="T4" fmla="*/ 4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9 w 14"/>
                    <a:gd name="T25" fmla="*/ 0 h 15"/>
                    <a:gd name="T26" fmla="*/ 7 w 14"/>
                    <a:gd name="T27" fmla="*/ 0 h 15"/>
                    <a:gd name="T28" fmla="*/ 4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4" y="15"/>
                      </a:lnTo>
                      <a:lnTo>
                        <a:pt x="7" y="15"/>
                      </a:lnTo>
                      <a:lnTo>
                        <a:pt x="9" y="15"/>
                      </a:lnTo>
                      <a:lnTo>
                        <a:pt x="12" y="15"/>
                      </a:lnTo>
                      <a:lnTo>
                        <a:pt x="14" y="12"/>
                      </a:lnTo>
                      <a:lnTo>
                        <a:pt x="14" y="10"/>
                      </a:lnTo>
                      <a:lnTo>
                        <a:pt x="14" y="8"/>
                      </a:lnTo>
                      <a:lnTo>
                        <a:pt x="14" y="5"/>
                      </a:lnTo>
                      <a:lnTo>
                        <a:pt x="12" y="3"/>
                      </a:lnTo>
                      <a:lnTo>
                        <a:pt x="9" y="0"/>
                      </a:lnTo>
                      <a:lnTo>
                        <a:pt x="7" y="0"/>
                      </a:lnTo>
                      <a:lnTo>
                        <a:pt x="4"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910" name="Freeform 265"/>
                <p:cNvSpPr>
                  <a:spLocks/>
                </p:cNvSpPr>
                <p:nvPr/>
              </p:nvSpPr>
              <p:spPr bwMode="auto">
                <a:xfrm>
                  <a:off x="7744" y="8655"/>
                  <a:ext cx="14" cy="14"/>
                </a:xfrm>
                <a:custGeom>
                  <a:avLst/>
                  <a:gdLst>
                    <a:gd name="T0" fmla="*/ 0 w 14"/>
                    <a:gd name="T1" fmla="*/ 9 h 14"/>
                    <a:gd name="T2" fmla="*/ 0 w 14"/>
                    <a:gd name="T3" fmla="*/ 12 h 14"/>
                    <a:gd name="T4" fmla="*/ 2 w 14"/>
                    <a:gd name="T5" fmla="*/ 14 h 14"/>
                    <a:gd name="T6" fmla="*/ 4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9 w 14"/>
                    <a:gd name="T23" fmla="*/ 2 h 14"/>
                    <a:gd name="T24" fmla="*/ 7 w 14"/>
                    <a:gd name="T25" fmla="*/ 0 h 14"/>
                    <a:gd name="T26" fmla="*/ 4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4" y="14"/>
                      </a:lnTo>
                      <a:lnTo>
                        <a:pt x="7" y="14"/>
                      </a:lnTo>
                      <a:lnTo>
                        <a:pt x="9" y="14"/>
                      </a:lnTo>
                      <a:lnTo>
                        <a:pt x="12" y="12"/>
                      </a:lnTo>
                      <a:lnTo>
                        <a:pt x="14" y="9"/>
                      </a:lnTo>
                      <a:lnTo>
                        <a:pt x="14" y="7"/>
                      </a:lnTo>
                      <a:lnTo>
                        <a:pt x="12" y="4"/>
                      </a:lnTo>
                      <a:lnTo>
                        <a:pt x="9" y="2"/>
                      </a:lnTo>
                      <a:lnTo>
                        <a:pt x="7" y="0"/>
                      </a:lnTo>
                      <a:lnTo>
                        <a:pt x="4"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911" name="Freeform 266"/>
                <p:cNvSpPr>
                  <a:spLocks/>
                </p:cNvSpPr>
                <p:nvPr/>
              </p:nvSpPr>
              <p:spPr bwMode="auto">
                <a:xfrm>
                  <a:off x="7744" y="8626"/>
                  <a:ext cx="14" cy="14"/>
                </a:xfrm>
                <a:custGeom>
                  <a:avLst/>
                  <a:gdLst>
                    <a:gd name="T0" fmla="*/ 0 w 14"/>
                    <a:gd name="T1" fmla="*/ 9 h 14"/>
                    <a:gd name="T2" fmla="*/ 0 w 14"/>
                    <a:gd name="T3" fmla="*/ 12 h 14"/>
                    <a:gd name="T4" fmla="*/ 2 w 14"/>
                    <a:gd name="T5" fmla="*/ 14 h 14"/>
                    <a:gd name="T6" fmla="*/ 4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9 w 14"/>
                    <a:gd name="T23" fmla="*/ 2 h 14"/>
                    <a:gd name="T24" fmla="*/ 7 w 14"/>
                    <a:gd name="T25" fmla="*/ 0 h 14"/>
                    <a:gd name="T26" fmla="*/ 4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4" y="14"/>
                      </a:lnTo>
                      <a:lnTo>
                        <a:pt x="7" y="14"/>
                      </a:lnTo>
                      <a:lnTo>
                        <a:pt x="9" y="14"/>
                      </a:lnTo>
                      <a:lnTo>
                        <a:pt x="12" y="12"/>
                      </a:lnTo>
                      <a:lnTo>
                        <a:pt x="14" y="9"/>
                      </a:lnTo>
                      <a:lnTo>
                        <a:pt x="14" y="7"/>
                      </a:lnTo>
                      <a:lnTo>
                        <a:pt x="12" y="5"/>
                      </a:lnTo>
                      <a:lnTo>
                        <a:pt x="9" y="2"/>
                      </a:lnTo>
                      <a:lnTo>
                        <a:pt x="7" y="0"/>
                      </a:lnTo>
                      <a:lnTo>
                        <a:pt x="4"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912" name="Freeform 267"/>
                <p:cNvSpPr>
                  <a:spLocks/>
                </p:cNvSpPr>
                <p:nvPr/>
              </p:nvSpPr>
              <p:spPr bwMode="auto">
                <a:xfrm>
                  <a:off x="7744" y="8597"/>
                  <a:ext cx="14" cy="14"/>
                </a:xfrm>
                <a:custGeom>
                  <a:avLst/>
                  <a:gdLst>
                    <a:gd name="T0" fmla="*/ 0 w 14"/>
                    <a:gd name="T1" fmla="*/ 10 h 14"/>
                    <a:gd name="T2" fmla="*/ 0 w 14"/>
                    <a:gd name="T3" fmla="*/ 12 h 14"/>
                    <a:gd name="T4" fmla="*/ 2 w 14"/>
                    <a:gd name="T5" fmla="*/ 14 h 14"/>
                    <a:gd name="T6" fmla="*/ 4 w 14"/>
                    <a:gd name="T7" fmla="*/ 14 h 14"/>
                    <a:gd name="T8" fmla="*/ 7 w 14"/>
                    <a:gd name="T9" fmla="*/ 14 h 14"/>
                    <a:gd name="T10" fmla="*/ 9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9 w 14"/>
                    <a:gd name="T23" fmla="*/ 2 h 14"/>
                    <a:gd name="T24" fmla="*/ 7 w 14"/>
                    <a:gd name="T25" fmla="*/ 0 h 14"/>
                    <a:gd name="T26" fmla="*/ 4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4" y="14"/>
                      </a:lnTo>
                      <a:lnTo>
                        <a:pt x="7" y="14"/>
                      </a:lnTo>
                      <a:lnTo>
                        <a:pt x="9" y="14"/>
                      </a:lnTo>
                      <a:lnTo>
                        <a:pt x="12" y="12"/>
                      </a:lnTo>
                      <a:lnTo>
                        <a:pt x="14" y="10"/>
                      </a:lnTo>
                      <a:lnTo>
                        <a:pt x="14" y="7"/>
                      </a:lnTo>
                      <a:lnTo>
                        <a:pt x="12" y="5"/>
                      </a:lnTo>
                      <a:lnTo>
                        <a:pt x="9" y="2"/>
                      </a:lnTo>
                      <a:lnTo>
                        <a:pt x="7" y="0"/>
                      </a:lnTo>
                      <a:lnTo>
                        <a:pt x="4"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913" name="Freeform 268"/>
                <p:cNvSpPr>
                  <a:spLocks/>
                </p:cNvSpPr>
                <p:nvPr/>
              </p:nvSpPr>
              <p:spPr bwMode="auto">
                <a:xfrm>
                  <a:off x="7744" y="8568"/>
                  <a:ext cx="14" cy="15"/>
                </a:xfrm>
                <a:custGeom>
                  <a:avLst/>
                  <a:gdLst>
                    <a:gd name="T0" fmla="*/ 0 w 14"/>
                    <a:gd name="T1" fmla="*/ 10 h 15"/>
                    <a:gd name="T2" fmla="*/ 0 w 14"/>
                    <a:gd name="T3" fmla="*/ 12 h 15"/>
                    <a:gd name="T4" fmla="*/ 2 w 14"/>
                    <a:gd name="T5" fmla="*/ 15 h 15"/>
                    <a:gd name="T6" fmla="*/ 4 w 14"/>
                    <a:gd name="T7" fmla="*/ 15 h 15"/>
                    <a:gd name="T8" fmla="*/ 7 w 14"/>
                    <a:gd name="T9" fmla="*/ 15 h 15"/>
                    <a:gd name="T10" fmla="*/ 9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9 w 14"/>
                    <a:gd name="T23" fmla="*/ 3 h 15"/>
                    <a:gd name="T24" fmla="*/ 7 w 14"/>
                    <a:gd name="T25" fmla="*/ 0 h 15"/>
                    <a:gd name="T26" fmla="*/ 4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4" y="15"/>
                      </a:lnTo>
                      <a:lnTo>
                        <a:pt x="7" y="15"/>
                      </a:lnTo>
                      <a:lnTo>
                        <a:pt x="9" y="15"/>
                      </a:lnTo>
                      <a:lnTo>
                        <a:pt x="12" y="12"/>
                      </a:lnTo>
                      <a:lnTo>
                        <a:pt x="14" y="10"/>
                      </a:lnTo>
                      <a:lnTo>
                        <a:pt x="14" y="7"/>
                      </a:lnTo>
                      <a:lnTo>
                        <a:pt x="12" y="5"/>
                      </a:lnTo>
                      <a:lnTo>
                        <a:pt x="9" y="3"/>
                      </a:lnTo>
                      <a:lnTo>
                        <a:pt x="7" y="0"/>
                      </a:lnTo>
                      <a:lnTo>
                        <a:pt x="4"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914" name="Freeform 269"/>
                <p:cNvSpPr>
                  <a:spLocks/>
                </p:cNvSpPr>
                <p:nvPr/>
              </p:nvSpPr>
              <p:spPr bwMode="auto">
                <a:xfrm>
                  <a:off x="7741" y="8539"/>
                  <a:ext cx="15" cy="15"/>
                </a:xfrm>
                <a:custGeom>
                  <a:avLst/>
                  <a:gdLst>
                    <a:gd name="T0" fmla="*/ 0 w 15"/>
                    <a:gd name="T1" fmla="*/ 10 h 15"/>
                    <a:gd name="T2" fmla="*/ 3 w 15"/>
                    <a:gd name="T3" fmla="*/ 12 h 15"/>
                    <a:gd name="T4" fmla="*/ 5 w 15"/>
                    <a:gd name="T5" fmla="*/ 15 h 15"/>
                    <a:gd name="T6" fmla="*/ 7 w 15"/>
                    <a:gd name="T7" fmla="*/ 15 h 15"/>
                    <a:gd name="T8" fmla="*/ 10 w 15"/>
                    <a:gd name="T9" fmla="*/ 15 h 15"/>
                    <a:gd name="T10" fmla="*/ 12 w 15"/>
                    <a:gd name="T11" fmla="*/ 15 h 15"/>
                    <a:gd name="T12" fmla="*/ 15 w 15"/>
                    <a:gd name="T13" fmla="*/ 12 h 15"/>
                    <a:gd name="T14" fmla="*/ 15 w 15"/>
                    <a:gd name="T15" fmla="*/ 10 h 15"/>
                    <a:gd name="T16" fmla="*/ 15 w 15"/>
                    <a:gd name="T17" fmla="*/ 8 h 15"/>
                    <a:gd name="T18" fmla="*/ 15 w 15"/>
                    <a:gd name="T19" fmla="*/ 8 h 15"/>
                    <a:gd name="T20" fmla="*/ 15 w 15"/>
                    <a:gd name="T21" fmla="*/ 5 h 15"/>
                    <a:gd name="T22" fmla="*/ 12 w 15"/>
                    <a:gd name="T23" fmla="*/ 3 h 15"/>
                    <a:gd name="T24" fmla="*/ 10 w 15"/>
                    <a:gd name="T25" fmla="*/ 0 h 15"/>
                    <a:gd name="T26" fmla="*/ 7 w 15"/>
                    <a:gd name="T27" fmla="*/ 0 h 15"/>
                    <a:gd name="T28" fmla="*/ 5 w 15"/>
                    <a:gd name="T29" fmla="*/ 3 h 15"/>
                    <a:gd name="T30" fmla="*/ 3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7" y="15"/>
                      </a:lnTo>
                      <a:lnTo>
                        <a:pt x="10" y="15"/>
                      </a:lnTo>
                      <a:lnTo>
                        <a:pt x="12" y="15"/>
                      </a:lnTo>
                      <a:lnTo>
                        <a:pt x="15" y="12"/>
                      </a:lnTo>
                      <a:lnTo>
                        <a:pt x="15" y="10"/>
                      </a:lnTo>
                      <a:lnTo>
                        <a:pt x="15" y="8"/>
                      </a:lnTo>
                      <a:lnTo>
                        <a:pt x="15" y="5"/>
                      </a:lnTo>
                      <a:lnTo>
                        <a:pt x="12" y="3"/>
                      </a:lnTo>
                      <a:lnTo>
                        <a:pt x="10" y="0"/>
                      </a:lnTo>
                      <a:lnTo>
                        <a:pt x="7" y="0"/>
                      </a:lnTo>
                      <a:lnTo>
                        <a:pt x="5" y="3"/>
                      </a:lnTo>
                      <a:lnTo>
                        <a:pt x="3" y="5"/>
                      </a:lnTo>
                      <a:lnTo>
                        <a:pt x="0" y="8"/>
                      </a:lnTo>
                      <a:lnTo>
                        <a:pt x="0" y="10"/>
                      </a:lnTo>
                      <a:close/>
                    </a:path>
                  </a:pathLst>
                </a:custGeom>
                <a:solidFill>
                  <a:srgbClr val="969696"/>
                </a:solidFill>
                <a:ln w="9525">
                  <a:noFill/>
                  <a:round/>
                  <a:headEnd/>
                  <a:tailEnd/>
                </a:ln>
              </p:spPr>
              <p:txBody>
                <a:bodyPr/>
                <a:lstStyle/>
                <a:p>
                  <a:endParaRPr lang="ru-RU"/>
                </a:p>
              </p:txBody>
            </p:sp>
            <p:sp>
              <p:nvSpPr>
                <p:cNvPr id="915" name="Freeform 270"/>
                <p:cNvSpPr>
                  <a:spLocks/>
                </p:cNvSpPr>
                <p:nvPr/>
              </p:nvSpPr>
              <p:spPr bwMode="auto">
                <a:xfrm>
                  <a:off x="7741" y="8511"/>
                  <a:ext cx="15" cy="14"/>
                </a:xfrm>
                <a:custGeom>
                  <a:avLst/>
                  <a:gdLst>
                    <a:gd name="T0" fmla="*/ 0 w 15"/>
                    <a:gd name="T1" fmla="*/ 9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4 h 14"/>
                    <a:gd name="T22" fmla="*/ 12 w 15"/>
                    <a:gd name="T23" fmla="*/ 2 h 14"/>
                    <a:gd name="T24" fmla="*/ 10 w 15"/>
                    <a:gd name="T25" fmla="*/ 0 h 14"/>
                    <a:gd name="T26" fmla="*/ 7 w 15"/>
                    <a:gd name="T27" fmla="*/ 0 h 14"/>
                    <a:gd name="T28" fmla="*/ 5 w 15"/>
                    <a:gd name="T29" fmla="*/ 2 h 14"/>
                    <a:gd name="T30" fmla="*/ 3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7" y="14"/>
                      </a:lnTo>
                      <a:lnTo>
                        <a:pt x="10" y="14"/>
                      </a:lnTo>
                      <a:lnTo>
                        <a:pt x="12" y="14"/>
                      </a:lnTo>
                      <a:lnTo>
                        <a:pt x="15" y="12"/>
                      </a:lnTo>
                      <a:lnTo>
                        <a:pt x="15" y="9"/>
                      </a:lnTo>
                      <a:lnTo>
                        <a:pt x="15" y="7"/>
                      </a:lnTo>
                      <a:lnTo>
                        <a:pt x="15" y="4"/>
                      </a:lnTo>
                      <a:lnTo>
                        <a:pt x="12" y="2"/>
                      </a:lnTo>
                      <a:lnTo>
                        <a:pt x="10" y="0"/>
                      </a:lnTo>
                      <a:lnTo>
                        <a:pt x="7" y="0"/>
                      </a:lnTo>
                      <a:lnTo>
                        <a:pt x="5" y="2"/>
                      </a:lnTo>
                      <a:lnTo>
                        <a:pt x="3" y="4"/>
                      </a:lnTo>
                      <a:lnTo>
                        <a:pt x="0" y="7"/>
                      </a:lnTo>
                      <a:lnTo>
                        <a:pt x="0" y="9"/>
                      </a:lnTo>
                      <a:close/>
                    </a:path>
                  </a:pathLst>
                </a:custGeom>
                <a:solidFill>
                  <a:srgbClr val="969696"/>
                </a:solidFill>
                <a:ln w="9525">
                  <a:noFill/>
                  <a:round/>
                  <a:headEnd/>
                  <a:tailEnd/>
                </a:ln>
              </p:spPr>
              <p:txBody>
                <a:bodyPr/>
                <a:lstStyle/>
                <a:p>
                  <a:endParaRPr lang="ru-RU"/>
                </a:p>
              </p:txBody>
            </p:sp>
            <p:sp>
              <p:nvSpPr>
                <p:cNvPr id="916" name="Freeform 271"/>
                <p:cNvSpPr>
                  <a:spLocks/>
                </p:cNvSpPr>
                <p:nvPr/>
              </p:nvSpPr>
              <p:spPr bwMode="auto">
                <a:xfrm>
                  <a:off x="7741" y="8482"/>
                  <a:ext cx="15" cy="14"/>
                </a:xfrm>
                <a:custGeom>
                  <a:avLst/>
                  <a:gdLst>
                    <a:gd name="T0" fmla="*/ 0 w 15"/>
                    <a:gd name="T1" fmla="*/ 9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5 h 14"/>
                    <a:gd name="T22" fmla="*/ 12 w 15"/>
                    <a:gd name="T23" fmla="*/ 2 h 14"/>
                    <a:gd name="T24" fmla="*/ 10 w 15"/>
                    <a:gd name="T25" fmla="*/ 0 h 14"/>
                    <a:gd name="T26" fmla="*/ 7 w 15"/>
                    <a:gd name="T27" fmla="*/ 0 h 14"/>
                    <a:gd name="T28" fmla="*/ 5 w 15"/>
                    <a:gd name="T29" fmla="*/ 2 h 14"/>
                    <a:gd name="T30" fmla="*/ 3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7" y="14"/>
                      </a:lnTo>
                      <a:lnTo>
                        <a:pt x="10" y="14"/>
                      </a:lnTo>
                      <a:lnTo>
                        <a:pt x="12" y="14"/>
                      </a:lnTo>
                      <a:lnTo>
                        <a:pt x="15" y="12"/>
                      </a:lnTo>
                      <a:lnTo>
                        <a:pt x="15" y="9"/>
                      </a:lnTo>
                      <a:lnTo>
                        <a:pt x="15" y="7"/>
                      </a:lnTo>
                      <a:lnTo>
                        <a:pt x="15" y="5"/>
                      </a:lnTo>
                      <a:lnTo>
                        <a:pt x="12" y="2"/>
                      </a:lnTo>
                      <a:lnTo>
                        <a:pt x="10" y="0"/>
                      </a:lnTo>
                      <a:lnTo>
                        <a:pt x="7" y="0"/>
                      </a:lnTo>
                      <a:lnTo>
                        <a:pt x="5" y="2"/>
                      </a:lnTo>
                      <a:lnTo>
                        <a:pt x="3" y="5"/>
                      </a:lnTo>
                      <a:lnTo>
                        <a:pt x="0" y="7"/>
                      </a:lnTo>
                      <a:lnTo>
                        <a:pt x="0" y="9"/>
                      </a:lnTo>
                      <a:close/>
                    </a:path>
                  </a:pathLst>
                </a:custGeom>
                <a:solidFill>
                  <a:srgbClr val="969696"/>
                </a:solidFill>
                <a:ln w="9525">
                  <a:noFill/>
                  <a:round/>
                  <a:headEnd/>
                  <a:tailEnd/>
                </a:ln>
              </p:spPr>
              <p:txBody>
                <a:bodyPr/>
                <a:lstStyle/>
                <a:p>
                  <a:endParaRPr lang="ru-RU"/>
                </a:p>
              </p:txBody>
            </p:sp>
            <p:sp>
              <p:nvSpPr>
                <p:cNvPr id="917" name="Freeform 272"/>
                <p:cNvSpPr>
                  <a:spLocks/>
                </p:cNvSpPr>
                <p:nvPr/>
              </p:nvSpPr>
              <p:spPr bwMode="auto">
                <a:xfrm>
                  <a:off x="7741" y="8453"/>
                  <a:ext cx="15" cy="14"/>
                </a:xfrm>
                <a:custGeom>
                  <a:avLst/>
                  <a:gdLst>
                    <a:gd name="T0" fmla="*/ 0 w 15"/>
                    <a:gd name="T1" fmla="*/ 10 h 14"/>
                    <a:gd name="T2" fmla="*/ 0 w 15"/>
                    <a:gd name="T3" fmla="*/ 12 h 14"/>
                    <a:gd name="T4" fmla="*/ 3 w 15"/>
                    <a:gd name="T5" fmla="*/ 14 h 14"/>
                    <a:gd name="T6" fmla="*/ 5 w 15"/>
                    <a:gd name="T7" fmla="*/ 14 h 14"/>
                    <a:gd name="T8" fmla="*/ 7 w 15"/>
                    <a:gd name="T9" fmla="*/ 14 h 14"/>
                    <a:gd name="T10" fmla="*/ 10 w 15"/>
                    <a:gd name="T11" fmla="*/ 14 h 14"/>
                    <a:gd name="T12" fmla="*/ 12 w 15"/>
                    <a:gd name="T13" fmla="*/ 12 h 14"/>
                    <a:gd name="T14" fmla="*/ 15 w 15"/>
                    <a:gd name="T15" fmla="*/ 10 h 14"/>
                    <a:gd name="T16" fmla="*/ 15 w 15"/>
                    <a:gd name="T17" fmla="*/ 7 h 14"/>
                    <a:gd name="T18" fmla="*/ 15 w 15"/>
                    <a:gd name="T19" fmla="*/ 7 h 14"/>
                    <a:gd name="T20" fmla="*/ 12 w 15"/>
                    <a:gd name="T21" fmla="*/ 5 h 14"/>
                    <a:gd name="T22" fmla="*/ 10 w 15"/>
                    <a:gd name="T23" fmla="*/ 2 h 14"/>
                    <a:gd name="T24" fmla="*/ 7 w 15"/>
                    <a:gd name="T25" fmla="*/ 0 h 14"/>
                    <a:gd name="T26" fmla="*/ 5 w 15"/>
                    <a:gd name="T27" fmla="*/ 0 h 14"/>
                    <a:gd name="T28" fmla="*/ 3 w 15"/>
                    <a:gd name="T29" fmla="*/ 2 h 14"/>
                    <a:gd name="T30" fmla="*/ 0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0" y="12"/>
                      </a:lnTo>
                      <a:lnTo>
                        <a:pt x="3" y="14"/>
                      </a:lnTo>
                      <a:lnTo>
                        <a:pt x="5" y="14"/>
                      </a:lnTo>
                      <a:lnTo>
                        <a:pt x="7" y="14"/>
                      </a:lnTo>
                      <a:lnTo>
                        <a:pt x="10" y="14"/>
                      </a:lnTo>
                      <a:lnTo>
                        <a:pt x="12" y="12"/>
                      </a:lnTo>
                      <a:lnTo>
                        <a:pt x="15" y="10"/>
                      </a:lnTo>
                      <a:lnTo>
                        <a:pt x="15" y="7"/>
                      </a:lnTo>
                      <a:lnTo>
                        <a:pt x="12" y="5"/>
                      </a:lnTo>
                      <a:lnTo>
                        <a:pt x="10" y="2"/>
                      </a:lnTo>
                      <a:lnTo>
                        <a:pt x="7" y="0"/>
                      </a:lnTo>
                      <a:lnTo>
                        <a:pt x="5" y="0"/>
                      </a:lnTo>
                      <a:lnTo>
                        <a:pt x="3"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918" name="Freeform 273"/>
                <p:cNvSpPr>
                  <a:spLocks/>
                </p:cNvSpPr>
                <p:nvPr/>
              </p:nvSpPr>
              <p:spPr bwMode="auto">
                <a:xfrm>
                  <a:off x="7741" y="8424"/>
                  <a:ext cx="15" cy="15"/>
                </a:xfrm>
                <a:custGeom>
                  <a:avLst/>
                  <a:gdLst>
                    <a:gd name="T0" fmla="*/ 0 w 15"/>
                    <a:gd name="T1" fmla="*/ 10 h 15"/>
                    <a:gd name="T2" fmla="*/ 0 w 15"/>
                    <a:gd name="T3" fmla="*/ 12 h 15"/>
                    <a:gd name="T4" fmla="*/ 3 w 15"/>
                    <a:gd name="T5" fmla="*/ 15 h 15"/>
                    <a:gd name="T6" fmla="*/ 5 w 15"/>
                    <a:gd name="T7" fmla="*/ 15 h 15"/>
                    <a:gd name="T8" fmla="*/ 7 w 15"/>
                    <a:gd name="T9" fmla="*/ 15 h 15"/>
                    <a:gd name="T10" fmla="*/ 10 w 15"/>
                    <a:gd name="T11" fmla="*/ 15 h 15"/>
                    <a:gd name="T12" fmla="*/ 12 w 15"/>
                    <a:gd name="T13" fmla="*/ 12 h 15"/>
                    <a:gd name="T14" fmla="*/ 15 w 15"/>
                    <a:gd name="T15" fmla="*/ 10 h 15"/>
                    <a:gd name="T16" fmla="*/ 15 w 15"/>
                    <a:gd name="T17" fmla="*/ 7 h 15"/>
                    <a:gd name="T18" fmla="*/ 15 w 15"/>
                    <a:gd name="T19" fmla="*/ 7 h 15"/>
                    <a:gd name="T20" fmla="*/ 12 w 15"/>
                    <a:gd name="T21" fmla="*/ 5 h 15"/>
                    <a:gd name="T22" fmla="*/ 10 w 15"/>
                    <a:gd name="T23" fmla="*/ 3 h 15"/>
                    <a:gd name="T24" fmla="*/ 7 w 15"/>
                    <a:gd name="T25" fmla="*/ 0 h 15"/>
                    <a:gd name="T26" fmla="*/ 5 w 15"/>
                    <a:gd name="T27" fmla="*/ 0 h 15"/>
                    <a:gd name="T28" fmla="*/ 3 w 15"/>
                    <a:gd name="T29" fmla="*/ 3 h 15"/>
                    <a:gd name="T30" fmla="*/ 0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7" y="15"/>
                      </a:lnTo>
                      <a:lnTo>
                        <a:pt x="10" y="15"/>
                      </a:lnTo>
                      <a:lnTo>
                        <a:pt x="12" y="12"/>
                      </a:lnTo>
                      <a:lnTo>
                        <a:pt x="15" y="10"/>
                      </a:lnTo>
                      <a:lnTo>
                        <a:pt x="15" y="7"/>
                      </a:lnTo>
                      <a:lnTo>
                        <a:pt x="12" y="5"/>
                      </a:lnTo>
                      <a:lnTo>
                        <a:pt x="10" y="3"/>
                      </a:lnTo>
                      <a:lnTo>
                        <a:pt x="7" y="0"/>
                      </a:lnTo>
                      <a:lnTo>
                        <a:pt x="5" y="0"/>
                      </a:lnTo>
                      <a:lnTo>
                        <a:pt x="3"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919" name="Freeform 274"/>
                <p:cNvSpPr>
                  <a:spLocks/>
                </p:cNvSpPr>
                <p:nvPr/>
              </p:nvSpPr>
              <p:spPr bwMode="auto">
                <a:xfrm>
                  <a:off x="7741" y="8395"/>
                  <a:ext cx="15" cy="15"/>
                </a:xfrm>
                <a:custGeom>
                  <a:avLst/>
                  <a:gdLst>
                    <a:gd name="T0" fmla="*/ 0 w 15"/>
                    <a:gd name="T1" fmla="*/ 10 h 15"/>
                    <a:gd name="T2" fmla="*/ 0 w 15"/>
                    <a:gd name="T3" fmla="*/ 12 h 15"/>
                    <a:gd name="T4" fmla="*/ 3 w 15"/>
                    <a:gd name="T5" fmla="*/ 15 h 15"/>
                    <a:gd name="T6" fmla="*/ 5 w 15"/>
                    <a:gd name="T7" fmla="*/ 15 h 15"/>
                    <a:gd name="T8" fmla="*/ 7 w 15"/>
                    <a:gd name="T9" fmla="*/ 15 h 15"/>
                    <a:gd name="T10" fmla="*/ 10 w 15"/>
                    <a:gd name="T11" fmla="*/ 15 h 15"/>
                    <a:gd name="T12" fmla="*/ 12 w 15"/>
                    <a:gd name="T13" fmla="*/ 12 h 15"/>
                    <a:gd name="T14" fmla="*/ 15 w 15"/>
                    <a:gd name="T15" fmla="*/ 10 h 15"/>
                    <a:gd name="T16" fmla="*/ 15 w 15"/>
                    <a:gd name="T17" fmla="*/ 8 h 15"/>
                    <a:gd name="T18" fmla="*/ 15 w 15"/>
                    <a:gd name="T19" fmla="*/ 8 h 15"/>
                    <a:gd name="T20" fmla="*/ 12 w 15"/>
                    <a:gd name="T21" fmla="*/ 5 h 15"/>
                    <a:gd name="T22" fmla="*/ 10 w 15"/>
                    <a:gd name="T23" fmla="*/ 3 h 15"/>
                    <a:gd name="T24" fmla="*/ 7 w 15"/>
                    <a:gd name="T25" fmla="*/ 0 h 15"/>
                    <a:gd name="T26" fmla="*/ 5 w 15"/>
                    <a:gd name="T27" fmla="*/ 0 h 15"/>
                    <a:gd name="T28" fmla="*/ 3 w 15"/>
                    <a:gd name="T29" fmla="*/ 3 h 15"/>
                    <a:gd name="T30" fmla="*/ 0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7" y="15"/>
                      </a:lnTo>
                      <a:lnTo>
                        <a:pt x="10" y="15"/>
                      </a:lnTo>
                      <a:lnTo>
                        <a:pt x="12" y="12"/>
                      </a:lnTo>
                      <a:lnTo>
                        <a:pt x="15" y="10"/>
                      </a:lnTo>
                      <a:lnTo>
                        <a:pt x="15" y="8"/>
                      </a:lnTo>
                      <a:lnTo>
                        <a:pt x="12" y="5"/>
                      </a:lnTo>
                      <a:lnTo>
                        <a:pt x="10" y="3"/>
                      </a:lnTo>
                      <a:lnTo>
                        <a:pt x="7" y="0"/>
                      </a:lnTo>
                      <a:lnTo>
                        <a:pt x="5" y="0"/>
                      </a:lnTo>
                      <a:lnTo>
                        <a:pt x="3"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920" name="Freeform 275"/>
                <p:cNvSpPr>
                  <a:spLocks/>
                </p:cNvSpPr>
                <p:nvPr/>
              </p:nvSpPr>
              <p:spPr bwMode="auto">
                <a:xfrm>
                  <a:off x="7739" y="8367"/>
                  <a:ext cx="14" cy="14"/>
                </a:xfrm>
                <a:custGeom>
                  <a:avLst/>
                  <a:gdLst>
                    <a:gd name="T0" fmla="*/ 0 w 14"/>
                    <a:gd name="T1" fmla="*/ 9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4 h 14"/>
                    <a:gd name="T22" fmla="*/ 12 w 14"/>
                    <a:gd name="T23" fmla="*/ 2 h 14"/>
                    <a:gd name="T24" fmla="*/ 9 w 14"/>
                    <a:gd name="T25" fmla="*/ 0 h 14"/>
                    <a:gd name="T26" fmla="*/ 7 w 14"/>
                    <a:gd name="T27" fmla="*/ 0 h 14"/>
                    <a:gd name="T28" fmla="*/ 5 w 14"/>
                    <a:gd name="T29" fmla="*/ 2 h 14"/>
                    <a:gd name="T30" fmla="*/ 2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9" y="14"/>
                      </a:lnTo>
                      <a:lnTo>
                        <a:pt x="12" y="14"/>
                      </a:lnTo>
                      <a:lnTo>
                        <a:pt x="14" y="12"/>
                      </a:lnTo>
                      <a:lnTo>
                        <a:pt x="14" y="9"/>
                      </a:lnTo>
                      <a:lnTo>
                        <a:pt x="14" y="7"/>
                      </a:lnTo>
                      <a:lnTo>
                        <a:pt x="14" y="4"/>
                      </a:lnTo>
                      <a:lnTo>
                        <a:pt x="12" y="2"/>
                      </a:lnTo>
                      <a:lnTo>
                        <a:pt x="9" y="0"/>
                      </a:lnTo>
                      <a:lnTo>
                        <a:pt x="7" y="0"/>
                      </a:lnTo>
                      <a:lnTo>
                        <a:pt x="5" y="2"/>
                      </a:lnTo>
                      <a:lnTo>
                        <a:pt x="2" y="4"/>
                      </a:lnTo>
                      <a:lnTo>
                        <a:pt x="0" y="7"/>
                      </a:lnTo>
                      <a:lnTo>
                        <a:pt x="0" y="9"/>
                      </a:lnTo>
                      <a:close/>
                    </a:path>
                  </a:pathLst>
                </a:custGeom>
                <a:solidFill>
                  <a:srgbClr val="969696"/>
                </a:solidFill>
                <a:ln w="9525">
                  <a:noFill/>
                  <a:round/>
                  <a:headEnd/>
                  <a:tailEnd/>
                </a:ln>
              </p:spPr>
              <p:txBody>
                <a:bodyPr/>
                <a:lstStyle/>
                <a:p>
                  <a:endParaRPr lang="ru-RU"/>
                </a:p>
              </p:txBody>
            </p:sp>
            <p:sp>
              <p:nvSpPr>
                <p:cNvPr id="921" name="Freeform 276"/>
                <p:cNvSpPr>
                  <a:spLocks/>
                </p:cNvSpPr>
                <p:nvPr/>
              </p:nvSpPr>
              <p:spPr bwMode="auto">
                <a:xfrm>
                  <a:off x="7739" y="8338"/>
                  <a:ext cx="14" cy="14"/>
                </a:xfrm>
                <a:custGeom>
                  <a:avLst/>
                  <a:gdLst>
                    <a:gd name="T0" fmla="*/ 0 w 14"/>
                    <a:gd name="T1" fmla="*/ 9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5 w 14"/>
                    <a:gd name="T29" fmla="*/ 2 h 14"/>
                    <a:gd name="T30" fmla="*/ 2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9" y="14"/>
                      </a:lnTo>
                      <a:lnTo>
                        <a:pt x="12" y="14"/>
                      </a:lnTo>
                      <a:lnTo>
                        <a:pt x="14" y="12"/>
                      </a:lnTo>
                      <a:lnTo>
                        <a:pt x="14" y="9"/>
                      </a:lnTo>
                      <a:lnTo>
                        <a:pt x="14" y="7"/>
                      </a:lnTo>
                      <a:lnTo>
                        <a:pt x="14" y="5"/>
                      </a:lnTo>
                      <a:lnTo>
                        <a:pt x="12" y="2"/>
                      </a:lnTo>
                      <a:lnTo>
                        <a:pt x="9" y="0"/>
                      </a:lnTo>
                      <a:lnTo>
                        <a:pt x="7" y="0"/>
                      </a:lnTo>
                      <a:lnTo>
                        <a:pt x="5" y="2"/>
                      </a:lnTo>
                      <a:lnTo>
                        <a:pt x="2" y="5"/>
                      </a:lnTo>
                      <a:lnTo>
                        <a:pt x="0" y="7"/>
                      </a:lnTo>
                      <a:lnTo>
                        <a:pt x="0" y="9"/>
                      </a:lnTo>
                      <a:close/>
                    </a:path>
                  </a:pathLst>
                </a:custGeom>
                <a:solidFill>
                  <a:srgbClr val="969696"/>
                </a:solidFill>
                <a:ln w="9525">
                  <a:noFill/>
                  <a:round/>
                  <a:headEnd/>
                  <a:tailEnd/>
                </a:ln>
              </p:spPr>
              <p:txBody>
                <a:bodyPr/>
                <a:lstStyle/>
                <a:p>
                  <a:endParaRPr lang="ru-RU"/>
                </a:p>
              </p:txBody>
            </p:sp>
            <p:sp>
              <p:nvSpPr>
                <p:cNvPr id="922" name="Freeform 277"/>
                <p:cNvSpPr>
                  <a:spLocks/>
                </p:cNvSpPr>
                <p:nvPr/>
              </p:nvSpPr>
              <p:spPr bwMode="auto">
                <a:xfrm>
                  <a:off x="7739" y="8309"/>
                  <a:ext cx="14" cy="14"/>
                </a:xfrm>
                <a:custGeom>
                  <a:avLst/>
                  <a:gdLst>
                    <a:gd name="T0" fmla="*/ 0 w 14"/>
                    <a:gd name="T1" fmla="*/ 10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5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5" y="14"/>
                      </a:lnTo>
                      <a:lnTo>
                        <a:pt x="7" y="14"/>
                      </a:lnTo>
                      <a:lnTo>
                        <a:pt x="9" y="14"/>
                      </a:lnTo>
                      <a:lnTo>
                        <a:pt x="12" y="14"/>
                      </a:lnTo>
                      <a:lnTo>
                        <a:pt x="14" y="12"/>
                      </a:lnTo>
                      <a:lnTo>
                        <a:pt x="14" y="10"/>
                      </a:lnTo>
                      <a:lnTo>
                        <a:pt x="14" y="7"/>
                      </a:lnTo>
                      <a:lnTo>
                        <a:pt x="14" y="5"/>
                      </a:lnTo>
                      <a:lnTo>
                        <a:pt x="12" y="2"/>
                      </a:lnTo>
                      <a:lnTo>
                        <a:pt x="9" y="0"/>
                      </a:lnTo>
                      <a:lnTo>
                        <a:pt x="7" y="0"/>
                      </a:lnTo>
                      <a:lnTo>
                        <a:pt x="5"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923" name="Freeform 278"/>
                <p:cNvSpPr>
                  <a:spLocks/>
                </p:cNvSpPr>
                <p:nvPr/>
              </p:nvSpPr>
              <p:spPr bwMode="auto">
                <a:xfrm>
                  <a:off x="7739" y="8280"/>
                  <a:ext cx="14" cy="15"/>
                </a:xfrm>
                <a:custGeom>
                  <a:avLst/>
                  <a:gdLst>
                    <a:gd name="T0" fmla="*/ 0 w 14"/>
                    <a:gd name="T1" fmla="*/ 10 h 15"/>
                    <a:gd name="T2" fmla="*/ 2 w 14"/>
                    <a:gd name="T3" fmla="*/ 12 h 15"/>
                    <a:gd name="T4" fmla="*/ 5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9 w 14"/>
                    <a:gd name="T25" fmla="*/ 0 h 15"/>
                    <a:gd name="T26" fmla="*/ 7 w 14"/>
                    <a:gd name="T27" fmla="*/ 0 h 15"/>
                    <a:gd name="T28" fmla="*/ 5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9" y="15"/>
                      </a:lnTo>
                      <a:lnTo>
                        <a:pt x="12" y="15"/>
                      </a:lnTo>
                      <a:lnTo>
                        <a:pt x="14" y="12"/>
                      </a:lnTo>
                      <a:lnTo>
                        <a:pt x="14" y="10"/>
                      </a:lnTo>
                      <a:lnTo>
                        <a:pt x="14" y="7"/>
                      </a:lnTo>
                      <a:lnTo>
                        <a:pt x="14" y="5"/>
                      </a:lnTo>
                      <a:lnTo>
                        <a:pt x="12" y="3"/>
                      </a:lnTo>
                      <a:lnTo>
                        <a:pt x="9" y="0"/>
                      </a:lnTo>
                      <a:lnTo>
                        <a:pt x="7" y="0"/>
                      </a:lnTo>
                      <a:lnTo>
                        <a:pt x="5"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924" name="Freeform 279"/>
                <p:cNvSpPr>
                  <a:spLocks/>
                </p:cNvSpPr>
                <p:nvPr/>
              </p:nvSpPr>
              <p:spPr bwMode="auto">
                <a:xfrm>
                  <a:off x="7739" y="8251"/>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9 w 14"/>
                    <a:gd name="T11" fmla="*/ 15 h 15"/>
                    <a:gd name="T12" fmla="*/ 12 w 14"/>
                    <a:gd name="T13" fmla="*/ 12 h 15"/>
                    <a:gd name="T14" fmla="*/ 14 w 14"/>
                    <a:gd name="T15" fmla="*/ 10 h 15"/>
                    <a:gd name="T16" fmla="*/ 14 w 14"/>
                    <a:gd name="T17" fmla="*/ 8 h 15"/>
                    <a:gd name="T18" fmla="*/ 14 w 14"/>
                    <a:gd name="T19" fmla="*/ 8 h 15"/>
                    <a:gd name="T20" fmla="*/ 12 w 14"/>
                    <a:gd name="T21" fmla="*/ 5 h 15"/>
                    <a:gd name="T22" fmla="*/ 9 w 14"/>
                    <a:gd name="T23" fmla="*/ 3 h 15"/>
                    <a:gd name="T24" fmla="*/ 7 w 14"/>
                    <a:gd name="T25" fmla="*/ 0 h 15"/>
                    <a:gd name="T26" fmla="*/ 5 w 14"/>
                    <a:gd name="T27" fmla="*/ 0 h 15"/>
                    <a:gd name="T28" fmla="*/ 2 w 14"/>
                    <a:gd name="T29" fmla="*/ 3 h 15"/>
                    <a:gd name="T30" fmla="*/ 0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9" y="15"/>
                      </a:lnTo>
                      <a:lnTo>
                        <a:pt x="12" y="12"/>
                      </a:lnTo>
                      <a:lnTo>
                        <a:pt x="14" y="10"/>
                      </a:lnTo>
                      <a:lnTo>
                        <a:pt x="14" y="8"/>
                      </a:lnTo>
                      <a:lnTo>
                        <a:pt x="12" y="5"/>
                      </a:lnTo>
                      <a:lnTo>
                        <a:pt x="9" y="3"/>
                      </a:lnTo>
                      <a:lnTo>
                        <a:pt x="7" y="0"/>
                      </a:lnTo>
                      <a:lnTo>
                        <a:pt x="5" y="0"/>
                      </a:lnTo>
                      <a:lnTo>
                        <a:pt x="2"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925" name="Freeform 280"/>
                <p:cNvSpPr>
                  <a:spLocks/>
                </p:cNvSpPr>
                <p:nvPr/>
              </p:nvSpPr>
              <p:spPr bwMode="auto">
                <a:xfrm>
                  <a:off x="7739" y="8223"/>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9 w 14"/>
                    <a:gd name="T23" fmla="*/ 2 h 14"/>
                    <a:gd name="T24" fmla="*/ 7 w 14"/>
                    <a:gd name="T25" fmla="*/ 0 h 14"/>
                    <a:gd name="T26" fmla="*/ 5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9" y="14"/>
                      </a:lnTo>
                      <a:lnTo>
                        <a:pt x="12" y="12"/>
                      </a:lnTo>
                      <a:lnTo>
                        <a:pt x="14" y="9"/>
                      </a:lnTo>
                      <a:lnTo>
                        <a:pt x="14" y="7"/>
                      </a:lnTo>
                      <a:lnTo>
                        <a:pt x="12" y="4"/>
                      </a:lnTo>
                      <a:lnTo>
                        <a:pt x="9" y="2"/>
                      </a:lnTo>
                      <a:lnTo>
                        <a:pt x="7" y="0"/>
                      </a:lnTo>
                      <a:lnTo>
                        <a:pt x="5"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926" name="Freeform 281"/>
                <p:cNvSpPr>
                  <a:spLocks/>
                </p:cNvSpPr>
                <p:nvPr/>
              </p:nvSpPr>
              <p:spPr bwMode="auto">
                <a:xfrm>
                  <a:off x="7739" y="8194"/>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9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9" y="14"/>
                      </a:lnTo>
                      <a:lnTo>
                        <a:pt x="12" y="12"/>
                      </a:lnTo>
                      <a:lnTo>
                        <a:pt x="14" y="9"/>
                      </a:lnTo>
                      <a:lnTo>
                        <a:pt x="14" y="7"/>
                      </a:lnTo>
                      <a:lnTo>
                        <a:pt x="12" y="5"/>
                      </a:lnTo>
                      <a:lnTo>
                        <a:pt x="9" y="2"/>
                      </a:lnTo>
                      <a:lnTo>
                        <a:pt x="7" y="0"/>
                      </a:lnTo>
                      <a:lnTo>
                        <a:pt x="5"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927" name="Freeform 282"/>
                <p:cNvSpPr>
                  <a:spLocks/>
                </p:cNvSpPr>
                <p:nvPr/>
              </p:nvSpPr>
              <p:spPr bwMode="auto">
                <a:xfrm>
                  <a:off x="7736" y="8165"/>
                  <a:ext cx="15" cy="14"/>
                </a:xfrm>
                <a:custGeom>
                  <a:avLst/>
                  <a:gdLst>
                    <a:gd name="T0" fmla="*/ 0 w 15"/>
                    <a:gd name="T1" fmla="*/ 10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10 h 14"/>
                    <a:gd name="T16" fmla="*/ 15 w 15"/>
                    <a:gd name="T17" fmla="*/ 7 h 14"/>
                    <a:gd name="T18" fmla="*/ 15 w 15"/>
                    <a:gd name="T19" fmla="*/ 7 h 14"/>
                    <a:gd name="T20" fmla="*/ 15 w 15"/>
                    <a:gd name="T21" fmla="*/ 5 h 14"/>
                    <a:gd name="T22" fmla="*/ 12 w 15"/>
                    <a:gd name="T23" fmla="*/ 2 h 14"/>
                    <a:gd name="T24" fmla="*/ 10 w 15"/>
                    <a:gd name="T25" fmla="*/ 0 h 14"/>
                    <a:gd name="T26" fmla="*/ 8 w 15"/>
                    <a:gd name="T27" fmla="*/ 0 h 14"/>
                    <a:gd name="T28" fmla="*/ 5 w 15"/>
                    <a:gd name="T29" fmla="*/ 2 h 14"/>
                    <a:gd name="T30" fmla="*/ 3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3" y="12"/>
                      </a:lnTo>
                      <a:lnTo>
                        <a:pt x="5" y="14"/>
                      </a:lnTo>
                      <a:lnTo>
                        <a:pt x="8" y="14"/>
                      </a:lnTo>
                      <a:lnTo>
                        <a:pt x="10" y="14"/>
                      </a:lnTo>
                      <a:lnTo>
                        <a:pt x="12" y="14"/>
                      </a:lnTo>
                      <a:lnTo>
                        <a:pt x="15" y="12"/>
                      </a:lnTo>
                      <a:lnTo>
                        <a:pt x="15" y="10"/>
                      </a:lnTo>
                      <a:lnTo>
                        <a:pt x="15" y="7"/>
                      </a:lnTo>
                      <a:lnTo>
                        <a:pt x="15" y="5"/>
                      </a:lnTo>
                      <a:lnTo>
                        <a:pt x="12" y="2"/>
                      </a:lnTo>
                      <a:lnTo>
                        <a:pt x="10" y="0"/>
                      </a:lnTo>
                      <a:lnTo>
                        <a:pt x="8" y="0"/>
                      </a:lnTo>
                      <a:lnTo>
                        <a:pt x="5" y="2"/>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928" name="Freeform 283"/>
                <p:cNvSpPr>
                  <a:spLocks/>
                </p:cNvSpPr>
                <p:nvPr/>
              </p:nvSpPr>
              <p:spPr bwMode="auto">
                <a:xfrm>
                  <a:off x="7736" y="8136"/>
                  <a:ext cx="15" cy="15"/>
                </a:xfrm>
                <a:custGeom>
                  <a:avLst/>
                  <a:gdLst>
                    <a:gd name="T0" fmla="*/ 0 w 15"/>
                    <a:gd name="T1" fmla="*/ 10 h 15"/>
                    <a:gd name="T2" fmla="*/ 3 w 15"/>
                    <a:gd name="T3" fmla="*/ 12 h 15"/>
                    <a:gd name="T4" fmla="*/ 5 w 15"/>
                    <a:gd name="T5" fmla="*/ 15 h 15"/>
                    <a:gd name="T6" fmla="*/ 8 w 15"/>
                    <a:gd name="T7" fmla="*/ 15 h 15"/>
                    <a:gd name="T8" fmla="*/ 10 w 15"/>
                    <a:gd name="T9" fmla="*/ 15 h 15"/>
                    <a:gd name="T10" fmla="*/ 12 w 15"/>
                    <a:gd name="T11" fmla="*/ 15 h 15"/>
                    <a:gd name="T12" fmla="*/ 15 w 15"/>
                    <a:gd name="T13" fmla="*/ 12 h 15"/>
                    <a:gd name="T14" fmla="*/ 15 w 15"/>
                    <a:gd name="T15" fmla="*/ 10 h 15"/>
                    <a:gd name="T16" fmla="*/ 15 w 15"/>
                    <a:gd name="T17" fmla="*/ 7 h 15"/>
                    <a:gd name="T18" fmla="*/ 15 w 15"/>
                    <a:gd name="T19" fmla="*/ 7 h 15"/>
                    <a:gd name="T20" fmla="*/ 15 w 15"/>
                    <a:gd name="T21" fmla="*/ 5 h 15"/>
                    <a:gd name="T22" fmla="*/ 12 w 15"/>
                    <a:gd name="T23" fmla="*/ 3 h 15"/>
                    <a:gd name="T24" fmla="*/ 10 w 15"/>
                    <a:gd name="T25" fmla="*/ 0 h 15"/>
                    <a:gd name="T26" fmla="*/ 8 w 15"/>
                    <a:gd name="T27" fmla="*/ 0 h 15"/>
                    <a:gd name="T28" fmla="*/ 5 w 15"/>
                    <a:gd name="T29" fmla="*/ 3 h 15"/>
                    <a:gd name="T30" fmla="*/ 3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8" y="15"/>
                      </a:lnTo>
                      <a:lnTo>
                        <a:pt x="10" y="15"/>
                      </a:lnTo>
                      <a:lnTo>
                        <a:pt x="12" y="15"/>
                      </a:lnTo>
                      <a:lnTo>
                        <a:pt x="15" y="12"/>
                      </a:lnTo>
                      <a:lnTo>
                        <a:pt x="15" y="10"/>
                      </a:lnTo>
                      <a:lnTo>
                        <a:pt x="15" y="7"/>
                      </a:lnTo>
                      <a:lnTo>
                        <a:pt x="15" y="5"/>
                      </a:lnTo>
                      <a:lnTo>
                        <a:pt x="12" y="3"/>
                      </a:lnTo>
                      <a:lnTo>
                        <a:pt x="10" y="0"/>
                      </a:lnTo>
                      <a:lnTo>
                        <a:pt x="8" y="0"/>
                      </a:lnTo>
                      <a:lnTo>
                        <a:pt x="5" y="3"/>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929" name="Freeform 284"/>
                <p:cNvSpPr>
                  <a:spLocks/>
                </p:cNvSpPr>
                <p:nvPr/>
              </p:nvSpPr>
              <p:spPr bwMode="auto">
                <a:xfrm>
                  <a:off x="7736" y="8107"/>
                  <a:ext cx="15" cy="15"/>
                </a:xfrm>
                <a:custGeom>
                  <a:avLst/>
                  <a:gdLst>
                    <a:gd name="T0" fmla="*/ 0 w 15"/>
                    <a:gd name="T1" fmla="*/ 10 h 15"/>
                    <a:gd name="T2" fmla="*/ 3 w 15"/>
                    <a:gd name="T3" fmla="*/ 12 h 15"/>
                    <a:gd name="T4" fmla="*/ 5 w 15"/>
                    <a:gd name="T5" fmla="*/ 15 h 15"/>
                    <a:gd name="T6" fmla="*/ 8 w 15"/>
                    <a:gd name="T7" fmla="*/ 15 h 15"/>
                    <a:gd name="T8" fmla="*/ 10 w 15"/>
                    <a:gd name="T9" fmla="*/ 15 h 15"/>
                    <a:gd name="T10" fmla="*/ 12 w 15"/>
                    <a:gd name="T11" fmla="*/ 15 h 15"/>
                    <a:gd name="T12" fmla="*/ 15 w 15"/>
                    <a:gd name="T13" fmla="*/ 12 h 15"/>
                    <a:gd name="T14" fmla="*/ 15 w 15"/>
                    <a:gd name="T15" fmla="*/ 10 h 15"/>
                    <a:gd name="T16" fmla="*/ 15 w 15"/>
                    <a:gd name="T17" fmla="*/ 8 h 15"/>
                    <a:gd name="T18" fmla="*/ 15 w 15"/>
                    <a:gd name="T19" fmla="*/ 8 h 15"/>
                    <a:gd name="T20" fmla="*/ 15 w 15"/>
                    <a:gd name="T21" fmla="*/ 5 h 15"/>
                    <a:gd name="T22" fmla="*/ 12 w 15"/>
                    <a:gd name="T23" fmla="*/ 3 h 15"/>
                    <a:gd name="T24" fmla="*/ 10 w 15"/>
                    <a:gd name="T25" fmla="*/ 0 h 15"/>
                    <a:gd name="T26" fmla="*/ 8 w 15"/>
                    <a:gd name="T27" fmla="*/ 0 h 15"/>
                    <a:gd name="T28" fmla="*/ 5 w 15"/>
                    <a:gd name="T29" fmla="*/ 3 h 15"/>
                    <a:gd name="T30" fmla="*/ 3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8" y="15"/>
                      </a:lnTo>
                      <a:lnTo>
                        <a:pt x="10" y="15"/>
                      </a:lnTo>
                      <a:lnTo>
                        <a:pt x="12" y="15"/>
                      </a:lnTo>
                      <a:lnTo>
                        <a:pt x="15" y="12"/>
                      </a:lnTo>
                      <a:lnTo>
                        <a:pt x="15" y="10"/>
                      </a:lnTo>
                      <a:lnTo>
                        <a:pt x="15" y="8"/>
                      </a:lnTo>
                      <a:lnTo>
                        <a:pt x="15" y="5"/>
                      </a:lnTo>
                      <a:lnTo>
                        <a:pt x="12" y="3"/>
                      </a:lnTo>
                      <a:lnTo>
                        <a:pt x="10" y="0"/>
                      </a:lnTo>
                      <a:lnTo>
                        <a:pt x="8" y="0"/>
                      </a:lnTo>
                      <a:lnTo>
                        <a:pt x="5" y="3"/>
                      </a:lnTo>
                      <a:lnTo>
                        <a:pt x="3" y="5"/>
                      </a:lnTo>
                      <a:lnTo>
                        <a:pt x="0" y="8"/>
                      </a:lnTo>
                      <a:lnTo>
                        <a:pt x="0" y="10"/>
                      </a:lnTo>
                      <a:close/>
                    </a:path>
                  </a:pathLst>
                </a:custGeom>
                <a:solidFill>
                  <a:srgbClr val="969696"/>
                </a:solidFill>
                <a:ln w="9525">
                  <a:noFill/>
                  <a:round/>
                  <a:headEnd/>
                  <a:tailEnd/>
                </a:ln>
              </p:spPr>
              <p:txBody>
                <a:bodyPr/>
                <a:lstStyle/>
                <a:p>
                  <a:endParaRPr lang="ru-RU"/>
                </a:p>
              </p:txBody>
            </p:sp>
            <p:sp>
              <p:nvSpPr>
                <p:cNvPr id="930" name="Freeform 285"/>
                <p:cNvSpPr>
                  <a:spLocks/>
                </p:cNvSpPr>
                <p:nvPr/>
              </p:nvSpPr>
              <p:spPr bwMode="auto">
                <a:xfrm>
                  <a:off x="7736" y="8079"/>
                  <a:ext cx="15" cy="14"/>
                </a:xfrm>
                <a:custGeom>
                  <a:avLst/>
                  <a:gdLst>
                    <a:gd name="T0" fmla="*/ 0 w 15"/>
                    <a:gd name="T1" fmla="*/ 9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4 h 14"/>
                    <a:gd name="T22" fmla="*/ 12 w 15"/>
                    <a:gd name="T23" fmla="*/ 2 h 14"/>
                    <a:gd name="T24" fmla="*/ 10 w 15"/>
                    <a:gd name="T25" fmla="*/ 0 h 14"/>
                    <a:gd name="T26" fmla="*/ 8 w 15"/>
                    <a:gd name="T27" fmla="*/ 0 h 14"/>
                    <a:gd name="T28" fmla="*/ 5 w 15"/>
                    <a:gd name="T29" fmla="*/ 2 h 14"/>
                    <a:gd name="T30" fmla="*/ 3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8" y="14"/>
                      </a:lnTo>
                      <a:lnTo>
                        <a:pt x="10" y="14"/>
                      </a:lnTo>
                      <a:lnTo>
                        <a:pt x="12" y="14"/>
                      </a:lnTo>
                      <a:lnTo>
                        <a:pt x="15" y="12"/>
                      </a:lnTo>
                      <a:lnTo>
                        <a:pt x="15" y="9"/>
                      </a:lnTo>
                      <a:lnTo>
                        <a:pt x="15" y="7"/>
                      </a:lnTo>
                      <a:lnTo>
                        <a:pt x="15" y="4"/>
                      </a:lnTo>
                      <a:lnTo>
                        <a:pt x="12" y="2"/>
                      </a:lnTo>
                      <a:lnTo>
                        <a:pt x="10" y="0"/>
                      </a:lnTo>
                      <a:lnTo>
                        <a:pt x="8" y="0"/>
                      </a:lnTo>
                      <a:lnTo>
                        <a:pt x="5" y="2"/>
                      </a:lnTo>
                      <a:lnTo>
                        <a:pt x="3" y="4"/>
                      </a:lnTo>
                      <a:lnTo>
                        <a:pt x="0" y="7"/>
                      </a:lnTo>
                      <a:lnTo>
                        <a:pt x="0" y="9"/>
                      </a:lnTo>
                      <a:close/>
                    </a:path>
                  </a:pathLst>
                </a:custGeom>
                <a:solidFill>
                  <a:srgbClr val="969696"/>
                </a:solidFill>
                <a:ln w="9525">
                  <a:noFill/>
                  <a:round/>
                  <a:headEnd/>
                  <a:tailEnd/>
                </a:ln>
              </p:spPr>
              <p:txBody>
                <a:bodyPr/>
                <a:lstStyle/>
                <a:p>
                  <a:endParaRPr lang="ru-RU"/>
                </a:p>
              </p:txBody>
            </p:sp>
            <p:sp>
              <p:nvSpPr>
                <p:cNvPr id="931" name="Freeform 286"/>
                <p:cNvSpPr>
                  <a:spLocks/>
                </p:cNvSpPr>
                <p:nvPr/>
              </p:nvSpPr>
              <p:spPr bwMode="auto">
                <a:xfrm>
                  <a:off x="7736" y="8050"/>
                  <a:ext cx="15" cy="14"/>
                </a:xfrm>
                <a:custGeom>
                  <a:avLst/>
                  <a:gdLst>
                    <a:gd name="T0" fmla="*/ 0 w 15"/>
                    <a:gd name="T1" fmla="*/ 9 h 14"/>
                    <a:gd name="T2" fmla="*/ 0 w 15"/>
                    <a:gd name="T3" fmla="*/ 12 h 14"/>
                    <a:gd name="T4" fmla="*/ 3 w 15"/>
                    <a:gd name="T5" fmla="*/ 14 h 14"/>
                    <a:gd name="T6" fmla="*/ 5 w 15"/>
                    <a:gd name="T7" fmla="*/ 14 h 14"/>
                    <a:gd name="T8" fmla="*/ 8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5 h 14"/>
                    <a:gd name="T22" fmla="*/ 10 w 15"/>
                    <a:gd name="T23" fmla="*/ 2 h 14"/>
                    <a:gd name="T24" fmla="*/ 8 w 15"/>
                    <a:gd name="T25" fmla="*/ 0 h 14"/>
                    <a:gd name="T26" fmla="*/ 5 w 15"/>
                    <a:gd name="T27" fmla="*/ 0 h 14"/>
                    <a:gd name="T28" fmla="*/ 3 w 15"/>
                    <a:gd name="T29" fmla="*/ 2 h 14"/>
                    <a:gd name="T30" fmla="*/ 0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8" y="14"/>
                      </a:lnTo>
                      <a:lnTo>
                        <a:pt x="10" y="14"/>
                      </a:lnTo>
                      <a:lnTo>
                        <a:pt x="12" y="12"/>
                      </a:lnTo>
                      <a:lnTo>
                        <a:pt x="15" y="9"/>
                      </a:lnTo>
                      <a:lnTo>
                        <a:pt x="15" y="7"/>
                      </a:lnTo>
                      <a:lnTo>
                        <a:pt x="12" y="5"/>
                      </a:lnTo>
                      <a:lnTo>
                        <a:pt x="10" y="2"/>
                      </a:lnTo>
                      <a:lnTo>
                        <a:pt x="8" y="0"/>
                      </a:lnTo>
                      <a:lnTo>
                        <a:pt x="5" y="0"/>
                      </a:lnTo>
                      <a:lnTo>
                        <a:pt x="3"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932" name="Freeform 287"/>
                <p:cNvSpPr>
                  <a:spLocks/>
                </p:cNvSpPr>
                <p:nvPr/>
              </p:nvSpPr>
              <p:spPr bwMode="auto">
                <a:xfrm>
                  <a:off x="7736" y="8021"/>
                  <a:ext cx="15" cy="14"/>
                </a:xfrm>
                <a:custGeom>
                  <a:avLst/>
                  <a:gdLst>
                    <a:gd name="T0" fmla="*/ 0 w 15"/>
                    <a:gd name="T1" fmla="*/ 10 h 14"/>
                    <a:gd name="T2" fmla="*/ 0 w 15"/>
                    <a:gd name="T3" fmla="*/ 12 h 14"/>
                    <a:gd name="T4" fmla="*/ 3 w 15"/>
                    <a:gd name="T5" fmla="*/ 14 h 14"/>
                    <a:gd name="T6" fmla="*/ 5 w 15"/>
                    <a:gd name="T7" fmla="*/ 14 h 14"/>
                    <a:gd name="T8" fmla="*/ 8 w 15"/>
                    <a:gd name="T9" fmla="*/ 14 h 14"/>
                    <a:gd name="T10" fmla="*/ 10 w 15"/>
                    <a:gd name="T11" fmla="*/ 14 h 14"/>
                    <a:gd name="T12" fmla="*/ 12 w 15"/>
                    <a:gd name="T13" fmla="*/ 12 h 14"/>
                    <a:gd name="T14" fmla="*/ 15 w 15"/>
                    <a:gd name="T15" fmla="*/ 10 h 14"/>
                    <a:gd name="T16" fmla="*/ 15 w 15"/>
                    <a:gd name="T17" fmla="*/ 7 h 14"/>
                    <a:gd name="T18" fmla="*/ 15 w 15"/>
                    <a:gd name="T19" fmla="*/ 7 h 14"/>
                    <a:gd name="T20" fmla="*/ 12 w 15"/>
                    <a:gd name="T21" fmla="*/ 5 h 14"/>
                    <a:gd name="T22" fmla="*/ 10 w 15"/>
                    <a:gd name="T23" fmla="*/ 2 h 14"/>
                    <a:gd name="T24" fmla="*/ 8 w 15"/>
                    <a:gd name="T25" fmla="*/ 0 h 14"/>
                    <a:gd name="T26" fmla="*/ 5 w 15"/>
                    <a:gd name="T27" fmla="*/ 0 h 14"/>
                    <a:gd name="T28" fmla="*/ 3 w 15"/>
                    <a:gd name="T29" fmla="*/ 2 h 14"/>
                    <a:gd name="T30" fmla="*/ 0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0" y="12"/>
                      </a:lnTo>
                      <a:lnTo>
                        <a:pt x="3" y="14"/>
                      </a:lnTo>
                      <a:lnTo>
                        <a:pt x="5" y="14"/>
                      </a:lnTo>
                      <a:lnTo>
                        <a:pt x="8" y="14"/>
                      </a:lnTo>
                      <a:lnTo>
                        <a:pt x="10" y="14"/>
                      </a:lnTo>
                      <a:lnTo>
                        <a:pt x="12" y="12"/>
                      </a:lnTo>
                      <a:lnTo>
                        <a:pt x="15" y="10"/>
                      </a:lnTo>
                      <a:lnTo>
                        <a:pt x="15" y="7"/>
                      </a:lnTo>
                      <a:lnTo>
                        <a:pt x="12" y="5"/>
                      </a:lnTo>
                      <a:lnTo>
                        <a:pt x="10" y="2"/>
                      </a:lnTo>
                      <a:lnTo>
                        <a:pt x="8" y="0"/>
                      </a:lnTo>
                      <a:lnTo>
                        <a:pt x="5" y="0"/>
                      </a:lnTo>
                      <a:lnTo>
                        <a:pt x="3"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933" name="Freeform 288"/>
                <p:cNvSpPr>
                  <a:spLocks/>
                </p:cNvSpPr>
                <p:nvPr/>
              </p:nvSpPr>
              <p:spPr bwMode="auto">
                <a:xfrm>
                  <a:off x="7736" y="7992"/>
                  <a:ext cx="15" cy="15"/>
                </a:xfrm>
                <a:custGeom>
                  <a:avLst/>
                  <a:gdLst>
                    <a:gd name="T0" fmla="*/ 0 w 15"/>
                    <a:gd name="T1" fmla="*/ 10 h 15"/>
                    <a:gd name="T2" fmla="*/ 0 w 15"/>
                    <a:gd name="T3" fmla="*/ 12 h 15"/>
                    <a:gd name="T4" fmla="*/ 3 w 15"/>
                    <a:gd name="T5" fmla="*/ 15 h 15"/>
                    <a:gd name="T6" fmla="*/ 5 w 15"/>
                    <a:gd name="T7" fmla="*/ 15 h 15"/>
                    <a:gd name="T8" fmla="*/ 8 w 15"/>
                    <a:gd name="T9" fmla="*/ 15 h 15"/>
                    <a:gd name="T10" fmla="*/ 10 w 15"/>
                    <a:gd name="T11" fmla="*/ 15 h 15"/>
                    <a:gd name="T12" fmla="*/ 12 w 15"/>
                    <a:gd name="T13" fmla="*/ 12 h 15"/>
                    <a:gd name="T14" fmla="*/ 15 w 15"/>
                    <a:gd name="T15" fmla="*/ 10 h 15"/>
                    <a:gd name="T16" fmla="*/ 15 w 15"/>
                    <a:gd name="T17" fmla="*/ 7 h 15"/>
                    <a:gd name="T18" fmla="*/ 15 w 15"/>
                    <a:gd name="T19" fmla="*/ 7 h 15"/>
                    <a:gd name="T20" fmla="*/ 12 w 15"/>
                    <a:gd name="T21" fmla="*/ 5 h 15"/>
                    <a:gd name="T22" fmla="*/ 10 w 15"/>
                    <a:gd name="T23" fmla="*/ 3 h 15"/>
                    <a:gd name="T24" fmla="*/ 8 w 15"/>
                    <a:gd name="T25" fmla="*/ 0 h 15"/>
                    <a:gd name="T26" fmla="*/ 5 w 15"/>
                    <a:gd name="T27" fmla="*/ 0 h 15"/>
                    <a:gd name="T28" fmla="*/ 3 w 15"/>
                    <a:gd name="T29" fmla="*/ 3 h 15"/>
                    <a:gd name="T30" fmla="*/ 0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8" y="15"/>
                      </a:lnTo>
                      <a:lnTo>
                        <a:pt x="10" y="15"/>
                      </a:lnTo>
                      <a:lnTo>
                        <a:pt x="12" y="12"/>
                      </a:lnTo>
                      <a:lnTo>
                        <a:pt x="15" y="10"/>
                      </a:lnTo>
                      <a:lnTo>
                        <a:pt x="15" y="7"/>
                      </a:lnTo>
                      <a:lnTo>
                        <a:pt x="12" y="5"/>
                      </a:lnTo>
                      <a:lnTo>
                        <a:pt x="10" y="3"/>
                      </a:lnTo>
                      <a:lnTo>
                        <a:pt x="8" y="0"/>
                      </a:lnTo>
                      <a:lnTo>
                        <a:pt x="5" y="0"/>
                      </a:lnTo>
                      <a:lnTo>
                        <a:pt x="3"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934" name="Freeform 289"/>
                <p:cNvSpPr>
                  <a:spLocks/>
                </p:cNvSpPr>
                <p:nvPr/>
              </p:nvSpPr>
              <p:spPr bwMode="auto">
                <a:xfrm>
                  <a:off x="7734" y="7963"/>
                  <a:ext cx="14" cy="15"/>
                </a:xfrm>
                <a:custGeom>
                  <a:avLst/>
                  <a:gdLst>
                    <a:gd name="T0" fmla="*/ 0 w 14"/>
                    <a:gd name="T1" fmla="*/ 10 h 15"/>
                    <a:gd name="T2" fmla="*/ 2 w 14"/>
                    <a:gd name="T3" fmla="*/ 12 h 15"/>
                    <a:gd name="T4" fmla="*/ 5 w 14"/>
                    <a:gd name="T5" fmla="*/ 15 h 15"/>
                    <a:gd name="T6" fmla="*/ 7 w 14"/>
                    <a:gd name="T7" fmla="*/ 15 h 15"/>
                    <a:gd name="T8" fmla="*/ 10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10 w 14"/>
                    <a:gd name="T25" fmla="*/ 0 h 15"/>
                    <a:gd name="T26" fmla="*/ 7 w 14"/>
                    <a:gd name="T27" fmla="*/ 0 h 15"/>
                    <a:gd name="T28" fmla="*/ 5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10" y="15"/>
                      </a:lnTo>
                      <a:lnTo>
                        <a:pt x="12" y="15"/>
                      </a:lnTo>
                      <a:lnTo>
                        <a:pt x="14" y="12"/>
                      </a:lnTo>
                      <a:lnTo>
                        <a:pt x="14" y="10"/>
                      </a:lnTo>
                      <a:lnTo>
                        <a:pt x="14" y="8"/>
                      </a:lnTo>
                      <a:lnTo>
                        <a:pt x="14" y="5"/>
                      </a:lnTo>
                      <a:lnTo>
                        <a:pt x="12" y="3"/>
                      </a:lnTo>
                      <a:lnTo>
                        <a:pt x="10" y="0"/>
                      </a:lnTo>
                      <a:lnTo>
                        <a:pt x="7" y="0"/>
                      </a:lnTo>
                      <a:lnTo>
                        <a:pt x="5"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935" name="Freeform 290"/>
                <p:cNvSpPr>
                  <a:spLocks/>
                </p:cNvSpPr>
                <p:nvPr/>
              </p:nvSpPr>
              <p:spPr bwMode="auto">
                <a:xfrm>
                  <a:off x="7734" y="7935"/>
                  <a:ext cx="14" cy="14"/>
                </a:xfrm>
                <a:custGeom>
                  <a:avLst/>
                  <a:gdLst>
                    <a:gd name="T0" fmla="*/ 0 w 14"/>
                    <a:gd name="T1" fmla="*/ 9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4 h 14"/>
                    <a:gd name="T22" fmla="*/ 12 w 14"/>
                    <a:gd name="T23" fmla="*/ 2 h 14"/>
                    <a:gd name="T24" fmla="*/ 10 w 14"/>
                    <a:gd name="T25" fmla="*/ 0 h 14"/>
                    <a:gd name="T26" fmla="*/ 7 w 14"/>
                    <a:gd name="T27" fmla="*/ 0 h 14"/>
                    <a:gd name="T28" fmla="*/ 5 w 14"/>
                    <a:gd name="T29" fmla="*/ 2 h 14"/>
                    <a:gd name="T30" fmla="*/ 2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10" y="14"/>
                      </a:lnTo>
                      <a:lnTo>
                        <a:pt x="12" y="14"/>
                      </a:lnTo>
                      <a:lnTo>
                        <a:pt x="14" y="12"/>
                      </a:lnTo>
                      <a:lnTo>
                        <a:pt x="14" y="9"/>
                      </a:lnTo>
                      <a:lnTo>
                        <a:pt x="14" y="7"/>
                      </a:lnTo>
                      <a:lnTo>
                        <a:pt x="14" y="4"/>
                      </a:lnTo>
                      <a:lnTo>
                        <a:pt x="12" y="2"/>
                      </a:lnTo>
                      <a:lnTo>
                        <a:pt x="10" y="0"/>
                      </a:lnTo>
                      <a:lnTo>
                        <a:pt x="7" y="0"/>
                      </a:lnTo>
                      <a:lnTo>
                        <a:pt x="5" y="2"/>
                      </a:lnTo>
                      <a:lnTo>
                        <a:pt x="2" y="4"/>
                      </a:lnTo>
                      <a:lnTo>
                        <a:pt x="0" y="7"/>
                      </a:lnTo>
                      <a:lnTo>
                        <a:pt x="0" y="9"/>
                      </a:lnTo>
                      <a:close/>
                    </a:path>
                  </a:pathLst>
                </a:custGeom>
                <a:solidFill>
                  <a:srgbClr val="969696"/>
                </a:solidFill>
                <a:ln w="9525">
                  <a:noFill/>
                  <a:round/>
                  <a:headEnd/>
                  <a:tailEnd/>
                </a:ln>
              </p:spPr>
              <p:txBody>
                <a:bodyPr/>
                <a:lstStyle/>
                <a:p>
                  <a:endParaRPr lang="ru-RU"/>
                </a:p>
              </p:txBody>
            </p:sp>
            <p:sp>
              <p:nvSpPr>
                <p:cNvPr id="936" name="Freeform 291"/>
                <p:cNvSpPr>
                  <a:spLocks/>
                </p:cNvSpPr>
                <p:nvPr/>
              </p:nvSpPr>
              <p:spPr bwMode="auto">
                <a:xfrm>
                  <a:off x="7734" y="7906"/>
                  <a:ext cx="14" cy="14"/>
                </a:xfrm>
                <a:custGeom>
                  <a:avLst/>
                  <a:gdLst>
                    <a:gd name="T0" fmla="*/ 0 w 14"/>
                    <a:gd name="T1" fmla="*/ 9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2 h 14"/>
                    <a:gd name="T30" fmla="*/ 2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10" y="14"/>
                      </a:lnTo>
                      <a:lnTo>
                        <a:pt x="12" y="14"/>
                      </a:lnTo>
                      <a:lnTo>
                        <a:pt x="14" y="12"/>
                      </a:lnTo>
                      <a:lnTo>
                        <a:pt x="14" y="9"/>
                      </a:lnTo>
                      <a:lnTo>
                        <a:pt x="14" y="7"/>
                      </a:lnTo>
                      <a:lnTo>
                        <a:pt x="14" y="5"/>
                      </a:lnTo>
                      <a:lnTo>
                        <a:pt x="12" y="2"/>
                      </a:lnTo>
                      <a:lnTo>
                        <a:pt x="10" y="0"/>
                      </a:lnTo>
                      <a:lnTo>
                        <a:pt x="7" y="0"/>
                      </a:lnTo>
                      <a:lnTo>
                        <a:pt x="5" y="2"/>
                      </a:lnTo>
                      <a:lnTo>
                        <a:pt x="2" y="5"/>
                      </a:lnTo>
                      <a:lnTo>
                        <a:pt x="0" y="7"/>
                      </a:lnTo>
                      <a:lnTo>
                        <a:pt x="0" y="9"/>
                      </a:lnTo>
                      <a:close/>
                    </a:path>
                  </a:pathLst>
                </a:custGeom>
                <a:solidFill>
                  <a:srgbClr val="969696"/>
                </a:solidFill>
                <a:ln w="9525">
                  <a:noFill/>
                  <a:round/>
                  <a:headEnd/>
                  <a:tailEnd/>
                </a:ln>
              </p:spPr>
              <p:txBody>
                <a:bodyPr/>
                <a:lstStyle/>
                <a:p>
                  <a:endParaRPr lang="ru-RU"/>
                </a:p>
              </p:txBody>
            </p:sp>
            <p:sp>
              <p:nvSpPr>
                <p:cNvPr id="937" name="Freeform 292"/>
                <p:cNvSpPr>
                  <a:spLocks/>
                </p:cNvSpPr>
                <p:nvPr/>
              </p:nvSpPr>
              <p:spPr bwMode="auto">
                <a:xfrm>
                  <a:off x="7734" y="7877"/>
                  <a:ext cx="14" cy="14"/>
                </a:xfrm>
                <a:custGeom>
                  <a:avLst/>
                  <a:gdLst>
                    <a:gd name="T0" fmla="*/ 0 w 14"/>
                    <a:gd name="T1" fmla="*/ 10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5" y="14"/>
                      </a:lnTo>
                      <a:lnTo>
                        <a:pt x="7" y="14"/>
                      </a:lnTo>
                      <a:lnTo>
                        <a:pt x="10" y="14"/>
                      </a:lnTo>
                      <a:lnTo>
                        <a:pt x="12" y="14"/>
                      </a:lnTo>
                      <a:lnTo>
                        <a:pt x="14" y="12"/>
                      </a:lnTo>
                      <a:lnTo>
                        <a:pt x="14" y="10"/>
                      </a:lnTo>
                      <a:lnTo>
                        <a:pt x="14" y="7"/>
                      </a:lnTo>
                      <a:lnTo>
                        <a:pt x="14" y="5"/>
                      </a:lnTo>
                      <a:lnTo>
                        <a:pt x="12" y="2"/>
                      </a:lnTo>
                      <a:lnTo>
                        <a:pt x="10" y="0"/>
                      </a:lnTo>
                      <a:lnTo>
                        <a:pt x="7" y="0"/>
                      </a:lnTo>
                      <a:lnTo>
                        <a:pt x="5"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938" name="Freeform 293"/>
                <p:cNvSpPr>
                  <a:spLocks/>
                </p:cNvSpPr>
                <p:nvPr/>
              </p:nvSpPr>
              <p:spPr bwMode="auto">
                <a:xfrm>
                  <a:off x="7734" y="7848"/>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10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10 w 14"/>
                    <a:gd name="T23" fmla="*/ 3 h 15"/>
                    <a:gd name="T24" fmla="*/ 7 w 14"/>
                    <a:gd name="T25" fmla="*/ 0 h 15"/>
                    <a:gd name="T26" fmla="*/ 5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10" y="15"/>
                      </a:lnTo>
                      <a:lnTo>
                        <a:pt x="12" y="12"/>
                      </a:lnTo>
                      <a:lnTo>
                        <a:pt x="14" y="10"/>
                      </a:lnTo>
                      <a:lnTo>
                        <a:pt x="14" y="7"/>
                      </a:lnTo>
                      <a:lnTo>
                        <a:pt x="12" y="5"/>
                      </a:lnTo>
                      <a:lnTo>
                        <a:pt x="10" y="3"/>
                      </a:lnTo>
                      <a:lnTo>
                        <a:pt x="7" y="0"/>
                      </a:lnTo>
                      <a:lnTo>
                        <a:pt x="5"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939" name="Freeform 294"/>
                <p:cNvSpPr>
                  <a:spLocks/>
                </p:cNvSpPr>
                <p:nvPr/>
              </p:nvSpPr>
              <p:spPr bwMode="auto">
                <a:xfrm>
                  <a:off x="7734" y="7819"/>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10 w 14"/>
                    <a:gd name="T11" fmla="*/ 15 h 15"/>
                    <a:gd name="T12" fmla="*/ 12 w 14"/>
                    <a:gd name="T13" fmla="*/ 12 h 15"/>
                    <a:gd name="T14" fmla="*/ 14 w 14"/>
                    <a:gd name="T15" fmla="*/ 10 h 15"/>
                    <a:gd name="T16" fmla="*/ 14 w 14"/>
                    <a:gd name="T17" fmla="*/ 8 h 15"/>
                    <a:gd name="T18" fmla="*/ 14 w 14"/>
                    <a:gd name="T19" fmla="*/ 8 h 15"/>
                    <a:gd name="T20" fmla="*/ 12 w 14"/>
                    <a:gd name="T21" fmla="*/ 5 h 15"/>
                    <a:gd name="T22" fmla="*/ 10 w 14"/>
                    <a:gd name="T23" fmla="*/ 3 h 15"/>
                    <a:gd name="T24" fmla="*/ 7 w 14"/>
                    <a:gd name="T25" fmla="*/ 0 h 15"/>
                    <a:gd name="T26" fmla="*/ 5 w 14"/>
                    <a:gd name="T27" fmla="*/ 0 h 15"/>
                    <a:gd name="T28" fmla="*/ 2 w 14"/>
                    <a:gd name="T29" fmla="*/ 3 h 15"/>
                    <a:gd name="T30" fmla="*/ 0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10" y="15"/>
                      </a:lnTo>
                      <a:lnTo>
                        <a:pt x="12" y="12"/>
                      </a:lnTo>
                      <a:lnTo>
                        <a:pt x="14" y="10"/>
                      </a:lnTo>
                      <a:lnTo>
                        <a:pt x="14" y="8"/>
                      </a:lnTo>
                      <a:lnTo>
                        <a:pt x="12" y="5"/>
                      </a:lnTo>
                      <a:lnTo>
                        <a:pt x="10" y="3"/>
                      </a:lnTo>
                      <a:lnTo>
                        <a:pt x="7" y="0"/>
                      </a:lnTo>
                      <a:lnTo>
                        <a:pt x="5" y="0"/>
                      </a:lnTo>
                      <a:lnTo>
                        <a:pt x="2"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940" name="Freeform 295"/>
                <p:cNvSpPr>
                  <a:spLocks/>
                </p:cNvSpPr>
                <p:nvPr/>
              </p:nvSpPr>
              <p:spPr bwMode="auto">
                <a:xfrm>
                  <a:off x="7734" y="7791"/>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10 w 14"/>
                    <a:gd name="T23" fmla="*/ 2 h 14"/>
                    <a:gd name="T24" fmla="*/ 7 w 14"/>
                    <a:gd name="T25" fmla="*/ 0 h 14"/>
                    <a:gd name="T26" fmla="*/ 5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10" y="14"/>
                      </a:lnTo>
                      <a:lnTo>
                        <a:pt x="12" y="12"/>
                      </a:lnTo>
                      <a:lnTo>
                        <a:pt x="14" y="9"/>
                      </a:lnTo>
                      <a:lnTo>
                        <a:pt x="14" y="7"/>
                      </a:lnTo>
                      <a:lnTo>
                        <a:pt x="12" y="4"/>
                      </a:lnTo>
                      <a:lnTo>
                        <a:pt x="10" y="2"/>
                      </a:lnTo>
                      <a:lnTo>
                        <a:pt x="7" y="0"/>
                      </a:lnTo>
                      <a:lnTo>
                        <a:pt x="5"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941" name="Freeform 296"/>
                <p:cNvSpPr>
                  <a:spLocks/>
                </p:cNvSpPr>
                <p:nvPr/>
              </p:nvSpPr>
              <p:spPr bwMode="auto">
                <a:xfrm>
                  <a:off x="7732" y="7762"/>
                  <a:ext cx="14" cy="14"/>
                </a:xfrm>
                <a:custGeom>
                  <a:avLst/>
                  <a:gdLst>
                    <a:gd name="T0" fmla="*/ 0 w 14"/>
                    <a:gd name="T1" fmla="*/ 9 h 14"/>
                    <a:gd name="T2" fmla="*/ 2 w 14"/>
                    <a:gd name="T3" fmla="*/ 12 h 14"/>
                    <a:gd name="T4" fmla="*/ 4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4 w 14"/>
                    <a:gd name="T29" fmla="*/ 2 h 14"/>
                    <a:gd name="T30" fmla="*/ 2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4" y="14"/>
                      </a:lnTo>
                      <a:lnTo>
                        <a:pt x="7" y="14"/>
                      </a:lnTo>
                      <a:lnTo>
                        <a:pt x="9" y="14"/>
                      </a:lnTo>
                      <a:lnTo>
                        <a:pt x="12" y="14"/>
                      </a:lnTo>
                      <a:lnTo>
                        <a:pt x="14" y="12"/>
                      </a:lnTo>
                      <a:lnTo>
                        <a:pt x="14" y="9"/>
                      </a:lnTo>
                      <a:lnTo>
                        <a:pt x="14" y="7"/>
                      </a:lnTo>
                      <a:lnTo>
                        <a:pt x="14" y="5"/>
                      </a:lnTo>
                      <a:lnTo>
                        <a:pt x="12" y="2"/>
                      </a:lnTo>
                      <a:lnTo>
                        <a:pt x="9" y="0"/>
                      </a:lnTo>
                      <a:lnTo>
                        <a:pt x="7" y="0"/>
                      </a:lnTo>
                      <a:lnTo>
                        <a:pt x="4" y="2"/>
                      </a:lnTo>
                      <a:lnTo>
                        <a:pt x="2" y="5"/>
                      </a:lnTo>
                      <a:lnTo>
                        <a:pt x="0" y="7"/>
                      </a:lnTo>
                      <a:lnTo>
                        <a:pt x="0" y="9"/>
                      </a:lnTo>
                      <a:close/>
                    </a:path>
                  </a:pathLst>
                </a:custGeom>
                <a:solidFill>
                  <a:srgbClr val="969696"/>
                </a:solidFill>
                <a:ln w="9525">
                  <a:noFill/>
                  <a:round/>
                  <a:headEnd/>
                  <a:tailEnd/>
                </a:ln>
              </p:spPr>
              <p:txBody>
                <a:bodyPr/>
                <a:lstStyle/>
                <a:p>
                  <a:endParaRPr lang="ru-RU"/>
                </a:p>
              </p:txBody>
            </p:sp>
            <p:sp>
              <p:nvSpPr>
                <p:cNvPr id="942" name="Freeform 297"/>
                <p:cNvSpPr>
                  <a:spLocks/>
                </p:cNvSpPr>
                <p:nvPr/>
              </p:nvSpPr>
              <p:spPr bwMode="auto">
                <a:xfrm>
                  <a:off x="7732" y="7733"/>
                  <a:ext cx="14" cy="14"/>
                </a:xfrm>
                <a:custGeom>
                  <a:avLst/>
                  <a:gdLst>
                    <a:gd name="T0" fmla="*/ 0 w 14"/>
                    <a:gd name="T1" fmla="*/ 10 h 14"/>
                    <a:gd name="T2" fmla="*/ 2 w 14"/>
                    <a:gd name="T3" fmla="*/ 12 h 14"/>
                    <a:gd name="T4" fmla="*/ 4 w 14"/>
                    <a:gd name="T5" fmla="*/ 14 h 14"/>
                    <a:gd name="T6" fmla="*/ 7 w 14"/>
                    <a:gd name="T7" fmla="*/ 14 h 14"/>
                    <a:gd name="T8" fmla="*/ 9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4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4" y="14"/>
                      </a:lnTo>
                      <a:lnTo>
                        <a:pt x="7" y="14"/>
                      </a:lnTo>
                      <a:lnTo>
                        <a:pt x="9" y="14"/>
                      </a:lnTo>
                      <a:lnTo>
                        <a:pt x="12" y="14"/>
                      </a:lnTo>
                      <a:lnTo>
                        <a:pt x="14" y="12"/>
                      </a:lnTo>
                      <a:lnTo>
                        <a:pt x="14" y="10"/>
                      </a:lnTo>
                      <a:lnTo>
                        <a:pt x="14" y="7"/>
                      </a:lnTo>
                      <a:lnTo>
                        <a:pt x="14" y="5"/>
                      </a:lnTo>
                      <a:lnTo>
                        <a:pt x="12" y="2"/>
                      </a:lnTo>
                      <a:lnTo>
                        <a:pt x="9" y="0"/>
                      </a:lnTo>
                      <a:lnTo>
                        <a:pt x="7" y="0"/>
                      </a:lnTo>
                      <a:lnTo>
                        <a:pt x="4"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943" name="Freeform 298"/>
                <p:cNvSpPr>
                  <a:spLocks/>
                </p:cNvSpPr>
                <p:nvPr/>
              </p:nvSpPr>
              <p:spPr bwMode="auto">
                <a:xfrm>
                  <a:off x="7732" y="7704"/>
                  <a:ext cx="14" cy="15"/>
                </a:xfrm>
                <a:custGeom>
                  <a:avLst/>
                  <a:gdLst>
                    <a:gd name="T0" fmla="*/ 0 w 14"/>
                    <a:gd name="T1" fmla="*/ 10 h 15"/>
                    <a:gd name="T2" fmla="*/ 2 w 14"/>
                    <a:gd name="T3" fmla="*/ 12 h 15"/>
                    <a:gd name="T4" fmla="*/ 4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9 w 14"/>
                    <a:gd name="T25" fmla="*/ 0 h 15"/>
                    <a:gd name="T26" fmla="*/ 7 w 14"/>
                    <a:gd name="T27" fmla="*/ 0 h 15"/>
                    <a:gd name="T28" fmla="*/ 4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4" y="15"/>
                      </a:lnTo>
                      <a:lnTo>
                        <a:pt x="7" y="15"/>
                      </a:lnTo>
                      <a:lnTo>
                        <a:pt x="9" y="15"/>
                      </a:lnTo>
                      <a:lnTo>
                        <a:pt x="12" y="15"/>
                      </a:lnTo>
                      <a:lnTo>
                        <a:pt x="14" y="12"/>
                      </a:lnTo>
                      <a:lnTo>
                        <a:pt x="14" y="10"/>
                      </a:lnTo>
                      <a:lnTo>
                        <a:pt x="14" y="7"/>
                      </a:lnTo>
                      <a:lnTo>
                        <a:pt x="14" y="5"/>
                      </a:lnTo>
                      <a:lnTo>
                        <a:pt x="12" y="3"/>
                      </a:lnTo>
                      <a:lnTo>
                        <a:pt x="9" y="0"/>
                      </a:lnTo>
                      <a:lnTo>
                        <a:pt x="7" y="0"/>
                      </a:lnTo>
                      <a:lnTo>
                        <a:pt x="4"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944" name="Freeform 299"/>
                <p:cNvSpPr>
                  <a:spLocks/>
                </p:cNvSpPr>
                <p:nvPr/>
              </p:nvSpPr>
              <p:spPr bwMode="auto">
                <a:xfrm>
                  <a:off x="7732" y="7675"/>
                  <a:ext cx="14" cy="15"/>
                </a:xfrm>
                <a:custGeom>
                  <a:avLst/>
                  <a:gdLst>
                    <a:gd name="T0" fmla="*/ 0 w 14"/>
                    <a:gd name="T1" fmla="*/ 10 h 15"/>
                    <a:gd name="T2" fmla="*/ 2 w 14"/>
                    <a:gd name="T3" fmla="*/ 12 h 15"/>
                    <a:gd name="T4" fmla="*/ 4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9 w 14"/>
                    <a:gd name="T25" fmla="*/ 0 h 15"/>
                    <a:gd name="T26" fmla="*/ 7 w 14"/>
                    <a:gd name="T27" fmla="*/ 0 h 15"/>
                    <a:gd name="T28" fmla="*/ 4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4" y="15"/>
                      </a:lnTo>
                      <a:lnTo>
                        <a:pt x="7" y="15"/>
                      </a:lnTo>
                      <a:lnTo>
                        <a:pt x="9" y="15"/>
                      </a:lnTo>
                      <a:lnTo>
                        <a:pt x="12" y="15"/>
                      </a:lnTo>
                      <a:lnTo>
                        <a:pt x="14" y="12"/>
                      </a:lnTo>
                      <a:lnTo>
                        <a:pt x="14" y="10"/>
                      </a:lnTo>
                      <a:lnTo>
                        <a:pt x="14" y="8"/>
                      </a:lnTo>
                      <a:lnTo>
                        <a:pt x="14" y="5"/>
                      </a:lnTo>
                      <a:lnTo>
                        <a:pt x="12" y="3"/>
                      </a:lnTo>
                      <a:lnTo>
                        <a:pt x="9" y="0"/>
                      </a:lnTo>
                      <a:lnTo>
                        <a:pt x="7" y="0"/>
                      </a:lnTo>
                      <a:lnTo>
                        <a:pt x="4"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945" name="Freeform 300"/>
                <p:cNvSpPr>
                  <a:spLocks/>
                </p:cNvSpPr>
                <p:nvPr/>
              </p:nvSpPr>
              <p:spPr bwMode="auto">
                <a:xfrm>
                  <a:off x="7732" y="7647"/>
                  <a:ext cx="14" cy="14"/>
                </a:xfrm>
                <a:custGeom>
                  <a:avLst/>
                  <a:gdLst>
                    <a:gd name="T0" fmla="*/ 0 w 14"/>
                    <a:gd name="T1" fmla="*/ 9 h 14"/>
                    <a:gd name="T2" fmla="*/ 0 w 14"/>
                    <a:gd name="T3" fmla="*/ 12 h 14"/>
                    <a:gd name="T4" fmla="*/ 2 w 14"/>
                    <a:gd name="T5" fmla="*/ 14 h 14"/>
                    <a:gd name="T6" fmla="*/ 4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9 w 14"/>
                    <a:gd name="T23" fmla="*/ 2 h 14"/>
                    <a:gd name="T24" fmla="*/ 7 w 14"/>
                    <a:gd name="T25" fmla="*/ 0 h 14"/>
                    <a:gd name="T26" fmla="*/ 4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4" y="14"/>
                      </a:lnTo>
                      <a:lnTo>
                        <a:pt x="7" y="14"/>
                      </a:lnTo>
                      <a:lnTo>
                        <a:pt x="9" y="14"/>
                      </a:lnTo>
                      <a:lnTo>
                        <a:pt x="12" y="12"/>
                      </a:lnTo>
                      <a:lnTo>
                        <a:pt x="14" y="9"/>
                      </a:lnTo>
                      <a:lnTo>
                        <a:pt x="14" y="7"/>
                      </a:lnTo>
                      <a:lnTo>
                        <a:pt x="12" y="4"/>
                      </a:lnTo>
                      <a:lnTo>
                        <a:pt x="9" y="2"/>
                      </a:lnTo>
                      <a:lnTo>
                        <a:pt x="7" y="0"/>
                      </a:lnTo>
                      <a:lnTo>
                        <a:pt x="4"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946" name="Freeform 301"/>
                <p:cNvSpPr>
                  <a:spLocks/>
                </p:cNvSpPr>
                <p:nvPr/>
              </p:nvSpPr>
              <p:spPr bwMode="auto">
                <a:xfrm>
                  <a:off x="7732" y="7618"/>
                  <a:ext cx="14" cy="14"/>
                </a:xfrm>
                <a:custGeom>
                  <a:avLst/>
                  <a:gdLst>
                    <a:gd name="T0" fmla="*/ 0 w 14"/>
                    <a:gd name="T1" fmla="*/ 9 h 14"/>
                    <a:gd name="T2" fmla="*/ 0 w 14"/>
                    <a:gd name="T3" fmla="*/ 12 h 14"/>
                    <a:gd name="T4" fmla="*/ 2 w 14"/>
                    <a:gd name="T5" fmla="*/ 14 h 14"/>
                    <a:gd name="T6" fmla="*/ 4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9 w 14"/>
                    <a:gd name="T23" fmla="*/ 2 h 14"/>
                    <a:gd name="T24" fmla="*/ 7 w 14"/>
                    <a:gd name="T25" fmla="*/ 0 h 14"/>
                    <a:gd name="T26" fmla="*/ 4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4" y="14"/>
                      </a:lnTo>
                      <a:lnTo>
                        <a:pt x="7" y="14"/>
                      </a:lnTo>
                      <a:lnTo>
                        <a:pt x="9" y="14"/>
                      </a:lnTo>
                      <a:lnTo>
                        <a:pt x="12" y="12"/>
                      </a:lnTo>
                      <a:lnTo>
                        <a:pt x="14" y="9"/>
                      </a:lnTo>
                      <a:lnTo>
                        <a:pt x="14" y="7"/>
                      </a:lnTo>
                      <a:lnTo>
                        <a:pt x="12" y="5"/>
                      </a:lnTo>
                      <a:lnTo>
                        <a:pt x="9" y="2"/>
                      </a:lnTo>
                      <a:lnTo>
                        <a:pt x="7" y="0"/>
                      </a:lnTo>
                      <a:lnTo>
                        <a:pt x="4"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947" name="Freeform 302"/>
                <p:cNvSpPr>
                  <a:spLocks/>
                </p:cNvSpPr>
                <p:nvPr/>
              </p:nvSpPr>
              <p:spPr bwMode="auto">
                <a:xfrm>
                  <a:off x="7732" y="7589"/>
                  <a:ext cx="14" cy="14"/>
                </a:xfrm>
                <a:custGeom>
                  <a:avLst/>
                  <a:gdLst>
                    <a:gd name="T0" fmla="*/ 0 w 14"/>
                    <a:gd name="T1" fmla="*/ 10 h 14"/>
                    <a:gd name="T2" fmla="*/ 0 w 14"/>
                    <a:gd name="T3" fmla="*/ 12 h 14"/>
                    <a:gd name="T4" fmla="*/ 2 w 14"/>
                    <a:gd name="T5" fmla="*/ 14 h 14"/>
                    <a:gd name="T6" fmla="*/ 4 w 14"/>
                    <a:gd name="T7" fmla="*/ 14 h 14"/>
                    <a:gd name="T8" fmla="*/ 7 w 14"/>
                    <a:gd name="T9" fmla="*/ 14 h 14"/>
                    <a:gd name="T10" fmla="*/ 9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9 w 14"/>
                    <a:gd name="T23" fmla="*/ 2 h 14"/>
                    <a:gd name="T24" fmla="*/ 7 w 14"/>
                    <a:gd name="T25" fmla="*/ 0 h 14"/>
                    <a:gd name="T26" fmla="*/ 4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4" y="14"/>
                      </a:lnTo>
                      <a:lnTo>
                        <a:pt x="7" y="14"/>
                      </a:lnTo>
                      <a:lnTo>
                        <a:pt x="9" y="14"/>
                      </a:lnTo>
                      <a:lnTo>
                        <a:pt x="12" y="12"/>
                      </a:lnTo>
                      <a:lnTo>
                        <a:pt x="14" y="10"/>
                      </a:lnTo>
                      <a:lnTo>
                        <a:pt x="14" y="7"/>
                      </a:lnTo>
                      <a:lnTo>
                        <a:pt x="12" y="5"/>
                      </a:lnTo>
                      <a:lnTo>
                        <a:pt x="9" y="2"/>
                      </a:lnTo>
                      <a:lnTo>
                        <a:pt x="7" y="0"/>
                      </a:lnTo>
                      <a:lnTo>
                        <a:pt x="4"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948" name="Freeform 303"/>
                <p:cNvSpPr>
                  <a:spLocks/>
                </p:cNvSpPr>
                <p:nvPr/>
              </p:nvSpPr>
              <p:spPr bwMode="auto">
                <a:xfrm>
                  <a:off x="7729" y="7560"/>
                  <a:ext cx="15" cy="15"/>
                </a:xfrm>
                <a:custGeom>
                  <a:avLst/>
                  <a:gdLst>
                    <a:gd name="T0" fmla="*/ 0 w 15"/>
                    <a:gd name="T1" fmla="*/ 10 h 15"/>
                    <a:gd name="T2" fmla="*/ 3 w 15"/>
                    <a:gd name="T3" fmla="*/ 12 h 15"/>
                    <a:gd name="T4" fmla="*/ 5 w 15"/>
                    <a:gd name="T5" fmla="*/ 15 h 15"/>
                    <a:gd name="T6" fmla="*/ 7 w 15"/>
                    <a:gd name="T7" fmla="*/ 15 h 15"/>
                    <a:gd name="T8" fmla="*/ 10 w 15"/>
                    <a:gd name="T9" fmla="*/ 15 h 15"/>
                    <a:gd name="T10" fmla="*/ 12 w 15"/>
                    <a:gd name="T11" fmla="*/ 15 h 15"/>
                    <a:gd name="T12" fmla="*/ 15 w 15"/>
                    <a:gd name="T13" fmla="*/ 12 h 15"/>
                    <a:gd name="T14" fmla="*/ 15 w 15"/>
                    <a:gd name="T15" fmla="*/ 10 h 15"/>
                    <a:gd name="T16" fmla="*/ 15 w 15"/>
                    <a:gd name="T17" fmla="*/ 7 h 15"/>
                    <a:gd name="T18" fmla="*/ 15 w 15"/>
                    <a:gd name="T19" fmla="*/ 7 h 15"/>
                    <a:gd name="T20" fmla="*/ 15 w 15"/>
                    <a:gd name="T21" fmla="*/ 5 h 15"/>
                    <a:gd name="T22" fmla="*/ 12 w 15"/>
                    <a:gd name="T23" fmla="*/ 3 h 15"/>
                    <a:gd name="T24" fmla="*/ 10 w 15"/>
                    <a:gd name="T25" fmla="*/ 0 h 15"/>
                    <a:gd name="T26" fmla="*/ 7 w 15"/>
                    <a:gd name="T27" fmla="*/ 0 h 15"/>
                    <a:gd name="T28" fmla="*/ 5 w 15"/>
                    <a:gd name="T29" fmla="*/ 3 h 15"/>
                    <a:gd name="T30" fmla="*/ 3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7" y="15"/>
                      </a:lnTo>
                      <a:lnTo>
                        <a:pt x="10" y="15"/>
                      </a:lnTo>
                      <a:lnTo>
                        <a:pt x="12" y="15"/>
                      </a:lnTo>
                      <a:lnTo>
                        <a:pt x="15" y="12"/>
                      </a:lnTo>
                      <a:lnTo>
                        <a:pt x="15" y="10"/>
                      </a:lnTo>
                      <a:lnTo>
                        <a:pt x="15" y="7"/>
                      </a:lnTo>
                      <a:lnTo>
                        <a:pt x="15" y="5"/>
                      </a:lnTo>
                      <a:lnTo>
                        <a:pt x="12" y="3"/>
                      </a:lnTo>
                      <a:lnTo>
                        <a:pt x="10" y="0"/>
                      </a:lnTo>
                      <a:lnTo>
                        <a:pt x="7" y="0"/>
                      </a:lnTo>
                      <a:lnTo>
                        <a:pt x="5" y="3"/>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949" name="Freeform 304"/>
                <p:cNvSpPr>
                  <a:spLocks/>
                </p:cNvSpPr>
                <p:nvPr/>
              </p:nvSpPr>
              <p:spPr bwMode="auto">
                <a:xfrm>
                  <a:off x="7729" y="7531"/>
                  <a:ext cx="15" cy="15"/>
                </a:xfrm>
                <a:custGeom>
                  <a:avLst/>
                  <a:gdLst>
                    <a:gd name="T0" fmla="*/ 0 w 15"/>
                    <a:gd name="T1" fmla="*/ 10 h 15"/>
                    <a:gd name="T2" fmla="*/ 3 w 15"/>
                    <a:gd name="T3" fmla="*/ 12 h 15"/>
                    <a:gd name="T4" fmla="*/ 5 w 15"/>
                    <a:gd name="T5" fmla="*/ 15 h 15"/>
                    <a:gd name="T6" fmla="*/ 7 w 15"/>
                    <a:gd name="T7" fmla="*/ 15 h 15"/>
                    <a:gd name="T8" fmla="*/ 10 w 15"/>
                    <a:gd name="T9" fmla="*/ 15 h 15"/>
                    <a:gd name="T10" fmla="*/ 12 w 15"/>
                    <a:gd name="T11" fmla="*/ 15 h 15"/>
                    <a:gd name="T12" fmla="*/ 15 w 15"/>
                    <a:gd name="T13" fmla="*/ 12 h 15"/>
                    <a:gd name="T14" fmla="*/ 15 w 15"/>
                    <a:gd name="T15" fmla="*/ 10 h 15"/>
                    <a:gd name="T16" fmla="*/ 15 w 15"/>
                    <a:gd name="T17" fmla="*/ 8 h 15"/>
                    <a:gd name="T18" fmla="*/ 15 w 15"/>
                    <a:gd name="T19" fmla="*/ 8 h 15"/>
                    <a:gd name="T20" fmla="*/ 15 w 15"/>
                    <a:gd name="T21" fmla="*/ 5 h 15"/>
                    <a:gd name="T22" fmla="*/ 12 w 15"/>
                    <a:gd name="T23" fmla="*/ 3 h 15"/>
                    <a:gd name="T24" fmla="*/ 10 w 15"/>
                    <a:gd name="T25" fmla="*/ 0 h 15"/>
                    <a:gd name="T26" fmla="*/ 7 w 15"/>
                    <a:gd name="T27" fmla="*/ 0 h 15"/>
                    <a:gd name="T28" fmla="*/ 5 w 15"/>
                    <a:gd name="T29" fmla="*/ 3 h 15"/>
                    <a:gd name="T30" fmla="*/ 3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7" y="15"/>
                      </a:lnTo>
                      <a:lnTo>
                        <a:pt x="10" y="15"/>
                      </a:lnTo>
                      <a:lnTo>
                        <a:pt x="12" y="15"/>
                      </a:lnTo>
                      <a:lnTo>
                        <a:pt x="15" y="12"/>
                      </a:lnTo>
                      <a:lnTo>
                        <a:pt x="15" y="10"/>
                      </a:lnTo>
                      <a:lnTo>
                        <a:pt x="15" y="8"/>
                      </a:lnTo>
                      <a:lnTo>
                        <a:pt x="15" y="5"/>
                      </a:lnTo>
                      <a:lnTo>
                        <a:pt x="12" y="3"/>
                      </a:lnTo>
                      <a:lnTo>
                        <a:pt x="10" y="0"/>
                      </a:lnTo>
                      <a:lnTo>
                        <a:pt x="7" y="0"/>
                      </a:lnTo>
                      <a:lnTo>
                        <a:pt x="5" y="3"/>
                      </a:lnTo>
                      <a:lnTo>
                        <a:pt x="3" y="5"/>
                      </a:lnTo>
                      <a:lnTo>
                        <a:pt x="0" y="8"/>
                      </a:lnTo>
                      <a:lnTo>
                        <a:pt x="0" y="10"/>
                      </a:lnTo>
                      <a:close/>
                    </a:path>
                  </a:pathLst>
                </a:custGeom>
                <a:solidFill>
                  <a:srgbClr val="969696"/>
                </a:solidFill>
                <a:ln w="9525">
                  <a:noFill/>
                  <a:round/>
                  <a:headEnd/>
                  <a:tailEnd/>
                </a:ln>
              </p:spPr>
              <p:txBody>
                <a:bodyPr/>
                <a:lstStyle/>
                <a:p>
                  <a:endParaRPr lang="ru-RU"/>
                </a:p>
              </p:txBody>
            </p:sp>
            <p:sp>
              <p:nvSpPr>
                <p:cNvPr id="950" name="Freeform 305"/>
                <p:cNvSpPr>
                  <a:spLocks/>
                </p:cNvSpPr>
                <p:nvPr/>
              </p:nvSpPr>
              <p:spPr bwMode="auto">
                <a:xfrm>
                  <a:off x="7729" y="7503"/>
                  <a:ext cx="15" cy="14"/>
                </a:xfrm>
                <a:custGeom>
                  <a:avLst/>
                  <a:gdLst>
                    <a:gd name="T0" fmla="*/ 0 w 15"/>
                    <a:gd name="T1" fmla="*/ 9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4 h 14"/>
                    <a:gd name="T22" fmla="*/ 12 w 15"/>
                    <a:gd name="T23" fmla="*/ 2 h 14"/>
                    <a:gd name="T24" fmla="*/ 10 w 15"/>
                    <a:gd name="T25" fmla="*/ 0 h 14"/>
                    <a:gd name="T26" fmla="*/ 7 w 15"/>
                    <a:gd name="T27" fmla="*/ 0 h 14"/>
                    <a:gd name="T28" fmla="*/ 5 w 15"/>
                    <a:gd name="T29" fmla="*/ 2 h 14"/>
                    <a:gd name="T30" fmla="*/ 3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7" y="14"/>
                      </a:lnTo>
                      <a:lnTo>
                        <a:pt x="10" y="14"/>
                      </a:lnTo>
                      <a:lnTo>
                        <a:pt x="12" y="14"/>
                      </a:lnTo>
                      <a:lnTo>
                        <a:pt x="15" y="12"/>
                      </a:lnTo>
                      <a:lnTo>
                        <a:pt x="15" y="9"/>
                      </a:lnTo>
                      <a:lnTo>
                        <a:pt x="15" y="7"/>
                      </a:lnTo>
                      <a:lnTo>
                        <a:pt x="15" y="4"/>
                      </a:lnTo>
                      <a:lnTo>
                        <a:pt x="12" y="2"/>
                      </a:lnTo>
                      <a:lnTo>
                        <a:pt x="10" y="0"/>
                      </a:lnTo>
                      <a:lnTo>
                        <a:pt x="7" y="0"/>
                      </a:lnTo>
                      <a:lnTo>
                        <a:pt x="5" y="2"/>
                      </a:lnTo>
                      <a:lnTo>
                        <a:pt x="3" y="4"/>
                      </a:lnTo>
                      <a:lnTo>
                        <a:pt x="0" y="7"/>
                      </a:lnTo>
                      <a:lnTo>
                        <a:pt x="0" y="9"/>
                      </a:lnTo>
                      <a:close/>
                    </a:path>
                  </a:pathLst>
                </a:custGeom>
                <a:solidFill>
                  <a:srgbClr val="969696"/>
                </a:solidFill>
                <a:ln w="9525">
                  <a:noFill/>
                  <a:round/>
                  <a:headEnd/>
                  <a:tailEnd/>
                </a:ln>
              </p:spPr>
              <p:txBody>
                <a:bodyPr/>
                <a:lstStyle/>
                <a:p>
                  <a:endParaRPr lang="ru-RU"/>
                </a:p>
              </p:txBody>
            </p:sp>
            <p:sp>
              <p:nvSpPr>
                <p:cNvPr id="951" name="Freeform 306"/>
                <p:cNvSpPr>
                  <a:spLocks/>
                </p:cNvSpPr>
                <p:nvPr/>
              </p:nvSpPr>
              <p:spPr bwMode="auto">
                <a:xfrm>
                  <a:off x="7729" y="7474"/>
                  <a:ext cx="15" cy="14"/>
                </a:xfrm>
                <a:custGeom>
                  <a:avLst/>
                  <a:gdLst>
                    <a:gd name="T0" fmla="*/ 0 w 15"/>
                    <a:gd name="T1" fmla="*/ 9 h 14"/>
                    <a:gd name="T2" fmla="*/ 0 w 15"/>
                    <a:gd name="T3" fmla="*/ 12 h 14"/>
                    <a:gd name="T4" fmla="*/ 3 w 15"/>
                    <a:gd name="T5" fmla="*/ 14 h 14"/>
                    <a:gd name="T6" fmla="*/ 5 w 15"/>
                    <a:gd name="T7" fmla="*/ 14 h 14"/>
                    <a:gd name="T8" fmla="*/ 7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5 h 14"/>
                    <a:gd name="T22" fmla="*/ 10 w 15"/>
                    <a:gd name="T23" fmla="*/ 2 h 14"/>
                    <a:gd name="T24" fmla="*/ 7 w 15"/>
                    <a:gd name="T25" fmla="*/ 0 h 14"/>
                    <a:gd name="T26" fmla="*/ 5 w 15"/>
                    <a:gd name="T27" fmla="*/ 0 h 14"/>
                    <a:gd name="T28" fmla="*/ 3 w 15"/>
                    <a:gd name="T29" fmla="*/ 2 h 14"/>
                    <a:gd name="T30" fmla="*/ 0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7" y="14"/>
                      </a:lnTo>
                      <a:lnTo>
                        <a:pt x="10" y="14"/>
                      </a:lnTo>
                      <a:lnTo>
                        <a:pt x="12" y="12"/>
                      </a:lnTo>
                      <a:lnTo>
                        <a:pt x="15" y="9"/>
                      </a:lnTo>
                      <a:lnTo>
                        <a:pt x="15" y="7"/>
                      </a:lnTo>
                      <a:lnTo>
                        <a:pt x="12" y="5"/>
                      </a:lnTo>
                      <a:lnTo>
                        <a:pt x="10" y="2"/>
                      </a:lnTo>
                      <a:lnTo>
                        <a:pt x="7" y="0"/>
                      </a:lnTo>
                      <a:lnTo>
                        <a:pt x="5" y="0"/>
                      </a:lnTo>
                      <a:lnTo>
                        <a:pt x="3"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952" name="Freeform 307"/>
                <p:cNvSpPr>
                  <a:spLocks/>
                </p:cNvSpPr>
                <p:nvPr/>
              </p:nvSpPr>
              <p:spPr bwMode="auto">
                <a:xfrm>
                  <a:off x="7729" y="7445"/>
                  <a:ext cx="15" cy="14"/>
                </a:xfrm>
                <a:custGeom>
                  <a:avLst/>
                  <a:gdLst>
                    <a:gd name="T0" fmla="*/ 0 w 15"/>
                    <a:gd name="T1" fmla="*/ 10 h 14"/>
                    <a:gd name="T2" fmla="*/ 0 w 15"/>
                    <a:gd name="T3" fmla="*/ 12 h 14"/>
                    <a:gd name="T4" fmla="*/ 3 w 15"/>
                    <a:gd name="T5" fmla="*/ 14 h 14"/>
                    <a:gd name="T6" fmla="*/ 5 w 15"/>
                    <a:gd name="T7" fmla="*/ 14 h 14"/>
                    <a:gd name="T8" fmla="*/ 7 w 15"/>
                    <a:gd name="T9" fmla="*/ 14 h 14"/>
                    <a:gd name="T10" fmla="*/ 10 w 15"/>
                    <a:gd name="T11" fmla="*/ 14 h 14"/>
                    <a:gd name="T12" fmla="*/ 12 w 15"/>
                    <a:gd name="T13" fmla="*/ 12 h 14"/>
                    <a:gd name="T14" fmla="*/ 15 w 15"/>
                    <a:gd name="T15" fmla="*/ 10 h 14"/>
                    <a:gd name="T16" fmla="*/ 15 w 15"/>
                    <a:gd name="T17" fmla="*/ 7 h 14"/>
                    <a:gd name="T18" fmla="*/ 15 w 15"/>
                    <a:gd name="T19" fmla="*/ 7 h 14"/>
                    <a:gd name="T20" fmla="*/ 12 w 15"/>
                    <a:gd name="T21" fmla="*/ 5 h 14"/>
                    <a:gd name="T22" fmla="*/ 10 w 15"/>
                    <a:gd name="T23" fmla="*/ 2 h 14"/>
                    <a:gd name="T24" fmla="*/ 7 w 15"/>
                    <a:gd name="T25" fmla="*/ 0 h 14"/>
                    <a:gd name="T26" fmla="*/ 5 w 15"/>
                    <a:gd name="T27" fmla="*/ 0 h 14"/>
                    <a:gd name="T28" fmla="*/ 3 w 15"/>
                    <a:gd name="T29" fmla="*/ 2 h 14"/>
                    <a:gd name="T30" fmla="*/ 0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0" y="12"/>
                      </a:lnTo>
                      <a:lnTo>
                        <a:pt x="3" y="14"/>
                      </a:lnTo>
                      <a:lnTo>
                        <a:pt x="5" y="14"/>
                      </a:lnTo>
                      <a:lnTo>
                        <a:pt x="7" y="14"/>
                      </a:lnTo>
                      <a:lnTo>
                        <a:pt x="10" y="14"/>
                      </a:lnTo>
                      <a:lnTo>
                        <a:pt x="12" y="12"/>
                      </a:lnTo>
                      <a:lnTo>
                        <a:pt x="15" y="10"/>
                      </a:lnTo>
                      <a:lnTo>
                        <a:pt x="15" y="7"/>
                      </a:lnTo>
                      <a:lnTo>
                        <a:pt x="12" y="5"/>
                      </a:lnTo>
                      <a:lnTo>
                        <a:pt x="10" y="2"/>
                      </a:lnTo>
                      <a:lnTo>
                        <a:pt x="7" y="0"/>
                      </a:lnTo>
                      <a:lnTo>
                        <a:pt x="5" y="0"/>
                      </a:lnTo>
                      <a:lnTo>
                        <a:pt x="3"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953" name="Freeform 308"/>
                <p:cNvSpPr>
                  <a:spLocks/>
                </p:cNvSpPr>
                <p:nvPr/>
              </p:nvSpPr>
              <p:spPr bwMode="auto">
                <a:xfrm>
                  <a:off x="7729" y="7416"/>
                  <a:ext cx="15" cy="15"/>
                </a:xfrm>
                <a:custGeom>
                  <a:avLst/>
                  <a:gdLst>
                    <a:gd name="T0" fmla="*/ 0 w 15"/>
                    <a:gd name="T1" fmla="*/ 10 h 15"/>
                    <a:gd name="T2" fmla="*/ 0 w 15"/>
                    <a:gd name="T3" fmla="*/ 12 h 15"/>
                    <a:gd name="T4" fmla="*/ 3 w 15"/>
                    <a:gd name="T5" fmla="*/ 15 h 15"/>
                    <a:gd name="T6" fmla="*/ 5 w 15"/>
                    <a:gd name="T7" fmla="*/ 15 h 15"/>
                    <a:gd name="T8" fmla="*/ 7 w 15"/>
                    <a:gd name="T9" fmla="*/ 15 h 15"/>
                    <a:gd name="T10" fmla="*/ 10 w 15"/>
                    <a:gd name="T11" fmla="*/ 15 h 15"/>
                    <a:gd name="T12" fmla="*/ 12 w 15"/>
                    <a:gd name="T13" fmla="*/ 12 h 15"/>
                    <a:gd name="T14" fmla="*/ 15 w 15"/>
                    <a:gd name="T15" fmla="*/ 10 h 15"/>
                    <a:gd name="T16" fmla="*/ 15 w 15"/>
                    <a:gd name="T17" fmla="*/ 7 h 15"/>
                    <a:gd name="T18" fmla="*/ 15 w 15"/>
                    <a:gd name="T19" fmla="*/ 7 h 15"/>
                    <a:gd name="T20" fmla="*/ 12 w 15"/>
                    <a:gd name="T21" fmla="*/ 5 h 15"/>
                    <a:gd name="T22" fmla="*/ 10 w 15"/>
                    <a:gd name="T23" fmla="*/ 3 h 15"/>
                    <a:gd name="T24" fmla="*/ 7 w 15"/>
                    <a:gd name="T25" fmla="*/ 0 h 15"/>
                    <a:gd name="T26" fmla="*/ 5 w 15"/>
                    <a:gd name="T27" fmla="*/ 0 h 15"/>
                    <a:gd name="T28" fmla="*/ 3 w 15"/>
                    <a:gd name="T29" fmla="*/ 3 h 15"/>
                    <a:gd name="T30" fmla="*/ 0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7" y="15"/>
                      </a:lnTo>
                      <a:lnTo>
                        <a:pt x="10" y="15"/>
                      </a:lnTo>
                      <a:lnTo>
                        <a:pt x="12" y="12"/>
                      </a:lnTo>
                      <a:lnTo>
                        <a:pt x="15" y="10"/>
                      </a:lnTo>
                      <a:lnTo>
                        <a:pt x="15" y="7"/>
                      </a:lnTo>
                      <a:lnTo>
                        <a:pt x="12" y="5"/>
                      </a:lnTo>
                      <a:lnTo>
                        <a:pt x="10" y="3"/>
                      </a:lnTo>
                      <a:lnTo>
                        <a:pt x="7" y="0"/>
                      </a:lnTo>
                      <a:lnTo>
                        <a:pt x="5" y="0"/>
                      </a:lnTo>
                      <a:lnTo>
                        <a:pt x="3"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954" name="Freeform 309"/>
                <p:cNvSpPr>
                  <a:spLocks/>
                </p:cNvSpPr>
                <p:nvPr/>
              </p:nvSpPr>
              <p:spPr bwMode="auto">
                <a:xfrm>
                  <a:off x="7729" y="7387"/>
                  <a:ext cx="15" cy="15"/>
                </a:xfrm>
                <a:custGeom>
                  <a:avLst/>
                  <a:gdLst>
                    <a:gd name="T0" fmla="*/ 0 w 15"/>
                    <a:gd name="T1" fmla="*/ 10 h 15"/>
                    <a:gd name="T2" fmla="*/ 0 w 15"/>
                    <a:gd name="T3" fmla="*/ 12 h 15"/>
                    <a:gd name="T4" fmla="*/ 3 w 15"/>
                    <a:gd name="T5" fmla="*/ 15 h 15"/>
                    <a:gd name="T6" fmla="*/ 5 w 15"/>
                    <a:gd name="T7" fmla="*/ 15 h 15"/>
                    <a:gd name="T8" fmla="*/ 7 w 15"/>
                    <a:gd name="T9" fmla="*/ 15 h 15"/>
                    <a:gd name="T10" fmla="*/ 10 w 15"/>
                    <a:gd name="T11" fmla="*/ 15 h 15"/>
                    <a:gd name="T12" fmla="*/ 12 w 15"/>
                    <a:gd name="T13" fmla="*/ 12 h 15"/>
                    <a:gd name="T14" fmla="*/ 15 w 15"/>
                    <a:gd name="T15" fmla="*/ 10 h 15"/>
                    <a:gd name="T16" fmla="*/ 15 w 15"/>
                    <a:gd name="T17" fmla="*/ 8 h 15"/>
                    <a:gd name="T18" fmla="*/ 15 w 15"/>
                    <a:gd name="T19" fmla="*/ 8 h 15"/>
                    <a:gd name="T20" fmla="*/ 12 w 15"/>
                    <a:gd name="T21" fmla="*/ 5 h 15"/>
                    <a:gd name="T22" fmla="*/ 10 w 15"/>
                    <a:gd name="T23" fmla="*/ 3 h 15"/>
                    <a:gd name="T24" fmla="*/ 7 w 15"/>
                    <a:gd name="T25" fmla="*/ 0 h 15"/>
                    <a:gd name="T26" fmla="*/ 5 w 15"/>
                    <a:gd name="T27" fmla="*/ 0 h 15"/>
                    <a:gd name="T28" fmla="*/ 3 w 15"/>
                    <a:gd name="T29" fmla="*/ 3 h 15"/>
                    <a:gd name="T30" fmla="*/ 0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7" y="15"/>
                      </a:lnTo>
                      <a:lnTo>
                        <a:pt x="10" y="15"/>
                      </a:lnTo>
                      <a:lnTo>
                        <a:pt x="12" y="12"/>
                      </a:lnTo>
                      <a:lnTo>
                        <a:pt x="15" y="10"/>
                      </a:lnTo>
                      <a:lnTo>
                        <a:pt x="15" y="8"/>
                      </a:lnTo>
                      <a:lnTo>
                        <a:pt x="12" y="5"/>
                      </a:lnTo>
                      <a:lnTo>
                        <a:pt x="10" y="3"/>
                      </a:lnTo>
                      <a:lnTo>
                        <a:pt x="7" y="0"/>
                      </a:lnTo>
                      <a:lnTo>
                        <a:pt x="5" y="0"/>
                      </a:lnTo>
                      <a:lnTo>
                        <a:pt x="3"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955" name="Freeform 310"/>
                <p:cNvSpPr>
                  <a:spLocks/>
                </p:cNvSpPr>
                <p:nvPr/>
              </p:nvSpPr>
              <p:spPr bwMode="auto">
                <a:xfrm>
                  <a:off x="7727" y="7359"/>
                  <a:ext cx="14" cy="14"/>
                </a:xfrm>
                <a:custGeom>
                  <a:avLst/>
                  <a:gdLst>
                    <a:gd name="T0" fmla="*/ 0 w 14"/>
                    <a:gd name="T1" fmla="*/ 9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4 h 14"/>
                    <a:gd name="T22" fmla="*/ 12 w 14"/>
                    <a:gd name="T23" fmla="*/ 2 h 14"/>
                    <a:gd name="T24" fmla="*/ 9 w 14"/>
                    <a:gd name="T25" fmla="*/ 0 h 14"/>
                    <a:gd name="T26" fmla="*/ 7 w 14"/>
                    <a:gd name="T27" fmla="*/ 0 h 14"/>
                    <a:gd name="T28" fmla="*/ 5 w 14"/>
                    <a:gd name="T29" fmla="*/ 2 h 14"/>
                    <a:gd name="T30" fmla="*/ 2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9" y="14"/>
                      </a:lnTo>
                      <a:lnTo>
                        <a:pt x="12" y="14"/>
                      </a:lnTo>
                      <a:lnTo>
                        <a:pt x="14" y="12"/>
                      </a:lnTo>
                      <a:lnTo>
                        <a:pt x="14" y="9"/>
                      </a:lnTo>
                      <a:lnTo>
                        <a:pt x="14" y="7"/>
                      </a:lnTo>
                      <a:lnTo>
                        <a:pt x="14" y="4"/>
                      </a:lnTo>
                      <a:lnTo>
                        <a:pt x="12" y="2"/>
                      </a:lnTo>
                      <a:lnTo>
                        <a:pt x="9" y="0"/>
                      </a:lnTo>
                      <a:lnTo>
                        <a:pt x="7" y="0"/>
                      </a:lnTo>
                      <a:lnTo>
                        <a:pt x="5" y="2"/>
                      </a:lnTo>
                      <a:lnTo>
                        <a:pt x="2" y="4"/>
                      </a:lnTo>
                      <a:lnTo>
                        <a:pt x="0" y="7"/>
                      </a:lnTo>
                      <a:lnTo>
                        <a:pt x="0" y="9"/>
                      </a:lnTo>
                      <a:close/>
                    </a:path>
                  </a:pathLst>
                </a:custGeom>
                <a:solidFill>
                  <a:srgbClr val="969696"/>
                </a:solidFill>
                <a:ln w="9525">
                  <a:noFill/>
                  <a:round/>
                  <a:headEnd/>
                  <a:tailEnd/>
                </a:ln>
              </p:spPr>
              <p:txBody>
                <a:bodyPr/>
                <a:lstStyle/>
                <a:p>
                  <a:endParaRPr lang="ru-RU"/>
                </a:p>
              </p:txBody>
            </p:sp>
            <p:sp>
              <p:nvSpPr>
                <p:cNvPr id="956" name="Freeform 311"/>
                <p:cNvSpPr>
                  <a:spLocks/>
                </p:cNvSpPr>
                <p:nvPr/>
              </p:nvSpPr>
              <p:spPr bwMode="auto">
                <a:xfrm>
                  <a:off x="7727" y="7330"/>
                  <a:ext cx="14" cy="14"/>
                </a:xfrm>
                <a:custGeom>
                  <a:avLst/>
                  <a:gdLst>
                    <a:gd name="T0" fmla="*/ 0 w 14"/>
                    <a:gd name="T1" fmla="*/ 9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5 w 14"/>
                    <a:gd name="T29" fmla="*/ 2 h 14"/>
                    <a:gd name="T30" fmla="*/ 2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9" y="14"/>
                      </a:lnTo>
                      <a:lnTo>
                        <a:pt x="12" y="14"/>
                      </a:lnTo>
                      <a:lnTo>
                        <a:pt x="14" y="12"/>
                      </a:lnTo>
                      <a:lnTo>
                        <a:pt x="14" y="9"/>
                      </a:lnTo>
                      <a:lnTo>
                        <a:pt x="14" y="7"/>
                      </a:lnTo>
                      <a:lnTo>
                        <a:pt x="14" y="5"/>
                      </a:lnTo>
                      <a:lnTo>
                        <a:pt x="12" y="2"/>
                      </a:lnTo>
                      <a:lnTo>
                        <a:pt x="9" y="0"/>
                      </a:lnTo>
                      <a:lnTo>
                        <a:pt x="7" y="0"/>
                      </a:lnTo>
                      <a:lnTo>
                        <a:pt x="5" y="2"/>
                      </a:lnTo>
                      <a:lnTo>
                        <a:pt x="2" y="5"/>
                      </a:lnTo>
                      <a:lnTo>
                        <a:pt x="0" y="7"/>
                      </a:lnTo>
                      <a:lnTo>
                        <a:pt x="0" y="9"/>
                      </a:lnTo>
                      <a:close/>
                    </a:path>
                  </a:pathLst>
                </a:custGeom>
                <a:solidFill>
                  <a:srgbClr val="969696"/>
                </a:solidFill>
                <a:ln w="9525">
                  <a:noFill/>
                  <a:round/>
                  <a:headEnd/>
                  <a:tailEnd/>
                </a:ln>
              </p:spPr>
              <p:txBody>
                <a:bodyPr/>
                <a:lstStyle/>
                <a:p>
                  <a:endParaRPr lang="ru-RU"/>
                </a:p>
              </p:txBody>
            </p:sp>
            <p:sp>
              <p:nvSpPr>
                <p:cNvPr id="957" name="Freeform 312"/>
                <p:cNvSpPr>
                  <a:spLocks/>
                </p:cNvSpPr>
                <p:nvPr/>
              </p:nvSpPr>
              <p:spPr bwMode="auto">
                <a:xfrm>
                  <a:off x="7727" y="7301"/>
                  <a:ext cx="14" cy="14"/>
                </a:xfrm>
                <a:custGeom>
                  <a:avLst/>
                  <a:gdLst>
                    <a:gd name="T0" fmla="*/ 0 w 14"/>
                    <a:gd name="T1" fmla="*/ 10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5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5" y="14"/>
                      </a:lnTo>
                      <a:lnTo>
                        <a:pt x="7" y="14"/>
                      </a:lnTo>
                      <a:lnTo>
                        <a:pt x="9" y="14"/>
                      </a:lnTo>
                      <a:lnTo>
                        <a:pt x="12" y="14"/>
                      </a:lnTo>
                      <a:lnTo>
                        <a:pt x="14" y="12"/>
                      </a:lnTo>
                      <a:lnTo>
                        <a:pt x="14" y="10"/>
                      </a:lnTo>
                      <a:lnTo>
                        <a:pt x="14" y="7"/>
                      </a:lnTo>
                      <a:lnTo>
                        <a:pt x="14" y="5"/>
                      </a:lnTo>
                      <a:lnTo>
                        <a:pt x="12" y="2"/>
                      </a:lnTo>
                      <a:lnTo>
                        <a:pt x="9" y="0"/>
                      </a:lnTo>
                      <a:lnTo>
                        <a:pt x="7" y="0"/>
                      </a:lnTo>
                      <a:lnTo>
                        <a:pt x="5"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958" name="Freeform 313"/>
                <p:cNvSpPr>
                  <a:spLocks/>
                </p:cNvSpPr>
                <p:nvPr/>
              </p:nvSpPr>
              <p:spPr bwMode="auto">
                <a:xfrm>
                  <a:off x="7727" y="7272"/>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9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9 w 14"/>
                    <a:gd name="T23" fmla="*/ 3 h 15"/>
                    <a:gd name="T24" fmla="*/ 7 w 14"/>
                    <a:gd name="T25" fmla="*/ 0 h 15"/>
                    <a:gd name="T26" fmla="*/ 5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9" y="15"/>
                      </a:lnTo>
                      <a:lnTo>
                        <a:pt x="12" y="12"/>
                      </a:lnTo>
                      <a:lnTo>
                        <a:pt x="14" y="10"/>
                      </a:lnTo>
                      <a:lnTo>
                        <a:pt x="14" y="7"/>
                      </a:lnTo>
                      <a:lnTo>
                        <a:pt x="12" y="5"/>
                      </a:lnTo>
                      <a:lnTo>
                        <a:pt x="9" y="3"/>
                      </a:lnTo>
                      <a:lnTo>
                        <a:pt x="7" y="0"/>
                      </a:lnTo>
                      <a:lnTo>
                        <a:pt x="5"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959" name="Freeform 314"/>
                <p:cNvSpPr>
                  <a:spLocks/>
                </p:cNvSpPr>
                <p:nvPr/>
              </p:nvSpPr>
              <p:spPr bwMode="auto">
                <a:xfrm>
                  <a:off x="7727" y="7243"/>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9 w 14"/>
                    <a:gd name="T11" fmla="*/ 15 h 15"/>
                    <a:gd name="T12" fmla="*/ 12 w 14"/>
                    <a:gd name="T13" fmla="*/ 12 h 15"/>
                    <a:gd name="T14" fmla="*/ 14 w 14"/>
                    <a:gd name="T15" fmla="*/ 10 h 15"/>
                    <a:gd name="T16" fmla="*/ 14 w 14"/>
                    <a:gd name="T17" fmla="*/ 8 h 15"/>
                    <a:gd name="T18" fmla="*/ 14 w 14"/>
                    <a:gd name="T19" fmla="*/ 8 h 15"/>
                    <a:gd name="T20" fmla="*/ 12 w 14"/>
                    <a:gd name="T21" fmla="*/ 5 h 15"/>
                    <a:gd name="T22" fmla="*/ 9 w 14"/>
                    <a:gd name="T23" fmla="*/ 3 h 15"/>
                    <a:gd name="T24" fmla="*/ 7 w 14"/>
                    <a:gd name="T25" fmla="*/ 0 h 15"/>
                    <a:gd name="T26" fmla="*/ 5 w 14"/>
                    <a:gd name="T27" fmla="*/ 0 h 15"/>
                    <a:gd name="T28" fmla="*/ 2 w 14"/>
                    <a:gd name="T29" fmla="*/ 3 h 15"/>
                    <a:gd name="T30" fmla="*/ 0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9" y="15"/>
                      </a:lnTo>
                      <a:lnTo>
                        <a:pt x="12" y="12"/>
                      </a:lnTo>
                      <a:lnTo>
                        <a:pt x="14" y="10"/>
                      </a:lnTo>
                      <a:lnTo>
                        <a:pt x="14" y="8"/>
                      </a:lnTo>
                      <a:lnTo>
                        <a:pt x="12" y="5"/>
                      </a:lnTo>
                      <a:lnTo>
                        <a:pt x="9" y="3"/>
                      </a:lnTo>
                      <a:lnTo>
                        <a:pt x="7" y="0"/>
                      </a:lnTo>
                      <a:lnTo>
                        <a:pt x="5" y="0"/>
                      </a:lnTo>
                      <a:lnTo>
                        <a:pt x="2"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960" name="Freeform 315"/>
                <p:cNvSpPr>
                  <a:spLocks/>
                </p:cNvSpPr>
                <p:nvPr/>
              </p:nvSpPr>
              <p:spPr bwMode="auto">
                <a:xfrm>
                  <a:off x="7727" y="7215"/>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9 w 14"/>
                    <a:gd name="T23" fmla="*/ 2 h 14"/>
                    <a:gd name="T24" fmla="*/ 7 w 14"/>
                    <a:gd name="T25" fmla="*/ 0 h 14"/>
                    <a:gd name="T26" fmla="*/ 5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9" y="14"/>
                      </a:lnTo>
                      <a:lnTo>
                        <a:pt x="12" y="12"/>
                      </a:lnTo>
                      <a:lnTo>
                        <a:pt x="14" y="9"/>
                      </a:lnTo>
                      <a:lnTo>
                        <a:pt x="14" y="7"/>
                      </a:lnTo>
                      <a:lnTo>
                        <a:pt x="12" y="4"/>
                      </a:lnTo>
                      <a:lnTo>
                        <a:pt x="9" y="2"/>
                      </a:lnTo>
                      <a:lnTo>
                        <a:pt x="7" y="0"/>
                      </a:lnTo>
                      <a:lnTo>
                        <a:pt x="5"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961" name="Freeform 316"/>
                <p:cNvSpPr>
                  <a:spLocks/>
                </p:cNvSpPr>
                <p:nvPr/>
              </p:nvSpPr>
              <p:spPr bwMode="auto">
                <a:xfrm>
                  <a:off x="7727" y="7186"/>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9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9" y="14"/>
                      </a:lnTo>
                      <a:lnTo>
                        <a:pt x="12" y="12"/>
                      </a:lnTo>
                      <a:lnTo>
                        <a:pt x="14" y="9"/>
                      </a:lnTo>
                      <a:lnTo>
                        <a:pt x="14" y="7"/>
                      </a:lnTo>
                      <a:lnTo>
                        <a:pt x="12" y="5"/>
                      </a:lnTo>
                      <a:lnTo>
                        <a:pt x="9" y="2"/>
                      </a:lnTo>
                      <a:lnTo>
                        <a:pt x="7" y="0"/>
                      </a:lnTo>
                      <a:lnTo>
                        <a:pt x="5"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962" name="Freeform 317"/>
                <p:cNvSpPr>
                  <a:spLocks/>
                </p:cNvSpPr>
                <p:nvPr/>
              </p:nvSpPr>
              <p:spPr bwMode="auto">
                <a:xfrm>
                  <a:off x="7724" y="7157"/>
                  <a:ext cx="15" cy="14"/>
                </a:xfrm>
                <a:custGeom>
                  <a:avLst/>
                  <a:gdLst>
                    <a:gd name="T0" fmla="*/ 0 w 15"/>
                    <a:gd name="T1" fmla="*/ 10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10 h 14"/>
                    <a:gd name="T16" fmla="*/ 15 w 15"/>
                    <a:gd name="T17" fmla="*/ 7 h 14"/>
                    <a:gd name="T18" fmla="*/ 15 w 15"/>
                    <a:gd name="T19" fmla="*/ 7 h 14"/>
                    <a:gd name="T20" fmla="*/ 15 w 15"/>
                    <a:gd name="T21" fmla="*/ 5 h 14"/>
                    <a:gd name="T22" fmla="*/ 12 w 15"/>
                    <a:gd name="T23" fmla="*/ 2 h 14"/>
                    <a:gd name="T24" fmla="*/ 10 w 15"/>
                    <a:gd name="T25" fmla="*/ 0 h 14"/>
                    <a:gd name="T26" fmla="*/ 8 w 15"/>
                    <a:gd name="T27" fmla="*/ 0 h 14"/>
                    <a:gd name="T28" fmla="*/ 5 w 15"/>
                    <a:gd name="T29" fmla="*/ 2 h 14"/>
                    <a:gd name="T30" fmla="*/ 3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3" y="12"/>
                      </a:lnTo>
                      <a:lnTo>
                        <a:pt x="5" y="14"/>
                      </a:lnTo>
                      <a:lnTo>
                        <a:pt x="8" y="14"/>
                      </a:lnTo>
                      <a:lnTo>
                        <a:pt x="10" y="14"/>
                      </a:lnTo>
                      <a:lnTo>
                        <a:pt x="12" y="14"/>
                      </a:lnTo>
                      <a:lnTo>
                        <a:pt x="15" y="12"/>
                      </a:lnTo>
                      <a:lnTo>
                        <a:pt x="15" y="10"/>
                      </a:lnTo>
                      <a:lnTo>
                        <a:pt x="15" y="7"/>
                      </a:lnTo>
                      <a:lnTo>
                        <a:pt x="15" y="5"/>
                      </a:lnTo>
                      <a:lnTo>
                        <a:pt x="12" y="2"/>
                      </a:lnTo>
                      <a:lnTo>
                        <a:pt x="10" y="0"/>
                      </a:lnTo>
                      <a:lnTo>
                        <a:pt x="8" y="0"/>
                      </a:lnTo>
                      <a:lnTo>
                        <a:pt x="5" y="2"/>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963" name="Freeform 318"/>
                <p:cNvSpPr>
                  <a:spLocks/>
                </p:cNvSpPr>
                <p:nvPr/>
              </p:nvSpPr>
              <p:spPr bwMode="auto">
                <a:xfrm>
                  <a:off x="7724" y="7128"/>
                  <a:ext cx="15" cy="15"/>
                </a:xfrm>
                <a:custGeom>
                  <a:avLst/>
                  <a:gdLst>
                    <a:gd name="T0" fmla="*/ 0 w 15"/>
                    <a:gd name="T1" fmla="*/ 10 h 15"/>
                    <a:gd name="T2" fmla="*/ 3 w 15"/>
                    <a:gd name="T3" fmla="*/ 12 h 15"/>
                    <a:gd name="T4" fmla="*/ 5 w 15"/>
                    <a:gd name="T5" fmla="*/ 15 h 15"/>
                    <a:gd name="T6" fmla="*/ 8 w 15"/>
                    <a:gd name="T7" fmla="*/ 15 h 15"/>
                    <a:gd name="T8" fmla="*/ 10 w 15"/>
                    <a:gd name="T9" fmla="*/ 15 h 15"/>
                    <a:gd name="T10" fmla="*/ 12 w 15"/>
                    <a:gd name="T11" fmla="*/ 15 h 15"/>
                    <a:gd name="T12" fmla="*/ 15 w 15"/>
                    <a:gd name="T13" fmla="*/ 12 h 15"/>
                    <a:gd name="T14" fmla="*/ 15 w 15"/>
                    <a:gd name="T15" fmla="*/ 10 h 15"/>
                    <a:gd name="T16" fmla="*/ 15 w 15"/>
                    <a:gd name="T17" fmla="*/ 7 h 15"/>
                    <a:gd name="T18" fmla="*/ 15 w 15"/>
                    <a:gd name="T19" fmla="*/ 7 h 15"/>
                    <a:gd name="T20" fmla="*/ 15 w 15"/>
                    <a:gd name="T21" fmla="*/ 5 h 15"/>
                    <a:gd name="T22" fmla="*/ 12 w 15"/>
                    <a:gd name="T23" fmla="*/ 3 h 15"/>
                    <a:gd name="T24" fmla="*/ 10 w 15"/>
                    <a:gd name="T25" fmla="*/ 0 h 15"/>
                    <a:gd name="T26" fmla="*/ 8 w 15"/>
                    <a:gd name="T27" fmla="*/ 0 h 15"/>
                    <a:gd name="T28" fmla="*/ 5 w 15"/>
                    <a:gd name="T29" fmla="*/ 3 h 15"/>
                    <a:gd name="T30" fmla="*/ 3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8" y="15"/>
                      </a:lnTo>
                      <a:lnTo>
                        <a:pt x="10" y="15"/>
                      </a:lnTo>
                      <a:lnTo>
                        <a:pt x="12" y="15"/>
                      </a:lnTo>
                      <a:lnTo>
                        <a:pt x="15" y="12"/>
                      </a:lnTo>
                      <a:lnTo>
                        <a:pt x="15" y="10"/>
                      </a:lnTo>
                      <a:lnTo>
                        <a:pt x="15" y="7"/>
                      </a:lnTo>
                      <a:lnTo>
                        <a:pt x="15" y="5"/>
                      </a:lnTo>
                      <a:lnTo>
                        <a:pt x="12" y="3"/>
                      </a:lnTo>
                      <a:lnTo>
                        <a:pt x="10" y="0"/>
                      </a:lnTo>
                      <a:lnTo>
                        <a:pt x="8" y="0"/>
                      </a:lnTo>
                      <a:lnTo>
                        <a:pt x="5" y="3"/>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964" name="Freeform 319"/>
                <p:cNvSpPr>
                  <a:spLocks/>
                </p:cNvSpPr>
                <p:nvPr/>
              </p:nvSpPr>
              <p:spPr bwMode="auto">
                <a:xfrm>
                  <a:off x="7724" y="7099"/>
                  <a:ext cx="15" cy="15"/>
                </a:xfrm>
                <a:custGeom>
                  <a:avLst/>
                  <a:gdLst>
                    <a:gd name="T0" fmla="*/ 0 w 15"/>
                    <a:gd name="T1" fmla="*/ 10 h 15"/>
                    <a:gd name="T2" fmla="*/ 3 w 15"/>
                    <a:gd name="T3" fmla="*/ 12 h 15"/>
                    <a:gd name="T4" fmla="*/ 5 w 15"/>
                    <a:gd name="T5" fmla="*/ 15 h 15"/>
                    <a:gd name="T6" fmla="*/ 8 w 15"/>
                    <a:gd name="T7" fmla="*/ 15 h 15"/>
                    <a:gd name="T8" fmla="*/ 10 w 15"/>
                    <a:gd name="T9" fmla="*/ 15 h 15"/>
                    <a:gd name="T10" fmla="*/ 12 w 15"/>
                    <a:gd name="T11" fmla="*/ 15 h 15"/>
                    <a:gd name="T12" fmla="*/ 15 w 15"/>
                    <a:gd name="T13" fmla="*/ 12 h 15"/>
                    <a:gd name="T14" fmla="*/ 15 w 15"/>
                    <a:gd name="T15" fmla="*/ 10 h 15"/>
                    <a:gd name="T16" fmla="*/ 15 w 15"/>
                    <a:gd name="T17" fmla="*/ 8 h 15"/>
                    <a:gd name="T18" fmla="*/ 15 w 15"/>
                    <a:gd name="T19" fmla="*/ 8 h 15"/>
                    <a:gd name="T20" fmla="*/ 15 w 15"/>
                    <a:gd name="T21" fmla="*/ 5 h 15"/>
                    <a:gd name="T22" fmla="*/ 12 w 15"/>
                    <a:gd name="T23" fmla="*/ 3 h 15"/>
                    <a:gd name="T24" fmla="*/ 10 w 15"/>
                    <a:gd name="T25" fmla="*/ 0 h 15"/>
                    <a:gd name="T26" fmla="*/ 8 w 15"/>
                    <a:gd name="T27" fmla="*/ 0 h 15"/>
                    <a:gd name="T28" fmla="*/ 5 w 15"/>
                    <a:gd name="T29" fmla="*/ 3 h 15"/>
                    <a:gd name="T30" fmla="*/ 3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8" y="15"/>
                      </a:lnTo>
                      <a:lnTo>
                        <a:pt x="10" y="15"/>
                      </a:lnTo>
                      <a:lnTo>
                        <a:pt x="12" y="15"/>
                      </a:lnTo>
                      <a:lnTo>
                        <a:pt x="15" y="12"/>
                      </a:lnTo>
                      <a:lnTo>
                        <a:pt x="15" y="10"/>
                      </a:lnTo>
                      <a:lnTo>
                        <a:pt x="15" y="8"/>
                      </a:lnTo>
                      <a:lnTo>
                        <a:pt x="15" y="5"/>
                      </a:lnTo>
                      <a:lnTo>
                        <a:pt x="12" y="3"/>
                      </a:lnTo>
                      <a:lnTo>
                        <a:pt x="10" y="0"/>
                      </a:lnTo>
                      <a:lnTo>
                        <a:pt x="8" y="0"/>
                      </a:lnTo>
                      <a:lnTo>
                        <a:pt x="5" y="3"/>
                      </a:lnTo>
                      <a:lnTo>
                        <a:pt x="3" y="5"/>
                      </a:lnTo>
                      <a:lnTo>
                        <a:pt x="0" y="8"/>
                      </a:lnTo>
                      <a:lnTo>
                        <a:pt x="0" y="10"/>
                      </a:lnTo>
                      <a:close/>
                    </a:path>
                  </a:pathLst>
                </a:custGeom>
                <a:solidFill>
                  <a:srgbClr val="969696"/>
                </a:solidFill>
                <a:ln w="9525">
                  <a:noFill/>
                  <a:round/>
                  <a:headEnd/>
                  <a:tailEnd/>
                </a:ln>
              </p:spPr>
              <p:txBody>
                <a:bodyPr/>
                <a:lstStyle/>
                <a:p>
                  <a:endParaRPr lang="ru-RU"/>
                </a:p>
              </p:txBody>
            </p:sp>
            <p:sp>
              <p:nvSpPr>
                <p:cNvPr id="965" name="Freeform 320"/>
                <p:cNvSpPr>
                  <a:spLocks/>
                </p:cNvSpPr>
                <p:nvPr/>
              </p:nvSpPr>
              <p:spPr bwMode="auto">
                <a:xfrm>
                  <a:off x="7724" y="7071"/>
                  <a:ext cx="15" cy="14"/>
                </a:xfrm>
                <a:custGeom>
                  <a:avLst/>
                  <a:gdLst>
                    <a:gd name="T0" fmla="*/ 0 w 15"/>
                    <a:gd name="T1" fmla="*/ 9 h 14"/>
                    <a:gd name="T2" fmla="*/ 0 w 15"/>
                    <a:gd name="T3" fmla="*/ 12 h 14"/>
                    <a:gd name="T4" fmla="*/ 3 w 15"/>
                    <a:gd name="T5" fmla="*/ 14 h 14"/>
                    <a:gd name="T6" fmla="*/ 5 w 15"/>
                    <a:gd name="T7" fmla="*/ 14 h 14"/>
                    <a:gd name="T8" fmla="*/ 8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4 h 14"/>
                    <a:gd name="T22" fmla="*/ 10 w 15"/>
                    <a:gd name="T23" fmla="*/ 2 h 14"/>
                    <a:gd name="T24" fmla="*/ 8 w 15"/>
                    <a:gd name="T25" fmla="*/ 0 h 14"/>
                    <a:gd name="T26" fmla="*/ 5 w 15"/>
                    <a:gd name="T27" fmla="*/ 0 h 14"/>
                    <a:gd name="T28" fmla="*/ 3 w 15"/>
                    <a:gd name="T29" fmla="*/ 2 h 14"/>
                    <a:gd name="T30" fmla="*/ 0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8" y="14"/>
                      </a:lnTo>
                      <a:lnTo>
                        <a:pt x="10" y="14"/>
                      </a:lnTo>
                      <a:lnTo>
                        <a:pt x="12" y="12"/>
                      </a:lnTo>
                      <a:lnTo>
                        <a:pt x="15" y="9"/>
                      </a:lnTo>
                      <a:lnTo>
                        <a:pt x="15" y="7"/>
                      </a:lnTo>
                      <a:lnTo>
                        <a:pt x="12" y="4"/>
                      </a:lnTo>
                      <a:lnTo>
                        <a:pt x="10" y="2"/>
                      </a:lnTo>
                      <a:lnTo>
                        <a:pt x="8" y="0"/>
                      </a:lnTo>
                      <a:lnTo>
                        <a:pt x="5" y="0"/>
                      </a:lnTo>
                      <a:lnTo>
                        <a:pt x="3"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966" name="Freeform 321"/>
                <p:cNvSpPr>
                  <a:spLocks/>
                </p:cNvSpPr>
                <p:nvPr/>
              </p:nvSpPr>
              <p:spPr bwMode="auto">
                <a:xfrm>
                  <a:off x="7724" y="7042"/>
                  <a:ext cx="15" cy="14"/>
                </a:xfrm>
                <a:custGeom>
                  <a:avLst/>
                  <a:gdLst>
                    <a:gd name="T0" fmla="*/ 0 w 15"/>
                    <a:gd name="T1" fmla="*/ 9 h 14"/>
                    <a:gd name="T2" fmla="*/ 0 w 15"/>
                    <a:gd name="T3" fmla="*/ 12 h 14"/>
                    <a:gd name="T4" fmla="*/ 3 w 15"/>
                    <a:gd name="T5" fmla="*/ 14 h 14"/>
                    <a:gd name="T6" fmla="*/ 5 w 15"/>
                    <a:gd name="T7" fmla="*/ 14 h 14"/>
                    <a:gd name="T8" fmla="*/ 8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5 h 14"/>
                    <a:gd name="T22" fmla="*/ 10 w 15"/>
                    <a:gd name="T23" fmla="*/ 2 h 14"/>
                    <a:gd name="T24" fmla="*/ 8 w 15"/>
                    <a:gd name="T25" fmla="*/ 0 h 14"/>
                    <a:gd name="T26" fmla="*/ 5 w 15"/>
                    <a:gd name="T27" fmla="*/ 0 h 14"/>
                    <a:gd name="T28" fmla="*/ 3 w 15"/>
                    <a:gd name="T29" fmla="*/ 2 h 14"/>
                    <a:gd name="T30" fmla="*/ 0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8" y="14"/>
                      </a:lnTo>
                      <a:lnTo>
                        <a:pt x="10" y="14"/>
                      </a:lnTo>
                      <a:lnTo>
                        <a:pt x="12" y="12"/>
                      </a:lnTo>
                      <a:lnTo>
                        <a:pt x="15" y="9"/>
                      </a:lnTo>
                      <a:lnTo>
                        <a:pt x="15" y="7"/>
                      </a:lnTo>
                      <a:lnTo>
                        <a:pt x="12" y="5"/>
                      </a:lnTo>
                      <a:lnTo>
                        <a:pt x="10" y="2"/>
                      </a:lnTo>
                      <a:lnTo>
                        <a:pt x="8" y="0"/>
                      </a:lnTo>
                      <a:lnTo>
                        <a:pt x="5" y="0"/>
                      </a:lnTo>
                      <a:lnTo>
                        <a:pt x="3"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967" name="Freeform 322"/>
                <p:cNvSpPr>
                  <a:spLocks/>
                </p:cNvSpPr>
                <p:nvPr/>
              </p:nvSpPr>
              <p:spPr bwMode="auto">
                <a:xfrm>
                  <a:off x="7724" y="7013"/>
                  <a:ext cx="15" cy="14"/>
                </a:xfrm>
                <a:custGeom>
                  <a:avLst/>
                  <a:gdLst>
                    <a:gd name="T0" fmla="*/ 0 w 15"/>
                    <a:gd name="T1" fmla="*/ 10 h 14"/>
                    <a:gd name="T2" fmla="*/ 0 w 15"/>
                    <a:gd name="T3" fmla="*/ 12 h 14"/>
                    <a:gd name="T4" fmla="*/ 3 w 15"/>
                    <a:gd name="T5" fmla="*/ 14 h 14"/>
                    <a:gd name="T6" fmla="*/ 5 w 15"/>
                    <a:gd name="T7" fmla="*/ 14 h 14"/>
                    <a:gd name="T8" fmla="*/ 8 w 15"/>
                    <a:gd name="T9" fmla="*/ 14 h 14"/>
                    <a:gd name="T10" fmla="*/ 10 w 15"/>
                    <a:gd name="T11" fmla="*/ 14 h 14"/>
                    <a:gd name="T12" fmla="*/ 12 w 15"/>
                    <a:gd name="T13" fmla="*/ 12 h 14"/>
                    <a:gd name="T14" fmla="*/ 15 w 15"/>
                    <a:gd name="T15" fmla="*/ 10 h 14"/>
                    <a:gd name="T16" fmla="*/ 15 w 15"/>
                    <a:gd name="T17" fmla="*/ 7 h 14"/>
                    <a:gd name="T18" fmla="*/ 15 w 15"/>
                    <a:gd name="T19" fmla="*/ 7 h 14"/>
                    <a:gd name="T20" fmla="*/ 12 w 15"/>
                    <a:gd name="T21" fmla="*/ 5 h 14"/>
                    <a:gd name="T22" fmla="*/ 10 w 15"/>
                    <a:gd name="T23" fmla="*/ 2 h 14"/>
                    <a:gd name="T24" fmla="*/ 8 w 15"/>
                    <a:gd name="T25" fmla="*/ 0 h 14"/>
                    <a:gd name="T26" fmla="*/ 5 w 15"/>
                    <a:gd name="T27" fmla="*/ 0 h 14"/>
                    <a:gd name="T28" fmla="*/ 3 w 15"/>
                    <a:gd name="T29" fmla="*/ 2 h 14"/>
                    <a:gd name="T30" fmla="*/ 0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0" y="12"/>
                      </a:lnTo>
                      <a:lnTo>
                        <a:pt x="3" y="14"/>
                      </a:lnTo>
                      <a:lnTo>
                        <a:pt x="5" y="14"/>
                      </a:lnTo>
                      <a:lnTo>
                        <a:pt x="8" y="14"/>
                      </a:lnTo>
                      <a:lnTo>
                        <a:pt x="10" y="14"/>
                      </a:lnTo>
                      <a:lnTo>
                        <a:pt x="12" y="12"/>
                      </a:lnTo>
                      <a:lnTo>
                        <a:pt x="15" y="10"/>
                      </a:lnTo>
                      <a:lnTo>
                        <a:pt x="15" y="7"/>
                      </a:lnTo>
                      <a:lnTo>
                        <a:pt x="12" y="5"/>
                      </a:lnTo>
                      <a:lnTo>
                        <a:pt x="10" y="2"/>
                      </a:lnTo>
                      <a:lnTo>
                        <a:pt x="8" y="0"/>
                      </a:lnTo>
                      <a:lnTo>
                        <a:pt x="5" y="0"/>
                      </a:lnTo>
                      <a:lnTo>
                        <a:pt x="3"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968" name="Freeform 323"/>
                <p:cNvSpPr>
                  <a:spLocks/>
                </p:cNvSpPr>
                <p:nvPr/>
              </p:nvSpPr>
              <p:spPr bwMode="auto">
                <a:xfrm>
                  <a:off x="7724" y="6984"/>
                  <a:ext cx="15" cy="15"/>
                </a:xfrm>
                <a:custGeom>
                  <a:avLst/>
                  <a:gdLst>
                    <a:gd name="T0" fmla="*/ 0 w 15"/>
                    <a:gd name="T1" fmla="*/ 10 h 15"/>
                    <a:gd name="T2" fmla="*/ 0 w 15"/>
                    <a:gd name="T3" fmla="*/ 12 h 15"/>
                    <a:gd name="T4" fmla="*/ 3 w 15"/>
                    <a:gd name="T5" fmla="*/ 15 h 15"/>
                    <a:gd name="T6" fmla="*/ 5 w 15"/>
                    <a:gd name="T7" fmla="*/ 15 h 15"/>
                    <a:gd name="T8" fmla="*/ 8 w 15"/>
                    <a:gd name="T9" fmla="*/ 15 h 15"/>
                    <a:gd name="T10" fmla="*/ 10 w 15"/>
                    <a:gd name="T11" fmla="*/ 15 h 15"/>
                    <a:gd name="T12" fmla="*/ 12 w 15"/>
                    <a:gd name="T13" fmla="*/ 12 h 15"/>
                    <a:gd name="T14" fmla="*/ 15 w 15"/>
                    <a:gd name="T15" fmla="*/ 10 h 15"/>
                    <a:gd name="T16" fmla="*/ 15 w 15"/>
                    <a:gd name="T17" fmla="*/ 7 h 15"/>
                    <a:gd name="T18" fmla="*/ 15 w 15"/>
                    <a:gd name="T19" fmla="*/ 7 h 15"/>
                    <a:gd name="T20" fmla="*/ 12 w 15"/>
                    <a:gd name="T21" fmla="*/ 5 h 15"/>
                    <a:gd name="T22" fmla="*/ 10 w 15"/>
                    <a:gd name="T23" fmla="*/ 3 h 15"/>
                    <a:gd name="T24" fmla="*/ 8 w 15"/>
                    <a:gd name="T25" fmla="*/ 0 h 15"/>
                    <a:gd name="T26" fmla="*/ 5 w 15"/>
                    <a:gd name="T27" fmla="*/ 0 h 15"/>
                    <a:gd name="T28" fmla="*/ 3 w 15"/>
                    <a:gd name="T29" fmla="*/ 3 h 15"/>
                    <a:gd name="T30" fmla="*/ 0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8" y="15"/>
                      </a:lnTo>
                      <a:lnTo>
                        <a:pt x="10" y="15"/>
                      </a:lnTo>
                      <a:lnTo>
                        <a:pt x="12" y="12"/>
                      </a:lnTo>
                      <a:lnTo>
                        <a:pt x="15" y="10"/>
                      </a:lnTo>
                      <a:lnTo>
                        <a:pt x="15" y="7"/>
                      </a:lnTo>
                      <a:lnTo>
                        <a:pt x="12" y="5"/>
                      </a:lnTo>
                      <a:lnTo>
                        <a:pt x="10" y="3"/>
                      </a:lnTo>
                      <a:lnTo>
                        <a:pt x="8" y="0"/>
                      </a:lnTo>
                      <a:lnTo>
                        <a:pt x="5" y="0"/>
                      </a:lnTo>
                      <a:lnTo>
                        <a:pt x="3"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969" name="Freeform 324"/>
                <p:cNvSpPr>
                  <a:spLocks/>
                </p:cNvSpPr>
                <p:nvPr/>
              </p:nvSpPr>
              <p:spPr bwMode="auto">
                <a:xfrm>
                  <a:off x="7722" y="6955"/>
                  <a:ext cx="14" cy="15"/>
                </a:xfrm>
                <a:custGeom>
                  <a:avLst/>
                  <a:gdLst>
                    <a:gd name="T0" fmla="*/ 0 w 14"/>
                    <a:gd name="T1" fmla="*/ 10 h 15"/>
                    <a:gd name="T2" fmla="*/ 2 w 14"/>
                    <a:gd name="T3" fmla="*/ 12 h 15"/>
                    <a:gd name="T4" fmla="*/ 5 w 14"/>
                    <a:gd name="T5" fmla="*/ 15 h 15"/>
                    <a:gd name="T6" fmla="*/ 7 w 14"/>
                    <a:gd name="T7" fmla="*/ 15 h 15"/>
                    <a:gd name="T8" fmla="*/ 10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10 w 14"/>
                    <a:gd name="T25" fmla="*/ 0 h 15"/>
                    <a:gd name="T26" fmla="*/ 7 w 14"/>
                    <a:gd name="T27" fmla="*/ 0 h 15"/>
                    <a:gd name="T28" fmla="*/ 5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10" y="15"/>
                      </a:lnTo>
                      <a:lnTo>
                        <a:pt x="12" y="15"/>
                      </a:lnTo>
                      <a:lnTo>
                        <a:pt x="14" y="12"/>
                      </a:lnTo>
                      <a:lnTo>
                        <a:pt x="14" y="10"/>
                      </a:lnTo>
                      <a:lnTo>
                        <a:pt x="14" y="8"/>
                      </a:lnTo>
                      <a:lnTo>
                        <a:pt x="14" y="5"/>
                      </a:lnTo>
                      <a:lnTo>
                        <a:pt x="12" y="3"/>
                      </a:lnTo>
                      <a:lnTo>
                        <a:pt x="10" y="0"/>
                      </a:lnTo>
                      <a:lnTo>
                        <a:pt x="7" y="0"/>
                      </a:lnTo>
                      <a:lnTo>
                        <a:pt x="5"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970" name="Freeform 325"/>
                <p:cNvSpPr>
                  <a:spLocks/>
                </p:cNvSpPr>
                <p:nvPr/>
              </p:nvSpPr>
              <p:spPr bwMode="auto">
                <a:xfrm>
                  <a:off x="7722" y="6927"/>
                  <a:ext cx="14" cy="14"/>
                </a:xfrm>
                <a:custGeom>
                  <a:avLst/>
                  <a:gdLst>
                    <a:gd name="T0" fmla="*/ 0 w 14"/>
                    <a:gd name="T1" fmla="*/ 9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4 h 14"/>
                    <a:gd name="T22" fmla="*/ 12 w 14"/>
                    <a:gd name="T23" fmla="*/ 2 h 14"/>
                    <a:gd name="T24" fmla="*/ 10 w 14"/>
                    <a:gd name="T25" fmla="*/ 0 h 14"/>
                    <a:gd name="T26" fmla="*/ 7 w 14"/>
                    <a:gd name="T27" fmla="*/ 0 h 14"/>
                    <a:gd name="T28" fmla="*/ 5 w 14"/>
                    <a:gd name="T29" fmla="*/ 2 h 14"/>
                    <a:gd name="T30" fmla="*/ 2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10" y="14"/>
                      </a:lnTo>
                      <a:lnTo>
                        <a:pt x="12" y="14"/>
                      </a:lnTo>
                      <a:lnTo>
                        <a:pt x="14" y="12"/>
                      </a:lnTo>
                      <a:lnTo>
                        <a:pt x="14" y="9"/>
                      </a:lnTo>
                      <a:lnTo>
                        <a:pt x="14" y="7"/>
                      </a:lnTo>
                      <a:lnTo>
                        <a:pt x="14" y="4"/>
                      </a:lnTo>
                      <a:lnTo>
                        <a:pt x="12" y="2"/>
                      </a:lnTo>
                      <a:lnTo>
                        <a:pt x="10" y="0"/>
                      </a:lnTo>
                      <a:lnTo>
                        <a:pt x="7" y="0"/>
                      </a:lnTo>
                      <a:lnTo>
                        <a:pt x="5" y="2"/>
                      </a:lnTo>
                      <a:lnTo>
                        <a:pt x="2" y="4"/>
                      </a:lnTo>
                      <a:lnTo>
                        <a:pt x="0" y="7"/>
                      </a:lnTo>
                      <a:lnTo>
                        <a:pt x="0" y="9"/>
                      </a:lnTo>
                      <a:close/>
                    </a:path>
                  </a:pathLst>
                </a:custGeom>
                <a:solidFill>
                  <a:srgbClr val="969696"/>
                </a:solidFill>
                <a:ln w="9525">
                  <a:noFill/>
                  <a:round/>
                  <a:headEnd/>
                  <a:tailEnd/>
                </a:ln>
              </p:spPr>
              <p:txBody>
                <a:bodyPr/>
                <a:lstStyle/>
                <a:p>
                  <a:endParaRPr lang="ru-RU"/>
                </a:p>
              </p:txBody>
            </p:sp>
            <p:sp>
              <p:nvSpPr>
                <p:cNvPr id="971" name="Freeform 326"/>
                <p:cNvSpPr>
                  <a:spLocks/>
                </p:cNvSpPr>
                <p:nvPr/>
              </p:nvSpPr>
              <p:spPr bwMode="auto">
                <a:xfrm>
                  <a:off x="7722" y="6898"/>
                  <a:ext cx="14" cy="14"/>
                </a:xfrm>
                <a:custGeom>
                  <a:avLst/>
                  <a:gdLst>
                    <a:gd name="T0" fmla="*/ 0 w 14"/>
                    <a:gd name="T1" fmla="*/ 9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2 h 14"/>
                    <a:gd name="T30" fmla="*/ 2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10" y="14"/>
                      </a:lnTo>
                      <a:lnTo>
                        <a:pt x="12" y="14"/>
                      </a:lnTo>
                      <a:lnTo>
                        <a:pt x="14" y="12"/>
                      </a:lnTo>
                      <a:lnTo>
                        <a:pt x="14" y="9"/>
                      </a:lnTo>
                      <a:lnTo>
                        <a:pt x="14" y="7"/>
                      </a:lnTo>
                      <a:lnTo>
                        <a:pt x="14" y="5"/>
                      </a:lnTo>
                      <a:lnTo>
                        <a:pt x="12" y="2"/>
                      </a:lnTo>
                      <a:lnTo>
                        <a:pt x="10" y="0"/>
                      </a:lnTo>
                      <a:lnTo>
                        <a:pt x="7" y="0"/>
                      </a:lnTo>
                      <a:lnTo>
                        <a:pt x="5" y="2"/>
                      </a:lnTo>
                      <a:lnTo>
                        <a:pt x="2" y="5"/>
                      </a:lnTo>
                      <a:lnTo>
                        <a:pt x="0" y="7"/>
                      </a:lnTo>
                      <a:lnTo>
                        <a:pt x="0" y="9"/>
                      </a:lnTo>
                      <a:close/>
                    </a:path>
                  </a:pathLst>
                </a:custGeom>
                <a:solidFill>
                  <a:srgbClr val="969696"/>
                </a:solidFill>
                <a:ln w="9525">
                  <a:noFill/>
                  <a:round/>
                  <a:headEnd/>
                  <a:tailEnd/>
                </a:ln>
              </p:spPr>
              <p:txBody>
                <a:bodyPr/>
                <a:lstStyle/>
                <a:p>
                  <a:endParaRPr lang="ru-RU"/>
                </a:p>
              </p:txBody>
            </p:sp>
            <p:sp>
              <p:nvSpPr>
                <p:cNvPr id="972" name="Freeform 327"/>
                <p:cNvSpPr>
                  <a:spLocks/>
                </p:cNvSpPr>
                <p:nvPr/>
              </p:nvSpPr>
              <p:spPr bwMode="auto">
                <a:xfrm>
                  <a:off x="7722" y="6869"/>
                  <a:ext cx="14" cy="14"/>
                </a:xfrm>
                <a:custGeom>
                  <a:avLst/>
                  <a:gdLst>
                    <a:gd name="T0" fmla="*/ 0 w 14"/>
                    <a:gd name="T1" fmla="*/ 10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10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5" y="14"/>
                      </a:lnTo>
                      <a:lnTo>
                        <a:pt x="7" y="14"/>
                      </a:lnTo>
                      <a:lnTo>
                        <a:pt x="10" y="14"/>
                      </a:lnTo>
                      <a:lnTo>
                        <a:pt x="12" y="12"/>
                      </a:lnTo>
                      <a:lnTo>
                        <a:pt x="14" y="10"/>
                      </a:lnTo>
                      <a:lnTo>
                        <a:pt x="14" y="7"/>
                      </a:lnTo>
                      <a:lnTo>
                        <a:pt x="12" y="5"/>
                      </a:lnTo>
                      <a:lnTo>
                        <a:pt x="10" y="2"/>
                      </a:lnTo>
                      <a:lnTo>
                        <a:pt x="7" y="0"/>
                      </a:lnTo>
                      <a:lnTo>
                        <a:pt x="5"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973" name="Freeform 328"/>
                <p:cNvSpPr>
                  <a:spLocks/>
                </p:cNvSpPr>
                <p:nvPr/>
              </p:nvSpPr>
              <p:spPr bwMode="auto">
                <a:xfrm>
                  <a:off x="7722" y="6840"/>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10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10 w 14"/>
                    <a:gd name="T23" fmla="*/ 3 h 15"/>
                    <a:gd name="T24" fmla="*/ 7 w 14"/>
                    <a:gd name="T25" fmla="*/ 0 h 15"/>
                    <a:gd name="T26" fmla="*/ 5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10" y="15"/>
                      </a:lnTo>
                      <a:lnTo>
                        <a:pt x="12" y="12"/>
                      </a:lnTo>
                      <a:lnTo>
                        <a:pt x="14" y="10"/>
                      </a:lnTo>
                      <a:lnTo>
                        <a:pt x="14" y="7"/>
                      </a:lnTo>
                      <a:lnTo>
                        <a:pt x="12" y="5"/>
                      </a:lnTo>
                      <a:lnTo>
                        <a:pt x="10" y="3"/>
                      </a:lnTo>
                      <a:lnTo>
                        <a:pt x="7" y="0"/>
                      </a:lnTo>
                      <a:lnTo>
                        <a:pt x="5"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974" name="Freeform 329"/>
                <p:cNvSpPr>
                  <a:spLocks/>
                </p:cNvSpPr>
                <p:nvPr/>
              </p:nvSpPr>
              <p:spPr bwMode="auto">
                <a:xfrm>
                  <a:off x="7722" y="6811"/>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10 w 14"/>
                    <a:gd name="T11" fmla="*/ 15 h 15"/>
                    <a:gd name="T12" fmla="*/ 12 w 14"/>
                    <a:gd name="T13" fmla="*/ 12 h 15"/>
                    <a:gd name="T14" fmla="*/ 14 w 14"/>
                    <a:gd name="T15" fmla="*/ 10 h 15"/>
                    <a:gd name="T16" fmla="*/ 14 w 14"/>
                    <a:gd name="T17" fmla="*/ 8 h 15"/>
                    <a:gd name="T18" fmla="*/ 14 w 14"/>
                    <a:gd name="T19" fmla="*/ 8 h 15"/>
                    <a:gd name="T20" fmla="*/ 12 w 14"/>
                    <a:gd name="T21" fmla="*/ 5 h 15"/>
                    <a:gd name="T22" fmla="*/ 10 w 14"/>
                    <a:gd name="T23" fmla="*/ 3 h 15"/>
                    <a:gd name="T24" fmla="*/ 7 w 14"/>
                    <a:gd name="T25" fmla="*/ 0 h 15"/>
                    <a:gd name="T26" fmla="*/ 5 w 14"/>
                    <a:gd name="T27" fmla="*/ 0 h 15"/>
                    <a:gd name="T28" fmla="*/ 2 w 14"/>
                    <a:gd name="T29" fmla="*/ 3 h 15"/>
                    <a:gd name="T30" fmla="*/ 0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10" y="15"/>
                      </a:lnTo>
                      <a:lnTo>
                        <a:pt x="12" y="12"/>
                      </a:lnTo>
                      <a:lnTo>
                        <a:pt x="14" y="10"/>
                      </a:lnTo>
                      <a:lnTo>
                        <a:pt x="14" y="8"/>
                      </a:lnTo>
                      <a:lnTo>
                        <a:pt x="12" y="5"/>
                      </a:lnTo>
                      <a:lnTo>
                        <a:pt x="10" y="3"/>
                      </a:lnTo>
                      <a:lnTo>
                        <a:pt x="7" y="0"/>
                      </a:lnTo>
                      <a:lnTo>
                        <a:pt x="5" y="0"/>
                      </a:lnTo>
                      <a:lnTo>
                        <a:pt x="2"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975" name="Freeform 330"/>
                <p:cNvSpPr>
                  <a:spLocks/>
                </p:cNvSpPr>
                <p:nvPr/>
              </p:nvSpPr>
              <p:spPr bwMode="auto">
                <a:xfrm>
                  <a:off x="7722" y="6783"/>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10 w 14"/>
                    <a:gd name="T23" fmla="*/ 2 h 14"/>
                    <a:gd name="T24" fmla="*/ 7 w 14"/>
                    <a:gd name="T25" fmla="*/ 0 h 14"/>
                    <a:gd name="T26" fmla="*/ 5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10" y="14"/>
                      </a:lnTo>
                      <a:lnTo>
                        <a:pt x="12" y="12"/>
                      </a:lnTo>
                      <a:lnTo>
                        <a:pt x="14" y="9"/>
                      </a:lnTo>
                      <a:lnTo>
                        <a:pt x="14" y="7"/>
                      </a:lnTo>
                      <a:lnTo>
                        <a:pt x="12" y="4"/>
                      </a:lnTo>
                      <a:lnTo>
                        <a:pt x="10" y="2"/>
                      </a:lnTo>
                      <a:lnTo>
                        <a:pt x="7" y="0"/>
                      </a:lnTo>
                      <a:lnTo>
                        <a:pt x="5"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976" name="Freeform 331"/>
                <p:cNvSpPr>
                  <a:spLocks/>
                </p:cNvSpPr>
                <p:nvPr/>
              </p:nvSpPr>
              <p:spPr bwMode="auto">
                <a:xfrm>
                  <a:off x="7720" y="6754"/>
                  <a:ext cx="14" cy="14"/>
                </a:xfrm>
                <a:custGeom>
                  <a:avLst/>
                  <a:gdLst>
                    <a:gd name="T0" fmla="*/ 0 w 14"/>
                    <a:gd name="T1" fmla="*/ 9 h 14"/>
                    <a:gd name="T2" fmla="*/ 2 w 14"/>
                    <a:gd name="T3" fmla="*/ 12 h 14"/>
                    <a:gd name="T4" fmla="*/ 4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4 w 14"/>
                    <a:gd name="T29" fmla="*/ 2 h 14"/>
                    <a:gd name="T30" fmla="*/ 2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4" y="14"/>
                      </a:lnTo>
                      <a:lnTo>
                        <a:pt x="7" y="14"/>
                      </a:lnTo>
                      <a:lnTo>
                        <a:pt x="9" y="14"/>
                      </a:lnTo>
                      <a:lnTo>
                        <a:pt x="12" y="14"/>
                      </a:lnTo>
                      <a:lnTo>
                        <a:pt x="14" y="12"/>
                      </a:lnTo>
                      <a:lnTo>
                        <a:pt x="14" y="9"/>
                      </a:lnTo>
                      <a:lnTo>
                        <a:pt x="14" y="7"/>
                      </a:lnTo>
                      <a:lnTo>
                        <a:pt x="14" y="5"/>
                      </a:lnTo>
                      <a:lnTo>
                        <a:pt x="12" y="2"/>
                      </a:lnTo>
                      <a:lnTo>
                        <a:pt x="9" y="0"/>
                      </a:lnTo>
                      <a:lnTo>
                        <a:pt x="7" y="0"/>
                      </a:lnTo>
                      <a:lnTo>
                        <a:pt x="4" y="2"/>
                      </a:lnTo>
                      <a:lnTo>
                        <a:pt x="2" y="5"/>
                      </a:lnTo>
                      <a:lnTo>
                        <a:pt x="0" y="7"/>
                      </a:lnTo>
                      <a:lnTo>
                        <a:pt x="0" y="9"/>
                      </a:lnTo>
                      <a:close/>
                    </a:path>
                  </a:pathLst>
                </a:custGeom>
                <a:solidFill>
                  <a:srgbClr val="969696"/>
                </a:solidFill>
                <a:ln w="9525">
                  <a:noFill/>
                  <a:round/>
                  <a:headEnd/>
                  <a:tailEnd/>
                </a:ln>
              </p:spPr>
              <p:txBody>
                <a:bodyPr/>
                <a:lstStyle/>
                <a:p>
                  <a:endParaRPr lang="ru-RU"/>
                </a:p>
              </p:txBody>
            </p:sp>
            <p:sp>
              <p:nvSpPr>
                <p:cNvPr id="977" name="Freeform 332"/>
                <p:cNvSpPr>
                  <a:spLocks/>
                </p:cNvSpPr>
                <p:nvPr/>
              </p:nvSpPr>
              <p:spPr bwMode="auto">
                <a:xfrm>
                  <a:off x="7720" y="6725"/>
                  <a:ext cx="14" cy="14"/>
                </a:xfrm>
                <a:custGeom>
                  <a:avLst/>
                  <a:gdLst>
                    <a:gd name="T0" fmla="*/ 0 w 14"/>
                    <a:gd name="T1" fmla="*/ 10 h 14"/>
                    <a:gd name="T2" fmla="*/ 2 w 14"/>
                    <a:gd name="T3" fmla="*/ 12 h 14"/>
                    <a:gd name="T4" fmla="*/ 4 w 14"/>
                    <a:gd name="T5" fmla="*/ 14 h 14"/>
                    <a:gd name="T6" fmla="*/ 7 w 14"/>
                    <a:gd name="T7" fmla="*/ 14 h 14"/>
                    <a:gd name="T8" fmla="*/ 9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4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4" y="14"/>
                      </a:lnTo>
                      <a:lnTo>
                        <a:pt x="7" y="14"/>
                      </a:lnTo>
                      <a:lnTo>
                        <a:pt x="9" y="14"/>
                      </a:lnTo>
                      <a:lnTo>
                        <a:pt x="12" y="14"/>
                      </a:lnTo>
                      <a:lnTo>
                        <a:pt x="14" y="12"/>
                      </a:lnTo>
                      <a:lnTo>
                        <a:pt x="14" y="10"/>
                      </a:lnTo>
                      <a:lnTo>
                        <a:pt x="14" y="7"/>
                      </a:lnTo>
                      <a:lnTo>
                        <a:pt x="14" y="5"/>
                      </a:lnTo>
                      <a:lnTo>
                        <a:pt x="12" y="2"/>
                      </a:lnTo>
                      <a:lnTo>
                        <a:pt x="9" y="0"/>
                      </a:lnTo>
                      <a:lnTo>
                        <a:pt x="7" y="0"/>
                      </a:lnTo>
                      <a:lnTo>
                        <a:pt x="4"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978" name="Freeform 333"/>
                <p:cNvSpPr>
                  <a:spLocks/>
                </p:cNvSpPr>
                <p:nvPr/>
              </p:nvSpPr>
              <p:spPr bwMode="auto">
                <a:xfrm>
                  <a:off x="7720" y="6696"/>
                  <a:ext cx="14" cy="15"/>
                </a:xfrm>
                <a:custGeom>
                  <a:avLst/>
                  <a:gdLst>
                    <a:gd name="T0" fmla="*/ 0 w 14"/>
                    <a:gd name="T1" fmla="*/ 10 h 15"/>
                    <a:gd name="T2" fmla="*/ 2 w 14"/>
                    <a:gd name="T3" fmla="*/ 12 h 15"/>
                    <a:gd name="T4" fmla="*/ 4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9 w 14"/>
                    <a:gd name="T25" fmla="*/ 0 h 15"/>
                    <a:gd name="T26" fmla="*/ 7 w 14"/>
                    <a:gd name="T27" fmla="*/ 0 h 15"/>
                    <a:gd name="T28" fmla="*/ 4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4" y="15"/>
                      </a:lnTo>
                      <a:lnTo>
                        <a:pt x="7" y="15"/>
                      </a:lnTo>
                      <a:lnTo>
                        <a:pt x="9" y="15"/>
                      </a:lnTo>
                      <a:lnTo>
                        <a:pt x="12" y="15"/>
                      </a:lnTo>
                      <a:lnTo>
                        <a:pt x="14" y="12"/>
                      </a:lnTo>
                      <a:lnTo>
                        <a:pt x="14" y="10"/>
                      </a:lnTo>
                      <a:lnTo>
                        <a:pt x="14" y="7"/>
                      </a:lnTo>
                      <a:lnTo>
                        <a:pt x="14" y="5"/>
                      </a:lnTo>
                      <a:lnTo>
                        <a:pt x="12" y="3"/>
                      </a:lnTo>
                      <a:lnTo>
                        <a:pt x="9" y="0"/>
                      </a:lnTo>
                      <a:lnTo>
                        <a:pt x="7" y="0"/>
                      </a:lnTo>
                      <a:lnTo>
                        <a:pt x="4"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979" name="Freeform 334"/>
                <p:cNvSpPr>
                  <a:spLocks/>
                </p:cNvSpPr>
                <p:nvPr/>
              </p:nvSpPr>
              <p:spPr bwMode="auto">
                <a:xfrm>
                  <a:off x="7720" y="6667"/>
                  <a:ext cx="14" cy="15"/>
                </a:xfrm>
                <a:custGeom>
                  <a:avLst/>
                  <a:gdLst>
                    <a:gd name="T0" fmla="*/ 0 w 14"/>
                    <a:gd name="T1" fmla="*/ 10 h 15"/>
                    <a:gd name="T2" fmla="*/ 0 w 14"/>
                    <a:gd name="T3" fmla="*/ 12 h 15"/>
                    <a:gd name="T4" fmla="*/ 2 w 14"/>
                    <a:gd name="T5" fmla="*/ 15 h 15"/>
                    <a:gd name="T6" fmla="*/ 4 w 14"/>
                    <a:gd name="T7" fmla="*/ 15 h 15"/>
                    <a:gd name="T8" fmla="*/ 7 w 14"/>
                    <a:gd name="T9" fmla="*/ 15 h 15"/>
                    <a:gd name="T10" fmla="*/ 9 w 14"/>
                    <a:gd name="T11" fmla="*/ 15 h 15"/>
                    <a:gd name="T12" fmla="*/ 12 w 14"/>
                    <a:gd name="T13" fmla="*/ 12 h 15"/>
                    <a:gd name="T14" fmla="*/ 14 w 14"/>
                    <a:gd name="T15" fmla="*/ 10 h 15"/>
                    <a:gd name="T16" fmla="*/ 14 w 14"/>
                    <a:gd name="T17" fmla="*/ 8 h 15"/>
                    <a:gd name="T18" fmla="*/ 14 w 14"/>
                    <a:gd name="T19" fmla="*/ 8 h 15"/>
                    <a:gd name="T20" fmla="*/ 12 w 14"/>
                    <a:gd name="T21" fmla="*/ 5 h 15"/>
                    <a:gd name="T22" fmla="*/ 9 w 14"/>
                    <a:gd name="T23" fmla="*/ 3 h 15"/>
                    <a:gd name="T24" fmla="*/ 7 w 14"/>
                    <a:gd name="T25" fmla="*/ 0 h 15"/>
                    <a:gd name="T26" fmla="*/ 4 w 14"/>
                    <a:gd name="T27" fmla="*/ 0 h 15"/>
                    <a:gd name="T28" fmla="*/ 2 w 14"/>
                    <a:gd name="T29" fmla="*/ 3 h 15"/>
                    <a:gd name="T30" fmla="*/ 0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4" y="15"/>
                      </a:lnTo>
                      <a:lnTo>
                        <a:pt x="7" y="15"/>
                      </a:lnTo>
                      <a:lnTo>
                        <a:pt x="9" y="15"/>
                      </a:lnTo>
                      <a:lnTo>
                        <a:pt x="12" y="12"/>
                      </a:lnTo>
                      <a:lnTo>
                        <a:pt x="14" y="10"/>
                      </a:lnTo>
                      <a:lnTo>
                        <a:pt x="14" y="8"/>
                      </a:lnTo>
                      <a:lnTo>
                        <a:pt x="12" y="5"/>
                      </a:lnTo>
                      <a:lnTo>
                        <a:pt x="9" y="3"/>
                      </a:lnTo>
                      <a:lnTo>
                        <a:pt x="7" y="0"/>
                      </a:lnTo>
                      <a:lnTo>
                        <a:pt x="4" y="0"/>
                      </a:lnTo>
                      <a:lnTo>
                        <a:pt x="2"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980" name="Freeform 335"/>
                <p:cNvSpPr>
                  <a:spLocks/>
                </p:cNvSpPr>
                <p:nvPr/>
              </p:nvSpPr>
              <p:spPr bwMode="auto">
                <a:xfrm>
                  <a:off x="7720" y="6639"/>
                  <a:ext cx="14" cy="14"/>
                </a:xfrm>
                <a:custGeom>
                  <a:avLst/>
                  <a:gdLst>
                    <a:gd name="T0" fmla="*/ 0 w 14"/>
                    <a:gd name="T1" fmla="*/ 9 h 14"/>
                    <a:gd name="T2" fmla="*/ 0 w 14"/>
                    <a:gd name="T3" fmla="*/ 12 h 14"/>
                    <a:gd name="T4" fmla="*/ 2 w 14"/>
                    <a:gd name="T5" fmla="*/ 14 h 14"/>
                    <a:gd name="T6" fmla="*/ 4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9 w 14"/>
                    <a:gd name="T23" fmla="*/ 2 h 14"/>
                    <a:gd name="T24" fmla="*/ 7 w 14"/>
                    <a:gd name="T25" fmla="*/ 0 h 14"/>
                    <a:gd name="T26" fmla="*/ 4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4" y="14"/>
                      </a:lnTo>
                      <a:lnTo>
                        <a:pt x="7" y="14"/>
                      </a:lnTo>
                      <a:lnTo>
                        <a:pt x="9" y="14"/>
                      </a:lnTo>
                      <a:lnTo>
                        <a:pt x="12" y="12"/>
                      </a:lnTo>
                      <a:lnTo>
                        <a:pt x="14" y="9"/>
                      </a:lnTo>
                      <a:lnTo>
                        <a:pt x="14" y="7"/>
                      </a:lnTo>
                      <a:lnTo>
                        <a:pt x="12" y="4"/>
                      </a:lnTo>
                      <a:lnTo>
                        <a:pt x="9" y="2"/>
                      </a:lnTo>
                      <a:lnTo>
                        <a:pt x="7" y="0"/>
                      </a:lnTo>
                      <a:lnTo>
                        <a:pt x="4"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981" name="Freeform 336"/>
                <p:cNvSpPr>
                  <a:spLocks/>
                </p:cNvSpPr>
                <p:nvPr/>
              </p:nvSpPr>
              <p:spPr bwMode="auto">
                <a:xfrm>
                  <a:off x="7720" y="6610"/>
                  <a:ext cx="14" cy="14"/>
                </a:xfrm>
                <a:custGeom>
                  <a:avLst/>
                  <a:gdLst>
                    <a:gd name="T0" fmla="*/ 0 w 14"/>
                    <a:gd name="T1" fmla="*/ 9 h 14"/>
                    <a:gd name="T2" fmla="*/ 0 w 14"/>
                    <a:gd name="T3" fmla="*/ 12 h 14"/>
                    <a:gd name="T4" fmla="*/ 2 w 14"/>
                    <a:gd name="T5" fmla="*/ 14 h 14"/>
                    <a:gd name="T6" fmla="*/ 4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9 w 14"/>
                    <a:gd name="T23" fmla="*/ 2 h 14"/>
                    <a:gd name="T24" fmla="*/ 7 w 14"/>
                    <a:gd name="T25" fmla="*/ 0 h 14"/>
                    <a:gd name="T26" fmla="*/ 4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4" y="14"/>
                      </a:lnTo>
                      <a:lnTo>
                        <a:pt x="7" y="14"/>
                      </a:lnTo>
                      <a:lnTo>
                        <a:pt x="9" y="14"/>
                      </a:lnTo>
                      <a:lnTo>
                        <a:pt x="12" y="12"/>
                      </a:lnTo>
                      <a:lnTo>
                        <a:pt x="14" y="9"/>
                      </a:lnTo>
                      <a:lnTo>
                        <a:pt x="14" y="7"/>
                      </a:lnTo>
                      <a:lnTo>
                        <a:pt x="12" y="5"/>
                      </a:lnTo>
                      <a:lnTo>
                        <a:pt x="9" y="2"/>
                      </a:lnTo>
                      <a:lnTo>
                        <a:pt x="7" y="0"/>
                      </a:lnTo>
                      <a:lnTo>
                        <a:pt x="4"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982" name="Freeform 337"/>
                <p:cNvSpPr>
                  <a:spLocks/>
                </p:cNvSpPr>
                <p:nvPr/>
              </p:nvSpPr>
              <p:spPr bwMode="auto">
                <a:xfrm>
                  <a:off x="7720" y="6581"/>
                  <a:ext cx="14" cy="14"/>
                </a:xfrm>
                <a:custGeom>
                  <a:avLst/>
                  <a:gdLst>
                    <a:gd name="T0" fmla="*/ 0 w 14"/>
                    <a:gd name="T1" fmla="*/ 9 h 14"/>
                    <a:gd name="T2" fmla="*/ 0 w 14"/>
                    <a:gd name="T3" fmla="*/ 12 h 14"/>
                    <a:gd name="T4" fmla="*/ 2 w 14"/>
                    <a:gd name="T5" fmla="*/ 14 h 14"/>
                    <a:gd name="T6" fmla="*/ 4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9 w 14"/>
                    <a:gd name="T23" fmla="*/ 2 h 14"/>
                    <a:gd name="T24" fmla="*/ 7 w 14"/>
                    <a:gd name="T25" fmla="*/ 0 h 14"/>
                    <a:gd name="T26" fmla="*/ 4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4" y="14"/>
                      </a:lnTo>
                      <a:lnTo>
                        <a:pt x="7" y="14"/>
                      </a:lnTo>
                      <a:lnTo>
                        <a:pt x="9" y="14"/>
                      </a:lnTo>
                      <a:lnTo>
                        <a:pt x="12" y="12"/>
                      </a:lnTo>
                      <a:lnTo>
                        <a:pt x="14" y="9"/>
                      </a:lnTo>
                      <a:lnTo>
                        <a:pt x="14" y="7"/>
                      </a:lnTo>
                      <a:lnTo>
                        <a:pt x="12" y="5"/>
                      </a:lnTo>
                      <a:lnTo>
                        <a:pt x="9" y="2"/>
                      </a:lnTo>
                      <a:lnTo>
                        <a:pt x="7" y="0"/>
                      </a:lnTo>
                      <a:lnTo>
                        <a:pt x="4"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983" name="Freeform 338"/>
                <p:cNvSpPr>
                  <a:spLocks/>
                </p:cNvSpPr>
                <p:nvPr/>
              </p:nvSpPr>
              <p:spPr bwMode="auto">
                <a:xfrm>
                  <a:off x="7717" y="6552"/>
                  <a:ext cx="15" cy="14"/>
                </a:xfrm>
                <a:custGeom>
                  <a:avLst/>
                  <a:gdLst>
                    <a:gd name="T0" fmla="*/ 0 w 15"/>
                    <a:gd name="T1" fmla="*/ 10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10 h 14"/>
                    <a:gd name="T16" fmla="*/ 15 w 15"/>
                    <a:gd name="T17" fmla="*/ 7 h 14"/>
                    <a:gd name="T18" fmla="*/ 15 w 15"/>
                    <a:gd name="T19" fmla="*/ 7 h 14"/>
                    <a:gd name="T20" fmla="*/ 15 w 15"/>
                    <a:gd name="T21" fmla="*/ 5 h 14"/>
                    <a:gd name="T22" fmla="*/ 12 w 15"/>
                    <a:gd name="T23" fmla="*/ 2 h 14"/>
                    <a:gd name="T24" fmla="*/ 10 w 15"/>
                    <a:gd name="T25" fmla="*/ 0 h 14"/>
                    <a:gd name="T26" fmla="*/ 7 w 15"/>
                    <a:gd name="T27" fmla="*/ 0 h 14"/>
                    <a:gd name="T28" fmla="*/ 5 w 15"/>
                    <a:gd name="T29" fmla="*/ 2 h 14"/>
                    <a:gd name="T30" fmla="*/ 3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3" y="12"/>
                      </a:lnTo>
                      <a:lnTo>
                        <a:pt x="5" y="14"/>
                      </a:lnTo>
                      <a:lnTo>
                        <a:pt x="7" y="14"/>
                      </a:lnTo>
                      <a:lnTo>
                        <a:pt x="10" y="14"/>
                      </a:lnTo>
                      <a:lnTo>
                        <a:pt x="12" y="14"/>
                      </a:lnTo>
                      <a:lnTo>
                        <a:pt x="15" y="12"/>
                      </a:lnTo>
                      <a:lnTo>
                        <a:pt x="15" y="10"/>
                      </a:lnTo>
                      <a:lnTo>
                        <a:pt x="15" y="7"/>
                      </a:lnTo>
                      <a:lnTo>
                        <a:pt x="15" y="5"/>
                      </a:lnTo>
                      <a:lnTo>
                        <a:pt x="12" y="2"/>
                      </a:lnTo>
                      <a:lnTo>
                        <a:pt x="10" y="0"/>
                      </a:lnTo>
                      <a:lnTo>
                        <a:pt x="7" y="0"/>
                      </a:lnTo>
                      <a:lnTo>
                        <a:pt x="5" y="2"/>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984" name="Freeform 339"/>
                <p:cNvSpPr>
                  <a:spLocks/>
                </p:cNvSpPr>
                <p:nvPr/>
              </p:nvSpPr>
              <p:spPr bwMode="auto">
                <a:xfrm>
                  <a:off x="7717" y="6523"/>
                  <a:ext cx="15" cy="15"/>
                </a:xfrm>
                <a:custGeom>
                  <a:avLst/>
                  <a:gdLst>
                    <a:gd name="T0" fmla="*/ 0 w 15"/>
                    <a:gd name="T1" fmla="*/ 10 h 15"/>
                    <a:gd name="T2" fmla="*/ 3 w 15"/>
                    <a:gd name="T3" fmla="*/ 12 h 15"/>
                    <a:gd name="T4" fmla="*/ 5 w 15"/>
                    <a:gd name="T5" fmla="*/ 15 h 15"/>
                    <a:gd name="T6" fmla="*/ 7 w 15"/>
                    <a:gd name="T7" fmla="*/ 15 h 15"/>
                    <a:gd name="T8" fmla="*/ 10 w 15"/>
                    <a:gd name="T9" fmla="*/ 15 h 15"/>
                    <a:gd name="T10" fmla="*/ 12 w 15"/>
                    <a:gd name="T11" fmla="*/ 15 h 15"/>
                    <a:gd name="T12" fmla="*/ 15 w 15"/>
                    <a:gd name="T13" fmla="*/ 12 h 15"/>
                    <a:gd name="T14" fmla="*/ 15 w 15"/>
                    <a:gd name="T15" fmla="*/ 10 h 15"/>
                    <a:gd name="T16" fmla="*/ 15 w 15"/>
                    <a:gd name="T17" fmla="*/ 7 h 15"/>
                    <a:gd name="T18" fmla="*/ 15 w 15"/>
                    <a:gd name="T19" fmla="*/ 7 h 15"/>
                    <a:gd name="T20" fmla="*/ 15 w 15"/>
                    <a:gd name="T21" fmla="*/ 5 h 15"/>
                    <a:gd name="T22" fmla="*/ 12 w 15"/>
                    <a:gd name="T23" fmla="*/ 3 h 15"/>
                    <a:gd name="T24" fmla="*/ 10 w 15"/>
                    <a:gd name="T25" fmla="*/ 0 h 15"/>
                    <a:gd name="T26" fmla="*/ 7 w 15"/>
                    <a:gd name="T27" fmla="*/ 0 h 15"/>
                    <a:gd name="T28" fmla="*/ 5 w 15"/>
                    <a:gd name="T29" fmla="*/ 3 h 15"/>
                    <a:gd name="T30" fmla="*/ 3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7" y="15"/>
                      </a:lnTo>
                      <a:lnTo>
                        <a:pt x="10" y="15"/>
                      </a:lnTo>
                      <a:lnTo>
                        <a:pt x="12" y="15"/>
                      </a:lnTo>
                      <a:lnTo>
                        <a:pt x="15" y="12"/>
                      </a:lnTo>
                      <a:lnTo>
                        <a:pt x="15" y="10"/>
                      </a:lnTo>
                      <a:lnTo>
                        <a:pt x="15" y="7"/>
                      </a:lnTo>
                      <a:lnTo>
                        <a:pt x="15" y="5"/>
                      </a:lnTo>
                      <a:lnTo>
                        <a:pt x="12" y="3"/>
                      </a:lnTo>
                      <a:lnTo>
                        <a:pt x="10" y="0"/>
                      </a:lnTo>
                      <a:lnTo>
                        <a:pt x="7" y="0"/>
                      </a:lnTo>
                      <a:lnTo>
                        <a:pt x="5" y="3"/>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985" name="Freeform 340"/>
                <p:cNvSpPr>
                  <a:spLocks/>
                </p:cNvSpPr>
                <p:nvPr/>
              </p:nvSpPr>
              <p:spPr bwMode="auto">
                <a:xfrm>
                  <a:off x="7717" y="6494"/>
                  <a:ext cx="15" cy="15"/>
                </a:xfrm>
                <a:custGeom>
                  <a:avLst/>
                  <a:gdLst>
                    <a:gd name="T0" fmla="*/ 0 w 15"/>
                    <a:gd name="T1" fmla="*/ 10 h 15"/>
                    <a:gd name="T2" fmla="*/ 3 w 15"/>
                    <a:gd name="T3" fmla="*/ 12 h 15"/>
                    <a:gd name="T4" fmla="*/ 5 w 15"/>
                    <a:gd name="T5" fmla="*/ 15 h 15"/>
                    <a:gd name="T6" fmla="*/ 7 w 15"/>
                    <a:gd name="T7" fmla="*/ 15 h 15"/>
                    <a:gd name="T8" fmla="*/ 10 w 15"/>
                    <a:gd name="T9" fmla="*/ 15 h 15"/>
                    <a:gd name="T10" fmla="*/ 12 w 15"/>
                    <a:gd name="T11" fmla="*/ 15 h 15"/>
                    <a:gd name="T12" fmla="*/ 15 w 15"/>
                    <a:gd name="T13" fmla="*/ 12 h 15"/>
                    <a:gd name="T14" fmla="*/ 15 w 15"/>
                    <a:gd name="T15" fmla="*/ 10 h 15"/>
                    <a:gd name="T16" fmla="*/ 15 w 15"/>
                    <a:gd name="T17" fmla="*/ 8 h 15"/>
                    <a:gd name="T18" fmla="*/ 15 w 15"/>
                    <a:gd name="T19" fmla="*/ 8 h 15"/>
                    <a:gd name="T20" fmla="*/ 15 w 15"/>
                    <a:gd name="T21" fmla="*/ 5 h 15"/>
                    <a:gd name="T22" fmla="*/ 12 w 15"/>
                    <a:gd name="T23" fmla="*/ 3 h 15"/>
                    <a:gd name="T24" fmla="*/ 10 w 15"/>
                    <a:gd name="T25" fmla="*/ 0 h 15"/>
                    <a:gd name="T26" fmla="*/ 7 w 15"/>
                    <a:gd name="T27" fmla="*/ 0 h 15"/>
                    <a:gd name="T28" fmla="*/ 5 w 15"/>
                    <a:gd name="T29" fmla="*/ 3 h 15"/>
                    <a:gd name="T30" fmla="*/ 3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7" y="15"/>
                      </a:lnTo>
                      <a:lnTo>
                        <a:pt x="10" y="15"/>
                      </a:lnTo>
                      <a:lnTo>
                        <a:pt x="12" y="15"/>
                      </a:lnTo>
                      <a:lnTo>
                        <a:pt x="15" y="12"/>
                      </a:lnTo>
                      <a:lnTo>
                        <a:pt x="15" y="10"/>
                      </a:lnTo>
                      <a:lnTo>
                        <a:pt x="15" y="8"/>
                      </a:lnTo>
                      <a:lnTo>
                        <a:pt x="15" y="5"/>
                      </a:lnTo>
                      <a:lnTo>
                        <a:pt x="12" y="3"/>
                      </a:lnTo>
                      <a:lnTo>
                        <a:pt x="10" y="0"/>
                      </a:lnTo>
                      <a:lnTo>
                        <a:pt x="7" y="0"/>
                      </a:lnTo>
                      <a:lnTo>
                        <a:pt x="5" y="3"/>
                      </a:lnTo>
                      <a:lnTo>
                        <a:pt x="3" y="5"/>
                      </a:lnTo>
                      <a:lnTo>
                        <a:pt x="0" y="8"/>
                      </a:lnTo>
                      <a:lnTo>
                        <a:pt x="0" y="10"/>
                      </a:lnTo>
                      <a:close/>
                    </a:path>
                  </a:pathLst>
                </a:custGeom>
                <a:solidFill>
                  <a:srgbClr val="969696"/>
                </a:solidFill>
                <a:ln w="9525">
                  <a:noFill/>
                  <a:round/>
                  <a:headEnd/>
                  <a:tailEnd/>
                </a:ln>
              </p:spPr>
              <p:txBody>
                <a:bodyPr/>
                <a:lstStyle/>
                <a:p>
                  <a:endParaRPr lang="ru-RU"/>
                </a:p>
              </p:txBody>
            </p:sp>
            <p:sp>
              <p:nvSpPr>
                <p:cNvPr id="986" name="Freeform 341"/>
                <p:cNvSpPr>
                  <a:spLocks/>
                </p:cNvSpPr>
                <p:nvPr/>
              </p:nvSpPr>
              <p:spPr bwMode="auto">
                <a:xfrm>
                  <a:off x="7717" y="6466"/>
                  <a:ext cx="15" cy="14"/>
                </a:xfrm>
                <a:custGeom>
                  <a:avLst/>
                  <a:gdLst>
                    <a:gd name="T0" fmla="*/ 0 w 15"/>
                    <a:gd name="T1" fmla="*/ 9 h 14"/>
                    <a:gd name="T2" fmla="*/ 0 w 15"/>
                    <a:gd name="T3" fmla="*/ 12 h 14"/>
                    <a:gd name="T4" fmla="*/ 3 w 15"/>
                    <a:gd name="T5" fmla="*/ 14 h 14"/>
                    <a:gd name="T6" fmla="*/ 5 w 15"/>
                    <a:gd name="T7" fmla="*/ 14 h 14"/>
                    <a:gd name="T8" fmla="*/ 7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4 h 14"/>
                    <a:gd name="T22" fmla="*/ 10 w 15"/>
                    <a:gd name="T23" fmla="*/ 2 h 14"/>
                    <a:gd name="T24" fmla="*/ 7 w 15"/>
                    <a:gd name="T25" fmla="*/ 0 h 14"/>
                    <a:gd name="T26" fmla="*/ 5 w 15"/>
                    <a:gd name="T27" fmla="*/ 0 h 14"/>
                    <a:gd name="T28" fmla="*/ 3 w 15"/>
                    <a:gd name="T29" fmla="*/ 2 h 14"/>
                    <a:gd name="T30" fmla="*/ 0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7" y="14"/>
                      </a:lnTo>
                      <a:lnTo>
                        <a:pt x="10" y="14"/>
                      </a:lnTo>
                      <a:lnTo>
                        <a:pt x="12" y="12"/>
                      </a:lnTo>
                      <a:lnTo>
                        <a:pt x="15" y="9"/>
                      </a:lnTo>
                      <a:lnTo>
                        <a:pt x="15" y="7"/>
                      </a:lnTo>
                      <a:lnTo>
                        <a:pt x="12" y="4"/>
                      </a:lnTo>
                      <a:lnTo>
                        <a:pt x="10" y="2"/>
                      </a:lnTo>
                      <a:lnTo>
                        <a:pt x="7" y="0"/>
                      </a:lnTo>
                      <a:lnTo>
                        <a:pt x="5" y="0"/>
                      </a:lnTo>
                      <a:lnTo>
                        <a:pt x="3"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987" name="Freeform 342"/>
                <p:cNvSpPr>
                  <a:spLocks/>
                </p:cNvSpPr>
                <p:nvPr/>
              </p:nvSpPr>
              <p:spPr bwMode="auto">
                <a:xfrm>
                  <a:off x="7717" y="6437"/>
                  <a:ext cx="15" cy="14"/>
                </a:xfrm>
                <a:custGeom>
                  <a:avLst/>
                  <a:gdLst>
                    <a:gd name="T0" fmla="*/ 0 w 15"/>
                    <a:gd name="T1" fmla="*/ 9 h 14"/>
                    <a:gd name="T2" fmla="*/ 0 w 15"/>
                    <a:gd name="T3" fmla="*/ 12 h 14"/>
                    <a:gd name="T4" fmla="*/ 3 w 15"/>
                    <a:gd name="T5" fmla="*/ 14 h 14"/>
                    <a:gd name="T6" fmla="*/ 5 w 15"/>
                    <a:gd name="T7" fmla="*/ 14 h 14"/>
                    <a:gd name="T8" fmla="*/ 7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5 h 14"/>
                    <a:gd name="T22" fmla="*/ 10 w 15"/>
                    <a:gd name="T23" fmla="*/ 2 h 14"/>
                    <a:gd name="T24" fmla="*/ 7 w 15"/>
                    <a:gd name="T25" fmla="*/ 0 h 14"/>
                    <a:gd name="T26" fmla="*/ 5 w 15"/>
                    <a:gd name="T27" fmla="*/ 0 h 14"/>
                    <a:gd name="T28" fmla="*/ 3 w 15"/>
                    <a:gd name="T29" fmla="*/ 2 h 14"/>
                    <a:gd name="T30" fmla="*/ 0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7" y="14"/>
                      </a:lnTo>
                      <a:lnTo>
                        <a:pt x="10" y="14"/>
                      </a:lnTo>
                      <a:lnTo>
                        <a:pt x="12" y="12"/>
                      </a:lnTo>
                      <a:lnTo>
                        <a:pt x="15" y="9"/>
                      </a:lnTo>
                      <a:lnTo>
                        <a:pt x="15" y="7"/>
                      </a:lnTo>
                      <a:lnTo>
                        <a:pt x="12" y="5"/>
                      </a:lnTo>
                      <a:lnTo>
                        <a:pt x="10" y="2"/>
                      </a:lnTo>
                      <a:lnTo>
                        <a:pt x="7" y="0"/>
                      </a:lnTo>
                      <a:lnTo>
                        <a:pt x="5" y="0"/>
                      </a:lnTo>
                      <a:lnTo>
                        <a:pt x="3"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988" name="Freeform 343"/>
                <p:cNvSpPr>
                  <a:spLocks/>
                </p:cNvSpPr>
                <p:nvPr/>
              </p:nvSpPr>
              <p:spPr bwMode="auto">
                <a:xfrm>
                  <a:off x="7717" y="6408"/>
                  <a:ext cx="15" cy="14"/>
                </a:xfrm>
                <a:custGeom>
                  <a:avLst/>
                  <a:gdLst>
                    <a:gd name="T0" fmla="*/ 0 w 15"/>
                    <a:gd name="T1" fmla="*/ 10 h 14"/>
                    <a:gd name="T2" fmla="*/ 0 w 15"/>
                    <a:gd name="T3" fmla="*/ 12 h 14"/>
                    <a:gd name="T4" fmla="*/ 3 w 15"/>
                    <a:gd name="T5" fmla="*/ 14 h 14"/>
                    <a:gd name="T6" fmla="*/ 5 w 15"/>
                    <a:gd name="T7" fmla="*/ 14 h 14"/>
                    <a:gd name="T8" fmla="*/ 7 w 15"/>
                    <a:gd name="T9" fmla="*/ 14 h 14"/>
                    <a:gd name="T10" fmla="*/ 10 w 15"/>
                    <a:gd name="T11" fmla="*/ 14 h 14"/>
                    <a:gd name="T12" fmla="*/ 12 w 15"/>
                    <a:gd name="T13" fmla="*/ 12 h 14"/>
                    <a:gd name="T14" fmla="*/ 15 w 15"/>
                    <a:gd name="T15" fmla="*/ 10 h 14"/>
                    <a:gd name="T16" fmla="*/ 15 w 15"/>
                    <a:gd name="T17" fmla="*/ 7 h 14"/>
                    <a:gd name="T18" fmla="*/ 15 w 15"/>
                    <a:gd name="T19" fmla="*/ 7 h 14"/>
                    <a:gd name="T20" fmla="*/ 12 w 15"/>
                    <a:gd name="T21" fmla="*/ 5 h 14"/>
                    <a:gd name="T22" fmla="*/ 10 w 15"/>
                    <a:gd name="T23" fmla="*/ 2 h 14"/>
                    <a:gd name="T24" fmla="*/ 7 w 15"/>
                    <a:gd name="T25" fmla="*/ 0 h 14"/>
                    <a:gd name="T26" fmla="*/ 5 w 15"/>
                    <a:gd name="T27" fmla="*/ 0 h 14"/>
                    <a:gd name="T28" fmla="*/ 3 w 15"/>
                    <a:gd name="T29" fmla="*/ 2 h 14"/>
                    <a:gd name="T30" fmla="*/ 0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0" y="12"/>
                      </a:lnTo>
                      <a:lnTo>
                        <a:pt x="3" y="14"/>
                      </a:lnTo>
                      <a:lnTo>
                        <a:pt x="5" y="14"/>
                      </a:lnTo>
                      <a:lnTo>
                        <a:pt x="7" y="14"/>
                      </a:lnTo>
                      <a:lnTo>
                        <a:pt x="10" y="14"/>
                      </a:lnTo>
                      <a:lnTo>
                        <a:pt x="12" y="12"/>
                      </a:lnTo>
                      <a:lnTo>
                        <a:pt x="15" y="10"/>
                      </a:lnTo>
                      <a:lnTo>
                        <a:pt x="15" y="7"/>
                      </a:lnTo>
                      <a:lnTo>
                        <a:pt x="12" y="5"/>
                      </a:lnTo>
                      <a:lnTo>
                        <a:pt x="10" y="2"/>
                      </a:lnTo>
                      <a:lnTo>
                        <a:pt x="7" y="0"/>
                      </a:lnTo>
                      <a:lnTo>
                        <a:pt x="5" y="0"/>
                      </a:lnTo>
                      <a:lnTo>
                        <a:pt x="3"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989" name="Freeform 344"/>
                <p:cNvSpPr>
                  <a:spLocks/>
                </p:cNvSpPr>
                <p:nvPr/>
              </p:nvSpPr>
              <p:spPr bwMode="auto">
                <a:xfrm>
                  <a:off x="7715" y="6379"/>
                  <a:ext cx="14" cy="15"/>
                </a:xfrm>
                <a:custGeom>
                  <a:avLst/>
                  <a:gdLst>
                    <a:gd name="T0" fmla="*/ 0 w 14"/>
                    <a:gd name="T1" fmla="*/ 10 h 15"/>
                    <a:gd name="T2" fmla="*/ 2 w 14"/>
                    <a:gd name="T3" fmla="*/ 12 h 15"/>
                    <a:gd name="T4" fmla="*/ 5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9 w 14"/>
                    <a:gd name="T25" fmla="*/ 0 h 15"/>
                    <a:gd name="T26" fmla="*/ 7 w 14"/>
                    <a:gd name="T27" fmla="*/ 0 h 15"/>
                    <a:gd name="T28" fmla="*/ 5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9" y="15"/>
                      </a:lnTo>
                      <a:lnTo>
                        <a:pt x="12" y="15"/>
                      </a:lnTo>
                      <a:lnTo>
                        <a:pt x="14" y="12"/>
                      </a:lnTo>
                      <a:lnTo>
                        <a:pt x="14" y="10"/>
                      </a:lnTo>
                      <a:lnTo>
                        <a:pt x="14" y="7"/>
                      </a:lnTo>
                      <a:lnTo>
                        <a:pt x="14" y="5"/>
                      </a:lnTo>
                      <a:lnTo>
                        <a:pt x="12" y="3"/>
                      </a:lnTo>
                      <a:lnTo>
                        <a:pt x="9" y="0"/>
                      </a:lnTo>
                      <a:lnTo>
                        <a:pt x="7" y="0"/>
                      </a:lnTo>
                      <a:lnTo>
                        <a:pt x="5"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990" name="Freeform 345"/>
                <p:cNvSpPr>
                  <a:spLocks/>
                </p:cNvSpPr>
                <p:nvPr/>
              </p:nvSpPr>
              <p:spPr bwMode="auto">
                <a:xfrm>
                  <a:off x="7715" y="6350"/>
                  <a:ext cx="14" cy="15"/>
                </a:xfrm>
                <a:custGeom>
                  <a:avLst/>
                  <a:gdLst>
                    <a:gd name="T0" fmla="*/ 0 w 14"/>
                    <a:gd name="T1" fmla="*/ 10 h 15"/>
                    <a:gd name="T2" fmla="*/ 2 w 14"/>
                    <a:gd name="T3" fmla="*/ 12 h 15"/>
                    <a:gd name="T4" fmla="*/ 5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9 w 14"/>
                    <a:gd name="T25" fmla="*/ 0 h 15"/>
                    <a:gd name="T26" fmla="*/ 7 w 14"/>
                    <a:gd name="T27" fmla="*/ 0 h 15"/>
                    <a:gd name="T28" fmla="*/ 5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9" y="15"/>
                      </a:lnTo>
                      <a:lnTo>
                        <a:pt x="12" y="15"/>
                      </a:lnTo>
                      <a:lnTo>
                        <a:pt x="14" y="12"/>
                      </a:lnTo>
                      <a:lnTo>
                        <a:pt x="14" y="10"/>
                      </a:lnTo>
                      <a:lnTo>
                        <a:pt x="14" y="8"/>
                      </a:lnTo>
                      <a:lnTo>
                        <a:pt x="14" y="5"/>
                      </a:lnTo>
                      <a:lnTo>
                        <a:pt x="12" y="3"/>
                      </a:lnTo>
                      <a:lnTo>
                        <a:pt x="9" y="0"/>
                      </a:lnTo>
                      <a:lnTo>
                        <a:pt x="7" y="0"/>
                      </a:lnTo>
                      <a:lnTo>
                        <a:pt x="5"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991" name="Freeform 346"/>
                <p:cNvSpPr>
                  <a:spLocks/>
                </p:cNvSpPr>
                <p:nvPr/>
              </p:nvSpPr>
              <p:spPr bwMode="auto">
                <a:xfrm>
                  <a:off x="7715" y="6322"/>
                  <a:ext cx="14" cy="14"/>
                </a:xfrm>
                <a:custGeom>
                  <a:avLst/>
                  <a:gdLst>
                    <a:gd name="T0" fmla="*/ 0 w 14"/>
                    <a:gd name="T1" fmla="*/ 9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4 h 14"/>
                    <a:gd name="T22" fmla="*/ 12 w 14"/>
                    <a:gd name="T23" fmla="*/ 2 h 14"/>
                    <a:gd name="T24" fmla="*/ 9 w 14"/>
                    <a:gd name="T25" fmla="*/ 0 h 14"/>
                    <a:gd name="T26" fmla="*/ 7 w 14"/>
                    <a:gd name="T27" fmla="*/ 0 h 14"/>
                    <a:gd name="T28" fmla="*/ 5 w 14"/>
                    <a:gd name="T29" fmla="*/ 2 h 14"/>
                    <a:gd name="T30" fmla="*/ 2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9" y="14"/>
                      </a:lnTo>
                      <a:lnTo>
                        <a:pt x="12" y="14"/>
                      </a:lnTo>
                      <a:lnTo>
                        <a:pt x="14" y="12"/>
                      </a:lnTo>
                      <a:lnTo>
                        <a:pt x="14" y="9"/>
                      </a:lnTo>
                      <a:lnTo>
                        <a:pt x="14" y="7"/>
                      </a:lnTo>
                      <a:lnTo>
                        <a:pt x="14" y="4"/>
                      </a:lnTo>
                      <a:lnTo>
                        <a:pt x="12" y="2"/>
                      </a:lnTo>
                      <a:lnTo>
                        <a:pt x="9" y="0"/>
                      </a:lnTo>
                      <a:lnTo>
                        <a:pt x="7" y="0"/>
                      </a:lnTo>
                      <a:lnTo>
                        <a:pt x="5" y="2"/>
                      </a:lnTo>
                      <a:lnTo>
                        <a:pt x="2" y="4"/>
                      </a:lnTo>
                      <a:lnTo>
                        <a:pt x="0" y="7"/>
                      </a:lnTo>
                      <a:lnTo>
                        <a:pt x="0" y="9"/>
                      </a:lnTo>
                      <a:close/>
                    </a:path>
                  </a:pathLst>
                </a:custGeom>
                <a:solidFill>
                  <a:srgbClr val="969696"/>
                </a:solidFill>
                <a:ln w="9525">
                  <a:noFill/>
                  <a:round/>
                  <a:headEnd/>
                  <a:tailEnd/>
                </a:ln>
              </p:spPr>
              <p:txBody>
                <a:bodyPr/>
                <a:lstStyle/>
                <a:p>
                  <a:endParaRPr lang="ru-RU"/>
                </a:p>
              </p:txBody>
            </p:sp>
            <p:sp>
              <p:nvSpPr>
                <p:cNvPr id="992" name="Freeform 347"/>
                <p:cNvSpPr>
                  <a:spLocks/>
                </p:cNvSpPr>
                <p:nvPr/>
              </p:nvSpPr>
              <p:spPr bwMode="auto">
                <a:xfrm>
                  <a:off x="7715" y="6293"/>
                  <a:ext cx="14" cy="14"/>
                </a:xfrm>
                <a:custGeom>
                  <a:avLst/>
                  <a:gdLst>
                    <a:gd name="T0" fmla="*/ 0 w 14"/>
                    <a:gd name="T1" fmla="*/ 9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5 w 14"/>
                    <a:gd name="T29" fmla="*/ 2 h 14"/>
                    <a:gd name="T30" fmla="*/ 2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9" y="14"/>
                      </a:lnTo>
                      <a:lnTo>
                        <a:pt x="12" y="14"/>
                      </a:lnTo>
                      <a:lnTo>
                        <a:pt x="14" y="12"/>
                      </a:lnTo>
                      <a:lnTo>
                        <a:pt x="14" y="9"/>
                      </a:lnTo>
                      <a:lnTo>
                        <a:pt x="14" y="7"/>
                      </a:lnTo>
                      <a:lnTo>
                        <a:pt x="14" y="5"/>
                      </a:lnTo>
                      <a:lnTo>
                        <a:pt x="12" y="2"/>
                      </a:lnTo>
                      <a:lnTo>
                        <a:pt x="9" y="0"/>
                      </a:lnTo>
                      <a:lnTo>
                        <a:pt x="7" y="0"/>
                      </a:lnTo>
                      <a:lnTo>
                        <a:pt x="5" y="2"/>
                      </a:lnTo>
                      <a:lnTo>
                        <a:pt x="2" y="5"/>
                      </a:lnTo>
                      <a:lnTo>
                        <a:pt x="0" y="7"/>
                      </a:lnTo>
                      <a:lnTo>
                        <a:pt x="0" y="9"/>
                      </a:lnTo>
                      <a:close/>
                    </a:path>
                  </a:pathLst>
                </a:custGeom>
                <a:solidFill>
                  <a:srgbClr val="969696"/>
                </a:solidFill>
                <a:ln w="9525">
                  <a:noFill/>
                  <a:round/>
                  <a:headEnd/>
                  <a:tailEnd/>
                </a:ln>
              </p:spPr>
              <p:txBody>
                <a:bodyPr/>
                <a:lstStyle/>
                <a:p>
                  <a:endParaRPr lang="ru-RU"/>
                </a:p>
              </p:txBody>
            </p:sp>
            <p:sp>
              <p:nvSpPr>
                <p:cNvPr id="993" name="Freeform 348"/>
                <p:cNvSpPr>
                  <a:spLocks/>
                </p:cNvSpPr>
                <p:nvPr/>
              </p:nvSpPr>
              <p:spPr bwMode="auto">
                <a:xfrm>
                  <a:off x="7715" y="6264"/>
                  <a:ext cx="14" cy="14"/>
                </a:xfrm>
                <a:custGeom>
                  <a:avLst/>
                  <a:gdLst>
                    <a:gd name="T0" fmla="*/ 0 w 14"/>
                    <a:gd name="T1" fmla="*/ 10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9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5" y="14"/>
                      </a:lnTo>
                      <a:lnTo>
                        <a:pt x="7" y="14"/>
                      </a:lnTo>
                      <a:lnTo>
                        <a:pt x="9" y="14"/>
                      </a:lnTo>
                      <a:lnTo>
                        <a:pt x="12" y="12"/>
                      </a:lnTo>
                      <a:lnTo>
                        <a:pt x="14" y="10"/>
                      </a:lnTo>
                      <a:lnTo>
                        <a:pt x="14" y="7"/>
                      </a:lnTo>
                      <a:lnTo>
                        <a:pt x="12" y="5"/>
                      </a:lnTo>
                      <a:lnTo>
                        <a:pt x="9" y="2"/>
                      </a:lnTo>
                      <a:lnTo>
                        <a:pt x="7" y="0"/>
                      </a:lnTo>
                      <a:lnTo>
                        <a:pt x="5"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994" name="Freeform 349"/>
                <p:cNvSpPr>
                  <a:spLocks/>
                </p:cNvSpPr>
                <p:nvPr/>
              </p:nvSpPr>
              <p:spPr bwMode="auto">
                <a:xfrm>
                  <a:off x="7715" y="6235"/>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9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9 w 14"/>
                    <a:gd name="T23" fmla="*/ 3 h 15"/>
                    <a:gd name="T24" fmla="*/ 7 w 14"/>
                    <a:gd name="T25" fmla="*/ 0 h 15"/>
                    <a:gd name="T26" fmla="*/ 5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9" y="15"/>
                      </a:lnTo>
                      <a:lnTo>
                        <a:pt x="12" y="12"/>
                      </a:lnTo>
                      <a:lnTo>
                        <a:pt x="14" y="10"/>
                      </a:lnTo>
                      <a:lnTo>
                        <a:pt x="14" y="7"/>
                      </a:lnTo>
                      <a:lnTo>
                        <a:pt x="12" y="5"/>
                      </a:lnTo>
                      <a:lnTo>
                        <a:pt x="9" y="3"/>
                      </a:lnTo>
                      <a:lnTo>
                        <a:pt x="7" y="0"/>
                      </a:lnTo>
                      <a:lnTo>
                        <a:pt x="5"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995" name="Freeform 350"/>
                <p:cNvSpPr>
                  <a:spLocks/>
                </p:cNvSpPr>
                <p:nvPr/>
              </p:nvSpPr>
              <p:spPr bwMode="auto">
                <a:xfrm>
                  <a:off x="7715" y="6206"/>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9 w 14"/>
                    <a:gd name="T11" fmla="*/ 15 h 15"/>
                    <a:gd name="T12" fmla="*/ 12 w 14"/>
                    <a:gd name="T13" fmla="*/ 12 h 15"/>
                    <a:gd name="T14" fmla="*/ 14 w 14"/>
                    <a:gd name="T15" fmla="*/ 10 h 15"/>
                    <a:gd name="T16" fmla="*/ 14 w 14"/>
                    <a:gd name="T17" fmla="*/ 8 h 15"/>
                    <a:gd name="T18" fmla="*/ 14 w 14"/>
                    <a:gd name="T19" fmla="*/ 8 h 15"/>
                    <a:gd name="T20" fmla="*/ 12 w 14"/>
                    <a:gd name="T21" fmla="*/ 5 h 15"/>
                    <a:gd name="T22" fmla="*/ 9 w 14"/>
                    <a:gd name="T23" fmla="*/ 3 h 15"/>
                    <a:gd name="T24" fmla="*/ 7 w 14"/>
                    <a:gd name="T25" fmla="*/ 0 h 15"/>
                    <a:gd name="T26" fmla="*/ 5 w 14"/>
                    <a:gd name="T27" fmla="*/ 0 h 15"/>
                    <a:gd name="T28" fmla="*/ 2 w 14"/>
                    <a:gd name="T29" fmla="*/ 3 h 15"/>
                    <a:gd name="T30" fmla="*/ 0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9" y="15"/>
                      </a:lnTo>
                      <a:lnTo>
                        <a:pt x="12" y="12"/>
                      </a:lnTo>
                      <a:lnTo>
                        <a:pt x="14" y="10"/>
                      </a:lnTo>
                      <a:lnTo>
                        <a:pt x="14" y="8"/>
                      </a:lnTo>
                      <a:lnTo>
                        <a:pt x="12" y="5"/>
                      </a:lnTo>
                      <a:lnTo>
                        <a:pt x="9" y="3"/>
                      </a:lnTo>
                      <a:lnTo>
                        <a:pt x="7" y="0"/>
                      </a:lnTo>
                      <a:lnTo>
                        <a:pt x="5" y="0"/>
                      </a:lnTo>
                      <a:lnTo>
                        <a:pt x="2"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996" name="Freeform 351"/>
                <p:cNvSpPr>
                  <a:spLocks/>
                </p:cNvSpPr>
                <p:nvPr/>
              </p:nvSpPr>
              <p:spPr bwMode="auto">
                <a:xfrm>
                  <a:off x="7712" y="6178"/>
                  <a:ext cx="15" cy="14"/>
                </a:xfrm>
                <a:custGeom>
                  <a:avLst/>
                  <a:gdLst>
                    <a:gd name="T0" fmla="*/ 0 w 15"/>
                    <a:gd name="T1" fmla="*/ 9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4 h 14"/>
                    <a:gd name="T22" fmla="*/ 12 w 15"/>
                    <a:gd name="T23" fmla="*/ 2 h 14"/>
                    <a:gd name="T24" fmla="*/ 10 w 15"/>
                    <a:gd name="T25" fmla="*/ 0 h 14"/>
                    <a:gd name="T26" fmla="*/ 8 w 15"/>
                    <a:gd name="T27" fmla="*/ 0 h 14"/>
                    <a:gd name="T28" fmla="*/ 5 w 15"/>
                    <a:gd name="T29" fmla="*/ 2 h 14"/>
                    <a:gd name="T30" fmla="*/ 3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8" y="14"/>
                      </a:lnTo>
                      <a:lnTo>
                        <a:pt x="10" y="14"/>
                      </a:lnTo>
                      <a:lnTo>
                        <a:pt x="12" y="14"/>
                      </a:lnTo>
                      <a:lnTo>
                        <a:pt x="15" y="12"/>
                      </a:lnTo>
                      <a:lnTo>
                        <a:pt x="15" y="9"/>
                      </a:lnTo>
                      <a:lnTo>
                        <a:pt x="15" y="7"/>
                      </a:lnTo>
                      <a:lnTo>
                        <a:pt x="15" y="4"/>
                      </a:lnTo>
                      <a:lnTo>
                        <a:pt x="12" y="2"/>
                      </a:lnTo>
                      <a:lnTo>
                        <a:pt x="10" y="0"/>
                      </a:lnTo>
                      <a:lnTo>
                        <a:pt x="8" y="0"/>
                      </a:lnTo>
                      <a:lnTo>
                        <a:pt x="5" y="2"/>
                      </a:lnTo>
                      <a:lnTo>
                        <a:pt x="3" y="4"/>
                      </a:lnTo>
                      <a:lnTo>
                        <a:pt x="0" y="7"/>
                      </a:lnTo>
                      <a:lnTo>
                        <a:pt x="0" y="9"/>
                      </a:lnTo>
                      <a:close/>
                    </a:path>
                  </a:pathLst>
                </a:custGeom>
                <a:solidFill>
                  <a:srgbClr val="969696"/>
                </a:solidFill>
                <a:ln w="9525">
                  <a:noFill/>
                  <a:round/>
                  <a:headEnd/>
                  <a:tailEnd/>
                </a:ln>
              </p:spPr>
              <p:txBody>
                <a:bodyPr/>
                <a:lstStyle/>
                <a:p>
                  <a:endParaRPr lang="ru-RU"/>
                </a:p>
              </p:txBody>
            </p:sp>
            <p:sp>
              <p:nvSpPr>
                <p:cNvPr id="997" name="Freeform 352"/>
                <p:cNvSpPr>
                  <a:spLocks/>
                </p:cNvSpPr>
                <p:nvPr/>
              </p:nvSpPr>
              <p:spPr bwMode="auto">
                <a:xfrm>
                  <a:off x="7712" y="6149"/>
                  <a:ext cx="15" cy="14"/>
                </a:xfrm>
                <a:custGeom>
                  <a:avLst/>
                  <a:gdLst>
                    <a:gd name="T0" fmla="*/ 0 w 15"/>
                    <a:gd name="T1" fmla="*/ 9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5 h 14"/>
                    <a:gd name="T22" fmla="*/ 12 w 15"/>
                    <a:gd name="T23" fmla="*/ 2 h 14"/>
                    <a:gd name="T24" fmla="*/ 10 w 15"/>
                    <a:gd name="T25" fmla="*/ 0 h 14"/>
                    <a:gd name="T26" fmla="*/ 8 w 15"/>
                    <a:gd name="T27" fmla="*/ 0 h 14"/>
                    <a:gd name="T28" fmla="*/ 5 w 15"/>
                    <a:gd name="T29" fmla="*/ 2 h 14"/>
                    <a:gd name="T30" fmla="*/ 3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8" y="14"/>
                      </a:lnTo>
                      <a:lnTo>
                        <a:pt x="10" y="14"/>
                      </a:lnTo>
                      <a:lnTo>
                        <a:pt x="12" y="14"/>
                      </a:lnTo>
                      <a:lnTo>
                        <a:pt x="15" y="12"/>
                      </a:lnTo>
                      <a:lnTo>
                        <a:pt x="15" y="9"/>
                      </a:lnTo>
                      <a:lnTo>
                        <a:pt x="15" y="7"/>
                      </a:lnTo>
                      <a:lnTo>
                        <a:pt x="15" y="5"/>
                      </a:lnTo>
                      <a:lnTo>
                        <a:pt x="12" y="2"/>
                      </a:lnTo>
                      <a:lnTo>
                        <a:pt x="10" y="0"/>
                      </a:lnTo>
                      <a:lnTo>
                        <a:pt x="8" y="0"/>
                      </a:lnTo>
                      <a:lnTo>
                        <a:pt x="5" y="2"/>
                      </a:lnTo>
                      <a:lnTo>
                        <a:pt x="3" y="5"/>
                      </a:lnTo>
                      <a:lnTo>
                        <a:pt x="0" y="7"/>
                      </a:lnTo>
                      <a:lnTo>
                        <a:pt x="0" y="9"/>
                      </a:lnTo>
                      <a:close/>
                    </a:path>
                  </a:pathLst>
                </a:custGeom>
                <a:solidFill>
                  <a:srgbClr val="969696"/>
                </a:solidFill>
                <a:ln w="9525">
                  <a:noFill/>
                  <a:round/>
                  <a:headEnd/>
                  <a:tailEnd/>
                </a:ln>
              </p:spPr>
              <p:txBody>
                <a:bodyPr/>
                <a:lstStyle/>
                <a:p>
                  <a:endParaRPr lang="ru-RU"/>
                </a:p>
              </p:txBody>
            </p:sp>
            <p:sp>
              <p:nvSpPr>
                <p:cNvPr id="998" name="Freeform 353"/>
                <p:cNvSpPr>
                  <a:spLocks/>
                </p:cNvSpPr>
                <p:nvPr/>
              </p:nvSpPr>
              <p:spPr bwMode="auto">
                <a:xfrm>
                  <a:off x="7712" y="6120"/>
                  <a:ext cx="15" cy="14"/>
                </a:xfrm>
                <a:custGeom>
                  <a:avLst/>
                  <a:gdLst>
                    <a:gd name="T0" fmla="*/ 0 w 15"/>
                    <a:gd name="T1" fmla="*/ 10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10 h 14"/>
                    <a:gd name="T16" fmla="*/ 15 w 15"/>
                    <a:gd name="T17" fmla="*/ 7 h 14"/>
                    <a:gd name="T18" fmla="*/ 15 w 15"/>
                    <a:gd name="T19" fmla="*/ 7 h 14"/>
                    <a:gd name="T20" fmla="*/ 15 w 15"/>
                    <a:gd name="T21" fmla="*/ 5 h 14"/>
                    <a:gd name="T22" fmla="*/ 12 w 15"/>
                    <a:gd name="T23" fmla="*/ 2 h 14"/>
                    <a:gd name="T24" fmla="*/ 10 w 15"/>
                    <a:gd name="T25" fmla="*/ 0 h 14"/>
                    <a:gd name="T26" fmla="*/ 8 w 15"/>
                    <a:gd name="T27" fmla="*/ 0 h 14"/>
                    <a:gd name="T28" fmla="*/ 5 w 15"/>
                    <a:gd name="T29" fmla="*/ 2 h 14"/>
                    <a:gd name="T30" fmla="*/ 3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3" y="12"/>
                      </a:lnTo>
                      <a:lnTo>
                        <a:pt x="5" y="14"/>
                      </a:lnTo>
                      <a:lnTo>
                        <a:pt x="8" y="14"/>
                      </a:lnTo>
                      <a:lnTo>
                        <a:pt x="10" y="14"/>
                      </a:lnTo>
                      <a:lnTo>
                        <a:pt x="12" y="14"/>
                      </a:lnTo>
                      <a:lnTo>
                        <a:pt x="15" y="12"/>
                      </a:lnTo>
                      <a:lnTo>
                        <a:pt x="15" y="10"/>
                      </a:lnTo>
                      <a:lnTo>
                        <a:pt x="15" y="7"/>
                      </a:lnTo>
                      <a:lnTo>
                        <a:pt x="15" y="5"/>
                      </a:lnTo>
                      <a:lnTo>
                        <a:pt x="12" y="2"/>
                      </a:lnTo>
                      <a:lnTo>
                        <a:pt x="10" y="0"/>
                      </a:lnTo>
                      <a:lnTo>
                        <a:pt x="8" y="0"/>
                      </a:lnTo>
                      <a:lnTo>
                        <a:pt x="5" y="2"/>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999" name="Freeform 354"/>
                <p:cNvSpPr>
                  <a:spLocks/>
                </p:cNvSpPr>
                <p:nvPr/>
              </p:nvSpPr>
              <p:spPr bwMode="auto">
                <a:xfrm>
                  <a:off x="7712" y="6091"/>
                  <a:ext cx="15" cy="15"/>
                </a:xfrm>
                <a:custGeom>
                  <a:avLst/>
                  <a:gdLst>
                    <a:gd name="T0" fmla="*/ 0 w 15"/>
                    <a:gd name="T1" fmla="*/ 10 h 15"/>
                    <a:gd name="T2" fmla="*/ 3 w 15"/>
                    <a:gd name="T3" fmla="*/ 12 h 15"/>
                    <a:gd name="T4" fmla="*/ 5 w 15"/>
                    <a:gd name="T5" fmla="*/ 15 h 15"/>
                    <a:gd name="T6" fmla="*/ 8 w 15"/>
                    <a:gd name="T7" fmla="*/ 15 h 15"/>
                    <a:gd name="T8" fmla="*/ 10 w 15"/>
                    <a:gd name="T9" fmla="*/ 15 h 15"/>
                    <a:gd name="T10" fmla="*/ 12 w 15"/>
                    <a:gd name="T11" fmla="*/ 15 h 15"/>
                    <a:gd name="T12" fmla="*/ 15 w 15"/>
                    <a:gd name="T13" fmla="*/ 12 h 15"/>
                    <a:gd name="T14" fmla="*/ 15 w 15"/>
                    <a:gd name="T15" fmla="*/ 10 h 15"/>
                    <a:gd name="T16" fmla="*/ 15 w 15"/>
                    <a:gd name="T17" fmla="*/ 7 h 15"/>
                    <a:gd name="T18" fmla="*/ 15 w 15"/>
                    <a:gd name="T19" fmla="*/ 7 h 15"/>
                    <a:gd name="T20" fmla="*/ 15 w 15"/>
                    <a:gd name="T21" fmla="*/ 5 h 15"/>
                    <a:gd name="T22" fmla="*/ 12 w 15"/>
                    <a:gd name="T23" fmla="*/ 3 h 15"/>
                    <a:gd name="T24" fmla="*/ 10 w 15"/>
                    <a:gd name="T25" fmla="*/ 0 h 15"/>
                    <a:gd name="T26" fmla="*/ 8 w 15"/>
                    <a:gd name="T27" fmla="*/ 0 h 15"/>
                    <a:gd name="T28" fmla="*/ 5 w 15"/>
                    <a:gd name="T29" fmla="*/ 3 h 15"/>
                    <a:gd name="T30" fmla="*/ 3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8" y="15"/>
                      </a:lnTo>
                      <a:lnTo>
                        <a:pt x="10" y="15"/>
                      </a:lnTo>
                      <a:lnTo>
                        <a:pt x="12" y="15"/>
                      </a:lnTo>
                      <a:lnTo>
                        <a:pt x="15" y="12"/>
                      </a:lnTo>
                      <a:lnTo>
                        <a:pt x="15" y="10"/>
                      </a:lnTo>
                      <a:lnTo>
                        <a:pt x="15" y="7"/>
                      </a:lnTo>
                      <a:lnTo>
                        <a:pt x="15" y="5"/>
                      </a:lnTo>
                      <a:lnTo>
                        <a:pt x="12" y="3"/>
                      </a:lnTo>
                      <a:lnTo>
                        <a:pt x="10" y="0"/>
                      </a:lnTo>
                      <a:lnTo>
                        <a:pt x="8" y="0"/>
                      </a:lnTo>
                      <a:lnTo>
                        <a:pt x="5" y="3"/>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1000" name="Freeform 355"/>
                <p:cNvSpPr>
                  <a:spLocks/>
                </p:cNvSpPr>
                <p:nvPr/>
              </p:nvSpPr>
              <p:spPr bwMode="auto">
                <a:xfrm>
                  <a:off x="7712" y="6062"/>
                  <a:ext cx="15" cy="15"/>
                </a:xfrm>
                <a:custGeom>
                  <a:avLst/>
                  <a:gdLst>
                    <a:gd name="T0" fmla="*/ 0 w 15"/>
                    <a:gd name="T1" fmla="*/ 10 h 15"/>
                    <a:gd name="T2" fmla="*/ 0 w 15"/>
                    <a:gd name="T3" fmla="*/ 12 h 15"/>
                    <a:gd name="T4" fmla="*/ 3 w 15"/>
                    <a:gd name="T5" fmla="*/ 15 h 15"/>
                    <a:gd name="T6" fmla="*/ 5 w 15"/>
                    <a:gd name="T7" fmla="*/ 15 h 15"/>
                    <a:gd name="T8" fmla="*/ 8 w 15"/>
                    <a:gd name="T9" fmla="*/ 15 h 15"/>
                    <a:gd name="T10" fmla="*/ 10 w 15"/>
                    <a:gd name="T11" fmla="*/ 15 h 15"/>
                    <a:gd name="T12" fmla="*/ 12 w 15"/>
                    <a:gd name="T13" fmla="*/ 12 h 15"/>
                    <a:gd name="T14" fmla="*/ 15 w 15"/>
                    <a:gd name="T15" fmla="*/ 10 h 15"/>
                    <a:gd name="T16" fmla="*/ 15 w 15"/>
                    <a:gd name="T17" fmla="*/ 8 h 15"/>
                    <a:gd name="T18" fmla="*/ 15 w 15"/>
                    <a:gd name="T19" fmla="*/ 8 h 15"/>
                    <a:gd name="T20" fmla="*/ 12 w 15"/>
                    <a:gd name="T21" fmla="*/ 5 h 15"/>
                    <a:gd name="T22" fmla="*/ 10 w 15"/>
                    <a:gd name="T23" fmla="*/ 3 h 15"/>
                    <a:gd name="T24" fmla="*/ 8 w 15"/>
                    <a:gd name="T25" fmla="*/ 0 h 15"/>
                    <a:gd name="T26" fmla="*/ 5 w 15"/>
                    <a:gd name="T27" fmla="*/ 0 h 15"/>
                    <a:gd name="T28" fmla="*/ 3 w 15"/>
                    <a:gd name="T29" fmla="*/ 3 h 15"/>
                    <a:gd name="T30" fmla="*/ 0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8" y="15"/>
                      </a:lnTo>
                      <a:lnTo>
                        <a:pt x="10" y="15"/>
                      </a:lnTo>
                      <a:lnTo>
                        <a:pt x="12" y="12"/>
                      </a:lnTo>
                      <a:lnTo>
                        <a:pt x="15" y="10"/>
                      </a:lnTo>
                      <a:lnTo>
                        <a:pt x="15" y="8"/>
                      </a:lnTo>
                      <a:lnTo>
                        <a:pt x="12" y="5"/>
                      </a:lnTo>
                      <a:lnTo>
                        <a:pt x="10" y="3"/>
                      </a:lnTo>
                      <a:lnTo>
                        <a:pt x="8" y="0"/>
                      </a:lnTo>
                      <a:lnTo>
                        <a:pt x="5" y="0"/>
                      </a:lnTo>
                      <a:lnTo>
                        <a:pt x="3"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1001" name="Freeform 356"/>
                <p:cNvSpPr>
                  <a:spLocks/>
                </p:cNvSpPr>
                <p:nvPr/>
              </p:nvSpPr>
              <p:spPr bwMode="auto">
                <a:xfrm>
                  <a:off x="7712" y="6034"/>
                  <a:ext cx="15" cy="14"/>
                </a:xfrm>
                <a:custGeom>
                  <a:avLst/>
                  <a:gdLst>
                    <a:gd name="T0" fmla="*/ 0 w 15"/>
                    <a:gd name="T1" fmla="*/ 9 h 14"/>
                    <a:gd name="T2" fmla="*/ 0 w 15"/>
                    <a:gd name="T3" fmla="*/ 12 h 14"/>
                    <a:gd name="T4" fmla="*/ 3 w 15"/>
                    <a:gd name="T5" fmla="*/ 14 h 14"/>
                    <a:gd name="T6" fmla="*/ 5 w 15"/>
                    <a:gd name="T7" fmla="*/ 14 h 14"/>
                    <a:gd name="T8" fmla="*/ 8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4 h 14"/>
                    <a:gd name="T22" fmla="*/ 10 w 15"/>
                    <a:gd name="T23" fmla="*/ 2 h 14"/>
                    <a:gd name="T24" fmla="*/ 8 w 15"/>
                    <a:gd name="T25" fmla="*/ 0 h 14"/>
                    <a:gd name="T26" fmla="*/ 5 w 15"/>
                    <a:gd name="T27" fmla="*/ 0 h 14"/>
                    <a:gd name="T28" fmla="*/ 3 w 15"/>
                    <a:gd name="T29" fmla="*/ 2 h 14"/>
                    <a:gd name="T30" fmla="*/ 0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8" y="14"/>
                      </a:lnTo>
                      <a:lnTo>
                        <a:pt x="10" y="14"/>
                      </a:lnTo>
                      <a:lnTo>
                        <a:pt x="12" y="12"/>
                      </a:lnTo>
                      <a:lnTo>
                        <a:pt x="15" y="9"/>
                      </a:lnTo>
                      <a:lnTo>
                        <a:pt x="15" y="7"/>
                      </a:lnTo>
                      <a:lnTo>
                        <a:pt x="12" y="4"/>
                      </a:lnTo>
                      <a:lnTo>
                        <a:pt x="10" y="2"/>
                      </a:lnTo>
                      <a:lnTo>
                        <a:pt x="8" y="0"/>
                      </a:lnTo>
                      <a:lnTo>
                        <a:pt x="5" y="0"/>
                      </a:lnTo>
                      <a:lnTo>
                        <a:pt x="3"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1002" name="Freeform 357"/>
                <p:cNvSpPr>
                  <a:spLocks/>
                </p:cNvSpPr>
                <p:nvPr/>
              </p:nvSpPr>
              <p:spPr bwMode="auto">
                <a:xfrm>
                  <a:off x="7712" y="6005"/>
                  <a:ext cx="15" cy="14"/>
                </a:xfrm>
                <a:custGeom>
                  <a:avLst/>
                  <a:gdLst>
                    <a:gd name="T0" fmla="*/ 0 w 15"/>
                    <a:gd name="T1" fmla="*/ 9 h 14"/>
                    <a:gd name="T2" fmla="*/ 0 w 15"/>
                    <a:gd name="T3" fmla="*/ 12 h 14"/>
                    <a:gd name="T4" fmla="*/ 3 w 15"/>
                    <a:gd name="T5" fmla="*/ 14 h 14"/>
                    <a:gd name="T6" fmla="*/ 5 w 15"/>
                    <a:gd name="T7" fmla="*/ 14 h 14"/>
                    <a:gd name="T8" fmla="*/ 8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5 h 14"/>
                    <a:gd name="T22" fmla="*/ 10 w 15"/>
                    <a:gd name="T23" fmla="*/ 2 h 14"/>
                    <a:gd name="T24" fmla="*/ 8 w 15"/>
                    <a:gd name="T25" fmla="*/ 0 h 14"/>
                    <a:gd name="T26" fmla="*/ 5 w 15"/>
                    <a:gd name="T27" fmla="*/ 0 h 14"/>
                    <a:gd name="T28" fmla="*/ 3 w 15"/>
                    <a:gd name="T29" fmla="*/ 2 h 14"/>
                    <a:gd name="T30" fmla="*/ 0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8" y="14"/>
                      </a:lnTo>
                      <a:lnTo>
                        <a:pt x="10" y="14"/>
                      </a:lnTo>
                      <a:lnTo>
                        <a:pt x="12" y="12"/>
                      </a:lnTo>
                      <a:lnTo>
                        <a:pt x="15" y="9"/>
                      </a:lnTo>
                      <a:lnTo>
                        <a:pt x="15" y="7"/>
                      </a:lnTo>
                      <a:lnTo>
                        <a:pt x="12" y="5"/>
                      </a:lnTo>
                      <a:lnTo>
                        <a:pt x="10" y="2"/>
                      </a:lnTo>
                      <a:lnTo>
                        <a:pt x="8" y="0"/>
                      </a:lnTo>
                      <a:lnTo>
                        <a:pt x="5" y="0"/>
                      </a:lnTo>
                      <a:lnTo>
                        <a:pt x="3"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1003" name="Freeform 358"/>
                <p:cNvSpPr>
                  <a:spLocks/>
                </p:cNvSpPr>
                <p:nvPr/>
              </p:nvSpPr>
              <p:spPr bwMode="auto">
                <a:xfrm>
                  <a:off x="7710" y="5976"/>
                  <a:ext cx="14" cy="14"/>
                </a:xfrm>
                <a:custGeom>
                  <a:avLst/>
                  <a:gdLst>
                    <a:gd name="T0" fmla="*/ 0 w 14"/>
                    <a:gd name="T1" fmla="*/ 10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5" y="14"/>
                      </a:lnTo>
                      <a:lnTo>
                        <a:pt x="7" y="14"/>
                      </a:lnTo>
                      <a:lnTo>
                        <a:pt x="10" y="14"/>
                      </a:lnTo>
                      <a:lnTo>
                        <a:pt x="12" y="14"/>
                      </a:lnTo>
                      <a:lnTo>
                        <a:pt x="14" y="12"/>
                      </a:lnTo>
                      <a:lnTo>
                        <a:pt x="14" y="10"/>
                      </a:lnTo>
                      <a:lnTo>
                        <a:pt x="14" y="7"/>
                      </a:lnTo>
                      <a:lnTo>
                        <a:pt x="14" y="5"/>
                      </a:lnTo>
                      <a:lnTo>
                        <a:pt x="12" y="2"/>
                      </a:lnTo>
                      <a:lnTo>
                        <a:pt x="10" y="0"/>
                      </a:lnTo>
                      <a:lnTo>
                        <a:pt x="7" y="0"/>
                      </a:lnTo>
                      <a:lnTo>
                        <a:pt x="5"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1004" name="Freeform 359"/>
                <p:cNvSpPr>
                  <a:spLocks/>
                </p:cNvSpPr>
                <p:nvPr/>
              </p:nvSpPr>
              <p:spPr bwMode="auto">
                <a:xfrm>
                  <a:off x="7710" y="5947"/>
                  <a:ext cx="14" cy="15"/>
                </a:xfrm>
                <a:custGeom>
                  <a:avLst/>
                  <a:gdLst>
                    <a:gd name="T0" fmla="*/ 0 w 14"/>
                    <a:gd name="T1" fmla="*/ 10 h 15"/>
                    <a:gd name="T2" fmla="*/ 2 w 14"/>
                    <a:gd name="T3" fmla="*/ 12 h 15"/>
                    <a:gd name="T4" fmla="*/ 5 w 14"/>
                    <a:gd name="T5" fmla="*/ 15 h 15"/>
                    <a:gd name="T6" fmla="*/ 7 w 14"/>
                    <a:gd name="T7" fmla="*/ 15 h 15"/>
                    <a:gd name="T8" fmla="*/ 10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10 w 14"/>
                    <a:gd name="T25" fmla="*/ 0 h 15"/>
                    <a:gd name="T26" fmla="*/ 7 w 14"/>
                    <a:gd name="T27" fmla="*/ 0 h 15"/>
                    <a:gd name="T28" fmla="*/ 5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10" y="15"/>
                      </a:lnTo>
                      <a:lnTo>
                        <a:pt x="12" y="15"/>
                      </a:lnTo>
                      <a:lnTo>
                        <a:pt x="14" y="12"/>
                      </a:lnTo>
                      <a:lnTo>
                        <a:pt x="14" y="10"/>
                      </a:lnTo>
                      <a:lnTo>
                        <a:pt x="14" y="7"/>
                      </a:lnTo>
                      <a:lnTo>
                        <a:pt x="14" y="5"/>
                      </a:lnTo>
                      <a:lnTo>
                        <a:pt x="12" y="3"/>
                      </a:lnTo>
                      <a:lnTo>
                        <a:pt x="10" y="0"/>
                      </a:lnTo>
                      <a:lnTo>
                        <a:pt x="7" y="0"/>
                      </a:lnTo>
                      <a:lnTo>
                        <a:pt x="5"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1005" name="Freeform 360"/>
                <p:cNvSpPr>
                  <a:spLocks/>
                </p:cNvSpPr>
                <p:nvPr/>
              </p:nvSpPr>
              <p:spPr bwMode="auto">
                <a:xfrm>
                  <a:off x="7710" y="5918"/>
                  <a:ext cx="14" cy="15"/>
                </a:xfrm>
                <a:custGeom>
                  <a:avLst/>
                  <a:gdLst>
                    <a:gd name="T0" fmla="*/ 0 w 14"/>
                    <a:gd name="T1" fmla="*/ 10 h 15"/>
                    <a:gd name="T2" fmla="*/ 2 w 14"/>
                    <a:gd name="T3" fmla="*/ 12 h 15"/>
                    <a:gd name="T4" fmla="*/ 5 w 14"/>
                    <a:gd name="T5" fmla="*/ 15 h 15"/>
                    <a:gd name="T6" fmla="*/ 7 w 14"/>
                    <a:gd name="T7" fmla="*/ 15 h 15"/>
                    <a:gd name="T8" fmla="*/ 10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10 w 14"/>
                    <a:gd name="T25" fmla="*/ 0 h 15"/>
                    <a:gd name="T26" fmla="*/ 7 w 14"/>
                    <a:gd name="T27" fmla="*/ 0 h 15"/>
                    <a:gd name="T28" fmla="*/ 5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10" y="15"/>
                      </a:lnTo>
                      <a:lnTo>
                        <a:pt x="12" y="15"/>
                      </a:lnTo>
                      <a:lnTo>
                        <a:pt x="14" y="12"/>
                      </a:lnTo>
                      <a:lnTo>
                        <a:pt x="14" y="10"/>
                      </a:lnTo>
                      <a:lnTo>
                        <a:pt x="14" y="8"/>
                      </a:lnTo>
                      <a:lnTo>
                        <a:pt x="14" y="5"/>
                      </a:lnTo>
                      <a:lnTo>
                        <a:pt x="12" y="3"/>
                      </a:lnTo>
                      <a:lnTo>
                        <a:pt x="10" y="0"/>
                      </a:lnTo>
                      <a:lnTo>
                        <a:pt x="7" y="0"/>
                      </a:lnTo>
                      <a:lnTo>
                        <a:pt x="5" y="3"/>
                      </a:lnTo>
                      <a:lnTo>
                        <a:pt x="2" y="5"/>
                      </a:lnTo>
                      <a:lnTo>
                        <a:pt x="0" y="8"/>
                      </a:lnTo>
                      <a:lnTo>
                        <a:pt x="0" y="10"/>
                      </a:lnTo>
                      <a:close/>
                    </a:path>
                  </a:pathLst>
                </a:custGeom>
                <a:solidFill>
                  <a:srgbClr val="969696"/>
                </a:solidFill>
                <a:ln w="9525">
                  <a:noFill/>
                  <a:round/>
                  <a:headEnd/>
                  <a:tailEnd/>
                </a:ln>
              </p:spPr>
              <p:txBody>
                <a:bodyPr/>
                <a:lstStyle/>
                <a:p>
                  <a:endParaRPr lang="ru-RU"/>
                </a:p>
              </p:txBody>
            </p:sp>
          </p:grpSp>
          <p:sp>
            <p:nvSpPr>
              <p:cNvPr id="709" name="Freeform 361"/>
              <p:cNvSpPr>
                <a:spLocks/>
              </p:cNvSpPr>
              <p:nvPr/>
            </p:nvSpPr>
            <p:spPr bwMode="auto">
              <a:xfrm>
                <a:off x="7710" y="5890"/>
                <a:ext cx="14" cy="14"/>
              </a:xfrm>
              <a:custGeom>
                <a:avLst/>
                <a:gdLst>
                  <a:gd name="T0" fmla="*/ 0 w 14"/>
                  <a:gd name="T1" fmla="*/ 9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4 h 14"/>
                  <a:gd name="T22" fmla="*/ 12 w 14"/>
                  <a:gd name="T23" fmla="*/ 2 h 14"/>
                  <a:gd name="T24" fmla="*/ 10 w 14"/>
                  <a:gd name="T25" fmla="*/ 0 h 14"/>
                  <a:gd name="T26" fmla="*/ 7 w 14"/>
                  <a:gd name="T27" fmla="*/ 0 h 14"/>
                  <a:gd name="T28" fmla="*/ 5 w 14"/>
                  <a:gd name="T29" fmla="*/ 2 h 14"/>
                  <a:gd name="T30" fmla="*/ 2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10" y="14"/>
                    </a:lnTo>
                    <a:lnTo>
                      <a:pt x="12" y="14"/>
                    </a:lnTo>
                    <a:lnTo>
                      <a:pt x="14" y="12"/>
                    </a:lnTo>
                    <a:lnTo>
                      <a:pt x="14" y="9"/>
                    </a:lnTo>
                    <a:lnTo>
                      <a:pt x="14" y="7"/>
                    </a:lnTo>
                    <a:lnTo>
                      <a:pt x="14" y="4"/>
                    </a:lnTo>
                    <a:lnTo>
                      <a:pt x="12" y="2"/>
                    </a:lnTo>
                    <a:lnTo>
                      <a:pt x="10" y="0"/>
                    </a:lnTo>
                    <a:lnTo>
                      <a:pt x="7" y="0"/>
                    </a:lnTo>
                    <a:lnTo>
                      <a:pt x="5" y="2"/>
                    </a:lnTo>
                    <a:lnTo>
                      <a:pt x="2" y="4"/>
                    </a:lnTo>
                    <a:lnTo>
                      <a:pt x="0" y="7"/>
                    </a:lnTo>
                    <a:lnTo>
                      <a:pt x="0" y="9"/>
                    </a:lnTo>
                    <a:close/>
                  </a:path>
                </a:pathLst>
              </a:custGeom>
              <a:solidFill>
                <a:srgbClr val="969696"/>
              </a:solidFill>
              <a:ln w="9525">
                <a:noFill/>
                <a:round/>
                <a:headEnd/>
                <a:tailEnd/>
              </a:ln>
            </p:spPr>
            <p:txBody>
              <a:bodyPr/>
              <a:lstStyle/>
              <a:p>
                <a:endParaRPr lang="ru-RU"/>
              </a:p>
            </p:txBody>
          </p:sp>
          <p:sp>
            <p:nvSpPr>
              <p:cNvPr id="710" name="Freeform 362"/>
              <p:cNvSpPr>
                <a:spLocks/>
              </p:cNvSpPr>
              <p:nvPr/>
            </p:nvSpPr>
            <p:spPr bwMode="auto">
              <a:xfrm>
                <a:off x="7710" y="5861"/>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10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10" y="14"/>
                    </a:lnTo>
                    <a:lnTo>
                      <a:pt x="12" y="12"/>
                    </a:lnTo>
                    <a:lnTo>
                      <a:pt x="14" y="9"/>
                    </a:lnTo>
                    <a:lnTo>
                      <a:pt x="14" y="7"/>
                    </a:lnTo>
                    <a:lnTo>
                      <a:pt x="12" y="5"/>
                    </a:lnTo>
                    <a:lnTo>
                      <a:pt x="10" y="2"/>
                    </a:lnTo>
                    <a:lnTo>
                      <a:pt x="7" y="0"/>
                    </a:lnTo>
                    <a:lnTo>
                      <a:pt x="5"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711" name="Freeform 363"/>
              <p:cNvSpPr>
                <a:spLocks/>
              </p:cNvSpPr>
              <p:nvPr/>
            </p:nvSpPr>
            <p:spPr bwMode="auto">
              <a:xfrm>
                <a:off x="7710" y="5832"/>
                <a:ext cx="14" cy="14"/>
              </a:xfrm>
              <a:custGeom>
                <a:avLst/>
                <a:gdLst>
                  <a:gd name="T0" fmla="*/ 0 w 14"/>
                  <a:gd name="T1" fmla="*/ 10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10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5" y="14"/>
                    </a:lnTo>
                    <a:lnTo>
                      <a:pt x="7" y="14"/>
                    </a:lnTo>
                    <a:lnTo>
                      <a:pt x="10" y="14"/>
                    </a:lnTo>
                    <a:lnTo>
                      <a:pt x="12" y="12"/>
                    </a:lnTo>
                    <a:lnTo>
                      <a:pt x="14" y="10"/>
                    </a:lnTo>
                    <a:lnTo>
                      <a:pt x="14" y="7"/>
                    </a:lnTo>
                    <a:lnTo>
                      <a:pt x="12" y="5"/>
                    </a:lnTo>
                    <a:lnTo>
                      <a:pt x="10" y="2"/>
                    </a:lnTo>
                    <a:lnTo>
                      <a:pt x="7" y="0"/>
                    </a:lnTo>
                    <a:lnTo>
                      <a:pt x="5"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712" name="Freeform 364"/>
              <p:cNvSpPr>
                <a:spLocks/>
              </p:cNvSpPr>
              <p:nvPr/>
            </p:nvSpPr>
            <p:spPr bwMode="auto">
              <a:xfrm>
                <a:off x="7710" y="5803"/>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10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10 w 14"/>
                  <a:gd name="T23" fmla="*/ 3 h 15"/>
                  <a:gd name="T24" fmla="*/ 7 w 14"/>
                  <a:gd name="T25" fmla="*/ 0 h 15"/>
                  <a:gd name="T26" fmla="*/ 5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10" y="15"/>
                    </a:lnTo>
                    <a:lnTo>
                      <a:pt x="12" y="12"/>
                    </a:lnTo>
                    <a:lnTo>
                      <a:pt x="14" y="10"/>
                    </a:lnTo>
                    <a:lnTo>
                      <a:pt x="14" y="7"/>
                    </a:lnTo>
                    <a:lnTo>
                      <a:pt x="12" y="5"/>
                    </a:lnTo>
                    <a:lnTo>
                      <a:pt x="10" y="3"/>
                    </a:lnTo>
                    <a:lnTo>
                      <a:pt x="7" y="0"/>
                    </a:lnTo>
                    <a:lnTo>
                      <a:pt x="5"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713" name="Freeform 365"/>
              <p:cNvSpPr>
                <a:spLocks/>
              </p:cNvSpPr>
              <p:nvPr/>
            </p:nvSpPr>
            <p:spPr bwMode="auto">
              <a:xfrm>
                <a:off x="7708" y="5774"/>
                <a:ext cx="14" cy="15"/>
              </a:xfrm>
              <a:custGeom>
                <a:avLst/>
                <a:gdLst>
                  <a:gd name="T0" fmla="*/ 0 w 14"/>
                  <a:gd name="T1" fmla="*/ 10 h 15"/>
                  <a:gd name="T2" fmla="*/ 2 w 14"/>
                  <a:gd name="T3" fmla="*/ 12 h 15"/>
                  <a:gd name="T4" fmla="*/ 4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9 w 14"/>
                  <a:gd name="T25" fmla="*/ 0 h 15"/>
                  <a:gd name="T26" fmla="*/ 7 w 14"/>
                  <a:gd name="T27" fmla="*/ 0 h 15"/>
                  <a:gd name="T28" fmla="*/ 4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4" y="15"/>
                    </a:lnTo>
                    <a:lnTo>
                      <a:pt x="7" y="15"/>
                    </a:lnTo>
                    <a:lnTo>
                      <a:pt x="9" y="15"/>
                    </a:lnTo>
                    <a:lnTo>
                      <a:pt x="12" y="15"/>
                    </a:lnTo>
                    <a:lnTo>
                      <a:pt x="14" y="12"/>
                    </a:lnTo>
                    <a:lnTo>
                      <a:pt x="14" y="10"/>
                    </a:lnTo>
                    <a:lnTo>
                      <a:pt x="14" y="8"/>
                    </a:lnTo>
                    <a:lnTo>
                      <a:pt x="14" y="5"/>
                    </a:lnTo>
                    <a:lnTo>
                      <a:pt x="12" y="3"/>
                    </a:lnTo>
                    <a:lnTo>
                      <a:pt x="9" y="0"/>
                    </a:lnTo>
                    <a:lnTo>
                      <a:pt x="7" y="0"/>
                    </a:lnTo>
                    <a:lnTo>
                      <a:pt x="4"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714" name="Freeform 366"/>
              <p:cNvSpPr>
                <a:spLocks/>
              </p:cNvSpPr>
              <p:nvPr/>
            </p:nvSpPr>
            <p:spPr bwMode="auto">
              <a:xfrm>
                <a:off x="7708" y="5746"/>
                <a:ext cx="14" cy="14"/>
              </a:xfrm>
              <a:custGeom>
                <a:avLst/>
                <a:gdLst>
                  <a:gd name="T0" fmla="*/ 0 w 14"/>
                  <a:gd name="T1" fmla="*/ 9 h 14"/>
                  <a:gd name="T2" fmla="*/ 2 w 14"/>
                  <a:gd name="T3" fmla="*/ 12 h 14"/>
                  <a:gd name="T4" fmla="*/ 4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4 h 14"/>
                  <a:gd name="T22" fmla="*/ 12 w 14"/>
                  <a:gd name="T23" fmla="*/ 2 h 14"/>
                  <a:gd name="T24" fmla="*/ 9 w 14"/>
                  <a:gd name="T25" fmla="*/ 0 h 14"/>
                  <a:gd name="T26" fmla="*/ 7 w 14"/>
                  <a:gd name="T27" fmla="*/ 0 h 14"/>
                  <a:gd name="T28" fmla="*/ 4 w 14"/>
                  <a:gd name="T29" fmla="*/ 2 h 14"/>
                  <a:gd name="T30" fmla="*/ 2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4" y="14"/>
                    </a:lnTo>
                    <a:lnTo>
                      <a:pt x="7" y="14"/>
                    </a:lnTo>
                    <a:lnTo>
                      <a:pt x="9" y="14"/>
                    </a:lnTo>
                    <a:lnTo>
                      <a:pt x="12" y="14"/>
                    </a:lnTo>
                    <a:lnTo>
                      <a:pt x="14" y="12"/>
                    </a:lnTo>
                    <a:lnTo>
                      <a:pt x="14" y="9"/>
                    </a:lnTo>
                    <a:lnTo>
                      <a:pt x="14" y="7"/>
                    </a:lnTo>
                    <a:lnTo>
                      <a:pt x="14" y="4"/>
                    </a:lnTo>
                    <a:lnTo>
                      <a:pt x="12" y="2"/>
                    </a:lnTo>
                    <a:lnTo>
                      <a:pt x="9" y="0"/>
                    </a:lnTo>
                    <a:lnTo>
                      <a:pt x="7" y="0"/>
                    </a:lnTo>
                    <a:lnTo>
                      <a:pt x="4" y="2"/>
                    </a:lnTo>
                    <a:lnTo>
                      <a:pt x="2" y="4"/>
                    </a:lnTo>
                    <a:lnTo>
                      <a:pt x="0" y="7"/>
                    </a:lnTo>
                    <a:lnTo>
                      <a:pt x="0" y="9"/>
                    </a:lnTo>
                    <a:close/>
                  </a:path>
                </a:pathLst>
              </a:custGeom>
              <a:solidFill>
                <a:srgbClr val="969696"/>
              </a:solidFill>
              <a:ln w="9525">
                <a:noFill/>
                <a:round/>
                <a:headEnd/>
                <a:tailEnd/>
              </a:ln>
            </p:spPr>
            <p:txBody>
              <a:bodyPr/>
              <a:lstStyle/>
              <a:p>
                <a:endParaRPr lang="ru-RU"/>
              </a:p>
            </p:txBody>
          </p:sp>
          <p:sp>
            <p:nvSpPr>
              <p:cNvPr id="715" name="Freeform 367"/>
              <p:cNvSpPr>
                <a:spLocks/>
              </p:cNvSpPr>
              <p:nvPr/>
            </p:nvSpPr>
            <p:spPr bwMode="auto">
              <a:xfrm>
                <a:off x="7708" y="5717"/>
                <a:ext cx="14" cy="14"/>
              </a:xfrm>
              <a:custGeom>
                <a:avLst/>
                <a:gdLst>
                  <a:gd name="T0" fmla="*/ 0 w 14"/>
                  <a:gd name="T1" fmla="*/ 9 h 14"/>
                  <a:gd name="T2" fmla="*/ 2 w 14"/>
                  <a:gd name="T3" fmla="*/ 12 h 14"/>
                  <a:gd name="T4" fmla="*/ 4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4 w 14"/>
                  <a:gd name="T29" fmla="*/ 2 h 14"/>
                  <a:gd name="T30" fmla="*/ 2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4" y="14"/>
                    </a:lnTo>
                    <a:lnTo>
                      <a:pt x="7" y="14"/>
                    </a:lnTo>
                    <a:lnTo>
                      <a:pt x="9" y="14"/>
                    </a:lnTo>
                    <a:lnTo>
                      <a:pt x="12" y="14"/>
                    </a:lnTo>
                    <a:lnTo>
                      <a:pt x="14" y="12"/>
                    </a:lnTo>
                    <a:lnTo>
                      <a:pt x="14" y="9"/>
                    </a:lnTo>
                    <a:lnTo>
                      <a:pt x="14" y="7"/>
                    </a:lnTo>
                    <a:lnTo>
                      <a:pt x="14" y="5"/>
                    </a:lnTo>
                    <a:lnTo>
                      <a:pt x="12" y="2"/>
                    </a:lnTo>
                    <a:lnTo>
                      <a:pt x="9" y="0"/>
                    </a:lnTo>
                    <a:lnTo>
                      <a:pt x="7" y="0"/>
                    </a:lnTo>
                    <a:lnTo>
                      <a:pt x="4" y="2"/>
                    </a:lnTo>
                    <a:lnTo>
                      <a:pt x="2" y="5"/>
                    </a:lnTo>
                    <a:lnTo>
                      <a:pt x="0" y="7"/>
                    </a:lnTo>
                    <a:lnTo>
                      <a:pt x="0" y="9"/>
                    </a:lnTo>
                    <a:close/>
                  </a:path>
                </a:pathLst>
              </a:custGeom>
              <a:solidFill>
                <a:srgbClr val="969696"/>
              </a:solidFill>
              <a:ln w="9525">
                <a:noFill/>
                <a:round/>
                <a:headEnd/>
                <a:tailEnd/>
              </a:ln>
            </p:spPr>
            <p:txBody>
              <a:bodyPr/>
              <a:lstStyle/>
              <a:p>
                <a:endParaRPr lang="ru-RU"/>
              </a:p>
            </p:txBody>
          </p:sp>
          <p:sp>
            <p:nvSpPr>
              <p:cNvPr id="716" name="Freeform 368"/>
              <p:cNvSpPr>
                <a:spLocks/>
              </p:cNvSpPr>
              <p:nvPr/>
            </p:nvSpPr>
            <p:spPr bwMode="auto">
              <a:xfrm>
                <a:off x="7708" y="5688"/>
                <a:ext cx="14" cy="14"/>
              </a:xfrm>
              <a:custGeom>
                <a:avLst/>
                <a:gdLst>
                  <a:gd name="T0" fmla="*/ 0 w 14"/>
                  <a:gd name="T1" fmla="*/ 10 h 14"/>
                  <a:gd name="T2" fmla="*/ 2 w 14"/>
                  <a:gd name="T3" fmla="*/ 12 h 14"/>
                  <a:gd name="T4" fmla="*/ 4 w 14"/>
                  <a:gd name="T5" fmla="*/ 14 h 14"/>
                  <a:gd name="T6" fmla="*/ 7 w 14"/>
                  <a:gd name="T7" fmla="*/ 14 h 14"/>
                  <a:gd name="T8" fmla="*/ 9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4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4" y="14"/>
                    </a:lnTo>
                    <a:lnTo>
                      <a:pt x="7" y="14"/>
                    </a:lnTo>
                    <a:lnTo>
                      <a:pt x="9" y="14"/>
                    </a:lnTo>
                    <a:lnTo>
                      <a:pt x="12" y="14"/>
                    </a:lnTo>
                    <a:lnTo>
                      <a:pt x="14" y="12"/>
                    </a:lnTo>
                    <a:lnTo>
                      <a:pt x="14" y="10"/>
                    </a:lnTo>
                    <a:lnTo>
                      <a:pt x="14" y="7"/>
                    </a:lnTo>
                    <a:lnTo>
                      <a:pt x="14" y="5"/>
                    </a:lnTo>
                    <a:lnTo>
                      <a:pt x="12" y="2"/>
                    </a:lnTo>
                    <a:lnTo>
                      <a:pt x="9" y="0"/>
                    </a:lnTo>
                    <a:lnTo>
                      <a:pt x="7" y="0"/>
                    </a:lnTo>
                    <a:lnTo>
                      <a:pt x="4"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717" name="Freeform 369"/>
              <p:cNvSpPr>
                <a:spLocks/>
              </p:cNvSpPr>
              <p:nvPr/>
            </p:nvSpPr>
            <p:spPr bwMode="auto">
              <a:xfrm>
                <a:off x="7708" y="5659"/>
                <a:ext cx="14" cy="15"/>
              </a:xfrm>
              <a:custGeom>
                <a:avLst/>
                <a:gdLst>
                  <a:gd name="T0" fmla="*/ 0 w 14"/>
                  <a:gd name="T1" fmla="*/ 10 h 15"/>
                  <a:gd name="T2" fmla="*/ 0 w 14"/>
                  <a:gd name="T3" fmla="*/ 12 h 15"/>
                  <a:gd name="T4" fmla="*/ 2 w 14"/>
                  <a:gd name="T5" fmla="*/ 15 h 15"/>
                  <a:gd name="T6" fmla="*/ 4 w 14"/>
                  <a:gd name="T7" fmla="*/ 15 h 15"/>
                  <a:gd name="T8" fmla="*/ 7 w 14"/>
                  <a:gd name="T9" fmla="*/ 15 h 15"/>
                  <a:gd name="T10" fmla="*/ 9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9 w 14"/>
                  <a:gd name="T23" fmla="*/ 3 h 15"/>
                  <a:gd name="T24" fmla="*/ 7 w 14"/>
                  <a:gd name="T25" fmla="*/ 0 h 15"/>
                  <a:gd name="T26" fmla="*/ 4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4" y="15"/>
                    </a:lnTo>
                    <a:lnTo>
                      <a:pt x="7" y="15"/>
                    </a:lnTo>
                    <a:lnTo>
                      <a:pt x="9" y="15"/>
                    </a:lnTo>
                    <a:lnTo>
                      <a:pt x="12" y="12"/>
                    </a:lnTo>
                    <a:lnTo>
                      <a:pt x="14" y="10"/>
                    </a:lnTo>
                    <a:lnTo>
                      <a:pt x="14" y="7"/>
                    </a:lnTo>
                    <a:lnTo>
                      <a:pt x="12" y="5"/>
                    </a:lnTo>
                    <a:lnTo>
                      <a:pt x="9" y="3"/>
                    </a:lnTo>
                    <a:lnTo>
                      <a:pt x="7" y="0"/>
                    </a:lnTo>
                    <a:lnTo>
                      <a:pt x="4"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718" name="Freeform 370"/>
              <p:cNvSpPr>
                <a:spLocks/>
              </p:cNvSpPr>
              <p:nvPr/>
            </p:nvSpPr>
            <p:spPr bwMode="auto">
              <a:xfrm>
                <a:off x="7708" y="5630"/>
                <a:ext cx="14" cy="15"/>
              </a:xfrm>
              <a:custGeom>
                <a:avLst/>
                <a:gdLst>
                  <a:gd name="T0" fmla="*/ 0 w 14"/>
                  <a:gd name="T1" fmla="*/ 10 h 15"/>
                  <a:gd name="T2" fmla="*/ 0 w 14"/>
                  <a:gd name="T3" fmla="*/ 12 h 15"/>
                  <a:gd name="T4" fmla="*/ 2 w 14"/>
                  <a:gd name="T5" fmla="*/ 15 h 15"/>
                  <a:gd name="T6" fmla="*/ 4 w 14"/>
                  <a:gd name="T7" fmla="*/ 15 h 15"/>
                  <a:gd name="T8" fmla="*/ 7 w 14"/>
                  <a:gd name="T9" fmla="*/ 15 h 15"/>
                  <a:gd name="T10" fmla="*/ 9 w 14"/>
                  <a:gd name="T11" fmla="*/ 15 h 15"/>
                  <a:gd name="T12" fmla="*/ 12 w 14"/>
                  <a:gd name="T13" fmla="*/ 12 h 15"/>
                  <a:gd name="T14" fmla="*/ 14 w 14"/>
                  <a:gd name="T15" fmla="*/ 10 h 15"/>
                  <a:gd name="T16" fmla="*/ 14 w 14"/>
                  <a:gd name="T17" fmla="*/ 8 h 15"/>
                  <a:gd name="T18" fmla="*/ 14 w 14"/>
                  <a:gd name="T19" fmla="*/ 8 h 15"/>
                  <a:gd name="T20" fmla="*/ 12 w 14"/>
                  <a:gd name="T21" fmla="*/ 5 h 15"/>
                  <a:gd name="T22" fmla="*/ 9 w 14"/>
                  <a:gd name="T23" fmla="*/ 3 h 15"/>
                  <a:gd name="T24" fmla="*/ 7 w 14"/>
                  <a:gd name="T25" fmla="*/ 0 h 15"/>
                  <a:gd name="T26" fmla="*/ 4 w 14"/>
                  <a:gd name="T27" fmla="*/ 0 h 15"/>
                  <a:gd name="T28" fmla="*/ 2 w 14"/>
                  <a:gd name="T29" fmla="*/ 3 h 15"/>
                  <a:gd name="T30" fmla="*/ 0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4" y="15"/>
                    </a:lnTo>
                    <a:lnTo>
                      <a:pt x="7" y="15"/>
                    </a:lnTo>
                    <a:lnTo>
                      <a:pt x="9" y="15"/>
                    </a:lnTo>
                    <a:lnTo>
                      <a:pt x="12" y="12"/>
                    </a:lnTo>
                    <a:lnTo>
                      <a:pt x="14" y="10"/>
                    </a:lnTo>
                    <a:lnTo>
                      <a:pt x="14" y="8"/>
                    </a:lnTo>
                    <a:lnTo>
                      <a:pt x="12" y="5"/>
                    </a:lnTo>
                    <a:lnTo>
                      <a:pt x="9" y="3"/>
                    </a:lnTo>
                    <a:lnTo>
                      <a:pt x="7" y="0"/>
                    </a:lnTo>
                    <a:lnTo>
                      <a:pt x="4" y="0"/>
                    </a:lnTo>
                    <a:lnTo>
                      <a:pt x="2"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719" name="Freeform 371"/>
              <p:cNvSpPr>
                <a:spLocks/>
              </p:cNvSpPr>
              <p:nvPr/>
            </p:nvSpPr>
            <p:spPr bwMode="auto">
              <a:xfrm>
                <a:off x="7708" y="5602"/>
                <a:ext cx="14" cy="14"/>
              </a:xfrm>
              <a:custGeom>
                <a:avLst/>
                <a:gdLst>
                  <a:gd name="T0" fmla="*/ 0 w 14"/>
                  <a:gd name="T1" fmla="*/ 9 h 14"/>
                  <a:gd name="T2" fmla="*/ 0 w 14"/>
                  <a:gd name="T3" fmla="*/ 12 h 14"/>
                  <a:gd name="T4" fmla="*/ 2 w 14"/>
                  <a:gd name="T5" fmla="*/ 14 h 14"/>
                  <a:gd name="T6" fmla="*/ 4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9 w 14"/>
                  <a:gd name="T23" fmla="*/ 2 h 14"/>
                  <a:gd name="T24" fmla="*/ 7 w 14"/>
                  <a:gd name="T25" fmla="*/ 0 h 14"/>
                  <a:gd name="T26" fmla="*/ 4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4" y="14"/>
                    </a:lnTo>
                    <a:lnTo>
                      <a:pt x="7" y="14"/>
                    </a:lnTo>
                    <a:lnTo>
                      <a:pt x="9" y="14"/>
                    </a:lnTo>
                    <a:lnTo>
                      <a:pt x="12" y="12"/>
                    </a:lnTo>
                    <a:lnTo>
                      <a:pt x="14" y="9"/>
                    </a:lnTo>
                    <a:lnTo>
                      <a:pt x="14" y="7"/>
                    </a:lnTo>
                    <a:lnTo>
                      <a:pt x="12" y="4"/>
                    </a:lnTo>
                    <a:lnTo>
                      <a:pt x="9" y="2"/>
                    </a:lnTo>
                    <a:lnTo>
                      <a:pt x="7" y="0"/>
                    </a:lnTo>
                    <a:lnTo>
                      <a:pt x="4"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720" name="Freeform 372"/>
              <p:cNvSpPr>
                <a:spLocks/>
              </p:cNvSpPr>
              <p:nvPr/>
            </p:nvSpPr>
            <p:spPr bwMode="auto">
              <a:xfrm>
                <a:off x="7705" y="5573"/>
                <a:ext cx="15" cy="14"/>
              </a:xfrm>
              <a:custGeom>
                <a:avLst/>
                <a:gdLst>
                  <a:gd name="T0" fmla="*/ 0 w 15"/>
                  <a:gd name="T1" fmla="*/ 9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5 h 14"/>
                  <a:gd name="T22" fmla="*/ 12 w 15"/>
                  <a:gd name="T23" fmla="*/ 2 h 14"/>
                  <a:gd name="T24" fmla="*/ 10 w 15"/>
                  <a:gd name="T25" fmla="*/ 0 h 14"/>
                  <a:gd name="T26" fmla="*/ 7 w 15"/>
                  <a:gd name="T27" fmla="*/ 0 h 14"/>
                  <a:gd name="T28" fmla="*/ 5 w 15"/>
                  <a:gd name="T29" fmla="*/ 2 h 14"/>
                  <a:gd name="T30" fmla="*/ 3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7" y="14"/>
                    </a:lnTo>
                    <a:lnTo>
                      <a:pt x="10" y="14"/>
                    </a:lnTo>
                    <a:lnTo>
                      <a:pt x="12" y="14"/>
                    </a:lnTo>
                    <a:lnTo>
                      <a:pt x="15" y="12"/>
                    </a:lnTo>
                    <a:lnTo>
                      <a:pt x="15" y="9"/>
                    </a:lnTo>
                    <a:lnTo>
                      <a:pt x="15" y="7"/>
                    </a:lnTo>
                    <a:lnTo>
                      <a:pt x="15" y="5"/>
                    </a:lnTo>
                    <a:lnTo>
                      <a:pt x="12" y="2"/>
                    </a:lnTo>
                    <a:lnTo>
                      <a:pt x="10" y="0"/>
                    </a:lnTo>
                    <a:lnTo>
                      <a:pt x="7" y="0"/>
                    </a:lnTo>
                    <a:lnTo>
                      <a:pt x="5" y="2"/>
                    </a:lnTo>
                    <a:lnTo>
                      <a:pt x="3" y="5"/>
                    </a:lnTo>
                    <a:lnTo>
                      <a:pt x="0" y="7"/>
                    </a:lnTo>
                    <a:lnTo>
                      <a:pt x="0" y="9"/>
                    </a:lnTo>
                    <a:close/>
                  </a:path>
                </a:pathLst>
              </a:custGeom>
              <a:solidFill>
                <a:srgbClr val="969696"/>
              </a:solidFill>
              <a:ln w="9525">
                <a:noFill/>
                <a:round/>
                <a:headEnd/>
                <a:tailEnd/>
              </a:ln>
            </p:spPr>
            <p:txBody>
              <a:bodyPr/>
              <a:lstStyle/>
              <a:p>
                <a:endParaRPr lang="ru-RU"/>
              </a:p>
            </p:txBody>
          </p:sp>
          <p:sp>
            <p:nvSpPr>
              <p:cNvPr id="721" name="Freeform 373"/>
              <p:cNvSpPr>
                <a:spLocks/>
              </p:cNvSpPr>
              <p:nvPr/>
            </p:nvSpPr>
            <p:spPr bwMode="auto">
              <a:xfrm>
                <a:off x="7705" y="5544"/>
                <a:ext cx="15" cy="14"/>
              </a:xfrm>
              <a:custGeom>
                <a:avLst/>
                <a:gdLst>
                  <a:gd name="T0" fmla="*/ 0 w 15"/>
                  <a:gd name="T1" fmla="*/ 10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10 h 14"/>
                  <a:gd name="T16" fmla="*/ 15 w 15"/>
                  <a:gd name="T17" fmla="*/ 7 h 14"/>
                  <a:gd name="T18" fmla="*/ 15 w 15"/>
                  <a:gd name="T19" fmla="*/ 7 h 14"/>
                  <a:gd name="T20" fmla="*/ 15 w 15"/>
                  <a:gd name="T21" fmla="*/ 5 h 14"/>
                  <a:gd name="T22" fmla="*/ 12 w 15"/>
                  <a:gd name="T23" fmla="*/ 2 h 14"/>
                  <a:gd name="T24" fmla="*/ 10 w 15"/>
                  <a:gd name="T25" fmla="*/ 0 h 14"/>
                  <a:gd name="T26" fmla="*/ 7 w 15"/>
                  <a:gd name="T27" fmla="*/ 0 h 14"/>
                  <a:gd name="T28" fmla="*/ 5 w 15"/>
                  <a:gd name="T29" fmla="*/ 2 h 14"/>
                  <a:gd name="T30" fmla="*/ 3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3" y="12"/>
                    </a:lnTo>
                    <a:lnTo>
                      <a:pt x="5" y="14"/>
                    </a:lnTo>
                    <a:lnTo>
                      <a:pt x="7" y="14"/>
                    </a:lnTo>
                    <a:lnTo>
                      <a:pt x="10" y="14"/>
                    </a:lnTo>
                    <a:lnTo>
                      <a:pt x="12" y="14"/>
                    </a:lnTo>
                    <a:lnTo>
                      <a:pt x="15" y="12"/>
                    </a:lnTo>
                    <a:lnTo>
                      <a:pt x="15" y="10"/>
                    </a:lnTo>
                    <a:lnTo>
                      <a:pt x="15" y="7"/>
                    </a:lnTo>
                    <a:lnTo>
                      <a:pt x="15" y="5"/>
                    </a:lnTo>
                    <a:lnTo>
                      <a:pt x="12" y="2"/>
                    </a:lnTo>
                    <a:lnTo>
                      <a:pt x="10" y="0"/>
                    </a:lnTo>
                    <a:lnTo>
                      <a:pt x="7" y="0"/>
                    </a:lnTo>
                    <a:lnTo>
                      <a:pt x="5" y="2"/>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722" name="Freeform 374"/>
              <p:cNvSpPr>
                <a:spLocks/>
              </p:cNvSpPr>
              <p:nvPr/>
            </p:nvSpPr>
            <p:spPr bwMode="auto">
              <a:xfrm>
                <a:off x="7705" y="5515"/>
                <a:ext cx="15" cy="15"/>
              </a:xfrm>
              <a:custGeom>
                <a:avLst/>
                <a:gdLst>
                  <a:gd name="T0" fmla="*/ 0 w 15"/>
                  <a:gd name="T1" fmla="*/ 10 h 15"/>
                  <a:gd name="T2" fmla="*/ 3 w 15"/>
                  <a:gd name="T3" fmla="*/ 12 h 15"/>
                  <a:gd name="T4" fmla="*/ 5 w 15"/>
                  <a:gd name="T5" fmla="*/ 15 h 15"/>
                  <a:gd name="T6" fmla="*/ 7 w 15"/>
                  <a:gd name="T7" fmla="*/ 15 h 15"/>
                  <a:gd name="T8" fmla="*/ 10 w 15"/>
                  <a:gd name="T9" fmla="*/ 15 h 15"/>
                  <a:gd name="T10" fmla="*/ 12 w 15"/>
                  <a:gd name="T11" fmla="*/ 15 h 15"/>
                  <a:gd name="T12" fmla="*/ 15 w 15"/>
                  <a:gd name="T13" fmla="*/ 12 h 15"/>
                  <a:gd name="T14" fmla="*/ 15 w 15"/>
                  <a:gd name="T15" fmla="*/ 10 h 15"/>
                  <a:gd name="T16" fmla="*/ 15 w 15"/>
                  <a:gd name="T17" fmla="*/ 7 h 15"/>
                  <a:gd name="T18" fmla="*/ 15 w 15"/>
                  <a:gd name="T19" fmla="*/ 7 h 15"/>
                  <a:gd name="T20" fmla="*/ 15 w 15"/>
                  <a:gd name="T21" fmla="*/ 5 h 15"/>
                  <a:gd name="T22" fmla="*/ 12 w 15"/>
                  <a:gd name="T23" fmla="*/ 3 h 15"/>
                  <a:gd name="T24" fmla="*/ 10 w 15"/>
                  <a:gd name="T25" fmla="*/ 0 h 15"/>
                  <a:gd name="T26" fmla="*/ 7 w 15"/>
                  <a:gd name="T27" fmla="*/ 0 h 15"/>
                  <a:gd name="T28" fmla="*/ 5 w 15"/>
                  <a:gd name="T29" fmla="*/ 3 h 15"/>
                  <a:gd name="T30" fmla="*/ 3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7" y="15"/>
                    </a:lnTo>
                    <a:lnTo>
                      <a:pt x="10" y="15"/>
                    </a:lnTo>
                    <a:lnTo>
                      <a:pt x="12" y="15"/>
                    </a:lnTo>
                    <a:lnTo>
                      <a:pt x="15" y="12"/>
                    </a:lnTo>
                    <a:lnTo>
                      <a:pt x="15" y="10"/>
                    </a:lnTo>
                    <a:lnTo>
                      <a:pt x="15" y="7"/>
                    </a:lnTo>
                    <a:lnTo>
                      <a:pt x="15" y="5"/>
                    </a:lnTo>
                    <a:lnTo>
                      <a:pt x="12" y="3"/>
                    </a:lnTo>
                    <a:lnTo>
                      <a:pt x="10" y="0"/>
                    </a:lnTo>
                    <a:lnTo>
                      <a:pt x="7" y="0"/>
                    </a:lnTo>
                    <a:lnTo>
                      <a:pt x="5" y="3"/>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723" name="Freeform 375"/>
              <p:cNvSpPr>
                <a:spLocks/>
              </p:cNvSpPr>
              <p:nvPr/>
            </p:nvSpPr>
            <p:spPr bwMode="auto">
              <a:xfrm>
                <a:off x="7705" y="5486"/>
                <a:ext cx="15" cy="15"/>
              </a:xfrm>
              <a:custGeom>
                <a:avLst/>
                <a:gdLst>
                  <a:gd name="T0" fmla="*/ 0 w 15"/>
                  <a:gd name="T1" fmla="*/ 10 h 15"/>
                  <a:gd name="T2" fmla="*/ 3 w 15"/>
                  <a:gd name="T3" fmla="*/ 12 h 15"/>
                  <a:gd name="T4" fmla="*/ 5 w 15"/>
                  <a:gd name="T5" fmla="*/ 15 h 15"/>
                  <a:gd name="T6" fmla="*/ 7 w 15"/>
                  <a:gd name="T7" fmla="*/ 15 h 15"/>
                  <a:gd name="T8" fmla="*/ 10 w 15"/>
                  <a:gd name="T9" fmla="*/ 15 h 15"/>
                  <a:gd name="T10" fmla="*/ 12 w 15"/>
                  <a:gd name="T11" fmla="*/ 15 h 15"/>
                  <a:gd name="T12" fmla="*/ 15 w 15"/>
                  <a:gd name="T13" fmla="*/ 12 h 15"/>
                  <a:gd name="T14" fmla="*/ 15 w 15"/>
                  <a:gd name="T15" fmla="*/ 10 h 15"/>
                  <a:gd name="T16" fmla="*/ 15 w 15"/>
                  <a:gd name="T17" fmla="*/ 8 h 15"/>
                  <a:gd name="T18" fmla="*/ 15 w 15"/>
                  <a:gd name="T19" fmla="*/ 8 h 15"/>
                  <a:gd name="T20" fmla="*/ 15 w 15"/>
                  <a:gd name="T21" fmla="*/ 5 h 15"/>
                  <a:gd name="T22" fmla="*/ 12 w 15"/>
                  <a:gd name="T23" fmla="*/ 3 h 15"/>
                  <a:gd name="T24" fmla="*/ 10 w 15"/>
                  <a:gd name="T25" fmla="*/ 0 h 15"/>
                  <a:gd name="T26" fmla="*/ 7 w 15"/>
                  <a:gd name="T27" fmla="*/ 0 h 15"/>
                  <a:gd name="T28" fmla="*/ 5 w 15"/>
                  <a:gd name="T29" fmla="*/ 3 h 15"/>
                  <a:gd name="T30" fmla="*/ 3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7" y="15"/>
                    </a:lnTo>
                    <a:lnTo>
                      <a:pt x="10" y="15"/>
                    </a:lnTo>
                    <a:lnTo>
                      <a:pt x="12" y="15"/>
                    </a:lnTo>
                    <a:lnTo>
                      <a:pt x="15" y="12"/>
                    </a:lnTo>
                    <a:lnTo>
                      <a:pt x="15" y="10"/>
                    </a:lnTo>
                    <a:lnTo>
                      <a:pt x="15" y="8"/>
                    </a:lnTo>
                    <a:lnTo>
                      <a:pt x="15" y="5"/>
                    </a:lnTo>
                    <a:lnTo>
                      <a:pt x="12" y="3"/>
                    </a:lnTo>
                    <a:lnTo>
                      <a:pt x="10" y="0"/>
                    </a:lnTo>
                    <a:lnTo>
                      <a:pt x="7" y="0"/>
                    </a:lnTo>
                    <a:lnTo>
                      <a:pt x="5" y="3"/>
                    </a:lnTo>
                    <a:lnTo>
                      <a:pt x="3" y="5"/>
                    </a:lnTo>
                    <a:lnTo>
                      <a:pt x="0" y="8"/>
                    </a:lnTo>
                    <a:lnTo>
                      <a:pt x="0" y="10"/>
                    </a:lnTo>
                    <a:close/>
                  </a:path>
                </a:pathLst>
              </a:custGeom>
              <a:solidFill>
                <a:srgbClr val="969696"/>
              </a:solidFill>
              <a:ln w="9525">
                <a:noFill/>
                <a:round/>
                <a:headEnd/>
                <a:tailEnd/>
              </a:ln>
            </p:spPr>
            <p:txBody>
              <a:bodyPr/>
              <a:lstStyle/>
              <a:p>
                <a:endParaRPr lang="ru-RU"/>
              </a:p>
            </p:txBody>
          </p:sp>
          <p:sp>
            <p:nvSpPr>
              <p:cNvPr id="724" name="Freeform 376"/>
              <p:cNvSpPr>
                <a:spLocks/>
              </p:cNvSpPr>
              <p:nvPr/>
            </p:nvSpPr>
            <p:spPr bwMode="auto">
              <a:xfrm>
                <a:off x="7705" y="5458"/>
                <a:ext cx="15" cy="14"/>
              </a:xfrm>
              <a:custGeom>
                <a:avLst/>
                <a:gdLst>
                  <a:gd name="T0" fmla="*/ 0 w 15"/>
                  <a:gd name="T1" fmla="*/ 9 h 14"/>
                  <a:gd name="T2" fmla="*/ 0 w 15"/>
                  <a:gd name="T3" fmla="*/ 12 h 14"/>
                  <a:gd name="T4" fmla="*/ 3 w 15"/>
                  <a:gd name="T5" fmla="*/ 14 h 14"/>
                  <a:gd name="T6" fmla="*/ 5 w 15"/>
                  <a:gd name="T7" fmla="*/ 14 h 14"/>
                  <a:gd name="T8" fmla="*/ 7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4 h 14"/>
                  <a:gd name="T22" fmla="*/ 10 w 15"/>
                  <a:gd name="T23" fmla="*/ 2 h 14"/>
                  <a:gd name="T24" fmla="*/ 7 w 15"/>
                  <a:gd name="T25" fmla="*/ 0 h 14"/>
                  <a:gd name="T26" fmla="*/ 5 w 15"/>
                  <a:gd name="T27" fmla="*/ 0 h 14"/>
                  <a:gd name="T28" fmla="*/ 3 w 15"/>
                  <a:gd name="T29" fmla="*/ 2 h 14"/>
                  <a:gd name="T30" fmla="*/ 0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7" y="14"/>
                    </a:lnTo>
                    <a:lnTo>
                      <a:pt x="10" y="14"/>
                    </a:lnTo>
                    <a:lnTo>
                      <a:pt x="12" y="12"/>
                    </a:lnTo>
                    <a:lnTo>
                      <a:pt x="15" y="9"/>
                    </a:lnTo>
                    <a:lnTo>
                      <a:pt x="15" y="7"/>
                    </a:lnTo>
                    <a:lnTo>
                      <a:pt x="12" y="4"/>
                    </a:lnTo>
                    <a:lnTo>
                      <a:pt x="10" y="2"/>
                    </a:lnTo>
                    <a:lnTo>
                      <a:pt x="7" y="0"/>
                    </a:lnTo>
                    <a:lnTo>
                      <a:pt x="5" y="0"/>
                    </a:lnTo>
                    <a:lnTo>
                      <a:pt x="3"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725" name="Freeform 377"/>
              <p:cNvSpPr>
                <a:spLocks/>
              </p:cNvSpPr>
              <p:nvPr/>
            </p:nvSpPr>
            <p:spPr bwMode="auto">
              <a:xfrm>
                <a:off x="7705" y="5429"/>
                <a:ext cx="15" cy="14"/>
              </a:xfrm>
              <a:custGeom>
                <a:avLst/>
                <a:gdLst>
                  <a:gd name="T0" fmla="*/ 0 w 15"/>
                  <a:gd name="T1" fmla="*/ 9 h 14"/>
                  <a:gd name="T2" fmla="*/ 0 w 15"/>
                  <a:gd name="T3" fmla="*/ 12 h 14"/>
                  <a:gd name="T4" fmla="*/ 3 w 15"/>
                  <a:gd name="T5" fmla="*/ 14 h 14"/>
                  <a:gd name="T6" fmla="*/ 5 w 15"/>
                  <a:gd name="T7" fmla="*/ 14 h 14"/>
                  <a:gd name="T8" fmla="*/ 7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5 h 14"/>
                  <a:gd name="T22" fmla="*/ 10 w 15"/>
                  <a:gd name="T23" fmla="*/ 2 h 14"/>
                  <a:gd name="T24" fmla="*/ 7 w 15"/>
                  <a:gd name="T25" fmla="*/ 0 h 14"/>
                  <a:gd name="T26" fmla="*/ 5 w 15"/>
                  <a:gd name="T27" fmla="*/ 0 h 14"/>
                  <a:gd name="T28" fmla="*/ 3 w 15"/>
                  <a:gd name="T29" fmla="*/ 2 h 14"/>
                  <a:gd name="T30" fmla="*/ 0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7" y="14"/>
                    </a:lnTo>
                    <a:lnTo>
                      <a:pt x="10" y="14"/>
                    </a:lnTo>
                    <a:lnTo>
                      <a:pt x="12" y="12"/>
                    </a:lnTo>
                    <a:lnTo>
                      <a:pt x="15" y="9"/>
                    </a:lnTo>
                    <a:lnTo>
                      <a:pt x="15" y="7"/>
                    </a:lnTo>
                    <a:lnTo>
                      <a:pt x="12" y="5"/>
                    </a:lnTo>
                    <a:lnTo>
                      <a:pt x="10" y="2"/>
                    </a:lnTo>
                    <a:lnTo>
                      <a:pt x="7" y="0"/>
                    </a:lnTo>
                    <a:lnTo>
                      <a:pt x="5" y="0"/>
                    </a:lnTo>
                    <a:lnTo>
                      <a:pt x="3"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726" name="Freeform 378"/>
              <p:cNvSpPr>
                <a:spLocks/>
              </p:cNvSpPr>
              <p:nvPr/>
            </p:nvSpPr>
            <p:spPr bwMode="auto">
              <a:xfrm>
                <a:off x="7705" y="5400"/>
                <a:ext cx="15" cy="14"/>
              </a:xfrm>
              <a:custGeom>
                <a:avLst/>
                <a:gdLst>
                  <a:gd name="T0" fmla="*/ 0 w 15"/>
                  <a:gd name="T1" fmla="*/ 10 h 14"/>
                  <a:gd name="T2" fmla="*/ 0 w 15"/>
                  <a:gd name="T3" fmla="*/ 12 h 14"/>
                  <a:gd name="T4" fmla="*/ 3 w 15"/>
                  <a:gd name="T5" fmla="*/ 14 h 14"/>
                  <a:gd name="T6" fmla="*/ 5 w 15"/>
                  <a:gd name="T7" fmla="*/ 14 h 14"/>
                  <a:gd name="T8" fmla="*/ 7 w 15"/>
                  <a:gd name="T9" fmla="*/ 14 h 14"/>
                  <a:gd name="T10" fmla="*/ 10 w 15"/>
                  <a:gd name="T11" fmla="*/ 14 h 14"/>
                  <a:gd name="T12" fmla="*/ 12 w 15"/>
                  <a:gd name="T13" fmla="*/ 12 h 14"/>
                  <a:gd name="T14" fmla="*/ 15 w 15"/>
                  <a:gd name="T15" fmla="*/ 10 h 14"/>
                  <a:gd name="T16" fmla="*/ 15 w 15"/>
                  <a:gd name="T17" fmla="*/ 7 h 14"/>
                  <a:gd name="T18" fmla="*/ 15 w 15"/>
                  <a:gd name="T19" fmla="*/ 7 h 14"/>
                  <a:gd name="T20" fmla="*/ 12 w 15"/>
                  <a:gd name="T21" fmla="*/ 5 h 14"/>
                  <a:gd name="T22" fmla="*/ 10 w 15"/>
                  <a:gd name="T23" fmla="*/ 2 h 14"/>
                  <a:gd name="T24" fmla="*/ 7 w 15"/>
                  <a:gd name="T25" fmla="*/ 0 h 14"/>
                  <a:gd name="T26" fmla="*/ 5 w 15"/>
                  <a:gd name="T27" fmla="*/ 0 h 14"/>
                  <a:gd name="T28" fmla="*/ 3 w 15"/>
                  <a:gd name="T29" fmla="*/ 2 h 14"/>
                  <a:gd name="T30" fmla="*/ 0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0" y="12"/>
                    </a:lnTo>
                    <a:lnTo>
                      <a:pt x="3" y="14"/>
                    </a:lnTo>
                    <a:lnTo>
                      <a:pt x="5" y="14"/>
                    </a:lnTo>
                    <a:lnTo>
                      <a:pt x="7" y="14"/>
                    </a:lnTo>
                    <a:lnTo>
                      <a:pt x="10" y="14"/>
                    </a:lnTo>
                    <a:lnTo>
                      <a:pt x="12" y="12"/>
                    </a:lnTo>
                    <a:lnTo>
                      <a:pt x="15" y="10"/>
                    </a:lnTo>
                    <a:lnTo>
                      <a:pt x="15" y="7"/>
                    </a:lnTo>
                    <a:lnTo>
                      <a:pt x="12" y="5"/>
                    </a:lnTo>
                    <a:lnTo>
                      <a:pt x="10" y="2"/>
                    </a:lnTo>
                    <a:lnTo>
                      <a:pt x="7" y="0"/>
                    </a:lnTo>
                    <a:lnTo>
                      <a:pt x="5" y="0"/>
                    </a:lnTo>
                    <a:lnTo>
                      <a:pt x="3"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727" name="Freeform 379"/>
              <p:cNvSpPr>
                <a:spLocks/>
              </p:cNvSpPr>
              <p:nvPr/>
            </p:nvSpPr>
            <p:spPr bwMode="auto">
              <a:xfrm>
                <a:off x="7703" y="5371"/>
                <a:ext cx="14" cy="15"/>
              </a:xfrm>
              <a:custGeom>
                <a:avLst/>
                <a:gdLst>
                  <a:gd name="T0" fmla="*/ 0 w 14"/>
                  <a:gd name="T1" fmla="*/ 10 h 15"/>
                  <a:gd name="T2" fmla="*/ 2 w 14"/>
                  <a:gd name="T3" fmla="*/ 12 h 15"/>
                  <a:gd name="T4" fmla="*/ 5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9 w 14"/>
                  <a:gd name="T25" fmla="*/ 0 h 15"/>
                  <a:gd name="T26" fmla="*/ 7 w 14"/>
                  <a:gd name="T27" fmla="*/ 0 h 15"/>
                  <a:gd name="T28" fmla="*/ 5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9" y="15"/>
                    </a:lnTo>
                    <a:lnTo>
                      <a:pt x="12" y="15"/>
                    </a:lnTo>
                    <a:lnTo>
                      <a:pt x="14" y="12"/>
                    </a:lnTo>
                    <a:lnTo>
                      <a:pt x="14" y="10"/>
                    </a:lnTo>
                    <a:lnTo>
                      <a:pt x="14" y="7"/>
                    </a:lnTo>
                    <a:lnTo>
                      <a:pt x="14" y="5"/>
                    </a:lnTo>
                    <a:lnTo>
                      <a:pt x="12" y="3"/>
                    </a:lnTo>
                    <a:lnTo>
                      <a:pt x="9" y="0"/>
                    </a:lnTo>
                    <a:lnTo>
                      <a:pt x="7" y="0"/>
                    </a:lnTo>
                    <a:lnTo>
                      <a:pt x="5"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728" name="Freeform 380"/>
              <p:cNvSpPr>
                <a:spLocks/>
              </p:cNvSpPr>
              <p:nvPr/>
            </p:nvSpPr>
            <p:spPr bwMode="auto">
              <a:xfrm>
                <a:off x="7703" y="5342"/>
                <a:ext cx="14" cy="15"/>
              </a:xfrm>
              <a:custGeom>
                <a:avLst/>
                <a:gdLst>
                  <a:gd name="T0" fmla="*/ 0 w 14"/>
                  <a:gd name="T1" fmla="*/ 10 h 15"/>
                  <a:gd name="T2" fmla="*/ 2 w 14"/>
                  <a:gd name="T3" fmla="*/ 12 h 15"/>
                  <a:gd name="T4" fmla="*/ 5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9 w 14"/>
                  <a:gd name="T25" fmla="*/ 0 h 15"/>
                  <a:gd name="T26" fmla="*/ 7 w 14"/>
                  <a:gd name="T27" fmla="*/ 0 h 15"/>
                  <a:gd name="T28" fmla="*/ 5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9" y="15"/>
                    </a:lnTo>
                    <a:lnTo>
                      <a:pt x="12" y="15"/>
                    </a:lnTo>
                    <a:lnTo>
                      <a:pt x="14" y="12"/>
                    </a:lnTo>
                    <a:lnTo>
                      <a:pt x="14" y="10"/>
                    </a:lnTo>
                    <a:lnTo>
                      <a:pt x="14" y="8"/>
                    </a:lnTo>
                    <a:lnTo>
                      <a:pt x="14" y="5"/>
                    </a:lnTo>
                    <a:lnTo>
                      <a:pt x="12" y="3"/>
                    </a:lnTo>
                    <a:lnTo>
                      <a:pt x="9" y="0"/>
                    </a:lnTo>
                    <a:lnTo>
                      <a:pt x="7" y="0"/>
                    </a:lnTo>
                    <a:lnTo>
                      <a:pt x="5"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729" name="Freeform 381"/>
              <p:cNvSpPr>
                <a:spLocks/>
              </p:cNvSpPr>
              <p:nvPr/>
            </p:nvSpPr>
            <p:spPr bwMode="auto">
              <a:xfrm>
                <a:off x="7703" y="5314"/>
                <a:ext cx="14" cy="14"/>
              </a:xfrm>
              <a:custGeom>
                <a:avLst/>
                <a:gdLst>
                  <a:gd name="T0" fmla="*/ 0 w 14"/>
                  <a:gd name="T1" fmla="*/ 9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4 h 14"/>
                  <a:gd name="T22" fmla="*/ 12 w 14"/>
                  <a:gd name="T23" fmla="*/ 2 h 14"/>
                  <a:gd name="T24" fmla="*/ 9 w 14"/>
                  <a:gd name="T25" fmla="*/ 0 h 14"/>
                  <a:gd name="T26" fmla="*/ 7 w 14"/>
                  <a:gd name="T27" fmla="*/ 0 h 14"/>
                  <a:gd name="T28" fmla="*/ 5 w 14"/>
                  <a:gd name="T29" fmla="*/ 2 h 14"/>
                  <a:gd name="T30" fmla="*/ 2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9" y="14"/>
                    </a:lnTo>
                    <a:lnTo>
                      <a:pt x="12" y="14"/>
                    </a:lnTo>
                    <a:lnTo>
                      <a:pt x="14" y="12"/>
                    </a:lnTo>
                    <a:lnTo>
                      <a:pt x="14" y="9"/>
                    </a:lnTo>
                    <a:lnTo>
                      <a:pt x="14" y="7"/>
                    </a:lnTo>
                    <a:lnTo>
                      <a:pt x="14" y="4"/>
                    </a:lnTo>
                    <a:lnTo>
                      <a:pt x="12" y="2"/>
                    </a:lnTo>
                    <a:lnTo>
                      <a:pt x="9" y="0"/>
                    </a:lnTo>
                    <a:lnTo>
                      <a:pt x="7" y="0"/>
                    </a:lnTo>
                    <a:lnTo>
                      <a:pt x="5" y="2"/>
                    </a:lnTo>
                    <a:lnTo>
                      <a:pt x="2" y="4"/>
                    </a:lnTo>
                    <a:lnTo>
                      <a:pt x="0" y="7"/>
                    </a:lnTo>
                    <a:lnTo>
                      <a:pt x="0" y="9"/>
                    </a:lnTo>
                    <a:close/>
                  </a:path>
                </a:pathLst>
              </a:custGeom>
              <a:solidFill>
                <a:srgbClr val="969696"/>
              </a:solidFill>
              <a:ln w="9525">
                <a:noFill/>
                <a:round/>
                <a:headEnd/>
                <a:tailEnd/>
              </a:ln>
            </p:spPr>
            <p:txBody>
              <a:bodyPr/>
              <a:lstStyle/>
              <a:p>
                <a:endParaRPr lang="ru-RU"/>
              </a:p>
            </p:txBody>
          </p:sp>
          <p:sp>
            <p:nvSpPr>
              <p:cNvPr id="730" name="Freeform 382"/>
              <p:cNvSpPr>
                <a:spLocks/>
              </p:cNvSpPr>
              <p:nvPr/>
            </p:nvSpPr>
            <p:spPr bwMode="auto">
              <a:xfrm>
                <a:off x="7703" y="5285"/>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9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9" y="14"/>
                    </a:lnTo>
                    <a:lnTo>
                      <a:pt x="12" y="12"/>
                    </a:lnTo>
                    <a:lnTo>
                      <a:pt x="14" y="9"/>
                    </a:lnTo>
                    <a:lnTo>
                      <a:pt x="14" y="7"/>
                    </a:lnTo>
                    <a:lnTo>
                      <a:pt x="12" y="5"/>
                    </a:lnTo>
                    <a:lnTo>
                      <a:pt x="9" y="2"/>
                    </a:lnTo>
                    <a:lnTo>
                      <a:pt x="7" y="0"/>
                    </a:lnTo>
                    <a:lnTo>
                      <a:pt x="5"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731" name="Freeform 383"/>
              <p:cNvSpPr>
                <a:spLocks/>
              </p:cNvSpPr>
              <p:nvPr/>
            </p:nvSpPr>
            <p:spPr bwMode="auto">
              <a:xfrm>
                <a:off x="7703" y="5256"/>
                <a:ext cx="14" cy="14"/>
              </a:xfrm>
              <a:custGeom>
                <a:avLst/>
                <a:gdLst>
                  <a:gd name="T0" fmla="*/ 0 w 14"/>
                  <a:gd name="T1" fmla="*/ 10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9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5" y="14"/>
                    </a:lnTo>
                    <a:lnTo>
                      <a:pt x="7" y="14"/>
                    </a:lnTo>
                    <a:lnTo>
                      <a:pt x="9" y="14"/>
                    </a:lnTo>
                    <a:lnTo>
                      <a:pt x="12" y="12"/>
                    </a:lnTo>
                    <a:lnTo>
                      <a:pt x="14" y="10"/>
                    </a:lnTo>
                    <a:lnTo>
                      <a:pt x="14" y="7"/>
                    </a:lnTo>
                    <a:lnTo>
                      <a:pt x="12" y="5"/>
                    </a:lnTo>
                    <a:lnTo>
                      <a:pt x="9" y="2"/>
                    </a:lnTo>
                    <a:lnTo>
                      <a:pt x="7" y="0"/>
                    </a:lnTo>
                    <a:lnTo>
                      <a:pt x="5"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732" name="Freeform 384"/>
              <p:cNvSpPr>
                <a:spLocks/>
              </p:cNvSpPr>
              <p:nvPr/>
            </p:nvSpPr>
            <p:spPr bwMode="auto">
              <a:xfrm>
                <a:off x="7703" y="5227"/>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9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9 w 14"/>
                  <a:gd name="T23" fmla="*/ 3 h 15"/>
                  <a:gd name="T24" fmla="*/ 7 w 14"/>
                  <a:gd name="T25" fmla="*/ 0 h 15"/>
                  <a:gd name="T26" fmla="*/ 5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9" y="15"/>
                    </a:lnTo>
                    <a:lnTo>
                      <a:pt x="12" y="12"/>
                    </a:lnTo>
                    <a:lnTo>
                      <a:pt x="14" y="10"/>
                    </a:lnTo>
                    <a:lnTo>
                      <a:pt x="14" y="7"/>
                    </a:lnTo>
                    <a:lnTo>
                      <a:pt x="12" y="5"/>
                    </a:lnTo>
                    <a:lnTo>
                      <a:pt x="9" y="3"/>
                    </a:lnTo>
                    <a:lnTo>
                      <a:pt x="7" y="0"/>
                    </a:lnTo>
                    <a:lnTo>
                      <a:pt x="5"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733" name="Freeform 385"/>
              <p:cNvSpPr>
                <a:spLocks/>
              </p:cNvSpPr>
              <p:nvPr/>
            </p:nvSpPr>
            <p:spPr bwMode="auto">
              <a:xfrm>
                <a:off x="7703" y="5198"/>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9 w 14"/>
                  <a:gd name="T11" fmla="*/ 15 h 15"/>
                  <a:gd name="T12" fmla="*/ 12 w 14"/>
                  <a:gd name="T13" fmla="*/ 12 h 15"/>
                  <a:gd name="T14" fmla="*/ 14 w 14"/>
                  <a:gd name="T15" fmla="*/ 10 h 15"/>
                  <a:gd name="T16" fmla="*/ 14 w 14"/>
                  <a:gd name="T17" fmla="*/ 8 h 15"/>
                  <a:gd name="T18" fmla="*/ 14 w 14"/>
                  <a:gd name="T19" fmla="*/ 8 h 15"/>
                  <a:gd name="T20" fmla="*/ 12 w 14"/>
                  <a:gd name="T21" fmla="*/ 5 h 15"/>
                  <a:gd name="T22" fmla="*/ 9 w 14"/>
                  <a:gd name="T23" fmla="*/ 3 h 15"/>
                  <a:gd name="T24" fmla="*/ 7 w 14"/>
                  <a:gd name="T25" fmla="*/ 0 h 15"/>
                  <a:gd name="T26" fmla="*/ 5 w 14"/>
                  <a:gd name="T27" fmla="*/ 0 h 15"/>
                  <a:gd name="T28" fmla="*/ 2 w 14"/>
                  <a:gd name="T29" fmla="*/ 3 h 15"/>
                  <a:gd name="T30" fmla="*/ 0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9" y="15"/>
                    </a:lnTo>
                    <a:lnTo>
                      <a:pt x="12" y="12"/>
                    </a:lnTo>
                    <a:lnTo>
                      <a:pt x="14" y="10"/>
                    </a:lnTo>
                    <a:lnTo>
                      <a:pt x="14" y="8"/>
                    </a:lnTo>
                    <a:lnTo>
                      <a:pt x="12" y="5"/>
                    </a:lnTo>
                    <a:lnTo>
                      <a:pt x="9" y="3"/>
                    </a:lnTo>
                    <a:lnTo>
                      <a:pt x="7" y="0"/>
                    </a:lnTo>
                    <a:lnTo>
                      <a:pt x="5" y="0"/>
                    </a:lnTo>
                    <a:lnTo>
                      <a:pt x="2"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734" name="Freeform 386"/>
              <p:cNvSpPr>
                <a:spLocks/>
              </p:cNvSpPr>
              <p:nvPr/>
            </p:nvSpPr>
            <p:spPr bwMode="auto">
              <a:xfrm>
                <a:off x="7700" y="5170"/>
                <a:ext cx="15" cy="14"/>
              </a:xfrm>
              <a:custGeom>
                <a:avLst/>
                <a:gdLst>
                  <a:gd name="T0" fmla="*/ 0 w 15"/>
                  <a:gd name="T1" fmla="*/ 9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4 h 14"/>
                  <a:gd name="T22" fmla="*/ 12 w 15"/>
                  <a:gd name="T23" fmla="*/ 2 h 14"/>
                  <a:gd name="T24" fmla="*/ 10 w 15"/>
                  <a:gd name="T25" fmla="*/ 0 h 14"/>
                  <a:gd name="T26" fmla="*/ 8 w 15"/>
                  <a:gd name="T27" fmla="*/ 0 h 14"/>
                  <a:gd name="T28" fmla="*/ 5 w 15"/>
                  <a:gd name="T29" fmla="*/ 2 h 14"/>
                  <a:gd name="T30" fmla="*/ 3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8" y="14"/>
                    </a:lnTo>
                    <a:lnTo>
                      <a:pt x="10" y="14"/>
                    </a:lnTo>
                    <a:lnTo>
                      <a:pt x="12" y="14"/>
                    </a:lnTo>
                    <a:lnTo>
                      <a:pt x="15" y="12"/>
                    </a:lnTo>
                    <a:lnTo>
                      <a:pt x="15" y="9"/>
                    </a:lnTo>
                    <a:lnTo>
                      <a:pt x="15" y="7"/>
                    </a:lnTo>
                    <a:lnTo>
                      <a:pt x="15" y="4"/>
                    </a:lnTo>
                    <a:lnTo>
                      <a:pt x="12" y="2"/>
                    </a:lnTo>
                    <a:lnTo>
                      <a:pt x="10" y="0"/>
                    </a:lnTo>
                    <a:lnTo>
                      <a:pt x="8" y="0"/>
                    </a:lnTo>
                    <a:lnTo>
                      <a:pt x="5" y="2"/>
                    </a:lnTo>
                    <a:lnTo>
                      <a:pt x="3" y="4"/>
                    </a:lnTo>
                    <a:lnTo>
                      <a:pt x="0" y="7"/>
                    </a:lnTo>
                    <a:lnTo>
                      <a:pt x="0" y="9"/>
                    </a:lnTo>
                    <a:close/>
                  </a:path>
                </a:pathLst>
              </a:custGeom>
              <a:solidFill>
                <a:srgbClr val="969696"/>
              </a:solidFill>
              <a:ln w="9525">
                <a:noFill/>
                <a:round/>
                <a:headEnd/>
                <a:tailEnd/>
              </a:ln>
            </p:spPr>
            <p:txBody>
              <a:bodyPr/>
              <a:lstStyle/>
              <a:p>
                <a:endParaRPr lang="ru-RU"/>
              </a:p>
            </p:txBody>
          </p:sp>
          <p:sp>
            <p:nvSpPr>
              <p:cNvPr id="735" name="Freeform 387"/>
              <p:cNvSpPr>
                <a:spLocks/>
              </p:cNvSpPr>
              <p:nvPr/>
            </p:nvSpPr>
            <p:spPr bwMode="auto">
              <a:xfrm>
                <a:off x="7700" y="5141"/>
                <a:ext cx="15" cy="14"/>
              </a:xfrm>
              <a:custGeom>
                <a:avLst/>
                <a:gdLst>
                  <a:gd name="T0" fmla="*/ 0 w 15"/>
                  <a:gd name="T1" fmla="*/ 9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5 h 14"/>
                  <a:gd name="T22" fmla="*/ 12 w 15"/>
                  <a:gd name="T23" fmla="*/ 2 h 14"/>
                  <a:gd name="T24" fmla="*/ 10 w 15"/>
                  <a:gd name="T25" fmla="*/ 0 h 14"/>
                  <a:gd name="T26" fmla="*/ 8 w 15"/>
                  <a:gd name="T27" fmla="*/ 0 h 14"/>
                  <a:gd name="T28" fmla="*/ 5 w 15"/>
                  <a:gd name="T29" fmla="*/ 2 h 14"/>
                  <a:gd name="T30" fmla="*/ 3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8" y="14"/>
                    </a:lnTo>
                    <a:lnTo>
                      <a:pt x="10" y="14"/>
                    </a:lnTo>
                    <a:lnTo>
                      <a:pt x="12" y="14"/>
                    </a:lnTo>
                    <a:lnTo>
                      <a:pt x="15" y="12"/>
                    </a:lnTo>
                    <a:lnTo>
                      <a:pt x="15" y="9"/>
                    </a:lnTo>
                    <a:lnTo>
                      <a:pt x="15" y="7"/>
                    </a:lnTo>
                    <a:lnTo>
                      <a:pt x="15" y="5"/>
                    </a:lnTo>
                    <a:lnTo>
                      <a:pt x="12" y="2"/>
                    </a:lnTo>
                    <a:lnTo>
                      <a:pt x="10" y="0"/>
                    </a:lnTo>
                    <a:lnTo>
                      <a:pt x="8" y="0"/>
                    </a:lnTo>
                    <a:lnTo>
                      <a:pt x="5" y="2"/>
                    </a:lnTo>
                    <a:lnTo>
                      <a:pt x="3" y="5"/>
                    </a:lnTo>
                    <a:lnTo>
                      <a:pt x="0" y="7"/>
                    </a:lnTo>
                    <a:lnTo>
                      <a:pt x="0" y="9"/>
                    </a:lnTo>
                    <a:close/>
                  </a:path>
                </a:pathLst>
              </a:custGeom>
              <a:solidFill>
                <a:srgbClr val="969696"/>
              </a:solidFill>
              <a:ln w="9525">
                <a:noFill/>
                <a:round/>
                <a:headEnd/>
                <a:tailEnd/>
              </a:ln>
            </p:spPr>
            <p:txBody>
              <a:bodyPr/>
              <a:lstStyle/>
              <a:p>
                <a:endParaRPr lang="ru-RU"/>
              </a:p>
            </p:txBody>
          </p:sp>
          <p:sp>
            <p:nvSpPr>
              <p:cNvPr id="736" name="Freeform 388"/>
              <p:cNvSpPr>
                <a:spLocks/>
              </p:cNvSpPr>
              <p:nvPr/>
            </p:nvSpPr>
            <p:spPr bwMode="auto">
              <a:xfrm>
                <a:off x="7700" y="5112"/>
                <a:ext cx="15" cy="14"/>
              </a:xfrm>
              <a:custGeom>
                <a:avLst/>
                <a:gdLst>
                  <a:gd name="T0" fmla="*/ 0 w 15"/>
                  <a:gd name="T1" fmla="*/ 10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10 h 14"/>
                  <a:gd name="T16" fmla="*/ 15 w 15"/>
                  <a:gd name="T17" fmla="*/ 7 h 14"/>
                  <a:gd name="T18" fmla="*/ 15 w 15"/>
                  <a:gd name="T19" fmla="*/ 7 h 14"/>
                  <a:gd name="T20" fmla="*/ 15 w 15"/>
                  <a:gd name="T21" fmla="*/ 5 h 14"/>
                  <a:gd name="T22" fmla="*/ 12 w 15"/>
                  <a:gd name="T23" fmla="*/ 2 h 14"/>
                  <a:gd name="T24" fmla="*/ 10 w 15"/>
                  <a:gd name="T25" fmla="*/ 0 h 14"/>
                  <a:gd name="T26" fmla="*/ 8 w 15"/>
                  <a:gd name="T27" fmla="*/ 0 h 14"/>
                  <a:gd name="T28" fmla="*/ 5 w 15"/>
                  <a:gd name="T29" fmla="*/ 2 h 14"/>
                  <a:gd name="T30" fmla="*/ 3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3" y="12"/>
                    </a:lnTo>
                    <a:lnTo>
                      <a:pt x="5" y="14"/>
                    </a:lnTo>
                    <a:lnTo>
                      <a:pt x="8" y="14"/>
                    </a:lnTo>
                    <a:lnTo>
                      <a:pt x="10" y="14"/>
                    </a:lnTo>
                    <a:lnTo>
                      <a:pt x="12" y="14"/>
                    </a:lnTo>
                    <a:lnTo>
                      <a:pt x="15" y="12"/>
                    </a:lnTo>
                    <a:lnTo>
                      <a:pt x="15" y="10"/>
                    </a:lnTo>
                    <a:lnTo>
                      <a:pt x="15" y="7"/>
                    </a:lnTo>
                    <a:lnTo>
                      <a:pt x="15" y="5"/>
                    </a:lnTo>
                    <a:lnTo>
                      <a:pt x="12" y="2"/>
                    </a:lnTo>
                    <a:lnTo>
                      <a:pt x="10" y="0"/>
                    </a:lnTo>
                    <a:lnTo>
                      <a:pt x="8" y="0"/>
                    </a:lnTo>
                    <a:lnTo>
                      <a:pt x="5" y="2"/>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737" name="Freeform 389"/>
              <p:cNvSpPr>
                <a:spLocks/>
              </p:cNvSpPr>
              <p:nvPr/>
            </p:nvSpPr>
            <p:spPr bwMode="auto">
              <a:xfrm>
                <a:off x="7700" y="5083"/>
                <a:ext cx="15" cy="15"/>
              </a:xfrm>
              <a:custGeom>
                <a:avLst/>
                <a:gdLst>
                  <a:gd name="T0" fmla="*/ 0 w 15"/>
                  <a:gd name="T1" fmla="*/ 10 h 15"/>
                  <a:gd name="T2" fmla="*/ 0 w 15"/>
                  <a:gd name="T3" fmla="*/ 12 h 15"/>
                  <a:gd name="T4" fmla="*/ 3 w 15"/>
                  <a:gd name="T5" fmla="*/ 15 h 15"/>
                  <a:gd name="T6" fmla="*/ 5 w 15"/>
                  <a:gd name="T7" fmla="*/ 15 h 15"/>
                  <a:gd name="T8" fmla="*/ 8 w 15"/>
                  <a:gd name="T9" fmla="*/ 15 h 15"/>
                  <a:gd name="T10" fmla="*/ 10 w 15"/>
                  <a:gd name="T11" fmla="*/ 15 h 15"/>
                  <a:gd name="T12" fmla="*/ 12 w 15"/>
                  <a:gd name="T13" fmla="*/ 12 h 15"/>
                  <a:gd name="T14" fmla="*/ 15 w 15"/>
                  <a:gd name="T15" fmla="*/ 10 h 15"/>
                  <a:gd name="T16" fmla="*/ 15 w 15"/>
                  <a:gd name="T17" fmla="*/ 7 h 15"/>
                  <a:gd name="T18" fmla="*/ 15 w 15"/>
                  <a:gd name="T19" fmla="*/ 7 h 15"/>
                  <a:gd name="T20" fmla="*/ 12 w 15"/>
                  <a:gd name="T21" fmla="*/ 5 h 15"/>
                  <a:gd name="T22" fmla="*/ 10 w 15"/>
                  <a:gd name="T23" fmla="*/ 3 h 15"/>
                  <a:gd name="T24" fmla="*/ 8 w 15"/>
                  <a:gd name="T25" fmla="*/ 0 h 15"/>
                  <a:gd name="T26" fmla="*/ 5 w 15"/>
                  <a:gd name="T27" fmla="*/ 0 h 15"/>
                  <a:gd name="T28" fmla="*/ 3 w 15"/>
                  <a:gd name="T29" fmla="*/ 3 h 15"/>
                  <a:gd name="T30" fmla="*/ 0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8" y="15"/>
                    </a:lnTo>
                    <a:lnTo>
                      <a:pt x="10" y="15"/>
                    </a:lnTo>
                    <a:lnTo>
                      <a:pt x="12" y="12"/>
                    </a:lnTo>
                    <a:lnTo>
                      <a:pt x="15" y="10"/>
                    </a:lnTo>
                    <a:lnTo>
                      <a:pt x="15" y="7"/>
                    </a:lnTo>
                    <a:lnTo>
                      <a:pt x="12" y="5"/>
                    </a:lnTo>
                    <a:lnTo>
                      <a:pt x="10" y="3"/>
                    </a:lnTo>
                    <a:lnTo>
                      <a:pt x="8" y="0"/>
                    </a:lnTo>
                    <a:lnTo>
                      <a:pt x="5" y="0"/>
                    </a:lnTo>
                    <a:lnTo>
                      <a:pt x="3"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738" name="Freeform 390"/>
              <p:cNvSpPr>
                <a:spLocks/>
              </p:cNvSpPr>
              <p:nvPr/>
            </p:nvSpPr>
            <p:spPr bwMode="auto">
              <a:xfrm>
                <a:off x="7700" y="5054"/>
                <a:ext cx="15" cy="15"/>
              </a:xfrm>
              <a:custGeom>
                <a:avLst/>
                <a:gdLst>
                  <a:gd name="T0" fmla="*/ 0 w 15"/>
                  <a:gd name="T1" fmla="*/ 10 h 15"/>
                  <a:gd name="T2" fmla="*/ 0 w 15"/>
                  <a:gd name="T3" fmla="*/ 12 h 15"/>
                  <a:gd name="T4" fmla="*/ 3 w 15"/>
                  <a:gd name="T5" fmla="*/ 15 h 15"/>
                  <a:gd name="T6" fmla="*/ 5 w 15"/>
                  <a:gd name="T7" fmla="*/ 15 h 15"/>
                  <a:gd name="T8" fmla="*/ 8 w 15"/>
                  <a:gd name="T9" fmla="*/ 15 h 15"/>
                  <a:gd name="T10" fmla="*/ 10 w 15"/>
                  <a:gd name="T11" fmla="*/ 15 h 15"/>
                  <a:gd name="T12" fmla="*/ 12 w 15"/>
                  <a:gd name="T13" fmla="*/ 12 h 15"/>
                  <a:gd name="T14" fmla="*/ 15 w 15"/>
                  <a:gd name="T15" fmla="*/ 10 h 15"/>
                  <a:gd name="T16" fmla="*/ 15 w 15"/>
                  <a:gd name="T17" fmla="*/ 8 h 15"/>
                  <a:gd name="T18" fmla="*/ 15 w 15"/>
                  <a:gd name="T19" fmla="*/ 8 h 15"/>
                  <a:gd name="T20" fmla="*/ 12 w 15"/>
                  <a:gd name="T21" fmla="*/ 5 h 15"/>
                  <a:gd name="T22" fmla="*/ 10 w 15"/>
                  <a:gd name="T23" fmla="*/ 3 h 15"/>
                  <a:gd name="T24" fmla="*/ 8 w 15"/>
                  <a:gd name="T25" fmla="*/ 0 h 15"/>
                  <a:gd name="T26" fmla="*/ 5 w 15"/>
                  <a:gd name="T27" fmla="*/ 0 h 15"/>
                  <a:gd name="T28" fmla="*/ 3 w 15"/>
                  <a:gd name="T29" fmla="*/ 3 h 15"/>
                  <a:gd name="T30" fmla="*/ 0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8" y="15"/>
                    </a:lnTo>
                    <a:lnTo>
                      <a:pt x="10" y="15"/>
                    </a:lnTo>
                    <a:lnTo>
                      <a:pt x="12" y="12"/>
                    </a:lnTo>
                    <a:lnTo>
                      <a:pt x="15" y="10"/>
                    </a:lnTo>
                    <a:lnTo>
                      <a:pt x="15" y="8"/>
                    </a:lnTo>
                    <a:lnTo>
                      <a:pt x="12" y="5"/>
                    </a:lnTo>
                    <a:lnTo>
                      <a:pt x="10" y="3"/>
                    </a:lnTo>
                    <a:lnTo>
                      <a:pt x="8" y="0"/>
                    </a:lnTo>
                    <a:lnTo>
                      <a:pt x="5" y="0"/>
                    </a:lnTo>
                    <a:lnTo>
                      <a:pt x="3"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739" name="Freeform 391"/>
              <p:cNvSpPr>
                <a:spLocks/>
              </p:cNvSpPr>
              <p:nvPr/>
            </p:nvSpPr>
            <p:spPr bwMode="auto">
              <a:xfrm>
                <a:off x="7700" y="5026"/>
                <a:ext cx="15" cy="14"/>
              </a:xfrm>
              <a:custGeom>
                <a:avLst/>
                <a:gdLst>
                  <a:gd name="T0" fmla="*/ 0 w 15"/>
                  <a:gd name="T1" fmla="*/ 9 h 14"/>
                  <a:gd name="T2" fmla="*/ 0 w 15"/>
                  <a:gd name="T3" fmla="*/ 12 h 14"/>
                  <a:gd name="T4" fmla="*/ 3 w 15"/>
                  <a:gd name="T5" fmla="*/ 14 h 14"/>
                  <a:gd name="T6" fmla="*/ 5 w 15"/>
                  <a:gd name="T7" fmla="*/ 14 h 14"/>
                  <a:gd name="T8" fmla="*/ 8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4 h 14"/>
                  <a:gd name="T22" fmla="*/ 10 w 15"/>
                  <a:gd name="T23" fmla="*/ 2 h 14"/>
                  <a:gd name="T24" fmla="*/ 8 w 15"/>
                  <a:gd name="T25" fmla="*/ 0 h 14"/>
                  <a:gd name="T26" fmla="*/ 5 w 15"/>
                  <a:gd name="T27" fmla="*/ 0 h 14"/>
                  <a:gd name="T28" fmla="*/ 3 w 15"/>
                  <a:gd name="T29" fmla="*/ 2 h 14"/>
                  <a:gd name="T30" fmla="*/ 0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8" y="14"/>
                    </a:lnTo>
                    <a:lnTo>
                      <a:pt x="10" y="14"/>
                    </a:lnTo>
                    <a:lnTo>
                      <a:pt x="12" y="12"/>
                    </a:lnTo>
                    <a:lnTo>
                      <a:pt x="15" y="9"/>
                    </a:lnTo>
                    <a:lnTo>
                      <a:pt x="15" y="7"/>
                    </a:lnTo>
                    <a:lnTo>
                      <a:pt x="12" y="4"/>
                    </a:lnTo>
                    <a:lnTo>
                      <a:pt x="10" y="2"/>
                    </a:lnTo>
                    <a:lnTo>
                      <a:pt x="8" y="0"/>
                    </a:lnTo>
                    <a:lnTo>
                      <a:pt x="5" y="0"/>
                    </a:lnTo>
                    <a:lnTo>
                      <a:pt x="3"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740" name="Freeform 392"/>
              <p:cNvSpPr>
                <a:spLocks/>
              </p:cNvSpPr>
              <p:nvPr/>
            </p:nvSpPr>
            <p:spPr bwMode="auto">
              <a:xfrm>
                <a:off x="7700" y="4997"/>
                <a:ext cx="15" cy="14"/>
              </a:xfrm>
              <a:custGeom>
                <a:avLst/>
                <a:gdLst>
                  <a:gd name="T0" fmla="*/ 0 w 15"/>
                  <a:gd name="T1" fmla="*/ 9 h 14"/>
                  <a:gd name="T2" fmla="*/ 0 w 15"/>
                  <a:gd name="T3" fmla="*/ 12 h 14"/>
                  <a:gd name="T4" fmla="*/ 3 w 15"/>
                  <a:gd name="T5" fmla="*/ 14 h 14"/>
                  <a:gd name="T6" fmla="*/ 5 w 15"/>
                  <a:gd name="T7" fmla="*/ 14 h 14"/>
                  <a:gd name="T8" fmla="*/ 8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5 h 14"/>
                  <a:gd name="T22" fmla="*/ 10 w 15"/>
                  <a:gd name="T23" fmla="*/ 2 h 14"/>
                  <a:gd name="T24" fmla="*/ 8 w 15"/>
                  <a:gd name="T25" fmla="*/ 0 h 14"/>
                  <a:gd name="T26" fmla="*/ 5 w 15"/>
                  <a:gd name="T27" fmla="*/ 0 h 14"/>
                  <a:gd name="T28" fmla="*/ 3 w 15"/>
                  <a:gd name="T29" fmla="*/ 2 h 14"/>
                  <a:gd name="T30" fmla="*/ 0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8" y="14"/>
                    </a:lnTo>
                    <a:lnTo>
                      <a:pt x="10" y="14"/>
                    </a:lnTo>
                    <a:lnTo>
                      <a:pt x="12" y="12"/>
                    </a:lnTo>
                    <a:lnTo>
                      <a:pt x="15" y="9"/>
                    </a:lnTo>
                    <a:lnTo>
                      <a:pt x="15" y="7"/>
                    </a:lnTo>
                    <a:lnTo>
                      <a:pt x="12" y="5"/>
                    </a:lnTo>
                    <a:lnTo>
                      <a:pt x="10" y="2"/>
                    </a:lnTo>
                    <a:lnTo>
                      <a:pt x="8" y="0"/>
                    </a:lnTo>
                    <a:lnTo>
                      <a:pt x="5" y="0"/>
                    </a:lnTo>
                    <a:lnTo>
                      <a:pt x="3"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741" name="Freeform 393"/>
              <p:cNvSpPr>
                <a:spLocks/>
              </p:cNvSpPr>
              <p:nvPr/>
            </p:nvSpPr>
            <p:spPr bwMode="auto">
              <a:xfrm>
                <a:off x="7698" y="4968"/>
                <a:ext cx="14" cy="14"/>
              </a:xfrm>
              <a:custGeom>
                <a:avLst/>
                <a:gdLst>
                  <a:gd name="T0" fmla="*/ 0 w 14"/>
                  <a:gd name="T1" fmla="*/ 10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5" y="14"/>
                    </a:lnTo>
                    <a:lnTo>
                      <a:pt x="7" y="14"/>
                    </a:lnTo>
                    <a:lnTo>
                      <a:pt x="10" y="14"/>
                    </a:lnTo>
                    <a:lnTo>
                      <a:pt x="12" y="14"/>
                    </a:lnTo>
                    <a:lnTo>
                      <a:pt x="14" y="12"/>
                    </a:lnTo>
                    <a:lnTo>
                      <a:pt x="14" y="10"/>
                    </a:lnTo>
                    <a:lnTo>
                      <a:pt x="14" y="7"/>
                    </a:lnTo>
                    <a:lnTo>
                      <a:pt x="14" y="5"/>
                    </a:lnTo>
                    <a:lnTo>
                      <a:pt x="12" y="2"/>
                    </a:lnTo>
                    <a:lnTo>
                      <a:pt x="10" y="0"/>
                    </a:lnTo>
                    <a:lnTo>
                      <a:pt x="7" y="0"/>
                    </a:lnTo>
                    <a:lnTo>
                      <a:pt x="5"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742" name="Freeform 394"/>
              <p:cNvSpPr>
                <a:spLocks/>
              </p:cNvSpPr>
              <p:nvPr/>
            </p:nvSpPr>
            <p:spPr bwMode="auto">
              <a:xfrm>
                <a:off x="7698" y="4939"/>
                <a:ext cx="14" cy="15"/>
              </a:xfrm>
              <a:custGeom>
                <a:avLst/>
                <a:gdLst>
                  <a:gd name="T0" fmla="*/ 0 w 14"/>
                  <a:gd name="T1" fmla="*/ 10 h 15"/>
                  <a:gd name="T2" fmla="*/ 2 w 14"/>
                  <a:gd name="T3" fmla="*/ 12 h 15"/>
                  <a:gd name="T4" fmla="*/ 5 w 14"/>
                  <a:gd name="T5" fmla="*/ 15 h 15"/>
                  <a:gd name="T6" fmla="*/ 7 w 14"/>
                  <a:gd name="T7" fmla="*/ 15 h 15"/>
                  <a:gd name="T8" fmla="*/ 10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10 w 14"/>
                  <a:gd name="T25" fmla="*/ 0 h 15"/>
                  <a:gd name="T26" fmla="*/ 7 w 14"/>
                  <a:gd name="T27" fmla="*/ 0 h 15"/>
                  <a:gd name="T28" fmla="*/ 5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10" y="15"/>
                    </a:lnTo>
                    <a:lnTo>
                      <a:pt x="12" y="15"/>
                    </a:lnTo>
                    <a:lnTo>
                      <a:pt x="14" y="12"/>
                    </a:lnTo>
                    <a:lnTo>
                      <a:pt x="14" y="10"/>
                    </a:lnTo>
                    <a:lnTo>
                      <a:pt x="14" y="7"/>
                    </a:lnTo>
                    <a:lnTo>
                      <a:pt x="14" y="5"/>
                    </a:lnTo>
                    <a:lnTo>
                      <a:pt x="12" y="3"/>
                    </a:lnTo>
                    <a:lnTo>
                      <a:pt x="10" y="0"/>
                    </a:lnTo>
                    <a:lnTo>
                      <a:pt x="7" y="0"/>
                    </a:lnTo>
                    <a:lnTo>
                      <a:pt x="5"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743" name="Freeform 395"/>
              <p:cNvSpPr>
                <a:spLocks/>
              </p:cNvSpPr>
              <p:nvPr/>
            </p:nvSpPr>
            <p:spPr bwMode="auto">
              <a:xfrm>
                <a:off x="7698" y="4910"/>
                <a:ext cx="14" cy="15"/>
              </a:xfrm>
              <a:custGeom>
                <a:avLst/>
                <a:gdLst>
                  <a:gd name="T0" fmla="*/ 0 w 14"/>
                  <a:gd name="T1" fmla="*/ 10 h 15"/>
                  <a:gd name="T2" fmla="*/ 2 w 14"/>
                  <a:gd name="T3" fmla="*/ 12 h 15"/>
                  <a:gd name="T4" fmla="*/ 5 w 14"/>
                  <a:gd name="T5" fmla="*/ 15 h 15"/>
                  <a:gd name="T6" fmla="*/ 7 w 14"/>
                  <a:gd name="T7" fmla="*/ 15 h 15"/>
                  <a:gd name="T8" fmla="*/ 10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10 w 14"/>
                  <a:gd name="T25" fmla="*/ 0 h 15"/>
                  <a:gd name="T26" fmla="*/ 7 w 14"/>
                  <a:gd name="T27" fmla="*/ 0 h 15"/>
                  <a:gd name="T28" fmla="*/ 5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10" y="15"/>
                    </a:lnTo>
                    <a:lnTo>
                      <a:pt x="12" y="15"/>
                    </a:lnTo>
                    <a:lnTo>
                      <a:pt x="14" y="12"/>
                    </a:lnTo>
                    <a:lnTo>
                      <a:pt x="14" y="10"/>
                    </a:lnTo>
                    <a:lnTo>
                      <a:pt x="14" y="8"/>
                    </a:lnTo>
                    <a:lnTo>
                      <a:pt x="14" y="5"/>
                    </a:lnTo>
                    <a:lnTo>
                      <a:pt x="12" y="3"/>
                    </a:lnTo>
                    <a:lnTo>
                      <a:pt x="10" y="0"/>
                    </a:lnTo>
                    <a:lnTo>
                      <a:pt x="7" y="0"/>
                    </a:lnTo>
                    <a:lnTo>
                      <a:pt x="5"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744" name="Freeform 396"/>
              <p:cNvSpPr>
                <a:spLocks/>
              </p:cNvSpPr>
              <p:nvPr/>
            </p:nvSpPr>
            <p:spPr bwMode="auto">
              <a:xfrm>
                <a:off x="7698" y="4882"/>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10 w 14"/>
                  <a:gd name="T23" fmla="*/ 2 h 14"/>
                  <a:gd name="T24" fmla="*/ 7 w 14"/>
                  <a:gd name="T25" fmla="*/ 0 h 14"/>
                  <a:gd name="T26" fmla="*/ 5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10" y="14"/>
                    </a:lnTo>
                    <a:lnTo>
                      <a:pt x="12" y="12"/>
                    </a:lnTo>
                    <a:lnTo>
                      <a:pt x="14" y="9"/>
                    </a:lnTo>
                    <a:lnTo>
                      <a:pt x="14" y="7"/>
                    </a:lnTo>
                    <a:lnTo>
                      <a:pt x="12" y="4"/>
                    </a:lnTo>
                    <a:lnTo>
                      <a:pt x="10" y="2"/>
                    </a:lnTo>
                    <a:lnTo>
                      <a:pt x="7" y="0"/>
                    </a:lnTo>
                    <a:lnTo>
                      <a:pt x="5"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745" name="Freeform 397"/>
              <p:cNvSpPr>
                <a:spLocks/>
              </p:cNvSpPr>
              <p:nvPr/>
            </p:nvSpPr>
            <p:spPr bwMode="auto">
              <a:xfrm>
                <a:off x="7698" y="4853"/>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10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10" y="14"/>
                    </a:lnTo>
                    <a:lnTo>
                      <a:pt x="12" y="12"/>
                    </a:lnTo>
                    <a:lnTo>
                      <a:pt x="14" y="9"/>
                    </a:lnTo>
                    <a:lnTo>
                      <a:pt x="14" y="7"/>
                    </a:lnTo>
                    <a:lnTo>
                      <a:pt x="12" y="5"/>
                    </a:lnTo>
                    <a:lnTo>
                      <a:pt x="10" y="2"/>
                    </a:lnTo>
                    <a:lnTo>
                      <a:pt x="7" y="0"/>
                    </a:lnTo>
                    <a:lnTo>
                      <a:pt x="5"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746" name="Freeform 398"/>
              <p:cNvSpPr>
                <a:spLocks/>
              </p:cNvSpPr>
              <p:nvPr/>
            </p:nvSpPr>
            <p:spPr bwMode="auto">
              <a:xfrm>
                <a:off x="7698" y="4824"/>
                <a:ext cx="14" cy="14"/>
              </a:xfrm>
              <a:custGeom>
                <a:avLst/>
                <a:gdLst>
                  <a:gd name="T0" fmla="*/ 0 w 14"/>
                  <a:gd name="T1" fmla="*/ 10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10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5" y="14"/>
                    </a:lnTo>
                    <a:lnTo>
                      <a:pt x="7" y="14"/>
                    </a:lnTo>
                    <a:lnTo>
                      <a:pt x="10" y="14"/>
                    </a:lnTo>
                    <a:lnTo>
                      <a:pt x="12" y="12"/>
                    </a:lnTo>
                    <a:lnTo>
                      <a:pt x="14" y="10"/>
                    </a:lnTo>
                    <a:lnTo>
                      <a:pt x="14" y="7"/>
                    </a:lnTo>
                    <a:lnTo>
                      <a:pt x="12" y="5"/>
                    </a:lnTo>
                    <a:lnTo>
                      <a:pt x="10" y="2"/>
                    </a:lnTo>
                    <a:lnTo>
                      <a:pt x="7" y="0"/>
                    </a:lnTo>
                    <a:lnTo>
                      <a:pt x="5"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747" name="Freeform 399"/>
              <p:cNvSpPr>
                <a:spLocks/>
              </p:cNvSpPr>
              <p:nvPr/>
            </p:nvSpPr>
            <p:spPr bwMode="auto">
              <a:xfrm>
                <a:off x="7698" y="4795"/>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10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10 w 14"/>
                  <a:gd name="T23" fmla="*/ 3 h 15"/>
                  <a:gd name="T24" fmla="*/ 7 w 14"/>
                  <a:gd name="T25" fmla="*/ 0 h 15"/>
                  <a:gd name="T26" fmla="*/ 5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10" y="15"/>
                    </a:lnTo>
                    <a:lnTo>
                      <a:pt x="12" y="12"/>
                    </a:lnTo>
                    <a:lnTo>
                      <a:pt x="14" y="10"/>
                    </a:lnTo>
                    <a:lnTo>
                      <a:pt x="14" y="7"/>
                    </a:lnTo>
                    <a:lnTo>
                      <a:pt x="12" y="5"/>
                    </a:lnTo>
                    <a:lnTo>
                      <a:pt x="10" y="3"/>
                    </a:lnTo>
                    <a:lnTo>
                      <a:pt x="7" y="0"/>
                    </a:lnTo>
                    <a:lnTo>
                      <a:pt x="5"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748" name="Freeform 400"/>
              <p:cNvSpPr>
                <a:spLocks/>
              </p:cNvSpPr>
              <p:nvPr/>
            </p:nvSpPr>
            <p:spPr bwMode="auto">
              <a:xfrm>
                <a:off x="7696" y="4766"/>
                <a:ext cx="14" cy="15"/>
              </a:xfrm>
              <a:custGeom>
                <a:avLst/>
                <a:gdLst>
                  <a:gd name="T0" fmla="*/ 0 w 14"/>
                  <a:gd name="T1" fmla="*/ 10 h 15"/>
                  <a:gd name="T2" fmla="*/ 2 w 14"/>
                  <a:gd name="T3" fmla="*/ 12 h 15"/>
                  <a:gd name="T4" fmla="*/ 4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9 w 14"/>
                  <a:gd name="T25" fmla="*/ 0 h 15"/>
                  <a:gd name="T26" fmla="*/ 7 w 14"/>
                  <a:gd name="T27" fmla="*/ 0 h 15"/>
                  <a:gd name="T28" fmla="*/ 4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4" y="15"/>
                    </a:lnTo>
                    <a:lnTo>
                      <a:pt x="7" y="15"/>
                    </a:lnTo>
                    <a:lnTo>
                      <a:pt x="9" y="15"/>
                    </a:lnTo>
                    <a:lnTo>
                      <a:pt x="12" y="15"/>
                    </a:lnTo>
                    <a:lnTo>
                      <a:pt x="14" y="12"/>
                    </a:lnTo>
                    <a:lnTo>
                      <a:pt x="14" y="10"/>
                    </a:lnTo>
                    <a:lnTo>
                      <a:pt x="14" y="8"/>
                    </a:lnTo>
                    <a:lnTo>
                      <a:pt x="14" y="5"/>
                    </a:lnTo>
                    <a:lnTo>
                      <a:pt x="12" y="3"/>
                    </a:lnTo>
                    <a:lnTo>
                      <a:pt x="9" y="0"/>
                    </a:lnTo>
                    <a:lnTo>
                      <a:pt x="7" y="0"/>
                    </a:lnTo>
                    <a:lnTo>
                      <a:pt x="4"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749" name="Freeform 401"/>
              <p:cNvSpPr>
                <a:spLocks/>
              </p:cNvSpPr>
              <p:nvPr/>
            </p:nvSpPr>
            <p:spPr bwMode="auto">
              <a:xfrm>
                <a:off x="7696" y="4738"/>
                <a:ext cx="14" cy="14"/>
              </a:xfrm>
              <a:custGeom>
                <a:avLst/>
                <a:gdLst>
                  <a:gd name="T0" fmla="*/ 0 w 14"/>
                  <a:gd name="T1" fmla="*/ 9 h 14"/>
                  <a:gd name="T2" fmla="*/ 2 w 14"/>
                  <a:gd name="T3" fmla="*/ 12 h 14"/>
                  <a:gd name="T4" fmla="*/ 4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4 h 14"/>
                  <a:gd name="T22" fmla="*/ 12 w 14"/>
                  <a:gd name="T23" fmla="*/ 2 h 14"/>
                  <a:gd name="T24" fmla="*/ 9 w 14"/>
                  <a:gd name="T25" fmla="*/ 0 h 14"/>
                  <a:gd name="T26" fmla="*/ 7 w 14"/>
                  <a:gd name="T27" fmla="*/ 0 h 14"/>
                  <a:gd name="T28" fmla="*/ 4 w 14"/>
                  <a:gd name="T29" fmla="*/ 2 h 14"/>
                  <a:gd name="T30" fmla="*/ 2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4" y="14"/>
                    </a:lnTo>
                    <a:lnTo>
                      <a:pt x="7" y="14"/>
                    </a:lnTo>
                    <a:lnTo>
                      <a:pt x="9" y="14"/>
                    </a:lnTo>
                    <a:lnTo>
                      <a:pt x="12" y="14"/>
                    </a:lnTo>
                    <a:lnTo>
                      <a:pt x="14" y="12"/>
                    </a:lnTo>
                    <a:lnTo>
                      <a:pt x="14" y="9"/>
                    </a:lnTo>
                    <a:lnTo>
                      <a:pt x="14" y="7"/>
                    </a:lnTo>
                    <a:lnTo>
                      <a:pt x="14" y="4"/>
                    </a:lnTo>
                    <a:lnTo>
                      <a:pt x="12" y="2"/>
                    </a:lnTo>
                    <a:lnTo>
                      <a:pt x="9" y="0"/>
                    </a:lnTo>
                    <a:lnTo>
                      <a:pt x="7" y="0"/>
                    </a:lnTo>
                    <a:lnTo>
                      <a:pt x="4" y="2"/>
                    </a:lnTo>
                    <a:lnTo>
                      <a:pt x="2" y="4"/>
                    </a:lnTo>
                    <a:lnTo>
                      <a:pt x="0" y="7"/>
                    </a:lnTo>
                    <a:lnTo>
                      <a:pt x="0" y="9"/>
                    </a:lnTo>
                    <a:close/>
                  </a:path>
                </a:pathLst>
              </a:custGeom>
              <a:solidFill>
                <a:srgbClr val="969696"/>
              </a:solidFill>
              <a:ln w="9525">
                <a:noFill/>
                <a:round/>
                <a:headEnd/>
                <a:tailEnd/>
              </a:ln>
            </p:spPr>
            <p:txBody>
              <a:bodyPr/>
              <a:lstStyle/>
              <a:p>
                <a:endParaRPr lang="ru-RU"/>
              </a:p>
            </p:txBody>
          </p:sp>
          <p:sp>
            <p:nvSpPr>
              <p:cNvPr id="750" name="Freeform 402"/>
              <p:cNvSpPr>
                <a:spLocks/>
              </p:cNvSpPr>
              <p:nvPr/>
            </p:nvSpPr>
            <p:spPr bwMode="auto">
              <a:xfrm>
                <a:off x="7696" y="4709"/>
                <a:ext cx="14" cy="14"/>
              </a:xfrm>
              <a:custGeom>
                <a:avLst/>
                <a:gdLst>
                  <a:gd name="T0" fmla="*/ 0 w 14"/>
                  <a:gd name="T1" fmla="*/ 9 h 14"/>
                  <a:gd name="T2" fmla="*/ 2 w 14"/>
                  <a:gd name="T3" fmla="*/ 12 h 14"/>
                  <a:gd name="T4" fmla="*/ 4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4 w 14"/>
                  <a:gd name="T29" fmla="*/ 2 h 14"/>
                  <a:gd name="T30" fmla="*/ 2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4" y="14"/>
                    </a:lnTo>
                    <a:lnTo>
                      <a:pt x="7" y="14"/>
                    </a:lnTo>
                    <a:lnTo>
                      <a:pt x="9" y="14"/>
                    </a:lnTo>
                    <a:lnTo>
                      <a:pt x="12" y="14"/>
                    </a:lnTo>
                    <a:lnTo>
                      <a:pt x="14" y="12"/>
                    </a:lnTo>
                    <a:lnTo>
                      <a:pt x="14" y="9"/>
                    </a:lnTo>
                    <a:lnTo>
                      <a:pt x="14" y="7"/>
                    </a:lnTo>
                    <a:lnTo>
                      <a:pt x="14" y="5"/>
                    </a:lnTo>
                    <a:lnTo>
                      <a:pt x="12" y="2"/>
                    </a:lnTo>
                    <a:lnTo>
                      <a:pt x="9" y="0"/>
                    </a:lnTo>
                    <a:lnTo>
                      <a:pt x="7" y="0"/>
                    </a:lnTo>
                    <a:lnTo>
                      <a:pt x="4" y="2"/>
                    </a:lnTo>
                    <a:lnTo>
                      <a:pt x="2" y="5"/>
                    </a:lnTo>
                    <a:lnTo>
                      <a:pt x="0" y="7"/>
                    </a:lnTo>
                    <a:lnTo>
                      <a:pt x="0" y="9"/>
                    </a:lnTo>
                    <a:close/>
                  </a:path>
                </a:pathLst>
              </a:custGeom>
              <a:solidFill>
                <a:srgbClr val="969696"/>
              </a:solidFill>
              <a:ln w="9525">
                <a:noFill/>
                <a:round/>
                <a:headEnd/>
                <a:tailEnd/>
              </a:ln>
            </p:spPr>
            <p:txBody>
              <a:bodyPr/>
              <a:lstStyle/>
              <a:p>
                <a:endParaRPr lang="ru-RU"/>
              </a:p>
            </p:txBody>
          </p:sp>
          <p:sp>
            <p:nvSpPr>
              <p:cNvPr id="751" name="Freeform 403"/>
              <p:cNvSpPr>
                <a:spLocks/>
              </p:cNvSpPr>
              <p:nvPr/>
            </p:nvSpPr>
            <p:spPr bwMode="auto">
              <a:xfrm>
                <a:off x="7696" y="4680"/>
                <a:ext cx="14" cy="14"/>
              </a:xfrm>
              <a:custGeom>
                <a:avLst/>
                <a:gdLst>
                  <a:gd name="T0" fmla="*/ 0 w 14"/>
                  <a:gd name="T1" fmla="*/ 10 h 14"/>
                  <a:gd name="T2" fmla="*/ 0 w 14"/>
                  <a:gd name="T3" fmla="*/ 12 h 14"/>
                  <a:gd name="T4" fmla="*/ 2 w 14"/>
                  <a:gd name="T5" fmla="*/ 14 h 14"/>
                  <a:gd name="T6" fmla="*/ 4 w 14"/>
                  <a:gd name="T7" fmla="*/ 14 h 14"/>
                  <a:gd name="T8" fmla="*/ 7 w 14"/>
                  <a:gd name="T9" fmla="*/ 14 h 14"/>
                  <a:gd name="T10" fmla="*/ 9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9 w 14"/>
                  <a:gd name="T23" fmla="*/ 2 h 14"/>
                  <a:gd name="T24" fmla="*/ 7 w 14"/>
                  <a:gd name="T25" fmla="*/ 0 h 14"/>
                  <a:gd name="T26" fmla="*/ 4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4" y="14"/>
                    </a:lnTo>
                    <a:lnTo>
                      <a:pt x="7" y="14"/>
                    </a:lnTo>
                    <a:lnTo>
                      <a:pt x="9" y="14"/>
                    </a:lnTo>
                    <a:lnTo>
                      <a:pt x="12" y="12"/>
                    </a:lnTo>
                    <a:lnTo>
                      <a:pt x="14" y="10"/>
                    </a:lnTo>
                    <a:lnTo>
                      <a:pt x="14" y="7"/>
                    </a:lnTo>
                    <a:lnTo>
                      <a:pt x="12" y="5"/>
                    </a:lnTo>
                    <a:lnTo>
                      <a:pt x="9" y="2"/>
                    </a:lnTo>
                    <a:lnTo>
                      <a:pt x="7" y="0"/>
                    </a:lnTo>
                    <a:lnTo>
                      <a:pt x="4"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752" name="Freeform 404"/>
              <p:cNvSpPr>
                <a:spLocks/>
              </p:cNvSpPr>
              <p:nvPr/>
            </p:nvSpPr>
            <p:spPr bwMode="auto">
              <a:xfrm>
                <a:off x="7696" y="4651"/>
                <a:ext cx="14" cy="15"/>
              </a:xfrm>
              <a:custGeom>
                <a:avLst/>
                <a:gdLst>
                  <a:gd name="T0" fmla="*/ 0 w 14"/>
                  <a:gd name="T1" fmla="*/ 10 h 15"/>
                  <a:gd name="T2" fmla="*/ 0 w 14"/>
                  <a:gd name="T3" fmla="*/ 12 h 15"/>
                  <a:gd name="T4" fmla="*/ 2 w 14"/>
                  <a:gd name="T5" fmla="*/ 15 h 15"/>
                  <a:gd name="T6" fmla="*/ 4 w 14"/>
                  <a:gd name="T7" fmla="*/ 15 h 15"/>
                  <a:gd name="T8" fmla="*/ 7 w 14"/>
                  <a:gd name="T9" fmla="*/ 15 h 15"/>
                  <a:gd name="T10" fmla="*/ 9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9 w 14"/>
                  <a:gd name="T23" fmla="*/ 3 h 15"/>
                  <a:gd name="T24" fmla="*/ 7 w 14"/>
                  <a:gd name="T25" fmla="*/ 0 h 15"/>
                  <a:gd name="T26" fmla="*/ 4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4" y="15"/>
                    </a:lnTo>
                    <a:lnTo>
                      <a:pt x="7" y="15"/>
                    </a:lnTo>
                    <a:lnTo>
                      <a:pt x="9" y="15"/>
                    </a:lnTo>
                    <a:lnTo>
                      <a:pt x="12" y="12"/>
                    </a:lnTo>
                    <a:lnTo>
                      <a:pt x="14" y="10"/>
                    </a:lnTo>
                    <a:lnTo>
                      <a:pt x="14" y="7"/>
                    </a:lnTo>
                    <a:lnTo>
                      <a:pt x="12" y="5"/>
                    </a:lnTo>
                    <a:lnTo>
                      <a:pt x="9" y="3"/>
                    </a:lnTo>
                    <a:lnTo>
                      <a:pt x="7" y="0"/>
                    </a:lnTo>
                    <a:lnTo>
                      <a:pt x="4"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753" name="Freeform 405"/>
              <p:cNvSpPr>
                <a:spLocks/>
              </p:cNvSpPr>
              <p:nvPr/>
            </p:nvSpPr>
            <p:spPr bwMode="auto">
              <a:xfrm>
                <a:off x="7696" y="4622"/>
                <a:ext cx="14" cy="15"/>
              </a:xfrm>
              <a:custGeom>
                <a:avLst/>
                <a:gdLst>
                  <a:gd name="T0" fmla="*/ 0 w 14"/>
                  <a:gd name="T1" fmla="*/ 10 h 15"/>
                  <a:gd name="T2" fmla="*/ 0 w 14"/>
                  <a:gd name="T3" fmla="*/ 12 h 15"/>
                  <a:gd name="T4" fmla="*/ 2 w 14"/>
                  <a:gd name="T5" fmla="*/ 15 h 15"/>
                  <a:gd name="T6" fmla="*/ 4 w 14"/>
                  <a:gd name="T7" fmla="*/ 15 h 15"/>
                  <a:gd name="T8" fmla="*/ 7 w 14"/>
                  <a:gd name="T9" fmla="*/ 15 h 15"/>
                  <a:gd name="T10" fmla="*/ 9 w 14"/>
                  <a:gd name="T11" fmla="*/ 15 h 15"/>
                  <a:gd name="T12" fmla="*/ 12 w 14"/>
                  <a:gd name="T13" fmla="*/ 12 h 15"/>
                  <a:gd name="T14" fmla="*/ 14 w 14"/>
                  <a:gd name="T15" fmla="*/ 10 h 15"/>
                  <a:gd name="T16" fmla="*/ 14 w 14"/>
                  <a:gd name="T17" fmla="*/ 8 h 15"/>
                  <a:gd name="T18" fmla="*/ 14 w 14"/>
                  <a:gd name="T19" fmla="*/ 8 h 15"/>
                  <a:gd name="T20" fmla="*/ 12 w 14"/>
                  <a:gd name="T21" fmla="*/ 5 h 15"/>
                  <a:gd name="T22" fmla="*/ 9 w 14"/>
                  <a:gd name="T23" fmla="*/ 3 h 15"/>
                  <a:gd name="T24" fmla="*/ 7 w 14"/>
                  <a:gd name="T25" fmla="*/ 0 h 15"/>
                  <a:gd name="T26" fmla="*/ 4 w 14"/>
                  <a:gd name="T27" fmla="*/ 0 h 15"/>
                  <a:gd name="T28" fmla="*/ 2 w 14"/>
                  <a:gd name="T29" fmla="*/ 3 h 15"/>
                  <a:gd name="T30" fmla="*/ 0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4" y="15"/>
                    </a:lnTo>
                    <a:lnTo>
                      <a:pt x="7" y="15"/>
                    </a:lnTo>
                    <a:lnTo>
                      <a:pt x="9" y="15"/>
                    </a:lnTo>
                    <a:lnTo>
                      <a:pt x="12" y="12"/>
                    </a:lnTo>
                    <a:lnTo>
                      <a:pt x="14" y="10"/>
                    </a:lnTo>
                    <a:lnTo>
                      <a:pt x="14" y="8"/>
                    </a:lnTo>
                    <a:lnTo>
                      <a:pt x="12" y="5"/>
                    </a:lnTo>
                    <a:lnTo>
                      <a:pt x="9" y="3"/>
                    </a:lnTo>
                    <a:lnTo>
                      <a:pt x="7" y="0"/>
                    </a:lnTo>
                    <a:lnTo>
                      <a:pt x="4" y="0"/>
                    </a:lnTo>
                    <a:lnTo>
                      <a:pt x="2"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754" name="Freeform 406"/>
              <p:cNvSpPr>
                <a:spLocks/>
              </p:cNvSpPr>
              <p:nvPr/>
            </p:nvSpPr>
            <p:spPr bwMode="auto">
              <a:xfrm>
                <a:off x="7696" y="4594"/>
                <a:ext cx="14" cy="14"/>
              </a:xfrm>
              <a:custGeom>
                <a:avLst/>
                <a:gdLst>
                  <a:gd name="T0" fmla="*/ 0 w 14"/>
                  <a:gd name="T1" fmla="*/ 9 h 14"/>
                  <a:gd name="T2" fmla="*/ 0 w 14"/>
                  <a:gd name="T3" fmla="*/ 12 h 14"/>
                  <a:gd name="T4" fmla="*/ 2 w 14"/>
                  <a:gd name="T5" fmla="*/ 14 h 14"/>
                  <a:gd name="T6" fmla="*/ 4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9 w 14"/>
                  <a:gd name="T23" fmla="*/ 2 h 14"/>
                  <a:gd name="T24" fmla="*/ 7 w 14"/>
                  <a:gd name="T25" fmla="*/ 0 h 14"/>
                  <a:gd name="T26" fmla="*/ 4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4" y="14"/>
                    </a:lnTo>
                    <a:lnTo>
                      <a:pt x="7" y="14"/>
                    </a:lnTo>
                    <a:lnTo>
                      <a:pt x="9" y="14"/>
                    </a:lnTo>
                    <a:lnTo>
                      <a:pt x="12" y="12"/>
                    </a:lnTo>
                    <a:lnTo>
                      <a:pt x="14" y="9"/>
                    </a:lnTo>
                    <a:lnTo>
                      <a:pt x="14" y="7"/>
                    </a:lnTo>
                    <a:lnTo>
                      <a:pt x="12" y="4"/>
                    </a:lnTo>
                    <a:lnTo>
                      <a:pt x="9" y="2"/>
                    </a:lnTo>
                    <a:lnTo>
                      <a:pt x="7" y="0"/>
                    </a:lnTo>
                    <a:lnTo>
                      <a:pt x="4"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755" name="Freeform 407"/>
              <p:cNvSpPr>
                <a:spLocks/>
              </p:cNvSpPr>
              <p:nvPr/>
            </p:nvSpPr>
            <p:spPr bwMode="auto">
              <a:xfrm>
                <a:off x="7693" y="4565"/>
                <a:ext cx="15" cy="14"/>
              </a:xfrm>
              <a:custGeom>
                <a:avLst/>
                <a:gdLst>
                  <a:gd name="T0" fmla="*/ 0 w 15"/>
                  <a:gd name="T1" fmla="*/ 9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5 h 14"/>
                  <a:gd name="T22" fmla="*/ 12 w 15"/>
                  <a:gd name="T23" fmla="*/ 2 h 14"/>
                  <a:gd name="T24" fmla="*/ 10 w 15"/>
                  <a:gd name="T25" fmla="*/ 0 h 14"/>
                  <a:gd name="T26" fmla="*/ 7 w 15"/>
                  <a:gd name="T27" fmla="*/ 0 h 14"/>
                  <a:gd name="T28" fmla="*/ 5 w 15"/>
                  <a:gd name="T29" fmla="*/ 2 h 14"/>
                  <a:gd name="T30" fmla="*/ 3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7" y="14"/>
                    </a:lnTo>
                    <a:lnTo>
                      <a:pt x="10" y="14"/>
                    </a:lnTo>
                    <a:lnTo>
                      <a:pt x="12" y="14"/>
                    </a:lnTo>
                    <a:lnTo>
                      <a:pt x="15" y="12"/>
                    </a:lnTo>
                    <a:lnTo>
                      <a:pt x="15" y="9"/>
                    </a:lnTo>
                    <a:lnTo>
                      <a:pt x="15" y="7"/>
                    </a:lnTo>
                    <a:lnTo>
                      <a:pt x="15" y="5"/>
                    </a:lnTo>
                    <a:lnTo>
                      <a:pt x="12" y="2"/>
                    </a:lnTo>
                    <a:lnTo>
                      <a:pt x="10" y="0"/>
                    </a:lnTo>
                    <a:lnTo>
                      <a:pt x="7" y="0"/>
                    </a:lnTo>
                    <a:lnTo>
                      <a:pt x="5" y="2"/>
                    </a:lnTo>
                    <a:lnTo>
                      <a:pt x="3" y="5"/>
                    </a:lnTo>
                    <a:lnTo>
                      <a:pt x="0" y="7"/>
                    </a:lnTo>
                    <a:lnTo>
                      <a:pt x="0" y="9"/>
                    </a:lnTo>
                    <a:close/>
                  </a:path>
                </a:pathLst>
              </a:custGeom>
              <a:solidFill>
                <a:srgbClr val="969696"/>
              </a:solidFill>
              <a:ln w="9525">
                <a:noFill/>
                <a:round/>
                <a:headEnd/>
                <a:tailEnd/>
              </a:ln>
            </p:spPr>
            <p:txBody>
              <a:bodyPr/>
              <a:lstStyle/>
              <a:p>
                <a:endParaRPr lang="ru-RU"/>
              </a:p>
            </p:txBody>
          </p:sp>
          <p:sp>
            <p:nvSpPr>
              <p:cNvPr id="756" name="Freeform 408"/>
              <p:cNvSpPr>
                <a:spLocks/>
              </p:cNvSpPr>
              <p:nvPr/>
            </p:nvSpPr>
            <p:spPr bwMode="auto">
              <a:xfrm>
                <a:off x="7693" y="4536"/>
                <a:ext cx="15" cy="14"/>
              </a:xfrm>
              <a:custGeom>
                <a:avLst/>
                <a:gdLst>
                  <a:gd name="T0" fmla="*/ 0 w 15"/>
                  <a:gd name="T1" fmla="*/ 10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10 h 14"/>
                  <a:gd name="T16" fmla="*/ 15 w 15"/>
                  <a:gd name="T17" fmla="*/ 7 h 14"/>
                  <a:gd name="T18" fmla="*/ 15 w 15"/>
                  <a:gd name="T19" fmla="*/ 7 h 14"/>
                  <a:gd name="T20" fmla="*/ 15 w 15"/>
                  <a:gd name="T21" fmla="*/ 5 h 14"/>
                  <a:gd name="T22" fmla="*/ 12 w 15"/>
                  <a:gd name="T23" fmla="*/ 2 h 14"/>
                  <a:gd name="T24" fmla="*/ 10 w 15"/>
                  <a:gd name="T25" fmla="*/ 0 h 14"/>
                  <a:gd name="T26" fmla="*/ 7 w 15"/>
                  <a:gd name="T27" fmla="*/ 0 h 14"/>
                  <a:gd name="T28" fmla="*/ 5 w 15"/>
                  <a:gd name="T29" fmla="*/ 2 h 14"/>
                  <a:gd name="T30" fmla="*/ 3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3" y="12"/>
                    </a:lnTo>
                    <a:lnTo>
                      <a:pt x="5" y="14"/>
                    </a:lnTo>
                    <a:lnTo>
                      <a:pt x="7" y="14"/>
                    </a:lnTo>
                    <a:lnTo>
                      <a:pt x="10" y="14"/>
                    </a:lnTo>
                    <a:lnTo>
                      <a:pt x="12" y="14"/>
                    </a:lnTo>
                    <a:lnTo>
                      <a:pt x="15" y="12"/>
                    </a:lnTo>
                    <a:lnTo>
                      <a:pt x="15" y="10"/>
                    </a:lnTo>
                    <a:lnTo>
                      <a:pt x="15" y="7"/>
                    </a:lnTo>
                    <a:lnTo>
                      <a:pt x="15" y="5"/>
                    </a:lnTo>
                    <a:lnTo>
                      <a:pt x="12" y="2"/>
                    </a:lnTo>
                    <a:lnTo>
                      <a:pt x="10" y="0"/>
                    </a:lnTo>
                    <a:lnTo>
                      <a:pt x="7" y="0"/>
                    </a:lnTo>
                    <a:lnTo>
                      <a:pt x="5" y="2"/>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757" name="Freeform 409"/>
              <p:cNvSpPr>
                <a:spLocks/>
              </p:cNvSpPr>
              <p:nvPr/>
            </p:nvSpPr>
            <p:spPr bwMode="auto">
              <a:xfrm>
                <a:off x="7693" y="4507"/>
                <a:ext cx="15" cy="15"/>
              </a:xfrm>
              <a:custGeom>
                <a:avLst/>
                <a:gdLst>
                  <a:gd name="T0" fmla="*/ 0 w 15"/>
                  <a:gd name="T1" fmla="*/ 10 h 15"/>
                  <a:gd name="T2" fmla="*/ 3 w 15"/>
                  <a:gd name="T3" fmla="*/ 12 h 15"/>
                  <a:gd name="T4" fmla="*/ 5 w 15"/>
                  <a:gd name="T5" fmla="*/ 15 h 15"/>
                  <a:gd name="T6" fmla="*/ 7 w 15"/>
                  <a:gd name="T7" fmla="*/ 15 h 15"/>
                  <a:gd name="T8" fmla="*/ 10 w 15"/>
                  <a:gd name="T9" fmla="*/ 15 h 15"/>
                  <a:gd name="T10" fmla="*/ 12 w 15"/>
                  <a:gd name="T11" fmla="*/ 15 h 15"/>
                  <a:gd name="T12" fmla="*/ 15 w 15"/>
                  <a:gd name="T13" fmla="*/ 12 h 15"/>
                  <a:gd name="T14" fmla="*/ 15 w 15"/>
                  <a:gd name="T15" fmla="*/ 10 h 15"/>
                  <a:gd name="T16" fmla="*/ 15 w 15"/>
                  <a:gd name="T17" fmla="*/ 7 h 15"/>
                  <a:gd name="T18" fmla="*/ 15 w 15"/>
                  <a:gd name="T19" fmla="*/ 7 h 15"/>
                  <a:gd name="T20" fmla="*/ 15 w 15"/>
                  <a:gd name="T21" fmla="*/ 5 h 15"/>
                  <a:gd name="T22" fmla="*/ 12 w 15"/>
                  <a:gd name="T23" fmla="*/ 3 h 15"/>
                  <a:gd name="T24" fmla="*/ 10 w 15"/>
                  <a:gd name="T25" fmla="*/ 0 h 15"/>
                  <a:gd name="T26" fmla="*/ 7 w 15"/>
                  <a:gd name="T27" fmla="*/ 0 h 15"/>
                  <a:gd name="T28" fmla="*/ 5 w 15"/>
                  <a:gd name="T29" fmla="*/ 3 h 15"/>
                  <a:gd name="T30" fmla="*/ 3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7" y="15"/>
                    </a:lnTo>
                    <a:lnTo>
                      <a:pt x="10" y="15"/>
                    </a:lnTo>
                    <a:lnTo>
                      <a:pt x="12" y="15"/>
                    </a:lnTo>
                    <a:lnTo>
                      <a:pt x="15" y="12"/>
                    </a:lnTo>
                    <a:lnTo>
                      <a:pt x="15" y="10"/>
                    </a:lnTo>
                    <a:lnTo>
                      <a:pt x="15" y="7"/>
                    </a:lnTo>
                    <a:lnTo>
                      <a:pt x="15" y="5"/>
                    </a:lnTo>
                    <a:lnTo>
                      <a:pt x="12" y="3"/>
                    </a:lnTo>
                    <a:lnTo>
                      <a:pt x="10" y="0"/>
                    </a:lnTo>
                    <a:lnTo>
                      <a:pt x="7" y="0"/>
                    </a:lnTo>
                    <a:lnTo>
                      <a:pt x="5" y="3"/>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758" name="Freeform 410"/>
              <p:cNvSpPr>
                <a:spLocks/>
              </p:cNvSpPr>
              <p:nvPr/>
            </p:nvSpPr>
            <p:spPr bwMode="auto">
              <a:xfrm>
                <a:off x="7693" y="4478"/>
                <a:ext cx="15" cy="15"/>
              </a:xfrm>
              <a:custGeom>
                <a:avLst/>
                <a:gdLst>
                  <a:gd name="T0" fmla="*/ 0 w 15"/>
                  <a:gd name="T1" fmla="*/ 10 h 15"/>
                  <a:gd name="T2" fmla="*/ 0 w 15"/>
                  <a:gd name="T3" fmla="*/ 12 h 15"/>
                  <a:gd name="T4" fmla="*/ 3 w 15"/>
                  <a:gd name="T5" fmla="*/ 15 h 15"/>
                  <a:gd name="T6" fmla="*/ 5 w 15"/>
                  <a:gd name="T7" fmla="*/ 15 h 15"/>
                  <a:gd name="T8" fmla="*/ 7 w 15"/>
                  <a:gd name="T9" fmla="*/ 15 h 15"/>
                  <a:gd name="T10" fmla="*/ 10 w 15"/>
                  <a:gd name="T11" fmla="*/ 15 h 15"/>
                  <a:gd name="T12" fmla="*/ 12 w 15"/>
                  <a:gd name="T13" fmla="*/ 12 h 15"/>
                  <a:gd name="T14" fmla="*/ 15 w 15"/>
                  <a:gd name="T15" fmla="*/ 10 h 15"/>
                  <a:gd name="T16" fmla="*/ 15 w 15"/>
                  <a:gd name="T17" fmla="*/ 8 h 15"/>
                  <a:gd name="T18" fmla="*/ 15 w 15"/>
                  <a:gd name="T19" fmla="*/ 8 h 15"/>
                  <a:gd name="T20" fmla="*/ 12 w 15"/>
                  <a:gd name="T21" fmla="*/ 5 h 15"/>
                  <a:gd name="T22" fmla="*/ 10 w 15"/>
                  <a:gd name="T23" fmla="*/ 3 h 15"/>
                  <a:gd name="T24" fmla="*/ 7 w 15"/>
                  <a:gd name="T25" fmla="*/ 0 h 15"/>
                  <a:gd name="T26" fmla="*/ 5 w 15"/>
                  <a:gd name="T27" fmla="*/ 0 h 15"/>
                  <a:gd name="T28" fmla="*/ 3 w 15"/>
                  <a:gd name="T29" fmla="*/ 3 h 15"/>
                  <a:gd name="T30" fmla="*/ 0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7" y="15"/>
                    </a:lnTo>
                    <a:lnTo>
                      <a:pt x="10" y="15"/>
                    </a:lnTo>
                    <a:lnTo>
                      <a:pt x="12" y="12"/>
                    </a:lnTo>
                    <a:lnTo>
                      <a:pt x="15" y="10"/>
                    </a:lnTo>
                    <a:lnTo>
                      <a:pt x="15" y="8"/>
                    </a:lnTo>
                    <a:lnTo>
                      <a:pt x="12" y="5"/>
                    </a:lnTo>
                    <a:lnTo>
                      <a:pt x="10" y="3"/>
                    </a:lnTo>
                    <a:lnTo>
                      <a:pt x="7" y="0"/>
                    </a:lnTo>
                    <a:lnTo>
                      <a:pt x="5" y="0"/>
                    </a:lnTo>
                    <a:lnTo>
                      <a:pt x="3"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759" name="Freeform 411"/>
              <p:cNvSpPr>
                <a:spLocks/>
              </p:cNvSpPr>
              <p:nvPr/>
            </p:nvSpPr>
            <p:spPr bwMode="auto">
              <a:xfrm>
                <a:off x="7693" y="4450"/>
                <a:ext cx="15" cy="14"/>
              </a:xfrm>
              <a:custGeom>
                <a:avLst/>
                <a:gdLst>
                  <a:gd name="T0" fmla="*/ 0 w 15"/>
                  <a:gd name="T1" fmla="*/ 9 h 14"/>
                  <a:gd name="T2" fmla="*/ 0 w 15"/>
                  <a:gd name="T3" fmla="*/ 12 h 14"/>
                  <a:gd name="T4" fmla="*/ 3 w 15"/>
                  <a:gd name="T5" fmla="*/ 14 h 14"/>
                  <a:gd name="T6" fmla="*/ 5 w 15"/>
                  <a:gd name="T7" fmla="*/ 14 h 14"/>
                  <a:gd name="T8" fmla="*/ 7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4 h 14"/>
                  <a:gd name="T22" fmla="*/ 10 w 15"/>
                  <a:gd name="T23" fmla="*/ 2 h 14"/>
                  <a:gd name="T24" fmla="*/ 7 w 15"/>
                  <a:gd name="T25" fmla="*/ 0 h 14"/>
                  <a:gd name="T26" fmla="*/ 5 w 15"/>
                  <a:gd name="T27" fmla="*/ 0 h 14"/>
                  <a:gd name="T28" fmla="*/ 3 w 15"/>
                  <a:gd name="T29" fmla="*/ 2 h 14"/>
                  <a:gd name="T30" fmla="*/ 0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7" y="14"/>
                    </a:lnTo>
                    <a:lnTo>
                      <a:pt x="10" y="14"/>
                    </a:lnTo>
                    <a:lnTo>
                      <a:pt x="12" y="12"/>
                    </a:lnTo>
                    <a:lnTo>
                      <a:pt x="15" y="9"/>
                    </a:lnTo>
                    <a:lnTo>
                      <a:pt x="15" y="7"/>
                    </a:lnTo>
                    <a:lnTo>
                      <a:pt x="12" y="4"/>
                    </a:lnTo>
                    <a:lnTo>
                      <a:pt x="10" y="2"/>
                    </a:lnTo>
                    <a:lnTo>
                      <a:pt x="7" y="0"/>
                    </a:lnTo>
                    <a:lnTo>
                      <a:pt x="5" y="0"/>
                    </a:lnTo>
                    <a:lnTo>
                      <a:pt x="3"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760" name="Freeform 412"/>
              <p:cNvSpPr>
                <a:spLocks/>
              </p:cNvSpPr>
              <p:nvPr/>
            </p:nvSpPr>
            <p:spPr bwMode="auto">
              <a:xfrm>
                <a:off x="7693" y="4421"/>
                <a:ext cx="15" cy="14"/>
              </a:xfrm>
              <a:custGeom>
                <a:avLst/>
                <a:gdLst>
                  <a:gd name="T0" fmla="*/ 0 w 15"/>
                  <a:gd name="T1" fmla="*/ 9 h 14"/>
                  <a:gd name="T2" fmla="*/ 0 w 15"/>
                  <a:gd name="T3" fmla="*/ 12 h 14"/>
                  <a:gd name="T4" fmla="*/ 3 w 15"/>
                  <a:gd name="T5" fmla="*/ 14 h 14"/>
                  <a:gd name="T6" fmla="*/ 5 w 15"/>
                  <a:gd name="T7" fmla="*/ 14 h 14"/>
                  <a:gd name="T8" fmla="*/ 7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5 h 14"/>
                  <a:gd name="T22" fmla="*/ 10 w 15"/>
                  <a:gd name="T23" fmla="*/ 2 h 14"/>
                  <a:gd name="T24" fmla="*/ 7 w 15"/>
                  <a:gd name="T25" fmla="*/ 0 h 14"/>
                  <a:gd name="T26" fmla="*/ 5 w 15"/>
                  <a:gd name="T27" fmla="*/ 0 h 14"/>
                  <a:gd name="T28" fmla="*/ 3 w 15"/>
                  <a:gd name="T29" fmla="*/ 2 h 14"/>
                  <a:gd name="T30" fmla="*/ 0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7" y="14"/>
                    </a:lnTo>
                    <a:lnTo>
                      <a:pt x="10" y="14"/>
                    </a:lnTo>
                    <a:lnTo>
                      <a:pt x="12" y="12"/>
                    </a:lnTo>
                    <a:lnTo>
                      <a:pt x="15" y="9"/>
                    </a:lnTo>
                    <a:lnTo>
                      <a:pt x="15" y="7"/>
                    </a:lnTo>
                    <a:lnTo>
                      <a:pt x="12" y="5"/>
                    </a:lnTo>
                    <a:lnTo>
                      <a:pt x="10" y="2"/>
                    </a:lnTo>
                    <a:lnTo>
                      <a:pt x="7" y="0"/>
                    </a:lnTo>
                    <a:lnTo>
                      <a:pt x="5" y="0"/>
                    </a:lnTo>
                    <a:lnTo>
                      <a:pt x="3"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761" name="Freeform 413"/>
              <p:cNvSpPr>
                <a:spLocks/>
              </p:cNvSpPr>
              <p:nvPr/>
            </p:nvSpPr>
            <p:spPr bwMode="auto">
              <a:xfrm>
                <a:off x="7691" y="4392"/>
                <a:ext cx="14" cy="14"/>
              </a:xfrm>
              <a:custGeom>
                <a:avLst/>
                <a:gdLst>
                  <a:gd name="T0" fmla="*/ 0 w 14"/>
                  <a:gd name="T1" fmla="*/ 10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5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5" y="14"/>
                    </a:lnTo>
                    <a:lnTo>
                      <a:pt x="7" y="14"/>
                    </a:lnTo>
                    <a:lnTo>
                      <a:pt x="9" y="14"/>
                    </a:lnTo>
                    <a:lnTo>
                      <a:pt x="12" y="14"/>
                    </a:lnTo>
                    <a:lnTo>
                      <a:pt x="14" y="12"/>
                    </a:lnTo>
                    <a:lnTo>
                      <a:pt x="14" y="10"/>
                    </a:lnTo>
                    <a:lnTo>
                      <a:pt x="14" y="7"/>
                    </a:lnTo>
                    <a:lnTo>
                      <a:pt x="14" y="5"/>
                    </a:lnTo>
                    <a:lnTo>
                      <a:pt x="12" y="2"/>
                    </a:lnTo>
                    <a:lnTo>
                      <a:pt x="9" y="0"/>
                    </a:lnTo>
                    <a:lnTo>
                      <a:pt x="7" y="0"/>
                    </a:lnTo>
                    <a:lnTo>
                      <a:pt x="5"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762" name="Freeform 414"/>
              <p:cNvSpPr>
                <a:spLocks/>
              </p:cNvSpPr>
              <p:nvPr/>
            </p:nvSpPr>
            <p:spPr bwMode="auto">
              <a:xfrm>
                <a:off x="7691" y="4363"/>
                <a:ext cx="14" cy="15"/>
              </a:xfrm>
              <a:custGeom>
                <a:avLst/>
                <a:gdLst>
                  <a:gd name="T0" fmla="*/ 0 w 14"/>
                  <a:gd name="T1" fmla="*/ 10 h 15"/>
                  <a:gd name="T2" fmla="*/ 2 w 14"/>
                  <a:gd name="T3" fmla="*/ 12 h 15"/>
                  <a:gd name="T4" fmla="*/ 5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9 w 14"/>
                  <a:gd name="T25" fmla="*/ 0 h 15"/>
                  <a:gd name="T26" fmla="*/ 7 w 14"/>
                  <a:gd name="T27" fmla="*/ 0 h 15"/>
                  <a:gd name="T28" fmla="*/ 5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9" y="15"/>
                    </a:lnTo>
                    <a:lnTo>
                      <a:pt x="12" y="15"/>
                    </a:lnTo>
                    <a:lnTo>
                      <a:pt x="14" y="12"/>
                    </a:lnTo>
                    <a:lnTo>
                      <a:pt x="14" y="10"/>
                    </a:lnTo>
                    <a:lnTo>
                      <a:pt x="14" y="7"/>
                    </a:lnTo>
                    <a:lnTo>
                      <a:pt x="14" y="5"/>
                    </a:lnTo>
                    <a:lnTo>
                      <a:pt x="12" y="3"/>
                    </a:lnTo>
                    <a:lnTo>
                      <a:pt x="9" y="0"/>
                    </a:lnTo>
                    <a:lnTo>
                      <a:pt x="7" y="0"/>
                    </a:lnTo>
                    <a:lnTo>
                      <a:pt x="5"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763" name="Freeform 415"/>
              <p:cNvSpPr>
                <a:spLocks/>
              </p:cNvSpPr>
              <p:nvPr/>
            </p:nvSpPr>
            <p:spPr bwMode="auto">
              <a:xfrm>
                <a:off x="7691" y="4334"/>
                <a:ext cx="14" cy="15"/>
              </a:xfrm>
              <a:custGeom>
                <a:avLst/>
                <a:gdLst>
                  <a:gd name="T0" fmla="*/ 0 w 14"/>
                  <a:gd name="T1" fmla="*/ 10 h 15"/>
                  <a:gd name="T2" fmla="*/ 2 w 14"/>
                  <a:gd name="T3" fmla="*/ 12 h 15"/>
                  <a:gd name="T4" fmla="*/ 5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9 w 14"/>
                  <a:gd name="T25" fmla="*/ 0 h 15"/>
                  <a:gd name="T26" fmla="*/ 7 w 14"/>
                  <a:gd name="T27" fmla="*/ 0 h 15"/>
                  <a:gd name="T28" fmla="*/ 5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9" y="15"/>
                    </a:lnTo>
                    <a:lnTo>
                      <a:pt x="12" y="15"/>
                    </a:lnTo>
                    <a:lnTo>
                      <a:pt x="14" y="12"/>
                    </a:lnTo>
                    <a:lnTo>
                      <a:pt x="14" y="10"/>
                    </a:lnTo>
                    <a:lnTo>
                      <a:pt x="14" y="8"/>
                    </a:lnTo>
                    <a:lnTo>
                      <a:pt x="14" y="5"/>
                    </a:lnTo>
                    <a:lnTo>
                      <a:pt x="12" y="3"/>
                    </a:lnTo>
                    <a:lnTo>
                      <a:pt x="9" y="0"/>
                    </a:lnTo>
                    <a:lnTo>
                      <a:pt x="7" y="0"/>
                    </a:lnTo>
                    <a:lnTo>
                      <a:pt x="5"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764" name="Freeform 416"/>
              <p:cNvSpPr>
                <a:spLocks/>
              </p:cNvSpPr>
              <p:nvPr/>
            </p:nvSpPr>
            <p:spPr bwMode="auto">
              <a:xfrm>
                <a:off x="7691" y="4306"/>
                <a:ext cx="14" cy="14"/>
              </a:xfrm>
              <a:custGeom>
                <a:avLst/>
                <a:gdLst>
                  <a:gd name="T0" fmla="*/ 0 w 14"/>
                  <a:gd name="T1" fmla="*/ 9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4 h 14"/>
                  <a:gd name="T22" fmla="*/ 12 w 14"/>
                  <a:gd name="T23" fmla="*/ 2 h 14"/>
                  <a:gd name="T24" fmla="*/ 9 w 14"/>
                  <a:gd name="T25" fmla="*/ 0 h 14"/>
                  <a:gd name="T26" fmla="*/ 7 w 14"/>
                  <a:gd name="T27" fmla="*/ 0 h 14"/>
                  <a:gd name="T28" fmla="*/ 5 w 14"/>
                  <a:gd name="T29" fmla="*/ 2 h 14"/>
                  <a:gd name="T30" fmla="*/ 2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9" y="14"/>
                    </a:lnTo>
                    <a:lnTo>
                      <a:pt x="12" y="14"/>
                    </a:lnTo>
                    <a:lnTo>
                      <a:pt x="14" y="12"/>
                    </a:lnTo>
                    <a:lnTo>
                      <a:pt x="14" y="9"/>
                    </a:lnTo>
                    <a:lnTo>
                      <a:pt x="14" y="7"/>
                    </a:lnTo>
                    <a:lnTo>
                      <a:pt x="14" y="4"/>
                    </a:lnTo>
                    <a:lnTo>
                      <a:pt x="12" y="2"/>
                    </a:lnTo>
                    <a:lnTo>
                      <a:pt x="9" y="0"/>
                    </a:lnTo>
                    <a:lnTo>
                      <a:pt x="7" y="0"/>
                    </a:lnTo>
                    <a:lnTo>
                      <a:pt x="5" y="2"/>
                    </a:lnTo>
                    <a:lnTo>
                      <a:pt x="2" y="4"/>
                    </a:lnTo>
                    <a:lnTo>
                      <a:pt x="0" y="7"/>
                    </a:lnTo>
                    <a:lnTo>
                      <a:pt x="0" y="9"/>
                    </a:lnTo>
                    <a:close/>
                  </a:path>
                </a:pathLst>
              </a:custGeom>
              <a:solidFill>
                <a:srgbClr val="969696"/>
              </a:solidFill>
              <a:ln w="9525">
                <a:noFill/>
                <a:round/>
                <a:headEnd/>
                <a:tailEnd/>
              </a:ln>
            </p:spPr>
            <p:txBody>
              <a:bodyPr/>
              <a:lstStyle/>
              <a:p>
                <a:endParaRPr lang="ru-RU"/>
              </a:p>
            </p:txBody>
          </p:sp>
          <p:sp>
            <p:nvSpPr>
              <p:cNvPr id="765" name="Freeform 417"/>
              <p:cNvSpPr>
                <a:spLocks/>
              </p:cNvSpPr>
              <p:nvPr/>
            </p:nvSpPr>
            <p:spPr bwMode="auto">
              <a:xfrm>
                <a:off x="7691" y="4277"/>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9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9" y="14"/>
                    </a:lnTo>
                    <a:lnTo>
                      <a:pt x="12" y="12"/>
                    </a:lnTo>
                    <a:lnTo>
                      <a:pt x="14" y="9"/>
                    </a:lnTo>
                    <a:lnTo>
                      <a:pt x="14" y="7"/>
                    </a:lnTo>
                    <a:lnTo>
                      <a:pt x="12" y="5"/>
                    </a:lnTo>
                    <a:lnTo>
                      <a:pt x="9" y="2"/>
                    </a:lnTo>
                    <a:lnTo>
                      <a:pt x="7" y="0"/>
                    </a:lnTo>
                    <a:lnTo>
                      <a:pt x="5"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766" name="Freeform 418"/>
              <p:cNvSpPr>
                <a:spLocks/>
              </p:cNvSpPr>
              <p:nvPr/>
            </p:nvSpPr>
            <p:spPr bwMode="auto">
              <a:xfrm>
                <a:off x="7691" y="4248"/>
                <a:ext cx="14" cy="14"/>
              </a:xfrm>
              <a:custGeom>
                <a:avLst/>
                <a:gdLst>
                  <a:gd name="T0" fmla="*/ 0 w 14"/>
                  <a:gd name="T1" fmla="*/ 10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9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5" y="14"/>
                    </a:lnTo>
                    <a:lnTo>
                      <a:pt x="7" y="14"/>
                    </a:lnTo>
                    <a:lnTo>
                      <a:pt x="9" y="14"/>
                    </a:lnTo>
                    <a:lnTo>
                      <a:pt x="12" y="12"/>
                    </a:lnTo>
                    <a:lnTo>
                      <a:pt x="14" y="10"/>
                    </a:lnTo>
                    <a:lnTo>
                      <a:pt x="14" y="7"/>
                    </a:lnTo>
                    <a:lnTo>
                      <a:pt x="12" y="5"/>
                    </a:lnTo>
                    <a:lnTo>
                      <a:pt x="9" y="2"/>
                    </a:lnTo>
                    <a:lnTo>
                      <a:pt x="7" y="0"/>
                    </a:lnTo>
                    <a:lnTo>
                      <a:pt x="5"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767" name="Freeform 419"/>
              <p:cNvSpPr>
                <a:spLocks/>
              </p:cNvSpPr>
              <p:nvPr/>
            </p:nvSpPr>
            <p:spPr bwMode="auto">
              <a:xfrm>
                <a:off x="7691" y="4219"/>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9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9 w 14"/>
                  <a:gd name="T23" fmla="*/ 3 h 15"/>
                  <a:gd name="T24" fmla="*/ 7 w 14"/>
                  <a:gd name="T25" fmla="*/ 0 h 15"/>
                  <a:gd name="T26" fmla="*/ 5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9" y="15"/>
                    </a:lnTo>
                    <a:lnTo>
                      <a:pt x="12" y="12"/>
                    </a:lnTo>
                    <a:lnTo>
                      <a:pt x="14" y="10"/>
                    </a:lnTo>
                    <a:lnTo>
                      <a:pt x="14" y="7"/>
                    </a:lnTo>
                    <a:lnTo>
                      <a:pt x="12" y="5"/>
                    </a:lnTo>
                    <a:lnTo>
                      <a:pt x="9" y="3"/>
                    </a:lnTo>
                    <a:lnTo>
                      <a:pt x="7" y="0"/>
                    </a:lnTo>
                    <a:lnTo>
                      <a:pt x="5"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768" name="Freeform 420"/>
              <p:cNvSpPr>
                <a:spLocks/>
              </p:cNvSpPr>
              <p:nvPr/>
            </p:nvSpPr>
            <p:spPr bwMode="auto">
              <a:xfrm>
                <a:off x="7688" y="4190"/>
                <a:ext cx="15" cy="15"/>
              </a:xfrm>
              <a:custGeom>
                <a:avLst/>
                <a:gdLst>
                  <a:gd name="T0" fmla="*/ 0 w 15"/>
                  <a:gd name="T1" fmla="*/ 10 h 15"/>
                  <a:gd name="T2" fmla="*/ 3 w 15"/>
                  <a:gd name="T3" fmla="*/ 12 h 15"/>
                  <a:gd name="T4" fmla="*/ 5 w 15"/>
                  <a:gd name="T5" fmla="*/ 15 h 15"/>
                  <a:gd name="T6" fmla="*/ 8 w 15"/>
                  <a:gd name="T7" fmla="*/ 15 h 15"/>
                  <a:gd name="T8" fmla="*/ 10 w 15"/>
                  <a:gd name="T9" fmla="*/ 15 h 15"/>
                  <a:gd name="T10" fmla="*/ 12 w 15"/>
                  <a:gd name="T11" fmla="*/ 15 h 15"/>
                  <a:gd name="T12" fmla="*/ 15 w 15"/>
                  <a:gd name="T13" fmla="*/ 12 h 15"/>
                  <a:gd name="T14" fmla="*/ 15 w 15"/>
                  <a:gd name="T15" fmla="*/ 10 h 15"/>
                  <a:gd name="T16" fmla="*/ 15 w 15"/>
                  <a:gd name="T17" fmla="*/ 8 h 15"/>
                  <a:gd name="T18" fmla="*/ 15 w 15"/>
                  <a:gd name="T19" fmla="*/ 8 h 15"/>
                  <a:gd name="T20" fmla="*/ 15 w 15"/>
                  <a:gd name="T21" fmla="*/ 5 h 15"/>
                  <a:gd name="T22" fmla="*/ 12 w 15"/>
                  <a:gd name="T23" fmla="*/ 3 h 15"/>
                  <a:gd name="T24" fmla="*/ 10 w 15"/>
                  <a:gd name="T25" fmla="*/ 0 h 15"/>
                  <a:gd name="T26" fmla="*/ 8 w 15"/>
                  <a:gd name="T27" fmla="*/ 0 h 15"/>
                  <a:gd name="T28" fmla="*/ 5 w 15"/>
                  <a:gd name="T29" fmla="*/ 3 h 15"/>
                  <a:gd name="T30" fmla="*/ 3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8" y="15"/>
                    </a:lnTo>
                    <a:lnTo>
                      <a:pt x="10" y="15"/>
                    </a:lnTo>
                    <a:lnTo>
                      <a:pt x="12" y="15"/>
                    </a:lnTo>
                    <a:lnTo>
                      <a:pt x="15" y="12"/>
                    </a:lnTo>
                    <a:lnTo>
                      <a:pt x="15" y="10"/>
                    </a:lnTo>
                    <a:lnTo>
                      <a:pt x="15" y="8"/>
                    </a:lnTo>
                    <a:lnTo>
                      <a:pt x="15" y="5"/>
                    </a:lnTo>
                    <a:lnTo>
                      <a:pt x="12" y="3"/>
                    </a:lnTo>
                    <a:lnTo>
                      <a:pt x="10" y="0"/>
                    </a:lnTo>
                    <a:lnTo>
                      <a:pt x="8" y="0"/>
                    </a:lnTo>
                    <a:lnTo>
                      <a:pt x="5" y="3"/>
                    </a:lnTo>
                    <a:lnTo>
                      <a:pt x="3" y="5"/>
                    </a:lnTo>
                    <a:lnTo>
                      <a:pt x="0" y="8"/>
                    </a:lnTo>
                    <a:lnTo>
                      <a:pt x="0" y="10"/>
                    </a:lnTo>
                    <a:close/>
                  </a:path>
                </a:pathLst>
              </a:custGeom>
              <a:solidFill>
                <a:srgbClr val="969696"/>
              </a:solidFill>
              <a:ln w="9525">
                <a:noFill/>
                <a:round/>
                <a:headEnd/>
                <a:tailEnd/>
              </a:ln>
            </p:spPr>
            <p:txBody>
              <a:bodyPr/>
              <a:lstStyle/>
              <a:p>
                <a:endParaRPr lang="ru-RU"/>
              </a:p>
            </p:txBody>
          </p:sp>
          <p:sp>
            <p:nvSpPr>
              <p:cNvPr id="769" name="Freeform 421"/>
              <p:cNvSpPr>
                <a:spLocks/>
              </p:cNvSpPr>
              <p:nvPr/>
            </p:nvSpPr>
            <p:spPr bwMode="auto">
              <a:xfrm>
                <a:off x="7688" y="4162"/>
                <a:ext cx="15" cy="14"/>
              </a:xfrm>
              <a:custGeom>
                <a:avLst/>
                <a:gdLst>
                  <a:gd name="T0" fmla="*/ 0 w 15"/>
                  <a:gd name="T1" fmla="*/ 9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4 h 14"/>
                  <a:gd name="T22" fmla="*/ 12 w 15"/>
                  <a:gd name="T23" fmla="*/ 2 h 14"/>
                  <a:gd name="T24" fmla="*/ 10 w 15"/>
                  <a:gd name="T25" fmla="*/ 0 h 14"/>
                  <a:gd name="T26" fmla="*/ 8 w 15"/>
                  <a:gd name="T27" fmla="*/ 0 h 14"/>
                  <a:gd name="T28" fmla="*/ 5 w 15"/>
                  <a:gd name="T29" fmla="*/ 2 h 14"/>
                  <a:gd name="T30" fmla="*/ 3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8" y="14"/>
                    </a:lnTo>
                    <a:lnTo>
                      <a:pt x="10" y="14"/>
                    </a:lnTo>
                    <a:lnTo>
                      <a:pt x="12" y="14"/>
                    </a:lnTo>
                    <a:lnTo>
                      <a:pt x="15" y="12"/>
                    </a:lnTo>
                    <a:lnTo>
                      <a:pt x="15" y="9"/>
                    </a:lnTo>
                    <a:lnTo>
                      <a:pt x="15" y="7"/>
                    </a:lnTo>
                    <a:lnTo>
                      <a:pt x="15" y="4"/>
                    </a:lnTo>
                    <a:lnTo>
                      <a:pt x="12" y="2"/>
                    </a:lnTo>
                    <a:lnTo>
                      <a:pt x="10" y="0"/>
                    </a:lnTo>
                    <a:lnTo>
                      <a:pt x="8" y="0"/>
                    </a:lnTo>
                    <a:lnTo>
                      <a:pt x="5" y="2"/>
                    </a:lnTo>
                    <a:lnTo>
                      <a:pt x="3" y="4"/>
                    </a:lnTo>
                    <a:lnTo>
                      <a:pt x="0" y="7"/>
                    </a:lnTo>
                    <a:lnTo>
                      <a:pt x="0" y="9"/>
                    </a:lnTo>
                    <a:close/>
                  </a:path>
                </a:pathLst>
              </a:custGeom>
              <a:solidFill>
                <a:srgbClr val="969696"/>
              </a:solidFill>
              <a:ln w="9525">
                <a:noFill/>
                <a:round/>
                <a:headEnd/>
                <a:tailEnd/>
              </a:ln>
            </p:spPr>
            <p:txBody>
              <a:bodyPr/>
              <a:lstStyle/>
              <a:p>
                <a:endParaRPr lang="ru-RU"/>
              </a:p>
            </p:txBody>
          </p:sp>
          <p:sp>
            <p:nvSpPr>
              <p:cNvPr id="770" name="Freeform 422"/>
              <p:cNvSpPr>
                <a:spLocks/>
              </p:cNvSpPr>
              <p:nvPr/>
            </p:nvSpPr>
            <p:spPr bwMode="auto">
              <a:xfrm>
                <a:off x="7688" y="4133"/>
                <a:ext cx="15" cy="14"/>
              </a:xfrm>
              <a:custGeom>
                <a:avLst/>
                <a:gdLst>
                  <a:gd name="T0" fmla="*/ 0 w 15"/>
                  <a:gd name="T1" fmla="*/ 9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5 h 14"/>
                  <a:gd name="T22" fmla="*/ 12 w 15"/>
                  <a:gd name="T23" fmla="*/ 2 h 14"/>
                  <a:gd name="T24" fmla="*/ 10 w 15"/>
                  <a:gd name="T25" fmla="*/ 0 h 14"/>
                  <a:gd name="T26" fmla="*/ 8 w 15"/>
                  <a:gd name="T27" fmla="*/ 0 h 14"/>
                  <a:gd name="T28" fmla="*/ 5 w 15"/>
                  <a:gd name="T29" fmla="*/ 2 h 14"/>
                  <a:gd name="T30" fmla="*/ 3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8" y="14"/>
                    </a:lnTo>
                    <a:lnTo>
                      <a:pt x="10" y="14"/>
                    </a:lnTo>
                    <a:lnTo>
                      <a:pt x="12" y="14"/>
                    </a:lnTo>
                    <a:lnTo>
                      <a:pt x="15" y="12"/>
                    </a:lnTo>
                    <a:lnTo>
                      <a:pt x="15" y="9"/>
                    </a:lnTo>
                    <a:lnTo>
                      <a:pt x="15" y="7"/>
                    </a:lnTo>
                    <a:lnTo>
                      <a:pt x="15" y="5"/>
                    </a:lnTo>
                    <a:lnTo>
                      <a:pt x="12" y="2"/>
                    </a:lnTo>
                    <a:lnTo>
                      <a:pt x="10" y="0"/>
                    </a:lnTo>
                    <a:lnTo>
                      <a:pt x="8" y="0"/>
                    </a:lnTo>
                    <a:lnTo>
                      <a:pt x="5" y="2"/>
                    </a:lnTo>
                    <a:lnTo>
                      <a:pt x="3" y="5"/>
                    </a:lnTo>
                    <a:lnTo>
                      <a:pt x="0" y="7"/>
                    </a:lnTo>
                    <a:lnTo>
                      <a:pt x="0" y="9"/>
                    </a:lnTo>
                    <a:close/>
                  </a:path>
                </a:pathLst>
              </a:custGeom>
              <a:solidFill>
                <a:srgbClr val="969696"/>
              </a:solidFill>
              <a:ln w="9525">
                <a:noFill/>
                <a:round/>
                <a:headEnd/>
                <a:tailEnd/>
              </a:ln>
            </p:spPr>
            <p:txBody>
              <a:bodyPr/>
              <a:lstStyle/>
              <a:p>
                <a:endParaRPr lang="ru-RU"/>
              </a:p>
            </p:txBody>
          </p:sp>
          <p:sp>
            <p:nvSpPr>
              <p:cNvPr id="771" name="Freeform 423"/>
              <p:cNvSpPr>
                <a:spLocks/>
              </p:cNvSpPr>
              <p:nvPr/>
            </p:nvSpPr>
            <p:spPr bwMode="auto">
              <a:xfrm>
                <a:off x="7688" y="4104"/>
                <a:ext cx="15" cy="14"/>
              </a:xfrm>
              <a:custGeom>
                <a:avLst/>
                <a:gdLst>
                  <a:gd name="T0" fmla="*/ 0 w 15"/>
                  <a:gd name="T1" fmla="*/ 10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10 h 14"/>
                  <a:gd name="T16" fmla="*/ 15 w 15"/>
                  <a:gd name="T17" fmla="*/ 7 h 14"/>
                  <a:gd name="T18" fmla="*/ 15 w 15"/>
                  <a:gd name="T19" fmla="*/ 7 h 14"/>
                  <a:gd name="T20" fmla="*/ 15 w 15"/>
                  <a:gd name="T21" fmla="*/ 5 h 14"/>
                  <a:gd name="T22" fmla="*/ 12 w 15"/>
                  <a:gd name="T23" fmla="*/ 2 h 14"/>
                  <a:gd name="T24" fmla="*/ 10 w 15"/>
                  <a:gd name="T25" fmla="*/ 0 h 14"/>
                  <a:gd name="T26" fmla="*/ 8 w 15"/>
                  <a:gd name="T27" fmla="*/ 0 h 14"/>
                  <a:gd name="T28" fmla="*/ 5 w 15"/>
                  <a:gd name="T29" fmla="*/ 2 h 14"/>
                  <a:gd name="T30" fmla="*/ 3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3" y="12"/>
                    </a:lnTo>
                    <a:lnTo>
                      <a:pt x="5" y="14"/>
                    </a:lnTo>
                    <a:lnTo>
                      <a:pt x="8" y="14"/>
                    </a:lnTo>
                    <a:lnTo>
                      <a:pt x="10" y="14"/>
                    </a:lnTo>
                    <a:lnTo>
                      <a:pt x="12" y="14"/>
                    </a:lnTo>
                    <a:lnTo>
                      <a:pt x="15" y="12"/>
                    </a:lnTo>
                    <a:lnTo>
                      <a:pt x="15" y="10"/>
                    </a:lnTo>
                    <a:lnTo>
                      <a:pt x="15" y="7"/>
                    </a:lnTo>
                    <a:lnTo>
                      <a:pt x="15" y="5"/>
                    </a:lnTo>
                    <a:lnTo>
                      <a:pt x="12" y="2"/>
                    </a:lnTo>
                    <a:lnTo>
                      <a:pt x="10" y="0"/>
                    </a:lnTo>
                    <a:lnTo>
                      <a:pt x="8" y="0"/>
                    </a:lnTo>
                    <a:lnTo>
                      <a:pt x="5" y="2"/>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772" name="Freeform 424"/>
              <p:cNvSpPr>
                <a:spLocks/>
              </p:cNvSpPr>
              <p:nvPr/>
            </p:nvSpPr>
            <p:spPr bwMode="auto">
              <a:xfrm>
                <a:off x="7688" y="4075"/>
                <a:ext cx="15" cy="15"/>
              </a:xfrm>
              <a:custGeom>
                <a:avLst/>
                <a:gdLst>
                  <a:gd name="T0" fmla="*/ 0 w 15"/>
                  <a:gd name="T1" fmla="*/ 10 h 15"/>
                  <a:gd name="T2" fmla="*/ 0 w 15"/>
                  <a:gd name="T3" fmla="*/ 12 h 15"/>
                  <a:gd name="T4" fmla="*/ 3 w 15"/>
                  <a:gd name="T5" fmla="*/ 15 h 15"/>
                  <a:gd name="T6" fmla="*/ 5 w 15"/>
                  <a:gd name="T7" fmla="*/ 15 h 15"/>
                  <a:gd name="T8" fmla="*/ 8 w 15"/>
                  <a:gd name="T9" fmla="*/ 15 h 15"/>
                  <a:gd name="T10" fmla="*/ 10 w 15"/>
                  <a:gd name="T11" fmla="*/ 15 h 15"/>
                  <a:gd name="T12" fmla="*/ 12 w 15"/>
                  <a:gd name="T13" fmla="*/ 12 h 15"/>
                  <a:gd name="T14" fmla="*/ 15 w 15"/>
                  <a:gd name="T15" fmla="*/ 10 h 15"/>
                  <a:gd name="T16" fmla="*/ 15 w 15"/>
                  <a:gd name="T17" fmla="*/ 7 h 15"/>
                  <a:gd name="T18" fmla="*/ 15 w 15"/>
                  <a:gd name="T19" fmla="*/ 7 h 15"/>
                  <a:gd name="T20" fmla="*/ 12 w 15"/>
                  <a:gd name="T21" fmla="*/ 5 h 15"/>
                  <a:gd name="T22" fmla="*/ 10 w 15"/>
                  <a:gd name="T23" fmla="*/ 3 h 15"/>
                  <a:gd name="T24" fmla="*/ 8 w 15"/>
                  <a:gd name="T25" fmla="*/ 0 h 15"/>
                  <a:gd name="T26" fmla="*/ 5 w 15"/>
                  <a:gd name="T27" fmla="*/ 0 h 15"/>
                  <a:gd name="T28" fmla="*/ 3 w 15"/>
                  <a:gd name="T29" fmla="*/ 3 h 15"/>
                  <a:gd name="T30" fmla="*/ 0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8" y="15"/>
                    </a:lnTo>
                    <a:lnTo>
                      <a:pt x="10" y="15"/>
                    </a:lnTo>
                    <a:lnTo>
                      <a:pt x="12" y="12"/>
                    </a:lnTo>
                    <a:lnTo>
                      <a:pt x="15" y="10"/>
                    </a:lnTo>
                    <a:lnTo>
                      <a:pt x="15" y="7"/>
                    </a:lnTo>
                    <a:lnTo>
                      <a:pt x="12" y="5"/>
                    </a:lnTo>
                    <a:lnTo>
                      <a:pt x="10" y="3"/>
                    </a:lnTo>
                    <a:lnTo>
                      <a:pt x="8" y="0"/>
                    </a:lnTo>
                    <a:lnTo>
                      <a:pt x="5" y="0"/>
                    </a:lnTo>
                    <a:lnTo>
                      <a:pt x="3"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773" name="Freeform 425"/>
              <p:cNvSpPr>
                <a:spLocks/>
              </p:cNvSpPr>
              <p:nvPr/>
            </p:nvSpPr>
            <p:spPr bwMode="auto">
              <a:xfrm>
                <a:off x="7688" y="4046"/>
                <a:ext cx="15" cy="15"/>
              </a:xfrm>
              <a:custGeom>
                <a:avLst/>
                <a:gdLst>
                  <a:gd name="T0" fmla="*/ 0 w 15"/>
                  <a:gd name="T1" fmla="*/ 10 h 15"/>
                  <a:gd name="T2" fmla="*/ 0 w 15"/>
                  <a:gd name="T3" fmla="*/ 12 h 15"/>
                  <a:gd name="T4" fmla="*/ 3 w 15"/>
                  <a:gd name="T5" fmla="*/ 15 h 15"/>
                  <a:gd name="T6" fmla="*/ 5 w 15"/>
                  <a:gd name="T7" fmla="*/ 15 h 15"/>
                  <a:gd name="T8" fmla="*/ 8 w 15"/>
                  <a:gd name="T9" fmla="*/ 15 h 15"/>
                  <a:gd name="T10" fmla="*/ 10 w 15"/>
                  <a:gd name="T11" fmla="*/ 15 h 15"/>
                  <a:gd name="T12" fmla="*/ 12 w 15"/>
                  <a:gd name="T13" fmla="*/ 12 h 15"/>
                  <a:gd name="T14" fmla="*/ 15 w 15"/>
                  <a:gd name="T15" fmla="*/ 10 h 15"/>
                  <a:gd name="T16" fmla="*/ 15 w 15"/>
                  <a:gd name="T17" fmla="*/ 8 h 15"/>
                  <a:gd name="T18" fmla="*/ 15 w 15"/>
                  <a:gd name="T19" fmla="*/ 8 h 15"/>
                  <a:gd name="T20" fmla="*/ 12 w 15"/>
                  <a:gd name="T21" fmla="*/ 5 h 15"/>
                  <a:gd name="T22" fmla="*/ 10 w 15"/>
                  <a:gd name="T23" fmla="*/ 3 h 15"/>
                  <a:gd name="T24" fmla="*/ 8 w 15"/>
                  <a:gd name="T25" fmla="*/ 0 h 15"/>
                  <a:gd name="T26" fmla="*/ 5 w 15"/>
                  <a:gd name="T27" fmla="*/ 0 h 15"/>
                  <a:gd name="T28" fmla="*/ 3 w 15"/>
                  <a:gd name="T29" fmla="*/ 3 h 15"/>
                  <a:gd name="T30" fmla="*/ 0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8" y="15"/>
                    </a:lnTo>
                    <a:lnTo>
                      <a:pt x="10" y="15"/>
                    </a:lnTo>
                    <a:lnTo>
                      <a:pt x="12" y="12"/>
                    </a:lnTo>
                    <a:lnTo>
                      <a:pt x="15" y="10"/>
                    </a:lnTo>
                    <a:lnTo>
                      <a:pt x="15" y="8"/>
                    </a:lnTo>
                    <a:lnTo>
                      <a:pt x="12" y="5"/>
                    </a:lnTo>
                    <a:lnTo>
                      <a:pt x="10" y="3"/>
                    </a:lnTo>
                    <a:lnTo>
                      <a:pt x="8" y="0"/>
                    </a:lnTo>
                    <a:lnTo>
                      <a:pt x="5" y="0"/>
                    </a:lnTo>
                    <a:lnTo>
                      <a:pt x="3"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774" name="Freeform 426"/>
              <p:cNvSpPr>
                <a:spLocks/>
              </p:cNvSpPr>
              <p:nvPr/>
            </p:nvSpPr>
            <p:spPr bwMode="auto">
              <a:xfrm>
                <a:off x="7688" y="4018"/>
                <a:ext cx="15" cy="14"/>
              </a:xfrm>
              <a:custGeom>
                <a:avLst/>
                <a:gdLst>
                  <a:gd name="T0" fmla="*/ 0 w 15"/>
                  <a:gd name="T1" fmla="*/ 9 h 14"/>
                  <a:gd name="T2" fmla="*/ 0 w 15"/>
                  <a:gd name="T3" fmla="*/ 12 h 14"/>
                  <a:gd name="T4" fmla="*/ 3 w 15"/>
                  <a:gd name="T5" fmla="*/ 14 h 14"/>
                  <a:gd name="T6" fmla="*/ 5 w 15"/>
                  <a:gd name="T7" fmla="*/ 14 h 14"/>
                  <a:gd name="T8" fmla="*/ 8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4 h 14"/>
                  <a:gd name="T22" fmla="*/ 10 w 15"/>
                  <a:gd name="T23" fmla="*/ 2 h 14"/>
                  <a:gd name="T24" fmla="*/ 8 w 15"/>
                  <a:gd name="T25" fmla="*/ 0 h 14"/>
                  <a:gd name="T26" fmla="*/ 5 w 15"/>
                  <a:gd name="T27" fmla="*/ 0 h 14"/>
                  <a:gd name="T28" fmla="*/ 3 w 15"/>
                  <a:gd name="T29" fmla="*/ 2 h 14"/>
                  <a:gd name="T30" fmla="*/ 0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8" y="14"/>
                    </a:lnTo>
                    <a:lnTo>
                      <a:pt x="10" y="14"/>
                    </a:lnTo>
                    <a:lnTo>
                      <a:pt x="12" y="12"/>
                    </a:lnTo>
                    <a:lnTo>
                      <a:pt x="15" y="9"/>
                    </a:lnTo>
                    <a:lnTo>
                      <a:pt x="15" y="7"/>
                    </a:lnTo>
                    <a:lnTo>
                      <a:pt x="12" y="4"/>
                    </a:lnTo>
                    <a:lnTo>
                      <a:pt x="10" y="2"/>
                    </a:lnTo>
                    <a:lnTo>
                      <a:pt x="8" y="0"/>
                    </a:lnTo>
                    <a:lnTo>
                      <a:pt x="5" y="0"/>
                    </a:lnTo>
                    <a:lnTo>
                      <a:pt x="3"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775" name="Freeform 427"/>
              <p:cNvSpPr>
                <a:spLocks/>
              </p:cNvSpPr>
              <p:nvPr/>
            </p:nvSpPr>
            <p:spPr bwMode="auto">
              <a:xfrm>
                <a:off x="7686" y="3989"/>
                <a:ext cx="14" cy="14"/>
              </a:xfrm>
              <a:custGeom>
                <a:avLst/>
                <a:gdLst>
                  <a:gd name="T0" fmla="*/ 0 w 14"/>
                  <a:gd name="T1" fmla="*/ 9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2 h 14"/>
                  <a:gd name="T30" fmla="*/ 2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10" y="14"/>
                    </a:lnTo>
                    <a:lnTo>
                      <a:pt x="12" y="14"/>
                    </a:lnTo>
                    <a:lnTo>
                      <a:pt x="14" y="12"/>
                    </a:lnTo>
                    <a:lnTo>
                      <a:pt x="14" y="9"/>
                    </a:lnTo>
                    <a:lnTo>
                      <a:pt x="14" y="7"/>
                    </a:lnTo>
                    <a:lnTo>
                      <a:pt x="14" y="5"/>
                    </a:lnTo>
                    <a:lnTo>
                      <a:pt x="12" y="2"/>
                    </a:lnTo>
                    <a:lnTo>
                      <a:pt x="10" y="0"/>
                    </a:lnTo>
                    <a:lnTo>
                      <a:pt x="7" y="0"/>
                    </a:lnTo>
                    <a:lnTo>
                      <a:pt x="5" y="2"/>
                    </a:lnTo>
                    <a:lnTo>
                      <a:pt x="2" y="5"/>
                    </a:lnTo>
                    <a:lnTo>
                      <a:pt x="0" y="7"/>
                    </a:lnTo>
                    <a:lnTo>
                      <a:pt x="0" y="9"/>
                    </a:lnTo>
                    <a:close/>
                  </a:path>
                </a:pathLst>
              </a:custGeom>
              <a:solidFill>
                <a:srgbClr val="969696"/>
              </a:solidFill>
              <a:ln w="9525">
                <a:noFill/>
                <a:round/>
                <a:headEnd/>
                <a:tailEnd/>
              </a:ln>
            </p:spPr>
            <p:txBody>
              <a:bodyPr/>
              <a:lstStyle/>
              <a:p>
                <a:endParaRPr lang="ru-RU"/>
              </a:p>
            </p:txBody>
          </p:sp>
          <p:sp>
            <p:nvSpPr>
              <p:cNvPr id="776" name="Freeform 428"/>
              <p:cNvSpPr>
                <a:spLocks/>
              </p:cNvSpPr>
              <p:nvPr/>
            </p:nvSpPr>
            <p:spPr bwMode="auto">
              <a:xfrm>
                <a:off x="7686" y="3960"/>
                <a:ext cx="14" cy="14"/>
              </a:xfrm>
              <a:custGeom>
                <a:avLst/>
                <a:gdLst>
                  <a:gd name="T0" fmla="*/ 0 w 14"/>
                  <a:gd name="T1" fmla="*/ 10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5" y="14"/>
                    </a:lnTo>
                    <a:lnTo>
                      <a:pt x="7" y="14"/>
                    </a:lnTo>
                    <a:lnTo>
                      <a:pt x="10" y="14"/>
                    </a:lnTo>
                    <a:lnTo>
                      <a:pt x="12" y="14"/>
                    </a:lnTo>
                    <a:lnTo>
                      <a:pt x="14" y="12"/>
                    </a:lnTo>
                    <a:lnTo>
                      <a:pt x="14" y="10"/>
                    </a:lnTo>
                    <a:lnTo>
                      <a:pt x="14" y="7"/>
                    </a:lnTo>
                    <a:lnTo>
                      <a:pt x="14" y="5"/>
                    </a:lnTo>
                    <a:lnTo>
                      <a:pt x="12" y="2"/>
                    </a:lnTo>
                    <a:lnTo>
                      <a:pt x="10" y="0"/>
                    </a:lnTo>
                    <a:lnTo>
                      <a:pt x="7" y="0"/>
                    </a:lnTo>
                    <a:lnTo>
                      <a:pt x="5"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777" name="Freeform 429"/>
              <p:cNvSpPr>
                <a:spLocks/>
              </p:cNvSpPr>
              <p:nvPr/>
            </p:nvSpPr>
            <p:spPr bwMode="auto">
              <a:xfrm>
                <a:off x="7686" y="3931"/>
                <a:ext cx="14" cy="15"/>
              </a:xfrm>
              <a:custGeom>
                <a:avLst/>
                <a:gdLst>
                  <a:gd name="T0" fmla="*/ 0 w 14"/>
                  <a:gd name="T1" fmla="*/ 10 h 15"/>
                  <a:gd name="T2" fmla="*/ 2 w 14"/>
                  <a:gd name="T3" fmla="*/ 12 h 15"/>
                  <a:gd name="T4" fmla="*/ 5 w 14"/>
                  <a:gd name="T5" fmla="*/ 15 h 15"/>
                  <a:gd name="T6" fmla="*/ 7 w 14"/>
                  <a:gd name="T7" fmla="*/ 15 h 15"/>
                  <a:gd name="T8" fmla="*/ 10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10 w 14"/>
                  <a:gd name="T25" fmla="*/ 0 h 15"/>
                  <a:gd name="T26" fmla="*/ 7 w 14"/>
                  <a:gd name="T27" fmla="*/ 0 h 15"/>
                  <a:gd name="T28" fmla="*/ 5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10" y="15"/>
                    </a:lnTo>
                    <a:lnTo>
                      <a:pt x="12" y="15"/>
                    </a:lnTo>
                    <a:lnTo>
                      <a:pt x="14" y="12"/>
                    </a:lnTo>
                    <a:lnTo>
                      <a:pt x="14" y="10"/>
                    </a:lnTo>
                    <a:lnTo>
                      <a:pt x="14" y="7"/>
                    </a:lnTo>
                    <a:lnTo>
                      <a:pt x="14" y="5"/>
                    </a:lnTo>
                    <a:lnTo>
                      <a:pt x="12" y="3"/>
                    </a:lnTo>
                    <a:lnTo>
                      <a:pt x="10" y="0"/>
                    </a:lnTo>
                    <a:lnTo>
                      <a:pt x="7" y="0"/>
                    </a:lnTo>
                    <a:lnTo>
                      <a:pt x="5"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778" name="Freeform 430"/>
              <p:cNvSpPr>
                <a:spLocks/>
              </p:cNvSpPr>
              <p:nvPr/>
            </p:nvSpPr>
            <p:spPr bwMode="auto">
              <a:xfrm>
                <a:off x="7686" y="3902"/>
                <a:ext cx="14" cy="15"/>
              </a:xfrm>
              <a:custGeom>
                <a:avLst/>
                <a:gdLst>
                  <a:gd name="T0" fmla="*/ 0 w 14"/>
                  <a:gd name="T1" fmla="*/ 10 h 15"/>
                  <a:gd name="T2" fmla="*/ 2 w 14"/>
                  <a:gd name="T3" fmla="*/ 12 h 15"/>
                  <a:gd name="T4" fmla="*/ 5 w 14"/>
                  <a:gd name="T5" fmla="*/ 15 h 15"/>
                  <a:gd name="T6" fmla="*/ 7 w 14"/>
                  <a:gd name="T7" fmla="*/ 15 h 15"/>
                  <a:gd name="T8" fmla="*/ 10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10 w 14"/>
                  <a:gd name="T25" fmla="*/ 0 h 15"/>
                  <a:gd name="T26" fmla="*/ 7 w 14"/>
                  <a:gd name="T27" fmla="*/ 0 h 15"/>
                  <a:gd name="T28" fmla="*/ 5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10" y="15"/>
                    </a:lnTo>
                    <a:lnTo>
                      <a:pt x="12" y="15"/>
                    </a:lnTo>
                    <a:lnTo>
                      <a:pt x="14" y="12"/>
                    </a:lnTo>
                    <a:lnTo>
                      <a:pt x="14" y="10"/>
                    </a:lnTo>
                    <a:lnTo>
                      <a:pt x="14" y="8"/>
                    </a:lnTo>
                    <a:lnTo>
                      <a:pt x="14" y="5"/>
                    </a:lnTo>
                    <a:lnTo>
                      <a:pt x="12" y="3"/>
                    </a:lnTo>
                    <a:lnTo>
                      <a:pt x="10" y="0"/>
                    </a:lnTo>
                    <a:lnTo>
                      <a:pt x="7" y="0"/>
                    </a:lnTo>
                    <a:lnTo>
                      <a:pt x="5"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779" name="Freeform 431"/>
              <p:cNvSpPr>
                <a:spLocks/>
              </p:cNvSpPr>
              <p:nvPr/>
            </p:nvSpPr>
            <p:spPr bwMode="auto">
              <a:xfrm>
                <a:off x="7686" y="3874"/>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10 w 14"/>
                  <a:gd name="T23" fmla="*/ 2 h 14"/>
                  <a:gd name="T24" fmla="*/ 7 w 14"/>
                  <a:gd name="T25" fmla="*/ 0 h 14"/>
                  <a:gd name="T26" fmla="*/ 5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10" y="14"/>
                    </a:lnTo>
                    <a:lnTo>
                      <a:pt x="12" y="12"/>
                    </a:lnTo>
                    <a:lnTo>
                      <a:pt x="14" y="9"/>
                    </a:lnTo>
                    <a:lnTo>
                      <a:pt x="14" y="7"/>
                    </a:lnTo>
                    <a:lnTo>
                      <a:pt x="12" y="4"/>
                    </a:lnTo>
                    <a:lnTo>
                      <a:pt x="10" y="2"/>
                    </a:lnTo>
                    <a:lnTo>
                      <a:pt x="7" y="0"/>
                    </a:lnTo>
                    <a:lnTo>
                      <a:pt x="5"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780" name="Freeform 432"/>
              <p:cNvSpPr>
                <a:spLocks/>
              </p:cNvSpPr>
              <p:nvPr/>
            </p:nvSpPr>
            <p:spPr bwMode="auto">
              <a:xfrm>
                <a:off x="7686" y="3845"/>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10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10" y="14"/>
                    </a:lnTo>
                    <a:lnTo>
                      <a:pt x="12" y="12"/>
                    </a:lnTo>
                    <a:lnTo>
                      <a:pt x="14" y="9"/>
                    </a:lnTo>
                    <a:lnTo>
                      <a:pt x="14" y="7"/>
                    </a:lnTo>
                    <a:lnTo>
                      <a:pt x="12" y="5"/>
                    </a:lnTo>
                    <a:lnTo>
                      <a:pt x="10" y="2"/>
                    </a:lnTo>
                    <a:lnTo>
                      <a:pt x="7" y="0"/>
                    </a:lnTo>
                    <a:lnTo>
                      <a:pt x="5"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781" name="Freeform 433"/>
              <p:cNvSpPr>
                <a:spLocks/>
              </p:cNvSpPr>
              <p:nvPr/>
            </p:nvSpPr>
            <p:spPr bwMode="auto">
              <a:xfrm>
                <a:off x="7686" y="3816"/>
                <a:ext cx="14" cy="14"/>
              </a:xfrm>
              <a:custGeom>
                <a:avLst/>
                <a:gdLst>
                  <a:gd name="T0" fmla="*/ 0 w 14"/>
                  <a:gd name="T1" fmla="*/ 10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10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5" y="14"/>
                    </a:lnTo>
                    <a:lnTo>
                      <a:pt x="7" y="14"/>
                    </a:lnTo>
                    <a:lnTo>
                      <a:pt x="10" y="14"/>
                    </a:lnTo>
                    <a:lnTo>
                      <a:pt x="12" y="12"/>
                    </a:lnTo>
                    <a:lnTo>
                      <a:pt x="14" y="10"/>
                    </a:lnTo>
                    <a:lnTo>
                      <a:pt x="14" y="7"/>
                    </a:lnTo>
                    <a:lnTo>
                      <a:pt x="12" y="5"/>
                    </a:lnTo>
                    <a:lnTo>
                      <a:pt x="10" y="2"/>
                    </a:lnTo>
                    <a:lnTo>
                      <a:pt x="7" y="0"/>
                    </a:lnTo>
                    <a:lnTo>
                      <a:pt x="5"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782" name="Freeform 434"/>
              <p:cNvSpPr>
                <a:spLocks/>
              </p:cNvSpPr>
              <p:nvPr/>
            </p:nvSpPr>
            <p:spPr bwMode="auto">
              <a:xfrm>
                <a:off x="7684" y="3787"/>
                <a:ext cx="14" cy="15"/>
              </a:xfrm>
              <a:custGeom>
                <a:avLst/>
                <a:gdLst>
                  <a:gd name="T0" fmla="*/ 0 w 14"/>
                  <a:gd name="T1" fmla="*/ 10 h 15"/>
                  <a:gd name="T2" fmla="*/ 2 w 14"/>
                  <a:gd name="T3" fmla="*/ 12 h 15"/>
                  <a:gd name="T4" fmla="*/ 4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9 w 14"/>
                  <a:gd name="T25" fmla="*/ 0 h 15"/>
                  <a:gd name="T26" fmla="*/ 7 w 14"/>
                  <a:gd name="T27" fmla="*/ 0 h 15"/>
                  <a:gd name="T28" fmla="*/ 4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4" y="15"/>
                    </a:lnTo>
                    <a:lnTo>
                      <a:pt x="7" y="15"/>
                    </a:lnTo>
                    <a:lnTo>
                      <a:pt x="9" y="15"/>
                    </a:lnTo>
                    <a:lnTo>
                      <a:pt x="12" y="15"/>
                    </a:lnTo>
                    <a:lnTo>
                      <a:pt x="14" y="12"/>
                    </a:lnTo>
                    <a:lnTo>
                      <a:pt x="14" y="10"/>
                    </a:lnTo>
                    <a:lnTo>
                      <a:pt x="14" y="7"/>
                    </a:lnTo>
                    <a:lnTo>
                      <a:pt x="14" y="5"/>
                    </a:lnTo>
                    <a:lnTo>
                      <a:pt x="12" y="3"/>
                    </a:lnTo>
                    <a:lnTo>
                      <a:pt x="9" y="0"/>
                    </a:lnTo>
                    <a:lnTo>
                      <a:pt x="7" y="0"/>
                    </a:lnTo>
                    <a:lnTo>
                      <a:pt x="4"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783" name="Freeform 435"/>
              <p:cNvSpPr>
                <a:spLocks/>
              </p:cNvSpPr>
              <p:nvPr/>
            </p:nvSpPr>
            <p:spPr bwMode="auto">
              <a:xfrm>
                <a:off x="7684" y="3758"/>
                <a:ext cx="14" cy="15"/>
              </a:xfrm>
              <a:custGeom>
                <a:avLst/>
                <a:gdLst>
                  <a:gd name="T0" fmla="*/ 0 w 14"/>
                  <a:gd name="T1" fmla="*/ 10 h 15"/>
                  <a:gd name="T2" fmla="*/ 2 w 14"/>
                  <a:gd name="T3" fmla="*/ 12 h 15"/>
                  <a:gd name="T4" fmla="*/ 4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9 w 14"/>
                  <a:gd name="T25" fmla="*/ 0 h 15"/>
                  <a:gd name="T26" fmla="*/ 7 w 14"/>
                  <a:gd name="T27" fmla="*/ 0 h 15"/>
                  <a:gd name="T28" fmla="*/ 4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4" y="15"/>
                    </a:lnTo>
                    <a:lnTo>
                      <a:pt x="7" y="15"/>
                    </a:lnTo>
                    <a:lnTo>
                      <a:pt x="9" y="15"/>
                    </a:lnTo>
                    <a:lnTo>
                      <a:pt x="12" y="15"/>
                    </a:lnTo>
                    <a:lnTo>
                      <a:pt x="14" y="12"/>
                    </a:lnTo>
                    <a:lnTo>
                      <a:pt x="14" y="10"/>
                    </a:lnTo>
                    <a:lnTo>
                      <a:pt x="14" y="8"/>
                    </a:lnTo>
                    <a:lnTo>
                      <a:pt x="14" y="5"/>
                    </a:lnTo>
                    <a:lnTo>
                      <a:pt x="12" y="3"/>
                    </a:lnTo>
                    <a:lnTo>
                      <a:pt x="9" y="0"/>
                    </a:lnTo>
                    <a:lnTo>
                      <a:pt x="7" y="0"/>
                    </a:lnTo>
                    <a:lnTo>
                      <a:pt x="4"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784" name="Freeform 436"/>
              <p:cNvSpPr>
                <a:spLocks/>
              </p:cNvSpPr>
              <p:nvPr/>
            </p:nvSpPr>
            <p:spPr bwMode="auto">
              <a:xfrm>
                <a:off x="7684" y="3730"/>
                <a:ext cx="14" cy="14"/>
              </a:xfrm>
              <a:custGeom>
                <a:avLst/>
                <a:gdLst>
                  <a:gd name="T0" fmla="*/ 0 w 14"/>
                  <a:gd name="T1" fmla="*/ 9 h 14"/>
                  <a:gd name="T2" fmla="*/ 2 w 14"/>
                  <a:gd name="T3" fmla="*/ 12 h 14"/>
                  <a:gd name="T4" fmla="*/ 4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4 h 14"/>
                  <a:gd name="T22" fmla="*/ 12 w 14"/>
                  <a:gd name="T23" fmla="*/ 2 h 14"/>
                  <a:gd name="T24" fmla="*/ 9 w 14"/>
                  <a:gd name="T25" fmla="*/ 0 h 14"/>
                  <a:gd name="T26" fmla="*/ 7 w 14"/>
                  <a:gd name="T27" fmla="*/ 0 h 14"/>
                  <a:gd name="T28" fmla="*/ 4 w 14"/>
                  <a:gd name="T29" fmla="*/ 2 h 14"/>
                  <a:gd name="T30" fmla="*/ 2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4" y="14"/>
                    </a:lnTo>
                    <a:lnTo>
                      <a:pt x="7" y="14"/>
                    </a:lnTo>
                    <a:lnTo>
                      <a:pt x="9" y="14"/>
                    </a:lnTo>
                    <a:lnTo>
                      <a:pt x="12" y="14"/>
                    </a:lnTo>
                    <a:lnTo>
                      <a:pt x="14" y="12"/>
                    </a:lnTo>
                    <a:lnTo>
                      <a:pt x="14" y="9"/>
                    </a:lnTo>
                    <a:lnTo>
                      <a:pt x="14" y="7"/>
                    </a:lnTo>
                    <a:lnTo>
                      <a:pt x="14" y="4"/>
                    </a:lnTo>
                    <a:lnTo>
                      <a:pt x="12" y="2"/>
                    </a:lnTo>
                    <a:lnTo>
                      <a:pt x="9" y="0"/>
                    </a:lnTo>
                    <a:lnTo>
                      <a:pt x="7" y="0"/>
                    </a:lnTo>
                    <a:lnTo>
                      <a:pt x="4" y="2"/>
                    </a:lnTo>
                    <a:lnTo>
                      <a:pt x="2" y="4"/>
                    </a:lnTo>
                    <a:lnTo>
                      <a:pt x="0" y="7"/>
                    </a:lnTo>
                    <a:lnTo>
                      <a:pt x="0" y="9"/>
                    </a:lnTo>
                    <a:close/>
                  </a:path>
                </a:pathLst>
              </a:custGeom>
              <a:solidFill>
                <a:srgbClr val="969696"/>
              </a:solidFill>
              <a:ln w="9525">
                <a:noFill/>
                <a:round/>
                <a:headEnd/>
                <a:tailEnd/>
              </a:ln>
            </p:spPr>
            <p:txBody>
              <a:bodyPr/>
              <a:lstStyle/>
              <a:p>
                <a:endParaRPr lang="ru-RU"/>
              </a:p>
            </p:txBody>
          </p:sp>
          <p:sp>
            <p:nvSpPr>
              <p:cNvPr id="785" name="Freeform 437"/>
              <p:cNvSpPr>
                <a:spLocks/>
              </p:cNvSpPr>
              <p:nvPr/>
            </p:nvSpPr>
            <p:spPr bwMode="auto">
              <a:xfrm>
                <a:off x="7684" y="3701"/>
                <a:ext cx="14" cy="14"/>
              </a:xfrm>
              <a:custGeom>
                <a:avLst/>
                <a:gdLst>
                  <a:gd name="T0" fmla="*/ 0 w 14"/>
                  <a:gd name="T1" fmla="*/ 9 h 14"/>
                  <a:gd name="T2" fmla="*/ 2 w 14"/>
                  <a:gd name="T3" fmla="*/ 12 h 14"/>
                  <a:gd name="T4" fmla="*/ 4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4 w 14"/>
                  <a:gd name="T29" fmla="*/ 2 h 14"/>
                  <a:gd name="T30" fmla="*/ 2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4" y="14"/>
                    </a:lnTo>
                    <a:lnTo>
                      <a:pt x="7" y="14"/>
                    </a:lnTo>
                    <a:lnTo>
                      <a:pt x="9" y="14"/>
                    </a:lnTo>
                    <a:lnTo>
                      <a:pt x="12" y="14"/>
                    </a:lnTo>
                    <a:lnTo>
                      <a:pt x="14" y="12"/>
                    </a:lnTo>
                    <a:lnTo>
                      <a:pt x="14" y="9"/>
                    </a:lnTo>
                    <a:lnTo>
                      <a:pt x="14" y="7"/>
                    </a:lnTo>
                    <a:lnTo>
                      <a:pt x="14" y="5"/>
                    </a:lnTo>
                    <a:lnTo>
                      <a:pt x="12" y="2"/>
                    </a:lnTo>
                    <a:lnTo>
                      <a:pt x="9" y="0"/>
                    </a:lnTo>
                    <a:lnTo>
                      <a:pt x="7" y="0"/>
                    </a:lnTo>
                    <a:lnTo>
                      <a:pt x="4" y="2"/>
                    </a:lnTo>
                    <a:lnTo>
                      <a:pt x="2" y="5"/>
                    </a:lnTo>
                    <a:lnTo>
                      <a:pt x="0" y="7"/>
                    </a:lnTo>
                    <a:lnTo>
                      <a:pt x="0" y="9"/>
                    </a:lnTo>
                    <a:close/>
                  </a:path>
                </a:pathLst>
              </a:custGeom>
              <a:solidFill>
                <a:srgbClr val="969696"/>
              </a:solidFill>
              <a:ln w="9525">
                <a:noFill/>
                <a:round/>
                <a:headEnd/>
                <a:tailEnd/>
              </a:ln>
            </p:spPr>
            <p:txBody>
              <a:bodyPr/>
              <a:lstStyle/>
              <a:p>
                <a:endParaRPr lang="ru-RU"/>
              </a:p>
            </p:txBody>
          </p:sp>
          <p:sp>
            <p:nvSpPr>
              <p:cNvPr id="786" name="Freeform 438"/>
              <p:cNvSpPr>
                <a:spLocks/>
              </p:cNvSpPr>
              <p:nvPr/>
            </p:nvSpPr>
            <p:spPr bwMode="auto">
              <a:xfrm>
                <a:off x="7684" y="3672"/>
                <a:ext cx="14" cy="14"/>
              </a:xfrm>
              <a:custGeom>
                <a:avLst/>
                <a:gdLst>
                  <a:gd name="T0" fmla="*/ 0 w 14"/>
                  <a:gd name="T1" fmla="*/ 10 h 14"/>
                  <a:gd name="T2" fmla="*/ 0 w 14"/>
                  <a:gd name="T3" fmla="*/ 12 h 14"/>
                  <a:gd name="T4" fmla="*/ 2 w 14"/>
                  <a:gd name="T5" fmla="*/ 14 h 14"/>
                  <a:gd name="T6" fmla="*/ 4 w 14"/>
                  <a:gd name="T7" fmla="*/ 14 h 14"/>
                  <a:gd name="T8" fmla="*/ 7 w 14"/>
                  <a:gd name="T9" fmla="*/ 14 h 14"/>
                  <a:gd name="T10" fmla="*/ 9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9 w 14"/>
                  <a:gd name="T23" fmla="*/ 2 h 14"/>
                  <a:gd name="T24" fmla="*/ 7 w 14"/>
                  <a:gd name="T25" fmla="*/ 0 h 14"/>
                  <a:gd name="T26" fmla="*/ 4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4" y="14"/>
                    </a:lnTo>
                    <a:lnTo>
                      <a:pt x="7" y="14"/>
                    </a:lnTo>
                    <a:lnTo>
                      <a:pt x="9" y="14"/>
                    </a:lnTo>
                    <a:lnTo>
                      <a:pt x="12" y="12"/>
                    </a:lnTo>
                    <a:lnTo>
                      <a:pt x="14" y="10"/>
                    </a:lnTo>
                    <a:lnTo>
                      <a:pt x="14" y="7"/>
                    </a:lnTo>
                    <a:lnTo>
                      <a:pt x="12" y="5"/>
                    </a:lnTo>
                    <a:lnTo>
                      <a:pt x="9" y="2"/>
                    </a:lnTo>
                    <a:lnTo>
                      <a:pt x="7" y="0"/>
                    </a:lnTo>
                    <a:lnTo>
                      <a:pt x="4"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787" name="Freeform 439"/>
              <p:cNvSpPr>
                <a:spLocks/>
              </p:cNvSpPr>
              <p:nvPr/>
            </p:nvSpPr>
            <p:spPr bwMode="auto">
              <a:xfrm>
                <a:off x="7684" y="3643"/>
                <a:ext cx="14" cy="15"/>
              </a:xfrm>
              <a:custGeom>
                <a:avLst/>
                <a:gdLst>
                  <a:gd name="T0" fmla="*/ 0 w 14"/>
                  <a:gd name="T1" fmla="*/ 10 h 15"/>
                  <a:gd name="T2" fmla="*/ 0 w 14"/>
                  <a:gd name="T3" fmla="*/ 12 h 15"/>
                  <a:gd name="T4" fmla="*/ 2 w 14"/>
                  <a:gd name="T5" fmla="*/ 15 h 15"/>
                  <a:gd name="T6" fmla="*/ 4 w 14"/>
                  <a:gd name="T7" fmla="*/ 15 h 15"/>
                  <a:gd name="T8" fmla="*/ 7 w 14"/>
                  <a:gd name="T9" fmla="*/ 15 h 15"/>
                  <a:gd name="T10" fmla="*/ 9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9 w 14"/>
                  <a:gd name="T23" fmla="*/ 3 h 15"/>
                  <a:gd name="T24" fmla="*/ 7 w 14"/>
                  <a:gd name="T25" fmla="*/ 0 h 15"/>
                  <a:gd name="T26" fmla="*/ 4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4" y="15"/>
                    </a:lnTo>
                    <a:lnTo>
                      <a:pt x="7" y="15"/>
                    </a:lnTo>
                    <a:lnTo>
                      <a:pt x="9" y="15"/>
                    </a:lnTo>
                    <a:lnTo>
                      <a:pt x="12" y="12"/>
                    </a:lnTo>
                    <a:lnTo>
                      <a:pt x="14" y="10"/>
                    </a:lnTo>
                    <a:lnTo>
                      <a:pt x="14" y="7"/>
                    </a:lnTo>
                    <a:lnTo>
                      <a:pt x="12" y="5"/>
                    </a:lnTo>
                    <a:lnTo>
                      <a:pt x="9" y="3"/>
                    </a:lnTo>
                    <a:lnTo>
                      <a:pt x="7" y="0"/>
                    </a:lnTo>
                    <a:lnTo>
                      <a:pt x="4"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788" name="Freeform 440"/>
              <p:cNvSpPr>
                <a:spLocks/>
              </p:cNvSpPr>
              <p:nvPr/>
            </p:nvSpPr>
            <p:spPr bwMode="auto">
              <a:xfrm>
                <a:off x="7684" y="3614"/>
                <a:ext cx="14" cy="15"/>
              </a:xfrm>
              <a:custGeom>
                <a:avLst/>
                <a:gdLst>
                  <a:gd name="T0" fmla="*/ 0 w 14"/>
                  <a:gd name="T1" fmla="*/ 10 h 15"/>
                  <a:gd name="T2" fmla="*/ 0 w 14"/>
                  <a:gd name="T3" fmla="*/ 12 h 15"/>
                  <a:gd name="T4" fmla="*/ 2 w 14"/>
                  <a:gd name="T5" fmla="*/ 15 h 15"/>
                  <a:gd name="T6" fmla="*/ 4 w 14"/>
                  <a:gd name="T7" fmla="*/ 15 h 15"/>
                  <a:gd name="T8" fmla="*/ 7 w 14"/>
                  <a:gd name="T9" fmla="*/ 15 h 15"/>
                  <a:gd name="T10" fmla="*/ 9 w 14"/>
                  <a:gd name="T11" fmla="*/ 15 h 15"/>
                  <a:gd name="T12" fmla="*/ 12 w 14"/>
                  <a:gd name="T13" fmla="*/ 12 h 15"/>
                  <a:gd name="T14" fmla="*/ 14 w 14"/>
                  <a:gd name="T15" fmla="*/ 10 h 15"/>
                  <a:gd name="T16" fmla="*/ 14 w 14"/>
                  <a:gd name="T17" fmla="*/ 8 h 15"/>
                  <a:gd name="T18" fmla="*/ 14 w 14"/>
                  <a:gd name="T19" fmla="*/ 8 h 15"/>
                  <a:gd name="T20" fmla="*/ 12 w 14"/>
                  <a:gd name="T21" fmla="*/ 5 h 15"/>
                  <a:gd name="T22" fmla="*/ 9 w 14"/>
                  <a:gd name="T23" fmla="*/ 3 h 15"/>
                  <a:gd name="T24" fmla="*/ 7 w 14"/>
                  <a:gd name="T25" fmla="*/ 0 h 15"/>
                  <a:gd name="T26" fmla="*/ 4 w 14"/>
                  <a:gd name="T27" fmla="*/ 0 h 15"/>
                  <a:gd name="T28" fmla="*/ 2 w 14"/>
                  <a:gd name="T29" fmla="*/ 3 h 15"/>
                  <a:gd name="T30" fmla="*/ 0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4" y="15"/>
                    </a:lnTo>
                    <a:lnTo>
                      <a:pt x="7" y="15"/>
                    </a:lnTo>
                    <a:lnTo>
                      <a:pt x="9" y="15"/>
                    </a:lnTo>
                    <a:lnTo>
                      <a:pt x="12" y="12"/>
                    </a:lnTo>
                    <a:lnTo>
                      <a:pt x="14" y="10"/>
                    </a:lnTo>
                    <a:lnTo>
                      <a:pt x="14" y="8"/>
                    </a:lnTo>
                    <a:lnTo>
                      <a:pt x="12" y="5"/>
                    </a:lnTo>
                    <a:lnTo>
                      <a:pt x="9" y="3"/>
                    </a:lnTo>
                    <a:lnTo>
                      <a:pt x="7" y="0"/>
                    </a:lnTo>
                    <a:lnTo>
                      <a:pt x="4" y="0"/>
                    </a:lnTo>
                    <a:lnTo>
                      <a:pt x="2"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789" name="Freeform 441"/>
              <p:cNvSpPr>
                <a:spLocks/>
              </p:cNvSpPr>
              <p:nvPr/>
            </p:nvSpPr>
            <p:spPr bwMode="auto">
              <a:xfrm>
                <a:off x="7681" y="3586"/>
                <a:ext cx="15" cy="14"/>
              </a:xfrm>
              <a:custGeom>
                <a:avLst/>
                <a:gdLst>
                  <a:gd name="T0" fmla="*/ 0 w 15"/>
                  <a:gd name="T1" fmla="*/ 9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4 h 14"/>
                  <a:gd name="T22" fmla="*/ 12 w 15"/>
                  <a:gd name="T23" fmla="*/ 2 h 14"/>
                  <a:gd name="T24" fmla="*/ 10 w 15"/>
                  <a:gd name="T25" fmla="*/ 0 h 14"/>
                  <a:gd name="T26" fmla="*/ 7 w 15"/>
                  <a:gd name="T27" fmla="*/ 0 h 14"/>
                  <a:gd name="T28" fmla="*/ 5 w 15"/>
                  <a:gd name="T29" fmla="*/ 2 h 14"/>
                  <a:gd name="T30" fmla="*/ 3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7" y="14"/>
                    </a:lnTo>
                    <a:lnTo>
                      <a:pt x="10" y="14"/>
                    </a:lnTo>
                    <a:lnTo>
                      <a:pt x="12" y="14"/>
                    </a:lnTo>
                    <a:lnTo>
                      <a:pt x="15" y="12"/>
                    </a:lnTo>
                    <a:lnTo>
                      <a:pt x="15" y="9"/>
                    </a:lnTo>
                    <a:lnTo>
                      <a:pt x="15" y="7"/>
                    </a:lnTo>
                    <a:lnTo>
                      <a:pt x="15" y="4"/>
                    </a:lnTo>
                    <a:lnTo>
                      <a:pt x="12" y="2"/>
                    </a:lnTo>
                    <a:lnTo>
                      <a:pt x="10" y="0"/>
                    </a:lnTo>
                    <a:lnTo>
                      <a:pt x="7" y="0"/>
                    </a:lnTo>
                    <a:lnTo>
                      <a:pt x="5" y="2"/>
                    </a:lnTo>
                    <a:lnTo>
                      <a:pt x="3" y="4"/>
                    </a:lnTo>
                    <a:lnTo>
                      <a:pt x="0" y="7"/>
                    </a:lnTo>
                    <a:lnTo>
                      <a:pt x="0" y="9"/>
                    </a:lnTo>
                    <a:close/>
                  </a:path>
                </a:pathLst>
              </a:custGeom>
              <a:solidFill>
                <a:srgbClr val="969696"/>
              </a:solidFill>
              <a:ln w="9525">
                <a:noFill/>
                <a:round/>
                <a:headEnd/>
                <a:tailEnd/>
              </a:ln>
            </p:spPr>
            <p:txBody>
              <a:bodyPr/>
              <a:lstStyle/>
              <a:p>
                <a:endParaRPr lang="ru-RU"/>
              </a:p>
            </p:txBody>
          </p:sp>
          <p:sp>
            <p:nvSpPr>
              <p:cNvPr id="790" name="Freeform 442"/>
              <p:cNvSpPr>
                <a:spLocks/>
              </p:cNvSpPr>
              <p:nvPr/>
            </p:nvSpPr>
            <p:spPr bwMode="auto">
              <a:xfrm>
                <a:off x="7681" y="3557"/>
                <a:ext cx="15" cy="14"/>
              </a:xfrm>
              <a:custGeom>
                <a:avLst/>
                <a:gdLst>
                  <a:gd name="T0" fmla="*/ 0 w 15"/>
                  <a:gd name="T1" fmla="*/ 9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5 h 14"/>
                  <a:gd name="T22" fmla="*/ 12 w 15"/>
                  <a:gd name="T23" fmla="*/ 2 h 14"/>
                  <a:gd name="T24" fmla="*/ 10 w 15"/>
                  <a:gd name="T25" fmla="*/ 0 h 14"/>
                  <a:gd name="T26" fmla="*/ 7 w 15"/>
                  <a:gd name="T27" fmla="*/ 0 h 14"/>
                  <a:gd name="T28" fmla="*/ 5 w 15"/>
                  <a:gd name="T29" fmla="*/ 2 h 14"/>
                  <a:gd name="T30" fmla="*/ 3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7" y="14"/>
                    </a:lnTo>
                    <a:lnTo>
                      <a:pt x="10" y="14"/>
                    </a:lnTo>
                    <a:lnTo>
                      <a:pt x="12" y="14"/>
                    </a:lnTo>
                    <a:lnTo>
                      <a:pt x="15" y="12"/>
                    </a:lnTo>
                    <a:lnTo>
                      <a:pt x="15" y="9"/>
                    </a:lnTo>
                    <a:lnTo>
                      <a:pt x="15" y="7"/>
                    </a:lnTo>
                    <a:lnTo>
                      <a:pt x="15" y="5"/>
                    </a:lnTo>
                    <a:lnTo>
                      <a:pt x="12" y="2"/>
                    </a:lnTo>
                    <a:lnTo>
                      <a:pt x="10" y="0"/>
                    </a:lnTo>
                    <a:lnTo>
                      <a:pt x="7" y="0"/>
                    </a:lnTo>
                    <a:lnTo>
                      <a:pt x="5" y="2"/>
                    </a:lnTo>
                    <a:lnTo>
                      <a:pt x="3" y="5"/>
                    </a:lnTo>
                    <a:lnTo>
                      <a:pt x="0" y="7"/>
                    </a:lnTo>
                    <a:lnTo>
                      <a:pt x="0" y="9"/>
                    </a:lnTo>
                    <a:close/>
                  </a:path>
                </a:pathLst>
              </a:custGeom>
              <a:solidFill>
                <a:srgbClr val="969696"/>
              </a:solidFill>
              <a:ln w="9525">
                <a:noFill/>
                <a:round/>
                <a:headEnd/>
                <a:tailEnd/>
              </a:ln>
            </p:spPr>
            <p:txBody>
              <a:bodyPr/>
              <a:lstStyle/>
              <a:p>
                <a:endParaRPr lang="ru-RU"/>
              </a:p>
            </p:txBody>
          </p:sp>
          <p:sp>
            <p:nvSpPr>
              <p:cNvPr id="791" name="Freeform 443"/>
              <p:cNvSpPr>
                <a:spLocks/>
              </p:cNvSpPr>
              <p:nvPr/>
            </p:nvSpPr>
            <p:spPr bwMode="auto">
              <a:xfrm>
                <a:off x="7681" y="3528"/>
                <a:ext cx="15" cy="14"/>
              </a:xfrm>
              <a:custGeom>
                <a:avLst/>
                <a:gdLst>
                  <a:gd name="T0" fmla="*/ 0 w 15"/>
                  <a:gd name="T1" fmla="*/ 10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10 h 14"/>
                  <a:gd name="T16" fmla="*/ 15 w 15"/>
                  <a:gd name="T17" fmla="*/ 7 h 14"/>
                  <a:gd name="T18" fmla="*/ 15 w 15"/>
                  <a:gd name="T19" fmla="*/ 7 h 14"/>
                  <a:gd name="T20" fmla="*/ 15 w 15"/>
                  <a:gd name="T21" fmla="*/ 5 h 14"/>
                  <a:gd name="T22" fmla="*/ 12 w 15"/>
                  <a:gd name="T23" fmla="*/ 2 h 14"/>
                  <a:gd name="T24" fmla="*/ 10 w 15"/>
                  <a:gd name="T25" fmla="*/ 0 h 14"/>
                  <a:gd name="T26" fmla="*/ 7 w 15"/>
                  <a:gd name="T27" fmla="*/ 0 h 14"/>
                  <a:gd name="T28" fmla="*/ 5 w 15"/>
                  <a:gd name="T29" fmla="*/ 2 h 14"/>
                  <a:gd name="T30" fmla="*/ 3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3" y="12"/>
                    </a:lnTo>
                    <a:lnTo>
                      <a:pt x="5" y="14"/>
                    </a:lnTo>
                    <a:lnTo>
                      <a:pt x="7" y="14"/>
                    </a:lnTo>
                    <a:lnTo>
                      <a:pt x="10" y="14"/>
                    </a:lnTo>
                    <a:lnTo>
                      <a:pt x="12" y="14"/>
                    </a:lnTo>
                    <a:lnTo>
                      <a:pt x="15" y="12"/>
                    </a:lnTo>
                    <a:lnTo>
                      <a:pt x="15" y="10"/>
                    </a:lnTo>
                    <a:lnTo>
                      <a:pt x="15" y="7"/>
                    </a:lnTo>
                    <a:lnTo>
                      <a:pt x="15" y="5"/>
                    </a:lnTo>
                    <a:lnTo>
                      <a:pt x="12" y="2"/>
                    </a:lnTo>
                    <a:lnTo>
                      <a:pt x="10" y="0"/>
                    </a:lnTo>
                    <a:lnTo>
                      <a:pt x="7" y="0"/>
                    </a:lnTo>
                    <a:lnTo>
                      <a:pt x="5" y="2"/>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792" name="Freeform 444"/>
              <p:cNvSpPr>
                <a:spLocks/>
              </p:cNvSpPr>
              <p:nvPr/>
            </p:nvSpPr>
            <p:spPr bwMode="auto">
              <a:xfrm>
                <a:off x="7681" y="3499"/>
                <a:ext cx="15" cy="15"/>
              </a:xfrm>
              <a:custGeom>
                <a:avLst/>
                <a:gdLst>
                  <a:gd name="T0" fmla="*/ 0 w 15"/>
                  <a:gd name="T1" fmla="*/ 10 h 15"/>
                  <a:gd name="T2" fmla="*/ 3 w 15"/>
                  <a:gd name="T3" fmla="*/ 12 h 15"/>
                  <a:gd name="T4" fmla="*/ 5 w 15"/>
                  <a:gd name="T5" fmla="*/ 15 h 15"/>
                  <a:gd name="T6" fmla="*/ 7 w 15"/>
                  <a:gd name="T7" fmla="*/ 15 h 15"/>
                  <a:gd name="T8" fmla="*/ 10 w 15"/>
                  <a:gd name="T9" fmla="*/ 15 h 15"/>
                  <a:gd name="T10" fmla="*/ 12 w 15"/>
                  <a:gd name="T11" fmla="*/ 15 h 15"/>
                  <a:gd name="T12" fmla="*/ 15 w 15"/>
                  <a:gd name="T13" fmla="*/ 12 h 15"/>
                  <a:gd name="T14" fmla="*/ 15 w 15"/>
                  <a:gd name="T15" fmla="*/ 10 h 15"/>
                  <a:gd name="T16" fmla="*/ 15 w 15"/>
                  <a:gd name="T17" fmla="*/ 7 h 15"/>
                  <a:gd name="T18" fmla="*/ 15 w 15"/>
                  <a:gd name="T19" fmla="*/ 7 h 15"/>
                  <a:gd name="T20" fmla="*/ 15 w 15"/>
                  <a:gd name="T21" fmla="*/ 5 h 15"/>
                  <a:gd name="T22" fmla="*/ 12 w 15"/>
                  <a:gd name="T23" fmla="*/ 3 h 15"/>
                  <a:gd name="T24" fmla="*/ 10 w 15"/>
                  <a:gd name="T25" fmla="*/ 0 h 15"/>
                  <a:gd name="T26" fmla="*/ 7 w 15"/>
                  <a:gd name="T27" fmla="*/ 0 h 15"/>
                  <a:gd name="T28" fmla="*/ 5 w 15"/>
                  <a:gd name="T29" fmla="*/ 3 h 15"/>
                  <a:gd name="T30" fmla="*/ 3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7" y="15"/>
                    </a:lnTo>
                    <a:lnTo>
                      <a:pt x="10" y="15"/>
                    </a:lnTo>
                    <a:lnTo>
                      <a:pt x="12" y="15"/>
                    </a:lnTo>
                    <a:lnTo>
                      <a:pt x="15" y="12"/>
                    </a:lnTo>
                    <a:lnTo>
                      <a:pt x="15" y="10"/>
                    </a:lnTo>
                    <a:lnTo>
                      <a:pt x="15" y="7"/>
                    </a:lnTo>
                    <a:lnTo>
                      <a:pt x="15" y="5"/>
                    </a:lnTo>
                    <a:lnTo>
                      <a:pt x="12" y="3"/>
                    </a:lnTo>
                    <a:lnTo>
                      <a:pt x="10" y="0"/>
                    </a:lnTo>
                    <a:lnTo>
                      <a:pt x="7" y="0"/>
                    </a:lnTo>
                    <a:lnTo>
                      <a:pt x="5" y="3"/>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793" name="Freeform 445"/>
              <p:cNvSpPr>
                <a:spLocks/>
              </p:cNvSpPr>
              <p:nvPr/>
            </p:nvSpPr>
            <p:spPr bwMode="auto">
              <a:xfrm>
                <a:off x="7681" y="3470"/>
                <a:ext cx="15" cy="15"/>
              </a:xfrm>
              <a:custGeom>
                <a:avLst/>
                <a:gdLst>
                  <a:gd name="T0" fmla="*/ 0 w 15"/>
                  <a:gd name="T1" fmla="*/ 10 h 15"/>
                  <a:gd name="T2" fmla="*/ 0 w 15"/>
                  <a:gd name="T3" fmla="*/ 12 h 15"/>
                  <a:gd name="T4" fmla="*/ 3 w 15"/>
                  <a:gd name="T5" fmla="*/ 15 h 15"/>
                  <a:gd name="T6" fmla="*/ 5 w 15"/>
                  <a:gd name="T7" fmla="*/ 15 h 15"/>
                  <a:gd name="T8" fmla="*/ 7 w 15"/>
                  <a:gd name="T9" fmla="*/ 15 h 15"/>
                  <a:gd name="T10" fmla="*/ 10 w 15"/>
                  <a:gd name="T11" fmla="*/ 15 h 15"/>
                  <a:gd name="T12" fmla="*/ 12 w 15"/>
                  <a:gd name="T13" fmla="*/ 12 h 15"/>
                  <a:gd name="T14" fmla="*/ 15 w 15"/>
                  <a:gd name="T15" fmla="*/ 10 h 15"/>
                  <a:gd name="T16" fmla="*/ 15 w 15"/>
                  <a:gd name="T17" fmla="*/ 8 h 15"/>
                  <a:gd name="T18" fmla="*/ 15 w 15"/>
                  <a:gd name="T19" fmla="*/ 8 h 15"/>
                  <a:gd name="T20" fmla="*/ 12 w 15"/>
                  <a:gd name="T21" fmla="*/ 5 h 15"/>
                  <a:gd name="T22" fmla="*/ 10 w 15"/>
                  <a:gd name="T23" fmla="*/ 3 h 15"/>
                  <a:gd name="T24" fmla="*/ 7 w 15"/>
                  <a:gd name="T25" fmla="*/ 0 h 15"/>
                  <a:gd name="T26" fmla="*/ 5 w 15"/>
                  <a:gd name="T27" fmla="*/ 0 h 15"/>
                  <a:gd name="T28" fmla="*/ 3 w 15"/>
                  <a:gd name="T29" fmla="*/ 3 h 15"/>
                  <a:gd name="T30" fmla="*/ 0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7" y="15"/>
                    </a:lnTo>
                    <a:lnTo>
                      <a:pt x="10" y="15"/>
                    </a:lnTo>
                    <a:lnTo>
                      <a:pt x="12" y="12"/>
                    </a:lnTo>
                    <a:lnTo>
                      <a:pt x="15" y="10"/>
                    </a:lnTo>
                    <a:lnTo>
                      <a:pt x="15" y="8"/>
                    </a:lnTo>
                    <a:lnTo>
                      <a:pt x="12" y="5"/>
                    </a:lnTo>
                    <a:lnTo>
                      <a:pt x="10" y="3"/>
                    </a:lnTo>
                    <a:lnTo>
                      <a:pt x="7" y="0"/>
                    </a:lnTo>
                    <a:lnTo>
                      <a:pt x="5" y="0"/>
                    </a:lnTo>
                    <a:lnTo>
                      <a:pt x="3"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794" name="Freeform 446"/>
              <p:cNvSpPr>
                <a:spLocks/>
              </p:cNvSpPr>
              <p:nvPr/>
            </p:nvSpPr>
            <p:spPr bwMode="auto">
              <a:xfrm>
                <a:off x="7681" y="3442"/>
                <a:ext cx="15" cy="14"/>
              </a:xfrm>
              <a:custGeom>
                <a:avLst/>
                <a:gdLst>
                  <a:gd name="T0" fmla="*/ 0 w 15"/>
                  <a:gd name="T1" fmla="*/ 9 h 14"/>
                  <a:gd name="T2" fmla="*/ 0 w 15"/>
                  <a:gd name="T3" fmla="*/ 12 h 14"/>
                  <a:gd name="T4" fmla="*/ 3 w 15"/>
                  <a:gd name="T5" fmla="*/ 14 h 14"/>
                  <a:gd name="T6" fmla="*/ 5 w 15"/>
                  <a:gd name="T7" fmla="*/ 14 h 14"/>
                  <a:gd name="T8" fmla="*/ 7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4 h 14"/>
                  <a:gd name="T22" fmla="*/ 10 w 15"/>
                  <a:gd name="T23" fmla="*/ 2 h 14"/>
                  <a:gd name="T24" fmla="*/ 7 w 15"/>
                  <a:gd name="T25" fmla="*/ 0 h 14"/>
                  <a:gd name="T26" fmla="*/ 5 w 15"/>
                  <a:gd name="T27" fmla="*/ 0 h 14"/>
                  <a:gd name="T28" fmla="*/ 3 w 15"/>
                  <a:gd name="T29" fmla="*/ 2 h 14"/>
                  <a:gd name="T30" fmla="*/ 0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7" y="14"/>
                    </a:lnTo>
                    <a:lnTo>
                      <a:pt x="10" y="14"/>
                    </a:lnTo>
                    <a:lnTo>
                      <a:pt x="12" y="12"/>
                    </a:lnTo>
                    <a:lnTo>
                      <a:pt x="15" y="9"/>
                    </a:lnTo>
                    <a:lnTo>
                      <a:pt x="15" y="7"/>
                    </a:lnTo>
                    <a:lnTo>
                      <a:pt x="12" y="4"/>
                    </a:lnTo>
                    <a:lnTo>
                      <a:pt x="10" y="2"/>
                    </a:lnTo>
                    <a:lnTo>
                      <a:pt x="7" y="0"/>
                    </a:lnTo>
                    <a:lnTo>
                      <a:pt x="5" y="0"/>
                    </a:lnTo>
                    <a:lnTo>
                      <a:pt x="3"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795" name="Freeform 447"/>
              <p:cNvSpPr>
                <a:spLocks/>
              </p:cNvSpPr>
              <p:nvPr/>
            </p:nvSpPr>
            <p:spPr bwMode="auto">
              <a:xfrm>
                <a:off x="7681" y="3413"/>
                <a:ext cx="15" cy="14"/>
              </a:xfrm>
              <a:custGeom>
                <a:avLst/>
                <a:gdLst>
                  <a:gd name="T0" fmla="*/ 0 w 15"/>
                  <a:gd name="T1" fmla="*/ 9 h 14"/>
                  <a:gd name="T2" fmla="*/ 0 w 15"/>
                  <a:gd name="T3" fmla="*/ 12 h 14"/>
                  <a:gd name="T4" fmla="*/ 3 w 15"/>
                  <a:gd name="T5" fmla="*/ 14 h 14"/>
                  <a:gd name="T6" fmla="*/ 5 w 15"/>
                  <a:gd name="T7" fmla="*/ 14 h 14"/>
                  <a:gd name="T8" fmla="*/ 7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5 h 14"/>
                  <a:gd name="T22" fmla="*/ 10 w 15"/>
                  <a:gd name="T23" fmla="*/ 2 h 14"/>
                  <a:gd name="T24" fmla="*/ 7 w 15"/>
                  <a:gd name="T25" fmla="*/ 0 h 14"/>
                  <a:gd name="T26" fmla="*/ 5 w 15"/>
                  <a:gd name="T27" fmla="*/ 0 h 14"/>
                  <a:gd name="T28" fmla="*/ 3 w 15"/>
                  <a:gd name="T29" fmla="*/ 2 h 14"/>
                  <a:gd name="T30" fmla="*/ 0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7" y="14"/>
                    </a:lnTo>
                    <a:lnTo>
                      <a:pt x="10" y="14"/>
                    </a:lnTo>
                    <a:lnTo>
                      <a:pt x="12" y="12"/>
                    </a:lnTo>
                    <a:lnTo>
                      <a:pt x="15" y="9"/>
                    </a:lnTo>
                    <a:lnTo>
                      <a:pt x="15" y="7"/>
                    </a:lnTo>
                    <a:lnTo>
                      <a:pt x="12" y="5"/>
                    </a:lnTo>
                    <a:lnTo>
                      <a:pt x="10" y="2"/>
                    </a:lnTo>
                    <a:lnTo>
                      <a:pt x="7" y="0"/>
                    </a:lnTo>
                    <a:lnTo>
                      <a:pt x="5" y="0"/>
                    </a:lnTo>
                    <a:lnTo>
                      <a:pt x="3"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796" name="Freeform 448"/>
              <p:cNvSpPr>
                <a:spLocks/>
              </p:cNvSpPr>
              <p:nvPr/>
            </p:nvSpPr>
            <p:spPr bwMode="auto">
              <a:xfrm>
                <a:off x="7679" y="3384"/>
                <a:ext cx="14" cy="14"/>
              </a:xfrm>
              <a:custGeom>
                <a:avLst/>
                <a:gdLst>
                  <a:gd name="T0" fmla="*/ 0 w 14"/>
                  <a:gd name="T1" fmla="*/ 10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5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5" y="14"/>
                    </a:lnTo>
                    <a:lnTo>
                      <a:pt x="7" y="14"/>
                    </a:lnTo>
                    <a:lnTo>
                      <a:pt x="9" y="14"/>
                    </a:lnTo>
                    <a:lnTo>
                      <a:pt x="12" y="14"/>
                    </a:lnTo>
                    <a:lnTo>
                      <a:pt x="14" y="12"/>
                    </a:lnTo>
                    <a:lnTo>
                      <a:pt x="14" y="10"/>
                    </a:lnTo>
                    <a:lnTo>
                      <a:pt x="14" y="7"/>
                    </a:lnTo>
                    <a:lnTo>
                      <a:pt x="14" y="5"/>
                    </a:lnTo>
                    <a:lnTo>
                      <a:pt x="12" y="2"/>
                    </a:lnTo>
                    <a:lnTo>
                      <a:pt x="9" y="0"/>
                    </a:lnTo>
                    <a:lnTo>
                      <a:pt x="7" y="0"/>
                    </a:lnTo>
                    <a:lnTo>
                      <a:pt x="5"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797" name="Freeform 449"/>
              <p:cNvSpPr>
                <a:spLocks/>
              </p:cNvSpPr>
              <p:nvPr/>
            </p:nvSpPr>
            <p:spPr bwMode="auto">
              <a:xfrm>
                <a:off x="7679" y="3355"/>
                <a:ext cx="14" cy="15"/>
              </a:xfrm>
              <a:custGeom>
                <a:avLst/>
                <a:gdLst>
                  <a:gd name="T0" fmla="*/ 0 w 14"/>
                  <a:gd name="T1" fmla="*/ 10 h 15"/>
                  <a:gd name="T2" fmla="*/ 2 w 14"/>
                  <a:gd name="T3" fmla="*/ 12 h 15"/>
                  <a:gd name="T4" fmla="*/ 5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9 w 14"/>
                  <a:gd name="T25" fmla="*/ 0 h 15"/>
                  <a:gd name="T26" fmla="*/ 7 w 14"/>
                  <a:gd name="T27" fmla="*/ 0 h 15"/>
                  <a:gd name="T28" fmla="*/ 5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9" y="15"/>
                    </a:lnTo>
                    <a:lnTo>
                      <a:pt x="12" y="15"/>
                    </a:lnTo>
                    <a:lnTo>
                      <a:pt x="14" y="12"/>
                    </a:lnTo>
                    <a:lnTo>
                      <a:pt x="14" y="10"/>
                    </a:lnTo>
                    <a:lnTo>
                      <a:pt x="14" y="7"/>
                    </a:lnTo>
                    <a:lnTo>
                      <a:pt x="14" y="5"/>
                    </a:lnTo>
                    <a:lnTo>
                      <a:pt x="12" y="3"/>
                    </a:lnTo>
                    <a:lnTo>
                      <a:pt x="9" y="0"/>
                    </a:lnTo>
                    <a:lnTo>
                      <a:pt x="7" y="0"/>
                    </a:lnTo>
                    <a:lnTo>
                      <a:pt x="5"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798" name="Freeform 450"/>
              <p:cNvSpPr>
                <a:spLocks/>
              </p:cNvSpPr>
              <p:nvPr/>
            </p:nvSpPr>
            <p:spPr bwMode="auto">
              <a:xfrm>
                <a:off x="7679" y="3326"/>
                <a:ext cx="14" cy="15"/>
              </a:xfrm>
              <a:custGeom>
                <a:avLst/>
                <a:gdLst>
                  <a:gd name="T0" fmla="*/ 0 w 14"/>
                  <a:gd name="T1" fmla="*/ 10 h 15"/>
                  <a:gd name="T2" fmla="*/ 2 w 14"/>
                  <a:gd name="T3" fmla="*/ 12 h 15"/>
                  <a:gd name="T4" fmla="*/ 5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9 w 14"/>
                  <a:gd name="T25" fmla="*/ 0 h 15"/>
                  <a:gd name="T26" fmla="*/ 7 w 14"/>
                  <a:gd name="T27" fmla="*/ 0 h 15"/>
                  <a:gd name="T28" fmla="*/ 5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9" y="15"/>
                    </a:lnTo>
                    <a:lnTo>
                      <a:pt x="12" y="15"/>
                    </a:lnTo>
                    <a:lnTo>
                      <a:pt x="14" y="12"/>
                    </a:lnTo>
                    <a:lnTo>
                      <a:pt x="14" y="10"/>
                    </a:lnTo>
                    <a:lnTo>
                      <a:pt x="14" y="8"/>
                    </a:lnTo>
                    <a:lnTo>
                      <a:pt x="14" y="5"/>
                    </a:lnTo>
                    <a:lnTo>
                      <a:pt x="12" y="3"/>
                    </a:lnTo>
                    <a:lnTo>
                      <a:pt x="9" y="0"/>
                    </a:lnTo>
                    <a:lnTo>
                      <a:pt x="7" y="0"/>
                    </a:lnTo>
                    <a:lnTo>
                      <a:pt x="5"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799" name="Freeform 451"/>
              <p:cNvSpPr>
                <a:spLocks/>
              </p:cNvSpPr>
              <p:nvPr/>
            </p:nvSpPr>
            <p:spPr bwMode="auto">
              <a:xfrm>
                <a:off x="7679" y="3298"/>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9 w 14"/>
                  <a:gd name="T23" fmla="*/ 2 h 14"/>
                  <a:gd name="T24" fmla="*/ 7 w 14"/>
                  <a:gd name="T25" fmla="*/ 0 h 14"/>
                  <a:gd name="T26" fmla="*/ 5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9" y="14"/>
                    </a:lnTo>
                    <a:lnTo>
                      <a:pt x="12" y="12"/>
                    </a:lnTo>
                    <a:lnTo>
                      <a:pt x="14" y="9"/>
                    </a:lnTo>
                    <a:lnTo>
                      <a:pt x="14" y="7"/>
                    </a:lnTo>
                    <a:lnTo>
                      <a:pt x="12" y="4"/>
                    </a:lnTo>
                    <a:lnTo>
                      <a:pt x="9" y="2"/>
                    </a:lnTo>
                    <a:lnTo>
                      <a:pt x="7" y="0"/>
                    </a:lnTo>
                    <a:lnTo>
                      <a:pt x="5"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800" name="Freeform 452"/>
              <p:cNvSpPr>
                <a:spLocks/>
              </p:cNvSpPr>
              <p:nvPr/>
            </p:nvSpPr>
            <p:spPr bwMode="auto">
              <a:xfrm>
                <a:off x="7679" y="3269"/>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9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9" y="14"/>
                    </a:lnTo>
                    <a:lnTo>
                      <a:pt x="12" y="12"/>
                    </a:lnTo>
                    <a:lnTo>
                      <a:pt x="14" y="9"/>
                    </a:lnTo>
                    <a:lnTo>
                      <a:pt x="14" y="7"/>
                    </a:lnTo>
                    <a:lnTo>
                      <a:pt x="12" y="5"/>
                    </a:lnTo>
                    <a:lnTo>
                      <a:pt x="9" y="2"/>
                    </a:lnTo>
                    <a:lnTo>
                      <a:pt x="7" y="0"/>
                    </a:lnTo>
                    <a:lnTo>
                      <a:pt x="5"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801" name="Freeform 453"/>
              <p:cNvSpPr>
                <a:spLocks/>
              </p:cNvSpPr>
              <p:nvPr/>
            </p:nvSpPr>
            <p:spPr bwMode="auto">
              <a:xfrm>
                <a:off x="7679" y="3240"/>
                <a:ext cx="14" cy="14"/>
              </a:xfrm>
              <a:custGeom>
                <a:avLst/>
                <a:gdLst>
                  <a:gd name="T0" fmla="*/ 0 w 14"/>
                  <a:gd name="T1" fmla="*/ 10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9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5" y="14"/>
                    </a:lnTo>
                    <a:lnTo>
                      <a:pt x="7" y="14"/>
                    </a:lnTo>
                    <a:lnTo>
                      <a:pt x="9" y="14"/>
                    </a:lnTo>
                    <a:lnTo>
                      <a:pt x="12" y="12"/>
                    </a:lnTo>
                    <a:lnTo>
                      <a:pt x="14" y="10"/>
                    </a:lnTo>
                    <a:lnTo>
                      <a:pt x="14" y="7"/>
                    </a:lnTo>
                    <a:lnTo>
                      <a:pt x="12" y="5"/>
                    </a:lnTo>
                    <a:lnTo>
                      <a:pt x="9" y="2"/>
                    </a:lnTo>
                    <a:lnTo>
                      <a:pt x="7" y="0"/>
                    </a:lnTo>
                    <a:lnTo>
                      <a:pt x="5"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802" name="Freeform 454"/>
              <p:cNvSpPr>
                <a:spLocks/>
              </p:cNvSpPr>
              <p:nvPr/>
            </p:nvSpPr>
            <p:spPr bwMode="auto">
              <a:xfrm>
                <a:off x="7679" y="3211"/>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9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9 w 14"/>
                  <a:gd name="T23" fmla="*/ 3 h 15"/>
                  <a:gd name="T24" fmla="*/ 7 w 14"/>
                  <a:gd name="T25" fmla="*/ 0 h 15"/>
                  <a:gd name="T26" fmla="*/ 5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9" y="15"/>
                    </a:lnTo>
                    <a:lnTo>
                      <a:pt x="12" y="12"/>
                    </a:lnTo>
                    <a:lnTo>
                      <a:pt x="14" y="10"/>
                    </a:lnTo>
                    <a:lnTo>
                      <a:pt x="14" y="7"/>
                    </a:lnTo>
                    <a:lnTo>
                      <a:pt x="12" y="5"/>
                    </a:lnTo>
                    <a:lnTo>
                      <a:pt x="9" y="3"/>
                    </a:lnTo>
                    <a:lnTo>
                      <a:pt x="7" y="0"/>
                    </a:lnTo>
                    <a:lnTo>
                      <a:pt x="5"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803" name="Freeform 455"/>
              <p:cNvSpPr>
                <a:spLocks/>
              </p:cNvSpPr>
              <p:nvPr/>
            </p:nvSpPr>
            <p:spPr bwMode="auto">
              <a:xfrm>
                <a:off x="7676" y="3182"/>
                <a:ext cx="15" cy="15"/>
              </a:xfrm>
              <a:custGeom>
                <a:avLst/>
                <a:gdLst>
                  <a:gd name="T0" fmla="*/ 0 w 15"/>
                  <a:gd name="T1" fmla="*/ 10 h 15"/>
                  <a:gd name="T2" fmla="*/ 3 w 15"/>
                  <a:gd name="T3" fmla="*/ 12 h 15"/>
                  <a:gd name="T4" fmla="*/ 5 w 15"/>
                  <a:gd name="T5" fmla="*/ 15 h 15"/>
                  <a:gd name="T6" fmla="*/ 8 w 15"/>
                  <a:gd name="T7" fmla="*/ 15 h 15"/>
                  <a:gd name="T8" fmla="*/ 10 w 15"/>
                  <a:gd name="T9" fmla="*/ 15 h 15"/>
                  <a:gd name="T10" fmla="*/ 12 w 15"/>
                  <a:gd name="T11" fmla="*/ 15 h 15"/>
                  <a:gd name="T12" fmla="*/ 15 w 15"/>
                  <a:gd name="T13" fmla="*/ 12 h 15"/>
                  <a:gd name="T14" fmla="*/ 15 w 15"/>
                  <a:gd name="T15" fmla="*/ 10 h 15"/>
                  <a:gd name="T16" fmla="*/ 15 w 15"/>
                  <a:gd name="T17" fmla="*/ 8 h 15"/>
                  <a:gd name="T18" fmla="*/ 15 w 15"/>
                  <a:gd name="T19" fmla="*/ 8 h 15"/>
                  <a:gd name="T20" fmla="*/ 15 w 15"/>
                  <a:gd name="T21" fmla="*/ 5 h 15"/>
                  <a:gd name="T22" fmla="*/ 12 w 15"/>
                  <a:gd name="T23" fmla="*/ 3 h 15"/>
                  <a:gd name="T24" fmla="*/ 10 w 15"/>
                  <a:gd name="T25" fmla="*/ 0 h 15"/>
                  <a:gd name="T26" fmla="*/ 8 w 15"/>
                  <a:gd name="T27" fmla="*/ 0 h 15"/>
                  <a:gd name="T28" fmla="*/ 5 w 15"/>
                  <a:gd name="T29" fmla="*/ 3 h 15"/>
                  <a:gd name="T30" fmla="*/ 3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8" y="15"/>
                    </a:lnTo>
                    <a:lnTo>
                      <a:pt x="10" y="15"/>
                    </a:lnTo>
                    <a:lnTo>
                      <a:pt x="12" y="15"/>
                    </a:lnTo>
                    <a:lnTo>
                      <a:pt x="15" y="12"/>
                    </a:lnTo>
                    <a:lnTo>
                      <a:pt x="15" y="10"/>
                    </a:lnTo>
                    <a:lnTo>
                      <a:pt x="15" y="8"/>
                    </a:lnTo>
                    <a:lnTo>
                      <a:pt x="15" y="5"/>
                    </a:lnTo>
                    <a:lnTo>
                      <a:pt x="12" y="3"/>
                    </a:lnTo>
                    <a:lnTo>
                      <a:pt x="10" y="0"/>
                    </a:lnTo>
                    <a:lnTo>
                      <a:pt x="8" y="0"/>
                    </a:lnTo>
                    <a:lnTo>
                      <a:pt x="5" y="3"/>
                    </a:lnTo>
                    <a:lnTo>
                      <a:pt x="3" y="5"/>
                    </a:lnTo>
                    <a:lnTo>
                      <a:pt x="0" y="8"/>
                    </a:lnTo>
                    <a:lnTo>
                      <a:pt x="0" y="10"/>
                    </a:lnTo>
                    <a:close/>
                  </a:path>
                </a:pathLst>
              </a:custGeom>
              <a:solidFill>
                <a:srgbClr val="969696"/>
              </a:solidFill>
              <a:ln w="9525">
                <a:noFill/>
                <a:round/>
                <a:headEnd/>
                <a:tailEnd/>
              </a:ln>
            </p:spPr>
            <p:txBody>
              <a:bodyPr/>
              <a:lstStyle/>
              <a:p>
                <a:endParaRPr lang="ru-RU"/>
              </a:p>
            </p:txBody>
          </p:sp>
          <p:sp>
            <p:nvSpPr>
              <p:cNvPr id="804" name="Freeform 456"/>
              <p:cNvSpPr>
                <a:spLocks/>
              </p:cNvSpPr>
              <p:nvPr/>
            </p:nvSpPr>
            <p:spPr bwMode="auto">
              <a:xfrm>
                <a:off x="7676" y="3154"/>
                <a:ext cx="15" cy="14"/>
              </a:xfrm>
              <a:custGeom>
                <a:avLst/>
                <a:gdLst>
                  <a:gd name="T0" fmla="*/ 0 w 15"/>
                  <a:gd name="T1" fmla="*/ 9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4 h 14"/>
                  <a:gd name="T22" fmla="*/ 12 w 15"/>
                  <a:gd name="T23" fmla="*/ 2 h 14"/>
                  <a:gd name="T24" fmla="*/ 10 w 15"/>
                  <a:gd name="T25" fmla="*/ 0 h 14"/>
                  <a:gd name="T26" fmla="*/ 8 w 15"/>
                  <a:gd name="T27" fmla="*/ 0 h 14"/>
                  <a:gd name="T28" fmla="*/ 5 w 15"/>
                  <a:gd name="T29" fmla="*/ 2 h 14"/>
                  <a:gd name="T30" fmla="*/ 3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8" y="14"/>
                    </a:lnTo>
                    <a:lnTo>
                      <a:pt x="10" y="14"/>
                    </a:lnTo>
                    <a:lnTo>
                      <a:pt x="12" y="14"/>
                    </a:lnTo>
                    <a:lnTo>
                      <a:pt x="15" y="12"/>
                    </a:lnTo>
                    <a:lnTo>
                      <a:pt x="15" y="9"/>
                    </a:lnTo>
                    <a:lnTo>
                      <a:pt x="15" y="7"/>
                    </a:lnTo>
                    <a:lnTo>
                      <a:pt x="15" y="4"/>
                    </a:lnTo>
                    <a:lnTo>
                      <a:pt x="12" y="2"/>
                    </a:lnTo>
                    <a:lnTo>
                      <a:pt x="10" y="0"/>
                    </a:lnTo>
                    <a:lnTo>
                      <a:pt x="8" y="0"/>
                    </a:lnTo>
                    <a:lnTo>
                      <a:pt x="5" y="2"/>
                    </a:lnTo>
                    <a:lnTo>
                      <a:pt x="3" y="4"/>
                    </a:lnTo>
                    <a:lnTo>
                      <a:pt x="0" y="7"/>
                    </a:lnTo>
                    <a:lnTo>
                      <a:pt x="0" y="9"/>
                    </a:lnTo>
                    <a:close/>
                  </a:path>
                </a:pathLst>
              </a:custGeom>
              <a:solidFill>
                <a:srgbClr val="969696"/>
              </a:solidFill>
              <a:ln w="9525">
                <a:noFill/>
                <a:round/>
                <a:headEnd/>
                <a:tailEnd/>
              </a:ln>
            </p:spPr>
            <p:txBody>
              <a:bodyPr/>
              <a:lstStyle/>
              <a:p>
                <a:endParaRPr lang="ru-RU"/>
              </a:p>
            </p:txBody>
          </p:sp>
          <p:sp>
            <p:nvSpPr>
              <p:cNvPr id="805" name="Freeform 457"/>
              <p:cNvSpPr>
                <a:spLocks/>
              </p:cNvSpPr>
              <p:nvPr/>
            </p:nvSpPr>
            <p:spPr bwMode="auto">
              <a:xfrm>
                <a:off x="7676" y="3125"/>
                <a:ext cx="15" cy="14"/>
              </a:xfrm>
              <a:custGeom>
                <a:avLst/>
                <a:gdLst>
                  <a:gd name="T0" fmla="*/ 0 w 15"/>
                  <a:gd name="T1" fmla="*/ 9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5 h 14"/>
                  <a:gd name="T22" fmla="*/ 12 w 15"/>
                  <a:gd name="T23" fmla="*/ 2 h 14"/>
                  <a:gd name="T24" fmla="*/ 10 w 15"/>
                  <a:gd name="T25" fmla="*/ 0 h 14"/>
                  <a:gd name="T26" fmla="*/ 8 w 15"/>
                  <a:gd name="T27" fmla="*/ 0 h 14"/>
                  <a:gd name="T28" fmla="*/ 5 w 15"/>
                  <a:gd name="T29" fmla="*/ 2 h 14"/>
                  <a:gd name="T30" fmla="*/ 3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8" y="14"/>
                    </a:lnTo>
                    <a:lnTo>
                      <a:pt x="10" y="14"/>
                    </a:lnTo>
                    <a:lnTo>
                      <a:pt x="12" y="14"/>
                    </a:lnTo>
                    <a:lnTo>
                      <a:pt x="15" y="12"/>
                    </a:lnTo>
                    <a:lnTo>
                      <a:pt x="15" y="9"/>
                    </a:lnTo>
                    <a:lnTo>
                      <a:pt x="15" y="7"/>
                    </a:lnTo>
                    <a:lnTo>
                      <a:pt x="15" y="5"/>
                    </a:lnTo>
                    <a:lnTo>
                      <a:pt x="12" y="2"/>
                    </a:lnTo>
                    <a:lnTo>
                      <a:pt x="10" y="0"/>
                    </a:lnTo>
                    <a:lnTo>
                      <a:pt x="8" y="0"/>
                    </a:lnTo>
                    <a:lnTo>
                      <a:pt x="5" y="2"/>
                    </a:lnTo>
                    <a:lnTo>
                      <a:pt x="3" y="5"/>
                    </a:lnTo>
                    <a:lnTo>
                      <a:pt x="0" y="7"/>
                    </a:lnTo>
                    <a:lnTo>
                      <a:pt x="0" y="9"/>
                    </a:lnTo>
                    <a:close/>
                  </a:path>
                </a:pathLst>
              </a:custGeom>
              <a:solidFill>
                <a:srgbClr val="969696"/>
              </a:solidFill>
              <a:ln w="9525">
                <a:noFill/>
                <a:round/>
                <a:headEnd/>
                <a:tailEnd/>
              </a:ln>
            </p:spPr>
            <p:txBody>
              <a:bodyPr/>
              <a:lstStyle/>
              <a:p>
                <a:endParaRPr lang="ru-RU"/>
              </a:p>
            </p:txBody>
          </p:sp>
        </p:grpSp>
        <p:grpSp>
          <p:nvGrpSpPr>
            <p:cNvPr id="49" name="Group 458"/>
            <p:cNvGrpSpPr>
              <a:grpSpLocks/>
            </p:cNvGrpSpPr>
            <p:nvPr/>
          </p:nvGrpSpPr>
          <p:grpSpPr bwMode="auto">
            <a:xfrm>
              <a:off x="8214" y="3183"/>
              <a:ext cx="778" cy="4411"/>
              <a:chOff x="8214" y="3204"/>
              <a:chExt cx="778" cy="8071"/>
            </a:xfrm>
          </p:grpSpPr>
          <p:grpSp>
            <p:nvGrpSpPr>
              <p:cNvPr id="425" name="Group 459"/>
              <p:cNvGrpSpPr>
                <a:grpSpLocks/>
              </p:cNvGrpSpPr>
              <p:nvPr/>
            </p:nvGrpSpPr>
            <p:grpSpPr bwMode="auto">
              <a:xfrm>
                <a:off x="8435" y="5556"/>
                <a:ext cx="557" cy="5719"/>
                <a:chOff x="8435" y="5556"/>
                <a:chExt cx="557" cy="5719"/>
              </a:xfrm>
            </p:grpSpPr>
            <p:sp>
              <p:nvSpPr>
                <p:cNvPr id="508" name="Freeform 460"/>
                <p:cNvSpPr>
                  <a:spLocks/>
                </p:cNvSpPr>
                <p:nvPr/>
              </p:nvSpPr>
              <p:spPr bwMode="auto">
                <a:xfrm>
                  <a:off x="8977" y="11261"/>
                  <a:ext cx="15" cy="14"/>
                </a:xfrm>
                <a:custGeom>
                  <a:avLst/>
                  <a:gdLst>
                    <a:gd name="T0" fmla="*/ 0 w 15"/>
                    <a:gd name="T1" fmla="*/ 10 h 14"/>
                    <a:gd name="T2" fmla="*/ 3 w 15"/>
                    <a:gd name="T3" fmla="*/ 10 h 14"/>
                    <a:gd name="T4" fmla="*/ 5 w 15"/>
                    <a:gd name="T5" fmla="*/ 12 h 14"/>
                    <a:gd name="T6" fmla="*/ 7 w 15"/>
                    <a:gd name="T7" fmla="*/ 14 h 14"/>
                    <a:gd name="T8" fmla="*/ 7 w 15"/>
                    <a:gd name="T9" fmla="*/ 14 h 14"/>
                    <a:gd name="T10" fmla="*/ 10 w 15"/>
                    <a:gd name="T11" fmla="*/ 12 h 14"/>
                    <a:gd name="T12" fmla="*/ 12 w 15"/>
                    <a:gd name="T13" fmla="*/ 10 h 14"/>
                    <a:gd name="T14" fmla="*/ 15 w 15"/>
                    <a:gd name="T15" fmla="*/ 7 h 14"/>
                    <a:gd name="T16" fmla="*/ 15 w 15"/>
                    <a:gd name="T17" fmla="*/ 7 h 14"/>
                    <a:gd name="T18" fmla="*/ 15 w 15"/>
                    <a:gd name="T19" fmla="*/ 5 h 14"/>
                    <a:gd name="T20" fmla="*/ 12 w 15"/>
                    <a:gd name="T21" fmla="*/ 2 h 14"/>
                    <a:gd name="T22" fmla="*/ 10 w 15"/>
                    <a:gd name="T23" fmla="*/ 0 h 14"/>
                    <a:gd name="T24" fmla="*/ 7 w 15"/>
                    <a:gd name="T25" fmla="*/ 0 h 14"/>
                    <a:gd name="T26" fmla="*/ 5 w 15"/>
                    <a:gd name="T27" fmla="*/ 0 h 14"/>
                    <a:gd name="T28" fmla="*/ 3 w 15"/>
                    <a:gd name="T29" fmla="*/ 0 h 14"/>
                    <a:gd name="T30" fmla="*/ 0 w 15"/>
                    <a:gd name="T31" fmla="*/ 2 h 14"/>
                    <a:gd name="T32" fmla="*/ 0 w 15"/>
                    <a:gd name="T33" fmla="*/ 5 h 14"/>
                    <a:gd name="T34" fmla="*/ 0 w 15"/>
                    <a:gd name="T35" fmla="*/ 7 h 14"/>
                    <a:gd name="T36" fmla="*/ 0 w 15"/>
                    <a:gd name="T37" fmla="*/ 1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14"/>
                    <a:gd name="T59" fmla="*/ 15 w 15"/>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14">
                      <a:moveTo>
                        <a:pt x="0" y="10"/>
                      </a:moveTo>
                      <a:lnTo>
                        <a:pt x="3" y="10"/>
                      </a:lnTo>
                      <a:lnTo>
                        <a:pt x="5" y="12"/>
                      </a:lnTo>
                      <a:lnTo>
                        <a:pt x="7" y="14"/>
                      </a:lnTo>
                      <a:lnTo>
                        <a:pt x="10" y="12"/>
                      </a:lnTo>
                      <a:lnTo>
                        <a:pt x="12" y="10"/>
                      </a:lnTo>
                      <a:lnTo>
                        <a:pt x="15" y="7"/>
                      </a:lnTo>
                      <a:lnTo>
                        <a:pt x="15" y="5"/>
                      </a:lnTo>
                      <a:lnTo>
                        <a:pt x="12" y="2"/>
                      </a:lnTo>
                      <a:lnTo>
                        <a:pt x="10" y="0"/>
                      </a:lnTo>
                      <a:lnTo>
                        <a:pt x="7" y="0"/>
                      </a:lnTo>
                      <a:lnTo>
                        <a:pt x="5" y="0"/>
                      </a:lnTo>
                      <a:lnTo>
                        <a:pt x="3" y="0"/>
                      </a:lnTo>
                      <a:lnTo>
                        <a:pt x="0"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509" name="Freeform 461"/>
                <p:cNvSpPr>
                  <a:spLocks/>
                </p:cNvSpPr>
                <p:nvPr/>
              </p:nvSpPr>
              <p:spPr bwMode="auto">
                <a:xfrm>
                  <a:off x="8975" y="11232"/>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9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9 w 14"/>
                    <a:gd name="T23" fmla="*/ 3 h 15"/>
                    <a:gd name="T24" fmla="*/ 7 w 14"/>
                    <a:gd name="T25" fmla="*/ 0 h 15"/>
                    <a:gd name="T26" fmla="*/ 5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9" y="15"/>
                      </a:lnTo>
                      <a:lnTo>
                        <a:pt x="12" y="12"/>
                      </a:lnTo>
                      <a:lnTo>
                        <a:pt x="14" y="10"/>
                      </a:lnTo>
                      <a:lnTo>
                        <a:pt x="14" y="7"/>
                      </a:lnTo>
                      <a:lnTo>
                        <a:pt x="12" y="5"/>
                      </a:lnTo>
                      <a:lnTo>
                        <a:pt x="9" y="3"/>
                      </a:lnTo>
                      <a:lnTo>
                        <a:pt x="7" y="0"/>
                      </a:lnTo>
                      <a:lnTo>
                        <a:pt x="5"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510" name="Freeform 462"/>
                <p:cNvSpPr>
                  <a:spLocks/>
                </p:cNvSpPr>
                <p:nvPr/>
              </p:nvSpPr>
              <p:spPr bwMode="auto">
                <a:xfrm>
                  <a:off x="8972" y="11203"/>
                  <a:ext cx="15" cy="15"/>
                </a:xfrm>
                <a:custGeom>
                  <a:avLst/>
                  <a:gdLst>
                    <a:gd name="T0" fmla="*/ 0 w 15"/>
                    <a:gd name="T1" fmla="*/ 10 h 15"/>
                    <a:gd name="T2" fmla="*/ 0 w 15"/>
                    <a:gd name="T3" fmla="*/ 12 h 15"/>
                    <a:gd name="T4" fmla="*/ 3 w 15"/>
                    <a:gd name="T5" fmla="*/ 15 h 15"/>
                    <a:gd name="T6" fmla="*/ 5 w 15"/>
                    <a:gd name="T7" fmla="*/ 15 h 15"/>
                    <a:gd name="T8" fmla="*/ 8 w 15"/>
                    <a:gd name="T9" fmla="*/ 15 h 15"/>
                    <a:gd name="T10" fmla="*/ 10 w 15"/>
                    <a:gd name="T11" fmla="*/ 15 h 15"/>
                    <a:gd name="T12" fmla="*/ 12 w 15"/>
                    <a:gd name="T13" fmla="*/ 12 h 15"/>
                    <a:gd name="T14" fmla="*/ 15 w 15"/>
                    <a:gd name="T15" fmla="*/ 10 h 15"/>
                    <a:gd name="T16" fmla="*/ 15 w 15"/>
                    <a:gd name="T17" fmla="*/ 8 h 15"/>
                    <a:gd name="T18" fmla="*/ 15 w 15"/>
                    <a:gd name="T19" fmla="*/ 8 h 15"/>
                    <a:gd name="T20" fmla="*/ 12 w 15"/>
                    <a:gd name="T21" fmla="*/ 5 h 15"/>
                    <a:gd name="T22" fmla="*/ 10 w 15"/>
                    <a:gd name="T23" fmla="*/ 3 h 15"/>
                    <a:gd name="T24" fmla="*/ 8 w 15"/>
                    <a:gd name="T25" fmla="*/ 0 h 15"/>
                    <a:gd name="T26" fmla="*/ 5 w 15"/>
                    <a:gd name="T27" fmla="*/ 0 h 15"/>
                    <a:gd name="T28" fmla="*/ 3 w 15"/>
                    <a:gd name="T29" fmla="*/ 3 h 15"/>
                    <a:gd name="T30" fmla="*/ 0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8" y="15"/>
                      </a:lnTo>
                      <a:lnTo>
                        <a:pt x="10" y="15"/>
                      </a:lnTo>
                      <a:lnTo>
                        <a:pt x="12" y="12"/>
                      </a:lnTo>
                      <a:lnTo>
                        <a:pt x="15" y="10"/>
                      </a:lnTo>
                      <a:lnTo>
                        <a:pt x="15" y="8"/>
                      </a:lnTo>
                      <a:lnTo>
                        <a:pt x="12" y="5"/>
                      </a:lnTo>
                      <a:lnTo>
                        <a:pt x="10" y="3"/>
                      </a:lnTo>
                      <a:lnTo>
                        <a:pt x="8" y="0"/>
                      </a:lnTo>
                      <a:lnTo>
                        <a:pt x="5" y="0"/>
                      </a:lnTo>
                      <a:lnTo>
                        <a:pt x="3"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511" name="Freeform 463"/>
                <p:cNvSpPr>
                  <a:spLocks/>
                </p:cNvSpPr>
                <p:nvPr/>
              </p:nvSpPr>
              <p:spPr bwMode="auto">
                <a:xfrm>
                  <a:off x="8970" y="11175"/>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10 w 14"/>
                    <a:gd name="T23" fmla="*/ 2 h 14"/>
                    <a:gd name="T24" fmla="*/ 7 w 14"/>
                    <a:gd name="T25" fmla="*/ 0 h 14"/>
                    <a:gd name="T26" fmla="*/ 5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10" y="14"/>
                      </a:lnTo>
                      <a:lnTo>
                        <a:pt x="12" y="12"/>
                      </a:lnTo>
                      <a:lnTo>
                        <a:pt x="14" y="9"/>
                      </a:lnTo>
                      <a:lnTo>
                        <a:pt x="14" y="7"/>
                      </a:lnTo>
                      <a:lnTo>
                        <a:pt x="12" y="4"/>
                      </a:lnTo>
                      <a:lnTo>
                        <a:pt x="10" y="2"/>
                      </a:lnTo>
                      <a:lnTo>
                        <a:pt x="7" y="0"/>
                      </a:lnTo>
                      <a:lnTo>
                        <a:pt x="5"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512" name="Freeform 464"/>
                <p:cNvSpPr>
                  <a:spLocks/>
                </p:cNvSpPr>
                <p:nvPr/>
              </p:nvSpPr>
              <p:spPr bwMode="auto">
                <a:xfrm>
                  <a:off x="8965" y="11146"/>
                  <a:ext cx="15" cy="14"/>
                </a:xfrm>
                <a:custGeom>
                  <a:avLst/>
                  <a:gdLst>
                    <a:gd name="T0" fmla="*/ 0 w 15"/>
                    <a:gd name="T1" fmla="*/ 9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5 h 14"/>
                    <a:gd name="T22" fmla="*/ 12 w 15"/>
                    <a:gd name="T23" fmla="*/ 2 h 14"/>
                    <a:gd name="T24" fmla="*/ 10 w 15"/>
                    <a:gd name="T25" fmla="*/ 0 h 14"/>
                    <a:gd name="T26" fmla="*/ 7 w 15"/>
                    <a:gd name="T27" fmla="*/ 0 h 14"/>
                    <a:gd name="T28" fmla="*/ 5 w 15"/>
                    <a:gd name="T29" fmla="*/ 2 h 14"/>
                    <a:gd name="T30" fmla="*/ 3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7" y="14"/>
                      </a:lnTo>
                      <a:lnTo>
                        <a:pt x="10" y="14"/>
                      </a:lnTo>
                      <a:lnTo>
                        <a:pt x="12" y="14"/>
                      </a:lnTo>
                      <a:lnTo>
                        <a:pt x="15" y="12"/>
                      </a:lnTo>
                      <a:lnTo>
                        <a:pt x="15" y="9"/>
                      </a:lnTo>
                      <a:lnTo>
                        <a:pt x="15" y="7"/>
                      </a:lnTo>
                      <a:lnTo>
                        <a:pt x="15" y="5"/>
                      </a:lnTo>
                      <a:lnTo>
                        <a:pt x="12" y="2"/>
                      </a:lnTo>
                      <a:lnTo>
                        <a:pt x="10" y="0"/>
                      </a:lnTo>
                      <a:lnTo>
                        <a:pt x="7" y="0"/>
                      </a:lnTo>
                      <a:lnTo>
                        <a:pt x="5" y="2"/>
                      </a:lnTo>
                      <a:lnTo>
                        <a:pt x="3" y="5"/>
                      </a:lnTo>
                      <a:lnTo>
                        <a:pt x="0" y="7"/>
                      </a:lnTo>
                      <a:lnTo>
                        <a:pt x="0" y="9"/>
                      </a:lnTo>
                      <a:close/>
                    </a:path>
                  </a:pathLst>
                </a:custGeom>
                <a:solidFill>
                  <a:srgbClr val="969696"/>
                </a:solidFill>
                <a:ln w="9525">
                  <a:noFill/>
                  <a:round/>
                  <a:headEnd/>
                  <a:tailEnd/>
                </a:ln>
              </p:spPr>
              <p:txBody>
                <a:bodyPr/>
                <a:lstStyle/>
                <a:p>
                  <a:endParaRPr lang="ru-RU"/>
                </a:p>
              </p:txBody>
            </p:sp>
            <p:sp>
              <p:nvSpPr>
                <p:cNvPr id="513" name="Freeform 465"/>
                <p:cNvSpPr>
                  <a:spLocks/>
                </p:cNvSpPr>
                <p:nvPr/>
              </p:nvSpPr>
              <p:spPr bwMode="auto">
                <a:xfrm>
                  <a:off x="8963" y="11117"/>
                  <a:ext cx="14" cy="14"/>
                </a:xfrm>
                <a:custGeom>
                  <a:avLst/>
                  <a:gdLst>
                    <a:gd name="T0" fmla="*/ 0 w 14"/>
                    <a:gd name="T1" fmla="*/ 10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5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5" y="14"/>
                      </a:lnTo>
                      <a:lnTo>
                        <a:pt x="7" y="14"/>
                      </a:lnTo>
                      <a:lnTo>
                        <a:pt x="9" y="14"/>
                      </a:lnTo>
                      <a:lnTo>
                        <a:pt x="12" y="14"/>
                      </a:lnTo>
                      <a:lnTo>
                        <a:pt x="14" y="12"/>
                      </a:lnTo>
                      <a:lnTo>
                        <a:pt x="14" y="10"/>
                      </a:lnTo>
                      <a:lnTo>
                        <a:pt x="14" y="7"/>
                      </a:lnTo>
                      <a:lnTo>
                        <a:pt x="14" y="5"/>
                      </a:lnTo>
                      <a:lnTo>
                        <a:pt x="12" y="2"/>
                      </a:lnTo>
                      <a:lnTo>
                        <a:pt x="9" y="0"/>
                      </a:lnTo>
                      <a:lnTo>
                        <a:pt x="7" y="0"/>
                      </a:lnTo>
                      <a:lnTo>
                        <a:pt x="5"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514" name="Freeform 466"/>
                <p:cNvSpPr>
                  <a:spLocks/>
                </p:cNvSpPr>
                <p:nvPr/>
              </p:nvSpPr>
              <p:spPr bwMode="auto">
                <a:xfrm>
                  <a:off x="8960" y="11088"/>
                  <a:ext cx="15" cy="15"/>
                </a:xfrm>
                <a:custGeom>
                  <a:avLst/>
                  <a:gdLst>
                    <a:gd name="T0" fmla="*/ 0 w 15"/>
                    <a:gd name="T1" fmla="*/ 10 h 15"/>
                    <a:gd name="T2" fmla="*/ 3 w 15"/>
                    <a:gd name="T3" fmla="*/ 12 h 15"/>
                    <a:gd name="T4" fmla="*/ 5 w 15"/>
                    <a:gd name="T5" fmla="*/ 15 h 15"/>
                    <a:gd name="T6" fmla="*/ 8 w 15"/>
                    <a:gd name="T7" fmla="*/ 15 h 15"/>
                    <a:gd name="T8" fmla="*/ 10 w 15"/>
                    <a:gd name="T9" fmla="*/ 15 h 15"/>
                    <a:gd name="T10" fmla="*/ 12 w 15"/>
                    <a:gd name="T11" fmla="*/ 15 h 15"/>
                    <a:gd name="T12" fmla="*/ 15 w 15"/>
                    <a:gd name="T13" fmla="*/ 12 h 15"/>
                    <a:gd name="T14" fmla="*/ 15 w 15"/>
                    <a:gd name="T15" fmla="*/ 10 h 15"/>
                    <a:gd name="T16" fmla="*/ 15 w 15"/>
                    <a:gd name="T17" fmla="*/ 7 h 15"/>
                    <a:gd name="T18" fmla="*/ 15 w 15"/>
                    <a:gd name="T19" fmla="*/ 7 h 15"/>
                    <a:gd name="T20" fmla="*/ 15 w 15"/>
                    <a:gd name="T21" fmla="*/ 5 h 15"/>
                    <a:gd name="T22" fmla="*/ 12 w 15"/>
                    <a:gd name="T23" fmla="*/ 3 h 15"/>
                    <a:gd name="T24" fmla="*/ 10 w 15"/>
                    <a:gd name="T25" fmla="*/ 0 h 15"/>
                    <a:gd name="T26" fmla="*/ 8 w 15"/>
                    <a:gd name="T27" fmla="*/ 0 h 15"/>
                    <a:gd name="T28" fmla="*/ 5 w 15"/>
                    <a:gd name="T29" fmla="*/ 3 h 15"/>
                    <a:gd name="T30" fmla="*/ 3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8" y="15"/>
                      </a:lnTo>
                      <a:lnTo>
                        <a:pt x="10" y="15"/>
                      </a:lnTo>
                      <a:lnTo>
                        <a:pt x="12" y="15"/>
                      </a:lnTo>
                      <a:lnTo>
                        <a:pt x="15" y="12"/>
                      </a:lnTo>
                      <a:lnTo>
                        <a:pt x="15" y="10"/>
                      </a:lnTo>
                      <a:lnTo>
                        <a:pt x="15" y="7"/>
                      </a:lnTo>
                      <a:lnTo>
                        <a:pt x="15" y="5"/>
                      </a:lnTo>
                      <a:lnTo>
                        <a:pt x="12" y="3"/>
                      </a:lnTo>
                      <a:lnTo>
                        <a:pt x="10" y="0"/>
                      </a:lnTo>
                      <a:lnTo>
                        <a:pt x="8" y="0"/>
                      </a:lnTo>
                      <a:lnTo>
                        <a:pt x="5" y="3"/>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515" name="Freeform 467"/>
                <p:cNvSpPr>
                  <a:spLocks/>
                </p:cNvSpPr>
                <p:nvPr/>
              </p:nvSpPr>
              <p:spPr bwMode="auto">
                <a:xfrm>
                  <a:off x="8958" y="11059"/>
                  <a:ext cx="14" cy="15"/>
                </a:xfrm>
                <a:custGeom>
                  <a:avLst/>
                  <a:gdLst>
                    <a:gd name="T0" fmla="*/ 0 w 14"/>
                    <a:gd name="T1" fmla="*/ 10 h 15"/>
                    <a:gd name="T2" fmla="*/ 2 w 14"/>
                    <a:gd name="T3" fmla="*/ 12 h 15"/>
                    <a:gd name="T4" fmla="*/ 5 w 14"/>
                    <a:gd name="T5" fmla="*/ 15 h 15"/>
                    <a:gd name="T6" fmla="*/ 7 w 14"/>
                    <a:gd name="T7" fmla="*/ 15 h 15"/>
                    <a:gd name="T8" fmla="*/ 10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10 w 14"/>
                    <a:gd name="T25" fmla="*/ 0 h 15"/>
                    <a:gd name="T26" fmla="*/ 7 w 14"/>
                    <a:gd name="T27" fmla="*/ 0 h 15"/>
                    <a:gd name="T28" fmla="*/ 5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10" y="15"/>
                      </a:lnTo>
                      <a:lnTo>
                        <a:pt x="12" y="15"/>
                      </a:lnTo>
                      <a:lnTo>
                        <a:pt x="14" y="12"/>
                      </a:lnTo>
                      <a:lnTo>
                        <a:pt x="14" y="10"/>
                      </a:lnTo>
                      <a:lnTo>
                        <a:pt x="14" y="8"/>
                      </a:lnTo>
                      <a:lnTo>
                        <a:pt x="14" y="5"/>
                      </a:lnTo>
                      <a:lnTo>
                        <a:pt x="12" y="3"/>
                      </a:lnTo>
                      <a:lnTo>
                        <a:pt x="10" y="0"/>
                      </a:lnTo>
                      <a:lnTo>
                        <a:pt x="7" y="0"/>
                      </a:lnTo>
                      <a:lnTo>
                        <a:pt x="5"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516" name="Freeform 468"/>
                <p:cNvSpPr>
                  <a:spLocks/>
                </p:cNvSpPr>
                <p:nvPr/>
              </p:nvSpPr>
              <p:spPr bwMode="auto">
                <a:xfrm>
                  <a:off x="8956" y="11031"/>
                  <a:ext cx="14" cy="14"/>
                </a:xfrm>
                <a:custGeom>
                  <a:avLst/>
                  <a:gdLst>
                    <a:gd name="T0" fmla="*/ 0 w 14"/>
                    <a:gd name="T1" fmla="*/ 9 h 14"/>
                    <a:gd name="T2" fmla="*/ 0 w 14"/>
                    <a:gd name="T3" fmla="*/ 12 h 14"/>
                    <a:gd name="T4" fmla="*/ 2 w 14"/>
                    <a:gd name="T5" fmla="*/ 14 h 14"/>
                    <a:gd name="T6" fmla="*/ 4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9 w 14"/>
                    <a:gd name="T23" fmla="*/ 2 h 14"/>
                    <a:gd name="T24" fmla="*/ 7 w 14"/>
                    <a:gd name="T25" fmla="*/ 0 h 14"/>
                    <a:gd name="T26" fmla="*/ 4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4" y="14"/>
                      </a:lnTo>
                      <a:lnTo>
                        <a:pt x="7" y="14"/>
                      </a:lnTo>
                      <a:lnTo>
                        <a:pt x="9" y="14"/>
                      </a:lnTo>
                      <a:lnTo>
                        <a:pt x="12" y="12"/>
                      </a:lnTo>
                      <a:lnTo>
                        <a:pt x="14" y="9"/>
                      </a:lnTo>
                      <a:lnTo>
                        <a:pt x="14" y="7"/>
                      </a:lnTo>
                      <a:lnTo>
                        <a:pt x="12" y="4"/>
                      </a:lnTo>
                      <a:lnTo>
                        <a:pt x="9" y="2"/>
                      </a:lnTo>
                      <a:lnTo>
                        <a:pt x="7" y="0"/>
                      </a:lnTo>
                      <a:lnTo>
                        <a:pt x="4"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517" name="Freeform 469"/>
                <p:cNvSpPr>
                  <a:spLocks/>
                </p:cNvSpPr>
                <p:nvPr/>
              </p:nvSpPr>
              <p:spPr bwMode="auto">
                <a:xfrm>
                  <a:off x="8953" y="11002"/>
                  <a:ext cx="15" cy="14"/>
                </a:xfrm>
                <a:custGeom>
                  <a:avLst/>
                  <a:gdLst>
                    <a:gd name="T0" fmla="*/ 0 w 15"/>
                    <a:gd name="T1" fmla="*/ 9 h 14"/>
                    <a:gd name="T2" fmla="*/ 0 w 15"/>
                    <a:gd name="T3" fmla="*/ 12 h 14"/>
                    <a:gd name="T4" fmla="*/ 3 w 15"/>
                    <a:gd name="T5" fmla="*/ 14 h 14"/>
                    <a:gd name="T6" fmla="*/ 5 w 15"/>
                    <a:gd name="T7" fmla="*/ 14 h 14"/>
                    <a:gd name="T8" fmla="*/ 7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5 h 14"/>
                    <a:gd name="T22" fmla="*/ 10 w 15"/>
                    <a:gd name="T23" fmla="*/ 2 h 14"/>
                    <a:gd name="T24" fmla="*/ 7 w 15"/>
                    <a:gd name="T25" fmla="*/ 0 h 14"/>
                    <a:gd name="T26" fmla="*/ 5 w 15"/>
                    <a:gd name="T27" fmla="*/ 0 h 14"/>
                    <a:gd name="T28" fmla="*/ 3 w 15"/>
                    <a:gd name="T29" fmla="*/ 2 h 14"/>
                    <a:gd name="T30" fmla="*/ 0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7" y="14"/>
                      </a:lnTo>
                      <a:lnTo>
                        <a:pt x="10" y="14"/>
                      </a:lnTo>
                      <a:lnTo>
                        <a:pt x="12" y="12"/>
                      </a:lnTo>
                      <a:lnTo>
                        <a:pt x="15" y="9"/>
                      </a:lnTo>
                      <a:lnTo>
                        <a:pt x="15" y="7"/>
                      </a:lnTo>
                      <a:lnTo>
                        <a:pt x="12" y="5"/>
                      </a:lnTo>
                      <a:lnTo>
                        <a:pt x="10" y="2"/>
                      </a:lnTo>
                      <a:lnTo>
                        <a:pt x="7" y="0"/>
                      </a:lnTo>
                      <a:lnTo>
                        <a:pt x="5" y="0"/>
                      </a:lnTo>
                      <a:lnTo>
                        <a:pt x="3"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518" name="Freeform 470"/>
                <p:cNvSpPr>
                  <a:spLocks/>
                </p:cNvSpPr>
                <p:nvPr/>
              </p:nvSpPr>
              <p:spPr bwMode="auto">
                <a:xfrm>
                  <a:off x="8951" y="10975"/>
                  <a:ext cx="14" cy="15"/>
                </a:xfrm>
                <a:custGeom>
                  <a:avLst/>
                  <a:gdLst>
                    <a:gd name="T0" fmla="*/ 0 w 14"/>
                    <a:gd name="T1" fmla="*/ 8 h 15"/>
                    <a:gd name="T2" fmla="*/ 0 w 14"/>
                    <a:gd name="T3" fmla="*/ 10 h 15"/>
                    <a:gd name="T4" fmla="*/ 2 w 14"/>
                    <a:gd name="T5" fmla="*/ 12 h 15"/>
                    <a:gd name="T6" fmla="*/ 5 w 14"/>
                    <a:gd name="T7" fmla="*/ 15 h 15"/>
                    <a:gd name="T8" fmla="*/ 7 w 14"/>
                    <a:gd name="T9" fmla="*/ 15 h 15"/>
                    <a:gd name="T10" fmla="*/ 9 w 14"/>
                    <a:gd name="T11" fmla="*/ 12 h 15"/>
                    <a:gd name="T12" fmla="*/ 12 w 14"/>
                    <a:gd name="T13" fmla="*/ 10 h 15"/>
                    <a:gd name="T14" fmla="*/ 14 w 14"/>
                    <a:gd name="T15" fmla="*/ 8 h 15"/>
                    <a:gd name="T16" fmla="*/ 14 w 14"/>
                    <a:gd name="T17" fmla="*/ 5 h 15"/>
                    <a:gd name="T18" fmla="*/ 14 w 14"/>
                    <a:gd name="T19" fmla="*/ 5 h 15"/>
                    <a:gd name="T20" fmla="*/ 12 w 14"/>
                    <a:gd name="T21" fmla="*/ 3 h 15"/>
                    <a:gd name="T22" fmla="*/ 9 w 14"/>
                    <a:gd name="T23" fmla="*/ 0 h 15"/>
                    <a:gd name="T24" fmla="*/ 7 w 14"/>
                    <a:gd name="T25" fmla="*/ 0 h 15"/>
                    <a:gd name="T26" fmla="*/ 5 w 14"/>
                    <a:gd name="T27" fmla="*/ 0 h 15"/>
                    <a:gd name="T28" fmla="*/ 2 w 14"/>
                    <a:gd name="T29" fmla="*/ 0 h 15"/>
                    <a:gd name="T30" fmla="*/ 0 w 14"/>
                    <a:gd name="T31" fmla="*/ 3 h 15"/>
                    <a:gd name="T32" fmla="*/ 0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10"/>
                      </a:lnTo>
                      <a:lnTo>
                        <a:pt x="2" y="12"/>
                      </a:lnTo>
                      <a:lnTo>
                        <a:pt x="5" y="15"/>
                      </a:lnTo>
                      <a:lnTo>
                        <a:pt x="7" y="15"/>
                      </a:lnTo>
                      <a:lnTo>
                        <a:pt x="9" y="12"/>
                      </a:lnTo>
                      <a:lnTo>
                        <a:pt x="12" y="10"/>
                      </a:lnTo>
                      <a:lnTo>
                        <a:pt x="14" y="8"/>
                      </a:lnTo>
                      <a:lnTo>
                        <a:pt x="14" y="5"/>
                      </a:lnTo>
                      <a:lnTo>
                        <a:pt x="12" y="3"/>
                      </a:lnTo>
                      <a:lnTo>
                        <a:pt x="9" y="0"/>
                      </a:lnTo>
                      <a:lnTo>
                        <a:pt x="7" y="0"/>
                      </a:lnTo>
                      <a:lnTo>
                        <a:pt x="5" y="0"/>
                      </a:lnTo>
                      <a:lnTo>
                        <a:pt x="2" y="0"/>
                      </a:lnTo>
                      <a:lnTo>
                        <a:pt x="0" y="3"/>
                      </a:lnTo>
                      <a:lnTo>
                        <a:pt x="0" y="5"/>
                      </a:lnTo>
                      <a:lnTo>
                        <a:pt x="0" y="8"/>
                      </a:lnTo>
                      <a:close/>
                    </a:path>
                  </a:pathLst>
                </a:custGeom>
                <a:solidFill>
                  <a:srgbClr val="969696"/>
                </a:solidFill>
                <a:ln w="9525">
                  <a:noFill/>
                  <a:round/>
                  <a:headEnd/>
                  <a:tailEnd/>
                </a:ln>
              </p:spPr>
              <p:txBody>
                <a:bodyPr/>
                <a:lstStyle/>
                <a:p>
                  <a:endParaRPr lang="ru-RU"/>
                </a:p>
              </p:txBody>
            </p:sp>
            <p:sp>
              <p:nvSpPr>
                <p:cNvPr id="519" name="Freeform 471"/>
                <p:cNvSpPr>
                  <a:spLocks/>
                </p:cNvSpPr>
                <p:nvPr/>
              </p:nvSpPr>
              <p:spPr bwMode="auto">
                <a:xfrm>
                  <a:off x="8948" y="10947"/>
                  <a:ext cx="15" cy="14"/>
                </a:xfrm>
                <a:custGeom>
                  <a:avLst/>
                  <a:gdLst>
                    <a:gd name="T0" fmla="*/ 0 w 15"/>
                    <a:gd name="T1" fmla="*/ 7 h 14"/>
                    <a:gd name="T2" fmla="*/ 0 w 15"/>
                    <a:gd name="T3" fmla="*/ 9 h 14"/>
                    <a:gd name="T4" fmla="*/ 3 w 15"/>
                    <a:gd name="T5" fmla="*/ 12 h 14"/>
                    <a:gd name="T6" fmla="*/ 5 w 15"/>
                    <a:gd name="T7" fmla="*/ 14 h 14"/>
                    <a:gd name="T8" fmla="*/ 8 w 15"/>
                    <a:gd name="T9" fmla="*/ 14 h 14"/>
                    <a:gd name="T10" fmla="*/ 10 w 15"/>
                    <a:gd name="T11" fmla="*/ 12 h 14"/>
                    <a:gd name="T12" fmla="*/ 12 w 15"/>
                    <a:gd name="T13" fmla="*/ 9 h 14"/>
                    <a:gd name="T14" fmla="*/ 15 w 15"/>
                    <a:gd name="T15" fmla="*/ 7 h 14"/>
                    <a:gd name="T16" fmla="*/ 15 w 15"/>
                    <a:gd name="T17" fmla="*/ 4 h 14"/>
                    <a:gd name="T18" fmla="*/ 15 w 15"/>
                    <a:gd name="T19" fmla="*/ 4 h 14"/>
                    <a:gd name="T20" fmla="*/ 12 w 15"/>
                    <a:gd name="T21" fmla="*/ 2 h 14"/>
                    <a:gd name="T22" fmla="*/ 10 w 15"/>
                    <a:gd name="T23" fmla="*/ 0 h 14"/>
                    <a:gd name="T24" fmla="*/ 8 w 15"/>
                    <a:gd name="T25" fmla="*/ 0 h 14"/>
                    <a:gd name="T26" fmla="*/ 5 w 15"/>
                    <a:gd name="T27" fmla="*/ 0 h 14"/>
                    <a:gd name="T28" fmla="*/ 3 w 15"/>
                    <a:gd name="T29" fmla="*/ 0 h 14"/>
                    <a:gd name="T30" fmla="*/ 0 w 15"/>
                    <a:gd name="T31" fmla="*/ 2 h 14"/>
                    <a:gd name="T32" fmla="*/ 0 w 15"/>
                    <a:gd name="T33" fmla="*/ 4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8" y="14"/>
                      </a:lnTo>
                      <a:lnTo>
                        <a:pt x="10" y="12"/>
                      </a:lnTo>
                      <a:lnTo>
                        <a:pt x="12" y="9"/>
                      </a:lnTo>
                      <a:lnTo>
                        <a:pt x="15" y="7"/>
                      </a:lnTo>
                      <a:lnTo>
                        <a:pt x="15" y="4"/>
                      </a:lnTo>
                      <a:lnTo>
                        <a:pt x="12" y="2"/>
                      </a:lnTo>
                      <a:lnTo>
                        <a:pt x="10" y="0"/>
                      </a:lnTo>
                      <a:lnTo>
                        <a:pt x="8" y="0"/>
                      </a:lnTo>
                      <a:lnTo>
                        <a:pt x="5" y="0"/>
                      </a:lnTo>
                      <a:lnTo>
                        <a:pt x="3" y="0"/>
                      </a:lnTo>
                      <a:lnTo>
                        <a:pt x="0" y="2"/>
                      </a:lnTo>
                      <a:lnTo>
                        <a:pt x="0" y="4"/>
                      </a:lnTo>
                      <a:lnTo>
                        <a:pt x="0" y="7"/>
                      </a:lnTo>
                      <a:close/>
                    </a:path>
                  </a:pathLst>
                </a:custGeom>
                <a:solidFill>
                  <a:srgbClr val="969696"/>
                </a:solidFill>
                <a:ln w="9525">
                  <a:noFill/>
                  <a:round/>
                  <a:headEnd/>
                  <a:tailEnd/>
                </a:ln>
              </p:spPr>
              <p:txBody>
                <a:bodyPr/>
                <a:lstStyle/>
                <a:p>
                  <a:endParaRPr lang="ru-RU"/>
                </a:p>
              </p:txBody>
            </p:sp>
            <p:sp>
              <p:nvSpPr>
                <p:cNvPr id="520" name="Freeform 472"/>
                <p:cNvSpPr>
                  <a:spLocks/>
                </p:cNvSpPr>
                <p:nvPr/>
              </p:nvSpPr>
              <p:spPr bwMode="auto">
                <a:xfrm>
                  <a:off x="8944" y="10918"/>
                  <a:ext cx="14" cy="14"/>
                </a:xfrm>
                <a:custGeom>
                  <a:avLst/>
                  <a:gdLst>
                    <a:gd name="T0" fmla="*/ 0 w 14"/>
                    <a:gd name="T1" fmla="*/ 7 h 14"/>
                    <a:gd name="T2" fmla="*/ 2 w 14"/>
                    <a:gd name="T3" fmla="*/ 9 h 14"/>
                    <a:gd name="T4" fmla="*/ 4 w 14"/>
                    <a:gd name="T5" fmla="*/ 12 h 14"/>
                    <a:gd name="T6" fmla="*/ 7 w 14"/>
                    <a:gd name="T7" fmla="*/ 14 h 14"/>
                    <a:gd name="T8" fmla="*/ 9 w 14"/>
                    <a:gd name="T9" fmla="*/ 14 h 14"/>
                    <a:gd name="T10" fmla="*/ 12 w 14"/>
                    <a:gd name="T11" fmla="*/ 12 h 14"/>
                    <a:gd name="T12" fmla="*/ 14 w 14"/>
                    <a:gd name="T13" fmla="*/ 9 h 14"/>
                    <a:gd name="T14" fmla="*/ 14 w 14"/>
                    <a:gd name="T15" fmla="*/ 7 h 14"/>
                    <a:gd name="T16" fmla="*/ 14 w 14"/>
                    <a:gd name="T17" fmla="*/ 5 h 14"/>
                    <a:gd name="T18" fmla="*/ 14 w 14"/>
                    <a:gd name="T19" fmla="*/ 5 h 14"/>
                    <a:gd name="T20" fmla="*/ 14 w 14"/>
                    <a:gd name="T21" fmla="*/ 2 h 14"/>
                    <a:gd name="T22" fmla="*/ 12 w 14"/>
                    <a:gd name="T23" fmla="*/ 0 h 14"/>
                    <a:gd name="T24" fmla="*/ 9 w 14"/>
                    <a:gd name="T25" fmla="*/ 0 h 14"/>
                    <a:gd name="T26" fmla="*/ 7 w 14"/>
                    <a:gd name="T27" fmla="*/ 0 h 14"/>
                    <a:gd name="T28" fmla="*/ 4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9"/>
                      </a:lnTo>
                      <a:lnTo>
                        <a:pt x="4" y="12"/>
                      </a:lnTo>
                      <a:lnTo>
                        <a:pt x="7" y="14"/>
                      </a:lnTo>
                      <a:lnTo>
                        <a:pt x="9" y="14"/>
                      </a:lnTo>
                      <a:lnTo>
                        <a:pt x="12" y="12"/>
                      </a:lnTo>
                      <a:lnTo>
                        <a:pt x="14" y="9"/>
                      </a:lnTo>
                      <a:lnTo>
                        <a:pt x="14" y="7"/>
                      </a:lnTo>
                      <a:lnTo>
                        <a:pt x="14" y="5"/>
                      </a:lnTo>
                      <a:lnTo>
                        <a:pt x="14" y="2"/>
                      </a:lnTo>
                      <a:lnTo>
                        <a:pt x="12" y="0"/>
                      </a:lnTo>
                      <a:lnTo>
                        <a:pt x="9" y="0"/>
                      </a:lnTo>
                      <a:lnTo>
                        <a:pt x="7" y="0"/>
                      </a:lnTo>
                      <a:lnTo>
                        <a:pt x="4"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521" name="Freeform 473"/>
                <p:cNvSpPr>
                  <a:spLocks/>
                </p:cNvSpPr>
                <p:nvPr/>
              </p:nvSpPr>
              <p:spPr bwMode="auto">
                <a:xfrm>
                  <a:off x="8941" y="10889"/>
                  <a:ext cx="15" cy="14"/>
                </a:xfrm>
                <a:custGeom>
                  <a:avLst/>
                  <a:gdLst>
                    <a:gd name="T0" fmla="*/ 0 w 15"/>
                    <a:gd name="T1" fmla="*/ 7 h 14"/>
                    <a:gd name="T2" fmla="*/ 3 w 15"/>
                    <a:gd name="T3" fmla="*/ 10 h 14"/>
                    <a:gd name="T4" fmla="*/ 5 w 15"/>
                    <a:gd name="T5" fmla="*/ 12 h 14"/>
                    <a:gd name="T6" fmla="*/ 7 w 15"/>
                    <a:gd name="T7" fmla="*/ 14 h 14"/>
                    <a:gd name="T8" fmla="*/ 10 w 15"/>
                    <a:gd name="T9" fmla="*/ 14 h 14"/>
                    <a:gd name="T10" fmla="*/ 12 w 15"/>
                    <a:gd name="T11" fmla="*/ 12 h 14"/>
                    <a:gd name="T12" fmla="*/ 15 w 15"/>
                    <a:gd name="T13" fmla="*/ 10 h 14"/>
                    <a:gd name="T14" fmla="*/ 15 w 15"/>
                    <a:gd name="T15" fmla="*/ 7 h 14"/>
                    <a:gd name="T16" fmla="*/ 15 w 15"/>
                    <a:gd name="T17" fmla="*/ 5 h 14"/>
                    <a:gd name="T18" fmla="*/ 15 w 15"/>
                    <a:gd name="T19" fmla="*/ 5 h 14"/>
                    <a:gd name="T20" fmla="*/ 15 w 15"/>
                    <a:gd name="T21" fmla="*/ 2 h 14"/>
                    <a:gd name="T22" fmla="*/ 12 w 15"/>
                    <a:gd name="T23" fmla="*/ 0 h 14"/>
                    <a:gd name="T24" fmla="*/ 10 w 15"/>
                    <a:gd name="T25" fmla="*/ 0 h 14"/>
                    <a:gd name="T26" fmla="*/ 7 w 15"/>
                    <a:gd name="T27" fmla="*/ 0 h 14"/>
                    <a:gd name="T28" fmla="*/ 5 w 15"/>
                    <a:gd name="T29" fmla="*/ 0 h 14"/>
                    <a:gd name="T30" fmla="*/ 3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3" y="10"/>
                      </a:lnTo>
                      <a:lnTo>
                        <a:pt x="5" y="12"/>
                      </a:lnTo>
                      <a:lnTo>
                        <a:pt x="7" y="14"/>
                      </a:lnTo>
                      <a:lnTo>
                        <a:pt x="10" y="14"/>
                      </a:lnTo>
                      <a:lnTo>
                        <a:pt x="12" y="12"/>
                      </a:lnTo>
                      <a:lnTo>
                        <a:pt x="15" y="10"/>
                      </a:lnTo>
                      <a:lnTo>
                        <a:pt x="15" y="7"/>
                      </a:lnTo>
                      <a:lnTo>
                        <a:pt x="15" y="5"/>
                      </a:lnTo>
                      <a:lnTo>
                        <a:pt x="15" y="2"/>
                      </a:lnTo>
                      <a:lnTo>
                        <a:pt x="12" y="0"/>
                      </a:lnTo>
                      <a:lnTo>
                        <a:pt x="10" y="0"/>
                      </a:lnTo>
                      <a:lnTo>
                        <a:pt x="7" y="0"/>
                      </a:lnTo>
                      <a:lnTo>
                        <a:pt x="5" y="0"/>
                      </a:lnTo>
                      <a:lnTo>
                        <a:pt x="3" y="2"/>
                      </a:lnTo>
                      <a:lnTo>
                        <a:pt x="0" y="5"/>
                      </a:lnTo>
                      <a:lnTo>
                        <a:pt x="0" y="7"/>
                      </a:lnTo>
                      <a:close/>
                    </a:path>
                  </a:pathLst>
                </a:custGeom>
                <a:solidFill>
                  <a:srgbClr val="969696"/>
                </a:solidFill>
                <a:ln w="9525">
                  <a:noFill/>
                  <a:round/>
                  <a:headEnd/>
                  <a:tailEnd/>
                </a:ln>
              </p:spPr>
              <p:txBody>
                <a:bodyPr/>
                <a:lstStyle/>
                <a:p>
                  <a:endParaRPr lang="ru-RU"/>
                </a:p>
              </p:txBody>
            </p:sp>
            <p:sp>
              <p:nvSpPr>
                <p:cNvPr id="522" name="Freeform 474"/>
                <p:cNvSpPr>
                  <a:spLocks/>
                </p:cNvSpPr>
                <p:nvPr/>
              </p:nvSpPr>
              <p:spPr bwMode="auto">
                <a:xfrm>
                  <a:off x="8939" y="10860"/>
                  <a:ext cx="14" cy="15"/>
                </a:xfrm>
                <a:custGeom>
                  <a:avLst/>
                  <a:gdLst>
                    <a:gd name="T0" fmla="*/ 0 w 14"/>
                    <a:gd name="T1" fmla="*/ 7 h 15"/>
                    <a:gd name="T2" fmla="*/ 2 w 14"/>
                    <a:gd name="T3" fmla="*/ 10 h 15"/>
                    <a:gd name="T4" fmla="*/ 5 w 14"/>
                    <a:gd name="T5" fmla="*/ 12 h 15"/>
                    <a:gd name="T6" fmla="*/ 7 w 14"/>
                    <a:gd name="T7" fmla="*/ 15 h 15"/>
                    <a:gd name="T8" fmla="*/ 9 w 14"/>
                    <a:gd name="T9" fmla="*/ 15 h 15"/>
                    <a:gd name="T10" fmla="*/ 12 w 14"/>
                    <a:gd name="T11" fmla="*/ 12 h 15"/>
                    <a:gd name="T12" fmla="*/ 14 w 14"/>
                    <a:gd name="T13" fmla="*/ 10 h 15"/>
                    <a:gd name="T14" fmla="*/ 14 w 14"/>
                    <a:gd name="T15" fmla="*/ 7 h 15"/>
                    <a:gd name="T16" fmla="*/ 14 w 14"/>
                    <a:gd name="T17" fmla="*/ 5 h 15"/>
                    <a:gd name="T18" fmla="*/ 14 w 14"/>
                    <a:gd name="T19" fmla="*/ 5 h 15"/>
                    <a:gd name="T20" fmla="*/ 14 w 14"/>
                    <a:gd name="T21" fmla="*/ 3 h 15"/>
                    <a:gd name="T22" fmla="*/ 12 w 14"/>
                    <a:gd name="T23" fmla="*/ 0 h 15"/>
                    <a:gd name="T24" fmla="*/ 9 w 14"/>
                    <a:gd name="T25" fmla="*/ 0 h 15"/>
                    <a:gd name="T26" fmla="*/ 7 w 14"/>
                    <a:gd name="T27" fmla="*/ 0 h 15"/>
                    <a:gd name="T28" fmla="*/ 5 w 14"/>
                    <a:gd name="T29" fmla="*/ 0 h 15"/>
                    <a:gd name="T30" fmla="*/ 2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2" y="10"/>
                      </a:lnTo>
                      <a:lnTo>
                        <a:pt x="5" y="12"/>
                      </a:lnTo>
                      <a:lnTo>
                        <a:pt x="7" y="15"/>
                      </a:lnTo>
                      <a:lnTo>
                        <a:pt x="9" y="15"/>
                      </a:lnTo>
                      <a:lnTo>
                        <a:pt x="12" y="12"/>
                      </a:lnTo>
                      <a:lnTo>
                        <a:pt x="14" y="10"/>
                      </a:lnTo>
                      <a:lnTo>
                        <a:pt x="14" y="7"/>
                      </a:lnTo>
                      <a:lnTo>
                        <a:pt x="14" y="5"/>
                      </a:lnTo>
                      <a:lnTo>
                        <a:pt x="14" y="3"/>
                      </a:lnTo>
                      <a:lnTo>
                        <a:pt x="12" y="0"/>
                      </a:lnTo>
                      <a:lnTo>
                        <a:pt x="9" y="0"/>
                      </a:lnTo>
                      <a:lnTo>
                        <a:pt x="7" y="0"/>
                      </a:lnTo>
                      <a:lnTo>
                        <a:pt x="5" y="0"/>
                      </a:lnTo>
                      <a:lnTo>
                        <a:pt x="2" y="3"/>
                      </a:lnTo>
                      <a:lnTo>
                        <a:pt x="0" y="5"/>
                      </a:lnTo>
                      <a:lnTo>
                        <a:pt x="0" y="7"/>
                      </a:lnTo>
                      <a:close/>
                    </a:path>
                  </a:pathLst>
                </a:custGeom>
                <a:solidFill>
                  <a:srgbClr val="969696"/>
                </a:solidFill>
                <a:ln w="9525">
                  <a:noFill/>
                  <a:round/>
                  <a:headEnd/>
                  <a:tailEnd/>
                </a:ln>
              </p:spPr>
              <p:txBody>
                <a:bodyPr/>
                <a:lstStyle/>
                <a:p>
                  <a:endParaRPr lang="ru-RU"/>
                </a:p>
              </p:txBody>
            </p:sp>
            <p:sp>
              <p:nvSpPr>
                <p:cNvPr id="523" name="Freeform 475"/>
                <p:cNvSpPr>
                  <a:spLocks/>
                </p:cNvSpPr>
                <p:nvPr/>
              </p:nvSpPr>
              <p:spPr bwMode="auto">
                <a:xfrm>
                  <a:off x="8936" y="10831"/>
                  <a:ext cx="15" cy="15"/>
                </a:xfrm>
                <a:custGeom>
                  <a:avLst/>
                  <a:gdLst>
                    <a:gd name="T0" fmla="*/ 0 w 15"/>
                    <a:gd name="T1" fmla="*/ 8 h 15"/>
                    <a:gd name="T2" fmla="*/ 3 w 15"/>
                    <a:gd name="T3" fmla="*/ 10 h 15"/>
                    <a:gd name="T4" fmla="*/ 5 w 15"/>
                    <a:gd name="T5" fmla="*/ 12 h 15"/>
                    <a:gd name="T6" fmla="*/ 8 w 15"/>
                    <a:gd name="T7" fmla="*/ 15 h 15"/>
                    <a:gd name="T8" fmla="*/ 10 w 15"/>
                    <a:gd name="T9" fmla="*/ 15 h 15"/>
                    <a:gd name="T10" fmla="*/ 12 w 15"/>
                    <a:gd name="T11" fmla="*/ 12 h 15"/>
                    <a:gd name="T12" fmla="*/ 15 w 15"/>
                    <a:gd name="T13" fmla="*/ 10 h 15"/>
                    <a:gd name="T14" fmla="*/ 15 w 15"/>
                    <a:gd name="T15" fmla="*/ 8 h 15"/>
                    <a:gd name="T16" fmla="*/ 15 w 15"/>
                    <a:gd name="T17" fmla="*/ 5 h 15"/>
                    <a:gd name="T18" fmla="*/ 15 w 15"/>
                    <a:gd name="T19" fmla="*/ 5 h 15"/>
                    <a:gd name="T20" fmla="*/ 15 w 15"/>
                    <a:gd name="T21" fmla="*/ 3 h 15"/>
                    <a:gd name="T22" fmla="*/ 12 w 15"/>
                    <a:gd name="T23" fmla="*/ 0 h 15"/>
                    <a:gd name="T24" fmla="*/ 10 w 15"/>
                    <a:gd name="T25" fmla="*/ 0 h 15"/>
                    <a:gd name="T26" fmla="*/ 8 w 15"/>
                    <a:gd name="T27" fmla="*/ 0 h 15"/>
                    <a:gd name="T28" fmla="*/ 5 w 15"/>
                    <a:gd name="T29" fmla="*/ 0 h 15"/>
                    <a:gd name="T30" fmla="*/ 3 w 15"/>
                    <a:gd name="T31" fmla="*/ 3 h 15"/>
                    <a:gd name="T32" fmla="*/ 0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3" y="10"/>
                      </a:lnTo>
                      <a:lnTo>
                        <a:pt x="5" y="12"/>
                      </a:lnTo>
                      <a:lnTo>
                        <a:pt x="8" y="15"/>
                      </a:lnTo>
                      <a:lnTo>
                        <a:pt x="10" y="15"/>
                      </a:lnTo>
                      <a:lnTo>
                        <a:pt x="12" y="12"/>
                      </a:lnTo>
                      <a:lnTo>
                        <a:pt x="15" y="10"/>
                      </a:lnTo>
                      <a:lnTo>
                        <a:pt x="15" y="8"/>
                      </a:lnTo>
                      <a:lnTo>
                        <a:pt x="15" y="5"/>
                      </a:lnTo>
                      <a:lnTo>
                        <a:pt x="15" y="3"/>
                      </a:lnTo>
                      <a:lnTo>
                        <a:pt x="12" y="0"/>
                      </a:lnTo>
                      <a:lnTo>
                        <a:pt x="10" y="0"/>
                      </a:lnTo>
                      <a:lnTo>
                        <a:pt x="8" y="0"/>
                      </a:lnTo>
                      <a:lnTo>
                        <a:pt x="5" y="0"/>
                      </a:lnTo>
                      <a:lnTo>
                        <a:pt x="3" y="3"/>
                      </a:lnTo>
                      <a:lnTo>
                        <a:pt x="0" y="5"/>
                      </a:lnTo>
                      <a:lnTo>
                        <a:pt x="0" y="8"/>
                      </a:lnTo>
                      <a:close/>
                    </a:path>
                  </a:pathLst>
                </a:custGeom>
                <a:solidFill>
                  <a:srgbClr val="969696"/>
                </a:solidFill>
                <a:ln w="9525">
                  <a:noFill/>
                  <a:round/>
                  <a:headEnd/>
                  <a:tailEnd/>
                </a:ln>
              </p:spPr>
              <p:txBody>
                <a:bodyPr/>
                <a:lstStyle/>
                <a:p>
                  <a:endParaRPr lang="ru-RU"/>
                </a:p>
              </p:txBody>
            </p:sp>
            <p:sp>
              <p:nvSpPr>
                <p:cNvPr id="524" name="Freeform 476"/>
                <p:cNvSpPr>
                  <a:spLocks/>
                </p:cNvSpPr>
                <p:nvPr/>
              </p:nvSpPr>
              <p:spPr bwMode="auto">
                <a:xfrm>
                  <a:off x="8934" y="10803"/>
                  <a:ext cx="14" cy="14"/>
                </a:xfrm>
                <a:custGeom>
                  <a:avLst/>
                  <a:gdLst>
                    <a:gd name="T0" fmla="*/ 0 w 14"/>
                    <a:gd name="T1" fmla="*/ 7 h 14"/>
                    <a:gd name="T2" fmla="*/ 0 w 14"/>
                    <a:gd name="T3" fmla="*/ 9 h 14"/>
                    <a:gd name="T4" fmla="*/ 2 w 14"/>
                    <a:gd name="T5" fmla="*/ 12 h 14"/>
                    <a:gd name="T6" fmla="*/ 5 w 14"/>
                    <a:gd name="T7" fmla="*/ 14 h 14"/>
                    <a:gd name="T8" fmla="*/ 7 w 14"/>
                    <a:gd name="T9" fmla="*/ 14 h 14"/>
                    <a:gd name="T10" fmla="*/ 10 w 14"/>
                    <a:gd name="T11" fmla="*/ 12 h 14"/>
                    <a:gd name="T12" fmla="*/ 12 w 14"/>
                    <a:gd name="T13" fmla="*/ 9 h 14"/>
                    <a:gd name="T14" fmla="*/ 14 w 14"/>
                    <a:gd name="T15" fmla="*/ 7 h 14"/>
                    <a:gd name="T16" fmla="*/ 14 w 14"/>
                    <a:gd name="T17" fmla="*/ 4 h 14"/>
                    <a:gd name="T18" fmla="*/ 14 w 14"/>
                    <a:gd name="T19" fmla="*/ 4 h 14"/>
                    <a:gd name="T20" fmla="*/ 12 w 14"/>
                    <a:gd name="T21" fmla="*/ 2 h 14"/>
                    <a:gd name="T22" fmla="*/ 10 w 14"/>
                    <a:gd name="T23" fmla="*/ 0 h 14"/>
                    <a:gd name="T24" fmla="*/ 7 w 14"/>
                    <a:gd name="T25" fmla="*/ 0 h 14"/>
                    <a:gd name="T26" fmla="*/ 5 w 14"/>
                    <a:gd name="T27" fmla="*/ 0 h 14"/>
                    <a:gd name="T28" fmla="*/ 2 w 14"/>
                    <a:gd name="T29" fmla="*/ 0 h 14"/>
                    <a:gd name="T30" fmla="*/ 0 w 14"/>
                    <a:gd name="T31" fmla="*/ 2 h 14"/>
                    <a:gd name="T32" fmla="*/ 0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5" y="14"/>
                      </a:lnTo>
                      <a:lnTo>
                        <a:pt x="7" y="14"/>
                      </a:lnTo>
                      <a:lnTo>
                        <a:pt x="10" y="12"/>
                      </a:lnTo>
                      <a:lnTo>
                        <a:pt x="12" y="9"/>
                      </a:lnTo>
                      <a:lnTo>
                        <a:pt x="14" y="7"/>
                      </a:lnTo>
                      <a:lnTo>
                        <a:pt x="14" y="4"/>
                      </a:lnTo>
                      <a:lnTo>
                        <a:pt x="12" y="2"/>
                      </a:lnTo>
                      <a:lnTo>
                        <a:pt x="10" y="0"/>
                      </a:lnTo>
                      <a:lnTo>
                        <a:pt x="7" y="0"/>
                      </a:lnTo>
                      <a:lnTo>
                        <a:pt x="5" y="0"/>
                      </a:lnTo>
                      <a:lnTo>
                        <a:pt x="2" y="0"/>
                      </a:lnTo>
                      <a:lnTo>
                        <a:pt x="0" y="2"/>
                      </a:lnTo>
                      <a:lnTo>
                        <a:pt x="0" y="4"/>
                      </a:lnTo>
                      <a:lnTo>
                        <a:pt x="0" y="7"/>
                      </a:lnTo>
                      <a:close/>
                    </a:path>
                  </a:pathLst>
                </a:custGeom>
                <a:solidFill>
                  <a:srgbClr val="969696"/>
                </a:solidFill>
                <a:ln w="9525">
                  <a:noFill/>
                  <a:round/>
                  <a:headEnd/>
                  <a:tailEnd/>
                </a:ln>
              </p:spPr>
              <p:txBody>
                <a:bodyPr/>
                <a:lstStyle/>
                <a:p>
                  <a:endParaRPr lang="ru-RU"/>
                </a:p>
              </p:txBody>
            </p:sp>
            <p:sp>
              <p:nvSpPr>
                <p:cNvPr id="525" name="Freeform 477"/>
                <p:cNvSpPr>
                  <a:spLocks/>
                </p:cNvSpPr>
                <p:nvPr/>
              </p:nvSpPr>
              <p:spPr bwMode="auto">
                <a:xfrm>
                  <a:off x="8932" y="10774"/>
                  <a:ext cx="14" cy="14"/>
                </a:xfrm>
                <a:custGeom>
                  <a:avLst/>
                  <a:gdLst>
                    <a:gd name="T0" fmla="*/ 0 w 14"/>
                    <a:gd name="T1" fmla="*/ 7 h 14"/>
                    <a:gd name="T2" fmla="*/ 0 w 14"/>
                    <a:gd name="T3" fmla="*/ 9 h 14"/>
                    <a:gd name="T4" fmla="*/ 2 w 14"/>
                    <a:gd name="T5" fmla="*/ 12 h 14"/>
                    <a:gd name="T6" fmla="*/ 4 w 14"/>
                    <a:gd name="T7" fmla="*/ 14 h 14"/>
                    <a:gd name="T8" fmla="*/ 7 w 14"/>
                    <a:gd name="T9" fmla="*/ 14 h 14"/>
                    <a:gd name="T10" fmla="*/ 9 w 14"/>
                    <a:gd name="T11" fmla="*/ 12 h 14"/>
                    <a:gd name="T12" fmla="*/ 12 w 14"/>
                    <a:gd name="T13" fmla="*/ 9 h 14"/>
                    <a:gd name="T14" fmla="*/ 14 w 14"/>
                    <a:gd name="T15" fmla="*/ 7 h 14"/>
                    <a:gd name="T16" fmla="*/ 14 w 14"/>
                    <a:gd name="T17" fmla="*/ 5 h 14"/>
                    <a:gd name="T18" fmla="*/ 14 w 14"/>
                    <a:gd name="T19" fmla="*/ 5 h 14"/>
                    <a:gd name="T20" fmla="*/ 12 w 14"/>
                    <a:gd name="T21" fmla="*/ 2 h 14"/>
                    <a:gd name="T22" fmla="*/ 9 w 14"/>
                    <a:gd name="T23" fmla="*/ 0 h 14"/>
                    <a:gd name="T24" fmla="*/ 7 w 14"/>
                    <a:gd name="T25" fmla="*/ 0 h 14"/>
                    <a:gd name="T26" fmla="*/ 4 w 14"/>
                    <a:gd name="T27" fmla="*/ 0 h 14"/>
                    <a:gd name="T28" fmla="*/ 2 w 14"/>
                    <a:gd name="T29" fmla="*/ 0 h 14"/>
                    <a:gd name="T30" fmla="*/ 0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4" y="14"/>
                      </a:lnTo>
                      <a:lnTo>
                        <a:pt x="7" y="14"/>
                      </a:lnTo>
                      <a:lnTo>
                        <a:pt x="9" y="12"/>
                      </a:lnTo>
                      <a:lnTo>
                        <a:pt x="12" y="9"/>
                      </a:lnTo>
                      <a:lnTo>
                        <a:pt x="14" y="7"/>
                      </a:lnTo>
                      <a:lnTo>
                        <a:pt x="14" y="5"/>
                      </a:lnTo>
                      <a:lnTo>
                        <a:pt x="12" y="2"/>
                      </a:lnTo>
                      <a:lnTo>
                        <a:pt x="9" y="0"/>
                      </a:lnTo>
                      <a:lnTo>
                        <a:pt x="7" y="0"/>
                      </a:lnTo>
                      <a:lnTo>
                        <a:pt x="4" y="0"/>
                      </a:lnTo>
                      <a:lnTo>
                        <a:pt x="2" y="0"/>
                      </a:lnTo>
                      <a:lnTo>
                        <a:pt x="0" y="2"/>
                      </a:lnTo>
                      <a:lnTo>
                        <a:pt x="0" y="5"/>
                      </a:lnTo>
                      <a:lnTo>
                        <a:pt x="0" y="7"/>
                      </a:lnTo>
                      <a:close/>
                    </a:path>
                  </a:pathLst>
                </a:custGeom>
                <a:solidFill>
                  <a:srgbClr val="969696"/>
                </a:solidFill>
                <a:ln w="9525">
                  <a:noFill/>
                  <a:round/>
                  <a:headEnd/>
                  <a:tailEnd/>
                </a:ln>
              </p:spPr>
              <p:txBody>
                <a:bodyPr/>
                <a:lstStyle/>
                <a:p>
                  <a:endParaRPr lang="ru-RU"/>
                </a:p>
              </p:txBody>
            </p:sp>
            <p:sp>
              <p:nvSpPr>
                <p:cNvPr id="526" name="Freeform 478"/>
                <p:cNvSpPr>
                  <a:spLocks/>
                </p:cNvSpPr>
                <p:nvPr/>
              </p:nvSpPr>
              <p:spPr bwMode="auto">
                <a:xfrm>
                  <a:off x="8929" y="10745"/>
                  <a:ext cx="15" cy="14"/>
                </a:xfrm>
                <a:custGeom>
                  <a:avLst/>
                  <a:gdLst>
                    <a:gd name="T0" fmla="*/ 0 w 15"/>
                    <a:gd name="T1" fmla="*/ 7 h 14"/>
                    <a:gd name="T2" fmla="*/ 0 w 15"/>
                    <a:gd name="T3" fmla="*/ 10 h 14"/>
                    <a:gd name="T4" fmla="*/ 3 w 15"/>
                    <a:gd name="T5" fmla="*/ 12 h 14"/>
                    <a:gd name="T6" fmla="*/ 5 w 15"/>
                    <a:gd name="T7" fmla="*/ 14 h 14"/>
                    <a:gd name="T8" fmla="*/ 7 w 15"/>
                    <a:gd name="T9" fmla="*/ 14 h 14"/>
                    <a:gd name="T10" fmla="*/ 10 w 15"/>
                    <a:gd name="T11" fmla="*/ 12 h 14"/>
                    <a:gd name="T12" fmla="*/ 12 w 15"/>
                    <a:gd name="T13" fmla="*/ 10 h 14"/>
                    <a:gd name="T14" fmla="*/ 15 w 15"/>
                    <a:gd name="T15" fmla="*/ 7 h 14"/>
                    <a:gd name="T16" fmla="*/ 15 w 15"/>
                    <a:gd name="T17" fmla="*/ 5 h 14"/>
                    <a:gd name="T18" fmla="*/ 15 w 15"/>
                    <a:gd name="T19" fmla="*/ 5 h 14"/>
                    <a:gd name="T20" fmla="*/ 12 w 15"/>
                    <a:gd name="T21" fmla="*/ 2 h 14"/>
                    <a:gd name="T22" fmla="*/ 10 w 15"/>
                    <a:gd name="T23" fmla="*/ 0 h 14"/>
                    <a:gd name="T24" fmla="*/ 7 w 15"/>
                    <a:gd name="T25" fmla="*/ 0 h 14"/>
                    <a:gd name="T26" fmla="*/ 5 w 15"/>
                    <a:gd name="T27" fmla="*/ 0 h 14"/>
                    <a:gd name="T28" fmla="*/ 3 w 15"/>
                    <a:gd name="T29" fmla="*/ 0 h 14"/>
                    <a:gd name="T30" fmla="*/ 0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10"/>
                      </a:lnTo>
                      <a:lnTo>
                        <a:pt x="3" y="12"/>
                      </a:lnTo>
                      <a:lnTo>
                        <a:pt x="5" y="14"/>
                      </a:lnTo>
                      <a:lnTo>
                        <a:pt x="7" y="14"/>
                      </a:lnTo>
                      <a:lnTo>
                        <a:pt x="10" y="12"/>
                      </a:lnTo>
                      <a:lnTo>
                        <a:pt x="12" y="10"/>
                      </a:lnTo>
                      <a:lnTo>
                        <a:pt x="15" y="7"/>
                      </a:lnTo>
                      <a:lnTo>
                        <a:pt x="15" y="5"/>
                      </a:lnTo>
                      <a:lnTo>
                        <a:pt x="12" y="2"/>
                      </a:lnTo>
                      <a:lnTo>
                        <a:pt x="10" y="0"/>
                      </a:lnTo>
                      <a:lnTo>
                        <a:pt x="7" y="0"/>
                      </a:lnTo>
                      <a:lnTo>
                        <a:pt x="5" y="0"/>
                      </a:lnTo>
                      <a:lnTo>
                        <a:pt x="3" y="0"/>
                      </a:lnTo>
                      <a:lnTo>
                        <a:pt x="0" y="2"/>
                      </a:lnTo>
                      <a:lnTo>
                        <a:pt x="0" y="5"/>
                      </a:lnTo>
                      <a:lnTo>
                        <a:pt x="0" y="7"/>
                      </a:lnTo>
                      <a:close/>
                    </a:path>
                  </a:pathLst>
                </a:custGeom>
                <a:solidFill>
                  <a:srgbClr val="969696"/>
                </a:solidFill>
                <a:ln w="9525">
                  <a:noFill/>
                  <a:round/>
                  <a:headEnd/>
                  <a:tailEnd/>
                </a:ln>
              </p:spPr>
              <p:txBody>
                <a:bodyPr/>
                <a:lstStyle/>
                <a:p>
                  <a:endParaRPr lang="ru-RU"/>
                </a:p>
              </p:txBody>
            </p:sp>
            <p:sp>
              <p:nvSpPr>
                <p:cNvPr id="527" name="Freeform 479"/>
                <p:cNvSpPr>
                  <a:spLocks/>
                </p:cNvSpPr>
                <p:nvPr/>
              </p:nvSpPr>
              <p:spPr bwMode="auto">
                <a:xfrm>
                  <a:off x="8924" y="10716"/>
                  <a:ext cx="15" cy="15"/>
                </a:xfrm>
                <a:custGeom>
                  <a:avLst/>
                  <a:gdLst>
                    <a:gd name="T0" fmla="*/ 0 w 15"/>
                    <a:gd name="T1" fmla="*/ 10 h 15"/>
                    <a:gd name="T2" fmla="*/ 3 w 15"/>
                    <a:gd name="T3" fmla="*/ 12 h 15"/>
                    <a:gd name="T4" fmla="*/ 5 w 15"/>
                    <a:gd name="T5" fmla="*/ 15 h 15"/>
                    <a:gd name="T6" fmla="*/ 8 w 15"/>
                    <a:gd name="T7" fmla="*/ 15 h 15"/>
                    <a:gd name="T8" fmla="*/ 10 w 15"/>
                    <a:gd name="T9" fmla="*/ 15 h 15"/>
                    <a:gd name="T10" fmla="*/ 12 w 15"/>
                    <a:gd name="T11" fmla="*/ 15 h 15"/>
                    <a:gd name="T12" fmla="*/ 15 w 15"/>
                    <a:gd name="T13" fmla="*/ 12 h 15"/>
                    <a:gd name="T14" fmla="*/ 15 w 15"/>
                    <a:gd name="T15" fmla="*/ 10 h 15"/>
                    <a:gd name="T16" fmla="*/ 15 w 15"/>
                    <a:gd name="T17" fmla="*/ 7 h 15"/>
                    <a:gd name="T18" fmla="*/ 15 w 15"/>
                    <a:gd name="T19" fmla="*/ 7 h 15"/>
                    <a:gd name="T20" fmla="*/ 15 w 15"/>
                    <a:gd name="T21" fmla="*/ 5 h 15"/>
                    <a:gd name="T22" fmla="*/ 12 w 15"/>
                    <a:gd name="T23" fmla="*/ 3 h 15"/>
                    <a:gd name="T24" fmla="*/ 10 w 15"/>
                    <a:gd name="T25" fmla="*/ 0 h 15"/>
                    <a:gd name="T26" fmla="*/ 8 w 15"/>
                    <a:gd name="T27" fmla="*/ 0 h 15"/>
                    <a:gd name="T28" fmla="*/ 5 w 15"/>
                    <a:gd name="T29" fmla="*/ 3 h 15"/>
                    <a:gd name="T30" fmla="*/ 3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8" y="15"/>
                      </a:lnTo>
                      <a:lnTo>
                        <a:pt x="10" y="15"/>
                      </a:lnTo>
                      <a:lnTo>
                        <a:pt x="12" y="15"/>
                      </a:lnTo>
                      <a:lnTo>
                        <a:pt x="15" y="12"/>
                      </a:lnTo>
                      <a:lnTo>
                        <a:pt x="15" y="10"/>
                      </a:lnTo>
                      <a:lnTo>
                        <a:pt x="15" y="7"/>
                      </a:lnTo>
                      <a:lnTo>
                        <a:pt x="15" y="5"/>
                      </a:lnTo>
                      <a:lnTo>
                        <a:pt x="12" y="3"/>
                      </a:lnTo>
                      <a:lnTo>
                        <a:pt x="10" y="0"/>
                      </a:lnTo>
                      <a:lnTo>
                        <a:pt x="8" y="0"/>
                      </a:lnTo>
                      <a:lnTo>
                        <a:pt x="5" y="3"/>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528" name="Freeform 480"/>
                <p:cNvSpPr>
                  <a:spLocks/>
                </p:cNvSpPr>
                <p:nvPr/>
              </p:nvSpPr>
              <p:spPr bwMode="auto">
                <a:xfrm>
                  <a:off x="8922" y="10687"/>
                  <a:ext cx="14" cy="15"/>
                </a:xfrm>
                <a:custGeom>
                  <a:avLst/>
                  <a:gdLst>
                    <a:gd name="T0" fmla="*/ 0 w 14"/>
                    <a:gd name="T1" fmla="*/ 10 h 15"/>
                    <a:gd name="T2" fmla="*/ 2 w 14"/>
                    <a:gd name="T3" fmla="*/ 12 h 15"/>
                    <a:gd name="T4" fmla="*/ 5 w 14"/>
                    <a:gd name="T5" fmla="*/ 15 h 15"/>
                    <a:gd name="T6" fmla="*/ 7 w 14"/>
                    <a:gd name="T7" fmla="*/ 15 h 15"/>
                    <a:gd name="T8" fmla="*/ 10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10 w 14"/>
                    <a:gd name="T25" fmla="*/ 0 h 15"/>
                    <a:gd name="T26" fmla="*/ 7 w 14"/>
                    <a:gd name="T27" fmla="*/ 0 h 15"/>
                    <a:gd name="T28" fmla="*/ 5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10" y="15"/>
                      </a:lnTo>
                      <a:lnTo>
                        <a:pt x="12" y="15"/>
                      </a:lnTo>
                      <a:lnTo>
                        <a:pt x="14" y="12"/>
                      </a:lnTo>
                      <a:lnTo>
                        <a:pt x="14" y="10"/>
                      </a:lnTo>
                      <a:lnTo>
                        <a:pt x="14" y="8"/>
                      </a:lnTo>
                      <a:lnTo>
                        <a:pt x="14" y="5"/>
                      </a:lnTo>
                      <a:lnTo>
                        <a:pt x="12" y="3"/>
                      </a:lnTo>
                      <a:lnTo>
                        <a:pt x="10" y="0"/>
                      </a:lnTo>
                      <a:lnTo>
                        <a:pt x="7" y="0"/>
                      </a:lnTo>
                      <a:lnTo>
                        <a:pt x="5"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529" name="Freeform 481"/>
                <p:cNvSpPr>
                  <a:spLocks/>
                </p:cNvSpPr>
                <p:nvPr/>
              </p:nvSpPr>
              <p:spPr bwMode="auto">
                <a:xfrm>
                  <a:off x="8920" y="10659"/>
                  <a:ext cx="14" cy="14"/>
                </a:xfrm>
                <a:custGeom>
                  <a:avLst/>
                  <a:gdLst>
                    <a:gd name="T0" fmla="*/ 0 w 14"/>
                    <a:gd name="T1" fmla="*/ 9 h 14"/>
                    <a:gd name="T2" fmla="*/ 2 w 14"/>
                    <a:gd name="T3" fmla="*/ 12 h 14"/>
                    <a:gd name="T4" fmla="*/ 4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4 h 14"/>
                    <a:gd name="T22" fmla="*/ 12 w 14"/>
                    <a:gd name="T23" fmla="*/ 2 h 14"/>
                    <a:gd name="T24" fmla="*/ 9 w 14"/>
                    <a:gd name="T25" fmla="*/ 0 h 14"/>
                    <a:gd name="T26" fmla="*/ 7 w 14"/>
                    <a:gd name="T27" fmla="*/ 0 h 14"/>
                    <a:gd name="T28" fmla="*/ 4 w 14"/>
                    <a:gd name="T29" fmla="*/ 2 h 14"/>
                    <a:gd name="T30" fmla="*/ 2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4" y="14"/>
                      </a:lnTo>
                      <a:lnTo>
                        <a:pt x="7" y="14"/>
                      </a:lnTo>
                      <a:lnTo>
                        <a:pt x="9" y="14"/>
                      </a:lnTo>
                      <a:lnTo>
                        <a:pt x="12" y="14"/>
                      </a:lnTo>
                      <a:lnTo>
                        <a:pt x="14" y="12"/>
                      </a:lnTo>
                      <a:lnTo>
                        <a:pt x="14" y="9"/>
                      </a:lnTo>
                      <a:lnTo>
                        <a:pt x="14" y="7"/>
                      </a:lnTo>
                      <a:lnTo>
                        <a:pt x="14" y="4"/>
                      </a:lnTo>
                      <a:lnTo>
                        <a:pt x="12" y="2"/>
                      </a:lnTo>
                      <a:lnTo>
                        <a:pt x="9" y="0"/>
                      </a:lnTo>
                      <a:lnTo>
                        <a:pt x="7" y="0"/>
                      </a:lnTo>
                      <a:lnTo>
                        <a:pt x="4" y="2"/>
                      </a:lnTo>
                      <a:lnTo>
                        <a:pt x="2" y="4"/>
                      </a:lnTo>
                      <a:lnTo>
                        <a:pt x="0" y="7"/>
                      </a:lnTo>
                      <a:lnTo>
                        <a:pt x="0" y="9"/>
                      </a:lnTo>
                      <a:close/>
                    </a:path>
                  </a:pathLst>
                </a:custGeom>
                <a:solidFill>
                  <a:srgbClr val="969696"/>
                </a:solidFill>
                <a:ln w="9525">
                  <a:noFill/>
                  <a:round/>
                  <a:headEnd/>
                  <a:tailEnd/>
                </a:ln>
              </p:spPr>
              <p:txBody>
                <a:bodyPr/>
                <a:lstStyle/>
                <a:p>
                  <a:endParaRPr lang="ru-RU"/>
                </a:p>
              </p:txBody>
            </p:sp>
            <p:sp>
              <p:nvSpPr>
                <p:cNvPr id="530" name="Freeform 482"/>
                <p:cNvSpPr>
                  <a:spLocks/>
                </p:cNvSpPr>
                <p:nvPr/>
              </p:nvSpPr>
              <p:spPr bwMode="auto">
                <a:xfrm>
                  <a:off x="8917" y="10630"/>
                  <a:ext cx="15" cy="14"/>
                </a:xfrm>
                <a:custGeom>
                  <a:avLst/>
                  <a:gdLst>
                    <a:gd name="T0" fmla="*/ 0 w 15"/>
                    <a:gd name="T1" fmla="*/ 9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5 h 14"/>
                    <a:gd name="T22" fmla="*/ 12 w 15"/>
                    <a:gd name="T23" fmla="*/ 2 h 14"/>
                    <a:gd name="T24" fmla="*/ 10 w 15"/>
                    <a:gd name="T25" fmla="*/ 0 h 14"/>
                    <a:gd name="T26" fmla="*/ 7 w 15"/>
                    <a:gd name="T27" fmla="*/ 0 h 14"/>
                    <a:gd name="T28" fmla="*/ 5 w 15"/>
                    <a:gd name="T29" fmla="*/ 2 h 14"/>
                    <a:gd name="T30" fmla="*/ 3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7" y="14"/>
                      </a:lnTo>
                      <a:lnTo>
                        <a:pt x="10" y="14"/>
                      </a:lnTo>
                      <a:lnTo>
                        <a:pt x="12" y="14"/>
                      </a:lnTo>
                      <a:lnTo>
                        <a:pt x="15" y="12"/>
                      </a:lnTo>
                      <a:lnTo>
                        <a:pt x="15" y="9"/>
                      </a:lnTo>
                      <a:lnTo>
                        <a:pt x="15" y="7"/>
                      </a:lnTo>
                      <a:lnTo>
                        <a:pt x="15" y="5"/>
                      </a:lnTo>
                      <a:lnTo>
                        <a:pt x="12" y="2"/>
                      </a:lnTo>
                      <a:lnTo>
                        <a:pt x="10" y="0"/>
                      </a:lnTo>
                      <a:lnTo>
                        <a:pt x="7" y="0"/>
                      </a:lnTo>
                      <a:lnTo>
                        <a:pt x="5" y="2"/>
                      </a:lnTo>
                      <a:lnTo>
                        <a:pt x="3" y="5"/>
                      </a:lnTo>
                      <a:lnTo>
                        <a:pt x="0" y="7"/>
                      </a:lnTo>
                      <a:lnTo>
                        <a:pt x="0" y="9"/>
                      </a:lnTo>
                      <a:close/>
                    </a:path>
                  </a:pathLst>
                </a:custGeom>
                <a:solidFill>
                  <a:srgbClr val="969696"/>
                </a:solidFill>
                <a:ln w="9525">
                  <a:noFill/>
                  <a:round/>
                  <a:headEnd/>
                  <a:tailEnd/>
                </a:ln>
              </p:spPr>
              <p:txBody>
                <a:bodyPr/>
                <a:lstStyle/>
                <a:p>
                  <a:endParaRPr lang="ru-RU"/>
                </a:p>
              </p:txBody>
            </p:sp>
            <p:sp>
              <p:nvSpPr>
                <p:cNvPr id="531" name="Freeform 483"/>
                <p:cNvSpPr>
                  <a:spLocks/>
                </p:cNvSpPr>
                <p:nvPr/>
              </p:nvSpPr>
              <p:spPr bwMode="auto">
                <a:xfrm>
                  <a:off x="8915" y="10601"/>
                  <a:ext cx="14" cy="14"/>
                </a:xfrm>
                <a:custGeom>
                  <a:avLst/>
                  <a:gdLst>
                    <a:gd name="T0" fmla="*/ 0 w 14"/>
                    <a:gd name="T1" fmla="*/ 10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9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5" y="14"/>
                      </a:lnTo>
                      <a:lnTo>
                        <a:pt x="7" y="14"/>
                      </a:lnTo>
                      <a:lnTo>
                        <a:pt x="9" y="14"/>
                      </a:lnTo>
                      <a:lnTo>
                        <a:pt x="12" y="12"/>
                      </a:lnTo>
                      <a:lnTo>
                        <a:pt x="14" y="10"/>
                      </a:lnTo>
                      <a:lnTo>
                        <a:pt x="14" y="7"/>
                      </a:lnTo>
                      <a:lnTo>
                        <a:pt x="12" y="5"/>
                      </a:lnTo>
                      <a:lnTo>
                        <a:pt x="9" y="2"/>
                      </a:lnTo>
                      <a:lnTo>
                        <a:pt x="7" y="0"/>
                      </a:lnTo>
                      <a:lnTo>
                        <a:pt x="5"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532" name="Freeform 484"/>
                <p:cNvSpPr>
                  <a:spLocks/>
                </p:cNvSpPr>
                <p:nvPr/>
              </p:nvSpPr>
              <p:spPr bwMode="auto">
                <a:xfrm>
                  <a:off x="8912" y="10572"/>
                  <a:ext cx="15" cy="15"/>
                </a:xfrm>
                <a:custGeom>
                  <a:avLst/>
                  <a:gdLst>
                    <a:gd name="T0" fmla="*/ 0 w 15"/>
                    <a:gd name="T1" fmla="*/ 10 h 15"/>
                    <a:gd name="T2" fmla="*/ 0 w 15"/>
                    <a:gd name="T3" fmla="*/ 12 h 15"/>
                    <a:gd name="T4" fmla="*/ 3 w 15"/>
                    <a:gd name="T5" fmla="*/ 15 h 15"/>
                    <a:gd name="T6" fmla="*/ 5 w 15"/>
                    <a:gd name="T7" fmla="*/ 15 h 15"/>
                    <a:gd name="T8" fmla="*/ 8 w 15"/>
                    <a:gd name="T9" fmla="*/ 15 h 15"/>
                    <a:gd name="T10" fmla="*/ 10 w 15"/>
                    <a:gd name="T11" fmla="*/ 15 h 15"/>
                    <a:gd name="T12" fmla="*/ 12 w 15"/>
                    <a:gd name="T13" fmla="*/ 12 h 15"/>
                    <a:gd name="T14" fmla="*/ 15 w 15"/>
                    <a:gd name="T15" fmla="*/ 10 h 15"/>
                    <a:gd name="T16" fmla="*/ 15 w 15"/>
                    <a:gd name="T17" fmla="*/ 7 h 15"/>
                    <a:gd name="T18" fmla="*/ 15 w 15"/>
                    <a:gd name="T19" fmla="*/ 7 h 15"/>
                    <a:gd name="T20" fmla="*/ 12 w 15"/>
                    <a:gd name="T21" fmla="*/ 5 h 15"/>
                    <a:gd name="T22" fmla="*/ 10 w 15"/>
                    <a:gd name="T23" fmla="*/ 3 h 15"/>
                    <a:gd name="T24" fmla="*/ 8 w 15"/>
                    <a:gd name="T25" fmla="*/ 0 h 15"/>
                    <a:gd name="T26" fmla="*/ 5 w 15"/>
                    <a:gd name="T27" fmla="*/ 0 h 15"/>
                    <a:gd name="T28" fmla="*/ 3 w 15"/>
                    <a:gd name="T29" fmla="*/ 3 h 15"/>
                    <a:gd name="T30" fmla="*/ 0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8" y="15"/>
                      </a:lnTo>
                      <a:lnTo>
                        <a:pt x="10" y="15"/>
                      </a:lnTo>
                      <a:lnTo>
                        <a:pt x="12" y="12"/>
                      </a:lnTo>
                      <a:lnTo>
                        <a:pt x="15" y="10"/>
                      </a:lnTo>
                      <a:lnTo>
                        <a:pt x="15" y="7"/>
                      </a:lnTo>
                      <a:lnTo>
                        <a:pt x="12" y="5"/>
                      </a:lnTo>
                      <a:lnTo>
                        <a:pt x="10" y="3"/>
                      </a:lnTo>
                      <a:lnTo>
                        <a:pt x="8" y="0"/>
                      </a:lnTo>
                      <a:lnTo>
                        <a:pt x="5" y="0"/>
                      </a:lnTo>
                      <a:lnTo>
                        <a:pt x="3"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533" name="Freeform 485"/>
                <p:cNvSpPr>
                  <a:spLocks/>
                </p:cNvSpPr>
                <p:nvPr/>
              </p:nvSpPr>
              <p:spPr bwMode="auto">
                <a:xfrm>
                  <a:off x="8910" y="10543"/>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10 w 14"/>
                    <a:gd name="T11" fmla="*/ 15 h 15"/>
                    <a:gd name="T12" fmla="*/ 12 w 14"/>
                    <a:gd name="T13" fmla="*/ 12 h 15"/>
                    <a:gd name="T14" fmla="*/ 14 w 14"/>
                    <a:gd name="T15" fmla="*/ 10 h 15"/>
                    <a:gd name="T16" fmla="*/ 14 w 14"/>
                    <a:gd name="T17" fmla="*/ 8 h 15"/>
                    <a:gd name="T18" fmla="*/ 14 w 14"/>
                    <a:gd name="T19" fmla="*/ 8 h 15"/>
                    <a:gd name="T20" fmla="*/ 12 w 14"/>
                    <a:gd name="T21" fmla="*/ 5 h 15"/>
                    <a:gd name="T22" fmla="*/ 10 w 14"/>
                    <a:gd name="T23" fmla="*/ 3 h 15"/>
                    <a:gd name="T24" fmla="*/ 7 w 14"/>
                    <a:gd name="T25" fmla="*/ 0 h 15"/>
                    <a:gd name="T26" fmla="*/ 5 w 14"/>
                    <a:gd name="T27" fmla="*/ 0 h 15"/>
                    <a:gd name="T28" fmla="*/ 2 w 14"/>
                    <a:gd name="T29" fmla="*/ 3 h 15"/>
                    <a:gd name="T30" fmla="*/ 0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10" y="15"/>
                      </a:lnTo>
                      <a:lnTo>
                        <a:pt x="12" y="12"/>
                      </a:lnTo>
                      <a:lnTo>
                        <a:pt x="14" y="10"/>
                      </a:lnTo>
                      <a:lnTo>
                        <a:pt x="14" y="8"/>
                      </a:lnTo>
                      <a:lnTo>
                        <a:pt x="12" y="5"/>
                      </a:lnTo>
                      <a:lnTo>
                        <a:pt x="10" y="3"/>
                      </a:lnTo>
                      <a:lnTo>
                        <a:pt x="7" y="0"/>
                      </a:lnTo>
                      <a:lnTo>
                        <a:pt x="5" y="0"/>
                      </a:lnTo>
                      <a:lnTo>
                        <a:pt x="2"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534" name="Freeform 486"/>
                <p:cNvSpPr>
                  <a:spLocks/>
                </p:cNvSpPr>
                <p:nvPr/>
              </p:nvSpPr>
              <p:spPr bwMode="auto">
                <a:xfrm>
                  <a:off x="8908" y="10515"/>
                  <a:ext cx="14" cy="14"/>
                </a:xfrm>
                <a:custGeom>
                  <a:avLst/>
                  <a:gdLst>
                    <a:gd name="T0" fmla="*/ 0 w 14"/>
                    <a:gd name="T1" fmla="*/ 9 h 14"/>
                    <a:gd name="T2" fmla="*/ 0 w 14"/>
                    <a:gd name="T3" fmla="*/ 12 h 14"/>
                    <a:gd name="T4" fmla="*/ 2 w 14"/>
                    <a:gd name="T5" fmla="*/ 14 h 14"/>
                    <a:gd name="T6" fmla="*/ 4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9 w 14"/>
                    <a:gd name="T23" fmla="*/ 2 h 14"/>
                    <a:gd name="T24" fmla="*/ 7 w 14"/>
                    <a:gd name="T25" fmla="*/ 0 h 14"/>
                    <a:gd name="T26" fmla="*/ 4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4" y="14"/>
                      </a:lnTo>
                      <a:lnTo>
                        <a:pt x="7" y="14"/>
                      </a:lnTo>
                      <a:lnTo>
                        <a:pt x="9" y="14"/>
                      </a:lnTo>
                      <a:lnTo>
                        <a:pt x="12" y="12"/>
                      </a:lnTo>
                      <a:lnTo>
                        <a:pt x="14" y="9"/>
                      </a:lnTo>
                      <a:lnTo>
                        <a:pt x="14" y="7"/>
                      </a:lnTo>
                      <a:lnTo>
                        <a:pt x="12" y="4"/>
                      </a:lnTo>
                      <a:lnTo>
                        <a:pt x="9" y="2"/>
                      </a:lnTo>
                      <a:lnTo>
                        <a:pt x="7" y="0"/>
                      </a:lnTo>
                      <a:lnTo>
                        <a:pt x="4"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535" name="Freeform 487"/>
                <p:cNvSpPr>
                  <a:spLocks/>
                </p:cNvSpPr>
                <p:nvPr/>
              </p:nvSpPr>
              <p:spPr bwMode="auto">
                <a:xfrm>
                  <a:off x="8903" y="10486"/>
                  <a:ext cx="14" cy="14"/>
                </a:xfrm>
                <a:custGeom>
                  <a:avLst/>
                  <a:gdLst>
                    <a:gd name="T0" fmla="*/ 0 w 14"/>
                    <a:gd name="T1" fmla="*/ 9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5 w 14"/>
                    <a:gd name="T29" fmla="*/ 2 h 14"/>
                    <a:gd name="T30" fmla="*/ 2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9" y="14"/>
                      </a:lnTo>
                      <a:lnTo>
                        <a:pt x="12" y="14"/>
                      </a:lnTo>
                      <a:lnTo>
                        <a:pt x="14" y="12"/>
                      </a:lnTo>
                      <a:lnTo>
                        <a:pt x="14" y="9"/>
                      </a:lnTo>
                      <a:lnTo>
                        <a:pt x="14" y="7"/>
                      </a:lnTo>
                      <a:lnTo>
                        <a:pt x="14" y="5"/>
                      </a:lnTo>
                      <a:lnTo>
                        <a:pt x="12" y="2"/>
                      </a:lnTo>
                      <a:lnTo>
                        <a:pt x="9" y="0"/>
                      </a:lnTo>
                      <a:lnTo>
                        <a:pt x="7" y="0"/>
                      </a:lnTo>
                      <a:lnTo>
                        <a:pt x="5" y="2"/>
                      </a:lnTo>
                      <a:lnTo>
                        <a:pt x="2" y="5"/>
                      </a:lnTo>
                      <a:lnTo>
                        <a:pt x="0" y="7"/>
                      </a:lnTo>
                      <a:lnTo>
                        <a:pt x="0" y="9"/>
                      </a:lnTo>
                      <a:close/>
                    </a:path>
                  </a:pathLst>
                </a:custGeom>
                <a:solidFill>
                  <a:srgbClr val="969696"/>
                </a:solidFill>
                <a:ln w="9525">
                  <a:noFill/>
                  <a:round/>
                  <a:headEnd/>
                  <a:tailEnd/>
                </a:ln>
              </p:spPr>
              <p:txBody>
                <a:bodyPr/>
                <a:lstStyle/>
                <a:p>
                  <a:endParaRPr lang="ru-RU"/>
                </a:p>
              </p:txBody>
            </p:sp>
            <p:sp>
              <p:nvSpPr>
                <p:cNvPr id="536" name="Freeform 488"/>
                <p:cNvSpPr>
                  <a:spLocks/>
                </p:cNvSpPr>
                <p:nvPr/>
              </p:nvSpPr>
              <p:spPr bwMode="auto">
                <a:xfrm>
                  <a:off x="8900" y="10457"/>
                  <a:ext cx="15" cy="17"/>
                </a:xfrm>
                <a:custGeom>
                  <a:avLst/>
                  <a:gdLst>
                    <a:gd name="T0" fmla="*/ 0 w 15"/>
                    <a:gd name="T1" fmla="*/ 10 h 17"/>
                    <a:gd name="T2" fmla="*/ 3 w 15"/>
                    <a:gd name="T3" fmla="*/ 12 h 17"/>
                    <a:gd name="T4" fmla="*/ 5 w 15"/>
                    <a:gd name="T5" fmla="*/ 14 h 17"/>
                    <a:gd name="T6" fmla="*/ 8 w 15"/>
                    <a:gd name="T7" fmla="*/ 17 h 17"/>
                    <a:gd name="T8" fmla="*/ 10 w 15"/>
                    <a:gd name="T9" fmla="*/ 17 h 17"/>
                    <a:gd name="T10" fmla="*/ 12 w 15"/>
                    <a:gd name="T11" fmla="*/ 14 h 17"/>
                    <a:gd name="T12" fmla="*/ 15 w 15"/>
                    <a:gd name="T13" fmla="*/ 12 h 17"/>
                    <a:gd name="T14" fmla="*/ 15 w 15"/>
                    <a:gd name="T15" fmla="*/ 10 h 17"/>
                    <a:gd name="T16" fmla="*/ 15 w 15"/>
                    <a:gd name="T17" fmla="*/ 7 h 17"/>
                    <a:gd name="T18" fmla="*/ 15 w 15"/>
                    <a:gd name="T19" fmla="*/ 7 h 17"/>
                    <a:gd name="T20" fmla="*/ 15 w 15"/>
                    <a:gd name="T21" fmla="*/ 5 h 17"/>
                    <a:gd name="T22" fmla="*/ 12 w 15"/>
                    <a:gd name="T23" fmla="*/ 2 h 17"/>
                    <a:gd name="T24" fmla="*/ 10 w 15"/>
                    <a:gd name="T25" fmla="*/ 0 h 17"/>
                    <a:gd name="T26" fmla="*/ 8 w 15"/>
                    <a:gd name="T27" fmla="*/ 0 h 17"/>
                    <a:gd name="T28" fmla="*/ 5 w 15"/>
                    <a:gd name="T29" fmla="*/ 2 h 17"/>
                    <a:gd name="T30" fmla="*/ 3 w 15"/>
                    <a:gd name="T31" fmla="*/ 5 h 17"/>
                    <a:gd name="T32" fmla="*/ 0 w 15"/>
                    <a:gd name="T33" fmla="*/ 7 h 17"/>
                    <a:gd name="T34" fmla="*/ 0 w 15"/>
                    <a:gd name="T35" fmla="*/ 1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7"/>
                    <a:gd name="T56" fmla="*/ 15 w 15"/>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7">
                      <a:moveTo>
                        <a:pt x="0" y="10"/>
                      </a:moveTo>
                      <a:lnTo>
                        <a:pt x="3" y="12"/>
                      </a:lnTo>
                      <a:lnTo>
                        <a:pt x="5" y="14"/>
                      </a:lnTo>
                      <a:lnTo>
                        <a:pt x="8" y="17"/>
                      </a:lnTo>
                      <a:lnTo>
                        <a:pt x="10" y="17"/>
                      </a:lnTo>
                      <a:lnTo>
                        <a:pt x="12" y="14"/>
                      </a:lnTo>
                      <a:lnTo>
                        <a:pt x="15" y="12"/>
                      </a:lnTo>
                      <a:lnTo>
                        <a:pt x="15" y="10"/>
                      </a:lnTo>
                      <a:lnTo>
                        <a:pt x="15" y="7"/>
                      </a:lnTo>
                      <a:lnTo>
                        <a:pt x="15" y="5"/>
                      </a:lnTo>
                      <a:lnTo>
                        <a:pt x="12" y="2"/>
                      </a:lnTo>
                      <a:lnTo>
                        <a:pt x="10" y="0"/>
                      </a:lnTo>
                      <a:lnTo>
                        <a:pt x="8" y="0"/>
                      </a:lnTo>
                      <a:lnTo>
                        <a:pt x="5" y="2"/>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537" name="Freeform 489"/>
                <p:cNvSpPr>
                  <a:spLocks/>
                </p:cNvSpPr>
                <p:nvPr/>
              </p:nvSpPr>
              <p:spPr bwMode="auto">
                <a:xfrm>
                  <a:off x="8898" y="10431"/>
                  <a:ext cx="14" cy="14"/>
                </a:xfrm>
                <a:custGeom>
                  <a:avLst/>
                  <a:gdLst>
                    <a:gd name="T0" fmla="*/ 0 w 14"/>
                    <a:gd name="T1" fmla="*/ 7 h 14"/>
                    <a:gd name="T2" fmla="*/ 2 w 14"/>
                    <a:gd name="T3" fmla="*/ 9 h 14"/>
                    <a:gd name="T4" fmla="*/ 5 w 14"/>
                    <a:gd name="T5" fmla="*/ 12 h 14"/>
                    <a:gd name="T6" fmla="*/ 7 w 14"/>
                    <a:gd name="T7" fmla="*/ 14 h 14"/>
                    <a:gd name="T8" fmla="*/ 10 w 14"/>
                    <a:gd name="T9" fmla="*/ 14 h 14"/>
                    <a:gd name="T10" fmla="*/ 12 w 14"/>
                    <a:gd name="T11" fmla="*/ 12 h 14"/>
                    <a:gd name="T12" fmla="*/ 14 w 14"/>
                    <a:gd name="T13" fmla="*/ 9 h 14"/>
                    <a:gd name="T14" fmla="*/ 14 w 14"/>
                    <a:gd name="T15" fmla="*/ 7 h 14"/>
                    <a:gd name="T16" fmla="*/ 14 w 14"/>
                    <a:gd name="T17" fmla="*/ 4 h 14"/>
                    <a:gd name="T18" fmla="*/ 14 w 14"/>
                    <a:gd name="T19" fmla="*/ 4 h 14"/>
                    <a:gd name="T20" fmla="*/ 14 w 14"/>
                    <a:gd name="T21" fmla="*/ 2 h 14"/>
                    <a:gd name="T22" fmla="*/ 12 w 14"/>
                    <a:gd name="T23" fmla="*/ 0 h 14"/>
                    <a:gd name="T24" fmla="*/ 10 w 14"/>
                    <a:gd name="T25" fmla="*/ 0 h 14"/>
                    <a:gd name="T26" fmla="*/ 7 w 14"/>
                    <a:gd name="T27" fmla="*/ 0 h 14"/>
                    <a:gd name="T28" fmla="*/ 5 w 14"/>
                    <a:gd name="T29" fmla="*/ 0 h 14"/>
                    <a:gd name="T30" fmla="*/ 2 w 14"/>
                    <a:gd name="T31" fmla="*/ 2 h 14"/>
                    <a:gd name="T32" fmla="*/ 0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9"/>
                      </a:lnTo>
                      <a:lnTo>
                        <a:pt x="5" y="12"/>
                      </a:lnTo>
                      <a:lnTo>
                        <a:pt x="7" y="14"/>
                      </a:lnTo>
                      <a:lnTo>
                        <a:pt x="10" y="14"/>
                      </a:lnTo>
                      <a:lnTo>
                        <a:pt x="12" y="12"/>
                      </a:lnTo>
                      <a:lnTo>
                        <a:pt x="14" y="9"/>
                      </a:lnTo>
                      <a:lnTo>
                        <a:pt x="14" y="7"/>
                      </a:lnTo>
                      <a:lnTo>
                        <a:pt x="14" y="4"/>
                      </a:lnTo>
                      <a:lnTo>
                        <a:pt x="14" y="2"/>
                      </a:lnTo>
                      <a:lnTo>
                        <a:pt x="12" y="0"/>
                      </a:lnTo>
                      <a:lnTo>
                        <a:pt x="10" y="0"/>
                      </a:lnTo>
                      <a:lnTo>
                        <a:pt x="7" y="0"/>
                      </a:lnTo>
                      <a:lnTo>
                        <a:pt x="5" y="0"/>
                      </a:lnTo>
                      <a:lnTo>
                        <a:pt x="2" y="2"/>
                      </a:lnTo>
                      <a:lnTo>
                        <a:pt x="0" y="4"/>
                      </a:lnTo>
                      <a:lnTo>
                        <a:pt x="0" y="7"/>
                      </a:lnTo>
                      <a:close/>
                    </a:path>
                  </a:pathLst>
                </a:custGeom>
                <a:solidFill>
                  <a:srgbClr val="969696"/>
                </a:solidFill>
                <a:ln w="9525">
                  <a:noFill/>
                  <a:round/>
                  <a:headEnd/>
                  <a:tailEnd/>
                </a:ln>
              </p:spPr>
              <p:txBody>
                <a:bodyPr/>
                <a:lstStyle/>
                <a:p>
                  <a:endParaRPr lang="ru-RU"/>
                </a:p>
              </p:txBody>
            </p:sp>
            <p:sp>
              <p:nvSpPr>
                <p:cNvPr id="538" name="Freeform 490"/>
                <p:cNvSpPr>
                  <a:spLocks/>
                </p:cNvSpPr>
                <p:nvPr/>
              </p:nvSpPr>
              <p:spPr bwMode="auto">
                <a:xfrm>
                  <a:off x="8896" y="10402"/>
                  <a:ext cx="14" cy="14"/>
                </a:xfrm>
                <a:custGeom>
                  <a:avLst/>
                  <a:gdLst>
                    <a:gd name="T0" fmla="*/ 0 w 14"/>
                    <a:gd name="T1" fmla="*/ 7 h 14"/>
                    <a:gd name="T2" fmla="*/ 2 w 14"/>
                    <a:gd name="T3" fmla="*/ 9 h 14"/>
                    <a:gd name="T4" fmla="*/ 4 w 14"/>
                    <a:gd name="T5" fmla="*/ 12 h 14"/>
                    <a:gd name="T6" fmla="*/ 7 w 14"/>
                    <a:gd name="T7" fmla="*/ 14 h 14"/>
                    <a:gd name="T8" fmla="*/ 9 w 14"/>
                    <a:gd name="T9" fmla="*/ 14 h 14"/>
                    <a:gd name="T10" fmla="*/ 12 w 14"/>
                    <a:gd name="T11" fmla="*/ 12 h 14"/>
                    <a:gd name="T12" fmla="*/ 14 w 14"/>
                    <a:gd name="T13" fmla="*/ 9 h 14"/>
                    <a:gd name="T14" fmla="*/ 14 w 14"/>
                    <a:gd name="T15" fmla="*/ 7 h 14"/>
                    <a:gd name="T16" fmla="*/ 14 w 14"/>
                    <a:gd name="T17" fmla="*/ 5 h 14"/>
                    <a:gd name="T18" fmla="*/ 14 w 14"/>
                    <a:gd name="T19" fmla="*/ 5 h 14"/>
                    <a:gd name="T20" fmla="*/ 14 w 14"/>
                    <a:gd name="T21" fmla="*/ 2 h 14"/>
                    <a:gd name="T22" fmla="*/ 12 w 14"/>
                    <a:gd name="T23" fmla="*/ 0 h 14"/>
                    <a:gd name="T24" fmla="*/ 9 w 14"/>
                    <a:gd name="T25" fmla="*/ 0 h 14"/>
                    <a:gd name="T26" fmla="*/ 7 w 14"/>
                    <a:gd name="T27" fmla="*/ 0 h 14"/>
                    <a:gd name="T28" fmla="*/ 4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9"/>
                      </a:lnTo>
                      <a:lnTo>
                        <a:pt x="4" y="12"/>
                      </a:lnTo>
                      <a:lnTo>
                        <a:pt x="7" y="14"/>
                      </a:lnTo>
                      <a:lnTo>
                        <a:pt x="9" y="14"/>
                      </a:lnTo>
                      <a:lnTo>
                        <a:pt x="12" y="12"/>
                      </a:lnTo>
                      <a:lnTo>
                        <a:pt x="14" y="9"/>
                      </a:lnTo>
                      <a:lnTo>
                        <a:pt x="14" y="7"/>
                      </a:lnTo>
                      <a:lnTo>
                        <a:pt x="14" y="5"/>
                      </a:lnTo>
                      <a:lnTo>
                        <a:pt x="14" y="2"/>
                      </a:lnTo>
                      <a:lnTo>
                        <a:pt x="12" y="0"/>
                      </a:lnTo>
                      <a:lnTo>
                        <a:pt x="9" y="0"/>
                      </a:lnTo>
                      <a:lnTo>
                        <a:pt x="7" y="0"/>
                      </a:lnTo>
                      <a:lnTo>
                        <a:pt x="4"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539" name="Freeform 491"/>
                <p:cNvSpPr>
                  <a:spLocks/>
                </p:cNvSpPr>
                <p:nvPr/>
              </p:nvSpPr>
              <p:spPr bwMode="auto">
                <a:xfrm>
                  <a:off x="8893" y="10373"/>
                  <a:ext cx="15" cy="14"/>
                </a:xfrm>
                <a:custGeom>
                  <a:avLst/>
                  <a:gdLst>
                    <a:gd name="T0" fmla="*/ 0 w 15"/>
                    <a:gd name="T1" fmla="*/ 7 h 14"/>
                    <a:gd name="T2" fmla="*/ 0 w 15"/>
                    <a:gd name="T3" fmla="*/ 10 h 14"/>
                    <a:gd name="T4" fmla="*/ 3 w 15"/>
                    <a:gd name="T5" fmla="*/ 12 h 14"/>
                    <a:gd name="T6" fmla="*/ 5 w 15"/>
                    <a:gd name="T7" fmla="*/ 14 h 14"/>
                    <a:gd name="T8" fmla="*/ 7 w 15"/>
                    <a:gd name="T9" fmla="*/ 14 h 14"/>
                    <a:gd name="T10" fmla="*/ 10 w 15"/>
                    <a:gd name="T11" fmla="*/ 12 h 14"/>
                    <a:gd name="T12" fmla="*/ 12 w 15"/>
                    <a:gd name="T13" fmla="*/ 10 h 14"/>
                    <a:gd name="T14" fmla="*/ 15 w 15"/>
                    <a:gd name="T15" fmla="*/ 7 h 14"/>
                    <a:gd name="T16" fmla="*/ 15 w 15"/>
                    <a:gd name="T17" fmla="*/ 5 h 14"/>
                    <a:gd name="T18" fmla="*/ 15 w 15"/>
                    <a:gd name="T19" fmla="*/ 5 h 14"/>
                    <a:gd name="T20" fmla="*/ 12 w 15"/>
                    <a:gd name="T21" fmla="*/ 2 h 14"/>
                    <a:gd name="T22" fmla="*/ 10 w 15"/>
                    <a:gd name="T23" fmla="*/ 0 h 14"/>
                    <a:gd name="T24" fmla="*/ 7 w 15"/>
                    <a:gd name="T25" fmla="*/ 0 h 14"/>
                    <a:gd name="T26" fmla="*/ 5 w 15"/>
                    <a:gd name="T27" fmla="*/ 0 h 14"/>
                    <a:gd name="T28" fmla="*/ 3 w 15"/>
                    <a:gd name="T29" fmla="*/ 0 h 14"/>
                    <a:gd name="T30" fmla="*/ 0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10"/>
                      </a:lnTo>
                      <a:lnTo>
                        <a:pt x="3" y="12"/>
                      </a:lnTo>
                      <a:lnTo>
                        <a:pt x="5" y="14"/>
                      </a:lnTo>
                      <a:lnTo>
                        <a:pt x="7" y="14"/>
                      </a:lnTo>
                      <a:lnTo>
                        <a:pt x="10" y="12"/>
                      </a:lnTo>
                      <a:lnTo>
                        <a:pt x="12" y="10"/>
                      </a:lnTo>
                      <a:lnTo>
                        <a:pt x="15" y="7"/>
                      </a:lnTo>
                      <a:lnTo>
                        <a:pt x="15" y="5"/>
                      </a:lnTo>
                      <a:lnTo>
                        <a:pt x="12" y="2"/>
                      </a:lnTo>
                      <a:lnTo>
                        <a:pt x="10" y="0"/>
                      </a:lnTo>
                      <a:lnTo>
                        <a:pt x="7" y="0"/>
                      </a:lnTo>
                      <a:lnTo>
                        <a:pt x="5" y="0"/>
                      </a:lnTo>
                      <a:lnTo>
                        <a:pt x="3" y="0"/>
                      </a:lnTo>
                      <a:lnTo>
                        <a:pt x="0" y="2"/>
                      </a:lnTo>
                      <a:lnTo>
                        <a:pt x="0" y="5"/>
                      </a:lnTo>
                      <a:lnTo>
                        <a:pt x="0" y="7"/>
                      </a:lnTo>
                      <a:close/>
                    </a:path>
                  </a:pathLst>
                </a:custGeom>
                <a:solidFill>
                  <a:srgbClr val="969696"/>
                </a:solidFill>
                <a:ln w="9525">
                  <a:noFill/>
                  <a:round/>
                  <a:headEnd/>
                  <a:tailEnd/>
                </a:ln>
              </p:spPr>
              <p:txBody>
                <a:bodyPr/>
                <a:lstStyle/>
                <a:p>
                  <a:endParaRPr lang="ru-RU"/>
                </a:p>
              </p:txBody>
            </p:sp>
            <p:sp>
              <p:nvSpPr>
                <p:cNvPr id="540" name="Freeform 492"/>
                <p:cNvSpPr>
                  <a:spLocks/>
                </p:cNvSpPr>
                <p:nvPr/>
              </p:nvSpPr>
              <p:spPr bwMode="auto">
                <a:xfrm>
                  <a:off x="8891" y="10344"/>
                  <a:ext cx="14" cy="15"/>
                </a:xfrm>
                <a:custGeom>
                  <a:avLst/>
                  <a:gdLst>
                    <a:gd name="T0" fmla="*/ 0 w 14"/>
                    <a:gd name="T1" fmla="*/ 7 h 15"/>
                    <a:gd name="T2" fmla="*/ 0 w 14"/>
                    <a:gd name="T3" fmla="*/ 10 h 15"/>
                    <a:gd name="T4" fmla="*/ 2 w 14"/>
                    <a:gd name="T5" fmla="*/ 12 h 15"/>
                    <a:gd name="T6" fmla="*/ 5 w 14"/>
                    <a:gd name="T7" fmla="*/ 15 h 15"/>
                    <a:gd name="T8" fmla="*/ 7 w 14"/>
                    <a:gd name="T9" fmla="*/ 15 h 15"/>
                    <a:gd name="T10" fmla="*/ 9 w 14"/>
                    <a:gd name="T11" fmla="*/ 12 h 15"/>
                    <a:gd name="T12" fmla="*/ 12 w 14"/>
                    <a:gd name="T13" fmla="*/ 10 h 15"/>
                    <a:gd name="T14" fmla="*/ 14 w 14"/>
                    <a:gd name="T15" fmla="*/ 7 h 15"/>
                    <a:gd name="T16" fmla="*/ 14 w 14"/>
                    <a:gd name="T17" fmla="*/ 5 h 15"/>
                    <a:gd name="T18" fmla="*/ 14 w 14"/>
                    <a:gd name="T19" fmla="*/ 5 h 15"/>
                    <a:gd name="T20" fmla="*/ 12 w 14"/>
                    <a:gd name="T21" fmla="*/ 3 h 15"/>
                    <a:gd name="T22" fmla="*/ 9 w 14"/>
                    <a:gd name="T23" fmla="*/ 0 h 15"/>
                    <a:gd name="T24" fmla="*/ 7 w 14"/>
                    <a:gd name="T25" fmla="*/ 0 h 15"/>
                    <a:gd name="T26" fmla="*/ 5 w 14"/>
                    <a:gd name="T27" fmla="*/ 0 h 15"/>
                    <a:gd name="T28" fmla="*/ 2 w 14"/>
                    <a:gd name="T29" fmla="*/ 0 h 15"/>
                    <a:gd name="T30" fmla="*/ 0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2" y="12"/>
                      </a:lnTo>
                      <a:lnTo>
                        <a:pt x="5" y="15"/>
                      </a:lnTo>
                      <a:lnTo>
                        <a:pt x="7" y="15"/>
                      </a:lnTo>
                      <a:lnTo>
                        <a:pt x="9" y="12"/>
                      </a:lnTo>
                      <a:lnTo>
                        <a:pt x="12" y="10"/>
                      </a:lnTo>
                      <a:lnTo>
                        <a:pt x="14" y="7"/>
                      </a:lnTo>
                      <a:lnTo>
                        <a:pt x="14" y="5"/>
                      </a:lnTo>
                      <a:lnTo>
                        <a:pt x="12" y="3"/>
                      </a:lnTo>
                      <a:lnTo>
                        <a:pt x="9" y="0"/>
                      </a:lnTo>
                      <a:lnTo>
                        <a:pt x="7" y="0"/>
                      </a:lnTo>
                      <a:lnTo>
                        <a:pt x="5" y="0"/>
                      </a:lnTo>
                      <a:lnTo>
                        <a:pt x="2" y="0"/>
                      </a:lnTo>
                      <a:lnTo>
                        <a:pt x="0" y="3"/>
                      </a:lnTo>
                      <a:lnTo>
                        <a:pt x="0" y="5"/>
                      </a:lnTo>
                      <a:lnTo>
                        <a:pt x="0" y="7"/>
                      </a:lnTo>
                      <a:close/>
                    </a:path>
                  </a:pathLst>
                </a:custGeom>
                <a:solidFill>
                  <a:srgbClr val="969696"/>
                </a:solidFill>
                <a:ln w="9525">
                  <a:noFill/>
                  <a:round/>
                  <a:headEnd/>
                  <a:tailEnd/>
                </a:ln>
              </p:spPr>
              <p:txBody>
                <a:bodyPr/>
                <a:lstStyle/>
                <a:p>
                  <a:endParaRPr lang="ru-RU"/>
                </a:p>
              </p:txBody>
            </p:sp>
            <p:sp>
              <p:nvSpPr>
                <p:cNvPr id="541" name="Freeform 493"/>
                <p:cNvSpPr>
                  <a:spLocks/>
                </p:cNvSpPr>
                <p:nvPr/>
              </p:nvSpPr>
              <p:spPr bwMode="auto">
                <a:xfrm>
                  <a:off x="8888" y="10315"/>
                  <a:ext cx="15" cy="15"/>
                </a:xfrm>
                <a:custGeom>
                  <a:avLst/>
                  <a:gdLst>
                    <a:gd name="T0" fmla="*/ 0 w 15"/>
                    <a:gd name="T1" fmla="*/ 8 h 15"/>
                    <a:gd name="T2" fmla="*/ 0 w 15"/>
                    <a:gd name="T3" fmla="*/ 10 h 15"/>
                    <a:gd name="T4" fmla="*/ 3 w 15"/>
                    <a:gd name="T5" fmla="*/ 12 h 15"/>
                    <a:gd name="T6" fmla="*/ 5 w 15"/>
                    <a:gd name="T7" fmla="*/ 15 h 15"/>
                    <a:gd name="T8" fmla="*/ 8 w 15"/>
                    <a:gd name="T9" fmla="*/ 15 h 15"/>
                    <a:gd name="T10" fmla="*/ 10 w 15"/>
                    <a:gd name="T11" fmla="*/ 12 h 15"/>
                    <a:gd name="T12" fmla="*/ 12 w 15"/>
                    <a:gd name="T13" fmla="*/ 10 h 15"/>
                    <a:gd name="T14" fmla="*/ 15 w 15"/>
                    <a:gd name="T15" fmla="*/ 8 h 15"/>
                    <a:gd name="T16" fmla="*/ 15 w 15"/>
                    <a:gd name="T17" fmla="*/ 5 h 15"/>
                    <a:gd name="T18" fmla="*/ 15 w 15"/>
                    <a:gd name="T19" fmla="*/ 5 h 15"/>
                    <a:gd name="T20" fmla="*/ 12 w 15"/>
                    <a:gd name="T21" fmla="*/ 3 h 15"/>
                    <a:gd name="T22" fmla="*/ 10 w 15"/>
                    <a:gd name="T23" fmla="*/ 0 h 15"/>
                    <a:gd name="T24" fmla="*/ 8 w 15"/>
                    <a:gd name="T25" fmla="*/ 0 h 15"/>
                    <a:gd name="T26" fmla="*/ 5 w 15"/>
                    <a:gd name="T27" fmla="*/ 0 h 15"/>
                    <a:gd name="T28" fmla="*/ 3 w 15"/>
                    <a:gd name="T29" fmla="*/ 0 h 15"/>
                    <a:gd name="T30" fmla="*/ 0 w 15"/>
                    <a:gd name="T31" fmla="*/ 3 h 15"/>
                    <a:gd name="T32" fmla="*/ 0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0" y="10"/>
                      </a:lnTo>
                      <a:lnTo>
                        <a:pt x="3" y="12"/>
                      </a:lnTo>
                      <a:lnTo>
                        <a:pt x="5" y="15"/>
                      </a:lnTo>
                      <a:lnTo>
                        <a:pt x="8" y="15"/>
                      </a:lnTo>
                      <a:lnTo>
                        <a:pt x="10" y="12"/>
                      </a:lnTo>
                      <a:lnTo>
                        <a:pt x="12" y="10"/>
                      </a:lnTo>
                      <a:lnTo>
                        <a:pt x="15" y="8"/>
                      </a:lnTo>
                      <a:lnTo>
                        <a:pt x="15" y="5"/>
                      </a:lnTo>
                      <a:lnTo>
                        <a:pt x="12" y="3"/>
                      </a:lnTo>
                      <a:lnTo>
                        <a:pt x="10" y="0"/>
                      </a:lnTo>
                      <a:lnTo>
                        <a:pt x="8" y="0"/>
                      </a:lnTo>
                      <a:lnTo>
                        <a:pt x="5" y="0"/>
                      </a:lnTo>
                      <a:lnTo>
                        <a:pt x="3" y="0"/>
                      </a:lnTo>
                      <a:lnTo>
                        <a:pt x="0" y="3"/>
                      </a:lnTo>
                      <a:lnTo>
                        <a:pt x="0" y="5"/>
                      </a:lnTo>
                      <a:lnTo>
                        <a:pt x="0" y="8"/>
                      </a:lnTo>
                      <a:close/>
                    </a:path>
                  </a:pathLst>
                </a:custGeom>
                <a:solidFill>
                  <a:srgbClr val="969696"/>
                </a:solidFill>
                <a:ln w="9525">
                  <a:noFill/>
                  <a:round/>
                  <a:headEnd/>
                  <a:tailEnd/>
                </a:ln>
              </p:spPr>
              <p:txBody>
                <a:bodyPr/>
                <a:lstStyle/>
                <a:p>
                  <a:endParaRPr lang="ru-RU"/>
                </a:p>
              </p:txBody>
            </p:sp>
            <p:sp>
              <p:nvSpPr>
                <p:cNvPr id="542" name="Freeform 494"/>
                <p:cNvSpPr>
                  <a:spLocks/>
                </p:cNvSpPr>
                <p:nvPr/>
              </p:nvSpPr>
              <p:spPr bwMode="auto">
                <a:xfrm>
                  <a:off x="8884" y="10287"/>
                  <a:ext cx="14" cy="14"/>
                </a:xfrm>
                <a:custGeom>
                  <a:avLst/>
                  <a:gdLst>
                    <a:gd name="T0" fmla="*/ 0 w 14"/>
                    <a:gd name="T1" fmla="*/ 7 h 14"/>
                    <a:gd name="T2" fmla="*/ 2 w 14"/>
                    <a:gd name="T3" fmla="*/ 9 h 14"/>
                    <a:gd name="T4" fmla="*/ 4 w 14"/>
                    <a:gd name="T5" fmla="*/ 12 h 14"/>
                    <a:gd name="T6" fmla="*/ 7 w 14"/>
                    <a:gd name="T7" fmla="*/ 14 h 14"/>
                    <a:gd name="T8" fmla="*/ 9 w 14"/>
                    <a:gd name="T9" fmla="*/ 14 h 14"/>
                    <a:gd name="T10" fmla="*/ 12 w 14"/>
                    <a:gd name="T11" fmla="*/ 12 h 14"/>
                    <a:gd name="T12" fmla="*/ 14 w 14"/>
                    <a:gd name="T13" fmla="*/ 9 h 14"/>
                    <a:gd name="T14" fmla="*/ 14 w 14"/>
                    <a:gd name="T15" fmla="*/ 7 h 14"/>
                    <a:gd name="T16" fmla="*/ 14 w 14"/>
                    <a:gd name="T17" fmla="*/ 4 h 14"/>
                    <a:gd name="T18" fmla="*/ 14 w 14"/>
                    <a:gd name="T19" fmla="*/ 4 h 14"/>
                    <a:gd name="T20" fmla="*/ 14 w 14"/>
                    <a:gd name="T21" fmla="*/ 2 h 14"/>
                    <a:gd name="T22" fmla="*/ 12 w 14"/>
                    <a:gd name="T23" fmla="*/ 0 h 14"/>
                    <a:gd name="T24" fmla="*/ 9 w 14"/>
                    <a:gd name="T25" fmla="*/ 0 h 14"/>
                    <a:gd name="T26" fmla="*/ 7 w 14"/>
                    <a:gd name="T27" fmla="*/ 0 h 14"/>
                    <a:gd name="T28" fmla="*/ 4 w 14"/>
                    <a:gd name="T29" fmla="*/ 0 h 14"/>
                    <a:gd name="T30" fmla="*/ 2 w 14"/>
                    <a:gd name="T31" fmla="*/ 2 h 14"/>
                    <a:gd name="T32" fmla="*/ 0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9"/>
                      </a:lnTo>
                      <a:lnTo>
                        <a:pt x="4" y="12"/>
                      </a:lnTo>
                      <a:lnTo>
                        <a:pt x="7" y="14"/>
                      </a:lnTo>
                      <a:lnTo>
                        <a:pt x="9" y="14"/>
                      </a:lnTo>
                      <a:lnTo>
                        <a:pt x="12" y="12"/>
                      </a:lnTo>
                      <a:lnTo>
                        <a:pt x="14" y="9"/>
                      </a:lnTo>
                      <a:lnTo>
                        <a:pt x="14" y="7"/>
                      </a:lnTo>
                      <a:lnTo>
                        <a:pt x="14" y="4"/>
                      </a:lnTo>
                      <a:lnTo>
                        <a:pt x="14" y="2"/>
                      </a:lnTo>
                      <a:lnTo>
                        <a:pt x="12" y="0"/>
                      </a:lnTo>
                      <a:lnTo>
                        <a:pt x="9" y="0"/>
                      </a:lnTo>
                      <a:lnTo>
                        <a:pt x="7" y="0"/>
                      </a:lnTo>
                      <a:lnTo>
                        <a:pt x="4" y="0"/>
                      </a:lnTo>
                      <a:lnTo>
                        <a:pt x="2" y="2"/>
                      </a:lnTo>
                      <a:lnTo>
                        <a:pt x="0" y="4"/>
                      </a:lnTo>
                      <a:lnTo>
                        <a:pt x="0" y="7"/>
                      </a:lnTo>
                      <a:close/>
                    </a:path>
                  </a:pathLst>
                </a:custGeom>
                <a:solidFill>
                  <a:srgbClr val="969696"/>
                </a:solidFill>
                <a:ln w="9525">
                  <a:noFill/>
                  <a:round/>
                  <a:headEnd/>
                  <a:tailEnd/>
                </a:ln>
              </p:spPr>
              <p:txBody>
                <a:bodyPr/>
                <a:lstStyle/>
                <a:p>
                  <a:endParaRPr lang="ru-RU"/>
                </a:p>
              </p:txBody>
            </p:sp>
            <p:sp>
              <p:nvSpPr>
                <p:cNvPr id="543" name="Freeform 495"/>
                <p:cNvSpPr>
                  <a:spLocks/>
                </p:cNvSpPr>
                <p:nvPr/>
              </p:nvSpPr>
              <p:spPr bwMode="auto">
                <a:xfrm>
                  <a:off x="8881" y="10258"/>
                  <a:ext cx="15" cy="14"/>
                </a:xfrm>
                <a:custGeom>
                  <a:avLst/>
                  <a:gdLst>
                    <a:gd name="T0" fmla="*/ 0 w 15"/>
                    <a:gd name="T1" fmla="*/ 7 h 14"/>
                    <a:gd name="T2" fmla="*/ 3 w 15"/>
                    <a:gd name="T3" fmla="*/ 9 h 14"/>
                    <a:gd name="T4" fmla="*/ 5 w 15"/>
                    <a:gd name="T5" fmla="*/ 12 h 14"/>
                    <a:gd name="T6" fmla="*/ 7 w 15"/>
                    <a:gd name="T7" fmla="*/ 14 h 14"/>
                    <a:gd name="T8" fmla="*/ 10 w 15"/>
                    <a:gd name="T9" fmla="*/ 14 h 14"/>
                    <a:gd name="T10" fmla="*/ 12 w 15"/>
                    <a:gd name="T11" fmla="*/ 12 h 14"/>
                    <a:gd name="T12" fmla="*/ 15 w 15"/>
                    <a:gd name="T13" fmla="*/ 9 h 14"/>
                    <a:gd name="T14" fmla="*/ 15 w 15"/>
                    <a:gd name="T15" fmla="*/ 7 h 14"/>
                    <a:gd name="T16" fmla="*/ 15 w 15"/>
                    <a:gd name="T17" fmla="*/ 5 h 14"/>
                    <a:gd name="T18" fmla="*/ 15 w 15"/>
                    <a:gd name="T19" fmla="*/ 5 h 14"/>
                    <a:gd name="T20" fmla="*/ 15 w 15"/>
                    <a:gd name="T21" fmla="*/ 2 h 14"/>
                    <a:gd name="T22" fmla="*/ 12 w 15"/>
                    <a:gd name="T23" fmla="*/ 0 h 14"/>
                    <a:gd name="T24" fmla="*/ 10 w 15"/>
                    <a:gd name="T25" fmla="*/ 0 h 14"/>
                    <a:gd name="T26" fmla="*/ 7 w 15"/>
                    <a:gd name="T27" fmla="*/ 0 h 14"/>
                    <a:gd name="T28" fmla="*/ 5 w 15"/>
                    <a:gd name="T29" fmla="*/ 0 h 14"/>
                    <a:gd name="T30" fmla="*/ 3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3" y="9"/>
                      </a:lnTo>
                      <a:lnTo>
                        <a:pt x="5" y="12"/>
                      </a:lnTo>
                      <a:lnTo>
                        <a:pt x="7" y="14"/>
                      </a:lnTo>
                      <a:lnTo>
                        <a:pt x="10" y="14"/>
                      </a:lnTo>
                      <a:lnTo>
                        <a:pt x="12" y="12"/>
                      </a:lnTo>
                      <a:lnTo>
                        <a:pt x="15" y="9"/>
                      </a:lnTo>
                      <a:lnTo>
                        <a:pt x="15" y="7"/>
                      </a:lnTo>
                      <a:lnTo>
                        <a:pt x="15" y="5"/>
                      </a:lnTo>
                      <a:lnTo>
                        <a:pt x="15" y="2"/>
                      </a:lnTo>
                      <a:lnTo>
                        <a:pt x="12" y="0"/>
                      </a:lnTo>
                      <a:lnTo>
                        <a:pt x="10" y="0"/>
                      </a:lnTo>
                      <a:lnTo>
                        <a:pt x="7" y="0"/>
                      </a:lnTo>
                      <a:lnTo>
                        <a:pt x="5" y="0"/>
                      </a:lnTo>
                      <a:lnTo>
                        <a:pt x="3" y="2"/>
                      </a:lnTo>
                      <a:lnTo>
                        <a:pt x="0" y="5"/>
                      </a:lnTo>
                      <a:lnTo>
                        <a:pt x="0" y="7"/>
                      </a:lnTo>
                      <a:close/>
                    </a:path>
                  </a:pathLst>
                </a:custGeom>
                <a:solidFill>
                  <a:srgbClr val="969696"/>
                </a:solidFill>
                <a:ln w="9525">
                  <a:noFill/>
                  <a:round/>
                  <a:headEnd/>
                  <a:tailEnd/>
                </a:ln>
              </p:spPr>
              <p:txBody>
                <a:bodyPr/>
                <a:lstStyle/>
                <a:p>
                  <a:endParaRPr lang="ru-RU"/>
                </a:p>
              </p:txBody>
            </p:sp>
            <p:sp>
              <p:nvSpPr>
                <p:cNvPr id="544" name="Freeform 496"/>
                <p:cNvSpPr>
                  <a:spLocks/>
                </p:cNvSpPr>
                <p:nvPr/>
              </p:nvSpPr>
              <p:spPr bwMode="auto">
                <a:xfrm>
                  <a:off x="8879" y="10229"/>
                  <a:ext cx="14" cy="14"/>
                </a:xfrm>
                <a:custGeom>
                  <a:avLst/>
                  <a:gdLst>
                    <a:gd name="T0" fmla="*/ 0 w 14"/>
                    <a:gd name="T1" fmla="*/ 7 h 14"/>
                    <a:gd name="T2" fmla="*/ 2 w 14"/>
                    <a:gd name="T3" fmla="*/ 10 h 14"/>
                    <a:gd name="T4" fmla="*/ 5 w 14"/>
                    <a:gd name="T5" fmla="*/ 12 h 14"/>
                    <a:gd name="T6" fmla="*/ 7 w 14"/>
                    <a:gd name="T7" fmla="*/ 14 h 14"/>
                    <a:gd name="T8" fmla="*/ 9 w 14"/>
                    <a:gd name="T9" fmla="*/ 14 h 14"/>
                    <a:gd name="T10" fmla="*/ 12 w 14"/>
                    <a:gd name="T11" fmla="*/ 12 h 14"/>
                    <a:gd name="T12" fmla="*/ 14 w 14"/>
                    <a:gd name="T13" fmla="*/ 10 h 14"/>
                    <a:gd name="T14" fmla="*/ 14 w 14"/>
                    <a:gd name="T15" fmla="*/ 7 h 14"/>
                    <a:gd name="T16" fmla="*/ 14 w 14"/>
                    <a:gd name="T17" fmla="*/ 5 h 14"/>
                    <a:gd name="T18" fmla="*/ 14 w 14"/>
                    <a:gd name="T19" fmla="*/ 5 h 14"/>
                    <a:gd name="T20" fmla="*/ 14 w 14"/>
                    <a:gd name="T21" fmla="*/ 2 h 14"/>
                    <a:gd name="T22" fmla="*/ 12 w 14"/>
                    <a:gd name="T23" fmla="*/ 0 h 14"/>
                    <a:gd name="T24" fmla="*/ 9 w 14"/>
                    <a:gd name="T25" fmla="*/ 0 h 14"/>
                    <a:gd name="T26" fmla="*/ 7 w 14"/>
                    <a:gd name="T27" fmla="*/ 0 h 14"/>
                    <a:gd name="T28" fmla="*/ 5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10"/>
                      </a:lnTo>
                      <a:lnTo>
                        <a:pt x="5" y="12"/>
                      </a:lnTo>
                      <a:lnTo>
                        <a:pt x="7" y="14"/>
                      </a:lnTo>
                      <a:lnTo>
                        <a:pt x="9" y="14"/>
                      </a:lnTo>
                      <a:lnTo>
                        <a:pt x="12" y="12"/>
                      </a:lnTo>
                      <a:lnTo>
                        <a:pt x="14" y="10"/>
                      </a:lnTo>
                      <a:lnTo>
                        <a:pt x="14" y="7"/>
                      </a:lnTo>
                      <a:lnTo>
                        <a:pt x="14" y="5"/>
                      </a:lnTo>
                      <a:lnTo>
                        <a:pt x="14" y="2"/>
                      </a:lnTo>
                      <a:lnTo>
                        <a:pt x="12" y="0"/>
                      </a:lnTo>
                      <a:lnTo>
                        <a:pt x="9" y="0"/>
                      </a:lnTo>
                      <a:lnTo>
                        <a:pt x="7" y="0"/>
                      </a:lnTo>
                      <a:lnTo>
                        <a:pt x="5"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545" name="Freeform 497"/>
                <p:cNvSpPr>
                  <a:spLocks/>
                </p:cNvSpPr>
                <p:nvPr/>
              </p:nvSpPr>
              <p:spPr bwMode="auto">
                <a:xfrm>
                  <a:off x="8876" y="10200"/>
                  <a:ext cx="15" cy="15"/>
                </a:xfrm>
                <a:custGeom>
                  <a:avLst/>
                  <a:gdLst>
                    <a:gd name="T0" fmla="*/ 0 w 15"/>
                    <a:gd name="T1" fmla="*/ 7 h 15"/>
                    <a:gd name="T2" fmla="*/ 3 w 15"/>
                    <a:gd name="T3" fmla="*/ 10 h 15"/>
                    <a:gd name="T4" fmla="*/ 5 w 15"/>
                    <a:gd name="T5" fmla="*/ 12 h 15"/>
                    <a:gd name="T6" fmla="*/ 8 w 15"/>
                    <a:gd name="T7" fmla="*/ 15 h 15"/>
                    <a:gd name="T8" fmla="*/ 10 w 15"/>
                    <a:gd name="T9" fmla="*/ 15 h 15"/>
                    <a:gd name="T10" fmla="*/ 12 w 15"/>
                    <a:gd name="T11" fmla="*/ 12 h 15"/>
                    <a:gd name="T12" fmla="*/ 15 w 15"/>
                    <a:gd name="T13" fmla="*/ 10 h 15"/>
                    <a:gd name="T14" fmla="*/ 15 w 15"/>
                    <a:gd name="T15" fmla="*/ 7 h 15"/>
                    <a:gd name="T16" fmla="*/ 15 w 15"/>
                    <a:gd name="T17" fmla="*/ 5 h 15"/>
                    <a:gd name="T18" fmla="*/ 15 w 15"/>
                    <a:gd name="T19" fmla="*/ 5 h 15"/>
                    <a:gd name="T20" fmla="*/ 15 w 15"/>
                    <a:gd name="T21" fmla="*/ 3 h 15"/>
                    <a:gd name="T22" fmla="*/ 12 w 15"/>
                    <a:gd name="T23" fmla="*/ 0 h 15"/>
                    <a:gd name="T24" fmla="*/ 10 w 15"/>
                    <a:gd name="T25" fmla="*/ 0 h 15"/>
                    <a:gd name="T26" fmla="*/ 8 w 15"/>
                    <a:gd name="T27" fmla="*/ 0 h 15"/>
                    <a:gd name="T28" fmla="*/ 5 w 15"/>
                    <a:gd name="T29" fmla="*/ 0 h 15"/>
                    <a:gd name="T30" fmla="*/ 3 w 15"/>
                    <a:gd name="T31" fmla="*/ 3 h 15"/>
                    <a:gd name="T32" fmla="*/ 0 w 15"/>
                    <a:gd name="T33" fmla="*/ 5 h 15"/>
                    <a:gd name="T34" fmla="*/ 0 w 15"/>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7"/>
                      </a:moveTo>
                      <a:lnTo>
                        <a:pt x="3" y="10"/>
                      </a:lnTo>
                      <a:lnTo>
                        <a:pt x="5" y="12"/>
                      </a:lnTo>
                      <a:lnTo>
                        <a:pt x="8" y="15"/>
                      </a:lnTo>
                      <a:lnTo>
                        <a:pt x="10" y="15"/>
                      </a:lnTo>
                      <a:lnTo>
                        <a:pt x="12" y="12"/>
                      </a:lnTo>
                      <a:lnTo>
                        <a:pt x="15" y="10"/>
                      </a:lnTo>
                      <a:lnTo>
                        <a:pt x="15" y="7"/>
                      </a:lnTo>
                      <a:lnTo>
                        <a:pt x="15" y="5"/>
                      </a:lnTo>
                      <a:lnTo>
                        <a:pt x="15" y="3"/>
                      </a:lnTo>
                      <a:lnTo>
                        <a:pt x="12" y="0"/>
                      </a:lnTo>
                      <a:lnTo>
                        <a:pt x="10" y="0"/>
                      </a:lnTo>
                      <a:lnTo>
                        <a:pt x="8" y="0"/>
                      </a:lnTo>
                      <a:lnTo>
                        <a:pt x="5" y="0"/>
                      </a:lnTo>
                      <a:lnTo>
                        <a:pt x="3" y="3"/>
                      </a:lnTo>
                      <a:lnTo>
                        <a:pt x="0" y="5"/>
                      </a:lnTo>
                      <a:lnTo>
                        <a:pt x="0" y="7"/>
                      </a:lnTo>
                      <a:close/>
                    </a:path>
                  </a:pathLst>
                </a:custGeom>
                <a:solidFill>
                  <a:srgbClr val="969696"/>
                </a:solidFill>
                <a:ln w="9525">
                  <a:noFill/>
                  <a:round/>
                  <a:headEnd/>
                  <a:tailEnd/>
                </a:ln>
              </p:spPr>
              <p:txBody>
                <a:bodyPr/>
                <a:lstStyle/>
                <a:p>
                  <a:endParaRPr lang="ru-RU"/>
                </a:p>
              </p:txBody>
            </p:sp>
            <p:sp>
              <p:nvSpPr>
                <p:cNvPr id="546" name="Freeform 498"/>
                <p:cNvSpPr>
                  <a:spLocks/>
                </p:cNvSpPr>
                <p:nvPr/>
              </p:nvSpPr>
              <p:spPr bwMode="auto">
                <a:xfrm>
                  <a:off x="8874" y="10171"/>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10 w 14"/>
                    <a:gd name="T11" fmla="*/ 15 h 15"/>
                    <a:gd name="T12" fmla="*/ 12 w 14"/>
                    <a:gd name="T13" fmla="*/ 12 h 15"/>
                    <a:gd name="T14" fmla="*/ 14 w 14"/>
                    <a:gd name="T15" fmla="*/ 10 h 15"/>
                    <a:gd name="T16" fmla="*/ 14 w 14"/>
                    <a:gd name="T17" fmla="*/ 8 h 15"/>
                    <a:gd name="T18" fmla="*/ 14 w 14"/>
                    <a:gd name="T19" fmla="*/ 8 h 15"/>
                    <a:gd name="T20" fmla="*/ 12 w 14"/>
                    <a:gd name="T21" fmla="*/ 5 h 15"/>
                    <a:gd name="T22" fmla="*/ 10 w 14"/>
                    <a:gd name="T23" fmla="*/ 3 h 15"/>
                    <a:gd name="T24" fmla="*/ 7 w 14"/>
                    <a:gd name="T25" fmla="*/ 0 h 15"/>
                    <a:gd name="T26" fmla="*/ 5 w 14"/>
                    <a:gd name="T27" fmla="*/ 0 h 15"/>
                    <a:gd name="T28" fmla="*/ 2 w 14"/>
                    <a:gd name="T29" fmla="*/ 3 h 15"/>
                    <a:gd name="T30" fmla="*/ 0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10" y="15"/>
                      </a:lnTo>
                      <a:lnTo>
                        <a:pt x="12" y="12"/>
                      </a:lnTo>
                      <a:lnTo>
                        <a:pt x="14" y="10"/>
                      </a:lnTo>
                      <a:lnTo>
                        <a:pt x="14" y="8"/>
                      </a:lnTo>
                      <a:lnTo>
                        <a:pt x="12" y="5"/>
                      </a:lnTo>
                      <a:lnTo>
                        <a:pt x="10" y="3"/>
                      </a:lnTo>
                      <a:lnTo>
                        <a:pt x="7" y="0"/>
                      </a:lnTo>
                      <a:lnTo>
                        <a:pt x="5" y="0"/>
                      </a:lnTo>
                      <a:lnTo>
                        <a:pt x="2"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547" name="Freeform 499"/>
                <p:cNvSpPr>
                  <a:spLocks/>
                </p:cNvSpPr>
                <p:nvPr/>
              </p:nvSpPr>
              <p:spPr bwMode="auto">
                <a:xfrm>
                  <a:off x="8872" y="10143"/>
                  <a:ext cx="14" cy="14"/>
                </a:xfrm>
                <a:custGeom>
                  <a:avLst/>
                  <a:gdLst>
                    <a:gd name="T0" fmla="*/ 0 w 14"/>
                    <a:gd name="T1" fmla="*/ 9 h 14"/>
                    <a:gd name="T2" fmla="*/ 0 w 14"/>
                    <a:gd name="T3" fmla="*/ 12 h 14"/>
                    <a:gd name="T4" fmla="*/ 2 w 14"/>
                    <a:gd name="T5" fmla="*/ 14 h 14"/>
                    <a:gd name="T6" fmla="*/ 4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9 w 14"/>
                    <a:gd name="T23" fmla="*/ 2 h 14"/>
                    <a:gd name="T24" fmla="*/ 7 w 14"/>
                    <a:gd name="T25" fmla="*/ 0 h 14"/>
                    <a:gd name="T26" fmla="*/ 4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4" y="14"/>
                      </a:lnTo>
                      <a:lnTo>
                        <a:pt x="7" y="14"/>
                      </a:lnTo>
                      <a:lnTo>
                        <a:pt x="9" y="14"/>
                      </a:lnTo>
                      <a:lnTo>
                        <a:pt x="12" y="12"/>
                      </a:lnTo>
                      <a:lnTo>
                        <a:pt x="14" y="9"/>
                      </a:lnTo>
                      <a:lnTo>
                        <a:pt x="14" y="7"/>
                      </a:lnTo>
                      <a:lnTo>
                        <a:pt x="12" y="4"/>
                      </a:lnTo>
                      <a:lnTo>
                        <a:pt x="9" y="2"/>
                      </a:lnTo>
                      <a:lnTo>
                        <a:pt x="7" y="0"/>
                      </a:lnTo>
                      <a:lnTo>
                        <a:pt x="4"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548" name="Freeform 500"/>
                <p:cNvSpPr>
                  <a:spLocks/>
                </p:cNvSpPr>
                <p:nvPr/>
              </p:nvSpPr>
              <p:spPr bwMode="auto">
                <a:xfrm>
                  <a:off x="8869" y="10114"/>
                  <a:ext cx="15" cy="14"/>
                </a:xfrm>
                <a:custGeom>
                  <a:avLst/>
                  <a:gdLst>
                    <a:gd name="T0" fmla="*/ 0 w 15"/>
                    <a:gd name="T1" fmla="*/ 9 h 14"/>
                    <a:gd name="T2" fmla="*/ 0 w 15"/>
                    <a:gd name="T3" fmla="*/ 12 h 14"/>
                    <a:gd name="T4" fmla="*/ 3 w 15"/>
                    <a:gd name="T5" fmla="*/ 14 h 14"/>
                    <a:gd name="T6" fmla="*/ 5 w 15"/>
                    <a:gd name="T7" fmla="*/ 14 h 14"/>
                    <a:gd name="T8" fmla="*/ 7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5 h 14"/>
                    <a:gd name="T22" fmla="*/ 10 w 15"/>
                    <a:gd name="T23" fmla="*/ 2 h 14"/>
                    <a:gd name="T24" fmla="*/ 7 w 15"/>
                    <a:gd name="T25" fmla="*/ 0 h 14"/>
                    <a:gd name="T26" fmla="*/ 5 w 15"/>
                    <a:gd name="T27" fmla="*/ 0 h 14"/>
                    <a:gd name="T28" fmla="*/ 3 w 15"/>
                    <a:gd name="T29" fmla="*/ 2 h 14"/>
                    <a:gd name="T30" fmla="*/ 0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7" y="14"/>
                      </a:lnTo>
                      <a:lnTo>
                        <a:pt x="10" y="14"/>
                      </a:lnTo>
                      <a:lnTo>
                        <a:pt x="12" y="12"/>
                      </a:lnTo>
                      <a:lnTo>
                        <a:pt x="15" y="9"/>
                      </a:lnTo>
                      <a:lnTo>
                        <a:pt x="15" y="7"/>
                      </a:lnTo>
                      <a:lnTo>
                        <a:pt x="12" y="5"/>
                      </a:lnTo>
                      <a:lnTo>
                        <a:pt x="10" y="2"/>
                      </a:lnTo>
                      <a:lnTo>
                        <a:pt x="7" y="0"/>
                      </a:lnTo>
                      <a:lnTo>
                        <a:pt x="5" y="0"/>
                      </a:lnTo>
                      <a:lnTo>
                        <a:pt x="3"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549" name="Freeform 501"/>
                <p:cNvSpPr>
                  <a:spLocks/>
                </p:cNvSpPr>
                <p:nvPr/>
              </p:nvSpPr>
              <p:spPr bwMode="auto">
                <a:xfrm>
                  <a:off x="8867" y="10085"/>
                  <a:ext cx="14" cy="14"/>
                </a:xfrm>
                <a:custGeom>
                  <a:avLst/>
                  <a:gdLst>
                    <a:gd name="T0" fmla="*/ 0 w 14"/>
                    <a:gd name="T1" fmla="*/ 10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9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5" y="14"/>
                      </a:lnTo>
                      <a:lnTo>
                        <a:pt x="7" y="14"/>
                      </a:lnTo>
                      <a:lnTo>
                        <a:pt x="9" y="14"/>
                      </a:lnTo>
                      <a:lnTo>
                        <a:pt x="12" y="12"/>
                      </a:lnTo>
                      <a:lnTo>
                        <a:pt x="14" y="10"/>
                      </a:lnTo>
                      <a:lnTo>
                        <a:pt x="14" y="7"/>
                      </a:lnTo>
                      <a:lnTo>
                        <a:pt x="12" y="5"/>
                      </a:lnTo>
                      <a:lnTo>
                        <a:pt x="9" y="2"/>
                      </a:lnTo>
                      <a:lnTo>
                        <a:pt x="7" y="0"/>
                      </a:lnTo>
                      <a:lnTo>
                        <a:pt x="5"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550" name="Freeform 502"/>
                <p:cNvSpPr>
                  <a:spLocks/>
                </p:cNvSpPr>
                <p:nvPr/>
              </p:nvSpPr>
              <p:spPr bwMode="auto">
                <a:xfrm>
                  <a:off x="8862" y="10056"/>
                  <a:ext cx="14" cy="15"/>
                </a:xfrm>
                <a:custGeom>
                  <a:avLst/>
                  <a:gdLst>
                    <a:gd name="T0" fmla="*/ 0 w 14"/>
                    <a:gd name="T1" fmla="*/ 10 h 15"/>
                    <a:gd name="T2" fmla="*/ 2 w 14"/>
                    <a:gd name="T3" fmla="*/ 12 h 15"/>
                    <a:gd name="T4" fmla="*/ 5 w 14"/>
                    <a:gd name="T5" fmla="*/ 15 h 15"/>
                    <a:gd name="T6" fmla="*/ 7 w 14"/>
                    <a:gd name="T7" fmla="*/ 15 h 15"/>
                    <a:gd name="T8" fmla="*/ 10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10 w 14"/>
                    <a:gd name="T25" fmla="*/ 0 h 15"/>
                    <a:gd name="T26" fmla="*/ 7 w 14"/>
                    <a:gd name="T27" fmla="*/ 0 h 15"/>
                    <a:gd name="T28" fmla="*/ 5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10" y="15"/>
                      </a:lnTo>
                      <a:lnTo>
                        <a:pt x="12" y="15"/>
                      </a:lnTo>
                      <a:lnTo>
                        <a:pt x="14" y="12"/>
                      </a:lnTo>
                      <a:lnTo>
                        <a:pt x="14" y="10"/>
                      </a:lnTo>
                      <a:lnTo>
                        <a:pt x="14" y="7"/>
                      </a:lnTo>
                      <a:lnTo>
                        <a:pt x="14" y="5"/>
                      </a:lnTo>
                      <a:lnTo>
                        <a:pt x="12" y="3"/>
                      </a:lnTo>
                      <a:lnTo>
                        <a:pt x="10" y="0"/>
                      </a:lnTo>
                      <a:lnTo>
                        <a:pt x="7" y="0"/>
                      </a:lnTo>
                      <a:lnTo>
                        <a:pt x="5"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551" name="Freeform 503"/>
                <p:cNvSpPr>
                  <a:spLocks/>
                </p:cNvSpPr>
                <p:nvPr/>
              </p:nvSpPr>
              <p:spPr bwMode="auto">
                <a:xfrm>
                  <a:off x="8860" y="10027"/>
                  <a:ext cx="14" cy="15"/>
                </a:xfrm>
                <a:custGeom>
                  <a:avLst/>
                  <a:gdLst>
                    <a:gd name="T0" fmla="*/ 0 w 14"/>
                    <a:gd name="T1" fmla="*/ 10 h 15"/>
                    <a:gd name="T2" fmla="*/ 2 w 14"/>
                    <a:gd name="T3" fmla="*/ 12 h 15"/>
                    <a:gd name="T4" fmla="*/ 4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9 w 14"/>
                    <a:gd name="T25" fmla="*/ 0 h 15"/>
                    <a:gd name="T26" fmla="*/ 7 w 14"/>
                    <a:gd name="T27" fmla="*/ 0 h 15"/>
                    <a:gd name="T28" fmla="*/ 4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4" y="15"/>
                      </a:lnTo>
                      <a:lnTo>
                        <a:pt x="7" y="15"/>
                      </a:lnTo>
                      <a:lnTo>
                        <a:pt x="9" y="15"/>
                      </a:lnTo>
                      <a:lnTo>
                        <a:pt x="12" y="15"/>
                      </a:lnTo>
                      <a:lnTo>
                        <a:pt x="14" y="12"/>
                      </a:lnTo>
                      <a:lnTo>
                        <a:pt x="14" y="10"/>
                      </a:lnTo>
                      <a:lnTo>
                        <a:pt x="14" y="8"/>
                      </a:lnTo>
                      <a:lnTo>
                        <a:pt x="14" y="5"/>
                      </a:lnTo>
                      <a:lnTo>
                        <a:pt x="12" y="3"/>
                      </a:lnTo>
                      <a:lnTo>
                        <a:pt x="9" y="0"/>
                      </a:lnTo>
                      <a:lnTo>
                        <a:pt x="7" y="0"/>
                      </a:lnTo>
                      <a:lnTo>
                        <a:pt x="4"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552" name="Freeform 504"/>
                <p:cNvSpPr>
                  <a:spLocks/>
                </p:cNvSpPr>
                <p:nvPr/>
              </p:nvSpPr>
              <p:spPr bwMode="auto">
                <a:xfrm>
                  <a:off x="8857" y="9999"/>
                  <a:ext cx="15" cy="14"/>
                </a:xfrm>
                <a:custGeom>
                  <a:avLst/>
                  <a:gdLst>
                    <a:gd name="T0" fmla="*/ 0 w 15"/>
                    <a:gd name="T1" fmla="*/ 9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4 h 14"/>
                    <a:gd name="T22" fmla="*/ 12 w 15"/>
                    <a:gd name="T23" fmla="*/ 2 h 14"/>
                    <a:gd name="T24" fmla="*/ 10 w 15"/>
                    <a:gd name="T25" fmla="*/ 0 h 14"/>
                    <a:gd name="T26" fmla="*/ 7 w 15"/>
                    <a:gd name="T27" fmla="*/ 0 h 14"/>
                    <a:gd name="T28" fmla="*/ 5 w 15"/>
                    <a:gd name="T29" fmla="*/ 2 h 14"/>
                    <a:gd name="T30" fmla="*/ 3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7" y="14"/>
                      </a:lnTo>
                      <a:lnTo>
                        <a:pt x="10" y="14"/>
                      </a:lnTo>
                      <a:lnTo>
                        <a:pt x="12" y="14"/>
                      </a:lnTo>
                      <a:lnTo>
                        <a:pt x="15" y="12"/>
                      </a:lnTo>
                      <a:lnTo>
                        <a:pt x="15" y="9"/>
                      </a:lnTo>
                      <a:lnTo>
                        <a:pt x="15" y="7"/>
                      </a:lnTo>
                      <a:lnTo>
                        <a:pt x="15" y="4"/>
                      </a:lnTo>
                      <a:lnTo>
                        <a:pt x="12" y="2"/>
                      </a:lnTo>
                      <a:lnTo>
                        <a:pt x="10" y="0"/>
                      </a:lnTo>
                      <a:lnTo>
                        <a:pt x="7" y="0"/>
                      </a:lnTo>
                      <a:lnTo>
                        <a:pt x="5" y="2"/>
                      </a:lnTo>
                      <a:lnTo>
                        <a:pt x="3" y="4"/>
                      </a:lnTo>
                      <a:lnTo>
                        <a:pt x="0" y="7"/>
                      </a:lnTo>
                      <a:lnTo>
                        <a:pt x="0" y="9"/>
                      </a:lnTo>
                      <a:close/>
                    </a:path>
                  </a:pathLst>
                </a:custGeom>
                <a:solidFill>
                  <a:srgbClr val="969696"/>
                </a:solidFill>
                <a:ln w="9525">
                  <a:noFill/>
                  <a:round/>
                  <a:headEnd/>
                  <a:tailEnd/>
                </a:ln>
              </p:spPr>
              <p:txBody>
                <a:bodyPr/>
                <a:lstStyle/>
                <a:p>
                  <a:endParaRPr lang="ru-RU"/>
                </a:p>
              </p:txBody>
            </p:sp>
            <p:sp>
              <p:nvSpPr>
                <p:cNvPr id="553" name="Freeform 505"/>
                <p:cNvSpPr>
                  <a:spLocks/>
                </p:cNvSpPr>
                <p:nvPr/>
              </p:nvSpPr>
              <p:spPr bwMode="auto">
                <a:xfrm>
                  <a:off x="8855" y="9970"/>
                  <a:ext cx="14" cy="14"/>
                </a:xfrm>
                <a:custGeom>
                  <a:avLst/>
                  <a:gdLst>
                    <a:gd name="T0" fmla="*/ 0 w 14"/>
                    <a:gd name="T1" fmla="*/ 9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5 w 14"/>
                    <a:gd name="T29" fmla="*/ 2 h 14"/>
                    <a:gd name="T30" fmla="*/ 2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9" y="14"/>
                      </a:lnTo>
                      <a:lnTo>
                        <a:pt x="12" y="14"/>
                      </a:lnTo>
                      <a:lnTo>
                        <a:pt x="14" y="12"/>
                      </a:lnTo>
                      <a:lnTo>
                        <a:pt x="14" y="9"/>
                      </a:lnTo>
                      <a:lnTo>
                        <a:pt x="14" y="7"/>
                      </a:lnTo>
                      <a:lnTo>
                        <a:pt x="14" y="5"/>
                      </a:lnTo>
                      <a:lnTo>
                        <a:pt x="12" y="2"/>
                      </a:lnTo>
                      <a:lnTo>
                        <a:pt x="9" y="0"/>
                      </a:lnTo>
                      <a:lnTo>
                        <a:pt x="7" y="0"/>
                      </a:lnTo>
                      <a:lnTo>
                        <a:pt x="5" y="2"/>
                      </a:lnTo>
                      <a:lnTo>
                        <a:pt x="2" y="5"/>
                      </a:lnTo>
                      <a:lnTo>
                        <a:pt x="0" y="7"/>
                      </a:lnTo>
                      <a:lnTo>
                        <a:pt x="0" y="9"/>
                      </a:lnTo>
                      <a:close/>
                    </a:path>
                  </a:pathLst>
                </a:custGeom>
                <a:solidFill>
                  <a:srgbClr val="969696"/>
                </a:solidFill>
                <a:ln w="9525">
                  <a:noFill/>
                  <a:round/>
                  <a:headEnd/>
                  <a:tailEnd/>
                </a:ln>
              </p:spPr>
              <p:txBody>
                <a:bodyPr/>
                <a:lstStyle/>
                <a:p>
                  <a:endParaRPr lang="ru-RU"/>
                </a:p>
              </p:txBody>
            </p:sp>
            <p:sp>
              <p:nvSpPr>
                <p:cNvPr id="554" name="Freeform 506"/>
                <p:cNvSpPr>
                  <a:spLocks/>
                </p:cNvSpPr>
                <p:nvPr/>
              </p:nvSpPr>
              <p:spPr bwMode="auto">
                <a:xfrm>
                  <a:off x="8852" y="9941"/>
                  <a:ext cx="15" cy="14"/>
                </a:xfrm>
                <a:custGeom>
                  <a:avLst/>
                  <a:gdLst>
                    <a:gd name="T0" fmla="*/ 0 w 15"/>
                    <a:gd name="T1" fmla="*/ 10 h 14"/>
                    <a:gd name="T2" fmla="*/ 0 w 15"/>
                    <a:gd name="T3" fmla="*/ 12 h 14"/>
                    <a:gd name="T4" fmla="*/ 3 w 15"/>
                    <a:gd name="T5" fmla="*/ 14 h 14"/>
                    <a:gd name="T6" fmla="*/ 5 w 15"/>
                    <a:gd name="T7" fmla="*/ 14 h 14"/>
                    <a:gd name="T8" fmla="*/ 8 w 15"/>
                    <a:gd name="T9" fmla="*/ 14 h 14"/>
                    <a:gd name="T10" fmla="*/ 10 w 15"/>
                    <a:gd name="T11" fmla="*/ 14 h 14"/>
                    <a:gd name="T12" fmla="*/ 12 w 15"/>
                    <a:gd name="T13" fmla="*/ 12 h 14"/>
                    <a:gd name="T14" fmla="*/ 15 w 15"/>
                    <a:gd name="T15" fmla="*/ 10 h 14"/>
                    <a:gd name="T16" fmla="*/ 15 w 15"/>
                    <a:gd name="T17" fmla="*/ 7 h 14"/>
                    <a:gd name="T18" fmla="*/ 15 w 15"/>
                    <a:gd name="T19" fmla="*/ 7 h 14"/>
                    <a:gd name="T20" fmla="*/ 12 w 15"/>
                    <a:gd name="T21" fmla="*/ 5 h 14"/>
                    <a:gd name="T22" fmla="*/ 10 w 15"/>
                    <a:gd name="T23" fmla="*/ 2 h 14"/>
                    <a:gd name="T24" fmla="*/ 8 w 15"/>
                    <a:gd name="T25" fmla="*/ 0 h 14"/>
                    <a:gd name="T26" fmla="*/ 5 w 15"/>
                    <a:gd name="T27" fmla="*/ 0 h 14"/>
                    <a:gd name="T28" fmla="*/ 3 w 15"/>
                    <a:gd name="T29" fmla="*/ 2 h 14"/>
                    <a:gd name="T30" fmla="*/ 0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0" y="12"/>
                      </a:lnTo>
                      <a:lnTo>
                        <a:pt x="3" y="14"/>
                      </a:lnTo>
                      <a:lnTo>
                        <a:pt x="5" y="14"/>
                      </a:lnTo>
                      <a:lnTo>
                        <a:pt x="8" y="14"/>
                      </a:lnTo>
                      <a:lnTo>
                        <a:pt x="10" y="14"/>
                      </a:lnTo>
                      <a:lnTo>
                        <a:pt x="12" y="12"/>
                      </a:lnTo>
                      <a:lnTo>
                        <a:pt x="15" y="10"/>
                      </a:lnTo>
                      <a:lnTo>
                        <a:pt x="15" y="7"/>
                      </a:lnTo>
                      <a:lnTo>
                        <a:pt x="12" y="5"/>
                      </a:lnTo>
                      <a:lnTo>
                        <a:pt x="10" y="2"/>
                      </a:lnTo>
                      <a:lnTo>
                        <a:pt x="8" y="0"/>
                      </a:lnTo>
                      <a:lnTo>
                        <a:pt x="5" y="0"/>
                      </a:lnTo>
                      <a:lnTo>
                        <a:pt x="3"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555" name="Freeform 507"/>
                <p:cNvSpPr>
                  <a:spLocks/>
                </p:cNvSpPr>
                <p:nvPr/>
              </p:nvSpPr>
              <p:spPr bwMode="auto">
                <a:xfrm>
                  <a:off x="8850" y="9915"/>
                  <a:ext cx="14" cy="14"/>
                </a:xfrm>
                <a:custGeom>
                  <a:avLst/>
                  <a:gdLst>
                    <a:gd name="T0" fmla="*/ 0 w 14"/>
                    <a:gd name="T1" fmla="*/ 7 h 14"/>
                    <a:gd name="T2" fmla="*/ 0 w 14"/>
                    <a:gd name="T3" fmla="*/ 9 h 14"/>
                    <a:gd name="T4" fmla="*/ 2 w 14"/>
                    <a:gd name="T5" fmla="*/ 12 h 14"/>
                    <a:gd name="T6" fmla="*/ 5 w 14"/>
                    <a:gd name="T7" fmla="*/ 14 h 14"/>
                    <a:gd name="T8" fmla="*/ 7 w 14"/>
                    <a:gd name="T9" fmla="*/ 14 h 14"/>
                    <a:gd name="T10" fmla="*/ 10 w 14"/>
                    <a:gd name="T11" fmla="*/ 12 h 14"/>
                    <a:gd name="T12" fmla="*/ 12 w 14"/>
                    <a:gd name="T13" fmla="*/ 9 h 14"/>
                    <a:gd name="T14" fmla="*/ 14 w 14"/>
                    <a:gd name="T15" fmla="*/ 7 h 14"/>
                    <a:gd name="T16" fmla="*/ 14 w 14"/>
                    <a:gd name="T17" fmla="*/ 4 h 14"/>
                    <a:gd name="T18" fmla="*/ 14 w 14"/>
                    <a:gd name="T19" fmla="*/ 4 h 14"/>
                    <a:gd name="T20" fmla="*/ 12 w 14"/>
                    <a:gd name="T21" fmla="*/ 2 h 14"/>
                    <a:gd name="T22" fmla="*/ 10 w 14"/>
                    <a:gd name="T23" fmla="*/ 0 h 14"/>
                    <a:gd name="T24" fmla="*/ 7 w 14"/>
                    <a:gd name="T25" fmla="*/ 0 h 14"/>
                    <a:gd name="T26" fmla="*/ 5 w 14"/>
                    <a:gd name="T27" fmla="*/ 0 h 14"/>
                    <a:gd name="T28" fmla="*/ 2 w 14"/>
                    <a:gd name="T29" fmla="*/ 0 h 14"/>
                    <a:gd name="T30" fmla="*/ 0 w 14"/>
                    <a:gd name="T31" fmla="*/ 2 h 14"/>
                    <a:gd name="T32" fmla="*/ 0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5" y="14"/>
                      </a:lnTo>
                      <a:lnTo>
                        <a:pt x="7" y="14"/>
                      </a:lnTo>
                      <a:lnTo>
                        <a:pt x="10" y="12"/>
                      </a:lnTo>
                      <a:lnTo>
                        <a:pt x="12" y="9"/>
                      </a:lnTo>
                      <a:lnTo>
                        <a:pt x="14" y="7"/>
                      </a:lnTo>
                      <a:lnTo>
                        <a:pt x="14" y="4"/>
                      </a:lnTo>
                      <a:lnTo>
                        <a:pt x="12" y="2"/>
                      </a:lnTo>
                      <a:lnTo>
                        <a:pt x="10" y="0"/>
                      </a:lnTo>
                      <a:lnTo>
                        <a:pt x="7" y="0"/>
                      </a:lnTo>
                      <a:lnTo>
                        <a:pt x="5" y="0"/>
                      </a:lnTo>
                      <a:lnTo>
                        <a:pt x="2" y="0"/>
                      </a:lnTo>
                      <a:lnTo>
                        <a:pt x="0" y="2"/>
                      </a:lnTo>
                      <a:lnTo>
                        <a:pt x="0" y="4"/>
                      </a:lnTo>
                      <a:lnTo>
                        <a:pt x="0" y="7"/>
                      </a:lnTo>
                      <a:close/>
                    </a:path>
                  </a:pathLst>
                </a:custGeom>
                <a:solidFill>
                  <a:srgbClr val="969696"/>
                </a:solidFill>
                <a:ln w="9525">
                  <a:noFill/>
                  <a:round/>
                  <a:headEnd/>
                  <a:tailEnd/>
                </a:ln>
              </p:spPr>
              <p:txBody>
                <a:bodyPr/>
                <a:lstStyle/>
                <a:p>
                  <a:endParaRPr lang="ru-RU"/>
                </a:p>
              </p:txBody>
            </p:sp>
            <p:sp>
              <p:nvSpPr>
                <p:cNvPr id="556" name="Freeform 508"/>
                <p:cNvSpPr>
                  <a:spLocks/>
                </p:cNvSpPr>
                <p:nvPr/>
              </p:nvSpPr>
              <p:spPr bwMode="auto">
                <a:xfrm>
                  <a:off x="8848" y="9886"/>
                  <a:ext cx="14" cy="14"/>
                </a:xfrm>
                <a:custGeom>
                  <a:avLst/>
                  <a:gdLst>
                    <a:gd name="T0" fmla="*/ 0 w 14"/>
                    <a:gd name="T1" fmla="*/ 7 h 14"/>
                    <a:gd name="T2" fmla="*/ 0 w 14"/>
                    <a:gd name="T3" fmla="*/ 9 h 14"/>
                    <a:gd name="T4" fmla="*/ 2 w 14"/>
                    <a:gd name="T5" fmla="*/ 12 h 14"/>
                    <a:gd name="T6" fmla="*/ 4 w 14"/>
                    <a:gd name="T7" fmla="*/ 14 h 14"/>
                    <a:gd name="T8" fmla="*/ 7 w 14"/>
                    <a:gd name="T9" fmla="*/ 14 h 14"/>
                    <a:gd name="T10" fmla="*/ 9 w 14"/>
                    <a:gd name="T11" fmla="*/ 12 h 14"/>
                    <a:gd name="T12" fmla="*/ 12 w 14"/>
                    <a:gd name="T13" fmla="*/ 9 h 14"/>
                    <a:gd name="T14" fmla="*/ 14 w 14"/>
                    <a:gd name="T15" fmla="*/ 7 h 14"/>
                    <a:gd name="T16" fmla="*/ 14 w 14"/>
                    <a:gd name="T17" fmla="*/ 5 h 14"/>
                    <a:gd name="T18" fmla="*/ 14 w 14"/>
                    <a:gd name="T19" fmla="*/ 5 h 14"/>
                    <a:gd name="T20" fmla="*/ 12 w 14"/>
                    <a:gd name="T21" fmla="*/ 2 h 14"/>
                    <a:gd name="T22" fmla="*/ 9 w 14"/>
                    <a:gd name="T23" fmla="*/ 0 h 14"/>
                    <a:gd name="T24" fmla="*/ 7 w 14"/>
                    <a:gd name="T25" fmla="*/ 0 h 14"/>
                    <a:gd name="T26" fmla="*/ 4 w 14"/>
                    <a:gd name="T27" fmla="*/ 0 h 14"/>
                    <a:gd name="T28" fmla="*/ 2 w 14"/>
                    <a:gd name="T29" fmla="*/ 0 h 14"/>
                    <a:gd name="T30" fmla="*/ 0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4" y="14"/>
                      </a:lnTo>
                      <a:lnTo>
                        <a:pt x="7" y="14"/>
                      </a:lnTo>
                      <a:lnTo>
                        <a:pt x="9" y="12"/>
                      </a:lnTo>
                      <a:lnTo>
                        <a:pt x="12" y="9"/>
                      </a:lnTo>
                      <a:lnTo>
                        <a:pt x="14" y="7"/>
                      </a:lnTo>
                      <a:lnTo>
                        <a:pt x="14" y="5"/>
                      </a:lnTo>
                      <a:lnTo>
                        <a:pt x="12" y="2"/>
                      </a:lnTo>
                      <a:lnTo>
                        <a:pt x="9" y="0"/>
                      </a:lnTo>
                      <a:lnTo>
                        <a:pt x="7" y="0"/>
                      </a:lnTo>
                      <a:lnTo>
                        <a:pt x="4" y="0"/>
                      </a:lnTo>
                      <a:lnTo>
                        <a:pt x="2" y="0"/>
                      </a:lnTo>
                      <a:lnTo>
                        <a:pt x="0" y="2"/>
                      </a:lnTo>
                      <a:lnTo>
                        <a:pt x="0" y="5"/>
                      </a:lnTo>
                      <a:lnTo>
                        <a:pt x="0" y="7"/>
                      </a:lnTo>
                      <a:close/>
                    </a:path>
                  </a:pathLst>
                </a:custGeom>
                <a:solidFill>
                  <a:srgbClr val="969696"/>
                </a:solidFill>
                <a:ln w="9525">
                  <a:noFill/>
                  <a:round/>
                  <a:headEnd/>
                  <a:tailEnd/>
                </a:ln>
              </p:spPr>
              <p:txBody>
                <a:bodyPr/>
                <a:lstStyle/>
                <a:p>
                  <a:endParaRPr lang="ru-RU"/>
                </a:p>
              </p:txBody>
            </p:sp>
            <p:sp>
              <p:nvSpPr>
                <p:cNvPr id="557" name="Freeform 509"/>
                <p:cNvSpPr>
                  <a:spLocks/>
                </p:cNvSpPr>
                <p:nvPr/>
              </p:nvSpPr>
              <p:spPr bwMode="auto">
                <a:xfrm>
                  <a:off x="8843" y="9857"/>
                  <a:ext cx="14" cy="14"/>
                </a:xfrm>
                <a:custGeom>
                  <a:avLst/>
                  <a:gdLst>
                    <a:gd name="T0" fmla="*/ 0 w 14"/>
                    <a:gd name="T1" fmla="*/ 7 h 14"/>
                    <a:gd name="T2" fmla="*/ 2 w 14"/>
                    <a:gd name="T3" fmla="*/ 10 h 14"/>
                    <a:gd name="T4" fmla="*/ 5 w 14"/>
                    <a:gd name="T5" fmla="*/ 12 h 14"/>
                    <a:gd name="T6" fmla="*/ 7 w 14"/>
                    <a:gd name="T7" fmla="*/ 14 h 14"/>
                    <a:gd name="T8" fmla="*/ 9 w 14"/>
                    <a:gd name="T9" fmla="*/ 14 h 14"/>
                    <a:gd name="T10" fmla="*/ 12 w 14"/>
                    <a:gd name="T11" fmla="*/ 12 h 14"/>
                    <a:gd name="T12" fmla="*/ 14 w 14"/>
                    <a:gd name="T13" fmla="*/ 10 h 14"/>
                    <a:gd name="T14" fmla="*/ 14 w 14"/>
                    <a:gd name="T15" fmla="*/ 7 h 14"/>
                    <a:gd name="T16" fmla="*/ 14 w 14"/>
                    <a:gd name="T17" fmla="*/ 5 h 14"/>
                    <a:gd name="T18" fmla="*/ 14 w 14"/>
                    <a:gd name="T19" fmla="*/ 5 h 14"/>
                    <a:gd name="T20" fmla="*/ 14 w 14"/>
                    <a:gd name="T21" fmla="*/ 2 h 14"/>
                    <a:gd name="T22" fmla="*/ 12 w 14"/>
                    <a:gd name="T23" fmla="*/ 0 h 14"/>
                    <a:gd name="T24" fmla="*/ 9 w 14"/>
                    <a:gd name="T25" fmla="*/ 0 h 14"/>
                    <a:gd name="T26" fmla="*/ 7 w 14"/>
                    <a:gd name="T27" fmla="*/ 0 h 14"/>
                    <a:gd name="T28" fmla="*/ 5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10"/>
                      </a:lnTo>
                      <a:lnTo>
                        <a:pt x="5" y="12"/>
                      </a:lnTo>
                      <a:lnTo>
                        <a:pt x="7" y="14"/>
                      </a:lnTo>
                      <a:lnTo>
                        <a:pt x="9" y="14"/>
                      </a:lnTo>
                      <a:lnTo>
                        <a:pt x="12" y="12"/>
                      </a:lnTo>
                      <a:lnTo>
                        <a:pt x="14" y="10"/>
                      </a:lnTo>
                      <a:lnTo>
                        <a:pt x="14" y="7"/>
                      </a:lnTo>
                      <a:lnTo>
                        <a:pt x="14" y="5"/>
                      </a:lnTo>
                      <a:lnTo>
                        <a:pt x="14" y="2"/>
                      </a:lnTo>
                      <a:lnTo>
                        <a:pt x="12" y="0"/>
                      </a:lnTo>
                      <a:lnTo>
                        <a:pt x="9" y="0"/>
                      </a:lnTo>
                      <a:lnTo>
                        <a:pt x="7" y="0"/>
                      </a:lnTo>
                      <a:lnTo>
                        <a:pt x="5"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558" name="Freeform 510"/>
                <p:cNvSpPr>
                  <a:spLocks/>
                </p:cNvSpPr>
                <p:nvPr/>
              </p:nvSpPr>
              <p:spPr bwMode="auto">
                <a:xfrm>
                  <a:off x="8840" y="9828"/>
                  <a:ext cx="15" cy="15"/>
                </a:xfrm>
                <a:custGeom>
                  <a:avLst/>
                  <a:gdLst>
                    <a:gd name="T0" fmla="*/ 0 w 15"/>
                    <a:gd name="T1" fmla="*/ 7 h 15"/>
                    <a:gd name="T2" fmla="*/ 3 w 15"/>
                    <a:gd name="T3" fmla="*/ 10 h 15"/>
                    <a:gd name="T4" fmla="*/ 5 w 15"/>
                    <a:gd name="T5" fmla="*/ 12 h 15"/>
                    <a:gd name="T6" fmla="*/ 8 w 15"/>
                    <a:gd name="T7" fmla="*/ 15 h 15"/>
                    <a:gd name="T8" fmla="*/ 10 w 15"/>
                    <a:gd name="T9" fmla="*/ 15 h 15"/>
                    <a:gd name="T10" fmla="*/ 12 w 15"/>
                    <a:gd name="T11" fmla="*/ 12 h 15"/>
                    <a:gd name="T12" fmla="*/ 15 w 15"/>
                    <a:gd name="T13" fmla="*/ 10 h 15"/>
                    <a:gd name="T14" fmla="*/ 15 w 15"/>
                    <a:gd name="T15" fmla="*/ 7 h 15"/>
                    <a:gd name="T16" fmla="*/ 15 w 15"/>
                    <a:gd name="T17" fmla="*/ 5 h 15"/>
                    <a:gd name="T18" fmla="*/ 15 w 15"/>
                    <a:gd name="T19" fmla="*/ 5 h 15"/>
                    <a:gd name="T20" fmla="*/ 15 w 15"/>
                    <a:gd name="T21" fmla="*/ 3 h 15"/>
                    <a:gd name="T22" fmla="*/ 12 w 15"/>
                    <a:gd name="T23" fmla="*/ 0 h 15"/>
                    <a:gd name="T24" fmla="*/ 10 w 15"/>
                    <a:gd name="T25" fmla="*/ 0 h 15"/>
                    <a:gd name="T26" fmla="*/ 8 w 15"/>
                    <a:gd name="T27" fmla="*/ 0 h 15"/>
                    <a:gd name="T28" fmla="*/ 5 w 15"/>
                    <a:gd name="T29" fmla="*/ 0 h 15"/>
                    <a:gd name="T30" fmla="*/ 3 w 15"/>
                    <a:gd name="T31" fmla="*/ 3 h 15"/>
                    <a:gd name="T32" fmla="*/ 0 w 15"/>
                    <a:gd name="T33" fmla="*/ 5 h 15"/>
                    <a:gd name="T34" fmla="*/ 0 w 15"/>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7"/>
                      </a:moveTo>
                      <a:lnTo>
                        <a:pt x="3" y="10"/>
                      </a:lnTo>
                      <a:lnTo>
                        <a:pt x="5" y="12"/>
                      </a:lnTo>
                      <a:lnTo>
                        <a:pt x="8" y="15"/>
                      </a:lnTo>
                      <a:lnTo>
                        <a:pt x="10" y="15"/>
                      </a:lnTo>
                      <a:lnTo>
                        <a:pt x="12" y="12"/>
                      </a:lnTo>
                      <a:lnTo>
                        <a:pt x="15" y="10"/>
                      </a:lnTo>
                      <a:lnTo>
                        <a:pt x="15" y="7"/>
                      </a:lnTo>
                      <a:lnTo>
                        <a:pt x="15" y="5"/>
                      </a:lnTo>
                      <a:lnTo>
                        <a:pt x="15" y="3"/>
                      </a:lnTo>
                      <a:lnTo>
                        <a:pt x="12" y="0"/>
                      </a:lnTo>
                      <a:lnTo>
                        <a:pt x="10" y="0"/>
                      </a:lnTo>
                      <a:lnTo>
                        <a:pt x="8" y="0"/>
                      </a:lnTo>
                      <a:lnTo>
                        <a:pt x="5" y="0"/>
                      </a:lnTo>
                      <a:lnTo>
                        <a:pt x="3" y="3"/>
                      </a:lnTo>
                      <a:lnTo>
                        <a:pt x="0" y="5"/>
                      </a:lnTo>
                      <a:lnTo>
                        <a:pt x="0" y="7"/>
                      </a:lnTo>
                      <a:close/>
                    </a:path>
                  </a:pathLst>
                </a:custGeom>
                <a:solidFill>
                  <a:srgbClr val="969696"/>
                </a:solidFill>
                <a:ln w="9525">
                  <a:noFill/>
                  <a:round/>
                  <a:headEnd/>
                  <a:tailEnd/>
                </a:ln>
              </p:spPr>
              <p:txBody>
                <a:bodyPr/>
                <a:lstStyle/>
                <a:p>
                  <a:endParaRPr lang="ru-RU"/>
                </a:p>
              </p:txBody>
            </p:sp>
            <p:sp>
              <p:nvSpPr>
                <p:cNvPr id="559" name="Freeform 511"/>
                <p:cNvSpPr>
                  <a:spLocks/>
                </p:cNvSpPr>
                <p:nvPr/>
              </p:nvSpPr>
              <p:spPr bwMode="auto">
                <a:xfrm>
                  <a:off x="8838" y="9799"/>
                  <a:ext cx="14" cy="15"/>
                </a:xfrm>
                <a:custGeom>
                  <a:avLst/>
                  <a:gdLst>
                    <a:gd name="T0" fmla="*/ 0 w 14"/>
                    <a:gd name="T1" fmla="*/ 8 h 15"/>
                    <a:gd name="T2" fmla="*/ 2 w 14"/>
                    <a:gd name="T3" fmla="*/ 10 h 15"/>
                    <a:gd name="T4" fmla="*/ 5 w 14"/>
                    <a:gd name="T5" fmla="*/ 12 h 15"/>
                    <a:gd name="T6" fmla="*/ 7 w 14"/>
                    <a:gd name="T7" fmla="*/ 15 h 15"/>
                    <a:gd name="T8" fmla="*/ 10 w 14"/>
                    <a:gd name="T9" fmla="*/ 15 h 15"/>
                    <a:gd name="T10" fmla="*/ 12 w 14"/>
                    <a:gd name="T11" fmla="*/ 12 h 15"/>
                    <a:gd name="T12" fmla="*/ 14 w 14"/>
                    <a:gd name="T13" fmla="*/ 10 h 15"/>
                    <a:gd name="T14" fmla="*/ 14 w 14"/>
                    <a:gd name="T15" fmla="*/ 8 h 15"/>
                    <a:gd name="T16" fmla="*/ 14 w 14"/>
                    <a:gd name="T17" fmla="*/ 5 h 15"/>
                    <a:gd name="T18" fmla="*/ 14 w 14"/>
                    <a:gd name="T19" fmla="*/ 5 h 15"/>
                    <a:gd name="T20" fmla="*/ 14 w 14"/>
                    <a:gd name="T21" fmla="*/ 3 h 15"/>
                    <a:gd name="T22" fmla="*/ 12 w 14"/>
                    <a:gd name="T23" fmla="*/ 0 h 15"/>
                    <a:gd name="T24" fmla="*/ 10 w 14"/>
                    <a:gd name="T25" fmla="*/ 0 h 15"/>
                    <a:gd name="T26" fmla="*/ 7 w 14"/>
                    <a:gd name="T27" fmla="*/ 0 h 15"/>
                    <a:gd name="T28" fmla="*/ 5 w 14"/>
                    <a:gd name="T29" fmla="*/ 0 h 15"/>
                    <a:gd name="T30" fmla="*/ 2 w 14"/>
                    <a:gd name="T31" fmla="*/ 3 h 15"/>
                    <a:gd name="T32" fmla="*/ 0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2" y="10"/>
                      </a:lnTo>
                      <a:lnTo>
                        <a:pt x="5" y="12"/>
                      </a:lnTo>
                      <a:lnTo>
                        <a:pt x="7" y="15"/>
                      </a:lnTo>
                      <a:lnTo>
                        <a:pt x="10" y="15"/>
                      </a:lnTo>
                      <a:lnTo>
                        <a:pt x="12" y="12"/>
                      </a:lnTo>
                      <a:lnTo>
                        <a:pt x="14" y="10"/>
                      </a:lnTo>
                      <a:lnTo>
                        <a:pt x="14" y="8"/>
                      </a:lnTo>
                      <a:lnTo>
                        <a:pt x="14" y="5"/>
                      </a:lnTo>
                      <a:lnTo>
                        <a:pt x="14" y="3"/>
                      </a:lnTo>
                      <a:lnTo>
                        <a:pt x="12" y="0"/>
                      </a:lnTo>
                      <a:lnTo>
                        <a:pt x="10" y="0"/>
                      </a:lnTo>
                      <a:lnTo>
                        <a:pt x="7" y="0"/>
                      </a:lnTo>
                      <a:lnTo>
                        <a:pt x="5" y="0"/>
                      </a:lnTo>
                      <a:lnTo>
                        <a:pt x="2" y="3"/>
                      </a:lnTo>
                      <a:lnTo>
                        <a:pt x="0" y="5"/>
                      </a:lnTo>
                      <a:lnTo>
                        <a:pt x="0" y="8"/>
                      </a:lnTo>
                      <a:close/>
                    </a:path>
                  </a:pathLst>
                </a:custGeom>
                <a:solidFill>
                  <a:srgbClr val="969696"/>
                </a:solidFill>
                <a:ln w="9525">
                  <a:noFill/>
                  <a:round/>
                  <a:headEnd/>
                  <a:tailEnd/>
                </a:ln>
              </p:spPr>
              <p:txBody>
                <a:bodyPr/>
                <a:lstStyle/>
                <a:p>
                  <a:endParaRPr lang="ru-RU"/>
                </a:p>
              </p:txBody>
            </p:sp>
            <p:sp>
              <p:nvSpPr>
                <p:cNvPr id="560" name="Freeform 512"/>
                <p:cNvSpPr>
                  <a:spLocks/>
                </p:cNvSpPr>
                <p:nvPr/>
              </p:nvSpPr>
              <p:spPr bwMode="auto">
                <a:xfrm>
                  <a:off x="8836" y="9771"/>
                  <a:ext cx="14" cy="14"/>
                </a:xfrm>
                <a:custGeom>
                  <a:avLst/>
                  <a:gdLst>
                    <a:gd name="T0" fmla="*/ 0 w 14"/>
                    <a:gd name="T1" fmla="*/ 7 h 14"/>
                    <a:gd name="T2" fmla="*/ 2 w 14"/>
                    <a:gd name="T3" fmla="*/ 9 h 14"/>
                    <a:gd name="T4" fmla="*/ 4 w 14"/>
                    <a:gd name="T5" fmla="*/ 12 h 14"/>
                    <a:gd name="T6" fmla="*/ 7 w 14"/>
                    <a:gd name="T7" fmla="*/ 14 h 14"/>
                    <a:gd name="T8" fmla="*/ 9 w 14"/>
                    <a:gd name="T9" fmla="*/ 14 h 14"/>
                    <a:gd name="T10" fmla="*/ 12 w 14"/>
                    <a:gd name="T11" fmla="*/ 12 h 14"/>
                    <a:gd name="T12" fmla="*/ 14 w 14"/>
                    <a:gd name="T13" fmla="*/ 9 h 14"/>
                    <a:gd name="T14" fmla="*/ 14 w 14"/>
                    <a:gd name="T15" fmla="*/ 7 h 14"/>
                    <a:gd name="T16" fmla="*/ 14 w 14"/>
                    <a:gd name="T17" fmla="*/ 4 h 14"/>
                    <a:gd name="T18" fmla="*/ 14 w 14"/>
                    <a:gd name="T19" fmla="*/ 4 h 14"/>
                    <a:gd name="T20" fmla="*/ 14 w 14"/>
                    <a:gd name="T21" fmla="*/ 2 h 14"/>
                    <a:gd name="T22" fmla="*/ 12 w 14"/>
                    <a:gd name="T23" fmla="*/ 0 h 14"/>
                    <a:gd name="T24" fmla="*/ 9 w 14"/>
                    <a:gd name="T25" fmla="*/ 0 h 14"/>
                    <a:gd name="T26" fmla="*/ 7 w 14"/>
                    <a:gd name="T27" fmla="*/ 0 h 14"/>
                    <a:gd name="T28" fmla="*/ 4 w 14"/>
                    <a:gd name="T29" fmla="*/ 0 h 14"/>
                    <a:gd name="T30" fmla="*/ 2 w 14"/>
                    <a:gd name="T31" fmla="*/ 2 h 14"/>
                    <a:gd name="T32" fmla="*/ 0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9"/>
                      </a:lnTo>
                      <a:lnTo>
                        <a:pt x="4" y="12"/>
                      </a:lnTo>
                      <a:lnTo>
                        <a:pt x="7" y="14"/>
                      </a:lnTo>
                      <a:lnTo>
                        <a:pt x="9" y="14"/>
                      </a:lnTo>
                      <a:lnTo>
                        <a:pt x="12" y="12"/>
                      </a:lnTo>
                      <a:lnTo>
                        <a:pt x="14" y="9"/>
                      </a:lnTo>
                      <a:lnTo>
                        <a:pt x="14" y="7"/>
                      </a:lnTo>
                      <a:lnTo>
                        <a:pt x="14" y="4"/>
                      </a:lnTo>
                      <a:lnTo>
                        <a:pt x="14" y="2"/>
                      </a:lnTo>
                      <a:lnTo>
                        <a:pt x="12" y="0"/>
                      </a:lnTo>
                      <a:lnTo>
                        <a:pt x="9" y="0"/>
                      </a:lnTo>
                      <a:lnTo>
                        <a:pt x="7" y="0"/>
                      </a:lnTo>
                      <a:lnTo>
                        <a:pt x="4" y="0"/>
                      </a:lnTo>
                      <a:lnTo>
                        <a:pt x="2" y="2"/>
                      </a:lnTo>
                      <a:lnTo>
                        <a:pt x="0" y="4"/>
                      </a:lnTo>
                      <a:lnTo>
                        <a:pt x="0" y="7"/>
                      </a:lnTo>
                      <a:close/>
                    </a:path>
                  </a:pathLst>
                </a:custGeom>
                <a:solidFill>
                  <a:srgbClr val="969696"/>
                </a:solidFill>
                <a:ln w="9525">
                  <a:noFill/>
                  <a:round/>
                  <a:headEnd/>
                  <a:tailEnd/>
                </a:ln>
              </p:spPr>
              <p:txBody>
                <a:bodyPr/>
                <a:lstStyle/>
                <a:p>
                  <a:endParaRPr lang="ru-RU"/>
                </a:p>
              </p:txBody>
            </p:sp>
            <p:sp>
              <p:nvSpPr>
                <p:cNvPr id="561" name="Freeform 513"/>
                <p:cNvSpPr>
                  <a:spLocks/>
                </p:cNvSpPr>
                <p:nvPr/>
              </p:nvSpPr>
              <p:spPr bwMode="auto">
                <a:xfrm>
                  <a:off x="8833" y="9742"/>
                  <a:ext cx="15" cy="14"/>
                </a:xfrm>
                <a:custGeom>
                  <a:avLst/>
                  <a:gdLst>
                    <a:gd name="T0" fmla="*/ 0 w 15"/>
                    <a:gd name="T1" fmla="*/ 7 h 14"/>
                    <a:gd name="T2" fmla="*/ 0 w 15"/>
                    <a:gd name="T3" fmla="*/ 9 h 14"/>
                    <a:gd name="T4" fmla="*/ 3 w 15"/>
                    <a:gd name="T5" fmla="*/ 12 h 14"/>
                    <a:gd name="T6" fmla="*/ 5 w 15"/>
                    <a:gd name="T7" fmla="*/ 14 h 14"/>
                    <a:gd name="T8" fmla="*/ 7 w 15"/>
                    <a:gd name="T9" fmla="*/ 14 h 14"/>
                    <a:gd name="T10" fmla="*/ 10 w 15"/>
                    <a:gd name="T11" fmla="*/ 12 h 14"/>
                    <a:gd name="T12" fmla="*/ 12 w 15"/>
                    <a:gd name="T13" fmla="*/ 9 h 14"/>
                    <a:gd name="T14" fmla="*/ 15 w 15"/>
                    <a:gd name="T15" fmla="*/ 7 h 14"/>
                    <a:gd name="T16" fmla="*/ 15 w 15"/>
                    <a:gd name="T17" fmla="*/ 5 h 14"/>
                    <a:gd name="T18" fmla="*/ 15 w 15"/>
                    <a:gd name="T19" fmla="*/ 5 h 14"/>
                    <a:gd name="T20" fmla="*/ 12 w 15"/>
                    <a:gd name="T21" fmla="*/ 2 h 14"/>
                    <a:gd name="T22" fmla="*/ 10 w 15"/>
                    <a:gd name="T23" fmla="*/ 0 h 14"/>
                    <a:gd name="T24" fmla="*/ 7 w 15"/>
                    <a:gd name="T25" fmla="*/ 0 h 14"/>
                    <a:gd name="T26" fmla="*/ 5 w 15"/>
                    <a:gd name="T27" fmla="*/ 0 h 14"/>
                    <a:gd name="T28" fmla="*/ 3 w 15"/>
                    <a:gd name="T29" fmla="*/ 0 h 14"/>
                    <a:gd name="T30" fmla="*/ 0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7" y="14"/>
                      </a:lnTo>
                      <a:lnTo>
                        <a:pt x="10" y="12"/>
                      </a:lnTo>
                      <a:lnTo>
                        <a:pt x="12" y="9"/>
                      </a:lnTo>
                      <a:lnTo>
                        <a:pt x="15" y="7"/>
                      </a:lnTo>
                      <a:lnTo>
                        <a:pt x="15" y="5"/>
                      </a:lnTo>
                      <a:lnTo>
                        <a:pt x="12" y="2"/>
                      </a:lnTo>
                      <a:lnTo>
                        <a:pt x="10" y="0"/>
                      </a:lnTo>
                      <a:lnTo>
                        <a:pt x="7" y="0"/>
                      </a:lnTo>
                      <a:lnTo>
                        <a:pt x="5" y="0"/>
                      </a:lnTo>
                      <a:lnTo>
                        <a:pt x="3" y="0"/>
                      </a:lnTo>
                      <a:lnTo>
                        <a:pt x="0" y="2"/>
                      </a:lnTo>
                      <a:lnTo>
                        <a:pt x="0" y="5"/>
                      </a:lnTo>
                      <a:lnTo>
                        <a:pt x="0" y="7"/>
                      </a:lnTo>
                      <a:close/>
                    </a:path>
                  </a:pathLst>
                </a:custGeom>
                <a:solidFill>
                  <a:srgbClr val="969696"/>
                </a:solidFill>
                <a:ln w="9525">
                  <a:noFill/>
                  <a:round/>
                  <a:headEnd/>
                  <a:tailEnd/>
                </a:ln>
              </p:spPr>
              <p:txBody>
                <a:bodyPr/>
                <a:lstStyle/>
                <a:p>
                  <a:endParaRPr lang="ru-RU"/>
                </a:p>
              </p:txBody>
            </p:sp>
            <p:sp>
              <p:nvSpPr>
                <p:cNvPr id="562" name="Freeform 514"/>
                <p:cNvSpPr>
                  <a:spLocks/>
                </p:cNvSpPr>
                <p:nvPr/>
              </p:nvSpPr>
              <p:spPr bwMode="auto">
                <a:xfrm>
                  <a:off x="8831" y="9713"/>
                  <a:ext cx="14" cy="14"/>
                </a:xfrm>
                <a:custGeom>
                  <a:avLst/>
                  <a:gdLst>
                    <a:gd name="T0" fmla="*/ 0 w 14"/>
                    <a:gd name="T1" fmla="*/ 7 h 14"/>
                    <a:gd name="T2" fmla="*/ 0 w 14"/>
                    <a:gd name="T3" fmla="*/ 10 h 14"/>
                    <a:gd name="T4" fmla="*/ 2 w 14"/>
                    <a:gd name="T5" fmla="*/ 12 h 14"/>
                    <a:gd name="T6" fmla="*/ 5 w 14"/>
                    <a:gd name="T7" fmla="*/ 14 h 14"/>
                    <a:gd name="T8" fmla="*/ 7 w 14"/>
                    <a:gd name="T9" fmla="*/ 14 h 14"/>
                    <a:gd name="T10" fmla="*/ 9 w 14"/>
                    <a:gd name="T11" fmla="*/ 12 h 14"/>
                    <a:gd name="T12" fmla="*/ 12 w 14"/>
                    <a:gd name="T13" fmla="*/ 10 h 14"/>
                    <a:gd name="T14" fmla="*/ 14 w 14"/>
                    <a:gd name="T15" fmla="*/ 7 h 14"/>
                    <a:gd name="T16" fmla="*/ 14 w 14"/>
                    <a:gd name="T17" fmla="*/ 5 h 14"/>
                    <a:gd name="T18" fmla="*/ 14 w 14"/>
                    <a:gd name="T19" fmla="*/ 5 h 14"/>
                    <a:gd name="T20" fmla="*/ 12 w 14"/>
                    <a:gd name="T21" fmla="*/ 2 h 14"/>
                    <a:gd name="T22" fmla="*/ 9 w 14"/>
                    <a:gd name="T23" fmla="*/ 0 h 14"/>
                    <a:gd name="T24" fmla="*/ 7 w 14"/>
                    <a:gd name="T25" fmla="*/ 0 h 14"/>
                    <a:gd name="T26" fmla="*/ 5 w 14"/>
                    <a:gd name="T27" fmla="*/ 0 h 14"/>
                    <a:gd name="T28" fmla="*/ 2 w 14"/>
                    <a:gd name="T29" fmla="*/ 0 h 14"/>
                    <a:gd name="T30" fmla="*/ 0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10"/>
                      </a:lnTo>
                      <a:lnTo>
                        <a:pt x="2" y="12"/>
                      </a:lnTo>
                      <a:lnTo>
                        <a:pt x="5" y="14"/>
                      </a:lnTo>
                      <a:lnTo>
                        <a:pt x="7" y="14"/>
                      </a:lnTo>
                      <a:lnTo>
                        <a:pt x="9" y="12"/>
                      </a:lnTo>
                      <a:lnTo>
                        <a:pt x="12" y="10"/>
                      </a:lnTo>
                      <a:lnTo>
                        <a:pt x="14" y="7"/>
                      </a:lnTo>
                      <a:lnTo>
                        <a:pt x="14" y="5"/>
                      </a:lnTo>
                      <a:lnTo>
                        <a:pt x="12" y="2"/>
                      </a:lnTo>
                      <a:lnTo>
                        <a:pt x="9" y="0"/>
                      </a:lnTo>
                      <a:lnTo>
                        <a:pt x="7" y="0"/>
                      </a:lnTo>
                      <a:lnTo>
                        <a:pt x="5" y="0"/>
                      </a:lnTo>
                      <a:lnTo>
                        <a:pt x="2" y="0"/>
                      </a:lnTo>
                      <a:lnTo>
                        <a:pt x="0" y="2"/>
                      </a:lnTo>
                      <a:lnTo>
                        <a:pt x="0" y="5"/>
                      </a:lnTo>
                      <a:lnTo>
                        <a:pt x="0" y="7"/>
                      </a:lnTo>
                      <a:close/>
                    </a:path>
                  </a:pathLst>
                </a:custGeom>
                <a:solidFill>
                  <a:srgbClr val="969696"/>
                </a:solidFill>
                <a:ln w="9525">
                  <a:noFill/>
                  <a:round/>
                  <a:headEnd/>
                  <a:tailEnd/>
                </a:ln>
              </p:spPr>
              <p:txBody>
                <a:bodyPr/>
                <a:lstStyle/>
                <a:p>
                  <a:endParaRPr lang="ru-RU"/>
                </a:p>
              </p:txBody>
            </p:sp>
            <p:sp>
              <p:nvSpPr>
                <p:cNvPr id="563" name="Freeform 515"/>
                <p:cNvSpPr>
                  <a:spLocks/>
                </p:cNvSpPr>
                <p:nvPr/>
              </p:nvSpPr>
              <p:spPr bwMode="auto">
                <a:xfrm>
                  <a:off x="8828" y="9684"/>
                  <a:ext cx="15" cy="15"/>
                </a:xfrm>
                <a:custGeom>
                  <a:avLst/>
                  <a:gdLst>
                    <a:gd name="T0" fmla="*/ 0 w 15"/>
                    <a:gd name="T1" fmla="*/ 7 h 15"/>
                    <a:gd name="T2" fmla="*/ 0 w 15"/>
                    <a:gd name="T3" fmla="*/ 10 h 15"/>
                    <a:gd name="T4" fmla="*/ 3 w 15"/>
                    <a:gd name="T5" fmla="*/ 12 h 15"/>
                    <a:gd name="T6" fmla="*/ 5 w 15"/>
                    <a:gd name="T7" fmla="*/ 15 h 15"/>
                    <a:gd name="T8" fmla="*/ 8 w 15"/>
                    <a:gd name="T9" fmla="*/ 15 h 15"/>
                    <a:gd name="T10" fmla="*/ 10 w 15"/>
                    <a:gd name="T11" fmla="*/ 12 h 15"/>
                    <a:gd name="T12" fmla="*/ 12 w 15"/>
                    <a:gd name="T13" fmla="*/ 10 h 15"/>
                    <a:gd name="T14" fmla="*/ 15 w 15"/>
                    <a:gd name="T15" fmla="*/ 7 h 15"/>
                    <a:gd name="T16" fmla="*/ 15 w 15"/>
                    <a:gd name="T17" fmla="*/ 5 h 15"/>
                    <a:gd name="T18" fmla="*/ 15 w 15"/>
                    <a:gd name="T19" fmla="*/ 5 h 15"/>
                    <a:gd name="T20" fmla="*/ 12 w 15"/>
                    <a:gd name="T21" fmla="*/ 3 h 15"/>
                    <a:gd name="T22" fmla="*/ 10 w 15"/>
                    <a:gd name="T23" fmla="*/ 0 h 15"/>
                    <a:gd name="T24" fmla="*/ 8 w 15"/>
                    <a:gd name="T25" fmla="*/ 0 h 15"/>
                    <a:gd name="T26" fmla="*/ 5 w 15"/>
                    <a:gd name="T27" fmla="*/ 0 h 15"/>
                    <a:gd name="T28" fmla="*/ 3 w 15"/>
                    <a:gd name="T29" fmla="*/ 0 h 15"/>
                    <a:gd name="T30" fmla="*/ 0 w 15"/>
                    <a:gd name="T31" fmla="*/ 3 h 15"/>
                    <a:gd name="T32" fmla="*/ 0 w 15"/>
                    <a:gd name="T33" fmla="*/ 5 h 15"/>
                    <a:gd name="T34" fmla="*/ 0 w 15"/>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7"/>
                      </a:moveTo>
                      <a:lnTo>
                        <a:pt x="0" y="10"/>
                      </a:lnTo>
                      <a:lnTo>
                        <a:pt x="3" y="12"/>
                      </a:lnTo>
                      <a:lnTo>
                        <a:pt x="5" y="15"/>
                      </a:lnTo>
                      <a:lnTo>
                        <a:pt x="8" y="15"/>
                      </a:lnTo>
                      <a:lnTo>
                        <a:pt x="10" y="12"/>
                      </a:lnTo>
                      <a:lnTo>
                        <a:pt x="12" y="10"/>
                      </a:lnTo>
                      <a:lnTo>
                        <a:pt x="15" y="7"/>
                      </a:lnTo>
                      <a:lnTo>
                        <a:pt x="15" y="5"/>
                      </a:lnTo>
                      <a:lnTo>
                        <a:pt x="12" y="3"/>
                      </a:lnTo>
                      <a:lnTo>
                        <a:pt x="10" y="0"/>
                      </a:lnTo>
                      <a:lnTo>
                        <a:pt x="8" y="0"/>
                      </a:lnTo>
                      <a:lnTo>
                        <a:pt x="5" y="0"/>
                      </a:lnTo>
                      <a:lnTo>
                        <a:pt x="3" y="0"/>
                      </a:lnTo>
                      <a:lnTo>
                        <a:pt x="0" y="3"/>
                      </a:lnTo>
                      <a:lnTo>
                        <a:pt x="0" y="5"/>
                      </a:lnTo>
                      <a:lnTo>
                        <a:pt x="0" y="7"/>
                      </a:lnTo>
                      <a:close/>
                    </a:path>
                  </a:pathLst>
                </a:custGeom>
                <a:solidFill>
                  <a:srgbClr val="969696"/>
                </a:solidFill>
                <a:ln w="9525">
                  <a:noFill/>
                  <a:round/>
                  <a:headEnd/>
                  <a:tailEnd/>
                </a:ln>
              </p:spPr>
              <p:txBody>
                <a:bodyPr/>
                <a:lstStyle/>
                <a:p>
                  <a:endParaRPr lang="ru-RU"/>
                </a:p>
              </p:txBody>
            </p:sp>
            <p:sp>
              <p:nvSpPr>
                <p:cNvPr id="564" name="Freeform 516"/>
                <p:cNvSpPr>
                  <a:spLocks/>
                </p:cNvSpPr>
                <p:nvPr/>
              </p:nvSpPr>
              <p:spPr bwMode="auto">
                <a:xfrm>
                  <a:off x="8826" y="9655"/>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10 w 14"/>
                    <a:gd name="T11" fmla="*/ 15 h 15"/>
                    <a:gd name="T12" fmla="*/ 12 w 14"/>
                    <a:gd name="T13" fmla="*/ 12 h 15"/>
                    <a:gd name="T14" fmla="*/ 14 w 14"/>
                    <a:gd name="T15" fmla="*/ 10 h 15"/>
                    <a:gd name="T16" fmla="*/ 14 w 14"/>
                    <a:gd name="T17" fmla="*/ 8 h 15"/>
                    <a:gd name="T18" fmla="*/ 14 w 14"/>
                    <a:gd name="T19" fmla="*/ 5 h 15"/>
                    <a:gd name="T20" fmla="*/ 12 w 14"/>
                    <a:gd name="T21" fmla="*/ 3 h 15"/>
                    <a:gd name="T22" fmla="*/ 10 w 14"/>
                    <a:gd name="T23" fmla="*/ 0 h 15"/>
                    <a:gd name="T24" fmla="*/ 7 w 14"/>
                    <a:gd name="T25" fmla="*/ 0 h 15"/>
                    <a:gd name="T26" fmla="*/ 5 w 14"/>
                    <a:gd name="T27" fmla="*/ 0 h 15"/>
                    <a:gd name="T28" fmla="*/ 2 w 14"/>
                    <a:gd name="T29" fmla="*/ 0 h 15"/>
                    <a:gd name="T30" fmla="*/ 0 w 14"/>
                    <a:gd name="T31" fmla="*/ 3 h 15"/>
                    <a:gd name="T32" fmla="*/ 0 w 14"/>
                    <a:gd name="T33" fmla="*/ 5 h 15"/>
                    <a:gd name="T34" fmla="*/ 0 w 14"/>
                    <a:gd name="T35" fmla="*/ 8 h 15"/>
                    <a:gd name="T36" fmla="*/ 0 w 14"/>
                    <a:gd name="T37" fmla="*/ 1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15"/>
                    <a:gd name="T59" fmla="*/ 14 w 14"/>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15">
                      <a:moveTo>
                        <a:pt x="0" y="10"/>
                      </a:moveTo>
                      <a:lnTo>
                        <a:pt x="0" y="12"/>
                      </a:lnTo>
                      <a:lnTo>
                        <a:pt x="2" y="15"/>
                      </a:lnTo>
                      <a:lnTo>
                        <a:pt x="5" y="15"/>
                      </a:lnTo>
                      <a:lnTo>
                        <a:pt x="7" y="15"/>
                      </a:lnTo>
                      <a:lnTo>
                        <a:pt x="10" y="15"/>
                      </a:lnTo>
                      <a:lnTo>
                        <a:pt x="12" y="12"/>
                      </a:lnTo>
                      <a:lnTo>
                        <a:pt x="14" y="10"/>
                      </a:lnTo>
                      <a:lnTo>
                        <a:pt x="14" y="8"/>
                      </a:lnTo>
                      <a:lnTo>
                        <a:pt x="14" y="5"/>
                      </a:lnTo>
                      <a:lnTo>
                        <a:pt x="12" y="3"/>
                      </a:lnTo>
                      <a:lnTo>
                        <a:pt x="10" y="0"/>
                      </a:lnTo>
                      <a:lnTo>
                        <a:pt x="7" y="0"/>
                      </a:lnTo>
                      <a:lnTo>
                        <a:pt x="5" y="0"/>
                      </a:lnTo>
                      <a:lnTo>
                        <a:pt x="2" y="0"/>
                      </a:lnTo>
                      <a:lnTo>
                        <a:pt x="0"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565" name="Freeform 517"/>
                <p:cNvSpPr>
                  <a:spLocks/>
                </p:cNvSpPr>
                <p:nvPr/>
              </p:nvSpPr>
              <p:spPr bwMode="auto">
                <a:xfrm>
                  <a:off x="8821" y="9627"/>
                  <a:ext cx="15" cy="14"/>
                </a:xfrm>
                <a:custGeom>
                  <a:avLst/>
                  <a:gdLst>
                    <a:gd name="T0" fmla="*/ 0 w 15"/>
                    <a:gd name="T1" fmla="*/ 9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4 h 14"/>
                    <a:gd name="T22" fmla="*/ 12 w 15"/>
                    <a:gd name="T23" fmla="*/ 2 h 14"/>
                    <a:gd name="T24" fmla="*/ 10 w 15"/>
                    <a:gd name="T25" fmla="*/ 0 h 14"/>
                    <a:gd name="T26" fmla="*/ 7 w 15"/>
                    <a:gd name="T27" fmla="*/ 0 h 14"/>
                    <a:gd name="T28" fmla="*/ 5 w 15"/>
                    <a:gd name="T29" fmla="*/ 2 h 14"/>
                    <a:gd name="T30" fmla="*/ 3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7" y="14"/>
                      </a:lnTo>
                      <a:lnTo>
                        <a:pt x="10" y="14"/>
                      </a:lnTo>
                      <a:lnTo>
                        <a:pt x="12" y="14"/>
                      </a:lnTo>
                      <a:lnTo>
                        <a:pt x="15" y="12"/>
                      </a:lnTo>
                      <a:lnTo>
                        <a:pt x="15" y="9"/>
                      </a:lnTo>
                      <a:lnTo>
                        <a:pt x="15" y="7"/>
                      </a:lnTo>
                      <a:lnTo>
                        <a:pt x="15" y="4"/>
                      </a:lnTo>
                      <a:lnTo>
                        <a:pt x="12" y="2"/>
                      </a:lnTo>
                      <a:lnTo>
                        <a:pt x="10" y="0"/>
                      </a:lnTo>
                      <a:lnTo>
                        <a:pt x="7" y="0"/>
                      </a:lnTo>
                      <a:lnTo>
                        <a:pt x="5" y="2"/>
                      </a:lnTo>
                      <a:lnTo>
                        <a:pt x="3" y="4"/>
                      </a:lnTo>
                      <a:lnTo>
                        <a:pt x="0" y="7"/>
                      </a:lnTo>
                      <a:lnTo>
                        <a:pt x="0" y="9"/>
                      </a:lnTo>
                      <a:close/>
                    </a:path>
                  </a:pathLst>
                </a:custGeom>
                <a:solidFill>
                  <a:srgbClr val="969696"/>
                </a:solidFill>
                <a:ln w="9525">
                  <a:noFill/>
                  <a:round/>
                  <a:headEnd/>
                  <a:tailEnd/>
                </a:ln>
              </p:spPr>
              <p:txBody>
                <a:bodyPr/>
                <a:lstStyle/>
                <a:p>
                  <a:endParaRPr lang="ru-RU"/>
                </a:p>
              </p:txBody>
            </p:sp>
            <p:sp>
              <p:nvSpPr>
                <p:cNvPr id="566" name="Freeform 518"/>
                <p:cNvSpPr>
                  <a:spLocks/>
                </p:cNvSpPr>
                <p:nvPr/>
              </p:nvSpPr>
              <p:spPr bwMode="auto">
                <a:xfrm>
                  <a:off x="8819" y="9598"/>
                  <a:ext cx="14" cy="14"/>
                </a:xfrm>
                <a:custGeom>
                  <a:avLst/>
                  <a:gdLst>
                    <a:gd name="T0" fmla="*/ 0 w 14"/>
                    <a:gd name="T1" fmla="*/ 9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5 w 14"/>
                    <a:gd name="T29" fmla="*/ 2 h 14"/>
                    <a:gd name="T30" fmla="*/ 2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9" y="14"/>
                      </a:lnTo>
                      <a:lnTo>
                        <a:pt x="12" y="14"/>
                      </a:lnTo>
                      <a:lnTo>
                        <a:pt x="14" y="12"/>
                      </a:lnTo>
                      <a:lnTo>
                        <a:pt x="14" y="9"/>
                      </a:lnTo>
                      <a:lnTo>
                        <a:pt x="14" y="7"/>
                      </a:lnTo>
                      <a:lnTo>
                        <a:pt x="14" y="5"/>
                      </a:lnTo>
                      <a:lnTo>
                        <a:pt x="12" y="2"/>
                      </a:lnTo>
                      <a:lnTo>
                        <a:pt x="9" y="0"/>
                      </a:lnTo>
                      <a:lnTo>
                        <a:pt x="7" y="0"/>
                      </a:lnTo>
                      <a:lnTo>
                        <a:pt x="5" y="2"/>
                      </a:lnTo>
                      <a:lnTo>
                        <a:pt x="2" y="5"/>
                      </a:lnTo>
                      <a:lnTo>
                        <a:pt x="0" y="7"/>
                      </a:lnTo>
                      <a:lnTo>
                        <a:pt x="0" y="9"/>
                      </a:lnTo>
                      <a:close/>
                    </a:path>
                  </a:pathLst>
                </a:custGeom>
                <a:solidFill>
                  <a:srgbClr val="969696"/>
                </a:solidFill>
                <a:ln w="9525">
                  <a:noFill/>
                  <a:round/>
                  <a:headEnd/>
                  <a:tailEnd/>
                </a:ln>
              </p:spPr>
              <p:txBody>
                <a:bodyPr/>
                <a:lstStyle/>
                <a:p>
                  <a:endParaRPr lang="ru-RU"/>
                </a:p>
              </p:txBody>
            </p:sp>
            <p:sp>
              <p:nvSpPr>
                <p:cNvPr id="567" name="Freeform 519"/>
                <p:cNvSpPr>
                  <a:spLocks/>
                </p:cNvSpPr>
                <p:nvPr/>
              </p:nvSpPr>
              <p:spPr bwMode="auto">
                <a:xfrm>
                  <a:off x="8816" y="9569"/>
                  <a:ext cx="15" cy="14"/>
                </a:xfrm>
                <a:custGeom>
                  <a:avLst/>
                  <a:gdLst>
                    <a:gd name="T0" fmla="*/ 0 w 15"/>
                    <a:gd name="T1" fmla="*/ 10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10 h 14"/>
                    <a:gd name="T16" fmla="*/ 15 w 15"/>
                    <a:gd name="T17" fmla="*/ 7 h 14"/>
                    <a:gd name="T18" fmla="*/ 15 w 15"/>
                    <a:gd name="T19" fmla="*/ 7 h 14"/>
                    <a:gd name="T20" fmla="*/ 15 w 15"/>
                    <a:gd name="T21" fmla="*/ 5 h 14"/>
                    <a:gd name="T22" fmla="*/ 12 w 15"/>
                    <a:gd name="T23" fmla="*/ 2 h 14"/>
                    <a:gd name="T24" fmla="*/ 10 w 15"/>
                    <a:gd name="T25" fmla="*/ 0 h 14"/>
                    <a:gd name="T26" fmla="*/ 8 w 15"/>
                    <a:gd name="T27" fmla="*/ 0 h 14"/>
                    <a:gd name="T28" fmla="*/ 5 w 15"/>
                    <a:gd name="T29" fmla="*/ 2 h 14"/>
                    <a:gd name="T30" fmla="*/ 3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3" y="12"/>
                      </a:lnTo>
                      <a:lnTo>
                        <a:pt x="5" y="14"/>
                      </a:lnTo>
                      <a:lnTo>
                        <a:pt x="8" y="14"/>
                      </a:lnTo>
                      <a:lnTo>
                        <a:pt x="10" y="14"/>
                      </a:lnTo>
                      <a:lnTo>
                        <a:pt x="12" y="14"/>
                      </a:lnTo>
                      <a:lnTo>
                        <a:pt x="15" y="12"/>
                      </a:lnTo>
                      <a:lnTo>
                        <a:pt x="15" y="10"/>
                      </a:lnTo>
                      <a:lnTo>
                        <a:pt x="15" y="7"/>
                      </a:lnTo>
                      <a:lnTo>
                        <a:pt x="15" y="5"/>
                      </a:lnTo>
                      <a:lnTo>
                        <a:pt x="12" y="2"/>
                      </a:lnTo>
                      <a:lnTo>
                        <a:pt x="10" y="0"/>
                      </a:lnTo>
                      <a:lnTo>
                        <a:pt x="8" y="0"/>
                      </a:lnTo>
                      <a:lnTo>
                        <a:pt x="5" y="2"/>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568" name="Freeform 520"/>
                <p:cNvSpPr>
                  <a:spLocks/>
                </p:cNvSpPr>
                <p:nvPr/>
              </p:nvSpPr>
              <p:spPr bwMode="auto">
                <a:xfrm>
                  <a:off x="8814" y="9540"/>
                  <a:ext cx="14" cy="15"/>
                </a:xfrm>
                <a:custGeom>
                  <a:avLst/>
                  <a:gdLst>
                    <a:gd name="T0" fmla="*/ 0 w 14"/>
                    <a:gd name="T1" fmla="*/ 10 h 15"/>
                    <a:gd name="T2" fmla="*/ 2 w 14"/>
                    <a:gd name="T3" fmla="*/ 12 h 15"/>
                    <a:gd name="T4" fmla="*/ 5 w 14"/>
                    <a:gd name="T5" fmla="*/ 15 h 15"/>
                    <a:gd name="T6" fmla="*/ 7 w 14"/>
                    <a:gd name="T7" fmla="*/ 15 h 15"/>
                    <a:gd name="T8" fmla="*/ 10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10 w 14"/>
                    <a:gd name="T25" fmla="*/ 0 h 15"/>
                    <a:gd name="T26" fmla="*/ 7 w 14"/>
                    <a:gd name="T27" fmla="*/ 0 h 15"/>
                    <a:gd name="T28" fmla="*/ 5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10" y="15"/>
                      </a:lnTo>
                      <a:lnTo>
                        <a:pt x="12" y="15"/>
                      </a:lnTo>
                      <a:lnTo>
                        <a:pt x="14" y="12"/>
                      </a:lnTo>
                      <a:lnTo>
                        <a:pt x="14" y="10"/>
                      </a:lnTo>
                      <a:lnTo>
                        <a:pt x="14" y="7"/>
                      </a:lnTo>
                      <a:lnTo>
                        <a:pt x="14" y="5"/>
                      </a:lnTo>
                      <a:lnTo>
                        <a:pt x="12" y="3"/>
                      </a:lnTo>
                      <a:lnTo>
                        <a:pt x="10" y="0"/>
                      </a:lnTo>
                      <a:lnTo>
                        <a:pt x="7" y="0"/>
                      </a:lnTo>
                      <a:lnTo>
                        <a:pt x="5"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569" name="Freeform 521"/>
                <p:cNvSpPr>
                  <a:spLocks/>
                </p:cNvSpPr>
                <p:nvPr/>
              </p:nvSpPr>
              <p:spPr bwMode="auto">
                <a:xfrm>
                  <a:off x="8812" y="9511"/>
                  <a:ext cx="14" cy="15"/>
                </a:xfrm>
                <a:custGeom>
                  <a:avLst/>
                  <a:gdLst>
                    <a:gd name="T0" fmla="*/ 0 w 14"/>
                    <a:gd name="T1" fmla="*/ 10 h 15"/>
                    <a:gd name="T2" fmla="*/ 0 w 14"/>
                    <a:gd name="T3" fmla="*/ 12 h 15"/>
                    <a:gd name="T4" fmla="*/ 2 w 14"/>
                    <a:gd name="T5" fmla="*/ 15 h 15"/>
                    <a:gd name="T6" fmla="*/ 4 w 14"/>
                    <a:gd name="T7" fmla="*/ 15 h 15"/>
                    <a:gd name="T8" fmla="*/ 7 w 14"/>
                    <a:gd name="T9" fmla="*/ 15 h 15"/>
                    <a:gd name="T10" fmla="*/ 9 w 14"/>
                    <a:gd name="T11" fmla="*/ 15 h 15"/>
                    <a:gd name="T12" fmla="*/ 12 w 14"/>
                    <a:gd name="T13" fmla="*/ 12 h 15"/>
                    <a:gd name="T14" fmla="*/ 14 w 14"/>
                    <a:gd name="T15" fmla="*/ 10 h 15"/>
                    <a:gd name="T16" fmla="*/ 14 w 14"/>
                    <a:gd name="T17" fmla="*/ 8 h 15"/>
                    <a:gd name="T18" fmla="*/ 14 w 14"/>
                    <a:gd name="T19" fmla="*/ 8 h 15"/>
                    <a:gd name="T20" fmla="*/ 12 w 14"/>
                    <a:gd name="T21" fmla="*/ 5 h 15"/>
                    <a:gd name="T22" fmla="*/ 9 w 14"/>
                    <a:gd name="T23" fmla="*/ 3 h 15"/>
                    <a:gd name="T24" fmla="*/ 7 w 14"/>
                    <a:gd name="T25" fmla="*/ 0 h 15"/>
                    <a:gd name="T26" fmla="*/ 4 w 14"/>
                    <a:gd name="T27" fmla="*/ 0 h 15"/>
                    <a:gd name="T28" fmla="*/ 2 w 14"/>
                    <a:gd name="T29" fmla="*/ 3 h 15"/>
                    <a:gd name="T30" fmla="*/ 0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4" y="15"/>
                      </a:lnTo>
                      <a:lnTo>
                        <a:pt x="7" y="15"/>
                      </a:lnTo>
                      <a:lnTo>
                        <a:pt x="9" y="15"/>
                      </a:lnTo>
                      <a:lnTo>
                        <a:pt x="12" y="12"/>
                      </a:lnTo>
                      <a:lnTo>
                        <a:pt x="14" y="10"/>
                      </a:lnTo>
                      <a:lnTo>
                        <a:pt x="14" y="8"/>
                      </a:lnTo>
                      <a:lnTo>
                        <a:pt x="12" y="5"/>
                      </a:lnTo>
                      <a:lnTo>
                        <a:pt x="9" y="3"/>
                      </a:lnTo>
                      <a:lnTo>
                        <a:pt x="7" y="0"/>
                      </a:lnTo>
                      <a:lnTo>
                        <a:pt x="4" y="0"/>
                      </a:lnTo>
                      <a:lnTo>
                        <a:pt x="2"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570" name="Freeform 522"/>
                <p:cNvSpPr>
                  <a:spLocks/>
                </p:cNvSpPr>
                <p:nvPr/>
              </p:nvSpPr>
              <p:spPr bwMode="auto">
                <a:xfrm>
                  <a:off x="8809" y="9483"/>
                  <a:ext cx="15" cy="14"/>
                </a:xfrm>
                <a:custGeom>
                  <a:avLst/>
                  <a:gdLst>
                    <a:gd name="T0" fmla="*/ 0 w 15"/>
                    <a:gd name="T1" fmla="*/ 9 h 14"/>
                    <a:gd name="T2" fmla="*/ 0 w 15"/>
                    <a:gd name="T3" fmla="*/ 12 h 14"/>
                    <a:gd name="T4" fmla="*/ 3 w 15"/>
                    <a:gd name="T5" fmla="*/ 14 h 14"/>
                    <a:gd name="T6" fmla="*/ 5 w 15"/>
                    <a:gd name="T7" fmla="*/ 14 h 14"/>
                    <a:gd name="T8" fmla="*/ 7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4 h 14"/>
                    <a:gd name="T22" fmla="*/ 10 w 15"/>
                    <a:gd name="T23" fmla="*/ 2 h 14"/>
                    <a:gd name="T24" fmla="*/ 7 w 15"/>
                    <a:gd name="T25" fmla="*/ 0 h 14"/>
                    <a:gd name="T26" fmla="*/ 5 w 15"/>
                    <a:gd name="T27" fmla="*/ 0 h 14"/>
                    <a:gd name="T28" fmla="*/ 3 w 15"/>
                    <a:gd name="T29" fmla="*/ 2 h 14"/>
                    <a:gd name="T30" fmla="*/ 0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7" y="14"/>
                      </a:lnTo>
                      <a:lnTo>
                        <a:pt x="10" y="14"/>
                      </a:lnTo>
                      <a:lnTo>
                        <a:pt x="12" y="12"/>
                      </a:lnTo>
                      <a:lnTo>
                        <a:pt x="15" y="9"/>
                      </a:lnTo>
                      <a:lnTo>
                        <a:pt x="15" y="7"/>
                      </a:lnTo>
                      <a:lnTo>
                        <a:pt x="12" y="4"/>
                      </a:lnTo>
                      <a:lnTo>
                        <a:pt x="10" y="2"/>
                      </a:lnTo>
                      <a:lnTo>
                        <a:pt x="7" y="0"/>
                      </a:lnTo>
                      <a:lnTo>
                        <a:pt x="5" y="0"/>
                      </a:lnTo>
                      <a:lnTo>
                        <a:pt x="3"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571" name="Freeform 523"/>
                <p:cNvSpPr>
                  <a:spLocks/>
                </p:cNvSpPr>
                <p:nvPr/>
              </p:nvSpPr>
              <p:spPr bwMode="auto">
                <a:xfrm>
                  <a:off x="8807" y="9454"/>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9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9" y="14"/>
                      </a:lnTo>
                      <a:lnTo>
                        <a:pt x="12" y="12"/>
                      </a:lnTo>
                      <a:lnTo>
                        <a:pt x="14" y="9"/>
                      </a:lnTo>
                      <a:lnTo>
                        <a:pt x="14" y="7"/>
                      </a:lnTo>
                      <a:lnTo>
                        <a:pt x="12" y="5"/>
                      </a:lnTo>
                      <a:lnTo>
                        <a:pt x="9" y="2"/>
                      </a:lnTo>
                      <a:lnTo>
                        <a:pt x="7" y="0"/>
                      </a:lnTo>
                      <a:lnTo>
                        <a:pt x="5"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572" name="Freeform 524"/>
                <p:cNvSpPr>
                  <a:spLocks/>
                </p:cNvSpPr>
                <p:nvPr/>
              </p:nvSpPr>
              <p:spPr bwMode="auto">
                <a:xfrm>
                  <a:off x="8802" y="9425"/>
                  <a:ext cx="14" cy="14"/>
                </a:xfrm>
                <a:custGeom>
                  <a:avLst/>
                  <a:gdLst>
                    <a:gd name="T0" fmla="*/ 0 w 14"/>
                    <a:gd name="T1" fmla="*/ 10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5" y="14"/>
                      </a:lnTo>
                      <a:lnTo>
                        <a:pt x="7" y="14"/>
                      </a:lnTo>
                      <a:lnTo>
                        <a:pt x="10" y="14"/>
                      </a:lnTo>
                      <a:lnTo>
                        <a:pt x="12" y="14"/>
                      </a:lnTo>
                      <a:lnTo>
                        <a:pt x="14" y="12"/>
                      </a:lnTo>
                      <a:lnTo>
                        <a:pt x="14" y="10"/>
                      </a:lnTo>
                      <a:lnTo>
                        <a:pt x="14" y="7"/>
                      </a:lnTo>
                      <a:lnTo>
                        <a:pt x="14" y="5"/>
                      </a:lnTo>
                      <a:lnTo>
                        <a:pt x="12" y="2"/>
                      </a:lnTo>
                      <a:lnTo>
                        <a:pt x="10" y="0"/>
                      </a:lnTo>
                      <a:lnTo>
                        <a:pt x="7" y="0"/>
                      </a:lnTo>
                      <a:lnTo>
                        <a:pt x="5"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573" name="Freeform 525"/>
                <p:cNvSpPr>
                  <a:spLocks/>
                </p:cNvSpPr>
                <p:nvPr/>
              </p:nvSpPr>
              <p:spPr bwMode="auto">
                <a:xfrm>
                  <a:off x="8800" y="9396"/>
                  <a:ext cx="14" cy="15"/>
                </a:xfrm>
                <a:custGeom>
                  <a:avLst/>
                  <a:gdLst>
                    <a:gd name="T0" fmla="*/ 0 w 14"/>
                    <a:gd name="T1" fmla="*/ 10 h 15"/>
                    <a:gd name="T2" fmla="*/ 2 w 14"/>
                    <a:gd name="T3" fmla="*/ 12 h 15"/>
                    <a:gd name="T4" fmla="*/ 4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9 w 14"/>
                    <a:gd name="T25" fmla="*/ 0 h 15"/>
                    <a:gd name="T26" fmla="*/ 7 w 14"/>
                    <a:gd name="T27" fmla="*/ 0 h 15"/>
                    <a:gd name="T28" fmla="*/ 4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4" y="15"/>
                      </a:lnTo>
                      <a:lnTo>
                        <a:pt x="7" y="15"/>
                      </a:lnTo>
                      <a:lnTo>
                        <a:pt x="9" y="15"/>
                      </a:lnTo>
                      <a:lnTo>
                        <a:pt x="12" y="15"/>
                      </a:lnTo>
                      <a:lnTo>
                        <a:pt x="14" y="12"/>
                      </a:lnTo>
                      <a:lnTo>
                        <a:pt x="14" y="10"/>
                      </a:lnTo>
                      <a:lnTo>
                        <a:pt x="14" y="7"/>
                      </a:lnTo>
                      <a:lnTo>
                        <a:pt x="14" y="5"/>
                      </a:lnTo>
                      <a:lnTo>
                        <a:pt x="12" y="3"/>
                      </a:lnTo>
                      <a:lnTo>
                        <a:pt x="9" y="0"/>
                      </a:lnTo>
                      <a:lnTo>
                        <a:pt x="7" y="0"/>
                      </a:lnTo>
                      <a:lnTo>
                        <a:pt x="4"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574" name="Freeform 526"/>
                <p:cNvSpPr>
                  <a:spLocks/>
                </p:cNvSpPr>
                <p:nvPr/>
              </p:nvSpPr>
              <p:spPr bwMode="auto">
                <a:xfrm>
                  <a:off x="8797" y="9370"/>
                  <a:ext cx="15" cy="14"/>
                </a:xfrm>
                <a:custGeom>
                  <a:avLst/>
                  <a:gdLst>
                    <a:gd name="T0" fmla="*/ 0 w 15"/>
                    <a:gd name="T1" fmla="*/ 7 h 14"/>
                    <a:gd name="T2" fmla="*/ 3 w 15"/>
                    <a:gd name="T3" fmla="*/ 9 h 14"/>
                    <a:gd name="T4" fmla="*/ 5 w 15"/>
                    <a:gd name="T5" fmla="*/ 12 h 14"/>
                    <a:gd name="T6" fmla="*/ 7 w 15"/>
                    <a:gd name="T7" fmla="*/ 14 h 14"/>
                    <a:gd name="T8" fmla="*/ 10 w 15"/>
                    <a:gd name="T9" fmla="*/ 14 h 14"/>
                    <a:gd name="T10" fmla="*/ 12 w 15"/>
                    <a:gd name="T11" fmla="*/ 12 h 14"/>
                    <a:gd name="T12" fmla="*/ 15 w 15"/>
                    <a:gd name="T13" fmla="*/ 9 h 14"/>
                    <a:gd name="T14" fmla="*/ 15 w 15"/>
                    <a:gd name="T15" fmla="*/ 7 h 14"/>
                    <a:gd name="T16" fmla="*/ 15 w 15"/>
                    <a:gd name="T17" fmla="*/ 5 h 14"/>
                    <a:gd name="T18" fmla="*/ 15 w 15"/>
                    <a:gd name="T19" fmla="*/ 5 h 14"/>
                    <a:gd name="T20" fmla="*/ 15 w 15"/>
                    <a:gd name="T21" fmla="*/ 2 h 14"/>
                    <a:gd name="T22" fmla="*/ 12 w 15"/>
                    <a:gd name="T23" fmla="*/ 0 h 14"/>
                    <a:gd name="T24" fmla="*/ 10 w 15"/>
                    <a:gd name="T25" fmla="*/ 0 h 14"/>
                    <a:gd name="T26" fmla="*/ 7 w 15"/>
                    <a:gd name="T27" fmla="*/ 0 h 14"/>
                    <a:gd name="T28" fmla="*/ 5 w 15"/>
                    <a:gd name="T29" fmla="*/ 0 h 14"/>
                    <a:gd name="T30" fmla="*/ 3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3" y="9"/>
                      </a:lnTo>
                      <a:lnTo>
                        <a:pt x="5" y="12"/>
                      </a:lnTo>
                      <a:lnTo>
                        <a:pt x="7" y="14"/>
                      </a:lnTo>
                      <a:lnTo>
                        <a:pt x="10" y="14"/>
                      </a:lnTo>
                      <a:lnTo>
                        <a:pt x="12" y="12"/>
                      </a:lnTo>
                      <a:lnTo>
                        <a:pt x="15" y="9"/>
                      </a:lnTo>
                      <a:lnTo>
                        <a:pt x="15" y="7"/>
                      </a:lnTo>
                      <a:lnTo>
                        <a:pt x="15" y="5"/>
                      </a:lnTo>
                      <a:lnTo>
                        <a:pt x="15" y="2"/>
                      </a:lnTo>
                      <a:lnTo>
                        <a:pt x="12" y="0"/>
                      </a:lnTo>
                      <a:lnTo>
                        <a:pt x="10" y="0"/>
                      </a:lnTo>
                      <a:lnTo>
                        <a:pt x="7" y="0"/>
                      </a:lnTo>
                      <a:lnTo>
                        <a:pt x="5" y="0"/>
                      </a:lnTo>
                      <a:lnTo>
                        <a:pt x="3" y="2"/>
                      </a:lnTo>
                      <a:lnTo>
                        <a:pt x="0" y="5"/>
                      </a:lnTo>
                      <a:lnTo>
                        <a:pt x="0" y="7"/>
                      </a:lnTo>
                      <a:close/>
                    </a:path>
                  </a:pathLst>
                </a:custGeom>
                <a:solidFill>
                  <a:srgbClr val="969696"/>
                </a:solidFill>
                <a:ln w="9525">
                  <a:noFill/>
                  <a:round/>
                  <a:headEnd/>
                  <a:tailEnd/>
                </a:ln>
              </p:spPr>
              <p:txBody>
                <a:bodyPr/>
                <a:lstStyle/>
                <a:p>
                  <a:endParaRPr lang="ru-RU"/>
                </a:p>
              </p:txBody>
            </p:sp>
            <p:sp>
              <p:nvSpPr>
                <p:cNvPr id="575" name="Freeform 527"/>
                <p:cNvSpPr>
                  <a:spLocks/>
                </p:cNvSpPr>
                <p:nvPr/>
              </p:nvSpPr>
              <p:spPr bwMode="auto">
                <a:xfrm>
                  <a:off x="8795" y="9341"/>
                  <a:ext cx="14" cy="14"/>
                </a:xfrm>
                <a:custGeom>
                  <a:avLst/>
                  <a:gdLst>
                    <a:gd name="T0" fmla="*/ 0 w 14"/>
                    <a:gd name="T1" fmla="*/ 7 h 14"/>
                    <a:gd name="T2" fmla="*/ 2 w 14"/>
                    <a:gd name="T3" fmla="*/ 10 h 14"/>
                    <a:gd name="T4" fmla="*/ 5 w 14"/>
                    <a:gd name="T5" fmla="*/ 12 h 14"/>
                    <a:gd name="T6" fmla="*/ 7 w 14"/>
                    <a:gd name="T7" fmla="*/ 14 h 14"/>
                    <a:gd name="T8" fmla="*/ 9 w 14"/>
                    <a:gd name="T9" fmla="*/ 14 h 14"/>
                    <a:gd name="T10" fmla="*/ 12 w 14"/>
                    <a:gd name="T11" fmla="*/ 12 h 14"/>
                    <a:gd name="T12" fmla="*/ 14 w 14"/>
                    <a:gd name="T13" fmla="*/ 10 h 14"/>
                    <a:gd name="T14" fmla="*/ 14 w 14"/>
                    <a:gd name="T15" fmla="*/ 7 h 14"/>
                    <a:gd name="T16" fmla="*/ 14 w 14"/>
                    <a:gd name="T17" fmla="*/ 5 h 14"/>
                    <a:gd name="T18" fmla="*/ 14 w 14"/>
                    <a:gd name="T19" fmla="*/ 5 h 14"/>
                    <a:gd name="T20" fmla="*/ 14 w 14"/>
                    <a:gd name="T21" fmla="*/ 2 h 14"/>
                    <a:gd name="T22" fmla="*/ 12 w 14"/>
                    <a:gd name="T23" fmla="*/ 0 h 14"/>
                    <a:gd name="T24" fmla="*/ 9 w 14"/>
                    <a:gd name="T25" fmla="*/ 0 h 14"/>
                    <a:gd name="T26" fmla="*/ 7 w 14"/>
                    <a:gd name="T27" fmla="*/ 0 h 14"/>
                    <a:gd name="T28" fmla="*/ 5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10"/>
                      </a:lnTo>
                      <a:lnTo>
                        <a:pt x="5" y="12"/>
                      </a:lnTo>
                      <a:lnTo>
                        <a:pt x="7" y="14"/>
                      </a:lnTo>
                      <a:lnTo>
                        <a:pt x="9" y="14"/>
                      </a:lnTo>
                      <a:lnTo>
                        <a:pt x="12" y="12"/>
                      </a:lnTo>
                      <a:lnTo>
                        <a:pt x="14" y="10"/>
                      </a:lnTo>
                      <a:lnTo>
                        <a:pt x="14" y="7"/>
                      </a:lnTo>
                      <a:lnTo>
                        <a:pt x="14" y="5"/>
                      </a:lnTo>
                      <a:lnTo>
                        <a:pt x="14" y="2"/>
                      </a:lnTo>
                      <a:lnTo>
                        <a:pt x="12" y="0"/>
                      </a:lnTo>
                      <a:lnTo>
                        <a:pt x="9" y="0"/>
                      </a:lnTo>
                      <a:lnTo>
                        <a:pt x="7" y="0"/>
                      </a:lnTo>
                      <a:lnTo>
                        <a:pt x="5"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576" name="Freeform 528"/>
                <p:cNvSpPr>
                  <a:spLocks/>
                </p:cNvSpPr>
                <p:nvPr/>
              </p:nvSpPr>
              <p:spPr bwMode="auto">
                <a:xfrm>
                  <a:off x="8792" y="9312"/>
                  <a:ext cx="15" cy="15"/>
                </a:xfrm>
                <a:custGeom>
                  <a:avLst/>
                  <a:gdLst>
                    <a:gd name="T0" fmla="*/ 0 w 15"/>
                    <a:gd name="T1" fmla="*/ 7 h 15"/>
                    <a:gd name="T2" fmla="*/ 0 w 15"/>
                    <a:gd name="T3" fmla="*/ 10 h 15"/>
                    <a:gd name="T4" fmla="*/ 3 w 15"/>
                    <a:gd name="T5" fmla="*/ 12 h 15"/>
                    <a:gd name="T6" fmla="*/ 5 w 15"/>
                    <a:gd name="T7" fmla="*/ 15 h 15"/>
                    <a:gd name="T8" fmla="*/ 8 w 15"/>
                    <a:gd name="T9" fmla="*/ 15 h 15"/>
                    <a:gd name="T10" fmla="*/ 10 w 15"/>
                    <a:gd name="T11" fmla="*/ 12 h 15"/>
                    <a:gd name="T12" fmla="*/ 12 w 15"/>
                    <a:gd name="T13" fmla="*/ 10 h 15"/>
                    <a:gd name="T14" fmla="*/ 15 w 15"/>
                    <a:gd name="T15" fmla="*/ 7 h 15"/>
                    <a:gd name="T16" fmla="*/ 15 w 15"/>
                    <a:gd name="T17" fmla="*/ 5 h 15"/>
                    <a:gd name="T18" fmla="*/ 15 w 15"/>
                    <a:gd name="T19" fmla="*/ 5 h 15"/>
                    <a:gd name="T20" fmla="*/ 12 w 15"/>
                    <a:gd name="T21" fmla="*/ 3 h 15"/>
                    <a:gd name="T22" fmla="*/ 10 w 15"/>
                    <a:gd name="T23" fmla="*/ 0 h 15"/>
                    <a:gd name="T24" fmla="*/ 8 w 15"/>
                    <a:gd name="T25" fmla="*/ 0 h 15"/>
                    <a:gd name="T26" fmla="*/ 5 w 15"/>
                    <a:gd name="T27" fmla="*/ 0 h 15"/>
                    <a:gd name="T28" fmla="*/ 3 w 15"/>
                    <a:gd name="T29" fmla="*/ 0 h 15"/>
                    <a:gd name="T30" fmla="*/ 0 w 15"/>
                    <a:gd name="T31" fmla="*/ 3 h 15"/>
                    <a:gd name="T32" fmla="*/ 0 w 15"/>
                    <a:gd name="T33" fmla="*/ 5 h 15"/>
                    <a:gd name="T34" fmla="*/ 0 w 15"/>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7"/>
                      </a:moveTo>
                      <a:lnTo>
                        <a:pt x="0" y="10"/>
                      </a:lnTo>
                      <a:lnTo>
                        <a:pt x="3" y="12"/>
                      </a:lnTo>
                      <a:lnTo>
                        <a:pt x="5" y="15"/>
                      </a:lnTo>
                      <a:lnTo>
                        <a:pt x="8" y="15"/>
                      </a:lnTo>
                      <a:lnTo>
                        <a:pt x="10" y="12"/>
                      </a:lnTo>
                      <a:lnTo>
                        <a:pt x="12" y="10"/>
                      </a:lnTo>
                      <a:lnTo>
                        <a:pt x="15" y="7"/>
                      </a:lnTo>
                      <a:lnTo>
                        <a:pt x="15" y="5"/>
                      </a:lnTo>
                      <a:lnTo>
                        <a:pt x="12" y="3"/>
                      </a:lnTo>
                      <a:lnTo>
                        <a:pt x="10" y="0"/>
                      </a:lnTo>
                      <a:lnTo>
                        <a:pt x="8" y="0"/>
                      </a:lnTo>
                      <a:lnTo>
                        <a:pt x="5" y="0"/>
                      </a:lnTo>
                      <a:lnTo>
                        <a:pt x="3" y="0"/>
                      </a:lnTo>
                      <a:lnTo>
                        <a:pt x="0" y="3"/>
                      </a:lnTo>
                      <a:lnTo>
                        <a:pt x="0" y="5"/>
                      </a:lnTo>
                      <a:lnTo>
                        <a:pt x="0" y="7"/>
                      </a:lnTo>
                      <a:close/>
                    </a:path>
                  </a:pathLst>
                </a:custGeom>
                <a:solidFill>
                  <a:srgbClr val="969696"/>
                </a:solidFill>
                <a:ln w="9525">
                  <a:noFill/>
                  <a:round/>
                  <a:headEnd/>
                  <a:tailEnd/>
                </a:ln>
              </p:spPr>
              <p:txBody>
                <a:bodyPr/>
                <a:lstStyle/>
                <a:p>
                  <a:endParaRPr lang="ru-RU"/>
                </a:p>
              </p:txBody>
            </p:sp>
            <p:sp>
              <p:nvSpPr>
                <p:cNvPr id="577" name="Freeform 529"/>
                <p:cNvSpPr>
                  <a:spLocks/>
                </p:cNvSpPr>
                <p:nvPr/>
              </p:nvSpPr>
              <p:spPr bwMode="auto">
                <a:xfrm>
                  <a:off x="8790" y="9283"/>
                  <a:ext cx="14" cy="15"/>
                </a:xfrm>
                <a:custGeom>
                  <a:avLst/>
                  <a:gdLst>
                    <a:gd name="T0" fmla="*/ 0 w 14"/>
                    <a:gd name="T1" fmla="*/ 8 h 15"/>
                    <a:gd name="T2" fmla="*/ 0 w 14"/>
                    <a:gd name="T3" fmla="*/ 10 h 15"/>
                    <a:gd name="T4" fmla="*/ 2 w 14"/>
                    <a:gd name="T5" fmla="*/ 12 h 15"/>
                    <a:gd name="T6" fmla="*/ 5 w 14"/>
                    <a:gd name="T7" fmla="*/ 15 h 15"/>
                    <a:gd name="T8" fmla="*/ 7 w 14"/>
                    <a:gd name="T9" fmla="*/ 15 h 15"/>
                    <a:gd name="T10" fmla="*/ 10 w 14"/>
                    <a:gd name="T11" fmla="*/ 12 h 15"/>
                    <a:gd name="T12" fmla="*/ 12 w 14"/>
                    <a:gd name="T13" fmla="*/ 10 h 15"/>
                    <a:gd name="T14" fmla="*/ 14 w 14"/>
                    <a:gd name="T15" fmla="*/ 8 h 15"/>
                    <a:gd name="T16" fmla="*/ 14 w 14"/>
                    <a:gd name="T17" fmla="*/ 5 h 15"/>
                    <a:gd name="T18" fmla="*/ 14 w 14"/>
                    <a:gd name="T19" fmla="*/ 5 h 15"/>
                    <a:gd name="T20" fmla="*/ 12 w 14"/>
                    <a:gd name="T21" fmla="*/ 3 h 15"/>
                    <a:gd name="T22" fmla="*/ 10 w 14"/>
                    <a:gd name="T23" fmla="*/ 0 h 15"/>
                    <a:gd name="T24" fmla="*/ 7 w 14"/>
                    <a:gd name="T25" fmla="*/ 0 h 15"/>
                    <a:gd name="T26" fmla="*/ 5 w 14"/>
                    <a:gd name="T27" fmla="*/ 0 h 15"/>
                    <a:gd name="T28" fmla="*/ 2 w 14"/>
                    <a:gd name="T29" fmla="*/ 0 h 15"/>
                    <a:gd name="T30" fmla="*/ 0 w 14"/>
                    <a:gd name="T31" fmla="*/ 3 h 15"/>
                    <a:gd name="T32" fmla="*/ 0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10"/>
                      </a:lnTo>
                      <a:lnTo>
                        <a:pt x="2" y="12"/>
                      </a:lnTo>
                      <a:lnTo>
                        <a:pt x="5" y="15"/>
                      </a:lnTo>
                      <a:lnTo>
                        <a:pt x="7" y="15"/>
                      </a:lnTo>
                      <a:lnTo>
                        <a:pt x="10" y="12"/>
                      </a:lnTo>
                      <a:lnTo>
                        <a:pt x="12" y="10"/>
                      </a:lnTo>
                      <a:lnTo>
                        <a:pt x="14" y="8"/>
                      </a:lnTo>
                      <a:lnTo>
                        <a:pt x="14" y="5"/>
                      </a:lnTo>
                      <a:lnTo>
                        <a:pt x="12" y="3"/>
                      </a:lnTo>
                      <a:lnTo>
                        <a:pt x="10" y="0"/>
                      </a:lnTo>
                      <a:lnTo>
                        <a:pt x="7" y="0"/>
                      </a:lnTo>
                      <a:lnTo>
                        <a:pt x="5" y="0"/>
                      </a:lnTo>
                      <a:lnTo>
                        <a:pt x="2" y="0"/>
                      </a:lnTo>
                      <a:lnTo>
                        <a:pt x="0" y="3"/>
                      </a:lnTo>
                      <a:lnTo>
                        <a:pt x="0" y="5"/>
                      </a:lnTo>
                      <a:lnTo>
                        <a:pt x="0" y="8"/>
                      </a:lnTo>
                      <a:close/>
                    </a:path>
                  </a:pathLst>
                </a:custGeom>
                <a:solidFill>
                  <a:srgbClr val="969696"/>
                </a:solidFill>
                <a:ln w="9525">
                  <a:noFill/>
                  <a:round/>
                  <a:headEnd/>
                  <a:tailEnd/>
                </a:ln>
              </p:spPr>
              <p:txBody>
                <a:bodyPr/>
                <a:lstStyle/>
                <a:p>
                  <a:endParaRPr lang="ru-RU"/>
                </a:p>
              </p:txBody>
            </p:sp>
            <p:sp>
              <p:nvSpPr>
                <p:cNvPr id="578" name="Freeform 530"/>
                <p:cNvSpPr>
                  <a:spLocks/>
                </p:cNvSpPr>
                <p:nvPr/>
              </p:nvSpPr>
              <p:spPr bwMode="auto">
                <a:xfrm>
                  <a:off x="8788" y="9255"/>
                  <a:ext cx="14" cy="14"/>
                </a:xfrm>
                <a:custGeom>
                  <a:avLst/>
                  <a:gdLst>
                    <a:gd name="T0" fmla="*/ 0 w 14"/>
                    <a:gd name="T1" fmla="*/ 7 h 14"/>
                    <a:gd name="T2" fmla="*/ 0 w 14"/>
                    <a:gd name="T3" fmla="*/ 9 h 14"/>
                    <a:gd name="T4" fmla="*/ 2 w 14"/>
                    <a:gd name="T5" fmla="*/ 12 h 14"/>
                    <a:gd name="T6" fmla="*/ 4 w 14"/>
                    <a:gd name="T7" fmla="*/ 14 h 14"/>
                    <a:gd name="T8" fmla="*/ 7 w 14"/>
                    <a:gd name="T9" fmla="*/ 14 h 14"/>
                    <a:gd name="T10" fmla="*/ 9 w 14"/>
                    <a:gd name="T11" fmla="*/ 12 h 14"/>
                    <a:gd name="T12" fmla="*/ 12 w 14"/>
                    <a:gd name="T13" fmla="*/ 9 h 14"/>
                    <a:gd name="T14" fmla="*/ 14 w 14"/>
                    <a:gd name="T15" fmla="*/ 7 h 14"/>
                    <a:gd name="T16" fmla="*/ 14 w 14"/>
                    <a:gd name="T17" fmla="*/ 4 h 14"/>
                    <a:gd name="T18" fmla="*/ 14 w 14"/>
                    <a:gd name="T19" fmla="*/ 4 h 14"/>
                    <a:gd name="T20" fmla="*/ 12 w 14"/>
                    <a:gd name="T21" fmla="*/ 2 h 14"/>
                    <a:gd name="T22" fmla="*/ 9 w 14"/>
                    <a:gd name="T23" fmla="*/ 0 h 14"/>
                    <a:gd name="T24" fmla="*/ 7 w 14"/>
                    <a:gd name="T25" fmla="*/ 0 h 14"/>
                    <a:gd name="T26" fmla="*/ 4 w 14"/>
                    <a:gd name="T27" fmla="*/ 0 h 14"/>
                    <a:gd name="T28" fmla="*/ 2 w 14"/>
                    <a:gd name="T29" fmla="*/ 0 h 14"/>
                    <a:gd name="T30" fmla="*/ 0 w 14"/>
                    <a:gd name="T31" fmla="*/ 2 h 14"/>
                    <a:gd name="T32" fmla="*/ 0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4" y="14"/>
                      </a:lnTo>
                      <a:lnTo>
                        <a:pt x="7" y="14"/>
                      </a:lnTo>
                      <a:lnTo>
                        <a:pt x="9" y="12"/>
                      </a:lnTo>
                      <a:lnTo>
                        <a:pt x="12" y="9"/>
                      </a:lnTo>
                      <a:lnTo>
                        <a:pt x="14" y="7"/>
                      </a:lnTo>
                      <a:lnTo>
                        <a:pt x="14" y="4"/>
                      </a:lnTo>
                      <a:lnTo>
                        <a:pt x="12" y="2"/>
                      </a:lnTo>
                      <a:lnTo>
                        <a:pt x="9" y="0"/>
                      </a:lnTo>
                      <a:lnTo>
                        <a:pt x="7" y="0"/>
                      </a:lnTo>
                      <a:lnTo>
                        <a:pt x="4" y="0"/>
                      </a:lnTo>
                      <a:lnTo>
                        <a:pt x="2" y="0"/>
                      </a:lnTo>
                      <a:lnTo>
                        <a:pt x="0" y="2"/>
                      </a:lnTo>
                      <a:lnTo>
                        <a:pt x="0" y="4"/>
                      </a:lnTo>
                      <a:lnTo>
                        <a:pt x="0" y="7"/>
                      </a:lnTo>
                      <a:close/>
                    </a:path>
                  </a:pathLst>
                </a:custGeom>
                <a:solidFill>
                  <a:srgbClr val="969696"/>
                </a:solidFill>
                <a:ln w="9525">
                  <a:noFill/>
                  <a:round/>
                  <a:headEnd/>
                  <a:tailEnd/>
                </a:ln>
              </p:spPr>
              <p:txBody>
                <a:bodyPr/>
                <a:lstStyle/>
                <a:p>
                  <a:endParaRPr lang="ru-RU"/>
                </a:p>
              </p:txBody>
            </p:sp>
            <p:sp>
              <p:nvSpPr>
                <p:cNvPr id="579" name="Freeform 531"/>
                <p:cNvSpPr>
                  <a:spLocks/>
                </p:cNvSpPr>
                <p:nvPr/>
              </p:nvSpPr>
              <p:spPr bwMode="auto">
                <a:xfrm>
                  <a:off x="8785" y="9226"/>
                  <a:ext cx="15" cy="14"/>
                </a:xfrm>
                <a:custGeom>
                  <a:avLst/>
                  <a:gdLst>
                    <a:gd name="T0" fmla="*/ 0 w 15"/>
                    <a:gd name="T1" fmla="*/ 7 h 14"/>
                    <a:gd name="T2" fmla="*/ 0 w 15"/>
                    <a:gd name="T3" fmla="*/ 9 h 14"/>
                    <a:gd name="T4" fmla="*/ 3 w 15"/>
                    <a:gd name="T5" fmla="*/ 12 h 14"/>
                    <a:gd name="T6" fmla="*/ 5 w 15"/>
                    <a:gd name="T7" fmla="*/ 14 h 14"/>
                    <a:gd name="T8" fmla="*/ 7 w 15"/>
                    <a:gd name="T9" fmla="*/ 14 h 14"/>
                    <a:gd name="T10" fmla="*/ 10 w 15"/>
                    <a:gd name="T11" fmla="*/ 12 h 14"/>
                    <a:gd name="T12" fmla="*/ 12 w 15"/>
                    <a:gd name="T13" fmla="*/ 9 h 14"/>
                    <a:gd name="T14" fmla="*/ 15 w 15"/>
                    <a:gd name="T15" fmla="*/ 7 h 14"/>
                    <a:gd name="T16" fmla="*/ 15 w 15"/>
                    <a:gd name="T17" fmla="*/ 5 h 14"/>
                    <a:gd name="T18" fmla="*/ 15 w 15"/>
                    <a:gd name="T19" fmla="*/ 5 h 14"/>
                    <a:gd name="T20" fmla="*/ 12 w 15"/>
                    <a:gd name="T21" fmla="*/ 2 h 14"/>
                    <a:gd name="T22" fmla="*/ 10 w 15"/>
                    <a:gd name="T23" fmla="*/ 0 h 14"/>
                    <a:gd name="T24" fmla="*/ 7 w 15"/>
                    <a:gd name="T25" fmla="*/ 0 h 14"/>
                    <a:gd name="T26" fmla="*/ 5 w 15"/>
                    <a:gd name="T27" fmla="*/ 0 h 14"/>
                    <a:gd name="T28" fmla="*/ 3 w 15"/>
                    <a:gd name="T29" fmla="*/ 0 h 14"/>
                    <a:gd name="T30" fmla="*/ 0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7" y="14"/>
                      </a:lnTo>
                      <a:lnTo>
                        <a:pt x="10" y="12"/>
                      </a:lnTo>
                      <a:lnTo>
                        <a:pt x="12" y="9"/>
                      </a:lnTo>
                      <a:lnTo>
                        <a:pt x="15" y="7"/>
                      </a:lnTo>
                      <a:lnTo>
                        <a:pt x="15" y="5"/>
                      </a:lnTo>
                      <a:lnTo>
                        <a:pt x="12" y="2"/>
                      </a:lnTo>
                      <a:lnTo>
                        <a:pt x="10" y="0"/>
                      </a:lnTo>
                      <a:lnTo>
                        <a:pt x="7" y="0"/>
                      </a:lnTo>
                      <a:lnTo>
                        <a:pt x="5" y="0"/>
                      </a:lnTo>
                      <a:lnTo>
                        <a:pt x="3" y="0"/>
                      </a:lnTo>
                      <a:lnTo>
                        <a:pt x="0" y="2"/>
                      </a:lnTo>
                      <a:lnTo>
                        <a:pt x="0" y="5"/>
                      </a:lnTo>
                      <a:lnTo>
                        <a:pt x="0" y="7"/>
                      </a:lnTo>
                      <a:close/>
                    </a:path>
                  </a:pathLst>
                </a:custGeom>
                <a:solidFill>
                  <a:srgbClr val="969696"/>
                </a:solidFill>
                <a:ln w="9525">
                  <a:noFill/>
                  <a:round/>
                  <a:headEnd/>
                  <a:tailEnd/>
                </a:ln>
              </p:spPr>
              <p:txBody>
                <a:bodyPr/>
                <a:lstStyle/>
                <a:p>
                  <a:endParaRPr lang="ru-RU"/>
                </a:p>
              </p:txBody>
            </p:sp>
            <p:sp>
              <p:nvSpPr>
                <p:cNvPr id="580" name="Freeform 532"/>
                <p:cNvSpPr>
                  <a:spLocks/>
                </p:cNvSpPr>
                <p:nvPr/>
              </p:nvSpPr>
              <p:spPr bwMode="auto">
                <a:xfrm>
                  <a:off x="8780" y="9197"/>
                  <a:ext cx="15" cy="14"/>
                </a:xfrm>
                <a:custGeom>
                  <a:avLst/>
                  <a:gdLst>
                    <a:gd name="T0" fmla="*/ 0 w 15"/>
                    <a:gd name="T1" fmla="*/ 7 h 14"/>
                    <a:gd name="T2" fmla="*/ 3 w 15"/>
                    <a:gd name="T3" fmla="*/ 10 h 14"/>
                    <a:gd name="T4" fmla="*/ 5 w 15"/>
                    <a:gd name="T5" fmla="*/ 12 h 14"/>
                    <a:gd name="T6" fmla="*/ 8 w 15"/>
                    <a:gd name="T7" fmla="*/ 14 h 14"/>
                    <a:gd name="T8" fmla="*/ 10 w 15"/>
                    <a:gd name="T9" fmla="*/ 14 h 14"/>
                    <a:gd name="T10" fmla="*/ 12 w 15"/>
                    <a:gd name="T11" fmla="*/ 12 h 14"/>
                    <a:gd name="T12" fmla="*/ 15 w 15"/>
                    <a:gd name="T13" fmla="*/ 10 h 14"/>
                    <a:gd name="T14" fmla="*/ 15 w 15"/>
                    <a:gd name="T15" fmla="*/ 7 h 14"/>
                    <a:gd name="T16" fmla="*/ 15 w 15"/>
                    <a:gd name="T17" fmla="*/ 5 h 14"/>
                    <a:gd name="T18" fmla="*/ 15 w 15"/>
                    <a:gd name="T19" fmla="*/ 5 h 14"/>
                    <a:gd name="T20" fmla="*/ 15 w 15"/>
                    <a:gd name="T21" fmla="*/ 2 h 14"/>
                    <a:gd name="T22" fmla="*/ 12 w 15"/>
                    <a:gd name="T23" fmla="*/ 0 h 14"/>
                    <a:gd name="T24" fmla="*/ 10 w 15"/>
                    <a:gd name="T25" fmla="*/ 0 h 14"/>
                    <a:gd name="T26" fmla="*/ 8 w 15"/>
                    <a:gd name="T27" fmla="*/ 0 h 14"/>
                    <a:gd name="T28" fmla="*/ 5 w 15"/>
                    <a:gd name="T29" fmla="*/ 0 h 14"/>
                    <a:gd name="T30" fmla="*/ 3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3" y="10"/>
                      </a:lnTo>
                      <a:lnTo>
                        <a:pt x="5" y="12"/>
                      </a:lnTo>
                      <a:lnTo>
                        <a:pt x="8" y="14"/>
                      </a:lnTo>
                      <a:lnTo>
                        <a:pt x="10" y="14"/>
                      </a:lnTo>
                      <a:lnTo>
                        <a:pt x="12" y="12"/>
                      </a:lnTo>
                      <a:lnTo>
                        <a:pt x="15" y="10"/>
                      </a:lnTo>
                      <a:lnTo>
                        <a:pt x="15" y="7"/>
                      </a:lnTo>
                      <a:lnTo>
                        <a:pt x="15" y="5"/>
                      </a:lnTo>
                      <a:lnTo>
                        <a:pt x="15" y="2"/>
                      </a:lnTo>
                      <a:lnTo>
                        <a:pt x="12" y="0"/>
                      </a:lnTo>
                      <a:lnTo>
                        <a:pt x="10" y="0"/>
                      </a:lnTo>
                      <a:lnTo>
                        <a:pt x="8" y="0"/>
                      </a:lnTo>
                      <a:lnTo>
                        <a:pt x="5" y="0"/>
                      </a:lnTo>
                      <a:lnTo>
                        <a:pt x="3" y="2"/>
                      </a:lnTo>
                      <a:lnTo>
                        <a:pt x="0" y="5"/>
                      </a:lnTo>
                      <a:lnTo>
                        <a:pt x="0" y="7"/>
                      </a:lnTo>
                      <a:close/>
                    </a:path>
                  </a:pathLst>
                </a:custGeom>
                <a:solidFill>
                  <a:srgbClr val="969696"/>
                </a:solidFill>
                <a:ln w="9525">
                  <a:noFill/>
                  <a:round/>
                  <a:headEnd/>
                  <a:tailEnd/>
                </a:ln>
              </p:spPr>
              <p:txBody>
                <a:bodyPr/>
                <a:lstStyle/>
                <a:p>
                  <a:endParaRPr lang="ru-RU"/>
                </a:p>
              </p:txBody>
            </p:sp>
            <p:sp>
              <p:nvSpPr>
                <p:cNvPr id="581" name="Freeform 533"/>
                <p:cNvSpPr>
                  <a:spLocks/>
                </p:cNvSpPr>
                <p:nvPr/>
              </p:nvSpPr>
              <p:spPr bwMode="auto">
                <a:xfrm>
                  <a:off x="8778" y="9168"/>
                  <a:ext cx="14" cy="15"/>
                </a:xfrm>
                <a:custGeom>
                  <a:avLst/>
                  <a:gdLst>
                    <a:gd name="T0" fmla="*/ 0 w 14"/>
                    <a:gd name="T1" fmla="*/ 7 h 15"/>
                    <a:gd name="T2" fmla="*/ 2 w 14"/>
                    <a:gd name="T3" fmla="*/ 10 h 15"/>
                    <a:gd name="T4" fmla="*/ 5 w 14"/>
                    <a:gd name="T5" fmla="*/ 12 h 15"/>
                    <a:gd name="T6" fmla="*/ 7 w 14"/>
                    <a:gd name="T7" fmla="*/ 15 h 15"/>
                    <a:gd name="T8" fmla="*/ 10 w 14"/>
                    <a:gd name="T9" fmla="*/ 15 h 15"/>
                    <a:gd name="T10" fmla="*/ 12 w 14"/>
                    <a:gd name="T11" fmla="*/ 12 h 15"/>
                    <a:gd name="T12" fmla="*/ 14 w 14"/>
                    <a:gd name="T13" fmla="*/ 10 h 15"/>
                    <a:gd name="T14" fmla="*/ 14 w 14"/>
                    <a:gd name="T15" fmla="*/ 7 h 15"/>
                    <a:gd name="T16" fmla="*/ 14 w 14"/>
                    <a:gd name="T17" fmla="*/ 5 h 15"/>
                    <a:gd name="T18" fmla="*/ 14 w 14"/>
                    <a:gd name="T19" fmla="*/ 5 h 15"/>
                    <a:gd name="T20" fmla="*/ 14 w 14"/>
                    <a:gd name="T21" fmla="*/ 3 h 15"/>
                    <a:gd name="T22" fmla="*/ 12 w 14"/>
                    <a:gd name="T23" fmla="*/ 0 h 15"/>
                    <a:gd name="T24" fmla="*/ 10 w 14"/>
                    <a:gd name="T25" fmla="*/ 0 h 15"/>
                    <a:gd name="T26" fmla="*/ 7 w 14"/>
                    <a:gd name="T27" fmla="*/ 0 h 15"/>
                    <a:gd name="T28" fmla="*/ 5 w 14"/>
                    <a:gd name="T29" fmla="*/ 0 h 15"/>
                    <a:gd name="T30" fmla="*/ 2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2" y="10"/>
                      </a:lnTo>
                      <a:lnTo>
                        <a:pt x="5" y="12"/>
                      </a:lnTo>
                      <a:lnTo>
                        <a:pt x="7" y="15"/>
                      </a:lnTo>
                      <a:lnTo>
                        <a:pt x="10" y="15"/>
                      </a:lnTo>
                      <a:lnTo>
                        <a:pt x="12" y="12"/>
                      </a:lnTo>
                      <a:lnTo>
                        <a:pt x="14" y="10"/>
                      </a:lnTo>
                      <a:lnTo>
                        <a:pt x="14" y="7"/>
                      </a:lnTo>
                      <a:lnTo>
                        <a:pt x="14" y="5"/>
                      </a:lnTo>
                      <a:lnTo>
                        <a:pt x="14" y="3"/>
                      </a:lnTo>
                      <a:lnTo>
                        <a:pt x="12" y="0"/>
                      </a:lnTo>
                      <a:lnTo>
                        <a:pt x="10" y="0"/>
                      </a:lnTo>
                      <a:lnTo>
                        <a:pt x="7" y="0"/>
                      </a:lnTo>
                      <a:lnTo>
                        <a:pt x="5" y="0"/>
                      </a:lnTo>
                      <a:lnTo>
                        <a:pt x="2" y="3"/>
                      </a:lnTo>
                      <a:lnTo>
                        <a:pt x="0" y="5"/>
                      </a:lnTo>
                      <a:lnTo>
                        <a:pt x="0" y="7"/>
                      </a:lnTo>
                      <a:close/>
                    </a:path>
                  </a:pathLst>
                </a:custGeom>
                <a:solidFill>
                  <a:srgbClr val="969696"/>
                </a:solidFill>
                <a:ln w="9525">
                  <a:noFill/>
                  <a:round/>
                  <a:headEnd/>
                  <a:tailEnd/>
                </a:ln>
              </p:spPr>
              <p:txBody>
                <a:bodyPr/>
                <a:lstStyle/>
                <a:p>
                  <a:endParaRPr lang="ru-RU"/>
                </a:p>
              </p:txBody>
            </p:sp>
            <p:sp>
              <p:nvSpPr>
                <p:cNvPr id="582" name="Freeform 534"/>
                <p:cNvSpPr>
                  <a:spLocks/>
                </p:cNvSpPr>
                <p:nvPr/>
              </p:nvSpPr>
              <p:spPr bwMode="auto">
                <a:xfrm>
                  <a:off x="8776" y="9139"/>
                  <a:ext cx="14" cy="15"/>
                </a:xfrm>
                <a:custGeom>
                  <a:avLst/>
                  <a:gdLst>
                    <a:gd name="T0" fmla="*/ 0 w 14"/>
                    <a:gd name="T1" fmla="*/ 8 h 15"/>
                    <a:gd name="T2" fmla="*/ 2 w 14"/>
                    <a:gd name="T3" fmla="*/ 10 h 15"/>
                    <a:gd name="T4" fmla="*/ 4 w 14"/>
                    <a:gd name="T5" fmla="*/ 12 h 15"/>
                    <a:gd name="T6" fmla="*/ 7 w 14"/>
                    <a:gd name="T7" fmla="*/ 15 h 15"/>
                    <a:gd name="T8" fmla="*/ 9 w 14"/>
                    <a:gd name="T9" fmla="*/ 15 h 15"/>
                    <a:gd name="T10" fmla="*/ 12 w 14"/>
                    <a:gd name="T11" fmla="*/ 12 h 15"/>
                    <a:gd name="T12" fmla="*/ 14 w 14"/>
                    <a:gd name="T13" fmla="*/ 10 h 15"/>
                    <a:gd name="T14" fmla="*/ 14 w 14"/>
                    <a:gd name="T15" fmla="*/ 8 h 15"/>
                    <a:gd name="T16" fmla="*/ 14 w 14"/>
                    <a:gd name="T17" fmla="*/ 5 h 15"/>
                    <a:gd name="T18" fmla="*/ 14 w 14"/>
                    <a:gd name="T19" fmla="*/ 5 h 15"/>
                    <a:gd name="T20" fmla="*/ 14 w 14"/>
                    <a:gd name="T21" fmla="*/ 3 h 15"/>
                    <a:gd name="T22" fmla="*/ 12 w 14"/>
                    <a:gd name="T23" fmla="*/ 0 h 15"/>
                    <a:gd name="T24" fmla="*/ 9 w 14"/>
                    <a:gd name="T25" fmla="*/ 0 h 15"/>
                    <a:gd name="T26" fmla="*/ 7 w 14"/>
                    <a:gd name="T27" fmla="*/ 0 h 15"/>
                    <a:gd name="T28" fmla="*/ 4 w 14"/>
                    <a:gd name="T29" fmla="*/ 0 h 15"/>
                    <a:gd name="T30" fmla="*/ 2 w 14"/>
                    <a:gd name="T31" fmla="*/ 3 h 15"/>
                    <a:gd name="T32" fmla="*/ 0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2" y="10"/>
                      </a:lnTo>
                      <a:lnTo>
                        <a:pt x="4" y="12"/>
                      </a:lnTo>
                      <a:lnTo>
                        <a:pt x="7" y="15"/>
                      </a:lnTo>
                      <a:lnTo>
                        <a:pt x="9" y="15"/>
                      </a:lnTo>
                      <a:lnTo>
                        <a:pt x="12" y="12"/>
                      </a:lnTo>
                      <a:lnTo>
                        <a:pt x="14" y="10"/>
                      </a:lnTo>
                      <a:lnTo>
                        <a:pt x="14" y="8"/>
                      </a:lnTo>
                      <a:lnTo>
                        <a:pt x="14" y="5"/>
                      </a:lnTo>
                      <a:lnTo>
                        <a:pt x="14" y="3"/>
                      </a:lnTo>
                      <a:lnTo>
                        <a:pt x="12" y="0"/>
                      </a:lnTo>
                      <a:lnTo>
                        <a:pt x="9" y="0"/>
                      </a:lnTo>
                      <a:lnTo>
                        <a:pt x="7" y="0"/>
                      </a:lnTo>
                      <a:lnTo>
                        <a:pt x="4" y="0"/>
                      </a:lnTo>
                      <a:lnTo>
                        <a:pt x="2" y="3"/>
                      </a:lnTo>
                      <a:lnTo>
                        <a:pt x="0" y="5"/>
                      </a:lnTo>
                      <a:lnTo>
                        <a:pt x="0" y="8"/>
                      </a:lnTo>
                      <a:close/>
                    </a:path>
                  </a:pathLst>
                </a:custGeom>
                <a:solidFill>
                  <a:srgbClr val="969696"/>
                </a:solidFill>
                <a:ln w="9525">
                  <a:noFill/>
                  <a:round/>
                  <a:headEnd/>
                  <a:tailEnd/>
                </a:ln>
              </p:spPr>
              <p:txBody>
                <a:bodyPr/>
                <a:lstStyle/>
                <a:p>
                  <a:endParaRPr lang="ru-RU"/>
                </a:p>
              </p:txBody>
            </p:sp>
            <p:sp>
              <p:nvSpPr>
                <p:cNvPr id="583" name="Freeform 535"/>
                <p:cNvSpPr>
                  <a:spLocks/>
                </p:cNvSpPr>
                <p:nvPr/>
              </p:nvSpPr>
              <p:spPr bwMode="auto">
                <a:xfrm>
                  <a:off x="8773" y="9111"/>
                  <a:ext cx="15" cy="14"/>
                </a:xfrm>
                <a:custGeom>
                  <a:avLst/>
                  <a:gdLst>
                    <a:gd name="T0" fmla="*/ 0 w 15"/>
                    <a:gd name="T1" fmla="*/ 9 h 14"/>
                    <a:gd name="T2" fmla="*/ 3 w 15"/>
                    <a:gd name="T3" fmla="*/ 9 h 14"/>
                    <a:gd name="T4" fmla="*/ 5 w 15"/>
                    <a:gd name="T5" fmla="*/ 12 h 14"/>
                    <a:gd name="T6" fmla="*/ 7 w 15"/>
                    <a:gd name="T7" fmla="*/ 14 h 14"/>
                    <a:gd name="T8" fmla="*/ 7 w 15"/>
                    <a:gd name="T9" fmla="*/ 14 h 14"/>
                    <a:gd name="T10" fmla="*/ 10 w 15"/>
                    <a:gd name="T11" fmla="*/ 12 h 14"/>
                    <a:gd name="T12" fmla="*/ 12 w 15"/>
                    <a:gd name="T13" fmla="*/ 9 h 14"/>
                    <a:gd name="T14" fmla="*/ 15 w 15"/>
                    <a:gd name="T15" fmla="*/ 7 h 14"/>
                    <a:gd name="T16" fmla="*/ 15 w 15"/>
                    <a:gd name="T17" fmla="*/ 7 h 14"/>
                    <a:gd name="T18" fmla="*/ 15 w 15"/>
                    <a:gd name="T19" fmla="*/ 7 h 14"/>
                    <a:gd name="T20" fmla="*/ 12 w 15"/>
                    <a:gd name="T21" fmla="*/ 4 h 14"/>
                    <a:gd name="T22" fmla="*/ 10 w 15"/>
                    <a:gd name="T23" fmla="*/ 2 h 14"/>
                    <a:gd name="T24" fmla="*/ 7 w 15"/>
                    <a:gd name="T25" fmla="*/ 0 h 14"/>
                    <a:gd name="T26" fmla="*/ 7 w 15"/>
                    <a:gd name="T27" fmla="*/ 0 h 14"/>
                    <a:gd name="T28" fmla="*/ 5 w 15"/>
                    <a:gd name="T29" fmla="*/ 2 h 14"/>
                    <a:gd name="T30" fmla="*/ 3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9"/>
                      </a:lnTo>
                      <a:lnTo>
                        <a:pt x="5" y="12"/>
                      </a:lnTo>
                      <a:lnTo>
                        <a:pt x="7" y="14"/>
                      </a:lnTo>
                      <a:lnTo>
                        <a:pt x="10" y="12"/>
                      </a:lnTo>
                      <a:lnTo>
                        <a:pt x="12" y="9"/>
                      </a:lnTo>
                      <a:lnTo>
                        <a:pt x="15" y="7"/>
                      </a:lnTo>
                      <a:lnTo>
                        <a:pt x="12" y="4"/>
                      </a:lnTo>
                      <a:lnTo>
                        <a:pt x="10" y="2"/>
                      </a:lnTo>
                      <a:lnTo>
                        <a:pt x="7" y="0"/>
                      </a:lnTo>
                      <a:lnTo>
                        <a:pt x="5" y="2"/>
                      </a:lnTo>
                      <a:lnTo>
                        <a:pt x="3" y="4"/>
                      </a:lnTo>
                      <a:lnTo>
                        <a:pt x="0" y="7"/>
                      </a:lnTo>
                      <a:lnTo>
                        <a:pt x="0" y="9"/>
                      </a:lnTo>
                      <a:close/>
                    </a:path>
                  </a:pathLst>
                </a:custGeom>
                <a:solidFill>
                  <a:srgbClr val="969696"/>
                </a:solidFill>
                <a:ln w="9525">
                  <a:noFill/>
                  <a:round/>
                  <a:headEnd/>
                  <a:tailEnd/>
                </a:ln>
              </p:spPr>
              <p:txBody>
                <a:bodyPr/>
                <a:lstStyle/>
                <a:p>
                  <a:endParaRPr lang="ru-RU"/>
                </a:p>
              </p:txBody>
            </p:sp>
            <p:sp>
              <p:nvSpPr>
                <p:cNvPr id="584" name="Freeform 536"/>
                <p:cNvSpPr>
                  <a:spLocks/>
                </p:cNvSpPr>
                <p:nvPr/>
              </p:nvSpPr>
              <p:spPr bwMode="auto">
                <a:xfrm>
                  <a:off x="8771" y="9082"/>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9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9" y="14"/>
                      </a:lnTo>
                      <a:lnTo>
                        <a:pt x="12" y="12"/>
                      </a:lnTo>
                      <a:lnTo>
                        <a:pt x="14" y="9"/>
                      </a:lnTo>
                      <a:lnTo>
                        <a:pt x="14" y="7"/>
                      </a:lnTo>
                      <a:lnTo>
                        <a:pt x="12" y="5"/>
                      </a:lnTo>
                      <a:lnTo>
                        <a:pt x="9" y="2"/>
                      </a:lnTo>
                      <a:lnTo>
                        <a:pt x="7" y="0"/>
                      </a:lnTo>
                      <a:lnTo>
                        <a:pt x="5"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585" name="Freeform 537"/>
                <p:cNvSpPr>
                  <a:spLocks/>
                </p:cNvSpPr>
                <p:nvPr/>
              </p:nvSpPr>
              <p:spPr bwMode="auto">
                <a:xfrm>
                  <a:off x="8768" y="9053"/>
                  <a:ext cx="15" cy="14"/>
                </a:xfrm>
                <a:custGeom>
                  <a:avLst/>
                  <a:gdLst>
                    <a:gd name="T0" fmla="*/ 0 w 15"/>
                    <a:gd name="T1" fmla="*/ 10 h 14"/>
                    <a:gd name="T2" fmla="*/ 0 w 15"/>
                    <a:gd name="T3" fmla="*/ 12 h 14"/>
                    <a:gd name="T4" fmla="*/ 3 w 15"/>
                    <a:gd name="T5" fmla="*/ 14 h 14"/>
                    <a:gd name="T6" fmla="*/ 5 w 15"/>
                    <a:gd name="T7" fmla="*/ 14 h 14"/>
                    <a:gd name="T8" fmla="*/ 8 w 15"/>
                    <a:gd name="T9" fmla="*/ 14 h 14"/>
                    <a:gd name="T10" fmla="*/ 10 w 15"/>
                    <a:gd name="T11" fmla="*/ 14 h 14"/>
                    <a:gd name="T12" fmla="*/ 12 w 15"/>
                    <a:gd name="T13" fmla="*/ 12 h 14"/>
                    <a:gd name="T14" fmla="*/ 15 w 15"/>
                    <a:gd name="T15" fmla="*/ 10 h 14"/>
                    <a:gd name="T16" fmla="*/ 15 w 15"/>
                    <a:gd name="T17" fmla="*/ 7 h 14"/>
                    <a:gd name="T18" fmla="*/ 15 w 15"/>
                    <a:gd name="T19" fmla="*/ 7 h 14"/>
                    <a:gd name="T20" fmla="*/ 12 w 15"/>
                    <a:gd name="T21" fmla="*/ 5 h 14"/>
                    <a:gd name="T22" fmla="*/ 10 w 15"/>
                    <a:gd name="T23" fmla="*/ 2 h 14"/>
                    <a:gd name="T24" fmla="*/ 8 w 15"/>
                    <a:gd name="T25" fmla="*/ 0 h 14"/>
                    <a:gd name="T26" fmla="*/ 5 w 15"/>
                    <a:gd name="T27" fmla="*/ 0 h 14"/>
                    <a:gd name="T28" fmla="*/ 3 w 15"/>
                    <a:gd name="T29" fmla="*/ 2 h 14"/>
                    <a:gd name="T30" fmla="*/ 0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0" y="12"/>
                      </a:lnTo>
                      <a:lnTo>
                        <a:pt x="3" y="14"/>
                      </a:lnTo>
                      <a:lnTo>
                        <a:pt x="5" y="14"/>
                      </a:lnTo>
                      <a:lnTo>
                        <a:pt x="8" y="14"/>
                      </a:lnTo>
                      <a:lnTo>
                        <a:pt x="10" y="14"/>
                      </a:lnTo>
                      <a:lnTo>
                        <a:pt x="12" y="12"/>
                      </a:lnTo>
                      <a:lnTo>
                        <a:pt x="15" y="10"/>
                      </a:lnTo>
                      <a:lnTo>
                        <a:pt x="15" y="7"/>
                      </a:lnTo>
                      <a:lnTo>
                        <a:pt x="12" y="5"/>
                      </a:lnTo>
                      <a:lnTo>
                        <a:pt x="10" y="2"/>
                      </a:lnTo>
                      <a:lnTo>
                        <a:pt x="8" y="0"/>
                      </a:lnTo>
                      <a:lnTo>
                        <a:pt x="5" y="0"/>
                      </a:lnTo>
                      <a:lnTo>
                        <a:pt x="3"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586" name="Freeform 538"/>
                <p:cNvSpPr>
                  <a:spLocks/>
                </p:cNvSpPr>
                <p:nvPr/>
              </p:nvSpPr>
              <p:spPr bwMode="auto">
                <a:xfrm>
                  <a:off x="8766" y="9024"/>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10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10 w 14"/>
                    <a:gd name="T23" fmla="*/ 3 h 15"/>
                    <a:gd name="T24" fmla="*/ 7 w 14"/>
                    <a:gd name="T25" fmla="*/ 0 h 15"/>
                    <a:gd name="T26" fmla="*/ 5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10" y="15"/>
                      </a:lnTo>
                      <a:lnTo>
                        <a:pt x="12" y="12"/>
                      </a:lnTo>
                      <a:lnTo>
                        <a:pt x="14" y="10"/>
                      </a:lnTo>
                      <a:lnTo>
                        <a:pt x="14" y="7"/>
                      </a:lnTo>
                      <a:lnTo>
                        <a:pt x="12" y="5"/>
                      </a:lnTo>
                      <a:lnTo>
                        <a:pt x="10" y="3"/>
                      </a:lnTo>
                      <a:lnTo>
                        <a:pt x="7" y="0"/>
                      </a:lnTo>
                      <a:lnTo>
                        <a:pt x="5"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587" name="Freeform 539"/>
                <p:cNvSpPr>
                  <a:spLocks/>
                </p:cNvSpPr>
                <p:nvPr/>
              </p:nvSpPr>
              <p:spPr bwMode="auto">
                <a:xfrm>
                  <a:off x="8761" y="8995"/>
                  <a:ext cx="15" cy="15"/>
                </a:xfrm>
                <a:custGeom>
                  <a:avLst/>
                  <a:gdLst>
                    <a:gd name="T0" fmla="*/ 0 w 15"/>
                    <a:gd name="T1" fmla="*/ 10 h 15"/>
                    <a:gd name="T2" fmla="*/ 3 w 15"/>
                    <a:gd name="T3" fmla="*/ 12 h 15"/>
                    <a:gd name="T4" fmla="*/ 5 w 15"/>
                    <a:gd name="T5" fmla="*/ 15 h 15"/>
                    <a:gd name="T6" fmla="*/ 7 w 15"/>
                    <a:gd name="T7" fmla="*/ 15 h 15"/>
                    <a:gd name="T8" fmla="*/ 10 w 15"/>
                    <a:gd name="T9" fmla="*/ 15 h 15"/>
                    <a:gd name="T10" fmla="*/ 12 w 15"/>
                    <a:gd name="T11" fmla="*/ 15 h 15"/>
                    <a:gd name="T12" fmla="*/ 15 w 15"/>
                    <a:gd name="T13" fmla="*/ 12 h 15"/>
                    <a:gd name="T14" fmla="*/ 15 w 15"/>
                    <a:gd name="T15" fmla="*/ 10 h 15"/>
                    <a:gd name="T16" fmla="*/ 15 w 15"/>
                    <a:gd name="T17" fmla="*/ 8 h 15"/>
                    <a:gd name="T18" fmla="*/ 15 w 15"/>
                    <a:gd name="T19" fmla="*/ 8 h 15"/>
                    <a:gd name="T20" fmla="*/ 15 w 15"/>
                    <a:gd name="T21" fmla="*/ 5 h 15"/>
                    <a:gd name="T22" fmla="*/ 12 w 15"/>
                    <a:gd name="T23" fmla="*/ 3 h 15"/>
                    <a:gd name="T24" fmla="*/ 10 w 15"/>
                    <a:gd name="T25" fmla="*/ 0 h 15"/>
                    <a:gd name="T26" fmla="*/ 7 w 15"/>
                    <a:gd name="T27" fmla="*/ 0 h 15"/>
                    <a:gd name="T28" fmla="*/ 5 w 15"/>
                    <a:gd name="T29" fmla="*/ 3 h 15"/>
                    <a:gd name="T30" fmla="*/ 3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7" y="15"/>
                      </a:lnTo>
                      <a:lnTo>
                        <a:pt x="10" y="15"/>
                      </a:lnTo>
                      <a:lnTo>
                        <a:pt x="12" y="15"/>
                      </a:lnTo>
                      <a:lnTo>
                        <a:pt x="15" y="12"/>
                      </a:lnTo>
                      <a:lnTo>
                        <a:pt x="15" y="10"/>
                      </a:lnTo>
                      <a:lnTo>
                        <a:pt x="15" y="8"/>
                      </a:lnTo>
                      <a:lnTo>
                        <a:pt x="15" y="5"/>
                      </a:lnTo>
                      <a:lnTo>
                        <a:pt x="12" y="3"/>
                      </a:lnTo>
                      <a:lnTo>
                        <a:pt x="10" y="0"/>
                      </a:lnTo>
                      <a:lnTo>
                        <a:pt x="7" y="0"/>
                      </a:lnTo>
                      <a:lnTo>
                        <a:pt x="5" y="3"/>
                      </a:lnTo>
                      <a:lnTo>
                        <a:pt x="3" y="5"/>
                      </a:lnTo>
                      <a:lnTo>
                        <a:pt x="0" y="8"/>
                      </a:lnTo>
                      <a:lnTo>
                        <a:pt x="0" y="10"/>
                      </a:lnTo>
                      <a:close/>
                    </a:path>
                  </a:pathLst>
                </a:custGeom>
                <a:solidFill>
                  <a:srgbClr val="969696"/>
                </a:solidFill>
                <a:ln w="9525">
                  <a:noFill/>
                  <a:round/>
                  <a:headEnd/>
                  <a:tailEnd/>
                </a:ln>
              </p:spPr>
              <p:txBody>
                <a:bodyPr/>
                <a:lstStyle/>
                <a:p>
                  <a:endParaRPr lang="ru-RU"/>
                </a:p>
              </p:txBody>
            </p:sp>
            <p:sp>
              <p:nvSpPr>
                <p:cNvPr id="588" name="Freeform 540"/>
                <p:cNvSpPr>
                  <a:spLocks/>
                </p:cNvSpPr>
                <p:nvPr/>
              </p:nvSpPr>
              <p:spPr bwMode="auto">
                <a:xfrm>
                  <a:off x="8759" y="8967"/>
                  <a:ext cx="14" cy="14"/>
                </a:xfrm>
                <a:custGeom>
                  <a:avLst/>
                  <a:gdLst>
                    <a:gd name="T0" fmla="*/ 0 w 14"/>
                    <a:gd name="T1" fmla="*/ 9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4 h 14"/>
                    <a:gd name="T22" fmla="*/ 12 w 14"/>
                    <a:gd name="T23" fmla="*/ 2 h 14"/>
                    <a:gd name="T24" fmla="*/ 9 w 14"/>
                    <a:gd name="T25" fmla="*/ 0 h 14"/>
                    <a:gd name="T26" fmla="*/ 7 w 14"/>
                    <a:gd name="T27" fmla="*/ 0 h 14"/>
                    <a:gd name="T28" fmla="*/ 5 w 14"/>
                    <a:gd name="T29" fmla="*/ 2 h 14"/>
                    <a:gd name="T30" fmla="*/ 2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9" y="14"/>
                      </a:lnTo>
                      <a:lnTo>
                        <a:pt x="12" y="14"/>
                      </a:lnTo>
                      <a:lnTo>
                        <a:pt x="14" y="12"/>
                      </a:lnTo>
                      <a:lnTo>
                        <a:pt x="14" y="9"/>
                      </a:lnTo>
                      <a:lnTo>
                        <a:pt x="14" y="7"/>
                      </a:lnTo>
                      <a:lnTo>
                        <a:pt x="14" y="4"/>
                      </a:lnTo>
                      <a:lnTo>
                        <a:pt x="12" y="2"/>
                      </a:lnTo>
                      <a:lnTo>
                        <a:pt x="9" y="0"/>
                      </a:lnTo>
                      <a:lnTo>
                        <a:pt x="7" y="0"/>
                      </a:lnTo>
                      <a:lnTo>
                        <a:pt x="5" y="2"/>
                      </a:lnTo>
                      <a:lnTo>
                        <a:pt x="2" y="4"/>
                      </a:lnTo>
                      <a:lnTo>
                        <a:pt x="0" y="7"/>
                      </a:lnTo>
                      <a:lnTo>
                        <a:pt x="0" y="9"/>
                      </a:lnTo>
                      <a:close/>
                    </a:path>
                  </a:pathLst>
                </a:custGeom>
                <a:solidFill>
                  <a:srgbClr val="969696"/>
                </a:solidFill>
                <a:ln w="9525">
                  <a:noFill/>
                  <a:round/>
                  <a:headEnd/>
                  <a:tailEnd/>
                </a:ln>
              </p:spPr>
              <p:txBody>
                <a:bodyPr/>
                <a:lstStyle/>
                <a:p>
                  <a:endParaRPr lang="ru-RU"/>
                </a:p>
              </p:txBody>
            </p:sp>
            <p:sp>
              <p:nvSpPr>
                <p:cNvPr id="589" name="Freeform 541"/>
                <p:cNvSpPr>
                  <a:spLocks/>
                </p:cNvSpPr>
                <p:nvPr/>
              </p:nvSpPr>
              <p:spPr bwMode="auto">
                <a:xfrm>
                  <a:off x="8756" y="8938"/>
                  <a:ext cx="15" cy="14"/>
                </a:xfrm>
                <a:custGeom>
                  <a:avLst/>
                  <a:gdLst>
                    <a:gd name="T0" fmla="*/ 0 w 15"/>
                    <a:gd name="T1" fmla="*/ 9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5 h 14"/>
                    <a:gd name="T22" fmla="*/ 12 w 15"/>
                    <a:gd name="T23" fmla="*/ 2 h 14"/>
                    <a:gd name="T24" fmla="*/ 10 w 15"/>
                    <a:gd name="T25" fmla="*/ 0 h 14"/>
                    <a:gd name="T26" fmla="*/ 8 w 15"/>
                    <a:gd name="T27" fmla="*/ 0 h 14"/>
                    <a:gd name="T28" fmla="*/ 5 w 15"/>
                    <a:gd name="T29" fmla="*/ 2 h 14"/>
                    <a:gd name="T30" fmla="*/ 3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8" y="14"/>
                      </a:lnTo>
                      <a:lnTo>
                        <a:pt x="10" y="14"/>
                      </a:lnTo>
                      <a:lnTo>
                        <a:pt x="12" y="14"/>
                      </a:lnTo>
                      <a:lnTo>
                        <a:pt x="15" y="12"/>
                      </a:lnTo>
                      <a:lnTo>
                        <a:pt x="15" y="9"/>
                      </a:lnTo>
                      <a:lnTo>
                        <a:pt x="15" y="7"/>
                      </a:lnTo>
                      <a:lnTo>
                        <a:pt x="15" y="5"/>
                      </a:lnTo>
                      <a:lnTo>
                        <a:pt x="12" y="2"/>
                      </a:lnTo>
                      <a:lnTo>
                        <a:pt x="10" y="0"/>
                      </a:lnTo>
                      <a:lnTo>
                        <a:pt x="8" y="0"/>
                      </a:lnTo>
                      <a:lnTo>
                        <a:pt x="5" y="2"/>
                      </a:lnTo>
                      <a:lnTo>
                        <a:pt x="3" y="5"/>
                      </a:lnTo>
                      <a:lnTo>
                        <a:pt x="0" y="7"/>
                      </a:lnTo>
                      <a:lnTo>
                        <a:pt x="0" y="9"/>
                      </a:lnTo>
                      <a:close/>
                    </a:path>
                  </a:pathLst>
                </a:custGeom>
                <a:solidFill>
                  <a:srgbClr val="969696"/>
                </a:solidFill>
                <a:ln w="9525">
                  <a:noFill/>
                  <a:round/>
                  <a:headEnd/>
                  <a:tailEnd/>
                </a:ln>
              </p:spPr>
              <p:txBody>
                <a:bodyPr/>
                <a:lstStyle/>
                <a:p>
                  <a:endParaRPr lang="ru-RU"/>
                </a:p>
              </p:txBody>
            </p:sp>
            <p:sp>
              <p:nvSpPr>
                <p:cNvPr id="590" name="Freeform 542"/>
                <p:cNvSpPr>
                  <a:spLocks/>
                </p:cNvSpPr>
                <p:nvPr/>
              </p:nvSpPr>
              <p:spPr bwMode="auto">
                <a:xfrm>
                  <a:off x="8754" y="8909"/>
                  <a:ext cx="14" cy="14"/>
                </a:xfrm>
                <a:custGeom>
                  <a:avLst/>
                  <a:gdLst>
                    <a:gd name="T0" fmla="*/ 0 w 14"/>
                    <a:gd name="T1" fmla="*/ 10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5" y="14"/>
                      </a:lnTo>
                      <a:lnTo>
                        <a:pt x="7" y="14"/>
                      </a:lnTo>
                      <a:lnTo>
                        <a:pt x="10" y="14"/>
                      </a:lnTo>
                      <a:lnTo>
                        <a:pt x="12" y="14"/>
                      </a:lnTo>
                      <a:lnTo>
                        <a:pt x="14" y="12"/>
                      </a:lnTo>
                      <a:lnTo>
                        <a:pt x="14" y="10"/>
                      </a:lnTo>
                      <a:lnTo>
                        <a:pt x="14" y="7"/>
                      </a:lnTo>
                      <a:lnTo>
                        <a:pt x="14" y="5"/>
                      </a:lnTo>
                      <a:lnTo>
                        <a:pt x="12" y="2"/>
                      </a:lnTo>
                      <a:lnTo>
                        <a:pt x="10" y="0"/>
                      </a:lnTo>
                      <a:lnTo>
                        <a:pt x="7" y="0"/>
                      </a:lnTo>
                      <a:lnTo>
                        <a:pt x="5"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591" name="Freeform 543"/>
                <p:cNvSpPr>
                  <a:spLocks/>
                </p:cNvSpPr>
                <p:nvPr/>
              </p:nvSpPr>
              <p:spPr bwMode="auto">
                <a:xfrm>
                  <a:off x="8752" y="8880"/>
                  <a:ext cx="14" cy="15"/>
                </a:xfrm>
                <a:custGeom>
                  <a:avLst/>
                  <a:gdLst>
                    <a:gd name="T0" fmla="*/ 0 w 14"/>
                    <a:gd name="T1" fmla="*/ 10 h 15"/>
                    <a:gd name="T2" fmla="*/ 0 w 14"/>
                    <a:gd name="T3" fmla="*/ 12 h 15"/>
                    <a:gd name="T4" fmla="*/ 2 w 14"/>
                    <a:gd name="T5" fmla="*/ 15 h 15"/>
                    <a:gd name="T6" fmla="*/ 4 w 14"/>
                    <a:gd name="T7" fmla="*/ 15 h 15"/>
                    <a:gd name="T8" fmla="*/ 7 w 14"/>
                    <a:gd name="T9" fmla="*/ 15 h 15"/>
                    <a:gd name="T10" fmla="*/ 9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9 w 14"/>
                    <a:gd name="T23" fmla="*/ 3 h 15"/>
                    <a:gd name="T24" fmla="*/ 7 w 14"/>
                    <a:gd name="T25" fmla="*/ 0 h 15"/>
                    <a:gd name="T26" fmla="*/ 4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4" y="15"/>
                      </a:lnTo>
                      <a:lnTo>
                        <a:pt x="7" y="15"/>
                      </a:lnTo>
                      <a:lnTo>
                        <a:pt x="9" y="15"/>
                      </a:lnTo>
                      <a:lnTo>
                        <a:pt x="12" y="12"/>
                      </a:lnTo>
                      <a:lnTo>
                        <a:pt x="14" y="10"/>
                      </a:lnTo>
                      <a:lnTo>
                        <a:pt x="14" y="7"/>
                      </a:lnTo>
                      <a:lnTo>
                        <a:pt x="12" y="5"/>
                      </a:lnTo>
                      <a:lnTo>
                        <a:pt x="9" y="3"/>
                      </a:lnTo>
                      <a:lnTo>
                        <a:pt x="7" y="0"/>
                      </a:lnTo>
                      <a:lnTo>
                        <a:pt x="4"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592" name="Freeform 544"/>
                <p:cNvSpPr>
                  <a:spLocks/>
                </p:cNvSpPr>
                <p:nvPr/>
              </p:nvSpPr>
              <p:spPr bwMode="auto">
                <a:xfrm>
                  <a:off x="8749" y="8851"/>
                  <a:ext cx="15" cy="17"/>
                </a:xfrm>
                <a:custGeom>
                  <a:avLst/>
                  <a:gdLst>
                    <a:gd name="T0" fmla="*/ 0 w 15"/>
                    <a:gd name="T1" fmla="*/ 10 h 17"/>
                    <a:gd name="T2" fmla="*/ 0 w 15"/>
                    <a:gd name="T3" fmla="*/ 12 h 17"/>
                    <a:gd name="T4" fmla="*/ 3 w 15"/>
                    <a:gd name="T5" fmla="*/ 15 h 17"/>
                    <a:gd name="T6" fmla="*/ 5 w 15"/>
                    <a:gd name="T7" fmla="*/ 17 h 17"/>
                    <a:gd name="T8" fmla="*/ 7 w 15"/>
                    <a:gd name="T9" fmla="*/ 17 h 17"/>
                    <a:gd name="T10" fmla="*/ 10 w 15"/>
                    <a:gd name="T11" fmla="*/ 15 h 17"/>
                    <a:gd name="T12" fmla="*/ 12 w 15"/>
                    <a:gd name="T13" fmla="*/ 12 h 17"/>
                    <a:gd name="T14" fmla="*/ 15 w 15"/>
                    <a:gd name="T15" fmla="*/ 10 h 17"/>
                    <a:gd name="T16" fmla="*/ 15 w 15"/>
                    <a:gd name="T17" fmla="*/ 8 h 17"/>
                    <a:gd name="T18" fmla="*/ 15 w 15"/>
                    <a:gd name="T19" fmla="*/ 8 h 17"/>
                    <a:gd name="T20" fmla="*/ 12 w 15"/>
                    <a:gd name="T21" fmla="*/ 5 h 17"/>
                    <a:gd name="T22" fmla="*/ 10 w 15"/>
                    <a:gd name="T23" fmla="*/ 3 h 17"/>
                    <a:gd name="T24" fmla="*/ 7 w 15"/>
                    <a:gd name="T25" fmla="*/ 0 h 17"/>
                    <a:gd name="T26" fmla="*/ 5 w 15"/>
                    <a:gd name="T27" fmla="*/ 0 h 17"/>
                    <a:gd name="T28" fmla="*/ 3 w 15"/>
                    <a:gd name="T29" fmla="*/ 3 h 17"/>
                    <a:gd name="T30" fmla="*/ 0 w 15"/>
                    <a:gd name="T31" fmla="*/ 5 h 17"/>
                    <a:gd name="T32" fmla="*/ 0 w 15"/>
                    <a:gd name="T33" fmla="*/ 8 h 17"/>
                    <a:gd name="T34" fmla="*/ 0 w 15"/>
                    <a:gd name="T35" fmla="*/ 1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7"/>
                    <a:gd name="T56" fmla="*/ 15 w 15"/>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7">
                      <a:moveTo>
                        <a:pt x="0" y="10"/>
                      </a:moveTo>
                      <a:lnTo>
                        <a:pt x="0" y="12"/>
                      </a:lnTo>
                      <a:lnTo>
                        <a:pt x="3" y="15"/>
                      </a:lnTo>
                      <a:lnTo>
                        <a:pt x="5" y="17"/>
                      </a:lnTo>
                      <a:lnTo>
                        <a:pt x="7" y="17"/>
                      </a:lnTo>
                      <a:lnTo>
                        <a:pt x="10" y="15"/>
                      </a:lnTo>
                      <a:lnTo>
                        <a:pt x="12" y="12"/>
                      </a:lnTo>
                      <a:lnTo>
                        <a:pt x="15" y="10"/>
                      </a:lnTo>
                      <a:lnTo>
                        <a:pt x="15" y="8"/>
                      </a:lnTo>
                      <a:lnTo>
                        <a:pt x="12" y="5"/>
                      </a:lnTo>
                      <a:lnTo>
                        <a:pt x="10" y="3"/>
                      </a:lnTo>
                      <a:lnTo>
                        <a:pt x="7" y="0"/>
                      </a:lnTo>
                      <a:lnTo>
                        <a:pt x="5" y="0"/>
                      </a:lnTo>
                      <a:lnTo>
                        <a:pt x="3"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593" name="Freeform 545"/>
                <p:cNvSpPr>
                  <a:spLocks/>
                </p:cNvSpPr>
                <p:nvPr/>
              </p:nvSpPr>
              <p:spPr bwMode="auto">
                <a:xfrm>
                  <a:off x="8747" y="8825"/>
                  <a:ext cx="14" cy="14"/>
                </a:xfrm>
                <a:custGeom>
                  <a:avLst/>
                  <a:gdLst>
                    <a:gd name="T0" fmla="*/ 0 w 14"/>
                    <a:gd name="T1" fmla="*/ 7 h 14"/>
                    <a:gd name="T2" fmla="*/ 0 w 14"/>
                    <a:gd name="T3" fmla="*/ 10 h 14"/>
                    <a:gd name="T4" fmla="*/ 2 w 14"/>
                    <a:gd name="T5" fmla="*/ 12 h 14"/>
                    <a:gd name="T6" fmla="*/ 5 w 14"/>
                    <a:gd name="T7" fmla="*/ 14 h 14"/>
                    <a:gd name="T8" fmla="*/ 7 w 14"/>
                    <a:gd name="T9" fmla="*/ 14 h 14"/>
                    <a:gd name="T10" fmla="*/ 9 w 14"/>
                    <a:gd name="T11" fmla="*/ 12 h 14"/>
                    <a:gd name="T12" fmla="*/ 12 w 14"/>
                    <a:gd name="T13" fmla="*/ 10 h 14"/>
                    <a:gd name="T14" fmla="*/ 14 w 14"/>
                    <a:gd name="T15" fmla="*/ 7 h 14"/>
                    <a:gd name="T16" fmla="*/ 14 w 14"/>
                    <a:gd name="T17" fmla="*/ 5 h 14"/>
                    <a:gd name="T18" fmla="*/ 14 w 14"/>
                    <a:gd name="T19" fmla="*/ 5 h 14"/>
                    <a:gd name="T20" fmla="*/ 12 w 14"/>
                    <a:gd name="T21" fmla="*/ 2 h 14"/>
                    <a:gd name="T22" fmla="*/ 9 w 14"/>
                    <a:gd name="T23" fmla="*/ 0 h 14"/>
                    <a:gd name="T24" fmla="*/ 7 w 14"/>
                    <a:gd name="T25" fmla="*/ 0 h 14"/>
                    <a:gd name="T26" fmla="*/ 5 w 14"/>
                    <a:gd name="T27" fmla="*/ 0 h 14"/>
                    <a:gd name="T28" fmla="*/ 2 w 14"/>
                    <a:gd name="T29" fmla="*/ 0 h 14"/>
                    <a:gd name="T30" fmla="*/ 0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10"/>
                      </a:lnTo>
                      <a:lnTo>
                        <a:pt x="2" y="12"/>
                      </a:lnTo>
                      <a:lnTo>
                        <a:pt x="5" y="14"/>
                      </a:lnTo>
                      <a:lnTo>
                        <a:pt x="7" y="14"/>
                      </a:lnTo>
                      <a:lnTo>
                        <a:pt x="9" y="12"/>
                      </a:lnTo>
                      <a:lnTo>
                        <a:pt x="12" y="10"/>
                      </a:lnTo>
                      <a:lnTo>
                        <a:pt x="14" y="7"/>
                      </a:lnTo>
                      <a:lnTo>
                        <a:pt x="14" y="5"/>
                      </a:lnTo>
                      <a:lnTo>
                        <a:pt x="12" y="2"/>
                      </a:lnTo>
                      <a:lnTo>
                        <a:pt x="9" y="0"/>
                      </a:lnTo>
                      <a:lnTo>
                        <a:pt x="7" y="0"/>
                      </a:lnTo>
                      <a:lnTo>
                        <a:pt x="5" y="0"/>
                      </a:lnTo>
                      <a:lnTo>
                        <a:pt x="2" y="0"/>
                      </a:lnTo>
                      <a:lnTo>
                        <a:pt x="0" y="2"/>
                      </a:lnTo>
                      <a:lnTo>
                        <a:pt x="0" y="5"/>
                      </a:lnTo>
                      <a:lnTo>
                        <a:pt x="0" y="7"/>
                      </a:lnTo>
                      <a:close/>
                    </a:path>
                  </a:pathLst>
                </a:custGeom>
                <a:solidFill>
                  <a:srgbClr val="969696"/>
                </a:solidFill>
                <a:ln w="9525">
                  <a:noFill/>
                  <a:round/>
                  <a:headEnd/>
                  <a:tailEnd/>
                </a:ln>
              </p:spPr>
              <p:txBody>
                <a:bodyPr/>
                <a:lstStyle/>
                <a:p>
                  <a:endParaRPr lang="ru-RU"/>
                </a:p>
              </p:txBody>
            </p:sp>
            <p:sp>
              <p:nvSpPr>
                <p:cNvPr id="594" name="Freeform 546"/>
                <p:cNvSpPr>
                  <a:spLocks/>
                </p:cNvSpPr>
                <p:nvPr/>
              </p:nvSpPr>
              <p:spPr bwMode="auto">
                <a:xfrm>
                  <a:off x="8744" y="8796"/>
                  <a:ext cx="15" cy="15"/>
                </a:xfrm>
                <a:custGeom>
                  <a:avLst/>
                  <a:gdLst>
                    <a:gd name="T0" fmla="*/ 0 w 15"/>
                    <a:gd name="T1" fmla="*/ 7 h 15"/>
                    <a:gd name="T2" fmla="*/ 0 w 15"/>
                    <a:gd name="T3" fmla="*/ 10 h 15"/>
                    <a:gd name="T4" fmla="*/ 3 w 15"/>
                    <a:gd name="T5" fmla="*/ 12 h 15"/>
                    <a:gd name="T6" fmla="*/ 5 w 15"/>
                    <a:gd name="T7" fmla="*/ 15 h 15"/>
                    <a:gd name="T8" fmla="*/ 8 w 15"/>
                    <a:gd name="T9" fmla="*/ 15 h 15"/>
                    <a:gd name="T10" fmla="*/ 10 w 15"/>
                    <a:gd name="T11" fmla="*/ 12 h 15"/>
                    <a:gd name="T12" fmla="*/ 12 w 15"/>
                    <a:gd name="T13" fmla="*/ 10 h 15"/>
                    <a:gd name="T14" fmla="*/ 15 w 15"/>
                    <a:gd name="T15" fmla="*/ 7 h 15"/>
                    <a:gd name="T16" fmla="*/ 15 w 15"/>
                    <a:gd name="T17" fmla="*/ 5 h 15"/>
                    <a:gd name="T18" fmla="*/ 15 w 15"/>
                    <a:gd name="T19" fmla="*/ 5 h 15"/>
                    <a:gd name="T20" fmla="*/ 12 w 15"/>
                    <a:gd name="T21" fmla="*/ 3 h 15"/>
                    <a:gd name="T22" fmla="*/ 10 w 15"/>
                    <a:gd name="T23" fmla="*/ 0 h 15"/>
                    <a:gd name="T24" fmla="*/ 8 w 15"/>
                    <a:gd name="T25" fmla="*/ 0 h 15"/>
                    <a:gd name="T26" fmla="*/ 5 w 15"/>
                    <a:gd name="T27" fmla="*/ 0 h 15"/>
                    <a:gd name="T28" fmla="*/ 3 w 15"/>
                    <a:gd name="T29" fmla="*/ 0 h 15"/>
                    <a:gd name="T30" fmla="*/ 0 w 15"/>
                    <a:gd name="T31" fmla="*/ 3 h 15"/>
                    <a:gd name="T32" fmla="*/ 0 w 15"/>
                    <a:gd name="T33" fmla="*/ 5 h 15"/>
                    <a:gd name="T34" fmla="*/ 0 w 15"/>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7"/>
                      </a:moveTo>
                      <a:lnTo>
                        <a:pt x="0" y="10"/>
                      </a:lnTo>
                      <a:lnTo>
                        <a:pt x="3" y="12"/>
                      </a:lnTo>
                      <a:lnTo>
                        <a:pt x="5" y="15"/>
                      </a:lnTo>
                      <a:lnTo>
                        <a:pt x="8" y="15"/>
                      </a:lnTo>
                      <a:lnTo>
                        <a:pt x="10" y="12"/>
                      </a:lnTo>
                      <a:lnTo>
                        <a:pt x="12" y="10"/>
                      </a:lnTo>
                      <a:lnTo>
                        <a:pt x="15" y="7"/>
                      </a:lnTo>
                      <a:lnTo>
                        <a:pt x="15" y="5"/>
                      </a:lnTo>
                      <a:lnTo>
                        <a:pt x="12" y="3"/>
                      </a:lnTo>
                      <a:lnTo>
                        <a:pt x="10" y="0"/>
                      </a:lnTo>
                      <a:lnTo>
                        <a:pt x="8" y="0"/>
                      </a:lnTo>
                      <a:lnTo>
                        <a:pt x="5" y="0"/>
                      </a:lnTo>
                      <a:lnTo>
                        <a:pt x="3" y="0"/>
                      </a:lnTo>
                      <a:lnTo>
                        <a:pt x="0" y="3"/>
                      </a:lnTo>
                      <a:lnTo>
                        <a:pt x="0" y="5"/>
                      </a:lnTo>
                      <a:lnTo>
                        <a:pt x="0" y="7"/>
                      </a:lnTo>
                      <a:close/>
                    </a:path>
                  </a:pathLst>
                </a:custGeom>
                <a:solidFill>
                  <a:srgbClr val="969696"/>
                </a:solidFill>
                <a:ln w="9525">
                  <a:noFill/>
                  <a:round/>
                  <a:headEnd/>
                  <a:tailEnd/>
                </a:ln>
              </p:spPr>
              <p:txBody>
                <a:bodyPr/>
                <a:lstStyle/>
                <a:p>
                  <a:endParaRPr lang="ru-RU"/>
                </a:p>
              </p:txBody>
            </p:sp>
            <p:sp>
              <p:nvSpPr>
                <p:cNvPr id="595" name="Freeform 547"/>
                <p:cNvSpPr>
                  <a:spLocks/>
                </p:cNvSpPr>
                <p:nvPr/>
              </p:nvSpPr>
              <p:spPr bwMode="auto">
                <a:xfrm>
                  <a:off x="8740" y="8767"/>
                  <a:ext cx="14" cy="15"/>
                </a:xfrm>
                <a:custGeom>
                  <a:avLst/>
                  <a:gdLst>
                    <a:gd name="T0" fmla="*/ 0 w 14"/>
                    <a:gd name="T1" fmla="*/ 8 h 15"/>
                    <a:gd name="T2" fmla="*/ 2 w 14"/>
                    <a:gd name="T3" fmla="*/ 10 h 15"/>
                    <a:gd name="T4" fmla="*/ 4 w 14"/>
                    <a:gd name="T5" fmla="*/ 12 h 15"/>
                    <a:gd name="T6" fmla="*/ 7 w 14"/>
                    <a:gd name="T7" fmla="*/ 15 h 15"/>
                    <a:gd name="T8" fmla="*/ 9 w 14"/>
                    <a:gd name="T9" fmla="*/ 15 h 15"/>
                    <a:gd name="T10" fmla="*/ 12 w 14"/>
                    <a:gd name="T11" fmla="*/ 12 h 15"/>
                    <a:gd name="T12" fmla="*/ 14 w 14"/>
                    <a:gd name="T13" fmla="*/ 10 h 15"/>
                    <a:gd name="T14" fmla="*/ 14 w 14"/>
                    <a:gd name="T15" fmla="*/ 8 h 15"/>
                    <a:gd name="T16" fmla="*/ 14 w 14"/>
                    <a:gd name="T17" fmla="*/ 5 h 15"/>
                    <a:gd name="T18" fmla="*/ 14 w 14"/>
                    <a:gd name="T19" fmla="*/ 5 h 15"/>
                    <a:gd name="T20" fmla="*/ 14 w 14"/>
                    <a:gd name="T21" fmla="*/ 3 h 15"/>
                    <a:gd name="T22" fmla="*/ 12 w 14"/>
                    <a:gd name="T23" fmla="*/ 0 h 15"/>
                    <a:gd name="T24" fmla="*/ 9 w 14"/>
                    <a:gd name="T25" fmla="*/ 0 h 15"/>
                    <a:gd name="T26" fmla="*/ 7 w 14"/>
                    <a:gd name="T27" fmla="*/ 0 h 15"/>
                    <a:gd name="T28" fmla="*/ 4 w 14"/>
                    <a:gd name="T29" fmla="*/ 0 h 15"/>
                    <a:gd name="T30" fmla="*/ 2 w 14"/>
                    <a:gd name="T31" fmla="*/ 3 h 15"/>
                    <a:gd name="T32" fmla="*/ 0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2" y="10"/>
                      </a:lnTo>
                      <a:lnTo>
                        <a:pt x="4" y="12"/>
                      </a:lnTo>
                      <a:lnTo>
                        <a:pt x="7" y="15"/>
                      </a:lnTo>
                      <a:lnTo>
                        <a:pt x="9" y="15"/>
                      </a:lnTo>
                      <a:lnTo>
                        <a:pt x="12" y="12"/>
                      </a:lnTo>
                      <a:lnTo>
                        <a:pt x="14" y="10"/>
                      </a:lnTo>
                      <a:lnTo>
                        <a:pt x="14" y="8"/>
                      </a:lnTo>
                      <a:lnTo>
                        <a:pt x="14" y="5"/>
                      </a:lnTo>
                      <a:lnTo>
                        <a:pt x="14" y="3"/>
                      </a:lnTo>
                      <a:lnTo>
                        <a:pt x="12" y="0"/>
                      </a:lnTo>
                      <a:lnTo>
                        <a:pt x="9" y="0"/>
                      </a:lnTo>
                      <a:lnTo>
                        <a:pt x="7" y="0"/>
                      </a:lnTo>
                      <a:lnTo>
                        <a:pt x="4" y="0"/>
                      </a:lnTo>
                      <a:lnTo>
                        <a:pt x="2" y="3"/>
                      </a:lnTo>
                      <a:lnTo>
                        <a:pt x="0" y="5"/>
                      </a:lnTo>
                      <a:lnTo>
                        <a:pt x="0" y="8"/>
                      </a:lnTo>
                      <a:close/>
                    </a:path>
                  </a:pathLst>
                </a:custGeom>
                <a:solidFill>
                  <a:srgbClr val="969696"/>
                </a:solidFill>
                <a:ln w="9525">
                  <a:noFill/>
                  <a:round/>
                  <a:headEnd/>
                  <a:tailEnd/>
                </a:ln>
              </p:spPr>
              <p:txBody>
                <a:bodyPr/>
                <a:lstStyle/>
                <a:p>
                  <a:endParaRPr lang="ru-RU"/>
                </a:p>
              </p:txBody>
            </p:sp>
            <p:sp>
              <p:nvSpPr>
                <p:cNvPr id="596" name="Freeform 548"/>
                <p:cNvSpPr>
                  <a:spLocks/>
                </p:cNvSpPr>
                <p:nvPr/>
              </p:nvSpPr>
              <p:spPr bwMode="auto">
                <a:xfrm>
                  <a:off x="8737" y="8739"/>
                  <a:ext cx="15" cy="14"/>
                </a:xfrm>
                <a:custGeom>
                  <a:avLst/>
                  <a:gdLst>
                    <a:gd name="T0" fmla="*/ 0 w 15"/>
                    <a:gd name="T1" fmla="*/ 7 h 14"/>
                    <a:gd name="T2" fmla="*/ 3 w 15"/>
                    <a:gd name="T3" fmla="*/ 9 h 14"/>
                    <a:gd name="T4" fmla="*/ 5 w 15"/>
                    <a:gd name="T5" fmla="*/ 12 h 14"/>
                    <a:gd name="T6" fmla="*/ 7 w 15"/>
                    <a:gd name="T7" fmla="*/ 14 h 14"/>
                    <a:gd name="T8" fmla="*/ 10 w 15"/>
                    <a:gd name="T9" fmla="*/ 14 h 14"/>
                    <a:gd name="T10" fmla="*/ 12 w 15"/>
                    <a:gd name="T11" fmla="*/ 12 h 14"/>
                    <a:gd name="T12" fmla="*/ 15 w 15"/>
                    <a:gd name="T13" fmla="*/ 9 h 14"/>
                    <a:gd name="T14" fmla="*/ 15 w 15"/>
                    <a:gd name="T15" fmla="*/ 7 h 14"/>
                    <a:gd name="T16" fmla="*/ 15 w 15"/>
                    <a:gd name="T17" fmla="*/ 4 h 14"/>
                    <a:gd name="T18" fmla="*/ 15 w 15"/>
                    <a:gd name="T19" fmla="*/ 4 h 14"/>
                    <a:gd name="T20" fmla="*/ 15 w 15"/>
                    <a:gd name="T21" fmla="*/ 2 h 14"/>
                    <a:gd name="T22" fmla="*/ 12 w 15"/>
                    <a:gd name="T23" fmla="*/ 0 h 14"/>
                    <a:gd name="T24" fmla="*/ 10 w 15"/>
                    <a:gd name="T25" fmla="*/ 0 h 14"/>
                    <a:gd name="T26" fmla="*/ 7 w 15"/>
                    <a:gd name="T27" fmla="*/ 0 h 14"/>
                    <a:gd name="T28" fmla="*/ 5 w 15"/>
                    <a:gd name="T29" fmla="*/ 0 h 14"/>
                    <a:gd name="T30" fmla="*/ 3 w 15"/>
                    <a:gd name="T31" fmla="*/ 2 h 14"/>
                    <a:gd name="T32" fmla="*/ 0 w 15"/>
                    <a:gd name="T33" fmla="*/ 4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3" y="9"/>
                      </a:lnTo>
                      <a:lnTo>
                        <a:pt x="5" y="12"/>
                      </a:lnTo>
                      <a:lnTo>
                        <a:pt x="7" y="14"/>
                      </a:lnTo>
                      <a:lnTo>
                        <a:pt x="10" y="14"/>
                      </a:lnTo>
                      <a:lnTo>
                        <a:pt x="12" y="12"/>
                      </a:lnTo>
                      <a:lnTo>
                        <a:pt x="15" y="9"/>
                      </a:lnTo>
                      <a:lnTo>
                        <a:pt x="15" y="7"/>
                      </a:lnTo>
                      <a:lnTo>
                        <a:pt x="15" y="4"/>
                      </a:lnTo>
                      <a:lnTo>
                        <a:pt x="15" y="2"/>
                      </a:lnTo>
                      <a:lnTo>
                        <a:pt x="12" y="0"/>
                      </a:lnTo>
                      <a:lnTo>
                        <a:pt x="10" y="0"/>
                      </a:lnTo>
                      <a:lnTo>
                        <a:pt x="7" y="0"/>
                      </a:lnTo>
                      <a:lnTo>
                        <a:pt x="5" y="0"/>
                      </a:lnTo>
                      <a:lnTo>
                        <a:pt x="3" y="2"/>
                      </a:lnTo>
                      <a:lnTo>
                        <a:pt x="0" y="4"/>
                      </a:lnTo>
                      <a:lnTo>
                        <a:pt x="0" y="7"/>
                      </a:lnTo>
                      <a:close/>
                    </a:path>
                  </a:pathLst>
                </a:custGeom>
                <a:solidFill>
                  <a:srgbClr val="969696"/>
                </a:solidFill>
                <a:ln w="9525">
                  <a:noFill/>
                  <a:round/>
                  <a:headEnd/>
                  <a:tailEnd/>
                </a:ln>
              </p:spPr>
              <p:txBody>
                <a:bodyPr/>
                <a:lstStyle/>
                <a:p>
                  <a:endParaRPr lang="ru-RU"/>
                </a:p>
              </p:txBody>
            </p:sp>
            <p:sp>
              <p:nvSpPr>
                <p:cNvPr id="597" name="Freeform 549"/>
                <p:cNvSpPr>
                  <a:spLocks/>
                </p:cNvSpPr>
                <p:nvPr/>
              </p:nvSpPr>
              <p:spPr bwMode="auto">
                <a:xfrm>
                  <a:off x="8735" y="8710"/>
                  <a:ext cx="14" cy="14"/>
                </a:xfrm>
                <a:custGeom>
                  <a:avLst/>
                  <a:gdLst>
                    <a:gd name="T0" fmla="*/ 0 w 14"/>
                    <a:gd name="T1" fmla="*/ 7 h 14"/>
                    <a:gd name="T2" fmla="*/ 2 w 14"/>
                    <a:gd name="T3" fmla="*/ 9 h 14"/>
                    <a:gd name="T4" fmla="*/ 5 w 14"/>
                    <a:gd name="T5" fmla="*/ 12 h 14"/>
                    <a:gd name="T6" fmla="*/ 7 w 14"/>
                    <a:gd name="T7" fmla="*/ 14 h 14"/>
                    <a:gd name="T8" fmla="*/ 9 w 14"/>
                    <a:gd name="T9" fmla="*/ 14 h 14"/>
                    <a:gd name="T10" fmla="*/ 12 w 14"/>
                    <a:gd name="T11" fmla="*/ 12 h 14"/>
                    <a:gd name="T12" fmla="*/ 14 w 14"/>
                    <a:gd name="T13" fmla="*/ 9 h 14"/>
                    <a:gd name="T14" fmla="*/ 14 w 14"/>
                    <a:gd name="T15" fmla="*/ 7 h 14"/>
                    <a:gd name="T16" fmla="*/ 14 w 14"/>
                    <a:gd name="T17" fmla="*/ 5 h 14"/>
                    <a:gd name="T18" fmla="*/ 14 w 14"/>
                    <a:gd name="T19" fmla="*/ 5 h 14"/>
                    <a:gd name="T20" fmla="*/ 14 w 14"/>
                    <a:gd name="T21" fmla="*/ 2 h 14"/>
                    <a:gd name="T22" fmla="*/ 12 w 14"/>
                    <a:gd name="T23" fmla="*/ 0 h 14"/>
                    <a:gd name="T24" fmla="*/ 9 w 14"/>
                    <a:gd name="T25" fmla="*/ 0 h 14"/>
                    <a:gd name="T26" fmla="*/ 7 w 14"/>
                    <a:gd name="T27" fmla="*/ 0 h 14"/>
                    <a:gd name="T28" fmla="*/ 5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9"/>
                      </a:lnTo>
                      <a:lnTo>
                        <a:pt x="5" y="12"/>
                      </a:lnTo>
                      <a:lnTo>
                        <a:pt x="7" y="14"/>
                      </a:lnTo>
                      <a:lnTo>
                        <a:pt x="9" y="14"/>
                      </a:lnTo>
                      <a:lnTo>
                        <a:pt x="12" y="12"/>
                      </a:lnTo>
                      <a:lnTo>
                        <a:pt x="14" y="9"/>
                      </a:lnTo>
                      <a:lnTo>
                        <a:pt x="14" y="7"/>
                      </a:lnTo>
                      <a:lnTo>
                        <a:pt x="14" y="5"/>
                      </a:lnTo>
                      <a:lnTo>
                        <a:pt x="14" y="2"/>
                      </a:lnTo>
                      <a:lnTo>
                        <a:pt x="12" y="0"/>
                      </a:lnTo>
                      <a:lnTo>
                        <a:pt x="9" y="0"/>
                      </a:lnTo>
                      <a:lnTo>
                        <a:pt x="7" y="0"/>
                      </a:lnTo>
                      <a:lnTo>
                        <a:pt x="5"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598" name="Freeform 550"/>
                <p:cNvSpPr>
                  <a:spLocks/>
                </p:cNvSpPr>
                <p:nvPr/>
              </p:nvSpPr>
              <p:spPr bwMode="auto">
                <a:xfrm>
                  <a:off x="8732" y="8681"/>
                  <a:ext cx="15" cy="14"/>
                </a:xfrm>
                <a:custGeom>
                  <a:avLst/>
                  <a:gdLst>
                    <a:gd name="T0" fmla="*/ 0 w 15"/>
                    <a:gd name="T1" fmla="*/ 7 h 14"/>
                    <a:gd name="T2" fmla="*/ 3 w 15"/>
                    <a:gd name="T3" fmla="*/ 10 h 14"/>
                    <a:gd name="T4" fmla="*/ 5 w 15"/>
                    <a:gd name="T5" fmla="*/ 12 h 14"/>
                    <a:gd name="T6" fmla="*/ 8 w 15"/>
                    <a:gd name="T7" fmla="*/ 14 h 14"/>
                    <a:gd name="T8" fmla="*/ 10 w 15"/>
                    <a:gd name="T9" fmla="*/ 14 h 14"/>
                    <a:gd name="T10" fmla="*/ 12 w 15"/>
                    <a:gd name="T11" fmla="*/ 12 h 14"/>
                    <a:gd name="T12" fmla="*/ 15 w 15"/>
                    <a:gd name="T13" fmla="*/ 10 h 14"/>
                    <a:gd name="T14" fmla="*/ 15 w 15"/>
                    <a:gd name="T15" fmla="*/ 7 h 14"/>
                    <a:gd name="T16" fmla="*/ 15 w 15"/>
                    <a:gd name="T17" fmla="*/ 5 h 14"/>
                    <a:gd name="T18" fmla="*/ 15 w 15"/>
                    <a:gd name="T19" fmla="*/ 5 h 14"/>
                    <a:gd name="T20" fmla="*/ 15 w 15"/>
                    <a:gd name="T21" fmla="*/ 2 h 14"/>
                    <a:gd name="T22" fmla="*/ 12 w 15"/>
                    <a:gd name="T23" fmla="*/ 0 h 14"/>
                    <a:gd name="T24" fmla="*/ 10 w 15"/>
                    <a:gd name="T25" fmla="*/ 0 h 14"/>
                    <a:gd name="T26" fmla="*/ 8 w 15"/>
                    <a:gd name="T27" fmla="*/ 0 h 14"/>
                    <a:gd name="T28" fmla="*/ 5 w 15"/>
                    <a:gd name="T29" fmla="*/ 0 h 14"/>
                    <a:gd name="T30" fmla="*/ 3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3" y="10"/>
                      </a:lnTo>
                      <a:lnTo>
                        <a:pt x="5" y="12"/>
                      </a:lnTo>
                      <a:lnTo>
                        <a:pt x="8" y="14"/>
                      </a:lnTo>
                      <a:lnTo>
                        <a:pt x="10" y="14"/>
                      </a:lnTo>
                      <a:lnTo>
                        <a:pt x="12" y="12"/>
                      </a:lnTo>
                      <a:lnTo>
                        <a:pt x="15" y="10"/>
                      </a:lnTo>
                      <a:lnTo>
                        <a:pt x="15" y="7"/>
                      </a:lnTo>
                      <a:lnTo>
                        <a:pt x="15" y="5"/>
                      </a:lnTo>
                      <a:lnTo>
                        <a:pt x="15" y="2"/>
                      </a:lnTo>
                      <a:lnTo>
                        <a:pt x="12" y="0"/>
                      </a:lnTo>
                      <a:lnTo>
                        <a:pt x="10" y="0"/>
                      </a:lnTo>
                      <a:lnTo>
                        <a:pt x="8" y="0"/>
                      </a:lnTo>
                      <a:lnTo>
                        <a:pt x="5" y="0"/>
                      </a:lnTo>
                      <a:lnTo>
                        <a:pt x="3" y="2"/>
                      </a:lnTo>
                      <a:lnTo>
                        <a:pt x="0" y="5"/>
                      </a:lnTo>
                      <a:lnTo>
                        <a:pt x="0" y="7"/>
                      </a:lnTo>
                      <a:close/>
                    </a:path>
                  </a:pathLst>
                </a:custGeom>
                <a:solidFill>
                  <a:srgbClr val="969696"/>
                </a:solidFill>
                <a:ln w="9525">
                  <a:noFill/>
                  <a:round/>
                  <a:headEnd/>
                  <a:tailEnd/>
                </a:ln>
              </p:spPr>
              <p:txBody>
                <a:bodyPr/>
                <a:lstStyle/>
                <a:p>
                  <a:endParaRPr lang="ru-RU"/>
                </a:p>
              </p:txBody>
            </p:sp>
            <p:sp>
              <p:nvSpPr>
                <p:cNvPr id="599" name="Freeform 551"/>
                <p:cNvSpPr>
                  <a:spLocks/>
                </p:cNvSpPr>
                <p:nvPr/>
              </p:nvSpPr>
              <p:spPr bwMode="auto">
                <a:xfrm>
                  <a:off x="8730" y="8652"/>
                  <a:ext cx="14" cy="15"/>
                </a:xfrm>
                <a:custGeom>
                  <a:avLst/>
                  <a:gdLst>
                    <a:gd name="T0" fmla="*/ 0 w 14"/>
                    <a:gd name="T1" fmla="*/ 7 h 15"/>
                    <a:gd name="T2" fmla="*/ 0 w 14"/>
                    <a:gd name="T3" fmla="*/ 10 h 15"/>
                    <a:gd name="T4" fmla="*/ 2 w 14"/>
                    <a:gd name="T5" fmla="*/ 12 h 15"/>
                    <a:gd name="T6" fmla="*/ 5 w 14"/>
                    <a:gd name="T7" fmla="*/ 15 h 15"/>
                    <a:gd name="T8" fmla="*/ 7 w 14"/>
                    <a:gd name="T9" fmla="*/ 15 h 15"/>
                    <a:gd name="T10" fmla="*/ 10 w 14"/>
                    <a:gd name="T11" fmla="*/ 12 h 15"/>
                    <a:gd name="T12" fmla="*/ 12 w 14"/>
                    <a:gd name="T13" fmla="*/ 10 h 15"/>
                    <a:gd name="T14" fmla="*/ 14 w 14"/>
                    <a:gd name="T15" fmla="*/ 7 h 15"/>
                    <a:gd name="T16" fmla="*/ 14 w 14"/>
                    <a:gd name="T17" fmla="*/ 5 h 15"/>
                    <a:gd name="T18" fmla="*/ 14 w 14"/>
                    <a:gd name="T19" fmla="*/ 5 h 15"/>
                    <a:gd name="T20" fmla="*/ 12 w 14"/>
                    <a:gd name="T21" fmla="*/ 3 h 15"/>
                    <a:gd name="T22" fmla="*/ 10 w 14"/>
                    <a:gd name="T23" fmla="*/ 0 h 15"/>
                    <a:gd name="T24" fmla="*/ 7 w 14"/>
                    <a:gd name="T25" fmla="*/ 0 h 15"/>
                    <a:gd name="T26" fmla="*/ 5 w 14"/>
                    <a:gd name="T27" fmla="*/ 0 h 15"/>
                    <a:gd name="T28" fmla="*/ 2 w 14"/>
                    <a:gd name="T29" fmla="*/ 0 h 15"/>
                    <a:gd name="T30" fmla="*/ 0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2" y="12"/>
                      </a:lnTo>
                      <a:lnTo>
                        <a:pt x="5" y="15"/>
                      </a:lnTo>
                      <a:lnTo>
                        <a:pt x="7" y="15"/>
                      </a:lnTo>
                      <a:lnTo>
                        <a:pt x="10" y="12"/>
                      </a:lnTo>
                      <a:lnTo>
                        <a:pt x="12" y="10"/>
                      </a:lnTo>
                      <a:lnTo>
                        <a:pt x="14" y="7"/>
                      </a:lnTo>
                      <a:lnTo>
                        <a:pt x="14" y="5"/>
                      </a:lnTo>
                      <a:lnTo>
                        <a:pt x="12" y="3"/>
                      </a:lnTo>
                      <a:lnTo>
                        <a:pt x="10" y="0"/>
                      </a:lnTo>
                      <a:lnTo>
                        <a:pt x="7" y="0"/>
                      </a:lnTo>
                      <a:lnTo>
                        <a:pt x="5" y="0"/>
                      </a:lnTo>
                      <a:lnTo>
                        <a:pt x="2" y="0"/>
                      </a:lnTo>
                      <a:lnTo>
                        <a:pt x="0" y="3"/>
                      </a:lnTo>
                      <a:lnTo>
                        <a:pt x="0" y="5"/>
                      </a:lnTo>
                      <a:lnTo>
                        <a:pt x="0" y="7"/>
                      </a:lnTo>
                      <a:close/>
                    </a:path>
                  </a:pathLst>
                </a:custGeom>
                <a:solidFill>
                  <a:srgbClr val="969696"/>
                </a:solidFill>
                <a:ln w="9525">
                  <a:noFill/>
                  <a:round/>
                  <a:headEnd/>
                  <a:tailEnd/>
                </a:ln>
              </p:spPr>
              <p:txBody>
                <a:bodyPr/>
                <a:lstStyle/>
                <a:p>
                  <a:endParaRPr lang="ru-RU"/>
                </a:p>
              </p:txBody>
            </p:sp>
            <p:sp>
              <p:nvSpPr>
                <p:cNvPr id="600" name="Freeform 552"/>
                <p:cNvSpPr>
                  <a:spLocks/>
                </p:cNvSpPr>
                <p:nvPr/>
              </p:nvSpPr>
              <p:spPr bwMode="auto">
                <a:xfrm>
                  <a:off x="8728" y="8623"/>
                  <a:ext cx="14" cy="15"/>
                </a:xfrm>
                <a:custGeom>
                  <a:avLst/>
                  <a:gdLst>
                    <a:gd name="T0" fmla="*/ 0 w 14"/>
                    <a:gd name="T1" fmla="*/ 8 h 15"/>
                    <a:gd name="T2" fmla="*/ 0 w 14"/>
                    <a:gd name="T3" fmla="*/ 10 h 15"/>
                    <a:gd name="T4" fmla="*/ 2 w 14"/>
                    <a:gd name="T5" fmla="*/ 12 h 15"/>
                    <a:gd name="T6" fmla="*/ 4 w 14"/>
                    <a:gd name="T7" fmla="*/ 15 h 15"/>
                    <a:gd name="T8" fmla="*/ 7 w 14"/>
                    <a:gd name="T9" fmla="*/ 15 h 15"/>
                    <a:gd name="T10" fmla="*/ 9 w 14"/>
                    <a:gd name="T11" fmla="*/ 12 h 15"/>
                    <a:gd name="T12" fmla="*/ 12 w 14"/>
                    <a:gd name="T13" fmla="*/ 10 h 15"/>
                    <a:gd name="T14" fmla="*/ 14 w 14"/>
                    <a:gd name="T15" fmla="*/ 8 h 15"/>
                    <a:gd name="T16" fmla="*/ 14 w 14"/>
                    <a:gd name="T17" fmla="*/ 5 h 15"/>
                    <a:gd name="T18" fmla="*/ 14 w 14"/>
                    <a:gd name="T19" fmla="*/ 5 h 15"/>
                    <a:gd name="T20" fmla="*/ 12 w 14"/>
                    <a:gd name="T21" fmla="*/ 3 h 15"/>
                    <a:gd name="T22" fmla="*/ 9 w 14"/>
                    <a:gd name="T23" fmla="*/ 0 h 15"/>
                    <a:gd name="T24" fmla="*/ 7 w 14"/>
                    <a:gd name="T25" fmla="*/ 0 h 15"/>
                    <a:gd name="T26" fmla="*/ 4 w 14"/>
                    <a:gd name="T27" fmla="*/ 0 h 15"/>
                    <a:gd name="T28" fmla="*/ 2 w 14"/>
                    <a:gd name="T29" fmla="*/ 0 h 15"/>
                    <a:gd name="T30" fmla="*/ 0 w 14"/>
                    <a:gd name="T31" fmla="*/ 3 h 15"/>
                    <a:gd name="T32" fmla="*/ 0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10"/>
                      </a:lnTo>
                      <a:lnTo>
                        <a:pt x="2" y="12"/>
                      </a:lnTo>
                      <a:lnTo>
                        <a:pt x="4" y="15"/>
                      </a:lnTo>
                      <a:lnTo>
                        <a:pt x="7" y="15"/>
                      </a:lnTo>
                      <a:lnTo>
                        <a:pt x="9" y="12"/>
                      </a:lnTo>
                      <a:lnTo>
                        <a:pt x="12" y="10"/>
                      </a:lnTo>
                      <a:lnTo>
                        <a:pt x="14" y="8"/>
                      </a:lnTo>
                      <a:lnTo>
                        <a:pt x="14" y="5"/>
                      </a:lnTo>
                      <a:lnTo>
                        <a:pt x="12" y="3"/>
                      </a:lnTo>
                      <a:lnTo>
                        <a:pt x="9" y="0"/>
                      </a:lnTo>
                      <a:lnTo>
                        <a:pt x="7" y="0"/>
                      </a:lnTo>
                      <a:lnTo>
                        <a:pt x="4" y="0"/>
                      </a:lnTo>
                      <a:lnTo>
                        <a:pt x="2" y="0"/>
                      </a:lnTo>
                      <a:lnTo>
                        <a:pt x="0" y="3"/>
                      </a:lnTo>
                      <a:lnTo>
                        <a:pt x="0" y="5"/>
                      </a:lnTo>
                      <a:lnTo>
                        <a:pt x="0" y="8"/>
                      </a:lnTo>
                      <a:close/>
                    </a:path>
                  </a:pathLst>
                </a:custGeom>
                <a:solidFill>
                  <a:srgbClr val="969696"/>
                </a:solidFill>
                <a:ln w="9525">
                  <a:noFill/>
                  <a:round/>
                  <a:headEnd/>
                  <a:tailEnd/>
                </a:ln>
              </p:spPr>
              <p:txBody>
                <a:bodyPr/>
                <a:lstStyle/>
                <a:p>
                  <a:endParaRPr lang="ru-RU"/>
                </a:p>
              </p:txBody>
            </p:sp>
            <p:sp>
              <p:nvSpPr>
                <p:cNvPr id="601" name="Freeform 553"/>
                <p:cNvSpPr>
                  <a:spLocks/>
                </p:cNvSpPr>
                <p:nvPr/>
              </p:nvSpPr>
              <p:spPr bwMode="auto">
                <a:xfrm>
                  <a:off x="8725" y="8595"/>
                  <a:ext cx="15" cy="14"/>
                </a:xfrm>
                <a:custGeom>
                  <a:avLst/>
                  <a:gdLst>
                    <a:gd name="T0" fmla="*/ 0 w 15"/>
                    <a:gd name="T1" fmla="*/ 7 h 14"/>
                    <a:gd name="T2" fmla="*/ 0 w 15"/>
                    <a:gd name="T3" fmla="*/ 9 h 14"/>
                    <a:gd name="T4" fmla="*/ 3 w 15"/>
                    <a:gd name="T5" fmla="*/ 12 h 14"/>
                    <a:gd name="T6" fmla="*/ 5 w 15"/>
                    <a:gd name="T7" fmla="*/ 14 h 14"/>
                    <a:gd name="T8" fmla="*/ 7 w 15"/>
                    <a:gd name="T9" fmla="*/ 14 h 14"/>
                    <a:gd name="T10" fmla="*/ 10 w 15"/>
                    <a:gd name="T11" fmla="*/ 12 h 14"/>
                    <a:gd name="T12" fmla="*/ 12 w 15"/>
                    <a:gd name="T13" fmla="*/ 9 h 14"/>
                    <a:gd name="T14" fmla="*/ 15 w 15"/>
                    <a:gd name="T15" fmla="*/ 7 h 14"/>
                    <a:gd name="T16" fmla="*/ 15 w 15"/>
                    <a:gd name="T17" fmla="*/ 4 h 14"/>
                    <a:gd name="T18" fmla="*/ 15 w 15"/>
                    <a:gd name="T19" fmla="*/ 4 h 14"/>
                    <a:gd name="T20" fmla="*/ 12 w 15"/>
                    <a:gd name="T21" fmla="*/ 2 h 14"/>
                    <a:gd name="T22" fmla="*/ 10 w 15"/>
                    <a:gd name="T23" fmla="*/ 0 h 14"/>
                    <a:gd name="T24" fmla="*/ 7 w 15"/>
                    <a:gd name="T25" fmla="*/ 0 h 14"/>
                    <a:gd name="T26" fmla="*/ 5 w 15"/>
                    <a:gd name="T27" fmla="*/ 0 h 14"/>
                    <a:gd name="T28" fmla="*/ 3 w 15"/>
                    <a:gd name="T29" fmla="*/ 0 h 14"/>
                    <a:gd name="T30" fmla="*/ 0 w 15"/>
                    <a:gd name="T31" fmla="*/ 2 h 14"/>
                    <a:gd name="T32" fmla="*/ 0 w 15"/>
                    <a:gd name="T33" fmla="*/ 4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7" y="14"/>
                      </a:lnTo>
                      <a:lnTo>
                        <a:pt x="10" y="12"/>
                      </a:lnTo>
                      <a:lnTo>
                        <a:pt x="12" y="9"/>
                      </a:lnTo>
                      <a:lnTo>
                        <a:pt x="15" y="7"/>
                      </a:lnTo>
                      <a:lnTo>
                        <a:pt x="15" y="4"/>
                      </a:lnTo>
                      <a:lnTo>
                        <a:pt x="12" y="2"/>
                      </a:lnTo>
                      <a:lnTo>
                        <a:pt x="10" y="0"/>
                      </a:lnTo>
                      <a:lnTo>
                        <a:pt x="7" y="0"/>
                      </a:lnTo>
                      <a:lnTo>
                        <a:pt x="5" y="0"/>
                      </a:lnTo>
                      <a:lnTo>
                        <a:pt x="3" y="0"/>
                      </a:lnTo>
                      <a:lnTo>
                        <a:pt x="0" y="2"/>
                      </a:lnTo>
                      <a:lnTo>
                        <a:pt x="0" y="4"/>
                      </a:lnTo>
                      <a:lnTo>
                        <a:pt x="0" y="7"/>
                      </a:lnTo>
                      <a:close/>
                    </a:path>
                  </a:pathLst>
                </a:custGeom>
                <a:solidFill>
                  <a:srgbClr val="969696"/>
                </a:solidFill>
                <a:ln w="9525">
                  <a:noFill/>
                  <a:round/>
                  <a:headEnd/>
                  <a:tailEnd/>
                </a:ln>
              </p:spPr>
              <p:txBody>
                <a:bodyPr/>
                <a:lstStyle/>
                <a:p>
                  <a:endParaRPr lang="ru-RU"/>
                </a:p>
              </p:txBody>
            </p:sp>
            <p:sp>
              <p:nvSpPr>
                <p:cNvPr id="602" name="Freeform 554"/>
                <p:cNvSpPr>
                  <a:spLocks/>
                </p:cNvSpPr>
                <p:nvPr/>
              </p:nvSpPr>
              <p:spPr bwMode="auto">
                <a:xfrm>
                  <a:off x="8720" y="8566"/>
                  <a:ext cx="15" cy="14"/>
                </a:xfrm>
                <a:custGeom>
                  <a:avLst/>
                  <a:gdLst>
                    <a:gd name="T0" fmla="*/ 0 w 15"/>
                    <a:gd name="T1" fmla="*/ 9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5 h 14"/>
                    <a:gd name="T22" fmla="*/ 12 w 15"/>
                    <a:gd name="T23" fmla="*/ 2 h 14"/>
                    <a:gd name="T24" fmla="*/ 10 w 15"/>
                    <a:gd name="T25" fmla="*/ 0 h 14"/>
                    <a:gd name="T26" fmla="*/ 8 w 15"/>
                    <a:gd name="T27" fmla="*/ 0 h 14"/>
                    <a:gd name="T28" fmla="*/ 5 w 15"/>
                    <a:gd name="T29" fmla="*/ 2 h 14"/>
                    <a:gd name="T30" fmla="*/ 3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8" y="14"/>
                      </a:lnTo>
                      <a:lnTo>
                        <a:pt x="10" y="14"/>
                      </a:lnTo>
                      <a:lnTo>
                        <a:pt x="12" y="14"/>
                      </a:lnTo>
                      <a:lnTo>
                        <a:pt x="15" y="12"/>
                      </a:lnTo>
                      <a:lnTo>
                        <a:pt x="15" y="9"/>
                      </a:lnTo>
                      <a:lnTo>
                        <a:pt x="15" y="7"/>
                      </a:lnTo>
                      <a:lnTo>
                        <a:pt x="15" y="5"/>
                      </a:lnTo>
                      <a:lnTo>
                        <a:pt x="12" y="2"/>
                      </a:lnTo>
                      <a:lnTo>
                        <a:pt x="10" y="0"/>
                      </a:lnTo>
                      <a:lnTo>
                        <a:pt x="8" y="0"/>
                      </a:lnTo>
                      <a:lnTo>
                        <a:pt x="5" y="2"/>
                      </a:lnTo>
                      <a:lnTo>
                        <a:pt x="3" y="5"/>
                      </a:lnTo>
                      <a:lnTo>
                        <a:pt x="0" y="7"/>
                      </a:lnTo>
                      <a:lnTo>
                        <a:pt x="0" y="9"/>
                      </a:lnTo>
                      <a:close/>
                    </a:path>
                  </a:pathLst>
                </a:custGeom>
                <a:solidFill>
                  <a:srgbClr val="969696"/>
                </a:solidFill>
                <a:ln w="9525">
                  <a:noFill/>
                  <a:round/>
                  <a:headEnd/>
                  <a:tailEnd/>
                </a:ln>
              </p:spPr>
              <p:txBody>
                <a:bodyPr/>
                <a:lstStyle/>
                <a:p>
                  <a:endParaRPr lang="ru-RU"/>
                </a:p>
              </p:txBody>
            </p:sp>
            <p:sp>
              <p:nvSpPr>
                <p:cNvPr id="603" name="Freeform 555"/>
                <p:cNvSpPr>
                  <a:spLocks/>
                </p:cNvSpPr>
                <p:nvPr/>
              </p:nvSpPr>
              <p:spPr bwMode="auto">
                <a:xfrm>
                  <a:off x="8718" y="8537"/>
                  <a:ext cx="14" cy="14"/>
                </a:xfrm>
                <a:custGeom>
                  <a:avLst/>
                  <a:gdLst>
                    <a:gd name="T0" fmla="*/ 0 w 14"/>
                    <a:gd name="T1" fmla="*/ 10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5" y="14"/>
                      </a:lnTo>
                      <a:lnTo>
                        <a:pt x="7" y="14"/>
                      </a:lnTo>
                      <a:lnTo>
                        <a:pt x="10" y="14"/>
                      </a:lnTo>
                      <a:lnTo>
                        <a:pt x="12" y="14"/>
                      </a:lnTo>
                      <a:lnTo>
                        <a:pt x="14" y="12"/>
                      </a:lnTo>
                      <a:lnTo>
                        <a:pt x="14" y="10"/>
                      </a:lnTo>
                      <a:lnTo>
                        <a:pt x="14" y="7"/>
                      </a:lnTo>
                      <a:lnTo>
                        <a:pt x="14" y="5"/>
                      </a:lnTo>
                      <a:lnTo>
                        <a:pt x="12" y="2"/>
                      </a:lnTo>
                      <a:lnTo>
                        <a:pt x="10" y="0"/>
                      </a:lnTo>
                      <a:lnTo>
                        <a:pt x="7" y="0"/>
                      </a:lnTo>
                      <a:lnTo>
                        <a:pt x="5"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604" name="Freeform 556"/>
                <p:cNvSpPr>
                  <a:spLocks/>
                </p:cNvSpPr>
                <p:nvPr/>
              </p:nvSpPr>
              <p:spPr bwMode="auto">
                <a:xfrm>
                  <a:off x="8716" y="8508"/>
                  <a:ext cx="14" cy="15"/>
                </a:xfrm>
                <a:custGeom>
                  <a:avLst/>
                  <a:gdLst>
                    <a:gd name="T0" fmla="*/ 0 w 14"/>
                    <a:gd name="T1" fmla="*/ 10 h 15"/>
                    <a:gd name="T2" fmla="*/ 2 w 14"/>
                    <a:gd name="T3" fmla="*/ 12 h 15"/>
                    <a:gd name="T4" fmla="*/ 4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9 w 14"/>
                    <a:gd name="T25" fmla="*/ 0 h 15"/>
                    <a:gd name="T26" fmla="*/ 7 w 14"/>
                    <a:gd name="T27" fmla="*/ 0 h 15"/>
                    <a:gd name="T28" fmla="*/ 4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4" y="15"/>
                      </a:lnTo>
                      <a:lnTo>
                        <a:pt x="7" y="15"/>
                      </a:lnTo>
                      <a:lnTo>
                        <a:pt x="9" y="15"/>
                      </a:lnTo>
                      <a:lnTo>
                        <a:pt x="12" y="15"/>
                      </a:lnTo>
                      <a:lnTo>
                        <a:pt x="14" y="12"/>
                      </a:lnTo>
                      <a:lnTo>
                        <a:pt x="14" y="10"/>
                      </a:lnTo>
                      <a:lnTo>
                        <a:pt x="14" y="7"/>
                      </a:lnTo>
                      <a:lnTo>
                        <a:pt x="14" y="5"/>
                      </a:lnTo>
                      <a:lnTo>
                        <a:pt x="12" y="3"/>
                      </a:lnTo>
                      <a:lnTo>
                        <a:pt x="9" y="0"/>
                      </a:lnTo>
                      <a:lnTo>
                        <a:pt x="7" y="0"/>
                      </a:lnTo>
                      <a:lnTo>
                        <a:pt x="4"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605" name="Freeform 557"/>
                <p:cNvSpPr>
                  <a:spLocks/>
                </p:cNvSpPr>
                <p:nvPr/>
              </p:nvSpPr>
              <p:spPr bwMode="auto">
                <a:xfrm>
                  <a:off x="8713" y="8479"/>
                  <a:ext cx="15" cy="15"/>
                </a:xfrm>
                <a:custGeom>
                  <a:avLst/>
                  <a:gdLst>
                    <a:gd name="T0" fmla="*/ 0 w 15"/>
                    <a:gd name="T1" fmla="*/ 10 h 15"/>
                    <a:gd name="T2" fmla="*/ 3 w 15"/>
                    <a:gd name="T3" fmla="*/ 12 h 15"/>
                    <a:gd name="T4" fmla="*/ 5 w 15"/>
                    <a:gd name="T5" fmla="*/ 15 h 15"/>
                    <a:gd name="T6" fmla="*/ 7 w 15"/>
                    <a:gd name="T7" fmla="*/ 15 h 15"/>
                    <a:gd name="T8" fmla="*/ 10 w 15"/>
                    <a:gd name="T9" fmla="*/ 15 h 15"/>
                    <a:gd name="T10" fmla="*/ 12 w 15"/>
                    <a:gd name="T11" fmla="*/ 15 h 15"/>
                    <a:gd name="T12" fmla="*/ 15 w 15"/>
                    <a:gd name="T13" fmla="*/ 12 h 15"/>
                    <a:gd name="T14" fmla="*/ 15 w 15"/>
                    <a:gd name="T15" fmla="*/ 10 h 15"/>
                    <a:gd name="T16" fmla="*/ 15 w 15"/>
                    <a:gd name="T17" fmla="*/ 8 h 15"/>
                    <a:gd name="T18" fmla="*/ 15 w 15"/>
                    <a:gd name="T19" fmla="*/ 8 h 15"/>
                    <a:gd name="T20" fmla="*/ 15 w 15"/>
                    <a:gd name="T21" fmla="*/ 5 h 15"/>
                    <a:gd name="T22" fmla="*/ 12 w 15"/>
                    <a:gd name="T23" fmla="*/ 3 h 15"/>
                    <a:gd name="T24" fmla="*/ 10 w 15"/>
                    <a:gd name="T25" fmla="*/ 0 h 15"/>
                    <a:gd name="T26" fmla="*/ 7 w 15"/>
                    <a:gd name="T27" fmla="*/ 0 h 15"/>
                    <a:gd name="T28" fmla="*/ 5 w 15"/>
                    <a:gd name="T29" fmla="*/ 3 h 15"/>
                    <a:gd name="T30" fmla="*/ 3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7" y="15"/>
                      </a:lnTo>
                      <a:lnTo>
                        <a:pt x="10" y="15"/>
                      </a:lnTo>
                      <a:lnTo>
                        <a:pt x="12" y="15"/>
                      </a:lnTo>
                      <a:lnTo>
                        <a:pt x="15" y="12"/>
                      </a:lnTo>
                      <a:lnTo>
                        <a:pt x="15" y="10"/>
                      </a:lnTo>
                      <a:lnTo>
                        <a:pt x="15" y="8"/>
                      </a:lnTo>
                      <a:lnTo>
                        <a:pt x="15" y="5"/>
                      </a:lnTo>
                      <a:lnTo>
                        <a:pt x="12" y="3"/>
                      </a:lnTo>
                      <a:lnTo>
                        <a:pt x="10" y="0"/>
                      </a:lnTo>
                      <a:lnTo>
                        <a:pt x="7" y="0"/>
                      </a:lnTo>
                      <a:lnTo>
                        <a:pt x="5" y="3"/>
                      </a:lnTo>
                      <a:lnTo>
                        <a:pt x="3" y="5"/>
                      </a:lnTo>
                      <a:lnTo>
                        <a:pt x="0" y="8"/>
                      </a:lnTo>
                      <a:lnTo>
                        <a:pt x="0" y="10"/>
                      </a:lnTo>
                      <a:close/>
                    </a:path>
                  </a:pathLst>
                </a:custGeom>
                <a:solidFill>
                  <a:srgbClr val="969696"/>
                </a:solidFill>
                <a:ln w="9525">
                  <a:noFill/>
                  <a:round/>
                  <a:headEnd/>
                  <a:tailEnd/>
                </a:ln>
              </p:spPr>
              <p:txBody>
                <a:bodyPr/>
                <a:lstStyle/>
                <a:p>
                  <a:endParaRPr lang="ru-RU"/>
                </a:p>
              </p:txBody>
            </p:sp>
            <p:sp>
              <p:nvSpPr>
                <p:cNvPr id="606" name="Freeform 558"/>
                <p:cNvSpPr>
                  <a:spLocks/>
                </p:cNvSpPr>
                <p:nvPr/>
              </p:nvSpPr>
              <p:spPr bwMode="auto">
                <a:xfrm>
                  <a:off x="8711" y="8451"/>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9 w 14"/>
                    <a:gd name="T23" fmla="*/ 2 h 14"/>
                    <a:gd name="T24" fmla="*/ 7 w 14"/>
                    <a:gd name="T25" fmla="*/ 0 h 14"/>
                    <a:gd name="T26" fmla="*/ 5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9" y="14"/>
                      </a:lnTo>
                      <a:lnTo>
                        <a:pt x="12" y="12"/>
                      </a:lnTo>
                      <a:lnTo>
                        <a:pt x="14" y="9"/>
                      </a:lnTo>
                      <a:lnTo>
                        <a:pt x="14" y="7"/>
                      </a:lnTo>
                      <a:lnTo>
                        <a:pt x="12" y="4"/>
                      </a:lnTo>
                      <a:lnTo>
                        <a:pt x="9" y="2"/>
                      </a:lnTo>
                      <a:lnTo>
                        <a:pt x="7" y="0"/>
                      </a:lnTo>
                      <a:lnTo>
                        <a:pt x="5"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607" name="Freeform 559"/>
                <p:cNvSpPr>
                  <a:spLocks/>
                </p:cNvSpPr>
                <p:nvPr/>
              </p:nvSpPr>
              <p:spPr bwMode="auto">
                <a:xfrm>
                  <a:off x="8708" y="8422"/>
                  <a:ext cx="15" cy="14"/>
                </a:xfrm>
                <a:custGeom>
                  <a:avLst/>
                  <a:gdLst>
                    <a:gd name="T0" fmla="*/ 0 w 15"/>
                    <a:gd name="T1" fmla="*/ 9 h 14"/>
                    <a:gd name="T2" fmla="*/ 0 w 15"/>
                    <a:gd name="T3" fmla="*/ 12 h 14"/>
                    <a:gd name="T4" fmla="*/ 3 w 15"/>
                    <a:gd name="T5" fmla="*/ 14 h 14"/>
                    <a:gd name="T6" fmla="*/ 5 w 15"/>
                    <a:gd name="T7" fmla="*/ 14 h 14"/>
                    <a:gd name="T8" fmla="*/ 8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5 h 14"/>
                    <a:gd name="T22" fmla="*/ 10 w 15"/>
                    <a:gd name="T23" fmla="*/ 2 h 14"/>
                    <a:gd name="T24" fmla="*/ 8 w 15"/>
                    <a:gd name="T25" fmla="*/ 0 h 14"/>
                    <a:gd name="T26" fmla="*/ 5 w 15"/>
                    <a:gd name="T27" fmla="*/ 0 h 14"/>
                    <a:gd name="T28" fmla="*/ 3 w 15"/>
                    <a:gd name="T29" fmla="*/ 2 h 14"/>
                    <a:gd name="T30" fmla="*/ 0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8" y="14"/>
                      </a:lnTo>
                      <a:lnTo>
                        <a:pt x="10" y="14"/>
                      </a:lnTo>
                      <a:lnTo>
                        <a:pt x="12" y="12"/>
                      </a:lnTo>
                      <a:lnTo>
                        <a:pt x="15" y="9"/>
                      </a:lnTo>
                      <a:lnTo>
                        <a:pt x="15" y="7"/>
                      </a:lnTo>
                      <a:lnTo>
                        <a:pt x="12" y="5"/>
                      </a:lnTo>
                      <a:lnTo>
                        <a:pt x="10" y="2"/>
                      </a:lnTo>
                      <a:lnTo>
                        <a:pt x="8" y="0"/>
                      </a:lnTo>
                      <a:lnTo>
                        <a:pt x="5" y="0"/>
                      </a:lnTo>
                      <a:lnTo>
                        <a:pt x="3"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608" name="Freeform 560"/>
                <p:cNvSpPr>
                  <a:spLocks/>
                </p:cNvSpPr>
                <p:nvPr/>
              </p:nvSpPr>
              <p:spPr bwMode="auto">
                <a:xfrm>
                  <a:off x="8706" y="8393"/>
                  <a:ext cx="14" cy="14"/>
                </a:xfrm>
                <a:custGeom>
                  <a:avLst/>
                  <a:gdLst>
                    <a:gd name="T0" fmla="*/ 0 w 14"/>
                    <a:gd name="T1" fmla="*/ 10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10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5" y="14"/>
                      </a:lnTo>
                      <a:lnTo>
                        <a:pt x="7" y="14"/>
                      </a:lnTo>
                      <a:lnTo>
                        <a:pt x="10" y="14"/>
                      </a:lnTo>
                      <a:lnTo>
                        <a:pt x="12" y="12"/>
                      </a:lnTo>
                      <a:lnTo>
                        <a:pt x="14" y="10"/>
                      </a:lnTo>
                      <a:lnTo>
                        <a:pt x="14" y="7"/>
                      </a:lnTo>
                      <a:lnTo>
                        <a:pt x="12" y="5"/>
                      </a:lnTo>
                      <a:lnTo>
                        <a:pt x="10" y="2"/>
                      </a:lnTo>
                      <a:lnTo>
                        <a:pt x="7" y="0"/>
                      </a:lnTo>
                      <a:lnTo>
                        <a:pt x="5"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609" name="Freeform 561"/>
                <p:cNvSpPr>
                  <a:spLocks/>
                </p:cNvSpPr>
                <p:nvPr/>
              </p:nvSpPr>
              <p:spPr bwMode="auto">
                <a:xfrm>
                  <a:off x="8704" y="8364"/>
                  <a:ext cx="14" cy="15"/>
                </a:xfrm>
                <a:custGeom>
                  <a:avLst/>
                  <a:gdLst>
                    <a:gd name="T0" fmla="*/ 0 w 14"/>
                    <a:gd name="T1" fmla="*/ 10 h 15"/>
                    <a:gd name="T2" fmla="*/ 0 w 14"/>
                    <a:gd name="T3" fmla="*/ 12 h 15"/>
                    <a:gd name="T4" fmla="*/ 2 w 14"/>
                    <a:gd name="T5" fmla="*/ 15 h 15"/>
                    <a:gd name="T6" fmla="*/ 4 w 14"/>
                    <a:gd name="T7" fmla="*/ 15 h 15"/>
                    <a:gd name="T8" fmla="*/ 7 w 14"/>
                    <a:gd name="T9" fmla="*/ 15 h 15"/>
                    <a:gd name="T10" fmla="*/ 9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9 w 14"/>
                    <a:gd name="T23" fmla="*/ 3 h 15"/>
                    <a:gd name="T24" fmla="*/ 7 w 14"/>
                    <a:gd name="T25" fmla="*/ 0 h 15"/>
                    <a:gd name="T26" fmla="*/ 4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4" y="15"/>
                      </a:lnTo>
                      <a:lnTo>
                        <a:pt x="7" y="15"/>
                      </a:lnTo>
                      <a:lnTo>
                        <a:pt x="9" y="15"/>
                      </a:lnTo>
                      <a:lnTo>
                        <a:pt x="12" y="12"/>
                      </a:lnTo>
                      <a:lnTo>
                        <a:pt x="14" y="10"/>
                      </a:lnTo>
                      <a:lnTo>
                        <a:pt x="14" y="7"/>
                      </a:lnTo>
                      <a:lnTo>
                        <a:pt x="12" y="5"/>
                      </a:lnTo>
                      <a:lnTo>
                        <a:pt x="9" y="3"/>
                      </a:lnTo>
                      <a:lnTo>
                        <a:pt x="7" y="0"/>
                      </a:lnTo>
                      <a:lnTo>
                        <a:pt x="4"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610" name="Freeform 562"/>
                <p:cNvSpPr>
                  <a:spLocks/>
                </p:cNvSpPr>
                <p:nvPr/>
              </p:nvSpPr>
              <p:spPr bwMode="auto">
                <a:xfrm>
                  <a:off x="8699" y="8335"/>
                  <a:ext cx="14" cy="15"/>
                </a:xfrm>
                <a:custGeom>
                  <a:avLst/>
                  <a:gdLst>
                    <a:gd name="T0" fmla="*/ 0 w 14"/>
                    <a:gd name="T1" fmla="*/ 10 h 15"/>
                    <a:gd name="T2" fmla="*/ 2 w 14"/>
                    <a:gd name="T3" fmla="*/ 12 h 15"/>
                    <a:gd name="T4" fmla="*/ 5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9 w 14"/>
                    <a:gd name="T25" fmla="*/ 0 h 15"/>
                    <a:gd name="T26" fmla="*/ 7 w 14"/>
                    <a:gd name="T27" fmla="*/ 0 h 15"/>
                    <a:gd name="T28" fmla="*/ 5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9" y="15"/>
                      </a:lnTo>
                      <a:lnTo>
                        <a:pt x="12" y="15"/>
                      </a:lnTo>
                      <a:lnTo>
                        <a:pt x="14" y="12"/>
                      </a:lnTo>
                      <a:lnTo>
                        <a:pt x="14" y="10"/>
                      </a:lnTo>
                      <a:lnTo>
                        <a:pt x="14" y="8"/>
                      </a:lnTo>
                      <a:lnTo>
                        <a:pt x="14" y="5"/>
                      </a:lnTo>
                      <a:lnTo>
                        <a:pt x="12" y="3"/>
                      </a:lnTo>
                      <a:lnTo>
                        <a:pt x="9" y="0"/>
                      </a:lnTo>
                      <a:lnTo>
                        <a:pt x="7" y="0"/>
                      </a:lnTo>
                      <a:lnTo>
                        <a:pt x="5"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611" name="Freeform 563"/>
                <p:cNvSpPr>
                  <a:spLocks/>
                </p:cNvSpPr>
                <p:nvPr/>
              </p:nvSpPr>
              <p:spPr bwMode="auto">
                <a:xfrm>
                  <a:off x="8696" y="8309"/>
                  <a:ext cx="15" cy="14"/>
                </a:xfrm>
                <a:custGeom>
                  <a:avLst/>
                  <a:gdLst>
                    <a:gd name="T0" fmla="*/ 0 w 15"/>
                    <a:gd name="T1" fmla="*/ 7 h 14"/>
                    <a:gd name="T2" fmla="*/ 3 w 15"/>
                    <a:gd name="T3" fmla="*/ 10 h 14"/>
                    <a:gd name="T4" fmla="*/ 5 w 15"/>
                    <a:gd name="T5" fmla="*/ 12 h 14"/>
                    <a:gd name="T6" fmla="*/ 8 w 15"/>
                    <a:gd name="T7" fmla="*/ 14 h 14"/>
                    <a:gd name="T8" fmla="*/ 10 w 15"/>
                    <a:gd name="T9" fmla="*/ 14 h 14"/>
                    <a:gd name="T10" fmla="*/ 12 w 15"/>
                    <a:gd name="T11" fmla="*/ 12 h 14"/>
                    <a:gd name="T12" fmla="*/ 15 w 15"/>
                    <a:gd name="T13" fmla="*/ 10 h 14"/>
                    <a:gd name="T14" fmla="*/ 15 w 15"/>
                    <a:gd name="T15" fmla="*/ 7 h 14"/>
                    <a:gd name="T16" fmla="*/ 15 w 15"/>
                    <a:gd name="T17" fmla="*/ 5 h 14"/>
                    <a:gd name="T18" fmla="*/ 15 w 15"/>
                    <a:gd name="T19" fmla="*/ 5 h 14"/>
                    <a:gd name="T20" fmla="*/ 15 w 15"/>
                    <a:gd name="T21" fmla="*/ 2 h 14"/>
                    <a:gd name="T22" fmla="*/ 12 w 15"/>
                    <a:gd name="T23" fmla="*/ 0 h 14"/>
                    <a:gd name="T24" fmla="*/ 10 w 15"/>
                    <a:gd name="T25" fmla="*/ 0 h 14"/>
                    <a:gd name="T26" fmla="*/ 8 w 15"/>
                    <a:gd name="T27" fmla="*/ 0 h 14"/>
                    <a:gd name="T28" fmla="*/ 5 w 15"/>
                    <a:gd name="T29" fmla="*/ 0 h 14"/>
                    <a:gd name="T30" fmla="*/ 3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3" y="10"/>
                      </a:lnTo>
                      <a:lnTo>
                        <a:pt x="5" y="12"/>
                      </a:lnTo>
                      <a:lnTo>
                        <a:pt x="8" y="14"/>
                      </a:lnTo>
                      <a:lnTo>
                        <a:pt x="10" y="14"/>
                      </a:lnTo>
                      <a:lnTo>
                        <a:pt x="12" y="12"/>
                      </a:lnTo>
                      <a:lnTo>
                        <a:pt x="15" y="10"/>
                      </a:lnTo>
                      <a:lnTo>
                        <a:pt x="15" y="7"/>
                      </a:lnTo>
                      <a:lnTo>
                        <a:pt x="15" y="5"/>
                      </a:lnTo>
                      <a:lnTo>
                        <a:pt x="15" y="2"/>
                      </a:lnTo>
                      <a:lnTo>
                        <a:pt x="12" y="0"/>
                      </a:lnTo>
                      <a:lnTo>
                        <a:pt x="10" y="0"/>
                      </a:lnTo>
                      <a:lnTo>
                        <a:pt x="8" y="0"/>
                      </a:lnTo>
                      <a:lnTo>
                        <a:pt x="5" y="0"/>
                      </a:lnTo>
                      <a:lnTo>
                        <a:pt x="3" y="2"/>
                      </a:lnTo>
                      <a:lnTo>
                        <a:pt x="0" y="5"/>
                      </a:lnTo>
                      <a:lnTo>
                        <a:pt x="0" y="7"/>
                      </a:lnTo>
                      <a:close/>
                    </a:path>
                  </a:pathLst>
                </a:custGeom>
                <a:solidFill>
                  <a:srgbClr val="969696"/>
                </a:solidFill>
                <a:ln w="9525">
                  <a:noFill/>
                  <a:round/>
                  <a:headEnd/>
                  <a:tailEnd/>
                </a:ln>
              </p:spPr>
              <p:txBody>
                <a:bodyPr/>
                <a:lstStyle/>
                <a:p>
                  <a:endParaRPr lang="ru-RU"/>
                </a:p>
              </p:txBody>
            </p:sp>
            <p:sp>
              <p:nvSpPr>
                <p:cNvPr id="612" name="Freeform 564"/>
                <p:cNvSpPr>
                  <a:spLocks/>
                </p:cNvSpPr>
                <p:nvPr/>
              </p:nvSpPr>
              <p:spPr bwMode="auto">
                <a:xfrm>
                  <a:off x="8694" y="8280"/>
                  <a:ext cx="14" cy="15"/>
                </a:xfrm>
                <a:custGeom>
                  <a:avLst/>
                  <a:gdLst>
                    <a:gd name="T0" fmla="*/ 0 w 14"/>
                    <a:gd name="T1" fmla="*/ 7 h 15"/>
                    <a:gd name="T2" fmla="*/ 2 w 14"/>
                    <a:gd name="T3" fmla="*/ 10 h 15"/>
                    <a:gd name="T4" fmla="*/ 5 w 14"/>
                    <a:gd name="T5" fmla="*/ 12 h 15"/>
                    <a:gd name="T6" fmla="*/ 7 w 14"/>
                    <a:gd name="T7" fmla="*/ 15 h 15"/>
                    <a:gd name="T8" fmla="*/ 10 w 14"/>
                    <a:gd name="T9" fmla="*/ 15 h 15"/>
                    <a:gd name="T10" fmla="*/ 12 w 14"/>
                    <a:gd name="T11" fmla="*/ 12 h 15"/>
                    <a:gd name="T12" fmla="*/ 14 w 14"/>
                    <a:gd name="T13" fmla="*/ 10 h 15"/>
                    <a:gd name="T14" fmla="*/ 14 w 14"/>
                    <a:gd name="T15" fmla="*/ 7 h 15"/>
                    <a:gd name="T16" fmla="*/ 14 w 14"/>
                    <a:gd name="T17" fmla="*/ 5 h 15"/>
                    <a:gd name="T18" fmla="*/ 14 w 14"/>
                    <a:gd name="T19" fmla="*/ 5 h 15"/>
                    <a:gd name="T20" fmla="*/ 14 w 14"/>
                    <a:gd name="T21" fmla="*/ 3 h 15"/>
                    <a:gd name="T22" fmla="*/ 12 w 14"/>
                    <a:gd name="T23" fmla="*/ 0 h 15"/>
                    <a:gd name="T24" fmla="*/ 10 w 14"/>
                    <a:gd name="T25" fmla="*/ 0 h 15"/>
                    <a:gd name="T26" fmla="*/ 7 w 14"/>
                    <a:gd name="T27" fmla="*/ 0 h 15"/>
                    <a:gd name="T28" fmla="*/ 5 w 14"/>
                    <a:gd name="T29" fmla="*/ 0 h 15"/>
                    <a:gd name="T30" fmla="*/ 2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2" y="10"/>
                      </a:lnTo>
                      <a:lnTo>
                        <a:pt x="5" y="12"/>
                      </a:lnTo>
                      <a:lnTo>
                        <a:pt x="7" y="15"/>
                      </a:lnTo>
                      <a:lnTo>
                        <a:pt x="10" y="15"/>
                      </a:lnTo>
                      <a:lnTo>
                        <a:pt x="12" y="12"/>
                      </a:lnTo>
                      <a:lnTo>
                        <a:pt x="14" y="10"/>
                      </a:lnTo>
                      <a:lnTo>
                        <a:pt x="14" y="7"/>
                      </a:lnTo>
                      <a:lnTo>
                        <a:pt x="14" y="5"/>
                      </a:lnTo>
                      <a:lnTo>
                        <a:pt x="14" y="3"/>
                      </a:lnTo>
                      <a:lnTo>
                        <a:pt x="12" y="0"/>
                      </a:lnTo>
                      <a:lnTo>
                        <a:pt x="10" y="0"/>
                      </a:lnTo>
                      <a:lnTo>
                        <a:pt x="7" y="0"/>
                      </a:lnTo>
                      <a:lnTo>
                        <a:pt x="5" y="0"/>
                      </a:lnTo>
                      <a:lnTo>
                        <a:pt x="2" y="3"/>
                      </a:lnTo>
                      <a:lnTo>
                        <a:pt x="0" y="5"/>
                      </a:lnTo>
                      <a:lnTo>
                        <a:pt x="0" y="7"/>
                      </a:lnTo>
                      <a:close/>
                    </a:path>
                  </a:pathLst>
                </a:custGeom>
                <a:solidFill>
                  <a:srgbClr val="969696"/>
                </a:solidFill>
                <a:ln w="9525">
                  <a:noFill/>
                  <a:round/>
                  <a:headEnd/>
                  <a:tailEnd/>
                </a:ln>
              </p:spPr>
              <p:txBody>
                <a:bodyPr/>
                <a:lstStyle/>
                <a:p>
                  <a:endParaRPr lang="ru-RU"/>
                </a:p>
              </p:txBody>
            </p:sp>
            <p:sp>
              <p:nvSpPr>
                <p:cNvPr id="613" name="Freeform 565"/>
                <p:cNvSpPr>
                  <a:spLocks/>
                </p:cNvSpPr>
                <p:nvPr/>
              </p:nvSpPr>
              <p:spPr bwMode="auto">
                <a:xfrm>
                  <a:off x="8692" y="8251"/>
                  <a:ext cx="14" cy="15"/>
                </a:xfrm>
                <a:custGeom>
                  <a:avLst/>
                  <a:gdLst>
                    <a:gd name="T0" fmla="*/ 0 w 14"/>
                    <a:gd name="T1" fmla="*/ 8 h 15"/>
                    <a:gd name="T2" fmla="*/ 2 w 14"/>
                    <a:gd name="T3" fmla="*/ 10 h 15"/>
                    <a:gd name="T4" fmla="*/ 4 w 14"/>
                    <a:gd name="T5" fmla="*/ 12 h 15"/>
                    <a:gd name="T6" fmla="*/ 7 w 14"/>
                    <a:gd name="T7" fmla="*/ 15 h 15"/>
                    <a:gd name="T8" fmla="*/ 9 w 14"/>
                    <a:gd name="T9" fmla="*/ 15 h 15"/>
                    <a:gd name="T10" fmla="*/ 12 w 14"/>
                    <a:gd name="T11" fmla="*/ 12 h 15"/>
                    <a:gd name="T12" fmla="*/ 14 w 14"/>
                    <a:gd name="T13" fmla="*/ 10 h 15"/>
                    <a:gd name="T14" fmla="*/ 14 w 14"/>
                    <a:gd name="T15" fmla="*/ 8 h 15"/>
                    <a:gd name="T16" fmla="*/ 14 w 14"/>
                    <a:gd name="T17" fmla="*/ 5 h 15"/>
                    <a:gd name="T18" fmla="*/ 14 w 14"/>
                    <a:gd name="T19" fmla="*/ 5 h 15"/>
                    <a:gd name="T20" fmla="*/ 14 w 14"/>
                    <a:gd name="T21" fmla="*/ 3 h 15"/>
                    <a:gd name="T22" fmla="*/ 12 w 14"/>
                    <a:gd name="T23" fmla="*/ 0 h 15"/>
                    <a:gd name="T24" fmla="*/ 9 w 14"/>
                    <a:gd name="T25" fmla="*/ 0 h 15"/>
                    <a:gd name="T26" fmla="*/ 7 w 14"/>
                    <a:gd name="T27" fmla="*/ 0 h 15"/>
                    <a:gd name="T28" fmla="*/ 4 w 14"/>
                    <a:gd name="T29" fmla="*/ 0 h 15"/>
                    <a:gd name="T30" fmla="*/ 2 w 14"/>
                    <a:gd name="T31" fmla="*/ 3 h 15"/>
                    <a:gd name="T32" fmla="*/ 0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2" y="10"/>
                      </a:lnTo>
                      <a:lnTo>
                        <a:pt x="4" y="12"/>
                      </a:lnTo>
                      <a:lnTo>
                        <a:pt x="7" y="15"/>
                      </a:lnTo>
                      <a:lnTo>
                        <a:pt x="9" y="15"/>
                      </a:lnTo>
                      <a:lnTo>
                        <a:pt x="12" y="12"/>
                      </a:lnTo>
                      <a:lnTo>
                        <a:pt x="14" y="10"/>
                      </a:lnTo>
                      <a:lnTo>
                        <a:pt x="14" y="8"/>
                      </a:lnTo>
                      <a:lnTo>
                        <a:pt x="14" y="5"/>
                      </a:lnTo>
                      <a:lnTo>
                        <a:pt x="14" y="3"/>
                      </a:lnTo>
                      <a:lnTo>
                        <a:pt x="12" y="0"/>
                      </a:lnTo>
                      <a:lnTo>
                        <a:pt x="9" y="0"/>
                      </a:lnTo>
                      <a:lnTo>
                        <a:pt x="7" y="0"/>
                      </a:lnTo>
                      <a:lnTo>
                        <a:pt x="4" y="0"/>
                      </a:lnTo>
                      <a:lnTo>
                        <a:pt x="2" y="3"/>
                      </a:lnTo>
                      <a:lnTo>
                        <a:pt x="0" y="5"/>
                      </a:lnTo>
                      <a:lnTo>
                        <a:pt x="0" y="8"/>
                      </a:lnTo>
                      <a:close/>
                    </a:path>
                  </a:pathLst>
                </a:custGeom>
                <a:solidFill>
                  <a:srgbClr val="969696"/>
                </a:solidFill>
                <a:ln w="9525">
                  <a:noFill/>
                  <a:round/>
                  <a:headEnd/>
                  <a:tailEnd/>
                </a:ln>
              </p:spPr>
              <p:txBody>
                <a:bodyPr/>
                <a:lstStyle/>
                <a:p>
                  <a:endParaRPr lang="ru-RU"/>
                </a:p>
              </p:txBody>
            </p:sp>
            <p:sp>
              <p:nvSpPr>
                <p:cNvPr id="614" name="Freeform 566"/>
                <p:cNvSpPr>
                  <a:spLocks/>
                </p:cNvSpPr>
                <p:nvPr/>
              </p:nvSpPr>
              <p:spPr bwMode="auto">
                <a:xfrm>
                  <a:off x="8689" y="8223"/>
                  <a:ext cx="15" cy="14"/>
                </a:xfrm>
                <a:custGeom>
                  <a:avLst/>
                  <a:gdLst>
                    <a:gd name="T0" fmla="*/ 0 w 15"/>
                    <a:gd name="T1" fmla="*/ 7 h 14"/>
                    <a:gd name="T2" fmla="*/ 0 w 15"/>
                    <a:gd name="T3" fmla="*/ 9 h 14"/>
                    <a:gd name="T4" fmla="*/ 3 w 15"/>
                    <a:gd name="T5" fmla="*/ 12 h 14"/>
                    <a:gd name="T6" fmla="*/ 5 w 15"/>
                    <a:gd name="T7" fmla="*/ 14 h 14"/>
                    <a:gd name="T8" fmla="*/ 7 w 15"/>
                    <a:gd name="T9" fmla="*/ 14 h 14"/>
                    <a:gd name="T10" fmla="*/ 10 w 15"/>
                    <a:gd name="T11" fmla="*/ 12 h 14"/>
                    <a:gd name="T12" fmla="*/ 12 w 15"/>
                    <a:gd name="T13" fmla="*/ 9 h 14"/>
                    <a:gd name="T14" fmla="*/ 15 w 15"/>
                    <a:gd name="T15" fmla="*/ 7 h 14"/>
                    <a:gd name="T16" fmla="*/ 15 w 15"/>
                    <a:gd name="T17" fmla="*/ 4 h 14"/>
                    <a:gd name="T18" fmla="*/ 15 w 15"/>
                    <a:gd name="T19" fmla="*/ 4 h 14"/>
                    <a:gd name="T20" fmla="*/ 12 w 15"/>
                    <a:gd name="T21" fmla="*/ 2 h 14"/>
                    <a:gd name="T22" fmla="*/ 10 w 15"/>
                    <a:gd name="T23" fmla="*/ 0 h 14"/>
                    <a:gd name="T24" fmla="*/ 7 w 15"/>
                    <a:gd name="T25" fmla="*/ 0 h 14"/>
                    <a:gd name="T26" fmla="*/ 5 w 15"/>
                    <a:gd name="T27" fmla="*/ 0 h 14"/>
                    <a:gd name="T28" fmla="*/ 3 w 15"/>
                    <a:gd name="T29" fmla="*/ 0 h 14"/>
                    <a:gd name="T30" fmla="*/ 0 w 15"/>
                    <a:gd name="T31" fmla="*/ 2 h 14"/>
                    <a:gd name="T32" fmla="*/ 0 w 15"/>
                    <a:gd name="T33" fmla="*/ 4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7" y="14"/>
                      </a:lnTo>
                      <a:lnTo>
                        <a:pt x="10" y="12"/>
                      </a:lnTo>
                      <a:lnTo>
                        <a:pt x="12" y="9"/>
                      </a:lnTo>
                      <a:lnTo>
                        <a:pt x="15" y="7"/>
                      </a:lnTo>
                      <a:lnTo>
                        <a:pt x="15" y="4"/>
                      </a:lnTo>
                      <a:lnTo>
                        <a:pt x="12" y="2"/>
                      </a:lnTo>
                      <a:lnTo>
                        <a:pt x="10" y="0"/>
                      </a:lnTo>
                      <a:lnTo>
                        <a:pt x="7" y="0"/>
                      </a:lnTo>
                      <a:lnTo>
                        <a:pt x="5" y="0"/>
                      </a:lnTo>
                      <a:lnTo>
                        <a:pt x="3" y="0"/>
                      </a:lnTo>
                      <a:lnTo>
                        <a:pt x="0" y="2"/>
                      </a:lnTo>
                      <a:lnTo>
                        <a:pt x="0" y="4"/>
                      </a:lnTo>
                      <a:lnTo>
                        <a:pt x="0" y="7"/>
                      </a:lnTo>
                      <a:close/>
                    </a:path>
                  </a:pathLst>
                </a:custGeom>
                <a:solidFill>
                  <a:srgbClr val="969696"/>
                </a:solidFill>
                <a:ln w="9525">
                  <a:noFill/>
                  <a:round/>
                  <a:headEnd/>
                  <a:tailEnd/>
                </a:ln>
              </p:spPr>
              <p:txBody>
                <a:bodyPr/>
                <a:lstStyle/>
                <a:p>
                  <a:endParaRPr lang="ru-RU"/>
                </a:p>
              </p:txBody>
            </p:sp>
            <p:sp>
              <p:nvSpPr>
                <p:cNvPr id="615" name="Freeform 567"/>
                <p:cNvSpPr>
                  <a:spLocks/>
                </p:cNvSpPr>
                <p:nvPr/>
              </p:nvSpPr>
              <p:spPr bwMode="auto">
                <a:xfrm>
                  <a:off x="8687" y="8194"/>
                  <a:ext cx="14" cy="14"/>
                </a:xfrm>
                <a:custGeom>
                  <a:avLst/>
                  <a:gdLst>
                    <a:gd name="T0" fmla="*/ 0 w 14"/>
                    <a:gd name="T1" fmla="*/ 7 h 14"/>
                    <a:gd name="T2" fmla="*/ 0 w 14"/>
                    <a:gd name="T3" fmla="*/ 9 h 14"/>
                    <a:gd name="T4" fmla="*/ 2 w 14"/>
                    <a:gd name="T5" fmla="*/ 12 h 14"/>
                    <a:gd name="T6" fmla="*/ 5 w 14"/>
                    <a:gd name="T7" fmla="*/ 14 h 14"/>
                    <a:gd name="T8" fmla="*/ 7 w 14"/>
                    <a:gd name="T9" fmla="*/ 14 h 14"/>
                    <a:gd name="T10" fmla="*/ 9 w 14"/>
                    <a:gd name="T11" fmla="*/ 12 h 14"/>
                    <a:gd name="T12" fmla="*/ 12 w 14"/>
                    <a:gd name="T13" fmla="*/ 9 h 14"/>
                    <a:gd name="T14" fmla="*/ 14 w 14"/>
                    <a:gd name="T15" fmla="*/ 7 h 14"/>
                    <a:gd name="T16" fmla="*/ 14 w 14"/>
                    <a:gd name="T17" fmla="*/ 5 h 14"/>
                    <a:gd name="T18" fmla="*/ 14 w 14"/>
                    <a:gd name="T19" fmla="*/ 5 h 14"/>
                    <a:gd name="T20" fmla="*/ 12 w 14"/>
                    <a:gd name="T21" fmla="*/ 2 h 14"/>
                    <a:gd name="T22" fmla="*/ 9 w 14"/>
                    <a:gd name="T23" fmla="*/ 0 h 14"/>
                    <a:gd name="T24" fmla="*/ 7 w 14"/>
                    <a:gd name="T25" fmla="*/ 0 h 14"/>
                    <a:gd name="T26" fmla="*/ 5 w 14"/>
                    <a:gd name="T27" fmla="*/ 0 h 14"/>
                    <a:gd name="T28" fmla="*/ 2 w 14"/>
                    <a:gd name="T29" fmla="*/ 0 h 14"/>
                    <a:gd name="T30" fmla="*/ 0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5" y="14"/>
                      </a:lnTo>
                      <a:lnTo>
                        <a:pt x="7" y="14"/>
                      </a:lnTo>
                      <a:lnTo>
                        <a:pt x="9" y="12"/>
                      </a:lnTo>
                      <a:lnTo>
                        <a:pt x="12" y="9"/>
                      </a:lnTo>
                      <a:lnTo>
                        <a:pt x="14" y="7"/>
                      </a:lnTo>
                      <a:lnTo>
                        <a:pt x="14" y="5"/>
                      </a:lnTo>
                      <a:lnTo>
                        <a:pt x="12" y="2"/>
                      </a:lnTo>
                      <a:lnTo>
                        <a:pt x="9" y="0"/>
                      </a:lnTo>
                      <a:lnTo>
                        <a:pt x="7" y="0"/>
                      </a:lnTo>
                      <a:lnTo>
                        <a:pt x="5" y="0"/>
                      </a:lnTo>
                      <a:lnTo>
                        <a:pt x="2" y="0"/>
                      </a:lnTo>
                      <a:lnTo>
                        <a:pt x="0" y="2"/>
                      </a:lnTo>
                      <a:lnTo>
                        <a:pt x="0" y="5"/>
                      </a:lnTo>
                      <a:lnTo>
                        <a:pt x="0" y="7"/>
                      </a:lnTo>
                      <a:close/>
                    </a:path>
                  </a:pathLst>
                </a:custGeom>
                <a:solidFill>
                  <a:srgbClr val="969696"/>
                </a:solidFill>
                <a:ln w="9525">
                  <a:noFill/>
                  <a:round/>
                  <a:headEnd/>
                  <a:tailEnd/>
                </a:ln>
              </p:spPr>
              <p:txBody>
                <a:bodyPr/>
                <a:lstStyle/>
                <a:p>
                  <a:endParaRPr lang="ru-RU"/>
                </a:p>
              </p:txBody>
            </p:sp>
            <p:sp>
              <p:nvSpPr>
                <p:cNvPr id="616" name="Freeform 568"/>
                <p:cNvSpPr>
                  <a:spLocks/>
                </p:cNvSpPr>
                <p:nvPr/>
              </p:nvSpPr>
              <p:spPr bwMode="auto">
                <a:xfrm>
                  <a:off x="8684" y="8165"/>
                  <a:ext cx="15" cy="14"/>
                </a:xfrm>
                <a:custGeom>
                  <a:avLst/>
                  <a:gdLst>
                    <a:gd name="T0" fmla="*/ 0 w 15"/>
                    <a:gd name="T1" fmla="*/ 7 h 14"/>
                    <a:gd name="T2" fmla="*/ 0 w 15"/>
                    <a:gd name="T3" fmla="*/ 10 h 14"/>
                    <a:gd name="T4" fmla="*/ 3 w 15"/>
                    <a:gd name="T5" fmla="*/ 12 h 14"/>
                    <a:gd name="T6" fmla="*/ 5 w 15"/>
                    <a:gd name="T7" fmla="*/ 14 h 14"/>
                    <a:gd name="T8" fmla="*/ 8 w 15"/>
                    <a:gd name="T9" fmla="*/ 14 h 14"/>
                    <a:gd name="T10" fmla="*/ 10 w 15"/>
                    <a:gd name="T11" fmla="*/ 12 h 14"/>
                    <a:gd name="T12" fmla="*/ 12 w 15"/>
                    <a:gd name="T13" fmla="*/ 10 h 14"/>
                    <a:gd name="T14" fmla="*/ 15 w 15"/>
                    <a:gd name="T15" fmla="*/ 7 h 14"/>
                    <a:gd name="T16" fmla="*/ 15 w 15"/>
                    <a:gd name="T17" fmla="*/ 5 h 14"/>
                    <a:gd name="T18" fmla="*/ 15 w 15"/>
                    <a:gd name="T19" fmla="*/ 5 h 14"/>
                    <a:gd name="T20" fmla="*/ 12 w 15"/>
                    <a:gd name="T21" fmla="*/ 2 h 14"/>
                    <a:gd name="T22" fmla="*/ 10 w 15"/>
                    <a:gd name="T23" fmla="*/ 0 h 14"/>
                    <a:gd name="T24" fmla="*/ 8 w 15"/>
                    <a:gd name="T25" fmla="*/ 0 h 14"/>
                    <a:gd name="T26" fmla="*/ 5 w 15"/>
                    <a:gd name="T27" fmla="*/ 0 h 14"/>
                    <a:gd name="T28" fmla="*/ 3 w 15"/>
                    <a:gd name="T29" fmla="*/ 0 h 14"/>
                    <a:gd name="T30" fmla="*/ 0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10"/>
                      </a:lnTo>
                      <a:lnTo>
                        <a:pt x="3" y="12"/>
                      </a:lnTo>
                      <a:lnTo>
                        <a:pt x="5" y="14"/>
                      </a:lnTo>
                      <a:lnTo>
                        <a:pt x="8" y="14"/>
                      </a:lnTo>
                      <a:lnTo>
                        <a:pt x="10" y="12"/>
                      </a:lnTo>
                      <a:lnTo>
                        <a:pt x="12" y="10"/>
                      </a:lnTo>
                      <a:lnTo>
                        <a:pt x="15" y="7"/>
                      </a:lnTo>
                      <a:lnTo>
                        <a:pt x="15" y="5"/>
                      </a:lnTo>
                      <a:lnTo>
                        <a:pt x="12" y="2"/>
                      </a:lnTo>
                      <a:lnTo>
                        <a:pt x="10" y="0"/>
                      </a:lnTo>
                      <a:lnTo>
                        <a:pt x="8" y="0"/>
                      </a:lnTo>
                      <a:lnTo>
                        <a:pt x="5" y="0"/>
                      </a:lnTo>
                      <a:lnTo>
                        <a:pt x="3" y="0"/>
                      </a:lnTo>
                      <a:lnTo>
                        <a:pt x="0" y="2"/>
                      </a:lnTo>
                      <a:lnTo>
                        <a:pt x="0" y="5"/>
                      </a:lnTo>
                      <a:lnTo>
                        <a:pt x="0" y="7"/>
                      </a:lnTo>
                      <a:close/>
                    </a:path>
                  </a:pathLst>
                </a:custGeom>
                <a:solidFill>
                  <a:srgbClr val="969696"/>
                </a:solidFill>
                <a:ln w="9525">
                  <a:noFill/>
                  <a:round/>
                  <a:headEnd/>
                  <a:tailEnd/>
                </a:ln>
              </p:spPr>
              <p:txBody>
                <a:bodyPr/>
                <a:lstStyle/>
                <a:p>
                  <a:endParaRPr lang="ru-RU"/>
                </a:p>
              </p:txBody>
            </p:sp>
            <p:sp>
              <p:nvSpPr>
                <p:cNvPr id="617" name="Freeform 569"/>
                <p:cNvSpPr>
                  <a:spLocks/>
                </p:cNvSpPr>
                <p:nvPr/>
              </p:nvSpPr>
              <p:spPr bwMode="auto">
                <a:xfrm>
                  <a:off x="8680" y="8136"/>
                  <a:ext cx="14" cy="15"/>
                </a:xfrm>
                <a:custGeom>
                  <a:avLst/>
                  <a:gdLst>
                    <a:gd name="T0" fmla="*/ 0 w 14"/>
                    <a:gd name="T1" fmla="*/ 7 h 15"/>
                    <a:gd name="T2" fmla="*/ 2 w 14"/>
                    <a:gd name="T3" fmla="*/ 10 h 15"/>
                    <a:gd name="T4" fmla="*/ 4 w 14"/>
                    <a:gd name="T5" fmla="*/ 12 h 15"/>
                    <a:gd name="T6" fmla="*/ 7 w 14"/>
                    <a:gd name="T7" fmla="*/ 15 h 15"/>
                    <a:gd name="T8" fmla="*/ 9 w 14"/>
                    <a:gd name="T9" fmla="*/ 15 h 15"/>
                    <a:gd name="T10" fmla="*/ 12 w 14"/>
                    <a:gd name="T11" fmla="*/ 12 h 15"/>
                    <a:gd name="T12" fmla="*/ 14 w 14"/>
                    <a:gd name="T13" fmla="*/ 10 h 15"/>
                    <a:gd name="T14" fmla="*/ 14 w 14"/>
                    <a:gd name="T15" fmla="*/ 7 h 15"/>
                    <a:gd name="T16" fmla="*/ 14 w 14"/>
                    <a:gd name="T17" fmla="*/ 5 h 15"/>
                    <a:gd name="T18" fmla="*/ 14 w 14"/>
                    <a:gd name="T19" fmla="*/ 5 h 15"/>
                    <a:gd name="T20" fmla="*/ 14 w 14"/>
                    <a:gd name="T21" fmla="*/ 3 h 15"/>
                    <a:gd name="T22" fmla="*/ 12 w 14"/>
                    <a:gd name="T23" fmla="*/ 0 h 15"/>
                    <a:gd name="T24" fmla="*/ 9 w 14"/>
                    <a:gd name="T25" fmla="*/ 0 h 15"/>
                    <a:gd name="T26" fmla="*/ 7 w 14"/>
                    <a:gd name="T27" fmla="*/ 0 h 15"/>
                    <a:gd name="T28" fmla="*/ 4 w 14"/>
                    <a:gd name="T29" fmla="*/ 0 h 15"/>
                    <a:gd name="T30" fmla="*/ 2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2" y="10"/>
                      </a:lnTo>
                      <a:lnTo>
                        <a:pt x="4" y="12"/>
                      </a:lnTo>
                      <a:lnTo>
                        <a:pt x="7" y="15"/>
                      </a:lnTo>
                      <a:lnTo>
                        <a:pt x="9" y="15"/>
                      </a:lnTo>
                      <a:lnTo>
                        <a:pt x="12" y="12"/>
                      </a:lnTo>
                      <a:lnTo>
                        <a:pt x="14" y="10"/>
                      </a:lnTo>
                      <a:lnTo>
                        <a:pt x="14" y="7"/>
                      </a:lnTo>
                      <a:lnTo>
                        <a:pt x="14" y="5"/>
                      </a:lnTo>
                      <a:lnTo>
                        <a:pt x="14" y="3"/>
                      </a:lnTo>
                      <a:lnTo>
                        <a:pt x="12" y="0"/>
                      </a:lnTo>
                      <a:lnTo>
                        <a:pt x="9" y="0"/>
                      </a:lnTo>
                      <a:lnTo>
                        <a:pt x="7" y="0"/>
                      </a:lnTo>
                      <a:lnTo>
                        <a:pt x="4" y="0"/>
                      </a:lnTo>
                      <a:lnTo>
                        <a:pt x="2" y="3"/>
                      </a:lnTo>
                      <a:lnTo>
                        <a:pt x="0" y="5"/>
                      </a:lnTo>
                      <a:lnTo>
                        <a:pt x="0" y="7"/>
                      </a:lnTo>
                      <a:close/>
                    </a:path>
                  </a:pathLst>
                </a:custGeom>
                <a:solidFill>
                  <a:srgbClr val="969696"/>
                </a:solidFill>
                <a:ln w="9525">
                  <a:noFill/>
                  <a:round/>
                  <a:headEnd/>
                  <a:tailEnd/>
                </a:ln>
              </p:spPr>
              <p:txBody>
                <a:bodyPr/>
                <a:lstStyle/>
                <a:p>
                  <a:endParaRPr lang="ru-RU"/>
                </a:p>
              </p:txBody>
            </p:sp>
            <p:sp>
              <p:nvSpPr>
                <p:cNvPr id="618" name="Freeform 570"/>
                <p:cNvSpPr>
                  <a:spLocks/>
                </p:cNvSpPr>
                <p:nvPr/>
              </p:nvSpPr>
              <p:spPr bwMode="auto">
                <a:xfrm>
                  <a:off x="8677" y="8107"/>
                  <a:ext cx="15" cy="15"/>
                </a:xfrm>
                <a:custGeom>
                  <a:avLst/>
                  <a:gdLst>
                    <a:gd name="T0" fmla="*/ 0 w 15"/>
                    <a:gd name="T1" fmla="*/ 8 h 15"/>
                    <a:gd name="T2" fmla="*/ 3 w 15"/>
                    <a:gd name="T3" fmla="*/ 10 h 15"/>
                    <a:gd name="T4" fmla="*/ 5 w 15"/>
                    <a:gd name="T5" fmla="*/ 12 h 15"/>
                    <a:gd name="T6" fmla="*/ 7 w 15"/>
                    <a:gd name="T7" fmla="*/ 15 h 15"/>
                    <a:gd name="T8" fmla="*/ 10 w 15"/>
                    <a:gd name="T9" fmla="*/ 15 h 15"/>
                    <a:gd name="T10" fmla="*/ 12 w 15"/>
                    <a:gd name="T11" fmla="*/ 12 h 15"/>
                    <a:gd name="T12" fmla="*/ 15 w 15"/>
                    <a:gd name="T13" fmla="*/ 10 h 15"/>
                    <a:gd name="T14" fmla="*/ 15 w 15"/>
                    <a:gd name="T15" fmla="*/ 8 h 15"/>
                    <a:gd name="T16" fmla="*/ 15 w 15"/>
                    <a:gd name="T17" fmla="*/ 5 h 15"/>
                    <a:gd name="T18" fmla="*/ 15 w 15"/>
                    <a:gd name="T19" fmla="*/ 5 h 15"/>
                    <a:gd name="T20" fmla="*/ 15 w 15"/>
                    <a:gd name="T21" fmla="*/ 3 h 15"/>
                    <a:gd name="T22" fmla="*/ 12 w 15"/>
                    <a:gd name="T23" fmla="*/ 0 h 15"/>
                    <a:gd name="T24" fmla="*/ 10 w 15"/>
                    <a:gd name="T25" fmla="*/ 0 h 15"/>
                    <a:gd name="T26" fmla="*/ 7 w 15"/>
                    <a:gd name="T27" fmla="*/ 0 h 15"/>
                    <a:gd name="T28" fmla="*/ 5 w 15"/>
                    <a:gd name="T29" fmla="*/ 0 h 15"/>
                    <a:gd name="T30" fmla="*/ 3 w 15"/>
                    <a:gd name="T31" fmla="*/ 3 h 15"/>
                    <a:gd name="T32" fmla="*/ 0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3" y="10"/>
                      </a:lnTo>
                      <a:lnTo>
                        <a:pt x="5" y="12"/>
                      </a:lnTo>
                      <a:lnTo>
                        <a:pt x="7" y="15"/>
                      </a:lnTo>
                      <a:lnTo>
                        <a:pt x="10" y="15"/>
                      </a:lnTo>
                      <a:lnTo>
                        <a:pt x="12" y="12"/>
                      </a:lnTo>
                      <a:lnTo>
                        <a:pt x="15" y="10"/>
                      </a:lnTo>
                      <a:lnTo>
                        <a:pt x="15" y="8"/>
                      </a:lnTo>
                      <a:lnTo>
                        <a:pt x="15" y="5"/>
                      </a:lnTo>
                      <a:lnTo>
                        <a:pt x="15" y="3"/>
                      </a:lnTo>
                      <a:lnTo>
                        <a:pt x="12" y="0"/>
                      </a:lnTo>
                      <a:lnTo>
                        <a:pt x="10" y="0"/>
                      </a:lnTo>
                      <a:lnTo>
                        <a:pt x="7" y="0"/>
                      </a:lnTo>
                      <a:lnTo>
                        <a:pt x="5" y="0"/>
                      </a:lnTo>
                      <a:lnTo>
                        <a:pt x="3" y="3"/>
                      </a:lnTo>
                      <a:lnTo>
                        <a:pt x="0" y="5"/>
                      </a:lnTo>
                      <a:lnTo>
                        <a:pt x="0" y="8"/>
                      </a:lnTo>
                      <a:close/>
                    </a:path>
                  </a:pathLst>
                </a:custGeom>
                <a:solidFill>
                  <a:srgbClr val="969696"/>
                </a:solidFill>
                <a:ln w="9525">
                  <a:noFill/>
                  <a:round/>
                  <a:headEnd/>
                  <a:tailEnd/>
                </a:ln>
              </p:spPr>
              <p:txBody>
                <a:bodyPr/>
                <a:lstStyle/>
                <a:p>
                  <a:endParaRPr lang="ru-RU"/>
                </a:p>
              </p:txBody>
            </p:sp>
            <p:sp>
              <p:nvSpPr>
                <p:cNvPr id="619" name="Freeform 571"/>
                <p:cNvSpPr>
                  <a:spLocks/>
                </p:cNvSpPr>
                <p:nvPr/>
              </p:nvSpPr>
              <p:spPr bwMode="auto">
                <a:xfrm>
                  <a:off x="8675" y="8079"/>
                  <a:ext cx="14" cy="14"/>
                </a:xfrm>
                <a:custGeom>
                  <a:avLst/>
                  <a:gdLst>
                    <a:gd name="T0" fmla="*/ 0 w 14"/>
                    <a:gd name="T1" fmla="*/ 7 h 14"/>
                    <a:gd name="T2" fmla="*/ 2 w 14"/>
                    <a:gd name="T3" fmla="*/ 9 h 14"/>
                    <a:gd name="T4" fmla="*/ 5 w 14"/>
                    <a:gd name="T5" fmla="*/ 12 h 14"/>
                    <a:gd name="T6" fmla="*/ 7 w 14"/>
                    <a:gd name="T7" fmla="*/ 14 h 14"/>
                    <a:gd name="T8" fmla="*/ 9 w 14"/>
                    <a:gd name="T9" fmla="*/ 14 h 14"/>
                    <a:gd name="T10" fmla="*/ 12 w 14"/>
                    <a:gd name="T11" fmla="*/ 12 h 14"/>
                    <a:gd name="T12" fmla="*/ 14 w 14"/>
                    <a:gd name="T13" fmla="*/ 9 h 14"/>
                    <a:gd name="T14" fmla="*/ 14 w 14"/>
                    <a:gd name="T15" fmla="*/ 7 h 14"/>
                    <a:gd name="T16" fmla="*/ 14 w 14"/>
                    <a:gd name="T17" fmla="*/ 4 h 14"/>
                    <a:gd name="T18" fmla="*/ 14 w 14"/>
                    <a:gd name="T19" fmla="*/ 4 h 14"/>
                    <a:gd name="T20" fmla="*/ 14 w 14"/>
                    <a:gd name="T21" fmla="*/ 2 h 14"/>
                    <a:gd name="T22" fmla="*/ 12 w 14"/>
                    <a:gd name="T23" fmla="*/ 0 h 14"/>
                    <a:gd name="T24" fmla="*/ 9 w 14"/>
                    <a:gd name="T25" fmla="*/ 0 h 14"/>
                    <a:gd name="T26" fmla="*/ 7 w 14"/>
                    <a:gd name="T27" fmla="*/ 0 h 14"/>
                    <a:gd name="T28" fmla="*/ 5 w 14"/>
                    <a:gd name="T29" fmla="*/ 0 h 14"/>
                    <a:gd name="T30" fmla="*/ 2 w 14"/>
                    <a:gd name="T31" fmla="*/ 2 h 14"/>
                    <a:gd name="T32" fmla="*/ 0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9"/>
                      </a:lnTo>
                      <a:lnTo>
                        <a:pt x="5" y="12"/>
                      </a:lnTo>
                      <a:lnTo>
                        <a:pt x="7" y="14"/>
                      </a:lnTo>
                      <a:lnTo>
                        <a:pt x="9" y="14"/>
                      </a:lnTo>
                      <a:lnTo>
                        <a:pt x="12" y="12"/>
                      </a:lnTo>
                      <a:lnTo>
                        <a:pt x="14" y="9"/>
                      </a:lnTo>
                      <a:lnTo>
                        <a:pt x="14" y="7"/>
                      </a:lnTo>
                      <a:lnTo>
                        <a:pt x="14" y="4"/>
                      </a:lnTo>
                      <a:lnTo>
                        <a:pt x="14" y="2"/>
                      </a:lnTo>
                      <a:lnTo>
                        <a:pt x="12" y="0"/>
                      </a:lnTo>
                      <a:lnTo>
                        <a:pt x="9" y="0"/>
                      </a:lnTo>
                      <a:lnTo>
                        <a:pt x="7" y="0"/>
                      </a:lnTo>
                      <a:lnTo>
                        <a:pt x="5" y="0"/>
                      </a:lnTo>
                      <a:lnTo>
                        <a:pt x="2" y="2"/>
                      </a:lnTo>
                      <a:lnTo>
                        <a:pt x="0" y="4"/>
                      </a:lnTo>
                      <a:lnTo>
                        <a:pt x="0" y="7"/>
                      </a:lnTo>
                      <a:close/>
                    </a:path>
                  </a:pathLst>
                </a:custGeom>
                <a:solidFill>
                  <a:srgbClr val="969696"/>
                </a:solidFill>
                <a:ln w="9525">
                  <a:noFill/>
                  <a:round/>
                  <a:headEnd/>
                  <a:tailEnd/>
                </a:ln>
              </p:spPr>
              <p:txBody>
                <a:bodyPr/>
                <a:lstStyle/>
                <a:p>
                  <a:endParaRPr lang="ru-RU"/>
                </a:p>
              </p:txBody>
            </p:sp>
            <p:sp>
              <p:nvSpPr>
                <p:cNvPr id="620" name="Freeform 572"/>
                <p:cNvSpPr>
                  <a:spLocks/>
                </p:cNvSpPr>
                <p:nvPr/>
              </p:nvSpPr>
              <p:spPr bwMode="auto">
                <a:xfrm>
                  <a:off x="8672" y="8050"/>
                  <a:ext cx="15" cy="14"/>
                </a:xfrm>
                <a:custGeom>
                  <a:avLst/>
                  <a:gdLst>
                    <a:gd name="T0" fmla="*/ 0 w 15"/>
                    <a:gd name="T1" fmla="*/ 9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5 h 14"/>
                    <a:gd name="T20" fmla="*/ 15 w 15"/>
                    <a:gd name="T21" fmla="*/ 2 h 14"/>
                    <a:gd name="T22" fmla="*/ 12 w 15"/>
                    <a:gd name="T23" fmla="*/ 0 h 14"/>
                    <a:gd name="T24" fmla="*/ 10 w 15"/>
                    <a:gd name="T25" fmla="*/ 0 h 14"/>
                    <a:gd name="T26" fmla="*/ 8 w 15"/>
                    <a:gd name="T27" fmla="*/ 0 h 14"/>
                    <a:gd name="T28" fmla="*/ 5 w 15"/>
                    <a:gd name="T29" fmla="*/ 0 h 14"/>
                    <a:gd name="T30" fmla="*/ 3 w 15"/>
                    <a:gd name="T31" fmla="*/ 2 h 14"/>
                    <a:gd name="T32" fmla="*/ 0 w 15"/>
                    <a:gd name="T33" fmla="*/ 5 h 14"/>
                    <a:gd name="T34" fmla="*/ 0 w 15"/>
                    <a:gd name="T35" fmla="*/ 7 h 14"/>
                    <a:gd name="T36" fmla="*/ 0 w 15"/>
                    <a:gd name="T37" fmla="*/ 9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14"/>
                    <a:gd name="T59" fmla="*/ 15 w 15"/>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14">
                      <a:moveTo>
                        <a:pt x="0" y="9"/>
                      </a:moveTo>
                      <a:lnTo>
                        <a:pt x="3" y="12"/>
                      </a:lnTo>
                      <a:lnTo>
                        <a:pt x="5" y="14"/>
                      </a:lnTo>
                      <a:lnTo>
                        <a:pt x="8" y="14"/>
                      </a:lnTo>
                      <a:lnTo>
                        <a:pt x="10" y="14"/>
                      </a:lnTo>
                      <a:lnTo>
                        <a:pt x="12" y="14"/>
                      </a:lnTo>
                      <a:lnTo>
                        <a:pt x="15" y="12"/>
                      </a:lnTo>
                      <a:lnTo>
                        <a:pt x="15" y="9"/>
                      </a:lnTo>
                      <a:lnTo>
                        <a:pt x="15" y="7"/>
                      </a:lnTo>
                      <a:lnTo>
                        <a:pt x="15" y="5"/>
                      </a:lnTo>
                      <a:lnTo>
                        <a:pt x="15" y="2"/>
                      </a:lnTo>
                      <a:lnTo>
                        <a:pt x="12" y="0"/>
                      </a:lnTo>
                      <a:lnTo>
                        <a:pt x="10" y="0"/>
                      </a:lnTo>
                      <a:lnTo>
                        <a:pt x="8" y="0"/>
                      </a:lnTo>
                      <a:lnTo>
                        <a:pt x="5" y="0"/>
                      </a:lnTo>
                      <a:lnTo>
                        <a:pt x="3"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621" name="Freeform 573"/>
                <p:cNvSpPr>
                  <a:spLocks/>
                </p:cNvSpPr>
                <p:nvPr/>
              </p:nvSpPr>
              <p:spPr bwMode="auto">
                <a:xfrm>
                  <a:off x="8670" y="8021"/>
                  <a:ext cx="14" cy="14"/>
                </a:xfrm>
                <a:custGeom>
                  <a:avLst/>
                  <a:gdLst>
                    <a:gd name="T0" fmla="*/ 0 w 14"/>
                    <a:gd name="T1" fmla="*/ 10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10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5" y="14"/>
                      </a:lnTo>
                      <a:lnTo>
                        <a:pt x="7" y="14"/>
                      </a:lnTo>
                      <a:lnTo>
                        <a:pt x="10" y="14"/>
                      </a:lnTo>
                      <a:lnTo>
                        <a:pt x="12" y="12"/>
                      </a:lnTo>
                      <a:lnTo>
                        <a:pt x="14" y="10"/>
                      </a:lnTo>
                      <a:lnTo>
                        <a:pt x="14" y="7"/>
                      </a:lnTo>
                      <a:lnTo>
                        <a:pt x="12" y="5"/>
                      </a:lnTo>
                      <a:lnTo>
                        <a:pt x="10" y="2"/>
                      </a:lnTo>
                      <a:lnTo>
                        <a:pt x="7" y="0"/>
                      </a:lnTo>
                      <a:lnTo>
                        <a:pt x="5"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622" name="Freeform 574"/>
                <p:cNvSpPr>
                  <a:spLocks/>
                </p:cNvSpPr>
                <p:nvPr/>
              </p:nvSpPr>
              <p:spPr bwMode="auto">
                <a:xfrm>
                  <a:off x="8668" y="7992"/>
                  <a:ext cx="14" cy="15"/>
                </a:xfrm>
                <a:custGeom>
                  <a:avLst/>
                  <a:gdLst>
                    <a:gd name="T0" fmla="*/ 0 w 14"/>
                    <a:gd name="T1" fmla="*/ 10 h 15"/>
                    <a:gd name="T2" fmla="*/ 0 w 14"/>
                    <a:gd name="T3" fmla="*/ 12 h 15"/>
                    <a:gd name="T4" fmla="*/ 2 w 14"/>
                    <a:gd name="T5" fmla="*/ 15 h 15"/>
                    <a:gd name="T6" fmla="*/ 4 w 14"/>
                    <a:gd name="T7" fmla="*/ 15 h 15"/>
                    <a:gd name="T8" fmla="*/ 7 w 14"/>
                    <a:gd name="T9" fmla="*/ 15 h 15"/>
                    <a:gd name="T10" fmla="*/ 9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9 w 14"/>
                    <a:gd name="T23" fmla="*/ 3 h 15"/>
                    <a:gd name="T24" fmla="*/ 7 w 14"/>
                    <a:gd name="T25" fmla="*/ 0 h 15"/>
                    <a:gd name="T26" fmla="*/ 4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4" y="15"/>
                      </a:lnTo>
                      <a:lnTo>
                        <a:pt x="7" y="15"/>
                      </a:lnTo>
                      <a:lnTo>
                        <a:pt x="9" y="15"/>
                      </a:lnTo>
                      <a:lnTo>
                        <a:pt x="12" y="12"/>
                      </a:lnTo>
                      <a:lnTo>
                        <a:pt x="14" y="10"/>
                      </a:lnTo>
                      <a:lnTo>
                        <a:pt x="14" y="7"/>
                      </a:lnTo>
                      <a:lnTo>
                        <a:pt x="12" y="5"/>
                      </a:lnTo>
                      <a:lnTo>
                        <a:pt x="9" y="3"/>
                      </a:lnTo>
                      <a:lnTo>
                        <a:pt x="7" y="0"/>
                      </a:lnTo>
                      <a:lnTo>
                        <a:pt x="4"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623" name="Freeform 575"/>
                <p:cNvSpPr>
                  <a:spLocks/>
                </p:cNvSpPr>
                <p:nvPr/>
              </p:nvSpPr>
              <p:spPr bwMode="auto">
                <a:xfrm>
                  <a:off x="8665" y="7963"/>
                  <a:ext cx="15" cy="15"/>
                </a:xfrm>
                <a:custGeom>
                  <a:avLst/>
                  <a:gdLst>
                    <a:gd name="T0" fmla="*/ 0 w 15"/>
                    <a:gd name="T1" fmla="*/ 10 h 15"/>
                    <a:gd name="T2" fmla="*/ 0 w 15"/>
                    <a:gd name="T3" fmla="*/ 12 h 15"/>
                    <a:gd name="T4" fmla="*/ 3 w 15"/>
                    <a:gd name="T5" fmla="*/ 15 h 15"/>
                    <a:gd name="T6" fmla="*/ 5 w 15"/>
                    <a:gd name="T7" fmla="*/ 15 h 15"/>
                    <a:gd name="T8" fmla="*/ 7 w 15"/>
                    <a:gd name="T9" fmla="*/ 15 h 15"/>
                    <a:gd name="T10" fmla="*/ 10 w 15"/>
                    <a:gd name="T11" fmla="*/ 15 h 15"/>
                    <a:gd name="T12" fmla="*/ 12 w 15"/>
                    <a:gd name="T13" fmla="*/ 12 h 15"/>
                    <a:gd name="T14" fmla="*/ 15 w 15"/>
                    <a:gd name="T15" fmla="*/ 10 h 15"/>
                    <a:gd name="T16" fmla="*/ 15 w 15"/>
                    <a:gd name="T17" fmla="*/ 8 h 15"/>
                    <a:gd name="T18" fmla="*/ 15 w 15"/>
                    <a:gd name="T19" fmla="*/ 8 h 15"/>
                    <a:gd name="T20" fmla="*/ 12 w 15"/>
                    <a:gd name="T21" fmla="*/ 5 h 15"/>
                    <a:gd name="T22" fmla="*/ 10 w 15"/>
                    <a:gd name="T23" fmla="*/ 3 h 15"/>
                    <a:gd name="T24" fmla="*/ 7 w 15"/>
                    <a:gd name="T25" fmla="*/ 0 h 15"/>
                    <a:gd name="T26" fmla="*/ 5 w 15"/>
                    <a:gd name="T27" fmla="*/ 0 h 15"/>
                    <a:gd name="T28" fmla="*/ 3 w 15"/>
                    <a:gd name="T29" fmla="*/ 3 h 15"/>
                    <a:gd name="T30" fmla="*/ 0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7" y="15"/>
                      </a:lnTo>
                      <a:lnTo>
                        <a:pt x="10" y="15"/>
                      </a:lnTo>
                      <a:lnTo>
                        <a:pt x="12" y="12"/>
                      </a:lnTo>
                      <a:lnTo>
                        <a:pt x="15" y="10"/>
                      </a:lnTo>
                      <a:lnTo>
                        <a:pt x="15" y="8"/>
                      </a:lnTo>
                      <a:lnTo>
                        <a:pt x="12" y="5"/>
                      </a:lnTo>
                      <a:lnTo>
                        <a:pt x="10" y="3"/>
                      </a:lnTo>
                      <a:lnTo>
                        <a:pt x="7" y="0"/>
                      </a:lnTo>
                      <a:lnTo>
                        <a:pt x="5" y="0"/>
                      </a:lnTo>
                      <a:lnTo>
                        <a:pt x="3"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624" name="Freeform 576"/>
                <p:cNvSpPr>
                  <a:spLocks/>
                </p:cNvSpPr>
                <p:nvPr/>
              </p:nvSpPr>
              <p:spPr bwMode="auto">
                <a:xfrm>
                  <a:off x="8663" y="7935"/>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9 w 14"/>
                    <a:gd name="T23" fmla="*/ 2 h 14"/>
                    <a:gd name="T24" fmla="*/ 7 w 14"/>
                    <a:gd name="T25" fmla="*/ 0 h 14"/>
                    <a:gd name="T26" fmla="*/ 5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9" y="14"/>
                      </a:lnTo>
                      <a:lnTo>
                        <a:pt x="12" y="12"/>
                      </a:lnTo>
                      <a:lnTo>
                        <a:pt x="14" y="9"/>
                      </a:lnTo>
                      <a:lnTo>
                        <a:pt x="14" y="7"/>
                      </a:lnTo>
                      <a:lnTo>
                        <a:pt x="12" y="4"/>
                      </a:lnTo>
                      <a:lnTo>
                        <a:pt x="9" y="2"/>
                      </a:lnTo>
                      <a:lnTo>
                        <a:pt x="7" y="0"/>
                      </a:lnTo>
                      <a:lnTo>
                        <a:pt x="5"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625" name="Freeform 577"/>
                <p:cNvSpPr>
                  <a:spLocks/>
                </p:cNvSpPr>
                <p:nvPr/>
              </p:nvSpPr>
              <p:spPr bwMode="auto">
                <a:xfrm>
                  <a:off x="8658" y="7906"/>
                  <a:ext cx="14" cy="14"/>
                </a:xfrm>
                <a:custGeom>
                  <a:avLst/>
                  <a:gdLst>
                    <a:gd name="T0" fmla="*/ 0 w 14"/>
                    <a:gd name="T1" fmla="*/ 9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2 h 14"/>
                    <a:gd name="T30" fmla="*/ 2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10" y="14"/>
                      </a:lnTo>
                      <a:lnTo>
                        <a:pt x="12" y="14"/>
                      </a:lnTo>
                      <a:lnTo>
                        <a:pt x="14" y="12"/>
                      </a:lnTo>
                      <a:lnTo>
                        <a:pt x="14" y="9"/>
                      </a:lnTo>
                      <a:lnTo>
                        <a:pt x="14" y="7"/>
                      </a:lnTo>
                      <a:lnTo>
                        <a:pt x="14" y="5"/>
                      </a:lnTo>
                      <a:lnTo>
                        <a:pt x="12" y="2"/>
                      </a:lnTo>
                      <a:lnTo>
                        <a:pt x="10" y="0"/>
                      </a:lnTo>
                      <a:lnTo>
                        <a:pt x="7" y="0"/>
                      </a:lnTo>
                      <a:lnTo>
                        <a:pt x="5" y="2"/>
                      </a:lnTo>
                      <a:lnTo>
                        <a:pt x="2" y="5"/>
                      </a:lnTo>
                      <a:lnTo>
                        <a:pt x="0" y="7"/>
                      </a:lnTo>
                      <a:lnTo>
                        <a:pt x="0" y="9"/>
                      </a:lnTo>
                      <a:close/>
                    </a:path>
                  </a:pathLst>
                </a:custGeom>
                <a:solidFill>
                  <a:srgbClr val="969696"/>
                </a:solidFill>
                <a:ln w="9525">
                  <a:noFill/>
                  <a:round/>
                  <a:headEnd/>
                  <a:tailEnd/>
                </a:ln>
              </p:spPr>
              <p:txBody>
                <a:bodyPr/>
                <a:lstStyle/>
                <a:p>
                  <a:endParaRPr lang="ru-RU"/>
                </a:p>
              </p:txBody>
            </p:sp>
            <p:sp>
              <p:nvSpPr>
                <p:cNvPr id="626" name="Freeform 578"/>
                <p:cNvSpPr>
                  <a:spLocks/>
                </p:cNvSpPr>
                <p:nvPr/>
              </p:nvSpPr>
              <p:spPr bwMode="auto">
                <a:xfrm>
                  <a:off x="8656" y="7877"/>
                  <a:ext cx="14" cy="14"/>
                </a:xfrm>
                <a:custGeom>
                  <a:avLst/>
                  <a:gdLst>
                    <a:gd name="T0" fmla="*/ 0 w 14"/>
                    <a:gd name="T1" fmla="*/ 10 h 14"/>
                    <a:gd name="T2" fmla="*/ 2 w 14"/>
                    <a:gd name="T3" fmla="*/ 12 h 14"/>
                    <a:gd name="T4" fmla="*/ 4 w 14"/>
                    <a:gd name="T5" fmla="*/ 14 h 14"/>
                    <a:gd name="T6" fmla="*/ 7 w 14"/>
                    <a:gd name="T7" fmla="*/ 14 h 14"/>
                    <a:gd name="T8" fmla="*/ 9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4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4" y="14"/>
                      </a:lnTo>
                      <a:lnTo>
                        <a:pt x="7" y="14"/>
                      </a:lnTo>
                      <a:lnTo>
                        <a:pt x="9" y="14"/>
                      </a:lnTo>
                      <a:lnTo>
                        <a:pt x="12" y="14"/>
                      </a:lnTo>
                      <a:lnTo>
                        <a:pt x="14" y="12"/>
                      </a:lnTo>
                      <a:lnTo>
                        <a:pt x="14" y="10"/>
                      </a:lnTo>
                      <a:lnTo>
                        <a:pt x="14" y="7"/>
                      </a:lnTo>
                      <a:lnTo>
                        <a:pt x="14" y="5"/>
                      </a:lnTo>
                      <a:lnTo>
                        <a:pt x="12" y="2"/>
                      </a:lnTo>
                      <a:lnTo>
                        <a:pt x="9" y="0"/>
                      </a:lnTo>
                      <a:lnTo>
                        <a:pt x="7" y="0"/>
                      </a:lnTo>
                      <a:lnTo>
                        <a:pt x="4"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627" name="Freeform 579"/>
                <p:cNvSpPr>
                  <a:spLocks/>
                </p:cNvSpPr>
                <p:nvPr/>
              </p:nvSpPr>
              <p:spPr bwMode="auto">
                <a:xfrm>
                  <a:off x="8653" y="7848"/>
                  <a:ext cx="15" cy="15"/>
                </a:xfrm>
                <a:custGeom>
                  <a:avLst/>
                  <a:gdLst>
                    <a:gd name="T0" fmla="*/ 0 w 15"/>
                    <a:gd name="T1" fmla="*/ 10 h 15"/>
                    <a:gd name="T2" fmla="*/ 3 w 15"/>
                    <a:gd name="T3" fmla="*/ 12 h 15"/>
                    <a:gd name="T4" fmla="*/ 5 w 15"/>
                    <a:gd name="T5" fmla="*/ 15 h 15"/>
                    <a:gd name="T6" fmla="*/ 7 w 15"/>
                    <a:gd name="T7" fmla="*/ 15 h 15"/>
                    <a:gd name="T8" fmla="*/ 10 w 15"/>
                    <a:gd name="T9" fmla="*/ 15 h 15"/>
                    <a:gd name="T10" fmla="*/ 12 w 15"/>
                    <a:gd name="T11" fmla="*/ 15 h 15"/>
                    <a:gd name="T12" fmla="*/ 15 w 15"/>
                    <a:gd name="T13" fmla="*/ 12 h 15"/>
                    <a:gd name="T14" fmla="*/ 15 w 15"/>
                    <a:gd name="T15" fmla="*/ 10 h 15"/>
                    <a:gd name="T16" fmla="*/ 15 w 15"/>
                    <a:gd name="T17" fmla="*/ 7 h 15"/>
                    <a:gd name="T18" fmla="*/ 15 w 15"/>
                    <a:gd name="T19" fmla="*/ 7 h 15"/>
                    <a:gd name="T20" fmla="*/ 15 w 15"/>
                    <a:gd name="T21" fmla="*/ 5 h 15"/>
                    <a:gd name="T22" fmla="*/ 12 w 15"/>
                    <a:gd name="T23" fmla="*/ 3 h 15"/>
                    <a:gd name="T24" fmla="*/ 10 w 15"/>
                    <a:gd name="T25" fmla="*/ 0 h 15"/>
                    <a:gd name="T26" fmla="*/ 7 w 15"/>
                    <a:gd name="T27" fmla="*/ 0 h 15"/>
                    <a:gd name="T28" fmla="*/ 5 w 15"/>
                    <a:gd name="T29" fmla="*/ 3 h 15"/>
                    <a:gd name="T30" fmla="*/ 3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7" y="15"/>
                      </a:lnTo>
                      <a:lnTo>
                        <a:pt x="10" y="15"/>
                      </a:lnTo>
                      <a:lnTo>
                        <a:pt x="12" y="15"/>
                      </a:lnTo>
                      <a:lnTo>
                        <a:pt x="15" y="12"/>
                      </a:lnTo>
                      <a:lnTo>
                        <a:pt x="15" y="10"/>
                      </a:lnTo>
                      <a:lnTo>
                        <a:pt x="15" y="7"/>
                      </a:lnTo>
                      <a:lnTo>
                        <a:pt x="15" y="5"/>
                      </a:lnTo>
                      <a:lnTo>
                        <a:pt x="12" y="3"/>
                      </a:lnTo>
                      <a:lnTo>
                        <a:pt x="10" y="0"/>
                      </a:lnTo>
                      <a:lnTo>
                        <a:pt x="7" y="0"/>
                      </a:lnTo>
                      <a:lnTo>
                        <a:pt x="5" y="3"/>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628" name="Freeform 580"/>
                <p:cNvSpPr>
                  <a:spLocks/>
                </p:cNvSpPr>
                <p:nvPr/>
              </p:nvSpPr>
              <p:spPr bwMode="auto">
                <a:xfrm>
                  <a:off x="8651" y="7819"/>
                  <a:ext cx="14" cy="15"/>
                </a:xfrm>
                <a:custGeom>
                  <a:avLst/>
                  <a:gdLst>
                    <a:gd name="T0" fmla="*/ 0 w 14"/>
                    <a:gd name="T1" fmla="*/ 10 h 15"/>
                    <a:gd name="T2" fmla="*/ 2 w 14"/>
                    <a:gd name="T3" fmla="*/ 12 h 15"/>
                    <a:gd name="T4" fmla="*/ 5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9 w 14"/>
                    <a:gd name="T25" fmla="*/ 0 h 15"/>
                    <a:gd name="T26" fmla="*/ 7 w 14"/>
                    <a:gd name="T27" fmla="*/ 0 h 15"/>
                    <a:gd name="T28" fmla="*/ 5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9" y="15"/>
                      </a:lnTo>
                      <a:lnTo>
                        <a:pt x="12" y="15"/>
                      </a:lnTo>
                      <a:lnTo>
                        <a:pt x="14" y="12"/>
                      </a:lnTo>
                      <a:lnTo>
                        <a:pt x="14" y="10"/>
                      </a:lnTo>
                      <a:lnTo>
                        <a:pt x="14" y="8"/>
                      </a:lnTo>
                      <a:lnTo>
                        <a:pt x="14" y="5"/>
                      </a:lnTo>
                      <a:lnTo>
                        <a:pt x="12" y="3"/>
                      </a:lnTo>
                      <a:lnTo>
                        <a:pt x="9" y="0"/>
                      </a:lnTo>
                      <a:lnTo>
                        <a:pt x="7" y="0"/>
                      </a:lnTo>
                      <a:lnTo>
                        <a:pt x="5"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629" name="Freeform 581"/>
                <p:cNvSpPr>
                  <a:spLocks/>
                </p:cNvSpPr>
                <p:nvPr/>
              </p:nvSpPr>
              <p:spPr bwMode="auto">
                <a:xfrm>
                  <a:off x="8648" y="7791"/>
                  <a:ext cx="15" cy="14"/>
                </a:xfrm>
                <a:custGeom>
                  <a:avLst/>
                  <a:gdLst>
                    <a:gd name="T0" fmla="*/ 0 w 15"/>
                    <a:gd name="T1" fmla="*/ 9 h 14"/>
                    <a:gd name="T2" fmla="*/ 0 w 15"/>
                    <a:gd name="T3" fmla="*/ 12 h 14"/>
                    <a:gd name="T4" fmla="*/ 3 w 15"/>
                    <a:gd name="T5" fmla="*/ 14 h 14"/>
                    <a:gd name="T6" fmla="*/ 5 w 15"/>
                    <a:gd name="T7" fmla="*/ 14 h 14"/>
                    <a:gd name="T8" fmla="*/ 8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4 h 14"/>
                    <a:gd name="T22" fmla="*/ 10 w 15"/>
                    <a:gd name="T23" fmla="*/ 2 h 14"/>
                    <a:gd name="T24" fmla="*/ 8 w 15"/>
                    <a:gd name="T25" fmla="*/ 0 h 14"/>
                    <a:gd name="T26" fmla="*/ 5 w 15"/>
                    <a:gd name="T27" fmla="*/ 0 h 14"/>
                    <a:gd name="T28" fmla="*/ 3 w 15"/>
                    <a:gd name="T29" fmla="*/ 2 h 14"/>
                    <a:gd name="T30" fmla="*/ 0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8" y="14"/>
                      </a:lnTo>
                      <a:lnTo>
                        <a:pt x="10" y="14"/>
                      </a:lnTo>
                      <a:lnTo>
                        <a:pt x="12" y="12"/>
                      </a:lnTo>
                      <a:lnTo>
                        <a:pt x="15" y="9"/>
                      </a:lnTo>
                      <a:lnTo>
                        <a:pt x="15" y="7"/>
                      </a:lnTo>
                      <a:lnTo>
                        <a:pt x="12" y="4"/>
                      </a:lnTo>
                      <a:lnTo>
                        <a:pt x="10" y="2"/>
                      </a:lnTo>
                      <a:lnTo>
                        <a:pt x="8" y="0"/>
                      </a:lnTo>
                      <a:lnTo>
                        <a:pt x="5" y="0"/>
                      </a:lnTo>
                      <a:lnTo>
                        <a:pt x="3"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630" name="Freeform 582"/>
                <p:cNvSpPr>
                  <a:spLocks/>
                </p:cNvSpPr>
                <p:nvPr/>
              </p:nvSpPr>
              <p:spPr bwMode="auto">
                <a:xfrm>
                  <a:off x="8646" y="7764"/>
                  <a:ext cx="14" cy="15"/>
                </a:xfrm>
                <a:custGeom>
                  <a:avLst/>
                  <a:gdLst>
                    <a:gd name="T0" fmla="*/ 0 w 14"/>
                    <a:gd name="T1" fmla="*/ 7 h 15"/>
                    <a:gd name="T2" fmla="*/ 0 w 14"/>
                    <a:gd name="T3" fmla="*/ 10 h 15"/>
                    <a:gd name="T4" fmla="*/ 2 w 14"/>
                    <a:gd name="T5" fmla="*/ 12 h 15"/>
                    <a:gd name="T6" fmla="*/ 5 w 14"/>
                    <a:gd name="T7" fmla="*/ 15 h 15"/>
                    <a:gd name="T8" fmla="*/ 7 w 14"/>
                    <a:gd name="T9" fmla="*/ 15 h 15"/>
                    <a:gd name="T10" fmla="*/ 10 w 14"/>
                    <a:gd name="T11" fmla="*/ 12 h 15"/>
                    <a:gd name="T12" fmla="*/ 12 w 14"/>
                    <a:gd name="T13" fmla="*/ 10 h 15"/>
                    <a:gd name="T14" fmla="*/ 14 w 14"/>
                    <a:gd name="T15" fmla="*/ 7 h 15"/>
                    <a:gd name="T16" fmla="*/ 14 w 14"/>
                    <a:gd name="T17" fmla="*/ 5 h 15"/>
                    <a:gd name="T18" fmla="*/ 14 w 14"/>
                    <a:gd name="T19" fmla="*/ 5 h 15"/>
                    <a:gd name="T20" fmla="*/ 12 w 14"/>
                    <a:gd name="T21" fmla="*/ 3 h 15"/>
                    <a:gd name="T22" fmla="*/ 10 w 14"/>
                    <a:gd name="T23" fmla="*/ 0 h 15"/>
                    <a:gd name="T24" fmla="*/ 7 w 14"/>
                    <a:gd name="T25" fmla="*/ 0 h 15"/>
                    <a:gd name="T26" fmla="*/ 5 w 14"/>
                    <a:gd name="T27" fmla="*/ 0 h 15"/>
                    <a:gd name="T28" fmla="*/ 2 w 14"/>
                    <a:gd name="T29" fmla="*/ 0 h 15"/>
                    <a:gd name="T30" fmla="*/ 0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2" y="12"/>
                      </a:lnTo>
                      <a:lnTo>
                        <a:pt x="5" y="15"/>
                      </a:lnTo>
                      <a:lnTo>
                        <a:pt x="7" y="15"/>
                      </a:lnTo>
                      <a:lnTo>
                        <a:pt x="10" y="12"/>
                      </a:lnTo>
                      <a:lnTo>
                        <a:pt x="12" y="10"/>
                      </a:lnTo>
                      <a:lnTo>
                        <a:pt x="14" y="7"/>
                      </a:lnTo>
                      <a:lnTo>
                        <a:pt x="14" y="5"/>
                      </a:lnTo>
                      <a:lnTo>
                        <a:pt x="12" y="3"/>
                      </a:lnTo>
                      <a:lnTo>
                        <a:pt x="10" y="0"/>
                      </a:lnTo>
                      <a:lnTo>
                        <a:pt x="7" y="0"/>
                      </a:lnTo>
                      <a:lnTo>
                        <a:pt x="5" y="0"/>
                      </a:lnTo>
                      <a:lnTo>
                        <a:pt x="2" y="0"/>
                      </a:lnTo>
                      <a:lnTo>
                        <a:pt x="0" y="3"/>
                      </a:lnTo>
                      <a:lnTo>
                        <a:pt x="0" y="5"/>
                      </a:lnTo>
                      <a:lnTo>
                        <a:pt x="0" y="7"/>
                      </a:lnTo>
                      <a:close/>
                    </a:path>
                  </a:pathLst>
                </a:custGeom>
                <a:solidFill>
                  <a:srgbClr val="969696"/>
                </a:solidFill>
                <a:ln w="9525">
                  <a:noFill/>
                  <a:round/>
                  <a:headEnd/>
                  <a:tailEnd/>
                </a:ln>
              </p:spPr>
              <p:txBody>
                <a:bodyPr/>
                <a:lstStyle/>
                <a:p>
                  <a:endParaRPr lang="ru-RU"/>
                </a:p>
              </p:txBody>
            </p:sp>
            <p:sp>
              <p:nvSpPr>
                <p:cNvPr id="631" name="Freeform 583"/>
                <p:cNvSpPr>
                  <a:spLocks/>
                </p:cNvSpPr>
                <p:nvPr/>
              </p:nvSpPr>
              <p:spPr bwMode="auto">
                <a:xfrm>
                  <a:off x="8644" y="7735"/>
                  <a:ext cx="14" cy="15"/>
                </a:xfrm>
                <a:custGeom>
                  <a:avLst/>
                  <a:gdLst>
                    <a:gd name="T0" fmla="*/ 0 w 14"/>
                    <a:gd name="T1" fmla="*/ 8 h 15"/>
                    <a:gd name="T2" fmla="*/ 0 w 14"/>
                    <a:gd name="T3" fmla="*/ 10 h 15"/>
                    <a:gd name="T4" fmla="*/ 2 w 14"/>
                    <a:gd name="T5" fmla="*/ 12 h 15"/>
                    <a:gd name="T6" fmla="*/ 4 w 14"/>
                    <a:gd name="T7" fmla="*/ 15 h 15"/>
                    <a:gd name="T8" fmla="*/ 7 w 14"/>
                    <a:gd name="T9" fmla="*/ 15 h 15"/>
                    <a:gd name="T10" fmla="*/ 9 w 14"/>
                    <a:gd name="T11" fmla="*/ 12 h 15"/>
                    <a:gd name="T12" fmla="*/ 12 w 14"/>
                    <a:gd name="T13" fmla="*/ 10 h 15"/>
                    <a:gd name="T14" fmla="*/ 14 w 14"/>
                    <a:gd name="T15" fmla="*/ 8 h 15"/>
                    <a:gd name="T16" fmla="*/ 14 w 14"/>
                    <a:gd name="T17" fmla="*/ 5 h 15"/>
                    <a:gd name="T18" fmla="*/ 14 w 14"/>
                    <a:gd name="T19" fmla="*/ 5 h 15"/>
                    <a:gd name="T20" fmla="*/ 12 w 14"/>
                    <a:gd name="T21" fmla="*/ 3 h 15"/>
                    <a:gd name="T22" fmla="*/ 9 w 14"/>
                    <a:gd name="T23" fmla="*/ 0 h 15"/>
                    <a:gd name="T24" fmla="*/ 7 w 14"/>
                    <a:gd name="T25" fmla="*/ 0 h 15"/>
                    <a:gd name="T26" fmla="*/ 4 w 14"/>
                    <a:gd name="T27" fmla="*/ 0 h 15"/>
                    <a:gd name="T28" fmla="*/ 2 w 14"/>
                    <a:gd name="T29" fmla="*/ 0 h 15"/>
                    <a:gd name="T30" fmla="*/ 0 w 14"/>
                    <a:gd name="T31" fmla="*/ 3 h 15"/>
                    <a:gd name="T32" fmla="*/ 0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10"/>
                      </a:lnTo>
                      <a:lnTo>
                        <a:pt x="2" y="12"/>
                      </a:lnTo>
                      <a:lnTo>
                        <a:pt x="4" y="15"/>
                      </a:lnTo>
                      <a:lnTo>
                        <a:pt x="7" y="15"/>
                      </a:lnTo>
                      <a:lnTo>
                        <a:pt x="9" y="12"/>
                      </a:lnTo>
                      <a:lnTo>
                        <a:pt x="12" y="10"/>
                      </a:lnTo>
                      <a:lnTo>
                        <a:pt x="14" y="8"/>
                      </a:lnTo>
                      <a:lnTo>
                        <a:pt x="14" y="5"/>
                      </a:lnTo>
                      <a:lnTo>
                        <a:pt x="12" y="3"/>
                      </a:lnTo>
                      <a:lnTo>
                        <a:pt x="9" y="0"/>
                      </a:lnTo>
                      <a:lnTo>
                        <a:pt x="7" y="0"/>
                      </a:lnTo>
                      <a:lnTo>
                        <a:pt x="4" y="0"/>
                      </a:lnTo>
                      <a:lnTo>
                        <a:pt x="2" y="0"/>
                      </a:lnTo>
                      <a:lnTo>
                        <a:pt x="0" y="3"/>
                      </a:lnTo>
                      <a:lnTo>
                        <a:pt x="0" y="5"/>
                      </a:lnTo>
                      <a:lnTo>
                        <a:pt x="0" y="8"/>
                      </a:lnTo>
                      <a:close/>
                    </a:path>
                  </a:pathLst>
                </a:custGeom>
                <a:solidFill>
                  <a:srgbClr val="969696"/>
                </a:solidFill>
                <a:ln w="9525">
                  <a:noFill/>
                  <a:round/>
                  <a:headEnd/>
                  <a:tailEnd/>
                </a:ln>
              </p:spPr>
              <p:txBody>
                <a:bodyPr/>
                <a:lstStyle/>
                <a:p>
                  <a:endParaRPr lang="ru-RU"/>
                </a:p>
              </p:txBody>
            </p:sp>
            <p:sp>
              <p:nvSpPr>
                <p:cNvPr id="632" name="Freeform 584"/>
                <p:cNvSpPr>
                  <a:spLocks/>
                </p:cNvSpPr>
                <p:nvPr/>
              </p:nvSpPr>
              <p:spPr bwMode="auto">
                <a:xfrm>
                  <a:off x="8639" y="7707"/>
                  <a:ext cx="14" cy="14"/>
                </a:xfrm>
                <a:custGeom>
                  <a:avLst/>
                  <a:gdLst>
                    <a:gd name="T0" fmla="*/ 0 w 14"/>
                    <a:gd name="T1" fmla="*/ 7 h 14"/>
                    <a:gd name="T2" fmla="*/ 2 w 14"/>
                    <a:gd name="T3" fmla="*/ 9 h 14"/>
                    <a:gd name="T4" fmla="*/ 5 w 14"/>
                    <a:gd name="T5" fmla="*/ 12 h 14"/>
                    <a:gd name="T6" fmla="*/ 7 w 14"/>
                    <a:gd name="T7" fmla="*/ 14 h 14"/>
                    <a:gd name="T8" fmla="*/ 9 w 14"/>
                    <a:gd name="T9" fmla="*/ 14 h 14"/>
                    <a:gd name="T10" fmla="*/ 12 w 14"/>
                    <a:gd name="T11" fmla="*/ 12 h 14"/>
                    <a:gd name="T12" fmla="*/ 14 w 14"/>
                    <a:gd name="T13" fmla="*/ 9 h 14"/>
                    <a:gd name="T14" fmla="*/ 14 w 14"/>
                    <a:gd name="T15" fmla="*/ 7 h 14"/>
                    <a:gd name="T16" fmla="*/ 14 w 14"/>
                    <a:gd name="T17" fmla="*/ 4 h 14"/>
                    <a:gd name="T18" fmla="*/ 14 w 14"/>
                    <a:gd name="T19" fmla="*/ 4 h 14"/>
                    <a:gd name="T20" fmla="*/ 14 w 14"/>
                    <a:gd name="T21" fmla="*/ 2 h 14"/>
                    <a:gd name="T22" fmla="*/ 12 w 14"/>
                    <a:gd name="T23" fmla="*/ 0 h 14"/>
                    <a:gd name="T24" fmla="*/ 9 w 14"/>
                    <a:gd name="T25" fmla="*/ 0 h 14"/>
                    <a:gd name="T26" fmla="*/ 7 w 14"/>
                    <a:gd name="T27" fmla="*/ 0 h 14"/>
                    <a:gd name="T28" fmla="*/ 5 w 14"/>
                    <a:gd name="T29" fmla="*/ 0 h 14"/>
                    <a:gd name="T30" fmla="*/ 2 w 14"/>
                    <a:gd name="T31" fmla="*/ 2 h 14"/>
                    <a:gd name="T32" fmla="*/ 0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9"/>
                      </a:lnTo>
                      <a:lnTo>
                        <a:pt x="5" y="12"/>
                      </a:lnTo>
                      <a:lnTo>
                        <a:pt x="7" y="14"/>
                      </a:lnTo>
                      <a:lnTo>
                        <a:pt x="9" y="14"/>
                      </a:lnTo>
                      <a:lnTo>
                        <a:pt x="12" y="12"/>
                      </a:lnTo>
                      <a:lnTo>
                        <a:pt x="14" y="9"/>
                      </a:lnTo>
                      <a:lnTo>
                        <a:pt x="14" y="7"/>
                      </a:lnTo>
                      <a:lnTo>
                        <a:pt x="14" y="4"/>
                      </a:lnTo>
                      <a:lnTo>
                        <a:pt x="14" y="2"/>
                      </a:lnTo>
                      <a:lnTo>
                        <a:pt x="12" y="0"/>
                      </a:lnTo>
                      <a:lnTo>
                        <a:pt x="9" y="0"/>
                      </a:lnTo>
                      <a:lnTo>
                        <a:pt x="7" y="0"/>
                      </a:lnTo>
                      <a:lnTo>
                        <a:pt x="5" y="0"/>
                      </a:lnTo>
                      <a:lnTo>
                        <a:pt x="2" y="2"/>
                      </a:lnTo>
                      <a:lnTo>
                        <a:pt x="0" y="4"/>
                      </a:lnTo>
                      <a:lnTo>
                        <a:pt x="0" y="7"/>
                      </a:lnTo>
                      <a:close/>
                    </a:path>
                  </a:pathLst>
                </a:custGeom>
                <a:solidFill>
                  <a:srgbClr val="969696"/>
                </a:solidFill>
                <a:ln w="9525">
                  <a:noFill/>
                  <a:round/>
                  <a:headEnd/>
                  <a:tailEnd/>
                </a:ln>
              </p:spPr>
              <p:txBody>
                <a:bodyPr/>
                <a:lstStyle/>
                <a:p>
                  <a:endParaRPr lang="ru-RU"/>
                </a:p>
              </p:txBody>
            </p:sp>
            <p:sp>
              <p:nvSpPr>
                <p:cNvPr id="633" name="Freeform 585"/>
                <p:cNvSpPr>
                  <a:spLocks/>
                </p:cNvSpPr>
                <p:nvPr/>
              </p:nvSpPr>
              <p:spPr bwMode="auto">
                <a:xfrm>
                  <a:off x="8636" y="7678"/>
                  <a:ext cx="15" cy="14"/>
                </a:xfrm>
                <a:custGeom>
                  <a:avLst/>
                  <a:gdLst>
                    <a:gd name="T0" fmla="*/ 0 w 15"/>
                    <a:gd name="T1" fmla="*/ 7 h 14"/>
                    <a:gd name="T2" fmla="*/ 3 w 15"/>
                    <a:gd name="T3" fmla="*/ 9 h 14"/>
                    <a:gd name="T4" fmla="*/ 5 w 15"/>
                    <a:gd name="T5" fmla="*/ 12 h 14"/>
                    <a:gd name="T6" fmla="*/ 8 w 15"/>
                    <a:gd name="T7" fmla="*/ 14 h 14"/>
                    <a:gd name="T8" fmla="*/ 10 w 15"/>
                    <a:gd name="T9" fmla="*/ 14 h 14"/>
                    <a:gd name="T10" fmla="*/ 12 w 15"/>
                    <a:gd name="T11" fmla="*/ 12 h 14"/>
                    <a:gd name="T12" fmla="*/ 15 w 15"/>
                    <a:gd name="T13" fmla="*/ 9 h 14"/>
                    <a:gd name="T14" fmla="*/ 15 w 15"/>
                    <a:gd name="T15" fmla="*/ 7 h 14"/>
                    <a:gd name="T16" fmla="*/ 15 w 15"/>
                    <a:gd name="T17" fmla="*/ 5 h 14"/>
                    <a:gd name="T18" fmla="*/ 15 w 15"/>
                    <a:gd name="T19" fmla="*/ 5 h 14"/>
                    <a:gd name="T20" fmla="*/ 15 w 15"/>
                    <a:gd name="T21" fmla="*/ 2 h 14"/>
                    <a:gd name="T22" fmla="*/ 12 w 15"/>
                    <a:gd name="T23" fmla="*/ 0 h 14"/>
                    <a:gd name="T24" fmla="*/ 10 w 15"/>
                    <a:gd name="T25" fmla="*/ 0 h 14"/>
                    <a:gd name="T26" fmla="*/ 8 w 15"/>
                    <a:gd name="T27" fmla="*/ 0 h 14"/>
                    <a:gd name="T28" fmla="*/ 5 w 15"/>
                    <a:gd name="T29" fmla="*/ 0 h 14"/>
                    <a:gd name="T30" fmla="*/ 3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3" y="9"/>
                      </a:lnTo>
                      <a:lnTo>
                        <a:pt x="5" y="12"/>
                      </a:lnTo>
                      <a:lnTo>
                        <a:pt x="8" y="14"/>
                      </a:lnTo>
                      <a:lnTo>
                        <a:pt x="10" y="14"/>
                      </a:lnTo>
                      <a:lnTo>
                        <a:pt x="12" y="12"/>
                      </a:lnTo>
                      <a:lnTo>
                        <a:pt x="15" y="9"/>
                      </a:lnTo>
                      <a:lnTo>
                        <a:pt x="15" y="7"/>
                      </a:lnTo>
                      <a:lnTo>
                        <a:pt x="15" y="5"/>
                      </a:lnTo>
                      <a:lnTo>
                        <a:pt x="15" y="2"/>
                      </a:lnTo>
                      <a:lnTo>
                        <a:pt x="12" y="0"/>
                      </a:lnTo>
                      <a:lnTo>
                        <a:pt x="10" y="0"/>
                      </a:lnTo>
                      <a:lnTo>
                        <a:pt x="8" y="0"/>
                      </a:lnTo>
                      <a:lnTo>
                        <a:pt x="5" y="0"/>
                      </a:lnTo>
                      <a:lnTo>
                        <a:pt x="3" y="2"/>
                      </a:lnTo>
                      <a:lnTo>
                        <a:pt x="0" y="5"/>
                      </a:lnTo>
                      <a:lnTo>
                        <a:pt x="0" y="7"/>
                      </a:lnTo>
                      <a:close/>
                    </a:path>
                  </a:pathLst>
                </a:custGeom>
                <a:solidFill>
                  <a:srgbClr val="969696"/>
                </a:solidFill>
                <a:ln w="9525">
                  <a:noFill/>
                  <a:round/>
                  <a:headEnd/>
                  <a:tailEnd/>
                </a:ln>
              </p:spPr>
              <p:txBody>
                <a:bodyPr/>
                <a:lstStyle/>
                <a:p>
                  <a:endParaRPr lang="ru-RU"/>
                </a:p>
              </p:txBody>
            </p:sp>
            <p:sp>
              <p:nvSpPr>
                <p:cNvPr id="634" name="Freeform 586"/>
                <p:cNvSpPr>
                  <a:spLocks/>
                </p:cNvSpPr>
                <p:nvPr/>
              </p:nvSpPr>
              <p:spPr bwMode="auto">
                <a:xfrm>
                  <a:off x="8634" y="7649"/>
                  <a:ext cx="14" cy="14"/>
                </a:xfrm>
                <a:custGeom>
                  <a:avLst/>
                  <a:gdLst>
                    <a:gd name="T0" fmla="*/ 0 w 14"/>
                    <a:gd name="T1" fmla="*/ 7 h 14"/>
                    <a:gd name="T2" fmla="*/ 2 w 14"/>
                    <a:gd name="T3" fmla="*/ 10 h 14"/>
                    <a:gd name="T4" fmla="*/ 5 w 14"/>
                    <a:gd name="T5" fmla="*/ 12 h 14"/>
                    <a:gd name="T6" fmla="*/ 7 w 14"/>
                    <a:gd name="T7" fmla="*/ 14 h 14"/>
                    <a:gd name="T8" fmla="*/ 10 w 14"/>
                    <a:gd name="T9" fmla="*/ 14 h 14"/>
                    <a:gd name="T10" fmla="*/ 12 w 14"/>
                    <a:gd name="T11" fmla="*/ 12 h 14"/>
                    <a:gd name="T12" fmla="*/ 14 w 14"/>
                    <a:gd name="T13" fmla="*/ 10 h 14"/>
                    <a:gd name="T14" fmla="*/ 14 w 14"/>
                    <a:gd name="T15" fmla="*/ 7 h 14"/>
                    <a:gd name="T16" fmla="*/ 14 w 14"/>
                    <a:gd name="T17" fmla="*/ 5 h 14"/>
                    <a:gd name="T18" fmla="*/ 14 w 14"/>
                    <a:gd name="T19" fmla="*/ 5 h 14"/>
                    <a:gd name="T20" fmla="*/ 14 w 14"/>
                    <a:gd name="T21" fmla="*/ 2 h 14"/>
                    <a:gd name="T22" fmla="*/ 12 w 14"/>
                    <a:gd name="T23" fmla="*/ 0 h 14"/>
                    <a:gd name="T24" fmla="*/ 10 w 14"/>
                    <a:gd name="T25" fmla="*/ 0 h 14"/>
                    <a:gd name="T26" fmla="*/ 7 w 14"/>
                    <a:gd name="T27" fmla="*/ 0 h 14"/>
                    <a:gd name="T28" fmla="*/ 5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10"/>
                      </a:lnTo>
                      <a:lnTo>
                        <a:pt x="5" y="12"/>
                      </a:lnTo>
                      <a:lnTo>
                        <a:pt x="7" y="14"/>
                      </a:lnTo>
                      <a:lnTo>
                        <a:pt x="10" y="14"/>
                      </a:lnTo>
                      <a:lnTo>
                        <a:pt x="12" y="12"/>
                      </a:lnTo>
                      <a:lnTo>
                        <a:pt x="14" y="10"/>
                      </a:lnTo>
                      <a:lnTo>
                        <a:pt x="14" y="7"/>
                      </a:lnTo>
                      <a:lnTo>
                        <a:pt x="14" y="5"/>
                      </a:lnTo>
                      <a:lnTo>
                        <a:pt x="14" y="2"/>
                      </a:lnTo>
                      <a:lnTo>
                        <a:pt x="12" y="0"/>
                      </a:lnTo>
                      <a:lnTo>
                        <a:pt x="10" y="0"/>
                      </a:lnTo>
                      <a:lnTo>
                        <a:pt x="7" y="0"/>
                      </a:lnTo>
                      <a:lnTo>
                        <a:pt x="5"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635" name="Freeform 587"/>
                <p:cNvSpPr>
                  <a:spLocks/>
                </p:cNvSpPr>
                <p:nvPr/>
              </p:nvSpPr>
              <p:spPr bwMode="auto">
                <a:xfrm>
                  <a:off x="8632" y="7620"/>
                  <a:ext cx="14" cy="15"/>
                </a:xfrm>
                <a:custGeom>
                  <a:avLst/>
                  <a:gdLst>
                    <a:gd name="T0" fmla="*/ 0 w 14"/>
                    <a:gd name="T1" fmla="*/ 7 h 15"/>
                    <a:gd name="T2" fmla="*/ 2 w 14"/>
                    <a:gd name="T3" fmla="*/ 10 h 15"/>
                    <a:gd name="T4" fmla="*/ 4 w 14"/>
                    <a:gd name="T5" fmla="*/ 12 h 15"/>
                    <a:gd name="T6" fmla="*/ 7 w 14"/>
                    <a:gd name="T7" fmla="*/ 15 h 15"/>
                    <a:gd name="T8" fmla="*/ 9 w 14"/>
                    <a:gd name="T9" fmla="*/ 15 h 15"/>
                    <a:gd name="T10" fmla="*/ 12 w 14"/>
                    <a:gd name="T11" fmla="*/ 12 h 15"/>
                    <a:gd name="T12" fmla="*/ 14 w 14"/>
                    <a:gd name="T13" fmla="*/ 10 h 15"/>
                    <a:gd name="T14" fmla="*/ 14 w 14"/>
                    <a:gd name="T15" fmla="*/ 7 h 15"/>
                    <a:gd name="T16" fmla="*/ 14 w 14"/>
                    <a:gd name="T17" fmla="*/ 5 h 15"/>
                    <a:gd name="T18" fmla="*/ 14 w 14"/>
                    <a:gd name="T19" fmla="*/ 5 h 15"/>
                    <a:gd name="T20" fmla="*/ 14 w 14"/>
                    <a:gd name="T21" fmla="*/ 3 h 15"/>
                    <a:gd name="T22" fmla="*/ 12 w 14"/>
                    <a:gd name="T23" fmla="*/ 0 h 15"/>
                    <a:gd name="T24" fmla="*/ 9 w 14"/>
                    <a:gd name="T25" fmla="*/ 0 h 15"/>
                    <a:gd name="T26" fmla="*/ 7 w 14"/>
                    <a:gd name="T27" fmla="*/ 0 h 15"/>
                    <a:gd name="T28" fmla="*/ 4 w 14"/>
                    <a:gd name="T29" fmla="*/ 0 h 15"/>
                    <a:gd name="T30" fmla="*/ 2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2" y="10"/>
                      </a:lnTo>
                      <a:lnTo>
                        <a:pt x="4" y="12"/>
                      </a:lnTo>
                      <a:lnTo>
                        <a:pt x="7" y="15"/>
                      </a:lnTo>
                      <a:lnTo>
                        <a:pt x="9" y="15"/>
                      </a:lnTo>
                      <a:lnTo>
                        <a:pt x="12" y="12"/>
                      </a:lnTo>
                      <a:lnTo>
                        <a:pt x="14" y="10"/>
                      </a:lnTo>
                      <a:lnTo>
                        <a:pt x="14" y="7"/>
                      </a:lnTo>
                      <a:lnTo>
                        <a:pt x="14" y="5"/>
                      </a:lnTo>
                      <a:lnTo>
                        <a:pt x="14" y="3"/>
                      </a:lnTo>
                      <a:lnTo>
                        <a:pt x="12" y="0"/>
                      </a:lnTo>
                      <a:lnTo>
                        <a:pt x="9" y="0"/>
                      </a:lnTo>
                      <a:lnTo>
                        <a:pt x="7" y="0"/>
                      </a:lnTo>
                      <a:lnTo>
                        <a:pt x="4" y="0"/>
                      </a:lnTo>
                      <a:lnTo>
                        <a:pt x="2" y="3"/>
                      </a:lnTo>
                      <a:lnTo>
                        <a:pt x="0" y="5"/>
                      </a:lnTo>
                      <a:lnTo>
                        <a:pt x="0" y="7"/>
                      </a:lnTo>
                      <a:close/>
                    </a:path>
                  </a:pathLst>
                </a:custGeom>
                <a:solidFill>
                  <a:srgbClr val="969696"/>
                </a:solidFill>
                <a:ln w="9525">
                  <a:noFill/>
                  <a:round/>
                  <a:headEnd/>
                  <a:tailEnd/>
                </a:ln>
              </p:spPr>
              <p:txBody>
                <a:bodyPr/>
                <a:lstStyle/>
                <a:p>
                  <a:endParaRPr lang="ru-RU"/>
                </a:p>
              </p:txBody>
            </p:sp>
            <p:sp>
              <p:nvSpPr>
                <p:cNvPr id="636" name="Freeform 588"/>
                <p:cNvSpPr>
                  <a:spLocks/>
                </p:cNvSpPr>
                <p:nvPr/>
              </p:nvSpPr>
              <p:spPr bwMode="auto">
                <a:xfrm>
                  <a:off x="8629" y="7591"/>
                  <a:ext cx="15" cy="15"/>
                </a:xfrm>
                <a:custGeom>
                  <a:avLst/>
                  <a:gdLst>
                    <a:gd name="T0" fmla="*/ 0 w 15"/>
                    <a:gd name="T1" fmla="*/ 8 h 15"/>
                    <a:gd name="T2" fmla="*/ 0 w 15"/>
                    <a:gd name="T3" fmla="*/ 10 h 15"/>
                    <a:gd name="T4" fmla="*/ 3 w 15"/>
                    <a:gd name="T5" fmla="*/ 12 h 15"/>
                    <a:gd name="T6" fmla="*/ 5 w 15"/>
                    <a:gd name="T7" fmla="*/ 15 h 15"/>
                    <a:gd name="T8" fmla="*/ 7 w 15"/>
                    <a:gd name="T9" fmla="*/ 15 h 15"/>
                    <a:gd name="T10" fmla="*/ 10 w 15"/>
                    <a:gd name="T11" fmla="*/ 12 h 15"/>
                    <a:gd name="T12" fmla="*/ 12 w 15"/>
                    <a:gd name="T13" fmla="*/ 10 h 15"/>
                    <a:gd name="T14" fmla="*/ 15 w 15"/>
                    <a:gd name="T15" fmla="*/ 8 h 15"/>
                    <a:gd name="T16" fmla="*/ 15 w 15"/>
                    <a:gd name="T17" fmla="*/ 5 h 15"/>
                    <a:gd name="T18" fmla="*/ 15 w 15"/>
                    <a:gd name="T19" fmla="*/ 5 h 15"/>
                    <a:gd name="T20" fmla="*/ 12 w 15"/>
                    <a:gd name="T21" fmla="*/ 3 h 15"/>
                    <a:gd name="T22" fmla="*/ 10 w 15"/>
                    <a:gd name="T23" fmla="*/ 0 h 15"/>
                    <a:gd name="T24" fmla="*/ 7 w 15"/>
                    <a:gd name="T25" fmla="*/ 0 h 15"/>
                    <a:gd name="T26" fmla="*/ 5 w 15"/>
                    <a:gd name="T27" fmla="*/ 0 h 15"/>
                    <a:gd name="T28" fmla="*/ 3 w 15"/>
                    <a:gd name="T29" fmla="*/ 0 h 15"/>
                    <a:gd name="T30" fmla="*/ 0 w 15"/>
                    <a:gd name="T31" fmla="*/ 3 h 15"/>
                    <a:gd name="T32" fmla="*/ 0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0" y="10"/>
                      </a:lnTo>
                      <a:lnTo>
                        <a:pt x="3" y="12"/>
                      </a:lnTo>
                      <a:lnTo>
                        <a:pt x="5" y="15"/>
                      </a:lnTo>
                      <a:lnTo>
                        <a:pt x="7" y="15"/>
                      </a:lnTo>
                      <a:lnTo>
                        <a:pt x="10" y="12"/>
                      </a:lnTo>
                      <a:lnTo>
                        <a:pt x="12" y="10"/>
                      </a:lnTo>
                      <a:lnTo>
                        <a:pt x="15" y="8"/>
                      </a:lnTo>
                      <a:lnTo>
                        <a:pt x="15" y="5"/>
                      </a:lnTo>
                      <a:lnTo>
                        <a:pt x="12" y="3"/>
                      </a:lnTo>
                      <a:lnTo>
                        <a:pt x="10" y="0"/>
                      </a:lnTo>
                      <a:lnTo>
                        <a:pt x="7" y="0"/>
                      </a:lnTo>
                      <a:lnTo>
                        <a:pt x="5" y="0"/>
                      </a:lnTo>
                      <a:lnTo>
                        <a:pt x="3" y="0"/>
                      </a:lnTo>
                      <a:lnTo>
                        <a:pt x="0" y="3"/>
                      </a:lnTo>
                      <a:lnTo>
                        <a:pt x="0" y="5"/>
                      </a:lnTo>
                      <a:lnTo>
                        <a:pt x="0" y="8"/>
                      </a:lnTo>
                      <a:close/>
                    </a:path>
                  </a:pathLst>
                </a:custGeom>
                <a:solidFill>
                  <a:srgbClr val="969696"/>
                </a:solidFill>
                <a:ln w="9525">
                  <a:noFill/>
                  <a:round/>
                  <a:headEnd/>
                  <a:tailEnd/>
                </a:ln>
              </p:spPr>
              <p:txBody>
                <a:bodyPr/>
                <a:lstStyle/>
                <a:p>
                  <a:endParaRPr lang="ru-RU"/>
                </a:p>
              </p:txBody>
            </p:sp>
            <p:sp>
              <p:nvSpPr>
                <p:cNvPr id="637" name="Freeform 589"/>
                <p:cNvSpPr>
                  <a:spLocks/>
                </p:cNvSpPr>
                <p:nvPr/>
              </p:nvSpPr>
              <p:spPr bwMode="auto">
                <a:xfrm>
                  <a:off x="8627" y="7563"/>
                  <a:ext cx="14" cy="14"/>
                </a:xfrm>
                <a:custGeom>
                  <a:avLst/>
                  <a:gdLst>
                    <a:gd name="T0" fmla="*/ 0 w 14"/>
                    <a:gd name="T1" fmla="*/ 7 h 14"/>
                    <a:gd name="T2" fmla="*/ 0 w 14"/>
                    <a:gd name="T3" fmla="*/ 9 h 14"/>
                    <a:gd name="T4" fmla="*/ 2 w 14"/>
                    <a:gd name="T5" fmla="*/ 12 h 14"/>
                    <a:gd name="T6" fmla="*/ 5 w 14"/>
                    <a:gd name="T7" fmla="*/ 14 h 14"/>
                    <a:gd name="T8" fmla="*/ 7 w 14"/>
                    <a:gd name="T9" fmla="*/ 14 h 14"/>
                    <a:gd name="T10" fmla="*/ 9 w 14"/>
                    <a:gd name="T11" fmla="*/ 12 h 14"/>
                    <a:gd name="T12" fmla="*/ 12 w 14"/>
                    <a:gd name="T13" fmla="*/ 9 h 14"/>
                    <a:gd name="T14" fmla="*/ 14 w 14"/>
                    <a:gd name="T15" fmla="*/ 7 h 14"/>
                    <a:gd name="T16" fmla="*/ 14 w 14"/>
                    <a:gd name="T17" fmla="*/ 4 h 14"/>
                    <a:gd name="T18" fmla="*/ 14 w 14"/>
                    <a:gd name="T19" fmla="*/ 4 h 14"/>
                    <a:gd name="T20" fmla="*/ 12 w 14"/>
                    <a:gd name="T21" fmla="*/ 2 h 14"/>
                    <a:gd name="T22" fmla="*/ 9 w 14"/>
                    <a:gd name="T23" fmla="*/ 0 h 14"/>
                    <a:gd name="T24" fmla="*/ 7 w 14"/>
                    <a:gd name="T25" fmla="*/ 0 h 14"/>
                    <a:gd name="T26" fmla="*/ 5 w 14"/>
                    <a:gd name="T27" fmla="*/ 0 h 14"/>
                    <a:gd name="T28" fmla="*/ 2 w 14"/>
                    <a:gd name="T29" fmla="*/ 0 h 14"/>
                    <a:gd name="T30" fmla="*/ 0 w 14"/>
                    <a:gd name="T31" fmla="*/ 2 h 14"/>
                    <a:gd name="T32" fmla="*/ 0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5" y="14"/>
                      </a:lnTo>
                      <a:lnTo>
                        <a:pt x="7" y="14"/>
                      </a:lnTo>
                      <a:lnTo>
                        <a:pt x="9" y="12"/>
                      </a:lnTo>
                      <a:lnTo>
                        <a:pt x="12" y="9"/>
                      </a:lnTo>
                      <a:lnTo>
                        <a:pt x="14" y="7"/>
                      </a:lnTo>
                      <a:lnTo>
                        <a:pt x="14" y="4"/>
                      </a:lnTo>
                      <a:lnTo>
                        <a:pt x="12" y="2"/>
                      </a:lnTo>
                      <a:lnTo>
                        <a:pt x="9" y="0"/>
                      </a:lnTo>
                      <a:lnTo>
                        <a:pt x="7" y="0"/>
                      </a:lnTo>
                      <a:lnTo>
                        <a:pt x="5" y="0"/>
                      </a:lnTo>
                      <a:lnTo>
                        <a:pt x="2" y="0"/>
                      </a:lnTo>
                      <a:lnTo>
                        <a:pt x="0" y="2"/>
                      </a:lnTo>
                      <a:lnTo>
                        <a:pt x="0" y="4"/>
                      </a:lnTo>
                      <a:lnTo>
                        <a:pt x="0" y="7"/>
                      </a:lnTo>
                      <a:close/>
                    </a:path>
                  </a:pathLst>
                </a:custGeom>
                <a:solidFill>
                  <a:srgbClr val="969696"/>
                </a:solidFill>
                <a:ln w="9525">
                  <a:noFill/>
                  <a:round/>
                  <a:headEnd/>
                  <a:tailEnd/>
                </a:ln>
              </p:spPr>
              <p:txBody>
                <a:bodyPr/>
                <a:lstStyle/>
                <a:p>
                  <a:endParaRPr lang="ru-RU"/>
                </a:p>
              </p:txBody>
            </p:sp>
            <p:sp>
              <p:nvSpPr>
                <p:cNvPr id="638" name="Freeform 590"/>
                <p:cNvSpPr>
                  <a:spLocks/>
                </p:cNvSpPr>
                <p:nvPr/>
              </p:nvSpPr>
              <p:spPr bwMode="auto">
                <a:xfrm>
                  <a:off x="8624" y="7534"/>
                  <a:ext cx="15" cy="14"/>
                </a:xfrm>
                <a:custGeom>
                  <a:avLst/>
                  <a:gdLst>
                    <a:gd name="T0" fmla="*/ 0 w 15"/>
                    <a:gd name="T1" fmla="*/ 7 h 14"/>
                    <a:gd name="T2" fmla="*/ 0 w 15"/>
                    <a:gd name="T3" fmla="*/ 9 h 14"/>
                    <a:gd name="T4" fmla="*/ 3 w 15"/>
                    <a:gd name="T5" fmla="*/ 12 h 14"/>
                    <a:gd name="T6" fmla="*/ 5 w 15"/>
                    <a:gd name="T7" fmla="*/ 14 h 14"/>
                    <a:gd name="T8" fmla="*/ 8 w 15"/>
                    <a:gd name="T9" fmla="*/ 14 h 14"/>
                    <a:gd name="T10" fmla="*/ 10 w 15"/>
                    <a:gd name="T11" fmla="*/ 12 h 14"/>
                    <a:gd name="T12" fmla="*/ 12 w 15"/>
                    <a:gd name="T13" fmla="*/ 9 h 14"/>
                    <a:gd name="T14" fmla="*/ 15 w 15"/>
                    <a:gd name="T15" fmla="*/ 7 h 14"/>
                    <a:gd name="T16" fmla="*/ 15 w 15"/>
                    <a:gd name="T17" fmla="*/ 5 h 14"/>
                    <a:gd name="T18" fmla="*/ 15 w 15"/>
                    <a:gd name="T19" fmla="*/ 5 h 14"/>
                    <a:gd name="T20" fmla="*/ 12 w 15"/>
                    <a:gd name="T21" fmla="*/ 2 h 14"/>
                    <a:gd name="T22" fmla="*/ 10 w 15"/>
                    <a:gd name="T23" fmla="*/ 0 h 14"/>
                    <a:gd name="T24" fmla="*/ 8 w 15"/>
                    <a:gd name="T25" fmla="*/ 0 h 14"/>
                    <a:gd name="T26" fmla="*/ 5 w 15"/>
                    <a:gd name="T27" fmla="*/ 0 h 14"/>
                    <a:gd name="T28" fmla="*/ 3 w 15"/>
                    <a:gd name="T29" fmla="*/ 0 h 14"/>
                    <a:gd name="T30" fmla="*/ 0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8" y="14"/>
                      </a:lnTo>
                      <a:lnTo>
                        <a:pt x="10" y="12"/>
                      </a:lnTo>
                      <a:lnTo>
                        <a:pt x="12" y="9"/>
                      </a:lnTo>
                      <a:lnTo>
                        <a:pt x="15" y="7"/>
                      </a:lnTo>
                      <a:lnTo>
                        <a:pt x="15" y="5"/>
                      </a:lnTo>
                      <a:lnTo>
                        <a:pt x="12" y="2"/>
                      </a:lnTo>
                      <a:lnTo>
                        <a:pt x="10" y="0"/>
                      </a:lnTo>
                      <a:lnTo>
                        <a:pt x="8" y="0"/>
                      </a:lnTo>
                      <a:lnTo>
                        <a:pt x="5" y="0"/>
                      </a:lnTo>
                      <a:lnTo>
                        <a:pt x="3" y="0"/>
                      </a:lnTo>
                      <a:lnTo>
                        <a:pt x="0" y="2"/>
                      </a:lnTo>
                      <a:lnTo>
                        <a:pt x="0" y="5"/>
                      </a:lnTo>
                      <a:lnTo>
                        <a:pt x="0" y="7"/>
                      </a:lnTo>
                      <a:close/>
                    </a:path>
                  </a:pathLst>
                </a:custGeom>
                <a:solidFill>
                  <a:srgbClr val="969696"/>
                </a:solidFill>
                <a:ln w="9525">
                  <a:noFill/>
                  <a:round/>
                  <a:headEnd/>
                  <a:tailEnd/>
                </a:ln>
              </p:spPr>
              <p:txBody>
                <a:bodyPr/>
                <a:lstStyle/>
                <a:p>
                  <a:endParaRPr lang="ru-RU"/>
                </a:p>
              </p:txBody>
            </p:sp>
            <p:sp>
              <p:nvSpPr>
                <p:cNvPr id="639" name="Freeform 591"/>
                <p:cNvSpPr>
                  <a:spLocks/>
                </p:cNvSpPr>
                <p:nvPr/>
              </p:nvSpPr>
              <p:spPr bwMode="auto">
                <a:xfrm>
                  <a:off x="8622" y="7505"/>
                  <a:ext cx="14" cy="14"/>
                </a:xfrm>
                <a:custGeom>
                  <a:avLst/>
                  <a:gdLst>
                    <a:gd name="T0" fmla="*/ 0 w 14"/>
                    <a:gd name="T1" fmla="*/ 10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10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5" y="14"/>
                      </a:lnTo>
                      <a:lnTo>
                        <a:pt x="7" y="14"/>
                      </a:lnTo>
                      <a:lnTo>
                        <a:pt x="10" y="14"/>
                      </a:lnTo>
                      <a:lnTo>
                        <a:pt x="12" y="12"/>
                      </a:lnTo>
                      <a:lnTo>
                        <a:pt x="14" y="10"/>
                      </a:lnTo>
                      <a:lnTo>
                        <a:pt x="14" y="7"/>
                      </a:lnTo>
                      <a:lnTo>
                        <a:pt x="12" y="5"/>
                      </a:lnTo>
                      <a:lnTo>
                        <a:pt x="10" y="2"/>
                      </a:lnTo>
                      <a:lnTo>
                        <a:pt x="7" y="0"/>
                      </a:lnTo>
                      <a:lnTo>
                        <a:pt x="5"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640" name="Freeform 592"/>
                <p:cNvSpPr>
                  <a:spLocks/>
                </p:cNvSpPr>
                <p:nvPr/>
              </p:nvSpPr>
              <p:spPr bwMode="auto">
                <a:xfrm>
                  <a:off x="8617" y="7476"/>
                  <a:ext cx="15" cy="15"/>
                </a:xfrm>
                <a:custGeom>
                  <a:avLst/>
                  <a:gdLst>
                    <a:gd name="T0" fmla="*/ 0 w 15"/>
                    <a:gd name="T1" fmla="*/ 10 h 15"/>
                    <a:gd name="T2" fmla="*/ 3 w 15"/>
                    <a:gd name="T3" fmla="*/ 12 h 15"/>
                    <a:gd name="T4" fmla="*/ 5 w 15"/>
                    <a:gd name="T5" fmla="*/ 15 h 15"/>
                    <a:gd name="T6" fmla="*/ 7 w 15"/>
                    <a:gd name="T7" fmla="*/ 15 h 15"/>
                    <a:gd name="T8" fmla="*/ 10 w 15"/>
                    <a:gd name="T9" fmla="*/ 15 h 15"/>
                    <a:gd name="T10" fmla="*/ 12 w 15"/>
                    <a:gd name="T11" fmla="*/ 15 h 15"/>
                    <a:gd name="T12" fmla="*/ 15 w 15"/>
                    <a:gd name="T13" fmla="*/ 12 h 15"/>
                    <a:gd name="T14" fmla="*/ 15 w 15"/>
                    <a:gd name="T15" fmla="*/ 10 h 15"/>
                    <a:gd name="T16" fmla="*/ 15 w 15"/>
                    <a:gd name="T17" fmla="*/ 7 h 15"/>
                    <a:gd name="T18" fmla="*/ 15 w 15"/>
                    <a:gd name="T19" fmla="*/ 7 h 15"/>
                    <a:gd name="T20" fmla="*/ 15 w 15"/>
                    <a:gd name="T21" fmla="*/ 5 h 15"/>
                    <a:gd name="T22" fmla="*/ 12 w 15"/>
                    <a:gd name="T23" fmla="*/ 3 h 15"/>
                    <a:gd name="T24" fmla="*/ 10 w 15"/>
                    <a:gd name="T25" fmla="*/ 0 h 15"/>
                    <a:gd name="T26" fmla="*/ 7 w 15"/>
                    <a:gd name="T27" fmla="*/ 0 h 15"/>
                    <a:gd name="T28" fmla="*/ 5 w 15"/>
                    <a:gd name="T29" fmla="*/ 3 h 15"/>
                    <a:gd name="T30" fmla="*/ 3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7" y="15"/>
                      </a:lnTo>
                      <a:lnTo>
                        <a:pt x="10" y="15"/>
                      </a:lnTo>
                      <a:lnTo>
                        <a:pt x="12" y="15"/>
                      </a:lnTo>
                      <a:lnTo>
                        <a:pt x="15" y="12"/>
                      </a:lnTo>
                      <a:lnTo>
                        <a:pt x="15" y="10"/>
                      </a:lnTo>
                      <a:lnTo>
                        <a:pt x="15" y="7"/>
                      </a:lnTo>
                      <a:lnTo>
                        <a:pt x="15" y="5"/>
                      </a:lnTo>
                      <a:lnTo>
                        <a:pt x="12" y="3"/>
                      </a:lnTo>
                      <a:lnTo>
                        <a:pt x="10" y="0"/>
                      </a:lnTo>
                      <a:lnTo>
                        <a:pt x="7" y="0"/>
                      </a:lnTo>
                      <a:lnTo>
                        <a:pt x="5" y="3"/>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641" name="Freeform 593"/>
                <p:cNvSpPr>
                  <a:spLocks/>
                </p:cNvSpPr>
                <p:nvPr/>
              </p:nvSpPr>
              <p:spPr bwMode="auto">
                <a:xfrm>
                  <a:off x="8615" y="7447"/>
                  <a:ext cx="14" cy="15"/>
                </a:xfrm>
                <a:custGeom>
                  <a:avLst/>
                  <a:gdLst>
                    <a:gd name="T0" fmla="*/ 0 w 14"/>
                    <a:gd name="T1" fmla="*/ 10 h 15"/>
                    <a:gd name="T2" fmla="*/ 2 w 14"/>
                    <a:gd name="T3" fmla="*/ 12 h 15"/>
                    <a:gd name="T4" fmla="*/ 5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9 w 14"/>
                    <a:gd name="T25" fmla="*/ 0 h 15"/>
                    <a:gd name="T26" fmla="*/ 7 w 14"/>
                    <a:gd name="T27" fmla="*/ 0 h 15"/>
                    <a:gd name="T28" fmla="*/ 5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9" y="15"/>
                      </a:lnTo>
                      <a:lnTo>
                        <a:pt x="12" y="15"/>
                      </a:lnTo>
                      <a:lnTo>
                        <a:pt x="14" y="12"/>
                      </a:lnTo>
                      <a:lnTo>
                        <a:pt x="14" y="10"/>
                      </a:lnTo>
                      <a:lnTo>
                        <a:pt x="14" y="8"/>
                      </a:lnTo>
                      <a:lnTo>
                        <a:pt x="14" y="5"/>
                      </a:lnTo>
                      <a:lnTo>
                        <a:pt x="12" y="3"/>
                      </a:lnTo>
                      <a:lnTo>
                        <a:pt x="9" y="0"/>
                      </a:lnTo>
                      <a:lnTo>
                        <a:pt x="7" y="0"/>
                      </a:lnTo>
                      <a:lnTo>
                        <a:pt x="5"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642" name="Freeform 594"/>
                <p:cNvSpPr>
                  <a:spLocks/>
                </p:cNvSpPr>
                <p:nvPr/>
              </p:nvSpPr>
              <p:spPr bwMode="auto">
                <a:xfrm>
                  <a:off x="8612" y="7419"/>
                  <a:ext cx="15" cy="14"/>
                </a:xfrm>
                <a:custGeom>
                  <a:avLst/>
                  <a:gdLst>
                    <a:gd name="T0" fmla="*/ 0 w 15"/>
                    <a:gd name="T1" fmla="*/ 9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4 h 14"/>
                    <a:gd name="T22" fmla="*/ 12 w 15"/>
                    <a:gd name="T23" fmla="*/ 2 h 14"/>
                    <a:gd name="T24" fmla="*/ 10 w 15"/>
                    <a:gd name="T25" fmla="*/ 0 h 14"/>
                    <a:gd name="T26" fmla="*/ 8 w 15"/>
                    <a:gd name="T27" fmla="*/ 0 h 14"/>
                    <a:gd name="T28" fmla="*/ 5 w 15"/>
                    <a:gd name="T29" fmla="*/ 2 h 14"/>
                    <a:gd name="T30" fmla="*/ 3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8" y="14"/>
                      </a:lnTo>
                      <a:lnTo>
                        <a:pt x="10" y="14"/>
                      </a:lnTo>
                      <a:lnTo>
                        <a:pt x="12" y="14"/>
                      </a:lnTo>
                      <a:lnTo>
                        <a:pt x="15" y="12"/>
                      </a:lnTo>
                      <a:lnTo>
                        <a:pt x="15" y="9"/>
                      </a:lnTo>
                      <a:lnTo>
                        <a:pt x="15" y="7"/>
                      </a:lnTo>
                      <a:lnTo>
                        <a:pt x="15" y="4"/>
                      </a:lnTo>
                      <a:lnTo>
                        <a:pt x="12" y="2"/>
                      </a:lnTo>
                      <a:lnTo>
                        <a:pt x="10" y="0"/>
                      </a:lnTo>
                      <a:lnTo>
                        <a:pt x="8" y="0"/>
                      </a:lnTo>
                      <a:lnTo>
                        <a:pt x="5" y="2"/>
                      </a:lnTo>
                      <a:lnTo>
                        <a:pt x="3" y="4"/>
                      </a:lnTo>
                      <a:lnTo>
                        <a:pt x="0" y="7"/>
                      </a:lnTo>
                      <a:lnTo>
                        <a:pt x="0" y="9"/>
                      </a:lnTo>
                      <a:close/>
                    </a:path>
                  </a:pathLst>
                </a:custGeom>
                <a:solidFill>
                  <a:srgbClr val="969696"/>
                </a:solidFill>
                <a:ln w="9525">
                  <a:noFill/>
                  <a:round/>
                  <a:headEnd/>
                  <a:tailEnd/>
                </a:ln>
              </p:spPr>
              <p:txBody>
                <a:bodyPr/>
                <a:lstStyle/>
                <a:p>
                  <a:endParaRPr lang="ru-RU"/>
                </a:p>
              </p:txBody>
            </p:sp>
            <p:sp>
              <p:nvSpPr>
                <p:cNvPr id="643" name="Freeform 595"/>
                <p:cNvSpPr>
                  <a:spLocks/>
                </p:cNvSpPr>
                <p:nvPr/>
              </p:nvSpPr>
              <p:spPr bwMode="auto">
                <a:xfrm>
                  <a:off x="8610" y="7390"/>
                  <a:ext cx="14" cy="14"/>
                </a:xfrm>
                <a:custGeom>
                  <a:avLst/>
                  <a:gdLst>
                    <a:gd name="T0" fmla="*/ 0 w 14"/>
                    <a:gd name="T1" fmla="*/ 9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2 h 14"/>
                    <a:gd name="T30" fmla="*/ 2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10" y="14"/>
                      </a:lnTo>
                      <a:lnTo>
                        <a:pt x="12" y="14"/>
                      </a:lnTo>
                      <a:lnTo>
                        <a:pt x="14" y="12"/>
                      </a:lnTo>
                      <a:lnTo>
                        <a:pt x="14" y="9"/>
                      </a:lnTo>
                      <a:lnTo>
                        <a:pt x="14" y="7"/>
                      </a:lnTo>
                      <a:lnTo>
                        <a:pt x="14" y="5"/>
                      </a:lnTo>
                      <a:lnTo>
                        <a:pt x="12" y="2"/>
                      </a:lnTo>
                      <a:lnTo>
                        <a:pt x="10" y="0"/>
                      </a:lnTo>
                      <a:lnTo>
                        <a:pt x="7" y="0"/>
                      </a:lnTo>
                      <a:lnTo>
                        <a:pt x="5" y="2"/>
                      </a:lnTo>
                      <a:lnTo>
                        <a:pt x="2" y="5"/>
                      </a:lnTo>
                      <a:lnTo>
                        <a:pt x="0" y="7"/>
                      </a:lnTo>
                      <a:lnTo>
                        <a:pt x="0" y="9"/>
                      </a:lnTo>
                      <a:close/>
                    </a:path>
                  </a:pathLst>
                </a:custGeom>
                <a:solidFill>
                  <a:srgbClr val="969696"/>
                </a:solidFill>
                <a:ln w="9525">
                  <a:noFill/>
                  <a:round/>
                  <a:headEnd/>
                  <a:tailEnd/>
                </a:ln>
              </p:spPr>
              <p:txBody>
                <a:bodyPr/>
                <a:lstStyle/>
                <a:p>
                  <a:endParaRPr lang="ru-RU"/>
                </a:p>
              </p:txBody>
            </p:sp>
            <p:sp>
              <p:nvSpPr>
                <p:cNvPr id="644" name="Freeform 596"/>
                <p:cNvSpPr>
                  <a:spLocks/>
                </p:cNvSpPr>
                <p:nvPr/>
              </p:nvSpPr>
              <p:spPr bwMode="auto">
                <a:xfrm>
                  <a:off x="8608" y="7361"/>
                  <a:ext cx="14" cy="14"/>
                </a:xfrm>
                <a:custGeom>
                  <a:avLst/>
                  <a:gdLst>
                    <a:gd name="T0" fmla="*/ 0 w 14"/>
                    <a:gd name="T1" fmla="*/ 10 h 14"/>
                    <a:gd name="T2" fmla="*/ 0 w 14"/>
                    <a:gd name="T3" fmla="*/ 12 h 14"/>
                    <a:gd name="T4" fmla="*/ 2 w 14"/>
                    <a:gd name="T5" fmla="*/ 14 h 14"/>
                    <a:gd name="T6" fmla="*/ 4 w 14"/>
                    <a:gd name="T7" fmla="*/ 14 h 14"/>
                    <a:gd name="T8" fmla="*/ 7 w 14"/>
                    <a:gd name="T9" fmla="*/ 14 h 14"/>
                    <a:gd name="T10" fmla="*/ 9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9 w 14"/>
                    <a:gd name="T23" fmla="*/ 2 h 14"/>
                    <a:gd name="T24" fmla="*/ 7 w 14"/>
                    <a:gd name="T25" fmla="*/ 0 h 14"/>
                    <a:gd name="T26" fmla="*/ 4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4" y="14"/>
                      </a:lnTo>
                      <a:lnTo>
                        <a:pt x="7" y="14"/>
                      </a:lnTo>
                      <a:lnTo>
                        <a:pt x="9" y="14"/>
                      </a:lnTo>
                      <a:lnTo>
                        <a:pt x="12" y="12"/>
                      </a:lnTo>
                      <a:lnTo>
                        <a:pt x="14" y="10"/>
                      </a:lnTo>
                      <a:lnTo>
                        <a:pt x="14" y="7"/>
                      </a:lnTo>
                      <a:lnTo>
                        <a:pt x="12" y="5"/>
                      </a:lnTo>
                      <a:lnTo>
                        <a:pt x="9" y="2"/>
                      </a:lnTo>
                      <a:lnTo>
                        <a:pt x="7" y="0"/>
                      </a:lnTo>
                      <a:lnTo>
                        <a:pt x="4"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645" name="Freeform 597"/>
                <p:cNvSpPr>
                  <a:spLocks/>
                </p:cNvSpPr>
                <p:nvPr/>
              </p:nvSpPr>
              <p:spPr bwMode="auto">
                <a:xfrm>
                  <a:off x="8605" y="7332"/>
                  <a:ext cx="15" cy="15"/>
                </a:xfrm>
                <a:custGeom>
                  <a:avLst/>
                  <a:gdLst>
                    <a:gd name="T0" fmla="*/ 0 w 15"/>
                    <a:gd name="T1" fmla="*/ 10 h 15"/>
                    <a:gd name="T2" fmla="*/ 0 w 15"/>
                    <a:gd name="T3" fmla="*/ 12 h 15"/>
                    <a:gd name="T4" fmla="*/ 3 w 15"/>
                    <a:gd name="T5" fmla="*/ 15 h 15"/>
                    <a:gd name="T6" fmla="*/ 5 w 15"/>
                    <a:gd name="T7" fmla="*/ 15 h 15"/>
                    <a:gd name="T8" fmla="*/ 7 w 15"/>
                    <a:gd name="T9" fmla="*/ 15 h 15"/>
                    <a:gd name="T10" fmla="*/ 10 w 15"/>
                    <a:gd name="T11" fmla="*/ 15 h 15"/>
                    <a:gd name="T12" fmla="*/ 12 w 15"/>
                    <a:gd name="T13" fmla="*/ 12 h 15"/>
                    <a:gd name="T14" fmla="*/ 15 w 15"/>
                    <a:gd name="T15" fmla="*/ 10 h 15"/>
                    <a:gd name="T16" fmla="*/ 15 w 15"/>
                    <a:gd name="T17" fmla="*/ 7 h 15"/>
                    <a:gd name="T18" fmla="*/ 15 w 15"/>
                    <a:gd name="T19" fmla="*/ 7 h 15"/>
                    <a:gd name="T20" fmla="*/ 12 w 15"/>
                    <a:gd name="T21" fmla="*/ 5 h 15"/>
                    <a:gd name="T22" fmla="*/ 10 w 15"/>
                    <a:gd name="T23" fmla="*/ 3 h 15"/>
                    <a:gd name="T24" fmla="*/ 7 w 15"/>
                    <a:gd name="T25" fmla="*/ 0 h 15"/>
                    <a:gd name="T26" fmla="*/ 5 w 15"/>
                    <a:gd name="T27" fmla="*/ 0 h 15"/>
                    <a:gd name="T28" fmla="*/ 3 w 15"/>
                    <a:gd name="T29" fmla="*/ 3 h 15"/>
                    <a:gd name="T30" fmla="*/ 0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7" y="15"/>
                      </a:lnTo>
                      <a:lnTo>
                        <a:pt x="10" y="15"/>
                      </a:lnTo>
                      <a:lnTo>
                        <a:pt x="12" y="12"/>
                      </a:lnTo>
                      <a:lnTo>
                        <a:pt x="15" y="10"/>
                      </a:lnTo>
                      <a:lnTo>
                        <a:pt x="15" y="7"/>
                      </a:lnTo>
                      <a:lnTo>
                        <a:pt x="12" y="5"/>
                      </a:lnTo>
                      <a:lnTo>
                        <a:pt x="10" y="3"/>
                      </a:lnTo>
                      <a:lnTo>
                        <a:pt x="7" y="0"/>
                      </a:lnTo>
                      <a:lnTo>
                        <a:pt x="5" y="0"/>
                      </a:lnTo>
                      <a:lnTo>
                        <a:pt x="3"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646" name="Freeform 598"/>
                <p:cNvSpPr>
                  <a:spLocks/>
                </p:cNvSpPr>
                <p:nvPr/>
              </p:nvSpPr>
              <p:spPr bwMode="auto">
                <a:xfrm>
                  <a:off x="8603" y="7303"/>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9 w 14"/>
                    <a:gd name="T11" fmla="*/ 15 h 15"/>
                    <a:gd name="T12" fmla="*/ 12 w 14"/>
                    <a:gd name="T13" fmla="*/ 12 h 15"/>
                    <a:gd name="T14" fmla="*/ 14 w 14"/>
                    <a:gd name="T15" fmla="*/ 10 h 15"/>
                    <a:gd name="T16" fmla="*/ 14 w 14"/>
                    <a:gd name="T17" fmla="*/ 8 h 15"/>
                    <a:gd name="T18" fmla="*/ 14 w 14"/>
                    <a:gd name="T19" fmla="*/ 8 h 15"/>
                    <a:gd name="T20" fmla="*/ 12 w 14"/>
                    <a:gd name="T21" fmla="*/ 5 h 15"/>
                    <a:gd name="T22" fmla="*/ 9 w 14"/>
                    <a:gd name="T23" fmla="*/ 3 h 15"/>
                    <a:gd name="T24" fmla="*/ 7 w 14"/>
                    <a:gd name="T25" fmla="*/ 0 h 15"/>
                    <a:gd name="T26" fmla="*/ 5 w 14"/>
                    <a:gd name="T27" fmla="*/ 0 h 15"/>
                    <a:gd name="T28" fmla="*/ 2 w 14"/>
                    <a:gd name="T29" fmla="*/ 3 h 15"/>
                    <a:gd name="T30" fmla="*/ 0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9" y="15"/>
                      </a:lnTo>
                      <a:lnTo>
                        <a:pt x="12" y="12"/>
                      </a:lnTo>
                      <a:lnTo>
                        <a:pt x="14" y="10"/>
                      </a:lnTo>
                      <a:lnTo>
                        <a:pt x="14" y="8"/>
                      </a:lnTo>
                      <a:lnTo>
                        <a:pt x="12" y="5"/>
                      </a:lnTo>
                      <a:lnTo>
                        <a:pt x="9" y="3"/>
                      </a:lnTo>
                      <a:lnTo>
                        <a:pt x="7" y="0"/>
                      </a:lnTo>
                      <a:lnTo>
                        <a:pt x="5" y="0"/>
                      </a:lnTo>
                      <a:lnTo>
                        <a:pt x="2"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647" name="Freeform 599"/>
                <p:cNvSpPr>
                  <a:spLocks/>
                </p:cNvSpPr>
                <p:nvPr/>
              </p:nvSpPr>
              <p:spPr bwMode="auto">
                <a:xfrm>
                  <a:off x="8598" y="7275"/>
                  <a:ext cx="14" cy="14"/>
                </a:xfrm>
                <a:custGeom>
                  <a:avLst/>
                  <a:gdLst>
                    <a:gd name="T0" fmla="*/ 0 w 14"/>
                    <a:gd name="T1" fmla="*/ 9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4 h 14"/>
                    <a:gd name="T22" fmla="*/ 12 w 14"/>
                    <a:gd name="T23" fmla="*/ 2 h 14"/>
                    <a:gd name="T24" fmla="*/ 10 w 14"/>
                    <a:gd name="T25" fmla="*/ 0 h 14"/>
                    <a:gd name="T26" fmla="*/ 7 w 14"/>
                    <a:gd name="T27" fmla="*/ 0 h 14"/>
                    <a:gd name="T28" fmla="*/ 5 w 14"/>
                    <a:gd name="T29" fmla="*/ 2 h 14"/>
                    <a:gd name="T30" fmla="*/ 2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10" y="14"/>
                      </a:lnTo>
                      <a:lnTo>
                        <a:pt x="12" y="14"/>
                      </a:lnTo>
                      <a:lnTo>
                        <a:pt x="14" y="12"/>
                      </a:lnTo>
                      <a:lnTo>
                        <a:pt x="14" y="9"/>
                      </a:lnTo>
                      <a:lnTo>
                        <a:pt x="14" y="7"/>
                      </a:lnTo>
                      <a:lnTo>
                        <a:pt x="14" y="4"/>
                      </a:lnTo>
                      <a:lnTo>
                        <a:pt x="12" y="2"/>
                      </a:lnTo>
                      <a:lnTo>
                        <a:pt x="10" y="0"/>
                      </a:lnTo>
                      <a:lnTo>
                        <a:pt x="7" y="0"/>
                      </a:lnTo>
                      <a:lnTo>
                        <a:pt x="5" y="2"/>
                      </a:lnTo>
                      <a:lnTo>
                        <a:pt x="2" y="4"/>
                      </a:lnTo>
                      <a:lnTo>
                        <a:pt x="0" y="7"/>
                      </a:lnTo>
                      <a:lnTo>
                        <a:pt x="0" y="9"/>
                      </a:lnTo>
                      <a:close/>
                    </a:path>
                  </a:pathLst>
                </a:custGeom>
                <a:solidFill>
                  <a:srgbClr val="969696"/>
                </a:solidFill>
                <a:ln w="9525">
                  <a:noFill/>
                  <a:round/>
                  <a:headEnd/>
                  <a:tailEnd/>
                </a:ln>
              </p:spPr>
              <p:txBody>
                <a:bodyPr/>
                <a:lstStyle/>
                <a:p>
                  <a:endParaRPr lang="ru-RU"/>
                </a:p>
              </p:txBody>
            </p:sp>
            <p:sp>
              <p:nvSpPr>
                <p:cNvPr id="648" name="Freeform 600"/>
                <p:cNvSpPr>
                  <a:spLocks/>
                </p:cNvSpPr>
                <p:nvPr/>
              </p:nvSpPr>
              <p:spPr bwMode="auto">
                <a:xfrm>
                  <a:off x="8596" y="7248"/>
                  <a:ext cx="14" cy="15"/>
                </a:xfrm>
                <a:custGeom>
                  <a:avLst/>
                  <a:gdLst>
                    <a:gd name="T0" fmla="*/ 0 w 14"/>
                    <a:gd name="T1" fmla="*/ 7 h 15"/>
                    <a:gd name="T2" fmla="*/ 2 w 14"/>
                    <a:gd name="T3" fmla="*/ 10 h 15"/>
                    <a:gd name="T4" fmla="*/ 4 w 14"/>
                    <a:gd name="T5" fmla="*/ 12 h 15"/>
                    <a:gd name="T6" fmla="*/ 7 w 14"/>
                    <a:gd name="T7" fmla="*/ 15 h 15"/>
                    <a:gd name="T8" fmla="*/ 9 w 14"/>
                    <a:gd name="T9" fmla="*/ 15 h 15"/>
                    <a:gd name="T10" fmla="*/ 12 w 14"/>
                    <a:gd name="T11" fmla="*/ 12 h 15"/>
                    <a:gd name="T12" fmla="*/ 14 w 14"/>
                    <a:gd name="T13" fmla="*/ 10 h 15"/>
                    <a:gd name="T14" fmla="*/ 14 w 14"/>
                    <a:gd name="T15" fmla="*/ 7 h 15"/>
                    <a:gd name="T16" fmla="*/ 14 w 14"/>
                    <a:gd name="T17" fmla="*/ 5 h 15"/>
                    <a:gd name="T18" fmla="*/ 14 w 14"/>
                    <a:gd name="T19" fmla="*/ 5 h 15"/>
                    <a:gd name="T20" fmla="*/ 14 w 14"/>
                    <a:gd name="T21" fmla="*/ 3 h 15"/>
                    <a:gd name="T22" fmla="*/ 12 w 14"/>
                    <a:gd name="T23" fmla="*/ 0 h 15"/>
                    <a:gd name="T24" fmla="*/ 9 w 14"/>
                    <a:gd name="T25" fmla="*/ 0 h 15"/>
                    <a:gd name="T26" fmla="*/ 7 w 14"/>
                    <a:gd name="T27" fmla="*/ 0 h 15"/>
                    <a:gd name="T28" fmla="*/ 4 w 14"/>
                    <a:gd name="T29" fmla="*/ 0 h 15"/>
                    <a:gd name="T30" fmla="*/ 2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2" y="10"/>
                      </a:lnTo>
                      <a:lnTo>
                        <a:pt x="4" y="12"/>
                      </a:lnTo>
                      <a:lnTo>
                        <a:pt x="7" y="15"/>
                      </a:lnTo>
                      <a:lnTo>
                        <a:pt x="9" y="15"/>
                      </a:lnTo>
                      <a:lnTo>
                        <a:pt x="12" y="12"/>
                      </a:lnTo>
                      <a:lnTo>
                        <a:pt x="14" y="10"/>
                      </a:lnTo>
                      <a:lnTo>
                        <a:pt x="14" y="7"/>
                      </a:lnTo>
                      <a:lnTo>
                        <a:pt x="14" y="5"/>
                      </a:lnTo>
                      <a:lnTo>
                        <a:pt x="14" y="3"/>
                      </a:lnTo>
                      <a:lnTo>
                        <a:pt x="12" y="0"/>
                      </a:lnTo>
                      <a:lnTo>
                        <a:pt x="9" y="0"/>
                      </a:lnTo>
                      <a:lnTo>
                        <a:pt x="7" y="0"/>
                      </a:lnTo>
                      <a:lnTo>
                        <a:pt x="4" y="0"/>
                      </a:lnTo>
                      <a:lnTo>
                        <a:pt x="2" y="3"/>
                      </a:lnTo>
                      <a:lnTo>
                        <a:pt x="0" y="5"/>
                      </a:lnTo>
                      <a:lnTo>
                        <a:pt x="0" y="7"/>
                      </a:lnTo>
                      <a:close/>
                    </a:path>
                  </a:pathLst>
                </a:custGeom>
                <a:solidFill>
                  <a:srgbClr val="969696"/>
                </a:solidFill>
                <a:ln w="9525">
                  <a:noFill/>
                  <a:round/>
                  <a:headEnd/>
                  <a:tailEnd/>
                </a:ln>
              </p:spPr>
              <p:txBody>
                <a:bodyPr/>
                <a:lstStyle/>
                <a:p>
                  <a:endParaRPr lang="ru-RU"/>
                </a:p>
              </p:txBody>
            </p:sp>
            <p:sp>
              <p:nvSpPr>
                <p:cNvPr id="649" name="Freeform 601"/>
                <p:cNvSpPr>
                  <a:spLocks/>
                </p:cNvSpPr>
                <p:nvPr/>
              </p:nvSpPr>
              <p:spPr bwMode="auto">
                <a:xfrm>
                  <a:off x="8593" y="7219"/>
                  <a:ext cx="15" cy="15"/>
                </a:xfrm>
                <a:custGeom>
                  <a:avLst/>
                  <a:gdLst>
                    <a:gd name="T0" fmla="*/ 0 w 15"/>
                    <a:gd name="T1" fmla="*/ 8 h 15"/>
                    <a:gd name="T2" fmla="*/ 3 w 15"/>
                    <a:gd name="T3" fmla="*/ 10 h 15"/>
                    <a:gd name="T4" fmla="*/ 5 w 15"/>
                    <a:gd name="T5" fmla="*/ 12 h 15"/>
                    <a:gd name="T6" fmla="*/ 7 w 15"/>
                    <a:gd name="T7" fmla="*/ 15 h 15"/>
                    <a:gd name="T8" fmla="*/ 10 w 15"/>
                    <a:gd name="T9" fmla="*/ 15 h 15"/>
                    <a:gd name="T10" fmla="*/ 12 w 15"/>
                    <a:gd name="T11" fmla="*/ 12 h 15"/>
                    <a:gd name="T12" fmla="*/ 15 w 15"/>
                    <a:gd name="T13" fmla="*/ 10 h 15"/>
                    <a:gd name="T14" fmla="*/ 15 w 15"/>
                    <a:gd name="T15" fmla="*/ 8 h 15"/>
                    <a:gd name="T16" fmla="*/ 15 w 15"/>
                    <a:gd name="T17" fmla="*/ 5 h 15"/>
                    <a:gd name="T18" fmla="*/ 15 w 15"/>
                    <a:gd name="T19" fmla="*/ 5 h 15"/>
                    <a:gd name="T20" fmla="*/ 15 w 15"/>
                    <a:gd name="T21" fmla="*/ 3 h 15"/>
                    <a:gd name="T22" fmla="*/ 12 w 15"/>
                    <a:gd name="T23" fmla="*/ 0 h 15"/>
                    <a:gd name="T24" fmla="*/ 10 w 15"/>
                    <a:gd name="T25" fmla="*/ 0 h 15"/>
                    <a:gd name="T26" fmla="*/ 7 w 15"/>
                    <a:gd name="T27" fmla="*/ 0 h 15"/>
                    <a:gd name="T28" fmla="*/ 5 w 15"/>
                    <a:gd name="T29" fmla="*/ 0 h 15"/>
                    <a:gd name="T30" fmla="*/ 3 w 15"/>
                    <a:gd name="T31" fmla="*/ 3 h 15"/>
                    <a:gd name="T32" fmla="*/ 0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3" y="10"/>
                      </a:lnTo>
                      <a:lnTo>
                        <a:pt x="5" y="12"/>
                      </a:lnTo>
                      <a:lnTo>
                        <a:pt x="7" y="15"/>
                      </a:lnTo>
                      <a:lnTo>
                        <a:pt x="10" y="15"/>
                      </a:lnTo>
                      <a:lnTo>
                        <a:pt x="12" y="12"/>
                      </a:lnTo>
                      <a:lnTo>
                        <a:pt x="15" y="10"/>
                      </a:lnTo>
                      <a:lnTo>
                        <a:pt x="15" y="8"/>
                      </a:lnTo>
                      <a:lnTo>
                        <a:pt x="15" y="5"/>
                      </a:lnTo>
                      <a:lnTo>
                        <a:pt x="15" y="3"/>
                      </a:lnTo>
                      <a:lnTo>
                        <a:pt x="12" y="0"/>
                      </a:lnTo>
                      <a:lnTo>
                        <a:pt x="10" y="0"/>
                      </a:lnTo>
                      <a:lnTo>
                        <a:pt x="7" y="0"/>
                      </a:lnTo>
                      <a:lnTo>
                        <a:pt x="5" y="0"/>
                      </a:lnTo>
                      <a:lnTo>
                        <a:pt x="3" y="3"/>
                      </a:lnTo>
                      <a:lnTo>
                        <a:pt x="0" y="5"/>
                      </a:lnTo>
                      <a:lnTo>
                        <a:pt x="0" y="8"/>
                      </a:lnTo>
                      <a:close/>
                    </a:path>
                  </a:pathLst>
                </a:custGeom>
                <a:solidFill>
                  <a:srgbClr val="969696"/>
                </a:solidFill>
                <a:ln w="9525">
                  <a:noFill/>
                  <a:round/>
                  <a:headEnd/>
                  <a:tailEnd/>
                </a:ln>
              </p:spPr>
              <p:txBody>
                <a:bodyPr/>
                <a:lstStyle/>
                <a:p>
                  <a:endParaRPr lang="ru-RU"/>
                </a:p>
              </p:txBody>
            </p:sp>
            <p:sp>
              <p:nvSpPr>
                <p:cNvPr id="650" name="Freeform 602"/>
                <p:cNvSpPr>
                  <a:spLocks/>
                </p:cNvSpPr>
                <p:nvPr/>
              </p:nvSpPr>
              <p:spPr bwMode="auto">
                <a:xfrm>
                  <a:off x="8591" y="7191"/>
                  <a:ext cx="14" cy="14"/>
                </a:xfrm>
                <a:custGeom>
                  <a:avLst/>
                  <a:gdLst>
                    <a:gd name="T0" fmla="*/ 0 w 14"/>
                    <a:gd name="T1" fmla="*/ 7 h 14"/>
                    <a:gd name="T2" fmla="*/ 2 w 14"/>
                    <a:gd name="T3" fmla="*/ 9 h 14"/>
                    <a:gd name="T4" fmla="*/ 5 w 14"/>
                    <a:gd name="T5" fmla="*/ 12 h 14"/>
                    <a:gd name="T6" fmla="*/ 7 w 14"/>
                    <a:gd name="T7" fmla="*/ 14 h 14"/>
                    <a:gd name="T8" fmla="*/ 9 w 14"/>
                    <a:gd name="T9" fmla="*/ 14 h 14"/>
                    <a:gd name="T10" fmla="*/ 12 w 14"/>
                    <a:gd name="T11" fmla="*/ 12 h 14"/>
                    <a:gd name="T12" fmla="*/ 14 w 14"/>
                    <a:gd name="T13" fmla="*/ 9 h 14"/>
                    <a:gd name="T14" fmla="*/ 14 w 14"/>
                    <a:gd name="T15" fmla="*/ 7 h 14"/>
                    <a:gd name="T16" fmla="*/ 14 w 14"/>
                    <a:gd name="T17" fmla="*/ 4 h 14"/>
                    <a:gd name="T18" fmla="*/ 14 w 14"/>
                    <a:gd name="T19" fmla="*/ 4 h 14"/>
                    <a:gd name="T20" fmla="*/ 14 w 14"/>
                    <a:gd name="T21" fmla="*/ 2 h 14"/>
                    <a:gd name="T22" fmla="*/ 12 w 14"/>
                    <a:gd name="T23" fmla="*/ 0 h 14"/>
                    <a:gd name="T24" fmla="*/ 9 w 14"/>
                    <a:gd name="T25" fmla="*/ 0 h 14"/>
                    <a:gd name="T26" fmla="*/ 7 w 14"/>
                    <a:gd name="T27" fmla="*/ 0 h 14"/>
                    <a:gd name="T28" fmla="*/ 5 w 14"/>
                    <a:gd name="T29" fmla="*/ 0 h 14"/>
                    <a:gd name="T30" fmla="*/ 2 w 14"/>
                    <a:gd name="T31" fmla="*/ 2 h 14"/>
                    <a:gd name="T32" fmla="*/ 0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9"/>
                      </a:lnTo>
                      <a:lnTo>
                        <a:pt x="5" y="12"/>
                      </a:lnTo>
                      <a:lnTo>
                        <a:pt x="7" y="14"/>
                      </a:lnTo>
                      <a:lnTo>
                        <a:pt x="9" y="14"/>
                      </a:lnTo>
                      <a:lnTo>
                        <a:pt x="12" y="12"/>
                      </a:lnTo>
                      <a:lnTo>
                        <a:pt x="14" y="9"/>
                      </a:lnTo>
                      <a:lnTo>
                        <a:pt x="14" y="7"/>
                      </a:lnTo>
                      <a:lnTo>
                        <a:pt x="14" y="4"/>
                      </a:lnTo>
                      <a:lnTo>
                        <a:pt x="14" y="2"/>
                      </a:lnTo>
                      <a:lnTo>
                        <a:pt x="12" y="0"/>
                      </a:lnTo>
                      <a:lnTo>
                        <a:pt x="9" y="0"/>
                      </a:lnTo>
                      <a:lnTo>
                        <a:pt x="7" y="0"/>
                      </a:lnTo>
                      <a:lnTo>
                        <a:pt x="5" y="0"/>
                      </a:lnTo>
                      <a:lnTo>
                        <a:pt x="2" y="2"/>
                      </a:lnTo>
                      <a:lnTo>
                        <a:pt x="0" y="4"/>
                      </a:lnTo>
                      <a:lnTo>
                        <a:pt x="0" y="7"/>
                      </a:lnTo>
                      <a:close/>
                    </a:path>
                  </a:pathLst>
                </a:custGeom>
                <a:solidFill>
                  <a:srgbClr val="969696"/>
                </a:solidFill>
                <a:ln w="9525">
                  <a:noFill/>
                  <a:round/>
                  <a:headEnd/>
                  <a:tailEnd/>
                </a:ln>
              </p:spPr>
              <p:txBody>
                <a:bodyPr/>
                <a:lstStyle/>
                <a:p>
                  <a:endParaRPr lang="ru-RU"/>
                </a:p>
              </p:txBody>
            </p:sp>
            <p:sp>
              <p:nvSpPr>
                <p:cNvPr id="651" name="Freeform 603"/>
                <p:cNvSpPr>
                  <a:spLocks/>
                </p:cNvSpPr>
                <p:nvPr/>
              </p:nvSpPr>
              <p:spPr bwMode="auto">
                <a:xfrm>
                  <a:off x="8588" y="7162"/>
                  <a:ext cx="15" cy="14"/>
                </a:xfrm>
                <a:custGeom>
                  <a:avLst/>
                  <a:gdLst>
                    <a:gd name="T0" fmla="*/ 0 w 15"/>
                    <a:gd name="T1" fmla="*/ 7 h 14"/>
                    <a:gd name="T2" fmla="*/ 0 w 15"/>
                    <a:gd name="T3" fmla="*/ 9 h 14"/>
                    <a:gd name="T4" fmla="*/ 3 w 15"/>
                    <a:gd name="T5" fmla="*/ 12 h 14"/>
                    <a:gd name="T6" fmla="*/ 5 w 15"/>
                    <a:gd name="T7" fmla="*/ 14 h 14"/>
                    <a:gd name="T8" fmla="*/ 8 w 15"/>
                    <a:gd name="T9" fmla="*/ 14 h 14"/>
                    <a:gd name="T10" fmla="*/ 10 w 15"/>
                    <a:gd name="T11" fmla="*/ 12 h 14"/>
                    <a:gd name="T12" fmla="*/ 12 w 15"/>
                    <a:gd name="T13" fmla="*/ 9 h 14"/>
                    <a:gd name="T14" fmla="*/ 15 w 15"/>
                    <a:gd name="T15" fmla="*/ 7 h 14"/>
                    <a:gd name="T16" fmla="*/ 15 w 15"/>
                    <a:gd name="T17" fmla="*/ 5 h 14"/>
                    <a:gd name="T18" fmla="*/ 15 w 15"/>
                    <a:gd name="T19" fmla="*/ 5 h 14"/>
                    <a:gd name="T20" fmla="*/ 12 w 15"/>
                    <a:gd name="T21" fmla="*/ 2 h 14"/>
                    <a:gd name="T22" fmla="*/ 10 w 15"/>
                    <a:gd name="T23" fmla="*/ 0 h 14"/>
                    <a:gd name="T24" fmla="*/ 8 w 15"/>
                    <a:gd name="T25" fmla="*/ 0 h 14"/>
                    <a:gd name="T26" fmla="*/ 5 w 15"/>
                    <a:gd name="T27" fmla="*/ 0 h 14"/>
                    <a:gd name="T28" fmla="*/ 3 w 15"/>
                    <a:gd name="T29" fmla="*/ 0 h 14"/>
                    <a:gd name="T30" fmla="*/ 0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8" y="14"/>
                      </a:lnTo>
                      <a:lnTo>
                        <a:pt x="10" y="12"/>
                      </a:lnTo>
                      <a:lnTo>
                        <a:pt x="12" y="9"/>
                      </a:lnTo>
                      <a:lnTo>
                        <a:pt x="15" y="7"/>
                      </a:lnTo>
                      <a:lnTo>
                        <a:pt x="15" y="5"/>
                      </a:lnTo>
                      <a:lnTo>
                        <a:pt x="12" y="2"/>
                      </a:lnTo>
                      <a:lnTo>
                        <a:pt x="10" y="0"/>
                      </a:lnTo>
                      <a:lnTo>
                        <a:pt x="8" y="0"/>
                      </a:lnTo>
                      <a:lnTo>
                        <a:pt x="5" y="0"/>
                      </a:lnTo>
                      <a:lnTo>
                        <a:pt x="3" y="0"/>
                      </a:lnTo>
                      <a:lnTo>
                        <a:pt x="0" y="2"/>
                      </a:lnTo>
                      <a:lnTo>
                        <a:pt x="0" y="5"/>
                      </a:lnTo>
                      <a:lnTo>
                        <a:pt x="0" y="7"/>
                      </a:lnTo>
                      <a:close/>
                    </a:path>
                  </a:pathLst>
                </a:custGeom>
                <a:solidFill>
                  <a:srgbClr val="969696"/>
                </a:solidFill>
                <a:ln w="9525">
                  <a:noFill/>
                  <a:round/>
                  <a:headEnd/>
                  <a:tailEnd/>
                </a:ln>
              </p:spPr>
              <p:txBody>
                <a:bodyPr/>
                <a:lstStyle/>
                <a:p>
                  <a:endParaRPr lang="ru-RU"/>
                </a:p>
              </p:txBody>
            </p:sp>
            <p:sp>
              <p:nvSpPr>
                <p:cNvPr id="652" name="Freeform 604"/>
                <p:cNvSpPr>
                  <a:spLocks/>
                </p:cNvSpPr>
                <p:nvPr/>
              </p:nvSpPr>
              <p:spPr bwMode="auto">
                <a:xfrm>
                  <a:off x="8586" y="7133"/>
                  <a:ext cx="14" cy="14"/>
                </a:xfrm>
                <a:custGeom>
                  <a:avLst/>
                  <a:gdLst>
                    <a:gd name="T0" fmla="*/ 0 w 14"/>
                    <a:gd name="T1" fmla="*/ 7 h 14"/>
                    <a:gd name="T2" fmla="*/ 0 w 14"/>
                    <a:gd name="T3" fmla="*/ 10 h 14"/>
                    <a:gd name="T4" fmla="*/ 2 w 14"/>
                    <a:gd name="T5" fmla="*/ 12 h 14"/>
                    <a:gd name="T6" fmla="*/ 5 w 14"/>
                    <a:gd name="T7" fmla="*/ 14 h 14"/>
                    <a:gd name="T8" fmla="*/ 7 w 14"/>
                    <a:gd name="T9" fmla="*/ 14 h 14"/>
                    <a:gd name="T10" fmla="*/ 10 w 14"/>
                    <a:gd name="T11" fmla="*/ 12 h 14"/>
                    <a:gd name="T12" fmla="*/ 12 w 14"/>
                    <a:gd name="T13" fmla="*/ 10 h 14"/>
                    <a:gd name="T14" fmla="*/ 14 w 14"/>
                    <a:gd name="T15" fmla="*/ 7 h 14"/>
                    <a:gd name="T16" fmla="*/ 14 w 14"/>
                    <a:gd name="T17" fmla="*/ 5 h 14"/>
                    <a:gd name="T18" fmla="*/ 14 w 14"/>
                    <a:gd name="T19" fmla="*/ 5 h 14"/>
                    <a:gd name="T20" fmla="*/ 12 w 14"/>
                    <a:gd name="T21" fmla="*/ 2 h 14"/>
                    <a:gd name="T22" fmla="*/ 10 w 14"/>
                    <a:gd name="T23" fmla="*/ 0 h 14"/>
                    <a:gd name="T24" fmla="*/ 7 w 14"/>
                    <a:gd name="T25" fmla="*/ 0 h 14"/>
                    <a:gd name="T26" fmla="*/ 5 w 14"/>
                    <a:gd name="T27" fmla="*/ 0 h 14"/>
                    <a:gd name="T28" fmla="*/ 2 w 14"/>
                    <a:gd name="T29" fmla="*/ 0 h 14"/>
                    <a:gd name="T30" fmla="*/ 0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10"/>
                      </a:lnTo>
                      <a:lnTo>
                        <a:pt x="2" y="12"/>
                      </a:lnTo>
                      <a:lnTo>
                        <a:pt x="5" y="14"/>
                      </a:lnTo>
                      <a:lnTo>
                        <a:pt x="7" y="14"/>
                      </a:lnTo>
                      <a:lnTo>
                        <a:pt x="10" y="12"/>
                      </a:lnTo>
                      <a:lnTo>
                        <a:pt x="12" y="10"/>
                      </a:lnTo>
                      <a:lnTo>
                        <a:pt x="14" y="7"/>
                      </a:lnTo>
                      <a:lnTo>
                        <a:pt x="14" y="5"/>
                      </a:lnTo>
                      <a:lnTo>
                        <a:pt x="12" y="2"/>
                      </a:lnTo>
                      <a:lnTo>
                        <a:pt x="10" y="0"/>
                      </a:lnTo>
                      <a:lnTo>
                        <a:pt x="7" y="0"/>
                      </a:lnTo>
                      <a:lnTo>
                        <a:pt x="5" y="0"/>
                      </a:lnTo>
                      <a:lnTo>
                        <a:pt x="2" y="0"/>
                      </a:lnTo>
                      <a:lnTo>
                        <a:pt x="0" y="2"/>
                      </a:lnTo>
                      <a:lnTo>
                        <a:pt x="0" y="5"/>
                      </a:lnTo>
                      <a:lnTo>
                        <a:pt x="0" y="7"/>
                      </a:lnTo>
                      <a:close/>
                    </a:path>
                  </a:pathLst>
                </a:custGeom>
                <a:solidFill>
                  <a:srgbClr val="969696"/>
                </a:solidFill>
                <a:ln w="9525">
                  <a:noFill/>
                  <a:round/>
                  <a:headEnd/>
                  <a:tailEnd/>
                </a:ln>
              </p:spPr>
              <p:txBody>
                <a:bodyPr/>
                <a:lstStyle/>
                <a:p>
                  <a:endParaRPr lang="ru-RU"/>
                </a:p>
              </p:txBody>
            </p:sp>
            <p:sp>
              <p:nvSpPr>
                <p:cNvPr id="653" name="Freeform 605"/>
                <p:cNvSpPr>
                  <a:spLocks/>
                </p:cNvSpPr>
                <p:nvPr/>
              </p:nvSpPr>
              <p:spPr bwMode="auto">
                <a:xfrm>
                  <a:off x="8584" y="7104"/>
                  <a:ext cx="14" cy="15"/>
                </a:xfrm>
                <a:custGeom>
                  <a:avLst/>
                  <a:gdLst>
                    <a:gd name="T0" fmla="*/ 0 w 14"/>
                    <a:gd name="T1" fmla="*/ 7 h 15"/>
                    <a:gd name="T2" fmla="*/ 0 w 14"/>
                    <a:gd name="T3" fmla="*/ 10 h 15"/>
                    <a:gd name="T4" fmla="*/ 2 w 14"/>
                    <a:gd name="T5" fmla="*/ 12 h 15"/>
                    <a:gd name="T6" fmla="*/ 4 w 14"/>
                    <a:gd name="T7" fmla="*/ 15 h 15"/>
                    <a:gd name="T8" fmla="*/ 7 w 14"/>
                    <a:gd name="T9" fmla="*/ 15 h 15"/>
                    <a:gd name="T10" fmla="*/ 9 w 14"/>
                    <a:gd name="T11" fmla="*/ 12 h 15"/>
                    <a:gd name="T12" fmla="*/ 12 w 14"/>
                    <a:gd name="T13" fmla="*/ 10 h 15"/>
                    <a:gd name="T14" fmla="*/ 14 w 14"/>
                    <a:gd name="T15" fmla="*/ 7 h 15"/>
                    <a:gd name="T16" fmla="*/ 14 w 14"/>
                    <a:gd name="T17" fmla="*/ 5 h 15"/>
                    <a:gd name="T18" fmla="*/ 14 w 14"/>
                    <a:gd name="T19" fmla="*/ 5 h 15"/>
                    <a:gd name="T20" fmla="*/ 12 w 14"/>
                    <a:gd name="T21" fmla="*/ 3 h 15"/>
                    <a:gd name="T22" fmla="*/ 9 w 14"/>
                    <a:gd name="T23" fmla="*/ 0 h 15"/>
                    <a:gd name="T24" fmla="*/ 7 w 14"/>
                    <a:gd name="T25" fmla="*/ 0 h 15"/>
                    <a:gd name="T26" fmla="*/ 4 w 14"/>
                    <a:gd name="T27" fmla="*/ 0 h 15"/>
                    <a:gd name="T28" fmla="*/ 2 w 14"/>
                    <a:gd name="T29" fmla="*/ 0 h 15"/>
                    <a:gd name="T30" fmla="*/ 0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2" y="12"/>
                      </a:lnTo>
                      <a:lnTo>
                        <a:pt x="4" y="15"/>
                      </a:lnTo>
                      <a:lnTo>
                        <a:pt x="7" y="15"/>
                      </a:lnTo>
                      <a:lnTo>
                        <a:pt x="9" y="12"/>
                      </a:lnTo>
                      <a:lnTo>
                        <a:pt x="12" y="10"/>
                      </a:lnTo>
                      <a:lnTo>
                        <a:pt x="14" y="7"/>
                      </a:lnTo>
                      <a:lnTo>
                        <a:pt x="14" y="5"/>
                      </a:lnTo>
                      <a:lnTo>
                        <a:pt x="12" y="3"/>
                      </a:lnTo>
                      <a:lnTo>
                        <a:pt x="9" y="0"/>
                      </a:lnTo>
                      <a:lnTo>
                        <a:pt x="7" y="0"/>
                      </a:lnTo>
                      <a:lnTo>
                        <a:pt x="4" y="0"/>
                      </a:lnTo>
                      <a:lnTo>
                        <a:pt x="2" y="0"/>
                      </a:lnTo>
                      <a:lnTo>
                        <a:pt x="0" y="3"/>
                      </a:lnTo>
                      <a:lnTo>
                        <a:pt x="0" y="5"/>
                      </a:lnTo>
                      <a:lnTo>
                        <a:pt x="0" y="7"/>
                      </a:lnTo>
                      <a:close/>
                    </a:path>
                  </a:pathLst>
                </a:custGeom>
                <a:solidFill>
                  <a:srgbClr val="969696"/>
                </a:solidFill>
                <a:ln w="9525">
                  <a:noFill/>
                  <a:round/>
                  <a:headEnd/>
                  <a:tailEnd/>
                </a:ln>
              </p:spPr>
              <p:txBody>
                <a:bodyPr/>
                <a:lstStyle/>
                <a:p>
                  <a:endParaRPr lang="ru-RU"/>
                </a:p>
              </p:txBody>
            </p:sp>
            <p:sp>
              <p:nvSpPr>
                <p:cNvPr id="654" name="Freeform 606"/>
                <p:cNvSpPr>
                  <a:spLocks/>
                </p:cNvSpPr>
                <p:nvPr/>
              </p:nvSpPr>
              <p:spPr bwMode="auto">
                <a:xfrm>
                  <a:off x="8581" y="7075"/>
                  <a:ext cx="15" cy="15"/>
                </a:xfrm>
                <a:custGeom>
                  <a:avLst/>
                  <a:gdLst>
                    <a:gd name="T0" fmla="*/ 0 w 15"/>
                    <a:gd name="T1" fmla="*/ 8 h 15"/>
                    <a:gd name="T2" fmla="*/ 0 w 15"/>
                    <a:gd name="T3" fmla="*/ 10 h 15"/>
                    <a:gd name="T4" fmla="*/ 3 w 15"/>
                    <a:gd name="T5" fmla="*/ 12 h 15"/>
                    <a:gd name="T6" fmla="*/ 5 w 15"/>
                    <a:gd name="T7" fmla="*/ 15 h 15"/>
                    <a:gd name="T8" fmla="*/ 7 w 15"/>
                    <a:gd name="T9" fmla="*/ 15 h 15"/>
                    <a:gd name="T10" fmla="*/ 10 w 15"/>
                    <a:gd name="T11" fmla="*/ 12 h 15"/>
                    <a:gd name="T12" fmla="*/ 12 w 15"/>
                    <a:gd name="T13" fmla="*/ 10 h 15"/>
                    <a:gd name="T14" fmla="*/ 15 w 15"/>
                    <a:gd name="T15" fmla="*/ 8 h 15"/>
                    <a:gd name="T16" fmla="*/ 15 w 15"/>
                    <a:gd name="T17" fmla="*/ 5 h 15"/>
                    <a:gd name="T18" fmla="*/ 15 w 15"/>
                    <a:gd name="T19" fmla="*/ 5 h 15"/>
                    <a:gd name="T20" fmla="*/ 12 w 15"/>
                    <a:gd name="T21" fmla="*/ 3 h 15"/>
                    <a:gd name="T22" fmla="*/ 10 w 15"/>
                    <a:gd name="T23" fmla="*/ 0 h 15"/>
                    <a:gd name="T24" fmla="*/ 7 w 15"/>
                    <a:gd name="T25" fmla="*/ 0 h 15"/>
                    <a:gd name="T26" fmla="*/ 5 w 15"/>
                    <a:gd name="T27" fmla="*/ 0 h 15"/>
                    <a:gd name="T28" fmla="*/ 3 w 15"/>
                    <a:gd name="T29" fmla="*/ 0 h 15"/>
                    <a:gd name="T30" fmla="*/ 0 w 15"/>
                    <a:gd name="T31" fmla="*/ 3 h 15"/>
                    <a:gd name="T32" fmla="*/ 0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0" y="10"/>
                      </a:lnTo>
                      <a:lnTo>
                        <a:pt x="3" y="12"/>
                      </a:lnTo>
                      <a:lnTo>
                        <a:pt x="5" y="15"/>
                      </a:lnTo>
                      <a:lnTo>
                        <a:pt x="7" y="15"/>
                      </a:lnTo>
                      <a:lnTo>
                        <a:pt x="10" y="12"/>
                      </a:lnTo>
                      <a:lnTo>
                        <a:pt x="12" y="10"/>
                      </a:lnTo>
                      <a:lnTo>
                        <a:pt x="15" y="8"/>
                      </a:lnTo>
                      <a:lnTo>
                        <a:pt x="15" y="5"/>
                      </a:lnTo>
                      <a:lnTo>
                        <a:pt x="12" y="3"/>
                      </a:lnTo>
                      <a:lnTo>
                        <a:pt x="10" y="0"/>
                      </a:lnTo>
                      <a:lnTo>
                        <a:pt x="7" y="0"/>
                      </a:lnTo>
                      <a:lnTo>
                        <a:pt x="5" y="0"/>
                      </a:lnTo>
                      <a:lnTo>
                        <a:pt x="3" y="0"/>
                      </a:lnTo>
                      <a:lnTo>
                        <a:pt x="0" y="3"/>
                      </a:lnTo>
                      <a:lnTo>
                        <a:pt x="0" y="5"/>
                      </a:lnTo>
                      <a:lnTo>
                        <a:pt x="0" y="8"/>
                      </a:lnTo>
                      <a:close/>
                    </a:path>
                  </a:pathLst>
                </a:custGeom>
                <a:solidFill>
                  <a:srgbClr val="969696"/>
                </a:solidFill>
                <a:ln w="9525">
                  <a:noFill/>
                  <a:round/>
                  <a:headEnd/>
                  <a:tailEnd/>
                </a:ln>
              </p:spPr>
              <p:txBody>
                <a:bodyPr/>
                <a:lstStyle/>
                <a:p>
                  <a:endParaRPr lang="ru-RU"/>
                </a:p>
              </p:txBody>
            </p:sp>
            <p:sp>
              <p:nvSpPr>
                <p:cNvPr id="655" name="Freeform 607"/>
                <p:cNvSpPr>
                  <a:spLocks/>
                </p:cNvSpPr>
                <p:nvPr/>
              </p:nvSpPr>
              <p:spPr bwMode="auto">
                <a:xfrm>
                  <a:off x="8576" y="7047"/>
                  <a:ext cx="15" cy="14"/>
                </a:xfrm>
                <a:custGeom>
                  <a:avLst/>
                  <a:gdLst>
                    <a:gd name="T0" fmla="*/ 0 w 15"/>
                    <a:gd name="T1" fmla="*/ 7 h 14"/>
                    <a:gd name="T2" fmla="*/ 3 w 15"/>
                    <a:gd name="T3" fmla="*/ 9 h 14"/>
                    <a:gd name="T4" fmla="*/ 5 w 15"/>
                    <a:gd name="T5" fmla="*/ 12 h 14"/>
                    <a:gd name="T6" fmla="*/ 8 w 15"/>
                    <a:gd name="T7" fmla="*/ 14 h 14"/>
                    <a:gd name="T8" fmla="*/ 10 w 15"/>
                    <a:gd name="T9" fmla="*/ 14 h 14"/>
                    <a:gd name="T10" fmla="*/ 12 w 15"/>
                    <a:gd name="T11" fmla="*/ 12 h 14"/>
                    <a:gd name="T12" fmla="*/ 15 w 15"/>
                    <a:gd name="T13" fmla="*/ 9 h 14"/>
                    <a:gd name="T14" fmla="*/ 15 w 15"/>
                    <a:gd name="T15" fmla="*/ 7 h 14"/>
                    <a:gd name="T16" fmla="*/ 15 w 15"/>
                    <a:gd name="T17" fmla="*/ 4 h 14"/>
                    <a:gd name="T18" fmla="*/ 15 w 15"/>
                    <a:gd name="T19" fmla="*/ 4 h 14"/>
                    <a:gd name="T20" fmla="*/ 15 w 15"/>
                    <a:gd name="T21" fmla="*/ 2 h 14"/>
                    <a:gd name="T22" fmla="*/ 12 w 15"/>
                    <a:gd name="T23" fmla="*/ 0 h 14"/>
                    <a:gd name="T24" fmla="*/ 10 w 15"/>
                    <a:gd name="T25" fmla="*/ 0 h 14"/>
                    <a:gd name="T26" fmla="*/ 8 w 15"/>
                    <a:gd name="T27" fmla="*/ 0 h 14"/>
                    <a:gd name="T28" fmla="*/ 5 w 15"/>
                    <a:gd name="T29" fmla="*/ 0 h 14"/>
                    <a:gd name="T30" fmla="*/ 3 w 15"/>
                    <a:gd name="T31" fmla="*/ 2 h 14"/>
                    <a:gd name="T32" fmla="*/ 0 w 15"/>
                    <a:gd name="T33" fmla="*/ 4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3" y="9"/>
                      </a:lnTo>
                      <a:lnTo>
                        <a:pt x="5" y="12"/>
                      </a:lnTo>
                      <a:lnTo>
                        <a:pt x="8" y="14"/>
                      </a:lnTo>
                      <a:lnTo>
                        <a:pt x="10" y="14"/>
                      </a:lnTo>
                      <a:lnTo>
                        <a:pt x="12" y="12"/>
                      </a:lnTo>
                      <a:lnTo>
                        <a:pt x="15" y="9"/>
                      </a:lnTo>
                      <a:lnTo>
                        <a:pt x="15" y="7"/>
                      </a:lnTo>
                      <a:lnTo>
                        <a:pt x="15" y="4"/>
                      </a:lnTo>
                      <a:lnTo>
                        <a:pt x="15" y="2"/>
                      </a:lnTo>
                      <a:lnTo>
                        <a:pt x="12" y="0"/>
                      </a:lnTo>
                      <a:lnTo>
                        <a:pt x="10" y="0"/>
                      </a:lnTo>
                      <a:lnTo>
                        <a:pt x="8" y="0"/>
                      </a:lnTo>
                      <a:lnTo>
                        <a:pt x="5" y="0"/>
                      </a:lnTo>
                      <a:lnTo>
                        <a:pt x="3" y="2"/>
                      </a:lnTo>
                      <a:lnTo>
                        <a:pt x="0" y="4"/>
                      </a:lnTo>
                      <a:lnTo>
                        <a:pt x="0" y="7"/>
                      </a:lnTo>
                      <a:close/>
                    </a:path>
                  </a:pathLst>
                </a:custGeom>
                <a:solidFill>
                  <a:srgbClr val="969696"/>
                </a:solidFill>
                <a:ln w="9525">
                  <a:noFill/>
                  <a:round/>
                  <a:headEnd/>
                  <a:tailEnd/>
                </a:ln>
              </p:spPr>
              <p:txBody>
                <a:bodyPr/>
                <a:lstStyle/>
                <a:p>
                  <a:endParaRPr lang="ru-RU"/>
                </a:p>
              </p:txBody>
            </p:sp>
            <p:sp>
              <p:nvSpPr>
                <p:cNvPr id="656" name="Freeform 608"/>
                <p:cNvSpPr>
                  <a:spLocks/>
                </p:cNvSpPr>
                <p:nvPr/>
              </p:nvSpPr>
              <p:spPr bwMode="auto">
                <a:xfrm>
                  <a:off x="8574" y="7018"/>
                  <a:ext cx="14" cy="14"/>
                </a:xfrm>
                <a:custGeom>
                  <a:avLst/>
                  <a:gdLst>
                    <a:gd name="T0" fmla="*/ 0 w 14"/>
                    <a:gd name="T1" fmla="*/ 7 h 14"/>
                    <a:gd name="T2" fmla="*/ 2 w 14"/>
                    <a:gd name="T3" fmla="*/ 9 h 14"/>
                    <a:gd name="T4" fmla="*/ 5 w 14"/>
                    <a:gd name="T5" fmla="*/ 12 h 14"/>
                    <a:gd name="T6" fmla="*/ 7 w 14"/>
                    <a:gd name="T7" fmla="*/ 14 h 14"/>
                    <a:gd name="T8" fmla="*/ 10 w 14"/>
                    <a:gd name="T9" fmla="*/ 14 h 14"/>
                    <a:gd name="T10" fmla="*/ 12 w 14"/>
                    <a:gd name="T11" fmla="*/ 12 h 14"/>
                    <a:gd name="T12" fmla="*/ 14 w 14"/>
                    <a:gd name="T13" fmla="*/ 9 h 14"/>
                    <a:gd name="T14" fmla="*/ 14 w 14"/>
                    <a:gd name="T15" fmla="*/ 7 h 14"/>
                    <a:gd name="T16" fmla="*/ 14 w 14"/>
                    <a:gd name="T17" fmla="*/ 5 h 14"/>
                    <a:gd name="T18" fmla="*/ 14 w 14"/>
                    <a:gd name="T19" fmla="*/ 5 h 14"/>
                    <a:gd name="T20" fmla="*/ 14 w 14"/>
                    <a:gd name="T21" fmla="*/ 2 h 14"/>
                    <a:gd name="T22" fmla="*/ 12 w 14"/>
                    <a:gd name="T23" fmla="*/ 0 h 14"/>
                    <a:gd name="T24" fmla="*/ 10 w 14"/>
                    <a:gd name="T25" fmla="*/ 0 h 14"/>
                    <a:gd name="T26" fmla="*/ 7 w 14"/>
                    <a:gd name="T27" fmla="*/ 0 h 14"/>
                    <a:gd name="T28" fmla="*/ 5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9"/>
                      </a:lnTo>
                      <a:lnTo>
                        <a:pt x="5" y="12"/>
                      </a:lnTo>
                      <a:lnTo>
                        <a:pt x="7" y="14"/>
                      </a:lnTo>
                      <a:lnTo>
                        <a:pt x="10" y="14"/>
                      </a:lnTo>
                      <a:lnTo>
                        <a:pt x="12" y="12"/>
                      </a:lnTo>
                      <a:lnTo>
                        <a:pt x="14" y="9"/>
                      </a:lnTo>
                      <a:lnTo>
                        <a:pt x="14" y="7"/>
                      </a:lnTo>
                      <a:lnTo>
                        <a:pt x="14" y="5"/>
                      </a:lnTo>
                      <a:lnTo>
                        <a:pt x="14" y="2"/>
                      </a:lnTo>
                      <a:lnTo>
                        <a:pt x="12" y="0"/>
                      </a:lnTo>
                      <a:lnTo>
                        <a:pt x="10" y="0"/>
                      </a:lnTo>
                      <a:lnTo>
                        <a:pt x="7" y="0"/>
                      </a:lnTo>
                      <a:lnTo>
                        <a:pt x="5"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657" name="Freeform 609"/>
                <p:cNvSpPr>
                  <a:spLocks/>
                </p:cNvSpPr>
                <p:nvPr/>
              </p:nvSpPr>
              <p:spPr bwMode="auto">
                <a:xfrm>
                  <a:off x="8572" y="6989"/>
                  <a:ext cx="14" cy="14"/>
                </a:xfrm>
                <a:custGeom>
                  <a:avLst/>
                  <a:gdLst>
                    <a:gd name="T0" fmla="*/ 0 w 14"/>
                    <a:gd name="T1" fmla="*/ 7 h 14"/>
                    <a:gd name="T2" fmla="*/ 2 w 14"/>
                    <a:gd name="T3" fmla="*/ 10 h 14"/>
                    <a:gd name="T4" fmla="*/ 4 w 14"/>
                    <a:gd name="T5" fmla="*/ 12 h 14"/>
                    <a:gd name="T6" fmla="*/ 7 w 14"/>
                    <a:gd name="T7" fmla="*/ 14 h 14"/>
                    <a:gd name="T8" fmla="*/ 9 w 14"/>
                    <a:gd name="T9" fmla="*/ 14 h 14"/>
                    <a:gd name="T10" fmla="*/ 12 w 14"/>
                    <a:gd name="T11" fmla="*/ 12 h 14"/>
                    <a:gd name="T12" fmla="*/ 14 w 14"/>
                    <a:gd name="T13" fmla="*/ 10 h 14"/>
                    <a:gd name="T14" fmla="*/ 14 w 14"/>
                    <a:gd name="T15" fmla="*/ 7 h 14"/>
                    <a:gd name="T16" fmla="*/ 14 w 14"/>
                    <a:gd name="T17" fmla="*/ 5 h 14"/>
                    <a:gd name="T18" fmla="*/ 14 w 14"/>
                    <a:gd name="T19" fmla="*/ 5 h 14"/>
                    <a:gd name="T20" fmla="*/ 14 w 14"/>
                    <a:gd name="T21" fmla="*/ 2 h 14"/>
                    <a:gd name="T22" fmla="*/ 12 w 14"/>
                    <a:gd name="T23" fmla="*/ 0 h 14"/>
                    <a:gd name="T24" fmla="*/ 9 w 14"/>
                    <a:gd name="T25" fmla="*/ 0 h 14"/>
                    <a:gd name="T26" fmla="*/ 7 w 14"/>
                    <a:gd name="T27" fmla="*/ 0 h 14"/>
                    <a:gd name="T28" fmla="*/ 4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10"/>
                      </a:lnTo>
                      <a:lnTo>
                        <a:pt x="4" y="12"/>
                      </a:lnTo>
                      <a:lnTo>
                        <a:pt x="7" y="14"/>
                      </a:lnTo>
                      <a:lnTo>
                        <a:pt x="9" y="14"/>
                      </a:lnTo>
                      <a:lnTo>
                        <a:pt x="12" y="12"/>
                      </a:lnTo>
                      <a:lnTo>
                        <a:pt x="14" y="10"/>
                      </a:lnTo>
                      <a:lnTo>
                        <a:pt x="14" y="7"/>
                      </a:lnTo>
                      <a:lnTo>
                        <a:pt x="14" y="5"/>
                      </a:lnTo>
                      <a:lnTo>
                        <a:pt x="14" y="2"/>
                      </a:lnTo>
                      <a:lnTo>
                        <a:pt x="12" y="0"/>
                      </a:lnTo>
                      <a:lnTo>
                        <a:pt x="9" y="0"/>
                      </a:lnTo>
                      <a:lnTo>
                        <a:pt x="7" y="0"/>
                      </a:lnTo>
                      <a:lnTo>
                        <a:pt x="4"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658" name="Freeform 610"/>
                <p:cNvSpPr>
                  <a:spLocks/>
                </p:cNvSpPr>
                <p:nvPr/>
              </p:nvSpPr>
              <p:spPr bwMode="auto">
                <a:xfrm>
                  <a:off x="8569" y="6960"/>
                  <a:ext cx="15" cy="15"/>
                </a:xfrm>
                <a:custGeom>
                  <a:avLst/>
                  <a:gdLst>
                    <a:gd name="T0" fmla="*/ 0 w 15"/>
                    <a:gd name="T1" fmla="*/ 10 h 15"/>
                    <a:gd name="T2" fmla="*/ 3 w 15"/>
                    <a:gd name="T3" fmla="*/ 10 h 15"/>
                    <a:gd name="T4" fmla="*/ 5 w 15"/>
                    <a:gd name="T5" fmla="*/ 12 h 15"/>
                    <a:gd name="T6" fmla="*/ 7 w 15"/>
                    <a:gd name="T7" fmla="*/ 15 h 15"/>
                    <a:gd name="T8" fmla="*/ 7 w 15"/>
                    <a:gd name="T9" fmla="*/ 15 h 15"/>
                    <a:gd name="T10" fmla="*/ 10 w 15"/>
                    <a:gd name="T11" fmla="*/ 12 h 15"/>
                    <a:gd name="T12" fmla="*/ 12 w 15"/>
                    <a:gd name="T13" fmla="*/ 10 h 15"/>
                    <a:gd name="T14" fmla="*/ 15 w 15"/>
                    <a:gd name="T15" fmla="*/ 7 h 15"/>
                    <a:gd name="T16" fmla="*/ 15 w 15"/>
                    <a:gd name="T17" fmla="*/ 7 h 15"/>
                    <a:gd name="T18" fmla="*/ 15 w 15"/>
                    <a:gd name="T19" fmla="*/ 7 h 15"/>
                    <a:gd name="T20" fmla="*/ 12 w 15"/>
                    <a:gd name="T21" fmla="*/ 5 h 15"/>
                    <a:gd name="T22" fmla="*/ 10 w 15"/>
                    <a:gd name="T23" fmla="*/ 3 h 15"/>
                    <a:gd name="T24" fmla="*/ 7 w 15"/>
                    <a:gd name="T25" fmla="*/ 0 h 15"/>
                    <a:gd name="T26" fmla="*/ 7 w 15"/>
                    <a:gd name="T27" fmla="*/ 0 h 15"/>
                    <a:gd name="T28" fmla="*/ 5 w 15"/>
                    <a:gd name="T29" fmla="*/ 3 h 15"/>
                    <a:gd name="T30" fmla="*/ 3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0"/>
                      </a:lnTo>
                      <a:lnTo>
                        <a:pt x="5" y="12"/>
                      </a:lnTo>
                      <a:lnTo>
                        <a:pt x="7" y="15"/>
                      </a:lnTo>
                      <a:lnTo>
                        <a:pt x="10" y="12"/>
                      </a:lnTo>
                      <a:lnTo>
                        <a:pt x="12" y="10"/>
                      </a:lnTo>
                      <a:lnTo>
                        <a:pt x="15" y="7"/>
                      </a:lnTo>
                      <a:lnTo>
                        <a:pt x="12" y="5"/>
                      </a:lnTo>
                      <a:lnTo>
                        <a:pt x="10" y="3"/>
                      </a:lnTo>
                      <a:lnTo>
                        <a:pt x="7" y="0"/>
                      </a:lnTo>
                      <a:lnTo>
                        <a:pt x="5" y="3"/>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659" name="Freeform 611"/>
                <p:cNvSpPr>
                  <a:spLocks/>
                </p:cNvSpPr>
                <p:nvPr/>
              </p:nvSpPr>
              <p:spPr bwMode="auto">
                <a:xfrm>
                  <a:off x="8567" y="6931"/>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9 w 14"/>
                    <a:gd name="T11" fmla="*/ 15 h 15"/>
                    <a:gd name="T12" fmla="*/ 12 w 14"/>
                    <a:gd name="T13" fmla="*/ 12 h 15"/>
                    <a:gd name="T14" fmla="*/ 14 w 14"/>
                    <a:gd name="T15" fmla="*/ 10 h 15"/>
                    <a:gd name="T16" fmla="*/ 14 w 14"/>
                    <a:gd name="T17" fmla="*/ 8 h 15"/>
                    <a:gd name="T18" fmla="*/ 14 w 14"/>
                    <a:gd name="T19" fmla="*/ 8 h 15"/>
                    <a:gd name="T20" fmla="*/ 12 w 14"/>
                    <a:gd name="T21" fmla="*/ 5 h 15"/>
                    <a:gd name="T22" fmla="*/ 9 w 14"/>
                    <a:gd name="T23" fmla="*/ 3 h 15"/>
                    <a:gd name="T24" fmla="*/ 7 w 14"/>
                    <a:gd name="T25" fmla="*/ 0 h 15"/>
                    <a:gd name="T26" fmla="*/ 5 w 14"/>
                    <a:gd name="T27" fmla="*/ 0 h 15"/>
                    <a:gd name="T28" fmla="*/ 2 w 14"/>
                    <a:gd name="T29" fmla="*/ 3 h 15"/>
                    <a:gd name="T30" fmla="*/ 0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9" y="15"/>
                      </a:lnTo>
                      <a:lnTo>
                        <a:pt x="12" y="12"/>
                      </a:lnTo>
                      <a:lnTo>
                        <a:pt x="14" y="10"/>
                      </a:lnTo>
                      <a:lnTo>
                        <a:pt x="14" y="8"/>
                      </a:lnTo>
                      <a:lnTo>
                        <a:pt x="12" y="5"/>
                      </a:lnTo>
                      <a:lnTo>
                        <a:pt x="9" y="3"/>
                      </a:lnTo>
                      <a:lnTo>
                        <a:pt x="7" y="0"/>
                      </a:lnTo>
                      <a:lnTo>
                        <a:pt x="5" y="0"/>
                      </a:lnTo>
                      <a:lnTo>
                        <a:pt x="2"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660" name="Freeform 612"/>
                <p:cNvSpPr>
                  <a:spLocks/>
                </p:cNvSpPr>
                <p:nvPr/>
              </p:nvSpPr>
              <p:spPr bwMode="auto">
                <a:xfrm>
                  <a:off x="8564" y="6903"/>
                  <a:ext cx="15" cy="14"/>
                </a:xfrm>
                <a:custGeom>
                  <a:avLst/>
                  <a:gdLst>
                    <a:gd name="T0" fmla="*/ 0 w 15"/>
                    <a:gd name="T1" fmla="*/ 9 h 14"/>
                    <a:gd name="T2" fmla="*/ 0 w 15"/>
                    <a:gd name="T3" fmla="*/ 12 h 14"/>
                    <a:gd name="T4" fmla="*/ 3 w 15"/>
                    <a:gd name="T5" fmla="*/ 14 h 14"/>
                    <a:gd name="T6" fmla="*/ 5 w 15"/>
                    <a:gd name="T7" fmla="*/ 14 h 14"/>
                    <a:gd name="T8" fmla="*/ 8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4 h 14"/>
                    <a:gd name="T22" fmla="*/ 10 w 15"/>
                    <a:gd name="T23" fmla="*/ 2 h 14"/>
                    <a:gd name="T24" fmla="*/ 8 w 15"/>
                    <a:gd name="T25" fmla="*/ 0 h 14"/>
                    <a:gd name="T26" fmla="*/ 5 w 15"/>
                    <a:gd name="T27" fmla="*/ 0 h 14"/>
                    <a:gd name="T28" fmla="*/ 3 w 15"/>
                    <a:gd name="T29" fmla="*/ 2 h 14"/>
                    <a:gd name="T30" fmla="*/ 0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8" y="14"/>
                      </a:lnTo>
                      <a:lnTo>
                        <a:pt x="10" y="14"/>
                      </a:lnTo>
                      <a:lnTo>
                        <a:pt x="12" y="12"/>
                      </a:lnTo>
                      <a:lnTo>
                        <a:pt x="15" y="9"/>
                      </a:lnTo>
                      <a:lnTo>
                        <a:pt x="15" y="7"/>
                      </a:lnTo>
                      <a:lnTo>
                        <a:pt x="12" y="4"/>
                      </a:lnTo>
                      <a:lnTo>
                        <a:pt x="10" y="2"/>
                      </a:lnTo>
                      <a:lnTo>
                        <a:pt x="8" y="0"/>
                      </a:lnTo>
                      <a:lnTo>
                        <a:pt x="5" y="0"/>
                      </a:lnTo>
                      <a:lnTo>
                        <a:pt x="3"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661" name="Freeform 613"/>
                <p:cNvSpPr>
                  <a:spLocks/>
                </p:cNvSpPr>
                <p:nvPr/>
              </p:nvSpPr>
              <p:spPr bwMode="auto">
                <a:xfrm>
                  <a:off x="8562" y="6874"/>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10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10" y="14"/>
                      </a:lnTo>
                      <a:lnTo>
                        <a:pt x="12" y="12"/>
                      </a:lnTo>
                      <a:lnTo>
                        <a:pt x="14" y="9"/>
                      </a:lnTo>
                      <a:lnTo>
                        <a:pt x="14" y="7"/>
                      </a:lnTo>
                      <a:lnTo>
                        <a:pt x="12" y="5"/>
                      </a:lnTo>
                      <a:lnTo>
                        <a:pt x="10" y="2"/>
                      </a:lnTo>
                      <a:lnTo>
                        <a:pt x="7" y="0"/>
                      </a:lnTo>
                      <a:lnTo>
                        <a:pt x="5"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662" name="Freeform 614"/>
                <p:cNvSpPr>
                  <a:spLocks/>
                </p:cNvSpPr>
                <p:nvPr/>
              </p:nvSpPr>
              <p:spPr bwMode="auto">
                <a:xfrm>
                  <a:off x="8557" y="6845"/>
                  <a:ext cx="15" cy="14"/>
                </a:xfrm>
                <a:custGeom>
                  <a:avLst/>
                  <a:gdLst>
                    <a:gd name="T0" fmla="*/ 0 w 15"/>
                    <a:gd name="T1" fmla="*/ 10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10 h 14"/>
                    <a:gd name="T16" fmla="*/ 15 w 15"/>
                    <a:gd name="T17" fmla="*/ 7 h 14"/>
                    <a:gd name="T18" fmla="*/ 15 w 15"/>
                    <a:gd name="T19" fmla="*/ 7 h 14"/>
                    <a:gd name="T20" fmla="*/ 15 w 15"/>
                    <a:gd name="T21" fmla="*/ 5 h 14"/>
                    <a:gd name="T22" fmla="*/ 12 w 15"/>
                    <a:gd name="T23" fmla="*/ 2 h 14"/>
                    <a:gd name="T24" fmla="*/ 10 w 15"/>
                    <a:gd name="T25" fmla="*/ 0 h 14"/>
                    <a:gd name="T26" fmla="*/ 7 w 15"/>
                    <a:gd name="T27" fmla="*/ 0 h 14"/>
                    <a:gd name="T28" fmla="*/ 5 w 15"/>
                    <a:gd name="T29" fmla="*/ 2 h 14"/>
                    <a:gd name="T30" fmla="*/ 3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3" y="12"/>
                      </a:lnTo>
                      <a:lnTo>
                        <a:pt x="5" y="14"/>
                      </a:lnTo>
                      <a:lnTo>
                        <a:pt x="7" y="14"/>
                      </a:lnTo>
                      <a:lnTo>
                        <a:pt x="10" y="14"/>
                      </a:lnTo>
                      <a:lnTo>
                        <a:pt x="12" y="14"/>
                      </a:lnTo>
                      <a:lnTo>
                        <a:pt x="15" y="12"/>
                      </a:lnTo>
                      <a:lnTo>
                        <a:pt x="15" y="10"/>
                      </a:lnTo>
                      <a:lnTo>
                        <a:pt x="15" y="7"/>
                      </a:lnTo>
                      <a:lnTo>
                        <a:pt x="15" y="5"/>
                      </a:lnTo>
                      <a:lnTo>
                        <a:pt x="12" y="2"/>
                      </a:lnTo>
                      <a:lnTo>
                        <a:pt x="10" y="0"/>
                      </a:lnTo>
                      <a:lnTo>
                        <a:pt x="7" y="0"/>
                      </a:lnTo>
                      <a:lnTo>
                        <a:pt x="5" y="2"/>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663" name="Freeform 615"/>
                <p:cNvSpPr>
                  <a:spLocks/>
                </p:cNvSpPr>
                <p:nvPr/>
              </p:nvSpPr>
              <p:spPr bwMode="auto">
                <a:xfrm>
                  <a:off x="8555" y="6816"/>
                  <a:ext cx="14" cy="15"/>
                </a:xfrm>
                <a:custGeom>
                  <a:avLst/>
                  <a:gdLst>
                    <a:gd name="T0" fmla="*/ 0 w 14"/>
                    <a:gd name="T1" fmla="*/ 10 h 15"/>
                    <a:gd name="T2" fmla="*/ 2 w 14"/>
                    <a:gd name="T3" fmla="*/ 12 h 15"/>
                    <a:gd name="T4" fmla="*/ 5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9 w 14"/>
                    <a:gd name="T25" fmla="*/ 0 h 15"/>
                    <a:gd name="T26" fmla="*/ 7 w 14"/>
                    <a:gd name="T27" fmla="*/ 0 h 15"/>
                    <a:gd name="T28" fmla="*/ 5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9" y="15"/>
                      </a:lnTo>
                      <a:lnTo>
                        <a:pt x="12" y="15"/>
                      </a:lnTo>
                      <a:lnTo>
                        <a:pt x="14" y="12"/>
                      </a:lnTo>
                      <a:lnTo>
                        <a:pt x="14" y="10"/>
                      </a:lnTo>
                      <a:lnTo>
                        <a:pt x="14" y="7"/>
                      </a:lnTo>
                      <a:lnTo>
                        <a:pt x="14" y="5"/>
                      </a:lnTo>
                      <a:lnTo>
                        <a:pt x="12" y="3"/>
                      </a:lnTo>
                      <a:lnTo>
                        <a:pt x="9" y="0"/>
                      </a:lnTo>
                      <a:lnTo>
                        <a:pt x="7" y="0"/>
                      </a:lnTo>
                      <a:lnTo>
                        <a:pt x="5"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664" name="Freeform 616"/>
                <p:cNvSpPr>
                  <a:spLocks/>
                </p:cNvSpPr>
                <p:nvPr/>
              </p:nvSpPr>
              <p:spPr bwMode="auto">
                <a:xfrm>
                  <a:off x="8552" y="6787"/>
                  <a:ext cx="15" cy="15"/>
                </a:xfrm>
                <a:custGeom>
                  <a:avLst/>
                  <a:gdLst>
                    <a:gd name="T0" fmla="*/ 0 w 15"/>
                    <a:gd name="T1" fmla="*/ 10 h 15"/>
                    <a:gd name="T2" fmla="*/ 3 w 15"/>
                    <a:gd name="T3" fmla="*/ 12 h 15"/>
                    <a:gd name="T4" fmla="*/ 5 w 15"/>
                    <a:gd name="T5" fmla="*/ 15 h 15"/>
                    <a:gd name="T6" fmla="*/ 8 w 15"/>
                    <a:gd name="T7" fmla="*/ 15 h 15"/>
                    <a:gd name="T8" fmla="*/ 10 w 15"/>
                    <a:gd name="T9" fmla="*/ 15 h 15"/>
                    <a:gd name="T10" fmla="*/ 12 w 15"/>
                    <a:gd name="T11" fmla="*/ 15 h 15"/>
                    <a:gd name="T12" fmla="*/ 15 w 15"/>
                    <a:gd name="T13" fmla="*/ 12 h 15"/>
                    <a:gd name="T14" fmla="*/ 15 w 15"/>
                    <a:gd name="T15" fmla="*/ 10 h 15"/>
                    <a:gd name="T16" fmla="*/ 15 w 15"/>
                    <a:gd name="T17" fmla="*/ 8 h 15"/>
                    <a:gd name="T18" fmla="*/ 15 w 15"/>
                    <a:gd name="T19" fmla="*/ 8 h 15"/>
                    <a:gd name="T20" fmla="*/ 15 w 15"/>
                    <a:gd name="T21" fmla="*/ 5 h 15"/>
                    <a:gd name="T22" fmla="*/ 12 w 15"/>
                    <a:gd name="T23" fmla="*/ 3 h 15"/>
                    <a:gd name="T24" fmla="*/ 10 w 15"/>
                    <a:gd name="T25" fmla="*/ 0 h 15"/>
                    <a:gd name="T26" fmla="*/ 8 w 15"/>
                    <a:gd name="T27" fmla="*/ 0 h 15"/>
                    <a:gd name="T28" fmla="*/ 5 w 15"/>
                    <a:gd name="T29" fmla="*/ 3 h 15"/>
                    <a:gd name="T30" fmla="*/ 3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8" y="15"/>
                      </a:lnTo>
                      <a:lnTo>
                        <a:pt x="10" y="15"/>
                      </a:lnTo>
                      <a:lnTo>
                        <a:pt x="12" y="15"/>
                      </a:lnTo>
                      <a:lnTo>
                        <a:pt x="15" y="12"/>
                      </a:lnTo>
                      <a:lnTo>
                        <a:pt x="15" y="10"/>
                      </a:lnTo>
                      <a:lnTo>
                        <a:pt x="15" y="8"/>
                      </a:lnTo>
                      <a:lnTo>
                        <a:pt x="15" y="5"/>
                      </a:lnTo>
                      <a:lnTo>
                        <a:pt x="12" y="3"/>
                      </a:lnTo>
                      <a:lnTo>
                        <a:pt x="10" y="0"/>
                      </a:lnTo>
                      <a:lnTo>
                        <a:pt x="8" y="0"/>
                      </a:lnTo>
                      <a:lnTo>
                        <a:pt x="5" y="3"/>
                      </a:lnTo>
                      <a:lnTo>
                        <a:pt x="3" y="5"/>
                      </a:lnTo>
                      <a:lnTo>
                        <a:pt x="0" y="8"/>
                      </a:lnTo>
                      <a:lnTo>
                        <a:pt x="0" y="10"/>
                      </a:lnTo>
                      <a:close/>
                    </a:path>
                  </a:pathLst>
                </a:custGeom>
                <a:solidFill>
                  <a:srgbClr val="969696"/>
                </a:solidFill>
                <a:ln w="9525">
                  <a:noFill/>
                  <a:round/>
                  <a:headEnd/>
                  <a:tailEnd/>
                </a:ln>
              </p:spPr>
              <p:txBody>
                <a:bodyPr/>
                <a:lstStyle/>
                <a:p>
                  <a:endParaRPr lang="ru-RU"/>
                </a:p>
              </p:txBody>
            </p:sp>
            <p:sp>
              <p:nvSpPr>
                <p:cNvPr id="665" name="Freeform 617"/>
                <p:cNvSpPr>
                  <a:spLocks/>
                </p:cNvSpPr>
                <p:nvPr/>
              </p:nvSpPr>
              <p:spPr bwMode="auto">
                <a:xfrm>
                  <a:off x="8550" y="6759"/>
                  <a:ext cx="14" cy="14"/>
                </a:xfrm>
                <a:custGeom>
                  <a:avLst/>
                  <a:gdLst>
                    <a:gd name="T0" fmla="*/ 0 w 14"/>
                    <a:gd name="T1" fmla="*/ 9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4 h 14"/>
                    <a:gd name="T22" fmla="*/ 12 w 14"/>
                    <a:gd name="T23" fmla="*/ 2 h 14"/>
                    <a:gd name="T24" fmla="*/ 10 w 14"/>
                    <a:gd name="T25" fmla="*/ 0 h 14"/>
                    <a:gd name="T26" fmla="*/ 7 w 14"/>
                    <a:gd name="T27" fmla="*/ 0 h 14"/>
                    <a:gd name="T28" fmla="*/ 5 w 14"/>
                    <a:gd name="T29" fmla="*/ 2 h 14"/>
                    <a:gd name="T30" fmla="*/ 2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10" y="14"/>
                      </a:lnTo>
                      <a:lnTo>
                        <a:pt x="12" y="14"/>
                      </a:lnTo>
                      <a:lnTo>
                        <a:pt x="14" y="12"/>
                      </a:lnTo>
                      <a:lnTo>
                        <a:pt x="14" y="9"/>
                      </a:lnTo>
                      <a:lnTo>
                        <a:pt x="14" y="7"/>
                      </a:lnTo>
                      <a:lnTo>
                        <a:pt x="14" y="4"/>
                      </a:lnTo>
                      <a:lnTo>
                        <a:pt x="12" y="2"/>
                      </a:lnTo>
                      <a:lnTo>
                        <a:pt x="10" y="0"/>
                      </a:lnTo>
                      <a:lnTo>
                        <a:pt x="7" y="0"/>
                      </a:lnTo>
                      <a:lnTo>
                        <a:pt x="5" y="2"/>
                      </a:lnTo>
                      <a:lnTo>
                        <a:pt x="2" y="4"/>
                      </a:lnTo>
                      <a:lnTo>
                        <a:pt x="0" y="7"/>
                      </a:lnTo>
                      <a:lnTo>
                        <a:pt x="0" y="9"/>
                      </a:lnTo>
                      <a:close/>
                    </a:path>
                  </a:pathLst>
                </a:custGeom>
                <a:solidFill>
                  <a:srgbClr val="969696"/>
                </a:solidFill>
                <a:ln w="9525">
                  <a:noFill/>
                  <a:round/>
                  <a:headEnd/>
                  <a:tailEnd/>
                </a:ln>
              </p:spPr>
              <p:txBody>
                <a:bodyPr/>
                <a:lstStyle/>
                <a:p>
                  <a:endParaRPr lang="ru-RU"/>
                </a:p>
              </p:txBody>
            </p:sp>
            <p:sp>
              <p:nvSpPr>
                <p:cNvPr id="666" name="Freeform 618"/>
                <p:cNvSpPr>
                  <a:spLocks/>
                </p:cNvSpPr>
                <p:nvPr/>
              </p:nvSpPr>
              <p:spPr bwMode="auto">
                <a:xfrm>
                  <a:off x="8548" y="6730"/>
                  <a:ext cx="14" cy="14"/>
                </a:xfrm>
                <a:custGeom>
                  <a:avLst/>
                  <a:gdLst>
                    <a:gd name="T0" fmla="*/ 0 w 14"/>
                    <a:gd name="T1" fmla="*/ 9 h 14"/>
                    <a:gd name="T2" fmla="*/ 0 w 14"/>
                    <a:gd name="T3" fmla="*/ 12 h 14"/>
                    <a:gd name="T4" fmla="*/ 2 w 14"/>
                    <a:gd name="T5" fmla="*/ 14 h 14"/>
                    <a:gd name="T6" fmla="*/ 4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9 w 14"/>
                    <a:gd name="T23" fmla="*/ 2 h 14"/>
                    <a:gd name="T24" fmla="*/ 7 w 14"/>
                    <a:gd name="T25" fmla="*/ 0 h 14"/>
                    <a:gd name="T26" fmla="*/ 4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4" y="14"/>
                      </a:lnTo>
                      <a:lnTo>
                        <a:pt x="7" y="14"/>
                      </a:lnTo>
                      <a:lnTo>
                        <a:pt x="9" y="14"/>
                      </a:lnTo>
                      <a:lnTo>
                        <a:pt x="12" y="12"/>
                      </a:lnTo>
                      <a:lnTo>
                        <a:pt x="14" y="9"/>
                      </a:lnTo>
                      <a:lnTo>
                        <a:pt x="14" y="7"/>
                      </a:lnTo>
                      <a:lnTo>
                        <a:pt x="12" y="5"/>
                      </a:lnTo>
                      <a:lnTo>
                        <a:pt x="9" y="2"/>
                      </a:lnTo>
                      <a:lnTo>
                        <a:pt x="7" y="0"/>
                      </a:lnTo>
                      <a:lnTo>
                        <a:pt x="4"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667" name="Freeform 619"/>
                <p:cNvSpPr>
                  <a:spLocks/>
                </p:cNvSpPr>
                <p:nvPr/>
              </p:nvSpPr>
              <p:spPr bwMode="auto">
                <a:xfrm>
                  <a:off x="8545" y="6703"/>
                  <a:ext cx="15" cy="15"/>
                </a:xfrm>
                <a:custGeom>
                  <a:avLst/>
                  <a:gdLst>
                    <a:gd name="T0" fmla="*/ 0 w 15"/>
                    <a:gd name="T1" fmla="*/ 8 h 15"/>
                    <a:gd name="T2" fmla="*/ 0 w 15"/>
                    <a:gd name="T3" fmla="*/ 10 h 15"/>
                    <a:gd name="T4" fmla="*/ 3 w 15"/>
                    <a:gd name="T5" fmla="*/ 12 h 15"/>
                    <a:gd name="T6" fmla="*/ 5 w 15"/>
                    <a:gd name="T7" fmla="*/ 15 h 15"/>
                    <a:gd name="T8" fmla="*/ 7 w 15"/>
                    <a:gd name="T9" fmla="*/ 15 h 15"/>
                    <a:gd name="T10" fmla="*/ 10 w 15"/>
                    <a:gd name="T11" fmla="*/ 12 h 15"/>
                    <a:gd name="T12" fmla="*/ 12 w 15"/>
                    <a:gd name="T13" fmla="*/ 10 h 15"/>
                    <a:gd name="T14" fmla="*/ 15 w 15"/>
                    <a:gd name="T15" fmla="*/ 8 h 15"/>
                    <a:gd name="T16" fmla="*/ 15 w 15"/>
                    <a:gd name="T17" fmla="*/ 5 h 15"/>
                    <a:gd name="T18" fmla="*/ 15 w 15"/>
                    <a:gd name="T19" fmla="*/ 5 h 15"/>
                    <a:gd name="T20" fmla="*/ 12 w 15"/>
                    <a:gd name="T21" fmla="*/ 3 h 15"/>
                    <a:gd name="T22" fmla="*/ 10 w 15"/>
                    <a:gd name="T23" fmla="*/ 0 h 15"/>
                    <a:gd name="T24" fmla="*/ 7 w 15"/>
                    <a:gd name="T25" fmla="*/ 0 h 15"/>
                    <a:gd name="T26" fmla="*/ 5 w 15"/>
                    <a:gd name="T27" fmla="*/ 0 h 15"/>
                    <a:gd name="T28" fmla="*/ 3 w 15"/>
                    <a:gd name="T29" fmla="*/ 0 h 15"/>
                    <a:gd name="T30" fmla="*/ 0 w 15"/>
                    <a:gd name="T31" fmla="*/ 3 h 15"/>
                    <a:gd name="T32" fmla="*/ 0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0" y="10"/>
                      </a:lnTo>
                      <a:lnTo>
                        <a:pt x="3" y="12"/>
                      </a:lnTo>
                      <a:lnTo>
                        <a:pt x="5" y="15"/>
                      </a:lnTo>
                      <a:lnTo>
                        <a:pt x="7" y="15"/>
                      </a:lnTo>
                      <a:lnTo>
                        <a:pt x="10" y="12"/>
                      </a:lnTo>
                      <a:lnTo>
                        <a:pt x="12" y="10"/>
                      </a:lnTo>
                      <a:lnTo>
                        <a:pt x="15" y="8"/>
                      </a:lnTo>
                      <a:lnTo>
                        <a:pt x="15" y="5"/>
                      </a:lnTo>
                      <a:lnTo>
                        <a:pt x="12" y="3"/>
                      </a:lnTo>
                      <a:lnTo>
                        <a:pt x="10" y="0"/>
                      </a:lnTo>
                      <a:lnTo>
                        <a:pt x="7" y="0"/>
                      </a:lnTo>
                      <a:lnTo>
                        <a:pt x="5" y="0"/>
                      </a:lnTo>
                      <a:lnTo>
                        <a:pt x="3" y="0"/>
                      </a:lnTo>
                      <a:lnTo>
                        <a:pt x="0" y="3"/>
                      </a:lnTo>
                      <a:lnTo>
                        <a:pt x="0" y="5"/>
                      </a:lnTo>
                      <a:lnTo>
                        <a:pt x="0" y="8"/>
                      </a:lnTo>
                      <a:close/>
                    </a:path>
                  </a:pathLst>
                </a:custGeom>
                <a:solidFill>
                  <a:srgbClr val="969696"/>
                </a:solidFill>
                <a:ln w="9525">
                  <a:noFill/>
                  <a:round/>
                  <a:headEnd/>
                  <a:tailEnd/>
                </a:ln>
              </p:spPr>
              <p:txBody>
                <a:bodyPr/>
                <a:lstStyle/>
                <a:p>
                  <a:endParaRPr lang="ru-RU"/>
                </a:p>
              </p:txBody>
            </p:sp>
            <p:sp>
              <p:nvSpPr>
                <p:cNvPr id="668" name="Freeform 620"/>
                <p:cNvSpPr>
                  <a:spLocks/>
                </p:cNvSpPr>
                <p:nvPr/>
              </p:nvSpPr>
              <p:spPr bwMode="auto">
                <a:xfrm>
                  <a:off x="8543" y="6675"/>
                  <a:ext cx="14" cy="14"/>
                </a:xfrm>
                <a:custGeom>
                  <a:avLst/>
                  <a:gdLst>
                    <a:gd name="T0" fmla="*/ 0 w 14"/>
                    <a:gd name="T1" fmla="*/ 7 h 14"/>
                    <a:gd name="T2" fmla="*/ 0 w 14"/>
                    <a:gd name="T3" fmla="*/ 9 h 14"/>
                    <a:gd name="T4" fmla="*/ 2 w 14"/>
                    <a:gd name="T5" fmla="*/ 12 h 14"/>
                    <a:gd name="T6" fmla="*/ 5 w 14"/>
                    <a:gd name="T7" fmla="*/ 14 h 14"/>
                    <a:gd name="T8" fmla="*/ 7 w 14"/>
                    <a:gd name="T9" fmla="*/ 14 h 14"/>
                    <a:gd name="T10" fmla="*/ 9 w 14"/>
                    <a:gd name="T11" fmla="*/ 12 h 14"/>
                    <a:gd name="T12" fmla="*/ 12 w 14"/>
                    <a:gd name="T13" fmla="*/ 9 h 14"/>
                    <a:gd name="T14" fmla="*/ 14 w 14"/>
                    <a:gd name="T15" fmla="*/ 7 h 14"/>
                    <a:gd name="T16" fmla="*/ 14 w 14"/>
                    <a:gd name="T17" fmla="*/ 4 h 14"/>
                    <a:gd name="T18" fmla="*/ 14 w 14"/>
                    <a:gd name="T19" fmla="*/ 4 h 14"/>
                    <a:gd name="T20" fmla="*/ 12 w 14"/>
                    <a:gd name="T21" fmla="*/ 2 h 14"/>
                    <a:gd name="T22" fmla="*/ 9 w 14"/>
                    <a:gd name="T23" fmla="*/ 0 h 14"/>
                    <a:gd name="T24" fmla="*/ 7 w 14"/>
                    <a:gd name="T25" fmla="*/ 0 h 14"/>
                    <a:gd name="T26" fmla="*/ 5 w 14"/>
                    <a:gd name="T27" fmla="*/ 0 h 14"/>
                    <a:gd name="T28" fmla="*/ 2 w 14"/>
                    <a:gd name="T29" fmla="*/ 0 h 14"/>
                    <a:gd name="T30" fmla="*/ 0 w 14"/>
                    <a:gd name="T31" fmla="*/ 2 h 14"/>
                    <a:gd name="T32" fmla="*/ 0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5" y="14"/>
                      </a:lnTo>
                      <a:lnTo>
                        <a:pt x="7" y="14"/>
                      </a:lnTo>
                      <a:lnTo>
                        <a:pt x="9" y="12"/>
                      </a:lnTo>
                      <a:lnTo>
                        <a:pt x="12" y="9"/>
                      </a:lnTo>
                      <a:lnTo>
                        <a:pt x="14" y="7"/>
                      </a:lnTo>
                      <a:lnTo>
                        <a:pt x="14" y="4"/>
                      </a:lnTo>
                      <a:lnTo>
                        <a:pt x="12" y="2"/>
                      </a:lnTo>
                      <a:lnTo>
                        <a:pt x="9" y="0"/>
                      </a:lnTo>
                      <a:lnTo>
                        <a:pt x="7" y="0"/>
                      </a:lnTo>
                      <a:lnTo>
                        <a:pt x="5" y="0"/>
                      </a:lnTo>
                      <a:lnTo>
                        <a:pt x="2" y="0"/>
                      </a:lnTo>
                      <a:lnTo>
                        <a:pt x="0" y="2"/>
                      </a:lnTo>
                      <a:lnTo>
                        <a:pt x="0" y="4"/>
                      </a:lnTo>
                      <a:lnTo>
                        <a:pt x="0" y="7"/>
                      </a:lnTo>
                      <a:close/>
                    </a:path>
                  </a:pathLst>
                </a:custGeom>
                <a:solidFill>
                  <a:srgbClr val="969696"/>
                </a:solidFill>
                <a:ln w="9525">
                  <a:noFill/>
                  <a:round/>
                  <a:headEnd/>
                  <a:tailEnd/>
                </a:ln>
              </p:spPr>
              <p:txBody>
                <a:bodyPr/>
                <a:lstStyle/>
                <a:p>
                  <a:endParaRPr lang="ru-RU"/>
                </a:p>
              </p:txBody>
            </p:sp>
            <p:sp>
              <p:nvSpPr>
                <p:cNvPr id="669" name="Freeform 621"/>
                <p:cNvSpPr>
                  <a:spLocks/>
                </p:cNvSpPr>
                <p:nvPr/>
              </p:nvSpPr>
              <p:spPr bwMode="auto">
                <a:xfrm>
                  <a:off x="8540" y="6646"/>
                  <a:ext cx="15" cy="14"/>
                </a:xfrm>
                <a:custGeom>
                  <a:avLst/>
                  <a:gdLst>
                    <a:gd name="T0" fmla="*/ 0 w 15"/>
                    <a:gd name="T1" fmla="*/ 7 h 14"/>
                    <a:gd name="T2" fmla="*/ 0 w 15"/>
                    <a:gd name="T3" fmla="*/ 9 h 14"/>
                    <a:gd name="T4" fmla="*/ 3 w 15"/>
                    <a:gd name="T5" fmla="*/ 12 h 14"/>
                    <a:gd name="T6" fmla="*/ 5 w 15"/>
                    <a:gd name="T7" fmla="*/ 14 h 14"/>
                    <a:gd name="T8" fmla="*/ 8 w 15"/>
                    <a:gd name="T9" fmla="*/ 14 h 14"/>
                    <a:gd name="T10" fmla="*/ 10 w 15"/>
                    <a:gd name="T11" fmla="*/ 12 h 14"/>
                    <a:gd name="T12" fmla="*/ 12 w 15"/>
                    <a:gd name="T13" fmla="*/ 9 h 14"/>
                    <a:gd name="T14" fmla="*/ 15 w 15"/>
                    <a:gd name="T15" fmla="*/ 7 h 14"/>
                    <a:gd name="T16" fmla="*/ 15 w 15"/>
                    <a:gd name="T17" fmla="*/ 5 h 14"/>
                    <a:gd name="T18" fmla="*/ 15 w 15"/>
                    <a:gd name="T19" fmla="*/ 5 h 14"/>
                    <a:gd name="T20" fmla="*/ 12 w 15"/>
                    <a:gd name="T21" fmla="*/ 2 h 14"/>
                    <a:gd name="T22" fmla="*/ 10 w 15"/>
                    <a:gd name="T23" fmla="*/ 0 h 14"/>
                    <a:gd name="T24" fmla="*/ 8 w 15"/>
                    <a:gd name="T25" fmla="*/ 0 h 14"/>
                    <a:gd name="T26" fmla="*/ 5 w 15"/>
                    <a:gd name="T27" fmla="*/ 0 h 14"/>
                    <a:gd name="T28" fmla="*/ 3 w 15"/>
                    <a:gd name="T29" fmla="*/ 0 h 14"/>
                    <a:gd name="T30" fmla="*/ 0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8" y="14"/>
                      </a:lnTo>
                      <a:lnTo>
                        <a:pt x="10" y="12"/>
                      </a:lnTo>
                      <a:lnTo>
                        <a:pt x="12" y="9"/>
                      </a:lnTo>
                      <a:lnTo>
                        <a:pt x="15" y="7"/>
                      </a:lnTo>
                      <a:lnTo>
                        <a:pt x="15" y="5"/>
                      </a:lnTo>
                      <a:lnTo>
                        <a:pt x="12" y="2"/>
                      </a:lnTo>
                      <a:lnTo>
                        <a:pt x="10" y="0"/>
                      </a:lnTo>
                      <a:lnTo>
                        <a:pt x="8" y="0"/>
                      </a:lnTo>
                      <a:lnTo>
                        <a:pt x="5" y="0"/>
                      </a:lnTo>
                      <a:lnTo>
                        <a:pt x="3" y="0"/>
                      </a:lnTo>
                      <a:lnTo>
                        <a:pt x="0" y="2"/>
                      </a:lnTo>
                      <a:lnTo>
                        <a:pt x="0" y="5"/>
                      </a:lnTo>
                      <a:lnTo>
                        <a:pt x="0" y="7"/>
                      </a:lnTo>
                      <a:close/>
                    </a:path>
                  </a:pathLst>
                </a:custGeom>
                <a:solidFill>
                  <a:srgbClr val="969696"/>
                </a:solidFill>
                <a:ln w="9525">
                  <a:noFill/>
                  <a:round/>
                  <a:headEnd/>
                  <a:tailEnd/>
                </a:ln>
              </p:spPr>
              <p:txBody>
                <a:bodyPr/>
                <a:lstStyle/>
                <a:p>
                  <a:endParaRPr lang="ru-RU"/>
                </a:p>
              </p:txBody>
            </p:sp>
            <p:sp>
              <p:nvSpPr>
                <p:cNvPr id="670" name="Freeform 622"/>
                <p:cNvSpPr>
                  <a:spLocks/>
                </p:cNvSpPr>
                <p:nvPr/>
              </p:nvSpPr>
              <p:spPr bwMode="auto">
                <a:xfrm>
                  <a:off x="8536" y="6617"/>
                  <a:ext cx="14" cy="14"/>
                </a:xfrm>
                <a:custGeom>
                  <a:avLst/>
                  <a:gdLst>
                    <a:gd name="T0" fmla="*/ 0 w 14"/>
                    <a:gd name="T1" fmla="*/ 7 h 14"/>
                    <a:gd name="T2" fmla="*/ 2 w 14"/>
                    <a:gd name="T3" fmla="*/ 10 h 14"/>
                    <a:gd name="T4" fmla="*/ 4 w 14"/>
                    <a:gd name="T5" fmla="*/ 12 h 14"/>
                    <a:gd name="T6" fmla="*/ 7 w 14"/>
                    <a:gd name="T7" fmla="*/ 14 h 14"/>
                    <a:gd name="T8" fmla="*/ 9 w 14"/>
                    <a:gd name="T9" fmla="*/ 14 h 14"/>
                    <a:gd name="T10" fmla="*/ 12 w 14"/>
                    <a:gd name="T11" fmla="*/ 12 h 14"/>
                    <a:gd name="T12" fmla="*/ 14 w 14"/>
                    <a:gd name="T13" fmla="*/ 10 h 14"/>
                    <a:gd name="T14" fmla="*/ 14 w 14"/>
                    <a:gd name="T15" fmla="*/ 7 h 14"/>
                    <a:gd name="T16" fmla="*/ 14 w 14"/>
                    <a:gd name="T17" fmla="*/ 5 h 14"/>
                    <a:gd name="T18" fmla="*/ 14 w 14"/>
                    <a:gd name="T19" fmla="*/ 5 h 14"/>
                    <a:gd name="T20" fmla="*/ 14 w 14"/>
                    <a:gd name="T21" fmla="*/ 2 h 14"/>
                    <a:gd name="T22" fmla="*/ 12 w 14"/>
                    <a:gd name="T23" fmla="*/ 0 h 14"/>
                    <a:gd name="T24" fmla="*/ 9 w 14"/>
                    <a:gd name="T25" fmla="*/ 0 h 14"/>
                    <a:gd name="T26" fmla="*/ 7 w 14"/>
                    <a:gd name="T27" fmla="*/ 0 h 14"/>
                    <a:gd name="T28" fmla="*/ 4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10"/>
                      </a:lnTo>
                      <a:lnTo>
                        <a:pt x="4" y="12"/>
                      </a:lnTo>
                      <a:lnTo>
                        <a:pt x="7" y="14"/>
                      </a:lnTo>
                      <a:lnTo>
                        <a:pt x="9" y="14"/>
                      </a:lnTo>
                      <a:lnTo>
                        <a:pt x="12" y="12"/>
                      </a:lnTo>
                      <a:lnTo>
                        <a:pt x="14" y="10"/>
                      </a:lnTo>
                      <a:lnTo>
                        <a:pt x="14" y="7"/>
                      </a:lnTo>
                      <a:lnTo>
                        <a:pt x="14" y="5"/>
                      </a:lnTo>
                      <a:lnTo>
                        <a:pt x="14" y="2"/>
                      </a:lnTo>
                      <a:lnTo>
                        <a:pt x="12" y="0"/>
                      </a:lnTo>
                      <a:lnTo>
                        <a:pt x="9" y="0"/>
                      </a:lnTo>
                      <a:lnTo>
                        <a:pt x="7" y="0"/>
                      </a:lnTo>
                      <a:lnTo>
                        <a:pt x="4"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671" name="Freeform 623"/>
                <p:cNvSpPr>
                  <a:spLocks/>
                </p:cNvSpPr>
                <p:nvPr/>
              </p:nvSpPr>
              <p:spPr bwMode="auto">
                <a:xfrm>
                  <a:off x="8533" y="6588"/>
                  <a:ext cx="15" cy="14"/>
                </a:xfrm>
                <a:custGeom>
                  <a:avLst/>
                  <a:gdLst>
                    <a:gd name="T0" fmla="*/ 0 w 15"/>
                    <a:gd name="T1" fmla="*/ 7 h 14"/>
                    <a:gd name="T2" fmla="*/ 3 w 15"/>
                    <a:gd name="T3" fmla="*/ 10 h 14"/>
                    <a:gd name="T4" fmla="*/ 5 w 15"/>
                    <a:gd name="T5" fmla="*/ 12 h 14"/>
                    <a:gd name="T6" fmla="*/ 7 w 15"/>
                    <a:gd name="T7" fmla="*/ 14 h 14"/>
                    <a:gd name="T8" fmla="*/ 10 w 15"/>
                    <a:gd name="T9" fmla="*/ 14 h 14"/>
                    <a:gd name="T10" fmla="*/ 12 w 15"/>
                    <a:gd name="T11" fmla="*/ 12 h 14"/>
                    <a:gd name="T12" fmla="*/ 15 w 15"/>
                    <a:gd name="T13" fmla="*/ 10 h 14"/>
                    <a:gd name="T14" fmla="*/ 15 w 15"/>
                    <a:gd name="T15" fmla="*/ 7 h 14"/>
                    <a:gd name="T16" fmla="*/ 15 w 15"/>
                    <a:gd name="T17" fmla="*/ 5 h 14"/>
                    <a:gd name="T18" fmla="*/ 15 w 15"/>
                    <a:gd name="T19" fmla="*/ 5 h 14"/>
                    <a:gd name="T20" fmla="*/ 15 w 15"/>
                    <a:gd name="T21" fmla="*/ 2 h 14"/>
                    <a:gd name="T22" fmla="*/ 12 w 15"/>
                    <a:gd name="T23" fmla="*/ 0 h 14"/>
                    <a:gd name="T24" fmla="*/ 10 w 15"/>
                    <a:gd name="T25" fmla="*/ 0 h 14"/>
                    <a:gd name="T26" fmla="*/ 7 w 15"/>
                    <a:gd name="T27" fmla="*/ 0 h 14"/>
                    <a:gd name="T28" fmla="*/ 5 w 15"/>
                    <a:gd name="T29" fmla="*/ 0 h 14"/>
                    <a:gd name="T30" fmla="*/ 3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3" y="10"/>
                      </a:lnTo>
                      <a:lnTo>
                        <a:pt x="5" y="12"/>
                      </a:lnTo>
                      <a:lnTo>
                        <a:pt x="7" y="14"/>
                      </a:lnTo>
                      <a:lnTo>
                        <a:pt x="10" y="14"/>
                      </a:lnTo>
                      <a:lnTo>
                        <a:pt x="12" y="12"/>
                      </a:lnTo>
                      <a:lnTo>
                        <a:pt x="15" y="10"/>
                      </a:lnTo>
                      <a:lnTo>
                        <a:pt x="15" y="7"/>
                      </a:lnTo>
                      <a:lnTo>
                        <a:pt x="15" y="5"/>
                      </a:lnTo>
                      <a:lnTo>
                        <a:pt x="15" y="2"/>
                      </a:lnTo>
                      <a:lnTo>
                        <a:pt x="12" y="0"/>
                      </a:lnTo>
                      <a:lnTo>
                        <a:pt x="10" y="0"/>
                      </a:lnTo>
                      <a:lnTo>
                        <a:pt x="7" y="0"/>
                      </a:lnTo>
                      <a:lnTo>
                        <a:pt x="5" y="0"/>
                      </a:lnTo>
                      <a:lnTo>
                        <a:pt x="3" y="2"/>
                      </a:lnTo>
                      <a:lnTo>
                        <a:pt x="0" y="5"/>
                      </a:lnTo>
                      <a:lnTo>
                        <a:pt x="0" y="7"/>
                      </a:lnTo>
                      <a:close/>
                    </a:path>
                  </a:pathLst>
                </a:custGeom>
                <a:solidFill>
                  <a:srgbClr val="969696"/>
                </a:solidFill>
                <a:ln w="9525">
                  <a:noFill/>
                  <a:round/>
                  <a:headEnd/>
                  <a:tailEnd/>
                </a:ln>
              </p:spPr>
              <p:txBody>
                <a:bodyPr/>
                <a:lstStyle/>
                <a:p>
                  <a:endParaRPr lang="ru-RU"/>
                </a:p>
              </p:txBody>
            </p:sp>
            <p:sp>
              <p:nvSpPr>
                <p:cNvPr id="672" name="Freeform 624"/>
                <p:cNvSpPr>
                  <a:spLocks/>
                </p:cNvSpPr>
                <p:nvPr/>
              </p:nvSpPr>
              <p:spPr bwMode="auto">
                <a:xfrm>
                  <a:off x="8531" y="6559"/>
                  <a:ext cx="14" cy="15"/>
                </a:xfrm>
                <a:custGeom>
                  <a:avLst/>
                  <a:gdLst>
                    <a:gd name="T0" fmla="*/ 0 w 14"/>
                    <a:gd name="T1" fmla="*/ 7 h 15"/>
                    <a:gd name="T2" fmla="*/ 2 w 14"/>
                    <a:gd name="T3" fmla="*/ 10 h 15"/>
                    <a:gd name="T4" fmla="*/ 5 w 14"/>
                    <a:gd name="T5" fmla="*/ 12 h 15"/>
                    <a:gd name="T6" fmla="*/ 7 w 14"/>
                    <a:gd name="T7" fmla="*/ 15 h 15"/>
                    <a:gd name="T8" fmla="*/ 9 w 14"/>
                    <a:gd name="T9" fmla="*/ 15 h 15"/>
                    <a:gd name="T10" fmla="*/ 12 w 14"/>
                    <a:gd name="T11" fmla="*/ 12 h 15"/>
                    <a:gd name="T12" fmla="*/ 14 w 14"/>
                    <a:gd name="T13" fmla="*/ 10 h 15"/>
                    <a:gd name="T14" fmla="*/ 14 w 14"/>
                    <a:gd name="T15" fmla="*/ 7 h 15"/>
                    <a:gd name="T16" fmla="*/ 14 w 14"/>
                    <a:gd name="T17" fmla="*/ 5 h 15"/>
                    <a:gd name="T18" fmla="*/ 14 w 14"/>
                    <a:gd name="T19" fmla="*/ 5 h 15"/>
                    <a:gd name="T20" fmla="*/ 14 w 14"/>
                    <a:gd name="T21" fmla="*/ 3 h 15"/>
                    <a:gd name="T22" fmla="*/ 12 w 14"/>
                    <a:gd name="T23" fmla="*/ 0 h 15"/>
                    <a:gd name="T24" fmla="*/ 9 w 14"/>
                    <a:gd name="T25" fmla="*/ 0 h 15"/>
                    <a:gd name="T26" fmla="*/ 7 w 14"/>
                    <a:gd name="T27" fmla="*/ 0 h 15"/>
                    <a:gd name="T28" fmla="*/ 5 w 14"/>
                    <a:gd name="T29" fmla="*/ 0 h 15"/>
                    <a:gd name="T30" fmla="*/ 2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2" y="10"/>
                      </a:lnTo>
                      <a:lnTo>
                        <a:pt x="5" y="12"/>
                      </a:lnTo>
                      <a:lnTo>
                        <a:pt x="7" y="15"/>
                      </a:lnTo>
                      <a:lnTo>
                        <a:pt x="9" y="15"/>
                      </a:lnTo>
                      <a:lnTo>
                        <a:pt x="12" y="12"/>
                      </a:lnTo>
                      <a:lnTo>
                        <a:pt x="14" y="10"/>
                      </a:lnTo>
                      <a:lnTo>
                        <a:pt x="14" y="7"/>
                      </a:lnTo>
                      <a:lnTo>
                        <a:pt x="14" y="5"/>
                      </a:lnTo>
                      <a:lnTo>
                        <a:pt x="14" y="3"/>
                      </a:lnTo>
                      <a:lnTo>
                        <a:pt x="12" y="0"/>
                      </a:lnTo>
                      <a:lnTo>
                        <a:pt x="9" y="0"/>
                      </a:lnTo>
                      <a:lnTo>
                        <a:pt x="7" y="0"/>
                      </a:lnTo>
                      <a:lnTo>
                        <a:pt x="5" y="0"/>
                      </a:lnTo>
                      <a:lnTo>
                        <a:pt x="2" y="3"/>
                      </a:lnTo>
                      <a:lnTo>
                        <a:pt x="0" y="5"/>
                      </a:lnTo>
                      <a:lnTo>
                        <a:pt x="0" y="7"/>
                      </a:lnTo>
                      <a:close/>
                    </a:path>
                  </a:pathLst>
                </a:custGeom>
                <a:solidFill>
                  <a:srgbClr val="969696"/>
                </a:solidFill>
                <a:ln w="9525">
                  <a:noFill/>
                  <a:round/>
                  <a:headEnd/>
                  <a:tailEnd/>
                </a:ln>
              </p:spPr>
              <p:txBody>
                <a:bodyPr/>
                <a:lstStyle/>
                <a:p>
                  <a:endParaRPr lang="ru-RU"/>
                </a:p>
              </p:txBody>
            </p:sp>
            <p:sp>
              <p:nvSpPr>
                <p:cNvPr id="673" name="Freeform 625"/>
                <p:cNvSpPr>
                  <a:spLocks/>
                </p:cNvSpPr>
                <p:nvPr/>
              </p:nvSpPr>
              <p:spPr bwMode="auto">
                <a:xfrm>
                  <a:off x="8528" y="6530"/>
                  <a:ext cx="15" cy="15"/>
                </a:xfrm>
                <a:custGeom>
                  <a:avLst/>
                  <a:gdLst>
                    <a:gd name="T0" fmla="*/ 0 w 15"/>
                    <a:gd name="T1" fmla="*/ 8 h 15"/>
                    <a:gd name="T2" fmla="*/ 3 w 15"/>
                    <a:gd name="T3" fmla="*/ 10 h 15"/>
                    <a:gd name="T4" fmla="*/ 5 w 15"/>
                    <a:gd name="T5" fmla="*/ 12 h 15"/>
                    <a:gd name="T6" fmla="*/ 8 w 15"/>
                    <a:gd name="T7" fmla="*/ 15 h 15"/>
                    <a:gd name="T8" fmla="*/ 10 w 15"/>
                    <a:gd name="T9" fmla="*/ 15 h 15"/>
                    <a:gd name="T10" fmla="*/ 12 w 15"/>
                    <a:gd name="T11" fmla="*/ 12 h 15"/>
                    <a:gd name="T12" fmla="*/ 15 w 15"/>
                    <a:gd name="T13" fmla="*/ 10 h 15"/>
                    <a:gd name="T14" fmla="*/ 15 w 15"/>
                    <a:gd name="T15" fmla="*/ 8 h 15"/>
                    <a:gd name="T16" fmla="*/ 15 w 15"/>
                    <a:gd name="T17" fmla="*/ 5 h 15"/>
                    <a:gd name="T18" fmla="*/ 15 w 15"/>
                    <a:gd name="T19" fmla="*/ 5 h 15"/>
                    <a:gd name="T20" fmla="*/ 15 w 15"/>
                    <a:gd name="T21" fmla="*/ 3 h 15"/>
                    <a:gd name="T22" fmla="*/ 12 w 15"/>
                    <a:gd name="T23" fmla="*/ 0 h 15"/>
                    <a:gd name="T24" fmla="*/ 10 w 15"/>
                    <a:gd name="T25" fmla="*/ 0 h 15"/>
                    <a:gd name="T26" fmla="*/ 8 w 15"/>
                    <a:gd name="T27" fmla="*/ 0 h 15"/>
                    <a:gd name="T28" fmla="*/ 5 w 15"/>
                    <a:gd name="T29" fmla="*/ 0 h 15"/>
                    <a:gd name="T30" fmla="*/ 3 w 15"/>
                    <a:gd name="T31" fmla="*/ 3 h 15"/>
                    <a:gd name="T32" fmla="*/ 0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3" y="10"/>
                      </a:lnTo>
                      <a:lnTo>
                        <a:pt x="5" y="12"/>
                      </a:lnTo>
                      <a:lnTo>
                        <a:pt x="8" y="15"/>
                      </a:lnTo>
                      <a:lnTo>
                        <a:pt x="10" y="15"/>
                      </a:lnTo>
                      <a:lnTo>
                        <a:pt x="12" y="12"/>
                      </a:lnTo>
                      <a:lnTo>
                        <a:pt x="15" y="10"/>
                      </a:lnTo>
                      <a:lnTo>
                        <a:pt x="15" y="8"/>
                      </a:lnTo>
                      <a:lnTo>
                        <a:pt x="15" y="5"/>
                      </a:lnTo>
                      <a:lnTo>
                        <a:pt x="15" y="3"/>
                      </a:lnTo>
                      <a:lnTo>
                        <a:pt x="12" y="0"/>
                      </a:lnTo>
                      <a:lnTo>
                        <a:pt x="10" y="0"/>
                      </a:lnTo>
                      <a:lnTo>
                        <a:pt x="8" y="0"/>
                      </a:lnTo>
                      <a:lnTo>
                        <a:pt x="5" y="0"/>
                      </a:lnTo>
                      <a:lnTo>
                        <a:pt x="3" y="3"/>
                      </a:lnTo>
                      <a:lnTo>
                        <a:pt x="0" y="5"/>
                      </a:lnTo>
                      <a:lnTo>
                        <a:pt x="0" y="8"/>
                      </a:lnTo>
                      <a:close/>
                    </a:path>
                  </a:pathLst>
                </a:custGeom>
                <a:solidFill>
                  <a:srgbClr val="969696"/>
                </a:solidFill>
                <a:ln w="9525">
                  <a:noFill/>
                  <a:round/>
                  <a:headEnd/>
                  <a:tailEnd/>
                </a:ln>
              </p:spPr>
              <p:txBody>
                <a:bodyPr/>
                <a:lstStyle/>
                <a:p>
                  <a:endParaRPr lang="ru-RU"/>
                </a:p>
              </p:txBody>
            </p:sp>
            <p:sp>
              <p:nvSpPr>
                <p:cNvPr id="674" name="Freeform 626"/>
                <p:cNvSpPr>
                  <a:spLocks/>
                </p:cNvSpPr>
                <p:nvPr/>
              </p:nvSpPr>
              <p:spPr bwMode="auto">
                <a:xfrm>
                  <a:off x="8526" y="6502"/>
                  <a:ext cx="14" cy="14"/>
                </a:xfrm>
                <a:custGeom>
                  <a:avLst/>
                  <a:gdLst>
                    <a:gd name="T0" fmla="*/ 0 w 14"/>
                    <a:gd name="T1" fmla="*/ 7 h 14"/>
                    <a:gd name="T2" fmla="*/ 0 w 14"/>
                    <a:gd name="T3" fmla="*/ 9 h 14"/>
                    <a:gd name="T4" fmla="*/ 2 w 14"/>
                    <a:gd name="T5" fmla="*/ 12 h 14"/>
                    <a:gd name="T6" fmla="*/ 5 w 14"/>
                    <a:gd name="T7" fmla="*/ 14 h 14"/>
                    <a:gd name="T8" fmla="*/ 7 w 14"/>
                    <a:gd name="T9" fmla="*/ 14 h 14"/>
                    <a:gd name="T10" fmla="*/ 10 w 14"/>
                    <a:gd name="T11" fmla="*/ 12 h 14"/>
                    <a:gd name="T12" fmla="*/ 12 w 14"/>
                    <a:gd name="T13" fmla="*/ 9 h 14"/>
                    <a:gd name="T14" fmla="*/ 14 w 14"/>
                    <a:gd name="T15" fmla="*/ 7 h 14"/>
                    <a:gd name="T16" fmla="*/ 14 w 14"/>
                    <a:gd name="T17" fmla="*/ 4 h 14"/>
                    <a:gd name="T18" fmla="*/ 14 w 14"/>
                    <a:gd name="T19" fmla="*/ 4 h 14"/>
                    <a:gd name="T20" fmla="*/ 12 w 14"/>
                    <a:gd name="T21" fmla="*/ 2 h 14"/>
                    <a:gd name="T22" fmla="*/ 10 w 14"/>
                    <a:gd name="T23" fmla="*/ 0 h 14"/>
                    <a:gd name="T24" fmla="*/ 7 w 14"/>
                    <a:gd name="T25" fmla="*/ 0 h 14"/>
                    <a:gd name="T26" fmla="*/ 5 w 14"/>
                    <a:gd name="T27" fmla="*/ 0 h 14"/>
                    <a:gd name="T28" fmla="*/ 2 w 14"/>
                    <a:gd name="T29" fmla="*/ 0 h 14"/>
                    <a:gd name="T30" fmla="*/ 0 w 14"/>
                    <a:gd name="T31" fmla="*/ 2 h 14"/>
                    <a:gd name="T32" fmla="*/ 0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5" y="14"/>
                      </a:lnTo>
                      <a:lnTo>
                        <a:pt x="7" y="14"/>
                      </a:lnTo>
                      <a:lnTo>
                        <a:pt x="10" y="12"/>
                      </a:lnTo>
                      <a:lnTo>
                        <a:pt x="12" y="9"/>
                      </a:lnTo>
                      <a:lnTo>
                        <a:pt x="14" y="7"/>
                      </a:lnTo>
                      <a:lnTo>
                        <a:pt x="14" y="4"/>
                      </a:lnTo>
                      <a:lnTo>
                        <a:pt x="12" y="2"/>
                      </a:lnTo>
                      <a:lnTo>
                        <a:pt x="10" y="0"/>
                      </a:lnTo>
                      <a:lnTo>
                        <a:pt x="7" y="0"/>
                      </a:lnTo>
                      <a:lnTo>
                        <a:pt x="5" y="0"/>
                      </a:lnTo>
                      <a:lnTo>
                        <a:pt x="2" y="0"/>
                      </a:lnTo>
                      <a:lnTo>
                        <a:pt x="0" y="2"/>
                      </a:lnTo>
                      <a:lnTo>
                        <a:pt x="0" y="4"/>
                      </a:lnTo>
                      <a:lnTo>
                        <a:pt x="0" y="7"/>
                      </a:lnTo>
                      <a:close/>
                    </a:path>
                  </a:pathLst>
                </a:custGeom>
                <a:solidFill>
                  <a:srgbClr val="969696"/>
                </a:solidFill>
                <a:ln w="9525">
                  <a:noFill/>
                  <a:round/>
                  <a:headEnd/>
                  <a:tailEnd/>
                </a:ln>
              </p:spPr>
              <p:txBody>
                <a:bodyPr/>
                <a:lstStyle/>
                <a:p>
                  <a:endParaRPr lang="ru-RU"/>
                </a:p>
              </p:txBody>
            </p:sp>
            <p:sp>
              <p:nvSpPr>
                <p:cNvPr id="675" name="Freeform 627"/>
                <p:cNvSpPr>
                  <a:spLocks/>
                </p:cNvSpPr>
                <p:nvPr/>
              </p:nvSpPr>
              <p:spPr bwMode="auto">
                <a:xfrm>
                  <a:off x="8524" y="6473"/>
                  <a:ext cx="14" cy="14"/>
                </a:xfrm>
                <a:custGeom>
                  <a:avLst/>
                  <a:gdLst>
                    <a:gd name="T0" fmla="*/ 0 w 14"/>
                    <a:gd name="T1" fmla="*/ 7 h 14"/>
                    <a:gd name="T2" fmla="*/ 0 w 14"/>
                    <a:gd name="T3" fmla="*/ 9 h 14"/>
                    <a:gd name="T4" fmla="*/ 2 w 14"/>
                    <a:gd name="T5" fmla="*/ 12 h 14"/>
                    <a:gd name="T6" fmla="*/ 4 w 14"/>
                    <a:gd name="T7" fmla="*/ 14 h 14"/>
                    <a:gd name="T8" fmla="*/ 7 w 14"/>
                    <a:gd name="T9" fmla="*/ 14 h 14"/>
                    <a:gd name="T10" fmla="*/ 9 w 14"/>
                    <a:gd name="T11" fmla="*/ 12 h 14"/>
                    <a:gd name="T12" fmla="*/ 12 w 14"/>
                    <a:gd name="T13" fmla="*/ 9 h 14"/>
                    <a:gd name="T14" fmla="*/ 14 w 14"/>
                    <a:gd name="T15" fmla="*/ 7 h 14"/>
                    <a:gd name="T16" fmla="*/ 14 w 14"/>
                    <a:gd name="T17" fmla="*/ 5 h 14"/>
                    <a:gd name="T18" fmla="*/ 14 w 14"/>
                    <a:gd name="T19" fmla="*/ 5 h 14"/>
                    <a:gd name="T20" fmla="*/ 12 w 14"/>
                    <a:gd name="T21" fmla="*/ 2 h 14"/>
                    <a:gd name="T22" fmla="*/ 9 w 14"/>
                    <a:gd name="T23" fmla="*/ 0 h 14"/>
                    <a:gd name="T24" fmla="*/ 7 w 14"/>
                    <a:gd name="T25" fmla="*/ 0 h 14"/>
                    <a:gd name="T26" fmla="*/ 4 w 14"/>
                    <a:gd name="T27" fmla="*/ 0 h 14"/>
                    <a:gd name="T28" fmla="*/ 2 w 14"/>
                    <a:gd name="T29" fmla="*/ 0 h 14"/>
                    <a:gd name="T30" fmla="*/ 0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4" y="14"/>
                      </a:lnTo>
                      <a:lnTo>
                        <a:pt x="7" y="14"/>
                      </a:lnTo>
                      <a:lnTo>
                        <a:pt x="9" y="12"/>
                      </a:lnTo>
                      <a:lnTo>
                        <a:pt x="12" y="9"/>
                      </a:lnTo>
                      <a:lnTo>
                        <a:pt x="14" y="7"/>
                      </a:lnTo>
                      <a:lnTo>
                        <a:pt x="14" y="5"/>
                      </a:lnTo>
                      <a:lnTo>
                        <a:pt x="12" y="2"/>
                      </a:lnTo>
                      <a:lnTo>
                        <a:pt x="9" y="0"/>
                      </a:lnTo>
                      <a:lnTo>
                        <a:pt x="7" y="0"/>
                      </a:lnTo>
                      <a:lnTo>
                        <a:pt x="4" y="0"/>
                      </a:lnTo>
                      <a:lnTo>
                        <a:pt x="2" y="0"/>
                      </a:lnTo>
                      <a:lnTo>
                        <a:pt x="0" y="2"/>
                      </a:lnTo>
                      <a:lnTo>
                        <a:pt x="0" y="5"/>
                      </a:lnTo>
                      <a:lnTo>
                        <a:pt x="0" y="7"/>
                      </a:lnTo>
                      <a:close/>
                    </a:path>
                  </a:pathLst>
                </a:custGeom>
                <a:solidFill>
                  <a:srgbClr val="969696"/>
                </a:solidFill>
                <a:ln w="9525">
                  <a:noFill/>
                  <a:round/>
                  <a:headEnd/>
                  <a:tailEnd/>
                </a:ln>
              </p:spPr>
              <p:txBody>
                <a:bodyPr/>
                <a:lstStyle/>
                <a:p>
                  <a:endParaRPr lang="ru-RU"/>
                </a:p>
              </p:txBody>
            </p:sp>
            <p:sp>
              <p:nvSpPr>
                <p:cNvPr id="676" name="Freeform 628"/>
                <p:cNvSpPr>
                  <a:spLocks/>
                </p:cNvSpPr>
                <p:nvPr/>
              </p:nvSpPr>
              <p:spPr bwMode="auto">
                <a:xfrm>
                  <a:off x="8521" y="6444"/>
                  <a:ext cx="15" cy="14"/>
                </a:xfrm>
                <a:custGeom>
                  <a:avLst/>
                  <a:gdLst>
                    <a:gd name="T0" fmla="*/ 0 w 15"/>
                    <a:gd name="T1" fmla="*/ 10 h 14"/>
                    <a:gd name="T2" fmla="*/ 0 w 15"/>
                    <a:gd name="T3" fmla="*/ 12 h 14"/>
                    <a:gd name="T4" fmla="*/ 3 w 15"/>
                    <a:gd name="T5" fmla="*/ 14 h 14"/>
                    <a:gd name="T6" fmla="*/ 5 w 15"/>
                    <a:gd name="T7" fmla="*/ 14 h 14"/>
                    <a:gd name="T8" fmla="*/ 7 w 15"/>
                    <a:gd name="T9" fmla="*/ 14 h 14"/>
                    <a:gd name="T10" fmla="*/ 10 w 15"/>
                    <a:gd name="T11" fmla="*/ 14 h 14"/>
                    <a:gd name="T12" fmla="*/ 12 w 15"/>
                    <a:gd name="T13" fmla="*/ 12 h 14"/>
                    <a:gd name="T14" fmla="*/ 15 w 15"/>
                    <a:gd name="T15" fmla="*/ 10 h 14"/>
                    <a:gd name="T16" fmla="*/ 15 w 15"/>
                    <a:gd name="T17" fmla="*/ 7 h 14"/>
                    <a:gd name="T18" fmla="*/ 15 w 15"/>
                    <a:gd name="T19" fmla="*/ 7 h 14"/>
                    <a:gd name="T20" fmla="*/ 12 w 15"/>
                    <a:gd name="T21" fmla="*/ 5 h 14"/>
                    <a:gd name="T22" fmla="*/ 10 w 15"/>
                    <a:gd name="T23" fmla="*/ 2 h 14"/>
                    <a:gd name="T24" fmla="*/ 7 w 15"/>
                    <a:gd name="T25" fmla="*/ 0 h 14"/>
                    <a:gd name="T26" fmla="*/ 5 w 15"/>
                    <a:gd name="T27" fmla="*/ 0 h 14"/>
                    <a:gd name="T28" fmla="*/ 3 w 15"/>
                    <a:gd name="T29" fmla="*/ 2 h 14"/>
                    <a:gd name="T30" fmla="*/ 0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0" y="12"/>
                      </a:lnTo>
                      <a:lnTo>
                        <a:pt x="3" y="14"/>
                      </a:lnTo>
                      <a:lnTo>
                        <a:pt x="5" y="14"/>
                      </a:lnTo>
                      <a:lnTo>
                        <a:pt x="7" y="14"/>
                      </a:lnTo>
                      <a:lnTo>
                        <a:pt x="10" y="14"/>
                      </a:lnTo>
                      <a:lnTo>
                        <a:pt x="12" y="12"/>
                      </a:lnTo>
                      <a:lnTo>
                        <a:pt x="15" y="10"/>
                      </a:lnTo>
                      <a:lnTo>
                        <a:pt x="15" y="7"/>
                      </a:lnTo>
                      <a:lnTo>
                        <a:pt x="12" y="5"/>
                      </a:lnTo>
                      <a:lnTo>
                        <a:pt x="10" y="2"/>
                      </a:lnTo>
                      <a:lnTo>
                        <a:pt x="7" y="0"/>
                      </a:lnTo>
                      <a:lnTo>
                        <a:pt x="5" y="0"/>
                      </a:lnTo>
                      <a:lnTo>
                        <a:pt x="3"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677" name="Freeform 629"/>
                <p:cNvSpPr>
                  <a:spLocks/>
                </p:cNvSpPr>
                <p:nvPr/>
              </p:nvSpPr>
              <p:spPr bwMode="auto">
                <a:xfrm>
                  <a:off x="8516" y="6415"/>
                  <a:ext cx="15" cy="15"/>
                </a:xfrm>
                <a:custGeom>
                  <a:avLst/>
                  <a:gdLst>
                    <a:gd name="T0" fmla="*/ 0 w 15"/>
                    <a:gd name="T1" fmla="*/ 10 h 15"/>
                    <a:gd name="T2" fmla="*/ 3 w 15"/>
                    <a:gd name="T3" fmla="*/ 12 h 15"/>
                    <a:gd name="T4" fmla="*/ 5 w 15"/>
                    <a:gd name="T5" fmla="*/ 15 h 15"/>
                    <a:gd name="T6" fmla="*/ 8 w 15"/>
                    <a:gd name="T7" fmla="*/ 15 h 15"/>
                    <a:gd name="T8" fmla="*/ 10 w 15"/>
                    <a:gd name="T9" fmla="*/ 15 h 15"/>
                    <a:gd name="T10" fmla="*/ 12 w 15"/>
                    <a:gd name="T11" fmla="*/ 15 h 15"/>
                    <a:gd name="T12" fmla="*/ 15 w 15"/>
                    <a:gd name="T13" fmla="*/ 12 h 15"/>
                    <a:gd name="T14" fmla="*/ 15 w 15"/>
                    <a:gd name="T15" fmla="*/ 10 h 15"/>
                    <a:gd name="T16" fmla="*/ 15 w 15"/>
                    <a:gd name="T17" fmla="*/ 7 h 15"/>
                    <a:gd name="T18" fmla="*/ 15 w 15"/>
                    <a:gd name="T19" fmla="*/ 7 h 15"/>
                    <a:gd name="T20" fmla="*/ 15 w 15"/>
                    <a:gd name="T21" fmla="*/ 5 h 15"/>
                    <a:gd name="T22" fmla="*/ 12 w 15"/>
                    <a:gd name="T23" fmla="*/ 3 h 15"/>
                    <a:gd name="T24" fmla="*/ 10 w 15"/>
                    <a:gd name="T25" fmla="*/ 0 h 15"/>
                    <a:gd name="T26" fmla="*/ 8 w 15"/>
                    <a:gd name="T27" fmla="*/ 0 h 15"/>
                    <a:gd name="T28" fmla="*/ 5 w 15"/>
                    <a:gd name="T29" fmla="*/ 3 h 15"/>
                    <a:gd name="T30" fmla="*/ 3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8" y="15"/>
                      </a:lnTo>
                      <a:lnTo>
                        <a:pt x="10" y="15"/>
                      </a:lnTo>
                      <a:lnTo>
                        <a:pt x="12" y="15"/>
                      </a:lnTo>
                      <a:lnTo>
                        <a:pt x="15" y="12"/>
                      </a:lnTo>
                      <a:lnTo>
                        <a:pt x="15" y="10"/>
                      </a:lnTo>
                      <a:lnTo>
                        <a:pt x="15" y="7"/>
                      </a:lnTo>
                      <a:lnTo>
                        <a:pt x="15" y="5"/>
                      </a:lnTo>
                      <a:lnTo>
                        <a:pt x="12" y="3"/>
                      </a:lnTo>
                      <a:lnTo>
                        <a:pt x="10" y="0"/>
                      </a:lnTo>
                      <a:lnTo>
                        <a:pt x="8" y="0"/>
                      </a:lnTo>
                      <a:lnTo>
                        <a:pt x="5" y="3"/>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678" name="Freeform 630"/>
                <p:cNvSpPr>
                  <a:spLocks/>
                </p:cNvSpPr>
                <p:nvPr/>
              </p:nvSpPr>
              <p:spPr bwMode="auto">
                <a:xfrm>
                  <a:off x="8514" y="6386"/>
                  <a:ext cx="14" cy="15"/>
                </a:xfrm>
                <a:custGeom>
                  <a:avLst/>
                  <a:gdLst>
                    <a:gd name="T0" fmla="*/ 0 w 14"/>
                    <a:gd name="T1" fmla="*/ 10 h 15"/>
                    <a:gd name="T2" fmla="*/ 2 w 14"/>
                    <a:gd name="T3" fmla="*/ 12 h 15"/>
                    <a:gd name="T4" fmla="*/ 5 w 14"/>
                    <a:gd name="T5" fmla="*/ 15 h 15"/>
                    <a:gd name="T6" fmla="*/ 7 w 14"/>
                    <a:gd name="T7" fmla="*/ 15 h 15"/>
                    <a:gd name="T8" fmla="*/ 10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10 w 14"/>
                    <a:gd name="T25" fmla="*/ 0 h 15"/>
                    <a:gd name="T26" fmla="*/ 7 w 14"/>
                    <a:gd name="T27" fmla="*/ 0 h 15"/>
                    <a:gd name="T28" fmla="*/ 5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10" y="15"/>
                      </a:lnTo>
                      <a:lnTo>
                        <a:pt x="12" y="15"/>
                      </a:lnTo>
                      <a:lnTo>
                        <a:pt x="14" y="12"/>
                      </a:lnTo>
                      <a:lnTo>
                        <a:pt x="14" y="10"/>
                      </a:lnTo>
                      <a:lnTo>
                        <a:pt x="14" y="8"/>
                      </a:lnTo>
                      <a:lnTo>
                        <a:pt x="14" y="5"/>
                      </a:lnTo>
                      <a:lnTo>
                        <a:pt x="12" y="3"/>
                      </a:lnTo>
                      <a:lnTo>
                        <a:pt x="10" y="0"/>
                      </a:lnTo>
                      <a:lnTo>
                        <a:pt x="7" y="0"/>
                      </a:lnTo>
                      <a:lnTo>
                        <a:pt x="5"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679" name="Freeform 631"/>
                <p:cNvSpPr>
                  <a:spLocks/>
                </p:cNvSpPr>
                <p:nvPr/>
              </p:nvSpPr>
              <p:spPr bwMode="auto">
                <a:xfrm>
                  <a:off x="8512" y="6358"/>
                  <a:ext cx="14" cy="14"/>
                </a:xfrm>
                <a:custGeom>
                  <a:avLst/>
                  <a:gdLst>
                    <a:gd name="T0" fmla="*/ 0 w 14"/>
                    <a:gd name="T1" fmla="*/ 9 h 14"/>
                    <a:gd name="T2" fmla="*/ 2 w 14"/>
                    <a:gd name="T3" fmla="*/ 12 h 14"/>
                    <a:gd name="T4" fmla="*/ 4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4 h 14"/>
                    <a:gd name="T22" fmla="*/ 12 w 14"/>
                    <a:gd name="T23" fmla="*/ 2 h 14"/>
                    <a:gd name="T24" fmla="*/ 9 w 14"/>
                    <a:gd name="T25" fmla="*/ 0 h 14"/>
                    <a:gd name="T26" fmla="*/ 7 w 14"/>
                    <a:gd name="T27" fmla="*/ 0 h 14"/>
                    <a:gd name="T28" fmla="*/ 4 w 14"/>
                    <a:gd name="T29" fmla="*/ 2 h 14"/>
                    <a:gd name="T30" fmla="*/ 2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4" y="14"/>
                      </a:lnTo>
                      <a:lnTo>
                        <a:pt x="7" y="14"/>
                      </a:lnTo>
                      <a:lnTo>
                        <a:pt x="9" y="14"/>
                      </a:lnTo>
                      <a:lnTo>
                        <a:pt x="12" y="14"/>
                      </a:lnTo>
                      <a:lnTo>
                        <a:pt x="14" y="12"/>
                      </a:lnTo>
                      <a:lnTo>
                        <a:pt x="14" y="9"/>
                      </a:lnTo>
                      <a:lnTo>
                        <a:pt x="14" y="7"/>
                      </a:lnTo>
                      <a:lnTo>
                        <a:pt x="14" y="4"/>
                      </a:lnTo>
                      <a:lnTo>
                        <a:pt x="12" y="2"/>
                      </a:lnTo>
                      <a:lnTo>
                        <a:pt x="9" y="0"/>
                      </a:lnTo>
                      <a:lnTo>
                        <a:pt x="7" y="0"/>
                      </a:lnTo>
                      <a:lnTo>
                        <a:pt x="4" y="2"/>
                      </a:lnTo>
                      <a:lnTo>
                        <a:pt x="2" y="4"/>
                      </a:lnTo>
                      <a:lnTo>
                        <a:pt x="0" y="7"/>
                      </a:lnTo>
                      <a:lnTo>
                        <a:pt x="0" y="9"/>
                      </a:lnTo>
                      <a:close/>
                    </a:path>
                  </a:pathLst>
                </a:custGeom>
                <a:solidFill>
                  <a:srgbClr val="969696"/>
                </a:solidFill>
                <a:ln w="9525">
                  <a:noFill/>
                  <a:round/>
                  <a:headEnd/>
                  <a:tailEnd/>
                </a:ln>
              </p:spPr>
              <p:txBody>
                <a:bodyPr/>
                <a:lstStyle/>
                <a:p>
                  <a:endParaRPr lang="ru-RU"/>
                </a:p>
              </p:txBody>
            </p:sp>
            <p:sp>
              <p:nvSpPr>
                <p:cNvPr id="680" name="Freeform 632"/>
                <p:cNvSpPr>
                  <a:spLocks/>
                </p:cNvSpPr>
                <p:nvPr/>
              </p:nvSpPr>
              <p:spPr bwMode="auto">
                <a:xfrm>
                  <a:off x="8509" y="6329"/>
                  <a:ext cx="15" cy="14"/>
                </a:xfrm>
                <a:custGeom>
                  <a:avLst/>
                  <a:gdLst>
                    <a:gd name="T0" fmla="*/ 0 w 15"/>
                    <a:gd name="T1" fmla="*/ 9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5 h 14"/>
                    <a:gd name="T22" fmla="*/ 12 w 15"/>
                    <a:gd name="T23" fmla="*/ 2 h 14"/>
                    <a:gd name="T24" fmla="*/ 10 w 15"/>
                    <a:gd name="T25" fmla="*/ 0 h 14"/>
                    <a:gd name="T26" fmla="*/ 7 w 15"/>
                    <a:gd name="T27" fmla="*/ 0 h 14"/>
                    <a:gd name="T28" fmla="*/ 5 w 15"/>
                    <a:gd name="T29" fmla="*/ 2 h 14"/>
                    <a:gd name="T30" fmla="*/ 3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7" y="14"/>
                      </a:lnTo>
                      <a:lnTo>
                        <a:pt x="10" y="14"/>
                      </a:lnTo>
                      <a:lnTo>
                        <a:pt x="12" y="14"/>
                      </a:lnTo>
                      <a:lnTo>
                        <a:pt x="15" y="12"/>
                      </a:lnTo>
                      <a:lnTo>
                        <a:pt x="15" y="9"/>
                      </a:lnTo>
                      <a:lnTo>
                        <a:pt x="15" y="7"/>
                      </a:lnTo>
                      <a:lnTo>
                        <a:pt x="15" y="5"/>
                      </a:lnTo>
                      <a:lnTo>
                        <a:pt x="12" y="2"/>
                      </a:lnTo>
                      <a:lnTo>
                        <a:pt x="10" y="0"/>
                      </a:lnTo>
                      <a:lnTo>
                        <a:pt x="7" y="0"/>
                      </a:lnTo>
                      <a:lnTo>
                        <a:pt x="5" y="2"/>
                      </a:lnTo>
                      <a:lnTo>
                        <a:pt x="3" y="5"/>
                      </a:lnTo>
                      <a:lnTo>
                        <a:pt x="0" y="7"/>
                      </a:lnTo>
                      <a:lnTo>
                        <a:pt x="0" y="9"/>
                      </a:lnTo>
                      <a:close/>
                    </a:path>
                  </a:pathLst>
                </a:custGeom>
                <a:solidFill>
                  <a:srgbClr val="969696"/>
                </a:solidFill>
                <a:ln w="9525">
                  <a:noFill/>
                  <a:round/>
                  <a:headEnd/>
                  <a:tailEnd/>
                </a:ln>
              </p:spPr>
              <p:txBody>
                <a:bodyPr/>
                <a:lstStyle/>
                <a:p>
                  <a:endParaRPr lang="ru-RU"/>
                </a:p>
              </p:txBody>
            </p:sp>
            <p:sp>
              <p:nvSpPr>
                <p:cNvPr id="681" name="Freeform 633"/>
                <p:cNvSpPr>
                  <a:spLocks/>
                </p:cNvSpPr>
                <p:nvPr/>
              </p:nvSpPr>
              <p:spPr bwMode="auto">
                <a:xfrm>
                  <a:off x="8507" y="6300"/>
                  <a:ext cx="14" cy="14"/>
                </a:xfrm>
                <a:custGeom>
                  <a:avLst/>
                  <a:gdLst>
                    <a:gd name="T0" fmla="*/ 0 w 14"/>
                    <a:gd name="T1" fmla="*/ 10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9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5" y="14"/>
                      </a:lnTo>
                      <a:lnTo>
                        <a:pt x="7" y="14"/>
                      </a:lnTo>
                      <a:lnTo>
                        <a:pt x="9" y="14"/>
                      </a:lnTo>
                      <a:lnTo>
                        <a:pt x="12" y="12"/>
                      </a:lnTo>
                      <a:lnTo>
                        <a:pt x="14" y="10"/>
                      </a:lnTo>
                      <a:lnTo>
                        <a:pt x="14" y="7"/>
                      </a:lnTo>
                      <a:lnTo>
                        <a:pt x="12" y="5"/>
                      </a:lnTo>
                      <a:lnTo>
                        <a:pt x="9" y="2"/>
                      </a:lnTo>
                      <a:lnTo>
                        <a:pt x="7" y="0"/>
                      </a:lnTo>
                      <a:lnTo>
                        <a:pt x="5"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682" name="Freeform 634"/>
                <p:cNvSpPr>
                  <a:spLocks/>
                </p:cNvSpPr>
                <p:nvPr/>
              </p:nvSpPr>
              <p:spPr bwMode="auto">
                <a:xfrm>
                  <a:off x="8504" y="6271"/>
                  <a:ext cx="15" cy="15"/>
                </a:xfrm>
                <a:custGeom>
                  <a:avLst/>
                  <a:gdLst>
                    <a:gd name="T0" fmla="*/ 0 w 15"/>
                    <a:gd name="T1" fmla="*/ 10 h 15"/>
                    <a:gd name="T2" fmla="*/ 0 w 15"/>
                    <a:gd name="T3" fmla="*/ 12 h 15"/>
                    <a:gd name="T4" fmla="*/ 3 w 15"/>
                    <a:gd name="T5" fmla="*/ 15 h 15"/>
                    <a:gd name="T6" fmla="*/ 5 w 15"/>
                    <a:gd name="T7" fmla="*/ 15 h 15"/>
                    <a:gd name="T8" fmla="*/ 8 w 15"/>
                    <a:gd name="T9" fmla="*/ 15 h 15"/>
                    <a:gd name="T10" fmla="*/ 10 w 15"/>
                    <a:gd name="T11" fmla="*/ 15 h 15"/>
                    <a:gd name="T12" fmla="*/ 12 w 15"/>
                    <a:gd name="T13" fmla="*/ 12 h 15"/>
                    <a:gd name="T14" fmla="*/ 15 w 15"/>
                    <a:gd name="T15" fmla="*/ 10 h 15"/>
                    <a:gd name="T16" fmla="*/ 15 w 15"/>
                    <a:gd name="T17" fmla="*/ 7 h 15"/>
                    <a:gd name="T18" fmla="*/ 15 w 15"/>
                    <a:gd name="T19" fmla="*/ 7 h 15"/>
                    <a:gd name="T20" fmla="*/ 12 w 15"/>
                    <a:gd name="T21" fmla="*/ 5 h 15"/>
                    <a:gd name="T22" fmla="*/ 10 w 15"/>
                    <a:gd name="T23" fmla="*/ 3 h 15"/>
                    <a:gd name="T24" fmla="*/ 8 w 15"/>
                    <a:gd name="T25" fmla="*/ 0 h 15"/>
                    <a:gd name="T26" fmla="*/ 5 w 15"/>
                    <a:gd name="T27" fmla="*/ 0 h 15"/>
                    <a:gd name="T28" fmla="*/ 3 w 15"/>
                    <a:gd name="T29" fmla="*/ 3 h 15"/>
                    <a:gd name="T30" fmla="*/ 0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8" y="15"/>
                      </a:lnTo>
                      <a:lnTo>
                        <a:pt x="10" y="15"/>
                      </a:lnTo>
                      <a:lnTo>
                        <a:pt x="12" y="12"/>
                      </a:lnTo>
                      <a:lnTo>
                        <a:pt x="15" y="10"/>
                      </a:lnTo>
                      <a:lnTo>
                        <a:pt x="15" y="7"/>
                      </a:lnTo>
                      <a:lnTo>
                        <a:pt x="12" y="5"/>
                      </a:lnTo>
                      <a:lnTo>
                        <a:pt x="10" y="3"/>
                      </a:lnTo>
                      <a:lnTo>
                        <a:pt x="8" y="0"/>
                      </a:lnTo>
                      <a:lnTo>
                        <a:pt x="5" y="0"/>
                      </a:lnTo>
                      <a:lnTo>
                        <a:pt x="3"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683" name="Freeform 635"/>
                <p:cNvSpPr>
                  <a:spLocks/>
                </p:cNvSpPr>
                <p:nvPr/>
              </p:nvSpPr>
              <p:spPr bwMode="auto">
                <a:xfrm>
                  <a:off x="8502" y="6242"/>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10 w 14"/>
                    <a:gd name="T11" fmla="*/ 15 h 15"/>
                    <a:gd name="T12" fmla="*/ 12 w 14"/>
                    <a:gd name="T13" fmla="*/ 12 h 15"/>
                    <a:gd name="T14" fmla="*/ 14 w 14"/>
                    <a:gd name="T15" fmla="*/ 10 h 15"/>
                    <a:gd name="T16" fmla="*/ 14 w 14"/>
                    <a:gd name="T17" fmla="*/ 8 h 15"/>
                    <a:gd name="T18" fmla="*/ 14 w 14"/>
                    <a:gd name="T19" fmla="*/ 8 h 15"/>
                    <a:gd name="T20" fmla="*/ 12 w 14"/>
                    <a:gd name="T21" fmla="*/ 5 h 15"/>
                    <a:gd name="T22" fmla="*/ 10 w 14"/>
                    <a:gd name="T23" fmla="*/ 3 h 15"/>
                    <a:gd name="T24" fmla="*/ 7 w 14"/>
                    <a:gd name="T25" fmla="*/ 0 h 15"/>
                    <a:gd name="T26" fmla="*/ 5 w 14"/>
                    <a:gd name="T27" fmla="*/ 0 h 15"/>
                    <a:gd name="T28" fmla="*/ 2 w 14"/>
                    <a:gd name="T29" fmla="*/ 3 h 15"/>
                    <a:gd name="T30" fmla="*/ 0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10" y="15"/>
                      </a:lnTo>
                      <a:lnTo>
                        <a:pt x="12" y="12"/>
                      </a:lnTo>
                      <a:lnTo>
                        <a:pt x="14" y="10"/>
                      </a:lnTo>
                      <a:lnTo>
                        <a:pt x="14" y="8"/>
                      </a:lnTo>
                      <a:lnTo>
                        <a:pt x="12" y="5"/>
                      </a:lnTo>
                      <a:lnTo>
                        <a:pt x="10" y="3"/>
                      </a:lnTo>
                      <a:lnTo>
                        <a:pt x="7" y="0"/>
                      </a:lnTo>
                      <a:lnTo>
                        <a:pt x="5" y="0"/>
                      </a:lnTo>
                      <a:lnTo>
                        <a:pt x="2"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684" name="Freeform 636"/>
                <p:cNvSpPr>
                  <a:spLocks/>
                </p:cNvSpPr>
                <p:nvPr/>
              </p:nvSpPr>
              <p:spPr bwMode="auto">
                <a:xfrm>
                  <a:off x="8500" y="6214"/>
                  <a:ext cx="14" cy="14"/>
                </a:xfrm>
                <a:custGeom>
                  <a:avLst/>
                  <a:gdLst>
                    <a:gd name="T0" fmla="*/ 0 w 14"/>
                    <a:gd name="T1" fmla="*/ 9 h 14"/>
                    <a:gd name="T2" fmla="*/ 0 w 14"/>
                    <a:gd name="T3" fmla="*/ 12 h 14"/>
                    <a:gd name="T4" fmla="*/ 2 w 14"/>
                    <a:gd name="T5" fmla="*/ 14 h 14"/>
                    <a:gd name="T6" fmla="*/ 4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9 w 14"/>
                    <a:gd name="T23" fmla="*/ 2 h 14"/>
                    <a:gd name="T24" fmla="*/ 7 w 14"/>
                    <a:gd name="T25" fmla="*/ 0 h 14"/>
                    <a:gd name="T26" fmla="*/ 4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4" y="14"/>
                      </a:lnTo>
                      <a:lnTo>
                        <a:pt x="7" y="14"/>
                      </a:lnTo>
                      <a:lnTo>
                        <a:pt x="9" y="14"/>
                      </a:lnTo>
                      <a:lnTo>
                        <a:pt x="12" y="12"/>
                      </a:lnTo>
                      <a:lnTo>
                        <a:pt x="14" y="9"/>
                      </a:lnTo>
                      <a:lnTo>
                        <a:pt x="14" y="7"/>
                      </a:lnTo>
                      <a:lnTo>
                        <a:pt x="12" y="4"/>
                      </a:lnTo>
                      <a:lnTo>
                        <a:pt x="9" y="2"/>
                      </a:lnTo>
                      <a:lnTo>
                        <a:pt x="7" y="0"/>
                      </a:lnTo>
                      <a:lnTo>
                        <a:pt x="4"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685" name="Freeform 637"/>
                <p:cNvSpPr>
                  <a:spLocks/>
                </p:cNvSpPr>
                <p:nvPr/>
              </p:nvSpPr>
              <p:spPr bwMode="auto">
                <a:xfrm>
                  <a:off x="8495" y="6185"/>
                  <a:ext cx="14" cy="14"/>
                </a:xfrm>
                <a:custGeom>
                  <a:avLst/>
                  <a:gdLst>
                    <a:gd name="T0" fmla="*/ 0 w 14"/>
                    <a:gd name="T1" fmla="*/ 9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5 w 14"/>
                    <a:gd name="T29" fmla="*/ 2 h 14"/>
                    <a:gd name="T30" fmla="*/ 2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9" y="14"/>
                      </a:lnTo>
                      <a:lnTo>
                        <a:pt x="12" y="14"/>
                      </a:lnTo>
                      <a:lnTo>
                        <a:pt x="14" y="12"/>
                      </a:lnTo>
                      <a:lnTo>
                        <a:pt x="14" y="9"/>
                      </a:lnTo>
                      <a:lnTo>
                        <a:pt x="14" y="7"/>
                      </a:lnTo>
                      <a:lnTo>
                        <a:pt x="14" y="5"/>
                      </a:lnTo>
                      <a:lnTo>
                        <a:pt x="12" y="2"/>
                      </a:lnTo>
                      <a:lnTo>
                        <a:pt x="9" y="0"/>
                      </a:lnTo>
                      <a:lnTo>
                        <a:pt x="7" y="0"/>
                      </a:lnTo>
                      <a:lnTo>
                        <a:pt x="5" y="2"/>
                      </a:lnTo>
                      <a:lnTo>
                        <a:pt x="2" y="5"/>
                      </a:lnTo>
                      <a:lnTo>
                        <a:pt x="0" y="7"/>
                      </a:lnTo>
                      <a:lnTo>
                        <a:pt x="0" y="9"/>
                      </a:lnTo>
                      <a:close/>
                    </a:path>
                  </a:pathLst>
                </a:custGeom>
                <a:solidFill>
                  <a:srgbClr val="969696"/>
                </a:solidFill>
                <a:ln w="9525">
                  <a:noFill/>
                  <a:round/>
                  <a:headEnd/>
                  <a:tailEnd/>
                </a:ln>
              </p:spPr>
              <p:txBody>
                <a:bodyPr/>
                <a:lstStyle/>
                <a:p>
                  <a:endParaRPr lang="ru-RU"/>
                </a:p>
              </p:txBody>
            </p:sp>
            <p:sp>
              <p:nvSpPr>
                <p:cNvPr id="686" name="Freeform 638"/>
                <p:cNvSpPr>
                  <a:spLocks/>
                </p:cNvSpPr>
                <p:nvPr/>
              </p:nvSpPr>
              <p:spPr bwMode="auto">
                <a:xfrm>
                  <a:off x="8492" y="6158"/>
                  <a:ext cx="15" cy="15"/>
                </a:xfrm>
                <a:custGeom>
                  <a:avLst/>
                  <a:gdLst>
                    <a:gd name="T0" fmla="*/ 0 w 15"/>
                    <a:gd name="T1" fmla="*/ 8 h 15"/>
                    <a:gd name="T2" fmla="*/ 3 w 15"/>
                    <a:gd name="T3" fmla="*/ 10 h 15"/>
                    <a:gd name="T4" fmla="*/ 5 w 15"/>
                    <a:gd name="T5" fmla="*/ 12 h 15"/>
                    <a:gd name="T6" fmla="*/ 8 w 15"/>
                    <a:gd name="T7" fmla="*/ 15 h 15"/>
                    <a:gd name="T8" fmla="*/ 10 w 15"/>
                    <a:gd name="T9" fmla="*/ 15 h 15"/>
                    <a:gd name="T10" fmla="*/ 12 w 15"/>
                    <a:gd name="T11" fmla="*/ 12 h 15"/>
                    <a:gd name="T12" fmla="*/ 15 w 15"/>
                    <a:gd name="T13" fmla="*/ 10 h 15"/>
                    <a:gd name="T14" fmla="*/ 15 w 15"/>
                    <a:gd name="T15" fmla="*/ 8 h 15"/>
                    <a:gd name="T16" fmla="*/ 15 w 15"/>
                    <a:gd name="T17" fmla="*/ 5 h 15"/>
                    <a:gd name="T18" fmla="*/ 15 w 15"/>
                    <a:gd name="T19" fmla="*/ 5 h 15"/>
                    <a:gd name="T20" fmla="*/ 15 w 15"/>
                    <a:gd name="T21" fmla="*/ 3 h 15"/>
                    <a:gd name="T22" fmla="*/ 12 w 15"/>
                    <a:gd name="T23" fmla="*/ 0 h 15"/>
                    <a:gd name="T24" fmla="*/ 10 w 15"/>
                    <a:gd name="T25" fmla="*/ 0 h 15"/>
                    <a:gd name="T26" fmla="*/ 8 w 15"/>
                    <a:gd name="T27" fmla="*/ 0 h 15"/>
                    <a:gd name="T28" fmla="*/ 5 w 15"/>
                    <a:gd name="T29" fmla="*/ 0 h 15"/>
                    <a:gd name="T30" fmla="*/ 3 w 15"/>
                    <a:gd name="T31" fmla="*/ 3 h 15"/>
                    <a:gd name="T32" fmla="*/ 0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3" y="10"/>
                      </a:lnTo>
                      <a:lnTo>
                        <a:pt x="5" y="12"/>
                      </a:lnTo>
                      <a:lnTo>
                        <a:pt x="8" y="15"/>
                      </a:lnTo>
                      <a:lnTo>
                        <a:pt x="10" y="15"/>
                      </a:lnTo>
                      <a:lnTo>
                        <a:pt x="12" y="12"/>
                      </a:lnTo>
                      <a:lnTo>
                        <a:pt x="15" y="10"/>
                      </a:lnTo>
                      <a:lnTo>
                        <a:pt x="15" y="8"/>
                      </a:lnTo>
                      <a:lnTo>
                        <a:pt x="15" y="5"/>
                      </a:lnTo>
                      <a:lnTo>
                        <a:pt x="15" y="3"/>
                      </a:lnTo>
                      <a:lnTo>
                        <a:pt x="12" y="0"/>
                      </a:lnTo>
                      <a:lnTo>
                        <a:pt x="10" y="0"/>
                      </a:lnTo>
                      <a:lnTo>
                        <a:pt x="8" y="0"/>
                      </a:lnTo>
                      <a:lnTo>
                        <a:pt x="5" y="0"/>
                      </a:lnTo>
                      <a:lnTo>
                        <a:pt x="3" y="3"/>
                      </a:lnTo>
                      <a:lnTo>
                        <a:pt x="0" y="5"/>
                      </a:lnTo>
                      <a:lnTo>
                        <a:pt x="0" y="8"/>
                      </a:lnTo>
                      <a:close/>
                    </a:path>
                  </a:pathLst>
                </a:custGeom>
                <a:solidFill>
                  <a:srgbClr val="969696"/>
                </a:solidFill>
                <a:ln w="9525">
                  <a:noFill/>
                  <a:round/>
                  <a:headEnd/>
                  <a:tailEnd/>
                </a:ln>
              </p:spPr>
              <p:txBody>
                <a:bodyPr/>
                <a:lstStyle/>
                <a:p>
                  <a:endParaRPr lang="ru-RU"/>
                </a:p>
              </p:txBody>
            </p:sp>
            <p:sp>
              <p:nvSpPr>
                <p:cNvPr id="687" name="Freeform 639"/>
                <p:cNvSpPr>
                  <a:spLocks/>
                </p:cNvSpPr>
                <p:nvPr/>
              </p:nvSpPr>
              <p:spPr bwMode="auto">
                <a:xfrm>
                  <a:off x="8490" y="6130"/>
                  <a:ext cx="14" cy="14"/>
                </a:xfrm>
                <a:custGeom>
                  <a:avLst/>
                  <a:gdLst>
                    <a:gd name="T0" fmla="*/ 0 w 14"/>
                    <a:gd name="T1" fmla="*/ 7 h 14"/>
                    <a:gd name="T2" fmla="*/ 2 w 14"/>
                    <a:gd name="T3" fmla="*/ 9 h 14"/>
                    <a:gd name="T4" fmla="*/ 5 w 14"/>
                    <a:gd name="T5" fmla="*/ 12 h 14"/>
                    <a:gd name="T6" fmla="*/ 7 w 14"/>
                    <a:gd name="T7" fmla="*/ 14 h 14"/>
                    <a:gd name="T8" fmla="*/ 10 w 14"/>
                    <a:gd name="T9" fmla="*/ 14 h 14"/>
                    <a:gd name="T10" fmla="*/ 12 w 14"/>
                    <a:gd name="T11" fmla="*/ 12 h 14"/>
                    <a:gd name="T12" fmla="*/ 14 w 14"/>
                    <a:gd name="T13" fmla="*/ 9 h 14"/>
                    <a:gd name="T14" fmla="*/ 14 w 14"/>
                    <a:gd name="T15" fmla="*/ 7 h 14"/>
                    <a:gd name="T16" fmla="*/ 14 w 14"/>
                    <a:gd name="T17" fmla="*/ 4 h 14"/>
                    <a:gd name="T18" fmla="*/ 14 w 14"/>
                    <a:gd name="T19" fmla="*/ 4 h 14"/>
                    <a:gd name="T20" fmla="*/ 14 w 14"/>
                    <a:gd name="T21" fmla="*/ 2 h 14"/>
                    <a:gd name="T22" fmla="*/ 12 w 14"/>
                    <a:gd name="T23" fmla="*/ 0 h 14"/>
                    <a:gd name="T24" fmla="*/ 10 w 14"/>
                    <a:gd name="T25" fmla="*/ 0 h 14"/>
                    <a:gd name="T26" fmla="*/ 7 w 14"/>
                    <a:gd name="T27" fmla="*/ 0 h 14"/>
                    <a:gd name="T28" fmla="*/ 5 w 14"/>
                    <a:gd name="T29" fmla="*/ 0 h 14"/>
                    <a:gd name="T30" fmla="*/ 2 w 14"/>
                    <a:gd name="T31" fmla="*/ 2 h 14"/>
                    <a:gd name="T32" fmla="*/ 0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9"/>
                      </a:lnTo>
                      <a:lnTo>
                        <a:pt x="5" y="12"/>
                      </a:lnTo>
                      <a:lnTo>
                        <a:pt x="7" y="14"/>
                      </a:lnTo>
                      <a:lnTo>
                        <a:pt x="10" y="14"/>
                      </a:lnTo>
                      <a:lnTo>
                        <a:pt x="12" y="12"/>
                      </a:lnTo>
                      <a:lnTo>
                        <a:pt x="14" y="9"/>
                      </a:lnTo>
                      <a:lnTo>
                        <a:pt x="14" y="7"/>
                      </a:lnTo>
                      <a:lnTo>
                        <a:pt x="14" y="4"/>
                      </a:lnTo>
                      <a:lnTo>
                        <a:pt x="14" y="2"/>
                      </a:lnTo>
                      <a:lnTo>
                        <a:pt x="12" y="0"/>
                      </a:lnTo>
                      <a:lnTo>
                        <a:pt x="10" y="0"/>
                      </a:lnTo>
                      <a:lnTo>
                        <a:pt x="7" y="0"/>
                      </a:lnTo>
                      <a:lnTo>
                        <a:pt x="5" y="0"/>
                      </a:lnTo>
                      <a:lnTo>
                        <a:pt x="2" y="2"/>
                      </a:lnTo>
                      <a:lnTo>
                        <a:pt x="0" y="4"/>
                      </a:lnTo>
                      <a:lnTo>
                        <a:pt x="0" y="7"/>
                      </a:lnTo>
                      <a:close/>
                    </a:path>
                  </a:pathLst>
                </a:custGeom>
                <a:solidFill>
                  <a:srgbClr val="969696"/>
                </a:solidFill>
                <a:ln w="9525">
                  <a:noFill/>
                  <a:round/>
                  <a:headEnd/>
                  <a:tailEnd/>
                </a:ln>
              </p:spPr>
              <p:txBody>
                <a:bodyPr/>
                <a:lstStyle/>
                <a:p>
                  <a:endParaRPr lang="ru-RU"/>
                </a:p>
              </p:txBody>
            </p:sp>
            <p:sp>
              <p:nvSpPr>
                <p:cNvPr id="688" name="Freeform 640"/>
                <p:cNvSpPr>
                  <a:spLocks/>
                </p:cNvSpPr>
                <p:nvPr/>
              </p:nvSpPr>
              <p:spPr bwMode="auto">
                <a:xfrm>
                  <a:off x="8488" y="6101"/>
                  <a:ext cx="14" cy="14"/>
                </a:xfrm>
                <a:custGeom>
                  <a:avLst/>
                  <a:gdLst>
                    <a:gd name="T0" fmla="*/ 0 w 14"/>
                    <a:gd name="T1" fmla="*/ 7 h 14"/>
                    <a:gd name="T2" fmla="*/ 2 w 14"/>
                    <a:gd name="T3" fmla="*/ 9 h 14"/>
                    <a:gd name="T4" fmla="*/ 4 w 14"/>
                    <a:gd name="T5" fmla="*/ 12 h 14"/>
                    <a:gd name="T6" fmla="*/ 7 w 14"/>
                    <a:gd name="T7" fmla="*/ 14 h 14"/>
                    <a:gd name="T8" fmla="*/ 9 w 14"/>
                    <a:gd name="T9" fmla="*/ 14 h 14"/>
                    <a:gd name="T10" fmla="*/ 12 w 14"/>
                    <a:gd name="T11" fmla="*/ 12 h 14"/>
                    <a:gd name="T12" fmla="*/ 14 w 14"/>
                    <a:gd name="T13" fmla="*/ 9 h 14"/>
                    <a:gd name="T14" fmla="*/ 14 w 14"/>
                    <a:gd name="T15" fmla="*/ 7 h 14"/>
                    <a:gd name="T16" fmla="*/ 14 w 14"/>
                    <a:gd name="T17" fmla="*/ 5 h 14"/>
                    <a:gd name="T18" fmla="*/ 14 w 14"/>
                    <a:gd name="T19" fmla="*/ 5 h 14"/>
                    <a:gd name="T20" fmla="*/ 14 w 14"/>
                    <a:gd name="T21" fmla="*/ 2 h 14"/>
                    <a:gd name="T22" fmla="*/ 12 w 14"/>
                    <a:gd name="T23" fmla="*/ 0 h 14"/>
                    <a:gd name="T24" fmla="*/ 9 w 14"/>
                    <a:gd name="T25" fmla="*/ 0 h 14"/>
                    <a:gd name="T26" fmla="*/ 7 w 14"/>
                    <a:gd name="T27" fmla="*/ 0 h 14"/>
                    <a:gd name="T28" fmla="*/ 4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9"/>
                      </a:lnTo>
                      <a:lnTo>
                        <a:pt x="4" y="12"/>
                      </a:lnTo>
                      <a:lnTo>
                        <a:pt x="7" y="14"/>
                      </a:lnTo>
                      <a:lnTo>
                        <a:pt x="9" y="14"/>
                      </a:lnTo>
                      <a:lnTo>
                        <a:pt x="12" y="12"/>
                      </a:lnTo>
                      <a:lnTo>
                        <a:pt x="14" y="9"/>
                      </a:lnTo>
                      <a:lnTo>
                        <a:pt x="14" y="7"/>
                      </a:lnTo>
                      <a:lnTo>
                        <a:pt x="14" y="5"/>
                      </a:lnTo>
                      <a:lnTo>
                        <a:pt x="14" y="2"/>
                      </a:lnTo>
                      <a:lnTo>
                        <a:pt x="12" y="0"/>
                      </a:lnTo>
                      <a:lnTo>
                        <a:pt x="9" y="0"/>
                      </a:lnTo>
                      <a:lnTo>
                        <a:pt x="7" y="0"/>
                      </a:lnTo>
                      <a:lnTo>
                        <a:pt x="4"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689" name="Freeform 641"/>
                <p:cNvSpPr>
                  <a:spLocks/>
                </p:cNvSpPr>
                <p:nvPr/>
              </p:nvSpPr>
              <p:spPr bwMode="auto">
                <a:xfrm>
                  <a:off x="8485" y="6072"/>
                  <a:ext cx="15" cy="14"/>
                </a:xfrm>
                <a:custGeom>
                  <a:avLst/>
                  <a:gdLst>
                    <a:gd name="T0" fmla="*/ 0 w 15"/>
                    <a:gd name="T1" fmla="*/ 7 h 14"/>
                    <a:gd name="T2" fmla="*/ 0 w 15"/>
                    <a:gd name="T3" fmla="*/ 10 h 14"/>
                    <a:gd name="T4" fmla="*/ 3 w 15"/>
                    <a:gd name="T5" fmla="*/ 12 h 14"/>
                    <a:gd name="T6" fmla="*/ 5 w 15"/>
                    <a:gd name="T7" fmla="*/ 14 h 14"/>
                    <a:gd name="T8" fmla="*/ 7 w 15"/>
                    <a:gd name="T9" fmla="*/ 14 h 14"/>
                    <a:gd name="T10" fmla="*/ 10 w 15"/>
                    <a:gd name="T11" fmla="*/ 12 h 14"/>
                    <a:gd name="T12" fmla="*/ 12 w 15"/>
                    <a:gd name="T13" fmla="*/ 10 h 14"/>
                    <a:gd name="T14" fmla="*/ 15 w 15"/>
                    <a:gd name="T15" fmla="*/ 7 h 14"/>
                    <a:gd name="T16" fmla="*/ 15 w 15"/>
                    <a:gd name="T17" fmla="*/ 5 h 14"/>
                    <a:gd name="T18" fmla="*/ 15 w 15"/>
                    <a:gd name="T19" fmla="*/ 5 h 14"/>
                    <a:gd name="T20" fmla="*/ 12 w 15"/>
                    <a:gd name="T21" fmla="*/ 2 h 14"/>
                    <a:gd name="T22" fmla="*/ 10 w 15"/>
                    <a:gd name="T23" fmla="*/ 0 h 14"/>
                    <a:gd name="T24" fmla="*/ 7 w 15"/>
                    <a:gd name="T25" fmla="*/ 0 h 14"/>
                    <a:gd name="T26" fmla="*/ 5 w 15"/>
                    <a:gd name="T27" fmla="*/ 0 h 14"/>
                    <a:gd name="T28" fmla="*/ 3 w 15"/>
                    <a:gd name="T29" fmla="*/ 0 h 14"/>
                    <a:gd name="T30" fmla="*/ 0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10"/>
                      </a:lnTo>
                      <a:lnTo>
                        <a:pt x="3" y="12"/>
                      </a:lnTo>
                      <a:lnTo>
                        <a:pt x="5" y="14"/>
                      </a:lnTo>
                      <a:lnTo>
                        <a:pt x="7" y="14"/>
                      </a:lnTo>
                      <a:lnTo>
                        <a:pt x="10" y="12"/>
                      </a:lnTo>
                      <a:lnTo>
                        <a:pt x="12" y="10"/>
                      </a:lnTo>
                      <a:lnTo>
                        <a:pt x="15" y="7"/>
                      </a:lnTo>
                      <a:lnTo>
                        <a:pt x="15" y="5"/>
                      </a:lnTo>
                      <a:lnTo>
                        <a:pt x="12" y="2"/>
                      </a:lnTo>
                      <a:lnTo>
                        <a:pt x="10" y="0"/>
                      </a:lnTo>
                      <a:lnTo>
                        <a:pt x="7" y="0"/>
                      </a:lnTo>
                      <a:lnTo>
                        <a:pt x="5" y="0"/>
                      </a:lnTo>
                      <a:lnTo>
                        <a:pt x="3" y="0"/>
                      </a:lnTo>
                      <a:lnTo>
                        <a:pt x="0" y="2"/>
                      </a:lnTo>
                      <a:lnTo>
                        <a:pt x="0" y="5"/>
                      </a:lnTo>
                      <a:lnTo>
                        <a:pt x="0" y="7"/>
                      </a:lnTo>
                      <a:close/>
                    </a:path>
                  </a:pathLst>
                </a:custGeom>
                <a:solidFill>
                  <a:srgbClr val="969696"/>
                </a:solidFill>
                <a:ln w="9525">
                  <a:noFill/>
                  <a:round/>
                  <a:headEnd/>
                  <a:tailEnd/>
                </a:ln>
              </p:spPr>
              <p:txBody>
                <a:bodyPr/>
                <a:lstStyle/>
                <a:p>
                  <a:endParaRPr lang="ru-RU"/>
                </a:p>
              </p:txBody>
            </p:sp>
            <p:sp>
              <p:nvSpPr>
                <p:cNvPr id="690" name="Freeform 642"/>
                <p:cNvSpPr>
                  <a:spLocks/>
                </p:cNvSpPr>
                <p:nvPr/>
              </p:nvSpPr>
              <p:spPr bwMode="auto">
                <a:xfrm>
                  <a:off x="8483" y="6043"/>
                  <a:ext cx="14" cy="15"/>
                </a:xfrm>
                <a:custGeom>
                  <a:avLst/>
                  <a:gdLst>
                    <a:gd name="T0" fmla="*/ 0 w 14"/>
                    <a:gd name="T1" fmla="*/ 7 h 15"/>
                    <a:gd name="T2" fmla="*/ 0 w 14"/>
                    <a:gd name="T3" fmla="*/ 10 h 15"/>
                    <a:gd name="T4" fmla="*/ 2 w 14"/>
                    <a:gd name="T5" fmla="*/ 12 h 15"/>
                    <a:gd name="T6" fmla="*/ 5 w 14"/>
                    <a:gd name="T7" fmla="*/ 15 h 15"/>
                    <a:gd name="T8" fmla="*/ 7 w 14"/>
                    <a:gd name="T9" fmla="*/ 15 h 15"/>
                    <a:gd name="T10" fmla="*/ 9 w 14"/>
                    <a:gd name="T11" fmla="*/ 12 h 15"/>
                    <a:gd name="T12" fmla="*/ 12 w 14"/>
                    <a:gd name="T13" fmla="*/ 10 h 15"/>
                    <a:gd name="T14" fmla="*/ 14 w 14"/>
                    <a:gd name="T15" fmla="*/ 7 h 15"/>
                    <a:gd name="T16" fmla="*/ 14 w 14"/>
                    <a:gd name="T17" fmla="*/ 5 h 15"/>
                    <a:gd name="T18" fmla="*/ 14 w 14"/>
                    <a:gd name="T19" fmla="*/ 5 h 15"/>
                    <a:gd name="T20" fmla="*/ 12 w 14"/>
                    <a:gd name="T21" fmla="*/ 3 h 15"/>
                    <a:gd name="T22" fmla="*/ 9 w 14"/>
                    <a:gd name="T23" fmla="*/ 0 h 15"/>
                    <a:gd name="T24" fmla="*/ 7 w 14"/>
                    <a:gd name="T25" fmla="*/ 0 h 15"/>
                    <a:gd name="T26" fmla="*/ 5 w 14"/>
                    <a:gd name="T27" fmla="*/ 0 h 15"/>
                    <a:gd name="T28" fmla="*/ 2 w 14"/>
                    <a:gd name="T29" fmla="*/ 0 h 15"/>
                    <a:gd name="T30" fmla="*/ 0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2" y="12"/>
                      </a:lnTo>
                      <a:lnTo>
                        <a:pt x="5" y="15"/>
                      </a:lnTo>
                      <a:lnTo>
                        <a:pt x="7" y="15"/>
                      </a:lnTo>
                      <a:lnTo>
                        <a:pt x="9" y="12"/>
                      </a:lnTo>
                      <a:lnTo>
                        <a:pt x="12" y="10"/>
                      </a:lnTo>
                      <a:lnTo>
                        <a:pt x="14" y="7"/>
                      </a:lnTo>
                      <a:lnTo>
                        <a:pt x="14" y="5"/>
                      </a:lnTo>
                      <a:lnTo>
                        <a:pt x="12" y="3"/>
                      </a:lnTo>
                      <a:lnTo>
                        <a:pt x="9" y="0"/>
                      </a:lnTo>
                      <a:lnTo>
                        <a:pt x="7" y="0"/>
                      </a:lnTo>
                      <a:lnTo>
                        <a:pt x="5" y="0"/>
                      </a:lnTo>
                      <a:lnTo>
                        <a:pt x="2" y="0"/>
                      </a:lnTo>
                      <a:lnTo>
                        <a:pt x="0" y="3"/>
                      </a:lnTo>
                      <a:lnTo>
                        <a:pt x="0" y="5"/>
                      </a:lnTo>
                      <a:lnTo>
                        <a:pt x="0" y="7"/>
                      </a:lnTo>
                      <a:close/>
                    </a:path>
                  </a:pathLst>
                </a:custGeom>
                <a:solidFill>
                  <a:srgbClr val="969696"/>
                </a:solidFill>
                <a:ln w="9525">
                  <a:noFill/>
                  <a:round/>
                  <a:headEnd/>
                  <a:tailEnd/>
                </a:ln>
              </p:spPr>
              <p:txBody>
                <a:bodyPr/>
                <a:lstStyle/>
                <a:p>
                  <a:endParaRPr lang="ru-RU"/>
                </a:p>
              </p:txBody>
            </p:sp>
            <p:sp>
              <p:nvSpPr>
                <p:cNvPr id="691" name="Freeform 643"/>
                <p:cNvSpPr>
                  <a:spLocks/>
                </p:cNvSpPr>
                <p:nvPr/>
              </p:nvSpPr>
              <p:spPr bwMode="auto">
                <a:xfrm>
                  <a:off x="8480" y="6014"/>
                  <a:ext cx="15" cy="15"/>
                </a:xfrm>
                <a:custGeom>
                  <a:avLst/>
                  <a:gdLst>
                    <a:gd name="T0" fmla="*/ 0 w 15"/>
                    <a:gd name="T1" fmla="*/ 8 h 15"/>
                    <a:gd name="T2" fmla="*/ 0 w 15"/>
                    <a:gd name="T3" fmla="*/ 10 h 15"/>
                    <a:gd name="T4" fmla="*/ 3 w 15"/>
                    <a:gd name="T5" fmla="*/ 12 h 15"/>
                    <a:gd name="T6" fmla="*/ 5 w 15"/>
                    <a:gd name="T7" fmla="*/ 15 h 15"/>
                    <a:gd name="T8" fmla="*/ 8 w 15"/>
                    <a:gd name="T9" fmla="*/ 15 h 15"/>
                    <a:gd name="T10" fmla="*/ 10 w 15"/>
                    <a:gd name="T11" fmla="*/ 12 h 15"/>
                    <a:gd name="T12" fmla="*/ 12 w 15"/>
                    <a:gd name="T13" fmla="*/ 10 h 15"/>
                    <a:gd name="T14" fmla="*/ 15 w 15"/>
                    <a:gd name="T15" fmla="*/ 8 h 15"/>
                    <a:gd name="T16" fmla="*/ 15 w 15"/>
                    <a:gd name="T17" fmla="*/ 5 h 15"/>
                    <a:gd name="T18" fmla="*/ 15 w 15"/>
                    <a:gd name="T19" fmla="*/ 5 h 15"/>
                    <a:gd name="T20" fmla="*/ 12 w 15"/>
                    <a:gd name="T21" fmla="*/ 3 h 15"/>
                    <a:gd name="T22" fmla="*/ 10 w 15"/>
                    <a:gd name="T23" fmla="*/ 0 h 15"/>
                    <a:gd name="T24" fmla="*/ 8 w 15"/>
                    <a:gd name="T25" fmla="*/ 0 h 15"/>
                    <a:gd name="T26" fmla="*/ 5 w 15"/>
                    <a:gd name="T27" fmla="*/ 0 h 15"/>
                    <a:gd name="T28" fmla="*/ 3 w 15"/>
                    <a:gd name="T29" fmla="*/ 0 h 15"/>
                    <a:gd name="T30" fmla="*/ 0 w 15"/>
                    <a:gd name="T31" fmla="*/ 3 h 15"/>
                    <a:gd name="T32" fmla="*/ 0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0" y="10"/>
                      </a:lnTo>
                      <a:lnTo>
                        <a:pt x="3" y="12"/>
                      </a:lnTo>
                      <a:lnTo>
                        <a:pt x="5" y="15"/>
                      </a:lnTo>
                      <a:lnTo>
                        <a:pt x="8" y="15"/>
                      </a:lnTo>
                      <a:lnTo>
                        <a:pt x="10" y="12"/>
                      </a:lnTo>
                      <a:lnTo>
                        <a:pt x="12" y="10"/>
                      </a:lnTo>
                      <a:lnTo>
                        <a:pt x="15" y="8"/>
                      </a:lnTo>
                      <a:lnTo>
                        <a:pt x="15" y="5"/>
                      </a:lnTo>
                      <a:lnTo>
                        <a:pt x="12" y="3"/>
                      </a:lnTo>
                      <a:lnTo>
                        <a:pt x="10" y="0"/>
                      </a:lnTo>
                      <a:lnTo>
                        <a:pt x="8" y="0"/>
                      </a:lnTo>
                      <a:lnTo>
                        <a:pt x="5" y="0"/>
                      </a:lnTo>
                      <a:lnTo>
                        <a:pt x="3" y="0"/>
                      </a:lnTo>
                      <a:lnTo>
                        <a:pt x="0" y="3"/>
                      </a:lnTo>
                      <a:lnTo>
                        <a:pt x="0" y="5"/>
                      </a:lnTo>
                      <a:lnTo>
                        <a:pt x="0" y="8"/>
                      </a:lnTo>
                      <a:close/>
                    </a:path>
                  </a:pathLst>
                </a:custGeom>
                <a:solidFill>
                  <a:srgbClr val="969696"/>
                </a:solidFill>
                <a:ln w="9525">
                  <a:noFill/>
                  <a:round/>
                  <a:headEnd/>
                  <a:tailEnd/>
                </a:ln>
              </p:spPr>
              <p:txBody>
                <a:bodyPr/>
                <a:lstStyle/>
                <a:p>
                  <a:endParaRPr lang="ru-RU"/>
                </a:p>
              </p:txBody>
            </p:sp>
            <p:sp>
              <p:nvSpPr>
                <p:cNvPr id="692" name="Freeform 644"/>
                <p:cNvSpPr>
                  <a:spLocks/>
                </p:cNvSpPr>
                <p:nvPr/>
              </p:nvSpPr>
              <p:spPr bwMode="auto">
                <a:xfrm>
                  <a:off x="8476" y="5986"/>
                  <a:ext cx="14" cy="14"/>
                </a:xfrm>
                <a:custGeom>
                  <a:avLst/>
                  <a:gdLst>
                    <a:gd name="T0" fmla="*/ 0 w 14"/>
                    <a:gd name="T1" fmla="*/ 7 h 14"/>
                    <a:gd name="T2" fmla="*/ 2 w 14"/>
                    <a:gd name="T3" fmla="*/ 9 h 14"/>
                    <a:gd name="T4" fmla="*/ 4 w 14"/>
                    <a:gd name="T5" fmla="*/ 12 h 14"/>
                    <a:gd name="T6" fmla="*/ 7 w 14"/>
                    <a:gd name="T7" fmla="*/ 14 h 14"/>
                    <a:gd name="T8" fmla="*/ 9 w 14"/>
                    <a:gd name="T9" fmla="*/ 14 h 14"/>
                    <a:gd name="T10" fmla="*/ 12 w 14"/>
                    <a:gd name="T11" fmla="*/ 12 h 14"/>
                    <a:gd name="T12" fmla="*/ 14 w 14"/>
                    <a:gd name="T13" fmla="*/ 9 h 14"/>
                    <a:gd name="T14" fmla="*/ 14 w 14"/>
                    <a:gd name="T15" fmla="*/ 7 h 14"/>
                    <a:gd name="T16" fmla="*/ 14 w 14"/>
                    <a:gd name="T17" fmla="*/ 4 h 14"/>
                    <a:gd name="T18" fmla="*/ 14 w 14"/>
                    <a:gd name="T19" fmla="*/ 4 h 14"/>
                    <a:gd name="T20" fmla="*/ 14 w 14"/>
                    <a:gd name="T21" fmla="*/ 2 h 14"/>
                    <a:gd name="T22" fmla="*/ 12 w 14"/>
                    <a:gd name="T23" fmla="*/ 0 h 14"/>
                    <a:gd name="T24" fmla="*/ 9 w 14"/>
                    <a:gd name="T25" fmla="*/ 0 h 14"/>
                    <a:gd name="T26" fmla="*/ 7 w 14"/>
                    <a:gd name="T27" fmla="*/ 0 h 14"/>
                    <a:gd name="T28" fmla="*/ 4 w 14"/>
                    <a:gd name="T29" fmla="*/ 0 h 14"/>
                    <a:gd name="T30" fmla="*/ 2 w 14"/>
                    <a:gd name="T31" fmla="*/ 2 h 14"/>
                    <a:gd name="T32" fmla="*/ 0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9"/>
                      </a:lnTo>
                      <a:lnTo>
                        <a:pt x="4" y="12"/>
                      </a:lnTo>
                      <a:lnTo>
                        <a:pt x="7" y="14"/>
                      </a:lnTo>
                      <a:lnTo>
                        <a:pt x="9" y="14"/>
                      </a:lnTo>
                      <a:lnTo>
                        <a:pt x="12" y="12"/>
                      </a:lnTo>
                      <a:lnTo>
                        <a:pt x="14" y="9"/>
                      </a:lnTo>
                      <a:lnTo>
                        <a:pt x="14" y="7"/>
                      </a:lnTo>
                      <a:lnTo>
                        <a:pt x="14" y="4"/>
                      </a:lnTo>
                      <a:lnTo>
                        <a:pt x="14" y="2"/>
                      </a:lnTo>
                      <a:lnTo>
                        <a:pt x="12" y="0"/>
                      </a:lnTo>
                      <a:lnTo>
                        <a:pt x="9" y="0"/>
                      </a:lnTo>
                      <a:lnTo>
                        <a:pt x="7" y="0"/>
                      </a:lnTo>
                      <a:lnTo>
                        <a:pt x="4" y="0"/>
                      </a:lnTo>
                      <a:lnTo>
                        <a:pt x="2" y="2"/>
                      </a:lnTo>
                      <a:lnTo>
                        <a:pt x="0" y="4"/>
                      </a:lnTo>
                      <a:lnTo>
                        <a:pt x="0" y="7"/>
                      </a:lnTo>
                      <a:close/>
                    </a:path>
                  </a:pathLst>
                </a:custGeom>
                <a:solidFill>
                  <a:srgbClr val="969696"/>
                </a:solidFill>
                <a:ln w="9525">
                  <a:noFill/>
                  <a:round/>
                  <a:headEnd/>
                  <a:tailEnd/>
                </a:ln>
              </p:spPr>
              <p:txBody>
                <a:bodyPr/>
                <a:lstStyle/>
                <a:p>
                  <a:endParaRPr lang="ru-RU"/>
                </a:p>
              </p:txBody>
            </p:sp>
            <p:sp>
              <p:nvSpPr>
                <p:cNvPr id="693" name="Freeform 645"/>
                <p:cNvSpPr>
                  <a:spLocks/>
                </p:cNvSpPr>
                <p:nvPr/>
              </p:nvSpPr>
              <p:spPr bwMode="auto">
                <a:xfrm>
                  <a:off x="8473" y="5957"/>
                  <a:ext cx="15" cy="14"/>
                </a:xfrm>
                <a:custGeom>
                  <a:avLst/>
                  <a:gdLst>
                    <a:gd name="T0" fmla="*/ 0 w 15"/>
                    <a:gd name="T1" fmla="*/ 7 h 14"/>
                    <a:gd name="T2" fmla="*/ 3 w 15"/>
                    <a:gd name="T3" fmla="*/ 9 h 14"/>
                    <a:gd name="T4" fmla="*/ 5 w 15"/>
                    <a:gd name="T5" fmla="*/ 12 h 14"/>
                    <a:gd name="T6" fmla="*/ 7 w 15"/>
                    <a:gd name="T7" fmla="*/ 14 h 14"/>
                    <a:gd name="T8" fmla="*/ 10 w 15"/>
                    <a:gd name="T9" fmla="*/ 14 h 14"/>
                    <a:gd name="T10" fmla="*/ 12 w 15"/>
                    <a:gd name="T11" fmla="*/ 12 h 14"/>
                    <a:gd name="T12" fmla="*/ 15 w 15"/>
                    <a:gd name="T13" fmla="*/ 9 h 14"/>
                    <a:gd name="T14" fmla="*/ 15 w 15"/>
                    <a:gd name="T15" fmla="*/ 7 h 14"/>
                    <a:gd name="T16" fmla="*/ 15 w 15"/>
                    <a:gd name="T17" fmla="*/ 5 h 14"/>
                    <a:gd name="T18" fmla="*/ 15 w 15"/>
                    <a:gd name="T19" fmla="*/ 5 h 14"/>
                    <a:gd name="T20" fmla="*/ 15 w 15"/>
                    <a:gd name="T21" fmla="*/ 2 h 14"/>
                    <a:gd name="T22" fmla="*/ 12 w 15"/>
                    <a:gd name="T23" fmla="*/ 0 h 14"/>
                    <a:gd name="T24" fmla="*/ 10 w 15"/>
                    <a:gd name="T25" fmla="*/ 0 h 14"/>
                    <a:gd name="T26" fmla="*/ 7 w 15"/>
                    <a:gd name="T27" fmla="*/ 0 h 14"/>
                    <a:gd name="T28" fmla="*/ 5 w 15"/>
                    <a:gd name="T29" fmla="*/ 0 h 14"/>
                    <a:gd name="T30" fmla="*/ 3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3" y="9"/>
                      </a:lnTo>
                      <a:lnTo>
                        <a:pt x="5" y="12"/>
                      </a:lnTo>
                      <a:lnTo>
                        <a:pt x="7" y="14"/>
                      </a:lnTo>
                      <a:lnTo>
                        <a:pt x="10" y="14"/>
                      </a:lnTo>
                      <a:lnTo>
                        <a:pt x="12" y="12"/>
                      </a:lnTo>
                      <a:lnTo>
                        <a:pt x="15" y="9"/>
                      </a:lnTo>
                      <a:lnTo>
                        <a:pt x="15" y="7"/>
                      </a:lnTo>
                      <a:lnTo>
                        <a:pt x="15" y="5"/>
                      </a:lnTo>
                      <a:lnTo>
                        <a:pt x="15" y="2"/>
                      </a:lnTo>
                      <a:lnTo>
                        <a:pt x="12" y="0"/>
                      </a:lnTo>
                      <a:lnTo>
                        <a:pt x="10" y="0"/>
                      </a:lnTo>
                      <a:lnTo>
                        <a:pt x="7" y="0"/>
                      </a:lnTo>
                      <a:lnTo>
                        <a:pt x="5" y="0"/>
                      </a:lnTo>
                      <a:lnTo>
                        <a:pt x="3" y="2"/>
                      </a:lnTo>
                      <a:lnTo>
                        <a:pt x="0" y="5"/>
                      </a:lnTo>
                      <a:lnTo>
                        <a:pt x="0" y="7"/>
                      </a:lnTo>
                      <a:close/>
                    </a:path>
                  </a:pathLst>
                </a:custGeom>
                <a:solidFill>
                  <a:srgbClr val="969696"/>
                </a:solidFill>
                <a:ln w="9525">
                  <a:noFill/>
                  <a:round/>
                  <a:headEnd/>
                  <a:tailEnd/>
                </a:ln>
              </p:spPr>
              <p:txBody>
                <a:bodyPr/>
                <a:lstStyle/>
                <a:p>
                  <a:endParaRPr lang="ru-RU"/>
                </a:p>
              </p:txBody>
            </p:sp>
            <p:sp>
              <p:nvSpPr>
                <p:cNvPr id="694" name="Freeform 646"/>
                <p:cNvSpPr>
                  <a:spLocks/>
                </p:cNvSpPr>
                <p:nvPr/>
              </p:nvSpPr>
              <p:spPr bwMode="auto">
                <a:xfrm>
                  <a:off x="8471" y="5928"/>
                  <a:ext cx="14" cy="14"/>
                </a:xfrm>
                <a:custGeom>
                  <a:avLst/>
                  <a:gdLst>
                    <a:gd name="T0" fmla="*/ 0 w 14"/>
                    <a:gd name="T1" fmla="*/ 7 h 14"/>
                    <a:gd name="T2" fmla="*/ 2 w 14"/>
                    <a:gd name="T3" fmla="*/ 10 h 14"/>
                    <a:gd name="T4" fmla="*/ 5 w 14"/>
                    <a:gd name="T5" fmla="*/ 12 h 14"/>
                    <a:gd name="T6" fmla="*/ 7 w 14"/>
                    <a:gd name="T7" fmla="*/ 14 h 14"/>
                    <a:gd name="T8" fmla="*/ 9 w 14"/>
                    <a:gd name="T9" fmla="*/ 14 h 14"/>
                    <a:gd name="T10" fmla="*/ 12 w 14"/>
                    <a:gd name="T11" fmla="*/ 12 h 14"/>
                    <a:gd name="T12" fmla="*/ 14 w 14"/>
                    <a:gd name="T13" fmla="*/ 10 h 14"/>
                    <a:gd name="T14" fmla="*/ 14 w 14"/>
                    <a:gd name="T15" fmla="*/ 7 h 14"/>
                    <a:gd name="T16" fmla="*/ 14 w 14"/>
                    <a:gd name="T17" fmla="*/ 5 h 14"/>
                    <a:gd name="T18" fmla="*/ 14 w 14"/>
                    <a:gd name="T19" fmla="*/ 5 h 14"/>
                    <a:gd name="T20" fmla="*/ 14 w 14"/>
                    <a:gd name="T21" fmla="*/ 2 h 14"/>
                    <a:gd name="T22" fmla="*/ 12 w 14"/>
                    <a:gd name="T23" fmla="*/ 0 h 14"/>
                    <a:gd name="T24" fmla="*/ 9 w 14"/>
                    <a:gd name="T25" fmla="*/ 0 h 14"/>
                    <a:gd name="T26" fmla="*/ 7 w 14"/>
                    <a:gd name="T27" fmla="*/ 0 h 14"/>
                    <a:gd name="T28" fmla="*/ 5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10"/>
                      </a:lnTo>
                      <a:lnTo>
                        <a:pt x="5" y="12"/>
                      </a:lnTo>
                      <a:lnTo>
                        <a:pt x="7" y="14"/>
                      </a:lnTo>
                      <a:lnTo>
                        <a:pt x="9" y="14"/>
                      </a:lnTo>
                      <a:lnTo>
                        <a:pt x="12" y="12"/>
                      </a:lnTo>
                      <a:lnTo>
                        <a:pt x="14" y="10"/>
                      </a:lnTo>
                      <a:lnTo>
                        <a:pt x="14" y="7"/>
                      </a:lnTo>
                      <a:lnTo>
                        <a:pt x="14" y="5"/>
                      </a:lnTo>
                      <a:lnTo>
                        <a:pt x="14" y="2"/>
                      </a:lnTo>
                      <a:lnTo>
                        <a:pt x="12" y="0"/>
                      </a:lnTo>
                      <a:lnTo>
                        <a:pt x="9" y="0"/>
                      </a:lnTo>
                      <a:lnTo>
                        <a:pt x="7" y="0"/>
                      </a:lnTo>
                      <a:lnTo>
                        <a:pt x="5"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695" name="Freeform 647"/>
                <p:cNvSpPr>
                  <a:spLocks/>
                </p:cNvSpPr>
                <p:nvPr/>
              </p:nvSpPr>
              <p:spPr bwMode="auto">
                <a:xfrm>
                  <a:off x="8468" y="5899"/>
                  <a:ext cx="15" cy="15"/>
                </a:xfrm>
                <a:custGeom>
                  <a:avLst/>
                  <a:gdLst>
                    <a:gd name="T0" fmla="*/ 0 w 15"/>
                    <a:gd name="T1" fmla="*/ 10 h 15"/>
                    <a:gd name="T2" fmla="*/ 3 w 15"/>
                    <a:gd name="T3" fmla="*/ 12 h 15"/>
                    <a:gd name="T4" fmla="*/ 5 w 15"/>
                    <a:gd name="T5" fmla="*/ 15 h 15"/>
                    <a:gd name="T6" fmla="*/ 8 w 15"/>
                    <a:gd name="T7" fmla="*/ 15 h 15"/>
                    <a:gd name="T8" fmla="*/ 10 w 15"/>
                    <a:gd name="T9" fmla="*/ 15 h 15"/>
                    <a:gd name="T10" fmla="*/ 12 w 15"/>
                    <a:gd name="T11" fmla="*/ 15 h 15"/>
                    <a:gd name="T12" fmla="*/ 15 w 15"/>
                    <a:gd name="T13" fmla="*/ 12 h 15"/>
                    <a:gd name="T14" fmla="*/ 15 w 15"/>
                    <a:gd name="T15" fmla="*/ 10 h 15"/>
                    <a:gd name="T16" fmla="*/ 15 w 15"/>
                    <a:gd name="T17" fmla="*/ 7 h 15"/>
                    <a:gd name="T18" fmla="*/ 15 w 15"/>
                    <a:gd name="T19" fmla="*/ 7 h 15"/>
                    <a:gd name="T20" fmla="*/ 15 w 15"/>
                    <a:gd name="T21" fmla="*/ 5 h 15"/>
                    <a:gd name="T22" fmla="*/ 12 w 15"/>
                    <a:gd name="T23" fmla="*/ 3 h 15"/>
                    <a:gd name="T24" fmla="*/ 10 w 15"/>
                    <a:gd name="T25" fmla="*/ 0 h 15"/>
                    <a:gd name="T26" fmla="*/ 8 w 15"/>
                    <a:gd name="T27" fmla="*/ 0 h 15"/>
                    <a:gd name="T28" fmla="*/ 5 w 15"/>
                    <a:gd name="T29" fmla="*/ 3 h 15"/>
                    <a:gd name="T30" fmla="*/ 3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8" y="15"/>
                      </a:lnTo>
                      <a:lnTo>
                        <a:pt x="10" y="15"/>
                      </a:lnTo>
                      <a:lnTo>
                        <a:pt x="12" y="15"/>
                      </a:lnTo>
                      <a:lnTo>
                        <a:pt x="15" y="12"/>
                      </a:lnTo>
                      <a:lnTo>
                        <a:pt x="15" y="10"/>
                      </a:lnTo>
                      <a:lnTo>
                        <a:pt x="15" y="7"/>
                      </a:lnTo>
                      <a:lnTo>
                        <a:pt x="15" y="5"/>
                      </a:lnTo>
                      <a:lnTo>
                        <a:pt x="12" y="3"/>
                      </a:lnTo>
                      <a:lnTo>
                        <a:pt x="10" y="0"/>
                      </a:lnTo>
                      <a:lnTo>
                        <a:pt x="8" y="0"/>
                      </a:lnTo>
                      <a:lnTo>
                        <a:pt x="5" y="3"/>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696" name="Freeform 648"/>
                <p:cNvSpPr>
                  <a:spLocks/>
                </p:cNvSpPr>
                <p:nvPr/>
              </p:nvSpPr>
              <p:spPr bwMode="auto">
                <a:xfrm>
                  <a:off x="8466" y="5870"/>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10 w 14"/>
                    <a:gd name="T11" fmla="*/ 15 h 15"/>
                    <a:gd name="T12" fmla="*/ 12 w 14"/>
                    <a:gd name="T13" fmla="*/ 12 h 15"/>
                    <a:gd name="T14" fmla="*/ 14 w 14"/>
                    <a:gd name="T15" fmla="*/ 10 h 15"/>
                    <a:gd name="T16" fmla="*/ 14 w 14"/>
                    <a:gd name="T17" fmla="*/ 8 h 15"/>
                    <a:gd name="T18" fmla="*/ 14 w 14"/>
                    <a:gd name="T19" fmla="*/ 8 h 15"/>
                    <a:gd name="T20" fmla="*/ 12 w 14"/>
                    <a:gd name="T21" fmla="*/ 5 h 15"/>
                    <a:gd name="T22" fmla="*/ 10 w 14"/>
                    <a:gd name="T23" fmla="*/ 3 h 15"/>
                    <a:gd name="T24" fmla="*/ 7 w 14"/>
                    <a:gd name="T25" fmla="*/ 0 h 15"/>
                    <a:gd name="T26" fmla="*/ 5 w 14"/>
                    <a:gd name="T27" fmla="*/ 0 h 15"/>
                    <a:gd name="T28" fmla="*/ 2 w 14"/>
                    <a:gd name="T29" fmla="*/ 3 h 15"/>
                    <a:gd name="T30" fmla="*/ 0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10" y="15"/>
                      </a:lnTo>
                      <a:lnTo>
                        <a:pt x="12" y="12"/>
                      </a:lnTo>
                      <a:lnTo>
                        <a:pt x="14" y="10"/>
                      </a:lnTo>
                      <a:lnTo>
                        <a:pt x="14" y="8"/>
                      </a:lnTo>
                      <a:lnTo>
                        <a:pt x="12" y="5"/>
                      </a:lnTo>
                      <a:lnTo>
                        <a:pt x="10" y="3"/>
                      </a:lnTo>
                      <a:lnTo>
                        <a:pt x="7" y="0"/>
                      </a:lnTo>
                      <a:lnTo>
                        <a:pt x="5" y="0"/>
                      </a:lnTo>
                      <a:lnTo>
                        <a:pt x="2"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697" name="Freeform 649"/>
                <p:cNvSpPr>
                  <a:spLocks/>
                </p:cNvSpPr>
                <p:nvPr/>
              </p:nvSpPr>
              <p:spPr bwMode="auto">
                <a:xfrm>
                  <a:off x="8464" y="5842"/>
                  <a:ext cx="14" cy="14"/>
                </a:xfrm>
                <a:custGeom>
                  <a:avLst/>
                  <a:gdLst>
                    <a:gd name="T0" fmla="*/ 0 w 14"/>
                    <a:gd name="T1" fmla="*/ 9 h 14"/>
                    <a:gd name="T2" fmla="*/ 0 w 14"/>
                    <a:gd name="T3" fmla="*/ 12 h 14"/>
                    <a:gd name="T4" fmla="*/ 2 w 14"/>
                    <a:gd name="T5" fmla="*/ 14 h 14"/>
                    <a:gd name="T6" fmla="*/ 4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9 w 14"/>
                    <a:gd name="T23" fmla="*/ 2 h 14"/>
                    <a:gd name="T24" fmla="*/ 7 w 14"/>
                    <a:gd name="T25" fmla="*/ 0 h 14"/>
                    <a:gd name="T26" fmla="*/ 4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4" y="14"/>
                      </a:lnTo>
                      <a:lnTo>
                        <a:pt x="7" y="14"/>
                      </a:lnTo>
                      <a:lnTo>
                        <a:pt x="9" y="14"/>
                      </a:lnTo>
                      <a:lnTo>
                        <a:pt x="12" y="12"/>
                      </a:lnTo>
                      <a:lnTo>
                        <a:pt x="14" y="9"/>
                      </a:lnTo>
                      <a:lnTo>
                        <a:pt x="14" y="7"/>
                      </a:lnTo>
                      <a:lnTo>
                        <a:pt x="12" y="4"/>
                      </a:lnTo>
                      <a:lnTo>
                        <a:pt x="9" y="2"/>
                      </a:lnTo>
                      <a:lnTo>
                        <a:pt x="7" y="0"/>
                      </a:lnTo>
                      <a:lnTo>
                        <a:pt x="4"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698" name="Freeform 650"/>
                <p:cNvSpPr>
                  <a:spLocks/>
                </p:cNvSpPr>
                <p:nvPr/>
              </p:nvSpPr>
              <p:spPr bwMode="auto">
                <a:xfrm>
                  <a:off x="8461" y="5813"/>
                  <a:ext cx="15" cy="14"/>
                </a:xfrm>
                <a:custGeom>
                  <a:avLst/>
                  <a:gdLst>
                    <a:gd name="T0" fmla="*/ 0 w 15"/>
                    <a:gd name="T1" fmla="*/ 9 h 14"/>
                    <a:gd name="T2" fmla="*/ 0 w 15"/>
                    <a:gd name="T3" fmla="*/ 12 h 14"/>
                    <a:gd name="T4" fmla="*/ 3 w 15"/>
                    <a:gd name="T5" fmla="*/ 14 h 14"/>
                    <a:gd name="T6" fmla="*/ 5 w 15"/>
                    <a:gd name="T7" fmla="*/ 14 h 14"/>
                    <a:gd name="T8" fmla="*/ 7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5 h 14"/>
                    <a:gd name="T22" fmla="*/ 10 w 15"/>
                    <a:gd name="T23" fmla="*/ 2 h 14"/>
                    <a:gd name="T24" fmla="*/ 7 w 15"/>
                    <a:gd name="T25" fmla="*/ 0 h 14"/>
                    <a:gd name="T26" fmla="*/ 5 w 15"/>
                    <a:gd name="T27" fmla="*/ 0 h 14"/>
                    <a:gd name="T28" fmla="*/ 3 w 15"/>
                    <a:gd name="T29" fmla="*/ 2 h 14"/>
                    <a:gd name="T30" fmla="*/ 0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7" y="14"/>
                      </a:lnTo>
                      <a:lnTo>
                        <a:pt x="10" y="14"/>
                      </a:lnTo>
                      <a:lnTo>
                        <a:pt x="12" y="12"/>
                      </a:lnTo>
                      <a:lnTo>
                        <a:pt x="15" y="9"/>
                      </a:lnTo>
                      <a:lnTo>
                        <a:pt x="15" y="7"/>
                      </a:lnTo>
                      <a:lnTo>
                        <a:pt x="12" y="5"/>
                      </a:lnTo>
                      <a:lnTo>
                        <a:pt x="10" y="2"/>
                      </a:lnTo>
                      <a:lnTo>
                        <a:pt x="7" y="0"/>
                      </a:lnTo>
                      <a:lnTo>
                        <a:pt x="5" y="0"/>
                      </a:lnTo>
                      <a:lnTo>
                        <a:pt x="3"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699" name="Freeform 651"/>
                <p:cNvSpPr>
                  <a:spLocks/>
                </p:cNvSpPr>
                <p:nvPr/>
              </p:nvSpPr>
              <p:spPr bwMode="auto">
                <a:xfrm>
                  <a:off x="8459" y="5784"/>
                  <a:ext cx="14" cy="14"/>
                </a:xfrm>
                <a:custGeom>
                  <a:avLst/>
                  <a:gdLst>
                    <a:gd name="T0" fmla="*/ 0 w 14"/>
                    <a:gd name="T1" fmla="*/ 10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9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5" y="14"/>
                      </a:lnTo>
                      <a:lnTo>
                        <a:pt x="7" y="14"/>
                      </a:lnTo>
                      <a:lnTo>
                        <a:pt x="9" y="14"/>
                      </a:lnTo>
                      <a:lnTo>
                        <a:pt x="12" y="12"/>
                      </a:lnTo>
                      <a:lnTo>
                        <a:pt x="14" y="10"/>
                      </a:lnTo>
                      <a:lnTo>
                        <a:pt x="14" y="7"/>
                      </a:lnTo>
                      <a:lnTo>
                        <a:pt x="12" y="5"/>
                      </a:lnTo>
                      <a:lnTo>
                        <a:pt x="9" y="2"/>
                      </a:lnTo>
                      <a:lnTo>
                        <a:pt x="7" y="0"/>
                      </a:lnTo>
                      <a:lnTo>
                        <a:pt x="5"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700" name="Freeform 652"/>
                <p:cNvSpPr>
                  <a:spLocks/>
                </p:cNvSpPr>
                <p:nvPr/>
              </p:nvSpPr>
              <p:spPr bwMode="auto">
                <a:xfrm>
                  <a:off x="8454" y="5755"/>
                  <a:ext cx="14" cy="15"/>
                </a:xfrm>
                <a:custGeom>
                  <a:avLst/>
                  <a:gdLst>
                    <a:gd name="T0" fmla="*/ 0 w 14"/>
                    <a:gd name="T1" fmla="*/ 10 h 15"/>
                    <a:gd name="T2" fmla="*/ 2 w 14"/>
                    <a:gd name="T3" fmla="*/ 12 h 15"/>
                    <a:gd name="T4" fmla="*/ 5 w 14"/>
                    <a:gd name="T5" fmla="*/ 15 h 15"/>
                    <a:gd name="T6" fmla="*/ 7 w 14"/>
                    <a:gd name="T7" fmla="*/ 15 h 15"/>
                    <a:gd name="T8" fmla="*/ 10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10 w 14"/>
                    <a:gd name="T25" fmla="*/ 0 h 15"/>
                    <a:gd name="T26" fmla="*/ 7 w 14"/>
                    <a:gd name="T27" fmla="*/ 0 h 15"/>
                    <a:gd name="T28" fmla="*/ 5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10" y="15"/>
                      </a:lnTo>
                      <a:lnTo>
                        <a:pt x="12" y="15"/>
                      </a:lnTo>
                      <a:lnTo>
                        <a:pt x="14" y="12"/>
                      </a:lnTo>
                      <a:lnTo>
                        <a:pt x="14" y="10"/>
                      </a:lnTo>
                      <a:lnTo>
                        <a:pt x="14" y="7"/>
                      </a:lnTo>
                      <a:lnTo>
                        <a:pt x="14" y="5"/>
                      </a:lnTo>
                      <a:lnTo>
                        <a:pt x="12" y="3"/>
                      </a:lnTo>
                      <a:lnTo>
                        <a:pt x="10" y="0"/>
                      </a:lnTo>
                      <a:lnTo>
                        <a:pt x="7" y="0"/>
                      </a:lnTo>
                      <a:lnTo>
                        <a:pt x="5"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701" name="Freeform 653"/>
                <p:cNvSpPr>
                  <a:spLocks/>
                </p:cNvSpPr>
                <p:nvPr/>
              </p:nvSpPr>
              <p:spPr bwMode="auto">
                <a:xfrm>
                  <a:off x="8452" y="5726"/>
                  <a:ext cx="14" cy="15"/>
                </a:xfrm>
                <a:custGeom>
                  <a:avLst/>
                  <a:gdLst>
                    <a:gd name="T0" fmla="*/ 0 w 14"/>
                    <a:gd name="T1" fmla="*/ 10 h 15"/>
                    <a:gd name="T2" fmla="*/ 2 w 14"/>
                    <a:gd name="T3" fmla="*/ 12 h 15"/>
                    <a:gd name="T4" fmla="*/ 4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9 w 14"/>
                    <a:gd name="T25" fmla="*/ 0 h 15"/>
                    <a:gd name="T26" fmla="*/ 7 w 14"/>
                    <a:gd name="T27" fmla="*/ 0 h 15"/>
                    <a:gd name="T28" fmla="*/ 4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4" y="15"/>
                      </a:lnTo>
                      <a:lnTo>
                        <a:pt x="7" y="15"/>
                      </a:lnTo>
                      <a:lnTo>
                        <a:pt x="9" y="15"/>
                      </a:lnTo>
                      <a:lnTo>
                        <a:pt x="12" y="15"/>
                      </a:lnTo>
                      <a:lnTo>
                        <a:pt x="14" y="12"/>
                      </a:lnTo>
                      <a:lnTo>
                        <a:pt x="14" y="10"/>
                      </a:lnTo>
                      <a:lnTo>
                        <a:pt x="14" y="8"/>
                      </a:lnTo>
                      <a:lnTo>
                        <a:pt x="14" y="5"/>
                      </a:lnTo>
                      <a:lnTo>
                        <a:pt x="12" y="3"/>
                      </a:lnTo>
                      <a:lnTo>
                        <a:pt x="9" y="0"/>
                      </a:lnTo>
                      <a:lnTo>
                        <a:pt x="7" y="0"/>
                      </a:lnTo>
                      <a:lnTo>
                        <a:pt x="4"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702" name="Freeform 654"/>
                <p:cNvSpPr>
                  <a:spLocks/>
                </p:cNvSpPr>
                <p:nvPr/>
              </p:nvSpPr>
              <p:spPr bwMode="auto">
                <a:xfrm>
                  <a:off x="8449" y="5698"/>
                  <a:ext cx="15" cy="14"/>
                </a:xfrm>
                <a:custGeom>
                  <a:avLst/>
                  <a:gdLst>
                    <a:gd name="T0" fmla="*/ 0 w 15"/>
                    <a:gd name="T1" fmla="*/ 9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4 h 14"/>
                    <a:gd name="T22" fmla="*/ 12 w 15"/>
                    <a:gd name="T23" fmla="*/ 2 h 14"/>
                    <a:gd name="T24" fmla="*/ 10 w 15"/>
                    <a:gd name="T25" fmla="*/ 0 h 14"/>
                    <a:gd name="T26" fmla="*/ 7 w 15"/>
                    <a:gd name="T27" fmla="*/ 0 h 14"/>
                    <a:gd name="T28" fmla="*/ 5 w 15"/>
                    <a:gd name="T29" fmla="*/ 2 h 14"/>
                    <a:gd name="T30" fmla="*/ 3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7" y="14"/>
                      </a:lnTo>
                      <a:lnTo>
                        <a:pt x="10" y="14"/>
                      </a:lnTo>
                      <a:lnTo>
                        <a:pt x="12" y="14"/>
                      </a:lnTo>
                      <a:lnTo>
                        <a:pt x="15" y="12"/>
                      </a:lnTo>
                      <a:lnTo>
                        <a:pt x="15" y="9"/>
                      </a:lnTo>
                      <a:lnTo>
                        <a:pt x="15" y="7"/>
                      </a:lnTo>
                      <a:lnTo>
                        <a:pt x="15" y="4"/>
                      </a:lnTo>
                      <a:lnTo>
                        <a:pt x="12" y="2"/>
                      </a:lnTo>
                      <a:lnTo>
                        <a:pt x="10" y="0"/>
                      </a:lnTo>
                      <a:lnTo>
                        <a:pt x="7" y="0"/>
                      </a:lnTo>
                      <a:lnTo>
                        <a:pt x="5" y="2"/>
                      </a:lnTo>
                      <a:lnTo>
                        <a:pt x="3" y="4"/>
                      </a:lnTo>
                      <a:lnTo>
                        <a:pt x="0" y="7"/>
                      </a:lnTo>
                      <a:lnTo>
                        <a:pt x="0" y="9"/>
                      </a:lnTo>
                      <a:close/>
                    </a:path>
                  </a:pathLst>
                </a:custGeom>
                <a:solidFill>
                  <a:srgbClr val="969696"/>
                </a:solidFill>
                <a:ln w="9525">
                  <a:noFill/>
                  <a:round/>
                  <a:headEnd/>
                  <a:tailEnd/>
                </a:ln>
              </p:spPr>
              <p:txBody>
                <a:bodyPr/>
                <a:lstStyle/>
                <a:p>
                  <a:endParaRPr lang="ru-RU"/>
                </a:p>
              </p:txBody>
            </p:sp>
            <p:sp>
              <p:nvSpPr>
                <p:cNvPr id="703" name="Freeform 655"/>
                <p:cNvSpPr>
                  <a:spLocks/>
                </p:cNvSpPr>
                <p:nvPr/>
              </p:nvSpPr>
              <p:spPr bwMode="auto">
                <a:xfrm>
                  <a:off x="8447" y="5669"/>
                  <a:ext cx="14" cy="14"/>
                </a:xfrm>
                <a:custGeom>
                  <a:avLst/>
                  <a:gdLst>
                    <a:gd name="T0" fmla="*/ 0 w 14"/>
                    <a:gd name="T1" fmla="*/ 9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5 w 14"/>
                    <a:gd name="T29" fmla="*/ 2 h 14"/>
                    <a:gd name="T30" fmla="*/ 2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9" y="14"/>
                      </a:lnTo>
                      <a:lnTo>
                        <a:pt x="12" y="14"/>
                      </a:lnTo>
                      <a:lnTo>
                        <a:pt x="14" y="12"/>
                      </a:lnTo>
                      <a:lnTo>
                        <a:pt x="14" y="9"/>
                      </a:lnTo>
                      <a:lnTo>
                        <a:pt x="14" y="7"/>
                      </a:lnTo>
                      <a:lnTo>
                        <a:pt x="14" y="5"/>
                      </a:lnTo>
                      <a:lnTo>
                        <a:pt x="12" y="2"/>
                      </a:lnTo>
                      <a:lnTo>
                        <a:pt x="9" y="0"/>
                      </a:lnTo>
                      <a:lnTo>
                        <a:pt x="7" y="0"/>
                      </a:lnTo>
                      <a:lnTo>
                        <a:pt x="5" y="2"/>
                      </a:lnTo>
                      <a:lnTo>
                        <a:pt x="2" y="5"/>
                      </a:lnTo>
                      <a:lnTo>
                        <a:pt x="0" y="7"/>
                      </a:lnTo>
                      <a:lnTo>
                        <a:pt x="0" y="9"/>
                      </a:lnTo>
                      <a:close/>
                    </a:path>
                  </a:pathLst>
                </a:custGeom>
                <a:solidFill>
                  <a:srgbClr val="969696"/>
                </a:solidFill>
                <a:ln w="9525">
                  <a:noFill/>
                  <a:round/>
                  <a:headEnd/>
                  <a:tailEnd/>
                </a:ln>
              </p:spPr>
              <p:txBody>
                <a:bodyPr/>
                <a:lstStyle/>
                <a:p>
                  <a:endParaRPr lang="ru-RU"/>
                </a:p>
              </p:txBody>
            </p:sp>
            <p:sp>
              <p:nvSpPr>
                <p:cNvPr id="704" name="Freeform 656"/>
                <p:cNvSpPr>
                  <a:spLocks/>
                </p:cNvSpPr>
                <p:nvPr/>
              </p:nvSpPr>
              <p:spPr bwMode="auto">
                <a:xfrm>
                  <a:off x="8444" y="5642"/>
                  <a:ext cx="15" cy="15"/>
                </a:xfrm>
                <a:custGeom>
                  <a:avLst/>
                  <a:gdLst>
                    <a:gd name="T0" fmla="*/ 0 w 15"/>
                    <a:gd name="T1" fmla="*/ 8 h 15"/>
                    <a:gd name="T2" fmla="*/ 0 w 15"/>
                    <a:gd name="T3" fmla="*/ 10 h 15"/>
                    <a:gd name="T4" fmla="*/ 3 w 15"/>
                    <a:gd name="T5" fmla="*/ 12 h 15"/>
                    <a:gd name="T6" fmla="*/ 5 w 15"/>
                    <a:gd name="T7" fmla="*/ 15 h 15"/>
                    <a:gd name="T8" fmla="*/ 8 w 15"/>
                    <a:gd name="T9" fmla="*/ 15 h 15"/>
                    <a:gd name="T10" fmla="*/ 10 w 15"/>
                    <a:gd name="T11" fmla="*/ 12 h 15"/>
                    <a:gd name="T12" fmla="*/ 12 w 15"/>
                    <a:gd name="T13" fmla="*/ 10 h 15"/>
                    <a:gd name="T14" fmla="*/ 15 w 15"/>
                    <a:gd name="T15" fmla="*/ 8 h 15"/>
                    <a:gd name="T16" fmla="*/ 15 w 15"/>
                    <a:gd name="T17" fmla="*/ 5 h 15"/>
                    <a:gd name="T18" fmla="*/ 15 w 15"/>
                    <a:gd name="T19" fmla="*/ 5 h 15"/>
                    <a:gd name="T20" fmla="*/ 12 w 15"/>
                    <a:gd name="T21" fmla="*/ 3 h 15"/>
                    <a:gd name="T22" fmla="*/ 10 w 15"/>
                    <a:gd name="T23" fmla="*/ 0 h 15"/>
                    <a:gd name="T24" fmla="*/ 8 w 15"/>
                    <a:gd name="T25" fmla="*/ 0 h 15"/>
                    <a:gd name="T26" fmla="*/ 5 w 15"/>
                    <a:gd name="T27" fmla="*/ 0 h 15"/>
                    <a:gd name="T28" fmla="*/ 3 w 15"/>
                    <a:gd name="T29" fmla="*/ 0 h 15"/>
                    <a:gd name="T30" fmla="*/ 0 w 15"/>
                    <a:gd name="T31" fmla="*/ 3 h 15"/>
                    <a:gd name="T32" fmla="*/ 0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0" y="10"/>
                      </a:lnTo>
                      <a:lnTo>
                        <a:pt x="3" y="12"/>
                      </a:lnTo>
                      <a:lnTo>
                        <a:pt x="5" y="15"/>
                      </a:lnTo>
                      <a:lnTo>
                        <a:pt x="8" y="15"/>
                      </a:lnTo>
                      <a:lnTo>
                        <a:pt x="10" y="12"/>
                      </a:lnTo>
                      <a:lnTo>
                        <a:pt x="12" y="10"/>
                      </a:lnTo>
                      <a:lnTo>
                        <a:pt x="15" y="8"/>
                      </a:lnTo>
                      <a:lnTo>
                        <a:pt x="15" y="5"/>
                      </a:lnTo>
                      <a:lnTo>
                        <a:pt x="12" y="3"/>
                      </a:lnTo>
                      <a:lnTo>
                        <a:pt x="10" y="0"/>
                      </a:lnTo>
                      <a:lnTo>
                        <a:pt x="8" y="0"/>
                      </a:lnTo>
                      <a:lnTo>
                        <a:pt x="5" y="0"/>
                      </a:lnTo>
                      <a:lnTo>
                        <a:pt x="3" y="0"/>
                      </a:lnTo>
                      <a:lnTo>
                        <a:pt x="0" y="3"/>
                      </a:lnTo>
                      <a:lnTo>
                        <a:pt x="0" y="5"/>
                      </a:lnTo>
                      <a:lnTo>
                        <a:pt x="0" y="8"/>
                      </a:lnTo>
                      <a:close/>
                    </a:path>
                  </a:pathLst>
                </a:custGeom>
                <a:solidFill>
                  <a:srgbClr val="969696"/>
                </a:solidFill>
                <a:ln w="9525">
                  <a:noFill/>
                  <a:round/>
                  <a:headEnd/>
                  <a:tailEnd/>
                </a:ln>
              </p:spPr>
              <p:txBody>
                <a:bodyPr/>
                <a:lstStyle/>
                <a:p>
                  <a:endParaRPr lang="ru-RU"/>
                </a:p>
              </p:txBody>
            </p:sp>
            <p:sp>
              <p:nvSpPr>
                <p:cNvPr id="705" name="Freeform 657"/>
                <p:cNvSpPr>
                  <a:spLocks/>
                </p:cNvSpPr>
                <p:nvPr/>
              </p:nvSpPr>
              <p:spPr bwMode="auto">
                <a:xfrm>
                  <a:off x="8442" y="5614"/>
                  <a:ext cx="14" cy="14"/>
                </a:xfrm>
                <a:custGeom>
                  <a:avLst/>
                  <a:gdLst>
                    <a:gd name="T0" fmla="*/ 0 w 14"/>
                    <a:gd name="T1" fmla="*/ 7 h 14"/>
                    <a:gd name="T2" fmla="*/ 0 w 14"/>
                    <a:gd name="T3" fmla="*/ 9 h 14"/>
                    <a:gd name="T4" fmla="*/ 2 w 14"/>
                    <a:gd name="T5" fmla="*/ 12 h 14"/>
                    <a:gd name="T6" fmla="*/ 5 w 14"/>
                    <a:gd name="T7" fmla="*/ 14 h 14"/>
                    <a:gd name="T8" fmla="*/ 7 w 14"/>
                    <a:gd name="T9" fmla="*/ 14 h 14"/>
                    <a:gd name="T10" fmla="*/ 10 w 14"/>
                    <a:gd name="T11" fmla="*/ 12 h 14"/>
                    <a:gd name="T12" fmla="*/ 12 w 14"/>
                    <a:gd name="T13" fmla="*/ 9 h 14"/>
                    <a:gd name="T14" fmla="*/ 14 w 14"/>
                    <a:gd name="T15" fmla="*/ 7 h 14"/>
                    <a:gd name="T16" fmla="*/ 14 w 14"/>
                    <a:gd name="T17" fmla="*/ 4 h 14"/>
                    <a:gd name="T18" fmla="*/ 14 w 14"/>
                    <a:gd name="T19" fmla="*/ 4 h 14"/>
                    <a:gd name="T20" fmla="*/ 12 w 14"/>
                    <a:gd name="T21" fmla="*/ 2 h 14"/>
                    <a:gd name="T22" fmla="*/ 10 w 14"/>
                    <a:gd name="T23" fmla="*/ 0 h 14"/>
                    <a:gd name="T24" fmla="*/ 7 w 14"/>
                    <a:gd name="T25" fmla="*/ 0 h 14"/>
                    <a:gd name="T26" fmla="*/ 5 w 14"/>
                    <a:gd name="T27" fmla="*/ 0 h 14"/>
                    <a:gd name="T28" fmla="*/ 2 w 14"/>
                    <a:gd name="T29" fmla="*/ 0 h 14"/>
                    <a:gd name="T30" fmla="*/ 0 w 14"/>
                    <a:gd name="T31" fmla="*/ 2 h 14"/>
                    <a:gd name="T32" fmla="*/ 0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5" y="14"/>
                      </a:lnTo>
                      <a:lnTo>
                        <a:pt x="7" y="14"/>
                      </a:lnTo>
                      <a:lnTo>
                        <a:pt x="10" y="12"/>
                      </a:lnTo>
                      <a:lnTo>
                        <a:pt x="12" y="9"/>
                      </a:lnTo>
                      <a:lnTo>
                        <a:pt x="14" y="7"/>
                      </a:lnTo>
                      <a:lnTo>
                        <a:pt x="14" y="4"/>
                      </a:lnTo>
                      <a:lnTo>
                        <a:pt x="12" y="2"/>
                      </a:lnTo>
                      <a:lnTo>
                        <a:pt x="10" y="0"/>
                      </a:lnTo>
                      <a:lnTo>
                        <a:pt x="7" y="0"/>
                      </a:lnTo>
                      <a:lnTo>
                        <a:pt x="5" y="0"/>
                      </a:lnTo>
                      <a:lnTo>
                        <a:pt x="2" y="0"/>
                      </a:lnTo>
                      <a:lnTo>
                        <a:pt x="0" y="2"/>
                      </a:lnTo>
                      <a:lnTo>
                        <a:pt x="0" y="4"/>
                      </a:lnTo>
                      <a:lnTo>
                        <a:pt x="0" y="7"/>
                      </a:lnTo>
                      <a:close/>
                    </a:path>
                  </a:pathLst>
                </a:custGeom>
                <a:solidFill>
                  <a:srgbClr val="969696"/>
                </a:solidFill>
                <a:ln w="9525">
                  <a:noFill/>
                  <a:round/>
                  <a:headEnd/>
                  <a:tailEnd/>
                </a:ln>
              </p:spPr>
              <p:txBody>
                <a:bodyPr/>
                <a:lstStyle/>
                <a:p>
                  <a:endParaRPr lang="ru-RU"/>
                </a:p>
              </p:txBody>
            </p:sp>
            <p:sp>
              <p:nvSpPr>
                <p:cNvPr id="706" name="Freeform 658"/>
                <p:cNvSpPr>
                  <a:spLocks/>
                </p:cNvSpPr>
                <p:nvPr/>
              </p:nvSpPr>
              <p:spPr bwMode="auto">
                <a:xfrm>
                  <a:off x="8440" y="5585"/>
                  <a:ext cx="14" cy="14"/>
                </a:xfrm>
                <a:custGeom>
                  <a:avLst/>
                  <a:gdLst>
                    <a:gd name="T0" fmla="*/ 0 w 14"/>
                    <a:gd name="T1" fmla="*/ 7 h 14"/>
                    <a:gd name="T2" fmla="*/ 0 w 14"/>
                    <a:gd name="T3" fmla="*/ 9 h 14"/>
                    <a:gd name="T4" fmla="*/ 2 w 14"/>
                    <a:gd name="T5" fmla="*/ 12 h 14"/>
                    <a:gd name="T6" fmla="*/ 4 w 14"/>
                    <a:gd name="T7" fmla="*/ 14 h 14"/>
                    <a:gd name="T8" fmla="*/ 7 w 14"/>
                    <a:gd name="T9" fmla="*/ 14 h 14"/>
                    <a:gd name="T10" fmla="*/ 9 w 14"/>
                    <a:gd name="T11" fmla="*/ 12 h 14"/>
                    <a:gd name="T12" fmla="*/ 12 w 14"/>
                    <a:gd name="T13" fmla="*/ 9 h 14"/>
                    <a:gd name="T14" fmla="*/ 14 w 14"/>
                    <a:gd name="T15" fmla="*/ 7 h 14"/>
                    <a:gd name="T16" fmla="*/ 14 w 14"/>
                    <a:gd name="T17" fmla="*/ 5 h 14"/>
                    <a:gd name="T18" fmla="*/ 14 w 14"/>
                    <a:gd name="T19" fmla="*/ 5 h 14"/>
                    <a:gd name="T20" fmla="*/ 12 w 14"/>
                    <a:gd name="T21" fmla="*/ 2 h 14"/>
                    <a:gd name="T22" fmla="*/ 9 w 14"/>
                    <a:gd name="T23" fmla="*/ 0 h 14"/>
                    <a:gd name="T24" fmla="*/ 7 w 14"/>
                    <a:gd name="T25" fmla="*/ 0 h 14"/>
                    <a:gd name="T26" fmla="*/ 4 w 14"/>
                    <a:gd name="T27" fmla="*/ 0 h 14"/>
                    <a:gd name="T28" fmla="*/ 2 w 14"/>
                    <a:gd name="T29" fmla="*/ 0 h 14"/>
                    <a:gd name="T30" fmla="*/ 0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4" y="14"/>
                      </a:lnTo>
                      <a:lnTo>
                        <a:pt x="7" y="14"/>
                      </a:lnTo>
                      <a:lnTo>
                        <a:pt x="9" y="12"/>
                      </a:lnTo>
                      <a:lnTo>
                        <a:pt x="12" y="9"/>
                      </a:lnTo>
                      <a:lnTo>
                        <a:pt x="14" y="7"/>
                      </a:lnTo>
                      <a:lnTo>
                        <a:pt x="14" y="5"/>
                      </a:lnTo>
                      <a:lnTo>
                        <a:pt x="12" y="2"/>
                      </a:lnTo>
                      <a:lnTo>
                        <a:pt x="9" y="0"/>
                      </a:lnTo>
                      <a:lnTo>
                        <a:pt x="7" y="0"/>
                      </a:lnTo>
                      <a:lnTo>
                        <a:pt x="4" y="0"/>
                      </a:lnTo>
                      <a:lnTo>
                        <a:pt x="2" y="0"/>
                      </a:lnTo>
                      <a:lnTo>
                        <a:pt x="0" y="2"/>
                      </a:lnTo>
                      <a:lnTo>
                        <a:pt x="0" y="5"/>
                      </a:lnTo>
                      <a:lnTo>
                        <a:pt x="0" y="7"/>
                      </a:lnTo>
                      <a:close/>
                    </a:path>
                  </a:pathLst>
                </a:custGeom>
                <a:solidFill>
                  <a:srgbClr val="969696"/>
                </a:solidFill>
                <a:ln w="9525">
                  <a:noFill/>
                  <a:round/>
                  <a:headEnd/>
                  <a:tailEnd/>
                </a:ln>
              </p:spPr>
              <p:txBody>
                <a:bodyPr/>
                <a:lstStyle/>
                <a:p>
                  <a:endParaRPr lang="ru-RU"/>
                </a:p>
              </p:txBody>
            </p:sp>
            <p:sp>
              <p:nvSpPr>
                <p:cNvPr id="707" name="Freeform 659"/>
                <p:cNvSpPr>
                  <a:spLocks/>
                </p:cNvSpPr>
                <p:nvPr/>
              </p:nvSpPr>
              <p:spPr bwMode="auto">
                <a:xfrm>
                  <a:off x="8435" y="5556"/>
                  <a:ext cx="14" cy="14"/>
                </a:xfrm>
                <a:custGeom>
                  <a:avLst/>
                  <a:gdLst>
                    <a:gd name="T0" fmla="*/ 0 w 14"/>
                    <a:gd name="T1" fmla="*/ 7 h 14"/>
                    <a:gd name="T2" fmla="*/ 2 w 14"/>
                    <a:gd name="T3" fmla="*/ 10 h 14"/>
                    <a:gd name="T4" fmla="*/ 5 w 14"/>
                    <a:gd name="T5" fmla="*/ 12 h 14"/>
                    <a:gd name="T6" fmla="*/ 7 w 14"/>
                    <a:gd name="T7" fmla="*/ 14 h 14"/>
                    <a:gd name="T8" fmla="*/ 9 w 14"/>
                    <a:gd name="T9" fmla="*/ 14 h 14"/>
                    <a:gd name="T10" fmla="*/ 12 w 14"/>
                    <a:gd name="T11" fmla="*/ 12 h 14"/>
                    <a:gd name="T12" fmla="*/ 14 w 14"/>
                    <a:gd name="T13" fmla="*/ 10 h 14"/>
                    <a:gd name="T14" fmla="*/ 14 w 14"/>
                    <a:gd name="T15" fmla="*/ 7 h 14"/>
                    <a:gd name="T16" fmla="*/ 14 w 14"/>
                    <a:gd name="T17" fmla="*/ 5 h 14"/>
                    <a:gd name="T18" fmla="*/ 14 w 14"/>
                    <a:gd name="T19" fmla="*/ 5 h 14"/>
                    <a:gd name="T20" fmla="*/ 14 w 14"/>
                    <a:gd name="T21" fmla="*/ 2 h 14"/>
                    <a:gd name="T22" fmla="*/ 12 w 14"/>
                    <a:gd name="T23" fmla="*/ 0 h 14"/>
                    <a:gd name="T24" fmla="*/ 9 w 14"/>
                    <a:gd name="T25" fmla="*/ 0 h 14"/>
                    <a:gd name="T26" fmla="*/ 7 w 14"/>
                    <a:gd name="T27" fmla="*/ 0 h 14"/>
                    <a:gd name="T28" fmla="*/ 5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10"/>
                      </a:lnTo>
                      <a:lnTo>
                        <a:pt x="5" y="12"/>
                      </a:lnTo>
                      <a:lnTo>
                        <a:pt x="7" y="14"/>
                      </a:lnTo>
                      <a:lnTo>
                        <a:pt x="9" y="14"/>
                      </a:lnTo>
                      <a:lnTo>
                        <a:pt x="12" y="12"/>
                      </a:lnTo>
                      <a:lnTo>
                        <a:pt x="14" y="10"/>
                      </a:lnTo>
                      <a:lnTo>
                        <a:pt x="14" y="7"/>
                      </a:lnTo>
                      <a:lnTo>
                        <a:pt x="14" y="5"/>
                      </a:lnTo>
                      <a:lnTo>
                        <a:pt x="14" y="2"/>
                      </a:lnTo>
                      <a:lnTo>
                        <a:pt x="12" y="0"/>
                      </a:lnTo>
                      <a:lnTo>
                        <a:pt x="9" y="0"/>
                      </a:lnTo>
                      <a:lnTo>
                        <a:pt x="7" y="0"/>
                      </a:lnTo>
                      <a:lnTo>
                        <a:pt x="5" y="0"/>
                      </a:lnTo>
                      <a:lnTo>
                        <a:pt x="2" y="2"/>
                      </a:lnTo>
                      <a:lnTo>
                        <a:pt x="0" y="5"/>
                      </a:lnTo>
                      <a:lnTo>
                        <a:pt x="0" y="7"/>
                      </a:lnTo>
                      <a:close/>
                    </a:path>
                  </a:pathLst>
                </a:custGeom>
                <a:solidFill>
                  <a:srgbClr val="969696"/>
                </a:solidFill>
                <a:ln w="9525">
                  <a:noFill/>
                  <a:round/>
                  <a:headEnd/>
                  <a:tailEnd/>
                </a:ln>
              </p:spPr>
              <p:txBody>
                <a:bodyPr/>
                <a:lstStyle/>
                <a:p>
                  <a:endParaRPr lang="ru-RU"/>
                </a:p>
              </p:txBody>
            </p:sp>
          </p:grpSp>
          <p:sp>
            <p:nvSpPr>
              <p:cNvPr id="426" name="Freeform 660"/>
              <p:cNvSpPr>
                <a:spLocks/>
              </p:cNvSpPr>
              <p:nvPr/>
            </p:nvSpPr>
            <p:spPr bwMode="auto">
              <a:xfrm>
                <a:off x="8432" y="5527"/>
                <a:ext cx="15" cy="15"/>
              </a:xfrm>
              <a:custGeom>
                <a:avLst/>
                <a:gdLst>
                  <a:gd name="T0" fmla="*/ 0 w 15"/>
                  <a:gd name="T1" fmla="*/ 7 h 15"/>
                  <a:gd name="T2" fmla="*/ 3 w 15"/>
                  <a:gd name="T3" fmla="*/ 10 h 15"/>
                  <a:gd name="T4" fmla="*/ 5 w 15"/>
                  <a:gd name="T5" fmla="*/ 12 h 15"/>
                  <a:gd name="T6" fmla="*/ 8 w 15"/>
                  <a:gd name="T7" fmla="*/ 15 h 15"/>
                  <a:gd name="T8" fmla="*/ 10 w 15"/>
                  <a:gd name="T9" fmla="*/ 15 h 15"/>
                  <a:gd name="T10" fmla="*/ 12 w 15"/>
                  <a:gd name="T11" fmla="*/ 12 h 15"/>
                  <a:gd name="T12" fmla="*/ 15 w 15"/>
                  <a:gd name="T13" fmla="*/ 10 h 15"/>
                  <a:gd name="T14" fmla="*/ 15 w 15"/>
                  <a:gd name="T15" fmla="*/ 7 h 15"/>
                  <a:gd name="T16" fmla="*/ 15 w 15"/>
                  <a:gd name="T17" fmla="*/ 5 h 15"/>
                  <a:gd name="T18" fmla="*/ 15 w 15"/>
                  <a:gd name="T19" fmla="*/ 5 h 15"/>
                  <a:gd name="T20" fmla="*/ 15 w 15"/>
                  <a:gd name="T21" fmla="*/ 3 h 15"/>
                  <a:gd name="T22" fmla="*/ 12 w 15"/>
                  <a:gd name="T23" fmla="*/ 0 h 15"/>
                  <a:gd name="T24" fmla="*/ 10 w 15"/>
                  <a:gd name="T25" fmla="*/ 0 h 15"/>
                  <a:gd name="T26" fmla="*/ 8 w 15"/>
                  <a:gd name="T27" fmla="*/ 0 h 15"/>
                  <a:gd name="T28" fmla="*/ 5 w 15"/>
                  <a:gd name="T29" fmla="*/ 0 h 15"/>
                  <a:gd name="T30" fmla="*/ 3 w 15"/>
                  <a:gd name="T31" fmla="*/ 3 h 15"/>
                  <a:gd name="T32" fmla="*/ 0 w 15"/>
                  <a:gd name="T33" fmla="*/ 5 h 15"/>
                  <a:gd name="T34" fmla="*/ 0 w 15"/>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7"/>
                    </a:moveTo>
                    <a:lnTo>
                      <a:pt x="3" y="10"/>
                    </a:lnTo>
                    <a:lnTo>
                      <a:pt x="5" y="12"/>
                    </a:lnTo>
                    <a:lnTo>
                      <a:pt x="8" y="15"/>
                    </a:lnTo>
                    <a:lnTo>
                      <a:pt x="10" y="15"/>
                    </a:lnTo>
                    <a:lnTo>
                      <a:pt x="12" y="12"/>
                    </a:lnTo>
                    <a:lnTo>
                      <a:pt x="15" y="10"/>
                    </a:lnTo>
                    <a:lnTo>
                      <a:pt x="15" y="7"/>
                    </a:lnTo>
                    <a:lnTo>
                      <a:pt x="15" y="5"/>
                    </a:lnTo>
                    <a:lnTo>
                      <a:pt x="15" y="3"/>
                    </a:lnTo>
                    <a:lnTo>
                      <a:pt x="12" y="0"/>
                    </a:lnTo>
                    <a:lnTo>
                      <a:pt x="10" y="0"/>
                    </a:lnTo>
                    <a:lnTo>
                      <a:pt x="8" y="0"/>
                    </a:lnTo>
                    <a:lnTo>
                      <a:pt x="5" y="0"/>
                    </a:lnTo>
                    <a:lnTo>
                      <a:pt x="3" y="3"/>
                    </a:lnTo>
                    <a:lnTo>
                      <a:pt x="0" y="5"/>
                    </a:lnTo>
                    <a:lnTo>
                      <a:pt x="0" y="7"/>
                    </a:lnTo>
                    <a:close/>
                  </a:path>
                </a:pathLst>
              </a:custGeom>
              <a:solidFill>
                <a:srgbClr val="969696"/>
              </a:solidFill>
              <a:ln w="9525">
                <a:noFill/>
                <a:round/>
                <a:headEnd/>
                <a:tailEnd/>
              </a:ln>
            </p:spPr>
            <p:txBody>
              <a:bodyPr/>
              <a:lstStyle/>
              <a:p>
                <a:endParaRPr lang="ru-RU"/>
              </a:p>
            </p:txBody>
          </p:sp>
          <p:sp>
            <p:nvSpPr>
              <p:cNvPr id="427" name="Freeform 661"/>
              <p:cNvSpPr>
                <a:spLocks/>
              </p:cNvSpPr>
              <p:nvPr/>
            </p:nvSpPr>
            <p:spPr bwMode="auto">
              <a:xfrm>
                <a:off x="8430" y="5498"/>
                <a:ext cx="14" cy="15"/>
              </a:xfrm>
              <a:custGeom>
                <a:avLst/>
                <a:gdLst>
                  <a:gd name="T0" fmla="*/ 0 w 14"/>
                  <a:gd name="T1" fmla="*/ 8 h 15"/>
                  <a:gd name="T2" fmla="*/ 2 w 14"/>
                  <a:gd name="T3" fmla="*/ 10 h 15"/>
                  <a:gd name="T4" fmla="*/ 5 w 14"/>
                  <a:gd name="T5" fmla="*/ 12 h 15"/>
                  <a:gd name="T6" fmla="*/ 7 w 14"/>
                  <a:gd name="T7" fmla="*/ 15 h 15"/>
                  <a:gd name="T8" fmla="*/ 10 w 14"/>
                  <a:gd name="T9" fmla="*/ 15 h 15"/>
                  <a:gd name="T10" fmla="*/ 12 w 14"/>
                  <a:gd name="T11" fmla="*/ 12 h 15"/>
                  <a:gd name="T12" fmla="*/ 14 w 14"/>
                  <a:gd name="T13" fmla="*/ 10 h 15"/>
                  <a:gd name="T14" fmla="*/ 14 w 14"/>
                  <a:gd name="T15" fmla="*/ 8 h 15"/>
                  <a:gd name="T16" fmla="*/ 14 w 14"/>
                  <a:gd name="T17" fmla="*/ 5 h 15"/>
                  <a:gd name="T18" fmla="*/ 14 w 14"/>
                  <a:gd name="T19" fmla="*/ 5 h 15"/>
                  <a:gd name="T20" fmla="*/ 14 w 14"/>
                  <a:gd name="T21" fmla="*/ 3 h 15"/>
                  <a:gd name="T22" fmla="*/ 12 w 14"/>
                  <a:gd name="T23" fmla="*/ 0 h 15"/>
                  <a:gd name="T24" fmla="*/ 10 w 14"/>
                  <a:gd name="T25" fmla="*/ 0 h 15"/>
                  <a:gd name="T26" fmla="*/ 7 w 14"/>
                  <a:gd name="T27" fmla="*/ 0 h 15"/>
                  <a:gd name="T28" fmla="*/ 5 w 14"/>
                  <a:gd name="T29" fmla="*/ 0 h 15"/>
                  <a:gd name="T30" fmla="*/ 2 w 14"/>
                  <a:gd name="T31" fmla="*/ 3 h 15"/>
                  <a:gd name="T32" fmla="*/ 0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2" y="10"/>
                    </a:lnTo>
                    <a:lnTo>
                      <a:pt x="5" y="12"/>
                    </a:lnTo>
                    <a:lnTo>
                      <a:pt x="7" y="15"/>
                    </a:lnTo>
                    <a:lnTo>
                      <a:pt x="10" y="15"/>
                    </a:lnTo>
                    <a:lnTo>
                      <a:pt x="12" y="12"/>
                    </a:lnTo>
                    <a:lnTo>
                      <a:pt x="14" y="10"/>
                    </a:lnTo>
                    <a:lnTo>
                      <a:pt x="14" y="8"/>
                    </a:lnTo>
                    <a:lnTo>
                      <a:pt x="14" y="5"/>
                    </a:lnTo>
                    <a:lnTo>
                      <a:pt x="14" y="3"/>
                    </a:lnTo>
                    <a:lnTo>
                      <a:pt x="12" y="0"/>
                    </a:lnTo>
                    <a:lnTo>
                      <a:pt x="10" y="0"/>
                    </a:lnTo>
                    <a:lnTo>
                      <a:pt x="7" y="0"/>
                    </a:lnTo>
                    <a:lnTo>
                      <a:pt x="5" y="0"/>
                    </a:lnTo>
                    <a:lnTo>
                      <a:pt x="2" y="3"/>
                    </a:lnTo>
                    <a:lnTo>
                      <a:pt x="0" y="5"/>
                    </a:lnTo>
                    <a:lnTo>
                      <a:pt x="0" y="8"/>
                    </a:lnTo>
                    <a:close/>
                  </a:path>
                </a:pathLst>
              </a:custGeom>
              <a:solidFill>
                <a:srgbClr val="969696"/>
              </a:solidFill>
              <a:ln w="9525">
                <a:noFill/>
                <a:round/>
                <a:headEnd/>
                <a:tailEnd/>
              </a:ln>
            </p:spPr>
            <p:txBody>
              <a:bodyPr/>
              <a:lstStyle/>
              <a:p>
                <a:endParaRPr lang="ru-RU"/>
              </a:p>
            </p:txBody>
          </p:sp>
          <p:sp>
            <p:nvSpPr>
              <p:cNvPr id="428" name="Freeform 662"/>
              <p:cNvSpPr>
                <a:spLocks/>
              </p:cNvSpPr>
              <p:nvPr/>
            </p:nvSpPr>
            <p:spPr bwMode="auto">
              <a:xfrm>
                <a:off x="8428" y="5470"/>
                <a:ext cx="14" cy="14"/>
              </a:xfrm>
              <a:custGeom>
                <a:avLst/>
                <a:gdLst>
                  <a:gd name="T0" fmla="*/ 0 w 14"/>
                  <a:gd name="T1" fmla="*/ 7 h 14"/>
                  <a:gd name="T2" fmla="*/ 2 w 14"/>
                  <a:gd name="T3" fmla="*/ 9 h 14"/>
                  <a:gd name="T4" fmla="*/ 4 w 14"/>
                  <a:gd name="T5" fmla="*/ 12 h 14"/>
                  <a:gd name="T6" fmla="*/ 7 w 14"/>
                  <a:gd name="T7" fmla="*/ 14 h 14"/>
                  <a:gd name="T8" fmla="*/ 9 w 14"/>
                  <a:gd name="T9" fmla="*/ 14 h 14"/>
                  <a:gd name="T10" fmla="*/ 12 w 14"/>
                  <a:gd name="T11" fmla="*/ 12 h 14"/>
                  <a:gd name="T12" fmla="*/ 14 w 14"/>
                  <a:gd name="T13" fmla="*/ 9 h 14"/>
                  <a:gd name="T14" fmla="*/ 14 w 14"/>
                  <a:gd name="T15" fmla="*/ 7 h 14"/>
                  <a:gd name="T16" fmla="*/ 14 w 14"/>
                  <a:gd name="T17" fmla="*/ 4 h 14"/>
                  <a:gd name="T18" fmla="*/ 14 w 14"/>
                  <a:gd name="T19" fmla="*/ 4 h 14"/>
                  <a:gd name="T20" fmla="*/ 14 w 14"/>
                  <a:gd name="T21" fmla="*/ 2 h 14"/>
                  <a:gd name="T22" fmla="*/ 12 w 14"/>
                  <a:gd name="T23" fmla="*/ 0 h 14"/>
                  <a:gd name="T24" fmla="*/ 9 w 14"/>
                  <a:gd name="T25" fmla="*/ 0 h 14"/>
                  <a:gd name="T26" fmla="*/ 7 w 14"/>
                  <a:gd name="T27" fmla="*/ 0 h 14"/>
                  <a:gd name="T28" fmla="*/ 4 w 14"/>
                  <a:gd name="T29" fmla="*/ 0 h 14"/>
                  <a:gd name="T30" fmla="*/ 2 w 14"/>
                  <a:gd name="T31" fmla="*/ 2 h 14"/>
                  <a:gd name="T32" fmla="*/ 0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9"/>
                    </a:lnTo>
                    <a:lnTo>
                      <a:pt x="4" y="12"/>
                    </a:lnTo>
                    <a:lnTo>
                      <a:pt x="7" y="14"/>
                    </a:lnTo>
                    <a:lnTo>
                      <a:pt x="9" y="14"/>
                    </a:lnTo>
                    <a:lnTo>
                      <a:pt x="12" y="12"/>
                    </a:lnTo>
                    <a:lnTo>
                      <a:pt x="14" y="9"/>
                    </a:lnTo>
                    <a:lnTo>
                      <a:pt x="14" y="7"/>
                    </a:lnTo>
                    <a:lnTo>
                      <a:pt x="14" y="4"/>
                    </a:lnTo>
                    <a:lnTo>
                      <a:pt x="14" y="2"/>
                    </a:lnTo>
                    <a:lnTo>
                      <a:pt x="12" y="0"/>
                    </a:lnTo>
                    <a:lnTo>
                      <a:pt x="9" y="0"/>
                    </a:lnTo>
                    <a:lnTo>
                      <a:pt x="7" y="0"/>
                    </a:lnTo>
                    <a:lnTo>
                      <a:pt x="4" y="0"/>
                    </a:lnTo>
                    <a:lnTo>
                      <a:pt x="2" y="2"/>
                    </a:lnTo>
                    <a:lnTo>
                      <a:pt x="0" y="4"/>
                    </a:lnTo>
                    <a:lnTo>
                      <a:pt x="0" y="7"/>
                    </a:lnTo>
                    <a:close/>
                  </a:path>
                </a:pathLst>
              </a:custGeom>
              <a:solidFill>
                <a:srgbClr val="969696"/>
              </a:solidFill>
              <a:ln w="9525">
                <a:noFill/>
                <a:round/>
                <a:headEnd/>
                <a:tailEnd/>
              </a:ln>
            </p:spPr>
            <p:txBody>
              <a:bodyPr/>
              <a:lstStyle/>
              <a:p>
                <a:endParaRPr lang="ru-RU"/>
              </a:p>
            </p:txBody>
          </p:sp>
          <p:sp>
            <p:nvSpPr>
              <p:cNvPr id="429" name="Freeform 663"/>
              <p:cNvSpPr>
                <a:spLocks/>
              </p:cNvSpPr>
              <p:nvPr/>
            </p:nvSpPr>
            <p:spPr bwMode="auto">
              <a:xfrm>
                <a:off x="8425" y="5441"/>
                <a:ext cx="15" cy="14"/>
              </a:xfrm>
              <a:custGeom>
                <a:avLst/>
                <a:gdLst>
                  <a:gd name="T0" fmla="*/ 0 w 15"/>
                  <a:gd name="T1" fmla="*/ 7 h 14"/>
                  <a:gd name="T2" fmla="*/ 0 w 15"/>
                  <a:gd name="T3" fmla="*/ 9 h 14"/>
                  <a:gd name="T4" fmla="*/ 3 w 15"/>
                  <a:gd name="T5" fmla="*/ 12 h 14"/>
                  <a:gd name="T6" fmla="*/ 5 w 15"/>
                  <a:gd name="T7" fmla="*/ 14 h 14"/>
                  <a:gd name="T8" fmla="*/ 7 w 15"/>
                  <a:gd name="T9" fmla="*/ 14 h 14"/>
                  <a:gd name="T10" fmla="*/ 10 w 15"/>
                  <a:gd name="T11" fmla="*/ 12 h 14"/>
                  <a:gd name="T12" fmla="*/ 12 w 15"/>
                  <a:gd name="T13" fmla="*/ 9 h 14"/>
                  <a:gd name="T14" fmla="*/ 15 w 15"/>
                  <a:gd name="T15" fmla="*/ 7 h 14"/>
                  <a:gd name="T16" fmla="*/ 15 w 15"/>
                  <a:gd name="T17" fmla="*/ 5 h 14"/>
                  <a:gd name="T18" fmla="*/ 15 w 15"/>
                  <a:gd name="T19" fmla="*/ 5 h 14"/>
                  <a:gd name="T20" fmla="*/ 12 w 15"/>
                  <a:gd name="T21" fmla="*/ 2 h 14"/>
                  <a:gd name="T22" fmla="*/ 10 w 15"/>
                  <a:gd name="T23" fmla="*/ 0 h 14"/>
                  <a:gd name="T24" fmla="*/ 7 w 15"/>
                  <a:gd name="T25" fmla="*/ 0 h 14"/>
                  <a:gd name="T26" fmla="*/ 5 w 15"/>
                  <a:gd name="T27" fmla="*/ 0 h 14"/>
                  <a:gd name="T28" fmla="*/ 3 w 15"/>
                  <a:gd name="T29" fmla="*/ 0 h 14"/>
                  <a:gd name="T30" fmla="*/ 0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7" y="14"/>
                    </a:lnTo>
                    <a:lnTo>
                      <a:pt x="10" y="12"/>
                    </a:lnTo>
                    <a:lnTo>
                      <a:pt x="12" y="9"/>
                    </a:lnTo>
                    <a:lnTo>
                      <a:pt x="15" y="7"/>
                    </a:lnTo>
                    <a:lnTo>
                      <a:pt x="15" y="5"/>
                    </a:lnTo>
                    <a:lnTo>
                      <a:pt x="12" y="2"/>
                    </a:lnTo>
                    <a:lnTo>
                      <a:pt x="10" y="0"/>
                    </a:lnTo>
                    <a:lnTo>
                      <a:pt x="7" y="0"/>
                    </a:lnTo>
                    <a:lnTo>
                      <a:pt x="5" y="0"/>
                    </a:lnTo>
                    <a:lnTo>
                      <a:pt x="3" y="0"/>
                    </a:lnTo>
                    <a:lnTo>
                      <a:pt x="0" y="2"/>
                    </a:lnTo>
                    <a:lnTo>
                      <a:pt x="0" y="5"/>
                    </a:lnTo>
                    <a:lnTo>
                      <a:pt x="0" y="7"/>
                    </a:lnTo>
                    <a:close/>
                  </a:path>
                </a:pathLst>
              </a:custGeom>
              <a:solidFill>
                <a:srgbClr val="969696"/>
              </a:solidFill>
              <a:ln w="9525">
                <a:noFill/>
                <a:round/>
                <a:headEnd/>
                <a:tailEnd/>
              </a:ln>
            </p:spPr>
            <p:txBody>
              <a:bodyPr/>
              <a:lstStyle/>
              <a:p>
                <a:endParaRPr lang="ru-RU"/>
              </a:p>
            </p:txBody>
          </p:sp>
          <p:sp>
            <p:nvSpPr>
              <p:cNvPr id="430" name="Freeform 664"/>
              <p:cNvSpPr>
                <a:spLocks/>
              </p:cNvSpPr>
              <p:nvPr/>
            </p:nvSpPr>
            <p:spPr bwMode="auto">
              <a:xfrm>
                <a:off x="8423" y="5412"/>
                <a:ext cx="14" cy="14"/>
              </a:xfrm>
              <a:custGeom>
                <a:avLst/>
                <a:gdLst>
                  <a:gd name="T0" fmla="*/ 0 w 14"/>
                  <a:gd name="T1" fmla="*/ 7 h 14"/>
                  <a:gd name="T2" fmla="*/ 0 w 14"/>
                  <a:gd name="T3" fmla="*/ 10 h 14"/>
                  <a:gd name="T4" fmla="*/ 2 w 14"/>
                  <a:gd name="T5" fmla="*/ 12 h 14"/>
                  <a:gd name="T6" fmla="*/ 5 w 14"/>
                  <a:gd name="T7" fmla="*/ 14 h 14"/>
                  <a:gd name="T8" fmla="*/ 7 w 14"/>
                  <a:gd name="T9" fmla="*/ 14 h 14"/>
                  <a:gd name="T10" fmla="*/ 9 w 14"/>
                  <a:gd name="T11" fmla="*/ 12 h 14"/>
                  <a:gd name="T12" fmla="*/ 12 w 14"/>
                  <a:gd name="T13" fmla="*/ 10 h 14"/>
                  <a:gd name="T14" fmla="*/ 14 w 14"/>
                  <a:gd name="T15" fmla="*/ 7 h 14"/>
                  <a:gd name="T16" fmla="*/ 14 w 14"/>
                  <a:gd name="T17" fmla="*/ 5 h 14"/>
                  <a:gd name="T18" fmla="*/ 14 w 14"/>
                  <a:gd name="T19" fmla="*/ 5 h 14"/>
                  <a:gd name="T20" fmla="*/ 12 w 14"/>
                  <a:gd name="T21" fmla="*/ 2 h 14"/>
                  <a:gd name="T22" fmla="*/ 9 w 14"/>
                  <a:gd name="T23" fmla="*/ 0 h 14"/>
                  <a:gd name="T24" fmla="*/ 7 w 14"/>
                  <a:gd name="T25" fmla="*/ 0 h 14"/>
                  <a:gd name="T26" fmla="*/ 5 w 14"/>
                  <a:gd name="T27" fmla="*/ 0 h 14"/>
                  <a:gd name="T28" fmla="*/ 2 w 14"/>
                  <a:gd name="T29" fmla="*/ 0 h 14"/>
                  <a:gd name="T30" fmla="*/ 0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10"/>
                    </a:lnTo>
                    <a:lnTo>
                      <a:pt x="2" y="12"/>
                    </a:lnTo>
                    <a:lnTo>
                      <a:pt x="5" y="14"/>
                    </a:lnTo>
                    <a:lnTo>
                      <a:pt x="7" y="14"/>
                    </a:lnTo>
                    <a:lnTo>
                      <a:pt x="9" y="12"/>
                    </a:lnTo>
                    <a:lnTo>
                      <a:pt x="12" y="10"/>
                    </a:lnTo>
                    <a:lnTo>
                      <a:pt x="14" y="7"/>
                    </a:lnTo>
                    <a:lnTo>
                      <a:pt x="14" y="5"/>
                    </a:lnTo>
                    <a:lnTo>
                      <a:pt x="12" y="2"/>
                    </a:lnTo>
                    <a:lnTo>
                      <a:pt x="9" y="0"/>
                    </a:lnTo>
                    <a:lnTo>
                      <a:pt x="7" y="0"/>
                    </a:lnTo>
                    <a:lnTo>
                      <a:pt x="5" y="0"/>
                    </a:lnTo>
                    <a:lnTo>
                      <a:pt x="2" y="0"/>
                    </a:lnTo>
                    <a:lnTo>
                      <a:pt x="0" y="2"/>
                    </a:lnTo>
                    <a:lnTo>
                      <a:pt x="0" y="5"/>
                    </a:lnTo>
                    <a:lnTo>
                      <a:pt x="0" y="7"/>
                    </a:lnTo>
                    <a:close/>
                  </a:path>
                </a:pathLst>
              </a:custGeom>
              <a:solidFill>
                <a:srgbClr val="969696"/>
              </a:solidFill>
              <a:ln w="9525">
                <a:noFill/>
                <a:round/>
                <a:headEnd/>
                <a:tailEnd/>
              </a:ln>
            </p:spPr>
            <p:txBody>
              <a:bodyPr/>
              <a:lstStyle/>
              <a:p>
                <a:endParaRPr lang="ru-RU"/>
              </a:p>
            </p:txBody>
          </p:sp>
          <p:sp>
            <p:nvSpPr>
              <p:cNvPr id="431" name="Freeform 665"/>
              <p:cNvSpPr>
                <a:spLocks/>
              </p:cNvSpPr>
              <p:nvPr/>
            </p:nvSpPr>
            <p:spPr bwMode="auto">
              <a:xfrm>
                <a:off x="8420" y="5383"/>
                <a:ext cx="15" cy="15"/>
              </a:xfrm>
              <a:custGeom>
                <a:avLst/>
                <a:gdLst>
                  <a:gd name="T0" fmla="*/ 0 w 15"/>
                  <a:gd name="T1" fmla="*/ 7 h 15"/>
                  <a:gd name="T2" fmla="*/ 0 w 15"/>
                  <a:gd name="T3" fmla="*/ 10 h 15"/>
                  <a:gd name="T4" fmla="*/ 3 w 15"/>
                  <a:gd name="T5" fmla="*/ 12 h 15"/>
                  <a:gd name="T6" fmla="*/ 5 w 15"/>
                  <a:gd name="T7" fmla="*/ 15 h 15"/>
                  <a:gd name="T8" fmla="*/ 8 w 15"/>
                  <a:gd name="T9" fmla="*/ 15 h 15"/>
                  <a:gd name="T10" fmla="*/ 10 w 15"/>
                  <a:gd name="T11" fmla="*/ 12 h 15"/>
                  <a:gd name="T12" fmla="*/ 12 w 15"/>
                  <a:gd name="T13" fmla="*/ 10 h 15"/>
                  <a:gd name="T14" fmla="*/ 15 w 15"/>
                  <a:gd name="T15" fmla="*/ 7 h 15"/>
                  <a:gd name="T16" fmla="*/ 15 w 15"/>
                  <a:gd name="T17" fmla="*/ 5 h 15"/>
                  <a:gd name="T18" fmla="*/ 15 w 15"/>
                  <a:gd name="T19" fmla="*/ 5 h 15"/>
                  <a:gd name="T20" fmla="*/ 12 w 15"/>
                  <a:gd name="T21" fmla="*/ 3 h 15"/>
                  <a:gd name="T22" fmla="*/ 10 w 15"/>
                  <a:gd name="T23" fmla="*/ 0 h 15"/>
                  <a:gd name="T24" fmla="*/ 8 w 15"/>
                  <a:gd name="T25" fmla="*/ 0 h 15"/>
                  <a:gd name="T26" fmla="*/ 5 w 15"/>
                  <a:gd name="T27" fmla="*/ 0 h 15"/>
                  <a:gd name="T28" fmla="*/ 3 w 15"/>
                  <a:gd name="T29" fmla="*/ 0 h 15"/>
                  <a:gd name="T30" fmla="*/ 0 w 15"/>
                  <a:gd name="T31" fmla="*/ 3 h 15"/>
                  <a:gd name="T32" fmla="*/ 0 w 15"/>
                  <a:gd name="T33" fmla="*/ 5 h 15"/>
                  <a:gd name="T34" fmla="*/ 0 w 15"/>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7"/>
                    </a:moveTo>
                    <a:lnTo>
                      <a:pt x="0" y="10"/>
                    </a:lnTo>
                    <a:lnTo>
                      <a:pt x="3" y="12"/>
                    </a:lnTo>
                    <a:lnTo>
                      <a:pt x="5" y="15"/>
                    </a:lnTo>
                    <a:lnTo>
                      <a:pt x="8" y="15"/>
                    </a:lnTo>
                    <a:lnTo>
                      <a:pt x="10" y="12"/>
                    </a:lnTo>
                    <a:lnTo>
                      <a:pt x="12" y="10"/>
                    </a:lnTo>
                    <a:lnTo>
                      <a:pt x="15" y="7"/>
                    </a:lnTo>
                    <a:lnTo>
                      <a:pt x="15" y="5"/>
                    </a:lnTo>
                    <a:lnTo>
                      <a:pt x="12" y="3"/>
                    </a:lnTo>
                    <a:lnTo>
                      <a:pt x="10" y="0"/>
                    </a:lnTo>
                    <a:lnTo>
                      <a:pt x="8" y="0"/>
                    </a:lnTo>
                    <a:lnTo>
                      <a:pt x="5" y="0"/>
                    </a:lnTo>
                    <a:lnTo>
                      <a:pt x="3" y="0"/>
                    </a:lnTo>
                    <a:lnTo>
                      <a:pt x="0" y="3"/>
                    </a:lnTo>
                    <a:lnTo>
                      <a:pt x="0" y="5"/>
                    </a:lnTo>
                    <a:lnTo>
                      <a:pt x="0" y="7"/>
                    </a:lnTo>
                    <a:close/>
                  </a:path>
                </a:pathLst>
              </a:custGeom>
              <a:solidFill>
                <a:srgbClr val="969696"/>
              </a:solidFill>
              <a:ln w="9525">
                <a:noFill/>
                <a:round/>
                <a:headEnd/>
                <a:tailEnd/>
              </a:ln>
            </p:spPr>
            <p:txBody>
              <a:bodyPr/>
              <a:lstStyle/>
              <a:p>
                <a:endParaRPr lang="ru-RU"/>
              </a:p>
            </p:txBody>
          </p:sp>
          <p:sp>
            <p:nvSpPr>
              <p:cNvPr id="432" name="Freeform 666"/>
              <p:cNvSpPr>
                <a:spLocks/>
              </p:cNvSpPr>
              <p:nvPr/>
            </p:nvSpPr>
            <p:spPr bwMode="auto">
              <a:xfrm>
                <a:off x="8418" y="5354"/>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10 w 14"/>
                  <a:gd name="T11" fmla="*/ 15 h 15"/>
                  <a:gd name="T12" fmla="*/ 12 w 14"/>
                  <a:gd name="T13" fmla="*/ 12 h 15"/>
                  <a:gd name="T14" fmla="*/ 14 w 14"/>
                  <a:gd name="T15" fmla="*/ 10 h 15"/>
                  <a:gd name="T16" fmla="*/ 14 w 14"/>
                  <a:gd name="T17" fmla="*/ 8 h 15"/>
                  <a:gd name="T18" fmla="*/ 14 w 14"/>
                  <a:gd name="T19" fmla="*/ 8 h 15"/>
                  <a:gd name="T20" fmla="*/ 12 w 14"/>
                  <a:gd name="T21" fmla="*/ 5 h 15"/>
                  <a:gd name="T22" fmla="*/ 10 w 14"/>
                  <a:gd name="T23" fmla="*/ 3 h 15"/>
                  <a:gd name="T24" fmla="*/ 7 w 14"/>
                  <a:gd name="T25" fmla="*/ 0 h 15"/>
                  <a:gd name="T26" fmla="*/ 5 w 14"/>
                  <a:gd name="T27" fmla="*/ 0 h 15"/>
                  <a:gd name="T28" fmla="*/ 2 w 14"/>
                  <a:gd name="T29" fmla="*/ 3 h 15"/>
                  <a:gd name="T30" fmla="*/ 0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10" y="15"/>
                    </a:lnTo>
                    <a:lnTo>
                      <a:pt x="12" y="12"/>
                    </a:lnTo>
                    <a:lnTo>
                      <a:pt x="14" y="10"/>
                    </a:lnTo>
                    <a:lnTo>
                      <a:pt x="14" y="8"/>
                    </a:lnTo>
                    <a:lnTo>
                      <a:pt x="12" y="5"/>
                    </a:lnTo>
                    <a:lnTo>
                      <a:pt x="10" y="3"/>
                    </a:lnTo>
                    <a:lnTo>
                      <a:pt x="7" y="0"/>
                    </a:lnTo>
                    <a:lnTo>
                      <a:pt x="5" y="0"/>
                    </a:lnTo>
                    <a:lnTo>
                      <a:pt x="2"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433" name="Freeform 667"/>
              <p:cNvSpPr>
                <a:spLocks/>
              </p:cNvSpPr>
              <p:nvPr/>
            </p:nvSpPr>
            <p:spPr bwMode="auto">
              <a:xfrm>
                <a:off x="8413" y="5326"/>
                <a:ext cx="15" cy="14"/>
              </a:xfrm>
              <a:custGeom>
                <a:avLst/>
                <a:gdLst>
                  <a:gd name="T0" fmla="*/ 0 w 15"/>
                  <a:gd name="T1" fmla="*/ 9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4 h 14"/>
                  <a:gd name="T22" fmla="*/ 12 w 15"/>
                  <a:gd name="T23" fmla="*/ 2 h 14"/>
                  <a:gd name="T24" fmla="*/ 10 w 15"/>
                  <a:gd name="T25" fmla="*/ 0 h 14"/>
                  <a:gd name="T26" fmla="*/ 7 w 15"/>
                  <a:gd name="T27" fmla="*/ 0 h 14"/>
                  <a:gd name="T28" fmla="*/ 5 w 15"/>
                  <a:gd name="T29" fmla="*/ 2 h 14"/>
                  <a:gd name="T30" fmla="*/ 3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7" y="14"/>
                    </a:lnTo>
                    <a:lnTo>
                      <a:pt x="10" y="14"/>
                    </a:lnTo>
                    <a:lnTo>
                      <a:pt x="12" y="14"/>
                    </a:lnTo>
                    <a:lnTo>
                      <a:pt x="15" y="12"/>
                    </a:lnTo>
                    <a:lnTo>
                      <a:pt x="15" y="9"/>
                    </a:lnTo>
                    <a:lnTo>
                      <a:pt x="15" y="7"/>
                    </a:lnTo>
                    <a:lnTo>
                      <a:pt x="15" y="4"/>
                    </a:lnTo>
                    <a:lnTo>
                      <a:pt x="12" y="2"/>
                    </a:lnTo>
                    <a:lnTo>
                      <a:pt x="10" y="0"/>
                    </a:lnTo>
                    <a:lnTo>
                      <a:pt x="7" y="0"/>
                    </a:lnTo>
                    <a:lnTo>
                      <a:pt x="5" y="2"/>
                    </a:lnTo>
                    <a:lnTo>
                      <a:pt x="3" y="4"/>
                    </a:lnTo>
                    <a:lnTo>
                      <a:pt x="0" y="7"/>
                    </a:lnTo>
                    <a:lnTo>
                      <a:pt x="0" y="9"/>
                    </a:lnTo>
                    <a:close/>
                  </a:path>
                </a:pathLst>
              </a:custGeom>
              <a:solidFill>
                <a:srgbClr val="969696"/>
              </a:solidFill>
              <a:ln w="9525">
                <a:noFill/>
                <a:round/>
                <a:headEnd/>
                <a:tailEnd/>
              </a:ln>
            </p:spPr>
            <p:txBody>
              <a:bodyPr/>
              <a:lstStyle/>
              <a:p>
                <a:endParaRPr lang="ru-RU"/>
              </a:p>
            </p:txBody>
          </p:sp>
          <p:sp>
            <p:nvSpPr>
              <p:cNvPr id="434" name="Freeform 668"/>
              <p:cNvSpPr>
                <a:spLocks/>
              </p:cNvSpPr>
              <p:nvPr/>
            </p:nvSpPr>
            <p:spPr bwMode="auto">
              <a:xfrm>
                <a:off x="8411" y="5297"/>
                <a:ext cx="14" cy="14"/>
              </a:xfrm>
              <a:custGeom>
                <a:avLst/>
                <a:gdLst>
                  <a:gd name="T0" fmla="*/ 0 w 14"/>
                  <a:gd name="T1" fmla="*/ 9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5 w 14"/>
                  <a:gd name="T29" fmla="*/ 2 h 14"/>
                  <a:gd name="T30" fmla="*/ 2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9" y="14"/>
                    </a:lnTo>
                    <a:lnTo>
                      <a:pt x="12" y="14"/>
                    </a:lnTo>
                    <a:lnTo>
                      <a:pt x="14" y="12"/>
                    </a:lnTo>
                    <a:lnTo>
                      <a:pt x="14" y="9"/>
                    </a:lnTo>
                    <a:lnTo>
                      <a:pt x="14" y="7"/>
                    </a:lnTo>
                    <a:lnTo>
                      <a:pt x="14" y="5"/>
                    </a:lnTo>
                    <a:lnTo>
                      <a:pt x="12" y="2"/>
                    </a:lnTo>
                    <a:lnTo>
                      <a:pt x="9" y="0"/>
                    </a:lnTo>
                    <a:lnTo>
                      <a:pt x="7" y="0"/>
                    </a:lnTo>
                    <a:lnTo>
                      <a:pt x="5" y="2"/>
                    </a:lnTo>
                    <a:lnTo>
                      <a:pt x="2" y="5"/>
                    </a:lnTo>
                    <a:lnTo>
                      <a:pt x="0" y="7"/>
                    </a:lnTo>
                    <a:lnTo>
                      <a:pt x="0" y="9"/>
                    </a:lnTo>
                    <a:close/>
                  </a:path>
                </a:pathLst>
              </a:custGeom>
              <a:solidFill>
                <a:srgbClr val="969696"/>
              </a:solidFill>
              <a:ln w="9525">
                <a:noFill/>
                <a:round/>
                <a:headEnd/>
                <a:tailEnd/>
              </a:ln>
            </p:spPr>
            <p:txBody>
              <a:bodyPr/>
              <a:lstStyle/>
              <a:p>
                <a:endParaRPr lang="ru-RU"/>
              </a:p>
            </p:txBody>
          </p:sp>
          <p:sp>
            <p:nvSpPr>
              <p:cNvPr id="435" name="Freeform 669"/>
              <p:cNvSpPr>
                <a:spLocks/>
              </p:cNvSpPr>
              <p:nvPr/>
            </p:nvSpPr>
            <p:spPr bwMode="auto">
              <a:xfrm>
                <a:off x="8408" y="5268"/>
                <a:ext cx="15" cy="14"/>
              </a:xfrm>
              <a:custGeom>
                <a:avLst/>
                <a:gdLst>
                  <a:gd name="T0" fmla="*/ 0 w 15"/>
                  <a:gd name="T1" fmla="*/ 10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10 h 14"/>
                  <a:gd name="T16" fmla="*/ 15 w 15"/>
                  <a:gd name="T17" fmla="*/ 7 h 14"/>
                  <a:gd name="T18" fmla="*/ 15 w 15"/>
                  <a:gd name="T19" fmla="*/ 7 h 14"/>
                  <a:gd name="T20" fmla="*/ 15 w 15"/>
                  <a:gd name="T21" fmla="*/ 5 h 14"/>
                  <a:gd name="T22" fmla="*/ 12 w 15"/>
                  <a:gd name="T23" fmla="*/ 2 h 14"/>
                  <a:gd name="T24" fmla="*/ 10 w 15"/>
                  <a:gd name="T25" fmla="*/ 0 h 14"/>
                  <a:gd name="T26" fmla="*/ 8 w 15"/>
                  <a:gd name="T27" fmla="*/ 0 h 14"/>
                  <a:gd name="T28" fmla="*/ 5 w 15"/>
                  <a:gd name="T29" fmla="*/ 2 h 14"/>
                  <a:gd name="T30" fmla="*/ 3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3" y="12"/>
                    </a:lnTo>
                    <a:lnTo>
                      <a:pt x="5" y="14"/>
                    </a:lnTo>
                    <a:lnTo>
                      <a:pt x="8" y="14"/>
                    </a:lnTo>
                    <a:lnTo>
                      <a:pt x="10" y="14"/>
                    </a:lnTo>
                    <a:lnTo>
                      <a:pt x="12" y="14"/>
                    </a:lnTo>
                    <a:lnTo>
                      <a:pt x="15" y="12"/>
                    </a:lnTo>
                    <a:lnTo>
                      <a:pt x="15" y="10"/>
                    </a:lnTo>
                    <a:lnTo>
                      <a:pt x="15" y="7"/>
                    </a:lnTo>
                    <a:lnTo>
                      <a:pt x="15" y="5"/>
                    </a:lnTo>
                    <a:lnTo>
                      <a:pt x="12" y="2"/>
                    </a:lnTo>
                    <a:lnTo>
                      <a:pt x="10" y="0"/>
                    </a:lnTo>
                    <a:lnTo>
                      <a:pt x="8" y="0"/>
                    </a:lnTo>
                    <a:lnTo>
                      <a:pt x="5" y="2"/>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436" name="Freeform 670"/>
              <p:cNvSpPr>
                <a:spLocks/>
              </p:cNvSpPr>
              <p:nvPr/>
            </p:nvSpPr>
            <p:spPr bwMode="auto">
              <a:xfrm>
                <a:off x="8406" y="5239"/>
                <a:ext cx="14" cy="15"/>
              </a:xfrm>
              <a:custGeom>
                <a:avLst/>
                <a:gdLst>
                  <a:gd name="T0" fmla="*/ 0 w 14"/>
                  <a:gd name="T1" fmla="*/ 10 h 15"/>
                  <a:gd name="T2" fmla="*/ 2 w 14"/>
                  <a:gd name="T3" fmla="*/ 12 h 15"/>
                  <a:gd name="T4" fmla="*/ 5 w 14"/>
                  <a:gd name="T5" fmla="*/ 15 h 15"/>
                  <a:gd name="T6" fmla="*/ 7 w 14"/>
                  <a:gd name="T7" fmla="*/ 15 h 15"/>
                  <a:gd name="T8" fmla="*/ 10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10 w 14"/>
                  <a:gd name="T25" fmla="*/ 0 h 15"/>
                  <a:gd name="T26" fmla="*/ 7 w 14"/>
                  <a:gd name="T27" fmla="*/ 0 h 15"/>
                  <a:gd name="T28" fmla="*/ 5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10" y="15"/>
                    </a:lnTo>
                    <a:lnTo>
                      <a:pt x="12" y="15"/>
                    </a:lnTo>
                    <a:lnTo>
                      <a:pt x="14" y="12"/>
                    </a:lnTo>
                    <a:lnTo>
                      <a:pt x="14" y="10"/>
                    </a:lnTo>
                    <a:lnTo>
                      <a:pt x="14" y="7"/>
                    </a:lnTo>
                    <a:lnTo>
                      <a:pt x="14" y="5"/>
                    </a:lnTo>
                    <a:lnTo>
                      <a:pt x="12" y="3"/>
                    </a:lnTo>
                    <a:lnTo>
                      <a:pt x="10" y="0"/>
                    </a:lnTo>
                    <a:lnTo>
                      <a:pt x="7" y="0"/>
                    </a:lnTo>
                    <a:lnTo>
                      <a:pt x="5"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437" name="Freeform 671"/>
              <p:cNvSpPr>
                <a:spLocks/>
              </p:cNvSpPr>
              <p:nvPr/>
            </p:nvSpPr>
            <p:spPr bwMode="auto">
              <a:xfrm>
                <a:off x="8404" y="5210"/>
                <a:ext cx="14" cy="15"/>
              </a:xfrm>
              <a:custGeom>
                <a:avLst/>
                <a:gdLst>
                  <a:gd name="T0" fmla="*/ 0 w 14"/>
                  <a:gd name="T1" fmla="*/ 10 h 15"/>
                  <a:gd name="T2" fmla="*/ 0 w 14"/>
                  <a:gd name="T3" fmla="*/ 12 h 15"/>
                  <a:gd name="T4" fmla="*/ 2 w 14"/>
                  <a:gd name="T5" fmla="*/ 15 h 15"/>
                  <a:gd name="T6" fmla="*/ 4 w 14"/>
                  <a:gd name="T7" fmla="*/ 15 h 15"/>
                  <a:gd name="T8" fmla="*/ 7 w 14"/>
                  <a:gd name="T9" fmla="*/ 15 h 15"/>
                  <a:gd name="T10" fmla="*/ 9 w 14"/>
                  <a:gd name="T11" fmla="*/ 15 h 15"/>
                  <a:gd name="T12" fmla="*/ 12 w 14"/>
                  <a:gd name="T13" fmla="*/ 12 h 15"/>
                  <a:gd name="T14" fmla="*/ 14 w 14"/>
                  <a:gd name="T15" fmla="*/ 10 h 15"/>
                  <a:gd name="T16" fmla="*/ 14 w 14"/>
                  <a:gd name="T17" fmla="*/ 8 h 15"/>
                  <a:gd name="T18" fmla="*/ 14 w 14"/>
                  <a:gd name="T19" fmla="*/ 8 h 15"/>
                  <a:gd name="T20" fmla="*/ 12 w 14"/>
                  <a:gd name="T21" fmla="*/ 5 h 15"/>
                  <a:gd name="T22" fmla="*/ 9 w 14"/>
                  <a:gd name="T23" fmla="*/ 3 h 15"/>
                  <a:gd name="T24" fmla="*/ 7 w 14"/>
                  <a:gd name="T25" fmla="*/ 0 h 15"/>
                  <a:gd name="T26" fmla="*/ 4 w 14"/>
                  <a:gd name="T27" fmla="*/ 0 h 15"/>
                  <a:gd name="T28" fmla="*/ 2 w 14"/>
                  <a:gd name="T29" fmla="*/ 3 h 15"/>
                  <a:gd name="T30" fmla="*/ 0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4" y="15"/>
                    </a:lnTo>
                    <a:lnTo>
                      <a:pt x="7" y="15"/>
                    </a:lnTo>
                    <a:lnTo>
                      <a:pt x="9" y="15"/>
                    </a:lnTo>
                    <a:lnTo>
                      <a:pt x="12" y="12"/>
                    </a:lnTo>
                    <a:lnTo>
                      <a:pt x="14" y="10"/>
                    </a:lnTo>
                    <a:lnTo>
                      <a:pt x="14" y="8"/>
                    </a:lnTo>
                    <a:lnTo>
                      <a:pt x="12" y="5"/>
                    </a:lnTo>
                    <a:lnTo>
                      <a:pt x="9" y="3"/>
                    </a:lnTo>
                    <a:lnTo>
                      <a:pt x="7" y="0"/>
                    </a:lnTo>
                    <a:lnTo>
                      <a:pt x="4" y="0"/>
                    </a:lnTo>
                    <a:lnTo>
                      <a:pt x="2"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438" name="Freeform 672"/>
              <p:cNvSpPr>
                <a:spLocks/>
              </p:cNvSpPr>
              <p:nvPr/>
            </p:nvSpPr>
            <p:spPr bwMode="auto">
              <a:xfrm>
                <a:off x="8401" y="5182"/>
                <a:ext cx="15" cy="14"/>
              </a:xfrm>
              <a:custGeom>
                <a:avLst/>
                <a:gdLst>
                  <a:gd name="T0" fmla="*/ 0 w 15"/>
                  <a:gd name="T1" fmla="*/ 9 h 14"/>
                  <a:gd name="T2" fmla="*/ 0 w 15"/>
                  <a:gd name="T3" fmla="*/ 12 h 14"/>
                  <a:gd name="T4" fmla="*/ 3 w 15"/>
                  <a:gd name="T5" fmla="*/ 14 h 14"/>
                  <a:gd name="T6" fmla="*/ 5 w 15"/>
                  <a:gd name="T7" fmla="*/ 14 h 14"/>
                  <a:gd name="T8" fmla="*/ 7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4 h 14"/>
                  <a:gd name="T22" fmla="*/ 10 w 15"/>
                  <a:gd name="T23" fmla="*/ 2 h 14"/>
                  <a:gd name="T24" fmla="*/ 7 w 15"/>
                  <a:gd name="T25" fmla="*/ 0 h 14"/>
                  <a:gd name="T26" fmla="*/ 5 w 15"/>
                  <a:gd name="T27" fmla="*/ 0 h 14"/>
                  <a:gd name="T28" fmla="*/ 3 w 15"/>
                  <a:gd name="T29" fmla="*/ 2 h 14"/>
                  <a:gd name="T30" fmla="*/ 0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7" y="14"/>
                    </a:lnTo>
                    <a:lnTo>
                      <a:pt x="10" y="14"/>
                    </a:lnTo>
                    <a:lnTo>
                      <a:pt x="12" y="12"/>
                    </a:lnTo>
                    <a:lnTo>
                      <a:pt x="15" y="9"/>
                    </a:lnTo>
                    <a:lnTo>
                      <a:pt x="15" y="7"/>
                    </a:lnTo>
                    <a:lnTo>
                      <a:pt x="12" y="4"/>
                    </a:lnTo>
                    <a:lnTo>
                      <a:pt x="10" y="2"/>
                    </a:lnTo>
                    <a:lnTo>
                      <a:pt x="7" y="0"/>
                    </a:lnTo>
                    <a:lnTo>
                      <a:pt x="5" y="0"/>
                    </a:lnTo>
                    <a:lnTo>
                      <a:pt x="3"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439" name="Freeform 673"/>
              <p:cNvSpPr>
                <a:spLocks/>
              </p:cNvSpPr>
              <p:nvPr/>
            </p:nvSpPr>
            <p:spPr bwMode="auto">
              <a:xfrm>
                <a:off x="8399" y="5153"/>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9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9" y="14"/>
                    </a:lnTo>
                    <a:lnTo>
                      <a:pt x="12" y="12"/>
                    </a:lnTo>
                    <a:lnTo>
                      <a:pt x="14" y="9"/>
                    </a:lnTo>
                    <a:lnTo>
                      <a:pt x="14" y="7"/>
                    </a:lnTo>
                    <a:lnTo>
                      <a:pt x="12" y="5"/>
                    </a:lnTo>
                    <a:lnTo>
                      <a:pt x="9" y="2"/>
                    </a:lnTo>
                    <a:lnTo>
                      <a:pt x="7" y="0"/>
                    </a:lnTo>
                    <a:lnTo>
                      <a:pt x="5"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440" name="Freeform 674"/>
              <p:cNvSpPr>
                <a:spLocks/>
              </p:cNvSpPr>
              <p:nvPr/>
            </p:nvSpPr>
            <p:spPr bwMode="auto">
              <a:xfrm>
                <a:off x="8394" y="5124"/>
                <a:ext cx="14" cy="14"/>
              </a:xfrm>
              <a:custGeom>
                <a:avLst/>
                <a:gdLst>
                  <a:gd name="T0" fmla="*/ 0 w 14"/>
                  <a:gd name="T1" fmla="*/ 10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5" y="14"/>
                    </a:lnTo>
                    <a:lnTo>
                      <a:pt x="7" y="14"/>
                    </a:lnTo>
                    <a:lnTo>
                      <a:pt x="10" y="14"/>
                    </a:lnTo>
                    <a:lnTo>
                      <a:pt x="12" y="14"/>
                    </a:lnTo>
                    <a:lnTo>
                      <a:pt x="14" y="12"/>
                    </a:lnTo>
                    <a:lnTo>
                      <a:pt x="14" y="10"/>
                    </a:lnTo>
                    <a:lnTo>
                      <a:pt x="14" y="7"/>
                    </a:lnTo>
                    <a:lnTo>
                      <a:pt x="14" y="5"/>
                    </a:lnTo>
                    <a:lnTo>
                      <a:pt x="12" y="2"/>
                    </a:lnTo>
                    <a:lnTo>
                      <a:pt x="10" y="0"/>
                    </a:lnTo>
                    <a:lnTo>
                      <a:pt x="7" y="0"/>
                    </a:lnTo>
                    <a:lnTo>
                      <a:pt x="5"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441" name="Freeform 675"/>
              <p:cNvSpPr>
                <a:spLocks/>
              </p:cNvSpPr>
              <p:nvPr/>
            </p:nvSpPr>
            <p:spPr bwMode="auto">
              <a:xfrm>
                <a:off x="8392" y="5098"/>
                <a:ext cx="14" cy="14"/>
              </a:xfrm>
              <a:custGeom>
                <a:avLst/>
                <a:gdLst>
                  <a:gd name="T0" fmla="*/ 0 w 14"/>
                  <a:gd name="T1" fmla="*/ 7 h 14"/>
                  <a:gd name="T2" fmla="*/ 2 w 14"/>
                  <a:gd name="T3" fmla="*/ 9 h 14"/>
                  <a:gd name="T4" fmla="*/ 4 w 14"/>
                  <a:gd name="T5" fmla="*/ 12 h 14"/>
                  <a:gd name="T6" fmla="*/ 7 w 14"/>
                  <a:gd name="T7" fmla="*/ 14 h 14"/>
                  <a:gd name="T8" fmla="*/ 9 w 14"/>
                  <a:gd name="T9" fmla="*/ 14 h 14"/>
                  <a:gd name="T10" fmla="*/ 12 w 14"/>
                  <a:gd name="T11" fmla="*/ 12 h 14"/>
                  <a:gd name="T12" fmla="*/ 14 w 14"/>
                  <a:gd name="T13" fmla="*/ 9 h 14"/>
                  <a:gd name="T14" fmla="*/ 14 w 14"/>
                  <a:gd name="T15" fmla="*/ 7 h 14"/>
                  <a:gd name="T16" fmla="*/ 14 w 14"/>
                  <a:gd name="T17" fmla="*/ 4 h 14"/>
                  <a:gd name="T18" fmla="*/ 14 w 14"/>
                  <a:gd name="T19" fmla="*/ 4 h 14"/>
                  <a:gd name="T20" fmla="*/ 14 w 14"/>
                  <a:gd name="T21" fmla="*/ 2 h 14"/>
                  <a:gd name="T22" fmla="*/ 12 w 14"/>
                  <a:gd name="T23" fmla="*/ 0 h 14"/>
                  <a:gd name="T24" fmla="*/ 9 w 14"/>
                  <a:gd name="T25" fmla="*/ 0 h 14"/>
                  <a:gd name="T26" fmla="*/ 7 w 14"/>
                  <a:gd name="T27" fmla="*/ 0 h 14"/>
                  <a:gd name="T28" fmla="*/ 4 w 14"/>
                  <a:gd name="T29" fmla="*/ 0 h 14"/>
                  <a:gd name="T30" fmla="*/ 2 w 14"/>
                  <a:gd name="T31" fmla="*/ 2 h 14"/>
                  <a:gd name="T32" fmla="*/ 0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9"/>
                    </a:lnTo>
                    <a:lnTo>
                      <a:pt x="4" y="12"/>
                    </a:lnTo>
                    <a:lnTo>
                      <a:pt x="7" y="14"/>
                    </a:lnTo>
                    <a:lnTo>
                      <a:pt x="9" y="14"/>
                    </a:lnTo>
                    <a:lnTo>
                      <a:pt x="12" y="12"/>
                    </a:lnTo>
                    <a:lnTo>
                      <a:pt x="14" y="9"/>
                    </a:lnTo>
                    <a:lnTo>
                      <a:pt x="14" y="7"/>
                    </a:lnTo>
                    <a:lnTo>
                      <a:pt x="14" y="4"/>
                    </a:lnTo>
                    <a:lnTo>
                      <a:pt x="14" y="2"/>
                    </a:lnTo>
                    <a:lnTo>
                      <a:pt x="12" y="0"/>
                    </a:lnTo>
                    <a:lnTo>
                      <a:pt x="9" y="0"/>
                    </a:lnTo>
                    <a:lnTo>
                      <a:pt x="7" y="0"/>
                    </a:lnTo>
                    <a:lnTo>
                      <a:pt x="4" y="0"/>
                    </a:lnTo>
                    <a:lnTo>
                      <a:pt x="2" y="2"/>
                    </a:lnTo>
                    <a:lnTo>
                      <a:pt x="0" y="4"/>
                    </a:lnTo>
                    <a:lnTo>
                      <a:pt x="0" y="7"/>
                    </a:lnTo>
                    <a:close/>
                  </a:path>
                </a:pathLst>
              </a:custGeom>
              <a:solidFill>
                <a:srgbClr val="969696"/>
              </a:solidFill>
              <a:ln w="9525">
                <a:noFill/>
                <a:round/>
                <a:headEnd/>
                <a:tailEnd/>
              </a:ln>
            </p:spPr>
            <p:txBody>
              <a:bodyPr/>
              <a:lstStyle/>
              <a:p>
                <a:endParaRPr lang="ru-RU"/>
              </a:p>
            </p:txBody>
          </p:sp>
          <p:sp>
            <p:nvSpPr>
              <p:cNvPr id="442" name="Freeform 676"/>
              <p:cNvSpPr>
                <a:spLocks/>
              </p:cNvSpPr>
              <p:nvPr/>
            </p:nvSpPr>
            <p:spPr bwMode="auto">
              <a:xfrm>
                <a:off x="8389" y="5069"/>
                <a:ext cx="15" cy="14"/>
              </a:xfrm>
              <a:custGeom>
                <a:avLst/>
                <a:gdLst>
                  <a:gd name="T0" fmla="*/ 0 w 15"/>
                  <a:gd name="T1" fmla="*/ 7 h 14"/>
                  <a:gd name="T2" fmla="*/ 3 w 15"/>
                  <a:gd name="T3" fmla="*/ 9 h 14"/>
                  <a:gd name="T4" fmla="*/ 5 w 15"/>
                  <a:gd name="T5" fmla="*/ 12 h 14"/>
                  <a:gd name="T6" fmla="*/ 7 w 15"/>
                  <a:gd name="T7" fmla="*/ 14 h 14"/>
                  <a:gd name="T8" fmla="*/ 10 w 15"/>
                  <a:gd name="T9" fmla="*/ 14 h 14"/>
                  <a:gd name="T10" fmla="*/ 12 w 15"/>
                  <a:gd name="T11" fmla="*/ 12 h 14"/>
                  <a:gd name="T12" fmla="*/ 15 w 15"/>
                  <a:gd name="T13" fmla="*/ 9 h 14"/>
                  <a:gd name="T14" fmla="*/ 15 w 15"/>
                  <a:gd name="T15" fmla="*/ 7 h 14"/>
                  <a:gd name="T16" fmla="*/ 15 w 15"/>
                  <a:gd name="T17" fmla="*/ 5 h 14"/>
                  <a:gd name="T18" fmla="*/ 15 w 15"/>
                  <a:gd name="T19" fmla="*/ 5 h 14"/>
                  <a:gd name="T20" fmla="*/ 15 w 15"/>
                  <a:gd name="T21" fmla="*/ 2 h 14"/>
                  <a:gd name="T22" fmla="*/ 12 w 15"/>
                  <a:gd name="T23" fmla="*/ 0 h 14"/>
                  <a:gd name="T24" fmla="*/ 10 w 15"/>
                  <a:gd name="T25" fmla="*/ 0 h 14"/>
                  <a:gd name="T26" fmla="*/ 7 w 15"/>
                  <a:gd name="T27" fmla="*/ 0 h 14"/>
                  <a:gd name="T28" fmla="*/ 5 w 15"/>
                  <a:gd name="T29" fmla="*/ 0 h 14"/>
                  <a:gd name="T30" fmla="*/ 3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3" y="9"/>
                    </a:lnTo>
                    <a:lnTo>
                      <a:pt x="5" y="12"/>
                    </a:lnTo>
                    <a:lnTo>
                      <a:pt x="7" y="14"/>
                    </a:lnTo>
                    <a:lnTo>
                      <a:pt x="10" y="14"/>
                    </a:lnTo>
                    <a:lnTo>
                      <a:pt x="12" y="12"/>
                    </a:lnTo>
                    <a:lnTo>
                      <a:pt x="15" y="9"/>
                    </a:lnTo>
                    <a:lnTo>
                      <a:pt x="15" y="7"/>
                    </a:lnTo>
                    <a:lnTo>
                      <a:pt x="15" y="5"/>
                    </a:lnTo>
                    <a:lnTo>
                      <a:pt x="15" y="2"/>
                    </a:lnTo>
                    <a:lnTo>
                      <a:pt x="12" y="0"/>
                    </a:lnTo>
                    <a:lnTo>
                      <a:pt x="10" y="0"/>
                    </a:lnTo>
                    <a:lnTo>
                      <a:pt x="7" y="0"/>
                    </a:lnTo>
                    <a:lnTo>
                      <a:pt x="5" y="0"/>
                    </a:lnTo>
                    <a:lnTo>
                      <a:pt x="3" y="2"/>
                    </a:lnTo>
                    <a:lnTo>
                      <a:pt x="0" y="5"/>
                    </a:lnTo>
                    <a:lnTo>
                      <a:pt x="0" y="7"/>
                    </a:lnTo>
                    <a:close/>
                  </a:path>
                </a:pathLst>
              </a:custGeom>
              <a:solidFill>
                <a:srgbClr val="969696"/>
              </a:solidFill>
              <a:ln w="9525">
                <a:noFill/>
                <a:round/>
                <a:headEnd/>
                <a:tailEnd/>
              </a:ln>
            </p:spPr>
            <p:txBody>
              <a:bodyPr/>
              <a:lstStyle/>
              <a:p>
                <a:endParaRPr lang="ru-RU"/>
              </a:p>
            </p:txBody>
          </p:sp>
          <p:sp>
            <p:nvSpPr>
              <p:cNvPr id="443" name="Freeform 677"/>
              <p:cNvSpPr>
                <a:spLocks/>
              </p:cNvSpPr>
              <p:nvPr/>
            </p:nvSpPr>
            <p:spPr bwMode="auto">
              <a:xfrm>
                <a:off x="8387" y="5040"/>
                <a:ext cx="14" cy="14"/>
              </a:xfrm>
              <a:custGeom>
                <a:avLst/>
                <a:gdLst>
                  <a:gd name="T0" fmla="*/ 0 w 14"/>
                  <a:gd name="T1" fmla="*/ 7 h 14"/>
                  <a:gd name="T2" fmla="*/ 2 w 14"/>
                  <a:gd name="T3" fmla="*/ 10 h 14"/>
                  <a:gd name="T4" fmla="*/ 5 w 14"/>
                  <a:gd name="T5" fmla="*/ 12 h 14"/>
                  <a:gd name="T6" fmla="*/ 7 w 14"/>
                  <a:gd name="T7" fmla="*/ 14 h 14"/>
                  <a:gd name="T8" fmla="*/ 9 w 14"/>
                  <a:gd name="T9" fmla="*/ 14 h 14"/>
                  <a:gd name="T10" fmla="*/ 12 w 14"/>
                  <a:gd name="T11" fmla="*/ 12 h 14"/>
                  <a:gd name="T12" fmla="*/ 14 w 14"/>
                  <a:gd name="T13" fmla="*/ 10 h 14"/>
                  <a:gd name="T14" fmla="*/ 14 w 14"/>
                  <a:gd name="T15" fmla="*/ 7 h 14"/>
                  <a:gd name="T16" fmla="*/ 14 w 14"/>
                  <a:gd name="T17" fmla="*/ 5 h 14"/>
                  <a:gd name="T18" fmla="*/ 14 w 14"/>
                  <a:gd name="T19" fmla="*/ 5 h 14"/>
                  <a:gd name="T20" fmla="*/ 14 w 14"/>
                  <a:gd name="T21" fmla="*/ 2 h 14"/>
                  <a:gd name="T22" fmla="*/ 12 w 14"/>
                  <a:gd name="T23" fmla="*/ 0 h 14"/>
                  <a:gd name="T24" fmla="*/ 9 w 14"/>
                  <a:gd name="T25" fmla="*/ 0 h 14"/>
                  <a:gd name="T26" fmla="*/ 7 w 14"/>
                  <a:gd name="T27" fmla="*/ 0 h 14"/>
                  <a:gd name="T28" fmla="*/ 5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10"/>
                    </a:lnTo>
                    <a:lnTo>
                      <a:pt x="5" y="12"/>
                    </a:lnTo>
                    <a:lnTo>
                      <a:pt x="7" y="14"/>
                    </a:lnTo>
                    <a:lnTo>
                      <a:pt x="9" y="14"/>
                    </a:lnTo>
                    <a:lnTo>
                      <a:pt x="12" y="12"/>
                    </a:lnTo>
                    <a:lnTo>
                      <a:pt x="14" y="10"/>
                    </a:lnTo>
                    <a:lnTo>
                      <a:pt x="14" y="7"/>
                    </a:lnTo>
                    <a:lnTo>
                      <a:pt x="14" y="5"/>
                    </a:lnTo>
                    <a:lnTo>
                      <a:pt x="14" y="2"/>
                    </a:lnTo>
                    <a:lnTo>
                      <a:pt x="12" y="0"/>
                    </a:lnTo>
                    <a:lnTo>
                      <a:pt x="9" y="0"/>
                    </a:lnTo>
                    <a:lnTo>
                      <a:pt x="7" y="0"/>
                    </a:lnTo>
                    <a:lnTo>
                      <a:pt x="5"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444" name="Freeform 678"/>
              <p:cNvSpPr>
                <a:spLocks/>
              </p:cNvSpPr>
              <p:nvPr/>
            </p:nvSpPr>
            <p:spPr bwMode="auto">
              <a:xfrm>
                <a:off x="8384" y="5011"/>
                <a:ext cx="15" cy="15"/>
              </a:xfrm>
              <a:custGeom>
                <a:avLst/>
                <a:gdLst>
                  <a:gd name="T0" fmla="*/ 0 w 15"/>
                  <a:gd name="T1" fmla="*/ 7 h 15"/>
                  <a:gd name="T2" fmla="*/ 0 w 15"/>
                  <a:gd name="T3" fmla="*/ 10 h 15"/>
                  <a:gd name="T4" fmla="*/ 3 w 15"/>
                  <a:gd name="T5" fmla="*/ 12 h 15"/>
                  <a:gd name="T6" fmla="*/ 5 w 15"/>
                  <a:gd name="T7" fmla="*/ 15 h 15"/>
                  <a:gd name="T8" fmla="*/ 8 w 15"/>
                  <a:gd name="T9" fmla="*/ 15 h 15"/>
                  <a:gd name="T10" fmla="*/ 10 w 15"/>
                  <a:gd name="T11" fmla="*/ 12 h 15"/>
                  <a:gd name="T12" fmla="*/ 12 w 15"/>
                  <a:gd name="T13" fmla="*/ 10 h 15"/>
                  <a:gd name="T14" fmla="*/ 15 w 15"/>
                  <a:gd name="T15" fmla="*/ 7 h 15"/>
                  <a:gd name="T16" fmla="*/ 15 w 15"/>
                  <a:gd name="T17" fmla="*/ 5 h 15"/>
                  <a:gd name="T18" fmla="*/ 15 w 15"/>
                  <a:gd name="T19" fmla="*/ 5 h 15"/>
                  <a:gd name="T20" fmla="*/ 12 w 15"/>
                  <a:gd name="T21" fmla="*/ 3 h 15"/>
                  <a:gd name="T22" fmla="*/ 10 w 15"/>
                  <a:gd name="T23" fmla="*/ 0 h 15"/>
                  <a:gd name="T24" fmla="*/ 8 w 15"/>
                  <a:gd name="T25" fmla="*/ 0 h 15"/>
                  <a:gd name="T26" fmla="*/ 5 w 15"/>
                  <a:gd name="T27" fmla="*/ 0 h 15"/>
                  <a:gd name="T28" fmla="*/ 3 w 15"/>
                  <a:gd name="T29" fmla="*/ 0 h 15"/>
                  <a:gd name="T30" fmla="*/ 0 w 15"/>
                  <a:gd name="T31" fmla="*/ 3 h 15"/>
                  <a:gd name="T32" fmla="*/ 0 w 15"/>
                  <a:gd name="T33" fmla="*/ 5 h 15"/>
                  <a:gd name="T34" fmla="*/ 0 w 15"/>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7"/>
                    </a:moveTo>
                    <a:lnTo>
                      <a:pt x="0" y="10"/>
                    </a:lnTo>
                    <a:lnTo>
                      <a:pt x="3" y="12"/>
                    </a:lnTo>
                    <a:lnTo>
                      <a:pt x="5" y="15"/>
                    </a:lnTo>
                    <a:lnTo>
                      <a:pt x="8" y="15"/>
                    </a:lnTo>
                    <a:lnTo>
                      <a:pt x="10" y="12"/>
                    </a:lnTo>
                    <a:lnTo>
                      <a:pt x="12" y="10"/>
                    </a:lnTo>
                    <a:lnTo>
                      <a:pt x="15" y="7"/>
                    </a:lnTo>
                    <a:lnTo>
                      <a:pt x="15" y="5"/>
                    </a:lnTo>
                    <a:lnTo>
                      <a:pt x="12" y="3"/>
                    </a:lnTo>
                    <a:lnTo>
                      <a:pt x="10" y="0"/>
                    </a:lnTo>
                    <a:lnTo>
                      <a:pt x="8" y="0"/>
                    </a:lnTo>
                    <a:lnTo>
                      <a:pt x="5" y="0"/>
                    </a:lnTo>
                    <a:lnTo>
                      <a:pt x="3" y="0"/>
                    </a:lnTo>
                    <a:lnTo>
                      <a:pt x="0" y="3"/>
                    </a:lnTo>
                    <a:lnTo>
                      <a:pt x="0" y="5"/>
                    </a:lnTo>
                    <a:lnTo>
                      <a:pt x="0" y="7"/>
                    </a:lnTo>
                    <a:close/>
                  </a:path>
                </a:pathLst>
              </a:custGeom>
              <a:solidFill>
                <a:srgbClr val="969696"/>
              </a:solidFill>
              <a:ln w="9525">
                <a:noFill/>
                <a:round/>
                <a:headEnd/>
                <a:tailEnd/>
              </a:ln>
            </p:spPr>
            <p:txBody>
              <a:bodyPr/>
              <a:lstStyle/>
              <a:p>
                <a:endParaRPr lang="ru-RU"/>
              </a:p>
            </p:txBody>
          </p:sp>
          <p:sp>
            <p:nvSpPr>
              <p:cNvPr id="445" name="Freeform 679"/>
              <p:cNvSpPr>
                <a:spLocks/>
              </p:cNvSpPr>
              <p:nvPr/>
            </p:nvSpPr>
            <p:spPr bwMode="auto">
              <a:xfrm>
                <a:off x="8382" y="4982"/>
                <a:ext cx="14" cy="15"/>
              </a:xfrm>
              <a:custGeom>
                <a:avLst/>
                <a:gdLst>
                  <a:gd name="T0" fmla="*/ 0 w 14"/>
                  <a:gd name="T1" fmla="*/ 8 h 15"/>
                  <a:gd name="T2" fmla="*/ 0 w 14"/>
                  <a:gd name="T3" fmla="*/ 10 h 15"/>
                  <a:gd name="T4" fmla="*/ 2 w 14"/>
                  <a:gd name="T5" fmla="*/ 12 h 15"/>
                  <a:gd name="T6" fmla="*/ 5 w 14"/>
                  <a:gd name="T7" fmla="*/ 15 h 15"/>
                  <a:gd name="T8" fmla="*/ 7 w 14"/>
                  <a:gd name="T9" fmla="*/ 15 h 15"/>
                  <a:gd name="T10" fmla="*/ 10 w 14"/>
                  <a:gd name="T11" fmla="*/ 12 h 15"/>
                  <a:gd name="T12" fmla="*/ 12 w 14"/>
                  <a:gd name="T13" fmla="*/ 10 h 15"/>
                  <a:gd name="T14" fmla="*/ 14 w 14"/>
                  <a:gd name="T15" fmla="*/ 8 h 15"/>
                  <a:gd name="T16" fmla="*/ 14 w 14"/>
                  <a:gd name="T17" fmla="*/ 5 h 15"/>
                  <a:gd name="T18" fmla="*/ 14 w 14"/>
                  <a:gd name="T19" fmla="*/ 5 h 15"/>
                  <a:gd name="T20" fmla="*/ 12 w 14"/>
                  <a:gd name="T21" fmla="*/ 3 h 15"/>
                  <a:gd name="T22" fmla="*/ 10 w 14"/>
                  <a:gd name="T23" fmla="*/ 0 h 15"/>
                  <a:gd name="T24" fmla="*/ 7 w 14"/>
                  <a:gd name="T25" fmla="*/ 0 h 15"/>
                  <a:gd name="T26" fmla="*/ 5 w 14"/>
                  <a:gd name="T27" fmla="*/ 0 h 15"/>
                  <a:gd name="T28" fmla="*/ 2 w 14"/>
                  <a:gd name="T29" fmla="*/ 0 h 15"/>
                  <a:gd name="T30" fmla="*/ 0 w 14"/>
                  <a:gd name="T31" fmla="*/ 3 h 15"/>
                  <a:gd name="T32" fmla="*/ 0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10"/>
                    </a:lnTo>
                    <a:lnTo>
                      <a:pt x="2" y="12"/>
                    </a:lnTo>
                    <a:lnTo>
                      <a:pt x="5" y="15"/>
                    </a:lnTo>
                    <a:lnTo>
                      <a:pt x="7" y="15"/>
                    </a:lnTo>
                    <a:lnTo>
                      <a:pt x="10" y="12"/>
                    </a:lnTo>
                    <a:lnTo>
                      <a:pt x="12" y="10"/>
                    </a:lnTo>
                    <a:lnTo>
                      <a:pt x="14" y="8"/>
                    </a:lnTo>
                    <a:lnTo>
                      <a:pt x="14" y="5"/>
                    </a:lnTo>
                    <a:lnTo>
                      <a:pt x="12" y="3"/>
                    </a:lnTo>
                    <a:lnTo>
                      <a:pt x="10" y="0"/>
                    </a:lnTo>
                    <a:lnTo>
                      <a:pt x="7" y="0"/>
                    </a:lnTo>
                    <a:lnTo>
                      <a:pt x="5" y="0"/>
                    </a:lnTo>
                    <a:lnTo>
                      <a:pt x="2" y="0"/>
                    </a:lnTo>
                    <a:lnTo>
                      <a:pt x="0" y="3"/>
                    </a:lnTo>
                    <a:lnTo>
                      <a:pt x="0" y="5"/>
                    </a:lnTo>
                    <a:lnTo>
                      <a:pt x="0" y="8"/>
                    </a:lnTo>
                    <a:close/>
                  </a:path>
                </a:pathLst>
              </a:custGeom>
              <a:solidFill>
                <a:srgbClr val="969696"/>
              </a:solidFill>
              <a:ln w="9525">
                <a:noFill/>
                <a:round/>
                <a:headEnd/>
                <a:tailEnd/>
              </a:ln>
            </p:spPr>
            <p:txBody>
              <a:bodyPr/>
              <a:lstStyle/>
              <a:p>
                <a:endParaRPr lang="ru-RU"/>
              </a:p>
            </p:txBody>
          </p:sp>
          <p:sp>
            <p:nvSpPr>
              <p:cNvPr id="446" name="Freeform 680"/>
              <p:cNvSpPr>
                <a:spLocks/>
              </p:cNvSpPr>
              <p:nvPr/>
            </p:nvSpPr>
            <p:spPr bwMode="auto">
              <a:xfrm>
                <a:off x="8380" y="4954"/>
                <a:ext cx="14" cy="14"/>
              </a:xfrm>
              <a:custGeom>
                <a:avLst/>
                <a:gdLst>
                  <a:gd name="T0" fmla="*/ 0 w 14"/>
                  <a:gd name="T1" fmla="*/ 7 h 14"/>
                  <a:gd name="T2" fmla="*/ 0 w 14"/>
                  <a:gd name="T3" fmla="*/ 9 h 14"/>
                  <a:gd name="T4" fmla="*/ 2 w 14"/>
                  <a:gd name="T5" fmla="*/ 12 h 14"/>
                  <a:gd name="T6" fmla="*/ 4 w 14"/>
                  <a:gd name="T7" fmla="*/ 14 h 14"/>
                  <a:gd name="T8" fmla="*/ 7 w 14"/>
                  <a:gd name="T9" fmla="*/ 14 h 14"/>
                  <a:gd name="T10" fmla="*/ 9 w 14"/>
                  <a:gd name="T11" fmla="*/ 12 h 14"/>
                  <a:gd name="T12" fmla="*/ 12 w 14"/>
                  <a:gd name="T13" fmla="*/ 9 h 14"/>
                  <a:gd name="T14" fmla="*/ 14 w 14"/>
                  <a:gd name="T15" fmla="*/ 7 h 14"/>
                  <a:gd name="T16" fmla="*/ 14 w 14"/>
                  <a:gd name="T17" fmla="*/ 4 h 14"/>
                  <a:gd name="T18" fmla="*/ 14 w 14"/>
                  <a:gd name="T19" fmla="*/ 4 h 14"/>
                  <a:gd name="T20" fmla="*/ 12 w 14"/>
                  <a:gd name="T21" fmla="*/ 2 h 14"/>
                  <a:gd name="T22" fmla="*/ 9 w 14"/>
                  <a:gd name="T23" fmla="*/ 0 h 14"/>
                  <a:gd name="T24" fmla="*/ 7 w 14"/>
                  <a:gd name="T25" fmla="*/ 0 h 14"/>
                  <a:gd name="T26" fmla="*/ 4 w 14"/>
                  <a:gd name="T27" fmla="*/ 0 h 14"/>
                  <a:gd name="T28" fmla="*/ 2 w 14"/>
                  <a:gd name="T29" fmla="*/ 0 h 14"/>
                  <a:gd name="T30" fmla="*/ 0 w 14"/>
                  <a:gd name="T31" fmla="*/ 2 h 14"/>
                  <a:gd name="T32" fmla="*/ 0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4" y="14"/>
                    </a:lnTo>
                    <a:lnTo>
                      <a:pt x="7" y="14"/>
                    </a:lnTo>
                    <a:lnTo>
                      <a:pt x="9" y="12"/>
                    </a:lnTo>
                    <a:lnTo>
                      <a:pt x="12" y="9"/>
                    </a:lnTo>
                    <a:lnTo>
                      <a:pt x="14" y="7"/>
                    </a:lnTo>
                    <a:lnTo>
                      <a:pt x="14" y="4"/>
                    </a:lnTo>
                    <a:lnTo>
                      <a:pt x="12" y="2"/>
                    </a:lnTo>
                    <a:lnTo>
                      <a:pt x="9" y="0"/>
                    </a:lnTo>
                    <a:lnTo>
                      <a:pt x="7" y="0"/>
                    </a:lnTo>
                    <a:lnTo>
                      <a:pt x="4" y="0"/>
                    </a:lnTo>
                    <a:lnTo>
                      <a:pt x="2" y="0"/>
                    </a:lnTo>
                    <a:lnTo>
                      <a:pt x="0" y="2"/>
                    </a:lnTo>
                    <a:lnTo>
                      <a:pt x="0" y="4"/>
                    </a:lnTo>
                    <a:lnTo>
                      <a:pt x="0" y="7"/>
                    </a:lnTo>
                    <a:close/>
                  </a:path>
                </a:pathLst>
              </a:custGeom>
              <a:solidFill>
                <a:srgbClr val="969696"/>
              </a:solidFill>
              <a:ln w="9525">
                <a:noFill/>
                <a:round/>
                <a:headEnd/>
                <a:tailEnd/>
              </a:ln>
            </p:spPr>
            <p:txBody>
              <a:bodyPr/>
              <a:lstStyle/>
              <a:p>
                <a:endParaRPr lang="ru-RU"/>
              </a:p>
            </p:txBody>
          </p:sp>
          <p:sp>
            <p:nvSpPr>
              <p:cNvPr id="447" name="Freeform 681"/>
              <p:cNvSpPr>
                <a:spLocks/>
              </p:cNvSpPr>
              <p:nvPr/>
            </p:nvSpPr>
            <p:spPr bwMode="auto">
              <a:xfrm>
                <a:off x="8377" y="4925"/>
                <a:ext cx="15" cy="14"/>
              </a:xfrm>
              <a:custGeom>
                <a:avLst/>
                <a:gdLst>
                  <a:gd name="T0" fmla="*/ 0 w 15"/>
                  <a:gd name="T1" fmla="*/ 7 h 14"/>
                  <a:gd name="T2" fmla="*/ 0 w 15"/>
                  <a:gd name="T3" fmla="*/ 9 h 14"/>
                  <a:gd name="T4" fmla="*/ 3 w 15"/>
                  <a:gd name="T5" fmla="*/ 12 h 14"/>
                  <a:gd name="T6" fmla="*/ 5 w 15"/>
                  <a:gd name="T7" fmla="*/ 14 h 14"/>
                  <a:gd name="T8" fmla="*/ 7 w 15"/>
                  <a:gd name="T9" fmla="*/ 14 h 14"/>
                  <a:gd name="T10" fmla="*/ 10 w 15"/>
                  <a:gd name="T11" fmla="*/ 12 h 14"/>
                  <a:gd name="T12" fmla="*/ 12 w 15"/>
                  <a:gd name="T13" fmla="*/ 9 h 14"/>
                  <a:gd name="T14" fmla="*/ 15 w 15"/>
                  <a:gd name="T15" fmla="*/ 7 h 14"/>
                  <a:gd name="T16" fmla="*/ 15 w 15"/>
                  <a:gd name="T17" fmla="*/ 5 h 14"/>
                  <a:gd name="T18" fmla="*/ 15 w 15"/>
                  <a:gd name="T19" fmla="*/ 5 h 14"/>
                  <a:gd name="T20" fmla="*/ 12 w 15"/>
                  <a:gd name="T21" fmla="*/ 2 h 14"/>
                  <a:gd name="T22" fmla="*/ 10 w 15"/>
                  <a:gd name="T23" fmla="*/ 0 h 14"/>
                  <a:gd name="T24" fmla="*/ 7 w 15"/>
                  <a:gd name="T25" fmla="*/ 0 h 14"/>
                  <a:gd name="T26" fmla="*/ 5 w 15"/>
                  <a:gd name="T27" fmla="*/ 0 h 14"/>
                  <a:gd name="T28" fmla="*/ 3 w 15"/>
                  <a:gd name="T29" fmla="*/ 0 h 14"/>
                  <a:gd name="T30" fmla="*/ 0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7" y="14"/>
                    </a:lnTo>
                    <a:lnTo>
                      <a:pt x="10" y="12"/>
                    </a:lnTo>
                    <a:lnTo>
                      <a:pt x="12" y="9"/>
                    </a:lnTo>
                    <a:lnTo>
                      <a:pt x="15" y="7"/>
                    </a:lnTo>
                    <a:lnTo>
                      <a:pt x="15" y="5"/>
                    </a:lnTo>
                    <a:lnTo>
                      <a:pt x="12" y="2"/>
                    </a:lnTo>
                    <a:lnTo>
                      <a:pt x="10" y="0"/>
                    </a:lnTo>
                    <a:lnTo>
                      <a:pt x="7" y="0"/>
                    </a:lnTo>
                    <a:lnTo>
                      <a:pt x="5" y="0"/>
                    </a:lnTo>
                    <a:lnTo>
                      <a:pt x="3" y="0"/>
                    </a:lnTo>
                    <a:lnTo>
                      <a:pt x="0" y="2"/>
                    </a:lnTo>
                    <a:lnTo>
                      <a:pt x="0" y="5"/>
                    </a:lnTo>
                    <a:lnTo>
                      <a:pt x="0" y="7"/>
                    </a:lnTo>
                    <a:close/>
                  </a:path>
                </a:pathLst>
              </a:custGeom>
              <a:solidFill>
                <a:srgbClr val="969696"/>
              </a:solidFill>
              <a:ln w="9525">
                <a:noFill/>
                <a:round/>
                <a:headEnd/>
                <a:tailEnd/>
              </a:ln>
            </p:spPr>
            <p:txBody>
              <a:bodyPr/>
              <a:lstStyle/>
              <a:p>
                <a:endParaRPr lang="ru-RU"/>
              </a:p>
            </p:txBody>
          </p:sp>
          <p:sp>
            <p:nvSpPr>
              <p:cNvPr id="448" name="Freeform 682"/>
              <p:cNvSpPr>
                <a:spLocks/>
              </p:cNvSpPr>
              <p:nvPr/>
            </p:nvSpPr>
            <p:spPr bwMode="auto">
              <a:xfrm>
                <a:off x="8372" y="4896"/>
                <a:ext cx="15" cy="14"/>
              </a:xfrm>
              <a:custGeom>
                <a:avLst/>
                <a:gdLst>
                  <a:gd name="T0" fmla="*/ 0 w 15"/>
                  <a:gd name="T1" fmla="*/ 7 h 14"/>
                  <a:gd name="T2" fmla="*/ 3 w 15"/>
                  <a:gd name="T3" fmla="*/ 10 h 14"/>
                  <a:gd name="T4" fmla="*/ 5 w 15"/>
                  <a:gd name="T5" fmla="*/ 12 h 14"/>
                  <a:gd name="T6" fmla="*/ 8 w 15"/>
                  <a:gd name="T7" fmla="*/ 14 h 14"/>
                  <a:gd name="T8" fmla="*/ 10 w 15"/>
                  <a:gd name="T9" fmla="*/ 14 h 14"/>
                  <a:gd name="T10" fmla="*/ 12 w 15"/>
                  <a:gd name="T11" fmla="*/ 12 h 14"/>
                  <a:gd name="T12" fmla="*/ 15 w 15"/>
                  <a:gd name="T13" fmla="*/ 10 h 14"/>
                  <a:gd name="T14" fmla="*/ 15 w 15"/>
                  <a:gd name="T15" fmla="*/ 7 h 14"/>
                  <a:gd name="T16" fmla="*/ 15 w 15"/>
                  <a:gd name="T17" fmla="*/ 5 h 14"/>
                  <a:gd name="T18" fmla="*/ 15 w 15"/>
                  <a:gd name="T19" fmla="*/ 5 h 14"/>
                  <a:gd name="T20" fmla="*/ 15 w 15"/>
                  <a:gd name="T21" fmla="*/ 2 h 14"/>
                  <a:gd name="T22" fmla="*/ 12 w 15"/>
                  <a:gd name="T23" fmla="*/ 0 h 14"/>
                  <a:gd name="T24" fmla="*/ 10 w 15"/>
                  <a:gd name="T25" fmla="*/ 0 h 14"/>
                  <a:gd name="T26" fmla="*/ 8 w 15"/>
                  <a:gd name="T27" fmla="*/ 0 h 14"/>
                  <a:gd name="T28" fmla="*/ 5 w 15"/>
                  <a:gd name="T29" fmla="*/ 0 h 14"/>
                  <a:gd name="T30" fmla="*/ 3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3" y="10"/>
                    </a:lnTo>
                    <a:lnTo>
                      <a:pt x="5" y="12"/>
                    </a:lnTo>
                    <a:lnTo>
                      <a:pt x="8" y="14"/>
                    </a:lnTo>
                    <a:lnTo>
                      <a:pt x="10" y="14"/>
                    </a:lnTo>
                    <a:lnTo>
                      <a:pt x="12" y="12"/>
                    </a:lnTo>
                    <a:lnTo>
                      <a:pt x="15" y="10"/>
                    </a:lnTo>
                    <a:lnTo>
                      <a:pt x="15" y="7"/>
                    </a:lnTo>
                    <a:lnTo>
                      <a:pt x="15" y="5"/>
                    </a:lnTo>
                    <a:lnTo>
                      <a:pt x="15" y="2"/>
                    </a:lnTo>
                    <a:lnTo>
                      <a:pt x="12" y="0"/>
                    </a:lnTo>
                    <a:lnTo>
                      <a:pt x="10" y="0"/>
                    </a:lnTo>
                    <a:lnTo>
                      <a:pt x="8" y="0"/>
                    </a:lnTo>
                    <a:lnTo>
                      <a:pt x="5" y="0"/>
                    </a:lnTo>
                    <a:lnTo>
                      <a:pt x="3" y="2"/>
                    </a:lnTo>
                    <a:lnTo>
                      <a:pt x="0" y="5"/>
                    </a:lnTo>
                    <a:lnTo>
                      <a:pt x="0" y="7"/>
                    </a:lnTo>
                    <a:close/>
                  </a:path>
                </a:pathLst>
              </a:custGeom>
              <a:solidFill>
                <a:srgbClr val="969696"/>
              </a:solidFill>
              <a:ln w="9525">
                <a:noFill/>
                <a:round/>
                <a:headEnd/>
                <a:tailEnd/>
              </a:ln>
            </p:spPr>
            <p:txBody>
              <a:bodyPr/>
              <a:lstStyle/>
              <a:p>
                <a:endParaRPr lang="ru-RU"/>
              </a:p>
            </p:txBody>
          </p:sp>
          <p:sp>
            <p:nvSpPr>
              <p:cNvPr id="449" name="Freeform 683"/>
              <p:cNvSpPr>
                <a:spLocks/>
              </p:cNvSpPr>
              <p:nvPr/>
            </p:nvSpPr>
            <p:spPr bwMode="auto">
              <a:xfrm>
                <a:off x="8370" y="4867"/>
                <a:ext cx="14" cy="15"/>
              </a:xfrm>
              <a:custGeom>
                <a:avLst/>
                <a:gdLst>
                  <a:gd name="T0" fmla="*/ 0 w 14"/>
                  <a:gd name="T1" fmla="*/ 7 h 15"/>
                  <a:gd name="T2" fmla="*/ 2 w 14"/>
                  <a:gd name="T3" fmla="*/ 10 h 15"/>
                  <a:gd name="T4" fmla="*/ 5 w 14"/>
                  <a:gd name="T5" fmla="*/ 12 h 15"/>
                  <a:gd name="T6" fmla="*/ 7 w 14"/>
                  <a:gd name="T7" fmla="*/ 15 h 15"/>
                  <a:gd name="T8" fmla="*/ 10 w 14"/>
                  <a:gd name="T9" fmla="*/ 15 h 15"/>
                  <a:gd name="T10" fmla="*/ 12 w 14"/>
                  <a:gd name="T11" fmla="*/ 12 h 15"/>
                  <a:gd name="T12" fmla="*/ 14 w 14"/>
                  <a:gd name="T13" fmla="*/ 10 h 15"/>
                  <a:gd name="T14" fmla="*/ 14 w 14"/>
                  <a:gd name="T15" fmla="*/ 7 h 15"/>
                  <a:gd name="T16" fmla="*/ 14 w 14"/>
                  <a:gd name="T17" fmla="*/ 5 h 15"/>
                  <a:gd name="T18" fmla="*/ 14 w 14"/>
                  <a:gd name="T19" fmla="*/ 5 h 15"/>
                  <a:gd name="T20" fmla="*/ 14 w 14"/>
                  <a:gd name="T21" fmla="*/ 3 h 15"/>
                  <a:gd name="T22" fmla="*/ 12 w 14"/>
                  <a:gd name="T23" fmla="*/ 0 h 15"/>
                  <a:gd name="T24" fmla="*/ 10 w 14"/>
                  <a:gd name="T25" fmla="*/ 0 h 15"/>
                  <a:gd name="T26" fmla="*/ 7 w 14"/>
                  <a:gd name="T27" fmla="*/ 0 h 15"/>
                  <a:gd name="T28" fmla="*/ 5 w 14"/>
                  <a:gd name="T29" fmla="*/ 0 h 15"/>
                  <a:gd name="T30" fmla="*/ 2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2" y="10"/>
                    </a:lnTo>
                    <a:lnTo>
                      <a:pt x="5" y="12"/>
                    </a:lnTo>
                    <a:lnTo>
                      <a:pt x="7" y="15"/>
                    </a:lnTo>
                    <a:lnTo>
                      <a:pt x="10" y="15"/>
                    </a:lnTo>
                    <a:lnTo>
                      <a:pt x="12" y="12"/>
                    </a:lnTo>
                    <a:lnTo>
                      <a:pt x="14" y="10"/>
                    </a:lnTo>
                    <a:lnTo>
                      <a:pt x="14" y="7"/>
                    </a:lnTo>
                    <a:lnTo>
                      <a:pt x="14" y="5"/>
                    </a:lnTo>
                    <a:lnTo>
                      <a:pt x="14" y="3"/>
                    </a:lnTo>
                    <a:lnTo>
                      <a:pt x="12" y="0"/>
                    </a:lnTo>
                    <a:lnTo>
                      <a:pt x="10" y="0"/>
                    </a:lnTo>
                    <a:lnTo>
                      <a:pt x="7" y="0"/>
                    </a:lnTo>
                    <a:lnTo>
                      <a:pt x="5" y="0"/>
                    </a:lnTo>
                    <a:lnTo>
                      <a:pt x="2" y="3"/>
                    </a:lnTo>
                    <a:lnTo>
                      <a:pt x="0" y="5"/>
                    </a:lnTo>
                    <a:lnTo>
                      <a:pt x="0" y="7"/>
                    </a:lnTo>
                    <a:close/>
                  </a:path>
                </a:pathLst>
              </a:custGeom>
              <a:solidFill>
                <a:srgbClr val="969696"/>
              </a:solidFill>
              <a:ln w="9525">
                <a:noFill/>
                <a:round/>
                <a:headEnd/>
                <a:tailEnd/>
              </a:ln>
            </p:spPr>
            <p:txBody>
              <a:bodyPr/>
              <a:lstStyle/>
              <a:p>
                <a:endParaRPr lang="ru-RU"/>
              </a:p>
            </p:txBody>
          </p:sp>
          <p:sp>
            <p:nvSpPr>
              <p:cNvPr id="450" name="Freeform 684"/>
              <p:cNvSpPr>
                <a:spLocks/>
              </p:cNvSpPr>
              <p:nvPr/>
            </p:nvSpPr>
            <p:spPr bwMode="auto">
              <a:xfrm>
                <a:off x="8368" y="4838"/>
                <a:ext cx="14" cy="15"/>
              </a:xfrm>
              <a:custGeom>
                <a:avLst/>
                <a:gdLst>
                  <a:gd name="T0" fmla="*/ 0 w 14"/>
                  <a:gd name="T1" fmla="*/ 10 h 15"/>
                  <a:gd name="T2" fmla="*/ 2 w 14"/>
                  <a:gd name="T3" fmla="*/ 12 h 15"/>
                  <a:gd name="T4" fmla="*/ 4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9 w 14"/>
                  <a:gd name="T25" fmla="*/ 0 h 15"/>
                  <a:gd name="T26" fmla="*/ 7 w 14"/>
                  <a:gd name="T27" fmla="*/ 0 h 15"/>
                  <a:gd name="T28" fmla="*/ 4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4" y="15"/>
                    </a:lnTo>
                    <a:lnTo>
                      <a:pt x="7" y="15"/>
                    </a:lnTo>
                    <a:lnTo>
                      <a:pt x="9" y="15"/>
                    </a:lnTo>
                    <a:lnTo>
                      <a:pt x="12" y="15"/>
                    </a:lnTo>
                    <a:lnTo>
                      <a:pt x="14" y="12"/>
                    </a:lnTo>
                    <a:lnTo>
                      <a:pt x="14" y="10"/>
                    </a:lnTo>
                    <a:lnTo>
                      <a:pt x="14" y="8"/>
                    </a:lnTo>
                    <a:lnTo>
                      <a:pt x="14" y="5"/>
                    </a:lnTo>
                    <a:lnTo>
                      <a:pt x="12" y="3"/>
                    </a:lnTo>
                    <a:lnTo>
                      <a:pt x="9" y="0"/>
                    </a:lnTo>
                    <a:lnTo>
                      <a:pt x="7" y="0"/>
                    </a:lnTo>
                    <a:lnTo>
                      <a:pt x="4"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451" name="Freeform 685"/>
              <p:cNvSpPr>
                <a:spLocks/>
              </p:cNvSpPr>
              <p:nvPr/>
            </p:nvSpPr>
            <p:spPr bwMode="auto">
              <a:xfrm>
                <a:off x="8365" y="4810"/>
                <a:ext cx="15" cy="14"/>
              </a:xfrm>
              <a:custGeom>
                <a:avLst/>
                <a:gdLst>
                  <a:gd name="T0" fmla="*/ 0 w 15"/>
                  <a:gd name="T1" fmla="*/ 9 h 14"/>
                  <a:gd name="T2" fmla="*/ 3 w 15"/>
                  <a:gd name="T3" fmla="*/ 12 h 14"/>
                  <a:gd name="T4" fmla="*/ 5 w 15"/>
                  <a:gd name="T5" fmla="*/ 14 h 14"/>
                  <a:gd name="T6" fmla="*/ 7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2 w 15"/>
                  <a:gd name="T21" fmla="*/ 4 h 14"/>
                  <a:gd name="T22" fmla="*/ 10 w 15"/>
                  <a:gd name="T23" fmla="*/ 2 h 14"/>
                  <a:gd name="T24" fmla="*/ 7 w 15"/>
                  <a:gd name="T25" fmla="*/ 0 h 14"/>
                  <a:gd name="T26" fmla="*/ 7 w 15"/>
                  <a:gd name="T27" fmla="*/ 0 h 14"/>
                  <a:gd name="T28" fmla="*/ 5 w 15"/>
                  <a:gd name="T29" fmla="*/ 2 h 14"/>
                  <a:gd name="T30" fmla="*/ 3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7" y="14"/>
                    </a:lnTo>
                    <a:lnTo>
                      <a:pt x="10" y="14"/>
                    </a:lnTo>
                    <a:lnTo>
                      <a:pt x="12" y="14"/>
                    </a:lnTo>
                    <a:lnTo>
                      <a:pt x="15" y="12"/>
                    </a:lnTo>
                    <a:lnTo>
                      <a:pt x="15" y="9"/>
                    </a:lnTo>
                    <a:lnTo>
                      <a:pt x="15" y="7"/>
                    </a:lnTo>
                    <a:lnTo>
                      <a:pt x="12" y="4"/>
                    </a:lnTo>
                    <a:lnTo>
                      <a:pt x="10" y="2"/>
                    </a:lnTo>
                    <a:lnTo>
                      <a:pt x="7" y="0"/>
                    </a:lnTo>
                    <a:lnTo>
                      <a:pt x="5" y="2"/>
                    </a:lnTo>
                    <a:lnTo>
                      <a:pt x="3" y="4"/>
                    </a:lnTo>
                    <a:lnTo>
                      <a:pt x="0" y="7"/>
                    </a:lnTo>
                    <a:lnTo>
                      <a:pt x="0" y="9"/>
                    </a:lnTo>
                    <a:close/>
                  </a:path>
                </a:pathLst>
              </a:custGeom>
              <a:solidFill>
                <a:srgbClr val="969696"/>
              </a:solidFill>
              <a:ln w="9525">
                <a:noFill/>
                <a:round/>
                <a:headEnd/>
                <a:tailEnd/>
              </a:ln>
            </p:spPr>
            <p:txBody>
              <a:bodyPr/>
              <a:lstStyle/>
              <a:p>
                <a:endParaRPr lang="ru-RU"/>
              </a:p>
            </p:txBody>
          </p:sp>
          <p:sp>
            <p:nvSpPr>
              <p:cNvPr id="452" name="Freeform 686"/>
              <p:cNvSpPr>
                <a:spLocks/>
              </p:cNvSpPr>
              <p:nvPr/>
            </p:nvSpPr>
            <p:spPr bwMode="auto">
              <a:xfrm>
                <a:off x="8363" y="4781"/>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9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9" y="14"/>
                    </a:lnTo>
                    <a:lnTo>
                      <a:pt x="12" y="12"/>
                    </a:lnTo>
                    <a:lnTo>
                      <a:pt x="14" y="9"/>
                    </a:lnTo>
                    <a:lnTo>
                      <a:pt x="14" y="7"/>
                    </a:lnTo>
                    <a:lnTo>
                      <a:pt x="12" y="5"/>
                    </a:lnTo>
                    <a:lnTo>
                      <a:pt x="9" y="2"/>
                    </a:lnTo>
                    <a:lnTo>
                      <a:pt x="7" y="0"/>
                    </a:lnTo>
                    <a:lnTo>
                      <a:pt x="5"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453" name="Freeform 687"/>
              <p:cNvSpPr>
                <a:spLocks/>
              </p:cNvSpPr>
              <p:nvPr/>
            </p:nvSpPr>
            <p:spPr bwMode="auto">
              <a:xfrm>
                <a:off x="8360" y="4752"/>
                <a:ext cx="15" cy="14"/>
              </a:xfrm>
              <a:custGeom>
                <a:avLst/>
                <a:gdLst>
                  <a:gd name="T0" fmla="*/ 0 w 15"/>
                  <a:gd name="T1" fmla="*/ 10 h 14"/>
                  <a:gd name="T2" fmla="*/ 0 w 15"/>
                  <a:gd name="T3" fmla="*/ 12 h 14"/>
                  <a:gd name="T4" fmla="*/ 3 w 15"/>
                  <a:gd name="T5" fmla="*/ 14 h 14"/>
                  <a:gd name="T6" fmla="*/ 5 w 15"/>
                  <a:gd name="T7" fmla="*/ 14 h 14"/>
                  <a:gd name="T8" fmla="*/ 8 w 15"/>
                  <a:gd name="T9" fmla="*/ 14 h 14"/>
                  <a:gd name="T10" fmla="*/ 10 w 15"/>
                  <a:gd name="T11" fmla="*/ 14 h 14"/>
                  <a:gd name="T12" fmla="*/ 12 w 15"/>
                  <a:gd name="T13" fmla="*/ 12 h 14"/>
                  <a:gd name="T14" fmla="*/ 15 w 15"/>
                  <a:gd name="T15" fmla="*/ 10 h 14"/>
                  <a:gd name="T16" fmla="*/ 15 w 15"/>
                  <a:gd name="T17" fmla="*/ 7 h 14"/>
                  <a:gd name="T18" fmla="*/ 15 w 15"/>
                  <a:gd name="T19" fmla="*/ 7 h 14"/>
                  <a:gd name="T20" fmla="*/ 12 w 15"/>
                  <a:gd name="T21" fmla="*/ 5 h 14"/>
                  <a:gd name="T22" fmla="*/ 10 w 15"/>
                  <a:gd name="T23" fmla="*/ 2 h 14"/>
                  <a:gd name="T24" fmla="*/ 8 w 15"/>
                  <a:gd name="T25" fmla="*/ 0 h 14"/>
                  <a:gd name="T26" fmla="*/ 5 w 15"/>
                  <a:gd name="T27" fmla="*/ 0 h 14"/>
                  <a:gd name="T28" fmla="*/ 3 w 15"/>
                  <a:gd name="T29" fmla="*/ 2 h 14"/>
                  <a:gd name="T30" fmla="*/ 0 w 15"/>
                  <a:gd name="T31" fmla="*/ 5 h 14"/>
                  <a:gd name="T32" fmla="*/ 0 w 15"/>
                  <a:gd name="T33" fmla="*/ 7 h 14"/>
                  <a:gd name="T34" fmla="*/ 0 w 15"/>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10"/>
                    </a:moveTo>
                    <a:lnTo>
                      <a:pt x="0" y="12"/>
                    </a:lnTo>
                    <a:lnTo>
                      <a:pt x="3" y="14"/>
                    </a:lnTo>
                    <a:lnTo>
                      <a:pt x="5" y="14"/>
                    </a:lnTo>
                    <a:lnTo>
                      <a:pt x="8" y="14"/>
                    </a:lnTo>
                    <a:lnTo>
                      <a:pt x="10" y="14"/>
                    </a:lnTo>
                    <a:lnTo>
                      <a:pt x="12" y="12"/>
                    </a:lnTo>
                    <a:lnTo>
                      <a:pt x="15" y="10"/>
                    </a:lnTo>
                    <a:lnTo>
                      <a:pt x="15" y="7"/>
                    </a:lnTo>
                    <a:lnTo>
                      <a:pt x="12" y="5"/>
                    </a:lnTo>
                    <a:lnTo>
                      <a:pt x="10" y="2"/>
                    </a:lnTo>
                    <a:lnTo>
                      <a:pt x="8" y="0"/>
                    </a:lnTo>
                    <a:lnTo>
                      <a:pt x="5" y="0"/>
                    </a:lnTo>
                    <a:lnTo>
                      <a:pt x="3"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454" name="Freeform 688"/>
              <p:cNvSpPr>
                <a:spLocks/>
              </p:cNvSpPr>
              <p:nvPr/>
            </p:nvSpPr>
            <p:spPr bwMode="auto">
              <a:xfrm>
                <a:off x="8358" y="4723"/>
                <a:ext cx="14" cy="15"/>
              </a:xfrm>
              <a:custGeom>
                <a:avLst/>
                <a:gdLst>
                  <a:gd name="T0" fmla="*/ 0 w 14"/>
                  <a:gd name="T1" fmla="*/ 10 h 15"/>
                  <a:gd name="T2" fmla="*/ 0 w 14"/>
                  <a:gd name="T3" fmla="*/ 12 h 15"/>
                  <a:gd name="T4" fmla="*/ 2 w 14"/>
                  <a:gd name="T5" fmla="*/ 15 h 15"/>
                  <a:gd name="T6" fmla="*/ 5 w 14"/>
                  <a:gd name="T7" fmla="*/ 15 h 15"/>
                  <a:gd name="T8" fmla="*/ 7 w 14"/>
                  <a:gd name="T9" fmla="*/ 15 h 15"/>
                  <a:gd name="T10" fmla="*/ 10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10 w 14"/>
                  <a:gd name="T23" fmla="*/ 3 h 15"/>
                  <a:gd name="T24" fmla="*/ 7 w 14"/>
                  <a:gd name="T25" fmla="*/ 0 h 15"/>
                  <a:gd name="T26" fmla="*/ 5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5" y="15"/>
                    </a:lnTo>
                    <a:lnTo>
                      <a:pt x="7" y="15"/>
                    </a:lnTo>
                    <a:lnTo>
                      <a:pt x="10" y="15"/>
                    </a:lnTo>
                    <a:lnTo>
                      <a:pt x="12" y="12"/>
                    </a:lnTo>
                    <a:lnTo>
                      <a:pt x="14" y="10"/>
                    </a:lnTo>
                    <a:lnTo>
                      <a:pt x="14" y="7"/>
                    </a:lnTo>
                    <a:lnTo>
                      <a:pt x="12" y="5"/>
                    </a:lnTo>
                    <a:lnTo>
                      <a:pt x="10" y="3"/>
                    </a:lnTo>
                    <a:lnTo>
                      <a:pt x="7" y="0"/>
                    </a:lnTo>
                    <a:lnTo>
                      <a:pt x="5"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455" name="Freeform 689"/>
              <p:cNvSpPr>
                <a:spLocks/>
              </p:cNvSpPr>
              <p:nvPr/>
            </p:nvSpPr>
            <p:spPr bwMode="auto">
              <a:xfrm>
                <a:off x="8356" y="4694"/>
                <a:ext cx="14" cy="15"/>
              </a:xfrm>
              <a:custGeom>
                <a:avLst/>
                <a:gdLst>
                  <a:gd name="T0" fmla="*/ 0 w 14"/>
                  <a:gd name="T1" fmla="*/ 10 h 15"/>
                  <a:gd name="T2" fmla="*/ 0 w 14"/>
                  <a:gd name="T3" fmla="*/ 12 h 15"/>
                  <a:gd name="T4" fmla="*/ 2 w 14"/>
                  <a:gd name="T5" fmla="*/ 15 h 15"/>
                  <a:gd name="T6" fmla="*/ 4 w 14"/>
                  <a:gd name="T7" fmla="*/ 15 h 15"/>
                  <a:gd name="T8" fmla="*/ 7 w 14"/>
                  <a:gd name="T9" fmla="*/ 15 h 15"/>
                  <a:gd name="T10" fmla="*/ 9 w 14"/>
                  <a:gd name="T11" fmla="*/ 15 h 15"/>
                  <a:gd name="T12" fmla="*/ 12 w 14"/>
                  <a:gd name="T13" fmla="*/ 12 h 15"/>
                  <a:gd name="T14" fmla="*/ 14 w 14"/>
                  <a:gd name="T15" fmla="*/ 10 h 15"/>
                  <a:gd name="T16" fmla="*/ 14 w 14"/>
                  <a:gd name="T17" fmla="*/ 8 h 15"/>
                  <a:gd name="T18" fmla="*/ 14 w 14"/>
                  <a:gd name="T19" fmla="*/ 8 h 15"/>
                  <a:gd name="T20" fmla="*/ 12 w 14"/>
                  <a:gd name="T21" fmla="*/ 5 h 15"/>
                  <a:gd name="T22" fmla="*/ 9 w 14"/>
                  <a:gd name="T23" fmla="*/ 3 h 15"/>
                  <a:gd name="T24" fmla="*/ 7 w 14"/>
                  <a:gd name="T25" fmla="*/ 0 h 15"/>
                  <a:gd name="T26" fmla="*/ 4 w 14"/>
                  <a:gd name="T27" fmla="*/ 0 h 15"/>
                  <a:gd name="T28" fmla="*/ 2 w 14"/>
                  <a:gd name="T29" fmla="*/ 3 h 15"/>
                  <a:gd name="T30" fmla="*/ 0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4" y="15"/>
                    </a:lnTo>
                    <a:lnTo>
                      <a:pt x="7" y="15"/>
                    </a:lnTo>
                    <a:lnTo>
                      <a:pt x="9" y="15"/>
                    </a:lnTo>
                    <a:lnTo>
                      <a:pt x="12" y="12"/>
                    </a:lnTo>
                    <a:lnTo>
                      <a:pt x="14" y="10"/>
                    </a:lnTo>
                    <a:lnTo>
                      <a:pt x="14" y="8"/>
                    </a:lnTo>
                    <a:lnTo>
                      <a:pt x="12" y="5"/>
                    </a:lnTo>
                    <a:lnTo>
                      <a:pt x="9" y="3"/>
                    </a:lnTo>
                    <a:lnTo>
                      <a:pt x="7" y="0"/>
                    </a:lnTo>
                    <a:lnTo>
                      <a:pt x="4" y="0"/>
                    </a:lnTo>
                    <a:lnTo>
                      <a:pt x="2"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456" name="Freeform 690"/>
              <p:cNvSpPr>
                <a:spLocks/>
              </p:cNvSpPr>
              <p:nvPr/>
            </p:nvSpPr>
            <p:spPr bwMode="auto">
              <a:xfrm>
                <a:off x="8351" y="4666"/>
                <a:ext cx="14" cy="14"/>
              </a:xfrm>
              <a:custGeom>
                <a:avLst/>
                <a:gdLst>
                  <a:gd name="T0" fmla="*/ 0 w 14"/>
                  <a:gd name="T1" fmla="*/ 9 h 14"/>
                  <a:gd name="T2" fmla="*/ 2 w 14"/>
                  <a:gd name="T3" fmla="*/ 12 h 14"/>
                  <a:gd name="T4" fmla="*/ 5 w 14"/>
                  <a:gd name="T5" fmla="*/ 14 h 14"/>
                  <a:gd name="T6" fmla="*/ 7 w 14"/>
                  <a:gd name="T7" fmla="*/ 14 h 14"/>
                  <a:gd name="T8" fmla="*/ 9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4 h 14"/>
                  <a:gd name="T22" fmla="*/ 12 w 14"/>
                  <a:gd name="T23" fmla="*/ 2 h 14"/>
                  <a:gd name="T24" fmla="*/ 9 w 14"/>
                  <a:gd name="T25" fmla="*/ 0 h 14"/>
                  <a:gd name="T26" fmla="*/ 7 w 14"/>
                  <a:gd name="T27" fmla="*/ 0 h 14"/>
                  <a:gd name="T28" fmla="*/ 5 w 14"/>
                  <a:gd name="T29" fmla="*/ 2 h 14"/>
                  <a:gd name="T30" fmla="*/ 2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9" y="14"/>
                    </a:lnTo>
                    <a:lnTo>
                      <a:pt x="12" y="14"/>
                    </a:lnTo>
                    <a:lnTo>
                      <a:pt x="14" y="12"/>
                    </a:lnTo>
                    <a:lnTo>
                      <a:pt x="14" y="9"/>
                    </a:lnTo>
                    <a:lnTo>
                      <a:pt x="14" y="7"/>
                    </a:lnTo>
                    <a:lnTo>
                      <a:pt x="14" y="4"/>
                    </a:lnTo>
                    <a:lnTo>
                      <a:pt x="12" y="2"/>
                    </a:lnTo>
                    <a:lnTo>
                      <a:pt x="9" y="0"/>
                    </a:lnTo>
                    <a:lnTo>
                      <a:pt x="7" y="0"/>
                    </a:lnTo>
                    <a:lnTo>
                      <a:pt x="5" y="2"/>
                    </a:lnTo>
                    <a:lnTo>
                      <a:pt x="2" y="4"/>
                    </a:lnTo>
                    <a:lnTo>
                      <a:pt x="0" y="7"/>
                    </a:lnTo>
                    <a:lnTo>
                      <a:pt x="0" y="9"/>
                    </a:lnTo>
                    <a:close/>
                  </a:path>
                </a:pathLst>
              </a:custGeom>
              <a:solidFill>
                <a:srgbClr val="969696"/>
              </a:solidFill>
              <a:ln w="9525">
                <a:noFill/>
                <a:round/>
                <a:headEnd/>
                <a:tailEnd/>
              </a:ln>
            </p:spPr>
            <p:txBody>
              <a:bodyPr/>
              <a:lstStyle/>
              <a:p>
                <a:endParaRPr lang="ru-RU"/>
              </a:p>
            </p:txBody>
          </p:sp>
          <p:sp>
            <p:nvSpPr>
              <p:cNvPr id="457" name="Freeform 691"/>
              <p:cNvSpPr>
                <a:spLocks/>
              </p:cNvSpPr>
              <p:nvPr/>
            </p:nvSpPr>
            <p:spPr bwMode="auto">
              <a:xfrm>
                <a:off x="8348" y="4637"/>
                <a:ext cx="15" cy="14"/>
              </a:xfrm>
              <a:custGeom>
                <a:avLst/>
                <a:gdLst>
                  <a:gd name="T0" fmla="*/ 0 w 15"/>
                  <a:gd name="T1" fmla="*/ 9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5 h 14"/>
                  <a:gd name="T22" fmla="*/ 12 w 15"/>
                  <a:gd name="T23" fmla="*/ 2 h 14"/>
                  <a:gd name="T24" fmla="*/ 10 w 15"/>
                  <a:gd name="T25" fmla="*/ 0 h 14"/>
                  <a:gd name="T26" fmla="*/ 8 w 15"/>
                  <a:gd name="T27" fmla="*/ 0 h 14"/>
                  <a:gd name="T28" fmla="*/ 5 w 15"/>
                  <a:gd name="T29" fmla="*/ 2 h 14"/>
                  <a:gd name="T30" fmla="*/ 3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8" y="14"/>
                    </a:lnTo>
                    <a:lnTo>
                      <a:pt x="10" y="14"/>
                    </a:lnTo>
                    <a:lnTo>
                      <a:pt x="12" y="14"/>
                    </a:lnTo>
                    <a:lnTo>
                      <a:pt x="15" y="12"/>
                    </a:lnTo>
                    <a:lnTo>
                      <a:pt x="15" y="9"/>
                    </a:lnTo>
                    <a:lnTo>
                      <a:pt x="15" y="7"/>
                    </a:lnTo>
                    <a:lnTo>
                      <a:pt x="15" y="5"/>
                    </a:lnTo>
                    <a:lnTo>
                      <a:pt x="12" y="2"/>
                    </a:lnTo>
                    <a:lnTo>
                      <a:pt x="10" y="0"/>
                    </a:lnTo>
                    <a:lnTo>
                      <a:pt x="8" y="0"/>
                    </a:lnTo>
                    <a:lnTo>
                      <a:pt x="5" y="2"/>
                    </a:lnTo>
                    <a:lnTo>
                      <a:pt x="3" y="5"/>
                    </a:lnTo>
                    <a:lnTo>
                      <a:pt x="0" y="7"/>
                    </a:lnTo>
                    <a:lnTo>
                      <a:pt x="0" y="9"/>
                    </a:lnTo>
                    <a:close/>
                  </a:path>
                </a:pathLst>
              </a:custGeom>
              <a:solidFill>
                <a:srgbClr val="969696"/>
              </a:solidFill>
              <a:ln w="9525">
                <a:noFill/>
                <a:round/>
                <a:headEnd/>
                <a:tailEnd/>
              </a:ln>
            </p:spPr>
            <p:txBody>
              <a:bodyPr/>
              <a:lstStyle/>
              <a:p>
                <a:endParaRPr lang="ru-RU"/>
              </a:p>
            </p:txBody>
          </p:sp>
          <p:sp>
            <p:nvSpPr>
              <p:cNvPr id="458" name="Freeform 692"/>
              <p:cNvSpPr>
                <a:spLocks/>
              </p:cNvSpPr>
              <p:nvPr/>
            </p:nvSpPr>
            <p:spPr bwMode="auto">
              <a:xfrm>
                <a:off x="8346" y="4608"/>
                <a:ext cx="14" cy="14"/>
              </a:xfrm>
              <a:custGeom>
                <a:avLst/>
                <a:gdLst>
                  <a:gd name="T0" fmla="*/ 0 w 14"/>
                  <a:gd name="T1" fmla="*/ 10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5" y="14"/>
                    </a:lnTo>
                    <a:lnTo>
                      <a:pt x="7" y="14"/>
                    </a:lnTo>
                    <a:lnTo>
                      <a:pt x="10" y="14"/>
                    </a:lnTo>
                    <a:lnTo>
                      <a:pt x="12" y="14"/>
                    </a:lnTo>
                    <a:lnTo>
                      <a:pt x="14" y="12"/>
                    </a:lnTo>
                    <a:lnTo>
                      <a:pt x="14" y="10"/>
                    </a:lnTo>
                    <a:lnTo>
                      <a:pt x="14" y="7"/>
                    </a:lnTo>
                    <a:lnTo>
                      <a:pt x="14" y="5"/>
                    </a:lnTo>
                    <a:lnTo>
                      <a:pt x="12" y="2"/>
                    </a:lnTo>
                    <a:lnTo>
                      <a:pt x="10" y="0"/>
                    </a:lnTo>
                    <a:lnTo>
                      <a:pt x="7" y="0"/>
                    </a:lnTo>
                    <a:lnTo>
                      <a:pt x="5"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459" name="Freeform 693"/>
              <p:cNvSpPr>
                <a:spLocks/>
              </p:cNvSpPr>
              <p:nvPr/>
            </p:nvSpPr>
            <p:spPr bwMode="auto">
              <a:xfrm>
                <a:off x="8344" y="4579"/>
                <a:ext cx="14" cy="15"/>
              </a:xfrm>
              <a:custGeom>
                <a:avLst/>
                <a:gdLst>
                  <a:gd name="T0" fmla="*/ 0 w 14"/>
                  <a:gd name="T1" fmla="*/ 10 h 15"/>
                  <a:gd name="T2" fmla="*/ 0 w 14"/>
                  <a:gd name="T3" fmla="*/ 12 h 15"/>
                  <a:gd name="T4" fmla="*/ 2 w 14"/>
                  <a:gd name="T5" fmla="*/ 15 h 15"/>
                  <a:gd name="T6" fmla="*/ 4 w 14"/>
                  <a:gd name="T7" fmla="*/ 15 h 15"/>
                  <a:gd name="T8" fmla="*/ 7 w 14"/>
                  <a:gd name="T9" fmla="*/ 15 h 15"/>
                  <a:gd name="T10" fmla="*/ 9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9 w 14"/>
                  <a:gd name="T23" fmla="*/ 3 h 15"/>
                  <a:gd name="T24" fmla="*/ 7 w 14"/>
                  <a:gd name="T25" fmla="*/ 0 h 15"/>
                  <a:gd name="T26" fmla="*/ 4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4" y="15"/>
                    </a:lnTo>
                    <a:lnTo>
                      <a:pt x="7" y="15"/>
                    </a:lnTo>
                    <a:lnTo>
                      <a:pt x="9" y="15"/>
                    </a:lnTo>
                    <a:lnTo>
                      <a:pt x="12" y="12"/>
                    </a:lnTo>
                    <a:lnTo>
                      <a:pt x="14" y="10"/>
                    </a:lnTo>
                    <a:lnTo>
                      <a:pt x="14" y="7"/>
                    </a:lnTo>
                    <a:lnTo>
                      <a:pt x="12" y="5"/>
                    </a:lnTo>
                    <a:lnTo>
                      <a:pt x="9" y="3"/>
                    </a:lnTo>
                    <a:lnTo>
                      <a:pt x="7" y="0"/>
                    </a:lnTo>
                    <a:lnTo>
                      <a:pt x="4"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460" name="Freeform 694"/>
              <p:cNvSpPr>
                <a:spLocks/>
              </p:cNvSpPr>
              <p:nvPr/>
            </p:nvSpPr>
            <p:spPr bwMode="auto">
              <a:xfrm>
                <a:off x="8341" y="4553"/>
                <a:ext cx="15" cy="14"/>
              </a:xfrm>
              <a:custGeom>
                <a:avLst/>
                <a:gdLst>
                  <a:gd name="T0" fmla="*/ 0 w 15"/>
                  <a:gd name="T1" fmla="*/ 7 h 14"/>
                  <a:gd name="T2" fmla="*/ 0 w 15"/>
                  <a:gd name="T3" fmla="*/ 9 h 14"/>
                  <a:gd name="T4" fmla="*/ 3 w 15"/>
                  <a:gd name="T5" fmla="*/ 12 h 14"/>
                  <a:gd name="T6" fmla="*/ 5 w 15"/>
                  <a:gd name="T7" fmla="*/ 14 h 14"/>
                  <a:gd name="T8" fmla="*/ 7 w 15"/>
                  <a:gd name="T9" fmla="*/ 14 h 14"/>
                  <a:gd name="T10" fmla="*/ 10 w 15"/>
                  <a:gd name="T11" fmla="*/ 12 h 14"/>
                  <a:gd name="T12" fmla="*/ 12 w 15"/>
                  <a:gd name="T13" fmla="*/ 9 h 14"/>
                  <a:gd name="T14" fmla="*/ 15 w 15"/>
                  <a:gd name="T15" fmla="*/ 7 h 14"/>
                  <a:gd name="T16" fmla="*/ 15 w 15"/>
                  <a:gd name="T17" fmla="*/ 5 h 14"/>
                  <a:gd name="T18" fmla="*/ 15 w 15"/>
                  <a:gd name="T19" fmla="*/ 5 h 14"/>
                  <a:gd name="T20" fmla="*/ 12 w 15"/>
                  <a:gd name="T21" fmla="*/ 2 h 14"/>
                  <a:gd name="T22" fmla="*/ 10 w 15"/>
                  <a:gd name="T23" fmla="*/ 0 h 14"/>
                  <a:gd name="T24" fmla="*/ 7 w 15"/>
                  <a:gd name="T25" fmla="*/ 0 h 14"/>
                  <a:gd name="T26" fmla="*/ 5 w 15"/>
                  <a:gd name="T27" fmla="*/ 0 h 14"/>
                  <a:gd name="T28" fmla="*/ 3 w 15"/>
                  <a:gd name="T29" fmla="*/ 0 h 14"/>
                  <a:gd name="T30" fmla="*/ 0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7" y="14"/>
                    </a:lnTo>
                    <a:lnTo>
                      <a:pt x="10" y="12"/>
                    </a:lnTo>
                    <a:lnTo>
                      <a:pt x="12" y="9"/>
                    </a:lnTo>
                    <a:lnTo>
                      <a:pt x="15" y="7"/>
                    </a:lnTo>
                    <a:lnTo>
                      <a:pt x="15" y="5"/>
                    </a:lnTo>
                    <a:lnTo>
                      <a:pt x="12" y="2"/>
                    </a:lnTo>
                    <a:lnTo>
                      <a:pt x="10" y="0"/>
                    </a:lnTo>
                    <a:lnTo>
                      <a:pt x="7" y="0"/>
                    </a:lnTo>
                    <a:lnTo>
                      <a:pt x="5" y="0"/>
                    </a:lnTo>
                    <a:lnTo>
                      <a:pt x="3" y="0"/>
                    </a:lnTo>
                    <a:lnTo>
                      <a:pt x="0" y="2"/>
                    </a:lnTo>
                    <a:lnTo>
                      <a:pt x="0" y="5"/>
                    </a:lnTo>
                    <a:lnTo>
                      <a:pt x="0" y="7"/>
                    </a:lnTo>
                    <a:close/>
                  </a:path>
                </a:pathLst>
              </a:custGeom>
              <a:solidFill>
                <a:srgbClr val="969696"/>
              </a:solidFill>
              <a:ln w="9525">
                <a:noFill/>
                <a:round/>
                <a:headEnd/>
                <a:tailEnd/>
              </a:ln>
            </p:spPr>
            <p:txBody>
              <a:bodyPr/>
              <a:lstStyle/>
              <a:p>
                <a:endParaRPr lang="ru-RU"/>
              </a:p>
            </p:txBody>
          </p:sp>
          <p:sp>
            <p:nvSpPr>
              <p:cNvPr id="461" name="Freeform 695"/>
              <p:cNvSpPr>
                <a:spLocks/>
              </p:cNvSpPr>
              <p:nvPr/>
            </p:nvSpPr>
            <p:spPr bwMode="auto">
              <a:xfrm>
                <a:off x="8339" y="4524"/>
                <a:ext cx="14" cy="14"/>
              </a:xfrm>
              <a:custGeom>
                <a:avLst/>
                <a:gdLst>
                  <a:gd name="T0" fmla="*/ 0 w 14"/>
                  <a:gd name="T1" fmla="*/ 7 h 14"/>
                  <a:gd name="T2" fmla="*/ 0 w 14"/>
                  <a:gd name="T3" fmla="*/ 10 h 14"/>
                  <a:gd name="T4" fmla="*/ 2 w 14"/>
                  <a:gd name="T5" fmla="*/ 12 h 14"/>
                  <a:gd name="T6" fmla="*/ 5 w 14"/>
                  <a:gd name="T7" fmla="*/ 14 h 14"/>
                  <a:gd name="T8" fmla="*/ 7 w 14"/>
                  <a:gd name="T9" fmla="*/ 14 h 14"/>
                  <a:gd name="T10" fmla="*/ 9 w 14"/>
                  <a:gd name="T11" fmla="*/ 12 h 14"/>
                  <a:gd name="T12" fmla="*/ 12 w 14"/>
                  <a:gd name="T13" fmla="*/ 10 h 14"/>
                  <a:gd name="T14" fmla="*/ 14 w 14"/>
                  <a:gd name="T15" fmla="*/ 7 h 14"/>
                  <a:gd name="T16" fmla="*/ 14 w 14"/>
                  <a:gd name="T17" fmla="*/ 5 h 14"/>
                  <a:gd name="T18" fmla="*/ 14 w 14"/>
                  <a:gd name="T19" fmla="*/ 5 h 14"/>
                  <a:gd name="T20" fmla="*/ 12 w 14"/>
                  <a:gd name="T21" fmla="*/ 2 h 14"/>
                  <a:gd name="T22" fmla="*/ 9 w 14"/>
                  <a:gd name="T23" fmla="*/ 0 h 14"/>
                  <a:gd name="T24" fmla="*/ 7 w 14"/>
                  <a:gd name="T25" fmla="*/ 0 h 14"/>
                  <a:gd name="T26" fmla="*/ 5 w 14"/>
                  <a:gd name="T27" fmla="*/ 0 h 14"/>
                  <a:gd name="T28" fmla="*/ 2 w 14"/>
                  <a:gd name="T29" fmla="*/ 0 h 14"/>
                  <a:gd name="T30" fmla="*/ 0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10"/>
                    </a:lnTo>
                    <a:lnTo>
                      <a:pt x="2" y="12"/>
                    </a:lnTo>
                    <a:lnTo>
                      <a:pt x="5" y="14"/>
                    </a:lnTo>
                    <a:lnTo>
                      <a:pt x="7" y="14"/>
                    </a:lnTo>
                    <a:lnTo>
                      <a:pt x="9" y="12"/>
                    </a:lnTo>
                    <a:lnTo>
                      <a:pt x="12" y="10"/>
                    </a:lnTo>
                    <a:lnTo>
                      <a:pt x="14" y="7"/>
                    </a:lnTo>
                    <a:lnTo>
                      <a:pt x="14" y="5"/>
                    </a:lnTo>
                    <a:lnTo>
                      <a:pt x="12" y="2"/>
                    </a:lnTo>
                    <a:lnTo>
                      <a:pt x="9" y="0"/>
                    </a:lnTo>
                    <a:lnTo>
                      <a:pt x="7" y="0"/>
                    </a:lnTo>
                    <a:lnTo>
                      <a:pt x="5" y="0"/>
                    </a:lnTo>
                    <a:lnTo>
                      <a:pt x="2" y="0"/>
                    </a:lnTo>
                    <a:lnTo>
                      <a:pt x="0" y="2"/>
                    </a:lnTo>
                    <a:lnTo>
                      <a:pt x="0" y="5"/>
                    </a:lnTo>
                    <a:lnTo>
                      <a:pt x="0" y="7"/>
                    </a:lnTo>
                    <a:close/>
                  </a:path>
                </a:pathLst>
              </a:custGeom>
              <a:solidFill>
                <a:srgbClr val="969696"/>
              </a:solidFill>
              <a:ln w="9525">
                <a:noFill/>
                <a:round/>
                <a:headEnd/>
                <a:tailEnd/>
              </a:ln>
            </p:spPr>
            <p:txBody>
              <a:bodyPr/>
              <a:lstStyle/>
              <a:p>
                <a:endParaRPr lang="ru-RU"/>
              </a:p>
            </p:txBody>
          </p:sp>
          <p:sp>
            <p:nvSpPr>
              <p:cNvPr id="462" name="Freeform 696"/>
              <p:cNvSpPr>
                <a:spLocks/>
              </p:cNvSpPr>
              <p:nvPr/>
            </p:nvSpPr>
            <p:spPr bwMode="auto">
              <a:xfrm>
                <a:off x="8336" y="4495"/>
                <a:ext cx="15" cy="15"/>
              </a:xfrm>
              <a:custGeom>
                <a:avLst/>
                <a:gdLst>
                  <a:gd name="T0" fmla="*/ 0 w 15"/>
                  <a:gd name="T1" fmla="*/ 7 h 15"/>
                  <a:gd name="T2" fmla="*/ 0 w 15"/>
                  <a:gd name="T3" fmla="*/ 10 h 15"/>
                  <a:gd name="T4" fmla="*/ 3 w 15"/>
                  <a:gd name="T5" fmla="*/ 12 h 15"/>
                  <a:gd name="T6" fmla="*/ 5 w 15"/>
                  <a:gd name="T7" fmla="*/ 15 h 15"/>
                  <a:gd name="T8" fmla="*/ 8 w 15"/>
                  <a:gd name="T9" fmla="*/ 15 h 15"/>
                  <a:gd name="T10" fmla="*/ 10 w 15"/>
                  <a:gd name="T11" fmla="*/ 12 h 15"/>
                  <a:gd name="T12" fmla="*/ 12 w 15"/>
                  <a:gd name="T13" fmla="*/ 10 h 15"/>
                  <a:gd name="T14" fmla="*/ 15 w 15"/>
                  <a:gd name="T15" fmla="*/ 7 h 15"/>
                  <a:gd name="T16" fmla="*/ 15 w 15"/>
                  <a:gd name="T17" fmla="*/ 5 h 15"/>
                  <a:gd name="T18" fmla="*/ 15 w 15"/>
                  <a:gd name="T19" fmla="*/ 5 h 15"/>
                  <a:gd name="T20" fmla="*/ 12 w 15"/>
                  <a:gd name="T21" fmla="*/ 3 h 15"/>
                  <a:gd name="T22" fmla="*/ 10 w 15"/>
                  <a:gd name="T23" fmla="*/ 0 h 15"/>
                  <a:gd name="T24" fmla="*/ 8 w 15"/>
                  <a:gd name="T25" fmla="*/ 0 h 15"/>
                  <a:gd name="T26" fmla="*/ 5 w 15"/>
                  <a:gd name="T27" fmla="*/ 0 h 15"/>
                  <a:gd name="T28" fmla="*/ 3 w 15"/>
                  <a:gd name="T29" fmla="*/ 0 h 15"/>
                  <a:gd name="T30" fmla="*/ 0 w 15"/>
                  <a:gd name="T31" fmla="*/ 3 h 15"/>
                  <a:gd name="T32" fmla="*/ 0 w 15"/>
                  <a:gd name="T33" fmla="*/ 5 h 15"/>
                  <a:gd name="T34" fmla="*/ 0 w 15"/>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7"/>
                    </a:moveTo>
                    <a:lnTo>
                      <a:pt x="0" y="10"/>
                    </a:lnTo>
                    <a:lnTo>
                      <a:pt x="3" y="12"/>
                    </a:lnTo>
                    <a:lnTo>
                      <a:pt x="5" y="15"/>
                    </a:lnTo>
                    <a:lnTo>
                      <a:pt x="8" y="15"/>
                    </a:lnTo>
                    <a:lnTo>
                      <a:pt x="10" y="12"/>
                    </a:lnTo>
                    <a:lnTo>
                      <a:pt x="12" y="10"/>
                    </a:lnTo>
                    <a:lnTo>
                      <a:pt x="15" y="7"/>
                    </a:lnTo>
                    <a:lnTo>
                      <a:pt x="15" y="5"/>
                    </a:lnTo>
                    <a:lnTo>
                      <a:pt x="12" y="3"/>
                    </a:lnTo>
                    <a:lnTo>
                      <a:pt x="10" y="0"/>
                    </a:lnTo>
                    <a:lnTo>
                      <a:pt x="8" y="0"/>
                    </a:lnTo>
                    <a:lnTo>
                      <a:pt x="5" y="0"/>
                    </a:lnTo>
                    <a:lnTo>
                      <a:pt x="3" y="0"/>
                    </a:lnTo>
                    <a:lnTo>
                      <a:pt x="0" y="3"/>
                    </a:lnTo>
                    <a:lnTo>
                      <a:pt x="0" y="5"/>
                    </a:lnTo>
                    <a:lnTo>
                      <a:pt x="0" y="7"/>
                    </a:lnTo>
                    <a:close/>
                  </a:path>
                </a:pathLst>
              </a:custGeom>
              <a:solidFill>
                <a:srgbClr val="969696"/>
              </a:solidFill>
              <a:ln w="9525">
                <a:noFill/>
                <a:round/>
                <a:headEnd/>
                <a:tailEnd/>
              </a:ln>
            </p:spPr>
            <p:txBody>
              <a:bodyPr/>
              <a:lstStyle/>
              <a:p>
                <a:endParaRPr lang="ru-RU"/>
              </a:p>
            </p:txBody>
          </p:sp>
          <p:sp>
            <p:nvSpPr>
              <p:cNvPr id="463" name="Freeform 697"/>
              <p:cNvSpPr>
                <a:spLocks/>
              </p:cNvSpPr>
              <p:nvPr/>
            </p:nvSpPr>
            <p:spPr bwMode="auto">
              <a:xfrm>
                <a:off x="8332" y="4466"/>
                <a:ext cx="14" cy="15"/>
              </a:xfrm>
              <a:custGeom>
                <a:avLst/>
                <a:gdLst>
                  <a:gd name="T0" fmla="*/ 0 w 14"/>
                  <a:gd name="T1" fmla="*/ 8 h 15"/>
                  <a:gd name="T2" fmla="*/ 2 w 14"/>
                  <a:gd name="T3" fmla="*/ 10 h 15"/>
                  <a:gd name="T4" fmla="*/ 4 w 14"/>
                  <a:gd name="T5" fmla="*/ 12 h 15"/>
                  <a:gd name="T6" fmla="*/ 7 w 14"/>
                  <a:gd name="T7" fmla="*/ 15 h 15"/>
                  <a:gd name="T8" fmla="*/ 9 w 14"/>
                  <a:gd name="T9" fmla="*/ 15 h 15"/>
                  <a:gd name="T10" fmla="*/ 12 w 14"/>
                  <a:gd name="T11" fmla="*/ 12 h 15"/>
                  <a:gd name="T12" fmla="*/ 14 w 14"/>
                  <a:gd name="T13" fmla="*/ 10 h 15"/>
                  <a:gd name="T14" fmla="*/ 14 w 14"/>
                  <a:gd name="T15" fmla="*/ 8 h 15"/>
                  <a:gd name="T16" fmla="*/ 14 w 14"/>
                  <a:gd name="T17" fmla="*/ 5 h 15"/>
                  <a:gd name="T18" fmla="*/ 14 w 14"/>
                  <a:gd name="T19" fmla="*/ 5 h 15"/>
                  <a:gd name="T20" fmla="*/ 14 w 14"/>
                  <a:gd name="T21" fmla="*/ 3 h 15"/>
                  <a:gd name="T22" fmla="*/ 12 w 14"/>
                  <a:gd name="T23" fmla="*/ 0 h 15"/>
                  <a:gd name="T24" fmla="*/ 9 w 14"/>
                  <a:gd name="T25" fmla="*/ 0 h 15"/>
                  <a:gd name="T26" fmla="*/ 7 w 14"/>
                  <a:gd name="T27" fmla="*/ 0 h 15"/>
                  <a:gd name="T28" fmla="*/ 4 w 14"/>
                  <a:gd name="T29" fmla="*/ 0 h 15"/>
                  <a:gd name="T30" fmla="*/ 2 w 14"/>
                  <a:gd name="T31" fmla="*/ 3 h 15"/>
                  <a:gd name="T32" fmla="*/ 0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2" y="10"/>
                    </a:lnTo>
                    <a:lnTo>
                      <a:pt x="4" y="12"/>
                    </a:lnTo>
                    <a:lnTo>
                      <a:pt x="7" y="15"/>
                    </a:lnTo>
                    <a:lnTo>
                      <a:pt x="9" y="15"/>
                    </a:lnTo>
                    <a:lnTo>
                      <a:pt x="12" y="12"/>
                    </a:lnTo>
                    <a:lnTo>
                      <a:pt x="14" y="10"/>
                    </a:lnTo>
                    <a:lnTo>
                      <a:pt x="14" y="8"/>
                    </a:lnTo>
                    <a:lnTo>
                      <a:pt x="14" y="5"/>
                    </a:lnTo>
                    <a:lnTo>
                      <a:pt x="14" y="3"/>
                    </a:lnTo>
                    <a:lnTo>
                      <a:pt x="12" y="0"/>
                    </a:lnTo>
                    <a:lnTo>
                      <a:pt x="9" y="0"/>
                    </a:lnTo>
                    <a:lnTo>
                      <a:pt x="7" y="0"/>
                    </a:lnTo>
                    <a:lnTo>
                      <a:pt x="4" y="0"/>
                    </a:lnTo>
                    <a:lnTo>
                      <a:pt x="2" y="3"/>
                    </a:lnTo>
                    <a:lnTo>
                      <a:pt x="0" y="5"/>
                    </a:lnTo>
                    <a:lnTo>
                      <a:pt x="0" y="8"/>
                    </a:lnTo>
                    <a:close/>
                  </a:path>
                </a:pathLst>
              </a:custGeom>
              <a:solidFill>
                <a:srgbClr val="969696"/>
              </a:solidFill>
              <a:ln w="9525">
                <a:noFill/>
                <a:round/>
                <a:headEnd/>
                <a:tailEnd/>
              </a:ln>
            </p:spPr>
            <p:txBody>
              <a:bodyPr/>
              <a:lstStyle/>
              <a:p>
                <a:endParaRPr lang="ru-RU"/>
              </a:p>
            </p:txBody>
          </p:sp>
          <p:sp>
            <p:nvSpPr>
              <p:cNvPr id="464" name="Freeform 698"/>
              <p:cNvSpPr>
                <a:spLocks/>
              </p:cNvSpPr>
              <p:nvPr/>
            </p:nvSpPr>
            <p:spPr bwMode="auto">
              <a:xfrm>
                <a:off x="8329" y="4438"/>
                <a:ext cx="15" cy="14"/>
              </a:xfrm>
              <a:custGeom>
                <a:avLst/>
                <a:gdLst>
                  <a:gd name="T0" fmla="*/ 0 w 15"/>
                  <a:gd name="T1" fmla="*/ 7 h 14"/>
                  <a:gd name="T2" fmla="*/ 3 w 15"/>
                  <a:gd name="T3" fmla="*/ 9 h 14"/>
                  <a:gd name="T4" fmla="*/ 5 w 15"/>
                  <a:gd name="T5" fmla="*/ 12 h 14"/>
                  <a:gd name="T6" fmla="*/ 7 w 15"/>
                  <a:gd name="T7" fmla="*/ 14 h 14"/>
                  <a:gd name="T8" fmla="*/ 10 w 15"/>
                  <a:gd name="T9" fmla="*/ 14 h 14"/>
                  <a:gd name="T10" fmla="*/ 12 w 15"/>
                  <a:gd name="T11" fmla="*/ 12 h 14"/>
                  <a:gd name="T12" fmla="*/ 15 w 15"/>
                  <a:gd name="T13" fmla="*/ 9 h 14"/>
                  <a:gd name="T14" fmla="*/ 15 w 15"/>
                  <a:gd name="T15" fmla="*/ 7 h 14"/>
                  <a:gd name="T16" fmla="*/ 15 w 15"/>
                  <a:gd name="T17" fmla="*/ 4 h 14"/>
                  <a:gd name="T18" fmla="*/ 15 w 15"/>
                  <a:gd name="T19" fmla="*/ 4 h 14"/>
                  <a:gd name="T20" fmla="*/ 15 w 15"/>
                  <a:gd name="T21" fmla="*/ 2 h 14"/>
                  <a:gd name="T22" fmla="*/ 12 w 15"/>
                  <a:gd name="T23" fmla="*/ 0 h 14"/>
                  <a:gd name="T24" fmla="*/ 10 w 15"/>
                  <a:gd name="T25" fmla="*/ 0 h 14"/>
                  <a:gd name="T26" fmla="*/ 7 w 15"/>
                  <a:gd name="T27" fmla="*/ 0 h 14"/>
                  <a:gd name="T28" fmla="*/ 5 w 15"/>
                  <a:gd name="T29" fmla="*/ 0 h 14"/>
                  <a:gd name="T30" fmla="*/ 3 w 15"/>
                  <a:gd name="T31" fmla="*/ 2 h 14"/>
                  <a:gd name="T32" fmla="*/ 0 w 15"/>
                  <a:gd name="T33" fmla="*/ 4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3" y="9"/>
                    </a:lnTo>
                    <a:lnTo>
                      <a:pt x="5" y="12"/>
                    </a:lnTo>
                    <a:lnTo>
                      <a:pt x="7" y="14"/>
                    </a:lnTo>
                    <a:lnTo>
                      <a:pt x="10" y="14"/>
                    </a:lnTo>
                    <a:lnTo>
                      <a:pt x="12" y="12"/>
                    </a:lnTo>
                    <a:lnTo>
                      <a:pt x="15" y="9"/>
                    </a:lnTo>
                    <a:lnTo>
                      <a:pt x="15" y="7"/>
                    </a:lnTo>
                    <a:lnTo>
                      <a:pt x="15" y="4"/>
                    </a:lnTo>
                    <a:lnTo>
                      <a:pt x="15" y="2"/>
                    </a:lnTo>
                    <a:lnTo>
                      <a:pt x="12" y="0"/>
                    </a:lnTo>
                    <a:lnTo>
                      <a:pt x="10" y="0"/>
                    </a:lnTo>
                    <a:lnTo>
                      <a:pt x="7" y="0"/>
                    </a:lnTo>
                    <a:lnTo>
                      <a:pt x="5" y="0"/>
                    </a:lnTo>
                    <a:lnTo>
                      <a:pt x="3" y="2"/>
                    </a:lnTo>
                    <a:lnTo>
                      <a:pt x="0" y="4"/>
                    </a:lnTo>
                    <a:lnTo>
                      <a:pt x="0" y="7"/>
                    </a:lnTo>
                    <a:close/>
                  </a:path>
                </a:pathLst>
              </a:custGeom>
              <a:solidFill>
                <a:srgbClr val="969696"/>
              </a:solidFill>
              <a:ln w="9525">
                <a:noFill/>
                <a:round/>
                <a:headEnd/>
                <a:tailEnd/>
              </a:ln>
            </p:spPr>
            <p:txBody>
              <a:bodyPr/>
              <a:lstStyle/>
              <a:p>
                <a:endParaRPr lang="ru-RU"/>
              </a:p>
            </p:txBody>
          </p:sp>
          <p:sp>
            <p:nvSpPr>
              <p:cNvPr id="465" name="Freeform 699"/>
              <p:cNvSpPr>
                <a:spLocks/>
              </p:cNvSpPr>
              <p:nvPr/>
            </p:nvSpPr>
            <p:spPr bwMode="auto">
              <a:xfrm>
                <a:off x="8327" y="4409"/>
                <a:ext cx="14" cy="14"/>
              </a:xfrm>
              <a:custGeom>
                <a:avLst/>
                <a:gdLst>
                  <a:gd name="T0" fmla="*/ 0 w 14"/>
                  <a:gd name="T1" fmla="*/ 7 h 14"/>
                  <a:gd name="T2" fmla="*/ 2 w 14"/>
                  <a:gd name="T3" fmla="*/ 9 h 14"/>
                  <a:gd name="T4" fmla="*/ 5 w 14"/>
                  <a:gd name="T5" fmla="*/ 12 h 14"/>
                  <a:gd name="T6" fmla="*/ 7 w 14"/>
                  <a:gd name="T7" fmla="*/ 14 h 14"/>
                  <a:gd name="T8" fmla="*/ 9 w 14"/>
                  <a:gd name="T9" fmla="*/ 14 h 14"/>
                  <a:gd name="T10" fmla="*/ 12 w 14"/>
                  <a:gd name="T11" fmla="*/ 12 h 14"/>
                  <a:gd name="T12" fmla="*/ 14 w 14"/>
                  <a:gd name="T13" fmla="*/ 9 h 14"/>
                  <a:gd name="T14" fmla="*/ 14 w 14"/>
                  <a:gd name="T15" fmla="*/ 7 h 14"/>
                  <a:gd name="T16" fmla="*/ 14 w 14"/>
                  <a:gd name="T17" fmla="*/ 5 h 14"/>
                  <a:gd name="T18" fmla="*/ 14 w 14"/>
                  <a:gd name="T19" fmla="*/ 5 h 14"/>
                  <a:gd name="T20" fmla="*/ 14 w 14"/>
                  <a:gd name="T21" fmla="*/ 2 h 14"/>
                  <a:gd name="T22" fmla="*/ 12 w 14"/>
                  <a:gd name="T23" fmla="*/ 0 h 14"/>
                  <a:gd name="T24" fmla="*/ 9 w 14"/>
                  <a:gd name="T25" fmla="*/ 0 h 14"/>
                  <a:gd name="T26" fmla="*/ 7 w 14"/>
                  <a:gd name="T27" fmla="*/ 0 h 14"/>
                  <a:gd name="T28" fmla="*/ 5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9"/>
                    </a:lnTo>
                    <a:lnTo>
                      <a:pt x="5" y="12"/>
                    </a:lnTo>
                    <a:lnTo>
                      <a:pt x="7" y="14"/>
                    </a:lnTo>
                    <a:lnTo>
                      <a:pt x="9" y="14"/>
                    </a:lnTo>
                    <a:lnTo>
                      <a:pt x="12" y="12"/>
                    </a:lnTo>
                    <a:lnTo>
                      <a:pt x="14" y="9"/>
                    </a:lnTo>
                    <a:lnTo>
                      <a:pt x="14" y="7"/>
                    </a:lnTo>
                    <a:lnTo>
                      <a:pt x="14" y="5"/>
                    </a:lnTo>
                    <a:lnTo>
                      <a:pt x="14" y="2"/>
                    </a:lnTo>
                    <a:lnTo>
                      <a:pt x="12" y="0"/>
                    </a:lnTo>
                    <a:lnTo>
                      <a:pt x="9" y="0"/>
                    </a:lnTo>
                    <a:lnTo>
                      <a:pt x="7" y="0"/>
                    </a:lnTo>
                    <a:lnTo>
                      <a:pt x="5"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466" name="Freeform 700"/>
              <p:cNvSpPr>
                <a:spLocks/>
              </p:cNvSpPr>
              <p:nvPr/>
            </p:nvSpPr>
            <p:spPr bwMode="auto">
              <a:xfrm>
                <a:off x="8324" y="4380"/>
                <a:ext cx="15" cy="14"/>
              </a:xfrm>
              <a:custGeom>
                <a:avLst/>
                <a:gdLst>
                  <a:gd name="T0" fmla="*/ 0 w 15"/>
                  <a:gd name="T1" fmla="*/ 7 h 14"/>
                  <a:gd name="T2" fmla="*/ 3 w 15"/>
                  <a:gd name="T3" fmla="*/ 10 h 14"/>
                  <a:gd name="T4" fmla="*/ 5 w 15"/>
                  <a:gd name="T5" fmla="*/ 12 h 14"/>
                  <a:gd name="T6" fmla="*/ 8 w 15"/>
                  <a:gd name="T7" fmla="*/ 14 h 14"/>
                  <a:gd name="T8" fmla="*/ 10 w 15"/>
                  <a:gd name="T9" fmla="*/ 14 h 14"/>
                  <a:gd name="T10" fmla="*/ 12 w 15"/>
                  <a:gd name="T11" fmla="*/ 12 h 14"/>
                  <a:gd name="T12" fmla="*/ 15 w 15"/>
                  <a:gd name="T13" fmla="*/ 10 h 14"/>
                  <a:gd name="T14" fmla="*/ 15 w 15"/>
                  <a:gd name="T15" fmla="*/ 7 h 14"/>
                  <a:gd name="T16" fmla="*/ 15 w 15"/>
                  <a:gd name="T17" fmla="*/ 5 h 14"/>
                  <a:gd name="T18" fmla="*/ 15 w 15"/>
                  <a:gd name="T19" fmla="*/ 5 h 14"/>
                  <a:gd name="T20" fmla="*/ 15 w 15"/>
                  <a:gd name="T21" fmla="*/ 2 h 14"/>
                  <a:gd name="T22" fmla="*/ 12 w 15"/>
                  <a:gd name="T23" fmla="*/ 0 h 14"/>
                  <a:gd name="T24" fmla="*/ 10 w 15"/>
                  <a:gd name="T25" fmla="*/ 0 h 14"/>
                  <a:gd name="T26" fmla="*/ 8 w 15"/>
                  <a:gd name="T27" fmla="*/ 0 h 14"/>
                  <a:gd name="T28" fmla="*/ 5 w 15"/>
                  <a:gd name="T29" fmla="*/ 0 h 14"/>
                  <a:gd name="T30" fmla="*/ 3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3" y="10"/>
                    </a:lnTo>
                    <a:lnTo>
                      <a:pt x="5" y="12"/>
                    </a:lnTo>
                    <a:lnTo>
                      <a:pt x="8" y="14"/>
                    </a:lnTo>
                    <a:lnTo>
                      <a:pt x="10" y="14"/>
                    </a:lnTo>
                    <a:lnTo>
                      <a:pt x="12" y="12"/>
                    </a:lnTo>
                    <a:lnTo>
                      <a:pt x="15" y="10"/>
                    </a:lnTo>
                    <a:lnTo>
                      <a:pt x="15" y="7"/>
                    </a:lnTo>
                    <a:lnTo>
                      <a:pt x="15" y="5"/>
                    </a:lnTo>
                    <a:lnTo>
                      <a:pt x="15" y="2"/>
                    </a:lnTo>
                    <a:lnTo>
                      <a:pt x="12" y="0"/>
                    </a:lnTo>
                    <a:lnTo>
                      <a:pt x="10" y="0"/>
                    </a:lnTo>
                    <a:lnTo>
                      <a:pt x="8" y="0"/>
                    </a:lnTo>
                    <a:lnTo>
                      <a:pt x="5" y="0"/>
                    </a:lnTo>
                    <a:lnTo>
                      <a:pt x="3" y="2"/>
                    </a:lnTo>
                    <a:lnTo>
                      <a:pt x="0" y="5"/>
                    </a:lnTo>
                    <a:lnTo>
                      <a:pt x="0" y="7"/>
                    </a:lnTo>
                    <a:close/>
                  </a:path>
                </a:pathLst>
              </a:custGeom>
              <a:solidFill>
                <a:srgbClr val="969696"/>
              </a:solidFill>
              <a:ln w="9525">
                <a:noFill/>
                <a:round/>
                <a:headEnd/>
                <a:tailEnd/>
              </a:ln>
            </p:spPr>
            <p:txBody>
              <a:bodyPr/>
              <a:lstStyle/>
              <a:p>
                <a:endParaRPr lang="ru-RU"/>
              </a:p>
            </p:txBody>
          </p:sp>
          <p:sp>
            <p:nvSpPr>
              <p:cNvPr id="467" name="Freeform 701"/>
              <p:cNvSpPr>
                <a:spLocks/>
              </p:cNvSpPr>
              <p:nvPr/>
            </p:nvSpPr>
            <p:spPr bwMode="auto">
              <a:xfrm>
                <a:off x="8322" y="4351"/>
                <a:ext cx="14" cy="15"/>
              </a:xfrm>
              <a:custGeom>
                <a:avLst/>
                <a:gdLst>
                  <a:gd name="T0" fmla="*/ 0 w 14"/>
                  <a:gd name="T1" fmla="*/ 7 h 15"/>
                  <a:gd name="T2" fmla="*/ 0 w 14"/>
                  <a:gd name="T3" fmla="*/ 10 h 15"/>
                  <a:gd name="T4" fmla="*/ 2 w 14"/>
                  <a:gd name="T5" fmla="*/ 12 h 15"/>
                  <a:gd name="T6" fmla="*/ 5 w 14"/>
                  <a:gd name="T7" fmla="*/ 15 h 15"/>
                  <a:gd name="T8" fmla="*/ 7 w 14"/>
                  <a:gd name="T9" fmla="*/ 15 h 15"/>
                  <a:gd name="T10" fmla="*/ 10 w 14"/>
                  <a:gd name="T11" fmla="*/ 12 h 15"/>
                  <a:gd name="T12" fmla="*/ 12 w 14"/>
                  <a:gd name="T13" fmla="*/ 10 h 15"/>
                  <a:gd name="T14" fmla="*/ 14 w 14"/>
                  <a:gd name="T15" fmla="*/ 7 h 15"/>
                  <a:gd name="T16" fmla="*/ 14 w 14"/>
                  <a:gd name="T17" fmla="*/ 5 h 15"/>
                  <a:gd name="T18" fmla="*/ 14 w 14"/>
                  <a:gd name="T19" fmla="*/ 5 h 15"/>
                  <a:gd name="T20" fmla="*/ 12 w 14"/>
                  <a:gd name="T21" fmla="*/ 3 h 15"/>
                  <a:gd name="T22" fmla="*/ 10 w 14"/>
                  <a:gd name="T23" fmla="*/ 0 h 15"/>
                  <a:gd name="T24" fmla="*/ 7 w 14"/>
                  <a:gd name="T25" fmla="*/ 0 h 15"/>
                  <a:gd name="T26" fmla="*/ 5 w 14"/>
                  <a:gd name="T27" fmla="*/ 0 h 15"/>
                  <a:gd name="T28" fmla="*/ 2 w 14"/>
                  <a:gd name="T29" fmla="*/ 0 h 15"/>
                  <a:gd name="T30" fmla="*/ 0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2" y="12"/>
                    </a:lnTo>
                    <a:lnTo>
                      <a:pt x="5" y="15"/>
                    </a:lnTo>
                    <a:lnTo>
                      <a:pt x="7" y="15"/>
                    </a:lnTo>
                    <a:lnTo>
                      <a:pt x="10" y="12"/>
                    </a:lnTo>
                    <a:lnTo>
                      <a:pt x="12" y="10"/>
                    </a:lnTo>
                    <a:lnTo>
                      <a:pt x="14" y="7"/>
                    </a:lnTo>
                    <a:lnTo>
                      <a:pt x="14" y="5"/>
                    </a:lnTo>
                    <a:lnTo>
                      <a:pt x="12" y="3"/>
                    </a:lnTo>
                    <a:lnTo>
                      <a:pt x="10" y="0"/>
                    </a:lnTo>
                    <a:lnTo>
                      <a:pt x="7" y="0"/>
                    </a:lnTo>
                    <a:lnTo>
                      <a:pt x="5" y="0"/>
                    </a:lnTo>
                    <a:lnTo>
                      <a:pt x="2" y="0"/>
                    </a:lnTo>
                    <a:lnTo>
                      <a:pt x="0" y="3"/>
                    </a:lnTo>
                    <a:lnTo>
                      <a:pt x="0" y="5"/>
                    </a:lnTo>
                    <a:lnTo>
                      <a:pt x="0" y="7"/>
                    </a:lnTo>
                    <a:close/>
                  </a:path>
                </a:pathLst>
              </a:custGeom>
              <a:solidFill>
                <a:srgbClr val="969696"/>
              </a:solidFill>
              <a:ln w="9525">
                <a:noFill/>
                <a:round/>
                <a:headEnd/>
                <a:tailEnd/>
              </a:ln>
            </p:spPr>
            <p:txBody>
              <a:bodyPr/>
              <a:lstStyle/>
              <a:p>
                <a:endParaRPr lang="ru-RU"/>
              </a:p>
            </p:txBody>
          </p:sp>
          <p:sp>
            <p:nvSpPr>
              <p:cNvPr id="468" name="Freeform 702"/>
              <p:cNvSpPr>
                <a:spLocks/>
              </p:cNvSpPr>
              <p:nvPr/>
            </p:nvSpPr>
            <p:spPr bwMode="auto">
              <a:xfrm>
                <a:off x="8320" y="4322"/>
                <a:ext cx="14" cy="15"/>
              </a:xfrm>
              <a:custGeom>
                <a:avLst/>
                <a:gdLst>
                  <a:gd name="T0" fmla="*/ 0 w 14"/>
                  <a:gd name="T1" fmla="*/ 8 h 15"/>
                  <a:gd name="T2" fmla="*/ 0 w 14"/>
                  <a:gd name="T3" fmla="*/ 10 h 15"/>
                  <a:gd name="T4" fmla="*/ 2 w 14"/>
                  <a:gd name="T5" fmla="*/ 12 h 15"/>
                  <a:gd name="T6" fmla="*/ 4 w 14"/>
                  <a:gd name="T7" fmla="*/ 15 h 15"/>
                  <a:gd name="T8" fmla="*/ 7 w 14"/>
                  <a:gd name="T9" fmla="*/ 15 h 15"/>
                  <a:gd name="T10" fmla="*/ 9 w 14"/>
                  <a:gd name="T11" fmla="*/ 12 h 15"/>
                  <a:gd name="T12" fmla="*/ 12 w 14"/>
                  <a:gd name="T13" fmla="*/ 10 h 15"/>
                  <a:gd name="T14" fmla="*/ 14 w 14"/>
                  <a:gd name="T15" fmla="*/ 8 h 15"/>
                  <a:gd name="T16" fmla="*/ 14 w 14"/>
                  <a:gd name="T17" fmla="*/ 5 h 15"/>
                  <a:gd name="T18" fmla="*/ 14 w 14"/>
                  <a:gd name="T19" fmla="*/ 5 h 15"/>
                  <a:gd name="T20" fmla="*/ 12 w 14"/>
                  <a:gd name="T21" fmla="*/ 3 h 15"/>
                  <a:gd name="T22" fmla="*/ 9 w 14"/>
                  <a:gd name="T23" fmla="*/ 0 h 15"/>
                  <a:gd name="T24" fmla="*/ 7 w 14"/>
                  <a:gd name="T25" fmla="*/ 0 h 15"/>
                  <a:gd name="T26" fmla="*/ 4 w 14"/>
                  <a:gd name="T27" fmla="*/ 0 h 15"/>
                  <a:gd name="T28" fmla="*/ 2 w 14"/>
                  <a:gd name="T29" fmla="*/ 0 h 15"/>
                  <a:gd name="T30" fmla="*/ 0 w 14"/>
                  <a:gd name="T31" fmla="*/ 3 h 15"/>
                  <a:gd name="T32" fmla="*/ 0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10"/>
                    </a:lnTo>
                    <a:lnTo>
                      <a:pt x="2" y="12"/>
                    </a:lnTo>
                    <a:lnTo>
                      <a:pt x="4" y="15"/>
                    </a:lnTo>
                    <a:lnTo>
                      <a:pt x="7" y="15"/>
                    </a:lnTo>
                    <a:lnTo>
                      <a:pt x="9" y="12"/>
                    </a:lnTo>
                    <a:lnTo>
                      <a:pt x="12" y="10"/>
                    </a:lnTo>
                    <a:lnTo>
                      <a:pt x="14" y="8"/>
                    </a:lnTo>
                    <a:lnTo>
                      <a:pt x="14" y="5"/>
                    </a:lnTo>
                    <a:lnTo>
                      <a:pt x="12" y="3"/>
                    </a:lnTo>
                    <a:lnTo>
                      <a:pt x="9" y="0"/>
                    </a:lnTo>
                    <a:lnTo>
                      <a:pt x="7" y="0"/>
                    </a:lnTo>
                    <a:lnTo>
                      <a:pt x="4" y="0"/>
                    </a:lnTo>
                    <a:lnTo>
                      <a:pt x="2" y="0"/>
                    </a:lnTo>
                    <a:lnTo>
                      <a:pt x="0" y="3"/>
                    </a:lnTo>
                    <a:lnTo>
                      <a:pt x="0" y="5"/>
                    </a:lnTo>
                    <a:lnTo>
                      <a:pt x="0" y="8"/>
                    </a:lnTo>
                    <a:close/>
                  </a:path>
                </a:pathLst>
              </a:custGeom>
              <a:solidFill>
                <a:srgbClr val="969696"/>
              </a:solidFill>
              <a:ln w="9525">
                <a:noFill/>
                <a:round/>
                <a:headEnd/>
                <a:tailEnd/>
              </a:ln>
            </p:spPr>
            <p:txBody>
              <a:bodyPr/>
              <a:lstStyle/>
              <a:p>
                <a:endParaRPr lang="ru-RU"/>
              </a:p>
            </p:txBody>
          </p:sp>
          <p:sp>
            <p:nvSpPr>
              <p:cNvPr id="469" name="Freeform 703"/>
              <p:cNvSpPr>
                <a:spLocks/>
              </p:cNvSpPr>
              <p:nvPr/>
            </p:nvSpPr>
            <p:spPr bwMode="auto">
              <a:xfrm>
                <a:off x="8317" y="4294"/>
                <a:ext cx="15" cy="14"/>
              </a:xfrm>
              <a:custGeom>
                <a:avLst/>
                <a:gdLst>
                  <a:gd name="T0" fmla="*/ 0 w 15"/>
                  <a:gd name="T1" fmla="*/ 9 h 14"/>
                  <a:gd name="T2" fmla="*/ 0 w 15"/>
                  <a:gd name="T3" fmla="*/ 12 h 14"/>
                  <a:gd name="T4" fmla="*/ 3 w 15"/>
                  <a:gd name="T5" fmla="*/ 14 h 14"/>
                  <a:gd name="T6" fmla="*/ 5 w 15"/>
                  <a:gd name="T7" fmla="*/ 14 h 14"/>
                  <a:gd name="T8" fmla="*/ 7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4 h 14"/>
                  <a:gd name="T22" fmla="*/ 10 w 15"/>
                  <a:gd name="T23" fmla="*/ 2 h 14"/>
                  <a:gd name="T24" fmla="*/ 7 w 15"/>
                  <a:gd name="T25" fmla="*/ 0 h 14"/>
                  <a:gd name="T26" fmla="*/ 5 w 15"/>
                  <a:gd name="T27" fmla="*/ 0 h 14"/>
                  <a:gd name="T28" fmla="*/ 3 w 15"/>
                  <a:gd name="T29" fmla="*/ 2 h 14"/>
                  <a:gd name="T30" fmla="*/ 0 w 15"/>
                  <a:gd name="T31" fmla="*/ 4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7" y="14"/>
                    </a:lnTo>
                    <a:lnTo>
                      <a:pt x="10" y="14"/>
                    </a:lnTo>
                    <a:lnTo>
                      <a:pt x="12" y="12"/>
                    </a:lnTo>
                    <a:lnTo>
                      <a:pt x="15" y="9"/>
                    </a:lnTo>
                    <a:lnTo>
                      <a:pt x="15" y="7"/>
                    </a:lnTo>
                    <a:lnTo>
                      <a:pt x="12" y="4"/>
                    </a:lnTo>
                    <a:lnTo>
                      <a:pt x="10" y="2"/>
                    </a:lnTo>
                    <a:lnTo>
                      <a:pt x="7" y="0"/>
                    </a:lnTo>
                    <a:lnTo>
                      <a:pt x="5" y="0"/>
                    </a:lnTo>
                    <a:lnTo>
                      <a:pt x="3"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470" name="Freeform 704"/>
              <p:cNvSpPr>
                <a:spLocks/>
              </p:cNvSpPr>
              <p:nvPr/>
            </p:nvSpPr>
            <p:spPr bwMode="auto">
              <a:xfrm>
                <a:off x="8315" y="4265"/>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5 h 14"/>
                  <a:gd name="T22" fmla="*/ 9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9" y="14"/>
                    </a:lnTo>
                    <a:lnTo>
                      <a:pt x="12" y="12"/>
                    </a:lnTo>
                    <a:lnTo>
                      <a:pt x="14" y="9"/>
                    </a:lnTo>
                    <a:lnTo>
                      <a:pt x="14" y="7"/>
                    </a:lnTo>
                    <a:lnTo>
                      <a:pt x="12" y="5"/>
                    </a:lnTo>
                    <a:lnTo>
                      <a:pt x="9" y="2"/>
                    </a:lnTo>
                    <a:lnTo>
                      <a:pt x="7" y="0"/>
                    </a:lnTo>
                    <a:lnTo>
                      <a:pt x="5" y="0"/>
                    </a:lnTo>
                    <a:lnTo>
                      <a:pt x="2"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471" name="Freeform 705"/>
              <p:cNvSpPr>
                <a:spLocks/>
              </p:cNvSpPr>
              <p:nvPr/>
            </p:nvSpPr>
            <p:spPr bwMode="auto">
              <a:xfrm>
                <a:off x="8310" y="4236"/>
                <a:ext cx="14" cy="14"/>
              </a:xfrm>
              <a:custGeom>
                <a:avLst/>
                <a:gdLst>
                  <a:gd name="T0" fmla="*/ 0 w 14"/>
                  <a:gd name="T1" fmla="*/ 10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5" y="14"/>
                    </a:lnTo>
                    <a:lnTo>
                      <a:pt x="7" y="14"/>
                    </a:lnTo>
                    <a:lnTo>
                      <a:pt x="10" y="14"/>
                    </a:lnTo>
                    <a:lnTo>
                      <a:pt x="12" y="14"/>
                    </a:lnTo>
                    <a:lnTo>
                      <a:pt x="14" y="12"/>
                    </a:lnTo>
                    <a:lnTo>
                      <a:pt x="14" y="10"/>
                    </a:lnTo>
                    <a:lnTo>
                      <a:pt x="14" y="7"/>
                    </a:lnTo>
                    <a:lnTo>
                      <a:pt x="14" y="5"/>
                    </a:lnTo>
                    <a:lnTo>
                      <a:pt x="12" y="2"/>
                    </a:lnTo>
                    <a:lnTo>
                      <a:pt x="10" y="0"/>
                    </a:lnTo>
                    <a:lnTo>
                      <a:pt x="7" y="0"/>
                    </a:lnTo>
                    <a:lnTo>
                      <a:pt x="5"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472" name="Freeform 706"/>
              <p:cNvSpPr>
                <a:spLocks/>
              </p:cNvSpPr>
              <p:nvPr/>
            </p:nvSpPr>
            <p:spPr bwMode="auto">
              <a:xfrm>
                <a:off x="8308" y="4207"/>
                <a:ext cx="14" cy="15"/>
              </a:xfrm>
              <a:custGeom>
                <a:avLst/>
                <a:gdLst>
                  <a:gd name="T0" fmla="*/ 0 w 14"/>
                  <a:gd name="T1" fmla="*/ 10 h 15"/>
                  <a:gd name="T2" fmla="*/ 2 w 14"/>
                  <a:gd name="T3" fmla="*/ 12 h 15"/>
                  <a:gd name="T4" fmla="*/ 4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7 h 15"/>
                  <a:gd name="T18" fmla="*/ 14 w 14"/>
                  <a:gd name="T19" fmla="*/ 7 h 15"/>
                  <a:gd name="T20" fmla="*/ 14 w 14"/>
                  <a:gd name="T21" fmla="*/ 5 h 15"/>
                  <a:gd name="T22" fmla="*/ 12 w 14"/>
                  <a:gd name="T23" fmla="*/ 3 h 15"/>
                  <a:gd name="T24" fmla="*/ 9 w 14"/>
                  <a:gd name="T25" fmla="*/ 0 h 15"/>
                  <a:gd name="T26" fmla="*/ 7 w 14"/>
                  <a:gd name="T27" fmla="*/ 0 h 15"/>
                  <a:gd name="T28" fmla="*/ 4 w 14"/>
                  <a:gd name="T29" fmla="*/ 3 h 15"/>
                  <a:gd name="T30" fmla="*/ 2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4" y="15"/>
                    </a:lnTo>
                    <a:lnTo>
                      <a:pt x="7" y="15"/>
                    </a:lnTo>
                    <a:lnTo>
                      <a:pt x="9" y="15"/>
                    </a:lnTo>
                    <a:lnTo>
                      <a:pt x="12" y="15"/>
                    </a:lnTo>
                    <a:lnTo>
                      <a:pt x="14" y="12"/>
                    </a:lnTo>
                    <a:lnTo>
                      <a:pt x="14" y="10"/>
                    </a:lnTo>
                    <a:lnTo>
                      <a:pt x="14" y="7"/>
                    </a:lnTo>
                    <a:lnTo>
                      <a:pt x="14" y="5"/>
                    </a:lnTo>
                    <a:lnTo>
                      <a:pt x="12" y="3"/>
                    </a:lnTo>
                    <a:lnTo>
                      <a:pt x="9" y="0"/>
                    </a:lnTo>
                    <a:lnTo>
                      <a:pt x="7" y="0"/>
                    </a:lnTo>
                    <a:lnTo>
                      <a:pt x="4" y="3"/>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473" name="Freeform 707"/>
              <p:cNvSpPr>
                <a:spLocks/>
              </p:cNvSpPr>
              <p:nvPr/>
            </p:nvSpPr>
            <p:spPr bwMode="auto">
              <a:xfrm>
                <a:off x="8305" y="4178"/>
                <a:ext cx="15" cy="15"/>
              </a:xfrm>
              <a:custGeom>
                <a:avLst/>
                <a:gdLst>
                  <a:gd name="T0" fmla="*/ 0 w 15"/>
                  <a:gd name="T1" fmla="*/ 10 h 15"/>
                  <a:gd name="T2" fmla="*/ 3 w 15"/>
                  <a:gd name="T3" fmla="*/ 12 h 15"/>
                  <a:gd name="T4" fmla="*/ 5 w 15"/>
                  <a:gd name="T5" fmla="*/ 15 h 15"/>
                  <a:gd name="T6" fmla="*/ 7 w 15"/>
                  <a:gd name="T7" fmla="*/ 15 h 15"/>
                  <a:gd name="T8" fmla="*/ 10 w 15"/>
                  <a:gd name="T9" fmla="*/ 15 h 15"/>
                  <a:gd name="T10" fmla="*/ 12 w 15"/>
                  <a:gd name="T11" fmla="*/ 15 h 15"/>
                  <a:gd name="T12" fmla="*/ 15 w 15"/>
                  <a:gd name="T13" fmla="*/ 12 h 15"/>
                  <a:gd name="T14" fmla="*/ 15 w 15"/>
                  <a:gd name="T15" fmla="*/ 10 h 15"/>
                  <a:gd name="T16" fmla="*/ 15 w 15"/>
                  <a:gd name="T17" fmla="*/ 8 h 15"/>
                  <a:gd name="T18" fmla="*/ 15 w 15"/>
                  <a:gd name="T19" fmla="*/ 8 h 15"/>
                  <a:gd name="T20" fmla="*/ 15 w 15"/>
                  <a:gd name="T21" fmla="*/ 5 h 15"/>
                  <a:gd name="T22" fmla="*/ 12 w 15"/>
                  <a:gd name="T23" fmla="*/ 3 h 15"/>
                  <a:gd name="T24" fmla="*/ 10 w 15"/>
                  <a:gd name="T25" fmla="*/ 0 h 15"/>
                  <a:gd name="T26" fmla="*/ 7 w 15"/>
                  <a:gd name="T27" fmla="*/ 0 h 15"/>
                  <a:gd name="T28" fmla="*/ 5 w 15"/>
                  <a:gd name="T29" fmla="*/ 3 h 15"/>
                  <a:gd name="T30" fmla="*/ 3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7" y="15"/>
                    </a:lnTo>
                    <a:lnTo>
                      <a:pt x="10" y="15"/>
                    </a:lnTo>
                    <a:lnTo>
                      <a:pt x="12" y="15"/>
                    </a:lnTo>
                    <a:lnTo>
                      <a:pt x="15" y="12"/>
                    </a:lnTo>
                    <a:lnTo>
                      <a:pt x="15" y="10"/>
                    </a:lnTo>
                    <a:lnTo>
                      <a:pt x="15" y="8"/>
                    </a:lnTo>
                    <a:lnTo>
                      <a:pt x="15" y="5"/>
                    </a:lnTo>
                    <a:lnTo>
                      <a:pt x="12" y="3"/>
                    </a:lnTo>
                    <a:lnTo>
                      <a:pt x="10" y="0"/>
                    </a:lnTo>
                    <a:lnTo>
                      <a:pt x="7" y="0"/>
                    </a:lnTo>
                    <a:lnTo>
                      <a:pt x="5" y="3"/>
                    </a:lnTo>
                    <a:lnTo>
                      <a:pt x="3" y="5"/>
                    </a:lnTo>
                    <a:lnTo>
                      <a:pt x="0" y="8"/>
                    </a:lnTo>
                    <a:lnTo>
                      <a:pt x="0" y="10"/>
                    </a:lnTo>
                    <a:close/>
                  </a:path>
                </a:pathLst>
              </a:custGeom>
              <a:solidFill>
                <a:srgbClr val="969696"/>
              </a:solidFill>
              <a:ln w="9525">
                <a:noFill/>
                <a:round/>
                <a:headEnd/>
                <a:tailEnd/>
              </a:ln>
            </p:spPr>
            <p:txBody>
              <a:bodyPr/>
              <a:lstStyle/>
              <a:p>
                <a:endParaRPr lang="ru-RU"/>
              </a:p>
            </p:txBody>
          </p:sp>
          <p:sp>
            <p:nvSpPr>
              <p:cNvPr id="474" name="Freeform 708"/>
              <p:cNvSpPr>
                <a:spLocks/>
              </p:cNvSpPr>
              <p:nvPr/>
            </p:nvSpPr>
            <p:spPr bwMode="auto">
              <a:xfrm>
                <a:off x="8303" y="4150"/>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9 w 14"/>
                  <a:gd name="T23" fmla="*/ 2 h 14"/>
                  <a:gd name="T24" fmla="*/ 7 w 14"/>
                  <a:gd name="T25" fmla="*/ 0 h 14"/>
                  <a:gd name="T26" fmla="*/ 5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9" y="14"/>
                    </a:lnTo>
                    <a:lnTo>
                      <a:pt x="12" y="12"/>
                    </a:lnTo>
                    <a:lnTo>
                      <a:pt x="14" y="9"/>
                    </a:lnTo>
                    <a:lnTo>
                      <a:pt x="14" y="7"/>
                    </a:lnTo>
                    <a:lnTo>
                      <a:pt x="12" y="4"/>
                    </a:lnTo>
                    <a:lnTo>
                      <a:pt x="9" y="2"/>
                    </a:lnTo>
                    <a:lnTo>
                      <a:pt x="7" y="0"/>
                    </a:lnTo>
                    <a:lnTo>
                      <a:pt x="5"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475" name="Freeform 709"/>
              <p:cNvSpPr>
                <a:spLocks/>
              </p:cNvSpPr>
              <p:nvPr/>
            </p:nvSpPr>
            <p:spPr bwMode="auto">
              <a:xfrm>
                <a:off x="8300" y="4121"/>
                <a:ext cx="15" cy="14"/>
              </a:xfrm>
              <a:custGeom>
                <a:avLst/>
                <a:gdLst>
                  <a:gd name="T0" fmla="*/ 0 w 15"/>
                  <a:gd name="T1" fmla="*/ 9 h 14"/>
                  <a:gd name="T2" fmla="*/ 0 w 15"/>
                  <a:gd name="T3" fmla="*/ 12 h 14"/>
                  <a:gd name="T4" fmla="*/ 3 w 15"/>
                  <a:gd name="T5" fmla="*/ 14 h 14"/>
                  <a:gd name="T6" fmla="*/ 5 w 15"/>
                  <a:gd name="T7" fmla="*/ 14 h 14"/>
                  <a:gd name="T8" fmla="*/ 8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5 h 14"/>
                  <a:gd name="T22" fmla="*/ 10 w 15"/>
                  <a:gd name="T23" fmla="*/ 2 h 14"/>
                  <a:gd name="T24" fmla="*/ 8 w 15"/>
                  <a:gd name="T25" fmla="*/ 0 h 14"/>
                  <a:gd name="T26" fmla="*/ 5 w 15"/>
                  <a:gd name="T27" fmla="*/ 0 h 14"/>
                  <a:gd name="T28" fmla="*/ 3 w 15"/>
                  <a:gd name="T29" fmla="*/ 2 h 14"/>
                  <a:gd name="T30" fmla="*/ 0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8" y="14"/>
                    </a:lnTo>
                    <a:lnTo>
                      <a:pt x="10" y="14"/>
                    </a:lnTo>
                    <a:lnTo>
                      <a:pt x="12" y="12"/>
                    </a:lnTo>
                    <a:lnTo>
                      <a:pt x="15" y="9"/>
                    </a:lnTo>
                    <a:lnTo>
                      <a:pt x="15" y="7"/>
                    </a:lnTo>
                    <a:lnTo>
                      <a:pt x="12" y="5"/>
                    </a:lnTo>
                    <a:lnTo>
                      <a:pt x="10" y="2"/>
                    </a:lnTo>
                    <a:lnTo>
                      <a:pt x="8" y="0"/>
                    </a:lnTo>
                    <a:lnTo>
                      <a:pt x="5" y="0"/>
                    </a:lnTo>
                    <a:lnTo>
                      <a:pt x="3"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476" name="Freeform 710"/>
              <p:cNvSpPr>
                <a:spLocks/>
              </p:cNvSpPr>
              <p:nvPr/>
            </p:nvSpPr>
            <p:spPr bwMode="auto">
              <a:xfrm>
                <a:off x="8298" y="4092"/>
                <a:ext cx="14" cy="14"/>
              </a:xfrm>
              <a:custGeom>
                <a:avLst/>
                <a:gdLst>
                  <a:gd name="T0" fmla="*/ 0 w 14"/>
                  <a:gd name="T1" fmla="*/ 10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10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5" y="14"/>
                    </a:lnTo>
                    <a:lnTo>
                      <a:pt x="7" y="14"/>
                    </a:lnTo>
                    <a:lnTo>
                      <a:pt x="10" y="14"/>
                    </a:lnTo>
                    <a:lnTo>
                      <a:pt x="12" y="12"/>
                    </a:lnTo>
                    <a:lnTo>
                      <a:pt x="14" y="10"/>
                    </a:lnTo>
                    <a:lnTo>
                      <a:pt x="14" y="7"/>
                    </a:lnTo>
                    <a:lnTo>
                      <a:pt x="12" y="5"/>
                    </a:lnTo>
                    <a:lnTo>
                      <a:pt x="10" y="2"/>
                    </a:lnTo>
                    <a:lnTo>
                      <a:pt x="7" y="0"/>
                    </a:lnTo>
                    <a:lnTo>
                      <a:pt x="5"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477" name="Freeform 711"/>
              <p:cNvSpPr>
                <a:spLocks/>
              </p:cNvSpPr>
              <p:nvPr/>
            </p:nvSpPr>
            <p:spPr bwMode="auto">
              <a:xfrm>
                <a:off x="8296" y="4063"/>
                <a:ext cx="14" cy="15"/>
              </a:xfrm>
              <a:custGeom>
                <a:avLst/>
                <a:gdLst>
                  <a:gd name="T0" fmla="*/ 0 w 14"/>
                  <a:gd name="T1" fmla="*/ 10 h 15"/>
                  <a:gd name="T2" fmla="*/ 0 w 14"/>
                  <a:gd name="T3" fmla="*/ 12 h 15"/>
                  <a:gd name="T4" fmla="*/ 2 w 14"/>
                  <a:gd name="T5" fmla="*/ 15 h 15"/>
                  <a:gd name="T6" fmla="*/ 4 w 14"/>
                  <a:gd name="T7" fmla="*/ 15 h 15"/>
                  <a:gd name="T8" fmla="*/ 7 w 14"/>
                  <a:gd name="T9" fmla="*/ 15 h 15"/>
                  <a:gd name="T10" fmla="*/ 9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9 w 14"/>
                  <a:gd name="T23" fmla="*/ 3 h 15"/>
                  <a:gd name="T24" fmla="*/ 7 w 14"/>
                  <a:gd name="T25" fmla="*/ 0 h 15"/>
                  <a:gd name="T26" fmla="*/ 4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4" y="15"/>
                    </a:lnTo>
                    <a:lnTo>
                      <a:pt x="7" y="15"/>
                    </a:lnTo>
                    <a:lnTo>
                      <a:pt x="9" y="15"/>
                    </a:lnTo>
                    <a:lnTo>
                      <a:pt x="12" y="12"/>
                    </a:lnTo>
                    <a:lnTo>
                      <a:pt x="14" y="10"/>
                    </a:lnTo>
                    <a:lnTo>
                      <a:pt x="14" y="7"/>
                    </a:lnTo>
                    <a:lnTo>
                      <a:pt x="12" y="5"/>
                    </a:lnTo>
                    <a:lnTo>
                      <a:pt x="9" y="3"/>
                    </a:lnTo>
                    <a:lnTo>
                      <a:pt x="7" y="0"/>
                    </a:lnTo>
                    <a:lnTo>
                      <a:pt x="4"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478" name="Freeform 712"/>
              <p:cNvSpPr>
                <a:spLocks/>
              </p:cNvSpPr>
              <p:nvPr/>
            </p:nvSpPr>
            <p:spPr bwMode="auto">
              <a:xfrm>
                <a:off x="8291" y="4037"/>
                <a:ext cx="14" cy="14"/>
              </a:xfrm>
              <a:custGeom>
                <a:avLst/>
                <a:gdLst>
                  <a:gd name="T0" fmla="*/ 0 w 14"/>
                  <a:gd name="T1" fmla="*/ 7 h 14"/>
                  <a:gd name="T2" fmla="*/ 2 w 14"/>
                  <a:gd name="T3" fmla="*/ 9 h 14"/>
                  <a:gd name="T4" fmla="*/ 5 w 14"/>
                  <a:gd name="T5" fmla="*/ 12 h 14"/>
                  <a:gd name="T6" fmla="*/ 7 w 14"/>
                  <a:gd name="T7" fmla="*/ 14 h 14"/>
                  <a:gd name="T8" fmla="*/ 9 w 14"/>
                  <a:gd name="T9" fmla="*/ 14 h 14"/>
                  <a:gd name="T10" fmla="*/ 12 w 14"/>
                  <a:gd name="T11" fmla="*/ 12 h 14"/>
                  <a:gd name="T12" fmla="*/ 14 w 14"/>
                  <a:gd name="T13" fmla="*/ 9 h 14"/>
                  <a:gd name="T14" fmla="*/ 14 w 14"/>
                  <a:gd name="T15" fmla="*/ 7 h 14"/>
                  <a:gd name="T16" fmla="*/ 14 w 14"/>
                  <a:gd name="T17" fmla="*/ 5 h 14"/>
                  <a:gd name="T18" fmla="*/ 14 w 14"/>
                  <a:gd name="T19" fmla="*/ 5 h 14"/>
                  <a:gd name="T20" fmla="*/ 14 w 14"/>
                  <a:gd name="T21" fmla="*/ 2 h 14"/>
                  <a:gd name="T22" fmla="*/ 12 w 14"/>
                  <a:gd name="T23" fmla="*/ 0 h 14"/>
                  <a:gd name="T24" fmla="*/ 9 w 14"/>
                  <a:gd name="T25" fmla="*/ 0 h 14"/>
                  <a:gd name="T26" fmla="*/ 7 w 14"/>
                  <a:gd name="T27" fmla="*/ 0 h 14"/>
                  <a:gd name="T28" fmla="*/ 5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9"/>
                    </a:lnTo>
                    <a:lnTo>
                      <a:pt x="5" y="12"/>
                    </a:lnTo>
                    <a:lnTo>
                      <a:pt x="7" y="14"/>
                    </a:lnTo>
                    <a:lnTo>
                      <a:pt x="9" y="14"/>
                    </a:lnTo>
                    <a:lnTo>
                      <a:pt x="12" y="12"/>
                    </a:lnTo>
                    <a:lnTo>
                      <a:pt x="14" y="9"/>
                    </a:lnTo>
                    <a:lnTo>
                      <a:pt x="14" y="7"/>
                    </a:lnTo>
                    <a:lnTo>
                      <a:pt x="14" y="5"/>
                    </a:lnTo>
                    <a:lnTo>
                      <a:pt x="14" y="2"/>
                    </a:lnTo>
                    <a:lnTo>
                      <a:pt x="12" y="0"/>
                    </a:lnTo>
                    <a:lnTo>
                      <a:pt x="9" y="0"/>
                    </a:lnTo>
                    <a:lnTo>
                      <a:pt x="7" y="0"/>
                    </a:lnTo>
                    <a:lnTo>
                      <a:pt x="5"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479" name="Freeform 713"/>
              <p:cNvSpPr>
                <a:spLocks/>
              </p:cNvSpPr>
              <p:nvPr/>
            </p:nvSpPr>
            <p:spPr bwMode="auto">
              <a:xfrm>
                <a:off x="8288" y="4008"/>
                <a:ext cx="15" cy="14"/>
              </a:xfrm>
              <a:custGeom>
                <a:avLst/>
                <a:gdLst>
                  <a:gd name="T0" fmla="*/ 0 w 15"/>
                  <a:gd name="T1" fmla="*/ 7 h 14"/>
                  <a:gd name="T2" fmla="*/ 3 w 15"/>
                  <a:gd name="T3" fmla="*/ 10 h 14"/>
                  <a:gd name="T4" fmla="*/ 5 w 15"/>
                  <a:gd name="T5" fmla="*/ 12 h 14"/>
                  <a:gd name="T6" fmla="*/ 8 w 15"/>
                  <a:gd name="T7" fmla="*/ 14 h 14"/>
                  <a:gd name="T8" fmla="*/ 10 w 15"/>
                  <a:gd name="T9" fmla="*/ 14 h 14"/>
                  <a:gd name="T10" fmla="*/ 12 w 15"/>
                  <a:gd name="T11" fmla="*/ 12 h 14"/>
                  <a:gd name="T12" fmla="*/ 15 w 15"/>
                  <a:gd name="T13" fmla="*/ 10 h 14"/>
                  <a:gd name="T14" fmla="*/ 15 w 15"/>
                  <a:gd name="T15" fmla="*/ 7 h 14"/>
                  <a:gd name="T16" fmla="*/ 15 w 15"/>
                  <a:gd name="T17" fmla="*/ 5 h 14"/>
                  <a:gd name="T18" fmla="*/ 15 w 15"/>
                  <a:gd name="T19" fmla="*/ 5 h 14"/>
                  <a:gd name="T20" fmla="*/ 15 w 15"/>
                  <a:gd name="T21" fmla="*/ 2 h 14"/>
                  <a:gd name="T22" fmla="*/ 12 w 15"/>
                  <a:gd name="T23" fmla="*/ 0 h 14"/>
                  <a:gd name="T24" fmla="*/ 10 w 15"/>
                  <a:gd name="T25" fmla="*/ 0 h 14"/>
                  <a:gd name="T26" fmla="*/ 8 w 15"/>
                  <a:gd name="T27" fmla="*/ 0 h 14"/>
                  <a:gd name="T28" fmla="*/ 5 w 15"/>
                  <a:gd name="T29" fmla="*/ 0 h 14"/>
                  <a:gd name="T30" fmla="*/ 3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3" y="10"/>
                    </a:lnTo>
                    <a:lnTo>
                      <a:pt x="5" y="12"/>
                    </a:lnTo>
                    <a:lnTo>
                      <a:pt x="8" y="14"/>
                    </a:lnTo>
                    <a:lnTo>
                      <a:pt x="10" y="14"/>
                    </a:lnTo>
                    <a:lnTo>
                      <a:pt x="12" y="12"/>
                    </a:lnTo>
                    <a:lnTo>
                      <a:pt x="15" y="10"/>
                    </a:lnTo>
                    <a:lnTo>
                      <a:pt x="15" y="7"/>
                    </a:lnTo>
                    <a:lnTo>
                      <a:pt x="15" y="5"/>
                    </a:lnTo>
                    <a:lnTo>
                      <a:pt x="15" y="2"/>
                    </a:lnTo>
                    <a:lnTo>
                      <a:pt x="12" y="0"/>
                    </a:lnTo>
                    <a:lnTo>
                      <a:pt x="10" y="0"/>
                    </a:lnTo>
                    <a:lnTo>
                      <a:pt x="8" y="0"/>
                    </a:lnTo>
                    <a:lnTo>
                      <a:pt x="5" y="0"/>
                    </a:lnTo>
                    <a:lnTo>
                      <a:pt x="3" y="2"/>
                    </a:lnTo>
                    <a:lnTo>
                      <a:pt x="0" y="5"/>
                    </a:lnTo>
                    <a:lnTo>
                      <a:pt x="0" y="7"/>
                    </a:lnTo>
                    <a:close/>
                  </a:path>
                </a:pathLst>
              </a:custGeom>
              <a:solidFill>
                <a:srgbClr val="969696"/>
              </a:solidFill>
              <a:ln w="9525">
                <a:noFill/>
                <a:round/>
                <a:headEnd/>
                <a:tailEnd/>
              </a:ln>
            </p:spPr>
            <p:txBody>
              <a:bodyPr/>
              <a:lstStyle/>
              <a:p>
                <a:endParaRPr lang="ru-RU"/>
              </a:p>
            </p:txBody>
          </p:sp>
          <p:sp>
            <p:nvSpPr>
              <p:cNvPr id="480" name="Freeform 714"/>
              <p:cNvSpPr>
                <a:spLocks/>
              </p:cNvSpPr>
              <p:nvPr/>
            </p:nvSpPr>
            <p:spPr bwMode="auto">
              <a:xfrm>
                <a:off x="8286" y="3979"/>
                <a:ext cx="14" cy="15"/>
              </a:xfrm>
              <a:custGeom>
                <a:avLst/>
                <a:gdLst>
                  <a:gd name="T0" fmla="*/ 0 w 14"/>
                  <a:gd name="T1" fmla="*/ 7 h 15"/>
                  <a:gd name="T2" fmla="*/ 2 w 14"/>
                  <a:gd name="T3" fmla="*/ 10 h 15"/>
                  <a:gd name="T4" fmla="*/ 5 w 14"/>
                  <a:gd name="T5" fmla="*/ 12 h 15"/>
                  <a:gd name="T6" fmla="*/ 7 w 14"/>
                  <a:gd name="T7" fmla="*/ 15 h 15"/>
                  <a:gd name="T8" fmla="*/ 10 w 14"/>
                  <a:gd name="T9" fmla="*/ 15 h 15"/>
                  <a:gd name="T10" fmla="*/ 12 w 14"/>
                  <a:gd name="T11" fmla="*/ 12 h 15"/>
                  <a:gd name="T12" fmla="*/ 14 w 14"/>
                  <a:gd name="T13" fmla="*/ 10 h 15"/>
                  <a:gd name="T14" fmla="*/ 14 w 14"/>
                  <a:gd name="T15" fmla="*/ 7 h 15"/>
                  <a:gd name="T16" fmla="*/ 14 w 14"/>
                  <a:gd name="T17" fmla="*/ 5 h 15"/>
                  <a:gd name="T18" fmla="*/ 14 w 14"/>
                  <a:gd name="T19" fmla="*/ 5 h 15"/>
                  <a:gd name="T20" fmla="*/ 14 w 14"/>
                  <a:gd name="T21" fmla="*/ 3 h 15"/>
                  <a:gd name="T22" fmla="*/ 12 w 14"/>
                  <a:gd name="T23" fmla="*/ 0 h 15"/>
                  <a:gd name="T24" fmla="*/ 10 w 14"/>
                  <a:gd name="T25" fmla="*/ 0 h 15"/>
                  <a:gd name="T26" fmla="*/ 7 w 14"/>
                  <a:gd name="T27" fmla="*/ 0 h 15"/>
                  <a:gd name="T28" fmla="*/ 5 w 14"/>
                  <a:gd name="T29" fmla="*/ 0 h 15"/>
                  <a:gd name="T30" fmla="*/ 2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2" y="10"/>
                    </a:lnTo>
                    <a:lnTo>
                      <a:pt x="5" y="12"/>
                    </a:lnTo>
                    <a:lnTo>
                      <a:pt x="7" y="15"/>
                    </a:lnTo>
                    <a:lnTo>
                      <a:pt x="10" y="15"/>
                    </a:lnTo>
                    <a:lnTo>
                      <a:pt x="12" y="12"/>
                    </a:lnTo>
                    <a:lnTo>
                      <a:pt x="14" y="10"/>
                    </a:lnTo>
                    <a:lnTo>
                      <a:pt x="14" y="7"/>
                    </a:lnTo>
                    <a:lnTo>
                      <a:pt x="14" y="5"/>
                    </a:lnTo>
                    <a:lnTo>
                      <a:pt x="14" y="3"/>
                    </a:lnTo>
                    <a:lnTo>
                      <a:pt x="12" y="0"/>
                    </a:lnTo>
                    <a:lnTo>
                      <a:pt x="10" y="0"/>
                    </a:lnTo>
                    <a:lnTo>
                      <a:pt x="7" y="0"/>
                    </a:lnTo>
                    <a:lnTo>
                      <a:pt x="5" y="0"/>
                    </a:lnTo>
                    <a:lnTo>
                      <a:pt x="2" y="3"/>
                    </a:lnTo>
                    <a:lnTo>
                      <a:pt x="0" y="5"/>
                    </a:lnTo>
                    <a:lnTo>
                      <a:pt x="0" y="7"/>
                    </a:lnTo>
                    <a:close/>
                  </a:path>
                </a:pathLst>
              </a:custGeom>
              <a:solidFill>
                <a:srgbClr val="969696"/>
              </a:solidFill>
              <a:ln w="9525">
                <a:noFill/>
                <a:round/>
                <a:headEnd/>
                <a:tailEnd/>
              </a:ln>
            </p:spPr>
            <p:txBody>
              <a:bodyPr/>
              <a:lstStyle/>
              <a:p>
                <a:endParaRPr lang="ru-RU"/>
              </a:p>
            </p:txBody>
          </p:sp>
          <p:sp>
            <p:nvSpPr>
              <p:cNvPr id="481" name="Freeform 715"/>
              <p:cNvSpPr>
                <a:spLocks/>
              </p:cNvSpPr>
              <p:nvPr/>
            </p:nvSpPr>
            <p:spPr bwMode="auto">
              <a:xfrm>
                <a:off x="8284" y="3950"/>
                <a:ext cx="14" cy="15"/>
              </a:xfrm>
              <a:custGeom>
                <a:avLst/>
                <a:gdLst>
                  <a:gd name="T0" fmla="*/ 0 w 14"/>
                  <a:gd name="T1" fmla="*/ 8 h 15"/>
                  <a:gd name="T2" fmla="*/ 2 w 14"/>
                  <a:gd name="T3" fmla="*/ 10 h 15"/>
                  <a:gd name="T4" fmla="*/ 4 w 14"/>
                  <a:gd name="T5" fmla="*/ 12 h 15"/>
                  <a:gd name="T6" fmla="*/ 7 w 14"/>
                  <a:gd name="T7" fmla="*/ 15 h 15"/>
                  <a:gd name="T8" fmla="*/ 9 w 14"/>
                  <a:gd name="T9" fmla="*/ 15 h 15"/>
                  <a:gd name="T10" fmla="*/ 12 w 14"/>
                  <a:gd name="T11" fmla="*/ 12 h 15"/>
                  <a:gd name="T12" fmla="*/ 14 w 14"/>
                  <a:gd name="T13" fmla="*/ 10 h 15"/>
                  <a:gd name="T14" fmla="*/ 14 w 14"/>
                  <a:gd name="T15" fmla="*/ 8 h 15"/>
                  <a:gd name="T16" fmla="*/ 14 w 14"/>
                  <a:gd name="T17" fmla="*/ 5 h 15"/>
                  <a:gd name="T18" fmla="*/ 14 w 14"/>
                  <a:gd name="T19" fmla="*/ 5 h 15"/>
                  <a:gd name="T20" fmla="*/ 14 w 14"/>
                  <a:gd name="T21" fmla="*/ 3 h 15"/>
                  <a:gd name="T22" fmla="*/ 12 w 14"/>
                  <a:gd name="T23" fmla="*/ 0 h 15"/>
                  <a:gd name="T24" fmla="*/ 9 w 14"/>
                  <a:gd name="T25" fmla="*/ 0 h 15"/>
                  <a:gd name="T26" fmla="*/ 7 w 14"/>
                  <a:gd name="T27" fmla="*/ 0 h 15"/>
                  <a:gd name="T28" fmla="*/ 4 w 14"/>
                  <a:gd name="T29" fmla="*/ 0 h 15"/>
                  <a:gd name="T30" fmla="*/ 2 w 14"/>
                  <a:gd name="T31" fmla="*/ 3 h 15"/>
                  <a:gd name="T32" fmla="*/ 0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2" y="10"/>
                    </a:lnTo>
                    <a:lnTo>
                      <a:pt x="4" y="12"/>
                    </a:lnTo>
                    <a:lnTo>
                      <a:pt x="7" y="15"/>
                    </a:lnTo>
                    <a:lnTo>
                      <a:pt x="9" y="15"/>
                    </a:lnTo>
                    <a:lnTo>
                      <a:pt x="12" y="12"/>
                    </a:lnTo>
                    <a:lnTo>
                      <a:pt x="14" y="10"/>
                    </a:lnTo>
                    <a:lnTo>
                      <a:pt x="14" y="8"/>
                    </a:lnTo>
                    <a:lnTo>
                      <a:pt x="14" y="5"/>
                    </a:lnTo>
                    <a:lnTo>
                      <a:pt x="14" y="3"/>
                    </a:lnTo>
                    <a:lnTo>
                      <a:pt x="12" y="0"/>
                    </a:lnTo>
                    <a:lnTo>
                      <a:pt x="9" y="0"/>
                    </a:lnTo>
                    <a:lnTo>
                      <a:pt x="7" y="0"/>
                    </a:lnTo>
                    <a:lnTo>
                      <a:pt x="4" y="0"/>
                    </a:lnTo>
                    <a:lnTo>
                      <a:pt x="2" y="3"/>
                    </a:lnTo>
                    <a:lnTo>
                      <a:pt x="0" y="5"/>
                    </a:lnTo>
                    <a:lnTo>
                      <a:pt x="0" y="8"/>
                    </a:lnTo>
                    <a:close/>
                  </a:path>
                </a:pathLst>
              </a:custGeom>
              <a:solidFill>
                <a:srgbClr val="969696"/>
              </a:solidFill>
              <a:ln w="9525">
                <a:noFill/>
                <a:round/>
                <a:headEnd/>
                <a:tailEnd/>
              </a:ln>
            </p:spPr>
            <p:txBody>
              <a:bodyPr/>
              <a:lstStyle/>
              <a:p>
                <a:endParaRPr lang="ru-RU"/>
              </a:p>
            </p:txBody>
          </p:sp>
          <p:sp>
            <p:nvSpPr>
              <p:cNvPr id="482" name="Freeform 716"/>
              <p:cNvSpPr>
                <a:spLocks/>
              </p:cNvSpPr>
              <p:nvPr/>
            </p:nvSpPr>
            <p:spPr bwMode="auto">
              <a:xfrm>
                <a:off x="8281" y="3922"/>
                <a:ext cx="15" cy="14"/>
              </a:xfrm>
              <a:custGeom>
                <a:avLst/>
                <a:gdLst>
                  <a:gd name="T0" fmla="*/ 0 w 15"/>
                  <a:gd name="T1" fmla="*/ 7 h 14"/>
                  <a:gd name="T2" fmla="*/ 0 w 15"/>
                  <a:gd name="T3" fmla="*/ 9 h 14"/>
                  <a:gd name="T4" fmla="*/ 3 w 15"/>
                  <a:gd name="T5" fmla="*/ 12 h 14"/>
                  <a:gd name="T6" fmla="*/ 5 w 15"/>
                  <a:gd name="T7" fmla="*/ 14 h 14"/>
                  <a:gd name="T8" fmla="*/ 7 w 15"/>
                  <a:gd name="T9" fmla="*/ 14 h 14"/>
                  <a:gd name="T10" fmla="*/ 10 w 15"/>
                  <a:gd name="T11" fmla="*/ 12 h 14"/>
                  <a:gd name="T12" fmla="*/ 12 w 15"/>
                  <a:gd name="T13" fmla="*/ 9 h 14"/>
                  <a:gd name="T14" fmla="*/ 15 w 15"/>
                  <a:gd name="T15" fmla="*/ 7 h 14"/>
                  <a:gd name="T16" fmla="*/ 15 w 15"/>
                  <a:gd name="T17" fmla="*/ 4 h 14"/>
                  <a:gd name="T18" fmla="*/ 15 w 15"/>
                  <a:gd name="T19" fmla="*/ 4 h 14"/>
                  <a:gd name="T20" fmla="*/ 12 w 15"/>
                  <a:gd name="T21" fmla="*/ 2 h 14"/>
                  <a:gd name="T22" fmla="*/ 10 w 15"/>
                  <a:gd name="T23" fmla="*/ 0 h 14"/>
                  <a:gd name="T24" fmla="*/ 7 w 15"/>
                  <a:gd name="T25" fmla="*/ 0 h 14"/>
                  <a:gd name="T26" fmla="*/ 5 w 15"/>
                  <a:gd name="T27" fmla="*/ 0 h 14"/>
                  <a:gd name="T28" fmla="*/ 3 w 15"/>
                  <a:gd name="T29" fmla="*/ 0 h 14"/>
                  <a:gd name="T30" fmla="*/ 0 w 15"/>
                  <a:gd name="T31" fmla="*/ 2 h 14"/>
                  <a:gd name="T32" fmla="*/ 0 w 15"/>
                  <a:gd name="T33" fmla="*/ 4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7" y="14"/>
                    </a:lnTo>
                    <a:lnTo>
                      <a:pt x="10" y="12"/>
                    </a:lnTo>
                    <a:lnTo>
                      <a:pt x="12" y="9"/>
                    </a:lnTo>
                    <a:lnTo>
                      <a:pt x="15" y="7"/>
                    </a:lnTo>
                    <a:lnTo>
                      <a:pt x="15" y="4"/>
                    </a:lnTo>
                    <a:lnTo>
                      <a:pt x="12" y="2"/>
                    </a:lnTo>
                    <a:lnTo>
                      <a:pt x="10" y="0"/>
                    </a:lnTo>
                    <a:lnTo>
                      <a:pt x="7" y="0"/>
                    </a:lnTo>
                    <a:lnTo>
                      <a:pt x="5" y="0"/>
                    </a:lnTo>
                    <a:lnTo>
                      <a:pt x="3" y="0"/>
                    </a:lnTo>
                    <a:lnTo>
                      <a:pt x="0" y="2"/>
                    </a:lnTo>
                    <a:lnTo>
                      <a:pt x="0" y="4"/>
                    </a:lnTo>
                    <a:lnTo>
                      <a:pt x="0" y="7"/>
                    </a:lnTo>
                    <a:close/>
                  </a:path>
                </a:pathLst>
              </a:custGeom>
              <a:solidFill>
                <a:srgbClr val="969696"/>
              </a:solidFill>
              <a:ln w="9525">
                <a:noFill/>
                <a:round/>
                <a:headEnd/>
                <a:tailEnd/>
              </a:ln>
            </p:spPr>
            <p:txBody>
              <a:bodyPr/>
              <a:lstStyle/>
              <a:p>
                <a:endParaRPr lang="ru-RU"/>
              </a:p>
            </p:txBody>
          </p:sp>
          <p:sp>
            <p:nvSpPr>
              <p:cNvPr id="483" name="Freeform 717"/>
              <p:cNvSpPr>
                <a:spLocks/>
              </p:cNvSpPr>
              <p:nvPr/>
            </p:nvSpPr>
            <p:spPr bwMode="auto">
              <a:xfrm>
                <a:off x="8279" y="3893"/>
                <a:ext cx="14" cy="14"/>
              </a:xfrm>
              <a:custGeom>
                <a:avLst/>
                <a:gdLst>
                  <a:gd name="T0" fmla="*/ 0 w 14"/>
                  <a:gd name="T1" fmla="*/ 7 h 14"/>
                  <a:gd name="T2" fmla="*/ 0 w 14"/>
                  <a:gd name="T3" fmla="*/ 9 h 14"/>
                  <a:gd name="T4" fmla="*/ 2 w 14"/>
                  <a:gd name="T5" fmla="*/ 12 h 14"/>
                  <a:gd name="T6" fmla="*/ 5 w 14"/>
                  <a:gd name="T7" fmla="*/ 14 h 14"/>
                  <a:gd name="T8" fmla="*/ 7 w 14"/>
                  <a:gd name="T9" fmla="*/ 14 h 14"/>
                  <a:gd name="T10" fmla="*/ 9 w 14"/>
                  <a:gd name="T11" fmla="*/ 12 h 14"/>
                  <a:gd name="T12" fmla="*/ 12 w 14"/>
                  <a:gd name="T13" fmla="*/ 9 h 14"/>
                  <a:gd name="T14" fmla="*/ 14 w 14"/>
                  <a:gd name="T15" fmla="*/ 7 h 14"/>
                  <a:gd name="T16" fmla="*/ 14 w 14"/>
                  <a:gd name="T17" fmla="*/ 5 h 14"/>
                  <a:gd name="T18" fmla="*/ 14 w 14"/>
                  <a:gd name="T19" fmla="*/ 5 h 14"/>
                  <a:gd name="T20" fmla="*/ 12 w 14"/>
                  <a:gd name="T21" fmla="*/ 2 h 14"/>
                  <a:gd name="T22" fmla="*/ 9 w 14"/>
                  <a:gd name="T23" fmla="*/ 0 h 14"/>
                  <a:gd name="T24" fmla="*/ 7 w 14"/>
                  <a:gd name="T25" fmla="*/ 0 h 14"/>
                  <a:gd name="T26" fmla="*/ 5 w 14"/>
                  <a:gd name="T27" fmla="*/ 0 h 14"/>
                  <a:gd name="T28" fmla="*/ 2 w 14"/>
                  <a:gd name="T29" fmla="*/ 0 h 14"/>
                  <a:gd name="T30" fmla="*/ 0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5" y="14"/>
                    </a:lnTo>
                    <a:lnTo>
                      <a:pt x="7" y="14"/>
                    </a:lnTo>
                    <a:lnTo>
                      <a:pt x="9" y="12"/>
                    </a:lnTo>
                    <a:lnTo>
                      <a:pt x="12" y="9"/>
                    </a:lnTo>
                    <a:lnTo>
                      <a:pt x="14" y="7"/>
                    </a:lnTo>
                    <a:lnTo>
                      <a:pt x="14" y="5"/>
                    </a:lnTo>
                    <a:lnTo>
                      <a:pt x="12" y="2"/>
                    </a:lnTo>
                    <a:lnTo>
                      <a:pt x="9" y="0"/>
                    </a:lnTo>
                    <a:lnTo>
                      <a:pt x="7" y="0"/>
                    </a:lnTo>
                    <a:lnTo>
                      <a:pt x="5" y="0"/>
                    </a:lnTo>
                    <a:lnTo>
                      <a:pt x="2" y="0"/>
                    </a:lnTo>
                    <a:lnTo>
                      <a:pt x="0" y="2"/>
                    </a:lnTo>
                    <a:lnTo>
                      <a:pt x="0" y="5"/>
                    </a:lnTo>
                    <a:lnTo>
                      <a:pt x="0" y="7"/>
                    </a:lnTo>
                    <a:close/>
                  </a:path>
                </a:pathLst>
              </a:custGeom>
              <a:solidFill>
                <a:srgbClr val="969696"/>
              </a:solidFill>
              <a:ln w="9525">
                <a:noFill/>
                <a:round/>
                <a:headEnd/>
                <a:tailEnd/>
              </a:ln>
            </p:spPr>
            <p:txBody>
              <a:bodyPr/>
              <a:lstStyle/>
              <a:p>
                <a:endParaRPr lang="ru-RU"/>
              </a:p>
            </p:txBody>
          </p:sp>
          <p:sp>
            <p:nvSpPr>
              <p:cNvPr id="484" name="Freeform 718"/>
              <p:cNvSpPr>
                <a:spLocks/>
              </p:cNvSpPr>
              <p:nvPr/>
            </p:nvSpPr>
            <p:spPr bwMode="auto">
              <a:xfrm>
                <a:off x="8276" y="3864"/>
                <a:ext cx="15" cy="14"/>
              </a:xfrm>
              <a:custGeom>
                <a:avLst/>
                <a:gdLst>
                  <a:gd name="T0" fmla="*/ 0 w 15"/>
                  <a:gd name="T1" fmla="*/ 7 h 14"/>
                  <a:gd name="T2" fmla="*/ 0 w 15"/>
                  <a:gd name="T3" fmla="*/ 10 h 14"/>
                  <a:gd name="T4" fmla="*/ 3 w 15"/>
                  <a:gd name="T5" fmla="*/ 12 h 14"/>
                  <a:gd name="T6" fmla="*/ 5 w 15"/>
                  <a:gd name="T7" fmla="*/ 14 h 14"/>
                  <a:gd name="T8" fmla="*/ 8 w 15"/>
                  <a:gd name="T9" fmla="*/ 14 h 14"/>
                  <a:gd name="T10" fmla="*/ 10 w 15"/>
                  <a:gd name="T11" fmla="*/ 12 h 14"/>
                  <a:gd name="T12" fmla="*/ 12 w 15"/>
                  <a:gd name="T13" fmla="*/ 10 h 14"/>
                  <a:gd name="T14" fmla="*/ 15 w 15"/>
                  <a:gd name="T15" fmla="*/ 7 h 14"/>
                  <a:gd name="T16" fmla="*/ 15 w 15"/>
                  <a:gd name="T17" fmla="*/ 5 h 14"/>
                  <a:gd name="T18" fmla="*/ 15 w 15"/>
                  <a:gd name="T19" fmla="*/ 5 h 14"/>
                  <a:gd name="T20" fmla="*/ 12 w 15"/>
                  <a:gd name="T21" fmla="*/ 2 h 14"/>
                  <a:gd name="T22" fmla="*/ 10 w 15"/>
                  <a:gd name="T23" fmla="*/ 0 h 14"/>
                  <a:gd name="T24" fmla="*/ 8 w 15"/>
                  <a:gd name="T25" fmla="*/ 0 h 14"/>
                  <a:gd name="T26" fmla="*/ 5 w 15"/>
                  <a:gd name="T27" fmla="*/ 0 h 14"/>
                  <a:gd name="T28" fmla="*/ 3 w 15"/>
                  <a:gd name="T29" fmla="*/ 0 h 14"/>
                  <a:gd name="T30" fmla="*/ 0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10"/>
                    </a:lnTo>
                    <a:lnTo>
                      <a:pt x="3" y="12"/>
                    </a:lnTo>
                    <a:lnTo>
                      <a:pt x="5" y="14"/>
                    </a:lnTo>
                    <a:lnTo>
                      <a:pt x="8" y="14"/>
                    </a:lnTo>
                    <a:lnTo>
                      <a:pt x="10" y="12"/>
                    </a:lnTo>
                    <a:lnTo>
                      <a:pt x="12" y="10"/>
                    </a:lnTo>
                    <a:lnTo>
                      <a:pt x="15" y="7"/>
                    </a:lnTo>
                    <a:lnTo>
                      <a:pt x="15" y="5"/>
                    </a:lnTo>
                    <a:lnTo>
                      <a:pt x="12" y="2"/>
                    </a:lnTo>
                    <a:lnTo>
                      <a:pt x="10" y="0"/>
                    </a:lnTo>
                    <a:lnTo>
                      <a:pt x="8" y="0"/>
                    </a:lnTo>
                    <a:lnTo>
                      <a:pt x="5" y="0"/>
                    </a:lnTo>
                    <a:lnTo>
                      <a:pt x="3" y="0"/>
                    </a:lnTo>
                    <a:lnTo>
                      <a:pt x="0" y="2"/>
                    </a:lnTo>
                    <a:lnTo>
                      <a:pt x="0" y="5"/>
                    </a:lnTo>
                    <a:lnTo>
                      <a:pt x="0" y="7"/>
                    </a:lnTo>
                    <a:close/>
                  </a:path>
                </a:pathLst>
              </a:custGeom>
              <a:solidFill>
                <a:srgbClr val="969696"/>
              </a:solidFill>
              <a:ln w="9525">
                <a:noFill/>
                <a:round/>
                <a:headEnd/>
                <a:tailEnd/>
              </a:ln>
            </p:spPr>
            <p:txBody>
              <a:bodyPr/>
              <a:lstStyle/>
              <a:p>
                <a:endParaRPr lang="ru-RU"/>
              </a:p>
            </p:txBody>
          </p:sp>
          <p:sp>
            <p:nvSpPr>
              <p:cNvPr id="485" name="Freeform 719"/>
              <p:cNvSpPr>
                <a:spLocks/>
              </p:cNvSpPr>
              <p:nvPr/>
            </p:nvSpPr>
            <p:spPr bwMode="auto">
              <a:xfrm>
                <a:off x="8274" y="3835"/>
                <a:ext cx="14" cy="15"/>
              </a:xfrm>
              <a:custGeom>
                <a:avLst/>
                <a:gdLst>
                  <a:gd name="T0" fmla="*/ 0 w 14"/>
                  <a:gd name="T1" fmla="*/ 7 h 15"/>
                  <a:gd name="T2" fmla="*/ 0 w 14"/>
                  <a:gd name="T3" fmla="*/ 10 h 15"/>
                  <a:gd name="T4" fmla="*/ 2 w 14"/>
                  <a:gd name="T5" fmla="*/ 12 h 15"/>
                  <a:gd name="T6" fmla="*/ 5 w 14"/>
                  <a:gd name="T7" fmla="*/ 15 h 15"/>
                  <a:gd name="T8" fmla="*/ 7 w 14"/>
                  <a:gd name="T9" fmla="*/ 15 h 15"/>
                  <a:gd name="T10" fmla="*/ 10 w 14"/>
                  <a:gd name="T11" fmla="*/ 12 h 15"/>
                  <a:gd name="T12" fmla="*/ 12 w 14"/>
                  <a:gd name="T13" fmla="*/ 10 h 15"/>
                  <a:gd name="T14" fmla="*/ 14 w 14"/>
                  <a:gd name="T15" fmla="*/ 7 h 15"/>
                  <a:gd name="T16" fmla="*/ 14 w 14"/>
                  <a:gd name="T17" fmla="*/ 5 h 15"/>
                  <a:gd name="T18" fmla="*/ 14 w 14"/>
                  <a:gd name="T19" fmla="*/ 5 h 15"/>
                  <a:gd name="T20" fmla="*/ 12 w 14"/>
                  <a:gd name="T21" fmla="*/ 3 h 15"/>
                  <a:gd name="T22" fmla="*/ 10 w 14"/>
                  <a:gd name="T23" fmla="*/ 0 h 15"/>
                  <a:gd name="T24" fmla="*/ 7 w 14"/>
                  <a:gd name="T25" fmla="*/ 0 h 15"/>
                  <a:gd name="T26" fmla="*/ 5 w 14"/>
                  <a:gd name="T27" fmla="*/ 0 h 15"/>
                  <a:gd name="T28" fmla="*/ 2 w 14"/>
                  <a:gd name="T29" fmla="*/ 0 h 15"/>
                  <a:gd name="T30" fmla="*/ 0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2" y="12"/>
                    </a:lnTo>
                    <a:lnTo>
                      <a:pt x="5" y="15"/>
                    </a:lnTo>
                    <a:lnTo>
                      <a:pt x="7" y="15"/>
                    </a:lnTo>
                    <a:lnTo>
                      <a:pt x="10" y="12"/>
                    </a:lnTo>
                    <a:lnTo>
                      <a:pt x="12" y="10"/>
                    </a:lnTo>
                    <a:lnTo>
                      <a:pt x="14" y="7"/>
                    </a:lnTo>
                    <a:lnTo>
                      <a:pt x="14" y="5"/>
                    </a:lnTo>
                    <a:lnTo>
                      <a:pt x="12" y="3"/>
                    </a:lnTo>
                    <a:lnTo>
                      <a:pt x="10" y="0"/>
                    </a:lnTo>
                    <a:lnTo>
                      <a:pt x="7" y="0"/>
                    </a:lnTo>
                    <a:lnTo>
                      <a:pt x="5" y="0"/>
                    </a:lnTo>
                    <a:lnTo>
                      <a:pt x="2" y="0"/>
                    </a:lnTo>
                    <a:lnTo>
                      <a:pt x="0" y="3"/>
                    </a:lnTo>
                    <a:lnTo>
                      <a:pt x="0" y="5"/>
                    </a:lnTo>
                    <a:lnTo>
                      <a:pt x="0" y="7"/>
                    </a:lnTo>
                    <a:close/>
                  </a:path>
                </a:pathLst>
              </a:custGeom>
              <a:solidFill>
                <a:srgbClr val="969696"/>
              </a:solidFill>
              <a:ln w="9525">
                <a:noFill/>
                <a:round/>
                <a:headEnd/>
                <a:tailEnd/>
              </a:ln>
            </p:spPr>
            <p:txBody>
              <a:bodyPr/>
              <a:lstStyle/>
              <a:p>
                <a:endParaRPr lang="ru-RU"/>
              </a:p>
            </p:txBody>
          </p:sp>
          <p:sp>
            <p:nvSpPr>
              <p:cNvPr id="486" name="Freeform 720"/>
              <p:cNvSpPr>
                <a:spLocks/>
              </p:cNvSpPr>
              <p:nvPr/>
            </p:nvSpPr>
            <p:spPr bwMode="auto">
              <a:xfrm>
                <a:off x="8269" y="3806"/>
                <a:ext cx="15" cy="15"/>
              </a:xfrm>
              <a:custGeom>
                <a:avLst/>
                <a:gdLst>
                  <a:gd name="T0" fmla="*/ 0 w 15"/>
                  <a:gd name="T1" fmla="*/ 8 h 15"/>
                  <a:gd name="T2" fmla="*/ 3 w 15"/>
                  <a:gd name="T3" fmla="*/ 10 h 15"/>
                  <a:gd name="T4" fmla="*/ 5 w 15"/>
                  <a:gd name="T5" fmla="*/ 12 h 15"/>
                  <a:gd name="T6" fmla="*/ 7 w 15"/>
                  <a:gd name="T7" fmla="*/ 15 h 15"/>
                  <a:gd name="T8" fmla="*/ 10 w 15"/>
                  <a:gd name="T9" fmla="*/ 15 h 15"/>
                  <a:gd name="T10" fmla="*/ 12 w 15"/>
                  <a:gd name="T11" fmla="*/ 12 h 15"/>
                  <a:gd name="T12" fmla="*/ 15 w 15"/>
                  <a:gd name="T13" fmla="*/ 10 h 15"/>
                  <a:gd name="T14" fmla="*/ 15 w 15"/>
                  <a:gd name="T15" fmla="*/ 8 h 15"/>
                  <a:gd name="T16" fmla="*/ 15 w 15"/>
                  <a:gd name="T17" fmla="*/ 5 h 15"/>
                  <a:gd name="T18" fmla="*/ 15 w 15"/>
                  <a:gd name="T19" fmla="*/ 5 h 15"/>
                  <a:gd name="T20" fmla="*/ 15 w 15"/>
                  <a:gd name="T21" fmla="*/ 3 h 15"/>
                  <a:gd name="T22" fmla="*/ 12 w 15"/>
                  <a:gd name="T23" fmla="*/ 0 h 15"/>
                  <a:gd name="T24" fmla="*/ 10 w 15"/>
                  <a:gd name="T25" fmla="*/ 0 h 15"/>
                  <a:gd name="T26" fmla="*/ 7 w 15"/>
                  <a:gd name="T27" fmla="*/ 0 h 15"/>
                  <a:gd name="T28" fmla="*/ 5 w 15"/>
                  <a:gd name="T29" fmla="*/ 0 h 15"/>
                  <a:gd name="T30" fmla="*/ 3 w 15"/>
                  <a:gd name="T31" fmla="*/ 3 h 15"/>
                  <a:gd name="T32" fmla="*/ 0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3" y="10"/>
                    </a:lnTo>
                    <a:lnTo>
                      <a:pt x="5" y="12"/>
                    </a:lnTo>
                    <a:lnTo>
                      <a:pt x="7" y="15"/>
                    </a:lnTo>
                    <a:lnTo>
                      <a:pt x="10" y="15"/>
                    </a:lnTo>
                    <a:lnTo>
                      <a:pt x="12" y="12"/>
                    </a:lnTo>
                    <a:lnTo>
                      <a:pt x="15" y="10"/>
                    </a:lnTo>
                    <a:lnTo>
                      <a:pt x="15" y="8"/>
                    </a:lnTo>
                    <a:lnTo>
                      <a:pt x="15" y="5"/>
                    </a:lnTo>
                    <a:lnTo>
                      <a:pt x="15" y="3"/>
                    </a:lnTo>
                    <a:lnTo>
                      <a:pt x="12" y="0"/>
                    </a:lnTo>
                    <a:lnTo>
                      <a:pt x="10" y="0"/>
                    </a:lnTo>
                    <a:lnTo>
                      <a:pt x="7" y="0"/>
                    </a:lnTo>
                    <a:lnTo>
                      <a:pt x="5" y="0"/>
                    </a:lnTo>
                    <a:lnTo>
                      <a:pt x="3" y="3"/>
                    </a:lnTo>
                    <a:lnTo>
                      <a:pt x="0" y="5"/>
                    </a:lnTo>
                    <a:lnTo>
                      <a:pt x="0" y="8"/>
                    </a:lnTo>
                    <a:close/>
                  </a:path>
                </a:pathLst>
              </a:custGeom>
              <a:solidFill>
                <a:srgbClr val="969696"/>
              </a:solidFill>
              <a:ln w="9525">
                <a:noFill/>
                <a:round/>
                <a:headEnd/>
                <a:tailEnd/>
              </a:ln>
            </p:spPr>
            <p:txBody>
              <a:bodyPr/>
              <a:lstStyle/>
              <a:p>
                <a:endParaRPr lang="ru-RU"/>
              </a:p>
            </p:txBody>
          </p:sp>
          <p:sp>
            <p:nvSpPr>
              <p:cNvPr id="487" name="Freeform 721"/>
              <p:cNvSpPr>
                <a:spLocks/>
              </p:cNvSpPr>
              <p:nvPr/>
            </p:nvSpPr>
            <p:spPr bwMode="auto">
              <a:xfrm>
                <a:off x="8267" y="3778"/>
                <a:ext cx="14" cy="14"/>
              </a:xfrm>
              <a:custGeom>
                <a:avLst/>
                <a:gdLst>
                  <a:gd name="T0" fmla="*/ 0 w 14"/>
                  <a:gd name="T1" fmla="*/ 7 h 14"/>
                  <a:gd name="T2" fmla="*/ 2 w 14"/>
                  <a:gd name="T3" fmla="*/ 9 h 14"/>
                  <a:gd name="T4" fmla="*/ 5 w 14"/>
                  <a:gd name="T5" fmla="*/ 12 h 14"/>
                  <a:gd name="T6" fmla="*/ 7 w 14"/>
                  <a:gd name="T7" fmla="*/ 14 h 14"/>
                  <a:gd name="T8" fmla="*/ 9 w 14"/>
                  <a:gd name="T9" fmla="*/ 14 h 14"/>
                  <a:gd name="T10" fmla="*/ 12 w 14"/>
                  <a:gd name="T11" fmla="*/ 12 h 14"/>
                  <a:gd name="T12" fmla="*/ 14 w 14"/>
                  <a:gd name="T13" fmla="*/ 9 h 14"/>
                  <a:gd name="T14" fmla="*/ 14 w 14"/>
                  <a:gd name="T15" fmla="*/ 7 h 14"/>
                  <a:gd name="T16" fmla="*/ 14 w 14"/>
                  <a:gd name="T17" fmla="*/ 4 h 14"/>
                  <a:gd name="T18" fmla="*/ 14 w 14"/>
                  <a:gd name="T19" fmla="*/ 4 h 14"/>
                  <a:gd name="T20" fmla="*/ 14 w 14"/>
                  <a:gd name="T21" fmla="*/ 2 h 14"/>
                  <a:gd name="T22" fmla="*/ 12 w 14"/>
                  <a:gd name="T23" fmla="*/ 0 h 14"/>
                  <a:gd name="T24" fmla="*/ 9 w 14"/>
                  <a:gd name="T25" fmla="*/ 0 h 14"/>
                  <a:gd name="T26" fmla="*/ 7 w 14"/>
                  <a:gd name="T27" fmla="*/ 0 h 14"/>
                  <a:gd name="T28" fmla="*/ 5 w 14"/>
                  <a:gd name="T29" fmla="*/ 0 h 14"/>
                  <a:gd name="T30" fmla="*/ 2 w 14"/>
                  <a:gd name="T31" fmla="*/ 2 h 14"/>
                  <a:gd name="T32" fmla="*/ 0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9"/>
                    </a:lnTo>
                    <a:lnTo>
                      <a:pt x="5" y="12"/>
                    </a:lnTo>
                    <a:lnTo>
                      <a:pt x="7" y="14"/>
                    </a:lnTo>
                    <a:lnTo>
                      <a:pt x="9" y="14"/>
                    </a:lnTo>
                    <a:lnTo>
                      <a:pt x="12" y="12"/>
                    </a:lnTo>
                    <a:lnTo>
                      <a:pt x="14" y="9"/>
                    </a:lnTo>
                    <a:lnTo>
                      <a:pt x="14" y="7"/>
                    </a:lnTo>
                    <a:lnTo>
                      <a:pt x="14" y="4"/>
                    </a:lnTo>
                    <a:lnTo>
                      <a:pt x="14" y="2"/>
                    </a:lnTo>
                    <a:lnTo>
                      <a:pt x="12" y="0"/>
                    </a:lnTo>
                    <a:lnTo>
                      <a:pt x="9" y="0"/>
                    </a:lnTo>
                    <a:lnTo>
                      <a:pt x="7" y="0"/>
                    </a:lnTo>
                    <a:lnTo>
                      <a:pt x="5" y="0"/>
                    </a:lnTo>
                    <a:lnTo>
                      <a:pt x="2" y="2"/>
                    </a:lnTo>
                    <a:lnTo>
                      <a:pt x="0" y="4"/>
                    </a:lnTo>
                    <a:lnTo>
                      <a:pt x="0" y="7"/>
                    </a:lnTo>
                    <a:close/>
                  </a:path>
                </a:pathLst>
              </a:custGeom>
              <a:solidFill>
                <a:srgbClr val="969696"/>
              </a:solidFill>
              <a:ln w="9525">
                <a:noFill/>
                <a:round/>
                <a:headEnd/>
                <a:tailEnd/>
              </a:ln>
            </p:spPr>
            <p:txBody>
              <a:bodyPr/>
              <a:lstStyle/>
              <a:p>
                <a:endParaRPr lang="ru-RU"/>
              </a:p>
            </p:txBody>
          </p:sp>
          <p:sp>
            <p:nvSpPr>
              <p:cNvPr id="488" name="Freeform 722"/>
              <p:cNvSpPr>
                <a:spLocks/>
              </p:cNvSpPr>
              <p:nvPr/>
            </p:nvSpPr>
            <p:spPr bwMode="auto">
              <a:xfrm>
                <a:off x="8264" y="3749"/>
                <a:ext cx="15" cy="14"/>
              </a:xfrm>
              <a:custGeom>
                <a:avLst/>
                <a:gdLst>
                  <a:gd name="T0" fmla="*/ 0 w 15"/>
                  <a:gd name="T1" fmla="*/ 9 h 14"/>
                  <a:gd name="T2" fmla="*/ 3 w 15"/>
                  <a:gd name="T3" fmla="*/ 12 h 14"/>
                  <a:gd name="T4" fmla="*/ 5 w 15"/>
                  <a:gd name="T5" fmla="*/ 14 h 14"/>
                  <a:gd name="T6" fmla="*/ 8 w 15"/>
                  <a:gd name="T7" fmla="*/ 14 h 14"/>
                  <a:gd name="T8" fmla="*/ 10 w 15"/>
                  <a:gd name="T9" fmla="*/ 14 h 14"/>
                  <a:gd name="T10" fmla="*/ 12 w 15"/>
                  <a:gd name="T11" fmla="*/ 14 h 14"/>
                  <a:gd name="T12" fmla="*/ 15 w 15"/>
                  <a:gd name="T13" fmla="*/ 12 h 14"/>
                  <a:gd name="T14" fmla="*/ 15 w 15"/>
                  <a:gd name="T15" fmla="*/ 9 h 14"/>
                  <a:gd name="T16" fmla="*/ 15 w 15"/>
                  <a:gd name="T17" fmla="*/ 7 h 14"/>
                  <a:gd name="T18" fmla="*/ 15 w 15"/>
                  <a:gd name="T19" fmla="*/ 7 h 14"/>
                  <a:gd name="T20" fmla="*/ 15 w 15"/>
                  <a:gd name="T21" fmla="*/ 5 h 14"/>
                  <a:gd name="T22" fmla="*/ 12 w 15"/>
                  <a:gd name="T23" fmla="*/ 2 h 14"/>
                  <a:gd name="T24" fmla="*/ 10 w 15"/>
                  <a:gd name="T25" fmla="*/ 0 h 14"/>
                  <a:gd name="T26" fmla="*/ 8 w 15"/>
                  <a:gd name="T27" fmla="*/ 0 h 14"/>
                  <a:gd name="T28" fmla="*/ 5 w 15"/>
                  <a:gd name="T29" fmla="*/ 2 h 14"/>
                  <a:gd name="T30" fmla="*/ 3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3" y="12"/>
                    </a:lnTo>
                    <a:lnTo>
                      <a:pt x="5" y="14"/>
                    </a:lnTo>
                    <a:lnTo>
                      <a:pt x="8" y="14"/>
                    </a:lnTo>
                    <a:lnTo>
                      <a:pt x="10" y="14"/>
                    </a:lnTo>
                    <a:lnTo>
                      <a:pt x="12" y="14"/>
                    </a:lnTo>
                    <a:lnTo>
                      <a:pt x="15" y="12"/>
                    </a:lnTo>
                    <a:lnTo>
                      <a:pt x="15" y="9"/>
                    </a:lnTo>
                    <a:lnTo>
                      <a:pt x="15" y="7"/>
                    </a:lnTo>
                    <a:lnTo>
                      <a:pt x="15" y="5"/>
                    </a:lnTo>
                    <a:lnTo>
                      <a:pt x="12" y="2"/>
                    </a:lnTo>
                    <a:lnTo>
                      <a:pt x="10" y="0"/>
                    </a:lnTo>
                    <a:lnTo>
                      <a:pt x="8" y="0"/>
                    </a:lnTo>
                    <a:lnTo>
                      <a:pt x="5" y="2"/>
                    </a:lnTo>
                    <a:lnTo>
                      <a:pt x="3" y="5"/>
                    </a:lnTo>
                    <a:lnTo>
                      <a:pt x="0" y="7"/>
                    </a:lnTo>
                    <a:lnTo>
                      <a:pt x="0" y="9"/>
                    </a:lnTo>
                    <a:close/>
                  </a:path>
                </a:pathLst>
              </a:custGeom>
              <a:solidFill>
                <a:srgbClr val="969696"/>
              </a:solidFill>
              <a:ln w="9525">
                <a:noFill/>
                <a:round/>
                <a:headEnd/>
                <a:tailEnd/>
              </a:ln>
            </p:spPr>
            <p:txBody>
              <a:bodyPr/>
              <a:lstStyle/>
              <a:p>
                <a:endParaRPr lang="ru-RU"/>
              </a:p>
            </p:txBody>
          </p:sp>
          <p:sp>
            <p:nvSpPr>
              <p:cNvPr id="489" name="Freeform 723"/>
              <p:cNvSpPr>
                <a:spLocks/>
              </p:cNvSpPr>
              <p:nvPr/>
            </p:nvSpPr>
            <p:spPr bwMode="auto">
              <a:xfrm>
                <a:off x="8262" y="3720"/>
                <a:ext cx="14" cy="14"/>
              </a:xfrm>
              <a:custGeom>
                <a:avLst/>
                <a:gdLst>
                  <a:gd name="T0" fmla="*/ 0 w 14"/>
                  <a:gd name="T1" fmla="*/ 10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10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5" y="14"/>
                    </a:lnTo>
                    <a:lnTo>
                      <a:pt x="7" y="14"/>
                    </a:lnTo>
                    <a:lnTo>
                      <a:pt x="10" y="14"/>
                    </a:lnTo>
                    <a:lnTo>
                      <a:pt x="12" y="12"/>
                    </a:lnTo>
                    <a:lnTo>
                      <a:pt x="14" y="10"/>
                    </a:lnTo>
                    <a:lnTo>
                      <a:pt x="14" y="7"/>
                    </a:lnTo>
                    <a:lnTo>
                      <a:pt x="12" y="5"/>
                    </a:lnTo>
                    <a:lnTo>
                      <a:pt x="10" y="2"/>
                    </a:lnTo>
                    <a:lnTo>
                      <a:pt x="7" y="0"/>
                    </a:lnTo>
                    <a:lnTo>
                      <a:pt x="5"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490" name="Freeform 724"/>
              <p:cNvSpPr>
                <a:spLocks/>
              </p:cNvSpPr>
              <p:nvPr/>
            </p:nvSpPr>
            <p:spPr bwMode="auto">
              <a:xfrm>
                <a:off x="8260" y="3691"/>
                <a:ext cx="14" cy="15"/>
              </a:xfrm>
              <a:custGeom>
                <a:avLst/>
                <a:gdLst>
                  <a:gd name="T0" fmla="*/ 0 w 14"/>
                  <a:gd name="T1" fmla="*/ 10 h 15"/>
                  <a:gd name="T2" fmla="*/ 0 w 14"/>
                  <a:gd name="T3" fmla="*/ 12 h 15"/>
                  <a:gd name="T4" fmla="*/ 2 w 14"/>
                  <a:gd name="T5" fmla="*/ 15 h 15"/>
                  <a:gd name="T6" fmla="*/ 4 w 14"/>
                  <a:gd name="T7" fmla="*/ 15 h 15"/>
                  <a:gd name="T8" fmla="*/ 7 w 14"/>
                  <a:gd name="T9" fmla="*/ 15 h 15"/>
                  <a:gd name="T10" fmla="*/ 9 w 14"/>
                  <a:gd name="T11" fmla="*/ 15 h 15"/>
                  <a:gd name="T12" fmla="*/ 12 w 14"/>
                  <a:gd name="T13" fmla="*/ 12 h 15"/>
                  <a:gd name="T14" fmla="*/ 14 w 14"/>
                  <a:gd name="T15" fmla="*/ 10 h 15"/>
                  <a:gd name="T16" fmla="*/ 14 w 14"/>
                  <a:gd name="T17" fmla="*/ 7 h 15"/>
                  <a:gd name="T18" fmla="*/ 14 w 14"/>
                  <a:gd name="T19" fmla="*/ 7 h 15"/>
                  <a:gd name="T20" fmla="*/ 12 w 14"/>
                  <a:gd name="T21" fmla="*/ 5 h 15"/>
                  <a:gd name="T22" fmla="*/ 9 w 14"/>
                  <a:gd name="T23" fmla="*/ 3 h 15"/>
                  <a:gd name="T24" fmla="*/ 7 w 14"/>
                  <a:gd name="T25" fmla="*/ 0 h 15"/>
                  <a:gd name="T26" fmla="*/ 4 w 14"/>
                  <a:gd name="T27" fmla="*/ 0 h 15"/>
                  <a:gd name="T28" fmla="*/ 2 w 14"/>
                  <a:gd name="T29" fmla="*/ 3 h 15"/>
                  <a:gd name="T30" fmla="*/ 0 w 14"/>
                  <a:gd name="T31" fmla="*/ 5 h 15"/>
                  <a:gd name="T32" fmla="*/ 0 w 14"/>
                  <a:gd name="T33" fmla="*/ 7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0" y="12"/>
                    </a:lnTo>
                    <a:lnTo>
                      <a:pt x="2" y="15"/>
                    </a:lnTo>
                    <a:lnTo>
                      <a:pt x="4" y="15"/>
                    </a:lnTo>
                    <a:lnTo>
                      <a:pt x="7" y="15"/>
                    </a:lnTo>
                    <a:lnTo>
                      <a:pt x="9" y="15"/>
                    </a:lnTo>
                    <a:lnTo>
                      <a:pt x="12" y="12"/>
                    </a:lnTo>
                    <a:lnTo>
                      <a:pt x="14" y="10"/>
                    </a:lnTo>
                    <a:lnTo>
                      <a:pt x="14" y="7"/>
                    </a:lnTo>
                    <a:lnTo>
                      <a:pt x="12" y="5"/>
                    </a:lnTo>
                    <a:lnTo>
                      <a:pt x="9" y="3"/>
                    </a:lnTo>
                    <a:lnTo>
                      <a:pt x="7" y="0"/>
                    </a:lnTo>
                    <a:lnTo>
                      <a:pt x="4" y="0"/>
                    </a:lnTo>
                    <a:lnTo>
                      <a:pt x="2" y="3"/>
                    </a:lnTo>
                    <a:lnTo>
                      <a:pt x="0" y="5"/>
                    </a:lnTo>
                    <a:lnTo>
                      <a:pt x="0" y="7"/>
                    </a:lnTo>
                    <a:lnTo>
                      <a:pt x="0" y="10"/>
                    </a:lnTo>
                    <a:close/>
                  </a:path>
                </a:pathLst>
              </a:custGeom>
              <a:solidFill>
                <a:srgbClr val="969696"/>
              </a:solidFill>
              <a:ln w="9525">
                <a:noFill/>
                <a:round/>
                <a:headEnd/>
                <a:tailEnd/>
              </a:ln>
            </p:spPr>
            <p:txBody>
              <a:bodyPr/>
              <a:lstStyle/>
              <a:p>
                <a:endParaRPr lang="ru-RU"/>
              </a:p>
            </p:txBody>
          </p:sp>
          <p:sp>
            <p:nvSpPr>
              <p:cNvPr id="491" name="Freeform 725"/>
              <p:cNvSpPr>
                <a:spLocks/>
              </p:cNvSpPr>
              <p:nvPr/>
            </p:nvSpPr>
            <p:spPr bwMode="auto">
              <a:xfrm>
                <a:off x="8257" y="3662"/>
                <a:ext cx="15" cy="15"/>
              </a:xfrm>
              <a:custGeom>
                <a:avLst/>
                <a:gdLst>
                  <a:gd name="T0" fmla="*/ 0 w 15"/>
                  <a:gd name="T1" fmla="*/ 10 h 15"/>
                  <a:gd name="T2" fmla="*/ 0 w 15"/>
                  <a:gd name="T3" fmla="*/ 12 h 15"/>
                  <a:gd name="T4" fmla="*/ 3 w 15"/>
                  <a:gd name="T5" fmla="*/ 15 h 15"/>
                  <a:gd name="T6" fmla="*/ 5 w 15"/>
                  <a:gd name="T7" fmla="*/ 15 h 15"/>
                  <a:gd name="T8" fmla="*/ 7 w 15"/>
                  <a:gd name="T9" fmla="*/ 15 h 15"/>
                  <a:gd name="T10" fmla="*/ 10 w 15"/>
                  <a:gd name="T11" fmla="*/ 15 h 15"/>
                  <a:gd name="T12" fmla="*/ 12 w 15"/>
                  <a:gd name="T13" fmla="*/ 12 h 15"/>
                  <a:gd name="T14" fmla="*/ 15 w 15"/>
                  <a:gd name="T15" fmla="*/ 10 h 15"/>
                  <a:gd name="T16" fmla="*/ 15 w 15"/>
                  <a:gd name="T17" fmla="*/ 8 h 15"/>
                  <a:gd name="T18" fmla="*/ 15 w 15"/>
                  <a:gd name="T19" fmla="*/ 8 h 15"/>
                  <a:gd name="T20" fmla="*/ 12 w 15"/>
                  <a:gd name="T21" fmla="*/ 5 h 15"/>
                  <a:gd name="T22" fmla="*/ 10 w 15"/>
                  <a:gd name="T23" fmla="*/ 3 h 15"/>
                  <a:gd name="T24" fmla="*/ 7 w 15"/>
                  <a:gd name="T25" fmla="*/ 0 h 15"/>
                  <a:gd name="T26" fmla="*/ 5 w 15"/>
                  <a:gd name="T27" fmla="*/ 0 h 15"/>
                  <a:gd name="T28" fmla="*/ 3 w 15"/>
                  <a:gd name="T29" fmla="*/ 3 h 15"/>
                  <a:gd name="T30" fmla="*/ 0 w 15"/>
                  <a:gd name="T31" fmla="*/ 5 h 15"/>
                  <a:gd name="T32" fmla="*/ 0 w 15"/>
                  <a:gd name="T33" fmla="*/ 8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0" y="12"/>
                    </a:lnTo>
                    <a:lnTo>
                      <a:pt x="3" y="15"/>
                    </a:lnTo>
                    <a:lnTo>
                      <a:pt x="5" y="15"/>
                    </a:lnTo>
                    <a:lnTo>
                      <a:pt x="7" y="15"/>
                    </a:lnTo>
                    <a:lnTo>
                      <a:pt x="10" y="15"/>
                    </a:lnTo>
                    <a:lnTo>
                      <a:pt x="12" y="12"/>
                    </a:lnTo>
                    <a:lnTo>
                      <a:pt x="15" y="10"/>
                    </a:lnTo>
                    <a:lnTo>
                      <a:pt x="15" y="8"/>
                    </a:lnTo>
                    <a:lnTo>
                      <a:pt x="12" y="5"/>
                    </a:lnTo>
                    <a:lnTo>
                      <a:pt x="10" y="3"/>
                    </a:lnTo>
                    <a:lnTo>
                      <a:pt x="7" y="0"/>
                    </a:lnTo>
                    <a:lnTo>
                      <a:pt x="5" y="0"/>
                    </a:lnTo>
                    <a:lnTo>
                      <a:pt x="3" y="3"/>
                    </a:lnTo>
                    <a:lnTo>
                      <a:pt x="0" y="5"/>
                    </a:lnTo>
                    <a:lnTo>
                      <a:pt x="0" y="8"/>
                    </a:lnTo>
                    <a:lnTo>
                      <a:pt x="0" y="10"/>
                    </a:lnTo>
                    <a:close/>
                  </a:path>
                </a:pathLst>
              </a:custGeom>
              <a:solidFill>
                <a:srgbClr val="969696"/>
              </a:solidFill>
              <a:ln w="9525">
                <a:noFill/>
                <a:round/>
                <a:headEnd/>
                <a:tailEnd/>
              </a:ln>
            </p:spPr>
            <p:txBody>
              <a:bodyPr/>
              <a:lstStyle/>
              <a:p>
                <a:endParaRPr lang="ru-RU"/>
              </a:p>
            </p:txBody>
          </p:sp>
          <p:sp>
            <p:nvSpPr>
              <p:cNvPr id="492" name="Freeform 726"/>
              <p:cNvSpPr>
                <a:spLocks/>
              </p:cNvSpPr>
              <p:nvPr/>
            </p:nvSpPr>
            <p:spPr bwMode="auto">
              <a:xfrm>
                <a:off x="8255" y="3634"/>
                <a:ext cx="14" cy="14"/>
              </a:xfrm>
              <a:custGeom>
                <a:avLst/>
                <a:gdLst>
                  <a:gd name="T0" fmla="*/ 0 w 14"/>
                  <a:gd name="T1" fmla="*/ 9 h 14"/>
                  <a:gd name="T2" fmla="*/ 0 w 14"/>
                  <a:gd name="T3" fmla="*/ 12 h 14"/>
                  <a:gd name="T4" fmla="*/ 2 w 14"/>
                  <a:gd name="T5" fmla="*/ 14 h 14"/>
                  <a:gd name="T6" fmla="*/ 5 w 14"/>
                  <a:gd name="T7" fmla="*/ 14 h 14"/>
                  <a:gd name="T8" fmla="*/ 7 w 14"/>
                  <a:gd name="T9" fmla="*/ 14 h 14"/>
                  <a:gd name="T10" fmla="*/ 9 w 14"/>
                  <a:gd name="T11" fmla="*/ 14 h 14"/>
                  <a:gd name="T12" fmla="*/ 12 w 14"/>
                  <a:gd name="T13" fmla="*/ 12 h 14"/>
                  <a:gd name="T14" fmla="*/ 14 w 14"/>
                  <a:gd name="T15" fmla="*/ 9 h 14"/>
                  <a:gd name="T16" fmla="*/ 14 w 14"/>
                  <a:gd name="T17" fmla="*/ 7 h 14"/>
                  <a:gd name="T18" fmla="*/ 14 w 14"/>
                  <a:gd name="T19" fmla="*/ 7 h 14"/>
                  <a:gd name="T20" fmla="*/ 12 w 14"/>
                  <a:gd name="T21" fmla="*/ 4 h 14"/>
                  <a:gd name="T22" fmla="*/ 9 w 14"/>
                  <a:gd name="T23" fmla="*/ 2 h 14"/>
                  <a:gd name="T24" fmla="*/ 7 w 14"/>
                  <a:gd name="T25" fmla="*/ 0 h 14"/>
                  <a:gd name="T26" fmla="*/ 5 w 14"/>
                  <a:gd name="T27" fmla="*/ 0 h 14"/>
                  <a:gd name="T28" fmla="*/ 2 w 14"/>
                  <a:gd name="T29" fmla="*/ 2 h 14"/>
                  <a:gd name="T30" fmla="*/ 0 w 14"/>
                  <a:gd name="T31" fmla="*/ 4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0" y="12"/>
                    </a:lnTo>
                    <a:lnTo>
                      <a:pt x="2" y="14"/>
                    </a:lnTo>
                    <a:lnTo>
                      <a:pt x="5" y="14"/>
                    </a:lnTo>
                    <a:lnTo>
                      <a:pt x="7" y="14"/>
                    </a:lnTo>
                    <a:lnTo>
                      <a:pt x="9" y="14"/>
                    </a:lnTo>
                    <a:lnTo>
                      <a:pt x="12" y="12"/>
                    </a:lnTo>
                    <a:lnTo>
                      <a:pt x="14" y="9"/>
                    </a:lnTo>
                    <a:lnTo>
                      <a:pt x="14" y="7"/>
                    </a:lnTo>
                    <a:lnTo>
                      <a:pt x="12" y="4"/>
                    </a:lnTo>
                    <a:lnTo>
                      <a:pt x="9" y="2"/>
                    </a:lnTo>
                    <a:lnTo>
                      <a:pt x="7" y="0"/>
                    </a:lnTo>
                    <a:lnTo>
                      <a:pt x="5" y="0"/>
                    </a:lnTo>
                    <a:lnTo>
                      <a:pt x="2" y="2"/>
                    </a:lnTo>
                    <a:lnTo>
                      <a:pt x="0" y="4"/>
                    </a:lnTo>
                    <a:lnTo>
                      <a:pt x="0" y="7"/>
                    </a:lnTo>
                    <a:lnTo>
                      <a:pt x="0" y="9"/>
                    </a:lnTo>
                    <a:close/>
                  </a:path>
                </a:pathLst>
              </a:custGeom>
              <a:solidFill>
                <a:srgbClr val="969696"/>
              </a:solidFill>
              <a:ln w="9525">
                <a:noFill/>
                <a:round/>
                <a:headEnd/>
                <a:tailEnd/>
              </a:ln>
            </p:spPr>
            <p:txBody>
              <a:bodyPr/>
              <a:lstStyle/>
              <a:p>
                <a:endParaRPr lang="ru-RU"/>
              </a:p>
            </p:txBody>
          </p:sp>
          <p:sp>
            <p:nvSpPr>
              <p:cNvPr id="493" name="Freeform 727"/>
              <p:cNvSpPr>
                <a:spLocks/>
              </p:cNvSpPr>
              <p:nvPr/>
            </p:nvSpPr>
            <p:spPr bwMode="auto">
              <a:xfrm>
                <a:off x="8250" y="3605"/>
                <a:ext cx="14" cy="14"/>
              </a:xfrm>
              <a:custGeom>
                <a:avLst/>
                <a:gdLst>
                  <a:gd name="T0" fmla="*/ 0 w 14"/>
                  <a:gd name="T1" fmla="*/ 9 h 14"/>
                  <a:gd name="T2" fmla="*/ 2 w 14"/>
                  <a:gd name="T3" fmla="*/ 12 h 14"/>
                  <a:gd name="T4" fmla="*/ 5 w 14"/>
                  <a:gd name="T5" fmla="*/ 14 h 14"/>
                  <a:gd name="T6" fmla="*/ 7 w 14"/>
                  <a:gd name="T7" fmla="*/ 14 h 14"/>
                  <a:gd name="T8" fmla="*/ 10 w 14"/>
                  <a:gd name="T9" fmla="*/ 14 h 14"/>
                  <a:gd name="T10" fmla="*/ 12 w 14"/>
                  <a:gd name="T11" fmla="*/ 14 h 14"/>
                  <a:gd name="T12" fmla="*/ 14 w 14"/>
                  <a:gd name="T13" fmla="*/ 12 h 14"/>
                  <a:gd name="T14" fmla="*/ 14 w 14"/>
                  <a:gd name="T15" fmla="*/ 9 h 14"/>
                  <a:gd name="T16" fmla="*/ 14 w 14"/>
                  <a:gd name="T17" fmla="*/ 7 h 14"/>
                  <a:gd name="T18" fmla="*/ 14 w 14"/>
                  <a:gd name="T19" fmla="*/ 7 h 14"/>
                  <a:gd name="T20" fmla="*/ 14 w 14"/>
                  <a:gd name="T21" fmla="*/ 5 h 14"/>
                  <a:gd name="T22" fmla="*/ 12 w 14"/>
                  <a:gd name="T23" fmla="*/ 2 h 14"/>
                  <a:gd name="T24" fmla="*/ 10 w 14"/>
                  <a:gd name="T25" fmla="*/ 0 h 14"/>
                  <a:gd name="T26" fmla="*/ 7 w 14"/>
                  <a:gd name="T27" fmla="*/ 0 h 14"/>
                  <a:gd name="T28" fmla="*/ 5 w 14"/>
                  <a:gd name="T29" fmla="*/ 2 h 14"/>
                  <a:gd name="T30" fmla="*/ 2 w 14"/>
                  <a:gd name="T31" fmla="*/ 5 h 14"/>
                  <a:gd name="T32" fmla="*/ 0 w 14"/>
                  <a:gd name="T33" fmla="*/ 7 h 14"/>
                  <a:gd name="T34" fmla="*/ 0 w 14"/>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9"/>
                    </a:moveTo>
                    <a:lnTo>
                      <a:pt x="2" y="12"/>
                    </a:lnTo>
                    <a:lnTo>
                      <a:pt x="5" y="14"/>
                    </a:lnTo>
                    <a:lnTo>
                      <a:pt x="7" y="14"/>
                    </a:lnTo>
                    <a:lnTo>
                      <a:pt x="10" y="14"/>
                    </a:lnTo>
                    <a:lnTo>
                      <a:pt x="12" y="14"/>
                    </a:lnTo>
                    <a:lnTo>
                      <a:pt x="14" y="12"/>
                    </a:lnTo>
                    <a:lnTo>
                      <a:pt x="14" y="9"/>
                    </a:lnTo>
                    <a:lnTo>
                      <a:pt x="14" y="7"/>
                    </a:lnTo>
                    <a:lnTo>
                      <a:pt x="14" y="5"/>
                    </a:lnTo>
                    <a:lnTo>
                      <a:pt x="12" y="2"/>
                    </a:lnTo>
                    <a:lnTo>
                      <a:pt x="10" y="0"/>
                    </a:lnTo>
                    <a:lnTo>
                      <a:pt x="7" y="0"/>
                    </a:lnTo>
                    <a:lnTo>
                      <a:pt x="5" y="2"/>
                    </a:lnTo>
                    <a:lnTo>
                      <a:pt x="2" y="5"/>
                    </a:lnTo>
                    <a:lnTo>
                      <a:pt x="0" y="7"/>
                    </a:lnTo>
                    <a:lnTo>
                      <a:pt x="0" y="9"/>
                    </a:lnTo>
                    <a:close/>
                  </a:path>
                </a:pathLst>
              </a:custGeom>
              <a:solidFill>
                <a:srgbClr val="969696"/>
              </a:solidFill>
              <a:ln w="9525">
                <a:noFill/>
                <a:round/>
                <a:headEnd/>
                <a:tailEnd/>
              </a:ln>
            </p:spPr>
            <p:txBody>
              <a:bodyPr/>
              <a:lstStyle/>
              <a:p>
                <a:endParaRPr lang="ru-RU"/>
              </a:p>
            </p:txBody>
          </p:sp>
          <p:sp>
            <p:nvSpPr>
              <p:cNvPr id="494" name="Freeform 728"/>
              <p:cNvSpPr>
                <a:spLocks/>
              </p:cNvSpPr>
              <p:nvPr/>
            </p:nvSpPr>
            <p:spPr bwMode="auto">
              <a:xfrm>
                <a:off x="8248" y="3576"/>
                <a:ext cx="14" cy="14"/>
              </a:xfrm>
              <a:custGeom>
                <a:avLst/>
                <a:gdLst>
                  <a:gd name="T0" fmla="*/ 0 w 14"/>
                  <a:gd name="T1" fmla="*/ 10 h 14"/>
                  <a:gd name="T2" fmla="*/ 2 w 14"/>
                  <a:gd name="T3" fmla="*/ 12 h 14"/>
                  <a:gd name="T4" fmla="*/ 4 w 14"/>
                  <a:gd name="T5" fmla="*/ 14 h 14"/>
                  <a:gd name="T6" fmla="*/ 7 w 14"/>
                  <a:gd name="T7" fmla="*/ 14 h 14"/>
                  <a:gd name="T8" fmla="*/ 9 w 14"/>
                  <a:gd name="T9" fmla="*/ 14 h 14"/>
                  <a:gd name="T10" fmla="*/ 12 w 14"/>
                  <a:gd name="T11" fmla="*/ 14 h 14"/>
                  <a:gd name="T12" fmla="*/ 14 w 14"/>
                  <a:gd name="T13" fmla="*/ 12 h 14"/>
                  <a:gd name="T14" fmla="*/ 14 w 14"/>
                  <a:gd name="T15" fmla="*/ 10 h 14"/>
                  <a:gd name="T16" fmla="*/ 14 w 14"/>
                  <a:gd name="T17" fmla="*/ 7 h 14"/>
                  <a:gd name="T18" fmla="*/ 14 w 14"/>
                  <a:gd name="T19" fmla="*/ 7 h 14"/>
                  <a:gd name="T20" fmla="*/ 14 w 14"/>
                  <a:gd name="T21" fmla="*/ 5 h 14"/>
                  <a:gd name="T22" fmla="*/ 12 w 14"/>
                  <a:gd name="T23" fmla="*/ 2 h 14"/>
                  <a:gd name="T24" fmla="*/ 9 w 14"/>
                  <a:gd name="T25" fmla="*/ 0 h 14"/>
                  <a:gd name="T26" fmla="*/ 7 w 14"/>
                  <a:gd name="T27" fmla="*/ 0 h 14"/>
                  <a:gd name="T28" fmla="*/ 4 w 14"/>
                  <a:gd name="T29" fmla="*/ 2 h 14"/>
                  <a:gd name="T30" fmla="*/ 2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2" y="12"/>
                    </a:lnTo>
                    <a:lnTo>
                      <a:pt x="4" y="14"/>
                    </a:lnTo>
                    <a:lnTo>
                      <a:pt x="7" y="14"/>
                    </a:lnTo>
                    <a:lnTo>
                      <a:pt x="9" y="14"/>
                    </a:lnTo>
                    <a:lnTo>
                      <a:pt x="12" y="14"/>
                    </a:lnTo>
                    <a:lnTo>
                      <a:pt x="14" y="12"/>
                    </a:lnTo>
                    <a:lnTo>
                      <a:pt x="14" y="10"/>
                    </a:lnTo>
                    <a:lnTo>
                      <a:pt x="14" y="7"/>
                    </a:lnTo>
                    <a:lnTo>
                      <a:pt x="14" y="5"/>
                    </a:lnTo>
                    <a:lnTo>
                      <a:pt x="12" y="2"/>
                    </a:lnTo>
                    <a:lnTo>
                      <a:pt x="9" y="0"/>
                    </a:lnTo>
                    <a:lnTo>
                      <a:pt x="7" y="0"/>
                    </a:lnTo>
                    <a:lnTo>
                      <a:pt x="4" y="2"/>
                    </a:lnTo>
                    <a:lnTo>
                      <a:pt x="2" y="5"/>
                    </a:lnTo>
                    <a:lnTo>
                      <a:pt x="0" y="7"/>
                    </a:lnTo>
                    <a:lnTo>
                      <a:pt x="0" y="10"/>
                    </a:lnTo>
                    <a:close/>
                  </a:path>
                </a:pathLst>
              </a:custGeom>
              <a:solidFill>
                <a:srgbClr val="969696"/>
              </a:solidFill>
              <a:ln w="9525">
                <a:noFill/>
                <a:round/>
                <a:headEnd/>
                <a:tailEnd/>
              </a:ln>
            </p:spPr>
            <p:txBody>
              <a:bodyPr/>
              <a:lstStyle/>
              <a:p>
                <a:endParaRPr lang="ru-RU"/>
              </a:p>
            </p:txBody>
          </p:sp>
          <p:sp>
            <p:nvSpPr>
              <p:cNvPr id="495" name="Freeform 729"/>
              <p:cNvSpPr>
                <a:spLocks/>
              </p:cNvSpPr>
              <p:nvPr/>
            </p:nvSpPr>
            <p:spPr bwMode="auto">
              <a:xfrm>
                <a:off x="8245" y="3547"/>
                <a:ext cx="15" cy="15"/>
              </a:xfrm>
              <a:custGeom>
                <a:avLst/>
                <a:gdLst>
                  <a:gd name="T0" fmla="*/ 0 w 15"/>
                  <a:gd name="T1" fmla="*/ 10 h 15"/>
                  <a:gd name="T2" fmla="*/ 3 w 15"/>
                  <a:gd name="T3" fmla="*/ 12 h 15"/>
                  <a:gd name="T4" fmla="*/ 5 w 15"/>
                  <a:gd name="T5" fmla="*/ 15 h 15"/>
                  <a:gd name="T6" fmla="*/ 7 w 15"/>
                  <a:gd name="T7" fmla="*/ 15 h 15"/>
                  <a:gd name="T8" fmla="*/ 10 w 15"/>
                  <a:gd name="T9" fmla="*/ 15 h 15"/>
                  <a:gd name="T10" fmla="*/ 12 w 15"/>
                  <a:gd name="T11" fmla="*/ 15 h 15"/>
                  <a:gd name="T12" fmla="*/ 15 w 15"/>
                  <a:gd name="T13" fmla="*/ 12 h 15"/>
                  <a:gd name="T14" fmla="*/ 15 w 15"/>
                  <a:gd name="T15" fmla="*/ 10 h 15"/>
                  <a:gd name="T16" fmla="*/ 15 w 15"/>
                  <a:gd name="T17" fmla="*/ 7 h 15"/>
                  <a:gd name="T18" fmla="*/ 15 w 15"/>
                  <a:gd name="T19" fmla="*/ 7 h 15"/>
                  <a:gd name="T20" fmla="*/ 15 w 15"/>
                  <a:gd name="T21" fmla="*/ 5 h 15"/>
                  <a:gd name="T22" fmla="*/ 12 w 15"/>
                  <a:gd name="T23" fmla="*/ 3 h 15"/>
                  <a:gd name="T24" fmla="*/ 10 w 15"/>
                  <a:gd name="T25" fmla="*/ 0 h 15"/>
                  <a:gd name="T26" fmla="*/ 7 w 15"/>
                  <a:gd name="T27" fmla="*/ 0 h 15"/>
                  <a:gd name="T28" fmla="*/ 5 w 15"/>
                  <a:gd name="T29" fmla="*/ 3 h 15"/>
                  <a:gd name="T30" fmla="*/ 3 w 15"/>
                  <a:gd name="T31" fmla="*/ 5 h 15"/>
                  <a:gd name="T32" fmla="*/ 0 w 15"/>
                  <a:gd name="T33" fmla="*/ 7 h 15"/>
                  <a:gd name="T34" fmla="*/ 0 w 15"/>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10"/>
                    </a:moveTo>
                    <a:lnTo>
                      <a:pt x="3" y="12"/>
                    </a:lnTo>
                    <a:lnTo>
                      <a:pt x="5" y="15"/>
                    </a:lnTo>
                    <a:lnTo>
                      <a:pt x="7" y="15"/>
                    </a:lnTo>
                    <a:lnTo>
                      <a:pt x="10" y="15"/>
                    </a:lnTo>
                    <a:lnTo>
                      <a:pt x="12" y="15"/>
                    </a:lnTo>
                    <a:lnTo>
                      <a:pt x="15" y="12"/>
                    </a:lnTo>
                    <a:lnTo>
                      <a:pt x="15" y="10"/>
                    </a:lnTo>
                    <a:lnTo>
                      <a:pt x="15" y="7"/>
                    </a:lnTo>
                    <a:lnTo>
                      <a:pt x="15" y="5"/>
                    </a:lnTo>
                    <a:lnTo>
                      <a:pt x="12" y="3"/>
                    </a:lnTo>
                    <a:lnTo>
                      <a:pt x="10" y="0"/>
                    </a:lnTo>
                    <a:lnTo>
                      <a:pt x="7" y="0"/>
                    </a:lnTo>
                    <a:lnTo>
                      <a:pt x="5" y="3"/>
                    </a:lnTo>
                    <a:lnTo>
                      <a:pt x="3" y="5"/>
                    </a:lnTo>
                    <a:lnTo>
                      <a:pt x="0" y="7"/>
                    </a:lnTo>
                    <a:lnTo>
                      <a:pt x="0" y="10"/>
                    </a:lnTo>
                    <a:close/>
                  </a:path>
                </a:pathLst>
              </a:custGeom>
              <a:solidFill>
                <a:srgbClr val="969696"/>
              </a:solidFill>
              <a:ln w="9525">
                <a:noFill/>
                <a:round/>
                <a:headEnd/>
                <a:tailEnd/>
              </a:ln>
            </p:spPr>
            <p:txBody>
              <a:bodyPr/>
              <a:lstStyle/>
              <a:p>
                <a:endParaRPr lang="ru-RU"/>
              </a:p>
            </p:txBody>
          </p:sp>
          <p:sp>
            <p:nvSpPr>
              <p:cNvPr id="496" name="Freeform 730"/>
              <p:cNvSpPr>
                <a:spLocks/>
              </p:cNvSpPr>
              <p:nvPr/>
            </p:nvSpPr>
            <p:spPr bwMode="auto">
              <a:xfrm>
                <a:off x="8243" y="3518"/>
                <a:ext cx="14" cy="15"/>
              </a:xfrm>
              <a:custGeom>
                <a:avLst/>
                <a:gdLst>
                  <a:gd name="T0" fmla="*/ 0 w 14"/>
                  <a:gd name="T1" fmla="*/ 10 h 15"/>
                  <a:gd name="T2" fmla="*/ 2 w 14"/>
                  <a:gd name="T3" fmla="*/ 12 h 15"/>
                  <a:gd name="T4" fmla="*/ 5 w 14"/>
                  <a:gd name="T5" fmla="*/ 15 h 15"/>
                  <a:gd name="T6" fmla="*/ 7 w 14"/>
                  <a:gd name="T7" fmla="*/ 15 h 15"/>
                  <a:gd name="T8" fmla="*/ 9 w 14"/>
                  <a:gd name="T9" fmla="*/ 15 h 15"/>
                  <a:gd name="T10" fmla="*/ 12 w 14"/>
                  <a:gd name="T11" fmla="*/ 15 h 15"/>
                  <a:gd name="T12" fmla="*/ 14 w 14"/>
                  <a:gd name="T13" fmla="*/ 12 h 15"/>
                  <a:gd name="T14" fmla="*/ 14 w 14"/>
                  <a:gd name="T15" fmla="*/ 10 h 15"/>
                  <a:gd name="T16" fmla="*/ 14 w 14"/>
                  <a:gd name="T17" fmla="*/ 8 h 15"/>
                  <a:gd name="T18" fmla="*/ 14 w 14"/>
                  <a:gd name="T19" fmla="*/ 8 h 15"/>
                  <a:gd name="T20" fmla="*/ 14 w 14"/>
                  <a:gd name="T21" fmla="*/ 5 h 15"/>
                  <a:gd name="T22" fmla="*/ 12 w 14"/>
                  <a:gd name="T23" fmla="*/ 3 h 15"/>
                  <a:gd name="T24" fmla="*/ 9 w 14"/>
                  <a:gd name="T25" fmla="*/ 0 h 15"/>
                  <a:gd name="T26" fmla="*/ 7 w 14"/>
                  <a:gd name="T27" fmla="*/ 0 h 15"/>
                  <a:gd name="T28" fmla="*/ 5 w 14"/>
                  <a:gd name="T29" fmla="*/ 3 h 15"/>
                  <a:gd name="T30" fmla="*/ 2 w 14"/>
                  <a:gd name="T31" fmla="*/ 5 h 15"/>
                  <a:gd name="T32" fmla="*/ 0 w 14"/>
                  <a:gd name="T33" fmla="*/ 8 h 15"/>
                  <a:gd name="T34" fmla="*/ 0 w 14"/>
                  <a:gd name="T35" fmla="*/ 1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10"/>
                    </a:moveTo>
                    <a:lnTo>
                      <a:pt x="2" y="12"/>
                    </a:lnTo>
                    <a:lnTo>
                      <a:pt x="5" y="15"/>
                    </a:lnTo>
                    <a:lnTo>
                      <a:pt x="7" y="15"/>
                    </a:lnTo>
                    <a:lnTo>
                      <a:pt x="9" y="15"/>
                    </a:lnTo>
                    <a:lnTo>
                      <a:pt x="12" y="15"/>
                    </a:lnTo>
                    <a:lnTo>
                      <a:pt x="14" y="12"/>
                    </a:lnTo>
                    <a:lnTo>
                      <a:pt x="14" y="10"/>
                    </a:lnTo>
                    <a:lnTo>
                      <a:pt x="14" y="8"/>
                    </a:lnTo>
                    <a:lnTo>
                      <a:pt x="14" y="5"/>
                    </a:lnTo>
                    <a:lnTo>
                      <a:pt x="12" y="3"/>
                    </a:lnTo>
                    <a:lnTo>
                      <a:pt x="9" y="0"/>
                    </a:lnTo>
                    <a:lnTo>
                      <a:pt x="7" y="0"/>
                    </a:lnTo>
                    <a:lnTo>
                      <a:pt x="5" y="3"/>
                    </a:lnTo>
                    <a:lnTo>
                      <a:pt x="2" y="5"/>
                    </a:lnTo>
                    <a:lnTo>
                      <a:pt x="0" y="8"/>
                    </a:lnTo>
                    <a:lnTo>
                      <a:pt x="0" y="10"/>
                    </a:lnTo>
                    <a:close/>
                  </a:path>
                </a:pathLst>
              </a:custGeom>
              <a:solidFill>
                <a:srgbClr val="969696"/>
              </a:solidFill>
              <a:ln w="9525">
                <a:noFill/>
                <a:round/>
                <a:headEnd/>
                <a:tailEnd/>
              </a:ln>
            </p:spPr>
            <p:txBody>
              <a:bodyPr/>
              <a:lstStyle/>
              <a:p>
                <a:endParaRPr lang="ru-RU"/>
              </a:p>
            </p:txBody>
          </p:sp>
          <p:sp>
            <p:nvSpPr>
              <p:cNvPr id="497" name="Freeform 731"/>
              <p:cNvSpPr>
                <a:spLocks/>
              </p:cNvSpPr>
              <p:nvPr/>
            </p:nvSpPr>
            <p:spPr bwMode="auto">
              <a:xfrm>
                <a:off x="8240" y="3492"/>
                <a:ext cx="15" cy="14"/>
              </a:xfrm>
              <a:custGeom>
                <a:avLst/>
                <a:gdLst>
                  <a:gd name="T0" fmla="*/ 0 w 15"/>
                  <a:gd name="T1" fmla="*/ 7 h 14"/>
                  <a:gd name="T2" fmla="*/ 0 w 15"/>
                  <a:gd name="T3" fmla="*/ 10 h 14"/>
                  <a:gd name="T4" fmla="*/ 3 w 15"/>
                  <a:gd name="T5" fmla="*/ 12 h 14"/>
                  <a:gd name="T6" fmla="*/ 5 w 15"/>
                  <a:gd name="T7" fmla="*/ 14 h 14"/>
                  <a:gd name="T8" fmla="*/ 8 w 15"/>
                  <a:gd name="T9" fmla="*/ 14 h 14"/>
                  <a:gd name="T10" fmla="*/ 10 w 15"/>
                  <a:gd name="T11" fmla="*/ 12 h 14"/>
                  <a:gd name="T12" fmla="*/ 12 w 15"/>
                  <a:gd name="T13" fmla="*/ 10 h 14"/>
                  <a:gd name="T14" fmla="*/ 15 w 15"/>
                  <a:gd name="T15" fmla="*/ 7 h 14"/>
                  <a:gd name="T16" fmla="*/ 15 w 15"/>
                  <a:gd name="T17" fmla="*/ 5 h 14"/>
                  <a:gd name="T18" fmla="*/ 15 w 15"/>
                  <a:gd name="T19" fmla="*/ 5 h 14"/>
                  <a:gd name="T20" fmla="*/ 12 w 15"/>
                  <a:gd name="T21" fmla="*/ 2 h 14"/>
                  <a:gd name="T22" fmla="*/ 10 w 15"/>
                  <a:gd name="T23" fmla="*/ 0 h 14"/>
                  <a:gd name="T24" fmla="*/ 8 w 15"/>
                  <a:gd name="T25" fmla="*/ 0 h 14"/>
                  <a:gd name="T26" fmla="*/ 5 w 15"/>
                  <a:gd name="T27" fmla="*/ 0 h 14"/>
                  <a:gd name="T28" fmla="*/ 3 w 15"/>
                  <a:gd name="T29" fmla="*/ 0 h 14"/>
                  <a:gd name="T30" fmla="*/ 0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10"/>
                    </a:lnTo>
                    <a:lnTo>
                      <a:pt x="3" y="12"/>
                    </a:lnTo>
                    <a:lnTo>
                      <a:pt x="5" y="14"/>
                    </a:lnTo>
                    <a:lnTo>
                      <a:pt x="8" y="14"/>
                    </a:lnTo>
                    <a:lnTo>
                      <a:pt x="10" y="12"/>
                    </a:lnTo>
                    <a:lnTo>
                      <a:pt x="12" y="10"/>
                    </a:lnTo>
                    <a:lnTo>
                      <a:pt x="15" y="7"/>
                    </a:lnTo>
                    <a:lnTo>
                      <a:pt x="15" y="5"/>
                    </a:lnTo>
                    <a:lnTo>
                      <a:pt x="12" y="2"/>
                    </a:lnTo>
                    <a:lnTo>
                      <a:pt x="10" y="0"/>
                    </a:lnTo>
                    <a:lnTo>
                      <a:pt x="8" y="0"/>
                    </a:lnTo>
                    <a:lnTo>
                      <a:pt x="5" y="0"/>
                    </a:lnTo>
                    <a:lnTo>
                      <a:pt x="3" y="0"/>
                    </a:lnTo>
                    <a:lnTo>
                      <a:pt x="0" y="2"/>
                    </a:lnTo>
                    <a:lnTo>
                      <a:pt x="0" y="5"/>
                    </a:lnTo>
                    <a:lnTo>
                      <a:pt x="0" y="7"/>
                    </a:lnTo>
                    <a:close/>
                  </a:path>
                </a:pathLst>
              </a:custGeom>
              <a:solidFill>
                <a:srgbClr val="969696"/>
              </a:solidFill>
              <a:ln w="9525">
                <a:noFill/>
                <a:round/>
                <a:headEnd/>
                <a:tailEnd/>
              </a:ln>
            </p:spPr>
            <p:txBody>
              <a:bodyPr/>
              <a:lstStyle/>
              <a:p>
                <a:endParaRPr lang="ru-RU"/>
              </a:p>
            </p:txBody>
          </p:sp>
          <p:sp>
            <p:nvSpPr>
              <p:cNvPr id="498" name="Freeform 732"/>
              <p:cNvSpPr>
                <a:spLocks/>
              </p:cNvSpPr>
              <p:nvPr/>
            </p:nvSpPr>
            <p:spPr bwMode="auto">
              <a:xfrm>
                <a:off x="8238" y="3463"/>
                <a:ext cx="14" cy="15"/>
              </a:xfrm>
              <a:custGeom>
                <a:avLst/>
                <a:gdLst>
                  <a:gd name="T0" fmla="*/ 0 w 14"/>
                  <a:gd name="T1" fmla="*/ 7 h 15"/>
                  <a:gd name="T2" fmla="*/ 0 w 14"/>
                  <a:gd name="T3" fmla="*/ 10 h 15"/>
                  <a:gd name="T4" fmla="*/ 2 w 14"/>
                  <a:gd name="T5" fmla="*/ 12 h 15"/>
                  <a:gd name="T6" fmla="*/ 5 w 14"/>
                  <a:gd name="T7" fmla="*/ 15 h 15"/>
                  <a:gd name="T8" fmla="*/ 7 w 14"/>
                  <a:gd name="T9" fmla="*/ 15 h 15"/>
                  <a:gd name="T10" fmla="*/ 10 w 14"/>
                  <a:gd name="T11" fmla="*/ 12 h 15"/>
                  <a:gd name="T12" fmla="*/ 12 w 14"/>
                  <a:gd name="T13" fmla="*/ 10 h 15"/>
                  <a:gd name="T14" fmla="*/ 14 w 14"/>
                  <a:gd name="T15" fmla="*/ 7 h 15"/>
                  <a:gd name="T16" fmla="*/ 14 w 14"/>
                  <a:gd name="T17" fmla="*/ 5 h 15"/>
                  <a:gd name="T18" fmla="*/ 14 w 14"/>
                  <a:gd name="T19" fmla="*/ 5 h 15"/>
                  <a:gd name="T20" fmla="*/ 12 w 14"/>
                  <a:gd name="T21" fmla="*/ 3 h 15"/>
                  <a:gd name="T22" fmla="*/ 10 w 14"/>
                  <a:gd name="T23" fmla="*/ 0 h 15"/>
                  <a:gd name="T24" fmla="*/ 7 w 14"/>
                  <a:gd name="T25" fmla="*/ 0 h 15"/>
                  <a:gd name="T26" fmla="*/ 5 w 14"/>
                  <a:gd name="T27" fmla="*/ 0 h 15"/>
                  <a:gd name="T28" fmla="*/ 2 w 14"/>
                  <a:gd name="T29" fmla="*/ 0 h 15"/>
                  <a:gd name="T30" fmla="*/ 0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0" y="10"/>
                    </a:lnTo>
                    <a:lnTo>
                      <a:pt x="2" y="12"/>
                    </a:lnTo>
                    <a:lnTo>
                      <a:pt x="5" y="15"/>
                    </a:lnTo>
                    <a:lnTo>
                      <a:pt x="7" y="15"/>
                    </a:lnTo>
                    <a:lnTo>
                      <a:pt x="10" y="12"/>
                    </a:lnTo>
                    <a:lnTo>
                      <a:pt x="12" y="10"/>
                    </a:lnTo>
                    <a:lnTo>
                      <a:pt x="14" y="7"/>
                    </a:lnTo>
                    <a:lnTo>
                      <a:pt x="14" y="5"/>
                    </a:lnTo>
                    <a:lnTo>
                      <a:pt x="12" y="3"/>
                    </a:lnTo>
                    <a:lnTo>
                      <a:pt x="10" y="0"/>
                    </a:lnTo>
                    <a:lnTo>
                      <a:pt x="7" y="0"/>
                    </a:lnTo>
                    <a:lnTo>
                      <a:pt x="5" y="0"/>
                    </a:lnTo>
                    <a:lnTo>
                      <a:pt x="2" y="0"/>
                    </a:lnTo>
                    <a:lnTo>
                      <a:pt x="0" y="3"/>
                    </a:lnTo>
                    <a:lnTo>
                      <a:pt x="0" y="5"/>
                    </a:lnTo>
                    <a:lnTo>
                      <a:pt x="0" y="7"/>
                    </a:lnTo>
                    <a:close/>
                  </a:path>
                </a:pathLst>
              </a:custGeom>
              <a:solidFill>
                <a:srgbClr val="969696"/>
              </a:solidFill>
              <a:ln w="9525">
                <a:noFill/>
                <a:round/>
                <a:headEnd/>
                <a:tailEnd/>
              </a:ln>
            </p:spPr>
            <p:txBody>
              <a:bodyPr/>
              <a:lstStyle/>
              <a:p>
                <a:endParaRPr lang="ru-RU"/>
              </a:p>
            </p:txBody>
          </p:sp>
          <p:sp>
            <p:nvSpPr>
              <p:cNvPr id="499" name="Freeform 733"/>
              <p:cNvSpPr>
                <a:spLocks/>
              </p:cNvSpPr>
              <p:nvPr/>
            </p:nvSpPr>
            <p:spPr bwMode="auto">
              <a:xfrm>
                <a:off x="8236" y="3434"/>
                <a:ext cx="14" cy="15"/>
              </a:xfrm>
              <a:custGeom>
                <a:avLst/>
                <a:gdLst>
                  <a:gd name="T0" fmla="*/ 0 w 14"/>
                  <a:gd name="T1" fmla="*/ 8 h 15"/>
                  <a:gd name="T2" fmla="*/ 0 w 14"/>
                  <a:gd name="T3" fmla="*/ 10 h 15"/>
                  <a:gd name="T4" fmla="*/ 2 w 14"/>
                  <a:gd name="T5" fmla="*/ 12 h 15"/>
                  <a:gd name="T6" fmla="*/ 4 w 14"/>
                  <a:gd name="T7" fmla="*/ 15 h 15"/>
                  <a:gd name="T8" fmla="*/ 7 w 14"/>
                  <a:gd name="T9" fmla="*/ 15 h 15"/>
                  <a:gd name="T10" fmla="*/ 9 w 14"/>
                  <a:gd name="T11" fmla="*/ 12 h 15"/>
                  <a:gd name="T12" fmla="*/ 12 w 14"/>
                  <a:gd name="T13" fmla="*/ 10 h 15"/>
                  <a:gd name="T14" fmla="*/ 14 w 14"/>
                  <a:gd name="T15" fmla="*/ 8 h 15"/>
                  <a:gd name="T16" fmla="*/ 14 w 14"/>
                  <a:gd name="T17" fmla="*/ 5 h 15"/>
                  <a:gd name="T18" fmla="*/ 14 w 14"/>
                  <a:gd name="T19" fmla="*/ 5 h 15"/>
                  <a:gd name="T20" fmla="*/ 12 w 14"/>
                  <a:gd name="T21" fmla="*/ 3 h 15"/>
                  <a:gd name="T22" fmla="*/ 9 w 14"/>
                  <a:gd name="T23" fmla="*/ 0 h 15"/>
                  <a:gd name="T24" fmla="*/ 7 w 14"/>
                  <a:gd name="T25" fmla="*/ 0 h 15"/>
                  <a:gd name="T26" fmla="*/ 4 w 14"/>
                  <a:gd name="T27" fmla="*/ 0 h 15"/>
                  <a:gd name="T28" fmla="*/ 2 w 14"/>
                  <a:gd name="T29" fmla="*/ 0 h 15"/>
                  <a:gd name="T30" fmla="*/ 0 w 14"/>
                  <a:gd name="T31" fmla="*/ 3 h 15"/>
                  <a:gd name="T32" fmla="*/ 0 w 14"/>
                  <a:gd name="T33" fmla="*/ 5 h 15"/>
                  <a:gd name="T34" fmla="*/ 0 w 14"/>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8"/>
                    </a:moveTo>
                    <a:lnTo>
                      <a:pt x="0" y="10"/>
                    </a:lnTo>
                    <a:lnTo>
                      <a:pt x="2" y="12"/>
                    </a:lnTo>
                    <a:lnTo>
                      <a:pt x="4" y="15"/>
                    </a:lnTo>
                    <a:lnTo>
                      <a:pt x="7" y="15"/>
                    </a:lnTo>
                    <a:lnTo>
                      <a:pt x="9" y="12"/>
                    </a:lnTo>
                    <a:lnTo>
                      <a:pt x="12" y="10"/>
                    </a:lnTo>
                    <a:lnTo>
                      <a:pt x="14" y="8"/>
                    </a:lnTo>
                    <a:lnTo>
                      <a:pt x="14" y="5"/>
                    </a:lnTo>
                    <a:lnTo>
                      <a:pt x="12" y="3"/>
                    </a:lnTo>
                    <a:lnTo>
                      <a:pt x="9" y="0"/>
                    </a:lnTo>
                    <a:lnTo>
                      <a:pt x="7" y="0"/>
                    </a:lnTo>
                    <a:lnTo>
                      <a:pt x="4" y="0"/>
                    </a:lnTo>
                    <a:lnTo>
                      <a:pt x="2" y="0"/>
                    </a:lnTo>
                    <a:lnTo>
                      <a:pt x="0" y="3"/>
                    </a:lnTo>
                    <a:lnTo>
                      <a:pt x="0" y="5"/>
                    </a:lnTo>
                    <a:lnTo>
                      <a:pt x="0" y="8"/>
                    </a:lnTo>
                    <a:close/>
                  </a:path>
                </a:pathLst>
              </a:custGeom>
              <a:solidFill>
                <a:srgbClr val="969696"/>
              </a:solidFill>
              <a:ln w="9525">
                <a:noFill/>
                <a:round/>
                <a:headEnd/>
                <a:tailEnd/>
              </a:ln>
            </p:spPr>
            <p:txBody>
              <a:bodyPr/>
              <a:lstStyle/>
              <a:p>
                <a:endParaRPr lang="ru-RU"/>
              </a:p>
            </p:txBody>
          </p:sp>
          <p:sp>
            <p:nvSpPr>
              <p:cNvPr id="500" name="Freeform 734"/>
              <p:cNvSpPr>
                <a:spLocks/>
              </p:cNvSpPr>
              <p:nvPr/>
            </p:nvSpPr>
            <p:spPr bwMode="auto">
              <a:xfrm>
                <a:off x="8233" y="3406"/>
                <a:ext cx="15" cy="14"/>
              </a:xfrm>
              <a:custGeom>
                <a:avLst/>
                <a:gdLst>
                  <a:gd name="T0" fmla="*/ 0 w 15"/>
                  <a:gd name="T1" fmla="*/ 7 h 14"/>
                  <a:gd name="T2" fmla="*/ 0 w 15"/>
                  <a:gd name="T3" fmla="*/ 9 h 14"/>
                  <a:gd name="T4" fmla="*/ 3 w 15"/>
                  <a:gd name="T5" fmla="*/ 12 h 14"/>
                  <a:gd name="T6" fmla="*/ 5 w 15"/>
                  <a:gd name="T7" fmla="*/ 14 h 14"/>
                  <a:gd name="T8" fmla="*/ 7 w 15"/>
                  <a:gd name="T9" fmla="*/ 14 h 14"/>
                  <a:gd name="T10" fmla="*/ 10 w 15"/>
                  <a:gd name="T11" fmla="*/ 12 h 14"/>
                  <a:gd name="T12" fmla="*/ 12 w 15"/>
                  <a:gd name="T13" fmla="*/ 9 h 14"/>
                  <a:gd name="T14" fmla="*/ 15 w 15"/>
                  <a:gd name="T15" fmla="*/ 7 h 14"/>
                  <a:gd name="T16" fmla="*/ 15 w 15"/>
                  <a:gd name="T17" fmla="*/ 4 h 14"/>
                  <a:gd name="T18" fmla="*/ 15 w 15"/>
                  <a:gd name="T19" fmla="*/ 4 h 14"/>
                  <a:gd name="T20" fmla="*/ 12 w 15"/>
                  <a:gd name="T21" fmla="*/ 2 h 14"/>
                  <a:gd name="T22" fmla="*/ 10 w 15"/>
                  <a:gd name="T23" fmla="*/ 0 h 14"/>
                  <a:gd name="T24" fmla="*/ 7 w 15"/>
                  <a:gd name="T25" fmla="*/ 0 h 14"/>
                  <a:gd name="T26" fmla="*/ 5 w 15"/>
                  <a:gd name="T27" fmla="*/ 0 h 14"/>
                  <a:gd name="T28" fmla="*/ 3 w 15"/>
                  <a:gd name="T29" fmla="*/ 0 h 14"/>
                  <a:gd name="T30" fmla="*/ 0 w 15"/>
                  <a:gd name="T31" fmla="*/ 2 h 14"/>
                  <a:gd name="T32" fmla="*/ 0 w 15"/>
                  <a:gd name="T33" fmla="*/ 4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0" y="9"/>
                    </a:lnTo>
                    <a:lnTo>
                      <a:pt x="3" y="12"/>
                    </a:lnTo>
                    <a:lnTo>
                      <a:pt x="5" y="14"/>
                    </a:lnTo>
                    <a:lnTo>
                      <a:pt x="7" y="14"/>
                    </a:lnTo>
                    <a:lnTo>
                      <a:pt x="10" y="12"/>
                    </a:lnTo>
                    <a:lnTo>
                      <a:pt x="12" y="9"/>
                    </a:lnTo>
                    <a:lnTo>
                      <a:pt x="15" y="7"/>
                    </a:lnTo>
                    <a:lnTo>
                      <a:pt x="15" y="4"/>
                    </a:lnTo>
                    <a:lnTo>
                      <a:pt x="12" y="2"/>
                    </a:lnTo>
                    <a:lnTo>
                      <a:pt x="10" y="0"/>
                    </a:lnTo>
                    <a:lnTo>
                      <a:pt x="7" y="0"/>
                    </a:lnTo>
                    <a:lnTo>
                      <a:pt x="5" y="0"/>
                    </a:lnTo>
                    <a:lnTo>
                      <a:pt x="3" y="0"/>
                    </a:lnTo>
                    <a:lnTo>
                      <a:pt x="0" y="2"/>
                    </a:lnTo>
                    <a:lnTo>
                      <a:pt x="0" y="4"/>
                    </a:lnTo>
                    <a:lnTo>
                      <a:pt x="0" y="7"/>
                    </a:lnTo>
                    <a:close/>
                  </a:path>
                </a:pathLst>
              </a:custGeom>
              <a:solidFill>
                <a:srgbClr val="969696"/>
              </a:solidFill>
              <a:ln w="9525">
                <a:noFill/>
                <a:round/>
                <a:headEnd/>
                <a:tailEnd/>
              </a:ln>
            </p:spPr>
            <p:txBody>
              <a:bodyPr/>
              <a:lstStyle/>
              <a:p>
                <a:endParaRPr lang="ru-RU"/>
              </a:p>
            </p:txBody>
          </p:sp>
          <p:sp>
            <p:nvSpPr>
              <p:cNvPr id="501" name="Freeform 735"/>
              <p:cNvSpPr>
                <a:spLocks/>
              </p:cNvSpPr>
              <p:nvPr/>
            </p:nvSpPr>
            <p:spPr bwMode="auto">
              <a:xfrm>
                <a:off x="8228" y="3377"/>
                <a:ext cx="15" cy="14"/>
              </a:xfrm>
              <a:custGeom>
                <a:avLst/>
                <a:gdLst>
                  <a:gd name="T0" fmla="*/ 0 w 15"/>
                  <a:gd name="T1" fmla="*/ 7 h 14"/>
                  <a:gd name="T2" fmla="*/ 3 w 15"/>
                  <a:gd name="T3" fmla="*/ 9 h 14"/>
                  <a:gd name="T4" fmla="*/ 5 w 15"/>
                  <a:gd name="T5" fmla="*/ 12 h 14"/>
                  <a:gd name="T6" fmla="*/ 8 w 15"/>
                  <a:gd name="T7" fmla="*/ 14 h 14"/>
                  <a:gd name="T8" fmla="*/ 10 w 15"/>
                  <a:gd name="T9" fmla="*/ 14 h 14"/>
                  <a:gd name="T10" fmla="*/ 12 w 15"/>
                  <a:gd name="T11" fmla="*/ 12 h 14"/>
                  <a:gd name="T12" fmla="*/ 15 w 15"/>
                  <a:gd name="T13" fmla="*/ 9 h 14"/>
                  <a:gd name="T14" fmla="*/ 15 w 15"/>
                  <a:gd name="T15" fmla="*/ 7 h 14"/>
                  <a:gd name="T16" fmla="*/ 15 w 15"/>
                  <a:gd name="T17" fmla="*/ 5 h 14"/>
                  <a:gd name="T18" fmla="*/ 15 w 15"/>
                  <a:gd name="T19" fmla="*/ 5 h 14"/>
                  <a:gd name="T20" fmla="*/ 15 w 15"/>
                  <a:gd name="T21" fmla="*/ 2 h 14"/>
                  <a:gd name="T22" fmla="*/ 12 w 15"/>
                  <a:gd name="T23" fmla="*/ 0 h 14"/>
                  <a:gd name="T24" fmla="*/ 10 w 15"/>
                  <a:gd name="T25" fmla="*/ 0 h 14"/>
                  <a:gd name="T26" fmla="*/ 8 w 15"/>
                  <a:gd name="T27" fmla="*/ 0 h 14"/>
                  <a:gd name="T28" fmla="*/ 5 w 15"/>
                  <a:gd name="T29" fmla="*/ 0 h 14"/>
                  <a:gd name="T30" fmla="*/ 3 w 15"/>
                  <a:gd name="T31" fmla="*/ 2 h 14"/>
                  <a:gd name="T32" fmla="*/ 0 w 15"/>
                  <a:gd name="T33" fmla="*/ 5 h 14"/>
                  <a:gd name="T34" fmla="*/ 0 w 15"/>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7"/>
                    </a:moveTo>
                    <a:lnTo>
                      <a:pt x="3" y="9"/>
                    </a:lnTo>
                    <a:lnTo>
                      <a:pt x="5" y="12"/>
                    </a:lnTo>
                    <a:lnTo>
                      <a:pt x="8" y="14"/>
                    </a:lnTo>
                    <a:lnTo>
                      <a:pt x="10" y="14"/>
                    </a:lnTo>
                    <a:lnTo>
                      <a:pt x="12" y="12"/>
                    </a:lnTo>
                    <a:lnTo>
                      <a:pt x="15" y="9"/>
                    </a:lnTo>
                    <a:lnTo>
                      <a:pt x="15" y="7"/>
                    </a:lnTo>
                    <a:lnTo>
                      <a:pt x="15" y="5"/>
                    </a:lnTo>
                    <a:lnTo>
                      <a:pt x="15" y="2"/>
                    </a:lnTo>
                    <a:lnTo>
                      <a:pt x="12" y="0"/>
                    </a:lnTo>
                    <a:lnTo>
                      <a:pt x="10" y="0"/>
                    </a:lnTo>
                    <a:lnTo>
                      <a:pt x="8" y="0"/>
                    </a:lnTo>
                    <a:lnTo>
                      <a:pt x="5" y="0"/>
                    </a:lnTo>
                    <a:lnTo>
                      <a:pt x="3" y="2"/>
                    </a:lnTo>
                    <a:lnTo>
                      <a:pt x="0" y="5"/>
                    </a:lnTo>
                    <a:lnTo>
                      <a:pt x="0" y="7"/>
                    </a:lnTo>
                    <a:close/>
                  </a:path>
                </a:pathLst>
              </a:custGeom>
              <a:solidFill>
                <a:srgbClr val="969696"/>
              </a:solidFill>
              <a:ln w="9525">
                <a:noFill/>
                <a:round/>
                <a:headEnd/>
                <a:tailEnd/>
              </a:ln>
            </p:spPr>
            <p:txBody>
              <a:bodyPr/>
              <a:lstStyle/>
              <a:p>
                <a:endParaRPr lang="ru-RU"/>
              </a:p>
            </p:txBody>
          </p:sp>
          <p:sp>
            <p:nvSpPr>
              <p:cNvPr id="502" name="Freeform 736"/>
              <p:cNvSpPr>
                <a:spLocks/>
              </p:cNvSpPr>
              <p:nvPr/>
            </p:nvSpPr>
            <p:spPr bwMode="auto">
              <a:xfrm>
                <a:off x="8226" y="3348"/>
                <a:ext cx="14" cy="14"/>
              </a:xfrm>
              <a:custGeom>
                <a:avLst/>
                <a:gdLst>
                  <a:gd name="T0" fmla="*/ 0 w 14"/>
                  <a:gd name="T1" fmla="*/ 7 h 14"/>
                  <a:gd name="T2" fmla="*/ 2 w 14"/>
                  <a:gd name="T3" fmla="*/ 10 h 14"/>
                  <a:gd name="T4" fmla="*/ 5 w 14"/>
                  <a:gd name="T5" fmla="*/ 12 h 14"/>
                  <a:gd name="T6" fmla="*/ 7 w 14"/>
                  <a:gd name="T7" fmla="*/ 14 h 14"/>
                  <a:gd name="T8" fmla="*/ 10 w 14"/>
                  <a:gd name="T9" fmla="*/ 14 h 14"/>
                  <a:gd name="T10" fmla="*/ 12 w 14"/>
                  <a:gd name="T11" fmla="*/ 12 h 14"/>
                  <a:gd name="T12" fmla="*/ 14 w 14"/>
                  <a:gd name="T13" fmla="*/ 10 h 14"/>
                  <a:gd name="T14" fmla="*/ 14 w 14"/>
                  <a:gd name="T15" fmla="*/ 7 h 14"/>
                  <a:gd name="T16" fmla="*/ 14 w 14"/>
                  <a:gd name="T17" fmla="*/ 5 h 14"/>
                  <a:gd name="T18" fmla="*/ 14 w 14"/>
                  <a:gd name="T19" fmla="*/ 5 h 14"/>
                  <a:gd name="T20" fmla="*/ 14 w 14"/>
                  <a:gd name="T21" fmla="*/ 2 h 14"/>
                  <a:gd name="T22" fmla="*/ 12 w 14"/>
                  <a:gd name="T23" fmla="*/ 0 h 14"/>
                  <a:gd name="T24" fmla="*/ 10 w 14"/>
                  <a:gd name="T25" fmla="*/ 0 h 14"/>
                  <a:gd name="T26" fmla="*/ 7 w 14"/>
                  <a:gd name="T27" fmla="*/ 0 h 14"/>
                  <a:gd name="T28" fmla="*/ 5 w 14"/>
                  <a:gd name="T29" fmla="*/ 0 h 14"/>
                  <a:gd name="T30" fmla="*/ 2 w 14"/>
                  <a:gd name="T31" fmla="*/ 2 h 14"/>
                  <a:gd name="T32" fmla="*/ 0 w 14"/>
                  <a:gd name="T33" fmla="*/ 5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2" y="10"/>
                    </a:lnTo>
                    <a:lnTo>
                      <a:pt x="5" y="12"/>
                    </a:lnTo>
                    <a:lnTo>
                      <a:pt x="7" y="14"/>
                    </a:lnTo>
                    <a:lnTo>
                      <a:pt x="10" y="14"/>
                    </a:lnTo>
                    <a:lnTo>
                      <a:pt x="12" y="12"/>
                    </a:lnTo>
                    <a:lnTo>
                      <a:pt x="14" y="10"/>
                    </a:lnTo>
                    <a:lnTo>
                      <a:pt x="14" y="7"/>
                    </a:lnTo>
                    <a:lnTo>
                      <a:pt x="14" y="5"/>
                    </a:lnTo>
                    <a:lnTo>
                      <a:pt x="14" y="2"/>
                    </a:lnTo>
                    <a:lnTo>
                      <a:pt x="12" y="0"/>
                    </a:lnTo>
                    <a:lnTo>
                      <a:pt x="10" y="0"/>
                    </a:lnTo>
                    <a:lnTo>
                      <a:pt x="7" y="0"/>
                    </a:lnTo>
                    <a:lnTo>
                      <a:pt x="5" y="0"/>
                    </a:lnTo>
                    <a:lnTo>
                      <a:pt x="2" y="2"/>
                    </a:lnTo>
                    <a:lnTo>
                      <a:pt x="0" y="5"/>
                    </a:lnTo>
                    <a:lnTo>
                      <a:pt x="0" y="7"/>
                    </a:lnTo>
                    <a:close/>
                  </a:path>
                </a:pathLst>
              </a:custGeom>
              <a:solidFill>
                <a:srgbClr val="969696"/>
              </a:solidFill>
              <a:ln w="9525">
                <a:noFill/>
                <a:round/>
                <a:headEnd/>
                <a:tailEnd/>
              </a:ln>
            </p:spPr>
            <p:txBody>
              <a:bodyPr/>
              <a:lstStyle/>
              <a:p>
                <a:endParaRPr lang="ru-RU"/>
              </a:p>
            </p:txBody>
          </p:sp>
          <p:sp>
            <p:nvSpPr>
              <p:cNvPr id="503" name="Freeform 737"/>
              <p:cNvSpPr>
                <a:spLocks/>
              </p:cNvSpPr>
              <p:nvPr/>
            </p:nvSpPr>
            <p:spPr bwMode="auto">
              <a:xfrm>
                <a:off x="8224" y="3319"/>
                <a:ext cx="14" cy="15"/>
              </a:xfrm>
              <a:custGeom>
                <a:avLst/>
                <a:gdLst>
                  <a:gd name="T0" fmla="*/ 0 w 14"/>
                  <a:gd name="T1" fmla="*/ 7 h 15"/>
                  <a:gd name="T2" fmla="*/ 2 w 14"/>
                  <a:gd name="T3" fmla="*/ 10 h 15"/>
                  <a:gd name="T4" fmla="*/ 4 w 14"/>
                  <a:gd name="T5" fmla="*/ 12 h 15"/>
                  <a:gd name="T6" fmla="*/ 7 w 14"/>
                  <a:gd name="T7" fmla="*/ 15 h 15"/>
                  <a:gd name="T8" fmla="*/ 9 w 14"/>
                  <a:gd name="T9" fmla="*/ 15 h 15"/>
                  <a:gd name="T10" fmla="*/ 12 w 14"/>
                  <a:gd name="T11" fmla="*/ 12 h 15"/>
                  <a:gd name="T12" fmla="*/ 14 w 14"/>
                  <a:gd name="T13" fmla="*/ 10 h 15"/>
                  <a:gd name="T14" fmla="*/ 14 w 14"/>
                  <a:gd name="T15" fmla="*/ 7 h 15"/>
                  <a:gd name="T16" fmla="*/ 14 w 14"/>
                  <a:gd name="T17" fmla="*/ 5 h 15"/>
                  <a:gd name="T18" fmla="*/ 14 w 14"/>
                  <a:gd name="T19" fmla="*/ 5 h 15"/>
                  <a:gd name="T20" fmla="*/ 14 w 14"/>
                  <a:gd name="T21" fmla="*/ 3 h 15"/>
                  <a:gd name="T22" fmla="*/ 12 w 14"/>
                  <a:gd name="T23" fmla="*/ 0 h 15"/>
                  <a:gd name="T24" fmla="*/ 9 w 14"/>
                  <a:gd name="T25" fmla="*/ 0 h 15"/>
                  <a:gd name="T26" fmla="*/ 7 w 14"/>
                  <a:gd name="T27" fmla="*/ 0 h 15"/>
                  <a:gd name="T28" fmla="*/ 4 w 14"/>
                  <a:gd name="T29" fmla="*/ 0 h 15"/>
                  <a:gd name="T30" fmla="*/ 2 w 14"/>
                  <a:gd name="T31" fmla="*/ 3 h 15"/>
                  <a:gd name="T32" fmla="*/ 0 w 14"/>
                  <a:gd name="T33" fmla="*/ 5 h 15"/>
                  <a:gd name="T34" fmla="*/ 0 w 14"/>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5"/>
                  <a:gd name="T56" fmla="*/ 14 w 14"/>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5">
                    <a:moveTo>
                      <a:pt x="0" y="7"/>
                    </a:moveTo>
                    <a:lnTo>
                      <a:pt x="2" y="10"/>
                    </a:lnTo>
                    <a:lnTo>
                      <a:pt x="4" y="12"/>
                    </a:lnTo>
                    <a:lnTo>
                      <a:pt x="7" y="15"/>
                    </a:lnTo>
                    <a:lnTo>
                      <a:pt x="9" y="15"/>
                    </a:lnTo>
                    <a:lnTo>
                      <a:pt x="12" y="12"/>
                    </a:lnTo>
                    <a:lnTo>
                      <a:pt x="14" y="10"/>
                    </a:lnTo>
                    <a:lnTo>
                      <a:pt x="14" y="7"/>
                    </a:lnTo>
                    <a:lnTo>
                      <a:pt x="14" y="5"/>
                    </a:lnTo>
                    <a:lnTo>
                      <a:pt x="14" y="3"/>
                    </a:lnTo>
                    <a:lnTo>
                      <a:pt x="12" y="0"/>
                    </a:lnTo>
                    <a:lnTo>
                      <a:pt x="9" y="0"/>
                    </a:lnTo>
                    <a:lnTo>
                      <a:pt x="7" y="0"/>
                    </a:lnTo>
                    <a:lnTo>
                      <a:pt x="4" y="0"/>
                    </a:lnTo>
                    <a:lnTo>
                      <a:pt x="2" y="3"/>
                    </a:lnTo>
                    <a:lnTo>
                      <a:pt x="0" y="5"/>
                    </a:lnTo>
                    <a:lnTo>
                      <a:pt x="0" y="7"/>
                    </a:lnTo>
                    <a:close/>
                  </a:path>
                </a:pathLst>
              </a:custGeom>
              <a:solidFill>
                <a:srgbClr val="969696"/>
              </a:solidFill>
              <a:ln w="9525">
                <a:noFill/>
                <a:round/>
                <a:headEnd/>
                <a:tailEnd/>
              </a:ln>
            </p:spPr>
            <p:txBody>
              <a:bodyPr/>
              <a:lstStyle/>
              <a:p>
                <a:endParaRPr lang="ru-RU"/>
              </a:p>
            </p:txBody>
          </p:sp>
          <p:sp>
            <p:nvSpPr>
              <p:cNvPr id="504" name="Freeform 738"/>
              <p:cNvSpPr>
                <a:spLocks/>
              </p:cNvSpPr>
              <p:nvPr/>
            </p:nvSpPr>
            <p:spPr bwMode="auto">
              <a:xfrm>
                <a:off x="8221" y="3290"/>
                <a:ext cx="15" cy="15"/>
              </a:xfrm>
              <a:custGeom>
                <a:avLst/>
                <a:gdLst>
                  <a:gd name="T0" fmla="*/ 0 w 15"/>
                  <a:gd name="T1" fmla="*/ 8 h 15"/>
                  <a:gd name="T2" fmla="*/ 0 w 15"/>
                  <a:gd name="T3" fmla="*/ 10 h 15"/>
                  <a:gd name="T4" fmla="*/ 3 w 15"/>
                  <a:gd name="T5" fmla="*/ 12 h 15"/>
                  <a:gd name="T6" fmla="*/ 5 w 15"/>
                  <a:gd name="T7" fmla="*/ 15 h 15"/>
                  <a:gd name="T8" fmla="*/ 7 w 15"/>
                  <a:gd name="T9" fmla="*/ 15 h 15"/>
                  <a:gd name="T10" fmla="*/ 10 w 15"/>
                  <a:gd name="T11" fmla="*/ 12 h 15"/>
                  <a:gd name="T12" fmla="*/ 12 w 15"/>
                  <a:gd name="T13" fmla="*/ 10 h 15"/>
                  <a:gd name="T14" fmla="*/ 15 w 15"/>
                  <a:gd name="T15" fmla="*/ 8 h 15"/>
                  <a:gd name="T16" fmla="*/ 15 w 15"/>
                  <a:gd name="T17" fmla="*/ 5 h 15"/>
                  <a:gd name="T18" fmla="*/ 15 w 15"/>
                  <a:gd name="T19" fmla="*/ 5 h 15"/>
                  <a:gd name="T20" fmla="*/ 12 w 15"/>
                  <a:gd name="T21" fmla="*/ 3 h 15"/>
                  <a:gd name="T22" fmla="*/ 10 w 15"/>
                  <a:gd name="T23" fmla="*/ 0 h 15"/>
                  <a:gd name="T24" fmla="*/ 7 w 15"/>
                  <a:gd name="T25" fmla="*/ 0 h 15"/>
                  <a:gd name="T26" fmla="*/ 5 w 15"/>
                  <a:gd name="T27" fmla="*/ 0 h 15"/>
                  <a:gd name="T28" fmla="*/ 3 w 15"/>
                  <a:gd name="T29" fmla="*/ 0 h 15"/>
                  <a:gd name="T30" fmla="*/ 0 w 15"/>
                  <a:gd name="T31" fmla="*/ 3 h 15"/>
                  <a:gd name="T32" fmla="*/ 0 w 15"/>
                  <a:gd name="T33" fmla="*/ 5 h 15"/>
                  <a:gd name="T34" fmla="*/ 0 w 15"/>
                  <a:gd name="T35" fmla="*/ 8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0" y="8"/>
                    </a:moveTo>
                    <a:lnTo>
                      <a:pt x="0" y="10"/>
                    </a:lnTo>
                    <a:lnTo>
                      <a:pt x="3" y="12"/>
                    </a:lnTo>
                    <a:lnTo>
                      <a:pt x="5" y="15"/>
                    </a:lnTo>
                    <a:lnTo>
                      <a:pt x="7" y="15"/>
                    </a:lnTo>
                    <a:lnTo>
                      <a:pt x="10" y="12"/>
                    </a:lnTo>
                    <a:lnTo>
                      <a:pt x="12" y="10"/>
                    </a:lnTo>
                    <a:lnTo>
                      <a:pt x="15" y="8"/>
                    </a:lnTo>
                    <a:lnTo>
                      <a:pt x="15" y="5"/>
                    </a:lnTo>
                    <a:lnTo>
                      <a:pt x="12" y="3"/>
                    </a:lnTo>
                    <a:lnTo>
                      <a:pt x="10" y="0"/>
                    </a:lnTo>
                    <a:lnTo>
                      <a:pt x="7" y="0"/>
                    </a:lnTo>
                    <a:lnTo>
                      <a:pt x="5" y="0"/>
                    </a:lnTo>
                    <a:lnTo>
                      <a:pt x="3" y="0"/>
                    </a:lnTo>
                    <a:lnTo>
                      <a:pt x="0" y="3"/>
                    </a:lnTo>
                    <a:lnTo>
                      <a:pt x="0" y="5"/>
                    </a:lnTo>
                    <a:lnTo>
                      <a:pt x="0" y="8"/>
                    </a:lnTo>
                    <a:close/>
                  </a:path>
                </a:pathLst>
              </a:custGeom>
              <a:solidFill>
                <a:srgbClr val="969696"/>
              </a:solidFill>
              <a:ln w="9525">
                <a:noFill/>
                <a:round/>
                <a:headEnd/>
                <a:tailEnd/>
              </a:ln>
            </p:spPr>
            <p:txBody>
              <a:bodyPr/>
              <a:lstStyle/>
              <a:p>
                <a:endParaRPr lang="ru-RU"/>
              </a:p>
            </p:txBody>
          </p:sp>
          <p:sp>
            <p:nvSpPr>
              <p:cNvPr id="505" name="Freeform 739"/>
              <p:cNvSpPr>
                <a:spLocks/>
              </p:cNvSpPr>
              <p:nvPr/>
            </p:nvSpPr>
            <p:spPr bwMode="auto">
              <a:xfrm>
                <a:off x="8219" y="3262"/>
                <a:ext cx="14" cy="14"/>
              </a:xfrm>
              <a:custGeom>
                <a:avLst/>
                <a:gdLst>
                  <a:gd name="T0" fmla="*/ 0 w 14"/>
                  <a:gd name="T1" fmla="*/ 7 h 14"/>
                  <a:gd name="T2" fmla="*/ 0 w 14"/>
                  <a:gd name="T3" fmla="*/ 9 h 14"/>
                  <a:gd name="T4" fmla="*/ 2 w 14"/>
                  <a:gd name="T5" fmla="*/ 12 h 14"/>
                  <a:gd name="T6" fmla="*/ 5 w 14"/>
                  <a:gd name="T7" fmla="*/ 14 h 14"/>
                  <a:gd name="T8" fmla="*/ 7 w 14"/>
                  <a:gd name="T9" fmla="*/ 14 h 14"/>
                  <a:gd name="T10" fmla="*/ 9 w 14"/>
                  <a:gd name="T11" fmla="*/ 12 h 14"/>
                  <a:gd name="T12" fmla="*/ 12 w 14"/>
                  <a:gd name="T13" fmla="*/ 9 h 14"/>
                  <a:gd name="T14" fmla="*/ 14 w 14"/>
                  <a:gd name="T15" fmla="*/ 7 h 14"/>
                  <a:gd name="T16" fmla="*/ 14 w 14"/>
                  <a:gd name="T17" fmla="*/ 4 h 14"/>
                  <a:gd name="T18" fmla="*/ 14 w 14"/>
                  <a:gd name="T19" fmla="*/ 4 h 14"/>
                  <a:gd name="T20" fmla="*/ 12 w 14"/>
                  <a:gd name="T21" fmla="*/ 2 h 14"/>
                  <a:gd name="T22" fmla="*/ 9 w 14"/>
                  <a:gd name="T23" fmla="*/ 0 h 14"/>
                  <a:gd name="T24" fmla="*/ 7 w 14"/>
                  <a:gd name="T25" fmla="*/ 0 h 14"/>
                  <a:gd name="T26" fmla="*/ 5 w 14"/>
                  <a:gd name="T27" fmla="*/ 0 h 14"/>
                  <a:gd name="T28" fmla="*/ 2 w 14"/>
                  <a:gd name="T29" fmla="*/ 0 h 14"/>
                  <a:gd name="T30" fmla="*/ 0 w 14"/>
                  <a:gd name="T31" fmla="*/ 2 h 14"/>
                  <a:gd name="T32" fmla="*/ 0 w 14"/>
                  <a:gd name="T33" fmla="*/ 4 h 14"/>
                  <a:gd name="T34" fmla="*/ 0 w 14"/>
                  <a:gd name="T35" fmla="*/ 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7"/>
                    </a:moveTo>
                    <a:lnTo>
                      <a:pt x="0" y="9"/>
                    </a:lnTo>
                    <a:lnTo>
                      <a:pt x="2" y="12"/>
                    </a:lnTo>
                    <a:lnTo>
                      <a:pt x="5" y="14"/>
                    </a:lnTo>
                    <a:lnTo>
                      <a:pt x="7" y="14"/>
                    </a:lnTo>
                    <a:lnTo>
                      <a:pt x="9" y="12"/>
                    </a:lnTo>
                    <a:lnTo>
                      <a:pt x="12" y="9"/>
                    </a:lnTo>
                    <a:lnTo>
                      <a:pt x="14" y="7"/>
                    </a:lnTo>
                    <a:lnTo>
                      <a:pt x="14" y="4"/>
                    </a:lnTo>
                    <a:lnTo>
                      <a:pt x="12" y="2"/>
                    </a:lnTo>
                    <a:lnTo>
                      <a:pt x="9" y="0"/>
                    </a:lnTo>
                    <a:lnTo>
                      <a:pt x="7" y="0"/>
                    </a:lnTo>
                    <a:lnTo>
                      <a:pt x="5" y="0"/>
                    </a:lnTo>
                    <a:lnTo>
                      <a:pt x="2" y="0"/>
                    </a:lnTo>
                    <a:lnTo>
                      <a:pt x="0" y="2"/>
                    </a:lnTo>
                    <a:lnTo>
                      <a:pt x="0" y="4"/>
                    </a:lnTo>
                    <a:lnTo>
                      <a:pt x="0" y="7"/>
                    </a:lnTo>
                    <a:close/>
                  </a:path>
                </a:pathLst>
              </a:custGeom>
              <a:solidFill>
                <a:srgbClr val="969696"/>
              </a:solidFill>
              <a:ln w="9525">
                <a:noFill/>
                <a:round/>
                <a:headEnd/>
                <a:tailEnd/>
              </a:ln>
            </p:spPr>
            <p:txBody>
              <a:bodyPr/>
              <a:lstStyle/>
              <a:p>
                <a:endParaRPr lang="ru-RU"/>
              </a:p>
            </p:txBody>
          </p:sp>
          <p:sp>
            <p:nvSpPr>
              <p:cNvPr id="506" name="Freeform 740"/>
              <p:cNvSpPr>
                <a:spLocks/>
              </p:cNvSpPr>
              <p:nvPr/>
            </p:nvSpPr>
            <p:spPr bwMode="auto">
              <a:xfrm>
                <a:off x="8216" y="3233"/>
                <a:ext cx="15" cy="14"/>
              </a:xfrm>
              <a:custGeom>
                <a:avLst/>
                <a:gdLst>
                  <a:gd name="T0" fmla="*/ 0 w 15"/>
                  <a:gd name="T1" fmla="*/ 9 h 14"/>
                  <a:gd name="T2" fmla="*/ 0 w 15"/>
                  <a:gd name="T3" fmla="*/ 12 h 14"/>
                  <a:gd name="T4" fmla="*/ 3 w 15"/>
                  <a:gd name="T5" fmla="*/ 14 h 14"/>
                  <a:gd name="T6" fmla="*/ 5 w 15"/>
                  <a:gd name="T7" fmla="*/ 14 h 14"/>
                  <a:gd name="T8" fmla="*/ 8 w 15"/>
                  <a:gd name="T9" fmla="*/ 14 h 14"/>
                  <a:gd name="T10" fmla="*/ 10 w 15"/>
                  <a:gd name="T11" fmla="*/ 14 h 14"/>
                  <a:gd name="T12" fmla="*/ 12 w 15"/>
                  <a:gd name="T13" fmla="*/ 12 h 14"/>
                  <a:gd name="T14" fmla="*/ 15 w 15"/>
                  <a:gd name="T15" fmla="*/ 9 h 14"/>
                  <a:gd name="T16" fmla="*/ 15 w 15"/>
                  <a:gd name="T17" fmla="*/ 7 h 14"/>
                  <a:gd name="T18" fmla="*/ 15 w 15"/>
                  <a:gd name="T19" fmla="*/ 7 h 14"/>
                  <a:gd name="T20" fmla="*/ 12 w 15"/>
                  <a:gd name="T21" fmla="*/ 5 h 14"/>
                  <a:gd name="T22" fmla="*/ 10 w 15"/>
                  <a:gd name="T23" fmla="*/ 2 h 14"/>
                  <a:gd name="T24" fmla="*/ 8 w 15"/>
                  <a:gd name="T25" fmla="*/ 0 h 14"/>
                  <a:gd name="T26" fmla="*/ 5 w 15"/>
                  <a:gd name="T27" fmla="*/ 0 h 14"/>
                  <a:gd name="T28" fmla="*/ 3 w 15"/>
                  <a:gd name="T29" fmla="*/ 2 h 14"/>
                  <a:gd name="T30" fmla="*/ 0 w 15"/>
                  <a:gd name="T31" fmla="*/ 5 h 14"/>
                  <a:gd name="T32" fmla="*/ 0 w 15"/>
                  <a:gd name="T33" fmla="*/ 7 h 14"/>
                  <a:gd name="T34" fmla="*/ 0 w 15"/>
                  <a:gd name="T35" fmla="*/ 9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4"/>
                  <a:gd name="T56" fmla="*/ 15 w 15"/>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4">
                    <a:moveTo>
                      <a:pt x="0" y="9"/>
                    </a:moveTo>
                    <a:lnTo>
                      <a:pt x="0" y="12"/>
                    </a:lnTo>
                    <a:lnTo>
                      <a:pt x="3" y="14"/>
                    </a:lnTo>
                    <a:lnTo>
                      <a:pt x="5" y="14"/>
                    </a:lnTo>
                    <a:lnTo>
                      <a:pt x="8" y="14"/>
                    </a:lnTo>
                    <a:lnTo>
                      <a:pt x="10" y="14"/>
                    </a:lnTo>
                    <a:lnTo>
                      <a:pt x="12" y="12"/>
                    </a:lnTo>
                    <a:lnTo>
                      <a:pt x="15" y="9"/>
                    </a:lnTo>
                    <a:lnTo>
                      <a:pt x="15" y="7"/>
                    </a:lnTo>
                    <a:lnTo>
                      <a:pt x="12" y="5"/>
                    </a:lnTo>
                    <a:lnTo>
                      <a:pt x="10" y="2"/>
                    </a:lnTo>
                    <a:lnTo>
                      <a:pt x="8" y="0"/>
                    </a:lnTo>
                    <a:lnTo>
                      <a:pt x="5" y="0"/>
                    </a:lnTo>
                    <a:lnTo>
                      <a:pt x="3" y="2"/>
                    </a:lnTo>
                    <a:lnTo>
                      <a:pt x="0" y="5"/>
                    </a:lnTo>
                    <a:lnTo>
                      <a:pt x="0" y="7"/>
                    </a:lnTo>
                    <a:lnTo>
                      <a:pt x="0" y="9"/>
                    </a:lnTo>
                    <a:close/>
                  </a:path>
                </a:pathLst>
              </a:custGeom>
              <a:solidFill>
                <a:srgbClr val="969696"/>
              </a:solidFill>
              <a:ln w="9525">
                <a:noFill/>
                <a:round/>
                <a:headEnd/>
                <a:tailEnd/>
              </a:ln>
            </p:spPr>
            <p:txBody>
              <a:bodyPr/>
              <a:lstStyle/>
              <a:p>
                <a:endParaRPr lang="ru-RU"/>
              </a:p>
            </p:txBody>
          </p:sp>
          <p:sp>
            <p:nvSpPr>
              <p:cNvPr id="507" name="Freeform 741"/>
              <p:cNvSpPr>
                <a:spLocks/>
              </p:cNvSpPr>
              <p:nvPr/>
            </p:nvSpPr>
            <p:spPr bwMode="auto">
              <a:xfrm>
                <a:off x="8214" y="3204"/>
                <a:ext cx="14" cy="14"/>
              </a:xfrm>
              <a:custGeom>
                <a:avLst/>
                <a:gdLst>
                  <a:gd name="T0" fmla="*/ 0 w 14"/>
                  <a:gd name="T1" fmla="*/ 10 h 14"/>
                  <a:gd name="T2" fmla="*/ 0 w 14"/>
                  <a:gd name="T3" fmla="*/ 12 h 14"/>
                  <a:gd name="T4" fmla="*/ 2 w 14"/>
                  <a:gd name="T5" fmla="*/ 14 h 14"/>
                  <a:gd name="T6" fmla="*/ 5 w 14"/>
                  <a:gd name="T7" fmla="*/ 14 h 14"/>
                  <a:gd name="T8" fmla="*/ 7 w 14"/>
                  <a:gd name="T9" fmla="*/ 14 h 14"/>
                  <a:gd name="T10" fmla="*/ 10 w 14"/>
                  <a:gd name="T11" fmla="*/ 14 h 14"/>
                  <a:gd name="T12" fmla="*/ 12 w 14"/>
                  <a:gd name="T13" fmla="*/ 12 h 14"/>
                  <a:gd name="T14" fmla="*/ 14 w 14"/>
                  <a:gd name="T15" fmla="*/ 10 h 14"/>
                  <a:gd name="T16" fmla="*/ 14 w 14"/>
                  <a:gd name="T17" fmla="*/ 7 h 14"/>
                  <a:gd name="T18" fmla="*/ 14 w 14"/>
                  <a:gd name="T19" fmla="*/ 7 h 14"/>
                  <a:gd name="T20" fmla="*/ 12 w 14"/>
                  <a:gd name="T21" fmla="*/ 5 h 14"/>
                  <a:gd name="T22" fmla="*/ 10 w 14"/>
                  <a:gd name="T23" fmla="*/ 2 h 14"/>
                  <a:gd name="T24" fmla="*/ 7 w 14"/>
                  <a:gd name="T25" fmla="*/ 0 h 14"/>
                  <a:gd name="T26" fmla="*/ 5 w 14"/>
                  <a:gd name="T27" fmla="*/ 0 h 14"/>
                  <a:gd name="T28" fmla="*/ 2 w 14"/>
                  <a:gd name="T29" fmla="*/ 2 h 14"/>
                  <a:gd name="T30" fmla="*/ 0 w 14"/>
                  <a:gd name="T31" fmla="*/ 5 h 14"/>
                  <a:gd name="T32" fmla="*/ 0 w 14"/>
                  <a:gd name="T33" fmla="*/ 7 h 14"/>
                  <a:gd name="T34" fmla="*/ 0 w 14"/>
                  <a:gd name="T35" fmla="*/ 1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4"/>
                  <a:gd name="T56" fmla="*/ 14 w 1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4">
                    <a:moveTo>
                      <a:pt x="0" y="10"/>
                    </a:moveTo>
                    <a:lnTo>
                      <a:pt x="0" y="12"/>
                    </a:lnTo>
                    <a:lnTo>
                      <a:pt x="2" y="14"/>
                    </a:lnTo>
                    <a:lnTo>
                      <a:pt x="5" y="14"/>
                    </a:lnTo>
                    <a:lnTo>
                      <a:pt x="7" y="14"/>
                    </a:lnTo>
                    <a:lnTo>
                      <a:pt x="10" y="14"/>
                    </a:lnTo>
                    <a:lnTo>
                      <a:pt x="12" y="12"/>
                    </a:lnTo>
                    <a:lnTo>
                      <a:pt x="14" y="10"/>
                    </a:lnTo>
                    <a:lnTo>
                      <a:pt x="14" y="7"/>
                    </a:lnTo>
                    <a:lnTo>
                      <a:pt x="12" y="5"/>
                    </a:lnTo>
                    <a:lnTo>
                      <a:pt x="10" y="2"/>
                    </a:lnTo>
                    <a:lnTo>
                      <a:pt x="7" y="0"/>
                    </a:lnTo>
                    <a:lnTo>
                      <a:pt x="5" y="0"/>
                    </a:lnTo>
                    <a:lnTo>
                      <a:pt x="2" y="2"/>
                    </a:lnTo>
                    <a:lnTo>
                      <a:pt x="0" y="5"/>
                    </a:lnTo>
                    <a:lnTo>
                      <a:pt x="0" y="7"/>
                    </a:lnTo>
                    <a:lnTo>
                      <a:pt x="0" y="10"/>
                    </a:lnTo>
                    <a:close/>
                  </a:path>
                </a:pathLst>
              </a:custGeom>
              <a:solidFill>
                <a:srgbClr val="969696"/>
              </a:solidFill>
              <a:ln w="9525">
                <a:noFill/>
                <a:round/>
                <a:headEnd/>
                <a:tailEnd/>
              </a:ln>
            </p:spPr>
            <p:txBody>
              <a:bodyPr/>
              <a:lstStyle/>
              <a:p>
                <a:endParaRPr lang="ru-RU"/>
              </a:p>
            </p:txBody>
          </p:sp>
        </p:grpSp>
        <p:sp>
          <p:nvSpPr>
            <p:cNvPr id="50" name="Rectangle 742"/>
            <p:cNvSpPr>
              <a:spLocks noChangeArrowheads="1"/>
            </p:cNvSpPr>
            <p:nvPr/>
          </p:nvSpPr>
          <p:spPr bwMode="auto">
            <a:xfrm>
              <a:off x="5339" y="7618"/>
              <a:ext cx="4752" cy="89"/>
            </a:xfrm>
            <a:prstGeom prst="rect">
              <a:avLst/>
            </a:prstGeom>
            <a:solidFill>
              <a:srgbClr val="660033"/>
            </a:solidFill>
            <a:ln w="9525">
              <a:noFill/>
              <a:miter lim="800000"/>
              <a:headEnd/>
              <a:tailEnd/>
            </a:ln>
          </p:spPr>
          <p:txBody>
            <a:bodyPr/>
            <a:lstStyle/>
            <a:p>
              <a:endParaRPr lang="ru-RU"/>
            </a:p>
          </p:txBody>
        </p:sp>
        <p:grpSp>
          <p:nvGrpSpPr>
            <p:cNvPr id="51" name="Group 743"/>
            <p:cNvGrpSpPr>
              <a:grpSpLocks/>
            </p:cNvGrpSpPr>
            <p:nvPr/>
          </p:nvGrpSpPr>
          <p:grpSpPr bwMode="auto">
            <a:xfrm>
              <a:off x="6923" y="2028"/>
              <a:ext cx="1586" cy="818"/>
              <a:chOff x="6923" y="2028"/>
              <a:chExt cx="1586" cy="818"/>
            </a:xfrm>
          </p:grpSpPr>
          <p:sp>
            <p:nvSpPr>
              <p:cNvPr id="231" name="Rectangle 744"/>
              <p:cNvSpPr>
                <a:spLocks noChangeArrowheads="1"/>
              </p:cNvSpPr>
              <p:nvPr/>
            </p:nvSpPr>
            <p:spPr bwMode="auto">
              <a:xfrm>
                <a:off x="6923" y="2028"/>
                <a:ext cx="17" cy="818"/>
              </a:xfrm>
              <a:prstGeom prst="rect">
                <a:avLst/>
              </a:prstGeom>
              <a:solidFill>
                <a:srgbClr val="3B0000"/>
              </a:solidFill>
              <a:ln w="9525">
                <a:noFill/>
                <a:miter lim="800000"/>
                <a:headEnd/>
                <a:tailEnd/>
              </a:ln>
            </p:spPr>
            <p:txBody>
              <a:bodyPr/>
              <a:lstStyle/>
              <a:p>
                <a:endParaRPr lang="ru-RU"/>
              </a:p>
            </p:txBody>
          </p:sp>
          <p:sp>
            <p:nvSpPr>
              <p:cNvPr id="232" name="Rectangle 745"/>
              <p:cNvSpPr>
                <a:spLocks noChangeArrowheads="1"/>
              </p:cNvSpPr>
              <p:nvPr/>
            </p:nvSpPr>
            <p:spPr bwMode="auto">
              <a:xfrm>
                <a:off x="6940" y="2028"/>
                <a:ext cx="16" cy="818"/>
              </a:xfrm>
              <a:prstGeom prst="rect">
                <a:avLst/>
              </a:prstGeom>
              <a:solidFill>
                <a:srgbClr val="3B0000"/>
              </a:solidFill>
              <a:ln w="9525">
                <a:noFill/>
                <a:miter lim="800000"/>
                <a:headEnd/>
                <a:tailEnd/>
              </a:ln>
            </p:spPr>
            <p:txBody>
              <a:bodyPr/>
              <a:lstStyle/>
              <a:p>
                <a:endParaRPr lang="ru-RU"/>
              </a:p>
            </p:txBody>
          </p:sp>
          <p:sp>
            <p:nvSpPr>
              <p:cNvPr id="233" name="Rectangle 746"/>
              <p:cNvSpPr>
                <a:spLocks noChangeArrowheads="1"/>
              </p:cNvSpPr>
              <p:nvPr/>
            </p:nvSpPr>
            <p:spPr bwMode="auto">
              <a:xfrm>
                <a:off x="6956" y="2028"/>
                <a:ext cx="17" cy="818"/>
              </a:xfrm>
              <a:prstGeom prst="rect">
                <a:avLst/>
              </a:prstGeom>
              <a:solidFill>
                <a:srgbClr val="3C0000"/>
              </a:solidFill>
              <a:ln w="9525">
                <a:noFill/>
                <a:miter lim="800000"/>
                <a:headEnd/>
                <a:tailEnd/>
              </a:ln>
            </p:spPr>
            <p:txBody>
              <a:bodyPr/>
              <a:lstStyle/>
              <a:p>
                <a:endParaRPr lang="ru-RU"/>
              </a:p>
            </p:txBody>
          </p:sp>
          <p:sp>
            <p:nvSpPr>
              <p:cNvPr id="234" name="Rectangle 747"/>
              <p:cNvSpPr>
                <a:spLocks noChangeArrowheads="1"/>
              </p:cNvSpPr>
              <p:nvPr/>
            </p:nvSpPr>
            <p:spPr bwMode="auto">
              <a:xfrm>
                <a:off x="6973" y="2028"/>
                <a:ext cx="17" cy="818"/>
              </a:xfrm>
              <a:prstGeom prst="rect">
                <a:avLst/>
              </a:prstGeom>
              <a:solidFill>
                <a:srgbClr val="3D0000"/>
              </a:solidFill>
              <a:ln w="9525">
                <a:noFill/>
                <a:miter lim="800000"/>
                <a:headEnd/>
                <a:tailEnd/>
              </a:ln>
            </p:spPr>
            <p:txBody>
              <a:bodyPr/>
              <a:lstStyle/>
              <a:p>
                <a:endParaRPr lang="ru-RU"/>
              </a:p>
            </p:txBody>
          </p:sp>
          <p:sp>
            <p:nvSpPr>
              <p:cNvPr id="235" name="Rectangle 748"/>
              <p:cNvSpPr>
                <a:spLocks noChangeArrowheads="1"/>
              </p:cNvSpPr>
              <p:nvPr/>
            </p:nvSpPr>
            <p:spPr bwMode="auto">
              <a:xfrm>
                <a:off x="6990" y="2028"/>
                <a:ext cx="14" cy="818"/>
              </a:xfrm>
              <a:prstGeom prst="rect">
                <a:avLst/>
              </a:prstGeom>
              <a:solidFill>
                <a:srgbClr val="3E0000"/>
              </a:solidFill>
              <a:ln w="9525">
                <a:noFill/>
                <a:miter lim="800000"/>
                <a:headEnd/>
                <a:tailEnd/>
              </a:ln>
            </p:spPr>
            <p:txBody>
              <a:bodyPr/>
              <a:lstStyle/>
              <a:p>
                <a:endParaRPr lang="ru-RU"/>
              </a:p>
            </p:txBody>
          </p:sp>
          <p:sp>
            <p:nvSpPr>
              <p:cNvPr id="236" name="Rectangle 749"/>
              <p:cNvSpPr>
                <a:spLocks noChangeArrowheads="1"/>
              </p:cNvSpPr>
              <p:nvPr/>
            </p:nvSpPr>
            <p:spPr bwMode="auto">
              <a:xfrm>
                <a:off x="7004" y="2028"/>
                <a:ext cx="17" cy="818"/>
              </a:xfrm>
              <a:prstGeom prst="rect">
                <a:avLst/>
              </a:prstGeom>
              <a:solidFill>
                <a:srgbClr val="3F0000"/>
              </a:solidFill>
              <a:ln w="9525">
                <a:noFill/>
                <a:miter lim="800000"/>
                <a:headEnd/>
                <a:tailEnd/>
              </a:ln>
            </p:spPr>
            <p:txBody>
              <a:bodyPr/>
              <a:lstStyle/>
              <a:p>
                <a:endParaRPr lang="ru-RU"/>
              </a:p>
            </p:txBody>
          </p:sp>
          <p:sp>
            <p:nvSpPr>
              <p:cNvPr id="237" name="Rectangle 750"/>
              <p:cNvSpPr>
                <a:spLocks noChangeArrowheads="1"/>
              </p:cNvSpPr>
              <p:nvPr/>
            </p:nvSpPr>
            <p:spPr bwMode="auto">
              <a:xfrm>
                <a:off x="7021" y="2028"/>
                <a:ext cx="17" cy="818"/>
              </a:xfrm>
              <a:prstGeom prst="rect">
                <a:avLst/>
              </a:prstGeom>
              <a:solidFill>
                <a:srgbClr val="400000"/>
              </a:solidFill>
              <a:ln w="9525">
                <a:noFill/>
                <a:miter lim="800000"/>
                <a:headEnd/>
                <a:tailEnd/>
              </a:ln>
            </p:spPr>
            <p:txBody>
              <a:bodyPr/>
              <a:lstStyle/>
              <a:p>
                <a:endParaRPr lang="ru-RU"/>
              </a:p>
            </p:txBody>
          </p:sp>
          <p:sp>
            <p:nvSpPr>
              <p:cNvPr id="238" name="Rectangle 751"/>
              <p:cNvSpPr>
                <a:spLocks noChangeArrowheads="1"/>
              </p:cNvSpPr>
              <p:nvPr/>
            </p:nvSpPr>
            <p:spPr bwMode="auto">
              <a:xfrm>
                <a:off x="7038" y="2028"/>
                <a:ext cx="17" cy="818"/>
              </a:xfrm>
              <a:prstGeom prst="rect">
                <a:avLst/>
              </a:prstGeom>
              <a:solidFill>
                <a:srgbClr val="410000"/>
              </a:solidFill>
              <a:ln w="9525">
                <a:noFill/>
                <a:miter lim="800000"/>
                <a:headEnd/>
                <a:tailEnd/>
              </a:ln>
            </p:spPr>
            <p:txBody>
              <a:bodyPr/>
              <a:lstStyle/>
              <a:p>
                <a:endParaRPr lang="ru-RU"/>
              </a:p>
            </p:txBody>
          </p:sp>
          <p:sp>
            <p:nvSpPr>
              <p:cNvPr id="239" name="Rectangle 752"/>
              <p:cNvSpPr>
                <a:spLocks noChangeArrowheads="1"/>
              </p:cNvSpPr>
              <p:nvPr/>
            </p:nvSpPr>
            <p:spPr bwMode="auto">
              <a:xfrm>
                <a:off x="7055" y="2028"/>
                <a:ext cx="17" cy="818"/>
              </a:xfrm>
              <a:prstGeom prst="rect">
                <a:avLst/>
              </a:prstGeom>
              <a:solidFill>
                <a:srgbClr val="430000"/>
              </a:solidFill>
              <a:ln w="9525">
                <a:noFill/>
                <a:miter lim="800000"/>
                <a:headEnd/>
                <a:tailEnd/>
              </a:ln>
            </p:spPr>
            <p:txBody>
              <a:bodyPr/>
              <a:lstStyle/>
              <a:p>
                <a:endParaRPr lang="ru-RU"/>
              </a:p>
            </p:txBody>
          </p:sp>
          <p:sp>
            <p:nvSpPr>
              <p:cNvPr id="240" name="Rectangle 753"/>
              <p:cNvSpPr>
                <a:spLocks noChangeArrowheads="1"/>
              </p:cNvSpPr>
              <p:nvPr/>
            </p:nvSpPr>
            <p:spPr bwMode="auto">
              <a:xfrm>
                <a:off x="7072" y="2028"/>
                <a:ext cx="16" cy="818"/>
              </a:xfrm>
              <a:prstGeom prst="rect">
                <a:avLst/>
              </a:prstGeom>
              <a:solidFill>
                <a:srgbClr val="440000"/>
              </a:solidFill>
              <a:ln w="9525">
                <a:noFill/>
                <a:miter lim="800000"/>
                <a:headEnd/>
                <a:tailEnd/>
              </a:ln>
            </p:spPr>
            <p:txBody>
              <a:bodyPr/>
              <a:lstStyle/>
              <a:p>
                <a:endParaRPr lang="ru-RU"/>
              </a:p>
            </p:txBody>
          </p:sp>
          <p:sp>
            <p:nvSpPr>
              <p:cNvPr id="241" name="Rectangle 754"/>
              <p:cNvSpPr>
                <a:spLocks noChangeArrowheads="1"/>
              </p:cNvSpPr>
              <p:nvPr/>
            </p:nvSpPr>
            <p:spPr bwMode="auto">
              <a:xfrm>
                <a:off x="7088" y="2028"/>
                <a:ext cx="17" cy="818"/>
              </a:xfrm>
              <a:prstGeom prst="rect">
                <a:avLst/>
              </a:prstGeom>
              <a:solidFill>
                <a:srgbClr val="460000"/>
              </a:solidFill>
              <a:ln w="9525">
                <a:noFill/>
                <a:miter lim="800000"/>
                <a:headEnd/>
                <a:tailEnd/>
              </a:ln>
            </p:spPr>
            <p:txBody>
              <a:bodyPr/>
              <a:lstStyle/>
              <a:p>
                <a:endParaRPr lang="ru-RU"/>
              </a:p>
            </p:txBody>
          </p:sp>
          <p:sp>
            <p:nvSpPr>
              <p:cNvPr id="242" name="Rectangle 755"/>
              <p:cNvSpPr>
                <a:spLocks noChangeArrowheads="1"/>
              </p:cNvSpPr>
              <p:nvPr/>
            </p:nvSpPr>
            <p:spPr bwMode="auto">
              <a:xfrm>
                <a:off x="7105" y="2028"/>
                <a:ext cx="17" cy="818"/>
              </a:xfrm>
              <a:prstGeom prst="rect">
                <a:avLst/>
              </a:prstGeom>
              <a:solidFill>
                <a:srgbClr val="470000"/>
              </a:solidFill>
              <a:ln w="9525">
                <a:noFill/>
                <a:miter lim="800000"/>
                <a:headEnd/>
                <a:tailEnd/>
              </a:ln>
            </p:spPr>
            <p:txBody>
              <a:bodyPr/>
              <a:lstStyle/>
              <a:p>
                <a:endParaRPr lang="ru-RU"/>
              </a:p>
            </p:txBody>
          </p:sp>
          <p:sp>
            <p:nvSpPr>
              <p:cNvPr id="243" name="Rectangle 756"/>
              <p:cNvSpPr>
                <a:spLocks noChangeArrowheads="1"/>
              </p:cNvSpPr>
              <p:nvPr/>
            </p:nvSpPr>
            <p:spPr bwMode="auto">
              <a:xfrm>
                <a:off x="7122" y="2028"/>
                <a:ext cx="17" cy="818"/>
              </a:xfrm>
              <a:prstGeom prst="rect">
                <a:avLst/>
              </a:prstGeom>
              <a:solidFill>
                <a:srgbClr val="490000"/>
              </a:solidFill>
              <a:ln w="9525">
                <a:noFill/>
                <a:miter lim="800000"/>
                <a:headEnd/>
                <a:tailEnd/>
              </a:ln>
            </p:spPr>
            <p:txBody>
              <a:bodyPr/>
              <a:lstStyle/>
              <a:p>
                <a:endParaRPr lang="ru-RU"/>
              </a:p>
            </p:txBody>
          </p:sp>
          <p:sp>
            <p:nvSpPr>
              <p:cNvPr id="244" name="Rectangle 757"/>
              <p:cNvSpPr>
                <a:spLocks noChangeArrowheads="1"/>
              </p:cNvSpPr>
              <p:nvPr/>
            </p:nvSpPr>
            <p:spPr bwMode="auto">
              <a:xfrm>
                <a:off x="7139" y="2028"/>
                <a:ext cx="14" cy="818"/>
              </a:xfrm>
              <a:prstGeom prst="rect">
                <a:avLst/>
              </a:prstGeom>
              <a:solidFill>
                <a:srgbClr val="4B0000"/>
              </a:solidFill>
              <a:ln w="9525">
                <a:noFill/>
                <a:miter lim="800000"/>
                <a:headEnd/>
                <a:tailEnd/>
              </a:ln>
            </p:spPr>
            <p:txBody>
              <a:bodyPr/>
              <a:lstStyle/>
              <a:p>
                <a:endParaRPr lang="ru-RU"/>
              </a:p>
            </p:txBody>
          </p:sp>
          <p:sp>
            <p:nvSpPr>
              <p:cNvPr id="245" name="Rectangle 758"/>
              <p:cNvSpPr>
                <a:spLocks noChangeArrowheads="1"/>
              </p:cNvSpPr>
              <p:nvPr/>
            </p:nvSpPr>
            <p:spPr bwMode="auto">
              <a:xfrm>
                <a:off x="7153" y="2028"/>
                <a:ext cx="17" cy="818"/>
              </a:xfrm>
              <a:prstGeom prst="rect">
                <a:avLst/>
              </a:prstGeom>
              <a:solidFill>
                <a:srgbClr val="4D0000"/>
              </a:solidFill>
              <a:ln w="9525">
                <a:noFill/>
                <a:miter lim="800000"/>
                <a:headEnd/>
                <a:tailEnd/>
              </a:ln>
            </p:spPr>
            <p:txBody>
              <a:bodyPr/>
              <a:lstStyle/>
              <a:p>
                <a:endParaRPr lang="ru-RU"/>
              </a:p>
            </p:txBody>
          </p:sp>
          <p:sp>
            <p:nvSpPr>
              <p:cNvPr id="246" name="Rectangle 759"/>
              <p:cNvSpPr>
                <a:spLocks noChangeArrowheads="1"/>
              </p:cNvSpPr>
              <p:nvPr/>
            </p:nvSpPr>
            <p:spPr bwMode="auto">
              <a:xfrm>
                <a:off x="7170" y="2028"/>
                <a:ext cx="17" cy="818"/>
              </a:xfrm>
              <a:prstGeom prst="rect">
                <a:avLst/>
              </a:prstGeom>
              <a:solidFill>
                <a:srgbClr val="4F0000"/>
              </a:solidFill>
              <a:ln w="9525">
                <a:noFill/>
                <a:miter lim="800000"/>
                <a:headEnd/>
                <a:tailEnd/>
              </a:ln>
            </p:spPr>
            <p:txBody>
              <a:bodyPr/>
              <a:lstStyle/>
              <a:p>
                <a:endParaRPr lang="ru-RU"/>
              </a:p>
            </p:txBody>
          </p:sp>
          <p:sp>
            <p:nvSpPr>
              <p:cNvPr id="247" name="Rectangle 760"/>
              <p:cNvSpPr>
                <a:spLocks noChangeArrowheads="1"/>
              </p:cNvSpPr>
              <p:nvPr/>
            </p:nvSpPr>
            <p:spPr bwMode="auto">
              <a:xfrm>
                <a:off x="7187" y="2028"/>
                <a:ext cx="17" cy="818"/>
              </a:xfrm>
              <a:prstGeom prst="rect">
                <a:avLst/>
              </a:prstGeom>
              <a:solidFill>
                <a:srgbClr val="510000"/>
              </a:solidFill>
              <a:ln w="9525">
                <a:noFill/>
                <a:miter lim="800000"/>
                <a:headEnd/>
                <a:tailEnd/>
              </a:ln>
            </p:spPr>
            <p:txBody>
              <a:bodyPr/>
              <a:lstStyle/>
              <a:p>
                <a:endParaRPr lang="ru-RU"/>
              </a:p>
            </p:txBody>
          </p:sp>
          <p:sp>
            <p:nvSpPr>
              <p:cNvPr id="248" name="Rectangle 761"/>
              <p:cNvSpPr>
                <a:spLocks noChangeArrowheads="1"/>
              </p:cNvSpPr>
              <p:nvPr/>
            </p:nvSpPr>
            <p:spPr bwMode="auto">
              <a:xfrm>
                <a:off x="7204" y="2028"/>
                <a:ext cx="16" cy="818"/>
              </a:xfrm>
              <a:prstGeom prst="rect">
                <a:avLst/>
              </a:prstGeom>
              <a:solidFill>
                <a:srgbClr val="540000"/>
              </a:solidFill>
              <a:ln w="9525">
                <a:noFill/>
                <a:miter lim="800000"/>
                <a:headEnd/>
                <a:tailEnd/>
              </a:ln>
            </p:spPr>
            <p:txBody>
              <a:bodyPr/>
              <a:lstStyle/>
              <a:p>
                <a:endParaRPr lang="ru-RU"/>
              </a:p>
            </p:txBody>
          </p:sp>
          <p:sp>
            <p:nvSpPr>
              <p:cNvPr id="249" name="Rectangle 762"/>
              <p:cNvSpPr>
                <a:spLocks noChangeArrowheads="1"/>
              </p:cNvSpPr>
              <p:nvPr/>
            </p:nvSpPr>
            <p:spPr bwMode="auto">
              <a:xfrm>
                <a:off x="7220" y="2028"/>
                <a:ext cx="17" cy="818"/>
              </a:xfrm>
              <a:prstGeom prst="rect">
                <a:avLst/>
              </a:prstGeom>
              <a:solidFill>
                <a:srgbClr val="560000"/>
              </a:solidFill>
              <a:ln w="9525">
                <a:noFill/>
                <a:miter lim="800000"/>
                <a:headEnd/>
                <a:tailEnd/>
              </a:ln>
            </p:spPr>
            <p:txBody>
              <a:bodyPr/>
              <a:lstStyle/>
              <a:p>
                <a:endParaRPr lang="ru-RU"/>
              </a:p>
            </p:txBody>
          </p:sp>
          <p:sp>
            <p:nvSpPr>
              <p:cNvPr id="250" name="Rectangle 763"/>
              <p:cNvSpPr>
                <a:spLocks noChangeArrowheads="1"/>
              </p:cNvSpPr>
              <p:nvPr/>
            </p:nvSpPr>
            <p:spPr bwMode="auto">
              <a:xfrm>
                <a:off x="7237" y="2028"/>
                <a:ext cx="17" cy="818"/>
              </a:xfrm>
              <a:prstGeom prst="rect">
                <a:avLst/>
              </a:prstGeom>
              <a:solidFill>
                <a:srgbClr val="590000"/>
              </a:solidFill>
              <a:ln w="9525">
                <a:noFill/>
                <a:miter lim="800000"/>
                <a:headEnd/>
                <a:tailEnd/>
              </a:ln>
            </p:spPr>
            <p:txBody>
              <a:bodyPr/>
              <a:lstStyle/>
              <a:p>
                <a:endParaRPr lang="ru-RU"/>
              </a:p>
            </p:txBody>
          </p:sp>
          <p:sp>
            <p:nvSpPr>
              <p:cNvPr id="251" name="Rectangle 764"/>
              <p:cNvSpPr>
                <a:spLocks noChangeArrowheads="1"/>
              </p:cNvSpPr>
              <p:nvPr/>
            </p:nvSpPr>
            <p:spPr bwMode="auto">
              <a:xfrm>
                <a:off x="7254" y="2028"/>
                <a:ext cx="17" cy="818"/>
              </a:xfrm>
              <a:prstGeom prst="rect">
                <a:avLst/>
              </a:prstGeom>
              <a:solidFill>
                <a:srgbClr val="5B0000"/>
              </a:solidFill>
              <a:ln w="9525">
                <a:noFill/>
                <a:miter lim="800000"/>
                <a:headEnd/>
                <a:tailEnd/>
              </a:ln>
            </p:spPr>
            <p:txBody>
              <a:bodyPr/>
              <a:lstStyle/>
              <a:p>
                <a:endParaRPr lang="ru-RU"/>
              </a:p>
            </p:txBody>
          </p:sp>
          <p:sp>
            <p:nvSpPr>
              <p:cNvPr id="252" name="Rectangle 765"/>
              <p:cNvSpPr>
                <a:spLocks noChangeArrowheads="1"/>
              </p:cNvSpPr>
              <p:nvPr/>
            </p:nvSpPr>
            <p:spPr bwMode="auto">
              <a:xfrm>
                <a:off x="7271" y="2028"/>
                <a:ext cx="14" cy="818"/>
              </a:xfrm>
              <a:prstGeom prst="rect">
                <a:avLst/>
              </a:prstGeom>
              <a:solidFill>
                <a:srgbClr val="5D0000"/>
              </a:solidFill>
              <a:ln w="9525">
                <a:noFill/>
                <a:miter lim="800000"/>
                <a:headEnd/>
                <a:tailEnd/>
              </a:ln>
            </p:spPr>
            <p:txBody>
              <a:bodyPr/>
              <a:lstStyle/>
              <a:p>
                <a:endParaRPr lang="ru-RU"/>
              </a:p>
            </p:txBody>
          </p:sp>
          <p:sp>
            <p:nvSpPr>
              <p:cNvPr id="253" name="Rectangle 766"/>
              <p:cNvSpPr>
                <a:spLocks noChangeArrowheads="1"/>
              </p:cNvSpPr>
              <p:nvPr/>
            </p:nvSpPr>
            <p:spPr bwMode="auto">
              <a:xfrm>
                <a:off x="7285" y="2028"/>
                <a:ext cx="17" cy="818"/>
              </a:xfrm>
              <a:prstGeom prst="rect">
                <a:avLst/>
              </a:prstGeom>
              <a:solidFill>
                <a:srgbClr val="5F0000"/>
              </a:solidFill>
              <a:ln w="9525">
                <a:noFill/>
                <a:miter lim="800000"/>
                <a:headEnd/>
                <a:tailEnd/>
              </a:ln>
            </p:spPr>
            <p:txBody>
              <a:bodyPr/>
              <a:lstStyle/>
              <a:p>
                <a:endParaRPr lang="ru-RU"/>
              </a:p>
            </p:txBody>
          </p:sp>
          <p:sp>
            <p:nvSpPr>
              <p:cNvPr id="254" name="Rectangle 767"/>
              <p:cNvSpPr>
                <a:spLocks noChangeArrowheads="1"/>
              </p:cNvSpPr>
              <p:nvPr/>
            </p:nvSpPr>
            <p:spPr bwMode="auto">
              <a:xfrm>
                <a:off x="7302" y="2028"/>
                <a:ext cx="17" cy="818"/>
              </a:xfrm>
              <a:prstGeom prst="rect">
                <a:avLst/>
              </a:prstGeom>
              <a:solidFill>
                <a:srgbClr val="620000"/>
              </a:solidFill>
              <a:ln w="9525">
                <a:noFill/>
                <a:miter lim="800000"/>
                <a:headEnd/>
                <a:tailEnd/>
              </a:ln>
            </p:spPr>
            <p:txBody>
              <a:bodyPr/>
              <a:lstStyle/>
              <a:p>
                <a:endParaRPr lang="ru-RU"/>
              </a:p>
            </p:txBody>
          </p:sp>
          <p:sp>
            <p:nvSpPr>
              <p:cNvPr id="255" name="Rectangle 768"/>
              <p:cNvSpPr>
                <a:spLocks noChangeArrowheads="1"/>
              </p:cNvSpPr>
              <p:nvPr/>
            </p:nvSpPr>
            <p:spPr bwMode="auto">
              <a:xfrm>
                <a:off x="7319" y="2028"/>
                <a:ext cx="17" cy="818"/>
              </a:xfrm>
              <a:prstGeom prst="rect">
                <a:avLst/>
              </a:prstGeom>
              <a:solidFill>
                <a:srgbClr val="640000"/>
              </a:solidFill>
              <a:ln w="9525">
                <a:noFill/>
                <a:miter lim="800000"/>
                <a:headEnd/>
                <a:tailEnd/>
              </a:ln>
            </p:spPr>
            <p:txBody>
              <a:bodyPr/>
              <a:lstStyle/>
              <a:p>
                <a:endParaRPr lang="ru-RU"/>
              </a:p>
            </p:txBody>
          </p:sp>
          <p:sp>
            <p:nvSpPr>
              <p:cNvPr id="256" name="Rectangle 769"/>
              <p:cNvSpPr>
                <a:spLocks noChangeArrowheads="1"/>
              </p:cNvSpPr>
              <p:nvPr/>
            </p:nvSpPr>
            <p:spPr bwMode="auto">
              <a:xfrm>
                <a:off x="7336" y="2028"/>
                <a:ext cx="16" cy="818"/>
              </a:xfrm>
              <a:prstGeom prst="rect">
                <a:avLst/>
              </a:prstGeom>
              <a:solidFill>
                <a:srgbClr val="660000"/>
              </a:solidFill>
              <a:ln w="9525">
                <a:noFill/>
                <a:miter lim="800000"/>
                <a:headEnd/>
                <a:tailEnd/>
              </a:ln>
            </p:spPr>
            <p:txBody>
              <a:bodyPr/>
              <a:lstStyle/>
              <a:p>
                <a:endParaRPr lang="ru-RU"/>
              </a:p>
            </p:txBody>
          </p:sp>
          <p:sp>
            <p:nvSpPr>
              <p:cNvPr id="257" name="Rectangle 770"/>
              <p:cNvSpPr>
                <a:spLocks noChangeArrowheads="1"/>
              </p:cNvSpPr>
              <p:nvPr/>
            </p:nvSpPr>
            <p:spPr bwMode="auto">
              <a:xfrm>
                <a:off x="7352" y="2028"/>
                <a:ext cx="17" cy="818"/>
              </a:xfrm>
              <a:prstGeom prst="rect">
                <a:avLst/>
              </a:prstGeom>
              <a:solidFill>
                <a:srgbClr val="690000"/>
              </a:solidFill>
              <a:ln w="9525">
                <a:noFill/>
                <a:miter lim="800000"/>
                <a:headEnd/>
                <a:tailEnd/>
              </a:ln>
            </p:spPr>
            <p:txBody>
              <a:bodyPr/>
              <a:lstStyle/>
              <a:p>
                <a:endParaRPr lang="ru-RU"/>
              </a:p>
            </p:txBody>
          </p:sp>
          <p:sp>
            <p:nvSpPr>
              <p:cNvPr id="258" name="Rectangle 771"/>
              <p:cNvSpPr>
                <a:spLocks noChangeArrowheads="1"/>
              </p:cNvSpPr>
              <p:nvPr/>
            </p:nvSpPr>
            <p:spPr bwMode="auto">
              <a:xfrm>
                <a:off x="7369" y="2028"/>
                <a:ext cx="17" cy="818"/>
              </a:xfrm>
              <a:prstGeom prst="rect">
                <a:avLst/>
              </a:prstGeom>
              <a:solidFill>
                <a:srgbClr val="6B0000"/>
              </a:solidFill>
              <a:ln w="9525">
                <a:noFill/>
                <a:miter lim="800000"/>
                <a:headEnd/>
                <a:tailEnd/>
              </a:ln>
            </p:spPr>
            <p:txBody>
              <a:bodyPr/>
              <a:lstStyle/>
              <a:p>
                <a:endParaRPr lang="ru-RU"/>
              </a:p>
            </p:txBody>
          </p:sp>
          <p:sp>
            <p:nvSpPr>
              <p:cNvPr id="259" name="Rectangle 772"/>
              <p:cNvSpPr>
                <a:spLocks noChangeArrowheads="1"/>
              </p:cNvSpPr>
              <p:nvPr/>
            </p:nvSpPr>
            <p:spPr bwMode="auto">
              <a:xfrm>
                <a:off x="7386" y="2028"/>
                <a:ext cx="17" cy="818"/>
              </a:xfrm>
              <a:prstGeom prst="rect">
                <a:avLst/>
              </a:prstGeom>
              <a:solidFill>
                <a:srgbClr val="6D0000"/>
              </a:solidFill>
              <a:ln w="9525">
                <a:noFill/>
                <a:miter lim="800000"/>
                <a:headEnd/>
                <a:tailEnd/>
              </a:ln>
            </p:spPr>
            <p:txBody>
              <a:bodyPr/>
              <a:lstStyle/>
              <a:p>
                <a:endParaRPr lang="ru-RU"/>
              </a:p>
            </p:txBody>
          </p:sp>
          <p:sp>
            <p:nvSpPr>
              <p:cNvPr id="260" name="Rectangle 773"/>
              <p:cNvSpPr>
                <a:spLocks noChangeArrowheads="1"/>
              </p:cNvSpPr>
              <p:nvPr/>
            </p:nvSpPr>
            <p:spPr bwMode="auto">
              <a:xfrm>
                <a:off x="7403" y="2028"/>
                <a:ext cx="17" cy="818"/>
              </a:xfrm>
              <a:prstGeom prst="rect">
                <a:avLst/>
              </a:prstGeom>
              <a:solidFill>
                <a:srgbClr val="6F0000"/>
              </a:solidFill>
              <a:ln w="9525">
                <a:noFill/>
                <a:miter lim="800000"/>
                <a:headEnd/>
                <a:tailEnd/>
              </a:ln>
            </p:spPr>
            <p:txBody>
              <a:bodyPr/>
              <a:lstStyle/>
              <a:p>
                <a:endParaRPr lang="ru-RU"/>
              </a:p>
            </p:txBody>
          </p:sp>
          <p:sp>
            <p:nvSpPr>
              <p:cNvPr id="261" name="Rectangle 774"/>
              <p:cNvSpPr>
                <a:spLocks noChangeArrowheads="1"/>
              </p:cNvSpPr>
              <p:nvPr/>
            </p:nvSpPr>
            <p:spPr bwMode="auto">
              <a:xfrm>
                <a:off x="7420" y="2028"/>
                <a:ext cx="14" cy="818"/>
              </a:xfrm>
              <a:prstGeom prst="rect">
                <a:avLst/>
              </a:prstGeom>
              <a:solidFill>
                <a:srgbClr val="700000"/>
              </a:solidFill>
              <a:ln w="9525">
                <a:noFill/>
                <a:miter lim="800000"/>
                <a:headEnd/>
                <a:tailEnd/>
              </a:ln>
            </p:spPr>
            <p:txBody>
              <a:bodyPr/>
              <a:lstStyle/>
              <a:p>
                <a:endParaRPr lang="ru-RU"/>
              </a:p>
            </p:txBody>
          </p:sp>
          <p:sp>
            <p:nvSpPr>
              <p:cNvPr id="262" name="Rectangle 775"/>
              <p:cNvSpPr>
                <a:spLocks noChangeArrowheads="1"/>
              </p:cNvSpPr>
              <p:nvPr/>
            </p:nvSpPr>
            <p:spPr bwMode="auto">
              <a:xfrm>
                <a:off x="7434" y="2028"/>
                <a:ext cx="17" cy="818"/>
              </a:xfrm>
              <a:prstGeom prst="rect">
                <a:avLst/>
              </a:prstGeom>
              <a:solidFill>
                <a:srgbClr val="720000"/>
              </a:solidFill>
              <a:ln w="9525">
                <a:noFill/>
                <a:miter lim="800000"/>
                <a:headEnd/>
                <a:tailEnd/>
              </a:ln>
            </p:spPr>
            <p:txBody>
              <a:bodyPr/>
              <a:lstStyle/>
              <a:p>
                <a:endParaRPr lang="ru-RU"/>
              </a:p>
            </p:txBody>
          </p:sp>
          <p:sp>
            <p:nvSpPr>
              <p:cNvPr id="263" name="Rectangle 776"/>
              <p:cNvSpPr>
                <a:spLocks noChangeArrowheads="1"/>
              </p:cNvSpPr>
              <p:nvPr/>
            </p:nvSpPr>
            <p:spPr bwMode="auto">
              <a:xfrm>
                <a:off x="7451" y="2028"/>
                <a:ext cx="17" cy="818"/>
              </a:xfrm>
              <a:prstGeom prst="rect">
                <a:avLst/>
              </a:prstGeom>
              <a:solidFill>
                <a:srgbClr val="740000"/>
              </a:solidFill>
              <a:ln w="9525">
                <a:noFill/>
                <a:miter lim="800000"/>
                <a:headEnd/>
                <a:tailEnd/>
              </a:ln>
            </p:spPr>
            <p:txBody>
              <a:bodyPr/>
              <a:lstStyle/>
              <a:p>
                <a:endParaRPr lang="ru-RU"/>
              </a:p>
            </p:txBody>
          </p:sp>
          <p:sp>
            <p:nvSpPr>
              <p:cNvPr id="264" name="Rectangle 777"/>
              <p:cNvSpPr>
                <a:spLocks noChangeArrowheads="1"/>
              </p:cNvSpPr>
              <p:nvPr/>
            </p:nvSpPr>
            <p:spPr bwMode="auto">
              <a:xfrm>
                <a:off x="7468" y="2028"/>
                <a:ext cx="16" cy="818"/>
              </a:xfrm>
              <a:prstGeom prst="rect">
                <a:avLst/>
              </a:prstGeom>
              <a:solidFill>
                <a:srgbClr val="750000"/>
              </a:solidFill>
              <a:ln w="9525">
                <a:noFill/>
                <a:miter lim="800000"/>
                <a:headEnd/>
                <a:tailEnd/>
              </a:ln>
            </p:spPr>
            <p:txBody>
              <a:bodyPr/>
              <a:lstStyle/>
              <a:p>
                <a:endParaRPr lang="ru-RU"/>
              </a:p>
            </p:txBody>
          </p:sp>
          <p:sp>
            <p:nvSpPr>
              <p:cNvPr id="265" name="Rectangle 778"/>
              <p:cNvSpPr>
                <a:spLocks noChangeArrowheads="1"/>
              </p:cNvSpPr>
              <p:nvPr/>
            </p:nvSpPr>
            <p:spPr bwMode="auto">
              <a:xfrm>
                <a:off x="7484" y="2028"/>
                <a:ext cx="17" cy="818"/>
              </a:xfrm>
              <a:prstGeom prst="rect">
                <a:avLst/>
              </a:prstGeom>
              <a:solidFill>
                <a:srgbClr val="760000"/>
              </a:solidFill>
              <a:ln w="9525">
                <a:noFill/>
                <a:miter lim="800000"/>
                <a:headEnd/>
                <a:tailEnd/>
              </a:ln>
            </p:spPr>
            <p:txBody>
              <a:bodyPr/>
              <a:lstStyle/>
              <a:p>
                <a:endParaRPr lang="ru-RU"/>
              </a:p>
            </p:txBody>
          </p:sp>
          <p:sp>
            <p:nvSpPr>
              <p:cNvPr id="266" name="Rectangle 779"/>
              <p:cNvSpPr>
                <a:spLocks noChangeArrowheads="1"/>
              </p:cNvSpPr>
              <p:nvPr/>
            </p:nvSpPr>
            <p:spPr bwMode="auto">
              <a:xfrm>
                <a:off x="7501" y="2028"/>
                <a:ext cx="17" cy="818"/>
              </a:xfrm>
              <a:prstGeom prst="rect">
                <a:avLst/>
              </a:prstGeom>
              <a:solidFill>
                <a:srgbClr val="780000"/>
              </a:solidFill>
              <a:ln w="9525">
                <a:noFill/>
                <a:miter lim="800000"/>
                <a:headEnd/>
                <a:tailEnd/>
              </a:ln>
            </p:spPr>
            <p:txBody>
              <a:bodyPr/>
              <a:lstStyle/>
              <a:p>
                <a:endParaRPr lang="ru-RU"/>
              </a:p>
            </p:txBody>
          </p:sp>
          <p:sp>
            <p:nvSpPr>
              <p:cNvPr id="267" name="Rectangle 780"/>
              <p:cNvSpPr>
                <a:spLocks noChangeArrowheads="1"/>
              </p:cNvSpPr>
              <p:nvPr/>
            </p:nvSpPr>
            <p:spPr bwMode="auto">
              <a:xfrm>
                <a:off x="7518" y="2028"/>
                <a:ext cx="17" cy="818"/>
              </a:xfrm>
              <a:prstGeom prst="rect">
                <a:avLst/>
              </a:prstGeom>
              <a:solidFill>
                <a:srgbClr val="790000"/>
              </a:solidFill>
              <a:ln w="9525">
                <a:noFill/>
                <a:miter lim="800000"/>
                <a:headEnd/>
                <a:tailEnd/>
              </a:ln>
            </p:spPr>
            <p:txBody>
              <a:bodyPr/>
              <a:lstStyle/>
              <a:p>
                <a:endParaRPr lang="ru-RU"/>
              </a:p>
            </p:txBody>
          </p:sp>
          <p:sp>
            <p:nvSpPr>
              <p:cNvPr id="268" name="Rectangle 781"/>
              <p:cNvSpPr>
                <a:spLocks noChangeArrowheads="1"/>
              </p:cNvSpPr>
              <p:nvPr/>
            </p:nvSpPr>
            <p:spPr bwMode="auto">
              <a:xfrm>
                <a:off x="7535" y="2028"/>
                <a:ext cx="17" cy="818"/>
              </a:xfrm>
              <a:prstGeom prst="rect">
                <a:avLst/>
              </a:prstGeom>
              <a:solidFill>
                <a:srgbClr val="7A0000"/>
              </a:solidFill>
              <a:ln w="9525">
                <a:noFill/>
                <a:miter lim="800000"/>
                <a:headEnd/>
                <a:tailEnd/>
              </a:ln>
            </p:spPr>
            <p:txBody>
              <a:bodyPr/>
              <a:lstStyle/>
              <a:p>
                <a:endParaRPr lang="ru-RU"/>
              </a:p>
            </p:txBody>
          </p:sp>
          <p:sp>
            <p:nvSpPr>
              <p:cNvPr id="269" name="Rectangle 782"/>
              <p:cNvSpPr>
                <a:spLocks noChangeArrowheads="1"/>
              </p:cNvSpPr>
              <p:nvPr/>
            </p:nvSpPr>
            <p:spPr bwMode="auto">
              <a:xfrm>
                <a:off x="7552" y="2028"/>
                <a:ext cx="16" cy="818"/>
              </a:xfrm>
              <a:prstGeom prst="rect">
                <a:avLst/>
              </a:prstGeom>
              <a:solidFill>
                <a:srgbClr val="7B0000"/>
              </a:solidFill>
              <a:ln w="9525">
                <a:noFill/>
                <a:miter lim="800000"/>
                <a:headEnd/>
                <a:tailEnd/>
              </a:ln>
            </p:spPr>
            <p:txBody>
              <a:bodyPr/>
              <a:lstStyle/>
              <a:p>
                <a:endParaRPr lang="ru-RU"/>
              </a:p>
            </p:txBody>
          </p:sp>
          <p:sp>
            <p:nvSpPr>
              <p:cNvPr id="270" name="Rectangle 783"/>
              <p:cNvSpPr>
                <a:spLocks noChangeArrowheads="1"/>
              </p:cNvSpPr>
              <p:nvPr/>
            </p:nvSpPr>
            <p:spPr bwMode="auto">
              <a:xfrm>
                <a:off x="7568" y="2028"/>
                <a:ext cx="15" cy="818"/>
              </a:xfrm>
              <a:prstGeom prst="rect">
                <a:avLst/>
              </a:prstGeom>
              <a:solidFill>
                <a:srgbClr val="7B0000"/>
              </a:solidFill>
              <a:ln w="9525">
                <a:noFill/>
                <a:miter lim="800000"/>
                <a:headEnd/>
                <a:tailEnd/>
              </a:ln>
            </p:spPr>
            <p:txBody>
              <a:bodyPr/>
              <a:lstStyle/>
              <a:p>
                <a:endParaRPr lang="ru-RU"/>
              </a:p>
            </p:txBody>
          </p:sp>
          <p:sp>
            <p:nvSpPr>
              <p:cNvPr id="271" name="Rectangle 784"/>
              <p:cNvSpPr>
                <a:spLocks noChangeArrowheads="1"/>
              </p:cNvSpPr>
              <p:nvPr/>
            </p:nvSpPr>
            <p:spPr bwMode="auto">
              <a:xfrm>
                <a:off x="7583" y="2028"/>
                <a:ext cx="17" cy="818"/>
              </a:xfrm>
              <a:prstGeom prst="rect">
                <a:avLst/>
              </a:prstGeom>
              <a:solidFill>
                <a:srgbClr val="7C0000"/>
              </a:solidFill>
              <a:ln w="9525">
                <a:noFill/>
                <a:miter lim="800000"/>
                <a:headEnd/>
                <a:tailEnd/>
              </a:ln>
            </p:spPr>
            <p:txBody>
              <a:bodyPr/>
              <a:lstStyle/>
              <a:p>
                <a:endParaRPr lang="ru-RU"/>
              </a:p>
            </p:txBody>
          </p:sp>
          <p:sp>
            <p:nvSpPr>
              <p:cNvPr id="272" name="Rectangle 785"/>
              <p:cNvSpPr>
                <a:spLocks noChangeArrowheads="1"/>
              </p:cNvSpPr>
              <p:nvPr/>
            </p:nvSpPr>
            <p:spPr bwMode="auto">
              <a:xfrm>
                <a:off x="7600" y="2028"/>
                <a:ext cx="16" cy="818"/>
              </a:xfrm>
              <a:prstGeom prst="rect">
                <a:avLst/>
              </a:prstGeom>
              <a:solidFill>
                <a:srgbClr val="7D0000"/>
              </a:solidFill>
              <a:ln w="9525">
                <a:noFill/>
                <a:miter lim="800000"/>
                <a:headEnd/>
                <a:tailEnd/>
              </a:ln>
            </p:spPr>
            <p:txBody>
              <a:bodyPr/>
              <a:lstStyle/>
              <a:p>
                <a:endParaRPr lang="ru-RU"/>
              </a:p>
            </p:txBody>
          </p:sp>
          <p:sp>
            <p:nvSpPr>
              <p:cNvPr id="273" name="Rectangle 786"/>
              <p:cNvSpPr>
                <a:spLocks noChangeArrowheads="1"/>
              </p:cNvSpPr>
              <p:nvPr/>
            </p:nvSpPr>
            <p:spPr bwMode="auto">
              <a:xfrm>
                <a:off x="7616" y="2028"/>
                <a:ext cx="17" cy="818"/>
              </a:xfrm>
              <a:prstGeom prst="rect">
                <a:avLst/>
              </a:prstGeom>
              <a:solidFill>
                <a:srgbClr val="7D0000"/>
              </a:solidFill>
              <a:ln w="9525">
                <a:noFill/>
                <a:miter lim="800000"/>
                <a:headEnd/>
                <a:tailEnd/>
              </a:ln>
            </p:spPr>
            <p:txBody>
              <a:bodyPr/>
              <a:lstStyle/>
              <a:p>
                <a:endParaRPr lang="ru-RU"/>
              </a:p>
            </p:txBody>
          </p:sp>
          <p:sp>
            <p:nvSpPr>
              <p:cNvPr id="274" name="Rectangle 787"/>
              <p:cNvSpPr>
                <a:spLocks noChangeArrowheads="1"/>
              </p:cNvSpPr>
              <p:nvPr/>
            </p:nvSpPr>
            <p:spPr bwMode="auto">
              <a:xfrm>
                <a:off x="7633" y="2028"/>
                <a:ext cx="17" cy="818"/>
              </a:xfrm>
              <a:prstGeom prst="rect">
                <a:avLst/>
              </a:prstGeom>
              <a:solidFill>
                <a:srgbClr val="7E0000"/>
              </a:solidFill>
              <a:ln w="9525">
                <a:noFill/>
                <a:miter lim="800000"/>
                <a:headEnd/>
                <a:tailEnd/>
              </a:ln>
            </p:spPr>
            <p:txBody>
              <a:bodyPr/>
              <a:lstStyle/>
              <a:p>
                <a:endParaRPr lang="ru-RU"/>
              </a:p>
            </p:txBody>
          </p:sp>
          <p:sp>
            <p:nvSpPr>
              <p:cNvPr id="275" name="Rectangle 788"/>
              <p:cNvSpPr>
                <a:spLocks noChangeArrowheads="1"/>
              </p:cNvSpPr>
              <p:nvPr/>
            </p:nvSpPr>
            <p:spPr bwMode="auto">
              <a:xfrm>
                <a:off x="7650" y="2028"/>
                <a:ext cx="17" cy="818"/>
              </a:xfrm>
              <a:prstGeom prst="rect">
                <a:avLst/>
              </a:prstGeom>
              <a:solidFill>
                <a:srgbClr val="7E0000"/>
              </a:solidFill>
              <a:ln w="9525">
                <a:noFill/>
                <a:miter lim="800000"/>
                <a:headEnd/>
                <a:tailEnd/>
              </a:ln>
            </p:spPr>
            <p:txBody>
              <a:bodyPr/>
              <a:lstStyle/>
              <a:p>
                <a:endParaRPr lang="ru-RU"/>
              </a:p>
            </p:txBody>
          </p:sp>
          <p:sp>
            <p:nvSpPr>
              <p:cNvPr id="276" name="Rectangle 789"/>
              <p:cNvSpPr>
                <a:spLocks noChangeArrowheads="1"/>
              </p:cNvSpPr>
              <p:nvPr/>
            </p:nvSpPr>
            <p:spPr bwMode="auto">
              <a:xfrm>
                <a:off x="7667" y="2028"/>
                <a:ext cx="17" cy="818"/>
              </a:xfrm>
              <a:prstGeom prst="rect">
                <a:avLst/>
              </a:prstGeom>
              <a:solidFill>
                <a:srgbClr val="7F0000"/>
              </a:solidFill>
              <a:ln w="9525">
                <a:noFill/>
                <a:miter lim="800000"/>
                <a:headEnd/>
                <a:tailEnd/>
              </a:ln>
            </p:spPr>
            <p:txBody>
              <a:bodyPr/>
              <a:lstStyle/>
              <a:p>
                <a:endParaRPr lang="ru-RU"/>
              </a:p>
            </p:txBody>
          </p:sp>
          <p:sp>
            <p:nvSpPr>
              <p:cNvPr id="277" name="Rectangle 790"/>
              <p:cNvSpPr>
                <a:spLocks noChangeArrowheads="1"/>
              </p:cNvSpPr>
              <p:nvPr/>
            </p:nvSpPr>
            <p:spPr bwMode="auto">
              <a:xfrm>
                <a:off x="7684" y="2028"/>
                <a:ext cx="16" cy="818"/>
              </a:xfrm>
              <a:prstGeom prst="rect">
                <a:avLst/>
              </a:prstGeom>
              <a:solidFill>
                <a:srgbClr val="7F0000"/>
              </a:solidFill>
              <a:ln w="9525">
                <a:noFill/>
                <a:miter lim="800000"/>
                <a:headEnd/>
                <a:tailEnd/>
              </a:ln>
            </p:spPr>
            <p:txBody>
              <a:bodyPr/>
              <a:lstStyle/>
              <a:p>
                <a:endParaRPr lang="ru-RU"/>
              </a:p>
            </p:txBody>
          </p:sp>
          <p:sp>
            <p:nvSpPr>
              <p:cNvPr id="278" name="Rectangle 791"/>
              <p:cNvSpPr>
                <a:spLocks noChangeArrowheads="1"/>
              </p:cNvSpPr>
              <p:nvPr/>
            </p:nvSpPr>
            <p:spPr bwMode="auto">
              <a:xfrm>
                <a:off x="7700" y="2028"/>
                <a:ext cx="15" cy="818"/>
              </a:xfrm>
              <a:prstGeom prst="rect">
                <a:avLst/>
              </a:prstGeom>
              <a:solidFill>
                <a:srgbClr val="7F0000"/>
              </a:solidFill>
              <a:ln w="9525">
                <a:noFill/>
                <a:miter lim="800000"/>
                <a:headEnd/>
                <a:tailEnd/>
              </a:ln>
            </p:spPr>
            <p:txBody>
              <a:bodyPr/>
              <a:lstStyle/>
              <a:p>
                <a:endParaRPr lang="ru-RU"/>
              </a:p>
            </p:txBody>
          </p:sp>
          <p:sp>
            <p:nvSpPr>
              <p:cNvPr id="279" name="Rectangle 792"/>
              <p:cNvSpPr>
                <a:spLocks noChangeArrowheads="1"/>
              </p:cNvSpPr>
              <p:nvPr/>
            </p:nvSpPr>
            <p:spPr bwMode="auto">
              <a:xfrm>
                <a:off x="7715" y="2028"/>
                <a:ext cx="17" cy="818"/>
              </a:xfrm>
              <a:prstGeom prst="rect">
                <a:avLst/>
              </a:prstGeom>
              <a:solidFill>
                <a:srgbClr val="7F0000"/>
              </a:solidFill>
              <a:ln w="9525">
                <a:noFill/>
                <a:miter lim="800000"/>
                <a:headEnd/>
                <a:tailEnd/>
              </a:ln>
            </p:spPr>
            <p:txBody>
              <a:bodyPr/>
              <a:lstStyle/>
              <a:p>
                <a:endParaRPr lang="ru-RU"/>
              </a:p>
            </p:txBody>
          </p:sp>
          <p:sp>
            <p:nvSpPr>
              <p:cNvPr id="280" name="Rectangle 793"/>
              <p:cNvSpPr>
                <a:spLocks noChangeArrowheads="1"/>
              </p:cNvSpPr>
              <p:nvPr/>
            </p:nvSpPr>
            <p:spPr bwMode="auto">
              <a:xfrm>
                <a:off x="7732" y="2028"/>
                <a:ext cx="16" cy="818"/>
              </a:xfrm>
              <a:prstGeom prst="rect">
                <a:avLst/>
              </a:prstGeom>
              <a:solidFill>
                <a:srgbClr val="7F0000"/>
              </a:solidFill>
              <a:ln w="9525">
                <a:noFill/>
                <a:miter lim="800000"/>
                <a:headEnd/>
                <a:tailEnd/>
              </a:ln>
            </p:spPr>
            <p:txBody>
              <a:bodyPr/>
              <a:lstStyle/>
              <a:p>
                <a:endParaRPr lang="ru-RU"/>
              </a:p>
            </p:txBody>
          </p:sp>
          <p:sp>
            <p:nvSpPr>
              <p:cNvPr id="281" name="Rectangle 794"/>
              <p:cNvSpPr>
                <a:spLocks noChangeArrowheads="1"/>
              </p:cNvSpPr>
              <p:nvPr/>
            </p:nvSpPr>
            <p:spPr bwMode="auto">
              <a:xfrm>
                <a:off x="7748" y="2028"/>
                <a:ext cx="17" cy="818"/>
              </a:xfrm>
              <a:prstGeom prst="rect">
                <a:avLst/>
              </a:prstGeom>
              <a:solidFill>
                <a:srgbClr val="7F0000"/>
              </a:solidFill>
              <a:ln w="9525">
                <a:noFill/>
                <a:miter lim="800000"/>
                <a:headEnd/>
                <a:tailEnd/>
              </a:ln>
            </p:spPr>
            <p:txBody>
              <a:bodyPr/>
              <a:lstStyle/>
              <a:p>
                <a:endParaRPr lang="ru-RU"/>
              </a:p>
            </p:txBody>
          </p:sp>
          <p:sp>
            <p:nvSpPr>
              <p:cNvPr id="282" name="Rectangle 795"/>
              <p:cNvSpPr>
                <a:spLocks noChangeArrowheads="1"/>
              </p:cNvSpPr>
              <p:nvPr/>
            </p:nvSpPr>
            <p:spPr bwMode="auto">
              <a:xfrm>
                <a:off x="7765" y="2028"/>
                <a:ext cx="17" cy="818"/>
              </a:xfrm>
              <a:prstGeom prst="rect">
                <a:avLst/>
              </a:prstGeom>
              <a:solidFill>
                <a:srgbClr val="7E0000"/>
              </a:solidFill>
              <a:ln w="9525">
                <a:noFill/>
                <a:miter lim="800000"/>
                <a:headEnd/>
                <a:tailEnd/>
              </a:ln>
            </p:spPr>
            <p:txBody>
              <a:bodyPr/>
              <a:lstStyle/>
              <a:p>
                <a:endParaRPr lang="ru-RU"/>
              </a:p>
            </p:txBody>
          </p:sp>
          <p:sp>
            <p:nvSpPr>
              <p:cNvPr id="283" name="Rectangle 796"/>
              <p:cNvSpPr>
                <a:spLocks noChangeArrowheads="1"/>
              </p:cNvSpPr>
              <p:nvPr/>
            </p:nvSpPr>
            <p:spPr bwMode="auto">
              <a:xfrm>
                <a:off x="7782" y="2028"/>
                <a:ext cx="17" cy="818"/>
              </a:xfrm>
              <a:prstGeom prst="rect">
                <a:avLst/>
              </a:prstGeom>
              <a:solidFill>
                <a:srgbClr val="7E0000"/>
              </a:solidFill>
              <a:ln w="9525">
                <a:noFill/>
                <a:miter lim="800000"/>
                <a:headEnd/>
                <a:tailEnd/>
              </a:ln>
            </p:spPr>
            <p:txBody>
              <a:bodyPr/>
              <a:lstStyle/>
              <a:p>
                <a:endParaRPr lang="ru-RU"/>
              </a:p>
            </p:txBody>
          </p:sp>
          <p:sp>
            <p:nvSpPr>
              <p:cNvPr id="284" name="Rectangle 797"/>
              <p:cNvSpPr>
                <a:spLocks noChangeArrowheads="1"/>
              </p:cNvSpPr>
              <p:nvPr/>
            </p:nvSpPr>
            <p:spPr bwMode="auto">
              <a:xfrm>
                <a:off x="7799" y="2028"/>
                <a:ext cx="17" cy="818"/>
              </a:xfrm>
              <a:prstGeom prst="rect">
                <a:avLst/>
              </a:prstGeom>
              <a:solidFill>
                <a:srgbClr val="7D0000"/>
              </a:solidFill>
              <a:ln w="9525">
                <a:noFill/>
                <a:miter lim="800000"/>
                <a:headEnd/>
                <a:tailEnd/>
              </a:ln>
            </p:spPr>
            <p:txBody>
              <a:bodyPr/>
              <a:lstStyle/>
              <a:p>
                <a:endParaRPr lang="ru-RU"/>
              </a:p>
            </p:txBody>
          </p:sp>
          <p:sp>
            <p:nvSpPr>
              <p:cNvPr id="285" name="Rectangle 798"/>
              <p:cNvSpPr>
                <a:spLocks noChangeArrowheads="1"/>
              </p:cNvSpPr>
              <p:nvPr/>
            </p:nvSpPr>
            <p:spPr bwMode="auto">
              <a:xfrm>
                <a:off x="7816" y="2028"/>
                <a:ext cx="16" cy="818"/>
              </a:xfrm>
              <a:prstGeom prst="rect">
                <a:avLst/>
              </a:prstGeom>
              <a:solidFill>
                <a:srgbClr val="7D0000"/>
              </a:solidFill>
              <a:ln w="9525">
                <a:noFill/>
                <a:miter lim="800000"/>
                <a:headEnd/>
                <a:tailEnd/>
              </a:ln>
            </p:spPr>
            <p:txBody>
              <a:bodyPr/>
              <a:lstStyle/>
              <a:p>
                <a:endParaRPr lang="ru-RU"/>
              </a:p>
            </p:txBody>
          </p:sp>
          <p:sp>
            <p:nvSpPr>
              <p:cNvPr id="286" name="Rectangle 799"/>
              <p:cNvSpPr>
                <a:spLocks noChangeArrowheads="1"/>
              </p:cNvSpPr>
              <p:nvPr/>
            </p:nvSpPr>
            <p:spPr bwMode="auto">
              <a:xfrm>
                <a:off x="7832" y="2028"/>
                <a:ext cx="17" cy="818"/>
              </a:xfrm>
              <a:prstGeom prst="rect">
                <a:avLst/>
              </a:prstGeom>
              <a:solidFill>
                <a:srgbClr val="7C0000"/>
              </a:solidFill>
              <a:ln w="9525">
                <a:noFill/>
                <a:miter lim="800000"/>
                <a:headEnd/>
                <a:tailEnd/>
              </a:ln>
            </p:spPr>
            <p:txBody>
              <a:bodyPr/>
              <a:lstStyle/>
              <a:p>
                <a:endParaRPr lang="ru-RU"/>
              </a:p>
            </p:txBody>
          </p:sp>
          <p:sp>
            <p:nvSpPr>
              <p:cNvPr id="287" name="Rectangle 800"/>
              <p:cNvSpPr>
                <a:spLocks noChangeArrowheads="1"/>
              </p:cNvSpPr>
              <p:nvPr/>
            </p:nvSpPr>
            <p:spPr bwMode="auto">
              <a:xfrm>
                <a:off x="7849" y="2028"/>
                <a:ext cx="15" cy="818"/>
              </a:xfrm>
              <a:prstGeom prst="rect">
                <a:avLst/>
              </a:prstGeom>
              <a:solidFill>
                <a:srgbClr val="7B0000"/>
              </a:solidFill>
              <a:ln w="9525">
                <a:noFill/>
                <a:miter lim="800000"/>
                <a:headEnd/>
                <a:tailEnd/>
              </a:ln>
            </p:spPr>
            <p:txBody>
              <a:bodyPr/>
              <a:lstStyle/>
              <a:p>
                <a:endParaRPr lang="ru-RU"/>
              </a:p>
            </p:txBody>
          </p:sp>
          <p:sp>
            <p:nvSpPr>
              <p:cNvPr id="288" name="Rectangle 801"/>
              <p:cNvSpPr>
                <a:spLocks noChangeArrowheads="1"/>
              </p:cNvSpPr>
              <p:nvPr/>
            </p:nvSpPr>
            <p:spPr bwMode="auto">
              <a:xfrm>
                <a:off x="7864" y="2028"/>
                <a:ext cx="16" cy="818"/>
              </a:xfrm>
              <a:prstGeom prst="rect">
                <a:avLst/>
              </a:prstGeom>
              <a:solidFill>
                <a:srgbClr val="7B0000"/>
              </a:solidFill>
              <a:ln w="9525">
                <a:noFill/>
                <a:miter lim="800000"/>
                <a:headEnd/>
                <a:tailEnd/>
              </a:ln>
            </p:spPr>
            <p:txBody>
              <a:bodyPr/>
              <a:lstStyle/>
              <a:p>
                <a:endParaRPr lang="ru-RU"/>
              </a:p>
            </p:txBody>
          </p:sp>
          <p:sp>
            <p:nvSpPr>
              <p:cNvPr id="289" name="Rectangle 802"/>
              <p:cNvSpPr>
                <a:spLocks noChangeArrowheads="1"/>
              </p:cNvSpPr>
              <p:nvPr/>
            </p:nvSpPr>
            <p:spPr bwMode="auto">
              <a:xfrm>
                <a:off x="7880" y="2028"/>
                <a:ext cx="17" cy="818"/>
              </a:xfrm>
              <a:prstGeom prst="rect">
                <a:avLst/>
              </a:prstGeom>
              <a:solidFill>
                <a:srgbClr val="7A0000"/>
              </a:solidFill>
              <a:ln w="9525">
                <a:noFill/>
                <a:miter lim="800000"/>
                <a:headEnd/>
                <a:tailEnd/>
              </a:ln>
            </p:spPr>
            <p:txBody>
              <a:bodyPr/>
              <a:lstStyle/>
              <a:p>
                <a:endParaRPr lang="ru-RU"/>
              </a:p>
            </p:txBody>
          </p:sp>
          <p:sp>
            <p:nvSpPr>
              <p:cNvPr id="290" name="Rectangle 803"/>
              <p:cNvSpPr>
                <a:spLocks noChangeArrowheads="1"/>
              </p:cNvSpPr>
              <p:nvPr/>
            </p:nvSpPr>
            <p:spPr bwMode="auto">
              <a:xfrm>
                <a:off x="7897" y="2028"/>
                <a:ext cx="17" cy="818"/>
              </a:xfrm>
              <a:prstGeom prst="rect">
                <a:avLst/>
              </a:prstGeom>
              <a:solidFill>
                <a:srgbClr val="790000"/>
              </a:solidFill>
              <a:ln w="9525">
                <a:noFill/>
                <a:miter lim="800000"/>
                <a:headEnd/>
                <a:tailEnd/>
              </a:ln>
            </p:spPr>
            <p:txBody>
              <a:bodyPr/>
              <a:lstStyle/>
              <a:p>
                <a:endParaRPr lang="ru-RU"/>
              </a:p>
            </p:txBody>
          </p:sp>
          <p:sp>
            <p:nvSpPr>
              <p:cNvPr id="291" name="Rectangle 804"/>
              <p:cNvSpPr>
                <a:spLocks noChangeArrowheads="1"/>
              </p:cNvSpPr>
              <p:nvPr/>
            </p:nvSpPr>
            <p:spPr bwMode="auto">
              <a:xfrm>
                <a:off x="7914" y="2028"/>
                <a:ext cx="17" cy="818"/>
              </a:xfrm>
              <a:prstGeom prst="rect">
                <a:avLst/>
              </a:prstGeom>
              <a:solidFill>
                <a:srgbClr val="780000"/>
              </a:solidFill>
              <a:ln w="9525">
                <a:noFill/>
                <a:miter lim="800000"/>
                <a:headEnd/>
                <a:tailEnd/>
              </a:ln>
            </p:spPr>
            <p:txBody>
              <a:bodyPr/>
              <a:lstStyle/>
              <a:p>
                <a:endParaRPr lang="ru-RU"/>
              </a:p>
            </p:txBody>
          </p:sp>
          <p:sp>
            <p:nvSpPr>
              <p:cNvPr id="292" name="Rectangle 805"/>
              <p:cNvSpPr>
                <a:spLocks noChangeArrowheads="1"/>
              </p:cNvSpPr>
              <p:nvPr/>
            </p:nvSpPr>
            <p:spPr bwMode="auto">
              <a:xfrm>
                <a:off x="7931" y="2028"/>
                <a:ext cx="17" cy="818"/>
              </a:xfrm>
              <a:prstGeom prst="rect">
                <a:avLst/>
              </a:prstGeom>
              <a:solidFill>
                <a:srgbClr val="760000"/>
              </a:solidFill>
              <a:ln w="9525">
                <a:noFill/>
                <a:miter lim="800000"/>
                <a:headEnd/>
                <a:tailEnd/>
              </a:ln>
            </p:spPr>
            <p:txBody>
              <a:bodyPr/>
              <a:lstStyle/>
              <a:p>
                <a:endParaRPr lang="ru-RU"/>
              </a:p>
            </p:txBody>
          </p:sp>
          <p:sp>
            <p:nvSpPr>
              <p:cNvPr id="293" name="Rectangle 806"/>
              <p:cNvSpPr>
                <a:spLocks noChangeArrowheads="1"/>
              </p:cNvSpPr>
              <p:nvPr/>
            </p:nvSpPr>
            <p:spPr bwMode="auto">
              <a:xfrm>
                <a:off x="7948" y="2028"/>
                <a:ext cx="16" cy="818"/>
              </a:xfrm>
              <a:prstGeom prst="rect">
                <a:avLst/>
              </a:prstGeom>
              <a:solidFill>
                <a:srgbClr val="750000"/>
              </a:solidFill>
              <a:ln w="9525">
                <a:noFill/>
                <a:miter lim="800000"/>
                <a:headEnd/>
                <a:tailEnd/>
              </a:ln>
            </p:spPr>
            <p:txBody>
              <a:bodyPr/>
              <a:lstStyle/>
              <a:p>
                <a:endParaRPr lang="ru-RU"/>
              </a:p>
            </p:txBody>
          </p:sp>
          <p:sp>
            <p:nvSpPr>
              <p:cNvPr id="294" name="Rectangle 807"/>
              <p:cNvSpPr>
                <a:spLocks noChangeArrowheads="1"/>
              </p:cNvSpPr>
              <p:nvPr/>
            </p:nvSpPr>
            <p:spPr bwMode="auto">
              <a:xfrm>
                <a:off x="7964" y="2028"/>
                <a:ext cx="17" cy="818"/>
              </a:xfrm>
              <a:prstGeom prst="rect">
                <a:avLst/>
              </a:prstGeom>
              <a:solidFill>
                <a:srgbClr val="740000"/>
              </a:solidFill>
              <a:ln w="9525">
                <a:noFill/>
                <a:miter lim="800000"/>
                <a:headEnd/>
                <a:tailEnd/>
              </a:ln>
            </p:spPr>
            <p:txBody>
              <a:bodyPr/>
              <a:lstStyle/>
              <a:p>
                <a:endParaRPr lang="ru-RU"/>
              </a:p>
            </p:txBody>
          </p:sp>
          <p:sp>
            <p:nvSpPr>
              <p:cNvPr id="295" name="Rectangle 808"/>
              <p:cNvSpPr>
                <a:spLocks noChangeArrowheads="1"/>
              </p:cNvSpPr>
              <p:nvPr/>
            </p:nvSpPr>
            <p:spPr bwMode="auto">
              <a:xfrm>
                <a:off x="7981" y="2028"/>
                <a:ext cx="17" cy="818"/>
              </a:xfrm>
              <a:prstGeom prst="rect">
                <a:avLst/>
              </a:prstGeom>
              <a:solidFill>
                <a:srgbClr val="720000"/>
              </a:solidFill>
              <a:ln w="9525">
                <a:noFill/>
                <a:miter lim="800000"/>
                <a:headEnd/>
                <a:tailEnd/>
              </a:ln>
            </p:spPr>
            <p:txBody>
              <a:bodyPr/>
              <a:lstStyle/>
              <a:p>
                <a:endParaRPr lang="ru-RU"/>
              </a:p>
            </p:txBody>
          </p:sp>
          <p:sp>
            <p:nvSpPr>
              <p:cNvPr id="296" name="Rectangle 809"/>
              <p:cNvSpPr>
                <a:spLocks noChangeArrowheads="1"/>
              </p:cNvSpPr>
              <p:nvPr/>
            </p:nvSpPr>
            <p:spPr bwMode="auto">
              <a:xfrm>
                <a:off x="7998" y="2028"/>
                <a:ext cx="14" cy="818"/>
              </a:xfrm>
              <a:prstGeom prst="rect">
                <a:avLst/>
              </a:prstGeom>
              <a:solidFill>
                <a:srgbClr val="700000"/>
              </a:solidFill>
              <a:ln w="9525">
                <a:noFill/>
                <a:miter lim="800000"/>
                <a:headEnd/>
                <a:tailEnd/>
              </a:ln>
            </p:spPr>
            <p:txBody>
              <a:bodyPr/>
              <a:lstStyle/>
              <a:p>
                <a:endParaRPr lang="ru-RU"/>
              </a:p>
            </p:txBody>
          </p:sp>
          <p:sp>
            <p:nvSpPr>
              <p:cNvPr id="297" name="Rectangle 810"/>
              <p:cNvSpPr>
                <a:spLocks noChangeArrowheads="1"/>
              </p:cNvSpPr>
              <p:nvPr/>
            </p:nvSpPr>
            <p:spPr bwMode="auto">
              <a:xfrm>
                <a:off x="8012" y="2028"/>
                <a:ext cx="17" cy="818"/>
              </a:xfrm>
              <a:prstGeom prst="rect">
                <a:avLst/>
              </a:prstGeom>
              <a:solidFill>
                <a:srgbClr val="6F0000"/>
              </a:solidFill>
              <a:ln w="9525">
                <a:noFill/>
                <a:miter lim="800000"/>
                <a:headEnd/>
                <a:tailEnd/>
              </a:ln>
            </p:spPr>
            <p:txBody>
              <a:bodyPr/>
              <a:lstStyle/>
              <a:p>
                <a:endParaRPr lang="ru-RU"/>
              </a:p>
            </p:txBody>
          </p:sp>
          <p:sp>
            <p:nvSpPr>
              <p:cNvPr id="298" name="Rectangle 811"/>
              <p:cNvSpPr>
                <a:spLocks noChangeArrowheads="1"/>
              </p:cNvSpPr>
              <p:nvPr/>
            </p:nvSpPr>
            <p:spPr bwMode="auto">
              <a:xfrm>
                <a:off x="8029" y="2028"/>
                <a:ext cx="17" cy="818"/>
              </a:xfrm>
              <a:prstGeom prst="rect">
                <a:avLst/>
              </a:prstGeom>
              <a:solidFill>
                <a:srgbClr val="6D0000"/>
              </a:solidFill>
              <a:ln w="9525">
                <a:noFill/>
                <a:miter lim="800000"/>
                <a:headEnd/>
                <a:tailEnd/>
              </a:ln>
            </p:spPr>
            <p:txBody>
              <a:bodyPr/>
              <a:lstStyle/>
              <a:p>
                <a:endParaRPr lang="ru-RU"/>
              </a:p>
            </p:txBody>
          </p:sp>
          <p:sp>
            <p:nvSpPr>
              <p:cNvPr id="299" name="Rectangle 812"/>
              <p:cNvSpPr>
                <a:spLocks noChangeArrowheads="1"/>
              </p:cNvSpPr>
              <p:nvPr/>
            </p:nvSpPr>
            <p:spPr bwMode="auto">
              <a:xfrm>
                <a:off x="8046" y="2028"/>
                <a:ext cx="17" cy="818"/>
              </a:xfrm>
              <a:prstGeom prst="rect">
                <a:avLst/>
              </a:prstGeom>
              <a:solidFill>
                <a:srgbClr val="6B0000"/>
              </a:solidFill>
              <a:ln w="9525">
                <a:noFill/>
                <a:miter lim="800000"/>
                <a:headEnd/>
                <a:tailEnd/>
              </a:ln>
            </p:spPr>
            <p:txBody>
              <a:bodyPr/>
              <a:lstStyle/>
              <a:p>
                <a:endParaRPr lang="ru-RU"/>
              </a:p>
            </p:txBody>
          </p:sp>
          <p:sp>
            <p:nvSpPr>
              <p:cNvPr id="300" name="Rectangle 813"/>
              <p:cNvSpPr>
                <a:spLocks noChangeArrowheads="1"/>
              </p:cNvSpPr>
              <p:nvPr/>
            </p:nvSpPr>
            <p:spPr bwMode="auto">
              <a:xfrm>
                <a:off x="8063" y="2028"/>
                <a:ext cx="17" cy="818"/>
              </a:xfrm>
              <a:prstGeom prst="rect">
                <a:avLst/>
              </a:prstGeom>
              <a:solidFill>
                <a:srgbClr val="690000"/>
              </a:solidFill>
              <a:ln w="9525">
                <a:noFill/>
                <a:miter lim="800000"/>
                <a:headEnd/>
                <a:tailEnd/>
              </a:ln>
            </p:spPr>
            <p:txBody>
              <a:bodyPr/>
              <a:lstStyle/>
              <a:p>
                <a:endParaRPr lang="ru-RU"/>
              </a:p>
            </p:txBody>
          </p:sp>
          <p:sp>
            <p:nvSpPr>
              <p:cNvPr id="301" name="Rectangle 814"/>
              <p:cNvSpPr>
                <a:spLocks noChangeArrowheads="1"/>
              </p:cNvSpPr>
              <p:nvPr/>
            </p:nvSpPr>
            <p:spPr bwMode="auto">
              <a:xfrm>
                <a:off x="8080" y="2028"/>
                <a:ext cx="16" cy="818"/>
              </a:xfrm>
              <a:prstGeom prst="rect">
                <a:avLst/>
              </a:prstGeom>
              <a:solidFill>
                <a:srgbClr val="660000"/>
              </a:solidFill>
              <a:ln w="9525">
                <a:noFill/>
                <a:miter lim="800000"/>
                <a:headEnd/>
                <a:tailEnd/>
              </a:ln>
            </p:spPr>
            <p:txBody>
              <a:bodyPr/>
              <a:lstStyle/>
              <a:p>
                <a:endParaRPr lang="ru-RU"/>
              </a:p>
            </p:txBody>
          </p:sp>
          <p:sp>
            <p:nvSpPr>
              <p:cNvPr id="302" name="Rectangle 815"/>
              <p:cNvSpPr>
                <a:spLocks noChangeArrowheads="1"/>
              </p:cNvSpPr>
              <p:nvPr/>
            </p:nvSpPr>
            <p:spPr bwMode="auto">
              <a:xfrm>
                <a:off x="8096" y="2028"/>
                <a:ext cx="17" cy="818"/>
              </a:xfrm>
              <a:prstGeom prst="rect">
                <a:avLst/>
              </a:prstGeom>
              <a:solidFill>
                <a:srgbClr val="640000"/>
              </a:solidFill>
              <a:ln w="9525">
                <a:noFill/>
                <a:miter lim="800000"/>
                <a:headEnd/>
                <a:tailEnd/>
              </a:ln>
            </p:spPr>
            <p:txBody>
              <a:bodyPr/>
              <a:lstStyle/>
              <a:p>
                <a:endParaRPr lang="ru-RU"/>
              </a:p>
            </p:txBody>
          </p:sp>
          <p:sp>
            <p:nvSpPr>
              <p:cNvPr id="303" name="Rectangle 816"/>
              <p:cNvSpPr>
                <a:spLocks noChangeArrowheads="1"/>
              </p:cNvSpPr>
              <p:nvPr/>
            </p:nvSpPr>
            <p:spPr bwMode="auto">
              <a:xfrm>
                <a:off x="8113" y="2028"/>
                <a:ext cx="17" cy="818"/>
              </a:xfrm>
              <a:prstGeom prst="rect">
                <a:avLst/>
              </a:prstGeom>
              <a:solidFill>
                <a:srgbClr val="620000"/>
              </a:solidFill>
              <a:ln w="9525">
                <a:noFill/>
                <a:miter lim="800000"/>
                <a:headEnd/>
                <a:tailEnd/>
              </a:ln>
            </p:spPr>
            <p:txBody>
              <a:bodyPr/>
              <a:lstStyle/>
              <a:p>
                <a:endParaRPr lang="ru-RU"/>
              </a:p>
            </p:txBody>
          </p:sp>
          <p:sp>
            <p:nvSpPr>
              <p:cNvPr id="304" name="Rectangle 817"/>
              <p:cNvSpPr>
                <a:spLocks noChangeArrowheads="1"/>
              </p:cNvSpPr>
              <p:nvPr/>
            </p:nvSpPr>
            <p:spPr bwMode="auto">
              <a:xfrm>
                <a:off x="8130" y="2028"/>
                <a:ext cx="17" cy="818"/>
              </a:xfrm>
              <a:prstGeom prst="rect">
                <a:avLst/>
              </a:prstGeom>
              <a:solidFill>
                <a:srgbClr val="5F0000"/>
              </a:solidFill>
              <a:ln w="9525">
                <a:noFill/>
                <a:miter lim="800000"/>
                <a:headEnd/>
                <a:tailEnd/>
              </a:ln>
            </p:spPr>
            <p:txBody>
              <a:bodyPr/>
              <a:lstStyle/>
              <a:p>
                <a:endParaRPr lang="ru-RU"/>
              </a:p>
            </p:txBody>
          </p:sp>
          <p:sp>
            <p:nvSpPr>
              <p:cNvPr id="305" name="Rectangle 818"/>
              <p:cNvSpPr>
                <a:spLocks noChangeArrowheads="1"/>
              </p:cNvSpPr>
              <p:nvPr/>
            </p:nvSpPr>
            <p:spPr bwMode="auto">
              <a:xfrm>
                <a:off x="8147" y="2028"/>
                <a:ext cx="14" cy="818"/>
              </a:xfrm>
              <a:prstGeom prst="rect">
                <a:avLst/>
              </a:prstGeom>
              <a:solidFill>
                <a:srgbClr val="5D0000"/>
              </a:solidFill>
              <a:ln w="9525">
                <a:noFill/>
                <a:miter lim="800000"/>
                <a:headEnd/>
                <a:tailEnd/>
              </a:ln>
            </p:spPr>
            <p:txBody>
              <a:bodyPr/>
              <a:lstStyle/>
              <a:p>
                <a:endParaRPr lang="ru-RU"/>
              </a:p>
            </p:txBody>
          </p:sp>
          <p:sp>
            <p:nvSpPr>
              <p:cNvPr id="306" name="Rectangle 819"/>
              <p:cNvSpPr>
                <a:spLocks noChangeArrowheads="1"/>
              </p:cNvSpPr>
              <p:nvPr/>
            </p:nvSpPr>
            <p:spPr bwMode="auto">
              <a:xfrm>
                <a:off x="8161" y="2028"/>
                <a:ext cx="17" cy="818"/>
              </a:xfrm>
              <a:prstGeom prst="rect">
                <a:avLst/>
              </a:prstGeom>
              <a:solidFill>
                <a:srgbClr val="5B0000"/>
              </a:solidFill>
              <a:ln w="9525">
                <a:noFill/>
                <a:miter lim="800000"/>
                <a:headEnd/>
                <a:tailEnd/>
              </a:ln>
            </p:spPr>
            <p:txBody>
              <a:bodyPr/>
              <a:lstStyle/>
              <a:p>
                <a:endParaRPr lang="ru-RU"/>
              </a:p>
            </p:txBody>
          </p:sp>
          <p:sp>
            <p:nvSpPr>
              <p:cNvPr id="307" name="Rectangle 820"/>
              <p:cNvSpPr>
                <a:spLocks noChangeArrowheads="1"/>
              </p:cNvSpPr>
              <p:nvPr/>
            </p:nvSpPr>
            <p:spPr bwMode="auto">
              <a:xfrm>
                <a:off x="8178" y="2028"/>
                <a:ext cx="17" cy="818"/>
              </a:xfrm>
              <a:prstGeom prst="rect">
                <a:avLst/>
              </a:prstGeom>
              <a:solidFill>
                <a:srgbClr val="590000"/>
              </a:solidFill>
              <a:ln w="9525">
                <a:noFill/>
                <a:miter lim="800000"/>
                <a:headEnd/>
                <a:tailEnd/>
              </a:ln>
            </p:spPr>
            <p:txBody>
              <a:bodyPr/>
              <a:lstStyle/>
              <a:p>
                <a:endParaRPr lang="ru-RU"/>
              </a:p>
            </p:txBody>
          </p:sp>
          <p:sp>
            <p:nvSpPr>
              <p:cNvPr id="308" name="Rectangle 821"/>
              <p:cNvSpPr>
                <a:spLocks noChangeArrowheads="1"/>
              </p:cNvSpPr>
              <p:nvPr/>
            </p:nvSpPr>
            <p:spPr bwMode="auto">
              <a:xfrm>
                <a:off x="8195" y="2028"/>
                <a:ext cx="17" cy="818"/>
              </a:xfrm>
              <a:prstGeom prst="rect">
                <a:avLst/>
              </a:prstGeom>
              <a:solidFill>
                <a:srgbClr val="560000"/>
              </a:solidFill>
              <a:ln w="9525">
                <a:noFill/>
                <a:miter lim="800000"/>
                <a:headEnd/>
                <a:tailEnd/>
              </a:ln>
            </p:spPr>
            <p:txBody>
              <a:bodyPr/>
              <a:lstStyle/>
              <a:p>
                <a:endParaRPr lang="ru-RU"/>
              </a:p>
            </p:txBody>
          </p:sp>
          <p:sp>
            <p:nvSpPr>
              <p:cNvPr id="309" name="Rectangle 822"/>
              <p:cNvSpPr>
                <a:spLocks noChangeArrowheads="1"/>
              </p:cNvSpPr>
              <p:nvPr/>
            </p:nvSpPr>
            <p:spPr bwMode="auto">
              <a:xfrm>
                <a:off x="8212" y="2028"/>
                <a:ext cx="16" cy="818"/>
              </a:xfrm>
              <a:prstGeom prst="rect">
                <a:avLst/>
              </a:prstGeom>
              <a:solidFill>
                <a:srgbClr val="540000"/>
              </a:solidFill>
              <a:ln w="9525">
                <a:noFill/>
                <a:miter lim="800000"/>
                <a:headEnd/>
                <a:tailEnd/>
              </a:ln>
            </p:spPr>
            <p:txBody>
              <a:bodyPr/>
              <a:lstStyle/>
              <a:p>
                <a:endParaRPr lang="ru-RU"/>
              </a:p>
            </p:txBody>
          </p:sp>
          <p:sp>
            <p:nvSpPr>
              <p:cNvPr id="310" name="Rectangle 823"/>
              <p:cNvSpPr>
                <a:spLocks noChangeArrowheads="1"/>
              </p:cNvSpPr>
              <p:nvPr/>
            </p:nvSpPr>
            <p:spPr bwMode="auto">
              <a:xfrm>
                <a:off x="8228" y="2028"/>
                <a:ext cx="17" cy="818"/>
              </a:xfrm>
              <a:prstGeom prst="rect">
                <a:avLst/>
              </a:prstGeom>
              <a:solidFill>
                <a:srgbClr val="510000"/>
              </a:solidFill>
              <a:ln w="9525">
                <a:noFill/>
                <a:miter lim="800000"/>
                <a:headEnd/>
                <a:tailEnd/>
              </a:ln>
            </p:spPr>
            <p:txBody>
              <a:bodyPr/>
              <a:lstStyle/>
              <a:p>
                <a:endParaRPr lang="ru-RU"/>
              </a:p>
            </p:txBody>
          </p:sp>
          <p:sp>
            <p:nvSpPr>
              <p:cNvPr id="311" name="Rectangle 824"/>
              <p:cNvSpPr>
                <a:spLocks noChangeArrowheads="1"/>
              </p:cNvSpPr>
              <p:nvPr/>
            </p:nvSpPr>
            <p:spPr bwMode="auto">
              <a:xfrm>
                <a:off x="8245" y="2028"/>
                <a:ext cx="17" cy="818"/>
              </a:xfrm>
              <a:prstGeom prst="rect">
                <a:avLst/>
              </a:prstGeom>
              <a:solidFill>
                <a:srgbClr val="4F0000"/>
              </a:solidFill>
              <a:ln w="9525">
                <a:noFill/>
                <a:miter lim="800000"/>
                <a:headEnd/>
                <a:tailEnd/>
              </a:ln>
            </p:spPr>
            <p:txBody>
              <a:bodyPr/>
              <a:lstStyle/>
              <a:p>
                <a:endParaRPr lang="ru-RU"/>
              </a:p>
            </p:txBody>
          </p:sp>
          <p:sp>
            <p:nvSpPr>
              <p:cNvPr id="312" name="Rectangle 825"/>
              <p:cNvSpPr>
                <a:spLocks noChangeArrowheads="1"/>
              </p:cNvSpPr>
              <p:nvPr/>
            </p:nvSpPr>
            <p:spPr bwMode="auto">
              <a:xfrm>
                <a:off x="8262" y="2028"/>
                <a:ext cx="17" cy="818"/>
              </a:xfrm>
              <a:prstGeom prst="rect">
                <a:avLst/>
              </a:prstGeom>
              <a:solidFill>
                <a:srgbClr val="4D0000"/>
              </a:solidFill>
              <a:ln w="9525">
                <a:noFill/>
                <a:miter lim="800000"/>
                <a:headEnd/>
                <a:tailEnd/>
              </a:ln>
            </p:spPr>
            <p:txBody>
              <a:bodyPr/>
              <a:lstStyle/>
              <a:p>
                <a:endParaRPr lang="ru-RU"/>
              </a:p>
            </p:txBody>
          </p:sp>
          <p:sp>
            <p:nvSpPr>
              <p:cNvPr id="313" name="Rectangle 826"/>
              <p:cNvSpPr>
                <a:spLocks noChangeArrowheads="1"/>
              </p:cNvSpPr>
              <p:nvPr/>
            </p:nvSpPr>
            <p:spPr bwMode="auto">
              <a:xfrm>
                <a:off x="8279" y="2028"/>
                <a:ext cx="14" cy="818"/>
              </a:xfrm>
              <a:prstGeom prst="rect">
                <a:avLst/>
              </a:prstGeom>
              <a:solidFill>
                <a:srgbClr val="4B0000"/>
              </a:solidFill>
              <a:ln w="9525">
                <a:noFill/>
                <a:miter lim="800000"/>
                <a:headEnd/>
                <a:tailEnd/>
              </a:ln>
            </p:spPr>
            <p:txBody>
              <a:bodyPr/>
              <a:lstStyle/>
              <a:p>
                <a:endParaRPr lang="ru-RU"/>
              </a:p>
            </p:txBody>
          </p:sp>
          <p:sp>
            <p:nvSpPr>
              <p:cNvPr id="314" name="Rectangle 827"/>
              <p:cNvSpPr>
                <a:spLocks noChangeArrowheads="1"/>
              </p:cNvSpPr>
              <p:nvPr/>
            </p:nvSpPr>
            <p:spPr bwMode="auto">
              <a:xfrm>
                <a:off x="8293" y="2028"/>
                <a:ext cx="17" cy="818"/>
              </a:xfrm>
              <a:prstGeom prst="rect">
                <a:avLst/>
              </a:prstGeom>
              <a:solidFill>
                <a:srgbClr val="490000"/>
              </a:solidFill>
              <a:ln w="9525">
                <a:noFill/>
                <a:miter lim="800000"/>
                <a:headEnd/>
                <a:tailEnd/>
              </a:ln>
            </p:spPr>
            <p:txBody>
              <a:bodyPr/>
              <a:lstStyle/>
              <a:p>
                <a:endParaRPr lang="ru-RU"/>
              </a:p>
            </p:txBody>
          </p:sp>
          <p:sp>
            <p:nvSpPr>
              <p:cNvPr id="315" name="Rectangle 828"/>
              <p:cNvSpPr>
                <a:spLocks noChangeArrowheads="1"/>
              </p:cNvSpPr>
              <p:nvPr/>
            </p:nvSpPr>
            <p:spPr bwMode="auto">
              <a:xfrm>
                <a:off x="8310" y="2028"/>
                <a:ext cx="17" cy="818"/>
              </a:xfrm>
              <a:prstGeom prst="rect">
                <a:avLst/>
              </a:prstGeom>
              <a:solidFill>
                <a:srgbClr val="470000"/>
              </a:solidFill>
              <a:ln w="9525">
                <a:noFill/>
                <a:miter lim="800000"/>
                <a:headEnd/>
                <a:tailEnd/>
              </a:ln>
            </p:spPr>
            <p:txBody>
              <a:bodyPr/>
              <a:lstStyle/>
              <a:p>
                <a:endParaRPr lang="ru-RU"/>
              </a:p>
            </p:txBody>
          </p:sp>
          <p:sp>
            <p:nvSpPr>
              <p:cNvPr id="316" name="Rectangle 829"/>
              <p:cNvSpPr>
                <a:spLocks noChangeArrowheads="1"/>
              </p:cNvSpPr>
              <p:nvPr/>
            </p:nvSpPr>
            <p:spPr bwMode="auto">
              <a:xfrm>
                <a:off x="8327" y="2028"/>
                <a:ext cx="17" cy="818"/>
              </a:xfrm>
              <a:prstGeom prst="rect">
                <a:avLst/>
              </a:prstGeom>
              <a:solidFill>
                <a:srgbClr val="460000"/>
              </a:solidFill>
              <a:ln w="9525">
                <a:noFill/>
                <a:miter lim="800000"/>
                <a:headEnd/>
                <a:tailEnd/>
              </a:ln>
            </p:spPr>
            <p:txBody>
              <a:bodyPr/>
              <a:lstStyle/>
              <a:p>
                <a:endParaRPr lang="ru-RU"/>
              </a:p>
            </p:txBody>
          </p:sp>
          <p:sp>
            <p:nvSpPr>
              <p:cNvPr id="317" name="Rectangle 830"/>
              <p:cNvSpPr>
                <a:spLocks noChangeArrowheads="1"/>
              </p:cNvSpPr>
              <p:nvPr/>
            </p:nvSpPr>
            <p:spPr bwMode="auto">
              <a:xfrm>
                <a:off x="8344" y="2028"/>
                <a:ext cx="16" cy="818"/>
              </a:xfrm>
              <a:prstGeom prst="rect">
                <a:avLst/>
              </a:prstGeom>
              <a:solidFill>
                <a:srgbClr val="440000"/>
              </a:solidFill>
              <a:ln w="9525">
                <a:noFill/>
                <a:miter lim="800000"/>
                <a:headEnd/>
                <a:tailEnd/>
              </a:ln>
            </p:spPr>
            <p:txBody>
              <a:bodyPr/>
              <a:lstStyle/>
              <a:p>
                <a:endParaRPr lang="ru-RU"/>
              </a:p>
            </p:txBody>
          </p:sp>
          <p:sp>
            <p:nvSpPr>
              <p:cNvPr id="318" name="Rectangle 831"/>
              <p:cNvSpPr>
                <a:spLocks noChangeArrowheads="1"/>
              </p:cNvSpPr>
              <p:nvPr/>
            </p:nvSpPr>
            <p:spPr bwMode="auto">
              <a:xfrm>
                <a:off x="8360" y="2028"/>
                <a:ext cx="17" cy="818"/>
              </a:xfrm>
              <a:prstGeom prst="rect">
                <a:avLst/>
              </a:prstGeom>
              <a:solidFill>
                <a:srgbClr val="430000"/>
              </a:solidFill>
              <a:ln w="9525">
                <a:noFill/>
                <a:miter lim="800000"/>
                <a:headEnd/>
                <a:tailEnd/>
              </a:ln>
            </p:spPr>
            <p:txBody>
              <a:bodyPr/>
              <a:lstStyle/>
              <a:p>
                <a:endParaRPr lang="ru-RU"/>
              </a:p>
            </p:txBody>
          </p:sp>
          <p:sp>
            <p:nvSpPr>
              <p:cNvPr id="319" name="Rectangle 832"/>
              <p:cNvSpPr>
                <a:spLocks noChangeArrowheads="1"/>
              </p:cNvSpPr>
              <p:nvPr/>
            </p:nvSpPr>
            <p:spPr bwMode="auto">
              <a:xfrm>
                <a:off x="8377" y="2028"/>
                <a:ext cx="17" cy="818"/>
              </a:xfrm>
              <a:prstGeom prst="rect">
                <a:avLst/>
              </a:prstGeom>
              <a:solidFill>
                <a:srgbClr val="410000"/>
              </a:solidFill>
              <a:ln w="9525">
                <a:noFill/>
                <a:miter lim="800000"/>
                <a:headEnd/>
                <a:tailEnd/>
              </a:ln>
            </p:spPr>
            <p:txBody>
              <a:bodyPr/>
              <a:lstStyle/>
              <a:p>
                <a:endParaRPr lang="ru-RU"/>
              </a:p>
            </p:txBody>
          </p:sp>
          <p:sp>
            <p:nvSpPr>
              <p:cNvPr id="320" name="Rectangle 833"/>
              <p:cNvSpPr>
                <a:spLocks noChangeArrowheads="1"/>
              </p:cNvSpPr>
              <p:nvPr/>
            </p:nvSpPr>
            <p:spPr bwMode="auto">
              <a:xfrm>
                <a:off x="8394" y="2028"/>
                <a:ext cx="17" cy="818"/>
              </a:xfrm>
              <a:prstGeom prst="rect">
                <a:avLst/>
              </a:prstGeom>
              <a:solidFill>
                <a:srgbClr val="400000"/>
              </a:solidFill>
              <a:ln w="9525">
                <a:noFill/>
                <a:miter lim="800000"/>
                <a:headEnd/>
                <a:tailEnd/>
              </a:ln>
            </p:spPr>
            <p:txBody>
              <a:bodyPr/>
              <a:lstStyle/>
              <a:p>
                <a:endParaRPr lang="ru-RU"/>
              </a:p>
            </p:txBody>
          </p:sp>
          <p:sp>
            <p:nvSpPr>
              <p:cNvPr id="321" name="Rectangle 834"/>
              <p:cNvSpPr>
                <a:spLocks noChangeArrowheads="1"/>
              </p:cNvSpPr>
              <p:nvPr/>
            </p:nvSpPr>
            <p:spPr bwMode="auto">
              <a:xfrm>
                <a:off x="8411" y="2028"/>
                <a:ext cx="17" cy="818"/>
              </a:xfrm>
              <a:prstGeom prst="rect">
                <a:avLst/>
              </a:prstGeom>
              <a:solidFill>
                <a:srgbClr val="3F0000"/>
              </a:solidFill>
              <a:ln w="9525">
                <a:noFill/>
                <a:miter lim="800000"/>
                <a:headEnd/>
                <a:tailEnd/>
              </a:ln>
            </p:spPr>
            <p:txBody>
              <a:bodyPr/>
              <a:lstStyle/>
              <a:p>
                <a:endParaRPr lang="ru-RU"/>
              </a:p>
            </p:txBody>
          </p:sp>
          <p:sp>
            <p:nvSpPr>
              <p:cNvPr id="322" name="Rectangle 835"/>
              <p:cNvSpPr>
                <a:spLocks noChangeArrowheads="1"/>
              </p:cNvSpPr>
              <p:nvPr/>
            </p:nvSpPr>
            <p:spPr bwMode="auto">
              <a:xfrm>
                <a:off x="8428" y="2028"/>
                <a:ext cx="14" cy="818"/>
              </a:xfrm>
              <a:prstGeom prst="rect">
                <a:avLst/>
              </a:prstGeom>
              <a:solidFill>
                <a:srgbClr val="3E0000"/>
              </a:solidFill>
              <a:ln w="9525">
                <a:noFill/>
                <a:miter lim="800000"/>
                <a:headEnd/>
                <a:tailEnd/>
              </a:ln>
            </p:spPr>
            <p:txBody>
              <a:bodyPr/>
              <a:lstStyle/>
              <a:p>
                <a:endParaRPr lang="ru-RU"/>
              </a:p>
            </p:txBody>
          </p:sp>
          <p:sp>
            <p:nvSpPr>
              <p:cNvPr id="323" name="Rectangle 836"/>
              <p:cNvSpPr>
                <a:spLocks noChangeArrowheads="1"/>
              </p:cNvSpPr>
              <p:nvPr/>
            </p:nvSpPr>
            <p:spPr bwMode="auto">
              <a:xfrm>
                <a:off x="8442" y="2028"/>
                <a:ext cx="17" cy="818"/>
              </a:xfrm>
              <a:prstGeom prst="rect">
                <a:avLst/>
              </a:prstGeom>
              <a:solidFill>
                <a:srgbClr val="3D0000"/>
              </a:solidFill>
              <a:ln w="9525">
                <a:noFill/>
                <a:miter lim="800000"/>
                <a:headEnd/>
                <a:tailEnd/>
              </a:ln>
            </p:spPr>
            <p:txBody>
              <a:bodyPr/>
              <a:lstStyle/>
              <a:p>
                <a:endParaRPr lang="ru-RU"/>
              </a:p>
            </p:txBody>
          </p:sp>
          <p:sp>
            <p:nvSpPr>
              <p:cNvPr id="324" name="Rectangle 837"/>
              <p:cNvSpPr>
                <a:spLocks noChangeArrowheads="1"/>
              </p:cNvSpPr>
              <p:nvPr/>
            </p:nvSpPr>
            <p:spPr bwMode="auto">
              <a:xfrm>
                <a:off x="8459" y="2028"/>
                <a:ext cx="17" cy="818"/>
              </a:xfrm>
              <a:prstGeom prst="rect">
                <a:avLst/>
              </a:prstGeom>
              <a:solidFill>
                <a:srgbClr val="3C0000"/>
              </a:solidFill>
              <a:ln w="9525">
                <a:noFill/>
                <a:miter lim="800000"/>
                <a:headEnd/>
                <a:tailEnd/>
              </a:ln>
            </p:spPr>
            <p:txBody>
              <a:bodyPr/>
              <a:lstStyle/>
              <a:p>
                <a:endParaRPr lang="ru-RU"/>
              </a:p>
            </p:txBody>
          </p:sp>
          <p:sp>
            <p:nvSpPr>
              <p:cNvPr id="325" name="Rectangle 838"/>
              <p:cNvSpPr>
                <a:spLocks noChangeArrowheads="1"/>
              </p:cNvSpPr>
              <p:nvPr/>
            </p:nvSpPr>
            <p:spPr bwMode="auto">
              <a:xfrm>
                <a:off x="8476" y="2028"/>
                <a:ext cx="16" cy="818"/>
              </a:xfrm>
              <a:prstGeom prst="rect">
                <a:avLst/>
              </a:prstGeom>
              <a:solidFill>
                <a:srgbClr val="3B0000"/>
              </a:solidFill>
              <a:ln w="9525">
                <a:noFill/>
                <a:miter lim="800000"/>
                <a:headEnd/>
                <a:tailEnd/>
              </a:ln>
            </p:spPr>
            <p:txBody>
              <a:bodyPr/>
              <a:lstStyle/>
              <a:p>
                <a:endParaRPr lang="ru-RU"/>
              </a:p>
            </p:txBody>
          </p:sp>
          <p:sp>
            <p:nvSpPr>
              <p:cNvPr id="326" name="Rectangle 839"/>
              <p:cNvSpPr>
                <a:spLocks noChangeArrowheads="1"/>
              </p:cNvSpPr>
              <p:nvPr/>
            </p:nvSpPr>
            <p:spPr bwMode="auto">
              <a:xfrm>
                <a:off x="8492" y="2028"/>
                <a:ext cx="17" cy="818"/>
              </a:xfrm>
              <a:prstGeom prst="rect">
                <a:avLst/>
              </a:prstGeom>
              <a:solidFill>
                <a:srgbClr val="3B0000"/>
              </a:solidFill>
              <a:ln w="9525">
                <a:noFill/>
                <a:miter lim="800000"/>
                <a:headEnd/>
                <a:tailEnd/>
              </a:ln>
            </p:spPr>
            <p:txBody>
              <a:bodyPr/>
              <a:lstStyle/>
              <a:p>
                <a:endParaRPr lang="ru-RU"/>
              </a:p>
            </p:txBody>
          </p:sp>
          <p:sp>
            <p:nvSpPr>
              <p:cNvPr id="327" name="Rectangle 840"/>
              <p:cNvSpPr>
                <a:spLocks noChangeArrowheads="1"/>
              </p:cNvSpPr>
              <p:nvPr/>
            </p:nvSpPr>
            <p:spPr bwMode="auto">
              <a:xfrm>
                <a:off x="6923" y="2028"/>
                <a:ext cx="1584" cy="816"/>
              </a:xfrm>
              <a:prstGeom prst="rect">
                <a:avLst/>
              </a:prstGeom>
              <a:solidFill>
                <a:srgbClr val="3B0000"/>
              </a:solidFill>
              <a:ln w="0" cap="sq">
                <a:solidFill>
                  <a:srgbClr val="FFFFFF"/>
                </a:solidFill>
                <a:miter lim="800000"/>
                <a:headEnd/>
                <a:tailEnd/>
              </a:ln>
            </p:spPr>
            <p:txBody>
              <a:bodyPr/>
              <a:lstStyle/>
              <a:p>
                <a:endParaRPr lang="ru-RU"/>
              </a:p>
            </p:txBody>
          </p:sp>
          <p:sp>
            <p:nvSpPr>
              <p:cNvPr id="328" name="Rectangle 841"/>
              <p:cNvSpPr>
                <a:spLocks noChangeArrowheads="1"/>
              </p:cNvSpPr>
              <p:nvPr/>
            </p:nvSpPr>
            <p:spPr bwMode="auto">
              <a:xfrm>
                <a:off x="6923" y="2028"/>
                <a:ext cx="1584" cy="816"/>
              </a:xfrm>
              <a:prstGeom prst="rect">
                <a:avLst/>
              </a:prstGeom>
              <a:solidFill>
                <a:srgbClr val="000000"/>
              </a:solidFill>
              <a:ln w="9525">
                <a:noFill/>
                <a:miter lim="800000"/>
                <a:headEnd/>
                <a:tailEnd/>
              </a:ln>
            </p:spPr>
            <p:txBody>
              <a:bodyPr/>
              <a:lstStyle/>
              <a:p>
                <a:endParaRPr lang="ru-RU"/>
              </a:p>
            </p:txBody>
          </p:sp>
          <p:sp>
            <p:nvSpPr>
              <p:cNvPr id="329" name="Rectangle 842"/>
              <p:cNvSpPr>
                <a:spLocks noChangeArrowheads="1"/>
              </p:cNvSpPr>
              <p:nvPr/>
            </p:nvSpPr>
            <p:spPr bwMode="auto">
              <a:xfrm>
                <a:off x="6923" y="2028"/>
                <a:ext cx="17" cy="818"/>
              </a:xfrm>
              <a:prstGeom prst="rect">
                <a:avLst/>
              </a:prstGeom>
              <a:solidFill>
                <a:srgbClr val="3B0000"/>
              </a:solidFill>
              <a:ln w="9525">
                <a:noFill/>
                <a:miter lim="800000"/>
                <a:headEnd/>
                <a:tailEnd/>
              </a:ln>
            </p:spPr>
            <p:txBody>
              <a:bodyPr/>
              <a:lstStyle/>
              <a:p>
                <a:endParaRPr lang="ru-RU"/>
              </a:p>
            </p:txBody>
          </p:sp>
          <p:sp>
            <p:nvSpPr>
              <p:cNvPr id="330" name="Rectangle 843"/>
              <p:cNvSpPr>
                <a:spLocks noChangeArrowheads="1"/>
              </p:cNvSpPr>
              <p:nvPr/>
            </p:nvSpPr>
            <p:spPr bwMode="auto">
              <a:xfrm>
                <a:off x="6940" y="2028"/>
                <a:ext cx="16" cy="818"/>
              </a:xfrm>
              <a:prstGeom prst="rect">
                <a:avLst/>
              </a:prstGeom>
              <a:solidFill>
                <a:srgbClr val="3B0000"/>
              </a:solidFill>
              <a:ln w="9525">
                <a:noFill/>
                <a:miter lim="800000"/>
                <a:headEnd/>
                <a:tailEnd/>
              </a:ln>
            </p:spPr>
            <p:txBody>
              <a:bodyPr/>
              <a:lstStyle/>
              <a:p>
                <a:endParaRPr lang="ru-RU"/>
              </a:p>
            </p:txBody>
          </p:sp>
          <p:sp>
            <p:nvSpPr>
              <p:cNvPr id="331" name="Rectangle 844"/>
              <p:cNvSpPr>
                <a:spLocks noChangeArrowheads="1"/>
              </p:cNvSpPr>
              <p:nvPr/>
            </p:nvSpPr>
            <p:spPr bwMode="auto">
              <a:xfrm>
                <a:off x="6956" y="2028"/>
                <a:ext cx="17" cy="818"/>
              </a:xfrm>
              <a:prstGeom prst="rect">
                <a:avLst/>
              </a:prstGeom>
              <a:solidFill>
                <a:srgbClr val="3C0000"/>
              </a:solidFill>
              <a:ln w="9525">
                <a:noFill/>
                <a:miter lim="800000"/>
                <a:headEnd/>
                <a:tailEnd/>
              </a:ln>
            </p:spPr>
            <p:txBody>
              <a:bodyPr/>
              <a:lstStyle/>
              <a:p>
                <a:endParaRPr lang="ru-RU"/>
              </a:p>
            </p:txBody>
          </p:sp>
          <p:sp>
            <p:nvSpPr>
              <p:cNvPr id="332" name="Rectangle 845"/>
              <p:cNvSpPr>
                <a:spLocks noChangeArrowheads="1"/>
              </p:cNvSpPr>
              <p:nvPr/>
            </p:nvSpPr>
            <p:spPr bwMode="auto">
              <a:xfrm>
                <a:off x="6973" y="2028"/>
                <a:ext cx="17" cy="818"/>
              </a:xfrm>
              <a:prstGeom prst="rect">
                <a:avLst/>
              </a:prstGeom>
              <a:solidFill>
                <a:srgbClr val="3D0000"/>
              </a:solidFill>
              <a:ln w="9525">
                <a:noFill/>
                <a:miter lim="800000"/>
                <a:headEnd/>
                <a:tailEnd/>
              </a:ln>
            </p:spPr>
            <p:txBody>
              <a:bodyPr/>
              <a:lstStyle/>
              <a:p>
                <a:endParaRPr lang="ru-RU"/>
              </a:p>
            </p:txBody>
          </p:sp>
          <p:sp>
            <p:nvSpPr>
              <p:cNvPr id="333" name="Rectangle 846"/>
              <p:cNvSpPr>
                <a:spLocks noChangeArrowheads="1"/>
              </p:cNvSpPr>
              <p:nvPr/>
            </p:nvSpPr>
            <p:spPr bwMode="auto">
              <a:xfrm>
                <a:off x="6990" y="2028"/>
                <a:ext cx="14" cy="818"/>
              </a:xfrm>
              <a:prstGeom prst="rect">
                <a:avLst/>
              </a:prstGeom>
              <a:solidFill>
                <a:srgbClr val="3E0000"/>
              </a:solidFill>
              <a:ln w="9525">
                <a:noFill/>
                <a:miter lim="800000"/>
                <a:headEnd/>
                <a:tailEnd/>
              </a:ln>
            </p:spPr>
            <p:txBody>
              <a:bodyPr/>
              <a:lstStyle/>
              <a:p>
                <a:endParaRPr lang="ru-RU"/>
              </a:p>
            </p:txBody>
          </p:sp>
          <p:sp>
            <p:nvSpPr>
              <p:cNvPr id="334" name="Rectangle 847"/>
              <p:cNvSpPr>
                <a:spLocks noChangeArrowheads="1"/>
              </p:cNvSpPr>
              <p:nvPr/>
            </p:nvSpPr>
            <p:spPr bwMode="auto">
              <a:xfrm>
                <a:off x="7004" y="2028"/>
                <a:ext cx="17" cy="818"/>
              </a:xfrm>
              <a:prstGeom prst="rect">
                <a:avLst/>
              </a:prstGeom>
              <a:solidFill>
                <a:srgbClr val="3F0000"/>
              </a:solidFill>
              <a:ln w="9525">
                <a:noFill/>
                <a:miter lim="800000"/>
                <a:headEnd/>
                <a:tailEnd/>
              </a:ln>
            </p:spPr>
            <p:txBody>
              <a:bodyPr/>
              <a:lstStyle/>
              <a:p>
                <a:endParaRPr lang="ru-RU"/>
              </a:p>
            </p:txBody>
          </p:sp>
          <p:sp>
            <p:nvSpPr>
              <p:cNvPr id="335" name="Rectangle 848"/>
              <p:cNvSpPr>
                <a:spLocks noChangeArrowheads="1"/>
              </p:cNvSpPr>
              <p:nvPr/>
            </p:nvSpPr>
            <p:spPr bwMode="auto">
              <a:xfrm>
                <a:off x="7021" y="2028"/>
                <a:ext cx="17" cy="818"/>
              </a:xfrm>
              <a:prstGeom prst="rect">
                <a:avLst/>
              </a:prstGeom>
              <a:solidFill>
                <a:srgbClr val="400000"/>
              </a:solidFill>
              <a:ln w="9525">
                <a:noFill/>
                <a:miter lim="800000"/>
                <a:headEnd/>
                <a:tailEnd/>
              </a:ln>
            </p:spPr>
            <p:txBody>
              <a:bodyPr/>
              <a:lstStyle/>
              <a:p>
                <a:endParaRPr lang="ru-RU"/>
              </a:p>
            </p:txBody>
          </p:sp>
          <p:sp>
            <p:nvSpPr>
              <p:cNvPr id="336" name="Rectangle 849"/>
              <p:cNvSpPr>
                <a:spLocks noChangeArrowheads="1"/>
              </p:cNvSpPr>
              <p:nvPr/>
            </p:nvSpPr>
            <p:spPr bwMode="auto">
              <a:xfrm>
                <a:off x="7038" y="2028"/>
                <a:ext cx="17" cy="818"/>
              </a:xfrm>
              <a:prstGeom prst="rect">
                <a:avLst/>
              </a:prstGeom>
              <a:solidFill>
                <a:srgbClr val="410000"/>
              </a:solidFill>
              <a:ln w="9525">
                <a:noFill/>
                <a:miter lim="800000"/>
                <a:headEnd/>
                <a:tailEnd/>
              </a:ln>
            </p:spPr>
            <p:txBody>
              <a:bodyPr/>
              <a:lstStyle/>
              <a:p>
                <a:endParaRPr lang="ru-RU"/>
              </a:p>
            </p:txBody>
          </p:sp>
          <p:sp>
            <p:nvSpPr>
              <p:cNvPr id="337" name="Rectangle 850"/>
              <p:cNvSpPr>
                <a:spLocks noChangeArrowheads="1"/>
              </p:cNvSpPr>
              <p:nvPr/>
            </p:nvSpPr>
            <p:spPr bwMode="auto">
              <a:xfrm>
                <a:off x="7055" y="2028"/>
                <a:ext cx="17" cy="818"/>
              </a:xfrm>
              <a:prstGeom prst="rect">
                <a:avLst/>
              </a:prstGeom>
              <a:solidFill>
                <a:srgbClr val="430000"/>
              </a:solidFill>
              <a:ln w="9525">
                <a:noFill/>
                <a:miter lim="800000"/>
                <a:headEnd/>
                <a:tailEnd/>
              </a:ln>
            </p:spPr>
            <p:txBody>
              <a:bodyPr/>
              <a:lstStyle/>
              <a:p>
                <a:endParaRPr lang="ru-RU"/>
              </a:p>
            </p:txBody>
          </p:sp>
          <p:sp>
            <p:nvSpPr>
              <p:cNvPr id="338" name="Rectangle 851"/>
              <p:cNvSpPr>
                <a:spLocks noChangeArrowheads="1"/>
              </p:cNvSpPr>
              <p:nvPr/>
            </p:nvSpPr>
            <p:spPr bwMode="auto">
              <a:xfrm>
                <a:off x="7072" y="2028"/>
                <a:ext cx="16" cy="818"/>
              </a:xfrm>
              <a:prstGeom prst="rect">
                <a:avLst/>
              </a:prstGeom>
              <a:solidFill>
                <a:srgbClr val="440000"/>
              </a:solidFill>
              <a:ln w="9525">
                <a:noFill/>
                <a:miter lim="800000"/>
                <a:headEnd/>
                <a:tailEnd/>
              </a:ln>
            </p:spPr>
            <p:txBody>
              <a:bodyPr/>
              <a:lstStyle/>
              <a:p>
                <a:endParaRPr lang="ru-RU"/>
              </a:p>
            </p:txBody>
          </p:sp>
          <p:sp>
            <p:nvSpPr>
              <p:cNvPr id="339" name="Rectangle 852"/>
              <p:cNvSpPr>
                <a:spLocks noChangeArrowheads="1"/>
              </p:cNvSpPr>
              <p:nvPr/>
            </p:nvSpPr>
            <p:spPr bwMode="auto">
              <a:xfrm>
                <a:off x="7088" y="2028"/>
                <a:ext cx="17" cy="818"/>
              </a:xfrm>
              <a:prstGeom prst="rect">
                <a:avLst/>
              </a:prstGeom>
              <a:solidFill>
                <a:srgbClr val="460000"/>
              </a:solidFill>
              <a:ln w="9525">
                <a:noFill/>
                <a:miter lim="800000"/>
                <a:headEnd/>
                <a:tailEnd/>
              </a:ln>
            </p:spPr>
            <p:txBody>
              <a:bodyPr/>
              <a:lstStyle/>
              <a:p>
                <a:endParaRPr lang="ru-RU"/>
              </a:p>
            </p:txBody>
          </p:sp>
          <p:sp>
            <p:nvSpPr>
              <p:cNvPr id="340" name="Rectangle 853"/>
              <p:cNvSpPr>
                <a:spLocks noChangeArrowheads="1"/>
              </p:cNvSpPr>
              <p:nvPr/>
            </p:nvSpPr>
            <p:spPr bwMode="auto">
              <a:xfrm>
                <a:off x="7105" y="2028"/>
                <a:ext cx="17" cy="818"/>
              </a:xfrm>
              <a:prstGeom prst="rect">
                <a:avLst/>
              </a:prstGeom>
              <a:solidFill>
                <a:srgbClr val="470000"/>
              </a:solidFill>
              <a:ln w="9525">
                <a:noFill/>
                <a:miter lim="800000"/>
                <a:headEnd/>
                <a:tailEnd/>
              </a:ln>
            </p:spPr>
            <p:txBody>
              <a:bodyPr/>
              <a:lstStyle/>
              <a:p>
                <a:endParaRPr lang="ru-RU"/>
              </a:p>
            </p:txBody>
          </p:sp>
          <p:sp>
            <p:nvSpPr>
              <p:cNvPr id="341" name="Rectangle 854"/>
              <p:cNvSpPr>
                <a:spLocks noChangeArrowheads="1"/>
              </p:cNvSpPr>
              <p:nvPr/>
            </p:nvSpPr>
            <p:spPr bwMode="auto">
              <a:xfrm>
                <a:off x="7122" y="2028"/>
                <a:ext cx="17" cy="818"/>
              </a:xfrm>
              <a:prstGeom prst="rect">
                <a:avLst/>
              </a:prstGeom>
              <a:solidFill>
                <a:srgbClr val="490000"/>
              </a:solidFill>
              <a:ln w="9525">
                <a:noFill/>
                <a:miter lim="800000"/>
                <a:headEnd/>
                <a:tailEnd/>
              </a:ln>
            </p:spPr>
            <p:txBody>
              <a:bodyPr/>
              <a:lstStyle/>
              <a:p>
                <a:endParaRPr lang="ru-RU"/>
              </a:p>
            </p:txBody>
          </p:sp>
          <p:sp>
            <p:nvSpPr>
              <p:cNvPr id="342" name="Rectangle 855"/>
              <p:cNvSpPr>
                <a:spLocks noChangeArrowheads="1"/>
              </p:cNvSpPr>
              <p:nvPr/>
            </p:nvSpPr>
            <p:spPr bwMode="auto">
              <a:xfrm>
                <a:off x="7139" y="2028"/>
                <a:ext cx="14" cy="818"/>
              </a:xfrm>
              <a:prstGeom prst="rect">
                <a:avLst/>
              </a:prstGeom>
              <a:solidFill>
                <a:srgbClr val="4B0000"/>
              </a:solidFill>
              <a:ln w="9525">
                <a:noFill/>
                <a:miter lim="800000"/>
                <a:headEnd/>
                <a:tailEnd/>
              </a:ln>
            </p:spPr>
            <p:txBody>
              <a:bodyPr/>
              <a:lstStyle/>
              <a:p>
                <a:endParaRPr lang="ru-RU"/>
              </a:p>
            </p:txBody>
          </p:sp>
          <p:sp>
            <p:nvSpPr>
              <p:cNvPr id="343" name="Rectangle 856"/>
              <p:cNvSpPr>
                <a:spLocks noChangeArrowheads="1"/>
              </p:cNvSpPr>
              <p:nvPr/>
            </p:nvSpPr>
            <p:spPr bwMode="auto">
              <a:xfrm>
                <a:off x="7153" y="2028"/>
                <a:ext cx="17" cy="818"/>
              </a:xfrm>
              <a:prstGeom prst="rect">
                <a:avLst/>
              </a:prstGeom>
              <a:solidFill>
                <a:srgbClr val="4D0000"/>
              </a:solidFill>
              <a:ln w="9525">
                <a:noFill/>
                <a:miter lim="800000"/>
                <a:headEnd/>
                <a:tailEnd/>
              </a:ln>
            </p:spPr>
            <p:txBody>
              <a:bodyPr/>
              <a:lstStyle/>
              <a:p>
                <a:endParaRPr lang="ru-RU"/>
              </a:p>
            </p:txBody>
          </p:sp>
          <p:sp>
            <p:nvSpPr>
              <p:cNvPr id="344" name="Rectangle 857"/>
              <p:cNvSpPr>
                <a:spLocks noChangeArrowheads="1"/>
              </p:cNvSpPr>
              <p:nvPr/>
            </p:nvSpPr>
            <p:spPr bwMode="auto">
              <a:xfrm>
                <a:off x="7170" y="2028"/>
                <a:ext cx="17" cy="818"/>
              </a:xfrm>
              <a:prstGeom prst="rect">
                <a:avLst/>
              </a:prstGeom>
              <a:solidFill>
                <a:srgbClr val="4F0000"/>
              </a:solidFill>
              <a:ln w="9525">
                <a:noFill/>
                <a:miter lim="800000"/>
                <a:headEnd/>
                <a:tailEnd/>
              </a:ln>
            </p:spPr>
            <p:txBody>
              <a:bodyPr/>
              <a:lstStyle/>
              <a:p>
                <a:endParaRPr lang="ru-RU"/>
              </a:p>
            </p:txBody>
          </p:sp>
          <p:sp>
            <p:nvSpPr>
              <p:cNvPr id="345" name="Rectangle 858"/>
              <p:cNvSpPr>
                <a:spLocks noChangeArrowheads="1"/>
              </p:cNvSpPr>
              <p:nvPr/>
            </p:nvSpPr>
            <p:spPr bwMode="auto">
              <a:xfrm>
                <a:off x="7187" y="2028"/>
                <a:ext cx="17" cy="818"/>
              </a:xfrm>
              <a:prstGeom prst="rect">
                <a:avLst/>
              </a:prstGeom>
              <a:solidFill>
                <a:srgbClr val="510000"/>
              </a:solidFill>
              <a:ln w="9525">
                <a:noFill/>
                <a:miter lim="800000"/>
                <a:headEnd/>
                <a:tailEnd/>
              </a:ln>
            </p:spPr>
            <p:txBody>
              <a:bodyPr/>
              <a:lstStyle/>
              <a:p>
                <a:endParaRPr lang="ru-RU"/>
              </a:p>
            </p:txBody>
          </p:sp>
          <p:sp>
            <p:nvSpPr>
              <p:cNvPr id="346" name="Rectangle 859"/>
              <p:cNvSpPr>
                <a:spLocks noChangeArrowheads="1"/>
              </p:cNvSpPr>
              <p:nvPr/>
            </p:nvSpPr>
            <p:spPr bwMode="auto">
              <a:xfrm>
                <a:off x="7204" y="2028"/>
                <a:ext cx="16" cy="818"/>
              </a:xfrm>
              <a:prstGeom prst="rect">
                <a:avLst/>
              </a:prstGeom>
              <a:solidFill>
                <a:srgbClr val="540000"/>
              </a:solidFill>
              <a:ln w="9525">
                <a:noFill/>
                <a:miter lim="800000"/>
                <a:headEnd/>
                <a:tailEnd/>
              </a:ln>
            </p:spPr>
            <p:txBody>
              <a:bodyPr/>
              <a:lstStyle/>
              <a:p>
                <a:endParaRPr lang="ru-RU"/>
              </a:p>
            </p:txBody>
          </p:sp>
          <p:sp>
            <p:nvSpPr>
              <p:cNvPr id="347" name="Rectangle 860"/>
              <p:cNvSpPr>
                <a:spLocks noChangeArrowheads="1"/>
              </p:cNvSpPr>
              <p:nvPr/>
            </p:nvSpPr>
            <p:spPr bwMode="auto">
              <a:xfrm>
                <a:off x="7220" y="2028"/>
                <a:ext cx="17" cy="818"/>
              </a:xfrm>
              <a:prstGeom prst="rect">
                <a:avLst/>
              </a:prstGeom>
              <a:solidFill>
                <a:srgbClr val="560000"/>
              </a:solidFill>
              <a:ln w="9525">
                <a:noFill/>
                <a:miter lim="800000"/>
                <a:headEnd/>
                <a:tailEnd/>
              </a:ln>
            </p:spPr>
            <p:txBody>
              <a:bodyPr/>
              <a:lstStyle/>
              <a:p>
                <a:endParaRPr lang="ru-RU"/>
              </a:p>
            </p:txBody>
          </p:sp>
          <p:sp>
            <p:nvSpPr>
              <p:cNvPr id="348" name="Rectangle 861"/>
              <p:cNvSpPr>
                <a:spLocks noChangeArrowheads="1"/>
              </p:cNvSpPr>
              <p:nvPr/>
            </p:nvSpPr>
            <p:spPr bwMode="auto">
              <a:xfrm>
                <a:off x="7237" y="2028"/>
                <a:ext cx="17" cy="818"/>
              </a:xfrm>
              <a:prstGeom prst="rect">
                <a:avLst/>
              </a:prstGeom>
              <a:solidFill>
                <a:srgbClr val="590000"/>
              </a:solidFill>
              <a:ln w="9525">
                <a:noFill/>
                <a:miter lim="800000"/>
                <a:headEnd/>
                <a:tailEnd/>
              </a:ln>
            </p:spPr>
            <p:txBody>
              <a:bodyPr/>
              <a:lstStyle/>
              <a:p>
                <a:endParaRPr lang="ru-RU"/>
              </a:p>
            </p:txBody>
          </p:sp>
          <p:sp>
            <p:nvSpPr>
              <p:cNvPr id="349" name="Rectangle 862"/>
              <p:cNvSpPr>
                <a:spLocks noChangeArrowheads="1"/>
              </p:cNvSpPr>
              <p:nvPr/>
            </p:nvSpPr>
            <p:spPr bwMode="auto">
              <a:xfrm>
                <a:off x="7254" y="2028"/>
                <a:ext cx="17" cy="818"/>
              </a:xfrm>
              <a:prstGeom prst="rect">
                <a:avLst/>
              </a:prstGeom>
              <a:solidFill>
                <a:srgbClr val="5B0000"/>
              </a:solidFill>
              <a:ln w="9525">
                <a:noFill/>
                <a:miter lim="800000"/>
                <a:headEnd/>
                <a:tailEnd/>
              </a:ln>
            </p:spPr>
            <p:txBody>
              <a:bodyPr/>
              <a:lstStyle/>
              <a:p>
                <a:endParaRPr lang="ru-RU"/>
              </a:p>
            </p:txBody>
          </p:sp>
          <p:sp>
            <p:nvSpPr>
              <p:cNvPr id="350" name="Rectangle 863"/>
              <p:cNvSpPr>
                <a:spLocks noChangeArrowheads="1"/>
              </p:cNvSpPr>
              <p:nvPr/>
            </p:nvSpPr>
            <p:spPr bwMode="auto">
              <a:xfrm>
                <a:off x="7271" y="2028"/>
                <a:ext cx="14" cy="818"/>
              </a:xfrm>
              <a:prstGeom prst="rect">
                <a:avLst/>
              </a:prstGeom>
              <a:solidFill>
                <a:srgbClr val="5D0000"/>
              </a:solidFill>
              <a:ln w="9525">
                <a:noFill/>
                <a:miter lim="800000"/>
                <a:headEnd/>
                <a:tailEnd/>
              </a:ln>
            </p:spPr>
            <p:txBody>
              <a:bodyPr/>
              <a:lstStyle/>
              <a:p>
                <a:endParaRPr lang="ru-RU"/>
              </a:p>
            </p:txBody>
          </p:sp>
          <p:sp>
            <p:nvSpPr>
              <p:cNvPr id="351" name="Rectangle 864"/>
              <p:cNvSpPr>
                <a:spLocks noChangeArrowheads="1"/>
              </p:cNvSpPr>
              <p:nvPr/>
            </p:nvSpPr>
            <p:spPr bwMode="auto">
              <a:xfrm>
                <a:off x="7285" y="2028"/>
                <a:ext cx="17" cy="818"/>
              </a:xfrm>
              <a:prstGeom prst="rect">
                <a:avLst/>
              </a:prstGeom>
              <a:solidFill>
                <a:srgbClr val="5F0000"/>
              </a:solidFill>
              <a:ln w="9525">
                <a:noFill/>
                <a:miter lim="800000"/>
                <a:headEnd/>
                <a:tailEnd/>
              </a:ln>
            </p:spPr>
            <p:txBody>
              <a:bodyPr/>
              <a:lstStyle/>
              <a:p>
                <a:endParaRPr lang="ru-RU"/>
              </a:p>
            </p:txBody>
          </p:sp>
          <p:sp>
            <p:nvSpPr>
              <p:cNvPr id="352" name="Rectangle 865"/>
              <p:cNvSpPr>
                <a:spLocks noChangeArrowheads="1"/>
              </p:cNvSpPr>
              <p:nvPr/>
            </p:nvSpPr>
            <p:spPr bwMode="auto">
              <a:xfrm>
                <a:off x="7302" y="2028"/>
                <a:ext cx="17" cy="818"/>
              </a:xfrm>
              <a:prstGeom prst="rect">
                <a:avLst/>
              </a:prstGeom>
              <a:solidFill>
                <a:srgbClr val="620000"/>
              </a:solidFill>
              <a:ln w="9525">
                <a:noFill/>
                <a:miter lim="800000"/>
                <a:headEnd/>
                <a:tailEnd/>
              </a:ln>
            </p:spPr>
            <p:txBody>
              <a:bodyPr/>
              <a:lstStyle/>
              <a:p>
                <a:endParaRPr lang="ru-RU"/>
              </a:p>
            </p:txBody>
          </p:sp>
          <p:sp>
            <p:nvSpPr>
              <p:cNvPr id="353" name="Rectangle 866"/>
              <p:cNvSpPr>
                <a:spLocks noChangeArrowheads="1"/>
              </p:cNvSpPr>
              <p:nvPr/>
            </p:nvSpPr>
            <p:spPr bwMode="auto">
              <a:xfrm>
                <a:off x="7319" y="2028"/>
                <a:ext cx="17" cy="818"/>
              </a:xfrm>
              <a:prstGeom prst="rect">
                <a:avLst/>
              </a:prstGeom>
              <a:solidFill>
                <a:srgbClr val="640000"/>
              </a:solidFill>
              <a:ln w="9525">
                <a:noFill/>
                <a:miter lim="800000"/>
                <a:headEnd/>
                <a:tailEnd/>
              </a:ln>
            </p:spPr>
            <p:txBody>
              <a:bodyPr/>
              <a:lstStyle/>
              <a:p>
                <a:endParaRPr lang="ru-RU"/>
              </a:p>
            </p:txBody>
          </p:sp>
          <p:sp>
            <p:nvSpPr>
              <p:cNvPr id="354" name="Rectangle 867"/>
              <p:cNvSpPr>
                <a:spLocks noChangeArrowheads="1"/>
              </p:cNvSpPr>
              <p:nvPr/>
            </p:nvSpPr>
            <p:spPr bwMode="auto">
              <a:xfrm>
                <a:off x="7336" y="2028"/>
                <a:ext cx="16" cy="818"/>
              </a:xfrm>
              <a:prstGeom prst="rect">
                <a:avLst/>
              </a:prstGeom>
              <a:solidFill>
                <a:srgbClr val="660000"/>
              </a:solidFill>
              <a:ln w="9525">
                <a:noFill/>
                <a:miter lim="800000"/>
                <a:headEnd/>
                <a:tailEnd/>
              </a:ln>
            </p:spPr>
            <p:txBody>
              <a:bodyPr/>
              <a:lstStyle/>
              <a:p>
                <a:endParaRPr lang="ru-RU"/>
              </a:p>
            </p:txBody>
          </p:sp>
          <p:sp>
            <p:nvSpPr>
              <p:cNvPr id="355" name="Rectangle 868"/>
              <p:cNvSpPr>
                <a:spLocks noChangeArrowheads="1"/>
              </p:cNvSpPr>
              <p:nvPr/>
            </p:nvSpPr>
            <p:spPr bwMode="auto">
              <a:xfrm>
                <a:off x="7352" y="2028"/>
                <a:ext cx="17" cy="818"/>
              </a:xfrm>
              <a:prstGeom prst="rect">
                <a:avLst/>
              </a:prstGeom>
              <a:solidFill>
                <a:srgbClr val="690000"/>
              </a:solidFill>
              <a:ln w="9525">
                <a:noFill/>
                <a:miter lim="800000"/>
                <a:headEnd/>
                <a:tailEnd/>
              </a:ln>
            </p:spPr>
            <p:txBody>
              <a:bodyPr/>
              <a:lstStyle/>
              <a:p>
                <a:endParaRPr lang="ru-RU"/>
              </a:p>
            </p:txBody>
          </p:sp>
          <p:sp>
            <p:nvSpPr>
              <p:cNvPr id="356" name="Rectangle 869"/>
              <p:cNvSpPr>
                <a:spLocks noChangeArrowheads="1"/>
              </p:cNvSpPr>
              <p:nvPr/>
            </p:nvSpPr>
            <p:spPr bwMode="auto">
              <a:xfrm>
                <a:off x="7369" y="2028"/>
                <a:ext cx="17" cy="818"/>
              </a:xfrm>
              <a:prstGeom prst="rect">
                <a:avLst/>
              </a:prstGeom>
              <a:solidFill>
                <a:srgbClr val="6B0000"/>
              </a:solidFill>
              <a:ln w="9525">
                <a:noFill/>
                <a:miter lim="800000"/>
                <a:headEnd/>
                <a:tailEnd/>
              </a:ln>
            </p:spPr>
            <p:txBody>
              <a:bodyPr/>
              <a:lstStyle/>
              <a:p>
                <a:endParaRPr lang="ru-RU"/>
              </a:p>
            </p:txBody>
          </p:sp>
          <p:sp>
            <p:nvSpPr>
              <p:cNvPr id="357" name="Rectangle 870"/>
              <p:cNvSpPr>
                <a:spLocks noChangeArrowheads="1"/>
              </p:cNvSpPr>
              <p:nvPr/>
            </p:nvSpPr>
            <p:spPr bwMode="auto">
              <a:xfrm>
                <a:off x="7386" y="2028"/>
                <a:ext cx="17" cy="818"/>
              </a:xfrm>
              <a:prstGeom prst="rect">
                <a:avLst/>
              </a:prstGeom>
              <a:solidFill>
                <a:srgbClr val="6D0000"/>
              </a:solidFill>
              <a:ln w="9525">
                <a:noFill/>
                <a:miter lim="800000"/>
                <a:headEnd/>
                <a:tailEnd/>
              </a:ln>
            </p:spPr>
            <p:txBody>
              <a:bodyPr/>
              <a:lstStyle/>
              <a:p>
                <a:endParaRPr lang="ru-RU"/>
              </a:p>
            </p:txBody>
          </p:sp>
          <p:sp>
            <p:nvSpPr>
              <p:cNvPr id="358" name="Rectangle 871"/>
              <p:cNvSpPr>
                <a:spLocks noChangeArrowheads="1"/>
              </p:cNvSpPr>
              <p:nvPr/>
            </p:nvSpPr>
            <p:spPr bwMode="auto">
              <a:xfrm>
                <a:off x="7403" y="2028"/>
                <a:ext cx="17" cy="818"/>
              </a:xfrm>
              <a:prstGeom prst="rect">
                <a:avLst/>
              </a:prstGeom>
              <a:solidFill>
                <a:srgbClr val="6F0000"/>
              </a:solidFill>
              <a:ln w="9525">
                <a:noFill/>
                <a:miter lim="800000"/>
                <a:headEnd/>
                <a:tailEnd/>
              </a:ln>
            </p:spPr>
            <p:txBody>
              <a:bodyPr/>
              <a:lstStyle/>
              <a:p>
                <a:endParaRPr lang="ru-RU"/>
              </a:p>
            </p:txBody>
          </p:sp>
          <p:sp>
            <p:nvSpPr>
              <p:cNvPr id="359" name="Rectangle 872"/>
              <p:cNvSpPr>
                <a:spLocks noChangeArrowheads="1"/>
              </p:cNvSpPr>
              <p:nvPr/>
            </p:nvSpPr>
            <p:spPr bwMode="auto">
              <a:xfrm>
                <a:off x="7420" y="2028"/>
                <a:ext cx="14" cy="818"/>
              </a:xfrm>
              <a:prstGeom prst="rect">
                <a:avLst/>
              </a:prstGeom>
              <a:solidFill>
                <a:srgbClr val="700000"/>
              </a:solidFill>
              <a:ln w="9525">
                <a:noFill/>
                <a:miter lim="800000"/>
                <a:headEnd/>
                <a:tailEnd/>
              </a:ln>
            </p:spPr>
            <p:txBody>
              <a:bodyPr/>
              <a:lstStyle/>
              <a:p>
                <a:endParaRPr lang="ru-RU"/>
              </a:p>
            </p:txBody>
          </p:sp>
          <p:sp>
            <p:nvSpPr>
              <p:cNvPr id="360" name="Rectangle 873"/>
              <p:cNvSpPr>
                <a:spLocks noChangeArrowheads="1"/>
              </p:cNvSpPr>
              <p:nvPr/>
            </p:nvSpPr>
            <p:spPr bwMode="auto">
              <a:xfrm>
                <a:off x="7434" y="2028"/>
                <a:ext cx="17" cy="818"/>
              </a:xfrm>
              <a:prstGeom prst="rect">
                <a:avLst/>
              </a:prstGeom>
              <a:solidFill>
                <a:srgbClr val="720000"/>
              </a:solidFill>
              <a:ln w="9525">
                <a:noFill/>
                <a:miter lim="800000"/>
                <a:headEnd/>
                <a:tailEnd/>
              </a:ln>
            </p:spPr>
            <p:txBody>
              <a:bodyPr/>
              <a:lstStyle/>
              <a:p>
                <a:endParaRPr lang="ru-RU"/>
              </a:p>
            </p:txBody>
          </p:sp>
          <p:sp>
            <p:nvSpPr>
              <p:cNvPr id="361" name="Rectangle 874"/>
              <p:cNvSpPr>
                <a:spLocks noChangeArrowheads="1"/>
              </p:cNvSpPr>
              <p:nvPr/>
            </p:nvSpPr>
            <p:spPr bwMode="auto">
              <a:xfrm>
                <a:off x="7451" y="2028"/>
                <a:ext cx="17" cy="818"/>
              </a:xfrm>
              <a:prstGeom prst="rect">
                <a:avLst/>
              </a:prstGeom>
              <a:solidFill>
                <a:srgbClr val="740000"/>
              </a:solidFill>
              <a:ln w="9525">
                <a:noFill/>
                <a:miter lim="800000"/>
                <a:headEnd/>
                <a:tailEnd/>
              </a:ln>
            </p:spPr>
            <p:txBody>
              <a:bodyPr/>
              <a:lstStyle/>
              <a:p>
                <a:endParaRPr lang="ru-RU"/>
              </a:p>
            </p:txBody>
          </p:sp>
          <p:sp>
            <p:nvSpPr>
              <p:cNvPr id="362" name="Rectangle 875"/>
              <p:cNvSpPr>
                <a:spLocks noChangeArrowheads="1"/>
              </p:cNvSpPr>
              <p:nvPr/>
            </p:nvSpPr>
            <p:spPr bwMode="auto">
              <a:xfrm>
                <a:off x="7468" y="2028"/>
                <a:ext cx="16" cy="818"/>
              </a:xfrm>
              <a:prstGeom prst="rect">
                <a:avLst/>
              </a:prstGeom>
              <a:solidFill>
                <a:srgbClr val="750000"/>
              </a:solidFill>
              <a:ln w="9525">
                <a:noFill/>
                <a:miter lim="800000"/>
                <a:headEnd/>
                <a:tailEnd/>
              </a:ln>
            </p:spPr>
            <p:txBody>
              <a:bodyPr/>
              <a:lstStyle/>
              <a:p>
                <a:endParaRPr lang="ru-RU"/>
              </a:p>
            </p:txBody>
          </p:sp>
          <p:sp>
            <p:nvSpPr>
              <p:cNvPr id="363" name="Rectangle 876"/>
              <p:cNvSpPr>
                <a:spLocks noChangeArrowheads="1"/>
              </p:cNvSpPr>
              <p:nvPr/>
            </p:nvSpPr>
            <p:spPr bwMode="auto">
              <a:xfrm>
                <a:off x="7484" y="2028"/>
                <a:ext cx="17" cy="818"/>
              </a:xfrm>
              <a:prstGeom prst="rect">
                <a:avLst/>
              </a:prstGeom>
              <a:solidFill>
                <a:srgbClr val="760000"/>
              </a:solidFill>
              <a:ln w="9525">
                <a:noFill/>
                <a:miter lim="800000"/>
                <a:headEnd/>
                <a:tailEnd/>
              </a:ln>
            </p:spPr>
            <p:txBody>
              <a:bodyPr/>
              <a:lstStyle/>
              <a:p>
                <a:endParaRPr lang="ru-RU"/>
              </a:p>
            </p:txBody>
          </p:sp>
          <p:sp>
            <p:nvSpPr>
              <p:cNvPr id="364" name="Rectangle 877"/>
              <p:cNvSpPr>
                <a:spLocks noChangeArrowheads="1"/>
              </p:cNvSpPr>
              <p:nvPr/>
            </p:nvSpPr>
            <p:spPr bwMode="auto">
              <a:xfrm>
                <a:off x="7501" y="2028"/>
                <a:ext cx="17" cy="818"/>
              </a:xfrm>
              <a:prstGeom prst="rect">
                <a:avLst/>
              </a:prstGeom>
              <a:solidFill>
                <a:srgbClr val="780000"/>
              </a:solidFill>
              <a:ln w="9525">
                <a:noFill/>
                <a:miter lim="800000"/>
                <a:headEnd/>
                <a:tailEnd/>
              </a:ln>
            </p:spPr>
            <p:txBody>
              <a:bodyPr/>
              <a:lstStyle/>
              <a:p>
                <a:endParaRPr lang="ru-RU"/>
              </a:p>
            </p:txBody>
          </p:sp>
          <p:sp>
            <p:nvSpPr>
              <p:cNvPr id="365" name="Rectangle 878"/>
              <p:cNvSpPr>
                <a:spLocks noChangeArrowheads="1"/>
              </p:cNvSpPr>
              <p:nvPr/>
            </p:nvSpPr>
            <p:spPr bwMode="auto">
              <a:xfrm>
                <a:off x="7518" y="2028"/>
                <a:ext cx="17" cy="818"/>
              </a:xfrm>
              <a:prstGeom prst="rect">
                <a:avLst/>
              </a:prstGeom>
              <a:solidFill>
                <a:srgbClr val="790000"/>
              </a:solidFill>
              <a:ln w="9525">
                <a:noFill/>
                <a:miter lim="800000"/>
                <a:headEnd/>
                <a:tailEnd/>
              </a:ln>
            </p:spPr>
            <p:txBody>
              <a:bodyPr/>
              <a:lstStyle/>
              <a:p>
                <a:endParaRPr lang="ru-RU"/>
              </a:p>
            </p:txBody>
          </p:sp>
          <p:sp>
            <p:nvSpPr>
              <p:cNvPr id="366" name="Rectangle 879"/>
              <p:cNvSpPr>
                <a:spLocks noChangeArrowheads="1"/>
              </p:cNvSpPr>
              <p:nvPr/>
            </p:nvSpPr>
            <p:spPr bwMode="auto">
              <a:xfrm>
                <a:off x="7535" y="2028"/>
                <a:ext cx="17" cy="818"/>
              </a:xfrm>
              <a:prstGeom prst="rect">
                <a:avLst/>
              </a:prstGeom>
              <a:solidFill>
                <a:srgbClr val="7A0000"/>
              </a:solidFill>
              <a:ln w="9525">
                <a:noFill/>
                <a:miter lim="800000"/>
                <a:headEnd/>
                <a:tailEnd/>
              </a:ln>
            </p:spPr>
            <p:txBody>
              <a:bodyPr/>
              <a:lstStyle/>
              <a:p>
                <a:endParaRPr lang="ru-RU"/>
              </a:p>
            </p:txBody>
          </p:sp>
          <p:sp>
            <p:nvSpPr>
              <p:cNvPr id="367" name="Rectangle 880"/>
              <p:cNvSpPr>
                <a:spLocks noChangeArrowheads="1"/>
              </p:cNvSpPr>
              <p:nvPr/>
            </p:nvSpPr>
            <p:spPr bwMode="auto">
              <a:xfrm>
                <a:off x="7552" y="2028"/>
                <a:ext cx="16" cy="818"/>
              </a:xfrm>
              <a:prstGeom prst="rect">
                <a:avLst/>
              </a:prstGeom>
              <a:solidFill>
                <a:srgbClr val="7B0000"/>
              </a:solidFill>
              <a:ln w="9525">
                <a:noFill/>
                <a:miter lim="800000"/>
                <a:headEnd/>
                <a:tailEnd/>
              </a:ln>
            </p:spPr>
            <p:txBody>
              <a:bodyPr/>
              <a:lstStyle/>
              <a:p>
                <a:endParaRPr lang="ru-RU"/>
              </a:p>
            </p:txBody>
          </p:sp>
          <p:sp>
            <p:nvSpPr>
              <p:cNvPr id="368" name="Rectangle 881"/>
              <p:cNvSpPr>
                <a:spLocks noChangeArrowheads="1"/>
              </p:cNvSpPr>
              <p:nvPr/>
            </p:nvSpPr>
            <p:spPr bwMode="auto">
              <a:xfrm>
                <a:off x="7568" y="2028"/>
                <a:ext cx="15" cy="818"/>
              </a:xfrm>
              <a:prstGeom prst="rect">
                <a:avLst/>
              </a:prstGeom>
              <a:solidFill>
                <a:srgbClr val="7B0000"/>
              </a:solidFill>
              <a:ln w="9525">
                <a:noFill/>
                <a:miter lim="800000"/>
                <a:headEnd/>
                <a:tailEnd/>
              </a:ln>
            </p:spPr>
            <p:txBody>
              <a:bodyPr/>
              <a:lstStyle/>
              <a:p>
                <a:endParaRPr lang="ru-RU"/>
              </a:p>
            </p:txBody>
          </p:sp>
          <p:sp>
            <p:nvSpPr>
              <p:cNvPr id="369" name="Rectangle 882"/>
              <p:cNvSpPr>
                <a:spLocks noChangeArrowheads="1"/>
              </p:cNvSpPr>
              <p:nvPr/>
            </p:nvSpPr>
            <p:spPr bwMode="auto">
              <a:xfrm>
                <a:off x="7583" y="2028"/>
                <a:ext cx="17" cy="818"/>
              </a:xfrm>
              <a:prstGeom prst="rect">
                <a:avLst/>
              </a:prstGeom>
              <a:solidFill>
                <a:srgbClr val="7C0000"/>
              </a:solidFill>
              <a:ln w="9525">
                <a:noFill/>
                <a:miter lim="800000"/>
                <a:headEnd/>
                <a:tailEnd/>
              </a:ln>
            </p:spPr>
            <p:txBody>
              <a:bodyPr/>
              <a:lstStyle/>
              <a:p>
                <a:endParaRPr lang="ru-RU"/>
              </a:p>
            </p:txBody>
          </p:sp>
          <p:sp>
            <p:nvSpPr>
              <p:cNvPr id="370" name="Rectangle 883"/>
              <p:cNvSpPr>
                <a:spLocks noChangeArrowheads="1"/>
              </p:cNvSpPr>
              <p:nvPr/>
            </p:nvSpPr>
            <p:spPr bwMode="auto">
              <a:xfrm>
                <a:off x="7600" y="2028"/>
                <a:ext cx="16" cy="818"/>
              </a:xfrm>
              <a:prstGeom prst="rect">
                <a:avLst/>
              </a:prstGeom>
              <a:solidFill>
                <a:srgbClr val="7D0000"/>
              </a:solidFill>
              <a:ln w="9525">
                <a:noFill/>
                <a:miter lim="800000"/>
                <a:headEnd/>
                <a:tailEnd/>
              </a:ln>
            </p:spPr>
            <p:txBody>
              <a:bodyPr/>
              <a:lstStyle/>
              <a:p>
                <a:endParaRPr lang="ru-RU"/>
              </a:p>
            </p:txBody>
          </p:sp>
          <p:sp>
            <p:nvSpPr>
              <p:cNvPr id="371" name="Rectangle 884"/>
              <p:cNvSpPr>
                <a:spLocks noChangeArrowheads="1"/>
              </p:cNvSpPr>
              <p:nvPr/>
            </p:nvSpPr>
            <p:spPr bwMode="auto">
              <a:xfrm>
                <a:off x="7616" y="2028"/>
                <a:ext cx="17" cy="818"/>
              </a:xfrm>
              <a:prstGeom prst="rect">
                <a:avLst/>
              </a:prstGeom>
              <a:solidFill>
                <a:srgbClr val="7D0000"/>
              </a:solidFill>
              <a:ln w="9525">
                <a:noFill/>
                <a:miter lim="800000"/>
                <a:headEnd/>
                <a:tailEnd/>
              </a:ln>
            </p:spPr>
            <p:txBody>
              <a:bodyPr/>
              <a:lstStyle/>
              <a:p>
                <a:endParaRPr lang="ru-RU"/>
              </a:p>
            </p:txBody>
          </p:sp>
          <p:sp>
            <p:nvSpPr>
              <p:cNvPr id="372" name="Rectangle 885"/>
              <p:cNvSpPr>
                <a:spLocks noChangeArrowheads="1"/>
              </p:cNvSpPr>
              <p:nvPr/>
            </p:nvSpPr>
            <p:spPr bwMode="auto">
              <a:xfrm>
                <a:off x="7633" y="2028"/>
                <a:ext cx="17" cy="818"/>
              </a:xfrm>
              <a:prstGeom prst="rect">
                <a:avLst/>
              </a:prstGeom>
              <a:solidFill>
                <a:srgbClr val="7E0000"/>
              </a:solidFill>
              <a:ln w="9525">
                <a:noFill/>
                <a:miter lim="800000"/>
                <a:headEnd/>
                <a:tailEnd/>
              </a:ln>
            </p:spPr>
            <p:txBody>
              <a:bodyPr/>
              <a:lstStyle/>
              <a:p>
                <a:endParaRPr lang="ru-RU"/>
              </a:p>
            </p:txBody>
          </p:sp>
          <p:sp>
            <p:nvSpPr>
              <p:cNvPr id="373" name="Rectangle 886"/>
              <p:cNvSpPr>
                <a:spLocks noChangeArrowheads="1"/>
              </p:cNvSpPr>
              <p:nvPr/>
            </p:nvSpPr>
            <p:spPr bwMode="auto">
              <a:xfrm>
                <a:off x="7650" y="2028"/>
                <a:ext cx="17" cy="818"/>
              </a:xfrm>
              <a:prstGeom prst="rect">
                <a:avLst/>
              </a:prstGeom>
              <a:solidFill>
                <a:srgbClr val="7E0000"/>
              </a:solidFill>
              <a:ln w="9525">
                <a:noFill/>
                <a:miter lim="800000"/>
                <a:headEnd/>
                <a:tailEnd/>
              </a:ln>
            </p:spPr>
            <p:txBody>
              <a:bodyPr/>
              <a:lstStyle/>
              <a:p>
                <a:endParaRPr lang="ru-RU"/>
              </a:p>
            </p:txBody>
          </p:sp>
          <p:sp>
            <p:nvSpPr>
              <p:cNvPr id="374" name="Rectangle 887"/>
              <p:cNvSpPr>
                <a:spLocks noChangeArrowheads="1"/>
              </p:cNvSpPr>
              <p:nvPr/>
            </p:nvSpPr>
            <p:spPr bwMode="auto">
              <a:xfrm>
                <a:off x="7667" y="2028"/>
                <a:ext cx="17" cy="818"/>
              </a:xfrm>
              <a:prstGeom prst="rect">
                <a:avLst/>
              </a:prstGeom>
              <a:solidFill>
                <a:srgbClr val="7F0000"/>
              </a:solidFill>
              <a:ln w="9525">
                <a:noFill/>
                <a:miter lim="800000"/>
                <a:headEnd/>
                <a:tailEnd/>
              </a:ln>
            </p:spPr>
            <p:txBody>
              <a:bodyPr/>
              <a:lstStyle/>
              <a:p>
                <a:endParaRPr lang="ru-RU"/>
              </a:p>
            </p:txBody>
          </p:sp>
          <p:sp>
            <p:nvSpPr>
              <p:cNvPr id="375" name="Rectangle 888"/>
              <p:cNvSpPr>
                <a:spLocks noChangeArrowheads="1"/>
              </p:cNvSpPr>
              <p:nvPr/>
            </p:nvSpPr>
            <p:spPr bwMode="auto">
              <a:xfrm>
                <a:off x="7684" y="2028"/>
                <a:ext cx="16" cy="818"/>
              </a:xfrm>
              <a:prstGeom prst="rect">
                <a:avLst/>
              </a:prstGeom>
              <a:solidFill>
                <a:srgbClr val="7F0000"/>
              </a:solidFill>
              <a:ln w="9525">
                <a:noFill/>
                <a:miter lim="800000"/>
                <a:headEnd/>
                <a:tailEnd/>
              </a:ln>
            </p:spPr>
            <p:txBody>
              <a:bodyPr/>
              <a:lstStyle/>
              <a:p>
                <a:endParaRPr lang="ru-RU"/>
              </a:p>
            </p:txBody>
          </p:sp>
          <p:sp>
            <p:nvSpPr>
              <p:cNvPr id="376" name="Rectangle 889"/>
              <p:cNvSpPr>
                <a:spLocks noChangeArrowheads="1"/>
              </p:cNvSpPr>
              <p:nvPr/>
            </p:nvSpPr>
            <p:spPr bwMode="auto">
              <a:xfrm>
                <a:off x="7700" y="2028"/>
                <a:ext cx="15" cy="818"/>
              </a:xfrm>
              <a:prstGeom prst="rect">
                <a:avLst/>
              </a:prstGeom>
              <a:solidFill>
                <a:srgbClr val="7F0000"/>
              </a:solidFill>
              <a:ln w="9525">
                <a:noFill/>
                <a:miter lim="800000"/>
                <a:headEnd/>
                <a:tailEnd/>
              </a:ln>
            </p:spPr>
            <p:txBody>
              <a:bodyPr/>
              <a:lstStyle/>
              <a:p>
                <a:endParaRPr lang="ru-RU"/>
              </a:p>
            </p:txBody>
          </p:sp>
          <p:sp>
            <p:nvSpPr>
              <p:cNvPr id="377" name="Rectangle 890"/>
              <p:cNvSpPr>
                <a:spLocks noChangeArrowheads="1"/>
              </p:cNvSpPr>
              <p:nvPr/>
            </p:nvSpPr>
            <p:spPr bwMode="auto">
              <a:xfrm>
                <a:off x="7715" y="2028"/>
                <a:ext cx="17" cy="818"/>
              </a:xfrm>
              <a:prstGeom prst="rect">
                <a:avLst/>
              </a:prstGeom>
              <a:solidFill>
                <a:srgbClr val="7F0000"/>
              </a:solidFill>
              <a:ln w="9525">
                <a:noFill/>
                <a:miter lim="800000"/>
                <a:headEnd/>
                <a:tailEnd/>
              </a:ln>
            </p:spPr>
            <p:txBody>
              <a:bodyPr/>
              <a:lstStyle/>
              <a:p>
                <a:endParaRPr lang="ru-RU"/>
              </a:p>
            </p:txBody>
          </p:sp>
          <p:sp>
            <p:nvSpPr>
              <p:cNvPr id="378" name="Rectangle 891"/>
              <p:cNvSpPr>
                <a:spLocks noChangeArrowheads="1"/>
              </p:cNvSpPr>
              <p:nvPr/>
            </p:nvSpPr>
            <p:spPr bwMode="auto">
              <a:xfrm>
                <a:off x="7732" y="2028"/>
                <a:ext cx="16" cy="818"/>
              </a:xfrm>
              <a:prstGeom prst="rect">
                <a:avLst/>
              </a:prstGeom>
              <a:solidFill>
                <a:srgbClr val="7F0000"/>
              </a:solidFill>
              <a:ln w="9525">
                <a:noFill/>
                <a:miter lim="800000"/>
                <a:headEnd/>
                <a:tailEnd/>
              </a:ln>
            </p:spPr>
            <p:txBody>
              <a:bodyPr/>
              <a:lstStyle/>
              <a:p>
                <a:endParaRPr lang="ru-RU"/>
              </a:p>
            </p:txBody>
          </p:sp>
          <p:sp>
            <p:nvSpPr>
              <p:cNvPr id="379" name="Rectangle 892"/>
              <p:cNvSpPr>
                <a:spLocks noChangeArrowheads="1"/>
              </p:cNvSpPr>
              <p:nvPr/>
            </p:nvSpPr>
            <p:spPr bwMode="auto">
              <a:xfrm>
                <a:off x="7748" y="2028"/>
                <a:ext cx="17" cy="818"/>
              </a:xfrm>
              <a:prstGeom prst="rect">
                <a:avLst/>
              </a:prstGeom>
              <a:solidFill>
                <a:srgbClr val="7F0000"/>
              </a:solidFill>
              <a:ln w="9525">
                <a:noFill/>
                <a:miter lim="800000"/>
                <a:headEnd/>
                <a:tailEnd/>
              </a:ln>
            </p:spPr>
            <p:txBody>
              <a:bodyPr/>
              <a:lstStyle/>
              <a:p>
                <a:endParaRPr lang="ru-RU"/>
              </a:p>
            </p:txBody>
          </p:sp>
          <p:sp>
            <p:nvSpPr>
              <p:cNvPr id="380" name="Rectangle 893"/>
              <p:cNvSpPr>
                <a:spLocks noChangeArrowheads="1"/>
              </p:cNvSpPr>
              <p:nvPr/>
            </p:nvSpPr>
            <p:spPr bwMode="auto">
              <a:xfrm>
                <a:off x="7765" y="2028"/>
                <a:ext cx="17" cy="818"/>
              </a:xfrm>
              <a:prstGeom prst="rect">
                <a:avLst/>
              </a:prstGeom>
              <a:solidFill>
                <a:srgbClr val="7E0000"/>
              </a:solidFill>
              <a:ln w="9525">
                <a:noFill/>
                <a:miter lim="800000"/>
                <a:headEnd/>
                <a:tailEnd/>
              </a:ln>
            </p:spPr>
            <p:txBody>
              <a:bodyPr/>
              <a:lstStyle/>
              <a:p>
                <a:endParaRPr lang="ru-RU"/>
              </a:p>
            </p:txBody>
          </p:sp>
          <p:sp>
            <p:nvSpPr>
              <p:cNvPr id="381" name="Rectangle 894"/>
              <p:cNvSpPr>
                <a:spLocks noChangeArrowheads="1"/>
              </p:cNvSpPr>
              <p:nvPr/>
            </p:nvSpPr>
            <p:spPr bwMode="auto">
              <a:xfrm>
                <a:off x="7782" y="2028"/>
                <a:ext cx="17" cy="818"/>
              </a:xfrm>
              <a:prstGeom prst="rect">
                <a:avLst/>
              </a:prstGeom>
              <a:solidFill>
                <a:srgbClr val="7E0000"/>
              </a:solidFill>
              <a:ln w="9525">
                <a:noFill/>
                <a:miter lim="800000"/>
                <a:headEnd/>
                <a:tailEnd/>
              </a:ln>
            </p:spPr>
            <p:txBody>
              <a:bodyPr/>
              <a:lstStyle/>
              <a:p>
                <a:endParaRPr lang="ru-RU"/>
              </a:p>
            </p:txBody>
          </p:sp>
          <p:sp>
            <p:nvSpPr>
              <p:cNvPr id="382" name="Rectangle 895"/>
              <p:cNvSpPr>
                <a:spLocks noChangeArrowheads="1"/>
              </p:cNvSpPr>
              <p:nvPr/>
            </p:nvSpPr>
            <p:spPr bwMode="auto">
              <a:xfrm>
                <a:off x="7799" y="2028"/>
                <a:ext cx="17" cy="818"/>
              </a:xfrm>
              <a:prstGeom prst="rect">
                <a:avLst/>
              </a:prstGeom>
              <a:solidFill>
                <a:srgbClr val="7D0000"/>
              </a:solidFill>
              <a:ln w="9525">
                <a:noFill/>
                <a:miter lim="800000"/>
                <a:headEnd/>
                <a:tailEnd/>
              </a:ln>
            </p:spPr>
            <p:txBody>
              <a:bodyPr/>
              <a:lstStyle/>
              <a:p>
                <a:endParaRPr lang="ru-RU"/>
              </a:p>
            </p:txBody>
          </p:sp>
          <p:sp>
            <p:nvSpPr>
              <p:cNvPr id="383" name="Rectangle 896"/>
              <p:cNvSpPr>
                <a:spLocks noChangeArrowheads="1"/>
              </p:cNvSpPr>
              <p:nvPr/>
            </p:nvSpPr>
            <p:spPr bwMode="auto">
              <a:xfrm>
                <a:off x="7816" y="2028"/>
                <a:ext cx="16" cy="818"/>
              </a:xfrm>
              <a:prstGeom prst="rect">
                <a:avLst/>
              </a:prstGeom>
              <a:solidFill>
                <a:srgbClr val="7D0000"/>
              </a:solidFill>
              <a:ln w="9525">
                <a:noFill/>
                <a:miter lim="800000"/>
                <a:headEnd/>
                <a:tailEnd/>
              </a:ln>
            </p:spPr>
            <p:txBody>
              <a:bodyPr/>
              <a:lstStyle/>
              <a:p>
                <a:endParaRPr lang="ru-RU"/>
              </a:p>
            </p:txBody>
          </p:sp>
          <p:sp>
            <p:nvSpPr>
              <p:cNvPr id="384" name="Rectangle 897"/>
              <p:cNvSpPr>
                <a:spLocks noChangeArrowheads="1"/>
              </p:cNvSpPr>
              <p:nvPr/>
            </p:nvSpPr>
            <p:spPr bwMode="auto">
              <a:xfrm>
                <a:off x="7832" y="2028"/>
                <a:ext cx="17" cy="818"/>
              </a:xfrm>
              <a:prstGeom prst="rect">
                <a:avLst/>
              </a:prstGeom>
              <a:solidFill>
                <a:srgbClr val="7C0000"/>
              </a:solidFill>
              <a:ln w="9525">
                <a:noFill/>
                <a:miter lim="800000"/>
                <a:headEnd/>
                <a:tailEnd/>
              </a:ln>
            </p:spPr>
            <p:txBody>
              <a:bodyPr/>
              <a:lstStyle/>
              <a:p>
                <a:endParaRPr lang="ru-RU"/>
              </a:p>
            </p:txBody>
          </p:sp>
          <p:sp>
            <p:nvSpPr>
              <p:cNvPr id="385" name="Rectangle 898"/>
              <p:cNvSpPr>
                <a:spLocks noChangeArrowheads="1"/>
              </p:cNvSpPr>
              <p:nvPr/>
            </p:nvSpPr>
            <p:spPr bwMode="auto">
              <a:xfrm>
                <a:off x="7849" y="2028"/>
                <a:ext cx="15" cy="818"/>
              </a:xfrm>
              <a:prstGeom prst="rect">
                <a:avLst/>
              </a:prstGeom>
              <a:solidFill>
                <a:srgbClr val="7B0000"/>
              </a:solidFill>
              <a:ln w="9525">
                <a:noFill/>
                <a:miter lim="800000"/>
                <a:headEnd/>
                <a:tailEnd/>
              </a:ln>
            </p:spPr>
            <p:txBody>
              <a:bodyPr/>
              <a:lstStyle/>
              <a:p>
                <a:endParaRPr lang="ru-RU"/>
              </a:p>
            </p:txBody>
          </p:sp>
          <p:sp>
            <p:nvSpPr>
              <p:cNvPr id="386" name="Rectangle 899"/>
              <p:cNvSpPr>
                <a:spLocks noChangeArrowheads="1"/>
              </p:cNvSpPr>
              <p:nvPr/>
            </p:nvSpPr>
            <p:spPr bwMode="auto">
              <a:xfrm>
                <a:off x="7864" y="2028"/>
                <a:ext cx="16" cy="818"/>
              </a:xfrm>
              <a:prstGeom prst="rect">
                <a:avLst/>
              </a:prstGeom>
              <a:solidFill>
                <a:srgbClr val="7B0000"/>
              </a:solidFill>
              <a:ln w="9525">
                <a:noFill/>
                <a:miter lim="800000"/>
                <a:headEnd/>
                <a:tailEnd/>
              </a:ln>
            </p:spPr>
            <p:txBody>
              <a:bodyPr/>
              <a:lstStyle/>
              <a:p>
                <a:endParaRPr lang="ru-RU"/>
              </a:p>
            </p:txBody>
          </p:sp>
          <p:sp>
            <p:nvSpPr>
              <p:cNvPr id="387" name="Rectangle 900"/>
              <p:cNvSpPr>
                <a:spLocks noChangeArrowheads="1"/>
              </p:cNvSpPr>
              <p:nvPr/>
            </p:nvSpPr>
            <p:spPr bwMode="auto">
              <a:xfrm>
                <a:off x="7880" y="2028"/>
                <a:ext cx="17" cy="818"/>
              </a:xfrm>
              <a:prstGeom prst="rect">
                <a:avLst/>
              </a:prstGeom>
              <a:solidFill>
                <a:srgbClr val="7A0000"/>
              </a:solidFill>
              <a:ln w="9525">
                <a:noFill/>
                <a:miter lim="800000"/>
                <a:headEnd/>
                <a:tailEnd/>
              </a:ln>
            </p:spPr>
            <p:txBody>
              <a:bodyPr/>
              <a:lstStyle/>
              <a:p>
                <a:endParaRPr lang="ru-RU"/>
              </a:p>
            </p:txBody>
          </p:sp>
          <p:sp>
            <p:nvSpPr>
              <p:cNvPr id="388" name="Rectangle 901"/>
              <p:cNvSpPr>
                <a:spLocks noChangeArrowheads="1"/>
              </p:cNvSpPr>
              <p:nvPr/>
            </p:nvSpPr>
            <p:spPr bwMode="auto">
              <a:xfrm>
                <a:off x="7897" y="2028"/>
                <a:ext cx="17" cy="818"/>
              </a:xfrm>
              <a:prstGeom prst="rect">
                <a:avLst/>
              </a:prstGeom>
              <a:solidFill>
                <a:srgbClr val="790000"/>
              </a:solidFill>
              <a:ln w="9525">
                <a:noFill/>
                <a:miter lim="800000"/>
                <a:headEnd/>
                <a:tailEnd/>
              </a:ln>
            </p:spPr>
            <p:txBody>
              <a:bodyPr/>
              <a:lstStyle/>
              <a:p>
                <a:endParaRPr lang="ru-RU"/>
              </a:p>
            </p:txBody>
          </p:sp>
          <p:sp>
            <p:nvSpPr>
              <p:cNvPr id="389" name="Rectangle 902"/>
              <p:cNvSpPr>
                <a:spLocks noChangeArrowheads="1"/>
              </p:cNvSpPr>
              <p:nvPr/>
            </p:nvSpPr>
            <p:spPr bwMode="auto">
              <a:xfrm>
                <a:off x="7914" y="2028"/>
                <a:ext cx="17" cy="818"/>
              </a:xfrm>
              <a:prstGeom prst="rect">
                <a:avLst/>
              </a:prstGeom>
              <a:solidFill>
                <a:srgbClr val="780000"/>
              </a:solidFill>
              <a:ln w="9525">
                <a:noFill/>
                <a:miter lim="800000"/>
                <a:headEnd/>
                <a:tailEnd/>
              </a:ln>
            </p:spPr>
            <p:txBody>
              <a:bodyPr/>
              <a:lstStyle/>
              <a:p>
                <a:endParaRPr lang="ru-RU"/>
              </a:p>
            </p:txBody>
          </p:sp>
          <p:sp>
            <p:nvSpPr>
              <p:cNvPr id="390" name="Rectangle 903"/>
              <p:cNvSpPr>
                <a:spLocks noChangeArrowheads="1"/>
              </p:cNvSpPr>
              <p:nvPr/>
            </p:nvSpPr>
            <p:spPr bwMode="auto">
              <a:xfrm>
                <a:off x="7931" y="2028"/>
                <a:ext cx="17" cy="818"/>
              </a:xfrm>
              <a:prstGeom prst="rect">
                <a:avLst/>
              </a:prstGeom>
              <a:solidFill>
                <a:srgbClr val="760000"/>
              </a:solidFill>
              <a:ln w="9525">
                <a:noFill/>
                <a:miter lim="800000"/>
                <a:headEnd/>
                <a:tailEnd/>
              </a:ln>
            </p:spPr>
            <p:txBody>
              <a:bodyPr/>
              <a:lstStyle/>
              <a:p>
                <a:endParaRPr lang="ru-RU"/>
              </a:p>
            </p:txBody>
          </p:sp>
          <p:sp>
            <p:nvSpPr>
              <p:cNvPr id="391" name="Rectangle 904"/>
              <p:cNvSpPr>
                <a:spLocks noChangeArrowheads="1"/>
              </p:cNvSpPr>
              <p:nvPr/>
            </p:nvSpPr>
            <p:spPr bwMode="auto">
              <a:xfrm>
                <a:off x="7948" y="2028"/>
                <a:ext cx="16" cy="818"/>
              </a:xfrm>
              <a:prstGeom prst="rect">
                <a:avLst/>
              </a:prstGeom>
              <a:solidFill>
                <a:srgbClr val="750000"/>
              </a:solidFill>
              <a:ln w="9525">
                <a:noFill/>
                <a:miter lim="800000"/>
                <a:headEnd/>
                <a:tailEnd/>
              </a:ln>
            </p:spPr>
            <p:txBody>
              <a:bodyPr/>
              <a:lstStyle/>
              <a:p>
                <a:endParaRPr lang="ru-RU"/>
              </a:p>
            </p:txBody>
          </p:sp>
          <p:sp>
            <p:nvSpPr>
              <p:cNvPr id="392" name="Rectangle 905"/>
              <p:cNvSpPr>
                <a:spLocks noChangeArrowheads="1"/>
              </p:cNvSpPr>
              <p:nvPr/>
            </p:nvSpPr>
            <p:spPr bwMode="auto">
              <a:xfrm>
                <a:off x="7964" y="2028"/>
                <a:ext cx="17" cy="818"/>
              </a:xfrm>
              <a:prstGeom prst="rect">
                <a:avLst/>
              </a:prstGeom>
              <a:solidFill>
                <a:srgbClr val="740000"/>
              </a:solidFill>
              <a:ln w="9525">
                <a:noFill/>
                <a:miter lim="800000"/>
                <a:headEnd/>
                <a:tailEnd/>
              </a:ln>
            </p:spPr>
            <p:txBody>
              <a:bodyPr/>
              <a:lstStyle/>
              <a:p>
                <a:endParaRPr lang="ru-RU"/>
              </a:p>
            </p:txBody>
          </p:sp>
          <p:sp>
            <p:nvSpPr>
              <p:cNvPr id="393" name="Rectangle 906"/>
              <p:cNvSpPr>
                <a:spLocks noChangeArrowheads="1"/>
              </p:cNvSpPr>
              <p:nvPr/>
            </p:nvSpPr>
            <p:spPr bwMode="auto">
              <a:xfrm>
                <a:off x="7981" y="2028"/>
                <a:ext cx="17" cy="818"/>
              </a:xfrm>
              <a:prstGeom prst="rect">
                <a:avLst/>
              </a:prstGeom>
              <a:solidFill>
                <a:srgbClr val="720000"/>
              </a:solidFill>
              <a:ln w="9525">
                <a:noFill/>
                <a:miter lim="800000"/>
                <a:headEnd/>
                <a:tailEnd/>
              </a:ln>
            </p:spPr>
            <p:txBody>
              <a:bodyPr/>
              <a:lstStyle/>
              <a:p>
                <a:endParaRPr lang="ru-RU"/>
              </a:p>
            </p:txBody>
          </p:sp>
          <p:sp>
            <p:nvSpPr>
              <p:cNvPr id="394" name="Rectangle 907"/>
              <p:cNvSpPr>
                <a:spLocks noChangeArrowheads="1"/>
              </p:cNvSpPr>
              <p:nvPr/>
            </p:nvSpPr>
            <p:spPr bwMode="auto">
              <a:xfrm>
                <a:off x="7998" y="2028"/>
                <a:ext cx="14" cy="818"/>
              </a:xfrm>
              <a:prstGeom prst="rect">
                <a:avLst/>
              </a:prstGeom>
              <a:solidFill>
                <a:srgbClr val="700000"/>
              </a:solidFill>
              <a:ln w="9525">
                <a:noFill/>
                <a:miter lim="800000"/>
                <a:headEnd/>
                <a:tailEnd/>
              </a:ln>
            </p:spPr>
            <p:txBody>
              <a:bodyPr/>
              <a:lstStyle/>
              <a:p>
                <a:endParaRPr lang="ru-RU"/>
              </a:p>
            </p:txBody>
          </p:sp>
          <p:sp>
            <p:nvSpPr>
              <p:cNvPr id="395" name="Rectangle 908"/>
              <p:cNvSpPr>
                <a:spLocks noChangeArrowheads="1"/>
              </p:cNvSpPr>
              <p:nvPr/>
            </p:nvSpPr>
            <p:spPr bwMode="auto">
              <a:xfrm>
                <a:off x="8012" y="2028"/>
                <a:ext cx="17" cy="818"/>
              </a:xfrm>
              <a:prstGeom prst="rect">
                <a:avLst/>
              </a:prstGeom>
              <a:solidFill>
                <a:srgbClr val="6F0000"/>
              </a:solidFill>
              <a:ln w="9525">
                <a:noFill/>
                <a:miter lim="800000"/>
                <a:headEnd/>
                <a:tailEnd/>
              </a:ln>
            </p:spPr>
            <p:txBody>
              <a:bodyPr/>
              <a:lstStyle/>
              <a:p>
                <a:endParaRPr lang="ru-RU"/>
              </a:p>
            </p:txBody>
          </p:sp>
          <p:sp>
            <p:nvSpPr>
              <p:cNvPr id="396" name="Rectangle 909"/>
              <p:cNvSpPr>
                <a:spLocks noChangeArrowheads="1"/>
              </p:cNvSpPr>
              <p:nvPr/>
            </p:nvSpPr>
            <p:spPr bwMode="auto">
              <a:xfrm>
                <a:off x="8029" y="2028"/>
                <a:ext cx="17" cy="818"/>
              </a:xfrm>
              <a:prstGeom prst="rect">
                <a:avLst/>
              </a:prstGeom>
              <a:solidFill>
                <a:srgbClr val="6D0000"/>
              </a:solidFill>
              <a:ln w="9525">
                <a:noFill/>
                <a:miter lim="800000"/>
                <a:headEnd/>
                <a:tailEnd/>
              </a:ln>
            </p:spPr>
            <p:txBody>
              <a:bodyPr/>
              <a:lstStyle/>
              <a:p>
                <a:endParaRPr lang="ru-RU"/>
              </a:p>
            </p:txBody>
          </p:sp>
          <p:sp>
            <p:nvSpPr>
              <p:cNvPr id="397" name="Rectangle 910"/>
              <p:cNvSpPr>
                <a:spLocks noChangeArrowheads="1"/>
              </p:cNvSpPr>
              <p:nvPr/>
            </p:nvSpPr>
            <p:spPr bwMode="auto">
              <a:xfrm>
                <a:off x="8046" y="2028"/>
                <a:ext cx="17" cy="818"/>
              </a:xfrm>
              <a:prstGeom prst="rect">
                <a:avLst/>
              </a:prstGeom>
              <a:solidFill>
                <a:srgbClr val="6B0000"/>
              </a:solidFill>
              <a:ln w="9525">
                <a:noFill/>
                <a:miter lim="800000"/>
                <a:headEnd/>
                <a:tailEnd/>
              </a:ln>
            </p:spPr>
            <p:txBody>
              <a:bodyPr/>
              <a:lstStyle/>
              <a:p>
                <a:endParaRPr lang="ru-RU"/>
              </a:p>
            </p:txBody>
          </p:sp>
          <p:sp>
            <p:nvSpPr>
              <p:cNvPr id="398" name="Rectangle 911"/>
              <p:cNvSpPr>
                <a:spLocks noChangeArrowheads="1"/>
              </p:cNvSpPr>
              <p:nvPr/>
            </p:nvSpPr>
            <p:spPr bwMode="auto">
              <a:xfrm>
                <a:off x="8063" y="2028"/>
                <a:ext cx="17" cy="818"/>
              </a:xfrm>
              <a:prstGeom prst="rect">
                <a:avLst/>
              </a:prstGeom>
              <a:solidFill>
                <a:srgbClr val="690000"/>
              </a:solidFill>
              <a:ln w="9525">
                <a:noFill/>
                <a:miter lim="800000"/>
                <a:headEnd/>
                <a:tailEnd/>
              </a:ln>
            </p:spPr>
            <p:txBody>
              <a:bodyPr/>
              <a:lstStyle/>
              <a:p>
                <a:endParaRPr lang="ru-RU"/>
              </a:p>
            </p:txBody>
          </p:sp>
          <p:sp>
            <p:nvSpPr>
              <p:cNvPr id="399" name="Rectangle 912"/>
              <p:cNvSpPr>
                <a:spLocks noChangeArrowheads="1"/>
              </p:cNvSpPr>
              <p:nvPr/>
            </p:nvSpPr>
            <p:spPr bwMode="auto">
              <a:xfrm>
                <a:off x="8080" y="2028"/>
                <a:ext cx="16" cy="818"/>
              </a:xfrm>
              <a:prstGeom prst="rect">
                <a:avLst/>
              </a:prstGeom>
              <a:solidFill>
                <a:srgbClr val="660000"/>
              </a:solidFill>
              <a:ln w="9525">
                <a:noFill/>
                <a:miter lim="800000"/>
                <a:headEnd/>
                <a:tailEnd/>
              </a:ln>
            </p:spPr>
            <p:txBody>
              <a:bodyPr/>
              <a:lstStyle/>
              <a:p>
                <a:endParaRPr lang="ru-RU"/>
              </a:p>
            </p:txBody>
          </p:sp>
          <p:sp>
            <p:nvSpPr>
              <p:cNvPr id="400" name="Rectangle 913"/>
              <p:cNvSpPr>
                <a:spLocks noChangeArrowheads="1"/>
              </p:cNvSpPr>
              <p:nvPr/>
            </p:nvSpPr>
            <p:spPr bwMode="auto">
              <a:xfrm>
                <a:off x="8096" y="2028"/>
                <a:ext cx="17" cy="818"/>
              </a:xfrm>
              <a:prstGeom prst="rect">
                <a:avLst/>
              </a:prstGeom>
              <a:solidFill>
                <a:srgbClr val="640000"/>
              </a:solidFill>
              <a:ln w="9525">
                <a:noFill/>
                <a:miter lim="800000"/>
                <a:headEnd/>
                <a:tailEnd/>
              </a:ln>
            </p:spPr>
            <p:txBody>
              <a:bodyPr/>
              <a:lstStyle/>
              <a:p>
                <a:endParaRPr lang="ru-RU"/>
              </a:p>
            </p:txBody>
          </p:sp>
          <p:sp>
            <p:nvSpPr>
              <p:cNvPr id="401" name="Rectangle 914"/>
              <p:cNvSpPr>
                <a:spLocks noChangeArrowheads="1"/>
              </p:cNvSpPr>
              <p:nvPr/>
            </p:nvSpPr>
            <p:spPr bwMode="auto">
              <a:xfrm>
                <a:off x="8113" y="2028"/>
                <a:ext cx="17" cy="818"/>
              </a:xfrm>
              <a:prstGeom prst="rect">
                <a:avLst/>
              </a:prstGeom>
              <a:solidFill>
                <a:srgbClr val="620000"/>
              </a:solidFill>
              <a:ln w="9525">
                <a:noFill/>
                <a:miter lim="800000"/>
                <a:headEnd/>
                <a:tailEnd/>
              </a:ln>
            </p:spPr>
            <p:txBody>
              <a:bodyPr/>
              <a:lstStyle/>
              <a:p>
                <a:endParaRPr lang="ru-RU"/>
              </a:p>
            </p:txBody>
          </p:sp>
          <p:sp>
            <p:nvSpPr>
              <p:cNvPr id="402" name="Rectangle 915"/>
              <p:cNvSpPr>
                <a:spLocks noChangeArrowheads="1"/>
              </p:cNvSpPr>
              <p:nvPr/>
            </p:nvSpPr>
            <p:spPr bwMode="auto">
              <a:xfrm>
                <a:off x="8130" y="2028"/>
                <a:ext cx="17" cy="818"/>
              </a:xfrm>
              <a:prstGeom prst="rect">
                <a:avLst/>
              </a:prstGeom>
              <a:solidFill>
                <a:srgbClr val="5F0000"/>
              </a:solidFill>
              <a:ln w="9525">
                <a:noFill/>
                <a:miter lim="800000"/>
                <a:headEnd/>
                <a:tailEnd/>
              </a:ln>
            </p:spPr>
            <p:txBody>
              <a:bodyPr/>
              <a:lstStyle/>
              <a:p>
                <a:endParaRPr lang="ru-RU"/>
              </a:p>
            </p:txBody>
          </p:sp>
          <p:sp>
            <p:nvSpPr>
              <p:cNvPr id="403" name="Rectangle 916"/>
              <p:cNvSpPr>
                <a:spLocks noChangeArrowheads="1"/>
              </p:cNvSpPr>
              <p:nvPr/>
            </p:nvSpPr>
            <p:spPr bwMode="auto">
              <a:xfrm>
                <a:off x="8147" y="2028"/>
                <a:ext cx="14" cy="818"/>
              </a:xfrm>
              <a:prstGeom prst="rect">
                <a:avLst/>
              </a:prstGeom>
              <a:solidFill>
                <a:srgbClr val="5D0000"/>
              </a:solidFill>
              <a:ln w="9525">
                <a:noFill/>
                <a:miter lim="800000"/>
                <a:headEnd/>
                <a:tailEnd/>
              </a:ln>
            </p:spPr>
            <p:txBody>
              <a:bodyPr/>
              <a:lstStyle/>
              <a:p>
                <a:endParaRPr lang="ru-RU"/>
              </a:p>
            </p:txBody>
          </p:sp>
          <p:sp>
            <p:nvSpPr>
              <p:cNvPr id="404" name="Rectangle 917"/>
              <p:cNvSpPr>
                <a:spLocks noChangeArrowheads="1"/>
              </p:cNvSpPr>
              <p:nvPr/>
            </p:nvSpPr>
            <p:spPr bwMode="auto">
              <a:xfrm>
                <a:off x="8161" y="2028"/>
                <a:ext cx="17" cy="818"/>
              </a:xfrm>
              <a:prstGeom prst="rect">
                <a:avLst/>
              </a:prstGeom>
              <a:solidFill>
                <a:srgbClr val="5B0000"/>
              </a:solidFill>
              <a:ln w="9525">
                <a:noFill/>
                <a:miter lim="800000"/>
                <a:headEnd/>
                <a:tailEnd/>
              </a:ln>
            </p:spPr>
            <p:txBody>
              <a:bodyPr/>
              <a:lstStyle/>
              <a:p>
                <a:endParaRPr lang="ru-RU"/>
              </a:p>
            </p:txBody>
          </p:sp>
          <p:sp>
            <p:nvSpPr>
              <p:cNvPr id="405" name="Rectangle 918"/>
              <p:cNvSpPr>
                <a:spLocks noChangeArrowheads="1"/>
              </p:cNvSpPr>
              <p:nvPr/>
            </p:nvSpPr>
            <p:spPr bwMode="auto">
              <a:xfrm>
                <a:off x="8178" y="2028"/>
                <a:ext cx="17" cy="818"/>
              </a:xfrm>
              <a:prstGeom prst="rect">
                <a:avLst/>
              </a:prstGeom>
              <a:solidFill>
                <a:srgbClr val="590000"/>
              </a:solidFill>
              <a:ln w="9525">
                <a:noFill/>
                <a:miter lim="800000"/>
                <a:headEnd/>
                <a:tailEnd/>
              </a:ln>
            </p:spPr>
            <p:txBody>
              <a:bodyPr/>
              <a:lstStyle/>
              <a:p>
                <a:endParaRPr lang="ru-RU"/>
              </a:p>
            </p:txBody>
          </p:sp>
          <p:sp>
            <p:nvSpPr>
              <p:cNvPr id="406" name="Rectangle 919"/>
              <p:cNvSpPr>
                <a:spLocks noChangeArrowheads="1"/>
              </p:cNvSpPr>
              <p:nvPr/>
            </p:nvSpPr>
            <p:spPr bwMode="auto">
              <a:xfrm>
                <a:off x="8195" y="2028"/>
                <a:ext cx="17" cy="818"/>
              </a:xfrm>
              <a:prstGeom prst="rect">
                <a:avLst/>
              </a:prstGeom>
              <a:solidFill>
                <a:srgbClr val="560000"/>
              </a:solidFill>
              <a:ln w="9525">
                <a:noFill/>
                <a:miter lim="800000"/>
                <a:headEnd/>
                <a:tailEnd/>
              </a:ln>
            </p:spPr>
            <p:txBody>
              <a:bodyPr/>
              <a:lstStyle/>
              <a:p>
                <a:endParaRPr lang="ru-RU"/>
              </a:p>
            </p:txBody>
          </p:sp>
          <p:sp>
            <p:nvSpPr>
              <p:cNvPr id="407" name="Rectangle 920"/>
              <p:cNvSpPr>
                <a:spLocks noChangeArrowheads="1"/>
              </p:cNvSpPr>
              <p:nvPr/>
            </p:nvSpPr>
            <p:spPr bwMode="auto">
              <a:xfrm>
                <a:off x="8212" y="2028"/>
                <a:ext cx="16" cy="818"/>
              </a:xfrm>
              <a:prstGeom prst="rect">
                <a:avLst/>
              </a:prstGeom>
              <a:solidFill>
                <a:srgbClr val="540000"/>
              </a:solidFill>
              <a:ln w="9525">
                <a:noFill/>
                <a:miter lim="800000"/>
                <a:headEnd/>
                <a:tailEnd/>
              </a:ln>
            </p:spPr>
            <p:txBody>
              <a:bodyPr/>
              <a:lstStyle/>
              <a:p>
                <a:endParaRPr lang="ru-RU"/>
              </a:p>
            </p:txBody>
          </p:sp>
          <p:sp>
            <p:nvSpPr>
              <p:cNvPr id="408" name="Rectangle 921"/>
              <p:cNvSpPr>
                <a:spLocks noChangeArrowheads="1"/>
              </p:cNvSpPr>
              <p:nvPr/>
            </p:nvSpPr>
            <p:spPr bwMode="auto">
              <a:xfrm>
                <a:off x="8228" y="2028"/>
                <a:ext cx="17" cy="818"/>
              </a:xfrm>
              <a:prstGeom prst="rect">
                <a:avLst/>
              </a:prstGeom>
              <a:solidFill>
                <a:srgbClr val="510000"/>
              </a:solidFill>
              <a:ln w="9525">
                <a:noFill/>
                <a:miter lim="800000"/>
                <a:headEnd/>
                <a:tailEnd/>
              </a:ln>
            </p:spPr>
            <p:txBody>
              <a:bodyPr/>
              <a:lstStyle/>
              <a:p>
                <a:endParaRPr lang="ru-RU"/>
              </a:p>
            </p:txBody>
          </p:sp>
          <p:sp>
            <p:nvSpPr>
              <p:cNvPr id="409" name="Rectangle 922"/>
              <p:cNvSpPr>
                <a:spLocks noChangeArrowheads="1"/>
              </p:cNvSpPr>
              <p:nvPr/>
            </p:nvSpPr>
            <p:spPr bwMode="auto">
              <a:xfrm>
                <a:off x="8245" y="2028"/>
                <a:ext cx="17" cy="818"/>
              </a:xfrm>
              <a:prstGeom prst="rect">
                <a:avLst/>
              </a:prstGeom>
              <a:solidFill>
                <a:srgbClr val="4F0000"/>
              </a:solidFill>
              <a:ln w="9525">
                <a:noFill/>
                <a:miter lim="800000"/>
                <a:headEnd/>
                <a:tailEnd/>
              </a:ln>
            </p:spPr>
            <p:txBody>
              <a:bodyPr/>
              <a:lstStyle/>
              <a:p>
                <a:endParaRPr lang="ru-RU"/>
              </a:p>
            </p:txBody>
          </p:sp>
          <p:sp>
            <p:nvSpPr>
              <p:cNvPr id="410" name="Rectangle 923"/>
              <p:cNvSpPr>
                <a:spLocks noChangeArrowheads="1"/>
              </p:cNvSpPr>
              <p:nvPr/>
            </p:nvSpPr>
            <p:spPr bwMode="auto">
              <a:xfrm>
                <a:off x="8262" y="2028"/>
                <a:ext cx="17" cy="818"/>
              </a:xfrm>
              <a:prstGeom prst="rect">
                <a:avLst/>
              </a:prstGeom>
              <a:solidFill>
                <a:srgbClr val="4D0000"/>
              </a:solidFill>
              <a:ln w="9525">
                <a:noFill/>
                <a:miter lim="800000"/>
                <a:headEnd/>
                <a:tailEnd/>
              </a:ln>
            </p:spPr>
            <p:txBody>
              <a:bodyPr/>
              <a:lstStyle/>
              <a:p>
                <a:endParaRPr lang="ru-RU"/>
              </a:p>
            </p:txBody>
          </p:sp>
          <p:sp>
            <p:nvSpPr>
              <p:cNvPr id="411" name="Rectangle 924"/>
              <p:cNvSpPr>
                <a:spLocks noChangeArrowheads="1"/>
              </p:cNvSpPr>
              <p:nvPr/>
            </p:nvSpPr>
            <p:spPr bwMode="auto">
              <a:xfrm>
                <a:off x="8279" y="2028"/>
                <a:ext cx="14" cy="818"/>
              </a:xfrm>
              <a:prstGeom prst="rect">
                <a:avLst/>
              </a:prstGeom>
              <a:solidFill>
                <a:srgbClr val="4B0000"/>
              </a:solidFill>
              <a:ln w="9525">
                <a:noFill/>
                <a:miter lim="800000"/>
                <a:headEnd/>
                <a:tailEnd/>
              </a:ln>
            </p:spPr>
            <p:txBody>
              <a:bodyPr/>
              <a:lstStyle/>
              <a:p>
                <a:endParaRPr lang="ru-RU"/>
              </a:p>
            </p:txBody>
          </p:sp>
          <p:sp>
            <p:nvSpPr>
              <p:cNvPr id="412" name="Rectangle 925"/>
              <p:cNvSpPr>
                <a:spLocks noChangeArrowheads="1"/>
              </p:cNvSpPr>
              <p:nvPr/>
            </p:nvSpPr>
            <p:spPr bwMode="auto">
              <a:xfrm>
                <a:off x="8293" y="2028"/>
                <a:ext cx="17" cy="818"/>
              </a:xfrm>
              <a:prstGeom prst="rect">
                <a:avLst/>
              </a:prstGeom>
              <a:solidFill>
                <a:srgbClr val="490000"/>
              </a:solidFill>
              <a:ln w="9525">
                <a:noFill/>
                <a:miter lim="800000"/>
                <a:headEnd/>
                <a:tailEnd/>
              </a:ln>
            </p:spPr>
            <p:txBody>
              <a:bodyPr/>
              <a:lstStyle/>
              <a:p>
                <a:endParaRPr lang="ru-RU"/>
              </a:p>
            </p:txBody>
          </p:sp>
          <p:sp>
            <p:nvSpPr>
              <p:cNvPr id="413" name="Rectangle 926"/>
              <p:cNvSpPr>
                <a:spLocks noChangeArrowheads="1"/>
              </p:cNvSpPr>
              <p:nvPr/>
            </p:nvSpPr>
            <p:spPr bwMode="auto">
              <a:xfrm>
                <a:off x="8310" y="2028"/>
                <a:ext cx="17" cy="818"/>
              </a:xfrm>
              <a:prstGeom prst="rect">
                <a:avLst/>
              </a:prstGeom>
              <a:solidFill>
                <a:srgbClr val="470000"/>
              </a:solidFill>
              <a:ln w="9525">
                <a:noFill/>
                <a:miter lim="800000"/>
                <a:headEnd/>
                <a:tailEnd/>
              </a:ln>
            </p:spPr>
            <p:txBody>
              <a:bodyPr/>
              <a:lstStyle/>
              <a:p>
                <a:endParaRPr lang="ru-RU"/>
              </a:p>
            </p:txBody>
          </p:sp>
          <p:sp>
            <p:nvSpPr>
              <p:cNvPr id="414" name="Rectangle 927"/>
              <p:cNvSpPr>
                <a:spLocks noChangeArrowheads="1"/>
              </p:cNvSpPr>
              <p:nvPr/>
            </p:nvSpPr>
            <p:spPr bwMode="auto">
              <a:xfrm>
                <a:off x="8327" y="2028"/>
                <a:ext cx="17" cy="818"/>
              </a:xfrm>
              <a:prstGeom prst="rect">
                <a:avLst/>
              </a:prstGeom>
              <a:solidFill>
                <a:srgbClr val="460000"/>
              </a:solidFill>
              <a:ln w="9525">
                <a:noFill/>
                <a:miter lim="800000"/>
                <a:headEnd/>
                <a:tailEnd/>
              </a:ln>
            </p:spPr>
            <p:txBody>
              <a:bodyPr/>
              <a:lstStyle/>
              <a:p>
                <a:endParaRPr lang="ru-RU"/>
              </a:p>
            </p:txBody>
          </p:sp>
          <p:sp>
            <p:nvSpPr>
              <p:cNvPr id="415" name="Rectangle 928"/>
              <p:cNvSpPr>
                <a:spLocks noChangeArrowheads="1"/>
              </p:cNvSpPr>
              <p:nvPr/>
            </p:nvSpPr>
            <p:spPr bwMode="auto">
              <a:xfrm>
                <a:off x="8344" y="2028"/>
                <a:ext cx="16" cy="818"/>
              </a:xfrm>
              <a:prstGeom prst="rect">
                <a:avLst/>
              </a:prstGeom>
              <a:solidFill>
                <a:srgbClr val="440000"/>
              </a:solidFill>
              <a:ln w="9525">
                <a:noFill/>
                <a:miter lim="800000"/>
                <a:headEnd/>
                <a:tailEnd/>
              </a:ln>
            </p:spPr>
            <p:txBody>
              <a:bodyPr/>
              <a:lstStyle/>
              <a:p>
                <a:endParaRPr lang="ru-RU"/>
              </a:p>
            </p:txBody>
          </p:sp>
          <p:sp>
            <p:nvSpPr>
              <p:cNvPr id="416" name="Rectangle 929"/>
              <p:cNvSpPr>
                <a:spLocks noChangeArrowheads="1"/>
              </p:cNvSpPr>
              <p:nvPr/>
            </p:nvSpPr>
            <p:spPr bwMode="auto">
              <a:xfrm>
                <a:off x="8360" y="2028"/>
                <a:ext cx="17" cy="818"/>
              </a:xfrm>
              <a:prstGeom prst="rect">
                <a:avLst/>
              </a:prstGeom>
              <a:solidFill>
                <a:srgbClr val="430000"/>
              </a:solidFill>
              <a:ln w="9525">
                <a:noFill/>
                <a:miter lim="800000"/>
                <a:headEnd/>
                <a:tailEnd/>
              </a:ln>
            </p:spPr>
            <p:txBody>
              <a:bodyPr/>
              <a:lstStyle/>
              <a:p>
                <a:endParaRPr lang="ru-RU"/>
              </a:p>
            </p:txBody>
          </p:sp>
          <p:sp>
            <p:nvSpPr>
              <p:cNvPr id="417" name="Rectangle 930"/>
              <p:cNvSpPr>
                <a:spLocks noChangeArrowheads="1"/>
              </p:cNvSpPr>
              <p:nvPr/>
            </p:nvSpPr>
            <p:spPr bwMode="auto">
              <a:xfrm>
                <a:off x="8377" y="2028"/>
                <a:ext cx="17" cy="818"/>
              </a:xfrm>
              <a:prstGeom prst="rect">
                <a:avLst/>
              </a:prstGeom>
              <a:solidFill>
                <a:srgbClr val="410000"/>
              </a:solidFill>
              <a:ln w="9525">
                <a:noFill/>
                <a:miter lim="800000"/>
                <a:headEnd/>
                <a:tailEnd/>
              </a:ln>
            </p:spPr>
            <p:txBody>
              <a:bodyPr/>
              <a:lstStyle/>
              <a:p>
                <a:endParaRPr lang="ru-RU"/>
              </a:p>
            </p:txBody>
          </p:sp>
          <p:sp>
            <p:nvSpPr>
              <p:cNvPr id="418" name="Rectangle 931"/>
              <p:cNvSpPr>
                <a:spLocks noChangeArrowheads="1"/>
              </p:cNvSpPr>
              <p:nvPr/>
            </p:nvSpPr>
            <p:spPr bwMode="auto">
              <a:xfrm>
                <a:off x="8394" y="2028"/>
                <a:ext cx="17" cy="818"/>
              </a:xfrm>
              <a:prstGeom prst="rect">
                <a:avLst/>
              </a:prstGeom>
              <a:solidFill>
                <a:srgbClr val="400000"/>
              </a:solidFill>
              <a:ln w="9525">
                <a:noFill/>
                <a:miter lim="800000"/>
                <a:headEnd/>
                <a:tailEnd/>
              </a:ln>
            </p:spPr>
            <p:txBody>
              <a:bodyPr/>
              <a:lstStyle/>
              <a:p>
                <a:endParaRPr lang="ru-RU"/>
              </a:p>
            </p:txBody>
          </p:sp>
          <p:sp>
            <p:nvSpPr>
              <p:cNvPr id="419" name="Rectangle 932"/>
              <p:cNvSpPr>
                <a:spLocks noChangeArrowheads="1"/>
              </p:cNvSpPr>
              <p:nvPr/>
            </p:nvSpPr>
            <p:spPr bwMode="auto">
              <a:xfrm>
                <a:off x="8411" y="2028"/>
                <a:ext cx="17" cy="818"/>
              </a:xfrm>
              <a:prstGeom prst="rect">
                <a:avLst/>
              </a:prstGeom>
              <a:solidFill>
                <a:srgbClr val="3F0000"/>
              </a:solidFill>
              <a:ln w="9525">
                <a:noFill/>
                <a:miter lim="800000"/>
                <a:headEnd/>
                <a:tailEnd/>
              </a:ln>
            </p:spPr>
            <p:txBody>
              <a:bodyPr/>
              <a:lstStyle/>
              <a:p>
                <a:endParaRPr lang="ru-RU"/>
              </a:p>
            </p:txBody>
          </p:sp>
          <p:sp>
            <p:nvSpPr>
              <p:cNvPr id="420" name="Rectangle 933"/>
              <p:cNvSpPr>
                <a:spLocks noChangeArrowheads="1"/>
              </p:cNvSpPr>
              <p:nvPr/>
            </p:nvSpPr>
            <p:spPr bwMode="auto">
              <a:xfrm>
                <a:off x="8428" y="2028"/>
                <a:ext cx="14" cy="818"/>
              </a:xfrm>
              <a:prstGeom prst="rect">
                <a:avLst/>
              </a:prstGeom>
              <a:solidFill>
                <a:srgbClr val="3E0000"/>
              </a:solidFill>
              <a:ln w="9525">
                <a:noFill/>
                <a:miter lim="800000"/>
                <a:headEnd/>
                <a:tailEnd/>
              </a:ln>
            </p:spPr>
            <p:txBody>
              <a:bodyPr/>
              <a:lstStyle/>
              <a:p>
                <a:endParaRPr lang="ru-RU"/>
              </a:p>
            </p:txBody>
          </p:sp>
          <p:sp>
            <p:nvSpPr>
              <p:cNvPr id="421" name="Rectangle 934"/>
              <p:cNvSpPr>
                <a:spLocks noChangeArrowheads="1"/>
              </p:cNvSpPr>
              <p:nvPr/>
            </p:nvSpPr>
            <p:spPr bwMode="auto">
              <a:xfrm>
                <a:off x="8442" y="2028"/>
                <a:ext cx="17" cy="818"/>
              </a:xfrm>
              <a:prstGeom prst="rect">
                <a:avLst/>
              </a:prstGeom>
              <a:solidFill>
                <a:srgbClr val="3D0000"/>
              </a:solidFill>
              <a:ln w="9525">
                <a:noFill/>
                <a:miter lim="800000"/>
                <a:headEnd/>
                <a:tailEnd/>
              </a:ln>
            </p:spPr>
            <p:txBody>
              <a:bodyPr/>
              <a:lstStyle/>
              <a:p>
                <a:endParaRPr lang="ru-RU"/>
              </a:p>
            </p:txBody>
          </p:sp>
          <p:sp>
            <p:nvSpPr>
              <p:cNvPr id="422" name="Rectangle 935"/>
              <p:cNvSpPr>
                <a:spLocks noChangeArrowheads="1"/>
              </p:cNvSpPr>
              <p:nvPr/>
            </p:nvSpPr>
            <p:spPr bwMode="auto">
              <a:xfrm>
                <a:off x="8459" y="2028"/>
                <a:ext cx="17" cy="818"/>
              </a:xfrm>
              <a:prstGeom prst="rect">
                <a:avLst/>
              </a:prstGeom>
              <a:solidFill>
                <a:srgbClr val="3C0000"/>
              </a:solidFill>
              <a:ln w="9525">
                <a:noFill/>
                <a:miter lim="800000"/>
                <a:headEnd/>
                <a:tailEnd/>
              </a:ln>
            </p:spPr>
            <p:txBody>
              <a:bodyPr/>
              <a:lstStyle/>
              <a:p>
                <a:endParaRPr lang="ru-RU"/>
              </a:p>
            </p:txBody>
          </p:sp>
          <p:sp>
            <p:nvSpPr>
              <p:cNvPr id="423" name="Rectangle 936"/>
              <p:cNvSpPr>
                <a:spLocks noChangeArrowheads="1"/>
              </p:cNvSpPr>
              <p:nvPr/>
            </p:nvSpPr>
            <p:spPr bwMode="auto">
              <a:xfrm>
                <a:off x="8476" y="2028"/>
                <a:ext cx="16" cy="818"/>
              </a:xfrm>
              <a:prstGeom prst="rect">
                <a:avLst/>
              </a:prstGeom>
              <a:solidFill>
                <a:srgbClr val="3B0000"/>
              </a:solidFill>
              <a:ln w="9525">
                <a:noFill/>
                <a:miter lim="800000"/>
                <a:headEnd/>
                <a:tailEnd/>
              </a:ln>
            </p:spPr>
            <p:txBody>
              <a:bodyPr/>
              <a:lstStyle/>
              <a:p>
                <a:endParaRPr lang="ru-RU"/>
              </a:p>
            </p:txBody>
          </p:sp>
          <p:sp>
            <p:nvSpPr>
              <p:cNvPr id="424" name="Rectangle 937"/>
              <p:cNvSpPr>
                <a:spLocks noChangeArrowheads="1"/>
              </p:cNvSpPr>
              <p:nvPr/>
            </p:nvSpPr>
            <p:spPr bwMode="auto">
              <a:xfrm>
                <a:off x="8492" y="2028"/>
                <a:ext cx="17" cy="818"/>
              </a:xfrm>
              <a:prstGeom prst="rect">
                <a:avLst/>
              </a:prstGeom>
              <a:solidFill>
                <a:srgbClr val="3B0000"/>
              </a:solidFill>
              <a:ln w="9525">
                <a:noFill/>
                <a:miter lim="800000"/>
                <a:headEnd/>
                <a:tailEnd/>
              </a:ln>
            </p:spPr>
            <p:txBody>
              <a:bodyPr/>
              <a:lstStyle/>
              <a:p>
                <a:endParaRPr lang="ru-RU"/>
              </a:p>
            </p:txBody>
          </p:sp>
        </p:grpSp>
        <p:grpSp>
          <p:nvGrpSpPr>
            <p:cNvPr id="52" name="Group 938"/>
            <p:cNvGrpSpPr>
              <a:grpSpLocks/>
            </p:cNvGrpSpPr>
            <p:nvPr/>
          </p:nvGrpSpPr>
          <p:grpSpPr bwMode="auto">
            <a:xfrm>
              <a:off x="8452" y="4238"/>
              <a:ext cx="523" cy="1416"/>
              <a:chOff x="8452" y="4238"/>
              <a:chExt cx="523" cy="1416"/>
            </a:xfrm>
          </p:grpSpPr>
          <p:sp>
            <p:nvSpPr>
              <p:cNvPr id="209" name="Freeform 939"/>
              <p:cNvSpPr>
                <a:spLocks noEditPoints="1"/>
              </p:cNvSpPr>
              <p:nvPr/>
            </p:nvSpPr>
            <p:spPr bwMode="auto">
              <a:xfrm>
                <a:off x="8512" y="4298"/>
                <a:ext cx="247" cy="228"/>
              </a:xfrm>
              <a:custGeom>
                <a:avLst/>
                <a:gdLst>
                  <a:gd name="T0" fmla="*/ 2 w 247"/>
                  <a:gd name="T1" fmla="*/ 53 h 228"/>
                  <a:gd name="T2" fmla="*/ 7 w 247"/>
                  <a:gd name="T3" fmla="*/ 58 h 228"/>
                  <a:gd name="T4" fmla="*/ 12 w 247"/>
                  <a:gd name="T5" fmla="*/ 70 h 228"/>
                  <a:gd name="T6" fmla="*/ 28 w 247"/>
                  <a:gd name="T7" fmla="*/ 75 h 228"/>
                  <a:gd name="T8" fmla="*/ 45 w 247"/>
                  <a:gd name="T9" fmla="*/ 72 h 228"/>
                  <a:gd name="T10" fmla="*/ 187 w 247"/>
                  <a:gd name="T11" fmla="*/ 39 h 228"/>
                  <a:gd name="T12" fmla="*/ 204 w 247"/>
                  <a:gd name="T13" fmla="*/ 34 h 228"/>
                  <a:gd name="T14" fmla="*/ 216 w 247"/>
                  <a:gd name="T15" fmla="*/ 20 h 228"/>
                  <a:gd name="T16" fmla="*/ 216 w 247"/>
                  <a:gd name="T17" fmla="*/ 8 h 228"/>
                  <a:gd name="T18" fmla="*/ 218 w 247"/>
                  <a:gd name="T19" fmla="*/ 3 h 228"/>
                  <a:gd name="T20" fmla="*/ 230 w 247"/>
                  <a:gd name="T21" fmla="*/ 41 h 228"/>
                  <a:gd name="T22" fmla="*/ 244 w 247"/>
                  <a:gd name="T23" fmla="*/ 101 h 228"/>
                  <a:gd name="T24" fmla="*/ 247 w 247"/>
                  <a:gd name="T25" fmla="*/ 135 h 228"/>
                  <a:gd name="T26" fmla="*/ 235 w 247"/>
                  <a:gd name="T27" fmla="*/ 173 h 228"/>
                  <a:gd name="T28" fmla="*/ 189 w 247"/>
                  <a:gd name="T29" fmla="*/ 214 h 228"/>
                  <a:gd name="T30" fmla="*/ 134 w 247"/>
                  <a:gd name="T31" fmla="*/ 228 h 228"/>
                  <a:gd name="T32" fmla="*/ 93 w 247"/>
                  <a:gd name="T33" fmla="*/ 224 h 228"/>
                  <a:gd name="T34" fmla="*/ 55 w 247"/>
                  <a:gd name="T35" fmla="*/ 204 h 228"/>
                  <a:gd name="T36" fmla="*/ 28 w 247"/>
                  <a:gd name="T37" fmla="*/ 166 h 228"/>
                  <a:gd name="T38" fmla="*/ 9 w 247"/>
                  <a:gd name="T39" fmla="*/ 96 h 228"/>
                  <a:gd name="T40" fmla="*/ 0 w 247"/>
                  <a:gd name="T41" fmla="*/ 53 h 228"/>
                  <a:gd name="T42" fmla="*/ 28 w 247"/>
                  <a:gd name="T43" fmla="*/ 123 h 228"/>
                  <a:gd name="T44" fmla="*/ 36 w 247"/>
                  <a:gd name="T45" fmla="*/ 152 h 228"/>
                  <a:gd name="T46" fmla="*/ 55 w 247"/>
                  <a:gd name="T47" fmla="*/ 176 h 228"/>
                  <a:gd name="T48" fmla="*/ 86 w 247"/>
                  <a:gd name="T49" fmla="*/ 192 h 228"/>
                  <a:gd name="T50" fmla="*/ 127 w 247"/>
                  <a:gd name="T51" fmla="*/ 195 h 228"/>
                  <a:gd name="T52" fmla="*/ 170 w 247"/>
                  <a:gd name="T53" fmla="*/ 183 h 228"/>
                  <a:gd name="T54" fmla="*/ 204 w 247"/>
                  <a:gd name="T55" fmla="*/ 164 h 228"/>
                  <a:gd name="T56" fmla="*/ 225 w 247"/>
                  <a:gd name="T57" fmla="*/ 137 h 228"/>
                  <a:gd name="T58" fmla="*/ 230 w 247"/>
                  <a:gd name="T59" fmla="*/ 106 h 228"/>
                  <a:gd name="T60" fmla="*/ 223 w 247"/>
                  <a:gd name="T61" fmla="*/ 75 h 228"/>
                  <a:gd name="T62" fmla="*/ 122 w 247"/>
                  <a:gd name="T63" fmla="*/ 84 h 228"/>
                  <a:gd name="T64" fmla="*/ 28 w 247"/>
                  <a:gd name="T65" fmla="*/ 106 h 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28"/>
                  <a:gd name="T101" fmla="*/ 247 w 247"/>
                  <a:gd name="T102" fmla="*/ 228 h 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28">
                    <a:moveTo>
                      <a:pt x="0" y="53"/>
                    </a:moveTo>
                    <a:lnTo>
                      <a:pt x="2" y="53"/>
                    </a:lnTo>
                    <a:lnTo>
                      <a:pt x="4" y="53"/>
                    </a:lnTo>
                    <a:lnTo>
                      <a:pt x="7" y="58"/>
                    </a:lnTo>
                    <a:lnTo>
                      <a:pt x="7" y="60"/>
                    </a:lnTo>
                    <a:lnTo>
                      <a:pt x="12" y="70"/>
                    </a:lnTo>
                    <a:lnTo>
                      <a:pt x="19" y="75"/>
                    </a:lnTo>
                    <a:lnTo>
                      <a:pt x="28" y="75"/>
                    </a:lnTo>
                    <a:lnTo>
                      <a:pt x="36" y="75"/>
                    </a:lnTo>
                    <a:lnTo>
                      <a:pt x="45" y="72"/>
                    </a:lnTo>
                    <a:lnTo>
                      <a:pt x="117" y="56"/>
                    </a:lnTo>
                    <a:lnTo>
                      <a:pt x="187" y="39"/>
                    </a:lnTo>
                    <a:lnTo>
                      <a:pt x="196" y="36"/>
                    </a:lnTo>
                    <a:lnTo>
                      <a:pt x="204" y="34"/>
                    </a:lnTo>
                    <a:lnTo>
                      <a:pt x="213" y="27"/>
                    </a:lnTo>
                    <a:lnTo>
                      <a:pt x="216" y="20"/>
                    </a:lnTo>
                    <a:lnTo>
                      <a:pt x="216" y="10"/>
                    </a:lnTo>
                    <a:lnTo>
                      <a:pt x="216" y="8"/>
                    </a:lnTo>
                    <a:lnTo>
                      <a:pt x="213" y="3"/>
                    </a:lnTo>
                    <a:lnTo>
                      <a:pt x="218" y="3"/>
                    </a:lnTo>
                    <a:lnTo>
                      <a:pt x="220" y="0"/>
                    </a:lnTo>
                    <a:lnTo>
                      <a:pt x="230" y="41"/>
                    </a:lnTo>
                    <a:lnTo>
                      <a:pt x="240" y="80"/>
                    </a:lnTo>
                    <a:lnTo>
                      <a:pt x="244" y="101"/>
                    </a:lnTo>
                    <a:lnTo>
                      <a:pt x="247" y="118"/>
                    </a:lnTo>
                    <a:lnTo>
                      <a:pt x="247" y="135"/>
                    </a:lnTo>
                    <a:lnTo>
                      <a:pt x="244" y="149"/>
                    </a:lnTo>
                    <a:lnTo>
                      <a:pt x="235" y="173"/>
                    </a:lnTo>
                    <a:lnTo>
                      <a:pt x="216" y="195"/>
                    </a:lnTo>
                    <a:lnTo>
                      <a:pt x="189" y="214"/>
                    </a:lnTo>
                    <a:lnTo>
                      <a:pt x="158" y="224"/>
                    </a:lnTo>
                    <a:lnTo>
                      <a:pt x="134" y="228"/>
                    </a:lnTo>
                    <a:lnTo>
                      <a:pt x="112" y="228"/>
                    </a:lnTo>
                    <a:lnTo>
                      <a:pt x="93" y="224"/>
                    </a:lnTo>
                    <a:lnTo>
                      <a:pt x="74" y="216"/>
                    </a:lnTo>
                    <a:lnTo>
                      <a:pt x="55" y="204"/>
                    </a:lnTo>
                    <a:lnTo>
                      <a:pt x="40" y="188"/>
                    </a:lnTo>
                    <a:lnTo>
                      <a:pt x="28" y="166"/>
                    </a:lnTo>
                    <a:lnTo>
                      <a:pt x="19" y="140"/>
                    </a:lnTo>
                    <a:lnTo>
                      <a:pt x="9" y="96"/>
                    </a:lnTo>
                    <a:lnTo>
                      <a:pt x="0" y="53"/>
                    </a:lnTo>
                    <a:close/>
                    <a:moveTo>
                      <a:pt x="28" y="106"/>
                    </a:moveTo>
                    <a:lnTo>
                      <a:pt x="28" y="123"/>
                    </a:lnTo>
                    <a:lnTo>
                      <a:pt x="31" y="137"/>
                    </a:lnTo>
                    <a:lnTo>
                      <a:pt x="36" y="152"/>
                    </a:lnTo>
                    <a:lnTo>
                      <a:pt x="45" y="166"/>
                    </a:lnTo>
                    <a:lnTo>
                      <a:pt x="55" y="176"/>
                    </a:lnTo>
                    <a:lnTo>
                      <a:pt x="69" y="185"/>
                    </a:lnTo>
                    <a:lnTo>
                      <a:pt x="86" y="192"/>
                    </a:lnTo>
                    <a:lnTo>
                      <a:pt x="105" y="195"/>
                    </a:lnTo>
                    <a:lnTo>
                      <a:pt x="127" y="195"/>
                    </a:lnTo>
                    <a:lnTo>
                      <a:pt x="148" y="190"/>
                    </a:lnTo>
                    <a:lnTo>
                      <a:pt x="170" y="183"/>
                    </a:lnTo>
                    <a:lnTo>
                      <a:pt x="187" y="176"/>
                    </a:lnTo>
                    <a:lnTo>
                      <a:pt x="204" y="164"/>
                    </a:lnTo>
                    <a:lnTo>
                      <a:pt x="216" y="152"/>
                    </a:lnTo>
                    <a:lnTo>
                      <a:pt x="225" y="137"/>
                    </a:lnTo>
                    <a:lnTo>
                      <a:pt x="230" y="123"/>
                    </a:lnTo>
                    <a:lnTo>
                      <a:pt x="230" y="106"/>
                    </a:lnTo>
                    <a:lnTo>
                      <a:pt x="228" y="89"/>
                    </a:lnTo>
                    <a:lnTo>
                      <a:pt x="223" y="75"/>
                    </a:lnTo>
                    <a:lnTo>
                      <a:pt x="216" y="60"/>
                    </a:lnTo>
                    <a:lnTo>
                      <a:pt x="122" y="84"/>
                    </a:lnTo>
                    <a:lnTo>
                      <a:pt x="28" y="106"/>
                    </a:lnTo>
                    <a:close/>
                  </a:path>
                </a:pathLst>
              </a:custGeom>
              <a:solidFill>
                <a:srgbClr val="CBCBCB"/>
              </a:solidFill>
              <a:ln w="9525">
                <a:noFill/>
                <a:round/>
                <a:headEnd/>
                <a:tailEnd/>
              </a:ln>
            </p:spPr>
            <p:txBody>
              <a:bodyPr/>
              <a:lstStyle/>
              <a:p>
                <a:endParaRPr lang="ru-RU"/>
              </a:p>
            </p:txBody>
          </p:sp>
          <p:sp>
            <p:nvSpPr>
              <p:cNvPr id="210" name="Freeform 940"/>
              <p:cNvSpPr>
                <a:spLocks noEditPoints="1"/>
              </p:cNvSpPr>
              <p:nvPr/>
            </p:nvSpPr>
            <p:spPr bwMode="auto">
              <a:xfrm>
                <a:off x="8562" y="4536"/>
                <a:ext cx="240" cy="98"/>
              </a:xfrm>
              <a:custGeom>
                <a:avLst/>
                <a:gdLst>
                  <a:gd name="T0" fmla="*/ 240 w 240"/>
                  <a:gd name="T1" fmla="*/ 12 h 98"/>
                  <a:gd name="T2" fmla="*/ 240 w 240"/>
                  <a:gd name="T3" fmla="*/ 17 h 98"/>
                  <a:gd name="T4" fmla="*/ 238 w 240"/>
                  <a:gd name="T5" fmla="*/ 22 h 98"/>
                  <a:gd name="T6" fmla="*/ 233 w 240"/>
                  <a:gd name="T7" fmla="*/ 26 h 98"/>
                  <a:gd name="T8" fmla="*/ 228 w 240"/>
                  <a:gd name="T9" fmla="*/ 29 h 98"/>
                  <a:gd name="T10" fmla="*/ 221 w 240"/>
                  <a:gd name="T11" fmla="*/ 31 h 98"/>
                  <a:gd name="T12" fmla="*/ 214 w 240"/>
                  <a:gd name="T13" fmla="*/ 29 h 98"/>
                  <a:gd name="T14" fmla="*/ 211 w 240"/>
                  <a:gd name="T15" fmla="*/ 24 h 98"/>
                  <a:gd name="T16" fmla="*/ 206 w 240"/>
                  <a:gd name="T17" fmla="*/ 19 h 98"/>
                  <a:gd name="T18" fmla="*/ 206 w 240"/>
                  <a:gd name="T19" fmla="*/ 14 h 98"/>
                  <a:gd name="T20" fmla="*/ 209 w 240"/>
                  <a:gd name="T21" fmla="*/ 7 h 98"/>
                  <a:gd name="T22" fmla="*/ 214 w 240"/>
                  <a:gd name="T23" fmla="*/ 5 h 98"/>
                  <a:gd name="T24" fmla="*/ 221 w 240"/>
                  <a:gd name="T25" fmla="*/ 0 h 98"/>
                  <a:gd name="T26" fmla="*/ 228 w 240"/>
                  <a:gd name="T27" fmla="*/ 0 h 98"/>
                  <a:gd name="T28" fmla="*/ 233 w 240"/>
                  <a:gd name="T29" fmla="*/ 2 h 98"/>
                  <a:gd name="T30" fmla="*/ 238 w 240"/>
                  <a:gd name="T31" fmla="*/ 7 h 98"/>
                  <a:gd name="T32" fmla="*/ 240 w 240"/>
                  <a:gd name="T33" fmla="*/ 12 h 98"/>
                  <a:gd name="T34" fmla="*/ 240 w 240"/>
                  <a:gd name="T35" fmla="*/ 12 h 98"/>
                  <a:gd name="T36" fmla="*/ 166 w 240"/>
                  <a:gd name="T37" fmla="*/ 41 h 98"/>
                  <a:gd name="T38" fmla="*/ 106 w 240"/>
                  <a:gd name="T39" fmla="*/ 55 h 98"/>
                  <a:gd name="T40" fmla="*/ 46 w 240"/>
                  <a:gd name="T41" fmla="*/ 70 h 98"/>
                  <a:gd name="T42" fmla="*/ 34 w 240"/>
                  <a:gd name="T43" fmla="*/ 74 h 98"/>
                  <a:gd name="T44" fmla="*/ 26 w 240"/>
                  <a:gd name="T45" fmla="*/ 77 h 98"/>
                  <a:gd name="T46" fmla="*/ 24 w 240"/>
                  <a:gd name="T47" fmla="*/ 82 h 98"/>
                  <a:gd name="T48" fmla="*/ 22 w 240"/>
                  <a:gd name="T49" fmla="*/ 84 h 98"/>
                  <a:gd name="T50" fmla="*/ 19 w 240"/>
                  <a:gd name="T51" fmla="*/ 89 h 98"/>
                  <a:gd name="T52" fmla="*/ 22 w 240"/>
                  <a:gd name="T53" fmla="*/ 96 h 98"/>
                  <a:gd name="T54" fmla="*/ 19 w 240"/>
                  <a:gd name="T55" fmla="*/ 98 h 98"/>
                  <a:gd name="T56" fmla="*/ 17 w 240"/>
                  <a:gd name="T57" fmla="*/ 98 h 98"/>
                  <a:gd name="T58" fmla="*/ 10 w 240"/>
                  <a:gd name="T59" fmla="*/ 67 h 98"/>
                  <a:gd name="T60" fmla="*/ 0 w 240"/>
                  <a:gd name="T61" fmla="*/ 34 h 98"/>
                  <a:gd name="T62" fmla="*/ 7 w 240"/>
                  <a:gd name="T63" fmla="*/ 34 h 98"/>
                  <a:gd name="T64" fmla="*/ 10 w 240"/>
                  <a:gd name="T65" fmla="*/ 41 h 98"/>
                  <a:gd name="T66" fmla="*/ 12 w 240"/>
                  <a:gd name="T67" fmla="*/ 46 h 98"/>
                  <a:gd name="T68" fmla="*/ 17 w 240"/>
                  <a:gd name="T69" fmla="*/ 48 h 98"/>
                  <a:gd name="T70" fmla="*/ 19 w 240"/>
                  <a:gd name="T71" fmla="*/ 48 h 98"/>
                  <a:gd name="T72" fmla="*/ 26 w 240"/>
                  <a:gd name="T73" fmla="*/ 48 h 98"/>
                  <a:gd name="T74" fmla="*/ 38 w 240"/>
                  <a:gd name="T75" fmla="*/ 46 h 98"/>
                  <a:gd name="T76" fmla="*/ 67 w 240"/>
                  <a:gd name="T77" fmla="*/ 38 h 98"/>
                  <a:gd name="T78" fmla="*/ 96 w 240"/>
                  <a:gd name="T79" fmla="*/ 34 h 98"/>
                  <a:gd name="T80" fmla="*/ 108 w 240"/>
                  <a:gd name="T81" fmla="*/ 31 h 98"/>
                  <a:gd name="T82" fmla="*/ 115 w 240"/>
                  <a:gd name="T83" fmla="*/ 29 h 98"/>
                  <a:gd name="T84" fmla="*/ 127 w 240"/>
                  <a:gd name="T85" fmla="*/ 24 h 98"/>
                  <a:gd name="T86" fmla="*/ 132 w 240"/>
                  <a:gd name="T87" fmla="*/ 22 h 98"/>
                  <a:gd name="T88" fmla="*/ 134 w 240"/>
                  <a:gd name="T89" fmla="*/ 19 h 98"/>
                  <a:gd name="T90" fmla="*/ 134 w 240"/>
                  <a:gd name="T91" fmla="*/ 17 h 98"/>
                  <a:gd name="T92" fmla="*/ 134 w 240"/>
                  <a:gd name="T93" fmla="*/ 12 h 98"/>
                  <a:gd name="T94" fmla="*/ 132 w 240"/>
                  <a:gd name="T95" fmla="*/ 7 h 98"/>
                  <a:gd name="T96" fmla="*/ 130 w 240"/>
                  <a:gd name="T97" fmla="*/ 2 h 98"/>
                  <a:gd name="T98" fmla="*/ 134 w 240"/>
                  <a:gd name="T99" fmla="*/ 2 h 98"/>
                  <a:gd name="T100" fmla="*/ 137 w 240"/>
                  <a:gd name="T101" fmla="*/ 0 h 98"/>
                  <a:gd name="T102" fmla="*/ 149 w 240"/>
                  <a:gd name="T103" fmla="*/ 19 h 98"/>
                  <a:gd name="T104" fmla="*/ 163 w 240"/>
                  <a:gd name="T105" fmla="*/ 36 h 98"/>
                  <a:gd name="T106" fmla="*/ 166 w 240"/>
                  <a:gd name="T107" fmla="*/ 38 h 98"/>
                  <a:gd name="T108" fmla="*/ 166 w 240"/>
                  <a:gd name="T109" fmla="*/ 41 h 98"/>
                  <a:gd name="T110" fmla="*/ 166 w 240"/>
                  <a:gd name="T111" fmla="*/ 41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
                  <a:gd name="T169" fmla="*/ 0 h 98"/>
                  <a:gd name="T170" fmla="*/ 240 w 240"/>
                  <a:gd name="T171" fmla="*/ 98 h 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 h="98">
                    <a:moveTo>
                      <a:pt x="240" y="12"/>
                    </a:moveTo>
                    <a:lnTo>
                      <a:pt x="240" y="17"/>
                    </a:lnTo>
                    <a:lnTo>
                      <a:pt x="238" y="22"/>
                    </a:lnTo>
                    <a:lnTo>
                      <a:pt x="233" y="26"/>
                    </a:lnTo>
                    <a:lnTo>
                      <a:pt x="228" y="29"/>
                    </a:lnTo>
                    <a:lnTo>
                      <a:pt x="221" y="31"/>
                    </a:lnTo>
                    <a:lnTo>
                      <a:pt x="214" y="29"/>
                    </a:lnTo>
                    <a:lnTo>
                      <a:pt x="211" y="24"/>
                    </a:lnTo>
                    <a:lnTo>
                      <a:pt x="206" y="19"/>
                    </a:lnTo>
                    <a:lnTo>
                      <a:pt x="206" y="14"/>
                    </a:lnTo>
                    <a:lnTo>
                      <a:pt x="209" y="7"/>
                    </a:lnTo>
                    <a:lnTo>
                      <a:pt x="214" y="5"/>
                    </a:lnTo>
                    <a:lnTo>
                      <a:pt x="221" y="0"/>
                    </a:lnTo>
                    <a:lnTo>
                      <a:pt x="228" y="0"/>
                    </a:lnTo>
                    <a:lnTo>
                      <a:pt x="233" y="2"/>
                    </a:lnTo>
                    <a:lnTo>
                      <a:pt x="238" y="7"/>
                    </a:lnTo>
                    <a:lnTo>
                      <a:pt x="240" y="12"/>
                    </a:lnTo>
                    <a:close/>
                    <a:moveTo>
                      <a:pt x="166" y="41"/>
                    </a:moveTo>
                    <a:lnTo>
                      <a:pt x="106" y="55"/>
                    </a:lnTo>
                    <a:lnTo>
                      <a:pt x="46" y="70"/>
                    </a:lnTo>
                    <a:lnTo>
                      <a:pt x="34" y="74"/>
                    </a:lnTo>
                    <a:lnTo>
                      <a:pt x="26" y="77"/>
                    </a:lnTo>
                    <a:lnTo>
                      <a:pt x="24" y="82"/>
                    </a:lnTo>
                    <a:lnTo>
                      <a:pt x="22" y="84"/>
                    </a:lnTo>
                    <a:lnTo>
                      <a:pt x="19" y="89"/>
                    </a:lnTo>
                    <a:lnTo>
                      <a:pt x="22" y="96"/>
                    </a:lnTo>
                    <a:lnTo>
                      <a:pt x="19" y="98"/>
                    </a:lnTo>
                    <a:lnTo>
                      <a:pt x="17" y="98"/>
                    </a:lnTo>
                    <a:lnTo>
                      <a:pt x="10" y="67"/>
                    </a:lnTo>
                    <a:lnTo>
                      <a:pt x="0" y="34"/>
                    </a:lnTo>
                    <a:lnTo>
                      <a:pt x="7" y="34"/>
                    </a:lnTo>
                    <a:lnTo>
                      <a:pt x="10" y="41"/>
                    </a:lnTo>
                    <a:lnTo>
                      <a:pt x="12" y="46"/>
                    </a:lnTo>
                    <a:lnTo>
                      <a:pt x="17" y="48"/>
                    </a:lnTo>
                    <a:lnTo>
                      <a:pt x="19" y="48"/>
                    </a:lnTo>
                    <a:lnTo>
                      <a:pt x="26" y="48"/>
                    </a:lnTo>
                    <a:lnTo>
                      <a:pt x="38" y="46"/>
                    </a:lnTo>
                    <a:lnTo>
                      <a:pt x="67" y="38"/>
                    </a:lnTo>
                    <a:lnTo>
                      <a:pt x="96" y="34"/>
                    </a:lnTo>
                    <a:lnTo>
                      <a:pt x="108" y="31"/>
                    </a:lnTo>
                    <a:lnTo>
                      <a:pt x="115" y="29"/>
                    </a:lnTo>
                    <a:lnTo>
                      <a:pt x="127" y="24"/>
                    </a:lnTo>
                    <a:lnTo>
                      <a:pt x="132" y="22"/>
                    </a:lnTo>
                    <a:lnTo>
                      <a:pt x="134" y="19"/>
                    </a:lnTo>
                    <a:lnTo>
                      <a:pt x="134" y="17"/>
                    </a:lnTo>
                    <a:lnTo>
                      <a:pt x="134" y="12"/>
                    </a:lnTo>
                    <a:lnTo>
                      <a:pt x="132" y="7"/>
                    </a:lnTo>
                    <a:lnTo>
                      <a:pt x="130" y="2"/>
                    </a:lnTo>
                    <a:lnTo>
                      <a:pt x="134" y="2"/>
                    </a:lnTo>
                    <a:lnTo>
                      <a:pt x="137" y="0"/>
                    </a:lnTo>
                    <a:lnTo>
                      <a:pt x="149" y="19"/>
                    </a:lnTo>
                    <a:lnTo>
                      <a:pt x="163" y="36"/>
                    </a:lnTo>
                    <a:lnTo>
                      <a:pt x="166" y="38"/>
                    </a:lnTo>
                    <a:lnTo>
                      <a:pt x="166" y="41"/>
                    </a:lnTo>
                    <a:close/>
                  </a:path>
                </a:pathLst>
              </a:custGeom>
              <a:solidFill>
                <a:srgbClr val="CBCBCB"/>
              </a:solidFill>
              <a:ln w="9525">
                <a:noFill/>
                <a:round/>
                <a:headEnd/>
                <a:tailEnd/>
              </a:ln>
            </p:spPr>
            <p:txBody>
              <a:bodyPr/>
              <a:lstStyle/>
              <a:p>
                <a:endParaRPr lang="ru-RU"/>
              </a:p>
            </p:txBody>
          </p:sp>
          <p:sp>
            <p:nvSpPr>
              <p:cNvPr id="211" name="Freeform 941"/>
              <p:cNvSpPr>
                <a:spLocks/>
              </p:cNvSpPr>
              <p:nvPr/>
            </p:nvSpPr>
            <p:spPr bwMode="auto">
              <a:xfrm>
                <a:off x="8581" y="4630"/>
                <a:ext cx="175" cy="108"/>
              </a:xfrm>
              <a:custGeom>
                <a:avLst/>
                <a:gdLst>
                  <a:gd name="T0" fmla="*/ 151 w 175"/>
                  <a:gd name="T1" fmla="*/ 76 h 108"/>
                  <a:gd name="T2" fmla="*/ 123 w 175"/>
                  <a:gd name="T3" fmla="*/ 79 h 108"/>
                  <a:gd name="T4" fmla="*/ 142 w 175"/>
                  <a:gd name="T5" fmla="*/ 67 h 108"/>
                  <a:gd name="T6" fmla="*/ 156 w 175"/>
                  <a:gd name="T7" fmla="*/ 43 h 108"/>
                  <a:gd name="T8" fmla="*/ 151 w 175"/>
                  <a:gd name="T9" fmla="*/ 21 h 108"/>
                  <a:gd name="T10" fmla="*/ 139 w 175"/>
                  <a:gd name="T11" fmla="*/ 14 h 108"/>
                  <a:gd name="T12" fmla="*/ 123 w 175"/>
                  <a:gd name="T13" fmla="*/ 16 h 108"/>
                  <a:gd name="T14" fmla="*/ 111 w 175"/>
                  <a:gd name="T15" fmla="*/ 31 h 108"/>
                  <a:gd name="T16" fmla="*/ 103 w 175"/>
                  <a:gd name="T17" fmla="*/ 55 h 108"/>
                  <a:gd name="T18" fmla="*/ 94 w 175"/>
                  <a:gd name="T19" fmla="*/ 81 h 108"/>
                  <a:gd name="T20" fmla="*/ 77 w 175"/>
                  <a:gd name="T21" fmla="*/ 100 h 108"/>
                  <a:gd name="T22" fmla="*/ 55 w 175"/>
                  <a:gd name="T23" fmla="*/ 108 h 108"/>
                  <a:gd name="T24" fmla="*/ 29 w 175"/>
                  <a:gd name="T25" fmla="*/ 100 h 108"/>
                  <a:gd name="T26" fmla="*/ 15 w 175"/>
                  <a:gd name="T27" fmla="*/ 88 h 108"/>
                  <a:gd name="T28" fmla="*/ 7 w 175"/>
                  <a:gd name="T29" fmla="*/ 60 h 108"/>
                  <a:gd name="T30" fmla="*/ 7 w 175"/>
                  <a:gd name="T31" fmla="*/ 40 h 108"/>
                  <a:gd name="T32" fmla="*/ 5 w 175"/>
                  <a:gd name="T33" fmla="*/ 33 h 108"/>
                  <a:gd name="T34" fmla="*/ 0 w 175"/>
                  <a:gd name="T35" fmla="*/ 28 h 108"/>
                  <a:gd name="T36" fmla="*/ 27 w 175"/>
                  <a:gd name="T37" fmla="*/ 21 h 108"/>
                  <a:gd name="T38" fmla="*/ 53 w 175"/>
                  <a:gd name="T39" fmla="*/ 16 h 108"/>
                  <a:gd name="T40" fmla="*/ 36 w 175"/>
                  <a:gd name="T41" fmla="*/ 31 h 108"/>
                  <a:gd name="T42" fmla="*/ 24 w 175"/>
                  <a:gd name="T43" fmla="*/ 43 h 108"/>
                  <a:gd name="T44" fmla="*/ 17 w 175"/>
                  <a:gd name="T45" fmla="*/ 57 h 108"/>
                  <a:gd name="T46" fmla="*/ 22 w 175"/>
                  <a:gd name="T47" fmla="*/ 79 h 108"/>
                  <a:gd name="T48" fmla="*/ 39 w 175"/>
                  <a:gd name="T49" fmla="*/ 88 h 108"/>
                  <a:gd name="T50" fmla="*/ 55 w 175"/>
                  <a:gd name="T51" fmla="*/ 84 h 108"/>
                  <a:gd name="T52" fmla="*/ 67 w 175"/>
                  <a:gd name="T53" fmla="*/ 72 h 108"/>
                  <a:gd name="T54" fmla="*/ 77 w 175"/>
                  <a:gd name="T55" fmla="*/ 45 h 108"/>
                  <a:gd name="T56" fmla="*/ 87 w 175"/>
                  <a:gd name="T57" fmla="*/ 16 h 108"/>
                  <a:gd name="T58" fmla="*/ 101 w 175"/>
                  <a:gd name="T59" fmla="*/ 4 h 108"/>
                  <a:gd name="T60" fmla="*/ 130 w 175"/>
                  <a:gd name="T61" fmla="*/ 0 h 108"/>
                  <a:gd name="T62" fmla="*/ 147 w 175"/>
                  <a:gd name="T63" fmla="*/ 4 h 108"/>
                  <a:gd name="T64" fmla="*/ 166 w 175"/>
                  <a:gd name="T65" fmla="*/ 28 h 108"/>
                  <a:gd name="T66" fmla="*/ 166 w 175"/>
                  <a:gd name="T67" fmla="*/ 50 h 108"/>
                  <a:gd name="T68" fmla="*/ 166 w 175"/>
                  <a:gd name="T69" fmla="*/ 60 h 108"/>
                  <a:gd name="T70" fmla="*/ 168 w 175"/>
                  <a:gd name="T71" fmla="*/ 62 h 108"/>
                  <a:gd name="T72" fmla="*/ 173 w 175"/>
                  <a:gd name="T73" fmla="*/ 64 h 108"/>
                  <a:gd name="T74" fmla="*/ 175 w 175"/>
                  <a:gd name="T75" fmla="*/ 69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5"/>
                  <a:gd name="T115" fmla="*/ 0 h 108"/>
                  <a:gd name="T116" fmla="*/ 175 w 175"/>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5" h="108">
                    <a:moveTo>
                      <a:pt x="175" y="69"/>
                    </a:moveTo>
                    <a:lnTo>
                      <a:pt x="151" y="76"/>
                    </a:lnTo>
                    <a:lnTo>
                      <a:pt x="125" y="81"/>
                    </a:lnTo>
                    <a:lnTo>
                      <a:pt x="123" y="79"/>
                    </a:lnTo>
                    <a:lnTo>
                      <a:pt x="123" y="76"/>
                    </a:lnTo>
                    <a:lnTo>
                      <a:pt x="142" y="67"/>
                    </a:lnTo>
                    <a:lnTo>
                      <a:pt x="151" y="55"/>
                    </a:lnTo>
                    <a:lnTo>
                      <a:pt x="156" y="43"/>
                    </a:lnTo>
                    <a:lnTo>
                      <a:pt x="156" y="31"/>
                    </a:lnTo>
                    <a:lnTo>
                      <a:pt x="151" y="21"/>
                    </a:lnTo>
                    <a:lnTo>
                      <a:pt x="147" y="16"/>
                    </a:lnTo>
                    <a:lnTo>
                      <a:pt x="139" y="14"/>
                    </a:lnTo>
                    <a:lnTo>
                      <a:pt x="130" y="14"/>
                    </a:lnTo>
                    <a:lnTo>
                      <a:pt x="123" y="16"/>
                    </a:lnTo>
                    <a:lnTo>
                      <a:pt x="115" y="21"/>
                    </a:lnTo>
                    <a:lnTo>
                      <a:pt x="111" y="31"/>
                    </a:lnTo>
                    <a:lnTo>
                      <a:pt x="106" y="43"/>
                    </a:lnTo>
                    <a:lnTo>
                      <a:pt x="103" y="55"/>
                    </a:lnTo>
                    <a:lnTo>
                      <a:pt x="101" y="67"/>
                    </a:lnTo>
                    <a:lnTo>
                      <a:pt x="94" y="81"/>
                    </a:lnTo>
                    <a:lnTo>
                      <a:pt x="87" y="93"/>
                    </a:lnTo>
                    <a:lnTo>
                      <a:pt x="77" y="100"/>
                    </a:lnTo>
                    <a:lnTo>
                      <a:pt x="65" y="105"/>
                    </a:lnTo>
                    <a:lnTo>
                      <a:pt x="55" y="108"/>
                    </a:lnTo>
                    <a:lnTo>
                      <a:pt x="46" y="108"/>
                    </a:lnTo>
                    <a:lnTo>
                      <a:pt x="29" y="100"/>
                    </a:lnTo>
                    <a:lnTo>
                      <a:pt x="22" y="96"/>
                    </a:lnTo>
                    <a:lnTo>
                      <a:pt x="15" y="88"/>
                    </a:lnTo>
                    <a:lnTo>
                      <a:pt x="7" y="74"/>
                    </a:lnTo>
                    <a:lnTo>
                      <a:pt x="7" y="60"/>
                    </a:lnTo>
                    <a:lnTo>
                      <a:pt x="7" y="45"/>
                    </a:lnTo>
                    <a:lnTo>
                      <a:pt x="7" y="40"/>
                    </a:lnTo>
                    <a:lnTo>
                      <a:pt x="7" y="36"/>
                    </a:lnTo>
                    <a:lnTo>
                      <a:pt x="5" y="33"/>
                    </a:lnTo>
                    <a:lnTo>
                      <a:pt x="0" y="31"/>
                    </a:lnTo>
                    <a:lnTo>
                      <a:pt x="0" y="28"/>
                    </a:lnTo>
                    <a:lnTo>
                      <a:pt x="0" y="26"/>
                    </a:lnTo>
                    <a:lnTo>
                      <a:pt x="27" y="21"/>
                    </a:lnTo>
                    <a:lnTo>
                      <a:pt x="53" y="14"/>
                    </a:lnTo>
                    <a:lnTo>
                      <a:pt x="53" y="16"/>
                    </a:lnTo>
                    <a:lnTo>
                      <a:pt x="55" y="19"/>
                    </a:lnTo>
                    <a:lnTo>
                      <a:pt x="36" y="31"/>
                    </a:lnTo>
                    <a:lnTo>
                      <a:pt x="29" y="36"/>
                    </a:lnTo>
                    <a:lnTo>
                      <a:pt x="24" y="43"/>
                    </a:lnTo>
                    <a:lnTo>
                      <a:pt x="19" y="50"/>
                    </a:lnTo>
                    <a:lnTo>
                      <a:pt x="17" y="57"/>
                    </a:lnTo>
                    <a:lnTo>
                      <a:pt x="17" y="72"/>
                    </a:lnTo>
                    <a:lnTo>
                      <a:pt x="22" y="79"/>
                    </a:lnTo>
                    <a:lnTo>
                      <a:pt x="29" y="86"/>
                    </a:lnTo>
                    <a:lnTo>
                      <a:pt x="39" y="88"/>
                    </a:lnTo>
                    <a:lnTo>
                      <a:pt x="46" y="88"/>
                    </a:lnTo>
                    <a:lnTo>
                      <a:pt x="55" y="84"/>
                    </a:lnTo>
                    <a:lnTo>
                      <a:pt x="63" y="76"/>
                    </a:lnTo>
                    <a:lnTo>
                      <a:pt x="67" y="72"/>
                    </a:lnTo>
                    <a:lnTo>
                      <a:pt x="70" y="64"/>
                    </a:lnTo>
                    <a:lnTo>
                      <a:pt x="77" y="45"/>
                    </a:lnTo>
                    <a:lnTo>
                      <a:pt x="84" y="24"/>
                    </a:lnTo>
                    <a:lnTo>
                      <a:pt x="87" y="16"/>
                    </a:lnTo>
                    <a:lnTo>
                      <a:pt x="91" y="12"/>
                    </a:lnTo>
                    <a:lnTo>
                      <a:pt x="101" y="4"/>
                    </a:lnTo>
                    <a:lnTo>
                      <a:pt x="113" y="0"/>
                    </a:lnTo>
                    <a:lnTo>
                      <a:pt x="130" y="0"/>
                    </a:lnTo>
                    <a:lnTo>
                      <a:pt x="139" y="0"/>
                    </a:lnTo>
                    <a:lnTo>
                      <a:pt x="147" y="4"/>
                    </a:lnTo>
                    <a:lnTo>
                      <a:pt x="159" y="14"/>
                    </a:lnTo>
                    <a:lnTo>
                      <a:pt x="166" y="28"/>
                    </a:lnTo>
                    <a:lnTo>
                      <a:pt x="166" y="38"/>
                    </a:lnTo>
                    <a:lnTo>
                      <a:pt x="166" y="50"/>
                    </a:lnTo>
                    <a:lnTo>
                      <a:pt x="166" y="55"/>
                    </a:lnTo>
                    <a:lnTo>
                      <a:pt x="166" y="60"/>
                    </a:lnTo>
                    <a:lnTo>
                      <a:pt x="168" y="62"/>
                    </a:lnTo>
                    <a:lnTo>
                      <a:pt x="171" y="64"/>
                    </a:lnTo>
                    <a:lnTo>
                      <a:pt x="173" y="64"/>
                    </a:lnTo>
                    <a:lnTo>
                      <a:pt x="175" y="67"/>
                    </a:lnTo>
                    <a:lnTo>
                      <a:pt x="175" y="69"/>
                    </a:lnTo>
                    <a:close/>
                  </a:path>
                </a:pathLst>
              </a:custGeom>
              <a:solidFill>
                <a:srgbClr val="CBCBCB"/>
              </a:solidFill>
              <a:ln w="9525">
                <a:noFill/>
                <a:round/>
                <a:headEnd/>
                <a:tailEnd/>
              </a:ln>
            </p:spPr>
            <p:txBody>
              <a:bodyPr/>
              <a:lstStyle/>
              <a:p>
                <a:endParaRPr lang="ru-RU"/>
              </a:p>
            </p:txBody>
          </p:sp>
          <p:sp>
            <p:nvSpPr>
              <p:cNvPr id="212" name="Freeform 942"/>
              <p:cNvSpPr>
                <a:spLocks/>
              </p:cNvSpPr>
              <p:nvPr/>
            </p:nvSpPr>
            <p:spPr bwMode="auto">
              <a:xfrm>
                <a:off x="8617" y="4745"/>
                <a:ext cx="163" cy="120"/>
              </a:xfrm>
              <a:custGeom>
                <a:avLst/>
                <a:gdLst>
                  <a:gd name="T0" fmla="*/ 75 w 163"/>
                  <a:gd name="T1" fmla="*/ 120 h 120"/>
                  <a:gd name="T2" fmla="*/ 48 w 163"/>
                  <a:gd name="T3" fmla="*/ 117 h 120"/>
                  <a:gd name="T4" fmla="*/ 36 w 163"/>
                  <a:gd name="T5" fmla="*/ 115 h 120"/>
                  <a:gd name="T6" fmla="*/ 24 w 163"/>
                  <a:gd name="T7" fmla="*/ 108 h 120"/>
                  <a:gd name="T8" fmla="*/ 10 w 163"/>
                  <a:gd name="T9" fmla="*/ 96 h 120"/>
                  <a:gd name="T10" fmla="*/ 0 w 163"/>
                  <a:gd name="T11" fmla="*/ 79 h 120"/>
                  <a:gd name="T12" fmla="*/ 0 w 163"/>
                  <a:gd name="T13" fmla="*/ 67 h 120"/>
                  <a:gd name="T14" fmla="*/ 3 w 163"/>
                  <a:gd name="T15" fmla="*/ 55 h 120"/>
                  <a:gd name="T16" fmla="*/ 12 w 163"/>
                  <a:gd name="T17" fmla="*/ 33 h 120"/>
                  <a:gd name="T18" fmla="*/ 22 w 163"/>
                  <a:gd name="T19" fmla="*/ 24 h 120"/>
                  <a:gd name="T20" fmla="*/ 36 w 163"/>
                  <a:gd name="T21" fmla="*/ 17 h 120"/>
                  <a:gd name="T22" fmla="*/ 67 w 163"/>
                  <a:gd name="T23" fmla="*/ 5 h 120"/>
                  <a:gd name="T24" fmla="*/ 84 w 163"/>
                  <a:gd name="T25" fmla="*/ 2 h 120"/>
                  <a:gd name="T26" fmla="*/ 101 w 163"/>
                  <a:gd name="T27" fmla="*/ 0 h 120"/>
                  <a:gd name="T28" fmla="*/ 115 w 163"/>
                  <a:gd name="T29" fmla="*/ 5 h 120"/>
                  <a:gd name="T30" fmla="*/ 127 w 163"/>
                  <a:gd name="T31" fmla="*/ 9 h 120"/>
                  <a:gd name="T32" fmla="*/ 139 w 163"/>
                  <a:gd name="T33" fmla="*/ 17 h 120"/>
                  <a:gd name="T34" fmla="*/ 149 w 163"/>
                  <a:gd name="T35" fmla="*/ 26 h 120"/>
                  <a:gd name="T36" fmla="*/ 156 w 163"/>
                  <a:gd name="T37" fmla="*/ 36 h 120"/>
                  <a:gd name="T38" fmla="*/ 161 w 163"/>
                  <a:gd name="T39" fmla="*/ 48 h 120"/>
                  <a:gd name="T40" fmla="*/ 163 w 163"/>
                  <a:gd name="T41" fmla="*/ 65 h 120"/>
                  <a:gd name="T42" fmla="*/ 161 w 163"/>
                  <a:gd name="T43" fmla="*/ 74 h 120"/>
                  <a:gd name="T44" fmla="*/ 156 w 163"/>
                  <a:gd name="T45" fmla="*/ 81 h 120"/>
                  <a:gd name="T46" fmla="*/ 151 w 163"/>
                  <a:gd name="T47" fmla="*/ 89 h 120"/>
                  <a:gd name="T48" fmla="*/ 147 w 163"/>
                  <a:gd name="T49" fmla="*/ 96 h 120"/>
                  <a:gd name="T50" fmla="*/ 137 w 163"/>
                  <a:gd name="T51" fmla="*/ 101 h 120"/>
                  <a:gd name="T52" fmla="*/ 130 w 163"/>
                  <a:gd name="T53" fmla="*/ 101 h 120"/>
                  <a:gd name="T54" fmla="*/ 125 w 163"/>
                  <a:gd name="T55" fmla="*/ 101 h 120"/>
                  <a:gd name="T56" fmla="*/ 123 w 163"/>
                  <a:gd name="T57" fmla="*/ 96 h 120"/>
                  <a:gd name="T58" fmla="*/ 118 w 163"/>
                  <a:gd name="T59" fmla="*/ 91 h 120"/>
                  <a:gd name="T60" fmla="*/ 118 w 163"/>
                  <a:gd name="T61" fmla="*/ 84 h 120"/>
                  <a:gd name="T62" fmla="*/ 123 w 163"/>
                  <a:gd name="T63" fmla="*/ 77 h 120"/>
                  <a:gd name="T64" fmla="*/ 127 w 163"/>
                  <a:gd name="T65" fmla="*/ 74 h 120"/>
                  <a:gd name="T66" fmla="*/ 135 w 163"/>
                  <a:gd name="T67" fmla="*/ 69 h 120"/>
                  <a:gd name="T68" fmla="*/ 142 w 163"/>
                  <a:gd name="T69" fmla="*/ 65 h 120"/>
                  <a:gd name="T70" fmla="*/ 147 w 163"/>
                  <a:gd name="T71" fmla="*/ 60 h 120"/>
                  <a:gd name="T72" fmla="*/ 149 w 163"/>
                  <a:gd name="T73" fmla="*/ 55 h 120"/>
                  <a:gd name="T74" fmla="*/ 149 w 163"/>
                  <a:gd name="T75" fmla="*/ 45 h 120"/>
                  <a:gd name="T76" fmla="*/ 144 w 163"/>
                  <a:gd name="T77" fmla="*/ 33 h 120"/>
                  <a:gd name="T78" fmla="*/ 132 w 163"/>
                  <a:gd name="T79" fmla="*/ 26 h 120"/>
                  <a:gd name="T80" fmla="*/ 123 w 163"/>
                  <a:gd name="T81" fmla="*/ 21 h 120"/>
                  <a:gd name="T82" fmla="*/ 111 w 163"/>
                  <a:gd name="T83" fmla="*/ 21 h 120"/>
                  <a:gd name="T84" fmla="*/ 87 w 163"/>
                  <a:gd name="T85" fmla="*/ 24 h 120"/>
                  <a:gd name="T86" fmla="*/ 63 w 163"/>
                  <a:gd name="T87" fmla="*/ 33 h 120"/>
                  <a:gd name="T88" fmla="*/ 41 w 163"/>
                  <a:gd name="T89" fmla="*/ 45 h 120"/>
                  <a:gd name="T90" fmla="*/ 34 w 163"/>
                  <a:gd name="T91" fmla="*/ 55 h 120"/>
                  <a:gd name="T92" fmla="*/ 29 w 163"/>
                  <a:gd name="T93" fmla="*/ 65 h 120"/>
                  <a:gd name="T94" fmla="*/ 29 w 163"/>
                  <a:gd name="T95" fmla="*/ 74 h 120"/>
                  <a:gd name="T96" fmla="*/ 29 w 163"/>
                  <a:gd name="T97" fmla="*/ 84 h 120"/>
                  <a:gd name="T98" fmla="*/ 34 w 163"/>
                  <a:gd name="T99" fmla="*/ 96 h 120"/>
                  <a:gd name="T100" fmla="*/ 46 w 163"/>
                  <a:gd name="T101" fmla="*/ 105 h 120"/>
                  <a:gd name="T102" fmla="*/ 58 w 163"/>
                  <a:gd name="T103" fmla="*/ 110 h 120"/>
                  <a:gd name="T104" fmla="*/ 77 w 163"/>
                  <a:gd name="T105" fmla="*/ 115 h 120"/>
                  <a:gd name="T106" fmla="*/ 77 w 163"/>
                  <a:gd name="T107" fmla="*/ 117 h 120"/>
                  <a:gd name="T108" fmla="*/ 75 w 163"/>
                  <a:gd name="T109" fmla="*/ 120 h 1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3"/>
                  <a:gd name="T166" fmla="*/ 0 h 120"/>
                  <a:gd name="T167" fmla="*/ 163 w 163"/>
                  <a:gd name="T168" fmla="*/ 120 h 1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3" h="120">
                    <a:moveTo>
                      <a:pt x="75" y="120"/>
                    </a:moveTo>
                    <a:lnTo>
                      <a:pt x="48" y="117"/>
                    </a:lnTo>
                    <a:lnTo>
                      <a:pt x="36" y="115"/>
                    </a:lnTo>
                    <a:lnTo>
                      <a:pt x="24" y="108"/>
                    </a:lnTo>
                    <a:lnTo>
                      <a:pt x="10" y="96"/>
                    </a:lnTo>
                    <a:lnTo>
                      <a:pt x="0" y="79"/>
                    </a:lnTo>
                    <a:lnTo>
                      <a:pt x="0" y="67"/>
                    </a:lnTo>
                    <a:lnTo>
                      <a:pt x="3" y="55"/>
                    </a:lnTo>
                    <a:lnTo>
                      <a:pt x="12" y="33"/>
                    </a:lnTo>
                    <a:lnTo>
                      <a:pt x="22" y="24"/>
                    </a:lnTo>
                    <a:lnTo>
                      <a:pt x="36" y="17"/>
                    </a:lnTo>
                    <a:lnTo>
                      <a:pt x="67" y="5"/>
                    </a:lnTo>
                    <a:lnTo>
                      <a:pt x="84" y="2"/>
                    </a:lnTo>
                    <a:lnTo>
                      <a:pt x="101" y="0"/>
                    </a:lnTo>
                    <a:lnTo>
                      <a:pt x="115" y="5"/>
                    </a:lnTo>
                    <a:lnTo>
                      <a:pt x="127" y="9"/>
                    </a:lnTo>
                    <a:lnTo>
                      <a:pt x="139" y="17"/>
                    </a:lnTo>
                    <a:lnTo>
                      <a:pt x="149" y="26"/>
                    </a:lnTo>
                    <a:lnTo>
                      <a:pt x="156" y="36"/>
                    </a:lnTo>
                    <a:lnTo>
                      <a:pt x="161" y="48"/>
                    </a:lnTo>
                    <a:lnTo>
                      <a:pt x="163" y="65"/>
                    </a:lnTo>
                    <a:lnTo>
                      <a:pt x="161" y="74"/>
                    </a:lnTo>
                    <a:lnTo>
                      <a:pt x="156" y="81"/>
                    </a:lnTo>
                    <a:lnTo>
                      <a:pt x="151" y="89"/>
                    </a:lnTo>
                    <a:lnTo>
                      <a:pt x="147" y="96"/>
                    </a:lnTo>
                    <a:lnTo>
                      <a:pt x="137" y="101"/>
                    </a:lnTo>
                    <a:lnTo>
                      <a:pt x="130" y="101"/>
                    </a:lnTo>
                    <a:lnTo>
                      <a:pt x="125" y="101"/>
                    </a:lnTo>
                    <a:lnTo>
                      <a:pt x="123" y="96"/>
                    </a:lnTo>
                    <a:lnTo>
                      <a:pt x="118" y="91"/>
                    </a:lnTo>
                    <a:lnTo>
                      <a:pt x="118" y="84"/>
                    </a:lnTo>
                    <a:lnTo>
                      <a:pt x="123" y="77"/>
                    </a:lnTo>
                    <a:lnTo>
                      <a:pt x="127" y="74"/>
                    </a:lnTo>
                    <a:lnTo>
                      <a:pt x="135" y="69"/>
                    </a:lnTo>
                    <a:lnTo>
                      <a:pt x="142" y="65"/>
                    </a:lnTo>
                    <a:lnTo>
                      <a:pt x="147" y="60"/>
                    </a:lnTo>
                    <a:lnTo>
                      <a:pt x="149" y="55"/>
                    </a:lnTo>
                    <a:lnTo>
                      <a:pt x="149" y="45"/>
                    </a:lnTo>
                    <a:lnTo>
                      <a:pt x="144" y="33"/>
                    </a:lnTo>
                    <a:lnTo>
                      <a:pt x="132" y="26"/>
                    </a:lnTo>
                    <a:lnTo>
                      <a:pt x="123" y="21"/>
                    </a:lnTo>
                    <a:lnTo>
                      <a:pt x="111" y="21"/>
                    </a:lnTo>
                    <a:lnTo>
                      <a:pt x="87" y="24"/>
                    </a:lnTo>
                    <a:lnTo>
                      <a:pt x="63" y="33"/>
                    </a:lnTo>
                    <a:lnTo>
                      <a:pt x="41" y="45"/>
                    </a:lnTo>
                    <a:lnTo>
                      <a:pt x="34" y="55"/>
                    </a:lnTo>
                    <a:lnTo>
                      <a:pt x="29" y="65"/>
                    </a:lnTo>
                    <a:lnTo>
                      <a:pt x="29" y="74"/>
                    </a:lnTo>
                    <a:lnTo>
                      <a:pt x="29" y="84"/>
                    </a:lnTo>
                    <a:lnTo>
                      <a:pt x="34" y="96"/>
                    </a:lnTo>
                    <a:lnTo>
                      <a:pt x="46" y="105"/>
                    </a:lnTo>
                    <a:lnTo>
                      <a:pt x="58" y="110"/>
                    </a:lnTo>
                    <a:lnTo>
                      <a:pt x="77" y="115"/>
                    </a:lnTo>
                    <a:lnTo>
                      <a:pt x="77" y="117"/>
                    </a:lnTo>
                    <a:lnTo>
                      <a:pt x="75" y="120"/>
                    </a:lnTo>
                    <a:close/>
                  </a:path>
                </a:pathLst>
              </a:custGeom>
              <a:solidFill>
                <a:srgbClr val="CBCBCB"/>
              </a:solidFill>
              <a:ln w="9525">
                <a:noFill/>
                <a:round/>
                <a:headEnd/>
                <a:tailEnd/>
              </a:ln>
            </p:spPr>
            <p:txBody>
              <a:bodyPr/>
              <a:lstStyle/>
              <a:p>
                <a:endParaRPr lang="ru-RU"/>
              </a:p>
            </p:txBody>
          </p:sp>
          <p:sp>
            <p:nvSpPr>
              <p:cNvPr id="213" name="Freeform 943"/>
              <p:cNvSpPr>
                <a:spLocks noEditPoints="1"/>
              </p:cNvSpPr>
              <p:nvPr/>
            </p:nvSpPr>
            <p:spPr bwMode="auto">
              <a:xfrm>
                <a:off x="8641" y="4862"/>
                <a:ext cx="240" cy="99"/>
              </a:xfrm>
              <a:custGeom>
                <a:avLst/>
                <a:gdLst>
                  <a:gd name="T0" fmla="*/ 240 w 240"/>
                  <a:gd name="T1" fmla="*/ 12 h 99"/>
                  <a:gd name="T2" fmla="*/ 240 w 240"/>
                  <a:gd name="T3" fmla="*/ 20 h 99"/>
                  <a:gd name="T4" fmla="*/ 238 w 240"/>
                  <a:gd name="T5" fmla="*/ 24 h 99"/>
                  <a:gd name="T6" fmla="*/ 233 w 240"/>
                  <a:gd name="T7" fmla="*/ 29 h 99"/>
                  <a:gd name="T8" fmla="*/ 226 w 240"/>
                  <a:gd name="T9" fmla="*/ 32 h 99"/>
                  <a:gd name="T10" fmla="*/ 221 w 240"/>
                  <a:gd name="T11" fmla="*/ 32 h 99"/>
                  <a:gd name="T12" fmla="*/ 214 w 240"/>
                  <a:gd name="T13" fmla="*/ 29 h 99"/>
                  <a:gd name="T14" fmla="*/ 209 w 240"/>
                  <a:gd name="T15" fmla="*/ 24 h 99"/>
                  <a:gd name="T16" fmla="*/ 207 w 240"/>
                  <a:gd name="T17" fmla="*/ 20 h 99"/>
                  <a:gd name="T18" fmla="*/ 207 w 240"/>
                  <a:gd name="T19" fmla="*/ 15 h 99"/>
                  <a:gd name="T20" fmla="*/ 209 w 240"/>
                  <a:gd name="T21" fmla="*/ 10 h 99"/>
                  <a:gd name="T22" fmla="*/ 214 w 240"/>
                  <a:gd name="T23" fmla="*/ 5 h 99"/>
                  <a:gd name="T24" fmla="*/ 219 w 240"/>
                  <a:gd name="T25" fmla="*/ 3 h 99"/>
                  <a:gd name="T26" fmla="*/ 226 w 240"/>
                  <a:gd name="T27" fmla="*/ 0 h 99"/>
                  <a:gd name="T28" fmla="*/ 233 w 240"/>
                  <a:gd name="T29" fmla="*/ 3 h 99"/>
                  <a:gd name="T30" fmla="*/ 238 w 240"/>
                  <a:gd name="T31" fmla="*/ 8 h 99"/>
                  <a:gd name="T32" fmla="*/ 240 w 240"/>
                  <a:gd name="T33" fmla="*/ 12 h 99"/>
                  <a:gd name="T34" fmla="*/ 240 w 240"/>
                  <a:gd name="T35" fmla="*/ 12 h 99"/>
                  <a:gd name="T36" fmla="*/ 163 w 240"/>
                  <a:gd name="T37" fmla="*/ 44 h 99"/>
                  <a:gd name="T38" fmla="*/ 103 w 240"/>
                  <a:gd name="T39" fmla="*/ 58 h 99"/>
                  <a:gd name="T40" fmla="*/ 43 w 240"/>
                  <a:gd name="T41" fmla="*/ 72 h 99"/>
                  <a:gd name="T42" fmla="*/ 31 w 240"/>
                  <a:gd name="T43" fmla="*/ 75 h 99"/>
                  <a:gd name="T44" fmla="*/ 27 w 240"/>
                  <a:gd name="T45" fmla="*/ 77 h 99"/>
                  <a:gd name="T46" fmla="*/ 22 w 240"/>
                  <a:gd name="T47" fmla="*/ 82 h 99"/>
                  <a:gd name="T48" fmla="*/ 19 w 240"/>
                  <a:gd name="T49" fmla="*/ 84 h 99"/>
                  <a:gd name="T50" fmla="*/ 19 w 240"/>
                  <a:gd name="T51" fmla="*/ 89 h 99"/>
                  <a:gd name="T52" fmla="*/ 22 w 240"/>
                  <a:gd name="T53" fmla="*/ 99 h 99"/>
                  <a:gd name="T54" fmla="*/ 15 w 240"/>
                  <a:gd name="T55" fmla="*/ 99 h 99"/>
                  <a:gd name="T56" fmla="*/ 7 w 240"/>
                  <a:gd name="T57" fmla="*/ 68 h 99"/>
                  <a:gd name="T58" fmla="*/ 0 w 240"/>
                  <a:gd name="T59" fmla="*/ 36 h 99"/>
                  <a:gd name="T60" fmla="*/ 3 w 240"/>
                  <a:gd name="T61" fmla="*/ 36 h 99"/>
                  <a:gd name="T62" fmla="*/ 5 w 240"/>
                  <a:gd name="T63" fmla="*/ 34 h 99"/>
                  <a:gd name="T64" fmla="*/ 7 w 240"/>
                  <a:gd name="T65" fmla="*/ 44 h 99"/>
                  <a:gd name="T66" fmla="*/ 10 w 240"/>
                  <a:gd name="T67" fmla="*/ 46 h 99"/>
                  <a:gd name="T68" fmla="*/ 15 w 240"/>
                  <a:gd name="T69" fmla="*/ 48 h 99"/>
                  <a:gd name="T70" fmla="*/ 19 w 240"/>
                  <a:gd name="T71" fmla="*/ 51 h 99"/>
                  <a:gd name="T72" fmla="*/ 27 w 240"/>
                  <a:gd name="T73" fmla="*/ 51 h 99"/>
                  <a:gd name="T74" fmla="*/ 39 w 240"/>
                  <a:gd name="T75" fmla="*/ 48 h 99"/>
                  <a:gd name="T76" fmla="*/ 96 w 240"/>
                  <a:gd name="T77" fmla="*/ 34 h 99"/>
                  <a:gd name="T78" fmla="*/ 108 w 240"/>
                  <a:gd name="T79" fmla="*/ 32 h 99"/>
                  <a:gd name="T80" fmla="*/ 115 w 240"/>
                  <a:gd name="T81" fmla="*/ 29 h 99"/>
                  <a:gd name="T82" fmla="*/ 127 w 240"/>
                  <a:gd name="T83" fmla="*/ 24 h 99"/>
                  <a:gd name="T84" fmla="*/ 132 w 240"/>
                  <a:gd name="T85" fmla="*/ 22 h 99"/>
                  <a:gd name="T86" fmla="*/ 135 w 240"/>
                  <a:gd name="T87" fmla="*/ 20 h 99"/>
                  <a:gd name="T88" fmla="*/ 135 w 240"/>
                  <a:gd name="T89" fmla="*/ 17 h 99"/>
                  <a:gd name="T90" fmla="*/ 135 w 240"/>
                  <a:gd name="T91" fmla="*/ 15 h 99"/>
                  <a:gd name="T92" fmla="*/ 132 w 240"/>
                  <a:gd name="T93" fmla="*/ 10 h 99"/>
                  <a:gd name="T94" fmla="*/ 130 w 240"/>
                  <a:gd name="T95" fmla="*/ 5 h 99"/>
                  <a:gd name="T96" fmla="*/ 132 w 240"/>
                  <a:gd name="T97" fmla="*/ 3 h 99"/>
                  <a:gd name="T98" fmla="*/ 135 w 240"/>
                  <a:gd name="T99" fmla="*/ 0 h 99"/>
                  <a:gd name="T100" fmla="*/ 163 w 240"/>
                  <a:gd name="T101" fmla="*/ 36 h 99"/>
                  <a:gd name="T102" fmla="*/ 163 w 240"/>
                  <a:gd name="T103" fmla="*/ 44 h 99"/>
                  <a:gd name="T104" fmla="*/ 163 w 240"/>
                  <a:gd name="T105" fmla="*/ 44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0"/>
                  <a:gd name="T160" fmla="*/ 0 h 99"/>
                  <a:gd name="T161" fmla="*/ 240 w 240"/>
                  <a:gd name="T162" fmla="*/ 99 h 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0" h="99">
                    <a:moveTo>
                      <a:pt x="240" y="12"/>
                    </a:moveTo>
                    <a:lnTo>
                      <a:pt x="240" y="20"/>
                    </a:lnTo>
                    <a:lnTo>
                      <a:pt x="238" y="24"/>
                    </a:lnTo>
                    <a:lnTo>
                      <a:pt x="233" y="29"/>
                    </a:lnTo>
                    <a:lnTo>
                      <a:pt x="226" y="32"/>
                    </a:lnTo>
                    <a:lnTo>
                      <a:pt x="221" y="32"/>
                    </a:lnTo>
                    <a:lnTo>
                      <a:pt x="214" y="29"/>
                    </a:lnTo>
                    <a:lnTo>
                      <a:pt x="209" y="24"/>
                    </a:lnTo>
                    <a:lnTo>
                      <a:pt x="207" y="20"/>
                    </a:lnTo>
                    <a:lnTo>
                      <a:pt x="207" y="15"/>
                    </a:lnTo>
                    <a:lnTo>
                      <a:pt x="209" y="10"/>
                    </a:lnTo>
                    <a:lnTo>
                      <a:pt x="214" y="5"/>
                    </a:lnTo>
                    <a:lnTo>
                      <a:pt x="219" y="3"/>
                    </a:lnTo>
                    <a:lnTo>
                      <a:pt x="226" y="0"/>
                    </a:lnTo>
                    <a:lnTo>
                      <a:pt x="233" y="3"/>
                    </a:lnTo>
                    <a:lnTo>
                      <a:pt x="238" y="8"/>
                    </a:lnTo>
                    <a:lnTo>
                      <a:pt x="240" y="12"/>
                    </a:lnTo>
                    <a:close/>
                    <a:moveTo>
                      <a:pt x="163" y="44"/>
                    </a:moveTo>
                    <a:lnTo>
                      <a:pt x="103" y="58"/>
                    </a:lnTo>
                    <a:lnTo>
                      <a:pt x="43" y="72"/>
                    </a:lnTo>
                    <a:lnTo>
                      <a:pt x="31" y="75"/>
                    </a:lnTo>
                    <a:lnTo>
                      <a:pt x="27" y="77"/>
                    </a:lnTo>
                    <a:lnTo>
                      <a:pt x="22" y="82"/>
                    </a:lnTo>
                    <a:lnTo>
                      <a:pt x="19" y="84"/>
                    </a:lnTo>
                    <a:lnTo>
                      <a:pt x="19" y="89"/>
                    </a:lnTo>
                    <a:lnTo>
                      <a:pt x="22" y="99"/>
                    </a:lnTo>
                    <a:lnTo>
                      <a:pt x="15" y="99"/>
                    </a:lnTo>
                    <a:lnTo>
                      <a:pt x="7" y="68"/>
                    </a:lnTo>
                    <a:lnTo>
                      <a:pt x="0" y="36"/>
                    </a:lnTo>
                    <a:lnTo>
                      <a:pt x="3" y="36"/>
                    </a:lnTo>
                    <a:lnTo>
                      <a:pt x="5" y="34"/>
                    </a:lnTo>
                    <a:lnTo>
                      <a:pt x="7" y="44"/>
                    </a:lnTo>
                    <a:lnTo>
                      <a:pt x="10" y="46"/>
                    </a:lnTo>
                    <a:lnTo>
                      <a:pt x="15" y="48"/>
                    </a:lnTo>
                    <a:lnTo>
                      <a:pt x="19" y="51"/>
                    </a:lnTo>
                    <a:lnTo>
                      <a:pt x="27" y="51"/>
                    </a:lnTo>
                    <a:lnTo>
                      <a:pt x="39" y="48"/>
                    </a:lnTo>
                    <a:lnTo>
                      <a:pt x="96" y="34"/>
                    </a:lnTo>
                    <a:lnTo>
                      <a:pt x="108" y="32"/>
                    </a:lnTo>
                    <a:lnTo>
                      <a:pt x="115" y="29"/>
                    </a:lnTo>
                    <a:lnTo>
                      <a:pt x="127" y="24"/>
                    </a:lnTo>
                    <a:lnTo>
                      <a:pt x="132" y="22"/>
                    </a:lnTo>
                    <a:lnTo>
                      <a:pt x="135" y="20"/>
                    </a:lnTo>
                    <a:lnTo>
                      <a:pt x="135" y="17"/>
                    </a:lnTo>
                    <a:lnTo>
                      <a:pt x="135" y="15"/>
                    </a:lnTo>
                    <a:lnTo>
                      <a:pt x="132" y="10"/>
                    </a:lnTo>
                    <a:lnTo>
                      <a:pt x="130" y="5"/>
                    </a:lnTo>
                    <a:lnTo>
                      <a:pt x="132" y="3"/>
                    </a:lnTo>
                    <a:lnTo>
                      <a:pt x="135" y="0"/>
                    </a:lnTo>
                    <a:lnTo>
                      <a:pt x="163" y="36"/>
                    </a:lnTo>
                    <a:lnTo>
                      <a:pt x="163" y="44"/>
                    </a:lnTo>
                    <a:close/>
                  </a:path>
                </a:pathLst>
              </a:custGeom>
              <a:solidFill>
                <a:srgbClr val="CBCBCB"/>
              </a:solidFill>
              <a:ln w="9525">
                <a:noFill/>
                <a:round/>
                <a:headEnd/>
                <a:tailEnd/>
              </a:ln>
            </p:spPr>
            <p:txBody>
              <a:bodyPr/>
              <a:lstStyle/>
              <a:p>
                <a:endParaRPr lang="ru-RU"/>
              </a:p>
            </p:txBody>
          </p:sp>
          <p:sp>
            <p:nvSpPr>
              <p:cNvPr id="214" name="Freeform 944"/>
              <p:cNvSpPr>
                <a:spLocks noEditPoints="1"/>
              </p:cNvSpPr>
              <p:nvPr/>
            </p:nvSpPr>
            <p:spPr bwMode="auto">
              <a:xfrm>
                <a:off x="8586" y="4937"/>
                <a:ext cx="247" cy="153"/>
              </a:xfrm>
              <a:custGeom>
                <a:avLst/>
                <a:gdLst>
                  <a:gd name="T0" fmla="*/ 235 w 247"/>
                  <a:gd name="T1" fmla="*/ 36 h 153"/>
                  <a:gd name="T2" fmla="*/ 235 w 247"/>
                  <a:gd name="T3" fmla="*/ 41 h 153"/>
                  <a:gd name="T4" fmla="*/ 202 w 247"/>
                  <a:gd name="T5" fmla="*/ 50 h 153"/>
                  <a:gd name="T6" fmla="*/ 233 w 247"/>
                  <a:gd name="T7" fmla="*/ 65 h 153"/>
                  <a:gd name="T8" fmla="*/ 247 w 247"/>
                  <a:gd name="T9" fmla="*/ 84 h 153"/>
                  <a:gd name="T10" fmla="*/ 242 w 247"/>
                  <a:gd name="T11" fmla="*/ 113 h 153"/>
                  <a:gd name="T12" fmla="*/ 228 w 247"/>
                  <a:gd name="T13" fmla="*/ 129 h 153"/>
                  <a:gd name="T14" fmla="*/ 202 w 247"/>
                  <a:gd name="T15" fmla="*/ 146 h 153"/>
                  <a:gd name="T16" fmla="*/ 166 w 247"/>
                  <a:gd name="T17" fmla="*/ 153 h 153"/>
                  <a:gd name="T18" fmla="*/ 132 w 247"/>
                  <a:gd name="T19" fmla="*/ 151 h 153"/>
                  <a:gd name="T20" fmla="*/ 103 w 247"/>
                  <a:gd name="T21" fmla="*/ 139 h 153"/>
                  <a:gd name="T22" fmla="*/ 89 w 247"/>
                  <a:gd name="T23" fmla="*/ 122 h 153"/>
                  <a:gd name="T24" fmla="*/ 84 w 247"/>
                  <a:gd name="T25" fmla="*/ 101 h 153"/>
                  <a:gd name="T26" fmla="*/ 86 w 247"/>
                  <a:gd name="T27" fmla="*/ 84 h 153"/>
                  <a:gd name="T28" fmla="*/ 70 w 247"/>
                  <a:gd name="T29" fmla="*/ 81 h 153"/>
                  <a:gd name="T30" fmla="*/ 34 w 247"/>
                  <a:gd name="T31" fmla="*/ 91 h 153"/>
                  <a:gd name="T32" fmla="*/ 24 w 247"/>
                  <a:gd name="T33" fmla="*/ 98 h 153"/>
                  <a:gd name="T34" fmla="*/ 22 w 247"/>
                  <a:gd name="T35" fmla="*/ 105 h 153"/>
                  <a:gd name="T36" fmla="*/ 19 w 247"/>
                  <a:gd name="T37" fmla="*/ 117 h 153"/>
                  <a:gd name="T38" fmla="*/ 10 w 247"/>
                  <a:gd name="T39" fmla="*/ 84 h 153"/>
                  <a:gd name="T40" fmla="*/ 7 w 247"/>
                  <a:gd name="T41" fmla="*/ 48 h 153"/>
                  <a:gd name="T42" fmla="*/ 7 w 247"/>
                  <a:gd name="T43" fmla="*/ 50 h 153"/>
                  <a:gd name="T44" fmla="*/ 14 w 247"/>
                  <a:gd name="T45" fmla="*/ 62 h 153"/>
                  <a:gd name="T46" fmla="*/ 19 w 247"/>
                  <a:gd name="T47" fmla="*/ 67 h 153"/>
                  <a:gd name="T48" fmla="*/ 41 w 247"/>
                  <a:gd name="T49" fmla="*/ 62 h 153"/>
                  <a:gd name="T50" fmla="*/ 182 w 247"/>
                  <a:gd name="T51" fmla="*/ 29 h 153"/>
                  <a:gd name="T52" fmla="*/ 202 w 247"/>
                  <a:gd name="T53" fmla="*/ 24 h 153"/>
                  <a:gd name="T54" fmla="*/ 206 w 247"/>
                  <a:gd name="T55" fmla="*/ 19 h 153"/>
                  <a:gd name="T56" fmla="*/ 204 w 247"/>
                  <a:gd name="T57" fmla="*/ 7 h 153"/>
                  <a:gd name="T58" fmla="*/ 204 w 247"/>
                  <a:gd name="T59" fmla="*/ 2 h 153"/>
                  <a:gd name="T60" fmla="*/ 206 w 247"/>
                  <a:gd name="T61" fmla="*/ 0 h 153"/>
                  <a:gd name="T62" fmla="*/ 163 w 247"/>
                  <a:gd name="T63" fmla="*/ 60 h 153"/>
                  <a:gd name="T64" fmla="*/ 120 w 247"/>
                  <a:gd name="T65" fmla="*/ 69 h 153"/>
                  <a:gd name="T66" fmla="*/ 103 w 247"/>
                  <a:gd name="T67" fmla="*/ 77 h 153"/>
                  <a:gd name="T68" fmla="*/ 94 w 247"/>
                  <a:gd name="T69" fmla="*/ 98 h 153"/>
                  <a:gd name="T70" fmla="*/ 101 w 247"/>
                  <a:gd name="T71" fmla="*/ 120 h 153"/>
                  <a:gd name="T72" fmla="*/ 125 w 247"/>
                  <a:gd name="T73" fmla="*/ 132 h 153"/>
                  <a:gd name="T74" fmla="*/ 163 w 247"/>
                  <a:gd name="T75" fmla="*/ 129 h 153"/>
                  <a:gd name="T76" fmla="*/ 214 w 247"/>
                  <a:gd name="T77" fmla="*/ 103 h 153"/>
                  <a:gd name="T78" fmla="*/ 221 w 247"/>
                  <a:gd name="T79" fmla="*/ 79 h 153"/>
                  <a:gd name="T80" fmla="*/ 206 w 247"/>
                  <a:gd name="T81" fmla="*/ 60 h 153"/>
                  <a:gd name="T82" fmla="*/ 192 w 247"/>
                  <a:gd name="T83" fmla="*/ 53 h 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7"/>
                  <a:gd name="T127" fmla="*/ 0 h 153"/>
                  <a:gd name="T128" fmla="*/ 247 w 247"/>
                  <a:gd name="T129" fmla="*/ 153 h 1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7" h="153">
                    <a:moveTo>
                      <a:pt x="206" y="0"/>
                    </a:moveTo>
                    <a:lnTo>
                      <a:pt x="235" y="36"/>
                    </a:lnTo>
                    <a:lnTo>
                      <a:pt x="235" y="38"/>
                    </a:lnTo>
                    <a:lnTo>
                      <a:pt x="235" y="41"/>
                    </a:lnTo>
                    <a:lnTo>
                      <a:pt x="218" y="45"/>
                    </a:lnTo>
                    <a:lnTo>
                      <a:pt x="202" y="50"/>
                    </a:lnTo>
                    <a:lnTo>
                      <a:pt x="221" y="55"/>
                    </a:lnTo>
                    <a:lnTo>
                      <a:pt x="233" y="65"/>
                    </a:lnTo>
                    <a:lnTo>
                      <a:pt x="242" y="74"/>
                    </a:lnTo>
                    <a:lnTo>
                      <a:pt x="247" y="84"/>
                    </a:lnTo>
                    <a:lnTo>
                      <a:pt x="247" y="103"/>
                    </a:lnTo>
                    <a:lnTo>
                      <a:pt x="242" y="113"/>
                    </a:lnTo>
                    <a:lnTo>
                      <a:pt x="238" y="120"/>
                    </a:lnTo>
                    <a:lnTo>
                      <a:pt x="228" y="129"/>
                    </a:lnTo>
                    <a:lnTo>
                      <a:pt x="216" y="139"/>
                    </a:lnTo>
                    <a:lnTo>
                      <a:pt x="202" y="146"/>
                    </a:lnTo>
                    <a:lnTo>
                      <a:pt x="185" y="151"/>
                    </a:lnTo>
                    <a:lnTo>
                      <a:pt x="166" y="153"/>
                    </a:lnTo>
                    <a:lnTo>
                      <a:pt x="149" y="153"/>
                    </a:lnTo>
                    <a:lnTo>
                      <a:pt x="132" y="151"/>
                    </a:lnTo>
                    <a:lnTo>
                      <a:pt x="115" y="146"/>
                    </a:lnTo>
                    <a:lnTo>
                      <a:pt x="103" y="139"/>
                    </a:lnTo>
                    <a:lnTo>
                      <a:pt x="96" y="132"/>
                    </a:lnTo>
                    <a:lnTo>
                      <a:pt x="89" y="122"/>
                    </a:lnTo>
                    <a:lnTo>
                      <a:pt x="86" y="110"/>
                    </a:lnTo>
                    <a:lnTo>
                      <a:pt x="84" y="101"/>
                    </a:lnTo>
                    <a:lnTo>
                      <a:pt x="84" y="91"/>
                    </a:lnTo>
                    <a:lnTo>
                      <a:pt x="86" y="84"/>
                    </a:lnTo>
                    <a:lnTo>
                      <a:pt x="91" y="77"/>
                    </a:lnTo>
                    <a:lnTo>
                      <a:pt x="70" y="81"/>
                    </a:lnTo>
                    <a:lnTo>
                      <a:pt x="46" y="86"/>
                    </a:lnTo>
                    <a:lnTo>
                      <a:pt x="34" y="91"/>
                    </a:lnTo>
                    <a:lnTo>
                      <a:pt x="26" y="93"/>
                    </a:lnTo>
                    <a:lnTo>
                      <a:pt x="24" y="98"/>
                    </a:lnTo>
                    <a:lnTo>
                      <a:pt x="22" y="101"/>
                    </a:lnTo>
                    <a:lnTo>
                      <a:pt x="22" y="105"/>
                    </a:lnTo>
                    <a:lnTo>
                      <a:pt x="22" y="115"/>
                    </a:lnTo>
                    <a:lnTo>
                      <a:pt x="19" y="117"/>
                    </a:lnTo>
                    <a:lnTo>
                      <a:pt x="17" y="117"/>
                    </a:lnTo>
                    <a:lnTo>
                      <a:pt x="10" y="84"/>
                    </a:lnTo>
                    <a:lnTo>
                      <a:pt x="0" y="48"/>
                    </a:lnTo>
                    <a:lnTo>
                      <a:pt x="7" y="48"/>
                    </a:lnTo>
                    <a:lnTo>
                      <a:pt x="7" y="50"/>
                    </a:lnTo>
                    <a:lnTo>
                      <a:pt x="10" y="57"/>
                    </a:lnTo>
                    <a:lnTo>
                      <a:pt x="14" y="62"/>
                    </a:lnTo>
                    <a:lnTo>
                      <a:pt x="17" y="65"/>
                    </a:lnTo>
                    <a:lnTo>
                      <a:pt x="19" y="67"/>
                    </a:lnTo>
                    <a:lnTo>
                      <a:pt x="29" y="65"/>
                    </a:lnTo>
                    <a:lnTo>
                      <a:pt x="41" y="62"/>
                    </a:lnTo>
                    <a:lnTo>
                      <a:pt x="113" y="45"/>
                    </a:lnTo>
                    <a:lnTo>
                      <a:pt x="182" y="29"/>
                    </a:lnTo>
                    <a:lnTo>
                      <a:pt x="194" y="26"/>
                    </a:lnTo>
                    <a:lnTo>
                      <a:pt x="202" y="24"/>
                    </a:lnTo>
                    <a:lnTo>
                      <a:pt x="204" y="21"/>
                    </a:lnTo>
                    <a:lnTo>
                      <a:pt x="206" y="19"/>
                    </a:lnTo>
                    <a:lnTo>
                      <a:pt x="206" y="12"/>
                    </a:lnTo>
                    <a:lnTo>
                      <a:pt x="204" y="7"/>
                    </a:lnTo>
                    <a:lnTo>
                      <a:pt x="202" y="2"/>
                    </a:lnTo>
                    <a:lnTo>
                      <a:pt x="204" y="2"/>
                    </a:lnTo>
                    <a:lnTo>
                      <a:pt x="206" y="0"/>
                    </a:lnTo>
                    <a:close/>
                    <a:moveTo>
                      <a:pt x="192" y="53"/>
                    </a:moveTo>
                    <a:lnTo>
                      <a:pt x="163" y="60"/>
                    </a:lnTo>
                    <a:lnTo>
                      <a:pt x="134" y="65"/>
                    </a:lnTo>
                    <a:lnTo>
                      <a:pt x="120" y="69"/>
                    </a:lnTo>
                    <a:lnTo>
                      <a:pt x="113" y="72"/>
                    </a:lnTo>
                    <a:lnTo>
                      <a:pt x="103" y="77"/>
                    </a:lnTo>
                    <a:lnTo>
                      <a:pt x="98" y="86"/>
                    </a:lnTo>
                    <a:lnTo>
                      <a:pt x="94" y="98"/>
                    </a:lnTo>
                    <a:lnTo>
                      <a:pt x="96" y="108"/>
                    </a:lnTo>
                    <a:lnTo>
                      <a:pt x="101" y="120"/>
                    </a:lnTo>
                    <a:lnTo>
                      <a:pt x="113" y="127"/>
                    </a:lnTo>
                    <a:lnTo>
                      <a:pt x="125" y="132"/>
                    </a:lnTo>
                    <a:lnTo>
                      <a:pt x="137" y="132"/>
                    </a:lnTo>
                    <a:lnTo>
                      <a:pt x="163" y="129"/>
                    </a:lnTo>
                    <a:lnTo>
                      <a:pt x="192" y="117"/>
                    </a:lnTo>
                    <a:lnTo>
                      <a:pt x="214" y="103"/>
                    </a:lnTo>
                    <a:lnTo>
                      <a:pt x="221" y="91"/>
                    </a:lnTo>
                    <a:lnTo>
                      <a:pt x="221" y="79"/>
                    </a:lnTo>
                    <a:lnTo>
                      <a:pt x="214" y="65"/>
                    </a:lnTo>
                    <a:lnTo>
                      <a:pt x="206" y="60"/>
                    </a:lnTo>
                    <a:lnTo>
                      <a:pt x="192" y="53"/>
                    </a:lnTo>
                    <a:close/>
                  </a:path>
                </a:pathLst>
              </a:custGeom>
              <a:solidFill>
                <a:srgbClr val="CBCBCB"/>
              </a:solidFill>
              <a:ln w="9525">
                <a:noFill/>
                <a:round/>
                <a:headEnd/>
                <a:tailEnd/>
              </a:ln>
            </p:spPr>
            <p:txBody>
              <a:bodyPr/>
              <a:lstStyle/>
              <a:p>
                <a:endParaRPr lang="ru-RU"/>
              </a:p>
            </p:txBody>
          </p:sp>
          <p:sp>
            <p:nvSpPr>
              <p:cNvPr id="215" name="Freeform 945"/>
              <p:cNvSpPr>
                <a:spLocks/>
              </p:cNvSpPr>
              <p:nvPr/>
            </p:nvSpPr>
            <p:spPr bwMode="auto">
              <a:xfrm>
                <a:off x="8696" y="5074"/>
                <a:ext cx="243" cy="120"/>
              </a:xfrm>
              <a:custGeom>
                <a:avLst/>
                <a:gdLst>
                  <a:gd name="T0" fmla="*/ 243 w 243"/>
                  <a:gd name="T1" fmla="*/ 43 h 120"/>
                  <a:gd name="T2" fmla="*/ 144 w 243"/>
                  <a:gd name="T3" fmla="*/ 67 h 120"/>
                  <a:gd name="T4" fmla="*/ 44 w 243"/>
                  <a:gd name="T5" fmla="*/ 88 h 120"/>
                  <a:gd name="T6" fmla="*/ 32 w 243"/>
                  <a:gd name="T7" fmla="*/ 93 h 120"/>
                  <a:gd name="T8" fmla="*/ 24 w 243"/>
                  <a:gd name="T9" fmla="*/ 96 h 120"/>
                  <a:gd name="T10" fmla="*/ 22 w 243"/>
                  <a:gd name="T11" fmla="*/ 100 h 120"/>
                  <a:gd name="T12" fmla="*/ 20 w 243"/>
                  <a:gd name="T13" fmla="*/ 103 h 120"/>
                  <a:gd name="T14" fmla="*/ 20 w 243"/>
                  <a:gd name="T15" fmla="*/ 108 h 120"/>
                  <a:gd name="T16" fmla="*/ 20 w 243"/>
                  <a:gd name="T17" fmla="*/ 117 h 120"/>
                  <a:gd name="T18" fmla="*/ 17 w 243"/>
                  <a:gd name="T19" fmla="*/ 117 h 120"/>
                  <a:gd name="T20" fmla="*/ 15 w 243"/>
                  <a:gd name="T21" fmla="*/ 120 h 120"/>
                  <a:gd name="T22" fmla="*/ 0 w 243"/>
                  <a:gd name="T23" fmla="*/ 55 h 120"/>
                  <a:gd name="T24" fmla="*/ 3 w 243"/>
                  <a:gd name="T25" fmla="*/ 52 h 120"/>
                  <a:gd name="T26" fmla="*/ 5 w 243"/>
                  <a:gd name="T27" fmla="*/ 52 h 120"/>
                  <a:gd name="T28" fmla="*/ 8 w 243"/>
                  <a:gd name="T29" fmla="*/ 60 h 120"/>
                  <a:gd name="T30" fmla="*/ 10 w 243"/>
                  <a:gd name="T31" fmla="*/ 64 h 120"/>
                  <a:gd name="T32" fmla="*/ 15 w 243"/>
                  <a:gd name="T33" fmla="*/ 67 h 120"/>
                  <a:gd name="T34" fmla="*/ 20 w 243"/>
                  <a:gd name="T35" fmla="*/ 67 h 120"/>
                  <a:gd name="T36" fmla="*/ 27 w 243"/>
                  <a:gd name="T37" fmla="*/ 67 h 120"/>
                  <a:gd name="T38" fmla="*/ 39 w 243"/>
                  <a:gd name="T39" fmla="*/ 64 h 120"/>
                  <a:gd name="T40" fmla="*/ 106 w 243"/>
                  <a:gd name="T41" fmla="*/ 50 h 120"/>
                  <a:gd name="T42" fmla="*/ 173 w 243"/>
                  <a:gd name="T43" fmla="*/ 33 h 120"/>
                  <a:gd name="T44" fmla="*/ 185 w 243"/>
                  <a:gd name="T45" fmla="*/ 31 h 120"/>
                  <a:gd name="T46" fmla="*/ 192 w 243"/>
                  <a:gd name="T47" fmla="*/ 28 h 120"/>
                  <a:gd name="T48" fmla="*/ 204 w 243"/>
                  <a:gd name="T49" fmla="*/ 24 h 120"/>
                  <a:gd name="T50" fmla="*/ 209 w 243"/>
                  <a:gd name="T51" fmla="*/ 21 h 120"/>
                  <a:gd name="T52" fmla="*/ 212 w 243"/>
                  <a:gd name="T53" fmla="*/ 19 h 120"/>
                  <a:gd name="T54" fmla="*/ 212 w 243"/>
                  <a:gd name="T55" fmla="*/ 16 h 120"/>
                  <a:gd name="T56" fmla="*/ 212 w 243"/>
                  <a:gd name="T57" fmla="*/ 14 h 120"/>
                  <a:gd name="T58" fmla="*/ 209 w 243"/>
                  <a:gd name="T59" fmla="*/ 9 h 120"/>
                  <a:gd name="T60" fmla="*/ 207 w 243"/>
                  <a:gd name="T61" fmla="*/ 4 h 120"/>
                  <a:gd name="T62" fmla="*/ 209 w 243"/>
                  <a:gd name="T63" fmla="*/ 2 h 120"/>
                  <a:gd name="T64" fmla="*/ 212 w 243"/>
                  <a:gd name="T65" fmla="*/ 0 h 120"/>
                  <a:gd name="T66" fmla="*/ 240 w 243"/>
                  <a:gd name="T67" fmla="*/ 36 h 120"/>
                  <a:gd name="T68" fmla="*/ 240 w 243"/>
                  <a:gd name="T69" fmla="*/ 40 h 120"/>
                  <a:gd name="T70" fmla="*/ 243 w 243"/>
                  <a:gd name="T71" fmla="*/ 43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3"/>
                  <a:gd name="T109" fmla="*/ 0 h 120"/>
                  <a:gd name="T110" fmla="*/ 243 w 243"/>
                  <a:gd name="T111" fmla="*/ 120 h 1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3" h="120">
                    <a:moveTo>
                      <a:pt x="243" y="43"/>
                    </a:moveTo>
                    <a:lnTo>
                      <a:pt x="144" y="67"/>
                    </a:lnTo>
                    <a:lnTo>
                      <a:pt x="44" y="88"/>
                    </a:lnTo>
                    <a:lnTo>
                      <a:pt x="32" y="93"/>
                    </a:lnTo>
                    <a:lnTo>
                      <a:pt x="24" y="96"/>
                    </a:lnTo>
                    <a:lnTo>
                      <a:pt x="22" y="100"/>
                    </a:lnTo>
                    <a:lnTo>
                      <a:pt x="20" y="103"/>
                    </a:lnTo>
                    <a:lnTo>
                      <a:pt x="20" y="108"/>
                    </a:lnTo>
                    <a:lnTo>
                      <a:pt x="20" y="117"/>
                    </a:lnTo>
                    <a:lnTo>
                      <a:pt x="17" y="117"/>
                    </a:lnTo>
                    <a:lnTo>
                      <a:pt x="15" y="120"/>
                    </a:lnTo>
                    <a:lnTo>
                      <a:pt x="0" y="55"/>
                    </a:lnTo>
                    <a:lnTo>
                      <a:pt x="3" y="52"/>
                    </a:lnTo>
                    <a:lnTo>
                      <a:pt x="5" y="52"/>
                    </a:lnTo>
                    <a:lnTo>
                      <a:pt x="8" y="60"/>
                    </a:lnTo>
                    <a:lnTo>
                      <a:pt x="10" y="64"/>
                    </a:lnTo>
                    <a:lnTo>
                      <a:pt x="15" y="67"/>
                    </a:lnTo>
                    <a:lnTo>
                      <a:pt x="20" y="67"/>
                    </a:lnTo>
                    <a:lnTo>
                      <a:pt x="27" y="67"/>
                    </a:lnTo>
                    <a:lnTo>
                      <a:pt x="39" y="64"/>
                    </a:lnTo>
                    <a:lnTo>
                      <a:pt x="106" y="50"/>
                    </a:lnTo>
                    <a:lnTo>
                      <a:pt x="173" y="33"/>
                    </a:lnTo>
                    <a:lnTo>
                      <a:pt x="185" y="31"/>
                    </a:lnTo>
                    <a:lnTo>
                      <a:pt x="192" y="28"/>
                    </a:lnTo>
                    <a:lnTo>
                      <a:pt x="204" y="24"/>
                    </a:lnTo>
                    <a:lnTo>
                      <a:pt x="209" y="21"/>
                    </a:lnTo>
                    <a:lnTo>
                      <a:pt x="212" y="19"/>
                    </a:lnTo>
                    <a:lnTo>
                      <a:pt x="212" y="16"/>
                    </a:lnTo>
                    <a:lnTo>
                      <a:pt x="212" y="14"/>
                    </a:lnTo>
                    <a:lnTo>
                      <a:pt x="209" y="9"/>
                    </a:lnTo>
                    <a:lnTo>
                      <a:pt x="207" y="4"/>
                    </a:lnTo>
                    <a:lnTo>
                      <a:pt x="209" y="2"/>
                    </a:lnTo>
                    <a:lnTo>
                      <a:pt x="212" y="0"/>
                    </a:lnTo>
                    <a:lnTo>
                      <a:pt x="240" y="36"/>
                    </a:lnTo>
                    <a:lnTo>
                      <a:pt x="240" y="40"/>
                    </a:lnTo>
                    <a:lnTo>
                      <a:pt x="243" y="43"/>
                    </a:lnTo>
                    <a:close/>
                  </a:path>
                </a:pathLst>
              </a:custGeom>
              <a:solidFill>
                <a:srgbClr val="CBCBCB"/>
              </a:solidFill>
              <a:ln w="9525">
                <a:noFill/>
                <a:round/>
                <a:headEnd/>
                <a:tailEnd/>
              </a:ln>
            </p:spPr>
            <p:txBody>
              <a:bodyPr/>
              <a:lstStyle/>
              <a:p>
                <a:endParaRPr lang="ru-RU"/>
              </a:p>
            </p:txBody>
          </p:sp>
          <p:sp>
            <p:nvSpPr>
              <p:cNvPr id="216" name="Freeform 946"/>
              <p:cNvSpPr>
                <a:spLocks noEditPoints="1"/>
              </p:cNvSpPr>
              <p:nvPr/>
            </p:nvSpPr>
            <p:spPr bwMode="auto">
              <a:xfrm>
                <a:off x="8716" y="5174"/>
                <a:ext cx="240" cy="99"/>
              </a:xfrm>
              <a:custGeom>
                <a:avLst/>
                <a:gdLst>
                  <a:gd name="T0" fmla="*/ 240 w 240"/>
                  <a:gd name="T1" fmla="*/ 12 h 99"/>
                  <a:gd name="T2" fmla="*/ 240 w 240"/>
                  <a:gd name="T3" fmla="*/ 20 h 99"/>
                  <a:gd name="T4" fmla="*/ 237 w 240"/>
                  <a:gd name="T5" fmla="*/ 24 h 99"/>
                  <a:gd name="T6" fmla="*/ 232 w 240"/>
                  <a:gd name="T7" fmla="*/ 29 h 99"/>
                  <a:gd name="T8" fmla="*/ 225 w 240"/>
                  <a:gd name="T9" fmla="*/ 32 h 99"/>
                  <a:gd name="T10" fmla="*/ 218 w 240"/>
                  <a:gd name="T11" fmla="*/ 32 h 99"/>
                  <a:gd name="T12" fmla="*/ 213 w 240"/>
                  <a:gd name="T13" fmla="*/ 29 h 99"/>
                  <a:gd name="T14" fmla="*/ 208 w 240"/>
                  <a:gd name="T15" fmla="*/ 24 h 99"/>
                  <a:gd name="T16" fmla="*/ 206 w 240"/>
                  <a:gd name="T17" fmla="*/ 20 h 99"/>
                  <a:gd name="T18" fmla="*/ 206 w 240"/>
                  <a:gd name="T19" fmla="*/ 15 h 99"/>
                  <a:gd name="T20" fmla="*/ 208 w 240"/>
                  <a:gd name="T21" fmla="*/ 8 h 99"/>
                  <a:gd name="T22" fmla="*/ 213 w 240"/>
                  <a:gd name="T23" fmla="*/ 5 h 99"/>
                  <a:gd name="T24" fmla="*/ 218 w 240"/>
                  <a:gd name="T25" fmla="*/ 0 h 99"/>
                  <a:gd name="T26" fmla="*/ 225 w 240"/>
                  <a:gd name="T27" fmla="*/ 0 h 99"/>
                  <a:gd name="T28" fmla="*/ 232 w 240"/>
                  <a:gd name="T29" fmla="*/ 3 h 99"/>
                  <a:gd name="T30" fmla="*/ 237 w 240"/>
                  <a:gd name="T31" fmla="*/ 8 h 99"/>
                  <a:gd name="T32" fmla="*/ 240 w 240"/>
                  <a:gd name="T33" fmla="*/ 12 h 99"/>
                  <a:gd name="T34" fmla="*/ 240 w 240"/>
                  <a:gd name="T35" fmla="*/ 12 h 99"/>
                  <a:gd name="T36" fmla="*/ 163 w 240"/>
                  <a:gd name="T37" fmla="*/ 44 h 99"/>
                  <a:gd name="T38" fmla="*/ 103 w 240"/>
                  <a:gd name="T39" fmla="*/ 58 h 99"/>
                  <a:gd name="T40" fmla="*/ 43 w 240"/>
                  <a:gd name="T41" fmla="*/ 72 h 99"/>
                  <a:gd name="T42" fmla="*/ 31 w 240"/>
                  <a:gd name="T43" fmla="*/ 75 h 99"/>
                  <a:gd name="T44" fmla="*/ 26 w 240"/>
                  <a:gd name="T45" fmla="*/ 77 h 99"/>
                  <a:gd name="T46" fmla="*/ 21 w 240"/>
                  <a:gd name="T47" fmla="*/ 82 h 99"/>
                  <a:gd name="T48" fmla="*/ 19 w 240"/>
                  <a:gd name="T49" fmla="*/ 84 h 99"/>
                  <a:gd name="T50" fmla="*/ 19 w 240"/>
                  <a:gd name="T51" fmla="*/ 89 h 99"/>
                  <a:gd name="T52" fmla="*/ 21 w 240"/>
                  <a:gd name="T53" fmla="*/ 99 h 99"/>
                  <a:gd name="T54" fmla="*/ 14 w 240"/>
                  <a:gd name="T55" fmla="*/ 99 h 99"/>
                  <a:gd name="T56" fmla="*/ 7 w 240"/>
                  <a:gd name="T57" fmla="*/ 68 h 99"/>
                  <a:gd name="T58" fmla="*/ 0 w 240"/>
                  <a:gd name="T59" fmla="*/ 36 h 99"/>
                  <a:gd name="T60" fmla="*/ 2 w 240"/>
                  <a:gd name="T61" fmla="*/ 34 h 99"/>
                  <a:gd name="T62" fmla="*/ 4 w 240"/>
                  <a:gd name="T63" fmla="*/ 34 h 99"/>
                  <a:gd name="T64" fmla="*/ 7 w 240"/>
                  <a:gd name="T65" fmla="*/ 41 h 99"/>
                  <a:gd name="T66" fmla="*/ 9 w 240"/>
                  <a:gd name="T67" fmla="*/ 46 h 99"/>
                  <a:gd name="T68" fmla="*/ 14 w 240"/>
                  <a:gd name="T69" fmla="*/ 48 h 99"/>
                  <a:gd name="T70" fmla="*/ 19 w 240"/>
                  <a:gd name="T71" fmla="*/ 51 h 99"/>
                  <a:gd name="T72" fmla="*/ 26 w 240"/>
                  <a:gd name="T73" fmla="*/ 51 h 99"/>
                  <a:gd name="T74" fmla="*/ 38 w 240"/>
                  <a:gd name="T75" fmla="*/ 48 h 99"/>
                  <a:gd name="T76" fmla="*/ 96 w 240"/>
                  <a:gd name="T77" fmla="*/ 34 h 99"/>
                  <a:gd name="T78" fmla="*/ 115 w 240"/>
                  <a:gd name="T79" fmla="*/ 29 h 99"/>
                  <a:gd name="T80" fmla="*/ 122 w 240"/>
                  <a:gd name="T81" fmla="*/ 27 h 99"/>
                  <a:gd name="T82" fmla="*/ 127 w 240"/>
                  <a:gd name="T83" fmla="*/ 24 h 99"/>
                  <a:gd name="T84" fmla="*/ 129 w 240"/>
                  <a:gd name="T85" fmla="*/ 22 h 99"/>
                  <a:gd name="T86" fmla="*/ 132 w 240"/>
                  <a:gd name="T87" fmla="*/ 20 h 99"/>
                  <a:gd name="T88" fmla="*/ 134 w 240"/>
                  <a:gd name="T89" fmla="*/ 17 h 99"/>
                  <a:gd name="T90" fmla="*/ 134 w 240"/>
                  <a:gd name="T91" fmla="*/ 15 h 99"/>
                  <a:gd name="T92" fmla="*/ 132 w 240"/>
                  <a:gd name="T93" fmla="*/ 10 h 99"/>
                  <a:gd name="T94" fmla="*/ 129 w 240"/>
                  <a:gd name="T95" fmla="*/ 5 h 99"/>
                  <a:gd name="T96" fmla="*/ 132 w 240"/>
                  <a:gd name="T97" fmla="*/ 3 h 99"/>
                  <a:gd name="T98" fmla="*/ 134 w 240"/>
                  <a:gd name="T99" fmla="*/ 0 h 99"/>
                  <a:gd name="T100" fmla="*/ 163 w 240"/>
                  <a:gd name="T101" fmla="*/ 36 h 99"/>
                  <a:gd name="T102" fmla="*/ 163 w 240"/>
                  <a:gd name="T103" fmla="*/ 44 h 99"/>
                  <a:gd name="T104" fmla="*/ 163 w 240"/>
                  <a:gd name="T105" fmla="*/ 44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0"/>
                  <a:gd name="T160" fmla="*/ 0 h 99"/>
                  <a:gd name="T161" fmla="*/ 240 w 240"/>
                  <a:gd name="T162" fmla="*/ 99 h 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0" h="99">
                    <a:moveTo>
                      <a:pt x="240" y="12"/>
                    </a:moveTo>
                    <a:lnTo>
                      <a:pt x="240" y="20"/>
                    </a:lnTo>
                    <a:lnTo>
                      <a:pt x="237" y="24"/>
                    </a:lnTo>
                    <a:lnTo>
                      <a:pt x="232" y="29"/>
                    </a:lnTo>
                    <a:lnTo>
                      <a:pt x="225" y="32"/>
                    </a:lnTo>
                    <a:lnTo>
                      <a:pt x="218" y="32"/>
                    </a:lnTo>
                    <a:lnTo>
                      <a:pt x="213" y="29"/>
                    </a:lnTo>
                    <a:lnTo>
                      <a:pt x="208" y="24"/>
                    </a:lnTo>
                    <a:lnTo>
                      <a:pt x="206" y="20"/>
                    </a:lnTo>
                    <a:lnTo>
                      <a:pt x="206" y="15"/>
                    </a:lnTo>
                    <a:lnTo>
                      <a:pt x="208" y="8"/>
                    </a:lnTo>
                    <a:lnTo>
                      <a:pt x="213" y="5"/>
                    </a:lnTo>
                    <a:lnTo>
                      <a:pt x="218" y="0"/>
                    </a:lnTo>
                    <a:lnTo>
                      <a:pt x="225" y="0"/>
                    </a:lnTo>
                    <a:lnTo>
                      <a:pt x="232" y="3"/>
                    </a:lnTo>
                    <a:lnTo>
                      <a:pt x="237" y="8"/>
                    </a:lnTo>
                    <a:lnTo>
                      <a:pt x="240" y="12"/>
                    </a:lnTo>
                    <a:close/>
                    <a:moveTo>
                      <a:pt x="163" y="44"/>
                    </a:moveTo>
                    <a:lnTo>
                      <a:pt x="103" y="58"/>
                    </a:lnTo>
                    <a:lnTo>
                      <a:pt x="43" y="72"/>
                    </a:lnTo>
                    <a:lnTo>
                      <a:pt x="31" y="75"/>
                    </a:lnTo>
                    <a:lnTo>
                      <a:pt x="26" y="77"/>
                    </a:lnTo>
                    <a:lnTo>
                      <a:pt x="21" y="82"/>
                    </a:lnTo>
                    <a:lnTo>
                      <a:pt x="19" y="84"/>
                    </a:lnTo>
                    <a:lnTo>
                      <a:pt x="19" y="89"/>
                    </a:lnTo>
                    <a:lnTo>
                      <a:pt x="21" y="99"/>
                    </a:lnTo>
                    <a:lnTo>
                      <a:pt x="14" y="99"/>
                    </a:lnTo>
                    <a:lnTo>
                      <a:pt x="7" y="68"/>
                    </a:lnTo>
                    <a:lnTo>
                      <a:pt x="0" y="36"/>
                    </a:lnTo>
                    <a:lnTo>
                      <a:pt x="2" y="34"/>
                    </a:lnTo>
                    <a:lnTo>
                      <a:pt x="4" y="34"/>
                    </a:lnTo>
                    <a:lnTo>
                      <a:pt x="7" y="41"/>
                    </a:lnTo>
                    <a:lnTo>
                      <a:pt x="9" y="46"/>
                    </a:lnTo>
                    <a:lnTo>
                      <a:pt x="14" y="48"/>
                    </a:lnTo>
                    <a:lnTo>
                      <a:pt x="19" y="51"/>
                    </a:lnTo>
                    <a:lnTo>
                      <a:pt x="26" y="51"/>
                    </a:lnTo>
                    <a:lnTo>
                      <a:pt x="38" y="48"/>
                    </a:lnTo>
                    <a:lnTo>
                      <a:pt x="96" y="34"/>
                    </a:lnTo>
                    <a:lnTo>
                      <a:pt x="115" y="29"/>
                    </a:lnTo>
                    <a:lnTo>
                      <a:pt x="122" y="27"/>
                    </a:lnTo>
                    <a:lnTo>
                      <a:pt x="127" y="24"/>
                    </a:lnTo>
                    <a:lnTo>
                      <a:pt x="129" y="22"/>
                    </a:lnTo>
                    <a:lnTo>
                      <a:pt x="132" y="20"/>
                    </a:lnTo>
                    <a:lnTo>
                      <a:pt x="134" y="17"/>
                    </a:lnTo>
                    <a:lnTo>
                      <a:pt x="134" y="15"/>
                    </a:lnTo>
                    <a:lnTo>
                      <a:pt x="132" y="10"/>
                    </a:lnTo>
                    <a:lnTo>
                      <a:pt x="129" y="5"/>
                    </a:lnTo>
                    <a:lnTo>
                      <a:pt x="132" y="3"/>
                    </a:lnTo>
                    <a:lnTo>
                      <a:pt x="134" y="0"/>
                    </a:lnTo>
                    <a:lnTo>
                      <a:pt x="163" y="36"/>
                    </a:lnTo>
                    <a:lnTo>
                      <a:pt x="163" y="44"/>
                    </a:lnTo>
                    <a:close/>
                  </a:path>
                </a:pathLst>
              </a:custGeom>
              <a:solidFill>
                <a:srgbClr val="CBCBCB"/>
              </a:solidFill>
              <a:ln w="9525">
                <a:noFill/>
                <a:round/>
                <a:headEnd/>
                <a:tailEnd/>
              </a:ln>
            </p:spPr>
            <p:txBody>
              <a:bodyPr/>
              <a:lstStyle/>
              <a:p>
                <a:endParaRPr lang="ru-RU"/>
              </a:p>
            </p:txBody>
          </p:sp>
          <p:sp>
            <p:nvSpPr>
              <p:cNvPr id="217" name="Freeform 947"/>
              <p:cNvSpPr>
                <a:spLocks/>
              </p:cNvSpPr>
              <p:nvPr/>
            </p:nvSpPr>
            <p:spPr bwMode="auto">
              <a:xfrm>
                <a:off x="8732" y="5251"/>
                <a:ext cx="178" cy="175"/>
              </a:xfrm>
              <a:custGeom>
                <a:avLst/>
                <a:gdLst>
                  <a:gd name="T0" fmla="*/ 149 w 178"/>
                  <a:gd name="T1" fmla="*/ 55 h 175"/>
                  <a:gd name="T2" fmla="*/ 171 w 178"/>
                  <a:gd name="T3" fmla="*/ 75 h 175"/>
                  <a:gd name="T4" fmla="*/ 178 w 178"/>
                  <a:gd name="T5" fmla="*/ 96 h 175"/>
                  <a:gd name="T6" fmla="*/ 168 w 178"/>
                  <a:gd name="T7" fmla="*/ 115 h 175"/>
                  <a:gd name="T8" fmla="*/ 147 w 178"/>
                  <a:gd name="T9" fmla="*/ 127 h 175"/>
                  <a:gd name="T10" fmla="*/ 63 w 178"/>
                  <a:gd name="T11" fmla="*/ 147 h 175"/>
                  <a:gd name="T12" fmla="*/ 46 w 178"/>
                  <a:gd name="T13" fmla="*/ 154 h 175"/>
                  <a:gd name="T14" fmla="*/ 39 w 178"/>
                  <a:gd name="T15" fmla="*/ 161 h 175"/>
                  <a:gd name="T16" fmla="*/ 41 w 178"/>
                  <a:gd name="T17" fmla="*/ 175 h 175"/>
                  <a:gd name="T18" fmla="*/ 20 w 178"/>
                  <a:gd name="T19" fmla="*/ 111 h 175"/>
                  <a:gd name="T20" fmla="*/ 24 w 178"/>
                  <a:gd name="T21" fmla="*/ 108 h 175"/>
                  <a:gd name="T22" fmla="*/ 27 w 178"/>
                  <a:gd name="T23" fmla="*/ 113 h 175"/>
                  <a:gd name="T24" fmla="*/ 32 w 178"/>
                  <a:gd name="T25" fmla="*/ 125 h 175"/>
                  <a:gd name="T26" fmla="*/ 44 w 178"/>
                  <a:gd name="T27" fmla="*/ 127 h 175"/>
                  <a:gd name="T28" fmla="*/ 58 w 178"/>
                  <a:gd name="T29" fmla="*/ 125 h 175"/>
                  <a:gd name="T30" fmla="*/ 118 w 178"/>
                  <a:gd name="T31" fmla="*/ 108 h 175"/>
                  <a:gd name="T32" fmla="*/ 147 w 178"/>
                  <a:gd name="T33" fmla="*/ 99 h 175"/>
                  <a:gd name="T34" fmla="*/ 154 w 178"/>
                  <a:gd name="T35" fmla="*/ 89 h 175"/>
                  <a:gd name="T36" fmla="*/ 152 w 178"/>
                  <a:gd name="T37" fmla="*/ 70 h 175"/>
                  <a:gd name="T38" fmla="*/ 135 w 178"/>
                  <a:gd name="T39" fmla="*/ 55 h 175"/>
                  <a:gd name="T40" fmla="*/ 84 w 178"/>
                  <a:gd name="T41" fmla="*/ 60 h 175"/>
                  <a:gd name="T42" fmla="*/ 39 w 178"/>
                  <a:gd name="T43" fmla="*/ 72 h 175"/>
                  <a:gd name="T44" fmla="*/ 27 w 178"/>
                  <a:gd name="T45" fmla="*/ 75 h 175"/>
                  <a:gd name="T46" fmla="*/ 22 w 178"/>
                  <a:gd name="T47" fmla="*/ 82 h 175"/>
                  <a:gd name="T48" fmla="*/ 22 w 178"/>
                  <a:gd name="T49" fmla="*/ 99 h 175"/>
                  <a:gd name="T50" fmla="*/ 17 w 178"/>
                  <a:gd name="T51" fmla="*/ 99 h 175"/>
                  <a:gd name="T52" fmla="*/ 0 w 178"/>
                  <a:gd name="T53" fmla="*/ 34 h 175"/>
                  <a:gd name="T54" fmla="*/ 8 w 178"/>
                  <a:gd name="T55" fmla="*/ 31 h 175"/>
                  <a:gd name="T56" fmla="*/ 8 w 178"/>
                  <a:gd name="T57" fmla="*/ 36 h 175"/>
                  <a:gd name="T58" fmla="*/ 17 w 178"/>
                  <a:gd name="T59" fmla="*/ 48 h 175"/>
                  <a:gd name="T60" fmla="*/ 39 w 178"/>
                  <a:gd name="T61" fmla="*/ 46 h 175"/>
                  <a:gd name="T62" fmla="*/ 94 w 178"/>
                  <a:gd name="T63" fmla="*/ 31 h 175"/>
                  <a:gd name="T64" fmla="*/ 116 w 178"/>
                  <a:gd name="T65" fmla="*/ 27 h 175"/>
                  <a:gd name="T66" fmla="*/ 128 w 178"/>
                  <a:gd name="T67" fmla="*/ 24 h 175"/>
                  <a:gd name="T68" fmla="*/ 135 w 178"/>
                  <a:gd name="T69" fmla="*/ 19 h 175"/>
                  <a:gd name="T70" fmla="*/ 132 w 178"/>
                  <a:gd name="T71" fmla="*/ 7 h 175"/>
                  <a:gd name="T72" fmla="*/ 132 w 178"/>
                  <a:gd name="T73" fmla="*/ 3 h 175"/>
                  <a:gd name="T74" fmla="*/ 149 w 178"/>
                  <a:gd name="T75" fmla="*/ 17 h 175"/>
                  <a:gd name="T76" fmla="*/ 164 w 178"/>
                  <a:gd name="T77" fmla="*/ 39 h 175"/>
                  <a:gd name="T78" fmla="*/ 149 w 178"/>
                  <a:gd name="T79" fmla="*/ 46 h 1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8"/>
                  <a:gd name="T121" fmla="*/ 0 h 175"/>
                  <a:gd name="T122" fmla="*/ 178 w 178"/>
                  <a:gd name="T123" fmla="*/ 175 h 1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8" h="175">
                    <a:moveTo>
                      <a:pt x="132" y="48"/>
                    </a:moveTo>
                    <a:lnTo>
                      <a:pt x="149" y="55"/>
                    </a:lnTo>
                    <a:lnTo>
                      <a:pt x="164" y="65"/>
                    </a:lnTo>
                    <a:lnTo>
                      <a:pt x="171" y="75"/>
                    </a:lnTo>
                    <a:lnTo>
                      <a:pt x="176" y="84"/>
                    </a:lnTo>
                    <a:lnTo>
                      <a:pt x="178" y="96"/>
                    </a:lnTo>
                    <a:lnTo>
                      <a:pt x="173" y="106"/>
                    </a:lnTo>
                    <a:lnTo>
                      <a:pt x="168" y="115"/>
                    </a:lnTo>
                    <a:lnTo>
                      <a:pt x="156" y="123"/>
                    </a:lnTo>
                    <a:lnTo>
                      <a:pt x="147" y="127"/>
                    </a:lnTo>
                    <a:lnTo>
                      <a:pt x="128" y="132"/>
                    </a:lnTo>
                    <a:lnTo>
                      <a:pt x="63" y="147"/>
                    </a:lnTo>
                    <a:lnTo>
                      <a:pt x="51" y="151"/>
                    </a:lnTo>
                    <a:lnTo>
                      <a:pt x="46" y="154"/>
                    </a:lnTo>
                    <a:lnTo>
                      <a:pt x="41" y="159"/>
                    </a:lnTo>
                    <a:lnTo>
                      <a:pt x="39" y="161"/>
                    </a:lnTo>
                    <a:lnTo>
                      <a:pt x="39" y="166"/>
                    </a:lnTo>
                    <a:lnTo>
                      <a:pt x="41" y="175"/>
                    </a:lnTo>
                    <a:lnTo>
                      <a:pt x="34" y="175"/>
                    </a:lnTo>
                    <a:lnTo>
                      <a:pt x="20" y="111"/>
                    </a:lnTo>
                    <a:lnTo>
                      <a:pt x="22" y="111"/>
                    </a:lnTo>
                    <a:lnTo>
                      <a:pt x="24" y="108"/>
                    </a:lnTo>
                    <a:lnTo>
                      <a:pt x="24" y="111"/>
                    </a:lnTo>
                    <a:lnTo>
                      <a:pt x="27" y="113"/>
                    </a:lnTo>
                    <a:lnTo>
                      <a:pt x="29" y="120"/>
                    </a:lnTo>
                    <a:lnTo>
                      <a:pt x="32" y="125"/>
                    </a:lnTo>
                    <a:lnTo>
                      <a:pt x="36" y="127"/>
                    </a:lnTo>
                    <a:lnTo>
                      <a:pt x="44" y="127"/>
                    </a:lnTo>
                    <a:lnTo>
                      <a:pt x="48" y="127"/>
                    </a:lnTo>
                    <a:lnTo>
                      <a:pt x="58" y="125"/>
                    </a:lnTo>
                    <a:lnTo>
                      <a:pt x="89" y="118"/>
                    </a:lnTo>
                    <a:lnTo>
                      <a:pt x="118" y="108"/>
                    </a:lnTo>
                    <a:lnTo>
                      <a:pt x="137" y="103"/>
                    </a:lnTo>
                    <a:lnTo>
                      <a:pt x="147" y="99"/>
                    </a:lnTo>
                    <a:lnTo>
                      <a:pt x="152" y="94"/>
                    </a:lnTo>
                    <a:lnTo>
                      <a:pt x="154" y="89"/>
                    </a:lnTo>
                    <a:lnTo>
                      <a:pt x="154" y="79"/>
                    </a:lnTo>
                    <a:lnTo>
                      <a:pt x="152" y="70"/>
                    </a:lnTo>
                    <a:lnTo>
                      <a:pt x="144" y="63"/>
                    </a:lnTo>
                    <a:lnTo>
                      <a:pt x="135" y="55"/>
                    </a:lnTo>
                    <a:lnTo>
                      <a:pt x="123" y="51"/>
                    </a:lnTo>
                    <a:lnTo>
                      <a:pt x="84" y="60"/>
                    </a:lnTo>
                    <a:lnTo>
                      <a:pt x="46" y="70"/>
                    </a:lnTo>
                    <a:lnTo>
                      <a:pt x="39" y="72"/>
                    </a:lnTo>
                    <a:lnTo>
                      <a:pt x="34" y="72"/>
                    </a:lnTo>
                    <a:lnTo>
                      <a:pt x="27" y="75"/>
                    </a:lnTo>
                    <a:lnTo>
                      <a:pt x="24" y="79"/>
                    </a:lnTo>
                    <a:lnTo>
                      <a:pt x="22" y="82"/>
                    </a:lnTo>
                    <a:lnTo>
                      <a:pt x="20" y="89"/>
                    </a:lnTo>
                    <a:lnTo>
                      <a:pt x="22" y="99"/>
                    </a:lnTo>
                    <a:lnTo>
                      <a:pt x="20" y="99"/>
                    </a:lnTo>
                    <a:lnTo>
                      <a:pt x="17" y="99"/>
                    </a:lnTo>
                    <a:lnTo>
                      <a:pt x="8" y="67"/>
                    </a:lnTo>
                    <a:lnTo>
                      <a:pt x="0" y="34"/>
                    </a:lnTo>
                    <a:lnTo>
                      <a:pt x="5" y="34"/>
                    </a:lnTo>
                    <a:lnTo>
                      <a:pt x="8" y="31"/>
                    </a:lnTo>
                    <a:lnTo>
                      <a:pt x="8" y="34"/>
                    </a:lnTo>
                    <a:lnTo>
                      <a:pt x="8" y="36"/>
                    </a:lnTo>
                    <a:lnTo>
                      <a:pt x="12" y="43"/>
                    </a:lnTo>
                    <a:lnTo>
                      <a:pt x="17" y="48"/>
                    </a:lnTo>
                    <a:lnTo>
                      <a:pt x="27" y="48"/>
                    </a:lnTo>
                    <a:lnTo>
                      <a:pt x="39" y="46"/>
                    </a:lnTo>
                    <a:lnTo>
                      <a:pt x="68" y="39"/>
                    </a:lnTo>
                    <a:lnTo>
                      <a:pt x="94" y="31"/>
                    </a:lnTo>
                    <a:lnTo>
                      <a:pt x="106" y="29"/>
                    </a:lnTo>
                    <a:lnTo>
                      <a:pt x="116" y="27"/>
                    </a:lnTo>
                    <a:lnTo>
                      <a:pt x="123" y="24"/>
                    </a:lnTo>
                    <a:lnTo>
                      <a:pt x="128" y="24"/>
                    </a:lnTo>
                    <a:lnTo>
                      <a:pt x="132" y="22"/>
                    </a:lnTo>
                    <a:lnTo>
                      <a:pt x="135" y="19"/>
                    </a:lnTo>
                    <a:lnTo>
                      <a:pt x="135" y="12"/>
                    </a:lnTo>
                    <a:lnTo>
                      <a:pt x="132" y="7"/>
                    </a:lnTo>
                    <a:lnTo>
                      <a:pt x="130" y="3"/>
                    </a:lnTo>
                    <a:lnTo>
                      <a:pt x="132" y="3"/>
                    </a:lnTo>
                    <a:lnTo>
                      <a:pt x="135" y="0"/>
                    </a:lnTo>
                    <a:lnTo>
                      <a:pt x="149" y="17"/>
                    </a:lnTo>
                    <a:lnTo>
                      <a:pt x="164" y="34"/>
                    </a:lnTo>
                    <a:lnTo>
                      <a:pt x="164" y="39"/>
                    </a:lnTo>
                    <a:lnTo>
                      <a:pt x="166" y="41"/>
                    </a:lnTo>
                    <a:lnTo>
                      <a:pt x="149" y="46"/>
                    </a:lnTo>
                    <a:lnTo>
                      <a:pt x="132" y="48"/>
                    </a:lnTo>
                    <a:close/>
                  </a:path>
                </a:pathLst>
              </a:custGeom>
              <a:solidFill>
                <a:srgbClr val="CBCBCB"/>
              </a:solidFill>
              <a:ln w="9525">
                <a:noFill/>
                <a:round/>
                <a:headEnd/>
                <a:tailEnd/>
              </a:ln>
            </p:spPr>
            <p:txBody>
              <a:bodyPr/>
              <a:lstStyle/>
              <a:p>
                <a:endParaRPr lang="ru-RU"/>
              </a:p>
            </p:txBody>
          </p:sp>
          <p:sp>
            <p:nvSpPr>
              <p:cNvPr id="218" name="Freeform 948"/>
              <p:cNvSpPr>
                <a:spLocks noEditPoints="1"/>
              </p:cNvSpPr>
              <p:nvPr/>
            </p:nvSpPr>
            <p:spPr bwMode="auto">
              <a:xfrm>
                <a:off x="8778" y="5419"/>
                <a:ext cx="161" cy="118"/>
              </a:xfrm>
              <a:custGeom>
                <a:avLst/>
                <a:gdLst>
                  <a:gd name="T0" fmla="*/ 89 w 161"/>
                  <a:gd name="T1" fmla="*/ 19 h 118"/>
                  <a:gd name="T2" fmla="*/ 60 w 161"/>
                  <a:gd name="T3" fmla="*/ 29 h 118"/>
                  <a:gd name="T4" fmla="*/ 50 w 161"/>
                  <a:gd name="T5" fmla="*/ 36 h 118"/>
                  <a:gd name="T6" fmla="*/ 41 w 161"/>
                  <a:gd name="T7" fmla="*/ 46 h 118"/>
                  <a:gd name="T8" fmla="*/ 31 w 161"/>
                  <a:gd name="T9" fmla="*/ 65 h 118"/>
                  <a:gd name="T10" fmla="*/ 29 w 161"/>
                  <a:gd name="T11" fmla="*/ 75 h 118"/>
                  <a:gd name="T12" fmla="*/ 29 w 161"/>
                  <a:gd name="T13" fmla="*/ 84 h 118"/>
                  <a:gd name="T14" fmla="*/ 34 w 161"/>
                  <a:gd name="T15" fmla="*/ 94 h 118"/>
                  <a:gd name="T16" fmla="*/ 43 w 161"/>
                  <a:gd name="T17" fmla="*/ 103 h 118"/>
                  <a:gd name="T18" fmla="*/ 55 w 161"/>
                  <a:gd name="T19" fmla="*/ 111 h 118"/>
                  <a:gd name="T20" fmla="*/ 74 w 161"/>
                  <a:gd name="T21" fmla="*/ 113 h 118"/>
                  <a:gd name="T22" fmla="*/ 74 w 161"/>
                  <a:gd name="T23" fmla="*/ 115 h 118"/>
                  <a:gd name="T24" fmla="*/ 72 w 161"/>
                  <a:gd name="T25" fmla="*/ 118 h 118"/>
                  <a:gd name="T26" fmla="*/ 50 w 161"/>
                  <a:gd name="T27" fmla="*/ 118 h 118"/>
                  <a:gd name="T28" fmla="*/ 29 w 161"/>
                  <a:gd name="T29" fmla="*/ 111 h 118"/>
                  <a:gd name="T30" fmla="*/ 12 w 161"/>
                  <a:gd name="T31" fmla="*/ 99 h 118"/>
                  <a:gd name="T32" fmla="*/ 0 w 161"/>
                  <a:gd name="T33" fmla="*/ 79 h 118"/>
                  <a:gd name="T34" fmla="*/ 0 w 161"/>
                  <a:gd name="T35" fmla="*/ 67 h 118"/>
                  <a:gd name="T36" fmla="*/ 0 w 161"/>
                  <a:gd name="T37" fmla="*/ 55 h 118"/>
                  <a:gd name="T38" fmla="*/ 5 w 161"/>
                  <a:gd name="T39" fmla="*/ 46 h 118"/>
                  <a:gd name="T40" fmla="*/ 12 w 161"/>
                  <a:gd name="T41" fmla="*/ 34 h 118"/>
                  <a:gd name="T42" fmla="*/ 34 w 161"/>
                  <a:gd name="T43" fmla="*/ 15 h 118"/>
                  <a:gd name="T44" fmla="*/ 48 w 161"/>
                  <a:gd name="T45" fmla="*/ 7 h 118"/>
                  <a:gd name="T46" fmla="*/ 65 w 161"/>
                  <a:gd name="T47" fmla="*/ 3 h 118"/>
                  <a:gd name="T48" fmla="*/ 98 w 161"/>
                  <a:gd name="T49" fmla="*/ 0 h 118"/>
                  <a:gd name="T50" fmla="*/ 113 w 161"/>
                  <a:gd name="T51" fmla="*/ 0 h 118"/>
                  <a:gd name="T52" fmla="*/ 127 w 161"/>
                  <a:gd name="T53" fmla="*/ 5 h 118"/>
                  <a:gd name="T54" fmla="*/ 139 w 161"/>
                  <a:gd name="T55" fmla="*/ 12 h 118"/>
                  <a:gd name="T56" fmla="*/ 149 w 161"/>
                  <a:gd name="T57" fmla="*/ 22 h 118"/>
                  <a:gd name="T58" fmla="*/ 156 w 161"/>
                  <a:gd name="T59" fmla="*/ 31 h 118"/>
                  <a:gd name="T60" fmla="*/ 161 w 161"/>
                  <a:gd name="T61" fmla="*/ 43 h 118"/>
                  <a:gd name="T62" fmla="*/ 161 w 161"/>
                  <a:gd name="T63" fmla="*/ 65 h 118"/>
                  <a:gd name="T64" fmla="*/ 156 w 161"/>
                  <a:gd name="T65" fmla="*/ 75 h 118"/>
                  <a:gd name="T66" fmla="*/ 151 w 161"/>
                  <a:gd name="T67" fmla="*/ 84 h 118"/>
                  <a:gd name="T68" fmla="*/ 144 w 161"/>
                  <a:gd name="T69" fmla="*/ 94 h 118"/>
                  <a:gd name="T70" fmla="*/ 134 w 161"/>
                  <a:gd name="T71" fmla="*/ 101 h 118"/>
                  <a:gd name="T72" fmla="*/ 110 w 161"/>
                  <a:gd name="T73" fmla="*/ 111 h 118"/>
                  <a:gd name="T74" fmla="*/ 101 w 161"/>
                  <a:gd name="T75" fmla="*/ 65 h 118"/>
                  <a:gd name="T76" fmla="*/ 89 w 161"/>
                  <a:gd name="T77" fmla="*/ 19 h 118"/>
                  <a:gd name="T78" fmla="*/ 89 w 161"/>
                  <a:gd name="T79" fmla="*/ 19 h 118"/>
                  <a:gd name="T80" fmla="*/ 98 w 161"/>
                  <a:gd name="T81" fmla="*/ 17 h 118"/>
                  <a:gd name="T82" fmla="*/ 106 w 161"/>
                  <a:gd name="T83" fmla="*/ 48 h 118"/>
                  <a:gd name="T84" fmla="*/ 113 w 161"/>
                  <a:gd name="T85" fmla="*/ 77 h 118"/>
                  <a:gd name="T86" fmla="*/ 125 w 161"/>
                  <a:gd name="T87" fmla="*/ 75 h 118"/>
                  <a:gd name="T88" fmla="*/ 132 w 161"/>
                  <a:gd name="T89" fmla="*/ 70 h 118"/>
                  <a:gd name="T90" fmla="*/ 139 w 161"/>
                  <a:gd name="T91" fmla="*/ 63 h 118"/>
                  <a:gd name="T92" fmla="*/ 144 w 161"/>
                  <a:gd name="T93" fmla="*/ 55 h 118"/>
                  <a:gd name="T94" fmla="*/ 146 w 161"/>
                  <a:gd name="T95" fmla="*/ 48 h 118"/>
                  <a:gd name="T96" fmla="*/ 146 w 161"/>
                  <a:gd name="T97" fmla="*/ 39 h 118"/>
                  <a:gd name="T98" fmla="*/ 142 w 161"/>
                  <a:gd name="T99" fmla="*/ 29 h 118"/>
                  <a:gd name="T100" fmla="*/ 132 w 161"/>
                  <a:gd name="T101" fmla="*/ 19 h 118"/>
                  <a:gd name="T102" fmla="*/ 118 w 161"/>
                  <a:gd name="T103" fmla="*/ 15 h 118"/>
                  <a:gd name="T104" fmla="*/ 98 w 161"/>
                  <a:gd name="T105" fmla="*/ 17 h 118"/>
                  <a:gd name="T106" fmla="*/ 98 w 161"/>
                  <a:gd name="T107" fmla="*/ 17 h 1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1"/>
                  <a:gd name="T163" fmla="*/ 0 h 118"/>
                  <a:gd name="T164" fmla="*/ 161 w 161"/>
                  <a:gd name="T165" fmla="*/ 118 h 1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1" h="118">
                    <a:moveTo>
                      <a:pt x="89" y="19"/>
                    </a:moveTo>
                    <a:lnTo>
                      <a:pt x="60" y="29"/>
                    </a:lnTo>
                    <a:lnTo>
                      <a:pt x="50" y="36"/>
                    </a:lnTo>
                    <a:lnTo>
                      <a:pt x="41" y="46"/>
                    </a:lnTo>
                    <a:lnTo>
                      <a:pt x="31" y="65"/>
                    </a:lnTo>
                    <a:lnTo>
                      <a:pt x="29" y="75"/>
                    </a:lnTo>
                    <a:lnTo>
                      <a:pt x="29" y="84"/>
                    </a:lnTo>
                    <a:lnTo>
                      <a:pt x="34" y="94"/>
                    </a:lnTo>
                    <a:lnTo>
                      <a:pt x="43" y="103"/>
                    </a:lnTo>
                    <a:lnTo>
                      <a:pt x="55" y="111"/>
                    </a:lnTo>
                    <a:lnTo>
                      <a:pt x="74" y="113"/>
                    </a:lnTo>
                    <a:lnTo>
                      <a:pt x="74" y="115"/>
                    </a:lnTo>
                    <a:lnTo>
                      <a:pt x="72" y="118"/>
                    </a:lnTo>
                    <a:lnTo>
                      <a:pt x="50" y="118"/>
                    </a:lnTo>
                    <a:lnTo>
                      <a:pt x="29" y="111"/>
                    </a:lnTo>
                    <a:lnTo>
                      <a:pt x="12" y="99"/>
                    </a:lnTo>
                    <a:lnTo>
                      <a:pt x="0" y="79"/>
                    </a:lnTo>
                    <a:lnTo>
                      <a:pt x="0" y="67"/>
                    </a:lnTo>
                    <a:lnTo>
                      <a:pt x="0" y="55"/>
                    </a:lnTo>
                    <a:lnTo>
                      <a:pt x="5" y="46"/>
                    </a:lnTo>
                    <a:lnTo>
                      <a:pt x="12" y="34"/>
                    </a:lnTo>
                    <a:lnTo>
                      <a:pt x="34" y="15"/>
                    </a:lnTo>
                    <a:lnTo>
                      <a:pt x="48" y="7"/>
                    </a:lnTo>
                    <a:lnTo>
                      <a:pt x="65" y="3"/>
                    </a:lnTo>
                    <a:lnTo>
                      <a:pt x="98" y="0"/>
                    </a:lnTo>
                    <a:lnTo>
                      <a:pt x="113" y="0"/>
                    </a:lnTo>
                    <a:lnTo>
                      <a:pt x="127" y="5"/>
                    </a:lnTo>
                    <a:lnTo>
                      <a:pt x="139" y="12"/>
                    </a:lnTo>
                    <a:lnTo>
                      <a:pt x="149" y="22"/>
                    </a:lnTo>
                    <a:lnTo>
                      <a:pt x="156" y="31"/>
                    </a:lnTo>
                    <a:lnTo>
                      <a:pt x="161" y="43"/>
                    </a:lnTo>
                    <a:lnTo>
                      <a:pt x="161" y="65"/>
                    </a:lnTo>
                    <a:lnTo>
                      <a:pt x="156" y="75"/>
                    </a:lnTo>
                    <a:lnTo>
                      <a:pt x="151" y="84"/>
                    </a:lnTo>
                    <a:lnTo>
                      <a:pt x="144" y="94"/>
                    </a:lnTo>
                    <a:lnTo>
                      <a:pt x="134" y="101"/>
                    </a:lnTo>
                    <a:lnTo>
                      <a:pt x="110" y="111"/>
                    </a:lnTo>
                    <a:lnTo>
                      <a:pt x="101" y="65"/>
                    </a:lnTo>
                    <a:lnTo>
                      <a:pt x="89" y="19"/>
                    </a:lnTo>
                    <a:close/>
                    <a:moveTo>
                      <a:pt x="98" y="17"/>
                    </a:moveTo>
                    <a:lnTo>
                      <a:pt x="106" y="48"/>
                    </a:lnTo>
                    <a:lnTo>
                      <a:pt x="113" y="77"/>
                    </a:lnTo>
                    <a:lnTo>
                      <a:pt x="125" y="75"/>
                    </a:lnTo>
                    <a:lnTo>
                      <a:pt x="132" y="70"/>
                    </a:lnTo>
                    <a:lnTo>
                      <a:pt x="139" y="63"/>
                    </a:lnTo>
                    <a:lnTo>
                      <a:pt x="144" y="55"/>
                    </a:lnTo>
                    <a:lnTo>
                      <a:pt x="146" y="48"/>
                    </a:lnTo>
                    <a:lnTo>
                      <a:pt x="146" y="39"/>
                    </a:lnTo>
                    <a:lnTo>
                      <a:pt x="142" y="29"/>
                    </a:lnTo>
                    <a:lnTo>
                      <a:pt x="132" y="19"/>
                    </a:lnTo>
                    <a:lnTo>
                      <a:pt x="118" y="15"/>
                    </a:lnTo>
                    <a:lnTo>
                      <a:pt x="98" y="17"/>
                    </a:lnTo>
                    <a:close/>
                  </a:path>
                </a:pathLst>
              </a:custGeom>
              <a:solidFill>
                <a:srgbClr val="CBCBCB"/>
              </a:solidFill>
              <a:ln w="9525">
                <a:noFill/>
                <a:round/>
                <a:headEnd/>
                <a:tailEnd/>
              </a:ln>
            </p:spPr>
            <p:txBody>
              <a:bodyPr/>
              <a:lstStyle/>
              <a:p>
                <a:endParaRPr lang="ru-RU"/>
              </a:p>
            </p:txBody>
          </p:sp>
          <p:sp>
            <p:nvSpPr>
              <p:cNvPr id="219" name="Freeform 949"/>
              <p:cNvSpPr>
                <a:spLocks/>
              </p:cNvSpPr>
              <p:nvPr/>
            </p:nvSpPr>
            <p:spPr bwMode="auto">
              <a:xfrm>
                <a:off x="8800" y="5546"/>
                <a:ext cx="175" cy="108"/>
              </a:xfrm>
              <a:custGeom>
                <a:avLst/>
                <a:gdLst>
                  <a:gd name="T0" fmla="*/ 151 w 175"/>
                  <a:gd name="T1" fmla="*/ 77 h 108"/>
                  <a:gd name="T2" fmla="*/ 124 w 175"/>
                  <a:gd name="T3" fmla="*/ 80 h 108"/>
                  <a:gd name="T4" fmla="*/ 134 w 175"/>
                  <a:gd name="T5" fmla="*/ 72 h 108"/>
                  <a:gd name="T6" fmla="*/ 148 w 175"/>
                  <a:gd name="T7" fmla="*/ 60 h 108"/>
                  <a:gd name="T8" fmla="*/ 156 w 175"/>
                  <a:gd name="T9" fmla="*/ 44 h 108"/>
                  <a:gd name="T10" fmla="*/ 151 w 175"/>
                  <a:gd name="T11" fmla="*/ 24 h 108"/>
                  <a:gd name="T12" fmla="*/ 139 w 175"/>
                  <a:gd name="T13" fmla="*/ 15 h 108"/>
                  <a:gd name="T14" fmla="*/ 122 w 175"/>
                  <a:gd name="T15" fmla="*/ 20 h 108"/>
                  <a:gd name="T16" fmla="*/ 110 w 175"/>
                  <a:gd name="T17" fmla="*/ 32 h 108"/>
                  <a:gd name="T18" fmla="*/ 103 w 175"/>
                  <a:gd name="T19" fmla="*/ 56 h 108"/>
                  <a:gd name="T20" fmla="*/ 93 w 175"/>
                  <a:gd name="T21" fmla="*/ 84 h 108"/>
                  <a:gd name="T22" fmla="*/ 76 w 175"/>
                  <a:gd name="T23" fmla="*/ 104 h 108"/>
                  <a:gd name="T24" fmla="*/ 45 w 175"/>
                  <a:gd name="T25" fmla="*/ 108 h 108"/>
                  <a:gd name="T26" fmla="*/ 21 w 175"/>
                  <a:gd name="T27" fmla="*/ 96 h 108"/>
                  <a:gd name="T28" fmla="*/ 9 w 175"/>
                  <a:gd name="T29" fmla="*/ 75 h 108"/>
                  <a:gd name="T30" fmla="*/ 7 w 175"/>
                  <a:gd name="T31" fmla="*/ 46 h 108"/>
                  <a:gd name="T32" fmla="*/ 7 w 175"/>
                  <a:gd name="T33" fmla="*/ 36 h 108"/>
                  <a:gd name="T34" fmla="*/ 0 w 175"/>
                  <a:gd name="T35" fmla="*/ 34 h 108"/>
                  <a:gd name="T36" fmla="*/ 0 w 175"/>
                  <a:gd name="T37" fmla="*/ 29 h 108"/>
                  <a:gd name="T38" fmla="*/ 52 w 175"/>
                  <a:gd name="T39" fmla="*/ 15 h 108"/>
                  <a:gd name="T40" fmla="*/ 55 w 175"/>
                  <a:gd name="T41" fmla="*/ 20 h 108"/>
                  <a:gd name="T42" fmla="*/ 28 w 175"/>
                  <a:gd name="T43" fmla="*/ 36 h 108"/>
                  <a:gd name="T44" fmla="*/ 19 w 175"/>
                  <a:gd name="T45" fmla="*/ 51 h 108"/>
                  <a:gd name="T46" fmla="*/ 19 w 175"/>
                  <a:gd name="T47" fmla="*/ 72 h 108"/>
                  <a:gd name="T48" fmla="*/ 28 w 175"/>
                  <a:gd name="T49" fmla="*/ 87 h 108"/>
                  <a:gd name="T50" fmla="*/ 45 w 175"/>
                  <a:gd name="T51" fmla="*/ 89 h 108"/>
                  <a:gd name="T52" fmla="*/ 62 w 175"/>
                  <a:gd name="T53" fmla="*/ 77 h 108"/>
                  <a:gd name="T54" fmla="*/ 69 w 175"/>
                  <a:gd name="T55" fmla="*/ 65 h 108"/>
                  <a:gd name="T56" fmla="*/ 81 w 175"/>
                  <a:gd name="T57" fmla="*/ 34 h 108"/>
                  <a:gd name="T58" fmla="*/ 91 w 175"/>
                  <a:gd name="T59" fmla="*/ 12 h 108"/>
                  <a:gd name="T60" fmla="*/ 112 w 175"/>
                  <a:gd name="T61" fmla="*/ 0 h 108"/>
                  <a:gd name="T62" fmla="*/ 146 w 175"/>
                  <a:gd name="T63" fmla="*/ 5 h 108"/>
                  <a:gd name="T64" fmla="*/ 165 w 175"/>
                  <a:gd name="T65" fmla="*/ 32 h 108"/>
                  <a:gd name="T66" fmla="*/ 165 w 175"/>
                  <a:gd name="T67" fmla="*/ 51 h 108"/>
                  <a:gd name="T68" fmla="*/ 165 w 175"/>
                  <a:gd name="T69" fmla="*/ 60 h 108"/>
                  <a:gd name="T70" fmla="*/ 168 w 175"/>
                  <a:gd name="T71" fmla="*/ 65 h 108"/>
                  <a:gd name="T72" fmla="*/ 172 w 175"/>
                  <a:gd name="T73" fmla="*/ 65 h 108"/>
                  <a:gd name="T74" fmla="*/ 175 w 175"/>
                  <a:gd name="T75" fmla="*/ 70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5"/>
                  <a:gd name="T115" fmla="*/ 0 h 108"/>
                  <a:gd name="T116" fmla="*/ 175 w 175"/>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5" h="108">
                    <a:moveTo>
                      <a:pt x="175" y="70"/>
                    </a:moveTo>
                    <a:lnTo>
                      <a:pt x="151" y="77"/>
                    </a:lnTo>
                    <a:lnTo>
                      <a:pt x="124" y="82"/>
                    </a:lnTo>
                    <a:lnTo>
                      <a:pt x="124" y="80"/>
                    </a:lnTo>
                    <a:lnTo>
                      <a:pt x="122" y="77"/>
                    </a:lnTo>
                    <a:lnTo>
                      <a:pt x="134" y="72"/>
                    </a:lnTo>
                    <a:lnTo>
                      <a:pt x="141" y="68"/>
                    </a:lnTo>
                    <a:lnTo>
                      <a:pt x="148" y="60"/>
                    </a:lnTo>
                    <a:lnTo>
                      <a:pt x="151" y="56"/>
                    </a:lnTo>
                    <a:lnTo>
                      <a:pt x="156" y="44"/>
                    </a:lnTo>
                    <a:lnTo>
                      <a:pt x="156" y="32"/>
                    </a:lnTo>
                    <a:lnTo>
                      <a:pt x="151" y="24"/>
                    </a:lnTo>
                    <a:lnTo>
                      <a:pt x="146" y="17"/>
                    </a:lnTo>
                    <a:lnTo>
                      <a:pt x="139" y="15"/>
                    </a:lnTo>
                    <a:lnTo>
                      <a:pt x="132" y="15"/>
                    </a:lnTo>
                    <a:lnTo>
                      <a:pt x="122" y="20"/>
                    </a:lnTo>
                    <a:lnTo>
                      <a:pt x="115" y="22"/>
                    </a:lnTo>
                    <a:lnTo>
                      <a:pt x="110" y="32"/>
                    </a:lnTo>
                    <a:lnTo>
                      <a:pt x="105" y="44"/>
                    </a:lnTo>
                    <a:lnTo>
                      <a:pt x="103" y="56"/>
                    </a:lnTo>
                    <a:lnTo>
                      <a:pt x="100" y="68"/>
                    </a:lnTo>
                    <a:lnTo>
                      <a:pt x="93" y="84"/>
                    </a:lnTo>
                    <a:lnTo>
                      <a:pt x="86" y="96"/>
                    </a:lnTo>
                    <a:lnTo>
                      <a:pt x="76" y="104"/>
                    </a:lnTo>
                    <a:lnTo>
                      <a:pt x="64" y="108"/>
                    </a:lnTo>
                    <a:lnTo>
                      <a:pt x="45" y="108"/>
                    </a:lnTo>
                    <a:lnTo>
                      <a:pt x="28" y="101"/>
                    </a:lnTo>
                    <a:lnTo>
                      <a:pt x="21" y="96"/>
                    </a:lnTo>
                    <a:lnTo>
                      <a:pt x="16" y="89"/>
                    </a:lnTo>
                    <a:lnTo>
                      <a:pt x="9" y="75"/>
                    </a:lnTo>
                    <a:lnTo>
                      <a:pt x="7" y="63"/>
                    </a:lnTo>
                    <a:lnTo>
                      <a:pt x="7" y="46"/>
                    </a:lnTo>
                    <a:lnTo>
                      <a:pt x="7" y="41"/>
                    </a:lnTo>
                    <a:lnTo>
                      <a:pt x="7" y="36"/>
                    </a:lnTo>
                    <a:lnTo>
                      <a:pt x="4" y="36"/>
                    </a:lnTo>
                    <a:lnTo>
                      <a:pt x="0" y="34"/>
                    </a:lnTo>
                    <a:lnTo>
                      <a:pt x="0" y="32"/>
                    </a:lnTo>
                    <a:lnTo>
                      <a:pt x="0" y="29"/>
                    </a:lnTo>
                    <a:lnTo>
                      <a:pt x="26" y="22"/>
                    </a:lnTo>
                    <a:lnTo>
                      <a:pt x="52" y="15"/>
                    </a:lnTo>
                    <a:lnTo>
                      <a:pt x="55" y="17"/>
                    </a:lnTo>
                    <a:lnTo>
                      <a:pt x="55" y="20"/>
                    </a:lnTo>
                    <a:lnTo>
                      <a:pt x="36" y="32"/>
                    </a:lnTo>
                    <a:lnTo>
                      <a:pt x="28" y="36"/>
                    </a:lnTo>
                    <a:lnTo>
                      <a:pt x="24" y="44"/>
                    </a:lnTo>
                    <a:lnTo>
                      <a:pt x="19" y="51"/>
                    </a:lnTo>
                    <a:lnTo>
                      <a:pt x="19" y="58"/>
                    </a:lnTo>
                    <a:lnTo>
                      <a:pt x="19" y="72"/>
                    </a:lnTo>
                    <a:lnTo>
                      <a:pt x="21" y="82"/>
                    </a:lnTo>
                    <a:lnTo>
                      <a:pt x="28" y="87"/>
                    </a:lnTo>
                    <a:lnTo>
                      <a:pt x="38" y="89"/>
                    </a:lnTo>
                    <a:lnTo>
                      <a:pt x="45" y="89"/>
                    </a:lnTo>
                    <a:lnTo>
                      <a:pt x="55" y="84"/>
                    </a:lnTo>
                    <a:lnTo>
                      <a:pt x="62" y="77"/>
                    </a:lnTo>
                    <a:lnTo>
                      <a:pt x="67" y="72"/>
                    </a:lnTo>
                    <a:lnTo>
                      <a:pt x="69" y="65"/>
                    </a:lnTo>
                    <a:lnTo>
                      <a:pt x="76" y="46"/>
                    </a:lnTo>
                    <a:lnTo>
                      <a:pt x="81" y="34"/>
                    </a:lnTo>
                    <a:lnTo>
                      <a:pt x="84" y="27"/>
                    </a:lnTo>
                    <a:lnTo>
                      <a:pt x="91" y="12"/>
                    </a:lnTo>
                    <a:lnTo>
                      <a:pt x="100" y="5"/>
                    </a:lnTo>
                    <a:lnTo>
                      <a:pt x="112" y="0"/>
                    </a:lnTo>
                    <a:lnTo>
                      <a:pt x="129" y="0"/>
                    </a:lnTo>
                    <a:lnTo>
                      <a:pt x="146" y="5"/>
                    </a:lnTo>
                    <a:lnTo>
                      <a:pt x="158" y="15"/>
                    </a:lnTo>
                    <a:lnTo>
                      <a:pt x="165" y="32"/>
                    </a:lnTo>
                    <a:lnTo>
                      <a:pt x="165" y="41"/>
                    </a:lnTo>
                    <a:lnTo>
                      <a:pt x="165" y="51"/>
                    </a:lnTo>
                    <a:lnTo>
                      <a:pt x="165" y="58"/>
                    </a:lnTo>
                    <a:lnTo>
                      <a:pt x="165" y="60"/>
                    </a:lnTo>
                    <a:lnTo>
                      <a:pt x="168" y="63"/>
                    </a:lnTo>
                    <a:lnTo>
                      <a:pt x="168" y="65"/>
                    </a:lnTo>
                    <a:lnTo>
                      <a:pt x="170" y="65"/>
                    </a:lnTo>
                    <a:lnTo>
                      <a:pt x="172" y="65"/>
                    </a:lnTo>
                    <a:lnTo>
                      <a:pt x="175" y="68"/>
                    </a:lnTo>
                    <a:lnTo>
                      <a:pt x="175" y="70"/>
                    </a:lnTo>
                    <a:close/>
                  </a:path>
                </a:pathLst>
              </a:custGeom>
              <a:solidFill>
                <a:srgbClr val="CBCBCB"/>
              </a:solidFill>
              <a:ln w="9525">
                <a:noFill/>
                <a:round/>
                <a:headEnd/>
                <a:tailEnd/>
              </a:ln>
            </p:spPr>
            <p:txBody>
              <a:bodyPr/>
              <a:lstStyle/>
              <a:p>
                <a:endParaRPr lang="ru-RU"/>
              </a:p>
            </p:txBody>
          </p:sp>
          <p:sp>
            <p:nvSpPr>
              <p:cNvPr id="220" name="Freeform 950"/>
              <p:cNvSpPr>
                <a:spLocks noEditPoints="1"/>
              </p:cNvSpPr>
              <p:nvPr/>
            </p:nvSpPr>
            <p:spPr bwMode="auto">
              <a:xfrm>
                <a:off x="8452" y="4238"/>
                <a:ext cx="247" cy="228"/>
              </a:xfrm>
              <a:custGeom>
                <a:avLst/>
                <a:gdLst>
                  <a:gd name="T0" fmla="*/ 2 w 247"/>
                  <a:gd name="T1" fmla="*/ 53 h 228"/>
                  <a:gd name="T2" fmla="*/ 7 w 247"/>
                  <a:gd name="T3" fmla="*/ 58 h 228"/>
                  <a:gd name="T4" fmla="*/ 12 w 247"/>
                  <a:gd name="T5" fmla="*/ 70 h 228"/>
                  <a:gd name="T6" fmla="*/ 28 w 247"/>
                  <a:gd name="T7" fmla="*/ 75 h 228"/>
                  <a:gd name="T8" fmla="*/ 45 w 247"/>
                  <a:gd name="T9" fmla="*/ 72 h 228"/>
                  <a:gd name="T10" fmla="*/ 187 w 247"/>
                  <a:gd name="T11" fmla="*/ 39 h 228"/>
                  <a:gd name="T12" fmla="*/ 204 w 247"/>
                  <a:gd name="T13" fmla="*/ 34 h 228"/>
                  <a:gd name="T14" fmla="*/ 216 w 247"/>
                  <a:gd name="T15" fmla="*/ 20 h 228"/>
                  <a:gd name="T16" fmla="*/ 216 w 247"/>
                  <a:gd name="T17" fmla="*/ 8 h 228"/>
                  <a:gd name="T18" fmla="*/ 218 w 247"/>
                  <a:gd name="T19" fmla="*/ 3 h 228"/>
                  <a:gd name="T20" fmla="*/ 230 w 247"/>
                  <a:gd name="T21" fmla="*/ 41 h 228"/>
                  <a:gd name="T22" fmla="*/ 244 w 247"/>
                  <a:gd name="T23" fmla="*/ 101 h 228"/>
                  <a:gd name="T24" fmla="*/ 247 w 247"/>
                  <a:gd name="T25" fmla="*/ 135 h 228"/>
                  <a:gd name="T26" fmla="*/ 235 w 247"/>
                  <a:gd name="T27" fmla="*/ 173 h 228"/>
                  <a:gd name="T28" fmla="*/ 189 w 247"/>
                  <a:gd name="T29" fmla="*/ 214 h 228"/>
                  <a:gd name="T30" fmla="*/ 134 w 247"/>
                  <a:gd name="T31" fmla="*/ 228 h 228"/>
                  <a:gd name="T32" fmla="*/ 93 w 247"/>
                  <a:gd name="T33" fmla="*/ 224 h 228"/>
                  <a:gd name="T34" fmla="*/ 55 w 247"/>
                  <a:gd name="T35" fmla="*/ 204 h 228"/>
                  <a:gd name="T36" fmla="*/ 28 w 247"/>
                  <a:gd name="T37" fmla="*/ 166 h 228"/>
                  <a:gd name="T38" fmla="*/ 9 w 247"/>
                  <a:gd name="T39" fmla="*/ 96 h 228"/>
                  <a:gd name="T40" fmla="*/ 0 w 247"/>
                  <a:gd name="T41" fmla="*/ 53 h 228"/>
                  <a:gd name="T42" fmla="*/ 28 w 247"/>
                  <a:gd name="T43" fmla="*/ 123 h 228"/>
                  <a:gd name="T44" fmla="*/ 36 w 247"/>
                  <a:gd name="T45" fmla="*/ 152 h 228"/>
                  <a:gd name="T46" fmla="*/ 55 w 247"/>
                  <a:gd name="T47" fmla="*/ 176 h 228"/>
                  <a:gd name="T48" fmla="*/ 86 w 247"/>
                  <a:gd name="T49" fmla="*/ 192 h 228"/>
                  <a:gd name="T50" fmla="*/ 127 w 247"/>
                  <a:gd name="T51" fmla="*/ 195 h 228"/>
                  <a:gd name="T52" fmla="*/ 170 w 247"/>
                  <a:gd name="T53" fmla="*/ 183 h 228"/>
                  <a:gd name="T54" fmla="*/ 204 w 247"/>
                  <a:gd name="T55" fmla="*/ 164 h 228"/>
                  <a:gd name="T56" fmla="*/ 225 w 247"/>
                  <a:gd name="T57" fmla="*/ 137 h 228"/>
                  <a:gd name="T58" fmla="*/ 230 w 247"/>
                  <a:gd name="T59" fmla="*/ 106 h 228"/>
                  <a:gd name="T60" fmla="*/ 223 w 247"/>
                  <a:gd name="T61" fmla="*/ 75 h 228"/>
                  <a:gd name="T62" fmla="*/ 122 w 247"/>
                  <a:gd name="T63" fmla="*/ 84 h 228"/>
                  <a:gd name="T64" fmla="*/ 28 w 247"/>
                  <a:gd name="T65" fmla="*/ 106 h 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28"/>
                  <a:gd name="T101" fmla="*/ 247 w 247"/>
                  <a:gd name="T102" fmla="*/ 228 h 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28">
                    <a:moveTo>
                      <a:pt x="0" y="53"/>
                    </a:moveTo>
                    <a:lnTo>
                      <a:pt x="2" y="53"/>
                    </a:lnTo>
                    <a:lnTo>
                      <a:pt x="4" y="53"/>
                    </a:lnTo>
                    <a:lnTo>
                      <a:pt x="7" y="58"/>
                    </a:lnTo>
                    <a:lnTo>
                      <a:pt x="7" y="60"/>
                    </a:lnTo>
                    <a:lnTo>
                      <a:pt x="12" y="70"/>
                    </a:lnTo>
                    <a:lnTo>
                      <a:pt x="19" y="75"/>
                    </a:lnTo>
                    <a:lnTo>
                      <a:pt x="28" y="75"/>
                    </a:lnTo>
                    <a:lnTo>
                      <a:pt x="36" y="75"/>
                    </a:lnTo>
                    <a:lnTo>
                      <a:pt x="45" y="72"/>
                    </a:lnTo>
                    <a:lnTo>
                      <a:pt x="117" y="56"/>
                    </a:lnTo>
                    <a:lnTo>
                      <a:pt x="187" y="39"/>
                    </a:lnTo>
                    <a:lnTo>
                      <a:pt x="196" y="36"/>
                    </a:lnTo>
                    <a:lnTo>
                      <a:pt x="204" y="34"/>
                    </a:lnTo>
                    <a:lnTo>
                      <a:pt x="213" y="27"/>
                    </a:lnTo>
                    <a:lnTo>
                      <a:pt x="216" y="20"/>
                    </a:lnTo>
                    <a:lnTo>
                      <a:pt x="216" y="10"/>
                    </a:lnTo>
                    <a:lnTo>
                      <a:pt x="216" y="8"/>
                    </a:lnTo>
                    <a:lnTo>
                      <a:pt x="213" y="3"/>
                    </a:lnTo>
                    <a:lnTo>
                      <a:pt x="218" y="3"/>
                    </a:lnTo>
                    <a:lnTo>
                      <a:pt x="220" y="0"/>
                    </a:lnTo>
                    <a:lnTo>
                      <a:pt x="230" y="41"/>
                    </a:lnTo>
                    <a:lnTo>
                      <a:pt x="240" y="80"/>
                    </a:lnTo>
                    <a:lnTo>
                      <a:pt x="244" y="101"/>
                    </a:lnTo>
                    <a:lnTo>
                      <a:pt x="247" y="118"/>
                    </a:lnTo>
                    <a:lnTo>
                      <a:pt x="247" y="135"/>
                    </a:lnTo>
                    <a:lnTo>
                      <a:pt x="244" y="149"/>
                    </a:lnTo>
                    <a:lnTo>
                      <a:pt x="235" y="173"/>
                    </a:lnTo>
                    <a:lnTo>
                      <a:pt x="216" y="195"/>
                    </a:lnTo>
                    <a:lnTo>
                      <a:pt x="189" y="214"/>
                    </a:lnTo>
                    <a:lnTo>
                      <a:pt x="158" y="224"/>
                    </a:lnTo>
                    <a:lnTo>
                      <a:pt x="134" y="228"/>
                    </a:lnTo>
                    <a:lnTo>
                      <a:pt x="112" y="228"/>
                    </a:lnTo>
                    <a:lnTo>
                      <a:pt x="93" y="224"/>
                    </a:lnTo>
                    <a:lnTo>
                      <a:pt x="74" y="216"/>
                    </a:lnTo>
                    <a:lnTo>
                      <a:pt x="55" y="204"/>
                    </a:lnTo>
                    <a:lnTo>
                      <a:pt x="40" y="188"/>
                    </a:lnTo>
                    <a:lnTo>
                      <a:pt x="28" y="166"/>
                    </a:lnTo>
                    <a:lnTo>
                      <a:pt x="19" y="140"/>
                    </a:lnTo>
                    <a:lnTo>
                      <a:pt x="9" y="96"/>
                    </a:lnTo>
                    <a:lnTo>
                      <a:pt x="0" y="53"/>
                    </a:lnTo>
                    <a:close/>
                    <a:moveTo>
                      <a:pt x="28" y="106"/>
                    </a:moveTo>
                    <a:lnTo>
                      <a:pt x="28" y="123"/>
                    </a:lnTo>
                    <a:lnTo>
                      <a:pt x="31" y="137"/>
                    </a:lnTo>
                    <a:lnTo>
                      <a:pt x="36" y="152"/>
                    </a:lnTo>
                    <a:lnTo>
                      <a:pt x="45" y="166"/>
                    </a:lnTo>
                    <a:lnTo>
                      <a:pt x="55" y="176"/>
                    </a:lnTo>
                    <a:lnTo>
                      <a:pt x="69" y="185"/>
                    </a:lnTo>
                    <a:lnTo>
                      <a:pt x="86" y="192"/>
                    </a:lnTo>
                    <a:lnTo>
                      <a:pt x="105" y="195"/>
                    </a:lnTo>
                    <a:lnTo>
                      <a:pt x="127" y="195"/>
                    </a:lnTo>
                    <a:lnTo>
                      <a:pt x="148" y="190"/>
                    </a:lnTo>
                    <a:lnTo>
                      <a:pt x="170" y="183"/>
                    </a:lnTo>
                    <a:lnTo>
                      <a:pt x="187" y="176"/>
                    </a:lnTo>
                    <a:lnTo>
                      <a:pt x="204" y="164"/>
                    </a:lnTo>
                    <a:lnTo>
                      <a:pt x="216" y="152"/>
                    </a:lnTo>
                    <a:lnTo>
                      <a:pt x="225" y="137"/>
                    </a:lnTo>
                    <a:lnTo>
                      <a:pt x="230" y="123"/>
                    </a:lnTo>
                    <a:lnTo>
                      <a:pt x="230" y="106"/>
                    </a:lnTo>
                    <a:lnTo>
                      <a:pt x="228" y="89"/>
                    </a:lnTo>
                    <a:lnTo>
                      <a:pt x="223" y="75"/>
                    </a:lnTo>
                    <a:lnTo>
                      <a:pt x="216" y="60"/>
                    </a:lnTo>
                    <a:lnTo>
                      <a:pt x="122" y="84"/>
                    </a:lnTo>
                    <a:lnTo>
                      <a:pt x="28" y="106"/>
                    </a:lnTo>
                    <a:close/>
                  </a:path>
                </a:pathLst>
              </a:custGeom>
              <a:solidFill>
                <a:srgbClr val="800000"/>
              </a:solidFill>
              <a:ln w="12065">
                <a:solidFill>
                  <a:srgbClr val="800000"/>
                </a:solidFill>
                <a:prstDash val="solid"/>
                <a:round/>
                <a:headEnd/>
                <a:tailEnd/>
              </a:ln>
            </p:spPr>
            <p:txBody>
              <a:bodyPr/>
              <a:lstStyle/>
              <a:p>
                <a:endParaRPr lang="ru-RU"/>
              </a:p>
            </p:txBody>
          </p:sp>
          <p:sp>
            <p:nvSpPr>
              <p:cNvPr id="221" name="Freeform 951"/>
              <p:cNvSpPr>
                <a:spLocks noEditPoints="1"/>
              </p:cNvSpPr>
              <p:nvPr/>
            </p:nvSpPr>
            <p:spPr bwMode="auto">
              <a:xfrm>
                <a:off x="8502" y="4476"/>
                <a:ext cx="240" cy="98"/>
              </a:xfrm>
              <a:custGeom>
                <a:avLst/>
                <a:gdLst>
                  <a:gd name="T0" fmla="*/ 240 w 240"/>
                  <a:gd name="T1" fmla="*/ 12 h 98"/>
                  <a:gd name="T2" fmla="*/ 240 w 240"/>
                  <a:gd name="T3" fmla="*/ 17 h 98"/>
                  <a:gd name="T4" fmla="*/ 238 w 240"/>
                  <a:gd name="T5" fmla="*/ 22 h 98"/>
                  <a:gd name="T6" fmla="*/ 233 w 240"/>
                  <a:gd name="T7" fmla="*/ 26 h 98"/>
                  <a:gd name="T8" fmla="*/ 228 w 240"/>
                  <a:gd name="T9" fmla="*/ 29 h 98"/>
                  <a:gd name="T10" fmla="*/ 221 w 240"/>
                  <a:gd name="T11" fmla="*/ 31 h 98"/>
                  <a:gd name="T12" fmla="*/ 214 w 240"/>
                  <a:gd name="T13" fmla="*/ 29 h 98"/>
                  <a:gd name="T14" fmla="*/ 211 w 240"/>
                  <a:gd name="T15" fmla="*/ 24 h 98"/>
                  <a:gd name="T16" fmla="*/ 206 w 240"/>
                  <a:gd name="T17" fmla="*/ 19 h 98"/>
                  <a:gd name="T18" fmla="*/ 206 w 240"/>
                  <a:gd name="T19" fmla="*/ 14 h 98"/>
                  <a:gd name="T20" fmla="*/ 209 w 240"/>
                  <a:gd name="T21" fmla="*/ 7 h 98"/>
                  <a:gd name="T22" fmla="*/ 214 w 240"/>
                  <a:gd name="T23" fmla="*/ 5 h 98"/>
                  <a:gd name="T24" fmla="*/ 221 w 240"/>
                  <a:gd name="T25" fmla="*/ 0 h 98"/>
                  <a:gd name="T26" fmla="*/ 228 w 240"/>
                  <a:gd name="T27" fmla="*/ 0 h 98"/>
                  <a:gd name="T28" fmla="*/ 233 w 240"/>
                  <a:gd name="T29" fmla="*/ 2 h 98"/>
                  <a:gd name="T30" fmla="*/ 238 w 240"/>
                  <a:gd name="T31" fmla="*/ 7 h 98"/>
                  <a:gd name="T32" fmla="*/ 240 w 240"/>
                  <a:gd name="T33" fmla="*/ 12 h 98"/>
                  <a:gd name="T34" fmla="*/ 240 w 240"/>
                  <a:gd name="T35" fmla="*/ 12 h 98"/>
                  <a:gd name="T36" fmla="*/ 166 w 240"/>
                  <a:gd name="T37" fmla="*/ 41 h 98"/>
                  <a:gd name="T38" fmla="*/ 106 w 240"/>
                  <a:gd name="T39" fmla="*/ 55 h 98"/>
                  <a:gd name="T40" fmla="*/ 46 w 240"/>
                  <a:gd name="T41" fmla="*/ 70 h 98"/>
                  <a:gd name="T42" fmla="*/ 34 w 240"/>
                  <a:gd name="T43" fmla="*/ 74 h 98"/>
                  <a:gd name="T44" fmla="*/ 26 w 240"/>
                  <a:gd name="T45" fmla="*/ 77 h 98"/>
                  <a:gd name="T46" fmla="*/ 24 w 240"/>
                  <a:gd name="T47" fmla="*/ 82 h 98"/>
                  <a:gd name="T48" fmla="*/ 22 w 240"/>
                  <a:gd name="T49" fmla="*/ 84 h 98"/>
                  <a:gd name="T50" fmla="*/ 19 w 240"/>
                  <a:gd name="T51" fmla="*/ 89 h 98"/>
                  <a:gd name="T52" fmla="*/ 22 w 240"/>
                  <a:gd name="T53" fmla="*/ 96 h 98"/>
                  <a:gd name="T54" fmla="*/ 19 w 240"/>
                  <a:gd name="T55" fmla="*/ 98 h 98"/>
                  <a:gd name="T56" fmla="*/ 17 w 240"/>
                  <a:gd name="T57" fmla="*/ 98 h 98"/>
                  <a:gd name="T58" fmla="*/ 10 w 240"/>
                  <a:gd name="T59" fmla="*/ 67 h 98"/>
                  <a:gd name="T60" fmla="*/ 0 w 240"/>
                  <a:gd name="T61" fmla="*/ 34 h 98"/>
                  <a:gd name="T62" fmla="*/ 7 w 240"/>
                  <a:gd name="T63" fmla="*/ 34 h 98"/>
                  <a:gd name="T64" fmla="*/ 10 w 240"/>
                  <a:gd name="T65" fmla="*/ 41 h 98"/>
                  <a:gd name="T66" fmla="*/ 12 w 240"/>
                  <a:gd name="T67" fmla="*/ 46 h 98"/>
                  <a:gd name="T68" fmla="*/ 17 w 240"/>
                  <a:gd name="T69" fmla="*/ 48 h 98"/>
                  <a:gd name="T70" fmla="*/ 19 w 240"/>
                  <a:gd name="T71" fmla="*/ 48 h 98"/>
                  <a:gd name="T72" fmla="*/ 26 w 240"/>
                  <a:gd name="T73" fmla="*/ 48 h 98"/>
                  <a:gd name="T74" fmla="*/ 38 w 240"/>
                  <a:gd name="T75" fmla="*/ 46 h 98"/>
                  <a:gd name="T76" fmla="*/ 67 w 240"/>
                  <a:gd name="T77" fmla="*/ 38 h 98"/>
                  <a:gd name="T78" fmla="*/ 96 w 240"/>
                  <a:gd name="T79" fmla="*/ 34 h 98"/>
                  <a:gd name="T80" fmla="*/ 108 w 240"/>
                  <a:gd name="T81" fmla="*/ 31 h 98"/>
                  <a:gd name="T82" fmla="*/ 115 w 240"/>
                  <a:gd name="T83" fmla="*/ 29 h 98"/>
                  <a:gd name="T84" fmla="*/ 127 w 240"/>
                  <a:gd name="T85" fmla="*/ 24 h 98"/>
                  <a:gd name="T86" fmla="*/ 132 w 240"/>
                  <a:gd name="T87" fmla="*/ 22 h 98"/>
                  <a:gd name="T88" fmla="*/ 134 w 240"/>
                  <a:gd name="T89" fmla="*/ 19 h 98"/>
                  <a:gd name="T90" fmla="*/ 134 w 240"/>
                  <a:gd name="T91" fmla="*/ 17 h 98"/>
                  <a:gd name="T92" fmla="*/ 134 w 240"/>
                  <a:gd name="T93" fmla="*/ 12 h 98"/>
                  <a:gd name="T94" fmla="*/ 132 w 240"/>
                  <a:gd name="T95" fmla="*/ 7 h 98"/>
                  <a:gd name="T96" fmla="*/ 130 w 240"/>
                  <a:gd name="T97" fmla="*/ 2 h 98"/>
                  <a:gd name="T98" fmla="*/ 134 w 240"/>
                  <a:gd name="T99" fmla="*/ 2 h 98"/>
                  <a:gd name="T100" fmla="*/ 137 w 240"/>
                  <a:gd name="T101" fmla="*/ 0 h 98"/>
                  <a:gd name="T102" fmla="*/ 149 w 240"/>
                  <a:gd name="T103" fmla="*/ 19 h 98"/>
                  <a:gd name="T104" fmla="*/ 163 w 240"/>
                  <a:gd name="T105" fmla="*/ 36 h 98"/>
                  <a:gd name="T106" fmla="*/ 166 w 240"/>
                  <a:gd name="T107" fmla="*/ 38 h 98"/>
                  <a:gd name="T108" fmla="*/ 166 w 240"/>
                  <a:gd name="T109" fmla="*/ 41 h 98"/>
                  <a:gd name="T110" fmla="*/ 166 w 240"/>
                  <a:gd name="T111" fmla="*/ 41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
                  <a:gd name="T169" fmla="*/ 0 h 98"/>
                  <a:gd name="T170" fmla="*/ 240 w 240"/>
                  <a:gd name="T171" fmla="*/ 98 h 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 h="98">
                    <a:moveTo>
                      <a:pt x="240" y="12"/>
                    </a:moveTo>
                    <a:lnTo>
                      <a:pt x="240" y="17"/>
                    </a:lnTo>
                    <a:lnTo>
                      <a:pt x="238" y="22"/>
                    </a:lnTo>
                    <a:lnTo>
                      <a:pt x="233" y="26"/>
                    </a:lnTo>
                    <a:lnTo>
                      <a:pt x="228" y="29"/>
                    </a:lnTo>
                    <a:lnTo>
                      <a:pt x="221" y="31"/>
                    </a:lnTo>
                    <a:lnTo>
                      <a:pt x="214" y="29"/>
                    </a:lnTo>
                    <a:lnTo>
                      <a:pt x="211" y="24"/>
                    </a:lnTo>
                    <a:lnTo>
                      <a:pt x="206" y="19"/>
                    </a:lnTo>
                    <a:lnTo>
                      <a:pt x="206" y="14"/>
                    </a:lnTo>
                    <a:lnTo>
                      <a:pt x="209" y="7"/>
                    </a:lnTo>
                    <a:lnTo>
                      <a:pt x="214" y="5"/>
                    </a:lnTo>
                    <a:lnTo>
                      <a:pt x="221" y="0"/>
                    </a:lnTo>
                    <a:lnTo>
                      <a:pt x="228" y="0"/>
                    </a:lnTo>
                    <a:lnTo>
                      <a:pt x="233" y="2"/>
                    </a:lnTo>
                    <a:lnTo>
                      <a:pt x="238" y="7"/>
                    </a:lnTo>
                    <a:lnTo>
                      <a:pt x="240" y="12"/>
                    </a:lnTo>
                    <a:close/>
                    <a:moveTo>
                      <a:pt x="166" y="41"/>
                    </a:moveTo>
                    <a:lnTo>
                      <a:pt x="106" y="55"/>
                    </a:lnTo>
                    <a:lnTo>
                      <a:pt x="46" y="70"/>
                    </a:lnTo>
                    <a:lnTo>
                      <a:pt x="34" y="74"/>
                    </a:lnTo>
                    <a:lnTo>
                      <a:pt x="26" y="77"/>
                    </a:lnTo>
                    <a:lnTo>
                      <a:pt x="24" y="82"/>
                    </a:lnTo>
                    <a:lnTo>
                      <a:pt x="22" y="84"/>
                    </a:lnTo>
                    <a:lnTo>
                      <a:pt x="19" y="89"/>
                    </a:lnTo>
                    <a:lnTo>
                      <a:pt x="22" y="96"/>
                    </a:lnTo>
                    <a:lnTo>
                      <a:pt x="19" y="98"/>
                    </a:lnTo>
                    <a:lnTo>
                      <a:pt x="17" y="98"/>
                    </a:lnTo>
                    <a:lnTo>
                      <a:pt x="10" y="67"/>
                    </a:lnTo>
                    <a:lnTo>
                      <a:pt x="0" y="34"/>
                    </a:lnTo>
                    <a:lnTo>
                      <a:pt x="7" y="34"/>
                    </a:lnTo>
                    <a:lnTo>
                      <a:pt x="10" y="41"/>
                    </a:lnTo>
                    <a:lnTo>
                      <a:pt x="12" y="46"/>
                    </a:lnTo>
                    <a:lnTo>
                      <a:pt x="17" y="48"/>
                    </a:lnTo>
                    <a:lnTo>
                      <a:pt x="19" y="48"/>
                    </a:lnTo>
                    <a:lnTo>
                      <a:pt x="26" y="48"/>
                    </a:lnTo>
                    <a:lnTo>
                      <a:pt x="38" y="46"/>
                    </a:lnTo>
                    <a:lnTo>
                      <a:pt x="67" y="38"/>
                    </a:lnTo>
                    <a:lnTo>
                      <a:pt x="96" y="34"/>
                    </a:lnTo>
                    <a:lnTo>
                      <a:pt x="108" y="31"/>
                    </a:lnTo>
                    <a:lnTo>
                      <a:pt x="115" y="29"/>
                    </a:lnTo>
                    <a:lnTo>
                      <a:pt x="127" y="24"/>
                    </a:lnTo>
                    <a:lnTo>
                      <a:pt x="132" y="22"/>
                    </a:lnTo>
                    <a:lnTo>
                      <a:pt x="134" y="19"/>
                    </a:lnTo>
                    <a:lnTo>
                      <a:pt x="134" y="17"/>
                    </a:lnTo>
                    <a:lnTo>
                      <a:pt x="134" y="12"/>
                    </a:lnTo>
                    <a:lnTo>
                      <a:pt x="132" y="7"/>
                    </a:lnTo>
                    <a:lnTo>
                      <a:pt x="130" y="2"/>
                    </a:lnTo>
                    <a:lnTo>
                      <a:pt x="134" y="2"/>
                    </a:lnTo>
                    <a:lnTo>
                      <a:pt x="137" y="0"/>
                    </a:lnTo>
                    <a:lnTo>
                      <a:pt x="149" y="19"/>
                    </a:lnTo>
                    <a:lnTo>
                      <a:pt x="163" y="36"/>
                    </a:lnTo>
                    <a:lnTo>
                      <a:pt x="166" y="38"/>
                    </a:lnTo>
                    <a:lnTo>
                      <a:pt x="166" y="41"/>
                    </a:lnTo>
                    <a:close/>
                  </a:path>
                </a:pathLst>
              </a:custGeom>
              <a:solidFill>
                <a:srgbClr val="800000"/>
              </a:solidFill>
              <a:ln w="12065">
                <a:solidFill>
                  <a:srgbClr val="800000"/>
                </a:solidFill>
                <a:prstDash val="solid"/>
                <a:round/>
                <a:headEnd/>
                <a:tailEnd/>
              </a:ln>
            </p:spPr>
            <p:txBody>
              <a:bodyPr/>
              <a:lstStyle/>
              <a:p>
                <a:endParaRPr lang="ru-RU"/>
              </a:p>
            </p:txBody>
          </p:sp>
          <p:sp>
            <p:nvSpPr>
              <p:cNvPr id="222" name="Freeform 952"/>
              <p:cNvSpPr>
                <a:spLocks/>
              </p:cNvSpPr>
              <p:nvPr/>
            </p:nvSpPr>
            <p:spPr bwMode="auto">
              <a:xfrm>
                <a:off x="8521" y="4570"/>
                <a:ext cx="175" cy="108"/>
              </a:xfrm>
              <a:custGeom>
                <a:avLst/>
                <a:gdLst>
                  <a:gd name="T0" fmla="*/ 151 w 175"/>
                  <a:gd name="T1" fmla="*/ 76 h 108"/>
                  <a:gd name="T2" fmla="*/ 123 w 175"/>
                  <a:gd name="T3" fmla="*/ 79 h 108"/>
                  <a:gd name="T4" fmla="*/ 142 w 175"/>
                  <a:gd name="T5" fmla="*/ 67 h 108"/>
                  <a:gd name="T6" fmla="*/ 156 w 175"/>
                  <a:gd name="T7" fmla="*/ 43 h 108"/>
                  <a:gd name="T8" fmla="*/ 151 w 175"/>
                  <a:gd name="T9" fmla="*/ 21 h 108"/>
                  <a:gd name="T10" fmla="*/ 139 w 175"/>
                  <a:gd name="T11" fmla="*/ 14 h 108"/>
                  <a:gd name="T12" fmla="*/ 123 w 175"/>
                  <a:gd name="T13" fmla="*/ 16 h 108"/>
                  <a:gd name="T14" fmla="*/ 111 w 175"/>
                  <a:gd name="T15" fmla="*/ 31 h 108"/>
                  <a:gd name="T16" fmla="*/ 103 w 175"/>
                  <a:gd name="T17" fmla="*/ 55 h 108"/>
                  <a:gd name="T18" fmla="*/ 94 w 175"/>
                  <a:gd name="T19" fmla="*/ 81 h 108"/>
                  <a:gd name="T20" fmla="*/ 77 w 175"/>
                  <a:gd name="T21" fmla="*/ 100 h 108"/>
                  <a:gd name="T22" fmla="*/ 55 w 175"/>
                  <a:gd name="T23" fmla="*/ 108 h 108"/>
                  <a:gd name="T24" fmla="*/ 29 w 175"/>
                  <a:gd name="T25" fmla="*/ 100 h 108"/>
                  <a:gd name="T26" fmla="*/ 15 w 175"/>
                  <a:gd name="T27" fmla="*/ 88 h 108"/>
                  <a:gd name="T28" fmla="*/ 7 w 175"/>
                  <a:gd name="T29" fmla="*/ 60 h 108"/>
                  <a:gd name="T30" fmla="*/ 7 w 175"/>
                  <a:gd name="T31" fmla="*/ 40 h 108"/>
                  <a:gd name="T32" fmla="*/ 5 w 175"/>
                  <a:gd name="T33" fmla="*/ 33 h 108"/>
                  <a:gd name="T34" fmla="*/ 0 w 175"/>
                  <a:gd name="T35" fmla="*/ 28 h 108"/>
                  <a:gd name="T36" fmla="*/ 27 w 175"/>
                  <a:gd name="T37" fmla="*/ 21 h 108"/>
                  <a:gd name="T38" fmla="*/ 53 w 175"/>
                  <a:gd name="T39" fmla="*/ 16 h 108"/>
                  <a:gd name="T40" fmla="*/ 36 w 175"/>
                  <a:gd name="T41" fmla="*/ 31 h 108"/>
                  <a:gd name="T42" fmla="*/ 24 w 175"/>
                  <a:gd name="T43" fmla="*/ 43 h 108"/>
                  <a:gd name="T44" fmla="*/ 17 w 175"/>
                  <a:gd name="T45" fmla="*/ 57 h 108"/>
                  <a:gd name="T46" fmla="*/ 22 w 175"/>
                  <a:gd name="T47" fmla="*/ 79 h 108"/>
                  <a:gd name="T48" fmla="*/ 39 w 175"/>
                  <a:gd name="T49" fmla="*/ 88 h 108"/>
                  <a:gd name="T50" fmla="*/ 55 w 175"/>
                  <a:gd name="T51" fmla="*/ 84 h 108"/>
                  <a:gd name="T52" fmla="*/ 67 w 175"/>
                  <a:gd name="T53" fmla="*/ 72 h 108"/>
                  <a:gd name="T54" fmla="*/ 77 w 175"/>
                  <a:gd name="T55" fmla="*/ 45 h 108"/>
                  <a:gd name="T56" fmla="*/ 87 w 175"/>
                  <a:gd name="T57" fmla="*/ 16 h 108"/>
                  <a:gd name="T58" fmla="*/ 101 w 175"/>
                  <a:gd name="T59" fmla="*/ 4 h 108"/>
                  <a:gd name="T60" fmla="*/ 130 w 175"/>
                  <a:gd name="T61" fmla="*/ 0 h 108"/>
                  <a:gd name="T62" fmla="*/ 147 w 175"/>
                  <a:gd name="T63" fmla="*/ 4 h 108"/>
                  <a:gd name="T64" fmla="*/ 166 w 175"/>
                  <a:gd name="T65" fmla="*/ 28 h 108"/>
                  <a:gd name="T66" fmla="*/ 166 w 175"/>
                  <a:gd name="T67" fmla="*/ 50 h 108"/>
                  <a:gd name="T68" fmla="*/ 166 w 175"/>
                  <a:gd name="T69" fmla="*/ 60 h 108"/>
                  <a:gd name="T70" fmla="*/ 168 w 175"/>
                  <a:gd name="T71" fmla="*/ 62 h 108"/>
                  <a:gd name="T72" fmla="*/ 173 w 175"/>
                  <a:gd name="T73" fmla="*/ 64 h 108"/>
                  <a:gd name="T74" fmla="*/ 175 w 175"/>
                  <a:gd name="T75" fmla="*/ 69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5"/>
                  <a:gd name="T115" fmla="*/ 0 h 108"/>
                  <a:gd name="T116" fmla="*/ 175 w 175"/>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5" h="108">
                    <a:moveTo>
                      <a:pt x="175" y="69"/>
                    </a:moveTo>
                    <a:lnTo>
                      <a:pt x="151" y="76"/>
                    </a:lnTo>
                    <a:lnTo>
                      <a:pt x="125" y="81"/>
                    </a:lnTo>
                    <a:lnTo>
                      <a:pt x="123" y="79"/>
                    </a:lnTo>
                    <a:lnTo>
                      <a:pt x="123" y="76"/>
                    </a:lnTo>
                    <a:lnTo>
                      <a:pt x="142" y="67"/>
                    </a:lnTo>
                    <a:lnTo>
                      <a:pt x="151" y="55"/>
                    </a:lnTo>
                    <a:lnTo>
                      <a:pt x="156" y="43"/>
                    </a:lnTo>
                    <a:lnTo>
                      <a:pt x="156" y="31"/>
                    </a:lnTo>
                    <a:lnTo>
                      <a:pt x="151" y="21"/>
                    </a:lnTo>
                    <a:lnTo>
                      <a:pt x="147" y="16"/>
                    </a:lnTo>
                    <a:lnTo>
                      <a:pt x="139" y="14"/>
                    </a:lnTo>
                    <a:lnTo>
                      <a:pt x="130" y="14"/>
                    </a:lnTo>
                    <a:lnTo>
                      <a:pt x="123" y="16"/>
                    </a:lnTo>
                    <a:lnTo>
                      <a:pt x="115" y="21"/>
                    </a:lnTo>
                    <a:lnTo>
                      <a:pt x="111" y="31"/>
                    </a:lnTo>
                    <a:lnTo>
                      <a:pt x="106" y="43"/>
                    </a:lnTo>
                    <a:lnTo>
                      <a:pt x="103" y="55"/>
                    </a:lnTo>
                    <a:lnTo>
                      <a:pt x="101" y="67"/>
                    </a:lnTo>
                    <a:lnTo>
                      <a:pt x="94" y="81"/>
                    </a:lnTo>
                    <a:lnTo>
                      <a:pt x="87" y="93"/>
                    </a:lnTo>
                    <a:lnTo>
                      <a:pt x="77" y="100"/>
                    </a:lnTo>
                    <a:lnTo>
                      <a:pt x="65" y="105"/>
                    </a:lnTo>
                    <a:lnTo>
                      <a:pt x="55" y="108"/>
                    </a:lnTo>
                    <a:lnTo>
                      <a:pt x="46" y="108"/>
                    </a:lnTo>
                    <a:lnTo>
                      <a:pt x="29" y="100"/>
                    </a:lnTo>
                    <a:lnTo>
                      <a:pt x="22" y="96"/>
                    </a:lnTo>
                    <a:lnTo>
                      <a:pt x="15" y="88"/>
                    </a:lnTo>
                    <a:lnTo>
                      <a:pt x="7" y="74"/>
                    </a:lnTo>
                    <a:lnTo>
                      <a:pt x="7" y="60"/>
                    </a:lnTo>
                    <a:lnTo>
                      <a:pt x="7" y="45"/>
                    </a:lnTo>
                    <a:lnTo>
                      <a:pt x="7" y="40"/>
                    </a:lnTo>
                    <a:lnTo>
                      <a:pt x="7" y="36"/>
                    </a:lnTo>
                    <a:lnTo>
                      <a:pt x="5" y="33"/>
                    </a:lnTo>
                    <a:lnTo>
                      <a:pt x="0" y="31"/>
                    </a:lnTo>
                    <a:lnTo>
                      <a:pt x="0" y="28"/>
                    </a:lnTo>
                    <a:lnTo>
                      <a:pt x="0" y="26"/>
                    </a:lnTo>
                    <a:lnTo>
                      <a:pt x="27" y="21"/>
                    </a:lnTo>
                    <a:lnTo>
                      <a:pt x="53" y="14"/>
                    </a:lnTo>
                    <a:lnTo>
                      <a:pt x="53" y="16"/>
                    </a:lnTo>
                    <a:lnTo>
                      <a:pt x="55" y="19"/>
                    </a:lnTo>
                    <a:lnTo>
                      <a:pt x="36" y="31"/>
                    </a:lnTo>
                    <a:lnTo>
                      <a:pt x="29" y="36"/>
                    </a:lnTo>
                    <a:lnTo>
                      <a:pt x="24" y="43"/>
                    </a:lnTo>
                    <a:lnTo>
                      <a:pt x="19" y="50"/>
                    </a:lnTo>
                    <a:lnTo>
                      <a:pt x="17" y="57"/>
                    </a:lnTo>
                    <a:lnTo>
                      <a:pt x="17" y="72"/>
                    </a:lnTo>
                    <a:lnTo>
                      <a:pt x="22" y="79"/>
                    </a:lnTo>
                    <a:lnTo>
                      <a:pt x="29" y="86"/>
                    </a:lnTo>
                    <a:lnTo>
                      <a:pt x="39" y="88"/>
                    </a:lnTo>
                    <a:lnTo>
                      <a:pt x="46" y="88"/>
                    </a:lnTo>
                    <a:lnTo>
                      <a:pt x="55" y="84"/>
                    </a:lnTo>
                    <a:lnTo>
                      <a:pt x="63" y="76"/>
                    </a:lnTo>
                    <a:lnTo>
                      <a:pt x="67" y="72"/>
                    </a:lnTo>
                    <a:lnTo>
                      <a:pt x="70" y="64"/>
                    </a:lnTo>
                    <a:lnTo>
                      <a:pt x="77" y="45"/>
                    </a:lnTo>
                    <a:lnTo>
                      <a:pt x="84" y="24"/>
                    </a:lnTo>
                    <a:lnTo>
                      <a:pt x="87" y="16"/>
                    </a:lnTo>
                    <a:lnTo>
                      <a:pt x="91" y="12"/>
                    </a:lnTo>
                    <a:lnTo>
                      <a:pt x="101" y="4"/>
                    </a:lnTo>
                    <a:lnTo>
                      <a:pt x="113" y="0"/>
                    </a:lnTo>
                    <a:lnTo>
                      <a:pt x="130" y="0"/>
                    </a:lnTo>
                    <a:lnTo>
                      <a:pt x="139" y="0"/>
                    </a:lnTo>
                    <a:lnTo>
                      <a:pt x="147" y="4"/>
                    </a:lnTo>
                    <a:lnTo>
                      <a:pt x="159" y="14"/>
                    </a:lnTo>
                    <a:lnTo>
                      <a:pt x="166" y="28"/>
                    </a:lnTo>
                    <a:lnTo>
                      <a:pt x="166" y="38"/>
                    </a:lnTo>
                    <a:lnTo>
                      <a:pt x="166" y="50"/>
                    </a:lnTo>
                    <a:lnTo>
                      <a:pt x="166" y="55"/>
                    </a:lnTo>
                    <a:lnTo>
                      <a:pt x="166" y="60"/>
                    </a:lnTo>
                    <a:lnTo>
                      <a:pt x="168" y="62"/>
                    </a:lnTo>
                    <a:lnTo>
                      <a:pt x="171" y="64"/>
                    </a:lnTo>
                    <a:lnTo>
                      <a:pt x="173" y="64"/>
                    </a:lnTo>
                    <a:lnTo>
                      <a:pt x="175" y="67"/>
                    </a:lnTo>
                    <a:lnTo>
                      <a:pt x="175" y="69"/>
                    </a:lnTo>
                    <a:close/>
                  </a:path>
                </a:pathLst>
              </a:custGeom>
              <a:solidFill>
                <a:srgbClr val="800000"/>
              </a:solidFill>
              <a:ln w="12065">
                <a:solidFill>
                  <a:srgbClr val="800000"/>
                </a:solidFill>
                <a:prstDash val="solid"/>
                <a:round/>
                <a:headEnd/>
                <a:tailEnd/>
              </a:ln>
            </p:spPr>
            <p:txBody>
              <a:bodyPr/>
              <a:lstStyle/>
              <a:p>
                <a:endParaRPr lang="ru-RU"/>
              </a:p>
            </p:txBody>
          </p:sp>
          <p:sp>
            <p:nvSpPr>
              <p:cNvPr id="223" name="Freeform 953"/>
              <p:cNvSpPr>
                <a:spLocks/>
              </p:cNvSpPr>
              <p:nvPr/>
            </p:nvSpPr>
            <p:spPr bwMode="auto">
              <a:xfrm>
                <a:off x="8557" y="4685"/>
                <a:ext cx="163" cy="120"/>
              </a:xfrm>
              <a:custGeom>
                <a:avLst/>
                <a:gdLst>
                  <a:gd name="T0" fmla="*/ 75 w 163"/>
                  <a:gd name="T1" fmla="*/ 120 h 120"/>
                  <a:gd name="T2" fmla="*/ 48 w 163"/>
                  <a:gd name="T3" fmla="*/ 117 h 120"/>
                  <a:gd name="T4" fmla="*/ 36 w 163"/>
                  <a:gd name="T5" fmla="*/ 115 h 120"/>
                  <a:gd name="T6" fmla="*/ 24 w 163"/>
                  <a:gd name="T7" fmla="*/ 108 h 120"/>
                  <a:gd name="T8" fmla="*/ 10 w 163"/>
                  <a:gd name="T9" fmla="*/ 96 h 120"/>
                  <a:gd name="T10" fmla="*/ 0 w 163"/>
                  <a:gd name="T11" fmla="*/ 79 h 120"/>
                  <a:gd name="T12" fmla="*/ 0 w 163"/>
                  <a:gd name="T13" fmla="*/ 67 h 120"/>
                  <a:gd name="T14" fmla="*/ 3 w 163"/>
                  <a:gd name="T15" fmla="*/ 55 h 120"/>
                  <a:gd name="T16" fmla="*/ 12 w 163"/>
                  <a:gd name="T17" fmla="*/ 33 h 120"/>
                  <a:gd name="T18" fmla="*/ 22 w 163"/>
                  <a:gd name="T19" fmla="*/ 24 h 120"/>
                  <a:gd name="T20" fmla="*/ 36 w 163"/>
                  <a:gd name="T21" fmla="*/ 17 h 120"/>
                  <a:gd name="T22" fmla="*/ 67 w 163"/>
                  <a:gd name="T23" fmla="*/ 5 h 120"/>
                  <a:gd name="T24" fmla="*/ 84 w 163"/>
                  <a:gd name="T25" fmla="*/ 2 h 120"/>
                  <a:gd name="T26" fmla="*/ 101 w 163"/>
                  <a:gd name="T27" fmla="*/ 0 h 120"/>
                  <a:gd name="T28" fmla="*/ 115 w 163"/>
                  <a:gd name="T29" fmla="*/ 5 h 120"/>
                  <a:gd name="T30" fmla="*/ 127 w 163"/>
                  <a:gd name="T31" fmla="*/ 9 h 120"/>
                  <a:gd name="T32" fmla="*/ 139 w 163"/>
                  <a:gd name="T33" fmla="*/ 17 h 120"/>
                  <a:gd name="T34" fmla="*/ 149 w 163"/>
                  <a:gd name="T35" fmla="*/ 26 h 120"/>
                  <a:gd name="T36" fmla="*/ 156 w 163"/>
                  <a:gd name="T37" fmla="*/ 36 h 120"/>
                  <a:gd name="T38" fmla="*/ 161 w 163"/>
                  <a:gd name="T39" fmla="*/ 48 h 120"/>
                  <a:gd name="T40" fmla="*/ 163 w 163"/>
                  <a:gd name="T41" fmla="*/ 65 h 120"/>
                  <a:gd name="T42" fmla="*/ 161 w 163"/>
                  <a:gd name="T43" fmla="*/ 74 h 120"/>
                  <a:gd name="T44" fmla="*/ 156 w 163"/>
                  <a:gd name="T45" fmla="*/ 81 h 120"/>
                  <a:gd name="T46" fmla="*/ 151 w 163"/>
                  <a:gd name="T47" fmla="*/ 89 h 120"/>
                  <a:gd name="T48" fmla="*/ 147 w 163"/>
                  <a:gd name="T49" fmla="*/ 96 h 120"/>
                  <a:gd name="T50" fmla="*/ 137 w 163"/>
                  <a:gd name="T51" fmla="*/ 101 h 120"/>
                  <a:gd name="T52" fmla="*/ 130 w 163"/>
                  <a:gd name="T53" fmla="*/ 101 h 120"/>
                  <a:gd name="T54" fmla="*/ 125 w 163"/>
                  <a:gd name="T55" fmla="*/ 101 h 120"/>
                  <a:gd name="T56" fmla="*/ 123 w 163"/>
                  <a:gd name="T57" fmla="*/ 96 h 120"/>
                  <a:gd name="T58" fmla="*/ 118 w 163"/>
                  <a:gd name="T59" fmla="*/ 91 h 120"/>
                  <a:gd name="T60" fmla="*/ 118 w 163"/>
                  <a:gd name="T61" fmla="*/ 84 h 120"/>
                  <a:gd name="T62" fmla="*/ 123 w 163"/>
                  <a:gd name="T63" fmla="*/ 77 h 120"/>
                  <a:gd name="T64" fmla="*/ 127 w 163"/>
                  <a:gd name="T65" fmla="*/ 74 h 120"/>
                  <a:gd name="T66" fmla="*/ 135 w 163"/>
                  <a:gd name="T67" fmla="*/ 69 h 120"/>
                  <a:gd name="T68" fmla="*/ 142 w 163"/>
                  <a:gd name="T69" fmla="*/ 65 h 120"/>
                  <a:gd name="T70" fmla="*/ 147 w 163"/>
                  <a:gd name="T71" fmla="*/ 60 h 120"/>
                  <a:gd name="T72" fmla="*/ 149 w 163"/>
                  <a:gd name="T73" fmla="*/ 55 h 120"/>
                  <a:gd name="T74" fmla="*/ 149 w 163"/>
                  <a:gd name="T75" fmla="*/ 45 h 120"/>
                  <a:gd name="T76" fmla="*/ 144 w 163"/>
                  <a:gd name="T77" fmla="*/ 33 h 120"/>
                  <a:gd name="T78" fmla="*/ 132 w 163"/>
                  <a:gd name="T79" fmla="*/ 26 h 120"/>
                  <a:gd name="T80" fmla="*/ 123 w 163"/>
                  <a:gd name="T81" fmla="*/ 21 h 120"/>
                  <a:gd name="T82" fmla="*/ 111 w 163"/>
                  <a:gd name="T83" fmla="*/ 21 h 120"/>
                  <a:gd name="T84" fmla="*/ 87 w 163"/>
                  <a:gd name="T85" fmla="*/ 24 h 120"/>
                  <a:gd name="T86" fmla="*/ 63 w 163"/>
                  <a:gd name="T87" fmla="*/ 33 h 120"/>
                  <a:gd name="T88" fmla="*/ 41 w 163"/>
                  <a:gd name="T89" fmla="*/ 45 h 120"/>
                  <a:gd name="T90" fmla="*/ 34 w 163"/>
                  <a:gd name="T91" fmla="*/ 55 h 120"/>
                  <a:gd name="T92" fmla="*/ 29 w 163"/>
                  <a:gd name="T93" fmla="*/ 65 h 120"/>
                  <a:gd name="T94" fmla="*/ 29 w 163"/>
                  <a:gd name="T95" fmla="*/ 74 h 120"/>
                  <a:gd name="T96" fmla="*/ 29 w 163"/>
                  <a:gd name="T97" fmla="*/ 84 h 120"/>
                  <a:gd name="T98" fmla="*/ 34 w 163"/>
                  <a:gd name="T99" fmla="*/ 96 h 120"/>
                  <a:gd name="T100" fmla="*/ 46 w 163"/>
                  <a:gd name="T101" fmla="*/ 105 h 120"/>
                  <a:gd name="T102" fmla="*/ 58 w 163"/>
                  <a:gd name="T103" fmla="*/ 110 h 120"/>
                  <a:gd name="T104" fmla="*/ 77 w 163"/>
                  <a:gd name="T105" fmla="*/ 115 h 120"/>
                  <a:gd name="T106" fmla="*/ 77 w 163"/>
                  <a:gd name="T107" fmla="*/ 117 h 120"/>
                  <a:gd name="T108" fmla="*/ 75 w 163"/>
                  <a:gd name="T109" fmla="*/ 120 h 1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3"/>
                  <a:gd name="T166" fmla="*/ 0 h 120"/>
                  <a:gd name="T167" fmla="*/ 163 w 163"/>
                  <a:gd name="T168" fmla="*/ 120 h 1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3" h="120">
                    <a:moveTo>
                      <a:pt x="75" y="120"/>
                    </a:moveTo>
                    <a:lnTo>
                      <a:pt x="48" y="117"/>
                    </a:lnTo>
                    <a:lnTo>
                      <a:pt x="36" y="115"/>
                    </a:lnTo>
                    <a:lnTo>
                      <a:pt x="24" y="108"/>
                    </a:lnTo>
                    <a:lnTo>
                      <a:pt x="10" y="96"/>
                    </a:lnTo>
                    <a:lnTo>
                      <a:pt x="0" y="79"/>
                    </a:lnTo>
                    <a:lnTo>
                      <a:pt x="0" y="67"/>
                    </a:lnTo>
                    <a:lnTo>
                      <a:pt x="3" y="55"/>
                    </a:lnTo>
                    <a:lnTo>
                      <a:pt x="12" y="33"/>
                    </a:lnTo>
                    <a:lnTo>
                      <a:pt x="22" y="24"/>
                    </a:lnTo>
                    <a:lnTo>
                      <a:pt x="36" y="17"/>
                    </a:lnTo>
                    <a:lnTo>
                      <a:pt x="67" y="5"/>
                    </a:lnTo>
                    <a:lnTo>
                      <a:pt x="84" y="2"/>
                    </a:lnTo>
                    <a:lnTo>
                      <a:pt x="101" y="0"/>
                    </a:lnTo>
                    <a:lnTo>
                      <a:pt x="115" y="5"/>
                    </a:lnTo>
                    <a:lnTo>
                      <a:pt x="127" y="9"/>
                    </a:lnTo>
                    <a:lnTo>
                      <a:pt x="139" y="17"/>
                    </a:lnTo>
                    <a:lnTo>
                      <a:pt x="149" y="26"/>
                    </a:lnTo>
                    <a:lnTo>
                      <a:pt x="156" y="36"/>
                    </a:lnTo>
                    <a:lnTo>
                      <a:pt x="161" y="48"/>
                    </a:lnTo>
                    <a:lnTo>
                      <a:pt x="163" y="65"/>
                    </a:lnTo>
                    <a:lnTo>
                      <a:pt x="161" y="74"/>
                    </a:lnTo>
                    <a:lnTo>
                      <a:pt x="156" y="81"/>
                    </a:lnTo>
                    <a:lnTo>
                      <a:pt x="151" y="89"/>
                    </a:lnTo>
                    <a:lnTo>
                      <a:pt x="147" y="96"/>
                    </a:lnTo>
                    <a:lnTo>
                      <a:pt x="137" y="101"/>
                    </a:lnTo>
                    <a:lnTo>
                      <a:pt x="130" y="101"/>
                    </a:lnTo>
                    <a:lnTo>
                      <a:pt x="125" y="101"/>
                    </a:lnTo>
                    <a:lnTo>
                      <a:pt x="123" y="96"/>
                    </a:lnTo>
                    <a:lnTo>
                      <a:pt x="118" y="91"/>
                    </a:lnTo>
                    <a:lnTo>
                      <a:pt x="118" y="84"/>
                    </a:lnTo>
                    <a:lnTo>
                      <a:pt x="123" y="77"/>
                    </a:lnTo>
                    <a:lnTo>
                      <a:pt x="127" y="74"/>
                    </a:lnTo>
                    <a:lnTo>
                      <a:pt x="135" y="69"/>
                    </a:lnTo>
                    <a:lnTo>
                      <a:pt x="142" y="65"/>
                    </a:lnTo>
                    <a:lnTo>
                      <a:pt x="147" y="60"/>
                    </a:lnTo>
                    <a:lnTo>
                      <a:pt x="149" y="55"/>
                    </a:lnTo>
                    <a:lnTo>
                      <a:pt x="149" y="45"/>
                    </a:lnTo>
                    <a:lnTo>
                      <a:pt x="144" y="33"/>
                    </a:lnTo>
                    <a:lnTo>
                      <a:pt x="132" y="26"/>
                    </a:lnTo>
                    <a:lnTo>
                      <a:pt x="123" y="21"/>
                    </a:lnTo>
                    <a:lnTo>
                      <a:pt x="111" y="21"/>
                    </a:lnTo>
                    <a:lnTo>
                      <a:pt x="87" y="24"/>
                    </a:lnTo>
                    <a:lnTo>
                      <a:pt x="63" y="33"/>
                    </a:lnTo>
                    <a:lnTo>
                      <a:pt x="41" y="45"/>
                    </a:lnTo>
                    <a:lnTo>
                      <a:pt x="34" y="55"/>
                    </a:lnTo>
                    <a:lnTo>
                      <a:pt x="29" y="65"/>
                    </a:lnTo>
                    <a:lnTo>
                      <a:pt x="29" y="74"/>
                    </a:lnTo>
                    <a:lnTo>
                      <a:pt x="29" y="84"/>
                    </a:lnTo>
                    <a:lnTo>
                      <a:pt x="34" y="96"/>
                    </a:lnTo>
                    <a:lnTo>
                      <a:pt x="46" y="105"/>
                    </a:lnTo>
                    <a:lnTo>
                      <a:pt x="58" y="110"/>
                    </a:lnTo>
                    <a:lnTo>
                      <a:pt x="77" y="115"/>
                    </a:lnTo>
                    <a:lnTo>
                      <a:pt x="77" y="117"/>
                    </a:lnTo>
                    <a:lnTo>
                      <a:pt x="75" y="120"/>
                    </a:lnTo>
                    <a:close/>
                  </a:path>
                </a:pathLst>
              </a:custGeom>
              <a:solidFill>
                <a:srgbClr val="800000"/>
              </a:solidFill>
              <a:ln w="12065">
                <a:solidFill>
                  <a:srgbClr val="800000"/>
                </a:solidFill>
                <a:prstDash val="solid"/>
                <a:round/>
                <a:headEnd/>
                <a:tailEnd/>
              </a:ln>
            </p:spPr>
            <p:txBody>
              <a:bodyPr/>
              <a:lstStyle/>
              <a:p>
                <a:endParaRPr lang="ru-RU"/>
              </a:p>
            </p:txBody>
          </p:sp>
          <p:sp>
            <p:nvSpPr>
              <p:cNvPr id="224" name="Freeform 954"/>
              <p:cNvSpPr>
                <a:spLocks noEditPoints="1"/>
              </p:cNvSpPr>
              <p:nvPr/>
            </p:nvSpPr>
            <p:spPr bwMode="auto">
              <a:xfrm>
                <a:off x="8581" y="4802"/>
                <a:ext cx="240" cy="99"/>
              </a:xfrm>
              <a:custGeom>
                <a:avLst/>
                <a:gdLst>
                  <a:gd name="T0" fmla="*/ 240 w 240"/>
                  <a:gd name="T1" fmla="*/ 12 h 99"/>
                  <a:gd name="T2" fmla="*/ 240 w 240"/>
                  <a:gd name="T3" fmla="*/ 20 h 99"/>
                  <a:gd name="T4" fmla="*/ 238 w 240"/>
                  <a:gd name="T5" fmla="*/ 24 h 99"/>
                  <a:gd name="T6" fmla="*/ 233 w 240"/>
                  <a:gd name="T7" fmla="*/ 29 h 99"/>
                  <a:gd name="T8" fmla="*/ 226 w 240"/>
                  <a:gd name="T9" fmla="*/ 32 h 99"/>
                  <a:gd name="T10" fmla="*/ 221 w 240"/>
                  <a:gd name="T11" fmla="*/ 32 h 99"/>
                  <a:gd name="T12" fmla="*/ 214 w 240"/>
                  <a:gd name="T13" fmla="*/ 29 h 99"/>
                  <a:gd name="T14" fmla="*/ 209 w 240"/>
                  <a:gd name="T15" fmla="*/ 24 h 99"/>
                  <a:gd name="T16" fmla="*/ 207 w 240"/>
                  <a:gd name="T17" fmla="*/ 20 h 99"/>
                  <a:gd name="T18" fmla="*/ 207 w 240"/>
                  <a:gd name="T19" fmla="*/ 15 h 99"/>
                  <a:gd name="T20" fmla="*/ 209 w 240"/>
                  <a:gd name="T21" fmla="*/ 10 h 99"/>
                  <a:gd name="T22" fmla="*/ 214 w 240"/>
                  <a:gd name="T23" fmla="*/ 5 h 99"/>
                  <a:gd name="T24" fmla="*/ 219 w 240"/>
                  <a:gd name="T25" fmla="*/ 3 h 99"/>
                  <a:gd name="T26" fmla="*/ 226 w 240"/>
                  <a:gd name="T27" fmla="*/ 0 h 99"/>
                  <a:gd name="T28" fmla="*/ 233 w 240"/>
                  <a:gd name="T29" fmla="*/ 3 h 99"/>
                  <a:gd name="T30" fmla="*/ 238 w 240"/>
                  <a:gd name="T31" fmla="*/ 8 h 99"/>
                  <a:gd name="T32" fmla="*/ 240 w 240"/>
                  <a:gd name="T33" fmla="*/ 12 h 99"/>
                  <a:gd name="T34" fmla="*/ 240 w 240"/>
                  <a:gd name="T35" fmla="*/ 12 h 99"/>
                  <a:gd name="T36" fmla="*/ 163 w 240"/>
                  <a:gd name="T37" fmla="*/ 44 h 99"/>
                  <a:gd name="T38" fmla="*/ 103 w 240"/>
                  <a:gd name="T39" fmla="*/ 58 h 99"/>
                  <a:gd name="T40" fmla="*/ 43 w 240"/>
                  <a:gd name="T41" fmla="*/ 72 h 99"/>
                  <a:gd name="T42" fmla="*/ 31 w 240"/>
                  <a:gd name="T43" fmla="*/ 75 h 99"/>
                  <a:gd name="T44" fmla="*/ 27 w 240"/>
                  <a:gd name="T45" fmla="*/ 77 h 99"/>
                  <a:gd name="T46" fmla="*/ 22 w 240"/>
                  <a:gd name="T47" fmla="*/ 82 h 99"/>
                  <a:gd name="T48" fmla="*/ 19 w 240"/>
                  <a:gd name="T49" fmla="*/ 84 h 99"/>
                  <a:gd name="T50" fmla="*/ 19 w 240"/>
                  <a:gd name="T51" fmla="*/ 89 h 99"/>
                  <a:gd name="T52" fmla="*/ 22 w 240"/>
                  <a:gd name="T53" fmla="*/ 99 h 99"/>
                  <a:gd name="T54" fmla="*/ 15 w 240"/>
                  <a:gd name="T55" fmla="*/ 99 h 99"/>
                  <a:gd name="T56" fmla="*/ 7 w 240"/>
                  <a:gd name="T57" fmla="*/ 68 h 99"/>
                  <a:gd name="T58" fmla="*/ 0 w 240"/>
                  <a:gd name="T59" fmla="*/ 36 h 99"/>
                  <a:gd name="T60" fmla="*/ 3 w 240"/>
                  <a:gd name="T61" fmla="*/ 36 h 99"/>
                  <a:gd name="T62" fmla="*/ 5 w 240"/>
                  <a:gd name="T63" fmla="*/ 34 h 99"/>
                  <a:gd name="T64" fmla="*/ 7 w 240"/>
                  <a:gd name="T65" fmla="*/ 44 h 99"/>
                  <a:gd name="T66" fmla="*/ 10 w 240"/>
                  <a:gd name="T67" fmla="*/ 46 h 99"/>
                  <a:gd name="T68" fmla="*/ 15 w 240"/>
                  <a:gd name="T69" fmla="*/ 48 h 99"/>
                  <a:gd name="T70" fmla="*/ 19 w 240"/>
                  <a:gd name="T71" fmla="*/ 51 h 99"/>
                  <a:gd name="T72" fmla="*/ 27 w 240"/>
                  <a:gd name="T73" fmla="*/ 51 h 99"/>
                  <a:gd name="T74" fmla="*/ 39 w 240"/>
                  <a:gd name="T75" fmla="*/ 48 h 99"/>
                  <a:gd name="T76" fmla="*/ 96 w 240"/>
                  <a:gd name="T77" fmla="*/ 34 h 99"/>
                  <a:gd name="T78" fmla="*/ 108 w 240"/>
                  <a:gd name="T79" fmla="*/ 32 h 99"/>
                  <a:gd name="T80" fmla="*/ 115 w 240"/>
                  <a:gd name="T81" fmla="*/ 29 h 99"/>
                  <a:gd name="T82" fmla="*/ 127 w 240"/>
                  <a:gd name="T83" fmla="*/ 24 h 99"/>
                  <a:gd name="T84" fmla="*/ 132 w 240"/>
                  <a:gd name="T85" fmla="*/ 22 h 99"/>
                  <a:gd name="T86" fmla="*/ 135 w 240"/>
                  <a:gd name="T87" fmla="*/ 20 h 99"/>
                  <a:gd name="T88" fmla="*/ 135 w 240"/>
                  <a:gd name="T89" fmla="*/ 17 h 99"/>
                  <a:gd name="T90" fmla="*/ 135 w 240"/>
                  <a:gd name="T91" fmla="*/ 15 h 99"/>
                  <a:gd name="T92" fmla="*/ 132 w 240"/>
                  <a:gd name="T93" fmla="*/ 10 h 99"/>
                  <a:gd name="T94" fmla="*/ 130 w 240"/>
                  <a:gd name="T95" fmla="*/ 5 h 99"/>
                  <a:gd name="T96" fmla="*/ 132 w 240"/>
                  <a:gd name="T97" fmla="*/ 3 h 99"/>
                  <a:gd name="T98" fmla="*/ 135 w 240"/>
                  <a:gd name="T99" fmla="*/ 0 h 99"/>
                  <a:gd name="T100" fmla="*/ 163 w 240"/>
                  <a:gd name="T101" fmla="*/ 36 h 99"/>
                  <a:gd name="T102" fmla="*/ 163 w 240"/>
                  <a:gd name="T103" fmla="*/ 44 h 99"/>
                  <a:gd name="T104" fmla="*/ 163 w 240"/>
                  <a:gd name="T105" fmla="*/ 44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0"/>
                  <a:gd name="T160" fmla="*/ 0 h 99"/>
                  <a:gd name="T161" fmla="*/ 240 w 240"/>
                  <a:gd name="T162" fmla="*/ 99 h 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0" h="99">
                    <a:moveTo>
                      <a:pt x="240" y="12"/>
                    </a:moveTo>
                    <a:lnTo>
                      <a:pt x="240" y="20"/>
                    </a:lnTo>
                    <a:lnTo>
                      <a:pt x="238" y="24"/>
                    </a:lnTo>
                    <a:lnTo>
                      <a:pt x="233" y="29"/>
                    </a:lnTo>
                    <a:lnTo>
                      <a:pt x="226" y="32"/>
                    </a:lnTo>
                    <a:lnTo>
                      <a:pt x="221" y="32"/>
                    </a:lnTo>
                    <a:lnTo>
                      <a:pt x="214" y="29"/>
                    </a:lnTo>
                    <a:lnTo>
                      <a:pt x="209" y="24"/>
                    </a:lnTo>
                    <a:lnTo>
                      <a:pt x="207" y="20"/>
                    </a:lnTo>
                    <a:lnTo>
                      <a:pt x="207" y="15"/>
                    </a:lnTo>
                    <a:lnTo>
                      <a:pt x="209" y="10"/>
                    </a:lnTo>
                    <a:lnTo>
                      <a:pt x="214" y="5"/>
                    </a:lnTo>
                    <a:lnTo>
                      <a:pt x="219" y="3"/>
                    </a:lnTo>
                    <a:lnTo>
                      <a:pt x="226" y="0"/>
                    </a:lnTo>
                    <a:lnTo>
                      <a:pt x="233" y="3"/>
                    </a:lnTo>
                    <a:lnTo>
                      <a:pt x="238" y="8"/>
                    </a:lnTo>
                    <a:lnTo>
                      <a:pt x="240" y="12"/>
                    </a:lnTo>
                    <a:close/>
                    <a:moveTo>
                      <a:pt x="163" y="44"/>
                    </a:moveTo>
                    <a:lnTo>
                      <a:pt x="103" y="58"/>
                    </a:lnTo>
                    <a:lnTo>
                      <a:pt x="43" y="72"/>
                    </a:lnTo>
                    <a:lnTo>
                      <a:pt x="31" y="75"/>
                    </a:lnTo>
                    <a:lnTo>
                      <a:pt x="27" y="77"/>
                    </a:lnTo>
                    <a:lnTo>
                      <a:pt x="22" y="82"/>
                    </a:lnTo>
                    <a:lnTo>
                      <a:pt x="19" y="84"/>
                    </a:lnTo>
                    <a:lnTo>
                      <a:pt x="19" y="89"/>
                    </a:lnTo>
                    <a:lnTo>
                      <a:pt x="22" y="99"/>
                    </a:lnTo>
                    <a:lnTo>
                      <a:pt x="15" y="99"/>
                    </a:lnTo>
                    <a:lnTo>
                      <a:pt x="7" y="68"/>
                    </a:lnTo>
                    <a:lnTo>
                      <a:pt x="0" y="36"/>
                    </a:lnTo>
                    <a:lnTo>
                      <a:pt x="3" y="36"/>
                    </a:lnTo>
                    <a:lnTo>
                      <a:pt x="5" y="34"/>
                    </a:lnTo>
                    <a:lnTo>
                      <a:pt x="7" y="44"/>
                    </a:lnTo>
                    <a:lnTo>
                      <a:pt x="10" y="46"/>
                    </a:lnTo>
                    <a:lnTo>
                      <a:pt x="15" y="48"/>
                    </a:lnTo>
                    <a:lnTo>
                      <a:pt x="19" y="51"/>
                    </a:lnTo>
                    <a:lnTo>
                      <a:pt x="27" y="51"/>
                    </a:lnTo>
                    <a:lnTo>
                      <a:pt x="39" y="48"/>
                    </a:lnTo>
                    <a:lnTo>
                      <a:pt x="96" y="34"/>
                    </a:lnTo>
                    <a:lnTo>
                      <a:pt x="108" y="32"/>
                    </a:lnTo>
                    <a:lnTo>
                      <a:pt x="115" y="29"/>
                    </a:lnTo>
                    <a:lnTo>
                      <a:pt x="127" y="24"/>
                    </a:lnTo>
                    <a:lnTo>
                      <a:pt x="132" y="22"/>
                    </a:lnTo>
                    <a:lnTo>
                      <a:pt x="135" y="20"/>
                    </a:lnTo>
                    <a:lnTo>
                      <a:pt x="135" y="17"/>
                    </a:lnTo>
                    <a:lnTo>
                      <a:pt x="135" y="15"/>
                    </a:lnTo>
                    <a:lnTo>
                      <a:pt x="132" y="10"/>
                    </a:lnTo>
                    <a:lnTo>
                      <a:pt x="130" y="5"/>
                    </a:lnTo>
                    <a:lnTo>
                      <a:pt x="132" y="3"/>
                    </a:lnTo>
                    <a:lnTo>
                      <a:pt x="135" y="0"/>
                    </a:lnTo>
                    <a:lnTo>
                      <a:pt x="163" y="36"/>
                    </a:lnTo>
                    <a:lnTo>
                      <a:pt x="163" y="44"/>
                    </a:lnTo>
                    <a:close/>
                  </a:path>
                </a:pathLst>
              </a:custGeom>
              <a:solidFill>
                <a:srgbClr val="800000"/>
              </a:solidFill>
              <a:ln w="12065">
                <a:solidFill>
                  <a:srgbClr val="800000"/>
                </a:solidFill>
                <a:prstDash val="solid"/>
                <a:round/>
                <a:headEnd/>
                <a:tailEnd/>
              </a:ln>
            </p:spPr>
            <p:txBody>
              <a:bodyPr/>
              <a:lstStyle/>
              <a:p>
                <a:endParaRPr lang="ru-RU"/>
              </a:p>
            </p:txBody>
          </p:sp>
          <p:sp>
            <p:nvSpPr>
              <p:cNvPr id="225" name="Freeform 955"/>
              <p:cNvSpPr>
                <a:spLocks noEditPoints="1"/>
              </p:cNvSpPr>
              <p:nvPr/>
            </p:nvSpPr>
            <p:spPr bwMode="auto">
              <a:xfrm>
                <a:off x="8526" y="4877"/>
                <a:ext cx="247" cy="153"/>
              </a:xfrm>
              <a:custGeom>
                <a:avLst/>
                <a:gdLst>
                  <a:gd name="T0" fmla="*/ 235 w 247"/>
                  <a:gd name="T1" fmla="*/ 36 h 153"/>
                  <a:gd name="T2" fmla="*/ 235 w 247"/>
                  <a:gd name="T3" fmla="*/ 41 h 153"/>
                  <a:gd name="T4" fmla="*/ 202 w 247"/>
                  <a:gd name="T5" fmla="*/ 50 h 153"/>
                  <a:gd name="T6" fmla="*/ 233 w 247"/>
                  <a:gd name="T7" fmla="*/ 65 h 153"/>
                  <a:gd name="T8" fmla="*/ 247 w 247"/>
                  <a:gd name="T9" fmla="*/ 84 h 153"/>
                  <a:gd name="T10" fmla="*/ 242 w 247"/>
                  <a:gd name="T11" fmla="*/ 113 h 153"/>
                  <a:gd name="T12" fmla="*/ 228 w 247"/>
                  <a:gd name="T13" fmla="*/ 129 h 153"/>
                  <a:gd name="T14" fmla="*/ 202 w 247"/>
                  <a:gd name="T15" fmla="*/ 146 h 153"/>
                  <a:gd name="T16" fmla="*/ 166 w 247"/>
                  <a:gd name="T17" fmla="*/ 153 h 153"/>
                  <a:gd name="T18" fmla="*/ 132 w 247"/>
                  <a:gd name="T19" fmla="*/ 151 h 153"/>
                  <a:gd name="T20" fmla="*/ 103 w 247"/>
                  <a:gd name="T21" fmla="*/ 139 h 153"/>
                  <a:gd name="T22" fmla="*/ 89 w 247"/>
                  <a:gd name="T23" fmla="*/ 122 h 153"/>
                  <a:gd name="T24" fmla="*/ 84 w 247"/>
                  <a:gd name="T25" fmla="*/ 101 h 153"/>
                  <a:gd name="T26" fmla="*/ 86 w 247"/>
                  <a:gd name="T27" fmla="*/ 84 h 153"/>
                  <a:gd name="T28" fmla="*/ 70 w 247"/>
                  <a:gd name="T29" fmla="*/ 81 h 153"/>
                  <a:gd name="T30" fmla="*/ 34 w 247"/>
                  <a:gd name="T31" fmla="*/ 91 h 153"/>
                  <a:gd name="T32" fmla="*/ 24 w 247"/>
                  <a:gd name="T33" fmla="*/ 98 h 153"/>
                  <a:gd name="T34" fmla="*/ 22 w 247"/>
                  <a:gd name="T35" fmla="*/ 105 h 153"/>
                  <a:gd name="T36" fmla="*/ 19 w 247"/>
                  <a:gd name="T37" fmla="*/ 117 h 153"/>
                  <a:gd name="T38" fmla="*/ 10 w 247"/>
                  <a:gd name="T39" fmla="*/ 84 h 153"/>
                  <a:gd name="T40" fmla="*/ 7 w 247"/>
                  <a:gd name="T41" fmla="*/ 48 h 153"/>
                  <a:gd name="T42" fmla="*/ 7 w 247"/>
                  <a:gd name="T43" fmla="*/ 50 h 153"/>
                  <a:gd name="T44" fmla="*/ 14 w 247"/>
                  <a:gd name="T45" fmla="*/ 62 h 153"/>
                  <a:gd name="T46" fmla="*/ 19 w 247"/>
                  <a:gd name="T47" fmla="*/ 67 h 153"/>
                  <a:gd name="T48" fmla="*/ 41 w 247"/>
                  <a:gd name="T49" fmla="*/ 62 h 153"/>
                  <a:gd name="T50" fmla="*/ 182 w 247"/>
                  <a:gd name="T51" fmla="*/ 29 h 153"/>
                  <a:gd name="T52" fmla="*/ 202 w 247"/>
                  <a:gd name="T53" fmla="*/ 24 h 153"/>
                  <a:gd name="T54" fmla="*/ 206 w 247"/>
                  <a:gd name="T55" fmla="*/ 19 h 153"/>
                  <a:gd name="T56" fmla="*/ 204 w 247"/>
                  <a:gd name="T57" fmla="*/ 7 h 153"/>
                  <a:gd name="T58" fmla="*/ 204 w 247"/>
                  <a:gd name="T59" fmla="*/ 2 h 153"/>
                  <a:gd name="T60" fmla="*/ 206 w 247"/>
                  <a:gd name="T61" fmla="*/ 0 h 153"/>
                  <a:gd name="T62" fmla="*/ 163 w 247"/>
                  <a:gd name="T63" fmla="*/ 60 h 153"/>
                  <a:gd name="T64" fmla="*/ 120 w 247"/>
                  <a:gd name="T65" fmla="*/ 69 h 153"/>
                  <a:gd name="T66" fmla="*/ 103 w 247"/>
                  <a:gd name="T67" fmla="*/ 77 h 153"/>
                  <a:gd name="T68" fmla="*/ 94 w 247"/>
                  <a:gd name="T69" fmla="*/ 98 h 153"/>
                  <a:gd name="T70" fmla="*/ 101 w 247"/>
                  <a:gd name="T71" fmla="*/ 120 h 153"/>
                  <a:gd name="T72" fmla="*/ 125 w 247"/>
                  <a:gd name="T73" fmla="*/ 132 h 153"/>
                  <a:gd name="T74" fmla="*/ 163 w 247"/>
                  <a:gd name="T75" fmla="*/ 129 h 153"/>
                  <a:gd name="T76" fmla="*/ 214 w 247"/>
                  <a:gd name="T77" fmla="*/ 103 h 153"/>
                  <a:gd name="T78" fmla="*/ 221 w 247"/>
                  <a:gd name="T79" fmla="*/ 79 h 153"/>
                  <a:gd name="T80" fmla="*/ 206 w 247"/>
                  <a:gd name="T81" fmla="*/ 60 h 153"/>
                  <a:gd name="T82" fmla="*/ 192 w 247"/>
                  <a:gd name="T83" fmla="*/ 53 h 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7"/>
                  <a:gd name="T127" fmla="*/ 0 h 153"/>
                  <a:gd name="T128" fmla="*/ 247 w 247"/>
                  <a:gd name="T129" fmla="*/ 153 h 1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7" h="153">
                    <a:moveTo>
                      <a:pt x="206" y="0"/>
                    </a:moveTo>
                    <a:lnTo>
                      <a:pt x="235" y="36"/>
                    </a:lnTo>
                    <a:lnTo>
                      <a:pt x="235" y="38"/>
                    </a:lnTo>
                    <a:lnTo>
                      <a:pt x="235" y="41"/>
                    </a:lnTo>
                    <a:lnTo>
                      <a:pt x="218" y="45"/>
                    </a:lnTo>
                    <a:lnTo>
                      <a:pt x="202" y="50"/>
                    </a:lnTo>
                    <a:lnTo>
                      <a:pt x="221" y="55"/>
                    </a:lnTo>
                    <a:lnTo>
                      <a:pt x="233" y="65"/>
                    </a:lnTo>
                    <a:lnTo>
                      <a:pt x="242" y="74"/>
                    </a:lnTo>
                    <a:lnTo>
                      <a:pt x="247" y="84"/>
                    </a:lnTo>
                    <a:lnTo>
                      <a:pt x="247" y="103"/>
                    </a:lnTo>
                    <a:lnTo>
                      <a:pt x="242" y="113"/>
                    </a:lnTo>
                    <a:lnTo>
                      <a:pt x="238" y="120"/>
                    </a:lnTo>
                    <a:lnTo>
                      <a:pt x="228" y="129"/>
                    </a:lnTo>
                    <a:lnTo>
                      <a:pt x="216" y="139"/>
                    </a:lnTo>
                    <a:lnTo>
                      <a:pt x="202" y="146"/>
                    </a:lnTo>
                    <a:lnTo>
                      <a:pt x="185" y="151"/>
                    </a:lnTo>
                    <a:lnTo>
                      <a:pt x="166" y="153"/>
                    </a:lnTo>
                    <a:lnTo>
                      <a:pt x="149" y="153"/>
                    </a:lnTo>
                    <a:lnTo>
                      <a:pt x="132" y="151"/>
                    </a:lnTo>
                    <a:lnTo>
                      <a:pt x="115" y="146"/>
                    </a:lnTo>
                    <a:lnTo>
                      <a:pt x="103" y="139"/>
                    </a:lnTo>
                    <a:lnTo>
                      <a:pt x="96" y="132"/>
                    </a:lnTo>
                    <a:lnTo>
                      <a:pt x="89" y="122"/>
                    </a:lnTo>
                    <a:lnTo>
                      <a:pt x="86" y="110"/>
                    </a:lnTo>
                    <a:lnTo>
                      <a:pt x="84" y="101"/>
                    </a:lnTo>
                    <a:lnTo>
                      <a:pt x="84" y="91"/>
                    </a:lnTo>
                    <a:lnTo>
                      <a:pt x="86" y="84"/>
                    </a:lnTo>
                    <a:lnTo>
                      <a:pt x="91" y="77"/>
                    </a:lnTo>
                    <a:lnTo>
                      <a:pt x="70" y="81"/>
                    </a:lnTo>
                    <a:lnTo>
                      <a:pt x="46" y="86"/>
                    </a:lnTo>
                    <a:lnTo>
                      <a:pt x="34" y="91"/>
                    </a:lnTo>
                    <a:lnTo>
                      <a:pt x="26" y="93"/>
                    </a:lnTo>
                    <a:lnTo>
                      <a:pt x="24" y="98"/>
                    </a:lnTo>
                    <a:lnTo>
                      <a:pt x="22" y="101"/>
                    </a:lnTo>
                    <a:lnTo>
                      <a:pt x="22" y="105"/>
                    </a:lnTo>
                    <a:lnTo>
                      <a:pt x="22" y="115"/>
                    </a:lnTo>
                    <a:lnTo>
                      <a:pt x="19" y="117"/>
                    </a:lnTo>
                    <a:lnTo>
                      <a:pt x="17" y="117"/>
                    </a:lnTo>
                    <a:lnTo>
                      <a:pt x="10" y="84"/>
                    </a:lnTo>
                    <a:lnTo>
                      <a:pt x="0" y="48"/>
                    </a:lnTo>
                    <a:lnTo>
                      <a:pt x="7" y="48"/>
                    </a:lnTo>
                    <a:lnTo>
                      <a:pt x="7" y="50"/>
                    </a:lnTo>
                    <a:lnTo>
                      <a:pt x="10" y="57"/>
                    </a:lnTo>
                    <a:lnTo>
                      <a:pt x="14" y="62"/>
                    </a:lnTo>
                    <a:lnTo>
                      <a:pt x="17" y="65"/>
                    </a:lnTo>
                    <a:lnTo>
                      <a:pt x="19" y="67"/>
                    </a:lnTo>
                    <a:lnTo>
                      <a:pt x="29" y="65"/>
                    </a:lnTo>
                    <a:lnTo>
                      <a:pt x="41" y="62"/>
                    </a:lnTo>
                    <a:lnTo>
                      <a:pt x="113" y="45"/>
                    </a:lnTo>
                    <a:lnTo>
                      <a:pt x="182" y="29"/>
                    </a:lnTo>
                    <a:lnTo>
                      <a:pt x="194" y="26"/>
                    </a:lnTo>
                    <a:lnTo>
                      <a:pt x="202" y="24"/>
                    </a:lnTo>
                    <a:lnTo>
                      <a:pt x="204" y="21"/>
                    </a:lnTo>
                    <a:lnTo>
                      <a:pt x="206" y="19"/>
                    </a:lnTo>
                    <a:lnTo>
                      <a:pt x="206" y="12"/>
                    </a:lnTo>
                    <a:lnTo>
                      <a:pt x="204" y="7"/>
                    </a:lnTo>
                    <a:lnTo>
                      <a:pt x="202" y="2"/>
                    </a:lnTo>
                    <a:lnTo>
                      <a:pt x="204" y="2"/>
                    </a:lnTo>
                    <a:lnTo>
                      <a:pt x="206" y="0"/>
                    </a:lnTo>
                    <a:close/>
                    <a:moveTo>
                      <a:pt x="192" y="53"/>
                    </a:moveTo>
                    <a:lnTo>
                      <a:pt x="163" y="60"/>
                    </a:lnTo>
                    <a:lnTo>
                      <a:pt x="134" y="65"/>
                    </a:lnTo>
                    <a:lnTo>
                      <a:pt x="120" y="69"/>
                    </a:lnTo>
                    <a:lnTo>
                      <a:pt x="113" y="72"/>
                    </a:lnTo>
                    <a:lnTo>
                      <a:pt x="103" y="77"/>
                    </a:lnTo>
                    <a:lnTo>
                      <a:pt x="98" y="86"/>
                    </a:lnTo>
                    <a:lnTo>
                      <a:pt x="94" y="98"/>
                    </a:lnTo>
                    <a:lnTo>
                      <a:pt x="96" y="108"/>
                    </a:lnTo>
                    <a:lnTo>
                      <a:pt x="101" y="120"/>
                    </a:lnTo>
                    <a:lnTo>
                      <a:pt x="113" y="127"/>
                    </a:lnTo>
                    <a:lnTo>
                      <a:pt x="125" y="132"/>
                    </a:lnTo>
                    <a:lnTo>
                      <a:pt x="137" y="132"/>
                    </a:lnTo>
                    <a:lnTo>
                      <a:pt x="163" y="129"/>
                    </a:lnTo>
                    <a:lnTo>
                      <a:pt x="192" y="117"/>
                    </a:lnTo>
                    <a:lnTo>
                      <a:pt x="214" y="103"/>
                    </a:lnTo>
                    <a:lnTo>
                      <a:pt x="221" y="91"/>
                    </a:lnTo>
                    <a:lnTo>
                      <a:pt x="221" y="79"/>
                    </a:lnTo>
                    <a:lnTo>
                      <a:pt x="214" y="65"/>
                    </a:lnTo>
                    <a:lnTo>
                      <a:pt x="206" y="60"/>
                    </a:lnTo>
                    <a:lnTo>
                      <a:pt x="192" y="53"/>
                    </a:lnTo>
                    <a:close/>
                  </a:path>
                </a:pathLst>
              </a:custGeom>
              <a:solidFill>
                <a:srgbClr val="800000"/>
              </a:solidFill>
              <a:ln w="12065">
                <a:solidFill>
                  <a:srgbClr val="800000"/>
                </a:solidFill>
                <a:prstDash val="solid"/>
                <a:round/>
                <a:headEnd/>
                <a:tailEnd/>
              </a:ln>
            </p:spPr>
            <p:txBody>
              <a:bodyPr/>
              <a:lstStyle/>
              <a:p>
                <a:endParaRPr lang="ru-RU"/>
              </a:p>
            </p:txBody>
          </p:sp>
          <p:sp>
            <p:nvSpPr>
              <p:cNvPr id="226" name="Freeform 956"/>
              <p:cNvSpPr>
                <a:spLocks/>
              </p:cNvSpPr>
              <p:nvPr/>
            </p:nvSpPr>
            <p:spPr bwMode="auto">
              <a:xfrm>
                <a:off x="8636" y="5014"/>
                <a:ext cx="243" cy="120"/>
              </a:xfrm>
              <a:custGeom>
                <a:avLst/>
                <a:gdLst>
                  <a:gd name="T0" fmla="*/ 243 w 243"/>
                  <a:gd name="T1" fmla="*/ 43 h 120"/>
                  <a:gd name="T2" fmla="*/ 144 w 243"/>
                  <a:gd name="T3" fmla="*/ 67 h 120"/>
                  <a:gd name="T4" fmla="*/ 44 w 243"/>
                  <a:gd name="T5" fmla="*/ 88 h 120"/>
                  <a:gd name="T6" fmla="*/ 32 w 243"/>
                  <a:gd name="T7" fmla="*/ 93 h 120"/>
                  <a:gd name="T8" fmla="*/ 24 w 243"/>
                  <a:gd name="T9" fmla="*/ 96 h 120"/>
                  <a:gd name="T10" fmla="*/ 22 w 243"/>
                  <a:gd name="T11" fmla="*/ 100 h 120"/>
                  <a:gd name="T12" fmla="*/ 20 w 243"/>
                  <a:gd name="T13" fmla="*/ 103 h 120"/>
                  <a:gd name="T14" fmla="*/ 20 w 243"/>
                  <a:gd name="T15" fmla="*/ 108 h 120"/>
                  <a:gd name="T16" fmla="*/ 20 w 243"/>
                  <a:gd name="T17" fmla="*/ 117 h 120"/>
                  <a:gd name="T18" fmla="*/ 17 w 243"/>
                  <a:gd name="T19" fmla="*/ 117 h 120"/>
                  <a:gd name="T20" fmla="*/ 15 w 243"/>
                  <a:gd name="T21" fmla="*/ 120 h 120"/>
                  <a:gd name="T22" fmla="*/ 0 w 243"/>
                  <a:gd name="T23" fmla="*/ 55 h 120"/>
                  <a:gd name="T24" fmla="*/ 3 w 243"/>
                  <a:gd name="T25" fmla="*/ 52 h 120"/>
                  <a:gd name="T26" fmla="*/ 5 w 243"/>
                  <a:gd name="T27" fmla="*/ 52 h 120"/>
                  <a:gd name="T28" fmla="*/ 8 w 243"/>
                  <a:gd name="T29" fmla="*/ 60 h 120"/>
                  <a:gd name="T30" fmla="*/ 10 w 243"/>
                  <a:gd name="T31" fmla="*/ 64 h 120"/>
                  <a:gd name="T32" fmla="*/ 15 w 243"/>
                  <a:gd name="T33" fmla="*/ 67 h 120"/>
                  <a:gd name="T34" fmla="*/ 20 w 243"/>
                  <a:gd name="T35" fmla="*/ 67 h 120"/>
                  <a:gd name="T36" fmla="*/ 27 w 243"/>
                  <a:gd name="T37" fmla="*/ 67 h 120"/>
                  <a:gd name="T38" fmla="*/ 39 w 243"/>
                  <a:gd name="T39" fmla="*/ 64 h 120"/>
                  <a:gd name="T40" fmla="*/ 106 w 243"/>
                  <a:gd name="T41" fmla="*/ 50 h 120"/>
                  <a:gd name="T42" fmla="*/ 173 w 243"/>
                  <a:gd name="T43" fmla="*/ 33 h 120"/>
                  <a:gd name="T44" fmla="*/ 185 w 243"/>
                  <a:gd name="T45" fmla="*/ 31 h 120"/>
                  <a:gd name="T46" fmla="*/ 192 w 243"/>
                  <a:gd name="T47" fmla="*/ 28 h 120"/>
                  <a:gd name="T48" fmla="*/ 204 w 243"/>
                  <a:gd name="T49" fmla="*/ 24 h 120"/>
                  <a:gd name="T50" fmla="*/ 209 w 243"/>
                  <a:gd name="T51" fmla="*/ 21 h 120"/>
                  <a:gd name="T52" fmla="*/ 212 w 243"/>
                  <a:gd name="T53" fmla="*/ 19 h 120"/>
                  <a:gd name="T54" fmla="*/ 212 w 243"/>
                  <a:gd name="T55" fmla="*/ 16 h 120"/>
                  <a:gd name="T56" fmla="*/ 212 w 243"/>
                  <a:gd name="T57" fmla="*/ 14 h 120"/>
                  <a:gd name="T58" fmla="*/ 209 w 243"/>
                  <a:gd name="T59" fmla="*/ 9 h 120"/>
                  <a:gd name="T60" fmla="*/ 207 w 243"/>
                  <a:gd name="T61" fmla="*/ 4 h 120"/>
                  <a:gd name="T62" fmla="*/ 209 w 243"/>
                  <a:gd name="T63" fmla="*/ 2 h 120"/>
                  <a:gd name="T64" fmla="*/ 212 w 243"/>
                  <a:gd name="T65" fmla="*/ 0 h 120"/>
                  <a:gd name="T66" fmla="*/ 240 w 243"/>
                  <a:gd name="T67" fmla="*/ 36 h 120"/>
                  <a:gd name="T68" fmla="*/ 240 w 243"/>
                  <a:gd name="T69" fmla="*/ 40 h 120"/>
                  <a:gd name="T70" fmla="*/ 243 w 243"/>
                  <a:gd name="T71" fmla="*/ 43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3"/>
                  <a:gd name="T109" fmla="*/ 0 h 120"/>
                  <a:gd name="T110" fmla="*/ 243 w 243"/>
                  <a:gd name="T111" fmla="*/ 120 h 1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3" h="120">
                    <a:moveTo>
                      <a:pt x="243" y="43"/>
                    </a:moveTo>
                    <a:lnTo>
                      <a:pt x="144" y="67"/>
                    </a:lnTo>
                    <a:lnTo>
                      <a:pt x="44" y="88"/>
                    </a:lnTo>
                    <a:lnTo>
                      <a:pt x="32" y="93"/>
                    </a:lnTo>
                    <a:lnTo>
                      <a:pt x="24" y="96"/>
                    </a:lnTo>
                    <a:lnTo>
                      <a:pt x="22" y="100"/>
                    </a:lnTo>
                    <a:lnTo>
                      <a:pt x="20" y="103"/>
                    </a:lnTo>
                    <a:lnTo>
                      <a:pt x="20" y="108"/>
                    </a:lnTo>
                    <a:lnTo>
                      <a:pt x="20" y="117"/>
                    </a:lnTo>
                    <a:lnTo>
                      <a:pt x="17" y="117"/>
                    </a:lnTo>
                    <a:lnTo>
                      <a:pt x="15" y="120"/>
                    </a:lnTo>
                    <a:lnTo>
                      <a:pt x="0" y="55"/>
                    </a:lnTo>
                    <a:lnTo>
                      <a:pt x="3" y="52"/>
                    </a:lnTo>
                    <a:lnTo>
                      <a:pt x="5" y="52"/>
                    </a:lnTo>
                    <a:lnTo>
                      <a:pt x="8" y="60"/>
                    </a:lnTo>
                    <a:lnTo>
                      <a:pt x="10" y="64"/>
                    </a:lnTo>
                    <a:lnTo>
                      <a:pt x="15" y="67"/>
                    </a:lnTo>
                    <a:lnTo>
                      <a:pt x="20" y="67"/>
                    </a:lnTo>
                    <a:lnTo>
                      <a:pt x="27" y="67"/>
                    </a:lnTo>
                    <a:lnTo>
                      <a:pt x="39" y="64"/>
                    </a:lnTo>
                    <a:lnTo>
                      <a:pt x="106" y="50"/>
                    </a:lnTo>
                    <a:lnTo>
                      <a:pt x="173" y="33"/>
                    </a:lnTo>
                    <a:lnTo>
                      <a:pt x="185" y="31"/>
                    </a:lnTo>
                    <a:lnTo>
                      <a:pt x="192" y="28"/>
                    </a:lnTo>
                    <a:lnTo>
                      <a:pt x="204" y="24"/>
                    </a:lnTo>
                    <a:lnTo>
                      <a:pt x="209" y="21"/>
                    </a:lnTo>
                    <a:lnTo>
                      <a:pt x="212" y="19"/>
                    </a:lnTo>
                    <a:lnTo>
                      <a:pt x="212" y="16"/>
                    </a:lnTo>
                    <a:lnTo>
                      <a:pt x="212" y="14"/>
                    </a:lnTo>
                    <a:lnTo>
                      <a:pt x="209" y="9"/>
                    </a:lnTo>
                    <a:lnTo>
                      <a:pt x="207" y="4"/>
                    </a:lnTo>
                    <a:lnTo>
                      <a:pt x="209" y="2"/>
                    </a:lnTo>
                    <a:lnTo>
                      <a:pt x="212" y="0"/>
                    </a:lnTo>
                    <a:lnTo>
                      <a:pt x="240" y="36"/>
                    </a:lnTo>
                    <a:lnTo>
                      <a:pt x="240" y="40"/>
                    </a:lnTo>
                    <a:lnTo>
                      <a:pt x="243" y="43"/>
                    </a:lnTo>
                    <a:close/>
                  </a:path>
                </a:pathLst>
              </a:custGeom>
              <a:solidFill>
                <a:srgbClr val="800000"/>
              </a:solidFill>
              <a:ln w="12065">
                <a:solidFill>
                  <a:srgbClr val="800000"/>
                </a:solidFill>
                <a:prstDash val="solid"/>
                <a:round/>
                <a:headEnd/>
                <a:tailEnd/>
              </a:ln>
            </p:spPr>
            <p:txBody>
              <a:bodyPr/>
              <a:lstStyle/>
              <a:p>
                <a:endParaRPr lang="ru-RU"/>
              </a:p>
            </p:txBody>
          </p:sp>
          <p:sp>
            <p:nvSpPr>
              <p:cNvPr id="227" name="Freeform 957"/>
              <p:cNvSpPr>
                <a:spLocks noEditPoints="1"/>
              </p:cNvSpPr>
              <p:nvPr/>
            </p:nvSpPr>
            <p:spPr bwMode="auto">
              <a:xfrm>
                <a:off x="8656" y="5114"/>
                <a:ext cx="240" cy="99"/>
              </a:xfrm>
              <a:custGeom>
                <a:avLst/>
                <a:gdLst>
                  <a:gd name="T0" fmla="*/ 240 w 240"/>
                  <a:gd name="T1" fmla="*/ 12 h 99"/>
                  <a:gd name="T2" fmla="*/ 240 w 240"/>
                  <a:gd name="T3" fmla="*/ 20 h 99"/>
                  <a:gd name="T4" fmla="*/ 237 w 240"/>
                  <a:gd name="T5" fmla="*/ 24 h 99"/>
                  <a:gd name="T6" fmla="*/ 232 w 240"/>
                  <a:gd name="T7" fmla="*/ 29 h 99"/>
                  <a:gd name="T8" fmla="*/ 225 w 240"/>
                  <a:gd name="T9" fmla="*/ 32 h 99"/>
                  <a:gd name="T10" fmla="*/ 218 w 240"/>
                  <a:gd name="T11" fmla="*/ 32 h 99"/>
                  <a:gd name="T12" fmla="*/ 213 w 240"/>
                  <a:gd name="T13" fmla="*/ 29 h 99"/>
                  <a:gd name="T14" fmla="*/ 208 w 240"/>
                  <a:gd name="T15" fmla="*/ 24 h 99"/>
                  <a:gd name="T16" fmla="*/ 206 w 240"/>
                  <a:gd name="T17" fmla="*/ 20 h 99"/>
                  <a:gd name="T18" fmla="*/ 206 w 240"/>
                  <a:gd name="T19" fmla="*/ 15 h 99"/>
                  <a:gd name="T20" fmla="*/ 208 w 240"/>
                  <a:gd name="T21" fmla="*/ 8 h 99"/>
                  <a:gd name="T22" fmla="*/ 213 w 240"/>
                  <a:gd name="T23" fmla="*/ 5 h 99"/>
                  <a:gd name="T24" fmla="*/ 218 w 240"/>
                  <a:gd name="T25" fmla="*/ 0 h 99"/>
                  <a:gd name="T26" fmla="*/ 225 w 240"/>
                  <a:gd name="T27" fmla="*/ 0 h 99"/>
                  <a:gd name="T28" fmla="*/ 232 w 240"/>
                  <a:gd name="T29" fmla="*/ 3 h 99"/>
                  <a:gd name="T30" fmla="*/ 237 w 240"/>
                  <a:gd name="T31" fmla="*/ 8 h 99"/>
                  <a:gd name="T32" fmla="*/ 240 w 240"/>
                  <a:gd name="T33" fmla="*/ 12 h 99"/>
                  <a:gd name="T34" fmla="*/ 240 w 240"/>
                  <a:gd name="T35" fmla="*/ 12 h 99"/>
                  <a:gd name="T36" fmla="*/ 163 w 240"/>
                  <a:gd name="T37" fmla="*/ 44 h 99"/>
                  <a:gd name="T38" fmla="*/ 103 w 240"/>
                  <a:gd name="T39" fmla="*/ 58 h 99"/>
                  <a:gd name="T40" fmla="*/ 43 w 240"/>
                  <a:gd name="T41" fmla="*/ 72 h 99"/>
                  <a:gd name="T42" fmla="*/ 31 w 240"/>
                  <a:gd name="T43" fmla="*/ 75 h 99"/>
                  <a:gd name="T44" fmla="*/ 26 w 240"/>
                  <a:gd name="T45" fmla="*/ 77 h 99"/>
                  <a:gd name="T46" fmla="*/ 21 w 240"/>
                  <a:gd name="T47" fmla="*/ 82 h 99"/>
                  <a:gd name="T48" fmla="*/ 19 w 240"/>
                  <a:gd name="T49" fmla="*/ 84 h 99"/>
                  <a:gd name="T50" fmla="*/ 19 w 240"/>
                  <a:gd name="T51" fmla="*/ 89 h 99"/>
                  <a:gd name="T52" fmla="*/ 21 w 240"/>
                  <a:gd name="T53" fmla="*/ 99 h 99"/>
                  <a:gd name="T54" fmla="*/ 14 w 240"/>
                  <a:gd name="T55" fmla="*/ 99 h 99"/>
                  <a:gd name="T56" fmla="*/ 7 w 240"/>
                  <a:gd name="T57" fmla="*/ 68 h 99"/>
                  <a:gd name="T58" fmla="*/ 0 w 240"/>
                  <a:gd name="T59" fmla="*/ 36 h 99"/>
                  <a:gd name="T60" fmla="*/ 2 w 240"/>
                  <a:gd name="T61" fmla="*/ 34 h 99"/>
                  <a:gd name="T62" fmla="*/ 4 w 240"/>
                  <a:gd name="T63" fmla="*/ 34 h 99"/>
                  <a:gd name="T64" fmla="*/ 7 w 240"/>
                  <a:gd name="T65" fmla="*/ 41 h 99"/>
                  <a:gd name="T66" fmla="*/ 9 w 240"/>
                  <a:gd name="T67" fmla="*/ 46 h 99"/>
                  <a:gd name="T68" fmla="*/ 14 w 240"/>
                  <a:gd name="T69" fmla="*/ 48 h 99"/>
                  <a:gd name="T70" fmla="*/ 19 w 240"/>
                  <a:gd name="T71" fmla="*/ 51 h 99"/>
                  <a:gd name="T72" fmla="*/ 26 w 240"/>
                  <a:gd name="T73" fmla="*/ 51 h 99"/>
                  <a:gd name="T74" fmla="*/ 38 w 240"/>
                  <a:gd name="T75" fmla="*/ 48 h 99"/>
                  <a:gd name="T76" fmla="*/ 96 w 240"/>
                  <a:gd name="T77" fmla="*/ 34 h 99"/>
                  <a:gd name="T78" fmla="*/ 115 w 240"/>
                  <a:gd name="T79" fmla="*/ 29 h 99"/>
                  <a:gd name="T80" fmla="*/ 122 w 240"/>
                  <a:gd name="T81" fmla="*/ 27 h 99"/>
                  <a:gd name="T82" fmla="*/ 127 w 240"/>
                  <a:gd name="T83" fmla="*/ 24 h 99"/>
                  <a:gd name="T84" fmla="*/ 129 w 240"/>
                  <a:gd name="T85" fmla="*/ 22 h 99"/>
                  <a:gd name="T86" fmla="*/ 132 w 240"/>
                  <a:gd name="T87" fmla="*/ 20 h 99"/>
                  <a:gd name="T88" fmla="*/ 134 w 240"/>
                  <a:gd name="T89" fmla="*/ 17 h 99"/>
                  <a:gd name="T90" fmla="*/ 134 w 240"/>
                  <a:gd name="T91" fmla="*/ 15 h 99"/>
                  <a:gd name="T92" fmla="*/ 132 w 240"/>
                  <a:gd name="T93" fmla="*/ 10 h 99"/>
                  <a:gd name="T94" fmla="*/ 129 w 240"/>
                  <a:gd name="T95" fmla="*/ 5 h 99"/>
                  <a:gd name="T96" fmla="*/ 132 w 240"/>
                  <a:gd name="T97" fmla="*/ 3 h 99"/>
                  <a:gd name="T98" fmla="*/ 134 w 240"/>
                  <a:gd name="T99" fmla="*/ 0 h 99"/>
                  <a:gd name="T100" fmla="*/ 163 w 240"/>
                  <a:gd name="T101" fmla="*/ 36 h 99"/>
                  <a:gd name="T102" fmla="*/ 163 w 240"/>
                  <a:gd name="T103" fmla="*/ 44 h 99"/>
                  <a:gd name="T104" fmla="*/ 163 w 240"/>
                  <a:gd name="T105" fmla="*/ 44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0"/>
                  <a:gd name="T160" fmla="*/ 0 h 99"/>
                  <a:gd name="T161" fmla="*/ 240 w 240"/>
                  <a:gd name="T162" fmla="*/ 99 h 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0" h="99">
                    <a:moveTo>
                      <a:pt x="240" y="12"/>
                    </a:moveTo>
                    <a:lnTo>
                      <a:pt x="240" y="20"/>
                    </a:lnTo>
                    <a:lnTo>
                      <a:pt x="237" y="24"/>
                    </a:lnTo>
                    <a:lnTo>
                      <a:pt x="232" y="29"/>
                    </a:lnTo>
                    <a:lnTo>
                      <a:pt x="225" y="32"/>
                    </a:lnTo>
                    <a:lnTo>
                      <a:pt x="218" y="32"/>
                    </a:lnTo>
                    <a:lnTo>
                      <a:pt x="213" y="29"/>
                    </a:lnTo>
                    <a:lnTo>
                      <a:pt x="208" y="24"/>
                    </a:lnTo>
                    <a:lnTo>
                      <a:pt x="206" y="20"/>
                    </a:lnTo>
                    <a:lnTo>
                      <a:pt x="206" y="15"/>
                    </a:lnTo>
                    <a:lnTo>
                      <a:pt x="208" y="8"/>
                    </a:lnTo>
                    <a:lnTo>
                      <a:pt x="213" y="5"/>
                    </a:lnTo>
                    <a:lnTo>
                      <a:pt x="218" y="0"/>
                    </a:lnTo>
                    <a:lnTo>
                      <a:pt x="225" y="0"/>
                    </a:lnTo>
                    <a:lnTo>
                      <a:pt x="232" y="3"/>
                    </a:lnTo>
                    <a:lnTo>
                      <a:pt x="237" y="8"/>
                    </a:lnTo>
                    <a:lnTo>
                      <a:pt x="240" y="12"/>
                    </a:lnTo>
                    <a:close/>
                    <a:moveTo>
                      <a:pt x="163" y="44"/>
                    </a:moveTo>
                    <a:lnTo>
                      <a:pt x="103" y="58"/>
                    </a:lnTo>
                    <a:lnTo>
                      <a:pt x="43" y="72"/>
                    </a:lnTo>
                    <a:lnTo>
                      <a:pt x="31" y="75"/>
                    </a:lnTo>
                    <a:lnTo>
                      <a:pt x="26" y="77"/>
                    </a:lnTo>
                    <a:lnTo>
                      <a:pt x="21" y="82"/>
                    </a:lnTo>
                    <a:lnTo>
                      <a:pt x="19" y="84"/>
                    </a:lnTo>
                    <a:lnTo>
                      <a:pt x="19" y="89"/>
                    </a:lnTo>
                    <a:lnTo>
                      <a:pt x="21" y="99"/>
                    </a:lnTo>
                    <a:lnTo>
                      <a:pt x="14" y="99"/>
                    </a:lnTo>
                    <a:lnTo>
                      <a:pt x="7" y="68"/>
                    </a:lnTo>
                    <a:lnTo>
                      <a:pt x="0" y="36"/>
                    </a:lnTo>
                    <a:lnTo>
                      <a:pt x="2" y="34"/>
                    </a:lnTo>
                    <a:lnTo>
                      <a:pt x="4" y="34"/>
                    </a:lnTo>
                    <a:lnTo>
                      <a:pt x="7" y="41"/>
                    </a:lnTo>
                    <a:lnTo>
                      <a:pt x="9" y="46"/>
                    </a:lnTo>
                    <a:lnTo>
                      <a:pt x="14" y="48"/>
                    </a:lnTo>
                    <a:lnTo>
                      <a:pt x="19" y="51"/>
                    </a:lnTo>
                    <a:lnTo>
                      <a:pt x="26" y="51"/>
                    </a:lnTo>
                    <a:lnTo>
                      <a:pt x="38" y="48"/>
                    </a:lnTo>
                    <a:lnTo>
                      <a:pt x="96" y="34"/>
                    </a:lnTo>
                    <a:lnTo>
                      <a:pt x="115" y="29"/>
                    </a:lnTo>
                    <a:lnTo>
                      <a:pt x="122" y="27"/>
                    </a:lnTo>
                    <a:lnTo>
                      <a:pt x="127" y="24"/>
                    </a:lnTo>
                    <a:lnTo>
                      <a:pt x="129" y="22"/>
                    </a:lnTo>
                    <a:lnTo>
                      <a:pt x="132" y="20"/>
                    </a:lnTo>
                    <a:lnTo>
                      <a:pt x="134" y="17"/>
                    </a:lnTo>
                    <a:lnTo>
                      <a:pt x="134" y="15"/>
                    </a:lnTo>
                    <a:lnTo>
                      <a:pt x="132" y="10"/>
                    </a:lnTo>
                    <a:lnTo>
                      <a:pt x="129" y="5"/>
                    </a:lnTo>
                    <a:lnTo>
                      <a:pt x="132" y="3"/>
                    </a:lnTo>
                    <a:lnTo>
                      <a:pt x="134" y="0"/>
                    </a:lnTo>
                    <a:lnTo>
                      <a:pt x="163" y="36"/>
                    </a:lnTo>
                    <a:lnTo>
                      <a:pt x="163" y="44"/>
                    </a:lnTo>
                    <a:close/>
                  </a:path>
                </a:pathLst>
              </a:custGeom>
              <a:solidFill>
                <a:srgbClr val="800000"/>
              </a:solidFill>
              <a:ln w="12065">
                <a:solidFill>
                  <a:srgbClr val="800000"/>
                </a:solidFill>
                <a:prstDash val="solid"/>
                <a:round/>
                <a:headEnd/>
                <a:tailEnd/>
              </a:ln>
            </p:spPr>
            <p:txBody>
              <a:bodyPr/>
              <a:lstStyle/>
              <a:p>
                <a:endParaRPr lang="ru-RU"/>
              </a:p>
            </p:txBody>
          </p:sp>
          <p:sp>
            <p:nvSpPr>
              <p:cNvPr id="228" name="Freeform 958"/>
              <p:cNvSpPr>
                <a:spLocks/>
              </p:cNvSpPr>
              <p:nvPr/>
            </p:nvSpPr>
            <p:spPr bwMode="auto">
              <a:xfrm>
                <a:off x="8672" y="5191"/>
                <a:ext cx="178" cy="175"/>
              </a:xfrm>
              <a:custGeom>
                <a:avLst/>
                <a:gdLst>
                  <a:gd name="T0" fmla="*/ 149 w 178"/>
                  <a:gd name="T1" fmla="*/ 55 h 175"/>
                  <a:gd name="T2" fmla="*/ 171 w 178"/>
                  <a:gd name="T3" fmla="*/ 75 h 175"/>
                  <a:gd name="T4" fmla="*/ 178 w 178"/>
                  <a:gd name="T5" fmla="*/ 96 h 175"/>
                  <a:gd name="T6" fmla="*/ 168 w 178"/>
                  <a:gd name="T7" fmla="*/ 115 h 175"/>
                  <a:gd name="T8" fmla="*/ 147 w 178"/>
                  <a:gd name="T9" fmla="*/ 127 h 175"/>
                  <a:gd name="T10" fmla="*/ 63 w 178"/>
                  <a:gd name="T11" fmla="*/ 147 h 175"/>
                  <a:gd name="T12" fmla="*/ 46 w 178"/>
                  <a:gd name="T13" fmla="*/ 154 h 175"/>
                  <a:gd name="T14" fmla="*/ 39 w 178"/>
                  <a:gd name="T15" fmla="*/ 161 h 175"/>
                  <a:gd name="T16" fmla="*/ 41 w 178"/>
                  <a:gd name="T17" fmla="*/ 175 h 175"/>
                  <a:gd name="T18" fmla="*/ 20 w 178"/>
                  <a:gd name="T19" fmla="*/ 111 h 175"/>
                  <a:gd name="T20" fmla="*/ 24 w 178"/>
                  <a:gd name="T21" fmla="*/ 108 h 175"/>
                  <a:gd name="T22" fmla="*/ 27 w 178"/>
                  <a:gd name="T23" fmla="*/ 113 h 175"/>
                  <a:gd name="T24" fmla="*/ 32 w 178"/>
                  <a:gd name="T25" fmla="*/ 125 h 175"/>
                  <a:gd name="T26" fmla="*/ 44 w 178"/>
                  <a:gd name="T27" fmla="*/ 127 h 175"/>
                  <a:gd name="T28" fmla="*/ 58 w 178"/>
                  <a:gd name="T29" fmla="*/ 125 h 175"/>
                  <a:gd name="T30" fmla="*/ 118 w 178"/>
                  <a:gd name="T31" fmla="*/ 108 h 175"/>
                  <a:gd name="T32" fmla="*/ 147 w 178"/>
                  <a:gd name="T33" fmla="*/ 99 h 175"/>
                  <a:gd name="T34" fmla="*/ 154 w 178"/>
                  <a:gd name="T35" fmla="*/ 89 h 175"/>
                  <a:gd name="T36" fmla="*/ 152 w 178"/>
                  <a:gd name="T37" fmla="*/ 70 h 175"/>
                  <a:gd name="T38" fmla="*/ 135 w 178"/>
                  <a:gd name="T39" fmla="*/ 55 h 175"/>
                  <a:gd name="T40" fmla="*/ 84 w 178"/>
                  <a:gd name="T41" fmla="*/ 60 h 175"/>
                  <a:gd name="T42" fmla="*/ 39 w 178"/>
                  <a:gd name="T43" fmla="*/ 72 h 175"/>
                  <a:gd name="T44" fmla="*/ 27 w 178"/>
                  <a:gd name="T45" fmla="*/ 75 h 175"/>
                  <a:gd name="T46" fmla="*/ 22 w 178"/>
                  <a:gd name="T47" fmla="*/ 82 h 175"/>
                  <a:gd name="T48" fmla="*/ 22 w 178"/>
                  <a:gd name="T49" fmla="*/ 99 h 175"/>
                  <a:gd name="T50" fmla="*/ 17 w 178"/>
                  <a:gd name="T51" fmla="*/ 99 h 175"/>
                  <a:gd name="T52" fmla="*/ 0 w 178"/>
                  <a:gd name="T53" fmla="*/ 34 h 175"/>
                  <a:gd name="T54" fmla="*/ 8 w 178"/>
                  <a:gd name="T55" fmla="*/ 31 h 175"/>
                  <a:gd name="T56" fmla="*/ 8 w 178"/>
                  <a:gd name="T57" fmla="*/ 36 h 175"/>
                  <a:gd name="T58" fmla="*/ 17 w 178"/>
                  <a:gd name="T59" fmla="*/ 48 h 175"/>
                  <a:gd name="T60" fmla="*/ 39 w 178"/>
                  <a:gd name="T61" fmla="*/ 46 h 175"/>
                  <a:gd name="T62" fmla="*/ 94 w 178"/>
                  <a:gd name="T63" fmla="*/ 31 h 175"/>
                  <a:gd name="T64" fmla="*/ 116 w 178"/>
                  <a:gd name="T65" fmla="*/ 27 h 175"/>
                  <a:gd name="T66" fmla="*/ 128 w 178"/>
                  <a:gd name="T67" fmla="*/ 24 h 175"/>
                  <a:gd name="T68" fmla="*/ 135 w 178"/>
                  <a:gd name="T69" fmla="*/ 19 h 175"/>
                  <a:gd name="T70" fmla="*/ 132 w 178"/>
                  <a:gd name="T71" fmla="*/ 7 h 175"/>
                  <a:gd name="T72" fmla="*/ 132 w 178"/>
                  <a:gd name="T73" fmla="*/ 3 h 175"/>
                  <a:gd name="T74" fmla="*/ 149 w 178"/>
                  <a:gd name="T75" fmla="*/ 17 h 175"/>
                  <a:gd name="T76" fmla="*/ 164 w 178"/>
                  <a:gd name="T77" fmla="*/ 39 h 175"/>
                  <a:gd name="T78" fmla="*/ 149 w 178"/>
                  <a:gd name="T79" fmla="*/ 46 h 1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8"/>
                  <a:gd name="T121" fmla="*/ 0 h 175"/>
                  <a:gd name="T122" fmla="*/ 178 w 178"/>
                  <a:gd name="T123" fmla="*/ 175 h 1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8" h="175">
                    <a:moveTo>
                      <a:pt x="132" y="48"/>
                    </a:moveTo>
                    <a:lnTo>
                      <a:pt x="149" y="55"/>
                    </a:lnTo>
                    <a:lnTo>
                      <a:pt x="164" y="65"/>
                    </a:lnTo>
                    <a:lnTo>
                      <a:pt x="171" y="75"/>
                    </a:lnTo>
                    <a:lnTo>
                      <a:pt x="176" y="84"/>
                    </a:lnTo>
                    <a:lnTo>
                      <a:pt x="178" y="96"/>
                    </a:lnTo>
                    <a:lnTo>
                      <a:pt x="173" y="106"/>
                    </a:lnTo>
                    <a:lnTo>
                      <a:pt x="168" y="115"/>
                    </a:lnTo>
                    <a:lnTo>
                      <a:pt x="156" y="123"/>
                    </a:lnTo>
                    <a:lnTo>
                      <a:pt x="147" y="127"/>
                    </a:lnTo>
                    <a:lnTo>
                      <a:pt x="128" y="132"/>
                    </a:lnTo>
                    <a:lnTo>
                      <a:pt x="63" y="147"/>
                    </a:lnTo>
                    <a:lnTo>
                      <a:pt x="51" y="151"/>
                    </a:lnTo>
                    <a:lnTo>
                      <a:pt x="46" y="154"/>
                    </a:lnTo>
                    <a:lnTo>
                      <a:pt x="41" y="159"/>
                    </a:lnTo>
                    <a:lnTo>
                      <a:pt x="39" y="161"/>
                    </a:lnTo>
                    <a:lnTo>
                      <a:pt x="39" y="166"/>
                    </a:lnTo>
                    <a:lnTo>
                      <a:pt x="41" y="175"/>
                    </a:lnTo>
                    <a:lnTo>
                      <a:pt x="34" y="175"/>
                    </a:lnTo>
                    <a:lnTo>
                      <a:pt x="20" y="111"/>
                    </a:lnTo>
                    <a:lnTo>
                      <a:pt x="22" y="111"/>
                    </a:lnTo>
                    <a:lnTo>
                      <a:pt x="24" y="108"/>
                    </a:lnTo>
                    <a:lnTo>
                      <a:pt x="24" y="111"/>
                    </a:lnTo>
                    <a:lnTo>
                      <a:pt x="27" y="113"/>
                    </a:lnTo>
                    <a:lnTo>
                      <a:pt x="29" y="120"/>
                    </a:lnTo>
                    <a:lnTo>
                      <a:pt x="32" y="125"/>
                    </a:lnTo>
                    <a:lnTo>
                      <a:pt x="36" y="127"/>
                    </a:lnTo>
                    <a:lnTo>
                      <a:pt x="44" y="127"/>
                    </a:lnTo>
                    <a:lnTo>
                      <a:pt x="48" y="127"/>
                    </a:lnTo>
                    <a:lnTo>
                      <a:pt x="58" y="125"/>
                    </a:lnTo>
                    <a:lnTo>
                      <a:pt x="89" y="118"/>
                    </a:lnTo>
                    <a:lnTo>
                      <a:pt x="118" y="108"/>
                    </a:lnTo>
                    <a:lnTo>
                      <a:pt x="137" y="103"/>
                    </a:lnTo>
                    <a:lnTo>
                      <a:pt x="147" y="99"/>
                    </a:lnTo>
                    <a:lnTo>
                      <a:pt x="152" y="94"/>
                    </a:lnTo>
                    <a:lnTo>
                      <a:pt x="154" y="89"/>
                    </a:lnTo>
                    <a:lnTo>
                      <a:pt x="154" y="79"/>
                    </a:lnTo>
                    <a:lnTo>
                      <a:pt x="152" y="70"/>
                    </a:lnTo>
                    <a:lnTo>
                      <a:pt x="144" y="63"/>
                    </a:lnTo>
                    <a:lnTo>
                      <a:pt x="135" y="55"/>
                    </a:lnTo>
                    <a:lnTo>
                      <a:pt x="123" y="51"/>
                    </a:lnTo>
                    <a:lnTo>
                      <a:pt x="84" y="60"/>
                    </a:lnTo>
                    <a:lnTo>
                      <a:pt x="46" y="70"/>
                    </a:lnTo>
                    <a:lnTo>
                      <a:pt x="39" y="72"/>
                    </a:lnTo>
                    <a:lnTo>
                      <a:pt x="34" y="72"/>
                    </a:lnTo>
                    <a:lnTo>
                      <a:pt x="27" y="75"/>
                    </a:lnTo>
                    <a:lnTo>
                      <a:pt x="24" y="79"/>
                    </a:lnTo>
                    <a:lnTo>
                      <a:pt x="22" y="82"/>
                    </a:lnTo>
                    <a:lnTo>
                      <a:pt x="20" y="89"/>
                    </a:lnTo>
                    <a:lnTo>
                      <a:pt x="22" y="99"/>
                    </a:lnTo>
                    <a:lnTo>
                      <a:pt x="20" y="99"/>
                    </a:lnTo>
                    <a:lnTo>
                      <a:pt x="17" y="99"/>
                    </a:lnTo>
                    <a:lnTo>
                      <a:pt x="8" y="67"/>
                    </a:lnTo>
                    <a:lnTo>
                      <a:pt x="0" y="34"/>
                    </a:lnTo>
                    <a:lnTo>
                      <a:pt x="5" y="34"/>
                    </a:lnTo>
                    <a:lnTo>
                      <a:pt x="8" y="31"/>
                    </a:lnTo>
                    <a:lnTo>
                      <a:pt x="8" y="34"/>
                    </a:lnTo>
                    <a:lnTo>
                      <a:pt x="8" y="36"/>
                    </a:lnTo>
                    <a:lnTo>
                      <a:pt x="12" y="43"/>
                    </a:lnTo>
                    <a:lnTo>
                      <a:pt x="17" y="48"/>
                    </a:lnTo>
                    <a:lnTo>
                      <a:pt x="27" y="48"/>
                    </a:lnTo>
                    <a:lnTo>
                      <a:pt x="39" y="46"/>
                    </a:lnTo>
                    <a:lnTo>
                      <a:pt x="68" y="39"/>
                    </a:lnTo>
                    <a:lnTo>
                      <a:pt x="94" y="31"/>
                    </a:lnTo>
                    <a:lnTo>
                      <a:pt x="106" y="29"/>
                    </a:lnTo>
                    <a:lnTo>
                      <a:pt x="116" y="27"/>
                    </a:lnTo>
                    <a:lnTo>
                      <a:pt x="123" y="24"/>
                    </a:lnTo>
                    <a:lnTo>
                      <a:pt x="128" y="24"/>
                    </a:lnTo>
                    <a:lnTo>
                      <a:pt x="132" y="22"/>
                    </a:lnTo>
                    <a:lnTo>
                      <a:pt x="135" y="19"/>
                    </a:lnTo>
                    <a:lnTo>
                      <a:pt x="135" y="12"/>
                    </a:lnTo>
                    <a:lnTo>
                      <a:pt x="132" y="7"/>
                    </a:lnTo>
                    <a:lnTo>
                      <a:pt x="130" y="3"/>
                    </a:lnTo>
                    <a:lnTo>
                      <a:pt x="132" y="3"/>
                    </a:lnTo>
                    <a:lnTo>
                      <a:pt x="135" y="0"/>
                    </a:lnTo>
                    <a:lnTo>
                      <a:pt x="149" y="17"/>
                    </a:lnTo>
                    <a:lnTo>
                      <a:pt x="164" y="34"/>
                    </a:lnTo>
                    <a:lnTo>
                      <a:pt x="164" y="39"/>
                    </a:lnTo>
                    <a:lnTo>
                      <a:pt x="166" y="41"/>
                    </a:lnTo>
                    <a:lnTo>
                      <a:pt x="149" y="46"/>
                    </a:lnTo>
                    <a:lnTo>
                      <a:pt x="132" y="48"/>
                    </a:lnTo>
                    <a:close/>
                  </a:path>
                </a:pathLst>
              </a:custGeom>
              <a:solidFill>
                <a:srgbClr val="800000"/>
              </a:solidFill>
              <a:ln w="12065">
                <a:solidFill>
                  <a:srgbClr val="800000"/>
                </a:solidFill>
                <a:prstDash val="solid"/>
                <a:round/>
                <a:headEnd/>
                <a:tailEnd/>
              </a:ln>
            </p:spPr>
            <p:txBody>
              <a:bodyPr/>
              <a:lstStyle/>
              <a:p>
                <a:endParaRPr lang="ru-RU"/>
              </a:p>
            </p:txBody>
          </p:sp>
          <p:sp>
            <p:nvSpPr>
              <p:cNvPr id="229" name="Freeform 959"/>
              <p:cNvSpPr>
                <a:spLocks noEditPoints="1"/>
              </p:cNvSpPr>
              <p:nvPr/>
            </p:nvSpPr>
            <p:spPr bwMode="auto">
              <a:xfrm>
                <a:off x="8718" y="5359"/>
                <a:ext cx="161" cy="118"/>
              </a:xfrm>
              <a:custGeom>
                <a:avLst/>
                <a:gdLst>
                  <a:gd name="T0" fmla="*/ 89 w 161"/>
                  <a:gd name="T1" fmla="*/ 19 h 118"/>
                  <a:gd name="T2" fmla="*/ 60 w 161"/>
                  <a:gd name="T3" fmla="*/ 29 h 118"/>
                  <a:gd name="T4" fmla="*/ 50 w 161"/>
                  <a:gd name="T5" fmla="*/ 36 h 118"/>
                  <a:gd name="T6" fmla="*/ 41 w 161"/>
                  <a:gd name="T7" fmla="*/ 46 h 118"/>
                  <a:gd name="T8" fmla="*/ 31 w 161"/>
                  <a:gd name="T9" fmla="*/ 65 h 118"/>
                  <a:gd name="T10" fmla="*/ 29 w 161"/>
                  <a:gd name="T11" fmla="*/ 75 h 118"/>
                  <a:gd name="T12" fmla="*/ 29 w 161"/>
                  <a:gd name="T13" fmla="*/ 84 h 118"/>
                  <a:gd name="T14" fmla="*/ 34 w 161"/>
                  <a:gd name="T15" fmla="*/ 94 h 118"/>
                  <a:gd name="T16" fmla="*/ 43 w 161"/>
                  <a:gd name="T17" fmla="*/ 103 h 118"/>
                  <a:gd name="T18" fmla="*/ 55 w 161"/>
                  <a:gd name="T19" fmla="*/ 111 h 118"/>
                  <a:gd name="T20" fmla="*/ 74 w 161"/>
                  <a:gd name="T21" fmla="*/ 113 h 118"/>
                  <a:gd name="T22" fmla="*/ 74 w 161"/>
                  <a:gd name="T23" fmla="*/ 115 h 118"/>
                  <a:gd name="T24" fmla="*/ 72 w 161"/>
                  <a:gd name="T25" fmla="*/ 118 h 118"/>
                  <a:gd name="T26" fmla="*/ 50 w 161"/>
                  <a:gd name="T27" fmla="*/ 118 h 118"/>
                  <a:gd name="T28" fmla="*/ 29 w 161"/>
                  <a:gd name="T29" fmla="*/ 111 h 118"/>
                  <a:gd name="T30" fmla="*/ 12 w 161"/>
                  <a:gd name="T31" fmla="*/ 99 h 118"/>
                  <a:gd name="T32" fmla="*/ 0 w 161"/>
                  <a:gd name="T33" fmla="*/ 79 h 118"/>
                  <a:gd name="T34" fmla="*/ 0 w 161"/>
                  <a:gd name="T35" fmla="*/ 67 h 118"/>
                  <a:gd name="T36" fmla="*/ 0 w 161"/>
                  <a:gd name="T37" fmla="*/ 55 h 118"/>
                  <a:gd name="T38" fmla="*/ 5 w 161"/>
                  <a:gd name="T39" fmla="*/ 46 h 118"/>
                  <a:gd name="T40" fmla="*/ 12 w 161"/>
                  <a:gd name="T41" fmla="*/ 34 h 118"/>
                  <a:gd name="T42" fmla="*/ 34 w 161"/>
                  <a:gd name="T43" fmla="*/ 15 h 118"/>
                  <a:gd name="T44" fmla="*/ 48 w 161"/>
                  <a:gd name="T45" fmla="*/ 7 h 118"/>
                  <a:gd name="T46" fmla="*/ 65 w 161"/>
                  <a:gd name="T47" fmla="*/ 3 h 118"/>
                  <a:gd name="T48" fmla="*/ 98 w 161"/>
                  <a:gd name="T49" fmla="*/ 0 h 118"/>
                  <a:gd name="T50" fmla="*/ 113 w 161"/>
                  <a:gd name="T51" fmla="*/ 0 h 118"/>
                  <a:gd name="T52" fmla="*/ 127 w 161"/>
                  <a:gd name="T53" fmla="*/ 5 h 118"/>
                  <a:gd name="T54" fmla="*/ 139 w 161"/>
                  <a:gd name="T55" fmla="*/ 12 h 118"/>
                  <a:gd name="T56" fmla="*/ 149 w 161"/>
                  <a:gd name="T57" fmla="*/ 22 h 118"/>
                  <a:gd name="T58" fmla="*/ 156 w 161"/>
                  <a:gd name="T59" fmla="*/ 31 h 118"/>
                  <a:gd name="T60" fmla="*/ 161 w 161"/>
                  <a:gd name="T61" fmla="*/ 43 h 118"/>
                  <a:gd name="T62" fmla="*/ 161 w 161"/>
                  <a:gd name="T63" fmla="*/ 65 h 118"/>
                  <a:gd name="T64" fmla="*/ 156 w 161"/>
                  <a:gd name="T65" fmla="*/ 75 h 118"/>
                  <a:gd name="T66" fmla="*/ 151 w 161"/>
                  <a:gd name="T67" fmla="*/ 84 h 118"/>
                  <a:gd name="T68" fmla="*/ 144 w 161"/>
                  <a:gd name="T69" fmla="*/ 94 h 118"/>
                  <a:gd name="T70" fmla="*/ 134 w 161"/>
                  <a:gd name="T71" fmla="*/ 101 h 118"/>
                  <a:gd name="T72" fmla="*/ 110 w 161"/>
                  <a:gd name="T73" fmla="*/ 111 h 118"/>
                  <a:gd name="T74" fmla="*/ 101 w 161"/>
                  <a:gd name="T75" fmla="*/ 65 h 118"/>
                  <a:gd name="T76" fmla="*/ 89 w 161"/>
                  <a:gd name="T77" fmla="*/ 19 h 118"/>
                  <a:gd name="T78" fmla="*/ 89 w 161"/>
                  <a:gd name="T79" fmla="*/ 19 h 118"/>
                  <a:gd name="T80" fmla="*/ 98 w 161"/>
                  <a:gd name="T81" fmla="*/ 17 h 118"/>
                  <a:gd name="T82" fmla="*/ 106 w 161"/>
                  <a:gd name="T83" fmla="*/ 48 h 118"/>
                  <a:gd name="T84" fmla="*/ 113 w 161"/>
                  <a:gd name="T85" fmla="*/ 77 h 118"/>
                  <a:gd name="T86" fmla="*/ 125 w 161"/>
                  <a:gd name="T87" fmla="*/ 75 h 118"/>
                  <a:gd name="T88" fmla="*/ 132 w 161"/>
                  <a:gd name="T89" fmla="*/ 70 h 118"/>
                  <a:gd name="T90" fmla="*/ 139 w 161"/>
                  <a:gd name="T91" fmla="*/ 63 h 118"/>
                  <a:gd name="T92" fmla="*/ 144 w 161"/>
                  <a:gd name="T93" fmla="*/ 55 h 118"/>
                  <a:gd name="T94" fmla="*/ 146 w 161"/>
                  <a:gd name="T95" fmla="*/ 48 h 118"/>
                  <a:gd name="T96" fmla="*/ 146 w 161"/>
                  <a:gd name="T97" fmla="*/ 39 h 118"/>
                  <a:gd name="T98" fmla="*/ 142 w 161"/>
                  <a:gd name="T99" fmla="*/ 29 h 118"/>
                  <a:gd name="T100" fmla="*/ 132 w 161"/>
                  <a:gd name="T101" fmla="*/ 19 h 118"/>
                  <a:gd name="T102" fmla="*/ 118 w 161"/>
                  <a:gd name="T103" fmla="*/ 15 h 118"/>
                  <a:gd name="T104" fmla="*/ 98 w 161"/>
                  <a:gd name="T105" fmla="*/ 17 h 118"/>
                  <a:gd name="T106" fmla="*/ 98 w 161"/>
                  <a:gd name="T107" fmla="*/ 17 h 1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1"/>
                  <a:gd name="T163" fmla="*/ 0 h 118"/>
                  <a:gd name="T164" fmla="*/ 161 w 161"/>
                  <a:gd name="T165" fmla="*/ 118 h 1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1" h="118">
                    <a:moveTo>
                      <a:pt x="89" y="19"/>
                    </a:moveTo>
                    <a:lnTo>
                      <a:pt x="60" y="29"/>
                    </a:lnTo>
                    <a:lnTo>
                      <a:pt x="50" y="36"/>
                    </a:lnTo>
                    <a:lnTo>
                      <a:pt x="41" y="46"/>
                    </a:lnTo>
                    <a:lnTo>
                      <a:pt x="31" y="65"/>
                    </a:lnTo>
                    <a:lnTo>
                      <a:pt x="29" y="75"/>
                    </a:lnTo>
                    <a:lnTo>
                      <a:pt x="29" y="84"/>
                    </a:lnTo>
                    <a:lnTo>
                      <a:pt x="34" y="94"/>
                    </a:lnTo>
                    <a:lnTo>
                      <a:pt x="43" y="103"/>
                    </a:lnTo>
                    <a:lnTo>
                      <a:pt x="55" y="111"/>
                    </a:lnTo>
                    <a:lnTo>
                      <a:pt x="74" y="113"/>
                    </a:lnTo>
                    <a:lnTo>
                      <a:pt x="74" y="115"/>
                    </a:lnTo>
                    <a:lnTo>
                      <a:pt x="72" y="118"/>
                    </a:lnTo>
                    <a:lnTo>
                      <a:pt x="50" y="118"/>
                    </a:lnTo>
                    <a:lnTo>
                      <a:pt x="29" y="111"/>
                    </a:lnTo>
                    <a:lnTo>
                      <a:pt x="12" y="99"/>
                    </a:lnTo>
                    <a:lnTo>
                      <a:pt x="0" y="79"/>
                    </a:lnTo>
                    <a:lnTo>
                      <a:pt x="0" y="67"/>
                    </a:lnTo>
                    <a:lnTo>
                      <a:pt x="0" y="55"/>
                    </a:lnTo>
                    <a:lnTo>
                      <a:pt x="5" y="46"/>
                    </a:lnTo>
                    <a:lnTo>
                      <a:pt x="12" y="34"/>
                    </a:lnTo>
                    <a:lnTo>
                      <a:pt x="34" y="15"/>
                    </a:lnTo>
                    <a:lnTo>
                      <a:pt x="48" y="7"/>
                    </a:lnTo>
                    <a:lnTo>
                      <a:pt x="65" y="3"/>
                    </a:lnTo>
                    <a:lnTo>
                      <a:pt x="98" y="0"/>
                    </a:lnTo>
                    <a:lnTo>
                      <a:pt x="113" y="0"/>
                    </a:lnTo>
                    <a:lnTo>
                      <a:pt x="127" y="5"/>
                    </a:lnTo>
                    <a:lnTo>
                      <a:pt x="139" y="12"/>
                    </a:lnTo>
                    <a:lnTo>
                      <a:pt x="149" y="22"/>
                    </a:lnTo>
                    <a:lnTo>
                      <a:pt x="156" y="31"/>
                    </a:lnTo>
                    <a:lnTo>
                      <a:pt x="161" y="43"/>
                    </a:lnTo>
                    <a:lnTo>
                      <a:pt x="161" y="65"/>
                    </a:lnTo>
                    <a:lnTo>
                      <a:pt x="156" y="75"/>
                    </a:lnTo>
                    <a:lnTo>
                      <a:pt x="151" y="84"/>
                    </a:lnTo>
                    <a:lnTo>
                      <a:pt x="144" y="94"/>
                    </a:lnTo>
                    <a:lnTo>
                      <a:pt x="134" y="101"/>
                    </a:lnTo>
                    <a:lnTo>
                      <a:pt x="110" y="111"/>
                    </a:lnTo>
                    <a:lnTo>
                      <a:pt x="101" y="65"/>
                    </a:lnTo>
                    <a:lnTo>
                      <a:pt x="89" y="19"/>
                    </a:lnTo>
                    <a:close/>
                    <a:moveTo>
                      <a:pt x="98" y="17"/>
                    </a:moveTo>
                    <a:lnTo>
                      <a:pt x="106" y="48"/>
                    </a:lnTo>
                    <a:lnTo>
                      <a:pt x="113" y="77"/>
                    </a:lnTo>
                    <a:lnTo>
                      <a:pt x="125" y="75"/>
                    </a:lnTo>
                    <a:lnTo>
                      <a:pt x="132" y="70"/>
                    </a:lnTo>
                    <a:lnTo>
                      <a:pt x="139" y="63"/>
                    </a:lnTo>
                    <a:lnTo>
                      <a:pt x="144" y="55"/>
                    </a:lnTo>
                    <a:lnTo>
                      <a:pt x="146" y="48"/>
                    </a:lnTo>
                    <a:lnTo>
                      <a:pt x="146" y="39"/>
                    </a:lnTo>
                    <a:lnTo>
                      <a:pt x="142" y="29"/>
                    </a:lnTo>
                    <a:lnTo>
                      <a:pt x="132" y="19"/>
                    </a:lnTo>
                    <a:lnTo>
                      <a:pt x="118" y="15"/>
                    </a:lnTo>
                    <a:lnTo>
                      <a:pt x="98" y="17"/>
                    </a:lnTo>
                    <a:close/>
                  </a:path>
                </a:pathLst>
              </a:custGeom>
              <a:solidFill>
                <a:srgbClr val="800000"/>
              </a:solidFill>
              <a:ln w="12065">
                <a:solidFill>
                  <a:srgbClr val="800000"/>
                </a:solidFill>
                <a:prstDash val="solid"/>
                <a:round/>
                <a:headEnd/>
                <a:tailEnd/>
              </a:ln>
            </p:spPr>
            <p:txBody>
              <a:bodyPr/>
              <a:lstStyle/>
              <a:p>
                <a:endParaRPr lang="ru-RU"/>
              </a:p>
            </p:txBody>
          </p:sp>
          <p:sp>
            <p:nvSpPr>
              <p:cNvPr id="230" name="Freeform 960"/>
              <p:cNvSpPr>
                <a:spLocks/>
              </p:cNvSpPr>
              <p:nvPr/>
            </p:nvSpPr>
            <p:spPr bwMode="auto">
              <a:xfrm>
                <a:off x="8740" y="5486"/>
                <a:ext cx="175" cy="108"/>
              </a:xfrm>
              <a:custGeom>
                <a:avLst/>
                <a:gdLst>
                  <a:gd name="T0" fmla="*/ 151 w 175"/>
                  <a:gd name="T1" fmla="*/ 77 h 108"/>
                  <a:gd name="T2" fmla="*/ 124 w 175"/>
                  <a:gd name="T3" fmla="*/ 80 h 108"/>
                  <a:gd name="T4" fmla="*/ 134 w 175"/>
                  <a:gd name="T5" fmla="*/ 72 h 108"/>
                  <a:gd name="T6" fmla="*/ 148 w 175"/>
                  <a:gd name="T7" fmla="*/ 60 h 108"/>
                  <a:gd name="T8" fmla="*/ 156 w 175"/>
                  <a:gd name="T9" fmla="*/ 44 h 108"/>
                  <a:gd name="T10" fmla="*/ 151 w 175"/>
                  <a:gd name="T11" fmla="*/ 24 h 108"/>
                  <a:gd name="T12" fmla="*/ 139 w 175"/>
                  <a:gd name="T13" fmla="*/ 15 h 108"/>
                  <a:gd name="T14" fmla="*/ 122 w 175"/>
                  <a:gd name="T15" fmla="*/ 20 h 108"/>
                  <a:gd name="T16" fmla="*/ 110 w 175"/>
                  <a:gd name="T17" fmla="*/ 32 h 108"/>
                  <a:gd name="T18" fmla="*/ 103 w 175"/>
                  <a:gd name="T19" fmla="*/ 56 h 108"/>
                  <a:gd name="T20" fmla="*/ 93 w 175"/>
                  <a:gd name="T21" fmla="*/ 84 h 108"/>
                  <a:gd name="T22" fmla="*/ 76 w 175"/>
                  <a:gd name="T23" fmla="*/ 104 h 108"/>
                  <a:gd name="T24" fmla="*/ 45 w 175"/>
                  <a:gd name="T25" fmla="*/ 108 h 108"/>
                  <a:gd name="T26" fmla="*/ 21 w 175"/>
                  <a:gd name="T27" fmla="*/ 96 h 108"/>
                  <a:gd name="T28" fmla="*/ 9 w 175"/>
                  <a:gd name="T29" fmla="*/ 75 h 108"/>
                  <a:gd name="T30" fmla="*/ 7 w 175"/>
                  <a:gd name="T31" fmla="*/ 46 h 108"/>
                  <a:gd name="T32" fmla="*/ 7 w 175"/>
                  <a:gd name="T33" fmla="*/ 36 h 108"/>
                  <a:gd name="T34" fmla="*/ 0 w 175"/>
                  <a:gd name="T35" fmla="*/ 34 h 108"/>
                  <a:gd name="T36" fmla="*/ 0 w 175"/>
                  <a:gd name="T37" fmla="*/ 29 h 108"/>
                  <a:gd name="T38" fmla="*/ 52 w 175"/>
                  <a:gd name="T39" fmla="*/ 15 h 108"/>
                  <a:gd name="T40" fmla="*/ 55 w 175"/>
                  <a:gd name="T41" fmla="*/ 20 h 108"/>
                  <a:gd name="T42" fmla="*/ 28 w 175"/>
                  <a:gd name="T43" fmla="*/ 36 h 108"/>
                  <a:gd name="T44" fmla="*/ 19 w 175"/>
                  <a:gd name="T45" fmla="*/ 51 h 108"/>
                  <a:gd name="T46" fmla="*/ 19 w 175"/>
                  <a:gd name="T47" fmla="*/ 72 h 108"/>
                  <a:gd name="T48" fmla="*/ 28 w 175"/>
                  <a:gd name="T49" fmla="*/ 87 h 108"/>
                  <a:gd name="T50" fmla="*/ 45 w 175"/>
                  <a:gd name="T51" fmla="*/ 89 h 108"/>
                  <a:gd name="T52" fmla="*/ 62 w 175"/>
                  <a:gd name="T53" fmla="*/ 77 h 108"/>
                  <a:gd name="T54" fmla="*/ 69 w 175"/>
                  <a:gd name="T55" fmla="*/ 65 h 108"/>
                  <a:gd name="T56" fmla="*/ 81 w 175"/>
                  <a:gd name="T57" fmla="*/ 34 h 108"/>
                  <a:gd name="T58" fmla="*/ 91 w 175"/>
                  <a:gd name="T59" fmla="*/ 12 h 108"/>
                  <a:gd name="T60" fmla="*/ 112 w 175"/>
                  <a:gd name="T61" fmla="*/ 0 h 108"/>
                  <a:gd name="T62" fmla="*/ 146 w 175"/>
                  <a:gd name="T63" fmla="*/ 5 h 108"/>
                  <a:gd name="T64" fmla="*/ 165 w 175"/>
                  <a:gd name="T65" fmla="*/ 32 h 108"/>
                  <a:gd name="T66" fmla="*/ 165 w 175"/>
                  <a:gd name="T67" fmla="*/ 51 h 108"/>
                  <a:gd name="T68" fmla="*/ 165 w 175"/>
                  <a:gd name="T69" fmla="*/ 60 h 108"/>
                  <a:gd name="T70" fmla="*/ 168 w 175"/>
                  <a:gd name="T71" fmla="*/ 65 h 108"/>
                  <a:gd name="T72" fmla="*/ 172 w 175"/>
                  <a:gd name="T73" fmla="*/ 65 h 108"/>
                  <a:gd name="T74" fmla="*/ 175 w 175"/>
                  <a:gd name="T75" fmla="*/ 70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5"/>
                  <a:gd name="T115" fmla="*/ 0 h 108"/>
                  <a:gd name="T116" fmla="*/ 175 w 175"/>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5" h="108">
                    <a:moveTo>
                      <a:pt x="175" y="70"/>
                    </a:moveTo>
                    <a:lnTo>
                      <a:pt x="151" y="77"/>
                    </a:lnTo>
                    <a:lnTo>
                      <a:pt x="124" y="82"/>
                    </a:lnTo>
                    <a:lnTo>
                      <a:pt x="124" y="80"/>
                    </a:lnTo>
                    <a:lnTo>
                      <a:pt x="122" y="77"/>
                    </a:lnTo>
                    <a:lnTo>
                      <a:pt x="134" y="72"/>
                    </a:lnTo>
                    <a:lnTo>
                      <a:pt x="141" y="68"/>
                    </a:lnTo>
                    <a:lnTo>
                      <a:pt x="148" y="60"/>
                    </a:lnTo>
                    <a:lnTo>
                      <a:pt x="151" y="56"/>
                    </a:lnTo>
                    <a:lnTo>
                      <a:pt x="156" y="44"/>
                    </a:lnTo>
                    <a:lnTo>
                      <a:pt x="156" y="32"/>
                    </a:lnTo>
                    <a:lnTo>
                      <a:pt x="151" y="24"/>
                    </a:lnTo>
                    <a:lnTo>
                      <a:pt x="146" y="17"/>
                    </a:lnTo>
                    <a:lnTo>
                      <a:pt x="139" y="15"/>
                    </a:lnTo>
                    <a:lnTo>
                      <a:pt x="132" y="15"/>
                    </a:lnTo>
                    <a:lnTo>
                      <a:pt x="122" y="20"/>
                    </a:lnTo>
                    <a:lnTo>
                      <a:pt x="115" y="22"/>
                    </a:lnTo>
                    <a:lnTo>
                      <a:pt x="110" y="32"/>
                    </a:lnTo>
                    <a:lnTo>
                      <a:pt x="105" y="44"/>
                    </a:lnTo>
                    <a:lnTo>
                      <a:pt x="103" y="56"/>
                    </a:lnTo>
                    <a:lnTo>
                      <a:pt x="100" y="68"/>
                    </a:lnTo>
                    <a:lnTo>
                      <a:pt x="93" y="84"/>
                    </a:lnTo>
                    <a:lnTo>
                      <a:pt x="86" y="96"/>
                    </a:lnTo>
                    <a:lnTo>
                      <a:pt x="76" y="104"/>
                    </a:lnTo>
                    <a:lnTo>
                      <a:pt x="64" y="108"/>
                    </a:lnTo>
                    <a:lnTo>
                      <a:pt x="45" y="108"/>
                    </a:lnTo>
                    <a:lnTo>
                      <a:pt x="28" y="101"/>
                    </a:lnTo>
                    <a:lnTo>
                      <a:pt x="21" y="96"/>
                    </a:lnTo>
                    <a:lnTo>
                      <a:pt x="16" y="89"/>
                    </a:lnTo>
                    <a:lnTo>
                      <a:pt x="9" y="75"/>
                    </a:lnTo>
                    <a:lnTo>
                      <a:pt x="7" y="63"/>
                    </a:lnTo>
                    <a:lnTo>
                      <a:pt x="7" y="46"/>
                    </a:lnTo>
                    <a:lnTo>
                      <a:pt x="7" y="41"/>
                    </a:lnTo>
                    <a:lnTo>
                      <a:pt x="7" y="36"/>
                    </a:lnTo>
                    <a:lnTo>
                      <a:pt x="4" y="36"/>
                    </a:lnTo>
                    <a:lnTo>
                      <a:pt x="0" y="34"/>
                    </a:lnTo>
                    <a:lnTo>
                      <a:pt x="0" y="32"/>
                    </a:lnTo>
                    <a:lnTo>
                      <a:pt x="0" y="29"/>
                    </a:lnTo>
                    <a:lnTo>
                      <a:pt x="26" y="22"/>
                    </a:lnTo>
                    <a:lnTo>
                      <a:pt x="52" y="15"/>
                    </a:lnTo>
                    <a:lnTo>
                      <a:pt x="55" y="17"/>
                    </a:lnTo>
                    <a:lnTo>
                      <a:pt x="55" y="20"/>
                    </a:lnTo>
                    <a:lnTo>
                      <a:pt x="36" y="32"/>
                    </a:lnTo>
                    <a:lnTo>
                      <a:pt x="28" y="36"/>
                    </a:lnTo>
                    <a:lnTo>
                      <a:pt x="24" y="44"/>
                    </a:lnTo>
                    <a:lnTo>
                      <a:pt x="19" y="51"/>
                    </a:lnTo>
                    <a:lnTo>
                      <a:pt x="19" y="58"/>
                    </a:lnTo>
                    <a:lnTo>
                      <a:pt x="19" y="72"/>
                    </a:lnTo>
                    <a:lnTo>
                      <a:pt x="21" y="82"/>
                    </a:lnTo>
                    <a:lnTo>
                      <a:pt x="28" y="87"/>
                    </a:lnTo>
                    <a:lnTo>
                      <a:pt x="38" y="89"/>
                    </a:lnTo>
                    <a:lnTo>
                      <a:pt x="45" y="89"/>
                    </a:lnTo>
                    <a:lnTo>
                      <a:pt x="55" y="84"/>
                    </a:lnTo>
                    <a:lnTo>
                      <a:pt x="62" y="77"/>
                    </a:lnTo>
                    <a:lnTo>
                      <a:pt x="67" y="72"/>
                    </a:lnTo>
                    <a:lnTo>
                      <a:pt x="69" y="65"/>
                    </a:lnTo>
                    <a:lnTo>
                      <a:pt x="76" y="46"/>
                    </a:lnTo>
                    <a:lnTo>
                      <a:pt x="81" y="34"/>
                    </a:lnTo>
                    <a:lnTo>
                      <a:pt x="84" y="27"/>
                    </a:lnTo>
                    <a:lnTo>
                      <a:pt x="91" y="12"/>
                    </a:lnTo>
                    <a:lnTo>
                      <a:pt x="100" y="5"/>
                    </a:lnTo>
                    <a:lnTo>
                      <a:pt x="112" y="0"/>
                    </a:lnTo>
                    <a:lnTo>
                      <a:pt x="129" y="0"/>
                    </a:lnTo>
                    <a:lnTo>
                      <a:pt x="146" y="5"/>
                    </a:lnTo>
                    <a:lnTo>
                      <a:pt x="158" y="15"/>
                    </a:lnTo>
                    <a:lnTo>
                      <a:pt x="165" y="32"/>
                    </a:lnTo>
                    <a:lnTo>
                      <a:pt x="165" y="41"/>
                    </a:lnTo>
                    <a:lnTo>
                      <a:pt x="165" y="51"/>
                    </a:lnTo>
                    <a:lnTo>
                      <a:pt x="165" y="58"/>
                    </a:lnTo>
                    <a:lnTo>
                      <a:pt x="165" y="60"/>
                    </a:lnTo>
                    <a:lnTo>
                      <a:pt x="168" y="63"/>
                    </a:lnTo>
                    <a:lnTo>
                      <a:pt x="168" y="65"/>
                    </a:lnTo>
                    <a:lnTo>
                      <a:pt x="170" y="65"/>
                    </a:lnTo>
                    <a:lnTo>
                      <a:pt x="172" y="65"/>
                    </a:lnTo>
                    <a:lnTo>
                      <a:pt x="175" y="68"/>
                    </a:lnTo>
                    <a:lnTo>
                      <a:pt x="175" y="70"/>
                    </a:lnTo>
                    <a:close/>
                  </a:path>
                </a:pathLst>
              </a:custGeom>
              <a:solidFill>
                <a:srgbClr val="800000"/>
              </a:solidFill>
              <a:ln w="12065">
                <a:solidFill>
                  <a:srgbClr val="800000"/>
                </a:solidFill>
                <a:prstDash val="solid"/>
                <a:round/>
                <a:headEnd/>
                <a:tailEnd/>
              </a:ln>
            </p:spPr>
            <p:txBody>
              <a:bodyPr/>
              <a:lstStyle/>
              <a:p>
                <a:endParaRPr lang="ru-RU"/>
              </a:p>
            </p:txBody>
          </p:sp>
        </p:grpSp>
        <p:grpSp>
          <p:nvGrpSpPr>
            <p:cNvPr id="53" name="Group 961"/>
            <p:cNvGrpSpPr>
              <a:grpSpLocks/>
            </p:cNvGrpSpPr>
            <p:nvPr/>
          </p:nvGrpSpPr>
          <p:grpSpPr bwMode="auto">
            <a:xfrm>
              <a:off x="3611" y="3773"/>
              <a:ext cx="348" cy="2805"/>
              <a:chOff x="3611" y="3773"/>
              <a:chExt cx="348" cy="2805"/>
            </a:xfrm>
          </p:grpSpPr>
          <p:sp>
            <p:nvSpPr>
              <p:cNvPr id="183" name="Freeform 962"/>
              <p:cNvSpPr>
                <a:spLocks/>
              </p:cNvSpPr>
              <p:nvPr/>
            </p:nvSpPr>
            <p:spPr bwMode="auto">
              <a:xfrm>
                <a:off x="3712" y="3833"/>
                <a:ext cx="208" cy="182"/>
              </a:xfrm>
              <a:custGeom>
                <a:avLst/>
                <a:gdLst>
                  <a:gd name="T0" fmla="*/ 204 w 208"/>
                  <a:gd name="T1" fmla="*/ 0 h 182"/>
                  <a:gd name="T2" fmla="*/ 206 w 208"/>
                  <a:gd name="T3" fmla="*/ 21 h 182"/>
                  <a:gd name="T4" fmla="*/ 208 w 208"/>
                  <a:gd name="T5" fmla="*/ 43 h 182"/>
                  <a:gd name="T6" fmla="*/ 201 w 208"/>
                  <a:gd name="T7" fmla="*/ 43 h 182"/>
                  <a:gd name="T8" fmla="*/ 199 w 208"/>
                  <a:gd name="T9" fmla="*/ 33 h 182"/>
                  <a:gd name="T10" fmla="*/ 194 w 208"/>
                  <a:gd name="T11" fmla="*/ 26 h 182"/>
                  <a:gd name="T12" fmla="*/ 189 w 208"/>
                  <a:gd name="T13" fmla="*/ 19 h 182"/>
                  <a:gd name="T14" fmla="*/ 180 w 208"/>
                  <a:gd name="T15" fmla="*/ 14 h 182"/>
                  <a:gd name="T16" fmla="*/ 168 w 208"/>
                  <a:gd name="T17" fmla="*/ 12 h 182"/>
                  <a:gd name="T18" fmla="*/ 156 w 208"/>
                  <a:gd name="T19" fmla="*/ 12 h 182"/>
                  <a:gd name="T20" fmla="*/ 120 w 208"/>
                  <a:gd name="T21" fmla="*/ 12 h 182"/>
                  <a:gd name="T22" fmla="*/ 120 w 208"/>
                  <a:gd name="T23" fmla="*/ 81 h 182"/>
                  <a:gd name="T24" fmla="*/ 120 w 208"/>
                  <a:gd name="T25" fmla="*/ 151 h 182"/>
                  <a:gd name="T26" fmla="*/ 122 w 208"/>
                  <a:gd name="T27" fmla="*/ 163 h 182"/>
                  <a:gd name="T28" fmla="*/ 124 w 208"/>
                  <a:gd name="T29" fmla="*/ 170 h 182"/>
                  <a:gd name="T30" fmla="*/ 134 w 208"/>
                  <a:gd name="T31" fmla="*/ 175 h 182"/>
                  <a:gd name="T32" fmla="*/ 146 w 208"/>
                  <a:gd name="T33" fmla="*/ 177 h 182"/>
                  <a:gd name="T34" fmla="*/ 151 w 208"/>
                  <a:gd name="T35" fmla="*/ 177 h 182"/>
                  <a:gd name="T36" fmla="*/ 156 w 208"/>
                  <a:gd name="T37" fmla="*/ 177 h 182"/>
                  <a:gd name="T38" fmla="*/ 156 w 208"/>
                  <a:gd name="T39" fmla="*/ 180 h 182"/>
                  <a:gd name="T40" fmla="*/ 156 w 208"/>
                  <a:gd name="T41" fmla="*/ 182 h 182"/>
                  <a:gd name="T42" fmla="*/ 103 w 208"/>
                  <a:gd name="T43" fmla="*/ 182 h 182"/>
                  <a:gd name="T44" fmla="*/ 50 w 208"/>
                  <a:gd name="T45" fmla="*/ 182 h 182"/>
                  <a:gd name="T46" fmla="*/ 50 w 208"/>
                  <a:gd name="T47" fmla="*/ 180 h 182"/>
                  <a:gd name="T48" fmla="*/ 50 w 208"/>
                  <a:gd name="T49" fmla="*/ 177 h 182"/>
                  <a:gd name="T50" fmla="*/ 57 w 208"/>
                  <a:gd name="T51" fmla="*/ 177 h 182"/>
                  <a:gd name="T52" fmla="*/ 72 w 208"/>
                  <a:gd name="T53" fmla="*/ 175 h 182"/>
                  <a:gd name="T54" fmla="*/ 81 w 208"/>
                  <a:gd name="T55" fmla="*/ 170 h 182"/>
                  <a:gd name="T56" fmla="*/ 84 w 208"/>
                  <a:gd name="T57" fmla="*/ 163 h 182"/>
                  <a:gd name="T58" fmla="*/ 84 w 208"/>
                  <a:gd name="T59" fmla="*/ 151 h 182"/>
                  <a:gd name="T60" fmla="*/ 84 w 208"/>
                  <a:gd name="T61" fmla="*/ 81 h 182"/>
                  <a:gd name="T62" fmla="*/ 84 w 208"/>
                  <a:gd name="T63" fmla="*/ 12 h 182"/>
                  <a:gd name="T64" fmla="*/ 55 w 208"/>
                  <a:gd name="T65" fmla="*/ 12 h 182"/>
                  <a:gd name="T66" fmla="*/ 40 w 208"/>
                  <a:gd name="T67" fmla="*/ 12 h 182"/>
                  <a:gd name="T68" fmla="*/ 31 w 208"/>
                  <a:gd name="T69" fmla="*/ 14 h 182"/>
                  <a:gd name="T70" fmla="*/ 21 w 208"/>
                  <a:gd name="T71" fmla="*/ 17 h 182"/>
                  <a:gd name="T72" fmla="*/ 14 w 208"/>
                  <a:gd name="T73" fmla="*/ 24 h 182"/>
                  <a:gd name="T74" fmla="*/ 9 w 208"/>
                  <a:gd name="T75" fmla="*/ 31 h 182"/>
                  <a:gd name="T76" fmla="*/ 4 w 208"/>
                  <a:gd name="T77" fmla="*/ 43 h 182"/>
                  <a:gd name="T78" fmla="*/ 2 w 208"/>
                  <a:gd name="T79" fmla="*/ 43 h 182"/>
                  <a:gd name="T80" fmla="*/ 0 w 208"/>
                  <a:gd name="T81" fmla="*/ 43 h 182"/>
                  <a:gd name="T82" fmla="*/ 0 w 208"/>
                  <a:gd name="T83" fmla="*/ 21 h 182"/>
                  <a:gd name="T84" fmla="*/ 2 w 208"/>
                  <a:gd name="T85" fmla="*/ 0 h 182"/>
                  <a:gd name="T86" fmla="*/ 204 w 208"/>
                  <a:gd name="T87" fmla="*/ 0 h 1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8"/>
                  <a:gd name="T133" fmla="*/ 0 h 182"/>
                  <a:gd name="T134" fmla="*/ 208 w 208"/>
                  <a:gd name="T135" fmla="*/ 182 h 1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8" h="182">
                    <a:moveTo>
                      <a:pt x="204" y="0"/>
                    </a:moveTo>
                    <a:lnTo>
                      <a:pt x="206" y="21"/>
                    </a:lnTo>
                    <a:lnTo>
                      <a:pt x="208" y="43"/>
                    </a:lnTo>
                    <a:lnTo>
                      <a:pt x="201" y="43"/>
                    </a:lnTo>
                    <a:lnTo>
                      <a:pt x="199" y="33"/>
                    </a:lnTo>
                    <a:lnTo>
                      <a:pt x="194" y="26"/>
                    </a:lnTo>
                    <a:lnTo>
                      <a:pt x="189" y="19"/>
                    </a:lnTo>
                    <a:lnTo>
                      <a:pt x="180" y="14"/>
                    </a:lnTo>
                    <a:lnTo>
                      <a:pt x="168" y="12"/>
                    </a:lnTo>
                    <a:lnTo>
                      <a:pt x="156" y="12"/>
                    </a:lnTo>
                    <a:lnTo>
                      <a:pt x="120" y="12"/>
                    </a:lnTo>
                    <a:lnTo>
                      <a:pt x="120" y="81"/>
                    </a:lnTo>
                    <a:lnTo>
                      <a:pt x="120" y="151"/>
                    </a:lnTo>
                    <a:lnTo>
                      <a:pt x="122" y="163"/>
                    </a:lnTo>
                    <a:lnTo>
                      <a:pt x="124" y="170"/>
                    </a:lnTo>
                    <a:lnTo>
                      <a:pt x="134" y="175"/>
                    </a:lnTo>
                    <a:lnTo>
                      <a:pt x="146" y="177"/>
                    </a:lnTo>
                    <a:lnTo>
                      <a:pt x="151" y="177"/>
                    </a:lnTo>
                    <a:lnTo>
                      <a:pt x="156" y="177"/>
                    </a:lnTo>
                    <a:lnTo>
                      <a:pt x="156" y="180"/>
                    </a:lnTo>
                    <a:lnTo>
                      <a:pt x="156" y="182"/>
                    </a:lnTo>
                    <a:lnTo>
                      <a:pt x="103" y="182"/>
                    </a:lnTo>
                    <a:lnTo>
                      <a:pt x="50" y="182"/>
                    </a:lnTo>
                    <a:lnTo>
                      <a:pt x="50" y="180"/>
                    </a:lnTo>
                    <a:lnTo>
                      <a:pt x="50" y="177"/>
                    </a:lnTo>
                    <a:lnTo>
                      <a:pt x="57" y="177"/>
                    </a:lnTo>
                    <a:lnTo>
                      <a:pt x="72" y="175"/>
                    </a:lnTo>
                    <a:lnTo>
                      <a:pt x="81" y="170"/>
                    </a:lnTo>
                    <a:lnTo>
                      <a:pt x="84" y="163"/>
                    </a:lnTo>
                    <a:lnTo>
                      <a:pt x="84" y="151"/>
                    </a:lnTo>
                    <a:lnTo>
                      <a:pt x="84" y="81"/>
                    </a:lnTo>
                    <a:lnTo>
                      <a:pt x="84" y="12"/>
                    </a:lnTo>
                    <a:lnTo>
                      <a:pt x="55" y="12"/>
                    </a:lnTo>
                    <a:lnTo>
                      <a:pt x="40" y="12"/>
                    </a:lnTo>
                    <a:lnTo>
                      <a:pt x="31" y="14"/>
                    </a:lnTo>
                    <a:lnTo>
                      <a:pt x="21" y="17"/>
                    </a:lnTo>
                    <a:lnTo>
                      <a:pt x="14" y="24"/>
                    </a:lnTo>
                    <a:lnTo>
                      <a:pt x="9" y="31"/>
                    </a:lnTo>
                    <a:lnTo>
                      <a:pt x="4" y="43"/>
                    </a:lnTo>
                    <a:lnTo>
                      <a:pt x="2" y="43"/>
                    </a:lnTo>
                    <a:lnTo>
                      <a:pt x="0" y="43"/>
                    </a:lnTo>
                    <a:lnTo>
                      <a:pt x="0" y="21"/>
                    </a:lnTo>
                    <a:lnTo>
                      <a:pt x="2" y="0"/>
                    </a:lnTo>
                    <a:lnTo>
                      <a:pt x="204" y="0"/>
                    </a:lnTo>
                    <a:close/>
                  </a:path>
                </a:pathLst>
              </a:custGeom>
              <a:solidFill>
                <a:srgbClr val="CBCBCB"/>
              </a:solidFill>
              <a:ln w="9525">
                <a:noFill/>
                <a:round/>
                <a:headEnd/>
                <a:tailEnd/>
              </a:ln>
            </p:spPr>
            <p:txBody>
              <a:bodyPr/>
              <a:lstStyle/>
              <a:p>
                <a:endParaRPr lang="ru-RU"/>
              </a:p>
            </p:txBody>
          </p:sp>
          <p:sp>
            <p:nvSpPr>
              <p:cNvPr id="184" name="Freeform 963"/>
              <p:cNvSpPr>
                <a:spLocks noEditPoints="1"/>
              </p:cNvSpPr>
              <p:nvPr/>
            </p:nvSpPr>
            <p:spPr bwMode="auto">
              <a:xfrm>
                <a:off x="3743" y="4044"/>
                <a:ext cx="144" cy="130"/>
              </a:xfrm>
              <a:custGeom>
                <a:avLst/>
                <a:gdLst>
                  <a:gd name="T0" fmla="*/ 26 w 144"/>
                  <a:gd name="T1" fmla="*/ 50 h 130"/>
                  <a:gd name="T2" fmla="*/ 29 w 144"/>
                  <a:gd name="T3" fmla="*/ 62 h 130"/>
                  <a:gd name="T4" fmla="*/ 31 w 144"/>
                  <a:gd name="T5" fmla="*/ 74 h 130"/>
                  <a:gd name="T6" fmla="*/ 45 w 144"/>
                  <a:gd name="T7" fmla="*/ 94 h 130"/>
                  <a:gd name="T8" fmla="*/ 65 w 144"/>
                  <a:gd name="T9" fmla="*/ 106 h 130"/>
                  <a:gd name="T10" fmla="*/ 89 w 144"/>
                  <a:gd name="T11" fmla="*/ 108 h 130"/>
                  <a:gd name="T12" fmla="*/ 103 w 144"/>
                  <a:gd name="T13" fmla="*/ 106 h 130"/>
                  <a:gd name="T14" fmla="*/ 117 w 144"/>
                  <a:gd name="T15" fmla="*/ 101 h 130"/>
                  <a:gd name="T16" fmla="*/ 127 w 144"/>
                  <a:gd name="T17" fmla="*/ 91 h 130"/>
                  <a:gd name="T18" fmla="*/ 137 w 144"/>
                  <a:gd name="T19" fmla="*/ 79 h 130"/>
                  <a:gd name="T20" fmla="*/ 141 w 144"/>
                  <a:gd name="T21" fmla="*/ 82 h 130"/>
                  <a:gd name="T22" fmla="*/ 144 w 144"/>
                  <a:gd name="T23" fmla="*/ 82 h 130"/>
                  <a:gd name="T24" fmla="*/ 137 w 144"/>
                  <a:gd name="T25" fmla="*/ 98 h 130"/>
                  <a:gd name="T26" fmla="*/ 129 w 144"/>
                  <a:gd name="T27" fmla="*/ 108 h 130"/>
                  <a:gd name="T28" fmla="*/ 120 w 144"/>
                  <a:gd name="T29" fmla="*/ 115 h 130"/>
                  <a:gd name="T30" fmla="*/ 101 w 144"/>
                  <a:gd name="T31" fmla="*/ 127 h 130"/>
                  <a:gd name="T32" fmla="*/ 74 w 144"/>
                  <a:gd name="T33" fmla="*/ 130 h 130"/>
                  <a:gd name="T34" fmla="*/ 45 w 144"/>
                  <a:gd name="T35" fmla="*/ 125 h 130"/>
                  <a:gd name="T36" fmla="*/ 33 w 144"/>
                  <a:gd name="T37" fmla="*/ 120 h 130"/>
                  <a:gd name="T38" fmla="*/ 21 w 144"/>
                  <a:gd name="T39" fmla="*/ 113 h 130"/>
                  <a:gd name="T40" fmla="*/ 12 w 144"/>
                  <a:gd name="T41" fmla="*/ 103 h 130"/>
                  <a:gd name="T42" fmla="*/ 5 w 144"/>
                  <a:gd name="T43" fmla="*/ 94 h 130"/>
                  <a:gd name="T44" fmla="*/ 2 w 144"/>
                  <a:gd name="T45" fmla="*/ 82 h 130"/>
                  <a:gd name="T46" fmla="*/ 0 w 144"/>
                  <a:gd name="T47" fmla="*/ 67 h 130"/>
                  <a:gd name="T48" fmla="*/ 2 w 144"/>
                  <a:gd name="T49" fmla="*/ 53 h 130"/>
                  <a:gd name="T50" fmla="*/ 5 w 144"/>
                  <a:gd name="T51" fmla="*/ 38 h 130"/>
                  <a:gd name="T52" fmla="*/ 14 w 144"/>
                  <a:gd name="T53" fmla="*/ 26 h 130"/>
                  <a:gd name="T54" fmla="*/ 24 w 144"/>
                  <a:gd name="T55" fmla="*/ 17 h 130"/>
                  <a:gd name="T56" fmla="*/ 36 w 144"/>
                  <a:gd name="T57" fmla="*/ 10 h 130"/>
                  <a:gd name="T58" fmla="*/ 48 w 144"/>
                  <a:gd name="T59" fmla="*/ 5 h 130"/>
                  <a:gd name="T60" fmla="*/ 79 w 144"/>
                  <a:gd name="T61" fmla="*/ 0 h 130"/>
                  <a:gd name="T62" fmla="*/ 105 w 144"/>
                  <a:gd name="T63" fmla="*/ 5 h 130"/>
                  <a:gd name="T64" fmla="*/ 125 w 144"/>
                  <a:gd name="T65" fmla="*/ 14 h 130"/>
                  <a:gd name="T66" fmla="*/ 139 w 144"/>
                  <a:gd name="T67" fmla="*/ 29 h 130"/>
                  <a:gd name="T68" fmla="*/ 141 w 144"/>
                  <a:gd name="T69" fmla="*/ 38 h 130"/>
                  <a:gd name="T70" fmla="*/ 144 w 144"/>
                  <a:gd name="T71" fmla="*/ 50 h 130"/>
                  <a:gd name="T72" fmla="*/ 86 w 144"/>
                  <a:gd name="T73" fmla="*/ 50 h 130"/>
                  <a:gd name="T74" fmla="*/ 26 w 144"/>
                  <a:gd name="T75" fmla="*/ 50 h 130"/>
                  <a:gd name="T76" fmla="*/ 26 w 144"/>
                  <a:gd name="T77" fmla="*/ 50 h 130"/>
                  <a:gd name="T78" fmla="*/ 26 w 144"/>
                  <a:gd name="T79" fmla="*/ 43 h 130"/>
                  <a:gd name="T80" fmla="*/ 105 w 144"/>
                  <a:gd name="T81" fmla="*/ 43 h 130"/>
                  <a:gd name="T82" fmla="*/ 103 w 144"/>
                  <a:gd name="T83" fmla="*/ 31 h 130"/>
                  <a:gd name="T84" fmla="*/ 101 w 144"/>
                  <a:gd name="T85" fmla="*/ 26 h 130"/>
                  <a:gd name="T86" fmla="*/ 96 w 144"/>
                  <a:gd name="T87" fmla="*/ 19 h 130"/>
                  <a:gd name="T88" fmla="*/ 86 w 144"/>
                  <a:gd name="T89" fmla="*/ 14 h 130"/>
                  <a:gd name="T90" fmla="*/ 77 w 144"/>
                  <a:gd name="T91" fmla="*/ 12 h 130"/>
                  <a:gd name="T92" fmla="*/ 67 w 144"/>
                  <a:gd name="T93" fmla="*/ 10 h 130"/>
                  <a:gd name="T94" fmla="*/ 53 w 144"/>
                  <a:gd name="T95" fmla="*/ 12 h 130"/>
                  <a:gd name="T96" fmla="*/ 41 w 144"/>
                  <a:gd name="T97" fmla="*/ 17 h 130"/>
                  <a:gd name="T98" fmla="*/ 31 w 144"/>
                  <a:gd name="T99" fmla="*/ 29 h 130"/>
                  <a:gd name="T100" fmla="*/ 26 w 144"/>
                  <a:gd name="T101" fmla="*/ 43 h 130"/>
                  <a:gd name="T102" fmla="*/ 26 w 144"/>
                  <a:gd name="T103" fmla="*/ 43 h 1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4"/>
                  <a:gd name="T157" fmla="*/ 0 h 130"/>
                  <a:gd name="T158" fmla="*/ 144 w 144"/>
                  <a:gd name="T159" fmla="*/ 130 h 1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4" h="130">
                    <a:moveTo>
                      <a:pt x="26" y="50"/>
                    </a:moveTo>
                    <a:lnTo>
                      <a:pt x="29" y="62"/>
                    </a:lnTo>
                    <a:lnTo>
                      <a:pt x="31" y="74"/>
                    </a:lnTo>
                    <a:lnTo>
                      <a:pt x="45" y="94"/>
                    </a:lnTo>
                    <a:lnTo>
                      <a:pt x="65" y="106"/>
                    </a:lnTo>
                    <a:lnTo>
                      <a:pt x="89" y="108"/>
                    </a:lnTo>
                    <a:lnTo>
                      <a:pt x="103" y="106"/>
                    </a:lnTo>
                    <a:lnTo>
                      <a:pt x="117" y="101"/>
                    </a:lnTo>
                    <a:lnTo>
                      <a:pt x="127" y="91"/>
                    </a:lnTo>
                    <a:lnTo>
                      <a:pt x="137" y="79"/>
                    </a:lnTo>
                    <a:lnTo>
                      <a:pt x="141" y="82"/>
                    </a:lnTo>
                    <a:lnTo>
                      <a:pt x="144" y="82"/>
                    </a:lnTo>
                    <a:lnTo>
                      <a:pt x="137" y="98"/>
                    </a:lnTo>
                    <a:lnTo>
                      <a:pt x="129" y="108"/>
                    </a:lnTo>
                    <a:lnTo>
                      <a:pt x="120" y="115"/>
                    </a:lnTo>
                    <a:lnTo>
                      <a:pt x="101" y="127"/>
                    </a:lnTo>
                    <a:lnTo>
                      <a:pt x="74" y="130"/>
                    </a:lnTo>
                    <a:lnTo>
                      <a:pt x="45" y="125"/>
                    </a:lnTo>
                    <a:lnTo>
                      <a:pt x="33" y="120"/>
                    </a:lnTo>
                    <a:lnTo>
                      <a:pt x="21" y="113"/>
                    </a:lnTo>
                    <a:lnTo>
                      <a:pt x="12" y="103"/>
                    </a:lnTo>
                    <a:lnTo>
                      <a:pt x="5" y="94"/>
                    </a:lnTo>
                    <a:lnTo>
                      <a:pt x="2" y="82"/>
                    </a:lnTo>
                    <a:lnTo>
                      <a:pt x="0" y="67"/>
                    </a:lnTo>
                    <a:lnTo>
                      <a:pt x="2" y="53"/>
                    </a:lnTo>
                    <a:lnTo>
                      <a:pt x="5" y="38"/>
                    </a:lnTo>
                    <a:lnTo>
                      <a:pt x="14" y="26"/>
                    </a:lnTo>
                    <a:lnTo>
                      <a:pt x="24" y="17"/>
                    </a:lnTo>
                    <a:lnTo>
                      <a:pt x="36" y="10"/>
                    </a:lnTo>
                    <a:lnTo>
                      <a:pt x="48" y="5"/>
                    </a:lnTo>
                    <a:lnTo>
                      <a:pt x="79" y="0"/>
                    </a:lnTo>
                    <a:lnTo>
                      <a:pt x="105" y="5"/>
                    </a:lnTo>
                    <a:lnTo>
                      <a:pt x="125" y="14"/>
                    </a:lnTo>
                    <a:lnTo>
                      <a:pt x="139" y="29"/>
                    </a:lnTo>
                    <a:lnTo>
                      <a:pt x="141" y="38"/>
                    </a:lnTo>
                    <a:lnTo>
                      <a:pt x="144" y="50"/>
                    </a:lnTo>
                    <a:lnTo>
                      <a:pt x="86" y="50"/>
                    </a:lnTo>
                    <a:lnTo>
                      <a:pt x="26" y="50"/>
                    </a:lnTo>
                    <a:close/>
                    <a:moveTo>
                      <a:pt x="26" y="43"/>
                    </a:moveTo>
                    <a:lnTo>
                      <a:pt x="105" y="43"/>
                    </a:lnTo>
                    <a:lnTo>
                      <a:pt x="103" y="31"/>
                    </a:lnTo>
                    <a:lnTo>
                      <a:pt x="101" y="26"/>
                    </a:lnTo>
                    <a:lnTo>
                      <a:pt x="96" y="19"/>
                    </a:lnTo>
                    <a:lnTo>
                      <a:pt x="86" y="14"/>
                    </a:lnTo>
                    <a:lnTo>
                      <a:pt x="77" y="12"/>
                    </a:lnTo>
                    <a:lnTo>
                      <a:pt x="67" y="10"/>
                    </a:lnTo>
                    <a:lnTo>
                      <a:pt x="53" y="12"/>
                    </a:lnTo>
                    <a:lnTo>
                      <a:pt x="41" y="17"/>
                    </a:lnTo>
                    <a:lnTo>
                      <a:pt x="31" y="29"/>
                    </a:lnTo>
                    <a:lnTo>
                      <a:pt x="26" y="43"/>
                    </a:lnTo>
                    <a:close/>
                  </a:path>
                </a:pathLst>
              </a:custGeom>
              <a:solidFill>
                <a:srgbClr val="CBCBCB"/>
              </a:solidFill>
              <a:ln w="9525">
                <a:noFill/>
                <a:round/>
                <a:headEnd/>
                <a:tailEnd/>
              </a:ln>
            </p:spPr>
            <p:txBody>
              <a:bodyPr/>
              <a:lstStyle/>
              <a:p>
                <a:endParaRPr lang="ru-RU"/>
              </a:p>
            </p:txBody>
          </p:sp>
          <p:sp>
            <p:nvSpPr>
              <p:cNvPr id="185" name="Freeform 964"/>
              <p:cNvSpPr>
                <a:spLocks/>
              </p:cNvSpPr>
              <p:nvPr/>
            </p:nvSpPr>
            <p:spPr bwMode="auto">
              <a:xfrm>
                <a:off x="3724" y="4205"/>
                <a:ext cx="182" cy="125"/>
              </a:xfrm>
              <a:custGeom>
                <a:avLst/>
                <a:gdLst>
                  <a:gd name="T0" fmla="*/ 72 w 182"/>
                  <a:gd name="T1" fmla="*/ 14 h 125"/>
                  <a:gd name="T2" fmla="*/ 100 w 182"/>
                  <a:gd name="T3" fmla="*/ 2 h 125"/>
                  <a:gd name="T4" fmla="*/ 127 w 182"/>
                  <a:gd name="T5" fmla="*/ 0 h 125"/>
                  <a:gd name="T6" fmla="*/ 146 w 182"/>
                  <a:gd name="T7" fmla="*/ 9 h 125"/>
                  <a:gd name="T8" fmla="*/ 156 w 182"/>
                  <a:gd name="T9" fmla="*/ 31 h 125"/>
                  <a:gd name="T10" fmla="*/ 158 w 182"/>
                  <a:gd name="T11" fmla="*/ 96 h 125"/>
                  <a:gd name="T12" fmla="*/ 160 w 182"/>
                  <a:gd name="T13" fmla="*/ 113 h 125"/>
                  <a:gd name="T14" fmla="*/ 168 w 182"/>
                  <a:gd name="T15" fmla="*/ 117 h 125"/>
                  <a:gd name="T16" fmla="*/ 182 w 182"/>
                  <a:gd name="T17" fmla="*/ 120 h 125"/>
                  <a:gd name="T18" fmla="*/ 182 w 182"/>
                  <a:gd name="T19" fmla="*/ 125 h 125"/>
                  <a:gd name="T20" fmla="*/ 100 w 182"/>
                  <a:gd name="T21" fmla="*/ 125 h 125"/>
                  <a:gd name="T22" fmla="*/ 100 w 182"/>
                  <a:gd name="T23" fmla="*/ 120 h 125"/>
                  <a:gd name="T24" fmla="*/ 103 w 182"/>
                  <a:gd name="T25" fmla="*/ 120 h 125"/>
                  <a:gd name="T26" fmla="*/ 120 w 182"/>
                  <a:gd name="T27" fmla="*/ 117 h 125"/>
                  <a:gd name="T28" fmla="*/ 127 w 182"/>
                  <a:gd name="T29" fmla="*/ 105 h 125"/>
                  <a:gd name="T30" fmla="*/ 127 w 182"/>
                  <a:gd name="T31" fmla="*/ 72 h 125"/>
                  <a:gd name="T32" fmla="*/ 124 w 182"/>
                  <a:gd name="T33" fmla="*/ 33 h 125"/>
                  <a:gd name="T34" fmla="*/ 112 w 182"/>
                  <a:gd name="T35" fmla="*/ 17 h 125"/>
                  <a:gd name="T36" fmla="*/ 91 w 182"/>
                  <a:gd name="T37" fmla="*/ 17 h 125"/>
                  <a:gd name="T38" fmla="*/ 57 w 182"/>
                  <a:gd name="T39" fmla="*/ 33 h 125"/>
                  <a:gd name="T40" fmla="*/ 57 w 182"/>
                  <a:gd name="T41" fmla="*/ 96 h 125"/>
                  <a:gd name="T42" fmla="*/ 60 w 182"/>
                  <a:gd name="T43" fmla="*/ 113 h 125"/>
                  <a:gd name="T44" fmla="*/ 67 w 182"/>
                  <a:gd name="T45" fmla="*/ 117 h 125"/>
                  <a:gd name="T46" fmla="*/ 84 w 182"/>
                  <a:gd name="T47" fmla="*/ 120 h 125"/>
                  <a:gd name="T48" fmla="*/ 84 w 182"/>
                  <a:gd name="T49" fmla="*/ 125 h 125"/>
                  <a:gd name="T50" fmla="*/ 2 w 182"/>
                  <a:gd name="T51" fmla="*/ 125 h 125"/>
                  <a:gd name="T52" fmla="*/ 2 w 182"/>
                  <a:gd name="T53" fmla="*/ 120 h 125"/>
                  <a:gd name="T54" fmla="*/ 4 w 182"/>
                  <a:gd name="T55" fmla="*/ 120 h 125"/>
                  <a:gd name="T56" fmla="*/ 24 w 182"/>
                  <a:gd name="T57" fmla="*/ 115 h 125"/>
                  <a:gd name="T58" fmla="*/ 26 w 182"/>
                  <a:gd name="T59" fmla="*/ 96 h 125"/>
                  <a:gd name="T60" fmla="*/ 26 w 182"/>
                  <a:gd name="T61" fmla="*/ 41 h 125"/>
                  <a:gd name="T62" fmla="*/ 26 w 182"/>
                  <a:gd name="T63" fmla="*/ 24 h 125"/>
                  <a:gd name="T64" fmla="*/ 21 w 182"/>
                  <a:gd name="T65" fmla="*/ 19 h 125"/>
                  <a:gd name="T66" fmla="*/ 14 w 182"/>
                  <a:gd name="T67" fmla="*/ 17 h 125"/>
                  <a:gd name="T68" fmla="*/ 2 w 182"/>
                  <a:gd name="T69" fmla="*/ 19 h 125"/>
                  <a:gd name="T70" fmla="*/ 0 w 182"/>
                  <a:gd name="T71" fmla="*/ 14 h 125"/>
                  <a:gd name="T72" fmla="*/ 57 w 182"/>
                  <a:gd name="T73" fmla="*/ 0 h 125"/>
                  <a:gd name="T74" fmla="*/ 57 w 182"/>
                  <a:gd name="T75" fmla="*/ 24 h 1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2"/>
                  <a:gd name="T115" fmla="*/ 0 h 125"/>
                  <a:gd name="T116" fmla="*/ 182 w 182"/>
                  <a:gd name="T117" fmla="*/ 125 h 1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2" h="125">
                    <a:moveTo>
                      <a:pt x="57" y="24"/>
                    </a:moveTo>
                    <a:lnTo>
                      <a:pt x="72" y="14"/>
                    </a:lnTo>
                    <a:lnTo>
                      <a:pt x="86" y="5"/>
                    </a:lnTo>
                    <a:lnTo>
                      <a:pt x="100" y="2"/>
                    </a:lnTo>
                    <a:lnTo>
                      <a:pt x="115" y="0"/>
                    </a:lnTo>
                    <a:lnTo>
                      <a:pt x="127" y="0"/>
                    </a:lnTo>
                    <a:lnTo>
                      <a:pt x="136" y="5"/>
                    </a:lnTo>
                    <a:lnTo>
                      <a:pt x="146" y="9"/>
                    </a:lnTo>
                    <a:lnTo>
                      <a:pt x="153" y="19"/>
                    </a:lnTo>
                    <a:lnTo>
                      <a:pt x="156" y="31"/>
                    </a:lnTo>
                    <a:lnTo>
                      <a:pt x="158" y="45"/>
                    </a:lnTo>
                    <a:lnTo>
                      <a:pt x="158" y="96"/>
                    </a:lnTo>
                    <a:lnTo>
                      <a:pt x="158" y="108"/>
                    </a:lnTo>
                    <a:lnTo>
                      <a:pt x="160" y="113"/>
                    </a:lnTo>
                    <a:lnTo>
                      <a:pt x="163" y="115"/>
                    </a:lnTo>
                    <a:lnTo>
                      <a:pt x="168" y="117"/>
                    </a:lnTo>
                    <a:lnTo>
                      <a:pt x="172" y="120"/>
                    </a:lnTo>
                    <a:lnTo>
                      <a:pt x="182" y="120"/>
                    </a:lnTo>
                    <a:lnTo>
                      <a:pt x="182" y="122"/>
                    </a:lnTo>
                    <a:lnTo>
                      <a:pt x="182" y="125"/>
                    </a:lnTo>
                    <a:lnTo>
                      <a:pt x="141" y="125"/>
                    </a:lnTo>
                    <a:lnTo>
                      <a:pt x="100" y="125"/>
                    </a:lnTo>
                    <a:lnTo>
                      <a:pt x="100" y="122"/>
                    </a:lnTo>
                    <a:lnTo>
                      <a:pt x="100" y="120"/>
                    </a:lnTo>
                    <a:lnTo>
                      <a:pt x="103" y="120"/>
                    </a:lnTo>
                    <a:lnTo>
                      <a:pt x="115" y="120"/>
                    </a:lnTo>
                    <a:lnTo>
                      <a:pt x="120" y="117"/>
                    </a:lnTo>
                    <a:lnTo>
                      <a:pt x="127" y="110"/>
                    </a:lnTo>
                    <a:lnTo>
                      <a:pt x="127" y="105"/>
                    </a:lnTo>
                    <a:lnTo>
                      <a:pt x="127" y="96"/>
                    </a:lnTo>
                    <a:lnTo>
                      <a:pt x="127" y="72"/>
                    </a:lnTo>
                    <a:lnTo>
                      <a:pt x="127" y="48"/>
                    </a:lnTo>
                    <a:lnTo>
                      <a:pt x="124" y="33"/>
                    </a:lnTo>
                    <a:lnTo>
                      <a:pt x="122" y="21"/>
                    </a:lnTo>
                    <a:lnTo>
                      <a:pt x="112" y="17"/>
                    </a:lnTo>
                    <a:lnTo>
                      <a:pt x="100" y="14"/>
                    </a:lnTo>
                    <a:lnTo>
                      <a:pt x="91" y="17"/>
                    </a:lnTo>
                    <a:lnTo>
                      <a:pt x="79" y="19"/>
                    </a:lnTo>
                    <a:lnTo>
                      <a:pt x="57" y="33"/>
                    </a:lnTo>
                    <a:lnTo>
                      <a:pt x="57" y="65"/>
                    </a:lnTo>
                    <a:lnTo>
                      <a:pt x="57" y="96"/>
                    </a:lnTo>
                    <a:lnTo>
                      <a:pt x="57" y="108"/>
                    </a:lnTo>
                    <a:lnTo>
                      <a:pt x="60" y="113"/>
                    </a:lnTo>
                    <a:lnTo>
                      <a:pt x="64" y="115"/>
                    </a:lnTo>
                    <a:lnTo>
                      <a:pt x="67" y="117"/>
                    </a:lnTo>
                    <a:lnTo>
                      <a:pt x="74" y="120"/>
                    </a:lnTo>
                    <a:lnTo>
                      <a:pt x="84" y="120"/>
                    </a:lnTo>
                    <a:lnTo>
                      <a:pt x="84" y="122"/>
                    </a:lnTo>
                    <a:lnTo>
                      <a:pt x="84" y="125"/>
                    </a:lnTo>
                    <a:lnTo>
                      <a:pt x="43" y="125"/>
                    </a:lnTo>
                    <a:lnTo>
                      <a:pt x="2" y="125"/>
                    </a:lnTo>
                    <a:lnTo>
                      <a:pt x="2" y="122"/>
                    </a:lnTo>
                    <a:lnTo>
                      <a:pt x="2" y="120"/>
                    </a:lnTo>
                    <a:lnTo>
                      <a:pt x="4" y="120"/>
                    </a:lnTo>
                    <a:lnTo>
                      <a:pt x="16" y="117"/>
                    </a:lnTo>
                    <a:lnTo>
                      <a:pt x="24" y="115"/>
                    </a:lnTo>
                    <a:lnTo>
                      <a:pt x="26" y="108"/>
                    </a:lnTo>
                    <a:lnTo>
                      <a:pt x="26" y="96"/>
                    </a:lnTo>
                    <a:lnTo>
                      <a:pt x="26" y="53"/>
                    </a:lnTo>
                    <a:lnTo>
                      <a:pt x="26" y="41"/>
                    </a:lnTo>
                    <a:lnTo>
                      <a:pt x="26" y="33"/>
                    </a:lnTo>
                    <a:lnTo>
                      <a:pt x="26" y="24"/>
                    </a:lnTo>
                    <a:lnTo>
                      <a:pt x="24" y="21"/>
                    </a:lnTo>
                    <a:lnTo>
                      <a:pt x="21" y="19"/>
                    </a:lnTo>
                    <a:lnTo>
                      <a:pt x="19" y="17"/>
                    </a:lnTo>
                    <a:lnTo>
                      <a:pt x="14" y="17"/>
                    </a:lnTo>
                    <a:lnTo>
                      <a:pt x="9" y="17"/>
                    </a:lnTo>
                    <a:lnTo>
                      <a:pt x="2" y="19"/>
                    </a:lnTo>
                    <a:lnTo>
                      <a:pt x="0" y="17"/>
                    </a:lnTo>
                    <a:lnTo>
                      <a:pt x="0" y="14"/>
                    </a:lnTo>
                    <a:lnTo>
                      <a:pt x="50" y="0"/>
                    </a:lnTo>
                    <a:lnTo>
                      <a:pt x="57" y="0"/>
                    </a:lnTo>
                    <a:lnTo>
                      <a:pt x="57" y="12"/>
                    </a:lnTo>
                    <a:lnTo>
                      <a:pt x="57" y="24"/>
                    </a:lnTo>
                    <a:close/>
                  </a:path>
                </a:pathLst>
              </a:custGeom>
              <a:solidFill>
                <a:srgbClr val="CBCBCB"/>
              </a:solidFill>
              <a:ln w="9525">
                <a:noFill/>
                <a:round/>
                <a:headEnd/>
                <a:tailEnd/>
              </a:ln>
            </p:spPr>
            <p:txBody>
              <a:bodyPr/>
              <a:lstStyle/>
              <a:p>
                <a:endParaRPr lang="ru-RU"/>
              </a:p>
            </p:txBody>
          </p:sp>
          <p:sp>
            <p:nvSpPr>
              <p:cNvPr id="186" name="Freeform 965"/>
              <p:cNvSpPr>
                <a:spLocks/>
              </p:cNvSpPr>
              <p:nvPr/>
            </p:nvSpPr>
            <p:spPr bwMode="auto">
              <a:xfrm>
                <a:off x="3767" y="4457"/>
                <a:ext cx="96" cy="21"/>
              </a:xfrm>
              <a:custGeom>
                <a:avLst/>
                <a:gdLst>
                  <a:gd name="T0" fmla="*/ 0 w 96"/>
                  <a:gd name="T1" fmla="*/ 0 h 21"/>
                  <a:gd name="T2" fmla="*/ 48 w 96"/>
                  <a:gd name="T3" fmla="*/ 0 h 21"/>
                  <a:gd name="T4" fmla="*/ 96 w 96"/>
                  <a:gd name="T5" fmla="*/ 0 h 21"/>
                  <a:gd name="T6" fmla="*/ 96 w 96"/>
                  <a:gd name="T7" fmla="*/ 21 h 21"/>
                  <a:gd name="T8" fmla="*/ 48 w 96"/>
                  <a:gd name="T9" fmla="*/ 21 h 21"/>
                  <a:gd name="T10" fmla="*/ 0 w 96"/>
                  <a:gd name="T11" fmla="*/ 21 h 21"/>
                  <a:gd name="T12" fmla="*/ 0 w 96"/>
                  <a:gd name="T13" fmla="*/ 0 h 21"/>
                  <a:gd name="T14" fmla="*/ 0 60000 65536"/>
                  <a:gd name="T15" fmla="*/ 0 60000 65536"/>
                  <a:gd name="T16" fmla="*/ 0 60000 65536"/>
                  <a:gd name="T17" fmla="*/ 0 60000 65536"/>
                  <a:gd name="T18" fmla="*/ 0 60000 65536"/>
                  <a:gd name="T19" fmla="*/ 0 60000 65536"/>
                  <a:gd name="T20" fmla="*/ 0 60000 65536"/>
                  <a:gd name="T21" fmla="*/ 0 w 96"/>
                  <a:gd name="T22" fmla="*/ 0 h 21"/>
                  <a:gd name="T23" fmla="*/ 96 w 96"/>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21">
                    <a:moveTo>
                      <a:pt x="0" y="0"/>
                    </a:moveTo>
                    <a:lnTo>
                      <a:pt x="48" y="0"/>
                    </a:lnTo>
                    <a:lnTo>
                      <a:pt x="96" y="0"/>
                    </a:lnTo>
                    <a:lnTo>
                      <a:pt x="96" y="21"/>
                    </a:lnTo>
                    <a:lnTo>
                      <a:pt x="48" y="21"/>
                    </a:lnTo>
                    <a:lnTo>
                      <a:pt x="0" y="21"/>
                    </a:lnTo>
                    <a:lnTo>
                      <a:pt x="0" y="0"/>
                    </a:lnTo>
                    <a:close/>
                  </a:path>
                </a:pathLst>
              </a:custGeom>
              <a:solidFill>
                <a:srgbClr val="CBCBCB"/>
              </a:solidFill>
              <a:ln w="9525">
                <a:noFill/>
                <a:round/>
                <a:headEnd/>
                <a:tailEnd/>
              </a:ln>
            </p:spPr>
            <p:txBody>
              <a:bodyPr/>
              <a:lstStyle/>
              <a:p>
                <a:endParaRPr lang="ru-RU"/>
              </a:p>
            </p:txBody>
          </p:sp>
          <p:sp>
            <p:nvSpPr>
              <p:cNvPr id="187" name="Freeform 966"/>
              <p:cNvSpPr>
                <a:spLocks noEditPoints="1"/>
              </p:cNvSpPr>
              <p:nvPr/>
            </p:nvSpPr>
            <p:spPr bwMode="auto">
              <a:xfrm>
                <a:off x="3721" y="4606"/>
                <a:ext cx="190" cy="180"/>
              </a:xfrm>
              <a:custGeom>
                <a:avLst/>
                <a:gdLst>
                  <a:gd name="T0" fmla="*/ 70 w 190"/>
                  <a:gd name="T1" fmla="*/ 122 h 180"/>
                  <a:gd name="T2" fmla="*/ 72 w 190"/>
                  <a:gd name="T3" fmla="*/ 163 h 180"/>
                  <a:gd name="T4" fmla="*/ 84 w 190"/>
                  <a:gd name="T5" fmla="*/ 172 h 180"/>
                  <a:gd name="T6" fmla="*/ 101 w 190"/>
                  <a:gd name="T7" fmla="*/ 175 h 180"/>
                  <a:gd name="T8" fmla="*/ 106 w 190"/>
                  <a:gd name="T9" fmla="*/ 177 h 180"/>
                  <a:gd name="T10" fmla="*/ 53 w 190"/>
                  <a:gd name="T11" fmla="*/ 180 h 180"/>
                  <a:gd name="T12" fmla="*/ 0 w 190"/>
                  <a:gd name="T13" fmla="*/ 177 h 180"/>
                  <a:gd name="T14" fmla="*/ 7 w 190"/>
                  <a:gd name="T15" fmla="*/ 175 h 180"/>
                  <a:gd name="T16" fmla="*/ 31 w 190"/>
                  <a:gd name="T17" fmla="*/ 168 h 180"/>
                  <a:gd name="T18" fmla="*/ 34 w 190"/>
                  <a:gd name="T19" fmla="*/ 148 h 180"/>
                  <a:gd name="T20" fmla="*/ 34 w 190"/>
                  <a:gd name="T21" fmla="*/ 31 h 180"/>
                  <a:gd name="T22" fmla="*/ 34 w 190"/>
                  <a:gd name="T23" fmla="*/ 16 h 180"/>
                  <a:gd name="T24" fmla="*/ 19 w 190"/>
                  <a:gd name="T25" fmla="*/ 7 h 180"/>
                  <a:gd name="T26" fmla="*/ 0 w 190"/>
                  <a:gd name="T27" fmla="*/ 4 h 180"/>
                  <a:gd name="T28" fmla="*/ 0 w 190"/>
                  <a:gd name="T29" fmla="*/ 0 h 180"/>
                  <a:gd name="T30" fmla="*/ 91 w 190"/>
                  <a:gd name="T31" fmla="*/ 0 h 180"/>
                  <a:gd name="T32" fmla="*/ 144 w 190"/>
                  <a:gd name="T33" fmla="*/ 4 h 180"/>
                  <a:gd name="T34" fmla="*/ 175 w 190"/>
                  <a:gd name="T35" fmla="*/ 21 h 180"/>
                  <a:gd name="T36" fmla="*/ 190 w 190"/>
                  <a:gd name="T37" fmla="*/ 50 h 180"/>
                  <a:gd name="T38" fmla="*/ 185 w 190"/>
                  <a:gd name="T39" fmla="*/ 69 h 180"/>
                  <a:gd name="T40" fmla="*/ 168 w 190"/>
                  <a:gd name="T41" fmla="*/ 86 h 180"/>
                  <a:gd name="T42" fmla="*/ 144 w 190"/>
                  <a:gd name="T43" fmla="*/ 98 h 180"/>
                  <a:gd name="T44" fmla="*/ 103 w 190"/>
                  <a:gd name="T45" fmla="*/ 100 h 180"/>
                  <a:gd name="T46" fmla="*/ 82 w 190"/>
                  <a:gd name="T47" fmla="*/ 98 h 180"/>
                  <a:gd name="T48" fmla="*/ 70 w 190"/>
                  <a:gd name="T49" fmla="*/ 96 h 180"/>
                  <a:gd name="T50" fmla="*/ 79 w 190"/>
                  <a:gd name="T51" fmla="*/ 91 h 180"/>
                  <a:gd name="T52" fmla="*/ 101 w 190"/>
                  <a:gd name="T53" fmla="*/ 91 h 180"/>
                  <a:gd name="T54" fmla="*/ 132 w 190"/>
                  <a:gd name="T55" fmla="*/ 79 h 180"/>
                  <a:gd name="T56" fmla="*/ 147 w 190"/>
                  <a:gd name="T57" fmla="*/ 52 h 180"/>
                  <a:gd name="T58" fmla="*/ 139 w 190"/>
                  <a:gd name="T59" fmla="*/ 31 h 180"/>
                  <a:gd name="T60" fmla="*/ 123 w 190"/>
                  <a:gd name="T61" fmla="*/ 14 h 180"/>
                  <a:gd name="T62" fmla="*/ 94 w 190"/>
                  <a:gd name="T63" fmla="*/ 9 h 180"/>
                  <a:gd name="T64" fmla="*/ 70 w 190"/>
                  <a:gd name="T65" fmla="*/ 12 h 180"/>
                  <a:gd name="T66" fmla="*/ 70 w 190"/>
                  <a:gd name="T67" fmla="*/ 88 h 1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0"/>
                  <a:gd name="T103" fmla="*/ 0 h 180"/>
                  <a:gd name="T104" fmla="*/ 190 w 190"/>
                  <a:gd name="T105" fmla="*/ 180 h 1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0" h="180">
                    <a:moveTo>
                      <a:pt x="70" y="96"/>
                    </a:moveTo>
                    <a:lnTo>
                      <a:pt x="70" y="122"/>
                    </a:lnTo>
                    <a:lnTo>
                      <a:pt x="70" y="148"/>
                    </a:lnTo>
                    <a:lnTo>
                      <a:pt x="72" y="163"/>
                    </a:lnTo>
                    <a:lnTo>
                      <a:pt x="75" y="170"/>
                    </a:lnTo>
                    <a:lnTo>
                      <a:pt x="84" y="172"/>
                    </a:lnTo>
                    <a:lnTo>
                      <a:pt x="96" y="175"/>
                    </a:lnTo>
                    <a:lnTo>
                      <a:pt x="101" y="175"/>
                    </a:lnTo>
                    <a:lnTo>
                      <a:pt x="106" y="175"/>
                    </a:lnTo>
                    <a:lnTo>
                      <a:pt x="106" y="177"/>
                    </a:lnTo>
                    <a:lnTo>
                      <a:pt x="106" y="180"/>
                    </a:lnTo>
                    <a:lnTo>
                      <a:pt x="53" y="180"/>
                    </a:lnTo>
                    <a:lnTo>
                      <a:pt x="0" y="180"/>
                    </a:lnTo>
                    <a:lnTo>
                      <a:pt x="0" y="177"/>
                    </a:lnTo>
                    <a:lnTo>
                      <a:pt x="0" y="175"/>
                    </a:lnTo>
                    <a:lnTo>
                      <a:pt x="7" y="175"/>
                    </a:lnTo>
                    <a:lnTo>
                      <a:pt x="22" y="172"/>
                    </a:lnTo>
                    <a:lnTo>
                      <a:pt x="31" y="168"/>
                    </a:lnTo>
                    <a:lnTo>
                      <a:pt x="34" y="160"/>
                    </a:lnTo>
                    <a:lnTo>
                      <a:pt x="34" y="148"/>
                    </a:lnTo>
                    <a:lnTo>
                      <a:pt x="34" y="91"/>
                    </a:lnTo>
                    <a:lnTo>
                      <a:pt x="34" y="31"/>
                    </a:lnTo>
                    <a:lnTo>
                      <a:pt x="34" y="24"/>
                    </a:lnTo>
                    <a:lnTo>
                      <a:pt x="34" y="16"/>
                    </a:lnTo>
                    <a:lnTo>
                      <a:pt x="29" y="9"/>
                    </a:lnTo>
                    <a:lnTo>
                      <a:pt x="19" y="7"/>
                    </a:lnTo>
                    <a:lnTo>
                      <a:pt x="7" y="4"/>
                    </a:lnTo>
                    <a:lnTo>
                      <a:pt x="0" y="4"/>
                    </a:lnTo>
                    <a:lnTo>
                      <a:pt x="0" y="2"/>
                    </a:lnTo>
                    <a:lnTo>
                      <a:pt x="0" y="0"/>
                    </a:lnTo>
                    <a:lnTo>
                      <a:pt x="46" y="0"/>
                    </a:lnTo>
                    <a:lnTo>
                      <a:pt x="91" y="0"/>
                    </a:lnTo>
                    <a:lnTo>
                      <a:pt x="120" y="2"/>
                    </a:lnTo>
                    <a:lnTo>
                      <a:pt x="144" y="4"/>
                    </a:lnTo>
                    <a:lnTo>
                      <a:pt x="161" y="12"/>
                    </a:lnTo>
                    <a:lnTo>
                      <a:pt x="175" y="21"/>
                    </a:lnTo>
                    <a:lnTo>
                      <a:pt x="187" y="33"/>
                    </a:lnTo>
                    <a:lnTo>
                      <a:pt x="190" y="50"/>
                    </a:lnTo>
                    <a:lnTo>
                      <a:pt x="187" y="60"/>
                    </a:lnTo>
                    <a:lnTo>
                      <a:pt x="185" y="69"/>
                    </a:lnTo>
                    <a:lnTo>
                      <a:pt x="178" y="79"/>
                    </a:lnTo>
                    <a:lnTo>
                      <a:pt x="168" y="86"/>
                    </a:lnTo>
                    <a:lnTo>
                      <a:pt x="159" y="93"/>
                    </a:lnTo>
                    <a:lnTo>
                      <a:pt x="144" y="98"/>
                    </a:lnTo>
                    <a:lnTo>
                      <a:pt x="113" y="100"/>
                    </a:lnTo>
                    <a:lnTo>
                      <a:pt x="103" y="100"/>
                    </a:lnTo>
                    <a:lnTo>
                      <a:pt x="91" y="98"/>
                    </a:lnTo>
                    <a:lnTo>
                      <a:pt x="82" y="98"/>
                    </a:lnTo>
                    <a:lnTo>
                      <a:pt x="70" y="96"/>
                    </a:lnTo>
                    <a:close/>
                    <a:moveTo>
                      <a:pt x="70" y="88"/>
                    </a:moveTo>
                    <a:lnTo>
                      <a:pt x="79" y="91"/>
                    </a:lnTo>
                    <a:lnTo>
                      <a:pt x="87" y="91"/>
                    </a:lnTo>
                    <a:lnTo>
                      <a:pt x="101" y="91"/>
                    </a:lnTo>
                    <a:lnTo>
                      <a:pt x="118" y="88"/>
                    </a:lnTo>
                    <a:lnTo>
                      <a:pt x="132" y="79"/>
                    </a:lnTo>
                    <a:lnTo>
                      <a:pt x="144" y="69"/>
                    </a:lnTo>
                    <a:lnTo>
                      <a:pt x="147" y="52"/>
                    </a:lnTo>
                    <a:lnTo>
                      <a:pt x="144" y="43"/>
                    </a:lnTo>
                    <a:lnTo>
                      <a:pt x="139" y="31"/>
                    </a:lnTo>
                    <a:lnTo>
                      <a:pt x="132" y="21"/>
                    </a:lnTo>
                    <a:lnTo>
                      <a:pt x="123" y="14"/>
                    </a:lnTo>
                    <a:lnTo>
                      <a:pt x="108" y="12"/>
                    </a:lnTo>
                    <a:lnTo>
                      <a:pt x="94" y="9"/>
                    </a:lnTo>
                    <a:lnTo>
                      <a:pt x="82" y="12"/>
                    </a:lnTo>
                    <a:lnTo>
                      <a:pt x="70" y="12"/>
                    </a:lnTo>
                    <a:lnTo>
                      <a:pt x="70" y="50"/>
                    </a:lnTo>
                    <a:lnTo>
                      <a:pt x="70" y="88"/>
                    </a:lnTo>
                    <a:close/>
                  </a:path>
                </a:pathLst>
              </a:custGeom>
              <a:solidFill>
                <a:srgbClr val="CBCBCB"/>
              </a:solidFill>
              <a:ln w="9525">
                <a:noFill/>
                <a:round/>
                <a:headEnd/>
                <a:tailEnd/>
              </a:ln>
            </p:spPr>
            <p:txBody>
              <a:bodyPr/>
              <a:lstStyle/>
              <a:p>
                <a:endParaRPr lang="ru-RU"/>
              </a:p>
            </p:txBody>
          </p:sp>
          <p:sp>
            <p:nvSpPr>
              <p:cNvPr id="188" name="Freeform 967"/>
              <p:cNvSpPr>
                <a:spLocks noEditPoints="1"/>
              </p:cNvSpPr>
              <p:nvPr/>
            </p:nvSpPr>
            <p:spPr bwMode="auto">
              <a:xfrm>
                <a:off x="3721" y="5110"/>
                <a:ext cx="190" cy="182"/>
              </a:xfrm>
              <a:custGeom>
                <a:avLst/>
                <a:gdLst>
                  <a:gd name="T0" fmla="*/ 70 w 190"/>
                  <a:gd name="T1" fmla="*/ 122 h 182"/>
                  <a:gd name="T2" fmla="*/ 72 w 190"/>
                  <a:gd name="T3" fmla="*/ 163 h 182"/>
                  <a:gd name="T4" fmla="*/ 84 w 190"/>
                  <a:gd name="T5" fmla="*/ 175 h 182"/>
                  <a:gd name="T6" fmla="*/ 101 w 190"/>
                  <a:gd name="T7" fmla="*/ 177 h 182"/>
                  <a:gd name="T8" fmla="*/ 106 w 190"/>
                  <a:gd name="T9" fmla="*/ 180 h 182"/>
                  <a:gd name="T10" fmla="*/ 53 w 190"/>
                  <a:gd name="T11" fmla="*/ 182 h 182"/>
                  <a:gd name="T12" fmla="*/ 0 w 190"/>
                  <a:gd name="T13" fmla="*/ 180 h 182"/>
                  <a:gd name="T14" fmla="*/ 7 w 190"/>
                  <a:gd name="T15" fmla="*/ 177 h 182"/>
                  <a:gd name="T16" fmla="*/ 31 w 190"/>
                  <a:gd name="T17" fmla="*/ 170 h 182"/>
                  <a:gd name="T18" fmla="*/ 34 w 190"/>
                  <a:gd name="T19" fmla="*/ 156 h 182"/>
                  <a:gd name="T20" fmla="*/ 34 w 190"/>
                  <a:gd name="T21" fmla="*/ 33 h 182"/>
                  <a:gd name="T22" fmla="*/ 29 w 190"/>
                  <a:gd name="T23" fmla="*/ 12 h 182"/>
                  <a:gd name="T24" fmla="*/ 7 w 190"/>
                  <a:gd name="T25" fmla="*/ 4 h 182"/>
                  <a:gd name="T26" fmla="*/ 0 w 190"/>
                  <a:gd name="T27" fmla="*/ 2 h 182"/>
                  <a:gd name="T28" fmla="*/ 46 w 190"/>
                  <a:gd name="T29" fmla="*/ 0 h 182"/>
                  <a:gd name="T30" fmla="*/ 120 w 190"/>
                  <a:gd name="T31" fmla="*/ 2 h 182"/>
                  <a:gd name="T32" fmla="*/ 161 w 190"/>
                  <a:gd name="T33" fmla="*/ 12 h 182"/>
                  <a:gd name="T34" fmla="*/ 187 w 190"/>
                  <a:gd name="T35" fmla="*/ 36 h 182"/>
                  <a:gd name="T36" fmla="*/ 187 w 190"/>
                  <a:gd name="T37" fmla="*/ 60 h 182"/>
                  <a:gd name="T38" fmla="*/ 178 w 190"/>
                  <a:gd name="T39" fmla="*/ 79 h 182"/>
                  <a:gd name="T40" fmla="*/ 159 w 190"/>
                  <a:gd name="T41" fmla="*/ 93 h 182"/>
                  <a:gd name="T42" fmla="*/ 113 w 190"/>
                  <a:gd name="T43" fmla="*/ 100 h 182"/>
                  <a:gd name="T44" fmla="*/ 82 w 190"/>
                  <a:gd name="T45" fmla="*/ 98 h 182"/>
                  <a:gd name="T46" fmla="*/ 70 w 190"/>
                  <a:gd name="T47" fmla="*/ 96 h 182"/>
                  <a:gd name="T48" fmla="*/ 79 w 190"/>
                  <a:gd name="T49" fmla="*/ 91 h 182"/>
                  <a:gd name="T50" fmla="*/ 101 w 190"/>
                  <a:gd name="T51" fmla="*/ 91 h 182"/>
                  <a:gd name="T52" fmla="*/ 132 w 190"/>
                  <a:gd name="T53" fmla="*/ 81 h 182"/>
                  <a:gd name="T54" fmla="*/ 147 w 190"/>
                  <a:gd name="T55" fmla="*/ 52 h 182"/>
                  <a:gd name="T56" fmla="*/ 139 w 190"/>
                  <a:gd name="T57" fmla="*/ 31 h 182"/>
                  <a:gd name="T58" fmla="*/ 123 w 190"/>
                  <a:gd name="T59" fmla="*/ 16 h 182"/>
                  <a:gd name="T60" fmla="*/ 94 w 190"/>
                  <a:gd name="T61" fmla="*/ 12 h 182"/>
                  <a:gd name="T62" fmla="*/ 70 w 190"/>
                  <a:gd name="T63" fmla="*/ 14 h 182"/>
                  <a:gd name="T64" fmla="*/ 70 w 190"/>
                  <a:gd name="T65" fmla="*/ 88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0"/>
                  <a:gd name="T100" fmla="*/ 0 h 182"/>
                  <a:gd name="T101" fmla="*/ 190 w 190"/>
                  <a:gd name="T102" fmla="*/ 182 h 1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0" h="182">
                    <a:moveTo>
                      <a:pt x="70" y="96"/>
                    </a:moveTo>
                    <a:lnTo>
                      <a:pt x="70" y="122"/>
                    </a:lnTo>
                    <a:lnTo>
                      <a:pt x="70" y="148"/>
                    </a:lnTo>
                    <a:lnTo>
                      <a:pt x="72" y="163"/>
                    </a:lnTo>
                    <a:lnTo>
                      <a:pt x="75" y="170"/>
                    </a:lnTo>
                    <a:lnTo>
                      <a:pt x="84" y="175"/>
                    </a:lnTo>
                    <a:lnTo>
                      <a:pt x="96" y="177"/>
                    </a:lnTo>
                    <a:lnTo>
                      <a:pt x="101" y="177"/>
                    </a:lnTo>
                    <a:lnTo>
                      <a:pt x="106" y="177"/>
                    </a:lnTo>
                    <a:lnTo>
                      <a:pt x="106" y="180"/>
                    </a:lnTo>
                    <a:lnTo>
                      <a:pt x="106" y="182"/>
                    </a:lnTo>
                    <a:lnTo>
                      <a:pt x="53" y="182"/>
                    </a:lnTo>
                    <a:lnTo>
                      <a:pt x="0" y="182"/>
                    </a:lnTo>
                    <a:lnTo>
                      <a:pt x="0" y="180"/>
                    </a:lnTo>
                    <a:lnTo>
                      <a:pt x="0" y="177"/>
                    </a:lnTo>
                    <a:lnTo>
                      <a:pt x="7" y="177"/>
                    </a:lnTo>
                    <a:lnTo>
                      <a:pt x="22" y="175"/>
                    </a:lnTo>
                    <a:lnTo>
                      <a:pt x="31" y="170"/>
                    </a:lnTo>
                    <a:lnTo>
                      <a:pt x="34" y="163"/>
                    </a:lnTo>
                    <a:lnTo>
                      <a:pt x="34" y="156"/>
                    </a:lnTo>
                    <a:lnTo>
                      <a:pt x="34" y="148"/>
                    </a:lnTo>
                    <a:lnTo>
                      <a:pt x="34" y="33"/>
                    </a:lnTo>
                    <a:lnTo>
                      <a:pt x="34" y="19"/>
                    </a:lnTo>
                    <a:lnTo>
                      <a:pt x="29" y="12"/>
                    </a:lnTo>
                    <a:lnTo>
                      <a:pt x="19" y="7"/>
                    </a:lnTo>
                    <a:lnTo>
                      <a:pt x="7" y="4"/>
                    </a:lnTo>
                    <a:lnTo>
                      <a:pt x="0" y="4"/>
                    </a:lnTo>
                    <a:lnTo>
                      <a:pt x="0" y="2"/>
                    </a:lnTo>
                    <a:lnTo>
                      <a:pt x="0" y="0"/>
                    </a:lnTo>
                    <a:lnTo>
                      <a:pt x="46" y="0"/>
                    </a:lnTo>
                    <a:lnTo>
                      <a:pt x="91" y="0"/>
                    </a:lnTo>
                    <a:lnTo>
                      <a:pt x="120" y="2"/>
                    </a:lnTo>
                    <a:lnTo>
                      <a:pt x="144" y="4"/>
                    </a:lnTo>
                    <a:lnTo>
                      <a:pt x="161" y="12"/>
                    </a:lnTo>
                    <a:lnTo>
                      <a:pt x="175" y="21"/>
                    </a:lnTo>
                    <a:lnTo>
                      <a:pt x="187" y="36"/>
                    </a:lnTo>
                    <a:lnTo>
                      <a:pt x="190" y="50"/>
                    </a:lnTo>
                    <a:lnTo>
                      <a:pt x="187" y="60"/>
                    </a:lnTo>
                    <a:lnTo>
                      <a:pt x="185" y="69"/>
                    </a:lnTo>
                    <a:lnTo>
                      <a:pt x="178" y="79"/>
                    </a:lnTo>
                    <a:lnTo>
                      <a:pt x="168" y="86"/>
                    </a:lnTo>
                    <a:lnTo>
                      <a:pt x="159" y="93"/>
                    </a:lnTo>
                    <a:lnTo>
                      <a:pt x="144" y="98"/>
                    </a:lnTo>
                    <a:lnTo>
                      <a:pt x="113" y="100"/>
                    </a:lnTo>
                    <a:lnTo>
                      <a:pt x="91" y="100"/>
                    </a:lnTo>
                    <a:lnTo>
                      <a:pt x="82" y="98"/>
                    </a:lnTo>
                    <a:lnTo>
                      <a:pt x="70" y="96"/>
                    </a:lnTo>
                    <a:close/>
                    <a:moveTo>
                      <a:pt x="70" y="88"/>
                    </a:moveTo>
                    <a:lnTo>
                      <a:pt x="79" y="91"/>
                    </a:lnTo>
                    <a:lnTo>
                      <a:pt x="87" y="91"/>
                    </a:lnTo>
                    <a:lnTo>
                      <a:pt x="101" y="91"/>
                    </a:lnTo>
                    <a:lnTo>
                      <a:pt x="118" y="88"/>
                    </a:lnTo>
                    <a:lnTo>
                      <a:pt x="132" y="81"/>
                    </a:lnTo>
                    <a:lnTo>
                      <a:pt x="144" y="69"/>
                    </a:lnTo>
                    <a:lnTo>
                      <a:pt x="147" y="52"/>
                    </a:lnTo>
                    <a:lnTo>
                      <a:pt x="144" y="43"/>
                    </a:lnTo>
                    <a:lnTo>
                      <a:pt x="139" y="31"/>
                    </a:lnTo>
                    <a:lnTo>
                      <a:pt x="132" y="21"/>
                    </a:lnTo>
                    <a:lnTo>
                      <a:pt x="123" y="16"/>
                    </a:lnTo>
                    <a:lnTo>
                      <a:pt x="108" y="12"/>
                    </a:lnTo>
                    <a:lnTo>
                      <a:pt x="94" y="12"/>
                    </a:lnTo>
                    <a:lnTo>
                      <a:pt x="82" y="12"/>
                    </a:lnTo>
                    <a:lnTo>
                      <a:pt x="70" y="14"/>
                    </a:lnTo>
                    <a:lnTo>
                      <a:pt x="70" y="52"/>
                    </a:lnTo>
                    <a:lnTo>
                      <a:pt x="70" y="88"/>
                    </a:lnTo>
                    <a:close/>
                  </a:path>
                </a:pathLst>
              </a:custGeom>
              <a:solidFill>
                <a:srgbClr val="CBCBCB"/>
              </a:solidFill>
              <a:ln w="9525">
                <a:noFill/>
                <a:round/>
                <a:headEnd/>
                <a:tailEnd/>
              </a:ln>
            </p:spPr>
            <p:txBody>
              <a:bodyPr/>
              <a:lstStyle/>
              <a:p>
                <a:endParaRPr lang="ru-RU"/>
              </a:p>
            </p:txBody>
          </p:sp>
          <p:sp>
            <p:nvSpPr>
              <p:cNvPr id="189" name="Freeform 968"/>
              <p:cNvSpPr>
                <a:spLocks noEditPoints="1"/>
              </p:cNvSpPr>
              <p:nvPr/>
            </p:nvSpPr>
            <p:spPr bwMode="auto">
              <a:xfrm>
                <a:off x="3738" y="5321"/>
                <a:ext cx="154" cy="129"/>
              </a:xfrm>
              <a:custGeom>
                <a:avLst/>
                <a:gdLst>
                  <a:gd name="T0" fmla="*/ 82 w 154"/>
                  <a:gd name="T1" fmla="*/ 115 h 129"/>
                  <a:gd name="T2" fmla="*/ 67 w 154"/>
                  <a:gd name="T3" fmla="*/ 125 h 129"/>
                  <a:gd name="T4" fmla="*/ 53 w 154"/>
                  <a:gd name="T5" fmla="*/ 127 h 129"/>
                  <a:gd name="T6" fmla="*/ 24 w 154"/>
                  <a:gd name="T7" fmla="*/ 127 h 129"/>
                  <a:gd name="T8" fmla="*/ 2 w 154"/>
                  <a:gd name="T9" fmla="*/ 110 h 129"/>
                  <a:gd name="T10" fmla="*/ 2 w 154"/>
                  <a:gd name="T11" fmla="*/ 89 h 129"/>
                  <a:gd name="T12" fmla="*/ 17 w 154"/>
                  <a:gd name="T13" fmla="*/ 74 h 129"/>
                  <a:gd name="T14" fmla="*/ 43 w 154"/>
                  <a:gd name="T15" fmla="*/ 60 h 129"/>
                  <a:gd name="T16" fmla="*/ 74 w 154"/>
                  <a:gd name="T17" fmla="*/ 50 h 129"/>
                  <a:gd name="T18" fmla="*/ 94 w 154"/>
                  <a:gd name="T19" fmla="*/ 43 h 129"/>
                  <a:gd name="T20" fmla="*/ 91 w 154"/>
                  <a:gd name="T21" fmla="*/ 24 h 129"/>
                  <a:gd name="T22" fmla="*/ 77 w 154"/>
                  <a:gd name="T23" fmla="*/ 12 h 129"/>
                  <a:gd name="T24" fmla="*/ 53 w 154"/>
                  <a:gd name="T25" fmla="*/ 9 h 129"/>
                  <a:gd name="T26" fmla="*/ 41 w 154"/>
                  <a:gd name="T27" fmla="*/ 19 h 129"/>
                  <a:gd name="T28" fmla="*/ 38 w 154"/>
                  <a:gd name="T29" fmla="*/ 31 h 129"/>
                  <a:gd name="T30" fmla="*/ 34 w 154"/>
                  <a:gd name="T31" fmla="*/ 41 h 129"/>
                  <a:gd name="T32" fmla="*/ 22 w 154"/>
                  <a:gd name="T33" fmla="*/ 43 h 129"/>
                  <a:gd name="T34" fmla="*/ 12 w 154"/>
                  <a:gd name="T35" fmla="*/ 41 h 129"/>
                  <a:gd name="T36" fmla="*/ 7 w 154"/>
                  <a:gd name="T37" fmla="*/ 31 h 129"/>
                  <a:gd name="T38" fmla="*/ 17 w 154"/>
                  <a:gd name="T39" fmla="*/ 14 h 129"/>
                  <a:gd name="T40" fmla="*/ 43 w 154"/>
                  <a:gd name="T41" fmla="*/ 2 h 129"/>
                  <a:gd name="T42" fmla="*/ 70 w 154"/>
                  <a:gd name="T43" fmla="*/ 0 h 129"/>
                  <a:gd name="T44" fmla="*/ 106 w 154"/>
                  <a:gd name="T45" fmla="*/ 5 h 129"/>
                  <a:gd name="T46" fmla="*/ 120 w 154"/>
                  <a:gd name="T47" fmla="*/ 19 h 129"/>
                  <a:gd name="T48" fmla="*/ 122 w 154"/>
                  <a:gd name="T49" fmla="*/ 29 h 129"/>
                  <a:gd name="T50" fmla="*/ 125 w 154"/>
                  <a:gd name="T51" fmla="*/ 62 h 129"/>
                  <a:gd name="T52" fmla="*/ 125 w 154"/>
                  <a:gd name="T53" fmla="*/ 98 h 129"/>
                  <a:gd name="T54" fmla="*/ 127 w 154"/>
                  <a:gd name="T55" fmla="*/ 108 h 129"/>
                  <a:gd name="T56" fmla="*/ 132 w 154"/>
                  <a:gd name="T57" fmla="*/ 113 h 129"/>
                  <a:gd name="T58" fmla="*/ 137 w 154"/>
                  <a:gd name="T59" fmla="*/ 113 h 129"/>
                  <a:gd name="T60" fmla="*/ 144 w 154"/>
                  <a:gd name="T61" fmla="*/ 108 h 129"/>
                  <a:gd name="T62" fmla="*/ 154 w 154"/>
                  <a:gd name="T63" fmla="*/ 108 h 129"/>
                  <a:gd name="T64" fmla="*/ 134 w 154"/>
                  <a:gd name="T65" fmla="*/ 125 h 129"/>
                  <a:gd name="T66" fmla="*/ 115 w 154"/>
                  <a:gd name="T67" fmla="*/ 129 h 129"/>
                  <a:gd name="T68" fmla="*/ 101 w 154"/>
                  <a:gd name="T69" fmla="*/ 125 h 129"/>
                  <a:gd name="T70" fmla="*/ 94 w 154"/>
                  <a:gd name="T71" fmla="*/ 108 h 129"/>
                  <a:gd name="T72" fmla="*/ 94 w 154"/>
                  <a:gd name="T73" fmla="*/ 101 h 129"/>
                  <a:gd name="T74" fmla="*/ 94 w 154"/>
                  <a:gd name="T75" fmla="*/ 53 h 129"/>
                  <a:gd name="T76" fmla="*/ 58 w 154"/>
                  <a:gd name="T77" fmla="*/ 65 h 129"/>
                  <a:gd name="T78" fmla="*/ 38 w 154"/>
                  <a:gd name="T79" fmla="*/ 77 h 129"/>
                  <a:gd name="T80" fmla="*/ 31 w 154"/>
                  <a:gd name="T81" fmla="*/ 91 h 129"/>
                  <a:gd name="T82" fmla="*/ 38 w 154"/>
                  <a:gd name="T83" fmla="*/ 108 h 129"/>
                  <a:gd name="T84" fmla="*/ 58 w 154"/>
                  <a:gd name="T85" fmla="*/ 113 h 129"/>
                  <a:gd name="T86" fmla="*/ 94 w 154"/>
                  <a:gd name="T87" fmla="*/ 101 h 1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29"/>
                  <a:gd name="T134" fmla="*/ 154 w 154"/>
                  <a:gd name="T135" fmla="*/ 129 h 1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29">
                    <a:moveTo>
                      <a:pt x="94" y="108"/>
                    </a:moveTo>
                    <a:lnTo>
                      <a:pt x="82" y="115"/>
                    </a:lnTo>
                    <a:lnTo>
                      <a:pt x="74" y="120"/>
                    </a:lnTo>
                    <a:lnTo>
                      <a:pt x="67" y="125"/>
                    </a:lnTo>
                    <a:lnTo>
                      <a:pt x="62" y="125"/>
                    </a:lnTo>
                    <a:lnTo>
                      <a:pt x="53" y="127"/>
                    </a:lnTo>
                    <a:lnTo>
                      <a:pt x="41" y="129"/>
                    </a:lnTo>
                    <a:lnTo>
                      <a:pt x="24" y="127"/>
                    </a:lnTo>
                    <a:lnTo>
                      <a:pt x="12" y="120"/>
                    </a:lnTo>
                    <a:lnTo>
                      <a:pt x="2" y="110"/>
                    </a:lnTo>
                    <a:lnTo>
                      <a:pt x="0" y="98"/>
                    </a:lnTo>
                    <a:lnTo>
                      <a:pt x="2" y="89"/>
                    </a:lnTo>
                    <a:lnTo>
                      <a:pt x="7" y="81"/>
                    </a:lnTo>
                    <a:lnTo>
                      <a:pt x="17" y="74"/>
                    </a:lnTo>
                    <a:lnTo>
                      <a:pt x="31" y="65"/>
                    </a:lnTo>
                    <a:lnTo>
                      <a:pt x="43" y="60"/>
                    </a:lnTo>
                    <a:lnTo>
                      <a:pt x="58" y="55"/>
                    </a:lnTo>
                    <a:lnTo>
                      <a:pt x="74" y="50"/>
                    </a:lnTo>
                    <a:lnTo>
                      <a:pt x="94" y="45"/>
                    </a:lnTo>
                    <a:lnTo>
                      <a:pt x="94" y="43"/>
                    </a:lnTo>
                    <a:lnTo>
                      <a:pt x="94" y="41"/>
                    </a:lnTo>
                    <a:lnTo>
                      <a:pt x="91" y="24"/>
                    </a:lnTo>
                    <a:lnTo>
                      <a:pt x="86" y="14"/>
                    </a:lnTo>
                    <a:lnTo>
                      <a:pt x="77" y="12"/>
                    </a:lnTo>
                    <a:lnTo>
                      <a:pt x="62" y="9"/>
                    </a:lnTo>
                    <a:lnTo>
                      <a:pt x="53" y="9"/>
                    </a:lnTo>
                    <a:lnTo>
                      <a:pt x="46" y="12"/>
                    </a:lnTo>
                    <a:lnTo>
                      <a:pt x="41" y="19"/>
                    </a:lnTo>
                    <a:lnTo>
                      <a:pt x="38" y="24"/>
                    </a:lnTo>
                    <a:lnTo>
                      <a:pt x="38" y="31"/>
                    </a:lnTo>
                    <a:lnTo>
                      <a:pt x="36" y="36"/>
                    </a:lnTo>
                    <a:lnTo>
                      <a:pt x="34" y="41"/>
                    </a:lnTo>
                    <a:lnTo>
                      <a:pt x="29" y="43"/>
                    </a:lnTo>
                    <a:lnTo>
                      <a:pt x="22" y="43"/>
                    </a:lnTo>
                    <a:lnTo>
                      <a:pt x="17" y="43"/>
                    </a:lnTo>
                    <a:lnTo>
                      <a:pt x="12" y="41"/>
                    </a:lnTo>
                    <a:lnTo>
                      <a:pt x="7" y="36"/>
                    </a:lnTo>
                    <a:lnTo>
                      <a:pt x="7" y="31"/>
                    </a:lnTo>
                    <a:lnTo>
                      <a:pt x="12" y="21"/>
                    </a:lnTo>
                    <a:lnTo>
                      <a:pt x="17" y="14"/>
                    </a:lnTo>
                    <a:lnTo>
                      <a:pt x="24" y="9"/>
                    </a:lnTo>
                    <a:lnTo>
                      <a:pt x="43" y="2"/>
                    </a:lnTo>
                    <a:lnTo>
                      <a:pt x="55" y="0"/>
                    </a:lnTo>
                    <a:lnTo>
                      <a:pt x="70" y="0"/>
                    </a:lnTo>
                    <a:lnTo>
                      <a:pt x="89" y="2"/>
                    </a:lnTo>
                    <a:lnTo>
                      <a:pt x="106" y="5"/>
                    </a:lnTo>
                    <a:lnTo>
                      <a:pt x="115" y="12"/>
                    </a:lnTo>
                    <a:lnTo>
                      <a:pt x="120" y="19"/>
                    </a:lnTo>
                    <a:lnTo>
                      <a:pt x="122" y="21"/>
                    </a:lnTo>
                    <a:lnTo>
                      <a:pt x="122" y="29"/>
                    </a:lnTo>
                    <a:lnTo>
                      <a:pt x="125" y="43"/>
                    </a:lnTo>
                    <a:lnTo>
                      <a:pt x="125" y="62"/>
                    </a:lnTo>
                    <a:lnTo>
                      <a:pt x="125" y="84"/>
                    </a:lnTo>
                    <a:lnTo>
                      <a:pt x="125" y="98"/>
                    </a:lnTo>
                    <a:lnTo>
                      <a:pt x="125" y="105"/>
                    </a:lnTo>
                    <a:lnTo>
                      <a:pt x="127" y="108"/>
                    </a:lnTo>
                    <a:lnTo>
                      <a:pt x="130" y="110"/>
                    </a:lnTo>
                    <a:lnTo>
                      <a:pt x="132" y="113"/>
                    </a:lnTo>
                    <a:lnTo>
                      <a:pt x="134" y="113"/>
                    </a:lnTo>
                    <a:lnTo>
                      <a:pt x="137" y="113"/>
                    </a:lnTo>
                    <a:lnTo>
                      <a:pt x="139" y="110"/>
                    </a:lnTo>
                    <a:lnTo>
                      <a:pt x="144" y="108"/>
                    </a:lnTo>
                    <a:lnTo>
                      <a:pt x="154" y="101"/>
                    </a:lnTo>
                    <a:lnTo>
                      <a:pt x="154" y="108"/>
                    </a:lnTo>
                    <a:lnTo>
                      <a:pt x="144" y="117"/>
                    </a:lnTo>
                    <a:lnTo>
                      <a:pt x="134" y="125"/>
                    </a:lnTo>
                    <a:lnTo>
                      <a:pt x="125" y="127"/>
                    </a:lnTo>
                    <a:lnTo>
                      <a:pt x="115" y="129"/>
                    </a:lnTo>
                    <a:lnTo>
                      <a:pt x="106" y="127"/>
                    </a:lnTo>
                    <a:lnTo>
                      <a:pt x="101" y="125"/>
                    </a:lnTo>
                    <a:lnTo>
                      <a:pt x="96" y="117"/>
                    </a:lnTo>
                    <a:lnTo>
                      <a:pt x="94" y="108"/>
                    </a:lnTo>
                    <a:close/>
                    <a:moveTo>
                      <a:pt x="94" y="101"/>
                    </a:moveTo>
                    <a:lnTo>
                      <a:pt x="94" y="77"/>
                    </a:lnTo>
                    <a:lnTo>
                      <a:pt x="94" y="53"/>
                    </a:lnTo>
                    <a:lnTo>
                      <a:pt x="72" y="60"/>
                    </a:lnTo>
                    <a:lnTo>
                      <a:pt x="58" y="65"/>
                    </a:lnTo>
                    <a:lnTo>
                      <a:pt x="46" y="72"/>
                    </a:lnTo>
                    <a:lnTo>
                      <a:pt x="38" y="77"/>
                    </a:lnTo>
                    <a:lnTo>
                      <a:pt x="34" y="84"/>
                    </a:lnTo>
                    <a:lnTo>
                      <a:pt x="31" y="91"/>
                    </a:lnTo>
                    <a:lnTo>
                      <a:pt x="34" y="101"/>
                    </a:lnTo>
                    <a:lnTo>
                      <a:pt x="38" y="108"/>
                    </a:lnTo>
                    <a:lnTo>
                      <a:pt x="48" y="110"/>
                    </a:lnTo>
                    <a:lnTo>
                      <a:pt x="58" y="113"/>
                    </a:lnTo>
                    <a:lnTo>
                      <a:pt x="74" y="110"/>
                    </a:lnTo>
                    <a:lnTo>
                      <a:pt x="94" y="101"/>
                    </a:lnTo>
                    <a:close/>
                  </a:path>
                </a:pathLst>
              </a:custGeom>
              <a:solidFill>
                <a:srgbClr val="CBCBCB"/>
              </a:solidFill>
              <a:ln w="9525">
                <a:noFill/>
                <a:round/>
                <a:headEnd/>
                <a:tailEnd/>
              </a:ln>
            </p:spPr>
            <p:txBody>
              <a:bodyPr/>
              <a:lstStyle/>
              <a:p>
                <a:endParaRPr lang="ru-RU"/>
              </a:p>
            </p:txBody>
          </p:sp>
          <p:sp>
            <p:nvSpPr>
              <p:cNvPr id="190" name="Freeform 969"/>
              <p:cNvSpPr>
                <a:spLocks/>
              </p:cNvSpPr>
              <p:nvPr/>
            </p:nvSpPr>
            <p:spPr bwMode="auto">
              <a:xfrm>
                <a:off x="3752" y="5479"/>
                <a:ext cx="125" cy="127"/>
              </a:xfrm>
              <a:custGeom>
                <a:avLst/>
                <a:gdLst>
                  <a:gd name="T0" fmla="*/ 58 w 125"/>
                  <a:gd name="T1" fmla="*/ 0 h 127"/>
                  <a:gd name="T2" fmla="*/ 58 w 125"/>
                  <a:gd name="T3" fmla="*/ 29 h 127"/>
                  <a:gd name="T4" fmla="*/ 70 w 125"/>
                  <a:gd name="T5" fmla="*/ 17 h 127"/>
                  <a:gd name="T6" fmla="*/ 80 w 125"/>
                  <a:gd name="T7" fmla="*/ 7 h 127"/>
                  <a:gd name="T8" fmla="*/ 92 w 125"/>
                  <a:gd name="T9" fmla="*/ 3 h 127"/>
                  <a:gd name="T10" fmla="*/ 101 w 125"/>
                  <a:gd name="T11" fmla="*/ 0 h 127"/>
                  <a:gd name="T12" fmla="*/ 111 w 125"/>
                  <a:gd name="T13" fmla="*/ 3 h 127"/>
                  <a:gd name="T14" fmla="*/ 118 w 125"/>
                  <a:gd name="T15" fmla="*/ 5 h 127"/>
                  <a:gd name="T16" fmla="*/ 123 w 125"/>
                  <a:gd name="T17" fmla="*/ 10 h 127"/>
                  <a:gd name="T18" fmla="*/ 125 w 125"/>
                  <a:gd name="T19" fmla="*/ 15 h 127"/>
                  <a:gd name="T20" fmla="*/ 123 w 125"/>
                  <a:gd name="T21" fmla="*/ 19 h 127"/>
                  <a:gd name="T22" fmla="*/ 120 w 125"/>
                  <a:gd name="T23" fmla="*/ 24 h 127"/>
                  <a:gd name="T24" fmla="*/ 116 w 125"/>
                  <a:gd name="T25" fmla="*/ 27 h 127"/>
                  <a:gd name="T26" fmla="*/ 108 w 125"/>
                  <a:gd name="T27" fmla="*/ 27 h 127"/>
                  <a:gd name="T28" fmla="*/ 104 w 125"/>
                  <a:gd name="T29" fmla="*/ 27 h 127"/>
                  <a:gd name="T30" fmla="*/ 94 w 125"/>
                  <a:gd name="T31" fmla="*/ 24 h 127"/>
                  <a:gd name="T32" fmla="*/ 89 w 125"/>
                  <a:gd name="T33" fmla="*/ 19 h 127"/>
                  <a:gd name="T34" fmla="*/ 82 w 125"/>
                  <a:gd name="T35" fmla="*/ 19 h 127"/>
                  <a:gd name="T36" fmla="*/ 80 w 125"/>
                  <a:gd name="T37" fmla="*/ 19 h 127"/>
                  <a:gd name="T38" fmla="*/ 75 w 125"/>
                  <a:gd name="T39" fmla="*/ 22 h 127"/>
                  <a:gd name="T40" fmla="*/ 68 w 125"/>
                  <a:gd name="T41" fmla="*/ 29 h 127"/>
                  <a:gd name="T42" fmla="*/ 58 w 125"/>
                  <a:gd name="T43" fmla="*/ 39 h 127"/>
                  <a:gd name="T44" fmla="*/ 58 w 125"/>
                  <a:gd name="T45" fmla="*/ 70 h 127"/>
                  <a:gd name="T46" fmla="*/ 58 w 125"/>
                  <a:gd name="T47" fmla="*/ 99 h 127"/>
                  <a:gd name="T48" fmla="*/ 60 w 125"/>
                  <a:gd name="T49" fmla="*/ 108 h 127"/>
                  <a:gd name="T50" fmla="*/ 63 w 125"/>
                  <a:gd name="T51" fmla="*/ 113 h 127"/>
                  <a:gd name="T52" fmla="*/ 70 w 125"/>
                  <a:gd name="T53" fmla="*/ 120 h 127"/>
                  <a:gd name="T54" fmla="*/ 77 w 125"/>
                  <a:gd name="T55" fmla="*/ 123 h 127"/>
                  <a:gd name="T56" fmla="*/ 89 w 125"/>
                  <a:gd name="T57" fmla="*/ 123 h 127"/>
                  <a:gd name="T58" fmla="*/ 89 w 125"/>
                  <a:gd name="T59" fmla="*/ 125 h 127"/>
                  <a:gd name="T60" fmla="*/ 89 w 125"/>
                  <a:gd name="T61" fmla="*/ 127 h 127"/>
                  <a:gd name="T62" fmla="*/ 3 w 125"/>
                  <a:gd name="T63" fmla="*/ 127 h 127"/>
                  <a:gd name="T64" fmla="*/ 3 w 125"/>
                  <a:gd name="T65" fmla="*/ 125 h 127"/>
                  <a:gd name="T66" fmla="*/ 3 w 125"/>
                  <a:gd name="T67" fmla="*/ 123 h 127"/>
                  <a:gd name="T68" fmla="*/ 12 w 125"/>
                  <a:gd name="T69" fmla="*/ 120 h 127"/>
                  <a:gd name="T70" fmla="*/ 22 w 125"/>
                  <a:gd name="T71" fmla="*/ 118 h 127"/>
                  <a:gd name="T72" fmla="*/ 24 w 125"/>
                  <a:gd name="T73" fmla="*/ 115 h 127"/>
                  <a:gd name="T74" fmla="*/ 27 w 125"/>
                  <a:gd name="T75" fmla="*/ 113 h 127"/>
                  <a:gd name="T76" fmla="*/ 29 w 125"/>
                  <a:gd name="T77" fmla="*/ 108 h 127"/>
                  <a:gd name="T78" fmla="*/ 29 w 125"/>
                  <a:gd name="T79" fmla="*/ 99 h 127"/>
                  <a:gd name="T80" fmla="*/ 29 w 125"/>
                  <a:gd name="T81" fmla="*/ 75 h 127"/>
                  <a:gd name="T82" fmla="*/ 29 w 125"/>
                  <a:gd name="T83" fmla="*/ 51 h 127"/>
                  <a:gd name="T84" fmla="*/ 29 w 125"/>
                  <a:gd name="T85" fmla="*/ 41 h 127"/>
                  <a:gd name="T86" fmla="*/ 29 w 125"/>
                  <a:gd name="T87" fmla="*/ 34 h 127"/>
                  <a:gd name="T88" fmla="*/ 27 w 125"/>
                  <a:gd name="T89" fmla="*/ 27 h 127"/>
                  <a:gd name="T90" fmla="*/ 24 w 125"/>
                  <a:gd name="T91" fmla="*/ 24 h 127"/>
                  <a:gd name="T92" fmla="*/ 22 w 125"/>
                  <a:gd name="T93" fmla="*/ 19 h 127"/>
                  <a:gd name="T94" fmla="*/ 20 w 125"/>
                  <a:gd name="T95" fmla="*/ 19 h 127"/>
                  <a:gd name="T96" fmla="*/ 15 w 125"/>
                  <a:gd name="T97" fmla="*/ 19 h 127"/>
                  <a:gd name="T98" fmla="*/ 10 w 125"/>
                  <a:gd name="T99" fmla="*/ 19 h 127"/>
                  <a:gd name="T100" fmla="*/ 3 w 125"/>
                  <a:gd name="T101" fmla="*/ 19 h 127"/>
                  <a:gd name="T102" fmla="*/ 0 w 125"/>
                  <a:gd name="T103" fmla="*/ 17 h 127"/>
                  <a:gd name="T104" fmla="*/ 0 w 125"/>
                  <a:gd name="T105" fmla="*/ 15 h 127"/>
                  <a:gd name="T106" fmla="*/ 51 w 125"/>
                  <a:gd name="T107" fmla="*/ 0 h 127"/>
                  <a:gd name="T108" fmla="*/ 58 w 125"/>
                  <a:gd name="T109" fmla="*/ 0 h 1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
                  <a:gd name="T166" fmla="*/ 0 h 127"/>
                  <a:gd name="T167" fmla="*/ 125 w 125"/>
                  <a:gd name="T168" fmla="*/ 127 h 1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 h="127">
                    <a:moveTo>
                      <a:pt x="58" y="0"/>
                    </a:moveTo>
                    <a:lnTo>
                      <a:pt x="58" y="29"/>
                    </a:lnTo>
                    <a:lnTo>
                      <a:pt x="70" y="17"/>
                    </a:lnTo>
                    <a:lnTo>
                      <a:pt x="80" y="7"/>
                    </a:lnTo>
                    <a:lnTo>
                      <a:pt x="92" y="3"/>
                    </a:lnTo>
                    <a:lnTo>
                      <a:pt x="101" y="0"/>
                    </a:lnTo>
                    <a:lnTo>
                      <a:pt x="111" y="3"/>
                    </a:lnTo>
                    <a:lnTo>
                      <a:pt x="118" y="5"/>
                    </a:lnTo>
                    <a:lnTo>
                      <a:pt x="123" y="10"/>
                    </a:lnTo>
                    <a:lnTo>
                      <a:pt x="125" y="15"/>
                    </a:lnTo>
                    <a:lnTo>
                      <a:pt x="123" y="19"/>
                    </a:lnTo>
                    <a:lnTo>
                      <a:pt x="120" y="24"/>
                    </a:lnTo>
                    <a:lnTo>
                      <a:pt x="116" y="27"/>
                    </a:lnTo>
                    <a:lnTo>
                      <a:pt x="108" y="27"/>
                    </a:lnTo>
                    <a:lnTo>
                      <a:pt x="104" y="27"/>
                    </a:lnTo>
                    <a:lnTo>
                      <a:pt x="94" y="24"/>
                    </a:lnTo>
                    <a:lnTo>
                      <a:pt x="89" y="19"/>
                    </a:lnTo>
                    <a:lnTo>
                      <a:pt x="82" y="19"/>
                    </a:lnTo>
                    <a:lnTo>
                      <a:pt x="80" y="19"/>
                    </a:lnTo>
                    <a:lnTo>
                      <a:pt x="75" y="22"/>
                    </a:lnTo>
                    <a:lnTo>
                      <a:pt x="68" y="29"/>
                    </a:lnTo>
                    <a:lnTo>
                      <a:pt x="58" y="39"/>
                    </a:lnTo>
                    <a:lnTo>
                      <a:pt x="58" y="70"/>
                    </a:lnTo>
                    <a:lnTo>
                      <a:pt x="58" y="99"/>
                    </a:lnTo>
                    <a:lnTo>
                      <a:pt x="60" y="108"/>
                    </a:lnTo>
                    <a:lnTo>
                      <a:pt x="63" y="113"/>
                    </a:lnTo>
                    <a:lnTo>
                      <a:pt x="70" y="120"/>
                    </a:lnTo>
                    <a:lnTo>
                      <a:pt x="77" y="123"/>
                    </a:lnTo>
                    <a:lnTo>
                      <a:pt x="89" y="123"/>
                    </a:lnTo>
                    <a:lnTo>
                      <a:pt x="89" y="125"/>
                    </a:lnTo>
                    <a:lnTo>
                      <a:pt x="89" y="127"/>
                    </a:lnTo>
                    <a:lnTo>
                      <a:pt x="3" y="127"/>
                    </a:lnTo>
                    <a:lnTo>
                      <a:pt x="3" y="125"/>
                    </a:lnTo>
                    <a:lnTo>
                      <a:pt x="3" y="123"/>
                    </a:lnTo>
                    <a:lnTo>
                      <a:pt x="12" y="120"/>
                    </a:lnTo>
                    <a:lnTo>
                      <a:pt x="22" y="118"/>
                    </a:lnTo>
                    <a:lnTo>
                      <a:pt x="24" y="115"/>
                    </a:lnTo>
                    <a:lnTo>
                      <a:pt x="27" y="113"/>
                    </a:lnTo>
                    <a:lnTo>
                      <a:pt x="29" y="108"/>
                    </a:lnTo>
                    <a:lnTo>
                      <a:pt x="29" y="99"/>
                    </a:lnTo>
                    <a:lnTo>
                      <a:pt x="29" y="75"/>
                    </a:lnTo>
                    <a:lnTo>
                      <a:pt x="29" y="51"/>
                    </a:lnTo>
                    <a:lnTo>
                      <a:pt x="29" y="41"/>
                    </a:lnTo>
                    <a:lnTo>
                      <a:pt x="29" y="34"/>
                    </a:lnTo>
                    <a:lnTo>
                      <a:pt x="27" y="27"/>
                    </a:lnTo>
                    <a:lnTo>
                      <a:pt x="24" y="24"/>
                    </a:lnTo>
                    <a:lnTo>
                      <a:pt x="22" y="19"/>
                    </a:lnTo>
                    <a:lnTo>
                      <a:pt x="20" y="19"/>
                    </a:lnTo>
                    <a:lnTo>
                      <a:pt x="15" y="19"/>
                    </a:lnTo>
                    <a:lnTo>
                      <a:pt x="10" y="19"/>
                    </a:lnTo>
                    <a:lnTo>
                      <a:pt x="3" y="19"/>
                    </a:lnTo>
                    <a:lnTo>
                      <a:pt x="0" y="17"/>
                    </a:lnTo>
                    <a:lnTo>
                      <a:pt x="0" y="15"/>
                    </a:lnTo>
                    <a:lnTo>
                      <a:pt x="51" y="0"/>
                    </a:lnTo>
                    <a:lnTo>
                      <a:pt x="58" y="0"/>
                    </a:lnTo>
                    <a:close/>
                  </a:path>
                </a:pathLst>
              </a:custGeom>
              <a:solidFill>
                <a:srgbClr val="CBCBCB"/>
              </a:solidFill>
              <a:ln w="9525">
                <a:noFill/>
                <a:round/>
                <a:headEnd/>
                <a:tailEnd/>
              </a:ln>
            </p:spPr>
            <p:txBody>
              <a:bodyPr/>
              <a:lstStyle/>
              <a:p>
                <a:endParaRPr lang="ru-RU"/>
              </a:p>
            </p:txBody>
          </p:sp>
          <p:sp>
            <p:nvSpPr>
              <p:cNvPr id="191" name="Freeform 970"/>
              <p:cNvSpPr>
                <a:spLocks noEditPoints="1"/>
              </p:cNvSpPr>
              <p:nvPr/>
            </p:nvSpPr>
            <p:spPr bwMode="auto">
              <a:xfrm>
                <a:off x="3738" y="5635"/>
                <a:ext cx="154" cy="130"/>
              </a:xfrm>
              <a:custGeom>
                <a:avLst/>
                <a:gdLst>
                  <a:gd name="T0" fmla="*/ 82 w 154"/>
                  <a:gd name="T1" fmla="*/ 115 h 130"/>
                  <a:gd name="T2" fmla="*/ 67 w 154"/>
                  <a:gd name="T3" fmla="*/ 125 h 130"/>
                  <a:gd name="T4" fmla="*/ 53 w 154"/>
                  <a:gd name="T5" fmla="*/ 127 h 130"/>
                  <a:gd name="T6" fmla="*/ 24 w 154"/>
                  <a:gd name="T7" fmla="*/ 127 h 130"/>
                  <a:gd name="T8" fmla="*/ 2 w 154"/>
                  <a:gd name="T9" fmla="*/ 111 h 130"/>
                  <a:gd name="T10" fmla="*/ 2 w 154"/>
                  <a:gd name="T11" fmla="*/ 89 h 130"/>
                  <a:gd name="T12" fmla="*/ 17 w 154"/>
                  <a:gd name="T13" fmla="*/ 75 h 130"/>
                  <a:gd name="T14" fmla="*/ 43 w 154"/>
                  <a:gd name="T15" fmla="*/ 60 h 130"/>
                  <a:gd name="T16" fmla="*/ 74 w 154"/>
                  <a:gd name="T17" fmla="*/ 51 h 130"/>
                  <a:gd name="T18" fmla="*/ 94 w 154"/>
                  <a:gd name="T19" fmla="*/ 43 h 130"/>
                  <a:gd name="T20" fmla="*/ 91 w 154"/>
                  <a:gd name="T21" fmla="*/ 24 h 130"/>
                  <a:gd name="T22" fmla="*/ 77 w 154"/>
                  <a:gd name="T23" fmla="*/ 10 h 130"/>
                  <a:gd name="T24" fmla="*/ 53 w 154"/>
                  <a:gd name="T25" fmla="*/ 10 h 130"/>
                  <a:gd name="T26" fmla="*/ 41 w 154"/>
                  <a:gd name="T27" fmla="*/ 19 h 130"/>
                  <a:gd name="T28" fmla="*/ 38 w 154"/>
                  <a:gd name="T29" fmla="*/ 31 h 130"/>
                  <a:gd name="T30" fmla="*/ 34 w 154"/>
                  <a:gd name="T31" fmla="*/ 41 h 130"/>
                  <a:gd name="T32" fmla="*/ 22 w 154"/>
                  <a:gd name="T33" fmla="*/ 43 h 130"/>
                  <a:gd name="T34" fmla="*/ 12 w 154"/>
                  <a:gd name="T35" fmla="*/ 41 h 130"/>
                  <a:gd name="T36" fmla="*/ 7 w 154"/>
                  <a:gd name="T37" fmla="*/ 31 h 130"/>
                  <a:gd name="T38" fmla="*/ 17 w 154"/>
                  <a:gd name="T39" fmla="*/ 15 h 130"/>
                  <a:gd name="T40" fmla="*/ 43 w 154"/>
                  <a:gd name="T41" fmla="*/ 3 h 130"/>
                  <a:gd name="T42" fmla="*/ 70 w 154"/>
                  <a:gd name="T43" fmla="*/ 0 h 130"/>
                  <a:gd name="T44" fmla="*/ 106 w 154"/>
                  <a:gd name="T45" fmla="*/ 5 h 130"/>
                  <a:gd name="T46" fmla="*/ 120 w 154"/>
                  <a:gd name="T47" fmla="*/ 19 h 130"/>
                  <a:gd name="T48" fmla="*/ 122 w 154"/>
                  <a:gd name="T49" fmla="*/ 29 h 130"/>
                  <a:gd name="T50" fmla="*/ 125 w 154"/>
                  <a:gd name="T51" fmla="*/ 63 h 130"/>
                  <a:gd name="T52" fmla="*/ 125 w 154"/>
                  <a:gd name="T53" fmla="*/ 99 h 130"/>
                  <a:gd name="T54" fmla="*/ 127 w 154"/>
                  <a:gd name="T55" fmla="*/ 108 h 130"/>
                  <a:gd name="T56" fmla="*/ 132 w 154"/>
                  <a:gd name="T57" fmla="*/ 113 h 130"/>
                  <a:gd name="T58" fmla="*/ 137 w 154"/>
                  <a:gd name="T59" fmla="*/ 113 h 130"/>
                  <a:gd name="T60" fmla="*/ 144 w 154"/>
                  <a:gd name="T61" fmla="*/ 108 h 130"/>
                  <a:gd name="T62" fmla="*/ 154 w 154"/>
                  <a:gd name="T63" fmla="*/ 108 h 130"/>
                  <a:gd name="T64" fmla="*/ 134 w 154"/>
                  <a:gd name="T65" fmla="*/ 125 h 130"/>
                  <a:gd name="T66" fmla="*/ 115 w 154"/>
                  <a:gd name="T67" fmla="*/ 130 h 130"/>
                  <a:gd name="T68" fmla="*/ 101 w 154"/>
                  <a:gd name="T69" fmla="*/ 125 h 130"/>
                  <a:gd name="T70" fmla="*/ 94 w 154"/>
                  <a:gd name="T71" fmla="*/ 108 h 130"/>
                  <a:gd name="T72" fmla="*/ 94 w 154"/>
                  <a:gd name="T73" fmla="*/ 101 h 130"/>
                  <a:gd name="T74" fmla="*/ 94 w 154"/>
                  <a:gd name="T75" fmla="*/ 53 h 130"/>
                  <a:gd name="T76" fmla="*/ 58 w 154"/>
                  <a:gd name="T77" fmla="*/ 65 h 130"/>
                  <a:gd name="T78" fmla="*/ 38 w 154"/>
                  <a:gd name="T79" fmla="*/ 77 h 130"/>
                  <a:gd name="T80" fmla="*/ 31 w 154"/>
                  <a:gd name="T81" fmla="*/ 91 h 130"/>
                  <a:gd name="T82" fmla="*/ 38 w 154"/>
                  <a:gd name="T83" fmla="*/ 106 h 130"/>
                  <a:gd name="T84" fmla="*/ 58 w 154"/>
                  <a:gd name="T85" fmla="*/ 113 h 130"/>
                  <a:gd name="T86" fmla="*/ 94 w 154"/>
                  <a:gd name="T87" fmla="*/ 101 h 1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30"/>
                  <a:gd name="T134" fmla="*/ 154 w 154"/>
                  <a:gd name="T135" fmla="*/ 130 h 1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30">
                    <a:moveTo>
                      <a:pt x="94" y="108"/>
                    </a:moveTo>
                    <a:lnTo>
                      <a:pt x="82" y="115"/>
                    </a:lnTo>
                    <a:lnTo>
                      <a:pt x="74" y="120"/>
                    </a:lnTo>
                    <a:lnTo>
                      <a:pt x="67" y="125"/>
                    </a:lnTo>
                    <a:lnTo>
                      <a:pt x="62" y="125"/>
                    </a:lnTo>
                    <a:lnTo>
                      <a:pt x="53" y="127"/>
                    </a:lnTo>
                    <a:lnTo>
                      <a:pt x="41" y="130"/>
                    </a:lnTo>
                    <a:lnTo>
                      <a:pt x="24" y="127"/>
                    </a:lnTo>
                    <a:lnTo>
                      <a:pt x="12" y="120"/>
                    </a:lnTo>
                    <a:lnTo>
                      <a:pt x="2" y="111"/>
                    </a:lnTo>
                    <a:lnTo>
                      <a:pt x="0" y="96"/>
                    </a:lnTo>
                    <a:lnTo>
                      <a:pt x="2" y="89"/>
                    </a:lnTo>
                    <a:lnTo>
                      <a:pt x="7" y="82"/>
                    </a:lnTo>
                    <a:lnTo>
                      <a:pt x="17" y="75"/>
                    </a:lnTo>
                    <a:lnTo>
                      <a:pt x="31" y="65"/>
                    </a:lnTo>
                    <a:lnTo>
                      <a:pt x="43" y="60"/>
                    </a:lnTo>
                    <a:lnTo>
                      <a:pt x="58" y="55"/>
                    </a:lnTo>
                    <a:lnTo>
                      <a:pt x="74" y="51"/>
                    </a:lnTo>
                    <a:lnTo>
                      <a:pt x="94" y="46"/>
                    </a:lnTo>
                    <a:lnTo>
                      <a:pt x="94" y="43"/>
                    </a:lnTo>
                    <a:lnTo>
                      <a:pt x="94" y="41"/>
                    </a:lnTo>
                    <a:lnTo>
                      <a:pt x="91" y="24"/>
                    </a:lnTo>
                    <a:lnTo>
                      <a:pt x="86" y="15"/>
                    </a:lnTo>
                    <a:lnTo>
                      <a:pt x="77" y="10"/>
                    </a:lnTo>
                    <a:lnTo>
                      <a:pt x="62" y="7"/>
                    </a:lnTo>
                    <a:lnTo>
                      <a:pt x="53" y="10"/>
                    </a:lnTo>
                    <a:lnTo>
                      <a:pt x="46" y="12"/>
                    </a:lnTo>
                    <a:lnTo>
                      <a:pt x="41" y="19"/>
                    </a:lnTo>
                    <a:lnTo>
                      <a:pt x="38" y="24"/>
                    </a:lnTo>
                    <a:lnTo>
                      <a:pt x="38" y="31"/>
                    </a:lnTo>
                    <a:lnTo>
                      <a:pt x="36" y="36"/>
                    </a:lnTo>
                    <a:lnTo>
                      <a:pt x="34" y="41"/>
                    </a:lnTo>
                    <a:lnTo>
                      <a:pt x="29" y="43"/>
                    </a:lnTo>
                    <a:lnTo>
                      <a:pt x="22" y="43"/>
                    </a:lnTo>
                    <a:lnTo>
                      <a:pt x="17" y="43"/>
                    </a:lnTo>
                    <a:lnTo>
                      <a:pt x="12" y="41"/>
                    </a:lnTo>
                    <a:lnTo>
                      <a:pt x="7" y="36"/>
                    </a:lnTo>
                    <a:lnTo>
                      <a:pt x="7" y="31"/>
                    </a:lnTo>
                    <a:lnTo>
                      <a:pt x="12" y="22"/>
                    </a:lnTo>
                    <a:lnTo>
                      <a:pt x="17" y="15"/>
                    </a:lnTo>
                    <a:lnTo>
                      <a:pt x="24" y="10"/>
                    </a:lnTo>
                    <a:lnTo>
                      <a:pt x="43" y="3"/>
                    </a:lnTo>
                    <a:lnTo>
                      <a:pt x="55" y="0"/>
                    </a:lnTo>
                    <a:lnTo>
                      <a:pt x="70" y="0"/>
                    </a:lnTo>
                    <a:lnTo>
                      <a:pt x="89" y="3"/>
                    </a:lnTo>
                    <a:lnTo>
                      <a:pt x="106" y="5"/>
                    </a:lnTo>
                    <a:lnTo>
                      <a:pt x="115" y="10"/>
                    </a:lnTo>
                    <a:lnTo>
                      <a:pt x="120" y="19"/>
                    </a:lnTo>
                    <a:lnTo>
                      <a:pt x="122" y="22"/>
                    </a:lnTo>
                    <a:lnTo>
                      <a:pt x="122" y="29"/>
                    </a:lnTo>
                    <a:lnTo>
                      <a:pt x="125" y="43"/>
                    </a:lnTo>
                    <a:lnTo>
                      <a:pt x="125" y="63"/>
                    </a:lnTo>
                    <a:lnTo>
                      <a:pt x="125" y="84"/>
                    </a:lnTo>
                    <a:lnTo>
                      <a:pt x="125" y="99"/>
                    </a:lnTo>
                    <a:lnTo>
                      <a:pt x="125" y="106"/>
                    </a:lnTo>
                    <a:lnTo>
                      <a:pt x="127" y="108"/>
                    </a:lnTo>
                    <a:lnTo>
                      <a:pt x="130" y="111"/>
                    </a:lnTo>
                    <a:lnTo>
                      <a:pt x="132" y="113"/>
                    </a:lnTo>
                    <a:lnTo>
                      <a:pt x="134" y="113"/>
                    </a:lnTo>
                    <a:lnTo>
                      <a:pt x="137" y="113"/>
                    </a:lnTo>
                    <a:lnTo>
                      <a:pt x="139" y="111"/>
                    </a:lnTo>
                    <a:lnTo>
                      <a:pt x="144" y="108"/>
                    </a:lnTo>
                    <a:lnTo>
                      <a:pt x="154" y="101"/>
                    </a:lnTo>
                    <a:lnTo>
                      <a:pt x="154" y="108"/>
                    </a:lnTo>
                    <a:lnTo>
                      <a:pt x="144" y="118"/>
                    </a:lnTo>
                    <a:lnTo>
                      <a:pt x="134" y="125"/>
                    </a:lnTo>
                    <a:lnTo>
                      <a:pt x="125" y="127"/>
                    </a:lnTo>
                    <a:lnTo>
                      <a:pt x="115" y="130"/>
                    </a:lnTo>
                    <a:lnTo>
                      <a:pt x="106" y="127"/>
                    </a:lnTo>
                    <a:lnTo>
                      <a:pt x="101" y="125"/>
                    </a:lnTo>
                    <a:lnTo>
                      <a:pt x="96" y="118"/>
                    </a:lnTo>
                    <a:lnTo>
                      <a:pt x="94" y="108"/>
                    </a:lnTo>
                    <a:close/>
                    <a:moveTo>
                      <a:pt x="94" y="101"/>
                    </a:moveTo>
                    <a:lnTo>
                      <a:pt x="94" y="77"/>
                    </a:lnTo>
                    <a:lnTo>
                      <a:pt x="94" y="53"/>
                    </a:lnTo>
                    <a:lnTo>
                      <a:pt x="72" y="60"/>
                    </a:lnTo>
                    <a:lnTo>
                      <a:pt x="58" y="65"/>
                    </a:lnTo>
                    <a:lnTo>
                      <a:pt x="46" y="70"/>
                    </a:lnTo>
                    <a:lnTo>
                      <a:pt x="38" y="77"/>
                    </a:lnTo>
                    <a:lnTo>
                      <a:pt x="34" y="84"/>
                    </a:lnTo>
                    <a:lnTo>
                      <a:pt x="31" y="91"/>
                    </a:lnTo>
                    <a:lnTo>
                      <a:pt x="34" y="101"/>
                    </a:lnTo>
                    <a:lnTo>
                      <a:pt x="38" y="106"/>
                    </a:lnTo>
                    <a:lnTo>
                      <a:pt x="48" y="111"/>
                    </a:lnTo>
                    <a:lnTo>
                      <a:pt x="58" y="113"/>
                    </a:lnTo>
                    <a:lnTo>
                      <a:pt x="74" y="111"/>
                    </a:lnTo>
                    <a:lnTo>
                      <a:pt x="94" y="101"/>
                    </a:lnTo>
                    <a:close/>
                  </a:path>
                </a:pathLst>
              </a:custGeom>
              <a:solidFill>
                <a:srgbClr val="CBCBCB"/>
              </a:solidFill>
              <a:ln w="9525">
                <a:noFill/>
                <a:round/>
                <a:headEnd/>
                <a:tailEnd/>
              </a:ln>
            </p:spPr>
            <p:txBody>
              <a:bodyPr/>
              <a:lstStyle/>
              <a:p>
                <a:endParaRPr lang="ru-RU"/>
              </a:p>
            </p:txBody>
          </p:sp>
          <p:sp>
            <p:nvSpPr>
              <p:cNvPr id="192" name="Freeform 971"/>
              <p:cNvSpPr>
                <a:spLocks noEditPoints="1"/>
              </p:cNvSpPr>
              <p:nvPr/>
            </p:nvSpPr>
            <p:spPr bwMode="auto">
              <a:xfrm>
                <a:off x="3726" y="5794"/>
                <a:ext cx="178" cy="194"/>
              </a:xfrm>
              <a:custGeom>
                <a:avLst/>
                <a:gdLst>
                  <a:gd name="T0" fmla="*/ 106 w 178"/>
                  <a:gd name="T1" fmla="*/ 184 h 194"/>
                  <a:gd name="T2" fmla="*/ 82 w 178"/>
                  <a:gd name="T3" fmla="*/ 192 h 194"/>
                  <a:gd name="T4" fmla="*/ 55 w 178"/>
                  <a:gd name="T5" fmla="*/ 194 h 194"/>
                  <a:gd name="T6" fmla="*/ 22 w 178"/>
                  <a:gd name="T7" fmla="*/ 177 h 194"/>
                  <a:gd name="T8" fmla="*/ 5 w 178"/>
                  <a:gd name="T9" fmla="*/ 158 h 194"/>
                  <a:gd name="T10" fmla="*/ 0 w 178"/>
                  <a:gd name="T11" fmla="*/ 134 h 194"/>
                  <a:gd name="T12" fmla="*/ 5 w 178"/>
                  <a:gd name="T13" fmla="*/ 110 h 194"/>
                  <a:gd name="T14" fmla="*/ 24 w 178"/>
                  <a:gd name="T15" fmla="*/ 86 h 194"/>
                  <a:gd name="T16" fmla="*/ 50 w 178"/>
                  <a:gd name="T17" fmla="*/ 69 h 194"/>
                  <a:gd name="T18" fmla="*/ 82 w 178"/>
                  <a:gd name="T19" fmla="*/ 64 h 194"/>
                  <a:gd name="T20" fmla="*/ 118 w 178"/>
                  <a:gd name="T21" fmla="*/ 74 h 194"/>
                  <a:gd name="T22" fmla="*/ 118 w 178"/>
                  <a:gd name="T23" fmla="*/ 50 h 194"/>
                  <a:gd name="T24" fmla="*/ 118 w 178"/>
                  <a:gd name="T25" fmla="*/ 28 h 194"/>
                  <a:gd name="T26" fmla="*/ 115 w 178"/>
                  <a:gd name="T27" fmla="*/ 21 h 194"/>
                  <a:gd name="T28" fmla="*/ 110 w 178"/>
                  <a:gd name="T29" fmla="*/ 19 h 194"/>
                  <a:gd name="T30" fmla="*/ 101 w 178"/>
                  <a:gd name="T31" fmla="*/ 19 h 194"/>
                  <a:gd name="T32" fmla="*/ 91 w 178"/>
                  <a:gd name="T33" fmla="*/ 16 h 194"/>
                  <a:gd name="T34" fmla="*/ 142 w 178"/>
                  <a:gd name="T35" fmla="*/ 0 h 194"/>
                  <a:gd name="T36" fmla="*/ 149 w 178"/>
                  <a:gd name="T37" fmla="*/ 72 h 194"/>
                  <a:gd name="T38" fmla="*/ 149 w 178"/>
                  <a:gd name="T39" fmla="*/ 158 h 194"/>
                  <a:gd name="T40" fmla="*/ 151 w 178"/>
                  <a:gd name="T41" fmla="*/ 168 h 194"/>
                  <a:gd name="T42" fmla="*/ 156 w 178"/>
                  <a:gd name="T43" fmla="*/ 175 h 194"/>
                  <a:gd name="T44" fmla="*/ 161 w 178"/>
                  <a:gd name="T45" fmla="*/ 175 h 194"/>
                  <a:gd name="T46" fmla="*/ 178 w 178"/>
                  <a:gd name="T47" fmla="*/ 177 h 194"/>
                  <a:gd name="T48" fmla="*/ 154 w 178"/>
                  <a:gd name="T49" fmla="*/ 187 h 194"/>
                  <a:gd name="T50" fmla="*/ 122 w 178"/>
                  <a:gd name="T51" fmla="*/ 194 h 194"/>
                  <a:gd name="T52" fmla="*/ 118 w 178"/>
                  <a:gd name="T53" fmla="*/ 184 h 194"/>
                  <a:gd name="T54" fmla="*/ 118 w 178"/>
                  <a:gd name="T55" fmla="*/ 175 h 194"/>
                  <a:gd name="T56" fmla="*/ 118 w 178"/>
                  <a:gd name="T57" fmla="*/ 103 h 194"/>
                  <a:gd name="T58" fmla="*/ 113 w 178"/>
                  <a:gd name="T59" fmla="*/ 86 h 194"/>
                  <a:gd name="T60" fmla="*/ 98 w 178"/>
                  <a:gd name="T61" fmla="*/ 76 h 194"/>
                  <a:gd name="T62" fmla="*/ 79 w 178"/>
                  <a:gd name="T63" fmla="*/ 72 h 194"/>
                  <a:gd name="T64" fmla="*/ 50 w 178"/>
                  <a:gd name="T65" fmla="*/ 81 h 194"/>
                  <a:gd name="T66" fmla="*/ 36 w 178"/>
                  <a:gd name="T67" fmla="*/ 110 h 194"/>
                  <a:gd name="T68" fmla="*/ 38 w 178"/>
                  <a:gd name="T69" fmla="*/ 148 h 194"/>
                  <a:gd name="T70" fmla="*/ 50 w 178"/>
                  <a:gd name="T71" fmla="*/ 165 h 194"/>
                  <a:gd name="T72" fmla="*/ 86 w 178"/>
                  <a:gd name="T73" fmla="*/ 180 h 194"/>
                  <a:gd name="T74" fmla="*/ 118 w 178"/>
                  <a:gd name="T75" fmla="*/ 168 h 1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8"/>
                  <a:gd name="T115" fmla="*/ 0 h 194"/>
                  <a:gd name="T116" fmla="*/ 178 w 178"/>
                  <a:gd name="T117" fmla="*/ 194 h 1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8" h="194">
                    <a:moveTo>
                      <a:pt x="118" y="175"/>
                    </a:moveTo>
                    <a:lnTo>
                      <a:pt x="106" y="184"/>
                    </a:lnTo>
                    <a:lnTo>
                      <a:pt x="94" y="189"/>
                    </a:lnTo>
                    <a:lnTo>
                      <a:pt x="82" y="192"/>
                    </a:lnTo>
                    <a:lnTo>
                      <a:pt x="70" y="194"/>
                    </a:lnTo>
                    <a:lnTo>
                      <a:pt x="55" y="194"/>
                    </a:lnTo>
                    <a:lnTo>
                      <a:pt x="43" y="189"/>
                    </a:lnTo>
                    <a:lnTo>
                      <a:pt x="22" y="177"/>
                    </a:lnTo>
                    <a:lnTo>
                      <a:pt x="12" y="168"/>
                    </a:lnTo>
                    <a:lnTo>
                      <a:pt x="5" y="158"/>
                    </a:lnTo>
                    <a:lnTo>
                      <a:pt x="2" y="146"/>
                    </a:lnTo>
                    <a:lnTo>
                      <a:pt x="0" y="134"/>
                    </a:lnTo>
                    <a:lnTo>
                      <a:pt x="2" y="122"/>
                    </a:lnTo>
                    <a:lnTo>
                      <a:pt x="5" y="110"/>
                    </a:lnTo>
                    <a:lnTo>
                      <a:pt x="14" y="98"/>
                    </a:lnTo>
                    <a:lnTo>
                      <a:pt x="24" y="86"/>
                    </a:lnTo>
                    <a:lnTo>
                      <a:pt x="36" y="76"/>
                    </a:lnTo>
                    <a:lnTo>
                      <a:pt x="50" y="69"/>
                    </a:lnTo>
                    <a:lnTo>
                      <a:pt x="65" y="67"/>
                    </a:lnTo>
                    <a:lnTo>
                      <a:pt x="82" y="64"/>
                    </a:lnTo>
                    <a:lnTo>
                      <a:pt x="101" y="67"/>
                    </a:lnTo>
                    <a:lnTo>
                      <a:pt x="118" y="74"/>
                    </a:lnTo>
                    <a:lnTo>
                      <a:pt x="118" y="62"/>
                    </a:lnTo>
                    <a:lnTo>
                      <a:pt x="118" y="50"/>
                    </a:lnTo>
                    <a:lnTo>
                      <a:pt x="118" y="36"/>
                    </a:lnTo>
                    <a:lnTo>
                      <a:pt x="118" y="28"/>
                    </a:lnTo>
                    <a:lnTo>
                      <a:pt x="118" y="26"/>
                    </a:lnTo>
                    <a:lnTo>
                      <a:pt x="115" y="21"/>
                    </a:lnTo>
                    <a:lnTo>
                      <a:pt x="113" y="19"/>
                    </a:lnTo>
                    <a:lnTo>
                      <a:pt x="110" y="19"/>
                    </a:lnTo>
                    <a:lnTo>
                      <a:pt x="106" y="16"/>
                    </a:lnTo>
                    <a:lnTo>
                      <a:pt x="101" y="19"/>
                    </a:lnTo>
                    <a:lnTo>
                      <a:pt x="94" y="19"/>
                    </a:lnTo>
                    <a:lnTo>
                      <a:pt x="91" y="16"/>
                    </a:lnTo>
                    <a:lnTo>
                      <a:pt x="91" y="14"/>
                    </a:lnTo>
                    <a:lnTo>
                      <a:pt x="142" y="0"/>
                    </a:lnTo>
                    <a:lnTo>
                      <a:pt x="149" y="0"/>
                    </a:lnTo>
                    <a:lnTo>
                      <a:pt x="149" y="72"/>
                    </a:lnTo>
                    <a:lnTo>
                      <a:pt x="149" y="141"/>
                    </a:lnTo>
                    <a:lnTo>
                      <a:pt x="149" y="158"/>
                    </a:lnTo>
                    <a:lnTo>
                      <a:pt x="149" y="165"/>
                    </a:lnTo>
                    <a:lnTo>
                      <a:pt x="151" y="168"/>
                    </a:lnTo>
                    <a:lnTo>
                      <a:pt x="154" y="172"/>
                    </a:lnTo>
                    <a:lnTo>
                      <a:pt x="156" y="175"/>
                    </a:lnTo>
                    <a:lnTo>
                      <a:pt x="158" y="175"/>
                    </a:lnTo>
                    <a:lnTo>
                      <a:pt x="161" y="175"/>
                    </a:lnTo>
                    <a:lnTo>
                      <a:pt x="175" y="175"/>
                    </a:lnTo>
                    <a:lnTo>
                      <a:pt x="178" y="177"/>
                    </a:lnTo>
                    <a:lnTo>
                      <a:pt x="154" y="187"/>
                    </a:lnTo>
                    <a:lnTo>
                      <a:pt x="127" y="194"/>
                    </a:lnTo>
                    <a:lnTo>
                      <a:pt x="122" y="194"/>
                    </a:lnTo>
                    <a:lnTo>
                      <a:pt x="118" y="194"/>
                    </a:lnTo>
                    <a:lnTo>
                      <a:pt x="118" y="184"/>
                    </a:lnTo>
                    <a:lnTo>
                      <a:pt x="118" y="175"/>
                    </a:lnTo>
                    <a:close/>
                    <a:moveTo>
                      <a:pt x="118" y="168"/>
                    </a:moveTo>
                    <a:lnTo>
                      <a:pt x="118" y="103"/>
                    </a:lnTo>
                    <a:lnTo>
                      <a:pt x="115" y="96"/>
                    </a:lnTo>
                    <a:lnTo>
                      <a:pt x="113" y="86"/>
                    </a:lnTo>
                    <a:lnTo>
                      <a:pt x="106" y="81"/>
                    </a:lnTo>
                    <a:lnTo>
                      <a:pt x="98" y="76"/>
                    </a:lnTo>
                    <a:lnTo>
                      <a:pt x="89" y="74"/>
                    </a:lnTo>
                    <a:lnTo>
                      <a:pt x="79" y="72"/>
                    </a:lnTo>
                    <a:lnTo>
                      <a:pt x="65" y="74"/>
                    </a:lnTo>
                    <a:lnTo>
                      <a:pt x="50" y="81"/>
                    </a:lnTo>
                    <a:lnTo>
                      <a:pt x="38" y="98"/>
                    </a:lnTo>
                    <a:lnTo>
                      <a:pt x="36" y="110"/>
                    </a:lnTo>
                    <a:lnTo>
                      <a:pt x="34" y="122"/>
                    </a:lnTo>
                    <a:lnTo>
                      <a:pt x="38" y="148"/>
                    </a:lnTo>
                    <a:lnTo>
                      <a:pt x="43" y="158"/>
                    </a:lnTo>
                    <a:lnTo>
                      <a:pt x="50" y="165"/>
                    </a:lnTo>
                    <a:lnTo>
                      <a:pt x="70" y="177"/>
                    </a:lnTo>
                    <a:lnTo>
                      <a:pt x="86" y="180"/>
                    </a:lnTo>
                    <a:lnTo>
                      <a:pt x="103" y="177"/>
                    </a:lnTo>
                    <a:lnTo>
                      <a:pt x="118" y="168"/>
                    </a:lnTo>
                    <a:close/>
                  </a:path>
                </a:pathLst>
              </a:custGeom>
              <a:solidFill>
                <a:srgbClr val="CBCBCB"/>
              </a:solidFill>
              <a:ln w="9525">
                <a:noFill/>
                <a:round/>
                <a:headEnd/>
                <a:tailEnd/>
              </a:ln>
            </p:spPr>
            <p:txBody>
              <a:bodyPr/>
              <a:lstStyle/>
              <a:p>
                <a:endParaRPr lang="ru-RU"/>
              </a:p>
            </p:txBody>
          </p:sp>
          <p:sp>
            <p:nvSpPr>
              <p:cNvPr id="193" name="Freeform 972"/>
              <p:cNvSpPr>
                <a:spLocks noEditPoints="1"/>
              </p:cNvSpPr>
              <p:nvPr/>
            </p:nvSpPr>
            <p:spPr bwMode="auto">
              <a:xfrm>
                <a:off x="3772" y="6017"/>
                <a:ext cx="86" cy="189"/>
              </a:xfrm>
              <a:custGeom>
                <a:avLst/>
                <a:gdLst>
                  <a:gd name="T0" fmla="*/ 45 w 86"/>
                  <a:gd name="T1" fmla="*/ 0 h 189"/>
                  <a:gd name="T2" fmla="*/ 52 w 86"/>
                  <a:gd name="T3" fmla="*/ 2 h 189"/>
                  <a:gd name="T4" fmla="*/ 57 w 86"/>
                  <a:gd name="T5" fmla="*/ 5 h 189"/>
                  <a:gd name="T6" fmla="*/ 62 w 86"/>
                  <a:gd name="T7" fmla="*/ 9 h 189"/>
                  <a:gd name="T8" fmla="*/ 62 w 86"/>
                  <a:gd name="T9" fmla="*/ 14 h 189"/>
                  <a:gd name="T10" fmla="*/ 62 w 86"/>
                  <a:gd name="T11" fmla="*/ 19 h 189"/>
                  <a:gd name="T12" fmla="*/ 57 w 86"/>
                  <a:gd name="T13" fmla="*/ 24 h 189"/>
                  <a:gd name="T14" fmla="*/ 52 w 86"/>
                  <a:gd name="T15" fmla="*/ 26 h 189"/>
                  <a:gd name="T16" fmla="*/ 45 w 86"/>
                  <a:gd name="T17" fmla="*/ 26 h 189"/>
                  <a:gd name="T18" fmla="*/ 38 w 86"/>
                  <a:gd name="T19" fmla="*/ 26 h 189"/>
                  <a:gd name="T20" fmla="*/ 31 w 86"/>
                  <a:gd name="T21" fmla="*/ 24 h 189"/>
                  <a:gd name="T22" fmla="*/ 28 w 86"/>
                  <a:gd name="T23" fmla="*/ 19 h 189"/>
                  <a:gd name="T24" fmla="*/ 26 w 86"/>
                  <a:gd name="T25" fmla="*/ 14 h 189"/>
                  <a:gd name="T26" fmla="*/ 28 w 86"/>
                  <a:gd name="T27" fmla="*/ 9 h 189"/>
                  <a:gd name="T28" fmla="*/ 31 w 86"/>
                  <a:gd name="T29" fmla="*/ 5 h 189"/>
                  <a:gd name="T30" fmla="*/ 38 w 86"/>
                  <a:gd name="T31" fmla="*/ 2 h 189"/>
                  <a:gd name="T32" fmla="*/ 45 w 86"/>
                  <a:gd name="T33" fmla="*/ 0 h 189"/>
                  <a:gd name="T34" fmla="*/ 45 w 86"/>
                  <a:gd name="T35" fmla="*/ 0 h 189"/>
                  <a:gd name="T36" fmla="*/ 60 w 86"/>
                  <a:gd name="T37" fmla="*/ 65 h 189"/>
                  <a:gd name="T38" fmla="*/ 60 w 86"/>
                  <a:gd name="T39" fmla="*/ 113 h 189"/>
                  <a:gd name="T40" fmla="*/ 60 w 86"/>
                  <a:gd name="T41" fmla="*/ 163 h 189"/>
                  <a:gd name="T42" fmla="*/ 60 w 86"/>
                  <a:gd name="T43" fmla="*/ 173 h 189"/>
                  <a:gd name="T44" fmla="*/ 62 w 86"/>
                  <a:gd name="T45" fmla="*/ 177 h 189"/>
                  <a:gd name="T46" fmla="*/ 69 w 86"/>
                  <a:gd name="T47" fmla="*/ 185 h 189"/>
                  <a:gd name="T48" fmla="*/ 74 w 86"/>
                  <a:gd name="T49" fmla="*/ 185 h 189"/>
                  <a:gd name="T50" fmla="*/ 86 w 86"/>
                  <a:gd name="T51" fmla="*/ 185 h 189"/>
                  <a:gd name="T52" fmla="*/ 86 w 86"/>
                  <a:gd name="T53" fmla="*/ 187 h 189"/>
                  <a:gd name="T54" fmla="*/ 86 w 86"/>
                  <a:gd name="T55" fmla="*/ 189 h 189"/>
                  <a:gd name="T56" fmla="*/ 45 w 86"/>
                  <a:gd name="T57" fmla="*/ 189 h 189"/>
                  <a:gd name="T58" fmla="*/ 4 w 86"/>
                  <a:gd name="T59" fmla="*/ 189 h 189"/>
                  <a:gd name="T60" fmla="*/ 4 w 86"/>
                  <a:gd name="T61" fmla="*/ 187 h 189"/>
                  <a:gd name="T62" fmla="*/ 4 w 86"/>
                  <a:gd name="T63" fmla="*/ 185 h 189"/>
                  <a:gd name="T64" fmla="*/ 14 w 86"/>
                  <a:gd name="T65" fmla="*/ 185 h 189"/>
                  <a:gd name="T66" fmla="*/ 19 w 86"/>
                  <a:gd name="T67" fmla="*/ 185 h 189"/>
                  <a:gd name="T68" fmla="*/ 24 w 86"/>
                  <a:gd name="T69" fmla="*/ 182 h 189"/>
                  <a:gd name="T70" fmla="*/ 26 w 86"/>
                  <a:gd name="T71" fmla="*/ 177 h 189"/>
                  <a:gd name="T72" fmla="*/ 28 w 86"/>
                  <a:gd name="T73" fmla="*/ 173 h 189"/>
                  <a:gd name="T74" fmla="*/ 28 w 86"/>
                  <a:gd name="T75" fmla="*/ 163 h 189"/>
                  <a:gd name="T76" fmla="*/ 28 w 86"/>
                  <a:gd name="T77" fmla="*/ 139 h 189"/>
                  <a:gd name="T78" fmla="*/ 28 w 86"/>
                  <a:gd name="T79" fmla="*/ 115 h 189"/>
                  <a:gd name="T80" fmla="*/ 28 w 86"/>
                  <a:gd name="T81" fmla="*/ 98 h 189"/>
                  <a:gd name="T82" fmla="*/ 28 w 86"/>
                  <a:gd name="T83" fmla="*/ 89 h 189"/>
                  <a:gd name="T84" fmla="*/ 26 w 86"/>
                  <a:gd name="T85" fmla="*/ 86 h 189"/>
                  <a:gd name="T86" fmla="*/ 24 w 86"/>
                  <a:gd name="T87" fmla="*/ 84 h 189"/>
                  <a:gd name="T88" fmla="*/ 21 w 86"/>
                  <a:gd name="T89" fmla="*/ 81 h 189"/>
                  <a:gd name="T90" fmla="*/ 16 w 86"/>
                  <a:gd name="T91" fmla="*/ 81 h 189"/>
                  <a:gd name="T92" fmla="*/ 12 w 86"/>
                  <a:gd name="T93" fmla="*/ 84 h 189"/>
                  <a:gd name="T94" fmla="*/ 4 w 86"/>
                  <a:gd name="T95" fmla="*/ 84 h 189"/>
                  <a:gd name="T96" fmla="*/ 2 w 86"/>
                  <a:gd name="T97" fmla="*/ 81 h 189"/>
                  <a:gd name="T98" fmla="*/ 0 w 86"/>
                  <a:gd name="T99" fmla="*/ 79 h 189"/>
                  <a:gd name="T100" fmla="*/ 26 w 86"/>
                  <a:gd name="T101" fmla="*/ 72 h 189"/>
                  <a:gd name="T102" fmla="*/ 52 w 86"/>
                  <a:gd name="T103" fmla="*/ 65 h 189"/>
                  <a:gd name="T104" fmla="*/ 60 w 86"/>
                  <a:gd name="T105" fmla="*/ 65 h 189"/>
                  <a:gd name="T106" fmla="*/ 60 w 86"/>
                  <a:gd name="T107" fmla="*/ 65 h 1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
                  <a:gd name="T163" fmla="*/ 0 h 189"/>
                  <a:gd name="T164" fmla="*/ 86 w 86"/>
                  <a:gd name="T165" fmla="*/ 189 h 1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 h="189">
                    <a:moveTo>
                      <a:pt x="45" y="0"/>
                    </a:moveTo>
                    <a:lnTo>
                      <a:pt x="52" y="2"/>
                    </a:lnTo>
                    <a:lnTo>
                      <a:pt x="57" y="5"/>
                    </a:lnTo>
                    <a:lnTo>
                      <a:pt x="62" y="9"/>
                    </a:lnTo>
                    <a:lnTo>
                      <a:pt x="62" y="14"/>
                    </a:lnTo>
                    <a:lnTo>
                      <a:pt x="62" y="19"/>
                    </a:lnTo>
                    <a:lnTo>
                      <a:pt x="57" y="24"/>
                    </a:lnTo>
                    <a:lnTo>
                      <a:pt x="52" y="26"/>
                    </a:lnTo>
                    <a:lnTo>
                      <a:pt x="45" y="26"/>
                    </a:lnTo>
                    <a:lnTo>
                      <a:pt x="38" y="26"/>
                    </a:lnTo>
                    <a:lnTo>
                      <a:pt x="31" y="24"/>
                    </a:lnTo>
                    <a:lnTo>
                      <a:pt x="28" y="19"/>
                    </a:lnTo>
                    <a:lnTo>
                      <a:pt x="26" y="14"/>
                    </a:lnTo>
                    <a:lnTo>
                      <a:pt x="28" y="9"/>
                    </a:lnTo>
                    <a:lnTo>
                      <a:pt x="31" y="5"/>
                    </a:lnTo>
                    <a:lnTo>
                      <a:pt x="38" y="2"/>
                    </a:lnTo>
                    <a:lnTo>
                      <a:pt x="45" y="0"/>
                    </a:lnTo>
                    <a:close/>
                    <a:moveTo>
                      <a:pt x="60" y="65"/>
                    </a:moveTo>
                    <a:lnTo>
                      <a:pt x="60" y="113"/>
                    </a:lnTo>
                    <a:lnTo>
                      <a:pt x="60" y="163"/>
                    </a:lnTo>
                    <a:lnTo>
                      <a:pt x="60" y="173"/>
                    </a:lnTo>
                    <a:lnTo>
                      <a:pt x="62" y="177"/>
                    </a:lnTo>
                    <a:lnTo>
                      <a:pt x="69" y="185"/>
                    </a:lnTo>
                    <a:lnTo>
                      <a:pt x="74" y="185"/>
                    </a:lnTo>
                    <a:lnTo>
                      <a:pt x="86" y="185"/>
                    </a:lnTo>
                    <a:lnTo>
                      <a:pt x="86" y="187"/>
                    </a:lnTo>
                    <a:lnTo>
                      <a:pt x="86" y="189"/>
                    </a:lnTo>
                    <a:lnTo>
                      <a:pt x="45" y="189"/>
                    </a:lnTo>
                    <a:lnTo>
                      <a:pt x="4" y="189"/>
                    </a:lnTo>
                    <a:lnTo>
                      <a:pt x="4" y="187"/>
                    </a:lnTo>
                    <a:lnTo>
                      <a:pt x="4" y="185"/>
                    </a:lnTo>
                    <a:lnTo>
                      <a:pt x="14" y="185"/>
                    </a:lnTo>
                    <a:lnTo>
                      <a:pt x="19" y="185"/>
                    </a:lnTo>
                    <a:lnTo>
                      <a:pt x="24" y="182"/>
                    </a:lnTo>
                    <a:lnTo>
                      <a:pt x="26" y="177"/>
                    </a:lnTo>
                    <a:lnTo>
                      <a:pt x="28" y="173"/>
                    </a:lnTo>
                    <a:lnTo>
                      <a:pt x="28" y="163"/>
                    </a:lnTo>
                    <a:lnTo>
                      <a:pt x="28" y="139"/>
                    </a:lnTo>
                    <a:lnTo>
                      <a:pt x="28" y="115"/>
                    </a:lnTo>
                    <a:lnTo>
                      <a:pt x="28" y="98"/>
                    </a:lnTo>
                    <a:lnTo>
                      <a:pt x="28" y="89"/>
                    </a:lnTo>
                    <a:lnTo>
                      <a:pt x="26" y="86"/>
                    </a:lnTo>
                    <a:lnTo>
                      <a:pt x="24" y="84"/>
                    </a:lnTo>
                    <a:lnTo>
                      <a:pt x="21" y="81"/>
                    </a:lnTo>
                    <a:lnTo>
                      <a:pt x="16" y="81"/>
                    </a:lnTo>
                    <a:lnTo>
                      <a:pt x="12" y="84"/>
                    </a:lnTo>
                    <a:lnTo>
                      <a:pt x="4" y="84"/>
                    </a:lnTo>
                    <a:lnTo>
                      <a:pt x="2" y="81"/>
                    </a:lnTo>
                    <a:lnTo>
                      <a:pt x="0" y="79"/>
                    </a:lnTo>
                    <a:lnTo>
                      <a:pt x="26" y="72"/>
                    </a:lnTo>
                    <a:lnTo>
                      <a:pt x="52" y="65"/>
                    </a:lnTo>
                    <a:lnTo>
                      <a:pt x="60" y="65"/>
                    </a:lnTo>
                    <a:close/>
                  </a:path>
                </a:pathLst>
              </a:custGeom>
              <a:solidFill>
                <a:srgbClr val="CBCBCB"/>
              </a:solidFill>
              <a:ln w="9525">
                <a:noFill/>
                <a:round/>
                <a:headEnd/>
                <a:tailEnd/>
              </a:ln>
            </p:spPr>
            <p:txBody>
              <a:bodyPr/>
              <a:lstStyle/>
              <a:p>
                <a:endParaRPr lang="ru-RU"/>
              </a:p>
            </p:txBody>
          </p:sp>
          <p:sp>
            <p:nvSpPr>
              <p:cNvPr id="194" name="Freeform 973"/>
              <p:cNvSpPr>
                <a:spLocks noEditPoints="1"/>
              </p:cNvSpPr>
              <p:nvPr/>
            </p:nvSpPr>
            <p:spPr bwMode="auto">
              <a:xfrm>
                <a:off x="3731" y="6238"/>
                <a:ext cx="168" cy="184"/>
              </a:xfrm>
              <a:custGeom>
                <a:avLst/>
                <a:gdLst>
                  <a:gd name="T0" fmla="*/ 21 w 168"/>
                  <a:gd name="T1" fmla="*/ 64 h 184"/>
                  <a:gd name="T2" fmla="*/ 14 w 168"/>
                  <a:gd name="T3" fmla="*/ 33 h 184"/>
                  <a:gd name="T4" fmla="*/ 53 w 168"/>
                  <a:gd name="T5" fmla="*/ 2 h 184"/>
                  <a:gd name="T6" fmla="*/ 122 w 168"/>
                  <a:gd name="T7" fmla="*/ 7 h 184"/>
                  <a:gd name="T8" fmla="*/ 163 w 168"/>
                  <a:gd name="T9" fmla="*/ 7 h 184"/>
                  <a:gd name="T10" fmla="*/ 168 w 168"/>
                  <a:gd name="T11" fmla="*/ 9 h 184"/>
                  <a:gd name="T12" fmla="*/ 168 w 168"/>
                  <a:gd name="T13" fmla="*/ 16 h 184"/>
                  <a:gd name="T14" fmla="*/ 165 w 168"/>
                  <a:gd name="T15" fmla="*/ 19 h 184"/>
                  <a:gd name="T16" fmla="*/ 134 w 168"/>
                  <a:gd name="T17" fmla="*/ 19 h 184"/>
                  <a:gd name="T18" fmla="*/ 144 w 168"/>
                  <a:gd name="T19" fmla="*/ 52 h 184"/>
                  <a:gd name="T20" fmla="*/ 105 w 168"/>
                  <a:gd name="T21" fmla="*/ 84 h 184"/>
                  <a:gd name="T22" fmla="*/ 53 w 168"/>
                  <a:gd name="T23" fmla="*/ 84 h 184"/>
                  <a:gd name="T24" fmla="*/ 41 w 168"/>
                  <a:gd name="T25" fmla="*/ 96 h 184"/>
                  <a:gd name="T26" fmla="*/ 43 w 168"/>
                  <a:gd name="T27" fmla="*/ 103 h 184"/>
                  <a:gd name="T28" fmla="*/ 57 w 168"/>
                  <a:gd name="T29" fmla="*/ 105 h 184"/>
                  <a:gd name="T30" fmla="*/ 98 w 168"/>
                  <a:gd name="T31" fmla="*/ 108 h 184"/>
                  <a:gd name="T32" fmla="*/ 129 w 168"/>
                  <a:gd name="T33" fmla="*/ 108 h 184"/>
                  <a:gd name="T34" fmla="*/ 165 w 168"/>
                  <a:gd name="T35" fmla="*/ 127 h 184"/>
                  <a:gd name="T36" fmla="*/ 163 w 168"/>
                  <a:gd name="T37" fmla="*/ 151 h 184"/>
                  <a:gd name="T38" fmla="*/ 113 w 168"/>
                  <a:gd name="T39" fmla="*/ 180 h 184"/>
                  <a:gd name="T40" fmla="*/ 38 w 168"/>
                  <a:gd name="T41" fmla="*/ 182 h 184"/>
                  <a:gd name="T42" fmla="*/ 0 w 168"/>
                  <a:gd name="T43" fmla="*/ 158 h 184"/>
                  <a:gd name="T44" fmla="*/ 5 w 168"/>
                  <a:gd name="T45" fmla="*/ 146 h 184"/>
                  <a:gd name="T46" fmla="*/ 19 w 168"/>
                  <a:gd name="T47" fmla="*/ 134 h 184"/>
                  <a:gd name="T48" fmla="*/ 19 w 168"/>
                  <a:gd name="T49" fmla="*/ 117 h 184"/>
                  <a:gd name="T50" fmla="*/ 17 w 168"/>
                  <a:gd name="T51" fmla="*/ 105 h 184"/>
                  <a:gd name="T52" fmla="*/ 36 w 168"/>
                  <a:gd name="T53" fmla="*/ 86 h 184"/>
                  <a:gd name="T54" fmla="*/ 77 w 168"/>
                  <a:gd name="T55" fmla="*/ 4 h 184"/>
                  <a:gd name="T56" fmla="*/ 48 w 168"/>
                  <a:gd name="T57" fmla="*/ 24 h 184"/>
                  <a:gd name="T58" fmla="*/ 53 w 168"/>
                  <a:gd name="T59" fmla="*/ 64 h 184"/>
                  <a:gd name="T60" fmla="*/ 81 w 168"/>
                  <a:gd name="T61" fmla="*/ 79 h 184"/>
                  <a:gd name="T62" fmla="*/ 110 w 168"/>
                  <a:gd name="T63" fmla="*/ 62 h 184"/>
                  <a:gd name="T64" fmla="*/ 108 w 168"/>
                  <a:gd name="T65" fmla="*/ 21 h 184"/>
                  <a:gd name="T66" fmla="*/ 77 w 168"/>
                  <a:gd name="T67" fmla="*/ 4 h 184"/>
                  <a:gd name="T68" fmla="*/ 36 w 168"/>
                  <a:gd name="T69" fmla="*/ 132 h 184"/>
                  <a:gd name="T70" fmla="*/ 26 w 168"/>
                  <a:gd name="T71" fmla="*/ 148 h 184"/>
                  <a:gd name="T72" fmla="*/ 57 w 168"/>
                  <a:gd name="T73" fmla="*/ 165 h 184"/>
                  <a:gd name="T74" fmla="*/ 117 w 168"/>
                  <a:gd name="T75" fmla="*/ 165 h 184"/>
                  <a:gd name="T76" fmla="*/ 144 w 168"/>
                  <a:gd name="T77" fmla="*/ 156 h 184"/>
                  <a:gd name="T78" fmla="*/ 151 w 168"/>
                  <a:gd name="T79" fmla="*/ 136 h 184"/>
                  <a:gd name="T80" fmla="*/ 117 w 168"/>
                  <a:gd name="T81" fmla="*/ 129 h 184"/>
                  <a:gd name="T82" fmla="*/ 55 w 168"/>
                  <a:gd name="T83" fmla="*/ 127 h 1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8"/>
                  <a:gd name="T127" fmla="*/ 0 h 184"/>
                  <a:gd name="T128" fmla="*/ 168 w 168"/>
                  <a:gd name="T129" fmla="*/ 184 h 1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8" h="184">
                    <a:moveTo>
                      <a:pt x="45" y="81"/>
                    </a:moveTo>
                    <a:lnTo>
                      <a:pt x="31" y="74"/>
                    </a:lnTo>
                    <a:lnTo>
                      <a:pt x="21" y="64"/>
                    </a:lnTo>
                    <a:lnTo>
                      <a:pt x="14" y="55"/>
                    </a:lnTo>
                    <a:lnTo>
                      <a:pt x="12" y="43"/>
                    </a:lnTo>
                    <a:lnTo>
                      <a:pt x="14" y="33"/>
                    </a:lnTo>
                    <a:lnTo>
                      <a:pt x="17" y="26"/>
                    </a:lnTo>
                    <a:lnTo>
                      <a:pt x="31" y="12"/>
                    </a:lnTo>
                    <a:lnTo>
                      <a:pt x="53" y="2"/>
                    </a:lnTo>
                    <a:lnTo>
                      <a:pt x="79" y="0"/>
                    </a:lnTo>
                    <a:lnTo>
                      <a:pt x="103" y="2"/>
                    </a:lnTo>
                    <a:lnTo>
                      <a:pt x="122" y="7"/>
                    </a:lnTo>
                    <a:lnTo>
                      <a:pt x="139" y="7"/>
                    </a:lnTo>
                    <a:lnTo>
                      <a:pt x="156" y="7"/>
                    </a:lnTo>
                    <a:lnTo>
                      <a:pt x="163" y="7"/>
                    </a:lnTo>
                    <a:lnTo>
                      <a:pt x="165" y="7"/>
                    </a:lnTo>
                    <a:lnTo>
                      <a:pt x="168" y="9"/>
                    </a:lnTo>
                    <a:lnTo>
                      <a:pt x="168" y="12"/>
                    </a:lnTo>
                    <a:lnTo>
                      <a:pt x="168" y="14"/>
                    </a:lnTo>
                    <a:lnTo>
                      <a:pt x="168" y="16"/>
                    </a:lnTo>
                    <a:lnTo>
                      <a:pt x="168" y="19"/>
                    </a:lnTo>
                    <a:lnTo>
                      <a:pt x="165" y="19"/>
                    </a:lnTo>
                    <a:lnTo>
                      <a:pt x="163" y="19"/>
                    </a:lnTo>
                    <a:lnTo>
                      <a:pt x="156" y="19"/>
                    </a:lnTo>
                    <a:lnTo>
                      <a:pt x="134" y="19"/>
                    </a:lnTo>
                    <a:lnTo>
                      <a:pt x="144" y="31"/>
                    </a:lnTo>
                    <a:lnTo>
                      <a:pt x="146" y="45"/>
                    </a:lnTo>
                    <a:lnTo>
                      <a:pt x="144" y="52"/>
                    </a:lnTo>
                    <a:lnTo>
                      <a:pt x="141" y="60"/>
                    </a:lnTo>
                    <a:lnTo>
                      <a:pt x="127" y="74"/>
                    </a:lnTo>
                    <a:lnTo>
                      <a:pt x="105" y="84"/>
                    </a:lnTo>
                    <a:lnTo>
                      <a:pt x="79" y="86"/>
                    </a:lnTo>
                    <a:lnTo>
                      <a:pt x="67" y="86"/>
                    </a:lnTo>
                    <a:lnTo>
                      <a:pt x="53" y="84"/>
                    </a:lnTo>
                    <a:lnTo>
                      <a:pt x="48" y="88"/>
                    </a:lnTo>
                    <a:lnTo>
                      <a:pt x="43" y="91"/>
                    </a:lnTo>
                    <a:lnTo>
                      <a:pt x="41" y="96"/>
                    </a:lnTo>
                    <a:lnTo>
                      <a:pt x="41" y="98"/>
                    </a:lnTo>
                    <a:lnTo>
                      <a:pt x="41" y="100"/>
                    </a:lnTo>
                    <a:lnTo>
                      <a:pt x="43" y="103"/>
                    </a:lnTo>
                    <a:lnTo>
                      <a:pt x="48" y="105"/>
                    </a:lnTo>
                    <a:lnTo>
                      <a:pt x="55" y="105"/>
                    </a:lnTo>
                    <a:lnTo>
                      <a:pt x="57" y="105"/>
                    </a:lnTo>
                    <a:lnTo>
                      <a:pt x="65" y="108"/>
                    </a:lnTo>
                    <a:lnTo>
                      <a:pt x="81" y="108"/>
                    </a:lnTo>
                    <a:lnTo>
                      <a:pt x="98" y="108"/>
                    </a:lnTo>
                    <a:lnTo>
                      <a:pt x="113" y="108"/>
                    </a:lnTo>
                    <a:lnTo>
                      <a:pt x="122" y="108"/>
                    </a:lnTo>
                    <a:lnTo>
                      <a:pt x="129" y="108"/>
                    </a:lnTo>
                    <a:lnTo>
                      <a:pt x="146" y="112"/>
                    </a:lnTo>
                    <a:lnTo>
                      <a:pt x="156" y="117"/>
                    </a:lnTo>
                    <a:lnTo>
                      <a:pt x="165" y="127"/>
                    </a:lnTo>
                    <a:lnTo>
                      <a:pt x="168" y="136"/>
                    </a:lnTo>
                    <a:lnTo>
                      <a:pt x="165" y="144"/>
                    </a:lnTo>
                    <a:lnTo>
                      <a:pt x="163" y="151"/>
                    </a:lnTo>
                    <a:lnTo>
                      <a:pt x="156" y="158"/>
                    </a:lnTo>
                    <a:lnTo>
                      <a:pt x="146" y="165"/>
                    </a:lnTo>
                    <a:lnTo>
                      <a:pt x="113" y="180"/>
                    </a:lnTo>
                    <a:lnTo>
                      <a:pt x="93" y="182"/>
                    </a:lnTo>
                    <a:lnTo>
                      <a:pt x="72" y="184"/>
                    </a:lnTo>
                    <a:lnTo>
                      <a:pt x="38" y="182"/>
                    </a:lnTo>
                    <a:lnTo>
                      <a:pt x="12" y="172"/>
                    </a:lnTo>
                    <a:lnTo>
                      <a:pt x="2" y="165"/>
                    </a:lnTo>
                    <a:lnTo>
                      <a:pt x="0" y="158"/>
                    </a:lnTo>
                    <a:lnTo>
                      <a:pt x="0" y="156"/>
                    </a:lnTo>
                    <a:lnTo>
                      <a:pt x="0" y="153"/>
                    </a:lnTo>
                    <a:lnTo>
                      <a:pt x="5" y="146"/>
                    </a:lnTo>
                    <a:lnTo>
                      <a:pt x="14" y="139"/>
                    </a:lnTo>
                    <a:lnTo>
                      <a:pt x="17" y="136"/>
                    </a:lnTo>
                    <a:lnTo>
                      <a:pt x="19" y="134"/>
                    </a:lnTo>
                    <a:lnTo>
                      <a:pt x="33" y="124"/>
                    </a:lnTo>
                    <a:lnTo>
                      <a:pt x="24" y="122"/>
                    </a:lnTo>
                    <a:lnTo>
                      <a:pt x="19" y="117"/>
                    </a:lnTo>
                    <a:lnTo>
                      <a:pt x="17" y="115"/>
                    </a:lnTo>
                    <a:lnTo>
                      <a:pt x="14" y="110"/>
                    </a:lnTo>
                    <a:lnTo>
                      <a:pt x="17" y="105"/>
                    </a:lnTo>
                    <a:lnTo>
                      <a:pt x="21" y="98"/>
                    </a:lnTo>
                    <a:lnTo>
                      <a:pt x="29" y="91"/>
                    </a:lnTo>
                    <a:lnTo>
                      <a:pt x="36" y="86"/>
                    </a:lnTo>
                    <a:lnTo>
                      <a:pt x="45" y="81"/>
                    </a:lnTo>
                    <a:close/>
                    <a:moveTo>
                      <a:pt x="77" y="4"/>
                    </a:moveTo>
                    <a:lnTo>
                      <a:pt x="65" y="7"/>
                    </a:lnTo>
                    <a:lnTo>
                      <a:pt x="53" y="14"/>
                    </a:lnTo>
                    <a:lnTo>
                      <a:pt x="48" y="24"/>
                    </a:lnTo>
                    <a:lnTo>
                      <a:pt x="45" y="38"/>
                    </a:lnTo>
                    <a:lnTo>
                      <a:pt x="48" y="57"/>
                    </a:lnTo>
                    <a:lnTo>
                      <a:pt x="53" y="64"/>
                    </a:lnTo>
                    <a:lnTo>
                      <a:pt x="57" y="69"/>
                    </a:lnTo>
                    <a:lnTo>
                      <a:pt x="69" y="76"/>
                    </a:lnTo>
                    <a:lnTo>
                      <a:pt x="81" y="79"/>
                    </a:lnTo>
                    <a:lnTo>
                      <a:pt x="93" y="76"/>
                    </a:lnTo>
                    <a:lnTo>
                      <a:pt x="103" y="72"/>
                    </a:lnTo>
                    <a:lnTo>
                      <a:pt x="110" y="62"/>
                    </a:lnTo>
                    <a:lnTo>
                      <a:pt x="113" y="48"/>
                    </a:lnTo>
                    <a:lnTo>
                      <a:pt x="110" y="28"/>
                    </a:lnTo>
                    <a:lnTo>
                      <a:pt x="108" y="21"/>
                    </a:lnTo>
                    <a:lnTo>
                      <a:pt x="101" y="14"/>
                    </a:lnTo>
                    <a:lnTo>
                      <a:pt x="89" y="7"/>
                    </a:lnTo>
                    <a:lnTo>
                      <a:pt x="77" y="4"/>
                    </a:lnTo>
                    <a:close/>
                    <a:moveTo>
                      <a:pt x="43" y="124"/>
                    </a:moveTo>
                    <a:lnTo>
                      <a:pt x="36" y="132"/>
                    </a:lnTo>
                    <a:lnTo>
                      <a:pt x="29" y="139"/>
                    </a:lnTo>
                    <a:lnTo>
                      <a:pt x="26" y="144"/>
                    </a:lnTo>
                    <a:lnTo>
                      <a:pt x="26" y="148"/>
                    </a:lnTo>
                    <a:lnTo>
                      <a:pt x="29" y="156"/>
                    </a:lnTo>
                    <a:lnTo>
                      <a:pt x="36" y="160"/>
                    </a:lnTo>
                    <a:lnTo>
                      <a:pt x="57" y="165"/>
                    </a:lnTo>
                    <a:lnTo>
                      <a:pt x="72" y="168"/>
                    </a:lnTo>
                    <a:lnTo>
                      <a:pt x="89" y="168"/>
                    </a:lnTo>
                    <a:lnTo>
                      <a:pt x="117" y="165"/>
                    </a:lnTo>
                    <a:lnTo>
                      <a:pt x="127" y="163"/>
                    </a:lnTo>
                    <a:lnTo>
                      <a:pt x="137" y="160"/>
                    </a:lnTo>
                    <a:lnTo>
                      <a:pt x="144" y="156"/>
                    </a:lnTo>
                    <a:lnTo>
                      <a:pt x="149" y="151"/>
                    </a:lnTo>
                    <a:lnTo>
                      <a:pt x="153" y="141"/>
                    </a:lnTo>
                    <a:lnTo>
                      <a:pt x="151" y="136"/>
                    </a:lnTo>
                    <a:lnTo>
                      <a:pt x="144" y="132"/>
                    </a:lnTo>
                    <a:lnTo>
                      <a:pt x="129" y="129"/>
                    </a:lnTo>
                    <a:lnTo>
                      <a:pt x="117" y="129"/>
                    </a:lnTo>
                    <a:lnTo>
                      <a:pt x="105" y="129"/>
                    </a:lnTo>
                    <a:lnTo>
                      <a:pt x="69" y="127"/>
                    </a:lnTo>
                    <a:lnTo>
                      <a:pt x="55" y="127"/>
                    </a:lnTo>
                    <a:lnTo>
                      <a:pt x="43" y="124"/>
                    </a:lnTo>
                    <a:close/>
                  </a:path>
                </a:pathLst>
              </a:custGeom>
              <a:solidFill>
                <a:srgbClr val="CBCBCB"/>
              </a:solidFill>
              <a:ln w="9525">
                <a:noFill/>
                <a:round/>
                <a:headEnd/>
                <a:tailEnd/>
              </a:ln>
            </p:spPr>
            <p:txBody>
              <a:bodyPr/>
              <a:lstStyle/>
              <a:p>
                <a:endParaRPr lang="ru-RU"/>
              </a:p>
            </p:txBody>
          </p:sp>
          <p:sp>
            <p:nvSpPr>
              <p:cNvPr id="195" name="Freeform 974"/>
              <p:cNvSpPr>
                <a:spLocks/>
              </p:cNvSpPr>
              <p:nvPr/>
            </p:nvSpPr>
            <p:spPr bwMode="auto">
              <a:xfrm>
                <a:off x="3671" y="6451"/>
                <a:ext cx="288" cy="127"/>
              </a:xfrm>
              <a:custGeom>
                <a:avLst/>
                <a:gdLst>
                  <a:gd name="T0" fmla="*/ 67 w 288"/>
                  <a:gd name="T1" fmla="*/ 19 h 127"/>
                  <a:gd name="T2" fmla="*/ 81 w 288"/>
                  <a:gd name="T3" fmla="*/ 12 h 127"/>
                  <a:gd name="T4" fmla="*/ 98 w 288"/>
                  <a:gd name="T5" fmla="*/ 3 h 127"/>
                  <a:gd name="T6" fmla="*/ 117 w 288"/>
                  <a:gd name="T7" fmla="*/ 0 h 127"/>
                  <a:gd name="T8" fmla="*/ 144 w 288"/>
                  <a:gd name="T9" fmla="*/ 7 h 127"/>
                  <a:gd name="T10" fmla="*/ 161 w 288"/>
                  <a:gd name="T11" fmla="*/ 27 h 127"/>
                  <a:gd name="T12" fmla="*/ 192 w 288"/>
                  <a:gd name="T13" fmla="*/ 5 h 127"/>
                  <a:gd name="T14" fmla="*/ 218 w 288"/>
                  <a:gd name="T15" fmla="*/ 0 h 127"/>
                  <a:gd name="T16" fmla="*/ 242 w 288"/>
                  <a:gd name="T17" fmla="*/ 5 h 127"/>
                  <a:gd name="T18" fmla="*/ 259 w 288"/>
                  <a:gd name="T19" fmla="*/ 22 h 127"/>
                  <a:gd name="T20" fmla="*/ 261 w 288"/>
                  <a:gd name="T21" fmla="*/ 46 h 127"/>
                  <a:gd name="T22" fmla="*/ 261 w 288"/>
                  <a:gd name="T23" fmla="*/ 99 h 127"/>
                  <a:gd name="T24" fmla="*/ 264 w 288"/>
                  <a:gd name="T25" fmla="*/ 115 h 127"/>
                  <a:gd name="T26" fmla="*/ 271 w 288"/>
                  <a:gd name="T27" fmla="*/ 120 h 127"/>
                  <a:gd name="T28" fmla="*/ 288 w 288"/>
                  <a:gd name="T29" fmla="*/ 123 h 127"/>
                  <a:gd name="T30" fmla="*/ 288 w 288"/>
                  <a:gd name="T31" fmla="*/ 127 h 127"/>
                  <a:gd name="T32" fmla="*/ 204 w 288"/>
                  <a:gd name="T33" fmla="*/ 127 h 127"/>
                  <a:gd name="T34" fmla="*/ 204 w 288"/>
                  <a:gd name="T35" fmla="*/ 123 h 127"/>
                  <a:gd name="T36" fmla="*/ 209 w 288"/>
                  <a:gd name="T37" fmla="*/ 123 h 127"/>
                  <a:gd name="T38" fmla="*/ 225 w 288"/>
                  <a:gd name="T39" fmla="*/ 118 h 127"/>
                  <a:gd name="T40" fmla="*/ 230 w 288"/>
                  <a:gd name="T41" fmla="*/ 113 h 127"/>
                  <a:gd name="T42" fmla="*/ 233 w 288"/>
                  <a:gd name="T43" fmla="*/ 99 h 127"/>
                  <a:gd name="T44" fmla="*/ 233 w 288"/>
                  <a:gd name="T45" fmla="*/ 46 h 127"/>
                  <a:gd name="T46" fmla="*/ 228 w 288"/>
                  <a:gd name="T47" fmla="*/ 24 h 127"/>
                  <a:gd name="T48" fmla="*/ 204 w 288"/>
                  <a:gd name="T49" fmla="*/ 17 h 127"/>
                  <a:gd name="T50" fmla="*/ 185 w 288"/>
                  <a:gd name="T51" fmla="*/ 19 h 127"/>
                  <a:gd name="T52" fmla="*/ 161 w 288"/>
                  <a:gd name="T53" fmla="*/ 34 h 127"/>
                  <a:gd name="T54" fmla="*/ 161 w 288"/>
                  <a:gd name="T55" fmla="*/ 41 h 127"/>
                  <a:gd name="T56" fmla="*/ 161 w 288"/>
                  <a:gd name="T57" fmla="*/ 111 h 127"/>
                  <a:gd name="T58" fmla="*/ 165 w 288"/>
                  <a:gd name="T59" fmla="*/ 118 h 127"/>
                  <a:gd name="T60" fmla="*/ 177 w 288"/>
                  <a:gd name="T61" fmla="*/ 123 h 127"/>
                  <a:gd name="T62" fmla="*/ 187 w 288"/>
                  <a:gd name="T63" fmla="*/ 125 h 127"/>
                  <a:gd name="T64" fmla="*/ 146 w 288"/>
                  <a:gd name="T65" fmla="*/ 127 h 127"/>
                  <a:gd name="T66" fmla="*/ 103 w 288"/>
                  <a:gd name="T67" fmla="*/ 125 h 127"/>
                  <a:gd name="T68" fmla="*/ 115 w 288"/>
                  <a:gd name="T69" fmla="*/ 123 h 127"/>
                  <a:gd name="T70" fmla="*/ 127 w 288"/>
                  <a:gd name="T71" fmla="*/ 118 h 127"/>
                  <a:gd name="T72" fmla="*/ 129 w 288"/>
                  <a:gd name="T73" fmla="*/ 108 h 127"/>
                  <a:gd name="T74" fmla="*/ 129 w 288"/>
                  <a:gd name="T75" fmla="*/ 72 h 127"/>
                  <a:gd name="T76" fmla="*/ 129 w 288"/>
                  <a:gd name="T77" fmla="*/ 34 h 127"/>
                  <a:gd name="T78" fmla="*/ 115 w 288"/>
                  <a:gd name="T79" fmla="*/ 19 h 127"/>
                  <a:gd name="T80" fmla="*/ 91 w 288"/>
                  <a:gd name="T81" fmla="*/ 17 h 127"/>
                  <a:gd name="T82" fmla="*/ 69 w 288"/>
                  <a:gd name="T83" fmla="*/ 27 h 127"/>
                  <a:gd name="T84" fmla="*/ 57 w 288"/>
                  <a:gd name="T85" fmla="*/ 99 h 127"/>
                  <a:gd name="T86" fmla="*/ 60 w 288"/>
                  <a:gd name="T87" fmla="*/ 115 h 127"/>
                  <a:gd name="T88" fmla="*/ 67 w 288"/>
                  <a:gd name="T89" fmla="*/ 120 h 127"/>
                  <a:gd name="T90" fmla="*/ 86 w 288"/>
                  <a:gd name="T91" fmla="*/ 123 h 127"/>
                  <a:gd name="T92" fmla="*/ 86 w 288"/>
                  <a:gd name="T93" fmla="*/ 127 h 127"/>
                  <a:gd name="T94" fmla="*/ 2 w 288"/>
                  <a:gd name="T95" fmla="*/ 127 h 127"/>
                  <a:gd name="T96" fmla="*/ 2 w 288"/>
                  <a:gd name="T97" fmla="*/ 123 h 127"/>
                  <a:gd name="T98" fmla="*/ 19 w 288"/>
                  <a:gd name="T99" fmla="*/ 120 h 127"/>
                  <a:gd name="T100" fmla="*/ 26 w 288"/>
                  <a:gd name="T101" fmla="*/ 115 h 127"/>
                  <a:gd name="T102" fmla="*/ 29 w 288"/>
                  <a:gd name="T103" fmla="*/ 99 h 127"/>
                  <a:gd name="T104" fmla="*/ 29 w 288"/>
                  <a:gd name="T105" fmla="*/ 53 h 127"/>
                  <a:gd name="T106" fmla="*/ 29 w 288"/>
                  <a:gd name="T107" fmla="*/ 29 h 127"/>
                  <a:gd name="T108" fmla="*/ 26 w 288"/>
                  <a:gd name="T109" fmla="*/ 24 h 127"/>
                  <a:gd name="T110" fmla="*/ 19 w 288"/>
                  <a:gd name="T111" fmla="*/ 19 h 127"/>
                  <a:gd name="T112" fmla="*/ 9 w 288"/>
                  <a:gd name="T113" fmla="*/ 19 h 127"/>
                  <a:gd name="T114" fmla="*/ 2 w 288"/>
                  <a:gd name="T115" fmla="*/ 17 h 127"/>
                  <a:gd name="T116" fmla="*/ 50 w 288"/>
                  <a:gd name="T117" fmla="*/ 0 h 127"/>
                  <a:gd name="T118" fmla="*/ 57 w 288"/>
                  <a:gd name="T119" fmla="*/ 15 h 1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8"/>
                  <a:gd name="T181" fmla="*/ 0 h 127"/>
                  <a:gd name="T182" fmla="*/ 288 w 288"/>
                  <a:gd name="T183" fmla="*/ 127 h 1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8" h="127">
                    <a:moveTo>
                      <a:pt x="57" y="27"/>
                    </a:moveTo>
                    <a:lnTo>
                      <a:pt x="67" y="19"/>
                    </a:lnTo>
                    <a:lnTo>
                      <a:pt x="74" y="17"/>
                    </a:lnTo>
                    <a:lnTo>
                      <a:pt x="81" y="12"/>
                    </a:lnTo>
                    <a:lnTo>
                      <a:pt x="89" y="7"/>
                    </a:lnTo>
                    <a:lnTo>
                      <a:pt x="98" y="3"/>
                    </a:lnTo>
                    <a:lnTo>
                      <a:pt x="108" y="3"/>
                    </a:lnTo>
                    <a:lnTo>
                      <a:pt x="117" y="0"/>
                    </a:lnTo>
                    <a:lnTo>
                      <a:pt x="132" y="3"/>
                    </a:lnTo>
                    <a:lnTo>
                      <a:pt x="144" y="7"/>
                    </a:lnTo>
                    <a:lnTo>
                      <a:pt x="153" y="17"/>
                    </a:lnTo>
                    <a:lnTo>
                      <a:pt x="161" y="27"/>
                    </a:lnTo>
                    <a:lnTo>
                      <a:pt x="177" y="15"/>
                    </a:lnTo>
                    <a:lnTo>
                      <a:pt x="192" y="5"/>
                    </a:lnTo>
                    <a:lnTo>
                      <a:pt x="204" y="3"/>
                    </a:lnTo>
                    <a:lnTo>
                      <a:pt x="218" y="0"/>
                    </a:lnTo>
                    <a:lnTo>
                      <a:pt x="230" y="3"/>
                    </a:lnTo>
                    <a:lnTo>
                      <a:pt x="242" y="5"/>
                    </a:lnTo>
                    <a:lnTo>
                      <a:pt x="252" y="12"/>
                    </a:lnTo>
                    <a:lnTo>
                      <a:pt x="259" y="22"/>
                    </a:lnTo>
                    <a:lnTo>
                      <a:pt x="261" y="31"/>
                    </a:lnTo>
                    <a:lnTo>
                      <a:pt x="261" y="46"/>
                    </a:lnTo>
                    <a:lnTo>
                      <a:pt x="261" y="72"/>
                    </a:lnTo>
                    <a:lnTo>
                      <a:pt x="261" y="99"/>
                    </a:lnTo>
                    <a:lnTo>
                      <a:pt x="264" y="108"/>
                    </a:lnTo>
                    <a:lnTo>
                      <a:pt x="264" y="115"/>
                    </a:lnTo>
                    <a:lnTo>
                      <a:pt x="269" y="118"/>
                    </a:lnTo>
                    <a:lnTo>
                      <a:pt x="271" y="120"/>
                    </a:lnTo>
                    <a:lnTo>
                      <a:pt x="278" y="123"/>
                    </a:lnTo>
                    <a:lnTo>
                      <a:pt x="288" y="123"/>
                    </a:lnTo>
                    <a:lnTo>
                      <a:pt x="288" y="125"/>
                    </a:lnTo>
                    <a:lnTo>
                      <a:pt x="288" y="127"/>
                    </a:lnTo>
                    <a:lnTo>
                      <a:pt x="247" y="127"/>
                    </a:lnTo>
                    <a:lnTo>
                      <a:pt x="204" y="127"/>
                    </a:lnTo>
                    <a:lnTo>
                      <a:pt x="204" y="125"/>
                    </a:lnTo>
                    <a:lnTo>
                      <a:pt x="204" y="123"/>
                    </a:lnTo>
                    <a:lnTo>
                      <a:pt x="206" y="123"/>
                    </a:lnTo>
                    <a:lnTo>
                      <a:pt x="209" y="123"/>
                    </a:lnTo>
                    <a:lnTo>
                      <a:pt x="218" y="120"/>
                    </a:lnTo>
                    <a:lnTo>
                      <a:pt x="225" y="118"/>
                    </a:lnTo>
                    <a:lnTo>
                      <a:pt x="228" y="115"/>
                    </a:lnTo>
                    <a:lnTo>
                      <a:pt x="230" y="113"/>
                    </a:lnTo>
                    <a:lnTo>
                      <a:pt x="233" y="108"/>
                    </a:lnTo>
                    <a:lnTo>
                      <a:pt x="233" y="99"/>
                    </a:lnTo>
                    <a:lnTo>
                      <a:pt x="233" y="72"/>
                    </a:lnTo>
                    <a:lnTo>
                      <a:pt x="233" y="46"/>
                    </a:lnTo>
                    <a:lnTo>
                      <a:pt x="230" y="34"/>
                    </a:lnTo>
                    <a:lnTo>
                      <a:pt x="228" y="24"/>
                    </a:lnTo>
                    <a:lnTo>
                      <a:pt x="218" y="19"/>
                    </a:lnTo>
                    <a:lnTo>
                      <a:pt x="204" y="17"/>
                    </a:lnTo>
                    <a:lnTo>
                      <a:pt x="194" y="17"/>
                    </a:lnTo>
                    <a:lnTo>
                      <a:pt x="185" y="19"/>
                    </a:lnTo>
                    <a:lnTo>
                      <a:pt x="173" y="24"/>
                    </a:lnTo>
                    <a:lnTo>
                      <a:pt x="161" y="34"/>
                    </a:lnTo>
                    <a:lnTo>
                      <a:pt x="161" y="41"/>
                    </a:lnTo>
                    <a:lnTo>
                      <a:pt x="161" y="99"/>
                    </a:lnTo>
                    <a:lnTo>
                      <a:pt x="161" y="111"/>
                    </a:lnTo>
                    <a:lnTo>
                      <a:pt x="163" y="115"/>
                    </a:lnTo>
                    <a:lnTo>
                      <a:pt x="165" y="118"/>
                    </a:lnTo>
                    <a:lnTo>
                      <a:pt x="170" y="120"/>
                    </a:lnTo>
                    <a:lnTo>
                      <a:pt x="177" y="123"/>
                    </a:lnTo>
                    <a:lnTo>
                      <a:pt x="187" y="123"/>
                    </a:lnTo>
                    <a:lnTo>
                      <a:pt x="187" y="125"/>
                    </a:lnTo>
                    <a:lnTo>
                      <a:pt x="187" y="127"/>
                    </a:lnTo>
                    <a:lnTo>
                      <a:pt x="146" y="127"/>
                    </a:lnTo>
                    <a:lnTo>
                      <a:pt x="103" y="127"/>
                    </a:lnTo>
                    <a:lnTo>
                      <a:pt x="103" y="125"/>
                    </a:lnTo>
                    <a:lnTo>
                      <a:pt x="103" y="123"/>
                    </a:lnTo>
                    <a:lnTo>
                      <a:pt x="115" y="123"/>
                    </a:lnTo>
                    <a:lnTo>
                      <a:pt x="122" y="120"/>
                    </a:lnTo>
                    <a:lnTo>
                      <a:pt x="127" y="118"/>
                    </a:lnTo>
                    <a:lnTo>
                      <a:pt x="129" y="113"/>
                    </a:lnTo>
                    <a:lnTo>
                      <a:pt x="129" y="108"/>
                    </a:lnTo>
                    <a:lnTo>
                      <a:pt x="129" y="99"/>
                    </a:lnTo>
                    <a:lnTo>
                      <a:pt x="129" y="72"/>
                    </a:lnTo>
                    <a:lnTo>
                      <a:pt x="129" y="46"/>
                    </a:lnTo>
                    <a:lnTo>
                      <a:pt x="129" y="34"/>
                    </a:lnTo>
                    <a:lnTo>
                      <a:pt x="125" y="24"/>
                    </a:lnTo>
                    <a:lnTo>
                      <a:pt x="115" y="19"/>
                    </a:lnTo>
                    <a:lnTo>
                      <a:pt x="101" y="17"/>
                    </a:lnTo>
                    <a:lnTo>
                      <a:pt x="91" y="17"/>
                    </a:lnTo>
                    <a:lnTo>
                      <a:pt x="81" y="19"/>
                    </a:lnTo>
                    <a:lnTo>
                      <a:pt x="69" y="27"/>
                    </a:lnTo>
                    <a:lnTo>
                      <a:pt x="57" y="34"/>
                    </a:lnTo>
                    <a:lnTo>
                      <a:pt x="57" y="99"/>
                    </a:lnTo>
                    <a:lnTo>
                      <a:pt x="60" y="111"/>
                    </a:lnTo>
                    <a:lnTo>
                      <a:pt x="60" y="115"/>
                    </a:lnTo>
                    <a:lnTo>
                      <a:pt x="65" y="118"/>
                    </a:lnTo>
                    <a:lnTo>
                      <a:pt x="67" y="120"/>
                    </a:lnTo>
                    <a:lnTo>
                      <a:pt x="74" y="123"/>
                    </a:lnTo>
                    <a:lnTo>
                      <a:pt x="86" y="123"/>
                    </a:lnTo>
                    <a:lnTo>
                      <a:pt x="86" y="125"/>
                    </a:lnTo>
                    <a:lnTo>
                      <a:pt x="86" y="127"/>
                    </a:lnTo>
                    <a:lnTo>
                      <a:pt x="45" y="127"/>
                    </a:lnTo>
                    <a:lnTo>
                      <a:pt x="2" y="127"/>
                    </a:lnTo>
                    <a:lnTo>
                      <a:pt x="2" y="125"/>
                    </a:lnTo>
                    <a:lnTo>
                      <a:pt x="2" y="123"/>
                    </a:lnTo>
                    <a:lnTo>
                      <a:pt x="12" y="123"/>
                    </a:lnTo>
                    <a:lnTo>
                      <a:pt x="19" y="120"/>
                    </a:lnTo>
                    <a:lnTo>
                      <a:pt x="24" y="118"/>
                    </a:lnTo>
                    <a:lnTo>
                      <a:pt x="26" y="115"/>
                    </a:lnTo>
                    <a:lnTo>
                      <a:pt x="29" y="108"/>
                    </a:lnTo>
                    <a:lnTo>
                      <a:pt x="29" y="99"/>
                    </a:lnTo>
                    <a:lnTo>
                      <a:pt x="29" y="77"/>
                    </a:lnTo>
                    <a:lnTo>
                      <a:pt x="29" y="53"/>
                    </a:lnTo>
                    <a:lnTo>
                      <a:pt x="29" y="36"/>
                    </a:lnTo>
                    <a:lnTo>
                      <a:pt x="29" y="29"/>
                    </a:lnTo>
                    <a:lnTo>
                      <a:pt x="26" y="27"/>
                    </a:lnTo>
                    <a:lnTo>
                      <a:pt x="26" y="24"/>
                    </a:lnTo>
                    <a:lnTo>
                      <a:pt x="24" y="19"/>
                    </a:lnTo>
                    <a:lnTo>
                      <a:pt x="19" y="19"/>
                    </a:lnTo>
                    <a:lnTo>
                      <a:pt x="14" y="19"/>
                    </a:lnTo>
                    <a:lnTo>
                      <a:pt x="9" y="19"/>
                    </a:lnTo>
                    <a:lnTo>
                      <a:pt x="2" y="19"/>
                    </a:lnTo>
                    <a:lnTo>
                      <a:pt x="2" y="17"/>
                    </a:lnTo>
                    <a:lnTo>
                      <a:pt x="0" y="15"/>
                    </a:lnTo>
                    <a:lnTo>
                      <a:pt x="50" y="0"/>
                    </a:lnTo>
                    <a:lnTo>
                      <a:pt x="57" y="0"/>
                    </a:lnTo>
                    <a:lnTo>
                      <a:pt x="57" y="15"/>
                    </a:lnTo>
                    <a:lnTo>
                      <a:pt x="57" y="27"/>
                    </a:lnTo>
                    <a:close/>
                  </a:path>
                </a:pathLst>
              </a:custGeom>
              <a:solidFill>
                <a:srgbClr val="CBCBCB"/>
              </a:solidFill>
              <a:ln w="9525">
                <a:noFill/>
                <a:round/>
                <a:headEnd/>
                <a:tailEnd/>
              </a:ln>
            </p:spPr>
            <p:txBody>
              <a:bodyPr/>
              <a:lstStyle/>
              <a:p>
                <a:endParaRPr lang="ru-RU"/>
              </a:p>
            </p:txBody>
          </p:sp>
          <p:sp>
            <p:nvSpPr>
              <p:cNvPr id="196" name="Freeform 975"/>
              <p:cNvSpPr>
                <a:spLocks/>
              </p:cNvSpPr>
              <p:nvPr/>
            </p:nvSpPr>
            <p:spPr bwMode="auto">
              <a:xfrm>
                <a:off x="3652" y="3773"/>
                <a:ext cx="208" cy="182"/>
              </a:xfrm>
              <a:custGeom>
                <a:avLst/>
                <a:gdLst>
                  <a:gd name="T0" fmla="*/ 204 w 208"/>
                  <a:gd name="T1" fmla="*/ 0 h 182"/>
                  <a:gd name="T2" fmla="*/ 206 w 208"/>
                  <a:gd name="T3" fmla="*/ 21 h 182"/>
                  <a:gd name="T4" fmla="*/ 208 w 208"/>
                  <a:gd name="T5" fmla="*/ 43 h 182"/>
                  <a:gd name="T6" fmla="*/ 201 w 208"/>
                  <a:gd name="T7" fmla="*/ 43 h 182"/>
                  <a:gd name="T8" fmla="*/ 199 w 208"/>
                  <a:gd name="T9" fmla="*/ 33 h 182"/>
                  <a:gd name="T10" fmla="*/ 194 w 208"/>
                  <a:gd name="T11" fmla="*/ 26 h 182"/>
                  <a:gd name="T12" fmla="*/ 189 w 208"/>
                  <a:gd name="T13" fmla="*/ 19 h 182"/>
                  <a:gd name="T14" fmla="*/ 180 w 208"/>
                  <a:gd name="T15" fmla="*/ 14 h 182"/>
                  <a:gd name="T16" fmla="*/ 168 w 208"/>
                  <a:gd name="T17" fmla="*/ 12 h 182"/>
                  <a:gd name="T18" fmla="*/ 156 w 208"/>
                  <a:gd name="T19" fmla="*/ 12 h 182"/>
                  <a:gd name="T20" fmla="*/ 120 w 208"/>
                  <a:gd name="T21" fmla="*/ 12 h 182"/>
                  <a:gd name="T22" fmla="*/ 120 w 208"/>
                  <a:gd name="T23" fmla="*/ 81 h 182"/>
                  <a:gd name="T24" fmla="*/ 120 w 208"/>
                  <a:gd name="T25" fmla="*/ 151 h 182"/>
                  <a:gd name="T26" fmla="*/ 122 w 208"/>
                  <a:gd name="T27" fmla="*/ 163 h 182"/>
                  <a:gd name="T28" fmla="*/ 124 w 208"/>
                  <a:gd name="T29" fmla="*/ 170 h 182"/>
                  <a:gd name="T30" fmla="*/ 134 w 208"/>
                  <a:gd name="T31" fmla="*/ 175 h 182"/>
                  <a:gd name="T32" fmla="*/ 146 w 208"/>
                  <a:gd name="T33" fmla="*/ 177 h 182"/>
                  <a:gd name="T34" fmla="*/ 151 w 208"/>
                  <a:gd name="T35" fmla="*/ 177 h 182"/>
                  <a:gd name="T36" fmla="*/ 156 w 208"/>
                  <a:gd name="T37" fmla="*/ 177 h 182"/>
                  <a:gd name="T38" fmla="*/ 156 w 208"/>
                  <a:gd name="T39" fmla="*/ 180 h 182"/>
                  <a:gd name="T40" fmla="*/ 156 w 208"/>
                  <a:gd name="T41" fmla="*/ 182 h 182"/>
                  <a:gd name="T42" fmla="*/ 103 w 208"/>
                  <a:gd name="T43" fmla="*/ 182 h 182"/>
                  <a:gd name="T44" fmla="*/ 50 w 208"/>
                  <a:gd name="T45" fmla="*/ 182 h 182"/>
                  <a:gd name="T46" fmla="*/ 50 w 208"/>
                  <a:gd name="T47" fmla="*/ 180 h 182"/>
                  <a:gd name="T48" fmla="*/ 50 w 208"/>
                  <a:gd name="T49" fmla="*/ 177 h 182"/>
                  <a:gd name="T50" fmla="*/ 57 w 208"/>
                  <a:gd name="T51" fmla="*/ 177 h 182"/>
                  <a:gd name="T52" fmla="*/ 72 w 208"/>
                  <a:gd name="T53" fmla="*/ 175 h 182"/>
                  <a:gd name="T54" fmla="*/ 81 w 208"/>
                  <a:gd name="T55" fmla="*/ 170 h 182"/>
                  <a:gd name="T56" fmla="*/ 84 w 208"/>
                  <a:gd name="T57" fmla="*/ 163 h 182"/>
                  <a:gd name="T58" fmla="*/ 84 w 208"/>
                  <a:gd name="T59" fmla="*/ 151 h 182"/>
                  <a:gd name="T60" fmla="*/ 84 w 208"/>
                  <a:gd name="T61" fmla="*/ 81 h 182"/>
                  <a:gd name="T62" fmla="*/ 84 w 208"/>
                  <a:gd name="T63" fmla="*/ 12 h 182"/>
                  <a:gd name="T64" fmla="*/ 55 w 208"/>
                  <a:gd name="T65" fmla="*/ 12 h 182"/>
                  <a:gd name="T66" fmla="*/ 40 w 208"/>
                  <a:gd name="T67" fmla="*/ 12 h 182"/>
                  <a:gd name="T68" fmla="*/ 31 w 208"/>
                  <a:gd name="T69" fmla="*/ 14 h 182"/>
                  <a:gd name="T70" fmla="*/ 21 w 208"/>
                  <a:gd name="T71" fmla="*/ 17 h 182"/>
                  <a:gd name="T72" fmla="*/ 14 w 208"/>
                  <a:gd name="T73" fmla="*/ 24 h 182"/>
                  <a:gd name="T74" fmla="*/ 9 w 208"/>
                  <a:gd name="T75" fmla="*/ 31 h 182"/>
                  <a:gd name="T76" fmla="*/ 4 w 208"/>
                  <a:gd name="T77" fmla="*/ 43 h 182"/>
                  <a:gd name="T78" fmla="*/ 2 w 208"/>
                  <a:gd name="T79" fmla="*/ 43 h 182"/>
                  <a:gd name="T80" fmla="*/ 0 w 208"/>
                  <a:gd name="T81" fmla="*/ 43 h 182"/>
                  <a:gd name="T82" fmla="*/ 0 w 208"/>
                  <a:gd name="T83" fmla="*/ 21 h 182"/>
                  <a:gd name="T84" fmla="*/ 2 w 208"/>
                  <a:gd name="T85" fmla="*/ 0 h 182"/>
                  <a:gd name="T86" fmla="*/ 204 w 208"/>
                  <a:gd name="T87" fmla="*/ 0 h 1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8"/>
                  <a:gd name="T133" fmla="*/ 0 h 182"/>
                  <a:gd name="T134" fmla="*/ 208 w 208"/>
                  <a:gd name="T135" fmla="*/ 182 h 1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8" h="182">
                    <a:moveTo>
                      <a:pt x="204" y="0"/>
                    </a:moveTo>
                    <a:lnTo>
                      <a:pt x="206" y="21"/>
                    </a:lnTo>
                    <a:lnTo>
                      <a:pt x="208" y="43"/>
                    </a:lnTo>
                    <a:lnTo>
                      <a:pt x="201" y="43"/>
                    </a:lnTo>
                    <a:lnTo>
                      <a:pt x="199" y="33"/>
                    </a:lnTo>
                    <a:lnTo>
                      <a:pt x="194" y="26"/>
                    </a:lnTo>
                    <a:lnTo>
                      <a:pt x="189" y="19"/>
                    </a:lnTo>
                    <a:lnTo>
                      <a:pt x="180" y="14"/>
                    </a:lnTo>
                    <a:lnTo>
                      <a:pt x="168" y="12"/>
                    </a:lnTo>
                    <a:lnTo>
                      <a:pt x="156" y="12"/>
                    </a:lnTo>
                    <a:lnTo>
                      <a:pt x="120" y="12"/>
                    </a:lnTo>
                    <a:lnTo>
                      <a:pt x="120" y="81"/>
                    </a:lnTo>
                    <a:lnTo>
                      <a:pt x="120" y="151"/>
                    </a:lnTo>
                    <a:lnTo>
                      <a:pt x="122" y="163"/>
                    </a:lnTo>
                    <a:lnTo>
                      <a:pt x="124" y="170"/>
                    </a:lnTo>
                    <a:lnTo>
                      <a:pt x="134" y="175"/>
                    </a:lnTo>
                    <a:lnTo>
                      <a:pt x="146" y="177"/>
                    </a:lnTo>
                    <a:lnTo>
                      <a:pt x="151" y="177"/>
                    </a:lnTo>
                    <a:lnTo>
                      <a:pt x="156" y="177"/>
                    </a:lnTo>
                    <a:lnTo>
                      <a:pt x="156" y="180"/>
                    </a:lnTo>
                    <a:lnTo>
                      <a:pt x="156" y="182"/>
                    </a:lnTo>
                    <a:lnTo>
                      <a:pt x="103" y="182"/>
                    </a:lnTo>
                    <a:lnTo>
                      <a:pt x="50" y="182"/>
                    </a:lnTo>
                    <a:lnTo>
                      <a:pt x="50" y="180"/>
                    </a:lnTo>
                    <a:lnTo>
                      <a:pt x="50" y="177"/>
                    </a:lnTo>
                    <a:lnTo>
                      <a:pt x="57" y="177"/>
                    </a:lnTo>
                    <a:lnTo>
                      <a:pt x="72" y="175"/>
                    </a:lnTo>
                    <a:lnTo>
                      <a:pt x="81" y="170"/>
                    </a:lnTo>
                    <a:lnTo>
                      <a:pt x="84" y="163"/>
                    </a:lnTo>
                    <a:lnTo>
                      <a:pt x="84" y="151"/>
                    </a:lnTo>
                    <a:lnTo>
                      <a:pt x="84" y="81"/>
                    </a:lnTo>
                    <a:lnTo>
                      <a:pt x="84" y="12"/>
                    </a:lnTo>
                    <a:lnTo>
                      <a:pt x="55" y="12"/>
                    </a:lnTo>
                    <a:lnTo>
                      <a:pt x="40" y="12"/>
                    </a:lnTo>
                    <a:lnTo>
                      <a:pt x="31" y="14"/>
                    </a:lnTo>
                    <a:lnTo>
                      <a:pt x="21" y="17"/>
                    </a:lnTo>
                    <a:lnTo>
                      <a:pt x="14" y="24"/>
                    </a:lnTo>
                    <a:lnTo>
                      <a:pt x="9" y="31"/>
                    </a:lnTo>
                    <a:lnTo>
                      <a:pt x="4" y="43"/>
                    </a:lnTo>
                    <a:lnTo>
                      <a:pt x="2" y="43"/>
                    </a:lnTo>
                    <a:lnTo>
                      <a:pt x="0" y="43"/>
                    </a:lnTo>
                    <a:lnTo>
                      <a:pt x="0" y="21"/>
                    </a:lnTo>
                    <a:lnTo>
                      <a:pt x="2" y="0"/>
                    </a:lnTo>
                    <a:lnTo>
                      <a:pt x="204" y="0"/>
                    </a:lnTo>
                    <a:close/>
                  </a:path>
                </a:pathLst>
              </a:custGeom>
              <a:solidFill>
                <a:srgbClr val="800000"/>
              </a:solidFill>
              <a:ln w="12065">
                <a:solidFill>
                  <a:srgbClr val="800000"/>
                </a:solidFill>
                <a:prstDash val="solid"/>
                <a:round/>
                <a:headEnd/>
                <a:tailEnd/>
              </a:ln>
            </p:spPr>
            <p:txBody>
              <a:bodyPr/>
              <a:lstStyle/>
              <a:p>
                <a:endParaRPr lang="ru-RU"/>
              </a:p>
            </p:txBody>
          </p:sp>
          <p:sp>
            <p:nvSpPr>
              <p:cNvPr id="197" name="Freeform 976"/>
              <p:cNvSpPr>
                <a:spLocks noEditPoints="1"/>
              </p:cNvSpPr>
              <p:nvPr/>
            </p:nvSpPr>
            <p:spPr bwMode="auto">
              <a:xfrm>
                <a:off x="3683" y="3984"/>
                <a:ext cx="144" cy="130"/>
              </a:xfrm>
              <a:custGeom>
                <a:avLst/>
                <a:gdLst>
                  <a:gd name="T0" fmla="*/ 26 w 144"/>
                  <a:gd name="T1" fmla="*/ 50 h 130"/>
                  <a:gd name="T2" fmla="*/ 29 w 144"/>
                  <a:gd name="T3" fmla="*/ 62 h 130"/>
                  <a:gd name="T4" fmla="*/ 31 w 144"/>
                  <a:gd name="T5" fmla="*/ 74 h 130"/>
                  <a:gd name="T6" fmla="*/ 45 w 144"/>
                  <a:gd name="T7" fmla="*/ 94 h 130"/>
                  <a:gd name="T8" fmla="*/ 65 w 144"/>
                  <a:gd name="T9" fmla="*/ 106 h 130"/>
                  <a:gd name="T10" fmla="*/ 89 w 144"/>
                  <a:gd name="T11" fmla="*/ 108 h 130"/>
                  <a:gd name="T12" fmla="*/ 103 w 144"/>
                  <a:gd name="T13" fmla="*/ 106 h 130"/>
                  <a:gd name="T14" fmla="*/ 117 w 144"/>
                  <a:gd name="T15" fmla="*/ 101 h 130"/>
                  <a:gd name="T16" fmla="*/ 127 w 144"/>
                  <a:gd name="T17" fmla="*/ 91 h 130"/>
                  <a:gd name="T18" fmla="*/ 137 w 144"/>
                  <a:gd name="T19" fmla="*/ 79 h 130"/>
                  <a:gd name="T20" fmla="*/ 141 w 144"/>
                  <a:gd name="T21" fmla="*/ 82 h 130"/>
                  <a:gd name="T22" fmla="*/ 144 w 144"/>
                  <a:gd name="T23" fmla="*/ 82 h 130"/>
                  <a:gd name="T24" fmla="*/ 137 w 144"/>
                  <a:gd name="T25" fmla="*/ 98 h 130"/>
                  <a:gd name="T26" fmla="*/ 129 w 144"/>
                  <a:gd name="T27" fmla="*/ 108 h 130"/>
                  <a:gd name="T28" fmla="*/ 120 w 144"/>
                  <a:gd name="T29" fmla="*/ 115 h 130"/>
                  <a:gd name="T30" fmla="*/ 101 w 144"/>
                  <a:gd name="T31" fmla="*/ 127 h 130"/>
                  <a:gd name="T32" fmla="*/ 74 w 144"/>
                  <a:gd name="T33" fmla="*/ 130 h 130"/>
                  <a:gd name="T34" fmla="*/ 45 w 144"/>
                  <a:gd name="T35" fmla="*/ 125 h 130"/>
                  <a:gd name="T36" fmla="*/ 33 w 144"/>
                  <a:gd name="T37" fmla="*/ 120 h 130"/>
                  <a:gd name="T38" fmla="*/ 21 w 144"/>
                  <a:gd name="T39" fmla="*/ 113 h 130"/>
                  <a:gd name="T40" fmla="*/ 12 w 144"/>
                  <a:gd name="T41" fmla="*/ 103 h 130"/>
                  <a:gd name="T42" fmla="*/ 5 w 144"/>
                  <a:gd name="T43" fmla="*/ 94 h 130"/>
                  <a:gd name="T44" fmla="*/ 2 w 144"/>
                  <a:gd name="T45" fmla="*/ 82 h 130"/>
                  <a:gd name="T46" fmla="*/ 0 w 144"/>
                  <a:gd name="T47" fmla="*/ 67 h 130"/>
                  <a:gd name="T48" fmla="*/ 2 w 144"/>
                  <a:gd name="T49" fmla="*/ 53 h 130"/>
                  <a:gd name="T50" fmla="*/ 5 w 144"/>
                  <a:gd name="T51" fmla="*/ 38 h 130"/>
                  <a:gd name="T52" fmla="*/ 14 w 144"/>
                  <a:gd name="T53" fmla="*/ 26 h 130"/>
                  <a:gd name="T54" fmla="*/ 24 w 144"/>
                  <a:gd name="T55" fmla="*/ 17 h 130"/>
                  <a:gd name="T56" fmla="*/ 36 w 144"/>
                  <a:gd name="T57" fmla="*/ 10 h 130"/>
                  <a:gd name="T58" fmla="*/ 48 w 144"/>
                  <a:gd name="T59" fmla="*/ 5 h 130"/>
                  <a:gd name="T60" fmla="*/ 79 w 144"/>
                  <a:gd name="T61" fmla="*/ 0 h 130"/>
                  <a:gd name="T62" fmla="*/ 105 w 144"/>
                  <a:gd name="T63" fmla="*/ 5 h 130"/>
                  <a:gd name="T64" fmla="*/ 125 w 144"/>
                  <a:gd name="T65" fmla="*/ 14 h 130"/>
                  <a:gd name="T66" fmla="*/ 139 w 144"/>
                  <a:gd name="T67" fmla="*/ 29 h 130"/>
                  <a:gd name="T68" fmla="*/ 141 w 144"/>
                  <a:gd name="T69" fmla="*/ 38 h 130"/>
                  <a:gd name="T70" fmla="*/ 144 w 144"/>
                  <a:gd name="T71" fmla="*/ 50 h 130"/>
                  <a:gd name="T72" fmla="*/ 86 w 144"/>
                  <a:gd name="T73" fmla="*/ 50 h 130"/>
                  <a:gd name="T74" fmla="*/ 26 w 144"/>
                  <a:gd name="T75" fmla="*/ 50 h 130"/>
                  <a:gd name="T76" fmla="*/ 26 w 144"/>
                  <a:gd name="T77" fmla="*/ 50 h 130"/>
                  <a:gd name="T78" fmla="*/ 26 w 144"/>
                  <a:gd name="T79" fmla="*/ 43 h 130"/>
                  <a:gd name="T80" fmla="*/ 105 w 144"/>
                  <a:gd name="T81" fmla="*/ 43 h 130"/>
                  <a:gd name="T82" fmla="*/ 103 w 144"/>
                  <a:gd name="T83" fmla="*/ 31 h 130"/>
                  <a:gd name="T84" fmla="*/ 101 w 144"/>
                  <a:gd name="T85" fmla="*/ 26 h 130"/>
                  <a:gd name="T86" fmla="*/ 96 w 144"/>
                  <a:gd name="T87" fmla="*/ 19 h 130"/>
                  <a:gd name="T88" fmla="*/ 86 w 144"/>
                  <a:gd name="T89" fmla="*/ 14 h 130"/>
                  <a:gd name="T90" fmla="*/ 77 w 144"/>
                  <a:gd name="T91" fmla="*/ 12 h 130"/>
                  <a:gd name="T92" fmla="*/ 67 w 144"/>
                  <a:gd name="T93" fmla="*/ 10 h 130"/>
                  <a:gd name="T94" fmla="*/ 53 w 144"/>
                  <a:gd name="T95" fmla="*/ 12 h 130"/>
                  <a:gd name="T96" fmla="*/ 41 w 144"/>
                  <a:gd name="T97" fmla="*/ 17 h 130"/>
                  <a:gd name="T98" fmla="*/ 31 w 144"/>
                  <a:gd name="T99" fmla="*/ 29 h 130"/>
                  <a:gd name="T100" fmla="*/ 26 w 144"/>
                  <a:gd name="T101" fmla="*/ 43 h 130"/>
                  <a:gd name="T102" fmla="*/ 26 w 144"/>
                  <a:gd name="T103" fmla="*/ 43 h 1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4"/>
                  <a:gd name="T157" fmla="*/ 0 h 130"/>
                  <a:gd name="T158" fmla="*/ 144 w 144"/>
                  <a:gd name="T159" fmla="*/ 130 h 1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4" h="130">
                    <a:moveTo>
                      <a:pt x="26" y="50"/>
                    </a:moveTo>
                    <a:lnTo>
                      <a:pt x="29" y="62"/>
                    </a:lnTo>
                    <a:lnTo>
                      <a:pt x="31" y="74"/>
                    </a:lnTo>
                    <a:lnTo>
                      <a:pt x="45" y="94"/>
                    </a:lnTo>
                    <a:lnTo>
                      <a:pt x="65" y="106"/>
                    </a:lnTo>
                    <a:lnTo>
                      <a:pt x="89" y="108"/>
                    </a:lnTo>
                    <a:lnTo>
                      <a:pt x="103" y="106"/>
                    </a:lnTo>
                    <a:lnTo>
                      <a:pt x="117" y="101"/>
                    </a:lnTo>
                    <a:lnTo>
                      <a:pt x="127" y="91"/>
                    </a:lnTo>
                    <a:lnTo>
                      <a:pt x="137" y="79"/>
                    </a:lnTo>
                    <a:lnTo>
                      <a:pt x="141" y="82"/>
                    </a:lnTo>
                    <a:lnTo>
                      <a:pt x="144" y="82"/>
                    </a:lnTo>
                    <a:lnTo>
                      <a:pt x="137" y="98"/>
                    </a:lnTo>
                    <a:lnTo>
                      <a:pt x="129" y="108"/>
                    </a:lnTo>
                    <a:lnTo>
                      <a:pt x="120" y="115"/>
                    </a:lnTo>
                    <a:lnTo>
                      <a:pt x="101" y="127"/>
                    </a:lnTo>
                    <a:lnTo>
                      <a:pt x="74" y="130"/>
                    </a:lnTo>
                    <a:lnTo>
                      <a:pt x="45" y="125"/>
                    </a:lnTo>
                    <a:lnTo>
                      <a:pt x="33" y="120"/>
                    </a:lnTo>
                    <a:lnTo>
                      <a:pt x="21" y="113"/>
                    </a:lnTo>
                    <a:lnTo>
                      <a:pt x="12" y="103"/>
                    </a:lnTo>
                    <a:lnTo>
                      <a:pt x="5" y="94"/>
                    </a:lnTo>
                    <a:lnTo>
                      <a:pt x="2" y="82"/>
                    </a:lnTo>
                    <a:lnTo>
                      <a:pt x="0" y="67"/>
                    </a:lnTo>
                    <a:lnTo>
                      <a:pt x="2" y="53"/>
                    </a:lnTo>
                    <a:lnTo>
                      <a:pt x="5" y="38"/>
                    </a:lnTo>
                    <a:lnTo>
                      <a:pt x="14" y="26"/>
                    </a:lnTo>
                    <a:lnTo>
                      <a:pt x="24" y="17"/>
                    </a:lnTo>
                    <a:lnTo>
                      <a:pt x="36" y="10"/>
                    </a:lnTo>
                    <a:lnTo>
                      <a:pt x="48" y="5"/>
                    </a:lnTo>
                    <a:lnTo>
                      <a:pt x="79" y="0"/>
                    </a:lnTo>
                    <a:lnTo>
                      <a:pt x="105" y="5"/>
                    </a:lnTo>
                    <a:lnTo>
                      <a:pt x="125" y="14"/>
                    </a:lnTo>
                    <a:lnTo>
                      <a:pt x="139" y="29"/>
                    </a:lnTo>
                    <a:lnTo>
                      <a:pt x="141" y="38"/>
                    </a:lnTo>
                    <a:lnTo>
                      <a:pt x="144" y="50"/>
                    </a:lnTo>
                    <a:lnTo>
                      <a:pt x="86" y="50"/>
                    </a:lnTo>
                    <a:lnTo>
                      <a:pt x="26" y="50"/>
                    </a:lnTo>
                    <a:close/>
                    <a:moveTo>
                      <a:pt x="26" y="43"/>
                    </a:moveTo>
                    <a:lnTo>
                      <a:pt x="105" y="43"/>
                    </a:lnTo>
                    <a:lnTo>
                      <a:pt x="103" y="31"/>
                    </a:lnTo>
                    <a:lnTo>
                      <a:pt x="101" y="26"/>
                    </a:lnTo>
                    <a:lnTo>
                      <a:pt x="96" y="19"/>
                    </a:lnTo>
                    <a:lnTo>
                      <a:pt x="86" y="14"/>
                    </a:lnTo>
                    <a:lnTo>
                      <a:pt x="77" y="12"/>
                    </a:lnTo>
                    <a:lnTo>
                      <a:pt x="67" y="10"/>
                    </a:lnTo>
                    <a:lnTo>
                      <a:pt x="53" y="12"/>
                    </a:lnTo>
                    <a:lnTo>
                      <a:pt x="41" y="17"/>
                    </a:lnTo>
                    <a:lnTo>
                      <a:pt x="31" y="29"/>
                    </a:lnTo>
                    <a:lnTo>
                      <a:pt x="26" y="43"/>
                    </a:lnTo>
                    <a:close/>
                  </a:path>
                </a:pathLst>
              </a:custGeom>
              <a:solidFill>
                <a:srgbClr val="800000"/>
              </a:solidFill>
              <a:ln w="12065">
                <a:solidFill>
                  <a:srgbClr val="800000"/>
                </a:solidFill>
                <a:prstDash val="solid"/>
                <a:round/>
                <a:headEnd/>
                <a:tailEnd/>
              </a:ln>
            </p:spPr>
            <p:txBody>
              <a:bodyPr/>
              <a:lstStyle/>
              <a:p>
                <a:endParaRPr lang="ru-RU"/>
              </a:p>
            </p:txBody>
          </p:sp>
          <p:sp>
            <p:nvSpPr>
              <p:cNvPr id="198" name="Freeform 977"/>
              <p:cNvSpPr>
                <a:spLocks/>
              </p:cNvSpPr>
              <p:nvPr/>
            </p:nvSpPr>
            <p:spPr bwMode="auto">
              <a:xfrm>
                <a:off x="3664" y="4145"/>
                <a:ext cx="182" cy="125"/>
              </a:xfrm>
              <a:custGeom>
                <a:avLst/>
                <a:gdLst>
                  <a:gd name="T0" fmla="*/ 72 w 182"/>
                  <a:gd name="T1" fmla="*/ 14 h 125"/>
                  <a:gd name="T2" fmla="*/ 100 w 182"/>
                  <a:gd name="T3" fmla="*/ 2 h 125"/>
                  <a:gd name="T4" fmla="*/ 127 w 182"/>
                  <a:gd name="T5" fmla="*/ 0 h 125"/>
                  <a:gd name="T6" fmla="*/ 146 w 182"/>
                  <a:gd name="T7" fmla="*/ 9 h 125"/>
                  <a:gd name="T8" fmla="*/ 156 w 182"/>
                  <a:gd name="T9" fmla="*/ 31 h 125"/>
                  <a:gd name="T10" fmla="*/ 158 w 182"/>
                  <a:gd name="T11" fmla="*/ 96 h 125"/>
                  <a:gd name="T12" fmla="*/ 160 w 182"/>
                  <a:gd name="T13" fmla="*/ 113 h 125"/>
                  <a:gd name="T14" fmla="*/ 168 w 182"/>
                  <a:gd name="T15" fmla="*/ 117 h 125"/>
                  <a:gd name="T16" fmla="*/ 182 w 182"/>
                  <a:gd name="T17" fmla="*/ 120 h 125"/>
                  <a:gd name="T18" fmla="*/ 182 w 182"/>
                  <a:gd name="T19" fmla="*/ 125 h 125"/>
                  <a:gd name="T20" fmla="*/ 100 w 182"/>
                  <a:gd name="T21" fmla="*/ 125 h 125"/>
                  <a:gd name="T22" fmla="*/ 100 w 182"/>
                  <a:gd name="T23" fmla="*/ 120 h 125"/>
                  <a:gd name="T24" fmla="*/ 103 w 182"/>
                  <a:gd name="T25" fmla="*/ 120 h 125"/>
                  <a:gd name="T26" fmla="*/ 120 w 182"/>
                  <a:gd name="T27" fmla="*/ 117 h 125"/>
                  <a:gd name="T28" fmla="*/ 127 w 182"/>
                  <a:gd name="T29" fmla="*/ 105 h 125"/>
                  <a:gd name="T30" fmla="*/ 127 w 182"/>
                  <a:gd name="T31" fmla="*/ 72 h 125"/>
                  <a:gd name="T32" fmla="*/ 124 w 182"/>
                  <a:gd name="T33" fmla="*/ 33 h 125"/>
                  <a:gd name="T34" fmla="*/ 112 w 182"/>
                  <a:gd name="T35" fmla="*/ 17 h 125"/>
                  <a:gd name="T36" fmla="*/ 91 w 182"/>
                  <a:gd name="T37" fmla="*/ 17 h 125"/>
                  <a:gd name="T38" fmla="*/ 57 w 182"/>
                  <a:gd name="T39" fmla="*/ 33 h 125"/>
                  <a:gd name="T40" fmla="*/ 57 w 182"/>
                  <a:gd name="T41" fmla="*/ 96 h 125"/>
                  <a:gd name="T42" fmla="*/ 60 w 182"/>
                  <a:gd name="T43" fmla="*/ 113 h 125"/>
                  <a:gd name="T44" fmla="*/ 67 w 182"/>
                  <a:gd name="T45" fmla="*/ 117 h 125"/>
                  <a:gd name="T46" fmla="*/ 84 w 182"/>
                  <a:gd name="T47" fmla="*/ 120 h 125"/>
                  <a:gd name="T48" fmla="*/ 84 w 182"/>
                  <a:gd name="T49" fmla="*/ 125 h 125"/>
                  <a:gd name="T50" fmla="*/ 2 w 182"/>
                  <a:gd name="T51" fmla="*/ 125 h 125"/>
                  <a:gd name="T52" fmla="*/ 2 w 182"/>
                  <a:gd name="T53" fmla="*/ 120 h 125"/>
                  <a:gd name="T54" fmla="*/ 4 w 182"/>
                  <a:gd name="T55" fmla="*/ 120 h 125"/>
                  <a:gd name="T56" fmla="*/ 24 w 182"/>
                  <a:gd name="T57" fmla="*/ 115 h 125"/>
                  <a:gd name="T58" fmla="*/ 26 w 182"/>
                  <a:gd name="T59" fmla="*/ 96 h 125"/>
                  <a:gd name="T60" fmla="*/ 26 w 182"/>
                  <a:gd name="T61" fmla="*/ 41 h 125"/>
                  <a:gd name="T62" fmla="*/ 26 w 182"/>
                  <a:gd name="T63" fmla="*/ 24 h 125"/>
                  <a:gd name="T64" fmla="*/ 21 w 182"/>
                  <a:gd name="T65" fmla="*/ 19 h 125"/>
                  <a:gd name="T66" fmla="*/ 14 w 182"/>
                  <a:gd name="T67" fmla="*/ 17 h 125"/>
                  <a:gd name="T68" fmla="*/ 2 w 182"/>
                  <a:gd name="T69" fmla="*/ 19 h 125"/>
                  <a:gd name="T70" fmla="*/ 0 w 182"/>
                  <a:gd name="T71" fmla="*/ 14 h 125"/>
                  <a:gd name="T72" fmla="*/ 57 w 182"/>
                  <a:gd name="T73" fmla="*/ 0 h 125"/>
                  <a:gd name="T74" fmla="*/ 57 w 182"/>
                  <a:gd name="T75" fmla="*/ 24 h 1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2"/>
                  <a:gd name="T115" fmla="*/ 0 h 125"/>
                  <a:gd name="T116" fmla="*/ 182 w 182"/>
                  <a:gd name="T117" fmla="*/ 125 h 1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2" h="125">
                    <a:moveTo>
                      <a:pt x="57" y="24"/>
                    </a:moveTo>
                    <a:lnTo>
                      <a:pt x="72" y="14"/>
                    </a:lnTo>
                    <a:lnTo>
                      <a:pt x="86" y="5"/>
                    </a:lnTo>
                    <a:lnTo>
                      <a:pt x="100" y="2"/>
                    </a:lnTo>
                    <a:lnTo>
                      <a:pt x="115" y="0"/>
                    </a:lnTo>
                    <a:lnTo>
                      <a:pt x="127" y="0"/>
                    </a:lnTo>
                    <a:lnTo>
                      <a:pt x="136" y="5"/>
                    </a:lnTo>
                    <a:lnTo>
                      <a:pt x="146" y="9"/>
                    </a:lnTo>
                    <a:lnTo>
                      <a:pt x="153" y="19"/>
                    </a:lnTo>
                    <a:lnTo>
                      <a:pt x="156" y="31"/>
                    </a:lnTo>
                    <a:lnTo>
                      <a:pt x="158" y="45"/>
                    </a:lnTo>
                    <a:lnTo>
                      <a:pt x="158" y="96"/>
                    </a:lnTo>
                    <a:lnTo>
                      <a:pt x="158" y="108"/>
                    </a:lnTo>
                    <a:lnTo>
                      <a:pt x="160" y="113"/>
                    </a:lnTo>
                    <a:lnTo>
                      <a:pt x="163" y="115"/>
                    </a:lnTo>
                    <a:lnTo>
                      <a:pt x="168" y="117"/>
                    </a:lnTo>
                    <a:lnTo>
                      <a:pt x="172" y="120"/>
                    </a:lnTo>
                    <a:lnTo>
                      <a:pt x="182" y="120"/>
                    </a:lnTo>
                    <a:lnTo>
                      <a:pt x="182" y="122"/>
                    </a:lnTo>
                    <a:lnTo>
                      <a:pt x="182" y="125"/>
                    </a:lnTo>
                    <a:lnTo>
                      <a:pt x="141" y="125"/>
                    </a:lnTo>
                    <a:lnTo>
                      <a:pt x="100" y="125"/>
                    </a:lnTo>
                    <a:lnTo>
                      <a:pt x="100" y="122"/>
                    </a:lnTo>
                    <a:lnTo>
                      <a:pt x="100" y="120"/>
                    </a:lnTo>
                    <a:lnTo>
                      <a:pt x="103" y="120"/>
                    </a:lnTo>
                    <a:lnTo>
                      <a:pt x="115" y="120"/>
                    </a:lnTo>
                    <a:lnTo>
                      <a:pt x="120" y="117"/>
                    </a:lnTo>
                    <a:lnTo>
                      <a:pt x="127" y="110"/>
                    </a:lnTo>
                    <a:lnTo>
                      <a:pt x="127" y="105"/>
                    </a:lnTo>
                    <a:lnTo>
                      <a:pt x="127" y="96"/>
                    </a:lnTo>
                    <a:lnTo>
                      <a:pt x="127" y="72"/>
                    </a:lnTo>
                    <a:lnTo>
                      <a:pt x="127" y="48"/>
                    </a:lnTo>
                    <a:lnTo>
                      <a:pt x="124" y="33"/>
                    </a:lnTo>
                    <a:lnTo>
                      <a:pt x="122" y="21"/>
                    </a:lnTo>
                    <a:lnTo>
                      <a:pt x="112" y="17"/>
                    </a:lnTo>
                    <a:lnTo>
                      <a:pt x="100" y="14"/>
                    </a:lnTo>
                    <a:lnTo>
                      <a:pt x="91" y="17"/>
                    </a:lnTo>
                    <a:lnTo>
                      <a:pt x="79" y="19"/>
                    </a:lnTo>
                    <a:lnTo>
                      <a:pt x="57" y="33"/>
                    </a:lnTo>
                    <a:lnTo>
                      <a:pt x="57" y="65"/>
                    </a:lnTo>
                    <a:lnTo>
                      <a:pt x="57" y="96"/>
                    </a:lnTo>
                    <a:lnTo>
                      <a:pt x="57" y="108"/>
                    </a:lnTo>
                    <a:lnTo>
                      <a:pt x="60" y="113"/>
                    </a:lnTo>
                    <a:lnTo>
                      <a:pt x="64" y="115"/>
                    </a:lnTo>
                    <a:lnTo>
                      <a:pt x="67" y="117"/>
                    </a:lnTo>
                    <a:lnTo>
                      <a:pt x="74" y="120"/>
                    </a:lnTo>
                    <a:lnTo>
                      <a:pt x="84" y="120"/>
                    </a:lnTo>
                    <a:lnTo>
                      <a:pt x="84" y="122"/>
                    </a:lnTo>
                    <a:lnTo>
                      <a:pt x="84" y="125"/>
                    </a:lnTo>
                    <a:lnTo>
                      <a:pt x="43" y="125"/>
                    </a:lnTo>
                    <a:lnTo>
                      <a:pt x="2" y="125"/>
                    </a:lnTo>
                    <a:lnTo>
                      <a:pt x="2" y="122"/>
                    </a:lnTo>
                    <a:lnTo>
                      <a:pt x="2" y="120"/>
                    </a:lnTo>
                    <a:lnTo>
                      <a:pt x="4" y="120"/>
                    </a:lnTo>
                    <a:lnTo>
                      <a:pt x="16" y="117"/>
                    </a:lnTo>
                    <a:lnTo>
                      <a:pt x="24" y="115"/>
                    </a:lnTo>
                    <a:lnTo>
                      <a:pt x="26" y="108"/>
                    </a:lnTo>
                    <a:lnTo>
                      <a:pt x="26" y="96"/>
                    </a:lnTo>
                    <a:lnTo>
                      <a:pt x="26" y="53"/>
                    </a:lnTo>
                    <a:lnTo>
                      <a:pt x="26" y="41"/>
                    </a:lnTo>
                    <a:lnTo>
                      <a:pt x="26" y="33"/>
                    </a:lnTo>
                    <a:lnTo>
                      <a:pt x="26" y="24"/>
                    </a:lnTo>
                    <a:lnTo>
                      <a:pt x="24" y="21"/>
                    </a:lnTo>
                    <a:lnTo>
                      <a:pt x="21" y="19"/>
                    </a:lnTo>
                    <a:lnTo>
                      <a:pt x="19" y="17"/>
                    </a:lnTo>
                    <a:lnTo>
                      <a:pt x="14" y="17"/>
                    </a:lnTo>
                    <a:lnTo>
                      <a:pt x="9" y="17"/>
                    </a:lnTo>
                    <a:lnTo>
                      <a:pt x="2" y="19"/>
                    </a:lnTo>
                    <a:lnTo>
                      <a:pt x="0" y="17"/>
                    </a:lnTo>
                    <a:lnTo>
                      <a:pt x="0" y="14"/>
                    </a:lnTo>
                    <a:lnTo>
                      <a:pt x="50" y="0"/>
                    </a:lnTo>
                    <a:lnTo>
                      <a:pt x="57" y="0"/>
                    </a:lnTo>
                    <a:lnTo>
                      <a:pt x="57" y="12"/>
                    </a:lnTo>
                    <a:lnTo>
                      <a:pt x="57" y="24"/>
                    </a:lnTo>
                    <a:close/>
                  </a:path>
                </a:pathLst>
              </a:custGeom>
              <a:solidFill>
                <a:srgbClr val="800000"/>
              </a:solidFill>
              <a:ln w="12065">
                <a:solidFill>
                  <a:srgbClr val="800000"/>
                </a:solidFill>
                <a:prstDash val="solid"/>
                <a:round/>
                <a:headEnd/>
                <a:tailEnd/>
              </a:ln>
            </p:spPr>
            <p:txBody>
              <a:bodyPr/>
              <a:lstStyle/>
              <a:p>
                <a:endParaRPr lang="ru-RU"/>
              </a:p>
            </p:txBody>
          </p:sp>
          <p:sp>
            <p:nvSpPr>
              <p:cNvPr id="199" name="Freeform 978"/>
              <p:cNvSpPr>
                <a:spLocks/>
              </p:cNvSpPr>
              <p:nvPr/>
            </p:nvSpPr>
            <p:spPr bwMode="auto">
              <a:xfrm>
                <a:off x="3707" y="4397"/>
                <a:ext cx="96" cy="21"/>
              </a:xfrm>
              <a:custGeom>
                <a:avLst/>
                <a:gdLst>
                  <a:gd name="T0" fmla="*/ 0 w 96"/>
                  <a:gd name="T1" fmla="*/ 0 h 21"/>
                  <a:gd name="T2" fmla="*/ 48 w 96"/>
                  <a:gd name="T3" fmla="*/ 0 h 21"/>
                  <a:gd name="T4" fmla="*/ 96 w 96"/>
                  <a:gd name="T5" fmla="*/ 0 h 21"/>
                  <a:gd name="T6" fmla="*/ 96 w 96"/>
                  <a:gd name="T7" fmla="*/ 21 h 21"/>
                  <a:gd name="T8" fmla="*/ 48 w 96"/>
                  <a:gd name="T9" fmla="*/ 21 h 21"/>
                  <a:gd name="T10" fmla="*/ 0 w 96"/>
                  <a:gd name="T11" fmla="*/ 21 h 21"/>
                  <a:gd name="T12" fmla="*/ 0 w 96"/>
                  <a:gd name="T13" fmla="*/ 0 h 21"/>
                  <a:gd name="T14" fmla="*/ 0 60000 65536"/>
                  <a:gd name="T15" fmla="*/ 0 60000 65536"/>
                  <a:gd name="T16" fmla="*/ 0 60000 65536"/>
                  <a:gd name="T17" fmla="*/ 0 60000 65536"/>
                  <a:gd name="T18" fmla="*/ 0 60000 65536"/>
                  <a:gd name="T19" fmla="*/ 0 60000 65536"/>
                  <a:gd name="T20" fmla="*/ 0 60000 65536"/>
                  <a:gd name="T21" fmla="*/ 0 w 96"/>
                  <a:gd name="T22" fmla="*/ 0 h 21"/>
                  <a:gd name="T23" fmla="*/ 96 w 96"/>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21">
                    <a:moveTo>
                      <a:pt x="0" y="0"/>
                    </a:moveTo>
                    <a:lnTo>
                      <a:pt x="48" y="0"/>
                    </a:lnTo>
                    <a:lnTo>
                      <a:pt x="96" y="0"/>
                    </a:lnTo>
                    <a:lnTo>
                      <a:pt x="96" y="21"/>
                    </a:lnTo>
                    <a:lnTo>
                      <a:pt x="48" y="21"/>
                    </a:lnTo>
                    <a:lnTo>
                      <a:pt x="0" y="21"/>
                    </a:lnTo>
                    <a:lnTo>
                      <a:pt x="0" y="0"/>
                    </a:lnTo>
                    <a:close/>
                  </a:path>
                </a:pathLst>
              </a:custGeom>
              <a:solidFill>
                <a:srgbClr val="800000"/>
              </a:solidFill>
              <a:ln w="12065">
                <a:solidFill>
                  <a:srgbClr val="800000"/>
                </a:solidFill>
                <a:prstDash val="solid"/>
                <a:round/>
                <a:headEnd/>
                <a:tailEnd/>
              </a:ln>
            </p:spPr>
            <p:txBody>
              <a:bodyPr/>
              <a:lstStyle/>
              <a:p>
                <a:endParaRPr lang="ru-RU"/>
              </a:p>
            </p:txBody>
          </p:sp>
          <p:sp>
            <p:nvSpPr>
              <p:cNvPr id="200" name="Freeform 979"/>
              <p:cNvSpPr>
                <a:spLocks noEditPoints="1"/>
              </p:cNvSpPr>
              <p:nvPr/>
            </p:nvSpPr>
            <p:spPr bwMode="auto">
              <a:xfrm>
                <a:off x="3661" y="4546"/>
                <a:ext cx="190" cy="180"/>
              </a:xfrm>
              <a:custGeom>
                <a:avLst/>
                <a:gdLst>
                  <a:gd name="T0" fmla="*/ 70 w 190"/>
                  <a:gd name="T1" fmla="*/ 122 h 180"/>
                  <a:gd name="T2" fmla="*/ 72 w 190"/>
                  <a:gd name="T3" fmla="*/ 163 h 180"/>
                  <a:gd name="T4" fmla="*/ 84 w 190"/>
                  <a:gd name="T5" fmla="*/ 172 h 180"/>
                  <a:gd name="T6" fmla="*/ 101 w 190"/>
                  <a:gd name="T7" fmla="*/ 175 h 180"/>
                  <a:gd name="T8" fmla="*/ 106 w 190"/>
                  <a:gd name="T9" fmla="*/ 177 h 180"/>
                  <a:gd name="T10" fmla="*/ 53 w 190"/>
                  <a:gd name="T11" fmla="*/ 180 h 180"/>
                  <a:gd name="T12" fmla="*/ 0 w 190"/>
                  <a:gd name="T13" fmla="*/ 177 h 180"/>
                  <a:gd name="T14" fmla="*/ 7 w 190"/>
                  <a:gd name="T15" fmla="*/ 175 h 180"/>
                  <a:gd name="T16" fmla="*/ 31 w 190"/>
                  <a:gd name="T17" fmla="*/ 168 h 180"/>
                  <a:gd name="T18" fmla="*/ 34 w 190"/>
                  <a:gd name="T19" fmla="*/ 148 h 180"/>
                  <a:gd name="T20" fmla="*/ 34 w 190"/>
                  <a:gd name="T21" fmla="*/ 31 h 180"/>
                  <a:gd name="T22" fmla="*/ 34 w 190"/>
                  <a:gd name="T23" fmla="*/ 16 h 180"/>
                  <a:gd name="T24" fmla="*/ 19 w 190"/>
                  <a:gd name="T25" fmla="*/ 7 h 180"/>
                  <a:gd name="T26" fmla="*/ 0 w 190"/>
                  <a:gd name="T27" fmla="*/ 4 h 180"/>
                  <a:gd name="T28" fmla="*/ 0 w 190"/>
                  <a:gd name="T29" fmla="*/ 0 h 180"/>
                  <a:gd name="T30" fmla="*/ 91 w 190"/>
                  <a:gd name="T31" fmla="*/ 0 h 180"/>
                  <a:gd name="T32" fmla="*/ 144 w 190"/>
                  <a:gd name="T33" fmla="*/ 4 h 180"/>
                  <a:gd name="T34" fmla="*/ 175 w 190"/>
                  <a:gd name="T35" fmla="*/ 21 h 180"/>
                  <a:gd name="T36" fmla="*/ 190 w 190"/>
                  <a:gd name="T37" fmla="*/ 50 h 180"/>
                  <a:gd name="T38" fmla="*/ 185 w 190"/>
                  <a:gd name="T39" fmla="*/ 69 h 180"/>
                  <a:gd name="T40" fmla="*/ 168 w 190"/>
                  <a:gd name="T41" fmla="*/ 86 h 180"/>
                  <a:gd name="T42" fmla="*/ 144 w 190"/>
                  <a:gd name="T43" fmla="*/ 98 h 180"/>
                  <a:gd name="T44" fmla="*/ 103 w 190"/>
                  <a:gd name="T45" fmla="*/ 100 h 180"/>
                  <a:gd name="T46" fmla="*/ 82 w 190"/>
                  <a:gd name="T47" fmla="*/ 98 h 180"/>
                  <a:gd name="T48" fmla="*/ 70 w 190"/>
                  <a:gd name="T49" fmla="*/ 96 h 180"/>
                  <a:gd name="T50" fmla="*/ 79 w 190"/>
                  <a:gd name="T51" fmla="*/ 91 h 180"/>
                  <a:gd name="T52" fmla="*/ 101 w 190"/>
                  <a:gd name="T53" fmla="*/ 91 h 180"/>
                  <a:gd name="T54" fmla="*/ 132 w 190"/>
                  <a:gd name="T55" fmla="*/ 79 h 180"/>
                  <a:gd name="T56" fmla="*/ 147 w 190"/>
                  <a:gd name="T57" fmla="*/ 52 h 180"/>
                  <a:gd name="T58" fmla="*/ 139 w 190"/>
                  <a:gd name="T59" fmla="*/ 31 h 180"/>
                  <a:gd name="T60" fmla="*/ 123 w 190"/>
                  <a:gd name="T61" fmla="*/ 14 h 180"/>
                  <a:gd name="T62" fmla="*/ 94 w 190"/>
                  <a:gd name="T63" fmla="*/ 9 h 180"/>
                  <a:gd name="T64" fmla="*/ 70 w 190"/>
                  <a:gd name="T65" fmla="*/ 12 h 180"/>
                  <a:gd name="T66" fmla="*/ 70 w 190"/>
                  <a:gd name="T67" fmla="*/ 88 h 1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0"/>
                  <a:gd name="T103" fmla="*/ 0 h 180"/>
                  <a:gd name="T104" fmla="*/ 190 w 190"/>
                  <a:gd name="T105" fmla="*/ 180 h 1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0" h="180">
                    <a:moveTo>
                      <a:pt x="70" y="96"/>
                    </a:moveTo>
                    <a:lnTo>
                      <a:pt x="70" y="122"/>
                    </a:lnTo>
                    <a:lnTo>
                      <a:pt x="70" y="148"/>
                    </a:lnTo>
                    <a:lnTo>
                      <a:pt x="72" y="163"/>
                    </a:lnTo>
                    <a:lnTo>
                      <a:pt x="75" y="170"/>
                    </a:lnTo>
                    <a:lnTo>
                      <a:pt x="84" y="172"/>
                    </a:lnTo>
                    <a:lnTo>
                      <a:pt x="96" y="175"/>
                    </a:lnTo>
                    <a:lnTo>
                      <a:pt x="101" y="175"/>
                    </a:lnTo>
                    <a:lnTo>
                      <a:pt x="106" y="175"/>
                    </a:lnTo>
                    <a:lnTo>
                      <a:pt x="106" y="177"/>
                    </a:lnTo>
                    <a:lnTo>
                      <a:pt x="106" y="180"/>
                    </a:lnTo>
                    <a:lnTo>
                      <a:pt x="53" y="180"/>
                    </a:lnTo>
                    <a:lnTo>
                      <a:pt x="0" y="180"/>
                    </a:lnTo>
                    <a:lnTo>
                      <a:pt x="0" y="177"/>
                    </a:lnTo>
                    <a:lnTo>
                      <a:pt x="0" y="175"/>
                    </a:lnTo>
                    <a:lnTo>
                      <a:pt x="7" y="175"/>
                    </a:lnTo>
                    <a:lnTo>
                      <a:pt x="22" y="172"/>
                    </a:lnTo>
                    <a:lnTo>
                      <a:pt x="31" y="168"/>
                    </a:lnTo>
                    <a:lnTo>
                      <a:pt x="34" y="160"/>
                    </a:lnTo>
                    <a:lnTo>
                      <a:pt x="34" y="148"/>
                    </a:lnTo>
                    <a:lnTo>
                      <a:pt x="34" y="91"/>
                    </a:lnTo>
                    <a:lnTo>
                      <a:pt x="34" y="31"/>
                    </a:lnTo>
                    <a:lnTo>
                      <a:pt x="34" y="24"/>
                    </a:lnTo>
                    <a:lnTo>
                      <a:pt x="34" y="16"/>
                    </a:lnTo>
                    <a:lnTo>
                      <a:pt x="29" y="9"/>
                    </a:lnTo>
                    <a:lnTo>
                      <a:pt x="19" y="7"/>
                    </a:lnTo>
                    <a:lnTo>
                      <a:pt x="7" y="4"/>
                    </a:lnTo>
                    <a:lnTo>
                      <a:pt x="0" y="4"/>
                    </a:lnTo>
                    <a:lnTo>
                      <a:pt x="0" y="2"/>
                    </a:lnTo>
                    <a:lnTo>
                      <a:pt x="0" y="0"/>
                    </a:lnTo>
                    <a:lnTo>
                      <a:pt x="46" y="0"/>
                    </a:lnTo>
                    <a:lnTo>
                      <a:pt x="91" y="0"/>
                    </a:lnTo>
                    <a:lnTo>
                      <a:pt x="120" y="2"/>
                    </a:lnTo>
                    <a:lnTo>
                      <a:pt x="144" y="4"/>
                    </a:lnTo>
                    <a:lnTo>
                      <a:pt x="161" y="12"/>
                    </a:lnTo>
                    <a:lnTo>
                      <a:pt x="175" y="21"/>
                    </a:lnTo>
                    <a:lnTo>
                      <a:pt x="187" y="33"/>
                    </a:lnTo>
                    <a:lnTo>
                      <a:pt x="190" y="50"/>
                    </a:lnTo>
                    <a:lnTo>
                      <a:pt x="187" y="60"/>
                    </a:lnTo>
                    <a:lnTo>
                      <a:pt x="185" y="69"/>
                    </a:lnTo>
                    <a:lnTo>
                      <a:pt x="178" y="79"/>
                    </a:lnTo>
                    <a:lnTo>
                      <a:pt x="168" y="86"/>
                    </a:lnTo>
                    <a:lnTo>
                      <a:pt x="159" y="93"/>
                    </a:lnTo>
                    <a:lnTo>
                      <a:pt x="144" y="98"/>
                    </a:lnTo>
                    <a:lnTo>
                      <a:pt x="113" y="100"/>
                    </a:lnTo>
                    <a:lnTo>
                      <a:pt x="103" y="100"/>
                    </a:lnTo>
                    <a:lnTo>
                      <a:pt x="91" y="98"/>
                    </a:lnTo>
                    <a:lnTo>
                      <a:pt x="82" y="98"/>
                    </a:lnTo>
                    <a:lnTo>
                      <a:pt x="70" y="96"/>
                    </a:lnTo>
                    <a:close/>
                    <a:moveTo>
                      <a:pt x="70" y="88"/>
                    </a:moveTo>
                    <a:lnTo>
                      <a:pt x="79" y="91"/>
                    </a:lnTo>
                    <a:lnTo>
                      <a:pt x="87" y="91"/>
                    </a:lnTo>
                    <a:lnTo>
                      <a:pt x="101" y="91"/>
                    </a:lnTo>
                    <a:lnTo>
                      <a:pt x="118" y="88"/>
                    </a:lnTo>
                    <a:lnTo>
                      <a:pt x="132" y="79"/>
                    </a:lnTo>
                    <a:lnTo>
                      <a:pt x="144" y="69"/>
                    </a:lnTo>
                    <a:lnTo>
                      <a:pt x="147" y="52"/>
                    </a:lnTo>
                    <a:lnTo>
                      <a:pt x="144" y="43"/>
                    </a:lnTo>
                    <a:lnTo>
                      <a:pt x="139" y="31"/>
                    </a:lnTo>
                    <a:lnTo>
                      <a:pt x="132" y="21"/>
                    </a:lnTo>
                    <a:lnTo>
                      <a:pt x="123" y="14"/>
                    </a:lnTo>
                    <a:lnTo>
                      <a:pt x="108" y="12"/>
                    </a:lnTo>
                    <a:lnTo>
                      <a:pt x="94" y="9"/>
                    </a:lnTo>
                    <a:lnTo>
                      <a:pt x="82" y="12"/>
                    </a:lnTo>
                    <a:lnTo>
                      <a:pt x="70" y="12"/>
                    </a:lnTo>
                    <a:lnTo>
                      <a:pt x="70" y="50"/>
                    </a:lnTo>
                    <a:lnTo>
                      <a:pt x="70" y="88"/>
                    </a:lnTo>
                    <a:close/>
                  </a:path>
                </a:pathLst>
              </a:custGeom>
              <a:solidFill>
                <a:srgbClr val="800000"/>
              </a:solidFill>
              <a:ln w="12065">
                <a:solidFill>
                  <a:srgbClr val="800000"/>
                </a:solidFill>
                <a:prstDash val="solid"/>
                <a:round/>
                <a:headEnd/>
                <a:tailEnd/>
              </a:ln>
            </p:spPr>
            <p:txBody>
              <a:bodyPr/>
              <a:lstStyle/>
              <a:p>
                <a:endParaRPr lang="ru-RU"/>
              </a:p>
            </p:txBody>
          </p:sp>
          <p:sp>
            <p:nvSpPr>
              <p:cNvPr id="201" name="Freeform 980"/>
              <p:cNvSpPr>
                <a:spLocks noEditPoints="1"/>
              </p:cNvSpPr>
              <p:nvPr/>
            </p:nvSpPr>
            <p:spPr bwMode="auto">
              <a:xfrm>
                <a:off x="3661" y="5050"/>
                <a:ext cx="190" cy="182"/>
              </a:xfrm>
              <a:custGeom>
                <a:avLst/>
                <a:gdLst>
                  <a:gd name="T0" fmla="*/ 70 w 190"/>
                  <a:gd name="T1" fmla="*/ 122 h 182"/>
                  <a:gd name="T2" fmla="*/ 72 w 190"/>
                  <a:gd name="T3" fmla="*/ 163 h 182"/>
                  <a:gd name="T4" fmla="*/ 84 w 190"/>
                  <a:gd name="T5" fmla="*/ 175 h 182"/>
                  <a:gd name="T6" fmla="*/ 101 w 190"/>
                  <a:gd name="T7" fmla="*/ 177 h 182"/>
                  <a:gd name="T8" fmla="*/ 106 w 190"/>
                  <a:gd name="T9" fmla="*/ 180 h 182"/>
                  <a:gd name="T10" fmla="*/ 53 w 190"/>
                  <a:gd name="T11" fmla="*/ 182 h 182"/>
                  <a:gd name="T12" fmla="*/ 0 w 190"/>
                  <a:gd name="T13" fmla="*/ 180 h 182"/>
                  <a:gd name="T14" fmla="*/ 7 w 190"/>
                  <a:gd name="T15" fmla="*/ 177 h 182"/>
                  <a:gd name="T16" fmla="*/ 31 w 190"/>
                  <a:gd name="T17" fmla="*/ 170 h 182"/>
                  <a:gd name="T18" fmla="*/ 34 w 190"/>
                  <a:gd name="T19" fmla="*/ 156 h 182"/>
                  <a:gd name="T20" fmla="*/ 34 w 190"/>
                  <a:gd name="T21" fmla="*/ 33 h 182"/>
                  <a:gd name="T22" fmla="*/ 29 w 190"/>
                  <a:gd name="T23" fmla="*/ 12 h 182"/>
                  <a:gd name="T24" fmla="*/ 7 w 190"/>
                  <a:gd name="T25" fmla="*/ 4 h 182"/>
                  <a:gd name="T26" fmla="*/ 0 w 190"/>
                  <a:gd name="T27" fmla="*/ 2 h 182"/>
                  <a:gd name="T28" fmla="*/ 46 w 190"/>
                  <a:gd name="T29" fmla="*/ 0 h 182"/>
                  <a:gd name="T30" fmla="*/ 120 w 190"/>
                  <a:gd name="T31" fmla="*/ 2 h 182"/>
                  <a:gd name="T32" fmla="*/ 161 w 190"/>
                  <a:gd name="T33" fmla="*/ 12 h 182"/>
                  <a:gd name="T34" fmla="*/ 187 w 190"/>
                  <a:gd name="T35" fmla="*/ 36 h 182"/>
                  <a:gd name="T36" fmla="*/ 187 w 190"/>
                  <a:gd name="T37" fmla="*/ 60 h 182"/>
                  <a:gd name="T38" fmla="*/ 178 w 190"/>
                  <a:gd name="T39" fmla="*/ 79 h 182"/>
                  <a:gd name="T40" fmla="*/ 159 w 190"/>
                  <a:gd name="T41" fmla="*/ 93 h 182"/>
                  <a:gd name="T42" fmla="*/ 113 w 190"/>
                  <a:gd name="T43" fmla="*/ 100 h 182"/>
                  <a:gd name="T44" fmla="*/ 82 w 190"/>
                  <a:gd name="T45" fmla="*/ 98 h 182"/>
                  <a:gd name="T46" fmla="*/ 70 w 190"/>
                  <a:gd name="T47" fmla="*/ 96 h 182"/>
                  <a:gd name="T48" fmla="*/ 79 w 190"/>
                  <a:gd name="T49" fmla="*/ 91 h 182"/>
                  <a:gd name="T50" fmla="*/ 101 w 190"/>
                  <a:gd name="T51" fmla="*/ 91 h 182"/>
                  <a:gd name="T52" fmla="*/ 132 w 190"/>
                  <a:gd name="T53" fmla="*/ 81 h 182"/>
                  <a:gd name="T54" fmla="*/ 147 w 190"/>
                  <a:gd name="T55" fmla="*/ 52 h 182"/>
                  <a:gd name="T56" fmla="*/ 139 w 190"/>
                  <a:gd name="T57" fmla="*/ 31 h 182"/>
                  <a:gd name="T58" fmla="*/ 123 w 190"/>
                  <a:gd name="T59" fmla="*/ 16 h 182"/>
                  <a:gd name="T60" fmla="*/ 94 w 190"/>
                  <a:gd name="T61" fmla="*/ 12 h 182"/>
                  <a:gd name="T62" fmla="*/ 70 w 190"/>
                  <a:gd name="T63" fmla="*/ 14 h 182"/>
                  <a:gd name="T64" fmla="*/ 70 w 190"/>
                  <a:gd name="T65" fmla="*/ 88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0"/>
                  <a:gd name="T100" fmla="*/ 0 h 182"/>
                  <a:gd name="T101" fmla="*/ 190 w 190"/>
                  <a:gd name="T102" fmla="*/ 182 h 1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0" h="182">
                    <a:moveTo>
                      <a:pt x="70" y="96"/>
                    </a:moveTo>
                    <a:lnTo>
                      <a:pt x="70" y="122"/>
                    </a:lnTo>
                    <a:lnTo>
                      <a:pt x="70" y="148"/>
                    </a:lnTo>
                    <a:lnTo>
                      <a:pt x="72" y="163"/>
                    </a:lnTo>
                    <a:lnTo>
                      <a:pt x="75" y="170"/>
                    </a:lnTo>
                    <a:lnTo>
                      <a:pt x="84" y="175"/>
                    </a:lnTo>
                    <a:lnTo>
                      <a:pt x="96" y="177"/>
                    </a:lnTo>
                    <a:lnTo>
                      <a:pt x="101" y="177"/>
                    </a:lnTo>
                    <a:lnTo>
                      <a:pt x="106" y="177"/>
                    </a:lnTo>
                    <a:lnTo>
                      <a:pt x="106" y="180"/>
                    </a:lnTo>
                    <a:lnTo>
                      <a:pt x="106" y="182"/>
                    </a:lnTo>
                    <a:lnTo>
                      <a:pt x="53" y="182"/>
                    </a:lnTo>
                    <a:lnTo>
                      <a:pt x="0" y="182"/>
                    </a:lnTo>
                    <a:lnTo>
                      <a:pt x="0" y="180"/>
                    </a:lnTo>
                    <a:lnTo>
                      <a:pt x="0" y="177"/>
                    </a:lnTo>
                    <a:lnTo>
                      <a:pt x="7" y="177"/>
                    </a:lnTo>
                    <a:lnTo>
                      <a:pt x="22" y="175"/>
                    </a:lnTo>
                    <a:lnTo>
                      <a:pt x="31" y="170"/>
                    </a:lnTo>
                    <a:lnTo>
                      <a:pt x="34" y="163"/>
                    </a:lnTo>
                    <a:lnTo>
                      <a:pt x="34" y="156"/>
                    </a:lnTo>
                    <a:lnTo>
                      <a:pt x="34" y="148"/>
                    </a:lnTo>
                    <a:lnTo>
                      <a:pt x="34" y="33"/>
                    </a:lnTo>
                    <a:lnTo>
                      <a:pt x="34" y="19"/>
                    </a:lnTo>
                    <a:lnTo>
                      <a:pt x="29" y="12"/>
                    </a:lnTo>
                    <a:lnTo>
                      <a:pt x="19" y="7"/>
                    </a:lnTo>
                    <a:lnTo>
                      <a:pt x="7" y="4"/>
                    </a:lnTo>
                    <a:lnTo>
                      <a:pt x="0" y="4"/>
                    </a:lnTo>
                    <a:lnTo>
                      <a:pt x="0" y="2"/>
                    </a:lnTo>
                    <a:lnTo>
                      <a:pt x="0" y="0"/>
                    </a:lnTo>
                    <a:lnTo>
                      <a:pt x="46" y="0"/>
                    </a:lnTo>
                    <a:lnTo>
                      <a:pt x="91" y="0"/>
                    </a:lnTo>
                    <a:lnTo>
                      <a:pt x="120" y="2"/>
                    </a:lnTo>
                    <a:lnTo>
                      <a:pt x="144" y="4"/>
                    </a:lnTo>
                    <a:lnTo>
                      <a:pt x="161" y="12"/>
                    </a:lnTo>
                    <a:lnTo>
                      <a:pt x="175" y="21"/>
                    </a:lnTo>
                    <a:lnTo>
                      <a:pt x="187" y="36"/>
                    </a:lnTo>
                    <a:lnTo>
                      <a:pt x="190" y="50"/>
                    </a:lnTo>
                    <a:lnTo>
                      <a:pt x="187" y="60"/>
                    </a:lnTo>
                    <a:lnTo>
                      <a:pt x="185" y="69"/>
                    </a:lnTo>
                    <a:lnTo>
                      <a:pt x="178" y="79"/>
                    </a:lnTo>
                    <a:lnTo>
                      <a:pt x="168" y="86"/>
                    </a:lnTo>
                    <a:lnTo>
                      <a:pt x="159" y="93"/>
                    </a:lnTo>
                    <a:lnTo>
                      <a:pt x="144" y="98"/>
                    </a:lnTo>
                    <a:lnTo>
                      <a:pt x="113" y="100"/>
                    </a:lnTo>
                    <a:lnTo>
                      <a:pt x="91" y="100"/>
                    </a:lnTo>
                    <a:lnTo>
                      <a:pt x="82" y="98"/>
                    </a:lnTo>
                    <a:lnTo>
                      <a:pt x="70" y="96"/>
                    </a:lnTo>
                    <a:close/>
                    <a:moveTo>
                      <a:pt x="70" y="88"/>
                    </a:moveTo>
                    <a:lnTo>
                      <a:pt x="79" y="91"/>
                    </a:lnTo>
                    <a:lnTo>
                      <a:pt x="87" y="91"/>
                    </a:lnTo>
                    <a:lnTo>
                      <a:pt x="101" y="91"/>
                    </a:lnTo>
                    <a:lnTo>
                      <a:pt x="118" y="88"/>
                    </a:lnTo>
                    <a:lnTo>
                      <a:pt x="132" y="81"/>
                    </a:lnTo>
                    <a:lnTo>
                      <a:pt x="144" y="69"/>
                    </a:lnTo>
                    <a:lnTo>
                      <a:pt x="147" y="52"/>
                    </a:lnTo>
                    <a:lnTo>
                      <a:pt x="144" y="43"/>
                    </a:lnTo>
                    <a:lnTo>
                      <a:pt x="139" y="31"/>
                    </a:lnTo>
                    <a:lnTo>
                      <a:pt x="132" y="21"/>
                    </a:lnTo>
                    <a:lnTo>
                      <a:pt x="123" y="16"/>
                    </a:lnTo>
                    <a:lnTo>
                      <a:pt x="108" y="12"/>
                    </a:lnTo>
                    <a:lnTo>
                      <a:pt x="94" y="12"/>
                    </a:lnTo>
                    <a:lnTo>
                      <a:pt x="82" y="12"/>
                    </a:lnTo>
                    <a:lnTo>
                      <a:pt x="70" y="14"/>
                    </a:lnTo>
                    <a:lnTo>
                      <a:pt x="70" y="52"/>
                    </a:lnTo>
                    <a:lnTo>
                      <a:pt x="70" y="88"/>
                    </a:lnTo>
                    <a:close/>
                  </a:path>
                </a:pathLst>
              </a:custGeom>
              <a:solidFill>
                <a:srgbClr val="800000"/>
              </a:solidFill>
              <a:ln w="12065">
                <a:solidFill>
                  <a:srgbClr val="800000"/>
                </a:solidFill>
                <a:prstDash val="solid"/>
                <a:round/>
                <a:headEnd/>
                <a:tailEnd/>
              </a:ln>
            </p:spPr>
            <p:txBody>
              <a:bodyPr/>
              <a:lstStyle/>
              <a:p>
                <a:endParaRPr lang="ru-RU"/>
              </a:p>
            </p:txBody>
          </p:sp>
          <p:sp>
            <p:nvSpPr>
              <p:cNvPr id="202" name="Freeform 981"/>
              <p:cNvSpPr>
                <a:spLocks noEditPoints="1"/>
              </p:cNvSpPr>
              <p:nvPr/>
            </p:nvSpPr>
            <p:spPr bwMode="auto">
              <a:xfrm>
                <a:off x="3678" y="5261"/>
                <a:ext cx="154" cy="129"/>
              </a:xfrm>
              <a:custGeom>
                <a:avLst/>
                <a:gdLst>
                  <a:gd name="T0" fmla="*/ 82 w 154"/>
                  <a:gd name="T1" fmla="*/ 115 h 129"/>
                  <a:gd name="T2" fmla="*/ 67 w 154"/>
                  <a:gd name="T3" fmla="*/ 125 h 129"/>
                  <a:gd name="T4" fmla="*/ 53 w 154"/>
                  <a:gd name="T5" fmla="*/ 127 h 129"/>
                  <a:gd name="T6" fmla="*/ 24 w 154"/>
                  <a:gd name="T7" fmla="*/ 127 h 129"/>
                  <a:gd name="T8" fmla="*/ 2 w 154"/>
                  <a:gd name="T9" fmla="*/ 110 h 129"/>
                  <a:gd name="T10" fmla="*/ 2 w 154"/>
                  <a:gd name="T11" fmla="*/ 89 h 129"/>
                  <a:gd name="T12" fmla="*/ 17 w 154"/>
                  <a:gd name="T13" fmla="*/ 74 h 129"/>
                  <a:gd name="T14" fmla="*/ 43 w 154"/>
                  <a:gd name="T15" fmla="*/ 60 h 129"/>
                  <a:gd name="T16" fmla="*/ 74 w 154"/>
                  <a:gd name="T17" fmla="*/ 50 h 129"/>
                  <a:gd name="T18" fmla="*/ 94 w 154"/>
                  <a:gd name="T19" fmla="*/ 43 h 129"/>
                  <a:gd name="T20" fmla="*/ 91 w 154"/>
                  <a:gd name="T21" fmla="*/ 24 h 129"/>
                  <a:gd name="T22" fmla="*/ 77 w 154"/>
                  <a:gd name="T23" fmla="*/ 12 h 129"/>
                  <a:gd name="T24" fmla="*/ 53 w 154"/>
                  <a:gd name="T25" fmla="*/ 9 h 129"/>
                  <a:gd name="T26" fmla="*/ 41 w 154"/>
                  <a:gd name="T27" fmla="*/ 19 h 129"/>
                  <a:gd name="T28" fmla="*/ 38 w 154"/>
                  <a:gd name="T29" fmla="*/ 31 h 129"/>
                  <a:gd name="T30" fmla="*/ 34 w 154"/>
                  <a:gd name="T31" fmla="*/ 41 h 129"/>
                  <a:gd name="T32" fmla="*/ 22 w 154"/>
                  <a:gd name="T33" fmla="*/ 43 h 129"/>
                  <a:gd name="T34" fmla="*/ 12 w 154"/>
                  <a:gd name="T35" fmla="*/ 41 h 129"/>
                  <a:gd name="T36" fmla="*/ 7 w 154"/>
                  <a:gd name="T37" fmla="*/ 31 h 129"/>
                  <a:gd name="T38" fmla="*/ 17 w 154"/>
                  <a:gd name="T39" fmla="*/ 14 h 129"/>
                  <a:gd name="T40" fmla="*/ 43 w 154"/>
                  <a:gd name="T41" fmla="*/ 2 h 129"/>
                  <a:gd name="T42" fmla="*/ 70 w 154"/>
                  <a:gd name="T43" fmla="*/ 0 h 129"/>
                  <a:gd name="T44" fmla="*/ 106 w 154"/>
                  <a:gd name="T45" fmla="*/ 5 h 129"/>
                  <a:gd name="T46" fmla="*/ 120 w 154"/>
                  <a:gd name="T47" fmla="*/ 19 h 129"/>
                  <a:gd name="T48" fmla="*/ 122 w 154"/>
                  <a:gd name="T49" fmla="*/ 29 h 129"/>
                  <a:gd name="T50" fmla="*/ 125 w 154"/>
                  <a:gd name="T51" fmla="*/ 62 h 129"/>
                  <a:gd name="T52" fmla="*/ 125 w 154"/>
                  <a:gd name="T53" fmla="*/ 98 h 129"/>
                  <a:gd name="T54" fmla="*/ 127 w 154"/>
                  <a:gd name="T55" fmla="*/ 108 h 129"/>
                  <a:gd name="T56" fmla="*/ 132 w 154"/>
                  <a:gd name="T57" fmla="*/ 113 h 129"/>
                  <a:gd name="T58" fmla="*/ 137 w 154"/>
                  <a:gd name="T59" fmla="*/ 113 h 129"/>
                  <a:gd name="T60" fmla="*/ 144 w 154"/>
                  <a:gd name="T61" fmla="*/ 108 h 129"/>
                  <a:gd name="T62" fmla="*/ 154 w 154"/>
                  <a:gd name="T63" fmla="*/ 108 h 129"/>
                  <a:gd name="T64" fmla="*/ 134 w 154"/>
                  <a:gd name="T65" fmla="*/ 125 h 129"/>
                  <a:gd name="T66" fmla="*/ 115 w 154"/>
                  <a:gd name="T67" fmla="*/ 129 h 129"/>
                  <a:gd name="T68" fmla="*/ 101 w 154"/>
                  <a:gd name="T69" fmla="*/ 125 h 129"/>
                  <a:gd name="T70" fmla="*/ 94 w 154"/>
                  <a:gd name="T71" fmla="*/ 108 h 129"/>
                  <a:gd name="T72" fmla="*/ 94 w 154"/>
                  <a:gd name="T73" fmla="*/ 101 h 129"/>
                  <a:gd name="T74" fmla="*/ 94 w 154"/>
                  <a:gd name="T75" fmla="*/ 53 h 129"/>
                  <a:gd name="T76" fmla="*/ 58 w 154"/>
                  <a:gd name="T77" fmla="*/ 65 h 129"/>
                  <a:gd name="T78" fmla="*/ 38 w 154"/>
                  <a:gd name="T79" fmla="*/ 77 h 129"/>
                  <a:gd name="T80" fmla="*/ 31 w 154"/>
                  <a:gd name="T81" fmla="*/ 91 h 129"/>
                  <a:gd name="T82" fmla="*/ 38 w 154"/>
                  <a:gd name="T83" fmla="*/ 108 h 129"/>
                  <a:gd name="T84" fmla="*/ 58 w 154"/>
                  <a:gd name="T85" fmla="*/ 113 h 129"/>
                  <a:gd name="T86" fmla="*/ 94 w 154"/>
                  <a:gd name="T87" fmla="*/ 101 h 1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29"/>
                  <a:gd name="T134" fmla="*/ 154 w 154"/>
                  <a:gd name="T135" fmla="*/ 129 h 1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29">
                    <a:moveTo>
                      <a:pt x="94" y="108"/>
                    </a:moveTo>
                    <a:lnTo>
                      <a:pt x="82" y="115"/>
                    </a:lnTo>
                    <a:lnTo>
                      <a:pt x="74" y="120"/>
                    </a:lnTo>
                    <a:lnTo>
                      <a:pt x="67" y="125"/>
                    </a:lnTo>
                    <a:lnTo>
                      <a:pt x="62" y="125"/>
                    </a:lnTo>
                    <a:lnTo>
                      <a:pt x="53" y="127"/>
                    </a:lnTo>
                    <a:lnTo>
                      <a:pt x="41" y="129"/>
                    </a:lnTo>
                    <a:lnTo>
                      <a:pt x="24" y="127"/>
                    </a:lnTo>
                    <a:lnTo>
                      <a:pt x="12" y="120"/>
                    </a:lnTo>
                    <a:lnTo>
                      <a:pt x="2" y="110"/>
                    </a:lnTo>
                    <a:lnTo>
                      <a:pt x="0" y="98"/>
                    </a:lnTo>
                    <a:lnTo>
                      <a:pt x="2" y="89"/>
                    </a:lnTo>
                    <a:lnTo>
                      <a:pt x="7" y="81"/>
                    </a:lnTo>
                    <a:lnTo>
                      <a:pt x="17" y="74"/>
                    </a:lnTo>
                    <a:lnTo>
                      <a:pt x="31" y="65"/>
                    </a:lnTo>
                    <a:lnTo>
                      <a:pt x="43" y="60"/>
                    </a:lnTo>
                    <a:lnTo>
                      <a:pt x="58" y="55"/>
                    </a:lnTo>
                    <a:lnTo>
                      <a:pt x="74" y="50"/>
                    </a:lnTo>
                    <a:lnTo>
                      <a:pt x="94" y="45"/>
                    </a:lnTo>
                    <a:lnTo>
                      <a:pt x="94" y="43"/>
                    </a:lnTo>
                    <a:lnTo>
                      <a:pt x="94" y="41"/>
                    </a:lnTo>
                    <a:lnTo>
                      <a:pt x="91" y="24"/>
                    </a:lnTo>
                    <a:lnTo>
                      <a:pt x="86" y="14"/>
                    </a:lnTo>
                    <a:lnTo>
                      <a:pt x="77" y="12"/>
                    </a:lnTo>
                    <a:lnTo>
                      <a:pt x="62" y="9"/>
                    </a:lnTo>
                    <a:lnTo>
                      <a:pt x="53" y="9"/>
                    </a:lnTo>
                    <a:lnTo>
                      <a:pt x="46" y="12"/>
                    </a:lnTo>
                    <a:lnTo>
                      <a:pt x="41" y="19"/>
                    </a:lnTo>
                    <a:lnTo>
                      <a:pt x="38" y="24"/>
                    </a:lnTo>
                    <a:lnTo>
                      <a:pt x="38" y="31"/>
                    </a:lnTo>
                    <a:lnTo>
                      <a:pt x="36" y="36"/>
                    </a:lnTo>
                    <a:lnTo>
                      <a:pt x="34" y="41"/>
                    </a:lnTo>
                    <a:lnTo>
                      <a:pt x="29" y="43"/>
                    </a:lnTo>
                    <a:lnTo>
                      <a:pt x="22" y="43"/>
                    </a:lnTo>
                    <a:lnTo>
                      <a:pt x="17" y="43"/>
                    </a:lnTo>
                    <a:lnTo>
                      <a:pt x="12" y="41"/>
                    </a:lnTo>
                    <a:lnTo>
                      <a:pt x="7" y="36"/>
                    </a:lnTo>
                    <a:lnTo>
                      <a:pt x="7" y="31"/>
                    </a:lnTo>
                    <a:lnTo>
                      <a:pt x="12" y="21"/>
                    </a:lnTo>
                    <a:lnTo>
                      <a:pt x="17" y="14"/>
                    </a:lnTo>
                    <a:lnTo>
                      <a:pt x="24" y="9"/>
                    </a:lnTo>
                    <a:lnTo>
                      <a:pt x="43" y="2"/>
                    </a:lnTo>
                    <a:lnTo>
                      <a:pt x="55" y="0"/>
                    </a:lnTo>
                    <a:lnTo>
                      <a:pt x="70" y="0"/>
                    </a:lnTo>
                    <a:lnTo>
                      <a:pt x="89" y="2"/>
                    </a:lnTo>
                    <a:lnTo>
                      <a:pt x="106" y="5"/>
                    </a:lnTo>
                    <a:lnTo>
                      <a:pt x="115" y="12"/>
                    </a:lnTo>
                    <a:lnTo>
                      <a:pt x="120" y="19"/>
                    </a:lnTo>
                    <a:lnTo>
                      <a:pt x="122" y="21"/>
                    </a:lnTo>
                    <a:lnTo>
                      <a:pt x="122" y="29"/>
                    </a:lnTo>
                    <a:lnTo>
                      <a:pt x="125" y="43"/>
                    </a:lnTo>
                    <a:lnTo>
                      <a:pt x="125" y="62"/>
                    </a:lnTo>
                    <a:lnTo>
                      <a:pt x="125" y="84"/>
                    </a:lnTo>
                    <a:lnTo>
                      <a:pt x="125" y="98"/>
                    </a:lnTo>
                    <a:lnTo>
                      <a:pt x="125" y="105"/>
                    </a:lnTo>
                    <a:lnTo>
                      <a:pt x="127" y="108"/>
                    </a:lnTo>
                    <a:lnTo>
                      <a:pt x="130" y="110"/>
                    </a:lnTo>
                    <a:lnTo>
                      <a:pt x="132" y="113"/>
                    </a:lnTo>
                    <a:lnTo>
                      <a:pt x="134" y="113"/>
                    </a:lnTo>
                    <a:lnTo>
                      <a:pt x="137" y="113"/>
                    </a:lnTo>
                    <a:lnTo>
                      <a:pt x="139" y="110"/>
                    </a:lnTo>
                    <a:lnTo>
                      <a:pt x="144" y="108"/>
                    </a:lnTo>
                    <a:lnTo>
                      <a:pt x="154" y="101"/>
                    </a:lnTo>
                    <a:lnTo>
                      <a:pt x="154" y="108"/>
                    </a:lnTo>
                    <a:lnTo>
                      <a:pt x="144" y="117"/>
                    </a:lnTo>
                    <a:lnTo>
                      <a:pt x="134" y="125"/>
                    </a:lnTo>
                    <a:lnTo>
                      <a:pt x="125" y="127"/>
                    </a:lnTo>
                    <a:lnTo>
                      <a:pt x="115" y="129"/>
                    </a:lnTo>
                    <a:lnTo>
                      <a:pt x="106" y="127"/>
                    </a:lnTo>
                    <a:lnTo>
                      <a:pt x="101" y="125"/>
                    </a:lnTo>
                    <a:lnTo>
                      <a:pt x="96" y="117"/>
                    </a:lnTo>
                    <a:lnTo>
                      <a:pt x="94" y="108"/>
                    </a:lnTo>
                    <a:close/>
                    <a:moveTo>
                      <a:pt x="94" y="101"/>
                    </a:moveTo>
                    <a:lnTo>
                      <a:pt x="94" y="77"/>
                    </a:lnTo>
                    <a:lnTo>
                      <a:pt x="94" y="53"/>
                    </a:lnTo>
                    <a:lnTo>
                      <a:pt x="72" y="60"/>
                    </a:lnTo>
                    <a:lnTo>
                      <a:pt x="58" y="65"/>
                    </a:lnTo>
                    <a:lnTo>
                      <a:pt x="46" y="72"/>
                    </a:lnTo>
                    <a:lnTo>
                      <a:pt x="38" y="77"/>
                    </a:lnTo>
                    <a:lnTo>
                      <a:pt x="34" y="84"/>
                    </a:lnTo>
                    <a:lnTo>
                      <a:pt x="31" y="91"/>
                    </a:lnTo>
                    <a:lnTo>
                      <a:pt x="34" y="101"/>
                    </a:lnTo>
                    <a:lnTo>
                      <a:pt x="38" y="108"/>
                    </a:lnTo>
                    <a:lnTo>
                      <a:pt x="48" y="110"/>
                    </a:lnTo>
                    <a:lnTo>
                      <a:pt x="58" y="113"/>
                    </a:lnTo>
                    <a:lnTo>
                      <a:pt x="74" y="110"/>
                    </a:lnTo>
                    <a:lnTo>
                      <a:pt x="94" y="101"/>
                    </a:lnTo>
                    <a:close/>
                  </a:path>
                </a:pathLst>
              </a:custGeom>
              <a:solidFill>
                <a:srgbClr val="800000"/>
              </a:solidFill>
              <a:ln w="12065">
                <a:solidFill>
                  <a:srgbClr val="800000"/>
                </a:solidFill>
                <a:prstDash val="solid"/>
                <a:round/>
                <a:headEnd/>
                <a:tailEnd/>
              </a:ln>
            </p:spPr>
            <p:txBody>
              <a:bodyPr/>
              <a:lstStyle/>
              <a:p>
                <a:endParaRPr lang="ru-RU"/>
              </a:p>
            </p:txBody>
          </p:sp>
          <p:sp>
            <p:nvSpPr>
              <p:cNvPr id="203" name="Freeform 982"/>
              <p:cNvSpPr>
                <a:spLocks/>
              </p:cNvSpPr>
              <p:nvPr/>
            </p:nvSpPr>
            <p:spPr bwMode="auto">
              <a:xfrm>
                <a:off x="3692" y="5419"/>
                <a:ext cx="125" cy="127"/>
              </a:xfrm>
              <a:custGeom>
                <a:avLst/>
                <a:gdLst>
                  <a:gd name="T0" fmla="*/ 58 w 125"/>
                  <a:gd name="T1" fmla="*/ 0 h 127"/>
                  <a:gd name="T2" fmla="*/ 58 w 125"/>
                  <a:gd name="T3" fmla="*/ 29 h 127"/>
                  <a:gd name="T4" fmla="*/ 70 w 125"/>
                  <a:gd name="T5" fmla="*/ 17 h 127"/>
                  <a:gd name="T6" fmla="*/ 80 w 125"/>
                  <a:gd name="T7" fmla="*/ 7 h 127"/>
                  <a:gd name="T8" fmla="*/ 92 w 125"/>
                  <a:gd name="T9" fmla="*/ 3 h 127"/>
                  <a:gd name="T10" fmla="*/ 101 w 125"/>
                  <a:gd name="T11" fmla="*/ 0 h 127"/>
                  <a:gd name="T12" fmla="*/ 111 w 125"/>
                  <a:gd name="T13" fmla="*/ 3 h 127"/>
                  <a:gd name="T14" fmla="*/ 118 w 125"/>
                  <a:gd name="T15" fmla="*/ 5 h 127"/>
                  <a:gd name="T16" fmla="*/ 123 w 125"/>
                  <a:gd name="T17" fmla="*/ 10 h 127"/>
                  <a:gd name="T18" fmla="*/ 125 w 125"/>
                  <a:gd name="T19" fmla="*/ 15 h 127"/>
                  <a:gd name="T20" fmla="*/ 123 w 125"/>
                  <a:gd name="T21" fmla="*/ 19 h 127"/>
                  <a:gd name="T22" fmla="*/ 120 w 125"/>
                  <a:gd name="T23" fmla="*/ 24 h 127"/>
                  <a:gd name="T24" fmla="*/ 116 w 125"/>
                  <a:gd name="T25" fmla="*/ 27 h 127"/>
                  <a:gd name="T26" fmla="*/ 108 w 125"/>
                  <a:gd name="T27" fmla="*/ 27 h 127"/>
                  <a:gd name="T28" fmla="*/ 104 w 125"/>
                  <a:gd name="T29" fmla="*/ 27 h 127"/>
                  <a:gd name="T30" fmla="*/ 94 w 125"/>
                  <a:gd name="T31" fmla="*/ 24 h 127"/>
                  <a:gd name="T32" fmla="*/ 89 w 125"/>
                  <a:gd name="T33" fmla="*/ 19 h 127"/>
                  <a:gd name="T34" fmla="*/ 82 w 125"/>
                  <a:gd name="T35" fmla="*/ 19 h 127"/>
                  <a:gd name="T36" fmla="*/ 80 w 125"/>
                  <a:gd name="T37" fmla="*/ 19 h 127"/>
                  <a:gd name="T38" fmla="*/ 75 w 125"/>
                  <a:gd name="T39" fmla="*/ 22 h 127"/>
                  <a:gd name="T40" fmla="*/ 68 w 125"/>
                  <a:gd name="T41" fmla="*/ 29 h 127"/>
                  <a:gd name="T42" fmla="*/ 58 w 125"/>
                  <a:gd name="T43" fmla="*/ 39 h 127"/>
                  <a:gd name="T44" fmla="*/ 58 w 125"/>
                  <a:gd name="T45" fmla="*/ 70 h 127"/>
                  <a:gd name="T46" fmla="*/ 58 w 125"/>
                  <a:gd name="T47" fmla="*/ 99 h 127"/>
                  <a:gd name="T48" fmla="*/ 60 w 125"/>
                  <a:gd name="T49" fmla="*/ 108 h 127"/>
                  <a:gd name="T50" fmla="*/ 63 w 125"/>
                  <a:gd name="T51" fmla="*/ 113 h 127"/>
                  <a:gd name="T52" fmla="*/ 70 w 125"/>
                  <a:gd name="T53" fmla="*/ 120 h 127"/>
                  <a:gd name="T54" fmla="*/ 77 w 125"/>
                  <a:gd name="T55" fmla="*/ 123 h 127"/>
                  <a:gd name="T56" fmla="*/ 89 w 125"/>
                  <a:gd name="T57" fmla="*/ 123 h 127"/>
                  <a:gd name="T58" fmla="*/ 89 w 125"/>
                  <a:gd name="T59" fmla="*/ 125 h 127"/>
                  <a:gd name="T60" fmla="*/ 89 w 125"/>
                  <a:gd name="T61" fmla="*/ 127 h 127"/>
                  <a:gd name="T62" fmla="*/ 3 w 125"/>
                  <a:gd name="T63" fmla="*/ 127 h 127"/>
                  <a:gd name="T64" fmla="*/ 3 w 125"/>
                  <a:gd name="T65" fmla="*/ 125 h 127"/>
                  <a:gd name="T66" fmla="*/ 3 w 125"/>
                  <a:gd name="T67" fmla="*/ 123 h 127"/>
                  <a:gd name="T68" fmla="*/ 12 w 125"/>
                  <a:gd name="T69" fmla="*/ 120 h 127"/>
                  <a:gd name="T70" fmla="*/ 22 w 125"/>
                  <a:gd name="T71" fmla="*/ 118 h 127"/>
                  <a:gd name="T72" fmla="*/ 24 w 125"/>
                  <a:gd name="T73" fmla="*/ 115 h 127"/>
                  <a:gd name="T74" fmla="*/ 27 w 125"/>
                  <a:gd name="T75" fmla="*/ 113 h 127"/>
                  <a:gd name="T76" fmla="*/ 29 w 125"/>
                  <a:gd name="T77" fmla="*/ 108 h 127"/>
                  <a:gd name="T78" fmla="*/ 29 w 125"/>
                  <a:gd name="T79" fmla="*/ 99 h 127"/>
                  <a:gd name="T80" fmla="*/ 29 w 125"/>
                  <a:gd name="T81" fmla="*/ 75 h 127"/>
                  <a:gd name="T82" fmla="*/ 29 w 125"/>
                  <a:gd name="T83" fmla="*/ 51 h 127"/>
                  <a:gd name="T84" fmla="*/ 29 w 125"/>
                  <a:gd name="T85" fmla="*/ 41 h 127"/>
                  <a:gd name="T86" fmla="*/ 29 w 125"/>
                  <a:gd name="T87" fmla="*/ 34 h 127"/>
                  <a:gd name="T88" fmla="*/ 27 w 125"/>
                  <a:gd name="T89" fmla="*/ 27 h 127"/>
                  <a:gd name="T90" fmla="*/ 24 w 125"/>
                  <a:gd name="T91" fmla="*/ 24 h 127"/>
                  <a:gd name="T92" fmla="*/ 22 w 125"/>
                  <a:gd name="T93" fmla="*/ 19 h 127"/>
                  <a:gd name="T94" fmla="*/ 20 w 125"/>
                  <a:gd name="T95" fmla="*/ 19 h 127"/>
                  <a:gd name="T96" fmla="*/ 15 w 125"/>
                  <a:gd name="T97" fmla="*/ 19 h 127"/>
                  <a:gd name="T98" fmla="*/ 10 w 125"/>
                  <a:gd name="T99" fmla="*/ 19 h 127"/>
                  <a:gd name="T100" fmla="*/ 3 w 125"/>
                  <a:gd name="T101" fmla="*/ 19 h 127"/>
                  <a:gd name="T102" fmla="*/ 0 w 125"/>
                  <a:gd name="T103" fmla="*/ 17 h 127"/>
                  <a:gd name="T104" fmla="*/ 0 w 125"/>
                  <a:gd name="T105" fmla="*/ 15 h 127"/>
                  <a:gd name="T106" fmla="*/ 51 w 125"/>
                  <a:gd name="T107" fmla="*/ 0 h 127"/>
                  <a:gd name="T108" fmla="*/ 58 w 125"/>
                  <a:gd name="T109" fmla="*/ 0 h 1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
                  <a:gd name="T166" fmla="*/ 0 h 127"/>
                  <a:gd name="T167" fmla="*/ 125 w 125"/>
                  <a:gd name="T168" fmla="*/ 127 h 1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 h="127">
                    <a:moveTo>
                      <a:pt x="58" y="0"/>
                    </a:moveTo>
                    <a:lnTo>
                      <a:pt x="58" y="29"/>
                    </a:lnTo>
                    <a:lnTo>
                      <a:pt x="70" y="17"/>
                    </a:lnTo>
                    <a:lnTo>
                      <a:pt x="80" y="7"/>
                    </a:lnTo>
                    <a:lnTo>
                      <a:pt x="92" y="3"/>
                    </a:lnTo>
                    <a:lnTo>
                      <a:pt x="101" y="0"/>
                    </a:lnTo>
                    <a:lnTo>
                      <a:pt x="111" y="3"/>
                    </a:lnTo>
                    <a:lnTo>
                      <a:pt x="118" y="5"/>
                    </a:lnTo>
                    <a:lnTo>
                      <a:pt x="123" y="10"/>
                    </a:lnTo>
                    <a:lnTo>
                      <a:pt x="125" y="15"/>
                    </a:lnTo>
                    <a:lnTo>
                      <a:pt x="123" y="19"/>
                    </a:lnTo>
                    <a:lnTo>
                      <a:pt x="120" y="24"/>
                    </a:lnTo>
                    <a:lnTo>
                      <a:pt x="116" y="27"/>
                    </a:lnTo>
                    <a:lnTo>
                      <a:pt x="108" y="27"/>
                    </a:lnTo>
                    <a:lnTo>
                      <a:pt x="104" y="27"/>
                    </a:lnTo>
                    <a:lnTo>
                      <a:pt x="94" y="24"/>
                    </a:lnTo>
                    <a:lnTo>
                      <a:pt x="89" y="19"/>
                    </a:lnTo>
                    <a:lnTo>
                      <a:pt x="82" y="19"/>
                    </a:lnTo>
                    <a:lnTo>
                      <a:pt x="80" y="19"/>
                    </a:lnTo>
                    <a:lnTo>
                      <a:pt x="75" y="22"/>
                    </a:lnTo>
                    <a:lnTo>
                      <a:pt x="68" y="29"/>
                    </a:lnTo>
                    <a:lnTo>
                      <a:pt x="58" y="39"/>
                    </a:lnTo>
                    <a:lnTo>
                      <a:pt x="58" y="70"/>
                    </a:lnTo>
                    <a:lnTo>
                      <a:pt x="58" y="99"/>
                    </a:lnTo>
                    <a:lnTo>
                      <a:pt x="60" y="108"/>
                    </a:lnTo>
                    <a:lnTo>
                      <a:pt x="63" y="113"/>
                    </a:lnTo>
                    <a:lnTo>
                      <a:pt x="70" y="120"/>
                    </a:lnTo>
                    <a:lnTo>
                      <a:pt x="77" y="123"/>
                    </a:lnTo>
                    <a:lnTo>
                      <a:pt x="89" y="123"/>
                    </a:lnTo>
                    <a:lnTo>
                      <a:pt x="89" y="125"/>
                    </a:lnTo>
                    <a:lnTo>
                      <a:pt x="89" y="127"/>
                    </a:lnTo>
                    <a:lnTo>
                      <a:pt x="3" y="127"/>
                    </a:lnTo>
                    <a:lnTo>
                      <a:pt x="3" y="125"/>
                    </a:lnTo>
                    <a:lnTo>
                      <a:pt x="3" y="123"/>
                    </a:lnTo>
                    <a:lnTo>
                      <a:pt x="12" y="120"/>
                    </a:lnTo>
                    <a:lnTo>
                      <a:pt x="22" y="118"/>
                    </a:lnTo>
                    <a:lnTo>
                      <a:pt x="24" y="115"/>
                    </a:lnTo>
                    <a:lnTo>
                      <a:pt x="27" y="113"/>
                    </a:lnTo>
                    <a:lnTo>
                      <a:pt x="29" y="108"/>
                    </a:lnTo>
                    <a:lnTo>
                      <a:pt x="29" y="99"/>
                    </a:lnTo>
                    <a:lnTo>
                      <a:pt x="29" y="75"/>
                    </a:lnTo>
                    <a:lnTo>
                      <a:pt x="29" y="51"/>
                    </a:lnTo>
                    <a:lnTo>
                      <a:pt x="29" y="41"/>
                    </a:lnTo>
                    <a:lnTo>
                      <a:pt x="29" y="34"/>
                    </a:lnTo>
                    <a:lnTo>
                      <a:pt x="27" y="27"/>
                    </a:lnTo>
                    <a:lnTo>
                      <a:pt x="24" y="24"/>
                    </a:lnTo>
                    <a:lnTo>
                      <a:pt x="22" y="19"/>
                    </a:lnTo>
                    <a:lnTo>
                      <a:pt x="20" y="19"/>
                    </a:lnTo>
                    <a:lnTo>
                      <a:pt x="15" y="19"/>
                    </a:lnTo>
                    <a:lnTo>
                      <a:pt x="10" y="19"/>
                    </a:lnTo>
                    <a:lnTo>
                      <a:pt x="3" y="19"/>
                    </a:lnTo>
                    <a:lnTo>
                      <a:pt x="0" y="17"/>
                    </a:lnTo>
                    <a:lnTo>
                      <a:pt x="0" y="15"/>
                    </a:lnTo>
                    <a:lnTo>
                      <a:pt x="51" y="0"/>
                    </a:lnTo>
                    <a:lnTo>
                      <a:pt x="58" y="0"/>
                    </a:lnTo>
                    <a:close/>
                  </a:path>
                </a:pathLst>
              </a:custGeom>
              <a:solidFill>
                <a:srgbClr val="800000"/>
              </a:solidFill>
              <a:ln w="12065">
                <a:solidFill>
                  <a:srgbClr val="800000"/>
                </a:solidFill>
                <a:prstDash val="solid"/>
                <a:round/>
                <a:headEnd/>
                <a:tailEnd/>
              </a:ln>
            </p:spPr>
            <p:txBody>
              <a:bodyPr/>
              <a:lstStyle/>
              <a:p>
                <a:endParaRPr lang="ru-RU"/>
              </a:p>
            </p:txBody>
          </p:sp>
          <p:sp>
            <p:nvSpPr>
              <p:cNvPr id="204" name="Freeform 983"/>
              <p:cNvSpPr>
                <a:spLocks noEditPoints="1"/>
              </p:cNvSpPr>
              <p:nvPr/>
            </p:nvSpPr>
            <p:spPr bwMode="auto">
              <a:xfrm>
                <a:off x="3678" y="5575"/>
                <a:ext cx="154" cy="130"/>
              </a:xfrm>
              <a:custGeom>
                <a:avLst/>
                <a:gdLst>
                  <a:gd name="T0" fmla="*/ 82 w 154"/>
                  <a:gd name="T1" fmla="*/ 115 h 130"/>
                  <a:gd name="T2" fmla="*/ 67 w 154"/>
                  <a:gd name="T3" fmla="*/ 125 h 130"/>
                  <a:gd name="T4" fmla="*/ 53 w 154"/>
                  <a:gd name="T5" fmla="*/ 127 h 130"/>
                  <a:gd name="T6" fmla="*/ 24 w 154"/>
                  <a:gd name="T7" fmla="*/ 127 h 130"/>
                  <a:gd name="T8" fmla="*/ 2 w 154"/>
                  <a:gd name="T9" fmla="*/ 111 h 130"/>
                  <a:gd name="T10" fmla="*/ 2 w 154"/>
                  <a:gd name="T11" fmla="*/ 89 h 130"/>
                  <a:gd name="T12" fmla="*/ 17 w 154"/>
                  <a:gd name="T13" fmla="*/ 75 h 130"/>
                  <a:gd name="T14" fmla="*/ 43 w 154"/>
                  <a:gd name="T15" fmla="*/ 60 h 130"/>
                  <a:gd name="T16" fmla="*/ 74 w 154"/>
                  <a:gd name="T17" fmla="*/ 51 h 130"/>
                  <a:gd name="T18" fmla="*/ 94 w 154"/>
                  <a:gd name="T19" fmla="*/ 43 h 130"/>
                  <a:gd name="T20" fmla="*/ 91 w 154"/>
                  <a:gd name="T21" fmla="*/ 24 h 130"/>
                  <a:gd name="T22" fmla="*/ 77 w 154"/>
                  <a:gd name="T23" fmla="*/ 10 h 130"/>
                  <a:gd name="T24" fmla="*/ 53 w 154"/>
                  <a:gd name="T25" fmla="*/ 10 h 130"/>
                  <a:gd name="T26" fmla="*/ 41 w 154"/>
                  <a:gd name="T27" fmla="*/ 19 h 130"/>
                  <a:gd name="T28" fmla="*/ 38 w 154"/>
                  <a:gd name="T29" fmla="*/ 31 h 130"/>
                  <a:gd name="T30" fmla="*/ 34 w 154"/>
                  <a:gd name="T31" fmla="*/ 41 h 130"/>
                  <a:gd name="T32" fmla="*/ 22 w 154"/>
                  <a:gd name="T33" fmla="*/ 43 h 130"/>
                  <a:gd name="T34" fmla="*/ 12 w 154"/>
                  <a:gd name="T35" fmla="*/ 41 h 130"/>
                  <a:gd name="T36" fmla="*/ 7 w 154"/>
                  <a:gd name="T37" fmla="*/ 31 h 130"/>
                  <a:gd name="T38" fmla="*/ 17 w 154"/>
                  <a:gd name="T39" fmla="*/ 15 h 130"/>
                  <a:gd name="T40" fmla="*/ 43 w 154"/>
                  <a:gd name="T41" fmla="*/ 3 h 130"/>
                  <a:gd name="T42" fmla="*/ 70 w 154"/>
                  <a:gd name="T43" fmla="*/ 0 h 130"/>
                  <a:gd name="T44" fmla="*/ 106 w 154"/>
                  <a:gd name="T45" fmla="*/ 5 h 130"/>
                  <a:gd name="T46" fmla="*/ 120 w 154"/>
                  <a:gd name="T47" fmla="*/ 19 h 130"/>
                  <a:gd name="T48" fmla="*/ 122 w 154"/>
                  <a:gd name="T49" fmla="*/ 29 h 130"/>
                  <a:gd name="T50" fmla="*/ 125 w 154"/>
                  <a:gd name="T51" fmla="*/ 63 h 130"/>
                  <a:gd name="T52" fmla="*/ 125 w 154"/>
                  <a:gd name="T53" fmla="*/ 99 h 130"/>
                  <a:gd name="T54" fmla="*/ 127 w 154"/>
                  <a:gd name="T55" fmla="*/ 108 h 130"/>
                  <a:gd name="T56" fmla="*/ 132 w 154"/>
                  <a:gd name="T57" fmla="*/ 113 h 130"/>
                  <a:gd name="T58" fmla="*/ 137 w 154"/>
                  <a:gd name="T59" fmla="*/ 113 h 130"/>
                  <a:gd name="T60" fmla="*/ 144 w 154"/>
                  <a:gd name="T61" fmla="*/ 108 h 130"/>
                  <a:gd name="T62" fmla="*/ 154 w 154"/>
                  <a:gd name="T63" fmla="*/ 108 h 130"/>
                  <a:gd name="T64" fmla="*/ 134 w 154"/>
                  <a:gd name="T65" fmla="*/ 125 h 130"/>
                  <a:gd name="T66" fmla="*/ 115 w 154"/>
                  <a:gd name="T67" fmla="*/ 130 h 130"/>
                  <a:gd name="T68" fmla="*/ 101 w 154"/>
                  <a:gd name="T69" fmla="*/ 125 h 130"/>
                  <a:gd name="T70" fmla="*/ 94 w 154"/>
                  <a:gd name="T71" fmla="*/ 108 h 130"/>
                  <a:gd name="T72" fmla="*/ 94 w 154"/>
                  <a:gd name="T73" fmla="*/ 101 h 130"/>
                  <a:gd name="T74" fmla="*/ 94 w 154"/>
                  <a:gd name="T75" fmla="*/ 53 h 130"/>
                  <a:gd name="T76" fmla="*/ 58 w 154"/>
                  <a:gd name="T77" fmla="*/ 65 h 130"/>
                  <a:gd name="T78" fmla="*/ 38 w 154"/>
                  <a:gd name="T79" fmla="*/ 77 h 130"/>
                  <a:gd name="T80" fmla="*/ 31 w 154"/>
                  <a:gd name="T81" fmla="*/ 91 h 130"/>
                  <a:gd name="T82" fmla="*/ 38 w 154"/>
                  <a:gd name="T83" fmla="*/ 106 h 130"/>
                  <a:gd name="T84" fmla="*/ 58 w 154"/>
                  <a:gd name="T85" fmla="*/ 113 h 130"/>
                  <a:gd name="T86" fmla="*/ 94 w 154"/>
                  <a:gd name="T87" fmla="*/ 101 h 1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30"/>
                  <a:gd name="T134" fmla="*/ 154 w 154"/>
                  <a:gd name="T135" fmla="*/ 130 h 1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30">
                    <a:moveTo>
                      <a:pt x="94" y="108"/>
                    </a:moveTo>
                    <a:lnTo>
                      <a:pt x="82" y="115"/>
                    </a:lnTo>
                    <a:lnTo>
                      <a:pt x="74" y="120"/>
                    </a:lnTo>
                    <a:lnTo>
                      <a:pt x="67" y="125"/>
                    </a:lnTo>
                    <a:lnTo>
                      <a:pt x="62" y="125"/>
                    </a:lnTo>
                    <a:lnTo>
                      <a:pt x="53" y="127"/>
                    </a:lnTo>
                    <a:lnTo>
                      <a:pt x="41" y="130"/>
                    </a:lnTo>
                    <a:lnTo>
                      <a:pt x="24" y="127"/>
                    </a:lnTo>
                    <a:lnTo>
                      <a:pt x="12" y="120"/>
                    </a:lnTo>
                    <a:lnTo>
                      <a:pt x="2" y="111"/>
                    </a:lnTo>
                    <a:lnTo>
                      <a:pt x="0" y="96"/>
                    </a:lnTo>
                    <a:lnTo>
                      <a:pt x="2" y="89"/>
                    </a:lnTo>
                    <a:lnTo>
                      <a:pt x="7" y="82"/>
                    </a:lnTo>
                    <a:lnTo>
                      <a:pt x="17" y="75"/>
                    </a:lnTo>
                    <a:lnTo>
                      <a:pt x="31" y="65"/>
                    </a:lnTo>
                    <a:lnTo>
                      <a:pt x="43" y="60"/>
                    </a:lnTo>
                    <a:lnTo>
                      <a:pt x="58" y="55"/>
                    </a:lnTo>
                    <a:lnTo>
                      <a:pt x="74" y="51"/>
                    </a:lnTo>
                    <a:lnTo>
                      <a:pt x="94" y="46"/>
                    </a:lnTo>
                    <a:lnTo>
                      <a:pt x="94" y="43"/>
                    </a:lnTo>
                    <a:lnTo>
                      <a:pt x="94" y="41"/>
                    </a:lnTo>
                    <a:lnTo>
                      <a:pt x="91" y="24"/>
                    </a:lnTo>
                    <a:lnTo>
                      <a:pt x="86" y="15"/>
                    </a:lnTo>
                    <a:lnTo>
                      <a:pt x="77" y="10"/>
                    </a:lnTo>
                    <a:lnTo>
                      <a:pt x="62" y="7"/>
                    </a:lnTo>
                    <a:lnTo>
                      <a:pt x="53" y="10"/>
                    </a:lnTo>
                    <a:lnTo>
                      <a:pt x="46" y="12"/>
                    </a:lnTo>
                    <a:lnTo>
                      <a:pt x="41" y="19"/>
                    </a:lnTo>
                    <a:lnTo>
                      <a:pt x="38" y="24"/>
                    </a:lnTo>
                    <a:lnTo>
                      <a:pt x="38" y="31"/>
                    </a:lnTo>
                    <a:lnTo>
                      <a:pt x="36" y="36"/>
                    </a:lnTo>
                    <a:lnTo>
                      <a:pt x="34" y="41"/>
                    </a:lnTo>
                    <a:lnTo>
                      <a:pt x="29" y="43"/>
                    </a:lnTo>
                    <a:lnTo>
                      <a:pt x="22" y="43"/>
                    </a:lnTo>
                    <a:lnTo>
                      <a:pt x="17" y="43"/>
                    </a:lnTo>
                    <a:lnTo>
                      <a:pt x="12" y="41"/>
                    </a:lnTo>
                    <a:lnTo>
                      <a:pt x="7" y="36"/>
                    </a:lnTo>
                    <a:lnTo>
                      <a:pt x="7" y="31"/>
                    </a:lnTo>
                    <a:lnTo>
                      <a:pt x="12" y="22"/>
                    </a:lnTo>
                    <a:lnTo>
                      <a:pt x="17" y="15"/>
                    </a:lnTo>
                    <a:lnTo>
                      <a:pt x="24" y="10"/>
                    </a:lnTo>
                    <a:lnTo>
                      <a:pt x="43" y="3"/>
                    </a:lnTo>
                    <a:lnTo>
                      <a:pt x="55" y="0"/>
                    </a:lnTo>
                    <a:lnTo>
                      <a:pt x="70" y="0"/>
                    </a:lnTo>
                    <a:lnTo>
                      <a:pt x="89" y="3"/>
                    </a:lnTo>
                    <a:lnTo>
                      <a:pt x="106" y="5"/>
                    </a:lnTo>
                    <a:lnTo>
                      <a:pt x="115" y="10"/>
                    </a:lnTo>
                    <a:lnTo>
                      <a:pt x="120" y="19"/>
                    </a:lnTo>
                    <a:lnTo>
                      <a:pt x="122" y="22"/>
                    </a:lnTo>
                    <a:lnTo>
                      <a:pt x="122" y="29"/>
                    </a:lnTo>
                    <a:lnTo>
                      <a:pt x="125" y="43"/>
                    </a:lnTo>
                    <a:lnTo>
                      <a:pt x="125" y="63"/>
                    </a:lnTo>
                    <a:lnTo>
                      <a:pt x="125" y="84"/>
                    </a:lnTo>
                    <a:lnTo>
                      <a:pt x="125" y="99"/>
                    </a:lnTo>
                    <a:lnTo>
                      <a:pt x="125" y="106"/>
                    </a:lnTo>
                    <a:lnTo>
                      <a:pt x="127" y="108"/>
                    </a:lnTo>
                    <a:lnTo>
                      <a:pt x="130" y="111"/>
                    </a:lnTo>
                    <a:lnTo>
                      <a:pt x="132" y="113"/>
                    </a:lnTo>
                    <a:lnTo>
                      <a:pt x="134" y="113"/>
                    </a:lnTo>
                    <a:lnTo>
                      <a:pt x="137" y="113"/>
                    </a:lnTo>
                    <a:lnTo>
                      <a:pt x="139" y="111"/>
                    </a:lnTo>
                    <a:lnTo>
                      <a:pt x="144" y="108"/>
                    </a:lnTo>
                    <a:lnTo>
                      <a:pt x="154" y="101"/>
                    </a:lnTo>
                    <a:lnTo>
                      <a:pt x="154" y="108"/>
                    </a:lnTo>
                    <a:lnTo>
                      <a:pt x="144" y="118"/>
                    </a:lnTo>
                    <a:lnTo>
                      <a:pt x="134" y="125"/>
                    </a:lnTo>
                    <a:lnTo>
                      <a:pt x="125" y="127"/>
                    </a:lnTo>
                    <a:lnTo>
                      <a:pt x="115" y="130"/>
                    </a:lnTo>
                    <a:lnTo>
                      <a:pt x="106" y="127"/>
                    </a:lnTo>
                    <a:lnTo>
                      <a:pt x="101" y="125"/>
                    </a:lnTo>
                    <a:lnTo>
                      <a:pt x="96" y="118"/>
                    </a:lnTo>
                    <a:lnTo>
                      <a:pt x="94" y="108"/>
                    </a:lnTo>
                    <a:close/>
                    <a:moveTo>
                      <a:pt x="94" y="101"/>
                    </a:moveTo>
                    <a:lnTo>
                      <a:pt x="94" y="77"/>
                    </a:lnTo>
                    <a:lnTo>
                      <a:pt x="94" y="53"/>
                    </a:lnTo>
                    <a:lnTo>
                      <a:pt x="72" y="60"/>
                    </a:lnTo>
                    <a:lnTo>
                      <a:pt x="58" y="65"/>
                    </a:lnTo>
                    <a:lnTo>
                      <a:pt x="46" y="70"/>
                    </a:lnTo>
                    <a:lnTo>
                      <a:pt x="38" y="77"/>
                    </a:lnTo>
                    <a:lnTo>
                      <a:pt x="34" y="84"/>
                    </a:lnTo>
                    <a:lnTo>
                      <a:pt x="31" y="91"/>
                    </a:lnTo>
                    <a:lnTo>
                      <a:pt x="34" y="101"/>
                    </a:lnTo>
                    <a:lnTo>
                      <a:pt x="38" y="106"/>
                    </a:lnTo>
                    <a:lnTo>
                      <a:pt x="48" y="111"/>
                    </a:lnTo>
                    <a:lnTo>
                      <a:pt x="58" y="113"/>
                    </a:lnTo>
                    <a:lnTo>
                      <a:pt x="74" y="111"/>
                    </a:lnTo>
                    <a:lnTo>
                      <a:pt x="94" y="101"/>
                    </a:lnTo>
                    <a:close/>
                  </a:path>
                </a:pathLst>
              </a:custGeom>
              <a:solidFill>
                <a:srgbClr val="800000"/>
              </a:solidFill>
              <a:ln w="12065">
                <a:solidFill>
                  <a:srgbClr val="800000"/>
                </a:solidFill>
                <a:prstDash val="solid"/>
                <a:round/>
                <a:headEnd/>
                <a:tailEnd/>
              </a:ln>
            </p:spPr>
            <p:txBody>
              <a:bodyPr/>
              <a:lstStyle/>
              <a:p>
                <a:endParaRPr lang="ru-RU"/>
              </a:p>
            </p:txBody>
          </p:sp>
          <p:sp>
            <p:nvSpPr>
              <p:cNvPr id="205" name="Freeform 984"/>
              <p:cNvSpPr>
                <a:spLocks noEditPoints="1"/>
              </p:cNvSpPr>
              <p:nvPr/>
            </p:nvSpPr>
            <p:spPr bwMode="auto">
              <a:xfrm>
                <a:off x="3666" y="5734"/>
                <a:ext cx="178" cy="194"/>
              </a:xfrm>
              <a:custGeom>
                <a:avLst/>
                <a:gdLst>
                  <a:gd name="T0" fmla="*/ 106 w 178"/>
                  <a:gd name="T1" fmla="*/ 184 h 194"/>
                  <a:gd name="T2" fmla="*/ 82 w 178"/>
                  <a:gd name="T3" fmla="*/ 192 h 194"/>
                  <a:gd name="T4" fmla="*/ 55 w 178"/>
                  <a:gd name="T5" fmla="*/ 194 h 194"/>
                  <a:gd name="T6" fmla="*/ 22 w 178"/>
                  <a:gd name="T7" fmla="*/ 177 h 194"/>
                  <a:gd name="T8" fmla="*/ 5 w 178"/>
                  <a:gd name="T9" fmla="*/ 158 h 194"/>
                  <a:gd name="T10" fmla="*/ 0 w 178"/>
                  <a:gd name="T11" fmla="*/ 134 h 194"/>
                  <a:gd name="T12" fmla="*/ 5 w 178"/>
                  <a:gd name="T13" fmla="*/ 110 h 194"/>
                  <a:gd name="T14" fmla="*/ 24 w 178"/>
                  <a:gd name="T15" fmla="*/ 86 h 194"/>
                  <a:gd name="T16" fmla="*/ 50 w 178"/>
                  <a:gd name="T17" fmla="*/ 69 h 194"/>
                  <a:gd name="T18" fmla="*/ 82 w 178"/>
                  <a:gd name="T19" fmla="*/ 64 h 194"/>
                  <a:gd name="T20" fmla="*/ 118 w 178"/>
                  <a:gd name="T21" fmla="*/ 74 h 194"/>
                  <a:gd name="T22" fmla="*/ 118 w 178"/>
                  <a:gd name="T23" fmla="*/ 50 h 194"/>
                  <a:gd name="T24" fmla="*/ 118 w 178"/>
                  <a:gd name="T25" fmla="*/ 28 h 194"/>
                  <a:gd name="T26" fmla="*/ 115 w 178"/>
                  <a:gd name="T27" fmla="*/ 21 h 194"/>
                  <a:gd name="T28" fmla="*/ 110 w 178"/>
                  <a:gd name="T29" fmla="*/ 19 h 194"/>
                  <a:gd name="T30" fmla="*/ 101 w 178"/>
                  <a:gd name="T31" fmla="*/ 19 h 194"/>
                  <a:gd name="T32" fmla="*/ 91 w 178"/>
                  <a:gd name="T33" fmla="*/ 16 h 194"/>
                  <a:gd name="T34" fmla="*/ 142 w 178"/>
                  <a:gd name="T35" fmla="*/ 0 h 194"/>
                  <a:gd name="T36" fmla="*/ 149 w 178"/>
                  <a:gd name="T37" fmla="*/ 72 h 194"/>
                  <a:gd name="T38" fmla="*/ 149 w 178"/>
                  <a:gd name="T39" fmla="*/ 158 h 194"/>
                  <a:gd name="T40" fmla="*/ 151 w 178"/>
                  <a:gd name="T41" fmla="*/ 168 h 194"/>
                  <a:gd name="T42" fmla="*/ 156 w 178"/>
                  <a:gd name="T43" fmla="*/ 175 h 194"/>
                  <a:gd name="T44" fmla="*/ 161 w 178"/>
                  <a:gd name="T45" fmla="*/ 175 h 194"/>
                  <a:gd name="T46" fmla="*/ 178 w 178"/>
                  <a:gd name="T47" fmla="*/ 177 h 194"/>
                  <a:gd name="T48" fmla="*/ 154 w 178"/>
                  <a:gd name="T49" fmla="*/ 187 h 194"/>
                  <a:gd name="T50" fmla="*/ 122 w 178"/>
                  <a:gd name="T51" fmla="*/ 194 h 194"/>
                  <a:gd name="T52" fmla="*/ 118 w 178"/>
                  <a:gd name="T53" fmla="*/ 184 h 194"/>
                  <a:gd name="T54" fmla="*/ 118 w 178"/>
                  <a:gd name="T55" fmla="*/ 175 h 194"/>
                  <a:gd name="T56" fmla="*/ 118 w 178"/>
                  <a:gd name="T57" fmla="*/ 103 h 194"/>
                  <a:gd name="T58" fmla="*/ 113 w 178"/>
                  <a:gd name="T59" fmla="*/ 86 h 194"/>
                  <a:gd name="T60" fmla="*/ 98 w 178"/>
                  <a:gd name="T61" fmla="*/ 76 h 194"/>
                  <a:gd name="T62" fmla="*/ 79 w 178"/>
                  <a:gd name="T63" fmla="*/ 72 h 194"/>
                  <a:gd name="T64" fmla="*/ 50 w 178"/>
                  <a:gd name="T65" fmla="*/ 81 h 194"/>
                  <a:gd name="T66" fmla="*/ 36 w 178"/>
                  <a:gd name="T67" fmla="*/ 110 h 194"/>
                  <a:gd name="T68" fmla="*/ 38 w 178"/>
                  <a:gd name="T69" fmla="*/ 148 h 194"/>
                  <a:gd name="T70" fmla="*/ 50 w 178"/>
                  <a:gd name="T71" fmla="*/ 165 h 194"/>
                  <a:gd name="T72" fmla="*/ 86 w 178"/>
                  <a:gd name="T73" fmla="*/ 180 h 194"/>
                  <a:gd name="T74" fmla="*/ 118 w 178"/>
                  <a:gd name="T75" fmla="*/ 168 h 1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8"/>
                  <a:gd name="T115" fmla="*/ 0 h 194"/>
                  <a:gd name="T116" fmla="*/ 178 w 178"/>
                  <a:gd name="T117" fmla="*/ 194 h 1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8" h="194">
                    <a:moveTo>
                      <a:pt x="118" y="175"/>
                    </a:moveTo>
                    <a:lnTo>
                      <a:pt x="106" y="184"/>
                    </a:lnTo>
                    <a:lnTo>
                      <a:pt x="94" y="189"/>
                    </a:lnTo>
                    <a:lnTo>
                      <a:pt x="82" y="192"/>
                    </a:lnTo>
                    <a:lnTo>
                      <a:pt x="70" y="194"/>
                    </a:lnTo>
                    <a:lnTo>
                      <a:pt x="55" y="194"/>
                    </a:lnTo>
                    <a:lnTo>
                      <a:pt x="43" y="189"/>
                    </a:lnTo>
                    <a:lnTo>
                      <a:pt x="22" y="177"/>
                    </a:lnTo>
                    <a:lnTo>
                      <a:pt x="12" y="168"/>
                    </a:lnTo>
                    <a:lnTo>
                      <a:pt x="5" y="158"/>
                    </a:lnTo>
                    <a:lnTo>
                      <a:pt x="2" y="146"/>
                    </a:lnTo>
                    <a:lnTo>
                      <a:pt x="0" y="134"/>
                    </a:lnTo>
                    <a:lnTo>
                      <a:pt x="2" y="122"/>
                    </a:lnTo>
                    <a:lnTo>
                      <a:pt x="5" y="110"/>
                    </a:lnTo>
                    <a:lnTo>
                      <a:pt x="14" y="98"/>
                    </a:lnTo>
                    <a:lnTo>
                      <a:pt x="24" y="86"/>
                    </a:lnTo>
                    <a:lnTo>
                      <a:pt x="36" y="76"/>
                    </a:lnTo>
                    <a:lnTo>
                      <a:pt x="50" y="69"/>
                    </a:lnTo>
                    <a:lnTo>
                      <a:pt x="65" y="67"/>
                    </a:lnTo>
                    <a:lnTo>
                      <a:pt x="82" y="64"/>
                    </a:lnTo>
                    <a:lnTo>
                      <a:pt x="101" y="67"/>
                    </a:lnTo>
                    <a:lnTo>
                      <a:pt x="118" y="74"/>
                    </a:lnTo>
                    <a:lnTo>
                      <a:pt x="118" y="62"/>
                    </a:lnTo>
                    <a:lnTo>
                      <a:pt x="118" y="50"/>
                    </a:lnTo>
                    <a:lnTo>
                      <a:pt x="118" y="36"/>
                    </a:lnTo>
                    <a:lnTo>
                      <a:pt x="118" y="28"/>
                    </a:lnTo>
                    <a:lnTo>
                      <a:pt x="118" y="26"/>
                    </a:lnTo>
                    <a:lnTo>
                      <a:pt x="115" y="21"/>
                    </a:lnTo>
                    <a:lnTo>
                      <a:pt x="113" y="19"/>
                    </a:lnTo>
                    <a:lnTo>
                      <a:pt x="110" y="19"/>
                    </a:lnTo>
                    <a:lnTo>
                      <a:pt x="106" y="16"/>
                    </a:lnTo>
                    <a:lnTo>
                      <a:pt x="101" y="19"/>
                    </a:lnTo>
                    <a:lnTo>
                      <a:pt x="94" y="19"/>
                    </a:lnTo>
                    <a:lnTo>
                      <a:pt x="91" y="16"/>
                    </a:lnTo>
                    <a:lnTo>
                      <a:pt x="91" y="14"/>
                    </a:lnTo>
                    <a:lnTo>
                      <a:pt x="142" y="0"/>
                    </a:lnTo>
                    <a:lnTo>
                      <a:pt x="149" y="0"/>
                    </a:lnTo>
                    <a:lnTo>
                      <a:pt x="149" y="72"/>
                    </a:lnTo>
                    <a:lnTo>
                      <a:pt x="149" y="141"/>
                    </a:lnTo>
                    <a:lnTo>
                      <a:pt x="149" y="158"/>
                    </a:lnTo>
                    <a:lnTo>
                      <a:pt x="149" y="165"/>
                    </a:lnTo>
                    <a:lnTo>
                      <a:pt x="151" y="168"/>
                    </a:lnTo>
                    <a:lnTo>
                      <a:pt x="154" y="172"/>
                    </a:lnTo>
                    <a:lnTo>
                      <a:pt x="156" y="175"/>
                    </a:lnTo>
                    <a:lnTo>
                      <a:pt x="158" y="175"/>
                    </a:lnTo>
                    <a:lnTo>
                      <a:pt x="161" y="175"/>
                    </a:lnTo>
                    <a:lnTo>
                      <a:pt x="175" y="175"/>
                    </a:lnTo>
                    <a:lnTo>
                      <a:pt x="178" y="177"/>
                    </a:lnTo>
                    <a:lnTo>
                      <a:pt x="154" y="187"/>
                    </a:lnTo>
                    <a:lnTo>
                      <a:pt x="127" y="194"/>
                    </a:lnTo>
                    <a:lnTo>
                      <a:pt x="122" y="194"/>
                    </a:lnTo>
                    <a:lnTo>
                      <a:pt x="118" y="194"/>
                    </a:lnTo>
                    <a:lnTo>
                      <a:pt x="118" y="184"/>
                    </a:lnTo>
                    <a:lnTo>
                      <a:pt x="118" y="175"/>
                    </a:lnTo>
                    <a:close/>
                    <a:moveTo>
                      <a:pt x="118" y="168"/>
                    </a:moveTo>
                    <a:lnTo>
                      <a:pt x="118" y="103"/>
                    </a:lnTo>
                    <a:lnTo>
                      <a:pt x="115" y="96"/>
                    </a:lnTo>
                    <a:lnTo>
                      <a:pt x="113" y="86"/>
                    </a:lnTo>
                    <a:lnTo>
                      <a:pt x="106" y="81"/>
                    </a:lnTo>
                    <a:lnTo>
                      <a:pt x="98" y="76"/>
                    </a:lnTo>
                    <a:lnTo>
                      <a:pt x="89" y="74"/>
                    </a:lnTo>
                    <a:lnTo>
                      <a:pt x="79" y="72"/>
                    </a:lnTo>
                    <a:lnTo>
                      <a:pt x="65" y="74"/>
                    </a:lnTo>
                    <a:lnTo>
                      <a:pt x="50" y="81"/>
                    </a:lnTo>
                    <a:lnTo>
                      <a:pt x="38" y="98"/>
                    </a:lnTo>
                    <a:lnTo>
                      <a:pt x="36" y="110"/>
                    </a:lnTo>
                    <a:lnTo>
                      <a:pt x="34" y="122"/>
                    </a:lnTo>
                    <a:lnTo>
                      <a:pt x="38" y="148"/>
                    </a:lnTo>
                    <a:lnTo>
                      <a:pt x="43" y="158"/>
                    </a:lnTo>
                    <a:lnTo>
                      <a:pt x="50" y="165"/>
                    </a:lnTo>
                    <a:lnTo>
                      <a:pt x="70" y="177"/>
                    </a:lnTo>
                    <a:lnTo>
                      <a:pt x="86" y="180"/>
                    </a:lnTo>
                    <a:lnTo>
                      <a:pt x="103" y="177"/>
                    </a:lnTo>
                    <a:lnTo>
                      <a:pt x="118" y="168"/>
                    </a:lnTo>
                    <a:close/>
                  </a:path>
                </a:pathLst>
              </a:custGeom>
              <a:solidFill>
                <a:srgbClr val="800000"/>
              </a:solidFill>
              <a:ln w="12065">
                <a:solidFill>
                  <a:srgbClr val="800000"/>
                </a:solidFill>
                <a:prstDash val="solid"/>
                <a:round/>
                <a:headEnd/>
                <a:tailEnd/>
              </a:ln>
            </p:spPr>
            <p:txBody>
              <a:bodyPr/>
              <a:lstStyle/>
              <a:p>
                <a:endParaRPr lang="ru-RU"/>
              </a:p>
            </p:txBody>
          </p:sp>
          <p:sp>
            <p:nvSpPr>
              <p:cNvPr id="206" name="Freeform 985"/>
              <p:cNvSpPr>
                <a:spLocks noEditPoints="1"/>
              </p:cNvSpPr>
              <p:nvPr/>
            </p:nvSpPr>
            <p:spPr bwMode="auto">
              <a:xfrm>
                <a:off x="3712" y="5957"/>
                <a:ext cx="86" cy="189"/>
              </a:xfrm>
              <a:custGeom>
                <a:avLst/>
                <a:gdLst>
                  <a:gd name="T0" fmla="*/ 45 w 86"/>
                  <a:gd name="T1" fmla="*/ 0 h 189"/>
                  <a:gd name="T2" fmla="*/ 52 w 86"/>
                  <a:gd name="T3" fmla="*/ 2 h 189"/>
                  <a:gd name="T4" fmla="*/ 57 w 86"/>
                  <a:gd name="T5" fmla="*/ 5 h 189"/>
                  <a:gd name="T6" fmla="*/ 62 w 86"/>
                  <a:gd name="T7" fmla="*/ 9 h 189"/>
                  <a:gd name="T8" fmla="*/ 62 w 86"/>
                  <a:gd name="T9" fmla="*/ 14 h 189"/>
                  <a:gd name="T10" fmla="*/ 62 w 86"/>
                  <a:gd name="T11" fmla="*/ 19 h 189"/>
                  <a:gd name="T12" fmla="*/ 57 w 86"/>
                  <a:gd name="T13" fmla="*/ 24 h 189"/>
                  <a:gd name="T14" fmla="*/ 52 w 86"/>
                  <a:gd name="T15" fmla="*/ 26 h 189"/>
                  <a:gd name="T16" fmla="*/ 45 w 86"/>
                  <a:gd name="T17" fmla="*/ 26 h 189"/>
                  <a:gd name="T18" fmla="*/ 38 w 86"/>
                  <a:gd name="T19" fmla="*/ 26 h 189"/>
                  <a:gd name="T20" fmla="*/ 31 w 86"/>
                  <a:gd name="T21" fmla="*/ 24 h 189"/>
                  <a:gd name="T22" fmla="*/ 28 w 86"/>
                  <a:gd name="T23" fmla="*/ 19 h 189"/>
                  <a:gd name="T24" fmla="*/ 26 w 86"/>
                  <a:gd name="T25" fmla="*/ 14 h 189"/>
                  <a:gd name="T26" fmla="*/ 28 w 86"/>
                  <a:gd name="T27" fmla="*/ 9 h 189"/>
                  <a:gd name="T28" fmla="*/ 31 w 86"/>
                  <a:gd name="T29" fmla="*/ 5 h 189"/>
                  <a:gd name="T30" fmla="*/ 38 w 86"/>
                  <a:gd name="T31" fmla="*/ 2 h 189"/>
                  <a:gd name="T32" fmla="*/ 45 w 86"/>
                  <a:gd name="T33" fmla="*/ 0 h 189"/>
                  <a:gd name="T34" fmla="*/ 45 w 86"/>
                  <a:gd name="T35" fmla="*/ 0 h 189"/>
                  <a:gd name="T36" fmla="*/ 60 w 86"/>
                  <a:gd name="T37" fmla="*/ 65 h 189"/>
                  <a:gd name="T38" fmla="*/ 60 w 86"/>
                  <a:gd name="T39" fmla="*/ 113 h 189"/>
                  <a:gd name="T40" fmla="*/ 60 w 86"/>
                  <a:gd name="T41" fmla="*/ 163 h 189"/>
                  <a:gd name="T42" fmla="*/ 60 w 86"/>
                  <a:gd name="T43" fmla="*/ 173 h 189"/>
                  <a:gd name="T44" fmla="*/ 62 w 86"/>
                  <a:gd name="T45" fmla="*/ 177 h 189"/>
                  <a:gd name="T46" fmla="*/ 69 w 86"/>
                  <a:gd name="T47" fmla="*/ 185 h 189"/>
                  <a:gd name="T48" fmla="*/ 74 w 86"/>
                  <a:gd name="T49" fmla="*/ 185 h 189"/>
                  <a:gd name="T50" fmla="*/ 86 w 86"/>
                  <a:gd name="T51" fmla="*/ 185 h 189"/>
                  <a:gd name="T52" fmla="*/ 86 w 86"/>
                  <a:gd name="T53" fmla="*/ 187 h 189"/>
                  <a:gd name="T54" fmla="*/ 86 w 86"/>
                  <a:gd name="T55" fmla="*/ 189 h 189"/>
                  <a:gd name="T56" fmla="*/ 45 w 86"/>
                  <a:gd name="T57" fmla="*/ 189 h 189"/>
                  <a:gd name="T58" fmla="*/ 4 w 86"/>
                  <a:gd name="T59" fmla="*/ 189 h 189"/>
                  <a:gd name="T60" fmla="*/ 4 w 86"/>
                  <a:gd name="T61" fmla="*/ 187 h 189"/>
                  <a:gd name="T62" fmla="*/ 4 w 86"/>
                  <a:gd name="T63" fmla="*/ 185 h 189"/>
                  <a:gd name="T64" fmla="*/ 14 w 86"/>
                  <a:gd name="T65" fmla="*/ 185 h 189"/>
                  <a:gd name="T66" fmla="*/ 19 w 86"/>
                  <a:gd name="T67" fmla="*/ 185 h 189"/>
                  <a:gd name="T68" fmla="*/ 24 w 86"/>
                  <a:gd name="T69" fmla="*/ 182 h 189"/>
                  <a:gd name="T70" fmla="*/ 26 w 86"/>
                  <a:gd name="T71" fmla="*/ 177 h 189"/>
                  <a:gd name="T72" fmla="*/ 28 w 86"/>
                  <a:gd name="T73" fmla="*/ 173 h 189"/>
                  <a:gd name="T74" fmla="*/ 28 w 86"/>
                  <a:gd name="T75" fmla="*/ 163 h 189"/>
                  <a:gd name="T76" fmla="*/ 28 w 86"/>
                  <a:gd name="T77" fmla="*/ 139 h 189"/>
                  <a:gd name="T78" fmla="*/ 28 w 86"/>
                  <a:gd name="T79" fmla="*/ 115 h 189"/>
                  <a:gd name="T80" fmla="*/ 28 w 86"/>
                  <a:gd name="T81" fmla="*/ 98 h 189"/>
                  <a:gd name="T82" fmla="*/ 28 w 86"/>
                  <a:gd name="T83" fmla="*/ 89 h 189"/>
                  <a:gd name="T84" fmla="*/ 26 w 86"/>
                  <a:gd name="T85" fmla="*/ 86 h 189"/>
                  <a:gd name="T86" fmla="*/ 24 w 86"/>
                  <a:gd name="T87" fmla="*/ 84 h 189"/>
                  <a:gd name="T88" fmla="*/ 21 w 86"/>
                  <a:gd name="T89" fmla="*/ 81 h 189"/>
                  <a:gd name="T90" fmla="*/ 16 w 86"/>
                  <a:gd name="T91" fmla="*/ 81 h 189"/>
                  <a:gd name="T92" fmla="*/ 12 w 86"/>
                  <a:gd name="T93" fmla="*/ 84 h 189"/>
                  <a:gd name="T94" fmla="*/ 4 w 86"/>
                  <a:gd name="T95" fmla="*/ 84 h 189"/>
                  <a:gd name="T96" fmla="*/ 2 w 86"/>
                  <a:gd name="T97" fmla="*/ 81 h 189"/>
                  <a:gd name="T98" fmla="*/ 0 w 86"/>
                  <a:gd name="T99" fmla="*/ 79 h 189"/>
                  <a:gd name="T100" fmla="*/ 26 w 86"/>
                  <a:gd name="T101" fmla="*/ 72 h 189"/>
                  <a:gd name="T102" fmla="*/ 52 w 86"/>
                  <a:gd name="T103" fmla="*/ 65 h 189"/>
                  <a:gd name="T104" fmla="*/ 60 w 86"/>
                  <a:gd name="T105" fmla="*/ 65 h 189"/>
                  <a:gd name="T106" fmla="*/ 60 w 86"/>
                  <a:gd name="T107" fmla="*/ 65 h 1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
                  <a:gd name="T163" fmla="*/ 0 h 189"/>
                  <a:gd name="T164" fmla="*/ 86 w 86"/>
                  <a:gd name="T165" fmla="*/ 189 h 1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 h="189">
                    <a:moveTo>
                      <a:pt x="45" y="0"/>
                    </a:moveTo>
                    <a:lnTo>
                      <a:pt x="52" y="2"/>
                    </a:lnTo>
                    <a:lnTo>
                      <a:pt x="57" y="5"/>
                    </a:lnTo>
                    <a:lnTo>
                      <a:pt x="62" y="9"/>
                    </a:lnTo>
                    <a:lnTo>
                      <a:pt x="62" y="14"/>
                    </a:lnTo>
                    <a:lnTo>
                      <a:pt x="62" y="19"/>
                    </a:lnTo>
                    <a:lnTo>
                      <a:pt x="57" y="24"/>
                    </a:lnTo>
                    <a:lnTo>
                      <a:pt x="52" y="26"/>
                    </a:lnTo>
                    <a:lnTo>
                      <a:pt x="45" y="26"/>
                    </a:lnTo>
                    <a:lnTo>
                      <a:pt x="38" y="26"/>
                    </a:lnTo>
                    <a:lnTo>
                      <a:pt x="31" y="24"/>
                    </a:lnTo>
                    <a:lnTo>
                      <a:pt x="28" y="19"/>
                    </a:lnTo>
                    <a:lnTo>
                      <a:pt x="26" y="14"/>
                    </a:lnTo>
                    <a:lnTo>
                      <a:pt x="28" y="9"/>
                    </a:lnTo>
                    <a:lnTo>
                      <a:pt x="31" y="5"/>
                    </a:lnTo>
                    <a:lnTo>
                      <a:pt x="38" y="2"/>
                    </a:lnTo>
                    <a:lnTo>
                      <a:pt x="45" y="0"/>
                    </a:lnTo>
                    <a:close/>
                    <a:moveTo>
                      <a:pt x="60" y="65"/>
                    </a:moveTo>
                    <a:lnTo>
                      <a:pt x="60" y="113"/>
                    </a:lnTo>
                    <a:lnTo>
                      <a:pt x="60" y="163"/>
                    </a:lnTo>
                    <a:lnTo>
                      <a:pt x="60" y="173"/>
                    </a:lnTo>
                    <a:lnTo>
                      <a:pt x="62" y="177"/>
                    </a:lnTo>
                    <a:lnTo>
                      <a:pt x="69" y="185"/>
                    </a:lnTo>
                    <a:lnTo>
                      <a:pt x="74" y="185"/>
                    </a:lnTo>
                    <a:lnTo>
                      <a:pt x="86" y="185"/>
                    </a:lnTo>
                    <a:lnTo>
                      <a:pt x="86" y="187"/>
                    </a:lnTo>
                    <a:lnTo>
                      <a:pt x="86" y="189"/>
                    </a:lnTo>
                    <a:lnTo>
                      <a:pt x="45" y="189"/>
                    </a:lnTo>
                    <a:lnTo>
                      <a:pt x="4" y="189"/>
                    </a:lnTo>
                    <a:lnTo>
                      <a:pt x="4" y="187"/>
                    </a:lnTo>
                    <a:lnTo>
                      <a:pt x="4" y="185"/>
                    </a:lnTo>
                    <a:lnTo>
                      <a:pt x="14" y="185"/>
                    </a:lnTo>
                    <a:lnTo>
                      <a:pt x="19" y="185"/>
                    </a:lnTo>
                    <a:lnTo>
                      <a:pt x="24" y="182"/>
                    </a:lnTo>
                    <a:lnTo>
                      <a:pt x="26" y="177"/>
                    </a:lnTo>
                    <a:lnTo>
                      <a:pt x="28" y="173"/>
                    </a:lnTo>
                    <a:lnTo>
                      <a:pt x="28" y="163"/>
                    </a:lnTo>
                    <a:lnTo>
                      <a:pt x="28" y="139"/>
                    </a:lnTo>
                    <a:lnTo>
                      <a:pt x="28" y="115"/>
                    </a:lnTo>
                    <a:lnTo>
                      <a:pt x="28" y="98"/>
                    </a:lnTo>
                    <a:lnTo>
                      <a:pt x="28" y="89"/>
                    </a:lnTo>
                    <a:lnTo>
                      <a:pt x="26" y="86"/>
                    </a:lnTo>
                    <a:lnTo>
                      <a:pt x="24" y="84"/>
                    </a:lnTo>
                    <a:lnTo>
                      <a:pt x="21" y="81"/>
                    </a:lnTo>
                    <a:lnTo>
                      <a:pt x="16" y="81"/>
                    </a:lnTo>
                    <a:lnTo>
                      <a:pt x="12" y="84"/>
                    </a:lnTo>
                    <a:lnTo>
                      <a:pt x="4" y="84"/>
                    </a:lnTo>
                    <a:lnTo>
                      <a:pt x="2" y="81"/>
                    </a:lnTo>
                    <a:lnTo>
                      <a:pt x="0" y="79"/>
                    </a:lnTo>
                    <a:lnTo>
                      <a:pt x="26" y="72"/>
                    </a:lnTo>
                    <a:lnTo>
                      <a:pt x="52" y="65"/>
                    </a:lnTo>
                    <a:lnTo>
                      <a:pt x="60" y="65"/>
                    </a:lnTo>
                    <a:close/>
                  </a:path>
                </a:pathLst>
              </a:custGeom>
              <a:solidFill>
                <a:srgbClr val="800000"/>
              </a:solidFill>
              <a:ln w="12065">
                <a:solidFill>
                  <a:srgbClr val="800000"/>
                </a:solidFill>
                <a:prstDash val="solid"/>
                <a:round/>
                <a:headEnd/>
                <a:tailEnd/>
              </a:ln>
            </p:spPr>
            <p:txBody>
              <a:bodyPr/>
              <a:lstStyle/>
              <a:p>
                <a:endParaRPr lang="ru-RU"/>
              </a:p>
            </p:txBody>
          </p:sp>
          <p:sp>
            <p:nvSpPr>
              <p:cNvPr id="207" name="Freeform 986"/>
              <p:cNvSpPr>
                <a:spLocks noEditPoints="1"/>
              </p:cNvSpPr>
              <p:nvPr/>
            </p:nvSpPr>
            <p:spPr bwMode="auto">
              <a:xfrm>
                <a:off x="3671" y="6178"/>
                <a:ext cx="168" cy="184"/>
              </a:xfrm>
              <a:custGeom>
                <a:avLst/>
                <a:gdLst>
                  <a:gd name="T0" fmla="*/ 21 w 168"/>
                  <a:gd name="T1" fmla="*/ 64 h 184"/>
                  <a:gd name="T2" fmla="*/ 14 w 168"/>
                  <a:gd name="T3" fmla="*/ 33 h 184"/>
                  <a:gd name="T4" fmla="*/ 53 w 168"/>
                  <a:gd name="T5" fmla="*/ 2 h 184"/>
                  <a:gd name="T6" fmla="*/ 122 w 168"/>
                  <a:gd name="T7" fmla="*/ 7 h 184"/>
                  <a:gd name="T8" fmla="*/ 163 w 168"/>
                  <a:gd name="T9" fmla="*/ 7 h 184"/>
                  <a:gd name="T10" fmla="*/ 168 w 168"/>
                  <a:gd name="T11" fmla="*/ 9 h 184"/>
                  <a:gd name="T12" fmla="*/ 168 w 168"/>
                  <a:gd name="T13" fmla="*/ 16 h 184"/>
                  <a:gd name="T14" fmla="*/ 165 w 168"/>
                  <a:gd name="T15" fmla="*/ 19 h 184"/>
                  <a:gd name="T16" fmla="*/ 134 w 168"/>
                  <a:gd name="T17" fmla="*/ 19 h 184"/>
                  <a:gd name="T18" fmla="*/ 144 w 168"/>
                  <a:gd name="T19" fmla="*/ 52 h 184"/>
                  <a:gd name="T20" fmla="*/ 105 w 168"/>
                  <a:gd name="T21" fmla="*/ 84 h 184"/>
                  <a:gd name="T22" fmla="*/ 53 w 168"/>
                  <a:gd name="T23" fmla="*/ 84 h 184"/>
                  <a:gd name="T24" fmla="*/ 41 w 168"/>
                  <a:gd name="T25" fmla="*/ 96 h 184"/>
                  <a:gd name="T26" fmla="*/ 43 w 168"/>
                  <a:gd name="T27" fmla="*/ 103 h 184"/>
                  <a:gd name="T28" fmla="*/ 57 w 168"/>
                  <a:gd name="T29" fmla="*/ 105 h 184"/>
                  <a:gd name="T30" fmla="*/ 98 w 168"/>
                  <a:gd name="T31" fmla="*/ 108 h 184"/>
                  <a:gd name="T32" fmla="*/ 129 w 168"/>
                  <a:gd name="T33" fmla="*/ 108 h 184"/>
                  <a:gd name="T34" fmla="*/ 165 w 168"/>
                  <a:gd name="T35" fmla="*/ 127 h 184"/>
                  <a:gd name="T36" fmla="*/ 163 w 168"/>
                  <a:gd name="T37" fmla="*/ 151 h 184"/>
                  <a:gd name="T38" fmla="*/ 113 w 168"/>
                  <a:gd name="T39" fmla="*/ 180 h 184"/>
                  <a:gd name="T40" fmla="*/ 38 w 168"/>
                  <a:gd name="T41" fmla="*/ 182 h 184"/>
                  <a:gd name="T42" fmla="*/ 0 w 168"/>
                  <a:gd name="T43" fmla="*/ 158 h 184"/>
                  <a:gd name="T44" fmla="*/ 5 w 168"/>
                  <a:gd name="T45" fmla="*/ 146 h 184"/>
                  <a:gd name="T46" fmla="*/ 19 w 168"/>
                  <a:gd name="T47" fmla="*/ 134 h 184"/>
                  <a:gd name="T48" fmla="*/ 19 w 168"/>
                  <a:gd name="T49" fmla="*/ 117 h 184"/>
                  <a:gd name="T50" fmla="*/ 17 w 168"/>
                  <a:gd name="T51" fmla="*/ 105 h 184"/>
                  <a:gd name="T52" fmla="*/ 36 w 168"/>
                  <a:gd name="T53" fmla="*/ 86 h 184"/>
                  <a:gd name="T54" fmla="*/ 77 w 168"/>
                  <a:gd name="T55" fmla="*/ 4 h 184"/>
                  <a:gd name="T56" fmla="*/ 48 w 168"/>
                  <a:gd name="T57" fmla="*/ 24 h 184"/>
                  <a:gd name="T58" fmla="*/ 53 w 168"/>
                  <a:gd name="T59" fmla="*/ 64 h 184"/>
                  <a:gd name="T60" fmla="*/ 81 w 168"/>
                  <a:gd name="T61" fmla="*/ 79 h 184"/>
                  <a:gd name="T62" fmla="*/ 110 w 168"/>
                  <a:gd name="T63" fmla="*/ 62 h 184"/>
                  <a:gd name="T64" fmla="*/ 108 w 168"/>
                  <a:gd name="T65" fmla="*/ 21 h 184"/>
                  <a:gd name="T66" fmla="*/ 77 w 168"/>
                  <a:gd name="T67" fmla="*/ 4 h 184"/>
                  <a:gd name="T68" fmla="*/ 36 w 168"/>
                  <a:gd name="T69" fmla="*/ 132 h 184"/>
                  <a:gd name="T70" fmla="*/ 26 w 168"/>
                  <a:gd name="T71" fmla="*/ 148 h 184"/>
                  <a:gd name="T72" fmla="*/ 57 w 168"/>
                  <a:gd name="T73" fmla="*/ 165 h 184"/>
                  <a:gd name="T74" fmla="*/ 117 w 168"/>
                  <a:gd name="T75" fmla="*/ 165 h 184"/>
                  <a:gd name="T76" fmla="*/ 144 w 168"/>
                  <a:gd name="T77" fmla="*/ 156 h 184"/>
                  <a:gd name="T78" fmla="*/ 151 w 168"/>
                  <a:gd name="T79" fmla="*/ 136 h 184"/>
                  <a:gd name="T80" fmla="*/ 117 w 168"/>
                  <a:gd name="T81" fmla="*/ 129 h 184"/>
                  <a:gd name="T82" fmla="*/ 55 w 168"/>
                  <a:gd name="T83" fmla="*/ 127 h 1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8"/>
                  <a:gd name="T127" fmla="*/ 0 h 184"/>
                  <a:gd name="T128" fmla="*/ 168 w 168"/>
                  <a:gd name="T129" fmla="*/ 184 h 1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8" h="184">
                    <a:moveTo>
                      <a:pt x="45" y="81"/>
                    </a:moveTo>
                    <a:lnTo>
                      <a:pt x="31" y="74"/>
                    </a:lnTo>
                    <a:lnTo>
                      <a:pt x="21" y="64"/>
                    </a:lnTo>
                    <a:lnTo>
                      <a:pt x="14" y="55"/>
                    </a:lnTo>
                    <a:lnTo>
                      <a:pt x="12" y="43"/>
                    </a:lnTo>
                    <a:lnTo>
                      <a:pt x="14" y="33"/>
                    </a:lnTo>
                    <a:lnTo>
                      <a:pt x="17" y="26"/>
                    </a:lnTo>
                    <a:lnTo>
                      <a:pt x="31" y="12"/>
                    </a:lnTo>
                    <a:lnTo>
                      <a:pt x="53" y="2"/>
                    </a:lnTo>
                    <a:lnTo>
                      <a:pt x="79" y="0"/>
                    </a:lnTo>
                    <a:lnTo>
                      <a:pt x="103" y="2"/>
                    </a:lnTo>
                    <a:lnTo>
                      <a:pt x="122" y="7"/>
                    </a:lnTo>
                    <a:lnTo>
                      <a:pt x="139" y="7"/>
                    </a:lnTo>
                    <a:lnTo>
                      <a:pt x="156" y="7"/>
                    </a:lnTo>
                    <a:lnTo>
                      <a:pt x="163" y="7"/>
                    </a:lnTo>
                    <a:lnTo>
                      <a:pt x="165" y="7"/>
                    </a:lnTo>
                    <a:lnTo>
                      <a:pt x="168" y="9"/>
                    </a:lnTo>
                    <a:lnTo>
                      <a:pt x="168" y="12"/>
                    </a:lnTo>
                    <a:lnTo>
                      <a:pt x="168" y="14"/>
                    </a:lnTo>
                    <a:lnTo>
                      <a:pt x="168" y="16"/>
                    </a:lnTo>
                    <a:lnTo>
                      <a:pt x="168" y="19"/>
                    </a:lnTo>
                    <a:lnTo>
                      <a:pt x="165" y="19"/>
                    </a:lnTo>
                    <a:lnTo>
                      <a:pt x="163" y="19"/>
                    </a:lnTo>
                    <a:lnTo>
                      <a:pt x="156" y="19"/>
                    </a:lnTo>
                    <a:lnTo>
                      <a:pt x="134" y="19"/>
                    </a:lnTo>
                    <a:lnTo>
                      <a:pt x="144" y="31"/>
                    </a:lnTo>
                    <a:lnTo>
                      <a:pt x="146" y="45"/>
                    </a:lnTo>
                    <a:lnTo>
                      <a:pt x="144" y="52"/>
                    </a:lnTo>
                    <a:lnTo>
                      <a:pt x="141" y="60"/>
                    </a:lnTo>
                    <a:lnTo>
                      <a:pt x="127" y="74"/>
                    </a:lnTo>
                    <a:lnTo>
                      <a:pt x="105" y="84"/>
                    </a:lnTo>
                    <a:lnTo>
                      <a:pt x="79" y="86"/>
                    </a:lnTo>
                    <a:lnTo>
                      <a:pt x="67" y="86"/>
                    </a:lnTo>
                    <a:lnTo>
                      <a:pt x="53" y="84"/>
                    </a:lnTo>
                    <a:lnTo>
                      <a:pt x="48" y="88"/>
                    </a:lnTo>
                    <a:lnTo>
                      <a:pt x="43" y="91"/>
                    </a:lnTo>
                    <a:lnTo>
                      <a:pt x="41" y="96"/>
                    </a:lnTo>
                    <a:lnTo>
                      <a:pt x="41" y="98"/>
                    </a:lnTo>
                    <a:lnTo>
                      <a:pt x="41" y="100"/>
                    </a:lnTo>
                    <a:lnTo>
                      <a:pt x="43" y="103"/>
                    </a:lnTo>
                    <a:lnTo>
                      <a:pt x="48" y="105"/>
                    </a:lnTo>
                    <a:lnTo>
                      <a:pt x="55" y="105"/>
                    </a:lnTo>
                    <a:lnTo>
                      <a:pt x="57" y="105"/>
                    </a:lnTo>
                    <a:lnTo>
                      <a:pt x="65" y="108"/>
                    </a:lnTo>
                    <a:lnTo>
                      <a:pt x="81" y="108"/>
                    </a:lnTo>
                    <a:lnTo>
                      <a:pt x="98" y="108"/>
                    </a:lnTo>
                    <a:lnTo>
                      <a:pt x="113" y="108"/>
                    </a:lnTo>
                    <a:lnTo>
                      <a:pt x="122" y="108"/>
                    </a:lnTo>
                    <a:lnTo>
                      <a:pt x="129" y="108"/>
                    </a:lnTo>
                    <a:lnTo>
                      <a:pt x="146" y="112"/>
                    </a:lnTo>
                    <a:lnTo>
                      <a:pt x="156" y="117"/>
                    </a:lnTo>
                    <a:lnTo>
                      <a:pt x="165" y="127"/>
                    </a:lnTo>
                    <a:lnTo>
                      <a:pt x="168" y="136"/>
                    </a:lnTo>
                    <a:lnTo>
                      <a:pt x="165" y="144"/>
                    </a:lnTo>
                    <a:lnTo>
                      <a:pt x="163" y="151"/>
                    </a:lnTo>
                    <a:lnTo>
                      <a:pt x="156" y="158"/>
                    </a:lnTo>
                    <a:lnTo>
                      <a:pt x="146" y="165"/>
                    </a:lnTo>
                    <a:lnTo>
                      <a:pt x="113" y="180"/>
                    </a:lnTo>
                    <a:lnTo>
                      <a:pt x="93" y="182"/>
                    </a:lnTo>
                    <a:lnTo>
                      <a:pt x="72" y="184"/>
                    </a:lnTo>
                    <a:lnTo>
                      <a:pt x="38" y="182"/>
                    </a:lnTo>
                    <a:lnTo>
                      <a:pt x="12" y="172"/>
                    </a:lnTo>
                    <a:lnTo>
                      <a:pt x="2" y="165"/>
                    </a:lnTo>
                    <a:lnTo>
                      <a:pt x="0" y="158"/>
                    </a:lnTo>
                    <a:lnTo>
                      <a:pt x="0" y="156"/>
                    </a:lnTo>
                    <a:lnTo>
                      <a:pt x="0" y="153"/>
                    </a:lnTo>
                    <a:lnTo>
                      <a:pt x="5" y="146"/>
                    </a:lnTo>
                    <a:lnTo>
                      <a:pt x="14" y="139"/>
                    </a:lnTo>
                    <a:lnTo>
                      <a:pt x="17" y="136"/>
                    </a:lnTo>
                    <a:lnTo>
                      <a:pt x="19" y="134"/>
                    </a:lnTo>
                    <a:lnTo>
                      <a:pt x="33" y="124"/>
                    </a:lnTo>
                    <a:lnTo>
                      <a:pt x="24" y="122"/>
                    </a:lnTo>
                    <a:lnTo>
                      <a:pt x="19" y="117"/>
                    </a:lnTo>
                    <a:lnTo>
                      <a:pt x="17" y="115"/>
                    </a:lnTo>
                    <a:lnTo>
                      <a:pt x="14" y="110"/>
                    </a:lnTo>
                    <a:lnTo>
                      <a:pt x="17" y="105"/>
                    </a:lnTo>
                    <a:lnTo>
                      <a:pt x="21" y="98"/>
                    </a:lnTo>
                    <a:lnTo>
                      <a:pt x="29" y="91"/>
                    </a:lnTo>
                    <a:lnTo>
                      <a:pt x="36" y="86"/>
                    </a:lnTo>
                    <a:lnTo>
                      <a:pt x="45" y="81"/>
                    </a:lnTo>
                    <a:close/>
                    <a:moveTo>
                      <a:pt x="77" y="4"/>
                    </a:moveTo>
                    <a:lnTo>
                      <a:pt x="65" y="7"/>
                    </a:lnTo>
                    <a:lnTo>
                      <a:pt x="53" y="14"/>
                    </a:lnTo>
                    <a:lnTo>
                      <a:pt x="48" y="24"/>
                    </a:lnTo>
                    <a:lnTo>
                      <a:pt x="45" y="38"/>
                    </a:lnTo>
                    <a:lnTo>
                      <a:pt x="48" y="57"/>
                    </a:lnTo>
                    <a:lnTo>
                      <a:pt x="53" y="64"/>
                    </a:lnTo>
                    <a:lnTo>
                      <a:pt x="57" y="69"/>
                    </a:lnTo>
                    <a:lnTo>
                      <a:pt x="69" y="76"/>
                    </a:lnTo>
                    <a:lnTo>
                      <a:pt x="81" y="79"/>
                    </a:lnTo>
                    <a:lnTo>
                      <a:pt x="93" y="76"/>
                    </a:lnTo>
                    <a:lnTo>
                      <a:pt x="103" y="72"/>
                    </a:lnTo>
                    <a:lnTo>
                      <a:pt x="110" y="62"/>
                    </a:lnTo>
                    <a:lnTo>
                      <a:pt x="113" y="48"/>
                    </a:lnTo>
                    <a:lnTo>
                      <a:pt x="110" y="28"/>
                    </a:lnTo>
                    <a:lnTo>
                      <a:pt x="108" y="21"/>
                    </a:lnTo>
                    <a:lnTo>
                      <a:pt x="101" y="14"/>
                    </a:lnTo>
                    <a:lnTo>
                      <a:pt x="89" y="7"/>
                    </a:lnTo>
                    <a:lnTo>
                      <a:pt x="77" y="4"/>
                    </a:lnTo>
                    <a:close/>
                    <a:moveTo>
                      <a:pt x="43" y="124"/>
                    </a:moveTo>
                    <a:lnTo>
                      <a:pt x="36" y="132"/>
                    </a:lnTo>
                    <a:lnTo>
                      <a:pt x="29" y="139"/>
                    </a:lnTo>
                    <a:lnTo>
                      <a:pt x="26" y="144"/>
                    </a:lnTo>
                    <a:lnTo>
                      <a:pt x="26" y="148"/>
                    </a:lnTo>
                    <a:lnTo>
                      <a:pt x="29" y="156"/>
                    </a:lnTo>
                    <a:lnTo>
                      <a:pt x="36" y="160"/>
                    </a:lnTo>
                    <a:lnTo>
                      <a:pt x="57" y="165"/>
                    </a:lnTo>
                    <a:lnTo>
                      <a:pt x="72" y="168"/>
                    </a:lnTo>
                    <a:lnTo>
                      <a:pt x="89" y="168"/>
                    </a:lnTo>
                    <a:lnTo>
                      <a:pt x="117" y="165"/>
                    </a:lnTo>
                    <a:lnTo>
                      <a:pt x="127" y="163"/>
                    </a:lnTo>
                    <a:lnTo>
                      <a:pt x="137" y="160"/>
                    </a:lnTo>
                    <a:lnTo>
                      <a:pt x="144" y="156"/>
                    </a:lnTo>
                    <a:lnTo>
                      <a:pt x="149" y="151"/>
                    </a:lnTo>
                    <a:lnTo>
                      <a:pt x="153" y="141"/>
                    </a:lnTo>
                    <a:lnTo>
                      <a:pt x="151" y="136"/>
                    </a:lnTo>
                    <a:lnTo>
                      <a:pt x="144" y="132"/>
                    </a:lnTo>
                    <a:lnTo>
                      <a:pt x="129" y="129"/>
                    </a:lnTo>
                    <a:lnTo>
                      <a:pt x="117" y="129"/>
                    </a:lnTo>
                    <a:lnTo>
                      <a:pt x="105" y="129"/>
                    </a:lnTo>
                    <a:lnTo>
                      <a:pt x="69" y="127"/>
                    </a:lnTo>
                    <a:lnTo>
                      <a:pt x="55" y="127"/>
                    </a:lnTo>
                    <a:lnTo>
                      <a:pt x="43" y="124"/>
                    </a:lnTo>
                    <a:close/>
                  </a:path>
                </a:pathLst>
              </a:custGeom>
              <a:solidFill>
                <a:srgbClr val="800000"/>
              </a:solidFill>
              <a:ln w="12065">
                <a:solidFill>
                  <a:srgbClr val="800000"/>
                </a:solidFill>
                <a:prstDash val="solid"/>
                <a:round/>
                <a:headEnd/>
                <a:tailEnd/>
              </a:ln>
            </p:spPr>
            <p:txBody>
              <a:bodyPr/>
              <a:lstStyle/>
              <a:p>
                <a:endParaRPr lang="ru-RU"/>
              </a:p>
            </p:txBody>
          </p:sp>
          <p:sp>
            <p:nvSpPr>
              <p:cNvPr id="208" name="Freeform 987"/>
              <p:cNvSpPr>
                <a:spLocks/>
              </p:cNvSpPr>
              <p:nvPr/>
            </p:nvSpPr>
            <p:spPr bwMode="auto">
              <a:xfrm>
                <a:off x="3611" y="6391"/>
                <a:ext cx="288" cy="127"/>
              </a:xfrm>
              <a:custGeom>
                <a:avLst/>
                <a:gdLst>
                  <a:gd name="T0" fmla="*/ 67 w 288"/>
                  <a:gd name="T1" fmla="*/ 19 h 127"/>
                  <a:gd name="T2" fmla="*/ 81 w 288"/>
                  <a:gd name="T3" fmla="*/ 12 h 127"/>
                  <a:gd name="T4" fmla="*/ 98 w 288"/>
                  <a:gd name="T5" fmla="*/ 3 h 127"/>
                  <a:gd name="T6" fmla="*/ 117 w 288"/>
                  <a:gd name="T7" fmla="*/ 0 h 127"/>
                  <a:gd name="T8" fmla="*/ 144 w 288"/>
                  <a:gd name="T9" fmla="*/ 7 h 127"/>
                  <a:gd name="T10" fmla="*/ 161 w 288"/>
                  <a:gd name="T11" fmla="*/ 27 h 127"/>
                  <a:gd name="T12" fmla="*/ 192 w 288"/>
                  <a:gd name="T13" fmla="*/ 5 h 127"/>
                  <a:gd name="T14" fmla="*/ 218 w 288"/>
                  <a:gd name="T15" fmla="*/ 0 h 127"/>
                  <a:gd name="T16" fmla="*/ 242 w 288"/>
                  <a:gd name="T17" fmla="*/ 5 h 127"/>
                  <a:gd name="T18" fmla="*/ 259 w 288"/>
                  <a:gd name="T19" fmla="*/ 22 h 127"/>
                  <a:gd name="T20" fmla="*/ 261 w 288"/>
                  <a:gd name="T21" fmla="*/ 46 h 127"/>
                  <a:gd name="T22" fmla="*/ 261 w 288"/>
                  <a:gd name="T23" fmla="*/ 99 h 127"/>
                  <a:gd name="T24" fmla="*/ 264 w 288"/>
                  <a:gd name="T25" fmla="*/ 115 h 127"/>
                  <a:gd name="T26" fmla="*/ 271 w 288"/>
                  <a:gd name="T27" fmla="*/ 120 h 127"/>
                  <a:gd name="T28" fmla="*/ 288 w 288"/>
                  <a:gd name="T29" fmla="*/ 123 h 127"/>
                  <a:gd name="T30" fmla="*/ 288 w 288"/>
                  <a:gd name="T31" fmla="*/ 127 h 127"/>
                  <a:gd name="T32" fmla="*/ 204 w 288"/>
                  <a:gd name="T33" fmla="*/ 127 h 127"/>
                  <a:gd name="T34" fmla="*/ 204 w 288"/>
                  <a:gd name="T35" fmla="*/ 123 h 127"/>
                  <a:gd name="T36" fmla="*/ 209 w 288"/>
                  <a:gd name="T37" fmla="*/ 123 h 127"/>
                  <a:gd name="T38" fmla="*/ 225 w 288"/>
                  <a:gd name="T39" fmla="*/ 118 h 127"/>
                  <a:gd name="T40" fmla="*/ 230 w 288"/>
                  <a:gd name="T41" fmla="*/ 113 h 127"/>
                  <a:gd name="T42" fmla="*/ 233 w 288"/>
                  <a:gd name="T43" fmla="*/ 99 h 127"/>
                  <a:gd name="T44" fmla="*/ 233 w 288"/>
                  <a:gd name="T45" fmla="*/ 46 h 127"/>
                  <a:gd name="T46" fmla="*/ 228 w 288"/>
                  <a:gd name="T47" fmla="*/ 24 h 127"/>
                  <a:gd name="T48" fmla="*/ 204 w 288"/>
                  <a:gd name="T49" fmla="*/ 17 h 127"/>
                  <a:gd name="T50" fmla="*/ 185 w 288"/>
                  <a:gd name="T51" fmla="*/ 19 h 127"/>
                  <a:gd name="T52" fmla="*/ 161 w 288"/>
                  <a:gd name="T53" fmla="*/ 34 h 127"/>
                  <a:gd name="T54" fmla="*/ 161 w 288"/>
                  <a:gd name="T55" fmla="*/ 41 h 127"/>
                  <a:gd name="T56" fmla="*/ 161 w 288"/>
                  <a:gd name="T57" fmla="*/ 111 h 127"/>
                  <a:gd name="T58" fmla="*/ 165 w 288"/>
                  <a:gd name="T59" fmla="*/ 118 h 127"/>
                  <a:gd name="T60" fmla="*/ 177 w 288"/>
                  <a:gd name="T61" fmla="*/ 123 h 127"/>
                  <a:gd name="T62" fmla="*/ 187 w 288"/>
                  <a:gd name="T63" fmla="*/ 125 h 127"/>
                  <a:gd name="T64" fmla="*/ 146 w 288"/>
                  <a:gd name="T65" fmla="*/ 127 h 127"/>
                  <a:gd name="T66" fmla="*/ 103 w 288"/>
                  <a:gd name="T67" fmla="*/ 125 h 127"/>
                  <a:gd name="T68" fmla="*/ 115 w 288"/>
                  <a:gd name="T69" fmla="*/ 123 h 127"/>
                  <a:gd name="T70" fmla="*/ 127 w 288"/>
                  <a:gd name="T71" fmla="*/ 118 h 127"/>
                  <a:gd name="T72" fmla="*/ 129 w 288"/>
                  <a:gd name="T73" fmla="*/ 108 h 127"/>
                  <a:gd name="T74" fmla="*/ 129 w 288"/>
                  <a:gd name="T75" fmla="*/ 72 h 127"/>
                  <a:gd name="T76" fmla="*/ 129 w 288"/>
                  <a:gd name="T77" fmla="*/ 34 h 127"/>
                  <a:gd name="T78" fmla="*/ 115 w 288"/>
                  <a:gd name="T79" fmla="*/ 19 h 127"/>
                  <a:gd name="T80" fmla="*/ 91 w 288"/>
                  <a:gd name="T81" fmla="*/ 17 h 127"/>
                  <a:gd name="T82" fmla="*/ 69 w 288"/>
                  <a:gd name="T83" fmla="*/ 27 h 127"/>
                  <a:gd name="T84" fmla="*/ 57 w 288"/>
                  <a:gd name="T85" fmla="*/ 99 h 127"/>
                  <a:gd name="T86" fmla="*/ 60 w 288"/>
                  <a:gd name="T87" fmla="*/ 115 h 127"/>
                  <a:gd name="T88" fmla="*/ 67 w 288"/>
                  <a:gd name="T89" fmla="*/ 120 h 127"/>
                  <a:gd name="T90" fmla="*/ 86 w 288"/>
                  <a:gd name="T91" fmla="*/ 123 h 127"/>
                  <a:gd name="T92" fmla="*/ 86 w 288"/>
                  <a:gd name="T93" fmla="*/ 127 h 127"/>
                  <a:gd name="T94" fmla="*/ 2 w 288"/>
                  <a:gd name="T95" fmla="*/ 127 h 127"/>
                  <a:gd name="T96" fmla="*/ 2 w 288"/>
                  <a:gd name="T97" fmla="*/ 123 h 127"/>
                  <a:gd name="T98" fmla="*/ 19 w 288"/>
                  <a:gd name="T99" fmla="*/ 120 h 127"/>
                  <a:gd name="T100" fmla="*/ 26 w 288"/>
                  <a:gd name="T101" fmla="*/ 115 h 127"/>
                  <a:gd name="T102" fmla="*/ 29 w 288"/>
                  <a:gd name="T103" fmla="*/ 99 h 127"/>
                  <a:gd name="T104" fmla="*/ 29 w 288"/>
                  <a:gd name="T105" fmla="*/ 53 h 127"/>
                  <a:gd name="T106" fmla="*/ 29 w 288"/>
                  <a:gd name="T107" fmla="*/ 29 h 127"/>
                  <a:gd name="T108" fmla="*/ 26 w 288"/>
                  <a:gd name="T109" fmla="*/ 24 h 127"/>
                  <a:gd name="T110" fmla="*/ 19 w 288"/>
                  <a:gd name="T111" fmla="*/ 19 h 127"/>
                  <a:gd name="T112" fmla="*/ 9 w 288"/>
                  <a:gd name="T113" fmla="*/ 19 h 127"/>
                  <a:gd name="T114" fmla="*/ 2 w 288"/>
                  <a:gd name="T115" fmla="*/ 17 h 127"/>
                  <a:gd name="T116" fmla="*/ 50 w 288"/>
                  <a:gd name="T117" fmla="*/ 0 h 127"/>
                  <a:gd name="T118" fmla="*/ 57 w 288"/>
                  <a:gd name="T119" fmla="*/ 15 h 1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8"/>
                  <a:gd name="T181" fmla="*/ 0 h 127"/>
                  <a:gd name="T182" fmla="*/ 288 w 288"/>
                  <a:gd name="T183" fmla="*/ 127 h 1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8" h="127">
                    <a:moveTo>
                      <a:pt x="57" y="27"/>
                    </a:moveTo>
                    <a:lnTo>
                      <a:pt x="67" y="19"/>
                    </a:lnTo>
                    <a:lnTo>
                      <a:pt x="74" y="17"/>
                    </a:lnTo>
                    <a:lnTo>
                      <a:pt x="81" y="12"/>
                    </a:lnTo>
                    <a:lnTo>
                      <a:pt x="89" y="7"/>
                    </a:lnTo>
                    <a:lnTo>
                      <a:pt x="98" y="3"/>
                    </a:lnTo>
                    <a:lnTo>
                      <a:pt x="108" y="3"/>
                    </a:lnTo>
                    <a:lnTo>
                      <a:pt x="117" y="0"/>
                    </a:lnTo>
                    <a:lnTo>
                      <a:pt x="132" y="3"/>
                    </a:lnTo>
                    <a:lnTo>
                      <a:pt x="144" y="7"/>
                    </a:lnTo>
                    <a:lnTo>
                      <a:pt x="153" y="17"/>
                    </a:lnTo>
                    <a:lnTo>
                      <a:pt x="161" y="27"/>
                    </a:lnTo>
                    <a:lnTo>
                      <a:pt x="177" y="15"/>
                    </a:lnTo>
                    <a:lnTo>
                      <a:pt x="192" y="5"/>
                    </a:lnTo>
                    <a:lnTo>
                      <a:pt x="204" y="3"/>
                    </a:lnTo>
                    <a:lnTo>
                      <a:pt x="218" y="0"/>
                    </a:lnTo>
                    <a:lnTo>
                      <a:pt x="230" y="3"/>
                    </a:lnTo>
                    <a:lnTo>
                      <a:pt x="242" y="5"/>
                    </a:lnTo>
                    <a:lnTo>
                      <a:pt x="252" y="12"/>
                    </a:lnTo>
                    <a:lnTo>
                      <a:pt x="259" y="22"/>
                    </a:lnTo>
                    <a:lnTo>
                      <a:pt x="261" y="31"/>
                    </a:lnTo>
                    <a:lnTo>
                      <a:pt x="261" y="46"/>
                    </a:lnTo>
                    <a:lnTo>
                      <a:pt x="261" y="72"/>
                    </a:lnTo>
                    <a:lnTo>
                      <a:pt x="261" y="99"/>
                    </a:lnTo>
                    <a:lnTo>
                      <a:pt x="264" y="108"/>
                    </a:lnTo>
                    <a:lnTo>
                      <a:pt x="264" y="115"/>
                    </a:lnTo>
                    <a:lnTo>
                      <a:pt x="269" y="118"/>
                    </a:lnTo>
                    <a:lnTo>
                      <a:pt x="271" y="120"/>
                    </a:lnTo>
                    <a:lnTo>
                      <a:pt x="278" y="123"/>
                    </a:lnTo>
                    <a:lnTo>
                      <a:pt x="288" y="123"/>
                    </a:lnTo>
                    <a:lnTo>
                      <a:pt x="288" y="125"/>
                    </a:lnTo>
                    <a:lnTo>
                      <a:pt x="288" y="127"/>
                    </a:lnTo>
                    <a:lnTo>
                      <a:pt x="247" y="127"/>
                    </a:lnTo>
                    <a:lnTo>
                      <a:pt x="204" y="127"/>
                    </a:lnTo>
                    <a:lnTo>
                      <a:pt x="204" y="125"/>
                    </a:lnTo>
                    <a:lnTo>
                      <a:pt x="204" y="123"/>
                    </a:lnTo>
                    <a:lnTo>
                      <a:pt x="206" y="123"/>
                    </a:lnTo>
                    <a:lnTo>
                      <a:pt x="209" y="123"/>
                    </a:lnTo>
                    <a:lnTo>
                      <a:pt x="218" y="120"/>
                    </a:lnTo>
                    <a:lnTo>
                      <a:pt x="225" y="118"/>
                    </a:lnTo>
                    <a:lnTo>
                      <a:pt x="228" y="115"/>
                    </a:lnTo>
                    <a:lnTo>
                      <a:pt x="230" y="113"/>
                    </a:lnTo>
                    <a:lnTo>
                      <a:pt x="233" y="108"/>
                    </a:lnTo>
                    <a:lnTo>
                      <a:pt x="233" y="99"/>
                    </a:lnTo>
                    <a:lnTo>
                      <a:pt x="233" y="72"/>
                    </a:lnTo>
                    <a:lnTo>
                      <a:pt x="233" y="46"/>
                    </a:lnTo>
                    <a:lnTo>
                      <a:pt x="230" y="34"/>
                    </a:lnTo>
                    <a:lnTo>
                      <a:pt x="228" y="24"/>
                    </a:lnTo>
                    <a:lnTo>
                      <a:pt x="218" y="19"/>
                    </a:lnTo>
                    <a:lnTo>
                      <a:pt x="204" y="17"/>
                    </a:lnTo>
                    <a:lnTo>
                      <a:pt x="194" y="17"/>
                    </a:lnTo>
                    <a:lnTo>
                      <a:pt x="185" y="19"/>
                    </a:lnTo>
                    <a:lnTo>
                      <a:pt x="173" y="24"/>
                    </a:lnTo>
                    <a:lnTo>
                      <a:pt x="161" y="34"/>
                    </a:lnTo>
                    <a:lnTo>
                      <a:pt x="161" y="41"/>
                    </a:lnTo>
                    <a:lnTo>
                      <a:pt x="161" y="99"/>
                    </a:lnTo>
                    <a:lnTo>
                      <a:pt x="161" y="111"/>
                    </a:lnTo>
                    <a:lnTo>
                      <a:pt x="163" y="115"/>
                    </a:lnTo>
                    <a:lnTo>
                      <a:pt x="165" y="118"/>
                    </a:lnTo>
                    <a:lnTo>
                      <a:pt x="170" y="120"/>
                    </a:lnTo>
                    <a:lnTo>
                      <a:pt x="177" y="123"/>
                    </a:lnTo>
                    <a:lnTo>
                      <a:pt x="187" y="123"/>
                    </a:lnTo>
                    <a:lnTo>
                      <a:pt x="187" y="125"/>
                    </a:lnTo>
                    <a:lnTo>
                      <a:pt x="187" y="127"/>
                    </a:lnTo>
                    <a:lnTo>
                      <a:pt x="146" y="127"/>
                    </a:lnTo>
                    <a:lnTo>
                      <a:pt x="103" y="127"/>
                    </a:lnTo>
                    <a:lnTo>
                      <a:pt x="103" y="125"/>
                    </a:lnTo>
                    <a:lnTo>
                      <a:pt x="103" y="123"/>
                    </a:lnTo>
                    <a:lnTo>
                      <a:pt x="115" y="123"/>
                    </a:lnTo>
                    <a:lnTo>
                      <a:pt x="122" y="120"/>
                    </a:lnTo>
                    <a:lnTo>
                      <a:pt x="127" y="118"/>
                    </a:lnTo>
                    <a:lnTo>
                      <a:pt x="129" y="113"/>
                    </a:lnTo>
                    <a:lnTo>
                      <a:pt x="129" y="108"/>
                    </a:lnTo>
                    <a:lnTo>
                      <a:pt x="129" y="99"/>
                    </a:lnTo>
                    <a:lnTo>
                      <a:pt x="129" y="72"/>
                    </a:lnTo>
                    <a:lnTo>
                      <a:pt x="129" y="46"/>
                    </a:lnTo>
                    <a:lnTo>
                      <a:pt x="129" y="34"/>
                    </a:lnTo>
                    <a:lnTo>
                      <a:pt x="125" y="24"/>
                    </a:lnTo>
                    <a:lnTo>
                      <a:pt x="115" y="19"/>
                    </a:lnTo>
                    <a:lnTo>
                      <a:pt x="101" y="17"/>
                    </a:lnTo>
                    <a:lnTo>
                      <a:pt x="91" y="17"/>
                    </a:lnTo>
                    <a:lnTo>
                      <a:pt x="81" y="19"/>
                    </a:lnTo>
                    <a:lnTo>
                      <a:pt x="69" y="27"/>
                    </a:lnTo>
                    <a:lnTo>
                      <a:pt x="57" y="34"/>
                    </a:lnTo>
                    <a:lnTo>
                      <a:pt x="57" y="99"/>
                    </a:lnTo>
                    <a:lnTo>
                      <a:pt x="60" y="111"/>
                    </a:lnTo>
                    <a:lnTo>
                      <a:pt x="60" y="115"/>
                    </a:lnTo>
                    <a:lnTo>
                      <a:pt x="65" y="118"/>
                    </a:lnTo>
                    <a:lnTo>
                      <a:pt x="67" y="120"/>
                    </a:lnTo>
                    <a:lnTo>
                      <a:pt x="74" y="123"/>
                    </a:lnTo>
                    <a:lnTo>
                      <a:pt x="86" y="123"/>
                    </a:lnTo>
                    <a:lnTo>
                      <a:pt x="86" y="125"/>
                    </a:lnTo>
                    <a:lnTo>
                      <a:pt x="86" y="127"/>
                    </a:lnTo>
                    <a:lnTo>
                      <a:pt x="45" y="127"/>
                    </a:lnTo>
                    <a:lnTo>
                      <a:pt x="2" y="127"/>
                    </a:lnTo>
                    <a:lnTo>
                      <a:pt x="2" y="125"/>
                    </a:lnTo>
                    <a:lnTo>
                      <a:pt x="2" y="123"/>
                    </a:lnTo>
                    <a:lnTo>
                      <a:pt x="12" y="123"/>
                    </a:lnTo>
                    <a:lnTo>
                      <a:pt x="19" y="120"/>
                    </a:lnTo>
                    <a:lnTo>
                      <a:pt x="24" y="118"/>
                    </a:lnTo>
                    <a:lnTo>
                      <a:pt x="26" y="115"/>
                    </a:lnTo>
                    <a:lnTo>
                      <a:pt x="29" y="108"/>
                    </a:lnTo>
                    <a:lnTo>
                      <a:pt x="29" y="99"/>
                    </a:lnTo>
                    <a:lnTo>
                      <a:pt x="29" y="77"/>
                    </a:lnTo>
                    <a:lnTo>
                      <a:pt x="29" y="53"/>
                    </a:lnTo>
                    <a:lnTo>
                      <a:pt x="29" y="36"/>
                    </a:lnTo>
                    <a:lnTo>
                      <a:pt x="29" y="29"/>
                    </a:lnTo>
                    <a:lnTo>
                      <a:pt x="26" y="27"/>
                    </a:lnTo>
                    <a:lnTo>
                      <a:pt x="26" y="24"/>
                    </a:lnTo>
                    <a:lnTo>
                      <a:pt x="24" y="19"/>
                    </a:lnTo>
                    <a:lnTo>
                      <a:pt x="19" y="19"/>
                    </a:lnTo>
                    <a:lnTo>
                      <a:pt x="14" y="19"/>
                    </a:lnTo>
                    <a:lnTo>
                      <a:pt x="9" y="19"/>
                    </a:lnTo>
                    <a:lnTo>
                      <a:pt x="2" y="19"/>
                    </a:lnTo>
                    <a:lnTo>
                      <a:pt x="2" y="17"/>
                    </a:lnTo>
                    <a:lnTo>
                      <a:pt x="0" y="15"/>
                    </a:lnTo>
                    <a:lnTo>
                      <a:pt x="50" y="0"/>
                    </a:lnTo>
                    <a:lnTo>
                      <a:pt x="57" y="0"/>
                    </a:lnTo>
                    <a:lnTo>
                      <a:pt x="57" y="15"/>
                    </a:lnTo>
                    <a:lnTo>
                      <a:pt x="57" y="27"/>
                    </a:lnTo>
                    <a:close/>
                  </a:path>
                </a:pathLst>
              </a:custGeom>
              <a:solidFill>
                <a:srgbClr val="800000"/>
              </a:solidFill>
              <a:ln w="12065">
                <a:solidFill>
                  <a:srgbClr val="800000"/>
                </a:solidFill>
                <a:prstDash val="solid"/>
                <a:round/>
                <a:headEnd/>
                <a:tailEnd/>
              </a:ln>
            </p:spPr>
            <p:txBody>
              <a:bodyPr/>
              <a:lstStyle/>
              <a:p>
                <a:endParaRPr lang="ru-RU"/>
              </a:p>
            </p:txBody>
          </p:sp>
        </p:grpSp>
        <p:grpSp>
          <p:nvGrpSpPr>
            <p:cNvPr id="54" name="Group 988"/>
            <p:cNvGrpSpPr>
              <a:grpSpLocks/>
            </p:cNvGrpSpPr>
            <p:nvPr/>
          </p:nvGrpSpPr>
          <p:grpSpPr bwMode="auto">
            <a:xfrm>
              <a:off x="6923" y="8314"/>
              <a:ext cx="1560" cy="374"/>
              <a:chOff x="6923" y="8314"/>
              <a:chExt cx="1560" cy="374"/>
            </a:xfrm>
          </p:grpSpPr>
          <p:sp>
            <p:nvSpPr>
              <p:cNvPr id="161" name="Freeform 989"/>
              <p:cNvSpPr>
                <a:spLocks/>
              </p:cNvSpPr>
              <p:nvPr/>
            </p:nvSpPr>
            <p:spPr bwMode="auto">
              <a:xfrm>
                <a:off x="6983" y="8383"/>
                <a:ext cx="201" cy="231"/>
              </a:xfrm>
              <a:custGeom>
                <a:avLst/>
                <a:gdLst>
                  <a:gd name="T0" fmla="*/ 65 w 201"/>
                  <a:gd name="T1" fmla="*/ 135 h 231"/>
                  <a:gd name="T2" fmla="*/ 33 w 201"/>
                  <a:gd name="T3" fmla="*/ 190 h 231"/>
                  <a:gd name="T4" fmla="*/ 33 w 201"/>
                  <a:gd name="T5" fmla="*/ 214 h 231"/>
                  <a:gd name="T6" fmla="*/ 41 w 201"/>
                  <a:gd name="T7" fmla="*/ 221 h 231"/>
                  <a:gd name="T8" fmla="*/ 55 w 201"/>
                  <a:gd name="T9" fmla="*/ 224 h 231"/>
                  <a:gd name="T10" fmla="*/ 29 w 201"/>
                  <a:gd name="T11" fmla="*/ 231 h 231"/>
                  <a:gd name="T12" fmla="*/ 0 w 201"/>
                  <a:gd name="T13" fmla="*/ 224 h 231"/>
                  <a:gd name="T14" fmla="*/ 5 w 201"/>
                  <a:gd name="T15" fmla="*/ 224 h 231"/>
                  <a:gd name="T16" fmla="*/ 19 w 201"/>
                  <a:gd name="T17" fmla="*/ 216 h 231"/>
                  <a:gd name="T18" fmla="*/ 21 w 201"/>
                  <a:gd name="T19" fmla="*/ 200 h 231"/>
                  <a:gd name="T20" fmla="*/ 21 w 201"/>
                  <a:gd name="T21" fmla="*/ 116 h 231"/>
                  <a:gd name="T22" fmla="*/ 21 w 201"/>
                  <a:gd name="T23" fmla="*/ 29 h 231"/>
                  <a:gd name="T24" fmla="*/ 17 w 201"/>
                  <a:gd name="T25" fmla="*/ 15 h 231"/>
                  <a:gd name="T26" fmla="*/ 9 w 201"/>
                  <a:gd name="T27" fmla="*/ 8 h 231"/>
                  <a:gd name="T28" fmla="*/ 0 w 201"/>
                  <a:gd name="T29" fmla="*/ 0 h 231"/>
                  <a:gd name="T30" fmla="*/ 45 w 201"/>
                  <a:gd name="T31" fmla="*/ 0 h 231"/>
                  <a:gd name="T32" fmla="*/ 101 w 201"/>
                  <a:gd name="T33" fmla="*/ 180 h 231"/>
                  <a:gd name="T34" fmla="*/ 156 w 201"/>
                  <a:gd name="T35" fmla="*/ 0 h 231"/>
                  <a:gd name="T36" fmla="*/ 201 w 201"/>
                  <a:gd name="T37" fmla="*/ 0 h 231"/>
                  <a:gd name="T38" fmla="*/ 199 w 201"/>
                  <a:gd name="T39" fmla="*/ 8 h 231"/>
                  <a:gd name="T40" fmla="*/ 187 w 201"/>
                  <a:gd name="T41" fmla="*/ 10 h 231"/>
                  <a:gd name="T42" fmla="*/ 180 w 201"/>
                  <a:gd name="T43" fmla="*/ 20 h 231"/>
                  <a:gd name="T44" fmla="*/ 180 w 201"/>
                  <a:gd name="T45" fmla="*/ 41 h 231"/>
                  <a:gd name="T46" fmla="*/ 180 w 201"/>
                  <a:gd name="T47" fmla="*/ 190 h 231"/>
                  <a:gd name="T48" fmla="*/ 180 w 201"/>
                  <a:gd name="T49" fmla="*/ 214 h 231"/>
                  <a:gd name="T50" fmla="*/ 187 w 201"/>
                  <a:gd name="T51" fmla="*/ 221 h 231"/>
                  <a:gd name="T52" fmla="*/ 199 w 201"/>
                  <a:gd name="T53" fmla="*/ 224 h 231"/>
                  <a:gd name="T54" fmla="*/ 201 w 201"/>
                  <a:gd name="T55" fmla="*/ 231 h 231"/>
                  <a:gd name="T56" fmla="*/ 134 w 201"/>
                  <a:gd name="T57" fmla="*/ 231 h 231"/>
                  <a:gd name="T58" fmla="*/ 141 w 201"/>
                  <a:gd name="T59" fmla="*/ 224 h 231"/>
                  <a:gd name="T60" fmla="*/ 153 w 201"/>
                  <a:gd name="T61" fmla="*/ 216 h 231"/>
                  <a:gd name="T62" fmla="*/ 156 w 201"/>
                  <a:gd name="T63" fmla="*/ 200 h 231"/>
                  <a:gd name="T64" fmla="*/ 156 w 201"/>
                  <a:gd name="T65" fmla="*/ 39 h 231"/>
                  <a:gd name="T66" fmla="*/ 96 w 201"/>
                  <a:gd name="T67" fmla="*/ 231 h 231"/>
                  <a:gd name="T68" fmla="*/ 93 w 201"/>
                  <a:gd name="T69" fmla="*/ 231 h 2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
                  <a:gd name="T106" fmla="*/ 0 h 231"/>
                  <a:gd name="T107" fmla="*/ 201 w 201"/>
                  <a:gd name="T108" fmla="*/ 231 h 2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 h="231">
                    <a:moveTo>
                      <a:pt x="93" y="231"/>
                    </a:moveTo>
                    <a:lnTo>
                      <a:pt x="65" y="135"/>
                    </a:lnTo>
                    <a:lnTo>
                      <a:pt x="33" y="39"/>
                    </a:lnTo>
                    <a:lnTo>
                      <a:pt x="33" y="190"/>
                    </a:lnTo>
                    <a:lnTo>
                      <a:pt x="33" y="207"/>
                    </a:lnTo>
                    <a:lnTo>
                      <a:pt x="33" y="214"/>
                    </a:lnTo>
                    <a:lnTo>
                      <a:pt x="36" y="216"/>
                    </a:lnTo>
                    <a:lnTo>
                      <a:pt x="41" y="221"/>
                    </a:lnTo>
                    <a:lnTo>
                      <a:pt x="48" y="224"/>
                    </a:lnTo>
                    <a:lnTo>
                      <a:pt x="55" y="224"/>
                    </a:lnTo>
                    <a:lnTo>
                      <a:pt x="55" y="231"/>
                    </a:lnTo>
                    <a:lnTo>
                      <a:pt x="29" y="231"/>
                    </a:lnTo>
                    <a:lnTo>
                      <a:pt x="0" y="231"/>
                    </a:lnTo>
                    <a:lnTo>
                      <a:pt x="0" y="224"/>
                    </a:lnTo>
                    <a:lnTo>
                      <a:pt x="2" y="224"/>
                    </a:lnTo>
                    <a:lnTo>
                      <a:pt x="5" y="224"/>
                    </a:lnTo>
                    <a:lnTo>
                      <a:pt x="14" y="221"/>
                    </a:lnTo>
                    <a:lnTo>
                      <a:pt x="19" y="216"/>
                    </a:lnTo>
                    <a:lnTo>
                      <a:pt x="21" y="207"/>
                    </a:lnTo>
                    <a:lnTo>
                      <a:pt x="21" y="200"/>
                    </a:lnTo>
                    <a:lnTo>
                      <a:pt x="21" y="190"/>
                    </a:lnTo>
                    <a:lnTo>
                      <a:pt x="21" y="116"/>
                    </a:lnTo>
                    <a:lnTo>
                      <a:pt x="21" y="41"/>
                    </a:lnTo>
                    <a:lnTo>
                      <a:pt x="21" y="29"/>
                    </a:lnTo>
                    <a:lnTo>
                      <a:pt x="19" y="20"/>
                    </a:lnTo>
                    <a:lnTo>
                      <a:pt x="17" y="15"/>
                    </a:lnTo>
                    <a:lnTo>
                      <a:pt x="14" y="10"/>
                    </a:lnTo>
                    <a:lnTo>
                      <a:pt x="9" y="8"/>
                    </a:lnTo>
                    <a:lnTo>
                      <a:pt x="0" y="8"/>
                    </a:lnTo>
                    <a:lnTo>
                      <a:pt x="0" y="0"/>
                    </a:lnTo>
                    <a:lnTo>
                      <a:pt x="21" y="0"/>
                    </a:lnTo>
                    <a:lnTo>
                      <a:pt x="45" y="0"/>
                    </a:lnTo>
                    <a:lnTo>
                      <a:pt x="72" y="92"/>
                    </a:lnTo>
                    <a:lnTo>
                      <a:pt x="101" y="180"/>
                    </a:lnTo>
                    <a:lnTo>
                      <a:pt x="129" y="92"/>
                    </a:lnTo>
                    <a:lnTo>
                      <a:pt x="156" y="0"/>
                    </a:lnTo>
                    <a:lnTo>
                      <a:pt x="180" y="0"/>
                    </a:lnTo>
                    <a:lnTo>
                      <a:pt x="201" y="0"/>
                    </a:lnTo>
                    <a:lnTo>
                      <a:pt x="201" y="8"/>
                    </a:lnTo>
                    <a:lnTo>
                      <a:pt x="199" y="8"/>
                    </a:lnTo>
                    <a:lnTo>
                      <a:pt x="197" y="8"/>
                    </a:lnTo>
                    <a:lnTo>
                      <a:pt x="187" y="10"/>
                    </a:lnTo>
                    <a:lnTo>
                      <a:pt x="182" y="17"/>
                    </a:lnTo>
                    <a:lnTo>
                      <a:pt x="180" y="20"/>
                    </a:lnTo>
                    <a:lnTo>
                      <a:pt x="180" y="27"/>
                    </a:lnTo>
                    <a:lnTo>
                      <a:pt x="180" y="41"/>
                    </a:lnTo>
                    <a:lnTo>
                      <a:pt x="180" y="116"/>
                    </a:lnTo>
                    <a:lnTo>
                      <a:pt x="180" y="190"/>
                    </a:lnTo>
                    <a:lnTo>
                      <a:pt x="180" y="207"/>
                    </a:lnTo>
                    <a:lnTo>
                      <a:pt x="180" y="214"/>
                    </a:lnTo>
                    <a:lnTo>
                      <a:pt x="182" y="216"/>
                    </a:lnTo>
                    <a:lnTo>
                      <a:pt x="187" y="221"/>
                    </a:lnTo>
                    <a:lnTo>
                      <a:pt x="197" y="224"/>
                    </a:lnTo>
                    <a:lnTo>
                      <a:pt x="199" y="224"/>
                    </a:lnTo>
                    <a:lnTo>
                      <a:pt x="201" y="224"/>
                    </a:lnTo>
                    <a:lnTo>
                      <a:pt x="201" y="231"/>
                    </a:lnTo>
                    <a:lnTo>
                      <a:pt x="168" y="231"/>
                    </a:lnTo>
                    <a:lnTo>
                      <a:pt x="134" y="231"/>
                    </a:lnTo>
                    <a:lnTo>
                      <a:pt x="134" y="224"/>
                    </a:lnTo>
                    <a:lnTo>
                      <a:pt x="141" y="224"/>
                    </a:lnTo>
                    <a:lnTo>
                      <a:pt x="149" y="221"/>
                    </a:lnTo>
                    <a:lnTo>
                      <a:pt x="153" y="216"/>
                    </a:lnTo>
                    <a:lnTo>
                      <a:pt x="156" y="207"/>
                    </a:lnTo>
                    <a:lnTo>
                      <a:pt x="156" y="200"/>
                    </a:lnTo>
                    <a:lnTo>
                      <a:pt x="156" y="190"/>
                    </a:lnTo>
                    <a:lnTo>
                      <a:pt x="156" y="39"/>
                    </a:lnTo>
                    <a:lnTo>
                      <a:pt x="127" y="135"/>
                    </a:lnTo>
                    <a:lnTo>
                      <a:pt x="96" y="231"/>
                    </a:lnTo>
                    <a:lnTo>
                      <a:pt x="93" y="231"/>
                    </a:lnTo>
                    <a:close/>
                  </a:path>
                </a:pathLst>
              </a:custGeom>
              <a:solidFill>
                <a:srgbClr val="CBCBCB"/>
              </a:solidFill>
              <a:ln w="9525">
                <a:noFill/>
                <a:round/>
                <a:headEnd/>
                <a:tailEnd/>
              </a:ln>
            </p:spPr>
            <p:txBody>
              <a:bodyPr/>
              <a:lstStyle/>
              <a:p>
                <a:endParaRPr lang="ru-RU"/>
              </a:p>
            </p:txBody>
          </p:sp>
          <p:sp>
            <p:nvSpPr>
              <p:cNvPr id="162" name="Freeform 990"/>
              <p:cNvSpPr>
                <a:spLocks noEditPoints="1"/>
              </p:cNvSpPr>
              <p:nvPr/>
            </p:nvSpPr>
            <p:spPr bwMode="auto">
              <a:xfrm>
                <a:off x="7240" y="8453"/>
                <a:ext cx="88" cy="166"/>
              </a:xfrm>
              <a:custGeom>
                <a:avLst/>
                <a:gdLst>
                  <a:gd name="T0" fmla="*/ 16 w 88"/>
                  <a:gd name="T1" fmla="*/ 65 h 166"/>
                  <a:gd name="T2" fmla="*/ 19 w 88"/>
                  <a:gd name="T3" fmla="*/ 96 h 166"/>
                  <a:gd name="T4" fmla="*/ 24 w 88"/>
                  <a:gd name="T5" fmla="*/ 108 h 166"/>
                  <a:gd name="T6" fmla="*/ 28 w 88"/>
                  <a:gd name="T7" fmla="*/ 118 h 166"/>
                  <a:gd name="T8" fmla="*/ 33 w 88"/>
                  <a:gd name="T9" fmla="*/ 127 h 166"/>
                  <a:gd name="T10" fmla="*/ 40 w 88"/>
                  <a:gd name="T11" fmla="*/ 132 h 166"/>
                  <a:gd name="T12" fmla="*/ 48 w 88"/>
                  <a:gd name="T13" fmla="*/ 137 h 166"/>
                  <a:gd name="T14" fmla="*/ 55 w 88"/>
                  <a:gd name="T15" fmla="*/ 137 h 166"/>
                  <a:gd name="T16" fmla="*/ 64 w 88"/>
                  <a:gd name="T17" fmla="*/ 134 h 166"/>
                  <a:gd name="T18" fmla="*/ 74 w 88"/>
                  <a:gd name="T19" fmla="*/ 130 h 166"/>
                  <a:gd name="T20" fmla="*/ 81 w 88"/>
                  <a:gd name="T21" fmla="*/ 118 h 166"/>
                  <a:gd name="T22" fmla="*/ 84 w 88"/>
                  <a:gd name="T23" fmla="*/ 110 h 166"/>
                  <a:gd name="T24" fmla="*/ 86 w 88"/>
                  <a:gd name="T25" fmla="*/ 101 h 166"/>
                  <a:gd name="T26" fmla="*/ 88 w 88"/>
                  <a:gd name="T27" fmla="*/ 103 h 166"/>
                  <a:gd name="T28" fmla="*/ 88 w 88"/>
                  <a:gd name="T29" fmla="*/ 103 h 166"/>
                  <a:gd name="T30" fmla="*/ 86 w 88"/>
                  <a:gd name="T31" fmla="*/ 127 h 166"/>
                  <a:gd name="T32" fmla="*/ 76 w 88"/>
                  <a:gd name="T33" fmla="*/ 146 h 166"/>
                  <a:gd name="T34" fmla="*/ 62 w 88"/>
                  <a:gd name="T35" fmla="*/ 161 h 166"/>
                  <a:gd name="T36" fmla="*/ 55 w 88"/>
                  <a:gd name="T37" fmla="*/ 163 h 166"/>
                  <a:gd name="T38" fmla="*/ 45 w 88"/>
                  <a:gd name="T39" fmla="*/ 166 h 166"/>
                  <a:gd name="T40" fmla="*/ 36 w 88"/>
                  <a:gd name="T41" fmla="*/ 163 h 166"/>
                  <a:gd name="T42" fmla="*/ 28 w 88"/>
                  <a:gd name="T43" fmla="*/ 161 h 166"/>
                  <a:gd name="T44" fmla="*/ 21 w 88"/>
                  <a:gd name="T45" fmla="*/ 154 h 166"/>
                  <a:gd name="T46" fmla="*/ 14 w 88"/>
                  <a:gd name="T47" fmla="*/ 144 h 166"/>
                  <a:gd name="T48" fmla="*/ 4 w 88"/>
                  <a:gd name="T49" fmla="*/ 118 h 166"/>
                  <a:gd name="T50" fmla="*/ 0 w 88"/>
                  <a:gd name="T51" fmla="*/ 103 h 166"/>
                  <a:gd name="T52" fmla="*/ 0 w 88"/>
                  <a:gd name="T53" fmla="*/ 84 h 166"/>
                  <a:gd name="T54" fmla="*/ 0 w 88"/>
                  <a:gd name="T55" fmla="*/ 65 h 166"/>
                  <a:gd name="T56" fmla="*/ 4 w 88"/>
                  <a:gd name="T57" fmla="*/ 50 h 166"/>
                  <a:gd name="T58" fmla="*/ 14 w 88"/>
                  <a:gd name="T59" fmla="*/ 24 h 166"/>
                  <a:gd name="T60" fmla="*/ 21 w 88"/>
                  <a:gd name="T61" fmla="*/ 14 h 166"/>
                  <a:gd name="T62" fmla="*/ 31 w 88"/>
                  <a:gd name="T63" fmla="*/ 5 h 166"/>
                  <a:gd name="T64" fmla="*/ 40 w 88"/>
                  <a:gd name="T65" fmla="*/ 2 h 166"/>
                  <a:gd name="T66" fmla="*/ 50 w 88"/>
                  <a:gd name="T67" fmla="*/ 0 h 166"/>
                  <a:gd name="T68" fmla="*/ 60 w 88"/>
                  <a:gd name="T69" fmla="*/ 2 h 166"/>
                  <a:gd name="T70" fmla="*/ 67 w 88"/>
                  <a:gd name="T71" fmla="*/ 5 h 166"/>
                  <a:gd name="T72" fmla="*/ 79 w 88"/>
                  <a:gd name="T73" fmla="*/ 17 h 166"/>
                  <a:gd name="T74" fmla="*/ 86 w 88"/>
                  <a:gd name="T75" fmla="*/ 38 h 166"/>
                  <a:gd name="T76" fmla="*/ 88 w 88"/>
                  <a:gd name="T77" fmla="*/ 65 h 166"/>
                  <a:gd name="T78" fmla="*/ 16 w 88"/>
                  <a:gd name="T79" fmla="*/ 65 h 166"/>
                  <a:gd name="T80" fmla="*/ 16 w 88"/>
                  <a:gd name="T81" fmla="*/ 65 h 166"/>
                  <a:gd name="T82" fmla="*/ 16 w 88"/>
                  <a:gd name="T83" fmla="*/ 55 h 166"/>
                  <a:gd name="T84" fmla="*/ 40 w 88"/>
                  <a:gd name="T85" fmla="*/ 55 h 166"/>
                  <a:gd name="T86" fmla="*/ 64 w 88"/>
                  <a:gd name="T87" fmla="*/ 55 h 166"/>
                  <a:gd name="T88" fmla="*/ 64 w 88"/>
                  <a:gd name="T89" fmla="*/ 48 h 166"/>
                  <a:gd name="T90" fmla="*/ 64 w 88"/>
                  <a:gd name="T91" fmla="*/ 41 h 166"/>
                  <a:gd name="T92" fmla="*/ 62 w 88"/>
                  <a:gd name="T93" fmla="*/ 34 h 166"/>
                  <a:gd name="T94" fmla="*/ 60 w 88"/>
                  <a:gd name="T95" fmla="*/ 24 h 166"/>
                  <a:gd name="T96" fmla="*/ 55 w 88"/>
                  <a:gd name="T97" fmla="*/ 19 h 166"/>
                  <a:gd name="T98" fmla="*/ 50 w 88"/>
                  <a:gd name="T99" fmla="*/ 14 h 166"/>
                  <a:gd name="T100" fmla="*/ 43 w 88"/>
                  <a:gd name="T101" fmla="*/ 12 h 166"/>
                  <a:gd name="T102" fmla="*/ 33 w 88"/>
                  <a:gd name="T103" fmla="*/ 14 h 166"/>
                  <a:gd name="T104" fmla="*/ 26 w 88"/>
                  <a:gd name="T105" fmla="*/ 24 h 166"/>
                  <a:gd name="T106" fmla="*/ 19 w 88"/>
                  <a:gd name="T107" fmla="*/ 36 h 166"/>
                  <a:gd name="T108" fmla="*/ 16 w 88"/>
                  <a:gd name="T109" fmla="*/ 55 h 166"/>
                  <a:gd name="T110" fmla="*/ 16 w 88"/>
                  <a:gd name="T111" fmla="*/ 55 h 1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66"/>
                  <a:gd name="T170" fmla="*/ 88 w 88"/>
                  <a:gd name="T171" fmla="*/ 166 h 1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66">
                    <a:moveTo>
                      <a:pt x="16" y="65"/>
                    </a:moveTo>
                    <a:lnTo>
                      <a:pt x="19" y="96"/>
                    </a:lnTo>
                    <a:lnTo>
                      <a:pt x="24" y="108"/>
                    </a:lnTo>
                    <a:lnTo>
                      <a:pt x="28" y="118"/>
                    </a:lnTo>
                    <a:lnTo>
                      <a:pt x="33" y="127"/>
                    </a:lnTo>
                    <a:lnTo>
                      <a:pt x="40" y="132"/>
                    </a:lnTo>
                    <a:lnTo>
                      <a:pt x="48" y="137"/>
                    </a:lnTo>
                    <a:lnTo>
                      <a:pt x="55" y="137"/>
                    </a:lnTo>
                    <a:lnTo>
                      <a:pt x="64" y="134"/>
                    </a:lnTo>
                    <a:lnTo>
                      <a:pt x="74" y="130"/>
                    </a:lnTo>
                    <a:lnTo>
                      <a:pt x="81" y="118"/>
                    </a:lnTo>
                    <a:lnTo>
                      <a:pt x="84" y="110"/>
                    </a:lnTo>
                    <a:lnTo>
                      <a:pt x="86" y="101"/>
                    </a:lnTo>
                    <a:lnTo>
                      <a:pt x="88" y="103"/>
                    </a:lnTo>
                    <a:lnTo>
                      <a:pt x="86" y="127"/>
                    </a:lnTo>
                    <a:lnTo>
                      <a:pt x="76" y="146"/>
                    </a:lnTo>
                    <a:lnTo>
                      <a:pt x="62" y="161"/>
                    </a:lnTo>
                    <a:lnTo>
                      <a:pt x="55" y="163"/>
                    </a:lnTo>
                    <a:lnTo>
                      <a:pt x="45" y="166"/>
                    </a:lnTo>
                    <a:lnTo>
                      <a:pt x="36" y="163"/>
                    </a:lnTo>
                    <a:lnTo>
                      <a:pt x="28" y="161"/>
                    </a:lnTo>
                    <a:lnTo>
                      <a:pt x="21" y="154"/>
                    </a:lnTo>
                    <a:lnTo>
                      <a:pt x="14" y="144"/>
                    </a:lnTo>
                    <a:lnTo>
                      <a:pt x="4" y="118"/>
                    </a:lnTo>
                    <a:lnTo>
                      <a:pt x="0" y="103"/>
                    </a:lnTo>
                    <a:lnTo>
                      <a:pt x="0" y="84"/>
                    </a:lnTo>
                    <a:lnTo>
                      <a:pt x="0" y="65"/>
                    </a:lnTo>
                    <a:lnTo>
                      <a:pt x="4" y="50"/>
                    </a:lnTo>
                    <a:lnTo>
                      <a:pt x="14" y="24"/>
                    </a:lnTo>
                    <a:lnTo>
                      <a:pt x="21" y="14"/>
                    </a:lnTo>
                    <a:lnTo>
                      <a:pt x="31" y="5"/>
                    </a:lnTo>
                    <a:lnTo>
                      <a:pt x="40" y="2"/>
                    </a:lnTo>
                    <a:lnTo>
                      <a:pt x="50" y="0"/>
                    </a:lnTo>
                    <a:lnTo>
                      <a:pt x="60" y="2"/>
                    </a:lnTo>
                    <a:lnTo>
                      <a:pt x="67" y="5"/>
                    </a:lnTo>
                    <a:lnTo>
                      <a:pt x="79" y="17"/>
                    </a:lnTo>
                    <a:lnTo>
                      <a:pt x="86" y="38"/>
                    </a:lnTo>
                    <a:lnTo>
                      <a:pt x="88" y="65"/>
                    </a:lnTo>
                    <a:lnTo>
                      <a:pt x="16" y="65"/>
                    </a:lnTo>
                    <a:close/>
                    <a:moveTo>
                      <a:pt x="16" y="55"/>
                    </a:moveTo>
                    <a:lnTo>
                      <a:pt x="40" y="55"/>
                    </a:lnTo>
                    <a:lnTo>
                      <a:pt x="64" y="55"/>
                    </a:lnTo>
                    <a:lnTo>
                      <a:pt x="64" y="48"/>
                    </a:lnTo>
                    <a:lnTo>
                      <a:pt x="64" y="41"/>
                    </a:lnTo>
                    <a:lnTo>
                      <a:pt x="62" y="34"/>
                    </a:lnTo>
                    <a:lnTo>
                      <a:pt x="60" y="24"/>
                    </a:lnTo>
                    <a:lnTo>
                      <a:pt x="55" y="19"/>
                    </a:lnTo>
                    <a:lnTo>
                      <a:pt x="50" y="14"/>
                    </a:lnTo>
                    <a:lnTo>
                      <a:pt x="43" y="12"/>
                    </a:lnTo>
                    <a:lnTo>
                      <a:pt x="33" y="14"/>
                    </a:lnTo>
                    <a:lnTo>
                      <a:pt x="26" y="24"/>
                    </a:lnTo>
                    <a:lnTo>
                      <a:pt x="19" y="36"/>
                    </a:lnTo>
                    <a:lnTo>
                      <a:pt x="16" y="55"/>
                    </a:lnTo>
                    <a:close/>
                  </a:path>
                </a:pathLst>
              </a:custGeom>
              <a:solidFill>
                <a:srgbClr val="CBCBCB"/>
              </a:solidFill>
              <a:ln w="9525">
                <a:noFill/>
                <a:round/>
                <a:headEnd/>
                <a:tailEnd/>
              </a:ln>
            </p:spPr>
            <p:txBody>
              <a:bodyPr/>
              <a:lstStyle/>
              <a:p>
                <a:endParaRPr lang="ru-RU"/>
              </a:p>
            </p:txBody>
          </p:sp>
          <p:sp>
            <p:nvSpPr>
              <p:cNvPr id="163" name="Freeform 991"/>
              <p:cNvSpPr>
                <a:spLocks/>
              </p:cNvSpPr>
              <p:nvPr/>
            </p:nvSpPr>
            <p:spPr bwMode="auto">
              <a:xfrm>
                <a:off x="7360" y="8407"/>
                <a:ext cx="64" cy="209"/>
              </a:xfrm>
              <a:custGeom>
                <a:avLst/>
                <a:gdLst>
                  <a:gd name="T0" fmla="*/ 36 w 64"/>
                  <a:gd name="T1" fmla="*/ 0 h 209"/>
                  <a:gd name="T2" fmla="*/ 36 w 64"/>
                  <a:gd name="T3" fmla="*/ 51 h 209"/>
                  <a:gd name="T4" fmla="*/ 48 w 64"/>
                  <a:gd name="T5" fmla="*/ 51 h 209"/>
                  <a:gd name="T6" fmla="*/ 60 w 64"/>
                  <a:gd name="T7" fmla="*/ 51 h 209"/>
                  <a:gd name="T8" fmla="*/ 60 w 64"/>
                  <a:gd name="T9" fmla="*/ 58 h 209"/>
                  <a:gd name="T10" fmla="*/ 60 w 64"/>
                  <a:gd name="T11" fmla="*/ 63 h 209"/>
                  <a:gd name="T12" fmla="*/ 48 w 64"/>
                  <a:gd name="T13" fmla="*/ 63 h 209"/>
                  <a:gd name="T14" fmla="*/ 36 w 64"/>
                  <a:gd name="T15" fmla="*/ 63 h 209"/>
                  <a:gd name="T16" fmla="*/ 36 w 64"/>
                  <a:gd name="T17" fmla="*/ 164 h 209"/>
                  <a:gd name="T18" fmla="*/ 36 w 64"/>
                  <a:gd name="T19" fmla="*/ 176 h 209"/>
                  <a:gd name="T20" fmla="*/ 38 w 64"/>
                  <a:gd name="T21" fmla="*/ 185 h 209"/>
                  <a:gd name="T22" fmla="*/ 43 w 64"/>
                  <a:gd name="T23" fmla="*/ 188 h 209"/>
                  <a:gd name="T24" fmla="*/ 45 w 64"/>
                  <a:gd name="T25" fmla="*/ 190 h 209"/>
                  <a:gd name="T26" fmla="*/ 50 w 64"/>
                  <a:gd name="T27" fmla="*/ 188 h 209"/>
                  <a:gd name="T28" fmla="*/ 52 w 64"/>
                  <a:gd name="T29" fmla="*/ 185 h 209"/>
                  <a:gd name="T30" fmla="*/ 57 w 64"/>
                  <a:gd name="T31" fmla="*/ 180 h 209"/>
                  <a:gd name="T32" fmla="*/ 60 w 64"/>
                  <a:gd name="T33" fmla="*/ 176 h 209"/>
                  <a:gd name="T34" fmla="*/ 62 w 64"/>
                  <a:gd name="T35" fmla="*/ 176 h 209"/>
                  <a:gd name="T36" fmla="*/ 64 w 64"/>
                  <a:gd name="T37" fmla="*/ 176 h 209"/>
                  <a:gd name="T38" fmla="*/ 60 w 64"/>
                  <a:gd name="T39" fmla="*/ 190 h 209"/>
                  <a:gd name="T40" fmla="*/ 52 w 64"/>
                  <a:gd name="T41" fmla="*/ 200 h 209"/>
                  <a:gd name="T42" fmla="*/ 45 w 64"/>
                  <a:gd name="T43" fmla="*/ 207 h 209"/>
                  <a:gd name="T44" fmla="*/ 36 w 64"/>
                  <a:gd name="T45" fmla="*/ 209 h 209"/>
                  <a:gd name="T46" fmla="*/ 31 w 64"/>
                  <a:gd name="T47" fmla="*/ 207 h 209"/>
                  <a:gd name="T48" fmla="*/ 26 w 64"/>
                  <a:gd name="T49" fmla="*/ 204 h 209"/>
                  <a:gd name="T50" fmla="*/ 24 w 64"/>
                  <a:gd name="T51" fmla="*/ 200 h 209"/>
                  <a:gd name="T52" fmla="*/ 19 w 64"/>
                  <a:gd name="T53" fmla="*/ 192 h 209"/>
                  <a:gd name="T54" fmla="*/ 16 w 64"/>
                  <a:gd name="T55" fmla="*/ 183 h 209"/>
                  <a:gd name="T56" fmla="*/ 16 w 64"/>
                  <a:gd name="T57" fmla="*/ 168 h 209"/>
                  <a:gd name="T58" fmla="*/ 16 w 64"/>
                  <a:gd name="T59" fmla="*/ 116 h 209"/>
                  <a:gd name="T60" fmla="*/ 16 w 64"/>
                  <a:gd name="T61" fmla="*/ 63 h 209"/>
                  <a:gd name="T62" fmla="*/ 9 w 64"/>
                  <a:gd name="T63" fmla="*/ 63 h 209"/>
                  <a:gd name="T64" fmla="*/ 0 w 64"/>
                  <a:gd name="T65" fmla="*/ 63 h 209"/>
                  <a:gd name="T66" fmla="*/ 0 w 64"/>
                  <a:gd name="T67" fmla="*/ 60 h 209"/>
                  <a:gd name="T68" fmla="*/ 0 w 64"/>
                  <a:gd name="T69" fmla="*/ 58 h 209"/>
                  <a:gd name="T70" fmla="*/ 7 w 64"/>
                  <a:gd name="T71" fmla="*/ 53 h 209"/>
                  <a:gd name="T72" fmla="*/ 12 w 64"/>
                  <a:gd name="T73" fmla="*/ 46 h 209"/>
                  <a:gd name="T74" fmla="*/ 19 w 64"/>
                  <a:gd name="T75" fmla="*/ 36 h 209"/>
                  <a:gd name="T76" fmla="*/ 24 w 64"/>
                  <a:gd name="T77" fmla="*/ 24 h 209"/>
                  <a:gd name="T78" fmla="*/ 28 w 64"/>
                  <a:gd name="T79" fmla="*/ 15 h 209"/>
                  <a:gd name="T80" fmla="*/ 31 w 64"/>
                  <a:gd name="T81" fmla="*/ 0 h 209"/>
                  <a:gd name="T82" fmla="*/ 33 w 64"/>
                  <a:gd name="T83" fmla="*/ 0 h 209"/>
                  <a:gd name="T84" fmla="*/ 36 w 64"/>
                  <a:gd name="T85" fmla="*/ 0 h 2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209"/>
                  <a:gd name="T131" fmla="*/ 64 w 64"/>
                  <a:gd name="T132" fmla="*/ 209 h 2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209">
                    <a:moveTo>
                      <a:pt x="36" y="0"/>
                    </a:moveTo>
                    <a:lnTo>
                      <a:pt x="36" y="51"/>
                    </a:lnTo>
                    <a:lnTo>
                      <a:pt x="48" y="51"/>
                    </a:lnTo>
                    <a:lnTo>
                      <a:pt x="60" y="51"/>
                    </a:lnTo>
                    <a:lnTo>
                      <a:pt x="60" y="58"/>
                    </a:lnTo>
                    <a:lnTo>
                      <a:pt x="60" y="63"/>
                    </a:lnTo>
                    <a:lnTo>
                      <a:pt x="48" y="63"/>
                    </a:lnTo>
                    <a:lnTo>
                      <a:pt x="36" y="63"/>
                    </a:lnTo>
                    <a:lnTo>
                      <a:pt x="36" y="164"/>
                    </a:lnTo>
                    <a:lnTo>
                      <a:pt x="36" y="176"/>
                    </a:lnTo>
                    <a:lnTo>
                      <a:pt x="38" y="185"/>
                    </a:lnTo>
                    <a:lnTo>
                      <a:pt x="43" y="188"/>
                    </a:lnTo>
                    <a:lnTo>
                      <a:pt x="45" y="190"/>
                    </a:lnTo>
                    <a:lnTo>
                      <a:pt x="50" y="188"/>
                    </a:lnTo>
                    <a:lnTo>
                      <a:pt x="52" y="185"/>
                    </a:lnTo>
                    <a:lnTo>
                      <a:pt x="57" y="180"/>
                    </a:lnTo>
                    <a:lnTo>
                      <a:pt x="60" y="176"/>
                    </a:lnTo>
                    <a:lnTo>
                      <a:pt x="62" y="176"/>
                    </a:lnTo>
                    <a:lnTo>
                      <a:pt x="64" y="176"/>
                    </a:lnTo>
                    <a:lnTo>
                      <a:pt x="60" y="190"/>
                    </a:lnTo>
                    <a:lnTo>
                      <a:pt x="52" y="200"/>
                    </a:lnTo>
                    <a:lnTo>
                      <a:pt x="45" y="207"/>
                    </a:lnTo>
                    <a:lnTo>
                      <a:pt x="36" y="209"/>
                    </a:lnTo>
                    <a:lnTo>
                      <a:pt x="31" y="207"/>
                    </a:lnTo>
                    <a:lnTo>
                      <a:pt x="26" y="204"/>
                    </a:lnTo>
                    <a:lnTo>
                      <a:pt x="24" y="200"/>
                    </a:lnTo>
                    <a:lnTo>
                      <a:pt x="19" y="192"/>
                    </a:lnTo>
                    <a:lnTo>
                      <a:pt x="16" y="183"/>
                    </a:lnTo>
                    <a:lnTo>
                      <a:pt x="16" y="168"/>
                    </a:lnTo>
                    <a:lnTo>
                      <a:pt x="16" y="116"/>
                    </a:lnTo>
                    <a:lnTo>
                      <a:pt x="16" y="63"/>
                    </a:lnTo>
                    <a:lnTo>
                      <a:pt x="9" y="63"/>
                    </a:lnTo>
                    <a:lnTo>
                      <a:pt x="0" y="63"/>
                    </a:lnTo>
                    <a:lnTo>
                      <a:pt x="0" y="60"/>
                    </a:lnTo>
                    <a:lnTo>
                      <a:pt x="0" y="58"/>
                    </a:lnTo>
                    <a:lnTo>
                      <a:pt x="7" y="53"/>
                    </a:lnTo>
                    <a:lnTo>
                      <a:pt x="12" y="46"/>
                    </a:lnTo>
                    <a:lnTo>
                      <a:pt x="19" y="36"/>
                    </a:lnTo>
                    <a:lnTo>
                      <a:pt x="24" y="24"/>
                    </a:lnTo>
                    <a:lnTo>
                      <a:pt x="28" y="15"/>
                    </a:lnTo>
                    <a:lnTo>
                      <a:pt x="31" y="0"/>
                    </a:lnTo>
                    <a:lnTo>
                      <a:pt x="33" y="0"/>
                    </a:lnTo>
                    <a:lnTo>
                      <a:pt x="36" y="0"/>
                    </a:lnTo>
                    <a:close/>
                  </a:path>
                </a:pathLst>
              </a:custGeom>
              <a:solidFill>
                <a:srgbClr val="CBCBCB"/>
              </a:solidFill>
              <a:ln w="9525">
                <a:noFill/>
                <a:round/>
                <a:headEnd/>
                <a:tailEnd/>
              </a:ln>
            </p:spPr>
            <p:txBody>
              <a:bodyPr/>
              <a:lstStyle/>
              <a:p>
                <a:endParaRPr lang="ru-RU"/>
              </a:p>
            </p:txBody>
          </p:sp>
          <p:sp>
            <p:nvSpPr>
              <p:cNvPr id="164" name="Freeform 992"/>
              <p:cNvSpPr>
                <a:spLocks/>
              </p:cNvSpPr>
              <p:nvPr/>
            </p:nvSpPr>
            <p:spPr bwMode="auto">
              <a:xfrm>
                <a:off x="7436" y="8374"/>
                <a:ext cx="116" cy="240"/>
              </a:xfrm>
              <a:custGeom>
                <a:avLst/>
                <a:gdLst>
                  <a:gd name="T0" fmla="*/ 39 w 116"/>
                  <a:gd name="T1" fmla="*/ 55 h 240"/>
                  <a:gd name="T2" fmla="*/ 48 w 116"/>
                  <a:gd name="T3" fmla="*/ 96 h 240"/>
                  <a:gd name="T4" fmla="*/ 58 w 116"/>
                  <a:gd name="T5" fmla="*/ 86 h 240"/>
                  <a:gd name="T6" fmla="*/ 75 w 116"/>
                  <a:gd name="T7" fmla="*/ 79 h 240"/>
                  <a:gd name="T8" fmla="*/ 89 w 116"/>
                  <a:gd name="T9" fmla="*/ 86 h 240"/>
                  <a:gd name="T10" fmla="*/ 99 w 116"/>
                  <a:gd name="T11" fmla="*/ 110 h 240"/>
                  <a:gd name="T12" fmla="*/ 101 w 116"/>
                  <a:gd name="T13" fmla="*/ 137 h 240"/>
                  <a:gd name="T14" fmla="*/ 101 w 116"/>
                  <a:gd name="T15" fmla="*/ 177 h 240"/>
                  <a:gd name="T16" fmla="*/ 101 w 116"/>
                  <a:gd name="T17" fmla="*/ 216 h 240"/>
                  <a:gd name="T18" fmla="*/ 106 w 116"/>
                  <a:gd name="T19" fmla="*/ 228 h 240"/>
                  <a:gd name="T20" fmla="*/ 111 w 116"/>
                  <a:gd name="T21" fmla="*/ 233 h 240"/>
                  <a:gd name="T22" fmla="*/ 116 w 116"/>
                  <a:gd name="T23" fmla="*/ 240 h 240"/>
                  <a:gd name="T24" fmla="*/ 65 w 116"/>
                  <a:gd name="T25" fmla="*/ 233 h 240"/>
                  <a:gd name="T26" fmla="*/ 68 w 116"/>
                  <a:gd name="T27" fmla="*/ 233 h 240"/>
                  <a:gd name="T28" fmla="*/ 77 w 116"/>
                  <a:gd name="T29" fmla="*/ 230 h 240"/>
                  <a:gd name="T30" fmla="*/ 82 w 116"/>
                  <a:gd name="T31" fmla="*/ 221 h 240"/>
                  <a:gd name="T32" fmla="*/ 82 w 116"/>
                  <a:gd name="T33" fmla="*/ 204 h 240"/>
                  <a:gd name="T34" fmla="*/ 82 w 116"/>
                  <a:gd name="T35" fmla="*/ 149 h 240"/>
                  <a:gd name="T36" fmla="*/ 82 w 116"/>
                  <a:gd name="T37" fmla="*/ 129 h 240"/>
                  <a:gd name="T38" fmla="*/ 77 w 116"/>
                  <a:gd name="T39" fmla="*/ 110 h 240"/>
                  <a:gd name="T40" fmla="*/ 70 w 116"/>
                  <a:gd name="T41" fmla="*/ 103 h 240"/>
                  <a:gd name="T42" fmla="*/ 60 w 116"/>
                  <a:gd name="T43" fmla="*/ 103 h 240"/>
                  <a:gd name="T44" fmla="*/ 46 w 116"/>
                  <a:gd name="T45" fmla="*/ 110 h 240"/>
                  <a:gd name="T46" fmla="*/ 39 w 116"/>
                  <a:gd name="T47" fmla="*/ 163 h 240"/>
                  <a:gd name="T48" fmla="*/ 39 w 116"/>
                  <a:gd name="T49" fmla="*/ 211 h 240"/>
                  <a:gd name="T50" fmla="*/ 39 w 116"/>
                  <a:gd name="T51" fmla="*/ 223 h 240"/>
                  <a:gd name="T52" fmla="*/ 44 w 116"/>
                  <a:gd name="T53" fmla="*/ 230 h 240"/>
                  <a:gd name="T54" fmla="*/ 56 w 116"/>
                  <a:gd name="T55" fmla="*/ 233 h 240"/>
                  <a:gd name="T56" fmla="*/ 29 w 116"/>
                  <a:gd name="T57" fmla="*/ 240 h 240"/>
                  <a:gd name="T58" fmla="*/ 3 w 116"/>
                  <a:gd name="T59" fmla="*/ 233 h 240"/>
                  <a:gd name="T60" fmla="*/ 15 w 116"/>
                  <a:gd name="T61" fmla="*/ 230 h 240"/>
                  <a:gd name="T62" fmla="*/ 17 w 116"/>
                  <a:gd name="T63" fmla="*/ 223 h 240"/>
                  <a:gd name="T64" fmla="*/ 20 w 116"/>
                  <a:gd name="T65" fmla="*/ 204 h 240"/>
                  <a:gd name="T66" fmla="*/ 20 w 116"/>
                  <a:gd name="T67" fmla="*/ 65 h 240"/>
                  <a:gd name="T68" fmla="*/ 20 w 116"/>
                  <a:gd name="T69" fmla="*/ 36 h 240"/>
                  <a:gd name="T70" fmla="*/ 17 w 116"/>
                  <a:gd name="T71" fmla="*/ 29 h 240"/>
                  <a:gd name="T72" fmla="*/ 12 w 116"/>
                  <a:gd name="T73" fmla="*/ 21 h 240"/>
                  <a:gd name="T74" fmla="*/ 8 w 116"/>
                  <a:gd name="T75" fmla="*/ 21 h 240"/>
                  <a:gd name="T76" fmla="*/ 3 w 116"/>
                  <a:gd name="T77" fmla="*/ 21 h 240"/>
                  <a:gd name="T78" fmla="*/ 17 w 116"/>
                  <a:gd name="T79" fmla="*/ 9 h 240"/>
                  <a:gd name="T80" fmla="*/ 36 w 116"/>
                  <a:gd name="T81" fmla="*/ 0 h 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240"/>
                  <a:gd name="T125" fmla="*/ 116 w 116"/>
                  <a:gd name="T126" fmla="*/ 240 h 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240">
                    <a:moveTo>
                      <a:pt x="39" y="0"/>
                    </a:moveTo>
                    <a:lnTo>
                      <a:pt x="39" y="55"/>
                    </a:lnTo>
                    <a:lnTo>
                      <a:pt x="39" y="113"/>
                    </a:lnTo>
                    <a:lnTo>
                      <a:pt x="48" y="96"/>
                    </a:lnTo>
                    <a:lnTo>
                      <a:pt x="53" y="89"/>
                    </a:lnTo>
                    <a:lnTo>
                      <a:pt x="58" y="86"/>
                    </a:lnTo>
                    <a:lnTo>
                      <a:pt x="68" y="81"/>
                    </a:lnTo>
                    <a:lnTo>
                      <a:pt x="75" y="79"/>
                    </a:lnTo>
                    <a:lnTo>
                      <a:pt x="82" y="81"/>
                    </a:lnTo>
                    <a:lnTo>
                      <a:pt x="89" y="86"/>
                    </a:lnTo>
                    <a:lnTo>
                      <a:pt x="94" y="98"/>
                    </a:lnTo>
                    <a:lnTo>
                      <a:pt x="99" y="110"/>
                    </a:lnTo>
                    <a:lnTo>
                      <a:pt x="101" y="125"/>
                    </a:lnTo>
                    <a:lnTo>
                      <a:pt x="101" y="137"/>
                    </a:lnTo>
                    <a:lnTo>
                      <a:pt x="101" y="149"/>
                    </a:lnTo>
                    <a:lnTo>
                      <a:pt x="101" y="177"/>
                    </a:lnTo>
                    <a:lnTo>
                      <a:pt x="101" y="204"/>
                    </a:lnTo>
                    <a:lnTo>
                      <a:pt x="101" y="216"/>
                    </a:lnTo>
                    <a:lnTo>
                      <a:pt x="104" y="225"/>
                    </a:lnTo>
                    <a:lnTo>
                      <a:pt x="106" y="228"/>
                    </a:lnTo>
                    <a:lnTo>
                      <a:pt x="106" y="230"/>
                    </a:lnTo>
                    <a:lnTo>
                      <a:pt x="111" y="233"/>
                    </a:lnTo>
                    <a:lnTo>
                      <a:pt x="116" y="233"/>
                    </a:lnTo>
                    <a:lnTo>
                      <a:pt x="116" y="240"/>
                    </a:lnTo>
                    <a:lnTo>
                      <a:pt x="65" y="240"/>
                    </a:lnTo>
                    <a:lnTo>
                      <a:pt x="65" y="233"/>
                    </a:lnTo>
                    <a:lnTo>
                      <a:pt x="68" y="233"/>
                    </a:lnTo>
                    <a:lnTo>
                      <a:pt x="72" y="233"/>
                    </a:lnTo>
                    <a:lnTo>
                      <a:pt x="77" y="230"/>
                    </a:lnTo>
                    <a:lnTo>
                      <a:pt x="80" y="225"/>
                    </a:lnTo>
                    <a:lnTo>
                      <a:pt x="82" y="221"/>
                    </a:lnTo>
                    <a:lnTo>
                      <a:pt x="82" y="216"/>
                    </a:lnTo>
                    <a:lnTo>
                      <a:pt x="82" y="204"/>
                    </a:lnTo>
                    <a:lnTo>
                      <a:pt x="82" y="177"/>
                    </a:lnTo>
                    <a:lnTo>
                      <a:pt x="82" y="149"/>
                    </a:lnTo>
                    <a:lnTo>
                      <a:pt x="82" y="137"/>
                    </a:lnTo>
                    <a:lnTo>
                      <a:pt x="82" y="129"/>
                    </a:lnTo>
                    <a:lnTo>
                      <a:pt x="80" y="117"/>
                    </a:lnTo>
                    <a:lnTo>
                      <a:pt x="77" y="110"/>
                    </a:lnTo>
                    <a:lnTo>
                      <a:pt x="75" y="105"/>
                    </a:lnTo>
                    <a:lnTo>
                      <a:pt x="70" y="103"/>
                    </a:lnTo>
                    <a:lnTo>
                      <a:pt x="65" y="101"/>
                    </a:lnTo>
                    <a:lnTo>
                      <a:pt x="60" y="103"/>
                    </a:lnTo>
                    <a:lnTo>
                      <a:pt x="53" y="105"/>
                    </a:lnTo>
                    <a:lnTo>
                      <a:pt x="46" y="110"/>
                    </a:lnTo>
                    <a:lnTo>
                      <a:pt x="39" y="122"/>
                    </a:lnTo>
                    <a:lnTo>
                      <a:pt x="39" y="163"/>
                    </a:lnTo>
                    <a:lnTo>
                      <a:pt x="39" y="204"/>
                    </a:lnTo>
                    <a:lnTo>
                      <a:pt x="39" y="211"/>
                    </a:lnTo>
                    <a:lnTo>
                      <a:pt x="39" y="218"/>
                    </a:lnTo>
                    <a:lnTo>
                      <a:pt x="39" y="223"/>
                    </a:lnTo>
                    <a:lnTo>
                      <a:pt x="41" y="228"/>
                    </a:lnTo>
                    <a:lnTo>
                      <a:pt x="44" y="230"/>
                    </a:lnTo>
                    <a:lnTo>
                      <a:pt x="48" y="233"/>
                    </a:lnTo>
                    <a:lnTo>
                      <a:pt x="56" y="233"/>
                    </a:lnTo>
                    <a:lnTo>
                      <a:pt x="56" y="240"/>
                    </a:lnTo>
                    <a:lnTo>
                      <a:pt x="29" y="240"/>
                    </a:lnTo>
                    <a:lnTo>
                      <a:pt x="3" y="240"/>
                    </a:lnTo>
                    <a:lnTo>
                      <a:pt x="3" y="233"/>
                    </a:lnTo>
                    <a:lnTo>
                      <a:pt x="10" y="233"/>
                    </a:lnTo>
                    <a:lnTo>
                      <a:pt x="15" y="230"/>
                    </a:lnTo>
                    <a:lnTo>
                      <a:pt x="17" y="228"/>
                    </a:lnTo>
                    <a:lnTo>
                      <a:pt x="17" y="223"/>
                    </a:lnTo>
                    <a:lnTo>
                      <a:pt x="20" y="216"/>
                    </a:lnTo>
                    <a:lnTo>
                      <a:pt x="20" y="204"/>
                    </a:lnTo>
                    <a:lnTo>
                      <a:pt x="20" y="134"/>
                    </a:lnTo>
                    <a:lnTo>
                      <a:pt x="20" y="65"/>
                    </a:lnTo>
                    <a:lnTo>
                      <a:pt x="20" y="43"/>
                    </a:lnTo>
                    <a:lnTo>
                      <a:pt x="20" y="36"/>
                    </a:lnTo>
                    <a:lnTo>
                      <a:pt x="20" y="31"/>
                    </a:lnTo>
                    <a:lnTo>
                      <a:pt x="17" y="29"/>
                    </a:lnTo>
                    <a:lnTo>
                      <a:pt x="15" y="24"/>
                    </a:lnTo>
                    <a:lnTo>
                      <a:pt x="12" y="21"/>
                    </a:lnTo>
                    <a:lnTo>
                      <a:pt x="10" y="21"/>
                    </a:lnTo>
                    <a:lnTo>
                      <a:pt x="8" y="21"/>
                    </a:lnTo>
                    <a:lnTo>
                      <a:pt x="3" y="24"/>
                    </a:lnTo>
                    <a:lnTo>
                      <a:pt x="3" y="21"/>
                    </a:lnTo>
                    <a:lnTo>
                      <a:pt x="0" y="19"/>
                    </a:lnTo>
                    <a:lnTo>
                      <a:pt x="17" y="9"/>
                    </a:lnTo>
                    <a:lnTo>
                      <a:pt x="34" y="0"/>
                    </a:lnTo>
                    <a:lnTo>
                      <a:pt x="36" y="0"/>
                    </a:lnTo>
                    <a:lnTo>
                      <a:pt x="39" y="0"/>
                    </a:lnTo>
                    <a:close/>
                  </a:path>
                </a:pathLst>
              </a:custGeom>
              <a:solidFill>
                <a:srgbClr val="CBCBCB"/>
              </a:solidFill>
              <a:ln w="9525">
                <a:noFill/>
                <a:round/>
                <a:headEnd/>
                <a:tailEnd/>
              </a:ln>
            </p:spPr>
            <p:txBody>
              <a:bodyPr/>
              <a:lstStyle/>
              <a:p>
                <a:endParaRPr lang="ru-RU"/>
              </a:p>
            </p:txBody>
          </p:sp>
          <p:sp>
            <p:nvSpPr>
              <p:cNvPr id="165" name="Freeform 993"/>
              <p:cNvSpPr>
                <a:spLocks noEditPoints="1"/>
              </p:cNvSpPr>
              <p:nvPr/>
            </p:nvSpPr>
            <p:spPr bwMode="auto">
              <a:xfrm>
                <a:off x="7585" y="8453"/>
                <a:ext cx="103" cy="166"/>
              </a:xfrm>
              <a:custGeom>
                <a:avLst/>
                <a:gdLst>
                  <a:gd name="T0" fmla="*/ 53 w 103"/>
                  <a:gd name="T1" fmla="*/ 0 h 166"/>
                  <a:gd name="T2" fmla="*/ 65 w 103"/>
                  <a:gd name="T3" fmla="*/ 2 h 166"/>
                  <a:gd name="T4" fmla="*/ 75 w 103"/>
                  <a:gd name="T5" fmla="*/ 7 h 166"/>
                  <a:gd name="T6" fmla="*/ 84 w 103"/>
                  <a:gd name="T7" fmla="*/ 17 h 166"/>
                  <a:gd name="T8" fmla="*/ 91 w 103"/>
                  <a:gd name="T9" fmla="*/ 29 h 166"/>
                  <a:gd name="T10" fmla="*/ 101 w 103"/>
                  <a:gd name="T11" fmla="*/ 53 h 166"/>
                  <a:gd name="T12" fmla="*/ 103 w 103"/>
                  <a:gd name="T13" fmla="*/ 79 h 166"/>
                  <a:gd name="T14" fmla="*/ 101 w 103"/>
                  <a:gd name="T15" fmla="*/ 101 h 166"/>
                  <a:gd name="T16" fmla="*/ 96 w 103"/>
                  <a:gd name="T17" fmla="*/ 122 h 166"/>
                  <a:gd name="T18" fmla="*/ 87 w 103"/>
                  <a:gd name="T19" fmla="*/ 142 h 166"/>
                  <a:gd name="T20" fmla="*/ 77 w 103"/>
                  <a:gd name="T21" fmla="*/ 154 h 166"/>
                  <a:gd name="T22" fmla="*/ 65 w 103"/>
                  <a:gd name="T23" fmla="*/ 163 h 166"/>
                  <a:gd name="T24" fmla="*/ 51 w 103"/>
                  <a:gd name="T25" fmla="*/ 166 h 166"/>
                  <a:gd name="T26" fmla="*/ 39 w 103"/>
                  <a:gd name="T27" fmla="*/ 163 h 166"/>
                  <a:gd name="T28" fmla="*/ 29 w 103"/>
                  <a:gd name="T29" fmla="*/ 158 h 166"/>
                  <a:gd name="T30" fmla="*/ 19 w 103"/>
                  <a:gd name="T31" fmla="*/ 149 h 166"/>
                  <a:gd name="T32" fmla="*/ 12 w 103"/>
                  <a:gd name="T33" fmla="*/ 137 h 166"/>
                  <a:gd name="T34" fmla="*/ 3 w 103"/>
                  <a:gd name="T35" fmla="*/ 113 h 166"/>
                  <a:gd name="T36" fmla="*/ 0 w 103"/>
                  <a:gd name="T37" fmla="*/ 84 h 166"/>
                  <a:gd name="T38" fmla="*/ 3 w 103"/>
                  <a:gd name="T39" fmla="*/ 62 h 166"/>
                  <a:gd name="T40" fmla="*/ 7 w 103"/>
                  <a:gd name="T41" fmla="*/ 43 h 166"/>
                  <a:gd name="T42" fmla="*/ 17 w 103"/>
                  <a:gd name="T43" fmla="*/ 24 h 166"/>
                  <a:gd name="T44" fmla="*/ 22 w 103"/>
                  <a:gd name="T45" fmla="*/ 17 h 166"/>
                  <a:gd name="T46" fmla="*/ 27 w 103"/>
                  <a:gd name="T47" fmla="*/ 12 h 166"/>
                  <a:gd name="T48" fmla="*/ 39 w 103"/>
                  <a:gd name="T49" fmla="*/ 2 h 166"/>
                  <a:gd name="T50" fmla="*/ 53 w 103"/>
                  <a:gd name="T51" fmla="*/ 0 h 166"/>
                  <a:gd name="T52" fmla="*/ 53 w 103"/>
                  <a:gd name="T53" fmla="*/ 0 h 166"/>
                  <a:gd name="T54" fmla="*/ 48 w 103"/>
                  <a:gd name="T55" fmla="*/ 12 h 166"/>
                  <a:gd name="T56" fmla="*/ 43 w 103"/>
                  <a:gd name="T57" fmla="*/ 14 h 166"/>
                  <a:gd name="T58" fmla="*/ 36 w 103"/>
                  <a:gd name="T59" fmla="*/ 17 h 166"/>
                  <a:gd name="T60" fmla="*/ 31 w 103"/>
                  <a:gd name="T61" fmla="*/ 24 h 166"/>
                  <a:gd name="T62" fmla="*/ 27 w 103"/>
                  <a:gd name="T63" fmla="*/ 36 h 166"/>
                  <a:gd name="T64" fmla="*/ 24 w 103"/>
                  <a:gd name="T65" fmla="*/ 50 h 166"/>
                  <a:gd name="T66" fmla="*/ 22 w 103"/>
                  <a:gd name="T67" fmla="*/ 70 h 166"/>
                  <a:gd name="T68" fmla="*/ 24 w 103"/>
                  <a:gd name="T69" fmla="*/ 103 h 166"/>
                  <a:gd name="T70" fmla="*/ 31 w 103"/>
                  <a:gd name="T71" fmla="*/ 130 h 166"/>
                  <a:gd name="T72" fmla="*/ 36 w 103"/>
                  <a:gd name="T73" fmla="*/ 139 h 166"/>
                  <a:gd name="T74" fmla="*/ 43 w 103"/>
                  <a:gd name="T75" fmla="*/ 146 h 166"/>
                  <a:gd name="T76" fmla="*/ 48 w 103"/>
                  <a:gd name="T77" fmla="*/ 151 h 166"/>
                  <a:gd name="T78" fmla="*/ 55 w 103"/>
                  <a:gd name="T79" fmla="*/ 154 h 166"/>
                  <a:gd name="T80" fmla="*/ 65 w 103"/>
                  <a:gd name="T81" fmla="*/ 151 h 166"/>
                  <a:gd name="T82" fmla="*/ 75 w 103"/>
                  <a:gd name="T83" fmla="*/ 139 h 166"/>
                  <a:gd name="T84" fmla="*/ 79 w 103"/>
                  <a:gd name="T85" fmla="*/ 120 h 166"/>
                  <a:gd name="T86" fmla="*/ 82 w 103"/>
                  <a:gd name="T87" fmla="*/ 108 h 166"/>
                  <a:gd name="T88" fmla="*/ 82 w 103"/>
                  <a:gd name="T89" fmla="*/ 94 h 166"/>
                  <a:gd name="T90" fmla="*/ 82 w 103"/>
                  <a:gd name="T91" fmla="*/ 74 h 166"/>
                  <a:gd name="T92" fmla="*/ 79 w 103"/>
                  <a:gd name="T93" fmla="*/ 55 h 166"/>
                  <a:gd name="T94" fmla="*/ 75 w 103"/>
                  <a:gd name="T95" fmla="*/ 41 h 166"/>
                  <a:gd name="T96" fmla="*/ 70 w 103"/>
                  <a:gd name="T97" fmla="*/ 29 h 166"/>
                  <a:gd name="T98" fmla="*/ 65 w 103"/>
                  <a:gd name="T99" fmla="*/ 22 h 166"/>
                  <a:gd name="T100" fmla="*/ 60 w 103"/>
                  <a:gd name="T101" fmla="*/ 17 h 166"/>
                  <a:gd name="T102" fmla="*/ 48 w 103"/>
                  <a:gd name="T103" fmla="*/ 12 h 166"/>
                  <a:gd name="T104" fmla="*/ 48 w 103"/>
                  <a:gd name="T105" fmla="*/ 12 h 1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
                  <a:gd name="T160" fmla="*/ 0 h 166"/>
                  <a:gd name="T161" fmla="*/ 103 w 103"/>
                  <a:gd name="T162" fmla="*/ 166 h 1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 h="166">
                    <a:moveTo>
                      <a:pt x="53" y="0"/>
                    </a:moveTo>
                    <a:lnTo>
                      <a:pt x="65" y="2"/>
                    </a:lnTo>
                    <a:lnTo>
                      <a:pt x="75" y="7"/>
                    </a:lnTo>
                    <a:lnTo>
                      <a:pt x="84" y="17"/>
                    </a:lnTo>
                    <a:lnTo>
                      <a:pt x="91" y="29"/>
                    </a:lnTo>
                    <a:lnTo>
                      <a:pt x="101" y="53"/>
                    </a:lnTo>
                    <a:lnTo>
                      <a:pt x="103" y="79"/>
                    </a:lnTo>
                    <a:lnTo>
                      <a:pt x="101" y="101"/>
                    </a:lnTo>
                    <a:lnTo>
                      <a:pt x="96" y="122"/>
                    </a:lnTo>
                    <a:lnTo>
                      <a:pt x="87" y="142"/>
                    </a:lnTo>
                    <a:lnTo>
                      <a:pt x="77" y="154"/>
                    </a:lnTo>
                    <a:lnTo>
                      <a:pt x="65" y="163"/>
                    </a:lnTo>
                    <a:lnTo>
                      <a:pt x="51" y="166"/>
                    </a:lnTo>
                    <a:lnTo>
                      <a:pt x="39" y="163"/>
                    </a:lnTo>
                    <a:lnTo>
                      <a:pt x="29" y="158"/>
                    </a:lnTo>
                    <a:lnTo>
                      <a:pt x="19" y="149"/>
                    </a:lnTo>
                    <a:lnTo>
                      <a:pt x="12" y="137"/>
                    </a:lnTo>
                    <a:lnTo>
                      <a:pt x="3" y="113"/>
                    </a:lnTo>
                    <a:lnTo>
                      <a:pt x="0" y="84"/>
                    </a:lnTo>
                    <a:lnTo>
                      <a:pt x="3" y="62"/>
                    </a:lnTo>
                    <a:lnTo>
                      <a:pt x="7" y="43"/>
                    </a:lnTo>
                    <a:lnTo>
                      <a:pt x="17" y="24"/>
                    </a:lnTo>
                    <a:lnTo>
                      <a:pt x="22" y="17"/>
                    </a:lnTo>
                    <a:lnTo>
                      <a:pt x="27" y="12"/>
                    </a:lnTo>
                    <a:lnTo>
                      <a:pt x="39" y="2"/>
                    </a:lnTo>
                    <a:lnTo>
                      <a:pt x="53" y="0"/>
                    </a:lnTo>
                    <a:close/>
                    <a:moveTo>
                      <a:pt x="48" y="12"/>
                    </a:moveTo>
                    <a:lnTo>
                      <a:pt x="43" y="14"/>
                    </a:lnTo>
                    <a:lnTo>
                      <a:pt x="36" y="17"/>
                    </a:lnTo>
                    <a:lnTo>
                      <a:pt x="31" y="24"/>
                    </a:lnTo>
                    <a:lnTo>
                      <a:pt x="27" y="36"/>
                    </a:lnTo>
                    <a:lnTo>
                      <a:pt x="24" y="50"/>
                    </a:lnTo>
                    <a:lnTo>
                      <a:pt x="22" y="70"/>
                    </a:lnTo>
                    <a:lnTo>
                      <a:pt x="24" y="103"/>
                    </a:lnTo>
                    <a:lnTo>
                      <a:pt x="31" y="130"/>
                    </a:lnTo>
                    <a:lnTo>
                      <a:pt x="36" y="139"/>
                    </a:lnTo>
                    <a:lnTo>
                      <a:pt x="43" y="146"/>
                    </a:lnTo>
                    <a:lnTo>
                      <a:pt x="48" y="151"/>
                    </a:lnTo>
                    <a:lnTo>
                      <a:pt x="55" y="154"/>
                    </a:lnTo>
                    <a:lnTo>
                      <a:pt x="65" y="151"/>
                    </a:lnTo>
                    <a:lnTo>
                      <a:pt x="75" y="139"/>
                    </a:lnTo>
                    <a:lnTo>
                      <a:pt x="79" y="120"/>
                    </a:lnTo>
                    <a:lnTo>
                      <a:pt x="82" y="108"/>
                    </a:lnTo>
                    <a:lnTo>
                      <a:pt x="82" y="94"/>
                    </a:lnTo>
                    <a:lnTo>
                      <a:pt x="82" y="74"/>
                    </a:lnTo>
                    <a:lnTo>
                      <a:pt x="79" y="55"/>
                    </a:lnTo>
                    <a:lnTo>
                      <a:pt x="75" y="41"/>
                    </a:lnTo>
                    <a:lnTo>
                      <a:pt x="70" y="29"/>
                    </a:lnTo>
                    <a:lnTo>
                      <a:pt x="65" y="22"/>
                    </a:lnTo>
                    <a:lnTo>
                      <a:pt x="60" y="17"/>
                    </a:lnTo>
                    <a:lnTo>
                      <a:pt x="48" y="12"/>
                    </a:lnTo>
                    <a:close/>
                  </a:path>
                </a:pathLst>
              </a:custGeom>
              <a:solidFill>
                <a:srgbClr val="CBCBCB"/>
              </a:solidFill>
              <a:ln w="9525">
                <a:noFill/>
                <a:round/>
                <a:headEnd/>
                <a:tailEnd/>
              </a:ln>
            </p:spPr>
            <p:txBody>
              <a:bodyPr/>
              <a:lstStyle/>
              <a:p>
                <a:endParaRPr lang="ru-RU"/>
              </a:p>
            </p:txBody>
          </p:sp>
          <p:sp>
            <p:nvSpPr>
              <p:cNvPr id="166" name="Freeform 994"/>
              <p:cNvSpPr>
                <a:spLocks noEditPoints="1"/>
              </p:cNvSpPr>
              <p:nvPr/>
            </p:nvSpPr>
            <p:spPr bwMode="auto">
              <a:xfrm>
                <a:off x="7727" y="8374"/>
                <a:ext cx="113" cy="245"/>
              </a:xfrm>
              <a:custGeom>
                <a:avLst/>
                <a:gdLst>
                  <a:gd name="T0" fmla="*/ 67 w 113"/>
                  <a:gd name="T1" fmla="*/ 233 h 245"/>
                  <a:gd name="T2" fmla="*/ 53 w 113"/>
                  <a:gd name="T3" fmla="*/ 242 h 245"/>
                  <a:gd name="T4" fmla="*/ 36 w 113"/>
                  <a:gd name="T5" fmla="*/ 242 h 245"/>
                  <a:gd name="T6" fmla="*/ 21 w 113"/>
                  <a:gd name="T7" fmla="*/ 233 h 245"/>
                  <a:gd name="T8" fmla="*/ 5 w 113"/>
                  <a:gd name="T9" fmla="*/ 199 h 245"/>
                  <a:gd name="T10" fmla="*/ 5 w 113"/>
                  <a:gd name="T11" fmla="*/ 137 h 245"/>
                  <a:gd name="T12" fmla="*/ 21 w 113"/>
                  <a:gd name="T13" fmla="*/ 96 h 245"/>
                  <a:gd name="T14" fmla="*/ 41 w 113"/>
                  <a:gd name="T15" fmla="*/ 81 h 245"/>
                  <a:gd name="T16" fmla="*/ 65 w 113"/>
                  <a:gd name="T17" fmla="*/ 84 h 245"/>
                  <a:gd name="T18" fmla="*/ 74 w 113"/>
                  <a:gd name="T19" fmla="*/ 65 h 245"/>
                  <a:gd name="T20" fmla="*/ 74 w 113"/>
                  <a:gd name="T21" fmla="*/ 36 h 245"/>
                  <a:gd name="T22" fmla="*/ 74 w 113"/>
                  <a:gd name="T23" fmla="*/ 29 h 245"/>
                  <a:gd name="T24" fmla="*/ 69 w 113"/>
                  <a:gd name="T25" fmla="*/ 21 h 245"/>
                  <a:gd name="T26" fmla="*/ 65 w 113"/>
                  <a:gd name="T27" fmla="*/ 21 h 245"/>
                  <a:gd name="T28" fmla="*/ 57 w 113"/>
                  <a:gd name="T29" fmla="*/ 21 h 245"/>
                  <a:gd name="T30" fmla="*/ 74 w 113"/>
                  <a:gd name="T31" fmla="*/ 9 h 245"/>
                  <a:gd name="T32" fmla="*/ 91 w 113"/>
                  <a:gd name="T33" fmla="*/ 0 h 245"/>
                  <a:gd name="T34" fmla="*/ 93 w 113"/>
                  <a:gd name="T35" fmla="*/ 89 h 245"/>
                  <a:gd name="T36" fmla="*/ 93 w 113"/>
                  <a:gd name="T37" fmla="*/ 189 h 245"/>
                  <a:gd name="T38" fmla="*/ 93 w 113"/>
                  <a:gd name="T39" fmla="*/ 206 h 245"/>
                  <a:gd name="T40" fmla="*/ 96 w 113"/>
                  <a:gd name="T41" fmla="*/ 216 h 245"/>
                  <a:gd name="T42" fmla="*/ 101 w 113"/>
                  <a:gd name="T43" fmla="*/ 223 h 245"/>
                  <a:gd name="T44" fmla="*/ 105 w 113"/>
                  <a:gd name="T45" fmla="*/ 221 h 245"/>
                  <a:gd name="T46" fmla="*/ 110 w 113"/>
                  <a:gd name="T47" fmla="*/ 223 h 245"/>
                  <a:gd name="T48" fmla="*/ 96 w 113"/>
                  <a:gd name="T49" fmla="*/ 235 h 245"/>
                  <a:gd name="T50" fmla="*/ 77 w 113"/>
                  <a:gd name="T51" fmla="*/ 245 h 245"/>
                  <a:gd name="T52" fmla="*/ 74 w 113"/>
                  <a:gd name="T53" fmla="*/ 223 h 245"/>
                  <a:gd name="T54" fmla="*/ 74 w 113"/>
                  <a:gd name="T55" fmla="*/ 211 h 245"/>
                  <a:gd name="T56" fmla="*/ 74 w 113"/>
                  <a:gd name="T57" fmla="*/ 129 h 245"/>
                  <a:gd name="T58" fmla="*/ 72 w 113"/>
                  <a:gd name="T59" fmla="*/ 110 h 245"/>
                  <a:gd name="T60" fmla="*/ 62 w 113"/>
                  <a:gd name="T61" fmla="*/ 96 h 245"/>
                  <a:gd name="T62" fmla="*/ 50 w 113"/>
                  <a:gd name="T63" fmla="*/ 91 h 245"/>
                  <a:gd name="T64" fmla="*/ 33 w 113"/>
                  <a:gd name="T65" fmla="*/ 103 h 245"/>
                  <a:gd name="T66" fmla="*/ 21 w 113"/>
                  <a:gd name="T67" fmla="*/ 139 h 245"/>
                  <a:gd name="T68" fmla="*/ 24 w 113"/>
                  <a:gd name="T69" fmla="*/ 185 h 245"/>
                  <a:gd name="T70" fmla="*/ 36 w 113"/>
                  <a:gd name="T71" fmla="*/ 216 h 245"/>
                  <a:gd name="T72" fmla="*/ 48 w 113"/>
                  <a:gd name="T73" fmla="*/ 225 h 245"/>
                  <a:gd name="T74" fmla="*/ 65 w 113"/>
                  <a:gd name="T75" fmla="*/ 223 h 245"/>
                  <a:gd name="T76" fmla="*/ 74 w 113"/>
                  <a:gd name="T77" fmla="*/ 211 h 2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3"/>
                  <a:gd name="T118" fmla="*/ 0 h 245"/>
                  <a:gd name="T119" fmla="*/ 113 w 113"/>
                  <a:gd name="T120" fmla="*/ 245 h 2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3" h="245">
                    <a:moveTo>
                      <a:pt x="74" y="223"/>
                    </a:moveTo>
                    <a:lnTo>
                      <a:pt x="67" y="233"/>
                    </a:lnTo>
                    <a:lnTo>
                      <a:pt x="60" y="240"/>
                    </a:lnTo>
                    <a:lnTo>
                      <a:pt x="53" y="242"/>
                    </a:lnTo>
                    <a:lnTo>
                      <a:pt x="43" y="245"/>
                    </a:lnTo>
                    <a:lnTo>
                      <a:pt x="36" y="242"/>
                    </a:lnTo>
                    <a:lnTo>
                      <a:pt x="29" y="240"/>
                    </a:lnTo>
                    <a:lnTo>
                      <a:pt x="21" y="233"/>
                    </a:lnTo>
                    <a:lnTo>
                      <a:pt x="14" y="223"/>
                    </a:lnTo>
                    <a:lnTo>
                      <a:pt x="5" y="199"/>
                    </a:lnTo>
                    <a:lnTo>
                      <a:pt x="0" y="168"/>
                    </a:lnTo>
                    <a:lnTo>
                      <a:pt x="5" y="137"/>
                    </a:lnTo>
                    <a:lnTo>
                      <a:pt x="14" y="108"/>
                    </a:lnTo>
                    <a:lnTo>
                      <a:pt x="21" y="96"/>
                    </a:lnTo>
                    <a:lnTo>
                      <a:pt x="31" y="86"/>
                    </a:lnTo>
                    <a:lnTo>
                      <a:pt x="41" y="81"/>
                    </a:lnTo>
                    <a:lnTo>
                      <a:pt x="53" y="79"/>
                    </a:lnTo>
                    <a:lnTo>
                      <a:pt x="65" y="84"/>
                    </a:lnTo>
                    <a:lnTo>
                      <a:pt x="74" y="93"/>
                    </a:lnTo>
                    <a:lnTo>
                      <a:pt x="74" y="65"/>
                    </a:lnTo>
                    <a:lnTo>
                      <a:pt x="74" y="43"/>
                    </a:lnTo>
                    <a:lnTo>
                      <a:pt x="74" y="36"/>
                    </a:lnTo>
                    <a:lnTo>
                      <a:pt x="74" y="31"/>
                    </a:lnTo>
                    <a:lnTo>
                      <a:pt x="74" y="29"/>
                    </a:lnTo>
                    <a:lnTo>
                      <a:pt x="72" y="24"/>
                    </a:lnTo>
                    <a:lnTo>
                      <a:pt x="69" y="21"/>
                    </a:lnTo>
                    <a:lnTo>
                      <a:pt x="67" y="21"/>
                    </a:lnTo>
                    <a:lnTo>
                      <a:pt x="65" y="21"/>
                    </a:lnTo>
                    <a:lnTo>
                      <a:pt x="60" y="24"/>
                    </a:lnTo>
                    <a:lnTo>
                      <a:pt x="57" y="21"/>
                    </a:lnTo>
                    <a:lnTo>
                      <a:pt x="57" y="19"/>
                    </a:lnTo>
                    <a:lnTo>
                      <a:pt x="74" y="9"/>
                    </a:lnTo>
                    <a:lnTo>
                      <a:pt x="89" y="0"/>
                    </a:lnTo>
                    <a:lnTo>
                      <a:pt x="91" y="0"/>
                    </a:lnTo>
                    <a:lnTo>
                      <a:pt x="93" y="0"/>
                    </a:lnTo>
                    <a:lnTo>
                      <a:pt x="93" y="89"/>
                    </a:lnTo>
                    <a:lnTo>
                      <a:pt x="93" y="177"/>
                    </a:lnTo>
                    <a:lnTo>
                      <a:pt x="93" y="189"/>
                    </a:lnTo>
                    <a:lnTo>
                      <a:pt x="93" y="199"/>
                    </a:lnTo>
                    <a:lnTo>
                      <a:pt x="93" y="206"/>
                    </a:lnTo>
                    <a:lnTo>
                      <a:pt x="96" y="211"/>
                    </a:lnTo>
                    <a:lnTo>
                      <a:pt x="96" y="216"/>
                    </a:lnTo>
                    <a:lnTo>
                      <a:pt x="98" y="221"/>
                    </a:lnTo>
                    <a:lnTo>
                      <a:pt x="101" y="223"/>
                    </a:lnTo>
                    <a:lnTo>
                      <a:pt x="103" y="223"/>
                    </a:lnTo>
                    <a:lnTo>
                      <a:pt x="105" y="221"/>
                    </a:lnTo>
                    <a:lnTo>
                      <a:pt x="110" y="218"/>
                    </a:lnTo>
                    <a:lnTo>
                      <a:pt x="110" y="223"/>
                    </a:lnTo>
                    <a:lnTo>
                      <a:pt x="113" y="225"/>
                    </a:lnTo>
                    <a:lnTo>
                      <a:pt x="96" y="235"/>
                    </a:lnTo>
                    <a:lnTo>
                      <a:pt x="79" y="245"/>
                    </a:lnTo>
                    <a:lnTo>
                      <a:pt x="77" y="245"/>
                    </a:lnTo>
                    <a:lnTo>
                      <a:pt x="74" y="245"/>
                    </a:lnTo>
                    <a:lnTo>
                      <a:pt x="74" y="223"/>
                    </a:lnTo>
                    <a:close/>
                    <a:moveTo>
                      <a:pt x="74" y="211"/>
                    </a:moveTo>
                    <a:lnTo>
                      <a:pt x="74" y="170"/>
                    </a:lnTo>
                    <a:lnTo>
                      <a:pt x="74" y="129"/>
                    </a:lnTo>
                    <a:lnTo>
                      <a:pt x="74" y="120"/>
                    </a:lnTo>
                    <a:lnTo>
                      <a:pt x="72" y="110"/>
                    </a:lnTo>
                    <a:lnTo>
                      <a:pt x="67" y="101"/>
                    </a:lnTo>
                    <a:lnTo>
                      <a:pt x="62" y="96"/>
                    </a:lnTo>
                    <a:lnTo>
                      <a:pt x="57" y="91"/>
                    </a:lnTo>
                    <a:lnTo>
                      <a:pt x="50" y="91"/>
                    </a:lnTo>
                    <a:lnTo>
                      <a:pt x="41" y="93"/>
                    </a:lnTo>
                    <a:lnTo>
                      <a:pt x="33" y="103"/>
                    </a:lnTo>
                    <a:lnTo>
                      <a:pt x="24" y="125"/>
                    </a:lnTo>
                    <a:lnTo>
                      <a:pt x="21" y="139"/>
                    </a:lnTo>
                    <a:lnTo>
                      <a:pt x="21" y="156"/>
                    </a:lnTo>
                    <a:lnTo>
                      <a:pt x="24" y="185"/>
                    </a:lnTo>
                    <a:lnTo>
                      <a:pt x="31" y="206"/>
                    </a:lnTo>
                    <a:lnTo>
                      <a:pt x="36" y="216"/>
                    </a:lnTo>
                    <a:lnTo>
                      <a:pt x="43" y="221"/>
                    </a:lnTo>
                    <a:lnTo>
                      <a:pt x="48" y="225"/>
                    </a:lnTo>
                    <a:lnTo>
                      <a:pt x="55" y="225"/>
                    </a:lnTo>
                    <a:lnTo>
                      <a:pt x="65" y="223"/>
                    </a:lnTo>
                    <a:lnTo>
                      <a:pt x="74" y="211"/>
                    </a:lnTo>
                    <a:close/>
                  </a:path>
                </a:pathLst>
              </a:custGeom>
              <a:solidFill>
                <a:srgbClr val="CBCBCB"/>
              </a:solidFill>
              <a:ln w="9525">
                <a:noFill/>
                <a:round/>
                <a:headEnd/>
                <a:tailEnd/>
              </a:ln>
            </p:spPr>
            <p:txBody>
              <a:bodyPr/>
              <a:lstStyle/>
              <a:p>
                <a:endParaRPr lang="ru-RU"/>
              </a:p>
            </p:txBody>
          </p:sp>
          <p:sp>
            <p:nvSpPr>
              <p:cNvPr id="167" name="Freeform 995"/>
              <p:cNvSpPr>
                <a:spLocks noEditPoints="1"/>
              </p:cNvSpPr>
              <p:nvPr/>
            </p:nvSpPr>
            <p:spPr bwMode="auto">
              <a:xfrm>
                <a:off x="7871" y="8453"/>
                <a:ext cx="101" cy="166"/>
              </a:xfrm>
              <a:custGeom>
                <a:avLst/>
                <a:gdLst>
                  <a:gd name="T0" fmla="*/ 50 w 101"/>
                  <a:gd name="T1" fmla="*/ 0 h 166"/>
                  <a:gd name="T2" fmla="*/ 62 w 101"/>
                  <a:gd name="T3" fmla="*/ 2 h 166"/>
                  <a:gd name="T4" fmla="*/ 72 w 101"/>
                  <a:gd name="T5" fmla="*/ 7 h 166"/>
                  <a:gd name="T6" fmla="*/ 81 w 101"/>
                  <a:gd name="T7" fmla="*/ 17 h 166"/>
                  <a:gd name="T8" fmla="*/ 89 w 101"/>
                  <a:gd name="T9" fmla="*/ 29 h 166"/>
                  <a:gd name="T10" fmla="*/ 98 w 101"/>
                  <a:gd name="T11" fmla="*/ 53 h 166"/>
                  <a:gd name="T12" fmla="*/ 101 w 101"/>
                  <a:gd name="T13" fmla="*/ 79 h 166"/>
                  <a:gd name="T14" fmla="*/ 98 w 101"/>
                  <a:gd name="T15" fmla="*/ 101 h 166"/>
                  <a:gd name="T16" fmla="*/ 93 w 101"/>
                  <a:gd name="T17" fmla="*/ 122 h 166"/>
                  <a:gd name="T18" fmla="*/ 86 w 101"/>
                  <a:gd name="T19" fmla="*/ 142 h 166"/>
                  <a:gd name="T20" fmla="*/ 74 w 101"/>
                  <a:gd name="T21" fmla="*/ 154 h 166"/>
                  <a:gd name="T22" fmla="*/ 62 w 101"/>
                  <a:gd name="T23" fmla="*/ 163 h 166"/>
                  <a:gd name="T24" fmla="*/ 48 w 101"/>
                  <a:gd name="T25" fmla="*/ 166 h 166"/>
                  <a:gd name="T26" fmla="*/ 38 w 101"/>
                  <a:gd name="T27" fmla="*/ 163 h 166"/>
                  <a:gd name="T28" fmla="*/ 26 w 101"/>
                  <a:gd name="T29" fmla="*/ 158 h 166"/>
                  <a:gd name="T30" fmla="*/ 17 w 101"/>
                  <a:gd name="T31" fmla="*/ 149 h 166"/>
                  <a:gd name="T32" fmla="*/ 9 w 101"/>
                  <a:gd name="T33" fmla="*/ 137 h 166"/>
                  <a:gd name="T34" fmla="*/ 2 w 101"/>
                  <a:gd name="T35" fmla="*/ 113 h 166"/>
                  <a:gd name="T36" fmla="*/ 0 w 101"/>
                  <a:gd name="T37" fmla="*/ 84 h 166"/>
                  <a:gd name="T38" fmla="*/ 2 w 101"/>
                  <a:gd name="T39" fmla="*/ 62 h 166"/>
                  <a:gd name="T40" fmla="*/ 7 w 101"/>
                  <a:gd name="T41" fmla="*/ 43 h 166"/>
                  <a:gd name="T42" fmla="*/ 14 w 101"/>
                  <a:gd name="T43" fmla="*/ 24 h 166"/>
                  <a:gd name="T44" fmla="*/ 19 w 101"/>
                  <a:gd name="T45" fmla="*/ 17 h 166"/>
                  <a:gd name="T46" fmla="*/ 24 w 101"/>
                  <a:gd name="T47" fmla="*/ 12 h 166"/>
                  <a:gd name="T48" fmla="*/ 38 w 101"/>
                  <a:gd name="T49" fmla="*/ 2 h 166"/>
                  <a:gd name="T50" fmla="*/ 50 w 101"/>
                  <a:gd name="T51" fmla="*/ 0 h 166"/>
                  <a:gd name="T52" fmla="*/ 50 w 101"/>
                  <a:gd name="T53" fmla="*/ 0 h 166"/>
                  <a:gd name="T54" fmla="*/ 45 w 101"/>
                  <a:gd name="T55" fmla="*/ 12 h 166"/>
                  <a:gd name="T56" fmla="*/ 41 w 101"/>
                  <a:gd name="T57" fmla="*/ 14 h 166"/>
                  <a:gd name="T58" fmla="*/ 33 w 101"/>
                  <a:gd name="T59" fmla="*/ 17 h 166"/>
                  <a:gd name="T60" fmla="*/ 29 w 101"/>
                  <a:gd name="T61" fmla="*/ 24 h 166"/>
                  <a:gd name="T62" fmla="*/ 24 w 101"/>
                  <a:gd name="T63" fmla="*/ 36 h 166"/>
                  <a:gd name="T64" fmla="*/ 21 w 101"/>
                  <a:gd name="T65" fmla="*/ 50 h 166"/>
                  <a:gd name="T66" fmla="*/ 19 w 101"/>
                  <a:gd name="T67" fmla="*/ 70 h 166"/>
                  <a:gd name="T68" fmla="*/ 21 w 101"/>
                  <a:gd name="T69" fmla="*/ 103 h 166"/>
                  <a:gd name="T70" fmla="*/ 29 w 101"/>
                  <a:gd name="T71" fmla="*/ 130 h 166"/>
                  <a:gd name="T72" fmla="*/ 33 w 101"/>
                  <a:gd name="T73" fmla="*/ 139 h 166"/>
                  <a:gd name="T74" fmla="*/ 41 w 101"/>
                  <a:gd name="T75" fmla="*/ 146 h 166"/>
                  <a:gd name="T76" fmla="*/ 45 w 101"/>
                  <a:gd name="T77" fmla="*/ 151 h 166"/>
                  <a:gd name="T78" fmla="*/ 53 w 101"/>
                  <a:gd name="T79" fmla="*/ 154 h 166"/>
                  <a:gd name="T80" fmla="*/ 62 w 101"/>
                  <a:gd name="T81" fmla="*/ 151 h 166"/>
                  <a:gd name="T82" fmla="*/ 72 w 101"/>
                  <a:gd name="T83" fmla="*/ 139 h 166"/>
                  <a:gd name="T84" fmla="*/ 77 w 101"/>
                  <a:gd name="T85" fmla="*/ 120 h 166"/>
                  <a:gd name="T86" fmla="*/ 79 w 101"/>
                  <a:gd name="T87" fmla="*/ 108 h 166"/>
                  <a:gd name="T88" fmla="*/ 79 w 101"/>
                  <a:gd name="T89" fmla="*/ 94 h 166"/>
                  <a:gd name="T90" fmla="*/ 79 w 101"/>
                  <a:gd name="T91" fmla="*/ 74 h 166"/>
                  <a:gd name="T92" fmla="*/ 77 w 101"/>
                  <a:gd name="T93" fmla="*/ 55 h 166"/>
                  <a:gd name="T94" fmla="*/ 72 w 101"/>
                  <a:gd name="T95" fmla="*/ 41 h 166"/>
                  <a:gd name="T96" fmla="*/ 67 w 101"/>
                  <a:gd name="T97" fmla="*/ 29 h 166"/>
                  <a:gd name="T98" fmla="*/ 62 w 101"/>
                  <a:gd name="T99" fmla="*/ 22 h 166"/>
                  <a:gd name="T100" fmla="*/ 57 w 101"/>
                  <a:gd name="T101" fmla="*/ 17 h 166"/>
                  <a:gd name="T102" fmla="*/ 45 w 101"/>
                  <a:gd name="T103" fmla="*/ 12 h 166"/>
                  <a:gd name="T104" fmla="*/ 45 w 101"/>
                  <a:gd name="T105" fmla="*/ 12 h 1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1"/>
                  <a:gd name="T160" fmla="*/ 0 h 166"/>
                  <a:gd name="T161" fmla="*/ 101 w 101"/>
                  <a:gd name="T162" fmla="*/ 166 h 1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1" h="166">
                    <a:moveTo>
                      <a:pt x="50" y="0"/>
                    </a:moveTo>
                    <a:lnTo>
                      <a:pt x="62" y="2"/>
                    </a:lnTo>
                    <a:lnTo>
                      <a:pt x="72" y="7"/>
                    </a:lnTo>
                    <a:lnTo>
                      <a:pt x="81" y="17"/>
                    </a:lnTo>
                    <a:lnTo>
                      <a:pt x="89" y="29"/>
                    </a:lnTo>
                    <a:lnTo>
                      <a:pt x="98" y="53"/>
                    </a:lnTo>
                    <a:lnTo>
                      <a:pt x="101" y="79"/>
                    </a:lnTo>
                    <a:lnTo>
                      <a:pt x="98" y="101"/>
                    </a:lnTo>
                    <a:lnTo>
                      <a:pt x="93" y="122"/>
                    </a:lnTo>
                    <a:lnTo>
                      <a:pt x="86" y="142"/>
                    </a:lnTo>
                    <a:lnTo>
                      <a:pt x="74" y="154"/>
                    </a:lnTo>
                    <a:lnTo>
                      <a:pt x="62" y="163"/>
                    </a:lnTo>
                    <a:lnTo>
                      <a:pt x="48" y="166"/>
                    </a:lnTo>
                    <a:lnTo>
                      <a:pt x="38" y="163"/>
                    </a:lnTo>
                    <a:lnTo>
                      <a:pt x="26" y="158"/>
                    </a:lnTo>
                    <a:lnTo>
                      <a:pt x="17" y="149"/>
                    </a:lnTo>
                    <a:lnTo>
                      <a:pt x="9" y="137"/>
                    </a:lnTo>
                    <a:lnTo>
                      <a:pt x="2" y="113"/>
                    </a:lnTo>
                    <a:lnTo>
                      <a:pt x="0" y="84"/>
                    </a:lnTo>
                    <a:lnTo>
                      <a:pt x="2" y="62"/>
                    </a:lnTo>
                    <a:lnTo>
                      <a:pt x="7" y="43"/>
                    </a:lnTo>
                    <a:lnTo>
                      <a:pt x="14" y="24"/>
                    </a:lnTo>
                    <a:lnTo>
                      <a:pt x="19" y="17"/>
                    </a:lnTo>
                    <a:lnTo>
                      <a:pt x="24" y="12"/>
                    </a:lnTo>
                    <a:lnTo>
                      <a:pt x="38" y="2"/>
                    </a:lnTo>
                    <a:lnTo>
                      <a:pt x="50" y="0"/>
                    </a:lnTo>
                    <a:close/>
                    <a:moveTo>
                      <a:pt x="45" y="12"/>
                    </a:moveTo>
                    <a:lnTo>
                      <a:pt x="41" y="14"/>
                    </a:lnTo>
                    <a:lnTo>
                      <a:pt x="33" y="17"/>
                    </a:lnTo>
                    <a:lnTo>
                      <a:pt x="29" y="24"/>
                    </a:lnTo>
                    <a:lnTo>
                      <a:pt x="24" y="36"/>
                    </a:lnTo>
                    <a:lnTo>
                      <a:pt x="21" y="50"/>
                    </a:lnTo>
                    <a:lnTo>
                      <a:pt x="19" y="70"/>
                    </a:lnTo>
                    <a:lnTo>
                      <a:pt x="21" y="103"/>
                    </a:lnTo>
                    <a:lnTo>
                      <a:pt x="29" y="130"/>
                    </a:lnTo>
                    <a:lnTo>
                      <a:pt x="33" y="139"/>
                    </a:lnTo>
                    <a:lnTo>
                      <a:pt x="41" y="146"/>
                    </a:lnTo>
                    <a:lnTo>
                      <a:pt x="45" y="151"/>
                    </a:lnTo>
                    <a:lnTo>
                      <a:pt x="53" y="154"/>
                    </a:lnTo>
                    <a:lnTo>
                      <a:pt x="62" y="151"/>
                    </a:lnTo>
                    <a:lnTo>
                      <a:pt x="72" y="139"/>
                    </a:lnTo>
                    <a:lnTo>
                      <a:pt x="77" y="120"/>
                    </a:lnTo>
                    <a:lnTo>
                      <a:pt x="79" y="108"/>
                    </a:lnTo>
                    <a:lnTo>
                      <a:pt x="79" y="94"/>
                    </a:lnTo>
                    <a:lnTo>
                      <a:pt x="79" y="74"/>
                    </a:lnTo>
                    <a:lnTo>
                      <a:pt x="77" y="55"/>
                    </a:lnTo>
                    <a:lnTo>
                      <a:pt x="72" y="41"/>
                    </a:lnTo>
                    <a:lnTo>
                      <a:pt x="67" y="29"/>
                    </a:lnTo>
                    <a:lnTo>
                      <a:pt x="62" y="22"/>
                    </a:lnTo>
                    <a:lnTo>
                      <a:pt x="57" y="17"/>
                    </a:lnTo>
                    <a:lnTo>
                      <a:pt x="45" y="12"/>
                    </a:lnTo>
                    <a:close/>
                  </a:path>
                </a:pathLst>
              </a:custGeom>
              <a:solidFill>
                <a:srgbClr val="CBCBCB"/>
              </a:solidFill>
              <a:ln w="9525">
                <a:noFill/>
                <a:round/>
                <a:headEnd/>
                <a:tailEnd/>
              </a:ln>
            </p:spPr>
            <p:txBody>
              <a:bodyPr/>
              <a:lstStyle/>
              <a:p>
                <a:endParaRPr lang="ru-RU"/>
              </a:p>
            </p:txBody>
          </p:sp>
          <p:sp>
            <p:nvSpPr>
              <p:cNvPr id="168" name="Freeform 996"/>
              <p:cNvSpPr>
                <a:spLocks/>
              </p:cNvSpPr>
              <p:nvPr/>
            </p:nvSpPr>
            <p:spPr bwMode="auto">
              <a:xfrm>
                <a:off x="8010" y="8374"/>
                <a:ext cx="55" cy="240"/>
              </a:xfrm>
              <a:custGeom>
                <a:avLst/>
                <a:gdLst>
                  <a:gd name="T0" fmla="*/ 38 w 55"/>
                  <a:gd name="T1" fmla="*/ 0 h 240"/>
                  <a:gd name="T2" fmla="*/ 38 w 55"/>
                  <a:gd name="T3" fmla="*/ 103 h 240"/>
                  <a:gd name="T4" fmla="*/ 38 w 55"/>
                  <a:gd name="T5" fmla="*/ 204 h 240"/>
                  <a:gd name="T6" fmla="*/ 38 w 55"/>
                  <a:gd name="T7" fmla="*/ 216 h 240"/>
                  <a:gd name="T8" fmla="*/ 38 w 55"/>
                  <a:gd name="T9" fmla="*/ 223 h 240"/>
                  <a:gd name="T10" fmla="*/ 41 w 55"/>
                  <a:gd name="T11" fmla="*/ 228 h 240"/>
                  <a:gd name="T12" fmla="*/ 43 w 55"/>
                  <a:gd name="T13" fmla="*/ 230 h 240"/>
                  <a:gd name="T14" fmla="*/ 48 w 55"/>
                  <a:gd name="T15" fmla="*/ 233 h 240"/>
                  <a:gd name="T16" fmla="*/ 55 w 55"/>
                  <a:gd name="T17" fmla="*/ 233 h 240"/>
                  <a:gd name="T18" fmla="*/ 55 w 55"/>
                  <a:gd name="T19" fmla="*/ 240 h 240"/>
                  <a:gd name="T20" fmla="*/ 29 w 55"/>
                  <a:gd name="T21" fmla="*/ 240 h 240"/>
                  <a:gd name="T22" fmla="*/ 2 w 55"/>
                  <a:gd name="T23" fmla="*/ 240 h 240"/>
                  <a:gd name="T24" fmla="*/ 2 w 55"/>
                  <a:gd name="T25" fmla="*/ 233 h 240"/>
                  <a:gd name="T26" fmla="*/ 7 w 55"/>
                  <a:gd name="T27" fmla="*/ 233 h 240"/>
                  <a:gd name="T28" fmla="*/ 12 w 55"/>
                  <a:gd name="T29" fmla="*/ 230 h 240"/>
                  <a:gd name="T30" fmla="*/ 14 w 55"/>
                  <a:gd name="T31" fmla="*/ 228 h 240"/>
                  <a:gd name="T32" fmla="*/ 17 w 55"/>
                  <a:gd name="T33" fmla="*/ 223 h 240"/>
                  <a:gd name="T34" fmla="*/ 19 w 55"/>
                  <a:gd name="T35" fmla="*/ 216 h 240"/>
                  <a:gd name="T36" fmla="*/ 19 w 55"/>
                  <a:gd name="T37" fmla="*/ 204 h 240"/>
                  <a:gd name="T38" fmla="*/ 19 w 55"/>
                  <a:gd name="T39" fmla="*/ 134 h 240"/>
                  <a:gd name="T40" fmla="*/ 19 w 55"/>
                  <a:gd name="T41" fmla="*/ 65 h 240"/>
                  <a:gd name="T42" fmla="*/ 19 w 55"/>
                  <a:gd name="T43" fmla="*/ 53 h 240"/>
                  <a:gd name="T44" fmla="*/ 19 w 55"/>
                  <a:gd name="T45" fmla="*/ 43 h 240"/>
                  <a:gd name="T46" fmla="*/ 17 w 55"/>
                  <a:gd name="T47" fmla="*/ 36 h 240"/>
                  <a:gd name="T48" fmla="*/ 17 w 55"/>
                  <a:gd name="T49" fmla="*/ 31 h 240"/>
                  <a:gd name="T50" fmla="*/ 17 w 55"/>
                  <a:gd name="T51" fmla="*/ 29 h 240"/>
                  <a:gd name="T52" fmla="*/ 14 w 55"/>
                  <a:gd name="T53" fmla="*/ 24 h 240"/>
                  <a:gd name="T54" fmla="*/ 12 w 55"/>
                  <a:gd name="T55" fmla="*/ 21 h 240"/>
                  <a:gd name="T56" fmla="*/ 10 w 55"/>
                  <a:gd name="T57" fmla="*/ 21 h 240"/>
                  <a:gd name="T58" fmla="*/ 7 w 55"/>
                  <a:gd name="T59" fmla="*/ 21 h 240"/>
                  <a:gd name="T60" fmla="*/ 2 w 55"/>
                  <a:gd name="T61" fmla="*/ 24 h 240"/>
                  <a:gd name="T62" fmla="*/ 2 w 55"/>
                  <a:gd name="T63" fmla="*/ 21 h 240"/>
                  <a:gd name="T64" fmla="*/ 0 w 55"/>
                  <a:gd name="T65" fmla="*/ 19 h 240"/>
                  <a:gd name="T66" fmla="*/ 17 w 55"/>
                  <a:gd name="T67" fmla="*/ 9 h 240"/>
                  <a:gd name="T68" fmla="*/ 31 w 55"/>
                  <a:gd name="T69" fmla="*/ 0 h 240"/>
                  <a:gd name="T70" fmla="*/ 38 w 55"/>
                  <a:gd name="T71" fmla="*/ 0 h 2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
                  <a:gd name="T109" fmla="*/ 0 h 240"/>
                  <a:gd name="T110" fmla="*/ 55 w 55"/>
                  <a:gd name="T111" fmla="*/ 240 h 2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 h="240">
                    <a:moveTo>
                      <a:pt x="38" y="0"/>
                    </a:moveTo>
                    <a:lnTo>
                      <a:pt x="38" y="103"/>
                    </a:lnTo>
                    <a:lnTo>
                      <a:pt x="38" y="204"/>
                    </a:lnTo>
                    <a:lnTo>
                      <a:pt x="38" y="216"/>
                    </a:lnTo>
                    <a:lnTo>
                      <a:pt x="38" y="223"/>
                    </a:lnTo>
                    <a:lnTo>
                      <a:pt x="41" y="228"/>
                    </a:lnTo>
                    <a:lnTo>
                      <a:pt x="43" y="230"/>
                    </a:lnTo>
                    <a:lnTo>
                      <a:pt x="48" y="233"/>
                    </a:lnTo>
                    <a:lnTo>
                      <a:pt x="55" y="233"/>
                    </a:lnTo>
                    <a:lnTo>
                      <a:pt x="55" y="240"/>
                    </a:lnTo>
                    <a:lnTo>
                      <a:pt x="29" y="240"/>
                    </a:lnTo>
                    <a:lnTo>
                      <a:pt x="2" y="240"/>
                    </a:lnTo>
                    <a:lnTo>
                      <a:pt x="2" y="233"/>
                    </a:lnTo>
                    <a:lnTo>
                      <a:pt x="7" y="233"/>
                    </a:lnTo>
                    <a:lnTo>
                      <a:pt x="12" y="230"/>
                    </a:lnTo>
                    <a:lnTo>
                      <a:pt x="14" y="228"/>
                    </a:lnTo>
                    <a:lnTo>
                      <a:pt x="17" y="223"/>
                    </a:lnTo>
                    <a:lnTo>
                      <a:pt x="19" y="216"/>
                    </a:lnTo>
                    <a:lnTo>
                      <a:pt x="19" y="204"/>
                    </a:lnTo>
                    <a:lnTo>
                      <a:pt x="19" y="134"/>
                    </a:lnTo>
                    <a:lnTo>
                      <a:pt x="19" y="65"/>
                    </a:lnTo>
                    <a:lnTo>
                      <a:pt x="19" y="53"/>
                    </a:lnTo>
                    <a:lnTo>
                      <a:pt x="19" y="43"/>
                    </a:lnTo>
                    <a:lnTo>
                      <a:pt x="17" y="36"/>
                    </a:lnTo>
                    <a:lnTo>
                      <a:pt x="17" y="31"/>
                    </a:lnTo>
                    <a:lnTo>
                      <a:pt x="17" y="29"/>
                    </a:lnTo>
                    <a:lnTo>
                      <a:pt x="14" y="24"/>
                    </a:lnTo>
                    <a:lnTo>
                      <a:pt x="12" y="21"/>
                    </a:lnTo>
                    <a:lnTo>
                      <a:pt x="10" y="21"/>
                    </a:lnTo>
                    <a:lnTo>
                      <a:pt x="7" y="21"/>
                    </a:lnTo>
                    <a:lnTo>
                      <a:pt x="2" y="24"/>
                    </a:lnTo>
                    <a:lnTo>
                      <a:pt x="2" y="21"/>
                    </a:lnTo>
                    <a:lnTo>
                      <a:pt x="0" y="19"/>
                    </a:lnTo>
                    <a:lnTo>
                      <a:pt x="17" y="9"/>
                    </a:lnTo>
                    <a:lnTo>
                      <a:pt x="31" y="0"/>
                    </a:lnTo>
                    <a:lnTo>
                      <a:pt x="38" y="0"/>
                    </a:lnTo>
                    <a:close/>
                  </a:path>
                </a:pathLst>
              </a:custGeom>
              <a:solidFill>
                <a:srgbClr val="CBCBCB"/>
              </a:solidFill>
              <a:ln w="9525">
                <a:noFill/>
                <a:round/>
                <a:headEnd/>
                <a:tailEnd/>
              </a:ln>
            </p:spPr>
            <p:txBody>
              <a:bodyPr/>
              <a:lstStyle/>
              <a:p>
                <a:endParaRPr lang="ru-RU"/>
              </a:p>
            </p:txBody>
          </p:sp>
          <p:sp>
            <p:nvSpPr>
              <p:cNvPr id="169" name="Freeform 997"/>
              <p:cNvSpPr>
                <a:spLocks noEditPoints="1"/>
              </p:cNvSpPr>
              <p:nvPr/>
            </p:nvSpPr>
            <p:spPr bwMode="auto">
              <a:xfrm>
                <a:off x="8089" y="8453"/>
                <a:ext cx="103" cy="166"/>
              </a:xfrm>
              <a:custGeom>
                <a:avLst/>
                <a:gdLst>
                  <a:gd name="T0" fmla="*/ 53 w 103"/>
                  <a:gd name="T1" fmla="*/ 0 h 166"/>
                  <a:gd name="T2" fmla="*/ 65 w 103"/>
                  <a:gd name="T3" fmla="*/ 2 h 166"/>
                  <a:gd name="T4" fmla="*/ 75 w 103"/>
                  <a:gd name="T5" fmla="*/ 7 h 166"/>
                  <a:gd name="T6" fmla="*/ 84 w 103"/>
                  <a:gd name="T7" fmla="*/ 17 h 166"/>
                  <a:gd name="T8" fmla="*/ 91 w 103"/>
                  <a:gd name="T9" fmla="*/ 29 h 166"/>
                  <a:gd name="T10" fmla="*/ 101 w 103"/>
                  <a:gd name="T11" fmla="*/ 53 h 166"/>
                  <a:gd name="T12" fmla="*/ 103 w 103"/>
                  <a:gd name="T13" fmla="*/ 79 h 166"/>
                  <a:gd name="T14" fmla="*/ 101 w 103"/>
                  <a:gd name="T15" fmla="*/ 101 h 166"/>
                  <a:gd name="T16" fmla="*/ 96 w 103"/>
                  <a:gd name="T17" fmla="*/ 122 h 166"/>
                  <a:gd name="T18" fmla="*/ 89 w 103"/>
                  <a:gd name="T19" fmla="*/ 142 h 166"/>
                  <a:gd name="T20" fmla="*/ 77 w 103"/>
                  <a:gd name="T21" fmla="*/ 154 h 166"/>
                  <a:gd name="T22" fmla="*/ 65 w 103"/>
                  <a:gd name="T23" fmla="*/ 163 h 166"/>
                  <a:gd name="T24" fmla="*/ 51 w 103"/>
                  <a:gd name="T25" fmla="*/ 166 h 166"/>
                  <a:gd name="T26" fmla="*/ 41 w 103"/>
                  <a:gd name="T27" fmla="*/ 163 h 166"/>
                  <a:gd name="T28" fmla="*/ 29 w 103"/>
                  <a:gd name="T29" fmla="*/ 158 h 166"/>
                  <a:gd name="T30" fmla="*/ 19 w 103"/>
                  <a:gd name="T31" fmla="*/ 149 h 166"/>
                  <a:gd name="T32" fmla="*/ 12 w 103"/>
                  <a:gd name="T33" fmla="*/ 137 h 166"/>
                  <a:gd name="T34" fmla="*/ 3 w 103"/>
                  <a:gd name="T35" fmla="*/ 113 h 166"/>
                  <a:gd name="T36" fmla="*/ 0 w 103"/>
                  <a:gd name="T37" fmla="*/ 84 h 166"/>
                  <a:gd name="T38" fmla="*/ 3 w 103"/>
                  <a:gd name="T39" fmla="*/ 62 h 166"/>
                  <a:gd name="T40" fmla="*/ 7 w 103"/>
                  <a:gd name="T41" fmla="*/ 43 h 166"/>
                  <a:gd name="T42" fmla="*/ 17 w 103"/>
                  <a:gd name="T43" fmla="*/ 24 h 166"/>
                  <a:gd name="T44" fmla="*/ 22 w 103"/>
                  <a:gd name="T45" fmla="*/ 17 h 166"/>
                  <a:gd name="T46" fmla="*/ 27 w 103"/>
                  <a:gd name="T47" fmla="*/ 12 h 166"/>
                  <a:gd name="T48" fmla="*/ 41 w 103"/>
                  <a:gd name="T49" fmla="*/ 2 h 166"/>
                  <a:gd name="T50" fmla="*/ 53 w 103"/>
                  <a:gd name="T51" fmla="*/ 0 h 166"/>
                  <a:gd name="T52" fmla="*/ 53 w 103"/>
                  <a:gd name="T53" fmla="*/ 0 h 166"/>
                  <a:gd name="T54" fmla="*/ 48 w 103"/>
                  <a:gd name="T55" fmla="*/ 12 h 166"/>
                  <a:gd name="T56" fmla="*/ 43 w 103"/>
                  <a:gd name="T57" fmla="*/ 14 h 166"/>
                  <a:gd name="T58" fmla="*/ 36 w 103"/>
                  <a:gd name="T59" fmla="*/ 17 h 166"/>
                  <a:gd name="T60" fmla="*/ 31 w 103"/>
                  <a:gd name="T61" fmla="*/ 24 h 166"/>
                  <a:gd name="T62" fmla="*/ 27 w 103"/>
                  <a:gd name="T63" fmla="*/ 36 h 166"/>
                  <a:gd name="T64" fmla="*/ 24 w 103"/>
                  <a:gd name="T65" fmla="*/ 50 h 166"/>
                  <a:gd name="T66" fmla="*/ 22 w 103"/>
                  <a:gd name="T67" fmla="*/ 70 h 166"/>
                  <a:gd name="T68" fmla="*/ 24 w 103"/>
                  <a:gd name="T69" fmla="*/ 103 h 166"/>
                  <a:gd name="T70" fmla="*/ 31 w 103"/>
                  <a:gd name="T71" fmla="*/ 130 h 166"/>
                  <a:gd name="T72" fmla="*/ 36 w 103"/>
                  <a:gd name="T73" fmla="*/ 139 h 166"/>
                  <a:gd name="T74" fmla="*/ 43 w 103"/>
                  <a:gd name="T75" fmla="*/ 146 h 166"/>
                  <a:gd name="T76" fmla="*/ 48 w 103"/>
                  <a:gd name="T77" fmla="*/ 151 h 166"/>
                  <a:gd name="T78" fmla="*/ 55 w 103"/>
                  <a:gd name="T79" fmla="*/ 154 h 166"/>
                  <a:gd name="T80" fmla="*/ 65 w 103"/>
                  <a:gd name="T81" fmla="*/ 151 h 166"/>
                  <a:gd name="T82" fmla="*/ 75 w 103"/>
                  <a:gd name="T83" fmla="*/ 139 h 166"/>
                  <a:gd name="T84" fmla="*/ 79 w 103"/>
                  <a:gd name="T85" fmla="*/ 120 h 166"/>
                  <a:gd name="T86" fmla="*/ 82 w 103"/>
                  <a:gd name="T87" fmla="*/ 108 h 166"/>
                  <a:gd name="T88" fmla="*/ 82 w 103"/>
                  <a:gd name="T89" fmla="*/ 94 h 166"/>
                  <a:gd name="T90" fmla="*/ 82 w 103"/>
                  <a:gd name="T91" fmla="*/ 74 h 166"/>
                  <a:gd name="T92" fmla="*/ 79 w 103"/>
                  <a:gd name="T93" fmla="*/ 55 h 166"/>
                  <a:gd name="T94" fmla="*/ 75 w 103"/>
                  <a:gd name="T95" fmla="*/ 41 h 166"/>
                  <a:gd name="T96" fmla="*/ 70 w 103"/>
                  <a:gd name="T97" fmla="*/ 29 h 166"/>
                  <a:gd name="T98" fmla="*/ 65 w 103"/>
                  <a:gd name="T99" fmla="*/ 22 h 166"/>
                  <a:gd name="T100" fmla="*/ 60 w 103"/>
                  <a:gd name="T101" fmla="*/ 17 h 166"/>
                  <a:gd name="T102" fmla="*/ 48 w 103"/>
                  <a:gd name="T103" fmla="*/ 12 h 166"/>
                  <a:gd name="T104" fmla="*/ 48 w 103"/>
                  <a:gd name="T105" fmla="*/ 12 h 1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
                  <a:gd name="T160" fmla="*/ 0 h 166"/>
                  <a:gd name="T161" fmla="*/ 103 w 103"/>
                  <a:gd name="T162" fmla="*/ 166 h 1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 h="166">
                    <a:moveTo>
                      <a:pt x="53" y="0"/>
                    </a:moveTo>
                    <a:lnTo>
                      <a:pt x="65" y="2"/>
                    </a:lnTo>
                    <a:lnTo>
                      <a:pt x="75" y="7"/>
                    </a:lnTo>
                    <a:lnTo>
                      <a:pt x="84" y="17"/>
                    </a:lnTo>
                    <a:lnTo>
                      <a:pt x="91" y="29"/>
                    </a:lnTo>
                    <a:lnTo>
                      <a:pt x="101" y="53"/>
                    </a:lnTo>
                    <a:lnTo>
                      <a:pt x="103" y="79"/>
                    </a:lnTo>
                    <a:lnTo>
                      <a:pt x="101" y="101"/>
                    </a:lnTo>
                    <a:lnTo>
                      <a:pt x="96" y="122"/>
                    </a:lnTo>
                    <a:lnTo>
                      <a:pt x="89" y="142"/>
                    </a:lnTo>
                    <a:lnTo>
                      <a:pt x="77" y="154"/>
                    </a:lnTo>
                    <a:lnTo>
                      <a:pt x="65" y="163"/>
                    </a:lnTo>
                    <a:lnTo>
                      <a:pt x="51" y="166"/>
                    </a:lnTo>
                    <a:lnTo>
                      <a:pt x="41" y="163"/>
                    </a:lnTo>
                    <a:lnTo>
                      <a:pt x="29" y="158"/>
                    </a:lnTo>
                    <a:lnTo>
                      <a:pt x="19" y="149"/>
                    </a:lnTo>
                    <a:lnTo>
                      <a:pt x="12" y="137"/>
                    </a:lnTo>
                    <a:lnTo>
                      <a:pt x="3" y="113"/>
                    </a:lnTo>
                    <a:lnTo>
                      <a:pt x="0" y="84"/>
                    </a:lnTo>
                    <a:lnTo>
                      <a:pt x="3" y="62"/>
                    </a:lnTo>
                    <a:lnTo>
                      <a:pt x="7" y="43"/>
                    </a:lnTo>
                    <a:lnTo>
                      <a:pt x="17" y="24"/>
                    </a:lnTo>
                    <a:lnTo>
                      <a:pt x="22" y="17"/>
                    </a:lnTo>
                    <a:lnTo>
                      <a:pt x="27" y="12"/>
                    </a:lnTo>
                    <a:lnTo>
                      <a:pt x="41" y="2"/>
                    </a:lnTo>
                    <a:lnTo>
                      <a:pt x="53" y="0"/>
                    </a:lnTo>
                    <a:close/>
                    <a:moveTo>
                      <a:pt x="48" y="12"/>
                    </a:moveTo>
                    <a:lnTo>
                      <a:pt x="43" y="14"/>
                    </a:lnTo>
                    <a:lnTo>
                      <a:pt x="36" y="17"/>
                    </a:lnTo>
                    <a:lnTo>
                      <a:pt x="31" y="24"/>
                    </a:lnTo>
                    <a:lnTo>
                      <a:pt x="27" y="36"/>
                    </a:lnTo>
                    <a:lnTo>
                      <a:pt x="24" y="50"/>
                    </a:lnTo>
                    <a:lnTo>
                      <a:pt x="22" y="70"/>
                    </a:lnTo>
                    <a:lnTo>
                      <a:pt x="24" y="103"/>
                    </a:lnTo>
                    <a:lnTo>
                      <a:pt x="31" y="130"/>
                    </a:lnTo>
                    <a:lnTo>
                      <a:pt x="36" y="139"/>
                    </a:lnTo>
                    <a:lnTo>
                      <a:pt x="43" y="146"/>
                    </a:lnTo>
                    <a:lnTo>
                      <a:pt x="48" y="151"/>
                    </a:lnTo>
                    <a:lnTo>
                      <a:pt x="55" y="154"/>
                    </a:lnTo>
                    <a:lnTo>
                      <a:pt x="65" y="151"/>
                    </a:lnTo>
                    <a:lnTo>
                      <a:pt x="75" y="139"/>
                    </a:lnTo>
                    <a:lnTo>
                      <a:pt x="79" y="120"/>
                    </a:lnTo>
                    <a:lnTo>
                      <a:pt x="82" y="108"/>
                    </a:lnTo>
                    <a:lnTo>
                      <a:pt x="82" y="94"/>
                    </a:lnTo>
                    <a:lnTo>
                      <a:pt x="82" y="74"/>
                    </a:lnTo>
                    <a:lnTo>
                      <a:pt x="79" y="55"/>
                    </a:lnTo>
                    <a:lnTo>
                      <a:pt x="75" y="41"/>
                    </a:lnTo>
                    <a:lnTo>
                      <a:pt x="70" y="29"/>
                    </a:lnTo>
                    <a:lnTo>
                      <a:pt x="65" y="22"/>
                    </a:lnTo>
                    <a:lnTo>
                      <a:pt x="60" y="17"/>
                    </a:lnTo>
                    <a:lnTo>
                      <a:pt x="48" y="12"/>
                    </a:lnTo>
                    <a:close/>
                  </a:path>
                </a:pathLst>
              </a:custGeom>
              <a:solidFill>
                <a:srgbClr val="CBCBCB"/>
              </a:solidFill>
              <a:ln w="9525">
                <a:noFill/>
                <a:round/>
                <a:headEnd/>
                <a:tailEnd/>
              </a:ln>
            </p:spPr>
            <p:txBody>
              <a:bodyPr/>
              <a:lstStyle/>
              <a:p>
                <a:endParaRPr lang="ru-RU"/>
              </a:p>
            </p:txBody>
          </p:sp>
          <p:sp>
            <p:nvSpPr>
              <p:cNvPr id="170" name="Freeform 998"/>
              <p:cNvSpPr>
                <a:spLocks noEditPoints="1"/>
              </p:cNvSpPr>
              <p:nvPr/>
            </p:nvSpPr>
            <p:spPr bwMode="auto">
              <a:xfrm>
                <a:off x="8231" y="8453"/>
                <a:ext cx="108" cy="235"/>
              </a:xfrm>
              <a:custGeom>
                <a:avLst/>
                <a:gdLst>
                  <a:gd name="T0" fmla="*/ 19 w 108"/>
                  <a:gd name="T1" fmla="*/ 96 h 235"/>
                  <a:gd name="T2" fmla="*/ 9 w 108"/>
                  <a:gd name="T3" fmla="*/ 72 h 235"/>
                  <a:gd name="T4" fmla="*/ 12 w 108"/>
                  <a:gd name="T5" fmla="*/ 36 h 235"/>
                  <a:gd name="T6" fmla="*/ 21 w 108"/>
                  <a:gd name="T7" fmla="*/ 17 h 235"/>
                  <a:gd name="T8" fmla="*/ 41 w 108"/>
                  <a:gd name="T9" fmla="*/ 2 h 235"/>
                  <a:gd name="T10" fmla="*/ 65 w 108"/>
                  <a:gd name="T11" fmla="*/ 2 h 235"/>
                  <a:gd name="T12" fmla="*/ 89 w 108"/>
                  <a:gd name="T13" fmla="*/ 12 h 235"/>
                  <a:gd name="T14" fmla="*/ 103 w 108"/>
                  <a:gd name="T15" fmla="*/ 12 h 235"/>
                  <a:gd name="T16" fmla="*/ 105 w 108"/>
                  <a:gd name="T17" fmla="*/ 12 h 235"/>
                  <a:gd name="T18" fmla="*/ 108 w 108"/>
                  <a:gd name="T19" fmla="*/ 17 h 235"/>
                  <a:gd name="T20" fmla="*/ 108 w 108"/>
                  <a:gd name="T21" fmla="*/ 24 h 235"/>
                  <a:gd name="T22" fmla="*/ 105 w 108"/>
                  <a:gd name="T23" fmla="*/ 26 h 235"/>
                  <a:gd name="T24" fmla="*/ 101 w 108"/>
                  <a:gd name="T25" fmla="*/ 26 h 235"/>
                  <a:gd name="T26" fmla="*/ 91 w 108"/>
                  <a:gd name="T27" fmla="*/ 41 h 235"/>
                  <a:gd name="T28" fmla="*/ 91 w 108"/>
                  <a:gd name="T29" fmla="*/ 77 h 235"/>
                  <a:gd name="T30" fmla="*/ 67 w 108"/>
                  <a:gd name="T31" fmla="*/ 108 h 235"/>
                  <a:gd name="T32" fmla="*/ 43 w 108"/>
                  <a:gd name="T33" fmla="*/ 110 h 235"/>
                  <a:gd name="T34" fmla="*/ 31 w 108"/>
                  <a:gd name="T35" fmla="*/ 113 h 235"/>
                  <a:gd name="T36" fmla="*/ 26 w 108"/>
                  <a:gd name="T37" fmla="*/ 122 h 235"/>
                  <a:gd name="T38" fmla="*/ 26 w 108"/>
                  <a:gd name="T39" fmla="*/ 130 h 235"/>
                  <a:gd name="T40" fmla="*/ 31 w 108"/>
                  <a:gd name="T41" fmla="*/ 134 h 235"/>
                  <a:gd name="T42" fmla="*/ 41 w 108"/>
                  <a:gd name="T43" fmla="*/ 137 h 235"/>
                  <a:gd name="T44" fmla="*/ 62 w 108"/>
                  <a:gd name="T45" fmla="*/ 137 h 235"/>
                  <a:gd name="T46" fmla="*/ 81 w 108"/>
                  <a:gd name="T47" fmla="*/ 139 h 235"/>
                  <a:gd name="T48" fmla="*/ 101 w 108"/>
                  <a:gd name="T49" fmla="*/ 151 h 235"/>
                  <a:gd name="T50" fmla="*/ 105 w 108"/>
                  <a:gd name="T51" fmla="*/ 175 h 235"/>
                  <a:gd name="T52" fmla="*/ 93 w 108"/>
                  <a:gd name="T53" fmla="*/ 211 h 235"/>
                  <a:gd name="T54" fmla="*/ 74 w 108"/>
                  <a:gd name="T55" fmla="*/ 230 h 235"/>
                  <a:gd name="T56" fmla="*/ 45 w 108"/>
                  <a:gd name="T57" fmla="*/ 235 h 235"/>
                  <a:gd name="T58" fmla="*/ 9 w 108"/>
                  <a:gd name="T59" fmla="*/ 221 h 235"/>
                  <a:gd name="T60" fmla="*/ 0 w 108"/>
                  <a:gd name="T61" fmla="*/ 202 h 235"/>
                  <a:gd name="T62" fmla="*/ 2 w 108"/>
                  <a:gd name="T63" fmla="*/ 194 h 235"/>
                  <a:gd name="T64" fmla="*/ 9 w 108"/>
                  <a:gd name="T65" fmla="*/ 178 h 235"/>
                  <a:gd name="T66" fmla="*/ 17 w 108"/>
                  <a:gd name="T67" fmla="*/ 166 h 235"/>
                  <a:gd name="T68" fmla="*/ 17 w 108"/>
                  <a:gd name="T69" fmla="*/ 154 h 235"/>
                  <a:gd name="T70" fmla="*/ 12 w 108"/>
                  <a:gd name="T71" fmla="*/ 144 h 235"/>
                  <a:gd name="T72" fmla="*/ 12 w 108"/>
                  <a:gd name="T73" fmla="*/ 134 h 235"/>
                  <a:gd name="T74" fmla="*/ 19 w 108"/>
                  <a:gd name="T75" fmla="*/ 115 h 235"/>
                  <a:gd name="T76" fmla="*/ 29 w 108"/>
                  <a:gd name="T77" fmla="*/ 103 h 235"/>
                  <a:gd name="T78" fmla="*/ 41 w 108"/>
                  <a:gd name="T79" fmla="*/ 12 h 235"/>
                  <a:gd name="T80" fmla="*/ 31 w 108"/>
                  <a:gd name="T81" fmla="*/ 31 h 235"/>
                  <a:gd name="T82" fmla="*/ 31 w 108"/>
                  <a:gd name="T83" fmla="*/ 74 h 235"/>
                  <a:gd name="T84" fmla="*/ 43 w 108"/>
                  <a:gd name="T85" fmla="*/ 101 h 235"/>
                  <a:gd name="T86" fmla="*/ 60 w 108"/>
                  <a:gd name="T87" fmla="*/ 101 h 235"/>
                  <a:gd name="T88" fmla="*/ 69 w 108"/>
                  <a:gd name="T89" fmla="*/ 82 h 235"/>
                  <a:gd name="T90" fmla="*/ 69 w 108"/>
                  <a:gd name="T91" fmla="*/ 38 h 235"/>
                  <a:gd name="T92" fmla="*/ 57 w 108"/>
                  <a:gd name="T93" fmla="*/ 12 h 235"/>
                  <a:gd name="T94" fmla="*/ 48 w 108"/>
                  <a:gd name="T95" fmla="*/ 10 h 235"/>
                  <a:gd name="T96" fmla="*/ 24 w 108"/>
                  <a:gd name="T97" fmla="*/ 168 h 235"/>
                  <a:gd name="T98" fmla="*/ 17 w 108"/>
                  <a:gd name="T99" fmla="*/ 185 h 235"/>
                  <a:gd name="T100" fmla="*/ 19 w 108"/>
                  <a:gd name="T101" fmla="*/ 197 h 235"/>
                  <a:gd name="T102" fmla="*/ 38 w 108"/>
                  <a:gd name="T103" fmla="*/ 211 h 235"/>
                  <a:gd name="T104" fmla="*/ 77 w 108"/>
                  <a:gd name="T105" fmla="*/ 211 h 235"/>
                  <a:gd name="T106" fmla="*/ 96 w 108"/>
                  <a:gd name="T107" fmla="*/ 192 h 235"/>
                  <a:gd name="T108" fmla="*/ 96 w 108"/>
                  <a:gd name="T109" fmla="*/ 173 h 235"/>
                  <a:gd name="T110" fmla="*/ 89 w 108"/>
                  <a:gd name="T111" fmla="*/ 166 h 235"/>
                  <a:gd name="T112" fmla="*/ 67 w 108"/>
                  <a:gd name="T113" fmla="*/ 163 h 235"/>
                  <a:gd name="T114" fmla="*/ 29 w 108"/>
                  <a:gd name="T115" fmla="*/ 161 h 2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8"/>
                  <a:gd name="T175" fmla="*/ 0 h 235"/>
                  <a:gd name="T176" fmla="*/ 108 w 108"/>
                  <a:gd name="T177" fmla="*/ 235 h 2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8" h="235">
                    <a:moveTo>
                      <a:pt x="29" y="103"/>
                    </a:moveTo>
                    <a:lnTo>
                      <a:pt x="19" y="96"/>
                    </a:lnTo>
                    <a:lnTo>
                      <a:pt x="14" y="84"/>
                    </a:lnTo>
                    <a:lnTo>
                      <a:pt x="9" y="72"/>
                    </a:lnTo>
                    <a:lnTo>
                      <a:pt x="9" y="58"/>
                    </a:lnTo>
                    <a:lnTo>
                      <a:pt x="12" y="36"/>
                    </a:lnTo>
                    <a:lnTo>
                      <a:pt x="17" y="26"/>
                    </a:lnTo>
                    <a:lnTo>
                      <a:pt x="21" y="17"/>
                    </a:lnTo>
                    <a:lnTo>
                      <a:pt x="33" y="5"/>
                    </a:lnTo>
                    <a:lnTo>
                      <a:pt x="41" y="2"/>
                    </a:lnTo>
                    <a:lnTo>
                      <a:pt x="50" y="0"/>
                    </a:lnTo>
                    <a:lnTo>
                      <a:pt x="65" y="2"/>
                    </a:lnTo>
                    <a:lnTo>
                      <a:pt x="77" y="12"/>
                    </a:lnTo>
                    <a:lnTo>
                      <a:pt x="89" y="12"/>
                    </a:lnTo>
                    <a:lnTo>
                      <a:pt x="101" y="12"/>
                    </a:lnTo>
                    <a:lnTo>
                      <a:pt x="103" y="12"/>
                    </a:lnTo>
                    <a:lnTo>
                      <a:pt x="105" y="12"/>
                    </a:lnTo>
                    <a:lnTo>
                      <a:pt x="105" y="14"/>
                    </a:lnTo>
                    <a:lnTo>
                      <a:pt x="108" y="17"/>
                    </a:lnTo>
                    <a:lnTo>
                      <a:pt x="108" y="19"/>
                    </a:lnTo>
                    <a:lnTo>
                      <a:pt x="108" y="24"/>
                    </a:lnTo>
                    <a:lnTo>
                      <a:pt x="105" y="26"/>
                    </a:lnTo>
                    <a:lnTo>
                      <a:pt x="103" y="26"/>
                    </a:lnTo>
                    <a:lnTo>
                      <a:pt x="101" y="26"/>
                    </a:lnTo>
                    <a:lnTo>
                      <a:pt x="86" y="26"/>
                    </a:lnTo>
                    <a:lnTo>
                      <a:pt x="91" y="41"/>
                    </a:lnTo>
                    <a:lnTo>
                      <a:pt x="93" y="58"/>
                    </a:lnTo>
                    <a:lnTo>
                      <a:pt x="91" y="77"/>
                    </a:lnTo>
                    <a:lnTo>
                      <a:pt x="81" y="96"/>
                    </a:lnTo>
                    <a:lnTo>
                      <a:pt x="67" y="108"/>
                    </a:lnTo>
                    <a:lnTo>
                      <a:pt x="50" y="110"/>
                    </a:lnTo>
                    <a:lnTo>
                      <a:pt x="43" y="110"/>
                    </a:lnTo>
                    <a:lnTo>
                      <a:pt x="33" y="108"/>
                    </a:lnTo>
                    <a:lnTo>
                      <a:pt x="31" y="113"/>
                    </a:lnTo>
                    <a:lnTo>
                      <a:pt x="29" y="118"/>
                    </a:lnTo>
                    <a:lnTo>
                      <a:pt x="26" y="122"/>
                    </a:lnTo>
                    <a:lnTo>
                      <a:pt x="26" y="127"/>
                    </a:lnTo>
                    <a:lnTo>
                      <a:pt x="26" y="130"/>
                    </a:lnTo>
                    <a:lnTo>
                      <a:pt x="29" y="132"/>
                    </a:lnTo>
                    <a:lnTo>
                      <a:pt x="31" y="134"/>
                    </a:lnTo>
                    <a:lnTo>
                      <a:pt x="36" y="137"/>
                    </a:lnTo>
                    <a:lnTo>
                      <a:pt x="41" y="137"/>
                    </a:lnTo>
                    <a:lnTo>
                      <a:pt x="50" y="137"/>
                    </a:lnTo>
                    <a:lnTo>
                      <a:pt x="62" y="137"/>
                    </a:lnTo>
                    <a:lnTo>
                      <a:pt x="69" y="139"/>
                    </a:lnTo>
                    <a:lnTo>
                      <a:pt x="81" y="139"/>
                    </a:lnTo>
                    <a:lnTo>
                      <a:pt x="91" y="144"/>
                    </a:lnTo>
                    <a:lnTo>
                      <a:pt x="101" y="151"/>
                    </a:lnTo>
                    <a:lnTo>
                      <a:pt x="103" y="163"/>
                    </a:lnTo>
                    <a:lnTo>
                      <a:pt x="105" y="175"/>
                    </a:lnTo>
                    <a:lnTo>
                      <a:pt x="103" y="194"/>
                    </a:lnTo>
                    <a:lnTo>
                      <a:pt x="93" y="211"/>
                    </a:lnTo>
                    <a:lnTo>
                      <a:pt x="84" y="223"/>
                    </a:lnTo>
                    <a:lnTo>
                      <a:pt x="74" y="230"/>
                    </a:lnTo>
                    <a:lnTo>
                      <a:pt x="60" y="233"/>
                    </a:lnTo>
                    <a:lnTo>
                      <a:pt x="45" y="235"/>
                    </a:lnTo>
                    <a:lnTo>
                      <a:pt x="26" y="233"/>
                    </a:lnTo>
                    <a:lnTo>
                      <a:pt x="9" y="221"/>
                    </a:lnTo>
                    <a:lnTo>
                      <a:pt x="2" y="211"/>
                    </a:lnTo>
                    <a:lnTo>
                      <a:pt x="0" y="202"/>
                    </a:lnTo>
                    <a:lnTo>
                      <a:pt x="0" y="199"/>
                    </a:lnTo>
                    <a:lnTo>
                      <a:pt x="2" y="194"/>
                    </a:lnTo>
                    <a:lnTo>
                      <a:pt x="5" y="187"/>
                    </a:lnTo>
                    <a:lnTo>
                      <a:pt x="9" y="178"/>
                    </a:lnTo>
                    <a:lnTo>
                      <a:pt x="12" y="173"/>
                    </a:lnTo>
                    <a:lnTo>
                      <a:pt x="17" y="166"/>
                    </a:lnTo>
                    <a:lnTo>
                      <a:pt x="21" y="158"/>
                    </a:lnTo>
                    <a:lnTo>
                      <a:pt x="17" y="154"/>
                    </a:lnTo>
                    <a:lnTo>
                      <a:pt x="12" y="149"/>
                    </a:lnTo>
                    <a:lnTo>
                      <a:pt x="12" y="144"/>
                    </a:lnTo>
                    <a:lnTo>
                      <a:pt x="9" y="139"/>
                    </a:lnTo>
                    <a:lnTo>
                      <a:pt x="12" y="134"/>
                    </a:lnTo>
                    <a:lnTo>
                      <a:pt x="14" y="127"/>
                    </a:lnTo>
                    <a:lnTo>
                      <a:pt x="19" y="115"/>
                    </a:lnTo>
                    <a:lnTo>
                      <a:pt x="29" y="103"/>
                    </a:lnTo>
                    <a:close/>
                    <a:moveTo>
                      <a:pt x="48" y="10"/>
                    </a:moveTo>
                    <a:lnTo>
                      <a:pt x="41" y="12"/>
                    </a:lnTo>
                    <a:lnTo>
                      <a:pt x="36" y="19"/>
                    </a:lnTo>
                    <a:lnTo>
                      <a:pt x="31" y="31"/>
                    </a:lnTo>
                    <a:lnTo>
                      <a:pt x="29" y="50"/>
                    </a:lnTo>
                    <a:lnTo>
                      <a:pt x="31" y="74"/>
                    </a:lnTo>
                    <a:lnTo>
                      <a:pt x="36" y="91"/>
                    </a:lnTo>
                    <a:lnTo>
                      <a:pt x="43" y="101"/>
                    </a:lnTo>
                    <a:lnTo>
                      <a:pt x="53" y="103"/>
                    </a:lnTo>
                    <a:lnTo>
                      <a:pt x="60" y="101"/>
                    </a:lnTo>
                    <a:lnTo>
                      <a:pt x="67" y="94"/>
                    </a:lnTo>
                    <a:lnTo>
                      <a:pt x="69" y="82"/>
                    </a:lnTo>
                    <a:lnTo>
                      <a:pt x="72" y="62"/>
                    </a:lnTo>
                    <a:lnTo>
                      <a:pt x="69" y="38"/>
                    </a:lnTo>
                    <a:lnTo>
                      <a:pt x="65" y="19"/>
                    </a:lnTo>
                    <a:lnTo>
                      <a:pt x="57" y="12"/>
                    </a:lnTo>
                    <a:lnTo>
                      <a:pt x="48" y="10"/>
                    </a:lnTo>
                    <a:close/>
                    <a:moveTo>
                      <a:pt x="29" y="161"/>
                    </a:moveTo>
                    <a:lnTo>
                      <a:pt x="24" y="168"/>
                    </a:lnTo>
                    <a:lnTo>
                      <a:pt x="19" y="178"/>
                    </a:lnTo>
                    <a:lnTo>
                      <a:pt x="17" y="185"/>
                    </a:lnTo>
                    <a:lnTo>
                      <a:pt x="17" y="190"/>
                    </a:lnTo>
                    <a:lnTo>
                      <a:pt x="19" y="197"/>
                    </a:lnTo>
                    <a:lnTo>
                      <a:pt x="24" y="204"/>
                    </a:lnTo>
                    <a:lnTo>
                      <a:pt x="38" y="211"/>
                    </a:lnTo>
                    <a:lnTo>
                      <a:pt x="57" y="214"/>
                    </a:lnTo>
                    <a:lnTo>
                      <a:pt x="77" y="211"/>
                    </a:lnTo>
                    <a:lnTo>
                      <a:pt x="89" y="204"/>
                    </a:lnTo>
                    <a:lnTo>
                      <a:pt x="96" y="192"/>
                    </a:lnTo>
                    <a:lnTo>
                      <a:pt x="98" y="180"/>
                    </a:lnTo>
                    <a:lnTo>
                      <a:pt x="96" y="173"/>
                    </a:lnTo>
                    <a:lnTo>
                      <a:pt x="91" y="168"/>
                    </a:lnTo>
                    <a:lnTo>
                      <a:pt x="89" y="166"/>
                    </a:lnTo>
                    <a:lnTo>
                      <a:pt x="84" y="166"/>
                    </a:lnTo>
                    <a:lnTo>
                      <a:pt x="67" y="163"/>
                    </a:lnTo>
                    <a:lnTo>
                      <a:pt x="45" y="163"/>
                    </a:lnTo>
                    <a:lnTo>
                      <a:pt x="29" y="161"/>
                    </a:lnTo>
                    <a:close/>
                  </a:path>
                </a:pathLst>
              </a:custGeom>
              <a:solidFill>
                <a:srgbClr val="CBCBCB"/>
              </a:solidFill>
              <a:ln w="9525">
                <a:noFill/>
                <a:round/>
                <a:headEnd/>
                <a:tailEnd/>
              </a:ln>
            </p:spPr>
            <p:txBody>
              <a:bodyPr/>
              <a:lstStyle/>
              <a:p>
                <a:endParaRPr lang="ru-RU"/>
              </a:p>
            </p:txBody>
          </p:sp>
          <p:sp>
            <p:nvSpPr>
              <p:cNvPr id="171" name="Freeform 999"/>
              <p:cNvSpPr>
                <a:spLocks/>
              </p:cNvSpPr>
              <p:nvPr/>
            </p:nvSpPr>
            <p:spPr bwMode="auto">
              <a:xfrm>
                <a:off x="8368" y="8458"/>
                <a:ext cx="115" cy="230"/>
              </a:xfrm>
              <a:custGeom>
                <a:avLst/>
                <a:gdLst>
                  <a:gd name="T0" fmla="*/ 24 w 115"/>
                  <a:gd name="T1" fmla="*/ 0 h 230"/>
                  <a:gd name="T2" fmla="*/ 48 w 115"/>
                  <a:gd name="T3" fmla="*/ 7 h 230"/>
                  <a:gd name="T4" fmla="*/ 45 w 115"/>
                  <a:gd name="T5" fmla="*/ 7 h 230"/>
                  <a:gd name="T6" fmla="*/ 38 w 115"/>
                  <a:gd name="T7" fmla="*/ 9 h 230"/>
                  <a:gd name="T8" fmla="*/ 36 w 115"/>
                  <a:gd name="T9" fmla="*/ 19 h 230"/>
                  <a:gd name="T10" fmla="*/ 40 w 115"/>
                  <a:gd name="T11" fmla="*/ 36 h 230"/>
                  <a:gd name="T12" fmla="*/ 64 w 115"/>
                  <a:gd name="T13" fmla="*/ 115 h 230"/>
                  <a:gd name="T14" fmla="*/ 88 w 115"/>
                  <a:gd name="T15" fmla="*/ 29 h 230"/>
                  <a:gd name="T16" fmla="*/ 91 w 115"/>
                  <a:gd name="T17" fmla="*/ 17 h 230"/>
                  <a:gd name="T18" fmla="*/ 91 w 115"/>
                  <a:gd name="T19" fmla="*/ 12 h 230"/>
                  <a:gd name="T20" fmla="*/ 88 w 115"/>
                  <a:gd name="T21" fmla="*/ 7 h 230"/>
                  <a:gd name="T22" fmla="*/ 81 w 115"/>
                  <a:gd name="T23" fmla="*/ 0 h 230"/>
                  <a:gd name="T24" fmla="*/ 115 w 115"/>
                  <a:gd name="T25" fmla="*/ 0 h 230"/>
                  <a:gd name="T26" fmla="*/ 112 w 115"/>
                  <a:gd name="T27" fmla="*/ 9 h 230"/>
                  <a:gd name="T28" fmla="*/ 105 w 115"/>
                  <a:gd name="T29" fmla="*/ 14 h 230"/>
                  <a:gd name="T30" fmla="*/ 103 w 115"/>
                  <a:gd name="T31" fmla="*/ 21 h 230"/>
                  <a:gd name="T32" fmla="*/ 79 w 115"/>
                  <a:gd name="T33" fmla="*/ 108 h 230"/>
                  <a:gd name="T34" fmla="*/ 50 w 115"/>
                  <a:gd name="T35" fmla="*/ 204 h 230"/>
                  <a:gd name="T36" fmla="*/ 31 w 115"/>
                  <a:gd name="T37" fmla="*/ 228 h 230"/>
                  <a:gd name="T38" fmla="*/ 14 w 115"/>
                  <a:gd name="T39" fmla="*/ 228 h 230"/>
                  <a:gd name="T40" fmla="*/ 7 w 115"/>
                  <a:gd name="T41" fmla="*/ 218 h 230"/>
                  <a:gd name="T42" fmla="*/ 7 w 115"/>
                  <a:gd name="T43" fmla="*/ 206 h 230"/>
                  <a:gd name="T44" fmla="*/ 12 w 115"/>
                  <a:gd name="T45" fmla="*/ 197 h 230"/>
                  <a:gd name="T46" fmla="*/ 21 w 115"/>
                  <a:gd name="T47" fmla="*/ 197 h 230"/>
                  <a:gd name="T48" fmla="*/ 31 w 115"/>
                  <a:gd name="T49" fmla="*/ 201 h 230"/>
                  <a:gd name="T50" fmla="*/ 38 w 115"/>
                  <a:gd name="T51" fmla="*/ 199 h 230"/>
                  <a:gd name="T52" fmla="*/ 45 w 115"/>
                  <a:gd name="T53" fmla="*/ 189 h 230"/>
                  <a:gd name="T54" fmla="*/ 48 w 115"/>
                  <a:gd name="T55" fmla="*/ 175 h 230"/>
                  <a:gd name="T56" fmla="*/ 57 w 115"/>
                  <a:gd name="T57" fmla="*/ 149 h 230"/>
                  <a:gd name="T58" fmla="*/ 19 w 115"/>
                  <a:gd name="T59" fmla="*/ 33 h 230"/>
                  <a:gd name="T60" fmla="*/ 12 w 115"/>
                  <a:gd name="T61" fmla="*/ 19 h 230"/>
                  <a:gd name="T62" fmla="*/ 7 w 115"/>
                  <a:gd name="T63" fmla="*/ 12 h 230"/>
                  <a:gd name="T64" fmla="*/ 0 w 115"/>
                  <a:gd name="T65" fmla="*/ 7 h 2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
                  <a:gd name="T100" fmla="*/ 0 h 230"/>
                  <a:gd name="T101" fmla="*/ 115 w 115"/>
                  <a:gd name="T102" fmla="*/ 230 h 2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 h="230">
                    <a:moveTo>
                      <a:pt x="0" y="0"/>
                    </a:moveTo>
                    <a:lnTo>
                      <a:pt x="24" y="0"/>
                    </a:lnTo>
                    <a:lnTo>
                      <a:pt x="48" y="0"/>
                    </a:lnTo>
                    <a:lnTo>
                      <a:pt x="48" y="7"/>
                    </a:lnTo>
                    <a:lnTo>
                      <a:pt x="45" y="7"/>
                    </a:lnTo>
                    <a:lnTo>
                      <a:pt x="43" y="7"/>
                    </a:lnTo>
                    <a:lnTo>
                      <a:pt x="38" y="9"/>
                    </a:lnTo>
                    <a:lnTo>
                      <a:pt x="38" y="14"/>
                    </a:lnTo>
                    <a:lnTo>
                      <a:pt x="36" y="19"/>
                    </a:lnTo>
                    <a:lnTo>
                      <a:pt x="38" y="26"/>
                    </a:lnTo>
                    <a:lnTo>
                      <a:pt x="40" y="36"/>
                    </a:lnTo>
                    <a:lnTo>
                      <a:pt x="52" y="77"/>
                    </a:lnTo>
                    <a:lnTo>
                      <a:pt x="64" y="115"/>
                    </a:lnTo>
                    <a:lnTo>
                      <a:pt x="76" y="72"/>
                    </a:lnTo>
                    <a:lnTo>
                      <a:pt x="88" y="29"/>
                    </a:lnTo>
                    <a:lnTo>
                      <a:pt x="91" y="21"/>
                    </a:lnTo>
                    <a:lnTo>
                      <a:pt x="91" y="17"/>
                    </a:lnTo>
                    <a:lnTo>
                      <a:pt x="91" y="14"/>
                    </a:lnTo>
                    <a:lnTo>
                      <a:pt x="91" y="12"/>
                    </a:lnTo>
                    <a:lnTo>
                      <a:pt x="91" y="9"/>
                    </a:lnTo>
                    <a:lnTo>
                      <a:pt x="88" y="7"/>
                    </a:lnTo>
                    <a:lnTo>
                      <a:pt x="81" y="7"/>
                    </a:lnTo>
                    <a:lnTo>
                      <a:pt x="81" y="0"/>
                    </a:lnTo>
                    <a:lnTo>
                      <a:pt x="98" y="0"/>
                    </a:lnTo>
                    <a:lnTo>
                      <a:pt x="115" y="0"/>
                    </a:lnTo>
                    <a:lnTo>
                      <a:pt x="115" y="7"/>
                    </a:lnTo>
                    <a:lnTo>
                      <a:pt x="112" y="9"/>
                    </a:lnTo>
                    <a:lnTo>
                      <a:pt x="108" y="9"/>
                    </a:lnTo>
                    <a:lnTo>
                      <a:pt x="105" y="14"/>
                    </a:lnTo>
                    <a:lnTo>
                      <a:pt x="103" y="17"/>
                    </a:lnTo>
                    <a:lnTo>
                      <a:pt x="103" y="21"/>
                    </a:lnTo>
                    <a:lnTo>
                      <a:pt x="100" y="31"/>
                    </a:lnTo>
                    <a:lnTo>
                      <a:pt x="79" y="108"/>
                    </a:lnTo>
                    <a:lnTo>
                      <a:pt x="57" y="185"/>
                    </a:lnTo>
                    <a:lnTo>
                      <a:pt x="50" y="204"/>
                    </a:lnTo>
                    <a:lnTo>
                      <a:pt x="40" y="218"/>
                    </a:lnTo>
                    <a:lnTo>
                      <a:pt x="31" y="228"/>
                    </a:lnTo>
                    <a:lnTo>
                      <a:pt x="21" y="230"/>
                    </a:lnTo>
                    <a:lnTo>
                      <a:pt x="14" y="228"/>
                    </a:lnTo>
                    <a:lnTo>
                      <a:pt x="9" y="225"/>
                    </a:lnTo>
                    <a:lnTo>
                      <a:pt x="7" y="218"/>
                    </a:lnTo>
                    <a:lnTo>
                      <a:pt x="4" y="211"/>
                    </a:lnTo>
                    <a:lnTo>
                      <a:pt x="7" y="206"/>
                    </a:lnTo>
                    <a:lnTo>
                      <a:pt x="9" y="199"/>
                    </a:lnTo>
                    <a:lnTo>
                      <a:pt x="12" y="197"/>
                    </a:lnTo>
                    <a:lnTo>
                      <a:pt x="16" y="194"/>
                    </a:lnTo>
                    <a:lnTo>
                      <a:pt x="21" y="197"/>
                    </a:lnTo>
                    <a:lnTo>
                      <a:pt x="26" y="199"/>
                    </a:lnTo>
                    <a:lnTo>
                      <a:pt x="31" y="201"/>
                    </a:lnTo>
                    <a:lnTo>
                      <a:pt x="33" y="201"/>
                    </a:lnTo>
                    <a:lnTo>
                      <a:pt x="38" y="199"/>
                    </a:lnTo>
                    <a:lnTo>
                      <a:pt x="40" y="197"/>
                    </a:lnTo>
                    <a:lnTo>
                      <a:pt x="45" y="189"/>
                    </a:lnTo>
                    <a:lnTo>
                      <a:pt x="45" y="182"/>
                    </a:lnTo>
                    <a:lnTo>
                      <a:pt x="48" y="175"/>
                    </a:lnTo>
                    <a:lnTo>
                      <a:pt x="52" y="163"/>
                    </a:lnTo>
                    <a:lnTo>
                      <a:pt x="57" y="149"/>
                    </a:lnTo>
                    <a:lnTo>
                      <a:pt x="38" y="91"/>
                    </a:lnTo>
                    <a:lnTo>
                      <a:pt x="19" y="33"/>
                    </a:lnTo>
                    <a:lnTo>
                      <a:pt x="16" y="26"/>
                    </a:lnTo>
                    <a:lnTo>
                      <a:pt x="12" y="19"/>
                    </a:lnTo>
                    <a:lnTo>
                      <a:pt x="9" y="14"/>
                    </a:lnTo>
                    <a:lnTo>
                      <a:pt x="7" y="12"/>
                    </a:lnTo>
                    <a:lnTo>
                      <a:pt x="4" y="9"/>
                    </a:lnTo>
                    <a:lnTo>
                      <a:pt x="0" y="7"/>
                    </a:lnTo>
                    <a:lnTo>
                      <a:pt x="0" y="0"/>
                    </a:lnTo>
                    <a:close/>
                  </a:path>
                </a:pathLst>
              </a:custGeom>
              <a:solidFill>
                <a:srgbClr val="CBCBCB"/>
              </a:solidFill>
              <a:ln w="9525">
                <a:noFill/>
                <a:round/>
                <a:headEnd/>
                <a:tailEnd/>
              </a:ln>
            </p:spPr>
            <p:txBody>
              <a:bodyPr/>
              <a:lstStyle/>
              <a:p>
                <a:endParaRPr lang="ru-RU"/>
              </a:p>
            </p:txBody>
          </p:sp>
          <p:sp>
            <p:nvSpPr>
              <p:cNvPr id="172" name="Freeform 1000"/>
              <p:cNvSpPr>
                <a:spLocks/>
              </p:cNvSpPr>
              <p:nvPr/>
            </p:nvSpPr>
            <p:spPr bwMode="auto">
              <a:xfrm>
                <a:off x="6923" y="8323"/>
                <a:ext cx="201" cy="231"/>
              </a:xfrm>
              <a:custGeom>
                <a:avLst/>
                <a:gdLst>
                  <a:gd name="T0" fmla="*/ 65 w 201"/>
                  <a:gd name="T1" fmla="*/ 135 h 231"/>
                  <a:gd name="T2" fmla="*/ 33 w 201"/>
                  <a:gd name="T3" fmla="*/ 190 h 231"/>
                  <a:gd name="T4" fmla="*/ 33 w 201"/>
                  <a:gd name="T5" fmla="*/ 214 h 231"/>
                  <a:gd name="T6" fmla="*/ 41 w 201"/>
                  <a:gd name="T7" fmla="*/ 221 h 231"/>
                  <a:gd name="T8" fmla="*/ 55 w 201"/>
                  <a:gd name="T9" fmla="*/ 224 h 231"/>
                  <a:gd name="T10" fmla="*/ 29 w 201"/>
                  <a:gd name="T11" fmla="*/ 231 h 231"/>
                  <a:gd name="T12" fmla="*/ 0 w 201"/>
                  <a:gd name="T13" fmla="*/ 224 h 231"/>
                  <a:gd name="T14" fmla="*/ 5 w 201"/>
                  <a:gd name="T15" fmla="*/ 224 h 231"/>
                  <a:gd name="T16" fmla="*/ 19 w 201"/>
                  <a:gd name="T17" fmla="*/ 216 h 231"/>
                  <a:gd name="T18" fmla="*/ 21 w 201"/>
                  <a:gd name="T19" fmla="*/ 200 h 231"/>
                  <a:gd name="T20" fmla="*/ 21 w 201"/>
                  <a:gd name="T21" fmla="*/ 116 h 231"/>
                  <a:gd name="T22" fmla="*/ 21 w 201"/>
                  <a:gd name="T23" fmla="*/ 29 h 231"/>
                  <a:gd name="T24" fmla="*/ 17 w 201"/>
                  <a:gd name="T25" fmla="*/ 15 h 231"/>
                  <a:gd name="T26" fmla="*/ 9 w 201"/>
                  <a:gd name="T27" fmla="*/ 8 h 231"/>
                  <a:gd name="T28" fmla="*/ 0 w 201"/>
                  <a:gd name="T29" fmla="*/ 0 h 231"/>
                  <a:gd name="T30" fmla="*/ 45 w 201"/>
                  <a:gd name="T31" fmla="*/ 0 h 231"/>
                  <a:gd name="T32" fmla="*/ 101 w 201"/>
                  <a:gd name="T33" fmla="*/ 180 h 231"/>
                  <a:gd name="T34" fmla="*/ 156 w 201"/>
                  <a:gd name="T35" fmla="*/ 0 h 231"/>
                  <a:gd name="T36" fmla="*/ 201 w 201"/>
                  <a:gd name="T37" fmla="*/ 0 h 231"/>
                  <a:gd name="T38" fmla="*/ 199 w 201"/>
                  <a:gd name="T39" fmla="*/ 8 h 231"/>
                  <a:gd name="T40" fmla="*/ 187 w 201"/>
                  <a:gd name="T41" fmla="*/ 10 h 231"/>
                  <a:gd name="T42" fmla="*/ 180 w 201"/>
                  <a:gd name="T43" fmla="*/ 20 h 231"/>
                  <a:gd name="T44" fmla="*/ 180 w 201"/>
                  <a:gd name="T45" fmla="*/ 41 h 231"/>
                  <a:gd name="T46" fmla="*/ 180 w 201"/>
                  <a:gd name="T47" fmla="*/ 190 h 231"/>
                  <a:gd name="T48" fmla="*/ 180 w 201"/>
                  <a:gd name="T49" fmla="*/ 214 h 231"/>
                  <a:gd name="T50" fmla="*/ 187 w 201"/>
                  <a:gd name="T51" fmla="*/ 221 h 231"/>
                  <a:gd name="T52" fmla="*/ 199 w 201"/>
                  <a:gd name="T53" fmla="*/ 224 h 231"/>
                  <a:gd name="T54" fmla="*/ 201 w 201"/>
                  <a:gd name="T55" fmla="*/ 231 h 231"/>
                  <a:gd name="T56" fmla="*/ 134 w 201"/>
                  <a:gd name="T57" fmla="*/ 231 h 231"/>
                  <a:gd name="T58" fmla="*/ 141 w 201"/>
                  <a:gd name="T59" fmla="*/ 224 h 231"/>
                  <a:gd name="T60" fmla="*/ 153 w 201"/>
                  <a:gd name="T61" fmla="*/ 216 h 231"/>
                  <a:gd name="T62" fmla="*/ 156 w 201"/>
                  <a:gd name="T63" fmla="*/ 200 h 231"/>
                  <a:gd name="T64" fmla="*/ 156 w 201"/>
                  <a:gd name="T65" fmla="*/ 39 h 231"/>
                  <a:gd name="T66" fmla="*/ 96 w 201"/>
                  <a:gd name="T67" fmla="*/ 231 h 231"/>
                  <a:gd name="T68" fmla="*/ 93 w 201"/>
                  <a:gd name="T69" fmla="*/ 231 h 2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
                  <a:gd name="T106" fmla="*/ 0 h 231"/>
                  <a:gd name="T107" fmla="*/ 201 w 201"/>
                  <a:gd name="T108" fmla="*/ 231 h 2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 h="231">
                    <a:moveTo>
                      <a:pt x="93" y="231"/>
                    </a:moveTo>
                    <a:lnTo>
                      <a:pt x="65" y="135"/>
                    </a:lnTo>
                    <a:lnTo>
                      <a:pt x="33" y="39"/>
                    </a:lnTo>
                    <a:lnTo>
                      <a:pt x="33" y="190"/>
                    </a:lnTo>
                    <a:lnTo>
                      <a:pt x="33" y="207"/>
                    </a:lnTo>
                    <a:lnTo>
                      <a:pt x="33" y="214"/>
                    </a:lnTo>
                    <a:lnTo>
                      <a:pt x="36" y="216"/>
                    </a:lnTo>
                    <a:lnTo>
                      <a:pt x="41" y="221"/>
                    </a:lnTo>
                    <a:lnTo>
                      <a:pt x="48" y="224"/>
                    </a:lnTo>
                    <a:lnTo>
                      <a:pt x="55" y="224"/>
                    </a:lnTo>
                    <a:lnTo>
                      <a:pt x="55" y="231"/>
                    </a:lnTo>
                    <a:lnTo>
                      <a:pt x="29" y="231"/>
                    </a:lnTo>
                    <a:lnTo>
                      <a:pt x="0" y="231"/>
                    </a:lnTo>
                    <a:lnTo>
                      <a:pt x="0" y="224"/>
                    </a:lnTo>
                    <a:lnTo>
                      <a:pt x="2" y="224"/>
                    </a:lnTo>
                    <a:lnTo>
                      <a:pt x="5" y="224"/>
                    </a:lnTo>
                    <a:lnTo>
                      <a:pt x="14" y="221"/>
                    </a:lnTo>
                    <a:lnTo>
                      <a:pt x="19" y="216"/>
                    </a:lnTo>
                    <a:lnTo>
                      <a:pt x="21" y="207"/>
                    </a:lnTo>
                    <a:lnTo>
                      <a:pt x="21" y="200"/>
                    </a:lnTo>
                    <a:lnTo>
                      <a:pt x="21" y="190"/>
                    </a:lnTo>
                    <a:lnTo>
                      <a:pt x="21" y="116"/>
                    </a:lnTo>
                    <a:lnTo>
                      <a:pt x="21" y="41"/>
                    </a:lnTo>
                    <a:lnTo>
                      <a:pt x="21" y="29"/>
                    </a:lnTo>
                    <a:lnTo>
                      <a:pt x="19" y="20"/>
                    </a:lnTo>
                    <a:lnTo>
                      <a:pt x="17" y="15"/>
                    </a:lnTo>
                    <a:lnTo>
                      <a:pt x="14" y="10"/>
                    </a:lnTo>
                    <a:lnTo>
                      <a:pt x="9" y="8"/>
                    </a:lnTo>
                    <a:lnTo>
                      <a:pt x="0" y="8"/>
                    </a:lnTo>
                    <a:lnTo>
                      <a:pt x="0" y="0"/>
                    </a:lnTo>
                    <a:lnTo>
                      <a:pt x="21" y="0"/>
                    </a:lnTo>
                    <a:lnTo>
                      <a:pt x="45" y="0"/>
                    </a:lnTo>
                    <a:lnTo>
                      <a:pt x="72" y="92"/>
                    </a:lnTo>
                    <a:lnTo>
                      <a:pt x="101" y="180"/>
                    </a:lnTo>
                    <a:lnTo>
                      <a:pt x="129" y="92"/>
                    </a:lnTo>
                    <a:lnTo>
                      <a:pt x="156" y="0"/>
                    </a:lnTo>
                    <a:lnTo>
                      <a:pt x="180" y="0"/>
                    </a:lnTo>
                    <a:lnTo>
                      <a:pt x="201" y="0"/>
                    </a:lnTo>
                    <a:lnTo>
                      <a:pt x="201" y="8"/>
                    </a:lnTo>
                    <a:lnTo>
                      <a:pt x="199" y="8"/>
                    </a:lnTo>
                    <a:lnTo>
                      <a:pt x="197" y="8"/>
                    </a:lnTo>
                    <a:lnTo>
                      <a:pt x="187" y="10"/>
                    </a:lnTo>
                    <a:lnTo>
                      <a:pt x="182" y="17"/>
                    </a:lnTo>
                    <a:lnTo>
                      <a:pt x="180" y="20"/>
                    </a:lnTo>
                    <a:lnTo>
                      <a:pt x="180" y="27"/>
                    </a:lnTo>
                    <a:lnTo>
                      <a:pt x="180" y="41"/>
                    </a:lnTo>
                    <a:lnTo>
                      <a:pt x="180" y="116"/>
                    </a:lnTo>
                    <a:lnTo>
                      <a:pt x="180" y="190"/>
                    </a:lnTo>
                    <a:lnTo>
                      <a:pt x="180" y="207"/>
                    </a:lnTo>
                    <a:lnTo>
                      <a:pt x="180" y="214"/>
                    </a:lnTo>
                    <a:lnTo>
                      <a:pt x="182" y="216"/>
                    </a:lnTo>
                    <a:lnTo>
                      <a:pt x="187" y="221"/>
                    </a:lnTo>
                    <a:lnTo>
                      <a:pt x="197" y="224"/>
                    </a:lnTo>
                    <a:lnTo>
                      <a:pt x="199" y="224"/>
                    </a:lnTo>
                    <a:lnTo>
                      <a:pt x="201" y="224"/>
                    </a:lnTo>
                    <a:lnTo>
                      <a:pt x="201" y="231"/>
                    </a:lnTo>
                    <a:lnTo>
                      <a:pt x="168" y="231"/>
                    </a:lnTo>
                    <a:lnTo>
                      <a:pt x="134" y="231"/>
                    </a:lnTo>
                    <a:lnTo>
                      <a:pt x="134" y="224"/>
                    </a:lnTo>
                    <a:lnTo>
                      <a:pt x="141" y="224"/>
                    </a:lnTo>
                    <a:lnTo>
                      <a:pt x="149" y="221"/>
                    </a:lnTo>
                    <a:lnTo>
                      <a:pt x="153" y="216"/>
                    </a:lnTo>
                    <a:lnTo>
                      <a:pt x="156" y="207"/>
                    </a:lnTo>
                    <a:lnTo>
                      <a:pt x="156" y="200"/>
                    </a:lnTo>
                    <a:lnTo>
                      <a:pt x="156" y="190"/>
                    </a:lnTo>
                    <a:lnTo>
                      <a:pt x="156" y="39"/>
                    </a:lnTo>
                    <a:lnTo>
                      <a:pt x="127" y="135"/>
                    </a:lnTo>
                    <a:lnTo>
                      <a:pt x="96" y="231"/>
                    </a:lnTo>
                    <a:lnTo>
                      <a:pt x="93" y="231"/>
                    </a:lnTo>
                    <a:close/>
                  </a:path>
                </a:pathLst>
              </a:custGeom>
              <a:solidFill>
                <a:srgbClr val="800000"/>
              </a:solidFill>
              <a:ln w="12065">
                <a:solidFill>
                  <a:srgbClr val="800000"/>
                </a:solidFill>
                <a:prstDash val="solid"/>
                <a:round/>
                <a:headEnd/>
                <a:tailEnd/>
              </a:ln>
            </p:spPr>
            <p:txBody>
              <a:bodyPr/>
              <a:lstStyle/>
              <a:p>
                <a:endParaRPr lang="ru-RU"/>
              </a:p>
            </p:txBody>
          </p:sp>
          <p:sp>
            <p:nvSpPr>
              <p:cNvPr id="173" name="Freeform 1001"/>
              <p:cNvSpPr>
                <a:spLocks noEditPoints="1"/>
              </p:cNvSpPr>
              <p:nvPr/>
            </p:nvSpPr>
            <p:spPr bwMode="auto">
              <a:xfrm>
                <a:off x="7180" y="8393"/>
                <a:ext cx="88" cy="166"/>
              </a:xfrm>
              <a:custGeom>
                <a:avLst/>
                <a:gdLst>
                  <a:gd name="T0" fmla="*/ 16 w 88"/>
                  <a:gd name="T1" fmla="*/ 65 h 166"/>
                  <a:gd name="T2" fmla="*/ 19 w 88"/>
                  <a:gd name="T3" fmla="*/ 96 h 166"/>
                  <a:gd name="T4" fmla="*/ 24 w 88"/>
                  <a:gd name="T5" fmla="*/ 108 h 166"/>
                  <a:gd name="T6" fmla="*/ 28 w 88"/>
                  <a:gd name="T7" fmla="*/ 118 h 166"/>
                  <a:gd name="T8" fmla="*/ 33 w 88"/>
                  <a:gd name="T9" fmla="*/ 127 h 166"/>
                  <a:gd name="T10" fmla="*/ 40 w 88"/>
                  <a:gd name="T11" fmla="*/ 132 h 166"/>
                  <a:gd name="T12" fmla="*/ 48 w 88"/>
                  <a:gd name="T13" fmla="*/ 137 h 166"/>
                  <a:gd name="T14" fmla="*/ 55 w 88"/>
                  <a:gd name="T15" fmla="*/ 137 h 166"/>
                  <a:gd name="T16" fmla="*/ 64 w 88"/>
                  <a:gd name="T17" fmla="*/ 134 h 166"/>
                  <a:gd name="T18" fmla="*/ 74 w 88"/>
                  <a:gd name="T19" fmla="*/ 130 h 166"/>
                  <a:gd name="T20" fmla="*/ 81 w 88"/>
                  <a:gd name="T21" fmla="*/ 118 h 166"/>
                  <a:gd name="T22" fmla="*/ 84 w 88"/>
                  <a:gd name="T23" fmla="*/ 110 h 166"/>
                  <a:gd name="T24" fmla="*/ 86 w 88"/>
                  <a:gd name="T25" fmla="*/ 101 h 166"/>
                  <a:gd name="T26" fmla="*/ 88 w 88"/>
                  <a:gd name="T27" fmla="*/ 103 h 166"/>
                  <a:gd name="T28" fmla="*/ 88 w 88"/>
                  <a:gd name="T29" fmla="*/ 103 h 166"/>
                  <a:gd name="T30" fmla="*/ 86 w 88"/>
                  <a:gd name="T31" fmla="*/ 127 h 166"/>
                  <a:gd name="T32" fmla="*/ 76 w 88"/>
                  <a:gd name="T33" fmla="*/ 146 h 166"/>
                  <a:gd name="T34" fmla="*/ 62 w 88"/>
                  <a:gd name="T35" fmla="*/ 161 h 166"/>
                  <a:gd name="T36" fmla="*/ 55 w 88"/>
                  <a:gd name="T37" fmla="*/ 163 h 166"/>
                  <a:gd name="T38" fmla="*/ 45 w 88"/>
                  <a:gd name="T39" fmla="*/ 166 h 166"/>
                  <a:gd name="T40" fmla="*/ 36 w 88"/>
                  <a:gd name="T41" fmla="*/ 163 h 166"/>
                  <a:gd name="T42" fmla="*/ 28 w 88"/>
                  <a:gd name="T43" fmla="*/ 161 h 166"/>
                  <a:gd name="T44" fmla="*/ 21 w 88"/>
                  <a:gd name="T45" fmla="*/ 154 h 166"/>
                  <a:gd name="T46" fmla="*/ 14 w 88"/>
                  <a:gd name="T47" fmla="*/ 144 h 166"/>
                  <a:gd name="T48" fmla="*/ 4 w 88"/>
                  <a:gd name="T49" fmla="*/ 118 h 166"/>
                  <a:gd name="T50" fmla="*/ 0 w 88"/>
                  <a:gd name="T51" fmla="*/ 103 h 166"/>
                  <a:gd name="T52" fmla="*/ 0 w 88"/>
                  <a:gd name="T53" fmla="*/ 84 h 166"/>
                  <a:gd name="T54" fmla="*/ 0 w 88"/>
                  <a:gd name="T55" fmla="*/ 65 h 166"/>
                  <a:gd name="T56" fmla="*/ 4 w 88"/>
                  <a:gd name="T57" fmla="*/ 50 h 166"/>
                  <a:gd name="T58" fmla="*/ 14 w 88"/>
                  <a:gd name="T59" fmla="*/ 24 h 166"/>
                  <a:gd name="T60" fmla="*/ 21 w 88"/>
                  <a:gd name="T61" fmla="*/ 14 h 166"/>
                  <a:gd name="T62" fmla="*/ 31 w 88"/>
                  <a:gd name="T63" fmla="*/ 5 h 166"/>
                  <a:gd name="T64" fmla="*/ 40 w 88"/>
                  <a:gd name="T65" fmla="*/ 2 h 166"/>
                  <a:gd name="T66" fmla="*/ 50 w 88"/>
                  <a:gd name="T67" fmla="*/ 0 h 166"/>
                  <a:gd name="T68" fmla="*/ 60 w 88"/>
                  <a:gd name="T69" fmla="*/ 2 h 166"/>
                  <a:gd name="T70" fmla="*/ 67 w 88"/>
                  <a:gd name="T71" fmla="*/ 5 h 166"/>
                  <a:gd name="T72" fmla="*/ 79 w 88"/>
                  <a:gd name="T73" fmla="*/ 17 h 166"/>
                  <a:gd name="T74" fmla="*/ 86 w 88"/>
                  <a:gd name="T75" fmla="*/ 38 h 166"/>
                  <a:gd name="T76" fmla="*/ 88 w 88"/>
                  <a:gd name="T77" fmla="*/ 65 h 166"/>
                  <a:gd name="T78" fmla="*/ 16 w 88"/>
                  <a:gd name="T79" fmla="*/ 65 h 166"/>
                  <a:gd name="T80" fmla="*/ 16 w 88"/>
                  <a:gd name="T81" fmla="*/ 65 h 166"/>
                  <a:gd name="T82" fmla="*/ 16 w 88"/>
                  <a:gd name="T83" fmla="*/ 55 h 166"/>
                  <a:gd name="T84" fmla="*/ 40 w 88"/>
                  <a:gd name="T85" fmla="*/ 55 h 166"/>
                  <a:gd name="T86" fmla="*/ 64 w 88"/>
                  <a:gd name="T87" fmla="*/ 55 h 166"/>
                  <a:gd name="T88" fmla="*/ 64 w 88"/>
                  <a:gd name="T89" fmla="*/ 48 h 166"/>
                  <a:gd name="T90" fmla="*/ 64 w 88"/>
                  <a:gd name="T91" fmla="*/ 41 h 166"/>
                  <a:gd name="T92" fmla="*/ 62 w 88"/>
                  <a:gd name="T93" fmla="*/ 34 h 166"/>
                  <a:gd name="T94" fmla="*/ 60 w 88"/>
                  <a:gd name="T95" fmla="*/ 24 h 166"/>
                  <a:gd name="T96" fmla="*/ 55 w 88"/>
                  <a:gd name="T97" fmla="*/ 19 h 166"/>
                  <a:gd name="T98" fmla="*/ 50 w 88"/>
                  <a:gd name="T99" fmla="*/ 14 h 166"/>
                  <a:gd name="T100" fmla="*/ 43 w 88"/>
                  <a:gd name="T101" fmla="*/ 12 h 166"/>
                  <a:gd name="T102" fmla="*/ 33 w 88"/>
                  <a:gd name="T103" fmla="*/ 14 h 166"/>
                  <a:gd name="T104" fmla="*/ 26 w 88"/>
                  <a:gd name="T105" fmla="*/ 24 h 166"/>
                  <a:gd name="T106" fmla="*/ 19 w 88"/>
                  <a:gd name="T107" fmla="*/ 36 h 166"/>
                  <a:gd name="T108" fmla="*/ 16 w 88"/>
                  <a:gd name="T109" fmla="*/ 55 h 166"/>
                  <a:gd name="T110" fmla="*/ 16 w 88"/>
                  <a:gd name="T111" fmla="*/ 55 h 1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66"/>
                  <a:gd name="T170" fmla="*/ 88 w 88"/>
                  <a:gd name="T171" fmla="*/ 166 h 1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66">
                    <a:moveTo>
                      <a:pt x="16" y="65"/>
                    </a:moveTo>
                    <a:lnTo>
                      <a:pt x="19" y="96"/>
                    </a:lnTo>
                    <a:lnTo>
                      <a:pt x="24" y="108"/>
                    </a:lnTo>
                    <a:lnTo>
                      <a:pt x="28" y="118"/>
                    </a:lnTo>
                    <a:lnTo>
                      <a:pt x="33" y="127"/>
                    </a:lnTo>
                    <a:lnTo>
                      <a:pt x="40" y="132"/>
                    </a:lnTo>
                    <a:lnTo>
                      <a:pt x="48" y="137"/>
                    </a:lnTo>
                    <a:lnTo>
                      <a:pt x="55" y="137"/>
                    </a:lnTo>
                    <a:lnTo>
                      <a:pt x="64" y="134"/>
                    </a:lnTo>
                    <a:lnTo>
                      <a:pt x="74" y="130"/>
                    </a:lnTo>
                    <a:lnTo>
                      <a:pt x="81" y="118"/>
                    </a:lnTo>
                    <a:lnTo>
                      <a:pt x="84" y="110"/>
                    </a:lnTo>
                    <a:lnTo>
                      <a:pt x="86" y="101"/>
                    </a:lnTo>
                    <a:lnTo>
                      <a:pt x="88" y="103"/>
                    </a:lnTo>
                    <a:lnTo>
                      <a:pt x="86" y="127"/>
                    </a:lnTo>
                    <a:lnTo>
                      <a:pt x="76" y="146"/>
                    </a:lnTo>
                    <a:lnTo>
                      <a:pt x="62" y="161"/>
                    </a:lnTo>
                    <a:lnTo>
                      <a:pt x="55" y="163"/>
                    </a:lnTo>
                    <a:lnTo>
                      <a:pt x="45" y="166"/>
                    </a:lnTo>
                    <a:lnTo>
                      <a:pt x="36" y="163"/>
                    </a:lnTo>
                    <a:lnTo>
                      <a:pt x="28" y="161"/>
                    </a:lnTo>
                    <a:lnTo>
                      <a:pt x="21" y="154"/>
                    </a:lnTo>
                    <a:lnTo>
                      <a:pt x="14" y="144"/>
                    </a:lnTo>
                    <a:lnTo>
                      <a:pt x="4" y="118"/>
                    </a:lnTo>
                    <a:lnTo>
                      <a:pt x="0" y="103"/>
                    </a:lnTo>
                    <a:lnTo>
                      <a:pt x="0" y="84"/>
                    </a:lnTo>
                    <a:lnTo>
                      <a:pt x="0" y="65"/>
                    </a:lnTo>
                    <a:lnTo>
                      <a:pt x="4" y="50"/>
                    </a:lnTo>
                    <a:lnTo>
                      <a:pt x="14" y="24"/>
                    </a:lnTo>
                    <a:lnTo>
                      <a:pt x="21" y="14"/>
                    </a:lnTo>
                    <a:lnTo>
                      <a:pt x="31" y="5"/>
                    </a:lnTo>
                    <a:lnTo>
                      <a:pt x="40" y="2"/>
                    </a:lnTo>
                    <a:lnTo>
                      <a:pt x="50" y="0"/>
                    </a:lnTo>
                    <a:lnTo>
                      <a:pt x="60" y="2"/>
                    </a:lnTo>
                    <a:lnTo>
                      <a:pt x="67" y="5"/>
                    </a:lnTo>
                    <a:lnTo>
                      <a:pt x="79" y="17"/>
                    </a:lnTo>
                    <a:lnTo>
                      <a:pt x="86" y="38"/>
                    </a:lnTo>
                    <a:lnTo>
                      <a:pt x="88" y="65"/>
                    </a:lnTo>
                    <a:lnTo>
                      <a:pt x="16" y="65"/>
                    </a:lnTo>
                    <a:close/>
                    <a:moveTo>
                      <a:pt x="16" y="55"/>
                    </a:moveTo>
                    <a:lnTo>
                      <a:pt x="40" y="55"/>
                    </a:lnTo>
                    <a:lnTo>
                      <a:pt x="64" y="55"/>
                    </a:lnTo>
                    <a:lnTo>
                      <a:pt x="64" y="48"/>
                    </a:lnTo>
                    <a:lnTo>
                      <a:pt x="64" y="41"/>
                    </a:lnTo>
                    <a:lnTo>
                      <a:pt x="62" y="34"/>
                    </a:lnTo>
                    <a:lnTo>
                      <a:pt x="60" y="24"/>
                    </a:lnTo>
                    <a:lnTo>
                      <a:pt x="55" y="19"/>
                    </a:lnTo>
                    <a:lnTo>
                      <a:pt x="50" y="14"/>
                    </a:lnTo>
                    <a:lnTo>
                      <a:pt x="43" y="12"/>
                    </a:lnTo>
                    <a:lnTo>
                      <a:pt x="33" y="14"/>
                    </a:lnTo>
                    <a:lnTo>
                      <a:pt x="26" y="24"/>
                    </a:lnTo>
                    <a:lnTo>
                      <a:pt x="19" y="36"/>
                    </a:lnTo>
                    <a:lnTo>
                      <a:pt x="16" y="55"/>
                    </a:lnTo>
                    <a:close/>
                  </a:path>
                </a:pathLst>
              </a:custGeom>
              <a:solidFill>
                <a:srgbClr val="800000"/>
              </a:solidFill>
              <a:ln w="12065">
                <a:solidFill>
                  <a:srgbClr val="800000"/>
                </a:solidFill>
                <a:prstDash val="solid"/>
                <a:round/>
                <a:headEnd/>
                <a:tailEnd/>
              </a:ln>
            </p:spPr>
            <p:txBody>
              <a:bodyPr/>
              <a:lstStyle/>
              <a:p>
                <a:endParaRPr lang="ru-RU"/>
              </a:p>
            </p:txBody>
          </p:sp>
          <p:sp>
            <p:nvSpPr>
              <p:cNvPr id="174" name="Freeform 1002"/>
              <p:cNvSpPr>
                <a:spLocks/>
              </p:cNvSpPr>
              <p:nvPr/>
            </p:nvSpPr>
            <p:spPr bwMode="auto">
              <a:xfrm>
                <a:off x="7300" y="8347"/>
                <a:ext cx="64" cy="209"/>
              </a:xfrm>
              <a:custGeom>
                <a:avLst/>
                <a:gdLst>
                  <a:gd name="T0" fmla="*/ 36 w 64"/>
                  <a:gd name="T1" fmla="*/ 0 h 209"/>
                  <a:gd name="T2" fmla="*/ 36 w 64"/>
                  <a:gd name="T3" fmla="*/ 51 h 209"/>
                  <a:gd name="T4" fmla="*/ 48 w 64"/>
                  <a:gd name="T5" fmla="*/ 51 h 209"/>
                  <a:gd name="T6" fmla="*/ 60 w 64"/>
                  <a:gd name="T7" fmla="*/ 51 h 209"/>
                  <a:gd name="T8" fmla="*/ 60 w 64"/>
                  <a:gd name="T9" fmla="*/ 58 h 209"/>
                  <a:gd name="T10" fmla="*/ 60 w 64"/>
                  <a:gd name="T11" fmla="*/ 63 h 209"/>
                  <a:gd name="T12" fmla="*/ 48 w 64"/>
                  <a:gd name="T13" fmla="*/ 63 h 209"/>
                  <a:gd name="T14" fmla="*/ 36 w 64"/>
                  <a:gd name="T15" fmla="*/ 63 h 209"/>
                  <a:gd name="T16" fmla="*/ 36 w 64"/>
                  <a:gd name="T17" fmla="*/ 164 h 209"/>
                  <a:gd name="T18" fmla="*/ 36 w 64"/>
                  <a:gd name="T19" fmla="*/ 176 h 209"/>
                  <a:gd name="T20" fmla="*/ 38 w 64"/>
                  <a:gd name="T21" fmla="*/ 185 h 209"/>
                  <a:gd name="T22" fmla="*/ 43 w 64"/>
                  <a:gd name="T23" fmla="*/ 188 h 209"/>
                  <a:gd name="T24" fmla="*/ 45 w 64"/>
                  <a:gd name="T25" fmla="*/ 190 h 209"/>
                  <a:gd name="T26" fmla="*/ 50 w 64"/>
                  <a:gd name="T27" fmla="*/ 188 h 209"/>
                  <a:gd name="T28" fmla="*/ 52 w 64"/>
                  <a:gd name="T29" fmla="*/ 185 h 209"/>
                  <a:gd name="T30" fmla="*/ 57 w 64"/>
                  <a:gd name="T31" fmla="*/ 180 h 209"/>
                  <a:gd name="T32" fmla="*/ 60 w 64"/>
                  <a:gd name="T33" fmla="*/ 176 h 209"/>
                  <a:gd name="T34" fmla="*/ 62 w 64"/>
                  <a:gd name="T35" fmla="*/ 176 h 209"/>
                  <a:gd name="T36" fmla="*/ 64 w 64"/>
                  <a:gd name="T37" fmla="*/ 176 h 209"/>
                  <a:gd name="T38" fmla="*/ 60 w 64"/>
                  <a:gd name="T39" fmla="*/ 190 h 209"/>
                  <a:gd name="T40" fmla="*/ 52 w 64"/>
                  <a:gd name="T41" fmla="*/ 200 h 209"/>
                  <a:gd name="T42" fmla="*/ 45 w 64"/>
                  <a:gd name="T43" fmla="*/ 207 h 209"/>
                  <a:gd name="T44" fmla="*/ 36 w 64"/>
                  <a:gd name="T45" fmla="*/ 209 h 209"/>
                  <a:gd name="T46" fmla="*/ 31 w 64"/>
                  <a:gd name="T47" fmla="*/ 207 h 209"/>
                  <a:gd name="T48" fmla="*/ 26 w 64"/>
                  <a:gd name="T49" fmla="*/ 204 h 209"/>
                  <a:gd name="T50" fmla="*/ 24 w 64"/>
                  <a:gd name="T51" fmla="*/ 200 h 209"/>
                  <a:gd name="T52" fmla="*/ 19 w 64"/>
                  <a:gd name="T53" fmla="*/ 192 h 209"/>
                  <a:gd name="T54" fmla="*/ 16 w 64"/>
                  <a:gd name="T55" fmla="*/ 183 h 209"/>
                  <a:gd name="T56" fmla="*/ 16 w 64"/>
                  <a:gd name="T57" fmla="*/ 168 h 209"/>
                  <a:gd name="T58" fmla="*/ 16 w 64"/>
                  <a:gd name="T59" fmla="*/ 116 h 209"/>
                  <a:gd name="T60" fmla="*/ 16 w 64"/>
                  <a:gd name="T61" fmla="*/ 63 h 209"/>
                  <a:gd name="T62" fmla="*/ 9 w 64"/>
                  <a:gd name="T63" fmla="*/ 63 h 209"/>
                  <a:gd name="T64" fmla="*/ 0 w 64"/>
                  <a:gd name="T65" fmla="*/ 63 h 209"/>
                  <a:gd name="T66" fmla="*/ 0 w 64"/>
                  <a:gd name="T67" fmla="*/ 60 h 209"/>
                  <a:gd name="T68" fmla="*/ 0 w 64"/>
                  <a:gd name="T69" fmla="*/ 58 h 209"/>
                  <a:gd name="T70" fmla="*/ 7 w 64"/>
                  <a:gd name="T71" fmla="*/ 53 h 209"/>
                  <a:gd name="T72" fmla="*/ 12 w 64"/>
                  <a:gd name="T73" fmla="*/ 46 h 209"/>
                  <a:gd name="T74" fmla="*/ 19 w 64"/>
                  <a:gd name="T75" fmla="*/ 36 h 209"/>
                  <a:gd name="T76" fmla="*/ 24 w 64"/>
                  <a:gd name="T77" fmla="*/ 24 h 209"/>
                  <a:gd name="T78" fmla="*/ 28 w 64"/>
                  <a:gd name="T79" fmla="*/ 15 h 209"/>
                  <a:gd name="T80" fmla="*/ 31 w 64"/>
                  <a:gd name="T81" fmla="*/ 0 h 209"/>
                  <a:gd name="T82" fmla="*/ 33 w 64"/>
                  <a:gd name="T83" fmla="*/ 0 h 209"/>
                  <a:gd name="T84" fmla="*/ 36 w 64"/>
                  <a:gd name="T85" fmla="*/ 0 h 2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209"/>
                  <a:gd name="T131" fmla="*/ 64 w 64"/>
                  <a:gd name="T132" fmla="*/ 209 h 2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209">
                    <a:moveTo>
                      <a:pt x="36" y="0"/>
                    </a:moveTo>
                    <a:lnTo>
                      <a:pt x="36" y="51"/>
                    </a:lnTo>
                    <a:lnTo>
                      <a:pt x="48" y="51"/>
                    </a:lnTo>
                    <a:lnTo>
                      <a:pt x="60" y="51"/>
                    </a:lnTo>
                    <a:lnTo>
                      <a:pt x="60" y="58"/>
                    </a:lnTo>
                    <a:lnTo>
                      <a:pt x="60" y="63"/>
                    </a:lnTo>
                    <a:lnTo>
                      <a:pt x="48" y="63"/>
                    </a:lnTo>
                    <a:lnTo>
                      <a:pt x="36" y="63"/>
                    </a:lnTo>
                    <a:lnTo>
                      <a:pt x="36" y="164"/>
                    </a:lnTo>
                    <a:lnTo>
                      <a:pt x="36" y="176"/>
                    </a:lnTo>
                    <a:lnTo>
                      <a:pt x="38" y="185"/>
                    </a:lnTo>
                    <a:lnTo>
                      <a:pt x="43" y="188"/>
                    </a:lnTo>
                    <a:lnTo>
                      <a:pt x="45" y="190"/>
                    </a:lnTo>
                    <a:lnTo>
                      <a:pt x="50" y="188"/>
                    </a:lnTo>
                    <a:lnTo>
                      <a:pt x="52" y="185"/>
                    </a:lnTo>
                    <a:lnTo>
                      <a:pt x="57" y="180"/>
                    </a:lnTo>
                    <a:lnTo>
                      <a:pt x="60" y="176"/>
                    </a:lnTo>
                    <a:lnTo>
                      <a:pt x="62" y="176"/>
                    </a:lnTo>
                    <a:lnTo>
                      <a:pt x="64" y="176"/>
                    </a:lnTo>
                    <a:lnTo>
                      <a:pt x="60" y="190"/>
                    </a:lnTo>
                    <a:lnTo>
                      <a:pt x="52" y="200"/>
                    </a:lnTo>
                    <a:lnTo>
                      <a:pt x="45" y="207"/>
                    </a:lnTo>
                    <a:lnTo>
                      <a:pt x="36" y="209"/>
                    </a:lnTo>
                    <a:lnTo>
                      <a:pt x="31" y="207"/>
                    </a:lnTo>
                    <a:lnTo>
                      <a:pt x="26" y="204"/>
                    </a:lnTo>
                    <a:lnTo>
                      <a:pt x="24" y="200"/>
                    </a:lnTo>
                    <a:lnTo>
                      <a:pt x="19" y="192"/>
                    </a:lnTo>
                    <a:lnTo>
                      <a:pt x="16" y="183"/>
                    </a:lnTo>
                    <a:lnTo>
                      <a:pt x="16" y="168"/>
                    </a:lnTo>
                    <a:lnTo>
                      <a:pt x="16" y="116"/>
                    </a:lnTo>
                    <a:lnTo>
                      <a:pt x="16" y="63"/>
                    </a:lnTo>
                    <a:lnTo>
                      <a:pt x="9" y="63"/>
                    </a:lnTo>
                    <a:lnTo>
                      <a:pt x="0" y="63"/>
                    </a:lnTo>
                    <a:lnTo>
                      <a:pt x="0" y="60"/>
                    </a:lnTo>
                    <a:lnTo>
                      <a:pt x="0" y="58"/>
                    </a:lnTo>
                    <a:lnTo>
                      <a:pt x="7" y="53"/>
                    </a:lnTo>
                    <a:lnTo>
                      <a:pt x="12" y="46"/>
                    </a:lnTo>
                    <a:lnTo>
                      <a:pt x="19" y="36"/>
                    </a:lnTo>
                    <a:lnTo>
                      <a:pt x="24" y="24"/>
                    </a:lnTo>
                    <a:lnTo>
                      <a:pt x="28" y="15"/>
                    </a:lnTo>
                    <a:lnTo>
                      <a:pt x="31" y="0"/>
                    </a:lnTo>
                    <a:lnTo>
                      <a:pt x="33" y="0"/>
                    </a:lnTo>
                    <a:lnTo>
                      <a:pt x="36" y="0"/>
                    </a:lnTo>
                    <a:close/>
                  </a:path>
                </a:pathLst>
              </a:custGeom>
              <a:solidFill>
                <a:srgbClr val="800000"/>
              </a:solidFill>
              <a:ln w="12065">
                <a:solidFill>
                  <a:srgbClr val="800000"/>
                </a:solidFill>
                <a:prstDash val="solid"/>
                <a:round/>
                <a:headEnd/>
                <a:tailEnd/>
              </a:ln>
            </p:spPr>
            <p:txBody>
              <a:bodyPr/>
              <a:lstStyle/>
              <a:p>
                <a:endParaRPr lang="ru-RU"/>
              </a:p>
            </p:txBody>
          </p:sp>
          <p:sp>
            <p:nvSpPr>
              <p:cNvPr id="175" name="Freeform 1003"/>
              <p:cNvSpPr>
                <a:spLocks/>
              </p:cNvSpPr>
              <p:nvPr/>
            </p:nvSpPr>
            <p:spPr bwMode="auto">
              <a:xfrm>
                <a:off x="7376" y="8314"/>
                <a:ext cx="116" cy="240"/>
              </a:xfrm>
              <a:custGeom>
                <a:avLst/>
                <a:gdLst>
                  <a:gd name="T0" fmla="*/ 39 w 116"/>
                  <a:gd name="T1" fmla="*/ 55 h 240"/>
                  <a:gd name="T2" fmla="*/ 48 w 116"/>
                  <a:gd name="T3" fmla="*/ 96 h 240"/>
                  <a:gd name="T4" fmla="*/ 58 w 116"/>
                  <a:gd name="T5" fmla="*/ 86 h 240"/>
                  <a:gd name="T6" fmla="*/ 75 w 116"/>
                  <a:gd name="T7" fmla="*/ 79 h 240"/>
                  <a:gd name="T8" fmla="*/ 89 w 116"/>
                  <a:gd name="T9" fmla="*/ 86 h 240"/>
                  <a:gd name="T10" fmla="*/ 99 w 116"/>
                  <a:gd name="T11" fmla="*/ 110 h 240"/>
                  <a:gd name="T12" fmla="*/ 101 w 116"/>
                  <a:gd name="T13" fmla="*/ 137 h 240"/>
                  <a:gd name="T14" fmla="*/ 101 w 116"/>
                  <a:gd name="T15" fmla="*/ 177 h 240"/>
                  <a:gd name="T16" fmla="*/ 101 w 116"/>
                  <a:gd name="T17" fmla="*/ 216 h 240"/>
                  <a:gd name="T18" fmla="*/ 106 w 116"/>
                  <a:gd name="T19" fmla="*/ 228 h 240"/>
                  <a:gd name="T20" fmla="*/ 111 w 116"/>
                  <a:gd name="T21" fmla="*/ 233 h 240"/>
                  <a:gd name="T22" fmla="*/ 116 w 116"/>
                  <a:gd name="T23" fmla="*/ 240 h 240"/>
                  <a:gd name="T24" fmla="*/ 65 w 116"/>
                  <a:gd name="T25" fmla="*/ 233 h 240"/>
                  <a:gd name="T26" fmla="*/ 68 w 116"/>
                  <a:gd name="T27" fmla="*/ 233 h 240"/>
                  <a:gd name="T28" fmla="*/ 77 w 116"/>
                  <a:gd name="T29" fmla="*/ 230 h 240"/>
                  <a:gd name="T30" fmla="*/ 82 w 116"/>
                  <a:gd name="T31" fmla="*/ 221 h 240"/>
                  <a:gd name="T32" fmla="*/ 82 w 116"/>
                  <a:gd name="T33" fmla="*/ 204 h 240"/>
                  <a:gd name="T34" fmla="*/ 82 w 116"/>
                  <a:gd name="T35" fmla="*/ 149 h 240"/>
                  <a:gd name="T36" fmla="*/ 82 w 116"/>
                  <a:gd name="T37" fmla="*/ 129 h 240"/>
                  <a:gd name="T38" fmla="*/ 77 w 116"/>
                  <a:gd name="T39" fmla="*/ 110 h 240"/>
                  <a:gd name="T40" fmla="*/ 70 w 116"/>
                  <a:gd name="T41" fmla="*/ 103 h 240"/>
                  <a:gd name="T42" fmla="*/ 60 w 116"/>
                  <a:gd name="T43" fmla="*/ 103 h 240"/>
                  <a:gd name="T44" fmla="*/ 46 w 116"/>
                  <a:gd name="T45" fmla="*/ 110 h 240"/>
                  <a:gd name="T46" fmla="*/ 39 w 116"/>
                  <a:gd name="T47" fmla="*/ 163 h 240"/>
                  <a:gd name="T48" fmla="*/ 39 w 116"/>
                  <a:gd name="T49" fmla="*/ 211 h 240"/>
                  <a:gd name="T50" fmla="*/ 39 w 116"/>
                  <a:gd name="T51" fmla="*/ 223 h 240"/>
                  <a:gd name="T52" fmla="*/ 44 w 116"/>
                  <a:gd name="T53" fmla="*/ 230 h 240"/>
                  <a:gd name="T54" fmla="*/ 56 w 116"/>
                  <a:gd name="T55" fmla="*/ 233 h 240"/>
                  <a:gd name="T56" fmla="*/ 29 w 116"/>
                  <a:gd name="T57" fmla="*/ 240 h 240"/>
                  <a:gd name="T58" fmla="*/ 3 w 116"/>
                  <a:gd name="T59" fmla="*/ 233 h 240"/>
                  <a:gd name="T60" fmla="*/ 15 w 116"/>
                  <a:gd name="T61" fmla="*/ 230 h 240"/>
                  <a:gd name="T62" fmla="*/ 17 w 116"/>
                  <a:gd name="T63" fmla="*/ 223 h 240"/>
                  <a:gd name="T64" fmla="*/ 20 w 116"/>
                  <a:gd name="T65" fmla="*/ 204 h 240"/>
                  <a:gd name="T66" fmla="*/ 20 w 116"/>
                  <a:gd name="T67" fmla="*/ 65 h 240"/>
                  <a:gd name="T68" fmla="*/ 20 w 116"/>
                  <a:gd name="T69" fmla="*/ 36 h 240"/>
                  <a:gd name="T70" fmla="*/ 17 w 116"/>
                  <a:gd name="T71" fmla="*/ 29 h 240"/>
                  <a:gd name="T72" fmla="*/ 12 w 116"/>
                  <a:gd name="T73" fmla="*/ 21 h 240"/>
                  <a:gd name="T74" fmla="*/ 8 w 116"/>
                  <a:gd name="T75" fmla="*/ 21 h 240"/>
                  <a:gd name="T76" fmla="*/ 3 w 116"/>
                  <a:gd name="T77" fmla="*/ 21 h 240"/>
                  <a:gd name="T78" fmla="*/ 17 w 116"/>
                  <a:gd name="T79" fmla="*/ 9 h 240"/>
                  <a:gd name="T80" fmla="*/ 36 w 116"/>
                  <a:gd name="T81" fmla="*/ 0 h 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240"/>
                  <a:gd name="T125" fmla="*/ 116 w 116"/>
                  <a:gd name="T126" fmla="*/ 240 h 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240">
                    <a:moveTo>
                      <a:pt x="39" y="0"/>
                    </a:moveTo>
                    <a:lnTo>
                      <a:pt x="39" y="55"/>
                    </a:lnTo>
                    <a:lnTo>
                      <a:pt x="39" y="113"/>
                    </a:lnTo>
                    <a:lnTo>
                      <a:pt x="48" y="96"/>
                    </a:lnTo>
                    <a:lnTo>
                      <a:pt x="53" y="89"/>
                    </a:lnTo>
                    <a:lnTo>
                      <a:pt x="58" y="86"/>
                    </a:lnTo>
                    <a:lnTo>
                      <a:pt x="68" y="81"/>
                    </a:lnTo>
                    <a:lnTo>
                      <a:pt x="75" y="79"/>
                    </a:lnTo>
                    <a:lnTo>
                      <a:pt x="82" y="81"/>
                    </a:lnTo>
                    <a:lnTo>
                      <a:pt x="89" y="86"/>
                    </a:lnTo>
                    <a:lnTo>
                      <a:pt x="94" y="98"/>
                    </a:lnTo>
                    <a:lnTo>
                      <a:pt x="99" y="110"/>
                    </a:lnTo>
                    <a:lnTo>
                      <a:pt x="101" y="125"/>
                    </a:lnTo>
                    <a:lnTo>
                      <a:pt x="101" y="137"/>
                    </a:lnTo>
                    <a:lnTo>
                      <a:pt x="101" y="149"/>
                    </a:lnTo>
                    <a:lnTo>
                      <a:pt x="101" y="177"/>
                    </a:lnTo>
                    <a:lnTo>
                      <a:pt x="101" y="204"/>
                    </a:lnTo>
                    <a:lnTo>
                      <a:pt x="101" y="216"/>
                    </a:lnTo>
                    <a:lnTo>
                      <a:pt x="104" y="225"/>
                    </a:lnTo>
                    <a:lnTo>
                      <a:pt x="106" y="228"/>
                    </a:lnTo>
                    <a:lnTo>
                      <a:pt x="106" y="230"/>
                    </a:lnTo>
                    <a:lnTo>
                      <a:pt x="111" y="233"/>
                    </a:lnTo>
                    <a:lnTo>
                      <a:pt x="116" y="233"/>
                    </a:lnTo>
                    <a:lnTo>
                      <a:pt x="116" y="240"/>
                    </a:lnTo>
                    <a:lnTo>
                      <a:pt x="65" y="240"/>
                    </a:lnTo>
                    <a:lnTo>
                      <a:pt x="65" y="233"/>
                    </a:lnTo>
                    <a:lnTo>
                      <a:pt x="68" y="233"/>
                    </a:lnTo>
                    <a:lnTo>
                      <a:pt x="72" y="233"/>
                    </a:lnTo>
                    <a:lnTo>
                      <a:pt x="77" y="230"/>
                    </a:lnTo>
                    <a:lnTo>
                      <a:pt x="80" y="225"/>
                    </a:lnTo>
                    <a:lnTo>
                      <a:pt x="82" y="221"/>
                    </a:lnTo>
                    <a:lnTo>
                      <a:pt x="82" y="216"/>
                    </a:lnTo>
                    <a:lnTo>
                      <a:pt x="82" y="204"/>
                    </a:lnTo>
                    <a:lnTo>
                      <a:pt x="82" y="177"/>
                    </a:lnTo>
                    <a:lnTo>
                      <a:pt x="82" y="149"/>
                    </a:lnTo>
                    <a:lnTo>
                      <a:pt x="82" y="137"/>
                    </a:lnTo>
                    <a:lnTo>
                      <a:pt x="82" y="129"/>
                    </a:lnTo>
                    <a:lnTo>
                      <a:pt x="80" y="117"/>
                    </a:lnTo>
                    <a:lnTo>
                      <a:pt x="77" y="110"/>
                    </a:lnTo>
                    <a:lnTo>
                      <a:pt x="75" y="105"/>
                    </a:lnTo>
                    <a:lnTo>
                      <a:pt x="70" y="103"/>
                    </a:lnTo>
                    <a:lnTo>
                      <a:pt x="65" y="101"/>
                    </a:lnTo>
                    <a:lnTo>
                      <a:pt x="60" y="103"/>
                    </a:lnTo>
                    <a:lnTo>
                      <a:pt x="53" y="105"/>
                    </a:lnTo>
                    <a:lnTo>
                      <a:pt x="46" y="110"/>
                    </a:lnTo>
                    <a:lnTo>
                      <a:pt x="39" y="122"/>
                    </a:lnTo>
                    <a:lnTo>
                      <a:pt x="39" y="163"/>
                    </a:lnTo>
                    <a:lnTo>
                      <a:pt x="39" y="204"/>
                    </a:lnTo>
                    <a:lnTo>
                      <a:pt x="39" y="211"/>
                    </a:lnTo>
                    <a:lnTo>
                      <a:pt x="39" y="218"/>
                    </a:lnTo>
                    <a:lnTo>
                      <a:pt x="39" y="223"/>
                    </a:lnTo>
                    <a:lnTo>
                      <a:pt x="41" y="228"/>
                    </a:lnTo>
                    <a:lnTo>
                      <a:pt x="44" y="230"/>
                    </a:lnTo>
                    <a:lnTo>
                      <a:pt x="48" y="233"/>
                    </a:lnTo>
                    <a:lnTo>
                      <a:pt x="56" y="233"/>
                    </a:lnTo>
                    <a:lnTo>
                      <a:pt x="56" y="240"/>
                    </a:lnTo>
                    <a:lnTo>
                      <a:pt x="29" y="240"/>
                    </a:lnTo>
                    <a:lnTo>
                      <a:pt x="3" y="240"/>
                    </a:lnTo>
                    <a:lnTo>
                      <a:pt x="3" y="233"/>
                    </a:lnTo>
                    <a:lnTo>
                      <a:pt x="10" y="233"/>
                    </a:lnTo>
                    <a:lnTo>
                      <a:pt x="15" y="230"/>
                    </a:lnTo>
                    <a:lnTo>
                      <a:pt x="17" y="228"/>
                    </a:lnTo>
                    <a:lnTo>
                      <a:pt x="17" y="223"/>
                    </a:lnTo>
                    <a:lnTo>
                      <a:pt x="20" y="216"/>
                    </a:lnTo>
                    <a:lnTo>
                      <a:pt x="20" y="204"/>
                    </a:lnTo>
                    <a:lnTo>
                      <a:pt x="20" y="134"/>
                    </a:lnTo>
                    <a:lnTo>
                      <a:pt x="20" y="65"/>
                    </a:lnTo>
                    <a:lnTo>
                      <a:pt x="20" y="43"/>
                    </a:lnTo>
                    <a:lnTo>
                      <a:pt x="20" y="36"/>
                    </a:lnTo>
                    <a:lnTo>
                      <a:pt x="20" y="31"/>
                    </a:lnTo>
                    <a:lnTo>
                      <a:pt x="17" y="29"/>
                    </a:lnTo>
                    <a:lnTo>
                      <a:pt x="15" y="24"/>
                    </a:lnTo>
                    <a:lnTo>
                      <a:pt x="12" y="21"/>
                    </a:lnTo>
                    <a:lnTo>
                      <a:pt x="10" y="21"/>
                    </a:lnTo>
                    <a:lnTo>
                      <a:pt x="8" y="21"/>
                    </a:lnTo>
                    <a:lnTo>
                      <a:pt x="3" y="24"/>
                    </a:lnTo>
                    <a:lnTo>
                      <a:pt x="3" y="21"/>
                    </a:lnTo>
                    <a:lnTo>
                      <a:pt x="0" y="19"/>
                    </a:lnTo>
                    <a:lnTo>
                      <a:pt x="17" y="9"/>
                    </a:lnTo>
                    <a:lnTo>
                      <a:pt x="34" y="0"/>
                    </a:lnTo>
                    <a:lnTo>
                      <a:pt x="36" y="0"/>
                    </a:lnTo>
                    <a:lnTo>
                      <a:pt x="39" y="0"/>
                    </a:lnTo>
                    <a:close/>
                  </a:path>
                </a:pathLst>
              </a:custGeom>
              <a:solidFill>
                <a:srgbClr val="800000"/>
              </a:solidFill>
              <a:ln w="12065">
                <a:solidFill>
                  <a:srgbClr val="800000"/>
                </a:solidFill>
                <a:prstDash val="solid"/>
                <a:round/>
                <a:headEnd/>
                <a:tailEnd/>
              </a:ln>
            </p:spPr>
            <p:txBody>
              <a:bodyPr/>
              <a:lstStyle/>
              <a:p>
                <a:endParaRPr lang="ru-RU"/>
              </a:p>
            </p:txBody>
          </p:sp>
          <p:sp>
            <p:nvSpPr>
              <p:cNvPr id="176" name="Freeform 1004"/>
              <p:cNvSpPr>
                <a:spLocks noEditPoints="1"/>
              </p:cNvSpPr>
              <p:nvPr/>
            </p:nvSpPr>
            <p:spPr bwMode="auto">
              <a:xfrm>
                <a:off x="7525" y="8393"/>
                <a:ext cx="103" cy="166"/>
              </a:xfrm>
              <a:custGeom>
                <a:avLst/>
                <a:gdLst>
                  <a:gd name="T0" fmla="*/ 53 w 103"/>
                  <a:gd name="T1" fmla="*/ 0 h 166"/>
                  <a:gd name="T2" fmla="*/ 65 w 103"/>
                  <a:gd name="T3" fmla="*/ 2 h 166"/>
                  <a:gd name="T4" fmla="*/ 75 w 103"/>
                  <a:gd name="T5" fmla="*/ 7 h 166"/>
                  <a:gd name="T6" fmla="*/ 84 w 103"/>
                  <a:gd name="T7" fmla="*/ 17 h 166"/>
                  <a:gd name="T8" fmla="*/ 91 w 103"/>
                  <a:gd name="T9" fmla="*/ 29 h 166"/>
                  <a:gd name="T10" fmla="*/ 101 w 103"/>
                  <a:gd name="T11" fmla="*/ 53 h 166"/>
                  <a:gd name="T12" fmla="*/ 103 w 103"/>
                  <a:gd name="T13" fmla="*/ 79 h 166"/>
                  <a:gd name="T14" fmla="*/ 101 w 103"/>
                  <a:gd name="T15" fmla="*/ 101 h 166"/>
                  <a:gd name="T16" fmla="*/ 96 w 103"/>
                  <a:gd name="T17" fmla="*/ 122 h 166"/>
                  <a:gd name="T18" fmla="*/ 87 w 103"/>
                  <a:gd name="T19" fmla="*/ 142 h 166"/>
                  <a:gd name="T20" fmla="*/ 77 w 103"/>
                  <a:gd name="T21" fmla="*/ 154 h 166"/>
                  <a:gd name="T22" fmla="*/ 65 w 103"/>
                  <a:gd name="T23" fmla="*/ 163 h 166"/>
                  <a:gd name="T24" fmla="*/ 51 w 103"/>
                  <a:gd name="T25" fmla="*/ 166 h 166"/>
                  <a:gd name="T26" fmla="*/ 39 w 103"/>
                  <a:gd name="T27" fmla="*/ 163 h 166"/>
                  <a:gd name="T28" fmla="*/ 29 w 103"/>
                  <a:gd name="T29" fmla="*/ 158 h 166"/>
                  <a:gd name="T30" fmla="*/ 19 w 103"/>
                  <a:gd name="T31" fmla="*/ 149 h 166"/>
                  <a:gd name="T32" fmla="*/ 12 w 103"/>
                  <a:gd name="T33" fmla="*/ 137 h 166"/>
                  <a:gd name="T34" fmla="*/ 3 w 103"/>
                  <a:gd name="T35" fmla="*/ 113 h 166"/>
                  <a:gd name="T36" fmla="*/ 0 w 103"/>
                  <a:gd name="T37" fmla="*/ 84 h 166"/>
                  <a:gd name="T38" fmla="*/ 3 w 103"/>
                  <a:gd name="T39" fmla="*/ 62 h 166"/>
                  <a:gd name="T40" fmla="*/ 7 w 103"/>
                  <a:gd name="T41" fmla="*/ 43 h 166"/>
                  <a:gd name="T42" fmla="*/ 17 w 103"/>
                  <a:gd name="T43" fmla="*/ 24 h 166"/>
                  <a:gd name="T44" fmla="*/ 22 w 103"/>
                  <a:gd name="T45" fmla="*/ 17 h 166"/>
                  <a:gd name="T46" fmla="*/ 27 w 103"/>
                  <a:gd name="T47" fmla="*/ 12 h 166"/>
                  <a:gd name="T48" fmla="*/ 39 w 103"/>
                  <a:gd name="T49" fmla="*/ 2 h 166"/>
                  <a:gd name="T50" fmla="*/ 53 w 103"/>
                  <a:gd name="T51" fmla="*/ 0 h 166"/>
                  <a:gd name="T52" fmla="*/ 53 w 103"/>
                  <a:gd name="T53" fmla="*/ 0 h 166"/>
                  <a:gd name="T54" fmla="*/ 48 w 103"/>
                  <a:gd name="T55" fmla="*/ 12 h 166"/>
                  <a:gd name="T56" fmla="*/ 43 w 103"/>
                  <a:gd name="T57" fmla="*/ 14 h 166"/>
                  <a:gd name="T58" fmla="*/ 36 w 103"/>
                  <a:gd name="T59" fmla="*/ 17 h 166"/>
                  <a:gd name="T60" fmla="*/ 31 w 103"/>
                  <a:gd name="T61" fmla="*/ 24 h 166"/>
                  <a:gd name="T62" fmla="*/ 27 w 103"/>
                  <a:gd name="T63" fmla="*/ 36 h 166"/>
                  <a:gd name="T64" fmla="*/ 24 w 103"/>
                  <a:gd name="T65" fmla="*/ 50 h 166"/>
                  <a:gd name="T66" fmla="*/ 22 w 103"/>
                  <a:gd name="T67" fmla="*/ 70 h 166"/>
                  <a:gd name="T68" fmla="*/ 24 w 103"/>
                  <a:gd name="T69" fmla="*/ 103 h 166"/>
                  <a:gd name="T70" fmla="*/ 31 w 103"/>
                  <a:gd name="T71" fmla="*/ 130 h 166"/>
                  <a:gd name="T72" fmla="*/ 36 w 103"/>
                  <a:gd name="T73" fmla="*/ 139 h 166"/>
                  <a:gd name="T74" fmla="*/ 43 w 103"/>
                  <a:gd name="T75" fmla="*/ 146 h 166"/>
                  <a:gd name="T76" fmla="*/ 48 w 103"/>
                  <a:gd name="T77" fmla="*/ 151 h 166"/>
                  <a:gd name="T78" fmla="*/ 55 w 103"/>
                  <a:gd name="T79" fmla="*/ 154 h 166"/>
                  <a:gd name="T80" fmla="*/ 65 w 103"/>
                  <a:gd name="T81" fmla="*/ 151 h 166"/>
                  <a:gd name="T82" fmla="*/ 75 w 103"/>
                  <a:gd name="T83" fmla="*/ 139 h 166"/>
                  <a:gd name="T84" fmla="*/ 79 w 103"/>
                  <a:gd name="T85" fmla="*/ 120 h 166"/>
                  <a:gd name="T86" fmla="*/ 82 w 103"/>
                  <a:gd name="T87" fmla="*/ 108 h 166"/>
                  <a:gd name="T88" fmla="*/ 82 w 103"/>
                  <a:gd name="T89" fmla="*/ 94 h 166"/>
                  <a:gd name="T90" fmla="*/ 82 w 103"/>
                  <a:gd name="T91" fmla="*/ 74 h 166"/>
                  <a:gd name="T92" fmla="*/ 79 w 103"/>
                  <a:gd name="T93" fmla="*/ 55 h 166"/>
                  <a:gd name="T94" fmla="*/ 75 w 103"/>
                  <a:gd name="T95" fmla="*/ 41 h 166"/>
                  <a:gd name="T96" fmla="*/ 70 w 103"/>
                  <a:gd name="T97" fmla="*/ 29 h 166"/>
                  <a:gd name="T98" fmla="*/ 65 w 103"/>
                  <a:gd name="T99" fmla="*/ 22 h 166"/>
                  <a:gd name="T100" fmla="*/ 60 w 103"/>
                  <a:gd name="T101" fmla="*/ 17 h 166"/>
                  <a:gd name="T102" fmla="*/ 48 w 103"/>
                  <a:gd name="T103" fmla="*/ 12 h 166"/>
                  <a:gd name="T104" fmla="*/ 48 w 103"/>
                  <a:gd name="T105" fmla="*/ 12 h 1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
                  <a:gd name="T160" fmla="*/ 0 h 166"/>
                  <a:gd name="T161" fmla="*/ 103 w 103"/>
                  <a:gd name="T162" fmla="*/ 166 h 1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 h="166">
                    <a:moveTo>
                      <a:pt x="53" y="0"/>
                    </a:moveTo>
                    <a:lnTo>
                      <a:pt x="65" y="2"/>
                    </a:lnTo>
                    <a:lnTo>
                      <a:pt x="75" y="7"/>
                    </a:lnTo>
                    <a:lnTo>
                      <a:pt x="84" y="17"/>
                    </a:lnTo>
                    <a:lnTo>
                      <a:pt x="91" y="29"/>
                    </a:lnTo>
                    <a:lnTo>
                      <a:pt x="101" y="53"/>
                    </a:lnTo>
                    <a:lnTo>
                      <a:pt x="103" y="79"/>
                    </a:lnTo>
                    <a:lnTo>
                      <a:pt x="101" y="101"/>
                    </a:lnTo>
                    <a:lnTo>
                      <a:pt x="96" y="122"/>
                    </a:lnTo>
                    <a:lnTo>
                      <a:pt x="87" y="142"/>
                    </a:lnTo>
                    <a:lnTo>
                      <a:pt x="77" y="154"/>
                    </a:lnTo>
                    <a:lnTo>
                      <a:pt x="65" y="163"/>
                    </a:lnTo>
                    <a:lnTo>
                      <a:pt x="51" y="166"/>
                    </a:lnTo>
                    <a:lnTo>
                      <a:pt x="39" y="163"/>
                    </a:lnTo>
                    <a:lnTo>
                      <a:pt x="29" y="158"/>
                    </a:lnTo>
                    <a:lnTo>
                      <a:pt x="19" y="149"/>
                    </a:lnTo>
                    <a:lnTo>
                      <a:pt x="12" y="137"/>
                    </a:lnTo>
                    <a:lnTo>
                      <a:pt x="3" y="113"/>
                    </a:lnTo>
                    <a:lnTo>
                      <a:pt x="0" y="84"/>
                    </a:lnTo>
                    <a:lnTo>
                      <a:pt x="3" y="62"/>
                    </a:lnTo>
                    <a:lnTo>
                      <a:pt x="7" y="43"/>
                    </a:lnTo>
                    <a:lnTo>
                      <a:pt x="17" y="24"/>
                    </a:lnTo>
                    <a:lnTo>
                      <a:pt x="22" y="17"/>
                    </a:lnTo>
                    <a:lnTo>
                      <a:pt x="27" y="12"/>
                    </a:lnTo>
                    <a:lnTo>
                      <a:pt x="39" y="2"/>
                    </a:lnTo>
                    <a:lnTo>
                      <a:pt x="53" y="0"/>
                    </a:lnTo>
                    <a:close/>
                    <a:moveTo>
                      <a:pt x="48" y="12"/>
                    </a:moveTo>
                    <a:lnTo>
                      <a:pt x="43" y="14"/>
                    </a:lnTo>
                    <a:lnTo>
                      <a:pt x="36" y="17"/>
                    </a:lnTo>
                    <a:lnTo>
                      <a:pt x="31" y="24"/>
                    </a:lnTo>
                    <a:lnTo>
                      <a:pt x="27" y="36"/>
                    </a:lnTo>
                    <a:lnTo>
                      <a:pt x="24" y="50"/>
                    </a:lnTo>
                    <a:lnTo>
                      <a:pt x="22" y="70"/>
                    </a:lnTo>
                    <a:lnTo>
                      <a:pt x="24" y="103"/>
                    </a:lnTo>
                    <a:lnTo>
                      <a:pt x="31" y="130"/>
                    </a:lnTo>
                    <a:lnTo>
                      <a:pt x="36" y="139"/>
                    </a:lnTo>
                    <a:lnTo>
                      <a:pt x="43" y="146"/>
                    </a:lnTo>
                    <a:lnTo>
                      <a:pt x="48" y="151"/>
                    </a:lnTo>
                    <a:lnTo>
                      <a:pt x="55" y="154"/>
                    </a:lnTo>
                    <a:lnTo>
                      <a:pt x="65" y="151"/>
                    </a:lnTo>
                    <a:lnTo>
                      <a:pt x="75" y="139"/>
                    </a:lnTo>
                    <a:lnTo>
                      <a:pt x="79" y="120"/>
                    </a:lnTo>
                    <a:lnTo>
                      <a:pt x="82" y="108"/>
                    </a:lnTo>
                    <a:lnTo>
                      <a:pt x="82" y="94"/>
                    </a:lnTo>
                    <a:lnTo>
                      <a:pt x="82" y="74"/>
                    </a:lnTo>
                    <a:lnTo>
                      <a:pt x="79" y="55"/>
                    </a:lnTo>
                    <a:lnTo>
                      <a:pt x="75" y="41"/>
                    </a:lnTo>
                    <a:lnTo>
                      <a:pt x="70" y="29"/>
                    </a:lnTo>
                    <a:lnTo>
                      <a:pt x="65" y="22"/>
                    </a:lnTo>
                    <a:lnTo>
                      <a:pt x="60" y="17"/>
                    </a:lnTo>
                    <a:lnTo>
                      <a:pt x="48" y="12"/>
                    </a:lnTo>
                    <a:close/>
                  </a:path>
                </a:pathLst>
              </a:custGeom>
              <a:solidFill>
                <a:srgbClr val="800000"/>
              </a:solidFill>
              <a:ln w="12065">
                <a:solidFill>
                  <a:srgbClr val="800000"/>
                </a:solidFill>
                <a:prstDash val="solid"/>
                <a:round/>
                <a:headEnd/>
                <a:tailEnd/>
              </a:ln>
            </p:spPr>
            <p:txBody>
              <a:bodyPr/>
              <a:lstStyle/>
              <a:p>
                <a:endParaRPr lang="ru-RU"/>
              </a:p>
            </p:txBody>
          </p:sp>
          <p:sp>
            <p:nvSpPr>
              <p:cNvPr id="177" name="Freeform 1005"/>
              <p:cNvSpPr>
                <a:spLocks noEditPoints="1"/>
              </p:cNvSpPr>
              <p:nvPr/>
            </p:nvSpPr>
            <p:spPr bwMode="auto">
              <a:xfrm>
                <a:off x="7667" y="8314"/>
                <a:ext cx="113" cy="245"/>
              </a:xfrm>
              <a:custGeom>
                <a:avLst/>
                <a:gdLst>
                  <a:gd name="T0" fmla="*/ 67 w 113"/>
                  <a:gd name="T1" fmla="*/ 233 h 245"/>
                  <a:gd name="T2" fmla="*/ 53 w 113"/>
                  <a:gd name="T3" fmla="*/ 242 h 245"/>
                  <a:gd name="T4" fmla="*/ 36 w 113"/>
                  <a:gd name="T5" fmla="*/ 242 h 245"/>
                  <a:gd name="T6" fmla="*/ 21 w 113"/>
                  <a:gd name="T7" fmla="*/ 233 h 245"/>
                  <a:gd name="T8" fmla="*/ 5 w 113"/>
                  <a:gd name="T9" fmla="*/ 199 h 245"/>
                  <a:gd name="T10" fmla="*/ 5 w 113"/>
                  <a:gd name="T11" fmla="*/ 137 h 245"/>
                  <a:gd name="T12" fmla="*/ 21 w 113"/>
                  <a:gd name="T13" fmla="*/ 96 h 245"/>
                  <a:gd name="T14" fmla="*/ 41 w 113"/>
                  <a:gd name="T15" fmla="*/ 81 h 245"/>
                  <a:gd name="T16" fmla="*/ 65 w 113"/>
                  <a:gd name="T17" fmla="*/ 84 h 245"/>
                  <a:gd name="T18" fmla="*/ 74 w 113"/>
                  <a:gd name="T19" fmla="*/ 65 h 245"/>
                  <a:gd name="T20" fmla="*/ 74 w 113"/>
                  <a:gd name="T21" fmla="*/ 36 h 245"/>
                  <a:gd name="T22" fmla="*/ 74 w 113"/>
                  <a:gd name="T23" fmla="*/ 29 h 245"/>
                  <a:gd name="T24" fmla="*/ 69 w 113"/>
                  <a:gd name="T25" fmla="*/ 21 h 245"/>
                  <a:gd name="T26" fmla="*/ 65 w 113"/>
                  <a:gd name="T27" fmla="*/ 21 h 245"/>
                  <a:gd name="T28" fmla="*/ 57 w 113"/>
                  <a:gd name="T29" fmla="*/ 21 h 245"/>
                  <a:gd name="T30" fmla="*/ 74 w 113"/>
                  <a:gd name="T31" fmla="*/ 9 h 245"/>
                  <a:gd name="T32" fmla="*/ 91 w 113"/>
                  <a:gd name="T33" fmla="*/ 0 h 245"/>
                  <a:gd name="T34" fmla="*/ 93 w 113"/>
                  <a:gd name="T35" fmla="*/ 89 h 245"/>
                  <a:gd name="T36" fmla="*/ 93 w 113"/>
                  <a:gd name="T37" fmla="*/ 189 h 245"/>
                  <a:gd name="T38" fmla="*/ 93 w 113"/>
                  <a:gd name="T39" fmla="*/ 206 h 245"/>
                  <a:gd name="T40" fmla="*/ 96 w 113"/>
                  <a:gd name="T41" fmla="*/ 216 h 245"/>
                  <a:gd name="T42" fmla="*/ 101 w 113"/>
                  <a:gd name="T43" fmla="*/ 223 h 245"/>
                  <a:gd name="T44" fmla="*/ 105 w 113"/>
                  <a:gd name="T45" fmla="*/ 221 h 245"/>
                  <a:gd name="T46" fmla="*/ 110 w 113"/>
                  <a:gd name="T47" fmla="*/ 223 h 245"/>
                  <a:gd name="T48" fmla="*/ 96 w 113"/>
                  <a:gd name="T49" fmla="*/ 235 h 245"/>
                  <a:gd name="T50" fmla="*/ 77 w 113"/>
                  <a:gd name="T51" fmla="*/ 245 h 245"/>
                  <a:gd name="T52" fmla="*/ 74 w 113"/>
                  <a:gd name="T53" fmla="*/ 223 h 245"/>
                  <a:gd name="T54" fmla="*/ 74 w 113"/>
                  <a:gd name="T55" fmla="*/ 211 h 245"/>
                  <a:gd name="T56" fmla="*/ 74 w 113"/>
                  <a:gd name="T57" fmla="*/ 129 h 245"/>
                  <a:gd name="T58" fmla="*/ 72 w 113"/>
                  <a:gd name="T59" fmla="*/ 110 h 245"/>
                  <a:gd name="T60" fmla="*/ 62 w 113"/>
                  <a:gd name="T61" fmla="*/ 96 h 245"/>
                  <a:gd name="T62" fmla="*/ 50 w 113"/>
                  <a:gd name="T63" fmla="*/ 91 h 245"/>
                  <a:gd name="T64" fmla="*/ 33 w 113"/>
                  <a:gd name="T65" fmla="*/ 103 h 245"/>
                  <a:gd name="T66" fmla="*/ 21 w 113"/>
                  <a:gd name="T67" fmla="*/ 139 h 245"/>
                  <a:gd name="T68" fmla="*/ 24 w 113"/>
                  <a:gd name="T69" fmla="*/ 185 h 245"/>
                  <a:gd name="T70" fmla="*/ 36 w 113"/>
                  <a:gd name="T71" fmla="*/ 216 h 245"/>
                  <a:gd name="T72" fmla="*/ 48 w 113"/>
                  <a:gd name="T73" fmla="*/ 225 h 245"/>
                  <a:gd name="T74" fmla="*/ 65 w 113"/>
                  <a:gd name="T75" fmla="*/ 223 h 245"/>
                  <a:gd name="T76" fmla="*/ 74 w 113"/>
                  <a:gd name="T77" fmla="*/ 211 h 2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3"/>
                  <a:gd name="T118" fmla="*/ 0 h 245"/>
                  <a:gd name="T119" fmla="*/ 113 w 113"/>
                  <a:gd name="T120" fmla="*/ 245 h 2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3" h="245">
                    <a:moveTo>
                      <a:pt x="74" y="223"/>
                    </a:moveTo>
                    <a:lnTo>
                      <a:pt x="67" y="233"/>
                    </a:lnTo>
                    <a:lnTo>
                      <a:pt x="60" y="240"/>
                    </a:lnTo>
                    <a:lnTo>
                      <a:pt x="53" y="242"/>
                    </a:lnTo>
                    <a:lnTo>
                      <a:pt x="43" y="245"/>
                    </a:lnTo>
                    <a:lnTo>
                      <a:pt x="36" y="242"/>
                    </a:lnTo>
                    <a:lnTo>
                      <a:pt x="29" y="240"/>
                    </a:lnTo>
                    <a:lnTo>
                      <a:pt x="21" y="233"/>
                    </a:lnTo>
                    <a:lnTo>
                      <a:pt x="14" y="223"/>
                    </a:lnTo>
                    <a:lnTo>
                      <a:pt x="5" y="199"/>
                    </a:lnTo>
                    <a:lnTo>
                      <a:pt x="0" y="168"/>
                    </a:lnTo>
                    <a:lnTo>
                      <a:pt x="5" y="137"/>
                    </a:lnTo>
                    <a:lnTo>
                      <a:pt x="14" y="108"/>
                    </a:lnTo>
                    <a:lnTo>
                      <a:pt x="21" y="96"/>
                    </a:lnTo>
                    <a:lnTo>
                      <a:pt x="31" y="86"/>
                    </a:lnTo>
                    <a:lnTo>
                      <a:pt x="41" y="81"/>
                    </a:lnTo>
                    <a:lnTo>
                      <a:pt x="53" y="79"/>
                    </a:lnTo>
                    <a:lnTo>
                      <a:pt x="65" y="84"/>
                    </a:lnTo>
                    <a:lnTo>
                      <a:pt x="74" y="93"/>
                    </a:lnTo>
                    <a:lnTo>
                      <a:pt x="74" y="65"/>
                    </a:lnTo>
                    <a:lnTo>
                      <a:pt x="74" y="43"/>
                    </a:lnTo>
                    <a:lnTo>
                      <a:pt x="74" y="36"/>
                    </a:lnTo>
                    <a:lnTo>
                      <a:pt x="74" y="31"/>
                    </a:lnTo>
                    <a:lnTo>
                      <a:pt x="74" y="29"/>
                    </a:lnTo>
                    <a:lnTo>
                      <a:pt x="72" y="24"/>
                    </a:lnTo>
                    <a:lnTo>
                      <a:pt x="69" y="21"/>
                    </a:lnTo>
                    <a:lnTo>
                      <a:pt x="67" y="21"/>
                    </a:lnTo>
                    <a:lnTo>
                      <a:pt x="65" y="21"/>
                    </a:lnTo>
                    <a:lnTo>
                      <a:pt x="60" y="24"/>
                    </a:lnTo>
                    <a:lnTo>
                      <a:pt x="57" y="21"/>
                    </a:lnTo>
                    <a:lnTo>
                      <a:pt x="57" y="19"/>
                    </a:lnTo>
                    <a:lnTo>
                      <a:pt x="74" y="9"/>
                    </a:lnTo>
                    <a:lnTo>
                      <a:pt x="89" y="0"/>
                    </a:lnTo>
                    <a:lnTo>
                      <a:pt x="91" y="0"/>
                    </a:lnTo>
                    <a:lnTo>
                      <a:pt x="93" y="0"/>
                    </a:lnTo>
                    <a:lnTo>
                      <a:pt x="93" y="89"/>
                    </a:lnTo>
                    <a:lnTo>
                      <a:pt x="93" y="177"/>
                    </a:lnTo>
                    <a:lnTo>
                      <a:pt x="93" y="189"/>
                    </a:lnTo>
                    <a:lnTo>
                      <a:pt x="93" y="199"/>
                    </a:lnTo>
                    <a:lnTo>
                      <a:pt x="93" y="206"/>
                    </a:lnTo>
                    <a:lnTo>
                      <a:pt x="96" y="211"/>
                    </a:lnTo>
                    <a:lnTo>
                      <a:pt x="96" y="216"/>
                    </a:lnTo>
                    <a:lnTo>
                      <a:pt x="98" y="221"/>
                    </a:lnTo>
                    <a:lnTo>
                      <a:pt x="101" y="223"/>
                    </a:lnTo>
                    <a:lnTo>
                      <a:pt x="103" y="223"/>
                    </a:lnTo>
                    <a:lnTo>
                      <a:pt x="105" y="221"/>
                    </a:lnTo>
                    <a:lnTo>
                      <a:pt x="110" y="218"/>
                    </a:lnTo>
                    <a:lnTo>
                      <a:pt x="110" y="223"/>
                    </a:lnTo>
                    <a:lnTo>
                      <a:pt x="113" y="225"/>
                    </a:lnTo>
                    <a:lnTo>
                      <a:pt x="96" y="235"/>
                    </a:lnTo>
                    <a:lnTo>
                      <a:pt x="79" y="245"/>
                    </a:lnTo>
                    <a:lnTo>
                      <a:pt x="77" y="245"/>
                    </a:lnTo>
                    <a:lnTo>
                      <a:pt x="74" y="245"/>
                    </a:lnTo>
                    <a:lnTo>
                      <a:pt x="74" y="223"/>
                    </a:lnTo>
                    <a:close/>
                    <a:moveTo>
                      <a:pt x="74" y="211"/>
                    </a:moveTo>
                    <a:lnTo>
                      <a:pt x="74" y="170"/>
                    </a:lnTo>
                    <a:lnTo>
                      <a:pt x="74" y="129"/>
                    </a:lnTo>
                    <a:lnTo>
                      <a:pt x="74" y="120"/>
                    </a:lnTo>
                    <a:lnTo>
                      <a:pt x="72" y="110"/>
                    </a:lnTo>
                    <a:lnTo>
                      <a:pt x="67" y="101"/>
                    </a:lnTo>
                    <a:lnTo>
                      <a:pt x="62" y="96"/>
                    </a:lnTo>
                    <a:lnTo>
                      <a:pt x="57" y="91"/>
                    </a:lnTo>
                    <a:lnTo>
                      <a:pt x="50" y="91"/>
                    </a:lnTo>
                    <a:lnTo>
                      <a:pt x="41" y="93"/>
                    </a:lnTo>
                    <a:lnTo>
                      <a:pt x="33" y="103"/>
                    </a:lnTo>
                    <a:lnTo>
                      <a:pt x="24" y="125"/>
                    </a:lnTo>
                    <a:lnTo>
                      <a:pt x="21" y="139"/>
                    </a:lnTo>
                    <a:lnTo>
                      <a:pt x="21" y="156"/>
                    </a:lnTo>
                    <a:lnTo>
                      <a:pt x="24" y="185"/>
                    </a:lnTo>
                    <a:lnTo>
                      <a:pt x="31" y="206"/>
                    </a:lnTo>
                    <a:lnTo>
                      <a:pt x="36" y="216"/>
                    </a:lnTo>
                    <a:lnTo>
                      <a:pt x="43" y="221"/>
                    </a:lnTo>
                    <a:lnTo>
                      <a:pt x="48" y="225"/>
                    </a:lnTo>
                    <a:lnTo>
                      <a:pt x="55" y="225"/>
                    </a:lnTo>
                    <a:lnTo>
                      <a:pt x="65" y="223"/>
                    </a:lnTo>
                    <a:lnTo>
                      <a:pt x="74" y="211"/>
                    </a:lnTo>
                    <a:close/>
                  </a:path>
                </a:pathLst>
              </a:custGeom>
              <a:solidFill>
                <a:srgbClr val="800000"/>
              </a:solidFill>
              <a:ln w="12065">
                <a:solidFill>
                  <a:srgbClr val="800000"/>
                </a:solidFill>
                <a:prstDash val="solid"/>
                <a:round/>
                <a:headEnd/>
                <a:tailEnd/>
              </a:ln>
            </p:spPr>
            <p:txBody>
              <a:bodyPr/>
              <a:lstStyle/>
              <a:p>
                <a:endParaRPr lang="ru-RU"/>
              </a:p>
            </p:txBody>
          </p:sp>
          <p:sp>
            <p:nvSpPr>
              <p:cNvPr id="178" name="Freeform 1006"/>
              <p:cNvSpPr>
                <a:spLocks noEditPoints="1"/>
              </p:cNvSpPr>
              <p:nvPr/>
            </p:nvSpPr>
            <p:spPr bwMode="auto">
              <a:xfrm>
                <a:off x="7811" y="8393"/>
                <a:ext cx="101" cy="166"/>
              </a:xfrm>
              <a:custGeom>
                <a:avLst/>
                <a:gdLst>
                  <a:gd name="T0" fmla="*/ 50 w 101"/>
                  <a:gd name="T1" fmla="*/ 0 h 166"/>
                  <a:gd name="T2" fmla="*/ 62 w 101"/>
                  <a:gd name="T3" fmla="*/ 2 h 166"/>
                  <a:gd name="T4" fmla="*/ 72 w 101"/>
                  <a:gd name="T5" fmla="*/ 7 h 166"/>
                  <a:gd name="T6" fmla="*/ 81 w 101"/>
                  <a:gd name="T7" fmla="*/ 17 h 166"/>
                  <a:gd name="T8" fmla="*/ 89 w 101"/>
                  <a:gd name="T9" fmla="*/ 29 h 166"/>
                  <a:gd name="T10" fmla="*/ 98 w 101"/>
                  <a:gd name="T11" fmla="*/ 53 h 166"/>
                  <a:gd name="T12" fmla="*/ 101 w 101"/>
                  <a:gd name="T13" fmla="*/ 79 h 166"/>
                  <a:gd name="T14" fmla="*/ 98 w 101"/>
                  <a:gd name="T15" fmla="*/ 101 h 166"/>
                  <a:gd name="T16" fmla="*/ 93 w 101"/>
                  <a:gd name="T17" fmla="*/ 122 h 166"/>
                  <a:gd name="T18" fmla="*/ 86 w 101"/>
                  <a:gd name="T19" fmla="*/ 142 h 166"/>
                  <a:gd name="T20" fmla="*/ 74 w 101"/>
                  <a:gd name="T21" fmla="*/ 154 h 166"/>
                  <a:gd name="T22" fmla="*/ 62 w 101"/>
                  <a:gd name="T23" fmla="*/ 163 h 166"/>
                  <a:gd name="T24" fmla="*/ 48 w 101"/>
                  <a:gd name="T25" fmla="*/ 166 h 166"/>
                  <a:gd name="T26" fmla="*/ 38 w 101"/>
                  <a:gd name="T27" fmla="*/ 163 h 166"/>
                  <a:gd name="T28" fmla="*/ 26 w 101"/>
                  <a:gd name="T29" fmla="*/ 158 h 166"/>
                  <a:gd name="T30" fmla="*/ 17 w 101"/>
                  <a:gd name="T31" fmla="*/ 149 h 166"/>
                  <a:gd name="T32" fmla="*/ 9 w 101"/>
                  <a:gd name="T33" fmla="*/ 137 h 166"/>
                  <a:gd name="T34" fmla="*/ 2 w 101"/>
                  <a:gd name="T35" fmla="*/ 113 h 166"/>
                  <a:gd name="T36" fmla="*/ 0 w 101"/>
                  <a:gd name="T37" fmla="*/ 84 h 166"/>
                  <a:gd name="T38" fmla="*/ 2 w 101"/>
                  <a:gd name="T39" fmla="*/ 62 h 166"/>
                  <a:gd name="T40" fmla="*/ 7 w 101"/>
                  <a:gd name="T41" fmla="*/ 43 h 166"/>
                  <a:gd name="T42" fmla="*/ 14 w 101"/>
                  <a:gd name="T43" fmla="*/ 24 h 166"/>
                  <a:gd name="T44" fmla="*/ 19 w 101"/>
                  <a:gd name="T45" fmla="*/ 17 h 166"/>
                  <a:gd name="T46" fmla="*/ 24 w 101"/>
                  <a:gd name="T47" fmla="*/ 12 h 166"/>
                  <a:gd name="T48" fmla="*/ 38 w 101"/>
                  <a:gd name="T49" fmla="*/ 2 h 166"/>
                  <a:gd name="T50" fmla="*/ 50 w 101"/>
                  <a:gd name="T51" fmla="*/ 0 h 166"/>
                  <a:gd name="T52" fmla="*/ 50 w 101"/>
                  <a:gd name="T53" fmla="*/ 0 h 166"/>
                  <a:gd name="T54" fmla="*/ 45 w 101"/>
                  <a:gd name="T55" fmla="*/ 12 h 166"/>
                  <a:gd name="T56" fmla="*/ 41 w 101"/>
                  <a:gd name="T57" fmla="*/ 14 h 166"/>
                  <a:gd name="T58" fmla="*/ 33 w 101"/>
                  <a:gd name="T59" fmla="*/ 17 h 166"/>
                  <a:gd name="T60" fmla="*/ 29 w 101"/>
                  <a:gd name="T61" fmla="*/ 24 h 166"/>
                  <a:gd name="T62" fmla="*/ 24 w 101"/>
                  <a:gd name="T63" fmla="*/ 36 h 166"/>
                  <a:gd name="T64" fmla="*/ 21 w 101"/>
                  <a:gd name="T65" fmla="*/ 50 h 166"/>
                  <a:gd name="T66" fmla="*/ 19 w 101"/>
                  <a:gd name="T67" fmla="*/ 70 h 166"/>
                  <a:gd name="T68" fmla="*/ 21 w 101"/>
                  <a:gd name="T69" fmla="*/ 103 h 166"/>
                  <a:gd name="T70" fmla="*/ 29 w 101"/>
                  <a:gd name="T71" fmla="*/ 130 h 166"/>
                  <a:gd name="T72" fmla="*/ 33 w 101"/>
                  <a:gd name="T73" fmla="*/ 139 h 166"/>
                  <a:gd name="T74" fmla="*/ 41 w 101"/>
                  <a:gd name="T75" fmla="*/ 146 h 166"/>
                  <a:gd name="T76" fmla="*/ 45 w 101"/>
                  <a:gd name="T77" fmla="*/ 151 h 166"/>
                  <a:gd name="T78" fmla="*/ 53 w 101"/>
                  <a:gd name="T79" fmla="*/ 154 h 166"/>
                  <a:gd name="T80" fmla="*/ 62 w 101"/>
                  <a:gd name="T81" fmla="*/ 151 h 166"/>
                  <a:gd name="T82" fmla="*/ 72 w 101"/>
                  <a:gd name="T83" fmla="*/ 139 h 166"/>
                  <a:gd name="T84" fmla="*/ 77 w 101"/>
                  <a:gd name="T85" fmla="*/ 120 h 166"/>
                  <a:gd name="T86" fmla="*/ 79 w 101"/>
                  <a:gd name="T87" fmla="*/ 108 h 166"/>
                  <a:gd name="T88" fmla="*/ 79 w 101"/>
                  <a:gd name="T89" fmla="*/ 94 h 166"/>
                  <a:gd name="T90" fmla="*/ 79 w 101"/>
                  <a:gd name="T91" fmla="*/ 74 h 166"/>
                  <a:gd name="T92" fmla="*/ 77 w 101"/>
                  <a:gd name="T93" fmla="*/ 55 h 166"/>
                  <a:gd name="T94" fmla="*/ 72 w 101"/>
                  <a:gd name="T95" fmla="*/ 41 h 166"/>
                  <a:gd name="T96" fmla="*/ 67 w 101"/>
                  <a:gd name="T97" fmla="*/ 29 h 166"/>
                  <a:gd name="T98" fmla="*/ 62 w 101"/>
                  <a:gd name="T99" fmla="*/ 22 h 166"/>
                  <a:gd name="T100" fmla="*/ 57 w 101"/>
                  <a:gd name="T101" fmla="*/ 17 h 166"/>
                  <a:gd name="T102" fmla="*/ 45 w 101"/>
                  <a:gd name="T103" fmla="*/ 12 h 166"/>
                  <a:gd name="T104" fmla="*/ 45 w 101"/>
                  <a:gd name="T105" fmla="*/ 12 h 1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1"/>
                  <a:gd name="T160" fmla="*/ 0 h 166"/>
                  <a:gd name="T161" fmla="*/ 101 w 101"/>
                  <a:gd name="T162" fmla="*/ 166 h 1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1" h="166">
                    <a:moveTo>
                      <a:pt x="50" y="0"/>
                    </a:moveTo>
                    <a:lnTo>
                      <a:pt x="62" y="2"/>
                    </a:lnTo>
                    <a:lnTo>
                      <a:pt x="72" y="7"/>
                    </a:lnTo>
                    <a:lnTo>
                      <a:pt x="81" y="17"/>
                    </a:lnTo>
                    <a:lnTo>
                      <a:pt x="89" y="29"/>
                    </a:lnTo>
                    <a:lnTo>
                      <a:pt x="98" y="53"/>
                    </a:lnTo>
                    <a:lnTo>
                      <a:pt x="101" y="79"/>
                    </a:lnTo>
                    <a:lnTo>
                      <a:pt x="98" y="101"/>
                    </a:lnTo>
                    <a:lnTo>
                      <a:pt x="93" y="122"/>
                    </a:lnTo>
                    <a:lnTo>
                      <a:pt x="86" y="142"/>
                    </a:lnTo>
                    <a:lnTo>
                      <a:pt x="74" y="154"/>
                    </a:lnTo>
                    <a:lnTo>
                      <a:pt x="62" y="163"/>
                    </a:lnTo>
                    <a:lnTo>
                      <a:pt x="48" y="166"/>
                    </a:lnTo>
                    <a:lnTo>
                      <a:pt x="38" y="163"/>
                    </a:lnTo>
                    <a:lnTo>
                      <a:pt x="26" y="158"/>
                    </a:lnTo>
                    <a:lnTo>
                      <a:pt x="17" y="149"/>
                    </a:lnTo>
                    <a:lnTo>
                      <a:pt x="9" y="137"/>
                    </a:lnTo>
                    <a:lnTo>
                      <a:pt x="2" y="113"/>
                    </a:lnTo>
                    <a:lnTo>
                      <a:pt x="0" y="84"/>
                    </a:lnTo>
                    <a:lnTo>
                      <a:pt x="2" y="62"/>
                    </a:lnTo>
                    <a:lnTo>
                      <a:pt x="7" y="43"/>
                    </a:lnTo>
                    <a:lnTo>
                      <a:pt x="14" y="24"/>
                    </a:lnTo>
                    <a:lnTo>
                      <a:pt x="19" y="17"/>
                    </a:lnTo>
                    <a:lnTo>
                      <a:pt x="24" y="12"/>
                    </a:lnTo>
                    <a:lnTo>
                      <a:pt x="38" y="2"/>
                    </a:lnTo>
                    <a:lnTo>
                      <a:pt x="50" y="0"/>
                    </a:lnTo>
                    <a:close/>
                    <a:moveTo>
                      <a:pt x="45" y="12"/>
                    </a:moveTo>
                    <a:lnTo>
                      <a:pt x="41" y="14"/>
                    </a:lnTo>
                    <a:lnTo>
                      <a:pt x="33" y="17"/>
                    </a:lnTo>
                    <a:lnTo>
                      <a:pt x="29" y="24"/>
                    </a:lnTo>
                    <a:lnTo>
                      <a:pt x="24" y="36"/>
                    </a:lnTo>
                    <a:lnTo>
                      <a:pt x="21" y="50"/>
                    </a:lnTo>
                    <a:lnTo>
                      <a:pt x="19" y="70"/>
                    </a:lnTo>
                    <a:lnTo>
                      <a:pt x="21" y="103"/>
                    </a:lnTo>
                    <a:lnTo>
                      <a:pt x="29" y="130"/>
                    </a:lnTo>
                    <a:lnTo>
                      <a:pt x="33" y="139"/>
                    </a:lnTo>
                    <a:lnTo>
                      <a:pt x="41" y="146"/>
                    </a:lnTo>
                    <a:lnTo>
                      <a:pt x="45" y="151"/>
                    </a:lnTo>
                    <a:lnTo>
                      <a:pt x="53" y="154"/>
                    </a:lnTo>
                    <a:lnTo>
                      <a:pt x="62" y="151"/>
                    </a:lnTo>
                    <a:lnTo>
                      <a:pt x="72" y="139"/>
                    </a:lnTo>
                    <a:lnTo>
                      <a:pt x="77" y="120"/>
                    </a:lnTo>
                    <a:lnTo>
                      <a:pt x="79" y="108"/>
                    </a:lnTo>
                    <a:lnTo>
                      <a:pt x="79" y="94"/>
                    </a:lnTo>
                    <a:lnTo>
                      <a:pt x="79" y="74"/>
                    </a:lnTo>
                    <a:lnTo>
                      <a:pt x="77" y="55"/>
                    </a:lnTo>
                    <a:lnTo>
                      <a:pt x="72" y="41"/>
                    </a:lnTo>
                    <a:lnTo>
                      <a:pt x="67" y="29"/>
                    </a:lnTo>
                    <a:lnTo>
                      <a:pt x="62" y="22"/>
                    </a:lnTo>
                    <a:lnTo>
                      <a:pt x="57" y="17"/>
                    </a:lnTo>
                    <a:lnTo>
                      <a:pt x="45" y="12"/>
                    </a:lnTo>
                    <a:close/>
                  </a:path>
                </a:pathLst>
              </a:custGeom>
              <a:solidFill>
                <a:srgbClr val="800000"/>
              </a:solidFill>
              <a:ln w="12065">
                <a:solidFill>
                  <a:srgbClr val="800000"/>
                </a:solidFill>
                <a:prstDash val="solid"/>
                <a:round/>
                <a:headEnd/>
                <a:tailEnd/>
              </a:ln>
            </p:spPr>
            <p:txBody>
              <a:bodyPr/>
              <a:lstStyle/>
              <a:p>
                <a:endParaRPr lang="ru-RU"/>
              </a:p>
            </p:txBody>
          </p:sp>
          <p:sp>
            <p:nvSpPr>
              <p:cNvPr id="179" name="Freeform 1007"/>
              <p:cNvSpPr>
                <a:spLocks/>
              </p:cNvSpPr>
              <p:nvPr/>
            </p:nvSpPr>
            <p:spPr bwMode="auto">
              <a:xfrm>
                <a:off x="7950" y="8314"/>
                <a:ext cx="55" cy="240"/>
              </a:xfrm>
              <a:custGeom>
                <a:avLst/>
                <a:gdLst>
                  <a:gd name="T0" fmla="*/ 38 w 55"/>
                  <a:gd name="T1" fmla="*/ 0 h 240"/>
                  <a:gd name="T2" fmla="*/ 38 w 55"/>
                  <a:gd name="T3" fmla="*/ 103 h 240"/>
                  <a:gd name="T4" fmla="*/ 38 w 55"/>
                  <a:gd name="T5" fmla="*/ 204 h 240"/>
                  <a:gd name="T6" fmla="*/ 38 w 55"/>
                  <a:gd name="T7" fmla="*/ 216 h 240"/>
                  <a:gd name="T8" fmla="*/ 38 w 55"/>
                  <a:gd name="T9" fmla="*/ 223 h 240"/>
                  <a:gd name="T10" fmla="*/ 41 w 55"/>
                  <a:gd name="T11" fmla="*/ 228 h 240"/>
                  <a:gd name="T12" fmla="*/ 43 w 55"/>
                  <a:gd name="T13" fmla="*/ 230 h 240"/>
                  <a:gd name="T14" fmla="*/ 48 w 55"/>
                  <a:gd name="T15" fmla="*/ 233 h 240"/>
                  <a:gd name="T16" fmla="*/ 55 w 55"/>
                  <a:gd name="T17" fmla="*/ 233 h 240"/>
                  <a:gd name="T18" fmla="*/ 55 w 55"/>
                  <a:gd name="T19" fmla="*/ 240 h 240"/>
                  <a:gd name="T20" fmla="*/ 29 w 55"/>
                  <a:gd name="T21" fmla="*/ 240 h 240"/>
                  <a:gd name="T22" fmla="*/ 2 w 55"/>
                  <a:gd name="T23" fmla="*/ 240 h 240"/>
                  <a:gd name="T24" fmla="*/ 2 w 55"/>
                  <a:gd name="T25" fmla="*/ 233 h 240"/>
                  <a:gd name="T26" fmla="*/ 7 w 55"/>
                  <a:gd name="T27" fmla="*/ 233 h 240"/>
                  <a:gd name="T28" fmla="*/ 12 w 55"/>
                  <a:gd name="T29" fmla="*/ 230 h 240"/>
                  <a:gd name="T30" fmla="*/ 14 w 55"/>
                  <a:gd name="T31" fmla="*/ 228 h 240"/>
                  <a:gd name="T32" fmla="*/ 17 w 55"/>
                  <a:gd name="T33" fmla="*/ 223 h 240"/>
                  <a:gd name="T34" fmla="*/ 19 w 55"/>
                  <a:gd name="T35" fmla="*/ 216 h 240"/>
                  <a:gd name="T36" fmla="*/ 19 w 55"/>
                  <a:gd name="T37" fmla="*/ 204 h 240"/>
                  <a:gd name="T38" fmla="*/ 19 w 55"/>
                  <a:gd name="T39" fmla="*/ 134 h 240"/>
                  <a:gd name="T40" fmla="*/ 19 w 55"/>
                  <a:gd name="T41" fmla="*/ 65 h 240"/>
                  <a:gd name="T42" fmla="*/ 19 w 55"/>
                  <a:gd name="T43" fmla="*/ 53 h 240"/>
                  <a:gd name="T44" fmla="*/ 19 w 55"/>
                  <a:gd name="T45" fmla="*/ 43 h 240"/>
                  <a:gd name="T46" fmla="*/ 17 w 55"/>
                  <a:gd name="T47" fmla="*/ 36 h 240"/>
                  <a:gd name="T48" fmla="*/ 17 w 55"/>
                  <a:gd name="T49" fmla="*/ 31 h 240"/>
                  <a:gd name="T50" fmla="*/ 17 w 55"/>
                  <a:gd name="T51" fmla="*/ 29 h 240"/>
                  <a:gd name="T52" fmla="*/ 14 w 55"/>
                  <a:gd name="T53" fmla="*/ 24 h 240"/>
                  <a:gd name="T54" fmla="*/ 12 w 55"/>
                  <a:gd name="T55" fmla="*/ 21 h 240"/>
                  <a:gd name="T56" fmla="*/ 10 w 55"/>
                  <a:gd name="T57" fmla="*/ 21 h 240"/>
                  <a:gd name="T58" fmla="*/ 7 w 55"/>
                  <a:gd name="T59" fmla="*/ 21 h 240"/>
                  <a:gd name="T60" fmla="*/ 2 w 55"/>
                  <a:gd name="T61" fmla="*/ 24 h 240"/>
                  <a:gd name="T62" fmla="*/ 2 w 55"/>
                  <a:gd name="T63" fmla="*/ 21 h 240"/>
                  <a:gd name="T64" fmla="*/ 0 w 55"/>
                  <a:gd name="T65" fmla="*/ 19 h 240"/>
                  <a:gd name="T66" fmla="*/ 17 w 55"/>
                  <a:gd name="T67" fmla="*/ 9 h 240"/>
                  <a:gd name="T68" fmla="*/ 31 w 55"/>
                  <a:gd name="T69" fmla="*/ 0 h 240"/>
                  <a:gd name="T70" fmla="*/ 38 w 55"/>
                  <a:gd name="T71" fmla="*/ 0 h 2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
                  <a:gd name="T109" fmla="*/ 0 h 240"/>
                  <a:gd name="T110" fmla="*/ 55 w 55"/>
                  <a:gd name="T111" fmla="*/ 240 h 2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 h="240">
                    <a:moveTo>
                      <a:pt x="38" y="0"/>
                    </a:moveTo>
                    <a:lnTo>
                      <a:pt x="38" y="103"/>
                    </a:lnTo>
                    <a:lnTo>
                      <a:pt x="38" y="204"/>
                    </a:lnTo>
                    <a:lnTo>
                      <a:pt x="38" y="216"/>
                    </a:lnTo>
                    <a:lnTo>
                      <a:pt x="38" y="223"/>
                    </a:lnTo>
                    <a:lnTo>
                      <a:pt x="41" y="228"/>
                    </a:lnTo>
                    <a:lnTo>
                      <a:pt x="43" y="230"/>
                    </a:lnTo>
                    <a:lnTo>
                      <a:pt x="48" y="233"/>
                    </a:lnTo>
                    <a:lnTo>
                      <a:pt x="55" y="233"/>
                    </a:lnTo>
                    <a:lnTo>
                      <a:pt x="55" y="240"/>
                    </a:lnTo>
                    <a:lnTo>
                      <a:pt x="29" y="240"/>
                    </a:lnTo>
                    <a:lnTo>
                      <a:pt x="2" y="240"/>
                    </a:lnTo>
                    <a:lnTo>
                      <a:pt x="2" y="233"/>
                    </a:lnTo>
                    <a:lnTo>
                      <a:pt x="7" y="233"/>
                    </a:lnTo>
                    <a:lnTo>
                      <a:pt x="12" y="230"/>
                    </a:lnTo>
                    <a:lnTo>
                      <a:pt x="14" y="228"/>
                    </a:lnTo>
                    <a:lnTo>
                      <a:pt x="17" y="223"/>
                    </a:lnTo>
                    <a:lnTo>
                      <a:pt x="19" y="216"/>
                    </a:lnTo>
                    <a:lnTo>
                      <a:pt x="19" y="204"/>
                    </a:lnTo>
                    <a:lnTo>
                      <a:pt x="19" y="134"/>
                    </a:lnTo>
                    <a:lnTo>
                      <a:pt x="19" y="65"/>
                    </a:lnTo>
                    <a:lnTo>
                      <a:pt x="19" y="53"/>
                    </a:lnTo>
                    <a:lnTo>
                      <a:pt x="19" y="43"/>
                    </a:lnTo>
                    <a:lnTo>
                      <a:pt x="17" y="36"/>
                    </a:lnTo>
                    <a:lnTo>
                      <a:pt x="17" y="31"/>
                    </a:lnTo>
                    <a:lnTo>
                      <a:pt x="17" y="29"/>
                    </a:lnTo>
                    <a:lnTo>
                      <a:pt x="14" y="24"/>
                    </a:lnTo>
                    <a:lnTo>
                      <a:pt x="12" y="21"/>
                    </a:lnTo>
                    <a:lnTo>
                      <a:pt x="10" y="21"/>
                    </a:lnTo>
                    <a:lnTo>
                      <a:pt x="7" y="21"/>
                    </a:lnTo>
                    <a:lnTo>
                      <a:pt x="2" y="24"/>
                    </a:lnTo>
                    <a:lnTo>
                      <a:pt x="2" y="21"/>
                    </a:lnTo>
                    <a:lnTo>
                      <a:pt x="0" y="19"/>
                    </a:lnTo>
                    <a:lnTo>
                      <a:pt x="17" y="9"/>
                    </a:lnTo>
                    <a:lnTo>
                      <a:pt x="31" y="0"/>
                    </a:lnTo>
                    <a:lnTo>
                      <a:pt x="38" y="0"/>
                    </a:lnTo>
                    <a:close/>
                  </a:path>
                </a:pathLst>
              </a:custGeom>
              <a:solidFill>
                <a:srgbClr val="800000"/>
              </a:solidFill>
              <a:ln w="12065">
                <a:solidFill>
                  <a:srgbClr val="800000"/>
                </a:solidFill>
                <a:prstDash val="solid"/>
                <a:round/>
                <a:headEnd/>
                <a:tailEnd/>
              </a:ln>
            </p:spPr>
            <p:txBody>
              <a:bodyPr/>
              <a:lstStyle/>
              <a:p>
                <a:endParaRPr lang="ru-RU"/>
              </a:p>
            </p:txBody>
          </p:sp>
          <p:sp>
            <p:nvSpPr>
              <p:cNvPr id="180" name="Freeform 1008"/>
              <p:cNvSpPr>
                <a:spLocks noEditPoints="1"/>
              </p:cNvSpPr>
              <p:nvPr/>
            </p:nvSpPr>
            <p:spPr bwMode="auto">
              <a:xfrm>
                <a:off x="8029" y="8393"/>
                <a:ext cx="103" cy="166"/>
              </a:xfrm>
              <a:custGeom>
                <a:avLst/>
                <a:gdLst>
                  <a:gd name="T0" fmla="*/ 53 w 103"/>
                  <a:gd name="T1" fmla="*/ 0 h 166"/>
                  <a:gd name="T2" fmla="*/ 65 w 103"/>
                  <a:gd name="T3" fmla="*/ 2 h 166"/>
                  <a:gd name="T4" fmla="*/ 75 w 103"/>
                  <a:gd name="T5" fmla="*/ 7 h 166"/>
                  <a:gd name="T6" fmla="*/ 84 w 103"/>
                  <a:gd name="T7" fmla="*/ 17 h 166"/>
                  <a:gd name="T8" fmla="*/ 91 w 103"/>
                  <a:gd name="T9" fmla="*/ 29 h 166"/>
                  <a:gd name="T10" fmla="*/ 101 w 103"/>
                  <a:gd name="T11" fmla="*/ 53 h 166"/>
                  <a:gd name="T12" fmla="*/ 103 w 103"/>
                  <a:gd name="T13" fmla="*/ 79 h 166"/>
                  <a:gd name="T14" fmla="*/ 101 w 103"/>
                  <a:gd name="T15" fmla="*/ 101 h 166"/>
                  <a:gd name="T16" fmla="*/ 96 w 103"/>
                  <a:gd name="T17" fmla="*/ 122 h 166"/>
                  <a:gd name="T18" fmla="*/ 89 w 103"/>
                  <a:gd name="T19" fmla="*/ 142 h 166"/>
                  <a:gd name="T20" fmla="*/ 77 w 103"/>
                  <a:gd name="T21" fmla="*/ 154 h 166"/>
                  <a:gd name="T22" fmla="*/ 65 w 103"/>
                  <a:gd name="T23" fmla="*/ 163 h 166"/>
                  <a:gd name="T24" fmla="*/ 51 w 103"/>
                  <a:gd name="T25" fmla="*/ 166 h 166"/>
                  <a:gd name="T26" fmla="*/ 41 w 103"/>
                  <a:gd name="T27" fmla="*/ 163 h 166"/>
                  <a:gd name="T28" fmla="*/ 29 w 103"/>
                  <a:gd name="T29" fmla="*/ 158 h 166"/>
                  <a:gd name="T30" fmla="*/ 19 w 103"/>
                  <a:gd name="T31" fmla="*/ 149 h 166"/>
                  <a:gd name="T32" fmla="*/ 12 w 103"/>
                  <a:gd name="T33" fmla="*/ 137 h 166"/>
                  <a:gd name="T34" fmla="*/ 3 w 103"/>
                  <a:gd name="T35" fmla="*/ 113 h 166"/>
                  <a:gd name="T36" fmla="*/ 0 w 103"/>
                  <a:gd name="T37" fmla="*/ 84 h 166"/>
                  <a:gd name="T38" fmla="*/ 3 w 103"/>
                  <a:gd name="T39" fmla="*/ 62 h 166"/>
                  <a:gd name="T40" fmla="*/ 7 w 103"/>
                  <a:gd name="T41" fmla="*/ 43 h 166"/>
                  <a:gd name="T42" fmla="*/ 17 w 103"/>
                  <a:gd name="T43" fmla="*/ 24 h 166"/>
                  <a:gd name="T44" fmla="*/ 22 w 103"/>
                  <a:gd name="T45" fmla="*/ 17 h 166"/>
                  <a:gd name="T46" fmla="*/ 27 w 103"/>
                  <a:gd name="T47" fmla="*/ 12 h 166"/>
                  <a:gd name="T48" fmla="*/ 41 w 103"/>
                  <a:gd name="T49" fmla="*/ 2 h 166"/>
                  <a:gd name="T50" fmla="*/ 53 w 103"/>
                  <a:gd name="T51" fmla="*/ 0 h 166"/>
                  <a:gd name="T52" fmla="*/ 53 w 103"/>
                  <a:gd name="T53" fmla="*/ 0 h 166"/>
                  <a:gd name="T54" fmla="*/ 48 w 103"/>
                  <a:gd name="T55" fmla="*/ 12 h 166"/>
                  <a:gd name="T56" fmla="*/ 43 w 103"/>
                  <a:gd name="T57" fmla="*/ 14 h 166"/>
                  <a:gd name="T58" fmla="*/ 36 w 103"/>
                  <a:gd name="T59" fmla="*/ 17 h 166"/>
                  <a:gd name="T60" fmla="*/ 31 w 103"/>
                  <a:gd name="T61" fmla="*/ 24 h 166"/>
                  <a:gd name="T62" fmla="*/ 27 w 103"/>
                  <a:gd name="T63" fmla="*/ 36 h 166"/>
                  <a:gd name="T64" fmla="*/ 24 w 103"/>
                  <a:gd name="T65" fmla="*/ 50 h 166"/>
                  <a:gd name="T66" fmla="*/ 22 w 103"/>
                  <a:gd name="T67" fmla="*/ 70 h 166"/>
                  <a:gd name="T68" fmla="*/ 24 w 103"/>
                  <a:gd name="T69" fmla="*/ 103 h 166"/>
                  <a:gd name="T70" fmla="*/ 31 w 103"/>
                  <a:gd name="T71" fmla="*/ 130 h 166"/>
                  <a:gd name="T72" fmla="*/ 36 w 103"/>
                  <a:gd name="T73" fmla="*/ 139 h 166"/>
                  <a:gd name="T74" fmla="*/ 43 w 103"/>
                  <a:gd name="T75" fmla="*/ 146 h 166"/>
                  <a:gd name="T76" fmla="*/ 48 w 103"/>
                  <a:gd name="T77" fmla="*/ 151 h 166"/>
                  <a:gd name="T78" fmla="*/ 55 w 103"/>
                  <a:gd name="T79" fmla="*/ 154 h 166"/>
                  <a:gd name="T80" fmla="*/ 65 w 103"/>
                  <a:gd name="T81" fmla="*/ 151 h 166"/>
                  <a:gd name="T82" fmla="*/ 75 w 103"/>
                  <a:gd name="T83" fmla="*/ 139 h 166"/>
                  <a:gd name="T84" fmla="*/ 79 w 103"/>
                  <a:gd name="T85" fmla="*/ 120 h 166"/>
                  <a:gd name="T86" fmla="*/ 82 w 103"/>
                  <a:gd name="T87" fmla="*/ 108 h 166"/>
                  <a:gd name="T88" fmla="*/ 82 w 103"/>
                  <a:gd name="T89" fmla="*/ 94 h 166"/>
                  <a:gd name="T90" fmla="*/ 82 w 103"/>
                  <a:gd name="T91" fmla="*/ 74 h 166"/>
                  <a:gd name="T92" fmla="*/ 79 w 103"/>
                  <a:gd name="T93" fmla="*/ 55 h 166"/>
                  <a:gd name="T94" fmla="*/ 75 w 103"/>
                  <a:gd name="T95" fmla="*/ 41 h 166"/>
                  <a:gd name="T96" fmla="*/ 70 w 103"/>
                  <a:gd name="T97" fmla="*/ 29 h 166"/>
                  <a:gd name="T98" fmla="*/ 65 w 103"/>
                  <a:gd name="T99" fmla="*/ 22 h 166"/>
                  <a:gd name="T100" fmla="*/ 60 w 103"/>
                  <a:gd name="T101" fmla="*/ 17 h 166"/>
                  <a:gd name="T102" fmla="*/ 48 w 103"/>
                  <a:gd name="T103" fmla="*/ 12 h 166"/>
                  <a:gd name="T104" fmla="*/ 48 w 103"/>
                  <a:gd name="T105" fmla="*/ 12 h 1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
                  <a:gd name="T160" fmla="*/ 0 h 166"/>
                  <a:gd name="T161" fmla="*/ 103 w 103"/>
                  <a:gd name="T162" fmla="*/ 166 h 1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 h="166">
                    <a:moveTo>
                      <a:pt x="53" y="0"/>
                    </a:moveTo>
                    <a:lnTo>
                      <a:pt x="65" y="2"/>
                    </a:lnTo>
                    <a:lnTo>
                      <a:pt x="75" y="7"/>
                    </a:lnTo>
                    <a:lnTo>
                      <a:pt x="84" y="17"/>
                    </a:lnTo>
                    <a:lnTo>
                      <a:pt x="91" y="29"/>
                    </a:lnTo>
                    <a:lnTo>
                      <a:pt x="101" y="53"/>
                    </a:lnTo>
                    <a:lnTo>
                      <a:pt x="103" y="79"/>
                    </a:lnTo>
                    <a:lnTo>
                      <a:pt x="101" y="101"/>
                    </a:lnTo>
                    <a:lnTo>
                      <a:pt x="96" y="122"/>
                    </a:lnTo>
                    <a:lnTo>
                      <a:pt x="89" y="142"/>
                    </a:lnTo>
                    <a:lnTo>
                      <a:pt x="77" y="154"/>
                    </a:lnTo>
                    <a:lnTo>
                      <a:pt x="65" y="163"/>
                    </a:lnTo>
                    <a:lnTo>
                      <a:pt x="51" y="166"/>
                    </a:lnTo>
                    <a:lnTo>
                      <a:pt x="41" y="163"/>
                    </a:lnTo>
                    <a:lnTo>
                      <a:pt x="29" y="158"/>
                    </a:lnTo>
                    <a:lnTo>
                      <a:pt x="19" y="149"/>
                    </a:lnTo>
                    <a:lnTo>
                      <a:pt x="12" y="137"/>
                    </a:lnTo>
                    <a:lnTo>
                      <a:pt x="3" y="113"/>
                    </a:lnTo>
                    <a:lnTo>
                      <a:pt x="0" y="84"/>
                    </a:lnTo>
                    <a:lnTo>
                      <a:pt x="3" y="62"/>
                    </a:lnTo>
                    <a:lnTo>
                      <a:pt x="7" y="43"/>
                    </a:lnTo>
                    <a:lnTo>
                      <a:pt x="17" y="24"/>
                    </a:lnTo>
                    <a:lnTo>
                      <a:pt x="22" y="17"/>
                    </a:lnTo>
                    <a:lnTo>
                      <a:pt x="27" y="12"/>
                    </a:lnTo>
                    <a:lnTo>
                      <a:pt x="41" y="2"/>
                    </a:lnTo>
                    <a:lnTo>
                      <a:pt x="53" y="0"/>
                    </a:lnTo>
                    <a:close/>
                    <a:moveTo>
                      <a:pt x="48" y="12"/>
                    </a:moveTo>
                    <a:lnTo>
                      <a:pt x="43" y="14"/>
                    </a:lnTo>
                    <a:lnTo>
                      <a:pt x="36" y="17"/>
                    </a:lnTo>
                    <a:lnTo>
                      <a:pt x="31" y="24"/>
                    </a:lnTo>
                    <a:lnTo>
                      <a:pt x="27" y="36"/>
                    </a:lnTo>
                    <a:lnTo>
                      <a:pt x="24" y="50"/>
                    </a:lnTo>
                    <a:lnTo>
                      <a:pt x="22" y="70"/>
                    </a:lnTo>
                    <a:lnTo>
                      <a:pt x="24" y="103"/>
                    </a:lnTo>
                    <a:lnTo>
                      <a:pt x="31" y="130"/>
                    </a:lnTo>
                    <a:lnTo>
                      <a:pt x="36" y="139"/>
                    </a:lnTo>
                    <a:lnTo>
                      <a:pt x="43" y="146"/>
                    </a:lnTo>
                    <a:lnTo>
                      <a:pt x="48" y="151"/>
                    </a:lnTo>
                    <a:lnTo>
                      <a:pt x="55" y="154"/>
                    </a:lnTo>
                    <a:lnTo>
                      <a:pt x="65" y="151"/>
                    </a:lnTo>
                    <a:lnTo>
                      <a:pt x="75" y="139"/>
                    </a:lnTo>
                    <a:lnTo>
                      <a:pt x="79" y="120"/>
                    </a:lnTo>
                    <a:lnTo>
                      <a:pt x="82" y="108"/>
                    </a:lnTo>
                    <a:lnTo>
                      <a:pt x="82" y="94"/>
                    </a:lnTo>
                    <a:lnTo>
                      <a:pt x="82" y="74"/>
                    </a:lnTo>
                    <a:lnTo>
                      <a:pt x="79" y="55"/>
                    </a:lnTo>
                    <a:lnTo>
                      <a:pt x="75" y="41"/>
                    </a:lnTo>
                    <a:lnTo>
                      <a:pt x="70" y="29"/>
                    </a:lnTo>
                    <a:lnTo>
                      <a:pt x="65" y="22"/>
                    </a:lnTo>
                    <a:lnTo>
                      <a:pt x="60" y="17"/>
                    </a:lnTo>
                    <a:lnTo>
                      <a:pt x="48" y="12"/>
                    </a:lnTo>
                    <a:close/>
                  </a:path>
                </a:pathLst>
              </a:custGeom>
              <a:solidFill>
                <a:srgbClr val="800000"/>
              </a:solidFill>
              <a:ln w="12065">
                <a:solidFill>
                  <a:srgbClr val="800000"/>
                </a:solidFill>
                <a:prstDash val="solid"/>
                <a:round/>
                <a:headEnd/>
                <a:tailEnd/>
              </a:ln>
            </p:spPr>
            <p:txBody>
              <a:bodyPr/>
              <a:lstStyle/>
              <a:p>
                <a:endParaRPr lang="ru-RU"/>
              </a:p>
            </p:txBody>
          </p:sp>
          <p:sp>
            <p:nvSpPr>
              <p:cNvPr id="181" name="Freeform 1009"/>
              <p:cNvSpPr>
                <a:spLocks noEditPoints="1"/>
              </p:cNvSpPr>
              <p:nvPr/>
            </p:nvSpPr>
            <p:spPr bwMode="auto">
              <a:xfrm>
                <a:off x="8171" y="8393"/>
                <a:ext cx="108" cy="235"/>
              </a:xfrm>
              <a:custGeom>
                <a:avLst/>
                <a:gdLst>
                  <a:gd name="T0" fmla="*/ 19 w 108"/>
                  <a:gd name="T1" fmla="*/ 96 h 235"/>
                  <a:gd name="T2" fmla="*/ 9 w 108"/>
                  <a:gd name="T3" fmla="*/ 72 h 235"/>
                  <a:gd name="T4" fmla="*/ 12 w 108"/>
                  <a:gd name="T5" fmla="*/ 36 h 235"/>
                  <a:gd name="T6" fmla="*/ 21 w 108"/>
                  <a:gd name="T7" fmla="*/ 17 h 235"/>
                  <a:gd name="T8" fmla="*/ 41 w 108"/>
                  <a:gd name="T9" fmla="*/ 2 h 235"/>
                  <a:gd name="T10" fmla="*/ 65 w 108"/>
                  <a:gd name="T11" fmla="*/ 2 h 235"/>
                  <a:gd name="T12" fmla="*/ 89 w 108"/>
                  <a:gd name="T13" fmla="*/ 12 h 235"/>
                  <a:gd name="T14" fmla="*/ 103 w 108"/>
                  <a:gd name="T15" fmla="*/ 12 h 235"/>
                  <a:gd name="T16" fmla="*/ 105 w 108"/>
                  <a:gd name="T17" fmla="*/ 12 h 235"/>
                  <a:gd name="T18" fmla="*/ 108 w 108"/>
                  <a:gd name="T19" fmla="*/ 17 h 235"/>
                  <a:gd name="T20" fmla="*/ 108 w 108"/>
                  <a:gd name="T21" fmla="*/ 24 h 235"/>
                  <a:gd name="T22" fmla="*/ 105 w 108"/>
                  <a:gd name="T23" fmla="*/ 26 h 235"/>
                  <a:gd name="T24" fmla="*/ 101 w 108"/>
                  <a:gd name="T25" fmla="*/ 26 h 235"/>
                  <a:gd name="T26" fmla="*/ 91 w 108"/>
                  <a:gd name="T27" fmla="*/ 41 h 235"/>
                  <a:gd name="T28" fmla="*/ 91 w 108"/>
                  <a:gd name="T29" fmla="*/ 77 h 235"/>
                  <a:gd name="T30" fmla="*/ 67 w 108"/>
                  <a:gd name="T31" fmla="*/ 108 h 235"/>
                  <a:gd name="T32" fmla="*/ 43 w 108"/>
                  <a:gd name="T33" fmla="*/ 110 h 235"/>
                  <a:gd name="T34" fmla="*/ 31 w 108"/>
                  <a:gd name="T35" fmla="*/ 113 h 235"/>
                  <a:gd name="T36" fmla="*/ 26 w 108"/>
                  <a:gd name="T37" fmla="*/ 122 h 235"/>
                  <a:gd name="T38" fmla="*/ 26 w 108"/>
                  <a:gd name="T39" fmla="*/ 130 h 235"/>
                  <a:gd name="T40" fmla="*/ 31 w 108"/>
                  <a:gd name="T41" fmla="*/ 134 h 235"/>
                  <a:gd name="T42" fmla="*/ 41 w 108"/>
                  <a:gd name="T43" fmla="*/ 137 h 235"/>
                  <a:gd name="T44" fmla="*/ 62 w 108"/>
                  <a:gd name="T45" fmla="*/ 137 h 235"/>
                  <a:gd name="T46" fmla="*/ 81 w 108"/>
                  <a:gd name="T47" fmla="*/ 139 h 235"/>
                  <a:gd name="T48" fmla="*/ 101 w 108"/>
                  <a:gd name="T49" fmla="*/ 151 h 235"/>
                  <a:gd name="T50" fmla="*/ 105 w 108"/>
                  <a:gd name="T51" fmla="*/ 175 h 235"/>
                  <a:gd name="T52" fmla="*/ 93 w 108"/>
                  <a:gd name="T53" fmla="*/ 211 h 235"/>
                  <a:gd name="T54" fmla="*/ 74 w 108"/>
                  <a:gd name="T55" fmla="*/ 230 h 235"/>
                  <a:gd name="T56" fmla="*/ 45 w 108"/>
                  <a:gd name="T57" fmla="*/ 235 h 235"/>
                  <a:gd name="T58" fmla="*/ 9 w 108"/>
                  <a:gd name="T59" fmla="*/ 221 h 235"/>
                  <a:gd name="T60" fmla="*/ 0 w 108"/>
                  <a:gd name="T61" fmla="*/ 202 h 235"/>
                  <a:gd name="T62" fmla="*/ 2 w 108"/>
                  <a:gd name="T63" fmla="*/ 194 h 235"/>
                  <a:gd name="T64" fmla="*/ 9 w 108"/>
                  <a:gd name="T65" fmla="*/ 178 h 235"/>
                  <a:gd name="T66" fmla="*/ 17 w 108"/>
                  <a:gd name="T67" fmla="*/ 166 h 235"/>
                  <a:gd name="T68" fmla="*/ 17 w 108"/>
                  <a:gd name="T69" fmla="*/ 154 h 235"/>
                  <a:gd name="T70" fmla="*/ 12 w 108"/>
                  <a:gd name="T71" fmla="*/ 144 h 235"/>
                  <a:gd name="T72" fmla="*/ 12 w 108"/>
                  <a:gd name="T73" fmla="*/ 134 h 235"/>
                  <a:gd name="T74" fmla="*/ 19 w 108"/>
                  <a:gd name="T75" fmla="*/ 115 h 235"/>
                  <a:gd name="T76" fmla="*/ 29 w 108"/>
                  <a:gd name="T77" fmla="*/ 103 h 235"/>
                  <a:gd name="T78" fmla="*/ 41 w 108"/>
                  <a:gd name="T79" fmla="*/ 12 h 235"/>
                  <a:gd name="T80" fmla="*/ 31 w 108"/>
                  <a:gd name="T81" fmla="*/ 31 h 235"/>
                  <a:gd name="T82" fmla="*/ 31 w 108"/>
                  <a:gd name="T83" fmla="*/ 74 h 235"/>
                  <a:gd name="T84" fmla="*/ 43 w 108"/>
                  <a:gd name="T85" fmla="*/ 101 h 235"/>
                  <a:gd name="T86" fmla="*/ 60 w 108"/>
                  <a:gd name="T87" fmla="*/ 101 h 235"/>
                  <a:gd name="T88" fmla="*/ 69 w 108"/>
                  <a:gd name="T89" fmla="*/ 82 h 235"/>
                  <a:gd name="T90" fmla="*/ 69 w 108"/>
                  <a:gd name="T91" fmla="*/ 38 h 235"/>
                  <a:gd name="T92" fmla="*/ 57 w 108"/>
                  <a:gd name="T93" fmla="*/ 12 h 235"/>
                  <a:gd name="T94" fmla="*/ 48 w 108"/>
                  <a:gd name="T95" fmla="*/ 10 h 235"/>
                  <a:gd name="T96" fmla="*/ 24 w 108"/>
                  <a:gd name="T97" fmla="*/ 168 h 235"/>
                  <a:gd name="T98" fmla="*/ 17 w 108"/>
                  <a:gd name="T99" fmla="*/ 185 h 235"/>
                  <a:gd name="T100" fmla="*/ 19 w 108"/>
                  <a:gd name="T101" fmla="*/ 197 h 235"/>
                  <a:gd name="T102" fmla="*/ 38 w 108"/>
                  <a:gd name="T103" fmla="*/ 211 h 235"/>
                  <a:gd name="T104" fmla="*/ 77 w 108"/>
                  <a:gd name="T105" fmla="*/ 211 h 235"/>
                  <a:gd name="T106" fmla="*/ 96 w 108"/>
                  <a:gd name="T107" fmla="*/ 192 h 235"/>
                  <a:gd name="T108" fmla="*/ 96 w 108"/>
                  <a:gd name="T109" fmla="*/ 173 h 235"/>
                  <a:gd name="T110" fmla="*/ 89 w 108"/>
                  <a:gd name="T111" fmla="*/ 166 h 235"/>
                  <a:gd name="T112" fmla="*/ 67 w 108"/>
                  <a:gd name="T113" fmla="*/ 163 h 235"/>
                  <a:gd name="T114" fmla="*/ 29 w 108"/>
                  <a:gd name="T115" fmla="*/ 161 h 2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8"/>
                  <a:gd name="T175" fmla="*/ 0 h 235"/>
                  <a:gd name="T176" fmla="*/ 108 w 108"/>
                  <a:gd name="T177" fmla="*/ 235 h 2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8" h="235">
                    <a:moveTo>
                      <a:pt x="29" y="103"/>
                    </a:moveTo>
                    <a:lnTo>
                      <a:pt x="19" y="96"/>
                    </a:lnTo>
                    <a:lnTo>
                      <a:pt x="14" y="84"/>
                    </a:lnTo>
                    <a:lnTo>
                      <a:pt x="9" y="72"/>
                    </a:lnTo>
                    <a:lnTo>
                      <a:pt x="9" y="58"/>
                    </a:lnTo>
                    <a:lnTo>
                      <a:pt x="12" y="36"/>
                    </a:lnTo>
                    <a:lnTo>
                      <a:pt x="17" y="26"/>
                    </a:lnTo>
                    <a:lnTo>
                      <a:pt x="21" y="17"/>
                    </a:lnTo>
                    <a:lnTo>
                      <a:pt x="33" y="5"/>
                    </a:lnTo>
                    <a:lnTo>
                      <a:pt x="41" y="2"/>
                    </a:lnTo>
                    <a:lnTo>
                      <a:pt x="50" y="0"/>
                    </a:lnTo>
                    <a:lnTo>
                      <a:pt x="65" y="2"/>
                    </a:lnTo>
                    <a:lnTo>
                      <a:pt x="77" y="12"/>
                    </a:lnTo>
                    <a:lnTo>
                      <a:pt x="89" y="12"/>
                    </a:lnTo>
                    <a:lnTo>
                      <a:pt x="101" y="12"/>
                    </a:lnTo>
                    <a:lnTo>
                      <a:pt x="103" y="12"/>
                    </a:lnTo>
                    <a:lnTo>
                      <a:pt x="105" y="12"/>
                    </a:lnTo>
                    <a:lnTo>
                      <a:pt x="105" y="14"/>
                    </a:lnTo>
                    <a:lnTo>
                      <a:pt x="108" y="17"/>
                    </a:lnTo>
                    <a:lnTo>
                      <a:pt x="108" y="19"/>
                    </a:lnTo>
                    <a:lnTo>
                      <a:pt x="108" y="24"/>
                    </a:lnTo>
                    <a:lnTo>
                      <a:pt x="105" y="26"/>
                    </a:lnTo>
                    <a:lnTo>
                      <a:pt x="103" y="26"/>
                    </a:lnTo>
                    <a:lnTo>
                      <a:pt x="101" y="26"/>
                    </a:lnTo>
                    <a:lnTo>
                      <a:pt x="86" y="26"/>
                    </a:lnTo>
                    <a:lnTo>
                      <a:pt x="91" y="41"/>
                    </a:lnTo>
                    <a:lnTo>
                      <a:pt x="93" y="58"/>
                    </a:lnTo>
                    <a:lnTo>
                      <a:pt x="91" y="77"/>
                    </a:lnTo>
                    <a:lnTo>
                      <a:pt x="81" y="96"/>
                    </a:lnTo>
                    <a:lnTo>
                      <a:pt x="67" y="108"/>
                    </a:lnTo>
                    <a:lnTo>
                      <a:pt x="50" y="110"/>
                    </a:lnTo>
                    <a:lnTo>
                      <a:pt x="43" y="110"/>
                    </a:lnTo>
                    <a:lnTo>
                      <a:pt x="33" y="108"/>
                    </a:lnTo>
                    <a:lnTo>
                      <a:pt x="31" y="113"/>
                    </a:lnTo>
                    <a:lnTo>
                      <a:pt x="29" y="118"/>
                    </a:lnTo>
                    <a:lnTo>
                      <a:pt x="26" y="122"/>
                    </a:lnTo>
                    <a:lnTo>
                      <a:pt x="26" y="127"/>
                    </a:lnTo>
                    <a:lnTo>
                      <a:pt x="26" y="130"/>
                    </a:lnTo>
                    <a:lnTo>
                      <a:pt x="29" y="132"/>
                    </a:lnTo>
                    <a:lnTo>
                      <a:pt x="31" y="134"/>
                    </a:lnTo>
                    <a:lnTo>
                      <a:pt x="36" y="137"/>
                    </a:lnTo>
                    <a:lnTo>
                      <a:pt x="41" y="137"/>
                    </a:lnTo>
                    <a:lnTo>
                      <a:pt x="50" y="137"/>
                    </a:lnTo>
                    <a:lnTo>
                      <a:pt x="62" y="137"/>
                    </a:lnTo>
                    <a:lnTo>
                      <a:pt x="69" y="139"/>
                    </a:lnTo>
                    <a:lnTo>
                      <a:pt x="81" y="139"/>
                    </a:lnTo>
                    <a:lnTo>
                      <a:pt x="91" y="144"/>
                    </a:lnTo>
                    <a:lnTo>
                      <a:pt x="101" y="151"/>
                    </a:lnTo>
                    <a:lnTo>
                      <a:pt x="103" y="163"/>
                    </a:lnTo>
                    <a:lnTo>
                      <a:pt x="105" y="175"/>
                    </a:lnTo>
                    <a:lnTo>
                      <a:pt x="103" y="194"/>
                    </a:lnTo>
                    <a:lnTo>
                      <a:pt x="93" y="211"/>
                    </a:lnTo>
                    <a:lnTo>
                      <a:pt x="84" y="223"/>
                    </a:lnTo>
                    <a:lnTo>
                      <a:pt x="74" y="230"/>
                    </a:lnTo>
                    <a:lnTo>
                      <a:pt x="60" y="233"/>
                    </a:lnTo>
                    <a:lnTo>
                      <a:pt x="45" y="235"/>
                    </a:lnTo>
                    <a:lnTo>
                      <a:pt x="26" y="233"/>
                    </a:lnTo>
                    <a:lnTo>
                      <a:pt x="9" y="221"/>
                    </a:lnTo>
                    <a:lnTo>
                      <a:pt x="2" y="211"/>
                    </a:lnTo>
                    <a:lnTo>
                      <a:pt x="0" y="202"/>
                    </a:lnTo>
                    <a:lnTo>
                      <a:pt x="0" y="199"/>
                    </a:lnTo>
                    <a:lnTo>
                      <a:pt x="2" y="194"/>
                    </a:lnTo>
                    <a:lnTo>
                      <a:pt x="5" y="187"/>
                    </a:lnTo>
                    <a:lnTo>
                      <a:pt x="9" y="178"/>
                    </a:lnTo>
                    <a:lnTo>
                      <a:pt x="12" y="173"/>
                    </a:lnTo>
                    <a:lnTo>
                      <a:pt x="17" y="166"/>
                    </a:lnTo>
                    <a:lnTo>
                      <a:pt x="21" y="158"/>
                    </a:lnTo>
                    <a:lnTo>
                      <a:pt x="17" y="154"/>
                    </a:lnTo>
                    <a:lnTo>
                      <a:pt x="12" y="149"/>
                    </a:lnTo>
                    <a:lnTo>
                      <a:pt x="12" y="144"/>
                    </a:lnTo>
                    <a:lnTo>
                      <a:pt x="9" y="139"/>
                    </a:lnTo>
                    <a:lnTo>
                      <a:pt x="12" y="134"/>
                    </a:lnTo>
                    <a:lnTo>
                      <a:pt x="14" y="127"/>
                    </a:lnTo>
                    <a:lnTo>
                      <a:pt x="19" y="115"/>
                    </a:lnTo>
                    <a:lnTo>
                      <a:pt x="29" y="103"/>
                    </a:lnTo>
                    <a:close/>
                    <a:moveTo>
                      <a:pt x="48" y="10"/>
                    </a:moveTo>
                    <a:lnTo>
                      <a:pt x="41" y="12"/>
                    </a:lnTo>
                    <a:lnTo>
                      <a:pt x="36" y="19"/>
                    </a:lnTo>
                    <a:lnTo>
                      <a:pt x="31" y="31"/>
                    </a:lnTo>
                    <a:lnTo>
                      <a:pt x="29" y="50"/>
                    </a:lnTo>
                    <a:lnTo>
                      <a:pt x="31" y="74"/>
                    </a:lnTo>
                    <a:lnTo>
                      <a:pt x="36" y="91"/>
                    </a:lnTo>
                    <a:lnTo>
                      <a:pt x="43" y="101"/>
                    </a:lnTo>
                    <a:lnTo>
                      <a:pt x="53" y="103"/>
                    </a:lnTo>
                    <a:lnTo>
                      <a:pt x="60" y="101"/>
                    </a:lnTo>
                    <a:lnTo>
                      <a:pt x="67" y="94"/>
                    </a:lnTo>
                    <a:lnTo>
                      <a:pt x="69" y="82"/>
                    </a:lnTo>
                    <a:lnTo>
                      <a:pt x="72" y="62"/>
                    </a:lnTo>
                    <a:lnTo>
                      <a:pt x="69" y="38"/>
                    </a:lnTo>
                    <a:lnTo>
                      <a:pt x="65" y="19"/>
                    </a:lnTo>
                    <a:lnTo>
                      <a:pt x="57" y="12"/>
                    </a:lnTo>
                    <a:lnTo>
                      <a:pt x="48" y="10"/>
                    </a:lnTo>
                    <a:close/>
                    <a:moveTo>
                      <a:pt x="29" y="161"/>
                    </a:moveTo>
                    <a:lnTo>
                      <a:pt x="24" y="168"/>
                    </a:lnTo>
                    <a:lnTo>
                      <a:pt x="19" y="178"/>
                    </a:lnTo>
                    <a:lnTo>
                      <a:pt x="17" y="185"/>
                    </a:lnTo>
                    <a:lnTo>
                      <a:pt x="17" y="190"/>
                    </a:lnTo>
                    <a:lnTo>
                      <a:pt x="19" y="197"/>
                    </a:lnTo>
                    <a:lnTo>
                      <a:pt x="24" y="204"/>
                    </a:lnTo>
                    <a:lnTo>
                      <a:pt x="38" y="211"/>
                    </a:lnTo>
                    <a:lnTo>
                      <a:pt x="57" y="214"/>
                    </a:lnTo>
                    <a:lnTo>
                      <a:pt x="77" y="211"/>
                    </a:lnTo>
                    <a:lnTo>
                      <a:pt x="89" y="204"/>
                    </a:lnTo>
                    <a:lnTo>
                      <a:pt x="96" y="192"/>
                    </a:lnTo>
                    <a:lnTo>
                      <a:pt x="98" y="180"/>
                    </a:lnTo>
                    <a:lnTo>
                      <a:pt x="96" y="173"/>
                    </a:lnTo>
                    <a:lnTo>
                      <a:pt x="91" y="168"/>
                    </a:lnTo>
                    <a:lnTo>
                      <a:pt x="89" y="166"/>
                    </a:lnTo>
                    <a:lnTo>
                      <a:pt x="84" y="166"/>
                    </a:lnTo>
                    <a:lnTo>
                      <a:pt x="67" y="163"/>
                    </a:lnTo>
                    <a:lnTo>
                      <a:pt x="45" y="163"/>
                    </a:lnTo>
                    <a:lnTo>
                      <a:pt x="29" y="161"/>
                    </a:lnTo>
                    <a:close/>
                  </a:path>
                </a:pathLst>
              </a:custGeom>
              <a:solidFill>
                <a:srgbClr val="800000"/>
              </a:solidFill>
              <a:ln w="12065">
                <a:solidFill>
                  <a:srgbClr val="800000"/>
                </a:solidFill>
                <a:prstDash val="solid"/>
                <a:round/>
                <a:headEnd/>
                <a:tailEnd/>
              </a:ln>
            </p:spPr>
            <p:txBody>
              <a:bodyPr/>
              <a:lstStyle/>
              <a:p>
                <a:endParaRPr lang="ru-RU"/>
              </a:p>
            </p:txBody>
          </p:sp>
          <p:sp>
            <p:nvSpPr>
              <p:cNvPr id="182" name="Freeform 1010"/>
              <p:cNvSpPr>
                <a:spLocks/>
              </p:cNvSpPr>
              <p:nvPr/>
            </p:nvSpPr>
            <p:spPr bwMode="auto">
              <a:xfrm>
                <a:off x="8308" y="8398"/>
                <a:ext cx="115" cy="230"/>
              </a:xfrm>
              <a:custGeom>
                <a:avLst/>
                <a:gdLst>
                  <a:gd name="T0" fmla="*/ 24 w 115"/>
                  <a:gd name="T1" fmla="*/ 0 h 230"/>
                  <a:gd name="T2" fmla="*/ 48 w 115"/>
                  <a:gd name="T3" fmla="*/ 7 h 230"/>
                  <a:gd name="T4" fmla="*/ 45 w 115"/>
                  <a:gd name="T5" fmla="*/ 7 h 230"/>
                  <a:gd name="T6" fmla="*/ 38 w 115"/>
                  <a:gd name="T7" fmla="*/ 9 h 230"/>
                  <a:gd name="T8" fmla="*/ 36 w 115"/>
                  <a:gd name="T9" fmla="*/ 19 h 230"/>
                  <a:gd name="T10" fmla="*/ 40 w 115"/>
                  <a:gd name="T11" fmla="*/ 36 h 230"/>
                  <a:gd name="T12" fmla="*/ 64 w 115"/>
                  <a:gd name="T13" fmla="*/ 115 h 230"/>
                  <a:gd name="T14" fmla="*/ 88 w 115"/>
                  <a:gd name="T15" fmla="*/ 29 h 230"/>
                  <a:gd name="T16" fmla="*/ 91 w 115"/>
                  <a:gd name="T17" fmla="*/ 17 h 230"/>
                  <a:gd name="T18" fmla="*/ 91 w 115"/>
                  <a:gd name="T19" fmla="*/ 12 h 230"/>
                  <a:gd name="T20" fmla="*/ 88 w 115"/>
                  <a:gd name="T21" fmla="*/ 7 h 230"/>
                  <a:gd name="T22" fmla="*/ 81 w 115"/>
                  <a:gd name="T23" fmla="*/ 0 h 230"/>
                  <a:gd name="T24" fmla="*/ 115 w 115"/>
                  <a:gd name="T25" fmla="*/ 0 h 230"/>
                  <a:gd name="T26" fmla="*/ 112 w 115"/>
                  <a:gd name="T27" fmla="*/ 9 h 230"/>
                  <a:gd name="T28" fmla="*/ 105 w 115"/>
                  <a:gd name="T29" fmla="*/ 14 h 230"/>
                  <a:gd name="T30" fmla="*/ 103 w 115"/>
                  <a:gd name="T31" fmla="*/ 21 h 230"/>
                  <a:gd name="T32" fmla="*/ 79 w 115"/>
                  <a:gd name="T33" fmla="*/ 108 h 230"/>
                  <a:gd name="T34" fmla="*/ 50 w 115"/>
                  <a:gd name="T35" fmla="*/ 204 h 230"/>
                  <a:gd name="T36" fmla="*/ 31 w 115"/>
                  <a:gd name="T37" fmla="*/ 228 h 230"/>
                  <a:gd name="T38" fmla="*/ 14 w 115"/>
                  <a:gd name="T39" fmla="*/ 228 h 230"/>
                  <a:gd name="T40" fmla="*/ 7 w 115"/>
                  <a:gd name="T41" fmla="*/ 218 h 230"/>
                  <a:gd name="T42" fmla="*/ 7 w 115"/>
                  <a:gd name="T43" fmla="*/ 206 h 230"/>
                  <a:gd name="T44" fmla="*/ 12 w 115"/>
                  <a:gd name="T45" fmla="*/ 197 h 230"/>
                  <a:gd name="T46" fmla="*/ 21 w 115"/>
                  <a:gd name="T47" fmla="*/ 197 h 230"/>
                  <a:gd name="T48" fmla="*/ 31 w 115"/>
                  <a:gd name="T49" fmla="*/ 201 h 230"/>
                  <a:gd name="T50" fmla="*/ 38 w 115"/>
                  <a:gd name="T51" fmla="*/ 199 h 230"/>
                  <a:gd name="T52" fmla="*/ 45 w 115"/>
                  <a:gd name="T53" fmla="*/ 189 h 230"/>
                  <a:gd name="T54" fmla="*/ 48 w 115"/>
                  <a:gd name="T55" fmla="*/ 175 h 230"/>
                  <a:gd name="T56" fmla="*/ 57 w 115"/>
                  <a:gd name="T57" fmla="*/ 149 h 230"/>
                  <a:gd name="T58" fmla="*/ 19 w 115"/>
                  <a:gd name="T59" fmla="*/ 33 h 230"/>
                  <a:gd name="T60" fmla="*/ 12 w 115"/>
                  <a:gd name="T61" fmla="*/ 19 h 230"/>
                  <a:gd name="T62" fmla="*/ 7 w 115"/>
                  <a:gd name="T63" fmla="*/ 12 h 230"/>
                  <a:gd name="T64" fmla="*/ 0 w 115"/>
                  <a:gd name="T65" fmla="*/ 7 h 2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
                  <a:gd name="T100" fmla="*/ 0 h 230"/>
                  <a:gd name="T101" fmla="*/ 115 w 115"/>
                  <a:gd name="T102" fmla="*/ 230 h 2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 h="230">
                    <a:moveTo>
                      <a:pt x="0" y="0"/>
                    </a:moveTo>
                    <a:lnTo>
                      <a:pt x="24" y="0"/>
                    </a:lnTo>
                    <a:lnTo>
                      <a:pt x="48" y="0"/>
                    </a:lnTo>
                    <a:lnTo>
                      <a:pt x="48" y="7"/>
                    </a:lnTo>
                    <a:lnTo>
                      <a:pt x="45" y="7"/>
                    </a:lnTo>
                    <a:lnTo>
                      <a:pt x="43" y="7"/>
                    </a:lnTo>
                    <a:lnTo>
                      <a:pt x="38" y="9"/>
                    </a:lnTo>
                    <a:lnTo>
                      <a:pt x="38" y="14"/>
                    </a:lnTo>
                    <a:lnTo>
                      <a:pt x="36" y="19"/>
                    </a:lnTo>
                    <a:lnTo>
                      <a:pt x="38" y="26"/>
                    </a:lnTo>
                    <a:lnTo>
                      <a:pt x="40" y="36"/>
                    </a:lnTo>
                    <a:lnTo>
                      <a:pt x="52" y="77"/>
                    </a:lnTo>
                    <a:lnTo>
                      <a:pt x="64" y="115"/>
                    </a:lnTo>
                    <a:lnTo>
                      <a:pt x="76" y="72"/>
                    </a:lnTo>
                    <a:lnTo>
                      <a:pt x="88" y="29"/>
                    </a:lnTo>
                    <a:lnTo>
                      <a:pt x="91" y="21"/>
                    </a:lnTo>
                    <a:lnTo>
                      <a:pt x="91" y="17"/>
                    </a:lnTo>
                    <a:lnTo>
                      <a:pt x="91" y="14"/>
                    </a:lnTo>
                    <a:lnTo>
                      <a:pt x="91" y="12"/>
                    </a:lnTo>
                    <a:lnTo>
                      <a:pt x="91" y="9"/>
                    </a:lnTo>
                    <a:lnTo>
                      <a:pt x="88" y="7"/>
                    </a:lnTo>
                    <a:lnTo>
                      <a:pt x="81" y="7"/>
                    </a:lnTo>
                    <a:lnTo>
                      <a:pt x="81" y="0"/>
                    </a:lnTo>
                    <a:lnTo>
                      <a:pt x="98" y="0"/>
                    </a:lnTo>
                    <a:lnTo>
                      <a:pt x="115" y="0"/>
                    </a:lnTo>
                    <a:lnTo>
                      <a:pt x="115" y="7"/>
                    </a:lnTo>
                    <a:lnTo>
                      <a:pt x="112" y="9"/>
                    </a:lnTo>
                    <a:lnTo>
                      <a:pt x="108" y="9"/>
                    </a:lnTo>
                    <a:lnTo>
                      <a:pt x="105" y="14"/>
                    </a:lnTo>
                    <a:lnTo>
                      <a:pt x="103" y="17"/>
                    </a:lnTo>
                    <a:lnTo>
                      <a:pt x="103" y="21"/>
                    </a:lnTo>
                    <a:lnTo>
                      <a:pt x="100" y="31"/>
                    </a:lnTo>
                    <a:lnTo>
                      <a:pt x="79" y="108"/>
                    </a:lnTo>
                    <a:lnTo>
                      <a:pt x="57" y="185"/>
                    </a:lnTo>
                    <a:lnTo>
                      <a:pt x="50" y="204"/>
                    </a:lnTo>
                    <a:lnTo>
                      <a:pt x="40" y="218"/>
                    </a:lnTo>
                    <a:lnTo>
                      <a:pt x="31" y="228"/>
                    </a:lnTo>
                    <a:lnTo>
                      <a:pt x="21" y="230"/>
                    </a:lnTo>
                    <a:lnTo>
                      <a:pt x="14" y="228"/>
                    </a:lnTo>
                    <a:lnTo>
                      <a:pt x="9" y="225"/>
                    </a:lnTo>
                    <a:lnTo>
                      <a:pt x="7" y="218"/>
                    </a:lnTo>
                    <a:lnTo>
                      <a:pt x="4" y="211"/>
                    </a:lnTo>
                    <a:lnTo>
                      <a:pt x="7" y="206"/>
                    </a:lnTo>
                    <a:lnTo>
                      <a:pt x="9" y="199"/>
                    </a:lnTo>
                    <a:lnTo>
                      <a:pt x="12" y="197"/>
                    </a:lnTo>
                    <a:lnTo>
                      <a:pt x="16" y="194"/>
                    </a:lnTo>
                    <a:lnTo>
                      <a:pt x="21" y="197"/>
                    </a:lnTo>
                    <a:lnTo>
                      <a:pt x="26" y="199"/>
                    </a:lnTo>
                    <a:lnTo>
                      <a:pt x="31" y="201"/>
                    </a:lnTo>
                    <a:lnTo>
                      <a:pt x="33" y="201"/>
                    </a:lnTo>
                    <a:lnTo>
                      <a:pt x="38" y="199"/>
                    </a:lnTo>
                    <a:lnTo>
                      <a:pt x="40" y="197"/>
                    </a:lnTo>
                    <a:lnTo>
                      <a:pt x="45" y="189"/>
                    </a:lnTo>
                    <a:lnTo>
                      <a:pt x="45" y="182"/>
                    </a:lnTo>
                    <a:lnTo>
                      <a:pt x="48" y="175"/>
                    </a:lnTo>
                    <a:lnTo>
                      <a:pt x="52" y="163"/>
                    </a:lnTo>
                    <a:lnTo>
                      <a:pt x="57" y="149"/>
                    </a:lnTo>
                    <a:lnTo>
                      <a:pt x="38" y="91"/>
                    </a:lnTo>
                    <a:lnTo>
                      <a:pt x="19" y="33"/>
                    </a:lnTo>
                    <a:lnTo>
                      <a:pt x="16" y="26"/>
                    </a:lnTo>
                    <a:lnTo>
                      <a:pt x="12" y="19"/>
                    </a:lnTo>
                    <a:lnTo>
                      <a:pt x="9" y="14"/>
                    </a:lnTo>
                    <a:lnTo>
                      <a:pt x="7" y="12"/>
                    </a:lnTo>
                    <a:lnTo>
                      <a:pt x="4" y="9"/>
                    </a:lnTo>
                    <a:lnTo>
                      <a:pt x="0" y="7"/>
                    </a:lnTo>
                    <a:lnTo>
                      <a:pt x="0" y="0"/>
                    </a:lnTo>
                    <a:close/>
                  </a:path>
                </a:pathLst>
              </a:custGeom>
              <a:solidFill>
                <a:srgbClr val="800000"/>
              </a:solidFill>
              <a:ln w="12065">
                <a:solidFill>
                  <a:srgbClr val="800000"/>
                </a:solidFill>
                <a:prstDash val="solid"/>
                <a:round/>
                <a:headEnd/>
                <a:tailEnd/>
              </a:ln>
            </p:spPr>
            <p:txBody>
              <a:bodyPr/>
              <a:lstStyle/>
              <a:p>
                <a:endParaRPr lang="ru-RU"/>
              </a:p>
            </p:txBody>
          </p:sp>
        </p:grpSp>
        <p:grpSp>
          <p:nvGrpSpPr>
            <p:cNvPr id="55" name="Group 1011"/>
            <p:cNvGrpSpPr>
              <a:grpSpLocks/>
            </p:cNvGrpSpPr>
            <p:nvPr/>
          </p:nvGrpSpPr>
          <p:grpSpPr bwMode="auto">
            <a:xfrm>
              <a:off x="7211" y="2316"/>
              <a:ext cx="1008" cy="502"/>
              <a:chOff x="7211" y="2316"/>
              <a:chExt cx="1008" cy="502"/>
            </a:xfrm>
          </p:grpSpPr>
          <p:sp>
            <p:nvSpPr>
              <p:cNvPr id="65" name="Rectangle 1012"/>
              <p:cNvSpPr>
                <a:spLocks noChangeArrowheads="1"/>
              </p:cNvSpPr>
              <p:nvPr/>
            </p:nvSpPr>
            <p:spPr bwMode="auto">
              <a:xfrm>
                <a:off x="7211" y="2316"/>
                <a:ext cx="1008" cy="5"/>
              </a:xfrm>
              <a:prstGeom prst="rect">
                <a:avLst/>
              </a:prstGeom>
              <a:solidFill>
                <a:srgbClr val="475E76"/>
              </a:solidFill>
              <a:ln w="9525">
                <a:noFill/>
                <a:miter lim="800000"/>
                <a:headEnd/>
                <a:tailEnd/>
              </a:ln>
            </p:spPr>
            <p:txBody>
              <a:bodyPr/>
              <a:lstStyle/>
              <a:p>
                <a:endParaRPr lang="ru-RU"/>
              </a:p>
            </p:txBody>
          </p:sp>
          <p:sp>
            <p:nvSpPr>
              <p:cNvPr id="66" name="Rectangle 1013"/>
              <p:cNvSpPr>
                <a:spLocks noChangeArrowheads="1"/>
              </p:cNvSpPr>
              <p:nvPr/>
            </p:nvSpPr>
            <p:spPr bwMode="auto">
              <a:xfrm>
                <a:off x="7211" y="2321"/>
                <a:ext cx="1008" cy="5"/>
              </a:xfrm>
              <a:prstGeom prst="rect">
                <a:avLst/>
              </a:prstGeom>
              <a:solidFill>
                <a:srgbClr val="475E76"/>
              </a:solidFill>
              <a:ln w="9525">
                <a:noFill/>
                <a:miter lim="800000"/>
                <a:headEnd/>
                <a:tailEnd/>
              </a:ln>
            </p:spPr>
            <p:txBody>
              <a:bodyPr/>
              <a:lstStyle/>
              <a:p>
                <a:endParaRPr lang="ru-RU"/>
              </a:p>
            </p:txBody>
          </p:sp>
          <p:sp>
            <p:nvSpPr>
              <p:cNvPr id="67" name="Rectangle 1014"/>
              <p:cNvSpPr>
                <a:spLocks noChangeArrowheads="1"/>
              </p:cNvSpPr>
              <p:nvPr/>
            </p:nvSpPr>
            <p:spPr bwMode="auto">
              <a:xfrm>
                <a:off x="7211" y="2326"/>
                <a:ext cx="1008" cy="7"/>
              </a:xfrm>
              <a:prstGeom prst="rect">
                <a:avLst/>
              </a:prstGeom>
              <a:solidFill>
                <a:srgbClr val="475F77"/>
              </a:solidFill>
              <a:ln w="9525">
                <a:noFill/>
                <a:miter lim="800000"/>
                <a:headEnd/>
                <a:tailEnd/>
              </a:ln>
            </p:spPr>
            <p:txBody>
              <a:bodyPr/>
              <a:lstStyle/>
              <a:p>
                <a:endParaRPr lang="ru-RU"/>
              </a:p>
            </p:txBody>
          </p:sp>
          <p:sp>
            <p:nvSpPr>
              <p:cNvPr id="68" name="Rectangle 1015"/>
              <p:cNvSpPr>
                <a:spLocks noChangeArrowheads="1"/>
              </p:cNvSpPr>
              <p:nvPr/>
            </p:nvSpPr>
            <p:spPr bwMode="auto">
              <a:xfrm>
                <a:off x="7211" y="2333"/>
                <a:ext cx="1008" cy="5"/>
              </a:xfrm>
              <a:prstGeom prst="rect">
                <a:avLst/>
              </a:prstGeom>
              <a:solidFill>
                <a:srgbClr val="485F77"/>
              </a:solidFill>
              <a:ln w="9525">
                <a:noFill/>
                <a:miter lim="800000"/>
                <a:headEnd/>
                <a:tailEnd/>
              </a:ln>
            </p:spPr>
            <p:txBody>
              <a:bodyPr/>
              <a:lstStyle/>
              <a:p>
                <a:endParaRPr lang="ru-RU"/>
              </a:p>
            </p:txBody>
          </p:sp>
          <p:sp>
            <p:nvSpPr>
              <p:cNvPr id="69" name="Rectangle 1016"/>
              <p:cNvSpPr>
                <a:spLocks noChangeArrowheads="1"/>
              </p:cNvSpPr>
              <p:nvPr/>
            </p:nvSpPr>
            <p:spPr bwMode="auto">
              <a:xfrm>
                <a:off x="7211" y="2338"/>
                <a:ext cx="1008" cy="4"/>
              </a:xfrm>
              <a:prstGeom prst="rect">
                <a:avLst/>
              </a:prstGeom>
              <a:solidFill>
                <a:srgbClr val="486078"/>
              </a:solidFill>
              <a:ln w="9525">
                <a:noFill/>
                <a:miter lim="800000"/>
                <a:headEnd/>
                <a:tailEnd/>
              </a:ln>
            </p:spPr>
            <p:txBody>
              <a:bodyPr/>
              <a:lstStyle/>
              <a:p>
                <a:endParaRPr lang="ru-RU"/>
              </a:p>
            </p:txBody>
          </p:sp>
          <p:sp>
            <p:nvSpPr>
              <p:cNvPr id="70" name="Rectangle 1017"/>
              <p:cNvSpPr>
                <a:spLocks noChangeArrowheads="1"/>
              </p:cNvSpPr>
              <p:nvPr/>
            </p:nvSpPr>
            <p:spPr bwMode="auto">
              <a:xfrm>
                <a:off x="7211" y="2342"/>
                <a:ext cx="1008" cy="5"/>
              </a:xfrm>
              <a:prstGeom prst="rect">
                <a:avLst/>
              </a:prstGeom>
              <a:solidFill>
                <a:srgbClr val="486079"/>
              </a:solidFill>
              <a:ln w="9525">
                <a:noFill/>
                <a:miter lim="800000"/>
                <a:headEnd/>
                <a:tailEnd/>
              </a:ln>
            </p:spPr>
            <p:txBody>
              <a:bodyPr/>
              <a:lstStyle/>
              <a:p>
                <a:endParaRPr lang="ru-RU"/>
              </a:p>
            </p:txBody>
          </p:sp>
          <p:sp>
            <p:nvSpPr>
              <p:cNvPr id="71" name="Rectangle 1018"/>
              <p:cNvSpPr>
                <a:spLocks noChangeArrowheads="1"/>
              </p:cNvSpPr>
              <p:nvPr/>
            </p:nvSpPr>
            <p:spPr bwMode="auto">
              <a:xfrm>
                <a:off x="7211" y="2347"/>
                <a:ext cx="1008" cy="5"/>
              </a:xfrm>
              <a:prstGeom prst="rect">
                <a:avLst/>
              </a:prstGeom>
              <a:solidFill>
                <a:srgbClr val="49617A"/>
              </a:solidFill>
              <a:ln w="9525">
                <a:noFill/>
                <a:miter lim="800000"/>
                <a:headEnd/>
                <a:tailEnd/>
              </a:ln>
            </p:spPr>
            <p:txBody>
              <a:bodyPr/>
              <a:lstStyle/>
              <a:p>
                <a:endParaRPr lang="ru-RU"/>
              </a:p>
            </p:txBody>
          </p:sp>
          <p:sp>
            <p:nvSpPr>
              <p:cNvPr id="72" name="Rectangle 1019"/>
              <p:cNvSpPr>
                <a:spLocks noChangeArrowheads="1"/>
              </p:cNvSpPr>
              <p:nvPr/>
            </p:nvSpPr>
            <p:spPr bwMode="auto">
              <a:xfrm>
                <a:off x="7211" y="2352"/>
                <a:ext cx="1008" cy="5"/>
              </a:xfrm>
              <a:prstGeom prst="rect">
                <a:avLst/>
              </a:prstGeom>
              <a:solidFill>
                <a:srgbClr val="49617A"/>
              </a:solidFill>
              <a:ln w="9525">
                <a:noFill/>
                <a:miter lim="800000"/>
                <a:headEnd/>
                <a:tailEnd/>
              </a:ln>
            </p:spPr>
            <p:txBody>
              <a:bodyPr/>
              <a:lstStyle/>
              <a:p>
                <a:endParaRPr lang="ru-RU"/>
              </a:p>
            </p:txBody>
          </p:sp>
          <p:sp>
            <p:nvSpPr>
              <p:cNvPr id="73" name="Rectangle 1020"/>
              <p:cNvSpPr>
                <a:spLocks noChangeArrowheads="1"/>
              </p:cNvSpPr>
              <p:nvPr/>
            </p:nvSpPr>
            <p:spPr bwMode="auto">
              <a:xfrm>
                <a:off x="7211" y="2357"/>
                <a:ext cx="1008" cy="7"/>
              </a:xfrm>
              <a:prstGeom prst="rect">
                <a:avLst/>
              </a:prstGeom>
              <a:solidFill>
                <a:srgbClr val="4A627B"/>
              </a:solidFill>
              <a:ln w="9525">
                <a:noFill/>
                <a:miter lim="800000"/>
                <a:headEnd/>
                <a:tailEnd/>
              </a:ln>
            </p:spPr>
            <p:txBody>
              <a:bodyPr/>
              <a:lstStyle/>
              <a:p>
                <a:endParaRPr lang="ru-RU"/>
              </a:p>
            </p:txBody>
          </p:sp>
          <p:sp>
            <p:nvSpPr>
              <p:cNvPr id="74" name="Rectangle 1021"/>
              <p:cNvSpPr>
                <a:spLocks noChangeArrowheads="1"/>
              </p:cNvSpPr>
              <p:nvPr/>
            </p:nvSpPr>
            <p:spPr bwMode="auto">
              <a:xfrm>
                <a:off x="7211" y="2364"/>
                <a:ext cx="1008" cy="5"/>
              </a:xfrm>
              <a:prstGeom prst="rect">
                <a:avLst/>
              </a:prstGeom>
              <a:solidFill>
                <a:srgbClr val="4B637C"/>
              </a:solidFill>
              <a:ln w="9525">
                <a:noFill/>
                <a:miter lim="800000"/>
                <a:headEnd/>
                <a:tailEnd/>
              </a:ln>
            </p:spPr>
            <p:txBody>
              <a:bodyPr/>
              <a:lstStyle/>
              <a:p>
                <a:endParaRPr lang="ru-RU"/>
              </a:p>
            </p:txBody>
          </p:sp>
          <p:sp>
            <p:nvSpPr>
              <p:cNvPr id="75" name="Rectangle 1022"/>
              <p:cNvSpPr>
                <a:spLocks noChangeArrowheads="1"/>
              </p:cNvSpPr>
              <p:nvPr/>
            </p:nvSpPr>
            <p:spPr bwMode="auto">
              <a:xfrm>
                <a:off x="7211" y="2369"/>
                <a:ext cx="1008" cy="5"/>
              </a:xfrm>
              <a:prstGeom prst="rect">
                <a:avLst/>
              </a:prstGeom>
              <a:solidFill>
                <a:srgbClr val="4B647E"/>
              </a:solidFill>
              <a:ln w="9525">
                <a:noFill/>
                <a:miter lim="800000"/>
                <a:headEnd/>
                <a:tailEnd/>
              </a:ln>
            </p:spPr>
            <p:txBody>
              <a:bodyPr/>
              <a:lstStyle/>
              <a:p>
                <a:endParaRPr lang="ru-RU"/>
              </a:p>
            </p:txBody>
          </p:sp>
          <p:sp>
            <p:nvSpPr>
              <p:cNvPr id="76" name="Rectangle 1023"/>
              <p:cNvSpPr>
                <a:spLocks noChangeArrowheads="1"/>
              </p:cNvSpPr>
              <p:nvPr/>
            </p:nvSpPr>
            <p:spPr bwMode="auto">
              <a:xfrm>
                <a:off x="7211" y="2374"/>
                <a:ext cx="1008" cy="4"/>
              </a:xfrm>
              <a:prstGeom prst="rect">
                <a:avLst/>
              </a:prstGeom>
              <a:solidFill>
                <a:srgbClr val="4C657E"/>
              </a:solidFill>
              <a:ln w="9525">
                <a:noFill/>
                <a:miter lim="800000"/>
                <a:headEnd/>
                <a:tailEnd/>
              </a:ln>
            </p:spPr>
            <p:txBody>
              <a:bodyPr/>
              <a:lstStyle/>
              <a:p>
                <a:endParaRPr lang="ru-RU"/>
              </a:p>
            </p:txBody>
          </p:sp>
          <p:sp>
            <p:nvSpPr>
              <p:cNvPr id="77" name="Rectangle 0"/>
              <p:cNvSpPr>
                <a:spLocks noChangeArrowheads="1"/>
              </p:cNvSpPr>
              <p:nvPr/>
            </p:nvSpPr>
            <p:spPr bwMode="auto">
              <a:xfrm>
                <a:off x="7211" y="2378"/>
                <a:ext cx="1008" cy="5"/>
              </a:xfrm>
              <a:prstGeom prst="rect">
                <a:avLst/>
              </a:prstGeom>
              <a:solidFill>
                <a:srgbClr val="4D6680"/>
              </a:solidFill>
              <a:ln w="9525">
                <a:noFill/>
                <a:miter lim="800000"/>
                <a:headEnd/>
                <a:tailEnd/>
              </a:ln>
            </p:spPr>
            <p:txBody>
              <a:bodyPr/>
              <a:lstStyle/>
              <a:p>
                <a:endParaRPr lang="ru-RU"/>
              </a:p>
            </p:txBody>
          </p:sp>
          <p:sp>
            <p:nvSpPr>
              <p:cNvPr id="78" name="Rectangle 1"/>
              <p:cNvSpPr>
                <a:spLocks noChangeArrowheads="1"/>
              </p:cNvSpPr>
              <p:nvPr/>
            </p:nvSpPr>
            <p:spPr bwMode="auto">
              <a:xfrm>
                <a:off x="7211" y="2383"/>
                <a:ext cx="1008" cy="5"/>
              </a:xfrm>
              <a:prstGeom prst="rect">
                <a:avLst/>
              </a:prstGeom>
              <a:solidFill>
                <a:srgbClr val="4D6680"/>
              </a:solidFill>
              <a:ln w="9525">
                <a:noFill/>
                <a:miter lim="800000"/>
                <a:headEnd/>
                <a:tailEnd/>
              </a:ln>
            </p:spPr>
            <p:txBody>
              <a:bodyPr/>
              <a:lstStyle/>
              <a:p>
                <a:endParaRPr lang="ru-RU"/>
              </a:p>
            </p:txBody>
          </p:sp>
          <p:sp>
            <p:nvSpPr>
              <p:cNvPr id="79" name="Rectangle 2"/>
              <p:cNvSpPr>
                <a:spLocks noChangeArrowheads="1"/>
              </p:cNvSpPr>
              <p:nvPr/>
            </p:nvSpPr>
            <p:spPr bwMode="auto">
              <a:xfrm>
                <a:off x="7211" y="2388"/>
                <a:ext cx="1008" cy="7"/>
              </a:xfrm>
              <a:prstGeom prst="rect">
                <a:avLst/>
              </a:prstGeom>
              <a:solidFill>
                <a:srgbClr val="4E6782"/>
              </a:solidFill>
              <a:ln w="9525">
                <a:noFill/>
                <a:miter lim="800000"/>
                <a:headEnd/>
                <a:tailEnd/>
              </a:ln>
            </p:spPr>
            <p:txBody>
              <a:bodyPr/>
              <a:lstStyle/>
              <a:p>
                <a:endParaRPr lang="ru-RU"/>
              </a:p>
            </p:txBody>
          </p:sp>
          <p:sp>
            <p:nvSpPr>
              <p:cNvPr id="80" name="Rectangle 3"/>
              <p:cNvSpPr>
                <a:spLocks noChangeArrowheads="1"/>
              </p:cNvSpPr>
              <p:nvPr/>
            </p:nvSpPr>
            <p:spPr bwMode="auto">
              <a:xfrm>
                <a:off x="7211" y="2395"/>
                <a:ext cx="1008" cy="5"/>
              </a:xfrm>
              <a:prstGeom prst="rect">
                <a:avLst/>
              </a:prstGeom>
              <a:solidFill>
                <a:srgbClr val="4F6983"/>
              </a:solidFill>
              <a:ln w="9525">
                <a:noFill/>
                <a:miter lim="800000"/>
                <a:headEnd/>
                <a:tailEnd/>
              </a:ln>
            </p:spPr>
            <p:txBody>
              <a:bodyPr/>
              <a:lstStyle/>
              <a:p>
                <a:endParaRPr lang="ru-RU"/>
              </a:p>
            </p:txBody>
          </p:sp>
          <p:sp>
            <p:nvSpPr>
              <p:cNvPr id="81" name="Rectangle 4"/>
              <p:cNvSpPr>
                <a:spLocks noChangeArrowheads="1"/>
              </p:cNvSpPr>
              <p:nvPr/>
            </p:nvSpPr>
            <p:spPr bwMode="auto">
              <a:xfrm>
                <a:off x="7211" y="2400"/>
                <a:ext cx="1008" cy="5"/>
              </a:xfrm>
              <a:prstGeom prst="rect">
                <a:avLst/>
              </a:prstGeom>
              <a:solidFill>
                <a:srgbClr val="506A85"/>
              </a:solidFill>
              <a:ln w="9525">
                <a:noFill/>
                <a:miter lim="800000"/>
                <a:headEnd/>
                <a:tailEnd/>
              </a:ln>
            </p:spPr>
            <p:txBody>
              <a:bodyPr/>
              <a:lstStyle/>
              <a:p>
                <a:endParaRPr lang="ru-RU"/>
              </a:p>
            </p:txBody>
          </p:sp>
          <p:sp>
            <p:nvSpPr>
              <p:cNvPr id="82" name="Rectangle 5"/>
              <p:cNvSpPr>
                <a:spLocks noChangeArrowheads="1"/>
              </p:cNvSpPr>
              <p:nvPr/>
            </p:nvSpPr>
            <p:spPr bwMode="auto">
              <a:xfrm>
                <a:off x="7211" y="2405"/>
                <a:ext cx="1008" cy="5"/>
              </a:xfrm>
              <a:prstGeom prst="rect">
                <a:avLst/>
              </a:prstGeom>
              <a:solidFill>
                <a:srgbClr val="506B86"/>
              </a:solidFill>
              <a:ln w="9525">
                <a:noFill/>
                <a:miter lim="800000"/>
                <a:headEnd/>
                <a:tailEnd/>
              </a:ln>
            </p:spPr>
            <p:txBody>
              <a:bodyPr/>
              <a:lstStyle/>
              <a:p>
                <a:endParaRPr lang="ru-RU"/>
              </a:p>
            </p:txBody>
          </p:sp>
          <p:sp>
            <p:nvSpPr>
              <p:cNvPr id="83" name="Rectangle 6"/>
              <p:cNvSpPr>
                <a:spLocks noChangeArrowheads="1"/>
              </p:cNvSpPr>
              <p:nvPr/>
            </p:nvSpPr>
            <p:spPr bwMode="auto">
              <a:xfrm>
                <a:off x="7211" y="2410"/>
                <a:ext cx="1008" cy="4"/>
              </a:xfrm>
              <a:prstGeom prst="rect">
                <a:avLst/>
              </a:prstGeom>
              <a:solidFill>
                <a:srgbClr val="516C87"/>
              </a:solidFill>
              <a:ln w="9525">
                <a:noFill/>
                <a:miter lim="800000"/>
                <a:headEnd/>
                <a:tailEnd/>
              </a:ln>
            </p:spPr>
            <p:txBody>
              <a:bodyPr/>
              <a:lstStyle/>
              <a:p>
                <a:endParaRPr lang="ru-RU"/>
              </a:p>
            </p:txBody>
          </p:sp>
          <p:sp>
            <p:nvSpPr>
              <p:cNvPr id="84" name="Rectangle 7"/>
              <p:cNvSpPr>
                <a:spLocks noChangeArrowheads="1"/>
              </p:cNvSpPr>
              <p:nvPr/>
            </p:nvSpPr>
            <p:spPr bwMode="auto">
              <a:xfrm>
                <a:off x="7211" y="2414"/>
                <a:ext cx="1008" cy="8"/>
              </a:xfrm>
              <a:prstGeom prst="rect">
                <a:avLst/>
              </a:prstGeom>
              <a:solidFill>
                <a:srgbClr val="526E89"/>
              </a:solidFill>
              <a:ln w="9525">
                <a:noFill/>
                <a:miter lim="800000"/>
                <a:headEnd/>
                <a:tailEnd/>
              </a:ln>
            </p:spPr>
            <p:txBody>
              <a:bodyPr/>
              <a:lstStyle/>
              <a:p>
                <a:endParaRPr lang="ru-RU"/>
              </a:p>
            </p:txBody>
          </p:sp>
          <p:sp>
            <p:nvSpPr>
              <p:cNvPr id="85" name="Rectangle 8"/>
              <p:cNvSpPr>
                <a:spLocks noChangeArrowheads="1"/>
              </p:cNvSpPr>
              <p:nvPr/>
            </p:nvSpPr>
            <p:spPr bwMode="auto">
              <a:xfrm>
                <a:off x="7211" y="2422"/>
                <a:ext cx="1008" cy="4"/>
              </a:xfrm>
              <a:prstGeom prst="rect">
                <a:avLst/>
              </a:prstGeom>
              <a:solidFill>
                <a:srgbClr val="546F8B"/>
              </a:solidFill>
              <a:ln w="9525">
                <a:noFill/>
                <a:miter lim="800000"/>
                <a:headEnd/>
                <a:tailEnd/>
              </a:ln>
            </p:spPr>
            <p:txBody>
              <a:bodyPr/>
              <a:lstStyle/>
              <a:p>
                <a:endParaRPr lang="ru-RU"/>
              </a:p>
            </p:txBody>
          </p:sp>
          <p:sp>
            <p:nvSpPr>
              <p:cNvPr id="86" name="Rectangle 9"/>
              <p:cNvSpPr>
                <a:spLocks noChangeArrowheads="1"/>
              </p:cNvSpPr>
              <p:nvPr/>
            </p:nvSpPr>
            <p:spPr bwMode="auto">
              <a:xfrm>
                <a:off x="7211" y="2426"/>
                <a:ext cx="1008" cy="5"/>
              </a:xfrm>
              <a:prstGeom prst="rect">
                <a:avLst/>
              </a:prstGeom>
              <a:solidFill>
                <a:srgbClr val="54708D"/>
              </a:solidFill>
              <a:ln w="9525">
                <a:noFill/>
                <a:miter lim="800000"/>
                <a:headEnd/>
                <a:tailEnd/>
              </a:ln>
            </p:spPr>
            <p:txBody>
              <a:bodyPr/>
              <a:lstStyle/>
              <a:p>
                <a:endParaRPr lang="ru-RU"/>
              </a:p>
            </p:txBody>
          </p:sp>
          <p:sp>
            <p:nvSpPr>
              <p:cNvPr id="87" name="Rectangle 10"/>
              <p:cNvSpPr>
                <a:spLocks noChangeArrowheads="1"/>
              </p:cNvSpPr>
              <p:nvPr/>
            </p:nvSpPr>
            <p:spPr bwMode="auto">
              <a:xfrm>
                <a:off x="7211" y="2431"/>
                <a:ext cx="1008" cy="5"/>
              </a:xfrm>
              <a:prstGeom prst="rect">
                <a:avLst/>
              </a:prstGeom>
              <a:solidFill>
                <a:srgbClr val="55728F"/>
              </a:solidFill>
              <a:ln w="9525">
                <a:noFill/>
                <a:miter lim="800000"/>
                <a:headEnd/>
                <a:tailEnd/>
              </a:ln>
            </p:spPr>
            <p:txBody>
              <a:bodyPr/>
              <a:lstStyle/>
              <a:p>
                <a:endParaRPr lang="ru-RU"/>
              </a:p>
            </p:txBody>
          </p:sp>
          <p:sp>
            <p:nvSpPr>
              <p:cNvPr id="88" name="Rectangle 11"/>
              <p:cNvSpPr>
                <a:spLocks noChangeArrowheads="1"/>
              </p:cNvSpPr>
              <p:nvPr/>
            </p:nvSpPr>
            <p:spPr bwMode="auto">
              <a:xfrm>
                <a:off x="7211" y="2436"/>
                <a:ext cx="1008" cy="5"/>
              </a:xfrm>
              <a:prstGeom prst="rect">
                <a:avLst/>
              </a:prstGeom>
              <a:solidFill>
                <a:srgbClr val="567390"/>
              </a:solidFill>
              <a:ln w="9525">
                <a:noFill/>
                <a:miter lim="800000"/>
                <a:headEnd/>
                <a:tailEnd/>
              </a:ln>
            </p:spPr>
            <p:txBody>
              <a:bodyPr/>
              <a:lstStyle/>
              <a:p>
                <a:endParaRPr lang="ru-RU"/>
              </a:p>
            </p:txBody>
          </p:sp>
          <p:sp>
            <p:nvSpPr>
              <p:cNvPr id="89" name="Rectangle 12"/>
              <p:cNvSpPr>
                <a:spLocks noChangeArrowheads="1"/>
              </p:cNvSpPr>
              <p:nvPr/>
            </p:nvSpPr>
            <p:spPr bwMode="auto">
              <a:xfrm>
                <a:off x="7211" y="2441"/>
                <a:ext cx="1008" cy="5"/>
              </a:xfrm>
              <a:prstGeom prst="rect">
                <a:avLst/>
              </a:prstGeom>
              <a:solidFill>
                <a:srgbClr val="577491"/>
              </a:solidFill>
              <a:ln w="9525">
                <a:noFill/>
                <a:miter lim="800000"/>
                <a:headEnd/>
                <a:tailEnd/>
              </a:ln>
            </p:spPr>
            <p:txBody>
              <a:bodyPr/>
              <a:lstStyle/>
              <a:p>
                <a:endParaRPr lang="ru-RU"/>
              </a:p>
            </p:txBody>
          </p:sp>
          <p:sp>
            <p:nvSpPr>
              <p:cNvPr id="90" name="Rectangle 13"/>
              <p:cNvSpPr>
                <a:spLocks noChangeArrowheads="1"/>
              </p:cNvSpPr>
              <p:nvPr/>
            </p:nvSpPr>
            <p:spPr bwMode="auto">
              <a:xfrm>
                <a:off x="7211" y="2446"/>
                <a:ext cx="1008" cy="7"/>
              </a:xfrm>
              <a:prstGeom prst="rect">
                <a:avLst/>
              </a:prstGeom>
              <a:solidFill>
                <a:srgbClr val="587693"/>
              </a:solidFill>
              <a:ln w="9525">
                <a:noFill/>
                <a:miter lim="800000"/>
                <a:headEnd/>
                <a:tailEnd/>
              </a:ln>
            </p:spPr>
            <p:txBody>
              <a:bodyPr/>
              <a:lstStyle/>
              <a:p>
                <a:endParaRPr lang="ru-RU"/>
              </a:p>
            </p:txBody>
          </p:sp>
          <p:sp>
            <p:nvSpPr>
              <p:cNvPr id="91" name="Rectangle 14"/>
              <p:cNvSpPr>
                <a:spLocks noChangeArrowheads="1"/>
              </p:cNvSpPr>
              <p:nvPr/>
            </p:nvSpPr>
            <p:spPr bwMode="auto">
              <a:xfrm>
                <a:off x="7211" y="2453"/>
                <a:ext cx="1008" cy="5"/>
              </a:xfrm>
              <a:prstGeom prst="rect">
                <a:avLst/>
              </a:prstGeom>
              <a:solidFill>
                <a:srgbClr val="5A7896"/>
              </a:solidFill>
              <a:ln w="9525">
                <a:noFill/>
                <a:miter lim="800000"/>
                <a:headEnd/>
                <a:tailEnd/>
              </a:ln>
            </p:spPr>
            <p:txBody>
              <a:bodyPr/>
              <a:lstStyle/>
              <a:p>
                <a:endParaRPr lang="ru-RU"/>
              </a:p>
            </p:txBody>
          </p:sp>
          <p:sp>
            <p:nvSpPr>
              <p:cNvPr id="92" name="Rectangle 15"/>
              <p:cNvSpPr>
                <a:spLocks noChangeArrowheads="1"/>
              </p:cNvSpPr>
              <p:nvPr/>
            </p:nvSpPr>
            <p:spPr bwMode="auto">
              <a:xfrm>
                <a:off x="7211" y="2458"/>
                <a:ext cx="1008" cy="4"/>
              </a:xfrm>
              <a:prstGeom prst="rect">
                <a:avLst/>
              </a:prstGeom>
              <a:solidFill>
                <a:srgbClr val="5B7998"/>
              </a:solidFill>
              <a:ln w="9525">
                <a:noFill/>
                <a:miter lim="800000"/>
                <a:headEnd/>
                <a:tailEnd/>
              </a:ln>
            </p:spPr>
            <p:txBody>
              <a:bodyPr/>
              <a:lstStyle/>
              <a:p>
                <a:endParaRPr lang="ru-RU"/>
              </a:p>
            </p:txBody>
          </p:sp>
          <p:sp>
            <p:nvSpPr>
              <p:cNvPr id="93" name="Rectangle 16"/>
              <p:cNvSpPr>
                <a:spLocks noChangeArrowheads="1"/>
              </p:cNvSpPr>
              <p:nvPr/>
            </p:nvSpPr>
            <p:spPr bwMode="auto">
              <a:xfrm>
                <a:off x="7211" y="2462"/>
                <a:ext cx="1008" cy="5"/>
              </a:xfrm>
              <a:prstGeom prst="rect">
                <a:avLst/>
              </a:prstGeom>
              <a:solidFill>
                <a:srgbClr val="5C7A99"/>
              </a:solidFill>
              <a:ln w="9525">
                <a:noFill/>
                <a:miter lim="800000"/>
                <a:headEnd/>
                <a:tailEnd/>
              </a:ln>
            </p:spPr>
            <p:txBody>
              <a:bodyPr/>
              <a:lstStyle/>
              <a:p>
                <a:endParaRPr lang="ru-RU"/>
              </a:p>
            </p:txBody>
          </p:sp>
          <p:sp>
            <p:nvSpPr>
              <p:cNvPr id="94" name="Rectangle 17"/>
              <p:cNvSpPr>
                <a:spLocks noChangeArrowheads="1"/>
              </p:cNvSpPr>
              <p:nvPr/>
            </p:nvSpPr>
            <p:spPr bwMode="auto">
              <a:xfrm>
                <a:off x="7211" y="2467"/>
                <a:ext cx="1008" cy="5"/>
              </a:xfrm>
              <a:prstGeom prst="rect">
                <a:avLst/>
              </a:prstGeom>
              <a:solidFill>
                <a:srgbClr val="5D7C9C"/>
              </a:solidFill>
              <a:ln w="9525">
                <a:noFill/>
                <a:miter lim="800000"/>
                <a:headEnd/>
                <a:tailEnd/>
              </a:ln>
            </p:spPr>
            <p:txBody>
              <a:bodyPr/>
              <a:lstStyle/>
              <a:p>
                <a:endParaRPr lang="ru-RU"/>
              </a:p>
            </p:txBody>
          </p:sp>
          <p:sp>
            <p:nvSpPr>
              <p:cNvPr id="95" name="Rectangle 18"/>
              <p:cNvSpPr>
                <a:spLocks noChangeArrowheads="1"/>
              </p:cNvSpPr>
              <p:nvPr/>
            </p:nvSpPr>
            <p:spPr bwMode="auto">
              <a:xfrm>
                <a:off x="7211" y="2472"/>
                <a:ext cx="1008" cy="5"/>
              </a:xfrm>
              <a:prstGeom prst="rect">
                <a:avLst/>
              </a:prstGeom>
              <a:solidFill>
                <a:srgbClr val="5E7E9D"/>
              </a:solidFill>
              <a:ln w="9525">
                <a:noFill/>
                <a:miter lim="800000"/>
                <a:headEnd/>
                <a:tailEnd/>
              </a:ln>
            </p:spPr>
            <p:txBody>
              <a:bodyPr/>
              <a:lstStyle/>
              <a:p>
                <a:endParaRPr lang="ru-RU"/>
              </a:p>
            </p:txBody>
          </p:sp>
          <p:sp>
            <p:nvSpPr>
              <p:cNvPr id="96" name="Rectangle 19"/>
              <p:cNvSpPr>
                <a:spLocks noChangeArrowheads="1"/>
              </p:cNvSpPr>
              <p:nvPr/>
            </p:nvSpPr>
            <p:spPr bwMode="auto">
              <a:xfrm>
                <a:off x="7211" y="2477"/>
                <a:ext cx="1008" cy="7"/>
              </a:xfrm>
              <a:prstGeom prst="rect">
                <a:avLst/>
              </a:prstGeom>
              <a:solidFill>
                <a:srgbClr val="6080A0"/>
              </a:solidFill>
              <a:ln w="9525">
                <a:noFill/>
                <a:miter lim="800000"/>
                <a:headEnd/>
                <a:tailEnd/>
              </a:ln>
            </p:spPr>
            <p:txBody>
              <a:bodyPr/>
              <a:lstStyle/>
              <a:p>
                <a:endParaRPr lang="ru-RU"/>
              </a:p>
            </p:txBody>
          </p:sp>
          <p:sp>
            <p:nvSpPr>
              <p:cNvPr id="97" name="Rectangle 20"/>
              <p:cNvSpPr>
                <a:spLocks noChangeArrowheads="1"/>
              </p:cNvSpPr>
              <p:nvPr/>
            </p:nvSpPr>
            <p:spPr bwMode="auto">
              <a:xfrm>
                <a:off x="7211" y="2484"/>
                <a:ext cx="1008" cy="5"/>
              </a:xfrm>
              <a:prstGeom prst="rect">
                <a:avLst/>
              </a:prstGeom>
              <a:solidFill>
                <a:srgbClr val="6181A2"/>
              </a:solidFill>
              <a:ln w="9525">
                <a:noFill/>
                <a:miter lim="800000"/>
                <a:headEnd/>
                <a:tailEnd/>
              </a:ln>
            </p:spPr>
            <p:txBody>
              <a:bodyPr/>
              <a:lstStyle/>
              <a:p>
                <a:endParaRPr lang="ru-RU"/>
              </a:p>
            </p:txBody>
          </p:sp>
          <p:sp>
            <p:nvSpPr>
              <p:cNvPr id="98" name="Rectangle 21"/>
              <p:cNvSpPr>
                <a:spLocks noChangeArrowheads="1"/>
              </p:cNvSpPr>
              <p:nvPr/>
            </p:nvSpPr>
            <p:spPr bwMode="auto">
              <a:xfrm>
                <a:off x="7211" y="2489"/>
                <a:ext cx="1008" cy="5"/>
              </a:xfrm>
              <a:prstGeom prst="rect">
                <a:avLst/>
              </a:prstGeom>
              <a:solidFill>
                <a:srgbClr val="6384A5"/>
              </a:solidFill>
              <a:ln w="9525">
                <a:noFill/>
                <a:miter lim="800000"/>
                <a:headEnd/>
                <a:tailEnd/>
              </a:ln>
            </p:spPr>
            <p:txBody>
              <a:bodyPr/>
              <a:lstStyle/>
              <a:p>
                <a:endParaRPr lang="ru-RU"/>
              </a:p>
            </p:txBody>
          </p:sp>
          <p:sp>
            <p:nvSpPr>
              <p:cNvPr id="99" name="Rectangle 22"/>
              <p:cNvSpPr>
                <a:spLocks noChangeArrowheads="1"/>
              </p:cNvSpPr>
              <p:nvPr/>
            </p:nvSpPr>
            <p:spPr bwMode="auto">
              <a:xfrm>
                <a:off x="7211" y="2494"/>
                <a:ext cx="1008" cy="4"/>
              </a:xfrm>
              <a:prstGeom prst="rect">
                <a:avLst/>
              </a:prstGeom>
              <a:solidFill>
                <a:srgbClr val="6485A6"/>
              </a:solidFill>
              <a:ln w="9525">
                <a:noFill/>
                <a:miter lim="800000"/>
                <a:headEnd/>
                <a:tailEnd/>
              </a:ln>
            </p:spPr>
            <p:txBody>
              <a:bodyPr/>
              <a:lstStyle/>
              <a:p>
                <a:endParaRPr lang="ru-RU"/>
              </a:p>
            </p:txBody>
          </p:sp>
          <p:sp>
            <p:nvSpPr>
              <p:cNvPr id="100" name="Rectangle 23"/>
              <p:cNvSpPr>
                <a:spLocks noChangeArrowheads="1"/>
              </p:cNvSpPr>
              <p:nvPr/>
            </p:nvSpPr>
            <p:spPr bwMode="auto">
              <a:xfrm>
                <a:off x="7211" y="2498"/>
                <a:ext cx="1008" cy="5"/>
              </a:xfrm>
              <a:prstGeom prst="rect">
                <a:avLst/>
              </a:prstGeom>
              <a:solidFill>
                <a:srgbClr val="6587A9"/>
              </a:solidFill>
              <a:ln w="9525">
                <a:noFill/>
                <a:miter lim="800000"/>
                <a:headEnd/>
                <a:tailEnd/>
              </a:ln>
            </p:spPr>
            <p:txBody>
              <a:bodyPr/>
              <a:lstStyle/>
              <a:p>
                <a:endParaRPr lang="ru-RU"/>
              </a:p>
            </p:txBody>
          </p:sp>
          <p:sp>
            <p:nvSpPr>
              <p:cNvPr id="101" name="Rectangle 24"/>
              <p:cNvSpPr>
                <a:spLocks noChangeArrowheads="1"/>
              </p:cNvSpPr>
              <p:nvPr/>
            </p:nvSpPr>
            <p:spPr bwMode="auto">
              <a:xfrm>
                <a:off x="7211" y="2503"/>
                <a:ext cx="1008" cy="7"/>
              </a:xfrm>
              <a:prstGeom prst="rect">
                <a:avLst/>
              </a:prstGeom>
              <a:solidFill>
                <a:srgbClr val="6789AC"/>
              </a:solidFill>
              <a:ln w="9525">
                <a:noFill/>
                <a:miter lim="800000"/>
                <a:headEnd/>
                <a:tailEnd/>
              </a:ln>
            </p:spPr>
            <p:txBody>
              <a:bodyPr/>
              <a:lstStyle/>
              <a:p>
                <a:endParaRPr lang="ru-RU"/>
              </a:p>
            </p:txBody>
          </p:sp>
          <p:sp>
            <p:nvSpPr>
              <p:cNvPr id="102" name="Rectangle 25"/>
              <p:cNvSpPr>
                <a:spLocks noChangeArrowheads="1"/>
              </p:cNvSpPr>
              <p:nvPr/>
            </p:nvSpPr>
            <p:spPr bwMode="auto">
              <a:xfrm>
                <a:off x="7211" y="2510"/>
                <a:ext cx="1008" cy="5"/>
              </a:xfrm>
              <a:prstGeom prst="rect">
                <a:avLst/>
              </a:prstGeom>
              <a:solidFill>
                <a:srgbClr val="688BAE"/>
              </a:solidFill>
              <a:ln w="9525">
                <a:noFill/>
                <a:miter lim="800000"/>
                <a:headEnd/>
                <a:tailEnd/>
              </a:ln>
            </p:spPr>
            <p:txBody>
              <a:bodyPr/>
              <a:lstStyle/>
              <a:p>
                <a:endParaRPr lang="ru-RU"/>
              </a:p>
            </p:txBody>
          </p:sp>
          <p:sp>
            <p:nvSpPr>
              <p:cNvPr id="103" name="Rectangle 26"/>
              <p:cNvSpPr>
                <a:spLocks noChangeArrowheads="1"/>
              </p:cNvSpPr>
              <p:nvPr/>
            </p:nvSpPr>
            <p:spPr bwMode="auto">
              <a:xfrm>
                <a:off x="7211" y="2515"/>
                <a:ext cx="1008" cy="5"/>
              </a:xfrm>
              <a:prstGeom prst="rect">
                <a:avLst/>
              </a:prstGeom>
              <a:solidFill>
                <a:srgbClr val="698DB0"/>
              </a:solidFill>
              <a:ln w="9525">
                <a:noFill/>
                <a:miter lim="800000"/>
                <a:headEnd/>
                <a:tailEnd/>
              </a:ln>
            </p:spPr>
            <p:txBody>
              <a:bodyPr/>
              <a:lstStyle/>
              <a:p>
                <a:endParaRPr lang="ru-RU"/>
              </a:p>
            </p:txBody>
          </p:sp>
          <p:sp>
            <p:nvSpPr>
              <p:cNvPr id="104" name="Rectangle 27"/>
              <p:cNvSpPr>
                <a:spLocks noChangeArrowheads="1"/>
              </p:cNvSpPr>
              <p:nvPr/>
            </p:nvSpPr>
            <p:spPr bwMode="auto">
              <a:xfrm>
                <a:off x="7211" y="2520"/>
                <a:ext cx="1008" cy="5"/>
              </a:xfrm>
              <a:prstGeom prst="rect">
                <a:avLst/>
              </a:prstGeom>
              <a:solidFill>
                <a:srgbClr val="6B8FB3"/>
              </a:solidFill>
              <a:ln w="9525">
                <a:noFill/>
                <a:miter lim="800000"/>
                <a:headEnd/>
                <a:tailEnd/>
              </a:ln>
            </p:spPr>
            <p:txBody>
              <a:bodyPr/>
              <a:lstStyle/>
              <a:p>
                <a:endParaRPr lang="ru-RU"/>
              </a:p>
            </p:txBody>
          </p:sp>
          <p:sp>
            <p:nvSpPr>
              <p:cNvPr id="105" name="Rectangle 28"/>
              <p:cNvSpPr>
                <a:spLocks noChangeArrowheads="1"/>
              </p:cNvSpPr>
              <p:nvPr/>
            </p:nvSpPr>
            <p:spPr bwMode="auto">
              <a:xfrm>
                <a:off x="7211" y="2525"/>
                <a:ext cx="1008" cy="5"/>
              </a:xfrm>
              <a:prstGeom prst="rect">
                <a:avLst/>
              </a:prstGeom>
              <a:solidFill>
                <a:srgbClr val="6C90B4"/>
              </a:solidFill>
              <a:ln w="9525">
                <a:noFill/>
                <a:miter lim="800000"/>
                <a:headEnd/>
                <a:tailEnd/>
              </a:ln>
            </p:spPr>
            <p:txBody>
              <a:bodyPr/>
              <a:lstStyle/>
              <a:p>
                <a:endParaRPr lang="ru-RU"/>
              </a:p>
            </p:txBody>
          </p:sp>
          <p:sp>
            <p:nvSpPr>
              <p:cNvPr id="106" name="Rectangle 29"/>
              <p:cNvSpPr>
                <a:spLocks noChangeArrowheads="1"/>
              </p:cNvSpPr>
              <p:nvPr/>
            </p:nvSpPr>
            <p:spPr bwMode="auto">
              <a:xfrm>
                <a:off x="7211" y="2530"/>
                <a:ext cx="1008" cy="4"/>
              </a:xfrm>
              <a:prstGeom prst="rect">
                <a:avLst/>
              </a:prstGeom>
              <a:solidFill>
                <a:srgbClr val="6E92B7"/>
              </a:solidFill>
              <a:ln w="9525">
                <a:noFill/>
                <a:miter lim="800000"/>
                <a:headEnd/>
                <a:tailEnd/>
              </a:ln>
            </p:spPr>
            <p:txBody>
              <a:bodyPr/>
              <a:lstStyle/>
              <a:p>
                <a:endParaRPr lang="ru-RU"/>
              </a:p>
            </p:txBody>
          </p:sp>
          <p:sp>
            <p:nvSpPr>
              <p:cNvPr id="107" name="Rectangle 30"/>
              <p:cNvSpPr>
                <a:spLocks noChangeArrowheads="1"/>
              </p:cNvSpPr>
              <p:nvPr/>
            </p:nvSpPr>
            <p:spPr bwMode="auto">
              <a:xfrm>
                <a:off x="7211" y="2534"/>
                <a:ext cx="1008" cy="8"/>
              </a:xfrm>
              <a:prstGeom prst="rect">
                <a:avLst/>
              </a:prstGeom>
              <a:solidFill>
                <a:srgbClr val="6F94BA"/>
              </a:solidFill>
              <a:ln w="9525">
                <a:noFill/>
                <a:miter lim="800000"/>
                <a:headEnd/>
                <a:tailEnd/>
              </a:ln>
            </p:spPr>
            <p:txBody>
              <a:bodyPr/>
              <a:lstStyle/>
              <a:p>
                <a:endParaRPr lang="ru-RU"/>
              </a:p>
            </p:txBody>
          </p:sp>
          <p:sp>
            <p:nvSpPr>
              <p:cNvPr id="108" name="Rectangle 31"/>
              <p:cNvSpPr>
                <a:spLocks noChangeArrowheads="1"/>
              </p:cNvSpPr>
              <p:nvPr/>
            </p:nvSpPr>
            <p:spPr bwMode="auto">
              <a:xfrm>
                <a:off x="7211" y="2542"/>
                <a:ext cx="1008" cy="4"/>
              </a:xfrm>
              <a:prstGeom prst="rect">
                <a:avLst/>
              </a:prstGeom>
              <a:solidFill>
                <a:srgbClr val="7196BC"/>
              </a:solidFill>
              <a:ln w="9525">
                <a:noFill/>
                <a:miter lim="800000"/>
                <a:headEnd/>
                <a:tailEnd/>
              </a:ln>
            </p:spPr>
            <p:txBody>
              <a:bodyPr/>
              <a:lstStyle/>
              <a:p>
                <a:endParaRPr lang="ru-RU"/>
              </a:p>
            </p:txBody>
          </p:sp>
          <p:sp>
            <p:nvSpPr>
              <p:cNvPr id="109" name="Rectangle 32"/>
              <p:cNvSpPr>
                <a:spLocks noChangeArrowheads="1"/>
              </p:cNvSpPr>
              <p:nvPr/>
            </p:nvSpPr>
            <p:spPr bwMode="auto">
              <a:xfrm>
                <a:off x="7211" y="2546"/>
                <a:ext cx="1008" cy="5"/>
              </a:xfrm>
              <a:prstGeom prst="rect">
                <a:avLst/>
              </a:prstGeom>
              <a:solidFill>
                <a:srgbClr val="7298BE"/>
              </a:solidFill>
              <a:ln w="9525">
                <a:noFill/>
                <a:miter lim="800000"/>
                <a:headEnd/>
                <a:tailEnd/>
              </a:ln>
            </p:spPr>
            <p:txBody>
              <a:bodyPr/>
              <a:lstStyle/>
              <a:p>
                <a:endParaRPr lang="ru-RU"/>
              </a:p>
            </p:txBody>
          </p:sp>
          <p:sp>
            <p:nvSpPr>
              <p:cNvPr id="110" name="Rectangle 33"/>
              <p:cNvSpPr>
                <a:spLocks noChangeArrowheads="1"/>
              </p:cNvSpPr>
              <p:nvPr/>
            </p:nvSpPr>
            <p:spPr bwMode="auto">
              <a:xfrm>
                <a:off x="7211" y="2551"/>
                <a:ext cx="1008" cy="5"/>
              </a:xfrm>
              <a:prstGeom prst="rect">
                <a:avLst/>
              </a:prstGeom>
              <a:solidFill>
                <a:srgbClr val="739AC1"/>
              </a:solidFill>
              <a:ln w="9525">
                <a:noFill/>
                <a:miter lim="800000"/>
                <a:headEnd/>
                <a:tailEnd/>
              </a:ln>
            </p:spPr>
            <p:txBody>
              <a:bodyPr/>
              <a:lstStyle/>
              <a:p>
                <a:endParaRPr lang="ru-RU"/>
              </a:p>
            </p:txBody>
          </p:sp>
          <p:sp>
            <p:nvSpPr>
              <p:cNvPr id="111" name="Rectangle 34"/>
              <p:cNvSpPr>
                <a:spLocks noChangeArrowheads="1"/>
              </p:cNvSpPr>
              <p:nvPr/>
            </p:nvSpPr>
            <p:spPr bwMode="auto">
              <a:xfrm>
                <a:off x="7211" y="2556"/>
                <a:ext cx="1008" cy="5"/>
              </a:xfrm>
              <a:prstGeom prst="rect">
                <a:avLst/>
              </a:prstGeom>
              <a:solidFill>
                <a:srgbClr val="749BC2"/>
              </a:solidFill>
              <a:ln w="9525">
                <a:noFill/>
                <a:miter lim="800000"/>
                <a:headEnd/>
                <a:tailEnd/>
              </a:ln>
            </p:spPr>
            <p:txBody>
              <a:bodyPr/>
              <a:lstStyle/>
              <a:p>
                <a:endParaRPr lang="ru-RU"/>
              </a:p>
            </p:txBody>
          </p:sp>
          <p:sp>
            <p:nvSpPr>
              <p:cNvPr id="112" name="Rectangle 35"/>
              <p:cNvSpPr>
                <a:spLocks noChangeArrowheads="1"/>
              </p:cNvSpPr>
              <p:nvPr/>
            </p:nvSpPr>
            <p:spPr bwMode="auto">
              <a:xfrm>
                <a:off x="7211" y="2561"/>
                <a:ext cx="1008" cy="5"/>
              </a:xfrm>
              <a:prstGeom prst="rect">
                <a:avLst/>
              </a:prstGeom>
              <a:solidFill>
                <a:srgbClr val="769DC5"/>
              </a:solidFill>
              <a:ln w="9525">
                <a:noFill/>
                <a:miter lim="800000"/>
                <a:headEnd/>
                <a:tailEnd/>
              </a:ln>
            </p:spPr>
            <p:txBody>
              <a:bodyPr/>
              <a:lstStyle/>
              <a:p>
                <a:endParaRPr lang="ru-RU"/>
              </a:p>
            </p:txBody>
          </p:sp>
          <p:sp>
            <p:nvSpPr>
              <p:cNvPr id="113" name="Rectangle 36"/>
              <p:cNvSpPr>
                <a:spLocks noChangeArrowheads="1"/>
              </p:cNvSpPr>
              <p:nvPr/>
            </p:nvSpPr>
            <p:spPr bwMode="auto">
              <a:xfrm>
                <a:off x="7211" y="2566"/>
                <a:ext cx="1008" cy="7"/>
              </a:xfrm>
              <a:prstGeom prst="rect">
                <a:avLst/>
              </a:prstGeom>
              <a:solidFill>
                <a:srgbClr val="789FC7"/>
              </a:solidFill>
              <a:ln w="9525">
                <a:noFill/>
                <a:miter lim="800000"/>
                <a:headEnd/>
                <a:tailEnd/>
              </a:ln>
            </p:spPr>
            <p:txBody>
              <a:bodyPr/>
              <a:lstStyle/>
              <a:p>
                <a:endParaRPr lang="ru-RU"/>
              </a:p>
            </p:txBody>
          </p:sp>
          <p:sp>
            <p:nvSpPr>
              <p:cNvPr id="114" name="Rectangle 37"/>
              <p:cNvSpPr>
                <a:spLocks noChangeArrowheads="1"/>
              </p:cNvSpPr>
              <p:nvPr/>
            </p:nvSpPr>
            <p:spPr bwMode="auto">
              <a:xfrm>
                <a:off x="7211" y="2573"/>
                <a:ext cx="1008" cy="5"/>
              </a:xfrm>
              <a:prstGeom prst="rect">
                <a:avLst/>
              </a:prstGeom>
              <a:solidFill>
                <a:srgbClr val="79A1CA"/>
              </a:solidFill>
              <a:ln w="9525">
                <a:noFill/>
                <a:miter lim="800000"/>
                <a:headEnd/>
                <a:tailEnd/>
              </a:ln>
            </p:spPr>
            <p:txBody>
              <a:bodyPr/>
              <a:lstStyle/>
              <a:p>
                <a:endParaRPr lang="ru-RU"/>
              </a:p>
            </p:txBody>
          </p:sp>
          <p:sp>
            <p:nvSpPr>
              <p:cNvPr id="115" name="Rectangle 38"/>
              <p:cNvSpPr>
                <a:spLocks noChangeArrowheads="1"/>
              </p:cNvSpPr>
              <p:nvPr/>
            </p:nvSpPr>
            <p:spPr bwMode="auto">
              <a:xfrm>
                <a:off x="7211" y="2578"/>
                <a:ext cx="1008" cy="4"/>
              </a:xfrm>
              <a:prstGeom prst="rect">
                <a:avLst/>
              </a:prstGeom>
              <a:solidFill>
                <a:srgbClr val="7AA3CC"/>
              </a:solidFill>
              <a:ln w="9525">
                <a:noFill/>
                <a:miter lim="800000"/>
                <a:headEnd/>
                <a:tailEnd/>
              </a:ln>
            </p:spPr>
            <p:txBody>
              <a:bodyPr/>
              <a:lstStyle/>
              <a:p>
                <a:endParaRPr lang="ru-RU"/>
              </a:p>
            </p:txBody>
          </p:sp>
          <p:sp>
            <p:nvSpPr>
              <p:cNvPr id="116" name="Rectangle 39"/>
              <p:cNvSpPr>
                <a:spLocks noChangeArrowheads="1"/>
              </p:cNvSpPr>
              <p:nvPr/>
            </p:nvSpPr>
            <p:spPr bwMode="auto">
              <a:xfrm>
                <a:off x="7211" y="2582"/>
                <a:ext cx="1008" cy="5"/>
              </a:xfrm>
              <a:prstGeom prst="rect">
                <a:avLst/>
              </a:prstGeom>
              <a:solidFill>
                <a:srgbClr val="7BA5CE"/>
              </a:solidFill>
              <a:ln w="9525">
                <a:noFill/>
                <a:miter lim="800000"/>
                <a:headEnd/>
                <a:tailEnd/>
              </a:ln>
            </p:spPr>
            <p:txBody>
              <a:bodyPr/>
              <a:lstStyle/>
              <a:p>
                <a:endParaRPr lang="ru-RU"/>
              </a:p>
            </p:txBody>
          </p:sp>
          <p:sp>
            <p:nvSpPr>
              <p:cNvPr id="117" name="Rectangle 40"/>
              <p:cNvSpPr>
                <a:spLocks noChangeArrowheads="1"/>
              </p:cNvSpPr>
              <p:nvPr/>
            </p:nvSpPr>
            <p:spPr bwMode="auto">
              <a:xfrm>
                <a:off x="7211" y="2587"/>
                <a:ext cx="1008" cy="5"/>
              </a:xfrm>
              <a:prstGeom prst="rect">
                <a:avLst/>
              </a:prstGeom>
              <a:solidFill>
                <a:srgbClr val="7CA6D0"/>
              </a:solidFill>
              <a:ln w="9525">
                <a:noFill/>
                <a:miter lim="800000"/>
                <a:headEnd/>
                <a:tailEnd/>
              </a:ln>
            </p:spPr>
            <p:txBody>
              <a:bodyPr/>
              <a:lstStyle/>
              <a:p>
                <a:endParaRPr lang="ru-RU"/>
              </a:p>
            </p:txBody>
          </p:sp>
          <p:sp>
            <p:nvSpPr>
              <p:cNvPr id="118" name="Rectangle 41"/>
              <p:cNvSpPr>
                <a:spLocks noChangeArrowheads="1"/>
              </p:cNvSpPr>
              <p:nvPr/>
            </p:nvSpPr>
            <p:spPr bwMode="auto">
              <a:xfrm>
                <a:off x="7211" y="2592"/>
                <a:ext cx="1008" cy="7"/>
              </a:xfrm>
              <a:prstGeom prst="rect">
                <a:avLst/>
              </a:prstGeom>
              <a:solidFill>
                <a:srgbClr val="7EA8D2"/>
              </a:solidFill>
              <a:ln w="9525">
                <a:noFill/>
                <a:miter lim="800000"/>
                <a:headEnd/>
                <a:tailEnd/>
              </a:ln>
            </p:spPr>
            <p:txBody>
              <a:bodyPr/>
              <a:lstStyle/>
              <a:p>
                <a:endParaRPr lang="ru-RU"/>
              </a:p>
            </p:txBody>
          </p:sp>
          <p:sp>
            <p:nvSpPr>
              <p:cNvPr id="119" name="Rectangle 42"/>
              <p:cNvSpPr>
                <a:spLocks noChangeArrowheads="1"/>
              </p:cNvSpPr>
              <p:nvPr/>
            </p:nvSpPr>
            <p:spPr bwMode="auto">
              <a:xfrm>
                <a:off x="7211" y="2599"/>
                <a:ext cx="1008" cy="5"/>
              </a:xfrm>
              <a:prstGeom prst="rect">
                <a:avLst/>
              </a:prstGeom>
              <a:solidFill>
                <a:srgbClr val="7FAAD4"/>
              </a:solidFill>
              <a:ln w="9525">
                <a:noFill/>
                <a:miter lim="800000"/>
                <a:headEnd/>
                <a:tailEnd/>
              </a:ln>
            </p:spPr>
            <p:txBody>
              <a:bodyPr/>
              <a:lstStyle/>
              <a:p>
                <a:endParaRPr lang="ru-RU"/>
              </a:p>
            </p:txBody>
          </p:sp>
          <p:sp>
            <p:nvSpPr>
              <p:cNvPr id="120" name="Rectangle 43"/>
              <p:cNvSpPr>
                <a:spLocks noChangeArrowheads="1"/>
              </p:cNvSpPr>
              <p:nvPr/>
            </p:nvSpPr>
            <p:spPr bwMode="auto">
              <a:xfrm>
                <a:off x="7211" y="2604"/>
                <a:ext cx="1008" cy="5"/>
              </a:xfrm>
              <a:prstGeom prst="rect">
                <a:avLst/>
              </a:prstGeom>
              <a:solidFill>
                <a:srgbClr val="81ABD7"/>
              </a:solidFill>
              <a:ln w="9525">
                <a:noFill/>
                <a:miter lim="800000"/>
                <a:headEnd/>
                <a:tailEnd/>
              </a:ln>
            </p:spPr>
            <p:txBody>
              <a:bodyPr/>
              <a:lstStyle/>
              <a:p>
                <a:endParaRPr lang="ru-RU"/>
              </a:p>
            </p:txBody>
          </p:sp>
          <p:sp>
            <p:nvSpPr>
              <p:cNvPr id="121" name="Rectangle 44"/>
              <p:cNvSpPr>
                <a:spLocks noChangeArrowheads="1"/>
              </p:cNvSpPr>
              <p:nvPr/>
            </p:nvSpPr>
            <p:spPr bwMode="auto">
              <a:xfrm>
                <a:off x="7211" y="2609"/>
                <a:ext cx="1008" cy="5"/>
              </a:xfrm>
              <a:prstGeom prst="rect">
                <a:avLst/>
              </a:prstGeom>
              <a:solidFill>
                <a:srgbClr val="81ADD8"/>
              </a:solidFill>
              <a:ln w="9525">
                <a:noFill/>
                <a:miter lim="800000"/>
                <a:headEnd/>
                <a:tailEnd/>
              </a:ln>
            </p:spPr>
            <p:txBody>
              <a:bodyPr/>
              <a:lstStyle/>
              <a:p>
                <a:endParaRPr lang="ru-RU"/>
              </a:p>
            </p:txBody>
          </p:sp>
          <p:sp>
            <p:nvSpPr>
              <p:cNvPr id="122" name="Rectangle 45"/>
              <p:cNvSpPr>
                <a:spLocks noChangeArrowheads="1"/>
              </p:cNvSpPr>
              <p:nvPr/>
            </p:nvSpPr>
            <p:spPr bwMode="auto">
              <a:xfrm>
                <a:off x="7211" y="2614"/>
                <a:ext cx="1008" cy="4"/>
              </a:xfrm>
              <a:prstGeom prst="rect">
                <a:avLst/>
              </a:prstGeom>
              <a:solidFill>
                <a:srgbClr val="83AEDA"/>
              </a:solidFill>
              <a:ln w="9525">
                <a:noFill/>
                <a:miter lim="800000"/>
                <a:headEnd/>
                <a:tailEnd/>
              </a:ln>
            </p:spPr>
            <p:txBody>
              <a:bodyPr/>
              <a:lstStyle/>
              <a:p>
                <a:endParaRPr lang="ru-RU"/>
              </a:p>
            </p:txBody>
          </p:sp>
          <p:sp>
            <p:nvSpPr>
              <p:cNvPr id="123" name="Rectangle 46"/>
              <p:cNvSpPr>
                <a:spLocks noChangeArrowheads="1"/>
              </p:cNvSpPr>
              <p:nvPr/>
            </p:nvSpPr>
            <p:spPr bwMode="auto">
              <a:xfrm>
                <a:off x="7211" y="2618"/>
                <a:ext cx="1008" cy="5"/>
              </a:xfrm>
              <a:prstGeom prst="rect">
                <a:avLst/>
              </a:prstGeom>
              <a:solidFill>
                <a:srgbClr val="84AFDC"/>
              </a:solidFill>
              <a:ln w="9525">
                <a:noFill/>
                <a:miter lim="800000"/>
                <a:headEnd/>
                <a:tailEnd/>
              </a:ln>
            </p:spPr>
            <p:txBody>
              <a:bodyPr/>
              <a:lstStyle/>
              <a:p>
                <a:endParaRPr lang="ru-RU"/>
              </a:p>
            </p:txBody>
          </p:sp>
          <p:sp>
            <p:nvSpPr>
              <p:cNvPr id="124" name="Rectangle 47"/>
              <p:cNvSpPr>
                <a:spLocks noChangeArrowheads="1"/>
              </p:cNvSpPr>
              <p:nvPr/>
            </p:nvSpPr>
            <p:spPr bwMode="auto">
              <a:xfrm>
                <a:off x="7211" y="2623"/>
                <a:ext cx="1008" cy="7"/>
              </a:xfrm>
              <a:prstGeom prst="rect">
                <a:avLst/>
              </a:prstGeom>
              <a:solidFill>
                <a:srgbClr val="85B1DE"/>
              </a:solidFill>
              <a:ln w="9525">
                <a:noFill/>
                <a:miter lim="800000"/>
                <a:headEnd/>
                <a:tailEnd/>
              </a:ln>
            </p:spPr>
            <p:txBody>
              <a:bodyPr/>
              <a:lstStyle/>
              <a:p>
                <a:endParaRPr lang="ru-RU"/>
              </a:p>
            </p:txBody>
          </p:sp>
          <p:sp>
            <p:nvSpPr>
              <p:cNvPr id="125" name="Rectangle 48"/>
              <p:cNvSpPr>
                <a:spLocks noChangeArrowheads="1"/>
              </p:cNvSpPr>
              <p:nvPr/>
            </p:nvSpPr>
            <p:spPr bwMode="auto">
              <a:xfrm>
                <a:off x="7211" y="2630"/>
                <a:ext cx="1008" cy="5"/>
              </a:xfrm>
              <a:prstGeom prst="rect">
                <a:avLst/>
              </a:prstGeom>
              <a:solidFill>
                <a:srgbClr val="86B3E0"/>
              </a:solidFill>
              <a:ln w="9525">
                <a:noFill/>
                <a:miter lim="800000"/>
                <a:headEnd/>
                <a:tailEnd/>
              </a:ln>
            </p:spPr>
            <p:txBody>
              <a:bodyPr/>
              <a:lstStyle/>
              <a:p>
                <a:endParaRPr lang="ru-RU"/>
              </a:p>
            </p:txBody>
          </p:sp>
          <p:sp>
            <p:nvSpPr>
              <p:cNvPr id="126" name="Rectangle 49"/>
              <p:cNvSpPr>
                <a:spLocks noChangeArrowheads="1"/>
              </p:cNvSpPr>
              <p:nvPr/>
            </p:nvSpPr>
            <p:spPr bwMode="auto">
              <a:xfrm>
                <a:off x="7211" y="2635"/>
                <a:ext cx="1008" cy="5"/>
              </a:xfrm>
              <a:prstGeom prst="rect">
                <a:avLst/>
              </a:prstGeom>
              <a:solidFill>
                <a:srgbClr val="87B4E1"/>
              </a:solidFill>
              <a:ln w="9525">
                <a:noFill/>
                <a:miter lim="800000"/>
                <a:headEnd/>
                <a:tailEnd/>
              </a:ln>
            </p:spPr>
            <p:txBody>
              <a:bodyPr/>
              <a:lstStyle/>
              <a:p>
                <a:endParaRPr lang="ru-RU"/>
              </a:p>
            </p:txBody>
          </p:sp>
          <p:sp>
            <p:nvSpPr>
              <p:cNvPr id="127" name="Rectangle 50"/>
              <p:cNvSpPr>
                <a:spLocks noChangeArrowheads="1"/>
              </p:cNvSpPr>
              <p:nvPr/>
            </p:nvSpPr>
            <p:spPr bwMode="auto">
              <a:xfrm>
                <a:off x="7211" y="2640"/>
                <a:ext cx="1008" cy="5"/>
              </a:xfrm>
              <a:prstGeom prst="rect">
                <a:avLst/>
              </a:prstGeom>
              <a:solidFill>
                <a:srgbClr val="88B5E3"/>
              </a:solidFill>
              <a:ln w="9525">
                <a:noFill/>
                <a:miter lim="800000"/>
                <a:headEnd/>
                <a:tailEnd/>
              </a:ln>
            </p:spPr>
            <p:txBody>
              <a:bodyPr/>
              <a:lstStyle/>
              <a:p>
                <a:endParaRPr lang="ru-RU"/>
              </a:p>
            </p:txBody>
          </p:sp>
          <p:sp>
            <p:nvSpPr>
              <p:cNvPr id="128" name="Rectangle 51"/>
              <p:cNvSpPr>
                <a:spLocks noChangeArrowheads="1"/>
              </p:cNvSpPr>
              <p:nvPr/>
            </p:nvSpPr>
            <p:spPr bwMode="auto">
              <a:xfrm>
                <a:off x="7211" y="2645"/>
                <a:ext cx="1008" cy="5"/>
              </a:xfrm>
              <a:prstGeom prst="rect">
                <a:avLst/>
              </a:prstGeom>
              <a:solidFill>
                <a:srgbClr val="89B7E5"/>
              </a:solidFill>
              <a:ln w="9525">
                <a:noFill/>
                <a:miter lim="800000"/>
                <a:headEnd/>
                <a:tailEnd/>
              </a:ln>
            </p:spPr>
            <p:txBody>
              <a:bodyPr/>
              <a:lstStyle/>
              <a:p>
                <a:endParaRPr lang="ru-RU"/>
              </a:p>
            </p:txBody>
          </p:sp>
          <p:sp>
            <p:nvSpPr>
              <p:cNvPr id="129" name="Rectangle 52"/>
              <p:cNvSpPr>
                <a:spLocks noChangeArrowheads="1"/>
              </p:cNvSpPr>
              <p:nvPr/>
            </p:nvSpPr>
            <p:spPr bwMode="auto">
              <a:xfrm>
                <a:off x="7211" y="2650"/>
                <a:ext cx="1008" cy="7"/>
              </a:xfrm>
              <a:prstGeom prst="rect">
                <a:avLst/>
              </a:prstGeom>
              <a:solidFill>
                <a:srgbClr val="8AB8E6"/>
              </a:solidFill>
              <a:ln w="9525">
                <a:noFill/>
                <a:miter lim="800000"/>
                <a:headEnd/>
                <a:tailEnd/>
              </a:ln>
            </p:spPr>
            <p:txBody>
              <a:bodyPr/>
              <a:lstStyle/>
              <a:p>
                <a:endParaRPr lang="ru-RU"/>
              </a:p>
            </p:txBody>
          </p:sp>
          <p:sp>
            <p:nvSpPr>
              <p:cNvPr id="130" name="Rectangle 53"/>
              <p:cNvSpPr>
                <a:spLocks noChangeArrowheads="1"/>
              </p:cNvSpPr>
              <p:nvPr/>
            </p:nvSpPr>
            <p:spPr bwMode="auto">
              <a:xfrm>
                <a:off x="7211" y="2657"/>
                <a:ext cx="1008" cy="5"/>
              </a:xfrm>
              <a:prstGeom prst="rect">
                <a:avLst/>
              </a:prstGeom>
              <a:solidFill>
                <a:srgbClr val="8BB9E8"/>
              </a:solidFill>
              <a:ln w="9525">
                <a:noFill/>
                <a:miter lim="800000"/>
                <a:headEnd/>
                <a:tailEnd/>
              </a:ln>
            </p:spPr>
            <p:txBody>
              <a:bodyPr/>
              <a:lstStyle/>
              <a:p>
                <a:endParaRPr lang="ru-RU"/>
              </a:p>
            </p:txBody>
          </p:sp>
          <p:sp>
            <p:nvSpPr>
              <p:cNvPr id="131" name="Rectangle 54"/>
              <p:cNvSpPr>
                <a:spLocks noChangeArrowheads="1"/>
              </p:cNvSpPr>
              <p:nvPr/>
            </p:nvSpPr>
            <p:spPr bwMode="auto">
              <a:xfrm>
                <a:off x="7211" y="2662"/>
                <a:ext cx="1008" cy="4"/>
              </a:xfrm>
              <a:prstGeom prst="rect">
                <a:avLst/>
              </a:prstGeom>
              <a:solidFill>
                <a:srgbClr val="8CBAE9"/>
              </a:solidFill>
              <a:ln w="9525">
                <a:noFill/>
                <a:miter lim="800000"/>
                <a:headEnd/>
                <a:tailEnd/>
              </a:ln>
            </p:spPr>
            <p:txBody>
              <a:bodyPr/>
              <a:lstStyle/>
              <a:p>
                <a:endParaRPr lang="ru-RU"/>
              </a:p>
            </p:txBody>
          </p:sp>
          <p:sp>
            <p:nvSpPr>
              <p:cNvPr id="132" name="Rectangle 55"/>
              <p:cNvSpPr>
                <a:spLocks noChangeArrowheads="1"/>
              </p:cNvSpPr>
              <p:nvPr/>
            </p:nvSpPr>
            <p:spPr bwMode="auto">
              <a:xfrm>
                <a:off x="7211" y="2666"/>
                <a:ext cx="1008" cy="5"/>
              </a:xfrm>
              <a:prstGeom prst="rect">
                <a:avLst/>
              </a:prstGeom>
              <a:solidFill>
                <a:srgbClr val="8DBCEB"/>
              </a:solidFill>
              <a:ln w="9525">
                <a:noFill/>
                <a:miter lim="800000"/>
                <a:headEnd/>
                <a:tailEnd/>
              </a:ln>
            </p:spPr>
            <p:txBody>
              <a:bodyPr/>
              <a:lstStyle/>
              <a:p>
                <a:endParaRPr lang="ru-RU"/>
              </a:p>
            </p:txBody>
          </p:sp>
          <p:sp>
            <p:nvSpPr>
              <p:cNvPr id="133" name="Rectangle 56"/>
              <p:cNvSpPr>
                <a:spLocks noChangeArrowheads="1"/>
              </p:cNvSpPr>
              <p:nvPr/>
            </p:nvSpPr>
            <p:spPr bwMode="auto">
              <a:xfrm>
                <a:off x="7211" y="2671"/>
                <a:ext cx="1008" cy="5"/>
              </a:xfrm>
              <a:prstGeom prst="rect">
                <a:avLst/>
              </a:prstGeom>
              <a:solidFill>
                <a:srgbClr val="8DBCEC"/>
              </a:solidFill>
              <a:ln w="9525">
                <a:noFill/>
                <a:miter lim="800000"/>
                <a:headEnd/>
                <a:tailEnd/>
              </a:ln>
            </p:spPr>
            <p:txBody>
              <a:bodyPr/>
              <a:lstStyle/>
              <a:p>
                <a:endParaRPr lang="ru-RU"/>
              </a:p>
            </p:txBody>
          </p:sp>
          <p:sp>
            <p:nvSpPr>
              <p:cNvPr id="134" name="Rectangle 57"/>
              <p:cNvSpPr>
                <a:spLocks noChangeArrowheads="1"/>
              </p:cNvSpPr>
              <p:nvPr/>
            </p:nvSpPr>
            <p:spPr bwMode="auto">
              <a:xfrm>
                <a:off x="7211" y="2676"/>
                <a:ext cx="1008" cy="5"/>
              </a:xfrm>
              <a:prstGeom prst="rect">
                <a:avLst/>
              </a:prstGeom>
              <a:solidFill>
                <a:srgbClr val="8EBDED"/>
              </a:solidFill>
              <a:ln w="9525">
                <a:noFill/>
                <a:miter lim="800000"/>
                <a:headEnd/>
                <a:tailEnd/>
              </a:ln>
            </p:spPr>
            <p:txBody>
              <a:bodyPr/>
              <a:lstStyle/>
              <a:p>
                <a:endParaRPr lang="ru-RU"/>
              </a:p>
            </p:txBody>
          </p:sp>
          <p:sp>
            <p:nvSpPr>
              <p:cNvPr id="135" name="Rectangle 58"/>
              <p:cNvSpPr>
                <a:spLocks noChangeArrowheads="1"/>
              </p:cNvSpPr>
              <p:nvPr/>
            </p:nvSpPr>
            <p:spPr bwMode="auto">
              <a:xfrm>
                <a:off x="7211" y="2681"/>
                <a:ext cx="1008" cy="7"/>
              </a:xfrm>
              <a:prstGeom prst="rect">
                <a:avLst/>
              </a:prstGeom>
              <a:solidFill>
                <a:srgbClr val="8FBFEE"/>
              </a:solidFill>
              <a:ln w="9525">
                <a:noFill/>
                <a:miter lim="800000"/>
                <a:headEnd/>
                <a:tailEnd/>
              </a:ln>
            </p:spPr>
            <p:txBody>
              <a:bodyPr/>
              <a:lstStyle/>
              <a:p>
                <a:endParaRPr lang="ru-RU"/>
              </a:p>
            </p:txBody>
          </p:sp>
          <p:sp>
            <p:nvSpPr>
              <p:cNvPr id="136" name="Rectangle 59"/>
              <p:cNvSpPr>
                <a:spLocks noChangeArrowheads="1"/>
              </p:cNvSpPr>
              <p:nvPr/>
            </p:nvSpPr>
            <p:spPr bwMode="auto">
              <a:xfrm>
                <a:off x="7211" y="2688"/>
                <a:ext cx="1008" cy="5"/>
              </a:xfrm>
              <a:prstGeom prst="rect">
                <a:avLst/>
              </a:prstGeom>
              <a:solidFill>
                <a:srgbClr val="90C0F0"/>
              </a:solidFill>
              <a:ln w="9525">
                <a:noFill/>
                <a:miter lim="800000"/>
                <a:headEnd/>
                <a:tailEnd/>
              </a:ln>
            </p:spPr>
            <p:txBody>
              <a:bodyPr/>
              <a:lstStyle/>
              <a:p>
                <a:endParaRPr lang="ru-RU"/>
              </a:p>
            </p:txBody>
          </p:sp>
          <p:sp>
            <p:nvSpPr>
              <p:cNvPr id="137" name="Rectangle 60"/>
              <p:cNvSpPr>
                <a:spLocks noChangeArrowheads="1"/>
              </p:cNvSpPr>
              <p:nvPr/>
            </p:nvSpPr>
            <p:spPr bwMode="auto">
              <a:xfrm>
                <a:off x="7211" y="2693"/>
                <a:ext cx="1008" cy="5"/>
              </a:xfrm>
              <a:prstGeom prst="rect">
                <a:avLst/>
              </a:prstGeom>
              <a:solidFill>
                <a:srgbClr val="90C0F1"/>
              </a:solidFill>
              <a:ln w="9525">
                <a:noFill/>
                <a:miter lim="800000"/>
                <a:headEnd/>
                <a:tailEnd/>
              </a:ln>
            </p:spPr>
            <p:txBody>
              <a:bodyPr/>
              <a:lstStyle/>
              <a:p>
                <a:endParaRPr lang="ru-RU"/>
              </a:p>
            </p:txBody>
          </p:sp>
          <p:sp>
            <p:nvSpPr>
              <p:cNvPr id="138" name="Rectangle 61"/>
              <p:cNvSpPr>
                <a:spLocks noChangeArrowheads="1"/>
              </p:cNvSpPr>
              <p:nvPr/>
            </p:nvSpPr>
            <p:spPr bwMode="auto">
              <a:xfrm>
                <a:off x="7211" y="2698"/>
                <a:ext cx="1008" cy="4"/>
              </a:xfrm>
              <a:prstGeom prst="rect">
                <a:avLst/>
              </a:prstGeom>
              <a:solidFill>
                <a:srgbClr val="91C1F1"/>
              </a:solidFill>
              <a:ln w="9525">
                <a:noFill/>
                <a:miter lim="800000"/>
                <a:headEnd/>
                <a:tailEnd/>
              </a:ln>
            </p:spPr>
            <p:txBody>
              <a:bodyPr/>
              <a:lstStyle/>
              <a:p>
                <a:endParaRPr lang="ru-RU"/>
              </a:p>
            </p:txBody>
          </p:sp>
          <p:sp>
            <p:nvSpPr>
              <p:cNvPr id="139" name="Rectangle 62"/>
              <p:cNvSpPr>
                <a:spLocks noChangeArrowheads="1"/>
              </p:cNvSpPr>
              <p:nvPr/>
            </p:nvSpPr>
            <p:spPr bwMode="auto">
              <a:xfrm>
                <a:off x="7211" y="2702"/>
                <a:ext cx="1008" cy="5"/>
              </a:xfrm>
              <a:prstGeom prst="rect">
                <a:avLst/>
              </a:prstGeom>
              <a:solidFill>
                <a:srgbClr val="91C2F2"/>
              </a:solidFill>
              <a:ln w="9525">
                <a:noFill/>
                <a:miter lim="800000"/>
                <a:headEnd/>
                <a:tailEnd/>
              </a:ln>
            </p:spPr>
            <p:txBody>
              <a:bodyPr/>
              <a:lstStyle/>
              <a:p>
                <a:endParaRPr lang="ru-RU"/>
              </a:p>
            </p:txBody>
          </p:sp>
          <p:sp>
            <p:nvSpPr>
              <p:cNvPr id="140" name="Rectangle 63"/>
              <p:cNvSpPr>
                <a:spLocks noChangeArrowheads="1"/>
              </p:cNvSpPr>
              <p:nvPr/>
            </p:nvSpPr>
            <p:spPr bwMode="auto">
              <a:xfrm>
                <a:off x="7211" y="2707"/>
                <a:ext cx="1008" cy="5"/>
              </a:xfrm>
              <a:prstGeom prst="rect">
                <a:avLst/>
              </a:prstGeom>
              <a:solidFill>
                <a:srgbClr val="92C2F3"/>
              </a:solidFill>
              <a:ln w="9525">
                <a:noFill/>
                <a:miter lim="800000"/>
                <a:headEnd/>
                <a:tailEnd/>
              </a:ln>
            </p:spPr>
            <p:txBody>
              <a:bodyPr/>
              <a:lstStyle/>
              <a:p>
                <a:endParaRPr lang="ru-RU"/>
              </a:p>
            </p:txBody>
          </p:sp>
          <p:sp>
            <p:nvSpPr>
              <p:cNvPr id="141" name="Rectangle 64"/>
              <p:cNvSpPr>
                <a:spLocks noChangeArrowheads="1"/>
              </p:cNvSpPr>
              <p:nvPr/>
            </p:nvSpPr>
            <p:spPr bwMode="auto">
              <a:xfrm>
                <a:off x="7211" y="2712"/>
                <a:ext cx="1008" cy="7"/>
              </a:xfrm>
              <a:prstGeom prst="rect">
                <a:avLst/>
              </a:prstGeom>
              <a:solidFill>
                <a:srgbClr val="92C3F4"/>
              </a:solidFill>
              <a:ln w="9525">
                <a:noFill/>
                <a:miter lim="800000"/>
                <a:headEnd/>
                <a:tailEnd/>
              </a:ln>
            </p:spPr>
            <p:txBody>
              <a:bodyPr/>
              <a:lstStyle/>
              <a:p>
                <a:endParaRPr lang="ru-RU"/>
              </a:p>
            </p:txBody>
          </p:sp>
          <p:sp>
            <p:nvSpPr>
              <p:cNvPr id="142" name="Rectangle 65"/>
              <p:cNvSpPr>
                <a:spLocks noChangeArrowheads="1"/>
              </p:cNvSpPr>
              <p:nvPr/>
            </p:nvSpPr>
            <p:spPr bwMode="auto">
              <a:xfrm>
                <a:off x="7211" y="2719"/>
                <a:ext cx="1008" cy="5"/>
              </a:xfrm>
              <a:prstGeom prst="rect">
                <a:avLst/>
              </a:prstGeom>
              <a:solidFill>
                <a:srgbClr val="93C4F6"/>
              </a:solidFill>
              <a:ln w="9525">
                <a:noFill/>
                <a:miter lim="800000"/>
                <a:headEnd/>
                <a:tailEnd/>
              </a:ln>
            </p:spPr>
            <p:txBody>
              <a:bodyPr/>
              <a:lstStyle/>
              <a:p>
                <a:endParaRPr lang="ru-RU"/>
              </a:p>
            </p:txBody>
          </p:sp>
          <p:sp>
            <p:nvSpPr>
              <p:cNvPr id="143" name="Rectangle 66"/>
              <p:cNvSpPr>
                <a:spLocks noChangeArrowheads="1"/>
              </p:cNvSpPr>
              <p:nvPr/>
            </p:nvSpPr>
            <p:spPr bwMode="auto">
              <a:xfrm>
                <a:off x="7211" y="2724"/>
                <a:ext cx="1008" cy="5"/>
              </a:xfrm>
              <a:prstGeom prst="rect">
                <a:avLst/>
              </a:prstGeom>
              <a:solidFill>
                <a:srgbClr val="94C5F6"/>
              </a:solidFill>
              <a:ln w="9525">
                <a:noFill/>
                <a:miter lim="800000"/>
                <a:headEnd/>
                <a:tailEnd/>
              </a:ln>
            </p:spPr>
            <p:txBody>
              <a:bodyPr/>
              <a:lstStyle/>
              <a:p>
                <a:endParaRPr lang="ru-RU"/>
              </a:p>
            </p:txBody>
          </p:sp>
          <p:sp>
            <p:nvSpPr>
              <p:cNvPr id="144" name="Rectangle 67"/>
              <p:cNvSpPr>
                <a:spLocks noChangeArrowheads="1"/>
              </p:cNvSpPr>
              <p:nvPr/>
            </p:nvSpPr>
            <p:spPr bwMode="auto">
              <a:xfrm>
                <a:off x="7211" y="2729"/>
                <a:ext cx="1008" cy="5"/>
              </a:xfrm>
              <a:prstGeom prst="rect">
                <a:avLst/>
              </a:prstGeom>
              <a:solidFill>
                <a:srgbClr val="94C5F7"/>
              </a:solidFill>
              <a:ln w="9525">
                <a:noFill/>
                <a:miter lim="800000"/>
                <a:headEnd/>
                <a:tailEnd/>
              </a:ln>
            </p:spPr>
            <p:txBody>
              <a:bodyPr/>
              <a:lstStyle/>
              <a:p>
                <a:endParaRPr lang="ru-RU"/>
              </a:p>
            </p:txBody>
          </p:sp>
          <p:sp>
            <p:nvSpPr>
              <p:cNvPr id="145" name="Rectangle 68"/>
              <p:cNvSpPr>
                <a:spLocks noChangeArrowheads="1"/>
              </p:cNvSpPr>
              <p:nvPr/>
            </p:nvSpPr>
            <p:spPr bwMode="auto">
              <a:xfrm>
                <a:off x="7211" y="2734"/>
                <a:ext cx="1008" cy="4"/>
              </a:xfrm>
              <a:prstGeom prst="rect">
                <a:avLst/>
              </a:prstGeom>
              <a:solidFill>
                <a:srgbClr val="94C6F8"/>
              </a:solidFill>
              <a:ln w="9525">
                <a:noFill/>
                <a:miter lim="800000"/>
                <a:headEnd/>
                <a:tailEnd/>
              </a:ln>
            </p:spPr>
            <p:txBody>
              <a:bodyPr/>
              <a:lstStyle/>
              <a:p>
                <a:endParaRPr lang="ru-RU"/>
              </a:p>
            </p:txBody>
          </p:sp>
          <p:sp>
            <p:nvSpPr>
              <p:cNvPr id="146" name="Rectangle 69"/>
              <p:cNvSpPr>
                <a:spLocks noChangeArrowheads="1"/>
              </p:cNvSpPr>
              <p:nvPr/>
            </p:nvSpPr>
            <p:spPr bwMode="auto">
              <a:xfrm>
                <a:off x="7211" y="2738"/>
                <a:ext cx="1008" cy="8"/>
              </a:xfrm>
              <a:prstGeom prst="rect">
                <a:avLst/>
              </a:prstGeom>
              <a:solidFill>
                <a:srgbClr val="95C7F8"/>
              </a:solidFill>
              <a:ln w="9525">
                <a:noFill/>
                <a:miter lim="800000"/>
                <a:headEnd/>
                <a:tailEnd/>
              </a:ln>
            </p:spPr>
            <p:txBody>
              <a:bodyPr/>
              <a:lstStyle/>
              <a:p>
                <a:endParaRPr lang="ru-RU"/>
              </a:p>
            </p:txBody>
          </p:sp>
          <p:sp>
            <p:nvSpPr>
              <p:cNvPr id="147" name="Rectangle 70"/>
              <p:cNvSpPr>
                <a:spLocks noChangeArrowheads="1"/>
              </p:cNvSpPr>
              <p:nvPr/>
            </p:nvSpPr>
            <p:spPr bwMode="auto">
              <a:xfrm>
                <a:off x="7211" y="2746"/>
                <a:ext cx="1008" cy="4"/>
              </a:xfrm>
              <a:prstGeom prst="rect">
                <a:avLst/>
              </a:prstGeom>
              <a:solidFill>
                <a:srgbClr val="95C7F9"/>
              </a:solidFill>
              <a:ln w="9525">
                <a:noFill/>
                <a:miter lim="800000"/>
                <a:headEnd/>
                <a:tailEnd/>
              </a:ln>
            </p:spPr>
            <p:txBody>
              <a:bodyPr/>
              <a:lstStyle/>
              <a:p>
                <a:endParaRPr lang="ru-RU"/>
              </a:p>
            </p:txBody>
          </p:sp>
          <p:sp>
            <p:nvSpPr>
              <p:cNvPr id="148" name="Rectangle 71"/>
              <p:cNvSpPr>
                <a:spLocks noChangeArrowheads="1"/>
              </p:cNvSpPr>
              <p:nvPr/>
            </p:nvSpPr>
            <p:spPr bwMode="auto">
              <a:xfrm>
                <a:off x="7211" y="2750"/>
                <a:ext cx="1008" cy="5"/>
              </a:xfrm>
              <a:prstGeom prst="rect">
                <a:avLst/>
              </a:prstGeom>
              <a:solidFill>
                <a:srgbClr val="96C8FA"/>
              </a:solidFill>
              <a:ln w="9525">
                <a:noFill/>
                <a:miter lim="800000"/>
                <a:headEnd/>
                <a:tailEnd/>
              </a:ln>
            </p:spPr>
            <p:txBody>
              <a:bodyPr/>
              <a:lstStyle/>
              <a:p>
                <a:endParaRPr lang="ru-RU"/>
              </a:p>
            </p:txBody>
          </p:sp>
          <p:sp>
            <p:nvSpPr>
              <p:cNvPr id="149" name="Rectangle 72"/>
              <p:cNvSpPr>
                <a:spLocks noChangeArrowheads="1"/>
              </p:cNvSpPr>
              <p:nvPr/>
            </p:nvSpPr>
            <p:spPr bwMode="auto">
              <a:xfrm>
                <a:off x="7211" y="2755"/>
                <a:ext cx="1008" cy="5"/>
              </a:xfrm>
              <a:prstGeom prst="rect">
                <a:avLst/>
              </a:prstGeom>
              <a:solidFill>
                <a:srgbClr val="96C8FA"/>
              </a:solidFill>
              <a:ln w="9525">
                <a:noFill/>
                <a:miter lim="800000"/>
                <a:headEnd/>
                <a:tailEnd/>
              </a:ln>
            </p:spPr>
            <p:txBody>
              <a:bodyPr/>
              <a:lstStyle/>
              <a:p>
                <a:endParaRPr lang="ru-RU"/>
              </a:p>
            </p:txBody>
          </p:sp>
          <p:sp>
            <p:nvSpPr>
              <p:cNvPr id="150" name="Rectangle 73"/>
              <p:cNvSpPr>
                <a:spLocks noChangeArrowheads="1"/>
              </p:cNvSpPr>
              <p:nvPr/>
            </p:nvSpPr>
            <p:spPr bwMode="auto">
              <a:xfrm>
                <a:off x="7211" y="2760"/>
                <a:ext cx="1008" cy="5"/>
              </a:xfrm>
              <a:prstGeom prst="rect">
                <a:avLst/>
              </a:prstGeom>
              <a:solidFill>
                <a:srgbClr val="96C8FB"/>
              </a:solidFill>
              <a:ln w="9525">
                <a:noFill/>
                <a:miter lim="800000"/>
                <a:headEnd/>
                <a:tailEnd/>
              </a:ln>
            </p:spPr>
            <p:txBody>
              <a:bodyPr/>
              <a:lstStyle/>
              <a:p>
                <a:endParaRPr lang="ru-RU"/>
              </a:p>
            </p:txBody>
          </p:sp>
          <p:sp>
            <p:nvSpPr>
              <p:cNvPr id="151" name="Rectangle 74"/>
              <p:cNvSpPr>
                <a:spLocks noChangeArrowheads="1"/>
              </p:cNvSpPr>
              <p:nvPr/>
            </p:nvSpPr>
            <p:spPr bwMode="auto">
              <a:xfrm>
                <a:off x="7211" y="2765"/>
                <a:ext cx="1008" cy="5"/>
              </a:xfrm>
              <a:prstGeom prst="rect">
                <a:avLst/>
              </a:prstGeom>
              <a:solidFill>
                <a:srgbClr val="97C9FB"/>
              </a:solidFill>
              <a:ln w="9525">
                <a:noFill/>
                <a:miter lim="800000"/>
                <a:headEnd/>
                <a:tailEnd/>
              </a:ln>
            </p:spPr>
            <p:txBody>
              <a:bodyPr/>
              <a:lstStyle/>
              <a:p>
                <a:endParaRPr lang="ru-RU"/>
              </a:p>
            </p:txBody>
          </p:sp>
          <p:sp>
            <p:nvSpPr>
              <p:cNvPr id="152" name="Rectangle 75"/>
              <p:cNvSpPr>
                <a:spLocks noChangeArrowheads="1"/>
              </p:cNvSpPr>
              <p:nvPr/>
            </p:nvSpPr>
            <p:spPr bwMode="auto">
              <a:xfrm>
                <a:off x="7211" y="2770"/>
                <a:ext cx="1008" cy="7"/>
              </a:xfrm>
              <a:prstGeom prst="rect">
                <a:avLst/>
              </a:prstGeom>
              <a:solidFill>
                <a:srgbClr val="97C9FC"/>
              </a:solidFill>
              <a:ln w="9525">
                <a:noFill/>
                <a:miter lim="800000"/>
                <a:headEnd/>
                <a:tailEnd/>
              </a:ln>
            </p:spPr>
            <p:txBody>
              <a:bodyPr/>
              <a:lstStyle/>
              <a:p>
                <a:endParaRPr lang="ru-RU"/>
              </a:p>
            </p:txBody>
          </p:sp>
          <p:sp>
            <p:nvSpPr>
              <p:cNvPr id="153" name="Rectangle 76"/>
              <p:cNvSpPr>
                <a:spLocks noChangeArrowheads="1"/>
              </p:cNvSpPr>
              <p:nvPr/>
            </p:nvSpPr>
            <p:spPr bwMode="auto">
              <a:xfrm>
                <a:off x="7211" y="2777"/>
                <a:ext cx="1008" cy="5"/>
              </a:xfrm>
              <a:prstGeom prst="rect">
                <a:avLst/>
              </a:prstGeom>
              <a:solidFill>
                <a:srgbClr val="97CAFC"/>
              </a:solidFill>
              <a:ln w="9525">
                <a:noFill/>
                <a:miter lim="800000"/>
                <a:headEnd/>
                <a:tailEnd/>
              </a:ln>
            </p:spPr>
            <p:txBody>
              <a:bodyPr/>
              <a:lstStyle/>
              <a:p>
                <a:endParaRPr lang="ru-RU"/>
              </a:p>
            </p:txBody>
          </p:sp>
          <p:sp>
            <p:nvSpPr>
              <p:cNvPr id="154" name="Rectangle 77"/>
              <p:cNvSpPr>
                <a:spLocks noChangeArrowheads="1"/>
              </p:cNvSpPr>
              <p:nvPr/>
            </p:nvSpPr>
            <p:spPr bwMode="auto">
              <a:xfrm>
                <a:off x="7211" y="2782"/>
                <a:ext cx="1008" cy="4"/>
              </a:xfrm>
              <a:prstGeom prst="rect">
                <a:avLst/>
              </a:prstGeom>
              <a:solidFill>
                <a:srgbClr val="97CAFD"/>
              </a:solidFill>
              <a:ln w="9525">
                <a:noFill/>
                <a:miter lim="800000"/>
                <a:headEnd/>
                <a:tailEnd/>
              </a:ln>
            </p:spPr>
            <p:txBody>
              <a:bodyPr/>
              <a:lstStyle/>
              <a:p>
                <a:endParaRPr lang="ru-RU"/>
              </a:p>
            </p:txBody>
          </p:sp>
          <p:sp>
            <p:nvSpPr>
              <p:cNvPr id="155" name="Rectangle 78"/>
              <p:cNvSpPr>
                <a:spLocks noChangeArrowheads="1"/>
              </p:cNvSpPr>
              <p:nvPr/>
            </p:nvSpPr>
            <p:spPr bwMode="auto">
              <a:xfrm>
                <a:off x="7211" y="2786"/>
                <a:ext cx="1008" cy="5"/>
              </a:xfrm>
              <a:prstGeom prst="rect">
                <a:avLst/>
              </a:prstGeom>
              <a:solidFill>
                <a:srgbClr val="98CAFD"/>
              </a:solidFill>
              <a:ln w="9525">
                <a:noFill/>
                <a:miter lim="800000"/>
                <a:headEnd/>
                <a:tailEnd/>
              </a:ln>
            </p:spPr>
            <p:txBody>
              <a:bodyPr/>
              <a:lstStyle/>
              <a:p>
                <a:endParaRPr lang="ru-RU"/>
              </a:p>
            </p:txBody>
          </p:sp>
          <p:sp>
            <p:nvSpPr>
              <p:cNvPr id="156" name="Rectangle 79"/>
              <p:cNvSpPr>
                <a:spLocks noChangeArrowheads="1"/>
              </p:cNvSpPr>
              <p:nvPr/>
            </p:nvSpPr>
            <p:spPr bwMode="auto">
              <a:xfrm>
                <a:off x="7211" y="2791"/>
                <a:ext cx="1008" cy="5"/>
              </a:xfrm>
              <a:prstGeom prst="rect">
                <a:avLst/>
              </a:prstGeom>
              <a:solidFill>
                <a:srgbClr val="98CAFD"/>
              </a:solidFill>
              <a:ln w="9525">
                <a:noFill/>
                <a:miter lim="800000"/>
                <a:headEnd/>
                <a:tailEnd/>
              </a:ln>
            </p:spPr>
            <p:txBody>
              <a:bodyPr/>
              <a:lstStyle/>
              <a:p>
                <a:endParaRPr lang="ru-RU"/>
              </a:p>
            </p:txBody>
          </p:sp>
          <p:sp>
            <p:nvSpPr>
              <p:cNvPr id="157" name="Rectangle 80"/>
              <p:cNvSpPr>
                <a:spLocks noChangeArrowheads="1"/>
              </p:cNvSpPr>
              <p:nvPr/>
            </p:nvSpPr>
            <p:spPr bwMode="auto">
              <a:xfrm>
                <a:off x="7211" y="2796"/>
                <a:ext cx="1008" cy="5"/>
              </a:xfrm>
              <a:prstGeom prst="rect">
                <a:avLst/>
              </a:prstGeom>
              <a:solidFill>
                <a:srgbClr val="98CBFE"/>
              </a:solidFill>
              <a:ln w="9525">
                <a:noFill/>
                <a:miter lim="800000"/>
                <a:headEnd/>
                <a:tailEnd/>
              </a:ln>
            </p:spPr>
            <p:txBody>
              <a:bodyPr/>
              <a:lstStyle/>
              <a:p>
                <a:endParaRPr lang="ru-RU"/>
              </a:p>
            </p:txBody>
          </p:sp>
          <p:sp>
            <p:nvSpPr>
              <p:cNvPr id="158" name="Rectangle 81"/>
              <p:cNvSpPr>
                <a:spLocks noChangeArrowheads="1"/>
              </p:cNvSpPr>
              <p:nvPr/>
            </p:nvSpPr>
            <p:spPr bwMode="auto">
              <a:xfrm>
                <a:off x="7211" y="2801"/>
                <a:ext cx="1008" cy="7"/>
              </a:xfrm>
              <a:prstGeom prst="rect">
                <a:avLst/>
              </a:prstGeom>
              <a:solidFill>
                <a:srgbClr val="98CBFE"/>
              </a:solidFill>
              <a:ln w="9525">
                <a:noFill/>
                <a:miter lim="800000"/>
                <a:headEnd/>
                <a:tailEnd/>
              </a:ln>
            </p:spPr>
            <p:txBody>
              <a:bodyPr/>
              <a:lstStyle/>
              <a:p>
                <a:endParaRPr lang="ru-RU"/>
              </a:p>
            </p:txBody>
          </p:sp>
          <p:sp>
            <p:nvSpPr>
              <p:cNvPr id="159" name="Rectangle 82"/>
              <p:cNvSpPr>
                <a:spLocks noChangeArrowheads="1"/>
              </p:cNvSpPr>
              <p:nvPr/>
            </p:nvSpPr>
            <p:spPr bwMode="auto">
              <a:xfrm>
                <a:off x="7211" y="2808"/>
                <a:ext cx="1008" cy="5"/>
              </a:xfrm>
              <a:prstGeom prst="rect">
                <a:avLst/>
              </a:prstGeom>
              <a:solidFill>
                <a:srgbClr val="98CBFE"/>
              </a:solidFill>
              <a:ln w="9525">
                <a:noFill/>
                <a:miter lim="800000"/>
                <a:headEnd/>
                <a:tailEnd/>
              </a:ln>
            </p:spPr>
            <p:txBody>
              <a:bodyPr/>
              <a:lstStyle/>
              <a:p>
                <a:endParaRPr lang="ru-RU"/>
              </a:p>
            </p:txBody>
          </p:sp>
          <p:sp>
            <p:nvSpPr>
              <p:cNvPr id="160" name="Rectangle 83"/>
              <p:cNvSpPr>
                <a:spLocks noChangeArrowheads="1"/>
              </p:cNvSpPr>
              <p:nvPr/>
            </p:nvSpPr>
            <p:spPr bwMode="auto">
              <a:xfrm>
                <a:off x="7211" y="2813"/>
                <a:ext cx="1008" cy="5"/>
              </a:xfrm>
              <a:prstGeom prst="rect">
                <a:avLst/>
              </a:prstGeom>
              <a:solidFill>
                <a:srgbClr val="98CBFE"/>
              </a:solidFill>
              <a:ln w="9525">
                <a:noFill/>
                <a:miter lim="800000"/>
                <a:headEnd/>
                <a:tailEnd/>
              </a:ln>
            </p:spPr>
            <p:txBody>
              <a:bodyPr/>
              <a:lstStyle/>
              <a:p>
                <a:endParaRPr lang="ru-RU"/>
              </a:p>
            </p:txBody>
          </p:sp>
        </p:grpSp>
        <p:grpSp>
          <p:nvGrpSpPr>
            <p:cNvPr id="56" name="Group 84"/>
            <p:cNvGrpSpPr>
              <a:grpSpLocks/>
            </p:cNvGrpSpPr>
            <p:nvPr/>
          </p:nvGrpSpPr>
          <p:grpSpPr bwMode="auto">
            <a:xfrm>
              <a:off x="7304" y="2342"/>
              <a:ext cx="780" cy="444"/>
              <a:chOff x="7304" y="2342"/>
              <a:chExt cx="780" cy="444"/>
            </a:xfrm>
          </p:grpSpPr>
          <p:sp>
            <p:nvSpPr>
              <p:cNvPr id="59" name="Freeform 85"/>
              <p:cNvSpPr>
                <a:spLocks noEditPoints="1"/>
              </p:cNvSpPr>
              <p:nvPr/>
            </p:nvSpPr>
            <p:spPr bwMode="auto">
              <a:xfrm>
                <a:off x="7304" y="2342"/>
                <a:ext cx="113" cy="444"/>
              </a:xfrm>
              <a:custGeom>
                <a:avLst/>
                <a:gdLst>
                  <a:gd name="T0" fmla="*/ 0 w 113"/>
                  <a:gd name="T1" fmla="*/ 444 h 444"/>
                  <a:gd name="T2" fmla="*/ 0 w 113"/>
                  <a:gd name="T3" fmla="*/ 224 h 444"/>
                  <a:gd name="T4" fmla="*/ 0 w 113"/>
                  <a:gd name="T5" fmla="*/ 0 h 444"/>
                  <a:gd name="T6" fmla="*/ 29 w 113"/>
                  <a:gd name="T7" fmla="*/ 17 h 444"/>
                  <a:gd name="T8" fmla="*/ 56 w 113"/>
                  <a:gd name="T9" fmla="*/ 32 h 444"/>
                  <a:gd name="T10" fmla="*/ 68 w 113"/>
                  <a:gd name="T11" fmla="*/ 39 h 444"/>
                  <a:gd name="T12" fmla="*/ 77 w 113"/>
                  <a:gd name="T13" fmla="*/ 46 h 444"/>
                  <a:gd name="T14" fmla="*/ 87 w 113"/>
                  <a:gd name="T15" fmla="*/ 56 h 444"/>
                  <a:gd name="T16" fmla="*/ 96 w 113"/>
                  <a:gd name="T17" fmla="*/ 70 h 444"/>
                  <a:gd name="T18" fmla="*/ 104 w 113"/>
                  <a:gd name="T19" fmla="*/ 87 h 444"/>
                  <a:gd name="T20" fmla="*/ 108 w 113"/>
                  <a:gd name="T21" fmla="*/ 106 h 444"/>
                  <a:gd name="T22" fmla="*/ 111 w 113"/>
                  <a:gd name="T23" fmla="*/ 130 h 444"/>
                  <a:gd name="T24" fmla="*/ 113 w 113"/>
                  <a:gd name="T25" fmla="*/ 154 h 444"/>
                  <a:gd name="T26" fmla="*/ 111 w 113"/>
                  <a:gd name="T27" fmla="*/ 192 h 444"/>
                  <a:gd name="T28" fmla="*/ 101 w 113"/>
                  <a:gd name="T29" fmla="*/ 224 h 444"/>
                  <a:gd name="T30" fmla="*/ 94 w 113"/>
                  <a:gd name="T31" fmla="*/ 238 h 444"/>
                  <a:gd name="T32" fmla="*/ 84 w 113"/>
                  <a:gd name="T33" fmla="*/ 250 h 444"/>
                  <a:gd name="T34" fmla="*/ 72 w 113"/>
                  <a:gd name="T35" fmla="*/ 257 h 444"/>
                  <a:gd name="T36" fmla="*/ 58 w 113"/>
                  <a:gd name="T37" fmla="*/ 260 h 444"/>
                  <a:gd name="T38" fmla="*/ 39 w 113"/>
                  <a:gd name="T39" fmla="*/ 262 h 444"/>
                  <a:gd name="T40" fmla="*/ 20 w 113"/>
                  <a:gd name="T41" fmla="*/ 262 h 444"/>
                  <a:gd name="T42" fmla="*/ 20 w 113"/>
                  <a:gd name="T43" fmla="*/ 435 h 444"/>
                  <a:gd name="T44" fmla="*/ 10 w 113"/>
                  <a:gd name="T45" fmla="*/ 440 h 444"/>
                  <a:gd name="T46" fmla="*/ 0 w 113"/>
                  <a:gd name="T47" fmla="*/ 444 h 444"/>
                  <a:gd name="T48" fmla="*/ 0 w 113"/>
                  <a:gd name="T49" fmla="*/ 444 h 444"/>
                  <a:gd name="T50" fmla="*/ 20 w 113"/>
                  <a:gd name="T51" fmla="*/ 212 h 444"/>
                  <a:gd name="T52" fmla="*/ 39 w 113"/>
                  <a:gd name="T53" fmla="*/ 214 h 444"/>
                  <a:gd name="T54" fmla="*/ 58 w 113"/>
                  <a:gd name="T55" fmla="*/ 214 h 444"/>
                  <a:gd name="T56" fmla="*/ 72 w 113"/>
                  <a:gd name="T57" fmla="*/ 209 h 444"/>
                  <a:gd name="T58" fmla="*/ 80 w 113"/>
                  <a:gd name="T59" fmla="*/ 204 h 444"/>
                  <a:gd name="T60" fmla="*/ 84 w 113"/>
                  <a:gd name="T61" fmla="*/ 197 h 444"/>
                  <a:gd name="T62" fmla="*/ 87 w 113"/>
                  <a:gd name="T63" fmla="*/ 190 h 444"/>
                  <a:gd name="T64" fmla="*/ 89 w 113"/>
                  <a:gd name="T65" fmla="*/ 178 h 444"/>
                  <a:gd name="T66" fmla="*/ 92 w 113"/>
                  <a:gd name="T67" fmla="*/ 152 h 444"/>
                  <a:gd name="T68" fmla="*/ 92 w 113"/>
                  <a:gd name="T69" fmla="*/ 130 h 444"/>
                  <a:gd name="T70" fmla="*/ 87 w 113"/>
                  <a:gd name="T71" fmla="*/ 113 h 444"/>
                  <a:gd name="T72" fmla="*/ 82 w 113"/>
                  <a:gd name="T73" fmla="*/ 96 h 444"/>
                  <a:gd name="T74" fmla="*/ 75 w 113"/>
                  <a:gd name="T75" fmla="*/ 87 h 444"/>
                  <a:gd name="T76" fmla="*/ 68 w 113"/>
                  <a:gd name="T77" fmla="*/ 82 h 444"/>
                  <a:gd name="T78" fmla="*/ 58 w 113"/>
                  <a:gd name="T79" fmla="*/ 77 h 444"/>
                  <a:gd name="T80" fmla="*/ 39 w 113"/>
                  <a:gd name="T81" fmla="*/ 70 h 444"/>
                  <a:gd name="T82" fmla="*/ 20 w 113"/>
                  <a:gd name="T83" fmla="*/ 63 h 444"/>
                  <a:gd name="T84" fmla="*/ 20 w 113"/>
                  <a:gd name="T85" fmla="*/ 137 h 444"/>
                  <a:gd name="T86" fmla="*/ 20 w 113"/>
                  <a:gd name="T87" fmla="*/ 212 h 444"/>
                  <a:gd name="T88" fmla="*/ 20 w 113"/>
                  <a:gd name="T89" fmla="*/ 212 h 4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3"/>
                  <a:gd name="T136" fmla="*/ 0 h 444"/>
                  <a:gd name="T137" fmla="*/ 113 w 113"/>
                  <a:gd name="T138" fmla="*/ 444 h 4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3" h="444">
                    <a:moveTo>
                      <a:pt x="0" y="444"/>
                    </a:moveTo>
                    <a:lnTo>
                      <a:pt x="0" y="224"/>
                    </a:lnTo>
                    <a:lnTo>
                      <a:pt x="0" y="0"/>
                    </a:lnTo>
                    <a:lnTo>
                      <a:pt x="29" y="17"/>
                    </a:lnTo>
                    <a:lnTo>
                      <a:pt x="56" y="32"/>
                    </a:lnTo>
                    <a:lnTo>
                      <a:pt x="68" y="39"/>
                    </a:lnTo>
                    <a:lnTo>
                      <a:pt x="77" y="46"/>
                    </a:lnTo>
                    <a:lnTo>
                      <a:pt x="87" y="56"/>
                    </a:lnTo>
                    <a:lnTo>
                      <a:pt x="96" y="70"/>
                    </a:lnTo>
                    <a:lnTo>
                      <a:pt x="104" y="87"/>
                    </a:lnTo>
                    <a:lnTo>
                      <a:pt x="108" y="106"/>
                    </a:lnTo>
                    <a:lnTo>
                      <a:pt x="111" y="130"/>
                    </a:lnTo>
                    <a:lnTo>
                      <a:pt x="113" y="154"/>
                    </a:lnTo>
                    <a:lnTo>
                      <a:pt x="111" y="192"/>
                    </a:lnTo>
                    <a:lnTo>
                      <a:pt x="101" y="224"/>
                    </a:lnTo>
                    <a:lnTo>
                      <a:pt x="94" y="238"/>
                    </a:lnTo>
                    <a:lnTo>
                      <a:pt x="84" y="250"/>
                    </a:lnTo>
                    <a:lnTo>
                      <a:pt x="72" y="257"/>
                    </a:lnTo>
                    <a:lnTo>
                      <a:pt x="58" y="260"/>
                    </a:lnTo>
                    <a:lnTo>
                      <a:pt x="39" y="262"/>
                    </a:lnTo>
                    <a:lnTo>
                      <a:pt x="20" y="262"/>
                    </a:lnTo>
                    <a:lnTo>
                      <a:pt x="20" y="435"/>
                    </a:lnTo>
                    <a:lnTo>
                      <a:pt x="10" y="440"/>
                    </a:lnTo>
                    <a:lnTo>
                      <a:pt x="0" y="444"/>
                    </a:lnTo>
                    <a:close/>
                    <a:moveTo>
                      <a:pt x="20" y="212"/>
                    </a:moveTo>
                    <a:lnTo>
                      <a:pt x="39" y="214"/>
                    </a:lnTo>
                    <a:lnTo>
                      <a:pt x="58" y="214"/>
                    </a:lnTo>
                    <a:lnTo>
                      <a:pt x="72" y="209"/>
                    </a:lnTo>
                    <a:lnTo>
                      <a:pt x="80" y="204"/>
                    </a:lnTo>
                    <a:lnTo>
                      <a:pt x="84" y="197"/>
                    </a:lnTo>
                    <a:lnTo>
                      <a:pt x="87" y="190"/>
                    </a:lnTo>
                    <a:lnTo>
                      <a:pt x="89" y="178"/>
                    </a:lnTo>
                    <a:lnTo>
                      <a:pt x="92" y="152"/>
                    </a:lnTo>
                    <a:lnTo>
                      <a:pt x="92" y="130"/>
                    </a:lnTo>
                    <a:lnTo>
                      <a:pt x="87" y="113"/>
                    </a:lnTo>
                    <a:lnTo>
                      <a:pt x="82" y="96"/>
                    </a:lnTo>
                    <a:lnTo>
                      <a:pt x="75" y="87"/>
                    </a:lnTo>
                    <a:lnTo>
                      <a:pt x="68" y="82"/>
                    </a:lnTo>
                    <a:lnTo>
                      <a:pt x="58" y="77"/>
                    </a:lnTo>
                    <a:lnTo>
                      <a:pt x="39" y="70"/>
                    </a:lnTo>
                    <a:lnTo>
                      <a:pt x="20" y="63"/>
                    </a:lnTo>
                    <a:lnTo>
                      <a:pt x="20" y="137"/>
                    </a:lnTo>
                    <a:lnTo>
                      <a:pt x="20" y="212"/>
                    </a:lnTo>
                    <a:close/>
                  </a:path>
                </a:pathLst>
              </a:custGeom>
              <a:solidFill>
                <a:srgbClr val="FF9900"/>
              </a:solidFill>
              <a:ln w="8890">
                <a:solidFill>
                  <a:srgbClr val="FF6600"/>
                </a:solidFill>
                <a:prstDash val="solid"/>
                <a:round/>
                <a:headEnd/>
                <a:tailEnd/>
              </a:ln>
            </p:spPr>
            <p:txBody>
              <a:bodyPr/>
              <a:lstStyle/>
              <a:p>
                <a:endParaRPr lang="ru-RU"/>
              </a:p>
            </p:txBody>
          </p:sp>
          <p:sp>
            <p:nvSpPr>
              <p:cNvPr id="60" name="Freeform 86"/>
              <p:cNvSpPr>
                <a:spLocks noEditPoints="1"/>
              </p:cNvSpPr>
              <p:nvPr/>
            </p:nvSpPr>
            <p:spPr bwMode="auto">
              <a:xfrm>
                <a:off x="7444" y="2410"/>
                <a:ext cx="139" cy="309"/>
              </a:xfrm>
              <a:custGeom>
                <a:avLst/>
                <a:gdLst>
                  <a:gd name="T0" fmla="*/ 0 w 139"/>
                  <a:gd name="T1" fmla="*/ 309 h 309"/>
                  <a:gd name="T2" fmla="*/ 0 w 139"/>
                  <a:gd name="T3" fmla="*/ 0 h 309"/>
                  <a:gd name="T4" fmla="*/ 33 w 139"/>
                  <a:gd name="T5" fmla="*/ 12 h 309"/>
                  <a:gd name="T6" fmla="*/ 69 w 139"/>
                  <a:gd name="T7" fmla="*/ 24 h 309"/>
                  <a:gd name="T8" fmla="*/ 88 w 139"/>
                  <a:gd name="T9" fmla="*/ 31 h 309"/>
                  <a:gd name="T10" fmla="*/ 100 w 139"/>
                  <a:gd name="T11" fmla="*/ 38 h 309"/>
                  <a:gd name="T12" fmla="*/ 110 w 139"/>
                  <a:gd name="T13" fmla="*/ 50 h 309"/>
                  <a:gd name="T14" fmla="*/ 120 w 139"/>
                  <a:gd name="T15" fmla="*/ 64 h 309"/>
                  <a:gd name="T16" fmla="*/ 124 w 139"/>
                  <a:gd name="T17" fmla="*/ 84 h 309"/>
                  <a:gd name="T18" fmla="*/ 124 w 139"/>
                  <a:gd name="T19" fmla="*/ 100 h 309"/>
                  <a:gd name="T20" fmla="*/ 122 w 139"/>
                  <a:gd name="T21" fmla="*/ 124 h 309"/>
                  <a:gd name="T22" fmla="*/ 115 w 139"/>
                  <a:gd name="T23" fmla="*/ 144 h 309"/>
                  <a:gd name="T24" fmla="*/ 100 w 139"/>
                  <a:gd name="T25" fmla="*/ 158 h 309"/>
                  <a:gd name="T26" fmla="*/ 81 w 139"/>
                  <a:gd name="T27" fmla="*/ 168 h 309"/>
                  <a:gd name="T28" fmla="*/ 88 w 139"/>
                  <a:gd name="T29" fmla="*/ 172 h 309"/>
                  <a:gd name="T30" fmla="*/ 93 w 139"/>
                  <a:gd name="T31" fmla="*/ 180 h 309"/>
                  <a:gd name="T32" fmla="*/ 103 w 139"/>
                  <a:gd name="T33" fmla="*/ 194 h 309"/>
                  <a:gd name="T34" fmla="*/ 110 w 139"/>
                  <a:gd name="T35" fmla="*/ 211 h 309"/>
                  <a:gd name="T36" fmla="*/ 124 w 139"/>
                  <a:gd name="T37" fmla="*/ 242 h 309"/>
                  <a:gd name="T38" fmla="*/ 139 w 139"/>
                  <a:gd name="T39" fmla="*/ 271 h 309"/>
                  <a:gd name="T40" fmla="*/ 127 w 139"/>
                  <a:gd name="T41" fmla="*/ 273 h 309"/>
                  <a:gd name="T42" fmla="*/ 112 w 139"/>
                  <a:gd name="T43" fmla="*/ 276 h 309"/>
                  <a:gd name="T44" fmla="*/ 103 w 139"/>
                  <a:gd name="T45" fmla="*/ 252 h 309"/>
                  <a:gd name="T46" fmla="*/ 91 w 139"/>
                  <a:gd name="T47" fmla="*/ 228 h 309"/>
                  <a:gd name="T48" fmla="*/ 81 w 139"/>
                  <a:gd name="T49" fmla="*/ 208 h 309"/>
                  <a:gd name="T50" fmla="*/ 76 w 139"/>
                  <a:gd name="T51" fmla="*/ 194 h 309"/>
                  <a:gd name="T52" fmla="*/ 69 w 139"/>
                  <a:gd name="T53" fmla="*/ 184 h 309"/>
                  <a:gd name="T54" fmla="*/ 64 w 139"/>
                  <a:gd name="T55" fmla="*/ 177 h 309"/>
                  <a:gd name="T56" fmla="*/ 60 w 139"/>
                  <a:gd name="T57" fmla="*/ 175 h 309"/>
                  <a:gd name="T58" fmla="*/ 55 w 139"/>
                  <a:gd name="T59" fmla="*/ 172 h 309"/>
                  <a:gd name="T60" fmla="*/ 50 w 139"/>
                  <a:gd name="T61" fmla="*/ 170 h 309"/>
                  <a:gd name="T62" fmla="*/ 43 w 139"/>
                  <a:gd name="T63" fmla="*/ 170 h 309"/>
                  <a:gd name="T64" fmla="*/ 31 w 139"/>
                  <a:gd name="T65" fmla="*/ 170 h 309"/>
                  <a:gd name="T66" fmla="*/ 19 w 139"/>
                  <a:gd name="T67" fmla="*/ 172 h 309"/>
                  <a:gd name="T68" fmla="*/ 19 w 139"/>
                  <a:gd name="T69" fmla="*/ 302 h 309"/>
                  <a:gd name="T70" fmla="*/ 9 w 139"/>
                  <a:gd name="T71" fmla="*/ 307 h 309"/>
                  <a:gd name="T72" fmla="*/ 0 w 139"/>
                  <a:gd name="T73" fmla="*/ 309 h 309"/>
                  <a:gd name="T74" fmla="*/ 0 w 139"/>
                  <a:gd name="T75" fmla="*/ 309 h 309"/>
                  <a:gd name="T76" fmla="*/ 19 w 139"/>
                  <a:gd name="T77" fmla="*/ 139 h 309"/>
                  <a:gd name="T78" fmla="*/ 43 w 139"/>
                  <a:gd name="T79" fmla="*/ 139 h 309"/>
                  <a:gd name="T80" fmla="*/ 64 w 139"/>
                  <a:gd name="T81" fmla="*/ 139 h 309"/>
                  <a:gd name="T82" fmla="*/ 76 w 139"/>
                  <a:gd name="T83" fmla="*/ 139 h 309"/>
                  <a:gd name="T84" fmla="*/ 86 w 139"/>
                  <a:gd name="T85" fmla="*/ 136 h 309"/>
                  <a:gd name="T86" fmla="*/ 93 w 139"/>
                  <a:gd name="T87" fmla="*/ 129 h 309"/>
                  <a:gd name="T88" fmla="*/ 100 w 139"/>
                  <a:gd name="T89" fmla="*/ 122 h 309"/>
                  <a:gd name="T90" fmla="*/ 103 w 139"/>
                  <a:gd name="T91" fmla="*/ 112 h 309"/>
                  <a:gd name="T92" fmla="*/ 103 w 139"/>
                  <a:gd name="T93" fmla="*/ 100 h 309"/>
                  <a:gd name="T94" fmla="*/ 100 w 139"/>
                  <a:gd name="T95" fmla="*/ 84 h 309"/>
                  <a:gd name="T96" fmla="*/ 96 w 139"/>
                  <a:gd name="T97" fmla="*/ 69 h 309"/>
                  <a:gd name="T98" fmla="*/ 86 w 139"/>
                  <a:gd name="T99" fmla="*/ 60 h 309"/>
                  <a:gd name="T100" fmla="*/ 69 w 139"/>
                  <a:gd name="T101" fmla="*/ 52 h 309"/>
                  <a:gd name="T102" fmla="*/ 45 w 139"/>
                  <a:gd name="T103" fmla="*/ 48 h 309"/>
                  <a:gd name="T104" fmla="*/ 19 w 139"/>
                  <a:gd name="T105" fmla="*/ 40 h 309"/>
                  <a:gd name="T106" fmla="*/ 19 w 139"/>
                  <a:gd name="T107" fmla="*/ 91 h 309"/>
                  <a:gd name="T108" fmla="*/ 19 w 139"/>
                  <a:gd name="T109" fmla="*/ 139 h 309"/>
                  <a:gd name="T110" fmla="*/ 19 w 139"/>
                  <a:gd name="T111" fmla="*/ 139 h 3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9"/>
                  <a:gd name="T169" fmla="*/ 0 h 309"/>
                  <a:gd name="T170" fmla="*/ 139 w 139"/>
                  <a:gd name="T171" fmla="*/ 309 h 3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9" h="309">
                    <a:moveTo>
                      <a:pt x="0" y="309"/>
                    </a:moveTo>
                    <a:lnTo>
                      <a:pt x="0" y="0"/>
                    </a:lnTo>
                    <a:lnTo>
                      <a:pt x="33" y="12"/>
                    </a:lnTo>
                    <a:lnTo>
                      <a:pt x="69" y="24"/>
                    </a:lnTo>
                    <a:lnTo>
                      <a:pt x="88" y="31"/>
                    </a:lnTo>
                    <a:lnTo>
                      <a:pt x="100" y="38"/>
                    </a:lnTo>
                    <a:lnTo>
                      <a:pt x="110" y="50"/>
                    </a:lnTo>
                    <a:lnTo>
                      <a:pt x="120" y="64"/>
                    </a:lnTo>
                    <a:lnTo>
                      <a:pt x="124" y="84"/>
                    </a:lnTo>
                    <a:lnTo>
                      <a:pt x="124" y="100"/>
                    </a:lnTo>
                    <a:lnTo>
                      <a:pt x="122" y="124"/>
                    </a:lnTo>
                    <a:lnTo>
                      <a:pt x="115" y="144"/>
                    </a:lnTo>
                    <a:lnTo>
                      <a:pt x="100" y="158"/>
                    </a:lnTo>
                    <a:lnTo>
                      <a:pt x="81" y="168"/>
                    </a:lnTo>
                    <a:lnTo>
                      <a:pt x="88" y="172"/>
                    </a:lnTo>
                    <a:lnTo>
                      <a:pt x="93" y="180"/>
                    </a:lnTo>
                    <a:lnTo>
                      <a:pt x="103" y="194"/>
                    </a:lnTo>
                    <a:lnTo>
                      <a:pt x="110" y="211"/>
                    </a:lnTo>
                    <a:lnTo>
                      <a:pt x="124" y="242"/>
                    </a:lnTo>
                    <a:lnTo>
                      <a:pt x="139" y="271"/>
                    </a:lnTo>
                    <a:lnTo>
                      <a:pt x="127" y="273"/>
                    </a:lnTo>
                    <a:lnTo>
                      <a:pt x="112" y="276"/>
                    </a:lnTo>
                    <a:lnTo>
                      <a:pt x="103" y="252"/>
                    </a:lnTo>
                    <a:lnTo>
                      <a:pt x="91" y="228"/>
                    </a:lnTo>
                    <a:lnTo>
                      <a:pt x="81" y="208"/>
                    </a:lnTo>
                    <a:lnTo>
                      <a:pt x="76" y="194"/>
                    </a:lnTo>
                    <a:lnTo>
                      <a:pt x="69" y="184"/>
                    </a:lnTo>
                    <a:lnTo>
                      <a:pt x="64" y="177"/>
                    </a:lnTo>
                    <a:lnTo>
                      <a:pt x="60" y="175"/>
                    </a:lnTo>
                    <a:lnTo>
                      <a:pt x="55" y="172"/>
                    </a:lnTo>
                    <a:lnTo>
                      <a:pt x="50" y="170"/>
                    </a:lnTo>
                    <a:lnTo>
                      <a:pt x="43" y="170"/>
                    </a:lnTo>
                    <a:lnTo>
                      <a:pt x="31" y="170"/>
                    </a:lnTo>
                    <a:lnTo>
                      <a:pt x="19" y="172"/>
                    </a:lnTo>
                    <a:lnTo>
                      <a:pt x="19" y="302"/>
                    </a:lnTo>
                    <a:lnTo>
                      <a:pt x="9" y="307"/>
                    </a:lnTo>
                    <a:lnTo>
                      <a:pt x="0" y="309"/>
                    </a:lnTo>
                    <a:close/>
                    <a:moveTo>
                      <a:pt x="19" y="139"/>
                    </a:moveTo>
                    <a:lnTo>
                      <a:pt x="43" y="139"/>
                    </a:lnTo>
                    <a:lnTo>
                      <a:pt x="64" y="139"/>
                    </a:lnTo>
                    <a:lnTo>
                      <a:pt x="76" y="139"/>
                    </a:lnTo>
                    <a:lnTo>
                      <a:pt x="86" y="136"/>
                    </a:lnTo>
                    <a:lnTo>
                      <a:pt x="93" y="129"/>
                    </a:lnTo>
                    <a:lnTo>
                      <a:pt x="100" y="122"/>
                    </a:lnTo>
                    <a:lnTo>
                      <a:pt x="103" y="112"/>
                    </a:lnTo>
                    <a:lnTo>
                      <a:pt x="103" y="100"/>
                    </a:lnTo>
                    <a:lnTo>
                      <a:pt x="100" y="84"/>
                    </a:lnTo>
                    <a:lnTo>
                      <a:pt x="96" y="69"/>
                    </a:lnTo>
                    <a:lnTo>
                      <a:pt x="86" y="60"/>
                    </a:lnTo>
                    <a:lnTo>
                      <a:pt x="69" y="52"/>
                    </a:lnTo>
                    <a:lnTo>
                      <a:pt x="45" y="48"/>
                    </a:lnTo>
                    <a:lnTo>
                      <a:pt x="19" y="40"/>
                    </a:lnTo>
                    <a:lnTo>
                      <a:pt x="19" y="91"/>
                    </a:lnTo>
                    <a:lnTo>
                      <a:pt x="19" y="139"/>
                    </a:lnTo>
                    <a:close/>
                  </a:path>
                </a:pathLst>
              </a:custGeom>
              <a:solidFill>
                <a:srgbClr val="FF9900"/>
              </a:solidFill>
              <a:ln w="8890">
                <a:solidFill>
                  <a:srgbClr val="FF6600"/>
                </a:solidFill>
                <a:prstDash val="solid"/>
                <a:round/>
                <a:headEnd/>
                <a:tailEnd/>
              </a:ln>
            </p:spPr>
            <p:txBody>
              <a:bodyPr/>
              <a:lstStyle/>
              <a:p>
                <a:endParaRPr lang="ru-RU"/>
              </a:p>
            </p:txBody>
          </p:sp>
          <p:sp>
            <p:nvSpPr>
              <p:cNvPr id="61" name="Freeform 87"/>
              <p:cNvSpPr>
                <a:spLocks noEditPoints="1"/>
              </p:cNvSpPr>
              <p:nvPr/>
            </p:nvSpPr>
            <p:spPr bwMode="auto">
              <a:xfrm>
                <a:off x="7597" y="2455"/>
                <a:ext cx="159" cy="219"/>
              </a:xfrm>
              <a:custGeom>
                <a:avLst/>
                <a:gdLst>
                  <a:gd name="T0" fmla="*/ 0 w 159"/>
                  <a:gd name="T1" fmla="*/ 113 h 219"/>
                  <a:gd name="T2" fmla="*/ 3 w 159"/>
                  <a:gd name="T3" fmla="*/ 87 h 219"/>
                  <a:gd name="T4" fmla="*/ 5 w 159"/>
                  <a:gd name="T5" fmla="*/ 63 h 219"/>
                  <a:gd name="T6" fmla="*/ 12 w 159"/>
                  <a:gd name="T7" fmla="*/ 43 h 219"/>
                  <a:gd name="T8" fmla="*/ 22 w 159"/>
                  <a:gd name="T9" fmla="*/ 27 h 219"/>
                  <a:gd name="T10" fmla="*/ 34 w 159"/>
                  <a:gd name="T11" fmla="*/ 15 h 219"/>
                  <a:gd name="T12" fmla="*/ 48 w 159"/>
                  <a:gd name="T13" fmla="*/ 7 h 219"/>
                  <a:gd name="T14" fmla="*/ 63 w 159"/>
                  <a:gd name="T15" fmla="*/ 3 h 219"/>
                  <a:gd name="T16" fmla="*/ 79 w 159"/>
                  <a:gd name="T17" fmla="*/ 0 h 219"/>
                  <a:gd name="T18" fmla="*/ 101 w 159"/>
                  <a:gd name="T19" fmla="*/ 5 h 219"/>
                  <a:gd name="T20" fmla="*/ 120 w 159"/>
                  <a:gd name="T21" fmla="*/ 15 h 219"/>
                  <a:gd name="T22" fmla="*/ 137 w 159"/>
                  <a:gd name="T23" fmla="*/ 31 h 219"/>
                  <a:gd name="T24" fmla="*/ 149 w 159"/>
                  <a:gd name="T25" fmla="*/ 53 h 219"/>
                  <a:gd name="T26" fmla="*/ 156 w 159"/>
                  <a:gd name="T27" fmla="*/ 79 h 219"/>
                  <a:gd name="T28" fmla="*/ 159 w 159"/>
                  <a:gd name="T29" fmla="*/ 111 h 219"/>
                  <a:gd name="T30" fmla="*/ 156 w 159"/>
                  <a:gd name="T31" fmla="*/ 142 h 219"/>
                  <a:gd name="T32" fmla="*/ 147 w 159"/>
                  <a:gd name="T33" fmla="*/ 168 h 219"/>
                  <a:gd name="T34" fmla="*/ 137 w 159"/>
                  <a:gd name="T35" fmla="*/ 190 h 219"/>
                  <a:gd name="T36" fmla="*/ 120 w 159"/>
                  <a:gd name="T37" fmla="*/ 207 h 219"/>
                  <a:gd name="T38" fmla="*/ 111 w 159"/>
                  <a:gd name="T39" fmla="*/ 214 h 219"/>
                  <a:gd name="T40" fmla="*/ 101 w 159"/>
                  <a:gd name="T41" fmla="*/ 216 h 219"/>
                  <a:gd name="T42" fmla="*/ 79 w 159"/>
                  <a:gd name="T43" fmla="*/ 219 h 219"/>
                  <a:gd name="T44" fmla="*/ 67 w 159"/>
                  <a:gd name="T45" fmla="*/ 219 h 219"/>
                  <a:gd name="T46" fmla="*/ 55 w 159"/>
                  <a:gd name="T47" fmla="*/ 216 h 219"/>
                  <a:gd name="T48" fmla="*/ 36 w 159"/>
                  <a:gd name="T49" fmla="*/ 207 h 219"/>
                  <a:gd name="T50" fmla="*/ 27 w 159"/>
                  <a:gd name="T51" fmla="*/ 199 h 219"/>
                  <a:gd name="T52" fmla="*/ 19 w 159"/>
                  <a:gd name="T53" fmla="*/ 192 h 219"/>
                  <a:gd name="T54" fmla="*/ 10 w 159"/>
                  <a:gd name="T55" fmla="*/ 168 h 219"/>
                  <a:gd name="T56" fmla="*/ 3 w 159"/>
                  <a:gd name="T57" fmla="*/ 142 h 219"/>
                  <a:gd name="T58" fmla="*/ 0 w 159"/>
                  <a:gd name="T59" fmla="*/ 113 h 219"/>
                  <a:gd name="T60" fmla="*/ 0 w 159"/>
                  <a:gd name="T61" fmla="*/ 113 h 219"/>
                  <a:gd name="T62" fmla="*/ 22 w 159"/>
                  <a:gd name="T63" fmla="*/ 113 h 219"/>
                  <a:gd name="T64" fmla="*/ 27 w 159"/>
                  <a:gd name="T65" fmla="*/ 149 h 219"/>
                  <a:gd name="T66" fmla="*/ 31 w 159"/>
                  <a:gd name="T67" fmla="*/ 163 h 219"/>
                  <a:gd name="T68" fmla="*/ 39 w 159"/>
                  <a:gd name="T69" fmla="*/ 175 h 219"/>
                  <a:gd name="T70" fmla="*/ 46 w 159"/>
                  <a:gd name="T71" fmla="*/ 185 h 219"/>
                  <a:gd name="T72" fmla="*/ 55 w 159"/>
                  <a:gd name="T73" fmla="*/ 192 h 219"/>
                  <a:gd name="T74" fmla="*/ 67 w 159"/>
                  <a:gd name="T75" fmla="*/ 195 h 219"/>
                  <a:gd name="T76" fmla="*/ 79 w 159"/>
                  <a:gd name="T77" fmla="*/ 195 h 219"/>
                  <a:gd name="T78" fmla="*/ 91 w 159"/>
                  <a:gd name="T79" fmla="*/ 192 h 219"/>
                  <a:gd name="T80" fmla="*/ 101 w 159"/>
                  <a:gd name="T81" fmla="*/ 190 h 219"/>
                  <a:gd name="T82" fmla="*/ 111 w 159"/>
                  <a:gd name="T83" fmla="*/ 183 h 219"/>
                  <a:gd name="T84" fmla="*/ 120 w 159"/>
                  <a:gd name="T85" fmla="*/ 173 h 219"/>
                  <a:gd name="T86" fmla="*/ 127 w 159"/>
                  <a:gd name="T87" fmla="*/ 161 h 219"/>
                  <a:gd name="T88" fmla="*/ 132 w 159"/>
                  <a:gd name="T89" fmla="*/ 147 h 219"/>
                  <a:gd name="T90" fmla="*/ 135 w 159"/>
                  <a:gd name="T91" fmla="*/ 111 h 219"/>
                  <a:gd name="T92" fmla="*/ 132 w 159"/>
                  <a:gd name="T93" fmla="*/ 87 h 219"/>
                  <a:gd name="T94" fmla="*/ 130 w 159"/>
                  <a:gd name="T95" fmla="*/ 65 h 219"/>
                  <a:gd name="T96" fmla="*/ 120 w 159"/>
                  <a:gd name="T97" fmla="*/ 48 h 219"/>
                  <a:gd name="T98" fmla="*/ 115 w 159"/>
                  <a:gd name="T99" fmla="*/ 41 h 219"/>
                  <a:gd name="T100" fmla="*/ 108 w 159"/>
                  <a:gd name="T101" fmla="*/ 36 h 219"/>
                  <a:gd name="T102" fmla="*/ 94 w 159"/>
                  <a:gd name="T103" fmla="*/ 27 h 219"/>
                  <a:gd name="T104" fmla="*/ 79 w 159"/>
                  <a:gd name="T105" fmla="*/ 24 h 219"/>
                  <a:gd name="T106" fmla="*/ 67 w 159"/>
                  <a:gd name="T107" fmla="*/ 24 h 219"/>
                  <a:gd name="T108" fmla="*/ 58 w 159"/>
                  <a:gd name="T109" fmla="*/ 29 h 219"/>
                  <a:gd name="T110" fmla="*/ 48 w 159"/>
                  <a:gd name="T111" fmla="*/ 34 h 219"/>
                  <a:gd name="T112" fmla="*/ 39 w 159"/>
                  <a:gd name="T113" fmla="*/ 43 h 219"/>
                  <a:gd name="T114" fmla="*/ 31 w 159"/>
                  <a:gd name="T115" fmla="*/ 55 h 219"/>
                  <a:gd name="T116" fmla="*/ 27 w 159"/>
                  <a:gd name="T117" fmla="*/ 72 h 219"/>
                  <a:gd name="T118" fmla="*/ 24 w 159"/>
                  <a:gd name="T119" fmla="*/ 89 h 219"/>
                  <a:gd name="T120" fmla="*/ 22 w 159"/>
                  <a:gd name="T121" fmla="*/ 113 h 219"/>
                  <a:gd name="T122" fmla="*/ 22 w 159"/>
                  <a:gd name="T123" fmla="*/ 113 h 2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
                  <a:gd name="T187" fmla="*/ 0 h 219"/>
                  <a:gd name="T188" fmla="*/ 159 w 159"/>
                  <a:gd name="T189" fmla="*/ 219 h 21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 h="219">
                    <a:moveTo>
                      <a:pt x="0" y="113"/>
                    </a:moveTo>
                    <a:lnTo>
                      <a:pt x="3" y="87"/>
                    </a:lnTo>
                    <a:lnTo>
                      <a:pt x="5" y="63"/>
                    </a:lnTo>
                    <a:lnTo>
                      <a:pt x="12" y="43"/>
                    </a:lnTo>
                    <a:lnTo>
                      <a:pt x="22" y="27"/>
                    </a:lnTo>
                    <a:lnTo>
                      <a:pt x="34" y="15"/>
                    </a:lnTo>
                    <a:lnTo>
                      <a:pt x="48" y="7"/>
                    </a:lnTo>
                    <a:lnTo>
                      <a:pt x="63" y="3"/>
                    </a:lnTo>
                    <a:lnTo>
                      <a:pt x="79" y="0"/>
                    </a:lnTo>
                    <a:lnTo>
                      <a:pt x="101" y="5"/>
                    </a:lnTo>
                    <a:lnTo>
                      <a:pt x="120" y="15"/>
                    </a:lnTo>
                    <a:lnTo>
                      <a:pt x="137" y="31"/>
                    </a:lnTo>
                    <a:lnTo>
                      <a:pt x="149" y="53"/>
                    </a:lnTo>
                    <a:lnTo>
                      <a:pt x="156" y="79"/>
                    </a:lnTo>
                    <a:lnTo>
                      <a:pt x="159" y="111"/>
                    </a:lnTo>
                    <a:lnTo>
                      <a:pt x="156" y="142"/>
                    </a:lnTo>
                    <a:lnTo>
                      <a:pt x="147" y="168"/>
                    </a:lnTo>
                    <a:lnTo>
                      <a:pt x="137" y="190"/>
                    </a:lnTo>
                    <a:lnTo>
                      <a:pt x="120" y="207"/>
                    </a:lnTo>
                    <a:lnTo>
                      <a:pt x="111" y="214"/>
                    </a:lnTo>
                    <a:lnTo>
                      <a:pt x="101" y="216"/>
                    </a:lnTo>
                    <a:lnTo>
                      <a:pt x="79" y="219"/>
                    </a:lnTo>
                    <a:lnTo>
                      <a:pt x="67" y="219"/>
                    </a:lnTo>
                    <a:lnTo>
                      <a:pt x="55" y="216"/>
                    </a:lnTo>
                    <a:lnTo>
                      <a:pt x="36" y="207"/>
                    </a:lnTo>
                    <a:lnTo>
                      <a:pt x="27" y="199"/>
                    </a:lnTo>
                    <a:lnTo>
                      <a:pt x="19" y="192"/>
                    </a:lnTo>
                    <a:lnTo>
                      <a:pt x="10" y="168"/>
                    </a:lnTo>
                    <a:lnTo>
                      <a:pt x="3" y="142"/>
                    </a:lnTo>
                    <a:lnTo>
                      <a:pt x="0" y="113"/>
                    </a:lnTo>
                    <a:close/>
                    <a:moveTo>
                      <a:pt x="22" y="113"/>
                    </a:moveTo>
                    <a:lnTo>
                      <a:pt x="27" y="149"/>
                    </a:lnTo>
                    <a:lnTo>
                      <a:pt x="31" y="163"/>
                    </a:lnTo>
                    <a:lnTo>
                      <a:pt x="39" y="175"/>
                    </a:lnTo>
                    <a:lnTo>
                      <a:pt x="46" y="185"/>
                    </a:lnTo>
                    <a:lnTo>
                      <a:pt x="55" y="192"/>
                    </a:lnTo>
                    <a:lnTo>
                      <a:pt x="67" y="195"/>
                    </a:lnTo>
                    <a:lnTo>
                      <a:pt x="79" y="195"/>
                    </a:lnTo>
                    <a:lnTo>
                      <a:pt x="91" y="192"/>
                    </a:lnTo>
                    <a:lnTo>
                      <a:pt x="101" y="190"/>
                    </a:lnTo>
                    <a:lnTo>
                      <a:pt x="111" y="183"/>
                    </a:lnTo>
                    <a:lnTo>
                      <a:pt x="120" y="173"/>
                    </a:lnTo>
                    <a:lnTo>
                      <a:pt x="127" y="161"/>
                    </a:lnTo>
                    <a:lnTo>
                      <a:pt x="132" y="147"/>
                    </a:lnTo>
                    <a:lnTo>
                      <a:pt x="135" y="111"/>
                    </a:lnTo>
                    <a:lnTo>
                      <a:pt x="132" y="87"/>
                    </a:lnTo>
                    <a:lnTo>
                      <a:pt x="130" y="65"/>
                    </a:lnTo>
                    <a:lnTo>
                      <a:pt x="120" y="48"/>
                    </a:lnTo>
                    <a:lnTo>
                      <a:pt x="115" y="41"/>
                    </a:lnTo>
                    <a:lnTo>
                      <a:pt x="108" y="36"/>
                    </a:lnTo>
                    <a:lnTo>
                      <a:pt x="94" y="27"/>
                    </a:lnTo>
                    <a:lnTo>
                      <a:pt x="79" y="24"/>
                    </a:lnTo>
                    <a:lnTo>
                      <a:pt x="67" y="24"/>
                    </a:lnTo>
                    <a:lnTo>
                      <a:pt x="58" y="29"/>
                    </a:lnTo>
                    <a:lnTo>
                      <a:pt x="48" y="34"/>
                    </a:lnTo>
                    <a:lnTo>
                      <a:pt x="39" y="43"/>
                    </a:lnTo>
                    <a:lnTo>
                      <a:pt x="31" y="55"/>
                    </a:lnTo>
                    <a:lnTo>
                      <a:pt x="27" y="72"/>
                    </a:lnTo>
                    <a:lnTo>
                      <a:pt x="24" y="89"/>
                    </a:lnTo>
                    <a:lnTo>
                      <a:pt x="22" y="113"/>
                    </a:lnTo>
                    <a:close/>
                  </a:path>
                </a:pathLst>
              </a:custGeom>
              <a:solidFill>
                <a:srgbClr val="FF9900"/>
              </a:solidFill>
              <a:ln w="8890">
                <a:solidFill>
                  <a:srgbClr val="FF6600"/>
                </a:solidFill>
                <a:prstDash val="solid"/>
                <a:round/>
                <a:headEnd/>
                <a:tailEnd/>
              </a:ln>
            </p:spPr>
            <p:txBody>
              <a:bodyPr/>
              <a:lstStyle/>
              <a:p>
                <a:endParaRPr lang="ru-RU"/>
              </a:p>
            </p:txBody>
          </p:sp>
          <p:sp>
            <p:nvSpPr>
              <p:cNvPr id="62" name="Freeform 88"/>
              <p:cNvSpPr>
                <a:spLocks/>
              </p:cNvSpPr>
              <p:nvPr/>
            </p:nvSpPr>
            <p:spPr bwMode="auto">
              <a:xfrm>
                <a:off x="7784" y="2429"/>
                <a:ext cx="108" cy="252"/>
              </a:xfrm>
              <a:custGeom>
                <a:avLst/>
                <a:gdLst>
                  <a:gd name="T0" fmla="*/ 0 w 108"/>
                  <a:gd name="T1" fmla="*/ 247 h 252"/>
                  <a:gd name="T2" fmla="*/ 0 w 108"/>
                  <a:gd name="T3" fmla="*/ 24 h 252"/>
                  <a:gd name="T4" fmla="*/ 56 w 108"/>
                  <a:gd name="T5" fmla="*/ 14 h 252"/>
                  <a:gd name="T6" fmla="*/ 108 w 108"/>
                  <a:gd name="T7" fmla="*/ 0 h 252"/>
                  <a:gd name="T8" fmla="*/ 108 w 108"/>
                  <a:gd name="T9" fmla="*/ 17 h 252"/>
                  <a:gd name="T10" fmla="*/ 108 w 108"/>
                  <a:gd name="T11" fmla="*/ 33 h 252"/>
                  <a:gd name="T12" fmla="*/ 65 w 108"/>
                  <a:gd name="T13" fmla="*/ 41 h 252"/>
                  <a:gd name="T14" fmla="*/ 22 w 108"/>
                  <a:gd name="T15" fmla="*/ 48 h 252"/>
                  <a:gd name="T16" fmla="*/ 22 w 108"/>
                  <a:gd name="T17" fmla="*/ 120 h 252"/>
                  <a:gd name="T18" fmla="*/ 60 w 108"/>
                  <a:gd name="T19" fmla="*/ 120 h 252"/>
                  <a:gd name="T20" fmla="*/ 96 w 108"/>
                  <a:gd name="T21" fmla="*/ 117 h 252"/>
                  <a:gd name="T22" fmla="*/ 96 w 108"/>
                  <a:gd name="T23" fmla="*/ 132 h 252"/>
                  <a:gd name="T24" fmla="*/ 96 w 108"/>
                  <a:gd name="T25" fmla="*/ 149 h 252"/>
                  <a:gd name="T26" fmla="*/ 60 w 108"/>
                  <a:gd name="T27" fmla="*/ 149 h 252"/>
                  <a:gd name="T28" fmla="*/ 22 w 108"/>
                  <a:gd name="T29" fmla="*/ 146 h 252"/>
                  <a:gd name="T30" fmla="*/ 22 w 108"/>
                  <a:gd name="T31" fmla="*/ 199 h 252"/>
                  <a:gd name="T32" fmla="*/ 22 w 108"/>
                  <a:gd name="T33" fmla="*/ 252 h 252"/>
                  <a:gd name="T34" fmla="*/ 12 w 108"/>
                  <a:gd name="T35" fmla="*/ 249 h 252"/>
                  <a:gd name="T36" fmla="*/ 0 w 108"/>
                  <a:gd name="T37" fmla="*/ 247 h 2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252"/>
                  <a:gd name="T59" fmla="*/ 108 w 108"/>
                  <a:gd name="T60" fmla="*/ 252 h 2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252">
                    <a:moveTo>
                      <a:pt x="0" y="247"/>
                    </a:moveTo>
                    <a:lnTo>
                      <a:pt x="0" y="24"/>
                    </a:lnTo>
                    <a:lnTo>
                      <a:pt x="56" y="14"/>
                    </a:lnTo>
                    <a:lnTo>
                      <a:pt x="108" y="0"/>
                    </a:lnTo>
                    <a:lnTo>
                      <a:pt x="108" y="17"/>
                    </a:lnTo>
                    <a:lnTo>
                      <a:pt x="108" y="33"/>
                    </a:lnTo>
                    <a:lnTo>
                      <a:pt x="65" y="41"/>
                    </a:lnTo>
                    <a:lnTo>
                      <a:pt x="22" y="48"/>
                    </a:lnTo>
                    <a:lnTo>
                      <a:pt x="22" y="120"/>
                    </a:lnTo>
                    <a:lnTo>
                      <a:pt x="60" y="120"/>
                    </a:lnTo>
                    <a:lnTo>
                      <a:pt x="96" y="117"/>
                    </a:lnTo>
                    <a:lnTo>
                      <a:pt x="96" y="132"/>
                    </a:lnTo>
                    <a:lnTo>
                      <a:pt x="96" y="149"/>
                    </a:lnTo>
                    <a:lnTo>
                      <a:pt x="60" y="149"/>
                    </a:lnTo>
                    <a:lnTo>
                      <a:pt x="22" y="146"/>
                    </a:lnTo>
                    <a:lnTo>
                      <a:pt x="22" y="199"/>
                    </a:lnTo>
                    <a:lnTo>
                      <a:pt x="22" y="252"/>
                    </a:lnTo>
                    <a:lnTo>
                      <a:pt x="12" y="249"/>
                    </a:lnTo>
                    <a:lnTo>
                      <a:pt x="0" y="247"/>
                    </a:lnTo>
                    <a:close/>
                  </a:path>
                </a:pathLst>
              </a:custGeom>
              <a:solidFill>
                <a:srgbClr val="FF9900"/>
              </a:solidFill>
              <a:ln w="8890">
                <a:solidFill>
                  <a:srgbClr val="FF6600"/>
                </a:solidFill>
                <a:prstDash val="solid"/>
                <a:round/>
                <a:headEnd/>
                <a:tailEnd/>
              </a:ln>
            </p:spPr>
            <p:txBody>
              <a:bodyPr/>
              <a:lstStyle/>
              <a:p>
                <a:endParaRPr lang="ru-RU"/>
              </a:p>
            </p:txBody>
          </p:sp>
          <p:sp>
            <p:nvSpPr>
              <p:cNvPr id="63" name="Freeform 89"/>
              <p:cNvSpPr>
                <a:spLocks/>
              </p:cNvSpPr>
              <p:nvPr/>
            </p:nvSpPr>
            <p:spPr bwMode="auto">
              <a:xfrm>
                <a:off x="7924" y="2412"/>
                <a:ext cx="21" cy="307"/>
              </a:xfrm>
              <a:custGeom>
                <a:avLst/>
                <a:gdLst>
                  <a:gd name="T0" fmla="*/ 0 w 21"/>
                  <a:gd name="T1" fmla="*/ 298 h 307"/>
                  <a:gd name="T2" fmla="*/ 0 w 21"/>
                  <a:gd name="T3" fmla="*/ 154 h 307"/>
                  <a:gd name="T4" fmla="*/ 0 w 21"/>
                  <a:gd name="T5" fmla="*/ 7 h 307"/>
                  <a:gd name="T6" fmla="*/ 21 w 21"/>
                  <a:gd name="T7" fmla="*/ 0 h 307"/>
                  <a:gd name="T8" fmla="*/ 21 w 21"/>
                  <a:gd name="T9" fmla="*/ 154 h 307"/>
                  <a:gd name="T10" fmla="*/ 21 w 21"/>
                  <a:gd name="T11" fmla="*/ 307 h 307"/>
                  <a:gd name="T12" fmla="*/ 12 w 21"/>
                  <a:gd name="T13" fmla="*/ 302 h 307"/>
                  <a:gd name="T14" fmla="*/ 0 w 21"/>
                  <a:gd name="T15" fmla="*/ 298 h 307"/>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307"/>
                  <a:gd name="T26" fmla="*/ 21 w 21"/>
                  <a:gd name="T27" fmla="*/ 307 h 3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307">
                    <a:moveTo>
                      <a:pt x="0" y="298"/>
                    </a:moveTo>
                    <a:lnTo>
                      <a:pt x="0" y="154"/>
                    </a:lnTo>
                    <a:lnTo>
                      <a:pt x="0" y="7"/>
                    </a:lnTo>
                    <a:lnTo>
                      <a:pt x="21" y="0"/>
                    </a:lnTo>
                    <a:lnTo>
                      <a:pt x="21" y="154"/>
                    </a:lnTo>
                    <a:lnTo>
                      <a:pt x="21" y="307"/>
                    </a:lnTo>
                    <a:lnTo>
                      <a:pt x="12" y="302"/>
                    </a:lnTo>
                    <a:lnTo>
                      <a:pt x="0" y="298"/>
                    </a:lnTo>
                    <a:close/>
                  </a:path>
                </a:pathLst>
              </a:custGeom>
              <a:solidFill>
                <a:srgbClr val="FF9900"/>
              </a:solidFill>
              <a:ln w="8890">
                <a:solidFill>
                  <a:srgbClr val="FF6600"/>
                </a:solidFill>
                <a:prstDash val="solid"/>
                <a:round/>
                <a:headEnd/>
                <a:tailEnd/>
              </a:ln>
            </p:spPr>
            <p:txBody>
              <a:bodyPr/>
              <a:lstStyle/>
              <a:p>
                <a:endParaRPr lang="ru-RU"/>
              </a:p>
            </p:txBody>
          </p:sp>
          <p:sp>
            <p:nvSpPr>
              <p:cNvPr id="64" name="Freeform 90"/>
              <p:cNvSpPr>
                <a:spLocks/>
              </p:cNvSpPr>
              <p:nvPr/>
            </p:nvSpPr>
            <p:spPr bwMode="auto">
              <a:xfrm>
                <a:off x="7969" y="2342"/>
                <a:ext cx="115" cy="418"/>
              </a:xfrm>
              <a:custGeom>
                <a:avLst/>
                <a:gdLst>
                  <a:gd name="T0" fmla="*/ 48 w 115"/>
                  <a:gd name="T1" fmla="*/ 408 h 418"/>
                  <a:gd name="T2" fmla="*/ 48 w 115"/>
                  <a:gd name="T3" fmla="*/ 245 h 418"/>
                  <a:gd name="T4" fmla="*/ 48 w 115"/>
                  <a:gd name="T5" fmla="*/ 82 h 418"/>
                  <a:gd name="T6" fmla="*/ 24 w 115"/>
                  <a:gd name="T7" fmla="*/ 92 h 418"/>
                  <a:gd name="T8" fmla="*/ 0 w 115"/>
                  <a:gd name="T9" fmla="*/ 99 h 418"/>
                  <a:gd name="T10" fmla="*/ 0 w 115"/>
                  <a:gd name="T11" fmla="*/ 80 h 418"/>
                  <a:gd name="T12" fmla="*/ 0 w 115"/>
                  <a:gd name="T13" fmla="*/ 60 h 418"/>
                  <a:gd name="T14" fmla="*/ 58 w 115"/>
                  <a:gd name="T15" fmla="*/ 34 h 418"/>
                  <a:gd name="T16" fmla="*/ 115 w 115"/>
                  <a:gd name="T17" fmla="*/ 0 h 418"/>
                  <a:gd name="T18" fmla="*/ 115 w 115"/>
                  <a:gd name="T19" fmla="*/ 27 h 418"/>
                  <a:gd name="T20" fmla="*/ 115 w 115"/>
                  <a:gd name="T21" fmla="*/ 53 h 418"/>
                  <a:gd name="T22" fmla="*/ 91 w 115"/>
                  <a:gd name="T23" fmla="*/ 65 h 418"/>
                  <a:gd name="T24" fmla="*/ 67 w 115"/>
                  <a:gd name="T25" fmla="*/ 75 h 418"/>
                  <a:gd name="T26" fmla="*/ 67 w 115"/>
                  <a:gd name="T27" fmla="*/ 245 h 418"/>
                  <a:gd name="T28" fmla="*/ 67 w 115"/>
                  <a:gd name="T29" fmla="*/ 418 h 418"/>
                  <a:gd name="T30" fmla="*/ 58 w 115"/>
                  <a:gd name="T31" fmla="*/ 413 h 418"/>
                  <a:gd name="T32" fmla="*/ 48 w 115"/>
                  <a:gd name="T33" fmla="*/ 408 h 4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418"/>
                  <a:gd name="T53" fmla="*/ 115 w 115"/>
                  <a:gd name="T54" fmla="*/ 418 h 4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418">
                    <a:moveTo>
                      <a:pt x="48" y="408"/>
                    </a:moveTo>
                    <a:lnTo>
                      <a:pt x="48" y="245"/>
                    </a:lnTo>
                    <a:lnTo>
                      <a:pt x="48" y="82"/>
                    </a:lnTo>
                    <a:lnTo>
                      <a:pt x="24" y="92"/>
                    </a:lnTo>
                    <a:lnTo>
                      <a:pt x="0" y="99"/>
                    </a:lnTo>
                    <a:lnTo>
                      <a:pt x="0" y="80"/>
                    </a:lnTo>
                    <a:lnTo>
                      <a:pt x="0" y="60"/>
                    </a:lnTo>
                    <a:lnTo>
                      <a:pt x="58" y="34"/>
                    </a:lnTo>
                    <a:lnTo>
                      <a:pt x="115" y="0"/>
                    </a:lnTo>
                    <a:lnTo>
                      <a:pt x="115" y="27"/>
                    </a:lnTo>
                    <a:lnTo>
                      <a:pt x="115" y="53"/>
                    </a:lnTo>
                    <a:lnTo>
                      <a:pt x="91" y="65"/>
                    </a:lnTo>
                    <a:lnTo>
                      <a:pt x="67" y="75"/>
                    </a:lnTo>
                    <a:lnTo>
                      <a:pt x="67" y="245"/>
                    </a:lnTo>
                    <a:lnTo>
                      <a:pt x="67" y="418"/>
                    </a:lnTo>
                    <a:lnTo>
                      <a:pt x="58" y="413"/>
                    </a:lnTo>
                    <a:lnTo>
                      <a:pt x="48" y="408"/>
                    </a:lnTo>
                    <a:close/>
                  </a:path>
                </a:pathLst>
              </a:custGeom>
              <a:solidFill>
                <a:srgbClr val="FF9900"/>
              </a:solidFill>
              <a:ln w="8890">
                <a:solidFill>
                  <a:srgbClr val="FF6600"/>
                </a:solidFill>
                <a:prstDash val="solid"/>
                <a:round/>
                <a:headEnd/>
                <a:tailEnd/>
              </a:ln>
            </p:spPr>
            <p:txBody>
              <a:bodyPr/>
              <a:lstStyle/>
              <a:p>
                <a:endParaRPr lang="ru-RU"/>
              </a:p>
            </p:txBody>
          </p:sp>
        </p:grpSp>
        <p:sp>
          <p:nvSpPr>
            <p:cNvPr id="57" name="Freeform 91"/>
            <p:cNvSpPr>
              <a:spLocks/>
            </p:cNvSpPr>
            <p:nvPr/>
          </p:nvSpPr>
          <p:spPr bwMode="auto">
            <a:xfrm>
              <a:off x="8505" y="2025"/>
              <a:ext cx="1575" cy="5655"/>
            </a:xfrm>
            <a:custGeom>
              <a:avLst/>
              <a:gdLst>
                <a:gd name="T0" fmla="*/ 1575 w 1575"/>
                <a:gd name="T1" fmla="*/ 5625 h 5625"/>
                <a:gd name="T2" fmla="*/ 1575 w 1575"/>
                <a:gd name="T3" fmla="*/ 0 h 5625"/>
                <a:gd name="T4" fmla="*/ 0 w 1575"/>
                <a:gd name="T5" fmla="*/ 0 h 5625"/>
                <a:gd name="T6" fmla="*/ 0 w 1575"/>
                <a:gd name="T7" fmla="*/ 780 h 5625"/>
                <a:gd name="T8" fmla="*/ 1575 w 1575"/>
                <a:gd name="T9" fmla="*/ 5625 h 5625"/>
                <a:gd name="T10" fmla="*/ 0 60000 65536"/>
                <a:gd name="T11" fmla="*/ 0 60000 65536"/>
                <a:gd name="T12" fmla="*/ 0 60000 65536"/>
                <a:gd name="T13" fmla="*/ 0 60000 65536"/>
                <a:gd name="T14" fmla="*/ 0 60000 65536"/>
                <a:gd name="T15" fmla="*/ 0 w 1575"/>
                <a:gd name="T16" fmla="*/ 0 h 5625"/>
                <a:gd name="T17" fmla="*/ 1575 w 1575"/>
                <a:gd name="T18" fmla="*/ 5625 h 5625"/>
              </a:gdLst>
              <a:ahLst/>
              <a:cxnLst>
                <a:cxn ang="T10">
                  <a:pos x="T0" y="T1"/>
                </a:cxn>
                <a:cxn ang="T11">
                  <a:pos x="T2" y="T3"/>
                </a:cxn>
                <a:cxn ang="T12">
                  <a:pos x="T4" y="T5"/>
                </a:cxn>
                <a:cxn ang="T13">
                  <a:pos x="T6" y="T7"/>
                </a:cxn>
                <a:cxn ang="T14">
                  <a:pos x="T8" y="T9"/>
                </a:cxn>
              </a:cxnLst>
              <a:rect l="T15" t="T16" r="T17" b="T18"/>
              <a:pathLst>
                <a:path w="1575" h="5625">
                  <a:moveTo>
                    <a:pt x="1575" y="5625"/>
                  </a:moveTo>
                  <a:lnTo>
                    <a:pt x="1575" y="0"/>
                  </a:lnTo>
                  <a:lnTo>
                    <a:pt x="0" y="0"/>
                  </a:lnTo>
                  <a:lnTo>
                    <a:pt x="0" y="780"/>
                  </a:lnTo>
                  <a:lnTo>
                    <a:pt x="1575" y="5625"/>
                  </a:lnTo>
                  <a:close/>
                </a:path>
              </a:pathLst>
            </a:custGeom>
            <a:gradFill rotWithShape="0">
              <a:gsLst>
                <a:gs pos="0">
                  <a:srgbClr val="800000"/>
                </a:gs>
                <a:gs pos="100000">
                  <a:srgbClr val="3B0000"/>
                </a:gs>
              </a:gsLst>
              <a:lin ang="0" scaled="1"/>
            </a:gradFill>
            <a:ln w="9525">
              <a:solidFill>
                <a:srgbClr val="000000"/>
              </a:solidFill>
              <a:round/>
              <a:headEnd/>
              <a:tailEnd/>
            </a:ln>
          </p:spPr>
          <p:txBody>
            <a:bodyPr/>
            <a:lstStyle/>
            <a:p>
              <a:endParaRPr lang="ru-RU"/>
            </a:p>
          </p:txBody>
        </p:sp>
        <p:sp>
          <p:nvSpPr>
            <p:cNvPr id="58" name="Freeform 92"/>
            <p:cNvSpPr>
              <a:spLocks/>
            </p:cNvSpPr>
            <p:nvPr/>
          </p:nvSpPr>
          <p:spPr bwMode="auto">
            <a:xfrm>
              <a:off x="5340" y="2025"/>
              <a:ext cx="1575" cy="5625"/>
            </a:xfrm>
            <a:custGeom>
              <a:avLst/>
              <a:gdLst>
                <a:gd name="T0" fmla="*/ 0 w 1575"/>
                <a:gd name="T1" fmla="*/ 5580 h 5580"/>
                <a:gd name="T2" fmla="*/ 0 w 1575"/>
                <a:gd name="T3" fmla="*/ 0 h 5580"/>
                <a:gd name="T4" fmla="*/ 1575 w 1575"/>
                <a:gd name="T5" fmla="*/ 0 h 5580"/>
                <a:gd name="T6" fmla="*/ 1575 w 1575"/>
                <a:gd name="T7" fmla="*/ 765 h 5580"/>
                <a:gd name="T8" fmla="*/ 0 w 1575"/>
                <a:gd name="T9" fmla="*/ 5580 h 5580"/>
                <a:gd name="T10" fmla="*/ 0 60000 65536"/>
                <a:gd name="T11" fmla="*/ 0 60000 65536"/>
                <a:gd name="T12" fmla="*/ 0 60000 65536"/>
                <a:gd name="T13" fmla="*/ 0 60000 65536"/>
                <a:gd name="T14" fmla="*/ 0 60000 65536"/>
                <a:gd name="T15" fmla="*/ 0 w 1575"/>
                <a:gd name="T16" fmla="*/ 0 h 5580"/>
                <a:gd name="T17" fmla="*/ 1575 w 1575"/>
                <a:gd name="T18" fmla="*/ 5580 h 5580"/>
              </a:gdLst>
              <a:ahLst/>
              <a:cxnLst>
                <a:cxn ang="T10">
                  <a:pos x="T0" y="T1"/>
                </a:cxn>
                <a:cxn ang="T11">
                  <a:pos x="T2" y="T3"/>
                </a:cxn>
                <a:cxn ang="T12">
                  <a:pos x="T4" y="T5"/>
                </a:cxn>
                <a:cxn ang="T13">
                  <a:pos x="T6" y="T7"/>
                </a:cxn>
                <a:cxn ang="T14">
                  <a:pos x="T8" y="T9"/>
                </a:cxn>
              </a:cxnLst>
              <a:rect l="T15" t="T16" r="T17" b="T18"/>
              <a:pathLst>
                <a:path w="1575" h="5580">
                  <a:moveTo>
                    <a:pt x="0" y="5580"/>
                  </a:moveTo>
                  <a:lnTo>
                    <a:pt x="0" y="0"/>
                  </a:lnTo>
                  <a:lnTo>
                    <a:pt x="1575" y="0"/>
                  </a:lnTo>
                  <a:lnTo>
                    <a:pt x="1575" y="765"/>
                  </a:lnTo>
                  <a:lnTo>
                    <a:pt x="0" y="5580"/>
                  </a:lnTo>
                  <a:close/>
                </a:path>
              </a:pathLst>
            </a:custGeom>
            <a:gradFill rotWithShape="0">
              <a:gsLst>
                <a:gs pos="0">
                  <a:srgbClr val="3B0000"/>
                </a:gs>
                <a:gs pos="100000">
                  <a:srgbClr val="800000"/>
                </a:gs>
              </a:gsLst>
              <a:lin ang="0" scaled="1"/>
            </a:gradFill>
            <a:ln w="9525">
              <a:solidFill>
                <a:srgbClr val="000000"/>
              </a:solidFill>
              <a:round/>
              <a:headEnd/>
              <a:tailEnd/>
            </a:ln>
          </p:spPr>
          <p:txBody>
            <a:bodyPr/>
            <a:lstStyle/>
            <a:p>
              <a:endParaRPr lang="ru-RU"/>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498475" y="371475"/>
            <a:ext cx="5905458" cy="1460656"/>
          </a:xfrm>
        </p:spPr>
        <p:txBody>
          <a:bodyPr/>
          <a:lstStyle/>
          <a:p>
            <a:r>
              <a:rPr lang="ru-RU" altLang="en-US" sz="3200" dirty="0" smtClean="0">
                <a:solidFill>
                  <a:schemeClr val="tx1"/>
                </a:solidFill>
              </a:rPr>
              <a:t>Разрешите представиться…</a:t>
            </a:r>
            <a:br>
              <a:rPr lang="ru-RU" altLang="en-US" sz="3200" dirty="0" smtClean="0">
                <a:solidFill>
                  <a:schemeClr val="tx1"/>
                </a:solidFill>
              </a:rPr>
            </a:br>
            <a:r>
              <a:rPr lang="ru-RU" altLang="en-US" sz="3600" dirty="0" smtClean="0">
                <a:solidFill>
                  <a:schemeClr val="tx1"/>
                </a:solidFill>
              </a:rPr>
              <a:t>Пикулев Евгений Ильич</a:t>
            </a:r>
            <a:r>
              <a:rPr lang="ru-RU" altLang="en-US" sz="3600" dirty="0" smtClean="0"/>
              <a:t/>
            </a:r>
            <a:br>
              <a:rPr lang="ru-RU" altLang="en-US" sz="3600" dirty="0" smtClean="0"/>
            </a:br>
            <a:r>
              <a:rPr lang="en-US" altLang="en-US" sz="2400" dirty="0" smtClean="0">
                <a:solidFill>
                  <a:schemeClr val="tx1">
                    <a:lumMod val="50000"/>
                    <a:lumOff val="50000"/>
                  </a:schemeClr>
                </a:solidFill>
              </a:rPr>
              <a:t>pikulev@pmi.ru</a:t>
            </a:r>
            <a:endParaRPr lang="ru-RU" sz="2400" dirty="0" smtClean="0"/>
          </a:p>
        </p:txBody>
      </p:sp>
      <p:pic>
        <p:nvPicPr>
          <p:cNvPr id="6" name="Picture 5"/>
          <p:cNvPicPr>
            <a:picLocks noGrp="1" noChangeAspect="1" noChangeArrowheads="1"/>
          </p:cNvPicPr>
          <p:nvPr>
            <p:ph idx="1"/>
          </p:nvPr>
        </p:nvPicPr>
        <p:blipFill>
          <a:blip r:embed="rId3"/>
          <a:srcRect/>
          <a:stretch>
            <a:fillRect/>
          </a:stretch>
        </p:blipFill>
        <p:spPr bwMode="auto">
          <a:xfrm>
            <a:off x="5299075" y="2047875"/>
            <a:ext cx="3943901" cy="3858164"/>
          </a:xfrm>
          <a:prstGeom prst="rect">
            <a:avLst/>
          </a:prstGeom>
          <a:noFill/>
          <a:ln w="9525">
            <a:noFill/>
            <a:miter lim="800000"/>
            <a:headEnd/>
            <a:tailEnd/>
          </a:ln>
        </p:spPr>
      </p:pic>
      <p:sp>
        <p:nvSpPr>
          <p:cNvPr id="9" name="Rectangle 8"/>
          <p:cNvSpPr>
            <a:spLocks noChangeArrowheads="1"/>
          </p:cNvSpPr>
          <p:nvPr/>
        </p:nvSpPr>
        <p:spPr bwMode="auto">
          <a:xfrm>
            <a:off x="498475" y="2047875"/>
            <a:ext cx="4724400" cy="3422650"/>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Char char="l"/>
            </a:pPr>
            <a:r>
              <a:rPr lang="ru-RU" dirty="0" smtClean="0"/>
              <a:t>Сертифицированный руководитель проектов</a:t>
            </a:r>
            <a:r>
              <a:rPr lang="en-US" dirty="0" smtClean="0"/>
              <a:t>, PMP</a:t>
            </a:r>
            <a:endParaRPr lang="ru-RU" dirty="0"/>
          </a:p>
          <a:p>
            <a:pPr marL="342900" indent="-342900">
              <a:spcBef>
                <a:spcPct val="20000"/>
              </a:spcBef>
              <a:buClr>
                <a:schemeClr val="tx2"/>
              </a:buClr>
              <a:buSzPct val="70000"/>
              <a:buFont typeface="Wingdings" pitchFamily="2" charset="2"/>
              <a:buChar char="l"/>
            </a:pPr>
            <a:r>
              <a:rPr lang="ru-RU" dirty="0" smtClean="0"/>
              <a:t>Тренер в области УП</a:t>
            </a:r>
            <a:endParaRPr lang="ru-RU" dirty="0"/>
          </a:p>
          <a:p>
            <a:pPr marL="342900" indent="-342900">
              <a:spcBef>
                <a:spcPct val="20000"/>
              </a:spcBef>
              <a:buClr>
                <a:schemeClr val="tx2"/>
              </a:buClr>
              <a:buSzPct val="70000"/>
              <a:buFont typeface="Wingdings" pitchFamily="2" charset="2"/>
              <a:buChar char="l"/>
            </a:pPr>
            <a:r>
              <a:rPr lang="ru-RU" dirty="0" smtClean="0"/>
              <a:t>Руководитель ЕФ МО </a:t>
            </a:r>
            <a:r>
              <a:rPr lang="en-US" dirty="0" smtClean="0"/>
              <a:t>PMI</a:t>
            </a:r>
            <a:endParaRPr lang="ru-RU" dirty="0"/>
          </a:p>
          <a:p>
            <a:pPr marL="342900" indent="-342900">
              <a:spcBef>
                <a:spcPct val="20000"/>
              </a:spcBef>
              <a:buClr>
                <a:schemeClr val="tx2"/>
              </a:buClr>
              <a:buSzPct val="70000"/>
              <a:buFont typeface="Wingdings" pitchFamily="2" charset="2"/>
              <a:buChar char="l"/>
            </a:pPr>
            <a:r>
              <a:rPr lang="ru-RU" dirty="0" smtClean="0"/>
              <a:t>Партнер компании «Гибкие технологии»</a:t>
            </a:r>
          </a:p>
          <a:p>
            <a:pPr marL="342900" indent="-342900">
              <a:spcBef>
                <a:spcPct val="20000"/>
              </a:spcBef>
              <a:buClr>
                <a:schemeClr val="tx2"/>
              </a:buClr>
              <a:buSzPct val="70000"/>
              <a:buFont typeface="Wingdings" pitchFamily="2" charset="2"/>
              <a:buChar char="l"/>
            </a:pPr>
            <a:r>
              <a:rPr lang="ru-RU" dirty="0" smtClean="0"/>
              <a:t>15-летний опыт в управлении проектами</a:t>
            </a:r>
            <a:endParaRPr lang="ru-RU" dirty="0"/>
          </a:p>
          <a:p>
            <a:pPr marL="342900" indent="-342900">
              <a:spcBef>
                <a:spcPct val="20000"/>
              </a:spcBef>
              <a:buClr>
                <a:schemeClr val="tx2"/>
              </a:buClr>
              <a:buSzPct val="70000"/>
              <a:buFont typeface="Wingdings" pitchFamily="2" charset="2"/>
              <a:buNone/>
            </a:pPr>
            <a:endParaRPr lang="ru-RU"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1055661" y="433365"/>
            <a:ext cx="7989094" cy="684015"/>
          </a:xfrm>
          <a:prstGeom prst="rect">
            <a:avLst/>
          </a:prstGeom>
          <a:noFill/>
          <a:ln w="9525">
            <a:noFill/>
            <a:miter lim="800000"/>
            <a:headEnd/>
            <a:tailEnd/>
          </a:ln>
        </p:spPr>
        <p:txBody>
          <a:bodyPr lIns="97027" tIns="48513" rIns="97027" bIns="48513" anchor="b"/>
          <a:lstStyle/>
          <a:p>
            <a:pPr algn="ctr"/>
            <a:r>
              <a:rPr lang="ru-RU" sz="3400" dirty="0"/>
              <a:t>Процессы управления </a:t>
            </a:r>
            <a:r>
              <a:rPr lang="ru-RU" sz="3400" dirty="0" smtClean="0"/>
              <a:t>стоимостью</a:t>
            </a:r>
            <a:r>
              <a:rPr lang="en-US" sz="3400" dirty="0" smtClean="0"/>
              <a:t> </a:t>
            </a:r>
            <a:r>
              <a:rPr lang="ru-RU" sz="3400" dirty="0" smtClean="0"/>
              <a:t>в </a:t>
            </a:r>
            <a:r>
              <a:rPr lang="en-US" sz="3400" dirty="0" smtClean="0"/>
              <a:t>PMBoK</a:t>
            </a:r>
            <a:endParaRPr lang="ru-RU" sz="3400" dirty="0"/>
          </a:p>
        </p:txBody>
      </p:sp>
      <p:grpSp>
        <p:nvGrpSpPr>
          <p:cNvPr id="2" name="Group 3"/>
          <p:cNvGrpSpPr>
            <a:grpSpLocks/>
          </p:cNvGrpSpPr>
          <p:nvPr/>
        </p:nvGrpSpPr>
        <p:grpSpPr bwMode="auto">
          <a:xfrm>
            <a:off x="1257543" y="1349451"/>
            <a:ext cx="6669347" cy="5516025"/>
            <a:chOff x="847" y="1013"/>
            <a:chExt cx="5201" cy="3019"/>
          </a:xfrm>
        </p:grpSpPr>
        <p:sp>
          <p:nvSpPr>
            <p:cNvPr id="103432" name="Oval 4" descr="Stationery"/>
            <p:cNvSpPr>
              <a:spLocks noChangeArrowheads="1"/>
            </p:cNvSpPr>
            <p:nvPr/>
          </p:nvSpPr>
          <p:spPr bwMode="auto">
            <a:xfrm>
              <a:off x="847" y="1013"/>
              <a:ext cx="1537" cy="898"/>
            </a:xfrm>
            <a:prstGeom prst="ellipse">
              <a:avLst/>
            </a:prstGeom>
            <a:blipFill dpi="0" rotWithShape="0">
              <a:blip r:embed="rId3"/>
              <a:srcRect/>
              <a:tile tx="0" ty="0" sx="100000" sy="100000" flip="none" algn="tl"/>
            </a:blipFill>
            <a:ln w="9525">
              <a:round/>
              <a:headEnd/>
              <a:tailEnd/>
            </a:ln>
            <a:scene3d>
              <a:camera prst="legacyObliqueTopLeft"/>
              <a:lightRig rig="legacyFlat3" dir="t"/>
            </a:scene3d>
            <a:sp3d extrusionH="430200" prstMaterial="legacyMatte">
              <a:bevelT w="13500" h="13500" prst="angle"/>
              <a:bevelB w="13500" h="13500" prst="angle"/>
              <a:extrusionClr>
                <a:srgbClr val="FFFFCC"/>
              </a:extrusionClr>
            </a:sp3d>
          </p:spPr>
          <p:txBody>
            <a:bodyPr wrap="none" lIns="56035" tIns="28019" rIns="56035" bIns="28019" anchor="ctr">
              <a:flatTx/>
            </a:bodyPr>
            <a:lstStyle/>
            <a:p>
              <a:pPr algn="ctr" defTabSz="926473" eaLnBrk="0" hangingPunct="0"/>
              <a:r>
                <a:rPr lang="ru-RU" altLang="he-IL" sz="2100" dirty="0">
                  <a:cs typeface="Arial" pitchFamily="34" charset="0"/>
                </a:rPr>
                <a:t>Инициация</a:t>
              </a:r>
              <a:endParaRPr lang="en-GB" altLang="he-IL" sz="2100" dirty="0">
                <a:cs typeface="Arial" pitchFamily="34" charset="0"/>
              </a:endParaRPr>
            </a:p>
          </p:txBody>
        </p:sp>
        <p:sp>
          <p:nvSpPr>
            <p:cNvPr id="103433" name="Oval 5" descr="Stationery"/>
            <p:cNvSpPr>
              <a:spLocks noChangeArrowheads="1"/>
            </p:cNvSpPr>
            <p:nvPr/>
          </p:nvSpPr>
          <p:spPr bwMode="auto">
            <a:xfrm>
              <a:off x="3887" y="1071"/>
              <a:ext cx="1537" cy="898"/>
            </a:xfrm>
            <a:prstGeom prst="ellipse">
              <a:avLst/>
            </a:prstGeom>
            <a:blipFill dpi="0" rotWithShape="0">
              <a:blip r:embed="rId3"/>
              <a:srcRect/>
              <a:tile tx="0" ty="0" sx="100000" sy="100000" flip="none" algn="tl"/>
            </a:blipFill>
            <a:ln w="9525">
              <a:round/>
              <a:headEnd/>
              <a:tailEnd/>
            </a:ln>
            <a:scene3d>
              <a:camera prst="legacyObliqueTopLeft"/>
              <a:lightRig rig="legacyFlat3" dir="t"/>
            </a:scene3d>
            <a:sp3d extrusionH="430200" prstMaterial="legacyMatte">
              <a:bevelT w="13500" h="13500" prst="angle"/>
              <a:bevelB w="13500" h="13500" prst="angle"/>
              <a:extrusionClr>
                <a:srgbClr val="FFFFCC"/>
              </a:extrusionClr>
            </a:sp3d>
          </p:spPr>
          <p:txBody>
            <a:bodyPr wrap="none" lIns="56035" tIns="28019" rIns="56035" bIns="28019" anchor="ctr">
              <a:flatTx/>
            </a:bodyPr>
            <a:lstStyle/>
            <a:p>
              <a:pPr algn="ctr" defTabSz="926473" eaLnBrk="0" hangingPunct="0"/>
              <a:endParaRPr lang="en-US" altLang="he-IL" sz="2100" dirty="0">
                <a:cs typeface="Arial" pitchFamily="34" charset="0"/>
              </a:endParaRPr>
            </a:p>
            <a:p>
              <a:pPr algn="ctr" defTabSz="926473" eaLnBrk="0" hangingPunct="0"/>
              <a:r>
                <a:rPr lang="ru-RU" altLang="he-IL" b="1" dirty="0">
                  <a:cs typeface="Arial" pitchFamily="34" charset="0"/>
                </a:rPr>
                <a:t>Планирование</a:t>
              </a:r>
              <a:endParaRPr lang="en-GB" altLang="he-IL" b="1" dirty="0">
                <a:cs typeface="Arial" pitchFamily="34" charset="0"/>
              </a:endParaRPr>
            </a:p>
            <a:p>
              <a:pPr algn="ctr" defTabSz="926473" eaLnBrk="0" hangingPunct="0"/>
              <a:endParaRPr lang="en-GB" altLang="he-IL" b="1" dirty="0">
                <a:cs typeface="Arial" pitchFamily="34" charset="0"/>
              </a:endParaRPr>
            </a:p>
          </p:txBody>
        </p:sp>
        <p:sp>
          <p:nvSpPr>
            <p:cNvPr id="103434" name="Oval 6" descr="Stationery"/>
            <p:cNvSpPr>
              <a:spLocks noChangeArrowheads="1"/>
            </p:cNvSpPr>
            <p:nvPr/>
          </p:nvSpPr>
          <p:spPr bwMode="auto">
            <a:xfrm>
              <a:off x="4510" y="2270"/>
              <a:ext cx="1538" cy="898"/>
            </a:xfrm>
            <a:prstGeom prst="ellipse">
              <a:avLst/>
            </a:prstGeom>
            <a:blipFill dpi="0" rotWithShape="0">
              <a:blip r:embed="rId3"/>
              <a:srcRect/>
              <a:tile tx="0" ty="0" sx="100000" sy="100000" flip="none" algn="tl"/>
            </a:blipFill>
            <a:ln w="9525">
              <a:round/>
              <a:headEnd/>
              <a:tailEnd/>
            </a:ln>
            <a:scene3d>
              <a:camera prst="legacyObliqueTopLeft"/>
              <a:lightRig rig="legacyFlat3" dir="t"/>
            </a:scene3d>
            <a:sp3d extrusionH="430200" prstMaterial="legacyMatte">
              <a:bevelT w="13500" h="13500" prst="angle"/>
              <a:bevelB w="13500" h="13500" prst="angle"/>
              <a:extrusionClr>
                <a:srgbClr val="FFFFCC"/>
              </a:extrusionClr>
            </a:sp3d>
          </p:spPr>
          <p:txBody>
            <a:bodyPr wrap="none" lIns="56035" tIns="28019" rIns="56035" bIns="28019" anchor="ctr">
              <a:flatTx/>
            </a:bodyPr>
            <a:lstStyle/>
            <a:p>
              <a:pPr algn="ctr" defTabSz="926473" eaLnBrk="0" hangingPunct="0"/>
              <a:r>
                <a:rPr lang="ru-RU" altLang="he-IL" b="1" dirty="0">
                  <a:cs typeface="Arial" pitchFamily="34" charset="0"/>
                </a:rPr>
                <a:t>Исполнение</a:t>
              </a:r>
              <a:endParaRPr lang="en-GB" altLang="he-IL" b="1" dirty="0">
                <a:cs typeface="Arial" pitchFamily="34" charset="0"/>
              </a:endParaRPr>
            </a:p>
          </p:txBody>
        </p:sp>
        <p:sp>
          <p:nvSpPr>
            <p:cNvPr id="103435" name="Oval 7" descr="Stationery"/>
            <p:cNvSpPr>
              <a:spLocks noChangeArrowheads="1"/>
            </p:cNvSpPr>
            <p:nvPr/>
          </p:nvSpPr>
          <p:spPr bwMode="auto">
            <a:xfrm>
              <a:off x="1632" y="2216"/>
              <a:ext cx="1537" cy="898"/>
            </a:xfrm>
            <a:prstGeom prst="ellipse">
              <a:avLst/>
            </a:prstGeom>
            <a:blipFill dpi="0" rotWithShape="0">
              <a:blip r:embed="rId3"/>
              <a:srcRect/>
              <a:tile tx="0" ty="0" sx="100000" sy="100000" flip="none" algn="tl"/>
            </a:blipFill>
            <a:ln w="9525">
              <a:round/>
              <a:headEnd/>
              <a:tailEnd/>
            </a:ln>
            <a:scene3d>
              <a:camera prst="legacyObliqueTopLeft"/>
              <a:lightRig rig="legacyFlat3" dir="t"/>
            </a:scene3d>
            <a:sp3d extrusionH="430200" prstMaterial="legacyMatte">
              <a:bevelT w="13500" h="13500" prst="angle"/>
              <a:bevelB w="13500" h="13500" prst="angle"/>
              <a:extrusionClr>
                <a:srgbClr val="FFFFCC"/>
              </a:extrusionClr>
            </a:sp3d>
          </p:spPr>
          <p:txBody>
            <a:bodyPr wrap="none" lIns="56035" tIns="28019" rIns="56035" bIns="28019" anchor="ctr">
              <a:flatTx/>
            </a:bodyPr>
            <a:lstStyle/>
            <a:p>
              <a:pPr algn="ctr" defTabSz="926473" eaLnBrk="0" hangingPunct="0"/>
              <a:r>
                <a:rPr lang="ru-RU" altLang="he-IL" b="1" dirty="0">
                  <a:cs typeface="Arial" pitchFamily="34" charset="0"/>
                </a:rPr>
                <a:t>Мониторинг</a:t>
              </a:r>
            </a:p>
            <a:p>
              <a:pPr algn="ctr" defTabSz="926473" eaLnBrk="0" hangingPunct="0"/>
              <a:r>
                <a:rPr lang="ru-RU" altLang="he-IL" b="1" dirty="0">
                  <a:cs typeface="Arial" pitchFamily="34" charset="0"/>
                </a:rPr>
                <a:t>и контроль</a:t>
              </a:r>
              <a:endParaRPr lang="en-GB" altLang="he-IL" b="1" dirty="0">
                <a:cs typeface="Arial" pitchFamily="34" charset="0"/>
              </a:endParaRPr>
            </a:p>
          </p:txBody>
        </p:sp>
        <p:sp>
          <p:nvSpPr>
            <p:cNvPr id="103436" name="Oval 8" descr="Stationery"/>
            <p:cNvSpPr>
              <a:spLocks noChangeArrowheads="1"/>
            </p:cNvSpPr>
            <p:nvPr/>
          </p:nvSpPr>
          <p:spPr bwMode="auto">
            <a:xfrm>
              <a:off x="3244" y="3134"/>
              <a:ext cx="1537" cy="898"/>
            </a:xfrm>
            <a:prstGeom prst="ellipse">
              <a:avLst/>
            </a:prstGeom>
            <a:blipFill dpi="0" rotWithShape="0">
              <a:blip r:embed="rId3"/>
              <a:srcRect/>
              <a:tile tx="0" ty="0" sx="100000" sy="100000" flip="none" algn="tl"/>
            </a:blipFill>
            <a:ln w="9525">
              <a:round/>
              <a:headEnd/>
              <a:tailEnd/>
            </a:ln>
            <a:scene3d>
              <a:camera prst="legacyObliqueTopLeft"/>
              <a:lightRig rig="legacyFlat3" dir="t"/>
            </a:scene3d>
            <a:sp3d extrusionH="430200" prstMaterial="legacyMatte">
              <a:bevelT w="13500" h="13500" prst="angle"/>
              <a:bevelB w="13500" h="13500" prst="angle"/>
              <a:extrusionClr>
                <a:srgbClr val="FFFFCC"/>
              </a:extrusionClr>
            </a:sp3d>
          </p:spPr>
          <p:txBody>
            <a:bodyPr wrap="none" lIns="56035" tIns="28019" rIns="56035" bIns="28019" anchor="ctr">
              <a:flatTx/>
            </a:bodyPr>
            <a:lstStyle/>
            <a:p>
              <a:pPr algn="ctr" defTabSz="926473" eaLnBrk="0" hangingPunct="0"/>
              <a:r>
                <a:rPr lang="ru-RU" altLang="he-IL" b="1" dirty="0">
                  <a:cs typeface="Arial" pitchFamily="34" charset="0"/>
                </a:rPr>
                <a:t>Закрытие</a:t>
              </a:r>
              <a:r>
                <a:rPr lang="en-GB" altLang="he-IL" sz="2500" dirty="0">
                  <a:cs typeface="Arial" pitchFamily="34" charset="0"/>
                </a:rPr>
                <a:t> </a:t>
              </a:r>
            </a:p>
          </p:txBody>
        </p:sp>
        <p:sp>
          <p:nvSpPr>
            <p:cNvPr id="103437" name="Line 9" descr="Stationery"/>
            <p:cNvSpPr>
              <a:spLocks noChangeShapeType="1"/>
            </p:cNvSpPr>
            <p:nvPr/>
          </p:nvSpPr>
          <p:spPr bwMode="auto">
            <a:xfrm>
              <a:off x="2393" y="1440"/>
              <a:ext cx="1345" cy="0"/>
            </a:xfrm>
            <a:prstGeom prst="line">
              <a:avLst/>
            </a:prstGeom>
            <a:noFill/>
            <a:ln w="38100">
              <a:solidFill>
                <a:schemeClr val="tx1"/>
              </a:solidFill>
              <a:round/>
              <a:headEnd type="none" w="sm" len="sm"/>
              <a:tailEnd type="stealth" w="med" len="lg"/>
            </a:ln>
          </p:spPr>
          <p:txBody>
            <a:bodyPr wrap="none" lIns="56035" tIns="28019" rIns="56035" bIns="28019" anchor="ctr"/>
            <a:lstStyle/>
            <a:p>
              <a:endParaRPr lang="ru-RU"/>
            </a:p>
          </p:txBody>
        </p:sp>
        <p:sp>
          <p:nvSpPr>
            <p:cNvPr id="103438" name="Line 10" descr="Stationery"/>
            <p:cNvSpPr>
              <a:spLocks noChangeShapeType="1"/>
            </p:cNvSpPr>
            <p:nvPr/>
          </p:nvSpPr>
          <p:spPr bwMode="auto">
            <a:xfrm>
              <a:off x="4885" y="1920"/>
              <a:ext cx="251" cy="240"/>
            </a:xfrm>
            <a:prstGeom prst="line">
              <a:avLst/>
            </a:prstGeom>
            <a:noFill/>
            <a:ln w="38100">
              <a:solidFill>
                <a:schemeClr val="tx1"/>
              </a:solidFill>
              <a:round/>
              <a:headEnd type="none" w="sm" len="sm"/>
              <a:tailEnd type="stealth" w="med" len="lg"/>
            </a:ln>
          </p:spPr>
          <p:txBody>
            <a:bodyPr wrap="none" lIns="56035" tIns="28019" rIns="56035" bIns="28019" anchor="ctr"/>
            <a:lstStyle/>
            <a:p>
              <a:endParaRPr lang="ru-RU"/>
            </a:p>
          </p:txBody>
        </p:sp>
        <p:sp>
          <p:nvSpPr>
            <p:cNvPr id="103439" name="Line 11" descr="Stationery"/>
            <p:cNvSpPr>
              <a:spLocks noChangeShapeType="1"/>
            </p:cNvSpPr>
            <p:nvPr/>
          </p:nvSpPr>
          <p:spPr bwMode="auto">
            <a:xfrm flipV="1">
              <a:off x="2832" y="1776"/>
              <a:ext cx="1152" cy="432"/>
            </a:xfrm>
            <a:prstGeom prst="line">
              <a:avLst/>
            </a:prstGeom>
            <a:noFill/>
            <a:ln w="38100">
              <a:solidFill>
                <a:schemeClr val="tx1"/>
              </a:solidFill>
              <a:round/>
              <a:headEnd type="none" w="sm" len="sm"/>
              <a:tailEnd type="stealth" w="med" len="lg"/>
            </a:ln>
          </p:spPr>
          <p:txBody>
            <a:bodyPr wrap="none" lIns="56035" tIns="28019" rIns="56035" bIns="28019" anchor="ctr"/>
            <a:lstStyle/>
            <a:p>
              <a:endParaRPr lang="ru-RU"/>
            </a:p>
          </p:txBody>
        </p:sp>
        <p:sp>
          <p:nvSpPr>
            <p:cNvPr id="103440" name="Line 12" descr="Stationery"/>
            <p:cNvSpPr>
              <a:spLocks noChangeShapeType="1"/>
            </p:cNvSpPr>
            <p:nvPr/>
          </p:nvSpPr>
          <p:spPr bwMode="auto">
            <a:xfrm flipH="1">
              <a:off x="3120" y="2479"/>
              <a:ext cx="1346" cy="0"/>
            </a:xfrm>
            <a:prstGeom prst="line">
              <a:avLst/>
            </a:prstGeom>
            <a:noFill/>
            <a:ln w="38100">
              <a:solidFill>
                <a:schemeClr val="tx1"/>
              </a:solidFill>
              <a:round/>
              <a:headEnd type="none" w="sm" len="sm"/>
              <a:tailEnd type="stealth" w="med" len="lg"/>
            </a:ln>
          </p:spPr>
          <p:txBody>
            <a:bodyPr wrap="none" lIns="56035" tIns="28019" rIns="56035" bIns="28019" anchor="ctr"/>
            <a:lstStyle/>
            <a:p>
              <a:endParaRPr lang="ru-RU"/>
            </a:p>
          </p:txBody>
        </p:sp>
        <p:sp>
          <p:nvSpPr>
            <p:cNvPr id="103441" name="Line 13" descr="Stationery"/>
            <p:cNvSpPr>
              <a:spLocks noChangeShapeType="1"/>
            </p:cNvSpPr>
            <p:nvPr/>
          </p:nvSpPr>
          <p:spPr bwMode="auto">
            <a:xfrm>
              <a:off x="3168" y="2745"/>
              <a:ext cx="1196" cy="0"/>
            </a:xfrm>
            <a:prstGeom prst="line">
              <a:avLst/>
            </a:prstGeom>
            <a:noFill/>
            <a:ln w="38100">
              <a:solidFill>
                <a:schemeClr val="tx1"/>
              </a:solidFill>
              <a:round/>
              <a:headEnd type="none" w="sm" len="sm"/>
              <a:tailEnd type="stealth" w="med" len="lg"/>
            </a:ln>
          </p:spPr>
          <p:txBody>
            <a:bodyPr wrap="none" lIns="56035" tIns="28019" rIns="56035" bIns="28019" anchor="ctr"/>
            <a:lstStyle/>
            <a:p>
              <a:endParaRPr lang="ru-RU"/>
            </a:p>
          </p:txBody>
        </p:sp>
        <p:sp>
          <p:nvSpPr>
            <p:cNvPr id="103442" name="Line 14" descr="Stationery"/>
            <p:cNvSpPr>
              <a:spLocks noChangeShapeType="1"/>
            </p:cNvSpPr>
            <p:nvPr/>
          </p:nvSpPr>
          <p:spPr bwMode="auto">
            <a:xfrm>
              <a:off x="2791" y="2987"/>
              <a:ext cx="349" cy="266"/>
            </a:xfrm>
            <a:prstGeom prst="line">
              <a:avLst/>
            </a:prstGeom>
            <a:noFill/>
            <a:ln w="38100">
              <a:solidFill>
                <a:schemeClr val="tx1"/>
              </a:solidFill>
              <a:round/>
              <a:headEnd type="none" w="sm" len="sm"/>
              <a:tailEnd type="stealth" w="med" len="lg"/>
            </a:ln>
          </p:spPr>
          <p:txBody>
            <a:bodyPr wrap="none" lIns="56035" tIns="28019" rIns="56035" bIns="28019" anchor="ctr"/>
            <a:lstStyle/>
            <a:p>
              <a:endParaRPr lang="ru-RU"/>
            </a:p>
          </p:txBody>
        </p:sp>
      </p:grpSp>
      <p:sp>
        <p:nvSpPr>
          <p:cNvPr id="484367" name="AutoShape 15" descr="Газетная бумага"/>
          <p:cNvSpPr>
            <a:spLocks noChangeArrowheads="1"/>
          </p:cNvSpPr>
          <p:nvPr/>
        </p:nvSpPr>
        <p:spPr bwMode="auto">
          <a:xfrm>
            <a:off x="418621" y="3418382"/>
            <a:ext cx="2478099" cy="613080"/>
          </a:xfrm>
          <a:prstGeom prst="homePlate">
            <a:avLst>
              <a:gd name="adj" fmla="val 101515"/>
            </a:avLst>
          </a:prstGeom>
          <a:blipFill dpi="0" rotWithShape="0">
            <a:blip r:embed="rId4"/>
            <a:srcRect/>
            <a:tile tx="0" ty="0" sx="100000" sy="100000" flip="none" algn="tl"/>
          </a:blipFill>
          <a:ln w="12700" cap="sq">
            <a:solidFill>
              <a:srgbClr val="FF0000"/>
            </a:solidFill>
            <a:miter lim="800000"/>
            <a:headEnd type="none" w="sm" len="sm"/>
            <a:tailEnd type="none" w="sm" len="sm"/>
          </a:ln>
        </p:spPr>
        <p:txBody>
          <a:bodyPr wrap="none" lIns="97027" tIns="48513" rIns="97027" bIns="48513" anchor="ctr"/>
          <a:lstStyle/>
          <a:p>
            <a:pPr algn="ctr"/>
            <a:r>
              <a:rPr lang="ru-RU" sz="1500" dirty="0"/>
              <a:t>Управление</a:t>
            </a:r>
          </a:p>
          <a:p>
            <a:pPr algn="ctr"/>
            <a:r>
              <a:rPr lang="ru-RU" sz="1500" dirty="0"/>
              <a:t>стоимостью</a:t>
            </a:r>
          </a:p>
        </p:txBody>
      </p:sp>
      <p:sp>
        <p:nvSpPr>
          <p:cNvPr id="484368" name="AutoShape 16" descr="Газетная бумага"/>
          <p:cNvSpPr>
            <a:spLocks noChangeArrowheads="1"/>
          </p:cNvSpPr>
          <p:nvPr/>
        </p:nvSpPr>
        <p:spPr bwMode="auto">
          <a:xfrm rot="10800000">
            <a:off x="6672710" y="2499607"/>
            <a:ext cx="2363776" cy="613080"/>
          </a:xfrm>
          <a:prstGeom prst="homePlate">
            <a:avLst>
              <a:gd name="adj" fmla="val 96832"/>
            </a:avLst>
          </a:prstGeom>
          <a:blipFill dpi="0" rotWithShape="0">
            <a:blip r:embed="rId4"/>
            <a:srcRect/>
            <a:tile tx="0" ty="0" sx="100000" sy="100000" flip="none" algn="tl"/>
          </a:blipFill>
          <a:ln w="12700" cap="sq">
            <a:solidFill>
              <a:srgbClr val="FF0000"/>
            </a:solidFill>
            <a:miter lim="800000"/>
            <a:headEnd type="none" w="sm" len="sm"/>
            <a:tailEnd type="none" w="sm" len="sm"/>
          </a:ln>
        </p:spPr>
        <p:txBody>
          <a:bodyPr rot="10800000" wrap="none" lIns="97027" tIns="48513" rIns="97027" bIns="48513" anchor="ctr"/>
          <a:lstStyle/>
          <a:p>
            <a:pPr algn="ctr"/>
            <a:r>
              <a:rPr lang="ru-RU" sz="1500" dirty="0"/>
              <a:t>Разработка бюджета</a:t>
            </a:r>
          </a:p>
        </p:txBody>
      </p:sp>
      <p:sp>
        <p:nvSpPr>
          <p:cNvPr id="484369" name="AutoShape 17" descr="Газетная бумага"/>
          <p:cNvSpPr>
            <a:spLocks noChangeArrowheads="1"/>
          </p:cNvSpPr>
          <p:nvPr/>
        </p:nvSpPr>
        <p:spPr bwMode="auto">
          <a:xfrm rot="10800000">
            <a:off x="6672710" y="1503142"/>
            <a:ext cx="2592421" cy="613080"/>
          </a:xfrm>
          <a:prstGeom prst="homePlate">
            <a:avLst>
              <a:gd name="adj" fmla="val 106198"/>
            </a:avLst>
          </a:prstGeom>
          <a:blipFill dpi="0" rotWithShape="0">
            <a:blip r:embed="rId4"/>
            <a:srcRect/>
            <a:tile tx="0" ty="0" sx="100000" sy="100000" flip="none" algn="tl"/>
          </a:blipFill>
          <a:ln w="12700" cap="sq">
            <a:solidFill>
              <a:srgbClr val="FF0000"/>
            </a:solidFill>
            <a:miter lim="800000"/>
            <a:headEnd type="none" w="sm" len="sm"/>
            <a:tailEnd type="none" w="sm" len="sm"/>
          </a:ln>
        </p:spPr>
        <p:txBody>
          <a:bodyPr rot="10800000" wrap="none" lIns="97027" tIns="48513" rIns="97027" bIns="48513" anchor="ctr"/>
          <a:lstStyle/>
          <a:p>
            <a:pPr algn="ctr"/>
            <a:r>
              <a:rPr lang="ru-RU" sz="1500" dirty="0"/>
              <a:t>Стоимостная</a:t>
            </a:r>
          </a:p>
          <a:p>
            <a:pPr algn="ctr"/>
            <a:r>
              <a:rPr lang="ru-RU" sz="1500" dirty="0"/>
              <a:t>оценка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2000"/>
                                  </p:stCondLst>
                                  <p:childTnLst>
                                    <p:set>
                                      <p:cBhvr>
                                        <p:cTn id="6" dur="1" fill="hold">
                                          <p:stCondLst>
                                            <p:cond delay="0"/>
                                          </p:stCondLst>
                                        </p:cTn>
                                        <p:tgtEl>
                                          <p:spTgt spid="484369"/>
                                        </p:tgtEl>
                                        <p:attrNameLst>
                                          <p:attrName>style.visibility</p:attrName>
                                        </p:attrNameLst>
                                      </p:cBhvr>
                                      <p:to>
                                        <p:strVal val="visible"/>
                                      </p:to>
                                    </p:set>
                                    <p:anim calcmode="lin" valueType="num">
                                      <p:cBhvr additive="base">
                                        <p:cTn id="7" dur="1000" fill="hold"/>
                                        <p:tgtEl>
                                          <p:spTgt spid="484369"/>
                                        </p:tgtEl>
                                        <p:attrNameLst>
                                          <p:attrName>ppt_x</p:attrName>
                                        </p:attrNameLst>
                                      </p:cBhvr>
                                      <p:tavLst>
                                        <p:tav tm="0">
                                          <p:val>
                                            <p:strVal val="1+#ppt_w/2"/>
                                          </p:val>
                                        </p:tav>
                                        <p:tav tm="100000">
                                          <p:val>
                                            <p:strVal val="#ppt_x"/>
                                          </p:val>
                                        </p:tav>
                                      </p:tavLst>
                                    </p:anim>
                                    <p:anim calcmode="lin" valueType="num">
                                      <p:cBhvr additive="base">
                                        <p:cTn id="8" dur="1000" fill="hold"/>
                                        <p:tgtEl>
                                          <p:spTgt spid="484369"/>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 presetClass="entr" presetSubtype="2" fill="hold" grpId="0" nodeType="afterEffect">
                                  <p:stCondLst>
                                    <p:cond delay="500"/>
                                  </p:stCondLst>
                                  <p:childTnLst>
                                    <p:set>
                                      <p:cBhvr>
                                        <p:cTn id="11" dur="1" fill="hold">
                                          <p:stCondLst>
                                            <p:cond delay="0"/>
                                          </p:stCondLst>
                                        </p:cTn>
                                        <p:tgtEl>
                                          <p:spTgt spid="484368"/>
                                        </p:tgtEl>
                                        <p:attrNameLst>
                                          <p:attrName>style.visibility</p:attrName>
                                        </p:attrNameLst>
                                      </p:cBhvr>
                                      <p:to>
                                        <p:strVal val="visible"/>
                                      </p:to>
                                    </p:set>
                                    <p:anim calcmode="lin" valueType="num">
                                      <p:cBhvr additive="base">
                                        <p:cTn id="12" dur="1000" fill="hold"/>
                                        <p:tgtEl>
                                          <p:spTgt spid="484368"/>
                                        </p:tgtEl>
                                        <p:attrNameLst>
                                          <p:attrName>ppt_x</p:attrName>
                                        </p:attrNameLst>
                                      </p:cBhvr>
                                      <p:tavLst>
                                        <p:tav tm="0">
                                          <p:val>
                                            <p:strVal val="1+#ppt_w/2"/>
                                          </p:val>
                                        </p:tav>
                                        <p:tav tm="100000">
                                          <p:val>
                                            <p:strVal val="#ppt_x"/>
                                          </p:val>
                                        </p:tav>
                                      </p:tavLst>
                                    </p:anim>
                                    <p:anim calcmode="lin" valueType="num">
                                      <p:cBhvr additive="base">
                                        <p:cTn id="13" dur="1000" fill="hold"/>
                                        <p:tgtEl>
                                          <p:spTgt spid="484368"/>
                                        </p:tgtEl>
                                        <p:attrNameLst>
                                          <p:attrName>ppt_y</p:attrName>
                                        </p:attrNameLst>
                                      </p:cBhvr>
                                      <p:tavLst>
                                        <p:tav tm="0">
                                          <p:val>
                                            <p:strVal val="#ppt_y"/>
                                          </p:val>
                                        </p:tav>
                                        <p:tav tm="100000">
                                          <p:val>
                                            <p:strVal val="#ppt_y"/>
                                          </p:val>
                                        </p:tav>
                                      </p:tavLst>
                                    </p:anim>
                                  </p:childTnLst>
                                </p:cTn>
                              </p:par>
                            </p:childTnLst>
                          </p:cTn>
                        </p:par>
                        <p:par>
                          <p:cTn id="14" fill="hold">
                            <p:stCondLst>
                              <p:cond delay="4500"/>
                            </p:stCondLst>
                            <p:childTnLst>
                              <p:par>
                                <p:cTn id="15" presetID="2" presetClass="entr" presetSubtype="8" fill="hold" grpId="0" nodeType="afterEffect">
                                  <p:stCondLst>
                                    <p:cond delay="500"/>
                                  </p:stCondLst>
                                  <p:childTnLst>
                                    <p:set>
                                      <p:cBhvr>
                                        <p:cTn id="16" dur="1" fill="hold">
                                          <p:stCondLst>
                                            <p:cond delay="0"/>
                                          </p:stCondLst>
                                        </p:cTn>
                                        <p:tgtEl>
                                          <p:spTgt spid="484367"/>
                                        </p:tgtEl>
                                        <p:attrNameLst>
                                          <p:attrName>style.visibility</p:attrName>
                                        </p:attrNameLst>
                                      </p:cBhvr>
                                      <p:to>
                                        <p:strVal val="visible"/>
                                      </p:to>
                                    </p:set>
                                    <p:anim calcmode="lin" valueType="num">
                                      <p:cBhvr additive="base">
                                        <p:cTn id="17" dur="1000" fill="hold"/>
                                        <p:tgtEl>
                                          <p:spTgt spid="484367"/>
                                        </p:tgtEl>
                                        <p:attrNameLst>
                                          <p:attrName>ppt_x</p:attrName>
                                        </p:attrNameLst>
                                      </p:cBhvr>
                                      <p:tavLst>
                                        <p:tav tm="0">
                                          <p:val>
                                            <p:strVal val="0-#ppt_w/2"/>
                                          </p:val>
                                        </p:tav>
                                        <p:tav tm="100000">
                                          <p:val>
                                            <p:strVal val="#ppt_x"/>
                                          </p:val>
                                        </p:tav>
                                      </p:tavLst>
                                    </p:anim>
                                    <p:anim calcmode="lin" valueType="num">
                                      <p:cBhvr additive="base">
                                        <p:cTn id="18" dur="1000" fill="hold"/>
                                        <p:tgtEl>
                                          <p:spTgt spid="4843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67" grpId="0" animBg="1"/>
      <p:bldP spid="484368" grpId="0" animBg="1"/>
      <p:bldP spid="4843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10"/>
          <p:cNvSpPr txBox="1">
            <a:spLocks/>
          </p:cNvSpPr>
          <p:nvPr/>
        </p:nvSpPr>
        <p:spPr>
          <a:xfrm>
            <a:off x="346075" y="1057275"/>
            <a:ext cx="8229600" cy="4816475"/>
          </a:xfrm>
          <a:prstGeom prst="rect">
            <a:avLst/>
          </a:prstGeom>
        </p:spPr>
        <p:txBody>
          <a:bodyPr/>
          <a:lstStyle/>
          <a:p>
            <a:pPr marL="285750" indent="-285750" defTabSz="1079500" eaLnBrk="0" hangingPunct="0">
              <a:lnSpc>
                <a:spcPct val="90000"/>
              </a:lnSpc>
              <a:spcBef>
                <a:spcPct val="90000"/>
              </a:spcBef>
              <a:buSzPct val="50000"/>
              <a:buFont typeface="Wingdings" pitchFamily="2" charset="2"/>
              <a:buChar char="n"/>
            </a:pPr>
            <a:r>
              <a:rPr lang="ru-RU" kern="0" dirty="0" smtClean="0">
                <a:solidFill>
                  <a:srgbClr val="FF0000"/>
                </a:solidFill>
              </a:rPr>
              <a:t>Стоимостная оценка </a:t>
            </a:r>
            <a:r>
              <a:rPr lang="en-US" kern="0" dirty="0" smtClean="0"/>
              <a:t>(Cost Estimating) </a:t>
            </a:r>
            <a:r>
              <a:rPr lang="ru-RU" kern="0" dirty="0" smtClean="0"/>
              <a:t>– </a:t>
            </a:r>
            <a:r>
              <a:rPr lang="ru-RU" b="0" kern="0" dirty="0" smtClean="0"/>
              <a:t>определение примерной стоимости ресурсов</a:t>
            </a:r>
            <a:r>
              <a:rPr lang="en-US" b="0" kern="0" dirty="0" smtClean="0"/>
              <a:t>, </a:t>
            </a:r>
            <a:r>
              <a:rPr lang="ru-RU" b="0" kern="0" dirty="0" smtClean="0"/>
              <a:t>необходимых для выполнения операций по проекту.</a:t>
            </a:r>
          </a:p>
          <a:p>
            <a:pPr marL="285750" indent="-285750" defTabSz="1079500" eaLnBrk="0" hangingPunct="0">
              <a:lnSpc>
                <a:spcPct val="90000"/>
              </a:lnSpc>
              <a:spcBef>
                <a:spcPct val="90000"/>
              </a:spcBef>
              <a:buSzPct val="50000"/>
              <a:buFont typeface="Wingdings" pitchFamily="2" charset="2"/>
              <a:buChar char="n"/>
            </a:pPr>
            <a:r>
              <a:rPr lang="ru-RU" kern="0" dirty="0" smtClean="0">
                <a:solidFill>
                  <a:srgbClr val="FF0000"/>
                </a:solidFill>
              </a:rPr>
              <a:t>Разработка бюджета расходов </a:t>
            </a:r>
            <a:r>
              <a:rPr lang="ru-RU" kern="0" dirty="0" smtClean="0"/>
              <a:t>(</a:t>
            </a:r>
            <a:r>
              <a:rPr lang="en-US" kern="0" dirty="0" smtClean="0"/>
              <a:t>Cost Budgeting) </a:t>
            </a:r>
            <a:r>
              <a:rPr lang="ru-RU" kern="0" dirty="0" smtClean="0"/>
              <a:t>– </a:t>
            </a:r>
            <a:r>
              <a:rPr lang="ru-RU" b="0" kern="0" dirty="0" smtClean="0"/>
              <a:t>суммирование оценок стоимости отдельных операций или пакетов работ и формирование базового плана по стоимости.</a:t>
            </a:r>
          </a:p>
          <a:p>
            <a:pPr marL="285750" indent="-285750" defTabSz="1079500" eaLnBrk="0" hangingPunct="0">
              <a:lnSpc>
                <a:spcPct val="90000"/>
              </a:lnSpc>
              <a:spcBef>
                <a:spcPct val="90000"/>
              </a:spcBef>
              <a:buSzPct val="50000"/>
              <a:buFont typeface="Wingdings" pitchFamily="2" charset="2"/>
              <a:buChar char="n"/>
            </a:pPr>
            <a:r>
              <a:rPr lang="ru-RU" kern="0" dirty="0" smtClean="0">
                <a:solidFill>
                  <a:srgbClr val="FF0000"/>
                </a:solidFill>
              </a:rPr>
              <a:t>Управление стоимостью </a:t>
            </a:r>
            <a:r>
              <a:rPr lang="en-US" kern="0" dirty="0" smtClean="0"/>
              <a:t>(Cost Control) </a:t>
            </a:r>
            <a:r>
              <a:rPr lang="ru-RU" kern="0" dirty="0" smtClean="0"/>
              <a:t>– </a:t>
            </a:r>
            <a:r>
              <a:rPr lang="ru-RU" b="0" kern="0" dirty="0" smtClean="0"/>
              <a:t>воздействие на факторы</a:t>
            </a:r>
            <a:r>
              <a:rPr lang="en-US" b="0" kern="0" dirty="0" smtClean="0"/>
              <a:t>, </a:t>
            </a:r>
            <a:r>
              <a:rPr lang="ru-RU" b="0" kern="0" dirty="0" smtClean="0"/>
              <a:t>вызывающие отклонения по стоимости</a:t>
            </a:r>
            <a:r>
              <a:rPr lang="en-US" b="0" kern="0" dirty="0" smtClean="0"/>
              <a:t>, </a:t>
            </a:r>
            <a:r>
              <a:rPr lang="ru-RU" b="0" kern="0" dirty="0" smtClean="0"/>
              <a:t>и управление изменениями бюджета проекта.</a:t>
            </a:r>
          </a:p>
          <a:p>
            <a:pPr marL="285750" indent="-285750" defTabSz="1079500" eaLnBrk="0" hangingPunct="0">
              <a:lnSpc>
                <a:spcPct val="90000"/>
              </a:lnSpc>
              <a:spcBef>
                <a:spcPct val="90000"/>
              </a:spcBef>
              <a:buSzPct val="50000"/>
            </a:pPr>
            <a:r>
              <a:rPr lang="ru-RU" kern="0" dirty="0" smtClean="0"/>
              <a:t>   </a:t>
            </a:r>
          </a:p>
        </p:txBody>
      </p:sp>
      <p:sp>
        <p:nvSpPr>
          <p:cNvPr id="5" name="Заголовок 9"/>
          <p:cNvSpPr txBox="1">
            <a:spLocks/>
          </p:cNvSpPr>
          <p:nvPr/>
        </p:nvSpPr>
        <p:spPr>
          <a:xfrm>
            <a:off x="484188" y="292100"/>
            <a:ext cx="87153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3200" kern="0" dirty="0" smtClean="0">
                <a:latin typeface="+mj-lt"/>
                <a:ea typeface="+mj-ea"/>
                <a:cs typeface="+mj-cs"/>
              </a:rPr>
              <a:t>Процессы управления стоимостью</a:t>
            </a:r>
            <a:endParaRPr kumimoji="0" lang="ru-RU" sz="3200" b="1" i="0" u="none" strike="noStrike" kern="0" cap="none" spc="0" normalizeH="0" baseline="0" noProof="0" dirty="0">
              <a:ln>
                <a:noFill/>
              </a:ln>
              <a:effectLst/>
              <a:uLnTx/>
              <a:uFillTx/>
              <a:latin typeface="+mj-lt"/>
              <a:ea typeface="+mj-ea"/>
              <a:cs typeface="+mj-cs"/>
            </a:endParaRPr>
          </a:p>
        </p:txBody>
      </p:sp>
      <p:sp>
        <p:nvSpPr>
          <p:cNvPr id="56322" name="AutoShape 2"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4" name="AutoShape 4"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6" name="AutoShape 6"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10"/>
          <p:cNvSpPr txBox="1">
            <a:spLocks/>
          </p:cNvSpPr>
          <p:nvPr/>
        </p:nvSpPr>
        <p:spPr>
          <a:xfrm>
            <a:off x="422275" y="1209675"/>
            <a:ext cx="8229600" cy="4816475"/>
          </a:xfrm>
          <a:prstGeom prst="rect">
            <a:avLst/>
          </a:prstGeom>
        </p:spPr>
        <p:txBody>
          <a:bodyPr/>
          <a:lstStyle/>
          <a:p>
            <a:pPr marL="285750" indent="-285750" defTabSz="1079500" eaLnBrk="0" hangingPunct="0">
              <a:lnSpc>
                <a:spcPct val="90000"/>
              </a:lnSpc>
              <a:spcBef>
                <a:spcPct val="90000"/>
              </a:spcBef>
              <a:buSzPct val="50000"/>
              <a:buFont typeface="Wingdings" pitchFamily="2" charset="2"/>
              <a:buChar char="n"/>
            </a:pPr>
            <a:r>
              <a:rPr lang="ru-RU" kern="0" dirty="0" smtClean="0">
                <a:solidFill>
                  <a:srgbClr val="FF0000"/>
                </a:solidFill>
              </a:rPr>
              <a:t>Степень точности </a:t>
            </a:r>
            <a:r>
              <a:rPr lang="en-US" b="0" kern="0" dirty="0" smtClean="0"/>
              <a:t>(</a:t>
            </a:r>
            <a:r>
              <a:rPr lang="ru-RU" b="0" kern="0" dirty="0" smtClean="0"/>
              <a:t>округление</a:t>
            </a:r>
            <a:r>
              <a:rPr lang="en-US" b="0" kern="0" dirty="0" smtClean="0"/>
              <a:t>)</a:t>
            </a:r>
            <a:r>
              <a:rPr lang="ru-RU" b="0" kern="0" dirty="0" smtClean="0"/>
              <a:t>.</a:t>
            </a:r>
            <a:r>
              <a:rPr lang="en-US" b="0" kern="0" dirty="0" smtClean="0"/>
              <a:t> </a:t>
            </a:r>
            <a:endParaRPr lang="ru-RU" b="0" kern="0" dirty="0" smtClean="0"/>
          </a:p>
          <a:p>
            <a:pPr marL="285750" indent="-285750" defTabSz="1079500" eaLnBrk="0" hangingPunct="0">
              <a:lnSpc>
                <a:spcPct val="90000"/>
              </a:lnSpc>
              <a:spcBef>
                <a:spcPct val="90000"/>
              </a:spcBef>
              <a:buSzPct val="50000"/>
              <a:buFont typeface="Wingdings" pitchFamily="2" charset="2"/>
              <a:buChar char="n"/>
            </a:pPr>
            <a:r>
              <a:rPr lang="ru-RU" kern="0" dirty="0" smtClean="0">
                <a:solidFill>
                  <a:srgbClr val="FF0000"/>
                </a:solidFill>
              </a:rPr>
              <a:t>Единицы измерения </a:t>
            </a:r>
            <a:r>
              <a:rPr lang="ru-RU" kern="0" dirty="0" smtClean="0"/>
              <a:t>– </a:t>
            </a:r>
            <a:r>
              <a:rPr lang="ru-RU" b="0" kern="0" dirty="0" smtClean="0"/>
              <a:t>человеко-часы</a:t>
            </a:r>
            <a:r>
              <a:rPr lang="en-US" b="0" kern="0" dirty="0" smtClean="0"/>
              <a:t>, </a:t>
            </a:r>
            <a:r>
              <a:rPr lang="ru-RU" b="0" kern="0" dirty="0" smtClean="0"/>
              <a:t>человеко-дни</a:t>
            </a:r>
            <a:r>
              <a:rPr lang="en-US" b="0" kern="0" dirty="0" smtClean="0"/>
              <a:t>, </a:t>
            </a:r>
            <a:r>
              <a:rPr lang="ru-RU" b="0" kern="0" dirty="0" smtClean="0"/>
              <a:t>единовременная выплата.</a:t>
            </a:r>
          </a:p>
          <a:p>
            <a:pPr marL="285750" indent="-285750" defTabSz="1079500" eaLnBrk="0" hangingPunct="0">
              <a:lnSpc>
                <a:spcPct val="90000"/>
              </a:lnSpc>
              <a:spcBef>
                <a:spcPct val="90000"/>
              </a:spcBef>
              <a:buSzPct val="50000"/>
              <a:buFont typeface="Wingdings" pitchFamily="2" charset="2"/>
              <a:buChar char="n"/>
            </a:pPr>
            <a:r>
              <a:rPr lang="ru-RU" kern="0" dirty="0" smtClean="0">
                <a:solidFill>
                  <a:srgbClr val="FF0000"/>
                </a:solidFill>
              </a:rPr>
              <a:t>Контрольные пороги </a:t>
            </a:r>
            <a:r>
              <a:rPr lang="ru-RU" b="0" kern="0" dirty="0" smtClean="0"/>
              <a:t>– для эскалации в случае превышения отклонений в проекте.</a:t>
            </a:r>
          </a:p>
          <a:p>
            <a:pPr marL="285750" indent="-285750" defTabSz="1079500" eaLnBrk="0" hangingPunct="0">
              <a:lnSpc>
                <a:spcPct val="90000"/>
              </a:lnSpc>
              <a:spcBef>
                <a:spcPct val="90000"/>
              </a:spcBef>
              <a:buSzPct val="50000"/>
              <a:buFont typeface="Wingdings" pitchFamily="2" charset="2"/>
              <a:buChar char="n"/>
            </a:pPr>
            <a:r>
              <a:rPr lang="ru-RU" kern="0" dirty="0" smtClean="0">
                <a:solidFill>
                  <a:srgbClr val="FF0000"/>
                </a:solidFill>
              </a:rPr>
              <a:t>Правила расчета освоенного объема </a:t>
            </a:r>
            <a:r>
              <a:rPr lang="ru-RU" b="0" kern="0" dirty="0" smtClean="0"/>
              <a:t>– формулы расчета освоенного объема</a:t>
            </a:r>
            <a:r>
              <a:rPr lang="en-US" b="0" kern="0" dirty="0" smtClean="0"/>
              <a:t>, </a:t>
            </a:r>
            <a:r>
              <a:rPr lang="ru-RU" b="0" kern="0" dirty="0" smtClean="0"/>
              <a:t>для составления прогноза до завершения проекта.</a:t>
            </a:r>
          </a:p>
          <a:p>
            <a:pPr marL="285750" indent="-285750" defTabSz="1079500" eaLnBrk="0" hangingPunct="0">
              <a:lnSpc>
                <a:spcPct val="90000"/>
              </a:lnSpc>
              <a:spcBef>
                <a:spcPct val="90000"/>
              </a:spcBef>
              <a:buSzPct val="50000"/>
              <a:buFont typeface="Wingdings" pitchFamily="2" charset="2"/>
              <a:buChar char="n"/>
            </a:pPr>
            <a:r>
              <a:rPr lang="ru-RU" kern="0" dirty="0" smtClean="0">
                <a:solidFill>
                  <a:srgbClr val="FF0000"/>
                </a:solidFill>
              </a:rPr>
              <a:t>Форматы отчетности </a:t>
            </a:r>
            <a:r>
              <a:rPr lang="ru-RU" b="0" kern="0" dirty="0" smtClean="0"/>
              <a:t>– формы отчетов по затратам.</a:t>
            </a:r>
          </a:p>
          <a:p>
            <a:pPr marL="285750" indent="-285750" defTabSz="1079500" eaLnBrk="0" hangingPunct="0">
              <a:lnSpc>
                <a:spcPct val="90000"/>
              </a:lnSpc>
              <a:spcBef>
                <a:spcPct val="90000"/>
              </a:spcBef>
              <a:buSzPct val="50000"/>
            </a:pPr>
            <a:r>
              <a:rPr lang="ru-RU" kern="0" dirty="0" smtClean="0"/>
              <a:t>   </a:t>
            </a:r>
          </a:p>
        </p:txBody>
      </p:sp>
      <p:sp>
        <p:nvSpPr>
          <p:cNvPr id="5" name="Заголовок 9"/>
          <p:cNvSpPr txBox="1">
            <a:spLocks/>
          </p:cNvSpPr>
          <p:nvPr/>
        </p:nvSpPr>
        <p:spPr>
          <a:xfrm>
            <a:off x="484188" y="292100"/>
            <a:ext cx="87153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3200" kern="0" dirty="0" smtClean="0">
                <a:latin typeface="+mj-lt"/>
                <a:ea typeface="+mj-ea"/>
                <a:cs typeface="+mj-cs"/>
              </a:rPr>
              <a:t>План управления стоимостью</a:t>
            </a:r>
            <a:endParaRPr kumimoji="0" lang="ru-RU" sz="3200" b="1" i="0" u="none" strike="noStrike" kern="0" cap="none" spc="0" normalizeH="0" baseline="0" noProof="0" dirty="0">
              <a:ln>
                <a:noFill/>
              </a:ln>
              <a:effectLst/>
              <a:uLnTx/>
              <a:uFillTx/>
              <a:latin typeface="+mj-lt"/>
              <a:ea typeface="+mj-ea"/>
              <a:cs typeface="+mj-cs"/>
            </a:endParaRPr>
          </a:p>
        </p:txBody>
      </p:sp>
      <p:sp>
        <p:nvSpPr>
          <p:cNvPr id="56322" name="AutoShape 2"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4" name="AutoShape 4"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6" name="AutoShape 6"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4" name="AutoShape 4"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6" name="AutoShape 6"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ятиугольник 6"/>
          <p:cNvSpPr/>
          <p:nvPr/>
        </p:nvSpPr>
        <p:spPr bwMode="auto">
          <a:xfrm>
            <a:off x="2479675" y="1666875"/>
            <a:ext cx="1905000" cy="533400"/>
          </a:xfrm>
          <a:prstGeom prst="homePlate">
            <a:avLst>
              <a:gd name="adj" fmla="val 79121"/>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marR="0" indent="-285750" algn="l" defTabSz="1079500" rtl="0" eaLnBrk="0" fontAlgn="base" latinLnBrk="0" hangingPunct="0">
              <a:lnSpc>
                <a:spcPct val="90000"/>
              </a:lnSpc>
              <a:spcBef>
                <a:spcPct val="90000"/>
              </a:spcBef>
              <a:spcAft>
                <a:spcPct val="0"/>
              </a:spcAft>
              <a:buClrTx/>
              <a:buSzPct val="50000"/>
              <a:buFont typeface="Wingdings" pitchFamily="2" charset="2"/>
              <a:buChar char="n"/>
              <a:tabLst/>
            </a:pPr>
            <a:endParaRPr kumimoji="0" lang="ru-RU" sz="2400" b="1" i="0" u="none" strike="noStrike" cap="none" normalizeH="0" baseline="0" smtClean="0">
              <a:ln>
                <a:noFill/>
              </a:ln>
              <a:solidFill>
                <a:schemeClr val="tx1"/>
              </a:solidFill>
              <a:effectLst/>
              <a:latin typeface="Arial" charset="0"/>
            </a:endParaRPr>
          </a:p>
        </p:txBody>
      </p:sp>
      <p:pic>
        <p:nvPicPr>
          <p:cNvPr id="2052" name="Picture 4" descr="http://vernikov.ru/images/stories/pmbok7-1.gif"/>
          <p:cNvPicPr>
            <a:picLocks noChangeAspect="1" noChangeArrowheads="1"/>
          </p:cNvPicPr>
          <p:nvPr/>
        </p:nvPicPr>
        <p:blipFill>
          <a:blip r:embed="rId3"/>
          <a:srcRect/>
          <a:stretch>
            <a:fillRect/>
          </a:stretch>
        </p:blipFill>
        <p:spPr bwMode="auto">
          <a:xfrm>
            <a:off x="422275" y="0"/>
            <a:ext cx="8986969" cy="72961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http://vernikov.ru/images/stories/pmbok7-2.gif"/>
          <p:cNvPicPr>
            <a:picLocks noChangeAspect="1" noChangeArrowheads="1"/>
          </p:cNvPicPr>
          <p:nvPr/>
        </p:nvPicPr>
        <p:blipFill>
          <a:blip r:embed="rId2"/>
          <a:srcRect/>
          <a:stretch>
            <a:fillRect/>
          </a:stretch>
        </p:blipFill>
        <p:spPr bwMode="auto">
          <a:xfrm>
            <a:off x="650875" y="-1685925"/>
            <a:ext cx="8210550" cy="99822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10"/>
          <p:cNvSpPr txBox="1">
            <a:spLocks/>
          </p:cNvSpPr>
          <p:nvPr/>
        </p:nvSpPr>
        <p:spPr>
          <a:xfrm>
            <a:off x="422275" y="1209675"/>
            <a:ext cx="8229600" cy="4816475"/>
          </a:xfrm>
          <a:prstGeom prst="rect">
            <a:avLst/>
          </a:prstGeom>
        </p:spPr>
        <p:txBody>
          <a:bodyPr/>
          <a:lstStyle/>
          <a:p>
            <a:pPr marL="285750" indent="-285750" defTabSz="1079500" eaLnBrk="0" hangingPunct="0">
              <a:lnSpc>
                <a:spcPct val="90000"/>
              </a:lnSpc>
              <a:spcBef>
                <a:spcPct val="90000"/>
              </a:spcBef>
              <a:buSzPct val="50000"/>
              <a:buFont typeface="Wingdings" pitchFamily="2" charset="2"/>
              <a:buChar char="n"/>
            </a:pPr>
            <a:r>
              <a:rPr lang="ru-RU" b="0" dirty="0" smtClean="0"/>
              <a:t>Оценка стоимости плановых операций включает в себя приблизительную оценку стоимости ресурсов, необходимых для выполнения каждой плановой операции</a:t>
            </a:r>
            <a:r>
              <a:rPr lang="ru-RU" b="0" kern="0" dirty="0" smtClean="0"/>
              <a:t>.</a:t>
            </a:r>
            <a:r>
              <a:rPr lang="en-US" b="0" kern="0" dirty="0" smtClean="0"/>
              <a:t> </a:t>
            </a:r>
            <a:endParaRPr lang="ru-RU" b="0" kern="0" dirty="0" smtClean="0"/>
          </a:p>
          <a:p>
            <a:pPr marL="285750" indent="-285750" defTabSz="1079500" eaLnBrk="0" hangingPunct="0">
              <a:lnSpc>
                <a:spcPct val="90000"/>
              </a:lnSpc>
              <a:spcBef>
                <a:spcPct val="90000"/>
              </a:spcBef>
              <a:buSzPct val="50000"/>
              <a:buFont typeface="Wingdings" pitchFamily="2" charset="2"/>
              <a:buChar char="n"/>
            </a:pPr>
            <a:r>
              <a:rPr lang="ru-RU" b="0" dirty="0" smtClean="0"/>
              <a:t>Стоимостная оценка включает в себя выявление и рассмотрение различных альтернатив</a:t>
            </a:r>
            <a:r>
              <a:rPr lang="ru-RU" b="0" kern="0" dirty="0" smtClean="0"/>
              <a:t>.</a:t>
            </a:r>
          </a:p>
          <a:p>
            <a:pPr marL="285750" indent="-285750" defTabSz="1079500" eaLnBrk="0" hangingPunct="0">
              <a:lnSpc>
                <a:spcPct val="90000"/>
              </a:lnSpc>
              <a:spcBef>
                <a:spcPct val="90000"/>
              </a:spcBef>
              <a:buSzPct val="50000"/>
              <a:buFont typeface="Wingdings" pitchFamily="2" charset="2"/>
              <a:buChar char="n"/>
            </a:pPr>
            <a:r>
              <a:rPr lang="ru-RU" b="0" dirty="0" smtClean="0"/>
              <a:t>Стоимостная оценка обычно выражается в единицах валюты (доллары, евро, иены и т.д.) для облегчения сравнения</a:t>
            </a:r>
            <a:r>
              <a:rPr lang="ru-RU" b="0" kern="0" dirty="0" smtClean="0"/>
              <a:t>.</a:t>
            </a:r>
          </a:p>
          <a:p>
            <a:pPr marL="285750" indent="-285750" defTabSz="1079500" eaLnBrk="0" hangingPunct="0">
              <a:lnSpc>
                <a:spcPct val="90000"/>
              </a:lnSpc>
              <a:spcBef>
                <a:spcPct val="90000"/>
              </a:spcBef>
              <a:buSzPct val="50000"/>
              <a:buFont typeface="Wingdings" pitchFamily="2" charset="2"/>
              <a:buChar char="n"/>
            </a:pPr>
            <a:r>
              <a:rPr lang="ru-RU" b="0" dirty="0" smtClean="0"/>
              <a:t>В ходе исполнения проекта рекомендуется проводить уточнения стоимостной оценки</a:t>
            </a:r>
            <a:r>
              <a:rPr lang="ru-RU" b="0" kern="0" dirty="0" smtClean="0"/>
              <a:t>.</a:t>
            </a:r>
          </a:p>
          <a:p>
            <a:pPr marL="285750" indent="-285750" defTabSz="1079500" eaLnBrk="0" hangingPunct="0">
              <a:lnSpc>
                <a:spcPct val="90000"/>
              </a:lnSpc>
              <a:spcBef>
                <a:spcPct val="90000"/>
              </a:spcBef>
              <a:buSzPct val="50000"/>
            </a:pPr>
            <a:r>
              <a:rPr lang="ru-RU" kern="0" dirty="0" smtClean="0"/>
              <a:t>   </a:t>
            </a:r>
          </a:p>
        </p:txBody>
      </p:sp>
      <p:sp>
        <p:nvSpPr>
          <p:cNvPr id="5" name="Заголовок 9"/>
          <p:cNvSpPr txBox="1">
            <a:spLocks/>
          </p:cNvSpPr>
          <p:nvPr/>
        </p:nvSpPr>
        <p:spPr>
          <a:xfrm>
            <a:off x="484188" y="292100"/>
            <a:ext cx="87153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kumimoji="0" lang="ru-RU" sz="3200" b="1" i="0" u="none" strike="noStrike" kern="0" cap="none" spc="0" normalizeH="0" baseline="0" noProof="0" dirty="0" smtClean="0">
                <a:ln>
                  <a:noFill/>
                </a:ln>
                <a:effectLst/>
                <a:uLnTx/>
                <a:uFillTx/>
                <a:latin typeface="+mj-lt"/>
                <a:ea typeface="+mj-ea"/>
                <a:cs typeface="+mj-cs"/>
              </a:rPr>
              <a:t>Стоимостная</a:t>
            </a:r>
            <a:r>
              <a:rPr kumimoji="0" lang="ru-RU" sz="3200" b="1" i="0" u="none" strike="noStrike" kern="0" cap="none" spc="0" normalizeH="0" noProof="0" dirty="0" smtClean="0">
                <a:ln>
                  <a:noFill/>
                </a:ln>
                <a:effectLst/>
                <a:uLnTx/>
                <a:uFillTx/>
                <a:latin typeface="+mj-lt"/>
                <a:ea typeface="+mj-ea"/>
                <a:cs typeface="+mj-cs"/>
              </a:rPr>
              <a:t> оценка</a:t>
            </a:r>
            <a:endParaRPr kumimoji="0" lang="ru-RU" sz="3200" b="1" i="0" u="none" strike="noStrike" kern="0" cap="none" spc="0" normalizeH="0" baseline="0" noProof="0" dirty="0">
              <a:ln>
                <a:noFill/>
              </a:ln>
              <a:effectLst/>
              <a:uLnTx/>
              <a:uFillTx/>
              <a:latin typeface="+mj-lt"/>
              <a:ea typeface="+mj-ea"/>
              <a:cs typeface="+mj-cs"/>
            </a:endParaRPr>
          </a:p>
        </p:txBody>
      </p:sp>
      <p:sp>
        <p:nvSpPr>
          <p:cNvPr id="56322" name="AutoShape 2"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4" name="AutoShape 4"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6" name="AutoShape 6"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9"/>
          <p:cNvSpPr txBox="1">
            <a:spLocks/>
          </p:cNvSpPr>
          <p:nvPr/>
        </p:nvSpPr>
        <p:spPr>
          <a:xfrm>
            <a:off x="484188" y="292100"/>
            <a:ext cx="87153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kumimoji="0" lang="ru-RU" sz="3200" b="1" i="0" u="none" strike="noStrike" kern="0" cap="none" spc="0" normalizeH="0" baseline="0" noProof="0" dirty="0" smtClean="0">
                <a:ln>
                  <a:noFill/>
                </a:ln>
                <a:effectLst/>
                <a:uLnTx/>
                <a:uFillTx/>
                <a:latin typeface="+mj-lt"/>
                <a:ea typeface="+mj-ea"/>
                <a:cs typeface="+mj-cs"/>
              </a:rPr>
              <a:t>Стоимостная</a:t>
            </a:r>
            <a:r>
              <a:rPr kumimoji="0" lang="ru-RU" sz="3200" b="1" i="0" u="none" strike="noStrike" kern="0" cap="none" spc="0" normalizeH="0" noProof="0" dirty="0" smtClean="0">
                <a:ln>
                  <a:noFill/>
                </a:ln>
                <a:effectLst/>
                <a:uLnTx/>
                <a:uFillTx/>
                <a:latin typeface="+mj-lt"/>
                <a:ea typeface="+mj-ea"/>
                <a:cs typeface="+mj-cs"/>
              </a:rPr>
              <a:t> оценка</a:t>
            </a:r>
            <a:endParaRPr kumimoji="0" lang="ru-RU" sz="3200" b="1" i="0" u="none" strike="noStrike" kern="0" cap="none" spc="0" normalizeH="0" baseline="0" noProof="0" dirty="0">
              <a:ln>
                <a:noFill/>
              </a:ln>
              <a:effectLst/>
              <a:uLnTx/>
              <a:uFillTx/>
              <a:latin typeface="+mj-lt"/>
              <a:ea typeface="+mj-ea"/>
              <a:cs typeface="+mj-cs"/>
            </a:endParaRPr>
          </a:p>
        </p:txBody>
      </p:sp>
      <p:sp>
        <p:nvSpPr>
          <p:cNvPr id="56322" name="AutoShape 2"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4" name="AutoShape 4"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6" name="AutoShape 6"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ятиугольник 6"/>
          <p:cNvSpPr/>
          <p:nvPr/>
        </p:nvSpPr>
        <p:spPr bwMode="auto">
          <a:xfrm>
            <a:off x="2479675" y="1666875"/>
            <a:ext cx="1905000" cy="533400"/>
          </a:xfrm>
          <a:prstGeom prst="homePlate">
            <a:avLst>
              <a:gd name="adj" fmla="val 79121"/>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marR="0" indent="-285750" algn="l" defTabSz="1079500" rtl="0" eaLnBrk="0" fontAlgn="base" latinLnBrk="0" hangingPunct="0">
              <a:lnSpc>
                <a:spcPct val="90000"/>
              </a:lnSpc>
              <a:spcBef>
                <a:spcPct val="90000"/>
              </a:spcBef>
              <a:spcAft>
                <a:spcPct val="0"/>
              </a:spcAft>
              <a:buClrTx/>
              <a:buSzPct val="50000"/>
              <a:buFont typeface="Wingdings" pitchFamily="2" charset="2"/>
              <a:buChar char="n"/>
              <a:tabLst/>
            </a:pPr>
            <a:endParaRPr kumimoji="0" lang="ru-RU" sz="2400" b="1" i="0" u="none" strike="noStrike" cap="none" normalizeH="0" baseline="0" smtClean="0">
              <a:ln>
                <a:noFill/>
              </a:ln>
              <a:solidFill>
                <a:schemeClr val="tx1"/>
              </a:solidFill>
              <a:effectLst/>
              <a:latin typeface="Arial" charset="0"/>
            </a:endParaRPr>
          </a:p>
        </p:txBody>
      </p:sp>
      <p:pic>
        <p:nvPicPr>
          <p:cNvPr id="132098" name="Picture 2" descr="http://vernikov.ru/images/stories/pmbok7-3.gif"/>
          <p:cNvPicPr>
            <a:picLocks noChangeAspect="1" noChangeArrowheads="1"/>
          </p:cNvPicPr>
          <p:nvPr/>
        </p:nvPicPr>
        <p:blipFill>
          <a:blip r:embed="rId2"/>
          <a:srcRect/>
          <a:stretch>
            <a:fillRect/>
          </a:stretch>
        </p:blipFill>
        <p:spPr bwMode="auto">
          <a:xfrm>
            <a:off x="574675" y="1590675"/>
            <a:ext cx="8907818" cy="371475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10"/>
          <p:cNvSpPr txBox="1">
            <a:spLocks/>
          </p:cNvSpPr>
          <p:nvPr/>
        </p:nvSpPr>
        <p:spPr>
          <a:xfrm>
            <a:off x="422275" y="981075"/>
            <a:ext cx="8229600" cy="4816475"/>
          </a:xfrm>
          <a:prstGeom prst="rect">
            <a:avLst/>
          </a:prstGeom>
        </p:spPr>
        <p:txBody>
          <a:bodyPr/>
          <a:lstStyle/>
          <a:p>
            <a:pPr marL="285750" indent="-285750" defTabSz="1079500" eaLnBrk="0" hangingPunct="0">
              <a:lnSpc>
                <a:spcPct val="90000"/>
              </a:lnSpc>
              <a:spcBef>
                <a:spcPct val="90000"/>
              </a:spcBef>
              <a:buSzPct val="50000"/>
              <a:buFont typeface="Wingdings" pitchFamily="2" charset="2"/>
              <a:buChar char="n"/>
            </a:pPr>
            <a:r>
              <a:rPr lang="ru-RU" sz="1800" b="0" kern="0" dirty="0" smtClean="0"/>
              <a:t>Факторы внешней среды предприятия</a:t>
            </a:r>
          </a:p>
          <a:p>
            <a:pPr marL="742950" lvl="1" indent="-285750" defTabSz="1079500" eaLnBrk="0" hangingPunct="0">
              <a:lnSpc>
                <a:spcPct val="90000"/>
              </a:lnSpc>
              <a:spcBef>
                <a:spcPct val="90000"/>
              </a:spcBef>
              <a:buSzPct val="50000"/>
              <a:buFont typeface="Wingdings" pitchFamily="2" charset="2"/>
              <a:buChar char="n"/>
            </a:pPr>
            <a:r>
              <a:rPr lang="ru-RU" sz="1400" b="0" kern="0" dirty="0" smtClean="0"/>
              <a:t>Конъюнктура рынка</a:t>
            </a:r>
          </a:p>
          <a:p>
            <a:pPr marL="742950" lvl="1" indent="-285750" defTabSz="1079500" eaLnBrk="0" hangingPunct="0">
              <a:lnSpc>
                <a:spcPct val="90000"/>
              </a:lnSpc>
              <a:spcBef>
                <a:spcPct val="90000"/>
              </a:spcBef>
              <a:buSzPct val="50000"/>
              <a:buFont typeface="Wingdings" pitchFamily="2" charset="2"/>
              <a:buChar char="n"/>
            </a:pPr>
            <a:r>
              <a:rPr lang="ru-RU" sz="1400" b="0" kern="0" dirty="0" smtClean="0"/>
              <a:t>Коммерческие базы данных</a:t>
            </a:r>
          </a:p>
          <a:p>
            <a:pPr marL="285750" indent="-285750" defTabSz="1079500" eaLnBrk="0" hangingPunct="0">
              <a:lnSpc>
                <a:spcPct val="90000"/>
              </a:lnSpc>
              <a:spcBef>
                <a:spcPct val="90000"/>
              </a:spcBef>
              <a:buSzPct val="50000"/>
              <a:buFont typeface="Wingdings" pitchFamily="2" charset="2"/>
              <a:buChar char="n"/>
            </a:pPr>
            <a:r>
              <a:rPr lang="ru-RU" sz="1800" b="0" kern="0" dirty="0" smtClean="0"/>
              <a:t>Активы организационного процесса</a:t>
            </a:r>
          </a:p>
          <a:p>
            <a:pPr marL="742950" lvl="1" indent="-285750" defTabSz="1079500" eaLnBrk="0" hangingPunct="0">
              <a:lnSpc>
                <a:spcPct val="90000"/>
              </a:lnSpc>
              <a:spcBef>
                <a:spcPct val="90000"/>
              </a:spcBef>
              <a:buSzPct val="50000"/>
              <a:buFont typeface="Wingdings" pitchFamily="2" charset="2"/>
              <a:buChar char="n"/>
            </a:pPr>
            <a:r>
              <a:rPr lang="ru-RU" sz="1400" b="0" kern="0" dirty="0" smtClean="0"/>
              <a:t>Правила и шаблоны стоимостной оценки</a:t>
            </a:r>
          </a:p>
          <a:p>
            <a:pPr marL="742950" lvl="1" indent="-285750" defTabSz="1079500" eaLnBrk="0" hangingPunct="0">
              <a:lnSpc>
                <a:spcPct val="90000"/>
              </a:lnSpc>
              <a:spcBef>
                <a:spcPct val="90000"/>
              </a:spcBef>
              <a:buSzPct val="50000"/>
              <a:buFont typeface="Wingdings" pitchFamily="2" charset="2"/>
              <a:buChar char="n"/>
            </a:pPr>
            <a:r>
              <a:rPr lang="ru-RU" sz="1400" b="0" kern="0" dirty="0" smtClean="0"/>
              <a:t>Историческая информация и архив проекта</a:t>
            </a:r>
          </a:p>
          <a:p>
            <a:pPr marL="285750" indent="-285750" defTabSz="1079500" eaLnBrk="0" hangingPunct="0">
              <a:lnSpc>
                <a:spcPct val="90000"/>
              </a:lnSpc>
              <a:spcBef>
                <a:spcPct val="90000"/>
              </a:spcBef>
              <a:buSzPct val="50000"/>
              <a:buFont typeface="Wingdings" pitchFamily="2" charset="2"/>
              <a:buChar char="n"/>
            </a:pPr>
            <a:r>
              <a:rPr lang="ru-RU" sz="1800" b="0" kern="0" dirty="0" smtClean="0"/>
              <a:t>Описание содержания проекта</a:t>
            </a:r>
          </a:p>
          <a:p>
            <a:pPr marL="285750" indent="-285750" defTabSz="1079500" eaLnBrk="0" hangingPunct="0">
              <a:lnSpc>
                <a:spcPct val="90000"/>
              </a:lnSpc>
              <a:spcBef>
                <a:spcPct val="90000"/>
              </a:spcBef>
              <a:buSzPct val="50000"/>
              <a:buFont typeface="Wingdings" pitchFamily="2" charset="2"/>
              <a:buChar char="n"/>
            </a:pPr>
            <a:r>
              <a:rPr lang="ru-RU" sz="1800" b="0" kern="0" dirty="0" smtClean="0"/>
              <a:t>Иерархическая структура работ</a:t>
            </a:r>
          </a:p>
          <a:p>
            <a:pPr marL="285750" indent="-285750" defTabSz="1079500" eaLnBrk="0" hangingPunct="0">
              <a:lnSpc>
                <a:spcPct val="90000"/>
              </a:lnSpc>
              <a:spcBef>
                <a:spcPct val="90000"/>
              </a:spcBef>
              <a:buSzPct val="50000"/>
              <a:buFont typeface="Wingdings" pitchFamily="2" charset="2"/>
              <a:buChar char="n"/>
            </a:pPr>
            <a:r>
              <a:rPr lang="ru-RU" sz="1800" b="0" kern="0" dirty="0" smtClean="0"/>
              <a:t>План управления проектом</a:t>
            </a:r>
          </a:p>
          <a:p>
            <a:pPr marL="742950" lvl="1" indent="-285750" defTabSz="1079500" eaLnBrk="0" hangingPunct="0">
              <a:lnSpc>
                <a:spcPct val="90000"/>
              </a:lnSpc>
              <a:spcBef>
                <a:spcPct val="90000"/>
              </a:spcBef>
              <a:buSzPct val="50000"/>
              <a:buFont typeface="Wingdings" pitchFamily="2" charset="2"/>
              <a:buChar char="n"/>
            </a:pPr>
            <a:r>
              <a:rPr lang="ru-RU" sz="1400" b="0" kern="0" dirty="0" smtClean="0"/>
              <a:t>План управления расписанием</a:t>
            </a:r>
          </a:p>
          <a:p>
            <a:pPr marL="742950" lvl="1" indent="-285750" defTabSz="1079500" eaLnBrk="0" hangingPunct="0">
              <a:lnSpc>
                <a:spcPct val="90000"/>
              </a:lnSpc>
              <a:spcBef>
                <a:spcPct val="90000"/>
              </a:spcBef>
              <a:buSzPct val="50000"/>
              <a:buFont typeface="Wingdings" pitchFamily="2" charset="2"/>
              <a:buChar char="n"/>
            </a:pPr>
            <a:r>
              <a:rPr lang="ru-RU" sz="1400" b="0" kern="0" dirty="0" smtClean="0"/>
              <a:t>План обеспечения персоналом</a:t>
            </a:r>
          </a:p>
          <a:p>
            <a:pPr marL="742950" lvl="1" indent="-285750" defTabSz="1079500" eaLnBrk="0" hangingPunct="0">
              <a:lnSpc>
                <a:spcPct val="90000"/>
              </a:lnSpc>
              <a:spcBef>
                <a:spcPct val="90000"/>
              </a:spcBef>
              <a:buSzPct val="50000"/>
              <a:buFont typeface="Wingdings" pitchFamily="2" charset="2"/>
              <a:buChar char="n"/>
            </a:pPr>
            <a:r>
              <a:rPr lang="ru-RU" sz="1400" b="0" kern="0" dirty="0" smtClean="0"/>
              <a:t>Реестр рисков</a:t>
            </a:r>
          </a:p>
          <a:p>
            <a:pPr marL="285750" indent="-285750" defTabSz="1079500" eaLnBrk="0" hangingPunct="0">
              <a:lnSpc>
                <a:spcPct val="90000"/>
              </a:lnSpc>
              <a:spcBef>
                <a:spcPct val="90000"/>
              </a:spcBef>
              <a:buSzPct val="50000"/>
            </a:pPr>
            <a:r>
              <a:rPr lang="ru-RU" kern="0" dirty="0" smtClean="0"/>
              <a:t>   </a:t>
            </a:r>
          </a:p>
        </p:txBody>
      </p:sp>
      <p:sp>
        <p:nvSpPr>
          <p:cNvPr id="5" name="Заголовок 9"/>
          <p:cNvSpPr txBox="1">
            <a:spLocks/>
          </p:cNvSpPr>
          <p:nvPr/>
        </p:nvSpPr>
        <p:spPr>
          <a:xfrm>
            <a:off x="484188" y="292100"/>
            <a:ext cx="87153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kumimoji="0" lang="ru-RU" sz="3200" b="1" i="0" u="none" strike="noStrike" kern="0" cap="none" spc="0" normalizeH="0" baseline="0" noProof="0" dirty="0" smtClean="0">
                <a:ln>
                  <a:noFill/>
                </a:ln>
                <a:effectLst/>
                <a:uLnTx/>
                <a:uFillTx/>
                <a:latin typeface="+mj-lt"/>
                <a:ea typeface="+mj-ea"/>
                <a:cs typeface="+mj-cs"/>
              </a:rPr>
              <a:t>Стоимостная</a:t>
            </a:r>
            <a:r>
              <a:rPr kumimoji="0" lang="ru-RU" sz="3200" b="1" i="0" u="none" strike="noStrike" kern="0" cap="none" spc="0" normalizeH="0" noProof="0" dirty="0" smtClean="0">
                <a:ln>
                  <a:noFill/>
                </a:ln>
                <a:effectLst/>
                <a:uLnTx/>
                <a:uFillTx/>
                <a:latin typeface="+mj-lt"/>
                <a:ea typeface="+mj-ea"/>
                <a:cs typeface="+mj-cs"/>
              </a:rPr>
              <a:t> оценка</a:t>
            </a:r>
            <a:r>
              <a:rPr kumimoji="0" lang="en-US" sz="3200" b="1" i="0" u="none" strike="noStrike" kern="0" cap="none" spc="0" normalizeH="0" noProof="0" dirty="0" smtClean="0">
                <a:ln>
                  <a:noFill/>
                </a:ln>
                <a:effectLst/>
                <a:uLnTx/>
                <a:uFillTx/>
                <a:latin typeface="+mj-lt"/>
                <a:ea typeface="+mj-ea"/>
                <a:cs typeface="+mj-cs"/>
              </a:rPr>
              <a:t>: </a:t>
            </a:r>
            <a:r>
              <a:rPr kumimoji="0" lang="ru-RU" sz="3200" b="1" i="0" u="none" strike="noStrike" kern="0" cap="none" spc="0" normalizeH="0" noProof="0" dirty="0" smtClean="0">
                <a:ln>
                  <a:noFill/>
                </a:ln>
                <a:effectLst/>
                <a:uLnTx/>
                <a:uFillTx/>
                <a:latin typeface="+mj-lt"/>
                <a:ea typeface="+mj-ea"/>
                <a:cs typeface="+mj-cs"/>
              </a:rPr>
              <a:t>входы</a:t>
            </a:r>
            <a:endParaRPr kumimoji="0" lang="ru-RU" sz="3200" b="1" i="0" u="none" strike="noStrike" kern="0" cap="none" spc="0" normalizeH="0" baseline="0" noProof="0" dirty="0">
              <a:ln>
                <a:noFill/>
              </a:ln>
              <a:effectLst/>
              <a:uLnTx/>
              <a:uFillTx/>
              <a:latin typeface="+mj-lt"/>
              <a:ea typeface="+mj-ea"/>
              <a:cs typeface="+mj-cs"/>
            </a:endParaRPr>
          </a:p>
        </p:txBody>
      </p:sp>
      <p:sp>
        <p:nvSpPr>
          <p:cNvPr id="56322" name="AutoShape 2"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4" name="AutoShape 4"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6" name="AutoShape 6"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6386" name="Picture 2" descr="http://t3.gstatic.com/images?q=tbn:ANd9GcR9RKVb1trLLFNsIvstEVGPvIJJDp1xv_dxHj9zEea7JbWl3UH8qg"/>
          <p:cNvPicPr>
            <a:picLocks noChangeAspect="1" noChangeArrowheads="1"/>
          </p:cNvPicPr>
          <p:nvPr/>
        </p:nvPicPr>
        <p:blipFill>
          <a:blip r:embed="rId3"/>
          <a:srcRect/>
          <a:stretch>
            <a:fillRect/>
          </a:stretch>
        </p:blipFill>
        <p:spPr bwMode="auto">
          <a:xfrm>
            <a:off x="5699131" y="2147877"/>
            <a:ext cx="3177932" cy="232886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13" name="AutoShape 9"/>
          <p:cNvSpPr>
            <a:spLocks noChangeArrowheads="1"/>
          </p:cNvSpPr>
          <p:nvPr/>
        </p:nvSpPr>
        <p:spPr bwMode="auto">
          <a:xfrm>
            <a:off x="6289675" y="1590675"/>
            <a:ext cx="3049709" cy="2144933"/>
          </a:xfrm>
          <a:prstGeom prst="wedgeRoundRectCallout">
            <a:avLst>
              <a:gd name="adj1" fmla="val -83869"/>
              <a:gd name="adj2" fmla="val 28661"/>
              <a:gd name="adj3" fmla="val 16667"/>
            </a:avLst>
          </a:prstGeom>
          <a:gradFill rotWithShape="1">
            <a:gsLst>
              <a:gs pos="0">
                <a:schemeClr val="accent1"/>
              </a:gs>
              <a:gs pos="50000">
                <a:schemeClr val="bg1"/>
              </a:gs>
              <a:gs pos="100000">
                <a:schemeClr val="accent1"/>
              </a:gs>
            </a:gsLst>
            <a:lin ang="2700000" scaled="1"/>
          </a:gradFill>
          <a:ln w="12700" cap="sq">
            <a:solidFill>
              <a:schemeClr val="tx1"/>
            </a:solidFill>
            <a:miter lim="800000"/>
            <a:headEnd type="none" w="sm" len="sm"/>
            <a:tailEnd type="none" w="sm" len="sm"/>
          </a:ln>
          <a:effectLst/>
        </p:spPr>
        <p:txBody>
          <a:bodyPr lIns="97027" tIns="48513" rIns="97027" bIns="48513"/>
          <a:lstStyle/>
          <a:p>
            <a:pPr algn="ctr">
              <a:defRPr/>
            </a:pPr>
            <a:endParaRPr lang="ru-RU"/>
          </a:p>
        </p:txBody>
      </p:sp>
      <p:sp>
        <p:nvSpPr>
          <p:cNvPr id="105478" name="Text Box 10"/>
          <p:cNvSpPr txBox="1">
            <a:spLocks noChangeArrowheads="1"/>
          </p:cNvSpPr>
          <p:nvPr/>
        </p:nvSpPr>
        <p:spPr bwMode="auto">
          <a:xfrm>
            <a:off x="6670675" y="1743075"/>
            <a:ext cx="2441112" cy="1759967"/>
          </a:xfrm>
          <a:prstGeom prst="rect">
            <a:avLst/>
          </a:prstGeom>
          <a:noFill/>
          <a:ln w="12700" cap="sq">
            <a:noFill/>
            <a:miter lim="800000"/>
            <a:headEnd type="none" w="sm" len="sm"/>
            <a:tailEnd type="none" w="sm" len="sm"/>
          </a:ln>
        </p:spPr>
        <p:txBody>
          <a:bodyPr lIns="97027" tIns="48513" rIns="97027" bIns="48513">
            <a:spAutoFit/>
          </a:bodyPr>
          <a:lstStyle/>
          <a:p>
            <a:pPr>
              <a:spcBef>
                <a:spcPct val="50000"/>
              </a:spcBef>
            </a:pPr>
            <a:r>
              <a:rPr lang="ru-RU" sz="1800" b="1" dirty="0">
                <a:solidFill>
                  <a:srgbClr val="CC0000"/>
                </a:solidFill>
              </a:rPr>
              <a:t>Точность - </a:t>
            </a:r>
            <a:r>
              <a:rPr lang="en-US" sz="1800" b="1" dirty="0">
                <a:solidFill>
                  <a:srgbClr val="CC0000"/>
                </a:solidFill>
              </a:rPr>
              <a:t>~</a:t>
            </a:r>
            <a:r>
              <a:rPr lang="ru-RU" sz="1800" b="1" dirty="0">
                <a:solidFill>
                  <a:srgbClr val="CC0000"/>
                </a:solidFill>
              </a:rPr>
              <a:t> 25%.</a:t>
            </a:r>
          </a:p>
          <a:p>
            <a:pPr>
              <a:spcBef>
                <a:spcPct val="50000"/>
              </a:spcBef>
            </a:pPr>
            <a:r>
              <a:rPr lang="ru-RU" sz="1800" b="1" dirty="0">
                <a:solidFill>
                  <a:srgbClr val="CC0000"/>
                </a:solidFill>
              </a:rPr>
              <a:t>Быстрый и дешевый метод.</a:t>
            </a:r>
          </a:p>
          <a:p>
            <a:pPr>
              <a:spcBef>
                <a:spcPct val="50000"/>
              </a:spcBef>
            </a:pPr>
            <a:r>
              <a:rPr lang="ru-RU" sz="1800" b="1" dirty="0">
                <a:solidFill>
                  <a:srgbClr val="CC0000"/>
                </a:solidFill>
              </a:rPr>
              <a:t>Риск</a:t>
            </a:r>
            <a:r>
              <a:rPr lang="en-US" sz="1800" b="1" dirty="0">
                <a:solidFill>
                  <a:srgbClr val="CC0000"/>
                </a:solidFill>
              </a:rPr>
              <a:t>: </a:t>
            </a:r>
            <a:r>
              <a:rPr lang="ru-RU" sz="1800" b="1" dirty="0">
                <a:solidFill>
                  <a:srgbClr val="CC0000"/>
                </a:solidFill>
              </a:rPr>
              <a:t>разница в проектах</a:t>
            </a:r>
          </a:p>
        </p:txBody>
      </p:sp>
      <p:sp>
        <p:nvSpPr>
          <p:cNvPr id="10" name="Заголовок 9"/>
          <p:cNvSpPr txBox="1">
            <a:spLocks/>
          </p:cNvSpPr>
          <p:nvPr/>
        </p:nvSpPr>
        <p:spPr>
          <a:xfrm>
            <a:off x="269875" y="295275"/>
            <a:ext cx="94138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kumimoji="0" lang="ru-RU" sz="2800" b="1" i="0" u="none" strike="noStrike" kern="0" cap="none" spc="0" normalizeH="0" baseline="0" noProof="0" dirty="0" smtClean="0">
                <a:ln>
                  <a:noFill/>
                </a:ln>
                <a:effectLst/>
                <a:uLnTx/>
                <a:uFillTx/>
                <a:latin typeface="+mj-lt"/>
                <a:ea typeface="+mj-ea"/>
                <a:cs typeface="+mj-cs"/>
              </a:rPr>
              <a:t>Стоимостная</a:t>
            </a:r>
            <a:r>
              <a:rPr kumimoji="0" lang="ru-RU" sz="2800" b="1" i="0" u="none" strike="noStrike" kern="0" cap="none" spc="0" normalizeH="0" noProof="0" dirty="0" smtClean="0">
                <a:ln>
                  <a:noFill/>
                </a:ln>
                <a:effectLst/>
                <a:uLnTx/>
                <a:uFillTx/>
                <a:latin typeface="+mj-lt"/>
                <a:ea typeface="+mj-ea"/>
                <a:cs typeface="+mj-cs"/>
              </a:rPr>
              <a:t> оценка</a:t>
            </a:r>
            <a:r>
              <a:rPr kumimoji="0" lang="en-US" sz="2800" b="1" i="0" u="none" strike="noStrike" kern="0" cap="none" spc="0" normalizeH="0" noProof="0" dirty="0" smtClean="0">
                <a:ln>
                  <a:noFill/>
                </a:ln>
                <a:effectLst/>
                <a:uLnTx/>
                <a:uFillTx/>
                <a:latin typeface="+mj-lt"/>
                <a:ea typeface="+mj-ea"/>
                <a:cs typeface="+mj-cs"/>
              </a:rPr>
              <a:t>: </a:t>
            </a:r>
            <a:r>
              <a:rPr lang="ru-RU" sz="2800" kern="0" dirty="0" smtClean="0">
                <a:latin typeface="+mj-lt"/>
                <a:ea typeface="+mj-ea"/>
                <a:cs typeface="+mj-cs"/>
              </a:rPr>
              <a:t>методы.  Оценка по аналогам</a:t>
            </a:r>
            <a:endParaRPr kumimoji="0" lang="ru-RU" sz="2800" b="1" i="0" u="none" strike="noStrike" kern="0" cap="none" spc="0" normalizeH="0" baseline="0" noProof="0" dirty="0">
              <a:ln>
                <a:noFill/>
              </a:ln>
              <a:effectLst/>
              <a:uLnTx/>
              <a:uFillTx/>
              <a:latin typeface="+mj-lt"/>
              <a:ea typeface="+mj-ea"/>
              <a:cs typeface="+mj-cs"/>
            </a:endParaRPr>
          </a:p>
        </p:txBody>
      </p:sp>
      <p:sp>
        <p:nvSpPr>
          <p:cNvPr id="13" name="Содержимое 10"/>
          <p:cNvSpPr txBox="1">
            <a:spLocks/>
          </p:cNvSpPr>
          <p:nvPr/>
        </p:nvSpPr>
        <p:spPr>
          <a:xfrm>
            <a:off x="879475" y="1362075"/>
            <a:ext cx="4572000" cy="3352800"/>
          </a:xfrm>
          <a:prstGeom prst="rect">
            <a:avLst/>
          </a:prstGeom>
        </p:spPr>
        <p:txBody>
          <a:bodyPr/>
          <a:lstStyle/>
          <a:p>
            <a:pPr marL="742950" lvl="1" indent="-285750" defTabSz="1079500" eaLnBrk="0" hangingPunct="0">
              <a:lnSpc>
                <a:spcPct val="90000"/>
              </a:lnSpc>
              <a:spcBef>
                <a:spcPct val="90000"/>
              </a:spcBef>
              <a:buSzPct val="50000"/>
              <a:buFont typeface="Wingdings" pitchFamily="2" charset="2"/>
              <a:buChar char="n"/>
            </a:pPr>
            <a:r>
              <a:rPr lang="ru-RU" sz="2000" dirty="0" smtClean="0"/>
              <a:t>Использование реальной стоимости аналогичного проекта для базисной оценки текущего проекта</a:t>
            </a:r>
          </a:p>
          <a:p>
            <a:pPr marL="742950" lvl="1" indent="-285750" defTabSz="1079500" eaLnBrk="0" hangingPunct="0">
              <a:lnSpc>
                <a:spcPct val="90000"/>
              </a:lnSpc>
              <a:spcBef>
                <a:spcPct val="90000"/>
              </a:spcBef>
              <a:buSzPct val="50000"/>
              <a:buFont typeface="Wingdings" pitchFamily="2" charset="2"/>
              <a:buChar char="n"/>
            </a:pPr>
            <a:r>
              <a:rPr lang="ru-RU" sz="2000" dirty="0" smtClean="0"/>
              <a:t>Форма экспертной оценки</a:t>
            </a:r>
          </a:p>
          <a:p>
            <a:pPr marL="742950" lvl="1" indent="-285750" defTabSz="1079500" eaLnBrk="0" hangingPunct="0">
              <a:lnSpc>
                <a:spcPct val="90000"/>
              </a:lnSpc>
              <a:spcBef>
                <a:spcPct val="90000"/>
              </a:spcBef>
              <a:buSzPct val="50000"/>
              <a:buFont typeface="Wingdings" pitchFamily="2" charset="2"/>
              <a:buChar char="n"/>
            </a:pPr>
            <a:r>
              <a:rPr lang="ru-RU" sz="2000" dirty="0" smtClean="0"/>
              <a:t>Менее точная оценка</a:t>
            </a:r>
          </a:p>
          <a:p>
            <a:pPr marL="742950" lvl="1" indent="-285750" defTabSz="1079500" eaLnBrk="0" hangingPunct="0">
              <a:lnSpc>
                <a:spcPct val="90000"/>
              </a:lnSpc>
              <a:spcBef>
                <a:spcPct val="90000"/>
              </a:spcBef>
              <a:buSzPct val="50000"/>
              <a:buFont typeface="Wingdings" pitchFamily="2" charset="2"/>
              <a:buChar char="n"/>
            </a:pPr>
            <a:r>
              <a:rPr lang="ru-RU" sz="2000" dirty="0" smtClean="0"/>
              <a:t>Метод оценки «сверху – вниз».</a:t>
            </a:r>
          </a:p>
          <a:p>
            <a:pPr marL="742950" lvl="1" indent="-285750" defTabSz="1079500" eaLnBrk="0" hangingPunct="0">
              <a:lnSpc>
                <a:spcPct val="90000"/>
              </a:lnSpc>
              <a:spcBef>
                <a:spcPct val="90000"/>
              </a:spcBef>
              <a:buSzPct val="50000"/>
              <a:buFont typeface="Wingdings" pitchFamily="2" charset="2"/>
              <a:buChar char="n"/>
            </a:pPr>
            <a:endParaRPr lang="ru-RU" sz="1400" b="0" kern="0" dirty="0" smtClean="0"/>
          </a:p>
        </p:txBody>
      </p:sp>
      <p:sp>
        <p:nvSpPr>
          <p:cNvPr id="14" name="Содержимое 10"/>
          <p:cNvSpPr txBox="1">
            <a:spLocks/>
          </p:cNvSpPr>
          <p:nvPr/>
        </p:nvSpPr>
        <p:spPr>
          <a:xfrm>
            <a:off x="498476" y="4943475"/>
            <a:ext cx="8839199" cy="685800"/>
          </a:xfrm>
          <a:prstGeom prst="rect">
            <a:avLst/>
          </a:prstGeom>
        </p:spPr>
        <p:txBody>
          <a:bodyPr/>
          <a:lstStyle/>
          <a:p>
            <a:pPr marL="285750" indent="-285750" defTabSz="1079500" eaLnBrk="0" hangingPunct="0">
              <a:lnSpc>
                <a:spcPct val="90000"/>
              </a:lnSpc>
              <a:spcBef>
                <a:spcPct val="90000"/>
              </a:spcBef>
              <a:buSzPct val="50000"/>
            </a:pPr>
            <a:r>
              <a:rPr lang="ru-RU" sz="2800" b="0" kern="0" dirty="0" smtClean="0"/>
              <a:t>Оценка по аналогам</a:t>
            </a:r>
            <a:r>
              <a:rPr lang="en-US" sz="2800" b="0" kern="0" dirty="0" smtClean="0"/>
              <a:t>: </a:t>
            </a:r>
            <a:r>
              <a:rPr lang="ru-RU" sz="2800" b="0" kern="0" dirty="0" smtClean="0"/>
              <a:t>«А вот в про-о-ошлый раз…»</a:t>
            </a:r>
            <a:endParaRPr lang="ru-RU" sz="1800" b="0" dirty="0" smtClean="0"/>
          </a:p>
          <a:p>
            <a:pPr marL="742950" lvl="1" indent="-285750" defTabSz="1079500" eaLnBrk="0" hangingPunct="0">
              <a:lnSpc>
                <a:spcPct val="90000"/>
              </a:lnSpc>
              <a:spcBef>
                <a:spcPct val="90000"/>
              </a:spcBef>
              <a:buSzPct val="50000"/>
              <a:buFont typeface="Wingdings" pitchFamily="2" charset="2"/>
              <a:buChar char="n"/>
            </a:pPr>
            <a:endParaRPr lang="ru-RU" sz="1400" b="0" kern="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3"/>
          <a:srcRect/>
          <a:stretch>
            <a:fillRect/>
          </a:stretch>
        </p:blipFill>
        <p:spPr bwMode="auto">
          <a:xfrm>
            <a:off x="955675" y="981075"/>
            <a:ext cx="7724775" cy="4924425"/>
          </a:xfrm>
          <a:prstGeom prst="rect">
            <a:avLst/>
          </a:prstGeom>
          <a:noFill/>
          <a:ln w="9525">
            <a:noFill/>
            <a:miter lim="800000"/>
            <a:headEnd/>
            <a:tailEnd/>
          </a:ln>
          <a:effectLst/>
        </p:spPr>
      </p:pic>
      <p:sp>
        <p:nvSpPr>
          <p:cNvPr id="8" name="Заголовок 9"/>
          <p:cNvSpPr txBox="1">
            <a:spLocks/>
          </p:cNvSpPr>
          <p:nvPr/>
        </p:nvSpPr>
        <p:spPr>
          <a:xfrm>
            <a:off x="1" y="219075"/>
            <a:ext cx="9871074"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kumimoji="0" lang="ru-RU" sz="2800" b="1" i="0" u="none" strike="noStrike" kern="0" cap="none" spc="0" normalizeH="0" baseline="0" noProof="0" dirty="0" smtClean="0">
                <a:ln>
                  <a:noFill/>
                </a:ln>
                <a:effectLst/>
                <a:uLnTx/>
                <a:uFillTx/>
                <a:latin typeface="+mj-lt"/>
                <a:ea typeface="+mj-ea"/>
                <a:cs typeface="+mj-cs"/>
              </a:rPr>
              <a:t>Стоимостная</a:t>
            </a:r>
            <a:r>
              <a:rPr kumimoji="0" lang="ru-RU" sz="2800" b="1" i="0" u="none" strike="noStrike" kern="0" cap="none" spc="0" normalizeH="0" noProof="0" dirty="0" smtClean="0">
                <a:ln>
                  <a:noFill/>
                </a:ln>
                <a:effectLst/>
                <a:uLnTx/>
                <a:uFillTx/>
                <a:latin typeface="+mj-lt"/>
                <a:ea typeface="+mj-ea"/>
                <a:cs typeface="+mj-cs"/>
              </a:rPr>
              <a:t> оценка</a:t>
            </a:r>
            <a:r>
              <a:rPr kumimoji="0" lang="en-US" sz="2800" b="1" i="0" u="none" strike="noStrike" kern="0" cap="none" spc="0" normalizeH="0" noProof="0" dirty="0" smtClean="0">
                <a:ln>
                  <a:noFill/>
                </a:ln>
                <a:effectLst/>
                <a:uLnTx/>
                <a:uFillTx/>
                <a:latin typeface="+mj-lt"/>
                <a:ea typeface="+mj-ea"/>
                <a:cs typeface="+mj-cs"/>
              </a:rPr>
              <a:t>: </a:t>
            </a:r>
            <a:r>
              <a:rPr lang="ru-RU" sz="2800" kern="0" dirty="0" smtClean="0">
                <a:latin typeface="+mj-lt"/>
                <a:ea typeface="+mj-ea"/>
                <a:cs typeface="+mj-cs"/>
              </a:rPr>
              <a:t>методы.  Оценка «снизу-вверх»</a:t>
            </a:r>
            <a:endParaRPr kumimoji="0" lang="ru-RU" sz="2800" b="1"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49333" y="420771"/>
            <a:ext cx="3778273" cy="537327"/>
          </a:xfrm>
        </p:spPr>
        <p:txBody>
          <a:bodyPr/>
          <a:lstStyle/>
          <a:p>
            <a:r>
              <a:rPr lang="ru-RU" dirty="0" smtClean="0">
                <a:solidFill>
                  <a:schemeClr val="tx1"/>
                </a:solidFill>
              </a:rPr>
              <a:t>Программа курса:</a:t>
            </a:r>
          </a:p>
        </p:txBody>
      </p:sp>
      <p:sp>
        <p:nvSpPr>
          <p:cNvPr id="4" name="Содержимое 3"/>
          <p:cNvSpPr>
            <a:spLocks noGrp="1"/>
          </p:cNvSpPr>
          <p:nvPr>
            <p:ph idx="1"/>
          </p:nvPr>
        </p:nvSpPr>
        <p:spPr>
          <a:xfrm>
            <a:off x="1717675" y="1285875"/>
            <a:ext cx="5562600" cy="4664075"/>
          </a:xfrm>
        </p:spPr>
        <p:txBody>
          <a:bodyPr/>
          <a:lstStyle/>
          <a:p>
            <a:pPr marL="457200" lvl="0" indent="-457200">
              <a:buNone/>
            </a:pPr>
            <a:r>
              <a:rPr lang="ru-RU" dirty="0" smtClean="0"/>
              <a:t>1. Знакомство. Договоренности.</a:t>
            </a:r>
          </a:p>
          <a:p>
            <a:pPr marL="457200" lvl="0" indent="-457200">
              <a:buNone/>
            </a:pPr>
            <a:r>
              <a:rPr lang="ru-RU" dirty="0" smtClean="0"/>
              <a:t>2. Разминка.</a:t>
            </a:r>
          </a:p>
          <a:p>
            <a:pPr marL="457200" lvl="0" indent="-457200">
              <a:buNone/>
            </a:pPr>
            <a:r>
              <a:rPr lang="ru-RU" dirty="0" smtClean="0"/>
              <a:t>3. Теоретические блоки 1 – 3.</a:t>
            </a:r>
          </a:p>
          <a:p>
            <a:pPr marL="457200" lvl="0" indent="-457200">
              <a:buNone/>
            </a:pPr>
            <a:r>
              <a:rPr lang="ru-RU" dirty="0" smtClean="0"/>
              <a:t>4. Практические упражнения 1 – 3.</a:t>
            </a:r>
          </a:p>
          <a:p>
            <a:pPr marL="457200" lvl="0" indent="-457200">
              <a:buNone/>
            </a:pPr>
            <a:r>
              <a:rPr lang="ru-RU" dirty="0" smtClean="0"/>
              <a:t>5. Подведение итогов.</a:t>
            </a:r>
          </a:p>
          <a:p>
            <a:pPr marL="457200" lvl="0" indent="-457200">
              <a:buNone/>
            </a:pPr>
            <a:r>
              <a:rPr lang="ru-RU" dirty="0" smtClean="0"/>
              <a:t>6. Литература.</a:t>
            </a: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txBox="1">
            <a:spLocks/>
          </p:cNvSpPr>
          <p:nvPr/>
        </p:nvSpPr>
        <p:spPr>
          <a:xfrm>
            <a:off x="484188" y="292100"/>
            <a:ext cx="87153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kumimoji="0" lang="ru-RU" sz="3200" b="1" i="0" u="none" strike="noStrike" kern="0" cap="none" spc="0" normalizeH="0" baseline="0" noProof="0" dirty="0" smtClean="0">
                <a:ln>
                  <a:noFill/>
                </a:ln>
                <a:effectLst/>
                <a:uLnTx/>
                <a:uFillTx/>
                <a:latin typeface="+mj-lt"/>
                <a:ea typeface="+mj-ea"/>
                <a:cs typeface="+mj-cs"/>
              </a:rPr>
              <a:t>Стоимостная</a:t>
            </a:r>
            <a:r>
              <a:rPr kumimoji="0" lang="ru-RU" sz="3200" b="1" i="0" u="none" strike="noStrike" kern="0" cap="none" spc="0" normalizeH="0" noProof="0" dirty="0" smtClean="0">
                <a:ln>
                  <a:noFill/>
                </a:ln>
                <a:effectLst/>
                <a:uLnTx/>
                <a:uFillTx/>
                <a:latin typeface="+mj-lt"/>
                <a:ea typeface="+mj-ea"/>
                <a:cs typeface="+mj-cs"/>
              </a:rPr>
              <a:t> оценка</a:t>
            </a:r>
            <a:r>
              <a:rPr kumimoji="0" lang="en-US" sz="3200" b="1" i="0" u="none" strike="noStrike" kern="0" cap="none" spc="0" normalizeH="0" noProof="0" dirty="0" smtClean="0">
                <a:ln>
                  <a:noFill/>
                </a:ln>
                <a:effectLst/>
                <a:uLnTx/>
                <a:uFillTx/>
                <a:latin typeface="+mj-lt"/>
                <a:ea typeface="+mj-ea"/>
                <a:cs typeface="+mj-cs"/>
              </a:rPr>
              <a:t>: </a:t>
            </a:r>
            <a:r>
              <a:rPr kumimoji="0" lang="ru-RU" sz="3200" b="1" i="0" u="none" strike="noStrike" kern="0" cap="none" spc="0" normalizeH="0" noProof="0" dirty="0" smtClean="0">
                <a:ln>
                  <a:noFill/>
                </a:ln>
                <a:effectLst/>
                <a:uLnTx/>
                <a:uFillTx/>
                <a:latin typeface="+mj-lt"/>
                <a:ea typeface="+mj-ea"/>
                <a:cs typeface="+mj-cs"/>
              </a:rPr>
              <a:t> другие </a:t>
            </a:r>
            <a:r>
              <a:rPr lang="ru-RU" sz="3200" kern="0" dirty="0" smtClean="0">
                <a:latin typeface="+mj-lt"/>
                <a:ea typeface="+mj-ea"/>
                <a:cs typeface="+mj-cs"/>
              </a:rPr>
              <a:t>методы</a:t>
            </a:r>
            <a:endParaRPr kumimoji="0" lang="ru-RU" sz="3200" b="1" i="0" u="none" strike="noStrike" kern="0" cap="none" spc="0" normalizeH="0" baseline="0" noProof="0" dirty="0">
              <a:ln>
                <a:noFill/>
              </a:ln>
              <a:effectLst/>
              <a:uLnTx/>
              <a:uFillTx/>
              <a:latin typeface="+mj-lt"/>
              <a:ea typeface="+mj-ea"/>
              <a:cs typeface="+mj-cs"/>
            </a:endParaRPr>
          </a:p>
        </p:txBody>
      </p:sp>
      <p:sp>
        <p:nvSpPr>
          <p:cNvPr id="8" name="Содержимое 10"/>
          <p:cNvSpPr txBox="1">
            <a:spLocks/>
          </p:cNvSpPr>
          <p:nvPr/>
        </p:nvSpPr>
        <p:spPr>
          <a:xfrm>
            <a:off x="650875" y="1285875"/>
            <a:ext cx="4572000" cy="3352800"/>
          </a:xfrm>
          <a:prstGeom prst="rect">
            <a:avLst/>
          </a:prstGeom>
        </p:spPr>
        <p:txBody>
          <a:bodyPr/>
          <a:lstStyle/>
          <a:p>
            <a:pPr marL="742950" lvl="1" indent="-285750" defTabSz="1079500" eaLnBrk="0" hangingPunct="0">
              <a:lnSpc>
                <a:spcPct val="90000"/>
              </a:lnSpc>
              <a:spcBef>
                <a:spcPct val="90000"/>
              </a:spcBef>
              <a:buSzPct val="50000"/>
              <a:buFont typeface="Wingdings" pitchFamily="2" charset="2"/>
              <a:buChar char="n"/>
            </a:pPr>
            <a:r>
              <a:rPr lang="ru-RU" sz="2000" dirty="0" smtClean="0"/>
              <a:t>Параметрическая оценка</a:t>
            </a:r>
          </a:p>
          <a:p>
            <a:pPr marL="742950" lvl="1" indent="-285750" defTabSz="1079500" eaLnBrk="0" hangingPunct="0">
              <a:lnSpc>
                <a:spcPct val="90000"/>
              </a:lnSpc>
              <a:spcBef>
                <a:spcPct val="90000"/>
              </a:spcBef>
              <a:buSzPct val="50000"/>
            </a:pPr>
            <a:endParaRPr lang="ru-RU" sz="800" dirty="0" smtClean="0"/>
          </a:p>
          <a:p>
            <a:pPr marL="742950" lvl="1" indent="-285750" defTabSz="1079500" eaLnBrk="0" hangingPunct="0">
              <a:lnSpc>
                <a:spcPct val="90000"/>
              </a:lnSpc>
              <a:spcBef>
                <a:spcPct val="90000"/>
              </a:spcBef>
              <a:buSzPct val="50000"/>
              <a:buFont typeface="Wingdings" pitchFamily="2" charset="2"/>
              <a:buChar char="n"/>
            </a:pPr>
            <a:r>
              <a:rPr lang="ru-RU" sz="2000" dirty="0" smtClean="0"/>
              <a:t>Определение ставок стоимости ресурсов</a:t>
            </a:r>
          </a:p>
          <a:p>
            <a:pPr marL="742950" lvl="1" indent="-285750" defTabSz="1079500" eaLnBrk="0" hangingPunct="0">
              <a:lnSpc>
                <a:spcPct val="90000"/>
              </a:lnSpc>
              <a:spcBef>
                <a:spcPct val="90000"/>
              </a:spcBef>
              <a:buSzPct val="50000"/>
              <a:buFont typeface="Wingdings" pitchFamily="2" charset="2"/>
              <a:buChar char="n"/>
            </a:pPr>
            <a:r>
              <a:rPr lang="ru-RU" sz="2000" dirty="0" smtClean="0"/>
              <a:t>Программное обеспечение для управления проектами</a:t>
            </a:r>
          </a:p>
          <a:p>
            <a:pPr marL="742950" lvl="1" indent="-285750" defTabSz="1079500" eaLnBrk="0" hangingPunct="0">
              <a:lnSpc>
                <a:spcPct val="90000"/>
              </a:lnSpc>
              <a:spcBef>
                <a:spcPct val="90000"/>
              </a:spcBef>
              <a:buSzPct val="50000"/>
              <a:buFont typeface="Wingdings" pitchFamily="2" charset="2"/>
              <a:buChar char="n"/>
            </a:pPr>
            <a:r>
              <a:rPr lang="ru-RU" sz="2000" dirty="0" smtClean="0"/>
              <a:t>Анализ предложений исполнителем</a:t>
            </a:r>
          </a:p>
          <a:p>
            <a:pPr marL="742950" lvl="1" indent="-285750" defTabSz="1079500" eaLnBrk="0" hangingPunct="0">
              <a:lnSpc>
                <a:spcPct val="90000"/>
              </a:lnSpc>
              <a:spcBef>
                <a:spcPct val="90000"/>
              </a:spcBef>
              <a:buSzPct val="50000"/>
              <a:buFont typeface="Wingdings" pitchFamily="2" charset="2"/>
              <a:buChar char="n"/>
            </a:pPr>
            <a:r>
              <a:rPr lang="ru-RU" sz="2000" dirty="0" smtClean="0"/>
              <a:t>Анализ резервов</a:t>
            </a:r>
            <a:endParaRPr lang="en-US" sz="2000" dirty="0" smtClean="0"/>
          </a:p>
          <a:p>
            <a:pPr marL="742950" lvl="1" indent="-285750" defTabSz="1079500" eaLnBrk="0" hangingPunct="0">
              <a:lnSpc>
                <a:spcPct val="90000"/>
              </a:lnSpc>
              <a:spcBef>
                <a:spcPct val="90000"/>
              </a:spcBef>
              <a:buSzPct val="50000"/>
              <a:buFont typeface="Wingdings" pitchFamily="2" charset="2"/>
              <a:buChar char="n"/>
            </a:pPr>
            <a:r>
              <a:rPr lang="ru-RU" sz="2000" dirty="0" smtClean="0"/>
              <a:t>Стоимость качества</a:t>
            </a:r>
          </a:p>
          <a:p>
            <a:pPr marL="742950" lvl="1" indent="-285750" defTabSz="1079500" eaLnBrk="0" hangingPunct="0">
              <a:lnSpc>
                <a:spcPct val="90000"/>
              </a:lnSpc>
              <a:spcBef>
                <a:spcPct val="90000"/>
              </a:spcBef>
              <a:buSzPct val="50000"/>
              <a:buFont typeface="Wingdings" pitchFamily="2" charset="2"/>
              <a:buChar char="n"/>
            </a:pPr>
            <a:endParaRPr lang="ru-RU" sz="1400" b="0" kern="0" dirty="0" smtClean="0"/>
          </a:p>
        </p:txBody>
      </p:sp>
      <p:sp>
        <p:nvSpPr>
          <p:cNvPr id="9" name="AutoShape 9"/>
          <p:cNvSpPr>
            <a:spLocks noChangeArrowheads="1"/>
          </p:cNvSpPr>
          <p:nvPr/>
        </p:nvSpPr>
        <p:spPr bwMode="auto">
          <a:xfrm>
            <a:off x="5908675" y="981075"/>
            <a:ext cx="3049709" cy="914400"/>
          </a:xfrm>
          <a:prstGeom prst="wedgeRoundRectCallout">
            <a:avLst>
              <a:gd name="adj1" fmla="val -88482"/>
              <a:gd name="adj2" fmla="val -4205"/>
              <a:gd name="adj3" fmla="val 16667"/>
            </a:avLst>
          </a:prstGeom>
          <a:gradFill rotWithShape="1">
            <a:gsLst>
              <a:gs pos="0">
                <a:schemeClr val="accent1"/>
              </a:gs>
              <a:gs pos="50000">
                <a:schemeClr val="bg1"/>
              </a:gs>
              <a:gs pos="100000">
                <a:schemeClr val="accent1"/>
              </a:gs>
            </a:gsLst>
            <a:lin ang="2700000" scaled="1"/>
          </a:gradFill>
          <a:ln w="12700" cap="sq">
            <a:solidFill>
              <a:schemeClr val="tx1"/>
            </a:solidFill>
            <a:miter lim="800000"/>
            <a:headEnd type="none" w="sm" len="sm"/>
            <a:tailEnd type="none" w="sm" len="sm"/>
          </a:ln>
          <a:effectLst/>
        </p:spPr>
        <p:txBody>
          <a:bodyPr lIns="97027" tIns="48513" rIns="97027" bIns="48513"/>
          <a:lstStyle/>
          <a:p>
            <a:pPr algn="ctr">
              <a:defRPr/>
            </a:pPr>
            <a:r>
              <a:rPr lang="ru-RU" sz="1600" dirty="0" smtClean="0"/>
              <a:t>1 км. оптоволокна - </a:t>
            </a:r>
            <a:r>
              <a:rPr lang="en-US" sz="1600" dirty="0" smtClean="0"/>
              <a:t>$5K</a:t>
            </a:r>
          </a:p>
          <a:p>
            <a:pPr algn="ctr">
              <a:defRPr/>
            </a:pPr>
            <a:r>
              <a:rPr lang="ru-RU" sz="1600" dirty="0" smtClean="0"/>
              <a:t>Оптоволокно для 2 офисов – 3 км.  3*5=</a:t>
            </a:r>
            <a:r>
              <a:rPr lang="en-US" sz="1600" dirty="0" smtClean="0"/>
              <a:t>$15K</a:t>
            </a:r>
            <a:r>
              <a:rPr lang="ru-RU" sz="1600" dirty="0" smtClean="0"/>
              <a:t>.</a:t>
            </a:r>
            <a:endParaRPr lang="ru-RU" sz="1600" dirty="0"/>
          </a:p>
        </p:txBody>
      </p:sp>
      <p:sp>
        <p:nvSpPr>
          <p:cNvPr id="11" name="AutoShape 9"/>
          <p:cNvSpPr>
            <a:spLocks noChangeArrowheads="1"/>
          </p:cNvSpPr>
          <p:nvPr/>
        </p:nvSpPr>
        <p:spPr bwMode="auto">
          <a:xfrm>
            <a:off x="5756275" y="2047875"/>
            <a:ext cx="3049709" cy="685800"/>
          </a:xfrm>
          <a:prstGeom prst="wedgeRoundRectCallout">
            <a:avLst>
              <a:gd name="adj1" fmla="val -88482"/>
              <a:gd name="adj2" fmla="val -4205"/>
              <a:gd name="adj3" fmla="val 16667"/>
            </a:avLst>
          </a:prstGeom>
          <a:gradFill rotWithShape="1">
            <a:gsLst>
              <a:gs pos="0">
                <a:schemeClr val="accent1"/>
              </a:gs>
              <a:gs pos="50000">
                <a:schemeClr val="bg1"/>
              </a:gs>
              <a:gs pos="100000">
                <a:schemeClr val="accent1"/>
              </a:gs>
            </a:gsLst>
            <a:lin ang="2700000" scaled="1"/>
          </a:gradFill>
          <a:ln w="12700" cap="sq">
            <a:solidFill>
              <a:schemeClr val="tx1"/>
            </a:solidFill>
            <a:miter lim="800000"/>
            <a:headEnd type="none" w="sm" len="sm"/>
            <a:tailEnd type="none" w="sm" len="sm"/>
          </a:ln>
          <a:effectLst/>
        </p:spPr>
        <p:txBody>
          <a:bodyPr lIns="97027" tIns="48513" rIns="97027" bIns="48513"/>
          <a:lstStyle/>
          <a:p>
            <a:pPr algn="ctr">
              <a:defRPr/>
            </a:pPr>
            <a:r>
              <a:rPr lang="ru-RU" sz="1600" dirty="0" smtClean="0"/>
              <a:t>…затраты на содержание персонала в час</a:t>
            </a:r>
            <a:endParaRPr lang="en-US" sz="1600" dirty="0" smtClean="0"/>
          </a:p>
        </p:txBody>
      </p:sp>
      <p:sp>
        <p:nvSpPr>
          <p:cNvPr id="13" name="AutoShape 9"/>
          <p:cNvSpPr>
            <a:spLocks noChangeArrowheads="1"/>
          </p:cNvSpPr>
          <p:nvPr/>
        </p:nvSpPr>
        <p:spPr bwMode="auto">
          <a:xfrm>
            <a:off x="5984875" y="3114675"/>
            <a:ext cx="3049709" cy="533400"/>
          </a:xfrm>
          <a:prstGeom prst="wedgeRoundRectCallout">
            <a:avLst>
              <a:gd name="adj1" fmla="val -78334"/>
              <a:gd name="adj2" fmla="val -22666"/>
              <a:gd name="adj3" fmla="val 16667"/>
            </a:avLst>
          </a:prstGeom>
          <a:gradFill rotWithShape="1">
            <a:gsLst>
              <a:gs pos="0">
                <a:schemeClr val="accent1"/>
              </a:gs>
              <a:gs pos="50000">
                <a:schemeClr val="bg1"/>
              </a:gs>
              <a:gs pos="100000">
                <a:schemeClr val="accent1"/>
              </a:gs>
            </a:gsLst>
            <a:lin ang="2700000" scaled="1"/>
          </a:gradFill>
          <a:ln w="12700" cap="sq">
            <a:solidFill>
              <a:schemeClr val="tx1"/>
            </a:solidFill>
            <a:miter lim="800000"/>
            <a:headEnd type="none" w="sm" len="sm"/>
            <a:tailEnd type="none" w="sm" len="sm"/>
          </a:ln>
          <a:effectLst/>
        </p:spPr>
        <p:txBody>
          <a:bodyPr lIns="97027" tIns="48513" rIns="97027" bIns="48513"/>
          <a:lstStyle/>
          <a:p>
            <a:pPr algn="ctr">
              <a:defRPr/>
            </a:pPr>
            <a:r>
              <a:rPr lang="ru-RU" sz="1600" dirty="0" smtClean="0"/>
              <a:t>…</a:t>
            </a:r>
            <a:r>
              <a:rPr lang="en-US" sz="1600" dirty="0" smtClean="0"/>
              <a:t>Project Expert</a:t>
            </a:r>
          </a:p>
        </p:txBody>
      </p:sp>
      <p:sp>
        <p:nvSpPr>
          <p:cNvPr id="14" name="AutoShape 9"/>
          <p:cNvSpPr>
            <a:spLocks noChangeArrowheads="1"/>
          </p:cNvSpPr>
          <p:nvPr/>
        </p:nvSpPr>
        <p:spPr bwMode="auto">
          <a:xfrm>
            <a:off x="5603875" y="3876675"/>
            <a:ext cx="3429000" cy="838200"/>
          </a:xfrm>
          <a:prstGeom prst="wedgeRoundRectCallout">
            <a:avLst>
              <a:gd name="adj1" fmla="val -86176"/>
              <a:gd name="adj2" fmla="val -35853"/>
              <a:gd name="adj3" fmla="val 16667"/>
            </a:avLst>
          </a:prstGeom>
          <a:gradFill rotWithShape="1">
            <a:gsLst>
              <a:gs pos="0">
                <a:schemeClr val="accent1"/>
              </a:gs>
              <a:gs pos="50000">
                <a:schemeClr val="bg1"/>
              </a:gs>
              <a:gs pos="100000">
                <a:schemeClr val="accent1"/>
              </a:gs>
            </a:gsLst>
            <a:lin ang="2700000" scaled="1"/>
          </a:gradFill>
          <a:ln w="12700" cap="sq">
            <a:solidFill>
              <a:schemeClr val="tx1"/>
            </a:solidFill>
            <a:miter lim="800000"/>
            <a:headEnd type="none" w="sm" len="sm"/>
            <a:tailEnd type="none" w="sm" len="sm"/>
          </a:ln>
          <a:effectLst/>
        </p:spPr>
        <p:txBody>
          <a:bodyPr lIns="97027" tIns="48513" rIns="97027" bIns="48513"/>
          <a:lstStyle/>
          <a:p>
            <a:pPr algn="ctr">
              <a:defRPr/>
            </a:pPr>
            <a:r>
              <a:rPr lang="ru-RU" sz="1600" dirty="0" smtClean="0"/>
              <a:t>…потребуется дополнительная стоимостная оценка</a:t>
            </a:r>
            <a:endParaRPr lang="en-US" sz="1600" dirty="0" smtClean="0"/>
          </a:p>
        </p:txBody>
      </p:sp>
      <p:sp>
        <p:nvSpPr>
          <p:cNvPr id="15" name="AutoShape 9"/>
          <p:cNvSpPr>
            <a:spLocks noChangeArrowheads="1"/>
          </p:cNvSpPr>
          <p:nvPr/>
        </p:nvSpPr>
        <p:spPr bwMode="auto">
          <a:xfrm>
            <a:off x="5756275" y="4867275"/>
            <a:ext cx="3049709" cy="609600"/>
          </a:xfrm>
          <a:prstGeom prst="wedgeRoundRectCallout">
            <a:avLst>
              <a:gd name="adj1" fmla="val -93557"/>
              <a:gd name="adj2" fmla="val -46402"/>
              <a:gd name="adj3" fmla="val 16667"/>
            </a:avLst>
          </a:prstGeom>
          <a:gradFill rotWithShape="1">
            <a:gsLst>
              <a:gs pos="0">
                <a:schemeClr val="accent1"/>
              </a:gs>
              <a:gs pos="50000">
                <a:schemeClr val="bg1"/>
              </a:gs>
              <a:gs pos="100000">
                <a:schemeClr val="accent1"/>
              </a:gs>
            </a:gsLst>
            <a:lin ang="2700000" scaled="1"/>
          </a:gradFill>
          <a:ln w="12700" cap="sq">
            <a:solidFill>
              <a:schemeClr val="tx1"/>
            </a:solidFill>
            <a:miter lim="800000"/>
            <a:headEnd type="none" w="sm" len="sm"/>
            <a:tailEnd type="none" w="sm" len="sm"/>
          </a:ln>
          <a:effectLst/>
        </p:spPr>
        <p:txBody>
          <a:bodyPr lIns="97027" tIns="48513" rIns="97027" bIns="48513"/>
          <a:lstStyle/>
          <a:p>
            <a:pPr algn="ctr">
              <a:defRPr/>
            </a:pPr>
            <a:r>
              <a:rPr lang="ru-RU" sz="1600" dirty="0" smtClean="0"/>
              <a:t>…средства на непредвиденные обст-ва</a:t>
            </a:r>
            <a:endParaRPr lang="en-US" sz="16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txBox="1">
            <a:spLocks/>
          </p:cNvSpPr>
          <p:nvPr/>
        </p:nvSpPr>
        <p:spPr>
          <a:xfrm>
            <a:off x="269875" y="295275"/>
            <a:ext cx="94138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kumimoji="0" lang="ru-RU" sz="2800" b="1" i="0" u="none" strike="noStrike" kern="0" cap="none" spc="0" normalizeH="0" baseline="0" noProof="0" dirty="0" smtClean="0">
                <a:ln>
                  <a:noFill/>
                </a:ln>
                <a:effectLst/>
                <a:uLnTx/>
                <a:uFillTx/>
                <a:latin typeface="+mj-lt"/>
                <a:ea typeface="+mj-ea"/>
                <a:cs typeface="+mj-cs"/>
              </a:rPr>
              <a:t>Стоимостная</a:t>
            </a:r>
            <a:r>
              <a:rPr kumimoji="0" lang="ru-RU" sz="2800" b="1" i="0" u="none" strike="noStrike" kern="0" cap="none" spc="0" normalizeH="0" noProof="0" dirty="0" smtClean="0">
                <a:ln>
                  <a:noFill/>
                </a:ln>
                <a:effectLst/>
                <a:uLnTx/>
                <a:uFillTx/>
                <a:latin typeface="+mj-lt"/>
                <a:ea typeface="+mj-ea"/>
                <a:cs typeface="+mj-cs"/>
              </a:rPr>
              <a:t> оценка</a:t>
            </a:r>
            <a:r>
              <a:rPr kumimoji="0" lang="en-US" sz="2800" b="1" i="0" u="none" strike="noStrike" kern="0" cap="none" spc="0" normalizeH="0" noProof="0" dirty="0" smtClean="0">
                <a:ln>
                  <a:noFill/>
                </a:ln>
                <a:effectLst/>
                <a:uLnTx/>
                <a:uFillTx/>
                <a:latin typeface="+mj-lt"/>
                <a:ea typeface="+mj-ea"/>
                <a:cs typeface="+mj-cs"/>
              </a:rPr>
              <a:t>: </a:t>
            </a:r>
            <a:r>
              <a:rPr kumimoji="0" lang="ru-RU" sz="2800" b="1" i="0" u="none" strike="noStrike" kern="0" cap="none" spc="0" normalizeH="0" noProof="0" dirty="0" smtClean="0">
                <a:ln>
                  <a:noFill/>
                </a:ln>
                <a:effectLst/>
                <a:uLnTx/>
                <a:uFillTx/>
                <a:latin typeface="+mj-lt"/>
                <a:ea typeface="+mj-ea"/>
                <a:cs typeface="+mj-cs"/>
              </a:rPr>
              <a:t>выходы</a:t>
            </a:r>
            <a:r>
              <a:rPr lang="ru-RU" sz="2800" kern="0" dirty="0" smtClean="0">
                <a:latin typeface="+mj-lt"/>
                <a:ea typeface="+mj-ea"/>
                <a:cs typeface="+mj-cs"/>
              </a:rPr>
              <a:t>.</a:t>
            </a:r>
            <a:endParaRPr lang="en-US" sz="2800" kern="0" dirty="0" smtClean="0">
              <a:latin typeface="+mj-lt"/>
              <a:ea typeface="+mj-ea"/>
              <a:cs typeface="+mj-cs"/>
            </a:endParaRPr>
          </a:p>
          <a:p>
            <a:pPr marL="0" marR="0" lvl="0" indent="0" algn="ctr" defTabSz="1079500" rtl="0" eaLnBrk="0" fontAlgn="base" latinLnBrk="0" hangingPunct="0">
              <a:lnSpc>
                <a:spcPct val="100000"/>
              </a:lnSpc>
              <a:spcBef>
                <a:spcPct val="0"/>
              </a:spcBef>
              <a:spcAft>
                <a:spcPct val="0"/>
              </a:spcAft>
              <a:buClrTx/>
              <a:buSzTx/>
              <a:buFontTx/>
              <a:buNone/>
              <a:tabLst/>
              <a:defRPr/>
            </a:pPr>
            <a:r>
              <a:rPr lang="ru-RU" sz="2800" kern="0" dirty="0" smtClean="0">
                <a:latin typeface="+mj-lt"/>
                <a:ea typeface="+mj-ea"/>
                <a:cs typeface="+mj-cs"/>
              </a:rPr>
              <a:t>  </a:t>
            </a:r>
          </a:p>
          <a:p>
            <a:pPr marL="0" marR="0" lvl="0" indent="0" algn="ctr" defTabSz="1079500" rtl="0" eaLnBrk="0" fontAlgn="base" latinLnBrk="0" hangingPunct="0">
              <a:lnSpc>
                <a:spcPct val="100000"/>
              </a:lnSpc>
              <a:spcBef>
                <a:spcPct val="0"/>
              </a:spcBef>
              <a:spcAft>
                <a:spcPct val="0"/>
              </a:spcAft>
              <a:buClrTx/>
              <a:buSzTx/>
              <a:buFontTx/>
              <a:buNone/>
              <a:tabLst/>
              <a:defRPr/>
            </a:pPr>
            <a:r>
              <a:rPr lang="ru-RU" kern="0" dirty="0" smtClean="0">
                <a:latin typeface="+mj-lt"/>
                <a:ea typeface="+mj-ea"/>
                <a:cs typeface="+mj-cs"/>
              </a:rPr>
              <a:t>Оценки стоимости операции</a:t>
            </a:r>
            <a:endParaRPr kumimoji="0" lang="ru-RU" b="1" i="0" u="none" strike="noStrike" kern="0" cap="none" spc="0" normalizeH="0" baseline="0" noProof="0" dirty="0">
              <a:ln>
                <a:noFill/>
              </a:ln>
              <a:effectLst/>
              <a:uLnTx/>
              <a:uFillTx/>
              <a:latin typeface="+mj-lt"/>
              <a:ea typeface="+mj-ea"/>
              <a:cs typeface="+mj-cs"/>
            </a:endParaRPr>
          </a:p>
        </p:txBody>
      </p:sp>
      <p:sp>
        <p:nvSpPr>
          <p:cNvPr id="13" name="Содержимое 10"/>
          <p:cNvSpPr txBox="1">
            <a:spLocks/>
          </p:cNvSpPr>
          <p:nvPr/>
        </p:nvSpPr>
        <p:spPr>
          <a:xfrm>
            <a:off x="484157" y="1862125"/>
            <a:ext cx="6096000" cy="3352800"/>
          </a:xfrm>
          <a:prstGeom prst="rect">
            <a:avLst/>
          </a:prstGeom>
        </p:spPr>
        <p:txBody>
          <a:bodyPr/>
          <a:lstStyle/>
          <a:p>
            <a:pPr marL="742950" lvl="1" indent="-285750" defTabSz="1079500" eaLnBrk="0" hangingPunct="0">
              <a:lnSpc>
                <a:spcPct val="90000"/>
              </a:lnSpc>
              <a:spcBef>
                <a:spcPct val="90000"/>
              </a:spcBef>
              <a:buSzPct val="50000"/>
            </a:pPr>
            <a:r>
              <a:rPr lang="ru-RU" sz="2000" dirty="0" smtClean="0"/>
              <a:t>РЕСУРСЫ</a:t>
            </a:r>
            <a:r>
              <a:rPr lang="en-US" sz="2000" dirty="0" smtClean="0"/>
              <a:t>, </a:t>
            </a:r>
            <a:r>
              <a:rPr lang="ru-RU" sz="2000" dirty="0" smtClean="0"/>
              <a:t>ПОДЛЕЖАЩИЕ ОЦЕНКЕ</a:t>
            </a:r>
          </a:p>
          <a:p>
            <a:pPr marL="742950" lvl="1" indent="-285750" defTabSz="1079500" eaLnBrk="0" hangingPunct="0">
              <a:lnSpc>
                <a:spcPct val="90000"/>
              </a:lnSpc>
              <a:spcBef>
                <a:spcPct val="90000"/>
              </a:spcBef>
              <a:buSzPct val="50000"/>
              <a:buFont typeface="Wingdings" pitchFamily="2" charset="2"/>
              <a:buChar char="n"/>
            </a:pPr>
            <a:r>
              <a:rPr lang="ru-RU" sz="2000" dirty="0" smtClean="0"/>
              <a:t>Рабочая сила</a:t>
            </a:r>
          </a:p>
          <a:p>
            <a:pPr marL="742950" lvl="1" indent="-285750" defTabSz="1079500" eaLnBrk="0" hangingPunct="0">
              <a:lnSpc>
                <a:spcPct val="90000"/>
              </a:lnSpc>
              <a:spcBef>
                <a:spcPct val="90000"/>
              </a:spcBef>
              <a:buSzPct val="50000"/>
              <a:buFont typeface="Wingdings" pitchFamily="2" charset="2"/>
              <a:buChar char="n"/>
            </a:pPr>
            <a:r>
              <a:rPr lang="ru-RU" sz="2000" dirty="0" smtClean="0"/>
              <a:t>Материалы</a:t>
            </a:r>
            <a:r>
              <a:rPr lang="en-US" sz="2000" dirty="0" smtClean="0"/>
              <a:t>, </a:t>
            </a:r>
            <a:r>
              <a:rPr lang="ru-RU" sz="2000" dirty="0" smtClean="0"/>
              <a:t>оборудование</a:t>
            </a:r>
            <a:r>
              <a:rPr lang="en-US" sz="2000" dirty="0" smtClean="0"/>
              <a:t>, </a:t>
            </a:r>
            <a:r>
              <a:rPr lang="ru-RU" sz="2000" dirty="0" smtClean="0"/>
              <a:t>услуги и помещения</a:t>
            </a:r>
            <a:r>
              <a:rPr lang="en-US" sz="2000" dirty="0" smtClean="0"/>
              <a:t>, </a:t>
            </a:r>
            <a:r>
              <a:rPr lang="ru-RU" sz="2000" dirty="0" smtClean="0"/>
              <a:t>информационные технологии</a:t>
            </a:r>
          </a:p>
          <a:p>
            <a:pPr marL="742950" lvl="1" indent="-285750" defTabSz="1079500" eaLnBrk="0" hangingPunct="0">
              <a:lnSpc>
                <a:spcPct val="90000"/>
              </a:lnSpc>
              <a:spcBef>
                <a:spcPct val="90000"/>
              </a:spcBef>
              <a:buSzPct val="50000"/>
              <a:buFont typeface="Wingdings" pitchFamily="2" charset="2"/>
              <a:buChar char="n"/>
            </a:pPr>
            <a:r>
              <a:rPr lang="ru-RU" sz="2000" dirty="0" smtClean="0"/>
              <a:t>Особые статья расходов</a:t>
            </a:r>
            <a:r>
              <a:rPr lang="en-US" sz="2000" dirty="0" smtClean="0"/>
              <a:t>, </a:t>
            </a:r>
            <a:r>
              <a:rPr lang="ru-RU" sz="2000" dirty="0" smtClean="0"/>
              <a:t>например</a:t>
            </a:r>
            <a:r>
              <a:rPr lang="en-US" sz="2000" dirty="0" smtClean="0"/>
              <a:t>, </a:t>
            </a:r>
            <a:r>
              <a:rPr lang="ru-RU" sz="2000" dirty="0" smtClean="0"/>
              <a:t>учет инфляции.</a:t>
            </a:r>
          </a:p>
          <a:p>
            <a:pPr marL="742950" lvl="1" indent="-285750" defTabSz="1079500" eaLnBrk="0" hangingPunct="0">
              <a:lnSpc>
                <a:spcPct val="90000"/>
              </a:lnSpc>
              <a:spcBef>
                <a:spcPct val="90000"/>
              </a:spcBef>
              <a:buSzPct val="50000"/>
              <a:buFont typeface="Wingdings" pitchFamily="2" charset="2"/>
              <a:buChar char="n"/>
            </a:pPr>
            <a:r>
              <a:rPr lang="ru-RU" sz="2000" dirty="0" smtClean="0"/>
              <a:t>Расходы на непредвиденные обстоятельства.</a:t>
            </a:r>
          </a:p>
          <a:p>
            <a:pPr marL="742950" lvl="1" indent="-285750" defTabSz="1079500" eaLnBrk="0" hangingPunct="0">
              <a:lnSpc>
                <a:spcPct val="90000"/>
              </a:lnSpc>
              <a:spcBef>
                <a:spcPct val="90000"/>
              </a:spcBef>
              <a:buSzPct val="50000"/>
              <a:buFont typeface="Wingdings" pitchFamily="2" charset="2"/>
              <a:buChar char="n"/>
            </a:pPr>
            <a:endParaRPr lang="ru-RU" sz="1400" b="0" kern="0" dirty="0" smtClean="0"/>
          </a:p>
        </p:txBody>
      </p:sp>
      <p:pic>
        <p:nvPicPr>
          <p:cNvPr id="8194" name="Picture 2" descr="http://www.artsides.ru/big/item_2595.jpg"/>
          <p:cNvPicPr>
            <a:picLocks noChangeAspect="1" noChangeArrowheads="1"/>
          </p:cNvPicPr>
          <p:nvPr/>
        </p:nvPicPr>
        <p:blipFill>
          <a:blip r:embed="rId3"/>
          <a:srcRect/>
          <a:stretch>
            <a:fillRect/>
          </a:stretch>
        </p:blipFill>
        <p:spPr bwMode="auto">
          <a:xfrm>
            <a:off x="6040412" y="2433629"/>
            <a:ext cx="3532409" cy="227487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txBox="1">
            <a:spLocks/>
          </p:cNvSpPr>
          <p:nvPr/>
        </p:nvSpPr>
        <p:spPr>
          <a:xfrm>
            <a:off x="269875" y="295275"/>
            <a:ext cx="94138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2800" kern="0" dirty="0" smtClean="0">
                <a:latin typeface="+mj-lt"/>
                <a:ea typeface="+mj-ea"/>
                <a:cs typeface="+mj-cs"/>
              </a:rPr>
              <a:t>Практический вопрос</a:t>
            </a:r>
            <a:endParaRPr lang="en-US" sz="2800" kern="0" dirty="0" smtClean="0">
              <a:latin typeface="+mj-lt"/>
              <a:ea typeface="+mj-ea"/>
              <a:cs typeface="+mj-cs"/>
            </a:endParaRPr>
          </a:p>
          <a:p>
            <a:pPr marL="0" marR="0" lvl="0" indent="0" algn="ctr" defTabSz="1079500" rtl="0" eaLnBrk="0" fontAlgn="base" latinLnBrk="0" hangingPunct="0">
              <a:lnSpc>
                <a:spcPct val="100000"/>
              </a:lnSpc>
              <a:spcBef>
                <a:spcPct val="0"/>
              </a:spcBef>
              <a:spcAft>
                <a:spcPct val="0"/>
              </a:spcAft>
              <a:buClrTx/>
              <a:buSzTx/>
              <a:buFontTx/>
              <a:buNone/>
              <a:tabLst/>
              <a:defRPr/>
            </a:pPr>
            <a:r>
              <a:rPr lang="ru-RU" sz="2800" kern="0" dirty="0" smtClean="0">
                <a:latin typeface="+mj-lt"/>
                <a:ea typeface="+mj-ea"/>
                <a:cs typeface="+mj-cs"/>
              </a:rPr>
              <a:t>  </a:t>
            </a:r>
          </a:p>
          <a:p>
            <a:pPr marL="0" marR="0" lvl="0" indent="0" algn="ctr" defTabSz="1079500" rtl="0" eaLnBrk="0" fontAlgn="base" latinLnBrk="0" hangingPunct="0">
              <a:lnSpc>
                <a:spcPct val="100000"/>
              </a:lnSpc>
              <a:spcBef>
                <a:spcPct val="0"/>
              </a:spcBef>
              <a:spcAft>
                <a:spcPct val="0"/>
              </a:spcAft>
              <a:buClrTx/>
              <a:buSzTx/>
              <a:buFontTx/>
              <a:buNone/>
              <a:tabLst/>
              <a:defRPr/>
            </a:pPr>
            <a:endParaRPr kumimoji="0" lang="ru-RU" b="1" i="0" u="none" strike="noStrike" kern="0" cap="none" spc="0" normalizeH="0" baseline="0" noProof="0" dirty="0">
              <a:ln>
                <a:noFill/>
              </a:ln>
              <a:effectLst/>
              <a:uLnTx/>
              <a:uFillTx/>
              <a:latin typeface="+mj-lt"/>
              <a:ea typeface="+mj-ea"/>
              <a:cs typeface="+mj-cs"/>
            </a:endParaRPr>
          </a:p>
        </p:txBody>
      </p:sp>
      <p:sp>
        <p:nvSpPr>
          <p:cNvPr id="13" name="Содержимое 10"/>
          <p:cNvSpPr txBox="1">
            <a:spLocks/>
          </p:cNvSpPr>
          <p:nvPr/>
        </p:nvSpPr>
        <p:spPr>
          <a:xfrm>
            <a:off x="841347" y="3290885"/>
            <a:ext cx="3786214" cy="2143140"/>
          </a:xfrm>
          <a:prstGeom prst="rect">
            <a:avLst/>
          </a:prstGeom>
        </p:spPr>
        <p:txBody>
          <a:bodyPr/>
          <a:lstStyle/>
          <a:p>
            <a:pPr marL="742950" lvl="1" indent="-285750" defTabSz="1079500" eaLnBrk="0" hangingPunct="0">
              <a:lnSpc>
                <a:spcPct val="90000"/>
              </a:lnSpc>
              <a:spcBef>
                <a:spcPct val="90000"/>
              </a:spcBef>
              <a:buSzPct val="50000"/>
              <a:buFont typeface="Wingdings" pitchFamily="2" charset="2"/>
              <a:buChar char="n"/>
            </a:pPr>
            <a:r>
              <a:rPr lang="ru-RU" sz="2000" dirty="0" smtClean="0"/>
              <a:t>Окончательная</a:t>
            </a:r>
          </a:p>
          <a:p>
            <a:pPr marL="742950" lvl="1" indent="-285750" defTabSz="1079500" eaLnBrk="0" hangingPunct="0">
              <a:lnSpc>
                <a:spcPct val="90000"/>
              </a:lnSpc>
              <a:spcBef>
                <a:spcPct val="90000"/>
              </a:spcBef>
              <a:buSzPct val="50000"/>
              <a:buFont typeface="Wingdings" pitchFamily="2" charset="2"/>
              <a:buChar char="n"/>
            </a:pPr>
            <a:r>
              <a:rPr lang="ru-RU" sz="2000" dirty="0" smtClean="0"/>
              <a:t>По аналогу</a:t>
            </a:r>
          </a:p>
          <a:p>
            <a:pPr marL="742950" lvl="1" indent="-285750" defTabSz="1079500" eaLnBrk="0" hangingPunct="0">
              <a:lnSpc>
                <a:spcPct val="90000"/>
              </a:lnSpc>
              <a:spcBef>
                <a:spcPct val="90000"/>
              </a:spcBef>
              <a:buSzPct val="50000"/>
              <a:buFont typeface="Wingdings" pitchFamily="2" charset="2"/>
              <a:buChar char="n"/>
            </a:pPr>
            <a:r>
              <a:rPr lang="ru-RU" sz="2000" dirty="0" smtClean="0"/>
              <a:t>Параметрическая</a:t>
            </a:r>
          </a:p>
          <a:p>
            <a:pPr marL="742950" lvl="1" indent="-285750" defTabSz="1079500" eaLnBrk="0" hangingPunct="0">
              <a:lnSpc>
                <a:spcPct val="90000"/>
              </a:lnSpc>
              <a:spcBef>
                <a:spcPct val="90000"/>
              </a:spcBef>
              <a:buSzPct val="50000"/>
              <a:buFont typeface="Wingdings" pitchFamily="2" charset="2"/>
              <a:buChar char="n"/>
            </a:pPr>
            <a:r>
              <a:rPr lang="ru-RU" sz="2000" dirty="0" smtClean="0"/>
              <a:t>Количественная</a:t>
            </a:r>
          </a:p>
          <a:p>
            <a:pPr marL="742950" lvl="1" indent="-285750" defTabSz="1079500" eaLnBrk="0" hangingPunct="0">
              <a:lnSpc>
                <a:spcPct val="90000"/>
              </a:lnSpc>
              <a:spcBef>
                <a:spcPct val="90000"/>
              </a:spcBef>
              <a:buSzPct val="50000"/>
              <a:buFont typeface="Wingdings" pitchFamily="2" charset="2"/>
              <a:buChar char="n"/>
            </a:pPr>
            <a:endParaRPr lang="ru-RU" sz="1400" b="0" kern="0" dirty="0" smtClean="0"/>
          </a:p>
        </p:txBody>
      </p:sp>
      <p:sp>
        <p:nvSpPr>
          <p:cNvPr id="5" name="TextBox 4"/>
          <p:cNvSpPr txBox="1"/>
          <p:nvPr/>
        </p:nvSpPr>
        <p:spPr>
          <a:xfrm>
            <a:off x="341281" y="1076307"/>
            <a:ext cx="8572560" cy="1938992"/>
          </a:xfrm>
          <a:prstGeom prst="rect">
            <a:avLst/>
          </a:prstGeom>
          <a:noFill/>
        </p:spPr>
        <p:txBody>
          <a:bodyPr wrap="square" rtlCol="0">
            <a:spAutoFit/>
          </a:bodyPr>
          <a:lstStyle/>
          <a:p>
            <a:r>
              <a:rPr lang="ru-RU" sz="2000" dirty="0" smtClean="0"/>
              <a:t>Менеджер проекта хочет совершить поездку в Нижний Тагил на автомобиле. Он знает</a:t>
            </a:r>
            <a:r>
              <a:rPr lang="en-US" sz="2000" dirty="0" smtClean="0"/>
              <a:t>, </a:t>
            </a:r>
            <a:r>
              <a:rPr lang="ru-RU" sz="2000" dirty="0" smtClean="0"/>
              <a:t>сколько километров предстоит проехать до Нижнего Тагила</a:t>
            </a:r>
            <a:r>
              <a:rPr lang="en-US" sz="2000" dirty="0" smtClean="0"/>
              <a:t>, </a:t>
            </a:r>
            <a:r>
              <a:rPr lang="ru-RU" sz="2000" dirty="0" smtClean="0"/>
              <a:t>текущую цену бензина и расход топлива на 100 км. На основании этой информации он может вычислить сметную стоимость бензина для поездки. Какой вид оценки представляет собой этот метод</a:t>
            </a:r>
            <a:r>
              <a:rPr lang="en-US" sz="2000" dirty="0" smtClean="0"/>
              <a:t>?</a:t>
            </a:r>
            <a:endParaRPr lang="ru-RU" sz="2000" dirty="0"/>
          </a:p>
        </p:txBody>
      </p:sp>
      <p:sp>
        <p:nvSpPr>
          <p:cNvPr id="6" name="Oval 6"/>
          <p:cNvSpPr>
            <a:spLocks noChangeArrowheads="1"/>
          </p:cNvSpPr>
          <p:nvPr/>
        </p:nvSpPr>
        <p:spPr bwMode="auto">
          <a:xfrm>
            <a:off x="841347" y="4219579"/>
            <a:ext cx="4000528" cy="747698"/>
          </a:xfrm>
          <a:prstGeom prst="ellipse">
            <a:avLst/>
          </a:prstGeom>
          <a:noFill/>
          <a:ln w="57150">
            <a:solidFill>
              <a:srgbClr val="FF3300"/>
            </a:solidFill>
            <a:round/>
            <a:headEnd/>
            <a:tailEnd/>
          </a:ln>
        </p:spPr>
        <p:txBody>
          <a:bodyPr wrap="none" lIns="97027" tIns="48513" rIns="97027" bIns="48513" anchor="ctr"/>
          <a:lstStyle/>
          <a:p>
            <a:endParaRPr lang="ru-RU"/>
          </a:p>
        </p:txBody>
      </p:sp>
      <p:pic>
        <p:nvPicPr>
          <p:cNvPr id="153602" name="Picture 2" descr="http://farm1.static.flickr.com/49/138233717_b8d51bc4ef.jpg"/>
          <p:cNvPicPr>
            <a:picLocks noChangeAspect="1" noChangeArrowheads="1"/>
          </p:cNvPicPr>
          <p:nvPr/>
        </p:nvPicPr>
        <p:blipFill>
          <a:blip r:embed="rId3"/>
          <a:srcRect/>
          <a:stretch>
            <a:fillRect/>
          </a:stretch>
        </p:blipFill>
        <p:spPr bwMode="auto">
          <a:xfrm>
            <a:off x="4921250" y="2933695"/>
            <a:ext cx="4762500" cy="2314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txBox="1">
            <a:spLocks/>
          </p:cNvSpPr>
          <p:nvPr/>
        </p:nvSpPr>
        <p:spPr>
          <a:xfrm>
            <a:off x="269875" y="295275"/>
            <a:ext cx="94138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2800" kern="0" dirty="0" smtClean="0">
                <a:latin typeface="+mj-lt"/>
                <a:ea typeface="+mj-ea"/>
                <a:cs typeface="+mj-cs"/>
              </a:rPr>
              <a:t>Практический вопрос</a:t>
            </a:r>
            <a:endParaRPr lang="en-US" sz="2800" kern="0" dirty="0" smtClean="0">
              <a:latin typeface="+mj-lt"/>
              <a:ea typeface="+mj-ea"/>
              <a:cs typeface="+mj-cs"/>
            </a:endParaRPr>
          </a:p>
          <a:p>
            <a:pPr marL="0" marR="0" lvl="0" indent="0" algn="ctr" defTabSz="1079500" rtl="0" eaLnBrk="0" fontAlgn="base" latinLnBrk="0" hangingPunct="0">
              <a:lnSpc>
                <a:spcPct val="100000"/>
              </a:lnSpc>
              <a:spcBef>
                <a:spcPct val="0"/>
              </a:spcBef>
              <a:spcAft>
                <a:spcPct val="0"/>
              </a:spcAft>
              <a:buClrTx/>
              <a:buSzTx/>
              <a:buFontTx/>
              <a:buNone/>
              <a:tabLst/>
              <a:defRPr/>
            </a:pPr>
            <a:r>
              <a:rPr lang="ru-RU" sz="2800" kern="0" dirty="0" smtClean="0">
                <a:latin typeface="+mj-lt"/>
                <a:ea typeface="+mj-ea"/>
                <a:cs typeface="+mj-cs"/>
              </a:rPr>
              <a:t>  </a:t>
            </a:r>
          </a:p>
          <a:p>
            <a:pPr marL="0" marR="0" lvl="0" indent="0" algn="ctr" defTabSz="1079500" rtl="0" eaLnBrk="0" fontAlgn="base" latinLnBrk="0" hangingPunct="0">
              <a:lnSpc>
                <a:spcPct val="100000"/>
              </a:lnSpc>
              <a:spcBef>
                <a:spcPct val="0"/>
              </a:spcBef>
              <a:spcAft>
                <a:spcPct val="0"/>
              </a:spcAft>
              <a:buClrTx/>
              <a:buSzTx/>
              <a:buFontTx/>
              <a:buNone/>
              <a:tabLst/>
              <a:defRPr/>
            </a:pPr>
            <a:endParaRPr kumimoji="0" lang="ru-RU" b="1" i="0" u="none" strike="noStrike" kern="0" cap="none" spc="0" normalizeH="0" baseline="0" noProof="0" dirty="0">
              <a:ln>
                <a:noFill/>
              </a:ln>
              <a:effectLst/>
              <a:uLnTx/>
              <a:uFillTx/>
              <a:latin typeface="+mj-lt"/>
              <a:ea typeface="+mj-ea"/>
              <a:cs typeface="+mj-cs"/>
            </a:endParaRPr>
          </a:p>
        </p:txBody>
      </p:sp>
      <p:sp>
        <p:nvSpPr>
          <p:cNvPr id="13" name="Содержимое 10"/>
          <p:cNvSpPr txBox="1">
            <a:spLocks/>
          </p:cNvSpPr>
          <p:nvPr/>
        </p:nvSpPr>
        <p:spPr>
          <a:xfrm>
            <a:off x="841347" y="3290885"/>
            <a:ext cx="3786214" cy="2143140"/>
          </a:xfrm>
          <a:prstGeom prst="rect">
            <a:avLst/>
          </a:prstGeom>
        </p:spPr>
        <p:txBody>
          <a:bodyPr/>
          <a:lstStyle/>
          <a:p>
            <a:pPr marL="742950" lvl="1" indent="-285750" defTabSz="1079500" eaLnBrk="0" hangingPunct="0">
              <a:lnSpc>
                <a:spcPct val="90000"/>
              </a:lnSpc>
              <a:spcBef>
                <a:spcPct val="90000"/>
              </a:spcBef>
              <a:buSzPct val="50000"/>
              <a:buFont typeface="Wingdings" pitchFamily="2" charset="2"/>
              <a:buChar char="n"/>
            </a:pPr>
            <a:r>
              <a:rPr lang="ru-RU" sz="2000" dirty="0" smtClean="0"/>
              <a:t>Окончательная</a:t>
            </a:r>
          </a:p>
          <a:p>
            <a:pPr marL="742950" lvl="1" indent="-285750" defTabSz="1079500" eaLnBrk="0" hangingPunct="0">
              <a:lnSpc>
                <a:spcPct val="90000"/>
              </a:lnSpc>
              <a:spcBef>
                <a:spcPct val="90000"/>
              </a:spcBef>
              <a:buSzPct val="50000"/>
              <a:buFont typeface="Wingdings" pitchFamily="2" charset="2"/>
              <a:buChar char="n"/>
            </a:pPr>
            <a:r>
              <a:rPr lang="ru-RU" sz="2000" dirty="0" smtClean="0"/>
              <a:t>По аналогу</a:t>
            </a:r>
          </a:p>
          <a:p>
            <a:pPr marL="742950" lvl="1" indent="-285750" defTabSz="1079500" eaLnBrk="0" hangingPunct="0">
              <a:lnSpc>
                <a:spcPct val="90000"/>
              </a:lnSpc>
              <a:spcBef>
                <a:spcPct val="90000"/>
              </a:spcBef>
              <a:buSzPct val="50000"/>
              <a:buFont typeface="Wingdings" pitchFamily="2" charset="2"/>
              <a:buChar char="n"/>
            </a:pPr>
            <a:r>
              <a:rPr lang="ru-RU" sz="2000" dirty="0" smtClean="0"/>
              <a:t>Параметрическая</a:t>
            </a:r>
          </a:p>
          <a:p>
            <a:pPr marL="742950" lvl="1" indent="-285750" defTabSz="1079500" eaLnBrk="0" hangingPunct="0">
              <a:lnSpc>
                <a:spcPct val="90000"/>
              </a:lnSpc>
              <a:spcBef>
                <a:spcPct val="90000"/>
              </a:spcBef>
              <a:buSzPct val="50000"/>
              <a:buFont typeface="Wingdings" pitchFamily="2" charset="2"/>
              <a:buChar char="n"/>
            </a:pPr>
            <a:r>
              <a:rPr lang="ru-RU" sz="2000" dirty="0" smtClean="0"/>
              <a:t>Количественная</a:t>
            </a:r>
          </a:p>
          <a:p>
            <a:pPr marL="742950" lvl="1" indent="-285750" defTabSz="1079500" eaLnBrk="0" hangingPunct="0">
              <a:lnSpc>
                <a:spcPct val="90000"/>
              </a:lnSpc>
              <a:spcBef>
                <a:spcPct val="90000"/>
              </a:spcBef>
              <a:buSzPct val="50000"/>
              <a:buFont typeface="Wingdings" pitchFamily="2" charset="2"/>
              <a:buChar char="n"/>
            </a:pPr>
            <a:endParaRPr lang="ru-RU" sz="1400" b="0" kern="0" dirty="0" smtClean="0"/>
          </a:p>
        </p:txBody>
      </p:sp>
      <p:sp>
        <p:nvSpPr>
          <p:cNvPr id="5" name="TextBox 4"/>
          <p:cNvSpPr txBox="1"/>
          <p:nvPr/>
        </p:nvSpPr>
        <p:spPr>
          <a:xfrm>
            <a:off x="341281" y="1076307"/>
            <a:ext cx="8715436" cy="2031325"/>
          </a:xfrm>
          <a:prstGeom prst="rect">
            <a:avLst/>
          </a:prstGeom>
          <a:noFill/>
        </p:spPr>
        <p:txBody>
          <a:bodyPr wrap="square" rtlCol="0">
            <a:spAutoFit/>
          </a:bodyPr>
          <a:lstStyle/>
          <a:p>
            <a:r>
              <a:rPr lang="ru-RU" sz="1800" dirty="0" smtClean="0"/>
              <a:t>Менеджер проекта хочет совершить поездку в Нижний Тагил на автомобиле. Он знает человека</a:t>
            </a:r>
            <a:r>
              <a:rPr lang="en-US" sz="1800" dirty="0" smtClean="0"/>
              <a:t>, </a:t>
            </a:r>
            <a:r>
              <a:rPr lang="ru-RU" sz="1800" dirty="0" smtClean="0"/>
              <a:t>совершившего такую поездку до него. У этого человека такой же автомобиль и он записывал все расходы на поездку. Расстояние</a:t>
            </a:r>
            <a:r>
              <a:rPr lang="en-US" sz="1800" dirty="0" smtClean="0"/>
              <a:t>, </a:t>
            </a:r>
            <a:r>
              <a:rPr lang="ru-RU" sz="1800" dirty="0" smtClean="0"/>
              <a:t>которое нужно проехать менеджеру проекта</a:t>
            </a:r>
            <a:r>
              <a:rPr lang="en-US" sz="1800" dirty="0" smtClean="0"/>
              <a:t>, </a:t>
            </a:r>
            <a:r>
              <a:rPr lang="ru-RU" sz="1800" dirty="0" smtClean="0"/>
              <a:t>на 10% больше расстояния</a:t>
            </a:r>
            <a:r>
              <a:rPr lang="en-US" sz="1800" dirty="0" smtClean="0"/>
              <a:t>, </a:t>
            </a:r>
            <a:r>
              <a:rPr lang="ru-RU" sz="1800" dirty="0" smtClean="0"/>
              <a:t>которое проехал тот другой человек. Если менеджер проекта станет умножать стоимость горючего</a:t>
            </a:r>
            <a:r>
              <a:rPr lang="en-US" sz="1800" dirty="0" smtClean="0"/>
              <a:t>, </a:t>
            </a:r>
            <a:r>
              <a:rPr lang="ru-RU" sz="1800" dirty="0" smtClean="0"/>
              <a:t>записанную этим человеком</a:t>
            </a:r>
            <a:r>
              <a:rPr lang="en-US" sz="1800" dirty="0" smtClean="0"/>
              <a:t>, </a:t>
            </a:r>
            <a:r>
              <a:rPr lang="ru-RU" sz="1800" dirty="0" smtClean="0"/>
              <a:t>на 1.1</a:t>
            </a:r>
            <a:r>
              <a:rPr lang="en-US" sz="1800" dirty="0" smtClean="0"/>
              <a:t>, </a:t>
            </a:r>
            <a:r>
              <a:rPr lang="ru-RU" sz="1800" dirty="0" smtClean="0"/>
              <a:t>то какой вид оценки он будет делать</a:t>
            </a:r>
            <a:r>
              <a:rPr lang="en-US" sz="1800" dirty="0" smtClean="0"/>
              <a:t>?</a:t>
            </a:r>
            <a:endParaRPr lang="ru-RU" sz="1800" dirty="0"/>
          </a:p>
        </p:txBody>
      </p:sp>
      <p:sp>
        <p:nvSpPr>
          <p:cNvPr id="6" name="Oval 6"/>
          <p:cNvSpPr>
            <a:spLocks noChangeArrowheads="1"/>
          </p:cNvSpPr>
          <p:nvPr/>
        </p:nvSpPr>
        <p:spPr bwMode="auto">
          <a:xfrm>
            <a:off x="627033" y="3648075"/>
            <a:ext cx="4000528" cy="747698"/>
          </a:xfrm>
          <a:prstGeom prst="ellipse">
            <a:avLst/>
          </a:prstGeom>
          <a:noFill/>
          <a:ln w="57150">
            <a:solidFill>
              <a:srgbClr val="FF3300"/>
            </a:solidFill>
            <a:round/>
            <a:headEnd/>
            <a:tailEnd/>
          </a:ln>
        </p:spPr>
        <p:txBody>
          <a:bodyPr wrap="none" lIns="97027" tIns="48513" rIns="97027" bIns="48513" anchor="ctr"/>
          <a:lstStyle/>
          <a:p>
            <a:endParaRPr lang="ru-RU"/>
          </a:p>
        </p:txBody>
      </p:sp>
      <p:pic>
        <p:nvPicPr>
          <p:cNvPr id="182274" name="Picture 2" descr="http://t2.gstatic.com/images?q=tbn:ANd9GcSH56VST4x-_2JVT_HitFl4w5ed0gE8Skc6Gm5Bm9cxg7728sJu"/>
          <p:cNvPicPr>
            <a:picLocks noChangeAspect="1" noChangeArrowheads="1"/>
          </p:cNvPicPr>
          <p:nvPr/>
        </p:nvPicPr>
        <p:blipFill>
          <a:blip r:embed="rId3"/>
          <a:srcRect/>
          <a:stretch>
            <a:fillRect/>
          </a:stretch>
        </p:blipFill>
        <p:spPr bwMode="auto">
          <a:xfrm>
            <a:off x="5699131" y="3362323"/>
            <a:ext cx="3071834" cy="20183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txBox="1">
            <a:spLocks/>
          </p:cNvSpPr>
          <p:nvPr/>
        </p:nvSpPr>
        <p:spPr>
          <a:xfrm>
            <a:off x="269875" y="295275"/>
            <a:ext cx="94138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2800" kern="0" dirty="0" smtClean="0">
                <a:latin typeface="+mj-lt"/>
                <a:ea typeface="+mj-ea"/>
                <a:cs typeface="+mj-cs"/>
              </a:rPr>
              <a:t>Практический вопрос</a:t>
            </a:r>
            <a:endParaRPr lang="en-US" sz="2800" kern="0" dirty="0" smtClean="0">
              <a:latin typeface="+mj-lt"/>
              <a:ea typeface="+mj-ea"/>
              <a:cs typeface="+mj-cs"/>
            </a:endParaRPr>
          </a:p>
          <a:p>
            <a:pPr marL="0" marR="0" lvl="0" indent="0" algn="ctr" defTabSz="1079500" rtl="0" eaLnBrk="0" fontAlgn="base" latinLnBrk="0" hangingPunct="0">
              <a:lnSpc>
                <a:spcPct val="100000"/>
              </a:lnSpc>
              <a:spcBef>
                <a:spcPct val="0"/>
              </a:spcBef>
              <a:spcAft>
                <a:spcPct val="0"/>
              </a:spcAft>
              <a:buClrTx/>
              <a:buSzTx/>
              <a:buFontTx/>
              <a:buNone/>
              <a:tabLst/>
              <a:defRPr/>
            </a:pPr>
            <a:r>
              <a:rPr lang="ru-RU" sz="2800" kern="0" dirty="0" smtClean="0">
                <a:latin typeface="+mj-lt"/>
                <a:ea typeface="+mj-ea"/>
                <a:cs typeface="+mj-cs"/>
              </a:rPr>
              <a:t>  </a:t>
            </a:r>
          </a:p>
          <a:p>
            <a:pPr marL="0" marR="0" lvl="0" indent="0" algn="ctr" defTabSz="1079500" rtl="0" eaLnBrk="0" fontAlgn="base" latinLnBrk="0" hangingPunct="0">
              <a:lnSpc>
                <a:spcPct val="100000"/>
              </a:lnSpc>
              <a:spcBef>
                <a:spcPct val="0"/>
              </a:spcBef>
              <a:spcAft>
                <a:spcPct val="0"/>
              </a:spcAft>
              <a:buClrTx/>
              <a:buSzTx/>
              <a:buFontTx/>
              <a:buNone/>
              <a:tabLst/>
              <a:defRPr/>
            </a:pPr>
            <a:endParaRPr kumimoji="0" lang="ru-RU" b="1" i="0" u="none" strike="noStrike" kern="0" cap="none" spc="0" normalizeH="0" baseline="0" noProof="0" dirty="0">
              <a:ln>
                <a:noFill/>
              </a:ln>
              <a:effectLst/>
              <a:uLnTx/>
              <a:uFillTx/>
              <a:latin typeface="+mj-lt"/>
              <a:ea typeface="+mj-ea"/>
              <a:cs typeface="+mj-cs"/>
            </a:endParaRPr>
          </a:p>
        </p:txBody>
      </p:sp>
      <p:sp>
        <p:nvSpPr>
          <p:cNvPr id="13" name="Содержимое 10"/>
          <p:cNvSpPr txBox="1">
            <a:spLocks/>
          </p:cNvSpPr>
          <p:nvPr/>
        </p:nvSpPr>
        <p:spPr>
          <a:xfrm>
            <a:off x="198405" y="2862257"/>
            <a:ext cx="6000792" cy="2143140"/>
          </a:xfrm>
          <a:prstGeom prst="rect">
            <a:avLst/>
          </a:prstGeom>
        </p:spPr>
        <p:txBody>
          <a:bodyPr/>
          <a:lstStyle/>
          <a:p>
            <a:pPr marL="742950" lvl="1" indent="-285750" defTabSz="1079500" eaLnBrk="0" hangingPunct="0">
              <a:lnSpc>
                <a:spcPct val="90000"/>
              </a:lnSpc>
              <a:spcBef>
                <a:spcPct val="90000"/>
              </a:spcBef>
              <a:buSzPct val="50000"/>
            </a:pPr>
            <a:r>
              <a:rPr lang="en-US" sz="2000" dirty="0" smtClean="0"/>
              <a:t>A  </a:t>
            </a:r>
            <a:r>
              <a:rPr lang="ru-RU" sz="2000" dirty="0" smtClean="0"/>
              <a:t>Менее точная</a:t>
            </a:r>
          </a:p>
          <a:p>
            <a:pPr marL="742950" lvl="1" indent="-285750" defTabSz="1079500" eaLnBrk="0" hangingPunct="0">
              <a:lnSpc>
                <a:spcPct val="90000"/>
              </a:lnSpc>
              <a:spcBef>
                <a:spcPct val="90000"/>
              </a:spcBef>
              <a:buSzPct val="50000"/>
            </a:pPr>
            <a:r>
              <a:rPr lang="en-US" sz="2000" dirty="0" smtClean="0"/>
              <a:t>B  </a:t>
            </a:r>
            <a:r>
              <a:rPr lang="ru-RU" sz="2000" dirty="0" smtClean="0"/>
              <a:t>Почти одинакова по точности с оценкой «сверху вниз»</a:t>
            </a:r>
          </a:p>
          <a:p>
            <a:pPr marL="742950" lvl="1" indent="-285750" defTabSz="1079500" eaLnBrk="0" hangingPunct="0">
              <a:lnSpc>
                <a:spcPct val="90000"/>
              </a:lnSpc>
              <a:spcBef>
                <a:spcPct val="90000"/>
              </a:spcBef>
              <a:buSzPct val="50000"/>
            </a:pPr>
            <a:r>
              <a:rPr lang="en-US" sz="2000" dirty="0" smtClean="0"/>
              <a:t>C  </a:t>
            </a:r>
            <a:r>
              <a:rPr lang="ru-RU" sz="2000" dirty="0" smtClean="0"/>
              <a:t>Более точная</a:t>
            </a:r>
          </a:p>
          <a:p>
            <a:pPr marL="742950" lvl="1" indent="-285750" defTabSz="1079500" eaLnBrk="0" hangingPunct="0">
              <a:lnSpc>
                <a:spcPct val="90000"/>
              </a:lnSpc>
              <a:spcBef>
                <a:spcPct val="90000"/>
              </a:spcBef>
              <a:buSzPct val="50000"/>
            </a:pPr>
            <a:r>
              <a:rPr lang="en-US" sz="2000" dirty="0" smtClean="0"/>
              <a:t>D  </a:t>
            </a:r>
            <a:r>
              <a:rPr lang="ru-RU" sz="2000" dirty="0" smtClean="0"/>
              <a:t>Ничем не отличается при выполнении от оценки «сверху вниз»</a:t>
            </a:r>
          </a:p>
          <a:p>
            <a:pPr marL="742950" lvl="1" indent="-285750" defTabSz="1079500" eaLnBrk="0" hangingPunct="0">
              <a:lnSpc>
                <a:spcPct val="90000"/>
              </a:lnSpc>
              <a:spcBef>
                <a:spcPct val="90000"/>
              </a:spcBef>
              <a:buSzPct val="50000"/>
              <a:buFont typeface="Wingdings" pitchFamily="2" charset="2"/>
              <a:buChar char="n"/>
            </a:pPr>
            <a:endParaRPr lang="ru-RU" sz="1400" b="0" kern="0" dirty="0" smtClean="0"/>
          </a:p>
        </p:txBody>
      </p:sp>
      <p:sp>
        <p:nvSpPr>
          <p:cNvPr id="5" name="TextBox 4"/>
          <p:cNvSpPr txBox="1"/>
          <p:nvPr/>
        </p:nvSpPr>
        <p:spPr>
          <a:xfrm>
            <a:off x="341281" y="1076307"/>
            <a:ext cx="8715436" cy="1015663"/>
          </a:xfrm>
          <a:prstGeom prst="rect">
            <a:avLst/>
          </a:prstGeom>
          <a:noFill/>
        </p:spPr>
        <p:txBody>
          <a:bodyPr wrap="square" rtlCol="0">
            <a:spAutoFit/>
          </a:bodyPr>
          <a:lstStyle/>
          <a:p>
            <a:r>
              <a:rPr lang="ru-RU" sz="2000" dirty="0" smtClean="0"/>
              <a:t>Для того</a:t>
            </a:r>
            <a:r>
              <a:rPr lang="en-US" sz="2000" dirty="0" smtClean="0"/>
              <a:t>, </a:t>
            </a:r>
            <a:r>
              <a:rPr lang="ru-RU" sz="2000" dirty="0" smtClean="0"/>
              <a:t>чтобы провести различие между оценками «сверху вниз» и «снизу вверх»</a:t>
            </a:r>
            <a:r>
              <a:rPr lang="en-US" sz="2000" dirty="0" smtClean="0"/>
              <a:t>, </a:t>
            </a:r>
            <a:r>
              <a:rPr lang="ru-RU" sz="2000" dirty="0" smtClean="0"/>
              <a:t>было бы правильно сказать</a:t>
            </a:r>
            <a:r>
              <a:rPr lang="en-US" sz="2000" dirty="0" smtClean="0"/>
              <a:t>, </a:t>
            </a:r>
            <a:r>
              <a:rPr lang="ru-RU" sz="2000" dirty="0" smtClean="0"/>
              <a:t>что оценка «снизу вверх»</a:t>
            </a:r>
            <a:r>
              <a:rPr lang="en-US" sz="2000" dirty="0" smtClean="0"/>
              <a:t>:</a:t>
            </a:r>
            <a:endParaRPr lang="ru-RU" sz="2000" dirty="0"/>
          </a:p>
        </p:txBody>
      </p:sp>
      <p:sp>
        <p:nvSpPr>
          <p:cNvPr id="6" name="Oval 6"/>
          <p:cNvSpPr>
            <a:spLocks noChangeArrowheads="1"/>
          </p:cNvSpPr>
          <p:nvPr/>
        </p:nvSpPr>
        <p:spPr bwMode="auto">
          <a:xfrm>
            <a:off x="412719" y="4076703"/>
            <a:ext cx="4000528" cy="747698"/>
          </a:xfrm>
          <a:prstGeom prst="ellipse">
            <a:avLst/>
          </a:prstGeom>
          <a:noFill/>
          <a:ln w="57150">
            <a:solidFill>
              <a:srgbClr val="FF3300"/>
            </a:solidFill>
            <a:round/>
            <a:headEnd/>
            <a:tailEnd/>
          </a:ln>
        </p:spPr>
        <p:txBody>
          <a:bodyPr wrap="none" lIns="97027" tIns="48513" rIns="97027" bIns="48513" anchor="ctr"/>
          <a:lstStyle/>
          <a:p>
            <a:endParaRPr lang="ru-RU"/>
          </a:p>
        </p:txBody>
      </p:sp>
      <p:pic>
        <p:nvPicPr>
          <p:cNvPr id="184322" name="Picture 2" descr="http://t0.gstatic.com/images?q=tbn:ANd9GcQAtXKhvdL4V3i6Lchyd9hmvrTR88uV7Kms8E8bqIdfsIs_0CMmgA"/>
          <p:cNvPicPr>
            <a:picLocks noChangeAspect="1" noChangeArrowheads="1"/>
          </p:cNvPicPr>
          <p:nvPr/>
        </p:nvPicPr>
        <p:blipFill>
          <a:blip r:embed="rId3"/>
          <a:srcRect/>
          <a:stretch>
            <a:fillRect/>
          </a:stretch>
        </p:blipFill>
        <p:spPr bwMode="auto">
          <a:xfrm>
            <a:off x="6413511" y="2862257"/>
            <a:ext cx="2143125" cy="2143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txBox="1">
            <a:spLocks/>
          </p:cNvSpPr>
          <p:nvPr/>
        </p:nvSpPr>
        <p:spPr>
          <a:xfrm>
            <a:off x="269875" y="295275"/>
            <a:ext cx="94138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kumimoji="0" lang="ru-RU" sz="2800" b="1" i="0" u="none" strike="noStrike" kern="0" cap="none" spc="0" normalizeH="0" baseline="0" noProof="0" dirty="0" smtClean="0">
                <a:ln>
                  <a:noFill/>
                </a:ln>
                <a:effectLst/>
                <a:uLnTx/>
                <a:uFillTx/>
                <a:latin typeface="+mj-lt"/>
                <a:ea typeface="+mj-ea"/>
                <a:cs typeface="+mj-cs"/>
              </a:rPr>
              <a:t>Стоимостная</a:t>
            </a:r>
            <a:r>
              <a:rPr kumimoji="0" lang="ru-RU" sz="2800" b="1" i="0" u="none" strike="noStrike" kern="0" cap="none" spc="0" normalizeH="0" noProof="0" dirty="0" smtClean="0">
                <a:ln>
                  <a:noFill/>
                </a:ln>
                <a:effectLst/>
                <a:uLnTx/>
                <a:uFillTx/>
                <a:latin typeface="+mj-lt"/>
                <a:ea typeface="+mj-ea"/>
                <a:cs typeface="+mj-cs"/>
              </a:rPr>
              <a:t> оценка</a:t>
            </a:r>
            <a:r>
              <a:rPr kumimoji="0" lang="en-US" sz="2800" b="1" i="0" u="none" strike="noStrike" kern="0" cap="none" spc="0" normalizeH="0" noProof="0" dirty="0" smtClean="0">
                <a:ln>
                  <a:noFill/>
                </a:ln>
                <a:effectLst/>
                <a:uLnTx/>
                <a:uFillTx/>
                <a:latin typeface="+mj-lt"/>
                <a:ea typeface="+mj-ea"/>
                <a:cs typeface="+mj-cs"/>
              </a:rPr>
              <a:t>: </a:t>
            </a:r>
            <a:r>
              <a:rPr kumimoji="0" lang="ru-RU" sz="2800" b="1" i="0" u="none" strike="noStrike" kern="0" cap="none" spc="0" normalizeH="0" noProof="0" dirty="0" smtClean="0">
                <a:ln>
                  <a:noFill/>
                </a:ln>
                <a:effectLst/>
                <a:uLnTx/>
                <a:uFillTx/>
                <a:latin typeface="+mj-lt"/>
                <a:ea typeface="+mj-ea"/>
                <a:cs typeface="+mj-cs"/>
              </a:rPr>
              <a:t>выходы</a:t>
            </a:r>
            <a:r>
              <a:rPr lang="ru-RU" sz="2800" kern="0" dirty="0" smtClean="0">
                <a:latin typeface="+mj-lt"/>
                <a:ea typeface="+mj-ea"/>
                <a:cs typeface="+mj-cs"/>
              </a:rPr>
              <a:t>.  </a:t>
            </a:r>
          </a:p>
          <a:p>
            <a:pPr marL="0" marR="0" lvl="0" indent="0" algn="ctr" defTabSz="1079500" rtl="0" eaLnBrk="0" fontAlgn="base" latinLnBrk="0" hangingPunct="0">
              <a:lnSpc>
                <a:spcPct val="100000"/>
              </a:lnSpc>
              <a:spcBef>
                <a:spcPct val="0"/>
              </a:spcBef>
              <a:spcAft>
                <a:spcPct val="0"/>
              </a:spcAft>
              <a:buClrTx/>
              <a:buSzTx/>
              <a:buFontTx/>
              <a:buNone/>
              <a:tabLst/>
              <a:defRPr/>
            </a:pPr>
            <a:r>
              <a:rPr kumimoji="0" lang="ru-RU" sz="2800" b="1" i="0" u="none" strike="noStrike" kern="0" cap="none" spc="0" normalizeH="0" baseline="0" noProof="0" dirty="0" smtClean="0">
                <a:ln>
                  <a:noFill/>
                </a:ln>
                <a:effectLst/>
                <a:uLnTx/>
                <a:uFillTx/>
                <a:latin typeface="+mj-lt"/>
                <a:ea typeface="+mj-ea"/>
                <a:cs typeface="+mj-cs"/>
              </a:rPr>
              <a:t>Вспомогательные</a:t>
            </a:r>
            <a:r>
              <a:rPr kumimoji="0" lang="ru-RU" sz="2800" b="1" i="0" u="none" strike="noStrike" kern="0" cap="none" spc="0" normalizeH="0" noProof="0" dirty="0" smtClean="0">
                <a:ln>
                  <a:noFill/>
                </a:ln>
                <a:effectLst/>
                <a:uLnTx/>
                <a:uFillTx/>
                <a:latin typeface="+mj-lt"/>
                <a:ea typeface="+mj-ea"/>
                <a:cs typeface="+mj-cs"/>
              </a:rPr>
              <a:t> данные</a:t>
            </a:r>
            <a:endParaRPr kumimoji="0" lang="ru-RU" sz="2800" b="1" i="0" u="none" strike="noStrike" kern="0" cap="none" spc="0" normalizeH="0" baseline="0" noProof="0" dirty="0">
              <a:ln>
                <a:noFill/>
              </a:ln>
              <a:effectLst/>
              <a:uLnTx/>
              <a:uFillTx/>
              <a:latin typeface="+mj-lt"/>
              <a:ea typeface="+mj-ea"/>
              <a:cs typeface="+mj-cs"/>
            </a:endParaRPr>
          </a:p>
        </p:txBody>
      </p:sp>
      <p:sp>
        <p:nvSpPr>
          <p:cNvPr id="13" name="Содержимое 10"/>
          <p:cNvSpPr txBox="1">
            <a:spLocks/>
          </p:cNvSpPr>
          <p:nvPr/>
        </p:nvSpPr>
        <p:spPr>
          <a:xfrm>
            <a:off x="198405" y="1504935"/>
            <a:ext cx="7315200" cy="3352800"/>
          </a:xfrm>
          <a:prstGeom prst="rect">
            <a:avLst/>
          </a:prstGeom>
        </p:spPr>
        <p:txBody>
          <a:bodyPr/>
          <a:lstStyle/>
          <a:p>
            <a:pPr marL="742950" lvl="1" indent="-285750" defTabSz="1079500" eaLnBrk="0" hangingPunct="0">
              <a:lnSpc>
                <a:spcPct val="90000"/>
              </a:lnSpc>
              <a:spcBef>
                <a:spcPct val="90000"/>
              </a:spcBef>
              <a:buSzPct val="50000"/>
            </a:pPr>
            <a:r>
              <a:rPr lang="ru-RU" sz="2000" dirty="0" smtClean="0"/>
              <a:t>ИСТОЧНИКИ И ТОЧНОСТЬ ДАННЫХ</a:t>
            </a:r>
          </a:p>
          <a:p>
            <a:pPr marL="742950" lvl="1" indent="-285750" defTabSz="1079500" eaLnBrk="0" hangingPunct="0">
              <a:lnSpc>
                <a:spcPct val="90000"/>
              </a:lnSpc>
              <a:spcBef>
                <a:spcPct val="90000"/>
              </a:spcBef>
              <a:buSzPct val="50000"/>
              <a:buFont typeface="Wingdings" pitchFamily="2" charset="2"/>
              <a:buChar char="n"/>
            </a:pPr>
            <a:r>
              <a:rPr lang="ru-RU" sz="2000" dirty="0" smtClean="0"/>
              <a:t>Как получена оценка стоимости (по аналогу</a:t>
            </a:r>
            <a:r>
              <a:rPr lang="en-US" sz="2000" dirty="0" smtClean="0"/>
              <a:t>, </a:t>
            </a:r>
            <a:r>
              <a:rPr lang="ru-RU" sz="2000" dirty="0" smtClean="0"/>
              <a:t>предложения поставщиков)</a:t>
            </a:r>
            <a:r>
              <a:rPr lang="en-US" sz="2000" dirty="0" smtClean="0"/>
              <a:t>?</a:t>
            </a:r>
            <a:endParaRPr lang="ru-RU" sz="2000" dirty="0" smtClean="0"/>
          </a:p>
          <a:p>
            <a:pPr marL="742950" lvl="1" indent="-285750" defTabSz="1079500" eaLnBrk="0" hangingPunct="0">
              <a:lnSpc>
                <a:spcPct val="90000"/>
              </a:lnSpc>
              <a:spcBef>
                <a:spcPct val="90000"/>
              </a:spcBef>
              <a:buSzPct val="50000"/>
              <a:buFont typeface="Wingdings" pitchFamily="2" charset="2"/>
              <a:buChar char="n"/>
            </a:pPr>
            <a:r>
              <a:rPr lang="ru-RU" sz="2000" dirty="0" smtClean="0"/>
              <a:t>Допущения и предположения (например</a:t>
            </a:r>
            <a:r>
              <a:rPr lang="en-US" sz="2000" dirty="0" smtClean="0"/>
              <a:t>, </a:t>
            </a:r>
            <a:r>
              <a:rPr lang="ru-RU" sz="2000" dirty="0" smtClean="0"/>
              <a:t>динамика курса валюты)</a:t>
            </a:r>
          </a:p>
          <a:p>
            <a:pPr marL="742950" lvl="1" indent="-285750" defTabSz="1079500" eaLnBrk="0" hangingPunct="0">
              <a:lnSpc>
                <a:spcPct val="90000"/>
              </a:lnSpc>
              <a:spcBef>
                <a:spcPct val="90000"/>
              </a:spcBef>
              <a:buSzPct val="50000"/>
              <a:buFont typeface="Wingdings" pitchFamily="2" charset="2"/>
              <a:buChar char="n"/>
            </a:pPr>
            <a:r>
              <a:rPr lang="ru-RU" sz="2000" dirty="0" smtClean="0"/>
              <a:t>Точность стоимостной оценки</a:t>
            </a:r>
            <a:r>
              <a:rPr lang="en-US" sz="2000" dirty="0" smtClean="0"/>
              <a:t>, </a:t>
            </a:r>
            <a:r>
              <a:rPr lang="ru-RU" sz="2000" dirty="0" smtClean="0"/>
              <a:t>например 10 </a:t>
            </a:r>
            <a:r>
              <a:rPr lang="ru-RU" sz="2000" dirty="0" err="1" smtClean="0"/>
              <a:t>млн.руб</a:t>
            </a:r>
            <a:r>
              <a:rPr lang="ru-RU" sz="2000" dirty="0" smtClean="0"/>
              <a:t> 15%</a:t>
            </a:r>
          </a:p>
          <a:p>
            <a:pPr marL="742950" lvl="1" indent="-285750" defTabSz="1079500" eaLnBrk="0" hangingPunct="0">
              <a:lnSpc>
                <a:spcPct val="90000"/>
              </a:lnSpc>
              <a:spcBef>
                <a:spcPct val="90000"/>
              </a:spcBef>
              <a:buSzPct val="50000"/>
            </a:pPr>
            <a:r>
              <a:rPr lang="ru-RU" sz="2000" b="0" dirty="0" smtClean="0"/>
              <a:t>	СТОИМОСТНАЯ ОЦЕНКА МОЖЕТ ЯВЛЯТЬСЯ ОСНОВАНИЕМ ИЗМЕНЕНИЯ ПЛАНА УПРАВЛЕНИЯ ПРОЕКТОМ И РАСПИСАНИЯ</a:t>
            </a:r>
          </a:p>
          <a:p>
            <a:pPr marL="742950" lvl="1" indent="-285750" defTabSz="1079500" eaLnBrk="0" hangingPunct="0">
              <a:lnSpc>
                <a:spcPct val="90000"/>
              </a:lnSpc>
              <a:spcBef>
                <a:spcPct val="90000"/>
              </a:spcBef>
              <a:buSzPct val="50000"/>
            </a:pPr>
            <a:endParaRPr lang="ru-RU" sz="1400" b="0" kern="0" dirty="0" smtClean="0"/>
          </a:p>
        </p:txBody>
      </p:sp>
      <p:pic>
        <p:nvPicPr>
          <p:cNvPr id="6146" name="Picture 2" descr="http://t0.gstatic.com/images?q=tbn:ANd9GcSfoq97L7G-blSrUZeJ1qW_ejJodyEx6MyQSpG2f6p9FoUcc4LB"/>
          <p:cNvPicPr>
            <a:picLocks noChangeAspect="1" noChangeArrowheads="1"/>
          </p:cNvPicPr>
          <p:nvPr/>
        </p:nvPicPr>
        <p:blipFill>
          <a:blip r:embed="rId3"/>
          <a:srcRect/>
          <a:stretch>
            <a:fillRect/>
          </a:stretch>
        </p:blipFill>
        <p:spPr bwMode="auto">
          <a:xfrm>
            <a:off x="6985015" y="1862125"/>
            <a:ext cx="1733550" cy="263842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2" name="Rectangle 14"/>
          <p:cNvSpPr>
            <a:spLocks noChangeArrowheads="1"/>
          </p:cNvSpPr>
          <p:nvPr/>
        </p:nvSpPr>
        <p:spPr bwMode="auto">
          <a:xfrm>
            <a:off x="698471" y="-209577"/>
            <a:ext cx="7989094" cy="960998"/>
          </a:xfrm>
          <a:prstGeom prst="rect">
            <a:avLst/>
          </a:prstGeom>
          <a:noFill/>
          <a:ln w="9525">
            <a:noFill/>
            <a:miter lim="800000"/>
            <a:headEnd/>
            <a:tailEnd/>
          </a:ln>
        </p:spPr>
        <p:txBody>
          <a:bodyPr lIns="97027" tIns="48513" rIns="97027" bIns="48513" anchor="b"/>
          <a:lstStyle/>
          <a:p>
            <a:pPr algn="ctr"/>
            <a:r>
              <a:rPr lang="ru-RU" sz="3000" dirty="0" smtClean="0"/>
              <a:t>Стоимость качества</a:t>
            </a:r>
            <a:endParaRPr lang="ru-RU" sz="2100" dirty="0"/>
          </a:p>
        </p:txBody>
      </p:sp>
      <p:pic>
        <p:nvPicPr>
          <p:cNvPr id="4098" name="Picture 2" descr="http://www.prostokachestvo.ru/images/stories/quality%20cost.jpg"/>
          <p:cNvPicPr>
            <a:picLocks noChangeAspect="1" noChangeArrowheads="1"/>
          </p:cNvPicPr>
          <p:nvPr/>
        </p:nvPicPr>
        <p:blipFill>
          <a:blip r:embed="rId3"/>
          <a:srcRect/>
          <a:stretch>
            <a:fillRect/>
          </a:stretch>
        </p:blipFill>
        <p:spPr bwMode="auto">
          <a:xfrm>
            <a:off x="1912917" y="787460"/>
            <a:ext cx="5357850" cy="4975147"/>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1" y="6906009"/>
            <a:ext cx="2325109" cy="836637"/>
          </a:xfrm>
          <a:prstGeom prst="rect">
            <a:avLst/>
          </a:prstGeom>
          <a:noFill/>
          <a:ln w="12700" cap="sq">
            <a:noFill/>
            <a:miter lim="800000"/>
            <a:headEnd type="none" w="sm" len="sm"/>
            <a:tailEnd type="none" w="sm" len="sm"/>
          </a:ln>
        </p:spPr>
        <p:txBody>
          <a:bodyPr lIns="97027" tIns="48513" rIns="97027" bIns="48513">
            <a:spAutoFit/>
          </a:bodyPr>
          <a:lstStyle/>
          <a:p>
            <a:pPr>
              <a:spcBef>
                <a:spcPct val="50000"/>
              </a:spcBef>
            </a:pPr>
            <a:r>
              <a:rPr lang="ru-RU"/>
              <a:t>ПЛАНИРОВАНИЕ</a:t>
            </a:r>
          </a:p>
        </p:txBody>
      </p:sp>
      <p:sp>
        <p:nvSpPr>
          <p:cNvPr id="107523" name="Text Box 3"/>
          <p:cNvSpPr txBox="1">
            <a:spLocks noChangeArrowheads="1"/>
          </p:cNvSpPr>
          <p:nvPr/>
        </p:nvSpPr>
        <p:spPr bwMode="auto">
          <a:xfrm>
            <a:off x="7815930" y="6906009"/>
            <a:ext cx="1867820" cy="836637"/>
          </a:xfrm>
          <a:prstGeom prst="rect">
            <a:avLst/>
          </a:prstGeom>
          <a:noFill/>
          <a:ln w="12700" cap="sq">
            <a:noFill/>
            <a:miter lim="800000"/>
            <a:headEnd type="none" w="sm" len="sm"/>
            <a:tailEnd type="none" w="sm" len="sm"/>
          </a:ln>
        </p:spPr>
        <p:txBody>
          <a:bodyPr lIns="97027" tIns="48513" rIns="97027" bIns="48513">
            <a:spAutoFit/>
          </a:bodyPr>
          <a:lstStyle/>
          <a:p>
            <a:pPr>
              <a:spcBef>
                <a:spcPct val="50000"/>
              </a:spcBef>
            </a:pPr>
            <a:r>
              <a:rPr lang="ru-RU"/>
              <a:t>СТОИМОСТЬ</a:t>
            </a:r>
          </a:p>
        </p:txBody>
      </p:sp>
      <p:sp>
        <p:nvSpPr>
          <p:cNvPr id="107525" name="Rectangle 5"/>
          <p:cNvSpPr>
            <a:spLocks noChangeArrowheads="1"/>
          </p:cNvSpPr>
          <p:nvPr/>
        </p:nvSpPr>
        <p:spPr bwMode="auto">
          <a:xfrm>
            <a:off x="418621" y="1119757"/>
            <a:ext cx="8160577" cy="4519560"/>
          </a:xfrm>
          <a:prstGeom prst="rect">
            <a:avLst/>
          </a:prstGeom>
          <a:noFill/>
          <a:ln w="9525">
            <a:noFill/>
            <a:miter lim="800000"/>
            <a:headEnd/>
            <a:tailEnd/>
          </a:ln>
        </p:spPr>
        <p:txBody>
          <a:bodyPr lIns="97027" tIns="48513" rIns="97027" bIns="48513"/>
          <a:lstStyle/>
          <a:p>
            <a:pPr marL="363851" indent="-363851">
              <a:spcBef>
                <a:spcPct val="20000"/>
              </a:spcBef>
              <a:buClr>
                <a:schemeClr val="tx2"/>
              </a:buClr>
              <a:buSzPct val="70000"/>
            </a:pPr>
            <a:endParaRPr lang="ru-RU" b="1" dirty="0"/>
          </a:p>
          <a:p>
            <a:pPr marL="363851" indent="-363851">
              <a:spcBef>
                <a:spcPct val="20000"/>
              </a:spcBef>
              <a:buClr>
                <a:schemeClr val="tx2"/>
              </a:buClr>
              <a:buSzPct val="70000"/>
              <a:buFont typeface="Wingdings" pitchFamily="2" charset="2"/>
              <a:buChar char="l"/>
            </a:pPr>
            <a:r>
              <a:rPr lang="ru-RU" dirty="0"/>
              <a:t>Порядок величины (</a:t>
            </a:r>
            <a:r>
              <a:rPr lang="en-US" dirty="0"/>
              <a:t>Order of Magnitude)</a:t>
            </a:r>
          </a:p>
          <a:p>
            <a:pPr marL="363851" indent="-363851">
              <a:spcBef>
                <a:spcPct val="20000"/>
              </a:spcBef>
              <a:buClr>
                <a:schemeClr val="tx2"/>
              </a:buClr>
              <a:buSzPct val="70000"/>
              <a:buFont typeface="Wingdings" pitchFamily="2" charset="2"/>
              <a:buChar char="l"/>
            </a:pPr>
            <a:endParaRPr lang="ru-RU" dirty="0"/>
          </a:p>
          <a:p>
            <a:pPr marL="363851" indent="-363851">
              <a:spcBef>
                <a:spcPct val="20000"/>
              </a:spcBef>
              <a:buClr>
                <a:schemeClr val="tx2"/>
              </a:buClr>
              <a:buSzPct val="70000"/>
              <a:buFont typeface="Wingdings" pitchFamily="2" charset="2"/>
              <a:buChar char="l"/>
            </a:pPr>
            <a:endParaRPr lang="ru-RU" dirty="0" smtClean="0"/>
          </a:p>
          <a:p>
            <a:pPr marL="363851" indent="-363851">
              <a:spcBef>
                <a:spcPct val="20000"/>
              </a:spcBef>
              <a:buClr>
                <a:schemeClr val="tx2"/>
              </a:buClr>
              <a:buSzPct val="70000"/>
              <a:buFont typeface="Wingdings" pitchFamily="2" charset="2"/>
              <a:buChar char="l"/>
            </a:pPr>
            <a:r>
              <a:rPr lang="ru-RU" dirty="0" smtClean="0"/>
              <a:t>Предварительная </a:t>
            </a:r>
            <a:r>
              <a:rPr lang="ru-RU" dirty="0"/>
              <a:t>(бюджетная) оценка </a:t>
            </a:r>
            <a:r>
              <a:rPr lang="en-US" dirty="0"/>
              <a:t>(</a:t>
            </a:r>
            <a:r>
              <a:rPr lang="en-US" dirty="0" smtClean="0"/>
              <a:t>Preliminary</a:t>
            </a:r>
            <a:r>
              <a:rPr lang="ru-RU" dirty="0" smtClean="0"/>
              <a:t> </a:t>
            </a:r>
            <a:r>
              <a:rPr lang="en-US" dirty="0" smtClean="0"/>
              <a:t>Budget</a:t>
            </a:r>
            <a:r>
              <a:rPr lang="en-US" dirty="0"/>
              <a:t>)</a:t>
            </a:r>
            <a:endParaRPr lang="ru-RU" dirty="0"/>
          </a:p>
          <a:p>
            <a:pPr marL="363851" indent="-363851">
              <a:spcBef>
                <a:spcPct val="20000"/>
              </a:spcBef>
              <a:buClr>
                <a:schemeClr val="tx2"/>
              </a:buClr>
              <a:buSzPct val="70000"/>
            </a:pPr>
            <a:endParaRPr lang="ru-RU" dirty="0"/>
          </a:p>
          <a:p>
            <a:pPr marL="363851" indent="-363851">
              <a:spcBef>
                <a:spcPct val="20000"/>
              </a:spcBef>
              <a:buClr>
                <a:schemeClr val="tx2"/>
              </a:buClr>
              <a:buSzPct val="70000"/>
              <a:buFont typeface="Wingdings" pitchFamily="2" charset="2"/>
              <a:buChar char="l"/>
            </a:pPr>
            <a:endParaRPr lang="en-US" dirty="0"/>
          </a:p>
          <a:p>
            <a:pPr marL="363851" indent="-363851">
              <a:spcBef>
                <a:spcPct val="20000"/>
              </a:spcBef>
              <a:buClr>
                <a:schemeClr val="tx2"/>
              </a:buClr>
              <a:buSzPct val="70000"/>
              <a:buFont typeface="Wingdings" pitchFamily="2" charset="2"/>
              <a:buChar char="l"/>
            </a:pPr>
            <a:r>
              <a:rPr lang="ru-RU" dirty="0"/>
              <a:t>Точная оценка </a:t>
            </a:r>
            <a:r>
              <a:rPr lang="en-US" dirty="0"/>
              <a:t>(Definitive)</a:t>
            </a:r>
            <a:endParaRPr lang="ru-RU" dirty="0"/>
          </a:p>
          <a:p>
            <a:pPr marL="363851" indent="-363851">
              <a:spcBef>
                <a:spcPct val="20000"/>
              </a:spcBef>
              <a:buClr>
                <a:schemeClr val="tx2"/>
              </a:buClr>
              <a:buSzPct val="70000"/>
              <a:buFont typeface="Wingdings" pitchFamily="2" charset="2"/>
              <a:buChar char="l"/>
            </a:pPr>
            <a:endParaRPr lang="ru-RU" dirty="0"/>
          </a:p>
          <a:p>
            <a:pPr marL="363851" indent="-363851">
              <a:spcBef>
                <a:spcPct val="20000"/>
              </a:spcBef>
              <a:buClr>
                <a:schemeClr val="tx2"/>
              </a:buClr>
              <a:buSzPct val="70000"/>
            </a:pPr>
            <a:r>
              <a:rPr lang="ru-RU" sz="1700" dirty="0"/>
              <a:t>      </a:t>
            </a:r>
          </a:p>
          <a:p>
            <a:pPr marL="363851" indent="-363851">
              <a:spcBef>
                <a:spcPct val="20000"/>
              </a:spcBef>
              <a:buClr>
                <a:schemeClr val="tx2"/>
              </a:buClr>
              <a:buSzPct val="70000"/>
            </a:pPr>
            <a:endParaRPr lang="ru-RU" sz="1700" dirty="0"/>
          </a:p>
          <a:p>
            <a:pPr marL="363851" indent="-363851">
              <a:spcBef>
                <a:spcPct val="20000"/>
              </a:spcBef>
              <a:buClr>
                <a:schemeClr val="tx2"/>
              </a:buClr>
              <a:buSzPct val="70000"/>
            </a:pPr>
            <a:endParaRPr lang="ru-RU" sz="1700" dirty="0"/>
          </a:p>
          <a:p>
            <a:pPr marL="363851" indent="-363851">
              <a:spcBef>
                <a:spcPct val="20000"/>
              </a:spcBef>
              <a:buClr>
                <a:schemeClr val="tx2"/>
              </a:buClr>
              <a:buSzPct val="70000"/>
            </a:pPr>
            <a:r>
              <a:rPr lang="ru-RU" sz="1700" dirty="0"/>
              <a:t>      </a:t>
            </a:r>
            <a:endParaRPr lang="ru-RU" dirty="0"/>
          </a:p>
        </p:txBody>
      </p:sp>
      <p:pic>
        <p:nvPicPr>
          <p:cNvPr id="107526" name="Picture 6" descr="Картинка 29 из 2190">
            <a:hlinkClick r:id="rId2"/>
          </p:cNvPr>
          <p:cNvPicPr>
            <a:picLocks noChangeAspect="1" noChangeArrowheads="1"/>
          </p:cNvPicPr>
          <p:nvPr/>
        </p:nvPicPr>
        <p:blipFill>
          <a:blip r:embed="rId3"/>
          <a:srcRect/>
          <a:stretch>
            <a:fillRect/>
          </a:stretch>
        </p:blipFill>
        <p:spPr bwMode="auto">
          <a:xfrm>
            <a:off x="7199329" y="2005001"/>
            <a:ext cx="1898083" cy="2126355"/>
          </a:xfrm>
          <a:prstGeom prst="rect">
            <a:avLst/>
          </a:prstGeom>
          <a:noFill/>
          <a:ln w="9525">
            <a:noFill/>
            <a:miter lim="800000"/>
            <a:headEnd/>
            <a:tailEnd/>
          </a:ln>
        </p:spPr>
      </p:pic>
      <p:sp>
        <p:nvSpPr>
          <p:cNvPr id="107527" name="Text Box 7"/>
          <p:cNvSpPr txBox="1">
            <a:spLocks noChangeArrowheads="1"/>
          </p:cNvSpPr>
          <p:nvPr/>
        </p:nvSpPr>
        <p:spPr bwMode="auto">
          <a:xfrm>
            <a:off x="1563523" y="2116222"/>
            <a:ext cx="5109187" cy="467305"/>
          </a:xfrm>
          <a:prstGeom prst="rect">
            <a:avLst/>
          </a:prstGeom>
          <a:noFill/>
          <a:ln w="12700" cap="sq">
            <a:noFill/>
            <a:miter lim="800000"/>
            <a:headEnd type="none" w="sm" len="sm"/>
            <a:tailEnd type="none" w="sm" len="sm"/>
          </a:ln>
        </p:spPr>
        <p:txBody>
          <a:bodyPr lIns="97027" tIns="48513" rIns="97027" bIns="48513">
            <a:spAutoFit/>
          </a:bodyPr>
          <a:lstStyle/>
          <a:p>
            <a:pPr>
              <a:spcBef>
                <a:spcPct val="50000"/>
              </a:spcBef>
            </a:pPr>
            <a:r>
              <a:rPr lang="ru-RU" dirty="0">
                <a:solidFill>
                  <a:srgbClr val="CC0000"/>
                </a:solidFill>
              </a:rPr>
              <a:t>Границы</a:t>
            </a:r>
            <a:r>
              <a:rPr lang="en-US" dirty="0">
                <a:solidFill>
                  <a:srgbClr val="CC0000"/>
                </a:solidFill>
              </a:rPr>
              <a:t>: </a:t>
            </a:r>
            <a:r>
              <a:rPr lang="ru-RU" dirty="0">
                <a:solidFill>
                  <a:srgbClr val="CC0000"/>
                </a:solidFill>
              </a:rPr>
              <a:t>от + 100% до – 50%</a:t>
            </a:r>
          </a:p>
        </p:txBody>
      </p:sp>
      <p:sp>
        <p:nvSpPr>
          <p:cNvPr id="107528" name="Text Box 8"/>
          <p:cNvSpPr txBox="1">
            <a:spLocks noChangeArrowheads="1"/>
          </p:cNvSpPr>
          <p:nvPr/>
        </p:nvSpPr>
        <p:spPr bwMode="auto">
          <a:xfrm>
            <a:off x="1770041" y="3719513"/>
            <a:ext cx="5109187" cy="467305"/>
          </a:xfrm>
          <a:prstGeom prst="rect">
            <a:avLst/>
          </a:prstGeom>
          <a:noFill/>
          <a:ln w="12700" cap="sq">
            <a:noFill/>
            <a:miter lim="800000"/>
            <a:headEnd type="none" w="sm" len="sm"/>
            <a:tailEnd type="none" w="sm" len="sm"/>
          </a:ln>
        </p:spPr>
        <p:txBody>
          <a:bodyPr lIns="97027" tIns="48513" rIns="97027" bIns="48513">
            <a:spAutoFit/>
          </a:bodyPr>
          <a:lstStyle/>
          <a:p>
            <a:pPr>
              <a:spcBef>
                <a:spcPct val="50000"/>
              </a:spcBef>
            </a:pPr>
            <a:r>
              <a:rPr lang="ru-RU" dirty="0">
                <a:solidFill>
                  <a:srgbClr val="CC0000"/>
                </a:solidFill>
              </a:rPr>
              <a:t>Границы</a:t>
            </a:r>
            <a:r>
              <a:rPr lang="en-US" dirty="0">
                <a:solidFill>
                  <a:srgbClr val="CC0000"/>
                </a:solidFill>
              </a:rPr>
              <a:t>: </a:t>
            </a:r>
            <a:r>
              <a:rPr lang="ru-RU" dirty="0">
                <a:solidFill>
                  <a:srgbClr val="CC0000"/>
                </a:solidFill>
              </a:rPr>
              <a:t>от + 30% до – 20%</a:t>
            </a:r>
          </a:p>
        </p:txBody>
      </p:sp>
      <p:sp>
        <p:nvSpPr>
          <p:cNvPr id="107529" name="Text Box 9"/>
          <p:cNvSpPr txBox="1">
            <a:spLocks noChangeArrowheads="1"/>
          </p:cNvSpPr>
          <p:nvPr/>
        </p:nvSpPr>
        <p:spPr bwMode="auto">
          <a:xfrm>
            <a:off x="1770041" y="5148273"/>
            <a:ext cx="5109187" cy="467305"/>
          </a:xfrm>
          <a:prstGeom prst="rect">
            <a:avLst/>
          </a:prstGeom>
          <a:noFill/>
          <a:ln w="12700" cap="sq">
            <a:noFill/>
            <a:miter lim="800000"/>
            <a:headEnd type="none" w="sm" len="sm"/>
            <a:tailEnd type="none" w="sm" len="sm"/>
          </a:ln>
        </p:spPr>
        <p:txBody>
          <a:bodyPr lIns="97027" tIns="48513" rIns="97027" bIns="48513">
            <a:spAutoFit/>
          </a:bodyPr>
          <a:lstStyle/>
          <a:p>
            <a:pPr>
              <a:spcBef>
                <a:spcPct val="50000"/>
              </a:spcBef>
            </a:pPr>
            <a:r>
              <a:rPr lang="ru-RU" dirty="0">
                <a:solidFill>
                  <a:srgbClr val="CC0000"/>
                </a:solidFill>
              </a:rPr>
              <a:t>Границы</a:t>
            </a:r>
            <a:r>
              <a:rPr lang="en-US" dirty="0">
                <a:solidFill>
                  <a:srgbClr val="CC0000"/>
                </a:solidFill>
              </a:rPr>
              <a:t>: </a:t>
            </a:r>
            <a:r>
              <a:rPr lang="ru-RU" dirty="0">
                <a:solidFill>
                  <a:srgbClr val="CC0000"/>
                </a:solidFill>
              </a:rPr>
              <a:t>от + 15% до – 10%</a:t>
            </a:r>
          </a:p>
        </p:txBody>
      </p:sp>
      <p:sp>
        <p:nvSpPr>
          <p:cNvPr id="10" name="Заголовок 9"/>
          <p:cNvSpPr txBox="1">
            <a:spLocks/>
          </p:cNvSpPr>
          <p:nvPr/>
        </p:nvSpPr>
        <p:spPr>
          <a:xfrm>
            <a:off x="269875" y="295275"/>
            <a:ext cx="94138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kumimoji="0" lang="ru-RU" sz="2800" b="1" i="0" u="none" strike="noStrike" kern="0" cap="none" spc="0" normalizeH="0" baseline="0" noProof="0" dirty="0" smtClean="0">
                <a:ln>
                  <a:noFill/>
                </a:ln>
                <a:effectLst/>
                <a:uLnTx/>
                <a:uFillTx/>
                <a:latin typeface="+mj-lt"/>
                <a:ea typeface="+mj-ea"/>
                <a:cs typeface="+mj-cs"/>
              </a:rPr>
              <a:t>Стоимостная</a:t>
            </a:r>
            <a:r>
              <a:rPr kumimoji="0" lang="ru-RU" sz="2800" b="1" i="0" u="none" strike="noStrike" kern="0" cap="none" spc="0" normalizeH="0" noProof="0" dirty="0" smtClean="0">
                <a:ln>
                  <a:noFill/>
                </a:ln>
                <a:effectLst/>
                <a:uLnTx/>
                <a:uFillTx/>
                <a:latin typeface="+mj-lt"/>
                <a:ea typeface="+mj-ea"/>
                <a:cs typeface="+mj-cs"/>
              </a:rPr>
              <a:t> оценка</a:t>
            </a:r>
            <a:r>
              <a:rPr lang="ru-RU" sz="2800" kern="0" dirty="0" smtClean="0">
                <a:latin typeface="+mj-lt"/>
                <a:ea typeface="+mj-ea"/>
                <a:cs typeface="+mj-cs"/>
              </a:rPr>
              <a:t>  </a:t>
            </a:r>
          </a:p>
          <a:p>
            <a:pPr marL="0" marR="0" lvl="0" indent="0" algn="ctr" defTabSz="1079500" rtl="0" eaLnBrk="0" fontAlgn="base" latinLnBrk="0" hangingPunct="0">
              <a:lnSpc>
                <a:spcPct val="100000"/>
              </a:lnSpc>
              <a:spcBef>
                <a:spcPct val="0"/>
              </a:spcBef>
              <a:spcAft>
                <a:spcPct val="0"/>
              </a:spcAft>
              <a:buClrTx/>
              <a:buSzTx/>
              <a:buFontTx/>
              <a:buNone/>
              <a:tabLst/>
              <a:defRPr/>
            </a:pPr>
            <a:r>
              <a:rPr lang="ru-RU" kern="0" dirty="0" smtClean="0">
                <a:latin typeface="+mj-lt"/>
                <a:ea typeface="+mj-ea"/>
                <a:cs typeface="+mj-cs"/>
              </a:rPr>
              <a:t>Порядок оценки</a:t>
            </a:r>
            <a:endParaRPr kumimoji="0" lang="ru-RU" b="1"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10"/>
          <p:cNvSpPr>
            <a:spLocks noChangeArrowheads="1"/>
          </p:cNvSpPr>
          <p:nvPr/>
        </p:nvSpPr>
        <p:spPr bwMode="auto">
          <a:xfrm>
            <a:off x="647265" y="1043756"/>
            <a:ext cx="8464875" cy="842773"/>
          </a:xfrm>
          <a:prstGeom prst="rect">
            <a:avLst/>
          </a:prstGeom>
          <a:noFill/>
          <a:ln w="9525">
            <a:noFill/>
            <a:miter lim="800000"/>
            <a:headEnd/>
            <a:tailEnd/>
          </a:ln>
        </p:spPr>
        <p:txBody>
          <a:bodyPr lIns="97027" tIns="48513" rIns="97027" bIns="48513"/>
          <a:lstStyle/>
          <a:p>
            <a:pPr marL="363851" indent="-363851">
              <a:spcBef>
                <a:spcPct val="50000"/>
              </a:spcBef>
            </a:pPr>
            <a:r>
              <a:rPr lang="en-US" sz="2100" dirty="0"/>
              <a:t>     </a:t>
            </a:r>
            <a:r>
              <a:rPr lang="ru-RU" sz="1500" dirty="0"/>
              <a:t>Разработка бюджета расходов включает в себя объединение оценок стоимости отдельных плановых операций или пакетов работ с целью создания общего базового план по стоимости для определения эффективности исполнения бюджета.</a:t>
            </a:r>
          </a:p>
          <a:p>
            <a:pPr marL="363851" indent="-363851">
              <a:spcBef>
                <a:spcPct val="20000"/>
              </a:spcBef>
              <a:buClr>
                <a:schemeClr val="tx2"/>
              </a:buClr>
              <a:buSzPct val="70000"/>
            </a:pPr>
            <a:endParaRPr lang="ru-RU" sz="2100" dirty="0"/>
          </a:p>
        </p:txBody>
      </p:sp>
      <p:pic>
        <p:nvPicPr>
          <p:cNvPr id="260107" name="Picture 11"/>
          <p:cNvPicPr>
            <a:picLocks noChangeAspect="1" noChangeArrowheads="1"/>
          </p:cNvPicPr>
          <p:nvPr/>
        </p:nvPicPr>
        <p:blipFill>
          <a:blip r:embed="rId2"/>
          <a:srcRect/>
          <a:stretch>
            <a:fillRect/>
          </a:stretch>
        </p:blipFill>
        <p:spPr bwMode="auto">
          <a:xfrm>
            <a:off x="841347" y="2433629"/>
            <a:ext cx="7675447" cy="4675125"/>
          </a:xfrm>
          <a:prstGeom prst="rect">
            <a:avLst/>
          </a:prstGeom>
          <a:noFill/>
          <a:ln w="9525">
            <a:noFill/>
            <a:miter lim="800000"/>
            <a:headEnd/>
            <a:tailEnd/>
          </a:ln>
        </p:spPr>
      </p:pic>
      <p:sp>
        <p:nvSpPr>
          <p:cNvPr id="108550" name="Rectangle 13"/>
          <p:cNvSpPr>
            <a:spLocks noChangeArrowheads="1"/>
          </p:cNvSpPr>
          <p:nvPr/>
        </p:nvSpPr>
        <p:spPr bwMode="auto">
          <a:xfrm>
            <a:off x="418621" y="276983"/>
            <a:ext cx="7989094" cy="684015"/>
          </a:xfrm>
          <a:prstGeom prst="rect">
            <a:avLst/>
          </a:prstGeom>
          <a:noFill/>
          <a:ln w="9525">
            <a:noFill/>
            <a:miter lim="800000"/>
            <a:headEnd/>
            <a:tailEnd/>
          </a:ln>
        </p:spPr>
        <p:txBody>
          <a:bodyPr lIns="97027" tIns="48513" rIns="97027" bIns="48513" anchor="b"/>
          <a:lstStyle/>
          <a:p>
            <a:pPr algn="ctr"/>
            <a:r>
              <a:rPr lang="ru-RU" sz="3000" dirty="0"/>
              <a:t>Разработка бюджета расходов</a:t>
            </a:r>
            <a:br>
              <a:rPr lang="ru-RU" sz="3000" dirty="0"/>
            </a:br>
            <a:r>
              <a:rPr lang="en-US" sz="2100" dirty="0"/>
              <a:t>(Cost Budgeting)</a:t>
            </a:r>
            <a:endParaRPr lang="ru-RU" sz="2100" dirty="0"/>
          </a:p>
        </p:txBody>
      </p:sp>
      <p:sp>
        <p:nvSpPr>
          <p:cNvPr id="260110" name="AutoShape 14"/>
          <p:cNvSpPr>
            <a:spLocks noChangeArrowheads="1"/>
          </p:cNvSpPr>
          <p:nvPr/>
        </p:nvSpPr>
        <p:spPr bwMode="auto">
          <a:xfrm>
            <a:off x="2172119" y="2729301"/>
            <a:ext cx="1296211" cy="996465"/>
          </a:xfrm>
          <a:prstGeom prst="irregularSeal1">
            <a:avLst/>
          </a:prstGeom>
          <a:solidFill>
            <a:srgbClr val="CCFFCC"/>
          </a:solidFill>
          <a:ln w="12700" cap="sq">
            <a:solidFill>
              <a:schemeClr val="tx1"/>
            </a:solidFill>
            <a:miter lim="800000"/>
            <a:headEnd type="none" w="sm" len="sm"/>
            <a:tailEnd type="none" w="sm" len="sm"/>
          </a:ln>
        </p:spPr>
        <p:txBody>
          <a:bodyPr wrap="none" lIns="97027" tIns="48513" rIns="97027" bIns="48513" anchor="ctr"/>
          <a:lstStyle/>
          <a:p>
            <a:pPr algn="ctr"/>
            <a:r>
              <a:rPr lang="ru-RU" sz="1500" dirty="0"/>
              <a:t>Схема</a:t>
            </a:r>
          </a:p>
        </p:txBody>
      </p:sp>
      <p:sp>
        <p:nvSpPr>
          <p:cNvPr id="108552" name="AutoShape 15"/>
          <p:cNvSpPr>
            <a:spLocks noChangeArrowheads="1"/>
          </p:cNvSpPr>
          <p:nvPr/>
        </p:nvSpPr>
        <p:spPr bwMode="auto">
          <a:xfrm>
            <a:off x="418621" y="1119757"/>
            <a:ext cx="8389221" cy="918774"/>
          </a:xfrm>
          <a:prstGeom prst="roundRect">
            <a:avLst>
              <a:gd name="adj" fmla="val 16667"/>
            </a:avLst>
          </a:prstGeom>
          <a:noFill/>
          <a:ln w="12700">
            <a:solidFill>
              <a:schemeClr val="tx1"/>
            </a:solidFill>
            <a:prstDash val="dash"/>
            <a:round/>
            <a:headEnd type="none" w="sm" len="sm"/>
            <a:tailEnd type="none" w="sm" len="sm"/>
          </a:ln>
        </p:spPr>
        <p:txBody>
          <a:bodyPr wrap="none" lIns="97027" tIns="48513" rIns="97027" bIns="48513" anchor="ctr"/>
          <a:lstStyle/>
          <a:p>
            <a:endParaRPr lang="ru-RU"/>
          </a:p>
        </p:txBody>
      </p:sp>
      <p:pic>
        <p:nvPicPr>
          <p:cNvPr id="108553" name="Picture 16" descr="20061110_PMBOK_guide2004copy"/>
          <p:cNvPicPr>
            <a:picLocks noChangeAspect="1" noChangeArrowheads="1"/>
          </p:cNvPicPr>
          <p:nvPr/>
        </p:nvPicPr>
        <p:blipFill>
          <a:blip r:embed="rId3"/>
          <a:srcRect/>
          <a:stretch>
            <a:fillRect/>
          </a:stretch>
        </p:blipFill>
        <p:spPr bwMode="auto">
          <a:xfrm>
            <a:off x="495956" y="1197447"/>
            <a:ext cx="484188" cy="628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0107"/>
                                        </p:tgtEl>
                                        <p:attrNameLst>
                                          <p:attrName>style.visibility</p:attrName>
                                        </p:attrNameLst>
                                      </p:cBhvr>
                                      <p:to>
                                        <p:strVal val="visible"/>
                                      </p:to>
                                    </p:set>
                                    <p:animEffect transition="in" filter="blinds(horizontal)">
                                      <p:cBhvr>
                                        <p:cTn id="7" dur="500"/>
                                        <p:tgtEl>
                                          <p:spTgt spid="260107"/>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60110"/>
                                        </p:tgtEl>
                                        <p:attrNameLst>
                                          <p:attrName>style.visibility</p:attrName>
                                        </p:attrNameLst>
                                      </p:cBhvr>
                                      <p:to>
                                        <p:strVal val="visible"/>
                                      </p:to>
                                    </p:set>
                                    <p:anim calcmode="lin" valueType="num">
                                      <p:cBhvr additive="base">
                                        <p:cTn id="10" dur="500" fill="hold"/>
                                        <p:tgtEl>
                                          <p:spTgt spid="260110"/>
                                        </p:tgtEl>
                                        <p:attrNameLst>
                                          <p:attrName>ppt_x</p:attrName>
                                        </p:attrNameLst>
                                      </p:cBhvr>
                                      <p:tavLst>
                                        <p:tav tm="0">
                                          <p:val>
                                            <p:strVal val="0-#ppt_w/2"/>
                                          </p:val>
                                        </p:tav>
                                        <p:tav tm="100000">
                                          <p:val>
                                            <p:strVal val="#ppt_x"/>
                                          </p:val>
                                        </p:tav>
                                      </p:tavLst>
                                    </p:anim>
                                    <p:anim calcmode="lin" valueType="num">
                                      <p:cBhvr additive="base">
                                        <p:cTn id="11" dur="500" fill="hold"/>
                                        <p:tgtEl>
                                          <p:spTgt spid="2601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txBox="1">
            <a:spLocks/>
          </p:cNvSpPr>
          <p:nvPr/>
        </p:nvSpPr>
        <p:spPr>
          <a:xfrm>
            <a:off x="269875" y="295275"/>
            <a:ext cx="94138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2800" kern="0" dirty="0" smtClean="0">
                <a:latin typeface="+mj-lt"/>
                <a:ea typeface="+mj-ea"/>
                <a:cs typeface="+mj-cs"/>
              </a:rPr>
              <a:t>Практический вопрос</a:t>
            </a:r>
            <a:endParaRPr lang="en-US" sz="2800" kern="0" dirty="0" smtClean="0">
              <a:latin typeface="+mj-lt"/>
              <a:ea typeface="+mj-ea"/>
              <a:cs typeface="+mj-cs"/>
            </a:endParaRPr>
          </a:p>
          <a:p>
            <a:pPr marL="0" marR="0" lvl="0" indent="0" algn="ctr" defTabSz="1079500" rtl="0" eaLnBrk="0" fontAlgn="base" latinLnBrk="0" hangingPunct="0">
              <a:lnSpc>
                <a:spcPct val="100000"/>
              </a:lnSpc>
              <a:spcBef>
                <a:spcPct val="0"/>
              </a:spcBef>
              <a:spcAft>
                <a:spcPct val="0"/>
              </a:spcAft>
              <a:buClrTx/>
              <a:buSzTx/>
              <a:buFontTx/>
              <a:buNone/>
              <a:tabLst/>
              <a:defRPr/>
            </a:pPr>
            <a:r>
              <a:rPr lang="ru-RU" sz="2800" kern="0" dirty="0" smtClean="0">
                <a:latin typeface="+mj-lt"/>
                <a:ea typeface="+mj-ea"/>
                <a:cs typeface="+mj-cs"/>
              </a:rPr>
              <a:t>  </a:t>
            </a:r>
          </a:p>
          <a:p>
            <a:pPr marL="0" marR="0" lvl="0" indent="0" algn="ctr" defTabSz="1079500" rtl="0" eaLnBrk="0" fontAlgn="base" latinLnBrk="0" hangingPunct="0">
              <a:lnSpc>
                <a:spcPct val="100000"/>
              </a:lnSpc>
              <a:spcBef>
                <a:spcPct val="0"/>
              </a:spcBef>
              <a:spcAft>
                <a:spcPct val="0"/>
              </a:spcAft>
              <a:buClrTx/>
              <a:buSzTx/>
              <a:buFontTx/>
              <a:buNone/>
              <a:tabLst/>
              <a:defRPr/>
            </a:pPr>
            <a:endParaRPr kumimoji="0" lang="ru-RU" b="1" i="0" u="none" strike="noStrike" kern="0" cap="none" spc="0" normalizeH="0" baseline="0" noProof="0" dirty="0">
              <a:ln>
                <a:noFill/>
              </a:ln>
              <a:effectLst/>
              <a:uLnTx/>
              <a:uFillTx/>
              <a:latin typeface="+mj-lt"/>
              <a:ea typeface="+mj-ea"/>
              <a:cs typeface="+mj-cs"/>
            </a:endParaRPr>
          </a:p>
        </p:txBody>
      </p:sp>
      <p:sp>
        <p:nvSpPr>
          <p:cNvPr id="13" name="Содержимое 10"/>
          <p:cNvSpPr txBox="1">
            <a:spLocks/>
          </p:cNvSpPr>
          <p:nvPr/>
        </p:nvSpPr>
        <p:spPr>
          <a:xfrm>
            <a:off x="-1" y="2362191"/>
            <a:ext cx="7699395" cy="3571900"/>
          </a:xfrm>
          <a:prstGeom prst="rect">
            <a:avLst/>
          </a:prstGeom>
        </p:spPr>
        <p:txBody>
          <a:bodyPr/>
          <a:lstStyle/>
          <a:p>
            <a:pPr marL="742950" lvl="1" indent="-285750" defTabSz="1079500" eaLnBrk="0" hangingPunct="0">
              <a:lnSpc>
                <a:spcPct val="90000"/>
              </a:lnSpc>
              <a:spcBef>
                <a:spcPct val="90000"/>
              </a:spcBef>
              <a:buSzPct val="50000"/>
            </a:pPr>
            <a:r>
              <a:rPr lang="ru-RU" sz="1600" dirty="0" smtClean="0"/>
              <a:t>А  Было определено</a:t>
            </a:r>
            <a:r>
              <a:rPr lang="en-US" sz="1600" dirty="0" smtClean="0"/>
              <a:t>, </a:t>
            </a:r>
            <a:r>
              <a:rPr lang="ru-RU" sz="1600" dirty="0" smtClean="0"/>
              <a:t>что ежемесячный индекс потребительских цен на некоторые предметы потребления</a:t>
            </a:r>
            <a:r>
              <a:rPr lang="en-US" sz="1600" dirty="0" smtClean="0"/>
              <a:t>, </a:t>
            </a:r>
            <a:r>
              <a:rPr lang="ru-RU" sz="1600" dirty="0" smtClean="0"/>
              <a:t>используемые в проекте</a:t>
            </a:r>
            <a:r>
              <a:rPr lang="en-US" sz="1600" dirty="0" smtClean="0"/>
              <a:t>, </a:t>
            </a:r>
            <a:r>
              <a:rPr lang="ru-RU" sz="1600" dirty="0" smtClean="0"/>
              <a:t>поднялся на 1</a:t>
            </a:r>
            <a:r>
              <a:rPr lang="en-US" sz="1600" dirty="0" smtClean="0"/>
              <a:t>,</a:t>
            </a:r>
            <a:r>
              <a:rPr lang="ru-RU" sz="1600" dirty="0" smtClean="0"/>
              <a:t>6% и превысил на 46% запланированное в бюджете повышение на 1</a:t>
            </a:r>
            <a:r>
              <a:rPr lang="en-US" sz="1600" dirty="0" smtClean="0"/>
              <a:t>,</a:t>
            </a:r>
            <a:r>
              <a:rPr lang="ru-RU" sz="1600" dirty="0" smtClean="0"/>
              <a:t>1%</a:t>
            </a:r>
          </a:p>
          <a:p>
            <a:pPr marL="742950" lvl="1" indent="-285750" defTabSz="1079500" eaLnBrk="0" hangingPunct="0">
              <a:lnSpc>
                <a:spcPct val="90000"/>
              </a:lnSpc>
              <a:spcBef>
                <a:spcPct val="90000"/>
              </a:spcBef>
              <a:buSzPct val="50000"/>
            </a:pPr>
            <a:r>
              <a:rPr lang="ru-RU" sz="1600" dirty="0" smtClean="0"/>
              <a:t>В   Клиент утвердил дополнение к содержанию проекта стоимостью 10 тыс.руб.</a:t>
            </a:r>
          </a:p>
          <a:p>
            <a:pPr marL="742950" lvl="1" indent="-285750" defTabSz="1079500" eaLnBrk="0" hangingPunct="0">
              <a:lnSpc>
                <a:spcPct val="90000"/>
              </a:lnSpc>
              <a:spcBef>
                <a:spcPct val="90000"/>
              </a:spcBef>
              <a:buSzPct val="50000"/>
            </a:pPr>
            <a:r>
              <a:rPr lang="ru-RU" sz="1600" dirty="0" smtClean="0"/>
              <a:t>С   Компания подрядчика установила программу обеспечения качества</a:t>
            </a:r>
            <a:r>
              <a:rPr lang="en-US" sz="1600" dirty="0" smtClean="0"/>
              <a:t>, </a:t>
            </a:r>
            <a:r>
              <a:rPr lang="ru-RU" sz="1600" dirty="0" smtClean="0"/>
              <a:t>на которую она собирается потратить 1 млн.рублей в следующем году.</a:t>
            </a:r>
          </a:p>
          <a:p>
            <a:pPr marL="742950" lvl="1" indent="-285750" defTabSz="1079500" eaLnBrk="0" hangingPunct="0">
              <a:lnSpc>
                <a:spcPct val="90000"/>
              </a:lnSpc>
              <a:spcBef>
                <a:spcPct val="90000"/>
              </a:spcBef>
              <a:buSzPct val="50000"/>
            </a:pPr>
            <a:r>
              <a:rPr lang="en-US" sz="1600" dirty="0" smtClean="0"/>
              <a:t>D   </a:t>
            </a:r>
            <a:r>
              <a:rPr lang="ru-RU" sz="1600" dirty="0" smtClean="0"/>
              <a:t>Производительность в конструкторском бюро оказалась ниже ожидаемой и это привело к дополнительным 1000 часам работы</a:t>
            </a:r>
            <a:r>
              <a:rPr lang="en-US" sz="1600" dirty="0" smtClean="0"/>
              <a:t>, </a:t>
            </a:r>
            <a:r>
              <a:rPr lang="ru-RU" sz="1600" dirty="0" smtClean="0"/>
              <a:t>превысив на 78% то</a:t>
            </a:r>
            <a:r>
              <a:rPr lang="en-US" sz="1600" dirty="0" smtClean="0"/>
              <a:t>, </a:t>
            </a:r>
            <a:r>
              <a:rPr lang="ru-RU" sz="1600" dirty="0" smtClean="0"/>
              <a:t>что планировалось в бюджете.</a:t>
            </a:r>
          </a:p>
          <a:p>
            <a:pPr marL="742950" lvl="1" indent="-285750" defTabSz="1079500" eaLnBrk="0" hangingPunct="0">
              <a:lnSpc>
                <a:spcPct val="90000"/>
              </a:lnSpc>
              <a:spcBef>
                <a:spcPct val="90000"/>
              </a:spcBef>
              <a:buSzPct val="50000"/>
              <a:buFont typeface="Wingdings" pitchFamily="2" charset="2"/>
              <a:buChar char="n"/>
            </a:pPr>
            <a:endParaRPr lang="ru-RU" sz="1400" b="0" kern="0" dirty="0" smtClean="0"/>
          </a:p>
        </p:txBody>
      </p:sp>
      <p:sp>
        <p:nvSpPr>
          <p:cNvPr id="5" name="TextBox 4"/>
          <p:cNvSpPr txBox="1"/>
          <p:nvPr/>
        </p:nvSpPr>
        <p:spPr>
          <a:xfrm>
            <a:off x="341281" y="1076307"/>
            <a:ext cx="8715436" cy="1015663"/>
          </a:xfrm>
          <a:prstGeom prst="rect">
            <a:avLst/>
          </a:prstGeom>
          <a:noFill/>
        </p:spPr>
        <p:txBody>
          <a:bodyPr wrap="square" rtlCol="0">
            <a:spAutoFit/>
          </a:bodyPr>
          <a:lstStyle/>
          <a:p>
            <a:r>
              <a:rPr lang="ru-RU" sz="2000" dirty="0" smtClean="0"/>
              <a:t>Какие из нижеперечисленных вариантов могли бы быть приемлемой причиной пересмотра базовых планов проекта в 10 млн.рублей</a:t>
            </a:r>
            <a:r>
              <a:rPr lang="en-US" sz="2000" dirty="0" smtClean="0"/>
              <a:t>?</a:t>
            </a:r>
            <a:endParaRPr lang="ru-RU" sz="2000" dirty="0"/>
          </a:p>
        </p:txBody>
      </p:sp>
      <p:sp>
        <p:nvSpPr>
          <p:cNvPr id="6" name="Oval 6"/>
          <p:cNvSpPr>
            <a:spLocks noChangeArrowheads="1"/>
          </p:cNvSpPr>
          <p:nvPr/>
        </p:nvSpPr>
        <p:spPr bwMode="auto">
          <a:xfrm>
            <a:off x="-1" y="3219447"/>
            <a:ext cx="7699395" cy="890574"/>
          </a:xfrm>
          <a:prstGeom prst="ellipse">
            <a:avLst/>
          </a:prstGeom>
          <a:noFill/>
          <a:ln w="57150">
            <a:solidFill>
              <a:srgbClr val="FF3300"/>
            </a:solidFill>
            <a:round/>
            <a:headEnd/>
            <a:tailEnd/>
          </a:ln>
        </p:spPr>
        <p:txBody>
          <a:bodyPr wrap="none" lIns="97027" tIns="48513" rIns="97027" bIns="48513" anchor="ctr"/>
          <a:lstStyle/>
          <a:p>
            <a:endParaRPr lang="ru-RU"/>
          </a:p>
        </p:txBody>
      </p:sp>
      <p:pic>
        <p:nvPicPr>
          <p:cNvPr id="184322" name="Picture 2" descr="http://t0.gstatic.com/images?q=tbn:ANd9GcQAtXKhvdL4V3i6Lchyd9hmvrTR88uV7Kms8E8bqIdfsIs_0CMmgA"/>
          <p:cNvPicPr>
            <a:picLocks noChangeAspect="1" noChangeArrowheads="1"/>
          </p:cNvPicPr>
          <p:nvPr/>
        </p:nvPicPr>
        <p:blipFill>
          <a:blip r:embed="rId3"/>
          <a:srcRect/>
          <a:stretch>
            <a:fillRect/>
          </a:stretch>
        </p:blipFill>
        <p:spPr bwMode="auto">
          <a:xfrm>
            <a:off x="7540625" y="3005133"/>
            <a:ext cx="2143125" cy="2143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49263" y="420688"/>
            <a:ext cx="3228443" cy="537327"/>
          </a:xfrm>
        </p:spPr>
        <p:txBody>
          <a:bodyPr/>
          <a:lstStyle/>
          <a:p>
            <a:r>
              <a:rPr lang="ru-RU" dirty="0" smtClean="0">
                <a:solidFill>
                  <a:schemeClr val="tx1"/>
                </a:solidFill>
              </a:rPr>
              <a:t>Цели тренинга:</a:t>
            </a:r>
          </a:p>
        </p:txBody>
      </p:sp>
      <p:sp>
        <p:nvSpPr>
          <p:cNvPr id="6" name="Rectangle 8"/>
          <p:cNvSpPr>
            <a:spLocks noChangeArrowheads="1"/>
          </p:cNvSpPr>
          <p:nvPr/>
        </p:nvSpPr>
        <p:spPr bwMode="auto">
          <a:xfrm>
            <a:off x="803275" y="1514475"/>
            <a:ext cx="8686800" cy="4038600"/>
          </a:xfrm>
          <a:prstGeom prst="rect">
            <a:avLst/>
          </a:prstGeom>
          <a:noFill/>
          <a:ln w="9525">
            <a:noFill/>
            <a:miter lim="800000"/>
            <a:headEnd/>
            <a:tailEnd/>
          </a:ln>
        </p:spPr>
        <p:txBody>
          <a:bodyPr/>
          <a:lstStyle/>
          <a:p>
            <a:pPr marL="457200" indent="-457200">
              <a:spcBef>
                <a:spcPct val="20000"/>
              </a:spcBef>
              <a:buClr>
                <a:schemeClr val="tx2"/>
              </a:buClr>
              <a:buSzPct val="70000"/>
            </a:pPr>
            <a:r>
              <a:rPr lang="ru-RU" dirty="0" smtClean="0"/>
              <a:t>1.  Дать определение инвестиционного проекта как экономической категории. </a:t>
            </a:r>
            <a:endParaRPr lang="ru-RU" dirty="0"/>
          </a:p>
          <a:p>
            <a:pPr marL="457200" indent="-457200">
              <a:spcBef>
                <a:spcPct val="20000"/>
              </a:spcBef>
              <a:buClr>
                <a:schemeClr val="tx2"/>
              </a:buClr>
              <a:buSzPct val="70000"/>
            </a:pPr>
            <a:r>
              <a:rPr lang="ru-RU" dirty="0" smtClean="0"/>
              <a:t>2.  Рассмотреть стадии управления стоимостью в инвестиционном проекте.  </a:t>
            </a:r>
          </a:p>
          <a:p>
            <a:pPr marL="457200" indent="-457200">
              <a:spcBef>
                <a:spcPct val="20000"/>
              </a:spcBef>
              <a:buClr>
                <a:schemeClr val="tx2"/>
              </a:buClr>
              <a:buSzPct val="70000"/>
            </a:pPr>
            <a:r>
              <a:rPr lang="ru-RU" dirty="0" smtClean="0"/>
              <a:t>3.  Обсудить процессы управления стоимостью </a:t>
            </a:r>
            <a:r>
              <a:rPr lang="en-US" dirty="0" smtClean="0"/>
              <a:t>PMI PMBOK</a:t>
            </a:r>
            <a:r>
              <a:rPr lang="ru-RU" dirty="0" smtClean="0"/>
              <a:t> и применяемые методы и инструменты.</a:t>
            </a:r>
          </a:p>
          <a:p>
            <a:pPr marL="457200" indent="-457200">
              <a:spcBef>
                <a:spcPct val="20000"/>
              </a:spcBef>
              <a:buClr>
                <a:schemeClr val="tx2"/>
              </a:buClr>
              <a:buSzPct val="70000"/>
            </a:pPr>
            <a:r>
              <a:rPr lang="ru-RU" dirty="0" smtClean="0"/>
              <a:t>4.  Узнать особенности применения метода освоенного объема.</a:t>
            </a:r>
          </a:p>
          <a:p>
            <a:pPr marL="457200" indent="-457200">
              <a:spcBef>
                <a:spcPct val="20000"/>
              </a:spcBef>
              <a:buClr>
                <a:schemeClr val="tx2"/>
              </a:buClr>
              <a:buSzPct val="70000"/>
            </a:pPr>
            <a:r>
              <a:rPr lang="ru-RU" dirty="0" smtClean="0"/>
              <a:t>5.  Выполнить ряд практических упражнений по управлению стоимостью инвестиционного проекта.</a:t>
            </a:r>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198405" y="4862521"/>
            <a:ext cx="9072626" cy="842772"/>
          </a:xfrm>
          <a:prstGeom prst="rect">
            <a:avLst/>
          </a:prstGeom>
          <a:noFill/>
          <a:ln w="9525">
            <a:noFill/>
            <a:miter lim="800000"/>
            <a:headEnd/>
            <a:tailEnd/>
          </a:ln>
        </p:spPr>
        <p:txBody>
          <a:bodyPr lIns="97027" tIns="48513" rIns="97027" bIns="48513"/>
          <a:lstStyle/>
          <a:p>
            <a:pPr marL="363851" indent="-363851">
              <a:spcBef>
                <a:spcPct val="50000"/>
              </a:spcBef>
            </a:pPr>
            <a:r>
              <a:rPr lang="en-US" sz="2100" dirty="0"/>
              <a:t>     </a:t>
            </a:r>
            <a:r>
              <a:rPr lang="ru-RU" sz="1800" dirty="0"/>
              <a:t>Разработка бюджета расходов включает в себя объединение оценок стоимости отдельных плановых операций или пакетов работ с целью создания общего базового план по стоимости для определения эффективности исполнения бюджета.</a:t>
            </a:r>
          </a:p>
          <a:p>
            <a:pPr marL="363851" indent="-363851">
              <a:spcBef>
                <a:spcPct val="20000"/>
              </a:spcBef>
              <a:buClr>
                <a:schemeClr val="tx2"/>
              </a:buClr>
              <a:buSzPct val="70000"/>
            </a:pPr>
            <a:endParaRPr lang="ru-RU" sz="2100" dirty="0">
              <a:solidFill>
                <a:srgbClr val="CC0000"/>
              </a:solidFill>
            </a:endParaRPr>
          </a:p>
        </p:txBody>
      </p:sp>
      <p:graphicFrame>
        <p:nvGraphicFramePr>
          <p:cNvPr id="1026" name="Object 7"/>
          <p:cNvGraphicFramePr>
            <a:graphicFrameLocks noChangeAspect="1"/>
          </p:cNvGraphicFramePr>
          <p:nvPr/>
        </p:nvGraphicFramePr>
        <p:xfrm>
          <a:off x="1841479" y="861993"/>
          <a:ext cx="5654362" cy="4138726"/>
        </p:xfrm>
        <a:graphic>
          <a:graphicData uri="http://schemas.openxmlformats.org/presentationml/2006/ole">
            <mc:AlternateContent xmlns:mc="http://schemas.openxmlformats.org/markup-compatibility/2006">
              <mc:Choice xmlns:v="urn:schemas-microsoft-com:vml" Requires="v">
                <p:oleObj spid="_x0000_s1034" name="Диаграмма" r:id="rId5" imgW="3962543" imgH="2886205" progId="Excel.Sheet.8">
                  <p:embed/>
                </p:oleObj>
              </mc:Choice>
              <mc:Fallback>
                <p:oleObj name="Диаграмма" r:id="rId5" imgW="3962543" imgH="2886205" progId="Excel.Sheet.8">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1479" y="861993"/>
                        <a:ext cx="5654362" cy="413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13"/>
          <p:cNvSpPr>
            <a:spLocks noChangeArrowheads="1"/>
          </p:cNvSpPr>
          <p:nvPr/>
        </p:nvSpPr>
        <p:spPr bwMode="auto">
          <a:xfrm>
            <a:off x="484157" y="0"/>
            <a:ext cx="7989094" cy="684015"/>
          </a:xfrm>
          <a:prstGeom prst="rect">
            <a:avLst/>
          </a:prstGeom>
          <a:noFill/>
          <a:ln w="9525">
            <a:noFill/>
            <a:miter lim="800000"/>
            <a:headEnd/>
            <a:tailEnd/>
          </a:ln>
        </p:spPr>
        <p:txBody>
          <a:bodyPr lIns="97027" tIns="48513" rIns="97027" bIns="48513" anchor="b"/>
          <a:lstStyle/>
          <a:p>
            <a:pPr algn="ctr"/>
            <a:r>
              <a:rPr lang="ru-RU" sz="3000" dirty="0" smtClean="0"/>
              <a:t>Базовый план по стоимости</a:t>
            </a:r>
            <a:endParaRPr lang="ru-RU" sz="21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10"/>
          <p:cNvSpPr txBox="1">
            <a:spLocks/>
          </p:cNvSpPr>
          <p:nvPr/>
        </p:nvSpPr>
        <p:spPr>
          <a:xfrm>
            <a:off x="422275" y="981075"/>
            <a:ext cx="6419864" cy="4816475"/>
          </a:xfrm>
          <a:prstGeom prst="rect">
            <a:avLst/>
          </a:prstGeom>
        </p:spPr>
        <p:txBody>
          <a:bodyPr/>
          <a:lstStyle/>
          <a:p>
            <a:pPr marL="285750" indent="-285750" defTabSz="1079500" eaLnBrk="0" hangingPunct="0">
              <a:lnSpc>
                <a:spcPct val="90000"/>
              </a:lnSpc>
              <a:spcBef>
                <a:spcPct val="90000"/>
              </a:spcBef>
              <a:buSzPct val="50000"/>
              <a:buFont typeface="Wingdings" pitchFamily="2" charset="2"/>
              <a:buChar char="n"/>
            </a:pPr>
            <a:r>
              <a:rPr lang="ru-RU" sz="1800" b="0" kern="0" dirty="0" smtClean="0"/>
              <a:t>Описание содержания проекта</a:t>
            </a:r>
          </a:p>
          <a:p>
            <a:pPr marL="285750" indent="-285750" defTabSz="1079500" eaLnBrk="0" hangingPunct="0">
              <a:lnSpc>
                <a:spcPct val="90000"/>
              </a:lnSpc>
              <a:spcBef>
                <a:spcPct val="90000"/>
              </a:spcBef>
              <a:buSzPct val="50000"/>
              <a:buFont typeface="Wingdings" pitchFamily="2" charset="2"/>
              <a:buChar char="n"/>
            </a:pPr>
            <a:r>
              <a:rPr lang="ru-RU" sz="1800" b="0" kern="0" dirty="0" smtClean="0"/>
              <a:t>Иерархическая структура работ и словарь ИСР</a:t>
            </a:r>
          </a:p>
          <a:p>
            <a:pPr marL="285750" indent="-285750" defTabSz="1079500" eaLnBrk="0" hangingPunct="0">
              <a:lnSpc>
                <a:spcPct val="90000"/>
              </a:lnSpc>
              <a:spcBef>
                <a:spcPct val="90000"/>
              </a:spcBef>
              <a:buSzPct val="50000"/>
              <a:buFont typeface="Wingdings" pitchFamily="2" charset="2"/>
              <a:buChar char="n"/>
            </a:pPr>
            <a:r>
              <a:rPr lang="ru-RU" sz="1800" b="0" kern="0" dirty="0" smtClean="0"/>
              <a:t>Описание содержания проекта</a:t>
            </a:r>
          </a:p>
          <a:p>
            <a:pPr marL="285750" indent="-285750" defTabSz="1079500" eaLnBrk="0" hangingPunct="0">
              <a:lnSpc>
                <a:spcPct val="90000"/>
              </a:lnSpc>
              <a:spcBef>
                <a:spcPct val="90000"/>
              </a:spcBef>
              <a:buSzPct val="50000"/>
              <a:buFont typeface="Wingdings" pitchFamily="2" charset="2"/>
              <a:buChar char="n"/>
            </a:pPr>
            <a:r>
              <a:rPr lang="ru-RU" sz="1800" b="0" kern="0" dirty="0" smtClean="0"/>
              <a:t>Оценка стоимости операции</a:t>
            </a:r>
          </a:p>
          <a:p>
            <a:pPr marL="285750" indent="-285750" defTabSz="1079500" eaLnBrk="0" hangingPunct="0">
              <a:lnSpc>
                <a:spcPct val="90000"/>
              </a:lnSpc>
              <a:spcBef>
                <a:spcPct val="90000"/>
              </a:spcBef>
              <a:buSzPct val="50000"/>
              <a:buFont typeface="Wingdings" pitchFamily="2" charset="2"/>
              <a:buChar char="n"/>
            </a:pPr>
            <a:r>
              <a:rPr lang="ru-RU" sz="1800" b="0" kern="0" dirty="0" smtClean="0"/>
              <a:t>Вспомогательные данные для оценки стоимости операции</a:t>
            </a:r>
          </a:p>
          <a:p>
            <a:pPr marL="285750" indent="-285750" defTabSz="1079500" eaLnBrk="0" hangingPunct="0">
              <a:lnSpc>
                <a:spcPct val="90000"/>
              </a:lnSpc>
              <a:spcBef>
                <a:spcPct val="90000"/>
              </a:spcBef>
              <a:buSzPct val="50000"/>
              <a:buFont typeface="Wingdings" pitchFamily="2" charset="2"/>
              <a:buChar char="n"/>
            </a:pPr>
            <a:r>
              <a:rPr lang="ru-RU" sz="1800" b="0" kern="0" dirty="0" smtClean="0"/>
              <a:t>Расписание проекта</a:t>
            </a:r>
          </a:p>
          <a:p>
            <a:pPr marL="285750" indent="-285750" defTabSz="1079500" eaLnBrk="0" hangingPunct="0">
              <a:lnSpc>
                <a:spcPct val="90000"/>
              </a:lnSpc>
              <a:spcBef>
                <a:spcPct val="90000"/>
              </a:spcBef>
              <a:buSzPct val="50000"/>
              <a:buFont typeface="Wingdings" pitchFamily="2" charset="2"/>
              <a:buChar char="n"/>
            </a:pPr>
            <a:r>
              <a:rPr lang="ru-RU" sz="1800" b="0" kern="0" dirty="0" smtClean="0"/>
              <a:t>Календари ресурсов</a:t>
            </a:r>
          </a:p>
          <a:p>
            <a:pPr marL="285750" indent="-285750" defTabSz="1079500" eaLnBrk="0" hangingPunct="0">
              <a:lnSpc>
                <a:spcPct val="90000"/>
              </a:lnSpc>
              <a:spcBef>
                <a:spcPct val="90000"/>
              </a:spcBef>
              <a:buSzPct val="50000"/>
              <a:buFont typeface="Wingdings" pitchFamily="2" charset="2"/>
              <a:buChar char="n"/>
            </a:pPr>
            <a:r>
              <a:rPr lang="ru-RU" sz="1800" b="0" kern="0" dirty="0" smtClean="0"/>
              <a:t>Контракт</a:t>
            </a:r>
          </a:p>
          <a:p>
            <a:pPr marL="285750" indent="-285750" defTabSz="1079500" eaLnBrk="0" hangingPunct="0">
              <a:lnSpc>
                <a:spcPct val="90000"/>
              </a:lnSpc>
              <a:spcBef>
                <a:spcPct val="90000"/>
              </a:spcBef>
              <a:buSzPct val="50000"/>
              <a:buFont typeface="Wingdings" pitchFamily="2" charset="2"/>
              <a:buChar char="n"/>
            </a:pPr>
            <a:r>
              <a:rPr lang="ru-RU" sz="1800" b="0" kern="0" dirty="0" smtClean="0"/>
              <a:t>План управления стоимостью</a:t>
            </a:r>
          </a:p>
          <a:p>
            <a:pPr marL="285750" indent="-285750" defTabSz="1079500" eaLnBrk="0" hangingPunct="0">
              <a:lnSpc>
                <a:spcPct val="90000"/>
              </a:lnSpc>
              <a:spcBef>
                <a:spcPct val="90000"/>
              </a:spcBef>
              <a:buSzPct val="50000"/>
            </a:pPr>
            <a:r>
              <a:rPr lang="ru-RU" kern="0" dirty="0" smtClean="0"/>
              <a:t>   </a:t>
            </a:r>
          </a:p>
        </p:txBody>
      </p:sp>
      <p:sp>
        <p:nvSpPr>
          <p:cNvPr id="5" name="Заголовок 9"/>
          <p:cNvSpPr txBox="1">
            <a:spLocks/>
          </p:cNvSpPr>
          <p:nvPr/>
        </p:nvSpPr>
        <p:spPr>
          <a:xfrm>
            <a:off x="484188" y="292100"/>
            <a:ext cx="87153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3200" kern="0" dirty="0" smtClean="0">
                <a:latin typeface="+mj-lt"/>
                <a:ea typeface="+mj-ea"/>
                <a:cs typeface="+mj-cs"/>
              </a:rPr>
              <a:t>Разработка бюджета</a:t>
            </a:r>
            <a:r>
              <a:rPr kumimoji="0" lang="en-US" sz="3200" b="1" i="0" u="none" strike="noStrike" kern="0" cap="none" spc="0" normalizeH="0" noProof="0" dirty="0" smtClean="0">
                <a:ln>
                  <a:noFill/>
                </a:ln>
                <a:effectLst/>
                <a:uLnTx/>
                <a:uFillTx/>
                <a:latin typeface="+mj-lt"/>
                <a:ea typeface="+mj-ea"/>
                <a:cs typeface="+mj-cs"/>
              </a:rPr>
              <a:t>: </a:t>
            </a:r>
            <a:r>
              <a:rPr kumimoji="0" lang="ru-RU" sz="3200" b="1" i="0" u="none" strike="noStrike" kern="0" cap="none" spc="0" normalizeH="0" noProof="0" dirty="0" smtClean="0">
                <a:ln>
                  <a:noFill/>
                </a:ln>
                <a:effectLst/>
                <a:uLnTx/>
                <a:uFillTx/>
                <a:latin typeface="+mj-lt"/>
                <a:ea typeface="+mj-ea"/>
                <a:cs typeface="+mj-cs"/>
              </a:rPr>
              <a:t>входы</a:t>
            </a:r>
            <a:endParaRPr kumimoji="0" lang="ru-RU" sz="3200" b="1" i="0" u="none" strike="noStrike" kern="0" cap="none" spc="0" normalizeH="0" baseline="0" noProof="0" dirty="0">
              <a:ln>
                <a:noFill/>
              </a:ln>
              <a:effectLst/>
              <a:uLnTx/>
              <a:uFillTx/>
              <a:latin typeface="+mj-lt"/>
              <a:ea typeface="+mj-ea"/>
              <a:cs typeface="+mj-cs"/>
            </a:endParaRPr>
          </a:p>
        </p:txBody>
      </p:sp>
      <p:sp>
        <p:nvSpPr>
          <p:cNvPr id="56322" name="AutoShape 2"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4" name="AutoShape 4"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6" name="AutoShape 6" descr="data:image/jpg;base64,/9j/4AAQSkZJRgABAQAAAQABAAD/2wCEAAkGBhQQEBAUEBAQFBAUEBUUEBAQEBAVFRAVFRAVFBQQEhQXHSYeFxkjGRQUHy8gIycpLCwsFh4yNTAqNSYrLCkBCQoKDgwOGg8PGikkHyA1LCkpNCksLCkpKSwsKiwsLiwtLywsLCwvLCwpLywsLCwsLCwsLCwsLCwsLCkpLCwsLP/AABEIALkBEQMBIgACEQEDEQH/xAAcAAEAAQUBAQAAAAAAAAAAAAAAAQIEBQYHAwj/xABGEAACAQIDBgMGAgYIBAcBAAABAgADEQQSIQUGMUFRYXGBkQcTIjJSoRRCI0OxwdHwFSRicnOCkuEWM1NjNDWTlLLC8Qj/xAAZAQEAAwEBAAAAAAAAAAAAAAAAAgMEAQX/xAAvEQACAgEDAgMGBgMAAAAAAAAAAQIRAwQhMRJBEyJRBTJxgbHRM2GRweHwFCPx/9oADAMBAAIRAxEAPwDuMREAREQBERAEREAREQBERAEREAREQBESl3ABJIAAuSeAHUwCqYHau9S0yVpAO3M3+Fe3eWeP2wcSxSkStG9mcfNU6heg/ntNdxyItVhT+UWHEnUD4tT3meeX0PS02li5Vk59Pv8AYtN6faXicN8hp68jTH7zLLd/28nOFx1Bch/W4e4K92psTfyPlNU9otb41Haa3u0aZxKCsqsjAqA3DMflv+zzEhCUvU26jBiUfd/Tk+p9lbYo4qktXD1UqUzwZDz6EcQex1l5Pn9MLX2exxOzajIRrWwxJZXUcfhPzAa6cRyInTtxfaZQ2koQ2pYoD4qLHR+rUW/MO3EfeaIyvk8aeLbqjuvoblERJlIiIgCIiAIiIAiIgCIiAIiIAiIgCIiAIiIAiIgCIiAIiIAiJS7hQSSAALkngAOZgCpUCgliAALkngB1M0reHa9TEIxpjLhlIFzoapvYG3S/89PbHbRbHVClO/uEIJ5e8N9L9u3b0xO28cDamhBVT8RHAsNLDsJmyTvg9TS4HGatb8/Bff6FzidrU6SBMPq+UD3hHy6a5b8W46zDUzrKaFFnNkUk9B/OkmmLE34jiOkobbPUhjjjtLnv6nPPaDU/T26CajNk30r5q7GYjZWxauKLCioOUXa7Ko14C55mx9JOPBDO0nubRun7QRhyoxdNqqD5XS2cf3gxAbxuD4zHbK2UMXVxFSjU9wVq56KWJKBnZk+JSCtrAXE1/FYV6TFKiFXHFWFj49x3lzsjarYeoHXUcHX6l5jt49pMxuFJuHLO0bme1J6brhNrWSpoKWLPyVBwHvDw/wA/DrY6zqYN+E4HiqdDaOArutVM9Cm1VAxAdCouUI6MBbodJ7ezn2lVsCtOnjVqtgGOWlXKsfca2sD+ZO3EcuktjPszDLD1LqiqfdfY7vE86FdaiqyMGRgCrKQQwIuGBHET0lpkEREAREQBERAEREAREQBERAEREAREQBERAEREAREQBNZ2tj/xDmmD+gU/pDf/AJrDit/oHPqR2l/vRtP3GHYqbO3wJ2JGp8hf7TS9p7WT3YpUL5coD1CLFtPlHQdTz/bRlnWxv0unlPzL/n5/Yt6+0iGqikclN2+VQBcC4Hh/vLOkpZgq8SbCTg8KarWHDmen+8yOKyYStRZFuQhLBmOt7gE9Dxmbnc9lzjB9Efe/juZOhTGGolyLAcL8ajch/PATQd4N4fdKwB+Nr3PS/GXe9G9rPqxGgsqL8qjt/Gc5x2NNRiSbyXPBXix+Em5u5MtsfXLkk8ZdbqbaGHrHObU3GVz9JBurnsNfWWZlrXo8xJpUV5f9ipnVdrbvjHUCqqDVVS1GoOtrhbjirf7zk95mNh76YrBqVoVbKQRlZVYLfmmYfCfDSZrcU0np16b06bsXDNnVSSpWw49wfWS5Mkbwxd7o04GbxubtZalI4epY2vlVrWdCbkW5kEny8JjN691fwwFWjc0GNipNzSY8Bfmp5Hy6TXKdQqQQSCDcEGxBHAgxwTdZY7HaNzt422ViqWFrMx2fiWP4Z3P/AIaoWF6dz+Qlh/qB+qdgnyftfeyvi6NGlWKFaRJVlXKzEgD4iDbgOQE+jvZ/tw4zZuFqsbuaeSoer0yUYnxy385bB9jDnxuKUn8zYoiJYZRERAEREAREQBERAERLTaO0koLdiLn5RfjON0djFydIuWcAXJAHUzFYveFV0QZj14D/AHmCx21zUOp05AcBLA1bn5gB4XlLyehtjpulXJN/AytbeKoxtnt2Vf3yKT12+L3zZe5K/c6S1o4mko1JY9AtvveWtbEXJte3IEk27ayDkWxwuXavl/JkTtY2IzVL/V7xhbyBnj/StQfrX/1GY81JQWkepmhYYrsZP+m6o/Wt52/fK13ircql/FVP7piFuW0BPgLy9wuzCdSLDq4IHmbiSTZnm8a2SX9+Rf0d5q3PJ/mAH7xLytvSaYBPuXJ/KjEN46ZhNfr7aNMOiilbUFhmYHuL6H0mqbV3iWkDqLx4jJ49J1byRs+9W8S4j3f5AoNwTfU21v4CYWnQZwxRSVUXYi1gLX89Jzjam8zVCbHSbHuTveTSrYZ9SUvSboL2qKfI3HnK5b7s3wfhxUIHQ8EaOHw6VHYM7LmWmpF2Y9egGgv2mj7xbyWLsxBZjrbl0A7DhLLbm3xSBAOs0fE4pqrEsYSsdMcLcuWz2xu0WqsTfSeSLci1yTwA59pSqzdtx9nJ7tqpsXLle6AAGw8b/sliRmyZaXUzVamAqILtSqKOpRgPOeBWdSxKgDlNC3jwa063waBlDFR+UkkG3QaX84aIYs3XsYGthekpwOOfD1FdDlZfQjmpHMGXt55VcMG8YLmrNwrb74atgMRTq03GIenlRQLpmuLOGvoARfXXTnMThdyjVwyVadZTUZc3uitha5GUPfjpzFpq9SkVm1bnbyLT/Q1Wsma9NzwUk6q3QE636kzpmlB44+Q1qrSKMVZSrKbMrCxBHIid+9guIzbOqr9GKe3g1Om37bznHtI2OFTD4n4Q1QlGt+YKoZW76XF/Cb5//Pp/qeL6fiRb/wBJf4ScOSrPLrxdR1WIiXHnCIiAIiIAiIgCIiAQZxrfHek1cTUKn4FOVB2BtfzOvnOubUr5KFZvppO3ohM+esc+pmfM+Eev7MgrlN9tiupvRWHytaeLb04n6x6S0WkWNlVmPRQSfQSmvhmT50dezqy39ZRR6rasvf8Ai7E/UvpKl3zxA4hD5GYkiUETpEzg34qjii+plY38fnT9DNfKzzKRRw2b/j3+wfWW2I3+bkt/Ga86TwqJO0Qba7F/jd8qz8wB2mEr456h1JMVkleAwTVHVUUl2NlA5ySSKXNsoWnMph8JUw6UsRYZHLqtjr8pGvY6+kzm6u7a1PxQroMyfogD+RiDdh3+Wxk7dI/o3Cjp7r19y5P7ZKjP4tSSRqWIrmo1zPTB4RqjqiC7MbD+J7ScNg2c2RWY9FF5kdms2Er03q02C6g3HIi1x3HGcLZN7+pmqW5qBfjdy3VbAeQtLW1XZzZqbB6LEBlbryvbgeOom0CuKiZqbKw6qb//AJNa3h2goptTuC7EXA/KAQdeh04TvBkhJzdMuMRv0Cvw0LN/ae6j0Fz9prGJxTVXZnN2PE/sAHITxi8GmEIw4KpUDKRMjs3YVWuLooCfW5sD2HMzhNyS3Zj3pgiWFfDFeHCbDtDYNWgLsAV5shuB4g6iWFrwdTUlsYs12IUFmIX5QSSF62HKd/8AYJhyuz6zH8+Ka3+WlTE4nS2eCeE+ltwNjfhNn4amRZimdx0aoc1j4AgeUnj5Mmr2hRsUREvPLEREAREQBERAEREAxG9tTLgcUf8AssPXT984FizrO8b7H+oYr/D/APus4JiTrMub3j3PZv4b+P7G67qYZadFD+ZxmY8zfgPAC02WvgEr02SooZCNQeXcdCOs0zdjbCe7WmxAddBcgZlvcWJ5jhbtNqfbVOjTLVWCqB1F27KOZnVVGHMprK/W9jlGPwppValM6lHZb9crEX+0tjLnH4o1atSoRYu7OR0zMTaWxlR7iutygzZ92t2UqoKlYFg18iXIFgbZmtqbkHSawZvm7GID4alY/IMjDoQf4EHzk4q2Y9XOUIeU9MZuHQqofd3pvbQhmZb/ANpWJ08JznHYRqbujizIxVh0INp2jBVOpnLt9KgbG4grwzAH+8tNVb7gzslRRpcspNxluavUE2LcSkPxJYj5aTEeJKrf0JmBqCZfdjFrSrHOwUFCMxNgDcHX0hFmZeV0bbRxQSvjD0dHb/26fwM0rFbV95RoUrH4PmPUgZVt5ExtLarPVrsjEJUNiPqUaLfyH3Mx1P5lHUj9s62VY8Vbv8vobzsCki4emVtdhmc9WvY38OEuK+VwVYAg6EHnNTwW0XoH4SCt9UYXB79jPbFbwuwOVVS/EgkkeBPCRJPFJSsxeJTJUqKpNg7LcHiAxGs8ZUZSZ0uIiQZnd2dhCvmepcoptlH5ja+p6AEesEZSUVbMITOpbNamaNL3dsmRctuQtw8Qb37zGVtiUStvc07dlAPiCNZrWLq1cBVy0arBGGYA2I6agixOnGS4M0ms2yN12hVVVYv8gU5ieFraj905rm6fz2nvj9sVa9ve1Cw5KAAvjYaTNbj7lVdp1sq3WghHvq1tFH0r1cjgPM9+cluOPhRbkzO+y/c442sKlRf6tSYFyRpUYaikOvInt4zvIlnsrZdPC0Uo0UC00FlA+5J5knUmXd5fGPSjzc2V5JWVRIiSKSYkRAJiRJgCIiAJEmRAMHvv/wCX4r/DH/zWcFxJ1M73vmL4DFf4R+xBnBK/GZs3vHuezvw38f2Rkdi7tNiRmLZEvYHLmLW42Fxp3l7tPcOpTQvScVABcrlytb+zqQfCZjdqt+go24ZbHxDG/wB5tVA3Ej07FE9XkWR1wjijCeZEyO3aITE4hU+UVnAA5fGdJjzIHqJ2rKDLnZuKq03/AEGbMeKqubMO685bGbxuphVSgjfme7MevxEAeAA+5koqzPqMihHdWYbGbxYymnxU/dX0zik6nyZiQDNZc8Z2VKCupUgFWFipFwR0I5zlm8ezRh8TVpr8oIKX5KyhgPK9vKdaKNNljK0lRgqg1lQEVBrK1GkItmeRWZTdChm2jgAQCDjKNwRcEe9W4I8JY5JtG4+xz+M2fV0scYgA5/Dds3qpHlJIpm6iblvx7KL5q2AXu+G5jqaPX+76dJyevRKkgggg2IIsQRyI5T6qzTUd8/Z/Q2gC4tSxNtKqjR+gqrz8eI78JOUO6M2HVV5Z/qfPbSjiRbieAHPtMxvDu3XwVTJXplT+VhqlQdUbgR9xztMbgMSKVWm7C6qwJHbqO/PylZtb2tGRo7r1GF3ZUP02JI8baCXGBxVXZ7EOuei51KHg1uIvwNuR4246TYsPUWquamQy9Qb+vTwmH3lxyLRZCQajWsvEr8QOZunCSqjIpubqRdYnfChl+E1C305LeVzpNS2ltFq9Qu2mllUH5QOA789e8srzeNxfZ/8AimWri7phuKoDZ6/h9Kd+J5dY5LEo4lZ4bh+z6rtOpmN6eFVrVK1vmI406V/mbvwHPofoPZOyqWFopRoIEpIPhUfdmPEk8yeMtMDXp0kSnSVUpoAqIgAVQOAAl4mMBl0YpGDLklke/Bd3k3luK8rFSSKT1vJnmHlV4OFUmUgyYBMREAmIiAQZBkmQYBid6kvgsUP+w/2W84BX4z6I2vSz4euv1Uag9aZE+d68zZuUe17Ofkki82Rt1sPcWzUyblb2IPVTM2+/+VCKVNs9tC5XKvew4+Gkp3V2WhQVGVWZibZgDlANtAedwdZsWM3eo10IZFBto6qAynqCOPgZFXRHLPD4m8Tl9RyxJJuSSSTzJNyTPIy5x+ENGo9NvmRip6G3MdiNfOWxkD0btbFBm0brbYQIKVRgrKTkJNgwJva/C4JM1czI7I2E2IucwVAbZiL3PMKJKPJnzxhKHmdHRae0UpDM7qqgfMzADy6+U5nvDtIYnE1agvlJAS/HKqhQT3Nr+czWI3FbLelUDN9LJlv2DAm3nNWqoVJVgQwJBB4gg2IMk2Z9NCEbcXZbPPWmt+Ank8zW6+HD1hfgqlvMaD7mEWZZdKbPbd/ZAd6nvV0QWKsCPia418ADNs3IS9fZq/S5f/Th6rE+pEx3vglTEEdVJ8qImX9l1A1MUHI+GhQYX6s9kH2zekmkYJycrf8AeDqzNPCpUlbmW1VpaZkWG1sLSr02p10V6Z4qw+4PEHuNZyXej2a+7JbB1M6f9KoQHXsrcG87HxnV8RMViqd+X2kXGy+GRx4OBYjD1KLEMro3PQj785ThsI9Q2RGJ8NPMnSdnq7uo5uyKT4SujuzTHBF9JzoJvUGk7tbpohD1rO41CWuinqfqP2m/4YtLjD7FA5D0mSw+zLcpNIolkb5PHDlpkKLGelPBS6TDTtFbZTTcy5R5C0J6rRnSB6K09FMoVJ6KsHCsSoSkSoQCRJkSYBMREAgykyoykwClhfQ8Oc+eNtYQ0q1WmRqjsvoxE+hjOce0rdQvfE0VubfplHHQf8z04+spyxtWejoMqhNxfc1bdbaK5fds1mBJS/5gdSB3Bvp3m6YTECxvyGpOgHcnlOQVHtJqbQcjKajlfpLsR6XtKlLY15dH1S6k+S93jxq1sVWdDdC/wnqFULm87X85iyZSXlJeRNSXSqJJm7bs1B+Hp25Zg3jnJ/eJopaX+yttvhictip+ZG4HuOh7yUXTM+oxvJCkdRwozTnG+iqMbWy9ELf3jTW8yDe0BgvwUQGtxZyQPIAX9ZqmKxLVGZ3JLsSWJ5k8Z1uyjT4pQbcjxYzNbtV8tQ3IF0IuexB/dMEWnvSfSdRZlXUmjL4jaBZ6lj8Ltw6gaD7ATq/s9NKhhRdh72oc1TtyVfIa+LGcn2Ns41XBt8IM6FszCZQJbFGHJJV0o6ItZTwIgoDNfwVxaZnDkyZlZU+EvPBtlg8pkUE9AsHLMT/RQlS7MmXCSQk6csxqYKe6YaXmSSEg4W60Z6LSnsFlWWAeQSVZJ6Wi0AoyybSqLQCAJMSYAiJMAREQCDKTKjKTAKGlnjQSpt0l6Z5ul5w6mcc3l3CZ3ZqahSSTZdB6cBNQxW6OKT9WSO0+iK2EB5Syq7KB5SHho2R1eRbWfONbZ1dPmo1B/lMtWZhxVh4qZ9G1NijpLaru8p4op8VE54aJ/wCZM+eDiZBxPed8q7oUW40aZ/yiWdX2f4dv1CeQtHhkv8x+hw/8R3lDYidpf2Z4Y/qh5EylfZjhv+l+2PDOPWP0OLK1+AJ8Jn9i7AeqRmBCzq2G3CoJ8tMekytDYCpwUekmoUUTzuRq2ydjCmAAJsOFwlpk6ezrcpcU8HJFHUeWFw8ydKlKaNC0u0SCNhVlYEkLKwsHCkCVCSBJtAIkxJgCTEm0ACIiAIiTAIiIgCTEQBERAIMi0qkQCkyLSuRAPMrKfdz2tItAPE0pSaEuLRaAWpw8j8NLvLIywC0/CiR+Fl5ljLALP8LH4WXmWMsAtPw8ChLvLGWAeC0p6BJWFkgQCAsm0mTaAUgSbSbRaARJtEQBESbQCIk2i0AiTEQCDEmIAiIgCIiAIiIBESYgEREQBaLREAWi0RAFotEQBaLREARaIgCIkwCIkxAIiTEAWi0RAEREAREQBERAEREAREQBER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2818" name="AutoShape 2" descr="data:image/jpg;base64,/9j/4AAQSkZJRgABAQAAAQABAAD/2wCEAAkGBhAQEBQUEBAPEBAUFRAUFBUPFBUPEA8QFBQWFhQQFRQXHCYeFxkjGRQUHy8gIycpLCwsFR8xNTAqNSYrLCkBCQoKDgwOGg8PGikcHxwpLCksLCkpKSksKSwsKSwpKSwsKSksLCwpKSkpLCkpKSkpKSwpKSwpKSwpKSwpKSwsKf/AABEIARMAtwMBIgACEQEDEQH/xAAcAAAABwEBAAAAAAAAAAAAAAAAAQIDBAUGBwj/xABJEAABAwIDBAcDCgMECQUAAAABAAIDBBEFEiEGMUFRBxMiYXGBkTKhsRQjQlJicoKSwdEzc7IIFSThQ2Ois8LS0/DxFiU0U5P/xAAZAQADAQEBAAAAAAAAAAAAAAAAAQIDBAX/xAAnEQEBAAIBBAEEAQUAAAAAAAAAAQIRAxIhMUEEEyIyUXFCUoGRwf/aAAwDAQACEQMRAD8ArWQaJirhAaSrEOYDbM2/imqqDrHNaN28rzuHG3J6nLZMWPmwd0oPZ33OqzMsRY4tdvC6vjBDGgNty0WA2jw1w+cA04r0MpuPPnZTokkOQusdLbvo0pTaeT7kY97nf8K1EjssrRwdcedrj4Ko6OLGkdbf1r7/AJWK6rW/OR/fauPO/c9Lin2QUseqq6JhdVhg1Ja4geFv3V1MN6zrGB1Y0EPIyPJDDkuARoXfRF7c/BR7VVxXez+25Vez3akmPBpa39Sl1kDgCWnn9KQ27rlxHuTGysnYnJ4ynf3Af5p479ltNrONlSMxLI+1+5Ws8lsxP0QSfIXWOjlJ14nVT09Vp5XTax4xmjIJ4LmeKx5pSR3rRfLcrTrwWdqnaE8ToPE/5LX4+PTldObny3IYpKr6LvJJqqex03JdXgtRFG2SSGRkbjla57S0ONr6X7kVNUgjK/yPLxXdZrvHFL6qIHEFSY3h3ihVUbm620O48FFBsn2yhfjU+OTLv1C3/RDtWaGvawu/w1SWxvBOjJCbRy+TjY9ziueRPzDvT9NIRx3e5ZXt3X5e0EFUbJYt8roaee9zJFGXfzLWf/tByNdEYPNdHQTXzZj5krWYXhz97nlZvZrG2yWa42ct7QUmmqnqxxa9OV8ItThYNiVAxjDGup3NtfQrVdUCLFVs1N2iPokImW6fTqOGPblcQeBIRZlZ7VUXU1LxwJuFU3U2B1bo8YG0IP15JT6Wb/wqxrZfnIz9tvv0VXsZKBh0Vzazpf8AeOSq6pF267nMPo4Lgz/L/L1eOfZP4W8ku9VULwJnHjkP9QUiap5cf2sqkT2mb9pjx53afhdK+T9LGd2niomADsyAf/Y74p18ZtfgL/CyTsxcddyz/oieR/BjF32ilPHKR6kD9Vm8Pw6WY5YWPkP2RcDxO4ea20lLHKcj2h7SRmB3Gxvr5hafDIGsYGsa1jRuDQGtHkFXDjMmPPbKxmHdGkj7GplEY+pF23+BceyPK61uFbKUlNYxQtzj6b/nJPzO3eVlbI7Luxxk8OO23yottMG+VUUrALvA6xnPrGageYu38S4CvTi4Dtvg3ySulYBZhPWR8urf2gB4G7fwq4xzntCw/Eg3syDPGd9+HemqulA1Zq07uajRsvdSqdzm6EXafcs7NXcOXc1UWN2UqdbW/ApiZgO5SYDdtjwSyu+54zT0J0B4kZMNfGTfqZ3gdzHta8D8xegoP9nmmcKWqeR2HTMa08yyO7v62oLTDwzy8vPsE7mEFpII5LebPdIBADJvIrn9kpqnLGVpjlY7tSYkJrFrgVLrmaW42XGsA2jkpnjUlvEcl1LCcfjnZmDgTbcpnZe9uebdva5w0s9psVkwVrduC10hLfNZOGJznBrWuc46ANBc4nkAN60ZXy6LsTL1lDlG9kkjT4Os4H3n0UjEqchp8Ci2F2cq6WOV9TC6KOTq8geQHlzc1yWb26HjbcpmKG4K4uaayr0+G9WEDDI+tiY/m338VCroMssZ5PA8j2f1UvZmoHUlvFriPK6RjTeySN41HiNf0UZKi2rYgGeSqMFlt1reOa/uCsZp8zAe79FDwyLKJ3WNiYxfgNNfgj+pcnY/hrbyErVUe5UGFR3JPM6eHBaOmYtOOarn5rupTUqyNoR2XY5CbLnXTDguaGKoaNYz1b/uP1aT4OuPxro9lCxvC21VPLC7dIxzQeTt7XeTgD5JlZuPOUKf6xIlhMbi12jmkgjiHA2I9Qmy9TZtE7Q46RW2zez1RXTNhpY3SPO/gyNvF73bmtHP4nRXuw/RLX4i5rix1NTaF00zS27f9Ww2Lz37u9ej9l9lKXDYBDSx5W6FzjrJK7673cT7hwsl07Fy0TsdsyzDqOOnYcxYCXvtbrJXG7324C+4cgESu0FoyeHbow9HHE5xAaC5x0AaLknkAN61+BdFVfU2MjRTRnjN7du6Ma+tka2e6ybZVo9laGtld/hIpJBxI0jHi89keq6bgXRTQU9jI01Ug4zfwwe6Maet1s4og0ANAa0aANADQOQA3I6IuWuf0XRYZTmrZt++OD4GQj4DzWywbZuloxamgji5uAvI7xebuPqrIBGtJNBW4/HeAnkQf0/Vc3rai5IXVKyPMxzTxBC5/VYW0ZrgXJO8arh+Tj90v7eh8XL7dfpR4Q7LK8cCAfP/ALCm1WoPLcjw/DbvPO3vunp6J1rk8SCPBc+tzbolm7EelnBiA4t7J8tEuiYXuLbnKbG19CedkdBThsrwQCHMDte42v7wpOHMtIPxX9dET1Tyn21e0dNYaK2hjTFIzRTmNXVx4+3n50YCVZGGo7LdkTZEQl2REJAeG9GmEVQdLNRsfOXuMji+UZnE3zZQ8DjyWkwvYjDqUgwUVLG4bnCNpePxkF3vVfs3VZJcp3PFvxDUfqtWmxymqCCCCaQQQQQHMMG2ZpKMWp4GRni62aR3i86q0AQCUFosAEoIglBBjCNBBANSqoxHDM4JaNd6uZGpJYpyxmc1VY5XG7jOYdg+S5I1JuhiGFE3IsAdfPitB1aBivvCz+jjrTSc2Uy6mLpKNzZMwaHBrXNF9xv/AOFMpMMIcXEanluWi+QN4aJz5OFjODXZrefaHTxWUtrUsRWSgxa446jHLLZIahZLsomLRPdBKI5OqkLH5H3Dcj7dl1zoNbKkn7IiFgNiNvmdTHBUulfUGUsBsZCWPcCHvcTwLiOJsF0EhKXYJjeWuDhvBBHiNVuqeYPY1w3OAPrwWFK0mzNVdhYd7Tcfdd/nf1TTnOy6QQQTZAggggMKEoIglBaNBhGAgEYQAR2QSkAghEWpyyFkjNZULJyyo9tKioiopZKV+SVgDicoeerB7dgdLga37kqFxlQyqu2ZxYVdJDNxc0ZrcJG9l4/MD6qr2j21FPMKengfV1ZscjDZrLi4zEAm9tbcBqSEtm0lk3VVLImOkkcGMYC5zjua0byudbUbY4pCITJTPpLSAuLHNkinaLHqy7UtOh0vqCeSuOkus6zCg+I/NyvgNxxjcC5t/MMS2DDdtq+qJdh+H9ZACR1k5y5yOQzNA8LlO4ZtFFiYloq2B0E9u1HcjPlIccpOrXCwNuWoJTVFt3C2GKDD6WerkZHG3LG0sjYQ0XzOtffe5tbfqolRg1U6oZX4jPS0AiLLCMZnkNJIY43sSRcb3G3BSDdHSMwvGmsYMlPUsDWXucpdoBmOv8RtvB66IQsb0n4Z1tGyoi9uBzZARv6p9rnyOR3kVZbObb01YWRtcflBizvaWkBrhYPAcdDqb6cEeDXrgpmD1XVzNPA9k+B/zsozgkJhvUFFwyq6yJruNrH7w0P7+alJsAQQQQGGCWE1BKHtDmm7XAOBHEEXBToWjQYSgiCoMa28oaS4fMJJB/o4fnH35Ejst8yErdG0VkYC57N0iV+Uyswt4pRqXyZ75PrXAsB32IWw2cx6KugbNFcAktc0+0x43tPqNeRCWws7IKswXaOnrDKIHOcYXBj8zSzU31AOttCNw3FUHSbNUQww1EEkjRDKwyMa4hrwSC0uA3gOaBr9dLfsNNi2Jx0sL5pjaNgubakk6BoHEkkAeKx9NtPilYwvgw6I0rg4WmkyvmYbghpLgNdRoLd5RdKNV1+FRyxE9W+SF+n1XMeW38yPNbLCHMNPCY7dWYosttwbkFh6JeabA9FGIGN9RRyNdG5pMjWP9ptiGyMPf7B9SnthiP71xHrP42Z1r78nWuuB3W6r0CPbuQUOI0dY3QOLo5rfSY2wJPfkefyBK2twuopK1mI0cZmaQBOxlzmFgC6w1yuaBqNxaCp/4GwxrC21NPJC8Ah7SB9l+9rh3h1isRsPlxHCpaOU2dHdgO8ta454nj7rwR4NUqfpGfUsMdBR1Tql4LbyNAZCTpmLgeHfYfBVWzeFvwvFoYC/MKinGfl1mVxNu4PjNu5ydoK2a2qOEtdSYhDJGGOcY5GNzNcCbnlnF7kOF99juSsVrpcdfHDTRSR0THh8s0gy5rAiw4XsXWFybm5sAulSRNcLOa1w5OAcPQoBttBoButuCNA31TcuWwy2y2Ooy2tYjiLKLQ4PT09+ogiivv6tjWE+JA1U5JKYJsmrJ0pspGudmqqznMPHtDxG/wB1vRaJYimnMb2uH0SD4jiPS62rHAgEaggEeBTZ5QpBBBCHFOifHPlFA1jjeSA9WeeTfGfTT8K2oXCOibHPk9eI3G0dQOrPLPvjPrcfiXeAtIuEzQte1zXC7XBzSObSLEehXN+jfDoYK2qppoo3TxG8T3tBdkabHLfdoWO05ldLC5n0nUklNVwVcEjoDIDC+Rm9jgLZvNhP5FOXbupv8cxympYnOqZGtbY9kkF8unsNbvdfcsd0SVkDIXs6+ISyyue2HN22sADRod5Nju4AKywroypGnrKl8ldKdS+dxyG/HKDqPvEqr6S9mKaClbUU8bKaWOSMAwjq8wcdNBpmBsQe4pXfkFs/9vx4jdBXN04ASOP/AFAf/wBFuMZw1tTTywu3SMc3wJHZd5Gx8lkdrMImxDDqaoiaflcbYpgG6OdmY0vDe+4a4D7KjR7eYhVRdTT4fK2qcMrpH3bFE4ixk1aMvPU6d6XjsDWwJZiGGTUUx1jJaDvLWvOeN4+7IHe5M4LtPU4O00tdTTPiYT1MkXaBaTfKCbBzeI1uL2I5aLZPYBtBMJWzuJMLI3sA7D5NC6S5N7ZhcCy1iJA5xUYXUY6/PLE+jpI45BB1gu+SZ9vnS3S7RYd2gAJ1tt6KkfT0zY2u6+SKMNaX/N9a5rbNBOuXcBfVWBRJ6DB0/SXKzMypw+pbUBxAZC0lruQ7Wt+8Ag7wncAwarqq75fWx9RkaWwQ73tBBGZ3L2nHXUl24ABbe6JLRiRFGiKASUkpZSCgElIKUUkpGSVqNnqrPFlO9ht+He39vJZcqfgdX1cwv7L+yfE+yfX4oTlNxrUEEE2TxRLFJTzEEFksTyDzZJG63uIXpHZ/Fm1VLFM3/SMaT3P3Ob5OBXPun3Y/5PVNrImWiqdJLbm1LRv7s7Rfxa5L6FcdzRy0rjqw9bH912jwPA2P4k8b6W6gFSba4L8roZowLvDesj/mM1A89R5q7CUFV7qc02e6TslJDC2nnqaxrcmVgs0hujHEi5PZtuHBTP8A0ziOKyMdiRbTUrDmEEftu8dTY20u43FzYBbigwyGAEQxRxAkk5GhpcTqSSNT5qWEtfsBGwNAAAAAAAGgAGgASrokaCBEjRIMESNEgAiRokjEiKMoikCSklKKSUAkpBSykFBiKSUopJQGxwqr62Jrj7W533hof380FT7MVdnujJ0d2m/eG/1H9KJDGzVWG1Gz8VfSS08oBbI0gHix+9kg7w6xXlbZXEXYfiEb3dkNeY5R9gnK/wBN/kvXy8j9JFP1eLVrbWHyiUgDdZxzD+pTe12rF6DaUsLLdHOOfK8PiJN5I/mn87s3E+LcpWoC2MsIwkhGgFoIgjSMEEESQBBBBAEggiQYJJRoikBFJKMpJSBJSSlFJKASklGUklBg2QtN2ktcNxG8cPgSgklBItOgrzR09YW6HFnSWsyeOJ7TwJa0RuHjdg9V6XXH/wC0bhmalppwNY5Xxk/ZkZce9nvRWePlguhrG+qqn07j2Z23b/NZr725vQLtIXl3DK91PNHKz2o3teO/Kb2893mvTNDWtmiZIw3ZI1r2+DhcK8b2UlgowUgFGCmZwFHdIBR3QCrorororpAq6K6K6K6AVdFdFdFdIx3RFFdJkkDRdxAHMmwHmgDKSUzTV8Ut+rkY+2hym9k4XJACkkoEpJKAIlJJRkpBKDAlBJJQQHRFhul6kZVYXNC17OvbkkjZe73PY6+UNGtyMw81W1e1FRLvlcByZ2B7tT5qnqKgWN3enFceXyP1HTh8P+6/6cIqaZ8bsr2uY4bw8Fp9CuydEWOdbRmFx7cDrDn1T7lvocw9FDqXRyEtljZI3gHtDgPC+7yS8Fp6eklL6ePq3OblcA5xYRcH2SSN4VYfJx9w8viWX7a6KJEI6hp3OafAg/Bc6x9hq/annYPqsc3J+UtWTm2fqYrOinDzrbTI4EG3tNW0+RhWeXx+Sendg9KDlxnBukqrpXdXVAyt5SG0gHNsn0h4rbQbfQSszMfrxaey4d1itMuTGTbPDjuV015chmVXSYoHsa5xAJaCeFiQnYcVhcS1ssTnNF3Br2ktHM2OivyizV0n3Quq6THKdu+aPTfZwdb0uqiu21Y24hYXn6z+w3yG8+5TcpPIktai6qsS2npYPblaXfVZ2ne7d5rC4ltFPNfPIcv1Wdhnnbf5lUEzc/s6940b68VleWelzD9tdifSQ43EDA0fWd2nfsPeq6HCq7ETmdI8Qn6ct2s/APpeWneqalowCOLuHj3BXsOBVs+pEljxncWi3g7X3KOq1puTw02D4ZRUI0mYZLWLnyC9uQbfQK/zLJUWwrQQZpM1t7YxlB7i46+4LVLbH+NMsiiUkoEpJKpIEpJKF0klIwJQSSUEBmps3AKlra8i4Nx4gq9bLdR6/CRMN+U8xovH7x7PlkZMSAOrh62T0WJjmFAxzZmqGsMb5AOQa425jW/uWXqoaqE/OMmj++0tB/Rb4ccz8Vz8nL9O95W8ZiAJ3px2JMCwlBNUzEsiaHOALt4ByjlcgH4qbhGBVNS8iZ0sLLXu5pGY/VAJHC+vcr+hfdiZ8nf4y1K2mxOGVuQWLwbh31eevfyWep6x7NzvXX4rUt2eponW6qacc3lzQfANA/VaagpoIxeOKOLvyhpHid62xyxxmpWGfHnlerLswsUFfMLsjnc2xNwwgWHIka+SuNlNl6l0pdM18MRGrpbAk/RAa43Otlb4jttTQ6Nd1z+TDpfvd+11i6nG6mqmBu+Q5rsibdzRY3ADRv8AFXu3yxsxx8d27qHZDlJByacbG29RqeKackQxF+pvkBDG34ZnH4lXGDYE14D6kEvOpjJs1ncSD2j5rVU+VoAaA0DcGiwHgAlMJl3q7dMpSbDTP1mkYwfVHbt5CwPqr6l2Opme1nkP2jlb6Nt8VbtclgrWceMZ3KkU1FFELRxsZ90AH13lP3SUFaR3QuiRXQCrpJKK6IlIxEoroiUm6AMlBJJRJBQwkJc1RbcoRkbbQqNUVRse0F5lj18cjjsQObfohJibfH4Kinqba3Ub5SVl0qubVMxFg4DyROxdqy7aolB0x5p9Jda/kxi/EqP/AHmTxVEZj9YDxTc2ItjBc52gsNNfgnMU3k15XUnVE3fHE483MaT7wiE0bDdjWxnddgDLjkbbwq2mzzsD4x2Te1+yTbjYqSzCJnb8o8Xfsr1S+pje63pcZ3X1HvV/DLcLOUuCScXNb4XctFRxZWgXvYWueKvHftjyXG+E+GUqQ2ZRGJ5q2lrCyJImR9ao4CPKqmWSdQ+ZEnrE3lRWVdWSdQ51iIyJshJKOqjUO50WdNIrp9Q0cLkEyXIKupOmJzuUGsqXcApzZm27lEq5G8FxWdnfFW4OKSKeQ/TsOQA/VSs4RGcDcsxSWYaTve71t8E5/drOJJ8SSkfKkk1HejuOw30sfIKqrqR88jIIxpo954MbqBf3+5WcMRkeBe1+NloKSkawWaAN1zxcRxPNaYdrtHJ3mi6GjDGta0Wa0ADyVjFEm4WKYxqpBcTFJYE0wJ9qQOsT7HJhqdatMUZHwUpNApV1vGVKQKTdC6rRAUko7oiUaBJSClEpLijQIKCIlBLR7c06543WKi1FQ4ndZarGujzE6cn/AAzph9am+dB78o7Y/KFnXYDXE/8Aw6u/8iX/AJVx5SurHOa7VCF0oRjifepjtnaxur6SsaO+CUD+lNNoH3t1U1+WR9/SyjR7lIBaOASJ61jBdxDRzKFazqf4rHxX1HWtMZI5jMNVmMTrutfpoxujR8T5rTDj6qjk5JhG42beybM9rr5Tltu1I36rTRRrnewNfkqerO6UWH326t91x5rpjGKs8em6Rhn1zdHG1SGBIa1OhQotoTrU0E60qpNlaeanAmmlLBW0jOnAUeZN3R3WkSXdC6bzJqprI4m5pHsjbze4NHqVRJBckkrH4r0n0cVxFnqHfYGVl/vu/QFY7Fek2tmuIyynb/qxd/53foAmi5R1euxGKBuaaRkTeb3Bt/C+/wAlkcV6U6WO4gY+d3P+FH6nU+i5ZUVT5HZpHue47y8lzj5lNJoudabFOkOumPZkEDeUIynzcbu96CzKCSdvcaCCCCBBBBAcn/tE4J1tBFUD2qeWx/lzANP+02NedV7L2twIV1DUU5y3lje1pdubJa8bz4PDT5LxzV0z4pHRyNLHsc5rmne17TYtPgQkYUtSY3te32mOa4eIN122iqGyxse32Xta4eBF1wxdO6OcS6ymMZPaidYfcdqPfmCy5cdzbbhy76a4JQSEoLn06SwU40psI3yhou4hoG8uIAHmVpjE2pAKVdZbEukGiguBIZncoRmH5j2feVk8U6Uql9xAxkA5n5x/v0Hot5ixucjqctQ1jcz3NY0by4hrR5lZnFOkmihuGOdO7lEOz+c6el1yauxSad2aaWSQ/bcTbwG4eSiqtM7yX02eK9KNXLcQhlO3m35yT8ztPQLJ1ddLM7NLI+R3N7i4+9MIJot2CCCCCBBBBABBBBAe40EEEAQQb+/xQQQBryx03wNZjVRlaG5hA420u4xNu7xKCCDYNa3o1kIq3AHQxPuOdi2yCCnLweH5R04IwjQXK7FVtPXyQ07nxOyuG42DviCuRV+Kzzm80r5D9okgeA3BBBdOHhzcl7oiCCCtkCCCCACCCCACCCCACCCCACCCC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budget"/>
          <p:cNvPicPr>
            <a:picLocks noChangeAspect="1"/>
          </p:cNvPicPr>
          <p:nvPr/>
        </p:nvPicPr>
        <p:blipFill>
          <a:blip r:embed="rId3"/>
          <a:stretch>
            <a:fillRect/>
          </a:stretch>
        </p:blipFill>
        <p:spPr>
          <a:xfrm>
            <a:off x="6627825" y="1719249"/>
            <a:ext cx="1743075" cy="261937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txBox="1">
            <a:spLocks/>
          </p:cNvSpPr>
          <p:nvPr/>
        </p:nvSpPr>
        <p:spPr>
          <a:xfrm>
            <a:off x="269875" y="295275"/>
            <a:ext cx="94138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3200" kern="0" dirty="0" smtClean="0">
                <a:latin typeface="+mj-lt"/>
                <a:ea typeface="+mj-ea"/>
                <a:cs typeface="+mj-cs"/>
              </a:rPr>
              <a:t>Разработка бюджета</a:t>
            </a:r>
            <a:r>
              <a:rPr kumimoji="0" lang="en-US" sz="3200" b="1" i="0" u="none" strike="noStrike" kern="0" cap="none" spc="0" normalizeH="0" noProof="0" dirty="0" smtClean="0">
                <a:ln>
                  <a:noFill/>
                </a:ln>
                <a:effectLst/>
                <a:uLnTx/>
                <a:uFillTx/>
                <a:latin typeface="+mj-lt"/>
                <a:ea typeface="+mj-ea"/>
                <a:cs typeface="+mj-cs"/>
              </a:rPr>
              <a:t>: </a:t>
            </a:r>
            <a:r>
              <a:rPr lang="ru-RU" sz="3200" kern="0" dirty="0" smtClean="0">
                <a:latin typeface="+mj-lt"/>
                <a:ea typeface="+mj-ea"/>
                <a:cs typeface="+mj-cs"/>
              </a:rPr>
              <a:t>методы</a:t>
            </a:r>
            <a:endParaRPr kumimoji="0" lang="ru-RU" sz="3200" b="1" i="0" u="none" strike="noStrike" kern="0" cap="none" spc="0" normalizeH="0" baseline="0" noProof="0" dirty="0">
              <a:ln>
                <a:noFill/>
              </a:ln>
              <a:effectLst/>
              <a:uLnTx/>
              <a:uFillTx/>
              <a:latin typeface="+mj-lt"/>
              <a:ea typeface="+mj-ea"/>
              <a:cs typeface="+mj-cs"/>
            </a:endParaRPr>
          </a:p>
        </p:txBody>
      </p:sp>
      <p:sp>
        <p:nvSpPr>
          <p:cNvPr id="13" name="Содержимое 10"/>
          <p:cNvSpPr txBox="1">
            <a:spLocks/>
          </p:cNvSpPr>
          <p:nvPr/>
        </p:nvSpPr>
        <p:spPr>
          <a:xfrm>
            <a:off x="912785" y="1576373"/>
            <a:ext cx="5962664" cy="3352800"/>
          </a:xfrm>
          <a:prstGeom prst="rect">
            <a:avLst/>
          </a:prstGeom>
        </p:spPr>
        <p:txBody>
          <a:bodyPr/>
          <a:lstStyle/>
          <a:p>
            <a:pPr marL="742950" lvl="1" indent="-285750" defTabSz="1079500" eaLnBrk="0" hangingPunct="0">
              <a:lnSpc>
                <a:spcPct val="90000"/>
              </a:lnSpc>
              <a:spcBef>
                <a:spcPct val="90000"/>
              </a:spcBef>
              <a:buSzPct val="50000"/>
            </a:pPr>
            <a:r>
              <a:rPr lang="ru-RU" dirty="0" smtClean="0"/>
              <a:t>1. Суммирование стоимости</a:t>
            </a:r>
          </a:p>
          <a:p>
            <a:pPr marL="742950" lvl="1" indent="-285750" defTabSz="1079500" eaLnBrk="0" hangingPunct="0">
              <a:lnSpc>
                <a:spcPct val="90000"/>
              </a:lnSpc>
              <a:spcBef>
                <a:spcPct val="90000"/>
              </a:spcBef>
              <a:buSzPct val="50000"/>
            </a:pPr>
            <a:r>
              <a:rPr lang="ru-RU" dirty="0" smtClean="0"/>
              <a:t>2. Анализ резервов</a:t>
            </a:r>
          </a:p>
          <a:p>
            <a:pPr marL="742950" lvl="1" indent="-285750" defTabSz="1079500" eaLnBrk="0" hangingPunct="0">
              <a:lnSpc>
                <a:spcPct val="90000"/>
              </a:lnSpc>
              <a:spcBef>
                <a:spcPct val="90000"/>
              </a:spcBef>
              <a:buSzPct val="50000"/>
            </a:pPr>
            <a:r>
              <a:rPr lang="ru-RU" dirty="0" smtClean="0"/>
              <a:t>3. Параметрическая оценка</a:t>
            </a:r>
          </a:p>
          <a:p>
            <a:pPr marL="742950" lvl="1" indent="-285750" defTabSz="1079500" eaLnBrk="0" hangingPunct="0">
              <a:lnSpc>
                <a:spcPct val="90000"/>
              </a:lnSpc>
              <a:spcBef>
                <a:spcPct val="90000"/>
              </a:spcBef>
              <a:buSzPct val="50000"/>
            </a:pPr>
            <a:r>
              <a:rPr lang="ru-RU" dirty="0" smtClean="0"/>
              <a:t>4.  Согласование объемов финансирования</a:t>
            </a:r>
          </a:p>
          <a:p>
            <a:pPr marL="742950" lvl="1" indent="-285750" defTabSz="1079500" eaLnBrk="0" hangingPunct="0">
              <a:lnSpc>
                <a:spcPct val="90000"/>
              </a:lnSpc>
              <a:spcBef>
                <a:spcPct val="90000"/>
              </a:spcBef>
              <a:buSzPct val="50000"/>
              <a:buFont typeface="Wingdings" pitchFamily="2" charset="2"/>
              <a:buChar char="n"/>
            </a:pPr>
            <a:endParaRPr lang="ru-RU" sz="1400" b="0" kern="0" dirty="0" smtClean="0"/>
          </a:p>
        </p:txBody>
      </p:sp>
      <p:sp>
        <p:nvSpPr>
          <p:cNvPr id="7" name="AutoShape 9"/>
          <p:cNvSpPr>
            <a:spLocks noChangeArrowheads="1"/>
          </p:cNvSpPr>
          <p:nvPr/>
        </p:nvSpPr>
        <p:spPr bwMode="auto">
          <a:xfrm>
            <a:off x="6127759" y="2576505"/>
            <a:ext cx="3049709" cy="2714644"/>
          </a:xfrm>
          <a:prstGeom prst="wedgeRoundRectCallout">
            <a:avLst>
              <a:gd name="adj1" fmla="val -91711"/>
              <a:gd name="adj2" fmla="val 9787"/>
              <a:gd name="adj3" fmla="val 16667"/>
            </a:avLst>
          </a:prstGeom>
          <a:gradFill rotWithShape="1">
            <a:gsLst>
              <a:gs pos="0">
                <a:schemeClr val="accent1"/>
              </a:gs>
              <a:gs pos="50000">
                <a:schemeClr val="bg1"/>
              </a:gs>
              <a:gs pos="100000">
                <a:schemeClr val="accent1"/>
              </a:gs>
            </a:gsLst>
            <a:lin ang="2700000" scaled="1"/>
          </a:gradFill>
          <a:ln w="12700" cap="sq">
            <a:solidFill>
              <a:schemeClr val="tx1"/>
            </a:solidFill>
            <a:miter lim="800000"/>
            <a:headEnd type="none" w="sm" len="sm"/>
            <a:tailEnd type="none" w="sm" len="sm"/>
          </a:ln>
          <a:effectLst/>
        </p:spPr>
        <p:txBody>
          <a:bodyPr lIns="97027" tIns="48513" rIns="97027" bIns="48513"/>
          <a:lstStyle/>
          <a:p>
            <a:pPr algn="ctr">
              <a:defRPr/>
            </a:pPr>
            <a:r>
              <a:rPr lang="ru-RU" sz="1600" b="0" dirty="0" smtClean="0"/>
              <a:t>Как правило</a:t>
            </a:r>
            <a:r>
              <a:rPr lang="en-US" sz="1600" b="0" dirty="0" smtClean="0"/>
              <a:t>, </a:t>
            </a:r>
            <a:r>
              <a:rPr lang="ru-RU" sz="1600" b="0" dirty="0" smtClean="0"/>
              <a:t>возникает необходимость в согласовании объемов расходуемых средств по проекту с объемами финансирования, установленными заказчиком или исполняющей организацией. </a:t>
            </a:r>
            <a:endParaRPr lang="ru-RU" sz="1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txBox="1">
            <a:spLocks/>
          </p:cNvSpPr>
          <p:nvPr/>
        </p:nvSpPr>
        <p:spPr>
          <a:xfrm>
            <a:off x="269875" y="147613"/>
            <a:ext cx="94138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3200" kern="0" dirty="0" smtClean="0">
                <a:latin typeface="+mj-lt"/>
                <a:ea typeface="+mj-ea"/>
                <a:cs typeface="+mj-cs"/>
              </a:rPr>
              <a:t>Разработка бюджета</a:t>
            </a:r>
            <a:r>
              <a:rPr kumimoji="0" lang="en-US" sz="3200" b="1" i="0" u="none" strike="noStrike" kern="0" cap="none" spc="0" normalizeH="0" noProof="0" dirty="0" smtClean="0">
                <a:ln>
                  <a:noFill/>
                </a:ln>
                <a:effectLst/>
                <a:uLnTx/>
                <a:uFillTx/>
                <a:latin typeface="+mj-lt"/>
                <a:ea typeface="+mj-ea"/>
                <a:cs typeface="+mj-cs"/>
              </a:rPr>
              <a:t>: </a:t>
            </a:r>
            <a:r>
              <a:rPr kumimoji="0" lang="ru-RU" sz="3200" b="1" i="0" u="none" strike="noStrike" kern="0" cap="none" spc="0" normalizeH="0" noProof="0" dirty="0" smtClean="0">
                <a:ln>
                  <a:noFill/>
                </a:ln>
                <a:effectLst/>
                <a:uLnTx/>
                <a:uFillTx/>
                <a:latin typeface="+mj-lt"/>
                <a:ea typeface="+mj-ea"/>
                <a:cs typeface="+mj-cs"/>
              </a:rPr>
              <a:t>выходы</a:t>
            </a:r>
            <a:endParaRPr kumimoji="0" lang="ru-RU" sz="3200" b="1" i="0" u="none" strike="noStrike" kern="0" cap="none" spc="0" normalizeH="0" baseline="0" noProof="0" dirty="0">
              <a:ln>
                <a:noFill/>
              </a:ln>
              <a:effectLst/>
              <a:uLnTx/>
              <a:uFillTx/>
              <a:latin typeface="+mj-lt"/>
              <a:ea typeface="+mj-ea"/>
              <a:cs typeface="+mj-cs"/>
            </a:endParaRPr>
          </a:p>
        </p:txBody>
      </p:sp>
      <p:sp>
        <p:nvSpPr>
          <p:cNvPr id="13" name="Содержимое 10"/>
          <p:cNvSpPr txBox="1">
            <a:spLocks/>
          </p:cNvSpPr>
          <p:nvPr/>
        </p:nvSpPr>
        <p:spPr>
          <a:xfrm>
            <a:off x="1484289" y="790555"/>
            <a:ext cx="7358114" cy="357190"/>
          </a:xfrm>
          <a:prstGeom prst="rect">
            <a:avLst/>
          </a:prstGeom>
        </p:spPr>
        <p:txBody>
          <a:bodyPr/>
          <a:lstStyle/>
          <a:p>
            <a:pPr marL="742950" lvl="1" indent="-285750" defTabSz="1079500" eaLnBrk="0" hangingPunct="0">
              <a:lnSpc>
                <a:spcPct val="90000"/>
              </a:lnSpc>
              <a:spcBef>
                <a:spcPct val="90000"/>
              </a:spcBef>
              <a:buSzPct val="50000"/>
            </a:pPr>
            <a:r>
              <a:rPr lang="ru-RU" sz="2000" dirty="0" smtClean="0"/>
              <a:t>Требования к финансированию проекта</a:t>
            </a:r>
          </a:p>
        </p:txBody>
      </p:sp>
      <p:pic>
        <p:nvPicPr>
          <p:cNvPr id="165890" name="Picture 2" descr="http://vernikov.ru/images/stories/pmbok7-5.gif"/>
          <p:cNvPicPr>
            <a:picLocks noChangeAspect="1" noChangeArrowheads="1"/>
          </p:cNvPicPr>
          <p:nvPr/>
        </p:nvPicPr>
        <p:blipFill>
          <a:blip r:embed="rId3"/>
          <a:srcRect/>
          <a:stretch>
            <a:fillRect/>
          </a:stretch>
        </p:blipFill>
        <p:spPr bwMode="auto">
          <a:xfrm>
            <a:off x="841347" y="1433497"/>
            <a:ext cx="8191500" cy="3800476"/>
          </a:xfrm>
          <a:prstGeom prst="rect">
            <a:avLst/>
          </a:prstGeom>
          <a:noFill/>
        </p:spPr>
      </p:pic>
      <p:sp>
        <p:nvSpPr>
          <p:cNvPr id="6" name="TextBox 5"/>
          <p:cNvSpPr txBox="1"/>
          <p:nvPr/>
        </p:nvSpPr>
        <p:spPr>
          <a:xfrm>
            <a:off x="984223" y="5362587"/>
            <a:ext cx="8143932" cy="307777"/>
          </a:xfrm>
          <a:prstGeom prst="rect">
            <a:avLst/>
          </a:prstGeom>
          <a:noFill/>
        </p:spPr>
        <p:txBody>
          <a:bodyPr wrap="square" rtlCol="0">
            <a:spAutoFit/>
          </a:bodyPr>
          <a:lstStyle/>
          <a:p>
            <a:r>
              <a:rPr lang="ru-RU" sz="1400" dirty="0" smtClean="0"/>
              <a:t>Рис. Сопоставление денежного потока, базового плана по стоимости и Финансирование</a:t>
            </a:r>
            <a:endParaRPr lang="ru-RU" sz="1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txBox="1">
            <a:spLocks/>
          </p:cNvSpPr>
          <p:nvPr/>
        </p:nvSpPr>
        <p:spPr>
          <a:xfrm>
            <a:off x="269875" y="295275"/>
            <a:ext cx="94138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2800" kern="0" dirty="0" smtClean="0">
                <a:latin typeface="+mj-lt"/>
                <a:ea typeface="+mj-ea"/>
                <a:cs typeface="+mj-cs"/>
              </a:rPr>
              <a:t>Практический вопрос</a:t>
            </a:r>
            <a:endParaRPr lang="en-US" sz="2800" kern="0" dirty="0" smtClean="0">
              <a:latin typeface="+mj-lt"/>
              <a:ea typeface="+mj-ea"/>
              <a:cs typeface="+mj-cs"/>
            </a:endParaRPr>
          </a:p>
          <a:p>
            <a:pPr marL="0" marR="0" lvl="0" indent="0" algn="ctr" defTabSz="1079500" rtl="0" eaLnBrk="0" fontAlgn="base" latinLnBrk="0" hangingPunct="0">
              <a:lnSpc>
                <a:spcPct val="100000"/>
              </a:lnSpc>
              <a:spcBef>
                <a:spcPct val="0"/>
              </a:spcBef>
              <a:spcAft>
                <a:spcPct val="0"/>
              </a:spcAft>
              <a:buClrTx/>
              <a:buSzTx/>
              <a:buFontTx/>
              <a:buNone/>
              <a:tabLst/>
              <a:defRPr/>
            </a:pPr>
            <a:r>
              <a:rPr lang="ru-RU" sz="2800" kern="0" dirty="0" smtClean="0">
                <a:latin typeface="+mj-lt"/>
                <a:ea typeface="+mj-ea"/>
                <a:cs typeface="+mj-cs"/>
              </a:rPr>
              <a:t>  </a:t>
            </a:r>
          </a:p>
          <a:p>
            <a:pPr marL="0" marR="0" lvl="0" indent="0" algn="ctr" defTabSz="1079500" rtl="0" eaLnBrk="0" fontAlgn="base" latinLnBrk="0" hangingPunct="0">
              <a:lnSpc>
                <a:spcPct val="100000"/>
              </a:lnSpc>
              <a:spcBef>
                <a:spcPct val="0"/>
              </a:spcBef>
              <a:spcAft>
                <a:spcPct val="0"/>
              </a:spcAft>
              <a:buClrTx/>
              <a:buSzTx/>
              <a:buFontTx/>
              <a:buNone/>
              <a:tabLst/>
              <a:defRPr/>
            </a:pPr>
            <a:endParaRPr kumimoji="0" lang="ru-RU" b="1" i="0" u="none" strike="noStrike" kern="0" cap="none" spc="0" normalizeH="0" baseline="0" noProof="0" dirty="0">
              <a:ln>
                <a:noFill/>
              </a:ln>
              <a:effectLst/>
              <a:uLnTx/>
              <a:uFillTx/>
              <a:latin typeface="+mj-lt"/>
              <a:ea typeface="+mj-ea"/>
              <a:cs typeface="+mj-cs"/>
            </a:endParaRPr>
          </a:p>
        </p:txBody>
      </p:sp>
      <p:sp>
        <p:nvSpPr>
          <p:cNvPr id="13" name="Содержимое 10"/>
          <p:cNvSpPr txBox="1">
            <a:spLocks/>
          </p:cNvSpPr>
          <p:nvPr/>
        </p:nvSpPr>
        <p:spPr>
          <a:xfrm>
            <a:off x="0" y="2719381"/>
            <a:ext cx="7270767" cy="2857520"/>
          </a:xfrm>
          <a:prstGeom prst="rect">
            <a:avLst/>
          </a:prstGeom>
        </p:spPr>
        <p:txBody>
          <a:bodyPr/>
          <a:lstStyle/>
          <a:p>
            <a:pPr marL="742950" lvl="1" indent="-285750" defTabSz="1079500" eaLnBrk="0" hangingPunct="0">
              <a:lnSpc>
                <a:spcPct val="90000"/>
              </a:lnSpc>
              <a:spcBef>
                <a:spcPct val="90000"/>
              </a:spcBef>
              <a:buSzPct val="50000"/>
            </a:pPr>
            <a:r>
              <a:rPr lang="ru-RU" sz="2000" dirty="0" smtClean="0"/>
              <a:t>А  Все проекты имеют циклический характер</a:t>
            </a:r>
          </a:p>
          <a:p>
            <a:pPr marL="742950" lvl="1" indent="-285750" defTabSz="1079500" eaLnBrk="0" hangingPunct="0">
              <a:lnSpc>
                <a:spcPct val="90000"/>
              </a:lnSpc>
              <a:spcBef>
                <a:spcPct val="90000"/>
              </a:spcBef>
              <a:buSzPct val="50000"/>
            </a:pPr>
            <a:r>
              <a:rPr lang="ru-RU" sz="2000" dirty="0" smtClean="0"/>
              <a:t>В   В фазе исполнения всегда возникают проблемы</a:t>
            </a:r>
          </a:p>
          <a:p>
            <a:pPr marL="742950" lvl="1" indent="-285750" defTabSz="1079500" eaLnBrk="0" hangingPunct="0">
              <a:lnSpc>
                <a:spcPct val="90000"/>
              </a:lnSpc>
              <a:spcBef>
                <a:spcPct val="90000"/>
              </a:spcBef>
              <a:buSzPct val="50000"/>
            </a:pPr>
            <a:r>
              <a:rPr lang="ru-RU" sz="2000" dirty="0" smtClean="0"/>
              <a:t>С   Во время закрытия проекта происходят высокие затраты</a:t>
            </a:r>
          </a:p>
          <a:p>
            <a:pPr marL="742950" lvl="1" indent="-285750" defTabSz="1079500" eaLnBrk="0" hangingPunct="0">
              <a:lnSpc>
                <a:spcPct val="90000"/>
              </a:lnSpc>
              <a:spcBef>
                <a:spcPct val="90000"/>
              </a:spcBef>
              <a:buSzPct val="50000"/>
            </a:pPr>
            <a:r>
              <a:rPr lang="en-US" sz="2000" dirty="0" smtClean="0"/>
              <a:t>D   </a:t>
            </a:r>
            <a:r>
              <a:rPr lang="ru-RU" sz="2000" dirty="0" smtClean="0"/>
              <a:t>Основная часть бюджета проекта будет потрачена в фазе исполнения</a:t>
            </a:r>
          </a:p>
          <a:p>
            <a:pPr marL="742950" lvl="1" indent="-285750" defTabSz="1079500" eaLnBrk="0" hangingPunct="0">
              <a:lnSpc>
                <a:spcPct val="90000"/>
              </a:lnSpc>
              <a:spcBef>
                <a:spcPct val="90000"/>
              </a:spcBef>
              <a:buSzPct val="50000"/>
              <a:buFont typeface="Wingdings" pitchFamily="2" charset="2"/>
              <a:buChar char="n"/>
            </a:pPr>
            <a:endParaRPr lang="ru-RU" sz="1400" b="0" kern="0" dirty="0" smtClean="0"/>
          </a:p>
        </p:txBody>
      </p:sp>
      <p:sp>
        <p:nvSpPr>
          <p:cNvPr id="5" name="TextBox 4"/>
          <p:cNvSpPr txBox="1"/>
          <p:nvPr/>
        </p:nvSpPr>
        <p:spPr>
          <a:xfrm>
            <a:off x="341281" y="1076307"/>
            <a:ext cx="8715436" cy="1015663"/>
          </a:xfrm>
          <a:prstGeom prst="rect">
            <a:avLst/>
          </a:prstGeom>
          <a:noFill/>
        </p:spPr>
        <p:txBody>
          <a:bodyPr wrap="square" rtlCol="0">
            <a:spAutoFit/>
          </a:bodyPr>
          <a:lstStyle/>
          <a:p>
            <a:r>
              <a:rPr lang="ru-RU" sz="2000" dirty="0" smtClean="0"/>
              <a:t>В течение полного жизненного цикла проекта график</a:t>
            </a:r>
            <a:r>
              <a:rPr lang="en-US" sz="2000" dirty="0" smtClean="0"/>
              <a:t>, </a:t>
            </a:r>
            <a:r>
              <a:rPr lang="ru-RU" sz="2000" dirty="0" smtClean="0"/>
              <a:t>отображающий ожидаемые затраты на проект</a:t>
            </a:r>
            <a:r>
              <a:rPr lang="en-US" sz="2000" dirty="0" smtClean="0"/>
              <a:t>, </a:t>
            </a:r>
            <a:r>
              <a:rPr lang="ru-RU" sz="2000" dirty="0" smtClean="0"/>
              <a:t>будет обычно напоминать букву «</a:t>
            </a:r>
            <a:r>
              <a:rPr lang="en-US" sz="2000" dirty="0" smtClean="0"/>
              <a:t>S</a:t>
            </a:r>
            <a:r>
              <a:rPr lang="ru-RU" sz="2000" dirty="0" smtClean="0"/>
              <a:t>». Это указывает на то</a:t>
            </a:r>
            <a:r>
              <a:rPr lang="en-US" sz="2000" dirty="0" smtClean="0"/>
              <a:t>, </a:t>
            </a:r>
            <a:r>
              <a:rPr lang="ru-RU" sz="2000" dirty="0" smtClean="0"/>
              <a:t>что</a:t>
            </a:r>
            <a:r>
              <a:rPr lang="en-US" sz="2000" dirty="0" smtClean="0"/>
              <a:t>:</a:t>
            </a:r>
            <a:endParaRPr lang="ru-RU" sz="2000" dirty="0"/>
          </a:p>
        </p:txBody>
      </p:sp>
      <p:sp>
        <p:nvSpPr>
          <p:cNvPr id="7" name="Oval 6"/>
          <p:cNvSpPr>
            <a:spLocks noChangeArrowheads="1"/>
          </p:cNvSpPr>
          <p:nvPr/>
        </p:nvSpPr>
        <p:spPr bwMode="auto">
          <a:xfrm>
            <a:off x="0" y="4362455"/>
            <a:ext cx="7699395" cy="1033450"/>
          </a:xfrm>
          <a:prstGeom prst="ellipse">
            <a:avLst/>
          </a:prstGeom>
          <a:noFill/>
          <a:ln w="57150">
            <a:solidFill>
              <a:srgbClr val="FF3300"/>
            </a:solidFill>
            <a:round/>
            <a:headEnd/>
            <a:tailEnd/>
          </a:ln>
        </p:spPr>
        <p:txBody>
          <a:bodyPr wrap="none" lIns="97027" tIns="48513" rIns="97027" bIns="48513" anchor="ctr"/>
          <a:lstStyle/>
          <a:p>
            <a:endParaRPr lang="ru-RU"/>
          </a:p>
        </p:txBody>
      </p:sp>
      <p:sp>
        <p:nvSpPr>
          <p:cNvPr id="186370" name="AutoShape 2" descr="data:image/jpg;base64,/9j/4AAQSkZJRgABAQAAAQABAAD/2wCEAAkGBhAPDxUUExMWERQUGBcVGBcYFxYaGRwdGBYYIR8gHhobJygeHx8lHBcfIy8sLycqLCwwFR4xPTAqNSYuLCwBCQoKDQwOGA8PGjUgHyQ1LCw1NC0tLCkyLywvLDQsNSw1LCk1NDUsNCwsLiwpNSkpLCwsKSkpLzQsKSwsLSwsLP/AABEIAGAAYAMBIgACEQEDEQH/xAAcAAACAgMBAQAAAAAAAAAAAAAGBwUIAAMEAgH/xABAEAABAgMEBwUFBQYHAAAAAAABAgMABBEFBgchEjFBUWGBkRMicaGxI0JissEygpKi8CRSY3LS8RQVNFNzw9H/xAAaAQACAwEBAAAAAAAAAAAAAAACAwABBQQG/8QAKhEAAQMCBAUDBQAAAAAAAAAAAQACAwQREiExQTJRYYGRBRMjIjNCobH/2gAMAwEAAhEDEQA/AHjGRkapqaQ0hS1qCEJBKlHIACIotsCV4sTJKTJSCX3Blot0oDxXqHmeEAN9sS3ZsqalyWmNRIyWvxOxPDrugIaaUtQSkFSiaAAEkngBmYWX8llT19jhj8o3tPF6edJ7IIYTsoNJX4lZeQiBfvvaK9c07yVo/LSJ2xsJJ18BTpTLJOxXeX+EfUiCVjBSXA78w6o/ClCR0Ol6wNnFIEdXLmb+bJeM31tFBymnuatL5qxOWbi5aDRHaaD6fiTonqmnoYJJjBNkjuTLiT8SEq9NGB21cIp5oEtlEwNyToq6Ky84lnBV7VXHmL+bo6u/ilJTRCVkyzh2LI0T4L1daQZRWGcknGVlDiFNrGtKgQehgruXiM9IqS26S7L6tHWpHFBOzhq3Uiw/mnw15vhl8p5xkc8hPtzDSXGlBaFioUI6IatYG6yEtidfQzTxl2lexaNFEe+sH5Qchxqd0MLEW8BkpFRSaOO+yQdoKgankkHnSEFC3nZZVfOR8Y7rZKyy3VpQgFS1kJSBrJJyh8XLuMzZzYJAXMKHfc3V91O4evlC/wAHrLDs8p0ivYoqP5lmg8tKHREYN1dBAMPuHVclq2q1KsqdeVoITrPoANpMLmdxsGkQ1LVTsK10J+6kGnUxIYzsrMk0oV0Eu97mlQBPPLmITcU5xBsqrKqRj8Lck1pPGxJPtZUgb0OA/lUB6wY2FfiRnSEtOgLPuL7quQOvlWK8R9BpFB5XOyvlbxZqydtXflp1vQfbCxsOpSfBWsQhr43fTITi2UrK0gJUCRQ0UK0NMqj9UgouXik4wQ1Nkutag4c1o8dqk+fjqiKxSeSu0ipJCkqbaIIzBBTkQYtxBF0yqkimixt1WzDm+hkXw04r9ndNDXUhR1KHDfwz2Q84q1DzwtvAZqRCFGrjBDZ3lNO4egI+5EYdkdBOftnsg3GS0yucbZByaRUj4ln+lKYX0EuIzxXasxXYpKeiEwNQB1XBUOxSuPVMrBOYAemEbVIQoeCVEH5xDbiuV07fMhNoeAJSO6sDak6+e0cQIsLIT7cw2lxpQWhYqCIaw5WWrQSAx4dwvU3KIebU24kLQoUUk5giFtbmDIJKpV3R/huVIHgsZ9QfGGfGQRAK6pYWS8QVfrQw8tJitZdSwNrdF+Qz8oH3mFIUUqSUqGsKBB6HOLQxyz1mMzCdF1tDo3KSD0rqgCxcL/Tm/iVWSPpUTrzplDhvHhDLuJKpU9iv9wkls/VPmOEKe0rNdlnVNOpKFpNCD+swd8LIIWdNTvh4lywb4R2kWrQ7OvdeQpPNPeHoesBETdynii0pYj/dQPxGn1iDVDA7DI09V1YjsFFqzFfeUlXVCYGoYWMtmFE228Bk6jRJ+JB/pUOhhexDqiqG4ZXDqsibu3fCas9VWVVQTVTas0HlsPEUjnsawXZtL3ZDSU0jtNEDNQ0gDTiAa8aRGxEsFzLOGSc9i4vyboAfSqXVv+2jqMxzEGNn2xLzIqy6h3b3VAkeI1iKzR6bcKSCCQRqIyPWCDyu5nqDxxC/6Vo4yEDZGI1oSxFHi6ke673x1+15w17mX6ZtJJFOzeQKqQTXLek7RXmK84YHArQhq45TYZFE8AWLl30vSn+IA9oxSp3oJoQfAmo574PYhb6U/wAuma6uyX6ZecWRcJs7Q6NwKrpE3cpnTtKWH8VJ/Dn9IhIOMIrMLtodpTusoUrmruj1J5Qgarz0DcUjR1THxCu8Z2RWlIq437RG8lINRzSSPGkIGLSQmcULlGWdMy0n2LhqsD3Fk/Ko9DluhjxutOvgJ+Qd1swX/wBY9/w/9iIn784YJmSp+Voh05qbOSVneP3VeR4QvLmXqNmzPaaHaJUNBY1GlQapO+o/WuHlYV5ZaeRpMOBW9JyWnxTrHpEbYiyqlEUsXtu1Vdp6QdYWUOoU2sa0qFD/AG4xzxZi07Gl5pOi80h0bNIZjwOscoEp3B6QWaoU61wSoEfmBPnFFh2SpPT3g/QbpKQb4SSLq7RDiQdBtCtM7O8KAeJPoYL5XBqSSarcecG6qUjyFfODSzLKZlWw2yhLaBsHqTrJ4xGsN80dPRPa8OflZdcAuLdupZkuwB775pTchJBJ60HM7oIryXol7Pa03Vd4/YQPtKPAbt51CEJeC3XZ6YU86c1ZADUlI1JHAf8Apgnu2XRW1AY0sGpUbD1wvu8ZSRClCjj5Dit4TTujpn94wv8ADe5RnXg86n9nbNTXUtQ93iN/TbDwgWDdIoICPkPZZGuYl0OIUhaQpKgQUkVBB3xsjIatZJe+2GLsqVOywLrOspFStH1UnjrG3fAPLzK21BSFKQoalJJBHgRnFoIFrxYcSU6SrRLLhz026Cp+JP2T68YWWcllz0Fzijy6JcWTizPs0DhRMJ+MUV+JNPMGCeVxrYI9pLOJPwKQr5tGIC08HZ1snsltvp2Z6Cuhy/NEE9cK0kHOVcP8tFDyMDdwXOJKuPLP+phO40ylO6w8Tx7MDrpH0gftfGSacBDDSGB+8Tpq5ZBI6GBxm4dpLOUq4PEBPqYm7NwgnnCO1LbCdtTpq6Jy8xEu4q/dq5MgD4sg2dn3X1lbq1OLOtSjU/2guuXhs9OlLjwLUvrzyUsfCNg49KwwbvYYyUoQpQMw4M9JylAeCNQ51MF0EGc06GgN8UvhaJKSbYbS22kIQgUSkagI3xkZDFq6L//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6372" name="Picture 4" descr="http://t0.gstatic.com/images?q=tbn:ANd9GcQYhWc-EZLIPtYLDQ-LCZ-fW6DzujJm3EOEedDbfKytAwNREudc"/>
          <p:cNvPicPr>
            <a:picLocks noChangeAspect="1" noChangeArrowheads="1"/>
          </p:cNvPicPr>
          <p:nvPr/>
        </p:nvPicPr>
        <p:blipFill>
          <a:blip r:embed="rId3"/>
          <a:srcRect/>
          <a:stretch>
            <a:fillRect/>
          </a:stretch>
        </p:blipFill>
        <p:spPr bwMode="auto">
          <a:xfrm>
            <a:off x="7842271" y="3005133"/>
            <a:ext cx="123825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10"/>
          <p:cNvSpPr txBox="1">
            <a:spLocks noChangeArrowheads="1"/>
          </p:cNvSpPr>
          <p:nvPr/>
        </p:nvSpPr>
        <p:spPr bwMode="auto">
          <a:xfrm>
            <a:off x="1" y="6906009"/>
            <a:ext cx="2325109" cy="836637"/>
          </a:xfrm>
          <a:prstGeom prst="rect">
            <a:avLst/>
          </a:prstGeom>
          <a:noFill/>
          <a:ln w="12700" cap="sq">
            <a:noFill/>
            <a:miter lim="800000"/>
            <a:headEnd type="none" w="sm" len="sm"/>
            <a:tailEnd type="none" w="sm" len="sm"/>
          </a:ln>
        </p:spPr>
        <p:txBody>
          <a:bodyPr lIns="97027" tIns="48513" rIns="97027" bIns="48513">
            <a:spAutoFit/>
          </a:bodyPr>
          <a:lstStyle/>
          <a:p>
            <a:pPr>
              <a:spcBef>
                <a:spcPct val="50000"/>
              </a:spcBef>
            </a:pPr>
            <a:r>
              <a:rPr lang="ru-RU"/>
              <a:t>МОНИТОРИНГ</a:t>
            </a:r>
          </a:p>
        </p:txBody>
      </p:sp>
      <p:sp>
        <p:nvSpPr>
          <p:cNvPr id="109571" name="Text Box 11"/>
          <p:cNvSpPr txBox="1">
            <a:spLocks noChangeArrowheads="1"/>
          </p:cNvSpPr>
          <p:nvPr/>
        </p:nvSpPr>
        <p:spPr bwMode="auto">
          <a:xfrm>
            <a:off x="7815930" y="6906009"/>
            <a:ext cx="1867820" cy="836637"/>
          </a:xfrm>
          <a:prstGeom prst="rect">
            <a:avLst/>
          </a:prstGeom>
          <a:noFill/>
          <a:ln w="12700" cap="sq">
            <a:noFill/>
            <a:miter lim="800000"/>
            <a:headEnd type="none" w="sm" len="sm"/>
            <a:tailEnd type="none" w="sm" len="sm"/>
          </a:ln>
        </p:spPr>
        <p:txBody>
          <a:bodyPr lIns="97027" tIns="48513" rIns="97027" bIns="48513">
            <a:spAutoFit/>
          </a:bodyPr>
          <a:lstStyle/>
          <a:p>
            <a:pPr>
              <a:spcBef>
                <a:spcPct val="50000"/>
              </a:spcBef>
            </a:pPr>
            <a:r>
              <a:rPr lang="ru-RU"/>
              <a:t>СТОИМОСТЬ</a:t>
            </a:r>
          </a:p>
        </p:txBody>
      </p:sp>
      <p:pic>
        <p:nvPicPr>
          <p:cNvPr id="109572" name="Picture 12"/>
          <p:cNvPicPr>
            <a:picLocks noChangeAspect="1" noChangeArrowheads="1"/>
          </p:cNvPicPr>
          <p:nvPr/>
        </p:nvPicPr>
        <p:blipFill>
          <a:blip r:embed="rId2"/>
          <a:srcRect/>
          <a:stretch>
            <a:fillRect/>
          </a:stretch>
        </p:blipFill>
        <p:spPr bwMode="auto">
          <a:xfrm>
            <a:off x="2859733" y="1349451"/>
            <a:ext cx="6294438" cy="4924901"/>
          </a:xfrm>
          <a:prstGeom prst="rect">
            <a:avLst/>
          </a:prstGeom>
          <a:noFill/>
          <a:ln w="9525">
            <a:noFill/>
            <a:miter lim="800000"/>
            <a:headEnd/>
            <a:tailEnd/>
          </a:ln>
        </p:spPr>
      </p:pic>
      <p:sp>
        <p:nvSpPr>
          <p:cNvPr id="109573" name="AutoShape 13"/>
          <p:cNvSpPr>
            <a:spLocks noChangeArrowheads="1"/>
          </p:cNvSpPr>
          <p:nvPr/>
        </p:nvSpPr>
        <p:spPr bwMode="auto">
          <a:xfrm>
            <a:off x="2553753" y="4337156"/>
            <a:ext cx="1296210" cy="996465"/>
          </a:xfrm>
          <a:prstGeom prst="irregularSeal1">
            <a:avLst/>
          </a:prstGeom>
          <a:solidFill>
            <a:srgbClr val="CCFFCC"/>
          </a:solidFill>
          <a:ln w="12700" cap="sq">
            <a:solidFill>
              <a:schemeClr val="tx1"/>
            </a:solidFill>
            <a:miter lim="800000"/>
            <a:headEnd type="none" w="sm" len="sm"/>
            <a:tailEnd type="none" w="sm" len="sm"/>
          </a:ln>
        </p:spPr>
        <p:txBody>
          <a:bodyPr wrap="none" lIns="97027" tIns="48513" rIns="97027" bIns="48513" anchor="ctr"/>
          <a:lstStyle/>
          <a:p>
            <a:pPr algn="ctr"/>
            <a:r>
              <a:rPr lang="ru-RU" sz="1500" dirty="0"/>
              <a:t>Схема</a:t>
            </a:r>
          </a:p>
        </p:txBody>
      </p:sp>
      <p:sp>
        <p:nvSpPr>
          <p:cNvPr id="109574" name="Rectangle 14"/>
          <p:cNvSpPr>
            <a:spLocks noChangeArrowheads="1"/>
          </p:cNvSpPr>
          <p:nvPr/>
        </p:nvSpPr>
        <p:spPr bwMode="auto">
          <a:xfrm>
            <a:off x="495957" y="1119757"/>
            <a:ext cx="3890312" cy="1379850"/>
          </a:xfrm>
          <a:prstGeom prst="rect">
            <a:avLst/>
          </a:prstGeom>
          <a:noFill/>
          <a:ln w="9525">
            <a:noFill/>
            <a:miter lim="800000"/>
            <a:headEnd/>
            <a:tailEnd/>
          </a:ln>
        </p:spPr>
        <p:txBody>
          <a:bodyPr lIns="97027" tIns="48513" rIns="97027" bIns="48513"/>
          <a:lstStyle/>
          <a:p>
            <a:pPr marL="363851" indent="-363851">
              <a:spcBef>
                <a:spcPct val="50000"/>
              </a:spcBef>
            </a:pPr>
            <a:r>
              <a:rPr lang="en-US" sz="2100" dirty="0"/>
              <a:t>     </a:t>
            </a:r>
            <a:r>
              <a:rPr lang="ru-RU" sz="1500" dirty="0"/>
              <a:t>Управление стоимостью проекта включает в себя поиск причин</a:t>
            </a:r>
            <a:r>
              <a:rPr lang="en-US" sz="1500" dirty="0"/>
              <a:t>, </a:t>
            </a:r>
            <a:r>
              <a:rPr lang="ru-RU" sz="1500" dirty="0"/>
              <a:t>вызывающих как позитивные</a:t>
            </a:r>
            <a:r>
              <a:rPr lang="en-US" sz="1500" dirty="0"/>
              <a:t>, </a:t>
            </a:r>
            <a:r>
              <a:rPr lang="ru-RU" sz="1500" dirty="0"/>
              <a:t>так и негативные отклонения базового плана по стоимости.</a:t>
            </a:r>
            <a:endParaRPr lang="en-US" sz="1500" dirty="0"/>
          </a:p>
        </p:txBody>
      </p:sp>
      <p:pic>
        <p:nvPicPr>
          <p:cNvPr id="109575" name="Picture 15" descr="20061110_PMBOK_guide2004copy"/>
          <p:cNvPicPr>
            <a:picLocks noChangeAspect="1" noChangeArrowheads="1"/>
          </p:cNvPicPr>
          <p:nvPr/>
        </p:nvPicPr>
        <p:blipFill>
          <a:blip r:embed="rId3"/>
          <a:srcRect/>
          <a:stretch>
            <a:fillRect/>
          </a:stretch>
        </p:blipFill>
        <p:spPr bwMode="auto">
          <a:xfrm>
            <a:off x="265630" y="1427141"/>
            <a:ext cx="484188" cy="628280"/>
          </a:xfrm>
          <a:prstGeom prst="rect">
            <a:avLst/>
          </a:prstGeom>
          <a:noFill/>
          <a:ln w="9525">
            <a:noFill/>
            <a:miter lim="800000"/>
            <a:headEnd/>
            <a:tailEnd/>
          </a:ln>
        </p:spPr>
      </p:pic>
      <p:sp>
        <p:nvSpPr>
          <p:cNvPr id="109576" name="Rectangle 16"/>
          <p:cNvSpPr>
            <a:spLocks noChangeArrowheads="1"/>
          </p:cNvSpPr>
          <p:nvPr/>
        </p:nvSpPr>
        <p:spPr bwMode="auto">
          <a:xfrm>
            <a:off x="647265" y="200983"/>
            <a:ext cx="7989094" cy="684014"/>
          </a:xfrm>
          <a:prstGeom prst="rect">
            <a:avLst/>
          </a:prstGeom>
          <a:noFill/>
          <a:ln w="9525">
            <a:noFill/>
            <a:miter lim="800000"/>
            <a:headEnd/>
            <a:tailEnd/>
          </a:ln>
        </p:spPr>
        <p:txBody>
          <a:bodyPr lIns="97027" tIns="48513" rIns="97027" bIns="48513" anchor="b"/>
          <a:lstStyle/>
          <a:p>
            <a:pPr algn="ctr"/>
            <a:r>
              <a:rPr lang="ru-RU" sz="3000" dirty="0">
                <a:solidFill>
                  <a:schemeClr val="tx2"/>
                </a:solidFill>
              </a:rPr>
              <a:t>Управление стоимостью</a:t>
            </a:r>
            <a:r>
              <a:rPr lang="en-US" sz="3000" dirty="0">
                <a:solidFill>
                  <a:schemeClr val="tx2"/>
                </a:solidFill>
              </a:rPr>
              <a:t/>
            </a:r>
            <a:br>
              <a:rPr lang="en-US" sz="3000" dirty="0">
                <a:solidFill>
                  <a:schemeClr val="tx2"/>
                </a:solidFill>
              </a:rPr>
            </a:br>
            <a:r>
              <a:rPr lang="ru-RU" sz="2100" dirty="0">
                <a:solidFill>
                  <a:schemeClr val="tx2"/>
                </a:solidFill>
              </a:rPr>
              <a:t>(</a:t>
            </a:r>
            <a:r>
              <a:rPr lang="en-US" sz="2100" dirty="0">
                <a:solidFill>
                  <a:schemeClr val="tx2"/>
                </a:solidFill>
              </a:rPr>
              <a:t>Cost Control)</a:t>
            </a:r>
            <a:endParaRPr lang="ru-RU" sz="2100" dirty="0">
              <a:solidFill>
                <a:schemeClr val="tx2"/>
              </a:solidFill>
            </a:endParaRPr>
          </a:p>
        </p:txBody>
      </p:sp>
      <p:sp>
        <p:nvSpPr>
          <p:cNvPr id="109577" name="AutoShape 17"/>
          <p:cNvSpPr>
            <a:spLocks noChangeArrowheads="1"/>
          </p:cNvSpPr>
          <p:nvPr/>
        </p:nvSpPr>
        <p:spPr bwMode="auto">
          <a:xfrm>
            <a:off x="189978" y="966064"/>
            <a:ext cx="3888630" cy="1533543"/>
          </a:xfrm>
          <a:prstGeom prst="roundRect">
            <a:avLst>
              <a:gd name="adj" fmla="val 16667"/>
            </a:avLst>
          </a:prstGeom>
          <a:noFill/>
          <a:ln w="12700">
            <a:solidFill>
              <a:schemeClr val="tx1"/>
            </a:solidFill>
            <a:prstDash val="dash"/>
            <a:round/>
            <a:headEnd type="none" w="sm" len="sm"/>
            <a:tailEnd type="none" w="sm" len="sm"/>
          </a:ln>
        </p:spPr>
        <p:txBody>
          <a:bodyPr wrap="none" lIns="97027" tIns="48513" rIns="97027" bIns="48513" anchor="ctr"/>
          <a:lstStyle/>
          <a:p>
            <a:endParaRPr lang="ru-RU"/>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3"/>
          <p:cNvSpPr txBox="1">
            <a:spLocks noChangeArrowheads="1"/>
          </p:cNvSpPr>
          <p:nvPr/>
        </p:nvSpPr>
        <p:spPr bwMode="auto">
          <a:xfrm>
            <a:off x="1" y="6906009"/>
            <a:ext cx="2325109" cy="836637"/>
          </a:xfrm>
          <a:prstGeom prst="rect">
            <a:avLst/>
          </a:prstGeom>
          <a:noFill/>
          <a:ln w="12700" cap="sq">
            <a:noFill/>
            <a:miter lim="800000"/>
            <a:headEnd type="none" w="sm" len="sm"/>
            <a:tailEnd type="none" w="sm" len="sm"/>
          </a:ln>
        </p:spPr>
        <p:txBody>
          <a:bodyPr lIns="97027" tIns="48513" rIns="97027" bIns="48513">
            <a:spAutoFit/>
          </a:bodyPr>
          <a:lstStyle/>
          <a:p>
            <a:pPr>
              <a:spcBef>
                <a:spcPct val="50000"/>
              </a:spcBef>
            </a:pPr>
            <a:r>
              <a:rPr lang="ru-RU"/>
              <a:t>МОНИТОРИНГ</a:t>
            </a:r>
          </a:p>
        </p:txBody>
      </p:sp>
      <p:sp>
        <p:nvSpPr>
          <p:cNvPr id="110595" name="Text Box 4"/>
          <p:cNvSpPr txBox="1">
            <a:spLocks noChangeArrowheads="1"/>
          </p:cNvSpPr>
          <p:nvPr/>
        </p:nvSpPr>
        <p:spPr bwMode="auto">
          <a:xfrm>
            <a:off x="7815930" y="6906009"/>
            <a:ext cx="1867820" cy="836637"/>
          </a:xfrm>
          <a:prstGeom prst="rect">
            <a:avLst/>
          </a:prstGeom>
          <a:noFill/>
          <a:ln w="12700" cap="sq">
            <a:noFill/>
            <a:miter lim="800000"/>
            <a:headEnd type="none" w="sm" len="sm"/>
            <a:tailEnd type="none" w="sm" len="sm"/>
          </a:ln>
        </p:spPr>
        <p:txBody>
          <a:bodyPr lIns="97027" tIns="48513" rIns="97027" bIns="48513">
            <a:spAutoFit/>
          </a:bodyPr>
          <a:lstStyle/>
          <a:p>
            <a:pPr>
              <a:spcBef>
                <a:spcPct val="50000"/>
              </a:spcBef>
            </a:pPr>
            <a:r>
              <a:rPr lang="ru-RU"/>
              <a:t>СТОИМОСТЬ</a:t>
            </a:r>
          </a:p>
        </p:txBody>
      </p:sp>
      <p:sp>
        <p:nvSpPr>
          <p:cNvPr id="110596" name="Rectangle 9"/>
          <p:cNvSpPr>
            <a:spLocks noChangeArrowheads="1"/>
          </p:cNvSpPr>
          <p:nvPr/>
        </p:nvSpPr>
        <p:spPr bwMode="auto">
          <a:xfrm>
            <a:off x="627033" y="933431"/>
            <a:ext cx="8001056" cy="5362332"/>
          </a:xfrm>
          <a:prstGeom prst="rect">
            <a:avLst/>
          </a:prstGeom>
          <a:noFill/>
          <a:ln w="9525">
            <a:noFill/>
            <a:miter lim="800000"/>
            <a:headEnd/>
            <a:tailEnd/>
          </a:ln>
        </p:spPr>
        <p:txBody>
          <a:bodyPr lIns="97027" tIns="48513" rIns="97027" bIns="48513"/>
          <a:lstStyle/>
          <a:p>
            <a:pPr marL="606419" indent="-606419">
              <a:spcBef>
                <a:spcPct val="20000"/>
              </a:spcBef>
              <a:buClr>
                <a:schemeClr val="tx2"/>
              </a:buClr>
              <a:buSzPct val="70000"/>
            </a:pPr>
            <a:r>
              <a:rPr lang="ru-RU" b="1" dirty="0"/>
              <a:t>  Управление стоимостью </a:t>
            </a:r>
            <a:r>
              <a:rPr lang="ru-RU" dirty="0"/>
              <a:t>включает в себя</a:t>
            </a:r>
            <a:r>
              <a:rPr lang="en-US" dirty="0"/>
              <a:t>:</a:t>
            </a:r>
            <a:endParaRPr lang="ru-RU" dirty="0"/>
          </a:p>
          <a:p>
            <a:pPr marL="606419" indent="-606419">
              <a:spcBef>
                <a:spcPct val="20000"/>
              </a:spcBef>
              <a:buClr>
                <a:schemeClr val="tx2"/>
              </a:buClr>
              <a:buSzPct val="70000"/>
            </a:pPr>
            <a:endParaRPr lang="ru-RU" sz="1100" dirty="0"/>
          </a:p>
          <a:p>
            <a:pPr marL="606419" indent="-606419">
              <a:spcBef>
                <a:spcPct val="20000"/>
              </a:spcBef>
              <a:buClr>
                <a:schemeClr val="tx2"/>
              </a:buClr>
              <a:buSzPct val="70000"/>
              <a:buFont typeface="Wingdings" pitchFamily="2" charset="2"/>
              <a:buChar char="l"/>
            </a:pPr>
            <a:r>
              <a:rPr lang="ru-RU" sz="2000" dirty="0"/>
              <a:t>Воздействие на факторы</a:t>
            </a:r>
            <a:r>
              <a:rPr lang="en-US" sz="2000" dirty="0"/>
              <a:t>, </a:t>
            </a:r>
            <a:r>
              <a:rPr lang="ru-RU" sz="2000" dirty="0"/>
              <a:t>вызывающие изменение базового плана.</a:t>
            </a:r>
          </a:p>
          <a:p>
            <a:pPr marL="606419" indent="-606419">
              <a:spcBef>
                <a:spcPct val="20000"/>
              </a:spcBef>
              <a:buClr>
                <a:schemeClr val="tx2"/>
              </a:buClr>
              <a:buSzPct val="70000"/>
              <a:buFont typeface="Wingdings" pitchFamily="2" charset="2"/>
              <a:buChar char="l"/>
            </a:pPr>
            <a:r>
              <a:rPr lang="ru-RU" sz="2000" dirty="0"/>
              <a:t>Проверка того</a:t>
            </a:r>
            <a:r>
              <a:rPr lang="en-US" sz="2000" dirty="0"/>
              <a:t>, </a:t>
            </a:r>
            <a:r>
              <a:rPr lang="ru-RU" sz="2000" dirty="0"/>
              <a:t>что запрошенные изменения одобрены.</a:t>
            </a:r>
          </a:p>
          <a:p>
            <a:pPr marL="606419" indent="-606419">
              <a:spcBef>
                <a:spcPct val="20000"/>
              </a:spcBef>
              <a:buClr>
                <a:schemeClr val="tx2"/>
              </a:buClr>
              <a:buSzPct val="70000"/>
              <a:buFont typeface="Wingdings" pitchFamily="2" charset="2"/>
              <a:buChar char="l"/>
            </a:pPr>
            <a:r>
              <a:rPr lang="ru-RU" sz="2000" dirty="0"/>
              <a:t>Управление фактическими изменениями по мере их возникновения. </a:t>
            </a:r>
            <a:endParaRPr lang="en-US" sz="2000" dirty="0"/>
          </a:p>
          <a:p>
            <a:pPr marL="606419" indent="-606419">
              <a:spcBef>
                <a:spcPct val="20000"/>
              </a:spcBef>
              <a:buClr>
                <a:schemeClr val="tx2"/>
              </a:buClr>
              <a:buSzPct val="70000"/>
              <a:buFont typeface="Wingdings" pitchFamily="2" charset="2"/>
              <a:buChar char="l"/>
            </a:pPr>
            <a:r>
              <a:rPr lang="ru-RU" sz="2000" dirty="0"/>
              <a:t>Обеспечения не превышения стоимости сверх авторизованных фондов.</a:t>
            </a:r>
          </a:p>
          <a:p>
            <a:pPr marL="606419" indent="-606419">
              <a:spcBef>
                <a:spcPct val="20000"/>
              </a:spcBef>
              <a:buClr>
                <a:schemeClr val="tx2"/>
              </a:buClr>
              <a:buSzPct val="70000"/>
              <a:buFont typeface="Wingdings" pitchFamily="2" charset="2"/>
              <a:buChar char="l"/>
            </a:pPr>
            <a:r>
              <a:rPr lang="ru-RU" sz="2000" dirty="0"/>
              <a:t>Мониторинг выполнения стоимости.</a:t>
            </a:r>
          </a:p>
          <a:p>
            <a:pPr marL="606419" indent="-606419">
              <a:spcBef>
                <a:spcPct val="20000"/>
              </a:spcBef>
              <a:buClr>
                <a:schemeClr val="tx2"/>
              </a:buClr>
              <a:buSzPct val="70000"/>
              <a:buFont typeface="Wingdings" pitchFamily="2" charset="2"/>
              <a:buChar char="l"/>
            </a:pPr>
            <a:r>
              <a:rPr lang="ru-RU" sz="2000" dirty="0"/>
              <a:t>Предотвращение несоответствующих изменений.</a:t>
            </a:r>
          </a:p>
          <a:p>
            <a:pPr marL="606419" indent="-606419">
              <a:spcBef>
                <a:spcPct val="20000"/>
              </a:spcBef>
              <a:buClr>
                <a:schemeClr val="tx2"/>
              </a:buClr>
              <a:buSzPct val="70000"/>
              <a:buFont typeface="Wingdings" pitchFamily="2" charset="2"/>
              <a:buChar char="l"/>
            </a:pPr>
            <a:r>
              <a:rPr lang="ru-RU" sz="2000" dirty="0"/>
              <a:t>Информирование участников проекта об утвержденных изменениях.</a:t>
            </a:r>
          </a:p>
          <a:p>
            <a:pPr marL="606419" indent="-606419">
              <a:spcBef>
                <a:spcPct val="20000"/>
              </a:spcBef>
              <a:buClr>
                <a:schemeClr val="tx2"/>
              </a:buClr>
              <a:buSzPct val="70000"/>
              <a:buFont typeface="Wingdings" pitchFamily="2" charset="2"/>
              <a:buChar char="l"/>
            </a:pPr>
            <a:r>
              <a:rPr lang="ru-RU" sz="2000" dirty="0"/>
              <a:t>Выполнения действий</a:t>
            </a:r>
            <a:r>
              <a:rPr lang="en-US" sz="2000" dirty="0"/>
              <a:t>, </a:t>
            </a:r>
            <a:r>
              <a:rPr lang="ru-RU" sz="2000" dirty="0"/>
              <a:t>чтобы превышение стоимости не превышало лимиты.</a:t>
            </a:r>
            <a:endParaRPr lang="en-US" sz="2000" dirty="0"/>
          </a:p>
        </p:txBody>
      </p:sp>
      <p:sp>
        <p:nvSpPr>
          <p:cNvPr id="7" name="Заголовок 9"/>
          <p:cNvSpPr txBox="1">
            <a:spLocks/>
          </p:cNvSpPr>
          <p:nvPr/>
        </p:nvSpPr>
        <p:spPr>
          <a:xfrm>
            <a:off x="484188" y="292100"/>
            <a:ext cx="87153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3200" kern="0" dirty="0" smtClean="0">
                <a:latin typeface="+mj-lt"/>
                <a:ea typeface="+mj-ea"/>
                <a:cs typeface="+mj-cs"/>
              </a:rPr>
              <a:t>Управление стоимостью</a:t>
            </a:r>
            <a:endParaRPr kumimoji="0" lang="ru-RU" sz="3200" b="1"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9"/>
          <p:cNvSpPr txBox="1">
            <a:spLocks/>
          </p:cNvSpPr>
          <p:nvPr/>
        </p:nvSpPr>
        <p:spPr>
          <a:xfrm>
            <a:off x="484188" y="292100"/>
            <a:ext cx="87153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3200" kern="0" dirty="0" smtClean="0">
                <a:latin typeface="+mj-lt"/>
                <a:ea typeface="+mj-ea"/>
                <a:cs typeface="+mj-cs"/>
              </a:rPr>
              <a:t>Отчетность по освоенному объему</a:t>
            </a:r>
            <a:endParaRPr kumimoji="0" lang="ru-RU" sz="3200" b="1" i="0" u="none" strike="noStrike" kern="0" cap="none" spc="0" normalizeH="0" baseline="0" noProof="0" dirty="0">
              <a:ln>
                <a:noFill/>
              </a:ln>
              <a:effectLst/>
              <a:uLnTx/>
              <a:uFillTx/>
              <a:latin typeface="+mj-lt"/>
              <a:ea typeface="+mj-ea"/>
              <a:cs typeface="+mj-cs"/>
            </a:endParaRPr>
          </a:p>
        </p:txBody>
      </p:sp>
      <p:sp>
        <p:nvSpPr>
          <p:cNvPr id="4" name="Содержимое 10"/>
          <p:cNvSpPr txBox="1">
            <a:spLocks/>
          </p:cNvSpPr>
          <p:nvPr/>
        </p:nvSpPr>
        <p:spPr>
          <a:xfrm>
            <a:off x="769909" y="1147745"/>
            <a:ext cx="7786742" cy="4714908"/>
          </a:xfrm>
          <a:prstGeom prst="rect">
            <a:avLst/>
          </a:prstGeom>
        </p:spPr>
        <p:txBody>
          <a:bodyPr/>
          <a:lstStyle/>
          <a:p>
            <a:pPr marL="742950" lvl="1" indent="-285750" defTabSz="1079500" eaLnBrk="0" hangingPunct="0">
              <a:lnSpc>
                <a:spcPct val="90000"/>
              </a:lnSpc>
              <a:spcBef>
                <a:spcPct val="90000"/>
              </a:spcBef>
              <a:buSzPct val="50000"/>
            </a:pPr>
            <a:r>
              <a:rPr lang="ru-RU" sz="2000" b="0" dirty="0" smtClean="0"/>
              <a:t>СИСТЕМА ОТЧЕТНОСТИ ПО ОСВОЕННОМУ ОБЪЕМУ (</a:t>
            </a:r>
            <a:r>
              <a:rPr lang="en-US" sz="2000" b="0" dirty="0" smtClean="0"/>
              <a:t>EARNED VALUE REPORTING) </a:t>
            </a:r>
            <a:r>
              <a:rPr lang="ru-RU" sz="2000" b="0" dirty="0" smtClean="0"/>
              <a:t>В НАСТОЯЩЕЕ ВРЕМЯ ЯВЛЯЕТСЯ НАИБОЛЕЕ РАСПРОСТРАНЕННЫМ МЕТОДОМ ИЗМЕРЕНИЯ ИСПОЛНЕНИ ПРОЕКТА</a:t>
            </a:r>
          </a:p>
          <a:p>
            <a:pPr marL="742950" lvl="1" indent="-285750" defTabSz="1079500" eaLnBrk="0" hangingPunct="0">
              <a:lnSpc>
                <a:spcPct val="90000"/>
              </a:lnSpc>
              <a:spcBef>
                <a:spcPct val="90000"/>
              </a:spcBef>
              <a:buSzPct val="50000"/>
              <a:buFont typeface="Wingdings" pitchFamily="2" charset="2"/>
              <a:buChar char="n"/>
            </a:pPr>
            <a:r>
              <a:rPr lang="ru-RU" sz="2000" dirty="0" smtClean="0"/>
              <a:t>Позволяет в одном отчете представить сведения об исполнении расходов и об исполнении расписания.</a:t>
            </a:r>
          </a:p>
          <a:p>
            <a:pPr marL="742950" lvl="1" indent="-285750" defTabSz="1079500" eaLnBrk="0" hangingPunct="0">
              <a:lnSpc>
                <a:spcPct val="90000"/>
              </a:lnSpc>
              <a:spcBef>
                <a:spcPct val="90000"/>
              </a:spcBef>
              <a:buSzPct val="50000"/>
              <a:buFont typeface="Wingdings" pitchFamily="2" charset="2"/>
              <a:buChar char="n"/>
            </a:pPr>
            <a:r>
              <a:rPr lang="ru-RU" sz="2000" dirty="0" smtClean="0"/>
              <a:t>И расписание</a:t>
            </a:r>
            <a:r>
              <a:rPr lang="en-US" sz="2000" dirty="0" smtClean="0"/>
              <a:t>,</a:t>
            </a:r>
            <a:r>
              <a:rPr lang="ru-RU" sz="2000" dirty="0" smtClean="0"/>
              <a:t> и расходы измеряются в денежных единицах.</a:t>
            </a:r>
          </a:p>
          <a:p>
            <a:pPr marL="742950" lvl="1" indent="-285750" defTabSz="1079500" eaLnBrk="0" hangingPunct="0">
              <a:lnSpc>
                <a:spcPct val="90000"/>
              </a:lnSpc>
              <a:spcBef>
                <a:spcPct val="90000"/>
              </a:spcBef>
              <a:buSzPct val="50000"/>
              <a:buFont typeface="Wingdings" pitchFamily="2" charset="2"/>
              <a:buChar char="n"/>
            </a:pPr>
            <a:r>
              <a:rPr lang="ru-RU" sz="2000" dirty="0" smtClean="0"/>
              <a:t>Эталоном является запланированные бюджет и расписание проекта.</a:t>
            </a:r>
          </a:p>
          <a:p>
            <a:pPr marL="742950" lvl="1" indent="-285750" defTabSz="1079500" eaLnBrk="0" hangingPunct="0">
              <a:lnSpc>
                <a:spcPct val="90000"/>
              </a:lnSpc>
              <a:spcBef>
                <a:spcPct val="90000"/>
              </a:spcBef>
              <a:buSzPct val="50000"/>
              <a:buFont typeface="Wingdings" pitchFamily="2" charset="2"/>
              <a:buChar char="n"/>
            </a:pPr>
            <a:r>
              <a:rPr lang="ru-RU" sz="2000" dirty="0" smtClean="0"/>
              <a:t>Относительно эталона измеряем реальный прогресс в бюджете и расписании.</a:t>
            </a:r>
          </a:p>
          <a:p>
            <a:pPr marL="742950" lvl="1" indent="-285750" defTabSz="1079500" eaLnBrk="0" hangingPunct="0">
              <a:lnSpc>
                <a:spcPct val="90000"/>
              </a:lnSpc>
              <a:spcBef>
                <a:spcPct val="90000"/>
              </a:spcBef>
              <a:buSzPct val="50000"/>
              <a:buFont typeface="Wingdings" pitchFamily="2" charset="2"/>
              <a:buChar char="n"/>
            </a:pPr>
            <a:endParaRPr lang="ru-RU" sz="1400" b="0" kern="0" dirty="0" smtClean="0"/>
          </a:p>
        </p:txBody>
      </p:sp>
    </p:spTree>
    <p:extLst>
      <p:ext uri="{BB962C8B-B14F-4D97-AF65-F5344CB8AC3E}">
        <p14:creationId xmlns:p14="http://schemas.microsoft.com/office/powerpoint/2010/main" val="1828676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5"/>
          <p:cNvSpPr>
            <a:spLocks noChangeArrowheads="1"/>
          </p:cNvSpPr>
          <p:nvPr/>
        </p:nvSpPr>
        <p:spPr bwMode="auto">
          <a:xfrm>
            <a:off x="555595" y="861993"/>
            <a:ext cx="8693520" cy="2834014"/>
          </a:xfrm>
          <a:prstGeom prst="rect">
            <a:avLst/>
          </a:prstGeom>
          <a:noFill/>
          <a:ln w="9525">
            <a:noFill/>
            <a:miter lim="800000"/>
            <a:headEnd/>
            <a:tailEnd/>
          </a:ln>
        </p:spPr>
        <p:txBody>
          <a:bodyPr lIns="97027" tIns="48513" rIns="97027" bIns="48513"/>
          <a:lstStyle/>
          <a:p>
            <a:pPr marL="606419" indent="-606419">
              <a:spcBef>
                <a:spcPct val="20000"/>
              </a:spcBef>
              <a:buClr>
                <a:schemeClr val="tx2"/>
              </a:buClr>
              <a:buSzPct val="70000"/>
            </a:pPr>
            <a:r>
              <a:rPr lang="ru-RU" b="1" dirty="0"/>
              <a:t> </a:t>
            </a:r>
            <a:r>
              <a:rPr lang="ru-RU" sz="1700" dirty="0" smtClean="0"/>
              <a:t>Базовый </a:t>
            </a:r>
            <a:r>
              <a:rPr lang="ru-RU" sz="1700" dirty="0"/>
              <a:t>плановый показатель</a:t>
            </a:r>
          </a:p>
          <a:p>
            <a:pPr marL="606419" indent="-606419">
              <a:spcBef>
                <a:spcPct val="20000"/>
              </a:spcBef>
              <a:buClr>
                <a:schemeClr val="tx2"/>
              </a:buClr>
              <a:buSzPct val="70000"/>
              <a:buFont typeface="Wingdings" pitchFamily="2" charset="2"/>
              <a:buChar char="l"/>
            </a:pPr>
            <a:r>
              <a:rPr lang="en-US" sz="2000" b="1" dirty="0"/>
              <a:t>PV </a:t>
            </a:r>
            <a:r>
              <a:rPr lang="ru-RU" sz="2000" dirty="0"/>
              <a:t>(</a:t>
            </a:r>
            <a:r>
              <a:rPr lang="en-US" sz="2000" dirty="0"/>
              <a:t>Planned Value) - </a:t>
            </a:r>
            <a:r>
              <a:rPr lang="ru-RU" sz="2000" dirty="0"/>
              <a:t>плановая стоимость</a:t>
            </a:r>
            <a:r>
              <a:rPr lang="en-US" sz="2000" dirty="0"/>
              <a:t> </a:t>
            </a:r>
            <a:r>
              <a:rPr lang="ru-RU" sz="2000" dirty="0"/>
              <a:t>запланированных работ или плановый объем.</a:t>
            </a:r>
          </a:p>
          <a:p>
            <a:pPr marL="606419" indent="-606419">
              <a:spcBef>
                <a:spcPct val="20000"/>
              </a:spcBef>
              <a:buClr>
                <a:schemeClr val="tx2"/>
              </a:buClr>
              <a:buSzPct val="70000"/>
            </a:pPr>
            <a:endParaRPr lang="ru-RU" sz="800" dirty="0"/>
          </a:p>
          <a:p>
            <a:pPr marL="606419" indent="-606419">
              <a:spcBef>
                <a:spcPct val="20000"/>
              </a:spcBef>
              <a:buClr>
                <a:schemeClr val="tx2"/>
              </a:buClr>
              <a:buSzPct val="70000"/>
            </a:pPr>
            <a:r>
              <a:rPr lang="ru-RU" sz="1700" dirty="0"/>
              <a:t>Базовые измеряемые показатели</a:t>
            </a:r>
          </a:p>
          <a:p>
            <a:pPr marL="606419" indent="-606419">
              <a:spcBef>
                <a:spcPct val="20000"/>
              </a:spcBef>
              <a:buClr>
                <a:schemeClr val="tx2"/>
              </a:buClr>
              <a:buSzPct val="70000"/>
              <a:buFont typeface="Wingdings" pitchFamily="2" charset="2"/>
              <a:buChar char="l"/>
            </a:pPr>
            <a:r>
              <a:rPr lang="en-US" sz="2000" b="1" dirty="0"/>
              <a:t>EV </a:t>
            </a:r>
            <a:r>
              <a:rPr lang="ru-RU" sz="2000" dirty="0"/>
              <a:t>(</a:t>
            </a:r>
            <a:r>
              <a:rPr lang="en-US" sz="2000" dirty="0"/>
              <a:t>Earned Value) - </a:t>
            </a:r>
            <a:r>
              <a:rPr lang="ru-RU" sz="2000" dirty="0"/>
              <a:t>плановая стоимость выполненных работ или освоенный объем.</a:t>
            </a:r>
          </a:p>
          <a:p>
            <a:pPr marL="606419" indent="-606419">
              <a:spcBef>
                <a:spcPct val="20000"/>
              </a:spcBef>
              <a:buClr>
                <a:schemeClr val="tx2"/>
              </a:buClr>
              <a:buSzPct val="70000"/>
              <a:buFont typeface="Wingdings" pitchFamily="2" charset="2"/>
              <a:buChar char="l"/>
            </a:pPr>
            <a:r>
              <a:rPr lang="en-US" sz="2000" b="1" dirty="0"/>
              <a:t>AC </a:t>
            </a:r>
            <a:r>
              <a:rPr lang="ru-RU" sz="2000" dirty="0"/>
              <a:t>(</a:t>
            </a:r>
            <a:r>
              <a:rPr lang="en-US" sz="2000" dirty="0"/>
              <a:t>Actual Cost) - </a:t>
            </a:r>
            <a:r>
              <a:rPr lang="ru-RU" sz="2000" dirty="0"/>
              <a:t>фактическая стоимость выполненных работ.</a:t>
            </a:r>
          </a:p>
          <a:p>
            <a:pPr marL="606419" indent="-606419">
              <a:spcBef>
                <a:spcPct val="20000"/>
              </a:spcBef>
              <a:buClr>
                <a:schemeClr val="tx2"/>
              </a:buClr>
              <a:buSzPct val="70000"/>
            </a:pPr>
            <a:endParaRPr lang="ru-RU" dirty="0"/>
          </a:p>
        </p:txBody>
      </p:sp>
      <p:sp>
        <p:nvSpPr>
          <p:cNvPr id="111621" name="Rectangle 7"/>
          <p:cNvSpPr>
            <a:spLocks noChangeArrowheads="1"/>
          </p:cNvSpPr>
          <p:nvPr/>
        </p:nvSpPr>
        <p:spPr bwMode="auto">
          <a:xfrm>
            <a:off x="341281" y="3719513"/>
            <a:ext cx="5872454" cy="2834014"/>
          </a:xfrm>
          <a:prstGeom prst="rect">
            <a:avLst/>
          </a:prstGeom>
          <a:noFill/>
          <a:ln w="9525">
            <a:noFill/>
            <a:miter lim="800000"/>
            <a:headEnd/>
            <a:tailEnd/>
          </a:ln>
        </p:spPr>
        <p:txBody>
          <a:bodyPr lIns="97027" tIns="48513" rIns="97027" bIns="48513"/>
          <a:lstStyle/>
          <a:p>
            <a:pPr marL="606419" indent="-606419">
              <a:spcBef>
                <a:spcPct val="20000"/>
              </a:spcBef>
              <a:buClr>
                <a:schemeClr val="tx2"/>
              </a:buClr>
              <a:buSzPct val="70000"/>
            </a:pPr>
            <a:r>
              <a:rPr lang="ru-RU" b="1" dirty="0"/>
              <a:t>  </a:t>
            </a:r>
            <a:r>
              <a:rPr lang="ru-RU" sz="2000" b="1" dirty="0"/>
              <a:t>Основные показатели</a:t>
            </a:r>
            <a:endParaRPr lang="ru-RU" sz="2000" dirty="0"/>
          </a:p>
          <a:p>
            <a:pPr marL="606419" indent="-606419">
              <a:spcBef>
                <a:spcPct val="20000"/>
              </a:spcBef>
              <a:buClr>
                <a:schemeClr val="tx2"/>
              </a:buClr>
              <a:buSzPct val="70000"/>
            </a:pPr>
            <a:r>
              <a:rPr lang="en-US" sz="1800" b="1" dirty="0"/>
              <a:t>CV </a:t>
            </a:r>
            <a:r>
              <a:rPr lang="ru-RU" sz="1800" dirty="0"/>
              <a:t>(</a:t>
            </a:r>
            <a:r>
              <a:rPr lang="en-US" sz="1800" dirty="0"/>
              <a:t>Cost Variance) – </a:t>
            </a:r>
            <a:r>
              <a:rPr lang="ru-RU" sz="1800" dirty="0"/>
              <a:t>отклонение по стоимости.</a:t>
            </a:r>
          </a:p>
          <a:p>
            <a:pPr marL="606419" indent="-606419">
              <a:spcBef>
                <a:spcPct val="20000"/>
              </a:spcBef>
              <a:buClr>
                <a:schemeClr val="tx2"/>
              </a:buClr>
              <a:buSzPct val="70000"/>
            </a:pPr>
            <a:r>
              <a:rPr lang="en-US" sz="1800" b="1" dirty="0" smtClean="0"/>
              <a:t>SV </a:t>
            </a:r>
            <a:r>
              <a:rPr lang="ru-RU" sz="1800" dirty="0"/>
              <a:t>(</a:t>
            </a:r>
            <a:r>
              <a:rPr lang="en-US" sz="1800" dirty="0"/>
              <a:t>Schedule Variance) – </a:t>
            </a:r>
            <a:r>
              <a:rPr lang="ru-RU" sz="1800" dirty="0"/>
              <a:t>отклонение по срокам.</a:t>
            </a:r>
          </a:p>
          <a:p>
            <a:pPr marL="606419" indent="-606419">
              <a:spcBef>
                <a:spcPct val="20000"/>
              </a:spcBef>
              <a:buClr>
                <a:schemeClr val="tx2"/>
              </a:buClr>
              <a:buSzPct val="70000"/>
            </a:pPr>
            <a:r>
              <a:rPr lang="en-US" sz="1800" b="1" dirty="0" smtClean="0"/>
              <a:t>CPI </a:t>
            </a:r>
            <a:r>
              <a:rPr lang="ru-RU" sz="1800" dirty="0"/>
              <a:t>(</a:t>
            </a:r>
            <a:r>
              <a:rPr lang="en-US" sz="1800" dirty="0"/>
              <a:t>Cost Performance Index) – </a:t>
            </a:r>
            <a:r>
              <a:rPr lang="ru-RU" sz="1800" dirty="0"/>
              <a:t>индекс выполнения бюджета.</a:t>
            </a:r>
          </a:p>
          <a:p>
            <a:pPr marL="606419" indent="-606419">
              <a:spcBef>
                <a:spcPct val="20000"/>
              </a:spcBef>
              <a:buClr>
                <a:schemeClr val="tx2"/>
              </a:buClr>
              <a:buSzPct val="70000"/>
            </a:pPr>
            <a:r>
              <a:rPr lang="en-US" sz="1800" b="1" dirty="0" smtClean="0"/>
              <a:t>SPI </a:t>
            </a:r>
            <a:r>
              <a:rPr lang="ru-RU" sz="1800" dirty="0"/>
              <a:t>(</a:t>
            </a:r>
            <a:r>
              <a:rPr lang="en-US" sz="1800" dirty="0"/>
              <a:t>Schedule Performance Index) – </a:t>
            </a:r>
            <a:r>
              <a:rPr lang="ru-RU" sz="1800" dirty="0"/>
              <a:t>индекс выполнения календарного плана.</a:t>
            </a:r>
          </a:p>
          <a:p>
            <a:pPr marL="606419" indent="-606419">
              <a:spcBef>
                <a:spcPct val="20000"/>
              </a:spcBef>
              <a:buClr>
                <a:schemeClr val="tx2"/>
              </a:buClr>
              <a:buSzPct val="70000"/>
            </a:pPr>
            <a:endParaRPr lang="ru-RU" sz="1100" dirty="0"/>
          </a:p>
        </p:txBody>
      </p:sp>
      <p:sp>
        <p:nvSpPr>
          <p:cNvPr id="111622" name="Rectangle 8"/>
          <p:cNvSpPr>
            <a:spLocks noChangeArrowheads="1"/>
          </p:cNvSpPr>
          <p:nvPr/>
        </p:nvSpPr>
        <p:spPr bwMode="auto">
          <a:xfrm>
            <a:off x="6699263" y="3648075"/>
            <a:ext cx="2210787" cy="535389"/>
          </a:xfrm>
          <a:prstGeom prst="rect">
            <a:avLst/>
          </a:prstGeom>
          <a:noFill/>
          <a:ln w="12700" cap="sq">
            <a:solidFill>
              <a:schemeClr val="tx1"/>
            </a:solidFill>
            <a:miter lim="800000"/>
            <a:headEnd type="none" w="sm" len="sm"/>
            <a:tailEnd type="none" w="sm" len="sm"/>
          </a:ln>
        </p:spPr>
        <p:txBody>
          <a:bodyPr wrap="none" lIns="97027" tIns="48513" rIns="97027" bIns="48513" anchor="ctr"/>
          <a:lstStyle/>
          <a:p>
            <a:pPr algn="ctr"/>
            <a:r>
              <a:rPr lang="en-US" b="1"/>
              <a:t>CV = EV - AC</a:t>
            </a:r>
            <a:endParaRPr lang="ru-RU" b="1"/>
          </a:p>
        </p:txBody>
      </p:sp>
      <p:sp>
        <p:nvSpPr>
          <p:cNvPr id="111623" name="Rectangle 9"/>
          <p:cNvSpPr>
            <a:spLocks noChangeArrowheads="1"/>
          </p:cNvSpPr>
          <p:nvPr/>
        </p:nvSpPr>
        <p:spPr bwMode="auto">
          <a:xfrm>
            <a:off x="6699263" y="4291017"/>
            <a:ext cx="2210787" cy="535388"/>
          </a:xfrm>
          <a:prstGeom prst="rect">
            <a:avLst/>
          </a:prstGeom>
          <a:noFill/>
          <a:ln w="12700" cap="sq">
            <a:solidFill>
              <a:schemeClr val="tx1"/>
            </a:solidFill>
            <a:miter lim="800000"/>
            <a:headEnd type="none" w="sm" len="sm"/>
            <a:tailEnd type="none" w="sm" len="sm"/>
          </a:ln>
        </p:spPr>
        <p:txBody>
          <a:bodyPr wrap="none" lIns="97027" tIns="48513" rIns="97027" bIns="48513" anchor="ctr"/>
          <a:lstStyle/>
          <a:p>
            <a:pPr algn="ctr"/>
            <a:r>
              <a:rPr lang="en-US" b="1"/>
              <a:t>SV = EV - PV</a:t>
            </a:r>
            <a:endParaRPr lang="ru-RU" b="1"/>
          </a:p>
        </p:txBody>
      </p:sp>
      <p:sp>
        <p:nvSpPr>
          <p:cNvPr id="111624" name="Rectangle 10"/>
          <p:cNvSpPr>
            <a:spLocks noChangeArrowheads="1"/>
          </p:cNvSpPr>
          <p:nvPr/>
        </p:nvSpPr>
        <p:spPr bwMode="auto">
          <a:xfrm>
            <a:off x="6699263" y="4933959"/>
            <a:ext cx="2210787" cy="535389"/>
          </a:xfrm>
          <a:prstGeom prst="rect">
            <a:avLst/>
          </a:prstGeom>
          <a:noFill/>
          <a:ln w="12700" cap="sq">
            <a:solidFill>
              <a:schemeClr val="tx1"/>
            </a:solidFill>
            <a:miter lim="800000"/>
            <a:headEnd type="none" w="sm" len="sm"/>
            <a:tailEnd type="none" w="sm" len="sm"/>
          </a:ln>
        </p:spPr>
        <p:txBody>
          <a:bodyPr wrap="none" lIns="97027" tIns="48513" rIns="97027" bIns="48513" anchor="ctr"/>
          <a:lstStyle/>
          <a:p>
            <a:pPr algn="ctr"/>
            <a:r>
              <a:rPr lang="en-US" b="1"/>
              <a:t>CPI = EV / AC</a:t>
            </a:r>
            <a:endParaRPr lang="ru-RU" b="1"/>
          </a:p>
        </p:txBody>
      </p:sp>
      <p:sp>
        <p:nvSpPr>
          <p:cNvPr id="111625" name="Rectangle 11"/>
          <p:cNvSpPr>
            <a:spLocks noChangeArrowheads="1"/>
          </p:cNvSpPr>
          <p:nvPr/>
        </p:nvSpPr>
        <p:spPr bwMode="auto">
          <a:xfrm>
            <a:off x="6699263" y="5576901"/>
            <a:ext cx="2210787" cy="535388"/>
          </a:xfrm>
          <a:prstGeom prst="rect">
            <a:avLst/>
          </a:prstGeom>
          <a:noFill/>
          <a:ln w="12700" cap="sq">
            <a:solidFill>
              <a:schemeClr val="tx1"/>
            </a:solidFill>
            <a:miter lim="800000"/>
            <a:headEnd type="none" w="sm" len="sm"/>
            <a:tailEnd type="none" w="sm" len="sm"/>
          </a:ln>
        </p:spPr>
        <p:txBody>
          <a:bodyPr wrap="none" lIns="97027" tIns="48513" rIns="97027" bIns="48513" anchor="ctr"/>
          <a:lstStyle/>
          <a:p>
            <a:pPr algn="ctr"/>
            <a:r>
              <a:rPr lang="en-US" b="1"/>
              <a:t>SPI = EV / PV</a:t>
            </a:r>
            <a:endParaRPr lang="ru-RU" b="1"/>
          </a:p>
        </p:txBody>
      </p:sp>
      <p:sp>
        <p:nvSpPr>
          <p:cNvPr id="11" name="Заголовок 9"/>
          <p:cNvSpPr txBox="1">
            <a:spLocks/>
          </p:cNvSpPr>
          <p:nvPr/>
        </p:nvSpPr>
        <p:spPr>
          <a:xfrm>
            <a:off x="484188" y="292100"/>
            <a:ext cx="87153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3200" kern="0" dirty="0" smtClean="0">
                <a:latin typeface="+mj-lt"/>
                <a:ea typeface="+mj-ea"/>
                <a:cs typeface="+mj-cs"/>
              </a:rPr>
              <a:t>Метод освоенного объема</a:t>
            </a:r>
            <a:endParaRPr kumimoji="0" lang="ru-RU" sz="3200" b="1"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Rectangle 5"/>
          <p:cNvSpPr>
            <a:spLocks noChangeArrowheads="1"/>
          </p:cNvSpPr>
          <p:nvPr/>
        </p:nvSpPr>
        <p:spPr bwMode="auto">
          <a:xfrm>
            <a:off x="571611" y="966065"/>
            <a:ext cx="8693520" cy="2834014"/>
          </a:xfrm>
          <a:prstGeom prst="rect">
            <a:avLst/>
          </a:prstGeom>
          <a:noFill/>
          <a:ln w="9525">
            <a:noFill/>
            <a:miter lim="800000"/>
            <a:headEnd/>
            <a:tailEnd/>
          </a:ln>
        </p:spPr>
        <p:txBody>
          <a:bodyPr lIns="97027" tIns="48513" rIns="97027" bIns="48513"/>
          <a:lstStyle/>
          <a:p>
            <a:pPr marL="606419" indent="-606419">
              <a:spcBef>
                <a:spcPct val="20000"/>
              </a:spcBef>
              <a:buClr>
                <a:schemeClr val="tx2"/>
              </a:buClr>
              <a:buSzPct val="70000"/>
            </a:pPr>
            <a:r>
              <a:rPr lang="ru-RU" b="1" dirty="0"/>
              <a:t>  </a:t>
            </a:r>
            <a:r>
              <a:rPr lang="ru-RU" sz="1400" dirty="0" smtClean="0"/>
              <a:t>Установка </a:t>
            </a:r>
            <a:r>
              <a:rPr lang="ru-RU" sz="1400" dirty="0"/>
              <a:t>компьютеров (</a:t>
            </a:r>
            <a:r>
              <a:rPr lang="en-US" sz="1400" dirty="0"/>
              <a:t>PC)</a:t>
            </a:r>
            <a:endParaRPr lang="ru-RU" sz="1400" dirty="0"/>
          </a:p>
          <a:p>
            <a:pPr marL="606419" indent="-606419">
              <a:spcBef>
                <a:spcPct val="20000"/>
              </a:spcBef>
              <a:buClr>
                <a:schemeClr val="tx2"/>
              </a:buClr>
              <a:buSzPct val="70000"/>
              <a:buFont typeface="Wingdings" pitchFamily="2" charset="2"/>
              <a:buChar char="l"/>
            </a:pPr>
            <a:r>
              <a:rPr lang="ru-RU" sz="1400" dirty="0"/>
              <a:t>Вам нужно установить 25</a:t>
            </a:r>
            <a:r>
              <a:rPr lang="en-US" sz="1400" dirty="0"/>
              <a:t> PC </a:t>
            </a:r>
            <a:r>
              <a:rPr lang="ru-RU" sz="1400" dirty="0"/>
              <a:t>в неделю</a:t>
            </a:r>
          </a:p>
          <a:p>
            <a:pPr marL="606419" indent="-606419">
              <a:spcBef>
                <a:spcPct val="20000"/>
              </a:spcBef>
              <a:buClr>
                <a:schemeClr val="tx2"/>
              </a:buClr>
              <a:buSzPct val="70000"/>
              <a:buFont typeface="Wingdings" pitchFamily="2" charset="2"/>
              <a:buChar char="l"/>
            </a:pPr>
            <a:r>
              <a:rPr lang="ru-RU" sz="1400" dirty="0"/>
              <a:t>Затраты (стоимость) – 1000 руб. в день.</a:t>
            </a:r>
          </a:p>
          <a:p>
            <a:pPr marL="606419" indent="-606419">
              <a:spcBef>
                <a:spcPct val="20000"/>
              </a:spcBef>
              <a:buClr>
                <a:schemeClr val="tx2"/>
              </a:buClr>
              <a:buSzPct val="70000"/>
              <a:buFont typeface="Wingdings" pitchFamily="2" charset="2"/>
              <a:buChar char="l"/>
            </a:pPr>
            <a:r>
              <a:rPr lang="ru-RU" sz="1400" dirty="0"/>
              <a:t>По расписанию вам надо ставить 5 </a:t>
            </a:r>
            <a:r>
              <a:rPr lang="en-US" sz="1400" dirty="0"/>
              <a:t>PC </a:t>
            </a:r>
            <a:r>
              <a:rPr lang="ru-RU" sz="1400" dirty="0"/>
              <a:t>в день.</a:t>
            </a:r>
          </a:p>
          <a:p>
            <a:pPr marL="606419" indent="-606419">
              <a:spcBef>
                <a:spcPct val="20000"/>
              </a:spcBef>
              <a:buClr>
                <a:schemeClr val="tx2"/>
              </a:buClr>
              <a:buSzPct val="70000"/>
              <a:buFont typeface="Wingdings" pitchFamily="2" charset="2"/>
              <a:buChar char="l"/>
            </a:pPr>
            <a:r>
              <a:rPr lang="ru-RU" sz="1400" dirty="0"/>
              <a:t>Поэтому затраты на 1 </a:t>
            </a:r>
            <a:r>
              <a:rPr lang="en-US" sz="1400" dirty="0"/>
              <a:t>PC </a:t>
            </a:r>
            <a:r>
              <a:rPr lang="ru-RU" sz="1400" dirty="0"/>
              <a:t>– 200 руб.</a:t>
            </a:r>
          </a:p>
          <a:p>
            <a:pPr marL="606419" indent="-606419">
              <a:spcBef>
                <a:spcPct val="20000"/>
              </a:spcBef>
              <a:buClr>
                <a:schemeClr val="tx2"/>
              </a:buClr>
              <a:buSzPct val="70000"/>
            </a:pPr>
            <a:r>
              <a:rPr lang="ru-RU" sz="1400" dirty="0"/>
              <a:t>За первый день вы установили 5 </a:t>
            </a:r>
            <a:r>
              <a:rPr lang="en-US" sz="1400" dirty="0"/>
              <a:t>PC </a:t>
            </a:r>
            <a:r>
              <a:rPr lang="ru-RU" sz="1400" dirty="0"/>
              <a:t>и потратили 1000 руб.</a:t>
            </a:r>
          </a:p>
          <a:p>
            <a:pPr marL="606419" indent="-606419">
              <a:spcBef>
                <a:spcPct val="20000"/>
              </a:spcBef>
              <a:buClr>
                <a:schemeClr val="tx2"/>
              </a:buClr>
              <a:buSzPct val="70000"/>
            </a:pPr>
            <a:r>
              <a:rPr lang="ru-RU" sz="1400" dirty="0"/>
              <a:t>За второй день вы установили </a:t>
            </a:r>
            <a:r>
              <a:rPr lang="en-US" sz="1400" dirty="0"/>
              <a:t>3</a:t>
            </a:r>
            <a:r>
              <a:rPr lang="ru-RU" sz="1400" dirty="0"/>
              <a:t> </a:t>
            </a:r>
            <a:r>
              <a:rPr lang="en-US" sz="1400" dirty="0" smtClean="0"/>
              <a:t>PC, </a:t>
            </a:r>
            <a:r>
              <a:rPr lang="ru-RU" sz="1400" dirty="0"/>
              <a:t>так как отвлекались на обучение стажера. Потратили за день все те же 1000 руб.</a:t>
            </a:r>
          </a:p>
          <a:p>
            <a:pPr marL="606419" indent="-606419">
              <a:spcBef>
                <a:spcPct val="20000"/>
              </a:spcBef>
              <a:buClr>
                <a:schemeClr val="tx2"/>
              </a:buClr>
              <a:buSzPct val="70000"/>
            </a:pPr>
            <a:r>
              <a:rPr lang="ru-RU" sz="1400" dirty="0"/>
              <a:t>За третий день вы решили работать командой и установили 7 </a:t>
            </a:r>
            <a:r>
              <a:rPr lang="en-US" sz="1400" dirty="0"/>
              <a:t>PC, </a:t>
            </a:r>
            <a:r>
              <a:rPr lang="ru-RU" sz="1400" dirty="0"/>
              <a:t>но потратили 1500 руб.</a:t>
            </a:r>
          </a:p>
          <a:p>
            <a:pPr marL="606419" indent="-606419">
              <a:spcBef>
                <a:spcPct val="20000"/>
              </a:spcBef>
              <a:buClr>
                <a:schemeClr val="tx2"/>
              </a:buClr>
              <a:buSzPct val="70000"/>
            </a:pPr>
            <a:r>
              <a:rPr lang="ru-RU" sz="2000" u="sng" dirty="0"/>
              <a:t>Надо определить </a:t>
            </a:r>
            <a:r>
              <a:rPr lang="en-US" sz="2000" u="sng" dirty="0"/>
              <a:t>PV, EV </a:t>
            </a:r>
            <a:r>
              <a:rPr lang="ru-RU" sz="2000" u="sng" dirty="0"/>
              <a:t>и </a:t>
            </a:r>
            <a:r>
              <a:rPr lang="en-US" sz="2000" u="sng" dirty="0"/>
              <a:t>AC </a:t>
            </a:r>
            <a:r>
              <a:rPr lang="ru-RU" sz="2000" u="sng" dirty="0"/>
              <a:t>за каждый день</a:t>
            </a:r>
            <a:r>
              <a:rPr lang="en-US" sz="2000" u="sng" dirty="0"/>
              <a:t>?</a:t>
            </a:r>
            <a:endParaRPr lang="ru-RU" sz="2000" u="sng" dirty="0"/>
          </a:p>
        </p:txBody>
      </p:sp>
      <p:pic>
        <p:nvPicPr>
          <p:cNvPr id="112646" name="Picture 11"/>
          <p:cNvPicPr>
            <a:picLocks noChangeAspect="1" noChangeArrowheads="1"/>
          </p:cNvPicPr>
          <p:nvPr/>
        </p:nvPicPr>
        <p:blipFill>
          <a:blip r:embed="rId2"/>
          <a:srcRect/>
          <a:stretch>
            <a:fillRect/>
          </a:stretch>
        </p:blipFill>
        <p:spPr bwMode="auto">
          <a:xfrm>
            <a:off x="555595" y="3862389"/>
            <a:ext cx="7461195" cy="1212647"/>
          </a:xfrm>
          <a:prstGeom prst="rect">
            <a:avLst/>
          </a:prstGeom>
          <a:noFill/>
          <a:ln w="9525">
            <a:noFill/>
            <a:miter lim="800000"/>
            <a:headEnd/>
            <a:tailEnd/>
          </a:ln>
        </p:spPr>
      </p:pic>
      <p:sp>
        <p:nvSpPr>
          <p:cNvPr id="112647" name="Text Box 12"/>
          <p:cNvSpPr txBox="1">
            <a:spLocks noChangeArrowheads="1"/>
          </p:cNvSpPr>
          <p:nvPr/>
        </p:nvSpPr>
        <p:spPr bwMode="auto">
          <a:xfrm>
            <a:off x="1563523" y="6252396"/>
            <a:ext cx="6252408" cy="467305"/>
          </a:xfrm>
          <a:prstGeom prst="rect">
            <a:avLst/>
          </a:prstGeom>
          <a:noFill/>
          <a:ln w="12700" cap="sq">
            <a:noFill/>
            <a:miter lim="800000"/>
            <a:headEnd type="none" w="sm" len="sm"/>
            <a:tailEnd type="none" w="sm" len="sm"/>
          </a:ln>
        </p:spPr>
        <p:txBody>
          <a:bodyPr lIns="97027" tIns="48513" rIns="97027" bIns="48513">
            <a:spAutoFit/>
          </a:bodyPr>
          <a:lstStyle/>
          <a:p>
            <a:pPr>
              <a:spcBef>
                <a:spcPct val="50000"/>
              </a:spcBef>
            </a:pPr>
            <a:endParaRPr lang="ru-RU"/>
          </a:p>
        </p:txBody>
      </p:sp>
      <p:sp>
        <p:nvSpPr>
          <p:cNvPr id="112648" name="Text Box 13"/>
          <p:cNvSpPr txBox="1">
            <a:spLocks noChangeArrowheads="1"/>
          </p:cNvSpPr>
          <p:nvPr/>
        </p:nvSpPr>
        <p:spPr bwMode="auto">
          <a:xfrm>
            <a:off x="555595" y="5219711"/>
            <a:ext cx="8158896" cy="713527"/>
          </a:xfrm>
          <a:prstGeom prst="rect">
            <a:avLst/>
          </a:prstGeom>
          <a:noFill/>
          <a:ln w="12700" cap="sq">
            <a:noFill/>
            <a:miter lim="800000"/>
            <a:headEnd type="none" w="sm" len="sm"/>
            <a:tailEnd type="none" w="sm" len="sm"/>
          </a:ln>
        </p:spPr>
        <p:txBody>
          <a:bodyPr lIns="97027" tIns="48513" rIns="97027" bIns="48513">
            <a:spAutoFit/>
          </a:bodyPr>
          <a:lstStyle/>
          <a:p>
            <a:pPr>
              <a:spcBef>
                <a:spcPct val="50000"/>
              </a:spcBef>
            </a:pPr>
            <a:r>
              <a:rPr lang="ru-RU" sz="2000" b="1" dirty="0"/>
              <a:t>Вывод</a:t>
            </a:r>
            <a:r>
              <a:rPr lang="en-US" sz="2000" b="1" dirty="0"/>
              <a:t>:</a:t>
            </a:r>
            <a:r>
              <a:rPr lang="en-US" sz="2000" dirty="0"/>
              <a:t> </a:t>
            </a:r>
            <a:r>
              <a:rPr lang="ru-RU" sz="2000" dirty="0"/>
              <a:t>За три дня отставания по срокам нет (</a:t>
            </a:r>
            <a:r>
              <a:rPr lang="en-US" sz="2000" dirty="0"/>
              <a:t>SPI=EV/PV = 1.00</a:t>
            </a:r>
            <a:r>
              <a:rPr lang="ru-RU" sz="2000" dirty="0"/>
              <a:t>)</a:t>
            </a:r>
            <a:r>
              <a:rPr lang="en-US" sz="2000" dirty="0"/>
              <a:t>, </a:t>
            </a:r>
            <a:r>
              <a:rPr lang="ru-RU" sz="2000" dirty="0"/>
              <a:t>но есть перерасход бюджета (</a:t>
            </a:r>
            <a:r>
              <a:rPr lang="en-US" sz="2000" dirty="0"/>
              <a:t>CPI=EV/AC=0.86)</a:t>
            </a:r>
            <a:endParaRPr lang="ru-RU" sz="2000" dirty="0"/>
          </a:p>
        </p:txBody>
      </p:sp>
      <p:pic>
        <p:nvPicPr>
          <p:cNvPr id="112649" name="Picture 15" descr="Comp"/>
          <p:cNvPicPr>
            <a:picLocks noChangeAspect="1" noChangeArrowheads="1"/>
          </p:cNvPicPr>
          <p:nvPr/>
        </p:nvPicPr>
        <p:blipFill>
          <a:blip r:embed="rId3"/>
          <a:srcRect/>
          <a:stretch>
            <a:fillRect/>
          </a:stretch>
        </p:blipFill>
        <p:spPr bwMode="auto">
          <a:xfrm>
            <a:off x="6770701" y="1147745"/>
            <a:ext cx="1857388" cy="1459542"/>
          </a:xfrm>
          <a:prstGeom prst="rect">
            <a:avLst/>
          </a:prstGeom>
          <a:noFill/>
          <a:ln w="9525">
            <a:noFill/>
            <a:miter lim="800000"/>
            <a:headEnd/>
            <a:tailEnd/>
          </a:ln>
        </p:spPr>
      </p:pic>
      <p:sp>
        <p:nvSpPr>
          <p:cNvPr id="10" name="Заголовок 9"/>
          <p:cNvSpPr txBox="1">
            <a:spLocks/>
          </p:cNvSpPr>
          <p:nvPr/>
        </p:nvSpPr>
        <p:spPr>
          <a:xfrm>
            <a:off x="484188" y="292100"/>
            <a:ext cx="87153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3200" kern="0" dirty="0" smtClean="0">
                <a:latin typeface="+mj-lt"/>
                <a:ea typeface="+mj-ea"/>
                <a:cs typeface="+mj-cs"/>
              </a:rPr>
              <a:t>Метод освоенного объема - пример</a:t>
            </a:r>
            <a:endParaRPr kumimoji="0" lang="ru-RU" sz="3200" b="1"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txBox="1">
            <a:spLocks/>
          </p:cNvSpPr>
          <p:nvPr/>
        </p:nvSpPr>
        <p:spPr>
          <a:xfrm>
            <a:off x="269875" y="295275"/>
            <a:ext cx="94138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2800" kern="0" dirty="0" smtClean="0">
                <a:latin typeface="+mj-lt"/>
                <a:ea typeface="+mj-ea"/>
                <a:cs typeface="+mj-cs"/>
              </a:rPr>
              <a:t>Практический вопрос</a:t>
            </a:r>
            <a:endParaRPr lang="en-US" sz="2800" kern="0" dirty="0" smtClean="0">
              <a:latin typeface="+mj-lt"/>
              <a:ea typeface="+mj-ea"/>
              <a:cs typeface="+mj-cs"/>
            </a:endParaRPr>
          </a:p>
          <a:p>
            <a:pPr marL="0" marR="0" lvl="0" indent="0" algn="ctr" defTabSz="1079500" rtl="0" eaLnBrk="0" fontAlgn="base" latinLnBrk="0" hangingPunct="0">
              <a:lnSpc>
                <a:spcPct val="100000"/>
              </a:lnSpc>
              <a:spcBef>
                <a:spcPct val="0"/>
              </a:spcBef>
              <a:spcAft>
                <a:spcPct val="0"/>
              </a:spcAft>
              <a:buClrTx/>
              <a:buSzTx/>
              <a:buFontTx/>
              <a:buNone/>
              <a:tabLst/>
              <a:defRPr/>
            </a:pPr>
            <a:r>
              <a:rPr lang="ru-RU" sz="2800" kern="0" dirty="0" smtClean="0">
                <a:latin typeface="+mj-lt"/>
                <a:ea typeface="+mj-ea"/>
                <a:cs typeface="+mj-cs"/>
              </a:rPr>
              <a:t>  </a:t>
            </a:r>
          </a:p>
          <a:p>
            <a:pPr marL="0" marR="0" lvl="0" indent="0" algn="ctr" defTabSz="1079500" rtl="0" eaLnBrk="0" fontAlgn="base" latinLnBrk="0" hangingPunct="0">
              <a:lnSpc>
                <a:spcPct val="100000"/>
              </a:lnSpc>
              <a:spcBef>
                <a:spcPct val="0"/>
              </a:spcBef>
              <a:spcAft>
                <a:spcPct val="0"/>
              </a:spcAft>
              <a:buClrTx/>
              <a:buSzTx/>
              <a:buFontTx/>
              <a:buNone/>
              <a:tabLst/>
              <a:defRPr/>
            </a:pPr>
            <a:endParaRPr kumimoji="0" lang="ru-RU" b="1" i="0" u="none" strike="noStrike" kern="0" cap="none" spc="0" normalizeH="0" baseline="0" noProof="0" dirty="0">
              <a:ln>
                <a:noFill/>
              </a:ln>
              <a:effectLst/>
              <a:uLnTx/>
              <a:uFillTx/>
              <a:latin typeface="+mj-lt"/>
              <a:ea typeface="+mj-ea"/>
              <a:cs typeface="+mj-cs"/>
            </a:endParaRPr>
          </a:p>
        </p:txBody>
      </p:sp>
      <p:sp>
        <p:nvSpPr>
          <p:cNvPr id="13" name="Содержимое 10"/>
          <p:cNvSpPr txBox="1">
            <a:spLocks/>
          </p:cNvSpPr>
          <p:nvPr/>
        </p:nvSpPr>
        <p:spPr>
          <a:xfrm>
            <a:off x="1055661" y="4576769"/>
            <a:ext cx="7270767" cy="1281147"/>
          </a:xfrm>
          <a:prstGeom prst="rect">
            <a:avLst/>
          </a:prstGeom>
        </p:spPr>
        <p:txBody>
          <a:bodyPr/>
          <a:lstStyle/>
          <a:p>
            <a:pPr marL="742950" lvl="1" indent="-285750" defTabSz="1079500" eaLnBrk="0" hangingPunct="0">
              <a:lnSpc>
                <a:spcPct val="90000"/>
              </a:lnSpc>
              <a:spcBef>
                <a:spcPct val="90000"/>
              </a:spcBef>
              <a:buSzPct val="50000"/>
            </a:pPr>
            <a:r>
              <a:rPr lang="ru-RU" sz="1600" dirty="0" smtClean="0"/>
              <a:t>Чему равен период окупаемости для этого проекта</a:t>
            </a:r>
            <a:r>
              <a:rPr lang="en-US" sz="1600" dirty="0" smtClean="0"/>
              <a:t>?</a:t>
            </a:r>
            <a:endParaRPr lang="ru-RU" sz="1600" dirty="0" smtClean="0"/>
          </a:p>
          <a:p>
            <a:pPr marL="742950" lvl="1" indent="-285750" defTabSz="1079500" eaLnBrk="0" hangingPunct="0">
              <a:lnSpc>
                <a:spcPct val="90000"/>
              </a:lnSpc>
              <a:spcBef>
                <a:spcPct val="90000"/>
              </a:spcBef>
              <a:buSzPct val="50000"/>
            </a:pPr>
            <a:r>
              <a:rPr lang="ru-RU" sz="1600" dirty="0" smtClean="0"/>
              <a:t>А   Один год                                     В </a:t>
            </a:r>
            <a:r>
              <a:rPr lang="en-US" sz="1600" dirty="0" smtClean="0"/>
              <a:t>  </a:t>
            </a:r>
            <a:r>
              <a:rPr lang="ru-RU" sz="1600" dirty="0" smtClean="0"/>
              <a:t>Два года</a:t>
            </a:r>
          </a:p>
          <a:p>
            <a:pPr marL="742950" lvl="1" indent="-285750" defTabSz="1079500" eaLnBrk="0" hangingPunct="0">
              <a:lnSpc>
                <a:spcPct val="90000"/>
              </a:lnSpc>
              <a:spcBef>
                <a:spcPct val="90000"/>
              </a:spcBef>
              <a:buSzPct val="50000"/>
            </a:pPr>
            <a:r>
              <a:rPr lang="ru-RU" sz="1600" dirty="0" smtClean="0"/>
              <a:t>С   Три года		          </a:t>
            </a:r>
            <a:r>
              <a:rPr lang="en-US" sz="1600" dirty="0" smtClean="0"/>
              <a:t>D   </a:t>
            </a:r>
            <a:r>
              <a:rPr lang="ru-RU" sz="1600" dirty="0" smtClean="0"/>
              <a:t>Четыре года	</a:t>
            </a:r>
          </a:p>
        </p:txBody>
      </p:sp>
      <p:sp>
        <p:nvSpPr>
          <p:cNvPr id="5" name="TextBox 4"/>
          <p:cNvSpPr txBox="1"/>
          <p:nvPr/>
        </p:nvSpPr>
        <p:spPr>
          <a:xfrm>
            <a:off x="341281" y="1076307"/>
            <a:ext cx="8715436" cy="1323439"/>
          </a:xfrm>
          <a:prstGeom prst="rect">
            <a:avLst/>
          </a:prstGeom>
          <a:noFill/>
        </p:spPr>
        <p:txBody>
          <a:bodyPr wrap="square" rtlCol="0">
            <a:spAutoFit/>
          </a:bodyPr>
          <a:lstStyle/>
          <a:p>
            <a:r>
              <a:rPr lang="ru-RU" sz="1600" dirty="0" smtClean="0"/>
              <a:t>Менеджер был назначен для выполнения проекта в начале его жизненного цикла. Одной из его задач является обоснование проекта. Так как о проекте известно очень немного информации</a:t>
            </a:r>
            <a:r>
              <a:rPr lang="en-US" sz="1600" dirty="0" smtClean="0"/>
              <a:t>, </a:t>
            </a:r>
            <a:r>
              <a:rPr lang="ru-RU" sz="1600" dirty="0" smtClean="0"/>
              <a:t>то рассматриваемые оценки являются приблизительными. Приведенная ниже таблица содержит оценку менеджера проекта денежных потоков</a:t>
            </a:r>
            <a:r>
              <a:rPr lang="en-US" sz="1600" dirty="0" smtClean="0"/>
              <a:t>, </a:t>
            </a:r>
            <a:r>
              <a:rPr lang="ru-RU" sz="1600" dirty="0" smtClean="0"/>
              <a:t>которые произойдут в следующие 5 лет.</a:t>
            </a:r>
            <a:endParaRPr lang="ru-RU" sz="1600" dirty="0"/>
          </a:p>
        </p:txBody>
      </p:sp>
      <p:sp>
        <p:nvSpPr>
          <p:cNvPr id="7" name="Oval 6"/>
          <p:cNvSpPr>
            <a:spLocks noChangeArrowheads="1"/>
          </p:cNvSpPr>
          <p:nvPr/>
        </p:nvSpPr>
        <p:spPr bwMode="auto">
          <a:xfrm>
            <a:off x="984223" y="5362587"/>
            <a:ext cx="2936913" cy="533384"/>
          </a:xfrm>
          <a:prstGeom prst="ellipse">
            <a:avLst/>
          </a:prstGeom>
          <a:noFill/>
          <a:ln w="57150">
            <a:solidFill>
              <a:srgbClr val="FF3300"/>
            </a:solidFill>
            <a:round/>
            <a:headEnd/>
            <a:tailEnd/>
          </a:ln>
        </p:spPr>
        <p:txBody>
          <a:bodyPr wrap="none" lIns="97027" tIns="48513" rIns="97027" bIns="48513" anchor="ctr"/>
          <a:lstStyle/>
          <a:p>
            <a:endParaRPr lang="ru-RU"/>
          </a:p>
        </p:txBody>
      </p:sp>
      <p:sp>
        <p:nvSpPr>
          <p:cNvPr id="186370" name="AutoShape 2" descr="data:image/jpg;base64,/9j/4AAQSkZJRgABAQAAAQABAAD/2wCEAAkGBhAPDxUUExMWERQUGBcVGBcYFxYaGRwdGBYYIR8gHhobJygeHx8lHBcfIy8sLycqLCwwFR4xPTAqNSYuLCwBCQoKDQwOGA8PGjUgHyQ1LCw1NC0tLCkyLywvLDQsNSw1LCk1NDUsNCwsLiwpNSkpLCwsKSkpLzQsKSwsLSwsLP/AABEIAGAAYAMBIgACEQEDEQH/xAAcAAACAgMBAQAAAAAAAAAAAAAGBwUIAAMEAgH/xABAEAABAgMEBwUFBQYHAAAAAAABAgMABBEFBgchEjFBUWGBkRMicaGxI0JissEygpKi8CRSY3LS8RQVNFNzw9H/xAAaAQACAwEBAAAAAAAAAAAAAAACAwABBQQG/8QAKhEAAQMCBAUDBQAAAAAAAAAAAQACAwQREiExQTJRYYGRBRMjIjNCobH/2gAMAwEAAhEDEQA/AHjGRkapqaQ0hS1qCEJBKlHIACIotsCV4sTJKTJSCX3Blot0oDxXqHmeEAN9sS3ZsqalyWmNRIyWvxOxPDrugIaaUtQSkFSiaAAEkngBmYWX8llT19jhj8o3tPF6edJ7IIYTsoNJX4lZeQiBfvvaK9c07yVo/LSJ2xsJJ18BTpTLJOxXeX+EfUiCVjBSXA78w6o/ClCR0Ol6wNnFIEdXLmb+bJeM31tFBymnuatL5qxOWbi5aDRHaaD6fiTonqmnoYJJjBNkjuTLiT8SEq9NGB21cIp5oEtlEwNyToq6Ky84lnBV7VXHmL+bo6u/ilJTRCVkyzh2LI0T4L1daQZRWGcknGVlDiFNrGtKgQehgruXiM9IqS26S7L6tHWpHFBOzhq3Uiw/mnw15vhl8p5xkc8hPtzDSXGlBaFioUI6IatYG6yEtidfQzTxl2lexaNFEe+sH5Qchxqd0MLEW8BkpFRSaOO+yQdoKgankkHnSEFC3nZZVfOR8Y7rZKyy3VpQgFS1kJSBrJJyh8XLuMzZzYJAXMKHfc3V91O4evlC/wAHrLDs8p0ivYoqP5lmg8tKHREYN1dBAMPuHVclq2q1KsqdeVoITrPoANpMLmdxsGkQ1LVTsK10J+6kGnUxIYzsrMk0oV0Eu97mlQBPPLmITcU5xBsqrKqRj8Lck1pPGxJPtZUgb0OA/lUB6wY2FfiRnSEtOgLPuL7quQOvlWK8R9BpFB5XOyvlbxZqydtXflp1vQfbCxsOpSfBWsQhr43fTITi2UrK0gJUCRQ0UK0NMqj9UgouXik4wQ1Nkutag4c1o8dqk+fjqiKxSeSu0ipJCkqbaIIzBBTkQYtxBF0yqkimixt1WzDm+hkXw04r9ndNDXUhR1KHDfwz2Q84q1DzwtvAZqRCFGrjBDZ3lNO4egI+5EYdkdBOftnsg3GS0yucbZByaRUj4ln+lKYX0EuIzxXasxXYpKeiEwNQB1XBUOxSuPVMrBOYAemEbVIQoeCVEH5xDbiuV07fMhNoeAJSO6sDak6+e0cQIsLIT7cw2lxpQWhYqCIaw5WWrQSAx4dwvU3KIebU24kLQoUUk5giFtbmDIJKpV3R/huVIHgsZ9QfGGfGQRAK6pYWS8QVfrQw8tJitZdSwNrdF+Qz8oH3mFIUUqSUqGsKBB6HOLQxyz1mMzCdF1tDo3KSD0rqgCxcL/Tm/iVWSPpUTrzplDhvHhDLuJKpU9iv9wkls/VPmOEKe0rNdlnVNOpKFpNCD+swd8LIIWdNTvh4lywb4R2kWrQ7OvdeQpPNPeHoesBETdynii0pYj/dQPxGn1iDVDA7DI09V1YjsFFqzFfeUlXVCYGoYWMtmFE228Bk6jRJ+JB/pUOhhexDqiqG4ZXDqsibu3fCas9VWVVQTVTas0HlsPEUjnsawXZtL3ZDSU0jtNEDNQ0gDTiAa8aRGxEsFzLOGSc9i4vyboAfSqXVv+2jqMxzEGNn2xLzIqy6h3b3VAkeI1iKzR6bcKSCCQRqIyPWCDyu5nqDxxC/6Vo4yEDZGI1oSxFHi6ke673x1+15w17mX6ZtJJFOzeQKqQTXLek7RXmK84YHArQhq45TYZFE8AWLl30vSn+IA9oxSp3oJoQfAmo574PYhb6U/wAuma6uyX6ZecWRcJs7Q6NwKrpE3cpnTtKWH8VJ/Dn9IhIOMIrMLtodpTusoUrmruj1J5Qgarz0DcUjR1THxCu8Z2RWlIq437RG8lINRzSSPGkIGLSQmcULlGWdMy0n2LhqsD3Fk/Ko9DluhjxutOvgJ+Qd1swX/wBY9/w/9iIn784YJmSp+Voh05qbOSVneP3VeR4QvLmXqNmzPaaHaJUNBY1GlQapO+o/WuHlYV5ZaeRpMOBW9JyWnxTrHpEbYiyqlEUsXtu1Vdp6QdYWUOoU2sa0qFD/AG4xzxZi07Gl5pOi80h0bNIZjwOscoEp3B6QWaoU61wSoEfmBPnFFh2SpPT3g/QbpKQb4SSLq7RDiQdBtCtM7O8KAeJPoYL5XBqSSarcecG6qUjyFfODSzLKZlWw2yhLaBsHqTrJ4xGsN80dPRPa8OflZdcAuLdupZkuwB775pTchJBJ60HM7oIryXol7Pa03Vd4/YQPtKPAbt51CEJeC3XZ6YU86c1ZADUlI1JHAf8Apgnu2XRW1AY0sGpUbD1wvu8ZSRClCjj5Dit4TTujpn94wv8ADe5RnXg86n9nbNTXUtQ93iN/TbDwgWDdIoICPkPZZGuYl0OIUhaQpKgQUkVBB3xsjIatZJe+2GLsqVOywLrOspFStH1UnjrG3fAPLzK21BSFKQoalJJBHgRnFoIFrxYcSU6SrRLLhz026Cp+JP2T68YWWcllz0Fzijy6JcWTizPs0DhRMJ+MUV+JNPMGCeVxrYI9pLOJPwKQr5tGIC08HZ1snsltvp2Z6Cuhy/NEE9cK0kHOVcP8tFDyMDdwXOJKuPLP+phO40ylO6w8Tx7MDrpH0gftfGSacBDDSGB+8Tpq5ZBI6GBxm4dpLOUq4PEBPqYm7NwgnnCO1LbCdtTpq6Jy8xEu4q/dq5MgD4sg2dn3X1lbq1OLOtSjU/2guuXhs9OlLjwLUvrzyUsfCNg49KwwbvYYyUoQpQMw4M9JylAeCNQ51MF0EGc06GgN8UvhaJKSbYbS22kIQgUSkagI3xkZDFq6L//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aphicFrame>
        <p:nvGraphicFramePr>
          <p:cNvPr id="8" name="Таблица 7"/>
          <p:cNvGraphicFramePr>
            <a:graphicFrameLocks noGrp="1"/>
          </p:cNvGraphicFramePr>
          <p:nvPr/>
        </p:nvGraphicFramePr>
        <p:xfrm>
          <a:off x="1770041" y="2505067"/>
          <a:ext cx="5857916" cy="1857389"/>
        </p:xfrm>
        <a:graphic>
          <a:graphicData uri="http://schemas.openxmlformats.org/drawingml/2006/table">
            <a:tbl>
              <a:tblPr/>
              <a:tblGrid>
                <a:gridCol w="1273460"/>
                <a:gridCol w="2292228"/>
                <a:gridCol w="2292228"/>
              </a:tblGrid>
              <a:tr h="263398">
                <a:tc>
                  <a:txBody>
                    <a:bodyPr/>
                    <a:lstStyle/>
                    <a:p>
                      <a:pPr algn="ctr" fontAlgn="b"/>
                      <a:r>
                        <a:rPr lang="ru-RU" sz="1100" b="0" i="0" u="none" strike="noStrike" dirty="0">
                          <a:solidFill>
                            <a:srgbClr val="000000"/>
                          </a:solidFill>
                          <a:latin typeface="Calibri"/>
                        </a:rPr>
                        <a:t>Конец года</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b"/>
                      <a:r>
                        <a:rPr lang="ru-RU" sz="1100" b="0" i="0" u="none" strike="noStrike">
                          <a:solidFill>
                            <a:srgbClr val="000000"/>
                          </a:solidFill>
                          <a:latin typeface="Calibri"/>
                        </a:rPr>
                        <a:t>Приток денег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b"/>
                      <a:r>
                        <a:rPr lang="ru-RU" sz="1100" b="0" i="0" u="none" strike="noStrike">
                          <a:solidFill>
                            <a:srgbClr val="000000"/>
                          </a:solidFill>
                          <a:latin typeface="Calibri"/>
                        </a:rPr>
                        <a:t>Отток денег</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r>
              <a:tr h="315642">
                <a:tc>
                  <a:txBody>
                    <a:bodyPr/>
                    <a:lstStyle/>
                    <a:p>
                      <a:pPr algn="ctr" fontAlgn="b"/>
                      <a:r>
                        <a:rPr lang="ru-RU" sz="1100" b="0"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500 000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642">
                <a:tc>
                  <a:txBody>
                    <a:bodyPr/>
                    <a:lstStyle/>
                    <a:p>
                      <a:pPr algn="ctr" fontAlgn="b"/>
                      <a:r>
                        <a:rPr lang="ru-RU" sz="1100" b="0" i="0" u="none" strike="noStrike">
                          <a:solidFill>
                            <a:srgbClr val="000000"/>
                          </a:solidFill>
                          <a:latin typeface="Calibri"/>
                        </a:rPr>
                        <a:t>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300 000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90 000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642">
                <a:tc>
                  <a:txBody>
                    <a:bodyPr/>
                    <a:lstStyle/>
                    <a:p>
                      <a:pPr algn="ctr" fontAlgn="b"/>
                      <a:r>
                        <a:rPr lang="ru-RU" sz="1100" b="0" i="0" u="none" strike="noStrike">
                          <a:solidFill>
                            <a:srgbClr val="000000"/>
                          </a:solidFill>
                          <a:latin typeface="Calibri"/>
                        </a:rPr>
                        <a:t>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400 000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100 000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642">
                <a:tc>
                  <a:txBody>
                    <a:bodyPr/>
                    <a:lstStyle/>
                    <a:p>
                      <a:pPr algn="ctr" fontAlgn="b"/>
                      <a:r>
                        <a:rPr lang="ru-RU" sz="1100" b="0" i="0" u="none" strike="noStrike" dirty="0">
                          <a:solidFill>
                            <a:srgbClr val="000000"/>
                          </a:solidFill>
                          <a:latin typeface="Calibri"/>
                        </a:rPr>
                        <a:t>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100 000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175 000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423">
                <a:tc>
                  <a:txBody>
                    <a:bodyPr/>
                    <a:lstStyle/>
                    <a:p>
                      <a:pPr algn="ctr" fontAlgn="b"/>
                      <a:r>
                        <a:rPr lang="ru-RU" sz="1100" b="0" i="0" u="none" strike="noStrike">
                          <a:solidFill>
                            <a:srgbClr val="000000"/>
                          </a:solidFill>
                          <a:latin typeface="Calibri"/>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50 000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Calibri"/>
                        </a:rPr>
                        <a:t>35 000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sga.ru/library/pm/article47/i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03" y="1362059"/>
            <a:ext cx="5976197" cy="3857652"/>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9"/>
          <p:cNvSpPr txBox="1">
            <a:spLocks/>
          </p:cNvSpPr>
          <p:nvPr/>
        </p:nvSpPr>
        <p:spPr>
          <a:xfrm>
            <a:off x="484188" y="292100"/>
            <a:ext cx="87153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3200" kern="0" dirty="0" smtClean="0">
                <a:latin typeface="+mj-lt"/>
                <a:ea typeface="+mj-ea"/>
                <a:cs typeface="+mj-cs"/>
              </a:rPr>
              <a:t>Метод освоенного объема</a:t>
            </a:r>
            <a:endParaRPr kumimoji="0" lang="ru-RU" sz="3200" b="1" i="0" u="none" strike="noStrike" kern="0"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19000934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txBox="1">
            <a:spLocks/>
          </p:cNvSpPr>
          <p:nvPr/>
        </p:nvSpPr>
        <p:spPr>
          <a:xfrm>
            <a:off x="269875" y="295275"/>
            <a:ext cx="94138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2800" kern="0" dirty="0" smtClean="0">
                <a:latin typeface="+mj-lt"/>
                <a:ea typeface="+mj-ea"/>
                <a:cs typeface="+mj-cs"/>
              </a:rPr>
              <a:t>Практический вопрос</a:t>
            </a:r>
            <a:endParaRPr lang="en-US" sz="2800" kern="0" dirty="0" smtClean="0">
              <a:latin typeface="+mj-lt"/>
              <a:ea typeface="+mj-ea"/>
              <a:cs typeface="+mj-cs"/>
            </a:endParaRPr>
          </a:p>
          <a:p>
            <a:pPr marL="0" marR="0" lvl="0" indent="0" algn="ctr" defTabSz="1079500" rtl="0" eaLnBrk="0" fontAlgn="base" latinLnBrk="0" hangingPunct="0">
              <a:lnSpc>
                <a:spcPct val="100000"/>
              </a:lnSpc>
              <a:spcBef>
                <a:spcPct val="0"/>
              </a:spcBef>
              <a:spcAft>
                <a:spcPct val="0"/>
              </a:spcAft>
              <a:buClrTx/>
              <a:buSzTx/>
              <a:buFontTx/>
              <a:buNone/>
              <a:tabLst/>
              <a:defRPr/>
            </a:pPr>
            <a:r>
              <a:rPr lang="ru-RU" sz="2800" kern="0" dirty="0" smtClean="0">
                <a:latin typeface="+mj-lt"/>
                <a:ea typeface="+mj-ea"/>
                <a:cs typeface="+mj-cs"/>
              </a:rPr>
              <a:t>  </a:t>
            </a:r>
          </a:p>
          <a:p>
            <a:pPr marL="0" marR="0" lvl="0" indent="0" algn="ctr" defTabSz="1079500" rtl="0" eaLnBrk="0" fontAlgn="base" latinLnBrk="0" hangingPunct="0">
              <a:lnSpc>
                <a:spcPct val="100000"/>
              </a:lnSpc>
              <a:spcBef>
                <a:spcPct val="0"/>
              </a:spcBef>
              <a:spcAft>
                <a:spcPct val="0"/>
              </a:spcAft>
              <a:buClrTx/>
              <a:buSzTx/>
              <a:buFontTx/>
              <a:buNone/>
              <a:tabLst/>
              <a:defRPr/>
            </a:pPr>
            <a:endParaRPr kumimoji="0" lang="ru-RU" b="1" i="0" u="none" strike="noStrike" kern="0" cap="none" spc="0" normalizeH="0" baseline="0" noProof="0" dirty="0">
              <a:ln>
                <a:noFill/>
              </a:ln>
              <a:effectLst/>
              <a:uLnTx/>
              <a:uFillTx/>
              <a:latin typeface="+mj-lt"/>
              <a:ea typeface="+mj-ea"/>
              <a:cs typeface="+mj-cs"/>
            </a:endParaRPr>
          </a:p>
        </p:txBody>
      </p:sp>
      <p:sp>
        <p:nvSpPr>
          <p:cNvPr id="13" name="Содержимое 10"/>
          <p:cNvSpPr txBox="1">
            <a:spLocks/>
          </p:cNvSpPr>
          <p:nvPr/>
        </p:nvSpPr>
        <p:spPr>
          <a:xfrm>
            <a:off x="0" y="3576637"/>
            <a:ext cx="7270767" cy="2857520"/>
          </a:xfrm>
          <a:prstGeom prst="rect">
            <a:avLst/>
          </a:prstGeom>
        </p:spPr>
        <p:txBody>
          <a:bodyPr/>
          <a:lstStyle/>
          <a:p>
            <a:pPr marL="742950" lvl="1" indent="-285750" defTabSz="1079500" eaLnBrk="0" hangingPunct="0">
              <a:lnSpc>
                <a:spcPct val="90000"/>
              </a:lnSpc>
              <a:spcBef>
                <a:spcPct val="90000"/>
              </a:spcBef>
              <a:buSzPct val="50000"/>
            </a:pPr>
            <a:r>
              <a:rPr lang="ru-RU" sz="2000" dirty="0" smtClean="0"/>
              <a:t>А  Уменьшить </a:t>
            </a:r>
            <a:r>
              <a:rPr lang="en-US" sz="2000" dirty="0" smtClean="0"/>
              <a:t>PV </a:t>
            </a:r>
            <a:r>
              <a:rPr lang="ru-RU" sz="2000" dirty="0" smtClean="0"/>
              <a:t>на 4000</a:t>
            </a:r>
          </a:p>
          <a:p>
            <a:pPr marL="742950" lvl="1" indent="-285750" defTabSz="1079500" eaLnBrk="0" hangingPunct="0">
              <a:lnSpc>
                <a:spcPct val="90000"/>
              </a:lnSpc>
              <a:spcBef>
                <a:spcPct val="90000"/>
              </a:spcBef>
              <a:buSzPct val="50000"/>
            </a:pPr>
            <a:r>
              <a:rPr lang="ru-RU" sz="2000" dirty="0" smtClean="0"/>
              <a:t>В   Уменьшить </a:t>
            </a:r>
            <a:r>
              <a:rPr lang="en-US" sz="2000" dirty="0" smtClean="0"/>
              <a:t>AC </a:t>
            </a:r>
            <a:r>
              <a:rPr lang="ru-RU" sz="2000" dirty="0" smtClean="0"/>
              <a:t>на 4000</a:t>
            </a:r>
          </a:p>
          <a:p>
            <a:pPr marL="742950" lvl="1" indent="-285750" defTabSz="1079500" eaLnBrk="0" hangingPunct="0">
              <a:lnSpc>
                <a:spcPct val="90000"/>
              </a:lnSpc>
              <a:spcBef>
                <a:spcPct val="90000"/>
              </a:spcBef>
              <a:buSzPct val="50000"/>
            </a:pPr>
            <a:r>
              <a:rPr lang="ru-RU" sz="2000" dirty="0" smtClean="0"/>
              <a:t>С   Уменьшить </a:t>
            </a:r>
            <a:r>
              <a:rPr lang="en-US" sz="2000" dirty="0" smtClean="0"/>
              <a:t>EV </a:t>
            </a:r>
            <a:r>
              <a:rPr lang="ru-RU" sz="2000" dirty="0" smtClean="0"/>
              <a:t>на 4000</a:t>
            </a:r>
          </a:p>
          <a:p>
            <a:pPr marL="742950" lvl="1" indent="-285750" defTabSz="1079500" eaLnBrk="0" hangingPunct="0">
              <a:lnSpc>
                <a:spcPct val="90000"/>
              </a:lnSpc>
              <a:spcBef>
                <a:spcPct val="90000"/>
              </a:spcBef>
              <a:buSzPct val="50000"/>
            </a:pPr>
            <a:r>
              <a:rPr lang="en-US" sz="2000" dirty="0" smtClean="0"/>
              <a:t>D   </a:t>
            </a:r>
            <a:r>
              <a:rPr lang="ru-RU" sz="2000" dirty="0" smtClean="0"/>
              <a:t>Не делать изменение</a:t>
            </a:r>
            <a:r>
              <a:rPr lang="en-US" sz="2000" dirty="0" smtClean="0"/>
              <a:t>, </a:t>
            </a:r>
            <a:r>
              <a:rPr lang="ru-RU" sz="2000" dirty="0" smtClean="0"/>
              <a:t>так как подрядчик согласен устранить проблему</a:t>
            </a:r>
          </a:p>
          <a:p>
            <a:pPr marL="742950" lvl="1" indent="-285750" defTabSz="1079500" eaLnBrk="0" hangingPunct="0">
              <a:lnSpc>
                <a:spcPct val="90000"/>
              </a:lnSpc>
              <a:spcBef>
                <a:spcPct val="90000"/>
              </a:spcBef>
              <a:buSzPct val="50000"/>
              <a:buFont typeface="Wingdings" pitchFamily="2" charset="2"/>
              <a:buChar char="n"/>
            </a:pPr>
            <a:endParaRPr lang="ru-RU" sz="1400" b="0" kern="0" dirty="0" smtClean="0"/>
          </a:p>
        </p:txBody>
      </p:sp>
      <p:sp>
        <p:nvSpPr>
          <p:cNvPr id="5" name="TextBox 4"/>
          <p:cNvSpPr txBox="1"/>
          <p:nvPr/>
        </p:nvSpPr>
        <p:spPr>
          <a:xfrm>
            <a:off x="341281" y="1076307"/>
            <a:ext cx="8715436" cy="2308324"/>
          </a:xfrm>
          <a:prstGeom prst="rect">
            <a:avLst/>
          </a:prstGeom>
          <a:noFill/>
        </p:spPr>
        <p:txBody>
          <a:bodyPr wrap="square" rtlCol="0">
            <a:spAutoFit/>
          </a:bodyPr>
          <a:lstStyle/>
          <a:p>
            <a:r>
              <a:rPr lang="ru-RU" sz="1800" dirty="0" smtClean="0"/>
              <a:t>Строительная компания измеряет свои показатели методом отчетности по освоенному объему. В ходе проекта была выполнена одна из задач по посадке 10 вязов. Плановый объем этой задачи составлял 4 тыс.руб. и она была выполнена две недели назад. К несчастью для подрядчика</a:t>
            </a:r>
            <a:r>
              <a:rPr lang="en-US" sz="1800" dirty="0" smtClean="0"/>
              <a:t>, </a:t>
            </a:r>
            <a:r>
              <a:rPr lang="ru-RU" sz="1800" dirty="0" smtClean="0"/>
              <a:t>ему следовало сажать клены. Заказчик настаивает на том</a:t>
            </a:r>
            <a:r>
              <a:rPr lang="en-US" sz="1800" dirty="0" smtClean="0"/>
              <a:t>, </a:t>
            </a:r>
            <a:r>
              <a:rPr lang="ru-RU" sz="1800" dirty="0" smtClean="0"/>
              <a:t>чтобы были посажены клены</a:t>
            </a:r>
            <a:r>
              <a:rPr lang="en-US" sz="1800" dirty="0" smtClean="0"/>
              <a:t>, </a:t>
            </a:r>
            <a:r>
              <a:rPr lang="ru-RU" sz="1800" dirty="0" smtClean="0"/>
              <a:t>а вязы были убраны. Хотя вязы на данный момент уже стоят в земле</a:t>
            </a:r>
            <a:r>
              <a:rPr lang="en-US" sz="1800" dirty="0" smtClean="0"/>
              <a:t>, </a:t>
            </a:r>
            <a:r>
              <a:rPr lang="ru-RU" sz="1800" dirty="0" smtClean="0"/>
              <a:t>подрядчик согласился выполнить работу по их замене. Что следует сделать в отчете по освоенному объему</a:t>
            </a:r>
            <a:r>
              <a:rPr lang="en-US" sz="1800" dirty="0" smtClean="0"/>
              <a:t>?</a:t>
            </a:r>
            <a:endParaRPr lang="ru-RU" sz="1800" dirty="0"/>
          </a:p>
        </p:txBody>
      </p:sp>
      <p:sp>
        <p:nvSpPr>
          <p:cNvPr id="7" name="Oval 6"/>
          <p:cNvSpPr>
            <a:spLocks noChangeArrowheads="1"/>
          </p:cNvSpPr>
          <p:nvPr/>
        </p:nvSpPr>
        <p:spPr bwMode="auto">
          <a:xfrm>
            <a:off x="0" y="4505331"/>
            <a:ext cx="5556255" cy="676260"/>
          </a:xfrm>
          <a:prstGeom prst="ellipse">
            <a:avLst/>
          </a:prstGeom>
          <a:noFill/>
          <a:ln w="57150">
            <a:solidFill>
              <a:srgbClr val="FF3300"/>
            </a:solidFill>
            <a:round/>
            <a:headEnd/>
            <a:tailEnd/>
          </a:ln>
        </p:spPr>
        <p:txBody>
          <a:bodyPr wrap="none" lIns="97027" tIns="48513" rIns="97027" bIns="48513" anchor="ctr"/>
          <a:lstStyle/>
          <a:p>
            <a:endParaRPr lang="ru-RU"/>
          </a:p>
        </p:txBody>
      </p:sp>
      <p:sp>
        <p:nvSpPr>
          <p:cNvPr id="186370" name="AutoShape 2" descr="data:image/jpg;base64,/9j/4AAQSkZJRgABAQAAAQABAAD/2wCEAAkGBhAPDxUUExMWERQUGBcVGBcYFxYaGRwdGBYYIR8gHhobJygeHx8lHBcfIy8sLycqLCwwFR4xPTAqNSYuLCwBCQoKDQwOGA8PGjUgHyQ1LCw1NC0tLCkyLywvLDQsNSw1LCk1NDUsNCwsLiwpNSkpLCwsKSkpLzQsKSwsLSwsLP/AABEIAGAAYAMBIgACEQEDEQH/xAAcAAACAgMBAQAAAAAAAAAAAAAGBwUIAAMEAgH/xABAEAABAgMEBwUFBQYHAAAAAAABAgMABBEFBgchEjFBUWGBkRMicaGxI0JissEygpKi8CRSY3LS8RQVNFNzw9H/xAAaAQACAwEBAAAAAAAAAAAAAAACAwABBQQG/8QAKhEAAQMCBAUDBQAAAAAAAAAAAQACAwQREiExQTJRYYGRBRMjIjNCobH/2gAMAwEAAhEDEQA/AHjGRkapqaQ0hS1qCEJBKlHIACIotsCV4sTJKTJSCX3Blot0oDxXqHmeEAN9sS3ZsqalyWmNRIyWvxOxPDrugIaaUtQSkFSiaAAEkngBmYWX8llT19jhj8o3tPF6edJ7IIYTsoNJX4lZeQiBfvvaK9c07yVo/LSJ2xsJJ18BTpTLJOxXeX+EfUiCVjBSXA78w6o/ClCR0Ol6wNnFIEdXLmb+bJeM31tFBymnuatL5qxOWbi5aDRHaaD6fiTonqmnoYJJjBNkjuTLiT8SEq9NGB21cIp5oEtlEwNyToq6Ky84lnBV7VXHmL+bo6u/ilJTRCVkyzh2LI0T4L1daQZRWGcknGVlDiFNrGtKgQehgruXiM9IqS26S7L6tHWpHFBOzhq3Uiw/mnw15vhl8p5xkc8hPtzDSXGlBaFioUI6IatYG6yEtidfQzTxl2lexaNFEe+sH5Qchxqd0MLEW8BkpFRSaOO+yQdoKgankkHnSEFC3nZZVfOR8Y7rZKyy3VpQgFS1kJSBrJJyh8XLuMzZzYJAXMKHfc3V91O4evlC/wAHrLDs8p0ivYoqP5lmg8tKHREYN1dBAMPuHVclq2q1KsqdeVoITrPoANpMLmdxsGkQ1LVTsK10J+6kGnUxIYzsrMk0oV0Eu97mlQBPPLmITcU5xBsqrKqRj8Lck1pPGxJPtZUgb0OA/lUB6wY2FfiRnSEtOgLPuL7quQOvlWK8R9BpFB5XOyvlbxZqydtXflp1vQfbCxsOpSfBWsQhr43fTITi2UrK0gJUCRQ0UK0NMqj9UgouXik4wQ1Nkutag4c1o8dqk+fjqiKxSeSu0ipJCkqbaIIzBBTkQYtxBF0yqkimixt1WzDm+hkXw04r9ndNDXUhR1KHDfwz2Q84q1DzwtvAZqRCFGrjBDZ3lNO4egI+5EYdkdBOftnsg3GS0yucbZByaRUj4ln+lKYX0EuIzxXasxXYpKeiEwNQB1XBUOxSuPVMrBOYAemEbVIQoeCVEH5xDbiuV07fMhNoeAJSO6sDak6+e0cQIsLIT7cw2lxpQWhYqCIaw5WWrQSAx4dwvU3KIebU24kLQoUUk5giFtbmDIJKpV3R/huVIHgsZ9QfGGfGQRAK6pYWS8QVfrQw8tJitZdSwNrdF+Qz8oH3mFIUUqSUqGsKBB6HOLQxyz1mMzCdF1tDo3KSD0rqgCxcL/Tm/iVWSPpUTrzplDhvHhDLuJKpU9iv9wkls/VPmOEKe0rNdlnVNOpKFpNCD+swd8LIIWdNTvh4lywb4R2kWrQ7OvdeQpPNPeHoesBETdynii0pYj/dQPxGn1iDVDA7DI09V1YjsFFqzFfeUlXVCYGoYWMtmFE228Bk6jRJ+JB/pUOhhexDqiqG4ZXDqsibu3fCas9VWVVQTVTas0HlsPEUjnsawXZtL3ZDSU0jtNEDNQ0gDTiAa8aRGxEsFzLOGSc9i4vyboAfSqXVv+2jqMxzEGNn2xLzIqy6h3b3VAkeI1iKzR6bcKSCCQRqIyPWCDyu5nqDxxC/6Vo4yEDZGI1oSxFHi6ke673x1+15w17mX6ZtJJFOzeQKqQTXLek7RXmK84YHArQhq45TYZFE8AWLl30vSn+IA9oxSp3oJoQfAmo574PYhb6U/wAuma6uyX6ZecWRcJs7Q6NwKrpE3cpnTtKWH8VJ/Dn9IhIOMIrMLtodpTusoUrmruj1J5Qgarz0DcUjR1THxCu8Z2RWlIq437RG8lINRzSSPGkIGLSQmcULlGWdMy0n2LhqsD3Fk/Ko9DluhjxutOvgJ+Qd1swX/wBY9/w/9iIn784YJmSp+Voh05qbOSVneP3VeR4QvLmXqNmzPaaHaJUNBY1GlQapO+o/WuHlYV5ZaeRpMOBW9JyWnxTrHpEbYiyqlEUsXtu1Vdp6QdYWUOoU2sa0qFD/AG4xzxZi07Gl5pOi80h0bNIZjwOscoEp3B6QWaoU61wSoEfmBPnFFh2SpPT3g/QbpKQb4SSLq7RDiQdBtCtM7O8KAeJPoYL5XBqSSarcecG6qUjyFfODSzLKZlWw2yhLaBsHqTrJ4xGsN80dPRPa8OflZdcAuLdupZkuwB775pTchJBJ60HM7oIryXol7Pa03Vd4/YQPtKPAbt51CEJeC3XZ6YU86c1ZADUlI1JHAf8Apgnu2XRW1AY0sGpUbD1wvu8ZSRClCjj5Dit4TTujpn94wv8ADe5RnXg86n9nbNTXUtQ93iN/TbDwgWDdIoICPkPZZGuYl0OIUhaQpKgQUkVBB3xsjIatZJe+2GLsqVOywLrOspFStH1UnjrG3fAPLzK21BSFKQoalJJBHgRnFoIFrxYcSU6SrRLLhz026Cp+JP2T68YWWcllz0Fzijy6JcWTizPs0DhRMJ+MUV+JNPMGCeVxrYI9pLOJPwKQr5tGIC08HZ1snsltvp2Z6Cuhy/NEE9cK0kHOVcP8tFDyMDdwXOJKuPLP+phO40ylO6w8Tx7MDrpH0gftfGSacBDDSGB+8Tpq5ZBI6GBxm4dpLOUq4PEBPqYm7NwgnnCO1LbCdtTpq6Jy8xEu4q/dq5MgD4sg2dn3X1lbq1OLOtSjU/2guuXhs9OlLjwLUvrzyUsfCNg49KwwbvYYyUoQpQMw4M9JylAeCNQ51MF0EGc06GgN8UvhaJKSbYbS22kIQgUSkagI3xkZDFq6L//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6610" name="Picture 2" descr="http://t3.gstatic.com/images?q=tbn:ANd9GcQtmlqPnA6apDzD69Tm_zNbeVLB8kaMRJiQ0cf2G-CJJMTL1dqa"/>
          <p:cNvPicPr>
            <a:picLocks noChangeAspect="1" noChangeArrowheads="1"/>
          </p:cNvPicPr>
          <p:nvPr/>
        </p:nvPicPr>
        <p:blipFill>
          <a:blip r:embed="rId3"/>
          <a:srcRect/>
          <a:stretch>
            <a:fillRect/>
          </a:stretch>
        </p:blipFill>
        <p:spPr bwMode="auto">
          <a:xfrm>
            <a:off x="6627825" y="3576637"/>
            <a:ext cx="1962150" cy="18192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intuit.ru/department/itmngt/isimman/6/06_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165" y="1290621"/>
            <a:ext cx="5724525" cy="3705225"/>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9"/>
          <p:cNvSpPr txBox="1">
            <a:spLocks/>
          </p:cNvSpPr>
          <p:nvPr/>
        </p:nvSpPr>
        <p:spPr>
          <a:xfrm>
            <a:off x="484188" y="292100"/>
            <a:ext cx="87153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3200" kern="0" dirty="0" smtClean="0">
                <a:latin typeface="+mj-lt"/>
                <a:ea typeface="+mj-ea"/>
                <a:cs typeface="+mj-cs"/>
              </a:rPr>
              <a:t>Метод освоенного объема</a:t>
            </a:r>
            <a:endParaRPr kumimoji="0" lang="ru-RU" sz="3200" b="1" i="0" u="none" strike="noStrike" kern="0"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18286766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e-xecutive.ru/images/bez_kupur/BK_osvob_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041" y="1290621"/>
            <a:ext cx="6374817" cy="4238636"/>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9"/>
          <p:cNvSpPr txBox="1">
            <a:spLocks/>
          </p:cNvSpPr>
          <p:nvPr/>
        </p:nvSpPr>
        <p:spPr>
          <a:xfrm>
            <a:off x="484188" y="292100"/>
            <a:ext cx="87153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3200" kern="0" dirty="0" smtClean="0">
                <a:latin typeface="+mj-lt"/>
                <a:ea typeface="+mj-ea"/>
                <a:cs typeface="+mj-cs"/>
              </a:rPr>
              <a:t>Метод освоенного объема</a:t>
            </a:r>
            <a:endParaRPr kumimoji="0" lang="ru-RU" sz="3200" b="1" i="0" u="none" strike="noStrike" kern="0"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20717917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7"/>
          <p:cNvSpPr>
            <a:spLocks noChangeArrowheads="1"/>
          </p:cNvSpPr>
          <p:nvPr/>
        </p:nvSpPr>
        <p:spPr bwMode="auto">
          <a:xfrm>
            <a:off x="341281" y="933431"/>
            <a:ext cx="6286544" cy="2428892"/>
          </a:xfrm>
          <a:prstGeom prst="rect">
            <a:avLst/>
          </a:prstGeom>
          <a:noFill/>
          <a:ln w="9525">
            <a:noFill/>
            <a:miter lim="800000"/>
            <a:headEnd/>
            <a:tailEnd/>
          </a:ln>
        </p:spPr>
        <p:txBody>
          <a:bodyPr lIns="97027" tIns="48513" rIns="97027" bIns="48513"/>
          <a:lstStyle/>
          <a:p>
            <a:pPr marL="606419" indent="-606419">
              <a:spcBef>
                <a:spcPct val="20000"/>
              </a:spcBef>
              <a:buClr>
                <a:schemeClr val="tx2"/>
              </a:buClr>
              <a:buSzPct val="70000"/>
            </a:pPr>
            <a:r>
              <a:rPr lang="ru-RU" b="1" dirty="0"/>
              <a:t>  </a:t>
            </a:r>
            <a:r>
              <a:rPr lang="ru-RU" sz="2000" dirty="0" smtClean="0"/>
              <a:t>Индексные показатели - прогнозы</a:t>
            </a:r>
            <a:endParaRPr lang="ru-RU" sz="2000" dirty="0"/>
          </a:p>
          <a:p>
            <a:pPr marL="606419" indent="-606419">
              <a:spcBef>
                <a:spcPct val="20000"/>
              </a:spcBef>
              <a:buClr>
                <a:schemeClr val="tx2"/>
              </a:buClr>
              <a:buSzPct val="70000"/>
            </a:pPr>
            <a:endParaRPr lang="ru-RU" sz="1800" dirty="0" smtClean="0"/>
          </a:p>
          <a:p>
            <a:pPr marL="606419" indent="-606419">
              <a:spcBef>
                <a:spcPct val="20000"/>
              </a:spcBef>
              <a:buClr>
                <a:schemeClr val="tx2"/>
              </a:buClr>
              <a:buSzPct val="70000"/>
            </a:pPr>
            <a:r>
              <a:rPr lang="ru-RU" sz="1800" dirty="0" smtClean="0"/>
              <a:t>Прогноз по завершении (</a:t>
            </a:r>
            <a:r>
              <a:rPr lang="en-US" sz="1800" dirty="0" smtClean="0"/>
              <a:t>estimate at completion, EAC)</a:t>
            </a:r>
            <a:endParaRPr lang="en-US" sz="1100" dirty="0"/>
          </a:p>
          <a:p>
            <a:pPr marL="606419" indent="-606419">
              <a:spcBef>
                <a:spcPct val="20000"/>
              </a:spcBef>
              <a:buClr>
                <a:schemeClr val="tx2"/>
              </a:buClr>
              <a:buSzPct val="70000"/>
            </a:pPr>
            <a:r>
              <a:rPr lang="ru-RU" sz="1600" b="0" i="1" dirty="0" smtClean="0"/>
              <a:t>	Прогноз по завершении является способом определения стоимости проекта к моменту его завершения. Это </a:t>
            </a:r>
            <a:r>
              <a:rPr lang="en-US" sz="1600" b="0" i="1" dirty="0" smtClean="0"/>
              <a:t>BAC, </a:t>
            </a:r>
            <a:r>
              <a:rPr lang="ru-RU" sz="1600" b="0" i="1" dirty="0" smtClean="0"/>
              <a:t>скорректированный с учетом текущего освоенного объема с позиции выполнения бюджета.</a:t>
            </a:r>
            <a:endParaRPr lang="en-US" sz="1600" b="0" i="1" dirty="0" smtClean="0"/>
          </a:p>
          <a:p>
            <a:pPr marL="606419" indent="-606419">
              <a:spcBef>
                <a:spcPct val="20000"/>
              </a:spcBef>
              <a:buClr>
                <a:schemeClr val="tx2"/>
              </a:buClr>
              <a:buSzPct val="70000"/>
            </a:pPr>
            <a:endParaRPr lang="en-US" sz="1600" b="0" i="1" dirty="0" smtClean="0"/>
          </a:p>
          <a:p>
            <a:pPr marL="606419" indent="-606419">
              <a:spcBef>
                <a:spcPct val="20000"/>
              </a:spcBef>
              <a:buClr>
                <a:schemeClr val="tx2"/>
              </a:buClr>
              <a:buSzPct val="70000"/>
            </a:pPr>
            <a:endParaRPr lang="en-US" sz="1600" b="0" i="1" dirty="0" smtClean="0"/>
          </a:p>
          <a:p>
            <a:pPr marL="606419" indent="-606419">
              <a:spcBef>
                <a:spcPct val="20000"/>
              </a:spcBef>
              <a:buClr>
                <a:schemeClr val="tx2"/>
              </a:buClr>
              <a:buSzPct val="70000"/>
            </a:pPr>
            <a:endParaRPr lang="en-US" sz="1600" b="0" i="1" dirty="0" smtClean="0"/>
          </a:p>
          <a:p>
            <a:pPr marL="606419" indent="-606419">
              <a:spcBef>
                <a:spcPct val="20000"/>
              </a:spcBef>
              <a:buClr>
                <a:schemeClr val="tx2"/>
              </a:buClr>
              <a:buSzPct val="70000"/>
            </a:pPr>
            <a:endParaRPr lang="en-US" sz="1600" b="0" i="1" dirty="0" smtClean="0"/>
          </a:p>
          <a:p>
            <a:pPr marL="606419" indent="-606419">
              <a:spcBef>
                <a:spcPct val="20000"/>
              </a:spcBef>
              <a:buClr>
                <a:schemeClr val="tx2"/>
              </a:buClr>
              <a:buSzPct val="70000"/>
            </a:pPr>
            <a:endParaRPr lang="en-US" sz="1600" b="0" i="1" dirty="0" smtClean="0"/>
          </a:p>
          <a:p>
            <a:pPr marL="606419" indent="-606419">
              <a:spcBef>
                <a:spcPct val="20000"/>
              </a:spcBef>
              <a:buClr>
                <a:schemeClr val="tx2"/>
              </a:buClr>
              <a:buSzPct val="70000"/>
            </a:pPr>
            <a:endParaRPr lang="en-US" sz="1600" b="0" i="1" dirty="0" smtClean="0"/>
          </a:p>
          <a:p>
            <a:pPr marL="606419" indent="-606419">
              <a:spcBef>
                <a:spcPct val="20000"/>
              </a:spcBef>
              <a:buClr>
                <a:schemeClr val="tx2"/>
              </a:buClr>
              <a:buSzPct val="70000"/>
            </a:pPr>
            <a:endParaRPr lang="ru-RU" sz="1600" b="0" i="1" dirty="0"/>
          </a:p>
        </p:txBody>
      </p:sp>
      <p:sp>
        <p:nvSpPr>
          <p:cNvPr id="111622" name="Rectangle 8"/>
          <p:cNvSpPr>
            <a:spLocks noChangeArrowheads="1"/>
          </p:cNvSpPr>
          <p:nvPr/>
        </p:nvSpPr>
        <p:spPr bwMode="auto">
          <a:xfrm>
            <a:off x="6556386" y="1719249"/>
            <a:ext cx="2928959" cy="535389"/>
          </a:xfrm>
          <a:prstGeom prst="rect">
            <a:avLst/>
          </a:prstGeom>
          <a:noFill/>
          <a:ln w="12700" cap="sq">
            <a:solidFill>
              <a:schemeClr val="tx1"/>
            </a:solidFill>
            <a:miter lim="800000"/>
            <a:headEnd type="none" w="sm" len="sm"/>
            <a:tailEnd type="none" w="sm" len="sm"/>
          </a:ln>
        </p:spPr>
        <p:txBody>
          <a:bodyPr wrap="none" lIns="97027" tIns="48513" rIns="97027" bIns="48513" anchor="ctr"/>
          <a:lstStyle/>
          <a:p>
            <a:pPr algn="ctr"/>
            <a:r>
              <a:rPr lang="en-US" dirty="0" smtClean="0"/>
              <a:t>EAC</a:t>
            </a:r>
            <a:r>
              <a:rPr lang="en-US" b="1" dirty="0" smtClean="0"/>
              <a:t> </a:t>
            </a:r>
            <a:r>
              <a:rPr lang="en-US" b="1" dirty="0"/>
              <a:t>= </a:t>
            </a:r>
            <a:r>
              <a:rPr lang="en-US" dirty="0" smtClean="0"/>
              <a:t>BAC/CPI</a:t>
            </a:r>
            <a:endParaRPr lang="ru-RU" b="1" dirty="0"/>
          </a:p>
        </p:txBody>
      </p:sp>
      <p:sp>
        <p:nvSpPr>
          <p:cNvPr id="111623" name="Rectangle 9"/>
          <p:cNvSpPr>
            <a:spLocks noChangeArrowheads="1"/>
          </p:cNvSpPr>
          <p:nvPr/>
        </p:nvSpPr>
        <p:spPr bwMode="auto">
          <a:xfrm>
            <a:off x="6484949" y="4362455"/>
            <a:ext cx="2857520" cy="535388"/>
          </a:xfrm>
          <a:prstGeom prst="rect">
            <a:avLst/>
          </a:prstGeom>
          <a:noFill/>
          <a:ln w="12700" cap="sq">
            <a:solidFill>
              <a:schemeClr val="tx1"/>
            </a:solidFill>
            <a:miter lim="800000"/>
            <a:headEnd type="none" w="sm" len="sm"/>
            <a:tailEnd type="none" w="sm" len="sm"/>
          </a:ln>
        </p:spPr>
        <p:txBody>
          <a:bodyPr wrap="none" lIns="97027" tIns="48513" rIns="97027" bIns="48513" anchor="ctr"/>
          <a:lstStyle/>
          <a:p>
            <a:pPr algn="ctr"/>
            <a:r>
              <a:rPr lang="ru-RU" dirty="0" smtClean="0"/>
              <a:t>Е</a:t>
            </a:r>
            <a:r>
              <a:rPr lang="en-US" dirty="0" smtClean="0"/>
              <a:t>TC</a:t>
            </a:r>
            <a:r>
              <a:rPr lang="en-US" b="1" dirty="0" smtClean="0"/>
              <a:t> </a:t>
            </a:r>
            <a:r>
              <a:rPr lang="en-US" b="1" dirty="0"/>
              <a:t>= </a:t>
            </a:r>
            <a:r>
              <a:rPr lang="en-US" dirty="0" smtClean="0"/>
              <a:t>EAC</a:t>
            </a:r>
            <a:r>
              <a:rPr lang="en-US" b="1" dirty="0" smtClean="0"/>
              <a:t> </a:t>
            </a:r>
            <a:r>
              <a:rPr lang="en-US" b="1" dirty="0"/>
              <a:t>- </a:t>
            </a:r>
            <a:r>
              <a:rPr lang="en-US" dirty="0" smtClean="0"/>
              <a:t>AC</a:t>
            </a:r>
            <a:endParaRPr lang="ru-RU" b="1" dirty="0"/>
          </a:p>
        </p:txBody>
      </p:sp>
      <p:sp>
        <p:nvSpPr>
          <p:cNvPr id="11" name="Заголовок 9"/>
          <p:cNvSpPr txBox="1">
            <a:spLocks/>
          </p:cNvSpPr>
          <p:nvPr/>
        </p:nvSpPr>
        <p:spPr>
          <a:xfrm>
            <a:off x="484188" y="292100"/>
            <a:ext cx="87153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3200" kern="0" dirty="0" smtClean="0">
                <a:latin typeface="+mj-lt"/>
                <a:ea typeface="+mj-ea"/>
                <a:cs typeface="+mj-cs"/>
              </a:rPr>
              <a:t>Метод освоенного объема</a:t>
            </a:r>
            <a:endParaRPr kumimoji="0" lang="ru-RU" sz="3200" b="1" i="0" u="none" strike="noStrike" kern="0" cap="none" spc="0" normalizeH="0" baseline="0" noProof="0" dirty="0">
              <a:ln>
                <a:noFill/>
              </a:ln>
              <a:effectLst/>
              <a:uLnTx/>
              <a:uFillTx/>
              <a:latin typeface="+mj-lt"/>
              <a:ea typeface="+mj-ea"/>
              <a:cs typeface="+mj-cs"/>
            </a:endParaRPr>
          </a:p>
        </p:txBody>
      </p:sp>
      <p:sp>
        <p:nvSpPr>
          <p:cNvPr id="9" name="Rectangle 8"/>
          <p:cNvSpPr>
            <a:spLocks noChangeArrowheads="1"/>
          </p:cNvSpPr>
          <p:nvPr/>
        </p:nvSpPr>
        <p:spPr bwMode="auto">
          <a:xfrm>
            <a:off x="6556387" y="2433629"/>
            <a:ext cx="2928958" cy="535389"/>
          </a:xfrm>
          <a:prstGeom prst="rect">
            <a:avLst/>
          </a:prstGeom>
          <a:noFill/>
          <a:ln w="12700" cap="sq">
            <a:solidFill>
              <a:schemeClr val="tx1"/>
            </a:solidFill>
            <a:miter lim="800000"/>
            <a:headEnd type="none" w="sm" len="sm"/>
            <a:tailEnd type="none" w="sm" len="sm"/>
          </a:ln>
        </p:spPr>
        <p:txBody>
          <a:bodyPr wrap="none" lIns="97027" tIns="48513" rIns="97027" bIns="48513" anchor="ctr"/>
          <a:lstStyle/>
          <a:p>
            <a:pPr algn="ctr"/>
            <a:r>
              <a:rPr lang="en-US" dirty="0" smtClean="0"/>
              <a:t>EAC</a:t>
            </a:r>
            <a:r>
              <a:rPr lang="en-US" b="1" dirty="0" smtClean="0"/>
              <a:t> </a:t>
            </a:r>
            <a:r>
              <a:rPr lang="en-US" b="1" dirty="0"/>
              <a:t>= </a:t>
            </a:r>
            <a:r>
              <a:rPr lang="en-US" b="1" dirty="0" smtClean="0"/>
              <a:t>AC+BAC-EV</a:t>
            </a:r>
            <a:endParaRPr lang="ru-RU" b="1" dirty="0"/>
          </a:p>
        </p:txBody>
      </p:sp>
      <p:sp>
        <p:nvSpPr>
          <p:cNvPr id="13" name="Rectangle 7"/>
          <p:cNvSpPr>
            <a:spLocks noChangeArrowheads="1"/>
          </p:cNvSpPr>
          <p:nvPr/>
        </p:nvSpPr>
        <p:spPr bwMode="auto">
          <a:xfrm>
            <a:off x="341281" y="3790951"/>
            <a:ext cx="6072230" cy="2428892"/>
          </a:xfrm>
          <a:prstGeom prst="rect">
            <a:avLst/>
          </a:prstGeom>
          <a:noFill/>
          <a:ln w="9525">
            <a:noFill/>
            <a:miter lim="800000"/>
            <a:headEnd/>
            <a:tailEnd/>
          </a:ln>
        </p:spPr>
        <p:txBody>
          <a:bodyPr lIns="97027" tIns="48513" rIns="97027" bIns="48513"/>
          <a:lstStyle/>
          <a:p>
            <a:pPr marL="606419" indent="-606419">
              <a:spcBef>
                <a:spcPct val="20000"/>
              </a:spcBef>
              <a:buClr>
                <a:schemeClr val="tx2"/>
              </a:buClr>
              <a:buSzPct val="70000"/>
            </a:pPr>
            <a:r>
              <a:rPr lang="ru-RU" sz="1800" dirty="0" smtClean="0"/>
              <a:t>Прогноз до завершении (</a:t>
            </a:r>
            <a:r>
              <a:rPr lang="en-US" sz="1800" dirty="0" smtClean="0"/>
              <a:t>estimate to complete, ETC)</a:t>
            </a:r>
            <a:endParaRPr lang="en-US" sz="1100" dirty="0"/>
          </a:p>
          <a:p>
            <a:pPr marL="606419" indent="-606419">
              <a:spcBef>
                <a:spcPct val="20000"/>
              </a:spcBef>
              <a:buClr>
                <a:schemeClr val="tx2"/>
              </a:buClr>
              <a:buSzPct val="70000"/>
            </a:pPr>
            <a:r>
              <a:rPr lang="ru-RU" sz="1600" b="0" i="1" dirty="0" smtClean="0"/>
              <a:t>	Прогноз до завершения – это остаток бюджета</a:t>
            </a:r>
            <a:r>
              <a:rPr lang="en-US" sz="1600" b="0" i="1" dirty="0" smtClean="0"/>
              <a:t>, </a:t>
            </a:r>
            <a:r>
              <a:rPr lang="ru-RU" sz="1600" b="0" i="1" dirty="0" smtClean="0"/>
              <a:t>необходимый для завершения проекта при условии</a:t>
            </a:r>
            <a:r>
              <a:rPr lang="en-US" sz="1600" b="0" i="1" dirty="0" smtClean="0"/>
              <a:t>, </a:t>
            </a:r>
            <a:r>
              <a:rPr lang="ru-RU" sz="1600" b="0" i="1" dirty="0" smtClean="0"/>
              <a:t>что работа продолжается с текущим уровнем производительности.</a:t>
            </a:r>
            <a:endParaRPr lang="en-US" sz="1600" b="0" i="1" dirty="0" smtClean="0"/>
          </a:p>
          <a:p>
            <a:pPr marL="606419" indent="-606419">
              <a:spcBef>
                <a:spcPct val="20000"/>
              </a:spcBef>
              <a:buClr>
                <a:schemeClr val="tx2"/>
              </a:buClr>
              <a:buSzPct val="70000"/>
            </a:pPr>
            <a:endParaRPr lang="en-US" sz="1600" b="0" i="1" dirty="0" smtClean="0"/>
          </a:p>
          <a:p>
            <a:pPr marL="606419" indent="-606419">
              <a:spcBef>
                <a:spcPct val="20000"/>
              </a:spcBef>
              <a:buClr>
                <a:schemeClr val="tx2"/>
              </a:buClr>
              <a:buSzPct val="70000"/>
            </a:pPr>
            <a:endParaRPr lang="en-US" sz="1600" b="0" i="1" dirty="0" smtClean="0"/>
          </a:p>
          <a:p>
            <a:pPr marL="606419" indent="-606419">
              <a:spcBef>
                <a:spcPct val="20000"/>
              </a:spcBef>
              <a:buClr>
                <a:schemeClr val="tx2"/>
              </a:buClr>
              <a:buSzPct val="70000"/>
            </a:pPr>
            <a:endParaRPr lang="en-US" sz="1600" b="0" i="1" dirty="0" smtClean="0"/>
          </a:p>
          <a:p>
            <a:pPr marL="606419" indent="-606419">
              <a:spcBef>
                <a:spcPct val="20000"/>
              </a:spcBef>
              <a:buClr>
                <a:schemeClr val="tx2"/>
              </a:buClr>
              <a:buSzPct val="70000"/>
            </a:pPr>
            <a:endParaRPr lang="en-US" sz="1600" b="0" i="1" dirty="0" smtClean="0"/>
          </a:p>
          <a:p>
            <a:pPr marL="606419" indent="-606419">
              <a:spcBef>
                <a:spcPct val="20000"/>
              </a:spcBef>
              <a:buClr>
                <a:schemeClr val="tx2"/>
              </a:buClr>
              <a:buSzPct val="70000"/>
            </a:pPr>
            <a:endParaRPr lang="en-US" sz="1600" b="0" i="1" dirty="0" smtClean="0"/>
          </a:p>
          <a:p>
            <a:pPr marL="606419" indent="-606419">
              <a:spcBef>
                <a:spcPct val="20000"/>
              </a:spcBef>
              <a:buClr>
                <a:schemeClr val="tx2"/>
              </a:buClr>
              <a:buSzPct val="70000"/>
            </a:pPr>
            <a:endParaRPr lang="en-US" sz="1600" b="0" i="1" dirty="0" smtClean="0"/>
          </a:p>
          <a:p>
            <a:pPr marL="606419" indent="-606419">
              <a:spcBef>
                <a:spcPct val="20000"/>
              </a:spcBef>
              <a:buClr>
                <a:schemeClr val="tx2"/>
              </a:buClr>
              <a:buSzPct val="70000"/>
            </a:pPr>
            <a:endParaRPr lang="ru-RU" sz="1600" b="0" i="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9"/>
          <p:cNvSpPr txBox="1">
            <a:spLocks/>
          </p:cNvSpPr>
          <p:nvPr/>
        </p:nvSpPr>
        <p:spPr>
          <a:xfrm>
            <a:off x="484188" y="292100"/>
            <a:ext cx="87153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3200" kern="0" dirty="0" smtClean="0">
                <a:latin typeface="+mj-lt"/>
                <a:ea typeface="+mj-ea"/>
                <a:cs typeface="+mj-cs"/>
              </a:rPr>
              <a:t>Пример расчета освоенного объема</a:t>
            </a:r>
            <a:endParaRPr kumimoji="0" lang="ru-RU" sz="3200" b="1" i="0" u="none" strike="noStrike" kern="0" cap="none" spc="0" normalizeH="0" baseline="0" noProof="0" dirty="0">
              <a:ln>
                <a:noFill/>
              </a:ln>
              <a:effectLst/>
              <a:uLnTx/>
              <a:uFillTx/>
              <a:latin typeface="+mj-lt"/>
              <a:ea typeface="+mj-ea"/>
              <a:cs typeface="+mj-cs"/>
            </a:endParaRPr>
          </a:p>
        </p:txBody>
      </p:sp>
      <p:sp>
        <p:nvSpPr>
          <p:cNvPr id="4" name="Rectangle 7"/>
          <p:cNvSpPr>
            <a:spLocks noChangeArrowheads="1"/>
          </p:cNvSpPr>
          <p:nvPr/>
        </p:nvSpPr>
        <p:spPr bwMode="auto">
          <a:xfrm>
            <a:off x="841347" y="861993"/>
            <a:ext cx="7429552" cy="928694"/>
          </a:xfrm>
          <a:prstGeom prst="rect">
            <a:avLst/>
          </a:prstGeom>
          <a:noFill/>
          <a:ln w="9525">
            <a:noFill/>
            <a:miter lim="800000"/>
            <a:headEnd/>
            <a:tailEnd/>
          </a:ln>
        </p:spPr>
        <p:txBody>
          <a:bodyPr lIns="97027" tIns="48513" rIns="97027" bIns="48513"/>
          <a:lstStyle/>
          <a:p>
            <a:pPr marL="606419" indent="-606419">
              <a:spcBef>
                <a:spcPct val="20000"/>
              </a:spcBef>
              <a:buClr>
                <a:schemeClr val="tx2"/>
              </a:buClr>
              <a:buSzPct val="70000"/>
            </a:pPr>
            <a:r>
              <a:rPr lang="ru-RU" sz="1800" dirty="0" smtClean="0"/>
              <a:t>Проект внедрения нового оборудования сроком 11 недель</a:t>
            </a:r>
            <a:endParaRPr lang="en-US" sz="1100" dirty="0"/>
          </a:p>
          <a:p>
            <a:pPr marL="606419" indent="-606419">
              <a:spcBef>
                <a:spcPct val="20000"/>
              </a:spcBef>
              <a:buClr>
                <a:schemeClr val="tx2"/>
              </a:buClr>
              <a:buSzPct val="70000"/>
            </a:pPr>
            <a:r>
              <a:rPr lang="ru-RU" sz="1600" b="0" i="1" dirty="0" smtClean="0"/>
              <a:t>	Приведены основные и индексные показатели  освоенного объема</a:t>
            </a:r>
            <a:endParaRPr lang="en-US" sz="1600" b="0" i="1" dirty="0" smtClean="0"/>
          </a:p>
          <a:p>
            <a:pPr marL="606419" indent="-606419">
              <a:spcBef>
                <a:spcPct val="20000"/>
              </a:spcBef>
              <a:buClr>
                <a:schemeClr val="tx2"/>
              </a:buClr>
              <a:buSzPct val="70000"/>
            </a:pPr>
            <a:endParaRPr lang="en-US" sz="1600" b="0" i="1" dirty="0" smtClean="0"/>
          </a:p>
          <a:p>
            <a:pPr marL="606419" indent="-606419">
              <a:spcBef>
                <a:spcPct val="20000"/>
              </a:spcBef>
              <a:buClr>
                <a:schemeClr val="tx2"/>
              </a:buClr>
              <a:buSzPct val="70000"/>
            </a:pPr>
            <a:endParaRPr lang="en-US" sz="1600" b="0" i="1" dirty="0" smtClean="0"/>
          </a:p>
          <a:p>
            <a:pPr marL="606419" indent="-606419">
              <a:spcBef>
                <a:spcPct val="20000"/>
              </a:spcBef>
              <a:buClr>
                <a:schemeClr val="tx2"/>
              </a:buClr>
              <a:buSzPct val="70000"/>
            </a:pPr>
            <a:endParaRPr lang="en-US" sz="1600" b="0" i="1" dirty="0" smtClean="0"/>
          </a:p>
          <a:p>
            <a:pPr marL="606419" indent="-606419">
              <a:spcBef>
                <a:spcPct val="20000"/>
              </a:spcBef>
              <a:buClr>
                <a:schemeClr val="tx2"/>
              </a:buClr>
              <a:buSzPct val="70000"/>
            </a:pPr>
            <a:endParaRPr lang="en-US" sz="1600" b="0" i="1" dirty="0" smtClean="0"/>
          </a:p>
          <a:p>
            <a:pPr marL="606419" indent="-606419">
              <a:spcBef>
                <a:spcPct val="20000"/>
              </a:spcBef>
              <a:buClr>
                <a:schemeClr val="tx2"/>
              </a:buClr>
              <a:buSzPct val="70000"/>
            </a:pPr>
            <a:endParaRPr lang="en-US" sz="1600" b="0" i="1" dirty="0" smtClean="0"/>
          </a:p>
          <a:p>
            <a:pPr marL="606419" indent="-606419">
              <a:spcBef>
                <a:spcPct val="20000"/>
              </a:spcBef>
              <a:buClr>
                <a:schemeClr val="tx2"/>
              </a:buClr>
              <a:buSzPct val="70000"/>
            </a:pPr>
            <a:endParaRPr lang="en-US" sz="1600" b="0" i="1" dirty="0" smtClean="0"/>
          </a:p>
          <a:p>
            <a:pPr marL="606419" indent="-606419">
              <a:spcBef>
                <a:spcPct val="20000"/>
              </a:spcBef>
              <a:buClr>
                <a:schemeClr val="tx2"/>
              </a:buClr>
              <a:buSzPct val="70000"/>
            </a:pPr>
            <a:endParaRPr lang="ru-RU" sz="1600" b="0" i="1" dirty="0"/>
          </a:p>
        </p:txBody>
      </p:sp>
      <p:graphicFrame>
        <p:nvGraphicFramePr>
          <p:cNvPr id="5" name="Таблица 4"/>
          <p:cNvGraphicFramePr>
            <a:graphicFrameLocks noGrp="1"/>
          </p:cNvGraphicFramePr>
          <p:nvPr/>
        </p:nvGraphicFramePr>
        <p:xfrm>
          <a:off x="555591" y="1719243"/>
          <a:ext cx="8358252" cy="3929094"/>
        </p:xfrm>
        <a:graphic>
          <a:graphicData uri="http://schemas.openxmlformats.org/drawingml/2006/table">
            <a:tbl>
              <a:tblPr/>
              <a:tblGrid>
                <a:gridCol w="783586"/>
                <a:gridCol w="783586"/>
                <a:gridCol w="783586"/>
                <a:gridCol w="783586"/>
                <a:gridCol w="783586"/>
                <a:gridCol w="783586"/>
                <a:gridCol w="783586"/>
                <a:gridCol w="783586"/>
                <a:gridCol w="1044782"/>
                <a:gridCol w="1044782"/>
              </a:tblGrid>
              <a:tr h="301080">
                <a:tc>
                  <a:txBody>
                    <a:bodyPr/>
                    <a:lstStyle/>
                    <a:p>
                      <a:pPr algn="ctr" fontAlgn="b"/>
                      <a:r>
                        <a:rPr lang="ru-RU" sz="1400" b="0" i="0" u="none" strike="noStrike" dirty="0">
                          <a:solidFill>
                            <a:srgbClr val="000000"/>
                          </a:solidFill>
                          <a:latin typeface="Calibri"/>
                        </a:rPr>
                        <a:t>Неделя</a:t>
                      </a:r>
                    </a:p>
                  </a:txBody>
                  <a:tcPr marL="9457" marR="9457" marT="94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b"/>
                      <a:r>
                        <a:rPr lang="en-US" sz="1400" b="0" i="0" u="none" strike="noStrike" dirty="0">
                          <a:solidFill>
                            <a:srgbClr val="000000"/>
                          </a:solidFill>
                          <a:latin typeface="Calibri"/>
                        </a:rPr>
                        <a:t>PV</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b"/>
                      <a:r>
                        <a:rPr lang="en-US" sz="1400" b="0" i="0" u="none" strike="noStrike" dirty="0">
                          <a:solidFill>
                            <a:srgbClr val="000000"/>
                          </a:solidFill>
                          <a:latin typeface="Calibri"/>
                        </a:rPr>
                        <a:t>AC</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b"/>
                      <a:r>
                        <a:rPr lang="en-US" sz="1400" b="0" i="0" u="none" strike="noStrike" dirty="0">
                          <a:solidFill>
                            <a:srgbClr val="000000"/>
                          </a:solidFill>
                          <a:latin typeface="Calibri"/>
                        </a:rPr>
                        <a:t>EV</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b"/>
                      <a:r>
                        <a:rPr lang="en-US" sz="1400" b="0" i="0" u="none" strike="noStrike" dirty="0">
                          <a:solidFill>
                            <a:srgbClr val="000000"/>
                          </a:solidFill>
                          <a:latin typeface="Calibri"/>
                        </a:rPr>
                        <a:t>CV</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b"/>
                      <a:r>
                        <a:rPr lang="en-US" sz="1400" b="0" i="0" u="none" strike="noStrike" dirty="0">
                          <a:solidFill>
                            <a:srgbClr val="000000"/>
                          </a:solidFill>
                          <a:latin typeface="Calibri"/>
                        </a:rPr>
                        <a:t>SV</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b"/>
                      <a:r>
                        <a:rPr lang="en-US" sz="1400" b="0" i="0" u="none" strike="noStrike" dirty="0">
                          <a:solidFill>
                            <a:srgbClr val="000000"/>
                          </a:solidFill>
                          <a:latin typeface="Calibri"/>
                        </a:rPr>
                        <a:t>CPI</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b"/>
                      <a:r>
                        <a:rPr lang="en-US" sz="1400" b="0" i="0" u="none" strike="noStrike" dirty="0">
                          <a:solidFill>
                            <a:srgbClr val="000000"/>
                          </a:solidFill>
                          <a:latin typeface="Calibri"/>
                        </a:rPr>
                        <a:t>SPI</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b"/>
                      <a:r>
                        <a:rPr lang="en-US" sz="1400" b="0" i="0" u="none" strike="noStrike" dirty="0">
                          <a:solidFill>
                            <a:srgbClr val="000000"/>
                          </a:solidFill>
                          <a:latin typeface="Calibri"/>
                        </a:rPr>
                        <a:t>EAC</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b"/>
                      <a:r>
                        <a:rPr lang="en-US" sz="1400" b="0" i="0" u="none" strike="noStrike" dirty="0">
                          <a:solidFill>
                            <a:srgbClr val="000000"/>
                          </a:solidFill>
                          <a:latin typeface="Calibri"/>
                        </a:rPr>
                        <a:t>ETC</a:t>
                      </a:r>
                    </a:p>
                  </a:txBody>
                  <a:tcPr marL="9457" marR="9457" marT="94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r>
              <a:tr h="301080">
                <a:tc>
                  <a:txBody>
                    <a:bodyPr/>
                    <a:lstStyle/>
                    <a:p>
                      <a:pPr algn="ctr" fontAlgn="b"/>
                      <a:r>
                        <a:rPr lang="ru-RU" sz="1400" b="0" i="0" u="none" strike="noStrike" dirty="0">
                          <a:solidFill>
                            <a:srgbClr val="000000"/>
                          </a:solidFill>
                          <a:latin typeface="Calibri"/>
                        </a:rPr>
                        <a:t>1</a:t>
                      </a:r>
                    </a:p>
                  </a:txBody>
                  <a:tcPr marL="9457" marR="9457" marT="94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latin typeface="Calibri"/>
                        </a:rPr>
                        <a:t>1000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latin typeface="Calibri"/>
                        </a:rPr>
                        <a:t>1000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latin typeface="Calibri"/>
                        </a:rPr>
                        <a:t>1000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latin typeface="Calibri"/>
                        </a:rPr>
                        <a:t>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1,00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1,00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16 000,00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15 000,00   </a:t>
                      </a:r>
                    </a:p>
                  </a:txBody>
                  <a:tcPr marL="9457" marR="9457" marT="94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080">
                <a:tc>
                  <a:txBody>
                    <a:bodyPr/>
                    <a:lstStyle/>
                    <a:p>
                      <a:pPr algn="ctr" fontAlgn="b"/>
                      <a:r>
                        <a:rPr lang="ru-RU" sz="1400" b="0" i="0" u="none" strike="noStrike">
                          <a:solidFill>
                            <a:srgbClr val="000000"/>
                          </a:solidFill>
                          <a:latin typeface="Calibri"/>
                        </a:rPr>
                        <a:t>2</a:t>
                      </a:r>
                    </a:p>
                  </a:txBody>
                  <a:tcPr marL="9457" marR="9457" marT="94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2000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2000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2000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latin typeface="Calibri"/>
                        </a:rPr>
                        <a:t>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latin typeface="Calibri"/>
                        </a:rPr>
                        <a:t>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1,00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1,00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16 000,00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14 000,00   </a:t>
                      </a:r>
                    </a:p>
                  </a:txBody>
                  <a:tcPr marL="9457" marR="9457" marT="94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080">
                <a:tc>
                  <a:txBody>
                    <a:bodyPr/>
                    <a:lstStyle/>
                    <a:p>
                      <a:pPr algn="ctr" fontAlgn="b"/>
                      <a:r>
                        <a:rPr lang="ru-RU" sz="1400" b="0" i="0" u="none" strike="noStrike">
                          <a:solidFill>
                            <a:srgbClr val="000000"/>
                          </a:solidFill>
                          <a:latin typeface="Calibri"/>
                        </a:rPr>
                        <a:t>3</a:t>
                      </a:r>
                    </a:p>
                  </a:txBody>
                  <a:tcPr marL="9457" marR="9457" marT="94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4000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5000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4000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latin typeface="Calibri"/>
                        </a:rPr>
                        <a:t>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solidFill>
                            <a:srgbClr val="000000"/>
                          </a:solidFill>
                          <a:latin typeface="Calibri"/>
                        </a:rPr>
                        <a:t>        0,80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1,00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20 000,00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15 000,00   </a:t>
                      </a:r>
                    </a:p>
                  </a:txBody>
                  <a:tcPr marL="9457" marR="9457" marT="94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080">
                <a:tc>
                  <a:txBody>
                    <a:bodyPr/>
                    <a:lstStyle/>
                    <a:p>
                      <a:pPr algn="ctr" fontAlgn="b"/>
                      <a:r>
                        <a:rPr lang="ru-RU" sz="1400" b="0" i="0" u="none" strike="noStrike">
                          <a:solidFill>
                            <a:srgbClr val="000000"/>
                          </a:solidFill>
                          <a:latin typeface="Calibri"/>
                        </a:rPr>
                        <a:t>4</a:t>
                      </a:r>
                    </a:p>
                  </a:txBody>
                  <a:tcPr marL="9457" marR="9457" marT="94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7000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8000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6000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-2000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solidFill>
                            <a:srgbClr val="000000"/>
                          </a:solidFill>
                          <a:latin typeface="Calibri"/>
                        </a:rPr>
                        <a:t>        0,75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solidFill>
                            <a:srgbClr val="000000"/>
                          </a:solidFill>
                          <a:latin typeface="Calibri"/>
                        </a:rPr>
                        <a:t>        0,86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21 333,33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13 333,33   </a:t>
                      </a:r>
                    </a:p>
                  </a:txBody>
                  <a:tcPr marL="9457" marR="9457" marT="94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080">
                <a:tc>
                  <a:txBody>
                    <a:bodyPr/>
                    <a:lstStyle/>
                    <a:p>
                      <a:pPr algn="ctr" fontAlgn="b"/>
                      <a:r>
                        <a:rPr lang="ru-RU" sz="1400" b="0" i="0" u="none" strike="noStrike">
                          <a:solidFill>
                            <a:srgbClr val="000000"/>
                          </a:solidFill>
                          <a:latin typeface="Calibri"/>
                        </a:rPr>
                        <a:t>5</a:t>
                      </a:r>
                    </a:p>
                  </a:txBody>
                  <a:tcPr marL="9457" marR="9457" marT="94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10000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12000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9000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-3000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0,75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solidFill>
                            <a:srgbClr val="000000"/>
                          </a:solidFill>
                          <a:latin typeface="Calibri"/>
                        </a:rPr>
                        <a:t>        0,90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21 333,33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9 333,33   </a:t>
                      </a:r>
                    </a:p>
                  </a:txBody>
                  <a:tcPr marL="9457" marR="9457" marT="94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080">
                <a:tc>
                  <a:txBody>
                    <a:bodyPr/>
                    <a:lstStyle/>
                    <a:p>
                      <a:pPr algn="ctr" fontAlgn="b"/>
                      <a:r>
                        <a:rPr lang="ru-RU" sz="1400" b="0" i="0" u="none" strike="noStrike">
                          <a:solidFill>
                            <a:srgbClr val="000000"/>
                          </a:solidFill>
                          <a:latin typeface="Calibri"/>
                        </a:rPr>
                        <a:t>6</a:t>
                      </a:r>
                    </a:p>
                  </a:txBody>
                  <a:tcPr marL="9457" marR="9457" marT="94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12000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13000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11000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-2000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0,85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solidFill>
                            <a:srgbClr val="000000"/>
                          </a:solidFill>
                          <a:latin typeface="Calibri"/>
                        </a:rPr>
                        <a:t>        0,92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solidFill>
                            <a:srgbClr val="000000"/>
                          </a:solidFill>
                          <a:latin typeface="Calibri"/>
                        </a:rPr>
                        <a:t>     18 909,09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5 909,09   </a:t>
                      </a:r>
                    </a:p>
                  </a:txBody>
                  <a:tcPr marL="9457" marR="9457" marT="94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080">
                <a:tc>
                  <a:txBody>
                    <a:bodyPr/>
                    <a:lstStyle/>
                    <a:p>
                      <a:pPr algn="ctr" fontAlgn="b"/>
                      <a:r>
                        <a:rPr lang="ru-RU" sz="1400" b="0" i="0" u="none" strike="noStrike">
                          <a:solidFill>
                            <a:srgbClr val="000000"/>
                          </a:solidFill>
                          <a:latin typeface="Calibri"/>
                        </a:rPr>
                        <a:t>7</a:t>
                      </a:r>
                    </a:p>
                  </a:txBody>
                  <a:tcPr marL="9457" marR="9457" marT="94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13000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14000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11500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-2500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-1500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0,82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0,88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solidFill>
                            <a:srgbClr val="000000"/>
                          </a:solidFill>
                          <a:latin typeface="Calibri"/>
                        </a:rPr>
                        <a:t>     19 478,26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5 478,26   </a:t>
                      </a:r>
                    </a:p>
                  </a:txBody>
                  <a:tcPr marL="9457" marR="9457" marT="94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080">
                <a:tc>
                  <a:txBody>
                    <a:bodyPr/>
                    <a:lstStyle/>
                    <a:p>
                      <a:pPr algn="ctr" fontAlgn="b"/>
                      <a:r>
                        <a:rPr lang="ru-RU" sz="1400" b="0" i="0" u="none" strike="noStrike">
                          <a:solidFill>
                            <a:srgbClr val="000000"/>
                          </a:solidFill>
                          <a:latin typeface="Calibri"/>
                        </a:rPr>
                        <a:t>8</a:t>
                      </a:r>
                    </a:p>
                  </a:txBody>
                  <a:tcPr marL="9457" marR="9457" marT="94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14000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14500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13000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-1500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0,90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0,93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solidFill>
                            <a:srgbClr val="000000"/>
                          </a:solidFill>
                          <a:latin typeface="Calibri"/>
                        </a:rPr>
                        <a:t>     17 846,15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3 346,15   </a:t>
                      </a:r>
                    </a:p>
                  </a:txBody>
                  <a:tcPr marL="9457" marR="9457" marT="94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080">
                <a:tc>
                  <a:txBody>
                    <a:bodyPr/>
                    <a:lstStyle/>
                    <a:p>
                      <a:pPr algn="ctr" fontAlgn="b"/>
                      <a:r>
                        <a:rPr lang="ru-RU" sz="1400" b="0" i="0" u="none" strike="noStrike">
                          <a:solidFill>
                            <a:srgbClr val="000000"/>
                          </a:solidFill>
                          <a:latin typeface="Calibri"/>
                        </a:rPr>
                        <a:t>9</a:t>
                      </a:r>
                    </a:p>
                  </a:txBody>
                  <a:tcPr marL="9457" marR="9457" marT="94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15000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15000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14500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-500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-500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0,97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0,97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solidFill>
                            <a:srgbClr val="000000"/>
                          </a:solidFill>
                          <a:latin typeface="Calibri"/>
                        </a:rPr>
                        <a:t>     16 551,72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1 551,72   </a:t>
                      </a:r>
                    </a:p>
                  </a:txBody>
                  <a:tcPr marL="9457" marR="9457" marT="94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080">
                <a:tc>
                  <a:txBody>
                    <a:bodyPr/>
                    <a:lstStyle/>
                    <a:p>
                      <a:pPr algn="ctr" fontAlgn="b"/>
                      <a:r>
                        <a:rPr lang="ru-RU" sz="1400" b="0" i="0" u="none" strike="noStrike">
                          <a:solidFill>
                            <a:srgbClr val="000000"/>
                          </a:solidFill>
                          <a:latin typeface="Calibri"/>
                        </a:rPr>
                        <a:t>10</a:t>
                      </a:r>
                    </a:p>
                  </a:txBody>
                  <a:tcPr marL="9457" marR="9457" marT="94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16000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16000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15500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-500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-500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0,97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0,97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solidFill>
                            <a:srgbClr val="000000"/>
                          </a:solidFill>
                          <a:latin typeface="Calibri"/>
                        </a:rPr>
                        <a:t>     16 516,13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solidFill>
                            <a:srgbClr val="000000"/>
                          </a:solidFill>
                          <a:latin typeface="Calibri"/>
                        </a:rPr>
                        <a:t>          516,13   </a:t>
                      </a:r>
                    </a:p>
                  </a:txBody>
                  <a:tcPr marL="9457" marR="9457" marT="94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134">
                <a:tc>
                  <a:txBody>
                    <a:bodyPr/>
                    <a:lstStyle/>
                    <a:p>
                      <a:pPr algn="ctr" fontAlgn="b"/>
                      <a:r>
                        <a:rPr lang="ru-RU" sz="1400" b="0" i="0" u="none" strike="noStrike">
                          <a:solidFill>
                            <a:srgbClr val="000000"/>
                          </a:solidFill>
                          <a:latin typeface="Calibri"/>
                        </a:rPr>
                        <a:t>11</a:t>
                      </a:r>
                    </a:p>
                  </a:txBody>
                  <a:tcPr marL="9457" marR="9457" marT="94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16000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17000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16000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-1000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latin typeface="Calibri"/>
                        </a:rPr>
                        <a:t>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0,94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1,00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Calibri"/>
                        </a:rPr>
                        <a:t>     17 000,00   </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latin typeface="Calibri"/>
                        </a:rPr>
                        <a:t>0</a:t>
                      </a:r>
                    </a:p>
                  </a:txBody>
                  <a:tcPr marL="9457" marR="9457" marT="94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080">
                <a:tc gridSpan="2">
                  <a:txBody>
                    <a:bodyPr/>
                    <a:lstStyle/>
                    <a:p>
                      <a:pPr algn="l" fontAlgn="b"/>
                      <a:r>
                        <a:rPr lang="ru-RU" sz="1400" b="0" i="0" u="none" strike="noStrike">
                          <a:solidFill>
                            <a:srgbClr val="000000"/>
                          </a:solidFill>
                          <a:latin typeface="Calibri"/>
                        </a:rPr>
                        <a:t>ВАС = 16000</a:t>
                      </a:r>
                    </a:p>
                  </a:txBody>
                  <a:tcPr marL="9457" marR="9457" marT="9457"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a:txBody>
                    <a:bodyPr/>
                    <a:lstStyle/>
                    <a:p>
                      <a:pPr algn="l" fontAlgn="b"/>
                      <a:endParaRPr lang="ru-RU" sz="1400" b="0" i="0" u="none" strike="noStrike">
                        <a:solidFill>
                          <a:srgbClr val="000000"/>
                        </a:solidFill>
                        <a:latin typeface="Calibri"/>
                      </a:endParaRPr>
                    </a:p>
                  </a:txBody>
                  <a:tcPr marL="9457" marR="9457" marT="945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1400" b="0" i="0" u="none" strike="noStrike">
                        <a:solidFill>
                          <a:srgbClr val="000000"/>
                        </a:solidFill>
                        <a:latin typeface="Calibri"/>
                      </a:endParaRPr>
                    </a:p>
                  </a:txBody>
                  <a:tcPr marL="9457" marR="9457" marT="945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1400" b="0" i="0" u="none" strike="noStrike">
                        <a:solidFill>
                          <a:srgbClr val="000000"/>
                        </a:solidFill>
                        <a:latin typeface="Calibri"/>
                      </a:endParaRPr>
                    </a:p>
                  </a:txBody>
                  <a:tcPr marL="9457" marR="9457" marT="945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1400" b="0" i="0" u="none" strike="noStrike">
                        <a:solidFill>
                          <a:srgbClr val="000000"/>
                        </a:solidFill>
                        <a:latin typeface="Calibri"/>
                      </a:endParaRPr>
                    </a:p>
                  </a:txBody>
                  <a:tcPr marL="9457" marR="9457" marT="945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1400" b="0" i="0" u="none" strike="noStrike">
                        <a:solidFill>
                          <a:srgbClr val="000000"/>
                        </a:solidFill>
                        <a:latin typeface="Calibri"/>
                      </a:endParaRPr>
                    </a:p>
                  </a:txBody>
                  <a:tcPr marL="9457" marR="9457" marT="945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1400" b="0" i="0" u="none" strike="noStrike">
                        <a:solidFill>
                          <a:srgbClr val="000000"/>
                        </a:solidFill>
                        <a:latin typeface="Calibri"/>
                      </a:endParaRPr>
                    </a:p>
                  </a:txBody>
                  <a:tcPr marL="9457" marR="9457" marT="945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1400" b="0" i="0" u="none" strike="noStrike">
                        <a:solidFill>
                          <a:srgbClr val="000000"/>
                        </a:solidFill>
                        <a:latin typeface="Calibri"/>
                      </a:endParaRPr>
                    </a:p>
                  </a:txBody>
                  <a:tcPr marL="9457" marR="9457" marT="945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1400" b="0" i="0" u="none" strike="noStrike" dirty="0">
                        <a:solidFill>
                          <a:srgbClr val="000000"/>
                        </a:solidFill>
                        <a:latin typeface="Calibri"/>
                      </a:endParaRPr>
                    </a:p>
                  </a:txBody>
                  <a:tcPr marL="9457" marR="9457" marT="9457"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6" name="TextBox 5"/>
          <p:cNvSpPr txBox="1"/>
          <p:nvPr/>
        </p:nvSpPr>
        <p:spPr>
          <a:xfrm>
            <a:off x="2412983" y="5505463"/>
            <a:ext cx="5000660" cy="461665"/>
          </a:xfrm>
          <a:prstGeom prst="rect">
            <a:avLst/>
          </a:prstGeom>
          <a:noFill/>
        </p:spPr>
        <p:txBody>
          <a:bodyPr wrap="square" rtlCol="0">
            <a:spAutoFit/>
          </a:bodyPr>
          <a:lstStyle/>
          <a:p>
            <a:r>
              <a:rPr lang="ru-RU" dirty="0" smtClean="0"/>
              <a:t>Какие выводы можно сделать</a:t>
            </a:r>
            <a:r>
              <a:rPr lang="en-US" dirty="0" smtClean="0"/>
              <a:t>?</a:t>
            </a:r>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9"/>
          <p:cNvSpPr txBox="1">
            <a:spLocks/>
          </p:cNvSpPr>
          <p:nvPr/>
        </p:nvSpPr>
        <p:spPr>
          <a:xfrm>
            <a:off x="484188" y="292100"/>
            <a:ext cx="87153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effectLst/>
                <a:uLnTx/>
                <a:uFillTx/>
                <a:latin typeface="+mj-lt"/>
                <a:ea typeface="+mj-ea"/>
                <a:cs typeface="+mj-cs"/>
              </a:rPr>
              <a:t>NPV</a:t>
            </a:r>
            <a:r>
              <a:rPr kumimoji="0" lang="en-US" sz="3200" b="1" i="0" u="none" strike="noStrike" kern="0" cap="none" spc="0" normalizeH="0" noProof="0" dirty="0" smtClean="0">
                <a:ln>
                  <a:noFill/>
                </a:ln>
                <a:effectLst/>
                <a:uLnTx/>
                <a:uFillTx/>
                <a:latin typeface="+mj-lt"/>
                <a:ea typeface="+mj-ea"/>
                <a:cs typeface="+mj-cs"/>
              </a:rPr>
              <a:t> (</a:t>
            </a:r>
            <a:r>
              <a:rPr kumimoji="0" lang="ru-RU" sz="3200" b="1" i="0" u="none" strike="noStrike" kern="0" cap="none" spc="0" normalizeH="0" noProof="0" dirty="0" smtClean="0">
                <a:ln>
                  <a:noFill/>
                </a:ln>
                <a:effectLst/>
                <a:uLnTx/>
                <a:uFillTx/>
                <a:latin typeface="+mj-lt"/>
                <a:ea typeface="+mj-ea"/>
                <a:cs typeface="+mj-cs"/>
              </a:rPr>
              <a:t>чистая текущая стоимость)</a:t>
            </a:r>
            <a:endParaRPr kumimoji="0" lang="ru-RU" sz="3200" b="1" i="0" u="none" strike="noStrike" kern="0" cap="none" spc="0" normalizeH="0" baseline="0" noProof="0" dirty="0">
              <a:ln>
                <a:noFill/>
              </a:ln>
              <a:effectLst/>
              <a:uLnTx/>
              <a:uFillTx/>
              <a:latin typeface="+mj-lt"/>
              <a:ea typeface="+mj-ea"/>
              <a:cs typeface="+mj-cs"/>
            </a:endParaRPr>
          </a:p>
        </p:txBody>
      </p:sp>
      <p:sp>
        <p:nvSpPr>
          <p:cNvPr id="3" name="Содержимое 10"/>
          <p:cNvSpPr txBox="1">
            <a:spLocks/>
          </p:cNvSpPr>
          <p:nvPr/>
        </p:nvSpPr>
        <p:spPr>
          <a:xfrm>
            <a:off x="412719" y="1004869"/>
            <a:ext cx="8858312" cy="4714908"/>
          </a:xfrm>
          <a:prstGeom prst="rect">
            <a:avLst/>
          </a:prstGeom>
        </p:spPr>
        <p:txBody>
          <a:bodyPr/>
          <a:lstStyle/>
          <a:p>
            <a:r>
              <a:rPr lang="ru-RU" sz="2000" b="0" dirty="0" smtClean="0"/>
              <a:t>Чистая текущая стоимость (чистый приведенный эффект, чистый дисконтированный доход, </a:t>
            </a:r>
            <a:r>
              <a:rPr lang="ru-RU" sz="2000" b="0" dirty="0" err="1" smtClean="0"/>
              <a:t>Net</a:t>
            </a:r>
            <a:r>
              <a:rPr lang="ru-RU" sz="2000" b="0" dirty="0" smtClean="0"/>
              <a:t> </a:t>
            </a:r>
            <a:r>
              <a:rPr lang="ru-RU" sz="2000" b="0" dirty="0" err="1" smtClean="0"/>
              <a:t>Present</a:t>
            </a:r>
            <a:r>
              <a:rPr lang="ru-RU" sz="2000" b="0" dirty="0" smtClean="0"/>
              <a:t> </a:t>
            </a:r>
            <a:r>
              <a:rPr lang="ru-RU" sz="2000" b="0" dirty="0" err="1" smtClean="0"/>
              <a:t>Value</a:t>
            </a:r>
            <a:r>
              <a:rPr lang="ru-RU" sz="2000" b="0" dirty="0" smtClean="0"/>
              <a:t>, NPV) - сумма текущих стоимостей всех спрогнозированных, с учетом ставки дисконтирования, денежных потоков.</a:t>
            </a:r>
          </a:p>
          <a:p>
            <a:r>
              <a:rPr lang="ru-RU" sz="2000" b="0" dirty="0" smtClean="0"/>
              <a:t>Метод чистой текущей стоимости (NPV) состоит в следующем.</a:t>
            </a:r>
          </a:p>
          <a:p>
            <a:pPr marL="742950" lvl="1" indent="-285750" defTabSz="1079500" eaLnBrk="0" hangingPunct="0">
              <a:lnSpc>
                <a:spcPct val="90000"/>
              </a:lnSpc>
              <a:spcBef>
                <a:spcPct val="90000"/>
              </a:spcBef>
              <a:buSzPct val="50000"/>
              <a:buFont typeface="Wingdings" pitchFamily="2" charset="2"/>
              <a:buChar char="n"/>
            </a:pPr>
            <a:r>
              <a:rPr lang="ru-RU" sz="1600" b="0" dirty="0" smtClean="0"/>
              <a:t>Определяется текущая стоимость затрат (</a:t>
            </a:r>
            <a:r>
              <a:rPr lang="ru-RU" sz="1600" b="0" dirty="0" err="1" smtClean="0"/>
              <a:t>Io</a:t>
            </a:r>
            <a:r>
              <a:rPr lang="ru-RU" sz="1600" b="0" dirty="0" smtClean="0"/>
              <a:t>), т.е. решается вопрос, сколько инвестиций нужно зарезервировать для проекта.</a:t>
            </a:r>
          </a:p>
          <a:p>
            <a:pPr marL="742950" lvl="1" indent="-285750" defTabSz="1079500" eaLnBrk="0" hangingPunct="0">
              <a:lnSpc>
                <a:spcPct val="90000"/>
              </a:lnSpc>
              <a:spcBef>
                <a:spcPct val="90000"/>
              </a:spcBef>
              <a:buSzPct val="50000"/>
              <a:buFont typeface="Wingdings" pitchFamily="2" charset="2"/>
              <a:buChar char="n"/>
            </a:pPr>
            <a:r>
              <a:rPr lang="ru-RU" sz="1600" b="0" dirty="0" smtClean="0"/>
              <a:t>Рассчитывается текущая стоимость </a:t>
            </a:r>
            <a:r>
              <a:rPr lang="ru-RU" sz="1600" b="0" dirty="0" err="1" smtClean="0"/>
              <a:t>будуших</a:t>
            </a:r>
            <a:r>
              <a:rPr lang="ru-RU" sz="1600" b="0" dirty="0" smtClean="0"/>
              <a:t> денежных поступлений от проекта, для чего доходы за каждый год CF (</a:t>
            </a:r>
            <a:r>
              <a:rPr lang="ru-RU" sz="1600" b="0" dirty="0" err="1" smtClean="0"/>
              <a:t>кеш-флоу</a:t>
            </a:r>
            <a:r>
              <a:rPr lang="ru-RU" sz="1600" b="0" dirty="0" smtClean="0"/>
              <a:t>) приводятся к текущей дате. </a:t>
            </a:r>
          </a:p>
          <a:p>
            <a:pPr marL="742950" lvl="1" indent="-285750" defTabSz="1079500" eaLnBrk="0" hangingPunct="0">
              <a:lnSpc>
                <a:spcPct val="90000"/>
              </a:lnSpc>
              <a:spcBef>
                <a:spcPct val="90000"/>
              </a:spcBef>
              <a:buSzPct val="50000"/>
              <a:buFont typeface="Wingdings" pitchFamily="2" charset="2"/>
              <a:buChar char="n"/>
            </a:pPr>
            <a:endParaRPr lang="ru-RU" sz="1600" b="0" dirty="0" smtClean="0"/>
          </a:p>
          <a:p>
            <a:pPr marL="742950" lvl="1" indent="-285750" defTabSz="1079500" eaLnBrk="0" hangingPunct="0">
              <a:lnSpc>
                <a:spcPct val="90000"/>
              </a:lnSpc>
              <a:spcBef>
                <a:spcPct val="90000"/>
              </a:spcBef>
              <a:buSzPct val="50000"/>
              <a:buFont typeface="Wingdings" pitchFamily="2" charset="2"/>
              <a:buChar char="n"/>
            </a:pPr>
            <a:endParaRPr lang="ru-RU" sz="1600" b="0" dirty="0" smtClean="0"/>
          </a:p>
          <a:p>
            <a:pPr marL="742950" lvl="1" indent="-285750" defTabSz="1079500" eaLnBrk="0" hangingPunct="0">
              <a:lnSpc>
                <a:spcPct val="90000"/>
              </a:lnSpc>
              <a:spcBef>
                <a:spcPct val="90000"/>
              </a:spcBef>
              <a:buSzPct val="50000"/>
              <a:buFont typeface="Wingdings" pitchFamily="2" charset="2"/>
              <a:buChar char="n"/>
            </a:pPr>
            <a:r>
              <a:rPr lang="ru-RU" sz="1600" b="0" dirty="0" smtClean="0"/>
              <a:t>Текущая стоимость инвестиционных затрат (</a:t>
            </a:r>
            <a:r>
              <a:rPr lang="ru-RU" sz="1600" b="0" dirty="0" err="1" smtClean="0"/>
              <a:t>Io</a:t>
            </a:r>
            <a:r>
              <a:rPr lang="ru-RU" sz="1600" b="0" dirty="0" smtClean="0"/>
              <a:t>) сравнивается с текущей стоимостью доходов (PV). Разность между ними составляет чистую текущую стоимость доходов (NPV):</a:t>
            </a:r>
          </a:p>
          <a:p>
            <a:r>
              <a:rPr lang="ru-RU" sz="1600" b="0" dirty="0" smtClean="0"/>
              <a:t>                                                        </a:t>
            </a:r>
            <a:r>
              <a:rPr lang="ru-RU" sz="1800" dirty="0" smtClean="0"/>
              <a:t>NPV = PV - </a:t>
            </a:r>
            <a:r>
              <a:rPr lang="ru-RU" sz="1800" dirty="0" err="1" smtClean="0"/>
              <a:t>Io</a:t>
            </a:r>
            <a:r>
              <a:rPr lang="ru-RU" sz="1800" dirty="0" smtClean="0"/>
              <a:t>;</a:t>
            </a:r>
          </a:p>
          <a:p>
            <a:pPr marL="742950" lvl="1" indent="-285750" defTabSz="1079500" eaLnBrk="0" hangingPunct="0">
              <a:lnSpc>
                <a:spcPct val="90000"/>
              </a:lnSpc>
              <a:spcBef>
                <a:spcPct val="90000"/>
              </a:spcBef>
              <a:buSzPct val="50000"/>
              <a:buFont typeface="Wingdings" pitchFamily="2" charset="2"/>
              <a:buChar char="n"/>
            </a:pPr>
            <a:endParaRPr lang="ru-RU" sz="1600" b="0" dirty="0" smtClean="0"/>
          </a:p>
          <a:p>
            <a:pPr marL="742950" lvl="1" indent="-285750" defTabSz="1079500" eaLnBrk="0" hangingPunct="0">
              <a:lnSpc>
                <a:spcPct val="90000"/>
              </a:lnSpc>
              <a:spcBef>
                <a:spcPct val="90000"/>
              </a:spcBef>
              <a:buSzPct val="50000"/>
            </a:pPr>
            <a:endParaRPr lang="ru-RU" sz="1400" b="0" kern="0" dirty="0" smtClean="0"/>
          </a:p>
        </p:txBody>
      </p:sp>
      <p:pic>
        <p:nvPicPr>
          <p:cNvPr id="149510" name="Picture 6" descr="Текущая стоимость доходов от проекта"/>
          <p:cNvPicPr>
            <a:picLocks noChangeAspect="1" noChangeArrowheads="1"/>
          </p:cNvPicPr>
          <p:nvPr/>
        </p:nvPicPr>
        <p:blipFill>
          <a:blip r:embed="rId3"/>
          <a:srcRect/>
          <a:stretch>
            <a:fillRect/>
          </a:stretch>
        </p:blipFill>
        <p:spPr bwMode="auto">
          <a:xfrm>
            <a:off x="1198537" y="4076703"/>
            <a:ext cx="3084449" cy="723903"/>
          </a:xfrm>
          <a:prstGeom prst="rect">
            <a:avLst/>
          </a:prstGeom>
          <a:noFill/>
        </p:spPr>
      </p:pic>
      <p:sp>
        <p:nvSpPr>
          <p:cNvPr id="8" name="Содержимое 10"/>
          <p:cNvSpPr txBox="1">
            <a:spLocks/>
          </p:cNvSpPr>
          <p:nvPr/>
        </p:nvSpPr>
        <p:spPr>
          <a:xfrm>
            <a:off x="3913181" y="4076703"/>
            <a:ext cx="5214974" cy="928694"/>
          </a:xfrm>
          <a:prstGeom prst="rect">
            <a:avLst/>
          </a:prstGeom>
        </p:spPr>
        <p:txBody>
          <a:bodyPr/>
          <a:lstStyle/>
          <a:p>
            <a:pPr marL="742950" lvl="1" indent="-285750" defTabSz="1079500" eaLnBrk="0" hangingPunct="0">
              <a:lnSpc>
                <a:spcPct val="90000"/>
              </a:lnSpc>
              <a:spcBef>
                <a:spcPct val="90000"/>
              </a:spcBef>
              <a:buSzPct val="50000"/>
              <a:buFont typeface="Wingdings" pitchFamily="2" charset="2"/>
              <a:buChar char="n"/>
            </a:pPr>
            <a:r>
              <a:rPr lang="ru-RU" sz="1000" b="0" dirty="0" err="1" smtClean="0"/>
              <a:t>CFt</a:t>
            </a:r>
            <a:r>
              <a:rPr lang="ru-RU" sz="1000" b="0" dirty="0" smtClean="0"/>
              <a:t> - приток денежных средств в период </a:t>
            </a:r>
            <a:r>
              <a:rPr lang="ru-RU" sz="1000" b="0" dirty="0" err="1" smtClean="0"/>
              <a:t>t</a:t>
            </a:r>
            <a:r>
              <a:rPr lang="ru-RU" sz="1000" b="0" dirty="0" smtClean="0"/>
              <a:t>; </a:t>
            </a:r>
          </a:p>
          <a:p>
            <a:pPr marL="742950" lvl="1" indent="-285750" defTabSz="1079500" eaLnBrk="0" hangingPunct="0">
              <a:lnSpc>
                <a:spcPct val="90000"/>
              </a:lnSpc>
              <a:spcBef>
                <a:spcPct val="90000"/>
              </a:spcBef>
              <a:buSzPct val="50000"/>
              <a:buFont typeface="Wingdings" pitchFamily="2" charset="2"/>
              <a:buChar char="n"/>
            </a:pPr>
            <a:r>
              <a:rPr lang="ru-RU" sz="1000" b="0" dirty="0" err="1" smtClean="0"/>
              <a:t>r</a:t>
            </a:r>
            <a:r>
              <a:rPr lang="ru-RU" sz="1000" b="0" dirty="0" smtClean="0"/>
              <a:t> - барьерная ставка (</a:t>
            </a:r>
            <a:r>
              <a:rPr lang="ru-RU" sz="1000" b="0" dirty="0" err="1" smtClean="0"/>
              <a:t>ставка</a:t>
            </a:r>
            <a:r>
              <a:rPr lang="ru-RU" sz="1000" b="0" dirty="0" smtClean="0"/>
              <a:t> дисконтирования)</a:t>
            </a:r>
            <a:r>
              <a:rPr lang="en-US" sz="1000" b="0" dirty="0" smtClean="0"/>
              <a:t>;</a:t>
            </a:r>
          </a:p>
          <a:p>
            <a:pPr marL="742950" lvl="1" indent="-285750" defTabSz="1079500" eaLnBrk="0" hangingPunct="0">
              <a:lnSpc>
                <a:spcPct val="90000"/>
              </a:lnSpc>
              <a:spcBef>
                <a:spcPct val="90000"/>
              </a:spcBef>
              <a:buSzPct val="50000"/>
              <a:buFont typeface="Wingdings" pitchFamily="2" charset="2"/>
              <a:buChar char="n"/>
            </a:pPr>
            <a:r>
              <a:rPr lang="ru-RU" sz="1000" b="0" dirty="0" err="1" smtClean="0"/>
              <a:t>n</a:t>
            </a:r>
            <a:r>
              <a:rPr lang="ru-RU" sz="1000" b="0" dirty="0" smtClean="0"/>
              <a:t> - суммарное число периодов (интервалов, шагов) </a:t>
            </a:r>
            <a:r>
              <a:rPr lang="ru-RU" sz="1000" b="0" dirty="0" err="1" smtClean="0"/>
              <a:t>t</a:t>
            </a:r>
            <a:r>
              <a:rPr lang="ru-RU" sz="1000" b="0" dirty="0" smtClean="0"/>
              <a:t> = 1, 2, ..., </a:t>
            </a:r>
            <a:r>
              <a:rPr lang="ru-RU" sz="1000" b="0" dirty="0" err="1" smtClean="0"/>
              <a:t>n</a:t>
            </a:r>
            <a:r>
              <a:rPr lang="ru-RU" sz="1000" b="0" dirty="0" smtClean="0"/>
              <a:t> (или время действия инвестиции).</a:t>
            </a:r>
            <a:endParaRPr lang="ru-RU" sz="1000" b="0" kern="0"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9"/>
          <p:cNvSpPr txBox="1">
            <a:spLocks/>
          </p:cNvSpPr>
          <p:nvPr/>
        </p:nvSpPr>
        <p:spPr>
          <a:xfrm>
            <a:off x="484188" y="292100"/>
            <a:ext cx="87153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3200" kern="0" dirty="0" smtClean="0">
                <a:latin typeface="+mj-lt"/>
                <a:ea typeface="+mj-ea"/>
                <a:cs typeface="+mj-cs"/>
              </a:rPr>
              <a:t>Пример на расчет </a:t>
            </a:r>
            <a:r>
              <a:rPr lang="en-US" sz="3200" kern="0" dirty="0" smtClean="0">
                <a:latin typeface="+mj-lt"/>
                <a:ea typeface="+mj-ea"/>
                <a:cs typeface="+mj-cs"/>
              </a:rPr>
              <a:t>NPV</a:t>
            </a:r>
            <a:endParaRPr kumimoji="0" lang="ru-RU" sz="3200" b="1" i="0" u="none" strike="noStrike" kern="0" cap="none" spc="0" normalizeH="0" baseline="0" noProof="0" dirty="0">
              <a:ln>
                <a:noFill/>
              </a:ln>
              <a:effectLst/>
              <a:uLnTx/>
              <a:uFillTx/>
              <a:latin typeface="+mj-lt"/>
              <a:ea typeface="+mj-ea"/>
              <a:cs typeface="+mj-cs"/>
            </a:endParaRPr>
          </a:p>
        </p:txBody>
      </p:sp>
      <p:sp>
        <p:nvSpPr>
          <p:cNvPr id="6" name="TextBox 5"/>
          <p:cNvSpPr txBox="1"/>
          <p:nvPr/>
        </p:nvSpPr>
        <p:spPr>
          <a:xfrm>
            <a:off x="555596" y="1147745"/>
            <a:ext cx="9128154" cy="4708981"/>
          </a:xfrm>
          <a:prstGeom prst="rect">
            <a:avLst/>
          </a:prstGeom>
          <a:noFill/>
        </p:spPr>
        <p:txBody>
          <a:bodyPr wrap="square" rtlCol="0">
            <a:spAutoFit/>
          </a:bodyPr>
          <a:lstStyle/>
          <a:p>
            <a:r>
              <a:rPr lang="ru-RU" sz="2000" dirty="0" smtClean="0"/>
              <a:t>Пример №1.</a:t>
            </a:r>
            <a:r>
              <a:rPr lang="ru-RU" sz="2000" b="0" dirty="0" smtClean="0"/>
              <a:t> Размер инвестиции – 115000</a:t>
            </a:r>
            <a:r>
              <a:rPr lang="en-US" sz="2000" b="0" dirty="0" smtClean="0"/>
              <a:t> </a:t>
            </a:r>
            <a:r>
              <a:rPr lang="ru-RU" sz="2000" b="0" dirty="0" smtClean="0"/>
              <a:t>руб.</a:t>
            </a:r>
            <a:br>
              <a:rPr lang="ru-RU" sz="2000" b="0" dirty="0" smtClean="0"/>
            </a:br>
            <a:r>
              <a:rPr lang="ru-RU" sz="2000" b="0" dirty="0" smtClean="0"/>
              <a:t>Доходы от инвестиций в первом году: 32000 руб.;</a:t>
            </a:r>
            <a:br>
              <a:rPr lang="ru-RU" sz="2000" b="0" dirty="0" smtClean="0"/>
            </a:br>
            <a:r>
              <a:rPr lang="ru-RU" sz="2000" b="0" dirty="0" smtClean="0"/>
              <a:t>        во втором году: 41000 руб.;</a:t>
            </a:r>
            <a:br>
              <a:rPr lang="ru-RU" sz="2000" b="0" dirty="0" smtClean="0"/>
            </a:br>
            <a:r>
              <a:rPr lang="ru-RU" sz="2000" b="0" dirty="0" smtClean="0"/>
              <a:t>        в третьем году: 43750 руб.;</a:t>
            </a:r>
            <a:br>
              <a:rPr lang="ru-RU" sz="2000" b="0" dirty="0" smtClean="0"/>
            </a:br>
            <a:r>
              <a:rPr lang="ru-RU" sz="2000" b="0" dirty="0" smtClean="0"/>
              <a:t>        в четвертом году: 38250 руб..</a:t>
            </a:r>
            <a:br>
              <a:rPr lang="ru-RU" sz="2000" b="0" dirty="0" smtClean="0"/>
            </a:br>
            <a:r>
              <a:rPr lang="ru-RU" sz="2000" b="0" dirty="0" smtClean="0"/>
              <a:t>Размер барьерной ставки - 9,2%</a:t>
            </a:r>
            <a:r>
              <a:rPr lang="en-US" sz="2000" b="0" dirty="0" smtClean="0"/>
              <a:t> </a:t>
            </a:r>
            <a:r>
              <a:rPr lang="ru-RU" sz="2000" b="0" dirty="0" err="1" smtClean="0"/>
              <a:t>n</a:t>
            </a:r>
            <a:r>
              <a:rPr lang="ru-RU" sz="2000" b="0" dirty="0" smtClean="0"/>
              <a:t> = 4.</a:t>
            </a:r>
            <a:endParaRPr lang="en-US" sz="2000" b="0" dirty="0" smtClean="0"/>
          </a:p>
          <a:p>
            <a:endParaRPr lang="en-US" sz="2000" b="0" dirty="0" smtClean="0"/>
          </a:p>
          <a:p>
            <a:r>
              <a:rPr lang="ru-RU" sz="2000" b="0" dirty="0" smtClean="0"/>
              <a:t>Пересчитаем денежные потоки в вид текущих стоимостей:</a:t>
            </a:r>
            <a:br>
              <a:rPr lang="ru-RU" sz="2000" b="0" dirty="0" smtClean="0"/>
            </a:br>
            <a:r>
              <a:rPr lang="ru-RU" sz="2000" b="0" dirty="0" smtClean="0"/>
              <a:t>PV</a:t>
            </a:r>
            <a:r>
              <a:rPr lang="ru-RU" sz="2000" b="0" baseline="-25000" dirty="0" smtClean="0"/>
              <a:t>1</a:t>
            </a:r>
            <a:r>
              <a:rPr lang="ru-RU" sz="2000" b="0" dirty="0" smtClean="0"/>
              <a:t> = 32000 / (1 + 0,092) = 29304,03 руб.</a:t>
            </a:r>
            <a:br>
              <a:rPr lang="ru-RU" sz="2000" b="0" dirty="0" smtClean="0"/>
            </a:br>
            <a:r>
              <a:rPr lang="ru-RU" sz="2000" b="0" dirty="0" smtClean="0"/>
              <a:t>PV</a:t>
            </a:r>
            <a:r>
              <a:rPr lang="ru-RU" sz="2000" b="0" baseline="-25000" dirty="0" smtClean="0"/>
              <a:t>2</a:t>
            </a:r>
            <a:r>
              <a:rPr lang="ru-RU" sz="2000" b="0" dirty="0" smtClean="0"/>
              <a:t> = 41000 / (1 + 0,092)</a:t>
            </a:r>
            <a:r>
              <a:rPr lang="ru-RU" sz="2000" b="0" baseline="30000" dirty="0" smtClean="0"/>
              <a:t>2</a:t>
            </a:r>
            <a:r>
              <a:rPr lang="ru-RU" sz="2000" b="0" dirty="0" smtClean="0"/>
              <a:t> = 34382,59 руб.</a:t>
            </a:r>
            <a:br>
              <a:rPr lang="ru-RU" sz="2000" b="0" dirty="0" smtClean="0"/>
            </a:br>
            <a:r>
              <a:rPr lang="ru-RU" sz="2000" b="0" dirty="0" smtClean="0"/>
              <a:t>PV</a:t>
            </a:r>
            <a:r>
              <a:rPr lang="ru-RU" sz="2000" b="0" baseline="-25000" dirty="0" smtClean="0"/>
              <a:t>3</a:t>
            </a:r>
            <a:r>
              <a:rPr lang="ru-RU" sz="2000" b="0" dirty="0" smtClean="0"/>
              <a:t> = 43750 / (1 + 0,092)</a:t>
            </a:r>
            <a:r>
              <a:rPr lang="ru-RU" sz="2000" b="0" baseline="30000" dirty="0" smtClean="0"/>
              <a:t>3</a:t>
            </a:r>
            <a:r>
              <a:rPr lang="ru-RU" sz="2000" b="0" dirty="0" smtClean="0"/>
              <a:t> = 33597,75 руб.</a:t>
            </a:r>
            <a:br>
              <a:rPr lang="ru-RU" sz="2000" b="0" dirty="0" smtClean="0"/>
            </a:br>
            <a:r>
              <a:rPr lang="ru-RU" sz="2000" b="0" dirty="0" smtClean="0"/>
              <a:t>PV</a:t>
            </a:r>
            <a:r>
              <a:rPr lang="ru-RU" sz="2000" b="0" baseline="-25000" dirty="0" smtClean="0"/>
              <a:t>4</a:t>
            </a:r>
            <a:r>
              <a:rPr lang="ru-RU" sz="2000" b="0" dirty="0" smtClean="0"/>
              <a:t> = 38250 / (1 + 0,092)</a:t>
            </a:r>
            <a:r>
              <a:rPr lang="ru-RU" sz="2000" b="0" baseline="30000" dirty="0" smtClean="0"/>
              <a:t>4</a:t>
            </a:r>
            <a:r>
              <a:rPr lang="ru-RU" sz="2000" b="0" dirty="0" smtClean="0"/>
              <a:t> = 26899,29 руб.</a:t>
            </a:r>
          </a:p>
          <a:p>
            <a:r>
              <a:rPr lang="ru-RU" sz="2000" b="0" dirty="0" smtClean="0"/>
              <a:t>NPV = (29304,03 + 34382,59 + 33597,75 + 26899,29) - 115000 = 9183,66 руб.</a:t>
            </a:r>
          </a:p>
          <a:p>
            <a:endParaRPr lang="en-US" sz="2000" b="0" dirty="0" smtClean="0"/>
          </a:p>
          <a:p>
            <a:r>
              <a:rPr lang="ru-RU" sz="2000" b="0" dirty="0" smtClean="0"/>
              <a:t>Ответ: чистая текущая стоимость равна 9183,66 руб.</a:t>
            </a:r>
            <a:endParaRPr lang="ru-RU" sz="2000" b="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9"/>
          <p:cNvSpPr txBox="1">
            <a:spLocks/>
          </p:cNvSpPr>
          <p:nvPr/>
        </p:nvSpPr>
        <p:spPr>
          <a:xfrm>
            <a:off x="484188" y="292100"/>
            <a:ext cx="87153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en-US" sz="3200" kern="0" dirty="0" smtClean="0">
                <a:latin typeface="+mj-lt"/>
                <a:ea typeface="+mj-ea"/>
                <a:cs typeface="+mj-cs"/>
              </a:rPr>
              <a:t>IRR</a:t>
            </a:r>
            <a:r>
              <a:rPr kumimoji="0" lang="en-US" sz="3200" b="1" i="0" u="none" strike="noStrike" kern="0" cap="none" spc="0" normalizeH="0" noProof="0" dirty="0" smtClean="0">
                <a:ln>
                  <a:noFill/>
                </a:ln>
                <a:effectLst/>
                <a:uLnTx/>
                <a:uFillTx/>
                <a:latin typeface="+mj-lt"/>
                <a:ea typeface="+mj-ea"/>
                <a:cs typeface="+mj-cs"/>
              </a:rPr>
              <a:t> (</a:t>
            </a:r>
            <a:r>
              <a:rPr kumimoji="0" lang="ru-RU" sz="3200" b="1" i="0" u="none" strike="noStrike" kern="0" cap="none" spc="0" normalizeH="0" noProof="0" dirty="0" smtClean="0">
                <a:ln>
                  <a:noFill/>
                </a:ln>
                <a:effectLst/>
                <a:uLnTx/>
                <a:uFillTx/>
                <a:latin typeface="+mj-lt"/>
                <a:ea typeface="+mj-ea"/>
                <a:cs typeface="+mj-cs"/>
              </a:rPr>
              <a:t>внутренняя норма рентабельности)</a:t>
            </a:r>
            <a:endParaRPr kumimoji="0" lang="ru-RU" sz="3200" b="1" i="0" u="none" strike="noStrike" kern="0" cap="none" spc="0" normalizeH="0" baseline="0" noProof="0" dirty="0">
              <a:ln>
                <a:noFill/>
              </a:ln>
              <a:effectLst/>
              <a:uLnTx/>
              <a:uFillTx/>
              <a:latin typeface="+mj-lt"/>
              <a:ea typeface="+mj-ea"/>
              <a:cs typeface="+mj-cs"/>
            </a:endParaRPr>
          </a:p>
        </p:txBody>
      </p:sp>
      <p:sp>
        <p:nvSpPr>
          <p:cNvPr id="3" name="Содержимое 10"/>
          <p:cNvSpPr txBox="1">
            <a:spLocks/>
          </p:cNvSpPr>
          <p:nvPr/>
        </p:nvSpPr>
        <p:spPr>
          <a:xfrm>
            <a:off x="412719" y="1362059"/>
            <a:ext cx="8858312" cy="4714908"/>
          </a:xfrm>
          <a:prstGeom prst="rect">
            <a:avLst/>
          </a:prstGeom>
        </p:spPr>
        <p:txBody>
          <a:bodyPr/>
          <a:lstStyle/>
          <a:p>
            <a:r>
              <a:rPr lang="ru-RU" sz="1600" b="0" i="1" dirty="0" smtClean="0"/>
              <a:t>Ставка дисконтирования, при которой суммарная приведенная стоимость доходов от осуществляемых инвестиций равна стоимости этих инвестиций.</a:t>
            </a:r>
          </a:p>
          <a:p>
            <a:endParaRPr lang="ru-RU" sz="1600" b="0" dirty="0" smtClean="0"/>
          </a:p>
          <a:p>
            <a:pPr>
              <a:buFont typeface="Arial" pitchFamily="34" charset="0"/>
              <a:buChar char="•"/>
            </a:pPr>
            <a:r>
              <a:rPr lang="ru-RU" sz="1600" b="0" dirty="0" smtClean="0"/>
              <a:t> IRR (</a:t>
            </a:r>
            <a:r>
              <a:rPr lang="ru-RU" sz="1600" b="0" dirty="0" err="1" smtClean="0"/>
              <a:t>Internal</a:t>
            </a:r>
            <a:r>
              <a:rPr lang="ru-RU" sz="1600" b="0" dirty="0" smtClean="0"/>
              <a:t> </a:t>
            </a:r>
            <a:r>
              <a:rPr lang="ru-RU" sz="1600" b="0" dirty="0" err="1" smtClean="0"/>
              <a:t>Rate</a:t>
            </a:r>
            <a:r>
              <a:rPr lang="ru-RU" sz="1600" b="0" dirty="0" smtClean="0"/>
              <a:t> </a:t>
            </a:r>
            <a:r>
              <a:rPr lang="ru-RU" sz="1600" b="0" dirty="0" err="1" smtClean="0"/>
              <a:t>of</a:t>
            </a:r>
            <a:r>
              <a:rPr lang="ru-RU" sz="1600" b="0" dirty="0" smtClean="0"/>
              <a:t> </a:t>
            </a:r>
            <a:r>
              <a:rPr lang="ru-RU" sz="1600" b="0" dirty="0" err="1" smtClean="0"/>
              <a:t>Return</a:t>
            </a:r>
            <a:r>
              <a:rPr lang="ru-RU" sz="1600" b="0" dirty="0" smtClean="0"/>
              <a:t>, IRR) определяет максимальную стоимость привлекаемого капитала, при которой инвестиционный проект остается выгодным. В другой формулировке, это средний доход на вложенный капитал, обеспечиваемый данным инвестиционным проектом, т.е. эффективность вложений капитала в данный проект равна эффективности инвестирования под IRR процентов в какой-либо финансовый инструмент с равномерным доходом.</a:t>
            </a:r>
          </a:p>
          <a:p>
            <a:pPr>
              <a:buFont typeface="Arial" pitchFamily="34" charset="0"/>
              <a:buChar char="•"/>
            </a:pPr>
            <a:endParaRPr lang="ru-RU" sz="1600" b="0" dirty="0" smtClean="0"/>
          </a:p>
          <a:p>
            <a:r>
              <a:rPr lang="ru-RU" sz="1600" b="0" dirty="0" smtClean="0"/>
              <a:t>IRR рассчитывается как значение ставки дисконтирования, при которой NPV=0. Как правило, значения IRR находят либо графическими методами (построив график зависимости NPV от ставки дисконтирования), либо с помощью специализированных программ. В MS </a:t>
            </a:r>
            <a:r>
              <a:rPr lang="ru-RU" sz="1600" b="0" dirty="0" err="1" smtClean="0"/>
              <a:t>Excel</a:t>
            </a:r>
            <a:r>
              <a:rPr lang="ru-RU" sz="1600" b="0" dirty="0" smtClean="0"/>
              <a:t> для расчета IRR используется функция =ВНДОХ().</a:t>
            </a:r>
          </a:p>
          <a:p>
            <a:pPr marL="742950" lvl="1" indent="-285750" defTabSz="1079500" eaLnBrk="0" hangingPunct="0">
              <a:lnSpc>
                <a:spcPct val="90000"/>
              </a:lnSpc>
              <a:spcBef>
                <a:spcPct val="90000"/>
              </a:spcBef>
              <a:buSzPct val="50000"/>
            </a:pPr>
            <a:endParaRPr lang="ru-RU" sz="1400" b="0" kern="0"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3222625" y="85725"/>
            <a:ext cx="3314700" cy="4191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r>
              <a:rPr lang="ru-RU" sz="2000" dirty="0" smtClean="0"/>
              <a:t>Управление стоимостью</a:t>
            </a:r>
            <a:endParaRPr kumimoji="0" lang="ru-RU" sz="2000" b="1" i="0" u="none" strike="noStrike" cap="none" normalizeH="0" baseline="0" dirty="0" smtClean="0">
              <a:ln>
                <a:noFill/>
              </a:ln>
              <a:solidFill>
                <a:schemeClr val="tx1"/>
              </a:solidFill>
              <a:effectLst/>
            </a:endParaRPr>
          </a:p>
        </p:txBody>
      </p:sp>
      <p:sp>
        <p:nvSpPr>
          <p:cNvPr id="10" name="Прямоугольник 9"/>
          <p:cNvSpPr/>
          <p:nvPr/>
        </p:nvSpPr>
        <p:spPr bwMode="auto">
          <a:xfrm>
            <a:off x="346075" y="1133475"/>
            <a:ext cx="1600200" cy="4191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r>
              <a:rPr lang="ru-RU" sz="1400" dirty="0" smtClean="0"/>
              <a:t>Концепция проекта</a:t>
            </a:r>
            <a:endParaRPr kumimoji="0" lang="ru-RU" sz="1400" b="1" i="0" u="none" strike="noStrike" cap="none" normalizeH="0" baseline="0" dirty="0" smtClean="0">
              <a:ln>
                <a:noFill/>
              </a:ln>
              <a:solidFill>
                <a:schemeClr val="tx1"/>
              </a:solidFill>
              <a:effectLst/>
              <a:latin typeface="Arial" charset="0"/>
            </a:endParaRPr>
          </a:p>
        </p:txBody>
      </p:sp>
      <p:sp>
        <p:nvSpPr>
          <p:cNvPr id="11" name="Прямоугольник 10"/>
          <p:cNvSpPr/>
          <p:nvPr/>
        </p:nvSpPr>
        <p:spPr bwMode="auto">
          <a:xfrm>
            <a:off x="2174875" y="1133475"/>
            <a:ext cx="1600200" cy="4191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r>
              <a:rPr lang="ru-RU" sz="1400" dirty="0" smtClean="0"/>
              <a:t>Обоснование проекта</a:t>
            </a:r>
            <a:endParaRPr kumimoji="0" lang="ru-RU" sz="1400" b="1" i="0" u="none" strike="noStrike" cap="none" normalizeH="0" baseline="0" dirty="0" smtClean="0">
              <a:ln>
                <a:noFill/>
              </a:ln>
              <a:solidFill>
                <a:schemeClr val="tx1"/>
              </a:solidFill>
              <a:effectLst/>
              <a:latin typeface="Arial" charset="0"/>
            </a:endParaRPr>
          </a:p>
        </p:txBody>
      </p:sp>
      <p:sp>
        <p:nvSpPr>
          <p:cNvPr id="12" name="Прямоугольник 11"/>
          <p:cNvSpPr/>
          <p:nvPr/>
        </p:nvSpPr>
        <p:spPr bwMode="auto">
          <a:xfrm>
            <a:off x="4079875" y="1133475"/>
            <a:ext cx="1600200" cy="4191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r>
              <a:rPr lang="ru-RU" sz="1400" dirty="0" smtClean="0"/>
              <a:t>Планирование проекта</a:t>
            </a:r>
            <a:endParaRPr kumimoji="0" lang="ru-RU" sz="1400" b="1" i="0" u="none" strike="noStrike" cap="none" normalizeH="0" baseline="0" dirty="0" smtClean="0">
              <a:ln>
                <a:noFill/>
              </a:ln>
              <a:solidFill>
                <a:schemeClr val="tx1"/>
              </a:solidFill>
              <a:effectLst/>
              <a:latin typeface="Arial" charset="0"/>
            </a:endParaRPr>
          </a:p>
        </p:txBody>
      </p:sp>
      <p:sp>
        <p:nvSpPr>
          <p:cNvPr id="13" name="Прямоугольник 12"/>
          <p:cNvSpPr/>
          <p:nvPr/>
        </p:nvSpPr>
        <p:spPr bwMode="auto">
          <a:xfrm>
            <a:off x="5984875" y="1133475"/>
            <a:ext cx="1600200" cy="4191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r>
              <a:rPr lang="ru-RU" sz="1400" dirty="0" smtClean="0"/>
              <a:t>Реализация проекта</a:t>
            </a:r>
            <a:endParaRPr kumimoji="0" lang="ru-RU" sz="1400" b="1" i="0" u="none" strike="noStrike" cap="none" normalizeH="0" baseline="0" dirty="0" smtClean="0">
              <a:ln>
                <a:noFill/>
              </a:ln>
              <a:solidFill>
                <a:schemeClr val="tx1"/>
              </a:solidFill>
              <a:effectLst/>
              <a:latin typeface="Arial" charset="0"/>
            </a:endParaRPr>
          </a:p>
        </p:txBody>
      </p:sp>
      <p:sp>
        <p:nvSpPr>
          <p:cNvPr id="14" name="Прямоугольник 13"/>
          <p:cNvSpPr/>
          <p:nvPr/>
        </p:nvSpPr>
        <p:spPr bwMode="auto">
          <a:xfrm>
            <a:off x="7889875" y="1133475"/>
            <a:ext cx="1600200" cy="4191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r>
              <a:rPr lang="ru-RU" sz="1400" dirty="0" smtClean="0"/>
              <a:t>Завершение проекта</a:t>
            </a:r>
            <a:endParaRPr kumimoji="0" lang="ru-RU" sz="1400" b="1" i="0" u="none" strike="noStrike" cap="none" normalizeH="0" baseline="0" dirty="0" smtClean="0">
              <a:ln>
                <a:noFill/>
              </a:ln>
              <a:solidFill>
                <a:schemeClr val="tx1"/>
              </a:solidFill>
              <a:effectLst/>
              <a:latin typeface="Arial" charset="0"/>
            </a:endParaRPr>
          </a:p>
        </p:txBody>
      </p:sp>
      <p:sp>
        <p:nvSpPr>
          <p:cNvPr id="15" name="Прямоугольник 14"/>
          <p:cNvSpPr/>
          <p:nvPr/>
        </p:nvSpPr>
        <p:spPr bwMode="auto">
          <a:xfrm>
            <a:off x="383833" y="2200275"/>
            <a:ext cx="1600200" cy="10668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endParaRPr kumimoji="0" lang="ru-RU" sz="800" b="1" i="0" u="none" strike="noStrike" cap="none" normalizeH="0" baseline="0" dirty="0" smtClean="0">
              <a:ln>
                <a:noFill/>
              </a:ln>
              <a:solidFill>
                <a:schemeClr val="tx1"/>
              </a:solidFill>
              <a:effectLst/>
              <a:latin typeface="Arial" charset="0"/>
            </a:endParaRPr>
          </a:p>
          <a:p>
            <a:pPr marR="0" algn="ctr" defTabSz="1079500" rtl="0" eaLnBrk="0" fontAlgn="base" latinLnBrk="0" hangingPunct="0">
              <a:lnSpc>
                <a:spcPct val="90000"/>
              </a:lnSpc>
              <a:spcBef>
                <a:spcPct val="90000"/>
              </a:spcBef>
              <a:spcAft>
                <a:spcPct val="0"/>
              </a:spcAft>
              <a:buClrTx/>
              <a:buSzPct val="50000"/>
              <a:tabLst/>
            </a:pPr>
            <a:r>
              <a:rPr kumimoji="0" lang="ru-RU" sz="1400" b="1" i="0" u="none" strike="noStrike" cap="none" normalizeH="0" baseline="0" dirty="0" smtClean="0">
                <a:ln>
                  <a:noFill/>
                </a:ln>
                <a:solidFill>
                  <a:schemeClr val="tx1"/>
                </a:solidFill>
                <a:effectLst/>
                <a:latin typeface="Arial" charset="0"/>
              </a:rPr>
              <a:t>Укрупненная</a:t>
            </a:r>
            <a:r>
              <a:rPr kumimoji="0" lang="ru-RU" sz="1400" b="1" i="0" u="none" strike="noStrike" cap="none" normalizeH="0" dirty="0" smtClean="0">
                <a:ln>
                  <a:noFill/>
                </a:ln>
                <a:solidFill>
                  <a:schemeClr val="tx1"/>
                </a:solidFill>
                <a:effectLst/>
                <a:latin typeface="Arial" charset="0"/>
              </a:rPr>
              <a:t> оценка стоимости</a:t>
            </a:r>
            <a:endParaRPr kumimoji="0" lang="ru-RU" sz="1400" b="1" i="0" u="none" strike="noStrike" cap="none" normalizeH="0" baseline="0" dirty="0" smtClean="0">
              <a:ln>
                <a:noFill/>
              </a:ln>
              <a:solidFill>
                <a:schemeClr val="tx1"/>
              </a:solidFill>
              <a:effectLst/>
              <a:latin typeface="Arial" charset="0"/>
            </a:endParaRPr>
          </a:p>
        </p:txBody>
      </p:sp>
      <p:sp>
        <p:nvSpPr>
          <p:cNvPr id="16" name="Прямоугольник 15"/>
          <p:cNvSpPr/>
          <p:nvPr/>
        </p:nvSpPr>
        <p:spPr bwMode="auto">
          <a:xfrm>
            <a:off x="387594" y="3952875"/>
            <a:ext cx="1600200" cy="12954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endParaRPr lang="ru-RU" sz="200" dirty="0" smtClean="0"/>
          </a:p>
          <a:p>
            <a:pPr marR="0" algn="ctr" defTabSz="1079500" rtl="0" eaLnBrk="0" fontAlgn="base" latinLnBrk="0" hangingPunct="0">
              <a:lnSpc>
                <a:spcPct val="90000"/>
              </a:lnSpc>
              <a:spcBef>
                <a:spcPct val="90000"/>
              </a:spcBef>
              <a:spcAft>
                <a:spcPct val="0"/>
              </a:spcAft>
              <a:buClrTx/>
              <a:buSzPct val="50000"/>
              <a:tabLst/>
            </a:pPr>
            <a:r>
              <a:rPr lang="ru-RU" sz="1400" dirty="0" smtClean="0"/>
              <a:t>Оценка </a:t>
            </a:r>
            <a:r>
              <a:rPr lang="ru-RU" sz="1400" dirty="0" err="1" smtClean="0"/>
              <a:t>жизне</a:t>
            </a:r>
            <a:r>
              <a:rPr lang="ru-RU" sz="1400" dirty="0" smtClean="0"/>
              <a:t>- способности финансовой реализуемости проекта</a:t>
            </a:r>
            <a:endParaRPr kumimoji="0" lang="ru-RU" sz="1400" b="1" i="0" u="none" strike="noStrike" cap="none" normalizeH="0" baseline="0" dirty="0" smtClean="0">
              <a:ln>
                <a:noFill/>
              </a:ln>
              <a:solidFill>
                <a:schemeClr val="tx1"/>
              </a:solidFill>
              <a:effectLst/>
              <a:latin typeface="Arial" charset="0"/>
            </a:endParaRPr>
          </a:p>
        </p:txBody>
      </p:sp>
      <p:sp>
        <p:nvSpPr>
          <p:cNvPr id="18" name="Прямоугольник 17"/>
          <p:cNvSpPr/>
          <p:nvPr/>
        </p:nvSpPr>
        <p:spPr bwMode="auto">
          <a:xfrm>
            <a:off x="2174875" y="2200275"/>
            <a:ext cx="1600200" cy="10668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endParaRPr kumimoji="0" lang="ru-RU" sz="800" b="1" i="0" u="none" strike="noStrike" cap="none" normalizeH="0" baseline="0" dirty="0" smtClean="0">
              <a:ln>
                <a:noFill/>
              </a:ln>
              <a:solidFill>
                <a:schemeClr val="tx1"/>
              </a:solidFill>
              <a:effectLst/>
              <a:latin typeface="Arial" charset="0"/>
            </a:endParaRPr>
          </a:p>
          <a:p>
            <a:pPr marR="0" algn="ctr" defTabSz="1079500" rtl="0" eaLnBrk="0" fontAlgn="base" latinLnBrk="0" hangingPunct="0">
              <a:lnSpc>
                <a:spcPct val="90000"/>
              </a:lnSpc>
              <a:spcBef>
                <a:spcPct val="90000"/>
              </a:spcBef>
              <a:spcAft>
                <a:spcPct val="0"/>
              </a:spcAft>
              <a:buClrTx/>
              <a:buSzPct val="50000"/>
              <a:tabLst/>
            </a:pPr>
            <a:r>
              <a:rPr lang="ru-RU" sz="1400" dirty="0" smtClean="0"/>
              <a:t>Детальная</a:t>
            </a:r>
            <a:r>
              <a:rPr kumimoji="0" lang="ru-RU" sz="1400" b="1" i="0" u="none" strike="noStrike" cap="none" normalizeH="0" dirty="0" smtClean="0">
                <a:ln>
                  <a:noFill/>
                </a:ln>
                <a:solidFill>
                  <a:schemeClr val="tx1"/>
                </a:solidFill>
                <a:effectLst/>
                <a:latin typeface="Arial" charset="0"/>
              </a:rPr>
              <a:t> оценка стоимости</a:t>
            </a:r>
            <a:endParaRPr kumimoji="0" lang="ru-RU" sz="1400" b="1" i="0" u="none" strike="noStrike" cap="none" normalizeH="0" baseline="0" dirty="0" smtClean="0">
              <a:ln>
                <a:noFill/>
              </a:ln>
              <a:solidFill>
                <a:schemeClr val="tx1"/>
              </a:solidFill>
              <a:effectLst/>
              <a:latin typeface="Arial" charset="0"/>
            </a:endParaRPr>
          </a:p>
        </p:txBody>
      </p:sp>
      <p:sp>
        <p:nvSpPr>
          <p:cNvPr id="19" name="Прямоугольник 18"/>
          <p:cNvSpPr/>
          <p:nvPr/>
        </p:nvSpPr>
        <p:spPr bwMode="auto">
          <a:xfrm>
            <a:off x="4079875" y="2200275"/>
            <a:ext cx="1752600" cy="10668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endParaRPr kumimoji="0" lang="ru-RU" sz="800" b="1" i="0" u="none" strike="noStrike" cap="none" normalizeH="0" baseline="0" dirty="0" smtClean="0">
              <a:ln>
                <a:noFill/>
              </a:ln>
              <a:solidFill>
                <a:schemeClr val="tx1"/>
              </a:solidFill>
              <a:effectLst/>
              <a:latin typeface="Arial" charset="0"/>
            </a:endParaRPr>
          </a:p>
          <a:p>
            <a:pPr marR="0" algn="ctr" defTabSz="1079500" rtl="0" eaLnBrk="0" fontAlgn="base" latinLnBrk="0" hangingPunct="0">
              <a:lnSpc>
                <a:spcPct val="90000"/>
              </a:lnSpc>
              <a:spcBef>
                <a:spcPct val="90000"/>
              </a:spcBef>
              <a:spcAft>
                <a:spcPct val="0"/>
              </a:spcAft>
              <a:buClrTx/>
              <a:buSzPct val="50000"/>
              <a:tabLst/>
            </a:pPr>
            <a:r>
              <a:rPr lang="ru-RU" sz="1400" dirty="0" smtClean="0"/>
              <a:t>Бюджетирование</a:t>
            </a:r>
            <a:endParaRPr kumimoji="0" lang="ru-RU" sz="1400" b="1" i="0" u="none" strike="noStrike" cap="none" normalizeH="0" baseline="0" dirty="0" smtClean="0">
              <a:ln>
                <a:noFill/>
              </a:ln>
              <a:solidFill>
                <a:schemeClr val="tx1"/>
              </a:solidFill>
              <a:effectLst/>
              <a:latin typeface="Arial" charset="0"/>
            </a:endParaRPr>
          </a:p>
        </p:txBody>
      </p:sp>
      <p:sp>
        <p:nvSpPr>
          <p:cNvPr id="20" name="Прямоугольник 19"/>
          <p:cNvSpPr/>
          <p:nvPr/>
        </p:nvSpPr>
        <p:spPr bwMode="auto">
          <a:xfrm>
            <a:off x="6061075" y="2189578"/>
            <a:ext cx="1600200" cy="10668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endParaRPr kumimoji="0" lang="ru-RU" sz="800" b="1" i="0" u="none" strike="noStrike" cap="none" normalizeH="0" baseline="0" dirty="0" smtClean="0">
              <a:ln>
                <a:noFill/>
              </a:ln>
              <a:solidFill>
                <a:schemeClr val="tx1"/>
              </a:solidFill>
              <a:effectLst/>
              <a:latin typeface="Arial" charset="0"/>
            </a:endParaRPr>
          </a:p>
          <a:p>
            <a:pPr marR="0" algn="ctr" defTabSz="1079500" rtl="0" eaLnBrk="0" fontAlgn="base" latinLnBrk="0" hangingPunct="0">
              <a:lnSpc>
                <a:spcPct val="90000"/>
              </a:lnSpc>
              <a:spcBef>
                <a:spcPct val="90000"/>
              </a:spcBef>
              <a:spcAft>
                <a:spcPct val="0"/>
              </a:spcAft>
              <a:buClrTx/>
              <a:buSzPct val="50000"/>
              <a:tabLst/>
            </a:pPr>
            <a:r>
              <a:rPr lang="ru-RU" sz="1400" dirty="0" smtClean="0"/>
              <a:t>Контроль </a:t>
            </a:r>
            <a:r>
              <a:rPr kumimoji="0" lang="ru-RU" sz="1400" b="1" i="0" u="none" strike="noStrike" cap="none" normalizeH="0" dirty="0" smtClean="0">
                <a:ln>
                  <a:noFill/>
                </a:ln>
                <a:solidFill>
                  <a:schemeClr val="tx1"/>
                </a:solidFill>
                <a:effectLst/>
                <a:latin typeface="Arial" charset="0"/>
              </a:rPr>
              <a:t>стоимости проекта</a:t>
            </a:r>
            <a:endParaRPr kumimoji="0" lang="ru-RU" sz="1400" b="1" i="0" u="none" strike="noStrike" cap="none" normalizeH="0" baseline="0" dirty="0" smtClean="0">
              <a:ln>
                <a:noFill/>
              </a:ln>
              <a:solidFill>
                <a:schemeClr val="tx1"/>
              </a:solidFill>
              <a:effectLst/>
              <a:latin typeface="Arial" charset="0"/>
            </a:endParaRPr>
          </a:p>
        </p:txBody>
      </p:sp>
      <p:sp>
        <p:nvSpPr>
          <p:cNvPr id="21" name="Прямоугольник 20"/>
          <p:cNvSpPr/>
          <p:nvPr/>
        </p:nvSpPr>
        <p:spPr bwMode="auto">
          <a:xfrm>
            <a:off x="7894808" y="2189578"/>
            <a:ext cx="1600200" cy="10668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endParaRPr kumimoji="0" lang="ru-RU" sz="800" b="1" i="0" u="none" strike="noStrike" cap="none" normalizeH="0" baseline="0" dirty="0" smtClean="0">
              <a:ln>
                <a:noFill/>
              </a:ln>
              <a:solidFill>
                <a:schemeClr val="tx1"/>
              </a:solidFill>
              <a:effectLst/>
              <a:latin typeface="Arial" charset="0"/>
            </a:endParaRPr>
          </a:p>
          <a:p>
            <a:pPr marR="0" algn="ctr" defTabSz="1079500" rtl="0" eaLnBrk="0" fontAlgn="base" latinLnBrk="0" hangingPunct="0">
              <a:lnSpc>
                <a:spcPct val="90000"/>
              </a:lnSpc>
              <a:spcBef>
                <a:spcPct val="90000"/>
              </a:spcBef>
              <a:spcAft>
                <a:spcPct val="0"/>
              </a:spcAft>
              <a:buClrTx/>
              <a:buSzPct val="50000"/>
              <a:tabLst/>
            </a:pPr>
            <a:r>
              <a:rPr lang="ru-RU" sz="1400" dirty="0" smtClean="0"/>
              <a:t>Завершающая оценка  </a:t>
            </a:r>
            <a:r>
              <a:rPr kumimoji="0" lang="ru-RU" sz="1400" b="1" i="0" u="none" strike="noStrike" cap="none" normalizeH="0" dirty="0" smtClean="0">
                <a:ln>
                  <a:noFill/>
                </a:ln>
                <a:solidFill>
                  <a:schemeClr val="tx1"/>
                </a:solidFill>
                <a:effectLst/>
                <a:latin typeface="Arial" charset="0"/>
              </a:rPr>
              <a:t> проекта</a:t>
            </a:r>
            <a:endParaRPr kumimoji="0" lang="ru-RU" sz="1400" b="1" i="0" u="none" strike="noStrike" cap="none" normalizeH="0" baseline="0" dirty="0" smtClean="0">
              <a:ln>
                <a:noFill/>
              </a:ln>
              <a:solidFill>
                <a:schemeClr val="tx1"/>
              </a:solidFill>
              <a:effectLst/>
              <a:latin typeface="Arial" charset="0"/>
            </a:endParaRPr>
          </a:p>
        </p:txBody>
      </p:sp>
      <p:sp>
        <p:nvSpPr>
          <p:cNvPr id="22" name="Прямоугольник 21"/>
          <p:cNvSpPr/>
          <p:nvPr/>
        </p:nvSpPr>
        <p:spPr bwMode="auto">
          <a:xfrm>
            <a:off x="2193876" y="3952875"/>
            <a:ext cx="1600200" cy="12954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endParaRPr lang="ru-RU" sz="200" dirty="0" smtClean="0"/>
          </a:p>
          <a:p>
            <a:pPr marR="0" algn="ctr" defTabSz="1079500" rtl="0" eaLnBrk="0" fontAlgn="base" latinLnBrk="0" hangingPunct="0">
              <a:lnSpc>
                <a:spcPct val="90000"/>
              </a:lnSpc>
              <a:spcBef>
                <a:spcPct val="90000"/>
              </a:spcBef>
              <a:spcAft>
                <a:spcPct val="0"/>
              </a:spcAft>
              <a:buClrTx/>
              <a:buSzPct val="50000"/>
              <a:tabLst/>
            </a:pPr>
            <a:r>
              <a:rPr lang="ru-RU" sz="1400" dirty="0" smtClean="0"/>
              <a:t>Сопоставление планируемых затрат с бюджетными ограничениями</a:t>
            </a:r>
            <a:endParaRPr kumimoji="0" lang="ru-RU" sz="1400" b="1" i="0" u="none" strike="noStrike" cap="none" normalizeH="0" baseline="0" dirty="0" smtClean="0">
              <a:ln>
                <a:noFill/>
              </a:ln>
              <a:solidFill>
                <a:schemeClr val="tx1"/>
              </a:solidFill>
              <a:effectLst/>
              <a:latin typeface="Arial" charset="0"/>
            </a:endParaRPr>
          </a:p>
        </p:txBody>
      </p:sp>
      <p:sp>
        <p:nvSpPr>
          <p:cNvPr id="23" name="Прямоугольник 22"/>
          <p:cNvSpPr/>
          <p:nvPr/>
        </p:nvSpPr>
        <p:spPr bwMode="auto">
          <a:xfrm>
            <a:off x="4079875" y="3950384"/>
            <a:ext cx="1752600" cy="12954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endParaRPr lang="ru-RU" sz="200" dirty="0" smtClean="0"/>
          </a:p>
          <a:p>
            <a:pPr marR="0" algn="ctr" defTabSz="1079500" rtl="0" eaLnBrk="0" fontAlgn="base" latinLnBrk="0" hangingPunct="0">
              <a:lnSpc>
                <a:spcPct val="90000"/>
              </a:lnSpc>
              <a:spcBef>
                <a:spcPct val="90000"/>
              </a:spcBef>
              <a:spcAft>
                <a:spcPct val="0"/>
              </a:spcAft>
              <a:buClrTx/>
              <a:buSzPct val="50000"/>
              <a:tabLst/>
            </a:pPr>
            <a:r>
              <a:rPr lang="ru-RU" sz="1400" dirty="0" smtClean="0"/>
              <a:t>Принятие инвестиционного решения финансирования проекта</a:t>
            </a:r>
            <a:endParaRPr kumimoji="0" lang="ru-RU" sz="1400" b="1" i="0" u="none" strike="noStrike" cap="none" normalizeH="0" baseline="0" dirty="0" smtClean="0">
              <a:ln>
                <a:noFill/>
              </a:ln>
              <a:solidFill>
                <a:schemeClr val="tx1"/>
              </a:solidFill>
              <a:effectLst/>
              <a:latin typeface="Arial" charset="0"/>
            </a:endParaRPr>
          </a:p>
        </p:txBody>
      </p:sp>
      <p:sp>
        <p:nvSpPr>
          <p:cNvPr id="24" name="Прямоугольник 23"/>
          <p:cNvSpPr/>
          <p:nvPr/>
        </p:nvSpPr>
        <p:spPr bwMode="auto">
          <a:xfrm>
            <a:off x="6070698" y="3950384"/>
            <a:ext cx="1600200" cy="12954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r>
              <a:rPr lang="ru-RU" sz="1400" dirty="0" smtClean="0"/>
              <a:t>Оценка стоимости произведенных работ</a:t>
            </a:r>
            <a:r>
              <a:rPr lang="en-US" sz="1400" dirty="0" smtClean="0"/>
              <a:t>, </a:t>
            </a:r>
            <a:r>
              <a:rPr lang="ru-RU" sz="1400" dirty="0" smtClean="0"/>
              <a:t>корректировка бюджета</a:t>
            </a:r>
            <a:endParaRPr kumimoji="0" lang="ru-RU" sz="1400" b="1" i="0" u="none" strike="noStrike" cap="none" normalizeH="0" baseline="0" dirty="0" smtClean="0">
              <a:ln>
                <a:noFill/>
              </a:ln>
              <a:solidFill>
                <a:schemeClr val="tx1"/>
              </a:solidFill>
              <a:effectLst/>
              <a:latin typeface="Arial" charset="0"/>
            </a:endParaRPr>
          </a:p>
        </p:txBody>
      </p:sp>
      <p:sp>
        <p:nvSpPr>
          <p:cNvPr id="25" name="Прямоугольник 24"/>
          <p:cNvSpPr/>
          <p:nvPr/>
        </p:nvSpPr>
        <p:spPr bwMode="auto">
          <a:xfrm>
            <a:off x="7902086" y="3933825"/>
            <a:ext cx="1600200" cy="1295400"/>
          </a:xfrm>
          <a:prstGeom prst="rect">
            <a:avLst/>
          </a:prstGeom>
          <a:solidFill>
            <a:schemeClr val="bg1"/>
          </a:solidFill>
          <a:ln w="9525" cap="flat" cmpd="sng" algn="ctr">
            <a:solidFill>
              <a:schemeClr val="tx1">
                <a:alpha val="7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1079500" rtl="0" eaLnBrk="0" fontAlgn="base" latinLnBrk="0" hangingPunct="0">
              <a:lnSpc>
                <a:spcPct val="90000"/>
              </a:lnSpc>
              <a:spcBef>
                <a:spcPct val="90000"/>
              </a:spcBef>
              <a:spcAft>
                <a:spcPct val="0"/>
              </a:spcAft>
              <a:buClrTx/>
              <a:buSzPct val="50000"/>
              <a:tabLst/>
            </a:pPr>
            <a:endParaRPr lang="ru-RU" sz="200" dirty="0" smtClean="0"/>
          </a:p>
          <a:p>
            <a:pPr marR="0" algn="ctr" defTabSz="1079500" rtl="0" eaLnBrk="0" fontAlgn="base" latinLnBrk="0" hangingPunct="0">
              <a:lnSpc>
                <a:spcPct val="90000"/>
              </a:lnSpc>
              <a:spcBef>
                <a:spcPct val="90000"/>
              </a:spcBef>
              <a:spcAft>
                <a:spcPct val="0"/>
              </a:spcAft>
              <a:buClrTx/>
              <a:buSzPct val="50000"/>
              <a:tabLst/>
            </a:pPr>
            <a:r>
              <a:rPr lang="ru-RU" sz="1400" dirty="0" smtClean="0"/>
              <a:t>Полная оценка стоимости проекта</a:t>
            </a:r>
            <a:endParaRPr kumimoji="0" lang="ru-RU" sz="1400" b="1" i="0" u="none" strike="noStrike" cap="none" normalizeH="0" baseline="0" dirty="0" smtClean="0">
              <a:ln>
                <a:noFill/>
              </a:ln>
              <a:solidFill>
                <a:schemeClr val="tx1"/>
              </a:solidFill>
              <a:effectLst/>
              <a:latin typeface="Arial" charset="0"/>
            </a:endParaRPr>
          </a:p>
        </p:txBody>
      </p:sp>
      <p:cxnSp>
        <p:nvCxnSpPr>
          <p:cNvPr id="27" name="Прямая соединительная линия 26"/>
          <p:cNvCxnSpPr>
            <a:stCxn id="8" idx="2"/>
          </p:cNvCxnSpPr>
          <p:nvPr/>
        </p:nvCxnSpPr>
        <p:spPr bwMode="auto">
          <a:xfrm>
            <a:off x="4879975" y="504825"/>
            <a:ext cx="0" cy="419100"/>
          </a:xfrm>
          <a:prstGeom prst="line">
            <a:avLst/>
          </a:prstGeom>
          <a:solidFill>
            <a:srgbClr val="FFFFFF"/>
          </a:solidFill>
          <a:ln w="9525" cap="flat" cmpd="sng" algn="ctr">
            <a:noFill/>
            <a:prstDash val="solid"/>
            <a:round/>
            <a:headEnd type="none" w="med" len="med"/>
            <a:tailEnd type="none" w="med" len="med"/>
          </a:ln>
          <a:effectLst/>
        </p:spPr>
      </p:cxnSp>
      <p:cxnSp>
        <p:nvCxnSpPr>
          <p:cNvPr id="29" name="Прямая соединительная линия 28"/>
          <p:cNvCxnSpPr>
            <a:stCxn id="8" idx="2"/>
            <a:endCxn id="12" idx="0"/>
          </p:cNvCxnSpPr>
          <p:nvPr/>
        </p:nvCxnSpPr>
        <p:spPr bwMode="auto">
          <a:xfrm>
            <a:off x="4879975" y="504825"/>
            <a:ext cx="0" cy="628650"/>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32" name="Прямая соединительная линия 31"/>
          <p:cNvCxnSpPr/>
          <p:nvPr/>
        </p:nvCxnSpPr>
        <p:spPr bwMode="auto">
          <a:xfrm>
            <a:off x="4847981" y="1552575"/>
            <a:ext cx="0" cy="637003"/>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38" name="Прямая соединительная линия 37"/>
          <p:cNvCxnSpPr/>
          <p:nvPr/>
        </p:nvCxnSpPr>
        <p:spPr bwMode="auto">
          <a:xfrm flipH="1">
            <a:off x="4847981" y="3296016"/>
            <a:ext cx="5374" cy="656859"/>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42" name="Прямая соединительная линия 41"/>
          <p:cNvCxnSpPr/>
          <p:nvPr/>
        </p:nvCxnSpPr>
        <p:spPr bwMode="auto">
          <a:xfrm>
            <a:off x="6861175" y="1563272"/>
            <a:ext cx="0" cy="637003"/>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43" name="Прямая соединительная линия 42"/>
          <p:cNvCxnSpPr/>
          <p:nvPr/>
        </p:nvCxnSpPr>
        <p:spPr bwMode="auto">
          <a:xfrm>
            <a:off x="8689975" y="1575068"/>
            <a:ext cx="0" cy="637003"/>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44" name="Прямая соединительная линия 43"/>
          <p:cNvCxnSpPr/>
          <p:nvPr/>
        </p:nvCxnSpPr>
        <p:spPr bwMode="auto">
          <a:xfrm>
            <a:off x="2974975" y="1552574"/>
            <a:ext cx="0" cy="637003"/>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45" name="Прямая соединительная линия 44"/>
          <p:cNvCxnSpPr/>
          <p:nvPr/>
        </p:nvCxnSpPr>
        <p:spPr bwMode="auto">
          <a:xfrm>
            <a:off x="1187694" y="1575068"/>
            <a:ext cx="0" cy="637003"/>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48" name="Прямая соединительная линия 47"/>
          <p:cNvCxnSpPr/>
          <p:nvPr/>
        </p:nvCxnSpPr>
        <p:spPr bwMode="auto">
          <a:xfrm flipH="1">
            <a:off x="6858488" y="3267075"/>
            <a:ext cx="5374" cy="656859"/>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49" name="Прямая соединительная линия 48"/>
          <p:cNvCxnSpPr>
            <a:endCxn id="25" idx="0"/>
          </p:cNvCxnSpPr>
          <p:nvPr/>
        </p:nvCxnSpPr>
        <p:spPr bwMode="auto">
          <a:xfrm>
            <a:off x="8689975" y="3256378"/>
            <a:ext cx="12211" cy="677447"/>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51" name="Прямая соединительная линия 50"/>
          <p:cNvCxnSpPr>
            <a:endCxn id="22" idx="0"/>
          </p:cNvCxnSpPr>
          <p:nvPr/>
        </p:nvCxnSpPr>
        <p:spPr bwMode="auto">
          <a:xfrm flipH="1">
            <a:off x="2993976" y="3277002"/>
            <a:ext cx="6350" cy="675873"/>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53" name="Прямая соединительная линия 52"/>
          <p:cNvCxnSpPr>
            <a:endCxn id="16" idx="0"/>
          </p:cNvCxnSpPr>
          <p:nvPr/>
        </p:nvCxnSpPr>
        <p:spPr bwMode="auto">
          <a:xfrm>
            <a:off x="1187694" y="3277002"/>
            <a:ext cx="0" cy="675873"/>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58" name="Прямая соединительная линия 57"/>
          <p:cNvCxnSpPr/>
          <p:nvPr/>
        </p:nvCxnSpPr>
        <p:spPr bwMode="auto">
          <a:xfrm flipH="1">
            <a:off x="1198489" y="714523"/>
            <a:ext cx="7502280" cy="1172"/>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65" name="Прямая соединительная линия 64"/>
          <p:cNvCxnSpPr/>
          <p:nvPr/>
        </p:nvCxnSpPr>
        <p:spPr bwMode="auto">
          <a:xfrm>
            <a:off x="1183933" y="714375"/>
            <a:ext cx="3762" cy="425584"/>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67" name="Прямая соединительная линия 66"/>
          <p:cNvCxnSpPr/>
          <p:nvPr/>
        </p:nvCxnSpPr>
        <p:spPr bwMode="auto">
          <a:xfrm>
            <a:off x="225669" y="849878"/>
            <a:ext cx="9308611" cy="0"/>
          </a:xfrm>
          <a:prstGeom prst="line">
            <a:avLst/>
          </a:prstGeom>
          <a:solidFill>
            <a:srgbClr val="FFFFFF"/>
          </a:solidFill>
          <a:ln w="9525" cap="flat" cmpd="sng" algn="ctr">
            <a:solidFill>
              <a:schemeClr val="tx1"/>
            </a:solidFill>
            <a:prstDash val="dash"/>
            <a:round/>
            <a:headEnd type="none" w="med" len="med"/>
            <a:tailEnd type="none" w="med" len="med"/>
          </a:ln>
          <a:effectLst/>
        </p:spPr>
      </p:cxnSp>
      <p:cxnSp>
        <p:nvCxnSpPr>
          <p:cNvPr id="73" name="Прямая соединительная линия 72"/>
          <p:cNvCxnSpPr/>
          <p:nvPr/>
        </p:nvCxnSpPr>
        <p:spPr bwMode="auto">
          <a:xfrm>
            <a:off x="3000326" y="715695"/>
            <a:ext cx="3762" cy="425584"/>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74" name="Прямая соединительная линия 73"/>
          <p:cNvCxnSpPr/>
          <p:nvPr/>
        </p:nvCxnSpPr>
        <p:spPr bwMode="auto">
          <a:xfrm>
            <a:off x="6870798" y="715695"/>
            <a:ext cx="3762" cy="425584"/>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75" name="Прямая соединительная линия 74"/>
          <p:cNvCxnSpPr/>
          <p:nvPr/>
        </p:nvCxnSpPr>
        <p:spPr bwMode="auto">
          <a:xfrm flipH="1">
            <a:off x="8689975" y="715695"/>
            <a:ext cx="4933" cy="396148"/>
          </a:xfrm>
          <a:prstGeom prst="line">
            <a:avLst/>
          </a:prstGeom>
          <a:solidFill>
            <a:srgbClr val="FFFFFF"/>
          </a:solidFill>
          <a:ln w="6350" cap="flat" cmpd="sng" algn="ctr">
            <a:solidFill>
              <a:schemeClr val="tx1"/>
            </a:solidFill>
            <a:prstDash val="solid"/>
            <a:round/>
            <a:headEnd type="none" w="med" len="med"/>
            <a:tailEnd type="none" w="med" len="med"/>
          </a:ln>
          <a:effectLst/>
        </p:spPr>
      </p:cxnSp>
      <p:cxnSp>
        <p:nvCxnSpPr>
          <p:cNvPr id="77" name="Прямая соединительная линия 76"/>
          <p:cNvCxnSpPr/>
          <p:nvPr/>
        </p:nvCxnSpPr>
        <p:spPr bwMode="auto">
          <a:xfrm>
            <a:off x="225667" y="1666875"/>
            <a:ext cx="9308611" cy="0"/>
          </a:xfrm>
          <a:prstGeom prst="line">
            <a:avLst/>
          </a:prstGeom>
          <a:solidFill>
            <a:srgbClr val="FFFFFF"/>
          </a:solidFill>
          <a:ln w="9525" cap="flat" cmpd="sng" algn="ctr">
            <a:solidFill>
              <a:schemeClr val="tx1"/>
            </a:solidFill>
            <a:prstDash val="dash"/>
            <a:round/>
            <a:headEnd type="none" w="med" len="med"/>
            <a:tailEnd type="none" w="med" len="med"/>
          </a:ln>
          <a:effectLst/>
        </p:spPr>
      </p:cxnSp>
      <p:cxnSp>
        <p:nvCxnSpPr>
          <p:cNvPr id="78" name="Прямая соединительная линия 77"/>
          <p:cNvCxnSpPr/>
          <p:nvPr/>
        </p:nvCxnSpPr>
        <p:spPr bwMode="auto">
          <a:xfrm>
            <a:off x="199049" y="1897041"/>
            <a:ext cx="9308611" cy="0"/>
          </a:xfrm>
          <a:prstGeom prst="line">
            <a:avLst/>
          </a:prstGeom>
          <a:solidFill>
            <a:srgbClr val="FFFFFF"/>
          </a:solidFill>
          <a:ln w="9525" cap="flat" cmpd="sng" algn="ctr">
            <a:solidFill>
              <a:schemeClr val="tx1"/>
            </a:solidFill>
            <a:prstDash val="dash"/>
            <a:round/>
            <a:headEnd type="none" w="med" len="med"/>
            <a:tailEnd type="none" w="med" len="med"/>
          </a:ln>
          <a:effectLst/>
        </p:spPr>
      </p:cxnSp>
      <p:cxnSp>
        <p:nvCxnSpPr>
          <p:cNvPr id="79" name="Прямая соединительная линия 78"/>
          <p:cNvCxnSpPr/>
          <p:nvPr/>
        </p:nvCxnSpPr>
        <p:spPr bwMode="auto">
          <a:xfrm>
            <a:off x="225668" y="3495675"/>
            <a:ext cx="9308611" cy="0"/>
          </a:xfrm>
          <a:prstGeom prst="line">
            <a:avLst/>
          </a:prstGeom>
          <a:solidFill>
            <a:srgbClr val="FFFFFF"/>
          </a:solidFill>
          <a:ln w="9525" cap="flat" cmpd="sng" algn="ctr">
            <a:solidFill>
              <a:schemeClr val="tx1"/>
            </a:solidFill>
            <a:prstDash val="dash"/>
            <a:round/>
            <a:headEnd type="none" w="med" len="med"/>
            <a:tailEnd type="none" w="med" len="med"/>
          </a:ln>
          <a:effectLst/>
        </p:spPr>
      </p:cxnSp>
      <p:cxnSp>
        <p:nvCxnSpPr>
          <p:cNvPr id="80" name="Прямая соединительная линия 79"/>
          <p:cNvCxnSpPr/>
          <p:nvPr/>
        </p:nvCxnSpPr>
        <p:spPr bwMode="auto">
          <a:xfrm>
            <a:off x="245842" y="3624445"/>
            <a:ext cx="9308611" cy="0"/>
          </a:xfrm>
          <a:prstGeom prst="line">
            <a:avLst/>
          </a:prstGeom>
          <a:solidFill>
            <a:srgbClr val="FFFFFF"/>
          </a:solidFill>
          <a:ln w="9525" cap="flat" cmpd="sng" algn="ctr">
            <a:solidFill>
              <a:schemeClr val="tx1"/>
            </a:solidFill>
            <a:prstDash val="dash"/>
            <a:round/>
            <a:headEnd type="none" w="med" len="med"/>
            <a:tailEnd type="none" w="med" len="med"/>
          </a:ln>
          <a:effectLst/>
        </p:spPr>
      </p:cxnSp>
      <p:cxnSp>
        <p:nvCxnSpPr>
          <p:cNvPr id="81" name="Прямая соединительная линия 80"/>
          <p:cNvCxnSpPr/>
          <p:nvPr/>
        </p:nvCxnSpPr>
        <p:spPr bwMode="auto">
          <a:xfrm>
            <a:off x="196362" y="5553075"/>
            <a:ext cx="9308611" cy="0"/>
          </a:xfrm>
          <a:prstGeom prst="line">
            <a:avLst/>
          </a:prstGeom>
          <a:solidFill>
            <a:srgbClr val="FFFFFF"/>
          </a:solidFill>
          <a:ln w="9525" cap="flat" cmpd="sng" algn="ctr">
            <a:solidFill>
              <a:schemeClr val="tx1"/>
            </a:solidFill>
            <a:prstDash val="dash"/>
            <a:round/>
            <a:headEnd type="none" w="med" len="med"/>
            <a:tailEnd type="none" w="med" len="med"/>
          </a:ln>
          <a:effectLst/>
        </p:spPr>
      </p:cxnSp>
      <p:cxnSp>
        <p:nvCxnSpPr>
          <p:cNvPr id="82" name="Прямая соединительная линия 81"/>
          <p:cNvCxnSpPr/>
          <p:nvPr/>
        </p:nvCxnSpPr>
        <p:spPr bwMode="auto">
          <a:xfrm flipV="1">
            <a:off x="225669" y="849878"/>
            <a:ext cx="0" cy="753106"/>
          </a:xfrm>
          <a:prstGeom prst="line">
            <a:avLst/>
          </a:prstGeom>
          <a:solidFill>
            <a:srgbClr val="FFFFFF"/>
          </a:solidFill>
          <a:ln w="9525" cap="flat" cmpd="sng" algn="ctr">
            <a:solidFill>
              <a:schemeClr val="tx1"/>
            </a:solidFill>
            <a:prstDash val="dash"/>
            <a:round/>
            <a:headEnd type="none" w="med" len="med"/>
            <a:tailEnd type="none" w="med" len="med"/>
          </a:ln>
          <a:effectLst/>
        </p:spPr>
      </p:cxnSp>
      <p:cxnSp>
        <p:nvCxnSpPr>
          <p:cNvPr id="87" name="Прямая соединительная линия 86"/>
          <p:cNvCxnSpPr/>
          <p:nvPr/>
        </p:nvCxnSpPr>
        <p:spPr bwMode="auto">
          <a:xfrm flipV="1">
            <a:off x="9548104" y="849878"/>
            <a:ext cx="0" cy="753106"/>
          </a:xfrm>
          <a:prstGeom prst="line">
            <a:avLst/>
          </a:prstGeom>
          <a:solidFill>
            <a:srgbClr val="FFFFFF"/>
          </a:solidFill>
          <a:ln w="9525" cap="flat" cmpd="sng" algn="ctr">
            <a:solidFill>
              <a:schemeClr val="tx1"/>
            </a:solidFill>
            <a:prstDash val="dash"/>
            <a:round/>
            <a:headEnd type="none" w="med" len="med"/>
            <a:tailEnd type="none" w="med" len="med"/>
          </a:ln>
          <a:effectLst/>
        </p:spPr>
      </p:cxnSp>
      <p:cxnSp>
        <p:nvCxnSpPr>
          <p:cNvPr id="88" name="Прямая соединительная линия 87"/>
          <p:cNvCxnSpPr/>
          <p:nvPr/>
        </p:nvCxnSpPr>
        <p:spPr bwMode="auto">
          <a:xfrm flipV="1">
            <a:off x="199049" y="1893569"/>
            <a:ext cx="0" cy="1602106"/>
          </a:xfrm>
          <a:prstGeom prst="line">
            <a:avLst/>
          </a:prstGeom>
          <a:solidFill>
            <a:srgbClr val="FFFFFF"/>
          </a:solidFill>
          <a:ln w="9525" cap="flat" cmpd="sng" algn="ctr">
            <a:solidFill>
              <a:schemeClr val="tx1"/>
            </a:solidFill>
            <a:prstDash val="dash"/>
            <a:round/>
            <a:headEnd type="none" w="med" len="med"/>
            <a:tailEnd type="none" w="med" len="med"/>
          </a:ln>
          <a:effectLst/>
        </p:spPr>
      </p:cxnSp>
      <p:cxnSp>
        <p:nvCxnSpPr>
          <p:cNvPr id="90" name="Прямая соединительная линия 89"/>
          <p:cNvCxnSpPr/>
          <p:nvPr/>
        </p:nvCxnSpPr>
        <p:spPr bwMode="auto">
          <a:xfrm flipV="1">
            <a:off x="9568277" y="1897041"/>
            <a:ext cx="0" cy="1602106"/>
          </a:xfrm>
          <a:prstGeom prst="line">
            <a:avLst/>
          </a:prstGeom>
          <a:solidFill>
            <a:srgbClr val="FFFFFF"/>
          </a:solidFill>
          <a:ln w="9525" cap="flat" cmpd="sng" algn="ctr">
            <a:solidFill>
              <a:schemeClr val="tx1"/>
            </a:solidFill>
            <a:prstDash val="dash"/>
            <a:round/>
            <a:headEnd type="none" w="med" len="med"/>
            <a:tailEnd type="none" w="med" len="med"/>
          </a:ln>
          <a:effectLst/>
        </p:spPr>
      </p:cxnSp>
      <p:cxnSp>
        <p:nvCxnSpPr>
          <p:cNvPr id="91" name="Прямая соединительная линия 90"/>
          <p:cNvCxnSpPr/>
          <p:nvPr/>
        </p:nvCxnSpPr>
        <p:spPr bwMode="auto">
          <a:xfrm flipV="1">
            <a:off x="199049" y="3648075"/>
            <a:ext cx="0" cy="1905000"/>
          </a:xfrm>
          <a:prstGeom prst="line">
            <a:avLst/>
          </a:prstGeom>
          <a:solidFill>
            <a:srgbClr val="FFFFFF"/>
          </a:solidFill>
          <a:ln w="9525" cap="flat" cmpd="sng" algn="ctr">
            <a:solidFill>
              <a:schemeClr val="tx1"/>
            </a:solidFill>
            <a:prstDash val="dash"/>
            <a:round/>
            <a:headEnd type="none" w="med" len="med"/>
            <a:tailEnd type="none" w="med" len="med"/>
          </a:ln>
          <a:effectLst/>
        </p:spPr>
      </p:cxnSp>
      <p:cxnSp>
        <p:nvCxnSpPr>
          <p:cNvPr id="93" name="Прямая соединительная линия 92"/>
          <p:cNvCxnSpPr/>
          <p:nvPr/>
        </p:nvCxnSpPr>
        <p:spPr bwMode="auto">
          <a:xfrm flipV="1">
            <a:off x="9568277" y="3632688"/>
            <a:ext cx="0" cy="1905000"/>
          </a:xfrm>
          <a:prstGeom prst="line">
            <a:avLst/>
          </a:prstGeom>
          <a:solidFill>
            <a:srgbClr val="FFFFFF"/>
          </a:solidFill>
          <a:ln w="9525" cap="flat" cmpd="sng" algn="ctr">
            <a:solidFill>
              <a:schemeClr val="tx1"/>
            </a:solidFill>
            <a:prstDash val="dash"/>
            <a:round/>
            <a:headEnd type="none" w="med" len="med"/>
            <a:tailEnd type="none" w="med" len="med"/>
          </a:ln>
          <a:effectLst/>
        </p:spPr>
      </p:cxnSp>
      <p:sp>
        <p:nvSpPr>
          <p:cNvPr id="94" name="TextBox 93"/>
          <p:cNvSpPr txBox="1"/>
          <p:nvPr/>
        </p:nvSpPr>
        <p:spPr>
          <a:xfrm>
            <a:off x="3997129" y="849878"/>
            <a:ext cx="1905000" cy="338554"/>
          </a:xfrm>
          <a:prstGeom prst="rect">
            <a:avLst/>
          </a:prstGeom>
          <a:noFill/>
        </p:spPr>
        <p:txBody>
          <a:bodyPr wrap="square" rtlCol="0">
            <a:spAutoFit/>
          </a:bodyPr>
          <a:lstStyle/>
          <a:p>
            <a:r>
              <a:rPr lang="ru-RU" sz="1600" dirty="0" smtClean="0"/>
              <a:t>С   Т   А   Д   И   Я</a:t>
            </a:r>
            <a:endParaRPr lang="ru-RU" sz="1600" dirty="0"/>
          </a:p>
        </p:txBody>
      </p:sp>
      <p:sp>
        <p:nvSpPr>
          <p:cNvPr id="95" name="TextBox 94"/>
          <p:cNvSpPr txBox="1"/>
          <p:nvPr/>
        </p:nvSpPr>
        <p:spPr>
          <a:xfrm>
            <a:off x="3508496" y="1893569"/>
            <a:ext cx="2783302" cy="338554"/>
          </a:xfrm>
          <a:prstGeom prst="rect">
            <a:avLst/>
          </a:prstGeom>
          <a:noFill/>
        </p:spPr>
        <p:txBody>
          <a:bodyPr wrap="square" rtlCol="0">
            <a:spAutoFit/>
          </a:bodyPr>
          <a:lstStyle/>
          <a:p>
            <a:r>
              <a:rPr lang="ru-RU" sz="1600" dirty="0"/>
              <a:t>П</a:t>
            </a:r>
            <a:r>
              <a:rPr lang="ru-RU" sz="1600" dirty="0" smtClean="0"/>
              <a:t>   Р   О   Ц   Е   С    </a:t>
            </a:r>
            <a:r>
              <a:rPr lang="ru-RU" sz="1600" dirty="0"/>
              <a:t>С</a:t>
            </a:r>
            <a:r>
              <a:rPr lang="ru-RU" sz="1600" dirty="0" smtClean="0"/>
              <a:t>    Ы</a:t>
            </a:r>
            <a:endParaRPr lang="ru-RU" sz="1600" dirty="0"/>
          </a:p>
        </p:txBody>
      </p:sp>
      <p:sp>
        <p:nvSpPr>
          <p:cNvPr id="96" name="TextBox 95"/>
          <p:cNvSpPr txBox="1"/>
          <p:nvPr/>
        </p:nvSpPr>
        <p:spPr>
          <a:xfrm>
            <a:off x="4246831" y="3662683"/>
            <a:ext cx="1905000" cy="338554"/>
          </a:xfrm>
          <a:prstGeom prst="rect">
            <a:avLst/>
          </a:prstGeom>
          <a:noFill/>
        </p:spPr>
        <p:txBody>
          <a:bodyPr wrap="square" rtlCol="0">
            <a:spAutoFit/>
          </a:bodyPr>
          <a:lstStyle/>
          <a:p>
            <a:r>
              <a:rPr lang="ru-RU" sz="1600" dirty="0"/>
              <a:t>Ц</a:t>
            </a:r>
            <a:r>
              <a:rPr lang="ru-RU" sz="1600" dirty="0" smtClean="0"/>
              <a:t>   </a:t>
            </a:r>
            <a:r>
              <a:rPr lang="ru-RU" sz="1600" dirty="0"/>
              <a:t>Е</a:t>
            </a:r>
            <a:r>
              <a:rPr lang="ru-RU" sz="1600" dirty="0" smtClean="0"/>
              <a:t>   </a:t>
            </a:r>
            <a:r>
              <a:rPr lang="ru-RU" sz="1600" dirty="0"/>
              <a:t>Л</a:t>
            </a:r>
            <a:r>
              <a:rPr lang="ru-RU" sz="1600" dirty="0" smtClean="0"/>
              <a:t>   Ь</a:t>
            </a:r>
            <a:endParaRPr lang="ru-RU" sz="1600" dirty="0"/>
          </a:p>
        </p:txBody>
      </p:sp>
      <p:sp>
        <p:nvSpPr>
          <p:cNvPr id="97" name="TextBox 96"/>
          <p:cNvSpPr txBox="1"/>
          <p:nvPr/>
        </p:nvSpPr>
        <p:spPr>
          <a:xfrm>
            <a:off x="5299075" y="5781675"/>
            <a:ext cx="4648200" cy="276999"/>
          </a:xfrm>
          <a:prstGeom prst="rect">
            <a:avLst/>
          </a:prstGeom>
          <a:noFill/>
        </p:spPr>
        <p:txBody>
          <a:bodyPr wrap="square" rtlCol="0">
            <a:spAutoFit/>
          </a:bodyPr>
          <a:lstStyle/>
          <a:p>
            <a:r>
              <a:rPr lang="ru-RU" sz="1200" dirty="0" smtClean="0"/>
              <a:t>Источник</a:t>
            </a:r>
            <a:r>
              <a:rPr lang="en-US" sz="1200" dirty="0" smtClean="0"/>
              <a:t>: </a:t>
            </a:r>
            <a:r>
              <a:rPr lang="ru-RU" sz="1200" dirty="0" smtClean="0"/>
              <a:t>Управление проектами в машиностроении</a:t>
            </a:r>
            <a:endParaRPr lang="ru-RU" sz="1200" dirty="0"/>
          </a:p>
        </p:txBody>
      </p:sp>
      <p:sp>
        <p:nvSpPr>
          <p:cNvPr id="52" name="Oval 6"/>
          <p:cNvSpPr>
            <a:spLocks noChangeArrowheads="1"/>
          </p:cNvSpPr>
          <p:nvPr/>
        </p:nvSpPr>
        <p:spPr bwMode="auto">
          <a:xfrm>
            <a:off x="7556519" y="290489"/>
            <a:ext cx="2127231" cy="5534044"/>
          </a:xfrm>
          <a:prstGeom prst="ellipse">
            <a:avLst/>
          </a:prstGeom>
          <a:noFill/>
          <a:ln w="57150">
            <a:solidFill>
              <a:srgbClr val="FF3300"/>
            </a:solidFill>
            <a:round/>
            <a:headEnd/>
            <a:tailEnd/>
          </a:ln>
        </p:spPr>
        <p:txBody>
          <a:bodyPr wrap="none" lIns="97027" tIns="48513" rIns="97027" bIns="48513" anchor="ctr"/>
          <a:lstStyle/>
          <a:p>
            <a:endParaRPr lang="ru-RU"/>
          </a:p>
        </p:txBody>
      </p:sp>
    </p:spTree>
    <p:extLst>
      <p:ext uri="{BB962C8B-B14F-4D97-AF65-F5344CB8AC3E}">
        <p14:creationId xmlns:p14="http://schemas.microsoft.com/office/powerpoint/2010/main" val="18142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horizontal)">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txBox="1">
            <a:spLocks/>
          </p:cNvSpPr>
          <p:nvPr/>
        </p:nvSpPr>
        <p:spPr>
          <a:xfrm>
            <a:off x="269875" y="295275"/>
            <a:ext cx="94138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2800" kern="0" dirty="0" smtClean="0">
                <a:latin typeface="+mj-lt"/>
                <a:ea typeface="+mj-ea"/>
                <a:cs typeface="+mj-cs"/>
              </a:rPr>
              <a:t>Практический вопрос</a:t>
            </a:r>
            <a:endParaRPr lang="en-US" sz="2800" kern="0" dirty="0" smtClean="0">
              <a:latin typeface="+mj-lt"/>
              <a:ea typeface="+mj-ea"/>
              <a:cs typeface="+mj-cs"/>
            </a:endParaRPr>
          </a:p>
          <a:p>
            <a:pPr marL="0" marR="0" lvl="0" indent="0" algn="ctr" defTabSz="1079500" rtl="0" eaLnBrk="0" fontAlgn="base" latinLnBrk="0" hangingPunct="0">
              <a:lnSpc>
                <a:spcPct val="100000"/>
              </a:lnSpc>
              <a:spcBef>
                <a:spcPct val="0"/>
              </a:spcBef>
              <a:spcAft>
                <a:spcPct val="0"/>
              </a:spcAft>
              <a:buClrTx/>
              <a:buSzTx/>
              <a:buFontTx/>
              <a:buNone/>
              <a:tabLst/>
              <a:defRPr/>
            </a:pPr>
            <a:r>
              <a:rPr lang="ru-RU" sz="2800" kern="0" dirty="0" smtClean="0">
                <a:latin typeface="+mj-lt"/>
                <a:ea typeface="+mj-ea"/>
                <a:cs typeface="+mj-cs"/>
              </a:rPr>
              <a:t>  </a:t>
            </a:r>
          </a:p>
          <a:p>
            <a:pPr marL="0" marR="0" lvl="0" indent="0" algn="ctr" defTabSz="1079500" rtl="0" eaLnBrk="0" fontAlgn="base" latinLnBrk="0" hangingPunct="0">
              <a:lnSpc>
                <a:spcPct val="100000"/>
              </a:lnSpc>
              <a:spcBef>
                <a:spcPct val="0"/>
              </a:spcBef>
              <a:spcAft>
                <a:spcPct val="0"/>
              </a:spcAft>
              <a:buClrTx/>
              <a:buSzTx/>
              <a:buFontTx/>
              <a:buNone/>
              <a:tabLst/>
              <a:defRPr/>
            </a:pPr>
            <a:endParaRPr kumimoji="0" lang="ru-RU" b="1" i="0" u="none" strike="noStrike" kern="0" cap="none" spc="0" normalizeH="0" baseline="0" noProof="0" dirty="0">
              <a:ln>
                <a:noFill/>
              </a:ln>
              <a:effectLst/>
              <a:uLnTx/>
              <a:uFillTx/>
              <a:latin typeface="+mj-lt"/>
              <a:ea typeface="+mj-ea"/>
              <a:cs typeface="+mj-cs"/>
            </a:endParaRPr>
          </a:p>
        </p:txBody>
      </p:sp>
      <p:sp>
        <p:nvSpPr>
          <p:cNvPr id="13" name="Содержимое 10"/>
          <p:cNvSpPr txBox="1">
            <a:spLocks/>
          </p:cNvSpPr>
          <p:nvPr/>
        </p:nvSpPr>
        <p:spPr>
          <a:xfrm>
            <a:off x="1055661" y="4576769"/>
            <a:ext cx="7270767" cy="1281147"/>
          </a:xfrm>
          <a:prstGeom prst="rect">
            <a:avLst/>
          </a:prstGeom>
        </p:spPr>
        <p:txBody>
          <a:bodyPr/>
          <a:lstStyle/>
          <a:p>
            <a:pPr marL="742950" lvl="1" indent="-285750" defTabSz="1079500" eaLnBrk="0" hangingPunct="0">
              <a:lnSpc>
                <a:spcPct val="90000"/>
              </a:lnSpc>
              <a:spcBef>
                <a:spcPct val="90000"/>
              </a:spcBef>
              <a:buSzPct val="50000"/>
            </a:pPr>
            <a:r>
              <a:rPr lang="ru-RU" sz="1600" dirty="0" smtClean="0"/>
              <a:t>Чему равен чистый денежный поток к концу 5 лет</a:t>
            </a:r>
            <a:r>
              <a:rPr lang="en-US" sz="1600" dirty="0" smtClean="0"/>
              <a:t>?</a:t>
            </a:r>
            <a:endParaRPr lang="ru-RU" sz="1600" dirty="0" smtClean="0"/>
          </a:p>
          <a:p>
            <a:pPr marL="742950" lvl="1" indent="-285750" defTabSz="1079500" eaLnBrk="0" hangingPunct="0">
              <a:lnSpc>
                <a:spcPct val="90000"/>
              </a:lnSpc>
              <a:spcBef>
                <a:spcPct val="90000"/>
              </a:spcBef>
              <a:buSzPct val="50000"/>
            </a:pPr>
            <a:r>
              <a:rPr lang="ru-RU" sz="1600" dirty="0" smtClean="0"/>
              <a:t>А   50 000                                     В </a:t>
            </a:r>
            <a:r>
              <a:rPr lang="en-US" sz="1600" dirty="0" smtClean="0"/>
              <a:t>  </a:t>
            </a:r>
            <a:r>
              <a:rPr lang="ru-RU" sz="1600" dirty="0" smtClean="0"/>
              <a:t>- 50 000</a:t>
            </a:r>
          </a:p>
          <a:p>
            <a:pPr marL="742950" lvl="1" indent="-285750" defTabSz="1079500" eaLnBrk="0" hangingPunct="0">
              <a:lnSpc>
                <a:spcPct val="90000"/>
              </a:lnSpc>
              <a:spcBef>
                <a:spcPct val="90000"/>
              </a:spcBef>
              <a:buSzPct val="50000"/>
            </a:pPr>
            <a:r>
              <a:rPr lang="ru-RU" sz="1600" dirty="0" smtClean="0"/>
              <a:t>С   850 000		     </a:t>
            </a:r>
            <a:r>
              <a:rPr lang="en-US" sz="1600" dirty="0" smtClean="0"/>
              <a:t>D   </a:t>
            </a:r>
            <a:r>
              <a:rPr lang="ru-RU" sz="1600" dirty="0" smtClean="0"/>
              <a:t>100 000	</a:t>
            </a:r>
          </a:p>
        </p:txBody>
      </p:sp>
      <p:sp>
        <p:nvSpPr>
          <p:cNvPr id="5" name="TextBox 4"/>
          <p:cNvSpPr txBox="1"/>
          <p:nvPr/>
        </p:nvSpPr>
        <p:spPr>
          <a:xfrm>
            <a:off x="341281" y="1076307"/>
            <a:ext cx="8715436" cy="1323439"/>
          </a:xfrm>
          <a:prstGeom prst="rect">
            <a:avLst/>
          </a:prstGeom>
          <a:noFill/>
        </p:spPr>
        <p:txBody>
          <a:bodyPr wrap="square" rtlCol="0">
            <a:spAutoFit/>
          </a:bodyPr>
          <a:lstStyle/>
          <a:p>
            <a:r>
              <a:rPr lang="ru-RU" sz="1600" dirty="0" smtClean="0"/>
              <a:t>Менеджер был назначен для выполнения проекта в начале его жизненного цикла. Одной из его задач является обоснование проекта. Так как о проекте известно очень немного информации</a:t>
            </a:r>
            <a:r>
              <a:rPr lang="en-US" sz="1600" dirty="0" smtClean="0"/>
              <a:t>, </a:t>
            </a:r>
            <a:r>
              <a:rPr lang="ru-RU" sz="1600" dirty="0" smtClean="0"/>
              <a:t>то рассматриваемые оценки являются приблизительными. Приведенная ниже таблица содержит оценку менеджера проекта денежных потоков</a:t>
            </a:r>
            <a:r>
              <a:rPr lang="en-US" sz="1600" dirty="0" smtClean="0"/>
              <a:t>, </a:t>
            </a:r>
            <a:r>
              <a:rPr lang="ru-RU" sz="1600" dirty="0" smtClean="0"/>
              <a:t>которые произойдут в следующие 5 лет.</a:t>
            </a:r>
            <a:endParaRPr lang="ru-RU" sz="1600" dirty="0"/>
          </a:p>
        </p:txBody>
      </p:sp>
      <p:sp>
        <p:nvSpPr>
          <p:cNvPr id="7" name="Oval 6"/>
          <p:cNvSpPr>
            <a:spLocks noChangeArrowheads="1"/>
          </p:cNvSpPr>
          <p:nvPr/>
        </p:nvSpPr>
        <p:spPr bwMode="auto">
          <a:xfrm>
            <a:off x="3770305" y="4862521"/>
            <a:ext cx="2936913" cy="533384"/>
          </a:xfrm>
          <a:prstGeom prst="ellipse">
            <a:avLst/>
          </a:prstGeom>
          <a:noFill/>
          <a:ln w="57150">
            <a:solidFill>
              <a:srgbClr val="FF3300"/>
            </a:solidFill>
            <a:round/>
            <a:headEnd/>
            <a:tailEnd/>
          </a:ln>
        </p:spPr>
        <p:txBody>
          <a:bodyPr wrap="none" lIns="97027" tIns="48513" rIns="97027" bIns="48513" anchor="ctr"/>
          <a:lstStyle/>
          <a:p>
            <a:endParaRPr lang="ru-RU"/>
          </a:p>
        </p:txBody>
      </p:sp>
      <p:sp>
        <p:nvSpPr>
          <p:cNvPr id="186370" name="AutoShape 2" descr="data:image/jpg;base64,/9j/4AAQSkZJRgABAQAAAQABAAD/2wCEAAkGBhAPDxUUExMWERQUGBcVGBcYFxYaGRwdGBYYIR8gHhobJygeHx8lHBcfIy8sLycqLCwwFR4xPTAqNSYuLCwBCQoKDQwOGA8PGjUgHyQ1LCw1NC0tLCkyLywvLDQsNSw1LCk1NDUsNCwsLiwpNSkpLCwsKSkpLzQsKSwsLSwsLP/AABEIAGAAYAMBIgACEQEDEQH/xAAcAAACAgMBAQAAAAAAAAAAAAAGBwUIAAMEAgH/xABAEAABAgMEBwUFBQYHAAAAAAABAgMABBEFBgchEjFBUWGBkRMicaGxI0JissEygpKi8CRSY3LS8RQVNFNzw9H/xAAaAQACAwEBAAAAAAAAAAAAAAACAwABBQQG/8QAKhEAAQMCBAUDBQAAAAAAAAAAAQACAwQREiExQTJRYYGRBRMjIjNCobH/2gAMAwEAAhEDEQA/AHjGRkapqaQ0hS1qCEJBKlHIACIotsCV4sTJKTJSCX3Blot0oDxXqHmeEAN9sS3ZsqalyWmNRIyWvxOxPDrugIaaUtQSkFSiaAAEkngBmYWX8llT19jhj8o3tPF6edJ7IIYTsoNJX4lZeQiBfvvaK9c07yVo/LSJ2xsJJ18BTpTLJOxXeX+EfUiCVjBSXA78w6o/ClCR0Ol6wNnFIEdXLmb+bJeM31tFBymnuatL5qxOWbi5aDRHaaD6fiTonqmnoYJJjBNkjuTLiT8SEq9NGB21cIp5oEtlEwNyToq6Ky84lnBV7VXHmL+bo6u/ilJTRCVkyzh2LI0T4L1daQZRWGcknGVlDiFNrGtKgQehgruXiM9IqS26S7L6tHWpHFBOzhq3Uiw/mnw15vhl8p5xkc8hPtzDSXGlBaFioUI6IatYG6yEtidfQzTxl2lexaNFEe+sH5Qchxqd0MLEW8BkpFRSaOO+yQdoKgankkHnSEFC3nZZVfOR8Y7rZKyy3VpQgFS1kJSBrJJyh8XLuMzZzYJAXMKHfc3V91O4evlC/wAHrLDs8p0ivYoqP5lmg8tKHREYN1dBAMPuHVclq2q1KsqdeVoITrPoANpMLmdxsGkQ1LVTsK10J+6kGnUxIYzsrMk0oV0Eu97mlQBPPLmITcU5xBsqrKqRj8Lck1pPGxJPtZUgb0OA/lUB6wY2FfiRnSEtOgLPuL7quQOvlWK8R9BpFB5XOyvlbxZqydtXflp1vQfbCxsOpSfBWsQhr43fTITi2UrK0gJUCRQ0UK0NMqj9UgouXik4wQ1Nkutag4c1o8dqk+fjqiKxSeSu0ipJCkqbaIIzBBTkQYtxBF0yqkimixt1WzDm+hkXw04r9ndNDXUhR1KHDfwz2Q84q1DzwtvAZqRCFGrjBDZ3lNO4egI+5EYdkdBOftnsg3GS0yucbZByaRUj4ln+lKYX0EuIzxXasxXYpKeiEwNQB1XBUOxSuPVMrBOYAemEbVIQoeCVEH5xDbiuV07fMhNoeAJSO6sDak6+e0cQIsLIT7cw2lxpQWhYqCIaw5WWrQSAx4dwvU3KIebU24kLQoUUk5giFtbmDIJKpV3R/huVIHgsZ9QfGGfGQRAK6pYWS8QVfrQw8tJitZdSwNrdF+Qz8oH3mFIUUqSUqGsKBB6HOLQxyz1mMzCdF1tDo3KSD0rqgCxcL/Tm/iVWSPpUTrzplDhvHhDLuJKpU9iv9wkls/VPmOEKe0rNdlnVNOpKFpNCD+swd8LIIWdNTvh4lywb4R2kWrQ7OvdeQpPNPeHoesBETdynii0pYj/dQPxGn1iDVDA7DI09V1YjsFFqzFfeUlXVCYGoYWMtmFE228Bk6jRJ+JB/pUOhhexDqiqG4ZXDqsibu3fCas9VWVVQTVTas0HlsPEUjnsawXZtL3ZDSU0jtNEDNQ0gDTiAa8aRGxEsFzLOGSc9i4vyboAfSqXVv+2jqMxzEGNn2xLzIqy6h3b3VAkeI1iKzR6bcKSCCQRqIyPWCDyu5nqDxxC/6Vo4yEDZGI1oSxFHi6ke673x1+15w17mX6ZtJJFOzeQKqQTXLek7RXmK84YHArQhq45TYZFE8AWLl30vSn+IA9oxSp3oJoQfAmo574PYhb6U/wAuma6uyX6ZecWRcJs7Q6NwKrpE3cpnTtKWH8VJ/Dn9IhIOMIrMLtodpTusoUrmruj1J5Qgarz0DcUjR1THxCu8Z2RWlIq437RG8lINRzSSPGkIGLSQmcULlGWdMy0n2LhqsD3Fk/Ko9DluhjxutOvgJ+Qd1swX/wBY9/w/9iIn784YJmSp+Voh05qbOSVneP3VeR4QvLmXqNmzPaaHaJUNBY1GlQapO+o/WuHlYV5ZaeRpMOBW9JyWnxTrHpEbYiyqlEUsXtu1Vdp6QdYWUOoU2sa0qFD/AG4xzxZi07Gl5pOi80h0bNIZjwOscoEp3B6QWaoU61wSoEfmBPnFFh2SpPT3g/QbpKQb4SSLq7RDiQdBtCtM7O8KAeJPoYL5XBqSSarcecG6qUjyFfODSzLKZlWw2yhLaBsHqTrJ4xGsN80dPRPa8OflZdcAuLdupZkuwB775pTchJBJ60HM7oIryXol7Pa03Vd4/YQPtKPAbt51CEJeC3XZ6YU86c1ZADUlI1JHAf8Apgnu2XRW1AY0sGpUbD1wvu8ZSRClCjj5Dit4TTujpn94wv8ADe5RnXg86n9nbNTXUtQ93iN/TbDwgWDdIoICPkPZZGuYl0OIUhaQpKgQUkVBB3xsjIatZJe+2GLsqVOywLrOspFStH1UnjrG3fAPLzK21BSFKQoalJJBHgRnFoIFrxYcSU6SrRLLhz026Cp+JP2T68YWWcllz0Fzijy6JcWTizPs0DhRMJ+MUV+JNPMGCeVxrYI9pLOJPwKQr5tGIC08HZ1snsltvp2Z6Cuhy/NEE9cK0kHOVcP8tFDyMDdwXOJKuPLP+phO40ylO6w8Tx7MDrpH0gftfGSacBDDSGB+8Tpq5ZBI6GBxm4dpLOUq4PEBPqYm7NwgnnCO1LbCdtTpq6Jy8xEu4q/dq5MgD4sg2dn3X1lbq1OLOtSjU/2guuXhs9OlLjwLUvrzyUsfCNg49KwwbvYYyUoQpQMw4M9JylAeCNQ51MF0EGc06GgN8UvhaJKSbYbS22kIQgUSkagI3xkZDFq6L//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aphicFrame>
        <p:nvGraphicFramePr>
          <p:cNvPr id="8" name="Таблица 7"/>
          <p:cNvGraphicFramePr>
            <a:graphicFrameLocks noGrp="1"/>
          </p:cNvGraphicFramePr>
          <p:nvPr/>
        </p:nvGraphicFramePr>
        <p:xfrm>
          <a:off x="1770041" y="2505067"/>
          <a:ext cx="5857916" cy="1857389"/>
        </p:xfrm>
        <a:graphic>
          <a:graphicData uri="http://schemas.openxmlformats.org/drawingml/2006/table">
            <a:tbl>
              <a:tblPr/>
              <a:tblGrid>
                <a:gridCol w="1273460"/>
                <a:gridCol w="2292228"/>
                <a:gridCol w="2292228"/>
              </a:tblGrid>
              <a:tr h="263398">
                <a:tc>
                  <a:txBody>
                    <a:bodyPr/>
                    <a:lstStyle/>
                    <a:p>
                      <a:pPr algn="ctr" fontAlgn="b"/>
                      <a:r>
                        <a:rPr lang="ru-RU" sz="1100" b="0" i="0" u="none" strike="noStrike" dirty="0">
                          <a:solidFill>
                            <a:srgbClr val="000000"/>
                          </a:solidFill>
                          <a:latin typeface="Calibri"/>
                        </a:rPr>
                        <a:t>Конец года</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b"/>
                      <a:r>
                        <a:rPr lang="ru-RU" sz="1100" b="0" i="0" u="none" strike="noStrike">
                          <a:solidFill>
                            <a:srgbClr val="000000"/>
                          </a:solidFill>
                          <a:latin typeface="Calibri"/>
                        </a:rPr>
                        <a:t>Приток денег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b"/>
                      <a:r>
                        <a:rPr lang="ru-RU" sz="1100" b="0" i="0" u="none" strike="noStrike">
                          <a:solidFill>
                            <a:srgbClr val="000000"/>
                          </a:solidFill>
                          <a:latin typeface="Calibri"/>
                        </a:rPr>
                        <a:t>Отток денег</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r>
              <a:tr h="315642">
                <a:tc>
                  <a:txBody>
                    <a:bodyPr/>
                    <a:lstStyle/>
                    <a:p>
                      <a:pPr algn="ctr" fontAlgn="b"/>
                      <a:r>
                        <a:rPr lang="ru-RU" sz="1100" b="0"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500 000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642">
                <a:tc>
                  <a:txBody>
                    <a:bodyPr/>
                    <a:lstStyle/>
                    <a:p>
                      <a:pPr algn="ctr" fontAlgn="b"/>
                      <a:r>
                        <a:rPr lang="ru-RU" sz="1100" b="0" i="0" u="none" strike="noStrike">
                          <a:solidFill>
                            <a:srgbClr val="000000"/>
                          </a:solidFill>
                          <a:latin typeface="Calibri"/>
                        </a:rPr>
                        <a:t>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300 000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90 000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642">
                <a:tc>
                  <a:txBody>
                    <a:bodyPr/>
                    <a:lstStyle/>
                    <a:p>
                      <a:pPr algn="ctr" fontAlgn="b"/>
                      <a:r>
                        <a:rPr lang="ru-RU" sz="1100" b="0" i="0" u="none" strike="noStrike">
                          <a:solidFill>
                            <a:srgbClr val="000000"/>
                          </a:solidFill>
                          <a:latin typeface="Calibri"/>
                        </a:rPr>
                        <a:t>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400 000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100 000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642">
                <a:tc>
                  <a:txBody>
                    <a:bodyPr/>
                    <a:lstStyle/>
                    <a:p>
                      <a:pPr algn="ctr" fontAlgn="b"/>
                      <a:r>
                        <a:rPr lang="ru-RU" sz="1100" b="0" i="0" u="none" strike="noStrike" dirty="0">
                          <a:solidFill>
                            <a:srgbClr val="000000"/>
                          </a:solidFill>
                          <a:latin typeface="Calibri"/>
                        </a:rPr>
                        <a:t>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100 000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175 000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423">
                <a:tc>
                  <a:txBody>
                    <a:bodyPr/>
                    <a:lstStyle/>
                    <a:p>
                      <a:pPr algn="ctr" fontAlgn="b"/>
                      <a:r>
                        <a:rPr lang="ru-RU" sz="1100" b="0" i="0" u="none" strike="noStrike">
                          <a:solidFill>
                            <a:srgbClr val="000000"/>
                          </a:solidFill>
                          <a:latin typeface="Calibri"/>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50 000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Calibri"/>
                        </a:rPr>
                        <a:t>35 000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10"/>
          <p:cNvSpPr txBox="1">
            <a:spLocks/>
          </p:cNvSpPr>
          <p:nvPr/>
        </p:nvSpPr>
        <p:spPr>
          <a:xfrm>
            <a:off x="422275" y="1057275"/>
            <a:ext cx="8915400" cy="3276600"/>
          </a:xfrm>
          <a:prstGeom prst="rect">
            <a:avLst/>
          </a:prstGeom>
        </p:spPr>
        <p:txBody>
          <a:bodyPr/>
          <a:lstStyle/>
          <a:p>
            <a:pPr marL="285750" indent="-285750" defTabSz="1079500" eaLnBrk="0" hangingPunct="0">
              <a:lnSpc>
                <a:spcPct val="90000"/>
              </a:lnSpc>
              <a:spcBef>
                <a:spcPct val="90000"/>
              </a:spcBef>
              <a:buSzPct val="50000"/>
              <a:buFont typeface="Wingdings" pitchFamily="2" charset="2"/>
              <a:buChar char="n"/>
            </a:pPr>
            <a:r>
              <a:rPr lang="ru-RU" kern="0" dirty="0" smtClean="0"/>
              <a:t>Для реализации инвестиционных проектов необходим проектный подход.</a:t>
            </a:r>
          </a:p>
          <a:p>
            <a:pPr marL="285750" indent="-285750" defTabSz="1079500" eaLnBrk="0" hangingPunct="0">
              <a:lnSpc>
                <a:spcPct val="90000"/>
              </a:lnSpc>
              <a:spcBef>
                <a:spcPct val="90000"/>
              </a:spcBef>
              <a:buSzPct val="50000"/>
              <a:buFont typeface="Wingdings" pitchFamily="2" charset="2"/>
              <a:buChar char="n"/>
            </a:pPr>
            <a:r>
              <a:rPr lang="ru-RU" kern="0" dirty="0" smtClean="0"/>
              <a:t>Управление стоимостью – один из важнейших аспектов управления проектами.</a:t>
            </a:r>
          </a:p>
          <a:p>
            <a:pPr marL="285750" indent="-285750" defTabSz="1079500" eaLnBrk="0" hangingPunct="0">
              <a:lnSpc>
                <a:spcPct val="90000"/>
              </a:lnSpc>
              <a:spcBef>
                <a:spcPct val="90000"/>
              </a:spcBef>
              <a:buSzPct val="50000"/>
              <a:buFont typeface="Wingdings" pitchFamily="2" charset="2"/>
              <a:buChar char="n"/>
            </a:pPr>
            <a:r>
              <a:rPr lang="ru-RU" kern="0" dirty="0" smtClean="0"/>
              <a:t>С точки зрения процессов управления стоимостью можно выделить три основных</a:t>
            </a:r>
            <a:r>
              <a:rPr lang="en-US" kern="0" dirty="0" smtClean="0"/>
              <a:t>: </a:t>
            </a:r>
            <a:r>
              <a:rPr lang="ru-RU" kern="0" dirty="0" smtClean="0"/>
              <a:t>оценка стоимости</a:t>
            </a:r>
            <a:r>
              <a:rPr lang="en-US" kern="0" dirty="0" smtClean="0"/>
              <a:t>, </a:t>
            </a:r>
            <a:r>
              <a:rPr lang="ru-RU" kern="0" dirty="0" smtClean="0"/>
              <a:t>разработку бюджета и контроль стоимости.</a:t>
            </a:r>
            <a:endParaRPr lang="en-US" kern="0" dirty="0" smtClean="0"/>
          </a:p>
          <a:p>
            <a:pPr marL="285750" indent="-285750" defTabSz="1079500" eaLnBrk="0" hangingPunct="0">
              <a:lnSpc>
                <a:spcPct val="90000"/>
              </a:lnSpc>
              <a:spcBef>
                <a:spcPct val="90000"/>
              </a:spcBef>
              <a:buSzPct val="50000"/>
              <a:buFont typeface="Wingdings" pitchFamily="2" charset="2"/>
              <a:buChar char="n"/>
            </a:pPr>
            <a:r>
              <a:rPr lang="ru-RU" kern="0" dirty="0" smtClean="0"/>
              <a:t>Для управления стоимостью применяться различные методы.</a:t>
            </a:r>
            <a:endParaRPr lang="en-US" kern="0" dirty="0" smtClean="0"/>
          </a:p>
          <a:p>
            <a:pPr marL="285750" indent="-285750" defTabSz="1079500" eaLnBrk="0" hangingPunct="0">
              <a:lnSpc>
                <a:spcPct val="90000"/>
              </a:lnSpc>
              <a:spcBef>
                <a:spcPct val="90000"/>
              </a:spcBef>
              <a:buSzPct val="50000"/>
              <a:buFont typeface="Wingdings" pitchFamily="2" charset="2"/>
              <a:buChar char="n"/>
            </a:pPr>
            <a:r>
              <a:rPr lang="ru-RU" kern="0" dirty="0" smtClean="0"/>
              <a:t>Метод освоенного объема позволяет дать оценку сравнения расписания и бюджета проекта с планом.</a:t>
            </a:r>
          </a:p>
        </p:txBody>
      </p:sp>
      <p:sp>
        <p:nvSpPr>
          <p:cNvPr id="5" name="Заголовок 9"/>
          <p:cNvSpPr txBox="1">
            <a:spLocks/>
          </p:cNvSpPr>
          <p:nvPr/>
        </p:nvSpPr>
        <p:spPr>
          <a:xfrm>
            <a:off x="484188" y="292100"/>
            <a:ext cx="87153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kumimoji="0" lang="ru-RU" sz="3200" b="1" i="0" u="none" strike="noStrike" kern="0" cap="none" spc="0" normalizeH="0" baseline="0" noProof="0" dirty="0" smtClean="0">
                <a:ln>
                  <a:noFill/>
                </a:ln>
                <a:effectLst/>
                <a:uLnTx/>
                <a:uFillTx/>
                <a:latin typeface="+mj-lt"/>
                <a:ea typeface="+mj-ea"/>
                <a:cs typeface="+mj-cs"/>
              </a:rPr>
              <a:t>Выводы</a:t>
            </a:r>
            <a:r>
              <a:rPr kumimoji="0" lang="ru-RU" sz="3200" b="1" i="0" u="none" strike="noStrike" kern="0" cap="none" spc="0" normalizeH="0" noProof="0" dirty="0" smtClean="0">
                <a:ln>
                  <a:noFill/>
                </a:ln>
                <a:effectLst/>
                <a:uLnTx/>
                <a:uFillTx/>
                <a:latin typeface="+mj-lt"/>
                <a:ea typeface="+mj-ea"/>
                <a:cs typeface="+mj-cs"/>
              </a:rPr>
              <a:t> по курсу</a:t>
            </a:r>
            <a:endParaRPr kumimoji="0" lang="ru-RU" sz="3200" b="1" i="0" u="none" strike="noStrike" kern="0" cap="none" spc="0" normalizeH="0" baseline="0" noProof="0" dirty="0">
              <a:ln>
                <a:noFill/>
              </a:ln>
              <a:effectLst/>
              <a:uLnTx/>
              <a:uFillTx/>
              <a:latin typeface="+mj-lt"/>
              <a:ea typeface="+mj-ea"/>
              <a:cs typeface="+mj-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10"/>
          <p:cNvSpPr txBox="1">
            <a:spLocks/>
          </p:cNvSpPr>
          <p:nvPr/>
        </p:nvSpPr>
        <p:spPr>
          <a:xfrm>
            <a:off x="412719" y="1004869"/>
            <a:ext cx="8915400" cy="5286412"/>
          </a:xfrm>
          <a:prstGeom prst="rect">
            <a:avLst/>
          </a:prstGeom>
        </p:spPr>
        <p:txBody>
          <a:bodyPr/>
          <a:lstStyle/>
          <a:p>
            <a:pPr marL="457200" indent="-457200" defTabSz="1079500" eaLnBrk="0" hangingPunct="0">
              <a:lnSpc>
                <a:spcPct val="90000"/>
              </a:lnSpc>
              <a:spcBef>
                <a:spcPct val="90000"/>
              </a:spcBef>
              <a:buSzPct val="50000"/>
            </a:pPr>
            <a:r>
              <a:rPr lang="ru-RU" sz="2000" b="0" kern="0" dirty="0" smtClean="0"/>
              <a:t>1. </a:t>
            </a:r>
            <a:r>
              <a:rPr lang="en-US" sz="2000" b="0" kern="0" dirty="0" smtClean="0"/>
              <a:t>   </a:t>
            </a:r>
            <a:r>
              <a:rPr lang="ru-RU" sz="2000" b="0" dirty="0" smtClean="0"/>
              <a:t>Ю. Н. </a:t>
            </a:r>
            <a:r>
              <a:rPr lang="ru-RU" sz="2000" b="0" dirty="0" err="1" smtClean="0"/>
              <a:t>Забродин</a:t>
            </a:r>
            <a:r>
              <a:rPr lang="ru-RU" sz="2000" b="0" dirty="0" smtClean="0"/>
              <a:t>, А. М. Михайличенко, А. М. </a:t>
            </a:r>
            <a:r>
              <a:rPr lang="ru-RU" sz="2000" b="0" dirty="0" err="1" smtClean="0"/>
              <a:t>Саруханов</a:t>
            </a:r>
            <a:r>
              <a:rPr lang="ru-RU" sz="2000" b="0" dirty="0" smtClean="0"/>
              <a:t>, В. Д. Шапиро, Н. Г. </a:t>
            </a:r>
            <a:r>
              <a:rPr lang="ru-RU" sz="2000" b="0" dirty="0" err="1" smtClean="0"/>
              <a:t>Ольдерогге</a:t>
            </a:r>
            <a:r>
              <a:rPr lang="ru-RU" sz="2000" b="0" kern="0" dirty="0" smtClean="0"/>
              <a:t>. </a:t>
            </a:r>
            <a:r>
              <a:rPr lang="ru-RU" sz="2000" b="0" dirty="0" smtClean="0"/>
              <a:t>Управление инвестиционными программами и портфелями проектов</a:t>
            </a:r>
            <a:r>
              <a:rPr lang="ru-RU" sz="2000" b="0" kern="0" dirty="0" smtClean="0"/>
              <a:t>. – </a:t>
            </a:r>
            <a:r>
              <a:rPr lang="ru-RU" sz="2000" b="0" kern="0" dirty="0" err="1" smtClean="0"/>
              <a:t>Дело-АНХ</a:t>
            </a:r>
            <a:r>
              <a:rPr lang="en-US" sz="2000" b="0" kern="0" dirty="0" smtClean="0"/>
              <a:t>, </a:t>
            </a:r>
            <a:r>
              <a:rPr lang="ru-RU" sz="2000" b="0" kern="0" dirty="0" smtClean="0"/>
              <a:t>20</a:t>
            </a:r>
            <a:r>
              <a:rPr lang="en-US" sz="2000" b="0" kern="0" dirty="0" smtClean="0"/>
              <a:t>10</a:t>
            </a:r>
            <a:r>
              <a:rPr lang="ru-RU" sz="2000" b="0" kern="0" dirty="0" smtClean="0"/>
              <a:t>.</a:t>
            </a:r>
          </a:p>
          <a:p>
            <a:pPr marL="457200" indent="-457200" defTabSz="1079500" eaLnBrk="0" hangingPunct="0">
              <a:lnSpc>
                <a:spcPct val="90000"/>
              </a:lnSpc>
              <a:spcBef>
                <a:spcPct val="90000"/>
              </a:spcBef>
              <a:buSzPct val="50000"/>
            </a:pPr>
            <a:r>
              <a:rPr lang="ru-RU" sz="2000" b="0" kern="0" dirty="0" smtClean="0"/>
              <a:t>2.   </a:t>
            </a:r>
            <a:r>
              <a:rPr lang="ru-RU" sz="2000" b="0" kern="0" dirty="0" err="1" smtClean="0"/>
              <a:t>Хэлдман</a:t>
            </a:r>
            <a:r>
              <a:rPr lang="ru-RU" sz="2000" b="0" kern="0" dirty="0" smtClean="0"/>
              <a:t> К. Управление проектами – М</a:t>
            </a:r>
            <a:r>
              <a:rPr lang="en-US" sz="2000" b="0" kern="0" dirty="0" smtClean="0"/>
              <a:t>, </a:t>
            </a:r>
            <a:r>
              <a:rPr lang="ru-RU" sz="2000" b="0" kern="0" dirty="0" smtClean="0"/>
              <a:t>2007.</a:t>
            </a:r>
          </a:p>
          <a:p>
            <a:pPr marL="457200" indent="-457200" defTabSz="1079500" eaLnBrk="0" hangingPunct="0">
              <a:lnSpc>
                <a:spcPct val="90000"/>
              </a:lnSpc>
              <a:spcBef>
                <a:spcPct val="90000"/>
              </a:spcBef>
              <a:buSzPct val="50000"/>
            </a:pPr>
            <a:r>
              <a:rPr lang="ru-RU" sz="2000" b="0" kern="0" dirty="0" smtClean="0"/>
              <a:t>3.    </a:t>
            </a:r>
            <a:r>
              <a:rPr lang="ru-RU" sz="2000" b="0" kern="0" dirty="0" err="1" smtClean="0"/>
              <a:t>Крутов</a:t>
            </a:r>
            <a:r>
              <a:rPr lang="ru-RU" sz="2000" b="0" kern="0" dirty="0" smtClean="0"/>
              <a:t> М.Х. Инновационный проект</a:t>
            </a:r>
            <a:r>
              <a:rPr lang="en-US" sz="2000" b="0" kern="0" dirty="0" smtClean="0"/>
              <a:t>: </a:t>
            </a:r>
            <a:r>
              <a:rPr lang="ru-RU" sz="2000" b="0" kern="0" dirty="0" smtClean="0"/>
              <a:t>управление качеством и эффективностью. – М</a:t>
            </a:r>
            <a:r>
              <a:rPr lang="en-US" sz="2000" b="0" kern="0" dirty="0" smtClean="0"/>
              <a:t>, </a:t>
            </a:r>
            <a:r>
              <a:rPr lang="ru-RU" sz="2000" b="0" kern="0" dirty="0" smtClean="0"/>
              <a:t>2009.</a:t>
            </a:r>
          </a:p>
          <a:p>
            <a:pPr marL="457200" indent="-457200" defTabSz="1079500" eaLnBrk="0" hangingPunct="0">
              <a:lnSpc>
                <a:spcPct val="90000"/>
              </a:lnSpc>
              <a:spcBef>
                <a:spcPct val="90000"/>
              </a:spcBef>
              <a:buSzPct val="50000"/>
            </a:pPr>
            <a:r>
              <a:rPr lang="ru-RU" sz="2000" b="0" kern="0" dirty="0" smtClean="0"/>
              <a:t>4.    Перевощиков Ю.С. Управление проектами в машиностроении. – М</a:t>
            </a:r>
            <a:r>
              <a:rPr lang="en-US" sz="2000" b="0" kern="0" dirty="0" smtClean="0"/>
              <a:t>, </a:t>
            </a:r>
            <a:r>
              <a:rPr lang="ru-RU" sz="2000" b="0" kern="0" dirty="0" smtClean="0"/>
              <a:t>2009.</a:t>
            </a:r>
          </a:p>
          <a:p>
            <a:pPr marL="457200" indent="-457200" defTabSz="1079500" eaLnBrk="0" hangingPunct="0">
              <a:lnSpc>
                <a:spcPct val="90000"/>
              </a:lnSpc>
              <a:spcBef>
                <a:spcPct val="90000"/>
              </a:spcBef>
              <a:buSzPct val="50000"/>
            </a:pPr>
            <a:r>
              <a:rPr lang="ru-RU" sz="2000" b="0" kern="0" dirty="0" smtClean="0"/>
              <a:t>5.   Свод знаний по управлению проектами </a:t>
            </a:r>
            <a:r>
              <a:rPr lang="en-US" sz="2000" b="0" kern="0" dirty="0" smtClean="0"/>
              <a:t>PMBoK PMI, </a:t>
            </a:r>
            <a:r>
              <a:rPr lang="ru-RU" sz="2000" b="0" kern="0" dirty="0" smtClean="0"/>
              <a:t>4 издание</a:t>
            </a:r>
            <a:r>
              <a:rPr lang="en-US" sz="2000" b="0" kern="0" dirty="0" smtClean="0"/>
              <a:t>, </a:t>
            </a:r>
            <a:r>
              <a:rPr lang="ru-RU" sz="2000" b="0" kern="0" dirty="0" smtClean="0"/>
              <a:t>2008.</a:t>
            </a:r>
          </a:p>
          <a:p>
            <a:pPr marL="457200" indent="-457200" defTabSz="1079500" eaLnBrk="0" hangingPunct="0">
              <a:lnSpc>
                <a:spcPct val="90000"/>
              </a:lnSpc>
              <a:spcBef>
                <a:spcPct val="90000"/>
              </a:spcBef>
              <a:buSzPct val="50000"/>
            </a:pPr>
            <a:r>
              <a:rPr lang="en-US" sz="2000" b="0" kern="0" dirty="0" smtClean="0"/>
              <a:t>6</a:t>
            </a:r>
            <a:r>
              <a:rPr lang="ru-RU" sz="2000" b="0" kern="0" dirty="0" smtClean="0"/>
              <a:t>.   Управление инновационными проектами. – М</a:t>
            </a:r>
            <a:r>
              <a:rPr lang="en-US" sz="2000" b="0" kern="0" dirty="0" smtClean="0"/>
              <a:t>, </a:t>
            </a:r>
            <a:r>
              <a:rPr lang="ru-RU" sz="2000" b="0" kern="0" dirty="0" err="1" smtClean="0"/>
              <a:t>Инфра-М</a:t>
            </a:r>
            <a:r>
              <a:rPr lang="en-US" sz="2000" b="0" kern="0" dirty="0" smtClean="0"/>
              <a:t>, 2009</a:t>
            </a:r>
            <a:r>
              <a:rPr lang="ru-RU" sz="2000" b="0" kern="0" dirty="0" smtClean="0"/>
              <a:t>.</a:t>
            </a:r>
            <a:endParaRPr lang="en-US" sz="2000" b="0" kern="0" dirty="0" smtClean="0"/>
          </a:p>
          <a:p>
            <a:r>
              <a:rPr lang="ru-RU" sz="2000" b="0" dirty="0" smtClean="0"/>
              <a:t/>
            </a:r>
            <a:br>
              <a:rPr lang="ru-RU" sz="2000" b="0" dirty="0" smtClean="0"/>
            </a:br>
            <a:r>
              <a:rPr lang="ru-RU" sz="2000" b="0" dirty="0" smtClean="0"/>
              <a:t>7.   Е. Н. </a:t>
            </a:r>
            <a:r>
              <a:rPr lang="ru-RU" sz="2000" b="0" dirty="0" err="1" smtClean="0"/>
              <a:t>Станиславчик</a:t>
            </a:r>
            <a:r>
              <a:rPr lang="ru-RU" sz="2000" b="0" dirty="0" smtClean="0"/>
              <a:t>. Бизнес-план. Управление инвестиционными      	проектами. Ось-89</a:t>
            </a:r>
            <a:r>
              <a:rPr lang="en-US" sz="2000" b="0" dirty="0" smtClean="0"/>
              <a:t>, </a:t>
            </a:r>
            <a:r>
              <a:rPr lang="ru-RU" sz="2000" b="0" dirty="0" smtClean="0"/>
              <a:t>2009 г.</a:t>
            </a:r>
          </a:p>
          <a:p>
            <a:pPr marL="457200" indent="-457200" defTabSz="1079500" eaLnBrk="0" hangingPunct="0">
              <a:lnSpc>
                <a:spcPct val="90000"/>
              </a:lnSpc>
              <a:spcBef>
                <a:spcPct val="90000"/>
              </a:spcBef>
              <a:buSzPct val="50000"/>
              <a:buAutoNum type="arabicPeriod" startAt="6"/>
            </a:pPr>
            <a:endParaRPr lang="ru-RU" sz="2000" kern="0" dirty="0" smtClean="0"/>
          </a:p>
          <a:p>
            <a:pPr marL="457200" indent="-457200" defTabSz="1079500" eaLnBrk="0" hangingPunct="0">
              <a:lnSpc>
                <a:spcPct val="90000"/>
              </a:lnSpc>
              <a:spcBef>
                <a:spcPct val="90000"/>
              </a:spcBef>
              <a:buSzPct val="50000"/>
              <a:buAutoNum type="arabicPeriod" startAt="5"/>
            </a:pPr>
            <a:endParaRPr lang="ru-RU" sz="2000" kern="0" dirty="0" smtClean="0"/>
          </a:p>
          <a:p>
            <a:pPr marL="457200" indent="-457200" defTabSz="1079500" eaLnBrk="0" hangingPunct="0">
              <a:lnSpc>
                <a:spcPct val="90000"/>
              </a:lnSpc>
              <a:spcBef>
                <a:spcPct val="90000"/>
              </a:spcBef>
              <a:buSzPct val="50000"/>
              <a:buFont typeface="+mj-lt"/>
              <a:buAutoNum type="arabicPeriod"/>
            </a:pPr>
            <a:endParaRPr lang="ru-RU" sz="2000" kern="0" dirty="0" smtClean="0"/>
          </a:p>
        </p:txBody>
      </p:sp>
      <p:sp>
        <p:nvSpPr>
          <p:cNvPr id="5" name="Заголовок 9"/>
          <p:cNvSpPr txBox="1">
            <a:spLocks/>
          </p:cNvSpPr>
          <p:nvPr/>
        </p:nvSpPr>
        <p:spPr>
          <a:xfrm>
            <a:off x="484188" y="292100"/>
            <a:ext cx="87153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3200" kern="0" dirty="0" smtClean="0">
                <a:latin typeface="+mj-lt"/>
                <a:ea typeface="+mj-ea"/>
                <a:cs typeface="+mj-cs"/>
              </a:rPr>
              <a:t>Литература</a:t>
            </a:r>
            <a:endParaRPr kumimoji="0" lang="ru-RU" sz="3200" b="1" i="0" u="none" strike="noStrike" kern="0" cap="none" spc="0" normalizeH="0" baseline="0" noProof="0" dirty="0">
              <a:ln>
                <a:noFill/>
              </a:ln>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txBox="1">
            <a:spLocks/>
          </p:cNvSpPr>
          <p:nvPr/>
        </p:nvSpPr>
        <p:spPr>
          <a:xfrm>
            <a:off x="269875" y="295275"/>
            <a:ext cx="9413875" cy="841375"/>
          </a:xfrm>
          <a:prstGeom prst="rect">
            <a:avLst/>
          </a:prstGeom>
        </p:spPr>
        <p:txBody>
          <a:bodyPr/>
          <a:lstStyle/>
          <a:p>
            <a:pPr marL="0" marR="0" lvl="0" indent="0" algn="ctr" defTabSz="1079500" rtl="0" eaLnBrk="0" fontAlgn="base" latinLnBrk="0" hangingPunct="0">
              <a:lnSpc>
                <a:spcPct val="100000"/>
              </a:lnSpc>
              <a:spcBef>
                <a:spcPct val="0"/>
              </a:spcBef>
              <a:spcAft>
                <a:spcPct val="0"/>
              </a:spcAft>
              <a:buClrTx/>
              <a:buSzTx/>
              <a:buFontTx/>
              <a:buNone/>
              <a:tabLst/>
              <a:defRPr/>
            </a:pPr>
            <a:r>
              <a:rPr lang="ru-RU" sz="2800" kern="0" dirty="0" smtClean="0">
                <a:latin typeface="+mj-lt"/>
                <a:ea typeface="+mj-ea"/>
                <a:cs typeface="+mj-cs"/>
              </a:rPr>
              <a:t>Практический вопрос</a:t>
            </a:r>
            <a:endParaRPr lang="en-US" sz="2800" kern="0" dirty="0" smtClean="0">
              <a:latin typeface="+mj-lt"/>
              <a:ea typeface="+mj-ea"/>
              <a:cs typeface="+mj-cs"/>
            </a:endParaRPr>
          </a:p>
          <a:p>
            <a:pPr marL="0" marR="0" lvl="0" indent="0" algn="ctr" defTabSz="1079500" rtl="0" eaLnBrk="0" fontAlgn="base" latinLnBrk="0" hangingPunct="0">
              <a:lnSpc>
                <a:spcPct val="100000"/>
              </a:lnSpc>
              <a:spcBef>
                <a:spcPct val="0"/>
              </a:spcBef>
              <a:spcAft>
                <a:spcPct val="0"/>
              </a:spcAft>
              <a:buClrTx/>
              <a:buSzTx/>
              <a:buFontTx/>
              <a:buNone/>
              <a:tabLst/>
              <a:defRPr/>
            </a:pPr>
            <a:r>
              <a:rPr lang="ru-RU" sz="2800" kern="0" dirty="0" smtClean="0">
                <a:latin typeface="+mj-lt"/>
                <a:ea typeface="+mj-ea"/>
                <a:cs typeface="+mj-cs"/>
              </a:rPr>
              <a:t>  </a:t>
            </a:r>
          </a:p>
          <a:p>
            <a:pPr marL="0" marR="0" lvl="0" indent="0" algn="ctr" defTabSz="1079500" rtl="0" eaLnBrk="0" fontAlgn="base" latinLnBrk="0" hangingPunct="0">
              <a:lnSpc>
                <a:spcPct val="100000"/>
              </a:lnSpc>
              <a:spcBef>
                <a:spcPct val="0"/>
              </a:spcBef>
              <a:spcAft>
                <a:spcPct val="0"/>
              </a:spcAft>
              <a:buClrTx/>
              <a:buSzTx/>
              <a:buFontTx/>
              <a:buNone/>
              <a:tabLst/>
              <a:defRPr/>
            </a:pPr>
            <a:endParaRPr kumimoji="0" lang="ru-RU" b="1" i="0" u="none" strike="noStrike" kern="0" cap="none" spc="0" normalizeH="0" baseline="0" noProof="0" dirty="0">
              <a:ln>
                <a:noFill/>
              </a:ln>
              <a:effectLst/>
              <a:uLnTx/>
              <a:uFillTx/>
              <a:latin typeface="+mj-lt"/>
              <a:ea typeface="+mj-ea"/>
              <a:cs typeface="+mj-cs"/>
            </a:endParaRPr>
          </a:p>
        </p:txBody>
      </p:sp>
      <p:sp>
        <p:nvSpPr>
          <p:cNvPr id="13" name="Содержимое 10"/>
          <p:cNvSpPr txBox="1">
            <a:spLocks/>
          </p:cNvSpPr>
          <p:nvPr/>
        </p:nvSpPr>
        <p:spPr>
          <a:xfrm>
            <a:off x="0" y="2933695"/>
            <a:ext cx="9485344" cy="1281147"/>
          </a:xfrm>
          <a:prstGeom prst="rect">
            <a:avLst/>
          </a:prstGeom>
        </p:spPr>
        <p:txBody>
          <a:bodyPr/>
          <a:lstStyle/>
          <a:p>
            <a:pPr marL="742950" lvl="1" indent="-285750" defTabSz="1079500" eaLnBrk="0" hangingPunct="0">
              <a:lnSpc>
                <a:spcPct val="90000"/>
              </a:lnSpc>
              <a:spcBef>
                <a:spcPct val="90000"/>
              </a:spcBef>
              <a:buSzPct val="50000"/>
            </a:pPr>
            <a:r>
              <a:rPr lang="en-US" sz="1600" dirty="0" smtClean="0"/>
              <a:t>	</a:t>
            </a:r>
            <a:r>
              <a:rPr lang="ru-RU" sz="1600" dirty="0" smtClean="0"/>
              <a:t>Если бы чистая приведенная стоимость для каждого денежного потока рассчитывалась бы при ставке процента 10%</a:t>
            </a:r>
            <a:r>
              <a:rPr lang="en-US" sz="1600" dirty="0" smtClean="0"/>
              <a:t>, </a:t>
            </a:r>
            <a:r>
              <a:rPr lang="ru-RU" sz="1600" dirty="0" smtClean="0"/>
              <a:t>то чистая приведенная стоимость денежного потока в конце пяти лет была бы</a:t>
            </a:r>
            <a:r>
              <a:rPr lang="en-US" sz="1600" dirty="0" smtClean="0"/>
              <a:t>:</a:t>
            </a:r>
            <a:endParaRPr lang="ru-RU" sz="1600" dirty="0" smtClean="0"/>
          </a:p>
          <a:p>
            <a:pPr marL="742950" lvl="1" indent="-285750" defTabSz="1079500" eaLnBrk="0" hangingPunct="0">
              <a:lnSpc>
                <a:spcPct val="90000"/>
              </a:lnSpc>
              <a:spcBef>
                <a:spcPct val="90000"/>
              </a:spcBef>
              <a:buSzPct val="50000"/>
            </a:pPr>
            <a:r>
              <a:rPr lang="en-US" sz="1600" dirty="0" smtClean="0"/>
              <a:t>	</a:t>
            </a:r>
            <a:r>
              <a:rPr lang="ru-RU" sz="1600" dirty="0" smtClean="0"/>
              <a:t>А   	больше</a:t>
            </a:r>
            <a:r>
              <a:rPr lang="en-US" sz="1600" dirty="0" smtClean="0"/>
              <a:t>, </a:t>
            </a:r>
            <a:r>
              <a:rPr lang="ru-RU" sz="1600" dirty="0" smtClean="0"/>
              <a:t>чем общий денежный поток без применения чистой приведенной стоимости</a:t>
            </a:r>
            <a:endParaRPr lang="en-US" sz="1600" dirty="0" smtClean="0"/>
          </a:p>
          <a:p>
            <a:pPr marL="742950" lvl="1" indent="-285750" defTabSz="1079500" eaLnBrk="0" hangingPunct="0">
              <a:lnSpc>
                <a:spcPct val="90000"/>
              </a:lnSpc>
              <a:spcBef>
                <a:spcPct val="90000"/>
              </a:spcBef>
              <a:buSzPct val="50000"/>
            </a:pPr>
            <a:r>
              <a:rPr lang="ru-RU" sz="1600" dirty="0" smtClean="0"/>
              <a:t>     В   меньше</a:t>
            </a:r>
            <a:r>
              <a:rPr lang="en-US" sz="1600" dirty="0" smtClean="0"/>
              <a:t>, </a:t>
            </a:r>
            <a:r>
              <a:rPr lang="ru-RU" sz="1600" dirty="0" smtClean="0"/>
              <a:t>чем общий денежный поток без применения чистой приведенной стоимости</a:t>
            </a:r>
          </a:p>
          <a:p>
            <a:pPr marL="742950" lvl="1" indent="-285750" defTabSz="1079500" eaLnBrk="0" hangingPunct="0">
              <a:lnSpc>
                <a:spcPct val="90000"/>
              </a:lnSpc>
              <a:spcBef>
                <a:spcPct val="90000"/>
              </a:spcBef>
              <a:buSzPct val="50000"/>
            </a:pPr>
            <a:r>
              <a:rPr lang="en-US" sz="1600" dirty="0" smtClean="0"/>
              <a:t>     </a:t>
            </a:r>
            <a:r>
              <a:rPr lang="ru-RU" sz="1600" dirty="0" smtClean="0"/>
              <a:t>С   одинаковый с общим денежным потоком без применения чистой приведенной стоимости 	</a:t>
            </a:r>
            <a:endParaRPr lang="en-US" sz="1600" dirty="0" smtClean="0"/>
          </a:p>
          <a:p>
            <a:pPr marL="742950" lvl="1" indent="-285750" defTabSz="1079500" eaLnBrk="0" hangingPunct="0">
              <a:lnSpc>
                <a:spcPct val="90000"/>
              </a:lnSpc>
              <a:spcBef>
                <a:spcPct val="90000"/>
              </a:spcBef>
              <a:buSzPct val="50000"/>
            </a:pPr>
            <a:r>
              <a:rPr lang="ru-RU" sz="1600" dirty="0" smtClean="0"/>
              <a:t>     </a:t>
            </a:r>
            <a:r>
              <a:rPr lang="en-US" sz="1600" dirty="0" smtClean="0"/>
              <a:t>D   </a:t>
            </a:r>
            <a:r>
              <a:rPr lang="ru-RU" sz="1600" dirty="0" smtClean="0"/>
              <a:t>нельзя вычислить на основании предоставленной информации	</a:t>
            </a:r>
          </a:p>
        </p:txBody>
      </p:sp>
      <p:sp>
        <p:nvSpPr>
          <p:cNvPr id="7" name="Oval 6"/>
          <p:cNvSpPr>
            <a:spLocks noChangeArrowheads="1"/>
          </p:cNvSpPr>
          <p:nvPr/>
        </p:nvSpPr>
        <p:spPr bwMode="auto">
          <a:xfrm>
            <a:off x="269843" y="4362455"/>
            <a:ext cx="8858312" cy="676260"/>
          </a:xfrm>
          <a:prstGeom prst="ellipse">
            <a:avLst/>
          </a:prstGeom>
          <a:noFill/>
          <a:ln w="57150">
            <a:solidFill>
              <a:srgbClr val="FF3300"/>
            </a:solidFill>
            <a:round/>
            <a:headEnd/>
            <a:tailEnd/>
          </a:ln>
        </p:spPr>
        <p:txBody>
          <a:bodyPr wrap="none" lIns="97027" tIns="48513" rIns="97027" bIns="48513" anchor="ctr"/>
          <a:lstStyle/>
          <a:p>
            <a:endParaRPr lang="ru-RU"/>
          </a:p>
        </p:txBody>
      </p:sp>
      <p:sp>
        <p:nvSpPr>
          <p:cNvPr id="186370" name="AutoShape 2" descr="data:image/jpg;base64,/9j/4AAQSkZJRgABAQAAAQABAAD/2wCEAAkGBhAPDxUUExMWERQUGBcVGBcYFxYaGRwdGBYYIR8gHhobJygeHx8lHBcfIy8sLycqLCwwFR4xPTAqNSYuLCwBCQoKDQwOGA8PGjUgHyQ1LCw1NC0tLCkyLywvLDQsNSw1LCk1NDUsNCwsLiwpNSkpLCwsKSkpLzQsKSwsLSwsLP/AABEIAGAAYAMBIgACEQEDEQH/xAAcAAACAgMBAQAAAAAAAAAAAAAGBwUIAAMEAgH/xABAEAABAgMEBwUFBQYHAAAAAAABAgMABBEFBgchEjFBUWGBkRMicaGxI0JissEygpKi8CRSY3LS8RQVNFNzw9H/xAAaAQACAwEBAAAAAAAAAAAAAAACAwABBQQG/8QAKhEAAQMCBAUDBQAAAAAAAAAAAQACAwQREiExQTJRYYGRBRMjIjNCobH/2gAMAwEAAhEDEQA/AHjGRkapqaQ0hS1qCEJBKlHIACIotsCV4sTJKTJSCX3Blot0oDxXqHmeEAN9sS3ZsqalyWmNRIyWvxOxPDrugIaaUtQSkFSiaAAEkngBmYWX8llT19jhj8o3tPF6edJ7IIYTsoNJX4lZeQiBfvvaK9c07yVo/LSJ2xsJJ18BTpTLJOxXeX+EfUiCVjBSXA78w6o/ClCR0Ol6wNnFIEdXLmb+bJeM31tFBymnuatL5qxOWbi5aDRHaaD6fiTonqmnoYJJjBNkjuTLiT8SEq9NGB21cIp5oEtlEwNyToq6Ky84lnBV7VXHmL+bo6u/ilJTRCVkyzh2LI0T4L1daQZRWGcknGVlDiFNrGtKgQehgruXiM9IqS26S7L6tHWpHFBOzhq3Uiw/mnw15vhl8p5xkc8hPtzDSXGlBaFioUI6IatYG6yEtidfQzTxl2lexaNFEe+sH5Qchxqd0MLEW8BkpFRSaOO+yQdoKgankkHnSEFC3nZZVfOR8Y7rZKyy3VpQgFS1kJSBrJJyh8XLuMzZzYJAXMKHfc3V91O4evlC/wAHrLDs8p0ivYoqP5lmg8tKHREYN1dBAMPuHVclq2q1KsqdeVoITrPoANpMLmdxsGkQ1LVTsK10J+6kGnUxIYzsrMk0oV0Eu97mlQBPPLmITcU5xBsqrKqRj8Lck1pPGxJPtZUgb0OA/lUB6wY2FfiRnSEtOgLPuL7quQOvlWK8R9BpFB5XOyvlbxZqydtXflp1vQfbCxsOpSfBWsQhr43fTITi2UrK0gJUCRQ0UK0NMqj9UgouXik4wQ1Nkutag4c1o8dqk+fjqiKxSeSu0ipJCkqbaIIzBBTkQYtxBF0yqkimixt1WzDm+hkXw04r9ndNDXUhR1KHDfwz2Q84q1DzwtvAZqRCFGrjBDZ3lNO4egI+5EYdkdBOftnsg3GS0yucbZByaRUj4ln+lKYX0EuIzxXasxXYpKeiEwNQB1XBUOxSuPVMrBOYAemEbVIQoeCVEH5xDbiuV07fMhNoeAJSO6sDak6+e0cQIsLIT7cw2lxpQWhYqCIaw5WWrQSAx4dwvU3KIebU24kLQoUUk5giFtbmDIJKpV3R/huVIHgsZ9QfGGfGQRAK6pYWS8QVfrQw8tJitZdSwNrdF+Qz8oH3mFIUUqSUqGsKBB6HOLQxyz1mMzCdF1tDo3KSD0rqgCxcL/Tm/iVWSPpUTrzplDhvHhDLuJKpU9iv9wkls/VPmOEKe0rNdlnVNOpKFpNCD+swd8LIIWdNTvh4lywb4R2kWrQ7OvdeQpPNPeHoesBETdynii0pYj/dQPxGn1iDVDA7DI09V1YjsFFqzFfeUlXVCYGoYWMtmFE228Bk6jRJ+JB/pUOhhexDqiqG4ZXDqsibu3fCas9VWVVQTVTas0HlsPEUjnsawXZtL3ZDSU0jtNEDNQ0gDTiAa8aRGxEsFzLOGSc9i4vyboAfSqXVv+2jqMxzEGNn2xLzIqy6h3b3VAkeI1iKzR6bcKSCCQRqIyPWCDyu5nqDxxC/6Vo4yEDZGI1oSxFHi6ke673x1+15w17mX6ZtJJFOzeQKqQTXLek7RXmK84YHArQhq45TYZFE8AWLl30vSn+IA9oxSp3oJoQfAmo574PYhb6U/wAuma6uyX6ZecWRcJs7Q6NwKrpE3cpnTtKWH8VJ/Dn9IhIOMIrMLtodpTusoUrmruj1J5Qgarz0DcUjR1THxCu8Z2RWlIq437RG8lINRzSSPGkIGLSQmcULlGWdMy0n2LhqsD3Fk/Ko9DluhjxutOvgJ+Qd1swX/wBY9/w/9iIn784YJmSp+Voh05qbOSVneP3VeR4QvLmXqNmzPaaHaJUNBY1GlQapO+o/WuHlYV5ZaeRpMOBW9JyWnxTrHpEbYiyqlEUsXtu1Vdp6QdYWUOoU2sa0qFD/AG4xzxZi07Gl5pOi80h0bNIZjwOscoEp3B6QWaoU61wSoEfmBPnFFh2SpPT3g/QbpKQb4SSLq7RDiQdBtCtM7O8KAeJPoYL5XBqSSarcecG6qUjyFfODSzLKZlWw2yhLaBsHqTrJ4xGsN80dPRPa8OflZdcAuLdupZkuwB775pTchJBJ60HM7oIryXol7Pa03Vd4/YQPtKPAbt51CEJeC3XZ6YU86c1ZADUlI1JHAf8Apgnu2XRW1AY0sGpUbD1wvu8ZSRClCjj5Dit4TTujpn94wv8ADe5RnXg86n9nbNTXUtQ93iN/TbDwgWDdIoICPkPZZGuYl0OIUhaQpKgQUkVBB3xsjIatZJe+2GLsqVOywLrOspFStH1UnjrG3fAPLzK21BSFKQoalJJBHgRnFoIFrxYcSU6SrRLLhz026Cp+JP2T68YWWcllz0Fzijy6JcWTizPs0DhRMJ+MUV+JNPMGCeVxrYI9pLOJPwKQr5tGIC08HZ1snsltvp2Z6Cuhy/NEE9cK0kHOVcP8tFDyMDdwXOJKuPLP+phO40ylO6w8Tx7MDrpH0gftfGSacBDDSGB+8Tpq5ZBI6GBxm4dpLOUq4PEBPqYm7NwgnnCO1LbCdtTpq6Jy8xEu4q/dq5MgD4sg2dn3X1lbq1OLOtSjU/2guuXhs9OlLjwLUvrzyUsfCNg49KwwbvYYyUoQpQMw4M9JylAeCNQ51MF0EGc06GgN8UvhaJKSbYbS22kIQgUSkagI3xkZDFq6L//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aphicFrame>
        <p:nvGraphicFramePr>
          <p:cNvPr id="8" name="Таблица 7"/>
          <p:cNvGraphicFramePr>
            <a:graphicFrameLocks noGrp="1"/>
          </p:cNvGraphicFramePr>
          <p:nvPr/>
        </p:nvGraphicFramePr>
        <p:xfrm>
          <a:off x="1770041" y="933431"/>
          <a:ext cx="5857916" cy="1857389"/>
        </p:xfrm>
        <a:graphic>
          <a:graphicData uri="http://schemas.openxmlformats.org/drawingml/2006/table">
            <a:tbl>
              <a:tblPr/>
              <a:tblGrid>
                <a:gridCol w="1273460"/>
                <a:gridCol w="2292228"/>
                <a:gridCol w="2292228"/>
              </a:tblGrid>
              <a:tr h="263398">
                <a:tc>
                  <a:txBody>
                    <a:bodyPr/>
                    <a:lstStyle/>
                    <a:p>
                      <a:pPr algn="ctr" fontAlgn="b"/>
                      <a:r>
                        <a:rPr lang="ru-RU" sz="1100" b="0" i="0" u="none" strike="noStrike" dirty="0">
                          <a:solidFill>
                            <a:srgbClr val="000000"/>
                          </a:solidFill>
                          <a:latin typeface="Calibri"/>
                        </a:rPr>
                        <a:t>Конец года</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b"/>
                      <a:r>
                        <a:rPr lang="ru-RU" sz="1100" b="0" i="0" u="none" strike="noStrike" dirty="0">
                          <a:solidFill>
                            <a:srgbClr val="000000"/>
                          </a:solidFill>
                          <a:latin typeface="Calibri"/>
                        </a:rPr>
                        <a:t>Приток денег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b"/>
                      <a:r>
                        <a:rPr lang="ru-RU" sz="1100" b="0" i="0" u="none" strike="noStrike">
                          <a:solidFill>
                            <a:srgbClr val="000000"/>
                          </a:solidFill>
                          <a:latin typeface="Calibri"/>
                        </a:rPr>
                        <a:t>Отток денег</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r>
              <a:tr h="315642">
                <a:tc>
                  <a:txBody>
                    <a:bodyPr/>
                    <a:lstStyle/>
                    <a:p>
                      <a:pPr algn="ctr" fontAlgn="b"/>
                      <a:r>
                        <a:rPr lang="ru-RU" sz="1100" b="0"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500 000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642">
                <a:tc>
                  <a:txBody>
                    <a:bodyPr/>
                    <a:lstStyle/>
                    <a:p>
                      <a:pPr algn="ctr" fontAlgn="b"/>
                      <a:r>
                        <a:rPr lang="ru-RU" sz="1100" b="0" i="0" u="none" strike="noStrike">
                          <a:solidFill>
                            <a:srgbClr val="000000"/>
                          </a:solidFill>
                          <a:latin typeface="Calibri"/>
                        </a:rPr>
                        <a:t>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300 000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90 000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642">
                <a:tc>
                  <a:txBody>
                    <a:bodyPr/>
                    <a:lstStyle/>
                    <a:p>
                      <a:pPr algn="ctr" fontAlgn="b"/>
                      <a:r>
                        <a:rPr lang="ru-RU" sz="1100" b="0" i="0" u="none" strike="noStrike">
                          <a:solidFill>
                            <a:srgbClr val="000000"/>
                          </a:solidFill>
                          <a:latin typeface="Calibri"/>
                        </a:rPr>
                        <a:t>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400 000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100 000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642">
                <a:tc>
                  <a:txBody>
                    <a:bodyPr/>
                    <a:lstStyle/>
                    <a:p>
                      <a:pPr algn="ctr" fontAlgn="b"/>
                      <a:r>
                        <a:rPr lang="ru-RU" sz="1100" b="0" i="0" u="none" strike="noStrike" dirty="0">
                          <a:solidFill>
                            <a:srgbClr val="000000"/>
                          </a:solidFill>
                          <a:latin typeface="Calibri"/>
                        </a:rPr>
                        <a:t>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100 000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175 000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423">
                <a:tc>
                  <a:txBody>
                    <a:bodyPr/>
                    <a:lstStyle/>
                    <a:p>
                      <a:pPr algn="ctr" fontAlgn="b"/>
                      <a:r>
                        <a:rPr lang="ru-RU" sz="1100" b="0" i="0" u="none" strike="noStrike">
                          <a:solidFill>
                            <a:srgbClr val="000000"/>
                          </a:solidFill>
                          <a:latin typeface="Calibri"/>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Calibri"/>
                        </a:rPr>
                        <a:t>50 000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Calibri"/>
                        </a:rPr>
                        <a:t>35 000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49263" y="420688"/>
            <a:ext cx="7242362" cy="537327"/>
          </a:xfrm>
        </p:spPr>
        <p:txBody>
          <a:bodyPr/>
          <a:lstStyle/>
          <a:p>
            <a:r>
              <a:rPr lang="ru-RU" dirty="0" smtClean="0">
                <a:solidFill>
                  <a:schemeClr val="tx1"/>
                </a:solidFill>
              </a:rPr>
              <a:t>Понятие инвестиционного проекта</a:t>
            </a:r>
          </a:p>
        </p:txBody>
      </p:sp>
      <p:sp>
        <p:nvSpPr>
          <p:cNvPr id="6" name="Rectangle 8"/>
          <p:cNvSpPr>
            <a:spLocks noChangeArrowheads="1"/>
          </p:cNvSpPr>
          <p:nvPr/>
        </p:nvSpPr>
        <p:spPr bwMode="auto">
          <a:xfrm>
            <a:off x="803275" y="1514475"/>
            <a:ext cx="8686800" cy="4038600"/>
          </a:xfrm>
          <a:prstGeom prst="rect">
            <a:avLst/>
          </a:prstGeom>
          <a:noFill/>
          <a:ln w="9525">
            <a:noFill/>
            <a:miter lim="800000"/>
            <a:headEnd/>
            <a:tailEnd/>
          </a:ln>
        </p:spPr>
        <p:txBody>
          <a:bodyPr/>
          <a:lstStyle/>
          <a:p>
            <a:pPr marL="457200" indent="-457200">
              <a:spcBef>
                <a:spcPct val="20000"/>
              </a:spcBef>
              <a:buClr>
                <a:schemeClr val="tx2"/>
              </a:buClr>
              <a:buSzPct val="70000"/>
            </a:pPr>
            <a:r>
              <a:rPr lang="ru-RU" dirty="0" smtClean="0"/>
              <a:t>Употребляется в двух смыслах</a:t>
            </a:r>
            <a:r>
              <a:rPr lang="en-US" dirty="0" smtClean="0"/>
              <a:t>:</a:t>
            </a:r>
          </a:p>
          <a:p>
            <a:pPr marL="457200" indent="-457200">
              <a:spcBef>
                <a:spcPct val="20000"/>
              </a:spcBef>
              <a:buClr>
                <a:schemeClr val="tx2"/>
              </a:buClr>
              <a:buSzPct val="70000"/>
            </a:pPr>
            <a:r>
              <a:rPr lang="ru-RU" dirty="0" smtClean="0"/>
              <a:t> </a:t>
            </a:r>
            <a:endParaRPr lang="ru-RU" dirty="0"/>
          </a:p>
          <a:p>
            <a:pPr marL="457200" indent="-457200">
              <a:spcBef>
                <a:spcPct val="20000"/>
              </a:spcBef>
              <a:buClr>
                <a:schemeClr val="tx2"/>
              </a:buClr>
              <a:buSzPct val="70000"/>
            </a:pPr>
            <a:r>
              <a:rPr lang="en-US" dirty="0" smtClean="0"/>
              <a:t>1</a:t>
            </a:r>
            <a:r>
              <a:rPr lang="ru-RU" dirty="0" smtClean="0"/>
              <a:t>.  Как некое мероприятие</a:t>
            </a:r>
            <a:r>
              <a:rPr lang="en-US" dirty="0" smtClean="0"/>
              <a:t>, </a:t>
            </a:r>
            <a:r>
              <a:rPr lang="ru-RU" dirty="0" smtClean="0"/>
              <a:t>предполагающее осуществления комплекса каких-либо управленческих воздействий</a:t>
            </a:r>
            <a:r>
              <a:rPr lang="en-US" dirty="0" smtClean="0"/>
              <a:t>, </a:t>
            </a:r>
            <a:r>
              <a:rPr lang="ru-RU" dirty="0" smtClean="0"/>
              <a:t>позволяющих обеспечивать достижение поставленных целей.</a:t>
            </a:r>
          </a:p>
          <a:p>
            <a:pPr marL="457200" indent="-457200">
              <a:spcBef>
                <a:spcPct val="20000"/>
              </a:spcBef>
              <a:buClr>
                <a:schemeClr val="tx2"/>
              </a:buClr>
              <a:buSzPct val="70000"/>
            </a:pPr>
            <a:endParaRPr lang="ru-RU" dirty="0" smtClean="0"/>
          </a:p>
          <a:p>
            <a:pPr marL="457200" indent="-457200">
              <a:spcBef>
                <a:spcPct val="20000"/>
              </a:spcBef>
              <a:buClr>
                <a:schemeClr val="tx2"/>
              </a:buClr>
              <a:buSzPct val="70000"/>
            </a:pPr>
            <a:r>
              <a:rPr lang="ru-RU" dirty="0" smtClean="0"/>
              <a:t>2.  Как система определенных организационно-правовых и финансовых документов.</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1533261" y="891752"/>
            <a:ext cx="7424208" cy="486410"/>
          </a:xfrm>
          <a:prstGeom prst="rect">
            <a:avLst/>
          </a:prstGeom>
          <a:noFill/>
          <a:ln w="9525">
            <a:noFill/>
            <a:miter lim="800000"/>
            <a:headEnd/>
            <a:tailEnd/>
          </a:ln>
        </p:spPr>
        <p:txBody>
          <a:bodyPr lIns="97027" tIns="48513" rIns="97027" bIns="48513" anchor="ctr"/>
          <a:lstStyle/>
          <a:p>
            <a:pPr algn="ctr"/>
            <a:endParaRPr lang="en-US" sz="4700" b="0" dirty="0">
              <a:solidFill>
                <a:schemeClr val="tx2"/>
              </a:solidFill>
            </a:endParaRPr>
          </a:p>
        </p:txBody>
      </p:sp>
      <p:sp>
        <p:nvSpPr>
          <p:cNvPr id="118787" name="Rectangle 4"/>
          <p:cNvSpPr>
            <a:spLocks noChangeArrowheads="1"/>
          </p:cNvSpPr>
          <p:nvPr/>
        </p:nvSpPr>
        <p:spPr bwMode="auto">
          <a:xfrm>
            <a:off x="1452563" y="1459230"/>
            <a:ext cx="7412440" cy="5154595"/>
          </a:xfrm>
          <a:prstGeom prst="rect">
            <a:avLst/>
          </a:prstGeom>
          <a:solidFill>
            <a:srgbClr val="FFFFFF"/>
          </a:solidFill>
          <a:ln w="0">
            <a:solidFill>
              <a:srgbClr val="000000"/>
            </a:solidFill>
            <a:miter lim="800000"/>
            <a:headEnd/>
            <a:tailEnd/>
          </a:ln>
        </p:spPr>
        <p:txBody>
          <a:bodyPr lIns="97027" tIns="48513" rIns="97027" bIns="48513"/>
          <a:lstStyle/>
          <a:p>
            <a:endParaRPr lang="ru-RU"/>
          </a:p>
        </p:txBody>
      </p:sp>
      <p:sp>
        <p:nvSpPr>
          <p:cNvPr id="118788" name="Rectangle 5"/>
          <p:cNvSpPr>
            <a:spLocks noChangeArrowheads="1"/>
          </p:cNvSpPr>
          <p:nvPr/>
        </p:nvSpPr>
        <p:spPr bwMode="auto">
          <a:xfrm>
            <a:off x="1671119" y="1766614"/>
            <a:ext cx="6941703" cy="3852435"/>
          </a:xfrm>
          <a:prstGeom prst="rect">
            <a:avLst/>
          </a:prstGeom>
          <a:noFill/>
          <a:ln w="9525">
            <a:noFill/>
            <a:miter lim="800000"/>
            <a:headEnd/>
            <a:tailEnd/>
          </a:ln>
        </p:spPr>
        <p:txBody>
          <a:bodyPr lIns="97027" tIns="48513" rIns="97027" bIns="48513"/>
          <a:lstStyle/>
          <a:p>
            <a:endParaRPr lang="ru-RU"/>
          </a:p>
        </p:txBody>
      </p:sp>
      <p:sp>
        <p:nvSpPr>
          <p:cNvPr id="118789" name="Line 6"/>
          <p:cNvSpPr>
            <a:spLocks noChangeShapeType="1"/>
          </p:cNvSpPr>
          <p:nvPr/>
        </p:nvSpPr>
        <p:spPr bwMode="auto">
          <a:xfrm>
            <a:off x="1671119" y="5132640"/>
            <a:ext cx="6941703" cy="1688"/>
          </a:xfrm>
          <a:prstGeom prst="line">
            <a:avLst/>
          </a:prstGeom>
          <a:noFill/>
          <a:ln w="0">
            <a:solidFill>
              <a:srgbClr val="FFFFFF"/>
            </a:solidFill>
            <a:round/>
            <a:headEnd/>
            <a:tailEnd/>
          </a:ln>
        </p:spPr>
        <p:txBody>
          <a:bodyPr lIns="97027" tIns="48513" rIns="97027" bIns="48513"/>
          <a:lstStyle/>
          <a:p>
            <a:endParaRPr lang="ru-RU"/>
          </a:p>
        </p:txBody>
      </p:sp>
      <p:sp>
        <p:nvSpPr>
          <p:cNvPr id="118790" name="Line 7"/>
          <p:cNvSpPr>
            <a:spLocks noChangeShapeType="1"/>
          </p:cNvSpPr>
          <p:nvPr/>
        </p:nvSpPr>
        <p:spPr bwMode="auto">
          <a:xfrm>
            <a:off x="1671119" y="4666497"/>
            <a:ext cx="6941703" cy="1688"/>
          </a:xfrm>
          <a:prstGeom prst="line">
            <a:avLst/>
          </a:prstGeom>
          <a:noFill/>
          <a:ln w="0">
            <a:solidFill>
              <a:srgbClr val="FFFFFF"/>
            </a:solidFill>
            <a:round/>
            <a:headEnd/>
            <a:tailEnd/>
          </a:ln>
        </p:spPr>
        <p:txBody>
          <a:bodyPr lIns="97027" tIns="48513" rIns="97027" bIns="48513"/>
          <a:lstStyle/>
          <a:p>
            <a:endParaRPr lang="ru-RU"/>
          </a:p>
        </p:txBody>
      </p:sp>
      <p:sp>
        <p:nvSpPr>
          <p:cNvPr id="118791" name="Line 8"/>
          <p:cNvSpPr>
            <a:spLocks noChangeShapeType="1"/>
          </p:cNvSpPr>
          <p:nvPr/>
        </p:nvSpPr>
        <p:spPr bwMode="auto">
          <a:xfrm>
            <a:off x="1671119" y="4180087"/>
            <a:ext cx="6941703" cy="1688"/>
          </a:xfrm>
          <a:prstGeom prst="line">
            <a:avLst/>
          </a:prstGeom>
          <a:noFill/>
          <a:ln w="0">
            <a:solidFill>
              <a:srgbClr val="FFFFFF"/>
            </a:solidFill>
            <a:round/>
            <a:headEnd/>
            <a:tailEnd/>
          </a:ln>
        </p:spPr>
        <p:txBody>
          <a:bodyPr lIns="97027" tIns="48513" rIns="97027" bIns="48513"/>
          <a:lstStyle/>
          <a:p>
            <a:endParaRPr lang="ru-RU"/>
          </a:p>
        </p:txBody>
      </p:sp>
      <p:sp>
        <p:nvSpPr>
          <p:cNvPr id="118792" name="Line 9"/>
          <p:cNvSpPr>
            <a:spLocks noChangeShapeType="1"/>
          </p:cNvSpPr>
          <p:nvPr/>
        </p:nvSpPr>
        <p:spPr bwMode="auto">
          <a:xfrm>
            <a:off x="1671119" y="3693677"/>
            <a:ext cx="6941703" cy="1688"/>
          </a:xfrm>
          <a:prstGeom prst="line">
            <a:avLst/>
          </a:prstGeom>
          <a:noFill/>
          <a:ln w="0">
            <a:solidFill>
              <a:srgbClr val="FFFFFF"/>
            </a:solidFill>
            <a:round/>
            <a:headEnd/>
            <a:tailEnd/>
          </a:ln>
        </p:spPr>
        <p:txBody>
          <a:bodyPr lIns="97027" tIns="48513" rIns="97027" bIns="48513"/>
          <a:lstStyle/>
          <a:p>
            <a:endParaRPr lang="ru-RU"/>
          </a:p>
        </p:txBody>
      </p:sp>
      <p:sp>
        <p:nvSpPr>
          <p:cNvPr id="118793" name="Line 10"/>
          <p:cNvSpPr>
            <a:spLocks noChangeShapeType="1"/>
          </p:cNvSpPr>
          <p:nvPr/>
        </p:nvSpPr>
        <p:spPr bwMode="auto">
          <a:xfrm>
            <a:off x="1671119" y="3207267"/>
            <a:ext cx="6941703" cy="1688"/>
          </a:xfrm>
          <a:prstGeom prst="line">
            <a:avLst/>
          </a:prstGeom>
          <a:noFill/>
          <a:ln w="0">
            <a:solidFill>
              <a:srgbClr val="FFFFFF"/>
            </a:solidFill>
            <a:round/>
            <a:headEnd/>
            <a:tailEnd/>
          </a:ln>
        </p:spPr>
        <p:txBody>
          <a:bodyPr lIns="97027" tIns="48513" rIns="97027" bIns="48513"/>
          <a:lstStyle/>
          <a:p>
            <a:endParaRPr lang="ru-RU"/>
          </a:p>
        </p:txBody>
      </p:sp>
      <p:sp>
        <p:nvSpPr>
          <p:cNvPr id="118794" name="Line 11"/>
          <p:cNvSpPr>
            <a:spLocks noChangeShapeType="1"/>
          </p:cNvSpPr>
          <p:nvPr/>
        </p:nvSpPr>
        <p:spPr bwMode="auto">
          <a:xfrm>
            <a:off x="1671119" y="2739434"/>
            <a:ext cx="6941703" cy="1689"/>
          </a:xfrm>
          <a:prstGeom prst="line">
            <a:avLst/>
          </a:prstGeom>
          <a:noFill/>
          <a:ln w="0">
            <a:solidFill>
              <a:srgbClr val="FFFFFF"/>
            </a:solidFill>
            <a:round/>
            <a:headEnd/>
            <a:tailEnd/>
          </a:ln>
        </p:spPr>
        <p:txBody>
          <a:bodyPr lIns="97027" tIns="48513" rIns="97027" bIns="48513"/>
          <a:lstStyle/>
          <a:p>
            <a:endParaRPr lang="ru-RU"/>
          </a:p>
        </p:txBody>
      </p:sp>
      <p:sp>
        <p:nvSpPr>
          <p:cNvPr id="118795" name="Line 12"/>
          <p:cNvSpPr>
            <a:spLocks noChangeShapeType="1"/>
          </p:cNvSpPr>
          <p:nvPr/>
        </p:nvSpPr>
        <p:spPr bwMode="auto">
          <a:xfrm>
            <a:off x="1671119" y="2253024"/>
            <a:ext cx="6941703" cy="1689"/>
          </a:xfrm>
          <a:prstGeom prst="line">
            <a:avLst/>
          </a:prstGeom>
          <a:noFill/>
          <a:ln w="0">
            <a:solidFill>
              <a:srgbClr val="FFFFFF"/>
            </a:solidFill>
            <a:round/>
            <a:headEnd/>
            <a:tailEnd/>
          </a:ln>
        </p:spPr>
        <p:txBody>
          <a:bodyPr lIns="97027" tIns="48513" rIns="97027" bIns="48513"/>
          <a:lstStyle/>
          <a:p>
            <a:endParaRPr lang="ru-RU"/>
          </a:p>
        </p:txBody>
      </p:sp>
      <p:sp>
        <p:nvSpPr>
          <p:cNvPr id="118796" name="Line 13"/>
          <p:cNvSpPr>
            <a:spLocks noChangeShapeType="1"/>
          </p:cNvSpPr>
          <p:nvPr/>
        </p:nvSpPr>
        <p:spPr bwMode="auto">
          <a:xfrm>
            <a:off x="1671119" y="1766614"/>
            <a:ext cx="6941703" cy="1689"/>
          </a:xfrm>
          <a:prstGeom prst="line">
            <a:avLst/>
          </a:prstGeom>
          <a:noFill/>
          <a:ln w="0">
            <a:solidFill>
              <a:srgbClr val="FFFFFF"/>
            </a:solidFill>
            <a:round/>
            <a:headEnd/>
            <a:tailEnd/>
          </a:ln>
        </p:spPr>
        <p:txBody>
          <a:bodyPr lIns="97027" tIns="48513" rIns="97027" bIns="48513"/>
          <a:lstStyle/>
          <a:p>
            <a:endParaRPr lang="ru-RU"/>
          </a:p>
        </p:txBody>
      </p:sp>
      <p:sp>
        <p:nvSpPr>
          <p:cNvPr id="118797" name="Rectangle 14"/>
          <p:cNvSpPr>
            <a:spLocks noChangeArrowheads="1"/>
          </p:cNvSpPr>
          <p:nvPr/>
        </p:nvSpPr>
        <p:spPr bwMode="auto">
          <a:xfrm>
            <a:off x="1694656" y="1783503"/>
            <a:ext cx="6941703" cy="3852435"/>
          </a:xfrm>
          <a:prstGeom prst="rect">
            <a:avLst/>
          </a:prstGeom>
          <a:noFill/>
          <a:ln w="14288">
            <a:solidFill>
              <a:srgbClr val="000000"/>
            </a:solidFill>
            <a:miter lim="800000"/>
            <a:headEnd/>
            <a:tailEnd/>
          </a:ln>
        </p:spPr>
        <p:txBody>
          <a:bodyPr lIns="97027" tIns="48513" rIns="97027" bIns="48513"/>
          <a:lstStyle/>
          <a:p>
            <a:endParaRPr lang="ru-RU"/>
          </a:p>
        </p:txBody>
      </p:sp>
      <p:sp>
        <p:nvSpPr>
          <p:cNvPr id="118798" name="Line 15"/>
          <p:cNvSpPr>
            <a:spLocks noChangeShapeType="1"/>
          </p:cNvSpPr>
          <p:nvPr/>
        </p:nvSpPr>
        <p:spPr bwMode="auto">
          <a:xfrm>
            <a:off x="1671119" y="5619050"/>
            <a:ext cx="6941703" cy="1688"/>
          </a:xfrm>
          <a:prstGeom prst="line">
            <a:avLst/>
          </a:prstGeom>
          <a:noFill/>
          <a:ln w="0">
            <a:solidFill>
              <a:srgbClr val="000000"/>
            </a:solidFill>
            <a:round/>
            <a:headEnd/>
            <a:tailEnd/>
          </a:ln>
        </p:spPr>
        <p:txBody>
          <a:bodyPr lIns="97027" tIns="48513" rIns="97027" bIns="48513"/>
          <a:lstStyle/>
          <a:p>
            <a:endParaRPr lang="ru-RU"/>
          </a:p>
        </p:txBody>
      </p:sp>
      <p:sp>
        <p:nvSpPr>
          <p:cNvPr id="118799" name="Line 16"/>
          <p:cNvSpPr>
            <a:spLocks noChangeShapeType="1"/>
          </p:cNvSpPr>
          <p:nvPr/>
        </p:nvSpPr>
        <p:spPr bwMode="auto">
          <a:xfrm flipV="1">
            <a:off x="1671119" y="5619050"/>
            <a:ext cx="1682" cy="77690"/>
          </a:xfrm>
          <a:prstGeom prst="line">
            <a:avLst/>
          </a:prstGeom>
          <a:noFill/>
          <a:ln w="0">
            <a:solidFill>
              <a:srgbClr val="000000"/>
            </a:solidFill>
            <a:round/>
            <a:headEnd/>
            <a:tailEnd/>
          </a:ln>
        </p:spPr>
        <p:txBody>
          <a:bodyPr lIns="97027" tIns="48513" rIns="97027" bIns="48513"/>
          <a:lstStyle/>
          <a:p>
            <a:endParaRPr lang="ru-RU"/>
          </a:p>
        </p:txBody>
      </p:sp>
      <p:sp>
        <p:nvSpPr>
          <p:cNvPr id="118800" name="Line 17"/>
          <p:cNvSpPr>
            <a:spLocks noChangeShapeType="1"/>
          </p:cNvSpPr>
          <p:nvPr/>
        </p:nvSpPr>
        <p:spPr bwMode="auto">
          <a:xfrm flipV="1">
            <a:off x="3412849" y="5619050"/>
            <a:ext cx="1682" cy="77690"/>
          </a:xfrm>
          <a:prstGeom prst="line">
            <a:avLst/>
          </a:prstGeom>
          <a:noFill/>
          <a:ln w="0">
            <a:solidFill>
              <a:srgbClr val="000000"/>
            </a:solidFill>
            <a:round/>
            <a:headEnd/>
            <a:tailEnd/>
          </a:ln>
        </p:spPr>
        <p:txBody>
          <a:bodyPr lIns="97027" tIns="48513" rIns="97027" bIns="48513"/>
          <a:lstStyle/>
          <a:p>
            <a:endParaRPr lang="ru-RU"/>
          </a:p>
        </p:txBody>
      </p:sp>
      <p:sp>
        <p:nvSpPr>
          <p:cNvPr id="118801" name="Line 18"/>
          <p:cNvSpPr>
            <a:spLocks noChangeShapeType="1"/>
          </p:cNvSpPr>
          <p:nvPr/>
        </p:nvSpPr>
        <p:spPr bwMode="auto">
          <a:xfrm flipV="1">
            <a:off x="5141130" y="5619050"/>
            <a:ext cx="1682" cy="77690"/>
          </a:xfrm>
          <a:prstGeom prst="line">
            <a:avLst/>
          </a:prstGeom>
          <a:noFill/>
          <a:ln w="0">
            <a:solidFill>
              <a:srgbClr val="000000"/>
            </a:solidFill>
            <a:round/>
            <a:headEnd/>
            <a:tailEnd/>
          </a:ln>
        </p:spPr>
        <p:txBody>
          <a:bodyPr lIns="97027" tIns="48513" rIns="97027" bIns="48513"/>
          <a:lstStyle/>
          <a:p>
            <a:endParaRPr lang="ru-RU"/>
          </a:p>
        </p:txBody>
      </p:sp>
      <p:sp>
        <p:nvSpPr>
          <p:cNvPr id="118802" name="Line 19"/>
          <p:cNvSpPr>
            <a:spLocks noChangeShapeType="1"/>
          </p:cNvSpPr>
          <p:nvPr/>
        </p:nvSpPr>
        <p:spPr bwMode="auto">
          <a:xfrm flipV="1">
            <a:off x="6884542" y="5619050"/>
            <a:ext cx="1681" cy="77690"/>
          </a:xfrm>
          <a:prstGeom prst="line">
            <a:avLst/>
          </a:prstGeom>
          <a:noFill/>
          <a:ln w="0">
            <a:solidFill>
              <a:srgbClr val="000000"/>
            </a:solidFill>
            <a:round/>
            <a:headEnd/>
            <a:tailEnd/>
          </a:ln>
        </p:spPr>
        <p:txBody>
          <a:bodyPr lIns="97027" tIns="48513" rIns="97027" bIns="48513"/>
          <a:lstStyle/>
          <a:p>
            <a:endParaRPr lang="ru-RU"/>
          </a:p>
        </p:txBody>
      </p:sp>
      <p:sp>
        <p:nvSpPr>
          <p:cNvPr id="118803" name="Line 20"/>
          <p:cNvSpPr>
            <a:spLocks noChangeShapeType="1"/>
          </p:cNvSpPr>
          <p:nvPr/>
        </p:nvSpPr>
        <p:spPr bwMode="auto">
          <a:xfrm flipV="1">
            <a:off x="8612822" y="5619050"/>
            <a:ext cx="1681" cy="77690"/>
          </a:xfrm>
          <a:prstGeom prst="line">
            <a:avLst/>
          </a:prstGeom>
          <a:noFill/>
          <a:ln w="0">
            <a:solidFill>
              <a:srgbClr val="000000"/>
            </a:solidFill>
            <a:round/>
            <a:headEnd/>
            <a:tailEnd/>
          </a:ln>
        </p:spPr>
        <p:txBody>
          <a:bodyPr lIns="97027" tIns="48513" rIns="97027" bIns="48513"/>
          <a:lstStyle/>
          <a:p>
            <a:endParaRPr lang="ru-RU"/>
          </a:p>
        </p:txBody>
      </p:sp>
      <p:sp>
        <p:nvSpPr>
          <p:cNvPr id="118804" name="Line 21"/>
          <p:cNvSpPr>
            <a:spLocks noChangeShapeType="1"/>
          </p:cNvSpPr>
          <p:nvPr/>
        </p:nvSpPr>
        <p:spPr bwMode="auto">
          <a:xfrm flipV="1">
            <a:off x="2533579" y="5132640"/>
            <a:ext cx="1743411" cy="253339"/>
          </a:xfrm>
          <a:prstGeom prst="line">
            <a:avLst/>
          </a:prstGeom>
          <a:noFill/>
          <a:ln w="30163">
            <a:solidFill>
              <a:srgbClr val="008000"/>
            </a:solidFill>
            <a:round/>
            <a:headEnd/>
            <a:tailEnd/>
          </a:ln>
        </p:spPr>
        <p:txBody>
          <a:bodyPr lIns="97027" tIns="48513" rIns="97027" bIns="48513"/>
          <a:lstStyle/>
          <a:p>
            <a:endParaRPr lang="ru-RU"/>
          </a:p>
        </p:txBody>
      </p:sp>
      <p:sp>
        <p:nvSpPr>
          <p:cNvPr id="118805" name="Line 22"/>
          <p:cNvSpPr>
            <a:spLocks noChangeShapeType="1"/>
          </p:cNvSpPr>
          <p:nvPr/>
        </p:nvSpPr>
        <p:spPr bwMode="auto">
          <a:xfrm flipV="1">
            <a:off x="4276990" y="4490848"/>
            <a:ext cx="1728280" cy="641791"/>
          </a:xfrm>
          <a:prstGeom prst="line">
            <a:avLst/>
          </a:prstGeom>
          <a:noFill/>
          <a:ln w="30163">
            <a:solidFill>
              <a:srgbClr val="008000"/>
            </a:solidFill>
            <a:round/>
            <a:headEnd/>
            <a:tailEnd/>
          </a:ln>
        </p:spPr>
        <p:txBody>
          <a:bodyPr lIns="97027" tIns="48513" rIns="97027" bIns="48513"/>
          <a:lstStyle/>
          <a:p>
            <a:endParaRPr lang="ru-RU"/>
          </a:p>
        </p:txBody>
      </p:sp>
      <p:sp>
        <p:nvSpPr>
          <p:cNvPr id="118806" name="Line 23"/>
          <p:cNvSpPr>
            <a:spLocks noChangeShapeType="1"/>
          </p:cNvSpPr>
          <p:nvPr/>
        </p:nvSpPr>
        <p:spPr bwMode="auto">
          <a:xfrm flipV="1">
            <a:off x="6005270" y="2253024"/>
            <a:ext cx="1743412" cy="2237824"/>
          </a:xfrm>
          <a:prstGeom prst="line">
            <a:avLst/>
          </a:prstGeom>
          <a:noFill/>
          <a:ln w="30163">
            <a:solidFill>
              <a:srgbClr val="008000"/>
            </a:solidFill>
            <a:round/>
            <a:headEnd/>
            <a:tailEnd/>
          </a:ln>
        </p:spPr>
        <p:txBody>
          <a:bodyPr lIns="97027" tIns="48513" rIns="97027" bIns="48513"/>
          <a:lstStyle/>
          <a:p>
            <a:endParaRPr lang="ru-RU"/>
          </a:p>
        </p:txBody>
      </p:sp>
      <p:sp>
        <p:nvSpPr>
          <p:cNvPr id="118807" name="Line 24"/>
          <p:cNvSpPr>
            <a:spLocks noChangeShapeType="1"/>
          </p:cNvSpPr>
          <p:nvPr/>
        </p:nvSpPr>
        <p:spPr bwMode="auto">
          <a:xfrm>
            <a:off x="2533579" y="3926748"/>
            <a:ext cx="1743411" cy="856284"/>
          </a:xfrm>
          <a:prstGeom prst="line">
            <a:avLst/>
          </a:prstGeom>
          <a:noFill/>
          <a:ln w="30163">
            <a:solidFill>
              <a:srgbClr val="800000"/>
            </a:solidFill>
            <a:round/>
            <a:headEnd/>
            <a:tailEnd/>
          </a:ln>
        </p:spPr>
        <p:txBody>
          <a:bodyPr lIns="97027" tIns="48513" rIns="97027" bIns="48513"/>
          <a:lstStyle/>
          <a:p>
            <a:endParaRPr lang="ru-RU"/>
          </a:p>
        </p:txBody>
      </p:sp>
      <p:sp>
        <p:nvSpPr>
          <p:cNvPr id="118808" name="Line 25"/>
          <p:cNvSpPr>
            <a:spLocks noChangeShapeType="1"/>
          </p:cNvSpPr>
          <p:nvPr/>
        </p:nvSpPr>
        <p:spPr bwMode="auto">
          <a:xfrm>
            <a:off x="4276990" y="4783032"/>
            <a:ext cx="1728280" cy="466143"/>
          </a:xfrm>
          <a:prstGeom prst="line">
            <a:avLst/>
          </a:prstGeom>
          <a:noFill/>
          <a:ln w="30163">
            <a:solidFill>
              <a:srgbClr val="800000"/>
            </a:solidFill>
            <a:round/>
            <a:headEnd/>
            <a:tailEnd/>
          </a:ln>
        </p:spPr>
        <p:txBody>
          <a:bodyPr lIns="97027" tIns="48513" rIns="97027" bIns="48513"/>
          <a:lstStyle/>
          <a:p>
            <a:endParaRPr lang="ru-RU"/>
          </a:p>
        </p:txBody>
      </p:sp>
      <p:sp>
        <p:nvSpPr>
          <p:cNvPr id="118809" name="Line 26"/>
          <p:cNvSpPr>
            <a:spLocks noChangeShapeType="1"/>
          </p:cNvSpPr>
          <p:nvPr/>
        </p:nvSpPr>
        <p:spPr bwMode="auto">
          <a:xfrm>
            <a:off x="6005270" y="5249175"/>
            <a:ext cx="1743412" cy="253339"/>
          </a:xfrm>
          <a:prstGeom prst="line">
            <a:avLst/>
          </a:prstGeom>
          <a:noFill/>
          <a:ln w="30163">
            <a:solidFill>
              <a:srgbClr val="800000"/>
            </a:solidFill>
            <a:round/>
            <a:headEnd/>
            <a:tailEnd/>
          </a:ln>
        </p:spPr>
        <p:txBody>
          <a:bodyPr lIns="97027" tIns="48513" rIns="97027" bIns="48513"/>
          <a:lstStyle/>
          <a:p>
            <a:endParaRPr lang="ru-RU"/>
          </a:p>
        </p:txBody>
      </p:sp>
      <p:sp>
        <p:nvSpPr>
          <p:cNvPr id="118810" name="Line 27"/>
          <p:cNvSpPr>
            <a:spLocks noChangeShapeType="1"/>
          </p:cNvSpPr>
          <p:nvPr/>
        </p:nvSpPr>
        <p:spPr bwMode="auto">
          <a:xfrm>
            <a:off x="2533579" y="5445090"/>
            <a:ext cx="1743411" cy="1689"/>
          </a:xfrm>
          <a:prstGeom prst="line">
            <a:avLst/>
          </a:prstGeom>
          <a:noFill/>
          <a:ln w="30163">
            <a:solidFill>
              <a:srgbClr val="0000FF"/>
            </a:solidFill>
            <a:round/>
            <a:headEnd/>
            <a:tailEnd/>
          </a:ln>
        </p:spPr>
        <p:txBody>
          <a:bodyPr lIns="97027" tIns="48513" rIns="97027" bIns="48513"/>
          <a:lstStyle/>
          <a:p>
            <a:endParaRPr lang="ru-RU"/>
          </a:p>
        </p:txBody>
      </p:sp>
      <p:sp>
        <p:nvSpPr>
          <p:cNvPr id="118811" name="Line 28"/>
          <p:cNvSpPr>
            <a:spLocks noChangeShapeType="1"/>
          </p:cNvSpPr>
          <p:nvPr/>
        </p:nvSpPr>
        <p:spPr bwMode="auto">
          <a:xfrm>
            <a:off x="4276990" y="5445090"/>
            <a:ext cx="1728280" cy="1689"/>
          </a:xfrm>
          <a:prstGeom prst="line">
            <a:avLst/>
          </a:prstGeom>
          <a:noFill/>
          <a:ln w="30163">
            <a:solidFill>
              <a:srgbClr val="0000FF"/>
            </a:solidFill>
            <a:round/>
            <a:headEnd/>
            <a:tailEnd/>
          </a:ln>
        </p:spPr>
        <p:txBody>
          <a:bodyPr lIns="97027" tIns="48513" rIns="97027" bIns="48513"/>
          <a:lstStyle/>
          <a:p>
            <a:endParaRPr lang="ru-RU"/>
          </a:p>
        </p:txBody>
      </p:sp>
      <p:sp>
        <p:nvSpPr>
          <p:cNvPr id="118812" name="Line 29"/>
          <p:cNvSpPr>
            <a:spLocks noChangeShapeType="1"/>
          </p:cNvSpPr>
          <p:nvPr/>
        </p:nvSpPr>
        <p:spPr bwMode="auto">
          <a:xfrm>
            <a:off x="6005270" y="5445090"/>
            <a:ext cx="1743412" cy="1689"/>
          </a:xfrm>
          <a:prstGeom prst="line">
            <a:avLst/>
          </a:prstGeom>
          <a:noFill/>
          <a:ln w="30163">
            <a:solidFill>
              <a:srgbClr val="0000FF"/>
            </a:solidFill>
            <a:round/>
            <a:headEnd/>
            <a:tailEnd/>
          </a:ln>
        </p:spPr>
        <p:txBody>
          <a:bodyPr lIns="97027" tIns="48513" rIns="97027" bIns="48513"/>
          <a:lstStyle/>
          <a:p>
            <a:endParaRPr lang="ru-RU"/>
          </a:p>
        </p:txBody>
      </p:sp>
      <p:sp>
        <p:nvSpPr>
          <p:cNvPr id="118813" name="Rectangle 30"/>
          <p:cNvSpPr>
            <a:spLocks noChangeArrowheads="1"/>
          </p:cNvSpPr>
          <p:nvPr/>
        </p:nvSpPr>
        <p:spPr bwMode="auto">
          <a:xfrm>
            <a:off x="1921620" y="5853810"/>
            <a:ext cx="1336559" cy="260094"/>
          </a:xfrm>
          <a:prstGeom prst="rect">
            <a:avLst/>
          </a:prstGeom>
          <a:noFill/>
          <a:ln w="9525">
            <a:noFill/>
            <a:miter lim="800000"/>
            <a:headEnd/>
            <a:tailEnd/>
          </a:ln>
        </p:spPr>
        <p:txBody>
          <a:bodyPr wrap="none" lIns="0" tIns="0" rIns="0" bIns="0">
            <a:spAutoFit/>
          </a:bodyPr>
          <a:lstStyle/>
          <a:p>
            <a:r>
              <a:rPr lang="ru-RU" sz="1700" b="0" dirty="0">
                <a:solidFill>
                  <a:srgbClr val="000080"/>
                </a:solidFill>
              </a:rPr>
              <a:t>ИНКУБАЦИЯ</a:t>
            </a:r>
            <a:endParaRPr lang="en-US" b="0" dirty="0"/>
          </a:p>
        </p:txBody>
      </p:sp>
      <p:sp>
        <p:nvSpPr>
          <p:cNvPr id="118814" name="Rectangle 31"/>
          <p:cNvSpPr>
            <a:spLocks noChangeArrowheads="1"/>
          </p:cNvSpPr>
          <p:nvPr/>
        </p:nvSpPr>
        <p:spPr bwMode="auto">
          <a:xfrm>
            <a:off x="3631407" y="5836920"/>
            <a:ext cx="1336007" cy="523220"/>
          </a:xfrm>
          <a:prstGeom prst="rect">
            <a:avLst/>
          </a:prstGeom>
          <a:noFill/>
          <a:ln w="9525">
            <a:noFill/>
            <a:miter lim="800000"/>
            <a:headEnd/>
            <a:tailEnd/>
          </a:ln>
        </p:spPr>
        <p:txBody>
          <a:bodyPr wrap="none" lIns="0" tIns="0" rIns="0" bIns="0">
            <a:spAutoFit/>
          </a:bodyPr>
          <a:lstStyle/>
          <a:p>
            <a:r>
              <a:rPr lang="en-US" sz="1700" b="0" dirty="0">
                <a:solidFill>
                  <a:srgbClr val="000080"/>
                </a:solidFill>
              </a:rPr>
              <a:t>СОВЕРШЕН-</a:t>
            </a:r>
          </a:p>
          <a:p>
            <a:r>
              <a:rPr lang="en-US" sz="1700" b="0" dirty="0">
                <a:solidFill>
                  <a:srgbClr val="000080"/>
                </a:solidFill>
              </a:rPr>
              <a:t>СТВОВАНИЕ</a:t>
            </a:r>
            <a:endParaRPr lang="en-US" b="0" dirty="0"/>
          </a:p>
        </p:txBody>
      </p:sp>
      <p:sp>
        <p:nvSpPr>
          <p:cNvPr id="118815" name="Rectangle 32"/>
          <p:cNvSpPr>
            <a:spLocks noChangeArrowheads="1"/>
          </p:cNvSpPr>
          <p:nvPr/>
        </p:nvSpPr>
        <p:spPr bwMode="auto">
          <a:xfrm>
            <a:off x="5346237" y="5853810"/>
            <a:ext cx="1348328" cy="260094"/>
          </a:xfrm>
          <a:prstGeom prst="rect">
            <a:avLst/>
          </a:prstGeom>
          <a:noFill/>
          <a:ln w="9525">
            <a:noFill/>
            <a:miter lim="800000"/>
            <a:headEnd/>
            <a:tailEnd/>
          </a:ln>
        </p:spPr>
        <p:txBody>
          <a:bodyPr wrap="none" lIns="0" tIns="0" rIns="0" bIns="0">
            <a:spAutoFit/>
          </a:bodyPr>
          <a:lstStyle/>
          <a:p>
            <a:r>
              <a:rPr lang="en-US" sz="1700" b="0" dirty="0">
                <a:solidFill>
                  <a:srgbClr val="000080"/>
                </a:solidFill>
              </a:rPr>
              <a:t>АДАПТАЦИЯ</a:t>
            </a:r>
            <a:endParaRPr lang="en-US" b="0" dirty="0"/>
          </a:p>
        </p:txBody>
      </p:sp>
      <p:sp>
        <p:nvSpPr>
          <p:cNvPr id="118816" name="Rectangle 33"/>
          <p:cNvSpPr>
            <a:spLocks noChangeArrowheads="1"/>
          </p:cNvSpPr>
          <p:nvPr/>
        </p:nvSpPr>
        <p:spPr bwMode="auto">
          <a:xfrm>
            <a:off x="7119910" y="5853810"/>
            <a:ext cx="1643079" cy="261610"/>
          </a:xfrm>
          <a:prstGeom prst="rect">
            <a:avLst/>
          </a:prstGeom>
          <a:noFill/>
          <a:ln w="9525">
            <a:noFill/>
            <a:miter lim="800000"/>
            <a:headEnd/>
            <a:tailEnd/>
          </a:ln>
        </p:spPr>
        <p:txBody>
          <a:bodyPr wrap="none" lIns="0" tIns="0" rIns="0" bIns="0">
            <a:spAutoFit/>
          </a:bodyPr>
          <a:lstStyle/>
          <a:p>
            <a:r>
              <a:rPr lang="en-US" sz="1700" b="0" dirty="0">
                <a:solidFill>
                  <a:srgbClr val="000080"/>
                </a:solidFill>
              </a:rPr>
              <a:t>КОНКУРЕНЦИЯ</a:t>
            </a:r>
            <a:endParaRPr lang="en-US" b="0" dirty="0"/>
          </a:p>
        </p:txBody>
      </p:sp>
      <p:sp>
        <p:nvSpPr>
          <p:cNvPr id="118817" name="Rectangle 34"/>
          <p:cNvSpPr>
            <a:spLocks noChangeArrowheads="1"/>
          </p:cNvSpPr>
          <p:nvPr/>
        </p:nvSpPr>
        <p:spPr bwMode="auto">
          <a:xfrm>
            <a:off x="1450883" y="1476119"/>
            <a:ext cx="7412439" cy="5154595"/>
          </a:xfrm>
          <a:prstGeom prst="rect">
            <a:avLst/>
          </a:prstGeom>
          <a:noFill/>
          <a:ln w="0">
            <a:solidFill>
              <a:srgbClr val="000000"/>
            </a:solidFill>
            <a:miter lim="800000"/>
            <a:headEnd/>
            <a:tailEnd/>
          </a:ln>
        </p:spPr>
        <p:txBody>
          <a:bodyPr lIns="97027" tIns="48513" rIns="97027" bIns="48513"/>
          <a:lstStyle/>
          <a:p>
            <a:endParaRPr lang="ru-RU"/>
          </a:p>
        </p:txBody>
      </p:sp>
      <p:sp>
        <p:nvSpPr>
          <p:cNvPr id="118818" name="Rectangle 35"/>
          <p:cNvSpPr>
            <a:spLocks noChangeArrowheads="1"/>
          </p:cNvSpPr>
          <p:nvPr/>
        </p:nvSpPr>
        <p:spPr bwMode="auto">
          <a:xfrm>
            <a:off x="2000636" y="3595720"/>
            <a:ext cx="2229280" cy="564100"/>
          </a:xfrm>
          <a:prstGeom prst="rect">
            <a:avLst/>
          </a:prstGeom>
          <a:noFill/>
          <a:ln w="9525">
            <a:noFill/>
            <a:miter lim="800000"/>
            <a:headEnd/>
            <a:tailEnd/>
          </a:ln>
        </p:spPr>
        <p:txBody>
          <a:bodyPr lIns="97027" tIns="48513" rIns="97027" bIns="48513"/>
          <a:lstStyle/>
          <a:p>
            <a:endParaRPr lang="ru-RU"/>
          </a:p>
        </p:txBody>
      </p:sp>
      <p:sp>
        <p:nvSpPr>
          <p:cNvPr id="118819" name="Rectangle 36"/>
          <p:cNvSpPr>
            <a:spLocks noChangeArrowheads="1"/>
          </p:cNvSpPr>
          <p:nvPr/>
        </p:nvSpPr>
        <p:spPr bwMode="auto">
          <a:xfrm>
            <a:off x="2062841" y="3673410"/>
            <a:ext cx="3405804" cy="369332"/>
          </a:xfrm>
          <a:prstGeom prst="rect">
            <a:avLst/>
          </a:prstGeom>
          <a:noFill/>
          <a:ln w="9525">
            <a:noFill/>
            <a:miter lim="800000"/>
            <a:headEnd/>
            <a:tailEnd/>
          </a:ln>
        </p:spPr>
        <p:txBody>
          <a:bodyPr wrap="none" lIns="0" tIns="0" rIns="0" bIns="0">
            <a:spAutoFit/>
          </a:bodyPr>
          <a:lstStyle/>
          <a:p>
            <a:r>
              <a:rPr lang="en-US" b="0">
                <a:solidFill>
                  <a:srgbClr val="800000"/>
                </a:solidFill>
              </a:rPr>
              <a:t>НЕОПРЕДЕЛЕННОСТЬ</a:t>
            </a:r>
            <a:endParaRPr lang="en-US" b="0"/>
          </a:p>
        </p:txBody>
      </p:sp>
      <p:sp>
        <p:nvSpPr>
          <p:cNvPr id="118820" name="Rectangle 37"/>
          <p:cNvSpPr>
            <a:spLocks noChangeArrowheads="1"/>
          </p:cNvSpPr>
          <p:nvPr/>
        </p:nvSpPr>
        <p:spPr bwMode="auto">
          <a:xfrm>
            <a:off x="4559433" y="5114061"/>
            <a:ext cx="833878" cy="564100"/>
          </a:xfrm>
          <a:prstGeom prst="rect">
            <a:avLst/>
          </a:prstGeom>
          <a:noFill/>
          <a:ln w="9525">
            <a:noFill/>
            <a:miter lim="800000"/>
            <a:headEnd/>
            <a:tailEnd/>
          </a:ln>
        </p:spPr>
        <p:txBody>
          <a:bodyPr lIns="97027" tIns="48513" rIns="97027" bIns="48513"/>
          <a:lstStyle/>
          <a:p>
            <a:endParaRPr lang="ru-RU"/>
          </a:p>
        </p:txBody>
      </p:sp>
      <p:sp>
        <p:nvSpPr>
          <p:cNvPr id="118821" name="Rectangle 38"/>
          <p:cNvSpPr>
            <a:spLocks noChangeArrowheads="1"/>
          </p:cNvSpPr>
          <p:nvPr/>
        </p:nvSpPr>
        <p:spPr bwMode="auto">
          <a:xfrm>
            <a:off x="4599782" y="5107306"/>
            <a:ext cx="828753" cy="369332"/>
          </a:xfrm>
          <a:prstGeom prst="rect">
            <a:avLst/>
          </a:prstGeom>
          <a:noFill/>
          <a:ln w="9525">
            <a:noFill/>
            <a:miter lim="800000"/>
            <a:headEnd/>
            <a:tailEnd/>
          </a:ln>
        </p:spPr>
        <p:txBody>
          <a:bodyPr wrap="none" lIns="0" tIns="0" rIns="0" bIns="0">
            <a:spAutoFit/>
          </a:bodyPr>
          <a:lstStyle/>
          <a:p>
            <a:r>
              <a:rPr lang="en-US" b="0">
                <a:solidFill>
                  <a:srgbClr val="0000FF"/>
                </a:solidFill>
              </a:rPr>
              <a:t>РИСК</a:t>
            </a:r>
            <a:endParaRPr lang="en-US" b="0"/>
          </a:p>
        </p:txBody>
      </p:sp>
      <p:sp>
        <p:nvSpPr>
          <p:cNvPr id="118822" name="Rectangle 39"/>
          <p:cNvSpPr>
            <a:spLocks noChangeArrowheads="1"/>
          </p:cNvSpPr>
          <p:nvPr/>
        </p:nvSpPr>
        <p:spPr bwMode="auto">
          <a:xfrm>
            <a:off x="5911122" y="2565476"/>
            <a:ext cx="2010723" cy="564100"/>
          </a:xfrm>
          <a:prstGeom prst="rect">
            <a:avLst/>
          </a:prstGeom>
          <a:noFill/>
          <a:ln w="9525">
            <a:noFill/>
            <a:miter lim="800000"/>
            <a:headEnd/>
            <a:tailEnd/>
          </a:ln>
        </p:spPr>
        <p:txBody>
          <a:bodyPr lIns="97027" tIns="48513" rIns="97027" bIns="48513"/>
          <a:lstStyle/>
          <a:p>
            <a:endParaRPr lang="ru-RU"/>
          </a:p>
        </p:txBody>
      </p:sp>
      <p:sp>
        <p:nvSpPr>
          <p:cNvPr id="118823" name="Rectangle 40"/>
          <p:cNvSpPr>
            <a:spLocks noChangeArrowheads="1"/>
          </p:cNvSpPr>
          <p:nvPr/>
        </p:nvSpPr>
        <p:spPr bwMode="auto">
          <a:xfrm>
            <a:off x="5973327" y="2643167"/>
            <a:ext cx="2145844" cy="369332"/>
          </a:xfrm>
          <a:prstGeom prst="rect">
            <a:avLst/>
          </a:prstGeom>
          <a:noFill/>
          <a:ln w="9525">
            <a:noFill/>
            <a:miter lim="800000"/>
            <a:headEnd/>
            <a:tailEnd/>
          </a:ln>
        </p:spPr>
        <p:txBody>
          <a:bodyPr wrap="none" lIns="0" tIns="0" rIns="0" bIns="0">
            <a:spAutoFit/>
          </a:bodyPr>
          <a:lstStyle/>
          <a:p>
            <a:r>
              <a:rPr lang="en-US" b="0">
                <a:solidFill>
                  <a:srgbClr val="008000"/>
                </a:solidFill>
              </a:rPr>
              <a:t>ИНВЕСТИЦИИ</a:t>
            </a:r>
            <a:endParaRPr lang="en-US" b="0"/>
          </a:p>
        </p:txBody>
      </p:sp>
      <p:sp>
        <p:nvSpPr>
          <p:cNvPr id="40" name="Заголовок 1"/>
          <p:cNvSpPr txBox="1">
            <a:spLocks/>
          </p:cNvSpPr>
          <p:nvPr/>
        </p:nvSpPr>
        <p:spPr>
          <a:xfrm>
            <a:off x="449333" y="420771"/>
            <a:ext cx="7464376" cy="537327"/>
          </a:xfrm>
          <a:prstGeom prst="rect">
            <a:avLst/>
          </a:prstGeom>
        </p:spPr>
        <p:txBody>
          <a:bodyPr/>
          <a:lstStyle/>
          <a:p>
            <a:pPr marL="0" marR="0" lvl="0" indent="0" algn="l" defTabSz="1079500" rtl="0" eaLnBrk="0" fontAlgn="base" latinLnBrk="0" hangingPunct="0">
              <a:lnSpc>
                <a:spcPct val="100000"/>
              </a:lnSpc>
              <a:spcBef>
                <a:spcPct val="0"/>
              </a:spcBef>
              <a:spcAft>
                <a:spcPct val="0"/>
              </a:spcAft>
              <a:buClrTx/>
              <a:buSzTx/>
              <a:buFontTx/>
              <a:buNone/>
              <a:tabLst/>
              <a:defRPr/>
            </a:pPr>
            <a:r>
              <a:rPr lang="ru-RU" sz="3200" kern="0" dirty="0" smtClean="0">
                <a:latin typeface="+mj-lt"/>
                <a:ea typeface="+mj-ea"/>
                <a:cs typeface="+mj-cs"/>
              </a:rPr>
              <a:t>Слайд из курса Эдварда Ферна</a:t>
            </a:r>
            <a:endParaRPr kumimoji="0" lang="ru-RU" sz="32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theme/theme1.xml><?xml version="1.0" encoding="utf-8"?>
<a:theme xmlns:a="http://schemas.openxmlformats.org/drawingml/2006/main" name="Оформление по умолчанию">
  <a:themeElements>
    <a:clrScheme name="">
      <a:dk1>
        <a:srgbClr val="000000"/>
      </a:dk1>
      <a:lt1>
        <a:srgbClr val="FFFFFF"/>
      </a:lt1>
      <a:dk2>
        <a:srgbClr val="114FFB"/>
      </a:dk2>
      <a:lt2>
        <a:srgbClr val="DC0081"/>
      </a:lt2>
      <a:accent1>
        <a:srgbClr val="009688"/>
      </a:accent1>
      <a:accent2>
        <a:srgbClr val="C8FEC8"/>
      </a:accent2>
      <a:accent3>
        <a:srgbClr val="FFFFFF"/>
      </a:accent3>
      <a:accent4>
        <a:srgbClr val="000000"/>
      </a:accent4>
      <a:accent5>
        <a:srgbClr val="AAC9C3"/>
      </a:accent5>
      <a:accent6>
        <a:srgbClr val="B5E6B5"/>
      </a:accent6>
      <a:hlink>
        <a:srgbClr val="F39FD1"/>
      </a:hlink>
      <a:folHlink>
        <a:srgbClr val="A2C1FE"/>
      </a:folHlink>
    </a:clrScheme>
    <a:fontScheme name="Оформление по умолчанию">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85750" marR="0" indent="-285750" algn="l" defTabSz="1079500" rtl="0" eaLnBrk="0" fontAlgn="base" latinLnBrk="0" hangingPunct="0">
          <a:lnSpc>
            <a:spcPct val="90000"/>
          </a:lnSpc>
          <a:spcBef>
            <a:spcPct val="90000"/>
          </a:spcBef>
          <a:spcAft>
            <a:spcPct val="0"/>
          </a:spcAft>
          <a:buClrTx/>
          <a:buSzPct val="50000"/>
          <a:buFont typeface="Wingdings" pitchFamily="2" charset="2"/>
          <a:buChar char="n"/>
          <a:tabLst/>
          <a:defRPr kumimoji="0" lang="ru-RU"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85750" marR="0" indent="-285750" algn="l" defTabSz="1079500" rtl="0" eaLnBrk="0" fontAlgn="base" latinLnBrk="0" hangingPunct="0">
          <a:lnSpc>
            <a:spcPct val="90000"/>
          </a:lnSpc>
          <a:spcBef>
            <a:spcPct val="90000"/>
          </a:spcBef>
          <a:spcAft>
            <a:spcPct val="0"/>
          </a:spcAft>
          <a:buClrTx/>
          <a:buSzPct val="50000"/>
          <a:buFont typeface="Wingdings" pitchFamily="2" charset="2"/>
          <a:buChar char="n"/>
          <a:tabLst/>
          <a:defRPr kumimoji="0" lang="ru-RU" sz="2400" b="1"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85750" marR="0" indent="-285750" algn="l" defTabSz="1079500" rtl="0" eaLnBrk="0" fontAlgn="base" latinLnBrk="0" hangingPunct="0">
          <a:lnSpc>
            <a:spcPct val="90000"/>
          </a:lnSpc>
          <a:spcBef>
            <a:spcPct val="90000"/>
          </a:spcBef>
          <a:spcAft>
            <a:spcPct val="0"/>
          </a:spcAft>
          <a:buClrTx/>
          <a:buSzPct val="50000"/>
          <a:buFont typeface="Wingdings" pitchFamily="2" charset="2"/>
          <a:buChar char="n"/>
          <a:tabLst/>
          <a:defRPr kumimoji="0" lang="ru-RU"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85750" marR="0" indent="-285750" algn="l" defTabSz="1079500" rtl="0" eaLnBrk="0" fontAlgn="base" latinLnBrk="0" hangingPunct="0">
          <a:lnSpc>
            <a:spcPct val="90000"/>
          </a:lnSpc>
          <a:spcBef>
            <a:spcPct val="90000"/>
          </a:spcBef>
          <a:spcAft>
            <a:spcPct val="0"/>
          </a:spcAft>
          <a:buClrTx/>
          <a:buSzPct val="50000"/>
          <a:buFont typeface="Wingdings" pitchFamily="2" charset="2"/>
          <a:buChar char="n"/>
          <a:tabLst/>
          <a:defRPr kumimoji="0" lang="ru-RU" sz="2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85750" marR="0" indent="-285750" algn="l" defTabSz="1079500" rtl="0" eaLnBrk="0" fontAlgn="base" latinLnBrk="0" hangingPunct="0">
          <a:lnSpc>
            <a:spcPct val="90000"/>
          </a:lnSpc>
          <a:spcBef>
            <a:spcPct val="90000"/>
          </a:spcBef>
          <a:spcAft>
            <a:spcPct val="0"/>
          </a:spcAft>
          <a:buClrTx/>
          <a:buSzPct val="50000"/>
          <a:buFont typeface="Wingdings" pitchFamily="2" charset="2"/>
          <a:buChar char="n"/>
          <a:tabLst/>
          <a:defRPr kumimoji="0" lang="ru-RU" sz="2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85750" marR="0" indent="-285750" algn="l" defTabSz="1079500" rtl="0" eaLnBrk="0" fontAlgn="base" latinLnBrk="0" hangingPunct="0">
          <a:lnSpc>
            <a:spcPct val="90000"/>
          </a:lnSpc>
          <a:spcBef>
            <a:spcPct val="90000"/>
          </a:spcBef>
          <a:spcAft>
            <a:spcPct val="0"/>
          </a:spcAft>
          <a:buClrTx/>
          <a:buSzPct val="50000"/>
          <a:buFont typeface="Wingdings" pitchFamily="2" charset="2"/>
          <a:buChar char="n"/>
          <a:tabLst/>
          <a:defRPr kumimoji="0" lang="ru-RU" sz="2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285750" marR="0" indent="-285750" algn="l" defTabSz="1079500" rtl="0" eaLnBrk="0" fontAlgn="base" latinLnBrk="0" hangingPunct="0">
          <a:lnSpc>
            <a:spcPct val="90000"/>
          </a:lnSpc>
          <a:spcBef>
            <a:spcPct val="90000"/>
          </a:spcBef>
          <a:spcAft>
            <a:spcPct val="0"/>
          </a:spcAft>
          <a:buClrTx/>
          <a:buSzPct val="50000"/>
          <a:buFont typeface="Wingdings" pitchFamily="2" charset="2"/>
          <a:buChar char="n"/>
          <a:tabLst/>
          <a:defRPr kumimoji="0" lang="ru-RU" sz="2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285750" marR="0" indent="-285750" algn="l" defTabSz="1079500" rtl="0" eaLnBrk="0" fontAlgn="base" latinLnBrk="0" hangingPunct="0">
          <a:lnSpc>
            <a:spcPct val="90000"/>
          </a:lnSpc>
          <a:spcBef>
            <a:spcPct val="90000"/>
          </a:spcBef>
          <a:spcAft>
            <a:spcPct val="0"/>
          </a:spcAft>
          <a:buClrTx/>
          <a:buSzPct val="50000"/>
          <a:buFont typeface="Wingdings" pitchFamily="2" charset="2"/>
          <a:buChar char="n"/>
          <a:tabLst/>
          <a:defRPr kumimoji="0" lang="ru-RU" sz="2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285750" marR="0" indent="-285750" algn="l" defTabSz="1079500" rtl="0" eaLnBrk="0" fontAlgn="base" latinLnBrk="0" hangingPunct="0">
          <a:lnSpc>
            <a:spcPct val="90000"/>
          </a:lnSpc>
          <a:spcBef>
            <a:spcPct val="90000"/>
          </a:spcBef>
          <a:spcAft>
            <a:spcPct val="0"/>
          </a:spcAft>
          <a:buClrTx/>
          <a:buSzPct val="50000"/>
          <a:buFont typeface="Wingdings" pitchFamily="2" charset="2"/>
          <a:buChar char="n"/>
          <a:tabLst/>
          <a:defRPr kumimoji="0" lang="ru-RU" sz="2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285750" marR="0" indent="-285750" algn="l" defTabSz="1079500" rtl="0" eaLnBrk="0" fontAlgn="base" latinLnBrk="0" hangingPunct="0">
          <a:lnSpc>
            <a:spcPct val="90000"/>
          </a:lnSpc>
          <a:spcBef>
            <a:spcPct val="90000"/>
          </a:spcBef>
          <a:spcAft>
            <a:spcPct val="0"/>
          </a:spcAft>
          <a:buClrTx/>
          <a:buSzPct val="50000"/>
          <a:buFont typeface="Wingdings" pitchFamily="2" charset="2"/>
          <a:buChar char="n"/>
          <a:tabLst/>
          <a:defRPr kumimoji="0" lang="ru-RU" sz="2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285750" marR="0" indent="-285750" algn="l" defTabSz="1079500" rtl="0" eaLnBrk="0" fontAlgn="base" latinLnBrk="0" hangingPunct="0">
          <a:lnSpc>
            <a:spcPct val="90000"/>
          </a:lnSpc>
          <a:spcBef>
            <a:spcPct val="90000"/>
          </a:spcBef>
          <a:spcAft>
            <a:spcPct val="0"/>
          </a:spcAft>
          <a:buClrTx/>
          <a:buSzPct val="50000"/>
          <a:buFont typeface="Wingdings" pitchFamily="2" charset="2"/>
          <a:buChar char="n"/>
          <a:tabLst/>
          <a:defRPr kumimoji="0" lang="ru-RU" sz="2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285750" marR="0" indent="-285750" algn="l" defTabSz="1079500" rtl="0" eaLnBrk="0" fontAlgn="base" latinLnBrk="0" hangingPunct="0">
          <a:lnSpc>
            <a:spcPct val="90000"/>
          </a:lnSpc>
          <a:spcBef>
            <a:spcPct val="90000"/>
          </a:spcBef>
          <a:spcAft>
            <a:spcPct val="0"/>
          </a:spcAft>
          <a:buClrTx/>
          <a:buSzPct val="50000"/>
          <a:buFont typeface="Wingdings" pitchFamily="2" charset="2"/>
          <a:buChar char="n"/>
          <a:tabLst/>
          <a:defRPr kumimoji="0" lang="ru-RU" sz="2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285750" marR="0" indent="-285750" algn="l" defTabSz="1079500" rtl="0" eaLnBrk="0" fontAlgn="base" latinLnBrk="0" hangingPunct="0">
          <a:lnSpc>
            <a:spcPct val="90000"/>
          </a:lnSpc>
          <a:spcBef>
            <a:spcPct val="90000"/>
          </a:spcBef>
          <a:spcAft>
            <a:spcPct val="0"/>
          </a:spcAft>
          <a:buClrTx/>
          <a:buSzPct val="50000"/>
          <a:buFont typeface="Wingdings" pitchFamily="2" charset="2"/>
          <a:buChar char="n"/>
          <a:tabLst/>
          <a:defRPr kumimoji="0" lang="ru-RU" sz="2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285750" marR="0" indent="-285750" algn="l" defTabSz="1079500" rtl="0" eaLnBrk="0" fontAlgn="base" latinLnBrk="0" hangingPunct="0">
          <a:lnSpc>
            <a:spcPct val="90000"/>
          </a:lnSpc>
          <a:spcBef>
            <a:spcPct val="90000"/>
          </a:spcBef>
          <a:spcAft>
            <a:spcPct val="0"/>
          </a:spcAft>
          <a:buClrTx/>
          <a:buSzPct val="50000"/>
          <a:buFont typeface="Wingdings" pitchFamily="2" charset="2"/>
          <a:buChar char="n"/>
          <a:tabLst/>
          <a:defRPr kumimoji="0" lang="ru-RU" sz="2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CC885B3B230DAF4FAF83D7D3CE397E13" ma:contentTypeVersion="3" ma:contentTypeDescription="Создание документа." ma:contentTypeScope="" ma:versionID="e76e2cb6deaa863ddc88dc4fd1bd77a4">
  <xsd:schema xmlns:xsd="http://www.w3.org/2001/XMLSchema" xmlns:p="http://schemas.microsoft.com/office/2006/metadata/properties" xmlns:ns2="e7481e38-5173-499f-9668-e8644c5e4676" targetNamespace="http://schemas.microsoft.com/office/2006/metadata/properties" ma:root="true" ma:fieldsID="34d98343d0c1bffdefaad4098698f29b" ns2:_="">
    <xsd:import namespace="e7481e38-5173-499f-9668-e8644c5e4676"/>
    <xsd:element name="properties">
      <xsd:complexType>
        <xsd:sequence>
          <xsd:element name="documentManagement">
            <xsd:complexType>
              <xsd:all>
                <xsd:element ref="ns2:_x0420__x0430__x0437__x0440__x0430__x0431__x043e__x0442__x0447__x0438__x043a_" minOccurs="0"/>
                <xsd:element ref="ns2:_x041d__x043e__x043c__x0435__x0440__x0020__x0432__x0435__x0440__x0441__x0438__x0438_" minOccurs="0"/>
              </xsd:all>
            </xsd:complexType>
          </xsd:element>
        </xsd:sequence>
      </xsd:complexType>
    </xsd:element>
  </xsd:schema>
  <xsd:schema xmlns:xsd="http://www.w3.org/2001/XMLSchema" xmlns:dms="http://schemas.microsoft.com/office/2006/documentManagement/types" targetNamespace="e7481e38-5173-499f-9668-e8644c5e4676" elementFormDefault="qualified">
    <xsd:import namespace="http://schemas.microsoft.com/office/2006/documentManagement/types"/>
    <xsd:element name="_x0420__x0430__x0437__x0440__x0430__x0431__x043e__x0442__x0447__x0438__x043a_" ma:index="8" nillable="true" ma:displayName="Разработчик" ma:description="Не тот, кто внес в портал документ, а кто его сделал" ma:internalName="_x0420__x0430__x0437__x0440__x0430__x0431__x043e__x0442__x0447__x0438__x043a_">
      <xsd:simpleType>
        <xsd:restriction base="dms:Text">
          <xsd:maxLength value="255"/>
        </xsd:restriction>
      </xsd:simpleType>
    </xsd:element>
    <xsd:element name="_x041d__x043e__x043c__x0435__x0440__x0020__x0432__x0435__x0440__x0441__x0438__x0438_" ma:index="9" nillable="true" ma:displayName="Номер версии" ma:internalName="_x041d__x043e__x043c__x0435__x0440__x0020__x0432__x0435__x0440__x0441__x0438__x0438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содержимого" ma:readOnly="true"/>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_x041d__x043e__x043c__x0435__x0440__x0020__x0432__x0435__x0440__x0441__x0438__x0438_ xmlns="e7481e38-5173-499f-9668-e8644c5e4676" xsi:nil="true"/>
    <_x0420__x0430__x0437__x0440__x0430__x0431__x043e__x0442__x0447__x0438__x043a_ xmlns="e7481e38-5173-499f-9668-e8644c5e4676">Абрамов</_x0420__x0430__x0437__x0440__x0430__x0431__x043e__x0442__x0447__x0438__x043a_>
  </documentManagement>
</p:properties>
</file>

<file path=customXml/item3.xml><?xml version="1.0" encoding="utf-8"?>
<LongProperties xmlns="http://schemas.microsoft.com/office/2006/metadata/longProperties">
  <LongProp xmlns="" name="_Comments"><![CDATA[Файл защищен законом об авторских и смежный правах Российской федерации, является интеллектуальной и коммерческой собственностью автора. Запрещено копирование и распространение этого файла, публичный просмотр и прочее использование без соответствующего авторского соглашения. Законодательно запрещено использование файла или любых его составных частей в других файлах.]]></LongProp>
</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7CF4C1-1F51-474D-827C-C9120FEEB2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481e38-5173-499f-9668-e8644c5e467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81C6201-56FB-4B92-BED6-DCA476FDC722}">
  <ds:schemaRefs>
    <ds:schemaRef ds:uri="http://purl.org/dc/dcmitype/"/>
    <ds:schemaRef ds:uri="e7481e38-5173-499f-9668-e8644c5e4676"/>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886B351-FA29-48EB-A516-0746E9E72138}">
  <ds:schemaRefs>
    <ds:schemaRef ds:uri="http://schemas.microsoft.com/office/2006/metadata/longProperties"/>
    <ds:schemaRef ds:uri=""/>
  </ds:schemaRefs>
</ds:datastoreItem>
</file>

<file path=customXml/itemProps4.xml><?xml version="1.0" encoding="utf-8"?>
<ds:datastoreItem xmlns:ds="http://schemas.openxmlformats.org/officeDocument/2006/customXml" ds:itemID="{AD30480B-B925-47CD-B1C5-977600A7B4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7371</TotalTime>
  <Pages>60</Pages>
  <Words>7446</Words>
  <Application>Microsoft Office PowerPoint</Application>
  <PresentationFormat>Произвольный</PresentationFormat>
  <Paragraphs>1036</Paragraphs>
  <Slides>61</Slides>
  <Notes>41</Notes>
  <HiddenSlides>0</HiddenSlides>
  <MMClips>0</MMClips>
  <ScaleCrop>false</ScaleCrop>
  <HeadingPairs>
    <vt:vector size="6" baseType="variant">
      <vt:variant>
        <vt:lpstr>Тема</vt:lpstr>
      </vt:variant>
      <vt:variant>
        <vt:i4>7</vt:i4>
      </vt:variant>
      <vt:variant>
        <vt:lpstr>Внедренные серверы OLE</vt:lpstr>
      </vt:variant>
      <vt:variant>
        <vt:i4>1</vt:i4>
      </vt:variant>
      <vt:variant>
        <vt:lpstr>Заголовки слайдов</vt:lpstr>
      </vt:variant>
      <vt:variant>
        <vt:i4>61</vt:i4>
      </vt:variant>
    </vt:vector>
  </HeadingPairs>
  <TitlesOfParts>
    <vt:vector size="69" baseType="lpstr">
      <vt:lpstr>Оформление по умолчанию</vt:lpstr>
      <vt:lpstr>Custom Design</vt:lpstr>
      <vt:lpstr>1_Custom Design</vt:lpstr>
      <vt:lpstr>2_Custom Design</vt:lpstr>
      <vt:lpstr>3_Custom Design</vt:lpstr>
      <vt:lpstr>4_Custom Design</vt:lpstr>
      <vt:lpstr>5_Custom Design</vt:lpstr>
      <vt:lpstr>Диаграмма</vt:lpstr>
      <vt:lpstr>Основы управления проектами. Стандарт ANSI PMI PMBoK 2008  УПРАВЛЕНИЕ СТОИМОСТЬЮ ПРОЕКТА</vt:lpstr>
      <vt:lpstr>Разрешите представиться… Пикулев Евгений Ильич pikulev@pmi.ru</vt:lpstr>
      <vt:lpstr>Программа курса:</vt:lpstr>
      <vt:lpstr>Цели тренинга:</vt:lpstr>
      <vt:lpstr>Презентация PowerPoint</vt:lpstr>
      <vt:lpstr>Презентация PowerPoint</vt:lpstr>
      <vt:lpstr>Презентация PowerPoint</vt:lpstr>
      <vt:lpstr>Понятие инвестиционного проекта</vt:lpstr>
      <vt:lpstr>Презентация PowerPoint</vt:lpstr>
      <vt:lpstr>Этапы инвестиционной деятельности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Основы управления проектами</dc:title>
  <dc:subject>Управление проектами</dc:subject>
  <dc:creator>Вадим Богданов</dc:creator>
  <dc:description>Файл защищен законом об авторских и смежный правах Российской федерации, является интеллектуальной и коммерческой собственностью автора. Запрещено копирование и распространение этого файла, публичный просмотр и прочее использование без соответствующего авторского соглашения. Законодательно запрещено использование файла или любых его составных частей в других файлах.</dc:description>
  <cp:lastModifiedBy>Евгений Пикулев</cp:lastModifiedBy>
  <cp:revision>986</cp:revision>
  <cp:lastPrinted>1997-01-08T22:16:30Z</cp:lastPrinted>
  <dcterms:created xsi:type="dcterms:W3CDTF">2000-12-21T09:14:19Z</dcterms:created>
  <dcterms:modified xsi:type="dcterms:W3CDTF">2014-04-29T05:42:31Z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Документ</vt:lpwstr>
  </property>
  <property fmtid="{D5CDD505-2E9C-101B-9397-08002B2CF9AE}" pid="3" name="Subject">
    <vt:lpwstr>Управление проектами</vt:lpwstr>
  </property>
  <property fmtid="{D5CDD505-2E9C-101B-9397-08002B2CF9AE}" pid="4" name="Keywords">
    <vt:lpwstr/>
  </property>
  <property fmtid="{D5CDD505-2E9C-101B-9397-08002B2CF9AE}" pid="5" name="_Author">
    <vt:lpwstr>Вадим Богданов</vt:lpwstr>
  </property>
  <property fmtid="{D5CDD505-2E9C-101B-9397-08002B2CF9AE}" pid="6" name="_Category">
    <vt:lpwstr/>
  </property>
  <property fmtid="{D5CDD505-2E9C-101B-9397-08002B2CF9AE}" pid="7" name="Slides">
    <vt:lpwstr>73</vt:lpwstr>
  </property>
  <property fmtid="{D5CDD505-2E9C-101B-9397-08002B2CF9AE}" pid="8" name="Categories">
    <vt:lpwstr/>
  </property>
  <property fmtid="{D5CDD505-2E9C-101B-9397-08002B2CF9AE}" pid="9" name="Approval Level">
    <vt:lpwstr/>
  </property>
  <property fmtid="{D5CDD505-2E9C-101B-9397-08002B2CF9AE}" pid="10" name="_Comments">
    <vt:lpwstr>Файл защищен законом об авторских и смежный правах Российской федерации, является интеллектуальной и коммерческой собственностью автора. Запрещено копирование и распространение этого файла, публичный просмотр и прочее использование без соответствующего ав</vt:lpwstr>
  </property>
  <property fmtid="{D5CDD505-2E9C-101B-9397-08002B2CF9AE}" pid="11" name="Assigned To">
    <vt:lpwstr/>
  </property>
</Properties>
</file>