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1.xml" ContentType="application/vnd.openxmlformats-officedocument.drawingml.chart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7" r:id="rId2"/>
    <p:sldId id="278" r:id="rId3"/>
    <p:sldId id="309" r:id="rId4"/>
    <p:sldId id="310" r:id="rId5"/>
    <p:sldId id="311" r:id="rId6"/>
    <p:sldId id="312" r:id="rId7"/>
    <p:sldId id="313" r:id="rId8"/>
    <p:sldId id="280" r:id="rId9"/>
    <p:sldId id="305" r:id="rId10"/>
    <p:sldId id="292" r:id="rId11"/>
    <p:sldId id="267" r:id="rId12"/>
    <p:sldId id="293" r:id="rId13"/>
    <p:sldId id="376" r:id="rId14"/>
    <p:sldId id="377" r:id="rId15"/>
    <p:sldId id="294" r:id="rId16"/>
    <p:sldId id="272" r:id="rId17"/>
    <p:sldId id="316" r:id="rId18"/>
    <p:sldId id="296" r:id="rId19"/>
    <p:sldId id="315" r:id="rId20"/>
    <p:sldId id="274" r:id="rId21"/>
    <p:sldId id="282" r:id="rId22"/>
    <p:sldId id="341" r:id="rId23"/>
    <p:sldId id="297" r:id="rId24"/>
    <p:sldId id="378" r:id="rId25"/>
    <p:sldId id="320" r:id="rId26"/>
    <p:sldId id="324" r:id="rId27"/>
    <p:sldId id="327" r:id="rId28"/>
    <p:sldId id="287" r:id="rId29"/>
    <p:sldId id="299" r:id="rId30"/>
    <p:sldId id="343" r:id="rId31"/>
    <p:sldId id="344" r:id="rId32"/>
    <p:sldId id="328" r:id="rId33"/>
    <p:sldId id="329" r:id="rId34"/>
    <p:sldId id="330" r:id="rId35"/>
    <p:sldId id="331" r:id="rId36"/>
    <p:sldId id="335" r:id="rId37"/>
    <p:sldId id="332" r:id="rId38"/>
    <p:sldId id="284" r:id="rId39"/>
    <p:sldId id="348" r:id="rId40"/>
    <p:sldId id="379" r:id="rId41"/>
    <p:sldId id="317" r:id="rId42"/>
    <p:sldId id="358" r:id="rId43"/>
    <p:sldId id="318" r:id="rId44"/>
    <p:sldId id="360" r:id="rId45"/>
    <p:sldId id="314" r:id="rId46"/>
    <p:sldId id="364" r:id="rId47"/>
    <p:sldId id="380" r:id="rId48"/>
    <p:sldId id="370" r:id="rId49"/>
    <p:sldId id="371" r:id="rId50"/>
    <p:sldId id="319" r:id="rId51"/>
    <p:sldId id="359" r:id="rId52"/>
    <p:sldId id="323" r:id="rId53"/>
    <p:sldId id="361" r:id="rId54"/>
    <p:sldId id="325" r:id="rId55"/>
    <p:sldId id="362" r:id="rId56"/>
    <p:sldId id="326" r:id="rId57"/>
    <p:sldId id="363" r:id="rId58"/>
    <p:sldId id="345" r:id="rId59"/>
    <p:sldId id="346" r:id="rId60"/>
    <p:sldId id="342" r:id="rId61"/>
    <p:sldId id="373" r:id="rId62"/>
    <p:sldId id="367" r:id="rId63"/>
    <p:sldId id="368" r:id="rId64"/>
    <p:sldId id="336" r:id="rId65"/>
    <p:sldId id="337" r:id="rId66"/>
    <p:sldId id="340" r:id="rId67"/>
    <p:sldId id="350" r:id="rId68"/>
    <p:sldId id="351" r:id="rId69"/>
    <p:sldId id="352" r:id="rId70"/>
    <p:sldId id="353" r:id="rId71"/>
    <p:sldId id="354" r:id="rId72"/>
    <p:sldId id="355" r:id="rId73"/>
    <p:sldId id="356" r:id="rId74"/>
    <p:sldId id="357" r:id="rId75"/>
    <p:sldId id="366" r:id="rId7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7" autoAdjust="0"/>
    <p:restoredTop sz="91457" autoAdjust="0"/>
  </p:normalViewPr>
  <p:slideViewPr>
    <p:cSldViewPr>
      <p:cViewPr>
        <p:scale>
          <a:sx n="100" d="100"/>
          <a:sy n="100" d="100"/>
        </p:scale>
        <p:origin x="-528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301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Ethernet vs PON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Ethernet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0%</c:formatCode>
                <c:ptCount val="2"/>
                <c:pt idx="0">
                  <c:v>1</c:v>
                </c:pt>
                <c:pt idx="1">
                  <c:v>0.5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14887.8</c:v>
                </c:pt>
                <c:pt idx="1">
                  <c:v>10831.64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PON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0%</c:formatCode>
                <c:ptCount val="2"/>
                <c:pt idx="0">
                  <c:v>1</c:v>
                </c:pt>
                <c:pt idx="1">
                  <c:v>0.5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9385.02</c:v>
                </c:pt>
                <c:pt idx="1">
                  <c:v>7506.55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4529024"/>
        <c:axId val="204555392"/>
        <c:axId val="0"/>
      </c:bar3DChart>
      <c:catAx>
        <c:axId val="204529024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crossAx val="204555392"/>
        <c:crosses val="autoZero"/>
        <c:auto val="1"/>
        <c:lblAlgn val="ctr"/>
        <c:lblOffset val="100"/>
        <c:noMultiLvlLbl val="0"/>
      </c:catAx>
      <c:valAx>
        <c:axId val="2045553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200" dirty="0" smtClean="0"/>
                  <a:t>Стоимость</a:t>
                </a:r>
                <a:r>
                  <a:rPr lang="ru-RU" sz="1200" baseline="0" dirty="0" smtClean="0"/>
                  <a:t> работ и материалов</a:t>
                </a:r>
                <a:endParaRPr lang="ru-RU" sz="1200" dirty="0"/>
              </a:p>
            </c:rich>
          </c:tx>
          <c:layout>
            <c:manualLayout>
              <c:xMode val="edge"/>
              <c:yMode val="edge"/>
              <c:x val="5.8364665354330707E-2"/>
              <c:y val="0.21077140748031495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20452902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42279040"/>
        <c:axId val="142280960"/>
        <c:axId val="0"/>
      </c:bar3DChart>
      <c:catAx>
        <c:axId val="142279040"/>
        <c:scaling>
          <c:orientation val="minMax"/>
        </c:scaling>
        <c:delete val="0"/>
        <c:axPos val="b"/>
        <c:majorTickMark val="none"/>
        <c:minorTickMark val="none"/>
        <c:tickLblPos val="nextTo"/>
        <c:crossAx val="142280960"/>
        <c:crosses val="autoZero"/>
        <c:auto val="1"/>
        <c:lblAlgn val="ctr"/>
        <c:lblOffset val="100"/>
        <c:noMultiLvlLbl val="0"/>
      </c:catAx>
      <c:valAx>
        <c:axId val="142280960"/>
        <c:scaling>
          <c:orientation val="minMax"/>
        </c:scaling>
        <c:delete val="0"/>
        <c:axPos val="l"/>
        <c:numFmt formatCode="[$$-409]#,##0.00" sourceLinked="1"/>
        <c:majorTickMark val="none"/>
        <c:minorTickMark val="none"/>
        <c:tickLblPos val="nextTo"/>
        <c:crossAx val="142279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0.01188</cdr:x>
      <cdr:y>0.2963</cdr:y>
    </cdr:from>
    <cdr:to>
      <cdr:x>0.98795</cdr:x>
      <cdr:y>0.48148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968" y="1152128"/>
          <a:ext cx="5832648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3200" dirty="0" smtClean="0"/>
            <a:t>Спасибо за внимание!</a:t>
          </a:r>
          <a:endParaRPr lang="ru-RU" sz="3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D3BEB-9392-4D75-BD2C-0BBB1AC61329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D7114-1C72-4792-BEAC-61347956F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06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219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746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986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388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15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508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33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71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59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82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03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206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44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9AE9F-F310-4FA4-B358-E8C10CCF9F1A}" type="datetimeFigureOut">
              <a:rPr lang="ru-RU" smtClean="0"/>
              <a:t>21.05.2014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40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16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6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3.png"/><Relationship Id="rId9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3.png"/><Relationship Id="rId9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3.png"/><Relationship Id="rId7" Type="http://schemas.openxmlformats.org/officeDocument/2006/relationships/image" Target="../media/image8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6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3.png"/><Relationship Id="rId9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6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96.png"/><Relationship Id="rId4" Type="http://schemas.openxmlformats.org/officeDocument/2006/relationships/image" Target="../media/image3.png"/><Relationship Id="rId9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1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6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5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6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6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6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09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6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09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6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09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6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png"/><Relationship Id="rId4" Type="http://schemas.microsoft.com/office/2007/relationships/hdphoto" Target="../media/hdphoto2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microsoft.com/office/2007/relationships/hdphoto" Target="../media/hdphoto2.wd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png"/><Relationship Id="rId4" Type="http://schemas.microsoft.com/office/2007/relationships/hdphoto" Target="../media/hdphoto2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microsoft.com/office/2007/relationships/hdphoto" Target="../media/hdphoto2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png"/><Relationship Id="rId4" Type="http://schemas.microsoft.com/office/2007/relationships/hdphoto" Target="../media/hdphoto2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5.png"/><Relationship Id="rId4" Type="http://schemas.microsoft.com/office/2007/relationships/hdphoto" Target="../media/hdphoto2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125" y="4725144"/>
            <a:ext cx="9144000" cy="144016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7480" y="4905165"/>
            <a:ext cx="7655290" cy="108012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На чем все держится ?</a:t>
            </a:r>
            <a:b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</a:b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Волоконно-оптические сети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FTTH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в коттеджных поселках</a:t>
            </a: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asha\Pictures\Для презентации по пон\01_01_01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550" y="764705"/>
            <a:ext cx="5204900" cy="35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7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985" y="133344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23929" y="0"/>
            <a:ext cx="5220072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-170804" y="282055"/>
            <a:ext cx="424847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Century Gothic" pitchFamily="34" charset="0"/>
              </a:rPr>
              <a:t>Основные </a:t>
            </a:r>
            <a:r>
              <a:rPr lang="ru-RU" sz="2000" b="1" dirty="0">
                <a:latin typeface="Century Gothic" pitchFamily="34" charset="0"/>
              </a:rPr>
              <a:t>преимущества воздушного способа строительства ВОЛС:</a:t>
            </a:r>
          </a:p>
          <a:p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340770"/>
            <a:ext cx="35280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spcBef>
                <a:spcPts val="600"/>
              </a:spcBef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➢ </a:t>
            </a:r>
            <a:r>
              <a:rPr lang="ru-RU" sz="2000" dirty="0" smtClean="0"/>
              <a:t>Высокая </a:t>
            </a:r>
            <a:r>
              <a:rPr lang="ru-RU" sz="2000" dirty="0"/>
              <a:t>скорость </a:t>
            </a:r>
            <a:r>
              <a:rPr lang="ru-RU" sz="2000" dirty="0" smtClean="0"/>
              <a:t>монтажа</a:t>
            </a:r>
          </a:p>
          <a:p>
            <a:pPr fontAlgn="t">
              <a:spcBef>
                <a:spcPts val="600"/>
              </a:spcBef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➢ </a:t>
            </a:r>
            <a:r>
              <a:rPr lang="ru-RU" sz="2000" dirty="0" smtClean="0"/>
              <a:t>Низкая стоимость</a:t>
            </a:r>
          </a:p>
          <a:p>
            <a:pPr fontAlgn="t">
              <a:spcBef>
                <a:spcPts val="600"/>
              </a:spcBef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➢ </a:t>
            </a:r>
            <a:r>
              <a:rPr lang="ru-RU" sz="2000" dirty="0" smtClean="0"/>
              <a:t>Быстрое восстановление</a:t>
            </a:r>
            <a:endParaRPr lang="ru-RU" sz="2000" dirty="0"/>
          </a:p>
        </p:txBody>
      </p:sp>
      <p:pic>
        <p:nvPicPr>
          <p:cNvPr id="2050" name="Picture 2" descr="C:\Users\Sasha\Pictures\tss-1-2011-20-22-fr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51879"/>
            <a:ext cx="4670500" cy="31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77670" y="123341"/>
            <a:ext cx="28322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Преимущества</a:t>
            </a:r>
            <a:endParaRPr lang="ru-RU" altLang="zh-CN" sz="16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230070" y="3580750"/>
            <a:ext cx="28322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Недостатки </a:t>
            </a:r>
            <a:endParaRPr lang="ru-RU" altLang="zh-CN" sz="16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108696" y="3112697"/>
            <a:ext cx="424847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Недостатки: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9412" y="4081659"/>
            <a:ext cx="352804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spcBef>
                <a:spcPts val="600"/>
              </a:spcBef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➢ </a:t>
            </a:r>
            <a:r>
              <a:rPr lang="ru-RU" sz="2000" dirty="0" smtClean="0"/>
              <a:t>Менее устойчив к воздействию внешней среды</a:t>
            </a:r>
          </a:p>
          <a:p>
            <a:pPr fontAlgn="t">
              <a:spcBef>
                <a:spcPts val="600"/>
              </a:spcBef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➢ </a:t>
            </a:r>
            <a:r>
              <a:rPr lang="ru-RU" sz="2000" dirty="0"/>
              <a:t>Портят облик поселка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46" y="3933056"/>
            <a:ext cx="3831902" cy="27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81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734149"/>
            <a:ext cx="81593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Элементы сети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9" y="898091"/>
            <a:ext cx="877190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5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 rot="10800000">
            <a:off x="-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734149"/>
            <a:ext cx="8447379" cy="93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1722" y="5734148"/>
            <a:ext cx="8466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Варианты размещения центрального узла </a:t>
            </a:r>
            <a: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</a:br>
            <a:endParaRPr lang="ru-RU" sz="27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06136" y="332656"/>
            <a:ext cx="8586343" cy="496855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Аренда помещения</a:t>
            </a:r>
            <a:endParaRPr lang="ru-RU" dirty="0"/>
          </a:p>
        </p:txBody>
      </p:sp>
      <p:pic>
        <p:nvPicPr>
          <p:cNvPr id="4098" name="Picture 2" descr="http://45.img.avito.st/640x480/3290559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14" y="908720"/>
            <a:ext cx="5376967" cy="403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everpost.ru/docs/upload/13921048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281" y="1241002"/>
            <a:ext cx="5140999" cy="326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53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10800000">
            <a:off x="-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01087" y="5734149"/>
            <a:ext cx="8447379" cy="93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6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81722" y="5734148"/>
            <a:ext cx="8466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Варианты размещения центрального узла </a:t>
            </a:r>
            <a: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</a:br>
            <a:endParaRPr lang="ru-RU" sz="27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9" name="Объект 3"/>
          <p:cNvSpPr>
            <a:spLocks noGrp="1"/>
          </p:cNvSpPr>
          <p:nvPr>
            <p:ph sz="half" idx="1"/>
          </p:nvPr>
        </p:nvSpPr>
        <p:spPr>
          <a:xfrm>
            <a:off x="306136" y="332656"/>
            <a:ext cx="8586343" cy="496855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Собственное помещение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535" y="1298210"/>
            <a:ext cx="3827115" cy="326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138828" y="3501008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Очень дорого</a:t>
            </a:r>
            <a:endParaRPr lang="ru-RU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852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0800000">
            <a:off x="-4221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01087" y="5734149"/>
            <a:ext cx="8447379" cy="93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7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1722" y="5734148"/>
            <a:ext cx="8466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Варианты размещения центрального узла </a:t>
            </a:r>
            <a: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</a:br>
            <a:endParaRPr lang="ru-RU" sz="27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1" name="Picture 3" descr="C:\Users\Sasha\Pictures\Для презентации по пон\sdc147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94494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3"/>
          <p:cNvSpPr txBox="1">
            <a:spLocks/>
          </p:cNvSpPr>
          <p:nvPr/>
        </p:nvSpPr>
        <p:spPr>
          <a:xfrm>
            <a:off x="306136" y="332656"/>
            <a:ext cx="8586343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dirty="0" smtClean="0"/>
              <a:t>Климатический шкаф</a:t>
            </a:r>
            <a:endParaRPr lang="ru-RU" dirty="0"/>
          </a:p>
        </p:txBody>
      </p:sp>
      <p:pic>
        <p:nvPicPr>
          <p:cNvPr id="7170" name="Picture 2" descr="Купить Климатические шкаф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85" y="2276872"/>
            <a:ext cx="42672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59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116634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23929" y="0"/>
            <a:ext cx="5220072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87563" y="188640"/>
            <a:ext cx="5055979" cy="93610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Варианты климатических телекоммуникационных шкафов для размещения центрального узла: 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268761"/>
            <a:ext cx="360040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/>
              <a:t>Преимущества использования климатического </a:t>
            </a:r>
            <a:r>
              <a:rPr lang="ru-RU" sz="2000" dirty="0" smtClean="0"/>
              <a:t>шкафа:</a:t>
            </a:r>
            <a:endParaRPr lang="ru-RU" sz="2000" dirty="0"/>
          </a:p>
          <a:p>
            <a:pPr>
              <a:spcBef>
                <a:spcPts val="600"/>
              </a:spcBef>
            </a:pPr>
            <a:endParaRPr lang="ru-RU" sz="2000" dirty="0"/>
          </a:p>
          <a:p>
            <a:pPr>
              <a:spcBef>
                <a:spcPts val="600"/>
              </a:spcBef>
            </a:pPr>
            <a:r>
              <a:rPr lang="ru-RU" sz="2000" dirty="0" smtClean="0"/>
              <a:t>➢ Свободный доступ к оборудования</a:t>
            </a:r>
          </a:p>
          <a:p>
            <a:pPr>
              <a:spcBef>
                <a:spcPts val="600"/>
              </a:spcBef>
            </a:pPr>
            <a:r>
              <a:rPr lang="ru-RU" sz="2000" dirty="0"/>
              <a:t>➢ Удобен в использовании в местах, где окружающая среда неблагоприятна по своим температурным и влажностным характеристикам для эксплуатации оборудования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67" y="1410123"/>
            <a:ext cx="3292974" cy="2736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773" y="3799829"/>
            <a:ext cx="3024336" cy="29890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33965" y="5423745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Настенный климатический шкаф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923929" y="1949931"/>
            <a:ext cx="1944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Напольный</a:t>
            </a:r>
          </a:p>
          <a:p>
            <a:r>
              <a:rPr lang="ru-RU" altLang="zh-CN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климатический </a:t>
            </a:r>
            <a:r>
              <a:rPr lang="ru-RU" altLang="zh-CN" sz="1600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трехсекционный</a:t>
            </a:r>
            <a:r>
              <a:rPr lang="ru-RU" altLang="zh-CN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шкаф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50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573909"/>
            <a:ext cx="9144000" cy="144016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7" y="3789933"/>
            <a:ext cx="7655290" cy="100811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КАБЕЛЬ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ДЛЯ 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FTTH </a:t>
            </a:r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СЕТИ ПОСЕЛКА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734149"/>
            <a:ext cx="8447379" cy="93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Примеры конструкций 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подвесных кабелей для оптических сетей доступа:  — типа «восьмерка»;</a:t>
            </a: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6" y="594859"/>
            <a:ext cx="5378120" cy="43024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7544" y="4581128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Несущий элемент проволока</a:t>
            </a:r>
            <a:endParaRPr lang="ru-RU" altLang="zh-CN" sz="2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148066" y="1556793"/>
            <a:ext cx="380797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Количество волокон: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2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~12</a:t>
            </a:r>
          </a:p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Максимальная нагрузка при растяжении: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10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00 Н</a:t>
            </a: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Диаметр кабеля: 5,0±0,2 мм</a:t>
            </a: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Масса кабеля: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51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кг/км</a:t>
            </a:r>
          </a:p>
          <a:p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Цена от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309 $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8524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734149"/>
            <a:ext cx="8447379" cy="93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Примеры 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конструкций подвесных кабелей для оптических сетей доступа:  — типа «восьмерка»;</a:t>
            </a: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05720"/>
            <a:ext cx="5204302" cy="41634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3975" y="4758690"/>
            <a:ext cx="6634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Несущий элемент стальной трос</a:t>
            </a:r>
          </a:p>
          <a:p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74620" y="1700808"/>
            <a:ext cx="380797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Количество волокон: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8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~2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4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Максимальная нагрузка при растяжении: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40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00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Н</a:t>
            </a: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Диаметр кабеля: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6,0±0,2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мм</a:t>
            </a: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Масса кабеля: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94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кг/км</a:t>
            </a:r>
          </a:p>
          <a:p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Цена от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45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0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$</a:t>
            </a:r>
          </a:p>
          <a:p>
            <a:endParaRPr lang="en-US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5015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734149"/>
            <a:ext cx="8447379" cy="93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Примеры конструкций 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подвесных кабелей для оптических сетей доступа:  — типа «восьмерка»;</a:t>
            </a: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685"/>
            <a:ext cx="5299802" cy="42398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7052" y="4437112"/>
            <a:ext cx="4349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Несущий элемент </a:t>
            </a:r>
            <a:r>
              <a:rPr lang="en-US" altLang="zh-CN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FRP</a:t>
            </a:r>
            <a:endParaRPr lang="ru-RU" altLang="zh-CN" sz="2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099709" y="1561029"/>
            <a:ext cx="380797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Количество волокон: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2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~12</a:t>
            </a: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Максимальная нагрузка при растяжении: 500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Н</a:t>
            </a: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Диаметр кабеля: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4,5±0,2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мм</a:t>
            </a: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Масса кабеля: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41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кг/км</a:t>
            </a:r>
          </a:p>
          <a:p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Цена от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34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0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$</a:t>
            </a:r>
          </a:p>
          <a:p>
            <a:endParaRPr lang="en-US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2583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116634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23929" y="0"/>
            <a:ext cx="5220072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87563" y="188640"/>
            <a:ext cx="5055979" cy="93610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Основные отличия коттеджных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сетей </a:t>
            </a:r>
            <a:r>
              <a:rPr lang="en-US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FTTx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от городских сетей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 descr="C:\Users\Sasha\Pictures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562" y="1520788"/>
            <a:ext cx="509280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5" y="1268760"/>
            <a:ext cx="381642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/>
              <a:t>Для поселка характерны:</a:t>
            </a:r>
          </a:p>
          <a:p>
            <a:pPr>
              <a:spcBef>
                <a:spcPts val="1200"/>
              </a:spcBef>
            </a:pPr>
            <a:r>
              <a:rPr lang="ru-RU" sz="2400" dirty="0"/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➢ </a:t>
            </a:r>
            <a:r>
              <a:rPr lang="ru-RU" sz="2400" dirty="0" smtClean="0"/>
              <a:t> </a:t>
            </a:r>
            <a:r>
              <a:rPr lang="ru-RU" sz="2000" dirty="0" smtClean="0"/>
              <a:t>большое расстояние между абонентами</a:t>
            </a:r>
          </a:p>
          <a:p>
            <a:pPr>
              <a:spcBef>
                <a:spcPts val="1200"/>
              </a:spcBef>
            </a:pP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➢ </a:t>
            </a:r>
            <a:r>
              <a:rPr lang="ru-RU" sz="2000" dirty="0" smtClean="0"/>
              <a:t>малая плотность абонентов на единицу площади</a:t>
            </a:r>
          </a:p>
          <a:p>
            <a:r>
              <a:rPr lang="ru-RU" sz="2000" dirty="0" smtClean="0"/>
              <a:t>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➢ </a:t>
            </a:r>
            <a:r>
              <a:rPr lang="ru-RU" sz="2000" dirty="0" smtClean="0"/>
              <a:t>ограничения </a:t>
            </a:r>
            <a:r>
              <a:rPr lang="ru-RU" sz="2000" dirty="0"/>
              <a:t>на способы строительства </a:t>
            </a:r>
            <a:r>
              <a:rPr lang="ru-RU" sz="2000" dirty="0" smtClean="0"/>
              <a:t>сети</a:t>
            </a:r>
            <a:r>
              <a:rPr lang="en-US" sz="2000" dirty="0" smtClean="0"/>
              <a:t>, </a:t>
            </a:r>
            <a:r>
              <a:rPr lang="ru-RU" sz="2000" dirty="0" smtClean="0"/>
              <a:t>элементы </a:t>
            </a:r>
            <a:r>
              <a:rPr lang="ru-RU" sz="2000" dirty="0"/>
              <a:t>сети преимущественно находятся на </a:t>
            </a:r>
            <a:r>
              <a:rPr lang="ru-RU" sz="2000" dirty="0" smtClean="0"/>
              <a:t>улице</a:t>
            </a:r>
          </a:p>
          <a:p>
            <a:r>
              <a:rPr lang="ru-RU" sz="2000" dirty="0" smtClean="0"/>
              <a:t>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➢ </a:t>
            </a:r>
            <a:r>
              <a:rPr lang="ru-RU" sz="2000" dirty="0"/>
              <a:t>поэтапное подключение </a:t>
            </a:r>
            <a:r>
              <a:rPr lang="ru-RU" sz="2000" dirty="0" smtClean="0"/>
              <a:t>абонентов</a:t>
            </a:r>
          </a:p>
          <a:p>
            <a:r>
              <a:rPr lang="ru-RU" sz="2000" dirty="0"/>
              <a:t>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➢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/>
              <a:t>более </a:t>
            </a:r>
            <a:r>
              <a:rPr lang="ru-RU" sz="2000" dirty="0"/>
              <a:t>высокая себестоимость подключения абонента</a:t>
            </a:r>
          </a:p>
        </p:txBody>
      </p:sp>
    </p:spTree>
    <p:extLst>
      <p:ext uri="{BB962C8B-B14F-4D97-AF65-F5344CB8AC3E}">
        <p14:creationId xmlns:p14="http://schemas.microsoft.com/office/powerpoint/2010/main" val="223523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734149"/>
            <a:ext cx="8447379" cy="93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Примеры </a:t>
            </a:r>
            <a:r>
              <a:rPr lang="ru-RU" sz="2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конструкций подвесных кабелей для оптических сетей доступа:  — самонесущие диэлектрические кабели без металлических элементов (ADSS</a:t>
            </a:r>
            <a:r>
              <a:rPr lang="ru-RU" sz="2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)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7"/>
            <a:ext cx="5040560" cy="37804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0489" y="1523548"/>
            <a:ext cx="380797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Количество волокон: 2/4/6/8/12</a:t>
            </a: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Максимальная нагрузка при растяжении: 500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Н</a:t>
            </a:r>
          </a:p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Диаметр кабеля: 5,0±0,2 мм</a:t>
            </a:r>
          </a:p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Масса кабеля: 21,5 кг/км</a:t>
            </a:r>
          </a:p>
          <a:p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Цена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от 2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35 $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7549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1" y="44626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510136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36512" y="44624"/>
            <a:ext cx="3744416" cy="129614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Абонентский оптический кабель для  </a:t>
            </a:r>
            <a:r>
              <a:rPr lang="en-US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FTTx</a:t>
            </a: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сетей </a:t>
            </a:r>
            <a:endParaRPr lang="ru-RU" sz="1800" b="1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4008" y="188641"/>
            <a:ext cx="41764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Армирующий элемент проволока</a:t>
            </a:r>
            <a:endParaRPr lang="ru-RU" altLang="zh-CN" sz="16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010108"/>
            <a:ext cx="2737014" cy="16430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03" y="804194"/>
            <a:ext cx="2813099" cy="16887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3" y="4941169"/>
            <a:ext cx="2958052" cy="17757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72770" y="2636912"/>
            <a:ext cx="3271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Армирующий элемент </a:t>
            </a:r>
            <a:r>
              <a:rPr lang="en-US" altLang="zh-CN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FRP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1241453"/>
            <a:ext cx="31683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2000" dirty="0"/>
              <a:t>Абонентский оптический кабель </a:t>
            </a:r>
            <a:r>
              <a:rPr lang="ru-RU" sz="2000" dirty="0" err="1"/>
              <a:t>Alpha</a:t>
            </a:r>
            <a:r>
              <a:rPr lang="ru-RU" sz="2000" dirty="0"/>
              <a:t> </a:t>
            </a:r>
            <a:r>
              <a:rPr lang="ru-RU" sz="2000" dirty="0" err="1"/>
              <a:t>Mile</a:t>
            </a:r>
            <a:r>
              <a:rPr lang="ru-RU" sz="2000" dirty="0"/>
              <a:t> для </a:t>
            </a:r>
            <a:r>
              <a:rPr lang="ru-RU" sz="2000" dirty="0" err="1"/>
              <a:t>FTTx</a:t>
            </a:r>
            <a:r>
              <a:rPr lang="ru-RU" sz="2000" dirty="0"/>
              <a:t> </a:t>
            </a:r>
            <a:r>
              <a:rPr lang="ru-RU" sz="2000" dirty="0" smtClean="0"/>
              <a:t>сетей</a:t>
            </a:r>
          </a:p>
          <a:p>
            <a:r>
              <a:rPr lang="ru-RU" sz="2000" dirty="0"/>
              <a:t>Кабель содержит </a:t>
            </a:r>
            <a:r>
              <a:rPr lang="ru-RU" sz="2000" dirty="0" smtClean="0"/>
              <a:t>1/2/4/6 или 8 оптических волокон</a:t>
            </a:r>
          </a:p>
          <a:p>
            <a:r>
              <a:rPr lang="ru-RU" sz="2000" dirty="0" smtClean="0"/>
              <a:t>Наружная </a:t>
            </a:r>
            <a:r>
              <a:rPr lang="ru-RU" sz="2000" dirty="0"/>
              <a:t>оболочка изготовлена из не распространяющего горение </a:t>
            </a:r>
            <a:r>
              <a:rPr lang="ru-RU" sz="2000" dirty="0" err="1"/>
              <a:t>безгалогенного</a:t>
            </a:r>
            <a:r>
              <a:rPr lang="ru-RU" sz="2000" dirty="0"/>
              <a:t> </a:t>
            </a:r>
            <a:r>
              <a:rPr lang="ru-RU" sz="2000" dirty="0" err="1"/>
              <a:t>низкодымного</a:t>
            </a:r>
            <a:r>
              <a:rPr lang="ru-RU" sz="2000" dirty="0"/>
              <a:t> материала - LSZH </a:t>
            </a:r>
            <a:endParaRPr lang="ru-RU" sz="2000" dirty="0" smtClean="0"/>
          </a:p>
          <a:p>
            <a:r>
              <a:rPr lang="ru-RU" sz="2000" dirty="0" smtClean="0"/>
              <a:t>Устойчивость </a:t>
            </a:r>
            <a:r>
              <a:rPr lang="ru-RU" sz="2000" dirty="0"/>
              <a:t>к продольным натяжениям кабелю придают </a:t>
            </a:r>
            <a:r>
              <a:rPr lang="ru-RU" sz="2000" dirty="0" smtClean="0"/>
              <a:t>два </a:t>
            </a:r>
            <a:r>
              <a:rPr lang="ru-RU" sz="2000" dirty="0"/>
              <a:t>силовых элемента из стальных </a:t>
            </a:r>
            <a:r>
              <a:rPr lang="ru-RU" sz="2000" dirty="0" smtClean="0"/>
              <a:t>проволок /</a:t>
            </a:r>
            <a:r>
              <a:rPr lang="en-US" sz="2000" dirty="0" smtClean="0"/>
              <a:t>FRP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563890" y="692698"/>
            <a:ext cx="29841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Количество волокон: 1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~8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Максимальная нагрузка при растяжении: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2200 Н</a:t>
            </a: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Диаметр кабеля: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3,0±0,1 мм (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1/2/4);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3,5±0,2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мм (6/8)</a:t>
            </a:r>
          </a:p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Масса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кабеля: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от 9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кг/км</a:t>
            </a:r>
          </a:p>
          <a:p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Цена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от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88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$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5128" y="3010107"/>
            <a:ext cx="29841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Количество волокон: 1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Максимальная нагрузка при растяжении: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1000 Н</a:t>
            </a: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Диаметр кабеля: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3,0±0,1 мм Масса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кабеля: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7,5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кг/км</a:t>
            </a:r>
          </a:p>
          <a:p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Цена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от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132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$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563890" y="4797154"/>
            <a:ext cx="29841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Количество волокон: 1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~8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Максимальная нагрузка при растяжении: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1000 Н</a:t>
            </a:r>
          </a:p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Диаметр кабеля: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3,0±0,1 мм (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1/2/4);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3,5±0,2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мм (6/8)</a:t>
            </a:r>
          </a:p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Масса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кабеля: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от 7,5 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кг/км</a:t>
            </a:r>
          </a:p>
          <a:p>
            <a:endPara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Цена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от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132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$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3305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734149"/>
            <a:ext cx="8447379" cy="93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Примеры конструкций 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подвесных кабелей для оптических сетей доступа:  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—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FTTx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кабель 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типа «восьмерка»;</a:t>
            </a: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1124744"/>
            <a:ext cx="4682595" cy="280831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3570" y="4437113"/>
            <a:ext cx="35283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Несущий элемент проволока</a:t>
            </a:r>
            <a:endParaRPr lang="ru-RU" altLang="zh-CN" sz="16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074620" y="1700808"/>
            <a:ext cx="38079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Количество волокон: 1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~8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Максимальная нагрузка при растяжении: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900 Н</a:t>
            </a: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Диаметр кабеля: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5,2±0,2 мм (1/2/4); 6,2±0,2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мм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(6/8)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Масса кабеля: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от 17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кг/км</a:t>
            </a:r>
          </a:p>
          <a:p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Цена от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183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$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endParaRPr lang="en-US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085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734149"/>
            <a:ext cx="8447379" cy="93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Примеры конструкций 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подвесных кабелей для оптических сетей доступа:  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—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FTTx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кабель </a:t>
            </a: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типа «восьмерка»;</a:t>
            </a: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83568" y="4489784"/>
            <a:ext cx="31290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Несущий элемент </a:t>
            </a:r>
            <a:r>
              <a:rPr lang="en-US" altLang="zh-CN" sz="1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FRP</a:t>
            </a:r>
            <a:endParaRPr lang="ru-RU" altLang="zh-CN" sz="16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063351" y="1646797"/>
            <a:ext cx="38079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Количество волокон: 1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~8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Максимальная нагрузка при растяжении: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230 Н</a:t>
            </a:r>
          </a:p>
          <a:p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Диаметр кабеля: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5,2±0,2 мм (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1/2/4); 6,2±0,2 мм (6/8)</a:t>
            </a:r>
          </a:p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Масса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кабеля: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от 14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кг/км</a:t>
            </a:r>
          </a:p>
          <a:p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r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Цена от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198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$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endParaRPr lang="en-US" sz="2000" dirty="0" smtClean="0"/>
          </a:p>
          <a:p>
            <a:endParaRPr lang="ru-RU" sz="20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" y="1052736"/>
            <a:ext cx="4918553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0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573909"/>
            <a:ext cx="9144000" cy="144016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55577" y="3789933"/>
            <a:ext cx="765529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Кабельная арматура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99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611560" y="1390418"/>
            <a:ext cx="325793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zh-CN" sz="1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ТИПЫ ЗАЖИМОВ:</a:t>
            </a:r>
            <a:endParaRPr lang="ru-RU" altLang="zh-CN" sz="1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altLang="zh-CN" sz="18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Натягивающие</a:t>
            </a:r>
          </a:p>
          <a:p>
            <a:pPr>
              <a:lnSpc>
                <a:spcPct val="150000"/>
              </a:lnSpc>
            </a:pPr>
            <a:r>
              <a:rPr lang="ru-RU" altLang="zh-CN" sz="1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404664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Зажимы и узлы крепления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8931">
            <a:off x="270592" y="4495625"/>
            <a:ext cx="3751231" cy="12786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7584" y="2191722"/>
            <a:ext cx="16561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zh-CN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Спиральные</a:t>
            </a:r>
            <a:endParaRPr lang="ru-RU" altLang="zh-CN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1107" y="4055506"/>
            <a:ext cx="16561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zh-CN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Клиновые</a:t>
            </a:r>
            <a:endParaRPr lang="ru-RU" altLang="zh-CN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36149" y="1796802"/>
            <a:ext cx="214712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zh-CN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Поддерживающие</a:t>
            </a:r>
            <a:endParaRPr lang="ru-RU" altLang="zh-CN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61" y="2004857"/>
            <a:ext cx="4316259" cy="215813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538659" y="2253338"/>
            <a:ext cx="16561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zh-CN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Спиральные</a:t>
            </a:r>
            <a:endParaRPr lang="ru-RU" altLang="zh-CN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43867" y="4042278"/>
            <a:ext cx="16561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zh-CN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Плашечные</a:t>
            </a:r>
            <a:endParaRPr lang="ru-RU" altLang="zh-CN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7" y="2186160"/>
            <a:ext cx="3724364" cy="23037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83" y="4498813"/>
            <a:ext cx="2070076" cy="20198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3466">
            <a:off x="1711417" y="5292669"/>
            <a:ext cx="3958569" cy="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7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404664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Узлы крепления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612" y="1295057"/>
            <a:ext cx="1470872" cy="28505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16" y="1474755"/>
            <a:ext cx="1517673" cy="249115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860">
            <a:off x="356753" y="4456157"/>
            <a:ext cx="2062784" cy="179462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263237"/>
            <a:ext cx="2352328" cy="219009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457">
            <a:off x="2936122" y="2135917"/>
            <a:ext cx="2649024" cy="171855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" y="2197805"/>
            <a:ext cx="2558951" cy="180725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-6675" y="1474755"/>
            <a:ext cx="29565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SNR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­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KR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­16N</a:t>
            </a:r>
            <a:endParaRPr lang="en-US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Рабочая нагрузка 16 кН</a:t>
            </a:r>
          </a:p>
          <a:p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963423" y="3965909"/>
            <a:ext cx="33611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Alpha Mile</a:t>
            </a:r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Рабочая нагрузка до 0,5кН</a:t>
            </a:r>
          </a:p>
          <a:p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Ø </a:t>
            </a: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прутка: 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10мм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и 12мм</a:t>
            </a:r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55631" y="1455053"/>
            <a:ext cx="29565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SNR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­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KR</a:t>
            </a:r>
            <a:r>
              <a:rPr lang="ru-RU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­16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</a:p>
          <a:p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Рабочая нагрузка 16 кН</a:t>
            </a:r>
          </a:p>
          <a:p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01085" y="4037744"/>
            <a:ext cx="5454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Узлы крепления для легких кабелей типа FTTH </a:t>
            </a:r>
          </a:p>
        </p:txBody>
      </p:sp>
    </p:spTree>
    <p:extLst>
      <p:ext uri="{BB962C8B-B14F-4D97-AF65-F5344CB8AC3E}">
        <p14:creationId xmlns:p14="http://schemas.microsoft.com/office/powerpoint/2010/main" val="172591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573909"/>
            <a:ext cx="9144000" cy="144016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7" y="3789933"/>
            <a:ext cx="7655290" cy="100811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РАСПРЕДЕЛИТЕЛЬНЫЕ ОПТИЧЕСКИЙ МУФТЫ И БОКСЫ</a:t>
            </a:r>
            <a:endParaRPr lang="ru-RU" sz="5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7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301084" y="1507261"/>
            <a:ext cx="3680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zh-CN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ОТИЧЕСКИЕ МУФТЫ</a:t>
            </a:r>
            <a:endParaRPr lang="ru-RU" altLang="zh-CN" sz="1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6" y="224644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Распределительные оптические муфты и боксы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21" y="1467097"/>
            <a:ext cx="2115484" cy="3279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42" y="2725776"/>
            <a:ext cx="2046648" cy="2648880"/>
          </a:xfrm>
          <a:prstGeom prst="rect">
            <a:avLst/>
          </a:prstGeom>
        </p:spPr>
      </p:pic>
      <p:sp>
        <p:nvSpPr>
          <p:cNvPr id="12" name="矩形 9"/>
          <p:cNvSpPr>
            <a:spLocks noChangeArrowheads="1"/>
          </p:cNvSpPr>
          <p:nvPr/>
        </p:nvSpPr>
        <p:spPr bwMode="auto">
          <a:xfrm>
            <a:off x="407769" y="5103444"/>
            <a:ext cx="3467594" cy="37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SG" altLang="zh-CN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endParaRPr lang="zh-CN" altLang="en-US" sz="1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  <p:sp>
        <p:nvSpPr>
          <p:cNvPr id="11" name="矩形 9"/>
          <p:cNvSpPr>
            <a:spLocks noChangeArrowheads="1"/>
          </p:cNvSpPr>
          <p:nvPr/>
        </p:nvSpPr>
        <p:spPr bwMode="auto">
          <a:xfrm>
            <a:off x="514454" y="5374656"/>
            <a:ext cx="3467594" cy="121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SG" altLang="zh-CN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Муфта оптическая тупиковая серии SNR-FOSC-M</a:t>
            </a:r>
            <a:r>
              <a:rPr lang="ru-RU" sz="1400" dirty="0"/>
              <a:t> </a:t>
            </a:r>
          </a:p>
          <a:p>
            <a:pPr algn="ctr">
              <a:lnSpc>
                <a:spcPct val="130000"/>
              </a:lnSpc>
            </a:pP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6-48 волокон, 2 порта ввода-вывода</a:t>
            </a:r>
            <a:r>
              <a:rPr lang="ru-RU" sz="1400" dirty="0"/>
              <a:t> </a:t>
            </a:r>
            <a:endParaRPr lang="zh-CN" altLang="en-US" sz="1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5004048" y="4768336"/>
            <a:ext cx="3467594" cy="121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SG" altLang="zh-CN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Муфта оптическая тупиковая серии 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SNR-FOSC-</a:t>
            </a:r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D</a:t>
            </a:r>
            <a:r>
              <a:rPr lang="ru-RU" sz="1400" dirty="0"/>
              <a:t> </a:t>
            </a:r>
          </a:p>
          <a:p>
            <a:pPr algn="ctr">
              <a:lnSpc>
                <a:spcPct val="130000"/>
              </a:lnSpc>
            </a:pPr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24(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48</a:t>
            </a:r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)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 </a:t>
            </a: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волокон, </a:t>
            </a:r>
            <a:r>
              <a:rPr lang="en-US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4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 </a:t>
            </a: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порта ввода-вывода</a:t>
            </a:r>
            <a:r>
              <a:rPr lang="ru-RU" sz="1400" dirty="0"/>
              <a:t> </a:t>
            </a:r>
            <a:endParaRPr lang="zh-CN" altLang="en-US" sz="1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948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467544" y="3554798"/>
            <a:ext cx="3467594" cy="93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SG" altLang="zh-CN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Оптический 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распределительная коробка на </a:t>
            </a: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16 абонентских портов</a:t>
            </a:r>
            <a:r>
              <a:rPr lang="ru-RU" sz="1400" dirty="0"/>
              <a:t>, </a:t>
            </a:r>
            <a:endParaRPr lang="zh-CN" altLang="en-US" sz="1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5" y="1185831"/>
            <a:ext cx="3940836" cy="26272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10" y="1604556"/>
            <a:ext cx="2952328" cy="2161723"/>
          </a:xfrm>
          <a:prstGeom prst="rect">
            <a:avLst/>
          </a:prstGeom>
        </p:spPr>
      </p:pic>
      <p:sp>
        <p:nvSpPr>
          <p:cNvPr id="19" name="矩形 9"/>
          <p:cNvSpPr>
            <a:spLocks noChangeArrowheads="1"/>
          </p:cNvSpPr>
          <p:nvPr/>
        </p:nvSpPr>
        <p:spPr bwMode="auto">
          <a:xfrm>
            <a:off x="4578199" y="3694835"/>
            <a:ext cx="3467594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SG" altLang="zh-CN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Оптический 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распределительная коробка на 4 абонентских порта</a:t>
            </a:r>
            <a:r>
              <a:rPr lang="ru-RU" sz="1400" dirty="0"/>
              <a:t> </a:t>
            </a:r>
            <a:endParaRPr lang="zh-CN" altLang="en-US" sz="1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  <p:sp>
        <p:nvSpPr>
          <p:cNvPr id="21" name="矩形 9"/>
          <p:cNvSpPr>
            <a:spLocks noChangeArrowheads="1"/>
          </p:cNvSpPr>
          <p:nvPr/>
        </p:nvSpPr>
        <p:spPr bwMode="auto">
          <a:xfrm>
            <a:off x="666730" y="6021288"/>
            <a:ext cx="3467594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SG" altLang="zh-CN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Оптический 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распределительная коробка на 8 абонентских портов</a:t>
            </a:r>
            <a:r>
              <a:rPr lang="ru-RU" sz="1400" dirty="0"/>
              <a:t> </a:t>
            </a:r>
            <a:endParaRPr lang="zh-CN" altLang="en-US" sz="1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  <p:sp>
        <p:nvSpPr>
          <p:cNvPr id="22" name="矩形 9"/>
          <p:cNvSpPr>
            <a:spLocks noChangeArrowheads="1"/>
          </p:cNvSpPr>
          <p:nvPr/>
        </p:nvSpPr>
        <p:spPr bwMode="auto">
          <a:xfrm>
            <a:off x="4932040" y="6039836"/>
            <a:ext cx="3467594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SG" altLang="zh-CN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Оптический </a:t>
            </a: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распределительная коробка на 12 абонентских порта</a:t>
            </a:r>
            <a:endParaRPr lang="zh-CN" altLang="en-US" sz="14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01086" y="224644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zh-CN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Распределительные оптические муфты и боксы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76" y="4306954"/>
            <a:ext cx="3291930" cy="17143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8026">
            <a:off x="5158100" y="4216787"/>
            <a:ext cx="3018595" cy="196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44626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3368" y="0"/>
            <a:ext cx="4575522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784" y="1241455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5461761"/>
            <a:ext cx="3975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На участке площадью 10 соток 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находится до 150 абонентов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 descr="C:\Users\Sasha\Pictures\Для презентации по пон\data_639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r="32831"/>
          <a:stretch/>
        </p:blipFill>
        <p:spPr bwMode="auto">
          <a:xfrm>
            <a:off x="4837602" y="1124744"/>
            <a:ext cx="381234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301087" y="327887"/>
            <a:ext cx="8348861" cy="3960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Малая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плотность абонентов на единицу площади</a:t>
            </a:r>
          </a:p>
        </p:txBody>
      </p:sp>
      <p:pic>
        <p:nvPicPr>
          <p:cNvPr id="2051" name="Picture 3" descr="C:\Users\Sasha\Pictures\Для презентации по пон\4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69" y="1417314"/>
            <a:ext cx="4326746" cy="287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41784" y="5461761"/>
            <a:ext cx="3975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На участке площадью 10 соток 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находится 1 абонент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01086" y="224644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Пример монтажа распределительной коробки 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2" y="1988840"/>
            <a:ext cx="4032448" cy="4032448"/>
          </a:xfrm>
          <a:prstGeom prst="rect">
            <a:avLst/>
          </a:prstGeom>
        </p:spPr>
      </p:pic>
      <p:sp>
        <p:nvSpPr>
          <p:cNvPr id="23" name="矩形 9"/>
          <p:cNvSpPr>
            <a:spLocks noChangeArrowheads="1"/>
          </p:cNvSpPr>
          <p:nvPr/>
        </p:nvSpPr>
        <p:spPr bwMode="auto">
          <a:xfrm>
            <a:off x="467544" y="1483362"/>
            <a:ext cx="368096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Удобная </a:t>
            </a: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конструкция оптического бокса позволяет выполнять подключение поэтапно:</a:t>
            </a: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1) первый этап - разделка входящего оптического кабеля, его </a:t>
            </a:r>
            <a:r>
              <a:rPr lang="ru-RU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оконцовывание</a:t>
            </a: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с помощью пигтейлов, установка </a:t>
            </a:r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оптического делителя и оптических розеток</a:t>
            </a:r>
            <a:endParaRPr lang="ru-RU" sz="1600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2) второй этап - подключение </a:t>
            </a:r>
            <a:r>
              <a:rPr lang="ru-RU" sz="16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претерминированных</a:t>
            </a:r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абонентских кабелей</a:t>
            </a:r>
            <a:endParaRPr lang="ru-RU" sz="1600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02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01086" y="224644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zh-CN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Пример монтажа распределительной коробки 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50" name="Picture 2" descr="C:\Users\Sasha\Pictures\Для презентации по пон\P10502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82" y="1556792"/>
            <a:ext cx="3867894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sha\Pictures\Для презентации по пон\P10502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2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09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573909"/>
            <a:ext cx="9144000" cy="144016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7" y="3789933"/>
            <a:ext cx="7655290" cy="100811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УЧАСТОК АБОНЕНТСКОЙ РАЗВОДКИ</a:t>
            </a:r>
            <a:endParaRPr lang="ru-RU" sz="5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5373216"/>
            <a:ext cx="3816424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»</a:t>
            </a:r>
            <a:endParaRPr lang="ru-RU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35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404664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Участок абонентской разводки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"/>
          <a:stretch/>
        </p:blipFill>
        <p:spPr>
          <a:xfrm>
            <a:off x="1965818" y="1182954"/>
            <a:ext cx="5209188" cy="50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7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404664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БЫСТРЫЙ КОННЕКТОР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17032"/>
            <a:ext cx="4710032" cy="20567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832" y="1783812"/>
            <a:ext cx="4710032" cy="2056715"/>
          </a:xfrm>
          <a:prstGeom prst="rect">
            <a:avLst/>
          </a:prstGeom>
        </p:spPr>
      </p:pic>
      <p:sp>
        <p:nvSpPr>
          <p:cNvPr id="8" name="矩形 9"/>
          <p:cNvSpPr>
            <a:spLocks noChangeArrowheads="1"/>
          </p:cNvSpPr>
          <p:nvPr/>
        </p:nvSpPr>
        <p:spPr bwMode="auto">
          <a:xfrm>
            <a:off x="545308" y="5379027"/>
            <a:ext cx="346759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SG" altLang="zh-CN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微软雅黑" pitchFamily="34" charset="-122"/>
              </a:rPr>
              <a:t>Быстрый </a:t>
            </a:r>
            <a:r>
              <a:rPr lang="ru-RU" sz="1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微软雅黑" pitchFamily="34" charset="-122"/>
              </a:rPr>
              <a:t>коннектор типа </a:t>
            </a: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微软雅黑" pitchFamily="34" charset="-122"/>
              </a:rPr>
              <a:t>SC</a:t>
            </a:r>
            <a:r>
              <a:rPr lang="en-US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微软雅黑" pitchFamily="34" charset="-122"/>
              </a:rPr>
              <a:t>/UPC</a:t>
            </a: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微软雅黑" pitchFamily="34" charset="-122"/>
              </a:rPr>
              <a:t> </a:t>
            </a:r>
            <a:r>
              <a:rPr lang="ru-RU" sz="1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微软雅黑" pitchFamily="34" charset="-122"/>
              </a:rPr>
              <a:t>для FTTH кабелей</a:t>
            </a:r>
          </a:p>
          <a:p>
            <a:pPr algn="ctr">
              <a:lnSpc>
                <a:spcPct val="130000"/>
              </a:lnSpc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endParaRPr lang="zh-CN" altLang="en-US" sz="1600" b="1" i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3779912" y="3840527"/>
            <a:ext cx="346759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SG" altLang="zh-CN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 </a:t>
            </a: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微软雅黑" pitchFamily="34" charset="-122"/>
              </a:rPr>
              <a:t>Быстрый </a:t>
            </a:r>
            <a:r>
              <a:rPr lang="ru-RU" sz="1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微软雅黑" pitchFamily="34" charset="-122"/>
              </a:rPr>
              <a:t>коннектор типа </a:t>
            </a: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微软雅黑" pitchFamily="34" charset="-122"/>
              </a:rPr>
              <a:t>SC</a:t>
            </a:r>
            <a:r>
              <a:rPr lang="en-US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微软雅黑" pitchFamily="34" charset="-122"/>
              </a:rPr>
              <a:t>/APC</a:t>
            </a:r>
            <a:r>
              <a:rPr lang="ru-RU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微软雅黑" pitchFamily="34" charset="-122"/>
              </a:rPr>
              <a:t> </a:t>
            </a:r>
            <a:r>
              <a:rPr lang="ru-RU" sz="1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微软雅黑" pitchFamily="34" charset="-122"/>
              </a:rPr>
              <a:t>для FTTH кабелей</a:t>
            </a:r>
          </a:p>
          <a:p>
            <a:pPr algn="ctr">
              <a:lnSpc>
                <a:spcPct val="130000"/>
              </a:lnSpc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endParaRPr lang="zh-CN" altLang="en-US" sz="1600" b="1" i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706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404664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SPLICE-ON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КОННЕКТОР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60" y="3861049"/>
            <a:ext cx="5646136" cy="23244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092" y="1474756"/>
            <a:ext cx="5646136" cy="232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3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404664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Технология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Splice-On</a:t>
            </a: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79" y="1334857"/>
            <a:ext cx="6388745" cy="35883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61" y="4293096"/>
            <a:ext cx="5594302" cy="276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2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404664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ДЛИННЫЙ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FTTH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ПАТЧ-КОРД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68" y="1844824"/>
            <a:ext cx="4444462" cy="434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1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5699888" y="5796548"/>
            <a:ext cx="185723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1400" dirty="0"/>
              <a:t> 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SNR-FTB-02S</a:t>
            </a:r>
          </a:p>
          <a:p>
            <a:pPr algn="ctr">
              <a:lnSpc>
                <a:spcPct val="130000"/>
              </a:lnSpc>
            </a:pPr>
            <a:r>
              <a:rPr lang="en-US" altLang="zh-CN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0,64$</a:t>
            </a:r>
            <a:endParaRPr lang="zh-CN" alt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404664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zh-CN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Абонентские оптические розетки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5" y="1854465"/>
            <a:ext cx="4434844" cy="39420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04865"/>
            <a:ext cx="3672408" cy="2556127"/>
          </a:xfrm>
          <a:prstGeom prst="rect">
            <a:avLst/>
          </a:prstGeom>
        </p:spPr>
      </p:pic>
      <p:sp>
        <p:nvSpPr>
          <p:cNvPr id="16" name="矩形 9"/>
          <p:cNvSpPr>
            <a:spLocks noChangeArrowheads="1"/>
          </p:cNvSpPr>
          <p:nvPr/>
        </p:nvSpPr>
        <p:spPr bwMode="auto">
          <a:xfrm>
            <a:off x="971602" y="5808179"/>
            <a:ext cx="185723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1400" dirty="0"/>
              <a:t> 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SNR-FTB-02F</a:t>
            </a:r>
          </a:p>
          <a:p>
            <a:pPr algn="ctr">
              <a:lnSpc>
                <a:spcPct val="130000"/>
              </a:lnSpc>
            </a:pPr>
            <a:r>
              <a:rPr lang="en-US" altLang="zh-CN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2,11$</a:t>
            </a:r>
            <a:endParaRPr lang="zh-CN" alt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01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734149"/>
            <a:ext cx="8447379" cy="93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Примеры абонентской разводки оптического кабеля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426"/>
            <a:ext cx="2530096" cy="336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C:\Users\Sasha\Pictures\Для презентации по пон\4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1436635"/>
            <a:ext cx="3195202" cy="336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586" y="1062295"/>
            <a:ext cx="2748043" cy="205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Sasha\Pictures\Для презентации по пон\9c7531e0f00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032" y="3185493"/>
            <a:ext cx="2697149" cy="202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0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6" y="44625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3368" y="0"/>
            <a:ext cx="4575522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784" y="1241455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2278" y="5453608"/>
            <a:ext cx="42242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Расстояние между абонентами в </a:t>
            </a: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п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оселке  несколько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десятков метров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01086" y="327887"/>
            <a:ext cx="6215130" cy="456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-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Большое расстояние между абонентами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84442" y="5453608"/>
            <a:ext cx="42242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Расстояние между абонентами в 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многоквартирном несколько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единиц метров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30" name="Picture 6" descr="G:\Безымянный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024" y="2132856"/>
            <a:ext cx="418546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войная стрелка влево/вправо 3"/>
          <p:cNvSpPr/>
          <p:nvPr/>
        </p:nvSpPr>
        <p:spPr>
          <a:xfrm>
            <a:off x="4860032" y="4499828"/>
            <a:ext cx="4104456" cy="3600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284632" y="4787860"/>
            <a:ext cx="1609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5-15 метров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34" name="Picture 10" descr="G:\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1268760"/>
            <a:ext cx="3953241" cy="296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Двойная стрелка влево/вправо 19"/>
          <p:cNvSpPr/>
          <p:nvPr/>
        </p:nvSpPr>
        <p:spPr>
          <a:xfrm>
            <a:off x="251520" y="4499828"/>
            <a:ext cx="4104456" cy="3600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123924" y="4787860"/>
            <a:ext cx="2367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30 и более метров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3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20" grpId="0" animBg="1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 rot="10800000">
            <a:off x="2963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01087" y="5734149"/>
            <a:ext cx="8447379" cy="93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Ethernet vs PON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1087" y="235967"/>
            <a:ext cx="511256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Сравним!?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1124744"/>
            <a:ext cx="6264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примере одного из реально существующего поселка</a:t>
            </a:r>
          </a:p>
          <a:p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Две технологии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161 домохозяйство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Два варианта покрытия 100% и 50%</a:t>
            </a:r>
          </a:p>
        </p:txBody>
      </p:sp>
    </p:spTree>
    <p:extLst>
      <p:ext uri="{BB962C8B-B14F-4D97-AF65-F5344CB8AC3E}">
        <p14:creationId xmlns:p14="http://schemas.microsoft.com/office/powerpoint/2010/main" val="165384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734149"/>
            <a:ext cx="8447379" cy="93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1722" y="5734148"/>
            <a:ext cx="846674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Схема кабельной трассы для сети </a:t>
            </a:r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Ethernet</a:t>
            </a:r>
            <a:r>
              <a:rPr lang="ru-RU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со</a:t>
            </a:r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100% </a:t>
            </a:r>
            <a:r>
              <a:rPr lang="ru-RU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покрытием</a:t>
            </a:r>
            <a: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</a:br>
            <a:endParaRPr lang="ru-RU" sz="27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064896" cy="4975267"/>
          </a:xfrm>
        </p:spPr>
      </p:pic>
    </p:spTree>
    <p:extLst>
      <p:ext uri="{BB962C8B-B14F-4D97-AF65-F5344CB8AC3E}">
        <p14:creationId xmlns:p14="http://schemas.microsoft.com/office/powerpoint/2010/main" val="197201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734149"/>
            <a:ext cx="8447379" cy="93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1722" y="5734148"/>
            <a:ext cx="846674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Схема кабельной трассы для сети </a:t>
            </a:r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Ethernet</a:t>
            </a:r>
            <a:r>
              <a:rPr lang="ru-RU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с</a:t>
            </a:r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ru-RU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5</a:t>
            </a:r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0% </a:t>
            </a:r>
            <a:r>
              <a:rPr lang="ru-RU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покрытием</a:t>
            </a:r>
            <a: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</a:br>
            <a:endParaRPr lang="ru-RU" sz="27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404665"/>
            <a:ext cx="8054013" cy="4968552"/>
          </a:xfrm>
        </p:spPr>
      </p:pic>
    </p:spTree>
    <p:extLst>
      <p:ext uri="{BB962C8B-B14F-4D97-AF65-F5344CB8AC3E}">
        <p14:creationId xmlns:p14="http://schemas.microsoft.com/office/powerpoint/2010/main" val="23430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734149"/>
            <a:ext cx="8447379" cy="93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1722" y="5734148"/>
            <a:ext cx="846674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Схема кабельной трасы для сети </a:t>
            </a:r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PON</a:t>
            </a:r>
            <a:r>
              <a:rPr lang="ru-RU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со 100% покрытием</a:t>
            </a:r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</a:br>
            <a:endParaRPr lang="ru-RU" sz="27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0" y="405386"/>
            <a:ext cx="7840457" cy="4823815"/>
          </a:xfrm>
        </p:spPr>
      </p:pic>
    </p:spTree>
    <p:extLst>
      <p:ext uri="{BB962C8B-B14F-4D97-AF65-F5344CB8AC3E}">
        <p14:creationId xmlns:p14="http://schemas.microsoft.com/office/powerpoint/2010/main" val="38442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734149"/>
            <a:ext cx="8447379" cy="935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1722" y="5734148"/>
            <a:ext cx="846674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Схема кабельной трасы для сети </a:t>
            </a:r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PON</a:t>
            </a:r>
            <a:r>
              <a:rPr lang="ru-RU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с 50% покрытием</a:t>
            </a:r>
            <a:r>
              <a:rPr lang="en-US" sz="2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ru-RU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j-ea"/>
                <a:cs typeface="+mj-cs"/>
              </a:rPr>
            </a:br>
            <a:endParaRPr lang="ru-RU" sz="27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8" y="620688"/>
            <a:ext cx="7439099" cy="4606749"/>
          </a:xfrm>
        </p:spPr>
      </p:pic>
    </p:spTree>
    <p:extLst>
      <p:ext uri="{BB962C8B-B14F-4D97-AF65-F5344CB8AC3E}">
        <p14:creationId xmlns:p14="http://schemas.microsoft.com/office/powerpoint/2010/main" val="328232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191716"/>
            <a:ext cx="7151233" cy="85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Оборудование в распределительном шкафу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для распределения, учета и резервирования электропитания оборудования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098948"/>
              </p:ext>
            </p:extLst>
          </p:nvPr>
        </p:nvGraphicFramePr>
        <p:xfrm>
          <a:off x="141920" y="1484784"/>
          <a:ext cx="8856984" cy="4645496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070040"/>
                <a:gridCol w="1584176"/>
                <a:gridCol w="1690600"/>
                <a:gridCol w="1512168"/>
              </a:tblGrid>
              <a:tr h="433593">
                <a:tc>
                  <a:txBody>
                    <a:bodyPr/>
                    <a:lstStyle/>
                    <a:p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9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</a:t>
                      </a:r>
                      <a:endParaRPr lang="ru-RU" sz="19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Цена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71853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Шкаф климатический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$830,00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Источник бесперебойного питания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on-line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2000 VA серии MX без АКБ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$450,00</a:t>
                      </a: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Аккумуляторная батарея 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B12055H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$103,03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Панель 19" с DIN-рейкой 3U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$13,84</a:t>
                      </a: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Автоматический выключатель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Tesla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Power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1Р 16А 4,5 кА х-ка С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$1,00</a:t>
                      </a: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Розетка с заземляющим контактом РАр10-3-ОП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$2,22</a:t>
                      </a: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Счетчик электроэнергии НЕВА MT 123 AS E4P 5(60)А рег.72 (дин-рейка)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$39,67</a:t>
                      </a: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40" y="2752596"/>
            <a:ext cx="237924" cy="4603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17" y="3359720"/>
            <a:ext cx="338455" cy="3573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17032"/>
            <a:ext cx="504056" cy="3715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17" y="4183754"/>
            <a:ext cx="468211" cy="4693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596" y="4653136"/>
            <a:ext cx="1044254" cy="6961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30" y="5267187"/>
            <a:ext cx="794335" cy="826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6237312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PON =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$1752,07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31" y="2032417"/>
            <a:ext cx="698558" cy="5804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64288" y="6237312"/>
            <a:ext cx="187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Итого: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$922,07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67744" y="6237312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Ethernet = $1752,07x2 =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$3504,14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9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327887"/>
            <a:ext cx="6575171" cy="85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Оборудование в распределительном шкафу для сети 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Ethernet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со 100% покрытием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373144"/>
              </p:ext>
            </p:extLst>
          </p:nvPr>
        </p:nvGraphicFramePr>
        <p:xfrm>
          <a:off x="107504" y="1556792"/>
          <a:ext cx="8856984" cy="475488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104456"/>
                <a:gridCol w="1656184"/>
                <a:gridCol w="1584176"/>
                <a:gridCol w="1512168"/>
              </a:tblGrid>
              <a:tr h="360040">
                <a:tc>
                  <a:txBody>
                    <a:bodyPr/>
                    <a:lstStyle/>
                    <a:p>
                      <a:r>
                        <a:rPr lang="ru-RU" altLang="zh-CN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8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</a:t>
                      </a:r>
                      <a:endParaRPr lang="ru-RU" sz="18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Цена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Кросс оптический 19" (ШКОС), до 96 портов</a:t>
                      </a: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44,34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Кросс оптический 19" (ШКОС), до 24 портов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$9,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43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Сплайс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-кассета универсальная 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FT-U-01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62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Крышка прозрачная для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сплайс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-кассеты универсальной FT-U-01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32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Адаптерная планка для SNR-ODF R-серии (SC)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27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Шнур монтажный оптический SC/APC SM 3м.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364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$706,16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Адаптер проходной 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SNR SC/APC-SC/APC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364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$109,20</a:t>
                      </a: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Патчкорд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оптический SC/APC</a:t>
                      </a: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SM 3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метра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184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$395,60</a:t>
                      </a: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51104"/>
            <a:ext cx="1152128" cy="4806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22403"/>
            <a:ext cx="1496173" cy="5065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280">
            <a:off x="4505145" y="3750454"/>
            <a:ext cx="1053818" cy="1053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318" y="4581128"/>
            <a:ext cx="544770" cy="531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96" y="5229200"/>
            <a:ext cx="460184" cy="460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67" y="5805264"/>
            <a:ext cx="985937" cy="5915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92280" y="6372036"/>
            <a:ext cx="2004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Итого: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$1293,20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96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01087" y="327887"/>
            <a:ext cx="6575171" cy="85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Оборудование в распределительном шкафу для сети 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Ethernet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с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5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0% покрытием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379719"/>
              </p:ext>
            </p:extLst>
          </p:nvPr>
        </p:nvGraphicFramePr>
        <p:xfrm>
          <a:off x="107504" y="1556792"/>
          <a:ext cx="8856984" cy="475488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104456"/>
                <a:gridCol w="1656184"/>
                <a:gridCol w="1584176"/>
                <a:gridCol w="1512168"/>
              </a:tblGrid>
              <a:tr h="360040">
                <a:tc>
                  <a:txBody>
                    <a:bodyPr/>
                    <a:lstStyle/>
                    <a:p>
                      <a:r>
                        <a:rPr lang="ru-RU" altLang="zh-CN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8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</a:t>
                      </a:r>
                      <a:endParaRPr lang="ru-RU" sz="18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Цена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Кросс оптический 19" (ШКОС), до 96 портов</a:t>
                      </a: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44,34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Кросс оптический 19" (ШКОС), до 24 портов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$9,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43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Сплайс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-кассета универсальная 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FT-U-01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Крышка прозрачная для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сплайс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-кассеты универсальной FT-U-01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32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Адаптерная планка для SNR-ODF R-серии (SC)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85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Шнур монтажный оптический SC/APC SM 3м.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204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$395,76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Адаптер проходной 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SNR SC/APC-SC/APC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204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$61,20</a:t>
                      </a: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Патчкорд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оптический SC/APC</a:t>
                      </a: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SM 3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метра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104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$223,60</a:t>
                      </a: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51104"/>
            <a:ext cx="1152128" cy="4806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22403"/>
            <a:ext cx="1496173" cy="5065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280">
            <a:off x="4505145" y="3750454"/>
            <a:ext cx="1053818" cy="10538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318" y="4581128"/>
            <a:ext cx="544770" cy="5316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896" y="5229200"/>
            <a:ext cx="460184" cy="4601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67" y="5805264"/>
            <a:ext cx="985937" cy="5915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92280" y="6372036"/>
            <a:ext cx="187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Итого: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$746,66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04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327887"/>
            <a:ext cx="6575171" cy="85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Оборудование в распределительном шкафу для сети 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PON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со 100% покрытием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193709"/>
              </p:ext>
            </p:extLst>
          </p:nvPr>
        </p:nvGraphicFramePr>
        <p:xfrm>
          <a:off x="141920" y="1628801"/>
          <a:ext cx="8856984" cy="475488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104456"/>
                <a:gridCol w="1656184"/>
                <a:gridCol w="1584176"/>
                <a:gridCol w="1512168"/>
              </a:tblGrid>
              <a:tr h="360039">
                <a:tc>
                  <a:txBody>
                    <a:bodyPr/>
                    <a:lstStyle/>
                    <a:p>
                      <a:r>
                        <a:rPr lang="ru-RU" altLang="zh-CN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8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8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</a:t>
                      </a:r>
                      <a:endParaRPr lang="ru-RU" sz="18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Цена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Кросс оптический 19" (ШКОС), до 24 портов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86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Сплайс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-кассета универсальная 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FT-U-01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16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Крышка прозрачная для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сплайс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-кассеты универсальной FT-U-01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$0,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88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Адаптерная планка для SNR-ODF R-серии (SC)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34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Шнур монтажный оптический SC/APC SM 3м.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52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$100,88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Адаптер проходной 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SNR SC/APC-SC/APC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268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$80,40</a:t>
                      </a: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ctr" defTabSz="914400" rtl="0" eaLnBrk="1" fontAlgn="b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Патчкорд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оптический SC/APC SM 3метра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$55,9</a:t>
                      </a: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Делитель оптический планарный 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SNR-PLC-M-1x8-SC/APC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27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$639,36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69" y="5298837"/>
            <a:ext cx="964059" cy="5784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4725144"/>
            <a:ext cx="432049" cy="4320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81" y="4077072"/>
            <a:ext cx="506207" cy="4940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280">
            <a:off x="4587058" y="3277866"/>
            <a:ext cx="1053818" cy="10538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145" y="2492896"/>
            <a:ext cx="1477811" cy="5003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05" y="5805264"/>
            <a:ext cx="883499" cy="4417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92280" y="6372036"/>
            <a:ext cx="187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Итого: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$903,78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96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327887"/>
            <a:ext cx="6575171" cy="85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Оборудование в распределительном шкафу для сети 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PON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с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50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% покрытием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180064"/>
              </p:ext>
            </p:extLst>
          </p:nvPr>
        </p:nvGraphicFramePr>
        <p:xfrm>
          <a:off x="107504" y="1340768"/>
          <a:ext cx="8856984" cy="4570208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464496"/>
                <a:gridCol w="1440160"/>
                <a:gridCol w="1512168"/>
                <a:gridCol w="1440160"/>
              </a:tblGrid>
              <a:tr h="260528">
                <a:tc>
                  <a:txBody>
                    <a:bodyPr/>
                    <a:lstStyle/>
                    <a:p>
                      <a:r>
                        <a:rPr lang="ru-RU" altLang="zh-CN" sz="17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7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7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</a:t>
                      </a:r>
                      <a:endParaRPr lang="ru-RU" sz="17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Цена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2823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Кросс оптический 19" (ШКОС), до 24 портов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18,86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680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Сплайс</a:t>
                      </a:r>
                      <a:r>
                        <a:rPr lang="ru-RU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-кассета универсальная </a:t>
                      </a:r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FT-U-01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5,16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78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Крышка прозрачная для </a:t>
                      </a:r>
                      <a:r>
                        <a:rPr lang="ru-RU" sz="15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сплайс</a:t>
                      </a:r>
                      <a:r>
                        <a:rPr lang="ru-RU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-кассеты универсальной FT-U-01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$0,</a:t>
                      </a:r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88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953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Адаптерная планка для SNR-ODF R-серии</a:t>
                      </a:r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</a:t>
                      </a:r>
                      <a:r>
                        <a:rPr lang="ru-RU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SC)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5,85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495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Шнур монтажный оптический SC/APC SM 3м.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40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$77,60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Адаптер проходной </a:t>
                      </a:r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SNR SC/APC-SC/APC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130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$39,00</a:t>
                      </a:r>
                      <a:endParaRPr lang="ru-RU" sz="15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Патчкорд</a:t>
                      </a:r>
                      <a:r>
                        <a:rPr lang="ru-RU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оптический SC/APC SM 3метра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$36,55</a:t>
                      </a:r>
                      <a:endParaRPr lang="ru-RU" sz="15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Делитель оптический планарный </a:t>
                      </a:r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SNR-PLC-M-1x8-SC/APC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$236,80</a:t>
                      </a:r>
                      <a:endParaRPr lang="ru-RU" sz="15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Делитель оптический планарный </a:t>
                      </a:r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SNR-PLC-M-1x</a:t>
                      </a:r>
                      <a:r>
                        <a:rPr lang="ru-RU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-SC/APC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  <a:endParaRPr lang="ru-RU" sz="15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$91,00</a:t>
                      </a:r>
                      <a:endParaRPr lang="ru-RU" sz="15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28575" marR="28575" marT="19051" marB="190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41" y="4293096"/>
            <a:ext cx="872887" cy="5237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82" y="3732766"/>
            <a:ext cx="416314" cy="4163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21" y="3237170"/>
            <a:ext cx="417883" cy="407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280">
            <a:off x="4770501" y="2619389"/>
            <a:ext cx="966143" cy="9661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03" y="1988840"/>
            <a:ext cx="1298449" cy="43964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740" y="4787449"/>
            <a:ext cx="883499" cy="4417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48" y="5373216"/>
            <a:ext cx="883499" cy="4417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92280" y="6372036"/>
            <a:ext cx="1863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Итого: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$511,70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4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44626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3368" y="0"/>
            <a:ext cx="4575522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784" y="1241455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2000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01086" y="332657"/>
            <a:ext cx="8303362" cy="908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-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Э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лементы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сети преимущественно находятся на улице</a:t>
            </a:r>
          </a:p>
          <a:p>
            <a:pPr algn="l">
              <a:spcBef>
                <a:spcPts val="1200"/>
              </a:spcBef>
            </a:pP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3" name="Picture 2" descr="C:\Users\Sasha\Pictures\Для презентации по пон\P10502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1426120"/>
            <a:ext cx="351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g.ru/upload/images/20140330-0002-w4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262" y="1426121"/>
            <a:ext cx="3512194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00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6" y="404664"/>
            <a:ext cx="63591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Кабельная траса для сети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Ethernet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со 100% покрытием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027345"/>
              </p:ext>
            </p:extLst>
          </p:nvPr>
        </p:nvGraphicFramePr>
        <p:xfrm>
          <a:off x="107504" y="1556792"/>
          <a:ext cx="8856984" cy="406031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104456"/>
                <a:gridCol w="1656184"/>
                <a:gridCol w="1584176"/>
                <a:gridCol w="1512168"/>
              </a:tblGrid>
              <a:tr h="859912">
                <a:tc>
                  <a:txBody>
                    <a:bodyPr/>
                    <a:lstStyle/>
                    <a:p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 кабеля</a:t>
                      </a:r>
                      <a:endParaRPr lang="ru-RU" sz="19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Количество, км</a:t>
                      </a:r>
                      <a:endParaRPr lang="ru-RU" sz="19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Цена</a:t>
                      </a:r>
                      <a:r>
                        <a:rPr lang="en-US" sz="1900" b="1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900" b="1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за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км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Кабель оптический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Микро ADSS, 12 волокон</a:t>
                      </a:r>
                    </a:p>
                    <a:p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3,300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466,29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Кабель оптический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Микро ADSS, 8 волокон</a:t>
                      </a:r>
                    </a:p>
                    <a:p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0,800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384,00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Кабель оптический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Микро ADSS, 4 волокна</a:t>
                      </a:r>
                    </a:p>
                    <a:p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0,400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260,57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64311" y="580526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Длина трасы – 4,500 км</a:t>
            </a:r>
          </a:p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Сумма 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$1 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950,19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839">
            <a:off x="4334913" y="2426577"/>
            <a:ext cx="1416527" cy="10623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839">
            <a:off x="4374488" y="3497534"/>
            <a:ext cx="1449908" cy="1087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914">
            <a:off x="4356183" y="4532896"/>
            <a:ext cx="1478187" cy="110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7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6" y="404664"/>
            <a:ext cx="63591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Кабельная траса для сети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Ethernet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с 50% покрытием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997749"/>
              </p:ext>
            </p:extLst>
          </p:nvPr>
        </p:nvGraphicFramePr>
        <p:xfrm>
          <a:off x="107504" y="1556792"/>
          <a:ext cx="8856984" cy="415175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104456"/>
                <a:gridCol w="1656184"/>
                <a:gridCol w="1584176"/>
                <a:gridCol w="1512168"/>
              </a:tblGrid>
              <a:tr h="859912">
                <a:tc>
                  <a:txBody>
                    <a:bodyPr/>
                    <a:lstStyle/>
                    <a:p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 кабеля</a:t>
                      </a:r>
                      <a:endParaRPr lang="ru-RU" sz="19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Количество, км</a:t>
                      </a:r>
                      <a:endParaRPr lang="ru-RU" sz="19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Цена</a:t>
                      </a:r>
                      <a:r>
                        <a:rPr lang="en-US" sz="1900" b="1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900" b="1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за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км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Кабель оптический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Микро ADSS, 12 волокон</a:t>
                      </a:r>
                    </a:p>
                    <a:p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0,900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466,29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Кабель оптический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Микро ADSS, 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 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волокна</a:t>
                      </a:r>
                    </a:p>
                    <a:p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0,900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384,00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Кабель оптический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Микро ADSS, 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волокон</a:t>
                      </a:r>
                    </a:p>
                    <a:p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0,900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297,77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Кабель оптический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Микро ADSS, 4 волокна</a:t>
                      </a:r>
                    </a:p>
                    <a:p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0,300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260,57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64311" y="580526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Длина трасы – 3,000 км</a:t>
            </a:r>
          </a:p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Сумма 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$1 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141,21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839">
            <a:off x="4436820" y="2308037"/>
            <a:ext cx="1313252" cy="9849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839">
            <a:off x="4374488" y="3150186"/>
            <a:ext cx="1449908" cy="1087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914">
            <a:off x="4416786" y="4869610"/>
            <a:ext cx="1293178" cy="9698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839">
            <a:off x="4440056" y="3161855"/>
            <a:ext cx="1357373" cy="10180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5385">
            <a:off x="4414567" y="4011784"/>
            <a:ext cx="1401426" cy="10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1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6" y="404664"/>
            <a:ext cx="63591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Кабельная траса для сети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PON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со 100% покрытием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429074"/>
              </p:ext>
            </p:extLst>
          </p:nvPr>
        </p:nvGraphicFramePr>
        <p:xfrm>
          <a:off x="107504" y="1556792"/>
          <a:ext cx="8856984" cy="415175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032448"/>
                <a:gridCol w="1728192"/>
                <a:gridCol w="1584176"/>
                <a:gridCol w="1512168"/>
              </a:tblGrid>
              <a:tr h="859912">
                <a:tc>
                  <a:txBody>
                    <a:bodyPr/>
                    <a:lstStyle/>
                    <a:p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 кабеля</a:t>
                      </a:r>
                      <a:endParaRPr lang="ru-RU" sz="19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Количество, км</a:t>
                      </a:r>
                      <a:endParaRPr lang="ru-RU" sz="19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Цена</a:t>
                      </a:r>
                      <a:r>
                        <a:rPr lang="en-US" sz="1900" b="1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900" b="1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за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км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Кабель оптический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Микро ADSS, 08 волокон</a:t>
                      </a:r>
                    </a:p>
                    <a:p>
                      <a:pPr marL="0" algn="l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0,700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384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Кабель оптический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Микро ADSS, 06 волокон</a:t>
                      </a:r>
                    </a:p>
                    <a:p>
                      <a:pPr marL="0" algn="l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0,400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330,86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Кабель оптический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Микро ADSS, 04 волокна</a:t>
                      </a:r>
                    </a:p>
                    <a:p>
                      <a:pPr marL="0" algn="l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0,750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260,57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Кабель оптический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Микро ADSS, 02 волокон</a:t>
                      </a:r>
                    </a:p>
                    <a:p>
                      <a:pPr marL="0" algn="l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1,700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221,15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70937" y="580526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Длина трасы – 3,550 км</a:t>
            </a:r>
          </a:p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Сумма $ 972,53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70" y="2420889"/>
            <a:ext cx="1067611" cy="8007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43" y="3291018"/>
            <a:ext cx="1067611" cy="8007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83" y="4091725"/>
            <a:ext cx="1036580" cy="7774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14" y="4972493"/>
            <a:ext cx="1067611" cy="8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6" y="404664"/>
            <a:ext cx="63591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Кабельная траса для сети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PON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со 50% покрытием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632851"/>
              </p:ext>
            </p:extLst>
          </p:nvPr>
        </p:nvGraphicFramePr>
        <p:xfrm>
          <a:off x="107504" y="1556792"/>
          <a:ext cx="8856984" cy="332879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032448"/>
                <a:gridCol w="1728192"/>
                <a:gridCol w="1584176"/>
                <a:gridCol w="1512168"/>
              </a:tblGrid>
              <a:tr h="859912">
                <a:tc>
                  <a:txBody>
                    <a:bodyPr/>
                    <a:lstStyle/>
                    <a:p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 кабеля</a:t>
                      </a:r>
                      <a:endParaRPr lang="ru-RU" sz="19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Количество, км</a:t>
                      </a:r>
                      <a:endParaRPr lang="ru-RU" sz="19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Цена</a:t>
                      </a:r>
                      <a:r>
                        <a:rPr lang="en-US" sz="1900" b="1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900" b="1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за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км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Кабель оптический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Микро ADSS, 06 волокон</a:t>
                      </a:r>
                    </a:p>
                    <a:p>
                      <a:pPr marL="0" algn="l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0,700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330,86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Кабель оптический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Микро ADSS, 04 волокна</a:t>
                      </a:r>
                    </a:p>
                    <a:p>
                      <a:pPr marL="0" algn="l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0,200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260,57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Кабель оптический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Микро ADSS, 02 волокон</a:t>
                      </a:r>
                    </a:p>
                    <a:p>
                      <a:pPr marL="0" algn="l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1,800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221,15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70937" y="580526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Длина трасы – 2,700 км</a:t>
            </a:r>
          </a:p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Сумма $ 812,58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70" y="2420889"/>
            <a:ext cx="1067611" cy="8007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83" y="3314291"/>
            <a:ext cx="1036580" cy="7774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83" y="4171785"/>
            <a:ext cx="1067611" cy="8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5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6" y="404664"/>
            <a:ext cx="63591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Зажимы и узлы крепления для сети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Ethernet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со 100% покрытием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546132"/>
              </p:ext>
            </p:extLst>
          </p:nvPr>
        </p:nvGraphicFramePr>
        <p:xfrm>
          <a:off x="107504" y="1556792"/>
          <a:ext cx="8856984" cy="390791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032448"/>
                <a:gridCol w="1728192"/>
                <a:gridCol w="1584176"/>
                <a:gridCol w="1512168"/>
              </a:tblGrid>
              <a:tr h="859912">
                <a:tc>
                  <a:txBody>
                    <a:bodyPr/>
                    <a:lstStyle/>
                    <a:p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9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</a:t>
                      </a:r>
                      <a:endParaRPr lang="ru-RU" sz="19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Цена</a:t>
                      </a:r>
                      <a:r>
                        <a:rPr lang="en-US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за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шт.</a:t>
                      </a:r>
                      <a:endParaRPr lang="en-US" sz="1900" b="1" kern="12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Зажим анкерный клиновой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806-01-35 (малый, пластиковый)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$3,41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Узел крепления натяжной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$2,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Лента монтажная нержавеющая С201, 20x0.7 мм (кассета 50м)</a:t>
                      </a:r>
                    </a:p>
                    <a:p>
                      <a:pPr marL="0" algn="l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35,03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Скрепа монтажная</a:t>
                      </a: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$11,51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17672" y="58052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Сумма $1 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436,59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/>
              <a:t/>
            </a:r>
            <a:br>
              <a:rPr lang="ru-RU" b="1" dirty="0"/>
            </a:b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236">
            <a:off x="4322484" y="2385882"/>
            <a:ext cx="1452534" cy="4950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02" y="3109340"/>
            <a:ext cx="869245" cy="663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73" y="3976356"/>
            <a:ext cx="971600" cy="648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52" y="4797153"/>
            <a:ext cx="869245" cy="58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4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6" y="404664"/>
            <a:ext cx="63591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Зажимы и узлы крепления для сети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Ethernet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с 50% покрытием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848386"/>
              </p:ext>
            </p:extLst>
          </p:nvPr>
        </p:nvGraphicFramePr>
        <p:xfrm>
          <a:off x="107504" y="1556792"/>
          <a:ext cx="8856984" cy="390791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032448"/>
                <a:gridCol w="1728192"/>
                <a:gridCol w="1584176"/>
                <a:gridCol w="1512168"/>
              </a:tblGrid>
              <a:tr h="859912">
                <a:tc>
                  <a:txBody>
                    <a:bodyPr/>
                    <a:lstStyle/>
                    <a:p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9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</a:t>
                      </a:r>
                      <a:endParaRPr lang="ru-RU" sz="19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Цена за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Зажим анкерный клиновой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806-01-35 (малый, пластиковый)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$3,41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Узел крепления натяжной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$2,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Лента монтажная нержавеющая С201, 20x0.7 мм (кассета 50м)</a:t>
                      </a:r>
                    </a:p>
                    <a:p>
                      <a:pPr marL="0" algn="l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35,03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Скрепа монтажная</a:t>
                      </a: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$11,51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51540" y="57332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Сумма 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$ 1082,11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/>
              <a:t/>
            </a:r>
            <a:br>
              <a:rPr lang="ru-RU" b="1" dirty="0"/>
            </a:b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236">
            <a:off x="4322484" y="2385882"/>
            <a:ext cx="1452534" cy="4950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02" y="3109340"/>
            <a:ext cx="869245" cy="663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73" y="3976356"/>
            <a:ext cx="971600" cy="648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52" y="4797153"/>
            <a:ext cx="869245" cy="58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6" y="404664"/>
            <a:ext cx="63591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Зажимы и узлы крепления для сети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PON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со 100% покрытием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324965"/>
              </p:ext>
            </p:extLst>
          </p:nvPr>
        </p:nvGraphicFramePr>
        <p:xfrm>
          <a:off x="107504" y="1556792"/>
          <a:ext cx="8856984" cy="463943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032448"/>
                <a:gridCol w="1728192"/>
                <a:gridCol w="1584176"/>
                <a:gridCol w="1512168"/>
              </a:tblGrid>
              <a:tr h="859912">
                <a:tc>
                  <a:txBody>
                    <a:bodyPr/>
                    <a:lstStyle/>
                    <a:p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9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</a:t>
                      </a:r>
                      <a:endParaRPr lang="ru-RU" sz="19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Цена</a:t>
                      </a:r>
                      <a:r>
                        <a:rPr lang="ru-RU" sz="1900" b="1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 за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шт.</a:t>
                      </a:r>
                      <a:endParaRPr lang="ru-RU" sz="1900" b="1" kern="12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Зажим анкерный клиновой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806-01-35 (малый, пластиковый)</a:t>
                      </a:r>
                    </a:p>
                    <a:p>
                      <a:pPr marL="0" algn="l" defTabSz="914400" rtl="0" eaLnBrk="1" latinLnBrk="0" hangingPunct="1"/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$3,41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Узел крепления натяжной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$2,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Лента монтажная нержавеющая С201, 20x0.7 мм (кассета 50м)</a:t>
                      </a:r>
                    </a:p>
                    <a:p>
                      <a:pPr marL="0" algn="l" defTabSz="914400" rtl="0" eaLnBrk="1" latinLnBrk="0" hangingPunct="1"/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35,03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Скрепа монтажная</a:t>
                      </a: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$11,51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51540" y="624289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Сумма </a:t>
            </a:r>
            <a:r>
              <a:rPr lang="ru-RU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$1 </a:t>
            </a:r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169,68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/>
              <a:t/>
            </a:r>
            <a:br>
              <a:rPr lang="ru-RU" b="1" dirty="0"/>
            </a:b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236">
            <a:off x="4322484" y="2687446"/>
            <a:ext cx="1452534" cy="4950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975" y="3501009"/>
            <a:ext cx="1235610" cy="9436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80" y="4617141"/>
            <a:ext cx="971600" cy="6480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838" y="5445226"/>
            <a:ext cx="1043608" cy="70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6" y="404664"/>
            <a:ext cx="63591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Зажимы и узлы крепления для сети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PON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с 50% покрытием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521704"/>
              </p:ext>
            </p:extLst>
          </p:nvPr>
        </p:nvGraphicFramePr>
        <p:xfrm>
          <a:off x="107504" y="1556792"/>
          <a:ext cx="8856984" cy="463943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032448"/>
                <a:gridCol w="1728192"/>
                <a:gridCol w="1584176"/>
                <a:gridCol w="1512168"/>
              </a:tblGrid>
              <a:tr h="859912">
                <a:tc>
                  <a:txBody>
                    <a:bodyPr/>
                    <a:lstStyle/>
                    <a:p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9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</a:t>
                      </a:r>
                      <a:endParaRPr lang="ru-RU" sz="19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Цена за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шт.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Зажим анкерный клиновой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806-01-35 (малый, пластиковый)</a:t>
                      </a:r>
                    </a:p>
                    <a:p>
                      <a:pPr marL="0" algn="l" defTabSz="914400" rtl="0" eaLnBrk="1" latinLnBrk="0" hangingPunct="1"/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$3,41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Узел крепления натяжной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$2,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Лента монтажная нержавеющая С201, 20x0.7 мм (кассета 50м)</a:t>
                      </a:r>
                    </a:p>
                    <a:p>
                      <a:pPr marL="0" algn="l" defTabSz="914400" rtl="0" eaLnBrk="1" latinLnBrk="0" hangingPunct="1"/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35,03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Скрепа монтажная</a:t>
                      </a: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$11,51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51540" y="624289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Сумма $ 1 064,60</a:t>
            </a: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/>
              <a:t/>
            </a:r>
            <a:br>
              <a:rPr lang="ru-RU" b="1" dirty="0"/>
            </a:br>
            <a:endParaRPr lang="ru-RU" b="1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236">
            <a:off x="4322484" y="2687446"/>
            <a:ext cx="1452534" cy="4950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975" y="3501009"/>
            <a:ext cx="1235610" cy="9436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80" y="4617141"/>
            <a:ext cx="971600" cy="6480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838" y="5445226"/>
            <a:ext cx="1043608" cy="70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5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6" y="404664"/>
            <a:ext cx="63591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Муфты и оптические распределительные коробки  для сети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Ethernet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520299"/>
              </p:ext>
            </p:extLst>
          </p:nvPr>
        </p:nvGraphicFramePr>
        <p:xfrm>
          <a:off x="107504" y="1556793"/>
          <a:ext cx="8856984" cy="4059748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032448"/>
                <a:gridCol w="1728192"/>
                <a:gridCol w="1584176"/>
                <a:gridCol w="1512168"/>
              </a:tblGrid>
              <a:tr h="792088">
                <a:tc>
                  <a:txBody>
                    <a:bodyPr/>
                    <a:lstStyle/>
                    <a:p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9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</a:t>
                      </a:r>
                      <a:endParaRPr lang="ru-RU" sz="19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Сумма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60040">
                <a:tc gridSpan="4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100% 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покрытие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Коробка распределительная оптическая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$833,68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0% 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покрытие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954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Коробка распределительная оптическая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$637,52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852936"/>
            <a:ext cx="1296144" cy="9063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100" y="4437112"/>
            <a:ext cx="1296144" cy="90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5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6" y="404664"/>
            <a:ext cx="63591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Муфты и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оптические распределительные коробки для сети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PON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154521"/>
              </p:ext>
            </p:extLst>
          </p:nvPr>
        </p:nvGraphicFramePr>
        <p:xfrm>
          <a:off x="149707" y="1772817"/>
          <a:ext cx="8856984" cy="4059748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032448"/>
                <a:gridCol w="1728192"/>
                <a:gridCol w="1584176"/>
                <a:gridCol w="1512168"/>
              </a:tblGrid>
              <a:tr h="792088">
                <a:tc>
                  <a:txBody>
                    <a:bodyPr/>
                    <a:lstStyle/>
                    <a:p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9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9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</a:t>
                      </a:r>
                      <a:endParaRPr lang="ru-RU" sz="19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Сумма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360040">
                <a:tc gridSpan="4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100% 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покрытие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Коробка распределительная оптическая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$1 176,96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0% 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покрытие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954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Коробка распределительная оптическая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$735,60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068960"/>
            <a:ext cx="1296144" cy="906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653136"/>
            <a:ext cx="1296144" cy="90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3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3368" y="0"/>
            <a:ext cx="9147368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784" y="1241455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2000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01086" y="404664"/>
            <a:ext cx="830336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- Поэтапное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подключение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абонентов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ts val="1200"/>
              </a:spcBef>
            </a:pP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26" name="Picture 2" descr="C:\Users\Sasha\Pictures\Для презентации по пон\901298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82623"/>
            <a:ext cx="77768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2144603"/>
            <a:ext cx="6984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же он достроит свой дом???</a:t>
            </a:r>
            <a:endParaRPr lang="ru-RU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799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3368" y="0"/>
            <a:ext cx="4575522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784" y="1241455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2000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36715" y="297573"/>
            <a:ext cx="8348861" cy="6462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200"/>
              </a:spcBef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Стоимость подвеса  оптического кабеля и монтажные работы: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50" y="2204678"/>
            <a:ext cx="3835639" cy="2448645"/>
          </a:xfrm>
          <a:prstGeom prst="rect">
            <a:avLst/>
          </a:prstGeom>
        </p:spPr>
      </p:pic>
      <p:pic>
        <p:nvPicPr>
          <p:cNvPr id="1026" name="Picture 2" descr="C:\Users\Sasha\Pictures\Для презентации по пон\node-3494_param-im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6921"/>
            <a:ext cx="29464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1786" y="1419074"/>
            <a:ext cx="30161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Подвес кабеля – 900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$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 км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Сварка кабеля – 5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$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за сварку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327887"/>
            <a:ext cx="6575171" cy="857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Итого: стоимость оборудования в распределительном шкафу для сети 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PON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и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Ethernet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97806685"/>
              </p:ext>
            </p:extLst>
          </p:nvPr>
        </p:nvGraphicFramePr>
        <p:xfrm>
          <a:off x="1545222" y="184482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3258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404664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Примеры ввода абонентского кабеля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asha\Pictures\Для презентации по пон\2014-05-11 11.05.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" y="1474756"/>
            <a:ext cx="4913018" cy="368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asha\Pictures\Для презентации по пон\2014-05-11 11.05.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7"/>
            <a:ext cx="4067944" cy="305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66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404664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Примеры ввода абонентского кабеля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sha\Pictures\Для презентации по пон\2014-05-11 11.07.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1"/>
            <a:ext cx="3723878" cy="496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asha\Pictures\Для презентации по пон\2014-05-11 11.07.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268" y="1556792"/>
            <a:ext cx="3795886" cy="506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5082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6" y="404664"/>
            <a:ext cx="63591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Участок абонентской разводки для сети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Ethernet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 и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PON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963647"/>
              </p:ext>
            </p:extLst>
          </p:nvPr>
        </p:nvGraphicFramePr>
        <p:xfrm>
          <a:off x="107504" y="1556792"/>
          <a:ext cx="8856984" cy="393991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032448"/>
                <a:gridCol w="1728192"/>
                <a:gridCol w="1584176"/>
                <a:gridCol w="1512168"/>
              </a:tblGrid>
              <a:tr h="648072">
                <a:tc>
                  <a:txBody>
                    <a:bodyPr/>
                    <a:lstStyle/>
                    <a:p>
                      <a:r>
                        <a:rPr lang="ru-RU" altLang="zh-CN" sz="16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6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6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</a:t>
                      </a:r>
                      <a:endParaRPr lang="ru-RU" sz="16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Цена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Кабель оптический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FTTx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с дополнительным несущим элементом (проволока 1.0 мм), 1 волокно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$176,22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Зажим анкерный клиновой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Alpha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Mile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806-01-35 (малый, пластиковый)</a:t>
                      </a:r>
                    </a:p>
                    <a:p>
                      <a:pPr marL="0" algn="l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$3,41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Узел крепления для легких кабелей типа FTTH и SNR-FOCA-UT1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$0,93</a:t>
                      </a:r>
                    </a:p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Узел крепления поддерживающий для легких кабелей типа FTTH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$0,64</a:t>
                      </a:r>
                    </a:p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236">
            <a:off x="4169500" y="3176871"/>
            <a:ext cx="1452534" cy="4950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39" y="3861048"/>
            <a:ext cx="859560" cy="80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50" y="4718034"/>
            <a:ext cx="859560" cy="7478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26" y="2204865"/>
            <a:ext cx="1187624" cy="71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3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6" y="404664"/>
            <a:ext cx="63591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Участок абонентской разводки для сети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Ethernet </a:t>
            </a:r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и </a:t>
            </a: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PON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825253"/>
              </p:ext>
            </p:extLst>
          </p:nvPr>
        </p:nvGraphicFramePr>
        <p:xfrm>
          <a:off x="107504" y="1556792"/>
          <a:ext cx="8856984" cy="490896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{E8034E78-7F5D-4C2E-B375-FC64B27BC917}</a:tableStyleId>
              </a:tblPr>
              <a:tblGrid>
                <a:gridCol w="4032448"/>
                <a:gridCol w="1728192"/>
                <a:gridCol w="1584176"/>
                <a:gridCol w="1512168"/>
              </a:tblGrid>
              <a:tr h="648072">
                <a:tc>
                  <a:txBody>
                    <a:bodyPr/>
                    <a:lstStyle/>
                    <a:p>
                      <a:r>
                        <a:rPr lang="ru-RU" altLang="zh-CN" sz="16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600" dirty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Рисунок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zh-CN" sz="16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cs typeface="Arial" pitchFamily="34" charset="0"/>
                        </a:rPr>
                        <a:t>Количество, км</a:t>
                      </a:r>
                      <a:endParaRPr lang="ru-RU" sz="1600" dirty="0" smtClean="0">
                        <a:ln>
                          <a:solidFill>
                            <a:schemeClr val="accent2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entury Gothic" pitchFamily="34" charset="0"/>
                          <a:ea typeface="+mn-ea"/>
                          <a:cs typeface="Arial" pitchFamily="34" charset="0"/>
                        </a:rPr>
                        <a:t>Цена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Разъем оптический </a:t>
                      </a:r>
                      <a:r>
                        <a:rPr lang="en-US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FiberFox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"Splice-On Connector" SC/APC 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для кабеля 2,0 х 3.0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$3,29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Розетка оптическая SNR-FTB-02F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$1,82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Адаптер проходной </a:t>
                      </a:r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SNR SC/APC-SC/APC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$0,37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Патчкорд</a:t>
                      </a: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оптический SC/APC SM 3метра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$2,18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813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Работа по прокладке и подключению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i="1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$100</a:t>
                      </a:r>
                      <a:endParaRPr lang="ru-RU" sz="1600" i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50" y="2338852"/>
            <a:ext cx="1598512" cy="658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24" y="3284984"/>
            <a:ext cx="1134126" cy="10081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32" y="4509121"/>
            <a:ext cx="560329" cy="5603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50" y="5301209"/>
            <a:ext cx="1112912" cy="6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573909"/>
            <a:ext cx="9144000" cy="144016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7" y="3789933"/>
            <a:ext cx="7655290" cy="100811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Сварочные аппараты и измерительное оборудование</a:t>
            </a:r>
            <a:endParaRPr lang="ru-RU" sz="54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63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6" y="404664"/>
            <a:ext cx="63591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Сварочные аппараты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0" y="1700809"/>
            <a:ext cx="8244408" cy="484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5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44626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4067944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784" y="1241455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2000" dirty="0"/>
          </a:p>
        </p:txBody>
      </p:sp>
      <p:sp>
        <p:nvSpPr>
          <p:cNvPr id="8" name="矩形 9"/>
          <p:cNvSpPr>
            <a:spLocks noChangeArrowheads="1"/>
          </p:cNvSpPr>
          <p:nvPr/>
        </p:nvSpPr>
        <p:spPr bwMode="auto">
          <a:xfrm>
            <a:off x="92696" y="244034"/>
            <a:ext cx="3680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2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Jilong</a:t>
            </a:r>
            <a:endParaRPr lang="ru-RU" sz="1400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798" y="971985"/>
            <a:ext cx="4170820" cy="3639040"/>
          </a:xfrm>
          <a:prstGeom prst="rect">
            <a:avLst/>
          </a:prstGeom>
        </p:spPr>
      </p:pic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6444210" y="4622818"/>
            <a:ext cx="185723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1400" dirty="0"/>
              <a:t> 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KL-280G</a:t>
            </a:r>
            <a:endParaRPr lang="zh-CN" alt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448" y="1241455"/>
            <a:ext cx="39604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Автоматический сварочный аппарат </a:t>
            </a:r>
            <a:r>
              <a:rPr lang="en-US" sz="2400" i="1" dirty="0"/>
              <a:t>KL-280G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i="1" dirty="0"/>
              <a:t>работает со всеми типами волокон, </a:t>
            </a:r>
            <a:endParaRPr lang="ru-RU" sz="2400" i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i="1" dirty="0" smtClean="0"/>
              <a:t>улучшенная</a:t>
            </a:r>
            <a:r>
              <a:rPr lang="en-US" sz="2400" i="1" dirty="0" smtClean="0"/>
              <a:t> </a:t>
            </a:r>
            <a:r>
              <a:rPr lang="ru-RU" sz="2400" i="1" dirty="0" smtClean="0"/>
              <a:t>система выравнивания </a:t>
            </a:r>
            <a:r>
              <a:rPr lang="ru-RU" sz="2400" i="1" dirty="0"/>
              <a:t>волокна по </a:t>
            </a:r>
            <a:r>
              <a:rPr lang="ru-RU" sz="2400" i="1" dirty="0" smtClean="0"/>
              <a:t>сердцевине,</a:t>
            </a:r>
            <a:endParaRPr lang="en-US" sz="2400" i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i="1" dirty="0" smtClean="0"/>
              <a:t>работа </a:t>
            </a:r>
            <a:r>
              <a:rPr lang="ru-RU" sz="2400" i="1" dirty="0"/>
              <a:t>в </a:t>
            </a:r>
            <a:r>
              <a:rPr lang="ru-RU" sz="2400" i="1" dirty="0" smtClean="0"/>
              <a:t>диапазоне </a:t>
            </a:r>
            <a:r>
              <a:rPr lang="ru-RU" sz="2400" i="1" dirty="0"/>
              <a:t>от -10С до +50С, </a:t>
            </a:r>
            <a:endParaRPr lang="en-US" sz="2400" i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i="1" dirty="0" smtClean="0"/>
              <a:t>один заряд</a:t>
            </a:r>
            <a:r>
              <a:rPr lang="en-US" sz="2400" i="1" dirty="0" smtClean="0"/>
              <a:t> </a:t>
            </a:r>
            <a:r>
              <a:rPr lang="ru-RU" sz="2400" i="1" dirty="0" smtClean="0"/>
              <a:t>батареи </a:t>
            </a:r>
            <a:r>
              <a:rPr lang="ru-RU" sz="2400" i="1" dirty="0"/>
              <a:t>на 160 </a:t>
            </a:r>
            <a:r>
              <a:rPr lang="ru-RU" sz="2400" i="1" dirty="0" smtClean="0"/>
              <a:t>сварок/усадок.</a:t>
            </a:r>
            <a:endParaRPr lang="en-US" sz="2400" i="1" dirty="0" smtClean="0"/>
          </a:p>
        </p:txBody>
      </p:sp>
    </p:spTree>
    <p:extLst>
      <p:ext uri="{BB962C8B-B14F-4D97-AF65-F5344CB8AC3E}">
        <p14:creationId xmlns:p14="http://schemas.microsoft.com/office/powerpoint/2010/main" val="182970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44626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4283968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784" y="1241455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2000" dirty="0"/>
          </a:p>
        </p:txBody>
      </p:sp>
      <p:sp>
        <p:nvSpPr>
          <p:cNvPr id="8" name="矩形 9"/>
          <p:cNvSpPr>
            <a:spLocks noChangeArrowheads="1"/>
          </p:cNvSpPr>
          <p:nvPr/>
        </p:nvSpPr>
        <p:spPr bwMode="auto">
          <a:xfrm>
            <a:off x="92696" y="244034"/>
            <a:ext cx="3680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2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Jilong</a:t>
            </a:r>
            <a:endParaRPr lang="ru-RU" sz="1400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81" y="1423596"/>
            <a:ext cx="2867401" cy="2766091"/>
          </a:xfrm>
          <a:prstGeom prst="rect">
            <a:avLst/>
          </a:prstGeom>
        </p:spPr>
      </p:pic>
      <p:sp>
        <p:nvSpPr>
          <p:cNvPr id="11" name="矩形 9"/>
          <p:cNvSpPr>
            <a:spLocks noChangeArrowheads="1"/>
          </p:cNvSpPr>
          <p:nvPr/>
        </p:nvSpPr>
        <p:spPr bwMode="auto">
          <a:xfrm>
            <a:off x="1213366" y="4437114"/>
            <a:ext cx="185723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1400" dirty="0"/>
              <a:t> 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KL-500</a:t>
            </a:r>
            <a:endParaRPr lang="zh-CN" alt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1028599"/>
            <a:ext cx="44622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Автоматический сварочный аппарат </a:t>
            </a:r>
            <a:r>
              <a:rPr lang="ru-RU" sz="2000" i="1" dirty="0" smtClean="0"/>
              <a:t>KL-500 </a:t>
            </a:r>
            <a:r>
              <a:rPr lang="ru-RU" sz="2000" i="1" dirty="0"/>
              <a:t>- </a:t>
            </a:r>
            <a:r>
              <a:rPr lang="ru-RU" sz="2000" i="1" dirty="0" smtClean="0"/>
              <a:t>самый </a:t>
            </a:r>
            <a:r>
              <a:rPr lang="ru-RU" sz="2000" i="1" dirty="0"/>
              <a:t>маленький аппарат в своем классе</a:t>
            </a:r>
            <a:r>
              <a:rPr lang="ru-RU" sz="2000" i="1" dirty="0" smtClean="0"/>
              <a:t>.</a:t>
            </a:r>
            <a:endParaRPr lang="en-US" sz="2000" i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i="1" dirty="0" smtClean="0"/>
              <a:t>Работает со </a:t>
            </a:r>
            <a:r>
              <a:rPr lang="ru-RU" sz="2000" i="1" dirty="0"/>
              <a:t>всеми основными типами </a:t>
            </a:r>
            <a:r>
              <a:rPr lang="ru-RU" sz="2000" i="1" dirty="0" smtClean="0"/>
              <a:t>оптических волокон.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i="1" dirty="0" smtClean="0"/>
              <a:t>юстировка </a:t>
            </a:r>
            <a:r>
              <a:rPr lang="ru-RU" sz="2000" i="1" dirty="0"/>
              <a:t>волокон может быть произведена </a:t>
            </a:r>
            <a:r>
              <a:rPr lang="ru-RU" sz="2000" i="1" dirty="0" smtClean="0"/>
              <a:t>как</a:t>
            </a:r>
            <a:r>
              <a:rPr lang="en-US" sz="2000" i="1" dirty="0" smtClean="0"/>
              <a:t> </a:t>
            </a:r>
            <a:r>
              <a:rPr lang="ru-RU" sz="2000" i="1" dirty="0" smtClean="0"/>
              <a:t>по </a:t>
            </a:r>
            <a:r>
              <a:rPr lang="ru-RU" sz="2000" i="1" dirty="0"/>
              <a:t>сердцевине и по оболочке свариваемых </a:t>
            </a:r>
            <a:r>
              <a:rPr lang="ru-RU" sz="2000" i="1" dirty="0" smtClean="0"/>
              <a:t>волокон</a:t>
            </a:r>
            <a:r>
              <a:rPr lang="ru-RU" sz="2000" i="1" dirty="0"/>
              <a:t>, так и в ручную. </a:t>
            </a:r>
            <a:endParaRPr lang="en-US" sz="2000" i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i="1" dirty="0" smtClean="0"/>
              <a:t>Работа </a:t>
            </a:r>
            <a:r>
              <a:rPr lang="ru-RU" sz="2000" i="1" dirty="0"/>
              <a:t>в диапазоне от -10С до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i="1" dirty="0"/>
              <a:t>+50С, </a:t>
            </a:r>
            <a:endParaRPr lang="en-US" sz="2000" i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i="1" dirty="0" smtClean="0"/>
              <a:t>один </a:t>
            </a:r>
            <a:r>
              <a:rPr lang="ru-RU" sz="2000" i="1" dirty="0"/>
              <a:t>заряд батареи на </a:t>
            </a:r>
            <a:r>
              <a:rPr lang="ru-RU" sz="2000" i="1" dirty="0" smtClean="0"/>
              <a:t>120</a:t>
            </a:r>
            <a:r>
              <a:rPr lang="en-US" sz="2000" i="1" dirty="0" smtClean="0"/>
              <a:t> c</a:t>
            </a:r>
            <a:r>
              <a:rPr lang="ru-RU" sz="2000" i="1" dirty="0" smtClean="0"/>
              <a:t>варок/усадок</a:t>
            </a:r>
            <a:r>
              <a:rPr lang="ru-RU" sz="20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150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3368" y="0"/>
            <a:ext cx="9147368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784" y="1241455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2000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01086" y="404664"/>
            <a:ext cx="830336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- Более высокая себестоимость подключения абонентов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ts val="1200"/>
              </a:spcBef>
            </a:pP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52" y="836712"/>
            <a:ext cx="8012699" cy="5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44626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4067944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784" y="1241455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2000" dirty="0"/>
          </a:p>
        </p:txBody>
      </p:sp>
      <p:sp>
        <p:nvSpPr>
          <p:cNvPr id="8" name="矩形 9"/>
          <p:cNvSpPr>
            <a:spLocks noChangeArrowheads="1"/>
          </p:cNvSpPr>
          <p:nvPr/>
        </p:nvSpPr>
        <p:spPr bwMode="auto">
          <a:xfrm>
            <a:off x="92696" y="244034"/>
            <a:ext cx="3680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2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FiberFox</a:t>
            </a:r>
            <a:endParaRPr lang="ru-RU" sz="1400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5508106" y="6224446"/>
            <a:ext cx="221727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2000" dirty="0" smtClean="0"/>
              <a:t> 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M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ini 4S</a:t>
            </a:r>
            <a:endParaRPr lang="zh-CN" alt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448" y="1241455"/>
            <a:ext cx="39604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Автоматический сварочный аппарат </a:t>
            </a:r>
            <a:r>
              <a:rPr lang="ru-RU" sz="2400" dirty="0" err="1" smtClean="0"/>
              <a:t>Mini</a:t>
            </a:r>
            <a:r>
              <a:rPr lang="ru-RU" sz="2400" dirty="0" smtClean="0"/>
              <a:t> 4S</a:t>
            </a:r>
            <a:endParaRPr lang="en-US" sz="24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i="1" dirty="0" smtClean="0"/>
              <a:t>работает </a:t>
            </a:r>
            <a:r>
              <a:rPr lang="ru-RU" sz="2400" i="1" dirty="0"/>
              <a:t>со всеми типами </a:t>
            </a:r>
            <a:r>
              <a:rPr lang="ru-RU" sz="2400" i="1" dirty="0" smtClean="0"/>
              <a:t>волокон,</a:t>
            </a:r>
            <a:endParaRPr lang="en-US" sz="2400" i="1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i="1" dirty="0" smtClean="0"/>
              <a:t>улучшенная система</a:t>
            </a:r>
            <a:r>
              <a:rPr lang="en-US" sz="2400" i="1" dirty="0" smtClean="0"/>
              <a:t> </a:t>
            </a:r>
            <a:r>
              <a:rPr lang="ru-RU" sz="2400" i="1" dirty="0" smtClean="0"/>
              <a:t>выравнивания </a:t>
            </a:r>
            <a:r>
              <a:rPr lang="ru-RU" sz="2400" i="1" dirty="0"/>
              <a:t>волокна по сердцевине DCA, </a:t>
            </a:r>
            <a:endParaRPr lang="en-US" sz="2400" i="1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i="1" dirty="0" smtClean="0"/>
              <a:t>Работа</a:t>
            </a:r>
            <a:r>
              <a:rPr lang="en-US" sz="2400" i="1" dirty="0" smtClean="0"/>
              <a:t> </a:t>
            </a:r>
            <a:r>
              <a:rPr lang="ru-RU" sz="2400" i="1" dirty="0" smtClean="0"/>
              <a:t>в </a:t>
            </a:r>
            <a:r>
              <a:rPr lang="ru-RU" sz="2400" i="1" dirty="0"/>
              <a:t>диапазоне от -15С до +60С, </a:t>
            </a:r>
            <a:endParaRPr lang="en-US" sz="2400" i="1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i="1" dirty="0" smtClean="0"/>
              <a:t>один </a:t>
            </a:r>
            <a:r>
              <a:rPr lang="ru-RU" sz="2400" i="1" dirty="0"/>
              <a:t>заряд батареи </a:t>
            </a:r>
            <a:r>
              <a:rPr lang="ru-RU" sz="2400" i="1" dirty="0" smtClean="0"/>
              <a:t>на</a:t>
            </a:r>
            <a:r>
              <a:rPr lang="en-US" sz="2400" i="1" dirty="0" smtClean="0"/>
              <a:t> </a:t>
            </a:r>
            <a:r>
              <a:rPr lang="ru-RU" sz="2400" i="1" dirty="0" smtClean="0"/>
              <a:t>130 </a:t>
            </a:r>
            <a:r>
              <a:rPr lang="ru-RU" sz="2400" dirty="0" smtClean="0"/>
              <a:t>сварок/усадок</a:t>
            </a:r>
            <a:endParaRPr lang="en-US" sz="2400" i="1" dirty="0" smtClean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49" y="-819472"/>
            <a:ext cx="4938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44626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4575522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784" y="1241455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1028599"/>
            <a:ext cx="41022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/>
              <a:t>Автоматический сварочный аппарат </a:t>
            </a:r>
            <a:r>
              <a:rPr lang="ru-RU" sz="2000" dirty="0" err="1"/>
              <a:t>Mini</a:t>
            </a:r>
            <a:r>
              <a:rPr lang="ru-RU" sz="2000" dirty="0"/>
              <a:t> </a:t>
            </a:r>
            <a:r>
              <a:rPr lang="en-US" sz="2000" dirty="0" smtClean="0"/>
              <a:t>6</a:t>
            </a:r>
            <a:r>
              <a:rPr lang="ru-RU" sz="2000" dirty="0" smtClean="0"/>
              <a:t>S</a:t>
            </a:r>
            <a:endParaRPr lang="en-US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/>
              <a:t>работает со всеми типами волокон,</a:t>
            </a:r>
            <a:endParaRPr lang="en-US" sz="2000" i="1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/>
              <a:t>улучшенная система</a:t>
            </a:r>
            <a:r>
              <a:rPr lang="en-US" sz="2000" i="1" dirty="0"/>
              <a:t> </a:t>
            </a:r>
            <a:r>
              <a:rPr lang="ru-RU" sz="2000" i="1" dirty="0"/>
              <a:t>выравнивания волокна по сердцевине </a:t>
            </a:r>
            <a:r>
              <a:rPr lang="en-US" sz="2000" i="1" dirty="0"/>
              <a:t>DWACAS</a:t>
            </a:r>
            <a:r>
              <a:rPr lang="ru-RU" sz="2000" i="1" dirty="0" smtClean="0"/>
              <a:t>, </a:t>
            </a:r>
            <a:endParaRPr lang="en-US" sz="2000" i="1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/>
              <a:t>Работа</a:t>
            </a:r>
            <a:r>
              <a:rPr lang="en-US" sz="2000" i="1" dirty="0"/>
              <a:t> </a:t>
            </a:r>
            <a:r>
              <a:rPr lang="ru-RU" sz="2000" i="1" dirty="0"/>
              <a:t>в диапазоне от -15С до +60С, </a:t>
            </a:r>
            <a:endParaRPr lang="en-US" sz="2000" i="1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i="1" dirty="0"/>
              <a:t>один заряд батареи на</a:t>
            </a:r>
            <a:r>
              <a:rPr lang="en-US" sz="2000" i="1" dirty="0"/>
              <a:t> </a:t>
            </a:r>
            <a:r>
              <a:rPr lang="ru-RU" sz="2000" i="1" dirty="0"/>
              <a:t>130 </a:t>
            </a:r>
            <a:r>
              <a:rPr lang="ru-RU" sz="2000" dirty="0"/>
              <a:t>сварок/усадок</a:t>
            </a:r>
            <a:endParaRPr lang="en-US" sz="2000" i="1" dirty="0"/>
          </a:p>
        </p:txBody>
      </p:sp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162628" y="431573"/>
            <a:ext cx="3680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2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FiberFox</a:t>
            </a:r>
            <a:endParaRPr lang="ru-RU" sz="1400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1063609" y="6021290"/>
            <a:ext cx="221727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2000" dirty="0" smtClean="0"/>
              <a:t> 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M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ini 6S</a:t>
            </a:r>
            <a:endParaRPr lang="zh-CN" alt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79" y="-109462"/>
            <a:ext cx="4830179" cy="67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7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44626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4067944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784" y="1241455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2000" dirty="0"/>
          </a:p>
        </p:txBody>
      </p:sp>
      <p:sp>
        <p:nvSpPr>
          <p:cNvPr id="8" name="矩形 9"/>
          <p:cNvSpPr>
            <a:spLocks noChangeArrowheads="1"/>
          </p:cNvSpPr>
          <p:nvPr/>
        </p:nvSpPr>
        <p:spPr bwMode="auto">
          <a:xfrm>
            <a:off x="107504" y="474866"/>
            <a:ext cx="3680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SNR</a:t>
            </a:r>
            <a:endParaRPr lang="ru-RU" sz="1400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5868146" y="5517234"/>
            <a:ext cx="27933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1400" dirty="0" smtClean="0"/>
              <a:t> 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SNR-OLS-01</a:t>
            </a:r>
            <a:endParaRPr lang="zh-CN" alt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056" y="1598995"/>
            <a:ext cx="39604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Стабилизированный источник оптического </a:t>
            </a:r>
            <a:r>
              <a:rPr lang="ru-RU" sz="2400" i="1" dirty="0" smtClean="0"/>
              <a:t>излучения </a:t>
            </a:r>
            <a:r>
              <a:rPr lang="ru-RU" sz="2400" i="1" dirty="0"/>
              <a:t>в двух диапазонах длин волн 1310 и </a:t>
            </a:r>
            <a:r>
              <a:rPr lang="ru-RU" sz="2400" i="1" dirty="0" smtClean="0"/>
              <a:t>1550нм,с </a:t>
            </a:r>
            <a:r>
              <a:rPr lang="ru-RU" sz="2400" i="1" dirty="0"/>
              <a:t>возможностью модуляции излучения с </a:t>
            </a:r>
            <a:r>
              <a:rPr lang="ru-RU" sz="2400" i="1" dirty="0" smtClean="0"/>
              <a:t>частотой</a:t>
            </a:r>
            <a:r>
              <a:rPr lang="en-US" sz="2400" i="1" dirty="0" smtClean="0"/>
              <a:t> </a:t>
            </a:r>
            <a:r>
              <a:rPr lang="ru-RU" sz="2400" i="1" dirty="0" smtClean="0"/>
              <a:t>270/1000/2000 </a:t>
            </a:r>
            <a:r>
              <a:rPr lang="ru-RU" sz="2400" i="1" dirty="0"/>
              <a:t>Гц.</a:t>
            </a:r>
            <a:endParaRPr lang="en-US" sz="2400" i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8" y="1426121"/>
            <a:ext cx="3646835" cy="34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0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44626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4067944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784" y="1241455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2000" dirty="0"/>
          </a:p>
        </p:txBody>
      </p:sp>
      <p:sp>
        <p:nvSpPr>
          <p:cNvPr id="8" name="矩形 9"/>
          <p:cNvSpPr>
            <a:spLocks noChangeArrowheads="1"/>
          </p:cNvSpPr>
          <p:nvPr/>
        </p:nvSpPr>
        <p:spPr bwMode="auto">
          <a:xfrm>
            <a:off x="107504" y="474866"/>
            <a:ext cx="3680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SNR</a:t>
            </a:r>
            <a:endParaRPr lang="ru-RU" sz="1400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5868146" y="5517234"/>
            <a:ext cx="27933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sz="1400" dirty="0" smtClean="0"/>
              <a:t> 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SNR-OMT-12C</a:t>
            </a:r>
            <a:endParaRPr lang="zh-CN" altLang="en-US" sz="2000" b="1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  <a:ea typeface="微软雅黑" pitchFamily="34" charset="-12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4224" y="1241455"/>
            <a:ext cx="39604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/>
              <a:t>Многофункциональный оптический тестер </a:t>
            </a:r>
            <a:r>
              <a:rPr lang="en-US" sz="2400" i="1" dirty="0" smtClean="0"/>
              <a:t>SNROMT - 12C </a:t>
            </a:r>
            <a:r>
              <a:rPr lang="ru-RU" sz="2400" i="1" dirty="0"/>
              <a:t>сочетает функциональные </a:t>
            </a:r>
            <a:r>
              <a:rPr lang="ru-RU" sz="2400" i="1" dirty="0" smtClean="0"/>
              <a:t>возможности</a:t>
            </a:r>
            <a:endParaRPr lang="ru-RU" sz="2400" i="1" dirty="0"/>
          </a:p>
          <a:p>
            <a:r>
              <a:rPr lang="ru-RU" sz="2400" i="1" dirty="0"/>
              <a:t>измерителя мощности, источника </a:t>
            </a:r>
            <a:r>
              <a:rPr lang="ru-RU" sz="2400" i="1" dirty="0" smtClean="0"/>
              <a:t>стабилизированного </a:t>
            </a:r>
            <a:r>
              <a:rPr lang="ru-RU" sz="2400" i="1" dirty="0"/>
              <a:t>оптического излучения и визуального </a:t>
            </a:r>
            <a:r>
              <a:rPr lang="ru-RU" sz="2400" i="1" dirty="0" err="1"/>
              <a:t>дефек</a:t>
            </a:r>
            <a:r>
              <a:rPr lang="ru-RU" sz="2400" i="1" dirty="0"/>
              <a:t>-</a:t>
            </a:r>
          </a:p>
          <a:p>
            <a:r>
              <a:rPr lang="ru-RU" sz="2400" i="1" dirty="0" err="1"/>
              <a:t>тоскоп</a:t>
            </a:r>
            <a:r>
              <a:rPr lang="ru-RU" sz="2400" i="1" dirty="0"/>
              <a:t> для поиска неисправностей</a:t>
            </a:r>
            <a:endParaRPr lang="en-US" sz="2400" i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06488"/>
            <a:ext cx="3370606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9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44626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4067944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784" y="1241455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endParaRPr lang="ru-RU" sz="2000" dirty="0"/>
          </a:p>
        </p:txBody>
      </p:sp>
      <p:sp>
        <p:nvSpPr>
          <p:cNvPr id="8" name="矩形 9"/>
          <p:cNvSpPr>
            <a:spLocks noChangeArrowheads="1"/>
          </p:cNvSpPr>
          <p:nvPr/>
        </p:nvSpPr>
        <p:spPr bwMode="auto">
          <a:xfrm>
            <a:off x="107504" y="474866"/>
            <a:ext cx="3680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ea typeface="微软雅黑" pitchFamily="34" charset="-122"/>
              </a:rPr>
              <a:t>Alpha Mile</a:t>
            </a:r>
            <a:endParaRPr lang="ru-RU" sz="1400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4224" y="1241455"/>
            <a:ext cx="39604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/>
              <a:t>Портативный </a:t>
            </a:r>
            <a:r>
              <a:rPr lang="ru-RU" sz="2400" i="1" dirty="0"/>
              <a:t>оптический </a:t>
            </a:r>
            <a:r>
              <a:rPr lang="ru-RU" sz="2400" i="1" dirty="0" smtClean="0"/>
              <a:t>рефлектометр </a:t>
            </a:r>
            <a:r>
              <a:rPr lang="en-US" sz="2400" i="1" dirty="0" smtClean="0"/>
              <a:t>AM-OTDR-01</a:t>
            </a:r>
            <a:r>
              <a:rPr lang="ru-RU" sz="2400" i="1" dirty="0" smtClean="0"/>
              <a:t> и </a:t>
            </a:r>
            <a:r>
              <a:rPr lang="ru-RU" sz="2400" i="1" dirty="0"/>
              <a:t>AM-OTDR-02. Прибор измеряет затухания</a:t>
            </a:r>
          </a:p>
          <a:p>
            <a:r>
              <a:rPr lang="ru-RU" sz="2400" i="1" dirty="0"/>
              <a:t>в оптических волокнах и их соединениях, длину</a:t>
            </a:r>
          </a:p>
          <a:p>
            <a:r>
              <a:rPr lang="ru-RU" sz="2400" i="1" dirty="0"/>
              <a:t>оптического волокна и расстояния до </a:t>
            </a:r>
            <a:r>
              <a:rPr lang="ru-RU" sz="2400" i="1" dirty="0" smtClean="0"/>
              <a:t>неоднородностей </a:t>
            </a:r>
            <a:r>
              <a:rPr lang="ru-RU" sz="2400" i="1" dirty="0"/>
              <a:t>волоконно-оптических линий связи. </a:t>
            </a:r>
            <a:endParaRPr lang="en-US" sz="2400" i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94228"/>
            <a:ext cx="4220422" cy="43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7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2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6" y="404664"/>
            <a:ext cx="63591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5774785"/>
              </p:ext>
            </p:extLst>
          </p:nvPr>
        </p:nvGraphicFramePr>
        <p:xfrm>
          <a:off x="1836738" y="2132856"/>
          <a:ext cx="5975623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1684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734149"/>
            <a:ext cx="81593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Реализация кабельной инфраструктуры:</a:t>
            </a:r>
          </a:p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- Прокладка кабеля в кабельной канализации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82" y="332656"/>
            <a:ext cx="4737867" cy="3553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60576"/>
            <a:ext cx="4067944" cy="305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1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1" y="-9757"/>
            <a:ext cx="9156399" cy="5454981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734149"/>
            <a:ext cx="8159347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Реализация кабельной инфраструктуры:</a:t>
            </a:r>
          </a:p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- Прокладка кабеля по воздуху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5224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193134" cy="20384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01" y="2564905"/>
            <a:ext cx="6702461" cy="2743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12" y="332657"/>
            <a:ext cx="2199792" cy="2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3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4568</TotalTime>
  <Words>2470</Words>
  <Application>Microsoft Office PowerPoint</Application>
  <PresentationFormat>Экран (4:3)</PresentationFormat>
  <Paragraphs>710</Paragraphs>
  <Slides>75</Slides>
  <Notes>68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Тема Office</vt:lpstr>
      <vt:lpstr>На чем все держится ? Волоконно-оптические сети FTTH в коттеджных поселках</vt:lpstr>
      <vt:lpstr>Основные отличия коттеджных  сетей FTTx от городских сетей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Варианты климатических телекоммуникационных шкафов для размещения центрального узла: </vt:lpstr>
      <vt:lpstr>КАБЕЛЬ ДЛЯ FTTH СЕТИ ПОСЕЛКА</vt:lpstr>
      <vt:lpstr>Презентация PowerPoint</vt:lpstr>
      <vt:lpstr>Презентация PowerPoint</vt:lpstr>
      <vt:lpstr>Презентация PowerPoint</vt:lpstr>
      <vt:lpstr>Презентация PowerPoint</vt:lpstr>
      <vt:lpstr>Абонентский оптический кабель для  FTTx сетей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РАСПРЕДЕЛИТЕЛЬНЫЕ ОПТИЧЕСКИЙ МУФТЫ И БОКСЫ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УЧАСТОК АБОНЕНТСКОЙ РАЗВОДКИ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Сварочные аппараты и измерительное оборудование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Волков</dc:creator>
  <cp:lastModifiedBy>RePack by Diakov</cp:lastModifiedBy>
  <cp:revision>226</cp:revision>
  <dcterms:created xsi:type="dcterms:W3CDTF">2014-04-10T05:27:35Z</dcterms:created>
  <dcterms:modified xsi:type="dcterms:W3CDTF">2014-05-21T12:39:25Z</dcterms:modified>
</cp:coreProperties>
</file>