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72" r:id="rId4"/>
    <p:sldId id="273" r:id="rId5"/>
    <p:sldId id="328" r:id="rId6"/>
    <p:sldId id="277" r:id="rId7"/>
    <p:sldId id="329" r:id="rId8"/>
    <p:sldId id="330" r:id="rId9"/>
    <p:sldId id="331" r:id="rId10"/>
    <p:sldId id="332" r:id="rId11"/>
    <p:sldId id="333" r:id="rId12"/>
    <p:sldId id="335" r:id="rId13"/>
    <p:sldId id="334" r:id="rId14"/>
    <p:sldId id="346" r:id="rId15"/>
    <p:sldId id="338" r:id="rId16"/>
    <p:sldId id="339" r:id="rId17"/>
    <p:sldId id="340" r:id="rId18"/>
    <p:sldId id="341" r:id="rId19"/>
    <p:sldId id="342" r:id="rId20"/>
    <p:sldId id="343" r:id="rId21"/>
    <p:sldId id="347" r:id="rId22"/>
    <p:sldId id="348" r:id="rId23"/>
    <p:sldId id="311" r:id="rId24"/>
    <p:sldId id="349" r:id="rId25"/>
    <p:sldId id="350" r:id="rId26"/>
    <p:sldId id="344" r:id="rId27"/>
    <p:sldId id="345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9" autoAdjust="0"/>
    <p:restoredTop sz="85645" autoAdjust="0"/>
  </p:normalViewPr>
  <p:slideViewPr>
    <p:cSldViewPr>
      <p:cViewPr>
        <p:scale>
          <a:sx n="100" d="100"/>
          <a:sy n="100" d="100"/>
        </p:scale>
        <p:origin x="-2136" y="-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mitry:Documents:&#1040;&#1082;&#1072;&#1076;&#1077;&#1084;&#1080;&#1103;%20&#1053;&#1040;&#1043;.%20&#1069;&#1082;&#1086;&#1085;&#1086;&#1084;&#1080;&#1095;&#1077;&#1089;&#1082;&#1072;&#1103;%20&#1084;&#1086;&#1076;&#1077;&#1083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mitry:Documents:&#1040;&#1082;&#1072;&#1076;&#1077;&#1084;&#1080;&#1103;%20&#1053;&#1040;&#1043;.%20&#1069;&#1082;&#1086;&#1085;&#1086;&#1084;&#1080;&#1095;&#1077;&#1089;&#1082;&#1072;&#1103;%20&#1084;&#1086;&#1076;&#1077;&#1083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Cash Flow</a:t>
            </a:r>
            <a:endParaRPr lang="ru-RU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CF дисконтированный</c:v>
          </c:tx>
          <c:marker>
            <c:symbol val="none"/>
          </c:marker>
          <c:cat>
            <c:numRef>
              <c:f>'Денежный поток'!$E$2:$K$2</c:f>
              <c:numCache>
                <c:formatCode>General</c:formatCode>
                <c:ptCount val="7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</c:numCache>
            </c:numRef>
          </c:cat>
          <c:val>
            <c:numRef>
              <c:f>'Денежный поток'!$E$23:$K$23</c:f>
              <c:numCache>
                <c:formatCode>#\ ##0;\(#\ ##0\)</c:formatCode>
                <c:ptCount val="7"/>
                <c:pt idx="0">
                  <c:v>-731683.2882530002</c:v>
                </c:pt>
                <c:pt idx="1">
                  <c:v>-410079.4194590871</c:v>
                </c:pt>
                <c:pt idx="2">
                  <c:v>-144507.1609237372</c:v>
                </c:pt>
                <c:pt idx="3">
                  <c:v>67205.8156884104</c:v>
                </c:pt>
                <c:pt idx="4">
                  <c:v>232333.2876298057</c:v>
                </c:pt>
                <c:pt idx="5">
                  <c:v>353710.1738913066</c:v>
                </c:pt>
                <c:pt idx="6">
                  <c:v>440362.8802412306</c:v>
                </c:pt>
              </c:numCache>
            </c:numRef>
          </c:val>
          <c:smooth val="0"/>
        </c:ser>
        <c:ser>
          <c:idx val="1"/>
          <c:order val="1"/>
          <c:tx>
            <c:v>CF недисконтированный</c:v>
          </c:tx>
          <c:marker>
            <c:symbol val="none"/>
          </c:marker>
          <c:cat>
            <c:numRef>
              <c:f>'Денежный поток'!$E$2:$K$2</c:f>
              <c:numCache>
                <c:formatCode>General</c:formatCode>
                <c:ptCount val="7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</c:numCache>
            </c:numRef>
          </c:cat>
          <c:val>
            <c:numRef>
              <c:f>'Денежный поток'!$E$24:$K$24</c:f>
              <c:numCache>
                <c:formatCode>#\ ##0;\(#\ ##0\)</c:formatCode>
                <c:ptCount val="7"/>
                <c:pt idx="0">
                  <c:v>-731683.2882530002</c:v>
                </c:pt>
                <c:pt idx="1">
                  <c:v>-361838.8391400001</c:v>
                </c:pt>
                <c:pt idx="2">
                  <c:v>-10619.52722699998</c:v>
                </c:pt>
                <c:pt idx="3">
                  <c:v>311369.4460779999</c:v>
                </c:pt>
                <c:pt idx="4">
                  <c:v>600178.4265501997</c:v>
                </c:pt>
                <c:pt idx="5">
                  <c:v>844310.6991286395</c:v>
                </c:pt>
                <c:pt idx="6">
                  <c:v>1.04474367442187E6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885624"/>
        <c:axId val="-2129882536"/>
      </c:lineChart>
      <c:catAx>
        <c:axId val="-212988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29882536"/>
        <c:crosses val="autoZero"/>
        <c:auto val="1"/>
        <c:lblAlgn val="ctr"/>
        <c:lblOffset val="100"/>
        <c:noMultiLvlLbl val="0"/>
      </c:catAx>
      <c:valAx>
        <c:axId val="-2129882536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#\ ##0;\(#\ ##0\)" sourceLinked="1"/>
        <c:majorTickMark val="none"/>
        <c:minorTickMark val="none"/>
        <c:tickLblPos val="nextTo"/>
        <c:crossAx val="-2129885624"/>
        <c:crossesAt val="1.0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Cash Flow</a:t>
            </a:r>
            <a:endParaRPr lang="ru-RU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CF дисконтированный</c:v>
          </c:tx>
          <c:marker>
            <c:symbol val="none"/>
          </c:marker>
          <c:cat>
            <c:numRef>
              <c:f>'Денежный поток'!$E$2:$K$2</c:f>
              <c:numCache>
                <c:formatCode>General</c:formatCode>
                <c:ptCount val="7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</c:numCache>
            </c:numRef>
          </c:cat>
          <c:val>
            <c:numRef>
              <c:f>'Денежный поток'!$E$23:$K$23</c:f>
              <c:numCache>
                <c:formatCode>#\ ##0;\(#\ ##0\)</c:formatCode>
                <c:ptCount val="7"/>
                <c:pt idx="0">
                  <c:v>-731683.2882530002</c:v>
                </c:pt>
                <c:pt idx="1">
                  <c:v>-410079.4194590871</c:v>
                </c:pt>
                <c:pt idx="2">
                  <c:v>-144507.1609237372</c:v>
                </c:pt>
                <c:pt idx="3">
                  <c:v>67205.8156884104</c:v>
                </c:pt>
                <c:pt idx="4">
                  <c:v>232333.2876298057</c:v>
                </c:pt>
                <c:pt idx="5">
                  <c:v>353710.1738913066</c:v>
                </c:pt>
                <c:pt idx="6">
                  <c:v>440362.8802412306</c:v>
                </c:pt>
              </c:numCache>
            </c:numRef>
          </c:val>
          <c:smooth val="0"/>
        </c:ser>
        <c:ser>
          <c:idx val="1"/>
          <c:order val="1"/>
          <c:tx>
            <c:v>CF недисконтированный</c:v>
          </c:tx>
          <c:marker>
            <c:symbol val="none"/>
          </c:marker>
          <c:cat>
            <c:numRef>
              <c:f>'Денежный поток'!$E$2:$K$2</c:f>
              <c:numCache>
                <c:formatCode>General</c:formatCode>
                <c:ptCount val="7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</c:numCache>
            </c:numRef>
          </c:cat>
          <c:val>
            <c:numRef>
              <c:f>'Денежный поток'!$E$24:$K$24</c:f>
              <c:numCache>
                <c:formatCode>#\ ##0;\(#\ ##0\)</c:formatCode>
                <c:ptCount val="7"/>
                <c:pt idx="0">
                  <c:v>-731683.2882530002</c:v>
                </c:pt>
                <c:pt idx="1">
                  <c:v>-361838.8391400001</c:v>
                </c:pt>
                <c:pt idx="2">
                  <c:v>-10619.52722699998</c:v>
                </c:pt>
                <c:pt idx="3">
                  <c:v>311369.4460779999</c:v>
                </c:pt>
                <c:pt idx="4">
                  <c:v>600178.4265501997</c:v>
                </c:pt>
                <c:pt idx="5">
                  <c:v>844310.6991286395</c:v>
                </c:pt>
                <c:pt idx="6">
                  <c:v>1.04474367442187E6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818520"/>
        <c:axId val="-2129815480"/>
      </c:lineChart>
      <c:catAx>
        <c:axId val="-212981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29815480"/>
        <c:crosses val="autoZero"/>
        <c:auto val="1"/>
        <c:lblAlgn val="ctr"/>
        <c:lblOffset val="100"/>
        <c:noMultiLvlLbl val="0"/>
      </c:catAx>
      <c:valAx>
        <c:axId val="-212981548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#\ ##0;\(#\ ##0\)" sourceLinked="1"/>
        <c:majorTickMark val="none"/>
        <c:minorTickMark val="none"/>
        <c:tickLblPos val="nextTo"/>
        <c:crossAx val="-2129818520"/>
        <c:crossesAt val="1.0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3BEB-9392-4D75-BD2C-0BBB1AC61329}" type="datetimeFigureOut">
              <a:rPr lang="ru-RU" smtClean="0"/>
              <a:t>21.05.14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D7114-1C72-4792-BEAC-61347956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6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4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t>21.05.14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8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t>21.05.14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5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t>21.05.14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0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t>21.05.14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3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t>21.05.14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1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t>21.05.14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t>21.05.14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t>21.05.14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8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t>21.05.14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3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t>21.05.14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0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t>21.05.14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4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AE9F-F310-4FA4-B358-E8C10CCF9F1A}" type="datetimeFigureOut">
              <a:rPr lang="ru-RU" smtClean="0"/>
              <a:t>21.05.14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0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3795886"/>
            <a:ext cx="2699792" cy="774084"/>
          </a:xfrm>
          <a:prstGeom prst="rect">
            <a:avLst/>
          </a:prstGeom>
          <a:solidFill>
            <a:srgbClr val="DD8047">
              <a:alpha val="39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813890"/>
            <a:ext cx="6300192" cy="77408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3795886"/>
            <a:ext cx="7655290" cy="7560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Малоэтажное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строительство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Предпосылки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аналитика,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экономика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653448"/>
            <a:ext cx="23762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b="1" dirty="0" err="1" smtClean="0">
                <a:solidFill>
                  <a:schemeClr val="bg1"/>
                </a:solidFill>
              </a:rPr>
              <a:t>Самоделко</a:t>
            </a:r>
            <a:r>
              <a:rPr lang="ru-RU" b="1" dirty="0" smtClean="0">
                <a:solidFill>
                  <a:schemeClr val="bg1"/>
                </a:solidFill>
              </a:rPr>
              <a:t> Дмитрий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3723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939902"/>
            <a:ext cx="269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NAG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АКАДЕМИЯ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3808" y="4653448"/>
            <a:ext cx="23762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err="1" smtClean="0">
                <a:solidFill>
                  <a:srgbClr val="C6D9F1"/>
                </a:solidFill>
              </a:rPr>
              <a:t>d.samodelko@nag.ru</a:t>
            </a:r>
            <a:endParaRPr lang="en-US" b="1" dirty="0" smtClean="0">
              <a:solidFill>
                <a:srgbClr val="C6D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1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4" y="987574"/>
            <a:ext cx="9156399" cy="416594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81716" y="6269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Аналитика рынка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611560" y="1059582"/>
            <a:ext cx="8153400" cy="4083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  <a:buSzPct val="50000"/>
            </a:pPr>
            <a:r>
              <a:rPr lang="ru-RU" sz="2500" dirty="0">
                <a:solidFill>
                  <a:schemeClr val="tx2"/>
                </a:solidFill>
              </a:rPr>
              <a:t>Дефицитный дефицит?</a:t>
            </a:r>
          </a:p>
          <a:p>
            <a:endParaRPr lang="ru-RU" dirty="0" smtClean="0"/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500" dirty="0">
                <a:solidFill>
                  <a:schemeClr val="tx2"/>
                </a:solidFill>
              </a:rPr>
              <a:t>ТВ: </a:t>
            </a:r>
            <a:r>
              <a:rPr lang="ru-RU" sz="2500" dirty="0" err="1">
                <a:solidFill>
                  <a:schemeClr val="tx2"/>
                </a:solidFill>
              </a:rPr>
              <a:t>Триколор</a:t>
            </a:r>
            <a:r>
              <a:rPr lang="ru-RU" sz="2500" dirty="0">
                <a:solidFill>
                  <a:schemeClr val="tx2"/>
                </a:solidFill>
              </a:rPr>
              <a:t> шагает по стране. Более 14 млн абонентов. Продать услугу ТВ все сложнее. </a:t>
            </a:r>
            <a:r>
              <a:rPr lang="ru-RU" sz="2500" dirty="0" err="1">
                <a:solidFill>
                  <a:schemeClr val="tx2"/>
                </a:solidFill>
              </a:rPr>
              <a:t>Триколор</a:t>
            </a:r>
            <a:r>
              <a:rPr lang="ru-RU" sz="2500" dirty="0">
                <a:solidFill>
                  <a:schemeClr val="tx2"/>
                </a:solidFill>
              </a:rPr>
              <a:t> в поселках – очень популярен.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500" dirty="0">
                <a:solidFill>
                  <a:schemeClr val="tx2"/>
                </a:solidFill>
              </a:rPr>
              <a:t>Телефония: стационарный телефон уходит в прошлое, мобильная связь займет подавляющее место на рынке.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500" dirty="0">
                <a:solidFill>
                  <a:schemeClr val="tx2"/>
                </a:solidFill>
              </a:rPr>
              <a:t>Интернет: Ростелеком с проектом «Цифровое неравенство» грозится покрыть все населенные пункты от с населением от 200 человек</a:t>
            </a:r>
            <a:br>
              <a:rPr lang="ru-RU" sz="2500" dirty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500" dirty="0">
                <a:solidFill>
                  <a:schemeClr val="tx2"/>
                </a:solidFill>
              </a:rPr>
              <a:t>А так же проникновение мобильного интернета нагнетает обстановку:</a:t>
            </a:r>
          </a:p>
        </p:txBody>
      </p:sp>
    </p:spTree>
    <p:extLst>
      <p:ext uri="{BB962C8B-B14F-4D97-AF65-F5344CB8AC3E}">
        <p14:creationId xmlns:p14="http://schemas.microsoft.com/office/powerpoint/2010/main" val="202772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4" y="987574"/>
            <a:ext cx="9156399" cy="416594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81716" y="6269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Аналитика рынка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держимое 4"/>
          <p:cNvPicPr>
            <a:picLocks noChangeAspect="1"/>
          </p:cNvPicPr>
          <p:nvPr/>
        </p:nvPicPr>
        <p:blipFill>
          <a:blip r:embed="rId5"/>
          <a:srcRect l="674" r="674"/>
          <a:stretch>
            <a:fillRect/>
          </a:stretch>
        </p:blipFill>
        <p:spPr>
          <a:xfrm>
            <a:off x="755576" y="994977"/>
            <a:ext cx="7560840" cy="416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4" y="987574"/>
            <a:ext cx="9156399" cy="416594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81716" y="6269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Аналитика рынка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8024" y="1131590"/>
            <a:ext cx="3949394" cy="3890153"/>
          </a:xfrm>
          <a:prstGeom prst="rect">
            <a:avLst/>
          </a:prstGeom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611560" y="1923678"/>
            <a:ext cx="4536504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400" dirty="0" smtClean="0">
                <a:solidFill>
                  <a:schemeClr val="tx2"/>
                </a:solidFill>
              </a:rPr>
              <a:t>Основной </a:t>
            </a:r>
            <a:r>
              <a:rPr lang="ru-RU" sz="3400" dirty="0">
                <a:solidFill>
                  <a:schemeClr val="tx2"/>
                </a:solidFill>
              </a:rPr>
              <a:t>лимит время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400" dirty="0">
                <a:solidFill>
                  <a:schemeClr val="tx2"/>
                </a:solidFill>
              </a:rPr>
              <a:t>Есть 2-3 года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400" dirty="0">
                <a:solidFill>
                  <a:schemeClr val="tx2"/>
                </a:solidFill>
              </a:rPr>
              <a:t>Нужен наработанный </a:t>
            </a:r>
            <a:br>
              <a:rPr lang="ru-RU" sz="3400" dirty="0">
                <a:solidFill>
                  <a:schemeClr val="tx2"/>
                </a:solidFill>
              </a:rPr>
            </a:br>
            <a:r>
              <a:rPr lang="ru-RU" sz="3400" dirty="0">
                <a:solidFill>
                  <a:schemeClr val="tx2"/>
                </a:solidFill>
              </a:rPr>
              <a:t>опыт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787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43808" y="933570"/>
            <a:ext cx="6300192" cy="77408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2843808" y="1779662"/>
            <a:ext cx="6552726" cy="167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Как и чем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Название 3"/>
          <p:cNvSpPr txBox="1">
            <a:spLocks/>
          </p:cNvSpPr>
          <p:nvPr/>
        </p:nvSpPr>
        <p:spPr>
          <a:xfrm>
            <a:off x="2843808" y="843558"/>
            <a:ext cx="58918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Проектный подход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15566"/>
            <a:ext cx="2699792" cy="774084"/>
          </a:xfrm>
          <a:prstGeom prst="rect">
            <a:avLst/>
          </a:prstGeom>
          <a:solidFill>
            <a:srgbClr val="DD8047">
              <a:alpha val="39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1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24113" y="843558"/>
            <a:ext cx="9156399" cy="4309962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81716" y="6269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99542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Проектный подход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611560" y="84355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>
                <a:solidFill>
                  <a:schemeClr val="tx2"/>
                </a:solidFill>
              </a:rPr>
              <a:t>Оценка проекта на предварительной </a:t>
            </a:r>
            <a:r>
              <a:rPr lang="ru-RU" sz="2400" dirty="0" smtClean="0">
                <a:solidFill>
                  <a:schemeClr val="tx2"/>
                </a:solidFill>
              </a:rPr>
              <a:t>фазе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 smtClean="0">
                <a:solidFill>
                  <a:schemeClr val="tx2"/>
                </a:solidFill>
              </a:rPr>
              <a:t>Устав проекта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en-US" sz="2400" dirty="0" smtClean="0">
                <a:solidFill>
                  <a:schemeClr val="tx2"/>
                </a:solidFill>
              </a:rPr>
              <a:t>SMART</a:t>
            </a:r>
            <a:r>
              <a:rPr lang="ru-RU" sz="2400" dirty="0">
                <a:solidFill>
                  <a:schemeClr val="tx2"/>
                </a:solidFill>
              </a:rPr>
              <a:t>-целеполагание </a:t>
            </a:r>
            <a:r>
              <a:rPr lang="ru-RU" sz="2400" dirty="0" smtClean="0">
                <a:solidFill>
                  <a:schemeClr val="tx2"/>
                </a:solidFill>
              </a:rPr>
              <a:t>проекта 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>
                <a:solidFill>
                  <a:schemeClr val="tx2"/>
                </a:solidFill>
              </a:rPr>
              <a:t>Подключить 80% абонентов в коттеджном поселке на 160 домов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 smtClean="0">
                <a:solidFill>
                  <a:schemeClr val="tx2"/>
                </a:solidFill>
              </a:rPr>
              <a:t>До 1.08.2014 (за 6 месяцев)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 smtClean="0">
                <a:solidFill>
                  <a:schemeClr val="tx2"/>
                </a:solidFill>
              </a:rPr>
              <a:t>За 1млн рублей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 smtClean="0">
                <a:solidFill>
                  <a:schemeClr val="tx2"/>
                </a:solidFill>
              </a:rPr>
              <a:t>Назначение </a:t>
            </a:r>
            <a:r>
              <a:rPr lang="ru-RU" sz="2400" dirty="0">
                <a:solidFill>
                  <a:schemeClr val="tx2"/>
                </a:solidFill>
              </a:rPr>
              <a:t>руководителя </a:t>
            </a:r>
            <a:r>
              <a:rPr lang="ru-RU" sz="2400" dirty="0" smtClean="0">
                <a:solidFill>
                  <a:schemeClr val="tx2"/>
                </a:solidFill>
              </a:rPr>
              <a:t>проекта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 smtClean="0">
                <a:solidFill>
                  <a:schemeClr val="tx2"/>
                </a:solidFill>
              </a:rPr>
              <a:t>Руководитель </a:t>
            </a:r>
            <a:r>
              <a:rPr lang="ru-RU" sz="2100" dirty="0">
                <a:solidFill>
                  <a:schemeClr val="tx2"/>
                </a:solidFill>
              </a:rPr>
              <a:t>проекта – Иванов Иван. Кроме обязанностей имеет полномочия</a:t>
            </a: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>
                <a:solidFill>
                  <a:schemeClr val="tx2"/>
                </a:solidFill>
              </a:rPr>
              <a:t>Активное управление </a:t>
            </a:r>
            <a:r>
              <a:rPr lang="ru-RU" sz="2400" dirty="0" smtClean="0">
                <a:solidFill>
                  <a:schemeClr val="tx2"/>
                </a:solidFill>
              </a:rPr>
              <a:t>рисками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>
                <a:solidFill>
                  <a:schemeClr val="tx2"/>
                </a:solidFill>
              </a:rPr>
              <a:t>Если не управлять рисками – придется управлять проблемами (что дороже)</a:t>
            </a:r>
            <a:endParaRPr lang="en-US" sz="2100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 smtClean="0">
                <a:solidFill>
                  <a:schemeClr val="tx2"/>
                </a:solidFill>
              </a:rPr>
              <a:t>Вовлечение заинтересованных сторон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 smtClean="0">
                <a:solidFill>
                  <a:schemeClr val="tx2"/>
                </a:solidFill>
              </a:rPr>
              <a:t>Правильные коммуникации повышают шансы на успех</a:t>
            </a:r>
            <a:endParaRPr lang="en-US" sz="2100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 smtClean="0">
                <a:solidFill>
                  <a:schemeClr val="tx2"/>
                </a:solidFill>
              </a:rPr>
              <a:t>Формирование </a:t>
            </a:r>
            <a:r>
              <a:rPr lang="ru-RU" sz="2400" dirty="0">
                <a:solidFill>
                  <a:schemeClr val="tx2"/>
                </a:solidFill>
              </a:rPr>
              <a:t>компетентной </a:t>
            </a:r>
            <a:r>
              <a:rPr lang="ru-RU" sz="2400" dirty="0" smtClean="0">
                <a:solidFill>
                  <a:schemeClr val="tx2"/>
                </a:solidFill>
              </a:rPr>
              <a:t>команды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>
                <a:solidFill>
                  <a:schemeClr val="tx2"/>
                </a:solidFill>
              </a:rPr>
              <a:t>Необходима организованная, самостоятельная и мотивированная </a:t>
            </a:r>
            <a:r>
              <a:rPr lang="ru-RU" sz="2100" dirty="0" smtClean="0">
                <a:solidFill>
                  <a:schemeClr val="tx2"/>
                </a:solidFill>
              </a:rPr>
              <a:t>команда (решает 80% вопросов)</a:t>
            </a:r>
            <a:endParaRPr lang="en-US" sz="2100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>
                <a:solidFill>
                  <a:schemeClr val="tx2"/>
                </a:solidFill>
              </a:rPr>
              <a:t>Регулярный </a:t>
            </a:r>
            <a:r>
              <a:rPr lang="ru-RU" sz="2400" dirty="0" smtClean="0">
                <a:solidFill>
                  <a:schemeClr val="tx2"/>
                </a:solidFill>
              </a:rPr>
              <a:t>менеджмент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 smtClean="0">
                <a:solidFill>
                  <a:schemeClr val="tx2"/>
                </a:solidFill>
              </a:rPr>
              <a:t>За</a:t>
            </a:r>
            <a:r>
              <a:rPr lang="ru-RU" sz="2100" dirty="0">
                <a:solidFill>
                  <a:schemeClr val="tx2"/>
                </a:solidFill>
              </a:rPr>
              <a:t>лог победы – в порядке менеджмента (делегирование, указание, совещания, отчетность)</a:t>
            </a:r>
            <a:endParaRPr lang="en-US" sz="2100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>
                <a:solidFill>
                  <a:schemeClr val="tx2"/>
                </a:solidFill>
              </a:rPr>
              <a:t>Прозрачность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ru-RU" sz="2400" dirty="0">
                <a:solidFill>
                  <a:schemeClr val="tx2"/>
                </a:solidFill>
              </a:rPr>
              <a:t>подотчетность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>
                <a:solidFill>
                  <a:schemeClr val="tx2"/>
                </a:solidFill>
              </a:rPr>
              <a:t>Подведение итогов </a:t>
            </a:r>
            <a:r>
              <a:rPr lang="ru-RU" sz="2400" dirty="0" smtClean="0">
                <a:solidFill>
                  <a:schemeClr val="tx2"/>
                </a:solidFill>
              </a:rPr>
              <a:t>проекта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>
                <a:solidFill>
                  <a:schemeClr val="tx2"/>
                </a:solidFill>
              </a:rPr>
              <a:t>Конец любого проекта – итог и анализ. </a:t>
            </a:r>
            <a:r>
              <a:rPr lang="ru-RU" sz="2100" dirty="0" err="1">
                <a:solidFill>
                  <a:schemeClr val="tx2"/>
                </a:solidFill>
              </a:rPr>
              <a:t>Неудычные</a:t>
            </a:r>
            <a:r>
              <a:rPr lang="ru-RU" sz="2100" dirty="0">
                <a:solidFill>
                  <a:schemeClr val="tx2"/>
                </a:solidFill>
              </a:rPr>
              <a:t> проекты – опыт, их анализ завтра принесет деньги</a:t>
            </a:r>
          </a:p>
        </p:txBody>
      </p:sp>
    </p:spTree>
    <p:extLst>
      <p:ext uri="{BB962C8B-B14F-4D97-AF65-F5344CB8AC3E}">
        <p14:creationId xmlns:p14="http://schemas.microsoft.com/office/powerpoint/2010/main" val="414401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43808" y="933570"/>
            <a:ext cx="6300192" cy="77408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2843808" y="1779662"/>
            <a:ext cx="6552726" cy="167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Что и зачем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Название 3"/>
          <p:cNvSpPr txBox="1">
            <a:spLocks/>
          </p:cNvSpPr>
          <p:nvPr/>
        </p:nvSpPr>
        <p:spPr>
          <a:xfrm>
            <a:off x="2843808" y="843558"/>
            <a:ext cx="58918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15566"/>
            <a:ext cx="2699792" cy="774084"/>
          </a:xfrm>
          <a:prstGeom prst="rect">
            <a:avLst/>
          </a:prstGeom>
          <a:solidFill>
            <a:srgbClr val="DD8047">
              <a:alpha val="39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1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 rot="10800000">
            <a:off x="-36514" y="987574"/>
            <a:ext cx="9156399" cy="416594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16016" y="1053922"/>
            <a:ext cx="3888432" cy="630068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1053922"/>
            <a:ext cx="3888432" cy="630068"/>
          </a:xfrm>
          <a:prstGeom prst="rect">
            <a:avLst/>
          </a:prstGeom>
          <a:solidFill>
            <a:schemeClr val="accent3">
              <a:alpha val="3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611560" y="1779663"/>
            <a:ext cx="3888432" cy="25922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Необходимо </a:t>
            </a:r>
            <a:r>
              <a:rPr lang="ru-RU" sz="2600" dirty="0">
                <a:solidFill>
                  <a:schemeClr val="tx2"/>
                </a:solidFill>
              </a:rPr>
              <a:t>закрыть самые дефицитные сервисы. С учетом этого определяем: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600" dirty="0">
                <a:solidFill>
                  <a:schemeClr val="tx2"/>
                </a:solidFill>
              </a:rPr>
              <a:t>Сервисную модель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600" dirty="0">
                <a:solidFill>
                  <a:schemeClr val="tx2"/>
                </a:solidFill>
              </a:rPr>
              <a:t>Технологию подключения 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600" dirty="0">
                <a:solidFill>
                  <a:schemeClr val="tx2"/>
                </a:solidFill>
              </a:rPr>
              <a:t>Рассчитать экономику</a:t>
            </a:r>
          </a:p>
        </p:txBody>
      </p:sp>
      <p:sp>
        <p:nvSpPr>
          <p:cNvPr id="16" name="Содержимое 7"/>
          <p:cNvSpPr txBox="1">
            <a:spLocks/>
          </p:cNvSpPr>
          <p:nvPr/>
        </p:nvSpPr>
        <p:spPr>
          <a:xfrm>
            <a:off x="4716016" y="1779663"/>
            <a:ext cx="4427984" cy="259228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900" dirty="0" smtClean="0">
                <a:solidFill>
                  <a:schemeClr val="tx2"/>
                </a:solidFill>
              </a:rPr>
              <a:t>100</a:t>
            </a:r>
            <a:r>
              <a:rPr lang="ru-RU" sz="3900" dirty="0">
                <a:solidFill>
                  <a:schemeClr val="tx2"/>
                </a:solidFill>
              </a:rPr>
              <a:t>% легальное строительство со всеми согласованиями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900" dirty="0">
                <a:solidFill>
                  <a:schemeClr val="tx2"/>
                </a:solidFill>
              </a:rPr>
              <a:t>100% документация по сети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900" dirty="0">
                <a:solidFill>
                  <a:schemeClr val="tx2"/>
                </a:solidFill>
              </a:rPr>
              <a:t>100% </a:t>
            </a:r>
            <a:r>
              <a:rPr lang="en-US" sz="3900" dirty="0">
                <a:solidFill>
                  <a:schemeClr val="tx2"/>
                </a:solidFill>
              </a:rPr>
              <a:t>Triple Play </a:t>
            </a:r>
            <a:r>
              <a:rPr lang="ru-RU" sz="3900" dirty="0">
                <a:solidFill>
                  <a:schemeClr val="tx2"/>
                </a:solidFill>
              </a:rPr>
              <a:t>сеть с оглядкой на сервисные модели потенциальных покупателей</a:t>
            </a:r>
          </a:p>
          <a:p>
            <a:endParaRPr lang="ru-RU" dirty="0"/>
          </a:p>
        </p:txBody>
      </p:sp>
      <p:sp>
        <p:nvSpPr>
          <p:cNvPr id="17" name="Текст 5"/>
          <p:cNvSpPr txBox="1">
            <a:spLocks/>
          </p:cNvSpPr>
          <p:nvPr/>
        </p:nvSpPr>
        <p:spPr>
          <a:xfrm>
            <a:off x="609600" y="1125930"/>
            <a:ext cx="3886200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Зарабатываем деньги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Текст 6"/>
          <p:cNvSpPr txBox="1">
            <a:spLocks/>
          </p:cNvSpPr>
          <p:nvPr/>
        </p:nvSpPr>
        <p:spPr>
          <a:xfrm>
            <a:off x="4716016" y="1125930"/>
            <a:ext cx="3888432" cy="509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 smtClean="0">
                <a:solidFill>
                  <a:srgbClr val="FFFFFF"/>
                </a:solidFill>
              </a:rPr>
              <a:t>Строим, чтобы продаться</a:t>
            </a:r>
            <a:endParaRPr lang="ru-RU" sz="2600" dirty="0">
              <a:solidFill>
                <a:srgbClr val="FFFFFF"/>
              </a:solidFill>
            </a:endParaRPr>
          </a:p>
        </p:txBody>
      </p:sp>
      <p:pic>
        <p:nvPicPr>
          <p:cNvPr id="21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Цель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8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43808" y="933570"/>
            <a:ext cx="6300192" cy="77408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2843808" y="1779662"/>
            <a:ext cx="6552726" cy="167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Сколько и когда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Название 3"/>
          <p:cNvSpPr txBox="1">
            <a:spLocks/>
          </p:cNvSpPr>
          <p:nvPr/>
        </p:nvSpPr>
        <p:spPr>
          <a:xfrm>
            <a:off x="2843808" y="843558"/>
            <a:ext cx="58918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Экономика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15566"/>
            <a:ext cx="2699792" cy="774084"/>
          </a:xfrm>
          <a:prstGeom prst="rect">
            <a:avLst/>
          </a:prstGeom>
          <a:solidFill>
            <a:srgbClr val="DD8047">
              <a:alpha val="39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30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4" y="987574"/>
            <a:ext cx="9156399" cy="416594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81716" y="6269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Экономика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611560" y="1059582"/>
            <a:ext cx="81534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en-US" sz="2400" dirty="0" smtClean="0">
                <a:solidFill>
                  <a:schemeClr val="tx2"/>
                </a:solidFill>
              </a:rPr>
              <a:t>CAPEX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en-US" sz="2400" dirty="0">
                <a:solidFill>
                  <a:schemeClr val="tx2"/>
                </a:solidFill>
              </a:rPr>
              <a:t>OPEX</a:t>
            </a: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>
                <a:solidFill>
                  <a:schemeClr val="tx2"/>
                </a:solidFill>
              </a:rPr>
              <a:t>Доходы </a:t>
            </a: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>
                <a:solidFill>
                  <a:schemeClr val="tx2"/>
                </a:solidFill>
              </a:rPr>
              <a:t>Расходы</a:t>
            </a: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 smtClean="0">
                <a:solidFill>
                  <a:schemeClr val="tx2"/>
                </a:solidFill>
              </a:rPr>
              <a:t>Амортизация</a:t>
            </a:r>
            <a:endParaRPr lang="ru-RU" sz="2400" dirty="0"/>
          </a:p>
          <a:p>
            <a:pPr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</a:pPr>
            <a:r>
              <a:rPr lang="ru-RU" sz="2400" dirty="0">
                <a:solidFill>
                  <a:schemeClr val="tx2"/>
                </a:solidFill>
              </a:rPr>
              <a:t>и…</a:t>
            </a: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>
                <a:solidFill>
                  <a:schemeClr val="tx2"/>
                </a:solidFill>
              </a:rPr>
              <a:t>Дисконтируемый денежный поток</a:t>
            </a:r>
          </a:p>
        </p:txBody>
      </p:sp>
    </p:spTree>
    <p:extLst>
      <p:ext uri="{BB962C8B-B14F-4D97-AF65-F5344CB8AC3E}">
        <p14:creationId xmlns:p14="http://schemas.microsoft.com/office/powerpoint/2010/main" val="86521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4" y="987574"/>
            <a:ext cx="9156399" cy="416594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81716" y="6269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Экономика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611560" y="1059582"/>
            <a:ext cx="81534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2"/>
                </a:solidFill>
              </a:rPr>
              <a:t>Для </a:t>
            </a:r>
            <a:r>
              <a:rPr lang="ru-RU" sz="2400" dirty="0">
                <a:solidFill>
                  <a:schemeClr val="tx2"/>
                </a:solidFill>
              </a:rPr>
              <a:t>вас у нас есть шпаргалка!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Экономическая модель реального успешного проекта по застройке поселка.</a:t>
            </a:r>
          </a:p>
          <a:p>
            <a:endParaRPr lang="ru-RU" sz="24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2931790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6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-36512" y="951570"/>
            <a:ext cx="9156399" cy="420195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Содержание</a:t>
            </a:r>
            <a:endParaRPr lang="ru-RU" dirty="0">
              <a:solidFill>
                <a:srgbClr val="C6D9F1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11560" y="113159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dirty="0" smtClean="0">
                <a:solidFill>
                  <a:schemeClr val="tx2"/>
                </a:solidFill>
              </a:rPr>
              <a:t>Предпосылки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dirty="0">
                <a:solidFill>
                  <a:schemeClr val="tx2"/>
                </a:solidFill>
              </a:rPr>
              <a:t>Аналитика рынка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dirty="0">
                <a:solidFill>
                  <a:schemeClr val="tx2"/>
                </a:solidFill>
              </a:rPr>
              <a:t>Проектный подход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dirty="0">
                <a:solidFill>
                  <a:schemeClr val="tx2"/>
                </a:solidFill>
              </a:rPr>
              <a:t>Цель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dirty="0">
                <a:solidFill>
                  <a:schemeClr val="tx2"/>
                </a:solidFill>
              </a:rPr>
              <a:t>Экономика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dirty="0">
                <a:solidFill>
                  <a:schemeClr val="tx2"/>
                </a:solidFill>
              </a:rPr>
              <a:t>Выводы</a:t>
            </a:r>
          </a:p>
        </p:txBody>
      </p:sp>
      <p:pic>
        <p:nvPicPr>
          <p:cNvPr id="11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24113" y="987574"/>
            <a:ext cx="9156399" cy="416594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81716" y="6269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Экономика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611560" y="1059582"/>
            <a:ext cx="8352928" cy="4083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</a:pPr>
            <a:r>
              <a:rPr lang="ru-RU" sz="2400" dirty="0" smtClean="0">
                <a:solidFill>
                  <a:schemeClr val="tx2"/>
                </a:solidFill>
              </a:rPr>
              <a:t>Допущения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 smtClean="0">
                <a:solidFill>
                  <a:schemeClr val="tx2"/>
                </a:solidFill>
              </a:rPr>
              <a:t>Реальный поселок в Московской области</a:t>
            </a: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b="1" dirty="0" smtClean="0">
                <a:solidFill>
                  <a:schemeClr val="tx2"/>
                </a:solidFill>
              </a:rPr>
              <a:t>161</a:t>
            </a:r>
            <a:r>
              <a:rPr lang="ru-RU" sz="2400" dirty="0" smtClean="0">
                <a:solidFill>
                  <a:schemeClr val="tx2"/>
                </a:solidFill>
              </a:rPr>
              <a:t> индивидуальных домов</a:t>
            </a: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 smtClean="0">
                <a:solidFill>
                  <a:schemeClr val="tx2"/>
                </a:solidFill>
              </a:rPr>
              <a:t>Планируемое проникновение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20% </a:t>
            </a:r>
            <a:r>
              <a:rPr lang="ru-RU" sz="2400" dirty="0" smtClean="0">
                <a:solidFill>
                  <a:schemeClr val="tx2"/>
                </a:solidFill>
              </a:rPr>
              <a:t>(50% охват)</a:t>
            </a:r>
            <a:r>
              <a:rPr lang="en-US" sz="2400" dirty="0" smtClean="0">
                <a:solidFill>
                  <a:schemeClr val="tx2"/>
                </a:solidFill>
              </a:rPr>
              <a:t>,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80% </a:t>
            </a:r>
            <a:r>
              <a:rPr lang="ru-RU" sz="2400" dirty="0" smtClean="0">
                <a:solidFill>
                  <a:schemeClr val="tx2"/>
                </a:solidFill>
              </a:rPr>
              <a:t>(100% охват)</a:t>
            </a: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>
                <a:solidFill>
                  <a:schemeClr val="tx2"/>
                </a:solidFill>
              </a:rPr>
              <a:t>Технологии</a:t>
            </a:r>
            <a:r>
              <a:rPr lang="en-US" sz="2400" dirty="0" smtClean="0">
                <a:solidFill>
                  <a:schemeClr val="tx2"/>
                </a:solidFill>
              </a:rPr>
              <a:t>: Ethernet FTTH, PON FTTH, Wi-Fi</a:t>
            </a: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 smtClean="0">
                <a:solidFill>
                  <a:schemeClr val="tx2"/>
                </a:solidFill>
              </a:rPr>
              <a:t>График подключения абонентов: </a:t>
            </a:r>
            <a:r>
              <a:rPr lang="ru-RU" sz="2400" b="1" dirty="0" smtClean="0">
                <a:solidFill>
                  <a:schemeClr val="tx2"/>
                </a:solidFill>
              </a:rPr>
              <a:t>10%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>
                <a:solidFill>
                  <a:schemeClr val="tx2"/>
                </a:solidFill>
              </a:rPr>
              <a:t>1</a:t>
            </a:r>
            <a:r>
              <a:rPr lang="ru-RU" sz="2400" dirty="0" err="1" smtClean="0">
                <a:solidFill>
                  <a:schemeClr val="tx2"/>
                </a:solidFill>
              </a:rPr>
              <a:t>кв</a:t>
            </a:r>
            <a:r>
              <a:rPr lang="ru-RU" sz="2400" dirty="0" smtClean="0">
                <a:solidFill>
                  <a:schemeClr val="tx2"/>
                </a:solidFill>
              </a:rPr>
              <a:t>), </a:t>
            </a:r>
            <a:r>
              <a:rPr lang="ru-RU" sz="2400" b="1" dirty="0" smtClean="0">
                <a:solidFill>
                  <a:schemeClr val="tx2"/>
                </a:solidFill>
              </a:rPr>
              <a:t>50%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>
                <a:solidFill>
                  <a:schemeClr val="tx2"/>
                </a:solidFill>
              </a:rPr>
              <a:t>2</a:t>
            </a:r>
            <a:r>
              <a:rPr lang="ru-RU" sz="2400" dirty="0" err="1" smtClean="0">
                <a:solidFill>
                  <a:schemeClr val="tx2"/>
                </a:solidFill>
              </a:rPr>
              <a:t>кв</a:t>
            </a:r>
            <a:r>
              <a:rPr lang="ru-RU" sz="2400" dirty="0">
                <a:solidFill>
                  <a:schemeClr val="tx2"/>
                </a:solidFill>
              </a:rPr>
              <a:t>)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b="1" dirty="0" smtClean="0">
                <a:solidFill>
                  <a:schemeClr val="tx2"/>
                </a:solidFill>
              </a:rPr>
              <a:t>70%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 smtClean="0">
                <a:solidFill>
                  <a:schemeClr val="tx2"/>
                </a:solidFill>
              </a:rPr>
              <a:t>3</a:t>
            </a:r>
            <a:r>
              <a:rPr lang="ru-RU" sz="2400" dirty="0" err="1" smtClean="0">
                <a:solidFill>
                  <a:schemeClr val="tx2"/>
                </a:solidFill>
              </a:rPr>
              <a:t>кв</a:t>
            </a:r>
            <a:r>
              <a:rPr lang="ru-RU" sz="2400" dirty="0">
                <a:solidFill>
                  <a:schemeClr val="tx2"/>
                </a:solidFill>
              </a:rPr>
              <a:t>)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b="1" dirty="0" smtClean="0">
                <a:solidFill>
                  <a:schemeClr val="tx2"/>
                </a:solidFill>
              </a:rPr>
              <a:t>80%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 smtClean="0">
                <a:solidFill>
                  <a:schemeClr val="tx2"/>
                </a:solidFill>
              </a:rPr>
              <a:t>4</a:t>
            </a:r>
            <a:r>
              <a:rPr lang="ru-RU" sz="2400" dirty="0" err="1" smtClean="0">
                <a:solidFill>
                  <a:schemeClr val="tx2"/>
                </a:solidFill>
              </a:rPr>
              <a:t>кв</a:t>
            </a:r>
            <a:r>
              <a:rPr lang="ru-RU" sz="2400" dirty="0">
                <a:solidFill>
                  <a:schemeClr val="tx2"/>
                </a:solidFill>
              </a:rPr>
              <a:t>)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 smtClean="0">
                <a:solidFill>
                  <a:schemeClr val="tx2"/>
                </a:solidFill>
              </a:rPr>
              <a:t>Работы по подключению и эксплуатации выполняются силами существующих сотрудников</a:t>
            </a: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en-US" sz="2400" dirty="0" smtClean="0">
                <a:solidFill>
                  <a:schemeClr val="tx2"/>
                </a:solidFill>
              </a:rPr>
              <a:t>ARPU: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>
                <a:solidFill>
                  <a:schemeClr val="tx2"/>
                </a:solidFill>
              </a:rPr>
              <a:t>Интернет</a:t>
            </a:r>
            <a:r>
              <a:rPr lang="en-US" sz="2100" dirty="0">
                <a:solidFill>
                  <a:schemeClr val="tx2"/>
                </a:solidFill>
              </a:rPr>
              <a:t>: </a:t>
            </a:r>
            <a:r>
              <a:rPr lang="ru-RU" sz="2100" b="1" dirty="0" smtClean="0">
                <a:solidFill>
                  <a:schemeClr val="tx2"/>
                </a:solidFill>
              </a:rPr>
              <a:t>500 </a:t>
            </a:r>
            <a:r>
              <a:rPr lang="ru-RU" sz="2100" dirty="0" smtClean="0">
                <a:solidFill>
                  <a:schemeClr val="tx2"/>
                </a:solidFill>
              </a:rPr>
              <a:t>руб. 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 smtClean="0">
                <a:solidFill>
                  <a:schemeClr val="tx2"/>
                </a:solidFill>
              </a:rPr>
              <a:t>ТВ</a:t>
            </a:r>
            <a:r>
              <a:rPr lang="ru-RU" sz="2100" dirty="0">
                <a:solidFill>
                  <a:schemeClr val="tx2"/>
                </a:solidFill>
              </a:rPr>
              <a:t>: </a:t>
            </a:r>
            <a:r>
              <a:rPr lang="ru-RU" sz="2100" b="1" dirty="0" smtClean="0">
                <a:solidFill>
                  <a:schemeClr val="tx2"/>
                </a:solidFill>
              </a:rPr>
              <a:t>200</a:t>
            </a:r>
            <a:r>
              <a:rPr lang="ru-RU" sz="2100" dirty="0" smtClean="0">
                <a:solidFill>
                  <a:schemeClr val="tx2"/>
                </a:solidFill>
              </a:rPr>
              <a:t> руб.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 smtClean="0">
                <a:solidFill>
                  <a:schemeClr val="tx2"/>
                </a:solidFill>
              </a:rPr>
              <a:t>Стоимость подключения для услуг: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>
                <a:solidFill>
                  <a:schemeClr val="tx2"/>
                </a:solidFill>
              </a:rPr>
              <a:t>Интернет</a:t>
            </a:r>
            <a:r>
              <a:rPr lang="en-US" sz="2100" dirty="0">
                <a:solidFill>
                  <a:schemeClr val="tx2"/>
                </a:solidFill>
              </a:rPr>
              <a:t>: </a:t>
            </a:r>
            <a:r>
              <a:rPr lang="en-US" sz="2100" b="1" dirty="0">
                <a:solidFill>
                  <a:schemeClr val="tx2"/>
                </a:solidFill>
              </a:rPr>
              <a:t>7500</a:t>
            </a:r>
            <a:r>
              <a:rPr lang="ru-RU" sz="2100" dirty="0" smtClean="0">
                <a:solidFill>
                  <a:schemeClr val="tx2"/>
                </a:solidFill>
              </a:rPr>
              <a:t> руб.</a:t>
            </a:r>
            <a:endParaRPr lang="ru-RU" sz="2100" dirty="0">
              <a:solidFill>
                <a:schemeClr val="tx2"/>
              </a:solidFill>
            </a:endParaRP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>
                <a:solidFill>
                  <a:schemeClr val="tx2"/>
                </a:solidFill>
              </a:rPr>
              <a:t>ТВ: </a:t>
            </a:r>
            <a:r>
              <a:rPr lang="ru-RU" sz="2100" b="1" dirty="0" smtClean="0">
                <a:solidFill>
                  <a:schemeClr val="tx2"/>
                </a:solidFill>
              </a:rPr>
              <a:t>2500</a:t>
            </a:r>
            <a:r>
              <a:rPr lang="ru-RU" sz="2100" dirty="0" smtClean="0">
                <a:solidFill>
                  <a:schemeClr val="tx2"/>
                </a:solidFill>
              </a:rPr>
              <a:t> руб.</a:t>
            </a:r>
            <a:endParaRPr lang="ru-RU" sz="2100" dirty="0">
              <a:solidFill>
                <a:schemeClr val="tx2"/>
              </a:solidFill>
            </a:endParaRP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100" dirty="0">
                <a:solidFill>
                  <a:schemeClr val="tx2"/>
                </a:solidFill>
              </a:rPr>
              <a:t>Телефония: не </a:t>
            </a:r>
            <a:r>
              <a:rPr lang="ru-RU" sz="2100" dirty="0" smtClean="0">
                <a:solidFill>
                  <a:schemeClr val="tx2"/>
                </a:solidFill>
              </a:rPr>
              <a:t>предоставляем</a:t>
            </a:r>
          </a:p>
          <a:p>
            <a:pPr marL="342900" lvl="1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500" dirty="0">
                <a:solidFill>
                  <a:schemeClr val="tx2"/>
                </a:solidFill>
              </a:rPr>
              <a:t>Абонентское оборудование и материалы не входят в САРЕХ</a:t>
            </a: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9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24112" y="951570"/>
            <a:ext cx="9119887" cy="420195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RUUERQUFBQUFBgYFBgWGBYVGRcYHhwWHhUYFRcYHighGBwlHRYYITIhJSksLjIuGCAzODMsNygtLysBCgoKDg0OGxAQGy8kHSQsLCwsLCwsLCwsLCwtLCwsLCwsLCwsLCwsLCw1LCwsLCw0LCwsLCwsLCwsLCwsLCwsLP/AABEIAMIBAwMBIgACEQEDEQH/xAAcAAEAAQUBAQAAAAAAAAAAAAAABgECBAUHAwj/xABCEAACAgEDAgQEBQEECQEJAAABAgMRAAQSIQUxBhMiQTJRYXEHI0KBkRQzUmKhFiRygpKxwdHwUxUXNENUY3Oi4f/EABgBAQEBAQEAAAAAAAAAAAAAAAABAgME/8QAJREBAQACAgICAgEFAAAAAAAAAAECESExAxJBURNxYSIywfDx/9oADAMBAAIRAxEAPwDt2MYwGXDKDLsBjGMBjGMChy3L8w9X1CKIqJJFQte3cauvvhLZO2TjKI4ItSCPmDY/nK4UxjGAxjGAxjK4FMYxgMYxgMYxgMYxgMYxgMYxgMYxgUxlcpgVxjGBUZdlBlcBjGMBjGMChOcW6pql6hrpZXA8iJxFE7cqAt+awU8FqtwD9OCLzovj7rJ0+lIjNTTnyou/BPxOa7BVtifas5nqNRBNpX/piqoQ21UVUQMGUnd5pDBW3IjDcxPm8cWMa25Z9xm6fp7/ANaYenaggJEHc7miLM3wRAPuBavVwoHNcXebjReJtfGxVtmo23uBjcOAGZSfydwI3KQG7Gj2yNahzp9ZpgYHhtEDoK8p1cGvMVDQZLY2/tbEds3Gn64yo5poC21JVZIlSOKmAVXUhoyAABuumccAEZLwk8c+OP1wkuk/EGHaDqI3hBr1cSR89vWvHPtki6f1rTz/ANjNG/0DC/8AhPOcT6rodRqzptNpyjHUXM1DbGr7e2+txVVUXuvmu3Ayb6rwdDFHFF/RCQRooaZCUkc/qbdGQbu/ivM3LUl7bxme9S8fz/v+HRMZzCHqLaLWSRLqNU8ChUXfUuySi8jci/LRByeez/LNxqfHqQRb5iknrC7IztkF0RuRuxCnnsPSc1Ltfb7icYyK9J/EHQz1U3lsf0yjYf57f55JoplYblYMPmpBH8jKTKXqvTGaVfESmXyxDORdbwq7e9E7d2/bfvtr3zcg5JlL03ZZ2rlMrjKimMYwGMYwGMYwGMYwGMZWsCmUy+spgUyoymXDArjGMBjGMBlCcrmo8R6qo/KClmmtdqkgla9VEc9vlzVkdsDmHjHqA1GqM25ikRAhrsAObo/M2f4GYckKSwyb13eZVtzujIYsWiAIW/Ux5FWcjsXiODc6PuVVkYR2N/5YY+Xu2kkNtAsj3GbXTdV8wLFpwblYIJD8IZj6mo96G5u/tmvhNNxptLEmnM+mebVI3khvMNvIw+St6ki2MQQV7M3IoHN71vUadHLa14XUhCEF7aHIZEJbkk3zxwvHGafw7BJPrIvKZkhjgCxsu0l1iAWHzL5CkEv87nrkA5I3/DrSyRlZEos+8sjMHvmwX9wb7duBnPPfUXCSbtPAPT4lM2tTzGWQ7IVb1EAnc2z5b2KmuACCOwvJXp9aRv8ANIsMaC+yhVJ/YEkbjQ49s8en9LbT6eKGFrESBSSBbni2PsP1GvrXGess6gHzIytkMaHB7eoni64PPy7cZqDG1UMWp2CbTo4O4EOFZ1HH7rYKkj5GjyQDoepfhjpWUCB5INpYqL8xAWq6VuQOOAGAFnjnJD5EXBRxus/ESQRTWGHysliT7857pEUNBnKheSPUS9mwV5CgcUAPevbKOU9T/CzVIHaExTMWTyx8FC/UWDGvb5tfPHPGXqI5fPKQx6qGdBuBCiFZQNhcOxFS3T1XueeMmmq6jMdSkMUjCXYWdTGjxqLO0yNYIYir2ki+w5z2PiQRh/6jyiIrErRNYVv0IEb1Fj/A554OLNs3GXtyXX+NEp28gf1CNZcOV9W+xXBavpu7WBnUV8aRx8TRyBVj3M6DeigKCxYd1Heu/Cn5HMqTwzo9QPN8gI7lZCyjy3DAhlLAdmursffIh138KXem0+qYlUVAs9kkAV6pV5NmyfT3Y5y8fj9dt+XK5dOiwdTiagHAJ7K1ox7dlaj7j+cy85f0noethXy5oQqxIBG8DO4k7BgyUw3FR8TJ3r9vXT+KhFIyMXQIQoYMi7mYtQMR9IYIjMRQ5WgORu6MS10vGQPWfiJFABvbzSVDBRHJG+0mu5G0H6Hb2P0vbdJ8c6SdA+5owf8A1FodwO4sDlgLNcnB7T5SfKZ4w6tHXcjq6/NSG/5ZHOk+KpJZ/LaOBVokhZ90qAAn1IUAaux2k19ffOWeOPbeONym4lOMYzSGMYwKgZdjGAxjGBaBl2UGVwGMYwGMYwKE5z8dYOqbUysiNpY5NsbMpNhFIkfdfC2Woij8XOb3x11ZoNKwiozzflwiwLYg2eeOBZzls8emMKwSjUaR9mwlrAlBPqZuNvIPcdz8ryWb4Z3rKb6YX+hcGuik1hmk028uy8eauxSeX3NuvjvuPYZG9Loo9NqpBJIpqEhR62JDAFgrIoCkpa2W48wNZqsnfiSOVdB5en1MLaVVVUIXa6hV4UMB6hvCjdfcj5nNF+HPQDq9cpk9UcX5khPNgH0gn33NX7A4m52uVnHq6z+H3RTptGvmf20xMst+zPyF+lCuPneSeMc5YzZ6owHFi/l783/2P8YVfjGRPqHXpY4jIvxzP+SjC6B4jG3g3tUyFbvvWUSWXSI1Wo47Vx8vl/sj+Bni2hIoo5FbeOACFPAO0fKx+/vxWkTxeF8zzY+ItisyG9ztQIRT3AJN82KN/PN6vUo7ALBWIsBuDQokn29xgWR+apo0445oC+1+/pr1H39s02t6DpZPQY3RVLkBdwXc1r5jD3PFg/4f2yTKbFjkZSSMN8QB+4y7Gu6B06OCIRoVZlFMwUKzfIvXc0RzmzzEfp6Hta9uQTfFkf5m/wBhmTEtCib+uQJZAqlmNBQST8gOSci79Qg1UQbWQQNDICUsiZqBsBo9tqffi696yRdQ0azRtG97XFNRoke4v69v3zWdb6IZGSSEIHQVTClYBkZbIB7FBxXYntwRRHZPA3T9UL0zPEVVRSk0qiwvokFgd+1A85qYvw3n0zRtFKJkWRpJVH5TSfD5ShTwa5PqevkObybyRTR6aVxHEuo2sQYhZPayAR8VD4bNkDKrPDDp31MbSTBUJJMjuWPyIY0rXx2Fc9sCAJ0zUnfN5U0M0CUqtahgu0k7lYrIeW219AewrQ9I8WTSvArQpuEyopRG3Gh6n2g7aA5IAqu2dn6RPNIN0u1QeNnlyIytxYLOfWPqFF5reoaXQTemRFpiw3BXRGJ4ceYoCt3o8nvWcc/F7XbWGXrOGs/94iJZ1ERVfMCBo2WSyb/QOQQQQfqPkQTIuneI9NMoZJQA3beDHf23gX+2RRPwyji1I1EE7l1LOqygMDIbollogAm+xNgZtOtdOKoxaGXUI+/zI0IYBatdtkNZYDsO/wAu+b5c8Zl81KwcuXOE/hnqtU2uWJZJUjBJkjLNSqOSpDc+23nnnO7jNJhn7bVxjGGzGMYDGMYDGMYDKMcrkQ/EvxB/S6Ntp/MltEHvz8R/j/nhnLL1m0M/EDqazar8whtMYZI1VSPMayFYoHBRtzFQDzwLBUi80fV9TEsMiqu5UfaoKtH63ILJYbd+WsaqKIoKoN3lkEy+WJI38x4lj3bnI3Mu9iSrtbCg6hWUUBYsjNX1Hp81rGvl0gA2kkOZGI82lK220hEBFggDk85cYkXabroWMxeuMbSFohxuJ4aQdj2APoJIFXnp0k66KN5umSqdoUEIykyc9hFILfb72P1cd80UsLeYsLoySO21VPueOBVi+R/IzD65EGcBGtYhtRhxdclh8ra2/cD2zWoXh1XwT+ImtmlaLVwQh0QuN2/Tu9V6VVtwZu5oAdsmGo8Z6NWC6sHTuwv8wcEfPelgD7kZE+heHmi0aR6uUGVo3aZNRITtXcaUq52hCor783nJ+rdEZ9a8OikE4ZjtCekBdwCqbNHuOBf2znOa6fD6hg1STQt/SzI1r6XVlcA/OxYv9j9jmtm0+pBHmRxagKy7TQ3Cu7CyCD9f8v73A5dA8CqYNSkUpQUBu0xZgBvVJWJDkEgA7lvjgXnv0b8WOo6cgNMs6g1Uyhv4ddrH7knNarO3Zv6LTboQweJjI8qopaQMwQs7uWXcGUBgfqa5vPPqPTW1HmNBJHJ5ixpQIBjhb1NuRqPr59Pf1cZHej/jDp9QBHq9MQWO0halU/7pANWB88lml1vTp3PlyoshYlkegWJsMDHKO/JFgXyeecitXodPqI5I0Akhs75LsAKApCMQaJA8mPcLsRyfPJBp+tSGVlADKGCC+CWFl7I+Xwdvi2/PMiLQTqxqcursWa6sWEAABDKEFOdoC9xz3JxNE8hZVm0qozd/LugHJ3URatXlqzEle60L4wrLHiWHzTG24EGrq1+EsTY9gBz8iQM2sM6tW1gbFj518675HJfCA3lhIW3fEHA5DPum9S+7gKp47KMs6jppYxLIUZyTwE5JRASF47F23Kf/AM1/p4IlWM0fg+OUaYNO7OzEm2+Xa/oCQW+zAe2btWB5Bv7YFcsliVlKsAVYEMCLBB7gjL8YHhpdKI02AsVHA3MWIHy3HmhmlXo0wURjymRYDAjtu3Kh7kxgUzEBR8QB2+11khymUY0kdIEWztABN8gAcXXJuv8APKQsVjslm4ujwR/h55v25vk55azo0Mjb2SpP76Fo3+nrQgnNb4v1jQaRvLY76CRk2zF29Kc9ydxDf7hyW6gj/wCFnSmDanVTUZJpnWxyDTkuVPupbt9s6Nms8O9OEGnjiH6EAP39z/N5s8kZxx1DGMZWjGMYDGMYDGMYFGOc8/E/oPnJ5++vKUAD5We49v1ZN9fqCCiJRdzxfYKOXY17DgfdhnMvxX63JGyadXUkoXdVFBeaSzZLHhjX2zNvOnLzf2VBdB1GSIHaaFkkEWLHAY/PaRYBsAgGs3HShNJAZkh3gmTb+ZyWBDFnVyFfcwokcgIKAoZsNZ1SXT6bTR6fTGaJ6EoZTZuqIdbRBzZDH4m9s23V0j8ljEDpkaAyOELhY27lFjQhWYVZNA268ntm5THH1naMdT10hghAl08ZJ8uXYLcbuDfLEbAps2DbGvY5gnw9CCrQaiQkW6NsR1BUK207WHqF/L2NgVmhIQQtG6srOyFZF22ij4gCQTXbtRNG/apJp49PtKxbJo/MdmjmjO8hWfywpRvNRypKhmJFVdGy1q46rW67xK2okR9fGmqMXAbmFyAbHqQV8/03zm88LeDG1GsM1iGNDvpFJourVEpYbZFAIBYE2D3BPGN1Hw/CkaykSLa2I2ooSACwQhiwAv4XN8j61iaDqU8lQwIoAHoCDaVO9SXZlosaG37HM2Y48x18WGfk/TVeLunvHL/SmV2hRi8YZQtLyoYiv7q2DfYg8Xke/wDZjOTsQuSQFVQWP8D9v5zoo0X9VMTqz+bJGWVkBpto+C/tt+fAf3U5tunwLAYoFUxtIGZB8UjBV8zZKaWmN1ypUG/YAZr24Yy8dmWnLuhdBL+Y0kc/5fw+WslCQEeiQojFb+Qo8H9s7Sap0kZNTqFjVk3RGVDOr2xFM8TEjseWvtyBnTFiX+nYbo1U7iikq25qHmCUrSs+9asHuVNj3wZ2ScLGv5hRAFKpHFLsIjE4WSU1FYfdYHNUGHcy2NTHLhqOi9c1kIuGQSoP/p5lkUdtu6F+f4GbtvxhkhKiQJJZ5BRonA5+INx7d6AzV9T8LRah1keVnIVtpheNfWLZ4UkICBQzimPPLd+K0cujijmWTVhJYtw8oHfMQLO1PM3jzVIos5VgKpRzWNRN/brnTPxa6dIQryGEn++p2/8AGLA/esmOg6jFMoeGRJFPZkYMP5BrPmfxl01igl06RrCCKWLnZvLhbZqLepSvA2jsD2ORzp8s0BMimSNxtoozRsd1gG1IP7ZdG32DO1Ke/PyF/wCWYkVX2Hz9J2//AKnt2zhXQ/xZ1iIEf8xk+Isu4t9+RR/c9sl/Tfxi0zJeo08qgGtwCv8Ackd1rtxeZask+XSkkI7sLNVuG33/AO3t9MvOpqtykX8uQPvWanpXiHSagDyZ1tlFIxpq+iPyf4zaeSQOO3PwHbz9jxhHukoPYg/+fLLswJYl/UAOfcbT97H3zOQcCv8AvgVJyHdTBn6lBp73LDepl47fphW/uXPPzyVa6UrGxUAsFJUHgEgcX8hdZGPw60Q2SancXM5UB2G0usahd5FDbuYO1UPi7ZL3pnL4iZKMrjGVoxjGAxjGAxjGAyhyuRrx/wBd/pNG7A/mP6I/ue5/Yf8ATCZZes3UM63+IRj1s5i9QjURxjaGViCS5Y2CoJrt8h8hkMZdRr9TLKql5G3SMAQAqLQ4s9lG0fPgZqVHuSSffj/PN71PqEEUCQo8W5hTuE559T059rIX9jwPeTHV28+NufFevgyR5mlMk6I6tuUFYmld6IZvULkO01yeRYv578xSS+rUaeGUSHbGVFsACSHXcoQKAWfg2R8qyBxRpYcU1c+zBq9mB4I+mSLrS6p4UkLKEKANErhAtNakhm5NkGgSVsWFFZqut3J1tjdY8NCOVZYwZlM7BNOo3MyoAXJbmwCNh47AcmwcxeoRyM7SshFliwIAKMBZVygoNS9zRJU2LzOfqM+iqYSJMBH5QWUSLIgsMVUMOF3UeCQQv0vNhqNX5OlZp4tRG7K+6yskEshGz5MAB6FAagAOLNXTHUa/qfTYoQAZZLkUIu47kP8A6jxgni/TxwCCnJ5zCg6W+nkEsgcQHdtkFVR4XzFUki7X02D6hRz11XSdXrkOrKpRsAA7BSDsgJPBN+/z9hmsGpkj3wyG6amUmwGB96JBo5mzbp4vNcLZrtKYhGibtwRXRjHVqpJCipCtORZZgTtIsi7vPDX+J0VgURULKrSqPUwk3HeVYd29vWxvapHByJSTuePMNUQAO1E2QfmLF/fKRQM59Is/sD/nmvTg/Jlct6b3UdfjMfoTymcNuWPhRdcWRQWgCVVeeeQScyNB14uJFl08L7on/plZOASWMoiLX6m3SUBwWAFc5FnSiQeCDRwHNggkFeVIJBU3YI+XPOPxxr8l1pOelzK0fmPIxD7W3bVHlkFggjMh/Mew6gRooG4mrrPTW6OOZdiJtEkh5AeMBk3by/uxs8BiBYTkngx3wbr0jd1dGZqMkYQWzECpFocsdgsfLbfesmxIDFXvlVYbUdmjssVlmd0CQbWZwFokervtG2dM2+13XPerdPECxtuVk38MinbzZqNyfWPcsOPUPmMv8NeFp9UHeCNdm4XJIeOL3UBZJo+y5MerztFBPNHGRKNod0j/AEhgpjWSXcyhR6uFHzAWw2aDw74ofTxBFH9KHvbK4lkQguD6Qwatu5jfN7j2NA2W6YskqPdb8ONpaD0ySESRv5bhSDY2kmiHBB4P3+2nh6c8zeWqszPKCFWgWFUQCSQpqzZ4GdB8YallZFhlM08jPE7Ssjtz6RshJYRA7nW/r2BCnMXovTjC8scEbTTQgl5o4jKY9yELt206USboPe3iubfB1eGodFPq/O00IO1TqI2kVFVmUr5sSgBgQQdwJse2XS+NNXomTydQdjAVtk86Mgd6Eg9J7cAZu4OqqqRoqlpFAHk1JGfNZrjQgkF1VVIYn4mq73ZDuvdJKysphMO2hXl+WxAAG4pQI3Vf75JN1bXS/DX4xs4I1CQGv8flMR8wGsOfoKycdH8a6PUKGVnj9+QQBz+pltRz8znBn6dqdJEikwPCxZlBEMqOSAHO5fV2Ve/bj55JvDcOpgjE0cLacOA35UigMpNKzRzUCvv6W7c5LPomUdU8Z9SDaVk07q7zkQJtYH1SDnkdqQuf4ySdL0awwpGnwogUfYCs534Bn/rJY5N5kWEPI77DFvnkNfAe21ERQfofnnThkhObtXGMZWjGMYDGMYDGMYFCc4p4+8TeZr6VUkj09oA43IzfqNff/lnTfHHVzpdFLKvxbaX6E8X+1/8ALPn2Fr5sE9z72cnF4cPNllLNPar/AOo9soYxz6VNiiGVXBFg1TAjuAf2y66Kg0NzAM1EhRYBbaOWoc0O9ZuvDvSItQGDv5jeYdoR/KKxJdsVYbRv7eo2pKHtuzTnhjby0UXhuWVDJpYDuBA9EhALfWOSy4FdlYDkCvbN23UpJ0hGriKwq26ZkB2SBLAVlj/s6IYUTtHcBRm+j0rwQbYinETsjNenclmUxnc+6ORmRbA9isi5TqHURGBFOkkG1lUFowwVUVWTYVI81d5tt3BDkBR7XbtJdc1dqJ4zDBMW31I0zIzo9kKSSska2ViZaApQe3vkd8RdbhmhEcAI8yTfIGCqyhQKvaALJs2Ce3PJyzrWrViUi8tloAyRo0RkHxEOhY/qNn5lQfvpdQdq1Q+uSM5eSb1E3n6npotN/qkrMqrZRpGNsAyi4nUhAzkMVRhwCaIyIMYDAA4kXVbyXZj6Shoq7bjx3HYGwCfcVrlIoEgH5jnn7188yut9QfUymRgqkgAKthFAFUoPYXZr6nK1vgh019/mQRwKI+fuPf8A7/LMVVF7BRHIrvR4Zbuzx7375haHUijvF8BXqrB/Qyn9q+62e4y/SuzHbuok2Ceef3yusq7qCFW3oaDgHggEEgHkCq+fYZlaLVog3SBDIQdtqCPo0q1/FcnufbL1AKtGTSm2G72YA2Lu+Go1RsX981OogZWIcUe/3v3xOVGmdZBIjgOGDBlFUQeOKA/btmf1LxBLKtAQqocsgRFpD39Iqhzbbq3WWN8nNUTl/SiGmj43p5qhqoBqILLuPBO3278/XLY55JpoOkq8CpqXk8x7ZvMaZG8yTascauCyycIpYML5F1WbHpPhVNbKiShjpoogsWyQggLuVi1p6t52EEFeF7C6GFrZZ3J/M8zzGK7kSRSGcGOMTAi0SorVeGYlT8skvhHxHp9OGTVS+U7uNgkXYgi7QhX2hTdE7Ryt7SBtznbZG5jLXjrvAOn0Eb6mGSmjRgpnIKgsaDMQvcWACAOL+41ng3rMUcM80kuyZ3aXyyGV2TaPK5HxMw5792zP/GPrIOmhhjcFJnLSbSCxjUdh8rJ7/MDjnI/D4hiniVYNMZ5kW9hjRTGi/qVl+IXsWjz6jXIGTXtDcxr3/rPPaKSSMvMB5jKsqQOg54EpZfWTyVDWDG1g5E31S6rUArJau6qpd1YopNKGY0LAPuBm46JGZ1nbVRLPIlhI5CyWxAMnmdyo2qiqAP0t9cwv9CtDJCHVm084bY0JmhmAe/rViif1D4D87zXSS/Lew6X+hmk06TeeEW4ZTuIRjHJvICt+kBixXg3zyADvPEniyODTosEiziT0KsZsLS8b0JBTmsgumXUaDXgFViDDYg1DbkENhVLFd4qoq4DAVwKrNh0t4tbLFDDpxDcoaXaSwPcWCx97vgCtnbnM5RjLyeuNsdT/AAz6V5Ghjv4pBvb279v/AD65Ls8tPEFUKooAAAfIDtnriN4zUkMYxlUxjGAxjGAxjGBpfEPTfPRkddyMpBH375ANF4H0+mmaY+vZG3lwygMrSEUu7jlRZ7/Q+2dYIzwn0it3AOefLw3dyxutukzmtWONnwmEiLONzItk1Zvudo+/sPpnnovB3UYFGo0rosksfrSwrruG4p6wVsBVJJIo1nWdX0kFeOD7VmpnfVxm9sc6+4NxvV2RfIN0B27Csl/Jj/MPXC89OV9S6zrtOFEun8jYwLHYyrJQTaJDdPtsHv8AqHyGV0ni7bt82GJiCzLtXa+5gQTwNvauAo+Ec509PEcfadHhb/7i2hNg/GtgW5vv2T2zG1fhPQapSUSO3/8AmREKxPIVjt4Nne547AZqef7jGXhvxUI1HWtBOjbkaNgh2jYA/pB2IrJYLMSTbED0gVkf0fhrWTQpNGnmK24gbl3bVYKW8tiCV3WLAPY5L+qfhZ3OlnofpWUV35FyL/hBY+n3AzF6pBqFgeHXaaYQlIBu0oEhVYlYhHBPw+veSSKY3zdZ1nkxvTncL8xA9TA6SeXIrIymmVhtIPyIPb/+5Yze3cDOoxdS0ur1em3SwpDDB5R004tzI21Nr702tVIdwa6T25zI694Y02r1ZjVTDJ5K+seaFWl/KATyzEyBaUkODYPGb2nrztybSxMXpUZ+PUFBJ2llHb7la+u3Lro8H7Ee49iD8iOc6D0vo0emKf00i6mWdXkCG4pGgUq8LQxkEM26Ev6mG5QR72IX4g6VJCQGhmgUsfLDem0/u7jdFTfp5IBALemzZWpw18moAoMffgd7J+Q9yfpnk2pYk+3+1Zb/AIByP98rl8OnCjuOe9D/AJkks37k57KqgDbX7ds1tNsVoLHJ3feiP+D4R9ju++Tb/R2MwRAqzSGHcbO12ZipUBZFUFF3EFgxUKpPHfImrgOpcblBG5e1i+RdcX2usnknjxXCpsZC7ASPS2q8KStfEaAPZQCOxvM0n8sXq+jbS6WLZIpDM4iVo4y6Dcx8wG2sFTVG19djkAjB63GkekjdlqaWIVVGhSLY4uMbFAChiOQQFK56eL+prqJh5f8AZxoFTkkdgWq+e/H7ZZDrotVIserSRntVR4aGxaoKIgKPJLEgE89sjHtzw8/BGhDM3mwBvy2aFWhZkkL/ABMTsIPC92P2sism7aeRGDnQxRyRAAsZt4Nrf5TKLTjaKO0UxPsBmB1Pq8CwGOigJ8lU8wFfRt8sHa1xMTfJ+GufYZb0Qq026KecjYAA0m/0AgOwDghgWDoLsWWIsAZK6ThTpYaWeSIaaSKGbc5aiCXO1LZ72rtJ9j+gHvea9ug6DW6lYtNMA0Maq6bVUzFf0qAFAJXjcAe185vtfoxQ2uy/mRlQrSx/rRf7NX2v8VNylqWzA1XRJtL/AKzDAj6jepaUSmQEBSt+W5DoxJHpUkWT34wa+0Y0/hZn1OwK4h37Iyx3AEDcy7qH+KhXbnnOr+D/AAfHpmDgktXyAH7Zifhuv9TozLIqqN5WLbztVKpgW5u+DZPw/XJp05t0asfcWPbj9Jr2sUczvdYnjm93/jKxjGadTGMYDGMYDGMYDGMYDGMYDLGjBy/GBhz6BW7gZotb4QiJLIDG3PqjJjPIIPw9+Cf5yU4yXGXtZbENbSa2I+mRZl91lFEgkbhvX5hdvIPGWp4jZP8A4nTyIR3ZB5iE/EaK8jc1CiKoDnJkUGeEujU+2cr4Z8NzP7RbUaDQa4G1hmbsSPS92wFladdzlm+wzT6j8PtqlNHq9RChDARltyU42/SrAdieSARVZKNf4WhkNlBu9mHDD7MORmvbo2qhB8idiv8AclHmL2UcHhh6VrvxZyeuePR/TUZi0uv0s66h9Lp5yqCPzYS4fydppVjvarBVBsJ2oe5zW9E6zp9Pp5NPG8sUxn3udWx07epaJV0jk2sPT8QF2T9MnA63Oh/1nTEj3aE7rBJLehqPYItc8XznsOp6PUjZIY3JHKSrtY3tLABwD6mKLX+HjL+SztPx/SH+JIdAyzyJANR5SwktC5VnkkJC2YvSBsj3E7e8nFG8jfiDo8f9RHpdOuxooDJqGclmViPMZHMandsUoo2rZLdsn+p/D7Ti20jzaWQ8boXYAntRBPAZz2sCk9sjuo8E9QgleaCVNQ7OrsSTHI5WQMoNmqZls+rsn7Z0nkjncL2hWo6JOu78suFCsWQFlKsu5COLorzyOPes1xr2yUakBVdNamphWdiSZo/MSKRiCsqTfGT5aBNoHPuayus1cDxuJnLhPRFKzJM7NJtLNtQjy40WIgLZ2mT37ZuVmzlGHnY9uPr3s/TJr4e8PCGUu2pVXRGKEUsglqgHjlHw8sL7/wCzzWl6j4cZCPKZGMYIYlwrtIiiSYxKaNIrAH3tW+2SzohdtGrSzeazkmt0cgUsxWNaYEkkbgQb5a64vFZmM2gPU+mToT5sbMWJ5T1MSdxVmXuAfSSeR6wLuwJJ0nwZ1BIvN0DxpJSiaGTlmNbuRRKbd22uOVP0zb6LqiRJNq41A9P+q3EscTIpHLSJSAE7jTMDxwMxPD/4mRzSIJ4WJLgEob5JA7NVckdj75nLKx2xxl5a2GPqEurVtYhiTTAGZYd91b2wUn1MQD78KbsXmf468VXEq6MsyPvWRyrLRK0E/wBoXu79x9MkHVJRHq3TzVBY29ymNm9IsqX3BuFCUSAPLI/USIR4j14kk8tFASJiBQClm4BJ2mjyGo89798a3d1jLyessbz8NeszFItFEW2szlydpURtZbZxamyffO1ItCh7ZzP8IOl/2k5H+BOK+rf9M6diRnx22bpjGMroYxjAYxjAYxjAYxmN1HUGONnAvaCcLJbdRk4yH6LxJJ5u1wCGPAHFZKRqeZARQjqz8+LzMyldPJ4c8LqvfGYSdTQ1W7k12HHq2iyD/e44xFr7qxXBJ57fL+RmpdsZY3Htm4zFbWrV8+1/QFq/6H+M8m1RBPNgC6rntdH+QcJIz8YxhDKEZXGB5PAD3Ga3X9AilFOit9wDm3xjRtEW8MvFzpppIq7C96/qr0vYobjx9c8zrdZF/aRJMo94zsYcKoIVrHC7uL7t7ZMssaMHOd8cb96ii+JNM42T3DusFZl2ryDYs+nhFrv3bMPqngbQaobvLEZ5O+AhCL9T8C1ahtUWP1HJXqulRuKZQfuM0M3g9FO6Bnhb5xsVHcHlfhItRwR7Zn0ynS7xvaGdR/DTUIrHT6nzDsddsoo7WBM21xYJZm29he485gwnVaCJ01UMkm1SIjsSSHjijIBa8tVn7Vk8rXw+8eoUVw48tjW4/EvHxEE8fpGekfiZV4nilhIr1Mu9CRW22S69TM1mvhx75TtPxy9OV6XrcErIkpWJDIpYuJBQA4t0kKt2Ck7VsMeMz+r/AIh6eOcwGM+UjExyxMriQE/GV4rt7E9v2zoc/Q9BrASI4ZCRQZKDc2qWUons7c/L6ZE+r/hDC/OnkK32WQAiifTTLVekEmwT2x742apJljdxXqL6PUaMasASLyHLBkcyAb6BIBAJ9J+ZkJHJvIRodaqzs0UaFW3KiSW+2zwf9oV/mcyuvifRgaTUOlMokAXaQQTwSwUGyYx8XPpGZPgLpvn62MHlVO9jwRQ9r/8AO+dONPN5Lfbcmq7P4T6d5GljSudtt9zyf/Ppm4y1Bxl2adZNTRjGMKYxjAYxjAYxjAZZLGGBDCwe4OA2XA4Gni8OxCTfX2FnjNlJpEYklQSRR+oquf2z3xk1G75Mrd28vFdIg7KO4P7g7r/nn75X+nX+6P8AzjPXGVm23t5iFfkPb/Ikj/Mk5T+nX5DtX7Z64wgMYxgMYxgMYxgMYxgMYxgWlRnjLpFbuBmRjAj2t8KwOdwXa/syEow79mWj7nMYdL1UX9lPvX+7MN3so4YUQaWvfuclWUrMXx41qZ2OZ9f8FDVzPNqFIkeuUJpQAAoF/QfL55IfBfhqPSKRGtfMnufnZ/j+MlWwZULnPHw6y3u/prLybmtKjGMZ3czGMYDGMYDKE5U5YTgLxluMCuMpjAuGXDGMCuMYwGMYwGMYwGMYwGMYwGMYwGMYwGMYwGMYwGMYwGMYwGMYwGMYwLWyzGMBjGMD/9k=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Экономика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10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одержимое 4"/>
          <p:cNvSpPr txBox="1">
            <a:spLocks/>
          </p:cNvSpPr>
          <p:nvPr/>
        </p:nvSpPr>
        <p:spPr>
          <a:xfrm>
            <a:off x="611560" y="1059582"/>
            <a:ext cx="81534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chemeClr val="tx2"/>
                </a:solidFill>
              </a:rPr>
              <a:t>Пример САРЕХ проекта на базе </a:t>
            </a:r>
            <a:r>
              <a:rPr lang="en-US" sz="2400" dirty="0" smtClean="0">
                <a:solidFill>
                  <a:schemeClr val="tx2"/>
                </a:solidFill>
              </a:rPr>
              <a:t>PON</a:t>
            </a:r>
            <a:endParaRPr lang="ru-RU" sz="2400" dirty="0">
              <a:solidFill>
                <a:schemeClr val="tx2"/>
              </a:solidFill>
            </a:endParaRPr>
          </a:p>
          <a:p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46782"/>
              </p:ext>
            </p:extLst>
          </p:nvPr>
        </p:nvGraphicFramePr>
        <p:xfrm>
          <a:off x="457200" y="1883994"/>
          <a:ext cx="8229599" cy="2297976"/>
        </p:xfrm>
        <a:graphic>
          <a:graphicData uri="http://schemas.openxmlformats.org/drawingml/2006/table">
            <a:tbl>
              <a:tblPr/>
              <a:tblGrid>
                <a:gridCol w="3329059"/>
                <a:gridCol w="661676"/>
                <a:gridCol w="1002853"/>
                <a:gridCol w="1126918"/>
                <a:gridCol w="899466"/>
                <a:gridCol w="1209627"/>
              </a:tblGrid>
              <a:tr h="1550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Перечень необходимого оборудования (с НДС</a:t>
                      </a:r>
                      <a:r>
                        <a:rPr lang="ru-RU" sz="2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2000" b="1" i="0" u="sng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ru-RU" sz="800" b="1" i="0" u="sng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Марка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Производитель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Цена </a:t>
                      </a:r>
                      <a:b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(с НДС)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Кол-во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стоимость единицы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Строительство ВОЛС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285 409р.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1 772,73р.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Строительство ШПД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228 714р.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1 420,59р.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Строительство ДРС КТВ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0р.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Строительство канала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0р.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Стоимость проектирования.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0р.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Резерв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25 706р.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 оборудование и материалы, с НДС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539 830р.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Мероприятия СОРМ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5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Строительно-монтажные работы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5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ИТОГО САРЕХ, без НДС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sng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457 483р.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Стоимость на 1 абонента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2 842р.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97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24112" y="951570"/>
            <a:ext cx="9119887" cy="420195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RUUERQUFBQUFBgYFBgWGBYVGRcYHhwWHhUYFRcYHighGBwlHRYYITIhJSksLjIuGCAzODMsNygtLysBCgoKDg0OGxAQGy8kHSQsLCwsLCwsLCwsLCwtLCwsLCwsLCwsLCwsLCw1LCwsLCw0LCwsLCwsLCwsLCwsLCwsLP/AABEIAMIBAwMBIgACEQEDEQH/xAAcAAEAAQUBAQAAAAAAAAAAAAAABgECBAUHAwj/xABCEAACAgEDAgQEBQEECQEJAAABAgMRAAQSIQUxBhMiQTJRYXEHI0KBkRQzUmKhFiRygpKxwdHwUxUXNENUY3Oi4f/EABgBAQEBAQEAAAAAAAAAAAAAAAABAgME/8QAJREBAQACAgICAgEFAAAAAAAAAAECESExAxJBURNxYSIywfDx/9oADAMBAAIRAxEAPwDt2MYwGXDKDLsBjGMBjGMChy3L8w9X1CKIqJJFQte3cauvvhLZO2TjKI4ItSCPmDY/nK4UxjGAxjGAxjK4FMYxgMYxgMYxgMYxgMYxgMYxgMYxgUxlcpgVxjGBUZdlBlcBjGMBjGMChOcW6pql6hrpZXA8iJxFE7cqAt+awU8FqtwD9OCLzovj7rJ0+lIjNTTnyou/BPxOa7BVtifas5nqNRBNpX/piqoQ21UVUQMGUnd5pDBW3IjDcxPm8cWMa25Z9xm6fp7/ANaYenaggJEHc7miLM3wRAPuBavVwoHNcXebjReJtfGxVtmo23uBjcOAGZSfydwI3KQG7Gj2yNahzp9ZpgYHhtEDoK8p1cGvMVDQZLY2/tbEds3Gn64yo5poC21JVZIlSOKmAVXUhoyAABuumccAEZLwk8c+OP1wkuk/EGHaDqI3hBr1cSR89vWvHPtki6f1rTz/ANjNG/0DC/8AhPOcT6rodRqzptNpyjHUXM1DbGr7e2+txVVUXuvmu3Ayb6rwdDFHFF/RCQRooaZCUkc/qbdGQbu/ivM3LUl7bxme9S8fz/v+HRMZzCHqLaLWSRLqNU8ChUXfUuySi8jci/LRByeez/LNxqfHqQRb5iknrC7IztkF0RuRuxCnnsPSc1Ltfb7icYyK9J/EHQz1U3lsf0yjYf57f55JoplYblYMPmpBH8jKTKXqvTGaVfESmXyxDORdbwq7e9E7d2/bfvtr3zcg5JlL03ZZ2rlMrjKimMYwGMYwGMYwGMYwGMZWsCmUy+spgUyoymXDArjGMBjGMBlCcrmo8R6qo/KClmmtdqkgla9VEc9vlzVkdsDmHjHqA1GqM25ikRAhrsAObo/M2f4GYckKSwyb13eZVtzujIYsWiAIW/Ux5FWcjsXiODc6PuVVkYR2N/5YY+Xu2kkNtAsj3GbXTdV8wLFpwblYIJD8IZj6mo96G5u/tmvhNNxptLEmnM+mebVI3khvMNvIw+St6ki2MQQV7M3IoHN71vUadHLa14XUhCEF7aHIZEJbkk3zxwvHGafw7BJPrIvKZkhjgCxsu0l1iAWHzL5CkEv87nrkA5I3/DrSyRlZEos+8sjMHvmwX9wb7duBnPPfUXCSbtPAPT4lM2tTzGWQ7IVb1EAnc2z5b2KmuACCOwvJXp9aRv8ANIsMaC+yhVJ/YEkbjQ49s8en9LbT6eKGFrESBSSBbni2PsP1GvrXGess6gHzIytkMaHB7eoni64PPy7cZqDG1UMWp2CbTo4O4EOFZ1HH7rYKkj5GjyQDoepfhjpWUCB5INpYqL8xAWq6VuQOOAGAFnjnJD5EXBRxus/ESQRTWGHysliT7857pEUNBnKheSPUS9mwV5CgcUAPevbKOU9T/CzVIHaExTMWTyx8FC/UWDGvb5tfPHPGXqI5fPKQx6qGdBuBCiFZQNhcOxFS3T1XueeMmmq6jMdSkMUjCXYWdTGjxqLO0yNYIYir2ki+w5z2PiQRh/6jyiIrErRNYVv0IEb1Fj/A554OLNs3GXtyXX+NEp28gf1CNZcOV9W+xXBavpu7WBnUV8aRx8TRyBVj3M6DeigKCxYd1Heu/Cn5HMqTwzo9QPN8gI7lZCyjy3DAhlLAdmursffIh138KXem0+qYlUVAs9kkAV6pV5NmyfT3Y5y8fj9dt+XK5dOiwdTiagHAJ7K1ox7dlaj7j+cy85f0noethXy5oQqxIBG8DO4k7BgyUw3FR8TJ3r9vXT+KhFIyMXQIQoYMi7mYtQMR9IYIjMRQ5WgORu6MS10vGQPWfiJFABvbzSVDBRHJG+0mu5G0H6Hb2P0vbdJ8c6SdA+5owf8A1FodwO4sDlgLNcnB7T5SfKZ4w6tHXcjq6/NSG/5ZHOk+KpJZ/LaOBVokhZ90qAAn1IUAaux2k19ffOWeOPbeONym4lOMYzSGMYwKgZdjGAxjGBaBl2UGVwGMYwGMYwKE5z8dYOqbUysiNpY5NsbMpNhFIkfdfC2Woij8XOb3x11ZoNKwiozzflwiwLYg2eeOBZzls8emMKwSjUaR9mwlrAlBPqZuNvIPcdz8ryWb4Z3rKb6YX+hcGuik1hmk028uy8eauxSeX3NuvjvuPYZG9Loo9NqpBJIpqEhR62JDAFgrIoCkpa2W48wNZqsnfiSOVdB5en1MLaVVVUIXa6hV4UMB6hvCjdfcj5nNF+HPQDq9cpk9UcX5khPNgH0gn33NX7A4m52uVnHq6z+H3RTptGvmf20xMst+zPyF+lCuPneSeMc5YzZ6owHFi/l783/2P8YVfjGRPqHXpY4jIvxzP+SjC6B4jG3g3tUyFbvvWUSWXSI1Wo47Vx8vl/sj+Bni2hIoo5FbeOACFPAO0fKx+/vxWkTxeF8zzY+ItisyG9ztQIRT3AJN82KN/PN6vUo7ALBWIsBuDQokn29xgWR+apo0445oC+1+/pr1H39s02t6DpZPQY3RVLkBdwXc1r5jD3PFg/4f2yTKbFjkZSSMN8QB+4y7Gu6B06OCIRoVZlFMwUKzfIvXc0RzmzzEfp6Hta9uQTfFkf5m/wBhmTEtCib+uQJZAqlmNBQST8gOSci79Qg1UQbWQQNDICUsiZqBsBo9tqffi696yRdQ0azRtG97XFNRoke4v69v3zWdb6IZGSSEIHQVTClYBkZbIB7FBxXYntwRRHZPA3T9UL0zPEVVRSk0qiwvokFgd+1A85qYvw3n0zRtFKJkWRpJVH5TSfD5ShTwa5PqevkObybyRTR6aVxHEuo2sQYhZPayAR8VD4bNkDKrPDDp31MbSTBUJJMjuWPyIY0rXx2Fc9sCAJ0zUnfN5U0M0CUqtahgu0k7lYrIeW219AewrQ9I8WTSvArQpuEyopRG3Gh6n2g7aA5IAqu2dn6RPNIN0u1QeNnlyIytxYLOfWPqFF5reoaXQTemRFpiw3BXRGJ4ceYoCt3o8nvWcc/F7XbWGXrOGs/94iJZ1ERVfMCBo2WSyb/QOQQQQfqPkQTIuneI9NMoZJQA3beDHf23gX+2RRPwyji1I1EE7l1LOqygMDIbollogAm+xNgZtOtdOKoxaGXUI+/zI0IYBatdtkNZYDsO/wAu+b5c8Zl81KwcuXOE/hnqtU2uWJZJUjBJkjLNSqOSpDc+23nnnO7jNJhn7bVxjGGzGMYDGMYDGMYDKMcrkQ/EvxB/S6Ntp/MltEHvz8R/j/nhnLL1m0M/EDqazar8whtMYZI1VSPMayFYoHBRtzFQDzwLBUi80fV9TEsMiqu5UfaoKtH63ILJYbd+WsaqKIoKoN3lkEy+WJI38x4lj3bnI3Mu9iSrtbCg6hWUUBYsjNX1Hp81rGvl0gA2kkOZGI82lK220hEBFggDk85cYkXabroWMxeuMbSFohxuJ4aQdj2APoJIFXnp0k66KN5umSqdoUEIykyc9hFILfb72P1cd80UsLeYsLoySO21VPueOBVi+R/IzD65EGcBGtYhtRhxdclh8ra2/cD2zWoXh1XwT+ImtmlaLVwQh0QuN2/Tu9V6VVtwZu5oAdsmGo8Z6NWC6sHTuwv8wcEfPelgD7kZE+heHmi0aR6uUGVo3aZNRITtXcaUq52hCor783nJ+rdEZ9a8OikE4ZjtCekBdwCqbNHuOBf2znOa6fD6hg1STQt/SzI1r6XVlcA/OxYv9j9jmtm0+pBHmRxagKy7TQ3Cu7CyCD9f8v73A5dA8CqYNSkUpQUBu0xZgBvVJWJDkEgA7lvjgXnv0b8WOo6cgNMs6g1Uyhv4ddrH7knNarO3Zv6LTboQweJjI8qopaQMwQs7uWXcGUBgfqa5vPPqPTW1HmNBJHJ5ixpQIBjhb1NuRqPr59Pf1cZHej/jDp9QBHq9MQWO0halU/7pANWB88lml1vTp3PlyoshYlkegWJsMDHKO/JFgXyeecitXodPqI5I0Akhs75LsAKApCMQaJA8mPcLsRyfPJBp+tSGVlADKGCC+CWFl7I+Xwdvi2/PMiLQTqxqcursWa6sWEAABDKEFOdoC9xz3JxNE8hZVm0qozd/LugHJ3URatXlqzEle60L4wrLHiWHzTG24EGrq1+EsTY9gBz8iQM2sM6tW1gbFj518675HJfCA3lhIW3fEHA5DPum9S+7gKp47KMs6jppYxLIUZyTwE5JRASF47F23Kf/AM1/p4IlWM0fg+OUaYNO7OzEm2+Xa/oCQW+zAe2btWB5Bv7YFcsliVlKsAVYEMCLBB7gjL8YHhpdKI02AsVHA3MWIHy3HmhmlXo0wURjymRYDAjtu3Kh7kxgUzEBR8QB2+11khymUY0kdIEWztABN8gAcXXJuv8APKQsVjslm4ujwR/h55v25vk55azo0Mjb2SpP76Fo3+nrQgnNb4v1jQaRvLY76CRk2zF29Kc9ydxDf7hyW6gj/wCFnSmDanVTUZJpnWxyDTkuVPupbt9s6Nms8O9OEGnjiH6EAP39z/N5s8kZxx1DGMZWjGMYDGMYDGMYFGOc8/E/oPnJ5++vKUAD5We49v1ZN9fqCCiJRdzxfYKOXY17DgfdhnMvxX63JGyadXUkoXdVFBeaSzZLHhjX2zNvOnLzf2VBdB1GSIHaaFkkEWLHAY/PaRYBsAgGs3HShNJAZkh3gmTb+ZyWBDFnVyFfcwokcgIKAoZsNZ1SXT6bTR6fTGaJ6EoZTZuqIdbRBzZDH4m9s23V0j8ljEDpkaAyOELhY27lFjQhWYVZNA268ntm5THH1naMdT10hghAl08ZJ8uXYLcbuDfLEbAps2DbGvY5gnw9CCrQaiQkW6NsR1BUK207WHqF/L2NgVmhIQQtG6srOyFZF22ij4gCQTXbtRNG/apJp49PtKxbJo/MdmjmjO8hWfywpRvNRypKhmJFVdGy1q46rW67xK2okR9fGmqMXAbmFyAbHqQV8/03zm88LeDG1GsM1iGNDvpFJourVEpYbZFAIBYE2D3BPGN1Hw/CkaykSLa2I2ooSACwQhiwAv4XN8j61iaDqU8lQwIoAHoCDaVO9SXZlosaG37HM2Y48x18WGfk/TVeLunvHL/SmV2hRi8YZQtLyoYiv7q2DfYg8Xke/wDZjOTsQuSQFVQWP8D9v5zoo0X9VMTqz+bJGWVkBpto+C/tt+fAf3U5tunwLAYoFUxtIGZB8UjBV8zZKaWmN1ypUG/YAZr24Yy8dmWnLuhdBL+Y0kc/5fw+WslCQEeiQojFb+Qo8H9s7Sap0kZNTqFjVk3RGVDOr2xFM8TEjseWvtyBnTFiX+nYbo1U7iikq25qHmCUrSs+9asHuVNj3wZ2ScLGv5hRAFKpHFLsIjE4WSU1FYfdYHNUGHcy2NTHLhqOi9c1kIuGQSoP/p5lkUdtu6F+f4GbtvxhkhKiQJJZ5BRonA5+INx7d6AzV9T8LRah1keVnIVtpheNfWLZ4UkICBQzimPPLd+K0cujijmWTVhJYtw8oHfMQLO1PM3jzVIos5VgKpRzWNRN/brnTPxa6dIQryGEn++p2/8AGLA/esmOg6jFMoeGRJFPZkYMP5BrPmfxl01igl06RrCCKWLnZvLhbZqLepSvA2jsD2ORzp8s0BMimSNxtoozRsd1gG1IP7ZdG32DO1Ke/PyF/wCWYkVX2Hz9J2//AKnt2zhXQ/xZ1iIEf8xk+Isu4t9+RR/c9sl/Tfxi0zJeo08qgGtwCv8Ackd1rtxeZask+XSkkI7sLNVuG33/AO3t9MvOpqtykX8uQPvWanpXiHSagDyZ1tlFIxpq+iPyf4zaeSQOO3PwHbz9jxhHukoPYg/+fLLswJYl/UAOfcbT97H3zOQcCv8AvgVJyHdTBn6lBp73LDepl47fphW/uXPPzyVa6UrGxUAsFJUHgEgcX8hdZGPw60Q2SancXM5UB2G0usahd5FDbuYO1UPi7ZL3pnL4iZKMrjGVoxjGAxjGAxjGAyhyuRrx/wBd/pNG7A/mP6I/ue5/Yf8ATCZZes3UM63+IRj1s5i9QjURxjaGViCS5Y2CoJrt8h8hkMZdRr9TLKql5G3SMAQAqLQ4s9lG0fPgZqVHuSSffj/PN71PqEEUCQo8W5hTuE559T059rIX9jwPeTHV28+NufFevgyR5mlMk6I6tuUFYmld6IZvULkO01yeRYv578xSS+rUaeGUSHbGVFsACSHXcoQKAWfg2R8qyBxRpYcU1c+zBq9mB4I+mSLrS6p4UkLKEKANErhAtNakhm5NkGgSVsWFFZqut3J1tjdY8NCOVZYwZlM7BNOo3MyoAXJbmwCNh47AcmwcxeoRyM7SshFliwIAKMBZVygoNS9zRJU2LzOfqM+iqYSJMBH5QWUSLIgsMVUMOF3UeCQQv0vNhqNX5OlZp4tRG7K+6yskEshGz5MAB6FAagAOLNXTHUa/qfTYoQAZZLkUIu47kP8A6jxgni/TxwCCnJ5zCg6W+nkEsgcQHdtkFVR4XzFUki7X02D6hRz11XSdXrkOrKpRsAA7BSDsgJPBN+/z9hmsGpkj3wyG6amUmwGB96JBo5mzbp4vNcLZrtKYhGibtwRXRjHVqpJCipCtORZZgTtIsi7vPDX+J0VgURULKrSqPUwk3HeVYd29vWxvapHByJSTuePMNUQAO1E2QfmLF/fKRQM59Is/sD/nmvTg/Jlct6b3UdfjMfoTymcNuWPhRdcWRQWgCVVeeeQScyNB14uJFl08L7on/plZOASWMoiLX6m3SUBwWAFc5FnSiQeCDRwHNggkFeVIJBU3YI+XPOPxxr8l1pOelzK0fmPIxD7W3bVHlkFggjMh/Mew6gRooG4mrrPTW6OOZdiJtEkh5AeMBk3by/uxs8BiBYTkngx3wbr0jd1dGZqMkYQWzECpFocsdgsfLbfesmxIDFXvlVYbUdmjssVlmd0CQbWZwFokervtG2dM2+13XPerdPECxtuVk38MinbzZqNyfWPcsOPUPmMv8NeFp9UHeCNdm4XJIeOL3UBZJo+y5MerztFBPNHGRKNod0j/AEhgpjWSXcyhR6uFHzAWw2aDw74ofTxBFH9KHvbK4lkQguD6Qwatu5jfN7j2NA2W6YskqPdb8ONpaD0ySESRv5bhSDY2kmiHBB4P3+2nh6c8zeWqszPKCFWgWFUQCSQpqzZ4GdB8YallZFhlM08jPE7Ssjtz6RshJYRA7nW/r2BCnMXovTjC8scEbTTQgl5o4jKY9yELt206USboPe3iubfB1eGodFPq/O00IO1TqI2kVFVmUr5sSgBgQQdwJse2XS+NNXomTydQdjAVtk86Mgd6Eg9J7cAZu4OqqqRoqlpFAHk1JGfNZrjQgkF1VVIYn4mq73ZDuvdJKysphMO2hXl+WxAAG4pQI3Vf75JN1bXS/DX4xs4I1CQGv8flMR8wGsOfoKycdH8a6PUKGVnj9+QQBz+pltRz8znBn6dqdJEikwPCxZlBEMqOSAHO5fV2Ve/bj55JvDcOpgjE0cLacOA35UigMpNKzRzUCvv6W7c5LPomUdU8Z9SDaVk07q7zkQJtYH1SDnkdqQuf4ySdL0awwpGnwogUfYCs534Bn/rJY5N5kWEPI77DFvnkNfAe21ERQfofnnThkhObtXGMZWjGMYDGMYDGMYFCc4p4+8TeZr6VUkj09oA43IzfqNff/lnTfHHVzpdFLKvxbaX6E8X+1/8ALPn2Fr5sE9z72cnF4cPNllLNPar/AOo9soYxz6VNiiGVXBFg1TAjuAf2y66Kg0NzAM1EhRYBbaOWoc0O9ZuvDvSItQGDv5jeYdoR/KKxJdsVYbRv7eo2pKHtuzTnhjby0UXhuWVDJpYDuBA9EhALfWOSy4FdlYDkCvbN23UpJ0hGriKwq26ZkB2SBLAVlj/s6IYUTtHcBRm+j0rwQbYinETsjNenclmUxnc+6ORmRbA9isi5TqHURGBFOkkG1lUFowwVUVWTYVI81d5tt3BDkBR7XbtJdc1dqJ4zDBMW31I0zIzo9kKSSska2ViZaApQe3vkd8RdbhmhEcAI8yTfIGCqyhQKvaALJs2Ce3PJyzrWrViUi8tloAyRo0RkHxEOhY/qNn5lQfvpdQdq1Q+uSM5eSb1E3n6npotN/qkrMqrZRpGNsAyi4nUhAzkMVRhwCaIyIMYDAA4kXVbyXZj6Shoq7bjx3HYGwCfcVrlIoEgH5jnn7188yut9QfUymRgqkgAKthFAFUoPYXZr6nK1vgh019/mQRwKI+fuPf8A7/LMVVF7BRHIrvR4Zbuzx7375haHUijvF8BXqrB/Qyn9q+62e4y/SuzHbuok2Ceef3yusq7qCFW3oaDgHggEEgHkCq+fYZlaLVog3SBDIQdtqCPo0q1/FcnufbL1AKtGTSm2G72YA2Lu+Go1RsX981OogZWIcUe/3v3xOVGmdZBIjgOGDBlFUQeOKA/btmf1LxBLKtAQqocsgRFpD39Iqhzbbq3WWN8nNUTl/SiGmj43p5qhqoBqILLuPBO3278/XLY55JpoOkq8CpqXk8x7ZvMaZG8yTascauCyycIpYML5F1WbHpPhVNbKiShjpoogsWyQggLuVi1p6t52EEFeF7C6GFrZZ3J/M8zzGK7kSRSGcGOMTAi0SorVeGYlT8skvhHxHp9OGTVS+U7uNgkXYgi7QhX2hTdE7Ryt7SBtznbZG5jLXjrvAOn0Eb6mGSmjRgpnIKgsaDMQvcWACAOL+41ng3rMUcM80kuyZ3aXyyGV2TaPK5HxMw5792zP/GPrIOmhhjcFJnLSbSCxjUdh8rJ7/MDjnI/D4hiniVYNMZ5kW9hjRTGi/qVl+IXsWjz6jXIGTXtDcxr3/rPPaKSSMvMB5jKsqQOg54EpZfWTyVDWDG1g5E31S6rUArJau6qpd1YopNKGY0LAPuBm46JGZ1nbVRLPIlhI5CyWxAMnmdyo2qiqAP0t9cwv9CtDJCHVm084bY0JmhmAe/rViif1D4D87zXSS/Lew6X+hmk06TeeEW4ZTuIRjHJvICt+kBixXg3zyADvPEniyODTosEiziT0KsZsLS8b0JBTmsgumXUaDXgFViDDYg1DbkENhVLFd4qoq4DAVwKrNh0t4tbLFDDpxDcoaXaSwPcWCx97vgCtnbnM5RjLyeuNsdT/AAz6V5Ghjv4pBvb279v/AD65Ls8tPEFUKooAAAfIDtnriN4zUkMYxlUxjGAxjGAxjGBpfEPTfPRkddyMpBH375ANF4H0+mmaY+vZG3lwygMrSEUu7jlRZ7/Q+2dYIzwn0it3AOefLw3dyxutukzmtWONnwmEiLONzItk1Zvudo+/sPpnnovB3UYFGo0rosksfrSwrruG4p6wVsBVJJIo1nWdX0kFeOD7VmpnfVxm9sc6+4NxvV2RfIN0B27Csl/Jj/MPXC89OV9S6zrtOFEun8jYwLHYyrJQTaJDdPtsHv8AqHyGV0ni7bt82GJiCzLtXa+5gQTwNvauAo+Ec509PEcfadHhb/7i2hNg/GtgW5vv2T2zG1fhPQapSUSO3/8AmREKxPIVjt4Nne547AZqef7jGXhvxUI1HWtBOjbkaNgh2jYA/pB2IrJYLMSTbED0gVkf0fhrWTQpNGnmK24gbl3bVYKW8tiCV3WLAPY5L+qfhZ3OlnofpWUV35FyL/hBY+n3AzF6pBqFgeHXaaYQlIBu0oEhVYlYhHBPw+veSSKY3zdZ1nkxvTncL8xA9TA6SeXIrIymmVhtIPyIPb/+5Yze3cDOoxdS0ur1em3SwpDDB5R004tzI21Nr702tVIdwa6T25zI694Y02r1ZjVTDJ5K+seaFWl/KATyzEyBaUkODYPGb2nrztybSxMXpUZ+PUFBJ2llHb7la+u3Lro8H7Ee49iD8iOc6D0vo0emKf00i6mWdXkCG4pGgUq8LQxkEM26Ev6mG5QR72IX4g6VJCQGhmgUsfLDem0/u7jdFTfp5IBALemzZWpw18moAoMffgd7J+Q9yfpnk2pYk+3+1Zb/AIByP98rl8OnCjuOe9D/AJkks37k57KqgDbX7ds1tNsVoLHJ3feiP+D4R9ju++Tb/R2MwRAqzSGHcbO12ZipUBZFUFF3EFgxUKpPHfImrgOpcblBG5e1i+RdcX2usnknjxXCpsZC7ASPS2q8KStfEaAPZQCOxvM0n8sXq+jbS6WLZIpDM4iVo4y6Dcx8wG2sFTVG19djkAjB63GkekjdlqaWIVVGhSLY4uMbFAChiOQQFK56eL+prqJh5f8AZxoFTkkdgWq+e/H7ZZDrotVIserSRntVR4aGxaoKIgKPJLEgE89sjHtzw8/BGhDM3mwBvy2aFWhZkkL/ABMTsIPC92P2sism7aeRGDnQxRyRAAsZt4Nrf5TKLTjaKO0UxPsBmB1Pq8CwGOigJ8lU8wFfRt8sHa1xMTfJ+GufYZb0Qq026KecjYAA0m/0AgOwDghgWDoLsWWIsAZK6ThTpYaWeSIaaSKGbc5aiCXO1LZ72rtJ9j+gHvea9ug6DW6lYtNMA0Maq6bVUzFf0qAFAJXjcAe185vtfoxQ2uy/mRlQrSx/rRf7NX2v8VNylqWzA1XRJtL/AKzDAj6jepaUSmQEBSt+W5DoxJHpUkWT34wa+0Y0/hZn1OwK4h37Iyx3AEDcy7qH+KhXbnnOr+D/AAfHpmDgktXyAH7Zifhuv9TozLIqqN5WLbztVKpgW5u+DZPw/XJp05t0asfcWPbj9Jr2sUczvdYnjm93/jKxjGadTGMYDGMYDGMYDGMYDGMYDLGjBy/GBhz6BW7gZotb4QiJLIDG3PqjJjPIIPw9+Cf5yU4yXGXtZbENbSa2I+mRZl91lFEgkbhvX5hdvIPGWp4jZP8A4nTyIR3ZB5iE/EaK8jc1CiKoDnJkUGeEujU+2cr4Z8NzP7RbUaDQa4G1hmbsSPS92wFladdzlm+wzT6j8PtqlNHq9RChDARltyU42/SrAdieSARVZKNf4WhkNlBu9mHDD7MORmvbo2qhB8idiv8AclHmL2UcHhh6VrvxZyeuePR/TUZi0uv0s66h9Lp5yqCPzYS4fydppVjvarBVBsJ2oe5zW9E6zp9Pp5NPG8sUxn3udWx07epaJV0jk2sPT8QF2T9MnA63Oh/1nTEj3aE7rBJLehqPYItc8XznsOp6PUjZIY3JHKSrtY3tLABwD6mKLX+HjL+SztPx/SH+JIdAyzyJANR5SwktC5VnkkJC2YvSBsj3E7e8nFG8jfiDo8f9RHpdOuxooDJqGclmViPMZHMandsUoo2rZLdsn+p/D7Ti20jzaWQ8boXYAntRBPAZz2sCk9sjuo8E9QgleaCVNQ7OrsSTHI5WQMoNmqZls+rsn7Z0nkjncL2hWo6JOu78suFCsWQFlKsu5COLorzyOPes1xr2yUakBVdNamphWdiSZo/MSKRiCsqTfGT5aBNoHPuayus1cDxuJnLhPRFKzJM7NJtLNtQjy40WIgLZ2mT37ZuVmzlGHnY9uPr3s/TJr4e8PCGUu2pVXRGKEUsglqgHjlHw8sL7/wCzzWl6j4cZCPKZGMYIYlwrtIiiSYxKaNIrAH3tW+2SzohdtGrSzeazkmt0cgUsxWNaYEkkbgQb5a64vFZmM2gPU+mToT5sbMWJ5T1MSdxVmXuAfSSeR6wLuwJJ0nwZ1BIvN0DxpJSiaGTlmNbuRRKbd22uOVP0zb6LqiRJNq41A9P+q3EscTIpHLSJSAE7jTMDxwMxPD/4mRzSIJ4WJLgEob5JA7NVckdj75nLKx2xxl5a2GPqEurVtYhiTTAGZYd91b2wUn1MQD78KbsXmf468VXEq6MsyPvWRyrLRK0E/wBoXu79x9MkHVJRHq3TzVBY29ymNm9IsqX3BuFCUSAPLI/USIR4j14kk8tFASJiBQClm4BJ2mjyGo89798a3d1jLyessbz8NeszFItFEW2szlydpURtZbZxamyffO1ItCh7ZzP8IOl/2k5H+BOK+rf9M6diRnx22bpjGMroYxjAYxjAYxjAYxmN1HUGONnAvaCcLJbdRk4yH6LxJJ5u1wCGPAHFZKRqeZARQjqz8+LzMyldPJ4c8LqvfGYSdTQ1W7k12HHq2iyD/e44xFr7qxXBJ57fL+RmpdsZY3Htm4zFbWrV8+1/QFq/6H+M8m1RBPNgC6rntdH+QcJIz8YxhDKEZXGB5PAD3Ga3X9AilFOit9wDm3xjRtEW8MvFzpppIq7C96/qr0vYobjx9c8zrdZF/aRJMo94zsYcKoIVrHC7uL7t7ZMssaMHOd8cb96ii+JNM42T3DusFZl2ryDYs+nhFrv3bMPqngbQaobvLEZ5O+AhCL9T8C1ahtUWP1HJXqulRuKZQfuM0M3g9FO6Bnhb5xsVHcHlfhItRwR7Zn0ynS7xvaGdR/DTUIrHT6nzDsddsoo7WBM21xYJZm29he485gwnVaCJ01UMkm1SIjsSSHjijIBa8tVn7Vk8rXw+8eoUVw48tjW4/EvHxEE8fpGekfiZV4nilhIr1Mu9CRW22S69TM1mvhx75TtPxy9OV6XrcErIkpWJDIpYuJBQA4t0kKt2Ck7VsMeMz+r/AIh6eOcwGM+UjExyxMriQE/GV4rt7E9v2zoc/Q9BrASI4ZCRQZKDc2qWUons7c/L6ZE+r/hDC/OnkK32WQAiifTTLVekEmwT2x742apJljdxXqL6PUaMasASLyHLBkcyAb6BIBAJ9J+ZkJHJvIRodaqzs0UaFW3KiSW+2zwf9oV/mcyuvifRgaTUOlMokAXaQQTwSwUGyYx8XPpGZPgLpvn62MHlVO9jwRQ9r/8AO+dONPN5Lfbcmq7P4T6d5GljSudtt9zyf/Ppm4y1Bxl2adZNTRjGMKYxjAYxjAYxjAZZLGGBDCwe4OA2XA4Gni8OxCTfX2FnjNlJpEYklQSRR+oquf2z3xk1G75Mrd28vFdIg7KO4P7g7r/nn75X+nX+6P8AzjPXGVm23t5iFfkPb/Ikj/Mk5T+nX5DtX7Z64wgMYxgMYxgMYxgMYxgMYxgWlRnjLpFbuBmRjAj2t8KwOdwXa/syEow79mWj7nMYdL1UX9lPvX+7MN3so4YUQaWvfuclWUrMXx41qZ2OZ9f8FDVzPNqFIkeuUJpQAAoF/QfL55IfBfhqPSKRGtfMnufnZ/j+MlWwZULnPHw6y3u/prLybmtKjGMZ3czGMYDGMYDKE5U5YTgLxluMCuMpjAuGXDGMCuMYwGMYwGMYwGMYwGMYwGMYwGMYwGMYwGMYwGMYwGMYwGMYwGMYwLWyzGMBjGMD/9k=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Экономика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10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одержимое 4"/>
          <p:cNvSpPr txBox="1">
            <a:spLocks/>
          </p:cNvSpPr>
          <p:nvPr/>
        </p:nvSpPr>
        <p:spPr>
          <a:xfrm>
            <a:off x="611560" y="987574"/>
            <a:ext cx="81534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chemeClr val="tx2"/>
                </a:solidFill>
              </a:rPr>
              <a:t>Пример бизнес плана проекта на базе </a:t>
            </a:r>
            <a:r>
              <a:rPr lang="en-US" sz="2400" dirty="0" smtClean="0">
                <a:solidFill>
                  <a:schemeClr val="tx2"/>
                </a:solidFill>
              </a:rPr>
              <a:t>PON</a:t>
            </a:r>
            <a:endParaRPr lang="ru-RU" sz="2400" dirty="0">
              <a:solidFill>
                <a:schemeClr val="tx2"/>
              </a:solidFill>
            </a:endParaRPr>
          </a:p>
          <a:p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52775"/>
              </p:ext>
            </p:extLst>
          </p:nvPr>
        </p:nvGraphicFramePr>
        <p:xfrm>
          <a:off x="467544" y="1275606"/>
          <a:ext cx="8229599" cy="1219940"/>
        </p:xfrm>
        <a:graphic>
          <a:graphicData uri="http://schemas.openxmlformats.org/drawingml/2006/table">
            <a:tbl>
              <a:tblPr/>
              <a:tblGrid>
                <a:gridCol w="119994"/>
                <a:gridCol w="69997"/>
                <a:gridCol w="3019853"/>
                <a:gridCol w="649968"/>
                <a:gridCol w="649968"/>
                <a:gridCol w="719965"/>
                <a:gridCol w="709965"/>
                <a:gridCol w="809961"/>
                <a:gridCol w="759963"/>
                <a:gridCol w="719965"/>
              </a:tblGrid>
              <a:tr h="14999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1" i="0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 кв. 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 кв. 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 кв. 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 кв. 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2014 Итог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Интернет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Общее количество абонентов, ДХ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9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Отток</a:t>
                      </a:r>
                    </a:p>
                  </a:txBody>
                  <a:tcPr marL="23998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9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Общее количество новых подключений, ДХ</a:t>
                      </a:r>
                    </a:p>
                  </a:txBody>
                  <a:tcPr marL="23998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9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Стоимость подключения для абонентов интернет</a:t>
                      </a:r>
                    </a:p>
                  </a:txBody>
                  <a:tcPr marL="23998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Проникновение ШД, % от ДХ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абонентов ШД,  руб.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132 825 руб.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555 450 руб.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386 400 руб.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301 875 руб.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1 376 550 руб.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ARPU абонентов ШД, руб. без НДС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12060"/>
              </p:ext>
            </p:extLst>
          </p:nvPr>
        </p:nvGraphicFramePr>
        <p:xfrm>
          <a:off x="467544" y="2499742"/>
          <a:ext cx="8229599" cy="2549874"/>
        </p:xfrm>
        <a:graphic>
          <a:graphicData uri="http://schemas.openxmlformats.org/drawingml/2006/table">
            <a:tbl>
              <a:tblPr/>
              <a:tblGrid>
                <a:gridCol w="119994"/>
                <a:gridCol w="69997"/>
                <a:gridCol w="3019853"/>
                <a:gridCol w="649968"/>
                <a:gridCol w="649968"/>
                <a:gridCol w="719965"/>
                <a:gridCol w="709965"/>
                <a:gridCol w="809961"/>
                <a:gridCol w="759963"/>
                <a:gridCol w="719965"/>
              </a:tblGrid>
              <a:tr h="14999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ПРЯМЫЕ РАСХОДЫ, РУБЛИ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на технологическую сеть</a:t>
                      </a:r>
                    </a:p>
                  </a:txBody>
                  <a:tcPr marL="119994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6711FF"/>
                          </a:solidFill>
                          <a:effectLst/>
                          <a:latin typeface="Calibri"/>
                        </a:rPr>
                        <a:t>внешний канал Мб/с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6711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6711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6711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6711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Интернет</a:t>
                      </a:r>
                    </a:p>
                  </a:txBody>
                  <a:tcPr marL="35998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0р.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на эксплуатацию сети</a:t>
                      </a:r>
                    </a:p>
                  </a:txBody>
                  <a:tcPr marL="35998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22 874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22 874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22 874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22 874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91 497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Заработная плата и другие расходы на персонал</a:t>
                      </a:r>
                    </a:p>
                  </a:txBody>
                  <a:tcPr marL="1199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на технические помещения</a:t>
                      </a:r>
                    </a:p>
                  </a:txBody>
                  <a:tcPr marL="1199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Стоимость материалов для подключения</a:t>
                      </a:r>
                    </a:p>
                  </a:txBody>
                  <a:tcPr marL="1199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1 593р.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25 647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102 589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51 295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25 647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205 178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Стоимость абонентского оборудования ШПД</a:t>
                      </a:r>
                    </a:p>
                  </a:txBody>
                  <a:tcPr marL="1199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3 102р.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49 942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199 769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99 884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49 942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399 538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SetTopBox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для абонентов ТВ</a:t>
                      </a:r>
                    </a:p>
                  </a:txBody>
                  <a:tcPr marL="1199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2 100р.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10 143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40 572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20 286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10 143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81 144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VoIP ATA для абонентов телефонии</a:t>
                      </a:r>
                    </a:p>
                  </a:txBody>
                  <a:tcPr marL="1199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1 500р.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Лицензионные платежи </a:t>
                      </a:r>
                    </a:p>
                  </a:txBody>
                  <a:tcPr marL="1199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4 057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17 098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12 461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10 143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43 760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Страхование имущества</a:t>
                      </a:r>
                    </a:p>
                  </a:txBody>
                  <a:tcPr marL="1199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Транспортные расходы</a:t>
                      </a:r>
                    </a:p>
                  </a:txBody>
                  <a:tcPr marL="1199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Командировочные расходы</a:t>
                      </a:r>
                    </a:p>
                  </a:txBody>
                  <a:tcPr marL="1199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расходы, относящиеся к прямым</a:t>
                      </a:r>
                    </a:p>
                  </a:txBody>
                  <a:tcPr marL="1199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30 000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30 000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30 000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30 000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120 000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99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ИТОГО ПРЯМЫЕ РАСХОДЫ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142 664 руб.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412 902 руб.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236 801 руб.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148 750 руб.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941 116 руб.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13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валовая прибыль</a:t>
                      </a:r>
                    </a:p>
                  </a:txBody>
                  <a:tcPr marL="119994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3 685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199 542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191 137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186 935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581 300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63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2" y="951570"/>
            <a:ext cx="9156399" cy="420195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RUUERQUFBQUFBgYFBgWGBYVGRcYHhwWHhUYFRcYHighGBwlHRYYITIhJSksLjIuGCAzODMsNygtLysBCgoKDg0OGxAQGy8kHSQsLCwsLCwsLCwsLCwtLCwsLCwsLCwsLCwsLCw1LCwsLCw0LCwsLCwsLCwsLCwsLCwsLP/AABEIAMIBAwMBIgACEQEDEQH/xAAcAAEAAQUBAQAAAAAAAAAAAAAABgECBAUHAwj/xABCEAACAgEDAgQEBQEECQEJAAABAgMRAAQSIQUxBhMiQTJRYXEHI0KBkRQzUmKhFiRygpKxwdHwUxUXNENUY3Oi4f/EABgBAQEBAQEAAAAAAAAAAAAAAAABAgME/8QAJREBAQACAgICAgEFAAAAAAAAAAECESExAxJBURNxYSIywfDx/9oADAMBAAIRAxEAPwDt2MYwGXDKDLsBjGMBjGMChy3L8w9X1CKIqJJFQte3cauvvhLZO2TjKI4ItSCPmDY/nK4UxjGAxjGAxjK4FMYxgMYxgMYxgMYxgMYxgMYxgMYxgUxlcpgVxjGBUZdlBlcBjGMBjGMChOcW6pql6hrpZXA8iJxFE7cqAt+awU8FqtwD9OCLzovj7rJ0+lIjNTTnyou/BPxOa7BVtifas5nqNRBNpX/piqoQ21UVUQMGUnd5pDBW3IjDcxPm8cWMa25Z9xm6fp7/ANaYenaggJEHc7miLM3wRAPuBavVwoHNcXebjReJtfGxVtmo23uBjcOAGZSfydwI3KQG7Gj2yNahzp9ZpgYHhtEDoK8p1cGvMVDQZLY2/tbEds3Gn64yo5poC21JVZIlSOKmAVXUhoyAABuumccAEZLwk8c+OP1wkuk/EGHaDqI3hBr1cSR89vWvHPtki6f1rTz/ANjNG/0DC/8AhPOcT6rodRqzptNpyjHUXM1DbGr7e2+txVVUXuvmu3Ayb6rwdDFHFF/RCQRooaZCUkc/qbdGQbu/ivM3LUl7bxme9S8fz/v+HRMZzCHqLaLWSRLqNU8ChUXfUuySi8jci/LRByeez/LNxqfHqQRb5iknrC7IztkF0RuRuxCnnsPSc1Ltfb7icYyK9J/EHQz1U3lsf0yjYf57f55JoplYblYMPmpBH8jKTKXqvTGaVfESmXyxDORdbwq7e9E7d2/bfvtr3zcg5JlL03ZZ2rlMrjKimMYwGMYwGMYwGMYwGMZWsCmUy+spgUyoymXDArjGMBjGMBlCcrmo8R6qo/KClmmtdqkgla9VEc9vlzVkdsDmHjHqA1GqM25ikRAhrsAObo/M2f4GYckKSwyb13eZVtzujIYsWiAIW/Ux5FWcjsXiODc6PuVVkYR2N/5YY+Xu2kkNtAsj3GbXTdV8wLFpwblYIJD8IZj6mo96G5u/tmvhNNxptLEmnM+mebVI3khvMNvIw+St6ki2MQQV7M3IoHN71vUadHLa14XUhCEF7aHIZEJbkk3zxwvHGafw7BJPrIvKZkhjgCxsu0l1iAWHzL5CkEv87nrkA5I3/DrSyRlZEos+8sjMHvmwX9wb7duBnPPfUXCSbtPAPT4lM2tTzGWQ7IVb1EAnc2z5b2KmuACCOwvJXp9aRv8ANIsMaC+yhVJ/YEkbjQ49s8en9LbT6eKGFrESBSSBbni2PsP1GvrXGess6gHzIytkMaHB7eoni64PPy7cZqDG1UMWp2CbTo4O4EOFZ1HH7rYKkj5GjyQDoepfhjpWUCB5INpYqL8xAWq6VuQOOAGAFnjnJD5EXBRxus/ESQRTWGHysliT7857pEUNBnKheSPUS9mwV5CgcUAPevbKOU9T/CzVIHaExTMWTyx8FC/UWDGvb5tfPHPGXqI5fPKQx6qGdBuBCiFZQNhcOxFS3T1XueeMmmq6jMdSkMUjCXYWdTGjxqLO0yNYIYir2ki+w5z2PiQRh/6jyiIrErRNYVv0IEb1Fj/A554OLNs3GXtyXX+NEp28gf1CNZcOV9W+xXBavpu7WBnUV8aRx8TRyBVj3M6DeigKCxYd1Heu/Cn5HMqTwzo9QPN8gI7lZCyjy3DAhlLAdmursffIh138KXem0+qYlUVAs9kkAV6pV5NmyfT3Y5y8fj9dt+XK5dOiwdTiagHAJ7K1ox7dlaj7j+cy85f0noethXy5oQqxIBG8DO4k7BgyUw3FR8TJ3r9vXT+KhFIyMXQIQoYMi7mYtQMR9IYIjMRQ5WgORu6MS10vGQPWfiJFABvbzSVDBRHJG+0mu5G0H6Hb2P0vbdJ8c6SdA+5owf8A1FodwO4sDlgLNcnB7T5SfKZ4w6tHXcjq6/NSG/5ZHOk+KpJZ/LaOBVokhZ90qAAn1IUAaux2k19ffOWeOPbeONym4lOMYzSGMYwKgZdjGAxjGBaBl2UGVwGMYwGMYwKE5z8dYOqbUysiNpY5NsbMpNhFIkfdfC2Woij8XOb3x11ZoNKwiozzflwiwLYg2eeOBZzls8emMKwSjUaR9mwlrAlBPqZuNvIPcdz8ryWb4Z3rKb6YX+hcGuik1hmk028uy8eauxSeX3NuvjvuPYZG9Loo9NqpBJIpqEhR62JDAFgrIoCkpa2W48wNZqsnfiSOVdB5en1MLaVVVUIXa6hV4UMB6hvCjdfcj5nNF+HPQDq9cpk9UcX5khPNgH0gn33NX7A4m52uVnHq6z+H3RTptGvmf20xMst+zPyF+lCuPneSeMc5YzZ6owHFi/l783/2P8YVfjGRPqHXpY4jIvxzP+SjC6B4jG3g3tUyFbvvWUSWXSI1Wo47Vx8vl/sj+Bni2hIoo5FbeOACFPAO0fKx+/vxWkTxeF8zzY+ItisyG9ztQIRT3AJN82KN/PN6vUo7ALBWIsBuDQokn29xgWR+apo0445oC+1+/pr1H39s02t6DpZPQY3RVLkBdwXc1r5jD3PFg/4f2yTKbFjkZSSMN8QB+4y7Gu6B06OCIRoVZlFMwUKzfIvXc0RzmzzEfp6Hta9uQTfFkf5m/wBhmTEtCib+uQJZAqlmNBQST8gOSci79Qg1UQbWQQNDICUsiZqBsBo9tqffi696yRdQ0azRtG97XFNRoke4v69v3zWdb6IZGSSEIHQVTClYBkZbIB7FBxXYntwRRHZPA3T9UL0zPEVVRSk0qiwvokFgd+1A85qYvw3n0zRtFKJkWRpJVH5TSfD5ShTwa5PqevkObybyRTR6aVxHEuo2sQYhZPayAR8VD4bNkDKrPDDp31MbSTBUJJMjuWPyIY0rXx2Fc9sCAJ0zUnfN5U0M0CUqtahgu0k7lYrIeW219AewrQ9I8WTSvArQpuEyopRG3Gh6n2g7aA5IAqu2dn6RPNIN0u1QeNnlyIytxYLOfWPqFF5reoaXQTemRFpiw3BXRGJ4ceYoCt3o8nvWcc/F7XbWGXrOGs/94iJZ1ERVfMCBo2WSyb/QOQQQQfqPkQTIuneI9NMoZJQA3beDHf23gX+2RRPwyji1I1EE7l1LOqygMDIbollogAm+xNgZtOtdOKoxaGXUI+/zI0IYBatdtkNZYDsO/wAu+b5c8Zl81KwcuXOE/hnqtU2uWJZJUjBJkjLNSqOSpDc+23nnnO7jNJhn7bVxjGGzGMYDGMYDGMYDKMcrkQ/EvxB/S6Ntp/MltEHvz8R/j/nhnLL1m0M/EDqazar8whtMYZI1VSPMayFYoHBRtzFQDzwLBUi80fV9TEsMiqu5UfaoKtH63ILJYbd+WsaqKIoKoN3lkEy+WJI38x4lj3bnI3Mu9iSrtbCg6hWUUBYsjNX1Hp81rGvl0gA2kkOZGI82lK220hEBFggDk85cYkXabroWMxeuMbSFohxuJ4aQdj2APoJIFXnp0k66KN5umSqdoUEIykyc9hFILfb72P1cd80UsLeYsLoySO21VPueOBVi+R/IzD65EGcBGtYhtRhxdclh8ra2/cD2zWoXh1XwT+ImtmlaLVwQh0QuN2/Tu9V6VVtwZu5oAdsmGo8Z6NWC6sHTuwv8wcEfPelgD7kZE+heHmi0aR6uUGVo3aZNRITtXcaUq52hCor783nJ+rdEZ9a8OikE4ZjtCekBdwCqbNHuOBf2znOa6fD6hg1STQt/SzI1r6XVlcA/OxYv9j9jmtm0+pBHmRxagKy7TQ3Cu7CyCD9f8v73A5dA8CqYNSkUpQUBu0xZgBvVJWJDkEgA7lvjgXnv0b8WOo6cgNMs6g1Uyhv4ddrH7knNarO3Zv6LTboQweJjI8qopaQMwQs7uWXcGUBgfqa5vPPqPTW1HmNBJHJ5ixpQIBjhb1NuRqPr59Pf1cZHej/jDp9QBHq9MQWO0halU/7pANWB88lml1vTp3PlyoshYlkegWJsMDHKO/JFgXyeecitXodPqI5I0Akhs75LsAKApCMQaJA8mPcLsRyfPJBp+tSGVlADKGCC+CWFl7I+Xwdvi2/PMiLQTqxqcursWa6sWEAABDKEFOdoC9xz3JxNE8hZVm0qozd/LugHJ3URatXlqzEle60L4wrLHiWHzTG24EGrq1+EsTY9gBz8iQM2sM6tW1gbFj518675HJfCA3lhIW3fEHA5DPum9S+7gKp47KMs6jppYxLIUZyTwE5JRASF47F23Kf/AM1/p4IlWM0fg+OUaYNO7OzEm2+Xa/oCQW+zAe2btWB5Bv7YFcsliVlKsAVYEMCLBB7gjL8YHhpdKI02AsVHA3MWIHy3HmhmlXo0wURjymRYDAjtu3Kh7kxgUzEBR8QB2+11khymUY0kdIEWztABN8gAcXXJuv8APKQsVjslm4ujwR/h55v25vk55azo0Mjb2SpP76Fo3+nrQgnNb4v1jQaRvLY76CRk2zF29Kc9ydxDf7hyW6gj/wCFnSmDanVTUZJpnWxyDTkuVPupbt9s6Nms8O9OEGnjiH6EAP39z/N5s8kZxx1DGMZWjGMYDGMYDGMYFGOc8/E/oPnJ5++vKUAD5We49v1ZN9fqCCiJRdzxfYKOXY17DgfdhnMvxX63JGyadXUkoXdVFBeaSzZLHhjX2zNvOnLzf2VBdB1GSIHaaFkkEWLHAY/PaRYBsAgGs3HShNJAZkh3gmTb+ZyWBDFnVyFfcwokcgIKAoZsNZ1SXT6bTR6fTGaJ6EoZTZuqIdbRBzZDH4m9s23V0j8ljEDpkaAyOELhY27lFjQhWYVZNA268ntm5THH1naMdT10hghAl08ZJ8uXYLcbuDfLEbAps2DbGvY5gnw9CCrQaiQkW6NsR1BUK207WHqF/L2NgVmhIQQtG6srOyFZF22ij4gCQTXbtRNG/apJp49PtKxbJo/MdmjmjO8hWfywpRvNRypKhmJFVdGy1q46rW67xK2okR9fGmqMXAbmFyAbHqQV8/03zm88LeDG1GsM1iGNDvpFJourVEpYbZFAIBYE2D3BPGN1Hw/CkaykSLa2I2ooSACwQhiwAv4XN8j61iaDqU8lQwIoAHoCDaVO9SXZlosaG37HM2Y48x18WGfk/TVeLunvHL/SmV2hRi8YZQtLyoYiv7q2DfYg8Xke/wDZjOTsQuSQFVQWP8D9v5zoo0X9VMTqz+bJGWVkBpto+C/tt+fAf3U5tunwLAYoFUxtIGZB8UjBV8zZKaWmN1ypUG/YAZr24Yy8dmWnLuhdBL+Y0kc/5fw+WslCQEeiQojFb+Qo8H9s7Sap0kZNTqFjVk3RGVDOr2xFM8TEjseWvtyBnTFiX+nYbo1U7iikq25qHmCUrSs+9asHuVNj3wZ2ScLGv5hRAFKpHFLsIjE4WSU1FYfdYHNUGHcy2NTHLhqOi9c1kIuGQSoP/p5lkUdtu6F+f4GbtvxhkhKiQJJZ5BRonA5+INx7d6AzV9T8LRah1keVnIVtpheNfWLZ4UkICBQzimPPLd+K0cujijmWTVhJYtw8oHfMQLO1PM3jzVIos5VgKpRzWNRN/brnTPxa6dIQryGEn++p2/8AGLA/esmOg6jFMoeGRJFPZkYMP5BrPmfxl01igl06RrCCKWLnZvLhbZqLepSvA2jsD2ORzp8s0BMimSNxtoozRsd1gG1IP7ZdG32DO1Ke/PyF/wCWYkVX2Hz9J2//AKnt2zhXQ/xZ1iIEf8xk+Isu4t9+RR/c9sl/Tfxi0zJeo08qgGtwCv8Ackd1rtxeZask+XSkkI7sLNVuG33/AO3t9MvOpqtykX8uQPvWanpXiHSagDyZ1tlFIxpq+iPyf4zaeSQOO3PwHbz9jxhHukoPYg/+fLLswJYl/UAOfcbT97H3zOQcCv8AvgVJyHdTBn6lBp73LDepl47fphW/uXPPzyVa6UrGxUAsFJUHgEgcX8hdZGPw60Q2SancXM5UB2G0usahd5FDbuYO1UPi7ZL3pnL4iZKMrjGVoxjGAxjGAxjGAyhyuRrx/wBd/pNG7A/mP6I/ue5/Yf8ATCZZes3UM63+IRj1s5i9QjURxjaGViCS5Y2CoJrt8h8hkMZdRr9TLKql5G3SMAQAqLQ4s9lG0fPgZqVHuSSffj/PN71PqEEUCQo8W5hTuE559T059rIX9jwPeTHV28+NufFevgyR5mlMk6I6tuUFYmld6IZvULkO01yeRYv578xSS+rUaeGUSHbGVFsACSHXcoQKAWfg2R8qyBxRpYcU1c+zBq9mB4I+mSLrS6p4UkLKEKANErhAtNakhm5NkGgSVsWFFZqut3J1tjdY8NCOVZYwZlM7BNOo3MyoAXJbmwCNh47AcmwcxeoRyM7SshFliwIAKMBZVygoNS9zRJU2LzOfqM+iqYSJMBH5QWUSLIgsMVUMOF3UeCQQv0vNhqNX5OlZp4tRG7K+6yskEshGz5MAB6FAagAOLNXTHUa/qfTYoQAZZLkUIu47kP8A6jxgni/TxwCCnJ5zCg6W+nkEsgcQHdtkFVR4XzFUki7X02D6hRz11XSdXrkOrKpRsAA7BSDsgJPBN+/z9hmsGpkj3wyG6amUmwGB96JBo5mzbp4vNcLZrtKYhGibtwRXRjHVqpJCipCtORZZgTtIsi7vPDX+J0VgURULKrSqPUwk3HeVYd29vWxvapHByJSTuePMNUQAO1E2QfmLF/fKRQM59Is/sD/nmvTg/Jlct6b3UdfjMfoTymcNuWPhRdcWRQWgCVVeeeQScyNB14uJFl08L7on/plZOASWMoiLX6m3SUBwWAFc5FnSiQeCDRwHNggkFeVIJBU3YI+XPOPxxr8l1pOelzK0fmPIxD7W3bVHlkFggjMh/Mew6gRooG4mrrPTW6OOZdiJtEkh5AeMBk3by/uxs8BiBYTkngx3wbr0jd1dGZqMkYQWzECpFocsdgsfLbfesmxIDFXvlVYbUdmjssVlmd0CQbWZwFokervtG2dM2+13XPerdPECxtuVk38MinbzZqNyfWPcsOPUPmMv8NeFp9UHeCNdm4XJIeOL3UBZJo+y5MerztFBPNHGRKNod0j/AEhgpjWSXcyhR6uFHzAWw2aDw74ofTxBFH9KHvbK4lkQguD6Qwatu5jfN7j2NA2W6YskqPdb8ONpaD0ySESRv5bhSDY2kmiHBB4P3+2nh6c8zeWqszPKCFWgWFUQCSQpqzZ4GdB8YallZFhlM08jPE7Ssjtz6RshJYRA7nW/r2BCnMXovTjC8scEbTTQgl5o4jKY9yELt206USboPe3iubfB1eGodFPq/O00IO1TqI2kVFVmUr5sSgBgQQdwJse2XS+NNXomTydQdjAVtk86Mgd6Eg9J7cAZu4OqqqRoqlpFAHk1JGfNZrjQgkF1VVIYn4mq73ZDuvdJKysphMO2hXl+WxAAG4pQI3Vf75JN1bXS/DX4xs4I1CQGv8flMR8wGsOfoKycdH8a6PUKGVnj9+QQBz+pltRz8znBn6dqdJEikwPCxZlBEMqOSAHO5fV2Ve/bj55JvDcOpgjE0cLacOA35UigMpNKzRzUCvv6W7c5LPomUdU8Z9SDaVk07q7zkQJtYH1SDnkdqQuf4ySdL0awwpGnwogUfYCs534Bn/rJY5N5kWEPI77DFvnkNfAe21ERQfofnnThkhObtXGMZWjGMYDGMYDGMYFCc4p4+8TeZr6VUkj09oA43IzfqNff/lnTfHHVzpdFLKvxbaX6E8X+1/8ALPn2Fr5sE9z72cnF4cPNllLNPar/AOo9soYxz6VNiiGVXBFg1TAjuAf2y66Kg0NzAM1EhRYBbaOWoc0O9ZuvDvSItQGDv5jeYdoR/KKxJdsVYbRv7eo2pKHtuzTnhjby0UXhuWVDJpYDuBA9EhALfWOSy4FdlYDkCvbN23UpJ0hGriKwq26ZkB2SBLAVlj/s6IYUTtHcBRm+j0rwQbYinETsjNenclmUxnc+6ORmRbA9isi5TqHURGBFOkkG1lUFowwVUVWTYVI81d5tt3BDkBR7XbtJdc1dqJ4zDBMW31I0zIzo9kKSSska2ViZaApQe3vkd8RdbhmhEcAI8yTfIGCqyhQKvaALJs2Ce3PJyzrWrViUi8tloAyRo0RkHxEOhY/qNn5lQfvpdQdq1Q+uSM5eSb1E3n6npotN/qkrMqrZRpGNsAyi4nUhAzkMVRhwCaIyIMYDAA4kXVbyXZj6Shoq7bjx3HYGwCfcVrlIoEgH5jnn7188yut9QfUymRgqkgAKthFAFUoPYXZr6nK1vgh019/mQRwKI+fuPf8A7/LMVVF7BRHIrvR4Zbuzx7375haHUijvF8BXqrB/Qyn9q+62e4y/SuzHbuok2Ceef3yusq7qCFW3oaDgHggEEgHkCq+fYZlaLVog3SBDIQdtqCPo0q1/FcnufbL1AKtGTSm2G72YA2Lu+Go1RsX981OogZWIcUe/3v3xOVGmdZBIjgOGDBlFUQeOKA/btmf1LxBLKtAQqocsgRFpD39Iqhzbbq3WWN8nNUTl/SiGmj43p5qhqoBqILLuPBO3278/XLY55JpoOkq8CpqXk8x7ZvMaZG8yTascauCyycIpYML5F1WbHpPhVNbKiShjpoogsWyQggLuVi1p6t52EEFeF7C6GFrZZ3J/M8zzGK7kSRSGcGOMTAi0SorVeGYlT8skvhHxHp9OGTVS+U7uNgkXYgi7QhX2hTdE7Ryt7SBtznbZG5jLXjrvAOn0Eb6mGSmjRgpnIKgsaDMQvcWACAOL+41ng3rMUcM80kuyZ3aXyyGV2TaPK5HxMw5792zP/GPrIOmhhjcFJnLSbSCxjUdh8rJ7/MDjnI/D4hiniVYNMZ5kW9hjRTGi/qVl+IXsWjz6jXIGTXtDcxr3/rPPaKSSMvMB5jKsqQOg54EpZfWTyVDWDG1g5E31S6rUArJau6qpd1YopNKGY0LAPuBm46JGZ1nbVRLPIlhI5CyWxAMnmdyo2qiqAP0t9cwv9CtDJCHVm084bY0JmhmAe/rViif1D4D87zXSS/Lew6X+hmk06TeeEW4ZTuIRjHJvICt+kBixXg3zyADvPEniyODTosEiziT0KsZsLS8b0JBTmsgumXUaDXgFViDDYg1DbkENhVLFd4qoq4DAVwKrNh0t4tbLFDDpxDcoaXaSwPcWCx97vgCtnbnM5RjLyeuNsdT/AAz6V5Ghjv4pBvb279v/AD65Ls8tPEFUKooAAAfIDtnriN4zUkMYxlUxjGAxjGAxjGBpfEPTfPRkddyMpBH375ANF4H0+mmaY+vZG3lwygMrSEUu7jlRZ7/Q+2dYIzwn0it3AOefLw3dyxutukzmtWONnwmEiLONzItk1Zvudo+/sPpnnovB3UYFGo0rosksfrSwrruG4p6wVsBVJJIo1nWdX0kFeOD7VmpnfVxm9sc6+4NxvV2RfIN0B27Csl/Jj/MPXC89OV9S6zrtOFEun8jYwLHYyrJQTaJDdPtsHv8AqHyGV0ni7bt82GJiCzLtXa+5gQTwNvauAo+Ec509PEcfadHhb/7i2hNg/GtgW5vv2T2zG1fhPQapSUSO3/8AmREKxPIVjt4Nne547AZqef7jGXhvxUI1HWtBOjbkaNgh2jYA/pB2IrJYLMSTbED0gVkf0fhrWTQpNGnmK24gbl3bVYKW8tiCV3WLAPY5L+qfhZ3OlnofpWUV35FyL/hBY+n3AzF6pBqFgeHXaaYQlIBu0oEhVYlYhHBPw+veSSKY3zdZ1nkxvTncL8xA9TA6SeXIrIymmVhtIPyIPb/+5Yze3cDOoxdS0ur1em3SwpDDB5R004tzI21Nr702tVIdwa6T25zI694Y02r1ZjVTDJ5K+seaFWl/KATyzEyBaUkODYPGb2nrztybSxMXpUZ+PUFBJ2llHb7la+u3Lro8H7Ee49iD8iOc6D0vo0emKf00i6mWdXkCG4pGgUq8LQxkEM26Ev6mG5QR72IX4g6VJCQGhmgUsfLDem0/u7jdFTfp5IBALemzZWpw18moAoMffgd7J+Q9yfpnk2pYk+3+1Zb/AIByP98rl8OnCjuOe9D/AJkks37k57KqgDbX7ds1tNsVoLHJ3feiP+D4R9ju++Tb/R2MwRAqzSGHcbO12ZipUBZFUFF3EFgxUKpPHfImrgOpcblBG5e1i+RdcX2usnknjxXCpsZC7ASPS2q8KStfEaAPZQCOxvM0n8sXq+jbS6WLZIpDM4iVo4y6Dcx8wG2sFTVG19djkAjB63GkekjdlqaWIVVGhSLY4uMbFAChiOQQFK56eL+prqJh5f8AZxoFTkkdgWq+e/H7ZZDrotVIserSRntVR4aGxaoKIgKPJLEgE89sjHtzw8/BGhDM3mwBvy2aFWhZkkL/ABMTsIPC92P2sism7aeRGDnQxRyRAAsZt4Nrf5TKLTjaKO0UxPsBmB1Pq8CwGOigJ8lU8wFfRt8sHa1xMTfJ+GufYZb0Qq026KecjYAA0m/0AgOwDghgWDoLsWWIsAZK6ThTpYaWeSIaaSKGbc5aiCXO1LZ72rtJ9j+gHvea9ug6DW6lYtNMA0Maq6bVUzFf0qAFAJXjcAe185vtfoxQ2uy/mRlQrSx/rRf7NX2v8VNylqWzA1XRJtL/AKzDAj6jepaUSmQEBSt+W5DoxJHpUkWT34wa+0Y0/hZn1OwK4h37Iyx3AEDcy7qH+KhXbnnOr+D/AAfHpmDgktXyAH7Zifhuv9TozLIqqN5WLbztVKpgW5u+DZPw/XJp05t0asfcWPbj9Jr2sUczvdYnjm93/jKxjGadTGMYDGMYDGMYDGMYDGMYDLGjBy/GBhz6BW7gZotb4QiJLIDG3PqjJjPIIPw9+Cf5yU4yXGXtZbENbSa2I+mRZl91lFEgkbhvX5hdvIPGWp4jZP8A4nTyIR3ZB5iE/EaK8jc1CiKoDnJkUGeEujU+2cr4Z8NzP7RbUaDQa4G1hmbsSPS92wFladdzlm+wzT6j8PtqlNHq9RChDARltyU42/SrAdieSARVZKNf4WhkNlBu9mHDD7MORmvbo2qhB8idiv8AclHmL2UcHhh6VrvxZyeuePR/TUZi0uv0s66h9Lp5yqCPzYS4fydppVjvarBVBsJ2oe5zW9E6zp9Pp5NPG8sUxn3udWx07epaJV0jk2sPT8QF2T9MnA63Oh/1nTEj3aE7rBJLehqPYItc8XznsOp6PUjZIY3JHKSrtY3tLABwD6mKLX+HjL+SztPx/SH+JIdAyzyJANR5SwktC5VnkkJC2YvSBsj3E7e8nFG8jfiDo8f9RHpdOuxooDJqGclmViPMZHMandsUoo2rZLdsn+p/D7Ti20jzaWQ8boXYAntRBPAZz2sCk9sjuo8E9QgleaCVNQ7OrsSTHI5WQMoNmqZls+rsn7Z0nkjncL2hWo6JOu78suFCsWQFlKsu5COLorzyOPes1xr2yUakBVdNamphWdiSZo/MSKRiCsqTfGT5aBNoHPuayus1cDxuJnLhPRFKzJM7NJtLNtQjy40WIgLZ2mT37ZuVmzlGHnY9uPr3s/TJr4e8PCGUu2pVXRGKEUsglqgHjlHw8sL7/wCzzWl6j4cZCPKZGMYIYlwrtIiiSYxKaNIrAH3tW+2SzohdtGrSzeazkmt0cgUsxWNaYEkkbgQb5a64vFZmM2gPU+mToT5sbMWJ5T1MSdxVmXuAfSSeR6wLuwJJ0nwZ1BIvN0DxpJSiaGTlmNbuRRKbd22uOVP0zb6LqiRJNq41A9P+q3EscTIpHLSJSAE7jTMDxwMxPD/4mRzSIJ4WJLgEob5JA7NVckdj75nLKx2xxl5a2GPqEurVtYhiTTAGZYd91b2wUn1MQD78KbsXmf468VXEq6MsyPvWRyrLRK0E/wBoXu79x9MkHVJRHq3TzVBY29ymNm9IsqX3BuFCUSAPLI/USIR4j14kk8tFASJiBQClm4BJ2mjyGo89798a3d1jLyessbz8NeszFItFEW2szlydpURtZbZxamyffO1ItCh7ZzP8IOl/2k5H+BOK+rf9M6diRnx22bpjGMroYxjAYxjAYxjAYxmN1HUGONnAvaCcLJbdRk4yH6LxJJ5u1wCGPAHFZKRqeZARQjqz8+LzMyldPJ4c8LqvfGYSdTQ1W7k12HHq2iyD/e44xFr7qxXBJ57fL+RmpdsZY3Htm4zFbWrV8+1/QFq/6H+M8m1RBPNgC6rntdH+QcJIz8YxhDKEZXGB5PAD3Ga3X9AilFOit9wDm3xjRtEW8MvFzpppIq7C96/qr0vYobjx9c8zrdZF/aRJMo94zsYcKoIVrHC7uL7t7ZMssaMHOd8cb96ii+JNM42T3DusFZl2ryDYs+nhFrv3bMPqngbQaobvLEZ5O+AhCL9T8C1ahtUWP1HJXqulRuKZQfuM0M3g9FO6Bnhb5xsVHcHlfhItRwR7Zn0ynS7xvaGdR/DTUIrHT6nzDsddsoo7WBM21xYJZm29he485gwnVaCJ01UMkm1SIjsSSHjijIBa8tVn7Vk8rXw+8eoUVw48tjW4/EvHxEE8fpGekfiZV4nilhIr1Mu9CRW22S69TM1mvhx75TtPxy9OV6XrcErIkpWJDIpYuJBQA4t0kKt2Ck7VsMeMz+r/AIh6eOcwGM+UjExyxMriQE/GV4rt7E9v2zoc/Q9BrASI4ZCRQZKDc2qWUons7c/L6ZE+r/hDC/OnkK32WQAiifTTLVekEmwT2x742apJljdxXqL6PUaMasASLyHLBkcyAb6BIBAJ9J+ZkJHJvIRodaqzs0UaFW3KiSW+2zwf9oV/mcyuvifRgaTUOlMokAXaQQTwSwUGyYx8XPpGZPgLpvn62MHlVO9jwRQ9r/8AO+dONPN5Lfbcmq7P4T6d5GljSudtt9zyf/Ppm4y1Bxl2adZNTRjGMKYxjAYxjAYxjAZZLGGBDCwe4OA2XA4Gni8OxCTfX2FnjNlJpEYklQSRR+oquf2z3xk1G75Mrd28vFdIg7KO4P7g7r/nn75X+nX+6P8AzjPXGVm23t5iFfkPb/Ikj/Mk5T+nX5DtX7Z64wgMYxgMYxgMYxgMYxgMYxgWlRnjLpFbuBmRjAj2t8KwOdwXa/syEow79mWj7nMYdL1UX9lPvX+7MN3so4YUQaWvfuclWUrMXx41qZ2OZ9f8FDVzPNqFIkeuUJpQAAoF/QfL55IfBfhqPSKRGtfMnufnZ/j+MlWwZULnPHw6y3u/prLybmtKjGMZ3czGMYDGMYDKE5U5YTgLxluMCuMpjAuGXDGMCuMYwGMYwGMYwGMYwGMYwGMYwGMYwGMYwGMYwGMYwGMYwGMYwGMYwLWyzGMBjGMD/9k=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48527"/>
              </p:ext>
            </p:extLst>
          </p:nvPr>
        </p:nvGraphicFramePr>
        <p:xfrm>
          <a:off x="457200" y="987574"/>
          <a:ext cx="8229601" cy="2674361"/>
        </p:xfrm>
        <a:graphic>
          <a:graphicData uri="http://schemas.openxmlformats.org/drawingml/2006/table">
            <a:tbl>
              <a:tblPr/>
              <a:tblGrid>
                <a:gridCol w="196189"/>
                <a:gridCol w="175537"/>
                <a:gridCol w="3200974"/>
                <a:gridCol w="1022246"/>
                <a:gridCol w="867361"/>
                <a:gridCol w="929315"/>
                <a:gridCol w="1011921"/>
                <a:gridCol w="826058"/>
              </a:tblGrid>
              <a:tr h="185863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Расчет окупаемости проекта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Выручка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1 522 416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866 927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872 884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858 182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EBITDA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472 966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526 725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503 964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466 140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(45 748)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(45 748)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(45 748)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(45 748)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EBIT x (1 - Налог на прибыль)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341 774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384 781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366 573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336 313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Капитальные затраты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(457 483)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(60 685)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(61 102)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(60 073)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Денежный поток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(69 960)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369 844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351 219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321 989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Дисконтированный денежный поток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(69 960)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321 604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265 572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211 713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Недисконтированный денежный поток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(69 960)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369 844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351 219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321 989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CF_Д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(69 960)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251 643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517 216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728 929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6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CF_НД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(69 960)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299 884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651 103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973 092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86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86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NPV=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958 335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при ставке дисконтирования   =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54886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IRR=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523,0%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074815"/>
              </p:ext>
            </p:extLst>
          </p:nvPr>
        </p:nvGraphicFramePr>
        <p:xfrm>
          <a:off x="2051720" y="3795886"/>
          <a:ext cx="5410200" cy="1257300"/>
        </p:xfrm>
        <a:graphic>
          <a:graphicData uri="http://schemas.openxmlformats.org/drawingml/2006/table">
            <a:tbl>
              <a:tblPr/>
              <a:tblGrid>
                <a:gridCol w="215900"/>
                <a:gridCol w="3937000"/>
                <a:gridCol w="12573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Срок окупаемости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недисконтированный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-(6,7)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Срок окупаемости дисконтированный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-(6,7)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Дисконтированная постпрогнозная стоимость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740 629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Справедливая стоимость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1 842 715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17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2" y="951570"/>
            <a:ext cx="9156399" cy="420195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RUUERQUFBQUFBgYFBgWGBYVGRcYHhwWHhUYFRcYHighGBwlHRYYITIhJSksLjIuGCAzODMsNygtLysBCgoKDg0OGxAQGy8kHSQsLCwsLCwsLCwsLCwtLCwsLCwsLCwsLCwsLCw1LCwsLCw0LCwsLCwsLCwsLCwsLCwsLP/AABEIAMIBAwMBIgACEQEDEQH/xAAcAAEAAQUBAQAAAAAAAAAAAAAABgECBAUHAwj/xABCEAACAgEDAgQEBQEECQEJAAABAgMRAAQSIQUxBhMiQTJRYXEHI0KBkRQzUmKhFiRygpKxwdHwUxUXNENUY3Oi4f/EABgBAQEBAQEAAAAAAAAAAAAAAAABAgME/8QAJREBAQACAgICAgEFAAAAAAAAAAECESExAxJBURNxYSIywfDx/9oADAMBAAIRAxEAPwDt2MYwGXDKDLsBjGMBjGMChy3L8w9X1CKIqJJFQte3cauvvhLZO2TjKI4ItSCPmDY/nK4UxjGAxjGAxjK4FMYxgMYxgMYxgMYxgMYxgMYxgMYxgUxlcpgVxjGBUZdlBlcBjGMBjGMChOcW6pql6hrpZXA8iJxFE7cqAt+awU8FqtwD9OCLzovj7rJ0+lIjNTTnyou/BPxOa7BVtifas5nqNRBNpX/piqoQ21UVUQMGUnd5pDBW3IjDcxPm8cWMa25Z9xm6fp7/ANaYenaggJEHc7miLM3wRAPuBavVwoHNcXebjReJtfGxVtmo23uBjcOAGZSfydwI3KQG7Gj2yNahzp9ZpgYHhtEDoK8p1cGvMVDQZLY2/tbEds3Gn64yo5poC21JVZIlSOKmAVXUhoyAABuumccAEZLwk8c+OP1wkuk/EGHaDqI3hBr1cSR89vWvHPtki6f1rTz/ANjNG/0DC/8AhPOcT6rodRqzptNpyjHUXM1DbGr7e2+txVVUXuvmu3Ayb6rwdDFHFF/RCQRooaZCUkc/qbdGQbu/ivM3LUl7bxme9S8fz/v+HRMZzCHqLaLWSRLqNU8ChUXfUuySi8jci/LRByeez/LNxqfHqQRb5iknrC7IztkF0RuRuxCnnsPSc1Ltfb7icYyK9J/EHQz1U3lsf0yjYf57f55JoplYblYMPmpBH8jKTKXqvTGaVfESmXyxDORdbwq7e9E7d2/bfvtr3zcg5JlL03ZZ2rlMrjKimMYwGMYwGMYwGMYwGMZWsCmUy+spgUyoymXDArjGMBjGMBlCcrmo8R6qo/KClmmtdqkgla9VEc9vlzVkdsDmHjHqA1GqM25ikRAhrsAObo/M2f4GYckKSwyb13eZVtzujIYsWiAIW/Ux5FWcjsXiODc6PuVVkYR2N/5YY+Xu2kkNtAsj3GbXTdV8wLFpwblYIJD8IZj6mo96G5u/tmvhNNxptLEmnM+mebVI3khvMNvIw+St6ki2MQQV7M3IoHN71vUadHLa14XUhCEF7aHIZEJbkk3zxwvHGafw7BJPrIvKZkhjgCxsu0l1iAWHzL5CkEv87nrkA5I3/DrSyRlZEos+8sjMHvmwX9wb7duBnPPfUXCSbtPAPT4lM2tTzGWQ7IVb1EAnc2z5b2KmuACCOwvJXp9aRv8ANIsMaC+yhVJ/YEkbjQ49s8en9LbT6eKGFrESBSSBbni2PsP1GvrXGess6gHzIytkMaHB7eoni64PPy7cZqDG1UMWp2CbTo4O4EOFZ1HH7rYKkj5GjyQDoepfhjpWUCB5INpYqL8xAWq6VuQOOAGAFnjnJD5EXBRxus/ESQRTWGHysliT7857pEUNBnKheSPUS9mwV5CgcUAPevbKOU9T/CzVIHaExTMWTyx8FC/UWDGvb5tfPHPGXqI5fPKQx6qGdBuBCiFZQNhcOxFS3T1XueeMmmq6jMdSkMUjCXYWdTGjxqLO0yNYIYir2ki+w5z2PiQRh/6jyiIrErRNYVv0IEb1Fj/A554OLNs3GXtyXX+NEp28gf1CNZcOV9W+xXBavpu7WBnUV8aRx8TRyBVj3M6DeigKCxYd1Heu/Cn5HMqTwzo9QPN8gI7lZCyjy3DAhlLAdmursffIh138KXem0+qYlUVAs9kkAV6pV5NmyfT3Y5y8fj9dt+XK5dOiwdTiagHAJ7K1ox7dlaj7j+cy85f0noethXy5oQqxIBG8DO4k7BgyUw3FR8TJ3r9vXT+KhFIyMXQIQoYMi7mYtQMR9IYIjMRQ5WgORu6MS10vGQPWfiJFABvbzSVDBRHJG+0mu5G0H6Hb2P0vbdJ8c6SdA+5owf8A1FodwO4sDlgLNcnB7T5SfKZ4w6tHXcjq6/NSG/5ZHOk+KpJZ/LaOBVokhZ90qAAn1IUAaux2k19ffOWeOPbeONym4lOMYzSGMYwKgZdjGAxjGBaBl2UGVwGMYwGMYwKE5z8dYOqbUysiNpY5NsbMpNhFIkfdfC2Woij8XOb3x11ZoNKwiozzflwiwLYg2eeOBZzls8emMKwSjUaR9mwlrAlBPqZuNvIPcdz8ryWb4Z3rKb6YX+hcGuik1hmk028uy8eauxSeX3NuvjvuPYZG9Loo9NqpBJIpqEhR62JDAFgrIoCkpa2W48wNZqsnfiSOVdB5en1MLaVVVUIXa6hV4UMB6hvCjdfcj5nNF+HPQDq9cpk9UcX5khPNgH0gn33NX7A4m52uVnHq6z+H3RTptGvmf20xMst+zPyF+lCuPneSeMc5YzZ6owHFi/l783/2P8YVfjGRPqHXpY4jIvxzP+SjC6B4jG3g3tUyFbvvWUSWXSI1Wo47Vx8vl/sj+Bni2hIoo5FbeOACFPAO0fKx+/vxWkTxeF8zzY+ItisyG9ztQIRT3AJN82KN/PN6vUo7ALBWIsBuDQokn29xgWR+apo0445oC+1+/pr1H39s02t6DpZPQY3RVLkBdwXc1r5jD3PFg/4f2yTKbFjkZSSMN8QB+4y7Gu6B06OCIRoVZlFMwUKzfIvXc0RzmzzEfp6Hta9uQTfFkf5m/wBhmTEtCib+uQJZAqlmNBQST8gOSci79Qg1UQbWQQNDICUsiZqBsBo9tqffi696yRdQ0azRtG97XFNRoke4v69v3zWdb6IZGSSEIHQVTClYBkZbIB7FBxXYntwRRHZPA3T9UL0zPEVVRSk0qiwvokFgd+1A85qYvw3n0zRtFKJkWRpJVH5TSfD5ShTwa5PqevkObybyRTR6aVxHEuo2sQYhZPayAR8VD4bNkDKrPDDp31MbSTBUJJMjuWPyIY0rXx2Fc9sCAJ0zUnfN5U0M0CUqtahgu0k7lYrIeW219AewrQ9I8WTSvArQpuEyopRG3Gh6n2g7aA5IAqu2dn6RPNIN0u1QeNnlyIytxYLOfWPqFF5reoaXQTemRFpiw3BXRGJ4ceYoCt3o8nvWcc/F7XbWGXrOGs/94iJZ1ERVfMCBo2WSyb/QOQQQQfqPkQTIuneI9NMoZJQA3beDHf23gX+2RRPwyji1I1EE7l1LOqygMDIbollogAm+xNgZtOtdOKoxaGXUI+/zI0IYBatdtkNZYDsO/wAu+b5c8Zl81KwcuXOE/hnqtU2uWJZJUjBJkjLNSqOSpDc+23nnnO7jNJhn7bVxjGGzGMYDGMYDGMYDKMcrkQ/EvxB/S6Ntp/MltEHvz8R/j/nhnLL1m0M/EDqazar8whtMYZI1VSPMayFYoHBRtzFQDzwLBUi80fV9TEsMiqu5UfaoKtH63ILJYbd+WsaqKIoKoN3lkEy+WJI38x4lj3bnI3Mu9iSrtbCg6hWUUBYsjNX1Hp81rGvl0gA2kkOZGI82lK220hEBFggDk85cYkXabroWMxeuMbSFohxuJ4aQdj2APoJIFXnp0k66KN5umSqdoUEIykyc9hFILfb72P1cd80UsLeYsLoySO21VPueOBVi+R/IzD65EGcBGtYhtRhxdclh8ra2/cD2zWoXh1XwT+ImtmlaLVwQh0QuN2/Tu9V6VVtwZu5oAdsmGo8Z6NWC6sHTuwv8wcEfPelgD7kZE+heHmi0aR6uUGVo3aZNRITtXcaUq52hCor783nJ+rdEZ9a8OikE4ZjtCekBdwCqbNHuOBf2znOa6fD6hg1STQt/SzI1r6XVlcA/OxYv9j9jmtm0+pBHmRxagKy7TQ3Cu7CyCD9f8v73A5dA8CqYNSkUpQUBu0xZgBvVJWJDkEgA7lvjgXnv0b8WOo6cgNMs6g1Uyhv4ddrH7knNarO3Zv6LTboQweJjI8qopaQMwQs7uWXcGUBgfqa5vPPqPTW1HmNBJHJ5ixpQIBjhb1NuRqPr59Pf1cZHej/jDp9QBHq9MQWO0halU/7pANWB88lml1vTp3PlyoshYlkegWJsMDHKO/JFgXyeecitXodPqI5I0Akhs75LsAKApCMQaJA8mPcLsRyfPJBp+tSGVlADKGCC+CWFl7I+Xwdvi2/PMiLQTqxqcursWa6sWEAABDKEFOdoC9xz3JxNE8hZVm0qozd/LugHJ3URatXlqzEle60L4wrLHiWHzTG24EGrq1+EsTY9gBz8iQM2sM6tW1gbFj518675HJfCA3lhIW3fEHA5DPum9S+7gKp47KMs6jppYxLIUZyTwE5JRASF47F23Kf/AM1/p4IlWM0fg+OUaYNO7OzEm2+Xa/oCQW+zAe2btWB5Bv7YFcsliVlKsAVYEMCLBB7gjL8YHhpdKI02AsVHA3MWIHy3HmhmlXo0wURjymRYDAjtu3Kh7kxgUzEBR8QB2+11khymUY0kdIEWztABN8gAcXXJuv8APKQsVjslm4ujwR/h55v25vk55azo0Mjb2SpP76Fo3+nrQgnNb4v1jQaRvLY76CRk2zF29Kc9ydxDf7hyW6gj/wCFnSmDanVTUZJpnWxyDTkuVPupbt9s6Nms8O9OEGnjiH6EAP39z/N5s8kZxx1DGMZWjGMYDGMYDGMYFGOc8/E/oPnJ5++vKUAD5We49v1ZN9fqCCiJRdzxfYKOXY17DgfdhnMvxX63JGyadXUkoXdVFBeaSzZLHhjX2zNvOnLzf2VBdB1GSIHaaFkkEWLHAY/PaRYBsAgGs3HShNJAZkh3gmTb+ZyWBDFnVyFfcwokcgIKAoZsNZ1SXT6bTR6fTGaJ6EoZTZuqIdbRBzZDH4m9s23V0j8ljEDpkaAyOELhY27lFjQhWYVZNA268ntm5THH1naMdT10hghAl08ZJ8uXYLcbuDfLEbAps2DbGvY5gnw9CCrQaiQkW6NsR1BUK207WHqF/L2NgVmhIQQtG6srOyFZF22ij4gCQTXbtRNG/apJp49PtKxbJo/MdmjmjO8hWfywpRvNRypKhmJFVdGy1q46rW67xK2okR9fGmqMXAbmFyAbHqQV8/03zm88LeDG1GsM1iGNDvpFJourVEpYbZFAIBYE2D3BPGN1Hw/CkaykSLa2I2ooSACwQhiwAv4XN8j61iaDqU8lQwIoAHoCDaVO9SXZlosaG37HM2Y48x18WGfk/TVeLunvHL/SmV2hRi8YZQtLyoYiv7q2DfYg8Xke/wDZjOTsQuSQFVQWP8D9v5zoo0X9VMTqz+bJGWVkBpto+C/tt+fAf3U5tunwLAYoFUxtIGZB8UjBV8zZKaWmN1ypUG/YAZr24Yy8dmWnLuhdBL+Y0kc/5fw+WslCQEeiQojFb+Qo8H9s7Sap0kZNTqFjVk3RGVDOr2xFM8TEjseWvtyBnTFiX+nYbo1U7iikq25qHmCUrSs+9asHuVNj3wZ2ScLGv5hRAFKpHFLsIjE4WSU1FYfdYHNUGHcy2NTHLhqOi9c1kIuGQSoP/p5lkUdtu6F+f4GbtvxhkhKiQJJZ5BRonA5+INx7d6AzV9T8LRah1keVnIVtpheNfWLZ4UkICBQzimPPLd+K0cujijmWTVhJYtw8oHfMQLO1PM3jzVIos5VgKpRzWNRN/brnTPxa6dIQryGEn++p2/8AGLA/esmOg6jFMoeGRJFPZkYMP5BrPmfxl01igl06RrCCKWLnZvLhbZqLepSvA2jsD2ORzp8s0BMimSNxtoozRsd1gG1IP7ZdG32DO1Ke/PyF/wCWYkVX2Hz9J2//AKnt2zhXQ/xZ1iIEf8xk+Isu4t9+RR/c9sl/Tfxi0zJeo08qgGtwCv8Ackd1rtxeZask+XSkkI7sLNVuG33/AO3t9MvOpqtykX8uQPvWanpXiHSagDyZ1tlFIxpq+iPyf4zaeSQOO3PwHbz9jxhHukoPYg/+fLLswJYl/UAOfcbT97H3zOQcCv8AvgVJyHdTBn6lBp73LDepl47fphW/uXPPzyVa6UrGxUAsFJUHgEgcX8hdZGPw60Q2SancXM5UB2G0usahd5FDbuYO1UPi7ZL3pnL4iZKMrjGVoxjGAxjGAxjGAyhyuRrx/wBd/pNG7A/mP6I/ue5/Yf8ATCZZes3UM63+IRj1s5i9QjURxjaGViCS5Y2CoJrt8h8hkMZdRr9TLKql5G3SMAQAqLQ4s9lG0fPgZqVHuSSffj/PN71PqEEUCQo8W5hTuE559T059rIX9jwPeTHV28+NufFevgyR5mlMk6I6tuUFYmld6IZvULkO01yeRYv578xSS+rUaeGUSHbGVFsACSHXcoQKAWfg2R8qyBxRpYcU1c+zBq9mB4I+mSLrS6p4UkLKEKANErhAtNakhm5NkGgSVsWFFZqut3J1tjdY8NCOVZYwZlM7BNOo3MyoAXJbmwCNh47AcmwcxeoRyM7SshFliwIAKMBZVygoNS9zRJU2LzOfqM+iqYSJMBH5QWUSLIgsMVUMOF3UeCQQv0vNhqNX5OlZp4tRG7K+6yskEshGz5MAB6FAagAOLNXTHUa/qfTYoQAZZLkUIu47kP8A6jxgni/TxwCCnJ5zCg6W+nkEsgcQHdtkFVR4XzFUki7X02D6hRz11XSdXrkOrKpRsAA7BSDsgJPBN+/z9hmsGpkj3wyG6amUmwGB96JBo5mzbp4vNcLZrtKYhGibtwRXRjHVqpJCipCtORZZgTtIsi7vPDX+J0VgURULKrSqPUwk3HeVYd29vWxvapHByJSTuePMNUQAO1E2QfmLF/fKRQM59Is/sD/nmvTg/Jlct6b3UdfjMfoTymcNuWPhRdcWRQWgCVVeeeQScyNB14uJFl08L7on/plZOASWMoiLX6m3SUBwWAFc5FnSiQeCDRwHNggkFeVIJBU3YI+XPOPxxr8l1pOelzK0fmPIxD7W3bVHlkFggjMh/Mew6gRooG4mrrPTW6OOZdiJtEkh5AeMBk3by/uxs8BiBYTkngx3wbr0jd1dGZqMkYQWzECpFocsdgsfLbfesmxIDFXvlVYbUdmjssVlmd0CQbWZwFokervtG2dM2+13XPerdPECxtuVk38MinbzZqNyfWPcsOPUPmMv8NeFp9UHeCNdm4XJIeOL3UBZJo+y5MerztFBPNHGRKNod0j/AEhgpjWSXcyhR6uFHzAWw2aDw74ofTxBFH9KHvbK4lkQguD6Qwatu5jfN7j2NA2W6YskqPdb8ONpaD0ySESRv5bhSDY2kmiHBB4P3+2nh6c8zeWqszPKCFWgWFUQCSQpqzZ4GdB8YallZFhlM08jPE7Ssjtz6RshJYRA7nW/r2BCnMXovTjC8scEbTTQgl5o4jKY9yELt206USboPe3iubfB1eGodFPq/O00IO1TqI2kVFVmUr5sSgBgQQdwJse2XS+NNXomTydQdjAVtk86Mgd6Eg9J7cAZu4OqqqRoqlpFAHk1JGfNZrjQgkF1VVIYn4mq73ZDuvdJKysphMO2hXl+WxAAG4pQI3Vf75JN1bXS/DX4xs4I1CQGv8flMR8wGsOfoKycdH8a6PUKGVnj9+QQBz+pltRz8znBn6dqdJEikwPCxZlBEMqOSAHO5fV2Ve/bj55JvDcOpgjE0cLacOA35UigMpNKzRzUCvv6W7c5LPomUdU8Z9SDaVk07q7zkQJtYH1SDnkdqQuf4ySdL0awwpGnwogUfYCs534Bn/rJY5N5kWEPI77DFvnkNfAe21ERQfofnnThkhObtXGMZWjGMYDGMYDGMYFCc4p4+8TeZr6VUkj09oA43IzfqNff/lnTfHHVzpdFLKvxbaX6E8X+1/8ALPn2Fr5sE9z72cnF4cPNllLNPar/AOo9soYxz6VNiiGVXBFg1TAjuAf2y66Kg0NzAM1EhRYBbaOWoc0O9ZuvDvSItQGDv5jeYdoR/KKxJdsVYbRv7eo2pKHtuzTnhjby0UXhuWVDJpYDuBA9EhALfWOSy4FdlYDkCvbN23UpJ0hGriKwq26ZkB2SBLAVlj/s6IYUTtHcBRm+j0rwQbYinETsjNenclmUxnc+6ORmRbA9isi5TqHURGBFOkkG1lUFowwVUVWTYVI81d5tt3BDkBR7XbtJdc1dqJ4zDBMW31I0zIzo9kKSSska2ViZaApQe3vkd8RdbhmhEcAI8yTfIGCqyhQKvaALJs2Ce3PJyzrWrViUi8tloAyRo0RkHxEOhY/qNn5lQfvpdQdq1Q+uSM5eSb1E3n6npotN/qkrMqrZRpGNsAyi4nUhAzkMVRhwCaIyIMYDAA4kXVbyXZj6Shoq7bjx3HYGwCfcVrlIoEgH5jnn7188yut9QfUymRgqkgAKthFAFUoPYXZr6nK1vgh019/mQRwKI+fuPf8A7/LMVVF7BRHIrvR4Zbuzx7375haHUijvF8BXqrB/Qyn9q+62e4y/SuzHbuok2Ceef3yusq7qCFW3oaDgHggEEgHkCq+fYZlaLVog3SBDIQdtqCPo0q1/FcnufbL1AKtGTSm2G72YA2Lu+Go1RsX981OogZWIcUe/3v3xOVGmdZBIjgOGDBlFUQeOKA/btmf1LxBLKtAQqocsgRFpD39Iqhzbbq3WWN8nNUTl/SiGmj43p5qhqoBqILLuPBO3278/XLY55JpoOkq8CpqXk8x7ZvMaZG8yTascauCyycIpYML5F1WbHpPhVNbKiShjpoogsWyQggLuVi1p6t52EEFeF7C6GFrZZ3J/M8zzGK7kSRSGcGOMTAi0SorVeGYlT8skvhHxHp9OGTVS+U7uNgkXYgi7QhX2hTdE7Ryt7SBtznbZG5jLXjrvAOn0Eb6mGSmjRgpnIKgsaDMQvcWACAOL+41ng3rMUcM80kuyZ3aXyyGV2TaPK5HxMw5792zP/GPrIOmhhjcFJnLSbSCxjUdh8rJ7/MDjnI/D4hiniVYNMZ5kW9hjRTGi/qVl+IXsWjz6jXIGTXtDcxr3/rPPaKSSMvMB5jKsqQOg54EpZfWTyVDWDG1g5E31S6rUArJau6qpd1YopNKGY0LAPuBm46JGZ1nbVRLPIlhI5CyWxAMnmdyo2qiqAP0t9cwv9CtDJCHVm084bY0JmhmAe/rViif1D4D87zXSS/Lew6X+hmk06TeeEW4ZTuIRjHJvICt+kBixXg3zyADvPEniyODTosEiziT0KsZsLS8b0JBTmsgumXUaDXgFViDDYg1DbkENhVLFd4qoq4DAVwKrNh0t4tbLFDDpxDcoaXaSwPcWCx97vgCtnbnM5RjLyeuNsdT/AAz6V5Ghjv4pBvb279v/AD65Ls8tPEFUKooAAAfIDtnriN4zUkMYxlUxjGAxjGAxjGBpfEPTfPRkddyMpBH375ANF4H0+mmaY+vZG3lwygMrSEUu7jlRZ7/Q+2dYIzwn0it3AOefLw3dyxutukzmtWONnwmEiLONzItk1Zvudo+/sPpnnovB3UYFGo0rosksfrSwrruG4p6wVsBVJJIo1nWdX0kFeOD7VmpnfVxm9sc6+4NxvV2RfIN0B27Csl/Jj/MPXC89OV9S6zrtOFEun8jYwLHYyrJQTaJDdPtsHv8AqHyGV0ni7bt82GJiCzLtXa+5gQTwNvauAo+Ec509PEcfadHhb/7i2hNg/GtgW5vv2T2zG1fhPQapSUSO3/8AmREKxPIVjt4Nne547AZqef7jGXhvxUI1HWtBOjbkaNgh2jYA/pB2IrJYLMSTbED0gVkf0fhrWTQpNGnmK24gbl3bVYKW8tiCV3WLAPY5L+qfhZ3OlnofpWUV35FyL/hBY+n3AzF6pBqFgeHXaaYQlIBu0oEhVYlYhHBPw+veSSKY3zdZ1nkxvTncL8xA9TA6SeXIrIymmVhtIPyIPb/+5Yze3cDOoxdS0ur1em3SwpDDB5R004tzI21Nr702tVIdwa6T25zI694Y02r1ZjVTDJ5K+seaFWl/KATyzEyBaUkODYPGb2nrztybSxMXpUZ+PUFBJ2llHb7la+u3Lro8H7Ee49iD8iOc6D0vo0emKf00i6mWdXkCG4pGgUq8LQxkEM26Ev6mG5QR72IX4g6VJCQGhmgUsfLDem0/u7jdFTfp5IBALemzZWpw18moAoMffgd7J+Q9yfpnk2pYk+3+1Zb/AIByP98rl8OnCjuOe9D/AJkks37k57KqgDbX7ds1tNsVoLHJ3feiP+D4R9ju++Tb/R2MwRAqzSGHcbO12ZipUBZFUFF3EFgxUKpPHfImrgOpcblBG5e1i+RdcX2usnknjxXCpsZC7ASPS2q8KStfEaAPZQCOxvM0n8sXq+jbS6WLZIpDM4iVo4y6Dcx8wG2sFTVG19djkAjB63GkekjdlqaWIVVGhSLY4uMbFAChiOQQFK56eL+prqJh5f8AZxoFTkkdgWq+e/H7ZZDrotVIserSRntVR4aGxaoKIgKPJLEgE89sjHtzw8/BGhDM3mwBvy2aFWhZkkL/ABMTsIPC92P2sism7aeRGDnQxRyRAAsZt4Nrf5TKLTjaKO0UxPsBmB1Pq8CwGOigJ8lU8wFfRt8sHa1xMTfJ+GufYZb0Qq026KecjYAA0m/0AgOwDghgWDoLsWWIsAZK6ThTpYaWeSIaaSKGbc5aiCXO1LZ72rtJ9j+gHvea9ug6DW6lYtNMA0Maq6bVUzFf0qAFAJXjcAe185vtfoxQ2uy/mRlQrSx/rRf7NX2v8VNylqWzA1XRJtL/AKzDAj6jepaUSmQEBSt+W5DoxJHpUkWT34wa+0Y0/hZn1OwK4h37Iyx3AEDcy7qH+KhXbnnOr+D/AAfHpmDgktXyAH7Zifhuv9TozLIqqN5WLbztVKpgW5u+DZPw/XJp05t0asfcWPbj9Jr2sUczvdYnjm93/jKxjGadTGMYDGMYDGMYDGMYDGMYDLGjBy/GBhz6BW7gZotb4QiJLIDG3PqjJjPIIPw9+Cf5yU4yXGXtZbENbSa2I+mRZl91lFEgkbhvX5hdvIPGWp4jZP8A4nTyIR3ZB5iE/EaK8jc1CiKoDnJkUGeEujU+2cr4Z8NzP7RbUaDQa4G1hmbsSPS92wFladdzlm+wzT6j8PtqlNHq9RChDARltyU42/SrAdieSARVZKNf4WhkNlBu9mHDD7MORmvbo2qhB8idiv8AclHmL2UcHhh6VrvxZyeuePR/TUZi0uv0s66h9Lp5yqCPzYS4fydppVjvarBVBsJ2oe5zW9E6zp9Pp5NPG8sUxn3udWx07epaJV0jk2sPT8QF2T9MnA63Oh/1nTEj3aE7rBJLehqPYItc8XznsOp6PUjZIY3JHKSrtY3tLABwD6mKLX+HjL+SztPx/SH+JIdAyzyJANR5SwktC5VnkkJC2YvSBsj3E7e8nFG8jfiDo8f9RHpdOuxooDJqGclmViPMZHMandsUoo2rZLdsn+p/D7Ti20jzaWQ8boXYAntRBPAZz2sCk9sjuo8E9QgleaCVNQ7OrsSTHI5WQMoNmqZls+rsn7Z0nkjncL2hWo6JOu78suFCsWQFlKsu5COLorzyOPes1xr2yUakBVdNamphWdiSZo/MSKRiCsqTfGT5aBNoHPuayus1cDxuJnLhPRFKzJM7NJtLNtQjy40WIgLZ2mT37ZuVmzlGHnY9uPr3s/TJr4e8PCGUu2pVXRGKEUsglqgHjlHw8sL7/wCzzWl6j4cZCPKZGMYIYlwrtIiiSYxKaNIrAH3tW+2SzohdtGrSzeazkmt0cgUsxWNaYEkkbgQb5a64vFZmM2gPU+mToT5sbMWJ5T1MSdxVmXuAfSSeR6wLuwJJ0nwZ1BIvN0DxpJSiaGTlmNbuRRKbd22uOVP0zb6LqiRJNq41A9P+q3EscTIpHLSJSAE7jTMDxwMxPD/4mRzSIJ4WJLgEob5JA7NVckdj75nLKx2xxl5a2GPqEurVtYhiTTAGZYd91b2wUn1MQD78KbsXmf468VXEq6MsyPvWRyrLRK0E/wBoXu79x9MkHVJRHq3TzVBY29ymNm9IsqX3BuFCUSAPLI/USIR4j14kk8tFASJiBQClm4BJ2mjyGo89798a3d1jLyessbz8NeszFItFEW2szlydpURtZbZxamyffO1ItCh7ZzP8IOl/2k5H+BOK+rf9M6diRnx22bpjGMroYxjAYxjAYxjAYxmN1HUGONnAvaCcLJbdRk4yH6LxJJ5u1wCGPAHFZKRqeZARQjqz8+LzMyldPJ4c8LqvfGYSdTQ1W7k12HHq2iyD/e44xFr7qxXBJ57fL+RmpdsZY3Htm4zFbWrV8+1/QFq/6H+M8m1RBPNgC6rntdH+QcJIz8YxhDKEZXGB5PAD3Ga3X9AilFOit9wDm3xjRtEW8MvFzpppIq7C96/qr0vYobjx9c8zrdZF/aRJMo94zsYcKoIVrHC7uL7t7ZMssaMHOd8cb96ii+JNM42T3DusFZl2ryDYs+nhFrv3bMPqngbQaobvLEZ5O+AhCL9T8C1ahtUWP1HJXqulRuKZQfuM0M3g9FO6Bnhb5xsVHcHlfhItRwR7Zn0ynS7xvaGdR/DTUIrHT6nzDsddsoo7WBM21xYJZm29he485gwnVaCJ01UMkm1SIjsSSHjijIBa8tVn7Vk8rXw+8eoUVw48tjW4/EvHxEE8fpGekfiZV4nilhIr1Mu9CRW22S69TM1mvhx75TtPxy9OV6XrcErIkpWJDIpYuJBQA4t0kKt2Ck7VsMeMz+r/AIh6eOcwGM+UjExyxMriQE/GV4rt7E9v2zoc/Q9BrASI4ZCRQZKDc2qWUons7c/L6ZE+r/hDC/OnkK32WQAiifTTLVekEmwT2x742apJljdxXqL6PUaMasASLyHLBkcyAb6BIBAJ9J+ZkJHJvIRodaqzs0UaFW3KiSW+2zwf9oV/mcyuvifRgaTUOlMokAXaQQTwSwUGyYx8XPpGZPgLpvn62MHlVO9jwRQ9r/8AO+dONPN5Lfbcmq7P4T6d5GljSudtt9zyf/Ppm4y1Bxl2adZNTRjGMKYxjAYxjAYxjAZZLGGBDCwe4OA2XA4Gni8OxCTfX2FnjNlJpEYklQSRR+oquf2z3xk1G75Mrd28vFdIg7KO4P7g7r/nn75X+nX+6P8AzjPXGVm23t5iFfkPb/Ikj/Mk5T+nX5DtX7Z64wgMYxgMYxgMYxgMYxgMYxgWlRnjLpFbuBmRjAj2t8KwOdwXa/syEow79mWj7nMYdL1UX9lPvX+7MN3so4YUQaWvfuclWUrMXx41qZ2OZ9f8FDVzPNqFIkeuUJpQAAoF/QfL55IfBfhqPSKRGtfMnufnZ/j+MlWwZULnPHw6y3u/prLybmtKjGMZ3czGMYDGMYDKE5U5YTgLxluMCuMpjAuGXDGMCuMYwGMYwGMYwGMYwGMYwGMYwGMYwGMYwGMYwGMYwGMYwGMYwGMYwLWyzGMBjGMD/9k=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829574"/>
              </p:ext>
            </p:extLst>
          </p:nvPr>
        </p:nvGraphicFramePr>
        <p:xfrm>
          <a:off x="683568" y="1131590"/>
          <a:ext cx="7769411" cy="389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813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2" y="951570"/>
            <a:ext cx="9156399" cy="420195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RUUERQUFBQUFBgYFBgWGBYVGRcYHhwWHhUYFRcYHighGBwlHRYYITIhJSksLjIuGCAzODMsNygtLysBCgoKDg0OGxAQGy8kHSQsLCwsLCwsLCwsLCwtLCwsLCwsLCwsLCwsLCw1LCwsLCw0LCwsLCwsLCwsLCwsLCwsLP/AABEIAMIBAwMBIgACEQEDEQH/xAAcAAEAAQUBAQAAAAAAAAAAAAAABgECBAUHAwj/xABCEAACAgEDAgQEBQEECQEJAAABAgMRAAQSIQUxBhMiQTJRYXEHI0KBkRQzUmKhFiRygpKxwdHwUxUXNENUY3Oi4f/EABgBAQEBAQEAAAAAAAAAAAAAAAABAgME/8QAJREBAQACAgICAgEFAAAAAAAAAAECESExAxJBURNxYSIywfDx/9oADAMBAAIRAxEAPwDt2MYwGXDKDLsBjGMBjGMChy3L8w9X1CKIqJJFQte3cauvvhLZO2TjKI4ItSCPmDY/nK4UxjGAxjGAxjK4FMYxgMYxgMYxgMYxgMYxgMYxgMYxgUxlcpgVxjGBUZdlBlcBjGMBjGMChOcW6pql6hrpZXA8iJxFE7cqAt+awU8FqtwD9OCLzovj7rJ0+lIjNTTnyou/BPxOa7BVtifas5nqNRBNpX/piqoQ21UVUQMGUnd5pDBW3IjDcxPm8cWMa25Z9xm6fp7/ANaYenaggJEHc7miLM3wRAPuBavVwoHNcXebjReJtfGxVtmo23uBjcOAGZSfydwI3KQG7Gj2yNahzp9ZpgYHhtEDoK8p1cGvMVDQZLY2/tbEds3Gn64yo5poC21JVZIlSOKmAVXUhoyAABuumccAEZLwk8c+OP1wkuk/EGHaDqI3hBr1cSR89vWvHPtki6f1rTz/ANjNG/0DC/8AhPOcT6rodRqzptNpyjHUXM1DbGr7e2+txVVUXuvmu3Ayb6rwdDFHFF/RCQRooaZCUkc/qbdGQbu/ivM3LUl7bxme9S8fz/v+HRMZzCHqLaLWSRLqNU8ChUXfUuySi8jci/LRByeez/LNxqfHqQRb5iknrC7IztkF0RuRuxCnnsPSc1Ltfb7icYyK9J/EHQz1U3lsf0yjYf57f55JoplYblYMPmpBH8jKTKXqvTGaVfESmXyxDORdbwq7e9E7d2/bfvtr3zcg5JlL03ZZ2rlMrjKimMYwGMYwGMYwGMYwGMZWsCmUy+spgUyoymXDArjGMBjGMBlCcrmo8R6qo/KClmmtdqkgla9VEc9vlzVkdsDmHjHqA1GqM25ikRAhrsAObo/M2f4GYckKSwyb13eZVtzujIYsWiAIW/Ux5FWcjsXiODc6PuVVkYR2N/5YY+Xu2kkNtAsj3GbXTdV8wLFpwblYIJD8IZj6mo96G5u/tmvhNNxptLEmnM+mebVI3khvMNvIw+St6ki2MQQV7M3IoHN71vUadHLa14XUhCEF7aHIZEJbkk3zxwvHGafw7BJPrIvKZkhjgCxsu0l1iAWHzL5CkEv87nrkA5I3/DrSyRlZEos+8sjMHvmwX9wb7duBnPPfUXCSbtPAPT4lM2tTzGWQ7IVb1EAnc2z5b2KmuACCOwvJXp9aRv8ANIsMaC+yhVJ/YEkbjQ49s8en9LbT6eKGFrESBSSBbni2PsP1GvrXGess6gHzIytkMaHB7eoni64PPy7cZqDG1UMWp2CbTo4O4EOFZ1HH7rYKkj5GjyQDoepfhjpWUCB5INpYqL8xAWq6VuQOOAGAFnjnJD5EXBRxus/ESQRTWGHysliT7857pEUNBnKheSPUS9mwV5CgcUAPevbKOU9T/CzVIHaExTMWTyx8FC/UWDGvb5tfPHPGXqI5fPKQx6qGdBuBCiFZQNhcOxFS3T1XueeMmmq6jMdSkMUjCXYWdTGjxqLO0yNYIYir2ki+w5z2PiQRh/6jyiIrErRNYVv0IEb1Fj/A554OLNs3GXtyXX+NEp28gf1CNZcOV9W+xXBavpu7WBnUV8aRx8TRyBVj3M6DeigKCxYd1Heu/Cn5HMqTwzo9QPN8gI7lZCyjy3DAhlLAdmursffIh138KXem0+qYlUVAs9kkAV6pV5NmyfT3Y5y8fj9dt+XK5dOiwdTiagHAJ7K1ox7dlaj7j+cy85f0noethXy5oQqxIBG8DO4k7BgyUw3FR8TJ3r9vXT+KhFIyMXQIQoYMi7mYtQMR9IYIjMRQ5WgORu6MS10vGQPWfiJFABvbzSVDBRHJG+0mu5G0H6Hb2P0vbdJ8c6SdA+5owf8A1FodwO4sDlgLNcnB7T5SfKZ4w6tHXcjq6/NSG/5ZHOk+KpJZ/LaOBVokhZ90qAAn1IUAaux2k19ffOWeOPbeONym4lOMYzSGMYwKgZdjGAxjGBaBl2UGVwGMYwGMYwKE5z8dYOqbUysiNpY5NsbMpNhFIkfdfC2Woij8XOb3x11ZoNKwiozzflwiwLYg2eeOBZzls8emMKwSjUaR9mwlrAlBPqZuNvIPcdz8ryWb4Z3rKb6YX+hcGuik1hmk028uy8eauxSeX3NuvjvuPYZG9Loo9NqpBJIpqEhR62JDAFgrIoCkpa2W48wNZqsnfiSOVdB5en1MLaVVVUIXa6hV4UMB6hvCjdfcj5nNF+HPQDq9cpk9UcX5khPNgH0gn33NX7A4m52uVnHq6z+H3RTptGvmf20xMst+zPyF+lCuPneSeMc5YzZ6owHFi/l783/2P8YVfjGRPqHXpY4jIvxzP+SjC6B4jG3g3tUyFbvvWUSWXSI1Wo47Vx8vl/sj+Bni2hIoo5FbeOACFPAO0fKx+/vxWkTxeF8zzY+ItisyG9ztQIRT3AJN82KN/PN6vUo7ALBWIsBuDQokn29xgWR+apo0445oC+1+/pr1H39s02t6DpZPQY3RVLkBdwXc1r5jD3PFg/4f2yTKbFjkZSSMN8QB+4y7Gu6B06OCIRoVZlFMwUKzfIvXc0RzmzzEfp6Hta9uQTfFkf5m/wBhmTEtCib+uQJZAqlmNBQST8gOSci79Qg1UQbWQQNDICUsiZqBsBo9tqffi696yRdQ0azRtG97XFNRoke4v69v3zWdb6IZGSSEIHQVTClYBkZbIB7FBxXYntwRRHZPA3T9UL0zPEVVRSk0qiwvokFgd+1A85qYvw3n0zRtFKJkWRpJVH5TSfD5ShTwa5PqevkObybyRTR6aVxHEuo2sQYhZPayAR8VD4bNkDKrPDDp31MbSTBUJJMjuWPyIY0rXx2Fc9sCAJ0zUnfN5U0M0CUqtahgu0k7lYrIeW219AewrQ9I8WTSvArQpuEyopRG3Gh6n2g7aA5IAqu2dn6RPNIN0u1QeNnlyIytxYLOfWPqFF5reoaXQTemRFpiw3BXRGJ4ceYoCt3o8nvWcc/F7XbWGXrOGs/94iJZ1ERVfMCBo2WSyb/QOQQQQfqPkQTIuneI9NMoZJQA3beDHf23gX+2RRPwyji1I1EE7l1LOqygMDIbollogAm+xNgZtOtdOKoxaGXUI+/zI0IYBatdtkNZYDsO/wAu+b5c8Zl81KwcuXOE/hnqtU2uWJZJUjBJkjLNSqOSpDc+23nnnO7jNJhn7bVxjGGzGMYDGMYDGMYDKMcrkQ/EvxB/S6Ntp/MltEHvz8R/j/nhnLL1m0M/EDqazar8whtMYZI1VSPMayFYoHBRtzFQDzwLBUi80fV9TEsMiqu5UfaoKtH63ILJYbd+WsaqKIoKoN3lkEy+WJI38x4lj3bnI3Mu9iSrtbCg6hWUUBYsjNX1Hp81rGvl0gA2kkOZGI82lK220hEBFggDk85cYkXabroWMxeuMbSFohxuJ4aQdj2APoJIFXnp0k66KN5umSqdoUEIykyc9hFILfb72P1cd80UsLeYsLoySO21VPueOBVi+R/IzD65EGcBGtYhtRhxdclh8ra2/cD2zWoXh1XwT+ImtmlaLVwQh0QuN2/Tu9V6VVtwZu5oAdsmGo8Z6NWC6sHTuwv8wcEfPelgD7kZE+heHmi0aR6uUGVo3aZNRITtXcaUq52hCor783nJ+rdEZ9a8OikE4ZjtCekBdwCqbNHuOBf2znOa6fD6hg1STQt/SzI1r6XVlcA/OxYv9j9jmtm0+pBHmRxagKy7TQ3Cu7CyCD9f8v73A5dA8CqYNSkUpQUBu0xZgBvVJWJDkEgA7lvjgXnv0b8WOo6cgNMs6g1Uyhv4ddrH7knNarO3Zv6LTboQweJjI8qopaQMwQs7uWXcGUBgfqa5vPPqPTW1HmNBJHJ5ixpQIBjhb1NuRqPr59Pf1cZHej/jDp9QBHq9MQWO0halU/7pANWB88lml1vTp3PlyoshYlkegWJsMDHKO/JFgXyeecitXodPqI5I0Akhs75LsAKApCMQaJA8mPcLsRyfPJBp+tSGVlADKGCC+CWFl7I+Xwdvi2/PMiLQTqxqcursWa6sWEAABDKEFOdoC9xz3JxNE8hZVm0qozd/LugHJ3URatXlqzEle60L4wrLHiWHzTG24EGrq1+EsTY9gBz8iQM2sM6tW1gbFj518675HJfCA3lhIW3fEHA5DPum9S+7gKp47KMs6jppYxLIUZyTwE5JRASF47F23Kf/AM1/p4IlWM0fg+OUaYNO7OzEm2+Xa/oCQW+zAe2btWB5Bv7YFcsliVlKsAVYEMCLBB7gjL8YHhpdKI02AsVHA3MWIHy3HmhmlXo0wURjymRYDAjtu3Kh7kxgUzEBR8QB2+11khymUY0kdIEWztABN8gAcXXJuv8APKQsVjslm4ujwR/h55v25vk55azo0Mjb2SpP76Fo3+nrQgnNb4v1jQaRvLY76CRk2zF29Kc9ydxDf7hyW6gj/wCFnSmDanVTUZJpnWxyDTkuVPupbt9s6Nms8O9OEGnjiH6EAP39z/N5s8kZxx1DGMZWjGMYDGMYDGMYFGOc8/E/oPnJ5++vKUAD5We49v1ZN9fqCCiJRdzxfYKOXY17DgfdhnMvxX63JGyadXUkoXdVFBeaSzZLHhjX2zNvOnLzf2VBdB1GSIHaaFkkEWLHAY/PaRYBsAgGs3HShNJAZkh3gmTb+ZyWBDFnVyFfcwokcgIKAoZsNZ1SXT6bTR6fTGaJ6EoZTZuqIdbRBzZDH4m9s23V0j8ljEDpkaAyOELhY27lFjQhWYVZNA268ntm5THH1naMdT10hghAl08ZJ8uXYLcbuDfLEbAps2DbGvY5gnw9CCrQaiQkW6NsR1BUK207WHqF/L2NgVmhIQQtG6srOyFZF22ij4gCQTXbtRNG/apJp49PtKxbJo/MdmjmjO8hWfywpRvNRypKhmJFVdGy1q46rW67xK2okR9fGmqMXAbmFyAbHqQV8/03zm88LeDG1GsM1iGNDvpFJourVEpYbZFAIBYE2D3BPGN1Hw/CkaykSLa2I2ooSACwQhiwAv4XN8j61iaDqU8lQwIoAHoCDaVO9SXZlosaG37HM2Y48x18WGfk/TVeLunvHL/SmV2hRi8YZQtLyoYiv7q2DfYg8Xke/wDZjOTsQuSQFVQWP8D9v5zoo0X9VMTqz+bJGWVkBpto+C/tt+fAf3U5tunwLAYoFUxtIGZB8UjBV8zZKaWmN1ypUG/YAZr24Yy8dmWnLuhdBL+Y0kc/5fw+WslCQEeiQojFb+Qo8H9s7Sap0kZNTqFjVk3RGVDOr2xFM8TEjseWvtyBnTFiX+nYbo1U7iikq25qHmCUrSs+9asHuVNj3wZ2ScLGv5hRAFKpHFLsIjE4WSU1FYfdYHNUGHcy2NTHLhqOi9c1kIuGQSoP/p5lkUdtu6F+f4GbtvxhkhKiQJJZ5BRonA5+INx7d6AzV9T8LRah1keVnIVtpheNfWLZ4UkICBQzimPPLd+K0cujijmWTVhJYtw8oHfMQLO1PM3jzVIos5VgKpRzWNRN/brnTPxa6dIQryGEn++p2/8AGLA/esmOg6jFMoeGRJFPZkYMP5BrPmfxl01igl06RrCCKWLnZvLhbZqLepSvA2jsD2ORzp8s0BMimSNxtoozRsd1gG1IP7ZdG32DO1Ke/PyF/wCWYkVX2Hz9J2//AKnt2zhXQ/xZ1iIEf8xk+Isu4t9+RR/c9sl/Tfxi0zJeo08qgGtwCv8Ackd1rtxeZask+XSkkI7sLNVuG33/AO3t9MvOpqtykX8uQPvWanpXiHSagDyZ1tlFIxpq+iPyf4zaeSQOO3PwHbz9jxhHukoPYg/+fLLswJYl/UAOfcbT97H3zOQcCv8AvgVJyHdTBn6lBp73LDepl47fphW/uXPPzyVa6UrGxUAsFJUHgEgcX8hdZGPw60Q2SancXM5UB2G0usahd5FDbuYO1UPi7ZL3pnL4iZKMrjGVoxjGAxjGAxjGAyhyuRrx/wBd/pNG7A/mP6I/ue5/Yf8ATCZZes3UM63+IRj1s5i9QjURxjaGViCS5Y2CoJrt8h8hkMZdRr9TLKql5G3SMAQAqLQ4s9lG0fPgZqVHuSSffj/PN71PqEEUCQo8W5hTuE559T059rIX9jwPeTHV28+NufFevgyR5mlMk6I6tuUFYmld6IZvULkO01yeRYv578xSS+rUaeGUSHbGVFsACSHXcoQKAWfg2R8qyBxRpYcU1c+zBq9mB4I+mSLrS6p4UkLKEKANErhAtNakhm5NkGgSVsWFFZqut3J1tjdY8NCOVZYwZlM7BNOo3MyoAXJbmwCNh47AcmwcxeoRyM7SshFliwIAKMBZVygoNS9zRJU2LzOfqM+iqYSJMBH5QWUSLIgsMVUMOF3UeCQQv0vNhqNX5OlZp4tRG7K+6yskEshGz5MAB6FAagAOLNXTHUa/qfTYoQAZZLkUIu47kP8A6jxgni/TxwCCnJ5zCg6W+nkEsgcQHdtkFVR4XzFUki7X02D6hRz11XSdXrkOrKpRsAA7BSDsgJPBN+/z9hmsGpkj3wyG6amUmwGB96JBo5mzbp4vNcLZrtKYhGibtwRXRjHVqpJCipCtORZZgTtIsi7vPDX+J0VgURULKrSqPUwk3HeVYd29vWxvapHByJSTuePMNUQAO1E2QfmLF/fKRQM59Is/sD/nmvTg/Jlct6b3UdfjMfoTymcNuWPhRdcWRQWgCVVeeeQScyNB14uJFl08L7on/plZOASWMoiLX6m3SUBwWAFc5FnSiQeCDRwHNggkFeVIJBU3YI+XPOPxxr8l1pOelzK0fmPIxD7W3bVHlkFggjMh/Mew6gRooG4mrrPTW6OOZdiJtEkh5AeMBk3by/uxs8BiBYTkngx3wbr0jd1dGZqMkYQWzECpFocsdgsfLbfesmxIDFXvlVYbUdmjssVlmd0CQbWZwFokervtG2dM2+13XPerdPECxtuVk38MinbzZqNyfWPcsOPUPmMv8NeFp9UHeCNdm4XJIeOL3UBZJo+y5MerztFBPNHGRKNod0j/AEhgpjWSXcyhR6uFHzAWw2aDw74ofTxBFH9KHvbK4lkQguD6Qwatu5jfN7j2NA2W6YskqPdb8ONpaD0ySESRv5bhSDY2kmiHBB4P3+2nh6c8zeWqszPKCFWgWFUQCSQpqzZ4GdB8YallZFhlM08jPE7Ssjtz6RshJYRA7nW/r2BCnMXovTjC8scEbTTQgl5o4jKY9yELt206USboPe3iubfB1eGodFPq/O00IO1TqI2kVFVmUr5sSgBgQQdwJse2XS+NNXomTydQdjAVtk86Mgd6Eg9J7cAZu4OqqqRoqlpFAHk1JGfNZrjQgkF1VVIYn4mq73ZDuvdJKysphMO2hXl+WxAAG4pQI3Vf75JN1bXS/DX4xs4I1CQGv8flMR8wGsOfoKycdH8a6PUKGVnj9+QQBz+pltRz8znBn6dqdJEikwPCxZlBEMqOSAHO5fV2Ve/bj55JvDcOpgjE0cLacOA35UigMpNKzRzUCvv6W7c5LPomUdU8Z9SDaVk07q7zkQJtYH1SDnkdqQuf4ySdL0awwpGnwogUfYCs534Bn/rJY5N5kWEPI77DFvnkNfAe21ERQfofnnThkhObtXGMZWjGMYDGMYDGMYFCc4p4+8TeZr6VUkj09oA43IzfqNff/lnTfHHVzpdFLKvxbaX6E8X+1/8ALPn2Fr5sE9z72cnF4cPNllLNPar/AOo9soYxz6VNiiGVXBFg1TAjuAf2y66Kg0NzAM1EhRYBbaOWoc0O9ZuvDvSItQGDv5jeYdoR/KKxJdsVYbRv7eo2pKHtuzTnhjby0UXhuWVDJpYDuBA9EhALfWOSy4FdlYDkCvbN23UpJ0hGriKwq26ZkB2SBLAVlj/s6IYUTtHcBRm+j0rwQbYinETsjNenclmUxnc+6ORmRbA9isi5TqHURGBFOkkG1lUFowwVUVWTYVI81d5tt3BDkBR7XbtJdc1dqJ4zDBMW31I0zIzo9kKSSska2ViZaApQe3vkd8RdbhmhEcAI8yTfIGCqyhQKvaALJs2Ce3PJyzrWrViUi8tloAyRo0RkHxEOhY/qNn5lQfvpdQdq1Q+uSM5eSb1E3n6npotN/qkrMqrZRpGNsAyi4nUhAzkMVRhwCaIyIMYDAA4kXVbyXZj6Shoq7bjx3HYGwCfcVrlIoEgH5jnn7188yut9QfUymRgqkgAKthFAFUoPYXZr6nK1vgh019/mQRwKI+fuPf8A7/LMVVF7BRHIrvR4Zbuzx7375haHUijvF8BXqrB/Qyn9q+62e4y/SuzHbuok2Ceef3yusq7qCFW3oaDgHggEEgHkCq+fYZlaLVog3SBDIQdtqCPo0q1/FcnufbL1AKtGTSm2G72YA2Lu+Go1RsX981OogZWIcUe/3v3xOVGmdZBIjgOGDBlFUQeOKA/btmf1LxBLKtAQqocsgRFpD39Iqhzbbq3WWN8nNUTl/SiGmj43p5qhqoBqILLuPBO3278/XLY55JpoOkq8CpqXk8x7ZvMaZG8yTascauCyycIpYML5F1WbHpPhVNbKiShjpoogsWyQggLuVi1p6t52EEFeF7C6GFrZZ3J/M8zzGK7kSRSGcGOMTAi0SorVeGYlT8skvhHxHp9OGTVS+U7uNgkXYgi7QhX2hTdE7Ryt7SBtznbZG5jLXjrvAOn0Eb6mGSmjRgpnIKgsaDMQvcWACAOL+41ng3rMUcM80kuyZ3aXyyGV2TaPK5HxMw5792zP/GPrIOmhhjcFJnLSbSCxjUdh8rJ7/MDjnI/D4hiniVYNMZ5kW9hjRTGi/qVl+IXsWjz6jXIGTXtDcxr3/rPPaKSSMvMB5jKsqQOg54EpZfWTyVDWDG1g5E31S6rUArJau6qpd1YopNKGY0LAPuBm46JGZ1nbVRLPIlhI5CyWxAMnmdyo2qiqAP0t9cwv9CtDJCHVm084bY0JmhmAe/rViif1D4D87zXSS/Lew6X+hmk06TeeEW4ZTuIRjHJvICt+kBixXg3zyADvPEniyODTosEiziT0KsZsLS8b0JBTmsgumXUaDXgFViDDYg1DbkENhVLFd4qoq4DAVwKrNh0t4tbLFDDpxDcoaXaSwPcWCx97vgCtnbnM5RjLyeuNsdT/AAz6V5Ghjv4pBvb279v/AD65Ls8tPEFUKooAAAfIDtnriN4zUkMYxlUxjGAxjGAxjGBpfEPTfPRkddyMpBH375ANF4H0+mmaY+vZG3lwygMrSEUu7jlRZ7/Q+2dYIzwn0it3AOefLw3dyxutukzmtWONnwmEiLONzItk1Zvudo+/sPpnnovB3UYFGo0rosksfrSwrruG4p6wVsBVJJIo1nWdX0kFeOD7VmpnfVxm9sc6+4NxvV2RfIN0B27Csl/Jj/MPXC89OV9S6zrtOFEun8jYwLHYyrJQTaJDdPtsHv8AqHyGV0ni7bt82GJiCzLtXa+5gQTwNvauAo+Ec509PEcfadHhb/7i2hNg/GtgW5vv2T2zG1fhPQapSUSO3/8AmREKxPIVjt4Nne547AZqef7jGXhvxUI1HWtBOjbkaNgh2jYA/pB2IrJYLMSTbED0gVkf0fhrWTQpNGnmK24gbl3bVYKW8tiCV3WLAPY5L+qfhZ3OlnofpWUV35FyL/hBY+n3AzF6pBqFgeHXaaYQlIBu0oEhVYlYhHBPw+veSSKY3zdZ1nkxvTncL8xA9TA6SeXIrIymmVhtIPyIPb/+5Yze3cDOoxdS0ur1em3SwpDDB5R004tzI21Nr702tVIdwa6T25zI694Y02r1ZjVTDJ5K+seaFWl/KATyzEyBaUkODYPGb2nrztybSxMXpUZ+PUFBJ2llHb7la+u3Lro8H7Ee49iD8iOc6D0vo0emKf00i6mWdXkCG4pGgUq8LQxkEM26Ev6mG5QR72IX4g6VJCQGhmgUsfLDem0/u7jdFTfp5IBALemzZWpw18moAoMffgd7J+Q9yfpnk2pYk+3+1Zb/AIByP98rl8OnCjuOe9D/AJkks37k57KqgDbX7ds1tNsVoLHJ3feiP+D4R9ju++Tb/R2MwRAqzSGHcbO12ZipUBZFUFF3EFgxUKpPHfImrgOpcblBG5e1i+RdcX2usnknjxXCpsZC7ASPS2q8KStfEaAPZQCOxvM0n8sXq+jbS6WLZIpDM4iVo4y6Dcx8wG2sFTVG19djkAjB63GkekjdlqaWIVVGhSLY4uMbFAChiOQQFK56eL+prqJh5f8AZxoFTkkdgWq+e/H7ZZDrotVIserSRntVR4aGxaoKIgKPJLEgE89sjHtzw8/BGhDM3mwBvy2aFWhZkkL/ABMTsIPC92P2sism7aeRGDnQxRyRAAsZt4Nrf5TKLTjaKO0UxPsBmB1Pq8CwGOigJ8lU8wFfRt8sHa1xMTfJ+GufYZb0Qq026KecjYAA0m/0AgOwDghgWDoLsWWIsAZK6ThTpYaWeSIaaSKGbc5aiCXO1LZ72rtJ9j+gHvea9ug6DW6lYtNMA0Maq6bVUzFf0qAFAJXjcAe185vtfoxQ2uy/mRlQrSx/rRf7NX2v8VNylqWzA1XRJtL/AKzDAj6jepaUSmQEBSt+W5DoxJHpUkWT34wa+0Y0/hZn1OwK4h37Iyx3AEDcy7qH+KhXbnnOr+D/AAfHpmDgktXyAH7Zifhuv9TozLIqqN5WLbztVKpgW5u+DZPw/XJp05t0asfcWPbj9Jr2sUczvdYnjm93/jKxjGadTGMYDGMYDGMYDGMYDGMYDLGjBy/GBhz6BW7gZotb4QiJLIDG3PqjJjPIIPw9+Cf5yU4yXGXtZbENbSa2I+mRZl91lFEgkbhvX5hdvIPGWp4jZP8A4nTyIR3ZB5iE/EaK8jc1CiKoDnJkUGeEujU+2cr4Z8NzP7RbUaDQa4G1hmbsSPS92wFladdzlm+wzT6j8PtqlNHq9RChDARltyU42/SrAdieSARVZKNf4WhkNlBu9mHDD7MORmvbo2qhB8idiv8AclHmL2UcHhh6VrvxZyeuePR/TUZi0uv0s66h9Lp5yqCPzYS4fydppVjvarBVBsJ2oe5zW9E6zp9Pp5NPG8sUxn3udWx07epaJV0jk2sPT8QF2T9MnA63Oh/1nTEj3aE7rBJLehqPYItc8XznsOp6PUjZIY3JHKSrtY3tLABwD6mKLX+HjL+SztPx/SH+JIdAyzyJANR5SwktC5VnkkJC2YvSBsj3E7e8nFG8jfiDo8f9RHpdOuxooDJqGclmViPMZHMandsUoo2rZLdsn+p/D7Ti20jzaWQ8boXYAntRBPAZz2sCk9sjuo8E9QgleaCVNQ7OrsSTHI5WQMoNmqZls+rsn7Z0nkjncL2hWo6JOu78suFCsWQFlKsu5COLorzyOPes1xr2yUakBVdNamphWdiSZo/MSKRiCsqTfGT5aBNoHPuayus1cDxuJnLhPRFKzJM7NJtLNtQjy40WIgLZ2mT37ZuVmzlGHnY9uPr3s/TJr4e8PCGUu2pVXRGKEUsglqgHjlHw8sL7/wCzzWl6j4cZCPKZGMYIYlwrtIiiSYxKaNIrAH3tW+2SzohdtGrSzeazkmt0cgUsxWNaYEkkbgQb5a64vFZmM2gPU+mToT5sbMWJ5T1MSdxVmXuAfSSeR6wLuwJJ0nwZ1BIvN0DxpJSiaGTlmNbuRRKbd22uOVP0zb6LqiRJNq41A9P+q3EscTIpHLSJSAE7jTMDxwMxPD/4mRzSIJ4WJLgEob5JA7NVckdj75nLKx2xxl5a2GPqEurVtYhiTTAGZYd91b2wUn1MQD78KbsXmf468VXEq6MsyPvWRyrLRK0E/wBoXu79x9MkHVJRHq3TzVBY29ymNm9IsqX3BuFCUSAPLI/USIR4j14kk8tFASJiBQClm4BJ2mjyGo89798a3d1jLyessbz8NeszFItFEW2szlydpURtZbZxamyffO1ItCh7ZzP8IOl/2k5H+BOK+rf9M6diRnx22bpjGMroYxjAYxjAYxjAYxmN1HUGONnAvaCcLJbdRk4yH6LxJJ5u1wCGPAHFZKRqeZARQjqz8+LzMyldPJ4c8LqvfGYSdTQ1W7k12HHq2iyD/e44xFr7qxXBJ57fL+RmpdsZY3Htm4zFbWrV8+1/QFq/6H+M8m1RBPNgC6rntdH+QcJIz8YxhDKEZXGB5PAD3Ga3X9AilFOit9wDm3xjRtEW8MvFzpppIq7C96/qr0vYobjx9c8zrdZF/aRJMo94zsYcKoIVrHC7uL7t7ZMssaMHOd8cb96ii+JNM42T3DusFZl2ryDYs+nhFrv3bMPqngbQaobvLEZ5O+AhCL9T8C1ahtUWP1HJXqulRuKZQfuM0M3g9FO6Bnhb5xsVHcHlfhItRwR7Zn0ynS7xvaGdR/DTUIrHT6nzDsddsoo7WBM21xYJZm29he485gwnVaCJ01UMkm1SIjsSSHjijIBa8tVn7Vk8rXw+8eoUVw48tjW4/EvHxEE8fpGekfiZV4nilhIr1Mu9CRW22S69TM1mvhx75TtPxy9OV6XrcErIkpWJDIpYuJBQA4t0kKt2Ck7VsMeMz+r/AIh6eOcwGM+UjExyxMriQE/GV4rt7E9v2zoc/Q9BrASI4ZCRQZKDc2qWUons7c/L6ZE+r/hDC/OnkK32WQAiifTTLVekEmwT2x742apJljdxXqL6PUaMasASLyHLBkcyAb6BIBAJ9J+ZkJHJvIRodaqzs0UaFW3KiSW+2zwf9oV/mcyuvifRgaTUOlMokAXaQQTwSwUGyYx8XPpGZPgLpvn62MHlVO9jwRQ9r/8AO+dONPN5Lfbcmq7P4T6d5GljSudtt9zyf/Ppm4y1Bxl2adZNTRjGMKYxjAYxjAYxjAZZLGGBDCwe4OA2XA4Gni8OxCTfX2FnjNlJpEYklQSRR+oquf2z3xk1G75Mrd28vFdIg7KO4P7g7r/nn75X+nX+6P8AzjPXGVm23t5iFfkPb/Ikj/Mk5T+nX5DtX7Z64wgMYxgMYxgMYxgMYxgMYxgWlRnjLpFbuBmRjAj2t8KwOdwXa/syEow79mWj7nMYdL1UX9lPvX+7MN3so4YUQaWvfuclWUrMXx41qZ2OZ9f8FDVzPNqFIkeuUJpQAAoF/QfL55IfBfhqPSKRGtfMnufnZ/j+MlWwZULnPHw6y3u/prLybmtKjGMZ3czGMYDGMYDKE5U5YTgLxluMCuMpjAuGXDGMCuMYwGMYwGMYwGMYwGMYwGMYwGMYwGMYwGMYwGMYwGMYwGMYwGMYwLWyzGMBjGMD/9k=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409229"/>
              </p:ext>
            </p:extLst>
          </p:nvPr>
        </p:nvGraphicFramePr>
        <p:xfrm>
          <a:off x="683568" y="843558"/>
          <a:ext cx="7769411" cy="389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800365"/>
              </p:ext>
            </p:extLst>
          </p:nvPr>
        </p:nvGraphicFramePr>
        <p:xfrm>
          <a:off x="3275856" y="3978746"/>
          <a:ext cx="6477000" cy="1257300"/>
        </p:xfrm>
        <a:graphic>
          <a:graphicData uri="http://schemas.openxmlformats.org/drawingml/2006/table">
            <a:tbl>
              <a:tblPr/>
              <a:tblGrid>
                <a:gridCol w="215900"/>
                <a:gridCol w="3937000"/>
                <a:gridCol w="1257300"/>
                <a:gridCol w="1066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Срок окупаемости недисконтированный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-(1,8)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Срок окупаемости дисконтированный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0,9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Дисконтированная постпрогнозная стоимость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740 629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Справедливая стоимость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1 180 992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84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4" y="987574"/>
            <a:ext cx="9156399" cy="416594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81716" y="6269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Выводы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611560" y="1059582"/>
            <a:ext cx="8153400" cy="4083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 smtClean="0">
                <a:solidFill>
                  <a:schemeClr val="tx2"/>
                </a:solidFill>
              </a:rPr>
              <a:t>Для </a:t>
            </a:r>
            <a:r>
              <a:rPr lang="ru-RU" sz="2400" dirty="0">
                <a:solidFill>
                  <a:schemeClr val="tx2"/>
                </a:solidFill>
              </a:rPr>
              <a:t>строительства сетей в коттеджных поселках существуют объективные предпосылки</a:t>
            </a: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>
                <a:solidFill>
                  <a:schemeClr val="tx2"/>
                </a:solidFill>
              </a:rPr>
              <a:t>Основной лимит при строительстве – время. Необходимо торопиться с выработкой стандартизованных решений и бизнес-процессов</a:t>
            </a: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>
                <a:solidFill>
                  <a:schemeClr val="tx2"/>
                </a:solidFill>
              </a:rPr>
              <a:t>Для реализации этих решений и процессов необходим проектный подход</a:t>
            </a: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>
                <a:solidFill>
                  <a:schemeClr val="tx2"/>
                </a:solidFill>
              </a:rPr>
              <a:t>Для проекта необходимо поставить цель: зарабатываем деньги или инвестируем для будущей сделки </a:t>
            </a:r>
            <a:r>
              <a:rPr lang="en-US" sz="2400" dirty="0">
                <a:solidFill>
                  <a:schemeClr val="tx2"/>
                </a:solidFill>
              </a:rPr>
              <a:t>M&amp;A</a:t>
            </a: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400" dirty="0">
                <a:solidFill>
                  <a:schemeClr val="tx2"/>
                </a:solidFill>
              </a:rPr>
              <a:t>Экономику проекта необходимо считать с учетом дисконтируемого денежного потока</a:t>
            </a:r>
          </a:p>
        </p:txBody>
      </p:sp>
    </p:spTree>
    <p:extLst>
      <p:ext uri="{BB962C8B-B14F-4D97-AF65-F5344CB8AC3E}">
        <p14:creationId xmlns:p14="http://schemas.microsoft.com/office/powerpoint/2010/main" val="386243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4" y="987574"/>
            <a:ext cx="9156399" cy="416594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81716" y="6269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C6D9F1"/>
                </a:solidFill>
              </a:rPr>
              <a:t>NAG </a:t>
            </a:r>
            <a:r>
              <a:rPr lang="ru-RU" dirty="0" smtClean="0">
                <a:solidFill>
                  <a:srgbClr val="C6D9F1"/>
                </a:solidFill>
              </a:rPr>
              <a:t>Академия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611560" y="1059582"/>
            <a:ext cx="8153400" cy="4083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</a:pPr>
            <a:r>
              <a:rPr lang="ru-RU" dirty="0" smtClean="0">
                <a:solidFill>
                  <a:schemeClr val="tx2"/>
                </a:solidFill>
              </a:rPr>
              <a:t>Спасибо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ru-RU" dirty="0" smtClean="0">
                <a:solidFill>
                  <a:schemeClr val="tx2"/>
                </a:solidFill>
              </a:rPr>
              <a:t>Вопросы?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</a:pPr>
            <a:r>
              <a:rPr lang="en-US" sz="2400" dirty="0" err="1" smtClean="0">
                <a:solidFill>
                  <a:schemeClr val="tx2"/>
                </a:solidFill>
              </a:rPr>
              <a:t>academy.nag.ru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1563638"/>
            <a:ext cx="4896544" cy="30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1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43808" y="933570"/>
            <a:ext cx="6300192" cy="77408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2843808" y="1779662"/>
            <a:ext cx="6552726" cy="167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Зачем и почему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Название 3"/>
          <p:cNvSpPr txBox="1">
            <a:spLocks/>
          </p:cNvSpPr>
          <p:nvPr/>
        </p:nvSpPr>
        <p:spPr>
          <a:xfrm>
            <a:off x="2843808" y="843558"/>
            <a:ext cx="58918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Предпосылки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15566"/>
            <a:ext cx="2699792" cy="774084"/>
          </a:xfrm>
          <a:prstGeom prst="rect">
            <a:avLst/>
          </a:prstGeom>
          <a:solidFill>
            <a:srgbClr val="DD8047">
              <a:alpha val="39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0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 rot="10800000">
            <a:off x="-36514" y="987574"/>
            <a:ext cx="9156399" cy="416594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16016" y="1053922"/>
            <a:ext cx="3888432" cy="630068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1053922"/>
            <a:ext cx="3888432" cy="630068"/>
          </a:xfrm>
          <a:prstGeom prst="rect">
            <a:avLst/>
          </a:prstGeom>
          <a:solidFill>
            <a:schemeClr val="accent3">
              <a:alpha val="3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611560" y="1779663"/>
            <a:ext cx="3888432" cy="25922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600" dirty="0" smtClean="0">
                <a:solidFill>
                  <a:schemeClr val="tx2"/>
                </a:solidFill>
              </a:rPr>
              <a:t>Города застроены</a:t>
            </a:r>
          </a:p>
          <a:p>
            <a:pPr lvl="1">
              <a:lnSpc>
                <a:spcPct val="80000"/>
              </a:lnSpc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200" dirty="0" smtClean="0">
                <a:solidFill>
                  <a:schemeClr val="tx2"/>
                </a:solidFill>
              </a:rPr>
              <a:t>Котте</a:t>
            </a:r>
            <a:r>
              <a:rPr lang="ru-RU" sz="2200" dirty="0">
                <a:solidFill>
                  <a:schemeClr val="tx2"/>
                </a:solidFill>
              </a:rPr>
              <a:t>джные поселки – новые неосвоенные территории с новой абонентской базой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en-US" sz="2600" dirty="0">
                <a:solidFill>
                  <a:schemeClr val="tx2"/>
                </a:solidFill>
              </a:rPr>
              <a:t>ARPU</a:t>
            </a:r>
          </a:p>
          <a:p>
            <a:pPr lvl="1">
              <a:lnSpc>
                <a:spcPct val="80000"/>
              </a:lnSpc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200" dirty="0">
                <a:solidFill>
                  <a:schemeClr val="tx2"/>
                </a:solidFill>
              </a:rPr>
              <a:t>Дефицит предложения в поселках – аргумент для более высокого </a:t>
            </a:r>
            <a:r>
              <a:rPr lang="en-US" sz="2200" dirty="0">
                <a:solidFill>
                  <a:schemeClr val="tx2"/>
                </a:solidFill>
              </a:rPr>
              <a:t>ARPU</a:t>
            </a:r>
          </a:p>
        </p:txBody>
      </p:sp>
      <p:sp>
        <p:nvSpPr>
          <p:cNvPr id="16" name="Содержимое 7"/>
          <p:cNvSpPr txBox="1">
            <a:spLocks/>
          </p:cNvSpPr>
          <p:nvPr/>
        </p:nvSpPr>
        <p:spPr>
          <a:xfrm>
            <a:off x="4716016" y="1779663"/>
            <a:ext cx="4427984" cy="259228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800" dirty="0">
                <a:solidFill>
                  <a:schemeClr val="tx2"/>
                </a:solidFill>
              </a:rPr>
              <a:t>Города застроены</a:t>
            </a:r>
          </a:p>
          <a:p>
            <a:pPr lvl="1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200" dirty="0">
                <a:solidFill>
                  <a:schemeClr val="tx2"/>
                </a:solidFill>
              </a:rPr>
              <a:t>Привычный процесс подключения хочется продолжать, чтобы загружать монтажные бригады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en-US" sz="3800" dirty="0">
                <a:solidFill>
                  <a:schemeClr val="tx2"/>
                </a:solidFill>
              </a:rPr>
              <a:t>ARPU</a:t>
            </a:r>
          </a:p>
          <a:p>
            <a:pPr lvl="1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200" dirty="0">
                <a:solidFill>
                  <a:schemeClr val="tx2"/>
                </a:solidFill>
              </a:rPr>
              <a:t>С помощью высокой стоимости подключения можно сразу «отбивать» САРЕХ</a:t>
            </a:r>
          </a:p>
          <a:p>
            <a:endParaRPr lang="ru-RU" dirty="0"/>
          </a:p>
        </p:txBody>
      </p:sp>
      <p:sp>
        <p:nvSpPr>
          <p:cNvPr id="17" name="Текст 5"/>
          <p:cNvSpPr txBox="1">
            <a:spLocks/>
          </p:cNvSpPr>
          <p:nvPr/>
        </p:nvSpPr>
        <p:spPr>
          <a:xfrm>
            <a:off x="609600" y="1125930"/>
            <a:ext cx="3886200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Увеличение выручки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Текст 6"/>
          <p:cNvSpPr txBox="1">
            <a:spLocks/>
          </p:cNvSpPr>
          <p:nvPr/>
        </p:nvSpPr>
        <p:spPr>
          <a:xfrm>
            <a:off x="4716016" y="1125930"/>
            <a:ext cx="3886200" cy="64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rgbClr val="FFFFFF"/>
                </a:solidFill>
              </a:rPr>
              <a:t>Снижение издержек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59029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Есть ли еще аргументы? Что на счет подводных камней?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</a:rPr>
              <a:t>В любом случае </a:t>
            </a:r>
            <a:r>
              <a:rPr lang="ru-RU" sz="1600" b="1" dirty="0">
                <a:solidFill>
                  <a:srgbClr val="FF6600"/>
                </a:solidFill>
              </a:rPr>
              <a:t>необходим анализ</a:t>
            </a:r>
          </a:p>
          <a:p>
            <a:endParaRPr lang="ru-RU" dirty="0"/>
          </a:p>
        </p:txBody>
      </p:sp>
      <p:pic>
        <p:nvPicPr>
          <p:cNvPr id="21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Предпосылки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8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43808" y="933570"/>
            <a:ext cx="6300192" cy="77408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2843808" y="1779662"/>
            <a:ext cx="6552726" cy="167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Кто и где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Название 3"/>
          <p:cNvSpPr txBox="1">
            <a:spLocks/>
          </p:cNvSpPr>
          <p:nvPr/>
        </p:nvSpPr>
        <p:spPr>
          <a:xfrm>
            <a:off x="2843808" y="843558"/>
            <a:ext cx="58918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Анализ рынка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15566"/>
            <a:ext cx="2699792" cy="774084"/>
          </a:xfrm>
          <a:prstGeom prst="rect">
            <a:avLst/>
          </a:prstGeom>
          <a:solidFill>
            <a:srgbClr val="DD8047">
              <a:alpha val="39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4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4" y="987574"/>
            <a:ext cx="9156399" cy="416594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11560" y="1131590"/>
            <a:ext cx="8352928" cy="4320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400" dirty="0">
                <a:solidFill>
                  <a:schemeClr val="tx2"/>
                </a:solidFill>
              </a:rPr>
              <a:t>Каждый год строится более 1000 новых коттеджных поселков 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900" dirty="0">
                <a:solidFill>
                  <a:schemeClr val="tx2"/>
                </a:solidFill>
              </a:rPr>
              <a:t>Элитных становится меньше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900" dirty="0">
                <a:solidFill>
                  <a:schemeClr val="tx2"/>
                </a:solidFill>
              </a:rPr>
              <a:t>Бюджетных становится больше</a:t>
            </a:r>
          </a:p>
          <a:p>
            <a:pPr marL="742950" lvl="1" indent="-285750" algn="l">
              <a:buClr>
                <a:schemeClr val="tx2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2900" dirty="0">
                <a:solidFill>
                  <a:schemeClr val="tx2"/>
                </a:solidFill>
              </a:rPr>
              <a:t>Девелоперы стараются заменить дома на </a:t>
            </a:r>
            <a:r>
              <a:rPr lang="ru-RU" sz="2900" dirty="0" err="1">
                <a:solidFill>
                  <a:schemeClr val="tx2"/>
                </a:solidFill>
              </a:rPr>
              <a:t>таун-хаусы</a:t>
            </a:r>
            <a:endParaRPr lang="ru-RU" sz="2900" dirty="0">
              <a:solidFill>
                <a:schemeClr val="tx2"/>
              </a:solidFill>
            </a:endParaRP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400" dirty="0">
                <a:solidFill>
                  <a:schemeClr val="tx2"/>
                </a:solidFill>
              </a:rPr>
              <a:t>Более 11000 сельских населенных пунктов с </a:t>
            </a:r>
            <a:r>
              <a:rPr lang="ru-RU" sz="3400" dirty="0" smtClean="0">
                <a:solidFill>
                  <a:schemeClr val="tx2"/>
                </a:solidFill>
              </a:rPr>
              <a:t>населением </a:t>
            </a:r>
            <a:r>
              <a:rPr lang="ru-RU" sz="3400" dirty="0">
                <a:solidFill>
                  <a:schemeClr val="tx2"/>
                </a:solidFill>
              </a:rPr>
              <a:t>от 250 до 500 человек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400" dirty="0">
                <a:solidFill>
                  <a:schemeClr val="tx2"/>
                </a:solidFill>
              </a:rPr>
              <a:t>Более 1100 поселков городского типа с населением более 1000 человек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>
                <a:solidFill>
                  <a:srgbClr val="1F497D"/>
                </a:solidFill>
              </a:rPr>
              <a:t>Из них:</a:t>
            </a:r>
          </a:p>
          <a:p>
            <a:pPr algn="l"/>
            <a:endParaRPr lang="ru-RU" dirty="0" smtClean="0"/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500" dirty="0">
                <a:solidFill>
                  <a:schemeClr val="tx2"/>
                </a:solidFill>
              </a:rPr>
              <a:t>Более 7000 городов и сел остаются без доступа к широкополосному интернету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"/>
            </a:pPr>
            <a:r>
              <a:rPr lang="ru-RU" sz="3500" dirty="0">
                <a:solidFill>
                  <a:schemeClr val="tx2"/>
                </a:solidFill>
              </a:rPr>
              <a:t>Более 1300 населенных пунктов остаются без мобильной голосовой связи (с населением от 500 до 10000 человек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1716" y="6269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Аналитика рынка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8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4" y="987574"/>
            <a:ext cx="9156399" cy="416594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81716" y="6269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Аналитика рынка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983435"/>
            <a:ext cx="6768752" cy="41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4" y="987574"/>
            <a:ext cx="9156399" cy="416594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81716" y="6269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>
          <a:xfrm>
            <a:off x="611560" y="-15726"/>
            <a:ext cx="8153400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C6D9F1"/>
                </a:solidFill>
              </a:rPr>
              <a:t>Аналитика рынка</a:t>
            </a:r>
            <a:endParaRPr lang="ru-RU" dirty="0">
              <a:solidFill>
                <a:srgbClr val="C6D9F1"/>
              </a:solidFill>
            </a:endParaRP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987575"/>
            <a:ext cx="6916429" cy="41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4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4" y="987574"/>
            <a:ext cx="9156399" cy="416594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81716" y="6269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82598"/>
            <a:ext cx="9147175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>
          <a:xfrm>
            <a:off x="611560" y="-15726"/>
            <a:ext cx="6408712" cy="78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Золотое время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провайдинга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– в малоэтажной застройке</a:t>
            </a:r>
          </a:p>
        </p:txBody>
      </p:sp>
      <p:pic>
        <p:nvPicPr>
          <p:cNvPr id="25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123478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11560" y="1064560"/>
            <a:ext cx="8153400" cy="407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2"/>
                </a:solidFill>
              </a:rPr>
              <a:t>Есть ли подводные камни?</a:t>
            </a:r>
          </a:p>
          <a:p>
            <a:endParaRPr lang="ru-RU" dirty="0" smtClean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1601606"/>
            <a:ext cx="4116444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7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8586</TotalTime>
  <Words>1185</Words>
  <Application>Microsoft Macintosh PowerPoint</Application>
  <PresentationFormat>Экран (16:9)</PresentationFormat>
  <Paragraphs>591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Малоэтажное строительство Предпосылки, аналитика, экономика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Волков</dc:creator>
  <cp:lastModifiedBy>Dmitry</cp:lastModifiedBy>
  <cp:revision>183</cp:revision>
  <dcterms:created xsi:type="dcterms:W3CDTF">2014-04-10T05:27:35Z</dcterms:created>
  <dcterms:modified xsi:type="dcterms:W3CDTF">2014-05-21T10:35:19Z</dcterms:modified>
</cp:coreProperties>
</file>