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6" r:id="rId4"/>
    <p:sldId id="259" r:id="rId5"/>
    <p:sldId id="260" r:id="rId6"/>
    <p:sldId id="263" r:id="rId7"/>
    <p:sldId id="262" r:id="rId8"/>
    <p:sldId id="284" r:id="rId9"/>
    <p:sldId id="282" r:id="rId10"/>
    <p:sldId id="283" r:id="rId11"/>
    <p:sldId id="285" r:id="rId12"/>
    <p:sldId id="268" r:id="rId13"/>
    <p:sldId id="264" r:id="rId14"/>
    <p:sldId id="269" r:id="rId15"/>
    <p:sldId id="278" r:id="rId16"/>
    <p:sldId id="279" r:id="rId17"/>
    <p:sldId id="280" r:id="rId18"/>
    <p:sldId id="281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9C008B-58ED-497A-9DE6-EEA1FB1FB4F6}">
          <p14:sldIdLst>
            <p14:sldId id="256"/>
            <p14:sldId id="258"/>
            <p14:sldId id="286"/>
            <p14:sldId id="259"/>
            <p14:sldId id="260"/>
            <p14:sldId id="263"/>
            <p14:sldId id="262"/>
            <p14:sldId id="284"/>
            <p14:sldId id="282"/>
            <p14:sldId id="283"/>
            <p14:sldId id="285"/>
            <p14:sldId id="268"/>
            <p14:sldId id="264"/>
            <p14:sldId id="269"/>
            <p14:sldId id="278"/>
            <p14:sldId id="279"/>
            <p14:sldId id="280"/>
          </p14:sldIdLst>
        </p14:section>
        <p14:section name="Раздел без заголовка" id="{5893F7C9-5C01-46F7-8E38-48CD9602061B}">
          <p14:sldIdLst>
            <p14:sldId id="281"/>
            <p14:sldId id="27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EA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870" autoAdjust="0"/>
    <p:restoredTop sz="66607" autoAdjust="0"/>
  </p:normalViewPr>
  <p:slideViewPr>
    <p:cSldViewPr>
      <p:cViewPr>
        <p:scale>
          <a:sx n="76" d="100"/>
          <a:sy n="76" d="100"/>
        </p:scale>
        <p:origin x="-97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PEX\___the_very_last_one\whoisho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PEX\___the_very_last_one\&#1042;1_100&#1086;&#1093;&#1074;&#1072;&#1090;-100M&#1076;&#1086;&#1089;&#1090;&#1091;&#108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PEX\___the_very_last_one\&#1042;2_100&#1086;&#1093;&#1074;&#1072;&#1090;-1G&#1076;&#1086;&#1089;&#1090;&#1091;&#108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Лист1!$A$6:$A$9</c:f>
              <c:strCache>
                <c:ptCount val="4"/>
                <c:pt idx="0">
                  <c:v>Материалы для строительства оптической сети</c:v>
                </c:pt>
                <c:pt idx="1">
                  <c:v>Работы по строительству ВОЛС</c:v>
                </c:pt>
                <c:pt idx="2">
                  <c:v>Стоимость шкафа</c:v>
                </c:pt>
                <c:pt idx="3">
                  <c:v>Активное оборудование</c:v>
                </c:pt>
              </c:strCache>
            </c:strRef>
          </c:cat>
          <c:val>
            <c:numRef>
              <c:f>Лист1!$B$6:$B$9</c:f>
              <c:numCache>
                <c:formatCode>0.00%</c:formatCode>
                <c:ptCount val="4"/>
                <c:pt idx="0">
                  <c:v>0.22047544251063833</c:v>
                </c:pt>
                <c:pt idx="1">
                  <c:v>0.41958623611735307</c:v>
                </c:pt>
                <c:pt idx="2">
                  <c:v>0.21941968653716451</c:v>
                </c:pt>
                <c:pt idx="3">
                  <c:v>0.14051863483484403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'Денежный поток'!$C$23</c:f>
              <c:strCache>
                <c:ptCount val="1"/>
                <c:pt idx="0">
                  <c:v>CF_Д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поток'!$E$23:$K$23</c:f>
              <c:numCache>
                <c:formatCode>#,##0;\(#,##0\)</c:formatCode>
                <c:ptCount val="7"/>
                <c:pt idx="0">
                  <c:v>-475490.7974298303</c:v>
                </c:pt>
                <c:pt idx="1">
                  <c:v>-193905.99072409695</c:v>
                </c:pt>
                <c:pt idx="2">
                  <c:v>36574.665995444375</c:v>
                </c:pt>
                <c:pt idx="3">
                  <c:v>217773.20624601937</c:v>
                </c:pt>
                <c:pt idx="4">
                  <c:v>356366.38569909066</c:v>
                </c:pt>
                <c:pt idx="5">
                  <c:v>454669.97414465772</c:v>
                </c:pt>
                <c:pt idx="6">
                  <c:v>521258.9432633348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'Денежный поток'!$C$24</c:f>
              <c:strCache>
                <c:ptCount val="1"/>
                <c:pt idx="0">
                  <c:v>CF_НД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поток'!$E$24:$K$24</c:f>
              <c:numCache>
                <c:formatCode>#,##0;\(#,##0\)</c:formatCode>
                <c:ptCount val="7"/>
                <c:pt idx="0">
                  <c:v>-475490.7974298303</c:v>
                </c:pt>
                <c:pt idx="1">
                  <c:v>-151668.26971823699</c:v>
                </c:pt>
                <c:pt idx="2">
                  <c:v>153142.39879335638</c:v>
                </c:pt>
                <c:pt idx="3">
                  <c:v>428722.72869694955</c:v>
                </c:pt>
                <c:pt idx="4">
                  <c:v>671123.06576774269</c:v>
                </c:pt>
                <c:pt idx="5">
                  <c:v>868846.6949447759</c:v>
                </c:pt>
                <c:pt idx="6">
                  <c:v>1022871.0268366026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69408"/>
        <c:axId val="78070144"/>
      </c:lineChart>
      <c:catAx>
        <c:axId val="7196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070144"/>
        <c:crosses val="autoZero"/>
        <c:auto val="1"/>
        <c:lblAlgn val="ctr"/>
        <c:lblOffset val="100"/>
        <c:noMultiLvlLbl val="0"/>
      </c:catAx>
      <c:valAx>
        <c:axId val="78070144"/>
        <c:scaling>
          <c:orientation val="minMax"/>
        </c:scaling>
        <c:delete val="0"/>
        <c:axPos val="l"/>
        <c:majorGridlines/>
        <c:numFmt formatCode="#,##0;\(#,##0\)" sourceLinked="1"/>
        <c:majorTickMark val="out"/>
        <c:minorTickMark val="none"/>
        <c:tickLblPos val="nextTo"/>
        <c:crossAx val="71969408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'Денежный поток'!$C$23</c:f>
              <c:strCache>
                <c:ptCount val="1"/>
                <c:pt idx="0">
                  <c:v>CF_Д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поток'!$E$23:$K$23</c:f>
              <c:numCache>
                <c:formatCode>#,##0;\(#,##0\)</c:formatCode>
                <c:ptCount val="7"/>
                <c:pt idx="0">
                  <c:v>-571740.68551118637</c:v>
                </c:pt>
                <c:pt idx="1">
                  <c:v>-301550.50514001457</c:v>
                </c:pt>
                <c:pt idx="2">
                  <c:v>-80978.219146178919</c:v>
                </c:pt>
                <c:pt idx="3">
                  <c:v>91604.34656030417</c:v>
                </c:pt>
                <c:pt idx="4">
                  <c:v>222705.37423590419</c:v>
                </c:pt>
                <c:pt idx="5">
                  <c:v>314494.04809236579</c:v>
                </c:pt>
                <c:pt idx="6">
                  <c:v>375417.87409008166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'Денежный поток'!$C$24</c:f>
              <c:strCache>
                <c:ptCount val="1"/>
                <c:pt idx="0">
                  <c:v>CF_НД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поток'!$E$24:$K$24</c:f>
              <c:numCache>
                <c:formatCode>#,##0;\(#,##0\)</c:formatCode>
                <c:ptCount val="7"/>
                <c:pt idx="0">
                  <c:v>-571740.68551118637</c:v>
                </c:pt>
                <c:pt idx="1">
                  <c:v>-261021.97808433883</c:v>
                </c:pt>
                <c:pt idx="2">
                  <c:v>30684.870142508764</c:v>
                </c:pt>
                <c:pt idx="3">
                  <c:v>293161.37976135616</c:v>
                </c:pt>
                <c:pt idx="4">
                  <c:v>522457.89654740354</c:v>
                </c:pt>
                <c:pt idx="5">
                  <c:v>707077.70543969085</c:v>
                </c:pt>
                <c:pt idx="6">
                  <c:v>847998.21704677178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86912"/>
        <c:axId val="78088448"/>
      </c:lineChart>
      <c:catAx>
        <c:axId val="7808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088448"/>
        <c:crosses val="autoZero"/>
        <c:auto val="1"/>
        <c:lblAlgn val="ctr"/>
        <c:lblOffset val="100"/>
        <c:noMultiLvlLbl val="0"/>
      </c:catAx>
      <c:valAx>
        <c:axId val="78088448"/>
        <c:scaling>
          <c:orientation val="minMax"/>
        </c:scaling>
        <c:delete val="0"/>
        <c:axPos val="l"/>
        <c:majorGridlines/>
        <c:numFmt formatCode="#,##0;\(#,##0\)" sourceLinked="1"/>
        <c:majorTickMark val="out"/>
        <c:minorTickMark val="none"/>
        <c:tickLblPos val="nextTo"/>
        <c:crossAx val="78086912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1B1B141-3131-41A1-A171-51A191E18161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42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1B1B141-3131-41A1-A171-51A191E18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0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71E161-C1C1-4141-B121-614101D1C18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41D161-E101-4181-81B1-910181A161D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12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D17131-A1C1-4161-A1B1-C141D16171F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41D161-E101-4181-81B1-910181A161D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dirty="0" smtClean="0"/>
          </a:p>
        </p:txBody>
      </p:sp>
      <p:sp>
        <p:nvSpPr>
          <p:cNvPr id="10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71E161-C1C1-4141-B121-614101D1C18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solidFill>
                <a:srgbClr val="000000"/>
              </a:solidFill>
              <a:latin typeface="+mn-lt"/>
              <a:ea typeface="Droid Sans Fallback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0131A1-51C1-4181-81C1-8131B171018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baseline="0" dirty="0" smtClean="0"/>
          </a:p>
        </p:txBody>
      </p:sp>
      <p:sp>
        <p:nvSpPr>
          <p:cNvPr id="112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D17131-A1C1-4161-A1B1-C141D16171F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baseline="0" dirty="0" smtClean="0"/>
          </a:p>
        </p:txBody>
      </p:sp>
      <p:sp>
        <p:nvSpPr>
          <p:cNvPr id="112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D17131-A1C1-4161-A1B1-C141D16171F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99AE9F-F310-4FA4-B358-E8C10CCF9F1A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3574080"/>
            <a:ext cx="9142560" cy="14385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0" name="CustomShape 2"/>
          <p:cNvSpPr/>
          <p:nvPr/>
        </p:nvSpPr>
        <p:spPr>
          <a:xfrm>
            <a:off x="755640" y="3790080"/>
            <a:ext cx="7653960" cy="1006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000" b="1" dirty="0" smtClean="0">
                <a:solidFill>
                  <a:srgbClr val="595959"/>
                </a:solidFill>
                <a:latin typeface="Century Gothic"/>
              </a:rPr>
              <a:t>Классика жанра</a:t>
            </a:r>
          </a:p>
          <a:p>
            <a:r>
              <a:rPr lang="en-US" sz="4000" b="1" dirty="0" smtClean="0">
                <a:solidFill>
                  <a:srgbClr val="595959"/>
                </a:solidFill>
                <a:latin typeface="Century Gothic"/>
              </a:rPr>
              <a:t>Ethernet </a:t>
            </a:r>
            <a:r>
              <a:rPr lang="en-US" sz="4000" b="1" dirty="0">
                <a:solidFill>
                  <a:srgbClr val="595959"/>
                </a:solidFill>
                <a:latin typeface="Century Gothic"/>
              </a:rPr>
              <a:t>FTTH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4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42" name="CustomShape 3"/>
          <p:cNvSpPr/>
          <p:nvPr/>
        </p:nvSpPr>
        <p:spPr>
          <a:xfrm>
            <a:off x="323640" y="5373360"/>
            <a:ext cx="4824424" cy="1158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Енборисов Артем</a:t>
            </a:r>
            <a:endParaRPr lang="en-US" b="1" dirty="0" smtClean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Презентация проекта 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Ethernet FTTH 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на примере коммутаторов «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SNR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»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и «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Orion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»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46" y="548680"/>
            <a:ext cx="4235774" cy="257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Экономичный гигабит</a:t>
            </a:r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7621064" cy="1714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2145" y="4509120"/>
            <a:ext cx="5616624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Высокая плотность оптических портов</a:t>
            </a:r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RPS-</a:t>
            </a:r>
            <a:r>
              <a:rPr lang="ru-RU" sz="2000" dirty="0" smtClean="0"/>
              <a:t>порт</a:t>
            </a:r>
            <a:endParaRPr lang="ru-RU" sz="2000" dirty="0"/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Бюджетное решение</a:t>
            </a:r>
            <a:r>
              <a:rPr lang="en-US" sz="2000" dirty="0" smtClean="0"/>
              <a:t> (~</a:t>
            </a:r>
            <a:r>
              <a:rPr lang="en-US" sz="2000" i="1" u="sng" dirty="0" smtClean="0"/>
              <a:t>700 </a:t>
            </a:r>
            <a:r>
              <a:rPr lang="ru-RU" sz="2000" i="1" u="sng" dirty="0" smtClean="0"/>
              <a:t>р</a:t>
            </a:r>
            <a:r>
              <a:rPr lang="en-US" sz="2000" i="1" u="sng" dirty="0" smtClean="0"/>
              <a:t>.</a:t>
            </a:r>
            <a:r>
              <a:rPr lang="ru-RU" sz="2000" i="1" u="sng" dirty="0" smtClean="0"/>
              <a:t> за порт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Неблокируемая архитектура</a:t>
            </a:r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Cisco-like CLI</a:t>
            </a:r>
            <a:endParaRPr lang="ru-RU" sz="2000" dirty="0" smtClean="0"/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16</a:t>
            </a:r>
            <a:r>
              <a:rPr lang="en-US" sz="2000" dirty="0" smtClean="0"/>
              <a:t>K CAM table</a:t>
            </a:r>
            <a:endParaRPr lang="ru-RU" sz="2000" dirty="0" smtClean="0"/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10153" y="1527175"/>
            <a:ext cx="3160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Гигабитный доступ</a:t>
            </a:r>
          </a:p>
          <a:p>
            <a:pPr algn="ctr"/>
            <a:r>
              <a:rPr lang="en-US" sz="2400" b="1" dirty="0" smtClean="0">
                <a:solidFill>
                  <a:srgbClr val="262626"/>
                </a:solidFill>
              </a:rPr>
              <a:t>SNR-S2970G-48S</a:t>
            </a:r>
          </a:p>
        </p:txBody>
      </p:sp>
    </p:spTree>
    <p:extLst>
      <p:ext uri="{BB962C8B-B14F-4D97-AF65-F5344CB8AC3E}">
        <p14:creationId xmlns:p14="http://schemas.microsoft.com/office/powerpoint/2010/main" val="3242601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SNR-S29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8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0G-24F</a:t>
            </a:r>
            <a:endParaRPr dirty="0"/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9" y="1604039"/>
            <a:ext cx="7744266" cy="1852449"/>
          </a:xfrm>
          <a:prstGeom prst="rect">
            <a:avLst/>
          </a:prstGeom>
        </p:spPr>
      </p:pic>
      <p:graphicFrame>
        <p:nvGraphicFramePr>
          <p:cNvPr id="10" name="Table 2"/>
          <p:cNvGraphicFramePr/>
          <p:nvPr>
            <p:extLst>
              <p:ext uri="{D42A27DB-BD31-4B8C-83A1-F6EECF244321}">
                <p14:modId xmlns:p14="http://schemas.microsoft.com/office/powerpoint/2010/main" val="780841350"/>
              </p:ext>
            </p:extLst>
          </p:nvPr>
        </p:nvGraphicFramePr>
        <p:xfrm>
          <a:off x="404595" y="3630162"/>
          <a:ext cx="8409214" cy="2710035"/>
        </p:xfrm>
        <a:graphic>
          <a:graphicData uri="http://schemas.openxmlformats.org/drawingml/2006/table">
            <a:tbl>
              <a:tblPr/>
              <a:tblGrid>
                <a:gridCol w="1647125"/>
                <a:gridCol w="6762089"/>
              </a:tblGrid>
              <a:tr h="57737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Интерфейсы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12 портов 100/1000 </a:t>
                      </a:r>
                      <a:r>
                        <a:rPr lang="ru-RU" dirty="0" err="1" smtClean="0"/>
                        <a:t>Base</a:t>
                      </a:r>
                      <a:r>
                        <a:rPr lang="ru-RU" dirty="0" smtClean="0"/>
                        <a:t>-X, 12 </a:t>
                      </a:r>
                      <a:r>
                        <a:rPr lang="ru-RU" dirty="0" err="1" smtClean="0"/>
                        <a:t>комбо</a:t>
                      </a:r>
                      <a:r>
                        <a:rPr lang="ru-RU" dirty="0" smtClean="0"/>
                        <a:t>-портов 100/1000Base-T/SFP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35872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CAM-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таблица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302894">
                <a:tc gridSpan="2"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Features</a:t>
                      </a:r>
                      <a:endParaRPr lang="ru-RU" b="1" i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Multicast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IGMP/MLD snooping, MVR, IGMP Radius Authentication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LBD</a:t>
                      </a:r>
                      <a:r>
                        <a:rPr lang="en-US" baseline="0" dirty="0" smtClean="0"/>
                        <a:t>, Unicast/Broadcast/Multicast Storm Control, port-security, ARP/DHCP/RA/MLD snooping, IPSG, DAI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Selective Q-in-Q, Private</a:t>
                      </a:r>
                      <a:r>
                        <a:rPr lang="en-US" baseline="0" dirty="0" smtClean="0"/>
                        <a:t> VLAN, Multicast VLAN</a:t>
                      </a:r>
                      <a:endParaRPr lang="ru-RU" baseline="0" dirty="0" smtClean="0"/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DHCP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Option 82, 37, 38, DHCP snooping</a:t>
                      </a:r>
                      <a:endParaRPr lang="ru-RU" baseline="0" dirty="0" smtClean="0"/>
                    </a:p>
                  </a:txBody>
                  <a:tcPr marL="47625" marR="47625" marT="19050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515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Ethernet FTTH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«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FTT-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Столб»</a:t>
            </a:r>
            <a:endParaRPr dirty="0"/>
          </a:p>
        </p:txBody>
      </p:sp>
      <p:pic>
        <p:nvPicPr>
          <p:cNvPr id="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6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65" name="CustomShape 3"/>
          <p:cNvSpPr/>
          <p:nvPr/>
        </p:nvSpPr>
        <p:spPr>
          <a:xfrm>
            <a:off x="517680" y="2037161"/>
            <a:ext cx="8624880" cy="4440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/>
              <a:t>	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905835"/>
            <a:ext cx="2195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Orion Alpha A28F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13978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SNR-S1907-1S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87363"/>
            <a:ext cx="6306244" cy="1328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45" y="4588429"/>
            <a:ext cx="4124295" cy="1288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7944" y="3358769"/>
            <a:ext cx="10801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576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>
                <a:solidFill>
                  <a:srgbClr val="595959"/>
                </a:solidFill>
                <a:latin typeface="Century Gothic"/>
              </a:rPr>
              <a:t>Ethernet FTTH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595959"/>
                </a:solidFill>
                <a:latin typeface="Century Gothic"/>
              </a:rPr>
              <a:t>Типовые решения CPE</a:t>
            </a:r>
            <a:endParaRPr/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 smtClean="0"/>
              <a:t>1. SNR-CVT-100B +</a:t>
            </a:r>
            <a:r>
              <a:rPr lang="ru-RU" b="1" dirty="0" smtClean="0"/>
              <a:t> </a:t>
            </a:r>
            <a:r>
              <a:rPr lang="en-US" dirty="0" smtClean="0"/>
              <a:t>SNR-CPE-W4N + MAG245 =</a:t>
            </a:r>
            <a:r>
              <a:rPr lang="en-US" b="1" dirty="0" smtClean="0"/>
              <a:t> 4</a:t>
            </a:r>
            <a:r>
              <a:rPr lang="ru-RU" b="1" dirty="0" smtClean="0"/>
              <a:t> </a:t>
            </a:r>
            <a:r>
              <a:rPr lang="en-US" b="1" dirty="0" smtClean="0"/>
              <a:t>66</a:t>
            </a:r>
            <a:r>
              <a:rPr lang="ru-RU" b="1" dirty="0" smtClean="0"/>
              <a:t>0 руб.</a:t>
            </a:r>
            <a:endParaRPr lang="en-US" dirty="0"/>
          </a:p>
          <a:p>
            <a:endParaRPr lang="en-US" dirty="0" smtClean="0"/>
          </a:p>
          <a:p>
            <a:endParaRPr dirty="0"/>
          </a:p>
          <a:p>
            <a:endParaRPr lang="en-US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ru-RU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2. </a:t>
            </a:r>
            <a:r>
              <a:rPr lang="en-US" dirty="0" smtClean="0"/>
              <a:t>SNR-CPE-W4N +</a:t>
            </a:r>
            <a:r>
              <a:rPr lang="en-US" b="1" dirty="0" smtClean="0"/>
              <a:t> </a:t>
            </a:r>
            <a:r>
              <a:rPr lang="en-US" dirty="0" smtClean="0"/>
              <a:t>SNR-SFP-W53-3 +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 MAG245  = </a:t>
            </a:r>
            <a:r>
              <a:rPr lang="en-US" b="1" dirty="0" smtClean="0">
                <a:solidFill>
                  <a:srgbClr val="000000"/>
                </a:solidFill>
                <a:ea typeface="Droid Sans Fallback"/>
              </a:rPr>
              <a:t>4</a:t>
            </a:r>
            <a:r>
              <a:rPr lang="ru-RU" b="1" dirty="0" smtClean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Droid Sans Fallback"/>
              </a:rPr>
              <a:t>1</a:t>
            </a:r>
            <a:r>
              <a:rPr lang="ru-RU" b="1" dirty="0" smtClean="0">
                <a:solidFill>
                  <a:srgbClr val="000000"/>
                </a:solidFill>
                <a:ea typeface="Droid Sans Fallback"/>
              </a:rPr>
              <a:t>50 руб.</a:t>
            </a:r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47" y="4639376"/>
            <a:ext cx="2232248" cy="2029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5"/>
            <a:ext cx="2035963" cy="165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75120"/>
            <a:ext cx="2491194" cy="1645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5"/>
            <a:ext cx="2535514" cy="16563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59241" y="285941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285293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06" y="5201624"/>
            <a:ext cx="2535514" cy="16563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99066" y="5568147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Схема поселка</a:t>
            </a:r>
            <a:endParaRPr dirty="0"/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4321"/>
            <a:ext cx="8784976" cy="5371063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56245"/>
              </p:ext>
            </p:extLst>
          </p:nvPr>
        </p:nvGraphicFramePr>
        <p:xfrm>
          <a:off x="276708" y="3717032"/>
          <a:ext cx="3990918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080455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FTTH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 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100M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-доступ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CAPEX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 80% подключено</a:t>
            </a:r>
            <a:endParaRPr dirty="0"/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0800000">
            <a:off x="-11460" y="1429947"/>
            <a:ext cx="9156399" cy="560260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32519"/>
              </p:ext>
            </p:extLst>
          </p:nvPr>
        </p:nvGraphicFramePr>
        <p:xfrm>
          <a:off x="494419" y="2348880"/>
          <a:ext cx="8288090" cy="3628809"/>
        </p:xfrm>
        <a:graphic>
          <a:graphicData uri="http://schemas.openxmlformats.org/drawingml/2006/table">
            <a:tbl>
              <a:tblPr/>
              <a:tblGrid>
                <a:gridCol w="2671467"/>
                <a:gridCol w="1584176"/>
                <a:gridCol w="1224136"/>
                <a:gridCol w="1152128"/>
                <a:gridCol w="576064"/>
                <a:gridCol w="1080119"/>
              </a:tblGrid>
              <a:tr h="183021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400" b="1" u="sng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Перечень необходимого оборудования</a:t>
                      </a:r>
                      <a:endParaRPr lang="ru-RU" sz="1400" b="1" u="sng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18858" marR="18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Марка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Произво-дитель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Цена 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(с НДС)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Кол-во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стоимость единицы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Работы по строительству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ВОЛС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367, 040 р.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Материалы для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строительства ВОЛС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192,865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Распределительный шкаф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191,941 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95,971р.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Коммутатор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Orion Alpha A28F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28F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Orion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Networks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Модуль SFP WDM, дальность до 3км (6dB), 1310нм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SNR-SFP-W35-3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58,171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140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 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Резерв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9,643 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ИТОГО оборудование и материалы, с НДС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884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410р.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endParaRPr lang="ru-RU" sz="1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ИТОГО САРЕХ, без НДС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</a:t>
                      </a:r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500р.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Стоимость на 1 абонента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684р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5952678" y="4642371"/>
            <a:ext cx="1121917" cy="358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00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2" y="1052736"/>
            <a:ext cx="9156399" cy="560260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462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9977" y="260648"/>
            <a:ext cx="8329910" cy="1008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Экономика проекта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Прямые расходы. 80% ДХ до конца года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, 100M </a:t>
            </a:r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доступ с 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IPTV.</a:t>
            </a:r>
            <a:endParaRPr lang="ru-RU" sz="2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19886"/>
              </p:ext>
            </p:extLst>
          </p:nvPr>
        </p:nvGraphicFramePr>
        <p:xfrm>
          <a:off x="457198" y="1484781"/>
          <a:ext cx="8291266" cy="4685685"/>
        </p:xfrm>
        <a:graphic>
          <a:graphicData uri="http://schemas.openxmlformats.org/drawingml/2006/table">
            <a:tbl>
              <a:tblPr/>
              <a:tblGrid>
                <a:gridCol w="3106690"/>
                <a:gridCol w="720080"/>
                <a:gridCol w="432048"/>
                <a:gridCol w="792088"/>
                <a:gridCol w="720080"/>
                <a:gridCol w="792088"/>
                <a:gridCol w="792088"/>
                <a:gridCol w="936104"/>
              </a:tblGrid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АБОНЕНТСКАЯ</a:t>
                      </a:r>
                      <a:r>
                        <a:rPr lang="ru-RU" sz="14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БАЗА</a:t>
                      </a:r>
                      <a:endParaRPr lang="ru-RU" sz="14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 Итог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Общее количество абонентов, ДХ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Общее количество новых подключений, ДХ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83">
                <a:tc>
                  <a:txBody>
                    <a:bodyPr/>
                    <a:lstStyle/>
                    <a:p>
                      <a:pPr algn="l" rtl="0" fontAlgn="b"/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ПРЯМЫЕ РАСХОДЫ, РУБЛИ</a:t>
                      </a: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 Итог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74140">
                <a:tc>
                  <a:txBody>
                    <a:bodyPr/>
                    <a:lstStyle/>
                    <a:p>
                      <a:pPr algn="l"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на эксплуатацию сети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129 413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материалов для подключения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р.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53 130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212 520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106 260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53 130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425 040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абонентского оборудования ШПД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р.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132 020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66 010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264 040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SetTopBox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для абонентов ТВ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р.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10 143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40 572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20 286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10 143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81 144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Лицензионные платежи 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4,057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17,098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12,461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10,143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43,760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расходы, относящиеся к прямым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15">
                <a:tc>
                  <a:txBody>
                    <a:bodyPr/>
                    <a:lstStyle/>
                    <a:p>
                      <a:pPr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ИТОГО ПРЯМЫЕ РАСХОДЫ</a:t>
                      </a: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162 688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464 563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267 371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168 774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1 063 397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р.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2" y="1196752"/>
            <a:ext cx="9156399" cy="560260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462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9977" y="260648"/>
            <a:ext cx="8329910" cy="1008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Экономика проекта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Срок окупаемости</a:t>
            </a:r>
            <a:endParaRPr lang="ru-RU" sz="2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14726"/>
              </p:ext>
            </p:extLst>
          </p:nvPr>
        </p:nvGraphicFramePr>
        <p:xfrm>
          <a:off x="460375" y="1600203"/>
          <a:ext cx="8144073" cy="3853447"/>
        </p:xfrm>
        <a:graphic>
          <a:graphicData uri="http://schemas.openxmlformats.org/drawingml/2006/table">
            <a:tbl>
              <a:tblPr/>
              <a:tblGrid>
                <a:gridCol w="3649419"/>
                <a:gridCol w="1193270"/>
                <a:gridCol w="1024224"/>
                <a:gridCol w="1093833"/>
                <a:gridCol w="1183327"/>
              </a:tblGrid>
              <a:tr h="1293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</a:rPr>
                        <a:t>РАССЧЕТ ОКУПАЕМОСТИ ПРОЕКТА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2014</a:t>
                      </a: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2015</a:t>
                      </a: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2016</a:t>
                      </a: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03269">
                <a:tc>
                  <a:txBody>
                    <a:bodyPr/>
                    <a:lstStyle/>
                    <a:p>
                      <a:pPr algn="l" rtl="0" fontAlgn="b"/>
                      <a:endParaRPr lang="ru-RU" sz="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Выручка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1 522 416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866 927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872 079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EBITDA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323 774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461 897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438 583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Амортизация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(74 950)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(74 950)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(74 950)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EBIT x (1 - Налог на прибыль)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199 059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309 557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290 906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Капитальные затраты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(749 500)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(60 685)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(61 046)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Денежный поток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(475 491)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323 823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304 811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Период дисконтирования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0.00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Фактор дисконтирования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15.00%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0.87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0.76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endParaRPr lang="ru-RU" sz="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Дисконтированный денежный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</a:rPr>
                        <a:t>поток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(475 491)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281 585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230 481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Недисконтированный денежный поток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(475 491)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323 823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304 811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7">
                <a:tc>
                  <a:txBody>
                    <a:bodyPr/>
                    <a:lstStyle/>
                    <a:p>
                      <a:pPr algn="l" rtl="0" fontAlgn="t"/>
                      <a:endParaRPr lang="ru-RU" sz="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algn="l" rtl="0" fontAlgn="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Срок окупаемости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недисконтированный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(11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лет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86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Срок окупаемости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дисконтированный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-(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36454" y="5194183"/>
            <a:ext cx="792088" cy="263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462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9977" y="260648"/>
            <a:ext cx="8329910" cy="1008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Экономика проекта. 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Cash Flow</a:t>
            </a:r>
            <a:endParaRPr lang="ru-RU" sz="2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36952"/>
              </p:ext>
            </p:extLst>
          </p:nvPr>
        </p:nvGraphicFramePr>
        <p:xfrm>
          <a:off x="466671" y="1772816"/>
          <a:ext cx="41069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1340768"/>
            <a:ext cx="29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 </a:t>
            </a:r>
            <a:r>
              <a:rPr lang="ru-RU" dirty="0" smtClean="0"/>
              <a:t>доступ 100% охвата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536952"/>
              </p:ext>
            </p:extLst>
          </p:nvPr>
        </p:nvGraphicFramePr>
        <p:xfrm>
          <a:off x="4539823" y="4139303"/>
          <a:ext cx="4333084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3738867"/>
            <a:ext cx="271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G </a:t>
            </a:r>
            <a:r>
              <a:rPr lang="ru-RU" dirty="0" smtClean="0"/>
              <a:t>доступ 100% охвата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57250" y="2527872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Cash Flow &gt; 0 </a:t>
            </a:r>
            <a:r>
              <a:rPr lang="ru-RU" sz="2000" i="1" dirty="0" smtClean="0">
                <a:solidFill>
                  <a:srgbClr val="FF0000"/>
                </a:solidFill>
              </a:rPr>
              <a:t>после 2015 г.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977" y="5147900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Cash Flow &gt; 0 </a:t>
            </a:r>
            <a:r>
              <a:rPr lang="ru-RU" sz="2000" i="1" dirty="0" smtClean="0">
                <a:solidFill>
                  <a:srgbClr val="FF0000"/>
                </a:solidFill>
              </a:rPr>
              <a:t>после 201</a:t>
            </a:r>
            <a:r>
              <a:rPr lang="en-US" sz="2000" i="1" dirty="0" smtClean="0">
                <a:solidFill>
                  <a:srgbClr val="FF0000"/>
                </a:solidFill>
              </a:rPr>
              <a:t>6</a:t>
            </a:r>
            <a:r>
              <a:rPr lang="ru-RU" sz="2000" i="1" dirty="0" smtClean="0">
                <a:solidFill>
                  <a:srgbClr val="FF0000"/>
                </a:solidFill>
              </a:rPr>
              <a:t> г.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Выводы</a:t>
            </a:r>
            <a:endParaRPr lang="en-US" sz="2800" b="1" dirty="0">
              <a:solidFill>
                <a:srgbClr val="595959"/>
              </a:solidFill>
              <a:latin typeface="Century Gothic"/>
            </a:endParaRPr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Доля активного оборудования в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CAPEX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1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4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%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~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20%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  <a:endParaRPr lang="ru-RU" b="1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Решение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Ethernet FTTH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остаются самыми простыми и понятными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Низкие капитальные расходы сопровождаются высокими операционными расходами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  <a:endParaRPr lang="ru-RU" b="1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Ethernet FTTH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позволяет строить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мультисервисную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вендор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-независимую сеть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  <a:endParaRPr lang="ru-RU" b="1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Все рассмотренные решения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имеют отрицательный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DPP.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623729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595959"/>
                </a:solidFill>
                <a:latin typeface="Century Gothic"/>
              </a:rPr>
              <a:t>Единая</a:t>
            </a:r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entury Gothic"/>
              </a:rPr>
              <a:t>сервисная</a:t>
            </a:r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entury Gothic"/>
              </a:rPr>
              <a:t>модель</a:t>
            </a:r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 </a:t>
            </a:r>
            <a:endParaRPr dirty="0"/>
          </a:p>
        </p:txBody>
      </p:sp>
      <p:pic>
        <p:nvPicPr>
          <p:cNvPr id="5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5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58" name="CustomShape 4"/>
          <p:cNvSpPr/>
          <p:nvPr/>
        </p:nvSpPr>
        <p:spPr>
          <a:xfrm>
            <a:off x="457200" y="4114800"/>
            <a:ext cx="27139680" cy="601560"/>
          </a:xfrm>
          <a:prstGeom prst="rect">
            <a:avLst/>
          </a:prstGeom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7" y="2326976"/>
            <a:ext cx="3996920" cy="3602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7" y="2329788"/>
            <a:ext cx="4045433" cy="4195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3579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Internet</a:t>
            </a:r>
            <a:r>
              <a:rPr lang="ru-RU" b="1" dirty="0" smtClean="0">
                <a:solidFill>
                  <a:schemeClr val="bg1"/>
                </a:solidFill>
              </a:rPr>
              <a:t> + </a:t>
            </a:r>
            <a:r>
              <a:rPr lang="en-US" b="1" dirty="0" smtClean="0">
                <a:solidFill>
                  <a:schemeClr val="bg1"/>
                </a:solidFill>
              </a:rPr>
              <a:t>IPTV</a:t>
            </a:r>
            <a:r>
              <a:rPr lang="ru-RU" b="1" dirty="0" smtClean="0">
                <a:solidFill>
                  <a:schemeClr val="bg1"/>
                </a:solidFill>
              </a:rPr>
              <a:t> +</a:t>
            </a:r>
            <a:r>
              <a:rPr lang="en-US" b="1" dirty="0" smtClean="0">
                <a:solidFill>
                  <a:schemeClr val="bg1"/>
                </a:solidFill>
              </a:rPr>
              <a:t> VOIP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087" y="5917378"/>
            <a:ext cx="3996920" cy="60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CustomShape 4"/>
          <p:cNvSpPr/>
          <p:nvPr/>
        </p:nvSpPr>
        <p:spPr>
          <a:xfrm>
            <a:off x="3491880" y="4925247"/>
            <a:ext cx="3600400" cy="1616018"/>
          </a:xfrm>
          <a:prstGeom prst="rect">
            <a:avLst/>
          </a:prstGeom>
          <a:solidFill>
            <a:schemeClr val="tx2">
              <a:lumMod val="20000"/>
              <a:lumOff val="80000"/>
              <a:alpha val="38000"/>
            </a:schemeClr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/>
              <a:t>+ знакомая технология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/>
              <a:t>+ масштабируемость</a:t>
            </a:r>
          </a:p>
          <a:p>
            <a:r>
              <a:rPr lang="ru-RU" sz="2000" b="1" dirty="0" smtClean="0"/>
              <a:t>+ расстояние </a:t>
            </a:r>
            <a:r>
              <a:rPr lang="ru-RU" sz="2000" b="1" dirty="0"/>
              <a:t>до </a:t>
            </a:r>
            <a:r>
              <a:rPr lang="ru-RU" sz="2000" b="1" dirty="0" smtClean="0"/>
              <a:t>абонента</a:t>
            </a:r>
            <a:endParaRPr lang="ru-RU" sz="2000" b="1" dirty="0"/>
          </a:p>
          <a:p>
            <a:pPr>
              <a:lnSpc>
                <a:spcPct val="100000"/>
              </a:lnSpc>
            </a:pPr>
            <a:r>
              <a:rPr lang="en-US" sz="2000" b="1" dirty="0" smtClean="0"/>
              <a:t>+</a:t>
            </a:r>
            <a:r>
              <a:rPr lang="ru-RU" sz="2000" b="1" dirty="0" smtClean="0"/>
              <a:t> </a:t>
            </a:r>
            <a:r>
              <a:rPr lang="en-US" sz="2000" b="1" dirty="0" smtClean="0"/>
              <a:t>SLA/QOS</a:t>
            </a:r>
            <a:endParaRPr lang="ru-RU" sz="2000" b="1" dirty="0" smtClean="0"/>
          </a:p>
          <a:p>
            <a:pPr>
              <a:lnSpc>
                <a:spcPct val="100000"/>
              </a:lnSpc>
            </a:pPr>
            <a:r>
              <a:rPr lang="ru-RU" sz="2000" b="1" dirty="0" smtClean="0"/>
              <a:t>+ поддержка </a:t>
            </a:r>
            <a:r>
              <a:rPr lang="en-US" sz="2000" b="1" dirty="0" smtClean="0"/>
              <a:t>Triple 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3"/>
          <p:cNvSpPr/>
          <p:nvPr/>
        </p:nvSpPr>
        <p:spPr>
          <a:xfrm>
            <a:off x="1619640" y="548640"/>
            <a:ext cx="6983280" cy="455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595959"/>
                </a:solidFill>
                <a:latin typeface="Century Gothic"/>
              </a:rPr>
              <a:t>Коммутаторы</a:t>
            </a:r>
            <a:r>
              <a:rPr lang="en-US" sz="2400" b="1" dirty="0">
                <a:solidFill>
                  <a:srgbClr val="595959"/>
                </a:solidFill>
                <a:latin typeface="Century Gothic"/>
              </a:rPr>
              <a:t> FTTH</a:t>
            </a:r>
            <a:endParaRPr dirty="0"/>
          </a:p>
        </p:txBody>
      </p:sp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2480" y="140400"/>
            <a:ext cx="913320" cy="83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922" y="2967335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Спасибо за внимание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212151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Цель и решения</a:t>
            </a:r>
            <a:endParaRPr dirty="0"/>
          </a:p>
        </p:txBody>
      </p:sp>
      <p:pic>
        <p:nvPicPr>
          <p:cNvPr id="5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5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2087" y="1700808"/>
            <a:ext cx="251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Строим на продажу</a:t>
            </a:r>
            <a:r>
              <a:rPr lang="en-US" b="1" dirty="0" smtClean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7947" y="1700808"/>
            <a:ext cx="283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Строим для заработка</a:t>
            </a:r>
            <a:r>
              <a:rPr lang="en-US" b="1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317522"/>
            <a:ext cx="34390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100% документирование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100% охвата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Triple Play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80% </a:t>
            </a:r>
            <a:r>
              <a:rPr lang="ru-RU" sz="2000" b="1" dirty="0" smtClean="0"/>
              <a:t>проникновение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000" b="1" dirty="0" smtClean="0"/>
              <a:t>100</a:t>
            </a:r>
            <a:r>
              <a:rPr lang="en-US" sz="2000" b="1" dirty="0" smtClean="0"/>
              <a:t>M-</a:t>
            </a:r>
            <a:r>
              <a:rPr lang="ru-RU" sz="2000" b="1" dirty="0" smtClean="0"/>
              <a:t>доступ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000" b="1" dirty="0" smtClean="0"/>
              <a:t>1</a:t>
            </a:r>
            <a:r>
              <a:rPr lang="en-US" sz="2000" b="1" dirty="0" smtClean="0"/>
              <a:t>G-</a:t>
            </a:r>
            <a:r>
              <a:rPr lang="ru-RU" sz="2000" b="1" dirty="0" smtClean="0"/>
              <a:t>доступ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5314" y="2317522"/>
            <a:ext cx="30378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100% </a:t>
            </a:r>
            <a:r>
              <a:rPr lang="ru-RU" sz="2000" dirty="0" smtClean="0"/>
              <a:t>охвата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80% проникновения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100</a:t>
            </a:r>
            <a:r>
              <a:rPr lang="en-US" sz="2000" b="1" dirty="0" smtClean="0"/>
              <a:t>M-</a:t>
            </a:r>
            <a:r>
              <a:rPr lang="ru-RU" sz="2000" b="1" dirty="0" smtClean="0"/>
              <a:t>доступ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1</a:t>
            </a:r>
            <a:r>
              <a:rPr lang="en-US" sz="2000" b="1" dirty="0" smtClean="0"/>
              <a:t>G-</a:t>
            </a:r>
            <a:r>
              <a:rPr lang="ru-RU" sz="2000" b="1" dirty="0" smtClean="0"/>
              <a:t>доступ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50% охвата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20% проникновения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100</a:t>
            </a:r>
            <a:r>
              <a:rPr lang="en-US" sz="2000" b="1" dirty="0" smtClean="0"/>
              <a:t>M-</a:t>
            </a:r>
            <a:r>
              <a:rPr lang="ru-RU" sz="2000" b="1" dirty="0" smtClean="0"/>
              <a:t>доступ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b="1" dirty="0" smtClean="0"/>
              <a:t>1G-</a:t>
            </a:r>
            <a:r>
              <a:rPr lang="ru-RU" sz="2000" b="1" dirty="0" smtClean="0"/>
              <a:t>доступ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«</a:t>
            </a:r>
            <a:r>
              <a:rPr lang="en-US" sz="2000" b="1" dirty="0" smtClean="0"/>
              <a:t>FTT-</a:t>
            </a:r>
            <a:r>
              <a:rPr lang="ru-RU" sz="2000" b="1" dirty="0" smtClean="0"/>
              <a:t>столб</a:t>
            </a:r>
            <a:r>
              <a:rPr lang="ru-RU" sz="20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53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>
                <a:solidFill>
                  <a:srgbClr val="595959"/>
                </a:solidFill>
                <a:latin typeface="Century Gothic"/>
              </a:rPr>
              <a:t>Ethernet FTTH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595959"/>
                </a:solidFill>
                <a:latin typeface="Century Gothic"/>
              </a:rPr>
              <a:t>Архитектурные решения </a:t>
            </a:r>
            <a:endParaRPr/>
          </a:p>
        </p:txBody>
      </p:sp>
      <p:pic>
        <p:nvPicPr>
          <p:cNvPr id="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6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65" name="CustomShape 3"/>
          <p:cNvSpPr/>
          <p:nvPr/>
        </p:nvSpPr>
        <p:spPr>
          <a:xfrm>
            <a:off x="335520" y="1920240"/>
            <a:ext cx="8624880" cy="4269963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/>
              <a:t>	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19508"/>
            <a:ext cx="346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Централизованный узел связи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4468" y="1619508"/>
            <a:ext cx="321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Распределенный узел связи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2" y="2073748"/>
            <a:ext cx="7401814" cy="30834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1378" y="3009726"/>
            <a:ext cx="1476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003" y="5337446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проще обслуживать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8844" y="5407646"/>
            <a:ext cx="29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ыше отказоустойчивость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0789" y="5229200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5298" y="5299868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0224" y="5770767"/>
            <a:ext cx="204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кономия на ВОК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66678" y="5662989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521" y="5975974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856" y="5769093"/>
            <a:ext cx="308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изкая отказоустойчивость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9522" y="5614292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2679" y="6156012"/>
            <a:ext cx="271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величение длины ВОК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95419" y="6190203"/>
            <a:ext cx="336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еобходимо строить два узла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51325" y="6014125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Как разместить узел связи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?</a:t>
            </a:r>
            <a:endParaRPr dirty="0"/>
          </a:p>
        </p:txBody>
      </p:sp>
      <p:pic>
        <p:nvPicPr>
          <p:cNvPr id="6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6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60" y="1772816"/>
            <a:ext cx="63980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Требования</a:t>
            </a:r>
            <a:r>
              <a:rPr lang="en-US" dirty="0" smtClean="0"/>
              <a:t> </a:t>
            </a:r>
            <a:r>
              <a:rPr lang="ru-RU" dirty="0" smtClean="0"/>
              <a:t>к помещению</a:t>
            </a:r>
            <a:r>
              <a:rPr lang="en-US" dirty="0" smtClean="0"/>
              <a:t>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Доступ к оборудованию 24</a:t>
            </a:r>
            <a:r>
              <a:rPr lang="en-US" dirty="0" smtClean="0"/>
              <a:t>x7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Стабильное электропитание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Узел должен находиться как можно ближе к абонентам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Помещение должно отапливаться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00110" y="3527142"/>
            <a:ext cx="173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Термошкаф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09" y="4086846"/>
            <a:ext cx="3226502" cy="268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Обеспечение мониторинга</a:t>
            </a:r>
            <a:endParaRPr dirty="0"/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85" name="CustomShape 3"/>
          <p:cNvSpPr/>
          <p:nvPr/>
        </p:nvSpPr>
        <p:spPr>
          <a:xfrm>
            <a:off x="656640" y="1802064"/>
            <a:ext cx="4059376" cy="198697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Droid Sans Fallback"/>
              </a:rPr>
              <a:t>Мониторинг активного оборудования</a:t>
            </a:r>
          </a:p>
          <a:p>
            <a:endParaRPr lang="ru-RU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SNMP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Polling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Traps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endParaRPr lang="en-US" b="1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RMON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4128" y="5085184"/>
            <a:ext cx="3089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Мониторинг ящика</a:t>
            </a:r>
          </a:p>
          <a:p>
            <a:r>
              <a:rPr lang="en-US" b="1" dirty="0" smtClean="0"/>
              <a:t>SNR-ERD-3.4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Температурные датчики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Датчик открытия дверей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Датчик вибрации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21" y="1968276"/>
            <a:ext cx="5336157" cy="362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2"/>
          <p:cNvGraphicFramePr/>
          <p:nvPr>
            <p:extLst>
              <p:ext uri="{D42A27DB-BD31-4B8C-83A1-F6EECF244321}">
                <p14:modId xmlns:p14="http://schemas.microsoft.com/office/powerpoint/2010/main" val="751229430"/>
              </p:ext>
            </p:extLst>
          </p:nvPr>
        </p:nvGraphicFramePr>
        <p:xfrm>
          <a:off x="365760" y="1508040"/>
          <a:ext cx="8412120" cy="3376800"/>
        </p:xfrm>
        <a:graphic>
          <a:graphicData uri="http://schemas.openxmlformats.org/drawingml/2006/table">
            <a:tbl>
              <a:tblPr/>
              <a:tblGrid>
                <a:gridCol w="2170800"/>
                <a:gridCol w="4134600"/>
                <a:gridCol w="853168"/>
                <a:gridCol w="1253552"/>
              </a:tblGrid>
              <a:tr h="61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Модель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Порты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entury Gothic"/>
                        </a:rPr>
                        <a:t>RPS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entury Gothic"/>
                        </a:rPr>
                        <a:t>Цена</a:t>
                      </a:r>
                      <a:endParaRPr/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u="none" dirty="0">
                          <a:solidFill>
                            <a:srgbClr val="262626"/>
                          </a:solidFill>
                          <a:latin typeface="Arial"/>
                        </a:rPr>
                        <a:t>Orion Alpha A28F</a:t>
                      </a:r>
                      <a:endParaRPr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24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100Base-X SFP, 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комбо-порта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10/100/1000Base-T/SFP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0" i="1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D-Link DES-3200-28F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24 порта 100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Base-X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SF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P, 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-портами 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610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Planet FGSW-2624SF</a:t>
                      </a: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порта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100Base-FX SFP, 2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-порта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10/100/1000Base-T/SFP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Huawei LS-S3352P-EI-24S-AC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порта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100 BASE-X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2 100/1000 BASE-X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46 000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р.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CustomShape 3"/>
          <p:cNvSpPr/>
          <p:nvPr/>
        </p:nvSpPr>
        <p:spPr>
          <a:xfrm>
            <a:off x="1619640" y="548640"/>
            <a:ext cx="6983280" cy="455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err="1" smtClean="0">
                <a:solidFill>
                  <a:srgbClr val="595959"/>
                </a:solidFill>
                <a:latin typeface="Century Gothic"/>
              </a:rPr>
              <a:t>Коммутаторы</a:t>
            </a:r>
            <a:r>
              <a:rPr lang="ru-RU" sz="2400" b="1" dirty="0" smtClean="0">
                <a:solidFill>
                  <a:srgbClr val="595959"/>
                </a:solidFill>
                <a:latin typeface="Century Gothic"/>
              </a:rPr>
              <a:t> доступа</a:t>
            </a:r>
            <a:r>
              <a:rPr lang="en-US" sz="2400" b="1" dirty="0" smtClean="0">
                <a:solidFill>
                  <a:srgbClr val="595959"/>
                </a:solidFill>
                <a:latin typeface="Century Gothic"/>
              </a:rPr>
              <a:t> FTTH</a:t>
            </a:r>
            <a:r>
              <a:rPr lang="ru-RU" sz="2400" b="1" dirty="0" smtClean="0">
                <a:solidFill>
                  <a:srgbClr val="595959"/>
                </a:solidFill>
                <a:latin typeface="Century Gothic"/>
              </a:rPr>
              <a:t> 100</a:t>
            </a:r>
            <a:r>
              <a:rPr lang="en-US" sz="2400" b="1" dirty="0" smtClean="0">
                <a:solidFill>
                  <a:srgbClr val="595959"/>
                </a:solidFill>
                <a:latin typeface="Century Gothic"/>
              </a:rPr>
              <a:t>M</a:t>
            </a:r>
            <a:endParaRPr dirty="0"/>
          </a:p>
        </p:txBody>
      </p:sp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2480" y="140400"/>
            <a:ext cx="913320" cy="838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27" y="2133769"/>
            <a:ext cx="1078621" cy="66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100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M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-доступ</a:t>
            </a:r>
            <a:endParaRPr dirty="0"/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96" y="1844824"/>
            <a:ext cx="6306244" cy="1328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587286"/>
            <a:ext cx="19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Orion Alpha A28F</a:t>
            </a:r>
            <a:endParaRPr lang="ru-RU" dirty="0"/>
          </a:p>
        </p:txBody>
      </p:sp>
      <p:graphicFrame>
        <p:nvGraphicFramePr>
          <p:cNvPr id="11" name="Table 2"/>
          <p:cNvGraphicFramePr/>
          <p:nvPr>
            <p:extLst>
              <p:ext uri="{D42A27DB-BD31-4B8C-83A1-F6EECF244321}">
                <p14:modId xmlns:p14="http://schemas.microsoft.com/office/powerpoint/2010/main" val="3242647850"/>
              </p:ext>
            </p:extLst>
          </p:nvPr>
        </p:nvGraphicFramePr>
        <p:xfrm>
          <a:off x="412711" y="3263970"/>
          <a:ext cx="8409214" cy="3199229"/>
        </p:xfrm>
        <a:graphic>
          <a:graphicData uri="http://schemas.openxmlformats.org/drawingml/2006/table">
            <a:tbl>
              <a:tblPr/>
              <a:tblGrid>
                <a:gridCol w="1496446"/>
                <a:gridCol w="1368152"/>
                <a:gridCol w="5544616"/>
              </a:tblGrid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Интерфейсы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x 100BASE-X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SFP,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combo 1000BASE-T/SFP</a:t>
                      </a:r>
                    </a:p>
                  </a:txBody>
                  <a:tcPr marL="47625" marR="47625" marT="19050" marB="9525" anchor="ctr"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буфера пакетов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.5MB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 х 220 х 44 мм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кг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389488">
                <a:tc gridSpan="3"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Features</a:t>
                      </a:r>
                      <a:endParaRPr lang="ru-RU" b="1" i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26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Multicast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IGMP/MLD snooping, MVR, IGMP Radius Authentication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LBD</a:t>
                      </a:r>
                      <a:r>
                        <a:rPr lang="en-US" baseline="0" dirty="0" smtClean="0"/>
                        <a:t>, Unicast/Broadcast/Multicast Storm Control, port-security, IPSG, DAI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Selective</a:t>
                      </a:r>
                      <a:r>
                        <a:rPr lang="en-US" baseline="0" dirty="0" smtClean="0"/>
                        <a:t> Q-in-Q, Protocol </a:t>
                      </a:r>
                      <a:r>
                        <a:rPr lang="en-US" baseline="0" dirty="0" err="1" smtClean="0"/>
                        <a:t>Vlan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Последовательный</a:t>
                      </a:r>
                      <a:r>
                        <a:rPr lang="ru-RU" baseline="0" dirty="0" smtClean="0"/>
                        <a:t> релиз, отсутствие параллельных веток ПО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01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2"/>
          <p:cNvGraphicFramePr/>
          <p:nvPr>
            <p:extLst>
              <p:ext uri="{D42A27DB-BD31-4B8C-83A1-F6EECF244321}">
                <p14:modId xmlns:p14="http://schemas.microsoft.com/office/powerpoint/2010/main" val="302207321"/>
              </p:ext>
            </p:extLst>
          </p:nvPr>
        </p:nvGraphicFramePr>
        <p:xfrm>
          <a:off x="365760" y="1508040"/>
          <a:ext cx="8412120" cy="3660136"/>
        </p:xfrm>
        <a:graphic>
          <a:graphicData uri="http://schemas.openxmlformats.org/drawingml/2006/table">
            <a:tbl>
              <a:tblPr/>
              <a:tblGrid>
                <a:gridCol w="2170800"/>
                <a:gridCol w="4134600"/>
                <a:gridCol w="853168"/>
                <a:gridCol w="1253552"/>
              </a:tblGrid>
              <a:tr h="61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Модель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Порты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entury Gothic"/>
                        </a:rPr>
                        <a:t>RPS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Цена</a:t>
                      </a:r>
                      <a:endParaRPr dirty="0"/>
                    </a:p>
                  </a:txBody>
                  <a:tcPr/>
                </a:tc>
              </a:tr>
              <a:tr h="62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>
                          <a:solidFill>
                            <a:srgbClr val="262626"/>
                          </a:solidFill>
                          <a:latin typeface="Arial"/>
                        </a:rPr>
                        <a:t>SNR-S2970G-24S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24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100/1000Base-X SFP, 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комбо-порта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10/100/1000Base-T/SFP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20 350р.</a:t>
                      </a:r>
                      <a:endParaRPr sz="1400" dirty="0"/>
                    </a:p>
                  </a:txBody>
                  <a:tcPr/>
                </a:tc>
              </a:tr>
              <a:tr h="705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>
                          <a:solidFill>
                            <a:srgbClr val="262626"/>
                          </a:solidFill>
                          <a:latin typeface="Arial"/>
                        </a:rPr>
                        <a:t>SNR-S2970G-48S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44 </a:t>
                      </a:r>
                      <a:r>
                        <a:rPr lang="en-US" sz="1400" i="1" dirty="0" err="1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порт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1000Base-X SFP, 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комбо-порта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10/100/1000Base-T/SFP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33 300р.</a:t>
                      </a:r>
                      <a:endParaRPr sz="1400" dirty="0"/>
                    </a:p>
                  </a:txBody>
                  <a:tcPr/>
                </a:tc>
              </a:tr>
              <a:tr h="605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>
                          <a:solidFill>
                            <a:srgbClr val="262626"/>
                          </a:solidFill>
                          <a:latin typeface="Arial"/>
                        </a:rPr>
                        <a:t>SNR-S2980G-24F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12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</a:rPr>
                        <a:t>портов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 100/1000 Base-X, 12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</a:rPr>
                        <a:t>комбо-портов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</a:rPr>
                        <a:t>100/1000Base-T/SFP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</a:rPr>
                        <a:t>-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23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310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р.</a:t>
                      </a:r>
                      <a:endParaRPr sz="1400" dirty="0"/>
                    </a:p>
                  </a:txBody>
                  <a:tcPr/>
                </a:tc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Planet SGSW-24240R</a:t>
                      </a: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100/1000Base-X SFP, 8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-портов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10/100/1000Base-T/SFP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lang="en-US" sz="1400" i="1" dirty="0" smtClean="0">
                        <a:solidFill>
                          <a:srgbClr val="2626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37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D-Link DGS-3120-24SC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16 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100/1000Base-X SFP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, 8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-портов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10/100/1000Base-T/SFP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+ 2 10G CX4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28 137р.</a:t>
                      </a:r>
                      <a:endParaRPr lang="en-US" sz="1400" i="1" dirty="0" smtClean="0">
                        <a:solidFill>
                          <a:srgbClr val="2626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CustomShape 3"/>
          <p:cNvSpPr/>
          <p:nvPr/>
        </p:nvSpPr>
        <p:spPr>
          <a:xfrm>
            <a:off x="1619640" y="548640"/>
            <a:ext cx="6983280" cy="455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595959"/>
                </a:solidFill>
                <a:latin typeface="Century Gothic"/>
              </a:rPr>
              <a:t>Коммутаторы</a:t>
            </a:r>
            <a:r>
              <a:rPr lang="en-US" sz="2400" b="1" dirty="0">
                <a:solidFill>
                  <a:srgbClr val="595959"/>
                </a:solidFill>
                <a:latin typeface="Century Gothic"/>
              </a:rPr>
              <a:t> </a:t>
            </a:r>
            <a:r>
              <a:rPr lang="ru-RU" sz="2400" b="1" dirty="0" smtClean="0">
                <a:solidFill>
                  <a:srgbClr val="595959"/>
                </a:solidFill>
                <a:latin typeface="Century Gothic"/>
              </a:rPr>
              <a:t>доступа </a:t>
            </a:r>
            <a:r>
              <a:rPr lang="en-US" sz="2400" b="1" dirty="0" smtClean="0">
                <a:solidFill>
                  <a:srgbClr val="595959"/>
                </a:solidFill>
                <a:latin typeface="Century Gothic"/>
              </a:rPr>
              <a:t>FTTH 1G</a:t>
            </a:r>
            <a:endParaRPr dirty="0"/>
          </a:p>
        </p:txBody>
      </p:sp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2480" y="140400"/>
            <a:ext cx="913320" cy="8388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515679" y="3429000"/>
            <a:ext cx="122260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15679" y="2780928"/>
            <a:ext cx="122260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28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5474</TotalTime>
  <Words>1100</Words>
  <Application>Microsoft Office PowerPoint</Application>
  <PresentationFormat>Экран (4:3)</PresentationFormat>
  <Paragraphs>386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496</cp:revision>
  <dcterms:modified xsi:type="dcterms:W3CDTF">2014-05-21T10:54:56Z</dcterms:modified>
</cp:coreProperties>
</file>