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1" r:id="rId4"/>
    <p:sldId id="282" r:id="rId5"/>
    <p:sldId id="268" r:id="rId6"/>
    <p:sldId id="285" r:id="rId7"/>
    <p:sldId id="269" r:id="rId8"/>
    <p:sldId id="286" r:id="rId9"/>
    <p:sldId id="281" r:id="rId10"/>
    <p:sldId id="287" r:id="rId11"/>
    <p:sldId id="273" r:id="rId12"/>
    <p:sldId id="272" r:id="rId13"/>
    <p:sldId id="274" r:id="rId14"/>
    <p:sldId id="275" r:id="rId15"/>
    <p:sldId id="276" r:id="rId16"/>
    <p:sldId id="277" r:id="rId17"/>
    <p:sldId id="288" r:id="rId18"/>
    <p:sldId id="278" r:id="rId19"/>
    <p:sldId id="283" r:id="rId20"/>
    <p:sldId id="279" r:id="rId21"/>
    <p:sldId id="28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емонстрационная версия" initials="ку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736" autoAdjust="0"/>
  </p:normalViewPr>
  <p:slideViewPr>
    <p:cSldViewPr>
      <p:cViewPr>
        <p:scale>
          <a:sx n="50" d="100"/>
          <a:sy n="50" d="100"/>
        </p:scale>
        <p:origin x="-172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3BEB-9392-4D75-BD2C-0BBB1AC61329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114-1C72-4792-BEAC-61347956F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AE9F-F310-4FA4-B358-E8C10CCF9F1A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3909"/>
            <a:ext cx="9144000" cy="14401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3789933"/>
            <a:ext cx="7655290" cy="1008112"/>
          </a:xfrm>
        </p:spPr>
        <p:txBody>
          <a:bodyPr>
            <a:normAutofit/>
          </a:bodyPr>
          <a:lstStyle/>
          <a:p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Взгляд по ту сторону экрана.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373216"/>
            <a:ext cx="381642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Егоров Артём Петрович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«Телевидение»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ab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897" y="-83820"/>
            <a:ext cx="4575678" cy="36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Тяжелые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en-US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PBI DCP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CP-2000-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0"/>
            <a:ext cx="7394463" cy="1712979"/>
          </a:xfrm>
          <a:prstGeom prst="rect">
            <a:avLst/>
          </a:prstGeom>
        </p:spPr>
      </p:pic>
      <p:pic>
        <p:nvPicPr>
          <p:cNvPr id="12" name="Рисунок 11" descr="DCP-2000-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088" y="-171399"/>
            <a:ext cx="7128792" cy="1262034"/>
          </a:xfrm>
          <a:prstGeom prst="rect">
            <a:avLst/>
          </a:prstGeom>
        </p:spPr>
      </p:pic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755576" y="2276872"/>
            <a:ext cx="65527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Тёмная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лошадка с известными характеристиками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4xDCP-2000DM –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 транспондеров, 8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 (64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1xDCP-2000QM – </a:t>
            </a:r>
            <a:r>
              <a:rPr lang="en-US" altLang="zh-CN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32QAM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1xDCP-2000MX (4ASI + 16MUX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+16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TP)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DVB-T2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принять пока нечем, но можем комбинировать!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Лицензии? Это всё таки народная ГС.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1772816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12700</a:t>
            </a:r>
            <a:r>
              <a:rPr lang="en-US" dirty="0" smtClean="0">
                <a:solidFill>
                  <a:srgbClr val="FF0000"/>
                </a:solidFill>
              </a:rPr>
              <a:t>USD</a:t>
            </a:r>
            <a:r>
              <a:rPr lang="ru-RU" dirty="0" smtClean="0">
                <a:solidFill>
                  <a:srgbClr val="FF0000"/>
                </a:solidFill>
              </a:rPr>
              <a:t> +3600 – ориентировочно</a:t>
            </a: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Century Gothic" pitchFamily="34" charset="0"/>
              </a:rPr>
              <a:t>Д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ругие варианты…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84170_476951495663411_3609289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16632"/>
            <a:ext cx="2135312" cy="2840018"/>
          </a:xfrm>
          <a:prstGeom prst="rect">
            <a:avLst/>
          </a:prstGeom>
        </p:spPr>
      </p:pic>
      <p:pic>
        <p:nvPicPr>
          <p:cNvPr id="8" name="Рисунок 7" descr="993822_714358088589416_201152655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16632"/>
            <a:ext cx="3838575" cy="2867025"/>
          </a:xfrm>
          <a:prstGeom prst="rect">
            <a:avLst/>
          </a:prstGeom>
        </p:spPr>
      </p:pic>
      <p:pic>
        <p:nvPicPr>
          <p:cNvPr id="9" name="Рисунок 8" descr="1743521_746322968726261_179482077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980728"/>
            <a:ext cx="2232248" cy="3246326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71600" y="4653136"/>
            <a:ext cx="7560840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Есть ли возможность доставить трафик извне?</a:t>
            </a: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200" b="1" dirty="0" smtClean="0">
                <a:solidFill>
                  <a:schemeClr val="tx2"/>
                </a:solidFill>
                <a:latin typeface="Century Gothic" pitchFamily="34" charset="0"/>
              </a:rPr>
              <a:t>EDGE </a:t>
            </a:r>
            <a:r>
              <a:rPr lang="en-US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QAM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pqam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4" cy="2592288"/>
          </a:xfrm>
          <a:prstGeom prst="rect">
            <a:avLst/>
          </a:prstGeom>
        </p:spPr>
      </p:pic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5004048" y="332656"/>
            <a:ext cx="36153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SUMAVISION IPQAM3.0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шасси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карта на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24QAM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Каналов уже совсем не мало</a:t>
            </a:r>
          </a:p>
          <a:p>
            <a:pPr marL="285750" indent="-285750">
              <a:lnSpc>
                <a:spcPct val="150000"/>
              </a:lnSpc>
            </a:pP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40152" y="4941168"/>
            <a:ext cx="3615369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Ждём ответ от 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PBI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405" y="184482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00USD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2" name="Рисунок 11" descr="miniipq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212976"/>
            <a:ext cx="3584303" cy="1682873"/>
          </a:xfrm>
          <a:prstGeom prst="rect">
            <a:avLst/>
          </a:prstGeom>
        </p:spPr>
      </p:pic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755576" y="3068960"/>
            <a:ext cx="36153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SUMAVISION IPQAM Mini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Компактное устройство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QAM</a:t>
            </a: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494116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2800/3100</a:t>
            </a:r>
            <a:r>
              <a:rPr lang="en-US" dirty="0" smtClean="0">
                <a:solidFill>
                  <a:srgbClr val="FF0000"/>
                </a:solidFill>
              </a:rPr>
              <a:t>USD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Куда ставим</a:t>
            </a:r>
            <a:r>
              <a:rPr lang="ru-RU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79512" y="620688"/>
            <a:ext cx="85689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Как разместить?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Ширина – 19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Глубина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энергопотребление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DMM-1000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340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более 300(150)Вт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DMM-3800D – 255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30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Вт</a:t>
            </a:r>
          </a:p>
          <a:p>
            <a:pPr marL="285750" indent="-285750">
              <a:lnSpc>
                <a:spcPct val="150000"/>
              </a:lnSpc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   		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DMM-3440DM – 255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150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ВТ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DCP-2000 –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430мм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более 500Вт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EMR3.0 – 568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более 200Вт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IPQAM3.0 – 584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более 350ВТ (1,5Вт на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QAM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IPQAM mini – 200*115*300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мм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| 35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Вт</a:t>
            </a: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терм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16632"/>
            <a:ext cx="2184535" cy="2963369"/>
          </a:xfrm>
          <a:prstGeom prst="rect">
            <a:avLst/>
          </a:prstGeom>
        </p:spPr>
      </p:pic>
      <p:pic>
        <p:nvPicPr>
          <p:cNvPr id="9" name="Рисунок 8" descr="2012-12-18 09.37.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636912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395536" y="1556792"/>
            <a:ext cx="36153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Получаем 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DVB-C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города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EDFA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остаётся лишь вопрос бюджета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Century Gothic" pitchFamily="34" charset="0"/>
              </a:rPr>
              <a:t>HFC+PON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5004048" y="2996952"/>
            <a:ext cx="3615369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Формируем на  месте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Передатчик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1550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EDFA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остаётся лишь вопрос бюджета</a:t>
            </a:r>
          </a:p>
        </p:txBody>
      </p:sp>
      <p:pic>
        <p:nvPicPr>
          <p:cNvPr id="9" name="Рисунок 8" descr="Vermax-HL-1550-1x5_bi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24" y="3068960"/>
            <a:ext cx="3810000" cy="590550"/>
          </a:xfrm>
          <a:prstGeom prst="rect">
            <a:avLst/>
          </a:prstGeom>
        </p:spPr>
      </p:pic>
      <p:pic>
        <p:nvPicPr>
          <p:cNvPr id="10" name="Рисунок 9" descr="DSC_017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1009"/>
            <a:ext cx="4479262" cy="1080120"/>
          </a:xfrm>
          <a:prstGeom prst="rect">
            <a:avLst/>
          </a:prstGeom>
        </p:spPr>
      </p:pic>
      <p:pic>
        <p:nvPicPr>
          <p:cNvPr id="11" name="Рисунок 10" descr="DSC_017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700808"/>
            <a:ext cx="4608512" cy="1111287"/>
          </a:xfrm>
          <a:prstGeom prst="rect">
            <a:avLst/>
          </a:prstGeom>
        </p:spPr>
      </p:pic>
      <p:pic>
        <p:nvPicPr>
          <p:cNvPr id="13" name="Рисунок 12" descr="SNR-FLT-1550_bi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509120"/>
            <a:ext cx="3720192" cy="2167011"/>
          </a:xfrm>
          <a:prstGeom prst="rect">
            <a:avLst/>
          </a:prstGeom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323528" y="4941168"/>
            <a:ext cx="36153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Подмешиваем сигнал в 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PON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SNR-FLT-1550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395536" y="1556792"/>
            <a:ext cx="36153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IPTV over PON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Где тут </a:t>
            </a:r>
            <a:r>
              <a:rPr lang="ru-RU" altLang="zh-CN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мультикаст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altLang="zh-CN" sz="2500" b="1" dirty="0" smtClean="0">
                <a:solidFill>
                  <a:schemeClr val="tx2"/>
                </a:solidFill>
                <a:latin typeface="Century Gothic" pitchFamily="34" charset="0"/>
              </a:rPr>
              <a:t>Multicast over PON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4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564904"/>
            <a:ext cx="848356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Что поставим конечному абоненту</a:t>
            </a:r>
            <a:r>
              <a:rPr lang="ru-RU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HFC</a:t>
            </a:r>
            <a:r>
              <a:rPr lang="en-US" altLang="zh-CN" sz="16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827584" y="2793409"/>
            <a:ext cx="361536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Очень компактный оптический приёмник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SNR-OR-088-07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вход </a:t>
            </a:r>
            <a:r>
              <a:rPr lang="ru-RU" sz="1400" dirty="0" smtClean="0"/>
              <a:t> -7 до +2дБм</a:t>
            </a: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 88+78 </a:t>
            </a:r>
            <a:r>
              <a:rPr lang="ru-RU" sz="1400" dirty="0" err="1" smtClean="0"/>
              <a:t>дБмкВ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4860032" y="643909"/>
            <a:ext cx="368096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ONU c RF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выходом</a:t>
            </a:r>
          </a:p>
          <a:p>
            <a:pPr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SNR-ONT-4G-2P-RF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вход </a:t>
            </a:r>
            <a:r>
              <a:rPr lang="ru-RU" sz="1400" dirty="0" smtClean="0"/>
              <a:t> -8 до +2дБм</a:t>
            </a: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 108 </a:t>
            </a:r>
            <a:r>
              <a:rPr lang="ru-RU" sz="1400" dirty="0" err="1" smtClean="0"/>
              <a:t>дБмкВ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SNR-ONT-4G-2P-R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661697"/>
            <a:ext cx="4649844" cy="1214125"/>
          </a:xfrm>
          <a:prstGeom prst="rect">
            <a:avLst/>
          </a:prstGeom>
        </p:spPr>
      </p:pic>
      <p:pic>
        <p:nvPicPr>
          <p:cNvPr id="12" name="Рисунок 11" descr="88-07-2_новый размер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636912"/>
            <a:ext cx="381000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Что поставим конечному абоненту</a:t>
            </a:r>
            <a:r>
              <a:rPr lang="ru-RU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HFC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827584" y="2793409"/>
            <a:ext cx="361536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Очень компактный оптический приёмник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SNR-OR-088-07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вход </a:t>
            </a:r>
            <a:r>
              <a:rPr lang="ru-RU" sz="1400" dirty="0" smtClean="0"/>
              <a:t> -7 до +2дБм</a:t>
            </a: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 88+78 </a:t>
            </a:r>
            <a:r>
              <a:rPr lang="ru-RU" sz="1400" dirty="0" err="1" smtClean="0"/>
              <a:t>дБмкВ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4860032" y="643909"/>
            <a:ext cx="368096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ONU c RF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выходом</a:t>
            </a:r>
          </a:p>
          <a:p>
            <a:pPr>
              <a:lnSpc>
                <a:spcPct val="150000"/>
              </a:lnSpc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SNR-ONT-4G-2P-RF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вход </a:t>
            </a:r>
            <a:r>
              <a:rPr lang="ru-RU" sz="1400" dirty="0" smtClean="0"/>
              <a:t> -8 до +2дБм</a:t>
            </a: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 108 </a:t>
            </a:r>
            <a:r>
              <a:rPr lang="ru-RU" sz="1400" dirty="0" err="1" smtClean="0"/>
              <a:t>дБмкВ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SNR-ONT-4G-2P-R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04664"/>
            <a:ext cx="4649844" cy="1728192"/>
          </a:xfrm>
          <a:prstGeom prst="rect">
            <a:avLst/>
          </a:prstGeom>
        </p:spPr>
      </p:pic>
      <p:pic>
        <p:nvPicPr>
          <p:cNvPr id="12" name="Рисунок 11" descr="88-07-2_новый размер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636912"/>
            <a:ext cx="3810000" cy="2533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184482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235/170USD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31USD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Что поставим конечному абоненту</a:t>
            </a:r>
            <a:r>
              <a:rPr lang="ru-RU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? 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IPTV.</a:t>
            </a:r>
            <a:endParaRPr lang="ru-RU" sz="5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827584" y="2793409"/>
            <a:ext cx="361536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Мультимединый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развлекательный центр с приёмом 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IPTV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Vermax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HD100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STB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4860032" y="643909"/>
            <a:ext cx="36809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MAG-245/250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тут писать не о чем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mag2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16632"/>
            <a:ext cx="2592288" cy="2592288"/>
          </a:xfrm>
          <a:prstGeom prst="rect">
            <a:avLst/>
          </a:prstGeom>
        </p:spPr>
      </p:pic>
      <p:pic>
        <p:nvPicPr>
          <p:cNvPr id="12" name="Рисунок 11" descr="hd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852936"/>
            <a:ext cx="3992434" cy="24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-9758"/>
            <a:ext cx="9156399" cy="545498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5734149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5224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07504" y="0"/>
            <a:ext cx="6984776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Факторы влияющие на оптический бюджет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Разъемное соединение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APC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 0,5дБ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Сварка до 0,1дБ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1x4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/>
              <a:t>7.4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1x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/>
              <a:t>10.5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Модуль оптического уплотнения</a:t>
            </a:r>
            <a:endParaRPr lang="en-US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до 0,6дБ</a:t>
            </a:r>
            <a:endParaRPr lang="en-US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Вход приёмника -5дБм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Выход усилителя - </a:t>
            </a:r>
            <a:r>
              <a:rPr lang="ru-RU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1050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052736"/>
            <a:ext cx="5508104" cy="413107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Немного про бюджет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5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Century Gothic" pitchFamily="34" charset="0"/>
              </a:rPr>
              <a:t>Что будем вещать</a:t>
            </a: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611560" y="836712"/>
            <a:ext cx="36153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Аналог?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Нужен ли? Кому?</a:t>
            </a:r>
          </a:p>
          <a:p>
            <a:pPr marL="285750" indent="-285750">
              <a:lnSpc>
                <a:spcPct val="150000"/>
              </a:lnSpc>
            </a:pP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4860032" y="2780928"/>
            <a:ext cx="36153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IPTV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OTT!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oldT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2502024" cy="2366498"/>
          </a:xfrm>
          <a:prstGeom prst="rect">
            <a:avLst/>
          </a:prstGeom>
        </p:spPr>
      </p:pic>
      <p:pic>
        <p:nvPicPr>
          <p:cNvPr id="10" name="Рисунок 9" descr="realworan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132856"/>
            <a:ext cx="4107160" cy="30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0"/>
            <a:ext cx="9156399" cy="545498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5734149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4000" b="1" dirty="0" smtClean="0">
                <a:solidFill>
                  <a:schemeClr val="tx2"/>
                </a:solidFill>
                <a:latin typeface="Century Gothic" pitchFamily="34" charset="0"/>
              </a:rPr>
              <a:t>Немного про бюджет</a:t>
            </a:r>
            <a:r>
              <a:rPr lang="en-US" altLang="zh-CN" sz="54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5224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0" y="0"/>
            <a:ext cx="446449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Попробуем рассчитать снизу вверх.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Приёмник -5дБм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приемнике/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FLT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-0,5..-1  (-4дБм)</a:t>
            </a:r>
            <a:endParaRPr lang="en-US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 розетке -0,5 (-3,5дБм)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(-3,0дБм)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10,5 (+7,5дБм)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(+8,0дБм)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кроссе -0,5 (+8,5дБм)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(+9,0дБм)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r>
              <a:rPr lang="ru-RU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10,5 (+19,5дБм)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(+20,0дБм)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FLT -0.6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20,6дБм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2051720" y="4869160"/>
            <a:ext cx="6336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Сервисных разъемов дают потери 2,5дБ!!!</a:t>
            </a: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ON_100%_Coveri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76672"/>
            <a:ext cx="7157742" cy="437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170080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126876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2399" y="0"/>
            <a:ext cx="9156399" cy="545498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5734149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4000" b="1" dirty="0" smtClean="0">
                <a:solidFill>
                  <a:schemeClr val="tx2"/>
                </a:solidFill>
                <a:latin typeface="Century Gothic" pitchFamily="34" charset="0"/>
              </a:rPr>
              <a:t>Немного про бюджет</a:t>
            </a:r>
            <a:r>
              <a:rPr lang="en-US" altLang="zh-CN" sz="54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5224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PON_100%_Coveri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76672"/>
            <a:ext cx="7157742" cy="437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4328" y="37890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16416" y="371703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</a:t>
            </a:r>
            <a:r>
              <a:rPr lang="en-US" altLang="zh-CN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/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101304" y="788297"/>
            <a:ext cx="446449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ru-RU" sz="1400" dirty="0" smtClean="0"/>
          </a:p>
          <a:p>
            <a:pPr marL="285750" indent="-285750">
              <a:lnSpc>
                <a:spcPct val="150000"/>
              </a:lnSpc>
            </a:pPr>
            <a:endParaRPr lang="en-US" sz="1400" dirty="0" smtClean="0"/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FLT -0.6 (+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20,6дБм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zh-CN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(+20,0дБм)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1х8</a:t>
            </a:r>
            <a:r>
              <a:rPr lang="ru-RU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10,5 (+19,5дБм)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(+8,0дБм)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кроссе -0,5 (+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,5дБм)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(+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,0дБм)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1х4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7,4 (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-0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zh-CN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дБм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Делитель 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выходной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-0,5 (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0,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altLang="zh-CN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дБм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 розетке -0,5 (-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,4дБм)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altLang="zh-CN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Разъем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приёмнике-0,5  (-</a:t>
            </a:r>
            <a:r>
              <a:rPr lang="en-US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,9дБм)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Приёмник </a:t>
            </a:r>
            <a:r>
              <a:rPr lang="ru-RU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2.4</a:t>
            </a:r>
            <a:r>
              <a:rPr lang="ru-RU" altLang="zh-CN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дБм</a:t>
            </a:r>
            <a:endParaRPr lang="ru-RU" altLang="zh-CN" sz="1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Arial" pitchFamily="34" charset="0"/>
              <a:buChar char="•"/>
            </a:pPr>
            <a:endParaRPr lang="en-SG" altLang="zh-CN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14799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сверху вниз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-9758"/>
            <a:ext cx="9156399" cy="545498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5734149"/>
            <a:ext cx="57110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altLang="zh-CN" sz="2800" b="1" dirty="0" smtClean="0">
                <a:solidFill>
                  <a:schemeClr val="tx2"/>
                </a:solidFill>
                <a:latin typeface="Century Gothic" pitchFamily="34" charset="0"/>
              </a:rPr>
              <a:t>   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5224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2915816" y="4077072"/>
            <a:ext cx="3615369" cy="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Вопросы?</a:t>
            </a:r>
            <a:endParaRPr lang="ru-RU" altLang="zh-CN" sz="4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UM GOL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32656"/>
            <a:ext cx="45720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39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Century Gothic" pitchFamily="34" charset="0"/>
              </a:rPr>
              <a:t>О чём речь</a:t>
            </a: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>?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323528" y="260648"/>
            <a:ext cx="36153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ИСТОЧНИК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Удалённая ГС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Локальная ГС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(+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резервирование центра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179512" y="3429000"/>
            <a:ext cx="36153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ТРАНСПОРТ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IP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HFC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6228184" y="2780928"/>
            <a:ext cx="3615369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ПРИЁМ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3121152" cy="2075688"/>
          </a:xfrm>
          <a:prstGeom prst="rect">
            <a:avLst/>
          </a:prstGeom>
        </p:spPr>
      </p:pic>
      <p:pic>
        <p:nvPicPr>
          <p:cNvPr id="10" name="Рисунок 9" descr="tra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212976"/>
            <a:ext cx="2952328" cy="1965070"/>
          </a:xfrm>
          <a:prstGeom prst="rect">
            <a:avLst/>
          </a:prstGeom>
        </p:spPr>
      </p:pic>
      <p:pic>
        <p:nvPicPr>
          <p:cNvPr id="11" name="Рисунок 10" descr="prie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212976"/>
            <a:ext cx="2856358" cy="19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Century Gothic" pitchFamily="34" charset="0"/>
              </a:rPr>
              <a:t>Попробуем что-нибудь посчитать.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323528" y="260648"/>
            <a:ext cx="756084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СФЕРИЧЕСКОЕ ТЕЛЕВИДЕНИЕ В ВАКУУМЕ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Допущения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Число каналов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психологической границе 100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FTA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каналы не учитываем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Карты операторского типа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модули типа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Два мультиплекса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DVB-T2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каналов,4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PLP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Всё с одной спутниковой и одной эфирной антенны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Схему деления сигнала мы не рассматриваем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постройку антенного поста заложим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50 000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1CAM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стоит 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360USD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fericheskiy_kon_v_vakuum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96752"/>
            <a:ext cx="3393994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xp-34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52936"/>
            <a:ext cx="3816424" cy="8048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Легкие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en-US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PBI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 – 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модульное решение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139952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Вариантов </a:t>
            </a:r>
            <a:r>
              <a:rPr lang="ru-RU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вагон и две маленьких коробки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Например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 DMM-1000MF</a:t>
            </a:r>
            <a:endParaRPr lang="ru-RU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5x DMM-1400P-32IP-S2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к,10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 DMM-2400D-T2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(20к, 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 транспондеров,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10CAM, 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мультиплекса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DVB-T2, 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слота на развитие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4U+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коммутатор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m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88640"/>
            <a:ext cx="2157064" cy="2376264"/>
          </a:xfrm>
          <a:prstGeom prst="rect">
            <a:avLst/>
          </a:prstGeom>
        </p:spPr>
      </p:pic>
      <p:pic>
        <p:nvPicPr>
          <p:cNvPr id="10" name="Рисунок 9" descr="3800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2852936"/>
            <a:ext cx="3923928" cy="8168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DXP-3800D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транспондеров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остальное можем получить при комбинации с 1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шасси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(64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к,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8CAM)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7170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DXP-3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440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DM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транспондера, 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 (32/20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остальное можем получить при комбинации с 1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шасси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xp-34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52936"/>
            <a:ext cx="3816424" cy="8048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Легкие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en-US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PBI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 – 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модульное решение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139952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Вариантов </a:t>
            </a:r>
            <a:r>
              <a:rPr lang="ru-RU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вагон и две маленьких коробки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Например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 DMM-1000MF</a:t>
            </a:r>
            <a:endParaRPr lang="ru-RU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5x DMM-1400P-32IP-S2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к,10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 DMM-2400D-T2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(20к, 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 транспондеров,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10CAM, 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мультиплекса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DVB-T2, 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слота на развитие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4U+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коммутатор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m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88640"/>
            <a:ext cx="2157064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54868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4800USD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3600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3800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2852936"/>
            <a:ext cx="3923928" cy="8168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DXP-3800D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транспондеров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остальное можем получить при комбинации с 1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шасси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(64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к,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8CAM)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342900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3000</a:t>
            </a:r>
            <a:r>
              <a:rPr lang="en-US" b="1" dirty="0" smtClean="0">
                <a:solidFill>
                  <a:srgbClr val="FF0000"/>
                </a:solidFill>
              </a:rPr>
              <a:t>USD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1440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7170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DXP-3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440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DM</a:t>
            </a:r>
          </a:p>
          <a:p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транспондера, </a:t>
            </a: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CAM (32/20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zh-CN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QAM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остальное можем получить при комбинации с 1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шасси</a:t>
            </a:r>
            <a:endParaRPr lang="en-US" altLang="zh-CN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3356992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3000</a:t>
            </a:r>
            <a:r>
              <a:rPr lang="en-US" b="1" dirty="0" smtClean="0">
                <a:solidFill>
                  <a:srgbClr val="FF0000"/>
                </a:solidFill>
              </a:rPr>
              <a:t>USD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+ 2880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34076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84USD/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270892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139 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150USD/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65949" y="4005064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USD/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Тяжелые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en-US" altLang="zh-CN" sz="2700" b="1" dirty="0" err="1" smtClean="0">
                <a:solidFill>
                  <a:schemeClr val="tx2"/>
                </a:solidFill>
                <a:latin typeface="Century Gothic" pitchFamily="34" charset="0"/>
              </a:rPr>
              <a:t>Sumavision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 EMR</a:t>
            </a:r>
            <a:endParaRPr lang="ru-RU" sz="5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m525+544+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0428" y="2492896"/>
            <a:ext cx="5731008" cy="1317133"/>
          </a:xfrm>
          <a:prstGeom prst="rect">
            <a:avLst/>
          </a:prstGeom>
        </p:spPr>
      </p:pic>
      <p:pic>
        <p:nvPicPr>
          <p:cNvPr id="11" name="Рисунок 10" descr="m545+544+510+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0700"/>
            <a:ext cx="5760640" cy="1323943"/>
          </a:xfrm>
          <a:prstGeom prst="rect">
            <a:avLst/>
          </a:prstGeom>
        </p:spPr>
      </p:pic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5796136" y="476672"/>
            <a:ext cx="33478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транспондеров, 10С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80к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мультиплекс – 20к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QAM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слота на развитие</a:t>
            </a: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0" y="2348880"/>
            <a:ext cx="33478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транспондеров, 10С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(80к)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мультиплекс (20к)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+8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QAM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Нет запаса по слотам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Тяжелые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altLang="zh-CN" sz="2700" b="1" dirty="0" err="1" smtClean="0">
                <a:solidFill>
                  <a:schemeClr val="tx2"/>
                </a:solidFill>
                <a:latin typeface="Century Gothic" pitchFamily="34" charset="0"/>
              </a:rPr>
              <a:t>Sumavision</a:t>
            </a:r>
            <a:r>
              <a:rPr lang="en-US" altLang="zh-CN" sz="2700" b="1" dirty="0" smtClean="0">
                <a:solidFill>
                  <a:schemeClr val="tx2"/>
                </a:solidFill>
                <a:latin typeface="Century Gothic" pitchFamily="34" charset="0"/>
              </a:rPr>
              <a:t> EMR</a:t>
            </a:r>
            <a:endParaRPr lang="ru-RU" sz="5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m525+544+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0428" y="2492896"/>
            <a:ext cx="5731008" cy="1317133"/>
          </a:xfrm>
          <a:prstGeom prst="rect">
            <a:avLst/>
          </a:prstGeom>
        </p:spPr>
      </p:pic>
      <p:pic>
        <p:nvPicPr>
          <p:cNvPr id="11" name="Рисунок 10" descr="m545+544+510+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0700"/>
            <a:ext cx="5760640" cy="1323943"/>
          </a:xfrm>
          <a:prstGeom prst="rect">
            <a:avLst/>
          </a:prstGeom>
        </p:spPr>
      </p:pic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5796136" y="476672"/>
            <a:ext cx="33478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транспондеров, 10С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80к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мультиплекс – 20к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QAM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слота на развитие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15700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+ 3600USD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C508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0" y="2348880"/>
            <a:ext cx="33478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транспондеров, 10С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(80к)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1-2 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мультиплекс (20к)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+8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QAM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Нет запаса по слотам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900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+ 3600USD </a:t>
            </a: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EMR + C508</a:t>
            </a:r>
            <a:endParaRPr lang="ru-RU" altLang="zh-CN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88640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193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USD/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канал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407707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145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USD/</a:t>
            </a:r>
            <a:r>
              <a:rPr lang="ru-RU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0" y="5662414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085" y="5733256"/>
            <a:ext cx="5711075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entury Gothic" pitchFamily="34" charset="0"/>
              </a:rPr>
              <a:t>Телевидение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Тяжелые решения</a:t>
            </a:r>
            <a:r>
              <a:rPr lang="en-US" altLang="zh-CN" sz="18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en-US" altLang="zh-CN" sz="2200" b="1" dirty="0" smtClean="0">
                <a:solidFill>
                  <a:schemeClr val="tx2"/>
                </a:solidFill>
                <a:latin typeface="Century Gothic" pitchFamily="34" charset="0"/>
              </a:rPr>
              <a:t>PBI DCP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4331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5972175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CP-2000-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0"/>
            <a:ext cx="7394463" cy="1712979"/>
          </a:xfrm>
          <a:prstGeom prst="rect">
            <a:avLst/>
          </a:prstGeom>
        </p:spPr>
      </p:pic>
      <p:pic>
        <p:nvPicPr>
          <p:cNvPr id="12" name="Рисунок 11" descr="DCP-2000-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088" y="-171399"/>
            <a:ext cx="7128792" cy="1262034"/>
          </a:xfrm>
          <a:prstGeom prst="rect">
            <a:avLst/>
          </a:prstGeom>
        </p:spPr>
      </p:pic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755576" y="2276872"/>
            <a:ext cx="65527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23863" indent="33338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847725" indent="6667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273175" indent="98425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697038" indent="131763" algn="l" defTabSz="847725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Тёмная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altLang="zh-C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лошадка с известными характеристиками</a:t>
            </a:r>
            <a:endParaRPr lang="en-US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4xDCP-2000DM –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 транспондеров, 8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 (64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1xDCP-2000QM – </a:t>
            </a:r>
            <a:r>
              <a:rPr lang="en-US" altLang="zh-CN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32QAM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1xDCP-2000MX (4ASI + 16MUX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+16</a:t>
            </a: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TP)</a:t>
            </a:r>
            <a:endParaRPr lang="ru-RU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DVB-T2 </a:t>
            </a: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принять пока нечем, но можем комбинировать!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zh-CN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Лицензии? Это всё таки народная ГС.</a:t>
            </a: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en-US" altLang="zh-CN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altLang="zh-CN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1772816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12700</a:t>
            </a:r>
            <a:r>
              <a:rPr lang="en-US" dirty="0" smtClean="0">
                <a:solidFill>
                  <a:srgbClr val="FF0000"/>
                </a:solidFill>
              </a:rPr>
              <a:t>USD</a:t>
            </a:r>
            <a:r>
              <a:rPr lang="ru-RU" dirty="0" smtClean="0">
                <a:solidFill>
                  <a:srgbClr val="FF0000"/>
                </a:solidFill>
              </a:rPr>
              <a:t> +3600 – ориентировочно</a:t>
            </a:r>
          </a:p>
        </p:txBody>
      </p:sp>
    </p:spTree>
    <p:extLst>
      <p:ext uri="{BB962C8B-B14F-4D97-AF65-F5344CB8AC3E}">
        <p14:creationId xmlns:p14="http://schemas.microsoft.com/office/powerpoint/2010/main" val="3461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859</Words>
  <Application>Microsoft Office PowerPoint</Application>
  <PresentationFormat>Экран (4:3)</PresentationFormat>
  <Paragraphs>247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Взгляд по ту сторону экрана.</vt:lpstr>
      <vt:lpstr>Телевидение Что будем вещать?</vt:lpstr>
      <vt:lpstr>Телевидение О чём речь?</vt:lpstr>
      <vt:lpstr>Телевидение Попробуем что-нибудь посчитать.</vt:lpstr>
      <vt:lpstr>Телевидение Легкие решения. PBI – модульное решение</vt:lpstr>
      <vt:lpstr>Телевидение Легкие решения. PBI – модульное решение</vt:lpstr>
      <vt:lpstr>Телевидение Тяжелые решения. Sumavision EMR</vt:lpstr>
      <vt:lpstr>Телевидение Тяжелые решения.  Sumavision EMR</vt:lpstr>
      <vt:lpstr>Телевидение Тяжелые решения. PBI DCP</vt:lpstr>
      <vt:lpstr>Телевидение Тяжелые решения. PBI DCP</vt:lpstr>
      <vt:lpstr>Телевидение Другие варианты…</vt:lpstr>
      <vt:lpstr>Телевидение EDGE QAM</vt:lpstr>
      <vt:lpstr>Телевидение Куда ставим?</vt:lpstr>
      <vt:lpstr>Презентация PowerPoint</vt:lpstr>
      <vt:lpstr>Презентация PowerPoint</vt:lpstr>
      <vt:lpstr>Телевидение Что поставим конечному абоненту? HFC.</vt:lpstr>
      <vt:lpstr>Телевидение Что поставим конечному абоненту? HFC.</vt:lpstr>
      <vt:lpstr>Телевидение Что поставим конечному абоненту? IPTV.</vt:lpstr>
      <vt:lpstr>Телевидение Немного про бюджет.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Волков</dc:creator>
  <cp:lastModifiedBy>RePack by Diakov</cp:lastModifiedBy>
  <cp:revision>139</cp:revision>
  <dcterms:created xsi:type="dcterms:W3CDTF">2014-04-10T05:27:35Z</dcterms:created>
  <dcterms:modified xsi:type="dcterms:W3CDTF">2014-05-21T12:33:59Z</dcterms:modified>
</cp:coreProperties>
</file>