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9" r:id="rId3"/>
    <p:sldId id="287" r:id="rId4"/>
    <p:sldId id="288" r:id="rId5"/>
    <p:sldId id="289" r:id="rId6"/>
    <p:sldId id="292" r:id="rId7"/>
    <p:sldId id="272" r:id="rId8"/>
    <p:sldId id="282" r:id="rId9"/>
    <p:sldId id="283" r:id="rId10"/>
    <p:sldId id="286" r:id="rId11"/>
    <p:sldId id="284" r:id="rId12"/>
    <p:sldId id="285" r:id="rId13"/>
    <p:sldId id="258" r:id="rId14"/>
    <p:sldId id="295" r:id="rId15"/>
    <p:sldId id="298" r:id="rId16"/>
    <p:sldId id="299" r:id="rId17"/>
    <p:sldId id="273" r:id="rId18"/>
    <p:sldId id="275" r:id="rId19"/>
    <p:sldId id="276" r:id="rId20"/>
    <p:sldId id="294" r:id="rId21"/>
    <p:sldId id="266" r:id="rId22"/>
    <p:sldId id="296" r:id="rId23"/>
    <p:sldId id="297" r:id="rId24"/>
    <p:sldId id="293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6C937F8-FFCE-481C-B6DF-188F17D77594}">
          <p14:sldIdLst>
            <p14:sldId id="257"/>
            <p14:sldId id="259"/>
            <p14:sldId id="287"/>
            <p14:sldId id="288"/>
            <p14:sldId id="289"/>
            <p14:sldId id="292"/>
            <p14:sldId id="272"/>
            <p14:sldId id="282"/>
            <p14:sldId id="283"/>
            <p14:sldId id="286"/>
            <p14:sldId id="284"/>
            <p14:sldId id="285"/>
            <p14:sldId id="258"/>
            <p14:sldId id="295"/>
            <p14:sldId id="298"/>
            <p14:sldId id="299"/>
            <p14:sldId id="273"/>
            <p14:sldId id="275"/>
            <p14:sldId id="276"/>
            <p14:sldId id="294"/>
            <p14:sldId id="266"/>
            <p14:sldId id="296"/>
            <p14:sldId id="297"/>
            <p14:sldId id="293"/>
          </p14:sldIdLst>
        </p14:section>
        <p14:section name="Раздел без заголовка" id="{3408F6B3-564C-4256-9DE8-450FACD16924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46" autoAdjust="0"/>
    <p:restoredTop sz="95183" autoAdjust="0"/>
  </p:normalViewPr>
  <p:slideViewPr>
    <p:cSldViewPr>
      <p:cViewPr>
        <p:scale>
          <a:sx n="50" d="100"/>
          <a:sy n="50" d="100"/>
        </p:scale>
        <p:origin x="-1746" y="-6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S\Documents\&#1076;&#1083;&#1103;%20&#1082;&#1088;&#1086;&#1089;&#1089;&#1072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0.99851393265064992"/>
          <c:h val="1"/>
        </c:manualLayout>
      </c:layout>
      <c:pie3DChart>
        <c:varyColors val="1"/>
        <c:ser>
          <c:idx val="0"/>
          <c:order val="0"/>
          <c:explosion val="25"/>
          <c:val>
            <c:numRef>
              <c:f>Лист1!$H$5:$I$5</c:f>
              <c:numCache>
                <c:formatCode>General</c:formatCode>
                <c:ptCount val="2"/>
                <c:pt idx="0">
                  <c:v>30</c:v>
                </c:pt>
                <c:pt idx="1">
                  <c:v>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3D3BEB-9392-4D75-BD2C-0BBB1AC61329}" type="datetimeFigureOut">
              <a:rPr lang="ru-RU" smtClean="0"/>
              <a:t>20.05.2014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D7114-1C72-4792-BEAC-61347956F9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067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Не более как </a:t>
            </a:r>
            <a:r>
              <a:rPr lang="ru-RU" baseline="0" dirty="0" smtClean="0"/>
              <a:t>5 лет назад видеонаблюдение было переосмыслено  и из </a:t>
            </a:r>
            <a:r>
              <a:rPr lang="ru-RU" baseline="0" dirty="0" err="1" smtClean="0"/>
              <a:t>толстолобой</a:t>
            </a:r>
            <a:r>
              <a:rPr lang="ru-RU" baseline="0" dirty="0" smtClean="0"/>
              <a:t> системы безопасности перекочевало в интернет, как медиа сервис. Как удобно, открыть карту веб-камер города и посмотреть пробки(это гораздо правдоподобнее Яндекс карт) , погоду(у нас дождь – в другом районе солнце, в третьем град с «яйцо»), происшествия.</a:t>
            </a:r>
          </a:p>
          <a:p>
            <a:r>
              <a:rPr lang="ru-RU" baseline="0" dirty="0" smtClean="0"/>
              <a:t>Классические СВН – удел интеграторов и монтажников, которые не могут себе позволить получать выгоду без необходимого транспорта – каналов связи.</a:t>
            </a:r>
          </a:p>
          <a:p>
            <a:r>
              <a:rPr lang="ru-RU" baseline="0" dirty="0" smtClean="0"/>
              <a:t>Операторы связи в течение последних двух лет, почувствовав </a:t>
            </a:r>
            <a:r>
              <a:rPr lang="ru-RU" baseline="0" dirty="0" err="1" smtClean="0"/>
              <a:t>мейнстрим</a:t>
            </a:r>
            <a:r>
              <a:rPr lang="ru-RU" baseline="0" dirty="0" smtClean="0"/>
              <a:t> рынка услуг, активно предлагают платный доступ к видеокамерам, установленным по всему городу.</a:t>
            </a:r>
          </a:p>
          <a:p>
            <a:r>
              <a:rPr lang="ru-RU" baseline="0" dirty="0" smtClean="0"/>
              <a:t>Например, ранее, установив одну камеру, которая смотрит на парковку, для себя, человек пользовал ее единолично, следив за своей машиной вместе с другими машинами. Теперь, провайдер, установив такую камеру во дворе, может сдавать ее в аренду, имея прибыль в размере, кратном кол-ву машин, которые видит камера.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D7114-1C72-4792-BEAC-61347956F92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56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9AE9F-F310-4FA4-B358-E8C10CCF9F1A}" type="datetimeFigureOut">
              <a:rPr lang="ru-RU" smtClean="0"/>
              <a:t>20.05.2014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FDAB0-96E1-4D52-8B68-F27176B2B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388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9AE9F-F310-4FA4-B358-E8C10CCF9F1A}" type="datetimeFigureOut">
              <a:rPr lang="ru-RU" smtClean="0"/>
              <a:t>20.05.2014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FDAB0-96E1-4D52-8B68-F27176B2B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153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9AE9F-F310-4FA4-B358-E8C10CCF9F1A}" type="datetimeFigureOut">
              <a:rPr lang="ru-RU" smtClean="0"/>
              <a:t>20.05.2014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FDAB0-96E1-4D52-8B68-F27176B2B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508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9AE9F-F310-4FA4-B358-E8C10CCF9F1A}" type="datetimeFigureOut">
              <a:rPr lang="ru-RU" smtClean="0"/>
              <a:t>20.05.2014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FDAB0-96E1-4D52-8B68-F27176B2B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335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9AE9F-F310-4FA4-B358-E8C10CCF9F1A}" type="datetimeFigureOut">
              <a:rPr lang="ru-RU" smtClean="0"/>
              <a:t>20.05.2014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FDAB0-96E1-4D52-8B68-F27176B2B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717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9AE9F-F310-4FA4-B358-E8C10CCF9F1A}" type="datetimeFigureOut">
              <a:rPr lang="ru-RU" smtClean="0"/>
              <a:t>20.05.2014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FDAB0-96E1-4D52-8B68-F27176B2B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59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9AE9F-F310-4FA4-B358-E8C10CCF9F1A}" type="datetimeFigureOut">
              <a:rPr lang="ru-RU" smtClean="0"/>
              <a:t>20.05.2014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FDAB0-96E1-4D52-8B68-F27176B2B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28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9AE9F-F310-4FA4-B358-E8C10CCF9F1A}" type="datetimeFigureOut">
              <a:rPr lang="ru-RU" smtClean="0"/>
              <a:t>20.05.2014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FDAB0-96E1-4D52-8B68-F27176B2B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082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9AE9F-F310-4FA4-B358-E8C10CCF9F1A}" type="datetimeFigureOut">
              <a:rPr lang="ru-RU" smtClean="0"/>
              <a:t>20.05.2014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FDAB0-96E1-4D52-8B68-F27176B2B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030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9AE9F-F310-4FA4-B358-E8C10CCF9F1A}" type="datetimeFigureOut">
              <a:rPr lang="ru-RU" smtClean="0"/>
              <a:t>20.05.2014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FDAB0-96E1-4D52-8B68-F27176B2B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206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9AE9F-F310-4FA4-B358-E8C10CCF9F1A}" type="datetimeFigureOut">
              <a:rPr lang="ru-RU" smtClean="0"/>
              <a:t>20.05.2014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FDAB0-96E1-4D52-8B68-F27176B2B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441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9AE9F-F310-4FA4-B358-E8C10CCF9F1A}" type="datetimeFigureOut">
              <a:rPr lang="ru-RU" smtClean="0"/>
              <a:t>20.05.2014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FDAB0-96E1-4D52-8B68-F27176B2B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408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6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.png"/><Relationship Id="rId10" Type="http://schemas.openxmlformats.org/officeDocument/2006/relationships/image" Target="../media/image38.png"/><Relationship Id="rId4" Type="http://schemas.openxmlformats.org/officeDocument/2006/relationships/image" Target="../media/image6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43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7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6.png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openxmlformats.org/officeDocument/2006/relationships/image" Target="../media/image6.pn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10" Type="http://schemas.openxmlformats.org/officeDocument/2006/relationships/image" Target="../media/image12.jpeg"/><Relationship Id="rId4" Type="http://schemas.openxmlformats.org/officeDocument/2006/relationships/image" Target="../media/image3.png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6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analytics-magazine.org/wp-content/uploads/2010/05/sp09-r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32656"/>
            <a:ext cx="6237574" cy="314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3573909"/>
            <a:ext cx="9144000" cy="144016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7" y="3789933"/>
            <a:ext cx="8136903" cy="1008112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Видеонаблюдение</a:t>
            </a:r>
            <a:br>
              <a:rPr lang="ru-RU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</a:br>
            <a:r>
              <a:rPr lang="ru-RU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как новый подход к монетизации</a:t>
            </a:r>
            <a:endParaRPr lang="ru-RU" b="1" dirty="0" smtClean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1026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222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3528" y="5373217"/>
            <a:ext cx="3816424" cy="117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b="1" dirty="0" err="1" smtClean="0">
                <a:solidFill>
                  <a:schemeClr val="bg1"/>
                </a:solidFill>
                <a:latin typeface="Century Gothic" pitchFamily="34" charset="0"/>
              </a:rPr>
              <a:t>Бейгул</a:t>
            </a:r>
            <a:r>
              <a:rPr lang="ru-RU" b="1" dirty="0" smtClean="0">
                <a:solidFill>
                  <a:schemeClr val="bg1"/>
                </a:solidFill>
                <a:latin typeface="Century Gothic" pitchFamily="34" charset="0"/>
              </a:rPr>
              <a:t> Антон</a:t>
            </a:r>
          </a:p>
          <a:p>
            <a:pPr>
              <a:lnSpc>
                <a:spcPct val="130000"/>
              </a:lnSpc>
            </a:pPr>
            <a:r>
              <a:rPr lang="ru-RU" b="1" dirty="0" err="1" smtClean="0">
                <a:solidFill>
                  <a:schemeClr val="bg1"/>
                </a:solidFill>
                <a:latin typeface="Century Gothic" pitchFamily="34" charset="0"/>
              </a:rPr>
              <a:t>продакт</a:t>
            </a:r>
            <a:r>
              <a:rPr lang="ru-RU" b="1" dirty="0" smtClean="0">
                <a:solidFill>
                  <a:schemeClr val="bg1"/>
                </a:solidFill>
                <a:latin typeface="Century Gothic" pitchFamily="34" charset="0"/>
              </a:rPr>
              <a:t> менеджер по системам безопасности</a:t>
            </a:r>
            <a:endParaRPr lang="ru-RU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11" name="Picture 3" descr="C:\Users\VS\Поставщики\Китай\dahua\3_pictures\IMG_927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05133"/>
            <a:ext cx="2690112" cy="187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images108.fotki.com/v1629/photos/7/2918597/12308130/SEOServicesInNewYork-vi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585" y="1556793"/>
            <a:ext cx="2376264" cy="178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71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/>
          <p:nvPr/>
        </p:nvSpPr>
        <p:spPr>
          <a:xfrm rot="10800000">
            <a:off x="1907703" y="-1"/>
            <a:ext cx="7236297" cy="6858000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17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97737" y="3279659"/>
            <a:ext cx="6867759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:\NAG\SNR\Презентация\лого_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209024" y="221913"/>
            <a:ext cx="788736" cy="722193"/>
          </a:xfrm>
          <a:prstGeom prst="rect">
            <a:avLst/>
          </a:prstGeom>
          <a:noFill/>
          <a:effectLst>
            <a:outerShdw blurRad="50800" dist="12700" dir="13500000" algn="b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utoShape 2" descr="data:image/jpeg;base64,/9j/4AAQSkZJRgABAQAAAQABAAD/2wCEAAkGBhQSERQUEhQWFRUVFxYYFxgYGBgaHRoXFxkXHBcWGB0dHCYeGBwjGxcXHy8gIycpLS0sFh8xNTAqNicrLCkBCQoKDgwOGg8PGiwkHyQtLCwsKSwsLCwsLyosKSwsLCwsLCwsLCwsLCwsLSwsLCwsLCwsLCwsLCwsKiwsLCwsLP/AABEIAKYBLwMBIgACEQEDEQH/xAAcAAABBQEBAQAAAAAAAAAAAAADAgQFBgcBAAj/xABKEAACAQIEBAMEBwUFBQYHAAABAhEDIQAEEjEFIkFRBhNhMnGBkQcUI0KhsfAzUmLB0XKCsuHxFSSSk7MWNENTg9IlVGRzoqOk/8QAGgEAAwEBAQEAAAAAAAAAAAAAAAECAwQFBv/EAC8RAAICAQMCBAYCAQUAAAAAAAABAhEhAxIxQfAEE1FhInGBkaGxBTLhFEKywcL/2gAMAwEAAhEDEQA/ANoWnIuPhhJpEbXx7yv3jHuODKRG/wCOKJAiuTaBgvlAjAHy0/64SqMveMP5Cv1FsGXaMDOYJ3wo5ibXnAmpNvbDS9RN+gsAHuD6YLSpmTqmOn+eA5VDqv02w8qYG+gL1PGBsMIYE+mELXvBt2wQ1cTQ7OMQBhMHcYRVLdDhP1nvOKoVhpHU4aZihJBnDhVDbXwJ074ccCeRdNzF/njtSpHrgIrGbDDhbi+BqgTBDmG0YDWy1rYPE2GFhQogXw7oKsjaLMDBXVO1/wA8SHlgXOApluaSY9wwSvXEgQTipO3glY5EVPTDU0yTh1VRip0xqg6dUxqi2qLxO8XjGY+JeEVqqM2Zq1KhFWippEgIF+tIrA01+zI0GQxBaNzhbqK22XrgD6qFOs6FXqojspg6CyglAewNsSDVSdsY1m/DlCmaZ8oLrf26ahWSKdSoGDASCGprcRvjWeB5J6VBEr1fNqqOZjuT27mNp69gLB7m3bBxrgOyzgbU++PVlaeWB78dpCLvzH8B8MadDMXRBjA8xUjc/LBBWD7MI9MJbKDtOF1yP5AqUHHqiDCWysGxj8cDq0JiGMiJJO/e2LpXyIRUfDao98SZUdBgbUsCkkDQwXLAmT+WDagNsKrLaTYDqdvnthjlM6lR2FOoj6dOoKwaA06du+lv+E4u7FVBnbAjVjecPX0gbzgaUNRiCB6jf3YEwoYCvLaYw6OXMbYc/VFW9sCq5mbDCcr4GlXJZK9UMLHA6dMdcNjl4/ywRQRtqHvxyUaWPFWLi/wwh6pHS3ocDTNCNyD67YMK4ImxOJodiDWn7pJ+GCrRtYfA4TTqTsMDaqwNwcMBwigemPVa/bDfzZwRVteD7sKh2epvqsQDgpo2tOBK6+7CajspkHDoVnXXscILmNsFFYi5HvjHXqq2AANOmJnfDkNPTDcKZscLBg82B5BHdAnbHHBOFJVBnpjzDtfAAOmehj4YLIwAqOoOFKo6Xw2CFOpwAKZwZiRgaueuGhMXHScU/wAaUfLp5l4keSa3eWo03MAdIFND2lsW/UMQfi/hSVsu4ak1VlB0KsyS0AiBZxsdJBHKNiAQqsadFXbIa87l0AXSC+rvCNTKj3FFriPdi+CrHW/uxmX0NcCKmtmPICBoWm8KLq9VKqgD3KCYj13xqLoO2LaSwTdnWbAXScceppuSFHdiAPxxF53xVlqczU1FRLBRJAOxvEj3Tg4CrJB+35Y7TQruYH5+/FQzXj+WK0aDGJJZrKAN9U6dJ+Ji0xqWYmv4qzdSxdafRkpgswaAYDKAwIFyHFhdtOxdlLTbNCq1ou2lV7s0D8cROd8X5SkdLVVLX5VuTG8TC9R16jGdZot7VRndgPbqNpQgxzsF9oGIUaA9SSVCqC2FJklX7OmAslVACaiGiQiz9m9XTcIBpQHXzEQQpafqWbOfSID+woO20GpKXayhljUCTAAFyTAGITN+LM499aUkJ0wgltV4APMS3SNlMyw6s6jwFJJGnlPNrLM0zSpwVVmMEVKxIFyAysG0squZbX5dODVa3KBppKSNSqYEAGJYiWhZBOlMNFbYoRxbiPlc+YrNWddmYsYnuJC1GPQaYHuuYzwP4y0Z0l+WnV5Wk7A6dLk9IKgmIEM56DDLivBmr5ZKonUVFQCerCSvrM794xVcrUIIYbi4+H62xl5yb+HgHC1k+o0p+nzw4ZyBinfR94j+tZVQx56YCnckr90km5IgqT106rahi2DHRyc4NjO4xzy49nA6tZQYLgE7CRJ9w3OEed0VXt/Ay/IuAD8DihFrLAi6n9fHATA2JHzGBIx7H3g/0wQViD1PoY/pjlo0s75ci8z7sKTJ9R8iMKOYkXX8MJOYHePngyGDzZZT7/Q4IuqIn5zjlOpaxn3/AOmFipHp+IwsjEq5HtLPqMKRwemPeYO/yxwVPUfhgAUVG+OMZ9ccCEXm2Fk2uPlgASFI2n88R/FONLQjWjOSGbSgUkKsS0FgSJYC0n0w9fYkGAOsxHvxjvin6Q6iZ4PS5kQAOpkEgwVUalBR1Xmvs9V0YELhNlRjZoZ8cZKRNU0jy+0rKZadI26gE/A9jh/lPFWWqDlzFJv7yj5zEdPninLor0lzOVaabQWUOyhYmSFuFg2ZbaepKxEcURo1mm8BDBNBoAJ0OZVSNyR0EwATBxokmg2moI6tBUq39kg/lghqRsMZQvDVsfK0+yvKrLsSB+yqG0HaPuibrpCkq1FUCnWr0hECKrzsRtVpmOjC/Mf4ZJNotpq6tIvbHAoxmdDxJmyYpVy45Z1U6VWzEBLq6kzDILSWI6BsSNHxrmgAT9VYdT9qotM3phwpkbMR8xGE4tBTLzBHTHZ/0xUa3jtoinRve7tAHtCQBqm4G5G/XbEZmPFGae3mBL/cRVJE2B1aiOxII2YwIwh7WSnivN5mjUBp1WCMJAFOkxBBhhLMJ3B26+mKlmvFdcEA1s0SQY0iiNj6Nb9emJPhnCTmy6tWqjSAdTFnYi0CXNrEE/2h2xI0/o/TUGNeqSNjFP8Amhxx6mJM6YOKST/RVqWcZBA86LkItbSJOprqtMKpJE2udU+9s/HqtLNBKJdG0gFQ7PrV2JbSWHtKV2j2QYsGxfE8C5fdjVYneWA6R9wL2xUvEfhZqecD0AzJyKVJDFAEsRrBDJckgg6eitOnBppNhKd4AV0827MaocQQWLhgbiEWVcFdR32G5X7VPeRblBVSQqm1OR/CTqqXiQAJfdYUNVdxXLCdYZVEn7SoKZCCGZ4uJNmKuYBAasxJWmGGa4qq6tBUn2m0oxBBMsAx+0mFkseZyTOlAFx2tpGTdBAVKyoAQXE7aaf3y3s0kAN6oEIGXyxqJOC1wQCG5bp+0YUgBIjlSSLyVoXMwzk6iBG8Iz5jSdZJOoEMqFdIVVe/ttF1DBgv7r2AXUdvNYUxTolVvAZyFabq2tWVm3Lg6t4YGcQtRUgi7odKgDMRIdjAFNNVQ1GBLKrk6K2YKiS86aYB0EgNKHJ5SwuAymHAOndqND7rSY11zCzq/ZtdI3MVFIitmmII0lUKU1CW+zVaal0piAdKteLzit5nPZZkrBjrqstQIzwxgljTUFzIC8oAE+zOH5ieEaOLXJYKfE/PbRlSjPdS9MEU6S9Vpz8Caly1omFCS3hvhYo1qtInU32VQMQAdLgrHuD06hAv7fUkkzuWyIUWGA5ijozeWfo/mUG97AVEJ9xosP8A1Mc0tVzVdDLqV1aOnhlIr7Ro0lT+3UCpT/8AyZcULxRwT6tVlBFNrD0Ybj47/wDF2xpXC010eHU+1IVm91JFVR/zKqMP/tnDPxtwsNl6pI2UtPYqJB+YxF7ZF+xS/BXiL6pmlYk6G5XjeGImO0wvxVJsuN1pUA4E86sJ5maoCDcEBiRBBm2PmfMZdqbtTf2kJU+8fy9fXGjeFvF9Wrk1oGoyiiRr0MVqNTDah9oCHURK2I2jY49DRnijDUhbtGtHNIjeXyq2kECyyJIsJk7duowqqQol2VR3YgD5nGY8d4BQVq4VA2moobUSxhhTd2JMyQlQG/aLYZUMmqABVCx0AG/UWjrPUY1jLdwTs9zc0pEixHzx7yj1A+eOLH7oHxwtWHb9fLGAhSpbZh7r/wA8c8knv8pwTV+v0ccQ3/R/LAM8Ejp8gcKWcLap645PaflhWApj6R8I/rjhI9P17scFQ/o4IDHQflhDEgDvj3mev4ThNXMgAliABckmAB3JNvniEzPiqlMIrOf3vYX3knmA6zp9ROAPkMPpD8SDLZVogvU5Qp2adlIO4Y7jqi1YuMYNmKhMliSSSWJ3ZiZZj6kkk+84tHjfxGc3mnvy0yVAk+0LEb30wF/tCoR7WKpmUIN8ReToiqRK+FPF75GrqEtSYjzEHy1pNg4HwYWPQrqdYrVpLmMs5akdLQunlBPtAOtlmQRAZdJW2wwxxif8E+N3yNXSSfJc8widBNi4HUEe0vUCRcDFJ1wJqzQ/LkSaZ7c1OibarKdJuD0E7nmvgb1IsZ6+ytddmtcNEyf7147Gs0/GSV65TJ5RWaox8ql7LQV1VBqI0zIdt4IsZN8eqeMzRqFKuXanUSQVWoraSQI5CwDCCIE2EXO+NN6JovB+zo2J1PqVSCTeIrVATsFDCmpBEF2tyjDQ0p33kx6e0BA+MD47eziuUvF9TMVGK0xTpJpWnrHmN5SwFnSw0sSXJktLVDvF3Q4kSDbM1J6ALTAkRyn7NhuTvIO22Mp60Vyy46bZNaP62BPQEG8TtMeqi0zhtWzVMHTrQG9iwJsFIACwSIYdpDD/AM1SGZFWoITJhgZnzX12O4Mq9o6TjmYoZtRzvQoLudR0jqSeZwu/pjF+JgX5bLV4KqDzqoAI5NyjrPMDuw57sb2uW6llS3AYyfw74voZSufNzIzBqBaYWkEYLqdJc6BcAAncnF64x4uXL5hKJpVHL6ABTBZiXZhKiNJVdDaiWUiNriYlcndGbpPBYYxUfFNHW9VRIJ0xDFSSFBgEMCCbiZETi3q474qXH8u9TMMlPy9ZKEebq0WRTJ03tBPwxMfYTKrwri1Z0c6aqUqS6j5jAywnRS3aoSxBm4OlXMzANZo51tbEkEcq88nSSwh1I+8ISCZFnEkGMaLVybvpU10oIVZwfIDirqsxlmhdohgWI09RfNKzBLA+qkGb7bgDUBeD/B64pyawzPWlbtBOEZ9BXYVS8aSBobSdRGlQGMqFBaSx22wjKorOoq6VLlZ1nQFUidTaohQCZmwg7EWj+EZzndjY8qwCv3qk/iZvAkt1MDDqhxIpm6DgKdIZ7zGpBMmxJILAhepVQbGcU10MVJplzqeHshSZvMZV01DTLOo9sCdMyQLXiRse2Ir6QOD0PqyeV+/Ifl0GKdTlkMWmSDtFt5ibJ4W4gcrRUsTUdWqVGhpNRXVNN2I1a1IhzYOpE7nDr6X6Pm8P8ybI8pBMGKVbW3SQdhI2WR7WM4xipbkd0JuVJkW3jnKpHnGrQJ6VaTqfwBA+eO8S4/lqtEtSzFJmplKyqrqGJosKmkKSDzBCv97FoI+WKHxHhQbOZlgiEK9OzUqLgHyKJJllNRT15THXecaQjudJGVpZZJeEVDq1VQdCpSoIT+7SBdj8Wqlf/TGDeK6IOTzPpQrf4GxUstw1XXzqQREepRXXR+s0nhq6I0a6pAtrE6B6YnOPcAqUsrmGTOZhlWlVYpV0VQwCMSklQygi0gyJwmlY/cr7eF0qu1TMqruYHIWEx306b/yX3Ye5DgtME/V6IkCPs1LGPUiSRtbrE+uFcW8FOqsXr5okghUVzUkhSdIRFpiSFNpv7ziey3BM2wFLzixNHUi1FQMQpCu51libshIPMNSyObHT5sYr4UUop8uirt4bzRzmsnMeUBq0OKukEKKemXaLKARA2AAAAkczefp051sFIsZ6HtsRvPQ/jqxZuE+Ds1rbU9FSrEESaZkeiUQGHqCdiMQnBPB9Zsy7V2QoRUYaWZm1M4IuVBAAJBE9R8IXiWrwilBYSZswqk9vwws1tIJPTsJPwA3xEN4iywWfPok7ACpTlm6KBMySQPjjv/aKkzU1oRX8xlGqmVKoraCXYiTZKitAH3hJWQcbUcdjvhfGUrUVreyDAMg+3YFRIBbmsDF8OqfE0/ej+639MZH59Y5vKDailVok9okwRY6tcxuF3ixviRuN+9/6/hitRRhlvAoSbWSxniNPqw+IP9Md/wBop0P4H+mK6zTuYxxWF+cfEj19ccnnR3e3fsVaosZ4mnv+GIfiHi9KVRhAaFEDUsB76g5g6Pu2Em+wwIG0yI7wf63xWvEiUkqUYpGa3mrNNikNylap0ztqdj3O84uOpGV0VHIvP8ebMNclgIKimjFFmwI0g6jY3k77qCMNM5mQqMpbySykCq7UkCk9QGcH4RBFjOJan9HhLFHc7ffq1aqxMRpmmOnTEdwHhWWbMDLJTak4AaoyUqIQzT1wpfzGmSNwLavTGfmyawjfbFdSonwlSRFrfWqfl6/L5abVJcBCLyJnWJABACkz0B834Fq1AQqk9nZdI+I1E40riPhGk1bKIz1dAetUKh9Op1RNJYppIjTsLXM4k6Hh3L+ZULUKbFWGlnUOwHl0zAZ5O8nfGLnJlJowzL+AHcN/vCKyOyMNGoSpgkEPselsCr/RvW6VaTfB1/kcX7P8MovXzYejSaMw45qaG2mnG42jEdW4DlRf6tQ/5VP/ANuJ86e6k/wVSI76PfC9XLZyiaq02mqul0JOkeXVkHUBYyByiZNzAxDeN/DNZ87XqIEKsUjmg/sqc2j0OD8CAp+IKCUwETzqcKvKvNQEwBa7En347xRjU4rmFJJUoCF1ECfq9Ezb9Xxrck79jLF0Sn0T8Cr0M1VR9NFqlOmRPl1OQrUMlQ1pEe1GxtY40hfBcvLZrMEE+ynk0wJ7FKQcf8WMx4zx9ss9Opl2KV9CazOstpWF1agYGksNMxcQFm+15biNNvLiojeYAUIIhxEysGDYE2O2M9R3NijO8LoVngPg7L1MvSesKtZnpqW8yvXcEsATympp39MO8/4TylCiWo5Wgh10LrSQGPOpg3idifniW4B/3ekOyAfK2FcfH2B/t0f+tTwF3kivEFJalT6noUrXy1csRKsAGp0zB2CxVMjedPSSI/JeCVpnKtrYnK0jSTpqUqqnX39mwEAaj6RJZ+gq8VosBBfK5sse5FXIgfgAPhiXwpKsIkb0aZW2K7xXMU0zk16i0qXLrdmCqAaYsWawDEhfWY64tWM0+lsfY1/fl/8AHRxWlyKQPiXFqVbh9KjTrU2anl6ZiabjUARUUm41QV5d5UzCycUvM5oVAsNdFVSLyXUKLSdibiTYRcwMQGTqhCd4BBPUXAIZW2IKj2Te0gmIw4rZlQdLAXEyYiCTFjtA0kR2xpKFHPqScpWNctUCuQLS6xFuUbAdYlj33udsSVKhrq0xDKlIEyZJ1rpaFEXOtdrwDffEXQyzVKpQAizHVpJgEGTIHaQD3jEjXzJSIM+0zR1YkaZP9mQJHQnDfJLRdPA1V6+doIrMFVNRGmeWmdQYzIldYIIvrNObG1k+k5vK4fVon2Q2qkSd6bU63Le5Ktb3EYy7J56rQpqUqsmpUqEoSpiLFttUNMC8QpsRZXibxZmqirTq1memxaUeH9BBKyDBm23rYkjFs6NB1JG0pisPTP1nN/26Z/8A56I/lizUTyj3YpPHuNGjm66ADn8o6iTy/ZKJgXOwxpoS2ytmeorg0C4DT/8Ah6z0rU/wzc4s3iClOVzA3mhWHzptivcBvw4kfvqfh9YJGLLxkTQrDvTqj5o2I1P7vvoi48IFlK31ii1OYaWHnQp0VabK9OqVkyNKLUUA7QDEiZipnlbLUs4pCmhrqOImwDU69BgoYnTEACeail4E4yrKfSG9NtS5egF0qrqocKdJYoSNRhrkH94IAfZGJDIfSq9NnjKpoZtegVWADaQhgaCApAuoG5Y3JwOLVvvjg0bs1qpTG4MwLHv6nvO+KnkMwqEkgmQACAbdbn7otuSOgvbAfBniw1sqo0CmE1Io1lzoQwoYkAk6YuRJEE74acU8tU+0gnZRAMkETuRsDsJ39MczWGiovKZTsjl+JZlBUy7MUYkK5+rqNSsVI5gDIIJPoLdAdA8GcCGVqVKjQSUDSWBPMSwACwoVQrXPMS7eyFGqD8DcS8nh1Mz/AOJVNla0iq97dmX5Ymchx3W7XIU0gBIIkKH77CSfwvj15Ss5OoTMeGavnU2XytKMWeWeYNUkaQEgkqpFyAD3vidp5aI6fH8++CfWQ1d7jSaVIqZBEh6tvQyBab6f4bqy3EpMFl3iFgtMSLR1B+EH1jHU+ONDilE5RpGJYBbnYlhpk6TMC5EGOk7nHKWwEiYNp62B+R7dxiM414lFMwrNqGgyQoFy1mlZHKptpnENw/xo7O8PNyFnTBkIVAhd+VjAudRF4xx/6fPTvv1+ofAi4Pk533ix/W2IPxLwVH8guGJp63XTEa10kFpFwGANryMcq+M3FIMQFJA9oQbj4Xjm26jpiLz3it6qq0C2tCo5SuoAF7giNyLiYItBOOico6aKh8UlFF7zviGhSqvLhitNzpW5OhhKiN2lgI/pireGyRxOqSjBHNMq5UgELlW2JAndh/dPY4ovCqb5irSy7VPKZlcKzANqXTrcDsZDkEGftJEjURbauTellMyFqirWAeoGIqU/ZpadIBbSYVSQZ7TAk459Pe42laZtNRi+Sc4R4rp5mrTq6oRK1WmGMAc9NNF56kxPWR3xa6I56tjuv+Bf6YwKnVng2dCmIzNECPU5eI6j/LGl+E6+WzmWp1mo0yWRA4KqQKigrUjpBZSfcRtjKLe233gmDtZI6rJzWe9M0340Muf54b5il78NH4HlnzWe1UKLaczpWaaHSvkUCFWRYAk29ThFXw5lf/lqH/Kp/wBMZN1K0b8lVpAjxDlu5q0PmVw84hWR+ItUpUqobTXVydMOyJpTSATpY6CI2I0Ebkt2hwmmmdzBFN6a/VlNNqYFKmGDprlgp09JZRIBY9MC4/xBjmS45ZGogXhh5WoAhpZbuSWC6g+mDBjWepax6Z+pnL4c9+w74oifW6zGlQVfIdSDT80al0gPR1EBah9nVYQrGASWL3gXGamvKsXDNRWyalgqlPSajDR5hYHSulSNTI4m2gQ2XKNVVmVWIp1GkB3liWQ6yFLOAdaARAYKAGLAYfeEl1t5TKrCqrwvlK5WYliDeDp1HSWJKzbljlWo1V8kQaXHfsaL4b8U0FoKtbMUFqAvC61DFdRIhNRbvAEmAO+HfEfFWVq0CFrJqLLCMwVzoqKTyHmiFJmNhOKtlGpHLCi1RKSo7+a/ltqqUkzDIyhgAbiJIJNx6kS9LxBlq+WzKZanpp5dVGoAaRzDlnvAkiZjeJx0RbOhL/dTHlfitGtxLLmjUSoBlc3JRg0TVyUbe4/LE6MRPFYHEsrED/d87/1MkcShxbMvkKOM2+lpZo1wN/8Ad/8AqUsaMzYzb6W1Jo1ouSMvtP8A5lPtfp0xWl/YmXBkb1DKODp1LFiLKQPhZjEdbbRGJCu3+706je3Rb7twbjWDAAIIUN7n9LgzdbT5blZ0+2LGVYENYG5IY+k7+rhSiM4J1LUUWmAy3llgx7LEHtcwJEdEjmsNCfWaZEEXK6diCuuBewBY2uAHjY4iuIgq2gCWNi09+vx1AwZw7zelKdBrjytSiIU6gRBI66lF++/XCeIjloVbE+wOvM11M/h/dJ9MZoSHfE6g8pGLQwChBtsJfVbUbrAgmDvY4juL1QUSEvLEt1G1u0mAP7pA6zIHOco7imwB6+Xe225jtsBviKzVcugI9lCDYEibqoImy2a56kxN4qHBppYkj6Cy55V9w/LFK8S+EqmbzdQ06gTQtKZQtMho+8I9n8cSWU8HUmRW8/N8yqf+8NaRNhFt8LPgWheXzBnea9STG0kEbThRaRrgFlODPlsk9NjqgKdQUgHnJNpMbjExxRD5dSx9l/8ACcQ7eAsp1FU++vW/9+I/PeBMkilhTbUASCatU3j+36Yby7JVGTefHMJki8dv57nDoVATG5JG3YkdDzWF7T/PEdlagJ59o/e0y3QTBAv3gWuRh+mX00wVZiGJ/hIg2AOoqbz1uDYmIw5PPuNsunhrO+RlqctF6yuAVDagzlWUOL208vWSSJszbjXiM1qdCTr0ai+oAS50gNsI+9aF3EAiYr1VKyrqYMEQuDfaCAwMg9NI6Dl9CS2+uM5F2bexGs3kk33JJJJ/i6xjnUW7Id9S/wBbwpSVwKVOm7akVSFqAliARBCsFVTYuzKAQL9cFXw9WphiKLqtMmmxpvI1WlJR/UW6z1xbDklb7h+Jn+WFjKHTpEabHSwUrI2OkiJHfEy8LB8SkvqxPQT6lUp8fq5arT86rUpAsoPnapKawzCKl2m998IyvjiqrGcxTZu5NPX7JF4W4gkwTuTi85fNsK5rtTWpUK6GPmMFItukldXKLxO/fFYzXhYtWNR6VJtRksq6XHKQCBs14+8vU4l6OolUZv7k+TL1KtxClmc7UY0les1uZVUKCuwLWUEDuQSD1ItDvRdCRVKqwMRKveYN1Zr9xMi89zpKZtqFNKao1JQsKXpMxDlpv5RqDTPOWZxJ3MmRF5Lw9SzWarV6vlZpuULSp1aVUABKaguoYuCDT07X1H1nkjreIi2pwdLry39sZNvLjj1/BX+HcQ1UiqGmQdS3WST7R1CQCoDEz0k/GZpkRLKamsvIJLyuorCm0BgRbbeJDYneK0MvRpt5uTppZoXytJOkEgH7MDTE721EAAm5puc8McQJBp5eppkkaWVbbrJLyd7zffvedPWl4nFNV6m8Jx0uFb9iW4FUK56gz6eVkWRt9sXpQCTJE6bH0tNjoyK3mVASSrRAnlFo5IQG+5ljeY64zGjkM3RXza2WZTRZKtVi9DmNJUqswHmBnNrROwEyDGi5zNUg/wC1oqAw+8SSBE7EaTvG/f0x7fh6jpqLMdR7pNoyrKjy+DZ9CJKV6CsPUGmp29V/DCPCnGXGbyCLVreWKZVkLcuryqrNCiARqYbibXJN8XnhHh7JvTzdOuAVr5qpUOmrGoB2NMkKw0gSCADcETewY+IfDHB8nTVzSLyxCJ5lQyRdjdoAFzJB6Y57jG0xbKSY5y2Z/wB4zpveup2/+ny+BcR4t5cQpMzBgkAgE3UXbpYXN4B6tMjR4bVqBDkqih4OuogIkiRIV2JGkE6hI5fdJOJ8P+rM31DL5ddSOpddOqAFLUnUrIZ/u/d5QCZYgc1wvnv7nRpyXsMcqW80a3+0VwA4LMIkO1PTAaCLEPdYYiNKNiNbiFMuxDIQoZgkBYZWVKYESWIPoIESRuXefyegMo8rzKoB5CAzM59kHVKqo1HzCUkOCIvqBl+H0mFFG0ipVgOEYsEVbhQVOmozNqYubHUvtXLE9lNyN5VJ1JZeM464Xf6AVD5i6opqpldO2pJgAAQVIII6gqBBkg4luFZepTp6lsivrJ1gALpUcxJgK40DTYxPezvP08uqmoaVSoyhEZvMproVYAcqlIILBReOwiTNS4p4kmFTX5ekIqidJVCpI0ixIAloIIabXGMtLTlJbovF13ZlPSl4eVamHXGLp/csHFsy9Yoq11qsKY1JTXSFn7oMksQujcA8swNg9zfiyoMsqVCoDg0wFsyzeB2QFABBPWRAEUvhefOsNTaEGqJHVWszKvNqdyf3epAtGJfN8UVWJE1CRGoRsCCgLxBJB9Nzy2EaTTuiXJT+I0Dg3GTmM/lyYhKeaAgMPbFFiea8cgiR88XbGU/R1nfMzlN9JBZa+qd9YQ6lNhtA+M/DVgcaRTSSfeTOqEtjM/pcaKNeDH/d7zH36XXGmMMZj9L/AOwre6h/jp410/7Ey4Msy2bNRdJADg6ZizEWE9NX53wTJ5lqxanUiQGGqNOlpsWI/jCggR/LDLM1ubzqdwbOu11iJF7yAev44K01HD025rAxYvJEEXudh6HTtvjeRz0H4soWmyySNQanYbXLXuD7Y22vvNycNIbLVZ2RWZPVgAZm5HMNrTqIw6q5gAoHWxAlYMAGUK7y0SwIvsvUzgdM6QQRqRqZWVDEnSCBJHW6m37pxneCbxRG1nJQgx7I+AJhtvff39tnFKj9gyqJllUEXMAiSRvY2Hr2BOGgoMQCo9oF2UX0qLqDvGoQQN4jeZD6k7LSDgKVYMD7OqWiCJB3iNr+7DeDRWmbRwzOD6vRLEISiASym2mz3ibDUV33F4nHsxxAIAoddR3llJVSLG78+xbeSDvPtZnl+Ov5WgklCqEyZsIW1gQRMSNJ5QDEDBkzzKRzMRo0crMsqo5BykWEiAZEfGc91FNS4Re24+mp1NRFJvTkMRtFzCggEA7jc3jaLq8dV0JZokEEEbHadrmCJWSRHvOKoc4xGm2kEMeWASNzCz1vYyNTTIJwyTMkMGJJHUlphTAJaegBG+w+OI830M5Nogsj4eqkBi3kkdTIMbE+/ZY/i6dbDllVlK1CGZhYaWU7AMyg+zygSFFiDG8BbVUsCwIkkmD62B95J/1watWK+0pW8XEEmBaLEDTFx6egxhqaspManm2EyuX0qpl9I2kxIjSw1aTe+94I69YqrlWFaaKgtL8yi7MbsbtYTOHKooIJRWMnkMloEgC1wssSVB30mJw4oVASC6CwBYspqAkyOYIGYiQLjqe18Zxm455OhyUopI1JVnf8sHCDofmB/TDanTjpb1MYMgv0HuH8zj0bLDae8Y6ac73998ckjHPMI93czhAENEdh8v6Ya57gdOraolNx2ZFYfjfHqvGdNlo1GjqQwHwsfyxxeLVDtTqe7y2P46h+WDIYC5XhTJPlVqtOegq1Cvwp1CyL8FwCvwbNJzUa6sTMiqv7xBYhkCQSb7G9/TDpczmCbUwV6zA/JzH44XmeN0adqlWmrfuhgzT2CjmPwGE3XJcISm6im/kRz8erUwfOoVEiTqQGqhENtALCSVtp2GDZbxGlSArU3LKNIDXZ4uoUwejW02j3ST/bJP7OlWb1IFIf/tKmPcDhlm8g9cMKlLLKCL6kNYn3yKY/PAot8IvZt/u0vm8/ZW/wTGbzoWlVcIWamoIQXZ2IBVEtckkLEEz0OKbm849SqKtbLVKDDk+1EBVpFnFSTTUvLVAAJIgG6y2H2VyuWplglSo5kSlEsdJ6ctAal2G56YfU1KEtRyiq0xrqFVY/FRUqH3NpxlreH8yO1uv3+BuEff7UvvKv0RPCqbsGCo6oxqFfL13DrAYuTonc+2CLAbDA8n4GqgqzuF0ydTQXWSZ03dVBEAwwJiSegk34nXn7cVNOoGcsEPJ1DCpqcn+wATIgYFU4Nls1VgZqzK2mnW1u0sCDp8xxtvYRfGC8NDSjUU5fVITlFKkv23/5X4Y3bh2RWC9RKhU/+DTBUaehA1hSsi8qRbbDJfGOUFdaVLKkl6qqWqiwLEQ0HVPeBHf1xO8R8J5moWWnWp6Y0oOdNKqwmDoMsRvzbwcUtvBedpVMuz0Him9HWynzEAUoWfkckCepWwUzYyVpSnlygo1x1/IlrSckl156f8a/Nk34rzdatlzSauiK50uFpcumf4mJOw2ZemGuV8Bk5Sn5elwy6h5gu2uGCwOXSNRJ3kiLjBuPV4SUVdQMgnUb3gwWK2nt0GJEZ0eTSaowI0UwFJI1Mo1czEG0AEqBeQGsAB5Or4zVlCPxXn/rv2PU/kfC6WlFSUa7ffqU0eFKyU48jladIplWJCkAtI5iCWBDG5BmOgU3AczUrKyU2ZaeksKa/eeQUBESV0qCASRpF4jF4r8RJUtWP2YAOkffi5MSSUPNzNcDVEyThm/ieRqvoFtKCVMhpVSwUsx5dyBzGNicNfyGtLiKPGe1DfwjkatLiNIVdI1CtAVlgRSJgAExYrPeJ6ydNGM58PcSNbiOXAuFGYaVuADTOrVp5QNRBkQB5qgyxxpfl9cev4ecp6alLn/Im92QDnGZ/SvVEsjrKFaRY6tMBXp7SIm/cbHfbGotS9MZT9LyqX0v7JWlN4kB1JHyU7XtaTbHTDkifBmf1TyGaG102JB5doknUDAmwvIIIPLItNcI4bynylAPmIGCwSVjUySTIIYyTAYLFojEnkcvTq0VhlNOCLe0QmnX5g0aVEmwgFpMW0yXM6aRyxUCKaujLI1abyyXGpwyDVbZ29obcs9ecm4dTKOhKacn38yAzHCXqZetpXWVePvKQGvcMY5Sad7HTqJABUswp0C1NVYgn22ZiTCAaXMTeJ02MFbjF1zmWNRHokoupV0LBYyGKg6WnlvTkRdwLmVmCfhlL7OlSDJrVNIUr5lTzEUMoOgOdWp1bbYcgWxrR1m1T7wbanhtjpPvuit8NzrFyC7FYbSBpGwMHmMSAxgeh92JfJcALsVdtS0gDyxNp1yDPLAPMGBXVqvthnmKKEsoohGDMdyWJ3jSAIOx0gdBiUrfa88EyAQRMW0ktOkEoWi4WxC7RI6Zy9DOO1MXVp0xl0iWJJCh+kQDJgB2JYkAEnfYEYjqeZkklSZiQFuCRAG3L7JHS4HXZ8BT1KgUIxBLESrEkbDrM9CZgm0TgS06QWAx5Sb6gSZuYHsmdrgziFwa55wCZF0rq5S1gSQNRAvYAdZ3v8hLNiwMqrwWgEgAbDbYTAJgm0YkKKq1Mkib6gogbWEE7yB0iBJvIwbOtJCgQBp3EtvBiLBbExHcknofQlw3K+/qdqUQAHCCAGJVgSbkSZYAzEMCNuhx7NU6uqmUgyrGNgSJAkm0nVpA2uZjqLM5uwkWBMXmQCOs3OxN/jhs/Eg6wF9lRdu/UzJtcm14jEeUJ6cejH/CW1MfMOixsRdgsTPXdhaeo2nDg50uAdM6hIUTaCfaIgjeYB6/JguY1FWLXHtHS0CRAgxD9BHxMbY5VqyAJXT1AkE9rAGdh16HaL4bcmJr61p/zjBVp9/wtiOokfvfP/Lb8MO0qEG0H8Md52DpUAvH9cKFTDf6xG4PT9d8KObESdu8EbYBAOL8RaigdaeuWVTzFQoYhQxsSRLDYWE9sBFOu/tVUp9xSpyY7aqhPz0YVxXKGsFUVTTWZYaVbVEFY1bQRPX3WwhOCUj+1d6p7VKh09fuLpT5rgi1m03+vxk6FJRgqcbzeLf13fD9v2Nq7ZYHTVqtXefYao9Qz0HlU7fDRh5lKjgRl8qUHdtFBT6lQDU+aYk8pRWmummqovZVCj5AYcCf0P64rfX9UkTPUclUm5L0bx9Eqr7kcnDa7+3WWmO1KnJG336kg/8ALHwwX/YFE/tFesevmsag94VuQfBRh9qx236viW2+SFJr+uPlgEdKiAsAdJAA9wAt8sKp7WAjtzH8onB1cdB+J/mcJqVfcPdc/j+v5IkStAt0/AfhO2OZnhlMgioNQPRoYH3iD/PCJvcsR6H8DeMHo0hMAD+9IPvsB+eACJpcEVDNB6lKJAWlUqaBPXyy0fNcEf64ns1kqIbHzaYB0n2gDT0idJIEjcA3xNsFHtkT0KiD+c47TZGDGTy7sbEAeoMn5YTuilyZjxr9n8sSOSpZJ6dBcxWqUmVV9oRTLJB1hypAvBALfdsBFmPHMnU8sqqMzWgKpJ6dB+rYk+C8RqeVTotQIKiJOqAAZE8pAbYwQOl8eJ/HeHuL8yP3Pe/mNSE4RinfbC5vwz9YosuUzVLMew3tRq0iNBZGaFIUTYW1TM4is14NzVGiqCkH06rUHBJ1kSJZkPQCYMgC0mBPZnw9S1SyqpXmEPoYTI1DTt8+nphDcNzCmaWeZQpkLUcOu8hSGDWnbqBAG2PR/wBHpcJNdT5xwTKnw/gmZh1qI9MgL+0DgGQ8xIu0sepsZ6wJqhQYoGUkg6eYNAgLEmYInT6G/vOC5zj+ZoqPrVSjWGqFNEHUGAc84hVKwAIW8m5gyITKZny1YFmZD90JddQgX1xe4iZntOOqOntjtL03twiwZZJYlcxUPMDC1GNo2kH0H6nFF+kMsvkLVZmeHILMzwLfeaWNiT191xNqy2XKgBKkF5gOpGwmTBI2tvin/SUSzZcD7Q6KnsBjq5gJHX7o+BF8Vpv4i9RVERwOk9CJZalGpytpcnRf/wANZGpC7KW0iSINoMyFDiQ8003YajoqAadRMkABLwCFVmJGoS1mQxiqZStSpDerSLqyMjEABXCqzAEHUAGnudHylclmnCIaZVlFRqdMuja1RlPMqg8/2Y/d5gukbuDhPS3SbYaUntrv8Dk58GjSqwadMoSgQPCsV0sHUAkoDSYapBirpAAOtfDOgiVKt5muICmIJbUpYmNWlWglivl3YkGG2Y4pTWjTo0UaoKVJt0gVWduQurKCAliCp6sZEQ0HTqyfNpB1DVD5pIABBbUCSbAw45QenSNRUNHNvv07/wAibaJpxRaDGliTfUG2MHSTygWgMNgwjfAqbhSAG5WtT1RAN1pp93qwO1osQNUQ+fzaloHN0UmNrAzBiPf27zBMpm2uV1Hfqb7czdvce/TG0oYyckmmO6KIjqsFnfQADpUAwZA2JBI0zAnVEkgjEhV4cAkkstRjdpMSPTZgWi5kwehxE8LzINZWZEAmbiYP3Sb9GtJsov0w543mdbBdUJUYF4gmF6XnSRBOmY5iesmazRcNtNvJ6rWppB1ByB1GmDcEk9oJkAm0C9wWtPjI0sUVQSZkAAwOh7mIie2C1suivTlmYiIIC6WAknYbTa/cA7TiI4jTpg/ZtOo2EyAPlIvf02xtFJjlfIStmlJlySDAVQZA7zOw6iCZmZwrI0tQZoAErO997KPeF+fWMMjRA06mnpYbfI3j9dsO62aSkzaDAYfd6ERHoRvbvhtdEJOxymf0t91pheU9FJgcp6z1ifngdTM3NlPSXgAETZT2HYzedusTVzJZpO3YWt2/Xrj1XNOxmWttckgdp3O/44S0kRR9BKAMERd7/r1/LAFVxsQf89v1f8cFWr3X9Htv6fLEnSGVjgi1yMBGZX3frf8AXbBNUzcfGPh/rhAGGZ2BGCIyHpf0thuie73jv+v5YWq+n664AHKIOjfOMLluhHp+h+rYbFbf59cdUEfj/ngAeKW6/wAv647fpPS3T8AT/p78NtbDChXPcflgANUzItqIHSSdM/PHvrImJBJ6CP0cdTN4S5pt7aIfeoP5jCGGpmdrfr5YWdY2IPz/ACmMNjlqfQR/ZLD/AAsMd8ntUdfirfiwJwwOHe4/Xuxwlet/hgdbMFCAag1GdIKqdhdjBUKo/eJABIEyQCzCu9UB2ZyLstIaUUdC5YiST93qL9gUFEvlKeuynrflPzG2rY+lt7RhxrRPYM+saeny79Ivt3Z1Hc2bTbbSsT2LaiT8B6YSlM+/DEEzDarn+WGlXKhwQSVHoTI90b/lvhxfthJqxvI/DCGQDcAp+X5ZLG/tGD94HaImBp9xPW+E1OBi3O8Dpy7z0kHaOvcbWxOueuANSHQsPcRhgsFf4hlahgrJC7ARPTeBY2EwO4vAxTfEdOpWrI1RTS8oFUBUg3IPtTB2Fxbf1jUhSv8Aj+vXHnphrQI9ROHGSjmhSuSpmTU85XX2Xci8ySR74P8Apgj8VYgLWpU3AEbGmQLWmmVI2uBGwxoeY8KZd76QG/h5R8REfHENnPCEz5T/AAYah069Pl1xrvi+URta4ZSWy+TaA1GqgAIAV9Yvp6Pe0CwbHcr4Ry1SoFpVyXdgERkZWLE8oEE3JgbjviVznhuohIamYHVASB+cjCfD4GXzdCs86KbksNPNZTECYPMRuRYe7FYfAsgc/wDRfmEJJS0iJIJt09qDM9omPWWv+wKtAMGT2iSTojaABzXI+PU7HfZ8j4xytSNFdVLWCufLMjcANE7dJtfEjKsNQ0sDseUz7iN/niHGwteh82Pw4tqiZupM6ZmxI3ABBG97HbCKeXJgLAsQ1wxIB6WAmBE/xGY3x9D5zgOXq/tKKMd5IBIPfmDQcQua+jrJMpC09A9APfYSFF7+zhbWRS6GHcRoqNWklSGix2PUW7wxj1O+5inpnTJB6XG0Y2fOfRJQPsOI7EsB8gVAxG1PolqAyqK/udiSe3VR88UsFbb6mVLS1ExftbCSp2In9b4vTeBtROhTaRKaagsbwQWB6eySMB/7Gge1rB7GBPpsf1OHY/KZTXQgm0joY2/ngq5c/fUx3H4dDO+Lf/2YVfZWREXLb2k9vl3wqtwKQRJXoeba/wCcgTtviW2+CvKZpSt+f54MX79yO+045j2MxhNIieh/l/oMc8sfr549j2AYo0bnp7ie+F8wEzO536Rj2PYQHFrkSSATEH4THwnpg/1jeRtM/jt3vj2PYACUmnb8ulvynCz7h+tu2PY9gA4UFrCLdfjjytP69/8AQ98ex7CGeqED9frscCr1Ctuv67/0x3HsAyHNRq1TylbSGkux1atII1aSGBk6dIGyi4ty4nqKBFCIAFHS/wASSZLE9WJJPXHcewAzxzH6+WOrmb7frpj2PYQBkrTtj1/1+r47j2GIFoB6D5D+Ywvyv5dP6EY9j2ABFTLsRaD8SP5HDCtmQhhlj3GfzAnHsewngaOpWR7DV0NwOvxx6pTjHsexQMa1+Wx/DpsbYj81lUcc6q07yoM+h749j2GIjMx4YpMTpGg/wzEj0NhPpHxxF+RUyjvoqMCQGOlmQFo3OiOg9dhOOY9ilJk0Oqfj7OUjpZ0qAG+tCTAiYZGQ/OSZknE1kfpRVnVK1FlY3HlkOpBUNJ1aSpgjqeu++PY9jZK0TRbKOaWoAQCJE/OMGqUoE9r/ACx7HsSLqfOvD9QVTTcjYAz6dth+vfiUbjmYTmWq4kC2qR69B22vvj2PY0JC0vFldTD6H3N0UdJ6Adx8vjhdPxcD7VBCANhIue0k/qe+PY9gpDUn6n//2Q==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AutoShape 4" descr="data:image/jpeg;base64,/9j/4AAQSkZJRgABAQAAAQABAAD/2wCEAAkGBhQSERQUEhQWFRUVFxYYFxgYGBgaHRoXFxkXHBcWGB0dHCYeGBwjGxcXHy8gIycpLS0sFh8xNTAqNicrLCkBCQoKDgwOGg8PGiwkHyQtLCwsKSwsLCwsLyosKSwsLCwsLCwsLCwsLCwsLSwsLCwsLCwsLCwsLCwsKiwsLCwsLP/AABEIAKYBLwMBIgACEQEDEQH/xAAcAAABBQEBAQAAAAAAAAAAAAADAgQFBgcBAAj/xABKEAACAQIEBAMEBwUFBQYHAAABAhEDIQAEEjEFIkFRBhNhMnGBkQcUI0KhsfAzUmLB0XKCsuHxFSSSk7MWNENTg9IlVGRzoqOk/8QAGgEAAwEBAQEAAAAAAAAAAAAAAAECAwQFBv/EAC8RAAICAQMCBAYCAQUAAAAAAAABAhEhAxIxQfAEE1FhInGBkaGxBTLhFEKywcL/2gAMAwEAAhEDEQA/ANoWnIuPhhJpEbXx7yv3jHuODKRG/wCOKJAiuTaBgvlAjAHy0/64SqMveMP5Cv1FsGXaMDOYJ3wo5ibXnAmpNvbDS9RN+gsAHuD6YLSpmTqmOn+eA5VDqv02w8qYG+gL1PGBsMIYE+mELXvBt2wQ1cTQ7OMQBhMHcYRVLdDhP1nvOKoVhpHU4aZihJBnDhVDbXwJ074ccCeRdNzF/njtSpHrgIrGbDDhbi+BqgTBDmG0YDWy1rYPE2GFhQogXw7oKsjaLMDBXVO1/wA8SHlgXOApluaSY9wwSvXEgQTipO3glY5EVPTDU0yTh1VRip0xqg6dUxqi2qLxO8XjGY+JeEVqqM2Zq1KhFWippEgIF+tIrA01+zI0GQxBaNzhbqK22XrgD6qFOs6FXqojspg6CyglAewNsSDVSdsY1m/DlCmaZ8oLrf26ahWSKdSoGDASCGprcRvjWeB5J6VBEr1fNqqOZjuT27mNp69gLB7m3bBxrgOyzgbU++PVlaeWB78dpCLvzH8B8MadDMXRBjA8xUjc/LBBWD7MI9MJbKDtOF1yP5AqUHHqiDCWysGxj8cDq0JiGMiJJO/e2LpXyIRUfDao98SZUdBgbUsCkkDQwXLAmT+WDagNsKrLaTYDqdvnthjlM6lR2FOoj6dOoKwaA06du+lv+E4u7FVBnbAjVjecPX0gbzgaUNRiCB6jf3YEwoYCvLaYw6OXMbYc/VFW9sCq5mbDCcr4GlXJZK9UMLHA6dMdcNjl4/ywRQRtqHvxyUaWPFWLi/wwh6pHS3ocDTNCNyD67YMK4ImxOJodiDWn7pJ+GCrRtYfA4TTqTsMDaqwNwcMBwigemPVa/bDfzZwRVteD7sKh2epvqsQDgpo2tOBK6+7CajspkHDoVnXXscILmNsFFYi5HvjHXqq2AANOmJnfDkNPTDcKZscLBg82B5BHdAnbHHBOFJVBnpjzDtfAAOmehj4YLIwAqOoOFKo6Xw2CFOpwAKZwZiRgaueuGhMXHScU/wAaUfLp5l4keSa3eWo03MAdIFND2lsW/UMQfi/hSVsu4ak1VlB0KsyS0AiBZxsdJBHKNiAQqsadFXbIa87l0AXSC+rvCNTKj3FFriPdi+CrHW/uxmX0NcCKmtmPICBoWm8KLq9VKqgD3KCYj13xqLoO2LaSwTdnWbAXScceppuSFHdiAPxxF53xVlqczU1FRLBRJAOxvEj3Tg4CrJB+35Y7TQruYH5+/FQzXj+WK0aDGJJZrKAN9U6dJ+Ji0xqWYmv4qzdSxdafRkpgswaAYDKAwIFyHFhdtOxdlLTbNCq1ou2lV7s0D8cROd8X5SkdLVVLX5VuTG8TC9R16jGdZot7VRndgPbqNpQgxzsF9oGIUaA9SSVCqC2FJklX7OmAslVACaiGiQiz9m9XTcIBpQHXzEQQpafqWbOfSID+woO20GpKXayhljUCTAAFyTAGITN+LM499aUkJ0wgltV4APMS3SNlMyw6s6jwFJJGnlPNrLM0zSpwVVmMEVKxIFyAysG0squZbX5dODVa3KBppKSNSqYEAGJYiWhZBOlMNFbYoRxbiPlc+YrNWddmYsYnuJC1GPQaYHuuYzwP4y0Z0l+WnV5Wk7A6dLk9IKgmIEM56DDLivBmr5ZKonUVFQCerCSvrM794xVcrUIIYbi4+H62xl5yb+HgHC1k+o0p+nzw4ZyBinfR94j+tZVQx56YCnckr90km5IgqT106rahi2DHRyc4NjO4xzy49nA6tZQYLgE7CRJ9w3OEed0VXt/Ay/IuAD8DihFrLAi6n9fHATA2JHzGBIx7H3g/0wQViD1PoY/pjlo0s75ci8z7sKTJ9R8iMKOYkXX8MJOYHePngyGDzZZT7/Q4IuqIn5zjlOpaxn3/AOmFipHp+IwsjEq5HtLPqMKRwemPeYO/yxwVPUfhgAUVG+OMZ9ccCEXm2Fk2uPlgASFI2n88R/FONLQjWjOSGbSgUkKsS0FgSJYC0n0w9fYkGAOsxHvxjvin6Q6iZ4PS5kQAOpkEgwVUalBR1Xmvs9V0YELhNlRjZoZ8cZKRNU0jy+0rKZadI26gE/A9jh/lPFWWqDlzFJv7yj5zEdPninLor0lzOVaabQWUOyhYmSFuFg2ZbaepKxEcURo1mm8BDBNBoAJ0OZVSNyR0EwATBxokmg2moI6tBUq39kg/lghqRsMZQvDVsfK0+yvKrLsSB+yqG0HaPuibrpCkq1FUCnWr0hECKrzsRtVpmOjC/Mf4ZJNotpq6tIvbHAoxmdDxJmyYpVy45Z1U6VWzEBLq6kzDILSWI6BsSNHxrmgAT9VYdT9qotM3phwpkbMR8xGE4tBTLzBHTHZ/0xUa3jtoinRve7tAHtCQBqm4G5G/XbEZmPFGae3mBL/cRVJE2B1aiOxII2YwIwh7WSnivN5mjUBp1WCMJAFOkxBBhhLMJ3B26+mKlmvFdcEA1s0SQY0iiNj6Nb9emJPhnCTmy6tWqjSAdTFnYi0CXNrEE/2h2xI0/o/TUGNeqSNjFP8Amhxx6mJM6YOKST/RVqWcZBA86LkItbSJOprqtMKpJE2udU+9s/HqtLNBKJdG0gFQ7PrV2JbSWHtKV2j2QYsGxfE8C5fdjVYneWA6R9wL2xUvEfhZqecD0AzJyKVJDFAEsRrBDJckgg6eitOnBppNhKd4AV0827MaocQQWLhgbiEWVcFdR32G5X7VPeRblBVSQqm1OR/CTqqXiQAJfdYUNVdxXLCdYZVEn7SoKZCCGZ4uJNmKuYBAasxJWmGGa4qq6tBUn2m0oxBBMsAx+0mFkseZyTOlAFx2tpGTdBAVKyoAQXE7aaf3y3s0kAN6oEIGXyxqJOC1wQCG5bp+0YUgBIjlSSLyVoXMwzk6iBG8Iz5jSdZJOoEMqFdIVVe/ttF1DBgv7r2AXUdvNYUxTolVvAZyFabq2tWVm3Lg6t4YGcQtRUgi7odKgDMRIdjAFNNVQ1GBLKrk6K2YKiS86aYB0EgNKHJ5SwuAymHAOndqND7rSY11zCzq/ZtdI3MVFIitmmII0lUKU1CW+zVaal0piAdKteLzit5nPZZkrBjrqstQIzwxgljTUFzIC8oAE+zOH5ieEaOLXJYKfE/PbRlSjPdS9MEU6S9Vpz8Caly1omFCS3hvhYo1qtInU32VQMQAdLgrHuD06hAv7fUkkzuWyIUWGA5ijozeWfo/mUG97AVEJ9xosP8A1Mc0tVzVdDLqV1aOnhlIr7Ro0lT+3UCpT/8AyZcULxRwT6tVlBFNrD0Ybj47/wDF2xpXC010eHU+1IVm91JFVR/zKqMP/tnDPxtwsNl6pI2UtPYqJB+YxF7ZF+xS/BXiL6pmlYk6G5XjeGImO0wvxVJsuN1pUA4E86sJ5maoCDcEBiRBBm2PmfMZdqbtTf2kJU+8fy9fXGjeFvF9Wrk1oGoyiiRr0MVqNTDah9oCHURK2I2jY49DRnijDUhbtGtHNIjeXyq2kECyyJIsJk7duowqqQol2VR3YgD5nGY8d4BQVq4VA2moobUSxhhTd2JMyQlQG/aLYZUMmqABVCx0AG/UWjrPUY1jLdwTs9zc0pEixHzx7yj1A+eOLH7oHxwtWHb9fLGAhSpbZh7r/wA8c8knv8pwTV+v0ccQ3/R/LAM8Ejp8gcKWcLap645PaflhWApj6R8I/rjhI9P17scFQ/o4IDHQflhDEgDvj3mev4ThNXMgAliABckmAB3JNvniEzPiqlMIrOf3vYX3knmA6zp9ROAPkMPpD8SDLZVogvU5Qp2adlIO4Y7jqi1YuMYNmKhMliSSSWJ3ZiZZj6kkk+84tHjfxGc3mnvy0yVAk+0LEb30wF/tCoR7WKpmUIN8ReToiqRK+FPF75GrqEtSYjzEHy1pNg4HwYWPQrqdYrVpLmMs5akdLQunlBPtAOtlmQRAZdJW2wwxxif8E+N3yNXSSfJc8widBNi4HUEe0vUCRcDFJ1wJqzQ/LkSaZ7c1OibarKdJuD0E7nmvgb1IsZ6+ytddmtcNEyf7147Gs0/GSV65TJ5RWaox8ql7LQV1VBqI0zIdt4IsZN8eqeMzRqFKuXanUSQVWoraSQI5CwDCCIE2EXO+NN6JovB+zo2J1PqVSCTeIrVATsFDCmpBEF2tyjDQ0p33kx6e0BA+MD47eziuUvF9TMVGK0xTpJpWnrHmN5SwFnSw0sSXJktLVDvF3Q4kSDbM1J6ALTAkRyn7NhuTvIO22Mp60Vyy46bZNaP62BPQEG8TtMeqi0zhtWzVMHTrQG9iwJsFIACwSIYdpDD/AM1SGZFWoITJhgZnzX12O4Mq9o6TjmYoZtRzvQoLudR0jqSeZwu/pjF+JgX5bLV4KqDzqoAI5NyjrPMDuw57sb2uW6llS3AYyfw74voZSufNzIzBqBaYWkEYLqdJc6BcAAncnF64x4uXL5hKJpVHL6ABTBZiXZhKiNJVdDaiWUiNriYlcndGbpPBYYxUfFNHW9VRIJ0xDFSSFBgEMCCbiZETi3q474qXH8u9TMMlPy9ZKEebq0WRTJ03tBPwxMfYTKrwri1Z0c6aqUqS6j5jAywnRS3aoSxBm4OlXMzANZo51tbEkEcq88nSSwh1I+8ISCZFnEkGMaLVybvpU10oIVZwfIDirqsxlmhdohgWI09RfNKzBLA+qkGb7bgDUBeD/B64pyawzPWlbtBOEZ9BXYVS8aSBobSdRGlQGMqFBaSx22wjKorOoq6VLlZ1nQFUidTaohQCZmwg7EWj+EZzndjY8qwCv3qk/iZvAkt1MDDqhxIpm6DgKdIZ7zGpBMmxJILAhepVQbGcU10MVJplzqeHshSZvMZV01DTLOo9sCdMyQLXiRse2Ir6QOD0PqyeV+/Ifl0GKdTlkMWmSDtFt5ibJ4W4gcrRUsTUdWqVGhpNRXVNN2I1a1IhzYOpE7nDr6X6Pm8P8ybI8pBMGKVbW3SQdhI2WR7WM4xipbkd0JuVJkW3jnKpHnGrQJ6VaTqfwBA+eO8S4/lqtEtSzFJmplKyqrqGJosKmkKSDzBCv97FoI+WKHxHhQbOZlgiEK9OzUqLgHyKJJllNRT15THXecaQjudJGVpZZJeEVDq1VQdCpSoIT+7SBdj8Wqlf/TGDeK6IOTzPpQrf4GxUstw1XXzqQREepRXXR+s0nhq6I0a6pAtrE6B6YnOPcAqUsrmGTOZhlWlVYpV0VQwCMSklQygi0gyJwmlY/cr7eF0qu1TMqruYHIWEx306b/yX3Ye5DgtME/V6IkCPs1LGPUiSRtbrE+uFcW8FOqsXr5okghUVzUkhSdIRFpiSFNpv7ziey3BM2wFLzixNHUi1FQMQpCu51libshIPMNSyObHT5sYr4UUop8uirt4bzRzmsnMeUBq0OKukEKKemXaLKARA2AAAAkczefp051sFIsZ6HtsRvPQ/jqxZuE+Ds1rbU9FSrEESaZkeiUQGHqCdiMQnBPB9Zsy7V2QoRUYaWZm1M4IuVBAAJBE9R8IXiWrwilBYSZswqk9vwws1tIJPTsJPwA3xEN4iywWfPok7ACpTlm6KBMySQPjjv/aKkzU1oRX8xlGqmVKoraCXYiTZKitAH3hJWQcbUcdjvhfGUrUVreyDAMg+3YFRIBbmsDF8OqfE0/ej+639MZH59Y5vKDailVok9okwRY6tcxuF3ixviRuN+9/6/hitRRhlvAoSbWSxniNPqw+IP9Md/wBop0P4H+mK6zTuYxxWF+cfEj19ccnnR3e3fsVaosZ4mnv+GIfiHi9KVRhAaFEDUsB76g5g6Pu2Em+wwIG0yI7wf63xWvEiUkqUYpGa3mrNNikNylap0ztqdj3O84uOpGV0VHIvP8ebMNclgIKimjFFmwI0g6jY3k77qCMNM5mQqMpbySykCq7UkCk9QGcH4RBFjOJan9HhLFHc7ffq1aqxMRpmmOnTEdwHhWWbMDLJTak4AaoyUqIQzT1wpfzGmSNwLavTGfmyawjfbFdSonwlSRFrfWqfl6/L5abVJcBCLyJnWJABACkz0B834Fq1AQqk9nZdI+I1E40riPhGk1bKIz1dAetUKh9Op1RNJYppIjTsLXM4k6Hh3L+ZULUKbFWGlnUOwHl0zAZ5O8nfGLnJlJowzL+AHcN/vCKyOyMNGoSpgkEPselsCr/RvW6VaTfB1/kcX7P8MovXzYejSaMw45qaG2mnG42jEdW4DlRf6tQ/5VP/ANuJ86e6k/wVSI76PfC9XLZyiaq02mqul0JOkeXVkHUBYyByiZNzAxDeN/DNZ87XqIEKsUjmg/sqc2j0OD8CAp+IKCUwETzqcKvKvNQEwBa7En347xRjU4rmFJJUoCF1ECfq9Ezb9Xxrck79jLF0Sn0T8Cr0M1VR9NFqlOmRPl1OQrUMlQ1pEe1GxtY40hfBcvLZrMEE+ynk0wJ7FKQcf8WMx4zx9ss9Opl2KV9CazOstpWF1agYGksNMxcQFm+15biNNvLiojeYAUIIhxEysGDYE2O2M9R3NijO8LoVngPg7L1MvSesKtZnpqW8yvXcEsATympp39MO8/4TylCiWo5Wgh10LrSQGPOpg3idifniW4B/3ekOyAfK2FcfH2B/t0f+tTwF3kivEFJalT6noUrXy1csRKsAGp0zB2CxVMjedPSSI/JeCVpnKtrYnK0jSTpqUqqnX39mwEAaj6RJZ+gq8VosBBfK5sse5FXIgfgAPhiXwpKsIkb0aZW2K7xXMU0zk16i0qXLrdmCqAaYsWawDEhfWY64tWM0+lsfY1/fl/8AHRxWlyKQPiXFqVbh9KjTrU2anl6ZiabjUARUUm41QV5d5UzCycUvM5oVAsNdFVSLyXUKLSdibiTYRcwMQGTqhCd4BBPUXAIZW2IKj2Te0gmIw4rZlQdLAXEyYiCTFjtA0kR2xpKFHPqScpWNctUCuQLS6xFuUbAdYlj33udsSVKhrq0xDKlIEyZJ1rpaFEXOtdrwDffEXQyzVKpQAizHVpJgEGTIHaQD3jEjXzJSIM+0zR1YkaZP9mQJHQnDfJLRdPA1V6+doIrMFVNRGmeWmdQYzIldYIIvrNObG1k+k5vK4fVon2Q2qkSd6bU63Le5Ktb3EYy7J56rQpqUqsmpUqEoSpiLFttUNMC8QpsRZXibxZmqirTq1memxaUeH9BBKyDBm23rYkjFs6NB1JG0pisPTP1nN/26Z/8A56I/lizUTyj3YpPHuNGjm66ADn8o6iTy/ZKJgXOwxpoS2ytmeorg0C4DT/8Ah6z0rU/wzc4s3iClOVzA3mhWHzptivcBvw4kfvqfh9YJGLLxkTQrDvTqj5o2I1P7vvoi48IFlK31ii1OYaWHnQp0VabK9OqVkyNKLUUA7QDEiZipnlbLUs4pCmhrqOImwDU69BgoYnTEACeail4E4yrKfSG9NtS5egF0qrqocKdJYoSNRhrkH94IAfZGJDIfSq9NnjKpoZtegVWADaQhgaCApAuoG5Y3JwOLVvvjg0bs1qpTG4MwLHv6nvO+KnkMwqEkgmQACAbdbn7otuSOgvbAfBniw1sqo0CmE1Io1lzoQwoYkAk6YuRJEE74acU8tU+0gnZRAMkETuRsDsJ39MczWGiovKZTsjl+JZlBUy7MUYkK5+rqNSsVI5gDIIJPoLdAdA8GcCGVqVKjQSUDSWBPMSwACwoVQrXPMS7eyFGqD8DcS8nh1Mz/AOJVNla0iq97dmX5Ymchx3W7XIU0gBIIkKH77CSfwvj15Ss5OoTMeGavnU2XytKMWeWeYNUkaQEgkqpFyAD3vidp5aI6fH8++CfWQ1d7jSaVIqZBEh6tvQyBab6f4bqy3EpMFl3iFgtMSLR1B+EH1jHU+ONDilE5RpGJYBbnYlhpk6TMC5EGOk7nHKWwEiYNp62B+R7dxiM414lFMwrNqGgyQoFy1mlZHKptpnENw/xo7O8PNyFnTBkIVAhd+VjAudRF4xx/6fPTvv1+ofAi4Pk533ix/W2IPxLwVH8guGJp63XTEa10kFpFwGANryMcq+M3FIMQFJA9oQbj4Xjm26jpiLz3it6qq0C2tCo5SuoAF7giNyLiYItBOOico6aKh8UlFF7zviGhSqvLhitNzpW5OhhKiN2lgI/pireGyRxOqSjBHNMq5UgELlW2JAndh/dPY4ovCqb5irSy7VPKZlcKzANqXTrcDsZDkEGftJEjURbauTellMyFqirWAeoGIqU/ZpadIBbSYVSQZ7TAk459Pe42laZtNRi+Sc4R4rp5mrTq6oRK1WmGMAc9NNF56kxPWR3xa6I56tjuv+Bf6YwKnVng2dCmIzNECPU5eI6j/LGl+E6+WzmWp1mo0yWRA4KqQKigrUjpBZSfcRtjKLe233gmDtZI6rJzWe9M0340Muf54b5il78NH4HlnzWe1UKLaczpWaaHSvkUCFWRYAk29ThFXw5lf/lqH/Kp/wBMZN1K0b8lVpAjxDlu5q0PmVw84hWR+ItUpUqobTXVydMOyJpTSATpY6CI2I0Ebkt2hwmmmdzBFN6a/VlNNqYFKmGDprlgp09JZRIBY9MC4/xBjmS45ZGogXhh5WoAhpZbuSWC6g+mDBjWepax6Z+pnL4c9+w74oifW6zGlQVfIdSDT80al0gPR1EBah9nVYQrGASWL3gXGamvKsXDNRWyalgqlPSajDR5hYHSulSNTI4m2gQ2XKNVVmVWIp1GkB3liWQ6yFLOAdaARAYKAGLAYfeEl1t5TKrCqrwvlK5WYliDeDp1HSWJKzbljlWo1V8kQaXHfsaL4b8U0FoKtbMUFqAvC61DFdRIhNRbvAEmAO+HfEfFWVq0CFrJqLLCMwVzoqKTyHmiFJmNhOKtlGpHLCi1RKSo7+a/ltqqUkzDIyhgAbiJIJNx6kS9LxBlq+WzKZanpp5dVGoAaRzDlnvAkiZjeJx0RbOhL/dTHlfitGtxLLmjUSoBlc3JRg0TVyUbe4/LE6MRPFYHEsrED/d87/1MkcShxbMvkKOM2+lpZo1wN/8Ad/8AqUsaMzYzb6W1Jo1ouSMvtP8A5lPtfp0xWl/YmXBkb1DKODp1LFiLKQPhZjEdbbRGJCu3+706je3Rb7twbjWDAAIIUN7n9LgzdbT5blZ0+2LGVYENYG5IY+k7+rhSiM4J1LUUWmAy3llgx7LEHtcwJEdEjmsNCfWaZEEXK6diCuuBewBY2uAHjY4iuIgq2gCWNi09+vx1AwZw7zelKdBrjytSiIU6gRBI66lF++/XCeIjloVbE+wOvM11M/h/dJ9MZoSHfE6g8pGLQwChBtsJfVbUbrAgmDvY4juL1QUSEvLEt1G1u0mAP7pA6zIHOco7imwB6+Xe225jtsBviKzVcugI9lCDYEibqoImy2a56kxN4qHBppYkj6Cy55V9w/LFK8S+EqmbzdQ06gTQtKZQtMho+8I9n8cSWU8HUmRW8/N8yqf+8NaRNhFt8LPgWheXzBnea9STG0kEbThRaRrgFlODPlsk9NjqgKdQUgHnJNpMbjExxRD5dSx9l/8ACcQ7eAsp1FU++vW/9+I/PeBMkilhTbUASCatU3j+36Yby7JVGTefHMJki8dv57nDoVATG5JG3YkdDzWF7T/PEdlagJ59o/e0y3QTBAv3gWuRh+mX00wVZiGJ/hIg2AOoqbz1uDYmIw5PPuNsunhrO+RlqctF6yuAVDagzlWUOL208vWSSJszbjXiM1qdCTr0ai+oAS50gNsI+9aF3EAiYr1VKyrqYMEQuDfaCAwMg9NI6Dl9CS2+uM5F2bexGs3kk33JJJJ/i6xjnUW7Id9S/wBbwpSVwKVOm7akVSFqAliARBCsFVTYuzKAQL9cFXw9WphiKLqtMmmxpvI1WlJR/UW6z1xbDklb7h+Jn+WFjKHTpEabHSwUrI2OkiJHfEy8LB8SkvqxPQT6lUp8fq5arT86rUpAsoPnapKawzCKl2m998IyvjiqrGcxTZu5NPX7JF4W4gkwTuTi85fNsK5rtTWpUK6GPmMFItukldXKLxO/fFYzXhYtWNR6VJtRksq6XHKQCBs14+8vU4l6OolUZv7k+TL1KtxClmc7UY0les1uZVUKCuwLWUEDuQSD1ItDvRdCRVKqwMRKveYN1Zr9xMi89zpKZtqFNKao1JQsKXpMxDlpv5RqDTPOWZxJ3MmRF5Lw9SzWarV6vlZpuULSp1aVUABKaguoYuCDT07X1H1nkjreIi2pwdLry39sZNvLjj1/BX+HcQ1UiqGmQdS3WST7R1CQCoDEz0k/GZpkRLKamsvIJLyuorCm0BgRbbeJDYneK0MvRpt5uTppZoXytJOkEgH7MDTE721EAAm5puc8McQJBp5eppkkaWVbbrJLyd7zffvedPWl4nFNV6m8Jx0uFb9iW4FUK56gz6eVkWRt9sXpQCTJE6bH0tNjoyK3mVASSrRAnlFo5IQG+5ljeY64zGjkM3RXza2WZTRZKtVi9DmNJUqswHmBnNrROwEyDGi5zNUg/wC1oqAw+8SSBE7EaTvG/f0x7fh6jpqLMdR7pNoyrKjy+DZ9CJKV6CsPUGmp29V/DCPCnGXGbyCLVreWKZVkLcuryqrNCiARqYbibXJN8XnhHh7JvTzdOuAVr5qpUOmrGoB2NMkKw0gSCADcETewY+IfDHB8nTVzSLyxCJ5lQyRdjdoAFzJB6Y57jG0xbKSY5y2Z/wB4zpveup2/+ny+BcR4t5cQpMzBgkAgE3UXbpYXN4B6tMjR4bVqBDkqih4OuogIkiRIV2JGkE6hI5fdJOJ8P+rM31DL5ddSOpddOqAFLUnUrIZ/u/d5QCZYgc1wvnv7nRpyXsMcqW80a3+0VwA4LMIkO1PTAaCLEPdYYiNKNiNbiFMuxDIQoZgkBYZWVKYESWIPoIESRuXefyegMo8rzKoB5CAzM59kHVKqo1HzCUkOCIvqBl+H0mFFG0ipVgOEYsEVbhQVOmozNqYubHUvtXLE9lNyN5VJ1JZeM464Xf6AVD5i6opqpldO2pJgAAQVIII6gqBBkg4luFZepTp6lsivrJ1gALpUcxJgK40DTYxPezvP08uqmoaVSoyhEZvMproVYAcqlIILBReOwiTNS4p4kmFTX5ekIqidJVCpI0ixIAloIIabXGMtLTlJbovF13ZlPSl4eVamHXGLp/csHFsy9Yoq11qsKY1JTXSFn7oMksQujcA8swNg9zfiyoMsqVCoDg0wFsyzeB2QFABBPWRAEUvhefOsNTaEGqJHVWszKvNqdyf3epAtGJfN8UVWJE1CRGoRsCCgLxBJB9Nzy2EaTTuiXJT+I0Dg3GTmM/lyYhKeaAgMPbFFiea8cgiR88XbGU/R1nfMzlN9JBZa+qd9YQ6lNhtA+M/DVgcaRTSSfeTOqEtjM/pcaKNeDH/d7zH36XXGmMMZj9L/AOwre6h/jp410/7Ey4Msy2bNRdJADg6ZizEWE9NX53wTJ5lqxanUiQGGqNOlpsWI/jCggR/LDLM1ubzqdwbOu11iJF7yAev44K01HD025rAxYvJEEXudh6HTtvjeRz0H4soWmyySNQanYbXLXuD7Y22vvNycNIbLVZ2RWZPVgAZm5HMNrTqIw6q5gAoHWxAlYMAGUK7y0SwIvsvUzgdM6QQRqRqZWVDEnSCBJHW6m37pxneCbxRG1nJQgx7I+AJhtvff39tnFKj9gyqJllUEXMAiSRvY2Hr2BOGgoMQCo9oF2UX0qLqDvGoQQN4jeZD6k7LSDgKVYMD7OqWiCJB3iNr+7DeDRWmbRwzOD6vRLEISiASym2mz3ibDUV33F4nHsxxAIAoddR3llJVSLG78+xbeSDvPtZnl+Ov5WgklCqEyZsIW1gQRMSNJ5QDEDBkzzKRzMRo0crMsqo5BykWEiAZEfGc91FNS4Re24+mp1NRFJvTkMRtFzCggEA7jc3jaLq8dV0JZokEEEbHadrmCJWSRHvOKoc4xGm2kEMeWASNzCz1vYyNTTIJwyTMkMGJJHUlphTAJaegBG+w+OI830M5Nogsj4eqkBi3kkdTIMbE+/ZY/i6dbDllVlK1CGZhYaWU7AMyg+zygSFFiDG8BbVUsCwIkkmD62B95J/1watWK+0pW8XEEmBaLEDTFx6egxhqaspManm2EyuX0qpl9I2kxIjSw1aTe+94I69YqrlWFaaKgtL8yi7MbsbtYTOHKooIJRWMnkMloEgC1wssSVB30mJw4oVASC6CwBYspqAkyOYIGYiQLjqe18Zxm455OhyUopI1JVnf8sHCDofmB/TDanTjpb1MYMgv0HuH8zj0bLDae8Y6ac73998ckjHPMI93czhAENEdh8v6Ya57gdOraolNx2ZFYfjfHqvGdNlo1GjqQwHwsfyxxeLVDtTqe7y2P46h+WDIYC5XhTJPlVqtOegq1Cvwp1CyL8FwCvwbNJzUa6sTMiqv7xBYhkCQSb7G9/TDpczmCbUwV6zA/JzH44XmeN0adqlWmrfuhgzT2CjmPwGE3XJcISm6im/kRz8erUwfOoVEiTqQGqhENtALCSVtp2GDZbxGlSArU3LKNIDXZ4uoUwejW02j3ST/bJP7OlWb1IFIf/tKmPcDhlm8g9cMKlLLKCL6kNYn3yKY/PAot8IvZt/u0vm8/ZW/wTGbzoWlVcIWamoIQXZ2IBVEtckkLEEz0OKbm849SqKtbLVKDDk+1EBVpFnFSTTUvLVAAJIgG6y2H2VyuWplglSo5kSlEsdJ6ctAal2G56YfU1KEtRyiq0xrqFVY/FRUqH3NpxlreH8yO1uv3+BuEff7UvvKv0RPCqbsGCo6oxqFfL13DrAYuTonc+2CLAbDA8n4GqgqzuF0ydTQXWSZ03dVBEAwwJiSegk34nXn7cVNOoGcsEPJ1DCpqcn+wATIgYFU4Nls1VgZqzK2mnW1u0sCDp8xxtvYRfGC8NDSjUU5fVITlFKkv23/5X4Y3bh2RWC9RKhU/+DTBUaehA1hSsi8qRbbDJfGOUFdaVLKkl6qqWqiwLEQ0HVPeBHf1xO8R8J5moWWnWp6Y0oOdNKqwmDoMsRvzbwcUtvBedpVMuz0Him9HWynzEAUoWfkckCepWwUzYyVpSnlygo1x1/IlrSckl156f8a/Nk34rzdatlzSauiK50uFpcumf4mJOw2ZemGuV8Bk5Sn5elwy6h5gu2uGCwOXSNRJ3kiLjBuPV4SUVdQMgnUb3gwWK2nt0GJEZ0eTSaowI0UwFJI1Mo1czEG0AEqBeQGsAB5Or4zVlCPxXn/rv2PU/kfC6WlFSUa7ffqU0eFKyU48jladIplWJCkAtI5iCWBDG5BmOgU3AczUrKyU2ZaeksKa/eeQUBESV0qCASRpF4jF4r8RJUtWP2YAOkffi5MSSUPNzNcDVEyThm/ieRqvoFtKCVMhpVSwUsx5dyBzGNicNfyGtLiKPGe1DfwjkatLiNIVdI1CtAVlgRSJgAExYrPeJ6ydNGM58PcSNbiOXAuFGYaVuADTOrVp5QNRBkQB5qgyxxpfl9cev4ecp6alLn/Im92QDnGZ/SvVEsjrKFaRY6tMBXp7SIm/cbHfbGotS9MZT9LyqX0v7JWlN4kB1JHyU7XtaTbHTDkifBmf1TyGaG102JB5doknUDAmwvIIIPLItNcI4bynylAPmIGCwSVjUySTIIYyTAYLFojEnkcvTq0VhlNOCLe0QmnX5g0aVEmwgFpMW0yXM6aRyxUCKaujLI1abyyXGpwyDVbZ29obcs9ecm4dTKOhKacn38yAzHCXqZetpXWVePvKQGvcMY5Sad7HTqJABUswp0C1NVYgn22ZiTCAaXMTeJ02MFbjF1zmWNRHokoupV0LBYyGKg6WnlvTkRdwLmVmCfhlL7OlSDJrVNIUr5lTzEUMoOgOdWp1bbYcgWxrR1m1T7wbanhtjpPvuit8NzrFyC7FYbSBpGwMHmMSAxgeh92JfJcALsVdtS0gDyxNp1yDPLAPMGBXVqvthnmKKEsoohGDMdyWJ3jSAIOx0gdBiUrfa88EyAQRMW0ktOkEoWi4WxC7RI6Zy9DOO1MXVp0xl0iWJJCh+kQDJgB2JYkAEnfYEYjqeZkklSZiQFuCRAG3L7JHS4HXZ8BT1KgUIxBLESrEkbDrM9CZgm0TgS06QWAx5Sb6gSZuYHsmdrgziFwa55wCZF0rq5S1gSQNRAvYAdZ3v8hLNiwMqrwWgEgAbDbYTAJgm0YkKKq1Mkib6gogbWEE7yB0iBJvIwbOtJCgQBp3EtvBiLBbExHcknofQlw3K+/qdqUQAHCCAGJVgSbkSZYAzEMCNuhx7NU6uqmUgyrGNgSJAkm0nVpA2uZjqLM5uwkWBMXmQCOs3OxN/jhs/Eg6wF9lRdu/UzJtcm14jEeUJ6cejH/CW1MfMOixsRdgsTPXdhaeo2nDg50uAdM6hIUTaCfaIgjeYB6/JguY1FWLXHtHS0CRAgxD9BHxMbY5VqyAJXT1AkE9rAGdh16HaL4bcmJr61p/zjBVp9/wtiOokfvfP/Lb8MO0qEG0H8Md52DpUAvH9cKFTDf6xG4PT9d8KObESdu8EbYBAOL8RaigdaeuWVTzFQoYhQxsSRLDYWE9sBFOu/tVUp9xSpyY7aqhPz0YVxXKGsFUVTTWZYaVbVEFY1bQRPX3WwhOCUj+1d6p7VKh09fuLpT5rgi1m03+vxk6FJRgqcbzeLf13fD9v2Nq7ZYHTVqtXefYao9Qz0HlU7fDRh5lKjgRl8qUHdtFBT6lQDU+aYk8pRWmummqovZVCj5AYcCf0P64rfX9UkTPUclUm5L0bx9Eqr7kcnDa7+3WWmO1KnJG336kg/8ALHwwX/YFE/tFesevmsag94VuQfBRh9qx236viW2+SFJr+uPlgEdKiAsAdJAA9wAt8sKp7WAjtzH8onB1cdB+J/mcJqVfcPdc/j+v5IkStAt0/AfhO2OZnhlMgioNQPRoYH3iD/PCJvcsR6H8DeMHo0hMAD+9IPvsB+eACJpcEVDNB6lKJAWlUqaBPXyy0fNcEf64ns1kqIbHzaYB0n2gDT0idJIEjcA3xNsFHtkT0KiD+c47TZGDGTy7sbEAeoMn5YTuilyZjxr9n8sSOSpZJ6dBcxWqUmVV9oRTLJB1hypAvBALfdsBFmPHMnU8sqqMzWgKpJ6dB+rYk+C8RqeVTotQIKiJOqAAZE8pAbYwQOl8eJ/HeHuL8yP3Pe/mNSE4RinfbC5vwz9YosuUzVLMew3tRq0iNBZGaFIUTYW1TM4is14NzVGiqCkH06rUHBJ1kSJZkPQCYMgC0mBPZnw9S1SyqpXmEPoYTI1DTt8+nphDcNzCmaWeZQpkLUcOu8hSGDWnbqBAG2PR/wBHpcJNdT5xwTKnw/gmZh1qI9MgL+0DgGQ8xIu0sepsZ6wJqhQYoGUkg6eYNAgLEmYInT6G/vOC5zj+ZoqPrVSjWGqFNEHUGAc84hVKwAIW8m5gyITKZny1YFmZD90JddQgX1xe4iZntOOqOntjtL03twiwZZJYlcxUPMDC1GNo2kH0H6nFF+kMsvkLVZmeHILMzwLfeaWNiT191xNqy2XKgBKkF5gOpGwmTBI2tvin/SUSzZcD7Q6KnsBjq5gJHX7o+BF8Vpv4i9RVERwOk9CJZalGpytpcnRf/wANZGpC7KW0iSINoMyFDiQ8003YajoqAadRMkABLwCFVmJGoS1mQxiqZStSpDerSLqyMjEABXCqzAEHUAGnudHylclmnCIaZVlFRqdMuja1RlPMqg8/2Y/d5gukbuDhPS3SbYaUntrv8Dk58GjSqwadMoSgQPCsV0sHUAkoDSYapBirpAAOtfDOgiVKt5muICmIJbUpYmNWlWglivl3YkGG2Y4pTWjTo0UaoKVJt0gVWduQurKCAliCp6sZEQ0HTqyfNpB1DVD5pIABBbUCSbAw45QenSNRUNHNvv07/wAibaJpxRaDGliTfUG2MHSTygWgMNgwjfAqbhSAG5WtT1RAN1pp93qwO1osQNUQ+fzaloHN0UmNrAzBiPf27zBMpm2uV1Hfqb7czdvce/TG0oYyckmmO6KIjqsFnfQADpUAwZA2JBI0zAnVEkgjEhV4cAkkstRjdpMSPTZgWi5kwehxE8LzINZWZEAmbiYP3Sb9GtJsov0w543mdbBdUJUYF4gmF6XnSRBOmY5iesmazRcNtNvJ6rWppB1ByB1GmDcEk9oJkAm0C9wWtPjI0sUVQSZkAAwOh7mIie2C1suivTlmYiIIC6WAknYbTa/cA7TiI4jTpg/ZtOo2EyAPlIvf02xtFJjlfIStmlJlySDAVQZA7zOw6iCZmZwrI0tQZoAErO997KPeF+fWMMjRA06mnpYbfI3j9dsO62aSkzaDAYfd6ERHoRvbvhtdEJOxymf0t91pheU9FJgcp6z1ifngdTM3NlPSXgAETZT2HYzedusTVzJZpO3YWt2/Xrj1XNOxmWttckgdp3O/44S0kRR9BKAMERd7/r1/LAFVxsQf89v1f8cFWr3X9Htv6fLEnSGVjgi1yMBGZX3frf8AXbBNUzcfGPh/rhAGGZ2BGCIyHpf0thuie73jv+v5YWq+n664AHKIOjfOMLluhHp+h+rYbFbf59cdUEfj/ngAeKW6/wAv647fpPS3T8AT/p78NtbDChXPcflgANUzItqIHSSdM/PHvrImJBJ6CP0cdTN4S5pt7aIfeoP5jCGGpmdrfr5YWdY2IPz/ACmMNjlqfQR/ZLD/AAsMd8ntUdfirfiwJwwOHe4/Xuxwlet/hgdbMFCAag1GdIKqdhdjBUKo/eJABIEyQCzCu9UB2ZyLstIaUUdC5YiST93qL9gUFEvlKeuynrflPzG2rY+lt7RhxrRPYM+saeny79Ivt3Z1Hc2bTbbSsT2LaiT8B6YSlM+/DEEzDarn+WGlXKhwQSVHoTI90b/lvhxfthJqxvI/DCGQDcAp+X5ZLG/tGD94HaImBp9xPW+E1OBi3O8Dpy7z0kHaOvcbWxOueuANSHQsPcRhgsFf4hlahgrJC7ARPTeBY2EwO4vAxTfEdOpWrI1RTS8oFUBUg3IPtTB2Fxbf1jUhSv8Aj+vXHnphrQI9ROHGSjmhSuSpmTU85XX2Xci8ySR74P8Apgj8VYgLWpU3AEbGmQLWmmVI2uBGwxoeY8KZd76QG/h5R8REfHENnPCEz5T/AAYah069Pl1xrvi+URta4ZSWy+TaA1GqgAIAV9Yvp6Pe0CwbHcr4Ry1SoFpVyXdgERkZWLE8oEE3JgbjviVznhuohIamYHVASB+cjCfD4GXzdCs86KbksNPNZTECYPMRuRYe7FYfAsgc/wDRfmEJJS0iJIJt09qDM9omPWWv+wKtAMGT2iSTojaABzXI+PU7HfZ8j4xytSNFdVLWCufLMjcANE7dJtfEjKsNQ0sDseUz7iN/niHGwteh82Pw4tqiZupM6ZmxI3ABBG97HbCKeXJgLAsQ1wxIB6WAmBE/xGY3x9D5zgOXq/tKKMd5IBIPfmDQcQua+jrJMpC09A9APfYSFF7+zhbWRS6GHcRoqNWklSGix2PUW7wxj1O+5inpnTJB6XG0Y2fOfRJQPsOI7EsB8gVAxG1PolqAyqK/udiSe3VR88UsFbb6mVLS1ExftbCSp2In9b4vTeBtROhTaRKaagsbwQWB6eySMB/7Gge1rB7GBPpsf1OHY/KZTXQgm0joY2/ngq5c/fUx3H4dDO+Lf/2YVfZWREXLb2k9vl3wqtwKQRJXoeba/wCcgTtviW2+CvKZpSt+f54MX79yO+045j2MxhNIieh/l/oMc8sfr549j2AYo0bnp7ie+F8wEzO536Rj2PYQHFrkSSATEH4THwnpg/1jeRtM/jt3vj2PYACUmnb8ulvynCz7h+tu2PY9gA4UFrCLdfjjytP69/8AQ98ex7CGeqED9frscCr1Ctuv67/0x3HsAyHNRq1TylbSGkux1atII1aSGBk6dIGyi4ty4nqKBFCIAFHS/wASSZLE9WJJPXHcewAzxzH6+WOrmb7frpj2PYQBkrTtj1/1+r47j2GIFoB6D5D+Ywvyv5dP6EY9j2ABFTLsRaD8SP5HDCtmQhhlj3GfzAnHsewngaOpWR7DV0NwOvxx6pTjHsexQMa1+Wx/DpsbYj81lUcc6q07yoM+h749j2GIjMx4YpMTpGg/wzEj0NhPpHxxF+RUyjvoqMCQGOlmQFo3OiOg9dhOOY9ilJk0Oqfj7OUjpZ0qAG+tCTAiYZGQ/OSZknE1kfpRVnVK1FlY3HlkOpBUNJ1aSpgjqeu++PY9jZK0TRbKOaWoAQCJE/OMGqUoE9r/ACx7HsSLqfOvD9QVTTcjYAz6dth+vfiUbjmYTmWq4kC2qR69B22vvj2PY0JC0vFldTD6H3N0UdJ6Adx8vjhdPxcD7VBCANhIue0k/qe+PY9gpDUn6n//2Q=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AutoShape 6" descr="data:image/jpeg;base64,/9j/4AAQSkZJRgABAQAAAQABAAD/2wCEAAkGBhQSERQUEhQWFRUVFxYYFxgYGBgaHRoXFxkXHBcWGB0dHCYeGBwjGxcXHy8gIycpLS0sFh8xNTAqNicrLCkBCQoKDgwOGg8PGiwkHyQtLCwsKSwsLCwsLyosKSwsLCwsLCwsLCwsLCwsLSwsLCwsLCwsLCwsLCwsKiwsLCwsLP/AABEIAKYBLwMBIgACEQEDEQH/xAAcAAABBQEBAQAAAAAAAAAAAAADAgQFBgcBAAj/xABKEAACAQIEBAMEBwUFBQYHAAABAhEDIQAEEjEFIkFRBhNhMnGBkQcUI0KhsfAzUmLB0XKCsuHxFSSSk7MWNENTg9IlVGRzoqOk/8QAGgEAAwEBAQEAAAAAAAAAAAAAAAECAwQFBv/EAC8RAAICAQMCBAYCAQUAAAAAAAABAhEhAxIxQfAEE1FhInGBkaGxBTLhFEKywcL/2gAMAwEAAhEDEQA/ANoWnIuPhhJpEbXx7yv3jHuODKRG/wCOKJAiuTaBgvlAjAHy0/64SqMveMP5Cv1FsGXaMDOYJ3wo5ibXnAmpNvbDS9RN+gsAHuD6YLSpmTqmOn+eA5VDqv02w8qYG+gL1PGBsMIYE+mELXvBt2wQ1cTQ7OMQBhMHcYRVLdDhP1nvOKoVhpHU4aZihJBnDhVDbXwJ074ccCeRdNzF/njtSpHrgIrGbDDhbi+BqgTBDmG0YDWy1rYPE2GFhQogXw7oKsjaLMDBXVO1/wA8SHlgXOApluaSY9wwSvXEgQTipO3glY5EVPTDU0yTh1VRip0xqg6dUxqi2qLxO8XjGY+JeEVqqM2Zq1KhFWippEgIF+tIrA01+zI0GQxBaNzhbqK22XrgD6qFOs6FXqojspg6CyglAewNsSDVSdsY1m/DlCmaZ8oLrf26ahWSKdSoGDASCGprcRvjWeB5J6VBEr1fNqqOZjuT27mNp69gLB7m3bBxrgOyzgbU++PVlaeWB78dpCLvzH8B8MadDMXRBjA8xUjc/LBBWD7MI9MJbKDtOF1yP5AqUHHqiDCWysGxj8cDq0JiGMiJJO/e2LpXyIRUfDao98SZUdBgbUsCkkDQwXLAmT+WDagNsKrLaTYDqdvnthjlM6lR2FOoj6dOoKwaA06du+lv+E4u7FVBnbAjVjecPX0gbzgaUNRiCB6jf3YEwoYCvLaYw6OXMbYc/VFW9sCq5mbDCcr4GlXJZK9UMLHA6dMdcNjl4/ywRQRtqHvxyUaWPFWLi/wwh6pHS3ocDTNCNyD67YMK4ImxOJodiDWn7pJ+GCrRtYfA4TTqTsMDaqwNwcMBwigemPVa/bDfzZwRVteD7sKh2epvqsQDgpo2tOBK6+7CajspkHDoVnXXscILmNsFFYi5HvjHXqq2AANOmJnfDkNPTDcKZscLBg82B5BHdAnbHHBOFJVBnpjzDtfAAOmehj4YLIwAqOoOFKo6Xw2CFOpwAKZwZiRgaueuGhMXHScU/wAaUfLp5l4keSa3eWo03MAdIFND2lsW/UMQfi/hSVsu4ak1VlB0KsyS0AiBZxsdJBHKNiAQqsadFXbIa87l0AXSC+rvCNTKj3FFriPdi+CrHW/uxmX0NcCKmtmPICBoWm8KLq9VKqgD3KCYj13xqLoO2LaSwTdnWbAXScceppuSFHdiAPxxF53xVlqczU1FRLBRJAOxvEj3Tg4CrJB+35Y7TQruYH5+/FQzXj+WK0aDGJJZrKAN9U6dJ+Ji0xqWYmv4qzdSxdafRkpgswaAYDKAwIFyHFhdtOxdlLTbNCq1ou2lV7s0D8cROd8X5SkdLVVLX5VuTG8TC9R16jGdZot7VRndgPbqNpQgxzsF9oGIUaA9SSVCqC2FJklX7OmAslVACaiGiQiz9m9XTcIBpQHXzEQQpafqWbOfSID+woO20GpKXayhljUCTAAFyTAGITN+LM499aUkJ0wgltV4APMS3SNlMyw6s6jwFJJGnlPNrLM0zSpwVVmMEVKxIFyAysG0squZbX5dODVa3KBppKSNSqYEAGJYiWhZBOlMNFbYoRxbiPlc+YrNWddmYsYnuJC1GPQaYHuuYzwP4y0Z0l+WnV5Wk7A6dLk9IKgmIEM56DDLivBmr5ZKonUVFQCerCSvrM794xVcrUIIYbi4+H62xl5yb+HgHC1k+o0p+nzw4ZyBinfR94j+tZVQx56YCnckr90km5IgqT106rahi2DHRyc4NjO4xzy49nA6tZQYLgE7CRJ9w3OEed0VXt/Ay/IuAD8DihFrLAi6n9fHATA2JHzGBIx7H3g/0wQViD1PoY/pjlo0s75ci8z7sKTJ9R8iMKOYkXX8MJOYHePngyGDzZZT7/Q4IuqIn5zjlOpaxn3/AOmFipHp+IwsjEq5HtLPqMKRwemPeYO/yxwVPUfhgAUVG+OMZ9ccCEXm2Fk2uPlgASFI2n88R/FONLQjWjOSGbSgUkKsS0FgSJYC0n0w9fYkGAOsxHvxjvin6Q6iZ4PS5kQAOpkEgwVUalBR1Xmvs9V0YELhNlRjZoZ8cZKRNU0jy+0rKZadI26gE/A9jh/lPFWWqDlzFJv7yj5zEdPninLor0lzOVaabQWUOyhYmSFuFg2ZbaepKxEcURo1mm8BDBNBoAJ0OZVSNyR0EwATBxokmg2moI6tBUq39kg/lghqRsMZQvDVsfK0+yvKrLsSB+yqG0HaPuibrpCkq1FUCnWr0hECKrzsRtVpmOjC/Mf4ZJNotpq6tIvbHAoxmdDxJmyYpVy45Z1U6VWzEBLq6kzDILSWI6BsSNHxrmgAT9VYdT9qotM3phwpkbMR8xGE4tBTLzBHTHZ/0xUa3jtoinRve7tAHtCQBqm4G5G/XbEZmPFGae3mBL/cRVJE2B1aiOxII2YwIwh7WSnivN5mjUBp1WCMJAFOkxBBhhLMJ3B26+mKlmvFdcEA1s0SQY0iiNj6Nb9emJPhnCTmy6tWqjSAdTFnYi0CXNrEE/2h2xI0/o/TUGNeqSNjFP8Amhxx6mJM6YOKST/RVqWcZBA86LkItbSJOprqtMKpJE2udU+9s/HqtLNBKJdG0gFQ7PrV2JbSWHtKV2j2QYsGxfE8C5fdjVYneWA6R9wL2xUvEfhZqecD0AzJyKVJDFAEsRrBDJckgg6eitOnBppNhKd4AV0827MaocQQWLhgbiEWVcFdR32G5X7VPeRblBVSQqm1OR/CTqqXiQAJfdYUNVdxXLCdYZVEn7SoKZCCGZ4uJNmKuYBAasxJWmGGa4qq6tBUn2m0oxBBMsAx+0mFkseZyTOlAFx2tpGTdBAVKyoAQXE7aaf3y3s0kAN6oEIGXyxqJOC1wQCG5bp+0YUgBIjlSSLyVoXMwzk6iBG8Iz5jSdZJOoEMqFdIVVe/ttF1DBgv7r2AXUdvNYUxTolVvAZyFabq2tWVm3Lg6t4YGcQtRUgi7odKgDMRIdjAFNNVQ1GBLKrk6K2YKiS86aYB0EgNKHJ5SwuAymHAOndqND7rSY11zCzq/ZtdI3MVFIitmmII0lUKU1CW+zVaal0piAdKteLzit5nPZZkrBjrqstQIzwxgljTUFzIC8oAE+zOH5ieEaOLXJYKfE/PbRlSjPdS9MEU6S9Vpz8Caly1omFCS3hvhYo1qtInU32VQMQAdLgrHuD06hAv7fUkkzuWyIUWGA5ijozeWfo/mUG97AVEJ9xosP8A1Mc0tVzVdDLqV1aOnhlIr7Ro0lT+3UCpT/8AyZcULxRwT6tVlBFNrD0Ybj47/wDF2xpXC010eHU+1IVm91JFVR/zKqMP/tnDPxtwsNl6pI2UtPYqJB+YxF7ZF+xS/BXiL6pmlYk6G5XjeGImO0wvxVJsuN1pUA4E86sJ5maoCDcEBiRBBm2PmfMZdqbtTf2kJU+8fy9fXGjeFvF9Wrk1oGoyiiRr0MVqNTDah9oCHURK2I2jY49DRnijDUhbtGtHNIjeXyq2kECyyJIsJk7duowqqQol2VR3YgD5nGY8d4BQVq4VA2moobUSxhhTd2JMyQlQG/aLYZUMmqABVCx0AG/UWjrPUY1jLdwTs9zc0pEixHzx7yj1A+eOLH7oHxwtWHb9fLGAhSpbZh7r/wA8c8knv8pwTV+v0ccQ3/R/LAM8Ejp8gcKWcLap645PaflhWApj6R8I/rjhI9P17scFQ/o4IDHQflhDEgDvj3mev4ThNXMgAliABckmAB3JNvniEzPiqlMIrOf3vYX3knmA6zp9ROAPkMPpD8SDLZVogvU5Qp2adlIO4Y7jqi1YuMYNmKhMliSSSWJ3ZiZZj6kkk+84tHjfxGc3mnvy0yVAk+0LEb30wF/tCoR7WKpmUIN8ReToiqRK+FPF75GrqEtSYjzEHy1pNg4HwYWPQrqdYrVpLmMs5akdLQunlBPtAOtlmQRAZdJW2wwxxif8E+N3yNXSSfJc8widBNi4HUEe0vUCRcDFJ1wJqzQ/LkSaZ7c1OibarKdJuD0E7nmvgb1IsZ6+ytddmtcNEyf7147Gs0/GSV65TJ5RWaox8ql7LQV1VBqI0zIdt4IsZN8eqeMzRqFKuXanUSQVWoraSQI5CwDCCIE2EXO+NN6JovB+zo2J1PqVSCTeIrVATsFDCmpBEF2tyjDQ0p33kx6e0BA+MD47eziuUvF9TMVGK0xTpJpWnrHmN5SwFnSw0sSXJktLVDvF3Q4kSDbM1J6ALTAkRyn7NhuTvIO22Mp60Vyy46bZNaP62BPQEG8TtMeqi0zhtWzVMHTrQG9iwJsFIACwSIYdpDD/AM1SGZFWoITJhgZnzX12O4Mq9o6TjmYoZtRzvQoLudR0jqSeZwu/pjF+JgX5bLV4KqDzqoAI5NyjrPMDuw57sb2uW6llS3AYyfw74voZSufNzIzBqBaYWkEYLqdJc6BcAAncnF64x4uXL5hKJpVHL6ABTBZiXZhKiNJVdDaiWUiNriYlcndGbpPBYYxUfFNHW9VRIJ0xDFSSFBgEMCCbiZETi3q474qXH8u9TMMlPy9ZKEebq0WRTJ03tBPwxMfYTKrwri1Z0c6aqUqS6j5jAywnRS3aoSxBm4OlXMzANZo51tbEkEcq88nSSwh1I+8ISCZFnEkGMaLVybvpU10oIVZwfIDirqsxlmhdohgWI09RfNKzBLA+qkGb7bgDUBeD/B64pyawzPWlbtBOEZ9BXYVS8aSBobSdRGlQGMqFBaSx22wjKorOoq6VLlZ1nQFUidTaohQCZmwg7EWj+EZzndjY8qwCv3qk/iZvAkt1MDDqhxIpm6DgKdIZ7zGpBMmxJILAhepVQbGcU10MVJplzqeHshSZvMZV01DTLOo9sCdMyQLXiRse2Ir6QOD0PqyeV+/Ifl0GKdTlkMWmSDtFt5ibJ4W4gcrRUsTUdWqVGhpNRXVNN2I1a1IhzYOpE7nDr6X6Pm8P8ybI8pBMGKVbW3SQdhI2WR7WM4xipbkd0JuVJkW3jnKpHnGrQJ6VaTqfwBA+eO8S4/lqtEtSzFJmplKyqrqGJosKmkKSDzBCv97FoI+WKHxHhQbOZlgiEK9OzUqLgHyKJJllNRT15THXecaQjudJGVpZZJeEVDq1VQdCpSoIT+7SBdj8Wqlf/TGDeK6IOTzPpQrf4GxUstw1XXzqQREepRXXR+s0nhq6I0a6pAtrE6B6YnOPcAqUsrmGTOZhlWlVYpV0VQwCMSklQygi0gyJwmlY/cr7eF0qu1TMqruYHIWEx306b/yX3Ye5DgtME/V6IkCPs1LGPUiSRtbrE+uFcW8FOqsXr5okghUVzUkhSdIRFpiSFNpv7ziey3BM2wFLzixNHUi1FQMQpCu51libshIPMNSyObHT5sYr4UUop8uirt4bzRzmsnMeUBq0OKukEKKemXaLKARA2AAAAkczefp051sFIsZ6HtsRvPQ/jqxZuE+Ds1rbU9FSrEESaZkeiUQGHqCdiMQnBPB9Zsy7V2QoRUYaWZm1M4IuVBAAJBE9R8IXiWrwilBYSZswqk9vwws1tIJPTsJPwA3xEN4iywWfPok7ACpTlm6KBMySQPjjv/aKkzU1oRX8xlGqmVKoraCXYiTZKitAH3hJWQcbUcdjvhfGUrUVreyDAMg+3YFRIBbmsDF8OqfE0/ej+639MZH59Y5vKDailVok9okwRY6tcxuF3ixviRuN+9/6/hitRRhlvAoSbWSxniNPqw+IP9Md/wBop0P4H+mK6zTuYxxWF+cfEj19ccnnR3e3fsVaosZ4mnv+GIfiHi9KVRhAaFEDUsB76g5g6Pu2Em+wwIG0yI7wf63xWvEiUkqUYpGa3mrNNikNylap0ztqdj3O84uOpGV0VHIvP8ebMNclgIKimjFFmwI0g6jY3k77qCMNM5mQqMpbySykCq7UkCk9QGcH4RBFjOJan9HhLFHc7ffq1aqxMRpmmOnTEdwHhWWbMDLJTak4AaoyUqIQzT1wpfzGmSNwLavTGfmyawjfbFdSonwlSRFrfWqfl6/L5abVJcBCLyJnWJABACkz0B834Fq1AQqk9nZdI+I1E40riPhGk1bKIz1dAetUKh9Op1RNJYppIjTsLXM4k6Hh3L+ZULUKbFWGlnUOwHl0zAZ5O8nfGLnJlJowzL+AHcN/vCKyOyMNGoSpgkEPselsCr/RvW6VaTfB1/kcX7P8MovXzYejSaMw45qaG2mnG42jEdW4DlRf6tQ/5VP/ANuJ86e6k/wVSI76PfC9XLZyiaq02mqul0JOkeXVkHUBYyByiZNzAxDeN/DNZ87XqIEKsUjmg/sqc2j0OD8CAp+IKCUwETzqcKvKvNQEwBa7En347xRjU4rmFJJUoCF1ECfq9Ezb9Xxrck79jLF0Sn0T8Cr0M1VR9NFqlOmRPl1OQrUMlQ1pEe1GxtY40hfBcvLZrMEE+ynk0wJ7FKQcf8WMx4zx9ss9Opl2KV9CazOstpWF1agYGksNMxcQFm+15biNNvLiojeYAUIIhxEysGDYE2O2M9R3NijO8LoVngPg7L1MvSesKtZnpqW8yvXcEsATympp39MO8/4TylCiWo5Wgh10LrSQGPOpg3idifniW4B/3ekOyAfK2FcfH2B/t0f+tTwF3kivEFJalT6noUrXy1csRKsAGp0zB2CxVMjedPSSI/JeCVpnKtrYnK0jSTpqUqqnX39mwEAaj6RJZ+gq8VosBBfK5sse5FXIgfgAPhiXwpKsIkb0aZW2K7xXMU0zk16i0qXLrdmCqAaYsWawDEhfWY64tWM0+lsfY1/fl/8AHRxWlyKQPiXFqVbh9KjTrU2anl6ZiabjUARUUm41QV5d5UzCycUvM5oVAsNdFVSLyXUKLSdibiTYRcwMQGTqhCd4BBPUXAIZW2IKj2Te0gmIw4rZlQdLAXEyYiCTFjtA0kR2xpKFHPqScpWNctUCuQLS6xFuUbAdYlj33udsSVKhrq0xDKlIEyZJ1rpaFEXOtdrwDffEXQyzVKpQAizHVpJgEGTIHaQD3jEjXzJSIM+0zR1YkaZP9mQJHQnDfJLRdPA1V6+doIrMFVNRGmeWmdQYzIldYIIvrNObG1k+k5vK4fVon2Q2qkSd6bU63Le5Ktb3EYy7J56rQpqUqsmpUqEoSpiLFttUNMC8QpsRZXibxZmqirTq1memxaUeH9BBKyDBm23rYkjFs6NB1JG0pisPTP1nN/26Z/8A56I/lizUTyj3YpPHuNGjm66ADn8o6iTy/ZKJgXOwxpoS2ytmeorg0C4DT/8Ah6z0rU/wzc4s3iClOVzA3mhWHzptivcBvw4kfvqfh9YJGLLxkTQrDvTqj5o2I1P7vvoi48IFlK31ii1OYaWHnQp0VabK9OqVkyNKLUUA7QDEiZipnlbLUs4pCmhrqOImwDU69BgoYnTEACeail4E4yrKfSG9NtS5egF0qrqocKdJYoSNRhrkH94IAfZGJDIfSq9NnjKpoZtegVWADaQhgaCApAuoG5Y3JwOLVvvjg0bs1qpTG4MwLHv6nvO+KnkMwqEkgmQACAbdbn7otuSOgvbAfBniw1sqo0CmE1Io1lzoQwoYkAk6YuRJEE74acU8tU+0gnZRAMkETuRsDsJ39MczWGiovKZTsjl+JZlBUy7MUYkK5+rqNSsVI5gDIIJPoLdAdA8GcCGVqVKjQSUDSWBPMSwACwoVQrXPMS7eyFGqD8DcS8nh1Mz/AOJVNla0iq97dmX5Ymchx3W7XIU0gBIIkKH77CSfwvj15Ss5OoTMeGavnU2XytKMWeWeYNUkaQEgkqpFyAD3vidp5aI6fH8++CfWQ1d7jSaVIqZBEh6tvQyBab6f4bqy3EpMFl3iFgtMSLR1B+EH1jHU+ONDilE5RpGJYBbnYlhpk6TMC5EGOk7nHKWwEiYNp62B+R7dxiM414lFMwrNqGgyQoFy1mlZHKptpnENw/xo7O8PNyFnTBkIVAhd+VjAudRF4xx/6fPTvv1+ofAi4Pk533ix/W2IPxLwVH8guGJp63XTEa10kFpFwGANryMcq+M3FIMQFJA9oQbj4Xjm26jpiLz3it6qq0C2tCo5SuoAF7giNyLiYItBOOico6aKh8UlFF7zviGhSqvLhitNzpW5OhhKiN2lgI/pireGyRxOqSjBHNMq5UgELlW2JAndh/dPY4ovCqb5irSy7VPKZlcKzANqXTrcDsZDkEGftJEjURbauTellMyFqirWAeoGIqU/ZpadIBbSYVSQZ7TAk459Pe42laZtNRi+Sc4R4rp5mrTq6oRK1WmGMAc9NNF56kxPWR3xa6I56tjuv+Bf6YwKnVng2dCmIzNECPU5eI6j/LGl+E6+WzmWp1mo0yWRA4KqQKigrUjpBZSfcRtjKLe233gmDtZI6rJzWe9M0340Muf54b5il78NH4HlnzWe1UKLaczpWaaHSvkUCFWRYAk29ThFXw5lf/lqH/Kp/wBMZN1K0b8lVpAjxDlu5q0PmVw84hWR+ItUpUqobTXVydMOyJpTSATpY6CI2I0Ebkt2hwmmmdzBFN6a/VlNNqYFKmGDprlgp09JZRIBY9MC4/xBjmS45ZGogXhh5WoAhpZbuSWC6g+mDBjWepax6Z+pnL4c9+w74oifW6zGlQVfIdSDT80al0gPR1EBah9nVYQrGASWL3gXGamvKsXDNRWyalgqlPSajDR5hYHSulSNTI4m2gQ2XKNVVmVWIp1GkB3liWQ6yFLOAdaARAYKAGLAYfeEl1t5TKrCqrwvlK5WYliDeDp1HSWJKzbljlWo1V8kQaXHfsaL4b8U0FoKtbMUFqAvC61DFdRIhNRbvAEmAO+HfEfFWVq0CFrJqLLCMwVzoqKTyHmiFJmNhOKtlGpHLCi1RKSo7+a/ltqqUkzDIyhgAbiJIJNx6kS9LxBlq+WzKZanpp5dVGoAaRzDlnvAkiZjeJx0RbOhL/dTHlfitGtxLLmjUSoBlc3JRg0TVyUbe4/LE6MRPFYHEsrED/d87/1MkcShxbMvkKOM2+lpZo1wN/8Ad/8AqUsaMzYzb6W1Jo1ouSMvtP8A5lPtfp0xWl/YmXBkb1DKODp1LFiLKQPhZjEdbbRGJCu3+706je3Rb7twbjWDAAIIUN7n9LgzdbT5blZ0+2LGVYENYG5IY+k7+rhSiM4J1LUUWmAy3llgx7LEHtcwJEdEjmsNCfWaZEEXK6diCuuBewBY2uAHjY4iuIgq2gCWNi09+vx1AwZw7zelKdBrjytSiIU6gRBI66lF++/XCeIjloVbE+wOvM11M/h/dJ9MZoSHfE6g8pGLQwChBtsJfVbUbrAgmDvY4juL1QUSEvLEt1G1u0mAP7pA6zIHOco7imwB6+Xe225jtsBviKzVcugI9lCDYEibqoImy2a56kxN4qHBppYkj6Cy55V9w/LFK8S+EqmbzdQ06gTQtKZQtMho+8I9n8cSWU8HUmRW8/N8yqf+8NaRNhFt8LPgWheXzBnea9STG0kEbThRaRrgFlODPlsk9NjqgKdQUgHnJNpMbjExxRD5dSx9l/8ACcQ7eAsp1FU++vW/9+I/PeBMkilhTbUASCatU3j+36Yby7JVGTefHMJki8dv57nDoVATG5JG3YkdDzWF7T/PEdlagJ59o/e0y3QTBAv3gWuRh+mX00wVZiGJ/hIg2AOoqbz1uDYmIw5PPuNsunhrO+RlqctF6yuAVDagzlWUOL208vWSSJszbjXiM1qdCTr0ai+oAS50gNsI+9aF3EAiYr1VKyrqYMEQuDfaCAwMg9NI6Dl9CS2+uM5F2bexGs3kk33JJJJ/i6xjnUW7Id9S/wBbwpSVwKVOm7akVSFqAliARBCsFVTYuzKAQL9cFXw9WphiKLqtMmmxpvI1WlJR/UW6z1xbDklb7h+Jn+WFjKHTpEabHSwUrI2OkiJHfEy8LB8SkvqxPQT6lUp8fq5arT86rUpAsoPnapKawzCKl2m998IyvjiqrGcxTZu5NPX7JF4W4gkwTuTi85fNsK5rtTWpUK6GPmMFItukldXKLxO/fFYzXhYtWNR6VJtRksq6XHKQCBs14+8vU4l6OolUZv7k+TL1KtxClmc7UY0les1uZVUKCuwLWUEDuQSD1ItDvRdCRVKqwMRKveYN1Zr9xMi89zpKZtqFNKao1JQsKXpMxDlpv5RqDTPOWZxJ3MmRF5Lw9SzWarV6vlZpuULSp1aVUABKaguoYuCDT07X1H1nkjreIi2pwdLry39sZNvLjj1/BX+HcQ1UiqGmQdS3WST7R1CQCoDEz0k/GZpkRLKamsvIJLyuorCm0BgRbbeJDYneK0MvRpt5uTppZoXytJOkEgH7MDTE721EAAm5puc8McQJBp5eppkkaWVbbrJLyd7zffvedPWl4nFNV6m8Jx0uFb9iW4FUK56gz6eVkWRt9sXpQCTJE6bH0tNjoyK3mVASSrRAnlFo5IQG+5ljeY64zGjkM3RXza2WZTRZKtVi9DmNJUqswHmBnNrROwEyDGi5zNUg/wC1oqAw+8SSBE7EaTvG/f0x7fh6jpqLMdR7pNoyrKjy+DZ9CJKV6CsPUGmp29V/DCPCnGXGbyCLVreWKZVkLcuryqrNCiARqYbibXJN8XnhHh7JvTzdOuAVr5qpUOmrGoB2NMkKw0gSCADcETewY+IfDHB8nTVzSLyxCJ5lQyRdjdoAFzJB6Y57jG0xbKSY5y2Z/wB4zpveup2/+ny+BcR4t5cQpMzBgkAgE3UXbpYXN4B6tMjR4bVqBDkqih4OuogIkiRIV2JGkE6hI5fdJOJ8P+rM31DL5ddSOpddOqAFLUnUrIZ/u/d5QCZYgc1wvnv7nRpyXsMcqW80a3+0VwA4LMIkO1PTAaCLEPdYYiNKNiNbiFMuxDIQoZgkBYZWVKYESWIPoIESRuXefyegMo8rzKoB5CAzM59kHVKqo1HzCUkOCIvqBl+H0mFFG0ipVgOEYsEVbhQVOmozNqYubHUvtXLE9lNyN5VJ1JZeM464Xf6AVD5i6opqpldO2pJgAAQVIII6gqBBkg4luFZepTp6lsivrJ1gALpUcxJgK40DTYxPezvP08uqmoaVSoyhEZvMproVYAcqlIILBReOwiTNS4p4kmFTX5ekIqidJVCpI0ixIAloIIabXGMtLTlJbovF13ZlPSl4eVamHXGLp/csHFsy9Yoq11qsKY1JTXSFn7oMksQujcA8swNg9zfiyoMsqVCoDg0wFsyzeB2QFABBPWRAEUvhefOsNTaEGqJHVWszKvNqdyf3epAtGJfN8UVWJE1CRGoRsCCgLxBJB9Nzy2EaTTuiXJT+I0Dg3GTmM/lyYhKeaAgMPbFFiea8cgiR88XbGU/R1nfMzlN9JBZa+qd9YQ6lNhtA+M/DVgcaRTSSfeTOqEtjM/pcaKNeDH/d7zH36XXGmMMZj9L/AOwre6h/jp410/7Ey4Msy2bNRdJADg6ZizEWE9NX53wTJ5lqxanUiQGGqNOlpsWI/jCggR/LDLM1ubzqdwbOu11iJF7yAev44K01HD025rAxYvJEEXudh6HTtvjeRz0H4soWmyySNQanYbXLXuD7Y22vvNycNIbLVZ2RWZPVgAZm5HMNrTqIw6q5gAoHWxAlYMAGUK7y0SwIvsvUzgdM6QQRqRqZWVDEnSCBJHW6m37pxneCbxRG1nJQgx7I+AJhtvff39tnFKj9gyqJllUEXMAiSRvY2Hr2BOGgoMQCo9oF2UX0qLqDvGoQQN4jeZD6k7LSDgKVYMD7OqWiCJB3iNr+7DeDRWmbRwzOD6vRLEISiASym2mz3ibDUV33F4nHsxxAIAoddR3llJVSLG78+xbeSDvPtZnl+Ov5WgklCqEyZsIW1gQRMSNJ5QDEDBkzzKRzMRo0crMsqo5BykWEiAZEfGc91FNS4Re24+mp1NRFJvTkMRtFzCggEA7jc3jaLq8dV0JZokEEEbHadrmCJWSRHvOKoc4xGm2kEMeWASNzCz1vYyNTTIJwyTMkMGJJHUlphTAJaegBG+w+OI830M5Nogsj4eqkBi3kkdTIMbE+/ZY/i6dbDllVlK1CGZhYaWU7AMyg+zygSFFiDG8BbVUsCwIkkmD62B95J/1watWK+0pW8XEEmBaLEDTFx6egxhqaspManm2EyuX0qpl9I2kxIjSw1aTe+94I69YqrlWFaaKgtL8yi7MbsbtYTOHKooIJRWMnkMloEgC1wssSVB30mJw4oVASC6CwBYspqAkyOYIGYiQLjqe18Zxm455OhyUopI1JVnf8sHCDofmB/TDanTjpb1MYMgv0HuH8zj0bLDae8Y6ac73998ckjHPMI93czhAENEdh8v6Ya57gdOraolNx2ZFYfjfHqvGdNlo1GjqQwHwsfyxxeLVDtTqe7y2P46h+WDIYC5XhTJPlVqtOegq1Cvwp1CyL8FwCvwbNJzUa6sTMiqv7xBYhkCQSb7G9/TDpczmCbUwV6zA/JzH44XmeN0adqlWmrfuhgzT2CjmPwGE3XJcISm6im/kRz8erUwfOoVEiTqQGqhENtALCSVtp2GDZbxGlSArU3LKNIDXZ4uoUwejW02j3ST/bJP7OlWb1IFIf/tKmPcDhlm8g9cMKlLLKCL6kNYn3yKY/PAot8IvZt/u0vm8/ZW/wTGbzoWlVcIWamoIQXZ2IBVEtckkLEEz0OKbm849SqKtbLVKDDk+1EBVpFnFSTTUvLVAAJIgG6y2H2VyuWplglSo5kSlEsdJ6ctAal2G56YfU1KEtRyiq0xrqFVY/FRUqH3NpxlreH8yO1uv3+BuEff7UvvKv0RPCqbsGCo6oxqFfL13DrAYuTonc+2CLAbDA8n4GqgqzuF0ydTQXWSZ03dVBEAwwJiSegk34nXn7cVNOoGcsEPJ1DCpqcn+wATIgYFU4Nls1VgZqzK2mnW1u0sCDp8xxtvYRfGC8NDSjUU5fVITlFKkv23/5X4Y3bh2RWC9RKhU/+DTBUaehA1hSsi8qRbbDJfGOUFdaVLKkl6qqWqiwLEQ0HVPeBHf1xO8R8J5moWWnWp6Y0oOdNKqwmDoMsRvzbwcUtvBedpVMuz0Him9HWynzEAUoWfkckCepWwUzYyVpSnlygo1x1/IlrSckl156f8a/Nk34rzdatlzSauiK50uFpcumf4mJOw2ZemGuV8Bk5Sn5elwy6h5gu2uGCwOXSNRJ3kiLjBuPV4SUVdQMgnUb3gwWK2nt0GJEZ0eTSaowI0UwFJI1Mo1czEG0AEqBeQGsAB5Or4zVlCPxXn/rv2PU/kfC6WlFSUa7ffqU0eFKyU48jladIplWJCkAtI5iCWBDG5BmOgU3AczUrKyU2ZaeksKa/eeQUBESV0qCASRpF4jF4r8RJUtWP2YAOkffi5MSSUPNzNcDVEyThm/ieRqvoFtKCVMhpVSwUsx5dyBzGNicNfyGtLiKPGe1DfwjkatLiNIVdI1CtAVlgRSJgAExYrPeJ6ydNGM58PcSNbiOXAuFGYaVuADTOrVp5QNRBkQB5qgyxxpfl9cev4ecp6alLn/Im92QDnGZ/SvVEsjrKFaRY6tMBXp7SIm/cbHfbGotS9MZT9LyqX0v7JWlN4kB1JHyU7XtaTbHTDkifBmf1TyGaG102JB5doknUDAmwvIIIPLItNcI4bynylAPmIGCwSVjUySTIIYyTAYLFojEnkcvTq0VhlNOCLe0QmnX5g0aVEmwgFpMW0yXM6aRyxUCKaujLI1abyyXGpwyDVbZ29obcs9ecm4dTKOhKacn38yAzHCXqZetpXWVePvKQGvcMY5Sad7HTqJABUswp0C1NVYgn22ZiTCAaXMTeJ02MFbjF1zmWNRHokoupV0LBYyGKg6WnlvTkRdwLmVmCfhlL7OlSDJrVNIUr5lTzEUMoOgOdWp1bbYcgWxrR1m1T7wbanhtjpPvuit8NzrFyC7FYbSBpGwMHmMSAxgeh92JfJcALsVdtS0gDyxNp1yDPLAPMGBXVqvthnmKKEsoohGDMdyWJ3jSAIOx0gdBiUrfa88EyAQRMW0ktOkEoWi4WxC7RI6Zy9DOO1MXVp0xl0iWJJCh+kQDJgB2JYkAEnfYEYjqeZkklSZiQFuCRAG3L7JHS4HXZ8BT1KgUIxBLESrEkbDrM9CZgm0TgS06QWAx5Sb6gSZuYHsmdrgziFwa55wCZF0rq5S1gSQNRAvYAdZ3v8hLNiwMqrwWgEgAbDbYTAJgm0YkKKq1Mkib6gogbWEE7yB0iBJvIwbOtJCgQBp3EtvBiLBbExHcknofQlw3K+/qdqUQAHCCAGJVgSbkSZYAzEMCNuhx7NU6uqmUgyrGNgSJAkm0nVpA2uZjqLM5uwkWBMXmQCOs3OxN/jhs/Eg6wF9lRdu/UzJtcm14jEeUJ6cejH/CW1MfMOixsRdgsTPXdhaeo2nDg50uAdM6hIUTaCfaIgjeYB6/JguY1FWLXHtHS0CRAgxD9BHxMbY5VqyAJXT1AkE9rAGdh16HaL4bcmJr61p/zjBVp9/wtiOokfvfP/Lb8MO0qEG0H8Md52DpUAvH9cKFTDf6xG4PT9d8KObESdu8EbYBAOL8RaigdaeuWVTzFQoYhQxsSRLDYWE9sBFOu/tVUp9xSpyY7aqhPz0YVxXKGsFUVTTWZYaVbVEFY1bQRPX3WwhOCUj+1d6p7VKh09fuLpT5rgi1m03+vxk6FJRgqcbzeLf13fD9v2Nq7ZYHTVqtXefYao9Qz0HlU7fDRh5lKjgRl8qUHdtFBT6lQDU+aYk8pRWmummqovZVCj5AYcCf0P64rfX9UkTPUclUm5L0bx9Eqr7kcnDa7+3WWmO1KnJG336kg/8ALHwwX/YFE/tFesevmsag94VuQfBRh9qx236viW2+SFJr+uPlgEdKiAsAdJAA9wAt8sKp7WAjtzH8onB1cdB+J/mcJqVfcPdc/j+v5IkStAt0/AfhO2OZnhlMgioNQPRoYH3iD/PCJvcsR6H8DeMHo0hMAD+9IPvsB+eACJpcEVDNB6lKJAWlUqaBPXyy0fNcEf64ns1kqIbHzaYB0n2gDT0idJIEjcA3xNsFHtkT0KiD+c47TZGDGTy7sbEAeoMn5YTuilyZjxr9n8sSOSpZJ6dBcxWqUmVV9oRTLJB1hypAvBALfdsBFmPHMnU8sqqMzWgKpJ6dB+rYk+C8RqeVTotQIKiJOqAAZE8pAbYwQOl8eJ/HeHuL8yP3Pe/mNSE4RinfbC5vwz9YosuUzVLMew3tRq0iNBZGaFIUTYW1TM4is14NzVGiqCkH06rUHBJ1kSJZkPQCYMgC0mBPZnw9S1SyqpXmEPoYTI1DTt8+nphDcNzCmaWeZQpkLUcOu8hSGDWnbqBAG2PR/wBHpcJNdT5xwTKnw/gmZh1qI9MgL+0DgGQ8xIu0sepsZ6wJqhQYoGUkg6eYNAgLEmYInT6G/vOC5zj+ZoqPrVSjWGqFNEHUGAc84hVKwAIW8m5gyITKZny1YFmZD90JddQgX1xe4iZntOOqOntjtL03twiwZZJYlcxUPMDC1GNo2kH0H6nFF+kMsvkLVZmeHILMzwLfeaWNiT191xNqy2XKgBKkF5gOpGwmTBI2tvin/SUSzZcD7Q6KnsBjq5gJHX7o+BF8Vpv4i9RVERwOk9CJZalGpytpcnRf/wANZGpC7KW0iSINoMyFDiQ8003YajoqAadRMkABLwCFVmJGoS1mQxiqZStSpDerSLqyMjEABXCqzAEHUAGnudHylclmnCIaZVlFRqdMuja1RlPMqg8/2Y/d5gukbuDhPS3SbYaUntrv8Dk58GjSqwadMoSgQPCsV0sHUAkoDSYapBirpAAOtfDOgiVKt5muICmIJbUpYmNWlWglivl3YkGG2Y4pTWjTo0UaoKVJt0gVWduQurKCAliCp6sZEQ0HTqyfNpB1DVD5pIABBbUCSbAw45QenSNRUNHNvv07/wAibaJpxRaDGliTfUG2MHSTygWgMNgwjfAqbhSAG5WtT1RAN1pp93qwO1osQNUQ+fzaloHN0UmNrAzBiPf27zBMpm2uV1Hfqb7czdvce/TG0oYyckmmO6KIjqsFnfQADpUAwZA2JBI0zAnVEkgjEhV4cAkkstRjdpMSPTZgWi5kwehxE8LzINZWZEAmbiYP3Sb9GtJsov0w543mdbBdUJUYF4gmF6XnSRBOmY5iesmazRcNtNvJ6rWppB1ByB1GmDcEk9oJkAm0C9wWtPjI0sUVQSZkAAwOh7mIie2C1suivTlmYiIIC6WAknYbTa/cA7TiI4jTpg/ZtOo2EyAPlIvf02xtFJjlfIStmlJlySDAVQZA7zOw6iCZmZwrI0tQZoAErO997KPeF+fWMMjRA06mnpYbfI3j9dsO62aSkzaDAYfd6ERHoRvbvhtdEJOxymf0t91pheU9FJgcp6z1ifngdTM3NlPSXgAETZT2HYzedusTVzJZpO3YWt2/Xrj1XNOxmWttckgdp3O/44S0kRR9BKAMERd7/r1/LAFVxsQf89v1f8cFWr3X9Htv6fLEnSGVjgi1yMBGZX3frf8AXbBNUzcfGPh/rhAGGZ2BGCIyHpf0thuie73jv+v5YWq+n664AHKIOjfOMLluhHp+h+rYbFbf59cdUEfj/ngAeKW6/wAv647fpPS3T8AT/p78NtbDChXPcflgANUzItqIHSSdM/PHvrImJBJ6CP0cdTN4S5pt7aIfeoP5jCGGpmdrfr5YWdY2IPz/ACmMNjlqfQR/ZLD/AAsMd8ntUdfirfiwJwwOHe4/Xuxwlet/hgdbMFCAag1GdIKqdhdjBUKo/eJABIEyQCzCu9UB2ZyLstIaUUdC5YiST93qL9gUFEvlKeuynrflPzG2rY+lt7RhxrRPYM+saeny79Ivt3Z1Hc2bTbbSsT2LaiT8B6YSlM+/DEEzDarn+WGlXKhwQSVHoTI90b/lvhxfthJqxvI/DCGQDcAp+X5ZLG/tGD94HaImBp9xPW+E1OBi3O8Dpy7z0kHaOvcbWxOueuANSHQsPcRhgsFf4hlahgrJC7ARPTeBY2EwO4vAxTfEdOpWrI1RTS8oFUBUg3IPtTB2Fxbf1jUhSv8Aj+vXHnphrQI9ROHGSjmhSuSpmTU85XX2Xci8ySR74P8Apgj8VYgLWpU3AEbGmQLWmmVI2uBGwxoeY8KZd76QG/h5R8REfHENnPCEz5T/AAYah069Pl1xrvi+URta4ZSWy+TaA1GqgAIAV9Yvp6Pe0CwbHcr4Ry1SoFpVyXdgERkZWLE8oEE3JgbjviVznhuohIamYHVASB+cjCfD4GXzdCs86KbksNPNZTECYPMRuRYe7FYfAsgc/wDRfmEJJS0iJIJt09qDM9omPWWv+wKtAMGT2iSTojaABzXI+PU7HfZ8j4xytSNFdVLWCufLMjcANE7dJtfEjKsNQ0sDseUz7iN/niHGwteh82Pw4tqiZupM6ZmxI3ABBG97HbCKeXJgLAsQ1wxIB6WAmBE/xGY3x9D5zgOXq/tKKMd5IBIPfmDQcQua+jrJMpC09A9APfYSFF7+zhbWRS6GHcRoqNWklSGix2PUW7wxj1O+5inpnTJB6XG0Y2fOfRJQPsOI7EsB8gVAxG1PolqAyqK/udiSe3VR88UsFbb6mVLS1ExftbCSp2In9b4vTeBtROhTaRKaagsbwQWB6eySMB/7Gge1rB7GBPpsf1OHY/KZTXQgm0joY2/ngq5c/fUx3H4dDO+Lf/2YVfZWREXLb2k9vl3wqtwKQRJXoeba/wCcgTtviW2+CvKZpSt+f54MX79yO+045j2MxhNIieh/l/oMc8sfr549j2AYo0bnp7ie+F8wEzO536Rj2PYQHFrkSSATEH4THwnpg/1jeRtM/jt3vj2PYACUmnb8ulvynCz7h+tu2PY9gA4UFrCLdfjjytP69/8AQ98ex7CGeqED9frscCr1Ctuv67/0x3HsAyHNRq1TylbSGkux1atII1aSGBk6dIGyi4ty4nqKBFCIAFHS/wASSZLE9WJJPXHcewAzxzH6+WOrmb7frpj2PYQBkrTtj1/1+r47j2GIFoB6D5D+Ywvyv5dP6EY9j2ABFTLsRaD8SP5HDCtmQhhlj3GfzAnHsewngaOpWR7DV0NwOvxx6pTjHsexQMa1+Wx/DpsbYj81lUcc6q07yoM+h749j2GIjMx4YpMTpGg/wzEj0NhPpHxxF+RUyjvoqMCQGOlmQFo3OiOg9dhOOY9ilJk0Oqfj7OUjpZ0qAG+tCTAiYZGQ/OSZknE1kfpRVnVK1FlY3HlkOpBUNJ1aSpgjqeu++PY9jZK0TRbKOaWoAQCJE/OMGqUoE9r/ACx7HsSLqfOvD9QVTTcjYAz6dth+vfiUbjmYTmWq4kC2qR69B22vvj2PY0JC0vFldTD6H3N0UdJ6Adx8vjhdPxcD7VBCANhIue0k/qe+PY9gpDUn6n//2Q==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" name="AutoShape 8" descr="data:image/jpeg;base64,/9j/4AAQSkZJRgABAQAAAQABAAD/2wCEAAkGBhQSERQUEhQWFRUVFxYYFxgYGBgaHRoXFxkXHBcWGB0dHCYeGBwjGxcXHy8gIycpLS0sFh8xNTAqNicrLCkBCQoKDgwOGg8PGiwkHyQtLCwsKSwsLCwsLyosKSwsLCwsLCwsLCwsLCwsLSwsLCwsLCwsLCwsLCwsKiwsLCwsLP/AABEIAKYBLwMBIgACEQEDEQH/xAAcAAABBQEBAQAAAAAAAAAAAAADAgQFBgcBAAj/xABKEAACAQIEBAMEBwUFBQYHAAABAhEDIQAEEjEFIkFRBhNhMnGBkQcUI0KhsfAzUmLB0XKCsuHxFSSSk7MWNENTg9IlVGRzoqOk/8QAGgEAAwEBAQEAAAAAAAAAAAAAAAECAwQFBv/EAC8RAAICAQMCBAYCAQUAAAAAAAABAhEhAxIxQfAEE1FhInGBkaGxBTLhFEKywcL/2gAMAwEAAhEDEQA/ANoWnIuPhhJpEbXx7yv3jHuODKRG/wCOKJAiuTaBgvlAjAHy0/64SqMveMP5Cv1FsGXaMDOYJ3wo5ibXnAmpNvbDS9RN+gsAHuD6YLSpmTqmOn+eA5VDqv02w8qYG+gL1PGBsMIYE+mELXvBt2wQ1cTQ7OMQBhMHcYRVLdDhP1nvOKoVhpHU4aZihJBnDhVDbXwJ074ccCeRdNzF/njtSpHrgIrGbDDhbi+BqgTBDmG0YDWy1rYPE2GFhQogXw7oKsjaLMDBXVO1/wA8SHlgXOApluaSY9wwSvXEgQTipO3glY5EVPTDU0yTh1VRip0xqg6dUxqi2qLxO8XjGY+JeEVqqM2Zq1KhFWippEgIF+tIrA01+zI0GQxBaNzhbqK22XrgD6qFOs6FXqojspg6CyglAewNsSDVSdsY1m/DlCmaZ8oLrf26ahWSKdSoGDASCGprcRvjWeB5J6VBEr1fNqqOZjuT27mNp69gLB7m3bBxrgOyzgbU++PVlaeWB78dpCLvzH8B8MadDMXRBjA8xUjc/LBBWD7MI9MJbKDtOF1yP5AqUHHqiDCWysGxj8cDq0JiGMiJJO/e2LpXyIRUfDao98SZUdBgbUsCkkDQwXLAmT+WDagNsKrLaTYDqdvnthjlM6lR2FOoj6dOoKwaA06du+lv+E4u7FVBnbAjVjecPX0gbzgaUNRiCB6jf3YEwoYCvLaYw6OXMbYc/VFW9sCq5mbDCcr4GlXJZK9UMLHA6dMdcNjl4/ywRQRtqHvxyUaWPFWLi/wwh6pHS3ocDTNCNyD67YMK4ImxOJodiDWn7pJ+GCrRtYfA4TTqTsMDaqwNwcMBwigemPVa/bDfzZwRVteD7sKh2epvqsQDgpo2tOBK6+7CajspkHDoVnXXscILmNsFFYi5HvjHXqq2AANOmJnfDkNPTDcKZscLBg82B5BHdAnbHHBOFJVBnpjzDtfAAOmehj4YLIwAqOoOFKo6Xw2CFOpwAKZwZiRgaueuGhMXHScU/wAaUfLp5l4keSa3eWo03MAdIFND2lsW/UMQfi/hSVsu4ak1VlB0KsyS0AiBZxsdJBHKNiAQqsadFXbIa87l0AXSC+rvCNTKj3FFriPdi+CrHW/uxmX0NcCKmtmPICBoWm8KLq9VKqgD3KCYj13xqLoO2LaSwTdnWbAXScceppuSFHdiAPxxF53xVlqczU1FRLBRJAOxvEj3Tg4CrJB+35Y7TQruYH5+/FQzXj+WK0aDGJJZrKAN9U6dJ+Ji0xqWYmv4qzdSxdafRkpgswaAYDKAwIFyHFhdtOxdlLTbNCq1ou2lV7s0D8cROd8X5SkdLVVLX5VuTG8TC9R16jGdZot7VRndgPbqNpQgxzsF9oGIUaA9SSVCqC2FJklX7OmAslVACaiGiQiz9m9XTcIBpQHXzEQQpafqWbOfSID+woO20GpKXayhljUCTAAFyTAGITN+LM499aUkJ0wgltV4APMS3SNlMyw6s6jwFJJGnlPNrLM0zSpwVVmMEVKxIFyAysG0squZbX5dODVa3KBppKSNSqYEAGJYiWhZBOlMNFbYoRxbiPlc+YrNWddmYsYnuJC1GPQaYHuuYzwP4y0Z0l+WnV5Wk7A6dLk9IKgmIEM56DDLivBmr5ZKonUVFQCerCSvrM794xVcrUIIYbi4+H62xl5yb+HgHC1k+o0p+nzw4ZyBinfR94j+tZVQx56YCnckr90km5IgqT106rahi2DHRyc4NjO4xzy49nA6tZQYLgE7CRJ9w3OEed0VXt/Ay/IuAD8DihFrLAi6n9fHATA2JHzGBIx7H3g/0wQViD1PoY/pjlo0s75ci8z7sKTJ9R8iMKOYkXX8MJOYHePngyGDzZZT7/Q4IuqIn5zjlOpaxn3/AOmFipHp+IwsjEq5HtLPqMKRwemPeYO/yxwVPUfhgAUVG+OMZ9ccCEXm2Fk2uPlgASFI2n88R/FONLQjWjOSGbSgUkKsS0FgSJYC0n0w9fYkGAOsxHvxjvin6Q6iZ4PS5kQAOpkEgwVUalBR1Xmvs9V0YELhNlRjZoZ8cZKRNU0jy+0rKZadI26gE/A9jh/lPFWWqDlzFJv7yj5zEdPninLor0lzOVaabQWUOyhYmSFuFg2ZbaepKxEcURo1mm8BDBNBoAJ0OZVSNyR0EwATBxokmg2moI6tBUq39kg/lghqRsMZQvDVsfK0+yvKrLsSB+yqG0HaPuibrpCkq1FUCnWr0hECKrzsRtVpmOjC/Mf4ZJNotpq6tIvbHAoxmdDxJmyYpVy45Z1U6VWzEBLq6kzDILSWI6BsSNHxrmgAT9VYdT9qotM3phwpkbMR8xGE4tBTLzBHTHZ/0xUa3jtoinRve7tAHtCQBqm4G5G/XbEZmPFGae3mBL/cRVJE2B1aiOxII2YwIwh7WSnivN5mjUBp1WCMJAFOkxBBhhLMJ3B26+mKlmvFdcEA1s0SQY0iiNj6Nb9emJPhnCTmy6tWqjSAdTFnYi0CXNrEE/2h2xI0/o/TUGNeqSNjFP8Amhxx6mJM6YOKST/RVqWcZBA86LkItbSJOprqtMKpJE2udU+9s/HqtLNBKJdG0gFQ7PrV2JbSWHtKV2j2QYsGxfE8C5fdjVYneWA6R9wL2xUvEfhZqecD0AzJyKVJDFAEsRrBDJckgg6eitOnBppNhKd4AV0827MaocQQWLhgbiEWVcFdR32G5X7VPeRblBVSQqm1OR/CTqqXiQAJfdYUNVdxXLCdYZVEn7SoKZCCGZ4uJNmKuYBAasxJWmGGa4qq6tBUn2m0oxBBMsAx+0mFkseZyTOlAFx2tpGTdBAVKyoAQXE7aaf3y3s0kAN6oEIGXyxqJOC1wQCG5bp+0YUgBIjlSSLyVoXMwzk6iBG8Iz5jSdZJOoEMqFdIVVe/ttF1DBgv7r2AXUdvNYUxTolVvAZyFabq2tWVm3Lg6t4YGcQtRUgi7odKgDMRIdjAFNNVQ1GBLKrk6K2YKiS86aYB0EgNKHJ5SwuAymHAOndqND7rSY11zCzq/ZtdI3MVFIitmmII0lUKU1CW+zVaal0piAdKteLzit5nPZZkrBjrqstQIzwxgljTUFzIC8oAE+zOH5ieEaOLXJYKfE/PbRlSjPdS9MEU6S9Vpz8Caly1omFCS3hvhYo1qtInU32VQMQAdLgrHuD06hAv7fUkkzuWyIUWGA5ijozeWfo/mUG97AVEJ9xosP8A1Mc0tVzVdDLqV1aOnhlIr7Ro0lT+3UCpT/8AyZcULxRwT6tVlBFNrD0Ybj47/wDF2xpXC010eHU+1IVm91JFVR/zKqMP/tnDPxtwsNl6pI2UtPYqJB+YxF7ZF+xS/BXiL6pmlYk6G5XjeGImO0wvxVJsuN1pUA4E86sJ5maoCDcEBiRBBm2PmfMZdqbtTf2kJU+8fy9fXGjeFvF9Wrk1oGoyiiRr0MVqNTDah9oCHURK2I2jY49DRnijDUhbtGtHNIjeXyq2kECyyJIsJk7duowqqQol2VR3YgD5nGY8d4BQVq4VA2moobUSxhhTd2JMyQlQG/aLYZUMmqABVCx0AG/UWjrPUY1jLdwTs9zc0pEixHzx7yj1A+eOLH7oHxwtWHb9fLGAhSpbZh7r/wA8c8knv8pwTV+v0ccQ3/R/LAM8Ejp8gcKWcLap645PaflhWApj6R8I/rjhI9P17scFQ/o4IDHQflhDEgDvj3mev4ThNXMgAliABckmAB3JNvniEzPiqlMIrOf3vYX3knmA6zp9ROAPkMPpD8SDLZVogvU5Qp2adlIO4Y7jqi1YuMYNmKhMliSSSWJ3ZiZZj6kkk+84tHjfxGc3mnvy0yVAk+0LEb30wF/tCoR7WKpmUIN8ReToiqRK+FPF75GrqEtSYjzEHy1pNg4HwYWPQrqdYrVpLmMs5akdLQunlBPtAOtlmQRAZdJW2wwxxif8E+N3yNXSSfJc8widBNi4HUEe0vUCRcDFJ1wJqzQ/LkSaZ7c1OibarKdJuD0E7nmvgb1IsZ6+ytddmtcNEyf7147Gs0/GSV65TJ5RWaox8ql7LQV1VBqI0zIdt4IsZN8eqeMzRqFKuXanUSQVWoraSQI5CwDCCIE2EXO+NN6JovB+zo2J1PqVSCTeIrVATsFDCmpBEF2tyjDQ0p33kx6e0BA+MD47eziuUvF9TMVGK0xTpJpWnrHmN5SwFnSw0sSXJktLVDvF3Q4kSDbM1J6ALTAkRyn7NhuTvIO22Mp60Vyy46bZNaP62BPQEG8TtMeqi0zhtWzVMHTrQG9iwJsFIACwSIYdpDD/AM1SGZFWoITJhgZnzX12O4Mq9o6TjmYoZtRzvQoLudR0jqSeZwu/pjF+JgX5bLV4KqDzqoAI5NyjrPMDuw57sb2uW6llS3AYyfw74voZSufNzIzBqBaYWkEYLqdJc6BcAAncnF64x4uXL5hKJpVHL6ABTBZiXZhKiNJVdDaiWUiNriYlcndGbpPBYYxUfFNHW9VRIJ0xDFSSFBgEMCCbiZETi3q474qXH8u9TMMlPy9ZKEebq0WRTJ03tBPwxMfYTKrwri1Z0c6aqUqS6j5jAywnRS3aoSxBm4OlXMzANZo51tbEkEcq88nSSwh1I+8ISCZFnEkGMaLVybvpU10oIVZwfIDirqsxlmhdohgWI09RfNKzBLA+qkGb7bgDUBeD/B64pyawzPWlbtBOEZ9BXYVS8aSBobSdRGlQGMqFBaSx22wjKorOoq6VLlZ1nQFUidTaohQCZmwg7EWj+EZzndjY8qwCv3qk/iZvAkt1MDDqhxIpm6DgKdIZ7zGpBMmxJILAhepVQbGcU10MVJplzqeHshSZvMZV01DTLOo9sCdMyQLXiRse2Ir6QOD0PqyeV+/Ifl0GKdTlkMWmSDtFt5ibJ4W4gcrRUsTUdWqVGhpNRXVNN2I1a1IhzYOpE7nDr6X6Pm8P8ybI8pBMGKVbW3SQdhI2WR7WM4xipbkd0JuVJkW3jnKpHnGrQJ6VaTqfwBA+eO8S4/lqtEtSzFJmplKyqrqGJosKmkKSDzBCv97FoI+WKHxHhQbOZlgiEK9OzUqLgHyKJJllNRT15THXecaQjudJGVpZZJeEVDq1VQdCpSoIT+7SBdj8Wqlf/TGDeK6IOTzPpQrf4GxUstw1XXzqQREepRXXR+s0nhq6I0a6pAtrE6B6YnOPcAqUsrmGTOZhlWlVYpV0VQwCMSklQygi0gyJwmlY/cr7eF0qu1TMqruYHIWEx306b/yX3Ye5DgtME/V6IkCPs1LGPUiSRtbrE+uFcW8FOqsXr5okghUVzUkhSdIRFpiSFNpv7ziey3BM2wFLzixNHUi1FQMQpCu51libshIPMNSyObHT5sYr4UUop8uirt4bzRzmsnMeUBq0OKukEKKemXaLKARA2AAAAkczefp051sFIsZ6HtsRvPQ/jqxZuE+Ds1rbU9FSrEESaZkeiUQGHqCdiMQnBPB9Zsy7V2QoRUYaWZm1M4IuVBAAJBE9R8IXiWrwilBYSZswqk9vwws1tIJPTsJPwA3xEN4iywWfPok7ACpTlm6KBMySQPjjv/aKkzU1oRX8xlGqmVKoraCXYiTZKitAH3hJWQcbUcdjvhfGUrUVreyDAMg+3YFRIBbmsDF8OqfE0/ej+639MZH59Y5vKDailVok9okwRY6tcxuF3ixviRuN+9/6/hitRRhlvAoSbWSxniNPqw+IP9Md/wBop0P4H+mK6zTuYxxWF+cfEj19ccnnR3e3fsVaosZ4mnv+GIfiHi9KVRhAaFEDUsB76g5g6Pu2Em+wwIG0yI7wf63xWvEiUkqUYpGa3mrNNikNylap0ztqdj3O84uOpGV0VHIvP8ebMNclgIKimjFFmwI0g6jY3k77qCMNM5mQqMpbySykCq7UkCk9QGcH4RBFjOJan9HhLFHc7ffq1aqxMRpmmOnTEdwHhWWbMDLJTak4AaoyUqIQzT1wpfzGmSNwLavTGfmyawjfbFdSonwlSRFrfWqfl6/L5abVJcBCLyJnWJABACkz0B834Fq1AQqk9nZdI+I1E40riPhGk1bKIz1dAetUKh9Op1RNJYppIjTsLXM4k6Hh3L+ZULUKbFWGlnUOwHl0zAZ5O8nfGLnJlJowzL+AHcN/vCKyOyMNGoSpgkEPselsCr/RvW6VaTfB1/kcX7P8MovXzYejSaMw45qaG2mnG42jEdW4DlRf6tQ/5VP/ANuJ86e6k/wVSI76PfC9XLZyiaq02mqul0JOkeXVkHUBYyByiZNzAxDeN/DNZ87XqIEKsUjmg/sqc2j0OD8CAp+IKCUwETzqcKvKvNQEwBa7En347xRjU4rmFJJUoCF1ECfq9Ezb9Xxrck79jLF0Sn0T8Cr0M1VR9NFqlOmRPl1OQrUMlQ1pEe1GxtY40hfBcvLZrMEE+ynk0wJ7FKQcf8WMx4zx9ss9Opl2KV9CazOstpWF1agYGksNMxcQFm+15biNNvLiojeYAUIIhxEysGDYE2O2M9R3NijO8LoVngPg7L1MvSesKtZnpqW8yvXcEsATympp39MO8/4TylCiWo5Wgh10LrSQGPOpg3idifniW4B/3ekOyAfK2FcfH2B/t0f+tTwF3kivEFJalT6noUrXy1csRKsAGp0zB2CxVMjedPSSI/JeCVpnKtrYnK0jSTpqUqqnX39mwEAaj6RJZ+gq8VosBBfK5sse5FXIgfgAPhiXwpKsIkb0aZW2K7xXMU0zk16i0qXLrdmCqAaYsWawDEhfWY64tWM0+lsfY1/fl/8AHRxWlyKQPiXFqVbh9KjTrU2anl6ZiabjUARUUm41QV5d5UzCycUvM5oVAsNdFVSLyXUKLSdibiTYRcwMQGTqhCd4BBPUXAIZW2IKj2Te0gmIw4rZlQdLAXEyYiCTFjtA0kR2xpKFHPqScpWNctUCuQLS6xFuUbAdYlj33udsSVKhrq0xDKlIEyZJ1rpaFEXOtdrwDffEXQyzVKpQAizHVpJgEGTIHaQD3jEjXzJSIM+0zR1YkaZP9mQJHQnDfJLRdPA1V6+doIrMFVNRGmeWmdQYzIldYIIvrNObG1k+k5vK4fVon2Q2qkSd6bU63Le5Ktb3EYy7J56rQpqUqsmpUqEoSpiLFttUNMC8QpsRZXibxZmqirTq1memxaUeH9BBKyDBm23rYkjFs6NB1JG0pisPTP1nN/26Z/8A56I/lizUTyj3YpPHuNGjm66ADn8o6iTy/ZKJgXOwxpoS2ytmeorg0C4DT/8Ah6z0rU/wzc4s3iClOVzA3mhWHzptivcBvw4kfvqfh9YJGLLxkTQrDvTqj5o2I1P7vvoi48IFlK31ii1OYaWHnQp0VabK9OqVkyNKLUUA7QDEiZipnlbLUs4pCmhrqOImwDU69BgoYnTEACeail4E4yrKfSG9NtS5egF0qrqocKdJYoSNRhrkH94IAfZGJDIfSq9NnjKpoZtegVWADaQhgaCApAuoG5Y3JwOLVvvjg0bs1qpTG4MwLHv6nvO+KnkMwqEkgmQACAbdbn7otuSOgvbAfBniw1sqo0CmE1Io1lzoQwoYkAk6YuRJEE74acU8tU+0gnZRAMkETuRsDsJ39MczWGiovKZTsjl+JZlBUy7MUYkK5+rqNSsVI5gDIIJPoLdAdA8GcCGVqVKjQSUDSWBPMSwACwoVQrXPMS7eyFGqD8DcS8nh1Mz/AOJVNla0iq97dmX5Ymchx3W7XIU0gBIIkKH77CSfwvj15Ss5OoTMeGavnU2XytKMWeWeYNUkaQEgkqpFyAD3vidp5aI6fH8++CfWQ1d7jSaVIqZBEh6tvQyBab6f4bqy3EpMFl3iFgtMSLR1B+EH1jHU+ONDilE5RpGJYBbnYlhpk6TMC5EGOk7nHKWwEiYNp62B+R7dxiM414lFMwrNqGgyQoFy1mlZHKptpnENw/xo7O8PNyFnTBkIVAhd+VjAudRF4xx/6fPTvv1+ofAi4Pk533ix/W2IPxLwVH8guGJp63XTEa10kFpFwGANryMcq+M3FIMQFJA9oQbj4Xjm26jpiLz3it6qq0C2tCo5SuoAF7giNyLiYItBOOico6aKh8UlFF7zviGhSqvLhitNzpW5OhhKiN2lgI/pireGyRxOqSjBHNMq5UgELlW2JAndh/dPY4ovCqb5irSy7VPKZlcKzANqXTrcDsZDkEGftJEjURbauTellMyFqirWAeoGIqU/ZpadIBbSYVSQZ7TAk459Pe42laZtNRi+Sc4R4rp5mrTq6oRK1WmGMAc9NNF56kxPWR3xa6I56tjuv+Bf6YwKnVng2dCmIzNECPU5eI6j/LGl+E6+WzmWp1mo0yWRA4KqQKigrUjpBZSfcRtjKLe233gmDtZI6rJzWe9M0340Muf54b5il78NH4HlnzWe1UKLaczpWaaHSvkUCFWRYAk29ThFXw5lf/lqH/Kp/wBMZN1K0b8lVpAjxDlu5q0PmVw84hWR+ItUpUqobTXVydMOyJpTSATpY6CI2I0Ebkt2hwmmmdzBFN6a/VlNNqYFKmGDprlgp09JZRIBY9MC4/xBjmS45ZGogXhh5WoAhpZbuSWC6g+mDBjWepax6Z+pnL4c9+w74oifW6zGlQVfIdSDT80al0gPR1EBah9nVYQrGASWL3gXGamvKsXDNRWyalgqlPSajDR5hYHSulSNTI4m2gQ2XKNVVmVWIp1GkB3liWQ6yFLOAdaARAYKAGLAYfeEl1t5TKrCqrwvlK5WYliDeDp1HSWJKzbljlWo1V8kQaXHfsaL4b8U0FoKtbMUFqAvC61DFdRIhNRbvAEmAO+HfEfFWVq0CFrJqLLCMwVzoqKTyHmiFJmNhOKtlGpHLCi1RKSo7+a/ltqqUkzDIyhgAbiJIJNx6kS9LxBlq+WzKZanpp5dVGoAaRzDlnvAkiZjeJx0RbOhL/dTHlfitGtxLLmjUSoBlc3JRg0TVyUbe4/LE6MRPFYHEsrED/d87/1MkcShxbMvkKOM2+lpZo1wN/8Ad/8AqUsaMzYzb6W1Jo1ouSMvtP8A5lPtfp0xWl/YmXBkb1DKODp1LFiLKQPhZjEdbbRGJCu3+706je3Rb7twbjWDAAIIUN7n9LgzdbT5blZ0+2LGVYENYG5IY+k7+rhSiM4J1LUUWmAy3llgx7LEHtcwJEdEjmsNCfWaZEEXK6diCuuBewBY2uAHjY4iuIgq2gCWNi09+vx1AwZw7zelKdBrjytSiIU6gRBI66lF++/XCeIjloVbE+wOvM11M/h/dJ9MZoSHfE6g8pGLQwChBtsJfVbUbrAgmDvY4juL1QUSEvLEt1G1u0mAP7pA6zIHOco7imwB6+Xe225jtsBviKzVcugI9lCDYEibqoImy2a56kxN4qHBppYkj6Cy55V9w/LFK8S+EqmbzdQ06gTQtKZQtMho+8I9n8cSWU8HUmRW8/N8yqf+8NaRNhFt8LPgWheXzBnea9STG0kEbThRaRrgFlODPlsk9NjqgKdQUgHnJNpMbjExxRD5dSx9l/8ACcQ7eAsp1FU++vW/9+I/PeBMkilhTbUASCatU3j+36Yby7JVGTefHMJki8dv57nDoVATG5JG3YkdDzWF7T/PEdlagJ59o/e0y3QTBAv3gWuRh+mX00wVZiGJ/hIg2AOoqbz1uDYmIw5PPuNsunhrO+RlqctF6yuAVDagzlWUOL208vWSSJszbjXiM1qdCTr0ai+oAS50gNsI+9aF3EAiYr1VKyrqYMEQuDfaCAwMg9NI6Dl9CS2+uM5F2bexGs3kk33JJJJ/i6xjnUW7Id9S/wBbwpSVwKVOm7akVSFqAliARBCsFVTYuzKAQL9cFXw9WphiKLqtMmmxpvI1WlJR/UW6z1xbDklb7h+Jn+WFjKHTpEabHSwUrI2OkiJHfEy8LB8SkvqxPQT6lUp8fq5arT86rUpAsoPnapKawzCKl2m998IyvjiqrGcxTZu5NPX7JF4W4gkwTuTi85fNsK5rtTWpUK6GPmMFItukldXKLxO/fFYzXhYtWNR6VJtRksq6XHKQCBs14+8vU4l6OolUZv7k+TL1KtxClmc7UY0les1uZVUKCuwLWUEDuQSD1ItDvRdCRVKqwMRKveYN1Zr9xMi89zpKZtqFNKao1JQsKXpMxDlpv5RqDTPOWZxJ3MmRF5Lw9SzWarV6vlZpuULSp1aVUABKaguoYuCDT07X1H1nkjreIi2pwdLry39sZNvLjj1/BX+HcQ1UiqGmQdS3WST7R1CQCoDEz0k/GZpkRLKamsvIJLyuorCm0BgRbbeJDYneK0MvRpt5uTppZoXytJOkEgH7MDTE721EAAm5puc8McQJBp5eppkkaWVbbrJLyd7zffvedPWl4nFNV6m8Jx0uFb9iW4FUK56gz6eVkWRt9sXpQCTJE6bH0tNjoyK3mVASSrRAnlFo5IQG+5ljeY64zGjkM3RXza2WZTRZKtVi9DmNJUqswHmBnNrROwEyDGi5zNUg/wC1oqAw+8SSBE7EaTvG/f0x7fh6jpqLMdR7pNoyrKjy+DZ9CJKV6CsPUGmp29V/DCPCnGXGbyCLVreWKZVkLcuryqrNCiARqYbibXJN8XnhHh7JvTzdOuAVr5qpUOmrGoB2NMkKw0gSCADcETewY+IfDHB8nTVzSLyxCJ5lQyRdjdoAFzJB6Y57jG0xbKSY5y2Z/wB4zpveup2/+ny+BcR4t5cQpMzBgkAgE3UXbpYXN4B6tMjR4bVqBDkqih4OuogIkiRIV2JGkE6hI5fdJOJ8P+rM31DL5ddSOpddOqAFLUnUrIZ/u/d5QCZYgc1wvnv7nRpyXsMcqW80a3+0VwA4LMIkO1PTAaCLEPdYYiNKNiNbiFMuxDIQoZgkBYZWVKYESWIPoIESRuXefyegMo8rzKoB5CAzM59kHVKqo1HzCUkOCIvqBl+H0mFFG0ipVgOEYsEVbhQVOmozNqYubHUvtXLE9lNyN5VJ1JZeM464Xf6AVD5i6opqpldO2pJgAAQVIII6gqBBkg4luFZepTp6lsivrJ1gALpUcxJgK40DTYxPezvP08uqmoaVSoyhEZvMproVYAcqlIILBReOwiTNS4p4kmFTX5ekIqidJVCpI0ixIAloIIabXGMtLTlJbovF13ZlPSl4eVamHXGLp/csHFsy9Yoq11qsKY1JTXSFn7oMksQujcA8swNg9zfiyoMsqVCoDg0wFsyzeB2QFABBPWRAEUvhefOsNTaEGqJHVWszKvNqdyf3epAtGJfN8UVWJE1CRGoRsCCgLxBJB9Nzy2EaTTuiXJT+I0Dg3GTmM/lyYhKeaAgMPbFFiea8cgiR88XbGU/R1nfMzlN9JBZa+qd9YQ6lNhtA+M/DVgcaRTSSfeTOqEtjM/pcaKNeDH/d7zH36XXGmMMZj9L/AOwre6h/jp410/7Ey4Msy2bNRdJADg6ZizEWE9NX53wTJ5lqxanUiQGGqNOlpsWI/jCggR/LDLM1ubzqdwbOu11iJF7yAev44K01HD025rAxYvJEEXudh6HTtvjeRz0H4soWmyySNQanYbXLXuD7Y22vvNycNIbLVZ2RWZPVgAZm5HMNrTqIw6q5gAoHWxAlYMAGUK7y0SwIvsvUzgdM6QQRqRqZWVDEnSCBJHW6m37pxneCbxRG1nJQgx7I+AJhtvff39tnFKj9gyqJllUEXMAiSRvY2Hr2BOGgoMQCo9oF2UX0qLqDvGoQQN4jeZD6k7LSDgKVYMD7OqWiCJB3iNr+7DeDRWmbRwzOD6vRLEISiASym2mz3ibDUV33F4nHsxxAIAoddR3llJVSLG78+xbeSDvPtZnl+Ov5WgklCqEyZsIW1gQRMSNJ5QDEDBkzzKRzMRo0crMsqo5BykWEiAZEfGc91FNS4Re24+mp1NRFJvTkMRtFzCggEA7jc3jaLq8dV0JZokEEEbHadrmCJWSRHvOKoc4xGm2kEMeWASNzCz1vYyNTTIJwyTMkMGJJHUlphTAJaegBG+w+OI830M5Nogsj4eqkBi3kkdTIMbE+/ZY/i6dbDllVlK1CGZhYaWU7AMyg+zygSFFiDG8BbVUsCwIkkmD62B95J/1watWK+0pW8XEEmBaLEDTFx6egxhqaspManm2EyuX0qpl9I2kxIjSw1aTe+94I69YqrlWFaaKgtL8yi7MbsbtYTOHKooIJRWMnkMloEgC1wssSVB30mJw4oVASC6CwBYspqAkyOYIGYiQLjqe18Zxm455OhyUopI1JVnf8sHCDofmB/TDanTjpb1MYMgv0HuH8zj0bLDae8Y6ac73998ckjHPMI93czhAENEdh8v6Ya57gdOraolNx2ZFYfjfHqvGdNlo1GjqQwHwsfyxxeLVDtTqe7y2P46h+WDIYC5XhTJPlVqtOegq1Cvwp1CyL8FwCvwbNJzUa6sTMiqv7xBYhkCQSb7G9/TDpczmCbUwV6zA/JzH44XmeN0adqlWmrfuhgzT2CjmPwGE3XJcISm6im/kRz8erUwfOoVEiTqQGqhENtALCSVtp2GDZbxGlSArU3LKNIDXZ4uoUwejW02j3ST/bJP7OlWb1IFIf/tKmPcDhlm8g9cMKlLLKCL6kNYn3yKY/PAot8IvZt/u0vm8/ZW/wTGbzoWlVcIWamoIQXZ2IBVEtckkLEEz0OKbm849SqKtbLVKDDk+1EBVpFnFSTTUvLVAAJIgG6y2H2VyuWplglSo5kSlEsdJ6ctAal2G56YfU1KEtRyiq0xrqFVY/FRUqH3NpxlreH8yO1uv3+BuEff7UvvKv0RPCqbsGCo6oxqFfL13DrAYuTonc+2CLAbDA8n4GqgqzuF0ydTQXWSZ03dVBEAwwJiSegk34nXn7cVNOoGcsEPJ1DCpqcn+wATIgYFU4Nls1VgZqzK2mnW1u0sCDp8xxtvYRfGC8NDSjUU5fVITlFKkv23/5X4Y3bh2RWC9RKhU/+DTBUaehA1hSsi8qRbbDJfGOUFdaVLKkl6qqWqiwLEQ0HVPeBHf1xO8R8J5moWWnWp6Y0oOdNKqwmDoMsRvzbwcUtvBedpVMuz0Him9HWynzEAUoWfkckCepWwUzYyVpSnlygo1x1/IlrSckl156f8a/Nk34rzdatlzSauiK50uFpcumf4mJOw2ZemGuV8Bk5Sn5elwy6h5gu2uGCwOXSNRJ3kiLjBuPV4SUVdQMgnUb3gwWK2nt0GJEZ0eTSaowI0UwFJI1Mo1czEG0AEqBeQGsAB5Or4zVlCPxXn/rv2PU/kfC6WlFSUa7ffqU0eFKyU48jladIplWJCkAtI5iCWBDG5BmOgU3AczUrKyU2ZaeksKa/eeQUBESV0qCASRpF4jF4r8RJUtWP2YAOkffi5MSSUPNzNcDVEyThm/ieRqvoFtKCVMhpVSwUsx5dyBzGNicNfyGtLiKPGe1DfwjkatLiNIVdI1CtAVlgRSJgAExYrPeJ6ydNGM58PcSNbiOXAuFGYaVuADTOrVp5QNRBkQB5qgyxxpfl9cev4ecp6alLn/Im92QDnGZ/SvVEsjrKFaRY6tMBXp7SIm/cbHfbGotS9MZT9LyqX0v7JWlN4kB1JHyU7XtaTbHTDkifBmf1TyGaG102JB5doknUDAmwvIIIPLItNcI4bynylAPmIGCwSVjUySTIIYyTAYLFojEnkcvTq0VhlNOCLe0QmnX5g0aVEmwgFpMW0yXM6aRyxUCKaujLI1abyyXGpwyDVbZ29obcs9ecm4dTKOhKacn38yAzHCXqZetpXWVePvKQGvcMY5Sad7HTqJABUswp0C1NVYgn22ZiTCAaXMTeJ02MFbjF1zmWNRHokoupV0LBYyGKg6WnlvTkRdwLmVmCfhlL7OlSDJrVNIUr5lTzEUMoOgOdWp1bbYcgWxrR1m1T7wbanhtjpPvuit8NzrFyC7FYbSBpGwMHmMSAxgeh92JfJcALsVdtS0gDyxNp1yDPLAPMGBXVqvthnmKKEsoohGDMdyWJ3jSAIOx0gdBiUrfa88EyAQRMW0ktOkEoWi4WxC7RI6Zy9DOO1MXVp0xl0iWJJCh+kQDJgB2JYkAEnfYEYjqeZkklSZiQFuCRAG3L7JHS4HXZ8BT1KgUIxBLESrEkbDrM9CZgm0TgS06QWAx5Sb6gSZuYHsmdrgziFwa55wCZF0rq5S1gSQNRAvYAdZ3v8hLNiwMqrwWgEgAbDbYTAJgm0YkKKq1Mkib6gogbWEE7yB0iBJvIwbOtJCgQBp3EtvBiLBbExHcknofQlw3K+/qdqUQAHCCAGJVgSbkSZYAzEMCNuhx7NU6uqmUgyrGNgSJAkm0nVpA2uZjqLM5uwkWBMXmQCOs3OxN/jhs/Eg6wF9lRdu/UzJtcm14jEeUJ6cejH/CW1MfMOixsRdgsTPXdhaeo2nDg50uAdM6hIUTaCfaIgjeYB6/JguY1FWLXHtHS0CRAgxD9BHxMbY5VqyAJXT1AkE9rAGdh16HaL4bcmJr61p/zjBVp9/wtiOokfvfP/Lb8MO0qEG0H8Md52DpUAvH9cKFTDf6xG4PT9d8KObESdu8EbYBAOL8RaigdaeuWVTzFQoYhQxsSRLDYWE9sBFOu/tVUp9xSpyY7aqhPz0YVxXKGsFUVTTWZYaVbVEFY1bQRPX3WwhOCUj+1d6p7VKh09fuLpT5rgi1m03+vxk6FJRgqcbzeLf13fD9v2Nq7ZYHTVqtXefYao9Qz0HlU7fDRh5lKjgRl8qUHdtFBT6lQDU+aYk8pRWmummqovZVCj5AYcCf0P64rfX9UkTPUclUm5L0bx9Eqr7kcnDa7+3WWmO1KnJG336kg/8ALHwwX/YFE/tFesevmsag94VuQfBRh9qx236viW2+SFJr+uPlgEdKiAsAdJAA9wAt8sKp7WAjtzH8onB1cdB+J/mcJqVfcPdc/j+v5IkStAt0/AfhO2OZnhlMgioNQPRoYH3iD/PCJvcsR6H8DeMHo0hMAD+9IPvsB+eACJpcEVDNB6lKJAWlUqaBPXyy0fNcEf64ns1kqIbHzaYB0n2gDT0idJIEjcA3xNsFHtkT0KiD+c47TZGDGTy7sbEAeoMn5YTuilyZjxr9n8sSOSpZJ6dBcxWqUmVV9oRTLJB1hypAvBALfdsBFmPHMnU8sqqMzWgKpJ6dB+rYk+C8RqeVTotQIKiJOqAAZE8pAbYwQOl8eJ/HeHuL8yP3Pe/mNSE4RinfbC5vwz9YosuUzVLMew3tRq0iNBZGaFIUTYW1TM4is14NzVGiqCkH06rUHBJ1kSJZkPQCYMgC0mBPZnw9S1SyqpXmEPoYTI1DTt8+nphDcNzCmaWeZQpkLUcOu8hSGDWnbqBAG2PR/wBHpcJNdT5xwTKnw/gmZh1qI9MgL+0DgGQ8xIu0sepsZ6wJqhQYoGUkg6eYNAgLEmYInT6G/vOC5zj+ZoqPrVSjWGqFNEHUGAc84hVKwAIW8m5gyITKZny1YFmZD90JddQgX1xe4iZntOOqOntjtL03twiwZZJYlcxUPMDC1GNo2kH0H6nFF+kMsvkLVZmeHILMzwLfeaWNiT191xNqy2XKgBKkF5gOpGwmTBI2tvin/SUSzZcD7Q6KnsBjq5gJHX7o+BF8Vpv4i9RVERwOk9CJZalGpytpcnRf/wANZGpC7KW0iSINoMyFDiQ8003YajoqAadRMkABLwCFVmJGoS1mQxiqZStSpDerSLqyMjEABXCqzAEHUAGnudHylclmnCIaZVlFRqdMuja1RlPMqg8/2Y/d5gukbuDhPS3SbYaUntrv8Dk58GjSqwadMoSgQPCsV0sHUAkoDSYapBirpAAOtfDOgiVKt5muICmIJbUpYmNWlWglivl3YkGG2Y4pTWjTo0UaoKVJt0gVWduQurKCAliCp6sZEQ0HTqyfNpB1DVD5pIABBbUCSbAw45QenSNRUNHNvv07/wAibaJpxRaDGliTfUG2MHSTygWgMNgwjfAqbhSAG5WtT1RAN1pp93qwO1osQNUQ+fzaloHN0UmNrAzBiPf27zBMpm2uV1Hfqb7czdvce/TG0oYyckmmO6KIjqsFnfQADpUAwZA2JBI0zAnVEkgjEhV4cAkkstRjdpMSPTZgWi5kwehxE8LzINZWZEAmbiYP3Sb9GtJsov0w543mdbBdUJUYF4gmF6XnSRBOmY5iesmazRcNtNvJ6rWppB1ByB1GmDcEk9oJkAm0C9wWtPjI0sUVQSZkAAwOh7mIie2C1suivTlmYiIIC6WAknYbTa/cA7TiI4jTpg/ZtOo2EyAPlIvf02xtFJjlfIStmlJlySDAVQZA7zOw6iCZmZwrI0tQZoAErO997KPeF+fWMMjRA06mnpYbfI3j9dsO62aSkzaDAYfd6ERHoRvbvhtdEJOxymf0t91pheU9FJgcp6z1ifngdTM3NlPSXgAETZT2HYzedusTVzJZpO3YWt2/Xrj1XNOxmWttckgdp3O/44S0kRR9BKAMERd7/r1/LAFVxsQf89v1f8cFWr3X9Htv6fLEnSGVjgi1yMBGZX3frf8AXbBNUzcfGPh/rhAGGZ2BGCIyHpf0thuie73jv+v5YWq+n664AHKIOjfOMLluhHp+h+rYbFbf59cdUEfj/ngAeKW6/wAv647fpPS3T8AT/p78NtbDChXPcflgANUzItqIHSSdM/PHvrImJBJ6CP0cdTN4S5pt7aIfeoP5jCGGpmdrfr5YWdY2IPz/ACmMNjlqfQR/ZLD/AAsMd8ntUdfirfiwJwwOHe4/Xuxwlet/hgdbMFCAag1GdIKqdhdjBUKo/eJABIEyQCzCu9UB2ZyLstIaUUdC5YiST93qL9gUFEvlKeuynrflPzG2rY+lt7RhxrRPYM+saeny79Ivt3Z1Hc2bTbbSsT2LaiT8B6YSlM+/DEEzDarn+WGlXKhwQSVHoTI90b/lvhxfthJqxvI/DCGQDcAp+X5ZLG/tGD94HaImBp9xPW+E1OBi3O8Dpy7z0kHaOvcbWxOueuANSHQsPcRhgsFf4hlahgrJC7ARPTeBY2EwO4vAxTfEdOpWrI1RTS8oFUBUg3IPtTB2Fxbf1jUhSv8Aj+vXHnphrQI9ROHGSjmhSuSpmTU85XX2Xci8ySR74P8Apgj8VYgLWpU3AEbGmQLWmmVI2uBGwxoeY8KZd76QG/h5R8REfHENnPCEz5T/AAYah069Pl1xrvi+URta4ZSWy+TaA1GqgAIAV9Yvp6Pe0CwbHcr4Ry1SoFpVyXdgERkZWLE8oEE3JgbjviVznhuohIamYHVASB+cjCfD4GXzdCs86KbksNPNZTECYPMRuRYe7FYfAsgc/wDRfmEJJS0iJIJt09qDM9omPWWv+wKtAMGT2iSTojaABzXI+PU7HfZ8j4xytSNFdVLWCufLMjcANE7dJtfEjKsNQ0sDseUz7iN/niHGwteh82Pw4tqiZupM6ZmxI3ABBG97HbCKeXJgLAsQ1wxIB6WAmBE/xGY3x9D5zgOXq/tKKMd5IBIPfmDQcQua+jrJMpC09A9APfYSFF7+zhbWRS6GHcRoqNWklSGix2PUW7wxj1O+5inpnTJB6XG0Y2fOfRJQPsOI7EsB8gVAxG1PolqAyqK/udiSe3VR88UsFbb6mVLS1ExftbCSp2In9b4vTeBtROhTaRKaagsbwQWB6eySMB/7Gge1rB7GBPpsf1OHY/KZTXQgm0joY2/ngq5c/fUx3H4dDO+Lf/2YVfZWREXLb2k9vl3wqtwKQRJXoeba/wCcgTtviW2+CvKZpSt+f54MX79yO+045j2MxhNIieh/l/oMc8sfr549j2AYo0bnp7ie+F8wEzO536Rj2PYQHFrkSSATEH4THwnpg/1jeRtM/jt3vj2PYACUmnb8ulvynCz7h+tu2PY9gA4UFrCLdfjjytP69/8AQ98ex7CGeqED9frscCr1Ctuv67/0x3HsAyHNRq1TylbSGkux1atII1aSGBk6dIGyi4ty4nqKBFCIAFHS/wASSZLE9WJJPXHcewAzxzH6+WOrmb7frpj2PYQBkrTtj1/1+r47j2GIFoB6D5D+Ywvyv5dP6EY9j2ABFTLsRaD8SP5HDCtmQhhlj3GfzAnHsewngaOpWR7DV0NwOvxx6pTjHsexQMa1+Wx/DpsbYj81lUcc6q07yoM+h749j2GIjMx4YpMTpGg/wzEj0NhPpHxxF+RUyjvoqMCQGOlmQFo3OiOg9dhOOY9ilJk0Oqfj7OUjpZ0qAG+tCTAiYZGQ/OSZknE1kfpRVnVK1FlY3HlkOpBUNJ1aSpgjqeu++PY9jZK0TRbKOaWoAQCJE/OMGqUoE9r/ACx7HsSLqfOvD9QVTTcjYAz6dth+vfiUbjmYTmWq4kC2qR69B22vvj2PY0JC0vFldTD6H3N0UdJ6Adx8vjhdPxcD7VBCANhIue0k/qe+PY9gpDUn6n//2Q==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10" descr="data:image/jpeg;base64,/9j/4AAQSkZJRgABAQAAAQABAAD/2wCEAAkGBhQSERQUEhQWFRUVFxYYFxgYGBgaHRoXFxkXHBcWGB0dHCYeGBwjGxcXHy8gIycpLS0sFh8xNTAqNicrLCkBCQoKDgwOGg8PGiwkHyQtLCwsKSwsLCwsLyosKSwsLCwsLCwsLCwsLCwsLSwsLCwsLCwsLCwsLCwsKiwsLCwsLP/AABEIAKYBLwMBIgACEQEDEQH/xAAcAAABBQEBAQAAAAAAAAAAAAADAgQFBgcBAAj/xABKEAACAQIEBAMEBwUFBQYHAAABAhEDIQAEEjEFIkFRBhNhMnGBkQcUI0KhsfAzUmLB0XKCsuHxFSSSk7MWNENTg9IlVGRzoqOk/8QAGgEAAwEBAQEAAAAAAAAAAAAAAAECAwQFBv/EAC8RAAICAQMCBAYCAQUAAAAAAAABAhEhAxIxQfAEE1FhInGBkaGxBTLhFEKywcL/2gAMAwEAAhEDEQA/ANoWnIuPhhJpEbXx7yv3jHuODKRG/wCOKJAiuTaBgvlAjAHy0/64SqMveMP5Cv1FsGXaMDOYJ3wo5ibXnAmpNvbDS9RN+gsAHuD6YLSpmTqmOn+eA5VDqv02w8qYG+gL1PGBsMIYE+mELXvBt2wQ1cTQ7OMQBhMHcYRVLdDhP1nvOKoVhpHU4aZihJBnDhVDbXwJ074ccCeRdNzF/njtSpHrgIrGbDDhbi+BqgTBDmG0YDWy1rYPE2GFhQogXw7oKsjaLMDBXVO1/wA8SHlgXOApluaSY9wwSvXEgQTipO3glY5EVPTDU0yTh1VRip0xqg6dUxqi2qLxO8XjGY+JeEVqqM2Zq1KhFWippEgIF+tIrA01+zI0GQxBaNzhbqK22XrgD6qFOs6FXqojspg6CyglAewNsSDVSdsY1m/DlCmaZ8oLrf26ahWSKdSoGDASCGprcRvjWeB5J6VBEr1fNqqOZjuT27mNp69gLB7m3bBxrgOyzgbU++PVlaeWB78dpCLvzH8B8MadDMXRBjA8xUjc/LBBWD7MI9MJbKDtOF1yP5AqUHHqiDCWysGxj8cDq0JiGMiJJO/e2LpXyIRUfDao98SZUdBgbUsCkkDQwXLAmT+WDagNsKrLaTYDqdvnthjlM6lR2FOoj6dOoKwaA06du+lv+E4u7FVBnbAjVjecPX0gbzgaUNRiCB6jf3YEwoYCvLaYw6OXMbYc/VFW9sCq5mbDCcr4GlXJZK9UMLHA6dMdcNjl4/ywRQRtqHvxyUaWPFWLi/wwh6pHS3ocDTNCNyD67YMK4ImxOJodiDWn7pJ+GCrRtYfA4TTqTsMDaqwNwcMBwigemPVa/bDfzZwRVteD7sKh2epvqsQDgpo2tOBK6+7CajspkHDoVnXXscILmNsFFYi5HvjHXqq2AANOmJnfDkNPTDcKZscLBg82B5BHdAnbHHBOFJVBnpjzDtfAAOmehj4YLIwAqOoOFKo6Xw2CFOpwAKZwZiRgaueuGhMXHScU/wAaUfLp5l4keSa3eWo03MAdIFND2lsW/UMQfi/hSVsu4ak1VlB0KsyS0AiBZxsdJBHKNiAQqsadFXbIa87l0AXSC+rvCNTKj3FFriPdi+CrHW/uxmX0NcCKmtmPICBoWm8KLq9VKqgD3KCYj13xqLoO2LaSwTdnWbAXScceppuSFHdiAPxxF53xVlqczU1FRLBRJAOxvEj3Tg4CrJB+35Y7TQruYH5+/FQzXj+WK0aDGJJZrKAN9U6dJ+Ji0xqWYmv4qzdSxdafRkpgswaAYDKAwIFyHFhdtOxdlLTbNCq1ou2lV7s0D8cROd8X5SkdLVVLX5VuTG8TC9R16jGdZot7VRndgPbqNpQgxzsF9oGIUaA9SSVCqC2FJklX7OmAslVACaiGiQiz9m9XTcIBpQHXzEQQpafqWbOfSID+woO20GpKXayhljUCTAAFyTAGITN+LM499aUkJ0wgltV4APMS3SNlMyw6s6jwFJJGnlPNrLM0zSpwVVmMEVKxIFyAysG0squZbX5dODVa3KBppKSNSqYEAGJYiWhZBOlMNFbYoRxbiPlc+YrNWddmYsYnuJC1GPQaYHuuYzwP4y0Z0l+WnV5Wk7A6dLk9IKgmIEM56DDLivBmr5ZKonUVFQCerCSvrM794xVcrUIIYbi4+H62xl5yb+HgHC1k+o0p+nzw4ZyBinfR94j+tZVQx56YCnckr90km5IgqT106rahi2DHRyc4NjO4xzy49nA6tZQYLgE7CRJ9w3OEed0VXt/Ay/IuAD8DihFrLAi6n9fHATA2JHzGBIx7H3g/0wQViD1PoY/pjlo0s75ci8z7sKTJ9R8iMKOYkXX8MJOYHePngyGDzZZT7/Q4IuqIn5zjlOpaxn3/AOmFipHp+IwsjEq5HtLPqMKRwemPeYO/yxwVPUfhgAUVG+OMZ9ccCEXm2Fk2uPlgASFI2n88R/FONLQjWjOSGbSgUkKsS0FgSJYC0n0w9fYkGAOsxHvxjvin6Q6iZ4PS5kQAOpkEgwVUalBR1Xmvs9V0YELhNlRjZoZ8cZKRNU0jy+0rKZadI26gE/A9jh/lPFWWqDlzFJv7yj5zEdPninLor0lzOVaabQWUOyhYmSFuFg2ZbaepKxEcURo1mm8BDBNBoAJ0OZVSNyR0EwATBxokmg2moI6tBUq39kg/lghqRsMZQvDVsfK0+yvKrLsSB+yqG0HaPuibrpCkq1FUCnWr0hECKrzsRtVpmOjC/Mf4ZJNotpq6tIvbHAoxmdDxJmyYpVy45Z1U6VWzEBLq6kzDILSWI6BsSNHxrmgAT9VYdT9qotM3phwpkbMR8xGE4tBTLzBHTHZ/0xUa3jtoinRve7tAHtCQBqm4G5G/XbEZmPFGae3mBL/cRVJE2B1aiOxII2YwIwh7WSnivN5mjUBp1WCMJAFOkxBBhhLMJ3B26+mKlmvFdcEA1s0SQY0iiNj6Nb9emJPhnCTmy6tWqjSAdTFnYi0CXNrEE/2h2xI0/o/TUGNeqSNjFP8Amhxx6mJM6YOKST/RVqWcZBA86LkItbSJOprqtMKpJE2udU+9s/HqtLNBKJdG0gFQ7PrV2JbSWHtKV2j2QYsGxfE8C5fdjVYneWA6R9wL2xUvEfhZqecD0AzJyKVJDFAEsRrBDJckgg6eitOnBppNhKd4AV0827MaocQQWLhgbiEWVcFdR32G5X7VPeRblBVSQqm1OR/CTqqXiQAJfdYUNVdxXLCdYZVEn7SoKZCCGZ4uJNmKuYBAasxJWmGGa4qq6tBUn2m0oxBBMsAx+0mFkseZyTOlAFx2tpGTdBAVKyoAQXE7aaf3y3s0kAN6oEIGXyxqJOC1wQCG5bp+0YUgBIjlSSLyVoXMwzk6iBG8Iz5jSdZJOoEMqFdIVVe/ttF1DBgv7r2AXUdvNYUxTolVvAZyFabq2tWVm3Lg6t4YGcQtRUgi7odKgDMRIdjAFNNVQ1GBLKrk6K2YKiS86aYB0EgNKHJ5SwuAymHAOndqND7rSY11zCzq/ZtdI3MVFIitmmII0lUKU1CW+zVaal0piAdKteLzit5nPZZkrBjrqstQIzwxgljTUFzIC8oAE+zOH5ieEaOLXJYKfE/PbRlSjPdS9MEU6S9Vpz8Caly1omFCS3hvhYo1qtInU32VQMQAdLgrHuD06hAv7fUkkzuWyIUWGA5ijozeWfo/mUG97AVEJ9xosP8A1Mc0tVzVdDLqV1aOnhlIr7Ro0lT+3UCpT/8AyZcULxRwT6tVlBFNrD0Ybj47/wDF2xpXC010eHU+1IVm91JFVR/zKqMP/tnDPxtwsNl6pI2UtPYqJB+YxF7ZF+xS/BXiL6pmlYk6G5XjeGImO0wvxVJsuN1pUA4E86sJ5maoCDcEBiRBBm2PmfMZdqbtTf2kJU+8fy9fXGjeFvF9Wrk1oGoyiiRr0MVqNTDah9oCHURK2I2jY49DRnijDUhbtGtHNIjeXyq2kECyyJIsJk7duowqqQol2VR3YgD5nGY8d4BQVq4VA2moobUSxhhTd2JMyQlQG/aLYZUMmqABVCx0AG/UWjrPUY1jLdwTs9zc0pEixHzx7yj1A+eOLH7oHxwtWHb9fLGAhSpbZh7r/wA8c8knv8pwTV+v0ccQ3/R/LAM8Ejp8gcKWcLap645PaflhWApj6R8I/rjhI9P17scFQ/o4IDHQflhDEgDvj3mev4ThNXMgAliABckmAB3JNvniEzPiqlMIrOf3vYX3knmA6zp9ROAPkMPpD8SDLZVogvU5Qp2adlIO4Y7jqi1YuMYNmKhMliSSSWJ3ZiZZj6kkk+84tHjfxGc3mnvy0yVAk+0LEb30wF/tCoR7WKpmUIN8ReToiqRK+FPF75GrqEtSYjzEHy1pNg4HwYWPQrqdYrVpLmMs5akdLQunlBPtAOtlmQRAZdJW2wwxxif8E+N3yNXSSfJc8widBNi4HUEe0vUCRcDFJ1wJqzQ/LkSaZ7c1OibarKdJuD0E7nmvgb1IsZ6+ytddmtcNEyf7147Gs0/GSV65TJ5RWaox8ql7LQV1VBqI0zIdt4IsZN8eqeMzRqFKuXanUSQVWoraSQI5CwDCCIE2EXO+NN6JovB+zo2J1PqVSCTeIrVATsFDCmpBEF2tyjDQ0p33kx6e0BA+MD47eziuUvF9TMVGK0xTpJpWnrHmN5SwFnSw0sSXJktLVDvF3Q4kSDbM1J6ALTAkRyn7NhuTvIO22Mp60Vyy46bZNaP62BPQEG8TtMeqi0zhtWzVMHTrQG9iwJsFIACwSIYdpDD/AM1SGZFWoITJhgZnzX12O4Mq9o6TjmYoZtRzvQoLudR0jqSeZwu/pjF+JgX5bLV4KqDzqoAI5NyjrPMDuw57sb2uW6llS3AYyfw74voZSufNzIzBqBaYWkEYLqdJc6BcAAncnF64x4uXL5hKJpVHL6ABTBZiXZhKiNJVdDaiWUiNriYlcndGbpPBYYxUfFNHW9VRIJ0xDFSSFBgEMCCbiZETi3q474qXH8u9TMMlPy9ZKEebq0WRTJ03tBPwxMfYTKrwri1Z0c6aqUqS6j5jAywnRS3aoSxBm4OlXMzANZo51tbEkEcq88nSSwh1I+8ISCZFnEkGMaLVybvpU10oIVZwfIDirqsxlmhdohgWI09RfNKzBLA+qkGb7bgDUBeD/B64pyawzPWlbtBOEZ9BXYVS8aSBobSdRGlQGMqFBaSx22wjKorOoq6VLlZ1nQFUidTaohQCZmwg7EWj+EZzndjY8qwCv3qk/iZvAkt1MDDqhxIpm6DgKdIZ7zGpBMmxJILAhepVQbGcU10MVJplzqeHshSZvMZV01DTLOo9sCdMyQLXiRse2Ir6QOD0PqyeV+/Ifl0GKdTlkMWmSDtFt5ibJ4W4gcrRUsTUdWqVGhpNRXVNN2I1a1IhzYOpE7nDr6X6Pm8P8ybI8pBMGKVbW3SQdhI2WR7WM4xipbkd0JuVJkW3jnKpHnGrQJ6VaTqfwBA+eO8S4/lqtEtSzFJmplKyqrqGJosKmkKSDzBCv97FoI+WKHxHhQbOZlgiEK9OzUqLgHyKJJllNRT15THXecaQjudJGVpZZJeEVDq1VQdCpSoIT+7SBdj8Wqlf/TGDeK6IOTzPpQrf4GxUstw1XXzqQREepRXXR+s0nhq6I0a6pAtrE6B6YnOPcAqUsrmGTOZhlWlVYpV0VQwCMSklQygi0gyJwmlY/cr7eF0qu1TMqruYHIWEx306b/yX3Ye5DgtME/V6IkCPs1LGPUiSRtbrE+uFcW8FOqsXr5okghUVzUkhSdIRFpiSFNpv7ziey3BM2wFLzixNHUi1FQMQpCu51libshIPMNSyObHT5sYr4UUop8uirt4bzRzmsnMeUBq0OKukEKKemXaLKARA2AAAAkczefp051sFIsZ6HtsRvPQ/jqxZuE+Ds1rbU9FSrEESaZkeiUQGHqCdiMQnBPB9Zsy7V2QoRUYaWZm1M4IuVBAAJBE9R8IXiWrwilBYSZswqk9vwws1tIJPTsJPwA3xEN4iywWfPok7ACpTlm6KBMySQPjjv/aKkzU1oRX8xlGqmVKoraCXYiTZKitAH3hJWQcbUcdjvhfGUrUVreyDAMg+3YFRIBbmsDF8OqfE0/ej+639MZH59Y5vKDailVok9okwRY6tcxuF3ixviRuN+9/6/hitRRhlvAoSbWSxniNPqw+IP9Md/wBop0P4H+mK6zTuYxxWF+cfEj19ccnnR3e3fsVaosZ4mnv+GIfiHi9KVRhAaFEDUsB76g5g6Pu2Em+wwIG0yI7wf63xWvEiUkqUYpGa3mrNNikNylap0ztqdj3O84uOpGV0VHIvP8ebMNclgIKimjFFmwI0g6jY3k77qCMNM5mQqMpbySykCq7UkCk9QGcH4RBFjOJan9HhLFHc7ffq1aqxMRpmmOnTEdwHhWWbMDLJTak4AaoyUqIQzT1wpfzGmSNwLavTGfmyawjfbFdSonwlSRFrfWqfl6/L5abVJcBCLyJnWJABACkz0B834Fq1AQqk9nZdI+I1E40riPhGk1bKIz1dAetUKh9Op1RNJYppIjTsLXM4k6Hh3L+ZULUKbFWGlnUOwHl0zAZ5O8nfGLnJlJowzL+AHcN/vCKyOyMNGoSpgkEPselsCr/RvW6VaTfB1/kcX7P8MovXzYejSaMw45qaG2mnG42jEdW4DlRf6tQ/5VP/ANuJ86e6k/wVSI76PfC9XLZyiaq02mqul0JOkeXVkHUBYyByiZNzAxDeN/DNZ87XqIEKsUjmg/sqc2j0OD8CAp+IKCUwETzqcKvKvNQEwBa7En347xRjU4rmFJJUoCF1ECfq9Ezb9Xxrck79jLF0Sn0T8Cr0M1VR9NFqlOmRPl1OQrUMlQ1pEe1GxtY40hfBcvLZrMEE+ynk0wJ7FKQcf8WMx4zx9ss9Opl2KV9CazOstpWF1agYGksNMxcQFm+15biNNvLiojeYAUIIhxEysGDYE2O2M9R3NijO8LoVngPg7L1MvSesKtZnpqW8yvXcEsATympp39MO8/4TylCiWo5Wgh10LrSQGPOpg3idifniW4B/3ekOyAfK2FcfH2B/t0f+tTwF3kivEFJalT6noUrXy1csRKsAGp0zB2CxVMjedPSSI/JeCVpnKtrYnK0jSTpqUqqnX39mwEAaj6RJZ+gq8VosBBfK5sse5FXIgfgAPhiXwpKsIkb0aZW2K7xXMU0zk16i0qXLrdmCqAaYsWawDEhfWY64tWM0+lsfY1/fl/8AHRxWlyKQPiXFqVbh9KjTrU2anl6ZiabjUARUUm41QV5d5UzCycUvM5oVAsNdFVSLyXUKLSdibiTYRcwMQGTqhCd4BBPUXAIZW2IKj2Te0gmIw4rZlQdLAXEyYiCTFjtA0kR2xpKFHPqScpWNctUCuQLS6xFuUbAdYlj33udsSVKhrq0xDKlIEyZJ1rpaFEXOtdrwDffEXQyzVKpQAizHVpJgEGTIHaQD3jEjXzJSIM+0zR1YkaZP9mQJHQnDfJLRdPA1V6+doIrMFVNRGmeWmdQYzIldYIIvrNObG1k+k5vK4fVon2Q2qkSd6bU63Le5Ktb3EYy7J56rQpqUqsmpUqEoSpiLFttUNMC8QpsRZXibxZmqirTq1memxaUeH9BBKyDBm23rYkjFs6NB1JG0pisPTP1nN/26Z/8A56I/lizUTyj3YpPHuNGjm66ADn8o6iTy/ZKJgXOwxpoS2ytmeorg0C4DT/8Ah6z0rU/wzc4s3iClOVzA3mhWHzptivcBvw4kfvqfh9YJGLLxkTQrDvTqj5o2I1P7vvoi48IFlK31ii1OYaWHnQp0VabK9OqVkyNKLUUA7QDEiZipnlbLUs4pCmhrqOImwDU69BgoYnTEACeail4E4yrKfSG9NtS5egF0qrqocKdJYoSNRhrkH94IAfZGJDIfSq9NnjKpoZtegVWADaQhgaCApAuoG5Y3JwOLVvvjg0bs1qpTG4MwLHv6nvO+KnkMwqEkgmQACAbdbn7otuSOgvbAfBniw1sqo0CmE1Io1lzoQwoYkAk6YuRJEE74acU8tU+0gnZRAMkETuRsDsJ39MczWGiovKZTsjl+JZlBUy7MUYkK5+rqNSsVI5gDIIJPoLdAdA8GcCGVqVKjQSUDSWBPMSwACwoVQrXPMS7eyFGqD8DcS8nh1Mz/AOJVNla0iq97dmX5Ymchx3W7XIU0gBIIkKH77CSfwvj15Ss5OoTMeGavnU2XytKMWeWeYNUkaQEgkqpFyAD3vidp5aI6fH8++CfWQ1d7jSaVIqZBEh6tvQyBab6f4bqy3EpMFl3iFgtMSLR1B+EH1jHU+ONDilE5RpGJYBbnYlhpk6TMC5EGOk7nHKWwEiYNp62B+R7dxiM414lFMwrNqGgyQoFy1mlZHKptpnENw/xo7O8PNyFnTBkIVAhd+VjAudRF4xx/6fPTvv1+ofAi4Pk533ix/W2IPxLwVH8guGJp63XTEa10kFpFwGANryMcq+M3FIMQFJA9oQbj4Xjm26jpiLz3it6qq0C2tCo5SuoAF7giNyLiYItBOOico6aKh8UlFF7zviGhSqvLhitNzpW5OhhKiN2lgI/pireGyRxOqSjBHNMq5UgELlW2JAndh/dPY4ovCqb5irSy7VPKZlcKzANqXTrcDsZDkEGftJEjURbauTellMyFqirWAeoGIqU/ZpadIBbSYVSQZ7TAk459Pe42laZtNRi+Sc4R4rp5mrTq6oRK1WmGMAc9NNF56kxPWR3xa6I56tjuv+Bf6YwKnVng2dCmIzNECPU5eI6j/LGl+E6+WzmWp1mo0yWRA4KqQKigrUjpBZSfcRtjKLe233gmDtZI6rJzWe9M0340Muf54b5il78NH4HlnzWe1UKLaczpWaaHSvkUCFWRYAk29ThFXw5lf/lqH/Kp/wBMZN1K0b8lVpAjxDlu5q0PmVw84hWR+ItUpUqobTXVydMOyJpTSATpY6CI2I0Ebkt2hwmmmdzBFN6a/VlNNqYFKmGDprlgp09JZRIBY9MC4/xBjmS45ZGogXhh5WoAhpZbuSWC6g+mDBjWepax6Z+pnL4c9+w74oifW6zGlQVfIdSDT80al0gPR1EBah9nVYQrGASWL3gXGamvKsXDNRWyalgqlPSajDR5hYHSulSNTI4m2gQ2XKNVVmVWIp1GkB3liWQ6yFLOAdaARAYKAGLAYfeEl1t5TKrCqrwvlK5WYliDeDp1HSWJKzbljlWo1V8kQaXHfsaL4b8U0FoKtbMUFqAvC61DFdRIhNRbvAEmAO+HfEfFWVq0CFrJqLLCMwVzoqKTyHmiFJmNhOKtlGpHLCi1RKSo7+a/ltqqUkzDIyhgAbiJIJNx6kS9LxBlq+WzKZanpp5dVGoAaRzDlnvAkiZjeJx0RbOhL/dTHlfitGtxLLmjUSoBlc3JRg0TVyUbe4/LE6MRPFYHEsrED/d87/1MkcShxbMvkKOM2+lpZo1wN/8Ad/8AqUsaMzYzb6W1Jo1ouSMvtP8A5lPtfp0xWl/YmXBkb1DKODp1LFiLKQPhZjEdbbRGJCu3+706je3Rb7twbjWDAAIIUN7n9LgzdbT5blZ0+2LGVYENYG5IY+k7+rhSiM4J1LUUWmAy3llgx7LEHtcwJEdEjmsNCfWaZEEXK6diCuuBewBY2uAHjY4iuIgq2gCWNi09+vx1AwZw7zelKdBrjytSiIU6gRBI66lF++/XCeIjloVbE+wOvM11M/h/dJ9MZoSHfE6g8pGLQwChBtsJfVbUbrAgmDvY4juL1QUSEvLEt1G1u0mAP7pA6zIHOco7imwB6+Xe225jtsBviKzVcugI9lCDYEibqoImy2a56kxN4qHBppYkj6Cy55V9w/LFK8S+EqmbzdQ06gTQtKZQtMho+8I9n8cSWU8HUmRW8/N8yqf+8NaRNhFt8LPgWheXzBnea9STG0kEbThRaRrgFlODPlsk9NjqgKdQUgHnJNpMbjExxRD5dSx9l/8ACcQ7eAsp1FU++vW/9+I/PeBMkilhTbUASCatU3j+36Yby7JVGTefHMJki8dv57nDoVATG5JG3YkdDzWF7T/PEdlagJ59o/e0y3QTBAv3gWuRh+mX00wVZiGJ/hIg2AOoqbz1uDYmIw5PPuNsunhrO+RlqctF6yuAVDagzlWUOL208vWSSJszbjXiM1qdCTr0ai+oAS50gNsI+9aF3EAiYr1VKyrqYMEQuDfaCAwMg9NI6Dl9CS2+uM5F2bexGs3kk33JJJJ/i6xjnUW7Id9S/wBbwpSVwKVOm7akVSFqAliARBCsFVTYuzKAQL9cFXw9WphiKLqtMmmxpvI1WlJR/UW6z1xbDklb7h+Jn+WFjKHTpEabHSwUrI2OkiJHfEy8LB8SkvqxPQT6lUp8fq5arT86rUpAsoPnapKawzCKl2m998IyvjiqrGcxTZu5NPX7JF4W4gkwTuTi85fNsK5rtTWpUK6GPmMFItukldXKLxO/fFYzXhYtWNR6VJtRksq6XHKQCBs14+8vU4l6OolUZv7k+TL1KtxClmc7UY0les1uZVUKCuwLWUEDuQSD1ItDvRdCRVKqwMRKveYN1Zr9xMi89zpKZtqFNKao1JQsKXpMxDlpv5RqDTPOWZxJ3MmRF5Lw9SzWarV6vlZpuULSp1aVUABKaguoYuCDT07X1H1nkjreIi2pwdLry39sZNvLjj1/BX+HcQ1UiqGmQdS3WST7R1CQCoDEz0k/GZpkRLKamsvIJLyuorCm0BgRbbeJDYneK0MvRpt5uTppZoXytJOkEgH7MDTE721EAAm5puc8McQJBp5eppkkaWVbbrJLyd7zffvedPWl4nFNV6m8Jx0uFb9iW4FUK56gz6eVkWRt9sXpQCTJE6bH0tNjoyK3mVASSrRAnlFo5IQG+5ljeY64zGjkM3RXza2WZTRZKtVi9DmNJUqswHmBnNrROwEyDGi5zNUg/wC1oqAw+8SSBE7EaTvG/f0x7fh6jpqLMdR7pNoyrKjy+DZ9CJKV6CsPUGmp29V/DCPCnGXGbyCLVreWKZVkLcuryqrNCiARqYbibXJN8XnhHh7JvTzdOuAVr5qpUOmrGoB2NMkKw0gSCADcETewY+IfDHB8nTVzSLyxCJ5lQyRdjdoAFzJB6Y57jG0xbKSY5y2Z/wB4zpveup2/+ny+BcR4t5cQpMzBgkAgE3UXbpYXN4B6tMjR4bVqBDkqih4OuogIkiRIV2JGkE6hI5fdJOJ8P+rM31DL5ddSOpddOqAFLUnUrIZ/u/d5QCZYgc1wvnv7nRpyXsMcqW80a3+0VwA4LMIkO1PTAaCLEPdYYiNKNiNbiFMuxDIQoZgkBYZWVKYESWIPoIESRuXefyegMo8rzKoB5CAzM59kHVKqo1HzCUkOCIvqBl+H0mFFG0ipVgOEYsEVbhQVOmozNqYubHUvtXLE9lNyN5VJ1JZeM464Xf6AVD5i6opqpldO2pJgAAQVIII6gqBBkg4luFZepTp6lsivrJ1gALpUcxJgK40DTYxPezvP08uqmoaVSoyhEZvMproVYAcqlIILBReOwiTNS4p4kmFTX5ekIqidJVCpI0ixIAloIIabXGMtLTlJbovF13ZlPSl4eVamHXGLp/csHFsy9Yoq11qsKY1JTXSFn7oMksQujcA8swNg9zfiyoMsqVCoDg0wFsyzeB2QFABBPWRAEUvhefOsNTaEGqJHVWszKvNqdyf3epAtGJfN8UVWJE1CRGoRsCCgLxBJB9Nzy2EaTTuiXJT+I0Dg3GTmM/lyYhKeaAgMPbFFiea8cgiR88XbGU/R1nfMzlN9JBZa+qd9YQ6lNhtA+M/DVgcaRTSSfeTOqEtjM/pcaKNeDH/d7zH36XXGmMMZj9L/AOwre6h/jp410/7Ey4Msy2bNRdJADg6ZizEWE9NX53wTJ5lqxanUiQGGqNOlpsWI/jCggR/LDLM1ubzqdwbOu11iJF7yAev44K01HD025rAxYvJEEXudh6HTtvjeRz0H4soWmyySNQanYbXLXuD7Y22vvNycNIbLVZ2RWZPVgAZm5HMNrTqIw6q5gAoHWxAlYMAGUK7y0SwIvsvUzgdM6QQRqRqZWVDEnSCBJHW6m37pxneCbxRG1nJQgx7I+AJhtvff39tnFKj9gyqJllUEXMAiSRvY2Hr2BOGgoMQCo9oF2UX0qLqDvGoQQN4jeZD6k7LSDgKVYMD7OqWiCJB3iNr+7DeDRWmbRwzOD6vRLEISiASym2mz3ibDUV33F4nHsxxAIAoddR3llJVSLG78+xbeSDvPtZnl+Ov5WgklCqEyZsIW1gQRMSNJ5QDEDBkzzKRzMRo0crMsqo5BykWEiAZEfGc91FNS4Re24+mp1NRFJvTkMRtFzCggEA7jc3jaLq8dV0JZokEEEbHadrmCJWSRHvOKoc4xGm2kEMeWASNzCz1vYyNTTIJwyTMkMGJJHUlphTAJaegBG+w+OI830M5Nogsj4eqkBi3kkdTIMbE+/ZY/i6dbDllVlK1CGZhYaWU7AMyg+zygSFFiDG8BbVUsCwIkkmD62B95J/1watWK+0pW8XEEmBaLEDTFx6egxhqaspManm2EyuX0qpl9I2kxIjSw1aTe+94I69YqrlWFaaKgtL8yi7MbsbtYTOHKooIJRWMnkMloEgC1wssSVB30mJw4oVASC6CwBYspqAkyOYIGYiQLjqe18Zxm455OhyUopI1JVnf8sHCDofmB/TDanTjpb1MYMgv0HuH8zj0bLDae8Y6ac73998ckjHPMI93czhAENEdh8v6Ya57gdOraolNx2ZFYfjfHqvGdNlo1GjqQwHwsfyxxeLVDtTqe7y2P46h+WDIYC5XhTJPlVqtOegq1Cvwp1CyL8FwCvwbNJzUa6sTMiqv7xBYhkCQSb7G9/TDpczmCbUwV6zA/JzH44XmeN0adqlWmrfuhgzT2CjmPwGE3XJcISm6im/kRz8erUwfOoVEiTqQGqhENtALCSVtp2GDZbxGlSArU3LKNIDXZ4uoUwejW02j3ST/bJP7OlWb1IFIf/tKmPcDhlm8g9cMKlLLKCL6kNYn3yKY/PAot8IvZt/u0vm8/ZW/wTGbzoWlVcIWamoIQXZ2IBVEtckkLEEz0OKbm849SqKtbLVKDDk+1EBVpFnFSTTUvLVAAJIgG6y2H2VyuWplglSo5kSlEsdJ6ctAal2G56YfU1KEtRyiq0xrqFVY/FRUqH3NpxlreH8yO1uv3+BuEff7UvvKv0RPCqbsGCo6oxqFfL13DrAYuTonc+2CLAbDA8n4GqgqzuF0ydTQXWSZ03dVBEAwwJiSegk34nXn7cVNOoGcsEPJ1DCpqcn+wATIgYFU4Nls1VgZqzK2mnW1u0sCDp8xxtvYRfGC8NDSjUU5fVITlFKkv23/5X4Y3bh2RWC9RKhU/+DTBUaehA1hSsi8qRbbDJfGOUFdaVLKkl6qqWqiwLEQ0HVPeBHf1xO8R8J5moWWnWp6Y0oOdNKqwmDoMsRvzbwcUtvBedpVMuz0Him9HWynzEAUoWfkckCepWwUzYyVpSnlygo1x1/IlrSckl156f8a/Nk34rzdatlzSauiK50uFpcumf4mJOw2ZemGuV8Bk5Sn5elwy6h5gu2uGCwOXSNRJ3kiLjBuPV4SUVdQMgnUb3gwWK2nt0GJEZ0eTSaowI0UwFJI1Mo1czEG0AEqBeQGsAB5Or4zVlCPxXn/rv2PU/kfC6WlFSUa7ffqU0eFKyU48jladIplWJCkAtI5iCWBDG5BmOgU3AczUrKyU2ZaeksKa/eeQUBESV0qCASRpF4jF4r8RJUtWP2YAOkffi5MSSUPNzNcDVEyThm/ieRqvoFtKCVMhpVSwUsx5dyBzGNicNfyGtLiKPGe1DfwjkatLiNIVdI1CtAVlgRSJgAExYrPeJ6ydNGM58PcSNbiOXAuFGYaVuADTOrVp5QNRBkQB5qgyxxpfl9cev4ecp6alLn/Im92QDnGZ/SvVEsjrKFaRY6tMBXp7SIm/cbHfbGotS9MZT9LyqX0v7JWlN4kB1JHyU7XtaTbHTDkifBmf1TyGaG102JB5doknUDAmwvIIIPLItNcI4bynylAPmIGCwSVjUySTIIYyTAYLFojEnkcvTq0VhlNOCLe0QmnX5g0aVEmwgFpMW0yXM6aRyxUCKaujLI1abyyXGpwyDVbZ29obcs9ecm4dTKOhKacn38yAzHCXqZetpXWVePvKQGvcMY5Sad7HTqJABUswp0C1NVYgn22ZiTCAaXMTeJ02MFbjF1zmWNRHokoupV0LBYyGKg6WnlvTkRdwLmVmCfhlL7OlSDJrVNIUr5lTzEUMoOgOdWp1bbYcgWxrR1m1T7wbanhtjpPvuit8NzrFyC7FYbSBpGwMHmMSAxgeh92JfJcALsVdtS0gDyxNp1yDPLAPMGBXVqvthnmKKEsoohGDMdyWJ3jSAIOx0gdBiUrfa88EyAQRMW0ktOkEoWi4WxC7RI6Zy9DOO1MXVp0xl0iWJJCh+kQDJgB2JYkAEnfYEYjqeZkklSZiQFuCRAG3L7JHS4HXZ8BT1KgUIxBLESrEkbDrM9CZgm0TgS06QWAx5Sb6gSZuYHsmdrgziFwa55wCZF0rq5S1gSQNRAvYAdZ3v8hLNiwMqrwWgEgAbDbYTAJgm0YkKKq1Mkib6gogbWEE7yB0iBJvIwbOtJCgQBp3EtvBiLBbExHcknofQlw3K+/qdqUQAHCCAGJVgSbkSZYAzEMCNuhx7NU6uqmUgyrGNgSJAkm0nVpA2uZjqLM5uwkWBMXmQCOs3OxN/jhs/Eg6wF9lRdu/UzJtcm14jEeUJ6cejH/CW1MfMOixsRdgsTPXdhaeo2nDg50uAdM6hIUTaCfaIgjeYB6/JguY1FWLXHtHS0CRAgxD9BHxMbY5VqyAJXT1AkE9rAGdh16HaL4bcmJr61p/zjBVp9/wtiOokfvfP/Lb8MO0qEG0H8Md52DpUAvH9cKFTDf6xG4PT9d8KObESdu8EbYBAOL8RaigdaeuWVTzFQoYhQxsSRLDYWE9sBFOu/tVUp9xSpyY7aqhPz0YVxXKGsFUVTTWZYaVbVEFY1bQRPX3WwhOCUj+1d6p7VKh09fuLpT5rgi1m03+vxk6FJRgqcbzeLf13fD9v2Nq7ZYHTVqtXefYao9Qz0HlU7fDRh5lKjgRl8qUHdtFBT6lQDU+aYk8pRWmummqovZVCj5AYcCf0P64rfX9UkTPUclUm5L0bx9Eqr7kcnDa7+3WWmO1KnJG336kg/8ALHwwX/YFE/tFesevmsag94VuQfBRh9qx236viW2+SFJr+uPlgEdKiAsAdJAA9wAt8sKp7WAjtzH8onB1cdB+J/mcJqVfcPdc/j+v5IkStAt0/AfhO2OZnhlMgioNQPRoYH3iD/PCJvcsR6H8DeMHo0hMAD+9IPvsB+eACJpcEVDNB6lKJAWlUqaBPXyy0fNcEf64ns1kqIbHzaYB0n2gDT0idJIEjcA3xNsFHtkT0KiD+c47TZGDGTy7sbEAeoMn5YTuilyZjxr9n8sSOSpZJ6dBcxWqUmVV9oRTLJB1hypAvBALfdsBFmPHMnU8sqqMzWgKpJ6dB+rYk+C8RqeVTotQIKiJOqAAZE8pAbYwQOl8eJ/HeHuL8yP3Pe/mNSE4RinfbC5vwz9YosuUzVLMew3tRq0iNBZGaFIUTYW1TM4is14NzVGiqCkH06rUHBJ1kSJZkPQCYMgC0mBPZnw9S1SyqpXmEPoYTI1DTt8+nphDcNzCmaWeZQpkLUcOu8hSGDWnbqBAG2PR/wBHpcJNdT5xwTKnw/gmZh1qI9MgL+0DgGQ8xIu0sepsZ6wJqhQYoGUkg6eYNAgLEmYInT6G/vOC5zj+ZoqPrVSjWGqFNEHUGAc84hVKwAIW8m5gyITKZny1YFmZD90JddQgX1xe4iZntOOqOntjtL03twiwZZJYlcxUPMDC1GNo2kH0H6nFF+kMsvkLVZmeHILMzwLfeaWNiT191xNqy2XKgBKkF5gOpGwmTBI2tvin/SUSzZcD7Q6KnsBjq5gJHX7o+BF8Vpv4i9RVERwOk9CJZalGpytpcnRf/wANZGpC7KW0iSINoMyFDiQ8003YajoqAadRMkABLwCFVmJGoS1mQxiqZStSpDerSLqyMjEABXCqzAEHUAGnudHylclmnCIaZVlFRqdMuja1RlPMqg8/2Y/d5gukbuDhPS3SbYaUntrv8Dk58GjSqwadMoSgQPCsV0sHUAkoDSYapBirpAAOtfDOgiVKt5muICmIJbUpYmNWlWglivl3YkGG2Y4pTWjTo0UaoKVJt0gVWduQurKCAliCp6sZEQ0HTqyfNpB1DVD5pIABBbUCSbAw45QenSNRUNHNvv07/wAibaJpxRaDGliTfUG2MHSTygWgMNgwjfAqbhSAG5WtT1RAN1pp93qwO1osQNUQ+fzaloHN0UmNrAzBiPf27zBMpm2uV1Hfqb7czdvce/TG0oYyckmmO6KIjqsFnfQADpUAwZA2JBI0zAnVEkgjEhV4cAkkstRjdpMSPTZgWi5kwehxE8LzINZWZEAmbiYP3Sb9GtJsov0w543mdbBdUJUYF4gmF6XnSRBOmY5iesmazRcNtNvJ6rWppB1ByB1GmDcEk9oJkAm0C9wWtPjI0sUVQSZkAAwOh7mIie2C1suivTlmYiIIC6WAknYbTa/cA7TiI4jTpg/ZtOo2EyAPlIvf02xtFJjlfIStmlJlySDAVQZA7zOw6iCZmZwrI0tQZoAErO997KPeF+fWMMjRA06mnpYbfI3j9dsO62aSkzaDAYfd6ERHoRvbvhtdEJOxymf0t91pheU9FJgcp6z1ifngdTM3NlPSXgAETZT2HYzedusTVzJZpO3YWt2/Xrj1XNOxmWttckgdp3O/44S0kRR9BKAMERd7/r1/LAFVxsQf89v1f8cFWr3X9Htv6fLEnSGVjgi1yMBGZX3frf8AXbBNUzcfGPh/rhAGGZ2BGCIyHpf0thuie73jv+v5YWq+n664AHKIOjfOMLluhHp+h+rYbFbf59cdUEfj/ngAeKW6/wAv647fpPS3T8AT/p78NtbDChXPcflgANUzItqIHSSdM/PHvrImJBJ6CP0cdTN4S5pt7aIfeoP5jCGGpmdrfr5YWdY2IPz/ACmMNjlqfQR/ZLD/AAsMd8ntUdfirfiwJwwOHe4/Xuxwlet/hgdbMFCAag1GdIKqdhdjBUKo/eJABIEyQCzCu9UB2ZyLstIaUUdC5YiST93qL9gUFEvlKeuynrflPzG2rY+lt7RhxrRPYM+saeny79Ivt3Z1Hc2bTbbSsT2LaiT8B6YSlM+/DEEzDarn+WGlXKhwQSVHoTI90b/lvhxfthJqxvI/DCGQDcAp+X5ZLG/tGD94HaImBp9xPW+E1OBi3O8Dpy7z0kHaOvcbWxOueuANSHQsPcRhgsFf4hlahgrJC7ARPTeBY2EwO4vAxTfEdOpWrI1RTS8oFUBUg3IPtTB2Fxbf1jUhSv8Aj+vXHnphrQI9ROHGSjmhSuSpmTU85XX2Xci8ySR74P8Apgj8VYgLWpU3AEbGmQLWmmVI2uBGwxoeY8KZd76QG/h5R8REfHENnPCEz5T/AAYah069Pl1xrvi+URta4ZSWy+TaA1GqgAIAV9Yvp6Pe0CwbHcr4Ry1SoFpVyXdgERkZWLE8oEE3JgbjviVznhuohIamYHVASB+cjCfD4GXzdCs86KbksNPNZTECYPMRuRYe7FYfAsgc/wDRfmEJJS0iJIJt09qDM9omPWWv+wKtAMGT2iSTojaABzXI+PU7HfZ8j4xytSNFdVLWCufLMjcANE7dJtfEjKsNQ0sDseUz7iN/niHGwteh82Pw4tqiZupM6ZmxI3ABBG97HbCKeXJgLAsQ1wxIB6WAmBE/xGY3x9D5zgOXq/tKKMd5IBIPfmDQcQua+jrJMpC09A9APfYSFF7+zhbWRS6GHcRoqNWklSGix2PUW7wxj1O+5inpnTJB6XG0Y2fOfRJQPsOI7EsB8gVAxG1PolqAyqK/udiSe3VR88UsFbb6mVLS1ExftbCSp2In9b4vTeBtROhTaRKaagsbwQWB6eySMB/7Gge1rB7GBPpsf1OHY/KZTXQgm0joY2/ngq5c/fUx3H4dDO+Lf/2YVfZWREXLb2k9vl3wqtwKQRJXoeba/wCcgTtviW2+CvKZpSt+f54MX79yO+045j2MxhNIieh/l/oMc8sfr549j2AYo0bnp7ie+F8wEzO536Rj2PYQHFrkSSATEH4THwnpg/1jeRtM/jt3vj2PYACUmnb8ulvynCz7h+tu2PY9gA4UFrCLdfjjytP69/8AQ98ex7CGeqED9frscCr1Ctuv67/0x3HsAyHNRq1TylbSGkux1atII1aSGBk6dIGyi4ty4nqKBFCIAFHS/wASSZLE9WJJPXHcewAzxzH6+WOrmb7frpj2PYQBkrTtj1/1+r47j2GIFoB6D5D+Ywvyv5dP6EY9j2ABFTLsRaD8SP5HDCtmQhhlj3GfzAnHsewngaOpWR7DV0NwOvxx6pTjHsexQMa1+Wx/DpsbYj81lUcc6q07yoM+h749j2GIjMx4YpMTpGg/wzEj0NhPpHxxF+RUyjvoqMCQGOlmQFo3OiOg9dhOOY9ilJk0Oqfj7OUjpZ0qAG+tCTAiYZGQ/OSZknE1kfpRVnVK1FlY3HlkOpBUNJ1aSpgjqeu++PY9jZK0TRbKOaWoAQCJE/OMGqUoE9r/ACx7HsSLqfOvD9QVTTcjYAz6dth+vfiUbjmYTmWq4kC2qR69B22vvj2PY0JC0vFldTD6H3N0UdJ6Adx8vjhdPxcD7VBCANhIue0k/qe+PY9gpDUn6n//2Q=="/>
          <p:cNvSpPr>
            <a:spLocks noChangeAspect="1" noChangeArrowheads="1"/>
          </p:cNvSpPr>
          <p:nvPr/>
        </p:nvSpPr>
        <p:spPr bwMode="auto">
          <a:xfrm>
            <a:off x="765175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2051721" y="5949280"/>
            <a:ext cx="5711075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chemeClr val="tx2"/>
                </a:solidFill>
                <a:latin typeface="Century Gothic" pitchFamily="34" charset="0"/>
              </a:rPr>
              <a:t>Видеонаблюдение в КП</a:t>
            </a:r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/>
            </a:r>
            <a:b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</a:br>
            <a:r>
              <a:rPr lang="ru-RU" altLang="zh-CN" sz="1800" b="1" dirty="0" err="1" smtClean="0">
                <a:solidFill>
                  <a:schemeClr val="tx2"/>
                </a:solidFill>
                <a:latin typeface="Century Gothic" pitchFamily="34" charset="0"/>
              </a:rPr>
              <a:t>Рубежи.Въезды</a:t>
            </a:r>
            <a:r>
              <a:rPr lang="ru-RU" altLang="zh-CN" sz="1800" b="1" dirty="0" smtClean="0">
                <a:solidFill>
                  <a:schemeClr val="tx2"/>
                </a:solidFill>
                <a:latin typeface="Century Gothic" pitchFamily="34" charset="0"/>
              </a:rPr>
              <a:t>/выезды. Шлагбаум.</a:t>
            </a:r>
            <a:endParaRPr lang="ru-RU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8" name="Picture 2" descr="http://freelance.ru/img/portfolio/pics/00/0B/57/74336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7" t="82893" r="41801"/>
          <a:stretch/>
        </p:blipFill>
        <p:spPr bwMode="auto">
          <a:xfrm>
            <a:off x="2164603" y="977376"/>
            <a:ext cx="2275831" cy="18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1907704" y="3933057"/>
            <a:ext cx="3298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Связь гостей  с жителями при въезде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C:\Users\VS\Desktop\DH-VTO1220A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813" y="1767567"/>
            <a:ext cx="982848" cy="199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://freelance.ru/img/portfolio/pics/00/0B/57/74336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34" t="62734" r="50054" b="21515"/>
          <a:stretch/>
        </p:blipFill>
        <p:spPr bwMode="auto">
          <a:xfrm>
            <a:off x="6155289" y="977376"/>
            <a:ext cx="2441748" cy="192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VS\Desktop\201308866972146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037" y="2475042"/>
            <a:ext cx="1182982" cy="118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22837" y="137016"/>
            <a:ext cx="454047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IP </a:t>
            </a:r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видеодомофоны</a:t>
            </a:r>
            <a:endParaRPr lang="ru-RU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57715" y="3933057"/>
            <a:ext cx="2455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Функция «Дверной звонок»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2987824" y="3066533"/>
            <a:ext cx="2880320" cy="357587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6663313" y="3066534"/>
            <a:ext cx="1437081" cy="178793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5" name="Picture 5" descr="DH-VTH1560CS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393" y="1972577"/>
            <a:ext cx="1762125" cy="176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85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 rot="10800000">
            <a:off x="1907703" y="-1"/>
            <a:ext cx="7236297" cy="6858000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2051721" y="5949280"/>
            <a:ext cx="5711075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chemeClr val="tx2"/>
                </a:solidFill>
                <a:latin typeface="Century Gothic" pitchFamily="34" charset="0"/>
              </a:rPr>
              <a:t>Видеонаблюдение в КП</a:t>
            </a:r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/>
            </a:r>
            <a:b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</a:br>
            <a:r>
              <a:rPr lang="ru-RU" altLang="zh-CN" sz="1800" b="1" dirty="0" err="1" smtClean="0">
                <a:solidFill>
                  <a:schemeClr val="tx2"/>
                </a:solidFill>
                <a:latin typeface="Century Gothic" pitchFamily="34" charset="0"/>
              </a:rPr>
              <a:t>Рубежи.Дороги</a:t>
            </a:r>
            <a:endParaRPr lang="ru-RU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717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97737" y="3279659"/>
            <a:ext cx="6867759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:\NAG\SNR\Презентация\лого_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209024" y="221913"/>
            <a:ext cx="788736" cy="722193"/>
          </a:xfrm>
          <a:prstGeom prst="rect">
            <a:avLst/>
          </a:prstGeom>
          <a:noFill/>
          <a:effectLst>
            <a:outerShdw blurRad="50800" dist="12700" dir="13500000" algn="b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freelance.ru/img/portfolio/pics/00/0B/57/7433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7" y="404666"/>
            <a:ext cx="5545555" cy="415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2640127" y="532621"/>
            <a:ext cx="4831308" cy="3616657"/>
            <a:chOff x="2784143" y="887104"/>
            <a:chExt cx="4831308" cy="3616657"/>
          </a:xfrm>
        </p:grpSpPr>
        <p:sp>
          <p:nvSpPr>
            <p:cNvPr id="2" name="Полилиния 1"/>
            <p:cNvSpPr/>
            <p:nvPr/>
          </p:nvSpPr>
          <p:spPr>
            <a:xfrm>
              <a:off x="2784143" y="887104"/>
              <a:ext cx="4831308" cy="3193577"/>
            </a:xfrm>
            <a:custGeom>
              <a:avLst/>
              <a:gdLst>
                <a:gd name="connsiteX0" fmla="*/ 4831308 w 4831308"/>
                <a:gd name="connsiteY0" fmla="*/ 0 h 3193577"/>
                <a:gd name="connsiteX1" fmla="*/ 3534770 w 4831308"/>
                <a:gd name="connsiteY1" fmla="*/ 1555845 h 3193577"/>
                <a:gd name="connsiteX2" fmla="*/ 3016156 w 4831308"/>
                <a:gd name="connsiteY2" fmla="*/ 2292824 h 3193577"/>
                <a:gd name="connsiteX3" fmla="*/ 1924335 w 4831308"/>
                <a:gd name="connsiteY3" fmla="*/ 3193577 h 3193577"/>
                <a:gd name="connsiteX4" fmla="*/ 0 w 4831308"/>
                <a:gd name="connsiteY4" fmla="*/ 1473959 h 3193577"/>
                <a:gd name="connsiteX5" fmla="*/ 545911 w 4831308"/>
                <a:gd name="connsiteY5" fmla="*/ 1555845 h 3193577"/>
                <a:gd name="connsiteX6" fmla="*/ 1037230 w 4831308"/>
                <a:gd name="connsiteY6" fmla="*/ 1624084 h 3193577"/>
                <a:gd name="connsiteX0" fmla="*/ 4831308 w 4831308"/>
                <a:gd name="connsiteY0" fmla="*/ 0 h 3193577"/>
                <a:gd name="connsiteX1" fmla="*/ 3534770 w 4831308"/>
                <a:gd name="connsiteY1" fmla="*/ 1555845 h 3193577"/>
                <a:gd name="connsiteX2" fmla="*/ 3016156 w 4831308"/>
                <a:gd name="connsiteY2" fmla="*/ 2292824 h 3193577"/>
                <a:gd name="connsiteX3" fmla="*/ 1924335 w 4831308"/>
                <a:gd name="connsiteY3" fmla="*/ 3193577 h 3193577"/>
                <a:gd name="connsiteX4" fmla="*/ 0 w 4831308"/>
                <a:gd name="connsiteY4" fmla="*/ 1473959 h 3193577"/>
                <a:gd name="connsiteX5" fmla="*/ 545911 w 4831308"/>
                <a:gd name="connsiteY5" fmla="*/ 1555845 h 3193577"/>
                <a:gd name="connsiteX0" fmla="*/ 4831308 w 4831308"/>
                <a:gd name="connsiteY0" fmla="*/ 0 h 3193577"/>
                <a:gd name="connsiteX1" fmla="*/ 3534770 w 4831308"/>
                <a:gd name="connsiteY1" fmla="*/ 1555845 h 3193577"/>
                <a:gd name="connsiteX2" fmla="*/ 3016156 w 4831308"/>
                <a:gd name="connsiteY2" fmla="*/ 2292824 h 3193577"/>
                <a:gd name="connsiteX3" fmla="*/ 1924335 w 4831308"/>
                <a:gd name="connsiteY3" fmla="*/ 3193577 h 3193577"/>
                <a:gd name="connsiteX4" fmla="*/ 0 w 4831308"/>
                <a:gd name="connsiteY4" fmla="*/ 1473959 h 319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31308" h="3193577">
                  <a:moveTo>
                    <a:pt x="4831308" y="0"/>
                  </a:moveTo>
                  <a:lnTo>
                    <a:pt x="3534770" y="1555845"/>
                  </a:lnTo>
                  <a:lnTo>
                    <a:pt x="3016156" y="2292824"/>
                  </a:lnTo>
                  <a:lnTo>
                    <a:pt x="1924335" y="3193577"/>
                  </a:lnTo>
                  <a:lnTo>
                    <a:pt x="0" y="1473959"/>
                  </a:lnTo>
                </a:path>
              </a:pathLst>
            </a:cu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олилиния 2"/>
            <p:cNvSpPr/>
            <p:nvPr/>
          </p:nvSpPr>
          <p:spPr>
            <a:xfrm>
              <a:off x="3862316" y="1733266"/>
              <a:ext cx="3057099" cy="1105468"/>
            </a:xfrm>
            <a:custGeom>
              <a:avLst/>
              <a:gdLst>
                <a:gd name="connsiteX0" fmla="*/ 3057099 w 3057099"/>
                <a:gd name="connsiteY0" fmla="*/ 0 h 1105468"/>
                <a:gd name="connsiteX1" fmla="*/ 2060812 w 3057099"/>
                <a:gd name="connsiteY1" fmla="*/ 204716 h 1105468"/>
                <a:gd name="connsiteX2" fmla="*/ 1378424 w 3057099"/>
                <a:gd name="connsiteY2" fmla="*/ 805218 h 1105468"/>
                <a:gd name="connsiteX3" fmla="*/ 914400 w 3057099"/>
                <a:gd name="connsiteY3" fmla="*/ 1105468 h 1105468"/>
                <a:gd name="connsiteX4" fmla="*/ 0 w 3057099"/>
                <a:gd name="connsiteY4" fmla="*/ 436728 h 1105468"/>
                <a:gd name="connsiteX5" fmla="*/ 27296 w 3057099"/>
                <a:gd name="connsiteY5" fmla="*/ 423080 h 110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57099" h="1105468">
                  <a:moveTo>
                    <a:pt x="3057099" y="0"/>
                  </a:moveTo>
                  <a:lnTo>
                    <a:pt x="2060812" y="204716"/>
                  </a:lnTo>
                  <a:lnTo>
                    <a:pt x="1378424" y="805218"/>
                  </a:lnTo>
                  <a:lnTo>
                    <a:pt x="914400" y="1105468"/>
                  </a:lnTo>
                  <a:lnTo>
                    <a:pt x="0" y="436728"/>
                  </a:lnTo>
                  <a:lnTo>
                    <a:pt x="27296" y="423080"/>
                  </a:lnTo>
                </a:path>
              </a:pathLst>
            </a:cu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олилиния 3"/>
            <p:cNvSpPr/>
            <p:nvPr/>
          </p:nvSpPr>
          <p:spPr>
            <a:xfrm>
              <a:off x="3084394" y="1869743"/>
              <a:ext cx="1282890" cy="696036"/>
            </a:xfrm>
            <a:custGeom>
              <a:avLst/>
              <a:gdLst>
                <a:gd name="connsiteX0" fmla="*/ 0 w 1282890"/>
                <a:gd name="connsiteY0" fmla="*/ 696036 h 696036"/>
                <a:gd name="connsiteX1" fmla="*/ 1282890 w 1282890"/>
                <a:gd name="connsiteY1" fmla="*/ 0 h 696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82890" h="696036">
                  <a:moveTo>
                    <a:pt x="0" y="696036"/>
                  </a:moveTo>
                  <a:lnTo>
                    <a:pt x="1282890" y="0"/>
                  </a:lnTo>
                </a:path>
              </a:pathLst>
            </a:cu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4722125" y="4094328"/>
              <a:ext cx="477672" cy="409433"/>
            </a:xfrm>
            <a:custGeom>
              <a:avLst/>
              <a:gdLst>
                <a:gd name="connsiteX0" fmla="*/ 941696 w 941696"/>
                <a:gd name="connsiteY0" fmla="*/ 818866 h 818866"/>
                <a:gd name="connsiteX1" fmla="*/ 0 w 941696"/>
                <a:gd name="connsiteY1" fmla="*/ 0 h 818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41696" h="818866">
                  <a:moveTo>
                    <a:pt x="941696" y="818866"/>
                  </a:moveTo>
                  <a:lnTo>
                    <a:pt x="0" y="0"/>
                  </a:lnTo>
                </a:path>
              </a:pathLst>
            </a:cu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187348" y="4836121"/>
            <a:ext cx="55558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Установка камер через каждые 50-100м</a:t>
            </a:r>
          </a:p>
          <a:p>
            <a:r>
              <a:rPr lang="ru-RU" dirty="0" smtClean="0"/>
              <a:t>Камеры «присматривают» друг за другом</a:t>
            </a:r>
          </a:p>
          <a:p>
            <a:r>
              <a:rPr lang="ru-RU" dirty="0" smtClean="0"/>
              <a:t>Высокая плотность камер на точку(опора, </a:t>
            </a:r>
            <a:r>
              <a:rPr lang="ru-RU" dirty="0" err="1" smtClean="0"/>
              <a:t>термошкаф</a:t>
            </a:r>
            <a:r>
              <a:rPr lang="ru-RU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198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 rot="10800000">
            <a:off x="1907703" y="-1"/>
            <a:ext cx="7236297" cy="6858000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2051721" y="5949280"/>
            <a:ext cx="5711075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chemeClr val="tx2"/>
                </a:solidFill>
                <a:latin typeface="Century Gothic" pitchFamily="34" charset="0"/>
              </a:rPr>
              <a:t>Видеонаблюдение в КП</a:t>
            </a:r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/>
            </a:r>
            <a:b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</a:br>
            <a:r>
              <a:rPr lang="ru-RU" altLang="zh-CN" sz="1800" b="1" dirty="0" smtClean="0">
                <a:solidFill>
                  <a:schemeClr val="tx2"/>
                </a:solidFill>
                <a:latin typeface="Century Gothic" pitchFamily="34" charset="0"/>
              </a:rPr>
              <a:t>Рубежи. Участки</a:t>
            </a:r>
            <a:endParaRPr lang="ru-RU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717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97737" y="3279659"/>
            <a:ext cx="6867759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:\NAG\SNR\Презентация\лого_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209024" y="221913"/>
            <a:ext cx="788736" cy="722193"/>
          </a:xfrm>
          <a:prstGeom prst="rect">
            <a:avLst/>
          </a:prstGeom>
          <a:noFill/>
          <a:effectLst>
            <a:outerShdw blurRad="50800" dist="12700" dir="13500000" algn="b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freelance.ru/img/portfolio/pics/00/0B/57/7433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7" y="404666"/>
            <a:ext cx="5545555" cy="415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freelance.ru/img/portfolio/pics/00/0B/57/74336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34" t="62734" r="50054" b="21515"/>
          <a:stretch/>
        </p:blipFill>
        <p:spPr bwMode="auto">
          <a:xfrm>
            <a:off x="6249344" y="3252086"/>
            <a:ext cx="2441748" cy="192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211960" y="3144072"/>
            <a:ext cx="576064" cy="42894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248559" y="3252086"/>
            <a:ext cx="2442535" cy="192137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4788023" y="3144073"/>
            <a:ext cx="3903068" cy="10801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4211960" y="3573017"/>
            <a:ext cx="2037384" cy="160044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187348" y="4836121"/>
            <a:ext cx="26207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Придомовая территория</a:t>
            </a:r>
          </a:p>
          <a:p>
            <a:r>
              <a:rPr lang="ru-RU" dirty="0" smtClean="0"/>
              <a:t>Внутри дома</a:t>
            </a:r>
          </a:p>
          <a:p>
            <a:r>
              <a:rPr lang="ru-RU" dirty="0" smtClean="0"/>
              <a:t>Гараж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917575" y="2556255"/>
            <a:ext cx="8046914" cy="118346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74000">
                <a:schemeClr val="accent1">
                  <a:tint val="23500"/>
                  <a:satMod val="160000"/>
                  <a:alpha val="71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 все это наблюдать можем </a:t>
            </a:r>
            <a:r>
              <a:rPr lang="ru-RU" sz="2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 помощью…</a:t>
            </a: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2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 rot="10800000">
            <a:off x="-2" y="0"/>
            <a:ext cx="9156399" cy="5478747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 descr="C:\Users\VS\Поставщики\Китай\dahua\3_pictures\IPC-HFW53XX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7938">
            <a:off x="624373" y="778920"/>
            <a:ext cx="1991181" cy="123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1087" y="5733256"/>
            <a:ext cx="6096597" cy="1008112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chemeClr val="tx2"/>
                </a:solidFill>
                <a:latin typeface="Century Gothic" pitchFamily="34" charset="0"/>
              </a:rPr>
              <a:t>Видеонаблюдение</a:t>
            </a: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/>
            </a:r>
            <a:b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</a:br>
            <a:r>
              <a:rPr lang="ru-RU" sz="1800" b="1" dirty="0" smtClean="0">
                <a:solidFill>
                  <a:schemeClr val="tx2"/>
                </a:solidFill>
                <a:latin typeface="Century Gothic" pitchFamily="34" charset="0"/>
              </a:rPr>
              <a:t>Виды камер</a:t>
            </a:r>
            <a:endParaRPr lang="ru-RU" sz="40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9" name="矩形 9"/>
          <p:cNvSpPr>
            <a:spLocks noChangeArrowheads="1"/>
          </p:cNvSpPr>
          <p:nvPr/>
        </p:nvSpPr>
        <p:spPr bwMode="auto">
          <a:xfrm>
            <a:off x="4707943" y="536592"/>
            <a:ext cx="368096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23863" indent="33338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847725" indent="6667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273175" indent="9842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697038" indent="131763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ru-RU" altLang="zh-CN" sz="16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Буллет</a:t>
            </a:r>
            <a:r>
              <a:rPr lang="ru-RU" altLang="zh-CN" sz="1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 англ. </a:t>
            </a:r>
            <a:r>
              <a:rPr lang="en-US" altLang="zh-CN" sz="1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Bullet) – </a:t>
            </a:r>
            <a:r>
              <a:rPr lang="ru-RU" altLang="zh-CN" sz="1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все в 1.</a:t>
            </a:r>
          </a:p>
          <a:p>
            <a:pPr>
              <a:lnSpc>
                <a:spcPct val="150000"/>
              </a:lnSpc>
            </a:pPr>
            <a:r>
              <a:rPr lang="ru-RU" altLang="zh-CN" sz="1600" b="1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Камера в всепогодном исполнении с ИК подсветкой и объективом</a:t>
            </a:r>
            <a:endParaRPr lang="en-SG" altLang="zh-CN" sz="1400" i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5444332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238" y="6021288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VS\Поставщики\Китай\dahua\3_pictures\IMG_912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625" y="749761"/>
            <a:ext cx="1804957" cy="110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VS\Поставщики\Китай\dahua\3_pictures\IMG_927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177" y="1005545"/>
            <a:ext cx="1221919" cy="85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矩形 9"/>
          <p:cNvSpPr>
            <a:spLocks noChangeArrowheads="1"/>
          </p:cNvSpPr>
          <p:nvPr/>
        </p:nvSpPr>
        <p:spPr bwMode="auto">
          <a:xfrm>
            <a:off x="444622" y="2508233"/>
            <a:ext cx="368096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23863" indent="33338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847725" indent="6667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273175" indent="9842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697038" indent="131763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ru-RU" altLang="zh-CN" sz="1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Купольная( англ. </a:t>
            </a:r>
            <a:r>
              <a:rPr lang="en-US" altLang="zh-CN" sz="1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dome) – </a:t>
            </a:r>
            <a:r>
              <a:rPr lang="ru-RU" altLang="zh-CN" sz="1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все в 1.</a:t>
            </a:r>
          </a:p>
          <a:p>
            <a:pPr>
              <a:lnSpc>
                <a:spcPct val="150000"/>
              </a:lnSpc>
            </a:pPr>
            <a:r>
              <a:rPr lang="ru-RU" altLang="zh-CN" sz="1600" b="1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Камера в купол</a:t>
            </a:r>
            <a:r>
              <a:rPr lang="ru-RU" altLang="zh-CN" sz="1600" b="1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lang="ru-RU" altLang="zh-CN" sz="1600" b="1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с ИК подсветкой и объективом</a:t>
            </a:r>
            <a:endParaRPr lang="en-SG" altLang="zh-CN" sz="1400" i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1" name="Picture 7" descr="C:\Users\VS\Поставщики\Китай\dahua\3_pictures\IR dom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501798"/>
            <a:ext cx="1105604" cy="110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VS\Поставщики\Китай\dahua\3_pictures\IMG_8814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306" y="2734014"/>
            <a:ext cx="1193441" cy="64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VS\Поставщики\Китай\MILESIGHT\PICMD03_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618613"/>
            <a:ext cx="1072634" cy="79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VS\Поставщики\Китай\dahua\3_pictures\DP2.0E30I_big.pn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810" y="3909086"/>
            <a:ext cx="1156727" cy="145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9"/>
          <p:cNvSpPr>
            <a:spLocks noChangeArrowheads="1"/>
          </p:cNvSpPr>
          <p:nvPr/>
        </p:nvSpPr>
        <p:spPr bwMode="auto">
          <a:xfrm>
            <a:off x="4578199" y="3909087"/>
            <a:ext cx="440728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23863" indent="33338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847725" indent="6667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273175" indent="9842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697038" indent="131763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ru-RU" altLang="zh-CN" sz="1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Поворотная( англ. </a:t>
            </a:r>
            <a:r>
              <a:rPr lang="en-US" altLang="zh-CN" sz="1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PTZ) – </a:t>
            </a:r>
            <a:r>
              <a:rPr lang="ru-RU" altLang="zh-CN" sz="1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все в 1.</a:t>
            </a:r>
          </a:p>
          <a:p>
            <a:pPr>
              <a:lnSpc>
                <a:spcPct val="150000"/>
              </a:lnSpc>
            </a:pPr>
            <a:r>
              <a:rPr lang="ru-RU" altLang="zh-CN" sz="1600" b="1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Купольная камера с ИК подсветкой, </a:t>
            </a:r>
            <a:r>
              <a:rPr lang="ru-RU" altLang="zh-CN" sz="1600" b="1" i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опт.зумом</a:t>
            </a:r>
            <a:r>
              <a:rPr lang="ru-RU" altLang="zh-CN" sz="1600" b="1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и скоростным поворотным механизмом</a:t>
            </a:r>
            <a:endParaRPr lang="en-SG" altLang="zh-CN" sz="1400" i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69475" y="2508233"/>
            <a:ext cx="8046914" cy="118346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74000">
                <a:schemeClr val="accent1">
                  <a:tint val="23500"/>
                  <a:satMod val="160000"/>
                  <a:alpha val="71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 давайте не забывать о качестве…</a:t>
            </a: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65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 rot="10800000">
            <a:off x="-2" y="0"/>
            <a:ext cx="9156399" cy="5478747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1087" y="5733256"/>
            <a:ext cx="6096597" cy="1008112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chemeClr val="tx2"/>
                </a:solidFill>
                <a:latin typeface="Century Gothic" pitchFamily="34" charset="0"/>
              </a:rPr>
              <a:t>Видеонаблюдение</a:t>
            </a: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/>
            </a:r>
            <a:b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</a:br>
            <a:r>
              <a:rPr lang="ru-RU" sz="1800" b="1" dirty="0" smtClean="0">
                <a:solidFill>
                  <a:schemeClr val="tx2"/>
                </a:solidFill>
                <a:latin typeface="Century Gothic" pitchFamily="34" charset="0"/>
              </a:rPr>
              <a:t>Виды </a:t>
            </a:r>
            <a:r>
              <a:rPr lang="ru-RU" sz="1800" b="1" dirty="0" smtClean="0">
                <a:solidFill>
                  <a:schemeClr val="tx2"/>
                </a:solidFill>
                <a:latin typeface="Century Gothic" pitchFamily="34" charset="0"/>
              </a:rPr>
              <a:t>камер. Качество изображения</a:t>
            </a:r>
            <a:endParaRPr lang="ru-RU" sz="40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5444332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238" y="6021288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" t="5505" r="4192" b="6689"/>
          <a:stretch/>
        </p:blipFill>
        <p:spPr bwMode="auto">
          <a:xfrm>
            <a:off x="134630" y="332656"/>
            <a:ext cx="8757850" cy="4937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http://im4-tub-ru.yandex.net/i?id=503190018-15-72&amp;n=2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825" y="-459432"/>
            <a:ext cx="1866068" cy="186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44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 rot="10800000">
            <a:off x="-2" y="0"/>
            <a:ext cx="9156399" cy="5478747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1087" y="5733256"/>
            <a:ext cx="6096597" cy="1008112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chemeClr val="tx2"/>
                </a:solidFill>
                <a:latin typeface="Century Gothic" pitchFamily="34" charset="0"/>
              </a:rPr>
              <a:t>Видеонаблюдение</a:t>
            </a: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/>
            </a:r>
            <a:b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</a:br>
            <a:r>
              <a:rPr lang="ru-RU" sz="1800" b="1" dirty="0" smtClean="0">
                <a:solidFill>
                  <a:schemeClr val="tx2"/>
                </a:solidFill>
                <a:latin typeface="Century Gothic" pitchFamily="34" charset="0"/>
              </a:rPr>
              <a:t>Виды </a:t>
            </a:r>
            <a:r>
              <a:rPr lang="ru-RU" sz="1800" b="1" dirty="0" smtClean="0">
                <a:solidFill>
                  <a:schemeClr val="tx2"/>
                </a:solidFill>
                <a:latin typeface="Century Gothic" pitchFamily="34" charset="0"/>
              </a:rPr>
              <a:t>камер. Качество изображения</a:t>
            </a:r>
            <a:endParaRPr lang="ru-RU" sz="40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5444332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238" y="6021288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6" t="5953" r="4453" b="6250"/>
          <a:stretch/>
        </p:blipFill>
        <p:spPr bwMode="auto">
          <a:xfrm>
            <a:off x="167584" y="432007"/>
            <a:ext cx="8724895" cy="4927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 descr="http://im4-tub-ru.yandex.net/i?id=503190018-15-72&amp;n=2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825" y="-459432"/>
            <a:ext cx="1866068" cy="186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08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 rot="10800000">
            <a:off x="-2" y="0"/>
            <a:ext cx="9156399" cy="5478747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1087" y="5733256"/>
            <a:ext cx="6096597" cy="1008112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chemeClr val="tx2"/>
                </a:solidFill>
                <a:latin typeface="Century Gothic" pitchFamily="34" charset="0"/>
              </a:rPr>
              <a:t>Видеонаблюдение</a:t>
            </a: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/>
            </a:r>
            <a:b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</a:br>
            <a:r>
              <a:rPr lang="ru-RU" sz="1800" b="1" dirty="0" smtClean="0">
                <a:solidFill>
                  <a:schemeClr val="tx2"/>
                </a:solidFill>
                <a:latin typeface="Century Gothic" pitchFamily="34" charset="0"/>
              </a:rPr>
              <a:t>Виды </a:t>
            </a:r>
            <a:r>
              <a:rPr lang="ru-RU" sz="1800" b="1" dirty="0" smtClean="0">
                <a:solidFill>
                  <a:schemeClr val="tx2"/>
                </a:solidFill>
                <a:latin typeface="Century Gothic" pitchFamily="34" charset="0"/>
              </a:rPr>
              <a:t>камер. Качество изображения</a:t>
            </a:r>
            <a:endParaRPr lang="ru-RU" sz="40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5444332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238" y="6021288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PictureDownload\20140516_142925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633" y="179921"/>
            <a:ext cx="6828383" cy="512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VS\Поставщики\Китай\dahua\3_pictures\IMG_927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553" y="462434"/>
            <a:ext cx="1818927" cy="126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62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D:\NAG\SNR\Презентация\12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36037" cy="667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275858" y="0"/>
            <a:ext cx="5898729" cy="68580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31840" y="116632"/>
            <a:ext cx="5911701" cy="86409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  <a:latin typeface="Century Gothic" pitchFamily="34" charset="0"/>
              </a:rPr>
              <a:t>Практика.</a:t>
            </a:r>
            <a:r>
              <a:rPr lang="en-US" sz="2800" b="1" dirty="0" smtClean="0">
                <a:solidFill>
                  <a:schemeClr val="tx2"/>
                </a:solidFill>
                <a:latin typeface="Century Gothic" pitchFamily="34" charset="0"/>
              </a:rPr>
              <a:t> </a:t>
            </a:r>
            <a:r>
              <a:rPr lang="ru-RU" sz="2800" b="1" dirty="0" smtClean="0">
                <a:solidFill>
                  <a:schemeClr val="tx2"/>
                </a:solidFill>
                <a:latin typeface="Century Gothic" pitchFamily="34" charset="0"/>
              </a:rPr>
              <a:t>Так уж повелось..</a:t>
            </a:r>
            <a:endParaRPr lang="ru-RU" sz="18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52914" y="1052736"/>
            <a:ext cx="55446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Установка камер на опорах освещения </a:t>
            </a:r>
          </a:p>
          <a:p>
            <a:r>
              <a:rPr lang="ru-RU" sz="2400" dirty="0" smtClean="0"/>
              <a:t>или специальных столбах, </a:t>
            </a:r>
          </a:p>
          <a:p>
            <a:r>
              <a:rPr lang="ru-RU" sz="2400" dirty="0" smtClean="0"/>
              <a:t>зданиях администрации. </a:t>
            </a:r>
          </a:p>
          <a:p>
            <a:r>
              <a:rPr lang="ru-RU" sz="2400" dirty="0" smtClean="0"/>
              <a:t>Редко – на зданиях жильцов.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6" t="6259" b="7699"/>
          <a:stretch/>
        </p:blipFill>
        <p:spPr bwMode="auto">
          <a:xfrm>
            <a:off x="5082236" y="2909732"/>
            <a:ext cx="3532690" cy="2846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1" t="9676" r="56185" b="14737"/>
          <a:stretch/>
        </p:blipFill>
        <p:spPr bwMode="auto">
          <a:xfrm>
            <a:off x="1187625" y="2824335"/>
            <a:ext cx="2765945" cy="3017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751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D:\NAG\SNR\Презентация\12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36037" cy="667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033930" y="23763"/>
            <a:ext cx="6179222" cy="68580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033929" y="971978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Почти везде используется технология </a:t>
            </a:r>
            <a:r>
              <a:rPr lang="en-US" sz="2400" dirty="0" smtClean="0"/>
              <a:t>Ethernet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Топология звезда.</a:t>
            </a:r>
          </a:p>
        </p:txBody>
      </p:sp>
      <p:grpSp>
        <p:nvGrpSpPr>
          <p:cNvPr id="26" name="Полотно 1"/>
          <p:cNvGrpSpPr/>
          <p:nvPr/>
        </p:nvGrpSpPr>
        <p:grpSpPr>
          <a:xfrm>
            <a:off x="3597193" y="2175710"/>
            <a:ext cx="6851136" cy="4754940"/>
            <a:chOff x="0" y="0"/>
            <a:chExt cx="5486400" cy="405257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0" y="0"/>
              <a:ext cx="5486400" cy="4052570"/>
            </a:xfrm>
            <a:prstGeom prst="rect">
              <a:avLst/>
            </a:prstGeom>
          </p:spPr>
        </p:sp>
        <p:pic>
          <p:nvPicPr>
            <p:cNvPr id="28" name="Picture 3" descr="C:\Users\VS\Поставщики\Китай\dahua\3_pictures\IMG_927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000" y="180000"/>
              <a:ext cx="490920" cy="342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http://www.astel-nkt.ru/images/product_images/popup_images/1225_0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751" y="460857"/>
              <a:ext cx="426871" cy="464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 descr="C:\Users\VS\Поставщики\Китай\dahua\3_pictures\IMG_927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000" y="522466"/>
              <a:ext cx="490920" cy="342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" descr="C:\Users\VS\Поставщики\Китай\dahua\3_pictures\IMG_927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000" y="864932"/>
              <a:ext cx="490920" cy="342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2" name="Соединительная линия уступом 31"/>
            <p:cNvCxnSpPr>
              <a:stCxn id="28" idx="3"/>
              <a:endCxn id="29" idx="1"/>
            </p:cNvCxnSpPr>
            <p:nvPr/>
          </p:nvCxnSpPr>
          <p:spPr>
            <a:xfrm>
              <a:off x="670920" y="351233"/>
              <a:ext cx="194831" cy="341935"/>
            </a:xfrm>
            <a:prstGeom prst="bent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Соединительная линия уступом 32"/>
            <p:cNvCxnSpPr>
              <a:stCxn id="29" idx="1"/>
              <a:endCxn id="31" idx="3"/>
            </p:cNvCxnSpPr>
            <p:nvPr/>
          </p:nvCxnSpPr>
          <p:spPr>
            <a:xfrm rot="10800000" flipV="1">
              <a:off x="670921" y="693167"/>
              <a:ext cx="194831" cy="342997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3" descr="C:\Users\VS\Поставщики\Китай\dahua\3_pictures\IMG_9272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102" y="1370557"/>
              <a:ext cx="490855" cy="342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http://www.astel-nkt.ru/images/product_images/popup_images/1225_0.jpg"/>
            <p:cNvPicPr/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902" y="1651227"/>
              <a:ext cx="426720" cy="464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3" descr="C:\Users\VS\Поставщики\Китай\dahua\3_pictures\IMG_9272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102" y="1712822"/>
              <a:ext cx="490855" cy="342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3" descr="C:\Users\VS\Поставщики\Китай\dahua\3_pictures\IMG_9272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102" y="2055722"/>
              <a:ext cx="490855" cy="342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8" name="Соединительная линия уступом 37"/>
            <p:cNvCxnSpPr/>
            <p:nvPr/>
          </p:nvCxnSpPr>
          <p:spPr>
            <a:xfrm>
              <a:off x="670957" y="1542007"/>
              <a:ext cx="194310" cy="341630"/>
            </a:xfrm>
            <a:prstGeom prst="bent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Соединительная линия уступом 38"/>
            <p:cNvCxnSpPr/>
            <p:nvPr/>
          </p:nvCxnSpPr>
          <p:spPr>
            <a:xfrm rot="10800000" flipV="1">
              <a:off x="670957" y="1883637"/>
              <a:ext cx="194310" cy="342900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" name="Picture 3" descr="C:\Users\VS\Поставщики\Китай\dahua\3_pictures\IMG_9272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7625" y="101403"/>
              <a:ext cx="490855" cy="342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http://www.astel-nkt.ru/images/product_images/popup_images/1225_0.jpg"/>
            <p:cNvPicPr/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7486" y="571981"/>
              <a:ext cx="426720" cy="464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3" descr="C:\Users\VS\Поставщики\Китай\dahua\3_pictures\IMG_9272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3351" y="101403"/>
              <a:ext cx="490855" cy="342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3" descr="C:\Users\VS\Поставщики\Китай\dahua\3_pictures\IMG_9272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6695" y="101408"/>
              <a:ext cx="490855" cy="342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4" name="Соединительная линия уступом 43"/>
            <p:cNvCxnSpPr>
              <a:stCxn id="40" idx="2"/>
              <a:endCxn id="41" idx="0"/>
            </p:cNvCxnSpPr>
            <p:nvPr/>
          </p:nvCxnSpPr>
          <p:spPr>
            <a:xfrm rot="5400000">
              <a:off x="3002794" y="251721"/>
              <a:ext cx="128313" cy="512207"/>
            </a:xfrm>
            <a:prstGeom prst="bent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Соединительная линия уступом 44"/>
            <p:cNvCxnSpPr>
              <a:stCxn id="41" idx="0"/>
              <a:endCxn id="43" idx="2"/>
            </p:cNvCxnSpPr>
            <p:nvPr/>
          </p:nvCxnSpPr>
          <p:spPr>
            <a:xfrm rot="16200000" flipV="1">
              <a:off x="2482331" y="243465"/>
              <a:ext cx="128308" cy="528723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6" name="Picture 3" descr="C:\Users\VS\Поставщики\Китай\dahua\3_pictures\IMG_9272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5269" y="3548552"/>
              <a:ext cx="490855" cy="342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http://www.astel-nkt.ru/images/product_images/popup_images/1225_0.jpg"/>
            <p:cNvPicPr/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267" y="2861123"/>
              <a:ext cx="426720" cy="464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3" descr="C:\Users\VS\Поставщики\Китай\dahua\3_pictures\IMG_9272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052" y="3548557"/>
              <a:ext cx="490855" cy="342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3" descr="C:\Users\VS\Поставщики\Китай\dahua\3_pictures\IMG_9272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466" y="3548561"/>
              <a:ext cx="490855" cy="342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0" name="Соединительная линия уступом 49"/>
            <p:cNvCxnSpPr>
              <a:stCxn id="49" idx="0"/>
              <a:endCxn id="47" idx="2"/>
            </p:cNvCxnSpPr>
            <p:nvPr/>
          </p:nvCxnSpPr>
          <p:spPr>
            <a:xfrm rot="5400000" flipH="1" flipV="1">
              <a:off x="640134" y="3110069"/>
              <a:ext cx="223253" cy="653733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Соединительная линия уступом 50"/>
            <p:cNvCxnSpPr>
              <a:stCxn id="47" idx="2"/>
              <a:endCxn id="46" idx="0"/>
            </p:cNvCxnSpPr>
            <p:nvPr/>
          </p:nvCxnSpPr>
          <p:spPr>
            <a:xfrm rot="16200000" flipH="1">
              <a:off x="1218040" y="3185895"/>
              <a:ext cx="223244" cy="502070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>
              <a:endCxn id="41" idx="2"/>
            </p:cNvCxnSpPr>
            <p:nvPr/>
          </p:nvCxnSpPr>
          <p:spPr>
            <a:xfrm flipV="1">
              <a:off x="2714868" y="1036166"/>
              <a:ext cx="95978" cy="945168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>
              <a:endCxn id="29" idx="3"/>
            </p:cNvCxnSpPr>
            <p:nvPr/>
          </p:nvCxnSpPr>
          <p:spPr>
            <a:xfrm flipH="1" flipV="1">
              <a:off x="1292622" y="693168"/>
              <a:ext cx="1422246" cy="1289226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>
              <a:endCxn id="47" idx="0"/>
            </p:cNvCxnSpPr>
            <p:nvPr/>
          </p:nvCxnSpPr>
          <p:spPr>
            <a:xfrm flipH="1">
              <a:off x="1078627" y="1981359"/>
              <a:ext cx="1636241" cy="879764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5" name="Picture 3" descr="C:\Users\VS\Поставщики\Китай\dahua\3_pictures\IMG_9272.pn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2331" y="3548193"/>
              <a:ext cx="490855" cy="341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" descr="http://www.astel-nkt.ru/images/product_images/popup_images/1225_0.jpg"/>
            <p:cNvPicPr/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2431" y="2861123"/>
              <a:ext cx="426720" cy="463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3" descr="C:\Users\VS\Поставщики\Китай\dahua\3_pictures\IMG_9272.pn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6861" y="3548193"/>
              <a:ext cx="490855" cy="341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3" descr="C:\Users\VS\Поставщики\Китай\dahua\3_pictures\IMG_9272.pn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6631" y="3548193"/>
              <a:ext cx="490855" cy="341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9" name="Соединительная линия уступом 58"/>
            <p:cNvCxnSpPr/>
            <p:nvPr/>
          </p:nvCxnSpPr>
          <p:spPr>
            <a:xfrm rot="5400000" flipH="1" flipV="1">
              <a:off x="2567006" y="3110043"/>
              <a:ext cx="222885" cy="653415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Соединительная линия уступом 59"/>
            <p:cNvCxnSpPr/>
            <p:nvPr/>
          </p:nvCxnSpPr>
          <p:spPr>
            <a:xfrm rot="16200000" flipH="1">
              <a:off x="3145173" y="3185926"/>
              <a:ext cx="222885" cy="501650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/>
            <p:cNvCxnSpPr>
              <a:stCxn id="47" idx="3"/>
              <a:endCxn id="56" idx="1"/>
            </p:cNvCxnSpPr>
            <p:nvPr/>
          </p:nvCxnSpPr>
          <p:spPr>
            <a:xfrm flipV="1">
              <a:off x="1291987" y="3092898"/>
              <a:ext cx="1500444" cy="318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>
              <a:stCxn id="29" idx="2"/>
              <a:endCxn id="35" idx="0"/>
            </p:cNvCxnSpPr>
            <p:nvPr/>
          </p:nvCxnSpPr>
          <p:spPr>
            <a:xfrm>
              <a:off x="1079187" y="925479"/>
              <a:ext cx="75" cy="725748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Прямоугольник 18"/>
          <p:cNvSpPr/>
          <p:nvPr/>
        </p:nvSpPr>
        <p:spPr>
          <a:xfrm>
            <a:off x="6351969" y="4294952"/>
            <a:ext cx="1443180" cy="36778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Серверная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65" name="Заголовок 1"/>
          <p:cNvSpPr txBox="1">
            <a:spLocks/>
          </p:cNvSpPr>
          <p:nvPr/>
        </p:nvSpPr>
        <p:spPr>
          <a:xfrm>
            <a:off x="3131840" y="116632"/>
            <a:ext cx="5911701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smtClean="0">
                <a:solidFill>
                  <a:schemeClr val="tx2"/>
                </a:solidFill>
                <a:latin typeface="Century Gothic" pitchFamily="34" charset="0"/>
              </a:rPr>
              <a:t>Практика.</a:t>
            </a:r>
            <a:r>
              <a:rPr lang="en-US" sz="2800" b="1" smtClean="0">
                <a:solidFill>
                  <a:schemeClr val="tx2"/>
                </a:solidFill>
                <a:latin typeface="Century Gothic" pitchFamily="34" charset="0"/>
              </a:rPr>
              <a:t> </a:t>
            </a:r>
            <a:r>
              <a:rPr lang="ru-RU" sz="2800" b="1" smtClean="0">
                <a:solidFill>
                  <a:schemeClr val="tx2"/>
                </a:solidFill>
                <a:latin typeface="Century Gothic" pitchFamily="34" charset="0"/>
              </a:rPr>
              <a:t>Так уж повелось..</a:t>
            </a:r>
            <a:endParaRPr lang="ru-RU" sz="18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14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D:\NAG\SNR\Презентация\12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36037" cy="667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275857" y="0"/>
            <a:ext cx="5898730" cy="68580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541837" y="1053851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Коммутация камер в </a:t>
            </a:r>
            <a:r>
              <a:rPr lang="ru-RU" sz="2400" dirty="0" err="1" smtClean="0"/>
              <a:t>термошкафах</a:t>
            </a:r>
            <a:endParaRPr lang="ru-RU" sz="2400" dirty="0" smtClean="0"/>
          </a:p>
        </p:txBody>
      </p:sp>
      <p:pic>
        <p:nvPicPr>
          <p:cNvPr id="3074" name="Picture 2" descr="http://www.nsgate.ru/i/e/372-r_w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176" y="1875300"/>
            <a:ext cx="2826365" cy="216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7" t="29888" r="29860" b="21582"/>
          <a:stretch/>
        </p:blipFill>
        <p:spPr bwMode="auto">
          <a:xfrm>
            <a:off x="5796136" y="4437112"/>
            <a:ext cx="3059727" cy="2100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5857" y="2055333"/>
            <a:ext cx="31415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ru-RU" dirty="0" smtClean="0"/>
              <a:t>Мониторинг состояния 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dirty="0" err="1" smtClean="0"/>
              <a:t>Грозозащита</a:t>
            </a:r>
            <a:r>
              <a:rPr lang="ru-RU" dirty="0" smtClean="0"/>
              <a:t> 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dirty="0" smtClean="0"/>
              <a:t>Поддержание параметров </a:t>
            </a:r>
          </a:p>
          <a:p>
            <a:r>
              <a:rPr lang="ru-RU" dirty="0" smtClean="0"/>
              <a:t>среды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131840" y="116632"/>
            <a:ext cx="5911701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smtClean="0">
                <a:solidFill>
                  <a:schemeClr val="tx2"/>
                </a:solidFill>
                <a:latin typeface="Century Gothic" pitchFamily="34" charset="0"/>
              </a:rPr>
              <a:t>Практика.</a:t>
            </a:r>
            <a:r>
              <a:rPr lang="en-US" sz="2800" b="1" smtClean="0">
                <a:solidFill>
                  <a:schemeClr val="tx2"/>
                </a:solidFill>
                <a:latin typeface="Century Gothic" pitchFamily="34" charset="0"/>
              </a:rPr>
              <a:t> </a:t>
            </a:r>
            <a:r>
              <a:rPr lang="ru-RU" sz="2800" b="1" smtClean="0">
                <a:solidFill>
                  <a:schemeClr val="tx2"/>
                </a:solidFill>
                <a:latin typeface="Century Gothic" pitchFamily="34" charset="0"/>
              </a:rPr>
              <a:t>Так уж повелось..</a:t>
            </a:r>
            <a:endParaRPr lang="ru-RU" sz="18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65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 rot="10800000">
            <a:off x="-2" y="1474755"/>
            <a:ext cx="9156399" cy="5383244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矩形 9"/>
          <p:cNvSpPr>
            <a:spLocks noChangeArrowheads="1"/>
          </p:cNvSpPr>
          <p:nvPr/>
        </p:nvSpPr>
        <p:spPr bwMode="auto">
          <a:xfrm>
            <a:off x="369107" y="1700808"/>
            <a:ext cx="8001444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23863" indent="33338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847725" indent="6667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273175" indent="9842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697038" indent="131763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ru-RU" altLang="zh-CN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Поговорим о: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2400" dirty="0" smtClean="0"/>
              <a:t>Новый взгляд на привычное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2400" dirty="0" smtClean="0"/>
              <a:t>Видеонаблюдение </a:t>
            </a:r>
            <a:r>
              <a:rPr lang="ru-RU" sz="2400" dirty="0"/>
              <a:t>в КП как дополнительный </a:t>
            </a:r>
            <a:r>
              <a:rPr lang="ru-RU" sz="2400" dirty="0" smtClean="0"/>
              <a:t>сервис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2400" dirty="0" smtClean="0"/>
              <a:t>Рубежи видеонаблюдения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2400" dirty="0" smtClean="0"/>
              <a:t>Виды </a:t>
            </a:r>
            <a:r>
              <a:rPr lang="ru-RU" sz="2400" dirty="0"/>
              <a:t>камер для обеспечения </a:t>
            </a:r>
            <a:r>
              <a:rPr lang="ru-RU" sz="2400" dirty="0" smtClean="0"/>
              <a:t>охраны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2400" dirty="0" smtClean="0"/>
              <a:t>Сложившаяся </a:t>
            </a:r>
            <a:r>
              <a:rPr lang="ru-RU" sz="2400" dirty="0"/>
              <a:t>практика установки </a:t>
            </a:r>
            <a:r>
              <a:rPr lang="ru-RU" sz="2400" dirty="0" smtClean="0"/>
              <a:t>камер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2400" dirty="0" smtClean="0"/>
              <a:t>Организация </a:t>
            </a:r>
            <a:r>
              <a:rPr lang="ru-RU" sz="2400" dirty="0"/>
              <a:t>централизованной системы </a:t>
            </a:r>
            <a:r>
              <a:rPr lang="ru-RU" sz="2400" dirty="0" smtClean="0"/>
              <a:t>охраны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2400" dirty="0" smtClean="0"/>
              <a:t>Доступ </a:t>
            </a:r>
            <a:r>
              <a:rPr lang="ru-RU" sz="2400" dirty="0"/>
              <a:t>клиентов</a:t>
            </a:r>
            <a:endParaRPr lang="en-SG" altLang="zh-CN" sz="2400" i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01085" y="404664"/>
            <a:ext cx="7151235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chemeClr val="tx2"/>
                </a:solidFill>
                <a:latin typeface="Century Gothic" pitchFamily="34" charset="0"/>
              </a:rPr>
              <a:t>Содержание</a:t>
            </a:r>
            <a:endParaRPr lang="ru-RU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185831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238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57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 rot="10800000">
            <a:off x="-3" y="1330293"/>
            <a:ext cx="9156399" cy="5527704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01087" y="588035"/>
            <a:ext cx="7090866" cy="577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Варианты реализации видеонаблюдения  в КП</a:t>
            </a:r>
            <a:endParaRPr lang="ru-RU" sz="4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19" name="Picture 2" descr="D:\NAG\SNR\Презентация\лого_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209023" y="226941"/>
            <a:ext cx="788736" cy="722193"/>
          </a:xfrm>
          <a:prstGeom prst="rect">
            <a:avLst/>
          </a:prstGeom>
          <a:noFill/>
          <a:effectLst>
            <a:outerShdw blurRad="50800" dist="12700" dir="13500000" algn="b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185831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90632" y="1491812"/>
            <a:ext cx="3676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Хранилище и клиентский доступ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46414" y="2255254"/>
            <a:ext cx="2232248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Собственная инфраструктура</a:t>
            </a:r>
            <a:endParaRPr lang="ru-RU" dirty="0"/>
          </a:p>
        </p:txBody>
      </p:sp>
      <p:cxnSp>
        <p:nvCxnSpPr>
          <p:cNvPr id="5" name="Прямая со стрелкой 4"/>
          <p:cNvCxnSpPr>
            <a:stCxn id="2" idx="2"/>
            <a:endCxn id="3" idx="0"/>
          </p:cNvCxnSpPr>
          <p:nvPr/>
        </p:nvCxnSpPr>
        <p:spPr>
          <a:xfrm flipH="1">
            <a:off x="1962538" y="1861144"/>
            <a:ext cx="2666097" cy="39411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stCxn id="2" idx="2"/>
            <a:endCxn id="14" idx="3"/>
          </p:cNvCxnSpPr>
          <p:nvPr/>
        </p:nvCxnSpPr>
        <p:spPr>
          <a:xfrm>
            <a:off x="4628635" y="1861144"/>
            <a:ext cx="2013847" cy="52028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367461" y="3623406"/>
            <a:ext cx="1775097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Классическая СВН</a:t>
            </a:r>
            <a:endParaRPr lang="ru-RU" dirty="0"/>
          </a:p>
        </p:txBody>
      </p:sp>
      <p:sp>
        <p:nvSpPr>
          <p:cNvPr id="4" name="Облако 3"/>
          <p:cNvSpPr/>
          <p:nvPr/>
        </p:nvSpPr>
        <p:spPr>
          <a:xfrm>
            <a:off x="3097438" y="3448167"/>
            <a:ext cx="1799043" cy="100811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Облако</a:t>
            </a:r>
          </a:p>
          <a:p>
            <a:pPr algn="ctr"/>
            <a:endParaRPr lang="ru-RU" dirty="0"/>
          </a:p>
        </p:txBody>
      </p:sp>
      <p:sp>
        <p:nvSpPr>
          <p:cNvPr id="14" name="Облако 13"/>
          <p:cNvSpPr/>
          <p:nvPr/>
        </p:nvSpPr>
        <p:spPr>
          <a:xfrm>
            <a:off x="5742960" y="2323793"/>
            <a:ext cx="1799043" cy="100811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Облако</a:t>
            </a:r>
          </a:p>
          <a:p>
            <a:pPr algn="ctr"/>
            <a:endParaRPr lang="ru-RU" dirty="0"/>
          </a:p>
        </p:txBody>
      </p:sp>
      <p:cxnSp>
        <p:nvCxnSpPr>
          <p:cNvPr id="7" name="Прямая со стрелкой 6"/>
          <p:cNvCxnSpPr>
            <a:stCxn id="3" idx="2"/>
            <a:endCxn id="11" idx="0"/>
          </p:cNvCxnSpPr>
          <p:nvPr/>
        </p:nvCxnSpPr>
        <p:spPr>
          <a:xfrm flipH="1">
            <a:off x="1255010" y="3119350"/>
            <a:ext cx="707528" cy="50405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3" idx="2"/>
            <a:endCxn id="4" idx="3"/>
          </p:cNvCxnSpPr>
          <p:nvPr/>
        </p:nvCxnSpPr>
        <p:spPr>
          <a:xfrm>
            <a:off x="1962538" y="3119350"/>
            <a:ext cx="2034422" cy="38645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001" y="2475598"/>
            <a:ext cx="1296144" cy="21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im1-tub-ru.yandex.net/i?id=17362344-46-72&amp;n=21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AFCFB"/>
              </a:clrFrom>
              <a:clrTo>
                <a:srgbClr val="FAFC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2" t="17693" r="23177" b="13952"/>
          <a:stretch/>
        </p:blipFill>
        <p:spPr bwMode="auto">
          <a:xfrm>
            <a:off x="7391953" y="2866155"/>
            <a:ext cx="1101332" cy="68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096" y="3573508"/>
            <a:ext cx="1080120" cy="17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" t="12603" r="70250" b="72256"/>
          <a:stretch/>
        </p:blipFill>
        <p:spPr bwMode="auto">
          <a:xfrm>
            <a:off x="4379105" y="4008705"/>
            <a:ext cx="1136101" cy="383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 descr="Macrosco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894" y="4424987"/>
            <a:ext cx="1296144" cy="36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937021" y="3641356"/>
            <a:ext cx="27562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+только установка камер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+удобно для абонентов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+простота реализации</a:t>
            </a:r>
            <a:endParaRPr lang="ru-RU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09008" y="4427585"/>
            <a:ext cx="29646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-переплата за пользование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-не свое</a:t>
            </a:r>
            <a:endParaRPr lang="ru-RU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3551" y="4425338"/>
            <a:ext cx="29254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+большой выбор решений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+привычно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+можно </a:t>
            </a:r>
            <a:r>
              <a:rPr lang="ru-RU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бюджетно</a:t>
            </a:r>
            <a:endParaRPr lang="ru-RU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6614" y="5256335"/>
            <a:ext cx="23255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sz="16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деревянность</a:t>
            </a:r>
            <a:endParaRPr lang="ru-RU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-доступ абонентов</a:t>
            </a:r>
            <a:endParaRPr lang="en-US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основном 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Win(</a:t>
            </a:r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ПО)</a:t>
            </a:r>
            <a:endParaRPr lang="ru-RU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916364" y="4840836"/>
            <a:ext cx="290829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+гибкий инструмент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+удобно для абонентов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ru-RU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интегр</a:t>
            </a:r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с </a:t>
            </a:r>
            <a:r>
              <a:rPr lang="ru-RU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биллингом</a:t>
            </a:r>
            <a:endParaRPr lang="ru-RU" sz="1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+плата за кол-во серверов</a:t>
            </a:r>
          </a:p>
          <a:p>
            <a:r>
              <a:rPr lang="ru-RU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+есть под </a:t>
            </a:r>
            <a:r>
              <a:rPr 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nix</a:t>
            </a:r>
            <a:endParaRPr lang="ru-RU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979749" y="6118769"/>
            <a:ext cx="25564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-наличие спеца по </a:t>
            </a:r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html</a:t>
            </a:r>
            <a:endParaRPr lang="ru-RU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-доступ абонентов</a:t>
            </a:r>
            <a:endParaRPr lang="ru-RU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7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4" grpId="0" animBg="1"/>
      <p:bldP spid="14" grpId="0" animBg="1"/>
      <p:bldP spid="8" grpId="0"/>
      <p:bldP spid="22" grpId="0"/>
      <p:bldP spid="23" grpId="0"/>
      <p:bldP spid="25" grpId="0"/>
      <p:bldP spid="26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 rot="10800000">
            <a:off x="1" y="-9758"/>
            <a:ext cx="9156399" cy="1195587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01087" y="588035"/>
            <a:ext cx="7090866" cy="577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Примеры стоимости использования облачного сервиса видеонаблюдения</a:t>
            </a:r>
            <a:endParaRPr lang="ru-RU" sz="4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19" name="Picture 2" descr="D:\NAG\SNR\Презентация\лого_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209023" y="226941"/>
            <a:ext cx="788736" cy="722193"/>
          </a:xfrm>
          <a:prstGeom prst="rect">
            <a:avLst/>
          </a:prstGeom>
          <a:noFill/>
          <a:effectLst>
            <a:outerShdw blurRad="50800" dist="12700" dir="13500000" algn="b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185831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3" t="11987" r="13394"/>
          <a:stretch/>
        </p:blipFill>
        <p:spPr bwMode="auto">
          <a:xfrm>
            <a:off x="1121816" y="2240726"/>
            <a:ext cx="6042472" cy="42486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04614" y="1567088"/>
            <a:ext cx="5723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Ivideon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–облачный сервис(хранилище)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31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 rot="10800000">
            <a:off x="1" y="-9758"/>
            <a:ext cx="9156399" cy="1195587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01087" y="588035"/>
            <a:ext cx="7090866" cy="577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Примеры стоимости использования облачного сервиса видеонаблюдения</a:t>
            </a:r>
            <a:endParaRPr lang="ru-RU" sz="4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19" name="Picture 2" descr="D:\NAG\SNR\Презентация\лого_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209023" y="226941"/>
            <a:ext cx="788736" cy="722193"/>
          </a:xfrm>
          <a:prstGeom prst="rect">
            <a:avLst/>
          </a:prstGeom>
          <a:noFill/>
          <a:effectLst>
            <a:outerShdw blurRad="50800" dist="12700" dir="13500000" algn="b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185831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3" t="20093" r="13190" b="12491"/>
          <a:stretch/>
        </p:blipFill>
        <p:spPr bwMode="auto">
          <a:xfrm>
            <a:off x="549438" y="2035178"/>
            <a:ext cx="8115444" cy="4495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18199" y="1474756"/>
            <a:ext cx="2122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1             4                 8</a:t>
            </a: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04614" y="1567088"/>
            <a:ext cx="6523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Форпост – и облако, и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стриминговый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сервер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0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 rot="10800000">
            <a:off x="1" y="-9758"/>
            <a:ext cx="9156399" cy="1195587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01087" y="588035"/>
            <a:ext cx="7090866" cy="577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Примеры стоимости использования облачного сервиса видеонаблюдения</a:t>
            </a:r>
            <a:endParaRPr lang="ru-RU" sz="4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19" name="Picture 2" descr="D:\NAG\SNR\Презентация\лого_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209023" y="226941"/>
            <a:ext cx="788736" cy="722193"/>
          </a:xfrm>
          <a:prstGeom prst="rect">
            <a:avLst/>
          </a:prstGeom>
          <a:noFill/>
          <a:effectLst>
            <a:outerShdw blurRad="50800" dist="12700" dir="13500000" algn="b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185831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8" t="26561" r="36652" b="28646"/>
          <a:stretch/>
        </p:blipFill>
        <p:spPr bwMode="auto">
          <a:xfrm>
            <a:off x="539266" y="2348880"/>
            <a:ext cx="7525276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4614" y="1685999"/>
            <a:ext cx="49882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Erlyvideo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стриминговый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сервер.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93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2419052" y="3194630"/>
            <a:ext cx="6545436" cy="14952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 rot="10800000">
            <a:off x="1" y="-9758"/>
            <a:ext cx="9156399" cy="1195587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01087" y="404664"/>
            <a:ext cx="5711075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Немного </a:t>
            </a: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о</a:t>
            </a:r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ценах</a:t>
            </a:r>
            <a:endParaRPr lang="ru-RU" sz="4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19" name="Picture 2" descr="D:\NAG\SNR\Презентация\лого_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209023" y="226941"/>
            <a:ext cx="788736" cy="722193"/>
          </a:xfrm>
          <a:prstGeom prst="rect">
            <a:avLst/>
          </a:prstGeom>
          <a:noFill/>
          <a:effectLst>
            <a:outerShdw blurRad="50800" dist="12700" dir="13500000" algn="b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185831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0619" y="1557675"/>
            <a:ext cx="8192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Как сэкономить на  оборудовании?? Купить БУ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сервер+полки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!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-203102" y="2423279"/>
            <a:ext cx="2808312" cy="3876323"/>
            <a:chOff x="-141584" y="2594886"/>
            <a:chExt cx="4151438" cy="5048693"/>
          </a:xfrm>
        </p:grpSpPr>
        <p:pic>
          <p:nvPicPr>
            <p:cNvPr id="8194" name="Picture 2" descr="http://shop.nag.ru/uploads/catalog_item_image_main/C2100_E5630_64GB_12TB_big.jpg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834" b="24720"/>
            <a:stretch/>
          </p:blipFill>
          <p:spPr bwMode="auto">
            <a:xfrm>
              <a:off x="-141584" y="2594886"/>
              <a:ext cx="4151438" cy="636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8" descr="http://www.003.ru/static/images/6212159.jpg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89" b="31963"/>
            <a:stretch/>
          </p:blipFill>
          <p:spPr bwMode="auto">
            <a:xfrm>
              <a:off x="460697" y="3155427"/>
              <a:ext cx="2946876" cy="822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8" descr="http://www.003.ru/static/images/6212159.jpg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89" b="31963"/>
            <a:stretch/>
          </p:blipFill>
          <p:spPr bwMode="auto">
            <a:xfrm>
              <a:off x="467841" y="3861048"/>
              <a:ext cx="2946876" cy="822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8" descr="http://www.003.ru/static/images/6212159.jpg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89" b="31963"/>
            <a:stretch/>
          </p:blipFill>
          <p:spPr bwMode="auto">
            <a:xfrm>
              <a:off x="483617" y="4603937"/>
              <a:ext cx="2946876" cy="822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8" descr="http://www.003.ru/static/images/6212159.jpg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89" b="31963"/>
            <a:stretch/>
          </p:blipFill>
          <p:spPr bwMode="auto">
            <a:xfrm>
              <a:off x="483617" y="5372987"/>
              <a:ext cx="2946876" cy="822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8" descr="http://www.003.ru/static/images/6212159.jpg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89" b="31963"/>
            <a:stretch/>
          </p:blipFill>
          <p:spPr bwMode="auto">
            <a:xfrm>
              <a:off x="490761" y="6078608"/>
              <a:ext cx="2946876" cy="822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8" descr="http://www.003.ru/static/images/6212159.jpg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89" b="31963"/>
            <a:stretch/>
          </p:blipFill>
          <p:spPr bwMode="auto">
            <a:xfrm>
              <a:off x="506537" y="6821497"/>
              <a:ext cx="2946876" cy="822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Прямоугольник 33"/>
          <p:cNvSpPr/>
          <p:nvPr/>
        </p:nvSpPr>
        <p:spPr>
          <a:xfrm>
            <a:off x="2644316" y="2423279"/>
            <a:ext cx="601560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1x              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</a:t>
            </a:r>
            <a:r>
              <a:rPr lang="ru-RU" sz="4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</a:t>
            </a:r>
            <a:r>
              <a:rPr lang="ru-RU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бс</a:t>
            </a:r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=42</a:t>
            </a:r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Гб/</a:t>
            </a:r>
            <a:r>
              <a:rPr lang="ru-RU" sz="4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сут</a:t>
            </a:r>
            <a:endParaRPr lang="ru-RU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5" name="Picture 6" descr="C:\Users\VS\Поставщики\Китай\dahua\3_pictures\IPC-HFW53XXE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020891"/>
            <a:ext cx="1702844" cy="105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584646" y="2986685"/>
            <a:ext cx="148149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Dell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С2100</a:t>
            </a:r>
          </a:p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+</a:t>
            </a:r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6MD1000</a:t>
            </a:r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endParaRPr lang="en-US" sz="2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284886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Гб</a:t>
            </a:r>
          </a:p>
          <a:p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900000р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2339752" y="3194630"/>
            <a:ext cx="66247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00</a:t>
            </a:r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x              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</a:t>
            </a:r>
            <a:r>
              <a:rPr lang="ru-RU" sz="4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</a:t>
            </a:r>
            <a:r>
              <a:rPr lang="ru-RU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бс</a:t>
            </a:r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=</a:t>
            </a:r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8400Гб/</a:t>
            </a:r>
            <a:r>
              <a:rPr lang="ru-RU" sz="4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сут</a:t>
            </a:r>
            <a:endParaRPr lang="ru-RU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8" name="Picture 6" descr="C:\Users\VS\Поставщики\Китай\dahua\3_pictures\IPC-HFW53XXE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258162"/>
            <a:ext cx="1702844" cy="105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Прямоугольник 38"/>
          <p:cNvSpPr/>
          <p:nvPr/>
        </p:nvSpPr>
        <p:spPr>
          <a:xfrm>
            <a:off x="2379402" y="3942657"/>
            <a:ext cx="66247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00</a:t>
            </a:r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x              </a:t>
            </a:r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</a:t>
            </a: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бс</a:t>
            </a:r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=</a:t>
            </a:r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4200Гб/</a:t>
            </a:r>
            <a:r>
              <a:rPr lang="ru-RU" sz="4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сут</a:t>
            </a:r>
            <a:endParaRPr lang="ru-RU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0" name="Picture 6" descr="C:\Users\VS\Поставщики\Китай\dahua\3_pictures\IPC-HFW53XXE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240" y="5379805"/>
            <a:ext cx="1702844" cy="105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Прямоугольник 50"/>
          <p:cNvSpPr/>
          <p:nvPr/>
        </p:nvSpPr>
        <p:spPr>
          <a:xfrm>
            <a:off x="90222" y="5233454"/>
            <a:ext cx="234830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1Гб стоит 32коп.</a:t>
            </a:r>
            <a:endParaRPr lang="ru-RU" sz="3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2339752" y="5533694"/>
            <a:ext cx="60953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00</a:t>
            </a:r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x              =</a:t>
            </a: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33</a:t>
            </a:r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/66 суток</a:t>
            </a:r>
            <a:endParaRPr lang="ru-RU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3" name="Picture 6" descr="C:\Users\VS\Поставщики\Китай\dahua\3_pictures\IPC-HFW53XXE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768918"/>
            <a:ext cx="1702844" cy="105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трелка вниз 15"/>
          <p:cNvSpPr/>
          <p:nvPr/>
        </p:nvSpPr>
        <p:spPr>
          <a:xfrm>
            <a:off x="4427984" y="4875977"/>
            <a:ext cx="1800200" cy="547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68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9"/>
          <p:cNvSpPr>
            <a:spLocks noChangeArrowheads="1"/>
          </p:cNvSpPr>
          <p:nvPr/>
        </p:nvSpPr>
        <p:spPr bwMode="auto">
          <a:xfrm>
            <a:off x="369107" y="1700810"/>
            <a:ext cx="80014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23863" indent="33338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847725" indent="6667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273175" indent="9842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697038" indent="131763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ru-RU" altLang="zh-CN" sz="2400" dirty="0" smtClean="0">
                <a:latin typeface="Arial" pitchFamily="34" charset="0"/>
                <a:cs typeface="Arial" pitchFamily="34" charset="0"/>
              </a:rPr>
              <a:t>2008-2009гг. – переосмысление видеонаблюдения</a:t>
            </a:r>
            <a:endParaRPr lang="en-SG" altLang="zh-CN" sz="2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 rot="10800000">
            <a:off x="1" y="-9758"/>
            <a:ext cx="9156399" cy="1195587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01085" y="404664"/>
            <a:ext cx="7151235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Новый взгляд на привычное</a:t>
            </a:r>
            <a:endParaRPr lang="ru-RU" sz="4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185831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238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://www.admetkul.ru/images/44323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060" y="3616809"/>
            <a:ext cx="1364935" cy="93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35935" y="2312321"/>
            <a:ext cx="2243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Классика СВН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35284" y="2312321"/>
            <a:ext cx="2202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Медиа сервис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5" name="Picture 11" descr="http://tellme.ua/gal/katalog/6434-TFT%20HP%2022%20LE2201w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85" y="2820020"/>
            <a:ext cx="2705597" cy="27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spravka.ua/company/photo/50cf28b04a23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57030"/>
            <a:ext cx="2376264" cy="1502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5044914" y="2605554"/>
            <a:ext cx="3325639" cy="3487743"/>
            <a:chOff x="5044912" y="2605554"/>
            <a:chExt cx="3325639" cy="3487742"/>
          </a:xfrm>
        </p:grpSpPr>
        <p:pic>
          <p:nvPicPr>
            <p:cNvPr id="21" name="Picture 11" descr="http://tellme.ua/gal/katalog/6434-TFT%20HP%2022%20LE2201w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4912" y="2605554"/>
              <a:ext cx="3325639" cy="3487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1" t="10946"/>
            <a:stretch/>
          </p:blipFill>
          <p:spPr bwMode="auto">
            <a:xfrm>
              <a:off x="5253159" y="3068960"/>
              <a:ext cx="2870053" cy="18722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Группа 11"/>
          <p:cNvGrpSpPr/>
          <p:nvPr/>
        </p:nvGrpSpPr>
        <p:grpSpPr>
          <a:xfrm>
            <a:off x="4893119" y="4712965"/>
            <a:ext cx="720080" cy="720000"/>
            <a:chOff x="4893119" y="4712966"/>
            <a:chExt cx="720080" cy="720000"/>
          </a:xfrm>
        </p:grpSpPr>
        <p:sp>
          <p:nvSpPr>
            <p:cNvPr id="27" name="Овал 26"/>
            <p:cNvSpPr/>
            <p:nvPr/>
          </p:nvSpPr>
          <p:spPr>
            <a:xfrm>
              <a:off x="4893119" y="4712966"/>
              <a:ext cx="720080" cy="720000"/>
            </a:xfrm>
            <a:prstGeom prst="ellipse">
              <a:avLst/>
            </a:prstGeom>
            <a:solidFill>
              <a:schemeClr val="bg1"/>
            </a:solidFill>
            <a:ln>
              <a:gradFill>
                <a:gsLst>
                  <a:gs pos="0">
                    <a:srgbClr val="5E9EFF">
                      <a:lumMod val="88000"/>
                    </a:srgbClr>
                  </a:gs>
                  <a:gs pos="41000">
                    <a:srgbClr val="C4D6EB"/>
                  </a:gs>
                  <a:gs pos="99000">
                    <a:srgbClr val="FFEBFA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45" name="Picture 21" descr="http://www.poetryclub.com.ua/upload/poem_all/00213717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3458" y="4772636"/>
              <a:ext cx="519402" cy="637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Группа 5"/>
          <p:cNvGrpSpPr/>
          <p:nvPr/>
        </p:nvGrpSpPr>
        <p:grpSpPr>
          <a:xfrm>
            <a:off x="6347691" y="5234903"/>
            <a:ext cx="720080" cy="720000"/>
            <a:chOff x="2642332" y="5008289"/>
            <a:chExt cx="720080" cy="720000"/>
          </a:xfrm>
        </p:grpSpPr>
        <p:sp>
          <p:nvSpPr>
            <p:cNvPr id="32" name="Овал 31"/>
            <p:cNvSpPr/>
            <p:nvPr/>
          </p:nvSpPr>
          <p:spPr>
            <a:xfrm>
              <a:off x="2642332" y="5008289"/>
              <a:ext cx="720080" cy="720000"/>
            </a:xfrm>
            <a:prstGeom prst="ellipse">
              <a:avLst/>
            </a:prstGeom>
            <a:solidFill>
              <a:schemeClr val="bg1"/>
            </a:solidFill>
            <a:ln>
              <a:gradFill>
                <a:gsLst>
                  <a:gs pos="0">
                    <a:srgbClr val="5E9EFF">
                      <a:lumMod val="88000"/>
                    </a:srgbClr>
                  </a:gs>
                  <a:gs pos="41000">
                    <a:srgbClr val="C4D6EB"/>
                  </a:gs>
                  <a:gs pos="99000">
                    <a:srgbClr val="FFEBFA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47" name="Picture 23" descr="http://i84.servimg.com/u/f84/13/74/61/83/asdfgh10.jpg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3379" y="5091260"/>
              <a:ext cx="440891" cy="440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9" name="Picture 25" descr="http://ariyadownload.com/pic/user/ali/Google%20Chrome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7092" y="5266487"/>
              <a:ext cx="434356" cy="434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Группа 7"/>
          <p:cNvGrpSpPr/>
          <p:nvPr/>
        </p:nvGrpSpPr>
        <p:grpSpPr>
          <a:xfrm>
            <a:off x="66940" y="4533743"/>
            <a:ext cx="809307" cy="720000"/>
            <a:chOff x="66940" y="4533743"/>
            <a:chExt cx="809307" cy="720000"/>
          </a:xfrm>
        </p:grpSpPr>
        <p:sp>
          <p:nvSpPr>
            <p:cNvPr id="34" name="Овал 33"/>
            <p:cNvSpPr/>
            <p:nvPr/>
          </p:nvSpPr>
          <p:spPr>
            <a:xfrm>
              <a:off x="111554" y="4533743"/>
              <a:ext cx="720080" cy="720000"/>
            </a:xfrm>
            <a:prstGeom prst="ellipse">
              <a:avLst/>
            </a:prstGeom>
            <a:solidFill>
              <a:schemeClr val="bg1"/>
            </a:solidFill>
            <a:ln>
              <a:gradFill>
                <a:gsLst>
                  <a:gs pos="0">
                    <a:srgbClr val="5E9EFF">
                      <a:lumMod val="88000"/>
                    </a:srgbClr>
                  </a:gs>
                  <a:gs pos="41000">
                    <a:srgbClr val="C4D6EB"/>
                  </a:gs>
                  <a:gs pos="99000">
                    <a:srgbClr val="FFEBFA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5" name="Picture 17" descr="http://topicnews.net/uploads/posts/2010-10/41073_9da91944a589d9cf4c71fed866052076.gif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40" y="4659658"/>
              <a:ext cx="809307" cy="524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2440075" y="4533743"/>
            <a:ext cx="720080" cy="720000"/>
            <a:chOff x="58444" y="2797588"/>
            <a:chExt cx="720080" cy="720000"/>
          </a:xfrm>
        </p:grpSpPr>
        <p:sp>
          <p:nvSpPr>
            <p:cNvPr id="35" name="Овал 34"/>
            <p:cNvSpPr/>
            <p:nvPr/>
          </p:nvSpPr>
          <p:spPr>
            <a:xfrm>
              <a:off x="58444" y="2797588"/>
              <a:ext cx="720080" cy="720000"/>
            </a:xfrm>
            <a:prstGeom prst="ellipse">
              <a:avLst/>
            </a:prstGeom>
            <a:solidFill>
              <a:schemeClr val="bg1"/>
            </a:solidFill>
            <a:ln>
              <a:gradFill>
                <a:gsLst>
                  <a:gs pos="0">
                    <a:srgbClr val="5E9EFF">
                      <a:lumMod val="88000"/>
                    </a:srgbClr>
                  </a:gs>
                  <a:gs pos="41000">
                    <a:srgbClr val="C4D6EB"/>
                  </a:gs>
                  <a:gs pos="99000">
                    <a:srgbClr val="FFEBFA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43" name="Picture 19" descr="http://akak.ru/steps/pictures/000/051/276_large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54" y="2820019"/>
              <a:ext cx="613861" cy="697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7785238" y="4731260"/>
            <a:ext cx="720080" cy="720000"/>
            <a:chOff x="2156882" y="5281719"/>
            <a:chExt cx="720080" cy="720000"/>
          </a:xfrm>
        </p:grpSpPr>
        <p:sp>
          <p:nvSpPr>
            <p:cNvPr id="40" name="Овал 39"/>
            <p:cNvSpPr/>
            <p:nvPr/>
          </p:nvSpPr>
          <p:spPr>
            <a:xfrm>
              <a:off x="2156882" y="5281719"/>
              <a:ext cx="720080" cy="720000"/>
            </a:xfrm>
            <a:prstGeom prst="ellipse">
              <a:avLst/>
            </a:prstGeom>
            <a:solidFill>
              <a:schemeClr val="bg1"/>
            </a:solidFill>
            <a:ln>
              <a:gradFill>
                <a:gsLst>
                  <a:gs pos="0">
                    <a:srgbClr val="5E9EFF">
                      <a:lumMod val="88000"/>
                    </a:srgbClr>
                  </a:gs>
                  <a:gs pos="41000">
                    <a:srgbClr val="C4D6EB"/>
                  </a:gs>
                  <a:gs pos="99000">
                    <a:srgbClr val="FFEBFA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51" name="Picture 27" descr="http://1stolica.com.ua/wp-content/uploads/2013/06/1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6103" y="5437622"/>
              <a:ext cx="468842" cy="433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4944321" y="2783388"/>
            <a:ext cx="720080" cy="720000"/>
            <a:chOff x="3414007" y="5281719"/>
            <a:chExt cx="720080" cy="720000"/>
          </a:xfrm>
        </p:grpSpPr>
        <p:sp>
          <p:nvSpPr>
            <p:cNvPr id="45" name="Овал 44"/>
            <p:cNvSpPr/>
            <p:nvPr/>
          </p:nvSpPr>
          <p:spPr>
            <a:xfrm>
              <a:off x="3414007" y="5281719"/>
              <a:ext cx="720080" cy="720000"/>
            </a:xfrm>
            <a:prstGeom prst="ellipse">
              <a:avLst/>
            </a:prstGeom>
            <a:solidFill>
              <a:schemeClr val="bg1"/>
            </a:solidFill>
            <a:ln>
              <a:gradFill>
                <a:gsLst>
                  <a:gs pos="0">
                    <a:srgbClr val="5E9EFF">
                      <a:lumMod val="88000"/>
                    </a:srgbClr>
                  </a:gs>
                  <a:gs pos="41000">
                    <a:srgbClr val="C4D6EB"/>
                  </a:gs>
                  <a:gs pos="99000">
                    <a:srgbClr val="FFEBFA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53" name="Picture 29" descr="http://t2.ftcdn.net/jpg/00/23/06/21/400_F_23062144_MgHqLsfQbRs8Thy0nyVzpNR40Vl9b2Io.jpg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019" y="5360123"/>
              <a:ext cx="504056" cy="563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55" name="Picture 31" descr="http://ikariam-ngs.clan.su/Access-Denied-600x403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2" y="2963429"/>
            <a:ext cx="1542329" cy="103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 descr="http://www.sb-invest.ru/files/images/videocontrol001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85" y="3189520"/>
            <a:ext cx="3286040" cy="18894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52" name="Прямоугольник 51"/>
          <p:cNvSpPr/>
          <p:nvPr/>
        </p:nvSpPr>
        <p:spPr>
          <a:xfrm>
            <a:off x="2195736" y="6129581"/>
            <a:ext cx="4762331" cy="5917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74000">
                <a:schemeClr val="accent1">
                  <a:tint val="23500"/>
                  <a:satMod val="160000"/>
                  <a:alpha val="71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Одна камера для одного меня.</a:t>
            </a: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26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28416" y="5090833"/>
            <a:ext cx="352530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1x          =</a:t>
            </a:r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Nx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 rot="10800000">
            <a:off x="1" y="-9758"/>
            <a:ext cx="9156399" cy="1195587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185831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238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autokost.kz/files/news/266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955" y="2021373"/>
            <a:ext cx="4032302" cy="30242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3002" y="1574540"/>
            <a:ext cx="2962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N-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кратная прибыль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 descr="http://www.detki33.ru/published/publicdata/DETKI33WA/attachments/SC/products_pictures/%D0%92%D0%B8%D1%85%D1%80%D1%8C%202_enl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609" y="5042450"/>
            <a:ext cx="991654" cy="89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C:\Users\VS\Поставщики\Китай\dahua\3_pictures\IPC-HFW53XXE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813" y="5064905"/>
            <a:ext cx="1702844" cy="105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71553" y="6244791"/>
            <a:ext cx="89023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1 </a:t>
            </a:r>
            <a:r>
              <a:rPr lang="ru-RU" sz="2200" dirty="0" smtClean="0"/>
              <a:t>камера может быть интересна сразу  нескольким пользователям.</a:t>
            </a:r>
            <a:endParaRPr lang="ru-RU" sz="2200" dirty="0"/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301085" y="404664"/>
            <a:ext cx="7151235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Новый взгляд на привычное</a:t>
            </a:r>
            <a:endParaRPr lang="ru-RU" sz="4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450" y="5929724"/>
            <a:ext cx="4171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4" name="Picture 6" descr="http://www.doctormacro.com/Images/Stewart,%20James/Annex/NRFPT/Annex%20-%20Stewart,%20James%20(Rear%20Window)_NRFPT_0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1" y="1854681"/>
            <a:ext cx="5557423" cy="407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53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2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4" y="5828565"/>
            <a:ext cx="62782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1x           =</a:t>
            </a:r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Nx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</a:t>
            </a:r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+</a:t>
            </a:r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Mx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 rot="10800000">
            <a:off x="1" y="-9758"/>
            <a:ext cx="9156399" cy="1195587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01085" y="404664"/>
            <a:ext cx="7151235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Новый взгляд на привычное</a:t>
            </a:r>
            <a:endParaRPr lang="ru-RU" sz="4000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185831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238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3002" y="1574540"/>
            <a:ext cx="3603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(N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M)-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кратная прибыль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 descr="http://www.detki33.ru/published/publicdata/DETKI33WA/attachments/SC/products_pictures/%D0%92%D0%B8%D1%85%D1%80%D1%8C%202_enl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887" y="5844814"/>
            <a:ext cx="991654" cy="89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C:\Users\VS\Поставщики\Китай\dahua\3_pictures\IPC-HFW53XXE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791587"/>
            <a:ext cx="1702844" cy="105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10704" y="2163979"/>
            <a:ext cx="89023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latin typeface="Arial" pitchFamily="34" charset="0"/>
                <a:cs typeface="Arial" pitchFamily="34" charset="0"/>
              </a:rPr>
              <a:t>А если поставить 1 камеру, чтобы было видно весь двор….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2"/>
          <a:stretch/>
        </p:blipFill>
        <p:spPr bwMode="auto">
          <a:xfrm>
            <a:off x="1137595" y="2388741"/>
            <a:ext cx="6390565" cy="34315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http://images1.wikia.nocookie.net/simpsons/images/6/65/Bart_Simpso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201" y="5844813"/>
            <a:ext cx="583039" cy="80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845566" y="3512779"/>
            <a:ext cx="8046914" cy="118346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74000">
                <a:schemeClr val="accent1">
                  <a:tint val="23500"/>
                  <a:satMod val="160000"/>
                  <a:alpha val="71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Ну это-то в </a:t>
            </a:r>
            <a:r>
              <a:rPr lang="ru-RU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городе..а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что про поселки?</a:t>
            </a: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71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 rot="10800000">
            <a:off x="-12399" y="1474755"/>
            <a:ext cx="9156399" cy="5383244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01085" y="404664"/>
            <a:ext cx="7151235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6600" b="1" dirty="0" smtClean="0">
                <a:solidFill>
                  <a:schemeClr val="tx2"/>
                </a:solidFill>
                <a:latin typeface="Century Gothic" pitchFamily="34" charset="0"/>
              </a:rPr>
              <a:t>Централизованные СВН в КП: реальность</a:t>
            </a:r>
            <a:endParaRPr lang="ru-RU" sz="4800" b="1" dirty="0">
              <a:solidFill>
                <a:schemeClr val="tx2"/>
              </a:solidFill>
              <a:latin typeface="Century Gothic" pitchFamily="34" charset="0"/>
            </a:endParaRPr>
          </a:p>
        </p:txBody>
      </p:sp>
      <p:pic>
        <p:nvPicPr>
          <p:cNvPr id="2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185831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238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1959663"/>
              </p:ext>
            </p:extLst>
          </p:nvPr>
        </p:nvGraphicFramePr>
        <p:xfrm>
          <a:off x="301085" y="1474757"/>
          <a:ext cx="3798168" cy="2598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662095" y="1850790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30%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7435" y="2589454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7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0%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23114" y="1850789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На данный момент менее половины (по нашим оценкам около 30%) КП имеют централизованную СВН, а тех, которые так же доступны и жильцам – единицы процентов.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67544" y="4005064"/>
            <a:ext cx="64807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А это значит, что: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Жильцы своими силами  устанавливают камеры;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Получается не ахти;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Деньги идут мимо Вас;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Сомнительная польза.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99501" y="5877272"/>
            <a:ext cx="66966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 ведь видеонаблюдение в наши дни – уже норма.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Его отсутствие – огромный минус в сторону УК!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22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 rot="10800000">
            <a:off x="-2" y="1474755"/>
            <a:ext cx="9156399" cy="5383244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矩形 9"/>
          <p:cNvSpPr>
            <a:spLocks noChangeArrowheads="1"/>
          </p:cNvSpPr>
          <p:nvPr/>
        </p:nvSpPr>
        <p:spPr bwMode="auto">
          <a:xfrm>
            <a:off x="467544" y="1700810"/>
            <a:ext cx="8352928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23863" indent="33338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847725" indent="6667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273175" indent="98425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697038" indent="131763" algn="l" defTabSz="847725" rtl="0" fontAlgn="base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ru-RU" altLang="zh-CN" sz="2400" b="1" dirty="0" smtClean="0">
                <a:latin typeface="Arial" pitchFamily="34" charset="0"/>
                <a:cs typeface="Arial" pitchFamily="34" charset="0"/>
              </a:rPr>
              <a:t>Что можно выбрать как объекты для наблюдения: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ru-RU" altLang="zh-CN" sz="2400" b="1" dirty="0" smtClean="0">
                <a:latin typeface="Arial" pitchFamily="34" charset="0"/>
                <a:cs typeface="Arial" pitchFamily="34" charset="0"/>
              </a:rPr>
              <a:t>Периметр поселка </a:t>
            </a:r>
            <a:r>
              <a:rPr lang="ru-RU" altLang="zh-CN" sz="2400" dirty="0" smtClean="0">
                <a:latin typeface="Arial" pitchFamily="34" charset="0"/>
                <a:cs typeface="Arial" pitchFamily="34" charset="0"/>
              </a:rPr>
              <a:t>– проникновение на территорию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ru-RU" altLang="zh-CN" sz="2400" b="1" dirty="0" smtClean="0">
                <a:latin typeface="Arial" pitchFamily="34" charset="0"/>
                <a:cs typeface="Arial" pitchFamily="34" charset="0"/>
              </a:rPr>
              <a:t>Въезды/выезды</a:t>
            </a:r>
            <a:r>
              <a:rPr lang="ru-RU" altLang="zh-CN" sz="2400" dirty="0" smtClean="0">
                <a:latin typeface="Arial" pitchFamily="34" charset="0"/>
                <a:cs typeface="Arial" pitchFamily="34" charset="0"/>
              </a:rPr>
              <a:t> – номера машин, интеграция со шлагбаумом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ru-RU" altLang="zh-CN" sz="2400" b="1" dirty="0" smtClean="0">
                <a:latin typeface="Arial" pitchFamily="34" charset="0"/>
                <a:cs typeface="Arial" pitchFamily="34" charset="0"/>
              </a:rPr>
              <a:t>Дороги</a:t>
            </a:r>
            <a:r>
              <a:rPr lang="ru-RU" altLang="zh-CN" sz="2400" dirty="0" smtClean="0">
                <a:latin typeface="Arial" pitchFamily="34" charset="0"/>
                <a:cs typeface="Arial" pitchFamily="34" charset="0"/>
              </a:rPr>
              <a:t> – общий обзор, ДТП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ru-RU" altLang="zh-CN" sz="2400" b="1" dirty="0" smtClean="0">
                <a:latin typeface="Arial" pitchFamily="34" charset="0"/>
                <a:cs typeface="Arial" pitchFamily="34" charset="0"/>
              </a:rPr>
              <a:t>Частная тер-я</a:t>
            </a:r>
            <a:r>
              <a:rPr lang="ru-RU" altLang="zh-CN" sz="2400" dirty="0" smtClean="0">
                <a:latin typeface="Arial" pitchFamily="34" charset="0"/>
                <a:cs typeface="Arial" pitchFamily="34" charset="0"/>
              </a:rPr>
              <a:t>– проникновение, вандализм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ru-RU" altLang="zh-CN" sz="2400" b="1" dirty="0" smtClean="0">
                <a:latin typeface="Arial" pitchFamily="34" charset="0"/>
                <a:cs typeface="Arial" pitchFamily="34" charset="0"/>
              </a:rPr>
              <a:t>Игровые площадки, пруды и </a:t>
            </a:r>
            <a:r>
              <a:rPr lang="ru-RU" altLang="zh-CN" sz="2400" b="1" dirty="0" err="1" smtClean="0">
                <a:latin typeface="Arial" pitchFamily="34" charset="0"/>
                <a:cs typeface="Arial" pitchFamily="34" charset="0"/>
              </a:rPr>
              <a:t>тд</a:t>
            </a:r>
            <a:r>
              <a:rPr lang="ru-RU" altLang="zh-CN" sz="2400" b="1" dirty="0" smtClean="0">
                <a:latin typeface="Arial" pitchFamily="34" charset="0"/>
                <a:cs typeface="Arial" pitchFamily="34" charset="0"/>
              </a:rPr>
              <a:t>. – </a:t>
            </a:r>
            <a:r>
              <a:rPr lang="ru-RU" altLang="zh-CN" sz="2400" dirty="0" smtClean="0">
                <a:latin typeface="Arial" pitchFamily="34" charset="0"/>
                <a:cs typeface="Arial" pitchFamily="34" charset="0"/>
              </a:rPr>
              <a:t>дети, массовые мероприятия</a:t>
            </a:r>
            <a:endParaRPr lang="en-US" altLang="zh-CN" sz="2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185831"/>
            <a:ext cx="9147175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NAG\NAG\SNR Новый лого\SNR_logo_new\2.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238" y="332656"/>
            <a:ext cx="1107242" cy="5760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26549" y="191992"/>
            <a:ext cx="7281757" cy="792088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b="1" dirty="0" smtClean="0">
                <a:solidFill>
                  <a:schemeClr val="tx2"/>
                </a:solidFill>
                <a:latin typeface="Century Gothic" pitchFamily="34" charset="0"/>
              </a:rPr>
              <a:t>Рубежи видеонаблюдения: </a:t>
            </a:r>
            <a:br>
              <a:rPr lang="ru-RU" sz="2800" b="1" dirty="0" smtClean="0">
                <a:solidFill>
                  <a:schemeClr val="tx2"/>
                </a:solidFill>
                <a:latin typeface="Century Gothic" pitchFamily="34" charset="0"/>
              </a:rPr>
            </a:br>
            <a:r>
              <a:rPr lang="ru-RU" sz="2800" b="1" dirty="0" smtClean="0">
                <a:solidFill>
                  <a:schemeClr val="tx2"/>
                </a:solidFill>
                <a:latin typeface="Century Gothic" pitchFamily="34" charset="0"/>
              </a:rPr>
              <a:t>что наблюдать будем?</a:t>
            </a:r>
            <a:endParaRPr lang="ru-RU" sz="40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" name="AutoShape 2" descr="data:image/jpeg;base64,/9j/4AAQSkZJRgABAQAAAQABAAD/2wCEAAkGBhQSERQUEhQWFRUVFxYYFxgYGBgaHRoXFxkXHBcWGB0dHCYeGBwjGxcXHy8gIycpLS0sFh8xNTAqNicrLCkBCQoKDgwOGg8PGiwkHyQtLCwsKSwsLCwsLyosKSwsLCwsLCwsLCwsLCwsLSwsLCwsLCwsLCwsLCwsKiwsLCwsLP/AABEIAKYBLwMBIgACEQEDEQH/xAAcAAABBQEBAQAAAAAAAAAAAAADAgQFBgcBAAj/xABKEAACAQIEBAMEBwUFBQYHAAABAhEDIQAEEjEFIkFRBhNhMnGBkQcUI0KhsfAzUmLB0XKCsuHxFSSSk7MWNENTg9IlVGRzoqOk/8QAGgEAAwEBAQEAAAAAAAAAAAAAAAECAwQFBv/EAC8RAAICAQMCBAYCAQUAAAAAAAABAhEhAxIxQfAEE1FhInGBkaGxBTLhFEKywcL/2gAMAwEAAhEDEQA/ANoWnIuPhhJpEbXx7yv3jHuODKRG/wCOKJAiuTaBgvlAjAHy0/64SqMveMP5Cv1FsGXaMDOYJ3wo5ibXnAmpNvbDS9RN+gsAHuD6YLSpmTqmOn+eA5VDqv02w8qYG+gL1PGBsMIYE+mELXvBt2wQ1cTQ7OMQBhMHcYRVLdDhP1nvOKoVhpHU4aZihJBnDhVDbXwJ074ccCeRdNzF/njtSpHrgIrGbDDhbi+BqgTBDmG0YDWy1rYPE2GFhQogXw7oKsjaLMDBXVO1/wA8SHlgXOApluaSY9wwSvXEgQTipO3glY5EVPTDU0yTh1VRip0xqg6dUxqi2qLxO8XjGY+JeEVqqM2Zq1KhFWippEgIF+tIrA01+zI0GQxBaNzhbqK22XrgD6qFOs6FXqojspg6CyglAewNsSDVSdsY1m/DlCmaZ8oLrf26ahWSKdSoGDASCGprcRvjWeB5J6VBEr1fNqqOZjuT27mNp69gLB7m3bBxrgOyzgbU++PVlaeWB78dpCLvzH8B8MadDMXRBjA8xUjc/LBBWD7MI9MJbKDtOF1yP5AqUHHqiDCWysGxj8cDq0JiGMiJJO/e2LpXyIRUfDao98SZUdBgbUsCkkDQwXLAmT+WDagNsKrLaTYDqdvnthjlM6lR2FOoj6dOoKwaA06du+lv+E4u7FVBnbAjVjecPX0gbzgaUNRiCB6jf3YEwoYCvLaYw6OXMbYc/VFW9sCq5mbDCcr4GlXJZK9UMLHA6dMdcNjl4/ywRQRtqHvxyUaWPFWLi/wwh6pHS3ocDTNCNyD67YMK4ImxOJodiDWn7pJ+GCrRtYfA4TTqTsMDaqwNwcMBwigemPVa/bDfzZwRVteD7sKh2epvqsQDgpo2tOBK6+7CajspkHDoVnXXscILmNsFFYi5HvjHXqq2AANOmJnfDkNPTDcKZscLBg82B5BHdAnbHHBOFJVBnpjzDtfAAOmehj4YLIwAqOoOFKo6Xw2CFOpwAKZwZiRgaueuGhMXHScU/wAaUfLp5l4keSa3eWo03MAdIFND2lsW/UMQfi/hSVsu4ak1VlB0KsyS0AiBZxsdJBHKNiAQqsadFXbIa87l0AXSC+rvCNTKj3FFriPdi+CrHW/uxmX0NcCKmtmPICBoWm8KLq9VKqgD3KCYj13xqLoO2LaSwTdnWbAXScceppuSFHdiAPxxF53xVlqczU1FRLBRJAOxvEj3Tg4CrJB+35Y7TQruYH5+/FQzXj+WK0aDGJJZrKAN9U6dJ+Ji0xqWYmv4qzdSxdafRkpgswaAYDKAwIFyHFhdtOxdlLTbNCq1ou2lV7s0D8cROd8X5SkdLVVLX5VuTG8TC9R16jGdZot7VRndgPbqNpQgxzsF9oGIUaA9SSVCqC2FJklX7OmAslVACaiGiQiz9m9XTcIBpQHXzEQQpafqWbOfSID+woO20GpKXayhljUCTAAFyTAGITN+LM499aUkJ0wgltV4APMS3SNlMyw6s6jwFJJGnlPNrLM0zSpwVVmMEVKxIFyAysG0squZbX5dODVa3KBppKSNSqYEAGJYiWhZBOlMNFbYoRxbiPlc+YrNWddmYsYnuJC1GPQaYHuuYzwP4y0Z0l+WnV5Wk7A6dLk9IKgmIEM56DDLivBmr5ZKonUVFQCerCSvrM794xVcrUIIYbi4+H62xl5yb+HgHC1k+o0p+nzw4ZyBinfR94j+tZVQx56YCnckr90km5IgqT106rahi2DHRyc4NjO4xzy49nA6tZQYLgE7CRJ9w3OEed0VXt/Ay/IuAD8DihFrLAi6n9fHATA2JHzGBIx7H3g/0wQViD1PoY/pjlo0s75ci8z7sKTJ9R8iMKOYkXX8MJOYHePngyGDzZZT7/Q4IuqIn5zjlOpaxn3/AOmFipHp+IwsjEq5HtLPqMKRwemPeYO/yxwVPUfhgAUVG+OMZ9ccCEXm2Fk2uPlgASFI2n88R/FONLQjWjOSGbSgUkKsS0FgSJYC0n0w9fYkGAOsxHvxjvin6Q6iZ4PS5kQAOpkEgwVUalBR1Xmvs9V0YELhNlRjZoZ8cZKRNU0jy+0rKZadI26gE/A9jh/lPFWWqDlzFJv7yj5zEdPninLor0lzOVaabQWUOyhYmSFuFg2ZbaepKxEcURo1mm8BDBNBoAJ0OZVSNyR0EwATBxokmg2moI6tBUq39kg/lghqRsMZQvDVsfK0+yvKrLsSB+yqG0HaPuibrpCkq1FUCnWr0hECKrzsRtVpmOjC/Mf4ZJNotpq6tIvbHAoxmdDxJmyYpVy45Z1U6VWzEBLq6kzDILSWI6BsSNHxrmgAT9VYdT9qotM3phwpkbMR8xGE4tBTLzBHTHZ/0xUa3jtoinRve7tAHtCQBqm4G5G/XbEZmPFGae3mBL/cRVJE2B1aiOxII2YwIwh7WSnivN5mjUBp1WCMJAFOkxBBhhLMJ3B26+mKlmvFdcEA1s0SQY0iiNj6Nb9emJPhnCTmy6tWqjSAdTFnYi0CXNrEE/2h2xI0/o/TUGNeqSNjFP8Amhxx6mJM6YOKST/RVqWcZBA86LkItbSJOprqtMKpJE2udU+9s/HqtLNBKJdG0gFQ7PrV2JbSWHtKV2j2QYsGxfE8C5fdjVYneWA6R9wL2xUvEfhZqecD0AzJyKVJDFAEsRrBDJckgg6eitOnBppNhKd4AV0827MaocQQWLhgbiEWVcFdR32G5X7VPeRblBVSQqm1OR/CTqqXiQAJfdYUNVdxXLCdYZVEn7SoKZCCGZ4uJNmKuYBAasxJWmGGa4qq6tBUn2m0oxBBMsAx+0mFkseZyTOlAFx2tpGTdBAVKyoAQXE7aaf3y3s0kAN6oEIGXyxqJOC1wQCG5bp+0YUgBIjlSSLyVoXMwzk6iBG8Iz5jSdZJOoEMqFdIVVe/ttF1DBgv7r2AXUdvNYUxTolVvAZyFabq2tWVm3Lg6t4YGcQtRUgi7odKgDMRIdjAFNNVQ1GBLKrk6K2YKiS86aYB0EgNKHJ5SwuAymHAOndqND7rSY11zCzq/ZtdI3MVFIitmmII0lUKU1CW+zVaal0piAdKteLzit5nPZZkrBjrqstQIzwxgljTUFzIC8oAE+zOH5ieEaOLXJYKfE/PbRlSjPdS9MEU6S9Vpz8Caly1omFCS3hvhYo1qtInU32VQMQAdLgrHuD06hAv7fUkkzuWyIUWGA5ijozeWfo/mUG97AVEJ9xosP8A1Mc0tVzVdDLqV1aOnhlIr7Ro0lT+3UCpT/8AyZcULxRwT6tVlBFNrD0Ybj47/wDF2xpXC010eHU+1IVm91JFVR/zKqMP/tnDPxtwsNl6pI2UtPYqJB+YxF7ZF+xS/BXiL6pmlYk6G5XjeGImO0wvxVJsuN1pUA4E86sJ5maoCDcEBiRBBm2PmfMZdqbtTf2kJU+8fy9fXGjeFvF9Wrk1oGoyiiRr0MVqNTDah9oCHURK2I2jY49DRnijDUhbtGtHNIjeXyq2kECyyJIsJk7duowqqQol2VR3YgD5nGY8d4BQVq4VA2moobUSxhhTd2JMyQlQG/aLYZUMmqABVCx0AG/UWjrPUY1jLdwTs9zc0pEixHzx7yj1A+eOLH7oHxwtWHb9fLGAhSpbZh7r/wA8c8knv8pwTV+v0ccQ3/R/LAM8Ejp8gcKWcLap645PaflhWApj6R8I/rjhI9P17scFQ/o4IDHQflhDEgDvj3mev4ThNXMgAliABckmAB3JNvniEzPiqlMIrOf3vYX3knmA6zp9ROAPkMPpD8SDLZVogvU5Qp2adlIO4Y7jqi1YuMYNmKhMliSSSWJ3ZiZZj6kkk+84tHjfxGc3mnvy0yVAk+0LEb30wF/tCoR7WKpmUIN8ReToiqRK+FPF75GrqEtSYjzEHy1pNg4HwYWPQrqdYrVpLmMs5akdLQunlBPtAOtlmQRAZdJW2wwxxif8E+N3yNXSSfJc8widBNi4HUEe0vUCRcDFJ1wJqzQ/LkSaZ7c1OibarKdJuD0E7nmvgb1IsZ6+ytddmtcNEyf7147Gs0/GSV65TJ5RWaox8ql7LQV1VBqI0zIdt4IsZN8eqeMzRqFKuXanUSQVWoraSQI5CwDCCIE2EXO+NN6JovB+zo2J1PqVSCTeIrVATsFDCmpBEF2tyjDQ0p33kx6e0BA+MD47eziuUvF9TMVGK0xTpJpWnrHmN5SwFnSw0sSXJktLVDvF3Q4kSDbM1J6ALTAkRyn7NhuTvIO22Mp60Vyy46bZNaP62BPQEG8TtMeqi0zhtWzVMHTrQG9iwJsFIACwSIYdpDD/AM1SGZFWoITJhgZnzX12O4Mq9o6TjmYoZtRzvQoLudR0jqSeZwu/pjF+JgX5bLV4KqDzqoAI5NyjrPMDuw57sb2uW6llS3AYyfw74voZSufNzIzBqBaYWkEYLqdJc6BcAAncnF64x4uXL5hKJpVHL6ABTBZiXZhKiNJVdDaiWUiNriYlcndGbpPBYYxUfFNHW9VRIJ0xDFSSFBgEMCCbiZETi3q474qXH8u9TMMlPy9ZKEebq0WRTJ03tBPwxMfYTKrwri1Z0c6aqUqS6j5jAywnRS3aoSxBm4OlXMzANZo51tbEkEcq88nSSwh1I+8ISCZFnEkGMaLVybvpU10oIVZwfIDirqsxlmhdohgWI09RfNKzBLA+qkGb7bgDUBeD/B64pyawzPWlbtBOEZ9BXYVS8aSBobSdRGlQGMqFBaSx22wjKorOoq6VLlZ1nQFUidTaohQCZmwg7EWj+EZzndjY8qwCv3qk/iZvAkt1MDDqhxIpm6DgKdIZ7zGpBMmxJILAhepVQbGcU10MVJplzqeHshSZvMZV01DTLOo9sCdMyQLXiRse2Ir6QOD0PqyeV+/Ifl0GKdTlkMWmSDtFt5ibJ4W4gcrRUsTUdWqVGhpNRXVNN2I1a1IhzYOpE7nDr6X6Pm8P8ybI8pBMGKVbW3SQdhI2WR7WM4xipbkd0JuVJkW3jnKpHnGrQJ6VaTqfwBA+eO8S4/lqtEtSzFJmplKyqrqGJosKmkKSDzBCv97FoI+WKHxHhQbOZlgiEK9OzUqLgHyKJJllNRT15THXecaQjudJGVpZZJeEVDq1VQdCpSoIT+7SBdj8Wqlf/TGDeK6IOTzPpQrf4GxUstw1XXzqQREepRXXR+s0nhq6I0a6pAtrE6B6YnOPcAqUsrmGTOZhlWlVYpV0VQwCMSklQygi0gyJwmlY/cr7eF0qu1TMqruYHIWEx306b/yX3Ye5DgtME/V6IkCPs1LGPUiSRtbrE+uFcW8FOqsXr5okghUVzUkhSdIRFpiSFNpv7ziey3BM2wFLzixNHUi1FQMQpCu51libshIPMNSyObHT5sYr4UUop8uirt4bzRzmsnMeUBq0OKukEKKemXaLKARA2AAAAkczefp051sFIsZ6HtsRvPQ/jqxZuE+Ds1rbU9FSrEESaZkeiUQGHqCdiMQnBPB9Zsy7V2QoRUYaWZm1M4IuVBAAJBE9R8IXiWrwilBYSZswqk9vwws1tIJPTsJPwA3xEN4iywWfPok7ACpTlm6KBMySQPjjv/aKkzU1oRX8xlGqmVKoraCXYiTZKitAH3hJWQcbUcdjvhfGUrUVreyDAMg+3YFRIBbmsDF8OqfE0/ej+639MZH59Y5vKDailVok9okwRY6tcxuF3ixviRuN+9/6/hitRRhlvAoSbWSxniNPqw+IP9Md/wBop0P4H+mK6zTuYxxWF+cfEj19ccnnR3e3fsVaosZ4mnv+GIfiHi9KVRhAaFEDUsB76g5g6Pu2Em+wwIG0yI7wf63xWvEiUkqUYpGa3mrNNikNylap0ztqdj3O84uOpGV0VHIvP8ebMNclgIKimjFFmwI0g6jY3k77qCMNM5mQqMpbySykCq7UkCk9QGcH4RBFjOJan9HhLFHc7ffq1aqxMRpmmOnTEdwHhWWbMDLJTak4AaoyUqIQzT1wpfzGmSNwLavTGfmyawjfbFdSonwlSRFrfWqfl6/L5abVJcBCLyJnWJABACkz0B834Fq1AQqk9nZdI+I1E40riPhGk1bKIz1dAetUKh9Op1RNJYppIjTsLXM4k6Hh3L+ZULUKbFWGlnUOwHl0zAZ5O8nfGLnJlJowzL+AHcN/vCKyOyMNGoSpgkEPselsCr/RvW6VaTfB1/kcX7P8MovXzYejSaMw45qaG2mnG42jEdW4DlRf6tQ/5VP/ANuJ86e6k/wVSI76PfC9XLZyiaq02mqul0JOkeXVkHUBYyByiZNzAxDeN/DNZ87XqIEKsUjmg/sqc2j0OD8CAp+IKCUwETzqcKvKvNQEwBa7En347xRjU4rmFJJUoCF1ECfq9Ezb9Xxrck79jLF0Sn0T8Cr0M1VR9NFqlOmRPl1OQrUMlQ1pEe1GxtY40hfBcvLZrMEE+ynk0wJ7FKQcf8WMx4zx9ss9Opl2KV9CazOstpWF1agYGksNMxcQFm+15biNNvLiojeYAUIIhxEysGDYE2O2M9R3NijO8LoVngPg7L1MvSesKtZnpqW8yvXcEsATympp39MO8/4TylCiWo5Wgh10LrSQGPOpg3idifniW4B/3ekOyAfK2FcfH2B/t0f+tTwF3kivEFJalT6noUrXy1csRKsAGp0zB2CxVMjedPSSI/JeCVpnKtrYnK0jSTpqUqqnX39mwEAaj6RJZ+gq8VosBBfK5sse5FXIgfgAPhiXwpKsIkb0aZW2K7xXMU0zk16i0qXLrdmCqAaYsWawDEhfWY64tWM0+lsfY1/fl/8AHRxWlyKQPiXFqVbh9KjTrU2anl6ZiabjUARUUm41QV5d5UzCycUvM5oVAsNdFVSLyXUKLSdibiTYRcwMQGTqhCd4BBPUXAIZW2IKj2Te0gmIw4rZlQdLAXEyYiCTFjtA0kR2xpKFHPqScpWNctUCuQLS6xFuUbAdYlj33udsSVKhrq0xDKlIEyZJ1rpaFEXOtdrwDffEXQyzVKpQAizHVpJgEGTIHaQD3jEjXzJSIM+0zR1YkaZP9mQJHQnDfJLRdPA1V6+doIrMFVNRGmeWmdQYzIldYIIvrNObG1k+k5vK4fVon2Q2qkSd6bU63Le5Ktb3EYy7J56rQpqUqsmpUqEoSpiLFttUNMC8QpsRZXibxZmqirTq1memxaUeH9BBKyDBm23rYkjFs6NB1JG0pisPTP1nN/26Z/8A56I/lizUTyj3YpPHuNGjm66ADn8o6iTy/ZKJgXOwxpoS2ytmeorg0C4DT/8Ah6z0rU/wzc4s3iClOVzA3mhWHzptivcBvw4kfvqfh9YJGLLxkTQrDvTqj5o2I1P7vvoi48IFlK31ii1OYaWHnQp0VabK9OqVkyNKLUUA7QDEiZipnlbLUs4pCmhrqOImwDU69BgoYnTEACeail4E4yrKfSG9NtS5egF0qrqocKdJYoSNRhrkH94IAfZGJDIfSq9NnjKpoZtegVWADaQhgaCApAuoG5Y3JwOLVvvjg0bs1qpTG4MwLHv6nvO+KnkMwqEkgmQACAbdbn7otuSOgvbAfBniw1sqo0CmE1Io1lzoQwoYkAk6YuRJEE74acU8tU+0gnZRAMkETuRsDsJ39MczWGiovKZTsjl+JZlBUy7MUYkK5+rqNSsVI5gDIIJPoLdAdA8GcCGVqVKjQSUDSWBPMSwACwoVQrXPMS7eyFGqD8DcS8nh1Mz/AOJVNla0iq97dmX5Ymchx3W7XIU0gBIIkKH77CSfwvj15Ss5OoTMeGavnU2XytKMWeWeYNUkaQEgkqpFyAD3vidp5aI6fH8++CfWQ1d7jSaVIqZBEh6tvQyBab6f4bqy3EpMFl3iFgtMSLR1B+EH1jHU+ONDilE5RpGJYBbnYlhpk6TMC5EGOk7nHKWwEiYNp62B+R7dxiM414lFMwrNqGgyQoFy1mlZHKptpnENw/xo7O8PNyFnTBkIVAhd+VjAudRF4xx/6fPTvv1+ofAi4Pk533ix/W2IPxLwVH8guGJp63XTEa10kFpFwGANryMcq+M3FIMQFJA9oQbj4Xjm26jpiLz3it6qq0C2tCo5SuoAF7giNyLiYItBOOico6aKh8UlFF7zviGhSqvLhitNzpW5OhhKiN2lgI/pireGyRxOqSjBHNMq5UgELlW2JAndh/dPY4ovCqb5irSy7VPKZlcKzANqXTrcDsZDkEGftJEjURbauTellMyFqirWAeoGIqU/ZpadIBbSYVSQZ7TAk459Pe42laZtNRi+Sc4R4rp5mrTq6oRK1WmGMAc9NNF56kxPWR3xa6I56tjuv+Bf6YwKnVng2dCmIzNECPU5eI6j/LGl+E6+WzmWp1mo0yWRA4KqQKigrUjpBZSfcRtjKLe233gmDtZI6rJzWe9M0340Muf54b5il78NH4HlnzWe1UKLaczpWaaHSvkUCFWRYAk29ThFXw5lf/lqH/Kp/wBMZN1K0b8lVpAjxDlu5q0PmVw84hWR+ItUpUqobTXVydMOyJpTSATpY6CI2I0Ebkt2hwmmmdzBFN6a/VlNNqYFKmGDprlgp09JZRIBY9MC4/xBjmS45ZGogXhh5WoAhpZbuSWC6g+mDBjWepax6Z+pnL4c9+w74oifW6zGlQVfIdSDT80al0gPR1EBah9nVYQrGASWL3gXGamvKsXDNRWyalgqlPSajDR5hYHSulSNTI4m2gQ2XKNVVmVWIp1GkB3liWQ6yFLOAdaARAYKAGLAYfeEl1t5TKrCqrwvlK5WYliDeDp1HSWJKzbljlWo1V8kQaXHfsaL4b8U0FoKtbMUFqAvC61DFdRIhNRbvAEmAO+HfEfFWVq0CFrJqLLCMwVzoqKTyHmiFJmNhOKtlGpHLCi1RKSo7+a/ltqqUkzDIyhgAbiJIJNx6kS9LxBlq+WzKZanpp5dVGoAaRzDlnvAkiZjeJx0RbOhL/dTHlfitGtxLLmjUSoBlc3JRg0TVyUbe4/LE6MRPFYHEsrED/d87/1MkcShxbMvkKOM2+lpZo1wN/8Ad/8AqUsaMzYzb6W1Jo1ouSMvtP8A5lPtfp0xWl/YmXBkb1DKODp1LFiLKQPhZjEdbbRGJCu3+706je3Rb7twbjWDAAIIUN7n9LgzdbT5blZ0+2LGVYENYG5IY+k7+rhSiM4J1LUUWmAy3llgx7LEHtcwJEdEjmsNCfWaZEEXK6diCuuBewBY2uAHjY4iuIgq2gCWNi09+vx1AwZw7zelKdBrjytSiIU6gRBI66lF++/XCeIjloVbE+wOvM11M/h/dJ9MZoSHfE6g8pGLQwChBtsJfVbUbrAgmDvY4juL1QUSEvLEt1G1u0mAP7pA6zIHOco7imwB6+Xe225jtsBviKzVcugI9lCDYEibqoImy2a56kxN4qHBppYkj6Cy55V9w/LFK8S+EqmbzdQ06gTQtKZQtMho+8I9n8cSWU8HUmRW8/N8yqf+8NaRNhFt8LPgWheXzBnea9STG0kEbThRaRrgFlODPlsk9NjqgKdQUgHnJNpMbjExxRD5dSx9l/8ACcQ7eAsp1FU++vW/9+I/PeBMkilhTbUASCatU3j+36Yby7JVGTefHMJki8dv57nDoVATG5JG3YkdDzWF7T/PEdlagJ59o/e0y3QTBAv3gWuRh+mX00wVZiGJ/hIg2AOoqbz1uDYmIw5PPuNsunhrO+RlqctF6yuAVDagzlWUOL208vWSSJszbjXiM1qdCTr0ai+oAS50gNsI+9aF3EAiYr1VKyrqYMEQuDfaCAwMg9NI6Dl9CS2+uM5F2bexGs3kk33JJJJ/i6xjnUW7Id9S/wBbwpSVwKVOm7akVSFqAliARBCsFVTYuzKAQL9cFXw9WphiKLqtMmmxpvI1WlJR/UW6z1xbDklb7h+Jn+WFjKHTpEabHSwUrI2OkiJHfEy8LB8SkvqxPQT6lUp8fq5arT86rUpAsoPnapKawzCKl2m998IyvjiqrGcxTZu5NPX7JF4W4gkwTuTi85fNsK5rtTWpUK6GPmMFItukldXKLxO/fFYzXhYtWNR6VJtRksq6XHKQCBs14+8vU4l6OolUZv7k+TL1KtxClmc7UY0les1uZVUKCuwLWUEDuQSD1ItDvRdCRVKqwMRKveYN1Zr9xMi89zpKZtqFNKao1JQsKXpMxDlpv5RqDTPOWZxJ3MmRF5Lw9SzWarV6vlZpuULSp1aVUABKaguoYuCDT07X1H1nkjreIi2pwdLry39sZNvLjj1/BX+HcQ1UiqGmQdS3WST7R1CQCoDEz0k/GZpkRLKamsvIJLyuorCm0BgRbbeJDYneK0MvRpt5uTppZoXytJOkEgH7MDTE721EAAm5puc8McQJBp5eppkkaWVbbrJLyd7zffvedPWl4nFNV6m8Jx0uFb9iW4FUK56gz6eVkWRt9sXpQCTJE6bH0tNjoyK3mVASSrRAnlFo5IQG+5ljeY64zGjkM3RXza2WZTRZKtVi9DmNJUqswHmBnNrROwEyDGi5zNUg/wC1oqAw+8SSBE7EaTvG/f0x7fh6jpqLMdR7pNoyrKjy+DZ9CJKV6CsPUGmp29V/DCPCnGXGbyCLVreWKZVkLcuryqrNCiARqYbibXJN8XnhHh7JvTzdOuAVr5qpUOmrGoB2NMkKw0gSCADcETewY+IfDHB8nTVzSLyxCJ5lQyRdjdoAFzJB6Y57jG0xbKSY5y2Z/wB4zpveup2/+ny+BcR4t5cQpMzBgkAgE3UXbpYXN4B6tMjR4bVqBDkqih4OuogIkiRIV2JGkE6hI5fdJOJ8P+rM31DL5ddSOpddOqAFLUnUrIZ/u/d5QCZYgc1wvnv7nRpyXsMcqW80a3+0VwA4LMIkO1PTAaCLEPdYYiNKNiNbiFMuxDIQoZgkBYZWVKYESWIPoIESRuXefyegMo8rzKoB5CAzM59kHVKqo1HzCUkOCIvqBl+H0mFFG0ipVgOEYsEVbhQVOmozNqYubHUvtXLE9lNyN5VJ1JZeM464Xf6AVD5i6opqpldO2pJgAAQVIII6gqBBkg4luFZepTp6lsivrJ1gALpUcxJgK40DTYxPezvP08uqmoaVSoyhEZvMproVYAcqlIILBReOwiTNS4p4kmFTX5ekIqidJVCpI0ixIAloIIabXGMtLTlJbovF13ZlPSl4eVamHXGLp/csHFsy9Yoq11qsKY1JTXSFn7oMksQujcA8swNg9zfiyoMsqVCoDg0wFsyzeB2QFABBPWRAEUvhefOsNTaEGqJHVWszKvNqdyf3epAtGJfN8UVWJE1CRGoRsCCgLxBJB9Nzy2EaTTuiXJT+I0Dg3GTmM/lyYhKeaAgMPbFFiea8cgiR88XbGU/R1nfMzlN9JBZa+qd9YQ6lNhtA+M/DVgcaRTSSfeTOqEtjM/pcaKNeDH/d7zH36XXGmMMZj9L/AOwre6h/jp410/7Ey4Msy2bNRdJADg6ZizEWE9NX53wTJ5lqxanUiQGGqNOlpsWI/jCggR/LDLM1ubzqdwbOu11iJF7yAev44K01HD025rAxYvJEEXudh6HTtvjeRz0H4soWmyySNQanYbXLXuD7Y22vvNycNIbLVZ2RWZPVgAZm5HMNrTqIw6q5gAoHWxAlYMAGUK7y0SwIvsvUzgdM6QQRqRqZWVDEnSCBJHW6m37pxneCbxRG1nJQgx7I+AJhtvff39tnFKj9gyqJllUEXMAiSRvY2Hr2BOGgoMQCo9oF2UX0qLqDvGoQQN4jeZD6k7LSDgKVYMD7OqWiCJB3iNr+7DeDRWmbRwzOD6vRLEISiASym2mz3ibDUV33F4nHsxxAIAoddR3llJVSLG78+xbeSDvPtZnl+Ov5WgklCqEyZsIW1gQRMSNJ5QDEDBkzzKRzMRo0crMsqo5BykWEiAZEfGc91FNS4Re24+mp1NRFJvTkMRtFzCggEA7jc3jaLq8dV0JZokEEEbHadrmCJWSRHvOKoc4xGm2kEMeWASNzCz1vYyNTTIJwyTMkMGJJHUlphTAJaegBG+w+OI830M5Nogsj4eqkBi3kkdTIMbE+/ZY/i6dbDllVlK1CGZhYaWU7AMyg+zygSFFiDG8BbVUsCwIkkmD62B95J/1watWK+0pW8XEEmBaLEDTFx6egxhqaspManm2EyuX0qpl9I2kxIjSw1aTe+94I69YqrlWFaaKgtL8yi7MbsbtYTOHKooIJRWMnkMloEgC1wssSVB30mJw4oVASC6CwBYspqAkyOYIGYiQLjqe18Zxm455OhyUopI1JVnf8sHCDofmB/TDanTjpb1MYMgv0HuH8zj0bLDae8Y6ac73998ckjHPMI93czhAENEdh8v6Ya57gdOraolNx2ZFYfjfHqvGdNlo1GjqQwHwsfyxxeLVDtTqe7y2P46h+WDIYC5XhTJPlVqtOegq1Cvwp1CyL8FwCvwbNJzUa6sTMiqv7xBYhkCQSb7G9/TDpczmCbUwV6zA/JzH44XmeN0adqlWmrfuhgzT2CjmPwGE3XJcISm6im/kRz8erUwfOoVEiTqQGqhENtALCSVtp2GDZbxGlSArU3LKNIDXZ4uoUwejW02j3ST/bJP7OlWb1IFIf/tKmPcDhlm8g9cMKlLLKCL6kNYn3yKY/PAot8IvZt/u0vm8/ZW/wTGbzoWlVcIWamoIQXZ2IBVEtckkLEEz0OKbm849SqKtbLVKDDk+1EBVpFnFSTTUvLVAAJIgG6y2H2VyuWplglSo5kSlEsdJ6ctAal2G56YfU1KEtRyiq0xrqFVY/FRUqH3NpxlreH8yO1uv3+BuEff7UvvKv0RPCqbsGCo6oxqFfL13DrAYuTonc+2CLAbDA8n4GqgqzuF0ydTQXWSZ03dVBEAwwJiSegk34nXn7cVNOoGcsEPJ1DCpqcn+wATIgYFU4Nls1VgZqzK2mnW1u0sCDp8xxtvYRfGC8NDSjUU5fVITlFKkv23/5X4Y3bh2RWC9RKhU/+DTBUaehA1hSsi8qRbbDJfGOUFdaVLKkl6qqWqiwLEQ0HVPeBHf1xO8R8J5moWWnWp6Y0oOdNKqwmDoMsRvzbwcUtvBedpVMuz0Him9HWynzEAUoWfkckCepWwUzYyVpSnlygo1x1/IlrSckl156f8a/Nk34rzdatlzSauiK50uFpcumf4mJOw2ZemGuV8Bk5Sn5elwy6h5gu2uGCwOXSNRJ3kiLjBuPV4SUVdQMgnUb3gwWK2nt0GJEZ0eTSaowI0UwFJI1Mo1czEG0AEqBeQGsAB5Or4zVlCPxXn/rv2PU/kfC6WlFSUa7ffqU0eFKyU48jladIplWJCkAtI5iCWBDG5BmOgU3AczUrKyU2ZaeksKa/eeQUBESV0qCASRpF4jF4r8RJUtWP2YAOkffi5MSSUPNzNcDVEyThm/ieRqvoFtKCVMhpVSwUsx5dyBzGNicNfyGtLiKPGe1DfwjkatLiNIVdI1CtAVlgRSJgAExYrPeJ6ydNGM58PcSNbiOXAuFGYaVuADTOrVp5QNRBkQB5qgyxxpfl9cev4ecp6alLn/Im92QDnGZ/SvVEsjrKFaRY6tMBXp7SIm/cbHfbGotS9MZT9LyqX0v7JWlN4kB1JHyU7XtaTbHTDkifBmf1TyGaG102JB5doknUDAmwvIIIPLItNcI4bynylAPmIGCwSVjUySTIIYyTAYLFojEnkcvTq0VhlNOCLe0QmnX5g0aVEmwgFpMW0yXM6aRyxUCKaujLI1abyyXGpwyDVbZ29obcs9ecm4dTKOhKacn38yAzHCXqZetpXWVePvKQGvcMY5Sad7HTqJABUswp0C1NVYgn22ZiTCAaXMTeJ02MFbjF1zmWNRHokoupV0LBYyGKg6WnlvTkRdwLmVmCfhlL7OlSDJrVNIUr5lTzEUMoOgOdWp1bbYcgWxrR1m1T7wbanhtjpPvuit8NzrFyC7FYbSBpGwMHmMSAxgeh92JfJcALsVdtS0gDyxNp1yDPLAPMGBXVqvthnmKKEsoohGDMdyWJ3jSAIOx0gdBiUrfa88EyAQRMW0ktOkEoWi4WxC7RI6Zy9DOO1MXVp0xl0iWJJCh+kQDJgB2JYkAEnfYEYjqeZkklSZiQFuCRAG3L7JHS4HXZ8BT1KgUIxBLESrEkbDrM9CZgm0TgS06QWAx5Sb6gSZuYHsmdrgziFwa55wCZF0rq5S1gSQNRAvYAdZ3v8hLNiwMqrwWgEgAbDbYTAJgm0YkKKq1Mkib6gogbWEE7yB0iBJvIwbOtJCgQBp3EtvBiLBbExHcknofQlw3K+/qdqUQAHCCAGJVgSbkSZYAzEMCNuhx7NU6uqmUgyrGNgSJAkm0nVpA2uZjqLM5uwkWBMXmQCOs3OxN/jhs/Eg6wF9lRdu/UzJtcm14jEeUJ6cejH/CW1MfMOixsRdgsTPXdhaeo2nDg50uAdM6hIUTaCfaIgjeYB6/JguY1FWLXHtHS0CRAgxD9BHxMbY5VqyAJXT1AkE9rAGdh16HaL4bcmJr61p/zjBVp9/wtiOokfvfP/Lb8MO0qEG0H8Md52DpUAvH9cKFTDf6xG4PT9d8KObESdu8EbYBAOL8RaigdaeuWVTzFQoYhQxsSRLDYWE9sBFOu/tVUp9xSpyY7aqhPz0YVxXKGsFUVTTWZYaVbVEFY1bQRPX3WwhOCUj+1d6p7VKh09fuLpT5rgi1m03+vxk6FJRgqcbzeLf13fD9v2Nq7ZYHTVqtXefYao9Qz0HlU7fDRh5lKjgRl8qUHdtFBT6lQDU+aYk8pRWmummqovZVCj5AYcCf0P64rfX9UkTPUclUm5L0bx9Eqr7kcnDa7+3WWmO1KnJG336kg/8ALHwwX/YFE/tFesevmsag94VuQfBRh9qx236viW2+SFJr+uPlgEdKiAsAdJAA9wAt8sKp7WAjtzH8onB1cdB+J/mcJqVfcPdc/j+v5IkStAt0/AfhO2OZnhlMgioNQPRoYH3iD/PCJvcsR6H8DeMHo0hMAD+9IPvsB+eACJpcEVDNB6lKJAWlUqaBPXyy0fNcEf64ns1kqIbHzaYB0n2gDT0idJIEjcA3xNsFHtkT0KiD+c47TZGDGTy7sbEAeoMn5YTuilyZjxr9n8sSOSpZJ6dBcxWqUmVV9oRTLJB1hypAvBALfdsBFmPHMnU8sqqMzWgKpJ6dB+rYk+C8RqeVTotQIKiJOqAAZE8pAbYwQOl8eJ/HeHuL8yP3Pe/mNSE4RinfbC5vwz9YosuUzVLMew3tRq0iNBZGaFIUTYW1TM4is14NzVGiqCkH06rUHBJ1kSJZkPQCYMgC0mBPZnw9S1SyqpXmEPoYTI1DTt8+nphDcNzCmaWeZQpkLUcOu8hSGDWnbqBAG2PR/wBHpcJNdT5xwTKnw/gmZh1qI9MgL+0DgGQ8xIu0sepsZ6wJqhQYoGUkg6eYNAgLEmYInT6G/vOC5zj+ZoqPrVSjWGqFNEHUGAc84hVKwAIW8m5gyITKZny1YFmZD90JddQgX1xe4iZntOOqOntjtL03twiwZZJYlcxUPMDC1GNo2kH0H6nFF+kMsvkLVZmeHILMzwLfeaWNiT191xNqy2XKgBKkF5gOpGwmTBI2tvin/SUSzZcD7Q6KnsBjq5gJHX7o+BF8Vpv4i9RVERwOk9CJZalGpytpcnRf/wANZGpC7KW0iSINoMyFDiQ8003YajoqAadRMkABLwCFVmJGoS1mQxiqZStSpDerSLqyMjEABXCqzAEHUAGnudHylclmnCIaZVlFRqdMuja1RlPMqg8/2Y/d5gukbuDhPS3SbYaUntrv8Dk58GjSqwadMoSgQPCsV0sHUAkoDSYapBirpAAOtfDOgiVKt5muICmIJbUpYmNWlWglivl3YkGG2Y4pTWjTo0UaoKVJt0gVWduQurKCAliCp6sZEQ0HTqyfNpB1DVD5pIABBbUCSbAw45QenSNRUNHNvv07/wAibaJpxRaDGliTfUG2MHSTygWgMNgwjfAqbhSAG5WtT1RAN1pp93qwO1osQNUQ+fzaloHN0UmNrAzBiPf27zBMpm2uV1Hfqb7czdvce/TG0oYyckmmO6KIjqsFnfQADpUAwZA2JBI0zAnVEkgjEhV4cAkkstRjdpMSPTZgWi5kwehxE8LzINZWZEAmbiYP3Sb9GtJsov0w543mdbBdUJUYF4gmF6XnSRBOmY5iesmazRcNtNvJ6rWppB1ByB1GmDcEk9oJkAm0C9wWtPjI0sUVQSZkAAwOh7mIie2C1suivTlmYiIIC6WAknYbTa/cA7TiI4jTpg/ZtOo2EyAPlIvf02xtFJjlfIStmlJlySDAVQZA7zOw6iCZmZwrI0tQZoAErO997KPeF+fWMMjRA06mnpYbfI3j9dsO62aSkzaDAYfd6ERHoRvbvhtdEJOxymf0t91pheU9FJgcp6z1ifngdTM3NlPSXgAETZT2HYzedusTVzJZpO3YWt2/Xrj1XNOxmWttckgdp3O/44S0kRR9BKAMERd7/r1/LAFVxsQf89v1f8cFWr3X9Htv6fLEnSGVjgi1yMBGZX3frf8AXbBNUzcfGPh/rhAGGZ2BGCIyHpf0thuie73jv+v5YWq+n664AHKIOjfOMLluhHp+h+rYbFbf59cdUEfj/ngAeKW6/wAv647fpPS3T8AT/p78NtbDChXPcflgANUzItqIHSSdM/PHvrImJBJ6CP0cdTN4S5pt7aIfeoP5jCGGpmdrfr5YWdY2IPz/ACmMNjlqfQR/ZLD/AAsMd8ntUdfirfiwJwwOHe4/Xuxwlet/hgdbMFCAag1GdIKqdhdjBUKo/eJABIEyQCzCu9UB2ZyLstIaUUdC5YiST93qL9gUFEvlKeuynrflPzG2rY+lt7RhxrRPYM+saeny79Ivt3Z1Hc2bTbbSsT2LaiT8B6YSlM+/DEEzDarn+WGlXKhwQSVHoTI90b/lvhxfthJqxvI/DCGQDcAp+X5ZLG/tGD94HaImBp9xPW+E1OBi3O8Dpy7z0kHaOvcbWxOueuANSHQsPcRhgsFf4hlahgrJC7ARPTeBY2EwO4vAxTfEdOpWrI1RTS8oFUBUg3IPtTB2Fxbf1jUhSv8Aj+vXHnphrQI9ROHGSjmhSuSpmTU85XX2Xci8ySR74P8Apgj8VYgLWpU3AEbGmQLWmmVI2uBGwxoeY8KZd76QG/h5R8REfHENnPCEz5T/AAYah069Pl1xrvi+URta4ZSWy+TaA1GqgAIAV9Yvp6Pe0CwbHcr4Ry1SoFpVyXdgERkZWLE8oEE3JgbjviVznhuohIamYHVASB+cjCfD4GXzdCs86KbksNPNZTECYPMRuRYe7FYfAsgc/wDRfmEJJS0iJIJt09qDM9omPWWv+wKtAMGT2iSTojaABzXI+PU7HfZ8j4xytSNFdVLWCufLMjcANE7dJtfEjKsNQ0sDseUz7iN/niHGwteh82Pw4tqiZupM6ZmxI3ABBG97HbCKeXJgLAsQ1wxIB6WAmBE/xGY3x9D5zgOXq/tKKMd5IBIPfmDQcQua+jrJMpC09A9APfYSFF7+zhbWRS6GHcRoqNWklSGix2PUW7wxj1O+5inpnTJB6XG0Y2fOfRJQPsOI7EsB8gVAxG1PolqAyqK/udiSe3VR88UsFbb6mVLS1ExftbCSp2In9b4vTeBtROhTaRKaagsbwQWB6eySMB/7Gge1rB7GBPpsf1OHY/KZTXQgm0joY2/ngq5c/fUx3H4dDO+Lf/2YVfZWREXLb2k9vl3wqtwKQRJXoeba/wCcgTtviW2+CvKZpSt+f54MX79yO+045j2MxhNIieh/l/oMc8sfr549j2AYo0bnp7ie+F8wEzO536Rj2PYQHFrkSSATEH4THwnpg/1jeRtM/jt3vj2PYACUmnb8ulvynCz7h+tu2PY9gA4UFrCLdfjjytP69/8AQ98ex7CGeqED9frscCr1Ctuv67/0x3HsAyHNRq1TylbSGkux1atII1aSGBk6dIGyi4ty4nqKBFCIAFHS/wASSZLE9WJJPXHcewAzxzH6+WOrmb7frpj2PYQBkrTtj1/1+r47j2GIFoB6D5D+Ywvyv5dP6EY9j2ABFTLsRaD8SP5HDCtmQhhlj3GfzAnHsewngaOpWR7DV0NwOvxx6pTjHsexQMa1+Wx/DpsbYj81lUcc6q07yoM+h749j2GIjMx4YpMTpGg/wzEj0NhPpHxxF+RUyjvoqMCQGOlmQFo3OiOg9dhOOY9ilJk0Oqfj7OUjpZ0qAG+tCTAiYZGQ/OSZknE1kfpRVnVK1FlY3HlkOpBUNJ1aSpgjqeu++PY9jZK0TRbKOaWoAQCJE/OMGqUoE9r/ACx7HsSLqfOvD9QVTTcjYAz6dth+vfiUbjmYTmWq4kC2qR69B22vvj2PY0JC0vFldTD6H3N0UdJ6Adx8vjhdPxcD7VBCANhIue0k/qe+PY9gpDUn6n//2Q==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data:image/jpeg;base64,/9j/4AAQSkZJRgABAQAAAQABAAD/2wCEAAkGBhQSERQUEhQWFRUVFxYYFxgYGBgaHRoXFxkXHBcWGB0dHCYeGBwjGxcXHy8gIycpLS0sFh8xNTAqNicrLCkBCQoKDgwOGg8PGiwkHyQtLCwsKSwsLCwsLyosKSwsLCwsLCwsLCwsLCwsLSwsLCwsLCwsLCwsLCwsKiwsLCwsLP/AABEIAKYBLwMBIgACEQEDEQH/xAAcAAABBQEBAQAAAAAAAAAAAAADAgQFBgcBAAj/xABKEAACAQIEBAMEBwUFBQYHAAABAhEDIQAEEjEFIkFRBhNhMnGBkQcUI0KhsfAzUmLB0XKCsuHxFSSSk7MWNENTg9IlVGRzoqOk/8QAGgEAAwEBAQEAAAAAAAAAAAAAAAECAwQFBv/EAC8RAAICAQMCBAYCAQUAAAAAAAABAhEhAxIxQfAEE1FhInGBkaGxBTLhFEKywcL/2gAMAwEAAhEDEQA/ANoWnIuPhhJpEbXx7yv3jHuODKRG/wCOKJAiuTaBgvlAjAHy0/64SqMveMP5Cv1FsGXaMDOYJ3wo5ibXnAmpNvbDS9RN+gsAHuD6YLSpmTqmOn+eA5VDqv02w8qYG+gL1PGBsMIYE+mELXvBt2wQ1cTQ7OMQBhMHcYRVLdDhP1nvOKoVhpHU4aZihJBnDhVDbXwJ074ccCeRdNzF/njtSpHrgIrGbDDhbi+BqgTBDmG0YDWy1rYPE2GFhQogXw7oKsjaLMDBXVO1/wA8SHlgXOApluaSY9wwSvXEgQTipO3glY5EVPTDU0yTh1VRip0xqg6dUxqi2qLxO8XjGY+JeEVqqM2Zq1KhFWippEgIF+tIrA01+zI0GQxBaNzhbqK22XrgD6qFOs6FXqojspg6CyglAewNsSDVSdsY1m/DlCmaZ8oLrf26ahWSKdSoGDASCGprcRvjWeB5J6VBEr1fNqqOZjuT27mNp69gLB7m3bBxrgOyzgbU++PVlaeWB78dpCLvzH8B8MadDMXRBjA8xUjc/LBBWD7MI9MJbKDtOF1yP5AqUHHqiDCWysGxj8cDq0JiGMiJJO/e2LpXyIRUfDao98SZUdBgbUsCkkDQwXLAmT+WDagNsKrLaTYDqdvnthjlM6lR2FOoj6dOoKwaA06du+lv+E4u7FVBnbAjVjecPX0gbzgaUNRiCB6jf3YEwoYCvLaYw6OXMbYc/VFW9sCq5mbDCcr4GlXJZK9UMLHA6dMdcNjl4/ywRQRtqHvxyUaWPFWLi/wwh6pHS3ocDTNCNyD67YMK4ImxOJodiDWn7pJ+GCrRtYfA4TTqTsMDaqwNwcMBwigemPVa/bDfzZwRVteD7sKh2epvqsQDgpo2tOBK6+7CajspkHDoVnXXscILmNsFFYi5HvjHXqq2AANOmJnfDkNPTDcKZscLBg82B5BHdAnbHHBOFJVBnpjzDtfAAOmehj4YLIwAqOoOFKo6Xw2CFOpwAKZwZiRgaueuGhMXHScU/wAaUfLp5l4keSa3eWo03MAdIFND2lsW/UMQfi/hSVsu4ak1VlB0KsyS0AiBZxsdJBHKNiAQqsadFXbIa87l0AXSC+rvCNTKj3FFriPdi+CrHW/uxmX0NcCKmtmPICBoWm8KLq9VKqgD3KCYj13xqLoO2LaSwTdnWbAXScceppuSFHdiAPxxF53xVlqczU1FRLBRJAOxvEj3Tg4CrJB+35Y7TQruYH5+/FQzXj+WK0aDGJJZrKAN9U6dJ+Ji0xqWYmv4qzdSxdafRkpgswaAYDKAwIFyHFhdtOxdlLTbNCq1ou2lV7s0D8cROd8X5SkdLVVLX5VuTG8TC9R16jGdZot7VRndgPbqNpQgxzsF9oGIUaA9SSVCqC2FJklX7OmAslVACaiGiQiz9m9XTcIBpQHXzEQQpafqWbOfSID+woO20GpKXayhljUCTAAFyTAGITN+LM499aUkJ0wgltV4APMS3SNlMyw6s6jwFJJGnlPNrLM0zSpwVVmMEVKxIFyAysG0squZbX5dODVa3KBppKSNSqYEAGJYiWhZBOlMNFbYoRxbiPlc+YrNWddmYsYnuJC1GPQaYHuuYzwP4y0Z0l+WnV5Wk7A6dLk9IKgmIEM56DDLivBmr5ZKonUVFQCerCSvrM794xVcrUIIYbi4+H62xl5yb+HgHC1k+o0p+nzw4ZyBinfR94j+tZVQx56YCnckr90km5IgqT106rahi2DHRyc4NjO4xzy49nA6tZQYLgE7CRJ9w3OEed0VXt/Ay/IuAD8DihFrLAi6n9fHATA2JHzGBIx7H3g/0wQViD1PoY/pjlo0s75ci8z7sKTJ9R8iMKOYkXX8MJOYHePngyGDzZZT7/Q4IuqIn5zjlOpaxn3/AOmFipHp+IwsjEq5HtLPqMKRwemPeYO/yxwVPUfhgAUVG+OMZ9ccCEXm2Fk2uPlgASFI2n88R/FONLQjWjOSGbSgUkKsS0FgSJYC0n0w9fYkGAOsxHvxjvin6Q6iZ4PS5kQAOpkEgwVUalBR1Xmvs9V0YELhNlRjZoZ8cZKRNU0jy+0rKZadI26gE/A9jh/lPFWWqDlzFJv7yj5zEdPninLor0lzOVaabQWUOyhYmSFuFg2ZbaepKxEcURo1mm8BDBNBoAJ0OZVSNyR0EwATBxokmg2moI6tBUq39kg/lghqRsMZQvDVsfK0+yvKrLsSB+yqG0HaPuibrpCkq1FUCnWr0hECKrzsRtVpmOjC/Mf4ZJNotpq6tIvbHAoxmdDxJmyYpVy45Z1U6VWzEBLq6kzDILSWI6BsSNHxrmgAT9VYdT9qotM3phwpkbMR8xGE4tBTLzBHTHZ/0xUa3jtoinRve7tAHtCQBqm4G5G/XbEZmPFGae3mBL/cRVJE2B1aiOxII2YwIwh7WSnivN5mjUBp1WCMJAFOkxBBhhLMJ3B26+mKlmvFdcEA1s0SQY0iiNj6Nb9emJPhnCTmy6tWqjSAdTFnYi0CXNrEE/2h2xI0/o/TUGNeqSNjFP8Amhxx6mJM6YOKST/RVqWcZBA86LkItbSJOprqtMKpJE2udU+9s/HqtLNBKJdG0gFQ7PrV2JbSWHtKV2j2QYsGxfE8C5fdjVYneWA6R9wL2xUvEfhZqecD0AzJyKVJDFAEsRrBDJckgg6eitOnBppNhKd4AV0827MaocQQWLhgbiEWVcFdR32G5X7VPeRblBVSQqm1OR/CTqqXiQAJfdYUNVdxXLCdYZVEn7SoKZCCGZ4uJNmKuYBAasxJWmGGa4qq6tBUn2m0oxBBMsAx+0mFkseZyTOlAFx2tpGTdBAVKyoAQXE7aaf3y3s0kAN6oEIGXyxqJOC1wQCG5bp+0YUgBIjlSSLyVoXMwzk6iBG8Iz5jSdZJOoEMqFdIVVe/ttF1DBgv7r2AXUdvNYUxTolVvAZyFabq2tWVm3Lg6t4YGcQtRUgi7odKgDMRIdjAFNNVQ1GBLKrk6K2YKiS86aYB0EgNKHJ5SwuAymHAOndqND7rSY11zCzq/ZtdI3MVFIitmmII0lUKU1CW+zVaal0piAdKteLzit5nPZZkrBjrqstQIzwxgljTUFzIC8oAE+zOH5ieEaOLXJYKfE/PbRlSjPdS9MEU6S9Vpz8Caly1omFCS3hvhYo1qtInU32VQMQAdLgrHuD06hAv7fUkkzuWyIUWGA5ijozeWfo/mUG97AVEJ9xosP8A1Mc0tVzVdDLqV1aOnhlIr7Ro0lT+3UCpT/8AyZcULxRwT6tVlBFNrD0Ybj47/wDF2xpXC010eHU+1IVm91JFVR/zKqMP/tnDPxtwsNl6pI2UtPYqJB+YxF7ZF+xS/BXiL6pmlYk6G5XjeGImO0wvxVJsuN1pUA4E86sJ5maoCDcEBiRBBm2PmfMZdqbtTf2kJU+8fy9fXGjeFvF9Wrk1oGoyiiRr0MVqNTDah9oCHURK2I2jY49DRnijDUhbtGtHNIjeXyq2kECyyJIsJk7duowqqQol2VR3YgD5nGY8d4BQVq4VA2moobUSxhhTd2JMyQlQG/aLYZUMmqABVCx0AG/UWjrPUY1jLdwTs9zc0pEixHzx7yj1A+eOLH7oHxwtWHb9fLGAhSpbZh7r/wA8c8knv8pwTV+v0ccQ3/R/LAM8Ejp8gcKWcLap645PaflhWApj6R8I/rjhI9P17scFQ/o4IDHQflhDEgDvj3mev4ThNXMgAliABckmAB3JNvniEzPiqlMIrOf3vYX3knmA6zp9ROAPkMPpD8SDLZVogvU5Qp2adlIO4Y7jqi1YuMYNmKhMliSSSWJ3ZiZZj6kkk+84tHjfxGc3mnvy0yVAk+0LEb30wF/tCoR7WKpmUIN8ReToiqRK+FPF75GrqEtSYjzEHy1pNg4HwYWPQrqdYrVpLmMs5akdLQunlBPtAOtlmQRAZdJW2wwxxif8E+N3yNXSSfJc8widBNi4HUEe0vUCRcDFJ1wJqzQ/LkSaZ7c1OibarKdJuD0E7nmvgb1IsZ6+ytddmtcNEyf7147Gs0/GSV65TJ5RWaox8ql7LQV1VBqI0zIdt4IsZN8eqeMzRqFKuXanUSQVWoraSQI5CwDCCIE2EXO+NN6JovB+zo2J1PqVSCTeIrVATsFDCmpBEF2tyjDQ0p33kx6e0BA+MD47eziuUvF9TMVGK0xTpJpWnrHmN5SwFnSw0sSXJktLVDvF3Q4kSDbM1J6ALTAkRyn7NhuTvIO22Mp60Vyy46bZNaP62BPQEG8TtMeqi0zhtWzVMHTrQG9iwJsFIACwSIYdpDD/AM1SGZFWoITJhgZnzX12O4Mq9o6TjmYoZtRzvQoLudR0jqSeZwu/pjF+JgX5bLV4KqDzqoAI5NyjrPMDuw57sb2uW6llS3AYyfw74voZSufNzIzBqBaYWkEYLqdJc6BcAAncnF64x4uXL5hKJpVHL6ABTBZiXZhKiNJVdDaiWUiNriYlcndGbpPBYYxUfFNHW9VRIJ0xDFSSFBgEMCCbiZETi3q474qXH8u9TMMlPy9ZKEebq0WRTJ03tBPwxMfYTKrwri1Z0c6aqUqS6j5jAywnRS3aoSxBm4OlXMzANZo51tbEkEcq88nSSwh1I+8ISCZFnEkGMaLVybvpU10oIVZwfIDirqsxlmhdohgWI09RfNKzBLA+qkGb7bgDUBeD/B64pyawzPWlbtBOEZ9BXYVS8aSBobSdRGlQGMqFBaSx22wjKorOoq6VLlZ1nQFUidTaohQCZmwg7EWj+EZzndjY8qwCv3qk/iZvAkt1MDDqhxIpm6DgKdIZ7zGpBMmxJILAhepVQbGcU10MVJplzqeHshSZvMZV01DTLOo9sCdMyQLXiRse2Ir6QOD0PqyeV+/Ifl0GKdTlkMWmSDtFt5ibJ4W4gcrRUsTUdWqVGhpNRXVNN2I1a1IhzYOpE7nDr6X6Pm8P8ybI8pBMGKVbW3SQdhI2WR7WM4xipbkd0JuVJkW3jnKpHnGrQJ6VaTqfwBA+eO8S4/lqtEtSzFJmplKyqrqGJosKmkKSDzBCv97FoI+WKHxHhQbOZlgiEK9OzUqLgHyKJJllNRT15THXecaQjudJGVpZZJeEVDq1VQdCpSoIT+7SBdj8Wqlf/TGDeK6IOTzPpQrf4GxUstw1XXzqQREepRXXR+s0nhq6I0a6pAtrE6B6YnOPcAqUsrmGTOZhlWlVYpV0VQwCMSklQygi0gyJwmlY/cr7eF0qu1TMqruYHIWEx306b/yX3Ye5DgtME/V6IkCPs1LGPUiSRtbrE+uFcW8FOqsXr5okghUVzUkhSdIRFpiSFNpv7ziey3BM2wFLzixNHUi1FQMQpCu51libshIPMNSyObHT5sYr4UUop8uirt4bzRzmsnMeUBq0OKukEKKemXaLKARA2AAAAkczefp051sFIsZ6HtsRvPQ/jqxZuE+Ds1rbU9FSrEESaZkeiUQGHqCdiMQnBPB9Zsy7V2QoRUYaWZm1M4IuVBAAJBE9R8IXiWrwilBYSZswqk9vwws1tIJPTsJPwA3xEN4iywWfPok7ACpTlm6KBMySQPjjv/aKkzU1oRX8xlGqmVKoraCXYiTZKitAH3hJWQcbUcdjvhfGUrUVreyDAMg+3YFRIBbmsDF8OqfE0/ej+639MZH59Y5vKDailVok9okwRY6tcxuF3ixviRuN+9/6/hitRRhlvAoSbWSxniNPqw+IP9Md/wBop0P4H+mK6zTuYxxWF+cfEj19ccnnR3e3fsVaosZ4mnv+GIfiHi9KVRhAaFEDUsB76g5g6Pu2Em+wwIG0yI7wf63xWvEiUkqUYpGa3mrNNikNylap0ztqdj3O84uOpGV0VHIvP8ebMNclgIKimjFFmwI0g6jY3k77qCMNM5mQqMpbySykCq7UkCk9QGcH4RBFjOJan9HhLFHc7ffq1aqxMRpmmOnTEdwHhWWbMDLJTak4AaoyUqIQzT1wpfzGmSNwLavTGfmyawjfbFdSonwlSRFrfWqfl6/L5abVJcBCLyJnWJABACkz0B834Fq1AQqk9nZdI+I1E40riPhGk1bKIz1dAetUKh9Op1RNJYppIjTsLXM4k6Hh3L+ZULUKbFWGlnUOwHl0zAZ5O8nfGLnJlJowzL+AHcN/vCKyOyMNGoSpgkEPselsCr/RvW6VaTfB1/kcX7P8MovXzYejSaMw45qaG2mnG42jEdW4DlRf6tQ/5VP/ANuJ86e6k/wVSI76PfC9XLZyiaq02mqul0JOkeXVkHUBYyByiZNzAxDeN/DNZ87XqIEKsUjmg/sqc2j0OD8CAp+IKCUwETzqcKvKvNQEwBa7En347xRjU4rmFJJUoCF1ECfq9Ezb9Xxrck79jLF0Sn0T8Cr0M1VR9NFqlOmRPl1OQrUMlQ1pEe1GxtY40hfBcvLZrMEE+ynk0wJ7FKQcf8WMx4zx9ss9Opl2KV9CazOstpWF1agYGksNMxcQFm+15biNNvLiojeYAUIIhxEysGDYE2O2M9R3NijO8LoVngPg7L1MvSesKtZnpqW8yvXcEsATympp39MO8/4TylCiWo5Wgh10LrSQGPOpg3idifniW4B/3ekOyAfK2FcfH2B/t0f+tTwF3kivEFJalT6noUrXy1csRKsAGp0zB2CxVMjedPSSI/JeCVpnKtrYnK0jSTpqUqqnX39mwEAaj6RJZ+gq8VosBBfK5sse5FXIgfgAPhiXwpKsIkb0aZW2K7xXMU0zk16i0qXLrdmCqAaYsWawDEhfWY64tWM0+lsfY1/fl/8AHRxWlyKQPiXFqVbh9KjTrU2anl6ZiabjUARUUm41QV5d5UzCycUvM5oVAsNdFVSLyXUKLSdibiTYRcwMQGTqhCd4BBPUXAIZW2IKj2Te0gmIw4rZlQdLAXEyYiCTFjtA0kR2xpKFHPqScpWNctUCuQLS6xFuUbAdYlj33udsSVKhrq0xDKlIEyZJ1rpaFEXOtdrwDffEXQyzVKpQAizHVpJgEGTIHaQD3jEjXzJSIM+0zR1YkaZP9mQJHQnDfJLRdPA1V6+doIrMFVNRGmeWmdQYzIldYIIvrNObG1k+k5vK4fVon2Q2qkSd6bU63Le5Ktb3EYy7J56rQpqUqsmpUqEoSpiLFttUNMC8QpsRZXibxZmqirTq1memxaUeH9BBKyDBm23rYkjFs6NB1JG0pisPTP1nN/26Z/8A56I/lizUTyj3YpPHuNGjm66ADn8o6iTy/ZKJgXOwxpoS2ytmeorg0C4DT/8Ah6z0rU/wzc4s3iClOVzA3mhWHzptivcBvw4kfvqfh9YJGLLxkTQrDvTqj5o2I1P7vvoi48IFlK31ii1OYaWHnQp0VabK9OqVkyNKLUUA7QDEiZipnlbLUs4pCmhrqOImwDU69BgoYnTEACeail4E4yrKfSG9NtS5egF0qrqocKdJYoSNRhrkH94IAfZGJDIfSq9NnjKpoZtegVWADaQhgaCApAuoG5Y3JwOLVvvjg0bs1qpTG4MwLHv6nvO+KnkMwqEkgmQACAbdbn7otuSOgvbAfBniw1sqo0CmE1Io1lzoQwoYkAk6YuRJEE74acU8tU+0gnZRAMkETuRsDsJ39MczWGiovKZTsjl+JZlBUy7MUYkK5+rqNSsVI5gDIIJPoLdAdA8GcCGVqVKjQSUDSWBPMSwACwoVQrXPMS7eyFGqD8DcS8nh1Mz/AOJVNla0iq97dmX5Ymchx3W7XIU0gBIIkKH77CSfwvj15Ss5OoTMeGavnU2XytKMWeWeYNUkaQEgkqpFyAD3vidp5aI6fH8++CfWQ1d7jSaVIqZBEh6tvQyBab6f4bqy3EpMFl3iFgtMSLR1B+EH1jHU+ONDilE5RpGJYBbnYlhpk6TMC5EGOk7nHKWwEiYNp62B+R7dxiM414lFMwrNqGgyQoFy1mlZHKptpnENw/xo7O8PNyFnTBkIVAhd+VjAudRF4xx/6fPTvv1+ofAi4Pk533ix/W2IPxLwVH8guGJp63XTEa10kFpFwGANryMcq+M3FIMQFJA9oQbj4Xjm26jpiLz3it6qq0C2tCo5SuoAF7giNyLiYItBOOico6aKh8UlFF7zviGhSqvLhitNzpW5OhhKiN2lgI/pireGyRxOqSjBHNMq5UgELlW2JAndh/dPY4ovCqb5irSy7VPKZlcKzANqXTrcDsZDkEGftJEjURbauTellMyFqirWAeoGIqU/ZpadIBbSYVSQZ7TAk459Pe42laZtNRi+Sc4R4rp5mrTq6oRK1WmGMAc9NNF56kxPWR3xa6I56tjuv+Bf6YwKnVng2dCmIzNECPU5eI6j/LGl+E6+WzmWp1mo0yWRA4KqQKigrUjpBZSfcRtjKLe233gmDtZI6rJzWe9M0340Muf54b5il78NH4HlnzWe1UKLaczpWaaHSvkUCFWRYAk29ThFXw5lf/lqH/Kp/wBMZN1K0b8lVpAjxDlu5q0PmVw84hWR+ItUpUqobTXVydMOyJpTSATpY6CI2I0Ebkt2hwmmmdzBFN6a/VlNNqYFKmGDprlgp09JZRIBY9MC4/xBjmS45ZGogXhh5WoAhpZbuSWC6g+mDBjWepax6Z+pnL4c9+w74oifW6zGlQVfIdSDT80al0gPR1EBah9nVYQrGASWL3gXGamvKsXDNRWyalgqlPSajDR5hYHSulSNTI4m2gQ2XKNVVmVWIp1GkB3liWQ6yFLOAdaARAYKAGLAYfeEl1t5TKrCqrwvlK5WYliDeDp1HSWJKzbljlWo1V8kQaXHfsaL4b8U0FoKtbMUFqAvC61DFdRIhNRbvAEmAO+HfEfFWVq0CFrJqLLCMwVzoqKTyHmiFJmNhOKtlGpHLCi1RKSo7+a/ltqqUkzDIyhgAbiJIJNx6kS9LxBlq+WzKZanpp5dVGoAaRzDlnvAkiZjeJx0RbOhL/dTHlfitGtxLLmjUSoBlc3JRg0TVyUbe4/LE6MRPFYHEsrED/d87/1MkcShxbMvkKOM2+lpZo1wN/8Ad/8AqUsaMzYzb6W1Jo1ouSMvtP8A5lPtfp0xWl/YmXBkb1DKODp1LFiLKQPhZjEdbbRGJCu3+706je3Rb7twbjWDAAIIUN7n9LgzdbT5blZ0+2LGVYENYG5IY+k7+rhSiM4J1LUUWmAy3llgx7LEHtcwJEdEjmsNCfWaZEEXK6diCuuBewBY2uAHjY4iuIgq2gCWNi09+vx1AwZw7zelKdBrjytSiIU6gRBI66lF++/XCeIjloVbE+wOvM11M/h/dJ9MZoSHfE6g8pGLQwChBtsJfVbUbrAgmDvY4juL1QUSEvLEt1G1u0mAP7pA6zIHOco7imwB6+Xe225jtsBviKzVcugI9lCDYEibqoImy2a56kxN4qHBppYkj6Cy55V9w/LFK8S+EqmbzdQ06gTQtKZQtMho+8I9n8cSWU8HUmRW8/N8yqf+8NaRNhFt8LPgWheXzBnea9STG0kEbThRaRrgFlODPlsk9NjqgKdQUgHnJNpMbjExxRD5dSx9l/8ACcQ7eAsp1FU++vW/9+I/PeBMkilhTbUASCatU3j+36Yby7JVGTefHMJki8dv57nDoVATG5JG3YkdDzWF7T/PEdlagJ59o/e0y3QTBAv3gWuRh+mX00wVZiGJ/hIg2AOoqbz1uDYmIw5PPuNsunhrO+RlqctF6yuAVDagzlWUOL208vWSSJszbjXiM1qdCTr0ai+oAS50gNsI+9aF3EAiYr1VKyrqYMEQuDfaCAwMg9NI6Dl9CS2+uM5F2bexGs3kk33JJJJ/i6xjnUW7Id9S/wBbwpSVwKVOm7akVSFqAliARBCsFVTYuzKAQL9cFXw9WphiKLqtMmmxpvI1WlJR/UW6z1xbDklb7h+Jn+WFjKHTpEabHSwUrI2OkiJHfEy8LB8SkvqxPQT6lUp8fq5arT86rUpAsoPnapKawzCKl2m998IyvjiqrGcxTZu5NPX7JF4W4gkwTuTi85fNsK5rtTWpUK6GPmMFItukldXKLxO/fFYzXhYtWNR6VJtRksq6XHKQCBs14+8vU4l6OolUZv7k+TL1KtxClmc7UY0les1uZVUKCuwLWUEDuQSD1ItDvRdCRVKqwMRKveYN1Zr9xMi89zpKZtqFNKao1JQsKXpMxDlpv5RqDTPOWZxJ3MmRF5Lw9SzWarV6vlZpuULSp1aVUABKaguoYuCDT07X1H1nkjreIi2pwdLry39sZNvLjj1/BX+HcQ1UiqGmQdS3WST7R1CQCoDEz0k/GZpkRLKamsvIJLyuorCm0BgRbbeJDYneK0MvRpt5uTppZoXytJOkEgH7MDTE721EAAm5puc8McQJBp5eppkkaWVbbrJLyd7zffvedPWl4nFNV6m8Jx0uFb9iW4FUK56gz6eVkWRt9sXpQCTJE6bH0tNjoyK3mVASSrRAnlFo5IQG+5ljeY64zGjkM3RXza2WZTRZKtVi9DmNJUqswHmBnNrROwEyDGi5zNUg/wC1oqAw+8SSBE7EaTvG/f0x7fh6jpqLMdR7pNoyrKjy+DZ9CJKV6CsPUGmp29V/DCPCnGXGbyCLVreWKZVkLcuryqrNCiARqYbibXJN8XnhHh7JvTzdOuAVr5qpUOmrGoB2NMkKw0gSCADcETewY+IfDHB8nTVzSLyxCJ5lQyRdjdoAFzJB6Y57jG0xbKSY5y2Z/wB4zpveup2/+ny+BcR4t5cQpMzBgkAgE3UXbpYXN4B6tMjR4bVqBDkqih4OuogIkiRIV2JGkE6hI5fdJOJ8P+rM31DL5ddSOpddOqAFLUnUrIZ/u/d5QCZYgc1wvnv7nRpyXsMcqW80a3+0VwA4LMIkO1PTAaCLEPdYYiNKNiNbiFMuxDIQoZgkBYZWVKYESWIPoIESRuXefyegMo8rzKoB5CAzM59kHVKqo1HzCUkOCIvqBl+H0mFFG0ipVgOEYsEVbhQVOmozNqYubHUvtXLE9lNyN5VJ1JZeM464Xf6AVD5i6opqpldO2pJgAAQVIII6gqBBkg4luFZepTp6lsivrJ1gALpUcxJgK40DTYxPezvP08uqmoaVSoyhEZvMproVYAcqlIILBReOwiTNS4p4kmFTX5ekIqidJVCpI0ixIAloIIabXGMtLTlJbovF13ZlPSl4eVamHXGLp/csHFsy9Yoq11qsKY1JTXSFn7oMksQujcA8swNg9zfiyoMsqVCoDg0wFsyzeB2QFABBPWRAEUvhefOsNTaEGqJHVWszKvNqdyf3epAtGJfN8UVWJE1CRGoRsCCgLxBJB9Nzy2EaTTuiXJT+I0Dg3GTmM/lyYhKeaAgMPbFFiea8cgiR88XbGU/R1nfMzlN9JBZa+qd9YQ6lNhtA+M/DVgcaRTSSfeTOqEtjM/pcaKNeDH/d7zH36XXGmMMZj9L/AOwre6h/jp410/7Ey4Msy2bNRdJADg6ZizEWE9NX53wTJ5lqxanUiQGGqNOlpsWI/jCggR/LDLM1ubzqdwbOu11iJF7yAev44K01HD025rAxYvJEEXudh6HTtvjeRz0H4soWmyySNQanYbXLXuD7Y22vvNycNIbLVZ2RWZPVgAZm5HMNrTqIw6q5gAoHWxAlYMAGUK7y0SwIvsvUzgdM6QQRqRqZWVDEnSCBJHW6m37pxneCbxRG1nJQgx7I+AJhtvff39tnFKj9gyqJllUEXMAiSRvY2Hr2BOGgoMQCo9oF2UX0qLqDvGoQQN4jeZD6k7LSDgKVYMD7OqWiCJB3iNr+7DeDRWmbRwzOD6vRLEISiASym2mz3ibDUV33F4nHsxxAIAoddR3llJVSLG78+xbeSDvPtZnl+Ov5WgklCqEyZsIW1gQRMSNJ5QDEDBkzzKRzMRo0crMsqo5BykWEiAZEfGc91FNS4Re24+mp1NRFJvTkMRtFzCggEA7jc3jaLq8dV0JZokEEEbHadrmCJWSRHvOKoc4xGm2kEMeWASNzCz1vYyNTTIJwyTMkMGJJHUlphTAJaegBG+w+OI830M5Nogsj4eqkBi3kkdTIMbE+/ZY/i6dbDllVlK1CGZhYaWU7AMyg+zygSFFiDG8BbVUsCwIkkmD62B95J/1watWK+0pW8XEEmBaLEDTFx6egxhqaspManm2EyuX0qpl9I2kxIjSw1aTe+94I69YqrlWFaaKgtL8yi7MbsbtYTOHKooIJRWMnkMloEgC1wssSVB30mJw4oVASC6CwBYspqAkyOYIGYiQLjqe18Zxm455OhyUopI1JVnf8sHCDofmB/TDanTjpb1MYMgv0HuH8zj0bLDae8Y6ac73998ckjHPMI93czhAENEdh8v6Ya57gdOraolNx2ZFYfjfHqvGdNlo1GjqQwHwsfyxxeLVDtTqe7y2P46h+WDIYC5XhTJPlVqtOegq1Cvwp1CyL8FwCvwbNJzUa6sTMiqv7xBYhkCQSb7G9/TDpczmCbUwV6zA/JzH44XmeN0adqlWmrfuhgzT2CjmPwGE3XJcISm6im/kRz8erUwfOoVEiTqQGqhENtALCSVtp2GDZbxGlSArU3LKNIDXZ4uoUwejW02j3ST/bJP7OlWb1IFIf/tKmPcDhlm8g9cMKlLLKCL6kNYn3yKY/PAot8IvZt/u0vm8/ZW/wTGbzoWlVcIWamoIQXZ2IBVEtckkLEEz0OKbm849SqKtbLVKDDk+1EBVpFnFSTTUvLVAAJIgG6y2H2VyuWplglSo5kSlEsdJ6ctAal2G56YfU1KEtRyiq0xrqFVY/FRUqH3NpxlreH8yO1uv3+BuEff7UvvKv0RPCqbsGCo6oxqFfL13DrAYuTonc+2CLAbDA8n4GqgqzuF0ydTQXWSZ03dVBEAwwJiSegk34nXn7cVNOoGcsEPJ1DCpqcn+wATIgYFU4Nls1VgZqzK2mnW1u0sCDp8xxtvYRfGC8NDSjUU5fVITlFKkv23/5X4Y3bh2RWC9RKhU/+DTBUaehA1hSsi8qRbbDJfGOUFdaVLKkl6qqWqiwLEQ0HVPeBHf1xO8R8J5moWWnWp6Y0oOdNKqwmDoMsRvzbwcUtvBedpVMuz0Him9HWynzEAUoWfkckCepWwUzYyVpSnlygo1x1/IlrSckl156f8a/Nk34rzdatlzSauiK50uFpcumf4mJOw2ZemGuV8Bk5Sn5elwy6h5gu2uGCwOXSNRJ3kiLjBuPV4SUVdQMgnUb3gwWK2nt0GJEZ0eTSaowI0UwFJI1Mo1czEG0AEqBeQGsAB5Or4zVlCPxXn/rv2PU/kfC6WlFSUa7ffqU0eFKyU48jladIplWJCkAtI5iCWBDG5BmOgU3AczUrKyU2ZaeksKa/eeQUBESV0qCASRpF4jF4r8RJUtWP2YAOkffi5MSSUPNzNcDVEyThm/ieRqvoFtKCVMhpVSwUsx5dyBzGNicNfyGtLiKPGe1DfwjkatLiNIVdI1CtAVlgRSJgAExYrPeJ6ydNGM58PcSNbiOXAuFGYaVuADTOrVp5QNRBkQB5qgyxxpfl9cev4ecp6alLn/Im92QDnGZ/SvVEsjrKFaRY6tMBXp7SIm/cbHfbGotS9MZT9LyqX0v7JWlN4kB1JHyU7XtaTbHTDkifBmf1TyGaG102JB5doknUDAmwvIIIPLItNcI4bynylAPmIGCwSVjUySTIIYyTAYLFojEnkcvTq0VhlNOCLe0QmnX5g0aVEmwgFpMW0yXM6aRyxUCKaujLI1abyyXGpwyDVbZ29obcs9ecm4dTKOhKacn38yAzHCXqZetpXWVePvKQGvcMY5Sad7HTqJABUswp0C1NVYgn22ZiTCAaXMTeJ02MFbjF1zmWNRHokoupV0LBYyGKg6WnlvTkRdwLmVmCfhlL7OlSDJrVNIUr5lTzEUMoOgOdWp1bbYcgWxrR1m1T7wbanhtjpPvuit8NzrFyC7FYbSBpGwMHmMSAxgeh92JfJcALsVdtS0gDyxNp1yDPLAPMGBXVqvthnmKKEsoohGDMdyWJ3jSAIOx0gdBiUrfa88EyAQRMW0ktOkEoWi4WxC7RI6Zy9DOO1MXVp0xl0iWJJCh+kQDJgB2JYkAEnfYEYjqeZkklSZiQFuCRAG3L7JHS4HXZ8BT1KgUIxBLESrEkbDrM9CZgm0TgS06QWAx5Sb6gSZuYHsmdrgziFwa55wCZF0rq5S1gSQNRAvYAdZ3v8hLNiwMqrwWgEgAbDbYTAJgm0YkKKq1Mkib6gogbWEE7yB0iBJvIwbOtJCgQBp3EtvBiLBbExHcknofQlw3K+/qdqUQAHCCAGJVgSbkSZYAzEMCNuhx7NU6uqmUgyrGNgSJAkm0nVpA2uZjqLM5uwkWBMXmQCOs3OxN/jhs/Eg6wF9lRdu/UzJtcm14jEeUJ6cejH/CW1MfMOixsRdgsTPXdhaeo2nDg50uAdM6hIUTaCfaIgjeYB6/JguY1FWLXHtHS0CRAgxD9BHxMbY5VqyAJXT1AkE9rAGdh16HaL4bcmJr61p/zjBVp9/wtiOokfvfP/Lb8MO0qEG0H8Md52DpUAvH9cKFTDf6xG4PT9d8KObESdu8EbYBAOL8RaigdaeuWVTzFQoYhQxsSRLDYWE9sBFOu/tVUp9xSpyY7aqhPz0YVxXKGsFUVTTWZYaVbVEFY1bQRPX3WwhOCUj+1d6p7VKh09fuLpT5rgi1m03+vxk6FJRgqcbzeLf13fD9v2Nq7ZYHTVqtXefYao9Qz0HlU7fDRh5lKjgRl8qUHdtFBT6lQDU+aYk8pRWmummqovZVCj5AYcCf0P64rfX9UkTPUclUm5L0bx9Eqr7kcnDa7+3WWmO1KnJG336kg/8ALHwwX/YFE/tFesevmsag94VuQfBRh9qx236viW2+SFJr+uPlgEdKiAsAdJAA9wAt8sKp7WAjtzH8onB1cdB+J/mcJqVfcPdc/j+v5IkStAt0/AfhO2OZnhlMgioNQPRoYH3iD/PCJvcsR6H8DeMHo0hMAD+9IPvsB+eACJpcEVDNB6lKJAWlUqaBPXyy0fNcEf64ns1kqIbHzaYB0n2gDT0idJIEjcA3xNsFHtkT0KiD+c47TZGDGTy7sbEAeoMn5YTuilyZjxr9n8sSOSpZJ6dBcxWqUmVV9oRTLJB1hypAvBALfdsBFmPHMnU8sqqMzWgKpJ6dB+rYk+C8RqeVTotQIKiJOqAAZE8pAbYwQOl8eJ/HeHuL8yP3Pe/mNSE4RinfbC5vwz9YosuUzVLMew3tRq0iNBZGaFIUTYW1TM4is14NzVGiqCkH06rUHBJ1kSJZkPQCYMgC0mBPZnw9S1SyqpXmEPoYTI1DTt8+nphDcNzCmaWeZQpkLUcOu8hSGDWnbqBAG2PR/wBHpcJNdT5xwTKnw/gmZh1qI9MgL+0DgGQ8xIu0sepsZ6wJqhQYoGUkg6eYNAgLEmYInT6G/vOC5zj+ZoqPrVSjWGqFNEHUGAc84hVKwAIW8m5gyITKZny1YFmZD90JddQgX1xe4iZntOOqOntjtL03twiwZZJYlcxUPMDC1GNo2kH0H6nFF+kMsvkLVZmeHILMzwLfeaWNiT191xNqy2XKgBKkF5gOpGwmTBI2tvin/SUSzZcD7Q6KnsBjq5gJHX7o+BF8Vpv4i9RVERwOk9CJZalGpytpcnRf/wANZGpC7KW0iSINoMyFDiQ8003YajoqAadRMkABLwCFVmJGoS1mQxiqZStSpDerSLqyMjEABXCqzAEHUAGnudHylclmnCIaZVlFRqdMuja1RlPMqg8/2Y/d5gukbuDhPS3SbYaUntrv8Dk58GjSqwadMoSgQPCsV0sHUAkoDSYapBirpAAOtfDOgiVKt5muICmIJbUpYmNWlWglivl3YkGG2Y4pTWjTo0UaoKVJt0gVWduQurKCAliCp6sZEQ0HTqyfNpB1DVD5pIABBbUCSbAw45QenSNRUNHNvv07/wAibaJpxRaDGliTfUG2MHSTygWgMNgwjfAqbhSAG5WtT1RAN1pp93qwO1osQNUQ+fzaloHN0UmNrAzBiPf27zBMpm2uV1Hfqb7czdvce/TG0oYyckmmO6KIjqsFnfQADpUAwZA2JBI0zAnVEkgjEhV4cAkkstRjdpMSPTZgWi5kwehxE8LzINZWZEAmbiYP3Sb9GtJsov0w543mdbBdUJUYF4gmF6XnSRBOmY5iesmazRcNtNvJ6rWppB1ByB1GmDcEk9oJkAm0C9wWtPjI0sUVQSZkAAwOh7mIie2C1suivTlmYiIIC6WAknYbTa/cA7TiI4jTpg/ZtOo2EyAPlIvf02xtFJjlfIStmlJlySDAVQZA7zOw6iCZmZwrI0tQZoAErO997KPeF+fWMMjRA06mnpYbfI3j9dsO62aSkzaDAYfd6ERHoRvbvhtdEJOxymf0t91pheU9FJgcp6z1ifngdTM3NlPSXgAETZT2HYzedusTVzJZpO3YWt2/Xrj1XNOxmWttckgdp3O/44S0kRR9BKAMERd7/r1/LAFVxsQf89v1f8cFWr3X9Htv6fLEnSGVjgi1yMBGZX3frf8AXbBNUzcfGPh/rhAGGZ2BGCIyHpf0thuie73jv+v5YWq+n664AHKIOjfOMLluhHp+h+rYbFbf59cdUEfj/ngAeKW6/wAv647fpPS3T8AT/p78NtbDChXPcflgANUzItqIHSSdM/PHvrImJBJ6CP0cdTN4S5pt7aIfeoP5jCGGpmdrfr5YWdY2IPz/ACmMNjlqfQR/ZLD/AAsMd8ntUdfirfiwJwwOHe4/Xuxwlet/hgdbMFCAag1GdIKqdhdjBUKo/eJABIEyQCzCu9UB2ZyLstIaUUdC5YiST93qL9gUFEvlKeuynrflPzG2rY+lt7RhxrRPYM+saeny79Ivt3Z1Hc2bTbbSsT2LaiT8B6YSlM+/DEEzDarn+WGlXKhwQSVHoTI90b/lvhxfthJqxvI/DCGQDcAp+X5ZLG/tGD94HaImBp9xPW+E1OBi3O8Dpy7z0kHaOvcbWxOueuANSHQsPcRhgsFf4hlahgrJC7ARPTeBY2EwO4vAxTfEdOpWrI1RTS8oFUBUg3IPtTB2Fxbf1jUhSv8Aj+vXHnphrQI9ROHGSjmhSuSpmTU85XX2Xci8ySR74P8Apgj8VYgLWpU3AEbGmQLWmmVI2uBGwxoeY8KZd76QG/h5R8REfHENnPCEz5T/AAYah069Pl1xrvi+URta4ZSWy+TaA1GqgAIAV9Yvp6Pe0CwbHcr4Ry1SoFpVyXdgERkZWLE8oEE3JgbjviVznhuohIamYHVASB+cjCfD4GXzdCs86KbksNPNZTECYPMRuRYe7FYfAsgc/wDRfmEJJS0iJIJt09qDM9omPWWv+wKtAMGT2iSTojaABzXI+PU7HfZ8j4xytSNFdVLWCufLMjcANE7dJtfEjKsNQ0sDseUz7iN/niHGwteh82Pw4tqiZupM6ZmxI3ABBG97HbCKeXJgLAsQ1wxIB6WAmBE/xGY3x9D5zgOXq/tKKMd5IBIPfmDQcQua+jrJMpC09A9APfYSFF7+zhbWRS6GHcRoqNWklSGix2PUW7wxj1O+5inpnTJB6XG0Y2fOfRJQPsOI7EsB8gVAxG1PolqAyqK/udiSe3VR88UsFbb6mVLS1ExftbCSp2In9b4vTeBtROhTaRKaagsbwQWB6eySMB/7Gge1rB7GBPpsf1OHY/KZTXQgm0joY2/ngq5c/fUx3H4dDO+Lf/2YVfZWREXLb2k9vl3wqtwKQRJXoeba/wCcgTtviW2+CvKZpSt+f54MX79yO+045j2MxhNIieh/l/oMc8sfr549j2AYo0bnp7ie+F8wEzO536Rj2PYQHFrkSSATEH4THwnpg/1jeRtM/jt3vj2PYACUmnb8ulvynCz7h+tu2PY9gA4UFrCLdfjjytP69/8AQ98ex7CGeqED9frscCr1Ctuv67/0x3HsAyHNRq1TylbSGkux1atII1aSGBk6dIGyi4ty4nqKBFCIAFHS/wASSZLE9WJJPXHcewAzxzH6+WOrmb7frpj2PYQBkrTtj1/1+r47j2GIFoB6D5D+Ywvyv5dP6EY9j2ABFTLsRaD8SP5HDCtmQhhlj3GfzAnHsewngaOpWR7DV0NwOvxx6pTjHsexQMa1+Wx/DpsbYj81lUcc6q07yoM+h749j2GIjMx4YpMTpGg/wzEj0NhPpHxxF+RUyjvoqMCQGOlmQFo3OiOg9dhOOY9ilJk0Oqfj7OUjpZ0qAG+tCTAiYZGQ/OSZknE1kfpRVnVK1FlY3HlkOpBUNJ1aSpgjqeu++PY9jZK0TRbKOaWoAQCJE/OMGqUoE9r/ACx7HsSLqfOvD9QVTTcjYAz6dth+vfiUbjmYTmWq4kC2qR69B22vvj2PY0JC0vFldTD6H3N0UdJ6Adx8vjhdPxcD7VBCANhIue0k/qe+PY9gpDUn6n//2Q=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21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 rot="10800000">
            <a:off x="1907703" y="-1"/>
            <a:ext cx="7236297" cy="6858000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Ус</a:t>
            </a:r>
            <a:endParaRPr lang="ru-RU" dirty="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2051721" y="5949280"/>
            <a:ext cx="5711075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chemeClr val="tx2"/>
                </a:solidFill>
                <a:latin typeface="Century Gothic" pitchFamily="34" charset="0"/>
              </a:rPr>
              <a:t>Видеонаблюдение в КП</a:t>
            </a:r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/>
            </a:r>
            <a:b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</a:br>
            <a:r>
              <a:rPr lang="ru-RU" altLang="zh-CN" sz="1800" b="1" dirty="0" err="1" smtClean="0">
                <a:solidFill>
                  <a:schemeClr val="tx2"/>
                </a:solidFill>
                <a:latin typeface="Century Gothic" pitchFamily="34" charset="0"/>
              </a:rPr>
              <a:t>Рубежи.Периметр</a:t>
            </a:r>
            <a:endParaRPr lang="ru-RU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717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97737" y="3279659"/>
            <a:ext cx="6867759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:\NAG\SNR\Презентация\лого_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281031" y="266629"/>
            <a:ext cx="788736" cy="722193"/>
          </a:xfrm>
          <a:prstGeom prst="rect">
            <a:avLst/>
          </a:prstGeom>
          <a:noFill/>
          <a:effectLst>
            <a:outerShdw blurRad="50800" dist="12700" dir="13500000" algn="b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freelance.ru/img/portfolio/pics/00/0B/57/7433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242" y="500315"/>
            <a:ext cx="5545555" cy="415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лилиния 6"/>
          <p:cNvSpPr/>
          <p:nvPr/>
        </p:nvSpPr>
        <p:spPr>
          <a:xfrm>
            <a:off x="2196833" y="500313"/>
            <a:ext cx="5544458" cy="4180115"/>
          </a:xfrm>
          <a:custGeom>
            <a:avLst/>
            <a:gdLst>
              <a:gd name="connsiteX0" fmla="*/ 29029 w 5544458"/>
              <a:gd name="connsiteY0" fmla="*/ 1741714 h 4180114"/>
              <a:gd name="connsiteX1" fmla="*/ 1625600 w 5544458"/>
              <a:gd name="connsiteY1" fmla="*/ 928914 h 4180114"/>
              <a:gd name="connsiteX2" fmla="*/ 1930400 w 5544458"/>
              <a:gd name="connsiteY2" fmla="*/ 1045029 h 4180114"/>
              <a:gd name="connsiteX3" fmla="*/ 2249715 w 5544458"/>
              <a:gd name="connsiteY3" fmla="*/ 899886 h 4180114"/>
              <a:gd name="connsiteX4" fmla="*/ 2264229 w 5544458"/>
              <a:gd name="connsiteY4" fmla="*/ 1277257 h 4180114"/>
              <a:gd name="connsiteX5" fmla="*/ 2656115 w 5544458"/>
              <a:gd name="connsiteY5" fmla="*/ 1480457 h 4180114"/>
              <a:gd name="connsiteX6" fmla="*/ 3149600 w 5544458"/>
              <a:gd name="connsiteY6" fmla="*/ 1059543 h 4180114"/>
              <a:gd name="connsiteX7" fmla="*/ 3323772 w 5544458"/>
              <a:gd name="connsiteY7" fmla="*/ 928914 h 4180114"/>
              <a:gd name="connsiteX8" fmla="*/ 4180115 w 5544458"/>
              <a:gd name="connsiteY8" fmla="*/ 798286 h 4180114"/>
              <a:gd name="connsiteX9" fmla="*/ 4963886 w 5544458"/>
              <a:gd name="connsiteY9" fmla="*/ 0 h 4180114"/>
              <a:gd name="connsiteX10" fmla="*/ 5544458 w 5544458"/>
              <a:gd name="connsiteY10" fmla="*/ 116114 h 4180114"/>
              <a:gd name="connsiteX11" fmla="*/ 4557486 w 5544458"/>
              <a:gd name="connsiteY11" fmla="*/ 1872343 h 4180114"/>
              <a:gd name="connsiteX12" fmla="*/ 3643086 w 5544458"/>
              <a:gd name="connsiteY12" fmla="*/ 3004457 h 4180114"/>
              <a:gd name="connsiteX13" fmla="*/ 2365829 w 5544458"/>
              <a:gd name="connsiteY13" fmla="*/ 4180114 h 4180114"/>
              <a:gd name="connsiteX14" fmla="*/ 0 w 5544458"/>
              <a:gd name="connsiteY14" fmla="*/ 1799771 h 4180114"/>
              <a:gd name="connsiteX15" fmla="*/ 275772 w 5544458"/>
              <a:gd name="connsiteY15" fmla="*/ 1770743 h 4180114"/>
              <a:gd name="connsiteX16" fmla="*/ 29029 w 5544458"/>
              <a:gd name="connsiteY16" fmla="*/ 1741714 h 4180114"/>
              <a:gd name="connsiteX0" fmla="*/ 29029 w 5544458"/>
              <a:gd name="connsiteY0" fmla="*/ 1741714 h 4180114"/>
              <a:gd name="connsiteX1" fmla="*/ 1625600 w 5544458"/>
              <a:gd name="connsiteY1" fmla="*/ 928914 h 4180114"/>
              <a:gd name="connsiteX2" fmla="*/ 1930400 w 5544458"/>
              <a:gd name="connsiteY2" fmla="*/ 1045029 h 4180114"/>
              <a:gd name="connsiteX3" fmla="*/ 2249715 w 5544458"/>
              <a:gd name="connsiteY3" fmla="*/ 899886 h 4180114"/>
              <a:gd name="connsiteX4" fmla="*/ 2264229 w 5544458"/>
              <a:gd name="connsiteY4" fmla="*/ 1277257 h 4180114"/>
              <a:gd name="connsiteX5" fmla="*/ 2656115 w 5544458"/>
              <a:gd name="connsiteY5" fmla="*/ 1480457 h 4180114"/>
              <a:gd name="connsiteX6" fmla="*/ 3149600 w 5544458"/>
              <a:gd name="connsiteY6" fmla="*/ 1059543 h 4180114"/>
              <a:gd name="connsiteX7" fmla="*/ 3323772 w 5544458"/>
              <a:gd name="connsiteY7" fmla="*/ 928914 h 4180114"/>
              <a:gd name="connsiteX8" fmla="*/ 4180115 w 5544458"/>
              <a:gd name="connsiteY8" fmla="*/ 798286 h 4180114"/>
              <a:gd name="connsiteX9" fmla="*/ 4963886 w 5544458"/>
              <a:gd name="connsiteY9" fmla="*/ 0 h 4180114"/>
              <a:gd name="connsiteX10" fmla="*/ 5544458 w 5544458"/>
              <a:gd name="connsiteY10" fmla="*/ 116114 h 4180114"/>
              <a:gd name="connsiteX11" fmla="*/ 4557486 w 5544458"/>
              <a:gd name="connsiteY11" fmla="*/ 1872343 h 4180114"/>
              <a:gd name="connsiteX12" fmla="*/ 3643086 w 5544458"/>
              <a:gd name="connsiteY12" fmla="*/ 3004457 h 4180114"/>
              <a:gd name="connsiteX13" fmla="*/ 2365829 w 5544458"/>
              <a:gd name="connsiteY13" fmla="*/ 4180114 h 4180114"/>
              <a:gd name="connsiteX14" fmla="*/ 0 w 5544458"/>
              <a:gd name="connsiteY14" fmla="*/ 1799771 h 4180114"/>
              <a:gd name="connsiteX15" fmla="*/ 29029 w 5544458"/>
              <a:gd name="connsiteY15" fmla="*/ 1741714 h 418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44458" h="4180114">
                <a:moveTo>
                  <a:pt x="29029" y="1741714"/>
                </a:moveTo>
                <a:lnTo>
                  <a:pt x="1625600" y="928914"/>
                </a:lnTo>
                <a:lnTo>
                  <a:pt x="1930400" y="1045029"/>
                </a:lnTo>
                <a:lnTo>
                  <a:pt x="2249715" y="899886"/>
                </a:lnTo>
                <a:lnTo>
                  <a:pt x="2264229" y="1277257"/>
                </a:lnTo>
                <a:lnTo>
                  <a:pt x="2656115" y="1480457"/>
                </a:lnTo>
                <a:lnTo>
                  <a:pt x="3149600" y="1059543"/>
                </a:lnTo>
                <a:lnTo>
                  <a:pt x="3323772" y="928914"/>
                </a:lnTo>
                <a:lnTo>
                  <a:pt x="4180115" y="798286"/>
                </a:lnTo>
                <a:lnTo>
                  <a:pt x="4963886" y="0"/>
                </a:lnTo>
                <a:lnTo>
                  <a:pt x="5544458" y="116114"/>
                </a:lnTo>
                <a:lnTo>
                  <a:pt x="4557486" y="1872343"/>
                </a:lnTo>
                <a:lnTo>
                  <a:pt x="3643086" y="3004457"/>
                </a:lnTo>
                <a:lnTo>
                  <a:pt x="2365829" y="4180114"/>
                </a:lnTo>
                <a:lnTo>
                  <a:pt x="0" y="1799771"/>
                </a:lnTo>
                <a:lnTo>
                  <a:pt x="29029" y="1741714"/>
                </a:lnTo>
                <a:close/>
              </a:path>
            </a:pathLst>
          </a:custGeom>
          <a:noFill/>
          <a:ln w="47625">
            <a:solidFill>
              <a:srgbClr val="FF0000">
                <a:alpha val="82000"/>
              </a:srgb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87350" y="4836123"/>
            <a:ext cx="43064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Установка камер через каждые 50-100м</a:t>
            </a:r>
          </a:p>
          <a:p>
            <a:r>
              <a:rPr lang="ru-RU" dirty="0" smtClean="0"/>
              <a:t>Камеры «присматривают» друг за другом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865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/>
          <p:nvPr/>
        </p:nvSpPr>
        <p:spPr>
          <a:xfrm rot="10800000">
            <a:off x="1907703" y="-1"/>
            <a:ext cx="7236297" cy="6858000"/>
          </a:xfrm>
          <a:prstGeom prst="rect">
            <a:avLst/>
          </a:prstGeom>
          <a:solidFill>
            <a:schemeClr val="lt1">
              <a:alpha val="66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Picture 2" descr="http://freelance.ru/img/portfolio/pics/00/0B/57/7433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7" y="476674"/>
            <a:ext cx="5545555" cy="415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NAG\SNR\Презентация\лого_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97737" y="3279659"/>
            <a:ext cx="6867759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:\NAG\SNR\Презентация\лого_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209024" y="221913"/>
            <a:ext cx="788736" cy="722193"/>
          </a:xfrm>
          <a:prstGeom prst="rect">
            <a:avLst/>
          </a:prstGeom>
          <a:noFill/>
          <a:effectLst>
            <a:outerShdw blurRad="50800" dist="12700" dir="13500000" algn="b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920191" y="4077072"/>
            <a:ext cx="311644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5231836" y="3749266"/>
            <a:ext cx="564301" cy="327807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 flipV="1">
            <a:off x="4920193" y="4293096"/>
            <a:ext cx="875945" cy="9901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utoShape 2" descr="data:image/jpeg;base64,/9j/4AAQSkZJRgABAQAAAQABAAD/2wCEAAkGBhQSERQUEhQWFRUVFxYYFxgYGBgaHRoXFxkXHBcWGB0dHCYeGBwjGxcXHy8gIycpLS0sFh8xNTAqNicrLCkBCQoKDgwOGg8PGiwkHyQtLCwsKSwsLCwsLyosKSwsLCwsLCwsLCwsLCwsLSwsLCwsLCwsLCwsLCwsKiwsLCwsLP/AABEIAKYBLwMBIgACEQEDEQH/xAAcAAABBQEBAQAAAAAAAAAAAAADAgQFBgcBAAj/xABKEAACAQIEBAMEBwUFBQYHAAABAhEDIQAEEjEFIkFRBhNhMnGBkQcUI0KhsfAzUmLB0XKCsuHxFSSSk7MWNENTg9IlVGRzoqOk/8QAGgEAAwEBAQEAAAAAAAAAAAAAAAECAwQFBv/EAC8RAAICAQMCBAYCAQUAAAAAAAABAhEhAxIxQfAEE1FhInGBkaGxBTLhFEKywcL/2gAMAwEAAhEDEQA/ANoWnIuPhhJpEbXx7yv3jHuODKRG/wCOKJAiuTaBgvlAjAHy0/64SqMveMP5Cv1FsGXaMDOYJ3wo5ibXnAmpNvbDS9RN+gsAHuD6YLSpmTqmOn+eA5VDqv02w8qYG+gL1PGBsMIYE+mELXvBt2wQ1cTQ7OMQBhMHcYRVLdDhP1nvOKoVhpHU4aZihJBnDhVDbXwJ074ccCeRdNzF/njtSpHrgIrGbDDhbi+BqgTBDmG0YDWy1rYPE2GFhQogXw7oKsjaLMDBXVO1/wA8SHlgXOApluaSY9wwSvXEgQTipO3glY5EVPTDU0yTh1VRip0xqg6dUxqi2qLxO8XjGY+JeEVqqM2Zq1KhFWippEgIF+tIrA01+zI0GQxBaNzhbqK22XrgD6qFOs6FXqojspg6CyglAewNsSDVSdsY1m/DlCmaZ8oLrf26ahWSKdSoGDASCGprcRvjWeB5J6VBEr1fNqqOZjuT27mNp69gLB7m3bBxrgOyzgbU++PVlaeWB78dpCLvzH8B8MadDMXRBjA8xUjc/LBBWD7MI9MJbKDtOF1yP5AqUHHqiDCWysGxj8cDq0JiGMiJJO/e2LpXyIRUfDao98SZUdBgbUsCkkDQwXLAmT+WDagNsKrLaTYDqdvnthjlM6lR2FOoj6dOoKwaA06du+lv+E4u7FVBnbAjVjecPX0gbzgaUNRiCB6jf3YEwoYCvLaYw6OXMbYc/VFW9sCq5mbDCcr4GlXJZK9UMLHA6dMdcNjl4/ywRQRtqHvxyUaWPFWLi/wwh6pHS3ocDTNCNyD67YMK4ImxOJodiDWn7pJ+GCrRtYfA4TTqTsMDaqwNwcMBwigemPVa/bDfzZwRVteD7sKh2epvqsQDgpo2tOBK6+7CajspkHDoVnXXscILmNsFFYi5HvjHXqq2AANOmJnfDkNPTDcKZscLBg82B5BHdAnbHHBOFJVBnpjzDtfAAOmehj4YLIwAqOoOFKo6Xw2CFOpwAKZwZiRgaueuGhMXHScU/wAaUfLp5l4keSa3eWo03MAdIFND2lsW/UMQfi/hSVsu4ak1VlB0KsyS0AiBZxsdJBHKNiAQqsadFXbIa87l0AXSC+rvCNTKj3FFriPdi+CrHW/uxmX0NcCKmtmPICBoWm8KLq9VKqgD3KCYj13xqLoO2LaSwTdnWbAXScceppuSFHdiAPxxF53xVlqczU1FRLBRJAOxvEj3Tg4CrJB+35Y7TQruYH5+/FQzXj+WK0aDGJJZrKAN9U6dJ+Ji0xqWYmv4qzdSxdafRkpgswaAYDKAwIFyHFhdtOxdlLTbNCq1ou2lV7s0D8cROd8X5SkdLVVLX5VuTG8TC9R16jGdZot7VRndgPbqNpQgxzsF9oGIUaA9SSVCqC2FJklX7OmAslVACaiGiQiz9m9XTcIBpQHXzEQQpafqWbOfSID+woO20GpKXayhljUCTAAFyTAGITN+LM499aUkJ0wgltV4APMS3SNlMyw6s6jwFJJGnlPNrLM0zSpwVVmMEVKxIFyAysG0squZbX5dODVa3KBppKSNSqYEAGJYiWhZBOlMNFbYoRxbiPlc+YrNWddmYsYnuJC1GPQaYHuuYzwP4y0Z0l+WnV5Wk7A6dLk9IKgmIEM56DDLivBmr5ZKonUVFQCerCSvrM794xVcrUIIYbi4+H62xl5yb+HgHC1k+o0p+nzw4ZyBinfR94j+tZVQx56YCnckr90km5IgqT106rahi2DHRyc4NjO4xzy49nA6tZQYLgE7CRJ9w3OEed0VXt/Ay/IuAD8DihFrLAi6n9fHATA2JHzGBIx7H3g/0wQViD1PoY/pjlo0s75ci8z7sKTJ9R8iMKOYkXX8MJOYHePngyGDzZZT7/Q4IuqIn5zjlOpaxn3/AOmFipHp+IwsjEq5HtLPqMKRwemPeYO/yxwVPUfhgAUVG+OMZ9ccCEXm2Fk2uPlgASFI2n88R/FONLQjWjOSGbSgUkKsS0FgSJYC0n0w9fYkGAOsxHvxjvin6Q6iZ4PS5kQAOpkEgwVUalBR1Xmvs9V0YELhNlRjZoZ8cZKRNU0jy+0rKZadI26gE/A9jh/lPFWWqDlzFJv7yj5zEdPninLor0lzOVaabQWUOyhYmSFuFg2ZbaepKxEcURo1mm8BDBNBoAJ0OZVSNyR0EwATBxokmg2moI6tBUq39kg/lghqRsMZQvDVsfK0+yvKrLsSB+yqG0HaPuibrpCkq1FUCnWr0hECKrzsRtVpmOjC/Mf4ZJNotpq6tIvbHAoxmdDxJmyYpVy45Z1U6VWzEBLq6kzDILSWI6BsSNHxrmgAT9VYdT9qotM3phwpkbMR8xGE4tBTLzBHTHZ/0xUa3jtoinRve7tAHtCQBqm4G5G/XbEZmPFGae3mBL/cRVJE2B1aiOxII2YwIwh7WSnivN5mjUBp1WCMJAFOkxBBhhLMJ3B26+mKlmvFdcEA1s0SQY0iiNj6Nb9emJPhnCTmy6tWqjSAdTFnYi0CXNrEE/2h2xI0/o/TUGNeqSNjFP8Amhxx6mJM6YOKST/RVqWcZBA86LkItbSJOprqtMKpJE2udU+9s/HqtLNBKJdG0gFQ7PrV2JbSWHtKV2j2QYsGxfE8C5fdjVYneWA6R9wL2xUvEfhZqecD0AzJyKVJDFAEsRrBDJckgg6eitOnBppNhKd4AV0827MaocQQWLhgbiEWVcFdR32G5X7VPeRblBVSQqm1OR/CTqqXiQAJfdYUNVdxXLCdYZVEn7SoKZCCGZ4uJNmKuYBAasxJWmGGa4qq6tBUn2m0oxBBMsAx+0mFkseZyTOlAFx2tpGTdBAVKyoAQXE7aaf3y3s0kAN6oEIGXyxqJOC1wQCG5bp+0YUgBIjlSSLyVoXMwzk6iBG8Iz5jSdZJOoEMqFdIVVe/ttF1DBgv7r2AXUdvNYUxTolVvAZyFabq2tWVm3Lg6t4YGcQtRUgi7odKgDMRIdjAFNNVQ1GBLKrk6K2YKiS86aYB0EgNKHJ5SwuAymHAOndqND7rSY11zCzq/ZtdI3MVFIitmmII0lUKU1CW+zVaal0piAdKteLzit5nPZZkrBjrqstQIzwxgljTUFzIC8oAE+zOH5ieEaOLXJYKfE/PbRlSjPdS9MEU6S9Vpz8Caly1omFCS3hvhYo1qtInU32VQMQAdLgrHuD06hAv7fUkkzuWyIUWGA5ijozeWfo/mUG97AVEJ9xosP8A1Mc0tVzVdDLqV1aOnhlIr7Ro0lT+3UCpT/8AyZcULxRwT6tVlBFNrD0Ybj47/wDF2xpXC010eHU+1IVm91JFVR/zKqMP/tnDPxtwsNl6pI2UtPYqJB+YxF7ZF+xS/BXiL6pmlYk6G5XjeGImO0wvxVJsuN1pUA4E86sJ5maoCDcEBiRBBm2PmfMZdqbtTf2kJU+8fy9fXGjeFvF9Wrk1oGoyiiRr0MVqNTDah9oCHURK2I2jY49DRnijDUhbtGtHNIjeXyq2kECyyJIsJk7duowqqQol2VR3YgD5nGY8d4BQVq4VA2moobUSxhhTd2JMyQlQG/aLYZUMmqABVCx0AG/UWjrPUY1jLdwTs9zc0pEixHzx7yj1A+eOLH7oHxwtWHb9fLGAhSpbZh7r/wA8c8knv8pwTV+v0ccQ3/R/LAM8Ejp8gcKWcLap645PaflhWApj6R8I/rjhI9P17scFQ/o4IDHQflhDEgDvj3mev4ThNXMgAliABckmAB3JNvniEzPiqlMIrOf3vYX3knmA6zp9ROAPkMPpD8SDLZVogvU5Qp2adlIO4Y7jqi1YuMYNmKhMliSSSWJ3ZiZZj6kkk+84tHjfxGc3mnvy0yVAk+0LEb30wF/tCoR7WKpmUIN8ReToiqRK+FPF75GrqEtSYjzEHy1pNg4HwYWPQrqdYrVpLmMs5akdLQunlBPtAOtlmQRAZdJW2wwxxif8E+N3yNXSSfJc8widBNi4HUEe0vUCRcDFJ1wJqzQ/LkSaZ7c1OibarKdJuD0E7nmvgb1IsZ6+ytddmtcNEyf7147Gs0/GSV65TJ5RWaox8ql7LQV1VBqI0zIdt4IsZN8eqeMzRqFKuXanUSQVWoraSQI5CwDCCIE2EXO+NN6JovB+zo2J1PqVSCTeIrVATsFDCmpBEF2tyjDQ0p33kx6e0BA+MD47eziuUvF9TMVGK0xTpJpWnrHmN5SwFnSw0sSXJktLVDvF3Q4kSDbM1J6ALTAkRyn7NhuTvIO22Mp60Vyy46bZNaP62BPQEG8TtMeqi0zhtWzVMHTrQG9iwJsFIACwSIYdpDD/AM1SGZFWoITJhgZnzX12O4Mq9o6TjmYoZtRzvQoLudR0jqSeZwu/pjF+JgX5bLV4KqDzqoAI5NyjrPMDuw57sb2uW6llS3AYyfw74voZSufNzIzBqBaYWkEYLqdJc6BcAAncnF64x4uXL5hKJpVHL6ABTBZiXZhKiNJVdDaiWUiNriYlcndGbpPBYYxUfFNHW9VRIJ0xDFSSFBgEMCCbiZETi3q474qXH8u9TMMlPy9ZKEebq0WRTJ03tBPwxMfYTKrwri1Z0c6aqUqS6j5jAywnRS3aoSxBm4OlXMzANZo51tbEkEcq88nSSwh1I+8ISCZFnEkGMaLVybvpU10oIVZwfIDirqsxlmhdohgWI09RfNKzBLA+qkGb7bgDUBeD/B64pyawzPWlbtBOEZ9BXYVS8aSBobSdRGlQGMqFBaSx22wjKorOoq6VLlZ1nQFUidTaohQCZmwg7EWj+EZzndjY8qwCv3qk/iZvAkt1MDDqhxIpm6DgKdIZ7zGpBMmxJILAhepVQbGcU10MVJplzqeHshSZvMZV01DTLOo9sCdMyQLXiRse2Ir6QOD0PqyeV+/Ifl0GKdTlkMWmSDtFt5ibJ4W4gcrRUsTUdWqVGhpNRXVNN2I1a1IhzYOpE7nDr6X6Pm8P8ybI8pBMGKVbW3SQdhI2WR7WM4xipbkd0JuVJkW3jnKpHnGrQJ6VaTqfwBA+eO8S4/lqtEtSzFJmplKyqrqGJosKmkKSDzBCv97FoI+WKHxHhQbOZlgiEK9OzUqLgHyKJJllNRT15THXecaQjudJGVpZZJeEVDq1VQdCpSoIT+7SBdj8Wqlf/TGDeK6IOTzPpQrf4GxUstw1XXzqQREepRXXR+s0nhq6I0a6pAtrE6B6YnOPcAqUsrmGTOZhlWlVYpV0VQwCMSklQygi0gyJwmlY/cr7eF0qu1TMqruYHIWEx306b/yX3Ye5DgtME/V6IkCPs1LGPUiSRtbrE+uFcW8FOqsXr5okghUVzUkhSdIRFpiSFNpv7ziey3BM2wFLzixNHUi1FQMQpCu51libshIPMNSyObHT5sYr4UUop8uirt4bzRzmsnMeUBq0OKukEKKemXaLKARA2AAAAkczefp051sFIsZ6HtsRvPQ/jqxZuE+Ds1rbU9FSrEESaZkeiUQGHqCdiMQnBPB9Zsy7V2QoRUYaWZm1M4IuVBAAJBE9R8IXiWrwilBYSZswqk9vwws1tIJPTsJPwA3xEN4iywWfPok7ACpTlm6KBMySQPjjv/aKkzU1oRX8xlGqmVKoraCXYiTZKitAH3hJWQcbUcdjvhfGUrUVreyDAMg+3YFRIBbmsDF8OqfE0/ej+639MZH59Y5vKDailVok9okwRY6tcxuF3ixviRuN+9/6/hitRRhlvAoSbWSxniNPqw+IP9Md/wBop0P4H+mK6zTuYxxWF+cfEj19ccnnR3e3fsVaosZ4mnv+GIfiHi9KVRhAaFEDUsB76g5g6Pu2Em+wwIG0yI7wf63xWvEiUkqUYpGa3mrNNikNylap0ztqdj3O84uOpGV0VHIvP8ebMNclgIKimjFFmwI0g6jY3k77qCMNM5mQqMpbySykCq7UkCk9QGcH4RBFjOJan9HhLFHc7ffq1aqxMRpmmOnTEdwHhWWbMDLJTak4AaoyUqIQzT1wpfzGmSNwLavTGfmyawjfbFdSonwlSRFrfWqfl6/L5abVJcBCLyJnWJABACkz0B834Fq1AQqk9nZdI+I1E40riPhGk1bKIz1dAetUKh9Op1RNJYppIjTsLXM4k6Hh3L+ZULUKbFWGlnUOwHl0zAZ5O8nfGLnJlJowzL+AHcN/vCKyOyMNGoSpgkEPselsCr/RvW6VaTfB1/kcX7P8MovXzYejSaMw45qaG2mnG42jEdW4DlRf6tQ/5VP/ANuJ86e6k/wVSI76PfC9XLZyiaq02mqul0JOkeXVkHUBYyByiZNzAxDeN/DNZ87XqIEKsUjmg/sqc2j0OD8CAp+IKCUwETzqcKvKvNQEwBa7En347xRjU4rmFJJUoCF1ECfq9Ezb9Xxrck79jLF0Sn0T8Cr0M1VR9NFqlOmRPl1OQrUMlQ1pEe1GxtY40hfBcvLZrMEE+ynk0wJ7FKQcf8WMx4zx9ss9Opl2KV9CazOstpWF1agYGksNMxcQFm+15biNNvLiojeYAUIIhxEysGDYE2O2M9R3NijO8LoVngPg7L1MvSesKtZnpqW8yvXcEsATympp39MO8/4TylCiWo5Wgh10LrSQGPOpg3idifniW4B/3ekOyAfK2FcfH2B/t0f+tTwF3kivEFJalT6noUrXy1csRKsAGp0zB2CxVMjedPSSI/JeCVpnKtrYnK0jSTpqUqqnX39mwEAaj6RJZ+gq8VosBBfK5sse5FXIgfgAPhiXwpKsIkb0aZW2K7xXMU0zk16i0qXLrdmCqAaYsWawDEhfWY64tWM0+lsfY1/fl/8AHRxWlyKQPiXFqVbh9KjTrU2anl6ZiabjUARUUm41QV5d5UzCycUvM5oVAsNdFVSLyXUKLSdibiTYRcwMQGTqhCd4BBPUXAIZW2IKj2Te0gmIw4rZlQdLAXEyYiCTFjtA0kR2xpKFHPqScpWNctUCuQLS6xFuUbAdYlj33udsSVKhrq0xDKlIEyZJ1rpaFEXOtdrwDffEXQyzVKpQAizHVpJgEGTIHaQD3jEjXzJSIM+0zR1YkaZP9mQJHQnDfJLRdPA1V6+doIrMFVNRGmeWmdQYzIldYIIvrNObG1k+k5vK4fVon2Q2qkSd6bU63Le5Ktb3EYy7J56rQpqUqsmpUqEoSpiLFttUNMC8QpsRZXibxZmqirTq1memxaUeH9BBKyDBm23rYkjFs6NB1JG0pisPTP1nN/26Z/8A56I/lizUTyj3YpPHuNGjm66ADn8o6iTy/ZKJgXOwxpoS2ytmeorg0C4DT/8Ah6z0rU/wzc4s3iClOVzA3mhWHzptivcBvw4kfvqfh9YJGLLxkTQrDvTqj5o2I1P7vvoi48IFlK31ii1OYaWHnQp0VabK9OqVkyNKLUUA7QDEiZipnlbLUs4pCmhrqOImwDU69BgoYnTEACeail4E4yrKfSG9NtS5egF0qrqocKdJYoSNRhrkH94IAfZGJDIfSq9NnjKpoZtegVWADaQhgaCApAuoG5Y3JwOLVvvjg0bs1qpTG4MwLHv6nvO+KnkMwqEkgmQACAbdbn7otuSOgvbAfBniw1sqo0CmE1Io1lzoQwoYkAk6YuRJEE74acU8tU+0gnZRAMkETuRsDsJ39MczWGiovKZTsjl+JZlBUy7MUYkK5+rqNSsVI5gDIIJPoLdAdA8GcCGVqVKjQSUDSWBPMSwACwoVQrXPMS7eyFGqD8DcS8nh1Mz/AOJVNla0iq97dmX5Ymchx3W7XIU0gBIIkKH77CSfwvj15Ss5OoTMeGavnU2XytKMWeWeYNUkaQEgkqpFyAD3vidp5aI6fH8++CfWQ1d7jSaVIqZBEh6tvQyBab6f4bqy3EpMFl3iFgtMSLR1B+EH1jHU+ONDilE5RpGJYBbnYlhpk6TMC5EGOk7nHKWwEiYNp62B+R7dxiM414lFMwrNqGgyQoFy1mlZHKptpnENw/xo7O8PNyFnTBkIVAhd+VjAudRF4xx/6fPTvv1+ofAi4Pk533ix/W2IPxLwVH8guGJp63XTEa10kFpFwGANryMcq+M3FIMQFJA9oQbj4Xjm26jpiLz3it6qq0C2tCo5SuoAF7giNyLiYItBOOico6aKh8UlFF7zviGhSqvLhitNzpW5OhhKiN2lgI/pireGyRxOqSjBHNMq5UgELlW2JAndh/dPY4ovCqb5irSy7VPKZlcKzANqXTrcDsZDkEGftJEjURbauTellMyFqirWAeoGIqU/ZpadIBbSYVSQZ7TAk459Pe42laZtNRi+Sc4R4rp5mrTq6oRK1WmGMAc9NNF56kxPWR3xa6I56tjuv+Bf6YwKnVng2dCmIzNECPU5eI6j/LGl+E6+WzmWp1mo0yWRA4KqQKigrUjpBZSfcRtjKLe233gmDtZI6rJzWe9M0340Muf54b5il78NH4HlnzWe1UKLaczpWaaHSvkUCFWRYAk29ThFXw5lf/lqH/Kp/wBMZN1K0b8lVpAjxDlu5q0PmVw84hWR+ItUpUqobTXVydMOyJpTSATpY6CI2I0Ebkt2hwmmmdzBFN6a/VlNNqYFKmGDprlgp09JZRIBY9MC4/xBjmS45ZGogXhh5WoAhpZbuSWC6g+mDBjWepax6Z+pnL4c9+w74oifW6zGlQVfIdSDT80al0gPR1EBah9nVYQrGASWL3gXGamvKsXDNRWyalgqlPSajDR5hYHSulSNTI4m2gQ2XKNVVmVWIp1GkB3liWQ6yFLOAdaARAYKAGLAYfeEl1t5TKrCqrwvlK5WYliDeDp1HSWJKzbljlWo1V8kQaXHfsaL4b8U0FoKtbMUFqAvC61DFdRIhNRbvAEmAO+HfEfFWVq0CFrJqLLCMwVzoqKTyHmiFJmNhOKtlGpHLCi1RKSo7+a/ltqqUkzDIyhgAbiJIJNx6kS9LxBlq+WzKZanpp5dVGoAaRzDlnvAkiZjeJx0RbOhL/dTHlfitGtxLLmjUSoBlc3JRg0TVyUbe4/LE6MRPFYHEsrED/d87/1MkcShxbMvkKOM2+lpZo1wN/8Ad/8AqUsaMzYzb6W1Jo1ouSMvtP8A5lPtfp0xWl/YmXBkb1DKODp1LFiLKQPhZjEdbbRGJCu3+706je3Rb7twbjWDAAIIUN7n9LgzdbT5blZ0+2LGVYENYG5IY+k7+rhSiM4J1LUUWmAy3llgx7LEHtcwJEdEjmsNCfWaZEEXK6diCuuBewBY2uAHjY4iuIgq2gCWNi09+vx1AwZw7zelKdBrjytSiIU6gRBI66lF++/XCeIjloVbE+wOvM11M/h/dJ9MZoSHfE6g8pGLQwChBtsJfVbUbrAgmDvY4juL1QUSEvLEt1G1u0mAP7pA6zIHOco7imwB6+Xe225jtsBviKzVcugI9lCDYEibqoImy2a56kxN4qHBppYkj6Cy55V9w/LFK8S+EqmbzdQ06gTQtKZQtMho+8I9n8cSWU8HUmRW8/N8yqf+8NaRNhFt8LPgWheXzBnea9STG0kEbThRaRrgFlODPlsk9NjqgKdQUgHnJNpMbjExxRD5dSx9l/8ACcQ7eAsp1FU++vW/9+I/PeBMkilhTbUASCatU3j+36Yby7JVGTefHMJki8dv57nDoVATG5JG3YkdDzWF7T/PEdlagJ59o/e0y3QTBAv3gWuRh+mX00wVZiGJ/hIg2AOoqbz1uDYmIw5PPuNsunhrO+RlqctF6yuAVDagzlWUOL208vWSSJszbjXiM1qdCTr0ai+oAS50gNsI+9aF3EAiYr1VKyrqYMEQuDfaCAwMg9NI6Dl9CS2+uM5F2bexGs3kk33JJJJ/i6xjnUW7Id9S/wBbwpSVwKVOm7akVSFqAliARBCsFVTYuzKAQL9cFXw9WphiKLqtMmmxpvI1WlJR/UW6z1xbDklb7h+Jn+WFjKHTpEabHSwUrI2OkiJHfEy8LB8SkvqxPQT6lUp8fq5arT86rUpAsoPnapKawzCKl2m998IyvjiqrGcxTZu5NPX7JF4W4gkwTuTi85fNsK5rtTWpUK6GPmMFItukldXKLxO/fFYzXhYtWNR6VJtRksq6XHKQCBs14+8vU4l6OolUZv7k+TL1KtxClmc7UY0les1uZVUKCuwLWUEDuQSD1ItDvRdCRVKqwMRKveYN1Zr9xMi89zpKZtqFNKao1JQsKXpMxDlpv5RqDTPOWZxJ3MmRF5Lw9SzWarV6vlZpuULSp1aVUABKaguoYuCDT07X1H1nkjreIi2pwdLry39sZNvLjj1/BX+HcQ1UiqGmQdS3WST7R1CQCoDEz0k/GZpkRLKamsvIJLyuorCm0BgRbbeJDYneK0MvRpt5uTppZoXytJOkEgH7MDTE721EAAm5puc8McQJBp5eppkkaWVbbrJLyd7zffvedPWl4nFNV6m8Jx0uFb9iW4FUK56gz6eVkWRt9sXpQCTJE6bH0tNjoyK3mVASSrRAnlFo5IQG+5ljeY64zGjkM3RXza2WZTRZKtVi9DmNJUqswHmBnNrROwEyDGi5zNUg/wC1oqAw+8SSBE7EaTvG/f0x7fh6jpqLMdR7pNoyrKjy+DZ9CJKV6CsPUGmp29V/DCPCnGXGbyCLVreWKZVkLcuryqrNCiARqYbibXJN8XnhHh7JvTzdOuAVr5qpUOmrGoB2NMkKw0gSCADcETewY+IfDHB8nTVzSLyxCJ5lQyRdjdoAFzJB6Y57jG0xbKSY5y2Z/wB4zpveup2/+ny+BcR4t5cQpMzBgkAgE3UXbpYXN4B6tMjR4bVqBDkqih4OuogIkiRIV2JGkE6hI5fdJOJ8P+rM31DL5ddSOpddOqAFLUnUrIZ/u/d5QCZYgc1wvnv7nRpyXsMcqW80a3+0VwA4LMIkO1PTAaCLEPdYYiNKNiNbiFMuxDIQoZgkBYZWVKYESWIPoIESRuXefyegMo8rzKoB5CAzM59kHVKqo1HzCUkOCIvqBl+H0mFFG0ipVgOEYsEVbhQVOmozNqYubHUvtXLE9lNyN5VJ1JZeM464Xf6AVD5i6opqpldO2pJgAAQVIII6gqBBkg4luFZepTp6lsivrJ1gALpUcxJgK40DTYxPezvP08uqmoaVSoyhEZvMproVYAcqlIILBReOwiTNS4p4kmFTX5ekIqidJVCpI0ixIAloIIabXGMtLTlJbovF13ZlPSl4eVamHXGLp/csHFsy9Yoq11qsKY1JTXSFn7oMksQujcA8swNg9zfiyoMsqVCoDg0wFsyzeB2QFABBPWRAEUvhefOsNTaEGqJHVWszKvNqdyf3epAtGJfN8UVWJE1CRGoRsCCgLxBJB9Nzy2EaTTuiXJT+I0Dg3GTmM/lyYhKeaAgMPbFFiea8cgiR88XbGU/R1nfMzlN9JBZa+qd9YQ6lNhtA+M/DVgcaRTSSfeTOqEtjM/pcaKNeDH/d7zH36XXGmMMZj9L/AOwre6h/jp410/7Ey4Msy2bNRdJADg6ZizEWE9NX53wTJ5lqxanUiQGGqNOlpsWI/jCggR/LDLM1ubzqdwbOu11iJF7yAev44K01HD025rAxYvJEEXudh6HTtvjeRz0H4soWmyySNQanYbXLXuD7Y22vvNycNIbLVZ2RWZPVgAZm5HMNrTqIw6q5gAoHWxAlYMAGUK7y0SwIvsvUzgdM6QQRqRqZWVDEnSCBJHW6m37pxneCbxRG1nJQgx7I+AJhtvff39tnFKj9gyqJllUEXMAiSRvY2Hr2BOGgoMQCo9oF2UX0qLqDvGoQQN4jeZD6k7LSDgKVYMD7OqWiCJB3iNr+7DeDRWmbRwzOD6vRLEISiASym2mz3ibDUV33F4nHsxxAIAoddR3llJVSLG78+xbeSDvPtZnl+Ov5WgklCqEyZsIW1gQRMSNJ5QDEDBkzzKRzMRo0crMsqo5BykWEiAZEfGc91FNS4Re24+mp1NRFJvTkMRtFzCggEA7jc3jaLq8dV0JZokEEEbHadrmCJWSRHvOKoc4xGm2kEMeWASNzCz1vYyNTTIJwyTMkMGJJHUlphTAJaegBG+w+OI830M5Nogsj4eqkBi3kkdTIMbE+/ZY/i6dbDllVlK1CGZhYaWU7AMyg+zygSFFiDG8BbVUsCwIkkmD62B95J/1watWK+0pW8XEEmBaLEDTFx6egxhqaspManm2EyuX0qpl9I2kxIjSw1aTe+94I69YqrlWFaaKgtL8yi7MbsbtYTOHKooIJRWMnkMloEgC1wssSVB30mJw4oVASC6CwBYspqAkyOYIGYiQLjqe18Zxm455OhyUopI1JVnf8sHCDofmB/TDanTjpb1MYMgv0HuH8zj0bLDae8Y6ac73998ckjHPMI93czhAENEdh8v6Ya57gdOraolNx2ZFYfjfHqvGdNlo1GjqQwHwsfyxxeLVDtTqe7y2P46h+WDIYC5XhTJPlVqtOegq1Cvwp1CyL8FwCvwbNJzUa6sTMiqv7xBYhkCQSb7G9/TDpczmCbUwV6zA/JzH44XmeN0adqlWmrfuhgzT2CjmPwGE3XJcISm6im/kRz8erUwfOoVEiTqQGqhENtALCSVtp2GDZbxGlSArU3LKNIDXZ4uoUwejW02j3ST/bJP7OlWb1IFIf/tKmPcDhlm8g9cMKlLLKCL6kNYn3yKY/PAot8IvZt/u0vm8/ZW/wTGbzoWlVcIWamoIQXZ2IBVEtckkLEEz0OKbm849SqKtbLVKDDk+1EBVpFnFSTTUvLVAAJIgG6y2H2VyuWplglSo5kSlEsdJ6ctAal2G56YfU1KEtRyiq0xrqFVY/FRUqH3NpxlreH8yO1uv3+BuEff7UvvKv0RPCqbsGCo6oxqFfL13DrAYuTonc+2CLAbDA8n4GqgqzuF0ydTQXWSZ03dVBEAwwJiSegk34nXn7cVNOoGcsEPJ1DCpqcn+wATIgYFU4Nls1VgZqzK2mnW1u0sCDp8xxtvYRfGC8NDSjUU5fVITlFKkv23/5X4Y3bh2RWC9RKhU/+DTBUaehA1hSsi8qRbbDJfGOUFdaVLKkl6qqWqiwLEQ0HVPeBHf1xO8R8J5moWWnWp6Y0oOdNKqwmDoMsRvzbwcUtvBedpVMuz0Him9HWynzEAUoWfkckCepWwUzYyVpSnlygo1x1/IlrSckl156f8a/Nk34rzdatlzSauiK50uFpcumf4mJOw2ZemGuV8Bk5Sn5elwy6h5gu2uGCwOXSNRJ3kiLjBuPV4SUVdQMgnUb3gwWK2nt0GJEZ0eTSaowI0UwFJI1Mo1czEG0AEqBeQGsAB5Or4zVlCPxXn/rv2PU/kfC6WlFSUa7ffqU0eFKyU48jladIplWJCkAtI5iCWBDG5BmOgU3AczUrKyU2ZaeksKa/eeQUBESV0qCASRpF4jF4r8RJUtWP2YAOkffi5MSSUPNzNcDVEyThm/ieRqvoFtKCVMhpVSwUsx5dyBzGNicNfyGtLiKPGe1DfwjkatLiNIVdI1CtAVlgRSJgAExYrPeJ6ydNGM58PcSNbiOXAuFGYaVuADTOrVp5QNRBkQB5qgyxxpfl9cev4ecp6alLn/Im92QDnGZ/SvVEsjrKFaRY6tMBXp7SIm/cbHfbGotS9MZT9LyqX0v7JWlN4kB1JHyU7XtaTbHTDkifBmf1TyGaG102JB5doknUDAmwvIIIPLItNcI4bynylAPmIGCwSVjUySTIIYyTAYLFojEnkcvTq0VhlNOCLe0QmnX5g0aVEmwgFpMW0yXM6aRyxUCKaujLI1abyyXGpwyDVbZ29obcs9ecm4dTKOhKacn38yAzHCXqZetpXWVePvKQGvcMY5Sad7HTqJABUswp0C1NVYgn22ZiTCAaXMTeJ02MFbjF1zmWNRHokoupV0LBYyGKg6WnlvTkRdwLmVmCfhlL7OlSDJrVNIUr5lTzEUMoOgOdWp1bbYcgWxrR1m1T7wbanhtjpPvuit8NzrFyC7FYbSBpGwMHmMSAxgeh92JfJcALsVdtS0gDyxNp1yDPLAPMGBXVqvthnmKKEsoohGDMdyWJ3jSAIOx0gdBiUrfa88EyAQRMW0ktOkEoWi4WxC7RI6Zy9DOO1MXVp0xl0iWJJCh+kQDJgB2JYkAEnfYEYjqeZkklSZiQFuCRAG3L7JHS4HXZ8BT1KgUIxBLESrEkbDrM9CZgm0TgS06QWAx5Sb6gSZuYHsmdrgziFwa55wCZF0rq5S1gSQNRAvYAdZ3v8hLNiwMqrwWgEgAbDbYTAJgm0YkKKq1Mkib6gogbWEE7yB0iBJvIwbOtJCgQBp3EtvBiLBbExHcknofQlw3K+/qdqUQAHCCAGJVgSbkSZYAzEMCNuhx7NU6uqmUgyrGNgSJAkm0nVpA2uZjqLM5uwkWBMXmQCOs3OxN/jhs/Eg6wF9lRdu/UzJtcm14jEeUJ6cejH/CW1MfMOixsRdgsTPXdhaeo2nDg50uAdM6hIUTaCfaIgjeYB6/JguY1FWLXHtHS0CRAgxD9BHxMbY5VqyAJXT1AkE9rAGdh16HaL4bcmJr61p/zjBVp9/wtiOokfvfP/Lb8MO0qEG0H8Md52DpUAvH9cKFTDf6xG4PT9d8KObESdu8EbYBAOL8RaigdaeuWVTzFQoYhQxsSRLDYWE9sBFOu/tVUp9xSpyY7aqhPz0YVxXKGsFUVTTWZYaVbVEFY1bQRPX3WwhOCUj+1d6p7VKh09fuLpT5rgi1m03+vxk6FJRgqcbzeLf13fD9v2Nq7ZYHTVqtXefYao9Qz0HlU7fDRh5lKjgRl8qUHdtFBT6lQDU+aYk8pRWmummqovZVCj5AYcCf0P64rfX9UkTPUclUm5L0bx9Eqr7kcnDa7+3WWmO1KnJG336kg/8ALHwwX/YFE/tFesevmsag94VuQfBRh9qx236viW2+SFJr+uPlgEdKiAsAdJAA9wAt8sKp7WAjtzH8onB1cdB+J/mcJqVfcPdc/j+v5IkStAt0/AfhO2OZnhlMgioNQPRoYH3iD/PCJvcsR6H8DeMHo0hMAD+9IPvsB+eACJpcEVDNB6lKJAWlUqaBPXyy0fNcEf64ns1kqIbHzaYB0n2gDT0idJIEjcA3xNsFHtkT0KiD+c47TZGDGTy7sbEAeoMn5YTuilyZjxr9n8sSOSpZJ6dBcxWqUmVV9oRTLJB1hypAvBALfdsBFmPHMnU8sqqMzWgKpJ6dB+rYk+C8RqeVTotQIKiJOqAAZE8pAbYwQOl8eJ/HeHuL8yP3Pe/mNSE4RinfbC5vwz9YosuUzVLMew3tRq0iNBZGaFIUTYW1TM4is14NzVGiqCkH06rUHBJ1kSJZkPQCYMgC0mBPZnw9S1SyqpXmEPoYTI1DTt8+nphDcNzCmaWeZQpkLUcOu8hSGDWnbqBAG2PR/wBHpcJNdT5xwTKnw/gmZh1qI9MgL+0DgGQ8xIu0sepsZ6wJqhQYoGUkg6eYNAgLEmYInT6G/vOC5zj+ZoqPrVSjWGqFNEHUGAc84hVKwAIW8m5gyITKZny1YFmZD90JddQgX1xe4iZntOOqOntjtL03twiwZZJYlcxUPMDC1GNo2kH0H6nFF+kMsvkLVZmeHILMzwLfeaWNiT191xNqy2XKgBKkF5gOpGwmTBI2tvin/SUSzZcD7Q6KnsBjq5gJHX7o+BF8Vpv4i9RVERwOk9CJZalGpytpcnRf/wANZGpC7KW0iSINoMyFDiQ8003YajoqAadRMkABLwCFVmJGoS1mQxiqZStSpDerSLqyMjEABXCqzAEHUAGnudHylclmnCIaZVlFRqdMuja1RlPMqg8/2Y/d5gukbuDhPS3SbYaUntrv8Dk58GjSqwadMoSgQPCsV0sHUAkoDSYapBirpAAOtfDOgiVKt5muICmIJbUpYmNWlWglivl3YkGG2Y4pTWjTo0UaoKVJt0gVWduQurKCAliCp6sZEQ0HTqyfNpB1DVD5pIABBbUCSbAw45QenSNRUNHNvv07/wAibaJpxRaDGliTfUG2MHSTygWgMNgwjfAqbhSAG5WtT1RAN1pp93qwO1osQNUQ+fzaloHN0UmNrAzBiPf27zBMpm2uV1Hfqb7czdvce/TG0oYyckmmO6KIjqsFnfQADpUAwZA2JBI0zAnVEkgjEhV4cAkkstRjdpMSPTZgWi5kwehxE8LzINZWZEAmbiYP3Sb9GtJsov0w543mdbBdUJUYF4gmF6XnSRBOmY5iesmazRcNtNvJ6rWppB1ByB1GmDcEk9oJkAm0C9wWtPjI0sUVQSZkAAwOh7mIie2C1suivTlmYiIIC6WAknYbTa/cA7TiI4jTpg/ZtOo2EyAPlIvf02xtFJjlfIStmlJlySDAVQZA7zOw6iCZmZwrI0tQZoAErO997KPeF+fWMMjRA06mnpYbfI3j9dsO62aSkzaDAYfd6ERHoRvbvhtdEJOxymf0t91pheU9FJgcp6z1ifngdTM3NlPSXgAETZT2HYzedusTVzJZpO3YWt2/Xrj1XNOxmWttckgdp3O/44S0kRR9BKAMERd7/r1/LAFVxsQf89v1f8cFWr3X9Htv6fLEnSGVjgi1yMBGZX3frf8AXbBNUzcfGPh/rhAGGZ2BGCIyHpf0thuie73jv+v5YWq+n664AHKIOjfOMLluhHp+h+rYbFbf59cdUEfj/ngAeKW6/wAv647fpPS3T8AT/p78NtbDChXPcflgANUzItqIHSSdM/PHvrImJBJ6CP0cdTN4S5pt7aIfeoP5jCGGpmdrfr5YWdY2IPz/ACmMNjlqfQR/ZLD/AAsMd8ntUdfirfiwJwwOHe4/Xuxwlet/hgdbMFCAag1GdIKqdhdjBUKo/eJABIEyQCzCu9UB2ZyLstIaUUdC5YiST93qL9gUFEvlKeuynrflPzG2rY+lt7RhxrRPYM+saeny79Ivt3Z1Hc2bTbbSsT2LaiT8B6YSlM+/DEEzDarn+WGlXKhwQSVHoTI90b/lvhxfthJqxvI/DCGQDcAp+X5ZLG/tGD94HaImBp9xPW+E1OBi3O8Dpy7z0kHaOvcbWxOueuANSHQsPcRhgsFf4hlahgrJC7ARPTeBY2EwO4vAxTfEdOpWrI1RTS8oFUBUg3IPtTB2Fxbf1jUhSv8Aj+vXHnphrQI9ROHGSjmhSuSpmTU85XX2Xci8ySR74P8Apgj8VYgLWpU3AEbGmQLWmmVI2uBGwxoeY8KZd76QG/h5R8REfHENnPCEz5T/AAYah069Pl1xrvi+URta4ZSWy+TaA1GqgAIAV9Yvp6Pe0CwbHcr4Ry1SoFpVyXdgERkZWLE8oEE3JgbjviVznhuohIamYHVASB+cjCfD4GXzdCs86KbksNPNZTECYPMRuRYe7FYfAsgc/wDRfmEJJS0iJIJt09qDM9omPWWv+wKtAMGT2iSTojaABzXI+PU7HfZ8j4xytSNFdVLWCufLMjcANE7dJtfEjKsNQ0sDseUz7iN/niHGwteh82Pw4tqiZupM6ZmxI3ABBG97HbCKeXJgLAsQ1wxIB6WAmBE/xGY3x9D5zgOXq/tKKMd5IBIPfmDQcQua+jrJMpC09A9APfYSFF7+zhbWRS6GHcRoqNWklSGix2PUW7wxj1O+5inpnTJB6XG0Y2fOfRJQPsOI7EsB8gVAxG1PolqAyqK/udiSe3VR88UsFbb6mVLS1ExftbCSp2In9b4vTeBtROhTaRKaagsbwQWB6eySMB/7Gge1rB7GBPpsf1OHY/KZTXQgm0joY2/ngq5c/fUx3H4dDO+Lf/2YVfZWREXLb2k9vl3wqtwKQRJXoeba/wCcgTtviW2+CvKZpSt+f54MX79yO+045j2MxhNIieh/l/oMc8sfr549j2AYo0bnp7ie+F8wEzO536Rj2PYQHFrkSSATEH4THwnpg/1jeRtM/jt3vj2PYACUmnb8ulvynCz7h+tu2PY9gA4UFrCLdfjjytP69/8AQ98ex7CGeqED9frscCr1Ctuv67/0x3HsAyHNRq1TylbSGkux1atII1aSGBk6dIGyi4ty4nqKBFCIAFHS/wASSZLE9WJJPXHcewAzxzH6+WOrmb7frpj2PYQBkrTtj1/1+r47j2GIFoB6D5D+Ywvyv5dP6EY9j2ABFTLsRaD8SP5HDCtmQhhlj3GfzAnHsewngaOpWR7DV0NwOvxx6pTjHsexQMa1+Wx/DpsbYj81lUcc6q07yoM+h749j2GIjMx4YpMTpGg/wzEj0NhPpHxxF+RUyjvoqMCQGOlmQFo3OiOg9dhOOY9ilJk0Oqfj7OUjpZ0qAG+tCTAiYZGQ/OSZknE1kfpRVnVK1FlY3HlkOpBUNJ1aSpgjqeu++PY9jZK0TRbKOaWoAQCJE/OMGqUoE9r/ACx7HsSLqfOvD9QVTTcjYAz6dth+vfiUbjmYTmWq4kC2qR69B22vvj2PY0JC0vFldTD6H3N0UdJ6Adx8vjhdPxcD7VBCANhIue0k/qe+PY9gpDUn6n//2Q==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AutoShape 4" descr="data:image/jpeg;base64,/9j/4AAQSkZJRgABAQAAAQABAAD/2wCEAAkGBhQSERQUEhQWFRUVFxYYFxgYGBgaHRoXFxkXHBcWGB0dHCYeGBwjGxcXHy8gIycpLS0sFh8xNTAqNicrLCkBCQoKDgwOGg8PGiwkHyQtLCwsKSwsLCwsLyosKSwsLCwsLCwsLCwsLCwsLSwsLCwsLCwsLCwsLCwsKiwsLCwsLP/AABEIAKYBLwMBIgACEQEDEQH/xAAcAAABBQEBAQAAAAAAAAAAAAADAgQFBgcBAAj/xABKEAACAQIEBAMEBwUFBQYHAAABAhEDIQAEEjEFIkFRBhNhMnGBkQcUI0KhsfAzUmLB0XKCsuHxFSSSk7MWNENTg9IlVGRzoqOk/8QAGgEAAwEBAQEAAAAAAAAAAAAAAAECAwQFBv/EAC8RAAICAQMCBAYCAQUAAAAAAAABAhEhAxIxQfAEE1FhInGBkaGxBTLhFEKywcL/2gAMAwEAAhEDEQA/ANoWnIuPhhJpEbXx7yv3jHuODKRG/wCOKJAiuTaBgvlAjAHy0/64SqMveMP5Cv1FsGXaMDOYJ3wo5ibXnAmpNvbDS9RN+gsAHuD6YLSpmTqmOn+eA5VDqv02w8qYG+gL1PGBsMIYE+mELXvBt2wQ1cTQ7OMQBhMHcYRVLdDhP1nvOKoVhpHU4aZihJBnDhVDbXwJ074ccCeRdNzF/njtSpHrgIrGbDDhbi+BqgTBDmG0YDWy1rYPE2GFhQogXw7oKsjaLMDBXVO1/wA8SHlgXOApluaSY9wwSvXEgQTipO3glY5EVPTDU0yTh1VRip0xqg6dUxqi2qLxO8XjGY+JeEVqqM2Zq1KhFWippEgIF+tIrA01+zI0GQxBaNzhbqK22XrgD6qFOs6FXqojspg6CyglAewNsSDVSdsY1m/DlCmaZ8oLrf26ahWSKdSoGDASCGprcRvjWeB5J6VBEr1fNqqOZjuT27mNp69gLB7m3bBxrgOyzgbU++PVlaeWB78dpCLvzH8B8MadDMXRBjA8xUjc/LBBWD7MI9MJbKDtOF1yP5AqUHHqiDCWysGxj8cDq0JiGMiJJO/e2LpXyIRUfDao98SZUdBgbUsCkkDQwXLAmT+WDagNsKrLaTYDqdvnthjlM6lR2FOoj6dOoKwaA06du+lv+E4u7FVBnbAjVjecPX0gbzgaUNRiCB6jf3YEwoYCvLaYw6OXMbYc/VFW9sCq5mbDCcr4GlXJZK9UMLHA6dMdcNjl4/ywRQRtqHvxyUaWPFWLi/wwh6pHS3ocDTNCNyD67YMK4ImxOJodiDWn7pJ+GCrRtYfA4TTqTsMDaqwNwcMBwigemPVa/bDfzZwRVteD7sKh2epvqsQDgpo2tOBK6+7CajspkHDoVnXXscILmNsFFYi5HvjHXqq2AANOmJnfDkNPTDcKZscLBg82B5BHdAnbHHBOFJVBnpjzDtfAAOmehj4YLIwAqOoOFKo6Xw2CFOpwAKZwZiRgaueuGhMXHScU/wAaUfLp5l4keSa3eWo03MAdIFND2lsW/UMQfi/hSVsu4ak1VlB0KsyS0AiBZxsdJBHKNiAQqsadFXbIa87l0AXSC+rvCNTKj3FFriPdi+CrHW/uxmX0NcCKmtmPICBoWm8KLq9VKqgD3KCYj13xqLoO2LaSwTdnWbAXScceppuSFHdiAPxxF53xVlqczU1FRLBRJAOxvEj3Tg4CrJB+35Y7TQruYH5+/FQzXj+WK0aDGJJZrKAN9U6dJ+Ji0xqWYmv4qzdSxdafRkpgswaAYDKAwIFyHFhdtOxdlLTbNCq1ou2lV7s0D8cROd8X5SkdLVVLX5VuTG8TC9R16jGdZot7VRndgPbqNpQgxzsF9oGIUaA9SSVCqC2FJklX7OmAslVACaiGiQiz9m9XTcIBpQHXzEQQpafqWbOfSID+woO20GpKXayhljUCTAAFyTAGITN+LM499aUkJ0wgltV4APMS3SNlMyw6s6jwFJJGnlPNrLM0zSpwVVmMEVKxIFyAysG0squZbX5dODVa3KBppKSNSqYEAGJYiWhZBOlMNFbYoRxbiPlc+YrNWddmYsYnuJC1GPQaYHuuYzwP4y0Z0l+WnV5Wk7A6dLk9IKgmIEM56DDLivBmr5ZKonUVFQCerCSvrM794xVcrUIIYbi4+H62xl5yb+HgHC1k+o0p+nzw4ZyBinfR94j+tZVQx56YCnckr90km5IgqT106rahi2DHRyc4NjO4xzy49nA6tZQYLgE7CRJ9w3OEed0VXt/Ay/IuAD8DihFrLAi6n9fHATA2JHzGBIx7H3g/0wQViD1PoY/pjlo0s75ci8z7sKTJ9R8iMKOYkXX8MJOYHePngyGDzZZT7/Q4IuqIn5zjlOpaxn3/AOmFipHp+IwsjEq5HtLPqMKRwemPeYO/yxwVPUfhgAUVG+OMZ9ccCEXm2Fk2uPlgASFI2n88R/FONLQjWjOSGbSgUkKsS0FgSJYC0n0w9fYkGAOsxHvxjvin6Q6iZ4PS5kQAOpkEgwVUalBR1Xmvs9V0YELhNlRjZoZ8cZKRNU0jy+0rKZadI26gE/A9jh/lPFWWqDlzFJv7yj5zEdPninLor0lzOVaabQWUOyhYmSFuFg2ZbaepKxEcURo1mm8BDBNBoAJ0OZVSNyR0EwATBxokmg2moI6tBUq39kg/lghqRsMZQvDVsfK0+yvKrLsSB+yqG0HaPuibrpCkq1FUCnWr0hECKrzsRtVpmOjC/Mf4ZJNotpq6tIvbHAoxmdDxJmyYpVy45Z1U6VWzEBLq6kzDILSWI6BsSNHxrmgAT9VYdT9qotM3phwpkbMR8xGE4tBTLzBHTHZ/0xUa3jtoinRve7tAHtCQBqm4G5G/XbEZmPFGae3mBL/cRVJE2B1aiOxII2YwIwh7WSnivN5mjUBp1WCMJAFOkxBBhhLMJ3B26+mKlmvFdcEA1s0SQY0iiNj6Nb9emJPhnCTmy6tWqjSAdTFnYi0CXNrEE/2h2xI0/o/TUGNeqSNjFP8Amhxx6mJM6YOKST/RVqWcZBA86LkItbSJOprqtMKpJE2udU+9s/HqtLNBKJdG0gFQ7PrV2JbSWHtKV2j2QYsGxfE8C5fdjVYneWA6R9wL2xUvEfhZqecD0AzJyKVJDFAEsRrBDJckgg6eitOnBppNhKd4AV0827MaocQQWLhgbiEWVcFdR32G5X7VPeRblBVSQqm1OR/CTqqXiQAJfdYUNVdxXLCdYZVEn7SoKZCCGZ4uJNmKuYBAasxJWmGGa4qq6tBUn2m0oxBBMsAx+0mFkseZyTOlAFx2tpGTdBAVKyoAQXE7aaf3y3s0kAN6oEIGXyxqJOC1wQCG5bp+0YUgBIjlSSLyVoXMwzk6iBG8Iz5jSdZJOoEMqFdIVVe/ttF1DBgv7r2AXUdvNYUxTolVvAZyFabq2tWVm3Lg6t4YGcQtRUgi7odKgDMRIdjAFNNVQ1GBLKrk6K2YKiS86aYB0EgNKHJ5SwuAymHAOndqND7rSY11zCzq/ZtdI3MVFIitmmII0lUKU1CW+zVaal0piAdKteLzit5nPZZkrBjrqstQIzwxgljTUFzIC8oAE+zOH5ieEaOLXJYKfE/PbRlSjPdS9MEU6S9Vpz8Caly1omFCS3hvhYo1qtInU32VQMQAdLgrHuD06hAv7fUkkzuWyIUWGA5ijozeWfo/mUG97AVEJ9xosP8A1Mc0tVzVdDLqV1aOnhlIr7Ro0lT+3UCpT/8AyZcULxRwT6tVlBFNrD0Ybj47/wDF2xpXC010eHU+1IVm91JFVR/zKqMP/tnDPxtwsNl6pI2UtPYqJB+YxF7ZF+xS/BXiL6pmlYk6G5XjeGImO0wvxVJsuN1pUA4E86sJ5maoCDcEBiRBBm2PmfMZdqbtTf2kJU+8fy9fXGjeFvF9Wrk1oGoyiiRr0MVqNTDah9oCHURK2I2jY49DRnijDUhbtGtHNIjeXyq2kECyyJIsJk7duowqqQol2VR3YgD5nGY8d4BQVq4VA2moobUSxhhTd2JMyQlQG/aLYZUMmqABVCx0AG/UWjrPUY1jLdwTs9zc0pEixHzx7yj1A+eOLH7oHxwtWHb9fLGAhSpbZh7r/wA8c8knv8pwTV+v0ccQ3/R/LAM8Ejp8gcKWcLap645PaflhWApj6R8I/rjhI9P17scFQ/o4IDHQflhDEgDvj3mev4ThNXMgAliABckmAB3JNvniEzPiqlMIrOf3vYX3knmA6zp9ROAPkMPpD8SDLZVogvU5Qp2adlIO4Y7jqi1YuMYNmKhMliSSSWJ3ZiZZj6kkk+84tHjfxGc3mnvy0yVAk+0LEb30wF/tCoR7WKpmUIN8ReToiqRK+FPF75GrqEtSYjzEHy1pNg4HwYWPQrqdYrVpLmMs5akdLQunlBPtAOtlmQRAZdJW2wwxxif8E+N3yNXSSfJc8widBNi4HUEe0vUCRcDFJ1wJqzQ/LkSaZ7c1OibarKdJuD0E7nmvgb1IsZ6+ytddmtcNEyf7147Gs0/GSV65TJ5RWaox8ql7LQV1VBqI0zIdt4IsZN8eqeMzRqFKuXanUSQVWoraSQI5CwDCCIE2EXO+NN6JovB+zo2J1PqVSCTeIrVATsFDCmpBEF2tyjDQ0p33kx6e0BA+MD47eziuUvF9TMVGK0xTpJpWnrHmN5SwFnSw0sSXJktLVDvF3Q4kSDbM1J6ALTAkRyn7NhuTvIO22Mp60Vyy46bZNaP62BPQEG8TtMeqi0zhtWzVMHTrQG9iwJsFIACwSIYdpDD/AM1SGZFWoITJhgZnzX12O4Mq9o6TjmYoZtRzvQoLudR0jqSeZwu/pjF+JgX5bLV4KqDzqoAI5NyjrPMDuw57sb2uW6llS3AYyfw74voZSufNzIzBqBaYWkEYLqdJc6BcAAncnF64x4uXL5hKJpVHL6ABTBZiXZhKiNJVdDaiWUiNriYlcndGbpPBYYxUfFNHW9VRIJ0xDFSSFBgEMCCbiZETi3q474qXH8u9TMMlPy9ZKEebq0WRTJ03tBPwxMfYTKrwri1Z0c6aqUqS6j5jAywnRS3aoSxBm4OlXMzANZo51tbEkEcq88nSSwh1I+8ISCZFnEkGMaLVybvpU10oIVZwfIDirqsxlmhdohgWI09RfNKzBLA+qkGb7bgDUBeD/B64pyawzPWlbtBOEZ9BXYVS8aSBobSdRGlQGMqFBaSx22wjKorOoq6VLlZ1nQFUidTaohQCZmwg7EWj+EZzndjY8qwCv3qk/iZvAkt1MDDqhxIpm6DgKdIZ7zGpBMmxJILAhepVQbGcU10MVJplzqeHshSZvMZV01DTLOo9sCdMyQLXiRse2Ir6QOD0PqyeV+/Ifl0GKdTlkMWmSDtFt5ibJ4W4gcrRUsTUdWqVGhpNRXVNN2I1a1IhzYOpE7nDr6X6Pm8P8ybI8pBMGKVbW3SQdhI2WR7WM4xipbkd0JuVJkW3jnKpHnGrQJ6VaTqfwBA+eO8S4/lqtEtSzFJmplKyqrqGJosKmkKSDzBCv97FoI+WKHxHhQbOZlgiEK9OzUqLgHyKJJllNRT15THXecaQjudJGVpZZJeEVDq1VQdCpSoIT+7SBdj8Wqlf/TGDeK6IOTzPpQrf4GxUstw1XXzqQREepRXXR+s0nhq6I0a6pAtrE6B6YnOPcAqUsrmGTOZhlWlVYpV0VQwCMSklQygi0gyJwmlY/cr7eF0qu1TMqruYHIWEx306b/yX3Ye5DgtME/V6IkCPs1LGPUiSRtbrE+uFcW8FOqsXr5okghUVzUkhSdIRFpiSFNpv7ziey3BM2wFLzixNHUi1FQMQpCu51libshIPMNSyObHT5sYr4UUop8uirt4bzRzmsnMeUBq0OKukEKKemXaLKARA2AAAAkczefp051sFIsZ6HtsRvPQ/jqxZuE+Ds1rbU9FSrEESaZkeiUQGHqCdiMQnBPB9Zsy7V2QoRUYaWZm1M4IuVBAAJBE9R8IXiWrwilBYSZswqk9vwws1tIJPTsJPwA3xEN4iywWfPok7ACpTlm6KBMySQPjjv/aKkzU1oRX8xlGqmVKoraCXYiTZKitAH3hJWQcbUcdjvhfGUrUVreyDAMg+3YFRIBbmsDF8OqfE0/ej+639MZH59Y5vKDailVok9okwRY6tcxuF3ixviRuN+9/6/hitRRhlvAoSbWSxniNPqw+IP9Md/wBop0P4H+mK6zTuYxxWF+cfEj19ccnnR3e3fsVaosZ4mnv+GIfiHi9KVRhAaFEDUsB76g5g6Pu2Em+wwIG0yI7wf63xWvEiUkqUYpGa3mrNNikNylap0ztqdj3O84uOpGV0VHIvP8ebMNclgIKimjFFmwI0g6jY3k77qCMNM5mQqMpbySykCq7UkCk9QGcH4RBFjOJan9HhLFHc7ffq1aqxMRpmmOnTEdwHhWWbMDLJTak4AaoyUqIQzT1wpfzGmSNwLavTGfmyawjfbFdSonwlSRFrfWqfl6/L5abVJcBCLyJnWJABACkz0B834Fq1AQqk9nZdI+I1E40riPhGk1bKIz1dAetUKh9Op1RNJYppIjTsLXM4k6Hh3L+ZULUKbFWGlnUOwHl0zAZ5O8nfGLnJlJowzL+AHcN/vCKyOyMNGoSpgkEPselsCr/RvW6VaTfB1/kcX7P8MovXzYejSaMw45qaG2mnG42jEdW4DlRf6tQ/5VP/ANuJ86e6k/wVSI76PfC9XLZyiaq02mqul0JOkeXVkHUBYyByiZNzAxDeN/DNZ87XqIEKsUjmg/sqc2j0OD8CAp+IKCUwETzqcKvKvNQEwBa7En347xRjU4rmFJJUoCF1ECfq9Ezb9Xxrck79jLF0Sn0T8Cr0M1VR9NFqlOmRPl1OQrUMlQ1pEe1GxtY40hfBcvLZrMEE+ynk0wJ7FKQcf8WMx4zx9ss9Opl2KV9CazOstpWF1agYGksNMxcQFm+15biNNvLiojeYAUIIhxEysGDYE2O2M9R3NijO8LoVngPg7L1MvSesKtZnpqW8yvXcEsATympp39MO8/4TylCiWo5Wgh10LrSQGPOpg3idifniW4B/3ekOyAfK2FcfH2B/t0f+tTwF3kivEFJalT6noUrXy1csRKsAGp0zB2CxVMjedPSSI/JeCVpnKtrYnK0jSTpqUqqnX39mwEAaj6RJZ+gq8VosBBfK5sse5FXIgfgAPhiXwpKsIkb0aZW2K7xXMU0zk16i0qXLrdmCqAaYsWawDEhfWY64tWM0+lsfY1/fl/8AHRxWlyKQPiXFqVbh9KjTrU2anl6ZiabjUARUUm41QV5d5UzCycUvM5oVAsNdFVSLyXUKLSdibiTYRcwMQGTqhCd4BBPUXAIZW2IKj2Te0gmIw4rZlQdLAXEyYiCTFjtA0kR2xpKFHPqScpWNctUCuQLS6xFuUbAdYlj33udsSVKhrq0xDKlIEyZJ1rpaFEXOtdrwDffEXQyzVKpQAizHVpJgEGTIHaQD3jEjXzJSIM+0zR1YkaZP9mQJHQnDfJLRdPA1V6+doIrMFVNRGmeWmdQYzIldYIIvrNObG1k+k5vK4fVon2Q2qkSd6bU63Le5Ktb3EYy7J56rQpqUqsmpUqEoSpiLFttUNMC8QpsRZXibxZmqirTq1memxaUeH9BBKyDBm23rYkjFs6NB1JG0pisPTP1nN/26Z/8A56I/lizUTyj3YpPHuNGjm66ADn8o6iTy/ZKJgXOwxpoS2ytmeorg0C4DT/8Ah6z0rU/wzc4s3iClOVzA3mhWHzptivcBvw4kfvqfh9YJGLLxkTQrDvTqj5o2I1P7vvoi48IFlK31ii1OYaWHnQp0VabK9OqVkyNKLUUA7QDEiZipnlbLUs4pCmhrqOImwDU69BgoYnTEACeail4E4yrKfSG9NtS5egF0qrqocKdJYoSNRhrkH94IAfZGJDIfSq9NnjKpoZtegVWADaQhgaCApAuoG5Y3JwOLVvvjg0bs1qpTG4MwLHv6nvO+KnkMwqEkgmQACAbdbn7otuSOgvbAfBniw1sqo0CmE1Io1lzoQwoYkAk6YuRJEE74acU8tU+0gnZRAMkETuRsDsJ39MczWGiovKZTsjl+JZlBUy7MUYkK5+rqNSsVI5gDIIJPoLdAdA8GcCGVqVKjQSUDSWBPMSwACwoVQrXPMS7eyFGqD8DcS8nh1Mz/AOJVNla0iq97dmX5Ymchx3W7XIU0gBIIkKH77CSfwvj15Ss5OoTMeGavnU2XytKMWeWeYNUkaQEgkqpFyAD3vidp5aI6fH8++CfWQ1d7jSaVIqZBEh6tvQyBab6f4bqy3EpMFl3iFgtMSLR1B+EH1jHU+ONDilE5RpGJYBbnYlhpk6TMC5EGOk7nHKWwEiYNp62B+R7dxiM414lFMwrNqGgyQoFy1mlZHKptpnENw/xo7O8PNyFnTBkIVAhd+VjAudRF4xx/6fPTvv1+ofAi4Pk533ix/W2IPxLwVH8guGJp63XTEa10kFpFwGANryMcq+M3FIMQFJA9oQbj4Xjm26jpiLz3it6qq0C2tCo5SuoAF7giNyLiYItBOOico6aKh8UlFF7zviGhSqvLhitNzpW5OhhKiN2lgI/pireGyRxOqSjBHNMq5UgELlW2JAndh/dPY4ovCqb5irSy7VPKZlcKzANqXTrcDsZDkEGftJEjURbauTellMyFqirWAeoGIqU/ZpadIBbSYVSQZ7TAk459Pe42laZtNRi+Sc4R4rp5mrTq6oRK1WmGMAc9NNF56kxPWR3xa6I56tjuv+Bf6YwKnVng2dCmIzNECPU5eI6j/LGl+E6+WzmWp1mo0yWRA4KqQKigrUjpBZSfcRtjKLe233gmDtZI6rJzWe9M0340Muf54b5il78NH4HlnzWe1UKLaczpWaaHSvkUCFWRYAk29ThFXw5lf/lqH/Kp/wBMZN1K0b8lVpAjxDlu5q0PmVw84hWR+ItUpUqobTXVydMOyJpTSATpY6CI2I0Ebkt2hwmmmdzBFN6a/VlNNqYFKmGDprlgp09JZRIBY9MC4/xBjmS45ZGogXhh5WoAhpZbuSWC6g+mDBjWepax6Z+pnL4c9+w74oifW6zGlQVfIdSDT80al0gPR1EBah9nVYQrGASWL3gXGamvKsXDNRWyalgqlPSajDR5hYHSulSNTI4m2gQ2XKNVVmVWIp1GkB3liWQ6yFLOAdaARAYKAGLAYfeEl1t5TKrCqrwvlK5WYliDeDp1HSWJKzbljlWo1V8kQaXHfsaL4b8U0FoKtbMUFqAvC61DFdRIhNRbvAEmAO+HfEfFWVq0CFrJqLLCMwVzoqKTyHmiFJmNhOKtlGpHLCi1RKSo7+a/ltqqUkzDIyhgAbiJIJNx6kS9LxBlq+WzKZanpp5dVGoAaRzDlnvAkiZjeJx0RbOhL/dTHlfitGtxLLmjUSoBlc3JRg0TVyUbe4/LE6MRPFYHEsrED/d87/1MkcShxbMvkKOM2+lpZo1wN/8Ad/8AqUsaMzYzb6W1Jo1ouSMvtP8A5lPtfp0xWl/YmXBkb1DKODp1LFiLKQPhZjEdbbRGJCu3+706je3Rb7twbjWDAAIIUN7n9LgzdbT5blZ0+2LGVYENYG5IY+k7+rhSiM4J1LUUWmAy3llgx7LEHtcwJEdEjmsNCfWaZEEXK6diCuuBewBY2uAHjY4iuIgq2gCWNi09+vx1AwZw7zelKdBrjytSiIU6gRBI66lF++/XCeIjloVbE+wOvM11M/h/dJ9MZoSHfE6g8pGLQwChBtsJfVbUbrAgmDvY4juL1QUSEvLEt1G1u0mAP7pA6zIHOco7imwB6+Xe225jtsBviKzVcugI9lCDYEibqoImy2a56kxN4qHBppYkj6Cy55V9w/LFK8S+EqmbzdQ06gTQtKZQtMho+8I9n8cSWU8HUmRW8/N8yqf+8NaRNhFt8LPgWheXzBnea9STG0kEbThRaRrgFlODPlsk9NjqgKdQUgHnJNpMbjExxRD5dSx9l/8ACcQ7eAsp1FU++vW/9+I/PeBMkilhTbUASCatU3j+36Yby7JVGTefHMJki8dv57nDoVATG5JG3YkdDzWF7T/PEdlagJ59o/e0y3QTBAv3gWuRh+mX00wVZiGJ/hIg2AOoqbz1uDYmIw5PPuNsunhrO+RlqctF6yuAVDagzlWUOL208vWSSJszbjXiM1qdCTr0ai+oAS50gNsI+9aF3EAiYr1VKyrqYMEQuDfaCAwMg9NI6Dl9CS2+uM5F2bexGs3kk33JJJJ/i6xjnUW7Id9S/wBbwpSVwKVOm7akVSFqAliARBCsFVTYuzKAQL9cFXw9WphiKLqtMmmxpvI1WlJR/UW6z1xbDklb7h+Jn+WFjKHTpEabHSwUrI2OkiJHfEy8LB8SkvqxPQT6lUp8fq5arT86rUpAsoPnapKawzCKl2m998IyvjiqrGcxTZu5NPX7JF4W4gkwTuTi85fNsK5rtTWpUK6GPmMFItukldXKLxO/fFYzXhYtWNR6VJtRksq6XHKQCBs14+8vU4l6OolUZv7k+TL1KtxClmc7UY0les1uZVUKCuwLWUEDuQSD1ItDvRdCRVKqwMRKveYN1Zr9xMi89zpKZtqFNKao1JQsKXpMxDlpv5RqDTPOWZxJ3MmRF5Lw9SzWarV6vlZpuULSp1aVUABKaguoYuCDT07X1H1nkjreIi2pwdLry39sZNvLjj1/BX+HcQ1UiqGmQdS3WST7R1CQCoDEz0k/GZpkRLKamsvIJLyuorCm0BgRbbeJDYneK0MvRpt5uTppZoXytJOkEgH7MDTE721EAAm5puc8McQJBp5eppkkaWVbbrJLyd7zffvedPWl4nFNV6m8Jx0uFb9iW4FUK56gz6eVkWRt9sXpQCTJE6bH0tNjoyK3mVASSrRAnlFo5IQG+5ljeY64zGjkM3RXza2WZTRZKtVi9DmNJUqswHmBnNrROwEyDGi5zNUg/wC1oqAw+8SSBE7EaTvG/f0x7fh6jpqLMdR7pNoyrKjy+DZ9CJKV6CsPUGmp29V/DCPCnGXGbyCLVreWKZVkLcuryqrNCiARqYbibXJN8XnhHh7JvTzdOuAVr5qpUOmrGoB2NMkKw0gSCADcETewY+IfDHB8nTVzSLyxCJ5lQyRdjdoAFzJB6Y57jG0xbKSY5y2Z/wB4zpveup2/+ny+BcR4t5cQpMzBgkAgE3UXbpYXN4B6tMjR4bVqBDkqih4OuogIkiRIV2JGkE6hI5fdJOJ8P+rM31DL5ddSOpddOqAFLUnUrIZ/u/d5QCZYgc1wvnv7nRpyXsMcqW80a3+0VwA4LMIkO1PTAaCLEPdYYiNKNiNbiFMuxDIQoZgkBYZWVKYESWIPoIESRuXefyegMo8rzKoB5CAzM59kHVKqo1HzCUkOCIvqBl+H0mFFG0ipVgOEYsEVbhQVOmozNqYubHUvtXLE9lNyN5VJ1JZeM464Xf6AVD5i6opqpldO2pJgAAQVIII6gqBBkg4luFZepTp6lsivrJ1gALpUcxJgK40DTYxPezvP08uqmoaVSoyhEZvMproVYAcqlIILBReOwiTNS4p4kmFTX5ekIqidJVCpI0ixIAloIIabXGMtLTlJbovF13ZlPSl4eVamHXGLp/csHFsy9Yoq11qsKY1JTXSFn7oMksQujcA8swNg9zfiyoMsqVCoDg0wFsyzeB2QFABBPWRAEUvhefOsNTaEGqJHVWszKvNqdyf3epAtGJfN8UVWJE1CRGoRsCCgLxBJB9Nzy2EaTTuiXJT+I0Dg3GTmM/lyYhKeaAgMPbFFiea8cgiR88XbGU/R1nfMzlN9JBZa+qd9YQ6lNhtA+M/DVgcaRTSSfeTOqEtjM/pcaKNeDH/d7zH36XXGmMMZj9L/AOwre6h/jp410/7Ey4Msy2bNRdJADg6ZizEWE9NX53wTJ5lqxanUiQGGqNOlpsWI/jCggR/LDLM1ubzqdwbOu11iJF7yAev44K01HD025rAxYvJEEXudh6HTtvjeRz0H4soWmyySNQanYbXLXuD7Y22vvNycNIbLVZ2RWZPVgAZm5HMNrTqIw6q5gAoHWxAlYMAGUK7y0SwIvsvUzgdM6QQRqRqZWVDEnSCBJHW6m37pxneCbxRG1nJQgx7I+AJhtvff39tnFKj9gyqJllUEXMAiSRvY2Hr2BOGgoMQCo9oF2UX0qLqDvGoQQN4jeZD6k7LSDgKVYMD7OqWiCJB3iNr+7DeDRWmbRwzOD6vRLEISiASym2mz3ibDUV33F4nHsxxAIAoddR3llJVSLG78+xbeSDvPtZnl+Ov5WgklCqEyZsIW1gQRMSNJ5QDEDBkzzKRzMRo0crMsqo5BykWEiAZEfGc91FNS4Re24+mp1NRFJvTkMRtFzCggEA7jc3jaLq8dV0JZokEEEbHadrmCJWSRHvOKoc4xGm2kEMeWASNzCz1vYyNTTIJwyTMkMGJJHUlphTAJaegBG+w+OI830M5Nogsj4eqkBi3kkdTIMbE+/ZY/i6dbDllVlK1CGZhYaWU7AMyg+zygSFFiDG8BbVUsCwIkkmD62B95J/1watWK+0pW8XEEmBaLEDTFx6egxhqaspManm2EyuX0qpl9I2kxIjSw1aTe+94I69YqrlWFaaKgtL8yi7MbsbtYTOHKooIJRWMnkMloEgC1wssSVB30mJw4oVASC6CwBYspqAkyOYIGYiQLjqe18Zxm455OhyUopI1JVnf8sHCDofmB/TDanTjpb1MYMgv0HuH8zj0bLDae8Y6ac73998ckjHPMI93czhAENEdh8v6Ya57gdOraolNx2ZFYfjfHqvGdNlo1GjqQwHwsfyxxeLVDtTqe7y2P46h+WDIYC5XhTJPlVqtOegq1Cvwp1CyL8FwCvwbNJzUa6sTMiqv7xBYhkCQSb7G9/TDpczmCbUwV6zA/JzH44XmeN0adqlWmrfuhgzT2CjmPwGE3XJcISm6im/kRz8erUwfOoVEiTqQGqhENtALCSVtp2GDZbxGlSArU3LKNIDXZ4uoUwejW02j3ST/bJP7OlWb1IFIf/tKmPcDhlm8g9cMKlLLKCL6kNYn3yKY/PAot8IvZt/u0vm8/ZW/wTGbzoWlVcIWamoIQXZ2IBVEtckkLEEz0OKbm849SqKtbLVKDDk+1EBVpFnFSTTUvLVAAJIgG6y2H2VyuWplglSo5kSlEsdJ6ctAal2G56YfU1KEtRyiq0xrqFVY/FRUqH3NpxlreH8yO1uv3+BuEff7UvvKv0RPCqbsGCo6oxqFfL13DrAYuTonc+2CLAbDA8n4GqgqzuF0ydTQXWSZ03dVBEAwwJiSegk34nXn7cVNOoGcsEPJ1DCpqcn+wATIgYFU4Nls1VgZqzK2mnW1u0sCDp8xxtvYRfGC8NDSjUU5fVITlFKkv23/5X4Y3bh2RWC9RKhU/+DTBUaehA1hSsi8qRbbDJfGOUFdaVLKkl6qqWqiwLEQ0HVPeBHf1xO8R8J5moWWnWp6Y0oOdNKqwmDoMsRvzbwcUtvBedpVMuz0Him9HWynzEAUoWfkckCepWwUzYyVpSnlygo1x1/IlrSckl156f8a/Nk34rzdatlzSauiK50uFpcumf4mJOw2ZemGuV8Bk5Sn5elwy6h5gu2uGCwOXSNRJ3kiLjBuPV4SUVdQMgnUb3gwWK2nt0GJEZ0eTSaowI0UwFJI1Mo1czEG0AEqBeQGsAB5Or4zVlCPxXn/rv2PU/kfC6WlFSUa7ffqU0eFKyU48jladIplWJCkAtI5iCWBDG5BmOgU3AczUrKyU2ZaeksKa/eeQUBESV0qCASRpF4jF4r8RJUtWP2YAOkffi5MSSUPNzNcDVEyThm/ieRqvoFtKCVMhpVSwUsx5dyBzGNicNfyGtLiKPGe1DfwjkatLiNIVdI1CtAVlgRSJgAExYrPeJ6ydNGM58PcSNbiOXAuFGYaVuADTOrVp5QNRBkQB5qgyxxpfl9cev4ecp6alLn/Im92QDnGZ/SvVEsjrKFaRY6tMBXp7SIm/cbHfbGotS9MZT9LyqX0v7JWlN4kB1JHyU7XtaTbHTDkifBmf1TyGaG102JB5doknUDAmwvIIIPLItNcI4bynylAPmIGCwSVjUySTIIYyTAYLFojEnkcvTq0VhlNOCLe0QmnX5g0aVEmwgFpMW0yXM6aRyxUCKaujLI1abyyXGpwyDVbZ29obcs9ecm4dTKOhKacn38yAzHCXqZetpXWVePvKQGvcMY5Sad7HTqJABUswp0C1NVYgn22ZiTCAaXMTeJ02MFbjF1zmWNRHokoupV0LBYyGKg6WnlvTkRdwLmVmCfhlL7OlSDJrVNIUr5lTzEUMoOgOdWp1bbYcgWxrR1m1T7wbanhtjpPvuit8NzrFyC7FYbSBpGwMHmMSAxgeh92JfJcALsVdtS0gDyxNp1yDPLAPMGBXVqvthnmKKEsoohGDMdyWJ3jSAIOx0gdBiUrfa88EyAQRMW0ktOkEoWi4WxC7RI6Zy9DOO1MXVp0xl0iWJJCh+kQDJgB2JYkAEnfYEYjqeZkklSZiQFuCRAG3L7JHS4HXZ8BT1KgUIxBLESrEkbDrM9CZgm0TgS06QWAx5Sb6gSZuYHsmdrgziFwa55wCZF0rq5S1gSQNRAvYAdZ3v8hLNiwMqrwWgEgAbDbYTAJgm0YkKKq1Mkib6gogbWEE7yB0iBJvIwbOtJCgQBp3EtvBiLBbExHcknofQlw3K+/qdqUQAHCCAGJVgSbkSZYAzEMCNuhx7NU6uqmUgyrGNgSJAkm0nVpA2uZjqLM5uwkWBMXmQCOs3OxN/jhs/Eg6wF9lRdu/UzJtcm14jEeUJ6cejH/CW1MfMOixsRdgsTPXdhaeo2nDg50uAdM6hIUTaCfaIgjeYB6/JguY1FWLXHtHS0CRAgxD9BHxMbY5VqyAJXT1AkE9rAGdh16HaL4bcmJr61p/zjBVp9/wtiOokfvfP/Lb8MO0qEG0H8Md52DpUAvH9cKFTDf6xG4PT9d8KObESdu8EbYBAOL8RaigdaeuWVTzFQoYhQxsSRLDYWE9sBFOu/tVUp9xSpyY7aqhPz0YVxXKGsFUVTTWZYaVbVEFY1bQRPX3WwhOCUj+1d6p7VKh09fuLpT5rgi1m03+vxk6FJRgqcbzeLf13fD9v2Nq7ZYHTVqtXefYao9Qz0HlU7fDRh5lKjgRl8qUHdtFBT6lQDU+aYk8pRWmummqovZVCj5AYcCf0P64rfX9UkTPUclUm5L0bx9Eqr7kcnDa7+3WWmO1KnJG336kg/8ALHwwX/YFE/tFesevmsag94VuQfBRh9qx236viW2+SFJr+uPlgEdKiAsAdJAA9wAt8sKp7WAjtzH8onB1cdB+J/mcJqVfcPdc/j+v5IkStAt0/AfhO2OZnhlMgioNQPRoYH3iD/PCJvcsR6H8DeMHo0hMAD+9IPvsB+eACJpcEVDNB6lKJAWlUqaBPXyy0fNcEf64ns1kqIbHzaYB0n2gDT0idJIEjcA3xNsFHtkT0KiD+c47TZGDGTy7sbEAeoMn5YTuilyZjxr9n8sSOSpZJ6dBcxWqUmVV9oRTLJB1hypAvBALfdsBFmPHMnU8sqqMzWgKpJ6dB+rYk+C8RqeVTotQIKiJOqAAZE8pAbYwQOl8eJ/HeHuL8yP3Pe/mNSE4RinfbC5vwz9YosuUzVLMew3tRq0iNBZGaFIUTYW1TM4is14NzVGiqCkH06rUHBJ1kSJZkPQCYMgC0mBPZnw9S1SyqpXmEPoYTI1DTt8+nphDcNzCmaWeZQpkLUcOu8hSGDWnbqBAG2PR/wBHpcJNdT5xwTKnw/gmZh1qI9MgL+0DgGQ8xIu0sepsZ6wJqhQYoGUkg6eYNAgLEmYInT6G/vOC5zj+ZoqPrVSjWGqFNEHUGAc84hVKwAIW8m5gyITKZny1YFmZD90JddQgX1xe4iZntOOqOntjtL03twiwZZJYlcxUPMDC1GNo2kH0H6nFF+kMsvkLVZmeHILMzwLfeaWNiT191xNqy2XKgBKkF5gOpGwmTBI2tvin/SUSzZcD7Q6KnsBjq5gJHX7o+BF8Vpv4i9RVERwOk9CJZalGpytpcnRf/wANZGpC7KW0iSINoMyFDiQ8003YajoqAadRMkABLwCFVmJGoS1mQxiqZStSpDerSLqyMjEABXCqzAEHUAGnudHylclmnCIaZVlFRqdMuja1RlPMqg8/2Y/d5gukbuDhPS3SbYaUntrv8Dk58GjSqwadMoSgQPCsV0sHUAkoDSYapBirpAAOtfDOgiVKt5muICmIJbUpYmNWlWglivl3YkGG2Y4pTWjTo0UaoKVJt0gVWduQurKCAliCp6sZEQ0HTqyfNpB1DVD5pIABBbUCSbAw45QenSNRUNHNvv07/wAibaJpxRaDGliTfUG2MHSTygWgMNgwjfAqbhSAG5WtT1RAN1pp93qwO1osQNUQ+fzaloHN0UmNrAzBiPf27zBMpm2uV1Hfqb7czdvce/TG0oYyckmmO6KIjqsFnfQADpUAwZA2JBI0zAnVEkgjEhV4cAkkstRjdpMSPTZgWi5kwehxE8LzINZWZEAmbiYP3Sb9GtJsov0w543mdbBdUJUYF4gmF6XnSRBOmY5iesmazRcNtNvJ6rWppB1ByB1GmDcEk9oJkAm0C9wWtPjI0sUVQSZkAAwOh7mIie2C1suivTlmYiIIC6WAknYbTa/cA7TiI4jTpg/ZtOo2EyAPlIvf02xtFJjlfIStmlJlySDAVQZA7zOw6iCZmZwrI0tQZoAErO997KPeF+fWMMjRA06mnpYbfI3j9dsO62aSkzaDAYfd6ERHoRvbvhtdEJOxymf0t91pheU9FJgcp6z1ifngdTM3NlPSXgAETZT2HYzedusTVzJZpO3YWt2/Xrj1XNOxmWttckgdp3O/44S0kRR9BKAMERd7/r1/LAFVxsQf89v1f8cFWr3X9Htv6fLEnSGVjgi1yMBGZX3frf8AXbBNUzcfGPh/rhAGGZ2BGCIyHpf0thuie73jv+v5YWq+n664AHKIOjfOMLluhHp+h+rYbFbf59cdUEfj/ngAeKW6/wAv647fpPS3T8AT/p78NtbDChXPcflgANUzItqIHSSdM/PHvrImJBJ6CP0cdTN4S5pt7aIfeoP5jCGGpmdrfr5YWdY2IPz/ACmMNjlqfQR/ZLD/AAsMd8ntUdfirfiwJwwOHe4/Xuxwlet/hgdbMFCAag1GdIKqdhdjBUKo/eJABIEyQCzCu9UB2ZyLstIaUUdC5YiST93qL9gUFEvlKeuynrflPzG2rY+lt7RhxrRPYM+saeny79Ivt3Z1Hc2bTbbSsT2LaiT8B6YSlM+/DEEzDarn+WGlXKhwQSVHoTI90b/lvhxfthJqxvI/DCGQDcAp+X5ZLG/tGD94HaImBp9xPW+E1OBi3O8Dpy7z0kHaOvcbWxOueuANSHQsPcRhgsFf4hlahgrJC7ARPTeBY2EwO4vAxTfEdOpWrI1RTS8oFUBUg3IPtTB2Fxbf1jUhSv8Aj+vXHnphrQI9ROHGSjmhSuSpmTU85XX2Xci8ySR74P8Apgj8VYgLWpU3AEbGmQLWmmVI2uBGwxoeY8KZd76QG/h5R8REfHENnPCEz5T/AAYah069Pl1xrvi+URta4ZSWy+TaA1GqgAIAV9Yvp6Pe0CwbHcr4Ry1SoFpVyXdgERkZWLE8oEE3JgbjviVznhuohIamYHVASB+cjCfD4GXzdCs86KbksNPNZTECYPMRuRYe7FYfAsgc/wDRfmEJJS0iJIJt09qDM9omPWWv+wKtAMGT2iSTojaABzXI+PU7HfZ8j4xytSNFdVLWCufLMjcANE7dJtfEjKsNQ0sDseUz7iN/niHGwteh82Pw4tqiZupM6ZmxI3ABBG97HbCKeXJgLAsQ1wxIB6WAmBE/xGY3x9D5zgOXq/tKKMd5IBIPfmDQcQua+jrJMpC09A9APfYSFF7+zhbWRS6GHcRoqNWklSGix2PUW7wxj1O+5inpnTJB6XG0Y2fOfRJQPsOI7EsB8gVAxG1PolqAyqK/udiSe3VR88UsFbb6mVLS1ExftbCSp2In9b4vTeBtROhTaRKaagsbwQWB6eySMB/7Gge1rB7GBPpsf1OHY/KZTXQgm0joY2/ngq5c/fUx3H4dDO+Lf/2YVfZWREXLb2k9vl3wqtwKQRJXoeba/wCcgTtviW2+CvKZpSt+f54MX79yO+045j2MxhNIieh/l/oMc8sfr549j2AYo0bnp7ie+F8wEzO536Rj2PYQHFrkSSATEH4THwnpg/1jeRtM/jt3vj2PYACUmnb8ulvynCz7h+tu2PY9gA4UFrCLdfjjytP69/8AQ98ex7CGeqED9frscCr1Ctuv67/0x3HsAyHNRq1TylbSGkux1atII1aSGBk6dIGyi4ty4nqKBFCIAFHS/wASSZLE9WJJPXHcewAzxzH6+WOrmb7frpj2PYQBkrTtj1/1+r47j2GIFoB6D5D+Ywvyv5dP6EY9j2ABFTLsRaD8SP5HDCtmQhhlj3GfzAnHsewngaOpWR7DV0NwOvxx6pTjHsexQMa1+Wx/DpsbYj81lUcc6q07yoM+h749j2GIjMx4YpMTpGg/wzEj0NhPpHxxF+RUyjvoqMCQGOlmQFo3OiOg9dhOOY9ilJk0Oqfj7OUjpZ0qAG+tCTAiYZGQ/OSZknE1kfpRVnVK1FlY3HlkOpBUNJ1aSpgjqeu++PY9jZK0TRbKOaWoAQCJE/OMGqUoE9r/ACx7HsSLqfOvD9QVTTcjYAz6dth+vfiUbjmYTmWq4kC2qR69B22vvj2PY0JC0vFldTD6H3N0UdJ6Adx8vjhdPxcD7VBCANhIue0k/qe+PY9gpDUn6n//2Q=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AutoShape 6" descr="data:image/jpeg;base64,/9j/4AAQSkZJRgABAQAAAQABAAD/2wCEAAkGBhQSERQUEhQWFRUVFxYYFxgYGBgaHRoXFxkXHBcWGB0dHCYeGBwjGxcXHy8gIycpLS0sFh8xNTAqNicrLCkBCQoKDgwOGg8PGiwkHyQtLCwsKSwsLCwsLyosKSwsLCwsLCwsLCwsLCwsLSwsLCwsLCwsLCwsLCwsKiwsLCwsLP/AABEIAKYBLwMBIgACEQEDEQH/xAAcAAABBQEBAQAAAAAAAAAAAAADAgQFBgcBAAj/xABKEAACAQIEBAMEBwUFBQYHAAABAhEDIQAEEjEFIkFRBhNhMnGBkQcUI0KhsfAzUmLB0XKCsuHxFSSSk7MWNENTg9IlVGRzoqOk/8QAGgEAAwEBAQEAAAAAAAAAAAAAAAECAwQFBv/EAC8RAAICAQMCBAYCAQUAAAAAAAABAhEhAxIxQfAEE1FhInGBkaGxBTLhFEKywcL/2gAMAwEAAhEDEQA/ANoWnIuPhhJpEbXx7yv3jHuODKRG/wCOKJAiuTaBgvlAjAHy0/64SqMveMP5Cv1FsGXaMDOYJ3wo5ibXnAmpNvbDS9RN+gsAHuD6YLSpmTqmOn+eA5VDqv02w8qYG+gL1PGBsMIYE+mELXvBt2wQ1cTQ7OMQBhMHcYRVLdDhP1nvOKoVhpHU4aZihJBnDhVDbXwJ074ccCeRdNzF/njtSpHrgIrGbDDhbi+BqgTBDmG0YDWy1rYPE2GFhQogXw7oKsjaLMDBXVO1/wA8SHlgXOApluaSY9wwSvXEgQTipO3glY5EVPTDU0yTh1VRip0xqg6dUxqi2qLxO8XjGY+JeEVqqM2Zq1KhFWippEgIF+tIrA01+zI0GQxBaNzhbqK22XrgD6qFOs6FXqojspg6CyglAewNsSDVSdsY1m/DlCmaZ8oLrf26ahWSKdSoGDASCGprcRvjWeB5J6VBEr1fNqqOZjuT27mNp69gLB7m3bBxrgOyzgbU++PVlaeWB78dpCLvzH8B8MadDMXRBjA8xUjc/LBBWD7MI9MJbKDtOF1yP5AqUHHqiDCWysGxj8cDq0JiGMiJJO/e2LpXyIRUfDao98SZUdBgbUsCkkDQwXLAmT+WDagNsKrLaTYDqdvnthjlM6lR2FOoj6dOoKwaA06du+lv+E4u7FVBnbAjVjecPX0gbzgaUNRiCB6jf3YEwoYCvLaYw6OXMbYc/VFW9sCq5mbDCcr4GlXJZK9UMLHA6dMdcNjl4/ywRQRtqHvxyUaWPFWLi/wwh6pHS3ocDTNCNyD67YMK4ImxOJodiDWn7pJ+GCrRtYfA4TTqTsMDaqwNwcMBwigemPVa/bDfzZwRVteD7sKh2epvqsQDgpo2tOBK6+7CajspkHDoVnXXscILmNsFFYi5HvjHXqq2AANOmJnfDkNPTDcKZscLBg82B5BHdAnbHHBOFJVBnpjzDtfAAOmehj4YLIwAqOoOFKo6Xw2CFOpwAKZwZiRgaueuGhMXHScU/wAaUfLp5l4keSa3eWo03MAdIFND2lsW/UMQfi/hSVsu4ak1VlB0KsyS0AiBZxsdJBHKNiAQqsadFXbIa87l0AXSC+rvCNTKj3FFriPdi+CrHW/uxmX0NcCKmtmPICBoWm8KLq9VKqgD3KCYj13xqLoO2LaSwTdnWbAXScceppuSFHdiAPxxF53xVlqczU1FRLBRJAOxvEj3Tg4CrJB+35Y7TQruYH5+/FQzXj+WK0aDGJJZrKAN9U6dJ+Ji0xqWYmv4qzdSxdafRkpgswaAYDKAwIFyHFhdtOxdlLTbNCq1ou2lV7s0D8cROd8X5SkdLVVLX5VuTG8TC9R16jGdZot7VRndgPbqNpQgxzsF9oGIUaA9SSVCqC2FJklX7OmAslVACaiGiQiz9m9XTcIBpQHXzEQQpafqWbOfSID+woO20GpKXayhljUCTAAFyTAGITN+LM499aUkJ0wgltV4APMS3SNlMyw6s6jwFJJGnlPNrLM0zSpwVVmMEVKxIFyAysG0squZbX5dODVa3KBppKSNSqYEAGJYiWhZBOlMNFbYoRxbiPlc+YrNWddmYsYnuJC1GPQaYHuuYzwP4y0Z0l+WnV5Wk7A6dLk9IKgmIEM56DDLivBmr5ZKonUVFQCerCSvrM794xVcrUIIYbi4+H62xl5yb+HgHC1k+o0p+nzw4ZyBinfR94j+tZVQx56YCnckr90km5IgqT106rahi2DHRyc4NjO4xzy49nA6tZQYLgE7CRJ9w3OEed0VXt/Ay/IuAD8DihFrLAi6n9fHATA2JHzGBIx7H3g/0wQViD1PoY/pjlo0s75ci8z7sKTJ9R8iMKOYkXX8MJOYHePngyGDzZZT7/Q4IuqIn5zjlOpaxn3/AOmFipHp+IwsjEq5HtLPqMKRwemPeYO/yxwVPUfhgAUVG+OMZ9ccCEXm2Fk2uPlgASFI2n88R/FONLQjWjOSGbSgUkKsS0FgSJYC0n0w9fYkGAOsxHvxjvin6Q6iZ4PS5kQAOpkEgwVUalBR1Xmvs9V0YELhNlRjZoZ8cZKRNU0jy+0rKZadI26gE/A9jh/lPFWWqDlzFJv7yj5zEdPninLor0lzOVaabQWUOyhYmSFuFg2ZbaepKxEcURo1mm8BDBNBoAJ0OZVSNyR0EwATBxokmg2moI6tBUq39kg/lghqRsMZQvDVsfK0+yvKrLsSB+yqG0HaPuibrpCkq1FUCnWr0hECKrzsRtVpmOjC/Mf4ZJNotpq6tIvbHAoxmdDxJmyYpVy45Z1U6VWzEBLq6kzDILSWI6BsSNHxrmgAT9VYdT9qotM3phwpkbMR8xGE4tBTLzBHTHZ/0xUa3jtoinRve7tAHtCQBqm4G5G/XbEZmPFGae3mBL/cRVJE2B1aiOxII2YwIwh7WSnivN5mjUBp1WCMJAFOkxBBhhLMJ3B26+mKlmvFdcEA1s0SQY0iiNj6Nb9emJPhnCTmy6tWqjSAdTFnYi0CXNrEE/2h2xI0/o/TUGNeqSNjFP8Amhxx6mJM6YOKST/RVqWcZBA86LkItbSJOprqtMKpJE2udU+9s/HqtLNBKJdG0gFQ7PrV2JbSWHtKV2j2QYsGxfE8C5fdjVYneWA6R9wL2xUvEfhZqecD0AzJyKVJDFAEsRrBDJckgg6eitOnBppNhKd4AV0827MaocQQWLhgbiEWVcFdR32G5X7VPeRblBVSQqm1OR/CTqqXiQAJfdYUNVdxXLCdYZVEn7SoKZCCGZ4uJNmKuYBAasxJWmGGa4qq6tBUn2m0oxBBMsAx+0mFkseZyTOlAFx2tpGTdBAVKyoAQXE7aaf3y3s0kAN6oEIGXyxqJOC1wQCG5bp+0YUgBIjlSSLyVoXMwzk6iBG8Iz5jSdZJOoEMqFdIVVe/ttF1DBgv7r2AXUdvNYUxTolVvAZyFabq2tWVm3Lg6t4YGcQtRUgi7odKgDMRIdjAFNNVQ1GBLKrk6K2YKiS86aYB0EgNKHJ5SwuAymHAOndqND7rSY11zCzq/ZtdI3MVFIitmmII0lUKU1CW+zVaal0piAdKteLzit5nPZZkrBjrqstQIzwxgljTUFzIC8oAE+zOH5ieEaOLXJYKfE/PbRlSjPdS9MEU6S9Vpz8Caly1omFCS3hvhYo1qtInU32VQMQAdLgrHuD06hAv7fUkkzuWyIUWGA5ijozeWfo/mUG97AVEJ9xosP8A1Mc0tVzVdDLqV1aOnhlIr7Ro0lT+3UCpT/8AyZcULxRwT6tVlBFNrD0Ybj47/wDF2xpXC010eHU+1IVm91JFVR/zKqMP/tnDPxtwsNl6pI2UtPYqJB+YxF7ZF+xS/BXiL6pmlYk6G5XjeGImO0wvxVJsuN1pUA4E86sJ5maoCDcEBiRBBm2PmfMZdqbtTf2kJU+8fy9fXGjeFvF9Wrk1oGoyiiRr0MVqNTDah9oCHURK2I2jY49DRnijDUhbtGtHNIjeXyq2kECyyJIsJk7duowqqQol2VR3YgD5nGY8d4BQVq4VA2moobUSxhhTd2JMyQlQG/aLYZUMmqABVCx0AG/UWjrPUY1jLdwTs9zc0pEixHzx7yj1A+eOLH7oHxwtWHb9fLGAhSpbZh7r/wA8c8knv8pwTV+v0ccQ3/R/LAM8Ejp8gcKWcLap645PaflhWApj6R8I/rjhI9P17scFQ/o4IDHQflhDEgDvj3mev4ThNXMgAliABckmAB3JNvniEzPiqlMIrOf3vYX3knmA6zp9ROAPkMPpD8SDLZVogvU5Qp2adlIO4Y7jqi1YuMYNmKhMliSSSWJ3ZiZZj6kkk+84tHjfxGc3mnvy0yVAk+0LEb30wF/tCoR7WKpmUIN8ReToiqRK+FPF75GrqEtSYjzEHy1pNg4HwYWPQrqdYrVpLmMs5akdLQunlBPtAOtlmQRAZdJW2wwxxif8E+N3yNXSSfJc8widBNi4HUEe0vUCRcDFJ1wJqzQ/LkSaZ7c1OibarKdJuD0E7nmvgb1IsZ6+ytddmtcNEyf7147Gs0/GSV65TJ5RWaox8ql7LQV1VBqI0zIdt4IsZN8eqeMzRqFKuXanUSQVWoraSQI5CwDCCIE2EXO+NN6JovB+zo2J1PqVSCTeIrVATsFDCmpBEF2tyjDQ0p33kx6e0BA+MD47eziuUvF9TMVGK0xTpJpWnrHmN5SwFnSw0sSXJktLVDvF3Q4kSDbM1J6ALTAkRyn7NhuTvIO22Mp60Vyy46bZNaP62BPQEG8TtMeqi0zhtWzVMHTrQG9iwJsFIACwSIYdpDD/AM1SGZFWoITJhgZnzX12O4Mq9o6TjmYoZtRzvQoLudR0jqSeZwu/pjF+JgX5bLV4KqDzqoAI5NyjrPMDuw57sb2uW6llS3AYyfw74voZSufNzIzBqBaYWkEYLqdJc6BcAAncnF64x4uXL5hKJpVHL6ABTBZiXZhKiNJVdDaiWUiNriYlcndGbpPBYYxUfFNHW9VRIJ0xDFSSFBgEMCCbiZETi3q474qXH8u9TMMlPy9ZKEebq0WRTJ03tBPwxMfYTKrwri1Z0c6aqUqS6j5jAywnRS3aoSxBm4OlXMzANZo51tbEkEcq88nSSwh1I+8ISCZFnEkGMaLVybvpU10oIVZwfIDirqsxlmhdohgWI09RfNKzBLA+qkGb7bgDUBeD/B64pyawzPWlbtBOEZ9BXYVS8aSBobSdRGlQGMqFBaSx22wjKorOoq6VLlZ1nQFUidTaohQCZmwg7EWj+EZzndjY8qwCv3qk/iZvAkt1MDDqhxIpm6DgKdIZ7zGpBMmxJILAhepVQbGcU10MVJplzqeHshSZvMZV01DTLOo9sCdMyQLXiRse2Ir6QOD0PqyeV+/Ifl0GKdTlkMWmSDtFt5ibJ4W4gcrRUsTUdWqVGhpNRXVNN2I1a1IhzYOpE7nDr6X6Pm8P8ybI8pBMGKVbW3SQdhI2WR7WM4xipbkd0JuVJkW3jnKpHnGrQJ6VaTqfwBA+eO8S4/lqtEtSzFJmplKyqrqGJosKmkKSDzBCv97FoI+WKHxHhQbOZlgiEK9OzUqLgHyKJJllNRT15THXecaQjudJGVpZZJeEVDq1VQdCpSoIT+7SBdj8Wqlf/TGDeK6IOTzPpQrf4GxUstw1XXzqQREepRXXR+s0nhq6I0a6pAtrE6B6YnOPcAqUsrmGTOZhlWlVYpV0VQwCMSklQygi0gyJwmlY/cr7eF0qu1TMqruYHIWEx306b/yX3Ye5DgtME/V6IkCPs1LGPUiSRtbrE+uFcW8FOqsXr5okghUVzUkhSdIRFpiSFNpv7ziey3BM2wFLzixNHUi1FQMQpCu51libshIPMNSyObHT5sYr4UUop8uirt4bzRzmsnMeUBq0OKukEKKemXaLKARA2AAAAkczefp051sFIsZ6HtsRvPQ/jqxZuE+Ds1rbU9FSrEESaZkeiUQGHqCdiMQnBPB9Zsy7V2QoRUYaWZm1M4IuVBAAJBE9R8IXiWrwilBYSZswqk9vwws1tIJPTsJPwA3xEN4iywWfPok7ACpTlm6KBMySQPjjv/aKkzU1oRX8xlGqmVKoraCXYiTZKitAH3hJWQcbUcdjvhfGUrUVreyDAMg+3YFRIBbmsDF8OqfE0/ej+639MZH59Y5vKDailVok9okwRY6tcxuF3ixviRuN+9/6/hitRRhlvAoSbWSxniNPqw+IP9Md/wBop0P4H+mK6zTuYxxWF+cfEj19ccnnR3e3fsVaosZ4mnv+GIfiHi9KVRhAaFEDUsB76g5g6Pu2Em+wwIG0yI7wf63xWvEiUkqUYpGa3mrNNikNylap0ztqdj3O84uOpGV0VHIvP8ebMNclgIKimjFFmwI0g6jY3k77qCMNM5mQqMpbySykCq7UkCk9QGcH4RBFjOJan9HhLFHc7ffq1aqxMRpmmOnTEdwHhWWbMDLJTak4AaoyUqIQzT1wpfzGmSNwLavTGfmyawjfbFdSonwlSRFrfWqfl6/L5abVJcBCLyJnWJABACkz0B834Fq1AQqk9nZdI+I1E40riPhGk1bKIz1dAetUKh9Op1RNJYppIjTsLXM4k6Hh3L+ZULUKbFWGlnUOwHl0zAZ5O8nfGLnJlJowzL+AHcN/vCKyOyMNGoSpgkEPselsCr/RvW6VaTfB1/kcX7P8MovXzYejSaMw45qaG2mnG42jEdW4DlRf6tQ/5VP/ANuJ86e6k/wVSI76PfC9XLZyiaq02mqul0JOkeXVkHUBYyByiZNzAxDeN/DNZ87XqIEKsUjmg/sqc2j0OD8CAp+IKCUwETzqcKvKvNQEwBa7En347xRjU4rmFJJUoCF1ECfq9Ezb9Xxrck79jLF0Sn0T8Cr0M1VR9NFqlOmRPl1OQrUMlQ1pEe1GxtY40hfBcvLZrMEE+ynk0wJ7FKQcf8WMx4zx9ss9Opl2KV9CazOstpWF1agYGksNMxcQFm+15biNNvLiojeYAUIIhxEysGDYE2O2M9R3NijO8LoVngPg7L1MvSesKtZnpqW8yvXcEsATympp39MO8/4TylCiWo5Wgh10LrSQGPOpg3idifniW4B/3ekOyAfK2FcfH2B/t0f+tTwF3kivEFJalT6noUrXy1csRKsAGp0zB2CxVMjedPSSI/JeCVpnKtrYnK0jSTpqUqqnX39mwEAaj6RJZ+gq8VosBBfK5sse5FXIgfgAPhiXwpKsIkb0aZW2K7xXMU0zk16i0qXLrdmCqAaYsWawDEhfWY64tWM0+lsfY1/fl/8AHRxWlyKQPiXFqVbh9KjTrU2anl6ZiabjUARUUm41QV5d5UzCycUvM5oVAsNdFVSLyXUKLSdibiTYRcwMQGTqhCd4BBPUXAIZW2IKj2Te0gmIw4rZlQdLAXEyYiCTFjtA0kR2xpKFHPqScpWNctUCuQLS6xFuUbAdYlj33udsSVKhrq0xDKlIEyZJ1rpaFEXOtdrwDffEXQyzVKpQAizHVpJgEGTIHaQD3jEjXzJSIM+0zR1YkaZP9mQJHQnDfJLRdPA1V6+doIrMFVNRGmeWmdQYzIldYIIvrNObG1k+k5vK4fVon2Q2qkSd6bU63Le5Ktb3EYy7J56rQpqUqsmpUqEoSpiLFttUNMC8QpsRZXibxZmqirTq1memxaUeH9BBKyDBm23rYkjFs6NB1JG0pisPTP1nN/26Z/8A56I/lizUTyj3YpPHuNGjm66ADn8o6iTy/ZKJgXOwxpoS2ytmeorg0C4DT/8Ah6z0rU/wzc4s3iClOVzA3mhWHzptivcBvw4kfvqfh9YJGLLxkTQrDvTqj5o2I1P7vvoi48IFlK31ii1OYaWHnQp0VabK9OqVkyNKLUUA7QDEiZipnlbLUs4pCmhrqOImwDU69BgoYnTEACeail4E4yrKfSG9NtS5egF0qrqocKdJYoSNRhrkH94IAfZGJDIfSq9NnjKpoZtegVWADaQhgaCApAuoG5Y3JwOLVvvjg0bs1qpTG4MwLHv6nvO+KnkMwqEkgmQACAbdbn7otuSOgvbAfBniw1sqo0CmE1Io1lzoQwoYkAk6YuRJEE74acU8tU+0gnZRAMkETuRsDsJ39MczWGiovKZTsjl+JZlBUy7MUYkK5+rqNSsVI5gDIIJPoLdAdA8GcCGVqVKjQSUDSWBPMSwACwoVQrXPMS7eyFGqD8DcS8nh1Mz/AOJVNla0iq97dmX5Ymchx3W7XIU0gBIIkKH77CSfwvj15Ss5OoTMeGavnU2XytKMWeWeYNUkaQEgkqpFyAD3vidp5aI6fH8++CfWQ1d7jSaVIqZBEh6tvQyBab6f4bqy3EpMFl3iFgtMSLR1B+EH1jHU+ONDilE5RpGJYBbnYlhpk6TMC5EGOk7nHKWwEiYNp62B+R7dxiM414lFMwrNqGgyQoFy1mlZHKptpnENw/xo7O8PNyFnTBkIVAhd+VjAudRF4xx/6fPTvv1+ofAi4Pk533ix/W2IPxLwVH8guGJp63XTEa10kFpFwGANryMcq+M3FIMQFJA9oQbj4Xjm26jpiLz3it6qq0C2tCo5SuoAF7giNyLiYItBOOico6aKh8UlFF7zviGhSqvLhitNzpW5OhhKiN2lgI/pireGyRxOqSjBHNMq5UgELlW2JAndh/dPY4ovCqb5irSy7VPKZlcKzANqXTrcDsZDkEGftJEjURbauTellMyFqirWAeoGIqU/ZpadIBbSYVSQZ7TAk459Pe42laZtNRi+Sc4R4rp5mrTq6oRK1WmGMAc9NNF56kxPWR3xa6I56tjuv+Bf6YwKnVng2dCmIzNECPU5eI6j/LGl+E6+WzmWp1mo0yWRA4KqQKigrUjpBZSfcRtjKLe233gmDtZI6rJzWe9M0340Muf54b5il78NH4HlnzWe1UKLaczpWaaHSvkUCFWRYAk29ThFXw5lf/lqH/Kp/wBMZN1K0b8lVpAjxDlu5q0PmVw84hWR+ItUpUqobTXVydMOyJpTSATpY6CI2I0Ebkt2hwmmmdzBFN6a/VlNNqYFKmGDprlgp09JZRIBY9MC4/xBjmS45ZGogXhh5WoAhpZbuSWC6g+mDBjWepax6Z+pnL4c9+w74oifW6zGlQVfIdSDT80al0gPR1EBah9nVYQrGASWL3gXGamvKsXDNRWyalgqlPSajDR5hYHSulSNTI4m2gQ2XKNVVmVWIp1GkB3liWQ6yFLOAdaARAYKAGLAYfeEl1t5TKrCqrwvlK5WYliDeDp1HSWJKzbljlWo1V8kQaXHfsaL4b8U0FoKtbMUFqAvC61DFdRIhNRbvAEmAO+HfEfFWVq0CFrJqLLCMwVzoqKTyHmiFJmNhOKtlGpHLCi1RKSo7+a/ltqqUkzDIyhgAbiJIJNx6kS9LxBlq+WzKZanpp5dVGoAaRzDlnvAkiZjeJx0RbOhL/dTHlfitGtxLLmjUSoBlc3JRg0TVyUbe4/LE6MRPFYHEsrED/d87/1MkcShxbMvkKOM2+lpZo1wN/8Ad/8AqUsaMzYzb6W1Jo1ouSMvtP8A5lPtfp0xWl/YmXBkb1DKODp1LFiLKQPhZjEdbbRGJCu3+706je3Rb7twbjWDAAIIUN7n9LgzdbT5blZ0+2LGVYENYG5IY+k7+rhSiM4J1LUUWmAy3llgx7LEHtcwJEdEjmsNCfWaZEEXK6diCuuBewBY2uAHjY4iuIgq2gCWNi09+vx1AwZw7zelKdBrjytSiIU6gRBI66lF++/XCeIjloVbE+wOvM11M/h/dJ9MZoSHfE6g8pGLQwChBtsJfVbUbrAgmDvY4juL1QUSEvLEt1G1u0mAP7pA6zIHOco7imwB6+Xe225jtsBviKzVcugI9lCDYEibqoImy2a56kxN4qHBppYkj6Cy55V9w/LFK8S+EqmbzdQ06gTQtKZQtMho+8I9n8cSWU8HUmRW8/N8yqf+8NaRNhFt8LPgWheXzBnea9STG0kEbThRaRrgFlODPlsk9NjqgKdQUgHnJNpMbjExxRD5dSx9l/8ACcQ7eAsp1FU++vW/9+I/PeBMkilhTbUASCatU3j+36Yby7JVGTefHMJki8dv57nDoVATG5JG3YkdDzWF7T/PEdlagJ59o/e0y3QTBAv3gWuRh+mX00wVZiGJ/hIg2AOoqbz1uDYmIw5PPuNsunhrO+RlqctF6yuAVDagzlWUOL208vWSSJszbjXiM1qdCTr0ai+oAS50gNsI+9aF3EAiYr1VKyrqYMEQuDfaCAwMg9NI6Dl9CS2+uM5F2bexGs3kk33JJJJ/i6xjnUW7Id9S/wBbwpSVwKVOm7akVSFqAliARBCsFVTYuzKAQL9cFXw9WphiKLqtMmmxpvI1WlJR/UW6z1xbDklb7h+Jn+WFjKHTpEabHSwUrI2OkiJHfEy8LB8SkvqxPQT6lUp8fq5arT86rUpAsoPnapKawzCKl2m998IyvjiqrGcxTZu5NPX7JF4W4gkwTuTi85fNsK5rtTWpUK6GPmMFItukldXKLxO/fFYzXhYtWNR6VJtRksq6XHKQCBs14+8vU4l6OolUZv7k+TL1KtxClmc7UY0les1uZVUKCuwLWUEDuQSD1ItDvRdCRVKqwMRKveYN1Zr9xMi89zpKZtqFNKao1JQsKXpMxDlpv5RqDTPOWZxJ3MmRF5Lw9SzWarV6vlZpuULSp1aVUABKaguoYuCDT07X1H1nkjreIi2pwdLry39sZNvLjj1/BX+HcQ1UiqGmQdS3WST7R1CQCoDEz0k/GZpkRLKamsvIJLyuorCm0BgRbbeJDYneK0MvRpt5uTppZoXytJOkEgH7MDTE721EAAm5puc8McQJBp5eppkkaWVbbrJLyd7zffvedPWl4nFNV6m8Jx0uFb9iW4FUK56gz6eVkWRt9sXpQCTJE6bH0tNjoyK3mVASSrRAnlFo5IQG+5ljeY64zGjkM3RXza2WZTRZKtVi9DmNJUqswHmBnNrROwEyDGi5zNUg/wC1oqAw+8SSBE7EaTvG/f0x7fh6jpqLMdR7pNoyrKjy+DZ9CJKV6CsPUGmp29V/DCPCnGXGbyCLVreWKZVkLcuryqrNCiARqYbibXJN8XnhHh7JvTzdOuAVr5qpUOmrGoB2NMkKw0gSCADcETewY+IfDHB8nTVzSLyxCJ5lQyRdjdoAFzJB6Y57jG0xbKSY5y2Z/wB4zpveup2/+ny+BcR4t5cQpMzBgkAgE3UXbpYXN4B6tMjR4bVqBDkqih4OuogIkiRIV2JGkE6hI5fdJOJ8P+rM31DL5ddSOpddOqAFLUnUrIZ/u/d5QCZYgc1wvnv7nRpyXsMcqW80a3+0VwA4LMIkO1PTAaCLEPdYYiNKNiNbiFMuxDIQoZgkBYZWVKYESWIPoIESRuXefyegMo8rzKoB5CAzM59kHVKqo1HzCUkOCIvqBl+H0mFFG0ipVgOEYsEVbhQVOmozNqYubHUvtXLE9lNyN5VJ1JZeM464Xf6AVD5i6opqpldO2pJgAAQVIII6gqBBkg4luFZepTp6lsivrJ1gALpUcxJgK40DTYxPezvP08uqmoaVSoyhEZvMproVYAcqlIILBReOwiTNS4p4kmFTX5ekIqidJVCpI0ixIAloIIabXGMtLTlJbovF13ZlPSl4eVamHXGLp/csHFsy9Yoq11qsKY1JTXSFn7oMksQujcA8swNg9zfiyoMsqVCoDg0wFsyzeB2QFABBPWRAEUvhefOsNTaEGqJHVWszKvNqdyf3epAtGJfN8UVWJE1CRGoRsCCgLxBJB9Nzy2EaTTuiXJT+I0Dg3GTmM/lyYhKeaAgMPbFFiea8cgiR88XbGU/R1nfMzlN9JBZa+qd9YQ6lNhtA+M/DVgcaRTSSfeTOqEtjM/pcaKNeDH/d7zH36XXGmMMZj9L/AOwre6h/jp410/7Ey4Msy2bNRdJADg6ZizEWE9NX53wTJ5lqxanUiQGGqNOlpsWI/jCggR/LDLM1ubzqdwbOu11iJF7yAev44K01HD025rAxYvJEEXudh6HTtvjeRz0H4soWmyySNQanYbXLXuD7Y22vvNycNIbLVZ2RWZPVgAZm5HMNrTqIw6q5gAoHWxAlYMAGUK7y0SwIvsvUzgdM6QQRqRqZWVDEnSCBJHW6m37pxneCbxRG1nJQgx7I+AJhtvff39tnFKj9gyqJllUEXMAiSRvY2Hr2BOGgoMQCo9oF2UX0qLqDvGoQQN4jeZD6k7LSDgKVYMD7OqWiCJB3iNr+7DeDRWmbRwzOD6vRLEISiASym2mz3ibDUV33F4nHsxxAIAoddR3llJVSLG78+xbeSDvPtZnl+Ov5WgklCqEyZsIW1gQRMSNJ5QDEDBkzzKRzMRo0crMsqo5BykWEiAZEfGc91FNS4Re24+mp1NRFJvTkMRtFzCggEA7jc3jaLq8dV0JZokEEEbHadrmCJWSRHvOKoc4xGm2kEMeWASNzCz1vYyNTTIJwyTMkMGJJHUlphTAJaegBG+w+OI830M5Nogsj4eqkBi3kkdTIMbE+/ZY/i6dbDllVlK1CGZhYaWU7AMyg+zygSFFiDG8BbVUsCwIkkmD62B95J/1watWK+0pW8XEEmBaLEDTFx6egxhqaspManm2EyuX0qpl9I2kxIjSw1aTe+94I69YqrlWFaaKgtL8yi7MbsbtYTOHKooIJRWMnkMloEgC1wssSVB30mJw4oVASC6CwBYspqAkyOYIGYiQLjqe18Zxm455OhyUopI1JVnf8sHCDofmB/TDanTjpb1MYMgv0HuH8zj0bLDae8Y6ac73998ckjHPMI93czhAENEdh8v6Ya57gdOraolNx2ZFYfjfHqvGdNlo1GjqQwHwsfyxxeLVDtTqe7y2P46h+WDIYC5XhTJPlVqtOegq1Cvwp1CyL8FwCvwbNJzUa6sTMiqv7xBYhkCQSb7G9/TDpczmCbUwV6zA/JzH44XmeN0adqlWmrfuhgzT2CjmPwGE3XJcISm6im/kRz8erUwfOoVEiTqQGqhENtALCSVtp2GDZbxGlSArU3LKNIDXZ4uoUwejW02j3ST/bJP7OlWb1IFIf/tKmPcDhlm8g9cMKlLLKCL6kNYn3yKY/PAot8IvZt/u0vm8/ZW/wTGbzoWlVcIWamoIQXZ2IBVEtckkLEEz0OKbm849SqKtbLVKDDk+1EBVpFnFSTTUvLVAAJIgG6y2H2VyuWplglSo5kSlEsdJ6ctAal2G56YfU1KEtRyiq0xrqFVY/FRUqH3NpxlreH8yO1uv3+BuEff7UvvKv0RPCqbsGCo6oxqFfL13DrAYuTonc+2CLAbDA8n4GqgqzuF0ydTQXWSZ03dVBEAwwJiSegk34nXn7cVNOoGcsEPJ1DCpqcn+wATIgYFU4Nls1VgZqzK2mnW1u0sCDp8xxtvYRfGC8NDSjUU5fVITlFKkv23/5X4Y3bh2RWC9RKhU/+DTBUaehA1hSsi8qRbbDJfGOUFdaVLKkl6qqWqiwLEQ0HVPeBHf1xO8R8J5moWWnWp6Y0oOdNKqwmDoMsRvzbwcUtvBedpVMuz0Him9HWynzEAUoWfkckCepWwUzYyVpSnlygo1x1/IlrSckl156f8a/Nk34rzdatlzSauiK50uFpcumf4mJOw2ZemGuV8Bk5Sn5elwy6h5gu2uGCwOXSNRJ3kiLjBuPV4SUVdQMgnUb3gwWK2nt0GJEZ0eTSaowI0UwFJI1Mo1czEG0AEqBeQGsAB5Or4zVlCPxXn/rv2PU/kfC6WlFSUa7ffqU0eFKyU48jladIplWJCkAtI5iCWBDG5BmOgU3AczUrKyU2ZaeksKa/eeQUBESV0qCASRpF4jF4r8RJUtWP2YAOkffi5MSSUPNzNcDVEyThm/ieRqvoFtKCVMhpVSwUsx5dyBzGNicNfyGtLiKPGe1DfwjkatLiNIVdI1CtAVlgRSJgAExYrPeJ6ydNGM58PcSNbiOXAuFGYaVuADTOrVp5QNRBkQB5qgyxxpfl9cev4ecp6alLn/Im92QDnGZ/SvVEsjrKFaRY6tMBXp7SIm/cbHfbGotS9MZT9LyqX0v7JWlN4kB1JHyU7XtaTbHTDkifBmf1TyGaG102JB5doknUDAmwvIIIPLItNcI4bynylAPmIGCwSVjUySTIIYyTAYLFojEnkcvTq0VhlNOCLe0QmnX5g0aVEmwgFpMW0yXM6aRyxUCKaujLI1abyyXGpwyDVbZ29obcs9ecm4dTKOhKacn38yAzHCXqZetpXWVePvKQGvcMY5Sad7HTqJABUswp0C1NVYgn22ZiTCAaXMTeJ02MFbjF1zmWNRHokoupV0LBYyGKg6WnlvTkRdwLmVmCfhlL7OlSDJrVNIUr5lTzEUMoOgOdWp1bbYcgWxrR1m1T7wbanhtjpPvuit8NzrFyC7FYbSBpGwMHmMSAxgeh92JfJcALsVdtS0gDyxNp1yDPLAPMGBXVqvthnmKKEsoohGDMdyWJ3jSAIOx0gdBiUrfa88EyAQRMW0ktOkEoWi4WxC7RI6Zy9DOO1MXVp0xl0iWJJCh+kQDJgB2JYkAEnfYEYjqeZkklSZiQFuCRAG3L7JHS4HXZ8BT1KgUIxBLESrEkbDrM9CZgm0TgS06QWAx5Sb6gSZuYHsmdrgziFwa55wCZF0rq5S1gSQNRAvYAdZ3v8hLNiwMqrwWgEgAbDbYTAJgm0YkKKq1Mkib6gogbWEE7yB0iBJvIwbOtJCgQBp3EtvBiLBbExHcknofQlw3K+/qdqUQAHCCAGJVgSbkSZYAzEMCNuhx7NU6uqmUgyrGNgSJAkm0nVpA2uZjqLM5uwkWBMXmQCOs3OxN/jhs/Eg6wF9lRdu/UzJtcm14jEeUJ6cejH/CW1MfMOixsRdgsTPXdhaeo2nDg50uAdM6hIUTaCfaIgjeYB6/JguY1FWLXHtHS0CRAgxD9BHxMbY5VqyAJXT1AkE9rAGdh16HaL4bcmJr61p/zjBVp9/wtiOokfvfP/Lb8MO0qEG0H8Md52DpUAvH9cKFTDf6xG4PT9d8KObESdu8EbYBAOL8RaigdaeuWVTzFQoYhQxsSRLDYWE9sBFOu/tVUp9xSpyY7aqhPz0YVxXKGsFUVTTWZYaVbVEFY1bQRPX3WwhOCUj+1d6p7VKh09fuLpT5rgi1m03+vxk6FJRgqcbzeLf13fD9v2Nq7ZYHTVqtXefYao9Qz0HlU7fDRh5lKjgRl8qUHdtFBT6lQDU+aYk8pRWmummqovZVCj5AYcCf0P64rfX9UkTPUclUm5L0bx9Eqr7kcnDa7+3WWmO1KnJG336kg/8ALHwwX/YFE/tFesevmsag94VuQfBRh9qx236viW2+SFJr+uPlgEdKiAsAdJAA9wAt8sKp7WAjtzH8onB1cdB+J/mcJqVfcPdc/j+v5IkStAt0/AfhO2OZnhlMgioNQPRoYH3iD/PCJvcsR6H8DeMHo0hMAD+9IPvsB+eACJpcEVDNB6lKJAWlUqaBPXyy0fNcEf64ns1kqIbHzaYB0n2gDT0idJIEjcA3xNsFHtkT0KiD+c47TZGDGTy7sbEAeoMn5YTuilyZjxr9n8sSOSpZJ6dBcxWqUmVV9oRTLJB1hypAvBALfdsBFmPHMnU8sqqMzWgKpJ6dB+rYk+C8RqeVTotQIKiJOqAAZE8pAbYwQOl8eJ/HeHuL8yP3Pe/mNSE4RinfbC5vwz9YosuUzVLMew3tRq0iNBZGaFIUTYW1TM4is14NzVGiqCkH06rUHBJ1kSJZkPQCYMgC0mBPZnw9S1SyqpXmEPoYTI1DTt8+nphDcNzCmaWeZQpkLUcOu8hSGDWnbqBAG2PR/wBHpcJNdT5xwTKnw/gmZh1qI9MgL+0DgGQ8xIu0sepsZ6wJqhQYoGUkg6eYNAgLEmYInT6G/vOC5zj+ZoqPrVSjWGqFNEHUGAc84hVKwAIW8m5gyITKZny1YFmZD90JddQgX1xe4iZntOOqOntjtL03twiwZZJYlcxUPMDC1GNo2kH0H6nFF+kMsvkLVZmeHILMzwLfeaWNiT191xNqy2XKgBKkF5gOpGwmTBI2tvin/SUSzZcD7Q6KnsBjq5gJHX7o+BF8Vpv4i9RVERwOk9CJZalGpytpcnRf/wANZGpC7KW0iSINoMyFDiQ8003YajoqAadRMkABLwCFVmJGoS1mQxiqZStSpDerSLqyMjEABXCqzAEHUAGnudHylclmnCIaZVlFRqdMuja1RlPMqg8/2Y/d5gukbuDhPS3SbYaUntrv8Dk58GjSqwadMoSgQPCsV0sHUAkoDSYapBirpAAOtfDOgiVKt5muICmIJbUpYmNWlWglivl3YkGG2Y4pTWjTo0UaoKVJt0gVWduQurKCAliCp6sZEQ0HTqyfNpB1DVD5pIABBbUCSbAw45QenSNRUNHNvv07/wAibaJpxRaDGliTfUG2MHSTygWgMNgwjfAqbhSAG5WtT1RAN1pp93qwO1osQNUQ+fzaloHN0UmNrAzBiPf27zBMpm2uV1Hfqb7czdvce/TG0oYyckmmO6KIjqsFnfQADpUAwZA2JBI0zAnVEkgjEhV4cAkkstRjdpMSPTZgWi5kwehxE8LzINZWZEAmbiYP3Sb9GtJsov0w543mdbBdUJUYF4gmF6XnSRBOmY5iesmazRcNtNvJ6rWppB1ByB1GmDcEk9oJkAm0C9wWtPjI0sUVQSZkAAwOh7mIie2C1suivTlmYiIIC6WAknYbTa/cA7TiI4jTpg/ZtOo2EyAPlIvf02xtFJjlfIStmlJlySDAVQZA7zOw6iCZmZwrI0tQZoAErO997KPeF+fWMMjRA06mnpYbfI3j9dsO62aSkzaDAYfd6ERHoRvbvhtdEJOxymf0t91pheU9FJgcp6z1ifngdTM3NlPSXgAETZT2HYzedusTVzJZpO3YWt2/Xrj1XNOxmWttckgdp3O/44S0kRR9BKAMERd7/r1/LAFVxsQf89v1f8cFWr3X9Htv6fLEnSGVjgi1yMBGZX3frf8AXbBNUzcfGPh/rhAGGZ2BGCIyHpf0thuie73jv+v5YWq+n664AHKIOjfOMLluhHp+h+rYbFbf59cdUEfj/ngAeKW6/wAv647fpPS3T8AT/p78NtbDChXPcflgANUzItqIHSSdM/PHvrImJBJ6CP0cdTN4S5pt7aIfeoP5jCGGpmdrfr5YWdY2IPz/ACmMNjlqfQR/ZLD/AAsMd8ntUdfirfiwJwwOHe4/Xuxwlet/hgdbMFCAag1GdIKqdhdjBUKo/eJABIEyQCzCu9UB2ZyLstIaUUdC5YiST93qL9gUFEvlKeuynrflPzG2rY+lt7RhxrRPYM+saeny79Ivt3Z1Hc2bTbbSsT2LaiT8B6YSlM+/DEEzDarn+WGlXKhwQSVHoTI90b/lvhxfthJqxvI/DCGQDcAp+X5ZLG/tGD94HaImBp9xPW+E1OBi3O8Dpy7z0kHaOvcbWxOueuANSHQsPcRhgsFf4hlahgrJC7ARPTeBY2EwO4vAxTfEdOpWrI1RTS8oFUBUg3IPtTB2Fxbf1jUhSv8Aj+vXHnphrQI9ROHGSjmhSuSpmTU85XX2Xci8ySR74P8Apgj8VYgLWpU3AEbGmQLWmmVI2uBGwxoeY8KZd76QG/h5R8REfHENnPCEz5T/AAYah069Pl1xrvi+URta4ZSWy+TaA1GqgAIAV9Yvp6Pe0CwbHcr4Ry1SoFpVyXdgERkZWLE8oEE3JgbjviVznhuohIamYHVASB+cjCfD4GXzdCs86KbksNPNZTECYPMRuRYe7FYfAsgc/wDRfmEJJS0iJIJt09qDM9omPWWv+wKtAMGT2iSTojaABzXI+PU7HfZ8j4xytSNFdVLWCufLMjcANE7dJtfEjKsNQ0sDseUz7iN/niHGwteh82Pw4tqiZupM6ZmxI3ABBG97HbCKeXJgLAsQ1wxIB6WAmBE/xGY3x9D5zgOXq/tKKMd5IBIPfmDQcQua+jrJMpC09A9APfYSFF7+zhbWRS6GHcRoqNWklSGix2PUW7wxj1O+5inpnTJB6XG0Y2fOfRJQPsOI7EsB8gVAxG1PolqAyqK/udiSe3VR88UsFbb6mVLS1ExftbCSp2In9b4vTeBtROhTaRKaagsbwQWB6eySMB/7Gge1rB7GBPpsf1OHY/KZTXQgm0joY2/ngq5c/fUx3H4dDO+Lf/2YVfZWREXLb2k9vl3wqtwKQRJXoeba/wCcgTtviW2+CvKZpSt+f54MX79yO+045j2MxhNIieh/l/oMc8sfr549j2AYo0bnp7ie+F8wEzO536Rj2PYQHFrkSSATEH4THwnpg/1jeRtM/jt3vj2PYACUmnb8ulvynCz7h+tu2PY9gA4UFrCLdfjjytP69/8AQ98ex7CGeqED9frscCr1Ctuv67/0x3HsAyHNRq1TylbSGkux1atII1aSGBk6dIGyi4ty4nqKBFCIAFHS/wASSZLE9WJJPXHcewAzxzH6+WOrmb7frpj2PYQBkrTtj1/1+r47j2GIFoB6D5D+Ywvyv5dP6EY9j2ABFTLsRaD8SP5HDCtmQhhlj3GfzAnHsewngaOpWR7DV0NwOvxx6pTjHsexQMa1+Wx/DpsbYj81lUcc6q07yoM+h749j2GIjMx4YpMTpGg/wzEj0NhPpHxxF+RUyjvoqMCQGOlmQFo3OiOg9dhOOY9ilJk0Oqfj7OUjpZ0qAG+tCTAiYZGQ/OSZknE1kfpRVnVK1FlY3HlkOpBUNJ1aSpgjqeu++PY9jZK0TRbKOaWoAQCJE/OMGqUoE9r/ACx7HsSLqfOvD9QVTTcjYAz6dth+vfiUbjmYTmWq4kC2qR69B22vvj2PY0JC0vFldTD6H3N0UdJ6Adx8vjhdPxcD7VBCANhIue0k/qe+PY9gpDUn6n//2Q==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" name="AutoShape 8" descr="data:image/jpeg;base64,/9j/4AAQSkZJRgABAQAAAQABAAD/2wCEAAkGBhQSERQUEhQWFRUVFxYYFxgYGBgaHRoXFxkXHBcWGB0dHCYeGBwjGxcXHy8gIycpLS0sFh8xNTAqNicrLCkBCQoKDgwOGg8PGiwkHyQtLCwsKSwsLCwsLyosKSwsLCwsLCwsLCwsLCwsLSwsLCwsLCwsLCwsLCwsKiwsLCwsLP/AABEIAKYBLwMBIgACEQEDEQH/xAAcAAABBQEBAQAAAAAAAAAAAAADAgQFBgcBAAj/xABKEAACAQIEBAMEBwUFBQYHAAABAhEDIQAEEjEFIkFRBhNhMnGBkQcUI0KhsfAzUmLB0XKCsuHxFSSSk7MWNENTg9IlVGRzoqOk/8QAGgEAAwEBAQEAAAAAAAAAAAAAAAECAwQFBv/EAC8RAAICAQMCBAYCAQUAAAAAAAABAhEhAxIxQfAEE1FhInGBkaGxBTLhFEKywcL/2gAMAwEAAhEDEQA/ANoWnIuPhhJpEbXx7yv3jHuODKRG/wCOKJAiuTaBgvlAjAHy0/64SqMveMP5Cv1FsGXaMDOYJ3wo5ibXnAmpNvbDS9RN+gsAHuD6YLSpmTqmOn+eA5VDqv02w8qYG+gL1PGBsMIYE+mELXvBt2wQ1cTQ7OMQBhMHcYRVLdDhP1nvOKoVhpHU4aZihJBnDhVDbXwJ074ccCeRdNzF/njtSpHrgIrGbDDhbi+BqgTBDmG0YDWy1rYPE2GFhQogXw7oKsjaLMDBXVO1/wA8SHlgXOApluaSY9wwSvXEgQTipO3glY5EVPTDU0yTh1VRip0xqg6dUxqi2qLxO8XjGY+JeEVqqM2Zq1KhFWippEgIF+tIrA01+zI0GQxBaNzhbqK22XrgD6qFOs6FXqojspg6CyglAewNsSDVSdsY1m/DlCmaZ8oLrf26ahWSKdSoGDASCGprcRvjWeB5J6VBEr1fNqqOZjuT27mNp69gLB7m3bBxrgOyzgbU++PVlaeWB78dpCLvzH8B8MadDMXRBjA8xUjc/LBBWD7MI9MJbKDtOF1yP5AqUHHqiDCWysGxj8cDq0JiGMiJJO/e2LpXyIRUfDao98SZUdBgbUsCkkDQwXLAmT+WDagNsKrLaTYDqdvnthjlM6lR2FOoj6dOoKwaA06du+lv+E4u7FVBnbAjVjecPX0gbzgaUNRiCB6jf3YEwoYCvLaYw6OXMbYc/VFW9sCq5mbDCcr4GlXJZK9UMLHA6dMdcNjl4/ywRQRtqHvxyUaWPFWLi/wwh6pHS3ocDTNCNyD67YMK4ImxOJodiDWn7pJ+GCrRtYfA4TTqTsMDaqwNwcMBwigemPVa/bDfzZwRVteD7sKh2epvqsQDgpo2tOBK6+7CajspkHDoVnXXscILmNsFFYi5HvjHXqq2AANOmJnfDkNPTDcKZscLBg82B5BHdAnbHHBOFJVBnpjzDtfAAOmehj4YLIwAqOoOFKo6Xw2CFOpwAKZwZiRgaueuGhMXHScU/wAaUfLp5l4keSa3eWo03MAdIFND2lsW/UMQfi/hSVsu4ak1VlB0KsyS0AiBZxsdJBHKNiAQqsadFXbIa87l0AXSC+rvCNTKj3FFriPdi+CrHW/uxmX0NcCKmtmPICBoWm8KLq9VKqgD3KCYj13xqLoO2LaSwTdnWbAXScceppuSFHdiAPxxF53xVlqczU1FRLBRJAOxvEj3Tg4CrJB+35Y7TQruYH5+/FQzXj+WK0aDGJJZrKAN9U6dJ+Ji0xqWYmv4qzdSxdafRkpgswaAYDKAwIFyHFhdtOxdlLTbNCq1ou2lV7s0D8cROd8X5SkdLVVLX5VuTG8TC9R16jGdZot7VRndgPbqNpQgxzsF9oGIUaA9SSVCqC2FJklX7OmAslVACaiGiQiz9m9XTcIBpQHXzEQQpafqWbOfSID+woO20GpKXayhljUCTAAFyTAGITN+LM499aUkJ0wgltV4APMS3SNlMyw6s6jwFJJGnlPNrLM0zSpwVVmMEVKxIFyAysG0squZbX5dODVa3KBppKSNSqYEAGJYiWhZBOlMNFbYoRxbiPlc+YrNWddmYsYnuJC1GPQaYHuuYzwP4y0Z0l+WnV5Wk7A6dLk9IKgmIEM56DDLivBmr5ZKonUVFQCerCSvrM794xVcrUIIYbi4+H62xl5yb+HgHC1k+o0p+nzw4ZyBinfR94j+tZVQx56YCnckr90km5IgqT106rahi2DHRyc4NjO4xzy49nA6tZQYLgE7CRJ9w3OEed0VXt/Ay/IuAD8DihFrLAi6n9fHATA2JHzGBIx7H3g/0wQViD1PoY/pjlo0s75ci8z7sKTJ9R8iMKOYkXX8MJOYHePngyGDzZZT7/Q4IuqIn5zjlOpaxn3/AOmFipHp+IwsjEq5HtLPqMKRwemPeYO/yxwVPUfhgAUVG+OMZ9ccCEXm2Fk2uPlgASFI2n88R/FONLQjWjOSGbSgUkKsS0FgSJYC0n0w9fYkGAOsxHvxjvin6Q6iZ4PS5kQAOpkEgwVUalBR1Xmvs9V0YELhNlRjZoZ8cZKRNU0jy+0rKZadI26gE/A9jh/lPFWWqDlzFJv7yj5zEdPninLor0lzOVaabQWUOyhYmSFuFg2ZbaepKxEcURo1mm8BDBNBoAJ0OZVSNyR0EwATBxokmg2moI6tBUq39kg/lghqRsMZQvDVsfK0+yvKrLsSB+yqG0HaPuibrpCkq1FUCnWr0hECKrzsRtVpmOjC/Mf4ZJNotpq6tIvbHAoxmdDxJmyYpVy45Z1U6VWzEBLq6kzDILSWI6BsSNHxrmgAT9VYdT9qotM3phwpkbMR8xGE4tBTLzBHTHZ/0xUa3jtoinRve7tAHtCQBqm4G5G/XbEZmPFGae3mBL/cRVJE2B1aiOxII2YwIwh7WSnivN5mjUBp1WCMJAFOkxBBhhLMJ3B26+mKlmvFdcEA1s0SQY0iiNj6Nb9emJPhnCTmy6tWqjSAdTFnYi0CXNrEE/2h2xI0/o/TUGNeqSNjFP8Amhxx6mJM6YOKST/RVqWcZBA86LkItbSJOprqtMKpJE2udU+9s/HqtLNBKJdG0gFQ7PrV2JbSWHtKV2j2QYsGxfE8C5fdjVYneWA6R9wL2xUvEfhZqecD0AzJyKVJDFAEsRrBDJckgg6eitOnBppNhKd4AV0827MaocQQWLhgbiEWVcFdR32G5X7VPeRblBVSQqm1OR/CTqqXiQAJfdYUNVdxXLCdYZVEn7SoKZCCGZ4uJNmKuYBAasxJWmGGa4qq6tBUn2m0oxBBMsAx+0mFkseZyTOlAFx2tpGTdBAVKyoAQXE7aaf3y3s0kAN6oEIGXyxqJOC1wQCG5bp+0YUgBIjlSSLyVoXMwzk6iBG8Iz5jSdZJOoEMqFdIVVe/ttF1DBgv7r2AXUdvNYUxTolVvAZyFabq2tWVm3Lg6t4YGcQtRUgi7odKgDMRIdjAFNNVQ1GBLKrk6K2YKiS86aYB0EgNKHJ5SwuAymHAOndqND7rSY11zCzq/ZtdI3MVFIitmmII0lUKU1CW+zVaal0piAdKteLzit5nPZZkrBjrqstQIzwxgljTUFzIC8oAE+zOH5ieEaOLXJYKfE/PbRlSjPdS9MEU6S9Vpz8Caly1omFCS3hvhYo1qtInU32VQMQAdLgrHuD06hAv7fUkkzuWyIUWGA5ijozeWfo/mUG97AVEJ9xosP8A1Mc0tVzVdDLqV1aOnhlIr7Ro0lT+3UCpT/8AyZcULxRwT6tVlBFNrD0Ybj47/wDF2xpXC010eHU+1IVm91JFVR/zKqMP/tnDPxtwsNl6pI2UtPYqJB+YxF7ZF+xS/BXiL6pmlYk6G5XjeGImO0wvxVJsuN1pUA4E86sJ5maoCDcEBiRBBm2PmfMZdqbtTf2kJU+8fy9fXGjeFvF9Wrk1oGoyiiRr0MVqNTDah9oCHURK2I2jY49DRnijDUhbtGtHNIjeXyq2kECyyJIsJk7duowqqQol2VR3YgD5nGY8d4BQVq4VA2moobUSxhhTd2JMyQlQG/aLYZUMmqABVCx0AG/UWjrPUY1jLdwTs9zc0pEixHzx7yj1A+eOLH7oHxwtWHb9fLGAhSpbZh7r/wA8c8knv8pwTV+v0ccQ3/R/LAM8Ejp8gcKWcLap645PaflhWApj6R8I/rjhI9P17scFQ/o4IDHQflhDEgDvj3mev4ThNXMgAliABckmAB3JNvniEzPiqlMIrOf3vYX3knmA6zp9ROAPkMPpD8SDLZVogvU5Qp2adlIO4Y7jqi1YuMYNmKhMliSSSWJ3ZiZZj6kkk+84tHjfxGc3mnvy0yVAk+0LEb30wF/tCoR7WKpmUIN8ReToiqRK+FPF75GrqEtSYjzEHy1pNg4HwYWPQrqdYrVpLmMs5akdLQunlBPtAOtlmQRAZdJW2wwxxif8E+N3yNXSSfJc8widBNi4HUEe0vUCRcDFJ1wJqzQ/LkSaZ7c1OibarKdJuD0E7nmvgb1IsZ6+ytddmtcNEyf7147Gs0/GSV65TJ5RWaox8ql7LQV1VBqI0zIdt4IsZN8eqeMzRqFKuXanUSQVWoraSQI5CwDCCIE2EXO+NN6JovB+zo2J1PqVSCTeIrVATsFDCmpBEF2tyjDQ0p33kx6e0BA+MD47eziuUvF9TMVGK0xTpJpWnrHmN5SwFnSw0sSXJktLVDvF3Q4kSDbM1J6ALTAkRyn7NhuTvIO22Mp60Vyy46bZNaP62BPQEG8TtMeqi0zhtWzVMHTrQG9iwJsFIACwSIYdpDD/AM1SGZFWoITJhgZnzX12O4Mq9o6TjmYoZtRzvQoLudR0jqSeZwu/pjF+JgX5bLV4KqDzqoAI5NyjrPMDuw57sb2uW6llS3AYyfw74voZSufNzIzBqBaYWkEYLqdJc6BcAAncnF64x4uXL5hKJpVHL6ABTBZiXZhKiNJVdDaiWUiNriYlcndGbpPBYYxUfFNHW9VRIJ0xDFSSFBgEMCCbiZETi3q474qXH8u9TMMlPy9ZKEebq0WRTJ03tBPwxMfYTKrwri1Z0c6aqUqS6j5jAywnRS3aoSxBm4OlXMzANZo51tbEkEcq88nSSwh1I+8ISCZFnEkGMaLVybvpU10oIVZwfIDirqsxlmhdohgWI09RfNKzBLA+qkGb7bgDUBeD/B64pyawzPWlbtBOEZ9BXYVS8aSBobSdRGlQGMqFBaSx22wjKorOoq6VLlZ1nQFUidTaohQCZmwg7EWj+EZzndjY8qwCv3qk/iZvAkt1MDDqhxIpm6DgKdIZ7zGpBMmxJILAhepVQbGcU10MVJplzqeHshSZvMZV01DTLOo9sCdMyQLXiRse2Ir6QOD0PqyeV+/Ifl0GKdTlkMWmSDtFt5ibJ4W4gcrRUsTUdWqVGhpNRXVNN2I1a1IhzYOpE7nDr6X6Pm8P8ybI8pBMGKVbW3SQdhI2WR7WM4xipbkd0JuVJkW3jnKpHnGrQJ6VaTqfwBA+eO8S4/lqtEtSzFJmplKyqrqGJosKmkKSDzBCv97FoI+WKHxHhQbOZlgiEK9OzUqLgHyKJJllNRT15THXecaQjudJGVpZZJeEVDq1VQdCpSoIT+7SBdj8Wqlf/TGDeK6IOTzPpQrf4GxUstw1XXzqQREepRXXR+s0nhq6I0a6pAtrE6B6YnOPcAqUsrmGTOZhlWlVYpV0VQwCMSklQygi0gyJwmlY/cr7eF0qu1TMqruYHIWEx306b/yX3Ye5DgtME/V6IkCPs1LGPUiSRtbrE+uFcW8FOqsXr5okghUVzUkhSdIRFpiSFNpv7ziey3BM2wFLzixNHUi1FQMQpCu51libshIPMNSyObHT5sYr4UUop8uirt4bzRzmsnMeUBq0OKukEKKemXaLKARA2AAAAkczefp051sFIsZ6HtsRvPQ/jqxZuE+Ds1rbU9FSrEESaZkeiUQGHqCdiMQnBPB9Zsy7V2QoRUYaWZm1M4IuVBAAJBE9R8IXiWrwilBYSZswqk9vwws1tIJPTsJPwA3xEN4iywWfPok7ACpTlm6KBMySQPjjv/aKkzU1oRX8xlGqmVKoraCXYiTZKitAH3hJWQcbUcdjvhfGUrUVreyDAMg+3YFRIBbmsDF8OqfE0/ej+639MZH59Y5vKDailVok9okwRY6tcxuF3ixviRuN+9/6/hitRRhlvAoSbWSxniNPqw+IP9Md/wBop0P4H+mK6zTuYxxWF+cfEj19ccnnR3e3fsVaosZ4mnv+GIfiHi9KVRhAaFEDUsB76g5g6Pu2Em+wwIG0yI7wf63xWvEiUkqUYpGa3mrNNikNylap0ztqdj3O84uOpGV0VHIvP8ebMNclgIKimjFFmwI0g6jY3k77qCMNM5mQqMpbySykCq7UkCk9QGcH4RBFjOJan9HhLFHc7ffq1aqxMRpmmOnTEdwHhWWbMDLJTak4AaoyUqIQzT1wpfzGmSNwLavTGfmyawjfbFdSonwlSRFrfWqfl6/L5abVJcBCLyJnWJABACkz0B834Fq1AQqk9nZdI+I1E40riPhGk1bKIz1dAetUKh9Op1RNJYppIjTsLXM4k6Hh3L+ZULUKbFWGlnUOwHl0zAZ5O8nfGLnJlJowzL+AHcN/vCKyOyMNGoSpgkEPselsCr/RvW6VaTfB1/kcX7P8MovXzYejSaMw45qaG2mnG42jEdW4DlRf6tQ/5VP/ANuJ86e6k/wVSI76PfC9XLZyiaq02mqul0JOkeXVkHUBYyByiZNzAxDeN/DNZ87XqIEKsUjmg/sqc2j0OD8CAp+IKCUwETzqcKvKvNQEwBa7En347xRjU4rmFJJUoCF1ECfq9Ezb9Xxrck79jLF0Sn0T8Cr0M1VR9NFqlOmRPl1OQrUMlQ1pEe1GxtY40hfBcvLZrMEE+ynk0wJ7FKQcf8WMx4zx9ss9Opl2KV9CazOstpWF1agYGksNMxcQFm+15biNNvLiojeYAUIIhxEysGDYE2O2M9R3NijO8LoVngPg7L1MvSesKtZnpqW8yvXcEsATympp39MO8/4TylCiWo5Wgh10LrSQGPOpg3idifniW4B/3ekOyAfK2FcfH2B/t0f+tTwF3kivEFJalT6noUrXy1csRKsAGp0zB2CxVMjedPSSI/JeCVpnKtrYnK0jSTpqUqqnX39mwEAaj6RJZ+gq8VosBBfK5sse5FXIgfgAPhiXwpKsIkb0aZW2K7xXMU0zk16i0qXLrdmCqAaYsWawDEhfWY64tWM0+lsfY1/fl/8AHRxWlyKQPiXFqVbh9KjTrU2anl6ZiabjUARUUm41QV5d5UzCycUvM5oVAsNdFVSLyXUKLSdibiTYRcwMQGTqhCd4BBPUXAIZW2IKj2Te0gmIw4rZlQdLAXEyYiCTFjtA0kR2xpKFHPqScpWNctUCuQLS6xFuUbAdYlj33udsSVKhrq0xDKlIEyZJ1rpaFEXOtdrwDffEXQyzVKpQAizHVpJgEGTIHaQD3jEjXzJSIM+0zR1YkaZP9mQJHQnDfJLRdPA1V6+doIrMFVNRGmeWmdQYzIldYIIvrNObG1k+k5vK4fVon2Q2qkSd6bU63Le5Ktb3EYy7J56rQpqUqsmpUqEoSpiLFttUNMC8QpsRZXibxZmqirTq1memxaUeH9BBKyDBm23rYkjFs6NB1JG0pisPTP1nN/26Z/8A56I/lizUTyj3YpPHuNGjm66ADn8o6iTy/ZKJgXOwxpoS2ytmeorg0C4DT/8Ah6z0rU/wzc4s3iClOVzA3mhWHzptivcBvw4kfvqfh9YJGLLxkTQrDvTqj5o2I1P7vvoi48IFlK31ii1OYaWHnQp0VabK9OqVkyNKLUUA7QDEiZipnlbLUs4pCmhrqOImwDU69BgoYnTEACeail4E4yrKfSG9NtS5egF0qrqocKdJYoSNRhrkH94IAfZGJDIfSq9NnjKpoZtegVWADaQhgaCApAuoG5Y3JwOLVvvjg0bs1qpTG4MwLHv6nvO+KnkMwqEkgmQACAbdbn7otuSOgvbAfBniw1sqo0CmE1Io1lzoQwoYkAk6YuRJEE74acU8tU+0gnZRAMkETuRsDsJ39MczWGiovKZTsjl+JZlBUy7MUYkK5+rqNSsVI5gDIIJPoLdAdA8GcCGVqVKjQSUDSWBPMSwACwoVQrXPMS7eyFGqD8DcS8nh1Mz/AOJVNla0iq97dmX5Ymchx3W7XIU0gBIIkKH77CSfwvj15Ss5OoTMeGavnU2XytKMWeWeYNUkaQEgkqpFyAD3vidp5aI6fH8++CfWQ1d7jSaVIqZBEh6tvQyBab6f4bqy3EpMFl3iFgtMSLR1B+EH1jHU+ONDilE5RpGJYBbnYlhpk6TMC5EGOk7nHKWwEiYNp62B+R7dxiM414lFMwrNqGgyQoFy1mlZHKptpnENw/xo7O8PNyFnTBkIVAhd+VjAudRF4xx/6fPTvv1+ofAi4Pk533ix/W2IPxLwVH8guGJp63XTEa10kFpFwGANryMcq+M3FIMQFJA9oQbj4Xjm26jpiLz3it6qq0C2tCo5SuoAF7giNyLiYItBOOico6aKh8UlFF7zviGhSqvLhitNzpW5OhhKiN2lgI/pireGyRxOqSjBHNMq5UgELlW2JAndh/dPY4ovCqb5irSy7VPKZlcKzANqXTrcDsZDkEGftJEjURbauTellMyFqirWAeoGIqU/ZpadIBbSYVSQZ7TAk459Pe42laZtNRi+Sc4R4rp5mrTq6oRK1WmGMAc9NNF56kxPWR3xa6I56tjuv+Bf6YwKnVng2dCmIzNECPU5eI6j/LGl+E6+WzmWp1mo0yWRA4KqQKigrUjpBZSfcRtjKLe233gmDtZI6rJzWe9M0340Muf54b5il78NH4HlnzWe1UKLaczpWaaHSvkUCFWRYAk29ThFXw5lf/lqH/Kp/wBMZN1K0b8lVpAjxDlu5q0PmVw84hWR+ItUpUqobTXVydMOyJpTSATpY6CI2I0Ebkt2hwmmmdzBFN6a/VlNNqYFKmGDprlgp09JZRIBY9MC4/xBjmS45ZGogXhh5WoAhpZbuSWC6g+mDBjWepax6Z+pnL4c9+w74oifW6zGlQVfIdSDT80al0gPR1EBah9nVYQrGASWL3gXGamvKsXDNRWyalgqlPSajDR5hYHSulSNTI4m2gQ2XKNVVmVWIp1GkB3liWQ6yFLOAdaARAYKAGLAYfeEl1t5TKrCqrwvlK5WYliDeDp1HSWJKzbljlWo1V8kQaXHfsaL4b8U0FoKtbMUFqAvC61DFdRIhNRbvAEmAO+HfEfFWVq0CFrJqLLCMwVzoqKTyHmiFJmNhOKtlGpHLCi1RKSo7+a/ltqqUkzDIyhgAbiJIJNx6kS9LxBlq+WzKZanpp5dVGoAaRzDlnvAkiZjeJx0RbOhL/dTHlfitGtxLLmjUSoBlc3JRg0TVyUbe4/LE6MRPFYHEsrED/d87/1MkcShxbMvkKOM2+lpZo1wN/8Ad/8AqUsaMzYzb6W1Jo1ouSMvtP8A5lPtfp0xWl/YmXBkb1DKODp1LFiLKQPhZjEdbbRGJCu3+706je3Rb7twbjWDAAIIUN7n9LgzdbT5blZ0+2LGVYENYG5IY+k7+rhSiM4J1LUUWmAy3llgx7LEHtcwJEdEjmsNCfWaZEEXK6diCuuBewBY2uAHjY4iuIgq2gCWNi09+vx1AwZw7zelKdBrjytSiIU6gRBI66lF++/XCeIjloVbE+wOvM11M/h/dJ9MZoSHfE6g8pGLQwChBtsJfVbUbrAgmDvY4juL1QUSEvLEt1G1u0mAP7pA6zIHOco7imwB6+Xe225jtsBviKzVcugI9lCDYEibqoImy2a56kxN4qHBppYkj6Cy55V9w/LFK8S+EqmbzdQ06gTQtKZQtMho+8I9n8cSWU8HUmRW8/N8yqf+8NaRNhFt8LPgWheXzBnea9STG0kEbThRaRrgFlODPlsk9NjqgKdQUgHnJNpMbjExxRD5dSx9l/8ACcQ7eAsp1FU++vW/9+I/PeBMkilhTbUASCatU3j+36Yby7JVGTefHMJki8dv57nDoVATG5JG3YkdDzWF7T/PEdlagJ59o/e0y3QTBAv3gWuRh+mX00wVZiGJ/hIg2AOoqbz1uDYmIw5PPuNsunhrO+RlqctF6yuAVDagzlWUOL208vWSSJszbjXiM1qdCTr0ai+oAS50gNsI+9aF3EAiYr1VKyrqYMEQuDfaCAwMg9NI6Dl9CS2+uM5F2bexGs3kk33JJJJ/i6xjnUW7Id9S/wBbwpSVwKVOm7akVSFqAliARBCsFVTYuzKAQL9cFXw9WphiKLqtMmmxpvI1WlJR/UW6z1xbDklb7h+Jn+WFjKHTpEabHSwUrI2OkiJHfEy8LB8SkvqxPQT6lUp8fq5arT86rUpAsoPnapKawzCKl2m998IyvjiqrGcxTZu5NPX7JF4W4gkwTuTi85fNsK5rtTWpUK6GPmMFItukldXKLxO/fFYzXhYtWNR6VJtRksq6XHKQCBs14+8vU4l6OolUZv7k+TL1KtxClmc7UY0les1uZVUKCuwLWUEDuQSD1ItDvRdCRVKqwMRKveYN1Zr9xMi89zpKZtqFNKao1JQsKXpMxDlpv5RqDTPOWZxJ3MmRF5Lw9SzWarV6vlZpuULSp1aVUABKaguoYuCDT07X1H1nkjreIi2pwdLry39sZNvLjj1/BX+HcQ1UiqGmQdS3WST7R1CQCoDEz0k/GZpkRLKamsvIJLyuorCm0BgRbbeJDYneK0MvRpt5uTppZoXytJOkEgH7MDTE721EAAm5puc8McQJBp5eppkkaWVbbrJLyd7zffvedPWl4nFNV6m8Jx0uFb9iW4FUK56gz6eVkWRt9sXpQCTJE6bH0tNjoyK3mVASSrRAnlFo5IQG+5ljeY64zGjkM3RXza2WZTRZKtVi9DmNJUqswHmBnNrROwEyDGi5zNUg/wC1oqAw+8SSBE7EaTvG/f0x7fh6jpqLMdR7pNoyrKjy+DZ9CJKV6CsPUGmp29V/DCPCnGXGbyCLVreWKZVkLcuryqrNCiARqYbibXJN8XnhHh7JvTzdOuAVr5qpUOmrGoB2NMkKw0gSCADcETewY+IfDHB8nTVzSLyxCJ5lQyRdjdoAFzJB6Y57jG0xbKSY5y2Z/wB4zpveup2/+ny+BcR4t5cQpMzBgkAgE3UXbpYXN4B6tMjR4bVqBDkqih4OuogIkiRIV2JGkE6hI5fdJOJ8P+rM31DL5ddSOpddOqAFLUnUrIZ/u/d5QCZYgc1wvnv7nRpyXsMcqW80a3+0VwA4LMIkO1PTAaCLEPdYYiNKNiNbiFMuxDIQoZgkBYZWVKYESWIPoIESRuXefyegMo8rzKoB5CAzM59kHVKqo1HzCUkOCIvqBl+H0mFFG0ipVgOEYsEVbhQVOmozNqYubHUvtXLE9lNyN5VJ1JZeM464Xf6AVD5i6opqpldO2pJgAAQVIII6gqBBkg4luFZepTp6lsivrJ1gALpUcxJgK40DTYxPezvP08uqmoaVSoyhEZvMproVYAcqlIILBReOwiTNS4p4kmFTX5ekIqidJVCpI0ixIAloIIabXGMtLTlJbovF13ZlPSl4eVamHXGLp/csHFsy9Yoq11qsKY1JTXSFn7oMksQujcA8swNg9zfiyoMsqVCoDg0wFsyzeB2QFABBPWRAEUvhefOsNTaEGqJHVWszKvNqdyf3epAtGJfN8UVWJE1CRGoRsCCgLxBJB9Nzy2EaTTuiXJT+I0Dg3GTmM/lyYhKeaAgMPbFFiea8cgiR88XbGU/R1nfMzlN9JBZa+qd9YQ6lNhtA+M/DVgcaRTSSfeTOqEtjM/pcaKNeDH/d7zH36XXGmMMZj9L/AOwre6h/jp410/7Ey4Msy2bNRdJADg6ZizEWE9NX53wTJ5lqxanUiQGGqNOlpsWI/jCggR/LDLM1ubzqdwbOu11iJF7yAev44K01HD025rAxYvJEEXudh6HTtvjeRz0H4soWmyySNQanYbXLXuD7Y22vvNycNIbLVZ2RWZPVgAZm5HMNrTqIw6q5gAoHWxAlYMAGUK7y0SwIvsvUzgdM6QQRqRqZWVDEnSCBJHW6m37pxneCbxRG1nJQgx7I+AJhtvff39tnFKj9gyqJllUEXMAiSRvY2Hr2BOGgoMQCo9oF2UX0qLqDvGoQQN4jeZD6k7LSDgKVYMD7OqWiCJB3iNr+7DeDRWmbRwzOD6vRLEISiASym2mz3ibDUV33F4nHsxxAIAoddR3llJVSLG78+xbeSDvPtZnl+Ov5WgklCqEyZsIW1gQRMSNJ5QDEDBkzzKRzMRo0crMsqo5BykWEiAZEfGc91FNS4Re24+mp1NRFJvTkMRtFzCggEA7jc3jaLq8dV0JZokEEEbHadrmCJWSRHvOKoc4xGm2kEMeWASNzCz1vYyNTTIJwyTMkMGJJHUlphTAJaegBG+w+OI830M5Nogsj4eqkBi3kkdTIMbE+/ZY/i6dbDllVlK1CGZhYaWU7AMyg+zygSFFiDG8BbVUsCwIkkmD62B95J/1watWK+0pW8XEEmBaLEDTFx6egxhqaspManm2EyuX0qpl9I2kxIjSw1aTe+94I69YqrlWFaaKgtL8yi7MbsbtYTOHKooIJRWMnkMloEgC1wssSVB30mJw4oVASC6CwBYspqAkyOYIGYiQLjqe18Zxm455OhyUopI1JVnf8sHCDofmB/TDanTjpb1MYMgv0HuH8zj0bLDae8Y6ac73998ckjHPMI93czhAENEdh8v6Ya57gdOraolNx2ZFYfjfHqvGdNlo1GjqQwHwsfyxxeLVDtTqe7y2P46h+WDIYC5XhTJPlVqtOegq1Cvwp1CyL8FwCvwbNJzUa6sTMiqv7xBYhkCQSb7G9/TDpczmCbUwV6zA/JzH44XmeN0adqlWmrfuhgzT2CjmPwGE3XJcISm6im/kRz8erUwfOoVEiTqQGqhENtALCSVtp2GDZbxGlSArU3LKNIDXZ4uoUwejW02j3ST/bJP7OlWb1IFIf/tKmPcDhlm8g9cMKlLLKCL6kNYn3yKY/PAot8IvZt/u0vm8/ZW/wTGbzoWlVcIWamoIQXZ2IBVEtckkLEEz0OKbm849SqKtbLVKDDk+1EBVpFnFSTTUvLVAAJIgG6y2H2VyuWplglSo5kSlEsdJ6ctAal2G56YfU1KEtRyiq0xrqFVY/FRUqH3NpxlreH8yO1uv3+BuEff7UvvKv0RPCqbsGCo6oxqFfL13DrAYuTonc+2CLAbDA8n4GqgqzuF0ydTQXWSZ03dVBEAwwJiSegk34nXn7cVNOoGcsEPJ1DCpqcn+wATIgYFU4Nls1VgZqzK2mnW1u0sCDp8xxtvYRfGC8NDSjUU5fVITlFKkv23/5X4Y3bh2RWC9RKhU/+DTBUaehA1hSsi8qRbbDJfGOUFdaVLKkl6qqWqiwLEQ0HVPeBHf1xO8R8J5moWWnWp6Y0oOdNKqwmDoMsRvzbwcUtvBedpVMuz0Him9HWynzEAUoWfkckCepWwUzYyVpSnlygo1x1/IlrSckl156f8a/Nk34rzdatlzSauiK50uFpcumf4mJOw2ZemGuV8Bk5Sn5elwy6h5gu2uGCwOXSNRJ3kiLjBuPV4SUVdQMgnUb3gwWK2nt0GJEZ0eTSaowI0UwFJI1Mo1czEG0AEqBeQGsAB5Or4zVlCPxXn/rv2PU/kfC6WlFSUa7ffqU0eFKyU48jladIplWJCkAtI5iCWBDG5BmOgU3AczUrKyU2ZaeksKa/eeQUBESV0qCASRpF4jF4r8RJUtWP2YAOkffi5MSSUPNzNcDVEyThm/ieRqvoFtKCVMhpVSwUsx5dyBzGNicNfyGtLiKPGe1DfwjkatLiNIVdI1CtAVlgRSJgAExYrPeJ6ydNGM58PcSNbiOXAuFGYaVuADTOrVp5QNRBkQB5qgyxxpfl9cev4ecp6alLn/Im92QDnGZ/SvVEsjrKFaRY6tMBXp7SIm/cbHfbGotS9MZT9LyqX0v7JWlN4kB1JHyU7XtaTbHTDkifBmf1TyGaG102JB5doknUDAmwvIIIPLItNcI4bynylAPmIGCwSVjUySTIIYyTAYLFojEnkcvTq0VhlNOCLe0QmnX5g0aVEmwgFpMW0yXM6aRyxUCKaujLI1abyyXGpwyDVbZ29obcs9ecm4dTKOhKacn38yAzHCXqZetpXWVePvKQGvcMY5Sad7HTqJABUswp0C1NVYgn22ZiTCAaXMTeJ02MFbjF1zmWNRHokoupV0LBYyGKg6WnlvTkRdwLmVmCfhlL7OlSDJrVNIUr5lTzEUMoOgOdWp1bbYcgWxrR1m1T7wbanhtjpPvuit8NzrFyC7FYbSBpGwMHmMSAxgeh92JfJcALsVdtS0gDyxNp1yDPLAPMGBXVqvthnmKKEsoohGDMdyWJ3jSAIOx0gdBiUrfa88EyAQRMW0ktOkEoWi4WxC7RI6Zy9DOO1MXVp0xl0iWJJCh+kQDJgB2JYkAEnfYEYjqeZkklSZiQFuCRAG3L7JHS4HXZ8BT1KgUIxBLESrEkbDrM9CZgm0TgS06QWAx5Sb6gSZuYHsmdrgziFwa55wCZF0rq5S1gSQNRAvYAdZ3v8hLNiwMqrwWgEgAbDbYTAJgm0YkKKq1Mkib6gogbWEE7yB0iBJvIwbOtJCgQBp3EtvBiLBbExHcknofQlw3K+/qdqUQAHCCAGJVgSbkSZYAzEMCNuhx7NU6uqmUgyrGNgSJAkm0nVpA2uZjqLM5uwkWBMXmQCOs3OxN/jhs/Eg6wF9lRdu/UzJtcm14jEeUJ6cejH/CW1MfMOixsRdgsTPXdhaeo2nDg50uAdM6hIUTaCfaIgjeYB6/JguY1FWLXHtHS0CRAgxD9BHxMbY5VqyAJXT1AkE9rAGdh16HaL4bcmJr61p/zjBVp9/wtiOokfvfP/Lb8MO0qEG0H8Md52DpUAvH9cKFTDf6xG4PT9d8KObESdu8EbYBAOL8RaigdaeuWVTzFQoYhQxsSRLDYWE9sBFOu/tVUp9xSpyY7aqhPz0YVxXKGsFUVTTWZYaVbVEFY1bQRPX3WwhOCUj+1d6p7VKh09fuLpT5rgi1m03+vxk6FJRgqcbzeLf13fD9v2Nq7ZYHTVqtXefYao9Qz0HlU7fDRh5lKjgRl8qUHdtFBT6lQDU+aYk8pRWmummqovZVCj5AYcCf0P64rfX9UkTPUclUm5L0bx9Eqr7kcnDa7+3WWmO1KnJG336kg/8ALHwwX/YFE/tFesevmsag94VuQfBRh9qx236viW2+SFJr+uPlgEdKiAsAdJAA9wAt8sKp7WAjtzH8onB1cdB+J/mcJqVfcPdc/j+v5IkStAt0/AfhO2OZnhlMgioNQPRoYH3iD/PCJvcsR6H8DeMHo0hMAD+9IPvsB+eACJpcEVDNB6lKJAWlUqaBPXyy0fNcEf64ns1kqIbHzaYB0n2gDT0idJIEjcA3xNsFHtkT0KiD+c47TZGDGTy7sbEAeoMn5YTuilyZjxr9n8sSOSpZJ6dBcxWqUmVV9oRTLJB1hypAvBALfdsBFmPHMnU8sqqMzWgKpJ6dB+rYk+C8RqeVTotQIKiJOqAAZE8pAbYwQOl8eJ/HeHuL8yP3Pe/mNSE4RinfbC5vwz9YosuUzVLMew3tRq0iNBZGaFIUTYW1TM4is14NzVGiqCkH06rUHBJ1kSJZkPQCYMgC0mBPZnw9S1SyqpXmEPoYTI1DTt8+nphDcNzCmaWeZQpkLUcOu8hSGDWnbqBAG2PR/wBHpcJNdT5xwTKnw/gmZh1qI9MgL+0DgGQ8xIu0sepsZ6wJqhQYoGUkg6eYNAgLEmYInT6G/vOC5zj+ZoqPrVSjWGqFNEHUGAc84hVKwAIW8m5gyITKZny1YFmZD90JddQgX1xe4iZntOOqOntjtL03twiwZZJYlcxUPMDC1GNo2kH0H6nFF+kMsvkLVZmeHILMzwLfeaWNiT191xNqy2XKgBKkF5gOpGwmTBI2tvin/SUSzZcD7Q6KnsBjq5gJHX7o+BF8Vpv4i9RVERwOk9CJZalGpytpcnRf/wANZGpC7KW0iSINoMyFDiQ8003YajoqAadRMkABLwCFVmJGoS1mQxiqZStSpDerSLqyMjEABXCqzAEHUAGnudHylclmnCIaZVlFRqdMuja1RlPMqg8/2Y/d5gukbuDhPS3SbYaUntrv8Dk58GjSqwadMoSgQPCsV0sHUAkoDSYapBirpAAOtfDOgiVKt5muICmIJbUpYmNWlWglivl3YkGG2Y4pTWjTo0UaoKVJt0gVWduQurKCAliCp6sZEQ0HTqyfNpB1DVD5pIABBbUCSbAw45QenSNRUNHNvv07/wAibaJpxRaDGliTfUG2MHSTygWgMNgwjfAqbhSAG5WtT1RAN1pp93qwO1osQNUQ+fzaloHN0UmNrAzBiPf27zBMpm2uV1Hfqb7czdvce/TG0oYyckmmO6KIjqsFnfQADpUAwZA2JBI0zAnVEkgjEhV4cAkkstRjdpMSPTZgWi5kwehxE8LzINZWZEAmbiYP3Sb9GtJsov0w543mdbBdUJUYF4gmF6XnSRBOmY5iesmazRcNtNvJ6rWppB1ByB1GmDcEk9oJkAm0C9wWtPjI0sUVQSZkAAwOh7mIie2C1suivTlmYiIIC6WAknYbTa/cA7TiI4jTpg/ZtOo2EyAPlIvf02xtFJjlfIStmlJlySDAVQZA7zOw6iCZmZwrI0tQZoAErO997KPeF+fWMMjRA06mnpYbfI3j9dsO62aSkzaDAYfd6ERHoRvbvhtdEJOxymf0t91pheU9FJgcp6z1ifngdTM3NlPSXgAETZT2HYzedusTVzJZpO3YWt2/Xrj1XNOxmWttckgdp3O/44S0kRR9BKAMERd7/r1/LAFVxsQf89v1f8cFWr3X9Htv6fLEnSGVjgi1yMBGZX3frf8AXbBNUzcfGPh/rhAGGZ2BGCIyHpf0thuie73jv+v5YWq+n664AHKIOjfOMLluhHp+h+rYbFbf59cdUEfj/ngAeKW6/wAv647fpPS3T8AT/p78NtbDChXPcflgANUzItqIHSSdM/PHvrImJBJ6CP0cdTN4S5pt7aIfeoP5jCGGpmdrfr5YWdY2IPz/ACmMNjlqfQR/ZLD/AAsMd8ntUdfirfiwJwwOHe4/Xuxwlet/hgdbMFCAag1GdIKqdhdjBUKo/eJABIEyQCzCu9UB2ZyLstIaUUdC5YiST93qL9gUFEvlKeuynrflPzG2rY+lt7RhxrRPYM+saeny79Ivt3Z1Hc2bTbbSsT2LaiT8B6YSlM+/DEEzDarn+WGlXKhwQSVHoTI90b/lvhxfthJqxvI/DCGQDcAp+X5ZLG/tGD94HaImBp9xPW+E1OBi3O8Dpy7z0kHaOvcbWxOueuANSHQsPcRhgsFf4hlahgrJC7ARPTeBY2EwO4vAxTfEdOpWrI1RTS8oFUBUg3IPtTB2Fxbf1jUhSv8Aj+vXHnphrQI9ROHGSjmhSuSpmTU85XX2Xci8ySR74P8Apgj8VYgLWpU3AEbGmQLWmmVI2uBGwxoeY8KZd76QG/h5R8REfHENnPCEz5T/AAYah069Pl1xrvi+URta4ZSWy+TaA1GqgAIAV9Yvp6Pe0CwbHcr4Ry1SoFpVyXdgERkZWLE8oEE3JgbjviVznhuohIamYHVASB+cjCfD4GXzdCs86KbksNPNZTECYPMRuRYe7FYfAsgc/wDRfmEJJS0iJIJt09qDM9omPWWv+wKtAMGT2iSTojaABzXI+PU7HfZ8j4xytSNFdVLWCufLMjcANE7dJtfEjKsNQ0sDseUz7iN/niHGwteh82Pw4tqiZupM6ZmxI3ABBG97HbCKeXJgLAsQ1wxIB6WAmBE/xGY3x9D5zgOXq/tKKMd5IBIPfmDQcQua+jrJMpC09A9APfYSFF7+zhbWRS6GHcRoqNWklSGix2PUW7wxj1O+5inpnTJB6XG0Y2fOfRJQPsOI7EsB8gVAxG1PolqAyqK/udiSe3VR88UsFbb6mVLS1ExftbCSp2In9b4vTeBtROhTaRKaagsbwQWB6eySMB/7Gge1rB7GBPpsf1OHY/KZTXQgm0joY2/ngq5c/fUx3H4dDO+Lf/2YVfZWREXLb2k9vl3wqtwKQRJXoeba/wCcgTtviW2+CvKZpSt+f54MX79yO+045j2MxhNIieh/l/oMc8sfr549j2AYo0bnp7ie+F8wEzO536Rj2PYQHFrkSSATEH4THwnpg/1jeRtM/jt3vj2PYACUmnb8ulvynCz7h+tu2PY9gA4UFrCLdfjjytP69/8AQ98ex7CGeqED9frscCr1Ctuv67/0x3HsAyHNRq1TylbSGkux1atII1aSGBk6dIGyi4ty4nqKBFCIAFHS/wASSZLE9WJJPXHcewAzxzH6+WOrmb7frpj2PYQBkrTtj1/1+r47j2GIFoB6D5D+Ywvyv5dP6EY9j2ABFTLsRaD8SP5HDCtmQhhlj3GfzAnHsewngaOpWR7DV0NwOvxx6pTjHsexQMa1+Wx/DpsbYj81lUcc6q07yoM+h749j2GIjMx4YpMTpGg/wzEj0NhPpHxxF+RUyjvoqMCQGOlmQFo3OiOg9dhOOY9ilJk0Oqfj7OUjpZ0qAG+tCTAiYZGQ/OSZknE1kfpRVnVK1FlY3HlkOpBUNJ1aSpgjqeu++PY9jZK0TRbKOaWoAQCJE/OMGqUoE9r/ACx7HsSLqfOvD9QVTTcjYAz6dth+vfiUbjmYTmWq4kC2qR69B22vvj2PY0JC0vFldTD6H3N0UdJ6Adx8vjhdPxcD7VBCANhIue0k/qe+PY9gpDUn6n//2Q==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10" descr="data:image/jpeg;base64,/9j/4AAQSkZJRgABAQAAAQABAAD/2wCEAAkGBhQSERQUEhQWFRUVFxYYFxgYGBgaHRoXFxkXHBcWGB0dHCYeGBwjGxcXHy8gIycpLS0sFh8xNTAqNicrLCkBCQoKDgwOGg8PGiwkHyQtLCwsKSwsLCwsLyosKSwsLCwsLCwsLCwsLCwsLSwsLCwsLCwsLCwsLCwsKiwsLCwsLP/AABEIAKYBLwMBIgACEQEDEQH/xAAcAAABBQEBAQAAAAAAAAAAAAADAgQFBgcBAAj/xABKEAACAQIEBAMEBwUFBQYHAAABAhEDIQAEEjEFIkFRBhNhMnGBkQcUI0KhsfAzUmLB0XKCsuHxFSSSk7MWNENTg9IlVGRzoqOk/8QAGgEAAwEBAQEAAAAAAAAAAAAAAAECAwQFBv/EAC8RAAICAQMCBAYCAQUAAAAAAAABAhEhAxIxQfAEE1FhInGBkaGxBTLhFEKywcL/2gAMAwEAAhEDEQA/ANoWnIuPhhJpEbXx7yv3jHuODKRG/wCOKJAiuTaBgvlAjAHy0/64SqMveMP5Cv1FsGXaMDOYJ3wo5ibXnAmpNvbDS9RN+gsAHuD6YLSpmTqmOn+eA5VDqv02w8qYG+gL1PGBsMIYE+mELXvBt2wQ1cTQ7OMQBhMHcYRVLdDhP1nvOKoVhpHU4aZihJBnDhVDbXwJ074ccCeRdNzF/njtSpHrgIrGbDDhbi+BqgTBDmG0YDWy1rYPE2GFhQogXw7oKsjaLMDBXVO1/wA8SHlgXOApluaSY9wwSvXEgQTipO3glY5EVPTDU0yTh1VRip0xqg6dUxqi2qLxO8XjGY+JeEVqqM2Zq1KhFWippEgIF+tIrA01+zI0GQxBaNzhbqK22XrgD6qFOs6FXqojspg6CyglAewNsSDVSdsY1m/DlCmaZ8oLrf26ahWSKdSoGDASCGprcRvjWeB5J6VBEr1fNqqOZjuT27mNp69gLB7m3bBxrgOyzgbU++PVlaeWB78dpCLvzH8B8MadDMXRBjA8xUjc/LBBWD7MI9MJbKDtOF1yP5AqUHHqiDCWysGxj8cDq0JiGMiJJO/e2LpXyIRUfDao98SZUdBgbUsCkkDQwXLAmT+WDagNsKrLaTYDqdvnthjlM6lR2FOoj6dOoKwaA06du+lv+E4u7FVBnbAjVjecPX0gbzgaUNRiCB6jf3YEwoYCvLaYw6OXMbYc/VFW9sCq5mbDCcr4GlXJZK9UMLHA6dMdcNjl4/ywRQRtqHvxyUaWPFWLi/wwh6pHS3ocDTNCNyD67YMK4ImxOJodiDWn7pJ+GCrRtYfA4TTqTsMDaqwNwcMBwigemPVa/bDfzZwRVteD7sKh2epvqsQDgpo2tOBK6+7CajspkHDoVnXXscILmNsFFYi5HvjHXqq2AANOmJnfDkNPTDcKZscLBg82B5BHdAnbHHBOFJVBnpjzDtfAAOmehj4YLIwAqOoOFKo6Xw2CFOpwAKZwZiRgaueuGhMXHScU/wAaUfLp5l4keSa3eWo03MAdIFND2lsW/UMQfi/hSVsu4ak1VlB0KsyS0AiBZxsdJBHKNiAQqsadFXbIa87l0AXSC+rvCNTKj3FFriPdi+CrHW/uxmX0NcCKmtmPICBoWm8KLq9VKqgD3KCYj13xqLoO2LaSwTdnWbAXScceppuSFHdiAPxxF53xVlqczU1FRLBRJAOxvEj3Tg4CrJB+35Y7TQruYH5+/FQzXj+WK0aDGJJZrKAN9U6dJ+Ji0xqWYmv4qzdSxdafRkpgswaAYDKAwIFyHFhdtOxdlLTbNCq1ou2lV7s0D8cROd8X5SkdLVVLX5VuTG8TC9R16jGdZot7VRndgPbqNpQgxzsF9oGIUaA9SSVCqC2FJklX7OmAslVACaiGiQiz9m9XTcIBpQHXzEQQpafqWbOfSID+woO20GpKXayhljUCTAAFyTAGITN+LM499aUkJ0wgltV4APMS3SNlMyw6s6jwFJJGnlPNrLM0zSpwVVmMEVKxIFyAysG0squZbX5dODVa3KBppKSNSqYEAGJYiWhZBOlMNFbYoRxbiPlc+YrNWddmYsYnuJC1GPQaYHuuYzwP4y0Z0l+WnV5Wk7A6dLk9IKgmIEM56DDLivBmr5ZKonUVFQCerCSvrM794xVcrUIIYbi4+H62xl5yb+HgHC1k+o0p+nzw4ZyBinfR94j+tZVQx56YCnckr90km5IgqT106rahi2DHRyc4NjO4xzy49nA6tZQYLgE7CRJ9w3OEed0VXt/Ay/IuAD8DihFrLAi6n9fHATA2JHzGBIx7H3g/0wQViD1PoY/pjlo0s75ci8z7sKTJ9R8iMKOYkXX8MJOYHePngyGDzZZT7/Q4IuqIn5zjlOpaxn3/AOmFipHp+IwsjEq5HtLPqMKRwemPeYO/yxwVPUfhgAUVG+OMZ9ccCEXm2Fk2uPlgASFI2n88R/FONLQjWjOSGbSgUkKsS0FgSJYC0n0w9fYkGAOsxHvxjvin6Q6iZ4PS5kQAOpkEgwVUalBR1Xmvs9V0YELhNlRjZoZ8cZKRNU0jy+0rKZadI26gE/A9jh/lPFWWqDlzFJv7yj5zEdPninLor0lzOVaabQWUOyhYmSFuFg2ZbaepKxEcURo1mm8BDBNBoAJ0OZVSNyR0EwATBxokmg2moI6tBUq39kg/lghqRsMZQvDVsfK0+yvKrLsSB+yqG0HaPuibrpCkq1FUCnWr0hECKrzsRtVpmOjC/Mf4ZJNotpq6tIvbHAoxmdDxJmyYpVy45Z1U6VWzEBLq6kzDILSWI6BsSNHxrmgAT9VYdT9qotM3phwpkbMR8xGE4tBTLzBHTHZ/0xUa3jtoinRve7tAHtCQBqm4G5G/XbEZmPFGae3mBL/cRVJE2B1aiOxII2YwIwh7WSnivN5mjUBp1WCMJAFOkxBBhhLMJ3B26+mKlmvFdcEA1s0SQY0iiNj6Nb9emJPhnCTmy6tWqjSAdTFnYi0CXNrEE/2h2xI0/o/TUGNeqSNjFP8Amhxx6mJM6YOKST/RVqWcZBA86LkItbSJOprqtMKpJE2udU+9s/HqtLNBKJdG0gFQ7PrV2JbSWHtKV2j2QYsGxfE8C5fdjVYneWA6R9wL2xUvEfhZqecD0AzJyKVJDFAEsRrBDJckgg6eitOnBppNhKd4AV0827MaocQQWLhgbiEWVcFdR32G5X7VPeRblBVSQqm1OR/CTqqXiQAJfdYUNVdxXLCdYZVEn7SoKZCCGZ4uJNmKuYBAasxJWmGGa4qq6tBUn2m0oxBBMsAx+0mFkseZyTOlAFx2tpGTdBAVKyoAQXE7aaf3y3s0kAN6oEIGXyxqJOC1wQCG5bp+0YUgBIjlSSLyVoXMwzk6iBG8Iz5jSdZJOoEMqFdIVVe/ttF1DBgv7r2AXUdvNYUxTolVvAZyFabq2tWVm3Lg6t4YGcQtRUgi7odKgDMRIdjAFNNVQ1GBLKrk6K2YKiS86aYB0EgNKHJ5SwuAymHAOndqND7rSY11zCzq/ZtdI3MVFIitmmII0lUKU1CW+zVaal0piAdKteLzit5nPZZkrBjrqstQIzwxgljTUFzIC8oAE+zOH5ieEaOLXJYKfE/PbRlSjPdS9MEU6S9Vpz8Caly1omFCS3hvhYo1qtInU32VQMQAdLgrHuD06hAv7fUkkzuWyIUWGA5ijozeWfo/mUG97AVEJ9xosP8A1Mc0tVzVdDLqV1aOnhlIr7Ro0lT+3UCpT/8AyZcULxRwT6tVlBFNrD0Ybj47/wDF2xpXC010eHU+1IVm91JFVR/zKqMP/tnDPxtwsNl6pI2UtPYqJB+YxF7ZF+xS/BXiL6pmlYk6G5XjeGImO0wvxVJsuN1pUA4E86sJ5maoCDcEBiRBBm2PmfMZdqbtTf2kJU+8fy9fXGjeFvF9Wrk1oGoyiiRr0MVqNTDah9oCHURK2I2jY49DRnijDUhbtGtHNIjeXyq2kECyyJIsJk7duowqqQol2VR3YgD5nGY8d4BQVq4VA2moobUSxhhTd2JMyQlQG/aLYZUMmqABVCx0AG/UWjrPUY1jLdwTs9zc0pEixHzx7yj1A+eOLH7oHxwtWHb9fLGAhSpbZh7r/wA8c8knv8pwTV+v0ccQ3/R/LAM8Ejp8gcKWcLap645PaflhWApj6R8I/rjhI9P17scFQ/o4IDHQflhDEgDvj3mev4ThNXMgAliABckmAB3JNvniEzPiqlMIrOf3vYX3knmA6zp9ROAPkMPpD8SDLZVogvU5Qp2adlIO4Y7jqi1YuMYNmKhMliSSSWJ3ZiZZj6kkk+84tHjfxGc3mnvy0yVAk+0LEb30wF/tCoR7WKpmUIN8ReToiqRK+FPF75GrqEtSYjzEHy1pNg4HwYWPQrqdYrVpLmMs5akdLQunlBPtAOtlmQRAZdJW2wwxxif8E+N3yNXSSfJc8widBNi4HUEe0vUCRcDFJ1wJqzQ/LkSaZ7c1OibarKdJuD0E7nmvgb1IsZ6+ytddmtcNEyf7147Gs0/GSV65TJ5RWaox8ql7LQV1VBqI0zIdt4IsZN8eqeMzRqFKuXanUSQVWoraSQI5CwDCCIE2EXO+NN6JovB+zo2J1PqVSCTeIrVATsFDCmpBEF2tyjDQ0p33kx6e0BA+MD47eziuUvF9TMVGK0xTpJpWnrHmN5SwFnSw0sSXJktLVDvF3Q4kSDbM1J6ALTAkRyn7NhuTvIO22Mp60Vyy46bZNaP62BPQEG8TtMeqi0zhtWzVMHTrQG9iwJsFIACwSIYdpDD/AM1SGZFWoITJhgZnzX12O4Mq9o6TjmYoZtRzvQoLudR0jqSeZwu/pjF+JgX5bLV4KqDzqoAI5NyjrPMDuw57sb2uW6llS3AYyfw74voZSufNzIzBqBaYWkEYLqdJc6BcAAncnF64x4uXL5hKJpVHL6ABTBZiXZhKiNJVdDaiWUiNriYlcndGbpPBYYxUfFNHW9VRIJ0xDFSSFBgEMCCbiZETi3q474qXH8u9TMMlPy9ZKEebq0WRTJ03tBPwxMfYTKrwri1Z0c6aqUqS6j5jAywnRS3aoSxBm4OlXMzANZo51tbEkEcq88nSSwh1I+8ISCZFnEkGMaLVybvpU10oIVZwfIDirqsxlmhdohgWI09RfNKzBLA+qkGb7bgDUBeD/B64pyawzPWlbtBOEZ9BXYVS8aSBobSdRGlQGMqFBaSx22wjKorOoq6VLlZ1nQFUidTaohQCZmwg7EWj+EZzndjY8qwCv3qk/iZvAkt1MDDqhxIpm6DgKdIZ7zGpBMmxJILAhepVQbGcU10MVJplzqeHshSZvMZV01DTLOo9sCdMyQLXiRse2Ir6QOD0PqyeV+/Ifl0GKdTlkMWmSDtFt5ibJ4W4gcrRUsTUdWqVGhpNRXVNN2I1a1IhzYOpE7nDr6X6Pm8P8ybI8pBMGKVbW3SQdhI2WR7WM4xipbkd0JuVJkW3jnKpHnGrQJ6VaTqfwBA+eO8S4/lqtEtSzFJmplKyqrqGJosKmkKSDzBCv97FoI+WKHxHhQbOZlgiEK9OzUqLgHyKJJllNRT15THXecaQjudJGVpZZJeEVDq1VQdCpSoIT+7SBdj8Wqlf/TGDeK6IOTzPpQrf4GxUstw1XXzqQREepRXXR+s0nhq6I0a6pAtrE6B6YnOPcAqUsrmGTOZhlWlVYpV0VQwCMSklQygi0gyJwmlY/cr7eF0qu1TMqruYHIWEx306b/yX3Ye5DgtME/V6IkCPs1LGPUiSRtbrE+uFcW8FOqsXr5okghUVzUkhSdIRFpiSFNpv7ziey3BM2wFLzixNHUi1FQMQpCu51libshIPMNSyObHT5sYr4UUop8uirt4bzRzmsnMeUBq0OKukEKKemXaLKARA2AAAAkczefp051sFIsZ6HtsRvPQ/jqxZuE+Ds1rbU9FSrEESaZkeiUQGHqCdiMQnBPB9Zsy7V2QoRUYaWZm1M4IuVBAAJBE9R8IXiWrwilBYSZswqk9vwws1tIJPTsJPwA3xEN4iywWfPok7ACpTlm6KBMySQPjjv/aKkzU1oRX8xlGqmVKoraCXYiTZKitAH3hJWQcbUcdjvhfGUrUVreyDAMg+3YFRIBbmsDF8OqfE0/ej+639MZH59Y5vKDailVok9okwRY6tcxuF3ixviRuN+9/6/hitRRhlvAoSbWSxniNPqw+IP9Md/wBop0P4H+mK6zTuYxxWF+cfEj19ccnnR3e3fsVaosZ4mnv+GIfiHi9KVRhAaFEDUsB76g5g6Pu2Em+wwIG0yI7wf63xWvEiUkqUYpGa3mrNNikNylap0ztqdj3O84uOpGV0VHIvP8ebMNclgIKimjFFmwI0g6jY3k77qCMNM5mQqMpbySykCq7UkCk9QGcH4RBFjOJan9HhLFHc7ffq1aqxMRpmmOnTEdwHhWWbMDLJTak4AaoyUqIQzT1wpfzGmSNwLavTGfmyawjfbFdSonwlSRFrfWqfl6/L5abVJcBCLyJnWJABACkz0B834Fq1AQqk9nZdI+I1E40riPhGk1bKIz1dAetUKh9Op1RNJYppIjTsLXM4k6Hh3L+ZULUKbFWGlnUOwHl0zAZ5O8nfGLnJlJowzL+AHcN/vCKyOyMNGoSpgkEPselsCr/RvW6VaTfB1/kcX7P8MovXzYejSaMw45qaG2mnG42jEdW4DlRf6tQ/5VP/ANuJ86e6k/wVSI76PfC9XLZyiaq02mqul0JOkeXVkHUBYyByiZNzAxDeN/DNZ87XqIEKsUjmg/sqc2j0OD8CAp+IKCUwETzqcKvKvNQEwBa7En347xRjU4rmFJJUoCF1ECfq9Ezb9Xxrck79jLF0Sn0T8Cr0M1VR9NFqlOmRPl1OQrUMlQ1pEe1GxtY40hfBcvLZrMEE+ynk0wJ7FKQcf8WMx4zx9ss9Opl2KV9CazOstpWF1agYGksNMxcQFm+15biNNvLiojeYAUIIhxEysGDYE2O2M9R3NijO8LoVngPg7L1MvSesKtZnpqW8yvXcEsATympp39MO8/4TylCiWo5Wgh10LrSQGPOpg3idifniW4B/3ekOyAfK2FcfH2B/t0f+tTwF3kivEFJalT6noUrXy1csRKsAGp0zB2CxVMjedPSSI/JeCVpnKtrYnK0jSTpqUqqnX39mwEAaj6RJZ+gq8VosBBfK5sse5FXIgfgAPhiXwpKsIkb0aZW2K7xXMU0zk16i0qXLrdmCqAaYsWawDEhfWY64tWM0+lsfY1/fl/8AHRxWlyKQPiXFqVbh9KjTrU2anl6ZiabjUARUUm41QV5d5UzCycUvM5oVAsNdFVSLyXUKLSdibiTYRcwMQGTqhCd4BBPUXAIZW2IKj2Te0gmIw4rZlQdLAXEyYiCTFjtA0kR2xpKFHPqScpWNctUCuQLS6xFuUbAdYlj33udsSVKhrq0xDKlIEyZJ1rpaFEXOtdrwDffEXQyzVKpQAizHVpJgEGTIHaQD3jEjXzJSIM+0zR1YkaZP9mQJHQnDfJLRdPA1V6+doIrMFVNRGmeWmdQYzIldYIIvrNObG1k+k5vK4fVon2Q2qkSd6bU63Le5Ktb3EYy7J56rQpqUqsmpUqEoSpiLFttUNMC8QpsRZXibxZmqirTq1memxaUeH9BBKyDBm23rYkjFs6NB1JG0pisPTP1nN/26Z/8A56I/lizUTyj3YpPHuNGjm66ADn8o6iTy/ZKJgXOwxpoS2ytmeorg0C4DT/8Ah6z0rU/wzc4s3iClOVzA3mhWHzptivcBvw4kfvqfh9YJGLLxkTQrDvTqj5o2I1P7vvoi48IFlK31ii1OYaWHnQp0VabK9OqVkyNKLUUA7QDEiZipnlbLUs4pCmhrqOImwDU69BgoYnTEACeail4E4yrKfSG9NtS5egF0qrqocKdJYoSNRhrkH94IAfZGJDIfSq9NnjKpoZtegVWADaQhgaCApAuoG5Y3JwOLVvvjg0bs1qpTG4MwLHv6nvO+KnkMwqEkgmQACAbdbn7otuSOgvbAfBniw1sqo0CmE1Io1lzoQwoYkAk6YuRJEE74acU8tU+0gnZRAMkETuRsDsJ39MczWGiovKZTsjl+JZlBUy7MUYkK5+rqNSsVI5gDIIJPoLdAdA8GcCGVqVKjQSUDSWBPMSwACwoVQrXPMS7eyFGqD8DcS8nh1Mz/AOJVNla0iq97dmX5Ymchx3W7XIU0gBIIkKH77CSfwvj15Ss5OoTMeGavnU2XytKMWeWeYNUkaQEgkqpFyAD3vidp5aI6fH8++CfWQ1d7jSaVIqZBEh6tvQyBab6f4bqy3EpMFl3iFgtMSLR1B+EH1jHU+ONDilE5RpGJYBbnYlhpk6TMC5EGOk7nHKWwEiYNp62B+R7dxiM414lFMwrNqGgyQoFy1mlZHKptpnENw/xo7O8PNyFnTBkIVAhd+VjAudRF4xx/6fPTvv1+ofAi4Pk533ix/W2IPxLwVH8guGJp63XTEa10kFpFwGANryMcq+M3FIMQFJA9oQbj4Xjm26jpiLz3it6qq0C2tCo5SuoAF7giNyLiYItBOOico6aKh8UlFF7zviGhSqvLhitNzpW5OhhKiN2lgI/pireGyRxOqSjBHNMq5UgELlW2JAndh/dPY4ovCqb5irSy7VPKZlcKzANqXTrcDsZDkEGftJEjURbauTellMyFqirWAeoGIqU/ZpadIBbSYVSQZ7TAk459Pe42laZtNRi+Sc4R4rp5mrTq6oRK1WmGMAc9NNF56kxPWR3xa6I56tjuv+Bf6YwKnVng2dCmIzNECPU5eI6j/LGl+E6+WzmWp1mo0yWRA4KqQKigrUjpBZSfcRtjKLe233gmDtZI6rJzWe9M0340Muf54b5il78NH4HlnzWe1UKLaczpWaaHSvkUCFWRYAk29ThFXw5lf/lqH/Kp/wBMZN1K0b8lVpAjxDlu5q0PmVw84hWR+ItUpUqobTXVydMOyJpTSATpY6CI2I0Ebkt2hwmmmdzBFN6a/VlNNqYFKmGDprlgp09JZRIBY9MC4/xBjmS45ZGogXhh5WoAhpZbuSWC6g+mDBjWepax6Z+pnL4c9+w74oifW6zGlQVfIdSDT80al0gPR1EBah9nVYQrGASWL3gXGamvKsXDNRWyalgqlPSajDR5hYHSulSNTI4m2gQ2XKNVVmVWIp1GkB3liWQ6yFLOAdaARAYKAGLAYfeEl1t5TKrCqrwvlK5WYliDeDp1HSWJKzbljlWo1V8kQaXHfsaL4b8U0FoKtbMUFqAvC61DFdRIhNRbvAEmAO+HfEfFWVq0CFrJqLLCMwVzoqKTyHmiFJmNhOKtlGpHLCi1RKSo7+a/ltqqUkzDIyhgAbiJIJNx6kS9LxBlq+WzKZanpp5dVGoAaRzDlnvAkiZjeJx0RbOhL/dTHlfitGtxLLmjUSoBlc3JRg0TVyUbe4/LE6MRPFYHEsrED/d87/1MkcShxbMvkKOM2+lpZo1wN/8Ad/8AqUsaMzYzb6W1Jo1ouSMvtP8A5lPtfp0xWl/YmXBkb1DKODp1LFiLKQPhZjEdbbRGJCu3+706je3Rb7twbjWDAAIIUN7n9LgzdbT5blZ0+2LGVYENYG5IY+k7+rhSiM4J1LUUWmAy3llgx7LEHtcwJEdEjmsNCfWaZEEXK6diCuuBewBY2uAHjY4iuIgq2gCWNi09+vx1AwZw7zelKdBrjytSiIU6gRBI66lF++/XCeIjloVbE+wOvM11M/h/dJ9MZoSHfE6g8pGLQwChBtsJfVbUbrAgmDvY4juL1QUSEvLEt1G1u0mAP7pA6zIHOco7imwB6+Xe225jtsBviKzVcugI9lCDYEibqoImy2a56kxN4qHBppYkj6Cy55V9w/LFK8S+EqmbzdQ06gTQtKZQtMho+8I9n8cSWU8HUmRW8/N8yqf+8NaRNhFt8LPgWheXzBnea9STG0kEbThRaRrgFlODPlsk9NjqgKdQUgHnJNpMbjExxRD5dSx9l/8ACcQ7eAsp1FU++vW/9+I/PeBMkilhTbUASCatU3j+36Yby7JVGTefHMJki8dv57nDoVATG5JG3YkdDzWF7T/PEdlagJ59o/e0y3QTBAv3gWuRh+mX00wVZiGJ/hIg2AOoqbz1uDYmIw5PPuNsunhrO+RlqctF6yuAVDagzlWUOL208vWSSJszbjXiM1qdCTr0ai+oAS50gNsI+9aF3EAiYr1VKyrqYMEQuDfaCAwMg9NI6Dl9CS2+uM5F2bexGs3kk33JJJJ/i6xjnUW7Id9S/wBbwpSVwKVOm7akVSFqAliARBCsFVTYuzKAQL9cFXw9WphiKLqtMmmxpvI1WlJR/UW6z1xbDklb7h+Jn+WFjKHTpEabHSwUrI2OkiJHfEy8LB8SkvqxPQT6lUp8fq5arT86rUpAsoPnapKawzCKl2m998IyvjiqrGcxTZu5NPX7JF4W4gkwTuTi85fNsK5rtTWpUK6GPmMFItukldXKLxO/fFYzXhYtWNR6VJtRksq6XHKQCBs14+8vU4l6OolUZv7k+TL1KtxClmc7UY0les1uZVUKCuwLWUEDuQSD1ItDvRdCRVKqwMRKveYN1Zr9xMi89zpKZtqFNKao1JQsKXpMxDlpv5RqDTPOWZxJ3MmRF5Lw9SzWarV6vlZpuULSp1aVUABKaguoYuCDT07X1H1nkjreIi2pwdLry39sZNvLjj1/BX+HcQ1UiqGmQdS3WST7R1CQCoDEz0k/GZpkRLKamsvIJLyuorCm0BgRbbeJDYneK0MvRpt5uTppZoXytJOkEgH7MDTE721EAAm5puc8McQJBp5eppkkaWVbbrJLyd7zffvedPWl4nFNV6m8Jx0uFb9iW4FUK56gz6eVkWRt9sXpQCTJE6bH0tNjoyK3mVASSrRAnlFo5IQG+5ljeY64zGjkM3RXza2WZTRZKtVi9DmNJUqswHmBnNrROwEyDGi5zNUg/wC1oqAw+8SSBE7EaTvG/f0x7fh6jpqLMdR7pNoyrKjy+DZ9CJKV6CsPUGmp29V/DCPCnGXGbyCLVreWKZVkLcuryqrNCiARqYbibXJN8XnhHh7JvTzdOuAVr5qpUOmrGoB2NMkKw0gSCADcETewY+IfDHB8nTVzSLyxCJ5lQyRdjdoAFzJB6Y57jG0xbKSY5y2Z/wB4zpveup2/+ny+BcR4t5cQpMzBgkAgE3UXbpYXN4B6tMjR4bVqBDkqih4OuogIkiRIV2JGkE6hI5fdJOJ8P+rM31DL5ddSOpddOqAFLUnUrIZ/u/d5QCZYgc1wvnv7nRpyXsMcqW80a3+0VwA4LMIkO1PTAaCLEPdYYiNKNiNbiFMuxDIQoZgkBYZWVKYESWIPoIESRuXefyegMo8rzKoB5CAzM59kHVKqo1HzCUkOCIvqBl+H0mFFG0ipVgOEYsEVbhQVOmozNqYubHUvtXLE9lNyN5VJ1JZeM464Xf6AVD5i6opqpldO2pJgAAQVIII6gqBBkg4luFZepTp6lsivrJ1gALpUcxJgK40DTYxPezvP08uqmoaVSoyhEZvMproVYAcqlIILBReOwiTNS4p4kmFTX5ekIqidJVCpI0ixIAloIIabXGMtLTlJbovF13ZlPSl4eVamHXGLp/csHFsy9Yoq11qsKY1JTXSFn7oMksQujcA8swNg9zfiyoMsqVCoDg0wFsyzeB2QFABBPWRAEUvhefOsNTaEGqJHVWszKvNqdyf3epAtGJfN8UVWJE1CRGoRsCCgLxBJB9Nzy2EaTTuiXJT+I0Dg3GTmM/lyYhKeaAgMPbFFiea8cgiR88XbGU/R1nfMzlN9JBZa+qd9YQ6lNhtA+M/DVgcaRTSSfeTOqEtjM/pcaKNeDH/d7zH36XXGmMMZj9L/AOwre6h/jp410/7Ey4Msy2bNRdJADg6ZizEWE9NX53wTJ5lqxanUiQGGqNOlpsWI/jCggR/LDLM1ubzqdwbOu11iJF7yAev44K01HD025rAxYvJEEXudh6HTtvjeRz0H4soWmyySNQanYbXLXuD7Y22vvNycNIbLVZ2RWZPVgAZm5HMNrTqIw6q5gAoHWxAlYMAGUK7y0SwIvsvUzgdM6QQRqRqZWVDEnSCBJHW6m37pxneCbxRG1nJQgx7I+AJhtvff39tnFKj9gyqJllUEXMAiSRvY2Hr2BOGgoMQCo9oF2UX0qLqDvGoQQN4jeZD6k7LSDgKVYMD7OqWiCJB3iNr+7DeDRWmbRwzOD6vRLEISiASym2mz3ibDUV33F4nHsxxAIAoddR3llJVSLG78+xbeSDvPtZnl+Ov5WgklCqEyZsIW1gQRMSNJ5QDEDBkzzKRzMRo0crMsqo5BykWEiAZEfGc91FNS4Re24+mp1NRFJvTkMRtFzCggEA7jc3jaLq8dV0JZokEEEbHadrmCJWSRHvOKoc4xGm2kEMeWASNzCz1vYyNTTIJwyTMkMGJJHUlphTAJaegBG+w+OI830M5Nogsj4eqkBi3kkdTIMbE+/ZY/i6dbDllVlK1CGZhYaWU7AMyg+zygSFFiDG8BbVUsCwIkkmD62B95J/1watWK+0pW8XEEmBaLEDTFx6egxhqaspManm2EyuX0qpl9I2kxIjSw1aTe+94I69YqrlWFaaKgtL8yi7MbsbtYTOHKooIJRWMnkMloEgC1wssSVB30mJw4oVASC6CwBYspqAkyOYIGYiQLjqe18Zxm455OhyUopI1JVnf8sHCDofmB/TDanTjpb1MYMgv0HuH8zj0bLDae8Y6ac73998ckjHPMI93czhAENEdh8v6Ya57gdOraolNx2ZFYfjfHqvGdNlo1GjqQwHwsfyxxeLVDtTqe7y2P46h+WDIYC5XhTJPlVqtOegq1Cvwp1CyL8FwCvwbNJzUa6sTMiqv7xBYhkCQSb7G9/TDpczmCbUwV6zA/JzH44XmeN0adqlWmrfuhgzT2CjmPwGE3XJcISm6im/kRz8erUwfOoVEiTqQGqhENtALCSVtp2GDZbxGlSArU3LKNIDXZ4uoUwejW02j3ST/bJP7OlWb1IFIf/tKmPcDhlm8g9cMKlLLKCL6kNYn3yKY/PAot8IvZt/u0vm8/ZW/wTGbzoWlVcIWamoIQXZ2IBVEtckkLEEz0OKbm849SqKtbLVKDDk+1EBVpFnFSTTUvLVAAJIgG6y2H2VyuWplglSo5kSlEsdJ6ctAal2G56YfU1KEtRyiq0xrqFVY/FRUqH3NpxlreH8yO1uv3+BuEff7UvvKv0RPCqbsGCo6oxqFfL13DrAYuTonc+2CLAbDA8n4GqgqzuF0ydTQXWSZ03dVBEAwwJiSegk34nXn7cVNOoGcsEPJ1DCpqcn+wATIgYFU4Nls1VgZqzK2mnW1u0sCDp8xxtvYRfGC8NDSjUU5fVITlFKkv23/5X4Y3bh2RWC9RKhU/+DTBUaehA1hSsi8qRbbDJfGOUFdaVLKkl6qqWqiwLEQ0HVPeBHf1xO8R8J5moWWnWp6Y0oOdNKqwmDoMsRvzbwcUtvBedpVMuz0Him9HWynzEAUoWfkckCepWwUzYyVpSnlygo1x1/IlrSckl156f8a/Nk34rzdatlzSauiK50uFpcumf4mJOw2ZemGuV8Bk5Sn5elwy6h5gu2uGCwOXSNRJ3kiLjBuPV4SUVdQMgnUb3gwWK2nt0GJEZ0eTSaowI0UwFJI1Mo1czEG0AEqBeQGsAB5Or4zVlCPxXn/rv2PU/kfC6WlFSUa7ffqU0eFKyU48jladIplWJCkAtI5iCWBDG5BmOgU3AczUrKyU2ZaeksKa/eeQUBESV0qCASRpF4jF4r8RJUtWP2YAOkffi5MSSUPNzNcDVEyThm/ieRqvoFtKCVMhpVSwUsx5dyBzGNicNfyGtLiKPGe1DfwjkatLiNIVdI1CtAVlgRSJgAExYrPeJ6ydNGM58PcSNbiOXAuFGYaVuADTOrVp5QNRBkQB5qgyxxpfl9cev4ecp6alLn/Im92QDnGZ/SvVEsjrKFaRY6tMBXp7SIm/cbHfbGotS9MZT9LyqX0v7JWlN4kB1JHyU7XtaTbHTDkifBmf1TyGaG102JB5doknUDAmwvIIIPLItNcI4bynylAPmIGCwSVjUySTIIYyTAYLFojEnkcvTq0VhlNOCLe0QmnX5g0aVEmwgFpMW0yXM6aRyxUCKaujLI1abyyXGpwyDVbZ29obcs9ecm4dTKOhKacn38yAzHCXqZetpXWVePvKQGvcMY5Sad7HTqJABUswp0C1NVYgn22ZiTCAaXMTeJ02MFbjF1zmWNRHokoupV0LBYyGKg6WnlvTkRdwLmVmCfhlL7OlSDJrVNIUr5lTzEUMoOgOdWp1bbYcgWxrR1m1T7wbanhtjpPvuit8NzrFyC7FYbSBpGwMHmMSAxgeh92JfJcALsVdtS0gDyxNp1yDPLAPMGBXVqvthnmKKEsoohGDMdyWJ3jSAIOx0gdBiUrfa88EyAQRMW0ktOkEoWi4WxC7RI6Zy9DOO1MXVp0xl0iWJJCh+kQDJgB2JYkAEnfYEYjqeZkklSZiQFuCRAG3L7JHS4HXZ8BT1KgUIxBLESrEkbDrM9CZgm0TgS06QWAx5Sb6gSZuYHsmdrgziFwa55wCZF0rq5S1gSQNRAvYAdZ3v8hLNiwMqrwWgEgAbDbYTAJgm0YkKKq1Mkib6gogbWEE7yB0iBJvIwbOtJCgQBp3EtvBiLBbExHcknofQlw3K+/qdqUQAHCCAGJVgSbkSZYAzEMCNuhx7NU6uqmUgyrGNgSJAkm0nVpA2uZjqLM5uwkWBMXmQCOs3OxN/jhs/Eg6wF9lRdu/UzJtcm14jEeUJ6cejH/CW1MfMOixsRdgsTPXdhaeo2nDg50uAdM6hIUTaCfaIgjeYB6/JguY1FWLXHtHS0CRAgxD9BHxMbY5VqyAJXT1AkE9rAGdh16HaL4bcmJr61p/zjBVp9/wtiOokfvfP/Lb8MO0qEG0H8Md52DpUAvH9cKFTDf6xG4PT9d8KObESdu8EbYBAOL8RaigdaeuWVTzFQoYhQxsSRLDYWE9sBFOu/tVUp9xSpyY7aqhPz0YVxXKGsFUVTTWZYaVbVEFY1bQRPX3WwhOCUj+1d6p7VKh09fuLpT5rgi1m03+vxk6FJRgqcbzeLf13fD9v2Nq7ZYHTVqtXefYao9Qz0HlU7fDRh5lKjgRl8qUHdtFBT6lQDU+aYk8pRWmummqovZVCj5AYcCf0P64rfX9UkTPUclUm5L0bx9Eqr7kcnDa7+3WWmO1KnJG336kg/8ALHwwX/YFE/tFesevmsag94VuQfBRh9qx236viW2+SFJr+uPlgEdKiAsAdJAA9wAt8sKp7WAjtzH8onB1cdB+J/mcJqVfcPdc/j+v5IkStAt0/AfhO2OZnhlMgioNQPRoYH3iD/PCJvcsR6H8DeMHo0hMAD+9IPvsB+eACJpcEVDNB6lKJAWlUqaBPXyy0fNcEf64ns1kqIbHzaYB0n2gDT0idJIEjcA3xNsFHtkT0KiD+c47TZGDGTy7sbEAeoMn5YTuilyZjxr9n8sSOSpZJ6dBcxWqUmVV9oRTLJB1hypAvBALfdsBFmPHMnU8sqqMzWgKpJ6dB+rYk+C8RqeVTotQIKiJOqAAZE8pAbYwQOl8eJ/HeHuL8yP3Pe/mNSE4RinfbC5vwz9YosuUzVLMew3tRq0iNBZGaFIUTYW1TM4is14NzVGiqCkH06rUHBJ1kSJZkPQCYMgC0mBPZnw9S1SyqpXmEPoYTI1DTt8+nphDcNzCmaWeZQpkLUcOu8hSGDWnbqBAG2PR/wBHpcJNdT5xwTKnw/gmZh1qI9MgL+0DgGQ8xIu0sepsZ6wJqhQYoGUkg6eYNAgLEmYInT6G/vOC5zj+ZoqPrVSjWGqFNEHUGAc84hVKwAIW8m5gyITKZny1YFmZD90JddQgX1xe4iZntOOqOntjtL03twiwZZJYlcxUPMDC1GNo2kH0H6nFF+kMsvkLVZmeHILMzwLfeaWNiT191xNqy2XKgBKkF5gOpGwmTBI2tvin/SUSzZcD7Q6KnsBjq5gJHX7o+BF8Vpv4i9RVERwOk9CJZalGpytpcnRf/wANZGpC7KW0iSINoMyFDiQ8003YajoqAadRMkABLwCFVmJGoS1mQxiqZStSpDerSLqyMjEABXCqzAEHUAGnudHylclmnCIaZVlFRqdMuja1RlPMqg8/2Y/d5gukbuDhPS3SbYaUntrv8Dk58GjSqwadMoSgQPCsV0sHUAkoDSYapBirpAAOtfDOgiVKt5muICmIJbUpYmNWlWglivl3YkGG2Y4pTWjTo0UaoKVJt0gVWduQurKCAliCp6sZEQ0HTqyfNpB1DVD5pIABBbUCSbAw45QenSNRUNHNvv07/wAibaJpxRaDGliTfUG2MHSTygWgMNgwjfAqbhSAG5WtT1RAN1pp93qwO1osQNUQ+fzaloHN0UmNrAzBiPf27zBMpm2uV1Hfqb7czdvce/TG0oYyckmmO6KIjqsFnfQADpUAwZA2JBI0zAnVEkgjEhV4cAkkstRjdpMSPTZgWi5kwehxE8LzINZWZEAmbiYP3Sb9GtJsov0w543mdbBdUJUYF4gmF6XnSRBOmY5iesmazRcNtNvJ6rWppB1ByB1GmDcEk9oJkAm0C9wWtPjI0sUVQSZkAAwOh7mIie2C1suivTlmYiIIC6WAknYbTa/cA7TiI4jTpg/ZtOo2EyAPlIvf02xtFJjlfIStmlJlySDAVQZA7zOw6iCZmZwrI0tQZoAErO997KPeF+fWMMjRA06mnpYbfI3j9dsO62aSkzaDAYfd6ERHoRvbvhtdEJOxymf0t91pheU9FJgcp6z1ifngdTM3NlPSXgAETZT2HYzedusTVzJZpO3YWt2/Xrj1XNOxmWttckgdp3O/44S0kRR9BKAMERd7/r1/LAFVxsQf89v1f8cFWr3X9Htv6fLEnSGVjgi1yMBGZX3frf8AXbBNUzcfGPh/rhAGGZ2BGCIyHpf0thuie73jv+v5YWq+n664AHKIOjfOMLluhHp+h+rYbFbf59cdUEfj/ngAeKW6/wAv647fpPS3T8AT/p78NtbDChXPcflgANUzItqIHSSdM/PHvrImJBJ6CP0cdTN4S5pt7aIfeoP5jCGGpmdrfr5YWdY2IPz/ACmMNjlqfQR/ZLD/AAsMd8ntUdfirfiwJwwOHe4/Xuxwlet/hgdbMFCAag1GdIKqdhdjBUKo/eJABIEyQCzCu9UB2ZyLstIaUUdC5YiST93qL9gUFEvlKeuynrflPzG2rY+lt7RhxrRPYM+saeny79Ivt3Z1Hc2bTbbSsT2LaiT8B6YSlM+/DEEzDarn+WGlXKhwQSVHoTI90b/lvhxfthJqxvI/DCGQDcAp+X5ZLG/tGD94HaImBp9xPW+E1OBi3O8Dpy7z0kHaOvcbWxOueuANSHQsPcRhgsFf4hlahgrJC7ARPTeBY2EwO4vAxTfEdOpWrI1RTS8oFUBUg3IPtTB2Fxbf1jUhSv8Aj+vXHnphrQI9ROHGSjmhSuSpmTU85XX2Xci8ySR74P8Apgj8VYgLWpU3AEbGmQLWmmVI2uBGwxoeY8KZd76QG/h5R8REfHENnPCEz5T/AAYah069Pl1xrvi+URta4ZSWy+TaA1GqgAIAV9Yvp6Pe0CwbHcr4Ry1SoFpVyXdgERkZWLE8oEE3JgbjviVznhuohIamYHVASB+cjCfD4GXzdCs86KbksNPNZTECYPMRuRYe7FYfAsgc/wDRfmEJJS0iJIJt09qDM9omPWWv+wKtAMGT2iSTojaABzXI+PU7HfZ8j4xytSNFdVLWCufLMjcANE7dJtfEjKsNQ0sDseUz7iN/niHGwteh82Pw4tqiZupM6ZmxI3ABBG97HbCKeXJgLAsQ1wxIB6WAmBE/xGY3x9D5zgOXq/tKKMd5IBIPfmDQcQua+jrJMpC09A9APfYSFF7+zhbWRS6GHcRoqNWklSGix2PUW7wxj1O+5inpnTJB6XG0Y2fOfRJQPsOI7EsB8gVAxG1PolqAyqK/udiSe3VR88UsFbb6mVLS1ExftbCSp2In9b4vTeBtROhTaRKaagsbwQWB6eySMB/7Gge1rB7GBPpsf1OHY/KZTXQgm0joY2/ngq5c/fUx3H4dDO+Lf/2YVfZWREXLb2k9vl3wqtwKQRJXoeba/wCcgTtviW2+CvKZpSt+f54MX79yO+045j2MxhNIieh/l/oMc8sfr549j2AYo0bnp7ie+F8wEzO536Rj2PYQHFrkSSATEH4THwnpg/1jeRtM/jt3vj2PYACUmnb8ulvynCz7h+tu2PY9gA4UFrCLdfjjytP69/8AQ98ex7CGeqED9frscCr1Ctuv67/0x3HsAyHNRq1TylbSGkux1atII1aSGBk6dIGyi4ty4nqKBFCIAFHS/wASSZLE9WJJPXHcewAzxzH6+WOrmb7frpj2PYQBkrTtj1/1+r47j2GIFoB6D5D+Ywvyv5dP6EY9j2ABFTLsRaD8SP5HDCtmQhhlj3GfzAnHsewngaOpWR7DV0NwOvxx6pTjHsexQMa1+Wx/DpsbYj81lUcc6q07yoM+h749j2GIjMx4YpMTpGg/wzEj0NhPpHxxF+RUyjvoqMCQGOlmQFo3OiOg9dhOOY9ilJk0Oqfj7OUjpZ0qAG+tCTAiYZGQ/OSZknE1kfpRVnVK1FlY3HlkOpBUNJ1aSpgjqeu++PY9jZK0TRbKOaWoAQCJE/OMGqUoE9r/ACx7HsSLqfOvD9QVTTcjYAz6dth+vfiUbjmYTmWq4kC2qR69B22vvj2PY0JC0vFldTD6H3N0UdJ6Adx8vjhdPxcD7VBCANhIue0k/qe+PY9gpDUn6n//2Q=="/>
          <p:cNvSpPr>
            <a:spLocks noChangeAspect="1" noChangeArrowheads="1"/>
          </p:cNvSpPr>
          <p:nvPr/>
        </p:nvSpPr>
        <p:spPr bwMode="auto">
          <a:xfrm>
            <a:off x="765175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2051721" y="5949280"/>
            <a:ext cx="5711075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chemeClr val="tx2"/>
                </a:solidFill>
                <a:latin typeface="Century Gothic" pitchFamily="34" charset="0"/>
              </a:rPr>
              <a:t>Видеонаблюдение в КП</a:t>
            </a:r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/>
            </a:r>
            <a:b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</a:br>
            <a:r>
              <a:rPr lang="ru-RU" altLang="zh-CN" sz="1800" b="1" dirty="0" err="1" smtClean="0">
                <a:solidFill>
                  <a:schemeClr val="tx2"/>
                </a:solidFill>
                <a:latin typeface="Century Gothic" pitchFamily="34" charset="0"/>
              </a:rPr>
              <a:t>Рубежи.Въезды</a:t>
            </a:r>
            <a:r>
              <a:rPr lang="ru-RU" altLang="zh-CN" sz="1800" b="1" dirty="0" smtClean="0">
                <a:solidFill>
                  <a:schemeClr val="tx2"/>
                </a:solidFill>
                <a:latin typeface="Century Gothic" pitchFamily="34" charset="0"/>
              </a:rPr>
              <a:t>/выезды. Шлагбаум.</a:t>
            </a:r>
            <a:endParaRPr lang="ru-RU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8" name="Picture 2" descr="http://freelance.ru/img/portfolio/pics/00/0B/57/74336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7" t="82893" r="41801"/>
          <a:stretch/>
        </p:blipFill>
        <p:spPr bwMode="auto">
          <a:xfrm>
            <a:off x="5796137" y="3749268"/>
            <a:ext cx="1872208" cy="154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96138" y="3739714"/>
            <a:ext cx="1872209" cy="154350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60" name="Picture 12" descr="http://lu.asterra.ru/images/design/poselok_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56" r="42617"/>
          <a:stretch/>
        </p:blipFill>
        <p:spPr bwMode="auto">
          <a:xfrm>
            <a:off x="7341137" y="4869162"/>
            <a:ext cx="1777456" cy="96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7341140" y="4869161"/>
            <a:ext cx="1777455" cy="9629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6407252" y="4121461"/>
            <a:ext cx="757037" cy="6036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7164287" y="4121461"/>
            <a:ext cx="1954306" cy="7477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6407252" y="4725144"/>
            <a:ext cx="942819" cy="108475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2187348" y="4836123"/>
            <a:ext cx="3145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Распознавание номеров</a:t>
            </a:r>
          </a:p>
          <a:p>
            <a:r>
              <a:rPr lang="ru-RU" dirty="0" smtClean="0"/>
              <a:t>Интеграция с СКУД(шлагбаум)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17575" y="2556255"/>
            <a:ext cx="8046914" cy="118346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74000">
                <a:schemeClr val="accent1">
                  <a:tint val="23500"/>
                  <a:satMod val="160000"/>
                  <a:alpha val="71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 еще, нигде нет вот такой удобной вещи:</a:t>
            </a: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79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11899</TotalTime>
  <Words>818</Words>
  <Application>Microsoft Office PowerPoint</Application>
  <PresentationFormat>Экран (4:3)</PresentationFormat>
  <Paragraphs>165</Paragraphs>
  <Slides>24</Slides>
  <Notes>23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Видеонаблюдение как новый подход к монетизации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Рубежи видеонаблюдения:  что наблюдать будем?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Видеонаблюдение Виды камер</vt:lpstr>
      <vt:lpstr>Видеонаблюдение Виды камер. Качество изображения</vt:lpstr>
      <vt:lpstr>Видеонаблюдение Виды камер. Качество изображения</vt:lpstr>
      <vt:lpstr>Видеонаблюдение Виды камер. Качество изображения</vt:lpstr>
      <vt:lpstr>Практика. Так уж повелось..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Волков</dc:creator>
  <cp:lastModifiedBy>VS</cp:lastModifiedBy>
  <cp:revision>139</cp:revision>
  <dcterms:created xsi:type="dcterms:W3CDTF">2014-04-10T05:27:35Z</dcterms:created>
  <dcterms:modified xsi:type="dcterms:W3CDTF">2014-05-21T09:03:44Z</dcterms:modified>
</cp:coreProperties>
</file>