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1" r:id="rId3"/>
    <p:sldId id="273" r:id="rId4"/>
    <p:sldId id="275" r:id="rId5"/>
    <p:sldId id="304" r:id="rId6"/>
    <p:sldId id="274" r:id="rId7"/>
    <p:sldId id="277" r:id="rId8"/>
    <p:sldId id="293" r:id="rId9"/>
    <p:sldId id="292" r:id="rId10"/>
    <p:sldId id="279" r:id="rId11"/>
    <p:sldId id="282" r:id="rId12"/>
    <p:sldId id="283" r:id="rId13"/>
    <p:sldId id="301" r:id="rId14"/>
    <p:sldId id="302" r:id="rId15"/>
    <p:sldId id="303" r:id="rId16"/>
    <p:sldId id="306" r:id="rId17"/>
    <p:sldId id="305" r:id="rId18"/>
    <p:sldId id="285" r:id="rId19"/>
    <p:sldId id="287" r:id="rId20"/>
    <p:sldId id="295" r:id="rId21"/>
    <p:sldId id="296" r:id="rId22"/>
    <p:sldId id="297" r:id="rId23"/>
    <p:sldId id="298" r:id="rId24"/>
    <p:sldId id="294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264" autoAdjust="0"/>
    <p:restoredTop sz="77281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3BEB-9392-4D75-BD2C-0BBB1AC61329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7114-1C72-4792-BEAC-61347956F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6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8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3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1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8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3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0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4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AE9F-F310-4FA4-B358-E8C10CCF9F1A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DAB0-96E1-4D52-8B68-F27176B2B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0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e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.png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525" y="5085184"/>
            <a:ext cx="9144000" cy="177281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9525" y="2653"/>
            <a:ext cx="9144000" cy="414642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3789933"/>
            <a:ext cx="7655290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PON</a:t>
            </a:r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садим денежное дерево</a:t>
            </a:r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373216"/>
            <a:ext cx="381642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Андрей Антропов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Евгений Зыков</a:t>
            </a:r>
            <a:endParaRPr lang="ru-RU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8" name="Рисунок 7" descr="money-t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620688"/>
            <a:ext cx="3014464" cy="30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7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128</a:t>
            </a:r>
            <a:r>
              <a:rPr lang="en-US" sz="2400" dirty="0" err="1" smtClean="0"/>
              <a:t>xONU</a:t>
            </a:r>
            <a:r>
              <a:rPr lang="en-US" sz="2400" dirty="0" smtClean="0"/>
              <a:t> </a:t>
            </a:r>
            <a:r>
              <a:rPr lang="ru-RU" sz="2400" dirty="0" smtClean="0"/>
              <a:t>на порт это реально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412776"/>
            <a:ext cx="85689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х8/х16:</a:t>
            </a:r>
            <a:endParaRPr lang="ru-RU" sz="1600" b="1" dirty="0" smtClean="0"/>
          </a:p>
          <a:p>
            <a:pPr lvl="1"/>
            <a:r>
              <a:rPr lang="ru-RU" dirty="0" smtClean="0"/>
              <a:t>6 разъемных соединений ~0.5дБ/шт.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1х16 – 13,7 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1х8 – 10,5 дБ/шт.</a:t>
            </a:r>
            <a:endParaRPr lang="ru-RU" sz="1600" dirty="0" smtClean="0"/>
          </a:p>
          <a:p>
            <a:r>
              <a:rPr lang="ru-RU" b="1" dirty="0" smtClean="0"/>
              <a:t>Итого:</a:t>
            </a:r>
            <a:r>
              <a:rPr lang="ru-RU" dirty="0" smtClean="0"/>
              <a:t> 6*0,5 + 13,7 + 10,5=</a:t>
            </a:r>
            <a:r>
              <a:rPr lang="ru-RU" b="1" dirty="0" smtClean="0"/>
              <a:t>27,2дБ.  </a:t>
            </a:r>
            <a:endParaRPr lang="en-US" b="1" dirty="0" smtClean="0"/>
          </a:p>
          <a:p>
            <a:endParaRPr lang="ru-RU" sz="1600" dirty="0" smtClean="0"/>
          </a:p>
          <a:p>
            <a:pPr lvl="0"/>
            <a:r>
              <a:rPr lang="ru-RU" b="1" dirty="0" smtClean="0"/>
              <a:t>х4/х32:</a:t>
            </a:r>
            <a:endParaRPr lang="ru-RU" sz="1600" b="1" dirty="0" smtClean="0"/>
          </a:p>
          <a:p>
            <a:pPr lvl="1"/>
            <a:r>
              <a:rPr lang="ru-RU" dirty="0" smtClean="0"/>
              <a:t>6 разъемных соединений ~0.5дБ/шт.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1х4 – 7,4 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1х32 – 16,7 дБ/шт.</a:t>
            </a:r>
            <a:endParaRPr lang="ru-RU" sz="1600" dirty="0" smtClean="0"/>
          </a:p>
          <a:p>
            <a:r>
              <a:rPr lang="ru-RU" b="1" dirty="0" smtClean="0"/>
              <a:t>Итого:</a:t>
            </a:r>
            <a:r>
              <a:rPr lang="ru-RU" dirty="0" smtClean="0"/>
              <a:t> 6*0,5+7,4+16,7=</a:t>
            </a:r>
            <a:r>
              <a:rPr lang="ru-RU" b="1" dirty="0" smtClean="0"/>
              <a:t>27,1дБ. </a:t>
            </a:r>
            <a:endParaRPr lang="ru-RU" sz="1600" b="1" dirty="0" smtClean="0"/>
          </a:p>
          <a:p>
            <a:r>
              <a:rPr lang="ru-RU" dirty="0" smtClean="0"/>
              <a:t> </a:t>
            </a:r>
            <a:endParaRPr lang="en-US" dirty="0" smtClean="0"/>
          </a:p>
          <a:p>
            <a:endParaRPr lang="ru-RU" sz="1600" dirty="0" smtClean="0"/>
          </a:p>
          <a:p>
            <a:pPr lvl="0"/>
            <a:r>
              <a:rPr lang="en-US" b="1" dirty="0" smtClean="0"/>
              <a:t>x</a:t>
            </a:r>
            <a:r>
              <a:rPr lang="ru-RU" b="1" dirty="0" smtClean="0"/>
              <a:t>2/х64:</a:t>
            </a:r>
            <a:endParaRPr lang="ru-RU" sz="1600" b="1" dirty="0" smtClean="0"/>
          </a:p>
          <a:p>
            <a:pPr lvl="1"/>
            <a:r>
              <a:rPr lang="ru-RU" dirty="0" smtClean="0"/>
              <a:t>6 разъемных соединений ~0.5дБ/шт.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1х2 – 4 дБ/шт.</a:t>
            </a:r>
            <a:endParaRPr lang="ru-RU" sz="1600" dirty="0" smtClean="0"/>
          </a:p>
          <a:p>
            <a:pPr lvl="1"/>
            <a:r>
              <a:rPr lang="ru-RU" dirty="0" smtClean="0"/>
              <a:t>PLC-делитель 1х64 – 21 дБ/шт.</a:t>
            </a:r>
            <a:endParaRPr lang="ru-RU" sz="1600" dirty="0" smtClean="0"/>
          </a:p>
          <a:p>
            <a:r>
              <a:rPr lang="ru-RU" b="1" dirty="0" smtClean="0"/>
              <a:t>Итого:</a:t>
            </a:r>
            <a:r>
              <a:rPr lang="ru-RU" dirty="0" smtClean="0"/>
              <a:t> 6*0,5+4+21=</a:t>
            </a:r>
            <a:r>
              <a:rPr lang="ru-RU" b="1" dirty="0" smtClean="0"/>
              <a:t>28дБ. </a:t>
            </a:r>
            <a:endParaRPr lang="ru-RU" sz="1600" b="1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595688" y="5013176"/>
          <a:ext cx="2350443" cy="18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Visio" r:id="rId6" imgW="18205311" imgH="14288813" progId="Visio.Drawing.11">
                  <p:embed/>
                </p:oleObj>
              </mc:Choice>
              <mc:Fallback>
                <p:oleObj name="Visio" r:id="rId6" imgW="18205311" imgH="1428881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688" y="5013176"/>
                        <a:ext cx="2350443" cy="1844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516216" y="3168302"/>
          <a:ext cx="2304256" cy="181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Visio" r:id="rId8" imgW="18709117" imgH="14756980" progId="Visio.Drawing.11">
                  <p:embed/>
                </p:oleObj>
              </mc:Choice>
              <mc:Fallback>
                <p:oleObj name="Visio" r:id="rId8" imgW="18709117" imgH="1475698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168302"/>
                        <a:ext cx="2304256" cy="18174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572000" y="1484784"/>
          <a:ext cx="2592288" cy="179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Visio" r:id="rId10" imgW="21291835" imgH="14756980" progId="Visio.Drawing.11">
                  <p:embed/>
                </p:oleObj>
              </mc:Choice>
              <mc:Fallback>
                <p:oleObj name="Visio" r:id="rId10" imgW="21291835" imgH="14756980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84784"/>
                        <a:ext cx="2592288" cy="1796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64</a:t>
            </a:r>
            <a:r>
              <a:rPr lang="en-US" sz="2400" dirty="0" err="1" smtClean="0"/>
              <a:t>xONU</a:t>
            </a:r>
            <a:r>
              <a:rPr lang="en-US" sz="2400" dirty="0" smtClean="0"/>
              <a:t> </a:t>
            </a:r>
            <a:r>
              <a:rPr lang="ru-RU" sz="2400" dirty="0" smtClean="0"/>
              <a:t>по 1 волокну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31640" y="4941168"/>
          <a:ext cx="7128792" cy="1800200"/>
        </p:xfrm>
        <a:graphic>
          <a:graphicData uri="http://schemas.openxmlformats.org/drawingml/2006/table">
            <a:tbl>
              <a:tblPr/>
              <a:tblGrid>
                <a:gridCol w="1449424"/>
                <a:gridCol w="709921"/>
                <a:gridCol w="709921"/>
                <a:gridCol w="709921"/>
                <a:gridCol w="709921"/>
                <a:gridCol w="709921"/>
                <a:gridCol w="709921"/>
                <a:gridCol w="709921"/>
                <a:gridCol w="709921"/>
              </a:tblGrid>
              <a:tr h="301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отвода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01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FBT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5/95%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5/95%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/95%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/9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10/90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10/90%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ATT 10dB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Уровень сигнала на выходе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FBT,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dBm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-11.20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-12.02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-12.84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-13.66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-10.86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-11.85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-12.84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94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Уровень сигнала на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выходе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PLC,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dBm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-22.90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-23.72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-24.54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-25.36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-22.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-23.55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-21.93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2" marR="5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7624" y="148478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«шина»;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Небольшое количество протяженных улиц;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1 оптическое волокно;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FBT 1x2+ PLC 1x8</a:t>
            </a:r>
            <a:r>
              <a:rPr lang="ru-RU" sz="1600" dirty="0" smtClean="0"/>
              <a:t>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403648" y="2276872"/>
          <a:ext cx="6372200" cy="256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Visio" r:id="rId6" imgW="51173748" imgH="20623659" progId="Visio.Drawing.11">
                  <p:embed/>
                </p:oleObj>
              </mc:Choice>
              <mc:Fallback>
                <p:oleObj name="Visio" r:id="rId6" imgW="51173748" imgH="20623659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276872"/>
                        <a:ext cx="6372200" cy="2567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Увеличиваем бюджет в 2 раза за </a:t>
            </a:r>
            <a:r>
              <a:rPr lang="en-US" sz="2400" dirty="0" smtClean="0"/>
              <a:t>&lt;</a:t>
            </a:r>
            <a:r>
              <a:rPr lang="ru-RU" sz="2400" dirty="0" smtClean="0"/>
              <a:t>1%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4056" y="1628800"/>
            <a:ext cx="2915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SFP B+:	</a:t>
            </a:r>
            <a:endParaRPr lang="ru-RU" dirty="0" smtClean="0"/>
          </a:p>
          <a:p>
            <a:r>
              <a:rPr lang="ru-RU" dirty="0" err="1" smtClean="0"/>
              <a:t>Tx</a:t>
            </a:r>
            <a:r>
              <a:rPr lang="ru-RU" dirty="0" smtClean="0"/>
              <a:t> </a:t>
            </a:r>
            <a:r>
              <a:rPr lang="ru-RU" dirty="0" err="1" smtClean="0"/>
              <a:t>Power</a:t>
            </a:r>
            <a:r>
              <a:rPr lang="ru-RU" dirty="0" smtClean="0"/>
              <a:t>: 0..+5</a:t>
            </a:r>
            <a:r>
              <a:rPr lang="en-US" dirty="0" smtClean="0"/>
              <a:t>d</a:t>
            </a:r>
            <a:r>
              <a:rPr lang="ru-RU" dirty="0" err="1" smtClean="0"/>
              <a:t>Bm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Rx</a:t>
            </a:r>
            <a:r>
              <a:rPr lang="ru-RU" dirty="0" smtClean="0"/>
              <a:t> </a:t>
            </a:r>
            <a:r>
              <a:rPr lang="ru-RU" dirty="0" err="1" smtClean="0"/>
              <a:t>Sensitivity</a:t>
            </a:r>
            <a:r>
              <a:rPr lang="ru-RU" dirty="0" smtClean="0"/>
              <a:t>: -27</a:t>
            </a:r>
            <a:r>
              <a:rPr lang="en-US" dirty="0" smtClean="0"/>
              <a:t>d</a:t>
            </a:r>
            <a:r>
              <a:rPr lang="ru-RU" dirty="0" err="1" smtClean="0"/>
              <a:t>Bm</a:t>
            </a:r>
            <a:endParaRPr lang="en-US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Оптический бюджет:</a:t>
            </a:r>
            <a:br>
              <a:rPr lang="ru-RU" dirty="0" smtClean="0"/>
            </a:br>
            <a:r>
              <a:rPr lang="en-US" dirty="0" smtClean="0"/>
              <a:t>D</a:t>
            </a:r>
            <a:r>
              <a:rPr lang="ru-RU" dirty="0" smtClean="0"/>
              <a:t>S/US: 0 – (-27) </a:t>
            </a:r>
            <a:r>
              <a:rPr lang="en-US" dirty="0" smtClean="0"/>
              <a:t>d</a:t>
            </a:r>
            <a:r>
              <a:rPr lang="ru-RU" dirty="0" smtClean="0"/>
              <a:t>B = </a:t>
            </a:r>
            <a:r>
              <a:rPr lang="ru-RU" b="1" dirty="0" smtClean="0"/>
              <a:t>27</a:t>
            </a:r>
            <a:r>
              <a:rPr lang="en-US" b="1" dirty="0" smtClean="0"/>
              <a:t>d</a:t>
            </a:r>
            <a:r>
              <a:rPr lang="ru-RU" b="1" dirty="0" smtClean="0"/>
              <a:t>B</a:t>
            </a:r>
            <a:endParaRPr lang="en-US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288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SFP C+:</a:t>
            </a:r>
            <a:endParaRPr lang="ru-RU" dirty="0" smtClean="0"/>
          </a:p>
          <a:p>
            <a:r>
              <a:rPr lang="ru-RU" dirty="0" err="1" smtClean="0"/>
              <a:t>Tx</a:t>
            </a:r>
            <a:r>
              <a:rPr lang="ru-RU" dirty="0" smtClean="0"/>
              <a:t> </a:t>
            </a:r>
            <a:r>
              <a:rPr lang="ru-RU" dirty="0" err="1" smtClean="0"/>
              <a:t>Power</a:t>
            </a:r>
            <a:r>
              <a:rPr lang="ru-RU" dirty="0" smtClean="0"/>
              <a:t>: +3…+7</a:t>
            </a:r>
            <a:r>
              <a:rPr lang="en-US" dirty="0" smtClean="0"/>
              <a:t>d</a:t>
            </a:r>
            <a:r>
              <a:rPr lang="ru-RU" dirty="0" err="1" smtClean="0"/>
              <a:t>Bm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Rx</a:t>
            </a:r>
            <a:r>
              <a:rPr lang="ru-RU" dirty="0" smtClean="0"/>
              <a:t> </a:t>
            </a:r>
            <a:r>
              <a:rPr lang="ru-RU" dirty="0" err="1" smtClean="0"/>
              <a:t>Sensitivity</a:t>
            </a:r>
            <a:r>
              <a:rPr lang="ru-RU" dirty="0" smtClean="0"/>
              <a:t>: -32</a:t>
            </a:r>
            <a:r>
              <a:rPr lang="en-US" dirty="0" smtClean="0"/>
              <a:t>d</a:t>
            </a:r>
            <a:r>
              <a:rPr lang="ru-RU" dirty="0" err="1" smtClean="0"/>
              <a:t>Bm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Оптический бюджет:</a:t>
            </a:r>
            <a:br>
              <a:rPr lang="ru-RU" dirty="0" smtClean="0"/>
            </a:br>
            <a:r>
              <a:rPr lang="en-US" dirty="0" smtClean="0"/>
              <a:t>D</a:t>
            </a:r>
            <a:r>
              <a:rPr lang="ru-RU" dirty="0" smtClean="0"/>
              <a:t>S: 3-(-27)</a:t>
            </a:r>
            <a:r>
              <a:rPr lang="en-US" dirty="0" smtClean="0"/>
              <a:t>d</a:t>
            </a:r>
            <a:r>
              <a:rPr lang="ru-RU" dirty="0" smtClean="0"/>
              <a:t>B = </a:t>
            </a:r>
            <a:r>
              <a:rPr lang="ru-RU" b="1" dirty="0" smtClean="0"/>
              <a:t>30</a:t>
            </a:r>
            <a:r>
              <a:rPr lang="en-US" b="1" dirty="0" smtClean="0"/>
              <a:t>d</a:t>
            </a:r>
            <a:r>
              <a:rPr lang="ru-RU" b="1" dirty="0" smtClean="0"/>
              <a:t>B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US: 0-(-32)</a:t>
            </a:r>
            <a:r>
              <a:rPr lang="en-US" dirty="0" smtClean="0"/>
              <a:t>d</a:t>
            </a:r>
            <a:r>
              <a:rPr lang="ru-RU" dirty="0" smtClean="0"/>
              <a:t>B = 32</a:t>
            </a:r>
            <a:r>
              <a:rPr lang="en-US" dirty="0" smtClean="0"/>
              <a:t>d</a:t>
            </a:r>
            <a:r>
              <a:rPr lang="ru-RU" dirty="0" smtClean="0"/>
              <a:t>B</a:t>
            </a:r>
          </a:p>
        </p:txBody>
      </p:sp>
      <p:pic>
        <p:nvPicPr>
          <p:cNvPr id="11" name="Рисунок 10" descr="meshok-s-dengam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645024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88232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~20</a:t>
            </a:r>
            <a:r>
              <a:rPr lang="ru-RU" dirty="0" smtClean="0"/>
              <a:t>% разница в цене трансиверов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&lt;</a:t>
            </a:r>
            <a:r>
              <a:rPr lang="ru-RU" dirty="0" smtClean="0"/>
              <a:t>1% разница в </a:t>
            </a:r>
            <a:r>
              <a:rPr lang="en-US" dirty="0" smtClean="0"/>
              <a:t>CAPEX;</a:t>
            </a:r>
            <a:r>
              <a:rPr lang="ru-RU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Выигрыш по бюджету в </a:t>
            </a:r>
            <a:r>
              <a:rPr lang="en-US" dirty="0" smtClean="0"/>
              <a:t>~</a:t>
            </a:r>
            <a:r>
              <a:rPr lang="ru-RU" dirty="0" smtClean="0"/>
              <a:t>2 раза</a:t>
            </a:r>
            <a:r>
              <a:rPr lang="en-US" dirty="0" smtClean="0"/>
              <a:t>!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13" name="Рисунок 12" descr="рос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9354" y="3717032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8940" y="1474754"/>
            <a:ext cx="9156399" cy="538324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3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Выбор сервисной модели</a:t>
            </a:r>
            <a:endParaRPr lang="ru-RU" sz="2400" dirty="0"/>
          </a:p>
        </p:txBody>
      </p:sp>
      <p:pic>
        <p:nvPicPr>
          <p:cNvPr id="16" name="Рисунок 15" descr="схема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857364"/>
            <a:ext cx="4429156" cy="1657350"/>
          </a:xfrm>
          <a:prstGeom prst="rect">
            <a:avLst/>
          </a:prstGeom>
        </p:spPr>
      </p:pic>
      <p:pic>
        <p:nvPicPr>
          <p:cNvPr id="19" name="Рисунок 18" descr="схема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071942"/>
            <a:ext cx="4071966" cy="26431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2844" y="1500174"/>
            <a:ext cx="6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Вариант 1  - Отдельно стоящий поселок подключается к стороннему оператору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3643314"/>
            <a:ext cx="6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Вариант 2  - Подключение к собственной инфраструктуре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1857364"/>
            <a:ext cx="40446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Vlan</a:t>
            </a:r>
            <a:r>
              <a:rPr lang="en-US" sz="1600" b="1" dirty="0" smtClean="0"/>
              <a:t>  </a:t>
            </a:r>
            <a:r>
              <a:rPr lang="ru-RU" sz="1600" b="1" dirty="0" smtClean="0"/>
              <a:t>на клиента(</a:t>
            </a:r>
            <a:r>
              <a:rPr lang="en-US" sz="1600" b="1" dirty="0" err="1" smtClean="0"/>
              <a:t>IPoE</a:t>
            </a:r>
            <a:r>
              <a:rPr lang="en-US" sz="1600" b="1" dirty="0" smtClean="0"/>
              <a:t>)</a:t>
            </a:r>
            <a:endParaRPr lang="ru-RU" sz="1600" b="1" dirty="0" smtClean="0"/>
          </a:p>
          <a:p>
            <a:r>
              <a:rPr lang="ru-RU" sz="1600" dirty="0" smtClean="0"/>
              <a:t>Плюсы: не выявлены</a:t>
            </a:r>
          </a:p>
          <a:p>
            <a:r>
              <a:rPr lang="ru-RU" sz="1600" dirty="0" smtClean="0"/>
              <a:t>Минусы: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Необходимость создавать много профилей</a:t>
            </a:r>
          </a:p>
          <a:p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9293" y="5000636"/>
            <a:ext cx="4314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Vlan</a:t>
            </a:r>
            <a:r>
              <a:rPr lang="en-US" sz="1600" b="1" dirty="0" smtClean="0"/>
              <a:t>  </a:t>
            </a:r>
            <a:r>
              <a:rPr lang="ru-RU" sz="1600" b="1" dirty="0" smtClean="0"/>
              <a:t>на сервис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IPoE</a:t>
            </a:r>
            <a:r>
              <a:rPr lang="en-US" sz="1600" b="1" dirty="0" smtClean="0"/>
              <a:t>, PPTP, </a:t>
            </a:r>
            <a:r>
              <a:rPr lang="en-US" sz="1600" b="1" dirty="0" err="1" smtClean="0"/>
              <a:t>PPPoE</a:t>
            </a:r>
            <a:r>
              <a:rPr lang="en-US" sz="1600" b="1" dirty="0" smtClean="0"/>
              <a:t>)</a:t>
            </a:r>
            <a:endParaRPr lang="ru-RU" sz="1600" b="1" dirty="0" smtClean="0"/>
          </a:p>
          <a:p>
            <a:r>
              <a:rPr lang="ru-RU" sz="1600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Максимальное упрощение конфигурации ОЛТ</a:t>
            </a:r>
          </a:p>
          <a:p>
            <a:r>
              <a:rPr lang="ru-RU" sz="1600" dirty="0" smtClean="0"/>
              <a:t>Минусы:</a:t>
            </a:r>
          </a:p>
          <a:p>
            <a:r>
              <a:rPr lang="ru-RU" sz="1600" dirty="0" smtClean="0"/>
              <a:t>Увеличения </a:t>
            </a:r>
            <a:r>
              <a:rPr lang="en-US" sz="1600" dirty="0" smtClean="0"/>
              <a:t>broadcast </a:t>
            </a:r>
            <a:r>
              <a:rPr lang="ru-RU" sz="1600" dirty="0" smtClean="0"/>
              <a:t>трафика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29190" y="3357563"/>
            <a:ext cx="39290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Vlan</a:t>
            </a:r>
            <a:r>
              <a:rPr lang="en-US" sz="1600" b="1" dirty="0" smtClean="0"/>
              <a:t>  </a:t>
            </a:r>
            <a:r>
              <a:rPr lang="ru-RU" sz="1600" b="1" dirty="0" smtClean="0"/>
              <a:t>на дерево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IPoE</a:t>
            </a:r>
            <a:r>
              <a:rPr lang="en-US" sz="1600" b="1" dirty="0" smtClean="0"/>
              <a:t>, PPTP/</a:t>
            </a:r>
            <a:r>
              <a:rPr lang="en-US" sz="1600" b="1" dirty="0" err="1" smtClean="0"/>
              <a:t>PPPoE</a:t>
            </a:r>
            <a:r>
              <a:rPr lang="en-US" sz="1600" b="1" dirty="0" smtClean="0"/>
              <a:t>)</a:t>
            </a:r>
            <a:endParaRPr lang="ru-RU" sz="1600" b="1" dirty="0" smtClean="0"/>
          </a:p>
          <a:p>
            <a:r>
              <a:rPr lang="ru-RU" sz="1600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унификация конфигурации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уменьшение </a:t>
            </a:r>
            <a:r>
              <a:rPr lang="en-US" sz="1600" dirty="0" smtClean="0"/>
              <a:t>broadcast </a:t>
            </a:r>
            <a:r>
              <a:rPr lang="ru-RU" sz="1600" dirty="0" smtClean="0"/>
              <a:t>трафика</a:t>
            </a:r>
          </a:p>
          <a:p>
            <a:r>
              <a:rPr lang="ru-RU" sz="1600" dirty="0" smtClean="0"/>
              <a:t>Минусы: не выявлены</a:t>
            </a:r>
          </a:p>
          <a:p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9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bridge </a:t>
            </a:r>
            <a:r>
              <a:rPr lang="ru-RU" sz="2400" dirty="0" smtClean="0"/>
              <a:t>или </a:t>
            </a:r>
            <a:r>
              <a:rPr lang="en-US" sz="2400" dirty="0" smtClean="0"/>
              <a:t>NAT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643050"/>
            <a:ext cx="3500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</a:t>
            </a:r>
            <a:r>
              <a:rPr lang="en-US" b="1" dirty="0" smtClean="0"/>
              <a:t>ONT </a:t>
            </a:r>
            <a:r>
              <a:rPr lang="ru-RU" b="1" dirty="0" smtClean="0"/>
              <a:t>в режиме </a:t>
            </a:r>
            <a:r>
              <a:rPr lang="en-US" b="1" dirty="0" smtClean="0"/>
              <a:t>NAT</a:t>
            </a:r>
            <a:r>
              <a:rPr lang="ru-RU" b="1" dirty="0" smtClean="0"/>
              <a:t>(индивидуальное)</a:t>
            </a:r>
            <a:endParaRPr lang="en-US" b="1" dirty="0" smtClean="0"/>
          </a:p>
          <a:p>
            <a:r>
              <a:rPr lang="ru-RU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Нет необходимости устанавливать </a:t>
            </a:r>
            <a:r>
              <a:rPr lang="en-US" dirty="0" smtClean="0"/>
              <a:t>CPE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Одна конфигурация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Более  легкая диагностика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Уменьшение точек отказа</a:t>
            </a:r>
            <a:endParaRPr lang="en-US" dirty="0" smtClean="0"/>
          </a:p>
          <a:p>
            <a:r>
              <a:rPr lang="ru-RU" dirty="0" smtClean="0"/>
              <a:t>Минусы: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Высокая цена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Невозможность использования в коллективном режиме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643050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</a:t>
            </a:r>
            <a:r>
              <a:rPr lang="en-US" b="1" dirty="0" smtClean="0"/>
              <a:t>ONT </a:t>
            </a:r>
            <a:r>
              <a:rPr lang="ru-RU" b="1" dirty="0" smtClean="0"/>
              <a:t>в режиме </a:t>
            </a:r>
            <a:r>
              <a:rPr lang="en-US" b="1" dirty="0" smtClean="0"/>
              <a:t>bridge</a:t>
            </a:r>
            <a:r>
              <a:rPr lang="ru-RU" b="1" dirty="0" smtClean="0"/>
              <a:t> (индивидуальное, коллективное)</a:t>
            </a:r>
          </a:p>
          <a:p>
            <a:r>
              <a:rPr lang="ru-RU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Возможно использовать в коллективном режиме</a:t>
            </a:r>
          </a:p>
          <a:p>
            <a:r>
              <a:rPr lang="ru-RU" dirty="0" smtClean="0"/>
              <a:t>Минусы:</a:t>
            </a:r>
          </a:p>
          <a:p>
            <a:r>
              <a:rPr lang="ru-RU" dirty="0" smtClean="0"/>
              <a:t>Необходимость дополнительной установки </a:t>
            </a:r>
            <a:r>
              <a:rPr lang="en-US" dirty="0" smtClean="0"/>
              <a:t>CPE</a:t>
            </a:r>
            <a:endParaRPr lang="ru-RU" dirty="0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725144"/>
            <a:ext cx="2520280" cy="206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509120"/>
            <a:ext cx="2592288" cy="127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0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VoIP. ONT </a:t>
            </a:r>
            <a:r>
              <a:rPr lang="ru-RU" sz="2400" dirty="0" smtClean="0"/>
              <a:t>с </a:t>
            </a:r>
            <a:r>
              <a:rPr lang="en-US" sz="2400" dirty="0" smtClean="0"/>
              <a:t>FXS </a:t>
            </a:r>
            <a:r>
              <a:rPr lang="ru-RU" sz="2400" dirty="0" smtClean="0"/>
              <a:t>или отдельный </a:t>
            </a:r>
            <a:r>
              <a:rPr lang="en-US" sz="2400" dirty="0" smtClean="0"/>
              <a:t>SIP</a:t>
            </a:r>
            <a:r>
              <a:rPr lang="ru-RU" sz="2400" dirty="0" smtClean="0"/>
              <a:t> шлюз?</a:t>
            </a:r>
            <a:endParaRPr lang="ru-RU" sz="2400" dirty="0"/>
          </a:p>
        </p:txBody>
      </p:sp>
      <p:pic>
        <p:nvPicPr>
          <p:cNvPr id="9" name="Рисунок 8" descr="Схема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1785926"/>
            <a:ext cx="3786213" cy="2139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1857364"/>
            <a:ext cx="4406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ONT c FXS</a:t>
            </a:r>
          </a:p>
          <a:p>
            <a:r>
              <a:rPr lang="ru-RU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Одна конфигурация на все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Одно активное устройство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Более легкая диагностика</a:t>
            </a:r>
          </a:p>
          <a:p>
            <a:r>
              <a:rPr lang="ru-RU" dirty="0" smtClean="0"/>
              <a:t>Минусы: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Высокая цена</a:t>
            </a:r>
            <a:endParaRPr lang="ru-RU" dirty="0"/>
          </a:p>
        </p:txBody>
      </p:sp>
      <p:pic>
        <p:nvPicPr>
          <p:cNvPr id="12" name="Рисунок 11" descr="схема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1" y="4357694"/>
            <a:ext cx="4357719" cy="1924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4357694"/>
            <a:ext cx="4406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ONT </a:t>
            </a:r>
            <a:r>
              <a:rPr lang="ru-RU" b="1" dirty="0" smtClean="0"/>
              <a:t>+ </a:t>
            </a:r>
            <a:r>
              <a:rPr lang="en-US" b="1" dirty="0" smtClean="0"/>
              <a:t>SIP </a:t>
            </a:r>
            <a:r>
              <a:rPr lang="ru-RU" b="1" dirty="0" smtClean="0"/>
              <a:t>шлюз</a:t>
            </a:r>
          </a:p>
          <a:p>
            <a:r>
              <a:rPr lang="ru-RU" dirty="0" smtClean="0"/>
              <a:t>Плюсы: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Более низкая цена</a:t>
            </a:r>
          </a:p>
          <a:p>
            <a:r>
              <a:rPr lang="ru-RU" dirty="0" smtClean="0"/>
              <a:t>Минусы: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Три активных устройства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Увеличение точек отказа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Необходимость конфигурировать несколько устройств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2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3" y="1412775"/>
            <a:ext cx="9156399" cy="5445224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Модели </a:t>
            </a:r>
            <a:r>
              <a:rPr lang="en-US" sz="2400" dirty="0" smtClean="0"/>
              <a:t>OLT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lh5.googleusercontent.com/GRCYX6BMvmgm7iieu48RwtpfMLaKQawaJiBIhIKMfJmGiX0hiAq8ZUlExFz9l-nuE79AEcSxZXt2E7Bc2YcmOLLp7iORIGtYW3QC2HGUB5OLw6CoqQ8ZDtYrXSE8wwaB7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058" y="2060848"/>
            <a:ext cx="475252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115705" y="1628800"/>
            <a:ext cx="9316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P3310B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2017" y="5445224"/>
            <a:ext cx="4873585" cy="112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1554" y="3645024"/>
            <a:ext cx="4968552" cy="122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72643" y="5013176"/>
            <a:ext cx="8747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LTE-8X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255282" y="3284984"/>
            <a:ext cx="583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GL8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c_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633" y="2132856"/>
            <a:ext cx="1800201" cy="75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Orion networks log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7778" y="3933056"/>
            <a:ext cx="1666056" cy="53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9658" y="5733256"/>
            <a:ext cx="1604750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2" y="1484783"/>
            <a:ext cx="9156399" cy="532859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Модели </a:t>
            </a:r>
            <a:r>
              <a:rPr lang="en-US" sz="2400" dirty="0" smtClean="0"/>
              <a:t>OLT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556792"/>
          <a:ext cx="9144000" cy="5184576"/>
        </p:xfrm>
        <a:graphic>
          <a:graphicData uri="http://schemas.openxmlformats.org/drawingml/2006/table">
            <a:tbl>
              <a:tblPr/>
              <a:tblGrid>
                <a:gridCol w="1619672"/>
                <a:gridCol w="2304256"/>
                <a:gridCol w="2592288"/>
                <a:gridCol w="2627784"/>
              </a:tblGrid>
              <a:tr h="521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Производитель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Модель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P3310B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Gamma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GL8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LTE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Основные характеристики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dirty="0" smtClean="0">
                          <a:latin typeface="Calibri" pitchFamily="34" charset="0"/>
                          <a:cs typeface="Times New Roman" pitchFamily="18" charset="0"/>
                        </a:rPr>
                        <a:t>1RU;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4xGEPON-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порта</a:t>
                      </a:r>
                      <a:r>
                        <a:rPr kumimoji="0" lang="ru-RU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SFP</a:t>
                      </a:r>
                      <a:r>
                        <a:rPr kumimoji="0" lang="ru-RU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8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dirty="0" smtClean="0">
                          <a:latin typeface="Calibri" pitchFamily="34" charset="0"/>
                          <a:cs typeface="Times New Roman" pitchFamily="18" charset="0"/>
                        </a:rPr>
                        <a:t>6xGE Uplink (SFP/RJ45);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Скорость работы: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DS/US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1.25G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Максимальное количество 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на 1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GE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PON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порт: 64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Два блока питания </a:t>
                      </a:r>
                      <a:r>
                        <a:rPr lang="en-US" sz="1800" dirty="0" smtClean="0">
                          <a:latin typeface="Calibri" pitchFamily="34" charset="0"/>
                          <a:cs typeface="Times New Roman" pitchFamily="18" charset="0"/>
                        </a:rPr>
                        <a:t>AC/DC;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1RU;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8xGPON-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портов (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SFP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endParaRPr lang="en-US" sz="1800" dirty="0" smtClean="0"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2x10GE (SFP+) &amp; 2xGE (SFP/RJ45) Uplink;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Скорость работы: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DS/US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2.5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/1.25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G;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Максимальное количество ONT на 1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PON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порт: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en-US" sz="1800" dirty="0" smtClean="0"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Два блока питания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AC/DC;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Модульная архитектура;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1RU;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8xTurboGEPON-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портов (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SFP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2x10GE (SFP+) &amp; 2xGE (SFP/RJ45) Uplink;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Скорость работы: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DS/US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2.5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/1.25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G;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Максимальное количество ONT на 1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GE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PON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порт: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 64</a:t>
                      </a: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Два блока питания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AC/DC;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00$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2700$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4700$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 descr="c_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1446885"/>
            <a:ext cx="1800201" cy="75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Orion networks 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556792"/>
            <a:ext cx="1666056" cy="53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628800"/>
            <a:ext cx="1604750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Абонентские устройства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1520" y="1556792"/>
            <a:ext cx="1037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P1501C1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3628181"/>
            <a:ext cx="47880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порт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GEPON (SC/PC),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1 порт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GE (RJ45)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DS/US: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1.25G;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Bridge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Поддерживаемые технологии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IEEE 802.3ah, PRC Community Industry Standard (YD/T 1475-2006), IEEE 802.1d, Spanning Tree, IEEE 802.1Q, VLAN, IEEE 802.1w, RSTP, Ethernet — II, Ethernet-SNAP;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932040" y="1628800"/>
            <a:ext cx="1037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P1004C1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779912" y="5733256"/>
            <a:ext cx="4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Совместимость с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BDCOM;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DS/US: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1.25G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/1.25G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c_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484784"/>
            <a:ext cx="1800201" cy="75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2158818"/>
            <a:ext cx="3563889" cy="128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цена_BDCOM_ONU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16832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204864"/>
            <a:ext cx="3785988" cy="126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цена_BDCOM_ONU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88840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587107"/>
            <a:ext cx="1509910" cy="122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555776" y="5301208"/>
            <a:ext cx="9973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SFP ONU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40424" y="3780581"/>
            <a:ext cx="4392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cs typeface="Arial" pitchFamily="34" charset="0"/>
              </a:rPr>
              <a:t>1</a:t>
            </a:r>
            <a:r>
              <a:rPr lang="ru-RU" sz="1200" dirty="0" smtClean="0">
                <a:cs typeface="Arial" pitchFamily="34" charset="0"/>
              </a:rPr>
              <a:t> порт </a:t>
            </a:r>
            <a:r>
              <a:rPr lang="en-US" sz="1200" dirty="0" smtClean="0">
                <a:cs typeface="Arial" pitchFamily="34" charset="0"/>
              </a:rPr>
              <a:t>GEPON (SC/PC), 4</a:t>
            </a:r>
            <a:r>
              <a:rPr lang="ru-RU" sz="1200" dirty="0" smtClean="0">
                <a:cs typeface="Arial" pitchFamily="34" charset="0"/>
              </a:rPr>
              <a:t> порта </a:t>
            </a:r>
            <a:r>
              <a:rPr lang="en-US" sz="1200" dirty="0" smtClean="0">
                <a:cs typeface="Arial" pitchFamily="34" charset="0"/>
              </a:rPr>
              <a:t>FE (RJ45)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DS/US: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1.25G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/155Mbps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Bridge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Поддерживаемые технологии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IEEE 802.3ah, PRC Community Industry Standard (YD/T 1475-2006), IEEE 802.1d, Spanning Tree, IEEE 802.1Q, VLAN, IEEE 802.1w, RSTP, Ethernet — II, Ethernet-SNAP;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Абонентские устройства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971600" y="1412776"/>
            <a:ext cx="562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Gn1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3596823"/>
            <a:ext cx="3923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latin typeface="+mj-lt"/>
                <a:cs typeface="Arial" pitchFamily="34" charset="0"/>
              </a:rPr>
              <a:t>1</a:t>
            </a:r>
            <a:r>
              <a:rPr lang="ru-RU" sz="1200" dirty="0" smtClean="0">
                <a:latin typeface="+mj-lt"/>
                <a:cs typeface="Arial" pitchFamily="34" charset="0"/>
              </a:rPr>
              <a:t> порт </a:t>
            </a:r>
            <a:r>
              <a:rPr lang="en-US" sz="1200" dirty="0" smtClean="0">
                <a:latin typeface="+mj-lt"/>
                <a:cs typeface="Arial" pitchFamily="34" charset="0"/>
              </a:rPr>
              <a:t>GPON (SC/APC), </a:t>
            </a:r>
            <a:r>
              <a:rPr lang="ru-RU" sz="1200" dirty="0" smtClean="0">
                <a:latin typeface="+mj-lt"/>
                <a:cs typeface="Arial" pitchFamily="34" charset="0"/>
              </a:rPr>
              <a:t>1 порт </a:t>
            </a:r>
            <a:r>
              <a:rPr lang="en-US" sz="1200" dirty="0" smtClean="0">
                <a:latin typeface="+mj-lt"/>
                <a:cs typeface="Arial" pitchFamily="34" charset="0"/>
              </a:rPr>
              <a:t>GE (RJ45)</a:t>
            </a:r>
            <a:endParaRPr lang="ru-RU" sz="12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lang="en-US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DS/US:</a:t>
            </a: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2.5/</a:t>
            </a: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1.25G;</a:t>
            </a:r>
            <a:endParaRPr lang="en-US" sz="12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Скорость работы : нисходящая 2.5G, восходящая 1.25G;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Поддерживает технологии: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HCP,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 NAT / NAPT, VPN,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Firewall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ALG,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MZ,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NS, NTP, IGMP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Proxy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IPv6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004048" y="1556792"/>
            <a:ext cx="886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Gn4WP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887416" y="3573016"/>
            <a:ext cx="5256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cs typeface="Arial" pitchFamily="34" charset="0"/>
              </a:rPr>
              <a:t>1</a:t>
            </a:r>
            <a:r>
              <a:rPr lang="ru-RU" sz="1200" dirty="0" smtClean="0">
                <a:cs typeface="Arial" pitchFamily="34" charset="0"/>
              </a:rPr>
              <a:t> порт </a:t>
            </a:r>
            <a:r>
              <a:rPr lang="en-US" sz="1200" dirty="0" smtClean="0">
                <a:cs typeface="Arial" pitchFamily="34" charset="0"/>
              </a:rPr>
              <a:t>GPON (SC/APC), 4</a:t>
            </a:r>
            <a:r>
              <a:rPr lang="ru-RU" sz="1200" dirty="0" smtClean="0">
                <a:cs typeface="Arial" pitchFamily="34" charset="0"/>
              </a:rPr>
              <a:t> порта </a:t>
            </a:r>
            <a:r>
              <a:rPr lang="en-US" sz="1200" dirty="0" smtClean="0">
                <a:cs typeface="Arial" pitchFamily="34" charset="0"/>
              </a:rPr>
              <a:t>GE (RJ45), </a:t>
            </a:r>
            <a:r>
              <a:rPr lang="ru-RU" sz="1200" dirty="0" smtClean="0">
                <a:cs typeface="Arial" pitchFamily="34" charset="0"/>
              </a:rPr>
              <a:t>2 порта </a:t>
            </a:r>
            <a:r>
              <a:rPr lang="en-US" sz="1200" dirty="0" smtClean="0">
                <a:cs typeface="Arial" pitchFamily="34" charset="0"/>
              </a:rPr>
              <a:t>FXS;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WiFi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802.11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DS/US: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2.5/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1.25G;</a:t>
            </a:r>
            <a:endParaRPr lang="en-US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Поддерживает технологии:</a:t>
            </a: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HCP,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relay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 NAT / NAPT, VPN,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Firewall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ALG,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MZ,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NS, NTP, IGMP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Proxy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IPv6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085184"/>
            <a:ext cx="2736304" cy="169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700808"/>
            <a:ext cx="2950561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44824"/>
            <a:ext cx="215324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Orion networks 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484784"/>
            <a:ext cx="1666056" cy="53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16915" y="4941168"/>
            <a:ext cx="1023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Gn4W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707904" y="5445224"/>
            <a:ext cx="5256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cs typeface="Arial" pitchFamily="34" charset="0"/>
              </a:rPr>
              <a:t>1</a:t>
            </a:r>
            <a:r>
              <a:rPr lang="ru-RU" sz="1200" dirty="0" smtClean="0">
                <a:cs typeface="Arial" pitchFamily="34" charset="0"/>
              </a:rPr>
              <a:t> порт </a:t>
            </a:r>
            <a:r>
              <a:rPr lang="en-US" sz="1200" dirty="0" smtClean="0">
                <a:cs typeface="Arial" pitchFamily="34" charset="0"/>
              </a:rPr>
              <a:t>GPON (SC/APC), 4</a:t>
            </a:r>
            <a:r>
              <a:rPr lang="ru-RU" sz="1200" dirty="0" smtClean="0">
                <a:cs typeface="Arial" pitchFamily="34" charset="0"/>
              </a:rPr>
              <a:t> порта </a:t>
            </a:r>
            <a:r>
              <a:rPr lang="en-US" sz="1200" dirty="0" smtClean="0">
                <a:cs typeface="Arial" pitchFamily="34" charset="0"/>
              </a:rPr>
              <a:t>GE (RJ45), </a:t>
            </a:r>
            <a:r>
              <a:rPr lang="ru-RU" sz="1200" dirty="0" smtClean="0">
                <a:cs typeface="Arial" pitchFamily="34" charset="0"/>
              </a:rPr>
              <a:t>2 порта </a:t>
            </a:r>
            <a:r>
              <a:rPr lang="en-US" sz="1200" dirty="0" smtClean="0">
                <a:cs typeface="Arial" pitchFamily="34" charset="0"/>
              </a:rPr>
              <a:t>FXS, RF;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WiFi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802.11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Скорость работы : 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DS/US: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2.5/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1.25G;</a:t>
            </a:r>
            <a:endParaRPr lang="en-US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Поддерживает технологии:</a:t>
            </a:r>
            <a:endParaRPr lang="en-US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HCP,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relay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 NAT / NAPT, VPN,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Firewall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ALG,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MZ, </a:t>
            </a:r>
            <a:r>
              <a:rPr lang="en-US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DD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NS, NTP, IGMP </a:t>
            </a:r>
            <a:r>
              <a:rPr lang="ru-RU" sz="1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Proxy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IPv6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9643" y="1409642"/>
            <a:ext cx="9156399" cy="5448357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Эволюция </a:t>
            </a:r>
            <a:r>
              <a:rPr lang="en-US" sz="2400" dirty="0" smtClean="0"/>
              <a:t>PON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717032"/>
            <a:ext cx="85689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- 1995г. создание организации </a:t>
            </a:r>
            <a:r>
              <a:rPr lang="en-US" sz="1600" dirty="0" smtClean="0"/>
              <a:t>FSAN</a:t>
            </a:r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- 1998-1999гг. рекомендации </a:t>
            </a:r>
            <a:r>
              <a:rPr lang="en-US" sz="1600" dirty="0" smtClean="0"/>
              <a:t>ITU-T </a:t>
            </a:r>
            <a:r>
              <a:rPr lang="en-US" sz="1600" i="1" dirty="0" smtClean="0"/>
              <a:t>G.983.x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- 2001</a:t>
            </a:r>
            <a:r>
              <a:rPr lang="ru-RU" sz="1600" dirty="0" smtClean="0"/>
              <a:t>г. формирование комиссии </a:t>
            </a:r>
            <a:r>
              <a:rPr lang="en-US" sz="1600" dirty="0" smtClean="0"/>
              <a:t>EFM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- 2001г. FSAN начинает работу над GPON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- 2003г. рекомендаций </a:t>
            </a:r>
            <a:r>
              <a:rPr lang="en-US" sz="1600" dirty="0" smtClean="0"/>
              <a:t>ITU-T </a:t>
            </a:r>
            <a:r>
              <a:rPr lang="ru-RU" sz="1600" dirty="0" smtClean="0"/>
              <a:t>G.984.x 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- 2004г. стандарт 802.3ah (EPON или GEPON)</a:t>
            </a:r>
            <a:endParaRPr lang="en-US" sz="16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https://lh4.googleusercontent.com/TIEk7TFkQHHNIUiM2OpXER8JXNRvqLmJ5cj4mhqezSg4dX2CW3SrixA_9JpcAW0YE4Mac4KtIw3-ABK9yO1F2Whz3K0AwCmVbT4jqh2J5WlifF9cQAMwGDp3IUAwzTDrJQ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6792"/>
            <a:ext cx="864556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Реальный объект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7504" y="2266993"/>
            <a:ext cx="25202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 smtClean="0">
                <a:cs typeface="Arial" pitchFamily="34" charset="0"/>
              </a:rPr>
              <a:t>Коттеджный</a:t>
            </a:r>
            <a:r>
              <a:rPr lang="ru-RU" dirty="0" smtClean="0">
                <a:cs typeface="Arial" pitchFamily="34" charset="0"/>
              </a:rPr>
              <a:t> поселок;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160 </a:t>
            </a:r>
            <a:r>
              <a:rPr lang="ru-RU" dirty="0" smtClean="0">
                <a:latin typeface="+mj-lt"/>
                <a:cs typeface="Arial" pitchFamily="34" charset="0"/>
              </a:rPr>
              <a:t>домохозяйств;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100% и 50% проникновение;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Расчет </a:t>
            </a:r>
            <a:r>
              <a:rPr lang="en-US" dirty="0" smtClean="0">
                <a:latin typeface="+mj-lt"/>
                <a:cs typeface="Arial" pitchFamily="34" charset="0"/>
              </a:rPr>
              <a:t>CAPEX </a:t>
            </a:r>
            <a:r>
              <a:rPr lang="ru-RU" dirty="0" smtClean="0">
                <a:latin typeface="+mj-lt"/>
                <a:cs typeface="Arial" pitchFamily="34" charset="0"/>
              </a:rPr>
              <a:t>и срока окупаемости;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GEPON &amp; GPON;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64xONU </a:t>
            </a:r>
            <a:r>
              <a:rPr lang="ru-RU" dirty="0" smtClean="0">
                <a:latin typeface="+mj-lt"/>
                <a:cs typeface="Arial" pitchFamily="34" charset="0"/>
              </a:rPr>
              <a:t>на ветку.</a:t>
            </a:r>
          </a:p>
        </p:txBody>
      </p:sp>
      <p:pic>
        <p:nvPicPr>
          <p:cNvPr id="11" name="Рисунок 10" descr="Макет_коттеджного_посел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412776"/>
            <a:ext cx="644420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100% </a:t>
            </a:r>
            <a:r>
              <a:rPr lang="ru-RU" sz="2400" dirty="0" smtClean="0"/>
              <a:t>проникновение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44016" y="1469505"/>
          <a:ext cx="8892480" cy="563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Visio" r:id="rId6" imgW="10650910" imgH="7031960" progId="Visio.Drawing.11">
                  <p:embed/>
                </p:oleObj>
              </mc:Choice>
              <mc:Fallback>
                <p:oleObj name="Visio" r:id="rId6" imgW="10650910" imgH="7031960" progId="Visio.Drawing.11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16" y="1469505"/>
                        <a:ext cx="8892480" cy="56319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23528" y="3933055"/>
            <a:ext cx="39604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PLC 8x8 </a:t>
            </a:r>
            <a:r>
              <a:rPr lang="ru-RU" dirty="0" smtClean="0">
                <a:cs typeface="Arial" pitchFamily="34" charset="0"/>
              </a:rPr>
              <a:t>с разъемами;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3 </a:t>
            </a:r>
            <a:r>
              <a:rPr lang="ru-RU" dirty="0" smtClean="0">
                <a:cs typeface="Arial" pitchFamily="34" charset="0"/>
              </a:rPr>
              <a:t>порта </a:t>
            </a:r>
            <a:r>
              <a:rPr lang="en-US" dirty="0" smtClean="0">
                <a:cs typeface="Arial" pitchFamily="34" charset="0"/>
              </a:rPr>
              <a:t>PON; 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1 активный узел;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Макс. кабель на 8 ОВ.</a:t>
            </a:r>
            <a:endParaRPr lang="en-US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5</a:t>
            </a:r>
            <a:r>
              <a:rPr lang="en-US" sz="2400" dirty="0" smtClean="0"/>
              <a:t>0% </a:t>
            </a:r>
            <a:r>
              <a:rPr lang="ru-RU" sz="2400" dirty="0" smtClean="0"/>
              <a:t>проникновение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23528" y="3933056"/>
            <a:ext cx="39604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PLC 8x</a:t>
            </a:r>
            <a:r>
              <a:rPr lang="ru-RU" dirty="0" smtClean="0">
                <a:cs typeface="Arial" pitchFamily="34" charset="0"/>
              </a:rPr>
              <a:t>4 </a:t>
            </a:r>
            <a:r>
              <a:rPr lang="en-US" dirty="0" smtClean="0">
                <a:cs typeface="Arial" pitchFamily="34" charset="0"/>
              </a:rPr>
              <a:t>&amp; 8x8 </a:t>
            </a:r>
            <a:r>
              <a:rPr lang="ru-RU" dirty="0" smtClean="0">
                <a:cs typeface="Arial" pitchFamily="34" charset="0"/>
              </a:rPr>
              <a:t>с разъемами;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2 </a:t>
            </a:r>
            <a:r>
              <a:rPr lang="ru-RU" dirty="0" smtClean="0">
                <a:cs typeface="Arial" pitchFamily="34" charset="0"/>
              </a:rPr>
              <a:t>порта </a:t>
            </a:r>
            <a:r>
              <a:rPr lang="en-US" dirty="0" smtClean="0">
                <a:cs typeface="Arial" pitchFamily="34" charset="0"/>
              </a:rPr>
              <a:t>PON; 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1 активный узел;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Макс. кабель на </a:t>
            </a:r>
            <a:r>
              <a:rPr lang="en-US" dirty="0" smtClean="0">
                <a:latin typeface="+mj-lt"/>
                <a:cs typeface="Arial" pitchFamily="34" charset="0"/>
              </a:rPr>
              <a:t>6</a:t>
            </a:r>
            <a:r>
              <a:rPr lang="ru-RU" dirty="0" smtClean="0">
                <a:latin typeface="+mj-lt"/>
                <a:cs typeface="Arial" pitchFamily="34" charset="0"/>
              </a:rPr>
              <a:t> ОВ.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6512" y="1484784"/>
          <a:ext cx="9144000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Visio" r:id="rId6" imgW="10608004" imgH="6602987" progId="Visio.Drawing.11">
                  <p:embed/>
                </p:oleObj>
              </mc:Choice>
              <mc:Fallback>
                <p:oleObj name="Visio" r:id="rId6" imgW="10608004" imgH="6602987" progId="Visio.Drawing.11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" y="1484784"/>
                        <a:ext cx="9144000" cy="5472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369316"/>
            <a:ext cx="9156399" cy="548868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Экономика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3" y="2204864"/>
          <a:ext cx="8784975" cy="3528392"/>
        </p:xfrm>
        <a:graphic>
          <a:graphicData uri="http://schemas.openxmlformats.org/drawingml/2006/table">
            <a:tbl>
              <a:tblPr/>
              <a:tblGrid>
                <a:gridCol w="1512167"/>
                <a:gridCol w="2160240"/>
                <a:gridCol w="1656184"/>
                <a:gridCol w="1784732"/>
                <a:gridCol w="1671652"/>
              </a:tblGrid>
              <a:tr h="392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Проникновение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Оборудование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CAPEX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подключения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Срок окупаемости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BDCOM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P1004C1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436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-8,2/-3,0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BDCOM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P1004C1 + CPE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447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-6,8/-1,6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Gn1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552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-6,7/-1,0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Gn1 + CPE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564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-5,2/0,6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Gn4WP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578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-3,3/2,6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BDCOM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P1004C1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-8,9/-4,0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BDCOM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P1004C1 + CPE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359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-7,7/-2,7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Gn1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465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-7,6/-2,3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Gn1 + CPE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470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-6,3/-0,9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Orion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Gn4WP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477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-4,6/0,8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Миф или реальность?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07504" y="2609331"/>
            <a:ext cx="39239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+mj-lt"/>
                <a:cs typeface="Arial" pitchFamily="34" charset="0"/>
              </a:rPr>
              <a:t>Медиаконвертер</a:t>
            </a:r>
            <a:r>
              <a:rPr lang="ru-RU" dirty="0" smtClean="0">
                <a:latin typeface="+mj-lt"/>
                <a:cs typeface="Arial" pitchFamily="34" charset="0"/>
              </a:rPr>
              <a:t> в дереве;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Разница уровней у абонентов;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Совместимость оборудования;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128</a:t>
            </a:r>
            <a:r>
              <a:rPr lang="en-US" dirty="0" err="1" smtClean="0">
                <a:latin typeface="+mj-lt"/>
                <a:cs typeface="Arial" pitchFamily="34" charset="0"/>
              </a:rPr>
              <a:t>xONU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ru-RU" dirty="0" smtClean="0">
                <a:latin typeface="+mj-lt"/>
                <a:cs typeface="Arial" pitchFamily="34" charset="0"/>
              </a:rPr>
              <a:t>на ветку.</a:t>
            </a:r>
          </a:p>
        </p:txBody>
      </p:sp>
      <p:pic>
        <p:nvPicPr>
          <p:cNvPr id="14" name="Рисунок 13" descr="реальнос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492896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0" y="-9757"/>
            <a:ext cx="9156399" cy="119558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Преимущества и недостатки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610791"/>
            <a:ext cx="90364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+ниже </a:t>
            </a:r>
            <a:r>
              <a:rPr lang="en-US" sz="1600" dirty="0" smtClean="0"/>
              <a:t>CAPEX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+полностью пассивная оптическая сеть; </a:t>
            </a:r>
            <a:endParaRPr lang="en-US" sz="1600" dirty="0" smtClean="0"/>
          </a:p>
          <a:p>
            <a:r>
              <a:rPr lang="en-US" sz="1600" dirty="0" smtClean="0"/>
              <a:t>+</a:t>
            </a:r>
            <a:r>
              <a:rPr lang="ru-RU" sz="1600" dirty="0" smtClean="0"/>
              <a:t>меньше активных узлов;</a:t>
            </a:r>
          </a:p>
          <a:p>
            <a:r>
              <a:rPr lang="ru-RU" sz="1600" dirty="0" smtClean="0"/>
              <a:t>+возможность установки </a:t>
            </a:r>
            <a:r>
              <a:rPr lang="en-US" sz="1600" dirty="0" smtClean="0"/>
              <a:t>OLT </a:t>
            </a:r>
            <a:r>
              <a:rPr lang="ru-RU" sz="1600" dirty="0" smtClean="0"/>
              <a:t>вдали от поселка; </a:t>
            </a:r>
            <a:br>
              <a:rPr lang="ru-RU" sz="1600" dirty="0" smtClean="0"/>
            </a:br>
            <a:r>
              <a:rPr lang="ru-RU" sz="1600" dirty="0" smtClean="0"/>
              <a:t>+ниже энергопотребление;</a:t>
            </a:r>
          </a:p>
          <a:p>
            <a:r>
              <a:rPr lang="ru-RU" sz="1600" dirty="0" smtClean="0"/>
              <a:t>+ниже трудозатраты по восстановлению кабельной инфраструктуры;</a:t>
            </a:r>
            <a:br>
              <a:rPr lang="ru-RU" sz="1600" dirty="0" smtClean="0"/>
            </a:br>
            <a:r>
              <a:rPr lang="ru-RU" sz="1600" dirty="0" smtClean="0"/>
              <a:t>+ оборудование занимает значительно меньше </a:t>
            </a:r>
            <a:r>
              <a:rPr lang="ru-RU" sz="1600" dirty="0" err="1" smtClean="0"/>
              <a:t>юнитов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ru-RU" sz="1600" dirty="0" smtClean="0"/>
              <a:t> больше </a:t>
            </a:r>
            <a:r>
              <a:rPr lang="en-US" sz="1600" dirty="0" smtClean="0"/>
              <a:t>CAPEX</a:t>
            </a:r>
            <a:r>
              <a:rPr lang="ru-RU" sz="1600" dirty="0" smtClean="0"/>
              <a:t> при небольшом количестве домохозяйств;</a:t>
            </a:r>
            <a:br>
              <a:rPr lang="ru-RU" sz="1600" dirty="0" smtClean="0"/>
            </a:br>
            <a:r>
              <a:rPr lang="en-US" sz="1600" dirty="0" smtClean="0"/>
              <a:t>-</a:t>
            </a:r>
            <a:r>
              <a:rPr lang="ru-RU" sz="1600" dirty="0" smtClean="0"/>
              <a:t> привязанность к одному производителю;</a:t>
            </a:r>
            <a:br>
              <a:rPr lang="ru-RU" sz="1600" dirty="0" smtClean="0"/>
            </a:br>
            <a:r>
              <a:rPr lang="en-US" sz="1600" dirty="0" smtClean="0"/>
              <a:t>-</a:t>
            </a:r>
            <a:r>
              <a:rPr lang="ru-RU" sz="1600" dirty="0" smtClean="0"/>
              <a:t> сложнее на этапе проектирования;</a:t>
            </a:r>
            <a:br>
              <a:rPr lang="ru-RU" sz="1600" dirty="0" smtClean="0"/>
            </a:br>
            <a:r>
              <a:rPr lang="en-US" sz="1600" dirty="0" smtClean="0"/>
              <a:t>-</a:t>
            </a:r>
            <a:r>
              <a:rPr lang="ru-RU" sz="1600" dirty="0" smtClean="0"/>
              <a:t> сравнительно небольшой выбор оборудования;</a:t>
            </a:r>
            <a:br>
              <a:rPr lang="ru-RU" sz="1600" dirty="0" smtClean="0"/>
            </a:br>
            <a:r>
              <a:rPr lang="ru-RU" sz="1600" dirty="0" smtClean="0"/>
              <a:t>- меньше </a:t>
            </a:r>
            <a:r>
              <a:rPr lang="en-US" sz="1600" dirty="0" smtClean="0"/>
              <a:t>community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- 1 абонент может повлиять на качество услуг других абонентов;</a:t>
            </a:r>
            <a:br>
              <a:rPr lang="ru-RU" sz="1600" dirty="0" smtClean="0"/>
            </a:br>
            <a:r>
              <a:rPr lang="ru-RU" sz="1600" dirty="0" smtClean="0"/>
              <a:t>- высокие требования к качеству кабельной инфраструктуры.</a:t>
            </a:r>
            <a:endParaRPr lang="ru-RU" sz="1600" dirty="0"/>
          </a:p>
        </p:txBody>
      </p:sp>
      <p:pic>
        <p:nvPicPr>
          <p:cNvPr id="9" name="Рисунок 8" descr="Plus-and-Min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645024"/>
            <a:ext cx="2897066" cy="25202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1" name="Рисунок 10" descr="плю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484784"/>
            <a:ext cx="577476" cy="57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ин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4005064"/>
            <a:ext cx="576064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Принятые стандарты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4527698"/>
            <a:ext cx="85689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smtClean="0"/>
              <a:t>ITU-T G.983.x – APON (ATM PON) </a:t>
            </a:r>
            <a:r>
              <a:rPr lang="ru-RU" sz="1600" dirty="0" smtClean="0"/>
              <a:t>и </a:t>
            </a:r>
            <a:r>
              <a:rPr lang="en-US" sz="1600" dirty="0" smtClean="0"/>
              <a:t>BPON (Broadband PON);</a:t>
            </a:r>
            <a:endParaRPr lang="ru-RU" sz="1600" dirty="0" smtClean="0"/>
          </a:p>
          <a:p>
            <a:pPr fontAlgn="base"/>
            <a:endParaRPr lang="en-US" sz="1600" dirty="0" smtClean="0"/>
          </a:p>
          <a:p>
            <a:pPr fontAlgn="base"/>
            <a:r>
              <a:rPr lang="en-US" sz="1600" b="1" dirty="0" smtClean="0"/>
              <a:t>ITU-T G.984.x – GPON (Gigabit PON);</a:t>
            </a:r>
            <a:endParaRPr lang="ru-RU" sz="1600" b="1" dirty="0" smtClean="0"/>
          </a:p>
          <a:p>
            <a:pPr fontAlgn="base"/>
            <a:endParaRPr lang="en-US" sz="1600" b="1" dirty="0" smtClean="0"/>
          </a:p>
          <a:p>
            <a:pPr fontAlgn="base"/>
            <a:r>
              <a:rPr lang="en-US" sz="1600" dirty="0" smtClean="0"/>
              <a:t>ITU-T G.987.x – XGPON (10 Gigabit PON) (2011</a:t>
            </a:r>
            <a:r>
              <a:rPr lang="ru-RU" sz="1600" dirty="0" smtClean="0"/>
              <a:t>г.);</a:t>
            </a:r>
          </a:p>
          <a:p>
            <a:pPr fontAlgn="base"/>
            <a:endParaRPr lang="ru-RU" sz="1600" dirty="0" smtClean="0"/>
          </a:p>
          <a:p>
            <a:pPr fontAlgn="base"/>
            <a:r>
              <a:rPr lang="en-US" sz="1600" b="1" dirty="0" smtClean="0"/>
              <a:t>IEEE 802.3ah – EPON </a:t>
            </a:r>
            <a:r>
              <a:rPr lang="ru-RU" sz="1600" b="1" dirty="0" smtClean="0"/>
              <a:t>или </a:t>
            </a:r>
            <a:r>
              <a:rPr lang="en-US" sz="1600" b="1" dirty="0" smtClean="0"/>
              <a:t>GEPON (Ethernet PON)</a:t>
            </a:r>
            <a:endParaRPr lang="ru-RU" sz="1600" b="1" dirty="0" smtClean="0"/>
          </a:p>
          <a:p>
            <a:pPr fontAlgn="base"/>
            <a:endParaRPr lang="en-US" sz="1600" b="1" dirty="0" smtClean="0"/>
          </a:p>
          <a:p>
            <a:pPr fontAlgn="base"/>
            <a:r>
              <a:rPr lang="en-US" sz="1600" dirty="0" smtClean="0"/>
              <a:t>IEEE 802.3av – 10GEPON (10 Gigabit Ethernet PON) (2009</a:t>
            </a:r>
            <a:r>
              <a:rPr lang="ru-RU" sz="1600" dirty="0" smtClean="0"/>
              <a:t>г.).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" name="Рисунок 7" descr="ep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628800"/>
            <a:ext cx="496168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796553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Структура кадров;</a:t>
            </a:r>
          </a:p>
          <a:p>
            <a:pPr>
              <a:buFontTx/>
              <a:buChar char="-"/>
            </a:pPr>
            <a:r>
              <a:rPr lang="ru-RU" sz="1600" dirty="0" smtClean="0"/>
              <a:t>Особенности конфигурирования.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GPON </a:t>
            </a:r>
            <a:r>
              <a:rPr lang="en-US" sz="2400" dirty="0" err="1" smtClean="0"/>
              <a:t>vs</a:t>
            </a:r>
            <a:r>
              <a:rPr lang="en-US" sz="2400" dirty="0" smtClean="0"/>
              <a:t> GEPON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9069803" cy="37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12776"/>
            <a:ext cx="9156399" cy="544522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GPON </a:t>
            </a:r>
            <a:r>
              <a:rPr lang="en-US" sz="2400" dirty="0" err="1" smtClean="0"/>
              <a:t>vs</a:t>
            </a:r>
            <a:r>
              <a:rPr lang="en-US" sz="2400" dirty="0" smtClean="0"/>
              <a:t> GEPON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30332"/>
              </p:ext>
            </p:extLst>
          </p:nvPr>
        </p:nvGraphicFramePr>
        <p:xfrm>
          <a:off x="1187624" y="1547481"/>
          <a:ext cx="6768752" cy="5121879"/>
        </p:xfrm>
        <a:graphic>
          <a:graphicData uri="http://schemas.openxmlformats.org/drawingml/2006/table">
            <a:tbl>
              <a:tblPr/>
              <a:tblGrid>
                <a:gridCol w="1944216"/>
                <a:gridCol w="2331346"/>
                <a:gridCol w="2493190"/>
              </a:tblGrid>
              <a:tr h="385282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GPON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GEPON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55040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полный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пакет услуг (интернет, телефония, ТВ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500" dirty="0"/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1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уровней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ячейки ATM и кадры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GEM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включающие кадры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Ethernet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кадры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Ethernet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включающие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TDM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20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Скорость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передачи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2,4Gbps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1,2Gbps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1Gbps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1Gbps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277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Максимальное число ONT (ONU) на 1 порт OLT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(128)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(64)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11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Доступ к среде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множественный доступ с временным уплотнением; осуществляется с помощью управляющих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кадров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500" dirty="0"/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1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Обнаружение и активация ONT (ONU)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автоматическое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обнаружение новых ONT (ONU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500" dirty="0"/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85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Несущие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длины волн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1480–1500нм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1260–1360нм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1550нм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резервируется для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CATV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500" dirty="0"/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15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Прямая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оррекция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ошибок (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FEC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Возможна, позволяет работать на меньшем уровне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чувствительности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приемника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ru-RU" sz="500" dirty="0"/>
                    </a:p>
                  </a:txBody>
                  <a:tcPr marL="19625" marR="19625" marT="13457" marB="13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2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41324"/>
            <a:ext cx="9156399" cy="541667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4703564"/>
            <a:ext cx="85689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OLT / ONT</a:t>
            </a:r>
            <a:r>
              <a:rPr lang="ru-RU" sz="1600" dirty="0" smtClean="0"/>
              <a:t>;</a:t>
            </a:r>
          </a:p>
          <a:p>
            <a:pPr>
              <a:buFontTx/>
              <a:buChar char="-"/>
            </a:pPr>
            <a:r>
              <a:rPr lang="ru-RU" sz="1600" dirty="0" smtClean="0"/>
              <a:t> пассивная оптическая сеть;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PLC/FBT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  <a:r>
              <a:rPr lang="ru-RU" sz="1600" dirty="0" smtClean="0"/>
              <a:t>64</a:t>
            </a:r>
            <a:r>
              <a:rPr lang="en-US" sz="1600" dirty="0" err="1" smtClean="0"/>
              <a:t>xONT</a:t>
            </a:r>
            <a:r>
              <a:rPr lang="ru-RU" sz="1600" dirty="0" smtClean="0"/>
              <a:t> на ветку</a:t>
            </a:r>
            <a:r>
              <a:rPr lang="en-US" sz="1600" dirty="0" smtClean="0"/>
              <a:t>;</a:t>
            </a:r>
          </a:p>
          <a:p>
            <a:pPr>
              <a:buFontTx/>
              <a:buChar char="-"/>
            </a:pPr>
            <a:r>
              <a:rPr lang="en-US" sz="1600" dirty="0" smtClean="0"/>
              <a:t>TDMA;</a:t>
            </a:r>
          </a:p>
          <a:p>
            <a:pPr>
              <a:buFontTx/>
              <a:buChar char="-"/>
            </a:pPr>
            <a:r>
              <a:rPr lang="en-US" sz="1600" dirty="0" smtClean="0"/>
              <a:t>WDM-</a:t>
            </a:r>
            <a:r>
              <a:rPr lang="ru-RU" sz="1600" dirty="0" smtClean="0"/>
              <a:t>трансиверы </a:t>
            </a:r>
            <a:r>
              <a:rPr lang="en-US" sz="1600" dirty="0" smtClean="0"/>
              <a:t>1490/1310</a:t>
            </a:r>
            <a:r>
              <a:rPr lang="ru-RU" sz="1600" dirty="0" smtClean="0"/>
              <a:t>нм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- CATV</a:t>
            </a:r>
            <a:r>
              <a:rPr lang="ru-RU" sz="1600" dirty="0" smtClean="0"/>
              <a:t> по той же кабельной инфраструктуре;</a:t>
            </a:r>
          </a:p>
          <a:p>
            <a:r>
              <a:rPr lang="ru-RU" sz="1600" dirty="0" smtClean="0"/>
              <a:t>- Полный пакет услуг. 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Принципиальная схема работы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94898"/>
            <a:ext cx="5820891" cy="35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41324"/>
            <a:ext cx="9156399" cy="541667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Стоит ли выбор между </a:t>
            </a:r>
            <a:r>
              <a:rPr lang="en-US" sz="2400" dirty="0" smtClean="0"/>
              <a:t>PLC / FBT?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27461"/>
              </p:ext>
            </p:extLst>
          </p:nvPr>
        </p:nvGraphicFramePr>
        <p:xfrm>
          <a:off x="1403648" y="1700808"/>
          <a:ext cx="6336704" cy="2257296"/>
        </p:xfrm>
        <a:graphic>
          <a:graphicData uri="http://schemas.openxmlformats.org/drawingml/2006/table">
            <a:tbl>
              <a:tblPr/>
              <a:tblGrid>
                <a:gridCol w="995959"/>
                <a:gridCol w="1529228"/>
                <a:gridCol w="2155333"/>
                <a:gridCol w="1656184"/>
              </a:tblGrid>
              <a:tr h="48621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Коэф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деления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Максимальные вносимые потери, дБ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Ценовое соотношение, %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PLC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FBT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15,30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1×2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3,80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3,90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1×4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7,40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7,50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1×8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10,70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11,40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1×16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13,80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15,00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1×32 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16,80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18,50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1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1×64</a:t>
                      </a: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20,40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24,6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42" marR="7842" marT="78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1520" y="515719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PLC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/>
              <a:t>-</a:t>
            </a:r>
            <a:r>
              <a:rPr lang="en-US" sz="1600" dirty="0" smtClean="0"/>
              <a:t> </a:t>
            </a:r>
            <a:r>
              <a:rPr lang="ru-RU" sz="1600" dirty="0" smtClean="0"/>
              <a:t>Ниже стоимость (кроме 1</a:t>
            </a:r>
            <a:r>
              <a:rPr lang="en-US" sz="1600" dirty="0" smtClean="0"/>
              <a:t>x2</a:t>
            </a:r>
            <a:r>
              <a:rPr lang="ru-RU" sz="1600" dirty="0" smtClean="0"/>
              <a:t>);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Меньше вносимые потери</a:t>
            </a:r>
            <a:r>
              <a:rPr lang="en-US" sz="1600" dirty="0" smtClean="0"/>
              <a:t>;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1260..1650</a:t>
            </a:r>
            <a:r>
              <a:rPr lang="ru-RU" sz="1600" dirty="0" smtClean="0"/>
              <a:t>нм.</a:t>
            </a:r>
            <a:endParaRPr lang="ru-RU" dirty="0"/>
          </a:p>
        </p:txBody>
      </p:sp>
      <p:pic>
        <p:nvPicPr>
          <p:cNvPr id="21" name="Рисунок 20" descr="плю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09120"/>
            <a:ext cx="577476" cy="57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6588224" y="5157192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FBT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/>
              <a:t>-</a:t>
            </a:r>
            <a:r>
              <a:rPr lang="en-US" sz="1600" dirty="0" smtClean="0"/>
              <a:t> 1x3, 1x5, …</a:t>
            </a:r>
          </a:p>
          <a:p>
            <a:pPr>
              <a:buFontTx/>
              <a:buChar char="-"/>
            </a:pPr>
            <a:r>
              <a:rPr lang="en-US" sz="1600" dirty="0" smtClean="0"/>
              <a:t>1x2: 5/95%, 10/90%, …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1310</a:t>
            </a:r>
            <a:r>
              <a:rPr lang="en-US" sz="1600" dirty="0" smtClean="0"/>
              <a:t>/1490/1550</a:t>
            </a:r>
            <a:r>
              <a:rPr lang="ru-RU" sz="1600" dirty="0" smtClean="0"/>
              <a:t>нм.</a:t>
            </a:r>
            <a:endParaRPr lang="ru-RU" dirty="0"/>
          </a:p>
        </p:txBody>
      </p:sp>
      <p:pic>
        <p:nvPicPr>
          <p:cNvPr id="23" name="Рисунок 22" descr="плю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509120"/>
            <a:ext cx="577476" cy="57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662"/>
            <a:ext cx="33623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2" y="1474754"/>
            <a:ext cx="9156399" cy="5383244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Выбор топологии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412776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«Дерево»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ru-RU" sz="1600" b="1" dirty="0" smtClean="0"/>
              <a:t>«Шина»</a:t>
            </a:r>
            <a:r>
              <a:rPr lang="ru-RU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437296" y="1556792"/>
          <a:ext cx="4006912" cy="253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6" imgW="37781451" imgH="23870821" progId="Visio.Drawing.11">
                  <p:embed/>
                </p:oleObj>
              </mc:Choice>
              <mc:Fallback>
                <p:oleObj name="Visio" r:id="rId6" imgW="37781451" imgH="2387082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296" y="1556792"/>
                        <a:ext cx="4006912" cy="253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907704" y="4405807"/>
          <a:ext cx="5796136" cy="233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8" imgW="51173748" imgH="20623659" progId="Visio.Drawing.11">
                  <p:embed/>
                </p:oleObj>
              </mc:Choice>
              <mc:Fallback>
                <p:oleObj name="Visio" r:id="rId8" imgW="51173748" imgH="2062365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405807"/>
                        <a:ext cx="5796136" cy="23355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>
            <a:off x="-1" y="1441324"/>
            <a:ext cx="9156399" cy="541667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1085" y="4046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85830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AG\NAG\SNR Новый лого\SNR_logo_new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2" y="332656"/>
            <a:ext cx="1107242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485" y="557064"/>
            <a:ext cx="63591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Классическое дерево 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28800"/>
            <a:ext cx="25557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Деление </a:t>
            </a:r>
            <a:r>
              <a:rPr lang="en-US" sz="1600" b="1" dirty="0" smtClean="0"/>
              <a:t>x64:</a:t>
            </a:r>
          </a:p>
          <a:p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x8/x8</a:t>
            </a:r>
            <a:r>
              <a:rPr lang="ru-RU" sz="1600" dirty="0" smtClean="0"/>
              <a:t> – 24.0</a:t>
            </a:r>
            <a:r>
              <a:rPr lang="en-US" sz="1600" dirty="0" smtClean="0"/>
              <a:t>dB</a:t>
            </a:r>
          </a:p>
          <a:p>
            <a:pPr>
              <a:buFontTx/>
              <a:buChar char="-"/>
            </a:pPr>
            <a:r>
              <a:rPr lang="en-US" sz="1600" dirty="0" smtClean="0"/>
              <a:t>x4/x16</a:t>
            </a:r>
            <a:r>
              <a:rPr lang="ru-RU" sz="1600" dirty="0" smtClean="0"/>
              <a:t> – 2</a:t>
            </a:r>
            <a:r>
              <a:rPr lang="en-US" sz="1600" dirty="0" smtClean="0"/>
              <a:t>4.1dB</a:t>
            </a:r>
          </a:p>
          <a:p>
            <a:pPr>
              <a:buFontTx/>
              <a:buChar char="-"/>
            </a:pPr>
            <a:r>
              <a:rPr lang="en-US" sz="1600" dirty="0" smtClean="0"/>
              <a:t>x4/x4/x4</a:t>
            </a:r>
            <a:r>
              <a:rPr lang="ru-RU" sz="1600" dirty="0" smtClean="0"/>
              <a:t> – 26.2</a:t>
            </a:r>
            <a:r>
              <a:rPr lang="en-US" sz="1600" dirty="0" smtClean="0"/>
              <a:t>dB</a:t>
            </a:r>
          </a:p>
          <a:p>
            <a:pPr>
              <a:buFontTx/>
              <a:buChar char="-"/>
            </a:pPr>
            <a:r>
              <a:rPr lang="en-US" sz="1600" dirty="0" smtClean="0"/>
              <a:t>x2/x4/x8</a:t>
            </a:r>
            <a:r>
              <a:rPr lang="ru-RU" sz="1600" dirty="0" smtClean="0"/>
              <a:t> – 25.9</a:t>
            </a:r>
            <a:r>
              <a:rPr lang="en-US" sz="1600" dirty="0" smtClean="0"/>
              <a:t>dB</a:t>
            </a:r>
          </a:p>
          <a:p>
            <a:endParaRPr lang="en-US" sz="1600" dirty="0" smtClean="0"/>
          </a:p>
          <a:p>
            <a:r>
              <a:rPr lang="ru-RU" sz="1600" b="1" dirty="0" smtClean="0"/>
              <a:t>Делители на разъемах:</a:t>
            </a:r>
          </a:p>
          <a:p>
            <a:endParaRPr lang="ru-RU" sz="1600" dirty="0" smtClean="0"/>
          </a:p>
          <a:p>
            <a:r>
              <a:rPr lang="ru-RU" sz="1600" dirty="0" smtClean="0"/>
              <a:t>+Эксплуатация;</a:t>
            </a:r>
          </a:p>
          <a:p>
            <a:r>
              <a:rPr lang="ru-RU" sz="1600" dirty="0" smtClean="0"/>
              <a:t>+Подключения;</a:t>
            </a:r>
          </a:p>
          <a:p>
            <a:r>
              <a:rPr lang="ru-RU" sz="1600" dirty="0" smtClean="0"/>
              <a:t>+Гибкость;</a:t>
            </a:r>
          </a:p>
          <a:p>
            <a:pPr>
              <a:buFontTx/>
              <a:buChar char="-"/>
            </a:pPr>
            <a:r>
              <a:rPr lang="ru-RU" sz="1600" dirty="0" smtClean="0"/>
              <a:t>Затухания.</a:t>
            </a:r>
            <a:endParaRPr lang="en-US" sz="1600" dirty="0" smtClean="0"/>
          </a:p>
          <a:p>
            <a:pPr algn="ctr">
              <a:buFontTx/>
              <a:buChar char="-"/>
            </a:pPr>
            <a:endParaRPr lang="en-US" sz="1600" b="1" dirty="0" smtClean="0"/>
          </a:p>
          <a:p>
            <a:pPr algn="ctr">
              <a:buFontTx/>
              <a:buChar char="-"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en-US" sz="1600" dirty="0" smtClean="0"/>
              <a:t/>
            </a:r>
            <a:br>
              <a:rPr lang="en-US" sz="1600" dirty="0" smtClean="0"/>
            </a:br>
            <a:endParaRPr lang="ru-RU" altLang="zh-CN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487705"/>
              </p:ext>
            </p:extLst>
          </p:nvPr>
        </p:nvGraphicFramePr>
        <p:xfrm>
          <a:off x="1293986" y="1412776"/>
          <a:ext cx="7814518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Visio" r:id="rId6" imgW="61891164" imgH="47138034" progId="Visio.Drawing.11">
                  <p:embed/>
                </p:oleObj>
              </mc:Choice>
              <mc:Fallback>
                <p:oleObj name="Visio" r:id="rId6" imgW="61891164" imgH="47138034" progId="Visio.Drawing.11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986" y="1412776"/>
                        <a:ext cx="7814518" cy="544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1296</Words>
  <Application>Microsoft Office PowerPoint</Application>
  <PresentationFormat>Экран (4:3)</PresentationFormat>
  <Paragraphs>479</Paragraphs>
  <Slides>25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Visio</vt:lpstr>
      <vt:lpstr> PON: садим денежное дерево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Волков</dc:creator>
  <cp:lastModifiedBy>eZykov</cp:lastModifiedBy>
  <cp:revision>371</cp:revision>
  <dcterms:created xsi:type="dcterms:W3CDTF">2014-04-10T05:27:35Z</dcterms:created>
  <dcterms:modified xsi:type="dcterms:W3CDTF">2014-05-22T04:13:07Z</dcterms:modified>
</cp:coreProperties>
</file>