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0"/>
  </p:notesMasterIdLst>
  <p:sldIdLst>
    <p:sldId id="300" r:id="rId2"/>
    <p:sldId id="296" r:id="rId3"/>
    <p:sldId id="279" r:id="rId4"/>
    <p:sldId id="274" r:id="rId5"/>
    <p:sldId id="261" r:id="rId6"/>
    <p:sldId id="299" r:id="rId7"/>
    <p:sldId id="285" r:id="rId8"/>
    <p:sldId id="288" r:id="rId9"/>
    <p:sldId id="289" r:id="rId10"/>
    <p:sldId id="290" r:id="rId11"/>
    <p:sldId id="293" r:id="rId12"/>
    <p:sldId id="292" r:id="rId13"/>
    <p:sldId id="272" r:id="rId14"/>
    <p:sldId id="278" r:id="rId15"/>
    <p:sldId id="298" r:id="rId16"/>
    <p:sldId id="276" r:id="rId17"/>
    <p:sldId id="281" r:id="rId18"/>
    <p:sldId id="297" r:id="rId19"/>
  </p:sldIdLst>
  <p:sldSz cx="9144000" cy="6858000" type="screen4x3"/>
  <p:notesSz cx="6781800" cy="9874250"/>
  <p:defaultTextStyle>
    <a:defPPr>
      <a:defRPr lang="ru-RU"/>
    </a:defPPr>
    <a:lvl1pPr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34988" indent="-7778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71563" indent="-15716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608138" indent="-23653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144713" indent="-31591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498" autoAdjust="0"/>
    <p:restoredTop sz="94660"/>
  </p:normalViewPr>
  <p:slideViewPr>
    <p:cSldViewPr>
      <p:cViewPr varScale="1">
        <p:scale>
          <a:sx n="75" d="100"/>
          <a:sy n="75" d="100"/>
        </p:scale>
        <p:origin x="-9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4350"/>
    </p:cViewPr>
  </p:sorterViewPr>
  <p:notesViewPr>
    <p:cSldViewPr>
      <p:cViewPr varScale="1">
        <p:scale>
          <a:sx n="76" d="100"/>
          <a:sy n="76" d="100"/>
        </p:scale>
        <p:origin x="-2172" y="-108"/>
      </p:cViewPr>
      <p:guideLst>
        <p:guide orient="horz" pos="3110"/>
        <p:guide pos="21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387BF49-023D-4B21-959C-344E7B5F0E8A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1363"/>
            <a:ext cx="493712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691063"/>
            <a:ext cx="54260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3846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378950"/>
            <a:ext cx="293846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5EBF97D-B2F1-4D58-AA96-0226C8D5F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98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156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813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471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cableman.ru/content/er-telekom-uvelichil-pul-svoikh-hd-kanalov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cableman.ru/node/4303" TargetMode="Externa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prstClr val="black"/>
                </a:solidFill>
              </a:rPr>
              <a:t>Тезисно</a:t>
            </a:r>
            <a:r>
              <a:rPr lang="ru-RU" dirty="0">
                <a:solidFill>
                  <a:prstClr val="black"/>
                </a:solidFill>
              </a:rPr>
              <a:t>: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solidFill>
                  <a:prstClr val="black"/>
                </a:solidFill>
              </a:rPr>
              <a:t>Как было отмечено в первом докладе </a:t>
            </a:r>
            <a:r>
              <a:rPr lang="ru-RU" dirty="0" err="1">
                <a:solidFill>
                  <a:prstClr val="black"/>
                </a:solidFill>
              </a:rPr>
              <a:t>Элекард</a:t>
            </a:r>
            <a:r>
              <a:rPr lang="ru-RU" dirty="0">
                <a:solidFill>
                  <a:prstClr val="black"/>
                </a:solidFill>
              </a:rPr>
              <a:t> предоставляет решения для всей цепочки (начиная от приема и заканчивая доставкой вещания). Можно снова показать схему.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2. При этом важное место в структуре сети любого оператора (или при построении головной станции) занимают решения для кодирования – кодеры. 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3. В данном докладе речь пойдет о кодере (в режиме реального времени) от компании </a:t>
            </a:r>
            <a:r>
              <a:rPr lang="ru-RU" dirty="0" err="1">
                <a:solidFill>
                  <a:prstClr val="black"/>
                </a:solidFill>
              </a:rPr>
              <a:t>Элекард</a:t>
            </a:r>
            <a:r>
              <a:rPr lang="ru-RU" dirty="0">
                <a:solidFill>
                  <a:prstClr val="black"/>
                </a:solidFill>
              </a:rPr>
              <a:t> – </a:t>
            </a:r>
            <a:r>
              <a:rPr lang="en-US" dirty="0">
                <a:solidFill>
                  <a:prstClr val="black"/>
                </a:solidFill>
              </a:rPr>
              <a:t>Codec Works Encoder</a:t>
            </a:r>
            <a:r>
              <a:rPr lang="ru-RU" dirty="0">
                <a:solidFill>
                  <a:prstClr val="black"/>
                </a:solidFill>
              </a:rPr>
              <a:t> и о том, как построить систему </a:t>
            </a:r>
            <a:r>
              <a:rPr lang="en-US" dirty="0">
                <a:solidFill>
                  <a:prstClr val="black"/>
                </a:solidFill>
              </a:rPr>
              <a:t>IPTV c </a:t>
            </a:r>
            <a:r>
              <a:rPr lang="ru-RU" dirty="0">
                <a:solidFill>
                  <a:prstClr val="black"/>
                </a:solidFill>
              </a:rPr>
              <a:t>минимальной сетевой нагрузкой на базе этого кодера.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</a:endParaRP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0BE67637-2AF6-4FA1-A4AD-7D871E14EA4B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Процесс организации вещания по протоколу HLS можно представить следующим образом:</a:t>
            </a:r>
          </a:p>
          <a:p>
            <a:pPr>
              <a:spcBef>
                <a:spcPct val="0"/>
              </a:spcBef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1.Выполняется сжатие видео сигнала, полученного с прямой трансляции или из файла, в формат H.264/TS с различным выходным битрейтом (используя различные профили сжатия);</a:t>
            </a:r>
            <a:br>
              <a:rPr lang="ru-RU" smtClean="0"/>
            </a:br>
            <a:r>
              <a:rPr lang="ru-RU" smtClean="0"/>
              <a:t>2.Полученный поток сегментируется для получения коротких «кусочков» (в оригинале – «chunks») контента, длиной, как правило, 10 секунд каждый;</a:t>
            </a:r>
            <a:br>
              <a:rPr lang="ru-RU" smtClean="0"/>
            </a:br>
            <a:r>
              <a:rPr lang="ru-RU" smtClean="0"/>
              <a:t>3.Генерируется файл-плейлист (в формате m3u или m3u8, см. рисунок 2), который содержит ссылки на каждый сегмент потока;</a:t>
            </a:r>
            <a:br>
              <a:rPr lang="ru-RU" smtClean="0"/>
            </a:br>
            <a:r>
              <a:rPr lang="ru-RU" smtClean="0"/>
              <a:t>4.Пользователь выполняет загрузку сначала плейлиста, а затем сегментированного потока с обыкновенного HTTP-сервера.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70B05C16-0BD6-4C4E-818D-A340D76BE277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Технология HLS позволяет выполнять вещание с адаптивно изменяющимся битрейтом, при этом решение о том, поток какого качества следует загружать в данный момент времени, принимает оконечное оборудование пользователя, а не видео сервер. Решение принимается на основании доступной полосы пропускания, что позволяет передавать через интернет видео с высоким уровнем качества:</a:t>
            </a:r>
          </a:p>
          <a:p>
            <a:pPr>
              <a:spcBef>
                <a:spcPct val="0"/>
              </a:spcBef>
            </a:pPr>
            <a:r>
              <a:rPr lang="ru-RU" smtClean="0"/>
              <a:t> </a:t>
            </a:r>
          </a:p>
          <a:p>
            <a:pPr>
              <a:spcBef>
                <a:spcPct val="0"/>
              </a:spcBef>
            </a:pPr>
            <a:r>
              <a:rPr lang="ru-RU" smtClean="0"/>
              <a:t>1.Для  каждого канала генерируется плейлист верхнего уровня с указанием различных профилей, соответствующих потокам разного качества:</a:t>
            </a:r>
          </a:p>
          <a:p>
            <a:pPr>
              <a:spcBef>
                <a:spcPct val="0"/>
              </a:spcBef>
            </a:pPr>
            <a:r>
              <a:rPr lang="en-US" smtClean="0"/>
              <a:t> Low</a:t>
            </a:r>
            <a:r>
              <a:rPr lang="ru-RU" smtClean="0"/>
              <a:t> – 0.5 Мбит/с</a:t>
            </a:r>
          </a:p>
          <a:p>
            <a:pPr>
              <a:spcBef>
                <a:spcPct val="0"/>
              </a:spcBef>
            </a:pPr>
            <a:r>
              <a:rPr lang="en-US" smtClean="0"/>
              <a:t> Mid</a:t>
            </a:r>
            <a:r>
              <a:rPr lang="ru-RU" smtClean="0"/>
              <a:t> – 1 Мбит/с</a:t>
            </a:r>
          </a:p>
          <a:p>
            <a:pPr>
              <a:spcBef>
                <a:spcPct val="0"/>
              </a:spcBef>
            </a:pPr>
            <a:r>
              <a:rPr lang="en-US" smtClean="0"/>
              <a:t> Hi</a:t>
            </a:r>
            <a:r>
              <a:rPr lang="ru-RU" smtClean="0"/>
              <a:t> – 2 Мбит/с</a:t>
            </a:r>
            <a:endParaRPr lang="en-US" smtClean="0"/>
          </a:p>
          <a:p>
            <a:pPr>
              <a:spcBef>
                <a:spcPct val="0"/>
              </a:spcBef>
            </a:pPr>
            <a:r>
              <a:rPr lang="ru-RU" smtClean="0"/>
              <a:t>(</a:t>
            </a:r>
            <a:r>
              <a:rPr lang="en-US" smtClean="0"/>
              <a:t>Bandwith – </a:t>
            </a:r>
            <a:r>
              <a:rPr lang="ru-RU" smtClean="0"/>
              <a:t>значение битрейта)</a:t>
            </a:r>
            <a:endParaRPr lang="en-US" smtClean="0"/>
          </a:p>
          <a:p>
            <a:pPr>
              <a:spcBef>
                <a:spcPct val="0"/>
              </a:spcBef>
            </a:pP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2. Пользовательское устройство (клиент) осуществляет загрузку этого плейлиста и выбирает поток с наиболее подходящим битрейтом на основании того, сколько времени требуется для загрузки одного сегмента;</a:t>
            </a:r>
            <a:endParaRPr lang="en-US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49DDFE06-76DE-4BFC-8D5A-5181A70F82D2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3</a:t>
            </a:r>
            <a:r>
              <a:rPr lang="ru-RU" dirty="0" smtClean="0"/>
              <a:t>. </a:t>
            </a:r>
            <a:r>
              <a:rPr lang="ru-RU" dirty="0"/>
              <a:t>Для каждого потока определенного </a:t>
            </a:r>
            <a:r>
              <a:rPr lang="ru-RU" dirty="0" err="1"/>
              <a:t>битрейта</a:t>
            </a:r>
            <a:r>
              <a:rPr lang="ru-RU" dirty="0"/>
              <a:t> (</a:t>
            </a:r>
            <a:r>
              <a:rPr lang="en-US" dirty="0"/>
              <a:t>Low, Mid, Hi</a:t>
            </a:r>
            <a:r>
              <a:rPr lang="ru-RU" dirty="0"/>
              <a:t>) генерируется </a:t>
            </a:r>
            <a:r>
              <a:rPr lang="ru-RU" dirty="0" err="1"/>
              <a:t>плейлист</a:t>
            </a:r>
            <a:r>
              <a:rPr lang="ru-RU" dirty="0"/>
              <a:t> нижнего уровня.</a:t>
            </a:r>
          </a:p>
          <a:p>
            <a:pPr marL="514350" indent="-51435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(например,  </a:t>
            </a:r>
            <a:r>
              <a:rPr lang="ru-RU" dirty="0" err="1"/>
              <a:t>плейлист</a:t>
            </a:r>
            <a:r>
              <a:rPr lang="ru-RU" dirty="0"/>
              <a:t> </a:t>
            </a:r>
            <a:r>
              <a:rPr lang="en-US" dirty="0"/>
              <a:t>Hi.m3u8</a:t>
            </a:r>
            <a:r>
              <a:rPr lang="ru-RU" dirty="0"/>
              <a:t> для потока высокого </a:t>
            </a:r>
            <a:r>
              <a:rPr lang="ru-RU" dirty="0" err="1"/>
              <a:t>качетсва</a:t>
            </a:r>
            <a:r>
              <a:rPr lang="ru-RU" dirty="0"/>
              <a:t> </a:t>
            </a:r>
            <a:r>
              <a:rPr lang="en-US" dirty="0"/>
              <a:t>Hi</a:t>
            </a:r>
            <a:r>
              <a:rPr lang="ru-RU" dirty="0"/>
              <a:t>)</a:t>
            </a:r>
            <a:endParaRPr lang="en-US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r>
              <a:rPr lang="ru-RU" dirty="0"/>
              <a:t>. </a:t>
            </a:r>
            <a:r>
              <a:rPr lang="ru-RU" dirty="0" err="1"/>
              <a:t>Плейлист</a:t>
            </a:r>
            <a:r>
              <a:rPr lang="ru-RU" dirty="0"/>
              <a:t> нижнего уровня содержит ссылки на сегменты потока (</a:t>
            </a:r>
            <a:r>
              <a:rPr lang="ru-RU" dirty="0" err="1"/>
              <a:t>чанки</a:t>
            </a:r>
            <a:r>
              <a:rPr lang="ru-RU" dirty="0"/>
              <a:t>): 1.</a:t>
            </a:r>
            <a:r>
              <a:rPr lang="en-US" dirty="0" err="1"/>
              <a:t>ts</a:t>
            </a:r>
            <a:r>
              <a:rPr lang="en-US" dirty="0"/>
              <a:t>, 2.ts, 3.ts </a:t>
            </a:r>
            <a:r>
              <a:rPr lang="ru-RU" dirty="0"/>
              <a:t>и т.д.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Тэг #EXT-X-TARGETDURATION:10 определяет длительность видео, передаваемого в сегментах (10 секунд).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Тэги #EXTINF:10 несут информацию о длительности каждого сегмента.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r>
              <a:rPr lang="ru-RU" dirty="0"/>
              <a:t>. Каждый сегмент содержит 10 секунд видео, поэтому приемное устройство может автоматически с интервалом 10 секунд адаптироваться к изменяющимся параметрам передачи.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FD916F86-58E4-4144-85F5-0C5260F2F9FE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22338" y="257175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50813" y="4073525"/>
            <a:ext cx="6408737" cy="50609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z="1200" smtClean="0"/>
              <a:t>Тезисно:</a:t>
            </a:r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ru-RU" sz="1200" smtClean="0"/>
              <a:t>Элекардом разработана целая линейка продуктов для адаптивного стриминга: кодер, стриминговые сервера, плееры. (обратиться к схеме на слайде)</a:t>
            </a:r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ru-RU" sz="1200" smtClean="0"/>
              <a:t> А </a:t>
            </a:r>
            <a:r>
              <a:rPr lang="en-US" sz="1200" smtClean="0"/>
              <a:t>CW </a:t>
            </a:r>
            <a:r>
              <a:rPr lang="ru-RU" sz="1200" smtClean="0"/>
              <a:t>является мощным решением в этой схеме для подготовки потоков (опция «мультибитрейт», о которой мы уже рассказали ранее)</a:t>
            </a:r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ru-RU" sz="1200" smtClean="0"/>
              <a:t>Особенности решения:</a:t>
            </a:r>
          </a:p>
          <a:p>
            <a:pPr>
              <a:spcBef>
                <a:spcPct val="0"/>
              </a:spcBef>
              <a:buFontTx/>
              <a:buAutoNum type="arabicPeriod"/>
            </a:pPr>
            <a:endParaRPr lang="ru-RU" sz="1200" smtClean="0"/>
          </a:p>
          <a:p>
            <a:pPr marL="2057400" lvl="4" indent="-228600">
              <a:spcBef>
                <a:spcPct val="0"/>
              </a:spcBef>
              <a:buFont typeface="Wingdings" pitchFamily="2" charset="2"/>
              <a:buChar char="v"/>
            </a:pPr>
            <a:r>
              <a:rPr lang="ru-RU" sz="1200" b="1" smtClean="0">
                <a:solidFill>
                  <a:srgbClr val="002060"/>
                </a:solidFill>
              </a:rPr>
              <a:t>Кодирование и передача медиа контента в различных форматах, разрешениях и битрейтах </a:t>
            </a:r>
          </a:p>
          <a:p>
            <a:pPr marL="2057400" lvl="4" indent="-228600">
              <a:spcBef>
                <a:spcPct val="0"/>
              </a:spcBef>
              <a:buFont typeface="Wingdings" pitchFamily="2" charset="2"/>
              <a:buChar char="v"/>
            </a:pPr>
            <a:r>
              <a:rPr lang="ru-RU" sz="1200" b="1" smtClean="0">
                <a:solidFill>
                  <a:srgbClr val="002060"/>
                </a:solidFill>
              </a:rPr>
              <a:t>Подбор профиля и скорости потоков под решение и приемные устройства</a:t>
            </a:r>
          </a:p>
          <a:p>
            <a:pPr marL="2057400" lvl="4" indent="-228600">
              <a:spcBef>
                <a:spcPct val="0"/>
              </a:spcBef>
              <a:buFont typeface="Wingdings" pitchFamily="2" charset="2"/>
              <a:buChar char="v"/>
            </a:pPr>
            <a:r>
              <a:rPr lang="ru-RU" sz="1200" b="1" smtClean="0">
                <a:solidFill>
                  <a:srgbClr val="002060"/>
                </a:solidFill>
              </a:rPr>
              <a:t>Гарантированная доставка потока</a:t>
            </a:r>
          </a:p>
          <a:p>
            <a:pPr marL="2057400" lvl="4" indent="-228600">
              <a:spcBef>
                <a:spcPct val="0"/>
              </a:spcBef>
            </a:pPr>
            <a:r>
              <a:rPr lang="ru-RU" sz="1200" b="1" smtClean="0">
                <a:solidFill>
                  <a:srgbClr val="002060"/>
                </a:solidFill>
              </a:rPr>
              <a:t>А)</a:t>
            </a:r>
            <a:r>
              <a:rPr lang="ru-RU" sz="1200" smtClean="0"/>
              <a:t>Адаптация к сетям с высокой нестабильностью скорости соединения (типа 3</a:t>
            </a:r>
            <a:r>
              <a:rPr lang="en-US" sz="1200" smtClean="0"/>
              <a:t>G/4G)</a:t>
            </a:r>
            <a:r>
              <a:rPr lang="ru-RU" sz="1200" smtClean="0"/>
              <a:t> </a:t>
            </a:r>
            <a:r>
              <a:rPr lang="en-US" sz="1200" smtClean="0"/>
              <a:t>(</a:t>
            </a:r>
            <a:r>
              <a:rPr lang="ru-RU" sz="1200" smtClean="0"/>
              <a:t>благодаря легко задаваемому числу генерируемых потоков с разной скоростью и качеством)</a:t>
            </a:r>
          </a:p>
          <a:p>
            <a:pPr marL="2057400" lvl="4" indent="-228600">
              <a:spcBef>
                <a:spcPct val="0"/>
              </a:spcBef>
            </a:pPr>
            <a:r>
              <a:rPr lang="ru-RU" sz="1200" smtClean="0"/>
              <a:t>Б)Адаптация качества изображения к текущей пропускной способности канала</a:t>
            </a:r>
          </a:p>
          <a:p>
            <a:pPr marL="2057400" lvl="4" indent="-228600">
              <a:spcBef>
                <a:spcPct val="0"/>
              </a:spcBef>
            </a:pPr>
            <a:endParaRPr lang="ru-RU" sz="1200" smtClean="0"/>
          </a:p>
          <a:p>
            <a:pPr marL="2057400" lvl="4" indent="-228600">
              <a:spcBef>
                <a:spcPct val="0"/>
              </a:spcBef>
              <a:buFont typeface="Wingdings" pitchFamily="2" charset="2"/>
              <a:buChar char="v"/>
            </a:pPr>
            <a:r>
              <a:rPr lang="ru-RU" sz="1200" smtClean="0"/>
              <a:t>Собственный сервер адаптивного вещания </a:t>
            </a:r>
            <a:r>
              <a:rPr lang="en-US" sz="1200" smtClean="0"/>
              <a:t>V-Cinema HLS ( </a:t>
            </a:r>
            <a:r>
              <a:rPr lang="ru-RU" sz="1200" smtClean="0"/>
              <a:t>о нем -речь шла в первом докладе)</a:t>
            </a:r>
          </a:p>
          <a:p>
            <a:pPr marL="2057400" lvl="4" indent="-228600">
              <a:spcBef>
                <a:spcPct val="0"/>
              </a:spcBef>
              <a:buFont typeface="Wingdings" pitchFamily="2" charset="2"/>
              <a:buChar char="v"/>
            </a:pPr>
            <a:r>
              <a:rPr lang="ru-RU" sz="1200" smtClean="0"/>
              <a:t>Совместимость с серверами адаптивного вещания сторонних производителей </a:t>
            </a:r>
            <a:r>
              <a:rPr lang="en-US" sz="1200" smtClean="0"/>
              <a:t>(Microsoft, Wowza, Evostream </a:t>
            </a:r>
            <a:r>
              <a:rPr lang="ru-RU" sz="1200" smtClean="0"/>
              <a:t>и др.)</a:t>
            </a:r>
          </a:p>
          <a:p>
            <a:pPr marL="2057400" lvl="4" indent="-228600">
              <a:spcBef>
                <a:spcPct val="0"/>
              </a:spcBef>
              <a:buFont typeface="Wingdings" pitchFamily="2" charset="2"/>
              <a:buChar char="v"/>
            </a:pPr>
            <a:r>
              <a:rPr lang="ru-RU" sz="1200" b="1" smtClean="0">
                <a:solidFill>
                  <a:srgbClr val="002060"/>
                </a:solidFill>
              </a:rPr>
              <a:t>Интеграция с системами учета и защиты контента</a:t>
            </a:r>
          </a:p>
          <a:p>
            <a:pPr marL="2057400" lvl="4" indent="-228600">
              <a:spcBef>
                <a:spcPct val="0"/>
              </a:spcBef>
              <a:buFont typeface="Wingdings" pitchFamily="2" charset="2"/>
              <a:buChar char="v"/>
            </a:pPr>
            <a:r>
              <a:rPr lang="ru-RU" sz="1200" b="1" smtClean="0">
                <a:solidFill>
                  <a:srgbClr val="002060"/>
                </a:solidFill>
              </a:rPr>
              <a:t>Инструментарий для создания клиентских приложений на различных платформах (сказать, что об этом более подробно будет рассказано в докладе </a:t>
            </a:r>
            <a:r>
              <a:rPr lang="ru-RU" sz="1200" smtClean="0"/>
              <a:t>«</a:t>
            </a:r>
            <a:r>
              <a:rPr lang="en-US" sz="1200" b="1" smtClean="0"/>
              <a:t>IPTV </a:t>
            </a:r>
            <a:r>
              <a:rPr lang="ru-RU" sz="1200" b="1" smtClean="0"/>
              <a:t>на любом устройстве</a:t>
            </a:r>
            <a:r>
              <a:rPr lang="ru-RU" sz="1200" smtClean="0"/>
              <a:t>».)</a:t>
            </a:r>
            <a:endParaRPr lang="ru-RU" sz="1200" b="1" smtClean="0">
              <a:solidFill>
                <a:srgbClr val="002060"/>
              </a:solidFill>
            </a:endParaRPr>
          </a:p>
          <a:p>
            <a:pPr marL="2057400" lvl="4" indent="-228600">
              <a:spcBef>
                <a:spcPct val="0"/>
              </a:spcBef>
              <a:buFont typeface="Wingdings" pitchFamily="2" charset="2"/>
              <a:buChar char="v"/>
            </a:pPr>
            <a:r>
              <a:rPr lang="ru-RU" sz="1200" smtClean="0"/>
              <a:t>Поддержка различных абонентских устройств (т.к. кодеки Элекард могут быть адаптированы для работы с любыми мультимедийными устройствами)</a:t>
            </a:r>
          </a:p>
          <a:p>
            <a:pPr>
              <a:spcBef>
                <a:spcPct val="0"/>
              </a:spcBef>
            </a:pPr>
            <a:endParaRPr lang="ru-RU" sz="1000" smtClean="0"/>
          </a:p>
          <a:p>
            <a:pPr>
              <a:spcBef>
                <a:spcPct val="0"/>
              </a:spcBef>
            </a:pPr>
            <a:endParaRPr lang="ru-RU" sz="1000" smtClean="0"/>
          </a:p>
          <a:p>
            <a:pPr>
              <a:spcBef>
                <a:spcPct val="0"/>
              </a:spcBef>
            </a:pPr>
            <a:endParaRPr lang="ru-RU" sz="1000" smtClean="0"/>
          </a:p>
          <a:p>
            <a:pPr>
              <a:spcBef>
                <a:spcPct val="0"/>
              </a:spcBef>
            </a:pPr>
            <a:endParaRPr lang="ru-RU" sz="1000" smtClean="0"/>
          </a:p>
          <a:p>
            <a:pPr>
              <a:spcBef>
                <a:spcPct val="0"/>
              </a:spcBef>
            </a:pPr>
            <a:endParaRPr lang="ru-RU" sz="1000" smtClean="0"/>
          </a:p>
          <a:p>
            <a:pPr>
              <a:spcBef>
                <a:spcPct val="0"/>
              </a:spcBef>
            </a:pPr>
            <a:endParaRPr lang="ru-RU" sz="1000" smtClean="0"/>
          </a:p>
          <a:p>
            <a:pPr>
              <a:spcBef>
                <a:spcPct val="0"/>
              </a:spcBef>
            </a:pPr>
            <a:endParaRPr lang="ru-RU" sz="1000" smtClean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9FAC2097-8011-49D4-AC1F-236A0F6B3C31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22338" y="298450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22250" y="4144963"/>
            <a:ext cx="6408738" cy="4989512"/>
          </a:xfrm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6. Особенности решения</a:t>
            </a:r>
            <a:endParaRPr lang="ru-RU" sz="1200" dirty="0" smtClean="0"/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i="1" dirty="0" smtClean="0"/>
              <a:t>Резервирование</a:t>
            </a:r>
            <a:r>
              <a:rPr lang="ru-RU" sz="1200" dirty="0" smtClean="0"/>
              <a:t> ( во-первых, это резервирование каналов, резервирование сервера в качестве резервного для одного или нескольких базовых серверов по схеме </a:t>
            </a:r>
            <a:r>
              <a:rPr lang="en-US" sz="1200" dirty="0" smtClean="0"/>
              <a:t>N+M)</a:t>
            </a:r>
            <a:r>
              <a:rPr lang="ru-RU" sz="1200" dirty="0" smtClean="0"/>
              <a:t> 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- </a:t>
            </a:r>
            <a:r>
              <a:rPr lang="ru-RU" sz="1200" i="1" dirty="0" err="1"/>
              <a:t>Мультибитрейтное</a:t>
            </a:r>
            <a:r>
              <a:rPr lang="ru-RU" sz="1200" i="1" dirty="0"/>
              <a:t> кодирование входного потока в несколько выходных</a:t>
            </a:r>
            <a:endParaRPr lang="ru-RU" sz="1200" i="1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А) кодирование и передача медиа контента в различных форматах, разрешениях, </a:t>
            </a:r>
            <a:r>
              <a:rPr lang="ru-RU" sz="1200" dirty="0" err="1" smtClean="0"/>
              <a:t>битрейтах</a:t>
            </a:r>
            <a:r>
              <a:rPr lang="ru-RU" sz="1200" dirty="0" smtClean="0"/>
              <a:t> – для дальнейшей передачи на мобильные устройства)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Б) плавная передача видеоданных даже при низкой пропускной способности сети и нестабильном соединении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i="1" u="sng" dirty="0" smtClean="0"/>
              <a:t>Запись  кодируемых потоков  в архив </a:t>
            </a:r>
            <a:r>
              <a:rPr lang="ru-RU" sz="1200" dirty="0" smtClean="0"/>
              <a:t>(для </a:t>
            </a:r>
            <a:r>
              <a:rPr lang="ru-RU" sz="1200" dirty="0" err="1" smtClean="0"/>
              <a:t>офф-лайн</a:t>
            </a:r>
            <a:r>
              <a:rPr lang="ru-RU" sz="1200" dirty="0" smtClean="0"/>
              <a:t> мониторинга либо </a:t>
            </a:r>
            <a:r>
              <a:rPr lang="ru-RU" sz="1200" dirty="0" err="1" smtClean="0"/>
              <a:t>предоставляения</a:t>
            </a:r>
            <a:r>
              <a:rPr lang="ru-RU" sz="1200" dirty="0" smtClean="0"/>
              <a:t> в контролирующие службы)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200" i="1" u="sng" dirty="0" smtClean="0"/>
              <a:t>Upscale </a:t>
            </a:r>
            <a:r>
              <a:rPr lang="ru-RU" sz="1200" i="1" u="sng" dirty="0" smtClean="0"/>
              <a:t>до </a:t>
            </a:r>
            <a:r>
              <a:rPr lang="en-US" sz="1200" i="1" u="sng" dirty="0" smtClean="0"/>
              <a:t>HD </a:t>
            </a:r>
            <a:endParaRPr lang="ru-RU" sz="1200" i="1" u="sng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 связи с тем, что на данный момент очень мало контента в формате </a:t>
            </a:r>
            <a:r>
              <a:rPr lang="en-US" sz="1200" dirty="0"/>
              <a:t>HD</a:t>
            </a:r>
            <a:r>
              <a:rPr lang="ru-RU" sz="1200" dirty="0"/>
              <a:t>, и большинство каналов доступны только в формате стандартного разрешения, задача </a:t>
            </a:r>
            <a:r>
              <a:rPr lang="en-US" sz="1200" dirty="0"/>
              <a:t>Upscale to HD</a:t>
            </a:r>
            <a:r>
              <a:rPr lang="ru-RU" sz="1200" dirty="0"/>
              <a:t> является актуальной и для операторов связи.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 </a:t>
            </a:r>
            <a:r>
              <a:rPr lang="ru-RU" sz="1200" dirty="0" smtClean="0"/>
              <a:t>«</a:t>
            </a:r>
            <a:r>
              <a:rPr lang="ru-RU" sz="1200" dirty="0"/>
              <a:t>В июле-августе 2012 года „Дом.ru“ запустил в 19 городах присутствия HD-телевидение „Дом.ru TV.</a:t>
            </a:r>
            <a:r>
              <a:rPr lang="en-US" sz="1200" dirty="0"/>
              <a:t>  </a:t>
            </a:r>
            <a:r>
              <a:rPr lang="ru-RU" sz="1200" dirty="0" smtClean="0"/>
              <a:t>Пользователям </a:t>
            </a:r>
            <a:r>
              <a:rPr lang="ru-RU" sz="1200" dirty="0"/>
              <a:t>доступно 33 HD-канала (</a:t>
            </a:r>
            <a:r>
              <a:rPr lang="ru-RU" sz="1200" i="1" dirty="0"/>
              <a:t>некоторые из них — </a:t>
            </a:r>
            <a:r>
              <a:rPr lang="ru-RU" sz="1200" i="1" u="sng" dirty="0" err="1">
                <a:hlinkClick r:id="rId3"/>
              </a:rPr>
              <a:t>upscale-версии</a:t>
            </a:r>
            <a:r>
              <a:rPr lang="ru-RU" sz="1200" i="1" dirty="0" err="1"/>
              <a:t>о</a:t>
            </a:r>
            <a:r>
              <a:rPr lang="ru-RU" sz="1200" i="1" dirty="0"/>
              <a:t> </a:t>
            </a:r>
            <a:r>
              <a:rPr lang="ru-RU" sz="1200" i="1" dirty="0" err="1"/>
              <a:t>бычных</a:t>
            </a:r>
            <a:r>
              <a:rPr lang="ru-RU" sz="1200" i="1" dirty="0"/>
              <a:t> SD-каналов — примечание редакции</a:t>
            </a:r>
            <a:r>
              <a:rPr lang="ru-RU" sz="1200" dirty="0"/>
              <a:t>) — это наибольшее количество каналов высокой четкости в базовом пакете, предлагаемое в регионах операторами цифрового ТВ, а также более 80 каналов в цифровом </a:t>
            </a:r>
            <a:r>
              <a:rPr lang="ru-RU" sz="1200" dirty="0" smtClean="0"/>
              <a:t>SD-</a:t>
            </a:r>
            <a:r>
              <a:rPr lang="ru-RU" sz="1200" dirty="0" err="1" smtClean="0"/>
              <a:t>качестве.Источник</a:t>
            </a:r>
            <a:r>
              <a:rPr lang="ru-RU" sz="1200" dirty="0" smtClean="0"/>
              <a:t> </a:t>
            </a:r>
            <a:r>
              <a:rPr lang="ru-RU" sz="1200" u="sng" dirty="0" smtClean="0">
                <a:hlinkClick r:id="rId4"/>
              </a:rPr>
              <a:t>http</a:t>
            </a:r>
            <a:r>
              <a:rPr lang="ru-RU" sz="1200" u="sng" dirty="0">
                <a:hlinkClick r:id="rId4"/>
              </a:rPr>
              <a:t>://</a:t>
            </a:r>
            <a:r>
              <a:rPr lang="ru-RU" sz="1200" u="sng" dirty="0" smtClean="0">
                <a:hlinkClick r:id="rId4"/>
              </a:rPr>
              <a:t>www.cableman.ru/node/4303</a:t>
            </a:r>
            <a:endParaRPr lang="ru-RU" sz="1200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 </a:t>
            </a:r>
            <a:r>
              <a:rPr lang="ru-RU" sz="1200" i="1" u="sng" dirty="0" smtClean="0"/>
              <a:t>Наложение логотипа</a:t>
            </a:r>
            <a:endParaRPr lang="en-US" sz="1200" i="1" u="sng" dirty="0" smtClean="0"/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n-US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/>
              <a:t>7. </a:t>
            </a:r>
            <a:r>
              <a:rPr lang="ru-RU" sz="1200" b="1" dirty="0" smtClean="0"/>
              <a:t>Интерфейсы администратора сервера:</a:t>
            </a:r>
            <a:endParaRPr lang="ru-RU" sz="1200" dirty="0" smtClean="0"/>
          </a:p>
          <a:p>
            <a:pPr marL="707883" lvl="1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Отдельное </a:t>
            </a:r>
            <a:r>
              <a:rPr lang="ru-RU" sz="1200" dirty="0" err="1" smtClean="0"/>
              <a:t>Windows</a:t>
            </a:r>
            <a:r>
              <a:rPr lang="en-US" sz="1200" dirty="0" smtClean="0"/>
              <a:t>-</a:t>
            </a:r>
            <a:r>
              <a:rPr lang="ru-RU" sz="1200" dirty="0" smtClean="0"/>
              <a:t>приложение.</a:t>
            </a:r>
          </a:p>
          <a:p>
            <a:pPr marL="707883" lvl="1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Веб-интерфейс</a:t>
            </a:r>
            <a:r>
              <a:rPr lang="ru-RU" sz="1200" dirty="0"/>
              <a:t>. </a:t>
            </a:r>
          </a:p>
          <a:p>
            <a:pPr marL="707883" lvl="1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/>
              <a:t>SNMP</a:t>
            </a:r>
            <a:r>
              <a:rPr lang="en-US" sz="1200" dirty="0" smtClean="0"/>
              <a:t>.</a:t>
            </a:r>
            <a:endParaRPr lang="en-US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8</a:t>
            </a:r>
            <a:r>
              <a:rPr lang="en-US" sz="1200" b="1" dirty="0" smtClean="0"/>
              <a:t>. </a:t>
            </a:r>
            <a:r>
              <a:rPr lang="ru-RU" sz="1200" b="1" dirty="0" smtClean="0"/>
              <a:t>Сказать,  </a:t>
            </a:r>
            <a:r>
              <a:rPr lang="ru-RU" sz="1200" dirty="0" smtClean="0"/>
              <a:t>что далее мы более подробно расскажем о решении для операторов связи и телеканалов, а также сделаем акцент на </a:t>
            </a:r>
            <a:r>
              <a:rPr lang="ru-RU" sz="1200" dirty="0" err="1" smtClean="0"/>
              <a:t>мультибитрейтном</a:t>
            </a:r>
            <a:r>
              <a:rPr lang="ru-RU" sz="1200" dirty="0" smtClean="0"/>
              <a:t> кодировании с целью 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-</a:t>
            </a:r>
            <a:r>
              <a:rPr lang="ru-RU" sz="1200" dirty="0" smtClean="0"/>
              <a:t>уменьшения сетевой нагрузки сети 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- А также доставки контента на любую точку и на любое устройство</a:t>
            </a: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/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1E62E6B6-E427-4373-8E54-2354AA1401A9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22338" y="22701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22250" y="4073525"/>
            <a:ext cx="6337300" cy="4484688"/>
          </a:xfrm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Аппаратное решение </a:t>
            </a:r>
            <a:r>
              <a:rPr lang="en-US" sz="1200" b="1" dirty="0" err="1"/>
              <a:t>CodecWorks</a:t>
            </a:r>
            <a:r>
              <a:rPr lang="en-US" sz="1200" b="1" dirty="0"/>
              <a:t> Server</a:t>
            </a:r>
            <a:r>
              <a:rPr lang="ru-RU" sz="1200" b="1" dirty="0"/>
              <a:t> </a:t>
            </a:r>
            <a:r>
              <a:rPr lang="en-US" sz="1200" b="1" dirty="0"/>
              <a:t>IPTV </a:t>
            </a:r>
            <a:r>
              <a:rPr lang="en-US" sz="1200" dirty="0"/>
              <a:t>–  </a:t>
            </a:r>
            <a:r>
              <a:rPr lang="ru-RU" sz="1200" dirty="0"/>
              <a:t>это </a:t>
            </a:r>
            <a:r>
              <a:rPr lang="ru-RU" sz="1200" dirty="0" smtClean="0"/>
              <a:t>решение для операторов, </a:t>
            </a:r>
            <a:r>
              <a:rPr lang="en-US" sz="1200" dirty="0"/>
              <a:t>1U-</a:t>
            </a:r>
            <a:r>
              <a:rPr lang="ru-RU" sz="1200" dirty="0"/>
              <a:t>сервер, который обеспечивает кодирование до 24х* телевизионных каналов в реальном времени.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* В варианте IP-</a:t>
            </a:r>
            <a:r>
              <a:rPr lang="en-US" sz="1200" dirty="0"/>
              <a:t>to</a:t>
            </a:r>
            <a:r>
              <a:rPr lang="ru-RU" sz="1200" dirty="0"/>
              <a:t>-</a:t>
            </a:r>
            <a:r>
              <a:rPr lang="en-US" sz="1200" dirty="0"/>
              <a:t>IP </a:t>
            </a:r>
            <a:r>
              <a:rPr lang="ru-RU" sz="1200" dirty="0"/>
              <a:t>и стандартным разрешением кадра до 720</a:t>
            </a:r>
            <a:r>
              <a:rPr lang="en-US" sz="1200" dirty="0"/>
              <a:t>x57</a:t>
            </a:r>
            <a:r>
              <a:rPr lang="ru-RU" sz="1200" dirty="0"/>
              <a:t>6</a:t>
            </a:r>
            <a:r>
              <a:rPr lang="en-US" sz="1200" dirty="0"/>
              <a:t>.</a:t>
            </a: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u="sng" dirty="0" smtClean="0"/>
              <a:t>Базовая </a:t>
            </a:r>
            <a:r>
              <a:rPr lang="ru-RU" sz="1200" b="1" u="sng" dirty="0"/>
              <a:t>модель Elecard</a:t>
            </a:r>
            <a:r>
              <a:rPr lang="en-US" sz="1200" b="1" u="sng" dirty="0"/>
              <a:t> </a:t>
            </a:r>
            <a:r>
              <a:rPr lang="en-US" sz="1200" b="1" u="sng" dirty="0" err="1"/>
              <a:t>CodecWorks</a:t>
            </a:r>
            <a:r>
              <a:rPr lang="en-US" sz="1200" b="1" u="sng" dirty="0"/>
              <a:t> Server IP </a:t>
            </a:r>
            <a:r>
              <a:rPr lang="ru-RU" sz="1200" b="1" u="sng" dirty="0"/>
              <a:t>поддерживает</a:t>
            </a:r>
            <a:r>
              <a:rPr lang="en-US" sz="1200" b="1" u="sng" dirty="0" smtClean="0"/>
              <a:t>:</a:t>
            </a:r>
            <a:endParaRPr lang="ru-RU" sz="1200" u="sng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Интерфейс входа и выхода</a:t>
            </a:r>
            <a:r>
              <a:rPr lang="en-US" sz="1200" dirty="0"/>
              <a:t>: IP.</a:t>
            </a: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Число выходных каналов: 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до 24 каналов стандартного разрешения; 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до 12 каналов разрешения </a:t>
            </a:r>
            <a:r>
              <a:rPr lang="en-US" sz="1200" dirty="0"/>
              <a:t>HD720; 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до 4 каналов разрешения </a:t>
            </a:r>
            <a:r>
              <a:rPr lang="en-US" sz="1200" dirty="0"/>
              <a:t>HD</a:t>
            </a:r>
            <a:r>
              <a:rPr lang="ru-RU" sz="1200" dirty="0"/>
              <a:t>1080.</a:t>
            </a:r>
            <a:endParaRPr lang="en-US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Видеокодек: </a:t>
            </a:r>
            <a:r>
              <a:rPr lang="en-US" sz="1200" dirty="0"/>
              <a:t>MPEG-2 </a:t>
            </a:r>
            <a:r>
              <a:rPr lang="ru-RU" sz="1200" dirty="0"/>
              <a:t>или </a:t>
            </a:r>
            <a:r>
              <a:rPr lang="en-US" sz="1200" dirty="0"/>
              <a:t>AVC </a:t>
            </a:r>
            <a:r>
              <a:rPr lang="ru-RU" sz="1200" dirty="0"/>
              <a:t>(по выбору).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Аудиокодек: </a:t>
            </a:r>
            <a:r>
              <a:rPr lang="en-US" sz="1200" dirty="0"/>
              <a:t>MPEG </a:t>
            </a:r>
            <a:r>
              <a:rPr lang="ru-RU" sz="1200" dirty="0"/>
              <a:t>или </a:t>
            </a:r>
            <a:r>
              <a:rPr lang="en-US" sz="1200" dirty="0"/>
              <a:t>AAC </a:t>
            </a:r>
            <a:r>
              <a:rPr lang="ru-RU" sz="1200" dirty="0"/>
              <a:t>(по выбору).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Входные сетевые протоколы: UDP, RTP, </a:t>
            </a:r>
            <a:r>
              <a:rPr lang="en-US" sz="1200" dirty="0"/>
              <a:t>RTSP.</a:t>
            </a: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Выходные сетевые протоколы: UDP, RTP</a:t>
            </a:r>
            <a:r>
              <a:rPr lang="en-US" sz="1200" dirty="0"/>
              <a:t>, HTTP Live Streaming.</a:t>
            </a: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Тип потока на входе и выходе: </a:t>
            </a:r>
            <a:r>
              <a:rPr lang="en-US" sz="1200" dirty="0"/>
              <a:t>MPEG-2 SPTS/MPTS</a:t>
            </a:r>
            <a:r>
              <a:rPr lang="ru-RU" sz="1200" dirty="0"/>
              <a:t>.</a:t>
            </a:r>
            <a:br>
              <a:rPr lang="ru-RU" sz="1200" dirty="0"/>
            </a:br>
            <a:endParaRPr lang="ru-RU" sz="1200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u="sng" dirty="0" smtClean="0"/>
              <a:t>Аппаратные </a:t>
            </a:r>
            <a:r>
              <a:rPr lang="ru-RU" sz="1200" b="1" u="sng" dirty="0"/>
              <a:t>расширения для базовой модели:</a:t>
            </a:r>
            <a:endParaRPr lang="en-US" sz="1200" u="sng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err="1"/>
              <a:t>CodecWorks</a:t>
            </a:r>
            <a:r>
              <a:rPr lang="en-US" sz="1200" b="1" dirty="0"/>
              <a:t> Server ASI:</a:t>
            </a:r>
            <a:endParaRPr lang="en-US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Все возможности базовой модели и дополнительно: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4 входа </a:t>
            </a:r>
            <a:r>
              <a:rPr lang="en-US" sz="1200" dirty="0"/>
              <a:t>DVB-ASI, </a:t>
            </a:r>
            <a:r>
              <a:rPr lang="ru-RU" sz="1200" dirty="0"/>
              <a:t>или </a:t>
            </a:r>
            <a:r>
              <a:rPr lang="en-US" sz="1200" dirty="0"/>
              <a:t>SD/HD-SDI, </a:t>
            </a:r>
            <a:r>
              <a:rPr lang="ru-RU" sz="1200" dirty="0"/>
              <a:t>или аналоговый CVBS вход (программное переключение).</a:t>
            </a:r>
            <a:br>
              <a:rPr lang="ru-RU" sz="1200" dirty="0"/>
            </a:br>
            <a:r>
              <a:rPr lang="en-US" sz="1200" b="1" u="sng" dirty="0" err="1" smtClean="0"/>
              <a:t>CodecWorks</a:t>
            </a:r>
            <a:r>
              <a:rPr lang="en-US" sz="1200" b="1" u="sng" dirty="0" smtClean="0"/>
              <a:t> </a:t>
            </a:r>
            <a:r>
              <a:rPr lang="en-US" sz="1200" b="1" u="sng" dirty="0"/>
              <a:t>Server VIDEO:</a:t>
            </a:r>
            <a:endParaRPr lang="en-US" sz="1200" u="sng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Все возможности базовой модели и дополнительно: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16 </a:t>
            </a:r>
            <a:r>
              <a:rPr lang="ru-RU" sz="1200" dirty="0"/>
              <a:t>аналоговых видео и стерео-аудио потоков через композитный вход.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u="sng" dirty="0"/>
              <a:t>Дополнительные программные опции для любых моделей:</a:t>
            </a:r>
            <a:endParaRPr lang="ru-RU" sz="1200" u="sng" dirty="0"/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/>
              <a:t>Работа сервера в качестве резервного для одного или нескольких базовых серверов по схеме </a:t>
            </a:r>
            <a:r>
              <a:rPr lang="en-US" sz="1200" dirty="0"/>
              <a:t>N+M</a:t>
            </a:r>
            <a:r>
              <a:rPr lang="ru-RU" sz="1200" dirty="0"/>
              <a:t>.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/>
              <a:t>Запись кодируемых потоков в архив.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err="1"/>
              <a:t>Мультибитрейтное</a:t>
            </a:r>
            <a:r>
              <a:rPr lang="ru-RU" sz="1200" dirty="0"/>
              <a:t> кодирование входного потока в несколько выходных</a:t>
            </a:r>
            <a:r>
              <a:rPr lang="ru-RU" sz="1200" dirty="0" smtClean="0"/>
              <a:t>.</a:t>
            </a:r>
            <a:r>
              <a:rPr lang="en-US" sz="1200" dirty="0" smtClean="0"/>
              <a:t> – </a:t>
            </a:r>
            <a:r>
              <a:rPr lang="ru-RU" sz="1200" b="1" dirty="0" smtClean="0"/>
              <a:t>Делаем акцент на </a:t>
            </a:r>
            <a:r>
              <a:rPr lang="ru-RU" sz="1200" b="1" dirty="0" err="1" smtClean="0"/>
              <a:t>мультибитрейте</a:t>
            </a:r>
            <a:r>
              <a:rPr lang="ru-RU" sz="1200" b="1" dirty="0" smtClean="0"/>
              <a:t>!!!!!!!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200" dirty="0" smtClean="0"/>
              <a:t>Upscale </a:t>
            </a:r>
            <a:r>
              <a:rPr lang="ru-RU" sz="1200" dirty="0" smtClean="0"/>
              <a:t>до </a:t>
            </a:r>
            <a:r>
              <a:rPr lang="en-US" sz="1200" dirty="0" smtClean="0"/>
              <a:t>HD</a:t>
            </a: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z="1200" smtClean="0"/>
              <a:t>Аппаратное решение </a:t>
            </a:r>
            <a:r>
              <a:rPr lang="en-US" sz="1200" smtClean="0"/>
              <a:t>CodecWorks Server TV – </a:t>
            </a:r>
            <a:r>
              <a:rPr lang="ru-RU" sz="1200" smtClean="0"/>
              <a:t>это решение для телеканлов: представляет собой </a:t>
            </a:r>
            <a:r>
              <a:rPr lang="en-US" sz="1200" smtClean="0"/>
              <a:t>1U-</a:t>
            </a:r>
            <a:r>
              <a:rPr lang="ru-RU" sz="1200" smtClean="0"/>
              <a:t>сервер, который обеспечивает кодирование </a:t>
            </a:r>
            <a:r>
              <a:rPr lang="en-US" sz="1200" smtClean="0"/>
              <a:t>1</a:t>
            </a:r>
            <a:r>
              <a:rPr lang="ru-RU" sz="1200" smtClean="0"/>
              <a:t>го телевизионного канала разрешения </a:t>
            </a:r>
            <a:r>
              <a:rPr lang="en-US" sz="1200" smtClean="0"/>
              <a:t>HD1080 </a:t>
            </a:r>
            <a:r>
              <a:rPr lang="ru-RU" sz="1200" smtClean="0"/>
              <a:t>в реальном времени.</a:t>
            </a:r>
            <a:br>
              <a:rPr lang="ru-RU" sz="1200" smtClean="0"/>
            </a:b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b="1" smtClean="0"/>
              <a:t>Возможности Elecard</a:t>
            </a:r>
            <a:r>
              <a:rPr lang="en-US" sz="1200" b="1" smtClean="0"/>
              <a:t> CodecWorks Server TV:</a:t>
            </a:r>
            <a:r>
              <a:rPr lang="ru-RU" sz="1200" smtClean="0"/>
              <a:t/>
            </a:r>
            <a:br>
              <a:rPr lang="ru-RU" sz="1200" smtClean="0"/>
            </a:b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smtClean="0"/>
              <a:t>Интерфейс входа: </a:t>
            </a:r>
            <a:r>
              <a:rPr lang="en-US" sz="1200" smtClean="0"/>
              <a:t>HD-SDI </a:t>
            </a:r>
            <a:r>
              <a:rPr lang="ru-RU" sz="1200" smtClean="0"/>
              <a:t>или аналоговый (по выбору)</a:t>
            </a:r>
            <a:r>
              <a:rPr lang="en-US" sz="1200" smtClean="0"/>
              <a:t>.</a:t>
            </a: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smtClean="0"/>
              <a:t>Интерфейс выхода</a:t>
            </a:r>
            <a:r>
              <a:rPr lang="en-US" sz="1200" smtClean="0"/>
              <a:t>: DVB-ASI, IP </a:t>
            </a:r>
            <a:r>
              <a:rPr lang="ru-RU" sz="1200" smtClean="0"/>
              <a:t>(программное переключение).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Число входных каналов: 1.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Число выходных каналов: 1 (до 5 с программной опцией «Мультибитрейт»).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Видеокодек: </a:t>
            </a:r>
            <a:r>
              <a:rPr lang="en-US" sz="1200" smtClean="0"/>
              <a:t>MPEG-2 </a:t>
            </a:r>
            <a:r>
              <a:rPr lang="ru-RU" sz="1200" smtClean="0"/>
              <a:t>или </a:t>
            </a:r>
            <a:r>
              <a:rPr lang="en-US" sz="1200" smtClean="0"/>
              <a:t>AVC </a:t>
            </a:r>
            <a:r>
              <a:rPr lang="ru-RU" sz="1200" smtClean="0"/>
              <a:t>(по выбору).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Аудиокодек: </a:t>
            </a:r>
            <a:r>
              <a:rPr lang="en-US" sz="1200" smtClean="0"/>
              <a:t>MPEG </a:t>
            </a:r>
            <a:r>
              <a:rPr lang="ru-RU" sz="1200" smtClean="0"/>
              <a:t>или </a:t>
            </a:r>
            <a:r>
              <a:rPr lang="en-US" sz="1200" smtClean="0"/>
              <a:t>AAC </a:t>
            </a:r>
            <a:r>
              <a:rPr lang="ru-RU" sz="1200" smtClean="0"/>
              <a:t>(по выбору).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Выходные сетевые протоколы: UDP, RTP</a:t>
            </a:r>
            <a:r>
              <a:rPr lang="en-US" sz="1200" smtClean="0"/>
              <a:t>, HTTP Live Streaming.</a:t>
            </a: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smtClean="0"/>
              <a:t>Тип потока на выходе: </a:t>
            </a:r>
            <a:r>
              <a:rPr lang="en-US" sz="1200" smtClean="0"/>
              <a:t>MPEG-2 SPTS/MPTS</a:t>
            </a:r>
            <a:r>
              <a:rPr lang="ru-RU" sz="1200" smtClean="0"/>
              <a:t>.</a:t>
            </a:r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b="1" smtClean="0"/>
              <a:t>Дополнительные программные опции:</a:t>
            </a:r>
            <a:r>
              <a:rPr lang="ru-RU" sz="1200" smtClean="0"/>
              <a:t/>
            </a:r>
            <a:br>
              <a:rPr lang="ru-RU" sz="1200" smtClean="0"/>
            </a:b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smtClean="0"/>
              <a:t>Работа сервера в качестве резервного для одного или нескольких базовых серверов по схеме </a:t>
            </a:r>
            <a:r>
              <a:rPr lang="en-US" sz="1200" smtClean="0"/>
              <a:t>N+M</a:t>
            </a:r>
            <a:r>
              <a:rPr lang="ru-RU" sz="1200" smtClean="0"/>
              <a:t>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Запись кодируемых потоков в архив.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Мультибитрейтное кодирование входного потока в несколько выходных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Наложение логотипа</a:t>
            </a:r>
          </a:p>
          <a:p>
            <a:pPr>
              <a:spcBef>
                <a:spcPct val="0"/>
              </a:spcBef>
            </a:pPr>
            <a:r>
              <a:rPr lang="en-US" sz="1200" smtClean="0"/>
              <a:t>Upscale </a:t>
            </a:r>
            <a:r>
              <a:rPr lang="ru-RU" sz="1200" smtClean="0"/>
              <a:t>до </a:t>
            </a:r>
            <a:r>
              <a:rPr lang="en-US" sz="1200" smtClean="0"/>
              <a:t>HD</a:t>
            </a:r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</a:pPr>
            <a:endParaRPr lang="ru-RU" sz="1200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DE5D0FE1-F5DE-413B-A017-D3EEA4DC0830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/>
              <a:t>Рассказать про пример с  Новосибирском (то, что было освещено в первом докладе «</a:t>
            </a:r>
            <a:r>
              <a:rPr lang="ru-RU" b="1" dirty="0"/>
              <a:t>IPTV от головной станции до регионов: просто, надежно, удобно </a:t>
            </a:r>
            <a:r>
              <a:rPr lang="ru-RU" dirty="0"/>
              <a:t>»)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- раздача в ХЛС на абонентов каждого региона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	- и прием всего этого на различных устройствах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3. Рассказать про опыт внедрения телеканалам (на примере </a:t>
            </a:r>
            <a:r>
              <a:rPr lang="ru-RU" dirty="0" err="1"/>
              <a:t>Сминг</a:t>
            </a:r>
            <a:r>
              <a:rPr lang="ru-RU" dirty="0"/>
              <a:t> медиа)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Переход на </a:t>
            </a:r>
            <a:r>
              <a:rPr lang="en-US" dirty="0"/>
              <a:t>HD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Передача кабельным операторам (</a:t>
            </a:r>
            <a:r>
              <a:rPr lang="en-US" dirty="0"/>
              <a:t>UDP)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/>
              <a:t>Upscale </a:t>
            </a:r>
            <a:r>
              <a:rPr lang="ru-RU" dirty="0"/>
              <a:t>контента в </a:t>
            </a:r>
            <a:r>
              <a:rPr lang="en-US" dirty="0"/>
              <a:t>HD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Запись вещаемого контента в архив файлов для дальнейшего предоставления контролирующим службам 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Демонстрация интерфейса </a:t>
            </a:r>
            <a:r>
              <a:rPr lang="en-US" dirty="0"/>
              <a:t>CW manager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Шаблонов (</a:t>
            </a:r>
            <a:r>
              <a:rPr lang="ru-RU" dirty="0" err="1"/>
              <a:t>мультибитрейт</a:t>
            </a:r>
            <a:r>
              <a:rPr lang="ru-RU" dirty="0"/>
              <a:t> в частности)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Фишечки</a:t>
            </a:r>
            <a:r>
              <a:rPr lang="ru-RU" dirty="0"/>
              <a:t> (Боря обещал накидать)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Примеры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1EDAAC71-98AB-43E1-BF9D-F4C173722DD3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Полилиния 1"/>
          <p:cNvSpPr>
            <a:spLocks noChangeArrowheads="1"/>
          </p:cNvSpPr>
          <p:nvPr/>
        </p:nvSpPr>
        <p:spPr bwMode="auto">
          <a:xfrm>
            <a:off x="3838575" y="9380538"/>
            <a:ext cx="2941638" cy="492125"/>
          </a:xfrm>
          <a:custGeom>
            <a:avLst/>
            <a:gdLst>
              <a:gd name="T0" fmla="*/ 1471229 w 21600"/>
              <a:gd name="T1" fmla="*/ 0 h 21600"/>
              <a:gd name="T2" fmla="*/ 2942458 w 21600"/>
              <a:gd name="T3" fmla="*/ 246361 h 21600"/>
              <a:gd name="T4" fmla="*/ 1471229 w 21600"/>
              <a:gd name="T5" fmla="*/ 492722 h 21600"/>
              <a:gd name="T6" fmla="*/ 0 w 21600"/>
              <a:gd name="T7" fmla="*/ 246361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tabLst>
                <a:tab pos="0" algn="l"/>
                <a:tab pos="392113" algn="l"/>
                <a:tab pos="787400" algn="l"/>
                <a:tab pos="1181100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2288" algn="l"/>
                <a:tab pos="4725988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3475" algn="l"/>
                <a:tab pos="7877175" algn="l"/>
              </a:tabLst>
            </a:pPr>
            <a:fld id="{504CEC99-CB97-45DB-9C67-8167D87B9C8F}" type="slidenum">
              <a:rPr lang="ru-RU">
                <a:latin typeface="Calibri" pitchFamily="34" charset="0"/>
              </a:rPr>
              <a:pPr algn="r" hangingPunct="0">
                <a:lnSpc>
                  <a:spcPct val="93000"/>
                </a:lnSpc>
                <a:tabLst>
                  <a:tab pos="0" algn="l"/>
                  <a:tab pos="392113" algn="l"/>
                  <a:tab pos="787400" algn="l"/>
                  <a:tab pos="1181100" algn="l"/>
                  <a:tab pos="1574800" algn="l"/>
                  <a:tab pos="1968500" algn="l"/>
                  <a:tab pos="2362200" algn="l"/>
                  <a:tab pos="2755900" algn="l"/>
                  <a:tab pos="3149600" algn="l"/>
                  <a:tab pos="3543300" algn="l"/>
                  <a:tab pos="3937000" algn="l"/>
                  <a:tab pos="4332288" algn="l"/>
                  <a:tab pos="4725988" algn="l"/>
                  <a:tab pos="5119688" algn="l"/>
                  <a:tab pos="5513388" algn="l"/>
                  <a:tab pos="5907088" algn="l"/>
                  <a:tab pos="6300788" algn="l"/>
                  <a:tab pos="6694488" algn="l"/>
                  <a:tab pos="7088188" algn="l"/>
                  <a:tab pos="7483475" algn="l"/>
                  <a:tab pos="7877175" algn="l"/>
                </a:tabLst>
              </a:pPr>
              <a:t>18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Образ слайда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3925" y="750888"/>
            <a:ext cx="4932363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50179" name="Заметки 3"/>
          <p:cNvSpPr>
            <a:spLocks noGrp="1"/>
          </p:cNvSpPr>
          <p:nvPr>
            <p:ph type="body" sz="quarter" idx="1"/>
          </p:nvPr>
        </p:nvSpPr>
        <p:spPr bwMode="auto">
          <a:xfrm>
            <a:off x="677863" y="4689475"/>
            <a:ext cx="5424487" cy="444341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23F252B4-09DC-4903-AA58-200CB9F3A2B5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  <p:sp>
        <p:nvSpPr>
          <p:cNvPr id="17411" name="Заметки 4"/>
          <p:cNvSpPr>
            <a:spLocks noGrp="1"/>
          </p:cNvSpPr>
          <p:nvPr/>
        </p:nvSpPr>
        <p:spPr bwMode="auto">
          <a:xfrm>
            <a:off x="677863" y="4691063"/>
            <a:ext cx="5426075" cy="4443412"/>
          </a:xfrm>
          <a:prstGeom prst="rect">
            <a:avLst/>
          </a:prstGeom>
        </p:spPr>
        <p:txBody>
          <a:bodyPr/>
          <a:lstStyle/>
          <a:p>
            <a:endParaRPr lang="ru-RU" sz="14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868363" y="615950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Переходим от рассказа про решение для кодирования, характеристик кодера и примеров его конфигураций собственно к тому, благодаря чему обеспечивается минимальная нагрузка сети.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Это</a:t>
            </a:r>
          </a:p>
          <a:p>
            <a:pPr>
              <a:spcBef>
                <a:spcPct val="0"/>
              </a:spcBef>
            </a:pPr>
            <a:r>
              <a:rPr lang="ru-RU" smtClean="0"/>
              <a:t>1. Экономия полосы канала за счет уменьшения скорости потока</a:t>
            </a:r>
          </a:p>
          <a:p>
            <a:pPr>
              <a:spcBef>
                <a:spcPct val="0"/>
              </a:spcBef>
            </a:pPr>
            <a:r>
              <a:rPr lang="ru-RU" smtClean="0"/>
              <a:t>2. Мультискрин или система гибридного ТВ. (ТВ-вещание на трех экранах: телевизор, мобильные устройства и компьютеры)</a:t>
            </a:r>
          </a:p>
          <a:p>
            <a:pPr>
              <a:spcBef>
                <a:spcPct val="0"/>
              </a:spcBef>
            </a:pPr>
            <a:r>
              <a:rPr lang="ru-RU" smtClean="0"/>
              <a:t>Адаптивный стриминг.</a:t>
            </a:r>
          </a:p>
          <a:p>
            <a:pPr>
              <a:spcBef>
                <a:spcPct val="0"/>
              </a:spcBef>
            </a:pPr>
            <a:r>
              <a:rPr lang="ru-RU" smtClean="0"/>
              <a:t>3. Мультиканальный видеомониторинг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 </a:t>
            </a:r>
          </a:p>
          <a:p>
            <a:pPr>
              <a:spcBef>
                <a:spcPct val="0"/>
              </a:spcBef>
            </a:pPr>
            <a:r>
              <a:rPr lang="ru-RU" smtClean="0"/>
              <a:t>Далее пробежимся по каждому пункту.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86A1916F-5B8D-445F-8E2D-F7AE2E1F7FDC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22338" y="32861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22250" y="4216400"/>
            <a:ext cx="6337300" cy="5230813"/>
          </a:xfrm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err="1" smtClean="0"/>
              <a:t>Тезисно</a:t>
            </a:r>
            <a:r>
              <a:rPr lang="ru-RU" sz="1200" dirty="0" smtClean="0"/>
              <a:t>: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marL="228600" indent="-2286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200" b="1" dirty="0" err="1" smtClean="0"/>
              <a:t>CodecWorks</a:t>
            </a:r>
            <a:r>
              <a:rPr lang="en-US" sz="1200" b="1" dirty="0" smtClean="0"/>
              <a:t> Encoder </a:t>
            </a:r>
            <a:r>
              <a:rPr lang="en-US" sz="1200" dirty="0" smtClean="0"/>
              <a:t>– </a:t>
            </a:r>
            <a:r>
              <a:rPr lang="ru-RU" sz="1200" dirty="0" smtClean="0"/>
              <a:t>это кодер от компании </a:t>
            </a:r>
            <a:r>
              <a:rPr lang="en-US" sz="1200" dirty="0" smtClean="0"/>
              <a:t>Elecard. CW </a:t>
            </a:r>
            <a:r>
              <a:rPr lang="ru-RU" sz="1200" dirty="0" smtClean="0"/>
              <a:t>обеспечивает высококачественное кодирование и передачу </a:t>
            </a:r>
            <a:r>
              <a:rPr lang="ru-RU" sz="1200" dirty="0" err="1" smtClean="0"/>
              <a:t>медиаконтента</a:t>
            </a:r>
            <a:r>
              <a:rPr lang="ru-RU" sz="1200" dirty="0" smtClean="0"/>
              <a:t> в различных форматах, разрешениях и </a:t>
            </a:r>
            <a:r>
              <a:rPr lang="ru-RU" sz="1200" dirty="0" err="1" smtClean="0"/>
              <a:t>битрейтах</a:t>
            </a:r>
            <a:r>
              <a:rPr lang="ru-RU" sz="1200" dirty="0"/>
              <a:t> </a:t>
            </a:r>
            <a:r>
              <a:rPr lang="ru-RU" sz="1200" dirty="0" smtClean="0"/>
              <a:t>без использования </a:t>
            </a:r>
            <a:r>
              <a:rPr lang="ru-RU" sz="1200" dirty="0" err="1" smtClean="0"/>
              <a:t>доп-го</a:t>
            </a:r>
            <a:r>
              <a:rPr lang="ru-RU" sz="1200" dirty="0" smtClean="0"/>
              <a:t> оборудования и осуществления </a:t>
            </a:r>
            <a:r>
              <a:rPr lang="ru-RU" sz="1200" dirty="0" err="1" smtClean="0"/>
              <a:t>доп</a:t>
            </a:r>
            <a:r>
              <a:rPr lang="ru-RU" sz="1200" dirty="0" smtClean="0"/>
              <a:t>-х технологических операций.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2</a:t>
            </a:r>
            <a:r>
              <a:rPr lang="ru-RU" sz="1200" b="1" dirty="0" smtClean="0"/>
              <a:t>. Вкратце объяснить схему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3. </a:t>
            </a:r>
            <a:r>
              <a:rPr lang="en-US" sz="1200" b="1" dirty="0"/>
              <a:t>CW Encoder </a:t>
            </a:r>
            <a:r>
              <a:rPr lang="ru-RU" sz="1200" b="1" dirty="0"/>
              <a:t>является вполне универсальным </a:t>
            </a:r>
            <a:r>
              <a:rPr lang="ru-RU" sz="1200" b="1" dirty="0" smtClean="0"/>
              <a:t>. Упомянуть о </a:t>
            </a:r>
            <a:r>
              <a:rPr lang="ru-RU" sz="1200" dirty="0" smtClean="0"/>
              <a:t>многообразии интерфейсов (об универсальности и возможности заби</a:t>
            </a:r>
            <a:r>
              <a:rPr lang="ru-RU" sz="1200" dirty="0"/>
              <a:t>р</a:t>
            </a:r>
            <a:r>
              <a:rPr lang="ru-RU" sz="1200" dirty="0" smtClean="0"/>
              <a:t>ать вещание со</a:t>
            </a:r>
            <a:r>
              <a:rPr lang="en-US" sz="1200" dirty="0" smtClean="0"/>
              <a:t> </a:t>
            </a:r>
            <a:r>
              <a:rPr lang="ru-RU" sz="1200" dirty="0" smtClean="0"/>
              <a:t>спутника, камеры, </a:t>
            </a:r>
            <a:r>
              <a:rPr lang="en-US" sz="1200" dirty="0" smtClean="0"/>
              <a:t>IP)</a:t>
            </a:r>
            <a:endParaRPr lang="ru-RU" sz="1200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4. Данное решение предназначено для 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Операторов кабельного и цифрового ТВ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Системных интеграторов, а также для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Вещательных компаний </a:t>
            </a:r>
            <a:r>
              <a:rPr lang="ru-RU" sz="1200" dirty="0"/>
              <a:t>/ </a:t>
            </a:r>
            <a:r>
              <a:rPr lang="ru-RU" sz="1200" dirty="0" smtClean="0"/>
              <a:t>Телеканалов</a:t>
            </a:r>
            <a:endParaRPr lang="ru-RU" sz="1200" dirty="0"/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Киностудий</a:t>
            </a:r>
            <a:endParaRPr lang="ru-RU" sz="1200" dirty="0"/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Дистрибьюторов  </a:t>
            </a:r>
            <a:r>
              <a:rPr lang="ru-RU" sz="1200" dirty="0"/>
              <a:t>онлайнового контента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Компаний, предоставляющих </a:t>
            </a:r>
            <a:r>
              <a:rPr lang="ru-RU" sz="1200" dirty="0"/>
              <a:t>системы </a:t>
            </a:r>
            <a:r>
              <a:rPr lang="ru-RU" sz="1200" dirty="0" smtClean="0"/>
              <a:t>видеонаблюдения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 smtClean="0"/>
              <a:t>И </a:t>
            </a:r>
            <a:r>
              <a:rPr lang="ru-RU" sz="1200" dirty="0" err="1" smtClean="0"/>
              <a:t>организатров</a:t>
            </a:r>
            <a:r>
              <a:rPr lang="ru-RU" sz="1200" dirty="0" smtClean="0"/>
              <a:t> видеоконференций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/>
              <a:t>5. Область применения решения достаточно широка</a:t>
            </a:r>
            <a:endParaRPr lang="ru-RU" sz="1200" b="1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Применение</a:t>
            </a:r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200" dirty="0" smtClean="0"/>
              <a:t>IPTV/OTT </a:t>
            </a:r>
            <a:r>
              <a:rPr lang="ru-RU" sz="1200" dirty="0" smtClean="0"/>
              <a:t>решения</a:t>
            </a:r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 smtClean="0"/>
              <a:t>Головные станции</a:t>
            </a:r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 smtClean="0"/>
              <a:t>Системы видеонаблюдения</a:t>
            </a:r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 smtClean="0"/>
              <a:t>Видеоконференции</a:t>
            </a:r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 err="1" smtClean="0"/>
              <a:t>Мультискрин</a:t>
            </a:r>
            <a:r>
              <a:rPr lang="ru-RU" sz="1200" dirty="0" smtClean="0"/>
              <a:t> решения</a:t>
            </a:r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 smtClean="0"/>
              <a:t>Вещание в сетях с непостоянной пропускной способностью канала</a:t>
            </a:r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/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3E14D4B1-8D62-4250-BDEB-F340C51D6BB4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D787088C-9435-44D4-853E-73E38FEEB7FA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22338" y="32861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22250" y="4216400"/>
            <a:ext cx="6337300" cy="4918075"/>
          </a:xfrm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err="1" smtClean="0"/>
              <a:t>Тезисно</a:t>
            </a:r>
            <a:r>
              <a:rPr lang="ru-RU" sz="1200" dirty="0" smtClean="0"/>
              <a:t>: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 smtClean="0"/>
              <a:t>Отдельно хочется уделить внимание технологии </a:t>
            </a:r>
            <a:r>
              <a:rPr lang="ru-RU" sz="1200" dirty="0" err="1" smtClean="0"/>
              <a:t>мультискрин</a:t>
            </a:r>
            <a:r>
              <a:rPr lang="ru-RU" sz="1200" dirty="0" smtClean="0"/>
              <a:t> и адаптивной доставк</a:t>
            </a:r>
            <a:r>
              <a:rPr lang="ru-RU" sz="1200" dirty="0"/>
              <a:t>е</a:t>
            </a:r>
            <a:r>
              <a:rPr lang="ru-RU" sz="1200" dirty="0" smtClean="0"/>
              <a:t> вещания на любое устройство. Поэтому немного отвлечемся от основного </a:t>
            </a:r>
            <a:r>
              <a:rPr lang="ru-RU" sz="1200" dirty="0" err="1" smtClean="0"/>
              <a:t>докалда</a:t>
            </a:r>
            <a:r>
              <a:rPr lang="ru-RU" sz="1200" dirty="0" smtClean="0"/>
              <a:t>, а потом снова вернемся к кодеру </a:t>
            </a:r>
            <a:r>
              <a:rPr lang="en-US" sz="1200" dirty="0" smtClean="0"/>
              <a:t>CW.</a:t>
            </a:r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/>
              <a:t>2. </a:t>
            </a:r>
            <a:r>
              <a:rPr lang="ru-RU" sz="1200" dirty="0" smtClean="0"/>
              <a:t>Просмотр </a:t>
            </a:r>
            <a:r>
              <a:rPr lang="ru-RU" sz="1200" dirty="0"/>
              <a:t>телевизионных программ на планшетном компьютере или смартфоне уже не является чем-то необычным и экзотическим, так же, как недавно вошло в нашу жизнь и IPTV. При этом абоненту не важны технические различия в технологиях доставки контента – он просто хочет смотреть любимые фильмы, видеозаписи и телепередачи где угодно, когда угодно и на любом устройстве, будь то планшет, смартфон или телевизор с </a:t>
            </a:r>
            <a:r>
              <a:rPr lang="ru-RU" sz="1200" dirty="0" err="1"/>
              <a:t>сеттоп</a:t>
            </a:r>
            <a:r>
              <a:rPr lang="ru-RU" sz="1200" dirty="0"/>
              <a:t>-боксом.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 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/>
              <a:t>3. </a:t>
            </a:r>
            <a:r>
              <a:rPr lang="ru-RU" sz="1200" dirty="0" smtClean="0"/>
              <a:t>К </a:t>
            </a:r>
            <a:r>
              <a:rPr lang="ru-RU" sz="1200" dirty="0"/>
              <a:t>сожалению, с точки зрения операторов ситуация выглядит несколько сложней. В традиционном IPTV сервер отправляет клиенту видео поток фиксированной пропускной способности. Протоколом транспортного уровня, как правило, является UDP или RTP, при этом большие значения </a:t>
            </a:r>
            <a:r>
              <a:rPr lang="ru-RU" sz="1200" dirty="0" err="1"/>
              <a:t>джиттера</a:t>
            </a:r>
            <a:r>
              <a:rPr lang="ru-RU" sz="1200" dirty="0"/>
              <a:t> и потери пакетов приводят к значительному ухудшению качества изображения. Более того, прохождение UDP/RTP-пакетов через межсетевые экраны в большинстве случаев затруднено, что делает невозможным использование данных протоколов для вещания IPTV-каналов через открытые (не принадлежащие одному оператору) сети.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 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/>
              <a:t>4. </a:t>
            </a:r>
            <a:r>
              <a:rPr lang="ru-RU" sz="1200" dirty="0" smtClean="0"/>
              <a:t>Указанные </a:t>
            </a:r>
            <a:r>
              <a:rPr lang="ru-RU" sz="1200" dirty="0"/>
              <a:t>ограничения не позволяют применять традиционные схемы IPTV-вещания для предоставления новых услуг – </a:t>
            </a:r>
            <a:r>
              <a:rPr lang="ru-RU" sz="1200" b="1" dirty="0" err="1"/>
              <a:t>Television-Over-The-Top</a:t>
            </a:r>
            <a:r>
              <a:rPr lang="ru-RU" sz="1200" dirty="0"/>
              <a:t> (OTT) и </a:t>
            </a:r>
            <a:r>
              <a:rPr lang="ru-RU" sz="1200" b="1" dirty="0" err="1"/>
              <a:t>Multiscreen</a:t>
            </a:r>
            <a:r>
              <a:rPr lang="ru-RU" sz="1200" b="1" dirty="0"/>
              <a:t> </a:t>
            </a:r>
            <a:r>
              <a:rPr lang="ru-RU" sz="1200" b="1" dirty="0" err="1"/>
              <a:t>Delivery</a:t>
            </a:r>
            <a:r>
              <a:rPr lang="ru-RU" sz="1200" dirty="0"/>
              <a:t> (вещание одного контента на различные типы оконечных устройств).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 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/>
              <a:t>5. </a:t>
            </a:r>
            <a:r>
              <a:rPr lang="ru-RU" sz="1200" dirty="0" err="1" smtClean="0"/>
              <a:t>Multiscreen</a:t>
            </a:r>
            <a:r>
              <a:rPr lang="ru-RU" sz="1200" dirty="0" smtClean="0"/>
              <a:t> </a:t>
            </a:r>
            <a:r>
              <a:rPr lang="ru-RU" sz="1200" dirty="0" err="1"/>
              <a:t>Delivery</a:t>
            </a:r>
            <a:r>
              <a:rPr lang="ru-RU" sz="1200" dirty="0"/>
              <a:t> позволяет пользователям получать доступ к контенту с различных оконечных устройств – персональных компьютеров, </a:t>
            </a:r>
            <a:r>
              <a:rPr lang="ru-RU" sz="1200" dirty="0" err="1"/>
              <a:t>сеттоп</a:t>
            </a:r>
            <a:r>
              <a:rPr lang="ru-RU" sz="1200" dirty="0"/>
              <a:t>-боксов, планшетных компьютеров и смартфонов. В общем случае, это может быть реализовано с помощью различных технологий, которые объединяются под одним названием –</a:t>
            </a:r>
            <a:r>
              <a:rPr lang="ru-RU" sz="1200" b="1" dirty="0" err="1"/>
              <a:t>Adaptive</a:t>
            </a:r>
            <a:r>
              <a:rPr lang="ru-RU" sz="1200" b="1" dirty="0"/>
              <a:t> HTTP </a:t>
            </a:r>
            <a:r>
              <a:rPr lang="ru-RU" sz="1200" b="1" dirty="0" err="1"/>
              <a:t>Streaming</a:t>
            </a:r>
            <a:r>
              <a:rPr lang="ru-RU" sz="1200" dirty="0"/>
              <a:t> (адаптивное вещание поверх протокола HTTP). При этом один входной видео поток преобразуется в несколько выходных, каждый из которых имеет разное разрешение (</a:t>
            </a:r>
            <a:r>
              <a:rPr lang="ru-RU" sz="1200" dirty="0" err="1"/>
              <a:t>битрейт</a:t>
            </a:r>
            <a:r>
              <a:rPr lang="ru-RU" sz="1200" dirty="0"/>
              <a:t>) и упакован в определенный контейнер, который затем разбивается на сегменты и передается по HTTP-протоколу. Каждая связка «разрешение + контейнер» предназначена для передачи по каналам с различной пропускной способностью. Например, потоки с низким битрейтом передаются на смартфоны и планшеты, которые обычно подключаются к интернету по относительно низкоскоростным беспроводным каналам и обладают небольшими ресурсами для декодирования, а потоки с большим битрейтом и высоким разрешением передаются на компьютеры и </a:t>
            </a:r>
            <a:r>
              <a:rPr lang="ru-RU" sz="1200" dirty="0" err="1"/>
              <a:t>сеттоп</a:t>
            </a:r>
            <a:r>
              <a:rPr lang="ru-RU" sz="1200" dirty="0"/>
              <a:t>-боксы, при этом </a:t>
            </a:r>
            <a:r>
              <a:rPr lang="ru-RU" sz="1200" dirty="0" err="1"/>
              <a:t>битрейт</a:t>
            </a:r>
            <a:r>
              <a:rPr lang="ru-RU" sz="1200" dirty="0"/>
              <a:t> потока может адаптивно изменяться в зависимости от доступной полосы пропускания или нагрузки на ЦП приемного устройства.</a:t>
            </a:r>
            <a:br>
              <a:rPr lang="ru-RU" sz="1200" dirty="0"/>
            </a:br>
            <a:endParaRPr lang="ru-RU" sz="1200" dirty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2293421A-53CC-459C-9A53-37A6A8F5B0ED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22338" y="257175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xfrm>
            <a:off x="150813" y="4073525"/>
            <a:ext cx="6480175" cy="444341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z="1200" smtClean="0"/>
              <a:t>Рассмотрим схему доставки контента от головной станции до абонента при организации услуг OTT </a:t>
            </a:r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b="1" smtClean="0"/>
              <a:t>Прием</a:t>
            </a: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>Прием каналов может выполняться из разных источников: спутники, наземное цифровое и аналоговое вещательное телевидение и т.д. На выходе головной станции (ГС), как и в традиционном IPTV, имеются MPEG-2 TS over IP multicast-потоки, передаваемые поверх UDP или RTP. Потоки на выходе ГС, как правило, сжаты с использованием различных кодеков и имеют разное разрешение.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 </a:t>
            </a:r>
          </a:p>
          <a:p>
            <a:pPr>
              <a:spcBef>
                <a:spcPct val="0"/>
              </a:spcBef>
            </a:pPr>
            <a:r>
              <a:rPr lang="ru-RU" sz="1200" b="1" smtClean="0"/>
              <a:t>Транскодирование</a:t>
            </a: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>В данной схеме транскодеры выполняют функции изменения параметров входных потоков для совместимости с оконечными устройствами пользователей, а также подготавливают потоки к сегментации. Для этого транскодеры должны выполнять транскодирование входного видео потока с несколькими выходными профилями (как правило, для совместимости с большинством существующих технологий адаптивного HTTP-вещания, видеосигнал в выходном потоке должен быть сжат кодеком H.264).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>С целью гибкой адаптации к изменяющимся параметрам передачи для каждого входного сигнала энкодер должен генерировать как можно больше выходных потоков с различным битрейтом.  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На выходе транскодеров имеется по несколько (как правило, по 4) «копий» каждого входного потока, сжатых с различными профилями. Данные потоки передаются в традиционном контейнере MPEG-2 TS over IP поверх протоколов UDP или RTP.</a:t>
            </a:r>
            <a:endParaRPr lang="en-US" sz="1200" smtClean="0"/>
          </a:p>
          <a:p>
            <a:pPr>
              <a:spcBef>
                <a:spcPct val="0"/>
              </a:spcBef>
            </a:pPr>
            <a:r>
              <a:rPr lang="ru-RU" sz="1200" b="1" smtClean="0"/>
              <a:t>«Упаковка» в контейнеры</a:t>
            </a:r>
            <a:r>
              <a:rPr lang="ru-RU" sz="1200" smtClean="0"/>
              <a:t> 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«Упаковку» сигналов в контейнеры, определяемые технологией доставки контента на оконечные устройства пользователей (см. далее), осуществляет специальное устройство – Packager. Помимо «упаковки», Packager должен поддерживать следующие функции: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•    Шифрование выходных сегментированных потоков с помощью DRM-системы, совместимой с определенной технологией доставки контента;</a:t>
            </a:r>
            <a:br>
              <a:rPr lang="ru-RU" sz="1200" smtClean="0"/>
            </a:br>
            <a:r>
              <a:rPr lang="ru-RU" sz="1200" smtClean="0"/>
              <a:t>•    Возможность использования в качестве исходных сигналов как live-потоков (для организации услуг OTT), так и отдельных файлов (для организации услуг VOD).</a:t>
            </a:r>
          </a:p>
          <a:p>
            <a:pPr>
              <a:spcBef>
                <a:spcPct val="0"/>
              </a:spcBef>
            </a:pPr>
            <a:r>
              <a:rPr lang="ru-RU" sz="1200" smtClean="0"/>
              <a:t>Packager принимает потоки от транскодера, извлекает из контейнеров MPEG-2 TS полезную информацию и инкапсулирует ее в контейнеры, определяемые технологиями доставки контента. Затем Packager разбивает каждый выходной поток на сегменты (в оригинале – «chunks»), сохраняет их на диске и присваивает каждому сегменту уникальный URL. Таким образом, каждый сегмент может быть загружен с Packager’а с помощью команды «GET» по протоколу HTTP. Форматы контейнеров, которые используются серверами сегментации и упаковки потоков, рассмотрены ниже. </a:t>
            </a:r>
            <a:endParaRPr lang="en-US" sz="1200" smtClean="0"/>
          </a:p>
          <a:p>
            <a:pPr>
              <a:spcBef>
                <a:spcPct val="0"/>
              </a:spcBef>
            </a:pPr>
            <a:r>
              <a:rPr lang="ru-RU" sz="1200" b="1" smtClean="0"/>
              <a:t>CDN</a:t>
            </a: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>CDN расшифровывается как Content Delivery Network (сеть доставки контента) и представляет собой совокупность кэширующих серверов, которые принимают (или запрашивают) сегменты всех потоков от Packager’а с одной стороны и терминируют TCP-сессии оконечных пользователей с другой. Сервера CDN располагаются как можно ближе к оконечным пользователям с целью разгрузить опорную сеть от трафика и предотвратить ее перегрузки в часы наибольшей нагрузки, а также обеспечить высокое качество услуг даже при большом количестве абонентов. </a:t>
            </a:r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b="1" smtClean="0"/>
              <a:t>Клиент</a:t>
            </a:r>
            <a:r>
              <a:rPr lang="ru-RU" sz="1200" smtClean="0"/>
              <a:t/>
            </a:r>
            <a:br>
              <a:rPr lang="ru-RU" sz="1200" smtClean="0"/>
            </a:br>
            <a:r>
              <a:rPr lang="ru-RU" sz="1200" smtClean="0"/>
              <a:t>Как было упомянуто, в качестве оконечных пользовательских устройств могут выступать персональные и планшетные компьютеры, сеттоп-боксы и смартфоны. Очевидно, что данные устройства могут работать под управлением различных операционных систем (ОС).</a:t>
            </a:r>
          </a:p>
          <a:p>
            <a:pPr>
              <a:spcBef>
                <a:spcPct val="0"/>
              </a:spcBef>
            </a:pPr>
            <a:endParaRPr lang="en-US" sz="1200" smtClean="0"/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</a:pPr>
            <a:endParaRPr lang="ru-RU" sz="120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6FE13BE5-E311-484E-998E-F50816A132C1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На сегодняшний день, существует 4 основных технологии доставки контента на абонентские устройства через сеть интернет, которые используются разными ОС. Неудивительно, что разработчиками данных технологий являются основные игроки рынка IT-индустрии:</a:t>
            </a:r>
            <a:br>
              <a:rPr lang="ru-RU" smtClean="0"/>
            </a:br>
            <a:r>
              <a:rPr lang="ru-RU" smtClean="0"/>
              <a:t>•    Компания Apple®, со своим стандартом HLS;</a:t>
            </a:r>
            <a:br>
              <a:rPr lang="ru-RU" smtClean="0"/>
            </a:br>
            <a:r>
              <a:rPr lang="ru-RU" smtClean="0"/>
              <a:t>•    Корпорация Google™, продвигающая свою технологию WebM; </a:t>
            </a:r>
            <a:br>
              <a:rPr lang="ru-RU" smtClean="0"/>
            </a:br>
            <a:r>
              <a:rPr lang="ru-RU" smtClean="0"/>
              <a:t>•    Корпорация Microsoft® и ее стандарт Silverlight Smooth Streaming; </a:t>
            </a:r>
            <a:br>
              <a:rPr lang="ru-RU" smtClean="0"/>
            </a:br>
            <a:r>
              <a:rPr lang="ru-RU" smtClean="0"/>
              <a:t>•    Компания Adobe с технологией HTTP dynamic Streaming. </a:t>
            </a:r>
            <a:br>
              <a:rPr lang="ru-RU" smtClean="0"/>
            </a:b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F7F2D99F-68BC-483E-AA2D-D9A4CD0804DC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22338" y="328613"/>
            <a:ext cx="4937125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xfrm>
            <a:off x="511175" y="4144963"/>
            <a:ext cx="6048375" cy="498951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Впервые компания Apple представила технологию HTTP Live Streaming (HLS) в июне 2009 года в iPhone OS 3.0. На данный момент, HLS является самым распространенным протоколом вещания в интернете и используется всеми устройствами компании Apple (iPhone, iPad, iPod и т.д.), а также многими клиентскими приложениями и </a:t>
            </a:r>
            <a:r>
              <a:rPr lang="en-US" smtClean="0"/>
              <a:t>STBs.</a:t>
            </a:r>
            <a:r>
              <a:rPr lang="ru-RU" smtClean="0"/>
              <a:t> </a:t>
            </a:r>
          </a:p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r>
              <a:rPr lang="ru-RU" u="sng" smtClean="0"/>
              <a:t>Преимущества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u="sng" smtClean="0"/>
              <a:t>(</a:t>
            </a:r>
            <a:r>
              <a:rPr lang="ru-RU" smtClean="0"/>
              <a:t>(Ставка здесь сделана на тот факт, что чем меньше изменений будет внесено в существующие стандарты и технологии, тем быстрее будет происходить интеграция HLS в существующие)</a:t>
            </a:r>
          </a:p>
          <a:p>
            <a:pPr>
              <a:spcBef>
                <a:spcPct val="0"/>
              </a:spcBef>
            </a:pPr>
            <a:r>
              <a:rPr lang="ru-RU" smtClean="0"/>
              <a:t> </a:t>
            </a:r>
          </a:p>
          <a:p>
            <a:pPr>
              <a:spcBef>
                <a:spcPct val="0"/>
              </a:spcBef>
            </a:pPr>
            <a:r>
              <a:rPr lang="ru-RU" smtClean="0"/>
              <a:t>1. (HLS работает с сегментированными потоками или файлами, упакованными в контейнер MPEG-2 TS.) Использование контейнера MPEG-2 TS значительно упрощает интеграцию HLS в существующие системы цифрового телевидения.</a:t>
            </a:r>
          </a:p>
          <a:p>
            <a:pPr>
              <a:spcBef>
                <a:spcPct val="0"/>
              </a:spcBef>
            </a:pPr>
            <a:r>
              <a:rPr lang="ru-RU" smtClean="0"/>
              <a:t>2. Для сжатия видео и аудио потоков используются широко распространенные кодеки MPEG H.264 и AAC соответственно.</a:t>
            </a:r>
          </a:p>
          <a:p>
            <a:pPr>
              <a:spcBef>
                <a:spcPct val="0"/>
              </a:spcBef>
            </a:pPr>
            <a:r>
              <a:rPr lang="ru-RU" smtClean="0"/>
              <a:t>3. (Принципы, положенные в основу функционирования HLS, достаточно просты. ) Поддержку данного стандарта легко реализовать на приемных устройствах, что способствует его широкому внедрению в будущем.</a:t>
            </a:r>
          </a:p>
          <a:p>
            <a:pPr>
              <a:spcBef>
                <a:spcPct val="0"/>
              </a:spcBef>
            </a:pPr>
            <a:r>
              <a:rPr lang="ru-RU" smtClean="0"/>
              <a:t>4. Стандарт является открытым, нет необходимости выплачивать лицензионные отчисления. </a:t>
            </a:r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A220C2D7-65E1-4898-AAED-2CB06B96B8BF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1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AA58A-9D0E-4700-B2EB-26E0CFC84272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308D1-CF53-4A57-B7E2-D7C2FAB74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38011-E526-478F-A3CB-A1829CAABE15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54384-C847-49F3-B5DF-21BC79F4A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1" cy="585152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19801" cy="58515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A4B9B-7CA0-462D-BEC4-4E37BFCA12B1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CB786-EEBC-4B0E-B176-807105B56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5C357-85CA-4717-8BFB-B3582EE251F2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790FF-FA82-4E92-AF54-4A0BE89EB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D396B-2B68-421F-8B32-222A67E30034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DB98C-2BD1-4183-9240-1AC8525287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2" y="1600201"/>
            <a:ext cx="4038601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1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02E21-BE6E-4825-A3A5-8DCD335BA209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38800-E938-4967-8617-851891693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0F69C-9A34-4186-9287-3A1C9F480861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8DC30-8B63-47A5-A476-3BF65315E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F7849-54C7-4828-9700-ADBB79DF35C1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8534F-F12F-4264-AC86-03B355087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BBBFD-A170-4D59-B3C3-7AEAAF1745D8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1BD70-FA36-46E2-AC88-657FB3C3F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1"/>
            <a:ext cx="511174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FE91F-4B03-4F88-B257-C579FFF4B1B3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98352-400D-439E-84E4-EE38F677E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61FED-50AB-438D-8782-459C6DC9A4B9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8C45D-CAAF-40A0-A755-2E896A4E1E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87" tIns="53643" rIns="107287" bIns="5364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376CFA-94CA-44AD-AD74-DD86E44D5F96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 defTabSz="107286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B5B74E-B149-4738-886A-7EADB0138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  <p:sldLayoutId id="2147483885" r:id="rId3"/>
    <p:sldLayoutId id="2147483884" r:id="rId4"/>
    <p:sldLayoutId id="2147483883" r:id="rId5"/>
    <p:sldLayoutId id="2147483882" r:id="rId6"/>
    <p:sldLayoutId id="2147483881" r:id="rId7"/>
    <p:sldLayoutId id="2147483880" r:id="rId8"/>
    <p:sldLayoutId id="2147483879" r:id="rId9"/>
    <p:sldLayoutId id="2147483878" r:id="rId10"/>
    <p:sldLayoutId id="2147483877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1071563" rtl="0" fontAlgn="base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4572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9144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3716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18288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1638" indent="-401638" algn="l" defTabSz="1071563" rtl="0" fontAlgn="base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538" indent="-334963" algn="l" defTabSz="1071563" rtl="0" fontAlgn="base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9850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6425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000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1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3900" y="1916113"/>
            <a:ext cx="5011738" cy="782637"/>
          </a:xfrm>
          <a:prstGeom prst="rect">
            <a:avLst/>
          </a:prstGeom>
          <a:noFill/>
        </p:spPr>
        <p:txBody>
          <a:bodyPr lIns="82936" tIns="41469" rIns="82936" bIns="41469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500" b="1" u="sng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Elecard</a:t>
            </a:r>
            <a:r>
              <a:rPr lang="en-US" sz="4500" b="1" u="sng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Group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088" y="2995613"/>
            <a:ext cx="7789862" cy="61436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IPTV с минимальной сетевой нагрузкой </a:t>
            </a:r>
            <a:endParaRPr lang="ru-RU" sz="34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22638" cy="4492625"/>
          </a:xfrm>
        </p:spPr>
        <p:txBody>
          <a:bodyPr rtlCol="0">
            <a:normAutofit fontScale="55000" lnSpcReduction="20000"/>
          </a:bodyPr>
          <a:lstStyle/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u="sng" dirty="0" smtClean="0">
                <a:solidFill>
                  <a:srgbClr val="002060"/>
                </a:solidFill>
              </a:rPr>
              <a:t>Этапы организации вещания: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>
                <a:solidFill>
                  <a:schemeClr val="tx2"/>
                </a:solidFill>
              </a:rPr>
              <a:t>1</a:t>
            </a:r>
            <a:r>
              <a:rPr lang="ru-RU" sz="2900" b="1" dirty="0" smtClean="0">
                <a:solidFill>
                  <a:schemeClr val="tx2"/>
                </a:solidFill>
              </a:rPr>
              <a:t>. Сжатие </a:t>
            </a:r>
            <a:r>
              <a:rPr lang="ru-RU" sz="2900" b="1" dirty="0">
                <a:solidFill>
                  <a:schemeClr val="tx2"/>
                </a:solidFill>
              </a:rPr>
              <a:t>видео сигнала, полученного с прямой трансляции или из файла, в формат H.264/TS в несколько выходных </a:t>
            </a:r>
            <a:r>
              <a:rPr lang="ru-RU" sz="2900" b="1" dirty="0" err="1">
                <a:solidFill>
                  <a:schemeClr val="tx2"/>
                </a:solidFill>
              </a:rPr>
              <a:t>битрейтов</a:t>
            </a:r>
            <a:r>
              <a:rPr lang="ru-RU" sz="2900" b="1" dirty="0">
                <a:solidFill>
                  <a:schemeClr val="tx2"/>
                </a:solidFill>
              </a:rPr>
              <a:t>;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9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>
                <a:solidFill>
                  <a:schemeClr val="tx2"/>
                </a:solidFill>
              </a:rPr>
              <a:t>2. Сегментация полученных потоков  на «кусочки» (в оригинале – «</a:t>
            </a:r>
            <a:r>
              <a:rPr lang="ru-RU" sz="2900" b="1" dirty="0" err="1">
                <a:solidFill>
                  <a:schemeClr val="tx2"/>
                </a:solidFill>
              </a:rPr>
              <a:t>chunks</a:t>
            </a:r>
            <a:r>
              <a:rPr lang="ru-RU" sz="2900" b="1" dirty="0">
                <a:solidFill>
                  <a:schemeClr val="tx2"/>
                </a:solidFill>
              </a:rPr>
              <a:t>»)  длиной, как правило, 10 секунд каждый;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9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>
                <a:solidFill>
                  <a:schemeClr val="tx2"/>
                </a:solidFill>
              </a:rPr>
              <a:t>3. </a:t>
            </a:r>
            <a:r>
              <a:rPr lang="ru-RU" sz="2900" b="1" dirty="0" err="1">
                <a:solidFill>
                  <a:schemeClr val="tx2"/>
                </a:solidFill>
              </a:rPr>
              <a:t>Генерирация</a:t>
            </a:r>
            <a:r>
              <a:rPr lang="ru-RU" sz="2900" b="1" dirty="0">
                <a:solidFill>
                  <a:schemeClr val="tx2"/>
                </a:solidFill>
              </a:rPr>
              <a:t> </a:t>
            </a:r>
            <a:r>
              <a:rPr lang="ru-RU" sz="2900" b="1" dirty="0" err="1">
                <a:solidFill>
                  <a:schemeClr val="tx2"/>
                </a:solidFill>
              </a:rPr>
              <a:t>плейлиста</a:t>
            </a:r>
            <a:r>
              <a:rPr lang="ru-RU" sz="2900" b="1" dirty="0">
                <a:solidFill>
                  <a:schemeClr val="tx2"/>
                </a:solidFill>
              </a:rPr>
              <a:t>  (в формате m3u или m3u8), который содержит ссылки на каждый выходной поток. </a:t>
            </a:r>
            <a:endParaRPr lang="ru-RU" sz="2900" dirty="0">
              <a:solidFill>
                <a:schemeClr val="tx2"/>
              </a:solidFill>
            </a:endParaRPr>
          </a:p>
        </p:txBody>
      </p:sp>
      <p:pic>
        <p:nvPicPr>
          <p:cNvPr id="32770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1826" t="1938" r="2118" b="3665"/>
          <a:stretch>
            <a:fillRect/>
          </a:stretch>
        </p:blipFill>
        <p:spPr>
          <a:xfrm>
            <a:off x="3970338" y="1773238"/>
            <a:ext cx="4778375" cy="3529012"/>
          </a:xfrm>
        </p:spPr>
      </p:pic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Процесс организации вещания по протоколу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HLS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188" y="1916113"/>
            <a:ext cx="4105275" cy="4321175"/>
          </a:xfrm>
        </p:spPr>
        <p:txBody>
          <a:bodyPr rtlCol="0">
            <a:normAutofit fontScale="32500" lnSpcReduction="20000"/>
          </a:bodyPr>
          <a:lstStyle/>
          <a:p>
            <a:pPr marL="0" indent="0" algn="just" defTabSz="10728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900" b="1" dirty="0">
                <a:solidFill>
                  <a:schemeClr val="tx2"/>
                </a:solidFill>
              </a:rPr>
              <a:t>1</a:t>
            </a:r>
            <a:r>
              <a:rPr lang="ru-RU" sz="4900" b="1" dirty="0" smtClean="0">
                <a:solidFill>
                  <a:schemeClr val="tx2"/>
                </a:solidFill>
              </a:rPr>
              <a:t>. Для</a:t>
            </a:r>
            <a:r>
              <a:rPr lang="ru-RU" sz="4900" b="1" dirty="0">
                <a:solidFill>
                  <a:schemeClr val="tx2"/>
                </a:solidFill>
              </a:rPr>
              <a:t>  каждого канала </a:t>
            </a:r>
            <a:r>
              <a:rPr lang="ru-RU" sz="4900" b="1" dirty="0" smtClean="0">
                <a:solidFill>
                  <a:schemeClr val="tx2"/>
                </a:solidFill>
              </a:rPr>
              <a:t>генерируется </a:t>
            </a:r>
            <a:r>
              <a:rPr lang="ru-RU" sz="4900" b="1" dirty="0" err="1" smtClean="0">
                <a:solidFill>
                  <a:schemeClr val="tx2"/>
                </a:solidFill>
              </a:rPr>
              <a:t>плейлист</a:t>
            </a:r>
            <a:r>
              <a:rPr lang="ru-RU" sz="4900" b="1" dirty="0" smtClean="0">
                <a:solidFill>
                  <a:schemeClr val="tx2"/>
                </a:solidFill>
              </a:rPr>
              <a:t> верхнего уровня </a:t>
            </a:r>
            <a:r>
              <a:rPr lang="ru-RU" sz="4900" b="1" dirty="0">
                <a:solidFill>
                  <a:schemeClr val="tx2"/>
                </a:solidFill>
              </a:rPr>
              <a:t>с указанием различных </a:t>
            </a:r>
            <a:r>
              <a:rPr lang="ru-RU" sz="4900" b="1" dirty="0" smtClean="0">
                <a:solidFill>
                  <a:schemeClr val="tx2"/>
                </a:solidFill>
              </a:rPr>
              <a:t>профилей, соответствующих </a:t>
            </a:r>
            <a:r>
              <a:rPr lang="ru-RU" sz="4900" b="1" dirty="0">
                <a:solidFill>
                  <a:schemeClr val="tx2"/>
                </a:solidFill>
              </a:rPr>
              <a:t>потокам разного </a:t>
            </a:r>
            <a:r>
              <a:rPr lang="ru-RU" sz="4900" b="1" dirty="0" smtClean="0">
                <a:solidFill>
                  <a:schemeClr val="tx2"/>
                </a:solidFill>
              </a:rPr>
              <a:t>качества:</a:t>
            </a:r>
          </a:p>
          <a:p>
            <a:pPr marL="0" indent="0" algn="just" defTabSz="10728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900" b="1" dirty="0" smtClean="0">
                <a:solidFill>
                  <a:schemeClr val="tx2"/>
                </a:solidFill>
              </a:rPr>
              <a:t> Low</a:t>
            </a:r>
            <a:r>
              <a:rPr lang="ru-RU" sz="4900" b="1" dirty="0" smtClean="0">
                <a:solidFill>
                  <a:schemeClr val="tx2"/>
                </a:solidFill>
              </a:rPr>
              <a:t> – 0.5 Мбит/с</a:t>
            </a:r>
          </a:p>
          <a:p>
            <a:pPr marL="0" indent="0" algn="just" defTabSz="10728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900" b="1" dirty="0" smtClean="0">
                <a:solidFill>
                  <a:schemeClr val="tx2"/>
                </a:solidFill>
              </a:rPr>
              <a:t> Mid</a:t>
            </a:r>
            <a:r>
              <a:rPr lang="ru-RU" sz="4900" b="1" dirty="0" smtClean="0">
                <a:solidFill>
                  <a:schemeClr val="tx2"/>
                </a:solidFill>
              </a:rPr>
              <a:t> – 1 Мбит/с</a:t>
            </a:r>
          </a:p>
          <a:p>
            <a:pPr marL="0" indent="0" algn="just" defTabSz="10728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900" b="1" dirty="0" smtClean="0">
                <a:solidFill>
                  <a:schemeClr val="tx2"/>
                </a:solidFill>
              </a:rPr>
              <a:t> Hi</a:t>
            </a:r>
            <a:r>
              <a:rPr lang="ru-RU" sz="4900" b="1" dirty="0">
                <a:solidFill>
                  <a:schemeClr val="tx2"/>
                </a:solidFill>
              </a:rPr>
              <a:t> </a:t>
            </a:r>
            <a:r>
              <a:rPr lang="ru-RU" sz="4900" b="1" dirty="0" smtClean="0">
                <a:solidFill>
                  <a:schemeClr val="tx2"/>
                </a:solidFill>
              </a:rPr>
              <a:t>– 2 Мбит/с</a:t>
            </a:r>
            <a:endParaRPr lang="en-US" sz="4900" b="1" dirty="0" smtClean="0">
              <a:solidFill>
                <a:schemeClr val="tx2"/>
              </a:solidFill>
            </a:endParaRPr>
          </a:p>
          <a:p>
            <a:pPr marL="0" indent="0" algn="just" defTabSz="10728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900" b="1" dirty="0" smtClean="0">
                <a:solidFill>
                  <a:schemeClr val="tx2"/>
                </a:solidFill>
              </a:rPr>
              <a:t>(</a:t>
            </a:r>
            <a:r>
              <a:rPr lang="en-US" sz="4900" b="1" dirty="0" err="1" smtClean="0">
                <a:solidFill>
                  <a:schemeClr val="tx2"/>
                </a:solidFill>
              </a:rPr>
              <a:t>Bandwith</a:t>
            </a:r>
            <a:r>
              <a:rPr lang="en-US" sz="4900" b="1" dirty="0" smtClean="0">
                <a:solidFill>
                  <a:schemeClr val="tx2"/>
                </a:solidFill>
              </a:rPr>
              <a:t> – </a:t>
            </a:r>
            <a:r>
              <a:rPr lang="ru-RU" sz="4900" b="1" dirty="0" smtClean="0">
                <a:solidFill>
                  <a:schemeClr val="tx2"/>
                </a:solidFill>
              </a:rPr>
              <a:t>значение </a:t>
            </a:r>
            <a:r>
              <a:rPr lang="ru-RU" sz="4900" b="1" dirty="0" err="1" smtClean="0">
                <a:solidFill>
                  <a:schemeClr val="tx2"/>
                </a:solidFill>
              </a:rPr>
              <a:t>битрейта</a:t>
            </a:r>
            <a:r>
              <a:rPr lang="ru-RU" sz="4900" b="1" dirty="0">
                <a:solidFill>
                  <a:schemeClr val="tx2"/>
                </a:solidFill>
              </a:rPr>
              <a:t>)</a:t>
            </a:r>
            <a:endParaRPr lang="en-US" sz="4900" b="1" dirty="0" smtClean="0">
              <a:solidFill>
                <a:schemeClr val="tx2"/>
              </a:solidFill>
            </a:endParaRPr>
          </a:p>
          <a:p>
            <a:pPr marL="0" indent="0" algn="just" defTabSz="1072866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900" b="1" dirty="0">
                <a:solidFill>
                  <a:schemeClr val="tx2"/>
                </a:solidFill>
              </a:rPr>
              <a:t/>
            </a:r>
            <a:br>
              <a:rPr lang="ru-RU" sz="4900" b="1" dirty="0">
                <a:solidFill>
                  <a:schemeClr val="tx2"/>
                </a:solidFill>
              </a:rPr>
            </a:br>
            <a:r>
              <a:rPr lang="ru-RU" sz="4900" b="1" dirty="0">
                <a:solidFill>
                  <a:schemeClr val="tx2"/>
                </a:solidFill>
              </a:rPr>
              <a:t>2</a:t>
            </a:r>
            <a:r>
              <a:rPr lang="ru-RU" sz="4900" b="1" dirty="0" smtClean="0">
                <a:solidFill>
                  <a:schemeClr val="tx2"/>
                </a:solidFill>
              </a:rPr>
              <a:t>. Пользовательское устройство (клиент) осуществляет загрузку этого </a:t>
            </a:r>
            <a:r>
              <a:rPr lang="ru-RU" sz="4900" b="1" dirty="0" err="1" smtClean="0">
                <a:solidFill>
                  <a:schemeClr val="tx2"/>
                </a:solidFill>
              </a:rPr>
              <a:t>плейлиста</a:t>
            </a:r>
            <a:r>
              <a:rPr lang="ru-RU" sz="4900" b="1" dirty="0" smtClean="0">
                <a:solidFill>
                  <a:schemeClr val="tx2"/>
                </a:solidFill>
              </a:rPr>
              <a:t> и </a:t>
            </a:r>
            <a:r>
              <a:rPr lang="ru-RU" sz="4900" b="1" dirty="0">
                <a:solidFill>
                  <a:schemeClr val="tx2"/>
                </a:solidFill>
              </a:rPr>
              <a:t>выбирает поток с наиболее подходящим битрейтом на основании того, сколько времени требуется для загрузки одного </a:t>
            </a:r>
            <a:r>
              <a:rPr lang="ru-RU" sz="4900" b="1" dirty="0" smtClean="0">
                <a:solidFill>
                  <a:schemeClr val="tx2"/>
                </a:solidFill>
              </a:rPr>
              <a:t>сегмента</a:t>
            </a:r>
            <a:endParaRPr lang="en-US" sz="4900" b="1" dirty="0" smtClean="0">
              <a:solidFill>
                <a:schemeClr val="tx2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</p:nvPr>
        </p:nvGraphicFramePr>
        <p:xfrm>
          <a:off x="5364163" y="2216150"/>
          <a:ext cx="3322637" cy="25812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22712"/>
              </a:tblGrid>
              <a:tr h="2581627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#EXTM3U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#EXT-X-ALLOW-CACHE:YES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#EXT-X-STREAM-INF:PROGRAM-ID=1,BANDWIDTH=2000000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Stream1/Hi.m3u8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#EXT-X-STREAM-INF:PROGRAM-ID=1,BANDWIDTH=1000000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Stream1/Mid.m3u8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#EXT-X-STREAM-INF:PROGRAM-ID=1,BANDWIDTH=500000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Stream1/Low.m3u8</a:t>
                      </a:r>
                      <a:endParaRPr lang="ru-RU" sz="12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975" marR="8975" marT="8975" marB="8975" anchor="ctr"/>
                </a:tc>
              </a:tr>
            </a:tbl>
          </a:graphicData>
        </a:graphic>
      </p:graphicFrame>
      <p:sp>
        <p:nvSpPr>
          <p:cNvPr id="6" name="Полилиния 5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Плейлист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верхнего уровня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188" y="1773238"/>
            <a:ext cx="4248150" cy="4751387"/>
          </a:xfrm>
        </p:spPr>
        <p:txBody>
          <a:bodyPr rtlCol="0">
            <a:normAutofit fontScale="40000" lnSpcReduction="20000"/>
          </a:bodyPr>
          <a:lstStyle/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solidFill>
                  <a:schemeClr val="tx2"/>
                </a:solidFill>
              </a:rPr>
              <a:t>3. Для каждого потока определенного </a:t>
            </a:r>
            <a:r>
              <a:rPr lang="ru-RU" sz="3800" b="1" dirty="0" err="1" smtClean="0">
                <a:solidFill>
                  <a:schemeClr val="tx2"/>
                </a:solidFill>
              </a:rPr>
              <a:t>битрейта</a:t>
            </a:r>
            <a:r>
              <a:rPr lang="ru-RU" sz="3800" b="1" dirty="0" smtClean="0">
                <a:solidFill>
                  <a:schemeClr val="tx2"/>
                </a:solidFill>
              </a:rPr>
              <a:t> (</a:t>
            </a:r>
            <a:r>
              <a:rPr lang="en-US" sz="3800" b="1" dirty="0">
                <a:solidFill>
                  <a:schemeClr val="tx2"/>
                </a:solidFill>
              </a:rPr>
              <a:t>Low, Mid, </a:t>
            </a:r>
            <a:r>
              <a:rPr lang="en-US" sz="3800" b="1" dirty="0" smtClean="0">
                <a:solidFill>
                  <a:schemeClr val="tx2"/>
                </a:solidFill>
              </a:rPr>
              <a:t>Hi</a:t>
            </a:r>
            <a:r>
              <a:rPr lang="ru-RU" sz="3800" b="1" dirty="0" smtClean="0">
                <a:solidFill>
                  <a:schemeClr val="tx2"/>
                </a:solidFill>
              </a:rPr>
              <a:t>) генерируется </a:t>
            </a:r>
            <a:r>
              <a:rPr lang="ru-RU" sz="3800" b="1" dirty="0" err="1" smtClean="0">
                <a:solidFill>
                  <a:schemeClr val="tx2"/>
                </a:solidFill>
              </a:rPr>
              <a:t>плейлист</a:t>
            </a:r>
            <a:r>
              <a:rPr lang="ru-RU" sz="3800" b="1" dirty="0" smtClean="0">
                <a:solidFill>
                  <a:schemeClr val="tx2"/>
                </a:solidFill>
              </a:rPr>
              <a:t> нижнего уровня.</a:t>
            </a:r>
          </a:p>
          <a:p>
            <a:pPr marL="514350" indent="-514350" algn="just" defTabSz="1072866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sz="20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solidFill>
                  <a:schemeClr val="tx2"/>
                </a:solidFill>
              </a:rPr>
              <a:t>(например,  </a:t>
            </a:r>
            <a:r>
              <a:rPr lang="ru-RU" sz="3800" b="1" dirty="0" err="1" smtClean="0">
                <a:solidFill>
                  <a:schemeClr val="tx2"/>
                </a:solidFill>
              </a:rPr>
              <a:t>плейлист</a:t>
            </a:r>
            <a:r>
              <a:rPr lang="ru-RU" sz="3800" b="1" dirty="0" smtClean="0">
                <a:solidFill>
                  <a:schemeClr val="tx2"/>
                </a:solidFill>
              </a:rPr>
              <a:t> </a:t>
            </a:r>
            <a:r>
              <a:rPr lang="en-US" sz="3800" b="1" dirty="0" smtClean="0">
                <a:solidFill>
                  <a:schemeClr val="tx2"/>
                </a:solidFill>
              </a:rPr>
              <a:t>Hi.m3u8</a:t>
            </a:r>
            <a:r>
              <a:rPr lang="ru-RU" sz="3800" b="1" dirty="0" smtClean="0">
                <a:solidFill>
                  <a:schemeClr val="tx2"/>
                </a:solidFill>
              </a:rPr>
              <a:t> для потока высокого качества </a:t>
            </a:r>
            <a:r>
              <a:rPr lang="en-US" sz="3800" b="1" dirty="0" smtClean="0">
                <a:solidFill>
                  <a:schemeClr val="tx2"/>
                </a:solidFill>
              </a:rPr>
              <a:t>Hi</a:t>
            </a:r>
            <a:r>
              <a:rPr lang="ru-RU" sz="3800" b="1" dirty="0" smtClean="0">
                <a:solidFill>
                  <a:schemeClr val="tx2"/>
                </a:solidFill>
              </a:rPr>
              <a:t>)</a:t>
            </a:r>
            <a:endParaRPr lang="en-US" sz="3800" b="1" dirty="0" smtClean="0">
              <a:solidFill>
                <a:schemeClr val="tx2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800" b="1" dirty="0" smtClean="0">
              <a:solidFill>
                <a:schemeClr val="tx2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800" b="1" dirty="0">
                <a:solidFill>
                  <a:schemeClr val="tx2"/>
                </a:solidFill>
              </a:rPr>
              <a:t>4</a:t>
            </a:r>
            <a:r>
              <a:rPr lang="ru-RU" sz="3800" b="1" dirty="0" smtClean="0">
                <a:solidFill>
                  <a:schemeClr val="tx2"/>
                </a:solidFill>
              </a:rPr>
              <a:t>. </a:t>
            </a:r>
            <a:r>
              <a:rPr lang="ru-RU" sz="3800" b="1" dirty="0" err="1" smtClean="0">
                <a:solidFill>
                  <a:schemeClr val="tx2"/>
                </a:solidFill>
              </a:rPr>
              <a:t>Плейлист</a:t>
            </a:r>
            <a:r>
              <a:rPr lang="ru-RU" sz="3800" b="1" dirty="0" smtClean="0">
                <a:solidFill>
                  <a:schemeClr val="tx2"/>
                </a:solidFill>
              </a:rPr>
              <a:t> нижнего уровня содержит </a:t>
            </a:r>
            <a:r>
              <a:rPr lang="ru-RU" sz="3800" b="1" dirty="0">
                <a:solidFill>
                  <a:schemeClr val="tx2"/>
                </a:solidFill>
              </a:rPr>
              <a:t>ссылки на </a:t>
            </a:r>
            <a:r>
              <a:rPr lang="ru-RU" sz="3800" b="1" dirty="0" smtClean="0">
                <a:solidFill>
                  <a:schemeClr val="tx2"/>
                </a:solidFill>
              </a:rPr>
              <a:t>сегменты потока (</a:t>
            </a:r>
            <a:r>
              <a:rPr lang="ru-RU" sz="3800" b="1" dirty="0" err="1" smtClean="0">
                <a:solidFill>
                  <a:schemeClr val="tx2"/>
                </a:solidFill>
              </a:rPr>
              <a:t>чанки</a:t>
            </a:r>
            <a:r>
              <a:rPr lang="ru-RU" sz="3800" b="1" dirty="0" smtClean="0">
                <a:solidFill>
                  <a:schemeClr val="tx2"/>
                </a:solidFill>
              </a:rPr>
              <a:t>): 1.</a:t>
            </a:r>
            <a:r>
              <a:rPr lang="en-US" sz="3800" b="1" dirty="0" err="1" smtClean="0">
                <a:solidFill>
                  <a:schemeClr val="tx2"/>
                </a:solidFill>
              </a:rPr>
              <a:t>ts</a:t>
            </a:r>
            <a:r>
              <a:rPr lang="en-US" sz="3800" b="1" dirty="0" smtClean="0">
                <a:solidFill>
                  <a:schemeClr val="tx2"/>
                </a:solidFill>
              </a:rPr>
              <a:t>, 2.ts, 3.ts </a:t>
            </a:r>
            <a:r>
              <a:rPr lang="ru-RU" sz="3800" b="1" dirty="0" smtClean="0">
                <a:solidFill>
                  <a:schemeClr val="tx2"/>
                </a:solidFill>
              </a:rPr>
              <a:t>и т.д.</a:t>
            </a: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2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solidFill>
                  <a:schemeClr val="tx2"/>
                </a:solidFill>
              </a:rPr>
              <a:t>Тэг </a:t>
            </a:r>
            <a:r>
              <a:rPr lang="ru-RU" sz="3800" b="1" dirty="0">
                <a:solidFill>
                  <a:schemeClr val="tx2"/>
                </a:solidFill>
              </a:rPr>
              <a:t>#</a:t>
            </a:r>
            <a:r>
              <a:rPr lang="ru-RU" sz="3800" b="1" dirty="0" smtClean="0">
                <a:solidFill>
                  <a:schemeClr val="tx2"/>
                </a:solidFill>
              </a:rPr>
              <a:t>EXT-X-TARGETDURATION:10   -  </a:t>
            </a:r>
            <a:r>
              <a:rPr lang="ru-RU" sz="3800" b="1" dirty="0">
                <a:solidFill>
                  <a:schemeClr val="tx2"/>
                </a:solidFill>
              </a:rPr>
              <a:t>длительность видео, передаваемого в сегментах (10 секунд</a:t>
            </a:r>
            <a:r>
              <a:rPr lang="ru-RU" sz="3800" b="1" dirty="0" smtClean="0">
                <a:solidFill>
                  <a:schemeClr val="tx2"/>
                </a:solidFill>
              </a:rPr>
              <a:t>)</a:t>
            </a: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chemeClr val="tx2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solidFill>
                  <a:schemeClr val="tx2"/>
                </a:solidFill>
              </a:rPr>
              <a:t>Тэги </a:t>
            </a:r>
            <a:r>
              <a:rPr lang="ru-RU" sz="3800" b="1" dirty="0">
                <a:solidFill>
                  <a:schemeClr val="tx2"/>
                </a:solidFill>
              </a:rPr>
              <a:t>#EXTINF:10 </a:t>
            </a:r>
            <a:r>
              <a:rPr lang="ru-RU" sz="3800" b="1" dirty="0" smtClean="0">
                <a:solidFill>
                  <a:schemeClr val="tx2"/>
                </a:solidFill>
              </a:rPr>
              <a:t> -  длительность </a:t>
            </a:r>
            <a:r>
              <a:rPr lang="ru-RU" sz="3800" b="1" dirty="0">
                <a:solidFill>
                  <a:schemeClr val="tx2"/>
                </a:solidFill>
              </a:rPr>
              <a:t>каждого </a:t>
            </a:r>
            <a:r>
              <a:rPr lang="ru-RU" sz="3800" b="1" dirty="0" smtClean="0">
                <a:solidFill>
                  <a:schemeClr val="tx2"/>
                </a:solidFill>
              </a:rPr>
              <a:t>сегмента</a:t>
            </a: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800" b="1" dirty="0">
                <a:solidFill>
                  <a:schemeClr val="tx2"/>
                </a:solidFill>
              </a:rPr>
              <a:t>5</a:t>
            </a:r>
            <a:r>
              <a:rPr lang="ru-RU" sz="3800" b="1" dirty="0" smtClean="0">
                <a:solidFill>
                  <a:schemeClr val="tx2"/>
                </a:solidFill>
              </a:rPr>
              <a:t>. Каждый </a:t>
            </a:r>
            <a:r>
              <a:rPr lang="ru-RU" sz="3800" b="1" dirty="0">
                <a:solidFill>
                  <a:schemeClr val="tx2"/>
                </a:solidFill>
              </a:rPr>
              <a:t>сегмент содержит 10 секунд видео, поэтому приемное устройство может автоматически с интервалом 10 секунд адаптироваться к изменяющимся параметрам </a:t>
            </a:r>
            <a:r>
              <a:rPr lang="ru-RU" sz="3800" b="1" dirty="0" smtClean="0">
                <a:solidFill>
                  <a:schemeClr val="tx2"/>
                </a:solidFill>
              </a:rPr>
              <a:t>передачи</a:t>
            </a:r>
            <a:endParaRPr lang="ru-RU" sz="3800" b="1" dirty="0">
              <a:solidFill>
                <a:schemeClr val="tx2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</p:nvPr>
        </p:nvGraphicFramePr>
        <p:xfrm>
          <a:off x="5364163" y="2216150"/>
          <a:ext cx="3322637" cy="26050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22712"/>
              </a:tblGrid>
              <a:tr h="236560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#EXTM3U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#EXT-X-TARGETDURATION:</a:t>
                      </a: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#EXT-X-MEDIA-SEQUENCE:1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#EXTINF:</a:t>
                      </a: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0,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Hi/1.ts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#EXTINF:</a:t>
                      </a: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0,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Hi/2.ts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#EXTINF:</a:t>
                      </a: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0,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Hi/3.ts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#EXTINF:</a:t>
                      </a: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0,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Hi/4.ts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#EXTINF:</a:t>
                      </a:r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0,</a:t>
                      </a:r>
                    </a:p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Hi/5.ts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975" marR="8975" marT="8975" marB="8975" anchor="ctr"/>
                </a:tc>
              </a:tr>
            </a:tbl>
          </a:graphicData>
        </a:graphic>
      </p:graphicFrame>
      <p:sp>
        <p:nvSpPr>
          <p:cNvPr id="6" name="Полилиния 5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Плейлист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нижнего уровня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Подзаголовок 2"/>
          <p:cNvSpPr txBox="1">
            <a:spLocks/>
          </p:cNvSpPr>
          <p:nvPr/>
        </p:nvSpPr>
        <p:spPr>
          <a:xfrm>
            <a:off x="4788024" y="1622393"/>
            <a:ext cx="3960440" cy="4254879"/>
          </a:xfrm>
          <a:prstGeom prst="rect">
            <a:avLst/>
          </a:prstGeom>
        </p:spPr>
        <p:txBody>
          <a:bodyPr lIns="107287" tIns="0" rIns="107287" bIns="53643"/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lvl="8" algn="just" defTabSz="1072866">
              <a:spcBef>
                <a:spcPts val="600"/>
              </a:spcBef>
              <a:defRPr/>
            </a:pPr>
            <a:r>
              <a:rPr lang="ru-RU" sz="1400" b="1" dirty="0" smtClean="0">
                <a:solidFill>
                  <a:schemeClr val="tx2"/>
                </a:solidFill>
                <a:latin typeface="Calibri (Основной текст)"/>
              </a:rPr>
              <a:t>Кодирование </a:t>
            </a:r>
            <a:r>
              <a:rPr lang="ru-RU" sz="1400" b="1" dirty="0">
                <a:solidFill>
                  <a:schemeClr val="tx2"/>
                </a:solidFill>
                <a:latin typeface="Calibri (Основной текст)"/>
              </a:rPr>
              <a:t>и передача медиа контента в </a:t>
            </a:r>
            <a:r>
              <a:rPr lang="ru-RU" sz="1400" b="1" dirty="0" smtClean="0">
                <a:solidFill>
                  <a:schemeClr val="tx2"/>
                </a:solidFill>
                <a:latin typeface="Calibri (Основной текст)"/>
              </a:rPr>
              <a:t>различных </a:t>
            </a:r>
            <a:r>
              <a:rPr lang="ru-RU" sz="1400" b="1" dirty="0">
                <a:solidFill>
                  <a:schemeClr val="tx2"/>
                </a:solidFill>
                <a:latin typeface="Calibri (Основной текст)"/>
              </a:rPr>
              <a:t>форматах, разрешениях и </a:t>
            </a:r>
            <a:r>
              <a:rPr lang="ru-RU" sz="1400" b="1" dirty="0" err="1" smtClean="0">
                <a:solidFill>
                  <a:schemeClr val="tx2"/>
                </a:solidFill>
                <a:latin typeface="Calibri (Основной текст)"/>
              </a:rPr>
              <a:t>битрейтах</a:t>
            </a:r>
            <a:r>
              <a:rPr lang="ru-RU" sz="1400" b="1" dirty="0" smtClean="0">
                <a:solidFill>
                  <a:schemeClr val="tx2"/>
                </a:solidFill>
                <a:latin typeface="Calibri (Основной текст)"/>
              </a:rPr>
              <a:t> </a:t>
            </a:r>
          </a:p>
          <a:p>
            <a:pPr marL="0" lvl="8" algn="just" defTabSz="1072866">
              <a:spcBef>
                <a:spcPts val="600"/>
              </a:spcBef>
              <a:defRPr/>
            </a:pPr>
            <a:r>
              <a:rPr lang="ru-RU" sz="1400" b="1" dirty="0" smtClean="0">
                <a:solidFill>
                  <a:schemeClr val="tx2"/>
                </a:solidFill>
                <a:latin typeface="Calibri (Основной текст)"/>
              </a:rPr>
              <a:t>Подбор </a:t>
            </a:r>
            <a:r>
              <a:rPr lang="ru-RU" sz="1400" b="1" dirty="0">
                <a:solidFill>
                  <a:schemeClr val="tx2"/>
                </a:solidFill>
                <a:latin typeface="Calibri (Основной текст)"/>
              </a:rPr>
              <a:t>профиля и скорости потоков под решение и приемные </a:t>
            </a:r>
            <a:r>
              <a:rPr lang="ru-RU" sz="1400" b="1" dirty="0" smtClean="0">
                <a:solidFill>
                  <a:schemeClr val="tx2"/>
                </a:solidFill>
                <a:latin typeface="Calibri (Основной текст)"/>
              </a:rPr>
              <a:t>устройства</a:t>
            </a:r>
          </a:p>
          <a:p>
            <a:pPr marL="0" lvl="8" algn="just" defTabSz="1072866">
              <a:spcBef>
                <a:spcPts val="600"/>
              </a:spcBef>
              <a:defRPr/>
            </a:pPr>
            <a:r>
              <a:rPr lang="ru-RU" sz="1400" b="1" dirty="0" smtClean="0">
                <a:solidFill>
                  <a:schemeClr val="tx2"/>
                </a:solidFill>
                <a:latin typeface="Calibri (Основной текст)"/>
              </a:rPr>
              <a:t>Гарантированная доставка потока</a:t>
            </a:r>
            <a:endParaRPr lang="en-US" sz="1400" b="1" dirty="0" smtClean="0">
              <a:solidFill>
                <a:schemeClr val="tx2"/>
              </a:solidFill>
              <a:latin typeface="Calibri (Основной текст)"/>
            </a:endParaRPr>
          </a:p>
          <a:p>
            <a:pPr marL="0" lvl="8" algn="just" defTabSz="1072866">
              <a:spcBef>
                <a:spcPts val="600"/>
              </a:spcBef>
              <a:defRPr/>
            </a:pPr>
            <a:r>
              <a:rPr lang="ru-RU" sz="1400" b="1" dirty="0" smtClean="0">
                <a:solidFill>
                  <a:schemeClr val="tx2"/>
                </a:solidFill>
                <a:latin typeface="Calibri (Основной текст)"/>
              </a:rPr>
              <a:t>Собственный </a:t>
            </a:r>
            <a:r>
              <a:rPr lang="ru-RU" sz="1400" b="1" dirty="0">
                <a:solidFill>
                  <a:schemeClr val="tx2"/>
                </a:solidFill>
                <a:latin typeface="Calibri (Основной текст)"/>
              </a:rPr>
              <a:t>сервер адаптивного вещания </a:t>
            </a:r>
            <a:r>
              <a:rPr lang="en-US" sz="1400" b="1" dirty="0">
                <a:solidFill>
                  <a:schemeClr val="tx2"/>
                </a:solidFill>
                <a:latin typeface="Calibri (Основной текст)"/>
              </a:rPr>
              <a:t>V-Cinema HLS </a:t>
            </a:r>
            <a:endParaRPr lang="ru-RU" sz="1400" b="1" dirty="0">
              <a:solidFill>
                <a:schemeClr val="tx2"/>
              </a:solidFill>
              <a:latin typeface="Calibri (Основной текст)"/>
            </a:endParaRPr>
          </a:p>
          <a:p>
            <a:pPr marL="0" lvl="8" algn="just" defTabSz="1072866">
              <a:spcBef>
                <a:spcPts val="600"/>
              </a:spcBef>
              <a:defRPr/>
            </a:pPr>
            <a:r>
              <a:rPr lang="ru-RU" sz="1400" b="1" dirty="0">
                <a:solidFill>
                  <a:schemeClr val="tx2"/>
                </a:solidFill>
                <a:latin typeface="Calibri (Основной текст)"/>
              </a:rPr>
              <a:t>Совместимость с серверами адаптивного вещания сторонних производителей </a:t>
            </a:r>
            <a:r>
              <a:rPr lang="en-US" sz="1400" b="1" dirty="0">
                <a:solidFill>
                  <a:schemeClr val="tx2"/>
                </a:solidFill>
                <a:latin typeface="Calibri (Основной текст)"/>
              </a:rPr>
              <a:t>(Microsoft, </a:t>
            </a:r>
            <a:r>
              <a:rPr lang="en-US" sz="1400" b="1" dirty="0" err="1">
                <a:solidFill>
                  <a:schemeClr val="tx2"/>
                </a:solidFill>
                <a:latin typeface="Calibri (Основной текст)"/>
              </a:rPr>
              <a:t>Wowza</a:t>
            </a:r>
            <a:r>
              <a:rPr lang="en-US" sz="1400" b="1" dirty="0">
                <a:solidFill>
                  <a:schemeClr val="tx2"/>
                </a:solidFill>
                <a:latin typeface="Calibri (Основной текст)"/>
              </a:rPr>
              <a:t>, </a:t>
            </a:r>
            <a:r>
              <a:rPr lang="en-US" sz="1400" b="1" dirty="0" err="1">
                <a:solidFill>
                  <a:schemeClr val="tx2"/>
                </a:solidFill>
                <a:latin typeface="Calibri (Основной текст)"/>
              </a:rPr>
              <a:t>Evostream</a:t>
            </a:r>
            <a:r>
              <a:rPr lang="en-US" sz="1400" b="1" dirty="0">
                <a:solidFill>
                  <a:schemeClr val="tx2"/>
                </a:solidFill>
                <a:latin typeface="Calibri (Основной текст)"/>
              </a:rPr>
              <a:t> </a:t>
            </a:r>
            <a:r>
              <a:rPr lang="ru-RU" sz="1400" b="1" dirty="0">
                <a:solidFill>
                  <a:schemeClr val="tx2"/>
                </a:solidFill>
                <a:latin typeface="Calibri (Основной текст)"/>
              </a:rPr>
              <a:t>и др.)</a:t>
            </a:r>
          </a:p>
          <a:p>
            <a:pPr marL="0" lvl="8" algn="just" defTabSz="1072866">
              <a:spcBef>
                <a:spcPts val="600"/>
              </a:spcBef>
              <a:defRPr/>
            </a:pPr>
            <a:r>
              <a:rPr lang="ru-RU" sz="1400" b="1" dirty="0">
                <a:solidFill>
                  <a:schemeClr val="tx2"/>
                </a:solidFill>
                <a:latin typeface="Calibri (Основной текст)"/>
              </a:rPr>
              <a:t>Интеграция с системами учета и защиты контента</a:t>
            </a:r>
          </a:p>
          <a:p>
            <a:pPr marL="0" lvl="8" algn="just" defTabSz="1072866">
              <a:spcBef>
                <a:spcPts val="600"/>
              </a:spcBef>
              <a:defRPr/>
            </a:pPr>
            <a:r>
              <a:rPr lang="ru-RU" sz="1400" b="1" dirty="0">
                <a:solidFill>
                  <a:schemeClr val="tx2"/>
                </a:solidFill>
                <a:latin typeface="Calibri (Основной текст)"/>
              </a:rPr>
              <a:t>Инструментарий для создания клиентских приложений на различных платформах</a:t>
            </a:r>
          </a:p>
          <a:p>
            <a:pPr marL="0" lvl="8" algn="just" defTabSz="1072866">
              <a:spcBef>
                <a:spcPts val="600"/>
              </a:spcBef>
              <a:defRPr/>
            </a:pPr>
            <a:r>
              <a:rPr lang="ru-RU" sz="1400" b="1" dirty="0">
                <a:solidFill>
                  <a:schemeClr val="tx2"/>
                </a:solidFill>
                <a:latin typeface="Calibri (Основной текст)"/>
              </a:rPr>
              <a:t>Поддержка различных абонентских устройств</a:t>
            </a:r>
          </a:p>
          <a:p>
            <a:pPr marL="0" lvl="8" algn="l" defTabSz="1072866"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marL="0" lvl="8" algn="l" defTabSz="1072866">
              <a:defRPr/>
            </a:pPr>
            <a:endParaRPr lang="ru-RU" b="1" dirty="0" smtClean="0">
              <a:solidFill>
                <a:srgbClr val="002060"/>
              </a:solidFill>
            </a:endParaRPr>
          </a:p>
          <a:p>
            <a:pPr marL="536433" indent="-536433" defTabSz="1072866" fontAlgn="auto"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v"/>
              <a:defRPr/>
            </a:pPr>
            <a:endParaRPr lang="ru-RU" sz="2300" b="1" dirty="0" smtClean="0">
              <a:solidFill>
                <a:srgbClr val="002060"/>
              </a:solidFill>
            </a:endParaRPr>
          </a:p>
        </p:txBody>
      </p:sp>
      <p:pic>
        <p:nvPicPr>
          <p:cNvPr id="38914" name="Picture 2" descr="C:\Users\Maria.Ber\Desktop\C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24138"/>
            <a:ext cx="1554163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6" descr="C:\Users\Maria.Ber\Desktop\CSTB'13\маркетинговые материалы\Кросс платформенный плеер\iO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5825" y="4098925"/>
            <a:ext cx="43815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8" descr="C:\Users\Maria.Ber\Desktop\ad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95638" y="1916113"/>
            <a:ext cx="895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9" descr="C:\Users\Maria.Ber\Desktop\CSTB'13\маркетинговые материалы\Кросс платформенный плеер\Android-TV-Box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32163" y="3013075"/>
            <a:ext cx="7588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10" descr="C:\Users\Maria.Ber\Desktop\HL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1788" y="4384675"/>
            <a:ext cx="1371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11" descr="C:\Users\Maria.Ber\Desktop\CD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59013" y="4508500"/>
            <a:ext cx="7334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TextBox 57"/>
          <p:cNvSpPr txBox="1">
            <a:spLocks noChangeArrowheads="1"/>
          </p:cNvSpPr>
          <p:nvPr/>
        </p:nvSpPr>
        <p:spPr bwMode="auto">
          <a:xfrm>
            <a:off x="3563938" y="4748213"/>
            <a:ext cx="8032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latin typeface="Calibri" pitchFamily="34" charset="0"/>
              </a:rPr>
              <a:t>Mobile Devices</a:t>
            </a:r>
            <a:endParaRPr lang="ru-RU" sz="1200" b="1">
              <a:latin typeface="Calibri" pitchFamily="34" charset="0"/>
            </a:endParaRPr>
          </a:p>
        </p:txBody>
      </p:sp>
      <p:sp>
        <p:nvSpPr>
          <p:cNvPr id="38921" name="TextBox 58"/>
          <p:cNvSpPr txBox="1">
            <a:spLocks noChangeArrowheads="1"/>
          </p:cNvSpPr>
          <p:nvPr/>
        </p:nvSpPr>
        <p:spPr bwMode="auto">
          <a:xfrm>
            <a:off x="3624263" y="3498850"/>
            <a:ext cx="868362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b="1">
                <a:latin typeface="Calibri" pitchFamily="34" charset="0"/>
              </a:rPr>
              <a:t>STBs</a:t>
            </a:r>
            <a:endParaRPr lang="ru-RU" sz="1200" b="1">
              <a:latin typeface="Calibri" pitchFamily="34" charset="0"/>
            </a:endParaRPr>
          </a:p>
        </p:txBody>
      </p:sp>
      <p:grpSp>
        <p:nvGrpSpPr>
          <p:cNvPr id="38922" name="Группа 59"/>
          <p:cNvGrpSpPr>
            <a:grpSpLocks/>
          </p:cNvGrpSpPr>
          <p:nvPr/>
        </p:nvGrpSpPr>
        <p:grpSpPr bwMode="auto">
          <a:xfrm rot="5400000">
            <a:off x="255587" y="3983038"/>
            <a:ext cx="690563" cy="217488"/>
            <a:chOff x="2569776" y="4788024"/>
            <a:chExt cx="576304" cy="73743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2569776" y="4789100"/>
              <a:ext cx="406725" cy="72128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62" name="Равнобедренный треугольник 61"/>
            <p:cNvSpPr/>
            <p:nvPr/>
          </p:nvSpPr>
          <p:spPr>
            <a:xfrm rot="5400000">
              <a:off x="3003366" y="4788441"/>
              <a:ext cx="72128" cy="7021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3" name="Равнобедренный треугольник 62"/>
            <p:cNvSpPr/>
            <p:nvPr/>
          </p:nvSpPr>
          <p:spPr>
            <a:xfrm rot="5400000">
              <a:off x="3074907" y="4790056"/>
              <a:ext cx="72128" cy="7021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8923" name="Группа 63"/>
          <p:cNvGrpSpPr>
            <a:grpSpLocks/>
          </p:cNvGrpSpPr>
          <p:nvPr/>
        </p:nvGrpSpPr>
        <p:grpSpPr bwMode="auto">
          <a:xfrm>
            <a:off x="1781175" y="4732338"/>
            <a:ext cx="503238" cy="258762"/>
            <a:chOff x="2694912" y="4788024"/>
            <a:chExt cx="451168" cy="73742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2694912" y="4793905"/>
              <a:ext cx="276109" cy="57908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66" name="Равнобедренный треугольник 65"/>
            <p:cNvSpPr/>
            <p:nvPr/>
          </p:nvSpPr>
          <p:spPr>
            <a:xfrm rot="5400000">
              <a:off x="3002659" y="4789121"/>
              <a:ext cx="71932" cy="6973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Равнобедренный треугольник 66"/>
            <p:cNvSpPr/>
            <p:nvPr/>
          </p:nvSpPr>
          <p:spPr>
            <a:xfrm rot="5400000">
              <a:off x="3075244" y="4790930"/>
              <a:ext cx="71932" cy="6973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8924" name="Группа 67"/>
          <p:cNvGrpSpPr>
            <a:grpSpLocks/>
          </p:cNvGrpSpPr>
          <p:nvPr/>
        </p:nvGrpSpPr>
        <p:grpSpPr bwMode="auto">
          <a:xfrm>
            <a:off x="3217863" y="3567113"/>
            <a:ext cx="415925" cy="96837"/>
            <a:chOff x="2773290" y="4788024"/>
            <a:chExt cx="372790" cy="80644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2773290" y="4789346"/>
              <a:ext cx="203469" cy="79322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 rot="5400000">
              <a:off x="3002959" y="4788859"/>
              <a:ext cx="71390" cy="69720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1" name="Равнобедренный треугольник 70"/>
            <p:cNvSpPr/>
            <p:nvPr/>
          </p:nvSpPr>
          <p:spPr>
            <a:xfrm rot="5400000">
              <a:off x="3074863" y="4790842"/>
              <a:ext cx="72713" cy="6972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8925" name="Группа 71"/>
          <p:cNvGrpSpPr>
            <a:grpSpLocks/>
          </p:cNvGrpSpPr>
          <p:nvPr/>
        </p:nvGrpSpPr>
        <p:grpSpPr bwMode="auto">
          <a:xfrm>
            <a:off x="3217863" y="2524125"/>
            <a:ext cx="415925" cy="96838"/>
            <a:chOff x="2773290" y="4788024"/>
            <a:chExt cx="372790" cy="80644"/>
          </a:xfrm>
        </p:grpSpPr>
        <p:sp>
          <p:nvSpPr>
            <p:cNvPr id="73" name="Прямоугольник 72"/>
            <p:cNvSpPr/>
            <p:nvPr/>
          </p:nvSpPr>
          <p:spPr>
            <a:xfrm>
              <a:off x="2773290" y="4789346"/>
              <a:ext cx="203469" cy="79322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74" name="Равнобедренный треугольник 73"/>
            <p:cNvSpPr/>
            <p:nvPr/>
          </p:nvSpPr>
          <p:spPr>
            <a:xfrm rot="5400000">
              <a:off x="3002959" y="4788859"/>
              <a:ext cx="71389" cy="69720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5" name="Равнобедренный треугольник 74"/>
            <p:cNvSpPr/>
            <p:nvPr/>
          </p:nvSpPr>
          <p:spPr>
            <a:xfrm rot="5400000">
              <a:off x="3074864" y="4790842"/>
              <a:ext cx="72711" cy="6972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6" name="Прямоугольник 75"/>
          <p:cNvSpPr/>
          <p:nvPr/>
        </p:nvSpPr>
        <p:spPr>
          <a:xfrm rot="5400000">
            <a:off x="2028825" y="3659188"/>
            <a:ext cx="2333625" cy="66675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3"/>
              </a:solidFill>
            </a:endParaRPr>
          </a:p>
        </p:txBody>
      </p:sp>
      <p:grpSp>
        <p:nvGrpSpPr>
          <p:cNvPr id="38927" name="Группа 76"/>
          <p:cNvGrpSpPr>
            <a:grpSpLocks/>
          </p:cNvGrpSpPr>
          <p:nvPr/>
        </p:nvGrpSpPr>
        <p:grpSpPr bwMode="auto">
          <a:xfrm rot="5400000">
            <a:off x="1099343" y="3983832"/>
            <a:ext cx="690563" cy="215900"/>
            <a:chOff x="2569776" y="4788024"/>
            <a:chExt cx="576304" cy="73743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2569776" y="4790193"/>
              <a:ext cx="406725" cy="72116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79" name="Равнобедренный треугольник 78"/>
            <p:cNvSpPr/>
            <p:nvPr/>
          </p:nvSpPr>
          <p:spPr>
            <a:xfrm rot="5400000">
              <a:off x="3003372" y="4789516"/>
              <a:ext cx="72116" cy="7021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0" name="Равнобедренный треугольник 79"/>
            <p:cNvSpPr/>
            <p:nvPr/>
          </p:nvSpPr>
          <p:spPr>
            <a:xfrm rot="5400000">
              <a:off x="3074913" y="4791142"/>
              <a:ext cx="72116" cy="7021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8928" name="Группа 80"/>
          <p:cNvGrpSpPr>
            <a:grpSpLocks/>
          </p:cNvGrpSpPr>
          <p:nvPr/>
        </p:nvGrpSpPr>
        <p:grpSpPr bwMode="auto">
          <a:xfrm rot="5400000">
            <a:off x="692150" y="3983038"/>
            <a:ext cx="690563" cy="217487"/>
            <a:chOff x="2569776" y="4788024"/>
            <a:chExt cx="576304" cy="73743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2569776" y="4789101"/>
              <a:ext cx="406725" cy="72128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83" name="Равнобедренный треугольник 82"/>
            <p:cNvSpPr/>
            <p:nvPr/>
          </p:nvSpPr>
          <p:spPr>
            <a:xfrm rot="5400000">
              <a:off x="3003366" y="4788441"/>
              <a:ext cx="72128" cy="7021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4" name="Равнобедренный треугольник 83"/>
            <p:cNvSpPr/>
            <p:nvPr/>
          </p:nvSpPr>
          <p:spPr>
            <a:xfrm rot="5400000">
              <a:off x="3074907" y="4790056"/>
              <a:ext cx="72128" cy="7021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8929" name="Группа 84"/>
          <p:cNvGrpSpPr>
            <a:grpSpLocks/>
          </p:cNvGrpSpPr>
          <p:nvPr/>
        </p:nvGrpSpPr>
        <p:grpSpPr bwMode="auto">
          <a:xfrm rot="5400000">
            <a:off x="681832" y="2213769"/>
            <a:ext cx="692150" cy="217487"/>
            <a:chOff x="2569776" y="4788024"/>
            <a:chExt cx="576304" cy="73743"/>
          </a:xfrm>
        </p:grpSpPr>
        <p:sp>
          <p:nvSpPr>
            <p:cNvPr id="86" name="Прямоугольник 85"/>
            <p:cNvSpPr/>
            <p:nvPr/>
          </p:nvSpPr>
          <p:spPr>
            <a:xfrm>
              <a:off x="2569776" y="4789101"/>
              <a:ext cx="407114" cy="72128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87" name="Равнобедренный треугольник 86"/>
            <p:cNvSpPr/>
            <p:nvPr/>
          </p:nvSpPr>
          <p:spPr>
            <a:xfrm rot="5400000">
              <a:off x="3002951" y="4787861"/>
              <a:ext cx="72128" cy="7137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8" name="Равнобедренный треугольник 87"/>
            <p:cNvSpPr/>
            <p:nvPr/>
          </p:nvSpPr>
          <p:spPr>
            <a:xfrm rot="5400000">
              <a:off x="3074988" y="4790137"/>
              <a:ext cx="72128" cy="7005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930" name="TextBox 88"/>
          <p:cNvSpPr txBox="1">
            <a:spLocks noChangeArrowheads="1"/>
          </p:cNvSpPr>
          <p:nvPr/>
        </p:nvSpPr>
        <p:spPr bwMode="auto">
          <a:xfrm>
            <a:off x="1165225" y="2035175"/>
            <a:ext cx="6397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 b="1">
                <a:latin typeface="Calibri" pitchFamily="34" charset="0"/>
              </a:rPr>
              <a:t> 5Mbit</a:t>
            </a:r>
            <a:endParaRPr lang="ru-RU" sz="1400" b="1">
              <a:latin typeface="Calibri" pitchFamily="34" charset="0"/>
            </a:endParaRPr>
          </a:p>
        </p:txBody>
      </p:sp>
      <p:grpSp>
        <p:nvGrpSpPr>
          <p:cNvPr id="38931" name="Группа 89"/>
          <p:cNvGrpSpPr>
            <a:grpSpLocks/>
          </p:cNvGrpSpPr>
          <p:nvPr/>
        </p:nvGrpSpPr>
        <p:grpSpPr bwMode="auto">
          <a:xfrm>
            <a:off x="2982913" y="4794250"/>
            <a:ext cx="681037" cy="88900"/>
            <a:chOff x="2535621" y="4788024"/>
            <a:chExt cx="610459" cy="73742"/>
          </a:xfrm>
        </p:grpSpPr>
        <p:sp>
          <p:nvSpPr>
            <p:cNvPr id="91" name="Прямоугольник 90"/>
            <p:cNvSpPr/>
            <p:nvPr/>
          </p:nvSpPr>
          <p:spPr>
            <a:xfrm>
              <a:off x="2535621" y="4789341"/>
              <a:ext cx="441125" cy="7242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92" name="Равнобедренный треугольник 91"/>
            <p:cNvSpPr/>
            <p:nvPr/>
          </p:nvSpPr>
          <p:spPr>
            <a:xfrm rot="5400000">
              <a:off x="3002432" y="4789374"/>
              <a:ext cx="72426" cy="6972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3" name="Равнобедренный треугольник 92"/>
            <p:cNvSpPr/>
            <p:nvPr/>
          </p:nvSpPr>
          <p:spPr>
            <a:xfrm rot="5400000">
              <a:off x="3075005" y="4790690"/>
              <a:ext cx="72425" cy="6972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932" name="TextBox 93"/>
          <p:cNvSpPr txBox="1">
            <a:spLocks noChangeArrowheads="1"/>
          </p:cNvSpPr>
          <p:nvPr/>
        </p:nvSpPr>
        <p:spPr bwMode="auto">
          <a:xfrm>
            <a:off x="1781175" y="4449763"/>
            <a:ext cx="6381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 b="1">
                <a:latin typeface="Calibri" pitchFamily="34" charset="0"/>
              </a:rPr>
              <a:t>HTTP</a:t>
            </a:r>
            <a:endParaRPr lang="ru-RU" sz="1400" b="1">
              <a:latin typeface="Calibri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97571" y="3615132"/>
            <a:ext cx="240310" cy="610321"/>
          </a:xfrm>
          <a:prstGeom prst="rect">
            <a:avLst/>
          </a:prstGeom>
          <a:noFill/>
          <a:ln w="9525">
            <a:noFill/>
          </a:ln>
        </p:spPr>
        <p:txBody>
          <a:bodyPr vert="vert270" lIns="0" tIns="0" rIns="0" bIns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+mn-lt"/>
                <a:cs typeface="+mn-cs"/>
              </a:rPr>
              <a:t> 700K</a:t>
            </a:r>
            <a:endParaRPr lang="ru-RU" sz="1400" b="1" dirty="0">
              <a:latin typeface="+mn-lt"/>
              <a:cs typeface="+mn-cs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934131" y="3611339"/>
            <a:ext cx="240310" cy="649136"/>
          </a:xfrm>
          <a:prstGeom prst="rect">
            <a:avLst/>
          </a:prstGeom>
          <a:noFill/>
          <a:ln w="9525">
            <a:noFill/>
          </a:ln>
        </p:spPr>
        <p:txBody>
          <a:bodyPr vert="vert270" lIns="0" tIns="0" rIns="0" bIns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+mn-lt"/>
                <a:cs typeface="+mn-cs"/>
              </a:rPr>
              <a:t> 500K</a:t>
            </a:r>
            <a:endParaRPr lang="ru-RU" sz="1400" b="1" dirty="0">
              <a:latin typeface="+mn-lt"/>
              <a:cs typeface="+mn-cs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322575" y="3595924"/>
            <a:ext cx="240310" cy="664550"/>
          </a:xfrm>
          <a:prstGeom prst="rect">
            <a:avLst/>
          </a:prstGeom>
          <a:noFill/>
          <a:ln w="9525">
            <a:noFill/>
          </a:ln>
        </p:spPr>
        <p:txBody>
          <a:bodyPr vert="vert270" lIns="0" tIns="0" rIns="0" bIns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+mn-lt"/>
                <a:cs typeface="+mn-cs"/>
              </a:rPr>
              <a:t> 1Mbit</a:t>
            </a:r>
            <a:endParaRPr lang="ru-RU" sz="1400" b="1" dirty="0">
              <a:latin typeface="+mn-lt"/>
              <a:cs typeface="+mn-cs"/>
            </a:endParaRPr>
          </a:p>
        </p:txBody>
      </p:sp>
      <p:sp>
        <p:nvSpPr>
          <p:cNvPr id="38936" name="TextBox 99"/>
          <p:cNvSpPr txBox="1">
            <a:spLocks noChangeArrowheads="1"/>
          </p:cNvSpPr>
          <p:nvPr/>
        </p:nvSpPr>
        <p:spPr bwMode="auto">
          <a:xfrm>
            <a:off x="3492500" y="2520950"/>
            <a:ext cx="1017588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latin typeface="Calibri" pitchFamily="34" charset="0"/>
              </a:rPr>
              <a:t>Smart TV</a:t>
            </a:r>
            <a:endParaRPr lang="ru-RU" sz="1200" b="1">
              <a:latin typeface="Calibri" pitchFamily="34" charset="0"/>
            </a:endParaRPr>
          </a:p>
        </p:txBody>
      </p:sp>
      <p:sp>
        <p:nvSpPr>
          <p:cNvPr id="51" name="Полилиния 50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Мультискрин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Адаптивный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стриминг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938" name="Группа 100"/>
          <p:cNvGrpSpPr>
            <a:grpSpLocks/>
          </p:cNvGrpSpPr>
          <p:nvPr/>
        </p:nvGrpSpPr>
        <p:grpSpPr bwMode="auto">
          <a:xfrm>
            <a:off x="4587875" y="1622425"/>
            <a:ext cx="182563" cy="182563"/>
            <a:chOff x="5444991" y="4420799"/>
            <a:chExt cx="182562" cy="182562"/>
          </a:xfrm>
        </p:grpSpPr>
        <p:sp>
          <p:nvSpPr>
            <p:cNvPr id="102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3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39" name="Группа 103"/>
          <p:cNvGrpSpPr>
            <a:grpSpLocks/>
          </p:cNvGrpSpPr>
          <p:nvPr/>
        </p:nvGrpSpPr>
        <p:grpSpPr bwMode="auto">
          <a:xfrm>
            <a:off x="4587875" y="2349500"/>
            <a:ext cx="182563" cy="182563"/>
            <a:chOff x="108298" y="2060727"/>
            <a:chExt cx="182562" cy="182562"/>
          </a:xfrm>
        </p:grpSpPr>
        <p:sp>
          <p:nvSpPr>
            <p:cNvPr id="105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6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40" name="Группа 106"/>
          <p:cNvGrpSpPr>
            <a:grpSpLocks/>
          </p:cNvGrpSpPr>
          <p:nvPr/>
        </p:nvGrpSpPr>
        <p:grpSpPr bwMode="auto">
          <a:xfrm>
            <a:off x="4587875" y="4868863"/>
            <a:ext cx="182563" cy="182562"/>
            <a:chOff x="5446579" y="5553901"/>
            <a:chExt cx="182562" cy="182562"/>
          </a:xfrm>
        </p:grpSpPr>
        <p:sp>
          <p:nvSpPr>
            <p:cNvPr id="108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9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41" name="Группа 109"/>
          <p:cNvGrpSpPr>
            <a:grpSpLocks/>
          </p:cNvGrpSpPr>
          <p:nvPr/>
        </p:nvGrpSpPr>
        <p:grpSpPr bwMode="auto">
          <a:xfrm>
            <a:off x="4587875" y="2852738"/>
            <a:ext cx="182563" cy="182562"/>
            <a:chOff x="108298" y="2060727"/>
            <a:chExt cx="182562" cy="182562"/>
          </a:xfrm>
        </p:grpSpPr>
        <p:sp>
          <p:nvSpPr>
            <p:cNvPr id="111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2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42" name="Группа 112"/>
          <p:cNvGrpSpPr>
            <a:grpSpLocks/>
          </p:cNvGrpSpPr>
          <p:nvPr/>
        </p:nvGrpSpPr>
        <p:grpSpPr bwMode="auto">
          <a:xfrm>
            <a:off x="4587875" y="5589588"/>
            <a:ext cx="182563" cy="182562"/>
            <a:chOff x="108298" y="2060727"/>
            <a:chExt cx="182562" cy="182562"/>
          </a:xfrm>
        </p:grpSpPr>
        <p:sp>
          <p:nvSpPr>
            <p:cNvPr id="114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5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43" name="Группа 115"/>
          <p:cNvGrpSpPr>
            <a:grpSpLocks/>
          </p:cNvGrpSpPr>
          <p:nvPr/>
        </p:nvGrpSpPr>
        <p:grpSpPr bwMode="auto">
          <a:xfrm>
            <a:off x="4587875" y="3141663"/>
            <a:ext cx="182563" cy="182562"/>
            <a:chOff x="5444991" y="4420799"/>
            <a:chExt cx="182562" cy="182562"/>
          </a:xfrm>
        </p:grpSpPr>
        <p:sp>
          <p:nvSpPr>
            <p:cNvPr id="11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44" name="Группа 118"/>
          <p:cNvGrpSpPr>
            <a:grpSpLocks/>
          </p:cNvGrpSpPr>
          <p:nvPr/>
        </p:nvGrpSpPr>
        <p:grpSpPr bwMode="auto">
          <a:xfrm>
            <a:off x="4587875" y="3644900"/>
            <a:ext cx="182563" cy="182563"/>
            <a:chOff x="108298" y="2060727"/>
            <a:chExt cx="182562" cy="182562"/>
          </a:xfrm>
        </p:grpSpPr>
        <p:sp>
          <p:nvSpPr>
            <p:cNvPr id="12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45" name="Группа 121"/>
          <p:cNvGrpSpPr>
            <a:grpSpLocks/>
          </p:cNvGrpSpPr>
          <p:nvPr/>
        </p:nvGrpSpPr>
        <p:grpSpPr bwMode="auto">
          <a:xfrm>
            <a:off x="4587875" y="4365625"/>
            <a:ext cx="182563" cy="182563"/>
            <a:chOff x="108298" y="2060727"/>
            <a:chExt cx="182562" cy="182562"/>
          </a:xfrm>
        </p:grpSpPr>
        <p:sp>
          <p:nvSpPr>
            <p:cNvPr id="123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4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5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Преимущества решения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042988" y="1685925"/>
            <a:ext cx="7985125" cy="4318000"/>
          </a:xfrm>
          <a:prstGeom prst="rect">
            <a:avLst/>
          </a:prstGeom>
        </p:spPr>
        <p:txBody>
          <a:bodyPr lIns="107287" tIns="53643" rIns="107287" bIns="53643">
            <a:normAutofit fontScale="77500" lnSpcReduction="20000"/>
          </a:bodyPr>
          <a:lstStyle>
            <a:lvl1pPr marL="402325" indent="-402325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1703" indent="-335270" algn="l" defTabSz="107286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41082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77515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13947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50380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486813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23246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559678" indent="-268216" algn="l" defTabSz="107286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u="sng" dirty="0" smtClean="0">
                <a:solidFill>
                  <a:srgbClr val="002060"/>
                </a:solidFill>
              </a:rPr>
              <a:t>Функциональные возможности:</a:t>
            </a:r>
            <a:endParaRPr lang="ru-RU" sz="2600" b="1" u="sng" dirty="0">
              <a:solidFill>
                <a:srgbClr val="002060"/>
              </a:solidFill>
            </a:endParaRPr>
          </a:p>
          <a:p>
            <a:pPr marL="0" indent="0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300" b="1" dirty="0" smtClean="0">
              <a:solidFill>
                <a:schemeClr val="tx2"/>
              </a:solidFill>
            </a:endParaRPr>
          </a:p>
          <a:p>
            <a:pPr marL="0" indent="0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 smtClean="0">
                <a:solidFill>
                  <a:schemeClr val="tx2"/>
                </a:solidFill>
              </a:rPr>
              <a:t>Резервирование</a:t>
            </a:r>
            <a:endParaRPr lang="ru-RU" sz="2300" b="1" dirty="0">
              <a:solidFill>
                <a:schemeClr val="tx2"/>
              </a:solidFill>
            </a:endParaRP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 err="1" smtClean="0">
                <a:solidFill>
                  <a:schemeClr val="tx2"/>
                </a:solidFill>
              </a:rPr>
              <a:t>Мультибитрейтное</a:t>
            </a:r>
            <a:r>
              <a:rPr lang="ru-RU" sz="2300" b="1" dirty="0" smtClean="0">
                <a:solidFill>
                  <a:schemeClr val="tx2"/>
                </a:solidFill>
              </a:rPr>
              <a:t> </a:t>
            </a:r>
            <a:r>
              <a:rPr lang="ru-RU" sz="2300" b="1" dirty="0">
                <a:solidFill>
                  <a:schemeClr val="tx2"/>
                </a:solidFill>
              </a:rPr>
              <a:t>кодирование входного потока в несколько выходных</a:t>
            </a:r>
            <a:endParaRPr lang="ru-RU" sz="2300" b="1" dirty="0" smtClean="0">
              <a:solidFill>
                <a:schemeClr val="tx2"/>
              </a:solidFill>
            </a:endParaRP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>
                <a:solidFill>
                  <a:schemeClr val="tx2"/>
                </a:solidFill>
              </a:rPr>
              <a:t>Запись  кодируемых потоков  в архив</a:t>
            </a: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300" b="1" dirty="0">
                <a:solidFill>
                  <a:schemeClr val="tx2"/>
                </a:solidFill>
              </a:rPr>
              <a:t>Upscale </a:t>
            </a:r>
            <a:r>
              <a:rPr lang="ru-RU" sz="2300" b="1" dirty="0">
                <a:solidFill>
                  <a:schemeClr val="tx2"/>
                </a:solidFill>
              </a:rPr>
              <a:t>до </a:t>
            </a:r>
            <a:r>
              <a:rPr lang="en-US" sz="2300" b="1" dirty="0">
                <a:solidFill>
                  <a:schemeClr val="tx2"/>
                </a:solidFill>
              </a:rPr>
              <a:t>HD </a:t>
            </a:r>
            <a:endParaRPr lang="ru-RU" sz="2300" b="1" dirty="0" smtClean="0">
              <a:solidFill>
                <a:schemeClr val="tx2"/>
              </a:solidFill>
            </a:endParaRP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>
                <a:solidFill>
                  <a:schemeClr val="tx2"/>
                </a:solidFill>
              </a:rPr>
              <a:t>Наложение </a:t>
            </a:r>
            <a:r>
              <a:rPr lang="ru-RU" sz="2300" b="1" dirty="0" smtClean="0">
                <a:solidFill>
                  <a:schemeClr val="tx2"/>
                </a:solidFill>
              </a:rPr>
              <a:t>логотипа</a:t>
            </a: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300" b="1" dirty="0" smtClean="0">
              <a:solidFill>
                <a:schemeClr val="tx2"/>
              </a:solidFill>
            </a:endParaRP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600" b="1" u="sng" dirty="0">
                <a:solidFill>
                  <a:srgbClr val="002060"/>
                </a:solidFill>
              </a:rPr>
              <a:t>Интерфейсы администратора сервера:</a:t>
            </a: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>
                <a:solidFill>
                  <a:schemeClr val="tx2"/>
                </a:solidFill>
              </a:rPr>
              <a:t>Отдельное </a:t>
            </a:r>
            <a:r>
              <a:rPr lang="ru-RU" sz="2300" b="1" dirty="0" err="1" smtClean="0">
                <a:solidFill>
                  <a:schemeClr val="tx2"/>
                </a:solidFill>
              </a:rPr>
              <a:t>Windows</a:t>
            </a:r>
            <a:r>
              <a:rPr lang="ru-RU" sz="2300" b="1" dirty="0" smtClean="0">
                <a:solidFill>
                  <a:schemeClr val="tx2"/>
                </a:solidFill>
              </a:rPr>
              <a:t>-приложение</a:t>
            </a:r>
            <a:endParaRPr lang="ru-RU" sz="2300" b="1" dirty="0">
              <a:solidFill>
                <a:schemeClr val="tx2"/>
              </a:solidFill>
            </a:endParaRP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 smtClean="0">
                <a:solidFill>
                  <a:schemeClr val="tx2"/>
                </a:solidFill>
              </a:rPr>
              <a:t>Веб-интерфейс </a:t>
            </a:r>
            <a:endParaRPr lang="ru-RU" sz="2300" b="1" dirty="0">
              <a:solidFill>
                <a:schemeClr val="tx2"/>
              </a:solidFill>
            </a:endParaRP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 smtClean="0">
                <a:solidFill>
                  <a:schemeClr val="tx2"/>
                </a:solidFill>
              </a:rPr>
              <a:t>SNMP</a:t>
            </a:r>
            <a:endParaRPr lang="ru-RU" sz="2300" b="1" dirty="0">
              <a:solidFill>
                <a:schemeClr val="tx2"/>
              </a:solidFill>
            </a:endParaRPr>
          </a:p>
          <a:p>
            <a:pPr marL="0" indent="0" algn="just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>
              <a:solidFill>
                <a:srgbClr val="002060"/>
              </a:solidFill>
            </a:endParaRPr>
          </a:p>
        </p:txBody>
      </p:sp>
      <p:grpSp>
        <p:nvGrpSpPr>
          <p:cNvPr id="40963" name="Группа 8"/>
          <p:cNvGrpSpPr>
            <a:grpSpLocks/>
          </p:cNvGrpSpPr>
          <p:nvPr/>
        </p:nvGrpSpPr>
        <p:grpSpPr bwMode="auto">
          <a:xfrm>
            <a:off x="827088" y="2741613"/>
            <a:ext cx="182562" cy="182562"/>
            <a:chOff x="5444991" y="4420799"/>
            <a:chExt cx="182562" cy="182562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64" name="Группа 11"/>
          <p:cNvGrpSpPr>
            <a:grpSpLocks/>
          </p:cNvGrpSpPr>
          <p:nvPr/>
        </p:nvGrpSpPr>
        <p:grpSpPr bwMode="auto">
          <a:xfrm>
            <a:off x="827088" y="3030538"/>
            <a:ext cx="182562" cy="182562"/>
            <a:chOff x="108298" y="2060727"/>
            <a:chExt cx="182562" cy="182562"/>
          </a:xfrm>
        </p:grpSpPr>
        <p:sp>
          <p:nvSpPr>
            <p:cNvPr id="13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65" name="Группа 14"/>
          <p:cNvGrpSpPr>
            <a:grpSpLocks/>
          </p:cNvGrpSpPr>
          <p:nvPr/>
        </p:nvGrpSpPr>
        <p:grpSpPr bwMode="auto">
          <a:xfrm>
            <a:off x="827088" y="3678238"/>
            <a:ext cx="182562" cy="182562"/>
            <a:chOff x="5446579" y="5553901"/>
            <a:chExt cx="182562" cy="182562"/>
          </a:xfrm>
        </p:grpSpPr>
        <p:sp>
          <p:nvSpPr>
            <p:cNvPr id="16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66" name="Группа 17"/>
          <p:cNvGrpSpPr>
            <a:grpSpLocks/>
          </p:cNvGrpSpPr>
          <p:nvPr/>
        </p:nvGrpSpPr>
        <p:grpSpPr bwMode="auto">
          <a:xfrm>
            <a:off x="827088" y="4686300"/>
            <a:ext cx="182562" cy="182563"/>
            <a:chOff x="5446579" y="5553901"/>
            <a:chExt cx="182562" cy="182562"/>
          </a:xfrm>
        </p:grpSpPr>
        <p:sp>
          <p:nvSpPr>
            <p:cNvPr id="19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67" name="Группа 20"/>
          <p:cNvGrpSpPr>
            <a:grpSpLocks/>
          </p:cNvGrpSpPr>
          <p:nvPr/>
        </p:nvGrpSpPr>
        <p:grpSpPr bwMode="auto">
          <a:xfrm>
            <a:off x="827088" y="3357563"/>
            <a:ext cx="182562" cy="182562"/>
            <a:chOff x="108298" y="2060727"/>
            <a:chExt cx="182562" cy="182562"/>
          </a:xfrm>
        </p:grpSpPr>
        <p:sp>
          <p:nvSpPr>
            <p:cNvPr id="22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3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68" name="Группа 23"/>
          <p:cNvGrpSpPr>
            <a:grpSpLocks/>
          </p:cNvGrpSpPr>
          <p:nvPr/>
        </p:nvGrpSpPr>
        <p:grpSpPr bwMode="auto">
          <a:xfrm>
            <a:off x="827088" y="5334000"/>
            <a:ext cx="182562" cy="182563"/>
            <a:chOff x="108298" y="2060727"/>
            <a:chExt cx="182562" cy="182562"/>
          </a:xfrm>
        </p:grpSpPr>
        <p:sp>
          <p:nvSpPr>
            <p:cNvPr id="25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6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69" name="Группа 26"/>
          <p:cNvGrpSpPr>
            <a:grpSpLocks/>
          </p:cNvGrpSpPr>
          <p:nvPr/>
        </p:nvGrpSpPr>
        <p:grpSpPr bwMode="auto">
          <a:xfrm>
            <a:off x="827088" y="2420938"/>
            <a:ext cx="182562" cy="182562"/>
            <a:chOff x="5444991" y="4420799"/>
            <a:chExt cx="182562" cy="182562"/>
          </a:xfrm>
        </p:grpSpPr>
        <p:sp>
          <p:nvSpPr>
            <p:cNvPr id="28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9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70" name="Группа 29"/>
          <p:cNvGrpSpPr>
            <a:grpSpLocks/>
          </p:cNvGrpSpPr>
          <p:nvPr/>
        </p:nvGrpSpPr>
        <p:grpSpPr bwMode="auto">
          <a:xfrm>
            <a:off x="827088" y="5013325"/>
            <a:ext cx="182562" cy="182563"/>
            <a:chOff x="5446579" y="5553901"/>
            <a:chExt cx="182562" cy="182562"/>
          </a:xfrm>
        </p:grpSpPr>
        <p:sp>
          <p:nvSpPr>
            <p:cNvPr id="31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2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CodecWorks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Server TV</a:t>
            </a: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Решение для операторов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02588" cy="749300"/>
          </a:xfrm>
        </p:spPr>
        <p:txBody>
          <a:bodyPr rtlCol="0">
            <a:normAutofit fontScale="40000" lnSpcReduction="20000"/>
          </a:bodyPr>
          <a:lstStyle/>
          <a:p>
            <a:pPr marL="0" indent="0" algn="ctr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>
                <a:solidFill>
                  <a:srgbClr val="002060"/>
                </a:solidFill>
              </a:rPr>
              <a:t>Аппаратное решение </a:t>
            </a:r>
            <a:r>
              <a:rPr lang="ru-RU" sz="4000" b="1" dirty="0" err="1">
                <a:solidFill>
                  <a:srgbClr val="002060"/>
                </a:solidFill>
              </a:rPr>
              <a:t>CodecWorks</a:t>
            </a:r>
            <a:r>
              <a:rPr lang="ru-RU" sz="4000" b="1" dirty="0">
                <a:solidFill>
                  <a:srgbClr val="002060"/>
                </a:solidFill>
              </a:rPr>
              <a:t> </a:t>
            </a:r>
            <a:r>
              <a:rPr lang="ru-RU" sz="4000" b="1" dirty="0" err="1">
                <a:solidFill>
                  <a:srgbClr val="002060"/>
                </a:solidFill>
              </a:rPr>
              <a:t>Server</a:t>
            </a:r>
            <a:r>
              <a:rPr lang="ru-RU" sz="4000" b="1" dirty="0">
                <a:solidFill>
                  <a:srgbClr val="002060"/>
                </a:solidFill>
              </a:rPr>
              <a:t> IPTV –  это мощный, функциональный и простой в работе 1U-сервер, который обеспечивает кодирование до 24х* телевизионных каналов в реальном времени.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402325" indent="-402325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3011" name="Прямоугольник 11"/>
          <p:cNvSpPr>
            <a:spLocks noChangeArrowheads="1"/>
          </p:cNvSpPr>
          <p:nvPr/>
        </p:nvSpPr>
        <p:spPr bwMode="auto">
          <a:xfrm>
            <a:off x="4427538" y="2492375"/>
            <a:ext cx="4608512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u="sng">
                <a:solidFill>
                  <a:srgbClr val="002060"/>
                </a:solidFill>
                <a:latin typeface="Calibri" pitchFamily="34" charset="0"/>
              </a:rPr>
              <a:t>Дополнительные программные опции:</a:t>
            </a:r>
            <a:br>
              <a:rPr lang="ru-RU" sz="1800" b="1" u="sng">
                <a:solidFill>
                  <a:srgbClr val="002060"/>
                </a:solidFill>
                <a:latin typeface="Calibri" pitchFamily="34" charset="0"/>
              </a:rPr>
            </a:br>
            <a:endParaRPr lang="ru-RU" sz="1800" b="1" u="sng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Резервирование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Запись кодируемых потоков в архив.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Мультибитрейт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Upscale до HD</a:t>
            </a:r>
          </a:p>
          <a:p>
            <a:endParaRPr lang="ru-RU" sz="1600" b="1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ru-RU" sz="1800" b="1" u="sng">
                <a:solidFill>
                  <a:srgbClr val="002060"/>
                </a:solidFill>
                <a:latin typeface="Calibri" pitchFamily="34" charset="0"/>
              </a:rPr>
              <a:t>Аппаратные расширения:</a:t>
            </a:r>
          </a:p>
          <a:p>
            <a:r>
              <a:rPr lang="ru-RU" sz="1600" b="1" u="sng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1600" b="1" u="sng">
                <a:solidFill>
                  <a:srgbClr val="002060"/>
                </a:solidFill>
                <a:latin typeface="Calibri" pitchFamily="34" charset="0"/>
              </a:rPr>
            </a:br>
            <a:r>
              <a:rPr lang="en-US" sz="1600" b="1" u="sng">
                <a:solidFill>
                  <a:schemeClr val="tx2"/>
                </a:solidFill>
                <a:latin typeface="Calibri" pitchFamily="34" charset="0"/>
              </a:rPr>
              <a:t>CodecWorks Server ASI</a:t>
            </a:r>
            <a:r>
              <a:rPr lang="ru-RU" sz="1600" b="1" u="sng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(4 входа 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DVB-ASI,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или 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SD/HD-SDI,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или аналоговый CVBS вход)</a:t>
            </a:r>
            <a:br>
              <a:rPr lang="ru-RU" sz="1600" b="1">
                <a:solidFill>
                  <a:schemeClr val="tx2"/>
                </a:solidFill>
                <a:latin typeface="Calibri" pitchFamily="34" charset="0"/>
              </a:rPr>
            </a:br>
            <a:endParaRPr lang="ru-RU" sz="1600" b="1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en-US" sz="1600" b="1" u="sng">
                <a:solidFill>
                  <a:schemeClr val="tx2"/>
                </a:solidFill>
                <a:latin typeface="Calibri" pitchFamily="34" charset="0"/>
              </a:rPr>
              <a:t>CodecWorks Server VIDEO</a:t>
            </a:r>
            <a:r>
              <a:rPr lang="ru-RU" sz="1600" b="1" u="sng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(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16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аналоговых видео и стерео-аудио потоков через композитный вход)</a:t>
            </a:r>
          </a:p>
          <a:p>
            <a:endParaRPr lang="ru-RU" sz="1600" b="1" u="sng">
              <a:solidFill>
                <a:srgbClr val="002060"/>
              </a:solidFill>
              <a:latin typeface="Calibri" pitchFamily="34" charset="0"/>
            </a:endParaRPr>
          </a:p>
          <a:p>
            <a:endParaRPr lang="ru-RU" sz="1600" b="1">
              <a:solidFill>
                <a:schemeClr val="tx2"/>
              </a:solidFill>
              <a:latin typeface="Calibri" pitchFamily="34" charset="0"/>
            </a:endParaRPr>
          </a:p>
          <a:p>
            <a:endParaRPr lang="ru-RU" sz="1600" b="1">
              <a:solidFill>
                <a:schemeClr val="tx2"/>
              </a:solidFill>
              <a:latin typeface="Calibri" pitchFamily="34" charset="0"/>
            </a:endParaRPr>
          </a:p>
          <a:p>
            <a:endParaRPr lang="ru-RU" sz="1600" b="1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3012" name="Прямоугольник 12"/>
          <p:cNvSpPr>
            <a:spLocks noChangeArrowheads="1"/>
          </p:cNvSpPr>
          <p:nvPr/>
        </p:nvSpPr>
        <p:spPr bwMode="auto">
          <a:xfrm>
            <a:off x="182563" y="2489200"/>
            <a:ext cx="424497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u="sng">
                <a:solidFill>
                  <a:srgbClr val="002060"/>
                </a:solidFill>
                <a:latin typeface="Calibri" pitchFamily="34" charset="0"/>
              </a:rPr>
              <a:t>Базовая модель:</a:t>
            </a:r>
          </a:p>
          <a:p>
            <a:endParaRPr lang="ru-RU" sz="1600" b="1" u="sng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Интерфейс входа и выхода: IP.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Число выходных каналов: 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до 24 каналов стандартного разрешения; 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до 12 каналов разрешения HD720; 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до 4 каналов разрешения HD1080.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Видеокодек: MPEG-2 или AVC (по выбору).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Аудиокодек: MPEG или AAC (по выбору).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Входные сетевые протоколы: UDP, RTP, RTSP.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Выходные сетевые протоколы: UDP, RTP, HTTP Live Streaming.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Тип потока на входе и выходе: MPEG-2 SPTS/MPTS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892175"/>
          </a:xfrm>
        </p:spPr>
        <p:txBody>
          <a:bodyPr rtlCol="0">
            <a:normAutofit fontScale="32500" lnSpcReduction="20000"/>
          </a:bodyPr>
          <a:lstStyle/>
          <a:p>
            <a:pPr marL="0" indent="0" algn="ctr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900" b="1" dirty="0">
                <a:solidFill>
                  <a:srgbClr val="002060"/>
                </a:solidFill>
              </a:rPr>
              <a:t>Аппаратное решение </a:t>
            </a:r>
            <a:r>
              <a:rPr lang="en-US" sz="4900" b="1" dirty="0" err="1">
                <a:solidFill>
                  <a:srgbClr val="002060"/>
                </a:solidFill>
              </a:rPr>
              <a:t>CodecWorks</a:t>
            </a:r>
            <a:r>
              <a:rPr lang="en-US" sz="4900" b="1" dirty="0">
                <a:solidFill>
                  <a:srgbClr val="002060"/>
                </a:solidFill>
              </a:rPr>
              <a:t> Server </a:t>
            </a:r>
            <a:r>
              <a:rPr lang="en-US" sz="4900" b="1" dirty="0" smtClean="0">
                <a:solidFill>
                  <a:srgbClr val="002060"/>
                </a:solidFill>
              </a:rPr>
              <a:t>TV</a:t>
            </a:r>
            <a:r>
              <a:rPr lang="ru-RU" sz="4900" b="1" dirty="0" smtClean="0">
                <a:solidFill>
                  <a:srgbClr val="002060"/>
                </a:solidFill>
              </a:rPr>
              <a:t> – это </a:t>
            </a:r>
            <a:r>
              <a:rPr lang="ru-RU" sz="4900" b="1" dirty="0">
                <a:solidFill>
                  <a:srgbClr val="002060"/>
                </a:solidFill>
              </a:rPr>
              <a:t>надежный</a:t>
            </a:r>
            <a:r>
              <a:rPr lang="en-US" sz="4900" b="1" dirty="0">
                <a:solidFill>
                  <a:srgbClr val="002060"/>
                </a:solidFill>
              </a:rPr>
              <a:t>,</a:t>
            </a:r>
            <a:r>
              <a:rPr lang="ru-RU" sz="4900" b="1" dirty="0">
                <a:solidFill>
                  <a:srgbClr val="002060"/>
                </a:solidFill>
              </a:rPr>
              <a:t> функциональный и простой в работе </a:t>
            </a:r>
            <a:r>
              <a:rPr lang="en-US" sz="4900" b="1" dirty="0">
                <a:solidFill>
                  <a:srgbClr val="002060"/>
                </a:solidFill>
              </a:rPr>
              <a:t>1U-</a:t>
            </a:r>
            <a:r>
              <a:rPr lang="ru-RU" sz="4900" b="1" dirty="0">
                <a:solidFill>
                  <a:srgbClr val="002060"/>
                </a:solidFill>
              </a:rPr>
              <a:t>сервер, который обеспечивает кодирование </a:t>
            </a:r>
            <a:r>
              <a:rPr lang="en-US" sz="4900" b="1" dirty="0">
                <a:solidFill>
                  <a:srgbClr val="002060"/>
                </a:solidFill>
              </a:rPr>
              <a:t>1</a:t>
            </a:r>
            <a:r>
              <a:rPr lang="ru-RU" sz="4900" b="1" dirty="0" err="1">
                <a:solidFill>
                  <a:srgbClr val="002060"/>
                </a:solidFill>
              </a:rPr>
              <a:t>го</a:t>
            </a:r>
            <a:r>
              <a:rPr lang="ru-RU" sz="4900" b="1" dirty="0">
                <a:solidFill>
                  <a:srgbClr val="002060"/>
                </a:solidFill>
              </a:rPr>
              <a:t> телевизионного канала разрешения </a:t>
            </a:r>
            <a:r>
              <a:rPr lang="en-US" sz="4900" b="1" dirty="0">
                <a:solidFill>
                  <a:srgbClr val="002060"/>
                </a:solidFill>
              </a:rPr>
              <a:t>HD1080 </a:t>
            </a:r>
            <a:r>
              <a:rPr lang="ru-RU" sz="4900" b="1" dirty="0">
                <a:solidFill>
                  <a:srgbClr val="002060"/>
                </a:solidFill>
              </a:rPr>
              <a:t>в реальном </a:t>
            </a:r>
            <a:r>
              <a:rPr lang="ru-RU" sz="4900" b="1" dirty="0" smtClean="0">
                <a:solidFill>
                  <a:srgbClr val="002060"/>
                </a:solidFill>
              </a:rPr>
              <a:t>времени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402325" indent="-402325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CodecWorks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Server TV</a:t>
            </a: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Решение для телеканалов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059" name="Picture 2" descr="C:\Users\Maria.Ber\Desktop\фываф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4437063"/>
            <a:ext cx="472281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Прямоугольник 1"/>
          <p:cNvSpPr>
            <a:spLocks noChangeArrowheads="1"/>
          </p:cNvSpPr>
          <p:nvPr/>
        </p:nvSpPr>
        <p:spPr bwMode="auto">
          <a:xfrm>
            <a:off x="4859338" y="2492375"/>
            <a:ext cx="4176712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u="sng">
                <a:solidFill>
                  <a:srgbClr val="002060"/>
                </a:solidFill>
                <a:latin typeface="Calibri" pitchFamily="34" charset="0"/>
              </a:rPr>
              <a:t>Дополнительные программные опции:</a:t>
            </a:r>
            <a:br>
              <a:rPr lang="ru-RU" sz="1800" b="1" u="sng">
                <a:solidFill>
                  <a:srgbClr val="002060"/>
                </a:solidFill>
                <a:latin typeface="Calibri" pitchFamily="34" charset="0"/>
              </a:rPr>
            </a:br>
            <a:endParaRPr lang="ru-RU" sz="1800" b="1" u="sng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Резервирование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Запись кодируемых потоков в архив.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Мультибитрейт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Наложение логотипа</a:t>
            </a:r>
          </a:p>
          <a:p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Upscale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до 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HD</a:t>
            </a:r>
          </a:p>
        </p:txBody>
      </p:sp>
      <p:sp>
        <p:nvSpPr>
          <p:cNvPr id="45061" name="Прямоугольник 5"/>
          <p:cNvSpPr>
            <a:spLocks noChangeArrowheads="1"/>
          </p:cNvSpPr>
          <p:nvPr/>
        </p:nvSpPr>
        <p:spPr bwMode="auto">
          <a:xfrm>
            <a:off x="182563" y="2489200"/>
            <a:ext cx="395922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u="sng">
                <a:solidFill>
                  <a:srgbClr val="002060"/>
                </a:solidFill>
                <a:latin typeface="Calibri" pitchFamily="34" charset="0"/>
              </a:rPr>
              <a:t>Базовая модель:</a:t>
            </a:r>
          </a:p>
          <a:p>
            <a:endParaRPr lang="ru-RU" sz="1600" b="1" u="sng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Интерфейс входа: 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HD-SDI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или аналоговый Интерфейс выхода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: DVB-ASI, IP </a:t>
            </a:r>
            <a:endParaRPr lang="ru-RU" sz="1600" b="1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Число входных каналов: 1.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Число выходных каналов: 1 (до 5 с программной опцией «Мультибитрейт»).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Видеокодек: 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MPEG-2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или 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AVC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(по выбору).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Аудиокодек: 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MPEG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или 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AAC 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(по выбору).</a:t>
            </a: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Выходные сетевые протоколы: UDP, RTP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, HTTP Live Streaming.</a:t>
            </a:r>
            <a:endParaRPr lang="ru-RU" sz="1600" b="1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Тип потока на выходе: </a:t>
            </a:r>
            <a:r>
              <a:rPr lang="en-US" sz="1600" b="1">
                <a:solidFill>
                  <a:schemeClr val="tx2"/>
                </a:solidFill>
                <a:latin typeface="Calibri" pitchFamily="34" charset="0"/>
              </a:rPr>
              <a:t>MPEG-2 SPTS/MPTS</a:t>
            </a: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58888" y="2492375"/>
            <a:ext cx="6408737" cy="1143000"/>
          </a:xfrm>
          <a:prstGeom prst="rect">
            <a:avLst/>
          </a:prstGeom>
        </p:spPr>
        <p:txBody>
          <a:bodyPr lIns="107287" tIns="53643" rIns="107287" bIns="53643" anchor="ctr"/>
          <a:lstStyle>
            <a:lvl1pPr algn="ctr" defTabSz="1072866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Демонстрация решения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Elecard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odecWorks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Полилиния 2"/>
          <p:cNvSpPr>
            <a:spLocks/>
          </p:cNvSpPr>
          <p:nvPr/>
        </p:nvSpPr>
        <p:spPr bwMode="auto">
          <a:xfrm>
            <a:off x="1795463" y="1177925"/>
            <a:ext cx="6858000" cy="292100"/>
          </a:xfrm>
          <a:custGeom>
            <a:avLst/>
            <a:gdLst>
              <a:gd name="T0" fmla="*/ 3428624 w 21600"/>
              <a:gd name="T1" fmla="*/ 0 h 21600"/>
              <a:gd name="T2" fmla="*/ 6857248 w 21600"/>
              <a:gd name="T3" fmla="*/ 146147 h 21600"/>
              <a:gd name="T4" fmla="*/ 3428624 w 21600"/>
              <a:gd name="T5" fmla="*/ 292294 h 21600"/>
              <a:gd name="T6" fmla="*/ 0 w 21600"/>
              <a:gd name="T7" fmla="*/ 146147 h 21600"/>
              <a:gd name="T8" fmla="*/ 17694720 60000 65536"/>
              <a:gd name="T9" fmla="*/ 0 60000 65536"/>
              <a:gd name="T10" fmla="*/ 5898240 60000 65536"/>
              <a:gd name="T11" fmla="*/ 1179648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prstDash val="solid"/>
            <a:round/>
            <a:headEnd/>
            <a:tailEnd/>
          </a:ln>
        </p:spPr>
        <p:txBody>
          <a:bodyPr wrap="none" lIns="89991" tIns="46795" rIns="89991" bIns="46795" anchor="ctr"/>
          <a:lstStyle/>
          <a:p>
            <a:endParaRPr lang="ru-RU"/>
          </a:p>
        </p:txBody>
      </p:sp>
      <p:sp>
        <p:nvSpPr>
          <p:cNvPr id="49154" name="Полилиния 3"/>
          <p:cNvSpPr>
            <a:spLocks noChangeArrowheads="1"/>
          </p:cNvSpPr>
          <p:nvPr/>
        </p:nvSpPr>
        <p:spPr bwMode="auto">
          <a:xfrm>
            <a:off x="330200" y="1960563"/>
            <a:ext cx="8486775" cy="2120900"/>
          </a:xfrm>
          <a:custGeom>
            <a:avLst/>
            <a:gdLst>
              <a:gd name="T0" fmla="*/ 4243696 w 21600"/>
              <a:gd name="T1" fmla="*/ 0 h 21600"/>
              <a:gd name="T2" fmla="*/ 8487391 w 21600"/>
              <a:gd name="T3" fmla="*/ 1060587 h 21600"/>
              <a:gd name="T4" fmla="*/ 4243696 w 21600"/>
              <a:gd name="T5" fmla="*/ 2121173 h 21600"/>
              <a:gd name="T6" fmla="*/ 0 w 21600"/>
              <a:gd name="T7" fmla="*/ 106058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hangingPunct="0">
              <a:lnSpc>
                <a:spcPct val="15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9155" name="Полилиния 4"/>
          <p:cNvSpPr>
            <a:spLocks noChangeArrowheads="1"/>
          </p:cNvSpPr>
          <p:nvPr/>
        </p:nvSpPr>
        <p:spPr bwMode="auto">
          <a:xfrm>
            <a:off x="684213" y="2151063"/>
            <a:ext cx="7115175" cy="1739900"/>
          </a:xfrm>
          <a:custGeom>
            <a:avLst/>
            <a:gdLst>
              <a:gd name="T0" fmla="*/ 3557998 w 21600"/>
              <a:gd name="T1" fmla="*/ 0 h 21600"/>
              <a:gd name="T2" fmla="*/ 7115995 w 21600"/>
              <a:gd name="T3" fmla="*/ 869523 h 21600"/>
              <a:gd name="T4" fmla="*/ 3557998 w 21600"/>
              <a:gd name="T5" fmla="*/ 1739046 h 21600"/>
              <a:gd name="T6" fmla="*/ 0 w 21600"/>
              <a:gd name="T7" fmla="*/ 869523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Россия, 6340</a:t>
            </a:r>
            <a:r>
              <a:rPr lang="en-US" sz="1700" b="1">
                <a:solidFill>
                  <a:schemeClr val="tx2"/>
                </a:solidFill>
              </a:rPr>
              <a:t>55</a:t>
            </a:r>
            <a:r>
              <a:rPr lang="ru-RU" sz="1700" b="1">
                <a:solidFill>
                  <a:schemeClr val="tx2"/>
                </a:solidFill>
              </a:rPr>
              <a:t>, г. Томск, </a:t>
            </a:r>
            <a:endParaRPr lang="en-US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пр. Развития, 3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Тел.: +7 (3822) 701-772</a:t>
            </a:r>
            <a:r>
              <a:rPr lang="en-US" sz="1700" b="1">
                <a:solidFill>
                  <a:schemeClr val="tx2"/>
                </a:solidFill>
              </a:rPr>
              <a:t>*2050</a:t>
            </a: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Факс: +1 (801) 991-5443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www.elecard.com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E-mail: </a:t>
            </a:r>
            <a:r>
              <a:rPr lang="en-US" sz="1700" b="1">
                <a:solidFill>
                  <a:schemeClr val="tx2"/>
                </a:solidFill>
              </a:rPr>
              <a:t>sales</a:t>
            </a:r>
            <a:r>
              <a:rPr lang="ru-RU" sz="1700" b="1">
                <a:solidFill>
                  <a:schemeClr val="tx2"/>
                </a:solidFill>
              </a:rPr>
              <a:t>@elecard.ru</a:t>
            </a:r>
          </a:p>
          <a:p>
            <a:pPr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>
              <a:solidFill>
                <a:srgbClr val="000000"/>
              </a:solidFill>
            </a:endParaRPr>
          </a:p>
        </p:txBody>
      </p:sp>
      <p:pic>
        <p:nvPicPr>
          <p:cNvPr id="49156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844675"/>
            <a:ext cx="381635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лилиния 8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Контактная информация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63650" y="5094288"/>
            <a:ext cx="6408738" cy="1143000"/>
          </a:xfrm>
          <a:prstGeom prst="rect">
            <a:avLst/>
          </a:prstGeom>
        </p:spPr>
        <p:txBody>
          <a:bodyPr/>
          <a:lstStyle>
            <a:lvl1pPr algn="ctr" defTabSz="1072755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258888" y="1341438"/>
            <a:ext cx="7561262" cy="4824412"/>
          </a:xfrm>
        </p:spPr>
        <p:txBody>
          <a:bodyPr rtlCol="0">
            <a:normAutofit/>
          </a:bodyPr>
          <a:lstStyle/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Факторы минимизации сетевой нагрузки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b="1" dirty="0" err="1">
                <a:solidFill>
                  <a:schemeClr val="tx2"/>
                </a:solidFill>
              </a:rPr>
              <a:t>Elecard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</a:rPr>
              <a:t>CodecWorks</a:t>
            </a:r>
            <a:r>
              <a:rPr lang="en-US" sz="1800" b="1" dirty="0" smtClean="0">
                <a:solidFill>
                  <a:schemeClr val="tx2"/>
                </a:solidFill>
              </a:rPr>
              <a:t> Encoder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Экономия </a:t>
            </a:r>
            <a:r>
              <a:rPr lang="ru-RU" sz="1800" b="1" dirty="0">
                <a:solidFill>
                  <a:schemeClr val="tx2"/>
                </a:solidFill>
              </a:rPr>
              <a:t>полосы канала за счет уменьшения скорости потока</a:t>
            </a: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err="1" smtClean="0">
                <a:solidFill>
                  <a:schemeClr val="tx2"/>
                </a:solidFill>
              </a:rPr>
              <a:t>Мультискрин</a:t>
            </a:r>
            <a:r>
              <a:rPr lang="ru-RU" sz="1800" b="1" dirty="0" smtClean="0">
                <a:solidFill>
                  <a:schemeClr val="tx2"/>
                </a:solidFill>
              </a:rPr>
              <a:t> </a:t>
            </a:r>
            <a:r>
              <a:rPr lang="ru-RU" sz="1800" b="1" dirty="0">
                <a:solidFill>
                  <a:schemeClr val="tx2"/>
                </a:solidFill>
              </a:rPr>
              <a:t>или система гибридного ТВ. Адаптивный </a:t>
            </a:r>
            <a:r>
              <a:rPr lang="ru-RU" sz="1800" b="1" dirty="0" err="1">
                <a:solidFill>
                  <a:schemeClr val="tx2"/>
                </a:solidFill>
              </a:rPr>
              <a:t>стриминг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tx2"/>
                </a:solidFill>
              </a:rPr>
              <a:t>Схема предоставления ОТТ услуг </a:t>
            </a:r>
            <a:endParaRPr lang="ru-RU" sz="1800" b="1" dirty="0" smtClean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Технологии </a:t>
            </a:r>
            <a:r>
              <a:rPr lang="ru-RU" sz="1800" b="1" dirty="0">
                <a:solidFill>
                  <a:schemeClr val="tx2"/>
                </a:solidFill>
              </a:rPr>
              <a:t>адаптивной доставки контента</a:t>
            </a: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tx2"/>
                </a:solidFill>
              </a:rPr>
              <a:t>Технология </a:t>
            </a:r>
            <a:r>
              <a:rPr lang="en-US" sz="1800" b="1" dirty="0">
                <a:solidFill>
                  <a:schemeClr val="tx2"/>
                </a:solidFill>
              </a:rPr>
              <a:t>Apple HLS</a:t>
            </a: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tx2"/>
                </a:solidFill>
              </a:rPr>
              <a:t>Процесс организации вещания по протоколу </a:t>
            </a:r>
            <a:r>
              <a:rPr lang="en-US" sz="1800" b="1" dirty="0">
                <a:solidFill>
                  <a:schemeClr val="tx2"/>
                </a:solidFill>
              </a:rPr>
              <a:t>HLS</a:t>
            </a: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err="1" smtClean="0">
                <a:solidFill>
                  <a:schemeClr val="tx2"/>
                </a:solidFill>
              </a:rPr>
              <a:t>Мультискрин</a:t>
            </a:r>
            <a:r>
              <a:rPr lang="ru-RU" sz="1800" b="1" dirty="0" smtClean="0">
                <a:solidFill>
                  <a:schemeClr val="tx2"/>
                </a:solidFill>
              </a:rPr>
              <a:t> </a:t>
            </a:r>
            <a:r>
              <a:rPr lang="ru-RU" sz="1800" b="1" dirty="0">
                <a:solidFill>
                  <a:schemeClr val="tx2"/>
                </a:solidFill>
              </a:rPr>
              <a:t>и адаптивный </a:t>
            </a:r>
            <a:r>
              <a:rPr lang="ru-RU" sz="1800" b="1" dirty="0" err="1">
                <a:solidFill>
                  <a:schemeClr val="tx2"/>
                </a:solidFill>
              </a:rPr>
              <a:t>стриминг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Преимущества решения от </a:t>
            </a:r>
            <a:r>
              <a:rPr lang="en-US" sz="1800" b="1" dirty="0" err="1" smtClean="0">
                <a:solidFill>
                  <a:schemeClr val="tx2"/>
                </a:solidFill>
              </a:rPr>
              <a:t>Elecard</a:t>
            </a:r>
            <a:endParaRPr lang="ru-RU" sz="1800" b="1" dirty="0" smtClean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Примеры конфигураций сервера </a:t>
            </a:r>
            <a:endParaRPr lang="en-US" sz="1800" b="1" dirty="0" smtClean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Демонстрация </a:t>
            </a:r>
            <a:r>
              <a:rPr lang="ru-RU" sz="1800" b="1" dirty="0">
                <a:solidFill>
                  <a:schemeClr val="tx2"/>
                </a:solidFill>
              </a:rPr>
              <a:t>продукта</a:t>
            </a:r>
          </a:p>
          <a:p>
            <a:pPr marL="402325" indent="-402325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>
              <a:solidFill>
                <a:srgbClr val="002060"/>
              </a:solidFill>
            </a:endParaRPr>
          </a:p>
        </p:txBody>
      </p:sp>
      <p:grpSp>
        <p:nvGrpSpPr>
          <p:cNvPr id="16386" name="Группа 4"/>
          <p:cNvGrpSpPr>
            <a:grpSpLocks/>
          </p:cNvGrpSpPr>
          <p:nvPr/>
        </p:nvGrpSpPr>
        <p:grpSpPr bwMode="auto">
          <a:xfrm>
            <a:off x="1004888" y="1446213"/>
            <a:ext cx="182562" cy="182562"/>
            <a:chOff x="5444991" y="4420799"/>
            <a:chExt cx="182562" cy="182562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7" name="Группа 36"/>
          <p:cNvGrpSpPr>
            <a:grpSpLocks/>
          </p:cNvGrpSpPr>
          <p:nvPr/>
        </p:nvGrpSpPr>
        <p:grpSpPr bwMode="auto">
          <a:xfrm>
            <a:off x="1004888" y="1844675"/>
            <a:ext cx="182562" cy="182563"/>
            <a:chOff x="108298" y="2060727"/>
            <a:chExt cx="182562" cy="182562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8" name="Группа 31"/>
          <p:cNvGrpSpPr>
            <a:grpSpLocks/>
          </p:cNvGrpSpPr>
          <p:nvPr/>
        </p:nvGrpSpPr>
        <p:grpSpPr bwMode="auto">
          <a:xfrm>
            <a:off x="1004888" y="3716338"/>
            <a:ext cx="182562" cy="182562"/>
            <a:chOff x="5446579" y="5553901"/>
            <a:chExt cx="182562" cy="182562"/>
          </a:xfrm>
        </p:grpSpPr>
        <p:sp>
          <p:nvSpPr>
            <p:cNvPr id="33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4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9" name="Группа 37"/>
          <p:cNvGrpSpPr>
            <a:grpSpLocks/>
          </p:cNvGrpSpPr>
          <p:nvPr/>
        </p:nvGrpSpPr>
        <p:grpSpPr bwMode="auto">
          <a:xfrm>
            <a:off x="1004888" y="2205038"/>
            <a:ext cx="182562" cy="182562"/>
            <a:chOff x="108298" y="2060727"/>
            <a:chExt cx="182562" cy="182562"/>
          </a:xfrm>
        </p:grpSpPr>
        <p:sp>
          <p:nvSpPr>
            <p:cNvPr id="39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0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0" name="Группа 40"/>
          <p:cNvGrpSpPr>
            <a:grpSpLocks/>
          </p:cNvGrpSpPr>
          <p:nvPr/>
        </p:nvGrpSpPr>
        <p:grpSpPr bwMode="auto">
          <a:xfrm>
            <a:off x="1004888" y="4076700"/>
            <a:ext cx="182562" cy="182563"/>
            <a:chOff x="108298" y="2060727"/>
            <a:chExt cx="182562" cy="182562"/>
          </a:xfrm>
        </p:grpSpPr>
        <p:sp>
          <p:nvSpPr>
            <p:cNvPr id="42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3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 доклада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16392" name="Группа 25"/>
          <p:cNvGrpSpPr>
            <a:grpSpLocks/>
          </p:cNvGrpSpPr>
          <p:nvPr/>
        </p:nvGrpSpPr>
        <p:grpSpPr bwMode="auto">
          <a:xfrm>
            <a:off x="1004888" y="2565400"/>
            <a:ext cx="182562" cy="182563"/>
            <a:chOff x="5444991" y="4420799"/>
            <a:chExt cx="182562" cy="182562"/>
          </a:xfrm>
        </p:grpSpPr>
        <p:sp>
          <p:nvSpPr>
            <p:cNvPr id="2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3" name="Группа 28"/>
          <p:cNvGrpSpPr>
            <a:grpSpLocks/>
          </p:cNvGrpSpPr>
          <p:nvPr/>
        </p:nvGrpSpPr>
        <p:grpSpPr bwMode="auto">
          <a:xfrm>
            <a:off x="1004888" y="2959100"/>
            <a:ext cx="182562" cy="182563"/>
            <a:chOff x="108298" y="2060727"/>
            <a:chExt cx="182562" cy="182562"/>
          </a:xfrm>
        </p:grpSpPr>
        <p:sp>
          <p:nvSpPr>
            <p:cNvPr id="30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4" name="Группа 34"/>
          <p:cNvGrpSpPr>
            <a:grpSpLocks/>
          </p:cNvGrpSpPr>
          <p:nvPr/>
        </p:nvGrpSpPr>
        <p:grpSpPr bwMode="auto">
          <a:xfrm>
            <a:off x="1004888" y="3317875"/>
            <a:ext cx="182562" cy="182563"/>
            <a:chOff x="108298" y="2060727"/>
            <a:chExt cx="182562" cy="182562"/>
          </a:xfrm>
        </p:grpSpPr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4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5" name="Группа 44"/>
          <p:cNvGrpSpPr>
            <a:grpSpLocks/>
          </p:cNvGrpSpPr>
          <p:nvPr/>
        </p:nvGrpSpPr>
        <p:grpSpPr bwMode="auto">
          <a:xfrm>
            <a:off x="1004888" y="4830763"/>
            <a:ext cx="182562" cy="182562"/>
            <a:chOff x="5446579" y="5553901"/>
            <a:chExt cx="182562" cy="182562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7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6" name="Группа 47"/>
          <p:cNvGrpSpPr>
            <a:grpSpLocks/>
          </p:cNvGrpSpPr>
          <p:nvPr/>
        </p:nvGrpSpPr>
        <p:grpSpPr bwMode="auto">
          <a:xfrm>
            <a:off x="1004888" y="5229225"/>
            <a:ext cx="182562" cy="182563"/>
            <a:chOff x="108298" y="2060727"/>
            <a:chExt cx="182562" cy="182562"/>
          </a:xfrm>
        </p:grpSpPr>
        <p:sp>
          <p:nvSpPr>
            <p:cNvPr id="49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7" name="Группа 50"/>
          <p:cNvGrpSpPr>
            <a:grpSpLocks/>
          </p:cNvGrpSpPr>
          <p:nvPr/>
        </p:nvGrpSpPr>
        <p:grpSpPr bwMode="auto">
          <a:xfrm>
            <a:off x="1004888" y="4470400"/>
            <a:ext cx="182562" cy="182563"/>
            <a:chOff x="108298" y="2060727"/>
            <a:chExt cx="182562" cy="182562"/>
          </a:xfrm>
        </p:grpSpPr>
        <p:sp>
          <p:nvSpPr>
            <p:cNvPr id="52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3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8" name="Группа 53"/>
          <p:cNvGrpSpPr>
            <a:grpSpLocks/>
          </p:cNvGrpSpPr>
          <p:nvPr/>
        </p:nvGrpSpPr>
        <p:grpSpPr bwMode="auto">
          <a:xfrm>
            <a:off x="1004888" y="5589588"/>
            <a:ext cx="182562" cy="182562"/>
            <a:chOff x="108298" y="2060727"/>
            <a:chExt cx="182562" cy="182562"/>
          </a:xfrm>
        </p:grpSpPr>
        <p:sp>
          <p:nvSpPr>
            <p:cNvPr id="55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6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>
            <a:off x="0" y="0"/>
            <a:ext cx="7812088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IPTV с минимальной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сетевой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нагрузкой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sp>
        <p:nvSpPr>
          <p:cNvPr id="18434" name="AutoShape 5"/>
          <p:cNvSpPr>
            <a:spLocks noChangeArrowheads="1"/>
          </p:cNvSpPr>
          <p:nvPr/>
        </p:nvSpPr>
        <p:spPr bwMode="auto">
          <a:xfrm>
            <a:off x="684213" y="2924175"/>
            <a:ext cx="2133600" cy="24098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itchFamily="34" charset="0"/>
            </a:endParaRP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688975" y="3241675"/>
            <a:ext cx="20383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Экономия полосы канала за счет уменьшения скорости потока</a:t>
            </a:r>
          </a:p>
        </p:txBody>
      </p:sp>
      <p:sp>
        <p:nvSpPr>
          <p:cNvPr id="9" name="Freeform 7"/>
          <p:cNvSpPr>
            <a:spLocks/>
          </p:cNvSpPr>
          <p:nvPr/>
        </p:nvSpPr>
        <p:spPr bwMode="gray">
          <a:xfrm>
            <a:off x="3222625" y="295116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8437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29479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Freeform 9"/>
          <p:cNvSpPr>
            <a:spLocks/>
          </p:cNvSpPr>
          <p:nvPr/>
        </p:nvSpPr>
        <p:spPr bwMode="gray">
          <a:xfrm flipH="1">
            <a:off x="4875213" y="2951163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grpSp>
        <p:nvGrpSpPr>
          <p:cNvPr id="18439" name="Group 10"/>
          <p:cNvGrpSpPr>
            <a:grpSpLocks/>
          </p:cNvGrpSpPr>
          <p:nvPr/>
        </p:nvGrpSpPr>
        <p:grpSpPr bwMode="auto">
          <a:xfrm>
            <a:off x="2809875" y="1508125"/>
            <a:ext cx="3346450" cy="1489075"/>
            <a:chOff x="1997" y="1314"/>
            <a:chExt cx="1889" cy="1009"/>
          </a:xfrm>
        </p:grpSpPr>
        <p:grpSp>
          <p:nvGrpSpPr>
            <p:cNvPr id="18443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8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vert="eaVert"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vert="eaVert"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vert="eaVert"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3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vert="eaVert"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18440" name="Text Box 18"/>
          <p:cNvSpPr txBox="1">
            <a:spLocks noChangeArrowheads="1"/>
          </p:cNvSpPr>
          <p:nvPr/>
        </p:nvSpPr>
        <p:spPr bwMode="auto">
          <a:xfrm>
            <a:off x="3336925" y="1590675"/>
            <a:ext cx="23002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200" b="1">
                <a:solidFill>
                  <a:srgbClr val="002060"/>
                </a:solidFill>
                <a:latin typeface="Calibri" pitchFamily="34" charset="0"/>
              </a:rPr>
              <a:t>Минимизация </a:t>
            </a:r>
          </a:p>
          <a:p>
            <a:pPr algn="ctr" eaLnBrk="0" hangingPunct="0"/>
            <a:r>
              <a:rPr lang="ru-RU" altLang="ru-RU" sz="2200" b="1">
                <a:solidFill>
                  <a:srgbClr val="002060"/>
                </a:solidFill>
                <a:latin typeface="Calibri" pitchFamily="34" charset="0"/>
              </a:rPr>
              <a:t>сетевой нагрузки</a:t>
            </a:r>
            <a:endParaRPr lang="en-US" altLang="ru-RU" sz="220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8441" name="Text Box 20"/>
          <p:cNvSpPr txBox="1">
            <a:spLocks noChangeArrowheads="1"/>
          </p:cNvSpPr>
          <p:nvPr/>
        </p:nvSpPr>
        <p:spPr bwMode="auto">
          <a:xfrm>
            <a:off x="6307138" y="3232150"/>
            <a:ext cx="20383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Мультискрин или система гибридного ТВ. Адаптивный стриминг</a:t>
            </a:r>
          </a:p>
        </p:txBody>
      </p:sp>
      <p:sp>
        <p:nvSpPr>
          <p:cNvPr id="18442" name="AutoShape 5"/>
          <p:cNvSpPr>
            <a:spLocks noChangeArrowheads="1"/>
          </p:cNvSpPr>
          <p:nvPr/>
        </p:nvSpPr>
        <p:spPr bwMode="auto">
          <a:xfrm>
            <a:off x="6254750" y="2924175"/>
            <a:ext cx="2133600" cy="24098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29150" y="1484313"/>
            <a:ext cx="4335463" cy="4510087"/>
          </a:xfrm>
        </p:spPr>
        <p:txBody>
          <a:bodyPr rtlCol="0">
            <a:normAutofit fontScale="40000" lnSpcReduction="20000"/>
          </a:bodyPr>
          <a:lstStyle/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u="sng" dirty="0" smtClean="0">
                <a:solidFill>
                  <a:srgbClr val="002060"/>
                </a:solidFill>
              </a:rPr>
              <a:t>Целевая аудитория: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100" b="1" u="sng" dirty="0" smtClean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chemeClr val="tx2"/>
                </a:solidFill>
              </a:rPr>
              <a:t>      </a:t>
            </a:r>
            <a:r>
              <a:rPr lang="ru-RU" sz="3400" b="1" dirty="0" smtClean="0">
                <a:solidFill>
                  <a:schemeClr val="tx2"/>
                </a:solidFill>
              </a:rPr>
              <a:t>  </a:t>
            </a:r>
            <a:r>
              <a:rPr lang="en-US" sz="34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</a:rPr>
              <a:t>Операторы связи </a:t>
            </a:r>
            <a:r>
              <a:rPr lang="en-US" sz="4000" b="1" dirty="0" smtClean="0">
                <a:solidFill>
                  <a:schemeClr val="tx2"/>
                </a:solidFill>
              </a:rPr>
              <a:t>(Cable/Satellite /IPTV)</a:t>
            </a:r>
            <a:endParaRPr lang="ru-RU" sz="4000" b="1" dirty="0">
              <a:solidFill>
                <a:schemeClr val="tx2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        Вещательные </a:t>
            </a:r>
            <a:r>
              <a:rPr lang="ru-RU" sz="4000" b="1" dirty="0">
                <a:solidFill>
                  <a:schemeClr val="tx2"/>
                </a:solidFill>
              </a:rPr>
              <a:t>компании / </a:t>
            </a:r>
            <a:r>
              <a:rPr lang="ru-RU" sz="4000" b="1" dirty="0" smtClean="0">
                <a:solidFill>
                  <a:schemeClr val="tx2"/>
                </a:solidFill>
              </a:rPr>
              <a:t>Телеканалы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        Киностудии 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</a:rPr>
              <a:t>      </a:t>
            </a:r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</a:rPr>
              <a:t>Дистрибьюторы </a:t>
            </a:r>
            <a:r>
              <a:rPr lang="ru-RU" sz="4000" b="1" dirty="0">
                <a:solidFill>
                  <a:schemeClr val="tx2"/>
                </a:solidFill>
              </a:rPr>
              <a:t>онлайнового </a:t>
            </a:r>
            <a:r>
              <a:rPr lang="ru-RU" sz="4000" b="1" dirty="0" smtClean="0">
                <a:solidFill>
                  <a:schemeClr val="tx2"/>
                </a:solidFill>
              </a:rPr>
              <a:t>контента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</a:rPr>
              <a:t>       Компании</a:t>
            </a:r>
            <a:r>
              <a:rPr lang="ru-RU" sz="4000" b="1" dirty="0">
                <a:solidFill>
                  <a:schemeClr val="tx2"/>
                </a:solidFill>
              </a:rPr>
              <a:t>, предоставляющие </a:t>
            </a:r>
            <a:r>
              <a:rPr lang="ru-RU" sz="4000" b="1" dirty="0" smtClean="0">
                <a:solidFill>
                  <a:schemeClr val="tx2"/>
                </a:solidFill>
              </a:rPr>
              <a:t>системы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        видеонаблюдения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        Системные интеграторы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dirty="0" smtClean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u="sng" dirty="0" smtClean="0">
                <a:solidFill>
                  <a:srgbClr val="002060"/>
                </a:solidFill>
              </a:rPr>
              <a:t>Решения: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100" b="1" u="sng" dirty="0" smtClean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>
                <a:solidFill>
                  <a:schemeClr val="tx2"/>
                </a:solidFill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</a:rPr>
              <a:t>       </a:t>
            </a:r>
            <a:r>
              <a:rPr lang="en-US" sz="4000" b="1" dirty="0" smtClean="0">
                <a:solidFill>
                  <a:schemeClr val="tx2"/>
                </a:solidFill>
              </a:rPr>
              <a:t>IPTV/OTT </a:t>
            </a:r>
            <a:r>
              <a:rPr lang="ru-RU" sz="4000" b="1" dirty="0" smtClean="0">
                <a:solidFill>
                  <a:schemeClr val="tx2"/>
                </a:solidFill>
              </a:rPr>
              <a:t>решения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       Головные </a:t>
            </a:r>
            <a:r>
              <a:rPr lang="ru-RU" sz="4000" b="1" dirty="0">
                <a:solidFill>
                  <a:schemeClr val="tx2"/>
                </a:solidFill>
              </a:rPr>
              <a:t>станции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       Системы </a:t>
            </a:r>
            <a:r>
              <a:rPr lang="ru-RU" sz="4000" b="1" dirty="0">
                <a:solidFill>
                  <a:schemeClr val="tx2"/>
                </a:solidFill>
              </a:rPr>
              <a:t>видеонаблюдения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       Видеоконференции</a:t>
            </a:r>
            <a:endParaRPr lang="ru-RU" sz="4000" b="1" dirty="0">
              <a:solidFill>
                <a:schemeClr val="tx2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       </a:t>
            </a:r>
            <a:r>
              <a:rPr lang="ru-RU" sz="4000" b="1" dirty="0" err="1" smtClean="0">
                <a:solidFill>
                  <a:schemeClr val="tx2"/>
                </a:solidFill>
              </a:rPr>
              <a:t>Мультискрин</a:t>
            </a:r>
            <a:r>
              <a:rPr lang="ru-RU" sz="4000" b="1" dirty="0" smtClean="0">
                <a:solidFill>
                  <a:schemeClr val="tx2"/>
                </a:solidFill>
              </a:rPr>
              <a:t> </a:t>
            </a:r>
            <a:r>
              <a:rPr lang="ru-RU" sz="4000" b="1" dirty="0">
                <a:solidFill>
                  <a:schemeClr val="tx2"/>
                </a:solidFill>
              </a:rPr>
              <a:t>решения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/>
                </a:solidFill>
              </a:rPr>
              <a:t>       Вещание </a:t>
            </a:r>
            <a:r>
              <a:rPr lang="ru-RU" sz="4000" b="1" dirty="0">
                <a:solidFill>
                  <a:schemeClr val="tx2"/>
                </a:solidFill>
              </a:rPr>
              <a:t>в сетях с </a:t>
            </a:r>
            <a:r>
              <a:rPr lang="ru-RU" sz="4000" b="1" dirty="0" smtClean="0">
                <a:solidFill>
                  <a:schemeClr val="tx2"/>
                </a:solidFill>
              </a:rPr>
              <a:t>непостоянной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>
                <a:solidFill>
                  <a:schemeClr val="tx2"/>
                </a:solidFill>
              </a:rPr>
              <a:t> </a:t>
            </a:r>
            <a:r>
              <a:rPr lang="ru-RU" sz="4000" b="1" dirty="0" smtClean="0">
                <a:solidFill>
                  <a:schemeClr val="tx2"/>
                </a:solidFill>
              </a:rPr>
              <a:t>      </a:t>
            </a:r>
            <a:r>
              <a:rPr lang="ru-RU" sz="4000" b="1" dirty="0">
                <a:solidFill>
                  <a:schemeClr val="tx2"/>
                </a:solidFill>
              </a:rPr>
              <a:t>пропускной способностью </a:t>
            </a:r>
            <a:r>
              <a:rPr lang="ru-RU" sz="4000" b="1" dirty="0" smtClean="0">
                <a:solidFill>
                  <a:schemeClr val="tx2"/>
                </a:solidFill>
              </a:rPr>
              <a:t>канала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CodecWorks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Encoder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483" name="Picture 2" descr="C:\Users\Maria.Ber\Documents\MARKETING\Pictures\Схемы\scheme (Time-Shifted WebTV) ru.jpg"/>
          <p:cNvPicPr>
            <a:picLocks noChangeAspect="1" noChangeArrowheads="1"/>
          </p:cNvPicPr>
          <p:nvPr/>
        </p:nvPicPr>
        <p:blipFill>
          <a:blip r:embed="rId3"/>
          <a:srcRect t="7153" r="51877" b="1578"/>
          <a:stretch>
            <a:fillRect/>
          </a:stretch>
        </p:blipFill>
        <p:spPr bwMode="auto">
          <a:xfrm>
            <a:off x="579438" y="1484313"/>
            <a:ext cx="3776662" cy="4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4" name="Группа 53"/>
          <p:cNvGrpSpPr>
            <a:grpSpLocks/>
          </p:cNvGrpSpPr>
          <p:nvPr/>
        </p:nvGrpSpPr>
        <p:grpSpPr bwMode="auto">
          <a:xfrm>
            <a:off x="4767263" y="4221163"/>
            <a:ext cx="165100" cy="169862"/>
            <a:chOff x="4550736" y="2111593"/>
            <a:chExt cx="136922" cy="142018"/>
          </a:xfrm>
        </p:grpSpPr>
        <p:sp>
          <p:nvSpPr>
            <p:cNvPr id="55" name="AutoShape 6"/>
            <p:cNvSpPr>
              <a:spLocks noChangeArrowheads="1"/>
            </p:cNvSpPr>
            <p:nvPr/>
          </p:nvSpPr>
          <p:spPr bwMode="gray">
            <a:xfrm rot="2700000">
              <a:off x="4550843" y="2111486"/>
              <a:ext cx="136709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6" name="AutoShape 7"/>
            <p:cNvSpPr>
              <a:spLocks noChangeArrowheads="1"/>
            </p:cNvSpPr>
            <p:nvPr/>
          </p:nvSpPr>
          <p:spPr bwMode="gray">
            <a:xfrm rot="18900000" flipH="1">
              <a:off x="4550843" y="2116796"/>
              <a:ext cx="136709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85" name="Группа 71"/>
          <p:cNvGrpSpPr>
            <a:grpSpLocks/>
          </p:cNvGrpSpPr>
          <p:nvPr/>
        </p:nvGrpSpPr>
        <p:grpSpPr bwMode="auto">
          <a:xfrm>
            <a:off x="4767263" y="4483100"/>
            <a:ext cx="165100" cy="169863"/>
            <a:chOff x="4550736" y="2111593"/>
            <a:chExt cx="136922" cy="142018"/>
          </a:xfrm>
        </p:grpSpPr>
        <p:sp>
          <p:nvSpPr>
            <p:cNvPr id="73" name="AutoShape 6"/>
            <p:cNvSpPr>
              <a:spLocks noChangeArrowheads="1"/>
            </p:cNvSpPr>
            <p:nvPr/>
          </p:nvSpPr>
          <p:spPr bwMode="gray">
            <a:xfrm rot="2700000">
              <a:off x="4550842" y="2111487"/>
              <a:ext cx="136709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4" name="AutoShape 7"/>
            <p:cNvSpPr>
              <a:spLocks noChangeArrowheads="1"/>
            </p:cNvSpPr>
            <p:nvPr/>
          </p:nvSpPr>
          <p:spPr bwMode="gray">
            <a:xfrm rot="18900000" flipH="1">
              <a:off x="4550842" y="2116796"/>
              <a:ext cx="136709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86" name="Группа 74"/>
          <p:cNvGrpSpPr>
            <a:grpSpLocks/>
          </p:cNvGrpSpPr>
          <p:nvPr/>
        </p:nvGrpSpPr>
        <p:grpSpPr bwMode="auto">
          <a:xfrm>
            <a:off x="4767263" y="4724400"/>
            <a:ext cx="165100" cy="171450"/>
            <a:chOff x="4550736" y="2111593"/>
            <a:chExt cx="136922" cy="142018"/>
          </a:xfrm>
        </p:grpSpPr>
        <p:sp>
          <p:nvSpPr>
            <p:cNvPr id="76" name="AutoShape 6"/>
            <p:cNvSpPr>
              <a:spLocks noChangeArrowheads="1"/>
            </p:cNvSpPr>
            <p:nvPr/>
          </p:nvSpPr>
          <p:spPr bwMode="gray">
            <a:xfrm rot="2700000">
              <a:off x="4550818" y="2111511"/>
              <a:ext cx="136758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7" name="AutoShape 7"/>
            <p:cNvSpPr>
              <a:spLocks noChangeArrowheads="1"/>
            </p:cNvSpPr>
            <p:nvPr/>
          </p:nvSpPr>
          <p:spPr bwMode="gray">
            <a:xfrm rot="18900000" flipH="1">
              <a:off x="4550818" y="2116771"/>
              <a:ext cx="136758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87" name="Группа 77"/>
          <p:cNvGrpSpPr>
            <a:grpSpLocks/>
          </p:cNvGrpSpPr>
          <p:nvPr/>
        </p:nvGrpSpPr>
        <p:grpSpPr bwMode="auto">
          <a:xfrm>
            <a:off x="4767263" y="4986338"/>
            <a:ext cx="165100" cy="171450"/>
            <a:chOff x="4550736" y="2111593"/>
            <a:chExt cx="136922" cy="142018"/>
          </a:xfrm>
        </p:grpSpPr>
        <p:sp>
          <p:nvSpPr>
            <p:cNvPr id="79" name="AutoShape 6"/>
            <p:cNvSpPr>
              <a:spLocks noChangeArrowheads="1"/>
            </p:cNvSpPr>
            <p:nvPr/>
          </p:nvSpPr>
          <p:spPr bwMode="gray">
            <a:xfrm rot="2700000">
              <a:off x="4550818" y="2111511"/>
              <a:ext cx="136758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0" name="AutoShape 7"/>
            <p:cNvSpPr>
              <a:spLocks noChangeArrowheads="1"/>
            </p:cNvSpPr>
            <p:nvPr/>
          </p:nvSpPr>
          <p:spPr bwMode="gray">
            <a:xfrm rot="18900000" flipH="1">
              <a:off x="4550818" y="2116771"/>
              <a:ext cx="136758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88" name="Группа 80"/>
          <p:cNvGrpSpPr>
            <a:grpSpLocks/>
          </p:cNvGrpSpPr>
          <p:nvPr/>
        </p:nvGrpSpPr>
        <p:grpSpPr bwMode="auto">
          <a:xfrm>
            <a:off x="4767263" y="5229225"/>
            <a:ext cx="165100" cy="169863"/>
            <a:chOff x="4550736" y="2111593"/>
            <a:chExt cx="136922" cy="142018"/>
          </a:xfrm>
        </p:grpSpPr>
        <p:sp>
          <p:nvSpPr>
            <p:cNvPr id="82" name="AutoShape 6"/>
            <p:cNvSpPr>
              <a:spLocks noChangeArrowheads="1"/>
            </p:cNvSpPr>
            <p:nvPr/>
          </p:nvSpPr>
          <p:spPr bwMode="gray">
            <a:xfrm rot="2700000">
              <a:off x="4550842" y="2111487"/>
              <a:ext cx="136709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3" name="AutoShape 7"/>
            <p:cNvSpPr>
              <a:spLocks noChangeArrowheads="1"/>
            </p:cNvSpPr>
            <p:nvPr/>
          </p:nvSpPr>
          <p:spPr bwMode="gray">
            <a:xfrm rot="18900000" flipH="1">
              <a:off x="4550842" y="2116796"/>
              <a:ext cx="136709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89" name="Группа 83"/>
          <p:cNvGrpSpPr>
            <a:grpSpLocks/>
          </p:cNvGrpSpPr>
          <p:nvPr/>
        </p:nvGrpSpPr>
        <p:grpSpPr bwMode="auto">
          <a:xfrm>
            <a:off x="4767263" y="5445125"/>
            <a:ext cx="165100" cy="169863"/>
            <a:chOff x="4550736" y="2111593"/>
            <a:chExt cx="136922" cy="142018"/>
          </a:xfrm>
        </p:grpSpPr>
        <p:sp>
          <p:nvSpPr>
            <p:cNvPr id="85" name="AutoShape 6"/>
            <p:cNvSpPr>
              <a:spLocks noChangeArrowheads="1"/>
            </p:cNvSpPr>
            <p:nvPr/>
          </p:nvSpPr>
          <p:spPr bwMode="gray">
            <a:xfrm rot="2700000">
              <a:off x="4550842" y="2111487"/>
              <a:ext cx="136709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6" name="AutoShape 7"/>
            <p:cNvSpPr>
              <a:spLocks noChangeArrowheads="1"/>
            </p:cNvSpPr>
            <p:nvPr/>
          </p:nvSpPr>
          <p:spPr bwMode="gray">
            <a:xfrm rot="18900000" flipH="1">
              <a:off x="4550842" y="2116796"/>
              <a:ext cx="136709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90" name="Группа 86"/>
          <p:cNvGrpSpPr>
            <a:grpSpLocks/>
          </p:cNvGrpSpPr>
          <p:nvPr/>
        </p:nvGrpSpPr>
        <p:grpSpPr bwMode="auto">
          <a:xfrm>
            <a:off x="4767263" y="1916113"/>
            <a:ext cx="165100" cy="171450"/>
            <a:chOff x="4550736" y="2111593"/>
            <a:chExt cx="136922" cy="142018"/>
          </a:xfrm>
        </p:grpSpPr>
        <p:sp>
          <p:nvSpPr>
            <p:cNvPr id="88" name="AutoShape 6"/>
            <p:cNvSpPr>
              <a:spLocks noChangeArrowheads="1"/>
            </p:cNvSpPr>
            <p:nvPr/>
          </p:nvSpPr>
          <p:spPr bwMode="gray">
            <a:xfrm rot="2700000">
              <a:off x="4550818" y="2111511"/>
              <a:ext cx="136758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9" name="AutoShape 7"/>
            <p:cNvSpPr>
              <a:spLocks noChangeArrowheads="1"/>
            </p:cNvSpPr>
            <p:nvPr/>
          </p:nvSpPr>
          <p:spPr bwMode="gray">
            <a:xfrm rot="18900000" flipH="1">
              <a:off x="4550818" y="2116771"/>
              <a:ext cx="136758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91" name="Группа 89"/>
          <p:cNvGrpSpPr>
            <a:grpSpLocks/>
          </p:cNvGrpSpPr>
          <p:nvPr/>
        </p:nvGrpSpPr>
        <p:grpSpPr bwMode="auto">
          <a:xfrm>
            <a:off x="4767263" y="2178050"/>
            <a:ext cx="165100" cy="171450"/>
            <a:chOff x="4550736" y="2111593"/>
            <a:chExt cx="136922" cy="142018"/>
          </a:xfrm>
        </p:grpSpPr>
        <p:sp>
          <p:nvSpPr>
            <p:cNvPr id="91" name="AutoShape 6"/>
            <p:cNvSpPr>
              <a:spLocks noChangeArrowheads="1"/>
            </p:cNvSpPr>
            <p:nvPr/>
          </p:nvSpPr>
          <p:spPr bwMode="gray">
            <a:xfrm rot="2700000">
              <a:off x="4550818" y="2111511"/>
              <a:ext cx="136758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2" name="AutoShape 7"/>
            <p:cNvSpPr>
              <a:spLocks noChangeArrowheads="1"/>
            </p:cNvSpPr>
            <p:nvPr/>
          </p:nvSpPr>
          <p:spPr bwMode="gray">
            <a:xfrm rot="18900000" flipH="1">
              <a:off x="4550818" y="2116771"/>
              <a:ext cx="136758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92" name="Группа 92"/>
          <p:cNvGrpSpPr>
            <a:grpSpLocks/>
          </p:cNvGrpSpPr>
          <p:nvPr/>
        </p:nvGrpSpPr>
        <p:grpSpPr bwMode="auto">
          <a:xfrm>
            <a:off x="4767263" y="2420938"/>
            <a:ext cx="165100" cy="169862"/>
            <a:chOff x="4550736" y="2111593"/>
            <a:chExt cx="136922" cy="142018"/>
          </a:xfrm>
        </p:grpSpPr>
        <p:sp>
          <p:nvSpPr>
            <p:cNvPr id="94" name="AutoShape 6"/>
            <p:cNvSpPr>
              <a:spLocks noChangeArrowheads="1"/>
            </p:cNvSpPr>
            <p:nvPr/>
          </p:nvSpPr>
          <p:spPr bwMode="gray">
            <a:xfrm rot="2700000">
              <a:off x="4550843" y="2111486"/>
              <a:ext cx="136709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5" name="AutoShape 7"/>
            <p:cNvSpPr>
              <a:spLocks noChangeArrowheads="1"/>
            </p:cNvSpPr>
            <p:nvPr/>
          </p:nvSpPr>
          <p:spPr bwMode="gray">
            <a:xfrm rot="18900000" flipH="1">
              <a:off x="4550843" y="2116796"/>
              <a:ext cx="136709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93" name="Группа 95"/>
          <p:cNvGrpSpPr>
            <a:grpSpLocks/>
          </p:cNvGrpSpPr>
          <p:nvPr/>
        </p:nvGrpSpPr>
        <p:grpSpPr bwMode="auto">
          <a:xfrm>
            <a:off x="4767263" y="2682875"/>
            <a:ext cx="165100" cy="169863"/>
            <a:chOff x="4550736" y="2111593"/>
            <a:chExt cx="136922" cy="142018"/>
          </a:xfrm>
        </p:grpSpPr>
        <p:sp>
          <p:nvSpPr>
            <p:cNvPr id="97" name="AutoShape 6"/>
            <p:cNvSpPr>
              <a:spLocks noChangeArrowheads="1"/>
            </p:cNvSpPr>
            <p:nvPr/>
          </p:nvSpPr>
          <p:spPr bwMode="gray">
            <a:xfrm rot="2700000">
              <a:off x="4550842" y="2111487"/>
              <a:ext cx="136709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8" name="AutoShape 7"/>
            <p:cNvSpPr>
              <a:spLocks noChangeArrowheads="1"/>
            </p:cNvSpPr>
            <p:nvPr/>
          </p:nvSpPr>
          <p:spPr bwMode="gray">
            <a:xfrm rot="18900000" flipH="1">
              <a:off x="4550842" y="2116796"/>
              <a:ext cx="136709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94" name="Группа 98"/>
          <p:cNvGrpSpPr>
            <a:grpSpLocks/>
          </p:cNvGrpSpPr>
          <p:nvPr/>
        </p:nvGrpSpPr>
        <p:grpSpPr bwMode="auto">
          <a:xfrm>
            <a:off x="4767263" y="2924175"/>
            <a:ext cx="165100" cy="171450"/>
            <a:chOff x="4550736" y="2111593"/>
            <a:chExt cx="136922" cy="142018"/>
          </a:xfrm>
        </p:grpSpPr>
        <p:sp>
          <p:nvSpPr>
            <p:cNvPr id="100" name="AutoShape 6"/>
            <p:cNvSpPr>
              <a:spLocks noChangeArrowheads="1"/>
            </p:cNvSpPr>
            <p:nvPr/>
          </p:nvSpPr>
          <p:spPr bwMode="gray">
            <a:xfrm rot="2700000">
              <a:off x="4550818" y="2111511"/>
              <a:ext cx="136758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1" name="AutoShape 7"/>
            <p:cNvSpPr>
              <a:spLocks noChangeArrowheads="1"/>
            </p:cNvSpPr>
            <p:nvPr/>
          </p:nvSpPr>
          <p:spPr bwMode="gray">
            <a:xfrm rot="18900000" flipH="1">
              <a:off x="4550818" y="2116771"/>
              <a:ext cx="136758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95" name="Группа 101"/>
          <p:cNvGrpSpPr>
            <a:grpSpLocks/>
          </p:cNvGrpSpPr>
          <p:nvPr/>
        </p:nvGrpSpPr>
        <p:grpSpPr bwMode="auto">
          <a:xfrm>
            <a:off x="4767263" y="3402013"/>
            <a:ext cx="165100" cy="171450"/>
            <a:chOff x="4550736" y="2111593"/>
            <a:chExt cx="136922" cy="142018"/>
          </a:xfrm>
        </p:grpSpPr>
        <p:sp>
          <p:nvSpPr>
            <p:cNvPr id="103" name="AutoShape 6"/>
            <p:cNvSpPr>
              <a:spLocks noChangeArrowheads="1"/>
            </p:cNvSpPr>
            <p:nvPr/>
          </p:nvSpPr>
          <p:spPr bwMode="gray">
            <a:xfrm rot="2700000">
              <a:off x="4550818" y="2111511"/>
              <a:ext cx="136758" cy="13692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" name="AutoShape 7"/>
            <p:cNvSpPr>
              <a:spLocks noChangeArrowheads="1"/>
            </p:cNvSpPr>
            <p:nvPr/>
          </p:nvSpPr>
          <p:spPr bwMode="gray">
            <a:xfrm rot="18900000" flipH="1">
              <a:off x="4550818" y="2116771"/>
              <a:ext cx="136758" cy="13692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113" y="3808413"/>
            <a:ext cx="8074025" cy="2644775"/>
          </a:xfrm>
        </p:spPr>
        <p:txBody>
          <a:bodyPr/>
          <a:lstStyle/>
          <a:p>
            <a:pPr algn="l"/>
            <a:r>
              <a:rPr lang="ru-RU" sz="2000" b="1" smtClean="0">
                <a:solidFill>
                  <a:schemeClr val="tx2"/>
                </a:solidFill>
              </a:rPr>
              <a:t>50 каналов вместо 20 в той же полосе</a:t>
            </a:r>
          </a:p>
          <a:p>
            <a:pPr algn="l"/>
            <a:r>
              <a:rPr lang="ru-RU" sz="2000" b="1" smtClean="0">
                <a:solidFill>
                  <a:schemeClr val="tx2"/>
                </a:solidFill>
              </a:rPr>
              <a:t>До 4 </a:t>
            </a:r>
            <a:r>
              <a:rPr lang="en-US" sz="2000" b="1" smtClean="0">
                <a:solidFill>
                  <a:schemeClr val="tx2"/>
                </a:solidFill>
              </a:rPr>
              <a:t>AVC HD </a:t>
            </a:r>
            <a:r>
              <a:rPr lang="ru-RU" sz="2000" b="1" smtClean="0">
                <a:solidFill>
                  <a:schemeClr val="tx2"/>
                </a:solidFill>
              </a:rPr>
              <a:t>или 24 </a:t>
            </a:r>
            <a:r>
              <a:rPr lang="en-US" sz="2000" b="1" smtClean="0">
                <a:solidFill>
                  <a:schemeClr val="tx2"/>
                </a:solidFill>
              </a:rPr>
              <a:t>AVC SD </a:t>
            </a:r>
            <a:r>
              <a:rPr lang="ru-RU" sz="2000" b="1" smtClean="0">
                <a:solidFill>
                  <a:schemeClr val="tx2"/>
                </a:solidFill>
              </a:rPr>
              <a:t>каналов перекодирования в 1</a:t>
            </a:r>
            <a:r>
              <a:rPr lang="en-US" sz="2000" b="1" smtClean="0">
                <a:solidFill>
                  <a:schemeClr val="tx2"/>
                </a:solidFill>
              </a:rPr>
              <a:t>U </a:t>
            </a:r>
            <a:r>
              <a:rPr lang="ru-RU" sz="2000" b="1" smtClean="0">
                <a:solidFill>
                  <a:schemeClr val="tx2"/>
                </a:solidFill>
              </a:rPr>
              <a:t>устройстве</a:t>
            </a:r>
            <a:endParaRPr lang="en-US" sz="2000" b="1" smtClean="0">
              <a:solidFill>
                <a:schemeClr val="tx2"/>
              </a:solidFill>
            </a:endParaRPr>
          </a:p>
          <a:p>
            <a:pPr algn="l"/>
            <a:r>
              <a:rPr lang="ru-RU" sz="2000" b="1" smtClean="0">
                <a:solidFill>
                  <a:schemeClr val="tx2"/>
                </a:solidFill>
              </a:rPr>
              <a:t>Изменение скорости потока в зависимости от популярности канала</a:t>
            </a:r>
          </a:p>
          <a:p>
            <a:pPr algn="l"/>
            <a:r>
              <a:rPr lang="ru-RU" sz="2000" b="1" smtClean="0">
                <a:solidFill>
                  <a:schemeClr val="tx2"/>
                </a:solidFill>
              </a:rPr>
              <a:t>Удаленная настройка и оценка качества перекодирования</a:t>
            </a:r>
          </a:p>
          <a:p>
            <a:pPr algn="l"/>
            <a:r>
              <a:rPr lang="ru-RU" sz="2000" b="1" smtClean="0">
                <a:solidFill>
                  <a:schemeClr val="tx2"/>
                </a:solidFill>
              </a:rPr>
              <a:t>Масштабируемость и перенос на современные платформы</a:t>
            </a:r>
          </a:p>
        </p:txBody>
      </p:sp>
      <p:sp>
        <p:nvSpPr>
          <p:cNvPr id="22530" name="TextBox 27"/>
          <p:cNvSpPr txBox="1">
            <a:spLocks noChangeArrowheads="1"/>
          </p:cNvSpPr>
          <p:nvPr/>
        </p:nvSpPr>
        <p:spPr bwMode="auto">
          <a:xfrm>
            <a:off x="1187450" y="1874838"/>
            <a:ext cx="160020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87" tIns="53643" rIns="107287" bIns="53643">
            <a:spAutoFit/>
          </a:bodyPr>
          <a:lstStyle/>
          <a:p>
            <a:pPr algn="ctr"/>
            <a:r>
              <a:rPr lang="en-US" sz="1800" b="1" i="1" u="sng"/>
              <a:t>MPEG-2</a:t>
            </a:r>
          </a:p>
          <a:p>
            <a:pPr algn="ctr"/>
            <a:endParaRPr lang="ru-RU" sz="1600" b="1"/>
          </a:p>
        </p:txBody>
      </p:sp>
      <p:sp>
        <p:nvSpPr>
          <p:cNvPr id="22531" name="TextBox 29"/>
          <p:cNvSpPr txBox="1">
            <a:spLocks noChangeArrowheads="1"/>
          </p:cNvSpPr>
          <p:nvPr/>
        </p:nvSpPr>
        <p:spPr bwMode="auto">
          <a:xfrm>
            <a:off x="6516688" y="1916113"/>
            <a:ext cx="160020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87" tIns="53643" rIns="107287" bIns="53643">
            <a:spAutoFit/>
          </a:bodyPr>
          <a:lstStyle/>
          <a:p>
            <a:pPr algn="ctr"/>
            <a:r>
              <a:rPr lang="en-US" sz="1800" b="1" i="1" u="sng"/>
              <a:t>AVC</a:t>
            </a:r>
            <a:endParaRPr lang="ru-RU" sz="1800" b="1" i="1" u="sng"/>
          </a:p>
        </p:txBody>
      </p:sp>
      <p:grpSp>
        <p:nvGrpSpPr>
          <p:cNvPr id="22532" name="Группа 18"/>
          <p:cNvGrpSpPr>
            <a:grpSpLocks/>
          </p:cNvGrpSpPr>
          <p:nvPr/>
        </p:nvGrpSpPr>
        <p:grpSpPr bwMode="auto">
          <a:xfrm>
            <a:off x="604838" y="2336800"/>
            <a:ext cx="2689225" cy="150813"/>
            <a:chOff x="1633912" y="4788024"/>
            <a:chExt cx="1512168" cy="7374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633912" y="4789576"/>
              <a:ext cx="1342562" cy="70637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21" name="Равнобедренный треугольник 20"/>
            <p:cNvSpPr/>
            <p:nvPr/>
          </p:nvSpPr>
          <p:spPr>
            <a:xfrm rot="5400000">
              <a:off x="3002866" y="4789305"/>
              <a:ext cx="72190" cy="6962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 rot="5400000">
              <a:off x="3074725" y="4790411"/>
              <a:ext cx="72190" cy="7052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2533" name="Группа 36"/>
          <p:cNvGrpSpPr>
            <a:grpSpLocks/>
          </p:cNvGrpSpPr>
          <p:nvPr/>
        </p:nvGrpSpPr>
        <p:grpSpPr bwMode="auto">
          <a:xfrm>
            <a:off x="5795963" y="2744788"/>
            <a:ext cx="2868612" cy="79375"/>
            <a:chOff x="1532356" y="4788024"/>
            <a:chExt cx="1613724" cy="73742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1532356" y="4789498"/>
              <a:ext cx="1444046" cy="70792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44" name="Равнобедренный треугольник 43"/>
            <p:cNvSpPr/>
            <p:nvPr/>
          </p:nvSpPr>
          <p:spPr>
            <a:xfrm rot="5400000">
              <a:off x="3002782" y="4789329"/>
              <a:ext cx="72267" cy="6965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5" name="Равнобедренный треугольник 44"/>
            <p:cNvSpPr/>
            <p:nvPr/>
          </p:nvSpPr>
          <p:spPr>
            <a:xfrm rot="5400000">
              <a:off x="3074671" y="4790357"/>
              <a:ext cx="72268" cy="70550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2534" name="TextBox 45"/>
          <p:cNvSpPr txBox="1">
            <a:spLocks noChangeArrowheads="1"/>
          </p:cNvSpPr>
          <p:nvPr/>
        </p:nvSpPr>
        <p:spPr bwMode="auto">
          <a:xfrm>
            <a:off x="2227263" y="2981325"/>
            <a:ext cx="140811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solidFill>
                  <a:srgbClr val="002060"/>
                </a:solidFill>
                <a:latin typeface="Calibri" pitchFamily="34" charset="0"/>
              </a:rPr>
              <a:t> 5 Mbit</a:t>
            </a:r>
            <a:endParaRPr lang="ru-RU" sz="16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2535" name="TextBox 46"/>
          <p:cNvSpPr txBox="1">
            <a:spLocks noChangeArrowheads="1"/>
          </p:cNvSpPr>
          <p:nvPr/>
        </p:nvSpPr>
        <p:spPr bwMode="auto">
          <a:xfrm>
            <a:off x="2227263" y="2489200"/>
            <a:ext cx="14081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</a:t>
            </a:r>
            <a:r>
              <a:rPr lang="en-US" sz="1600" b="1">
                <a:solidFill>
                  <a:srgbClr val="002060"/>
                </a:solidFill>
                <a:latin typeface="Calibri" pitchFamily="34" charset="0"/>
              </a:rPr>
              <a:t>5 Mbit</a:t>
            </a:r>
            <a:endParaRPr lang="ru-RU" sz="16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2536" name="TextBox 47"/>
          <p:cNvSpPr txBox="1">
            <a:spLocks noChangeArrowheads="1"/>
          </p:cNvSpPr>
          <p:nvPr/>
        </p:nvSpPr>
        <p:spPr bwMode="auto">
          <a:xfrm>
            <a:off x="6372225" y="2836863"/>
            <a:ext cx="12493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solidFill>
                  <a:srgbClr val="002060"/>
                </a:solidFill>
                <a:latin typeface="Calibri" pitchFamily="34" charset="0"/>
              </a:rPr>
              <a:t> 2 Mbit</a:t>
            </a:r>
            <a:endParaRPr lang="ru-RU" sz="16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2537" name="TextBox 48"/>
          <p:cNvSpPr txBox="1">
            <a:spLocks noChangeArrowheads="1"/>
          </p:cNvSpPr>
          <p:nvPr/>
        </p:nvSpPr>
        <p:spPr bwMode="auto">
          <a:xfrm>
            <a:off x="6372225" y="2462213"/>
            <a:ext cx="12493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solidFill>
                  <a:srgbClr val="002060"/>
                </a:solidFill>
                <a:latin typeface="Calibri" pitchFamily="34" charset="0"/>
              </a:rPr>
              <a:t> 2 Mbit</a:t>
            </a:r>
            <a:endParaRPr lang="ru-RU" sz="1600" b="1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2538" name="Picture 2" descr="C:\Users\Maria.Ber\Desktop\Информация\МАРКЕТИНГ\ВЫСТАВКИ\CSTB'13\Promotion\Презентация на монитор\images\CW -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1879600"/>
            <a:ext cx="2376487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9" name="Группа 32"/>
          <p:cNvGrpSpPr>
            <a:grpSpLocks/>
          </p:cNvGrpSpPr>
          <p:nvPr/>
        </p:nvGrpSpPr>
        <p:grpSpPr bwMode="auto">
          <a:xfrm>
            <a:off x="5795963" y="2408238"/>
            <a:ext cx="2868612" cy="79375"/>
            <a:chOff x="1532356" y="4788024"/>
            <a:chExt cx="1613724" cy="73742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1532356" y="4789498"/>
              <a:ext cx="1444046" cy="70792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35" name="Равнобедренный треугольник 34"/>
            <p:cNvSpPr/>
            <p:nvPr/>
          </p:nvSpPr>
          <p:spPr>
            <a:xfrm rot="5400000">
              <a:off x="3002782" y="4789329"/>
              <a:ext cx="72267" cy="6965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8" name="Равнобедренный треугольник 37"/>
            <p:cNvSpPr/>
            <p:nvPr/>
          </p:nvSpPr>
          <p:spPr>
            <a:xfrm rot="5400000">
              <a:off x="3074671" y="4790357"/>
              <a:ext cx="72268" cy="70550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9" name="Полилиния 28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Экономия полосы канала за счет           уменьшения скорости потока</a:t>
            </a:r>
          </a:p>
        </p:txBody>
      </p:sp>
      <p:grpSp>
        <p:nvGrpSpPr>
          <p:cNvPr id="22541" name="Группа 26"/>
          <p:cNvGrpSpPr>
            <a:grpSpLocks/>
          </p:cNvGrpSpPr>
          <p:nvPr/>
        </p:nvGrpSpPr>
        <p:grpSpPr bwMode="auto">
          <a:xfrm>
            <a:off x="642938" y="3933825"/>
            <a:ext cx="182562" cy="182563"/>
            <a:chOff x="5444991" y="4420799"/>
            <a:chExt cx="182562" cy="182562"/>
          </a:xfrm>
        </p:grpSpPr>
        <p:sp>
          <p:nvSpPr>
            <p:cNvPr id="31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2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42" name="Группа 35"/>
          <p:cNvGrpSpPr>
            <a:grpSpLocks/>
          </p:cNvGrpSpPr>
          <p:nvPr/>
        </p:nvGrpSpPr>
        <p:grpSpPr bwMode="auto">
          <a:xfrm>
            <a:off x="642938" y="4292600"/>
            <a:ext cx="182562" cy="182563"/>
            <a:chOff x="108298" y="2060727"/>
            <a:chExt cx="182562" cy="182562"/>
          </a:xfrm>
        </p:grpSpPr>
        <p:sp>
          <p:nvSpPr>
            <p:cNvPr id="39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1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43" name="Группа 41"/>
          <p:cNvGrpSpPr>
            <a:grpSpLocks/>
          </p:cNvGrpSpPr>
          <p:nvPr/>
        </p:nvGrpSpPr>
        <p:grpSpPr bwMode="auto">
          <a:xfrm>
            <a:off x="642938" y="4652963"/>
            <a:ext cx="182562" cy="182562"/>
            <a:chOff x="108298" y="2060727"/>
            <a:chExt cx="182562" cy="182562"/>
          </a:xfrm>
        </p:grpSpPr>
        <p:sp>
          <p:nvSpPr>
            <p:cNvPr id="43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44" name="Группа 50"/>
          <p:cNvGrpSpPr>
            <a:grpSpLocks/>
          </p:cNvGrpSpPr>
          <p:nvPr/>
        </p:nvGrpSpPr>
        <p:grpSpPr bwMode="auto">
          <a:xfrm>
            <a:off x="642938" y="5013325"/>
            <a:ext cx="182562" cy="182563"/>
            <a:chOff x="5444991" y="4420799"/>
            <a:chExt cx="182562" cy="182562"/>
          </a:xfrm>
        </p:grpSpPr>
        <p:sp>
          <p:nvSpPr>
            <p:cNvPr id="52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3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45" name="Группа 53"/>
          <p:cNvGrpSpPr>
            <a:grpSpLocks/>
          </p:cNvGrpSpPr>
          <p:nvPr/>
        </p:nvGrpSpPr>
        <p:grpSpPr bwMode="auto">
          <a:xfrm>
            <a:off x="642938" y="5373688"/>
            <a:ext cx="182562" cy="182562"/>
            <a:chOff x="108298" y="2060727"/>
            <a:chExt cx="182562" cy="182562"/>
          </a:xfrm>
        </p:grpSpPr>
        <p:sp>
          <p:nvSpPr>
            <p:cNvPr id="55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6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46" name="Группа 56"/>
          <p:cNvGrpSpPr>
            <a:grpSpLocks/>
          </p:cNvGrpSpPr>
          <p:nvPr/>
        </p:nvGrpSpPr>
        <p:grpSpPr bwMode="auto">
          <a:xfrm>
            <a:off x="611188" y="2846388"/>
            <a:ext cx="2689225" cy="150812"/>
            <a:chOff x="1633912" y="4788024"/>
            <a:chExt cx="1512168" cy="73742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1633912" y="4789576"/>
              <a:ext cx="1342562" cy="70637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59" name="Равнобедренный треугольник 58"/>
            <p:cNvSpPr/>
            <p:nvPr/>
          </p:nvSpPr>
          <p:spPr>
            <a:xfrm rot="5400000">
              <a:off x="3002866" y="4789305"/>
              <a:ext cx="72190" cy="6962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0" name="Равнобедренный треугольник 59"/>
            <p:cNvSpPr/>
            <p:nvPr/>
          </p:nvSpPr>
          <p:spPr>
            <a:xfrm rot="5400000">
              <a:off x="3074725" y="4790411"/>
              <a:ext cx="72190" cy="7052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Мультискрин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или система гибридного ТВ.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Адаптивный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стриминг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78" name="AutoShape 8"/>
          <p:cNvSpPr>
            <a:spLocks noChangeArrowheads="1"/>
          </p:cNvSpPr>
          <p:nvPr/>
        </p:nvSpPr>
        <p:spPr bwMode="gray">
          <a:xfrm>
            <a:off x="2051050" y="2133600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ru-RU" sz="2000" b="1">
                <a:solidFill>
                  <a:srgbClr val="002060"/>
                </a:solidFill>
                <a:latin typeface="Calibri" pitchFamily="34" charset="0"/>
              </a:rPr>
              <a:t>IPTV</a:t>
            </a:r>
          </a:p>
        </p:txBody>
      </p:sp>
      <p:sp>
        <p:nvSpPr>
          <p:cNvPr id="24579" name="AutoShape 8"/>
          <p:cNvSpPr>
            <a:spLocks noChangeArrowheads="1"/>
          </p:cNvSpPr>
          <p:nvPr/>
        </p:nvSpPr>
        <p:spPr bwMode="gray">
          <a:xfrm>
            <a:off x="5167313" y="2160588"/>
            <a:ext cx="1492250" cy="9810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ru-RU" sz="1800" b="1">
                <a:solidFill>
                  <a:srgbClr val="002060"/>
                </a:solidFill>
                <a:latin typeface="Calibri" pitchFamily="34" charset="0"/>
              </a:rPr>
              <a:t>OTT</a:t>
            </a:r>
            <a:r>
              <a:rPr lang="ru-RU" altLang="ru-RU" sz="1800" b="1">
                <a:solidFill>
                  <a:srgbClr val="002060"/>
                </a:solidFill>
                <a:latin typeface="Calibri" pitchFamily="34" charset="0"/>
              </a:rPr>
              <a:t>, </a:t>
            </a:r>
            <a:endParaRPr lang="en-US" altLang="ru-RU" sz="1800" b="1">
              <a:solidFill>
                <a:srgbClr val="002060"/>
              </a:solidFill>
              <a:latin typeface="Calibri" pitchFamily="34" charset="0"/>
            </a:endParaRPr>
          </a:p>
          <a:p>
            <a:pPr algn="ctr" eaLnBrk="0" hangingPunct="0"/>
            <a:r>
              <a:rPr lang="en-US" altLang="ru-RU" sz="1800" b="1">
                <a:solidFill>
                  <a:srgbClr val="002060"/>
                </a:solidFill>
                <a:latin typeface="Calibri" pitchFamily="34" charset="0"/>
              </a:rPr>
              <a:t>Multuscreen </a:t>
            </a:r>
          </a:p>
          <a:p>
            <a:pPr algn="ctr" eaLnBrk="0" hangingPunct="0"/>
            <a:r>
              <a:rPr lang="en-US" altLang="ru-RU" sz="1800" b="1">
                <a:solidFill>
                  <a:srgbClr val="002060"/>
                </a:solidFill>
                <a:latin typeface="Calibri" pitchFamily="34" charset="0"/>
              </a:rPr>
              <a:t>Delivery</a:t>
            </a:r>
          </a:p>
        </p:txBody>
      </p:sp>
      <p:sp>
        <p:nvSpPr>
          <p:cNvPr id="24580" name="AutoShape 8"/>
          <p:cNvSpPr>
            <a:spLocks noChangeArrowheads="1"/>
          </p:cNvSpPr>
          <p:nvPr/>
        </p:nvSpPr>
        <p:spPr bwMode="gray">
          <a:xfrm>
            <a:off x="2008188" y="4076700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ru-RU" sz="2000" b="1">
                <a:solidFill>
                  <a:srgbClr val="002060"/>
                </a:solidFill>
                <a:latin typeface="Calibri" pitchFamily="34" charset="0"/>
              </a:rPr>
              <a:t>UDP/RTP</a:t>
            </a:r>
          </a:p>
        </p:txBody>
      </p:sp>
      <p:sp>
        <p:nvSpPr>
          <p:cNvPr id="24581" name="AutoShape 8"/>
          <p:cNvSpPr>
            <a:spLocks noChangeArrowheads="1"/>
          </p:cNvSpPr>
          <p:nvPr/>
        </p:nvSpPr>
        <p:spPr bwMode="gray">
          <a:xfrm>
            <a:off x="5167313" y="4027488"/>
            <a:ext cx="1492250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altLang="ru-RU" sz="1800" b="1">
                <a:solidFill>
                  <a:srgbClr val="002060"/>
                </a:solidFill>
                <a:latin typeface="Calibri" pitchFamily="34" charset="0"/>
              </a:rPr>
              <a:t>Adaptive </a:t>
            </a:r>
          </a:p>
          <a:p>
            <a:pPr algn="ctr" eaLnBrk="0" hangingPunct="0"/>
            <a:r>
              <a:rPr lang="en-US" altLang="ru-RU" sz="1800" b="1">
                <a:solidFill>
                  <a:srgbClr val="002060"/>
                </a:solidFill>
                <a:latin typeface="Calibri" pitchFamily="34" charset="0"/>
              </a:rPr>
              <a:t>HTTP </a:t>
            </a:r>
          </a:p>
          <a:p>
            <a:pPr algn="ctr" eaLnBrk="0" hangingPunct="0"/>
            <a:r>
              <a:rPr lang="en-US" altLang="ru-RU" sz="1800" b="1">
                <a:solidFill>
                  <a:srgbClr val="002060"/>
                </a:solidFill>
                <a:latin typeface="Calibri" pitchFamily="34" charset="0"/>
              </a:rPr>
              <a:t>Streaming</a:t>
            </a:r>
          </a:p>
        </p:txBody>
      </p:sp>
      <p:sp>
        <p:nvSpPr>
          <p:cNvPr id="9" name="Freeform 7"/>
          <p:cNvSpPr>
            <a:spLocks/>
          </p:cNvSpPr>
          <p:nvPr/>
        </p:nvSpPr>
        <p:spPr bwMode="gray">
          <a:xfrm rot="11622048">
            <a:off x="3376613" y="1635125"/>
            <a:ext cx="1712912" cy="105251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1" name="Freeform 7"/>
          <p:cNvSpPr>
            <a:spLocks/>
          </p:cNvSpPr>
          <p:nvPr/>
        </p:nvSpPr>
        <p:spPr bwMode="gray">
          <a:xfrm rot="11622048">
            <a:off x="3376613" y="3616325"/>
            <a:ext cx="1712912" cy="105251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Группа 30"/>
          <p:cNvGrpSpPr>
            <a:grpSpLocks/>
          </p:cNvGrpSpPr>
          <p:nvPr/>
        </p:nvGrpSpPr>
        <p:grpSpPr bwMode="auto">
          <a:xfrm>
            <a:off x="7700963" y="5332413"/>
            <a:ext cx="415925" cy="96837"/>
            <a:chOff x="2773290" y="4788024"/>
            <a:chExt cx="372790" cy="80644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2773290" y="4789346"/>
              <a:ext cx="203469" cy="79322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33" name="Равнобедренный треугольник 32"/>
            <p:cNvSpPr/>
            <p:nvPr/>
          </p:nvSpPr>
          <p:spPr>
            <a:xfrm rot="5400000">
              <a:off x="3002959" y="4788859"/>
              <a:ext cx="71390" cy="69720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Равнобедренный треугольник 33"/>
            <p:cNvSpPr/>
            <p:nvPr/>
          </p:nvSpPr>
          <p:spPr>
            <a:xfrm rot="5400000">
              <a:off x="3074863" y="4790842"/>
              <a:ext cx="72713" cy="6972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6626" name="Группа 11"/>
          <p:cNvGrpSpPr>
            <a:grpSpLocks/>
          </p:cNvGrpSpPr>
          <p:nvPr/>
        </p:nvGrpSpPr>
        <p:grpSpPr bwMode="auto">
          <a:xfrm>
            <a:off x="1692275" y="4365625"/>
            <a:ext cx="1439863" cy="949325"/>
            <a:chOff x="1214447" y="2846441"/>
            <a:chExt cx="2489683" cy="1623119"/>
          </a:xfrm>
        </p:grpSpPr>
        <p:pic>
          <p:nvPicPr>
            <p:cNvPr id="26698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4447" y="2846441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99" name="TextBox 13"/>
            <p:cNvSpPr txBox="1">
              <a:spLocks noChangeArrowheads="1"/>
            </p:cNvSpPr>
            <p:nvPr/>
          </p:nvSpPr>
          <p:spPr bwMode="auto">
            <a:xfrm>
              <a:off x="1631196" y="3248830"/>
              <a:ext cx="1823963" cy="8408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1600" b="1">
                  <a:solidFill>
                    <a:schemeClr val="bg1"/>
                  </a:solidFill>
                  <a:latin typeface="Calibri" pitchFamily="34" charset="0"/>
                </a:rPr>
                <a:t>Транскоди-рование</a:t>
              </a:r>
            </a:p>
          </p:txBody>
        </p:sp>
      </p:grpSp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Схема предоставления ОТТ услуг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628" name="Picture 3" descr="C:\Users\Maria.Ber\Desktop\scheme (Time-Shifted WebTV) r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230688"/>
            <a:ext cx="1090613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7544" y="3968677"/>
            <a:ext cx="1224136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effectLst>
            <a:softEdge rad="635000"/>
          </a:effectLst>
        </p:spPr>
        <p:txBody>
          <a:bodyPr lIns="0" tIns="0" rIns="0" bIns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+mn-lt"/>
                <a:cs typeface="+mn-cs"/>
              </a:rPr>
              <a:t>ГС (прием)</a:t>
            </a:r>
            <a:endParaRPr lang="ru-RU" sz="1400" b="1" dirty="0">
              <a:latin typeface="+mn-lt"/>
              <a:cs typeface="+mn-cs"/>
            </a:endParaRPr>
          </a:p>
        </p:txBody>
      </p:sp>
      <p:grpSp>
        <p:nvGrpSpPr>
          <p:cNvPr id="26632" name="Группа 7"/>
          <p:cNvGrpSpPr>
            <a:grpSpLocks/>
          </p:cNvGrpSpPr>
          <p:nvPr/>
        </p:nvGrpSpPr>
        <p:grpSpPr bwMode="auto">
          <a:xfrm>
            <a:off x="1187450" y="4719638"/>
            <a:ext cx="549275" cy="149225"/>
            <a:chOff x="2837468" y="4788024"/>
            <a:chExt cx="308612" cy="7374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837468" y="4789593"/>
              <a:ext cx="139143" cy="69819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 rot="5400000">
              <a:off x="3002515" y="4788878"/>
              <a:ext cx="72173" cy="70464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5400000">
              <a:off x="3074762" y="4790448"/>
              <a:ext cx="72173" cy="70463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6633" name="Группа 14"/>
          <p:cNvGrpSpPr>
            <a:grpSpLocks/>
          </p:cNvGrpSpPr>
          <p:nvPr/>
        </p:nvGrpSpPr>
        <p:grpSpPr bwMode="auto">
          <a:xfrm>
            <a:off x="3708400" y="4375150"/>
            <a:ext cx="1584325" cy="1285875"/>
            <a:chOff x="1214448" y="2863568"/>
            <a:chExt cx="2190921" cy="2073153"/>
          </a:xfrm>
        </p:grpSpPr>
        <p:pic>
          <p:nvPicPr>
            <p:cNvPr id="26693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4448" y="2863568"/>
              <a:ext cx="2190921" cy="1605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94" name="TextBox 16"/>
            <p:cNvSpPr txBox="1">
              <a:spLocks noChangeArrowheads="1"/>
            </p:cNvSpPr>
            <p:nvPr/>
          </p:nvSpPr>
          <p:spPr bwMode="auto">
            <a:xfrm>
              <a:off x="1513209" y="3255102"/>
              <a:ext cx="1656184" cy="1681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1600" b="1">
                  <a:solidFill>
                    <a:schemeClr val="bg1"/>
                  </a:solidFill>
                  <a:latin typeface="Calibri" pitchFamily="34" charset="0"/>
                </a:rPr>
                <a:t>Упаковка в контейнеры</a:t>
              </a:r>
            </a:p>
          </p:txBody>
        </p:sp>
      </p:grpSp>
      <p:pic>
        <p:nvPicPr>
          <p:cNvPr id="26634" name="Picture 6" descr="C:\Users\Maria.Ber\Desktop\CSTB'13\маркетинговые материалы\Кросс платформенный плеер\iO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31150" y="4659313"/>
            <a:ext cx="438150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8" descr="C:\Users\Maria.Ber\Desktop\adf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00963" y="2478088"/>
            <a:ext cx="896937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9" descr="C:\Users\Maria.Ber\Desktop\CSTB'13\маркетинговые материалы\Кросс платформенный плеер\Android-TV-Box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39075" y="3573463"/>
            <a:ext cx="7588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7" name="TextBox 20"/>
          <p:cNvSpPr txBox="1">
            <a:spLocks noChangeArrowheads="1"/>
          </p:cNvSpPr>
          <p:nvPr/>
        </p:nvSpPr>
        <p:spPr bwMode="auto">
          <a:xfrm>
            <a:off x="8059738" y="4221163"/>
            <a:ext cx="976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Клиенты</a:t>
            </a:r>
          </a:p>
        </p:txBody>
      </p:sp>
      <p:grpSp>
        <p:nvGrpSpPr>
          <p:cNvPr id="26638" name="Группа 21"/>
          <p:cNvGrpSpPr>
            <a:grpSpLocks/>
          </p:cNvGrpSpPr>
          <p:nvPr/>
        </p:nvGrpSpPr>
        <p:grpSpPr bwMode="auto">
          <a:xfrm>
            <a:off x="7724775" y="4127500"/>
            <a:ext cx="415925" cy="96838"/>
            <a:chOff x="2773290" y="4788024"/>
            <a:chExt cx="372790" cy="8064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2773290" y="4789346"/>
              <a:ext cx="203470" cy="79322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24" name="Равнобедренный треугольник 23"/>
            <p:cNvSpPr/>
            <p:nvPr/>
          </p:nvSpPr>
          <p:spPr>
            <a:xfrm rot="5400000">
              <a:off x="3002959" y="4788859"/>
              <a:ext cx="71389" cy="6972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5400000">
              <a:off x="3074865" y="4790842"/>
              <a:ext cx="72711" cy="69720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6639" name="Группа 25"/>
          <p:cNvGrpSpPr>
            <a:grpSpLocks/>
          </p:cNvGrpSpPr>
          <p:nvPr/>
        </p:nvGrpSpPr>
        <p:grpSpPr bwMode="auto">
          <a:xfrm>
            <a:off x="7724775" y="3084513"/>
            <a:ext cx="415925" cy="96837"/>
            <a:chOff x="2773290" y="4788024"/>
            <a:chExt cx="372790" cy="80644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2773290" y="4789346"/>
              <a:ext cx="203470" cy="79322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28" name="Равнобедренный треугольник 27"/>
            <p:cNvSpPr/>
            <p:nvPr/>
          </p:nvSpPr>
          <p:spPr>
            <a:xfrm rot="5400000">
              <a:off x="3002959" y="4788859"/>
              <a:ext cx="71390" cy="6972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Равнобедренный треугольник 28"/>
            <p:cNvSpPr/>
            <p:nvPr/>
          </p:nvSpPr>
          <p:spPr>
            <a:xfrm rot="5400000">
              <a:off x="3074864" y="4790842"/>
              <a:ext cx="72713" cy="69720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0" name="Прямоугольник 29"/>
          <p:cNvSpPr/>
          <p:nvPr/>
        </p:nvSpPr>
        <p:spPr>
          <a:xfrm rot="5400000">
            <a:off x="6521450" y="4232275"/>
            <a:ext cx="2359025" cy="66675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3"/>
              </a:solidFill>
            </a:endParaRPr>
          </a:p>
        </p:txBody>
      </p:sp>
      <p:pic>
        <p:nvPicPr>
          <p:cNvPr id="26641" name="Picture 2" descr="C:\Users\Maria.Ber\Desktop\ГС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95738" y="2449513"/>
            <a:ext cx="611187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42" name="Группа 4"/>
          <p:cNvGrpSpPr>
            <a:grpSpLocks/>
          </p:cNvGrpSpPr>
          <p:nvPr/>
        </p:nvGrpSpPr>
        <p:grpSpPr bwMode="auto">
          <a:xfrm>
            <a:off x="3125788" y="4641850"/>
            <a:ext cx="654050" cy="376238"/>
            <a:chOff x="4637748" y="3346294"/>
            <a:chExt cx="654330" cy="375479"/>
          </a:xfrm>
        </p:grpSpPr>
        <p:grpSp>
          <p:nvGrpSpPr>
            <p:cNvPr id="26675" name="Группа 37"/>
            <p:cNvGrpSpPr>
              <a:grpSpLocks/>
            </p:cNvGrpSpPr>
            <p:nvPr/>
          </p:nvGrpSpPr>
          <p:grpSpPr bwMode="auto">
            <a:xfrm>
              <a:off x="4637748" y="3346294"/>
              <a:ext cx="648073" cy="76749"/>
              <a:chOff x="2681328" y="4788024"/>
              <a:chExt cx="464752" cy="73742"/>
            </a:xfrm>
          </p:grpSpPr>
          <p:sp>
            <p:nvSpPr>
              <p:cNvPr id="39" name="Прямоугольник 38"/>
              <p:cNvSpPr/>
              <p:nvPr/>
            </p:nvSpPr>
            <p:spPr>
              <a:xfrm>
                <a:off x="2681328" y="4789547"/>
                <a:ext cx="294982" cy="6697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0" name="Равнобедренный треугольник 39"/>
              <p:cNvSpPr/>
              <p:nvPr/>
            </p:nvSpPr>
            <p:spPr>
              <a:xfrm rot="5400000">
                <a:off x="3003179" y="4788490"/>
                <a:ext cx="71545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1" name="Равнобедренный треугольник 40"/>
              <p:cNvSpPr/>
              <p:nvPr/>
            </p:nvSpPr>
            <p:spPr>
              <a:xfrm rot="5400000">
                <a:off x="3074933" y="4790012"/>
                <a:ext cx="71544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6676" name="Группа 41"/>
            <p:cNvGrpSpPr>
              <a:grpSpLocks/>
            </p:cNvGrpSpPr>
            <p:nvPr/>
          </p:nvGrpSpPr>
          <p:grpSpPr bwMode="auto">
            <a:xfrm>
              <a:off x="4639680" y="3501008"/>
              <a:ext cx="648073" cy="76749"/>
              <a:chOff x="2681328" y="4788024"/>
              <a:chExt cx="464752" cy="73742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2681081" y="4790072"/>
                <a:ext cx="294983" cy="6697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4" name="Равнобедренный треугольник 43"/>
              <p:cNvSpPr/>
              <p:nvPr/>
            </p:nvSpPr>
            <p:spPr>
              <a:xfrm rot="5400000">
                <a:off x="3002933" y="4789015"/>
                <a:ext cx="71545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5" name="Равнобедренный треугольник 44"/>
              <p:cNvSpPr/>
              <p:nvPr/>
            </p:nvSpPr>
            <p:spPr>
              <a:xfrm rot="5400000">
                <a:off x="3074686" y="4790537"/>
                <a:ext cx="71544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6677" name="Группа 45"/>
            <p:cNvGrpSpPr>
              <a:grpSpLocks/>
            </p:cNvGrpSpPr>
            <p:nvPr/>
          </p:nvGrpSpPr>
          <p:grpSpPr bwMode="auto">
            <a:xfrm>
              <a:off x="4644005" y="3645024"/>
              <a:ext cx="648073" cy="76749"/>
              <a:chOff x="2681328" y="4788024"/>
              <a:chExt cx="464752" cy="73742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2681397" y="4790221"/>
                <a:ext cx="294982" cy="6697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48" name="Равнобедренный треугольник 47"/>
              <p:cNvSpPr/>
              <p:nvPr/>
            </p:nvSpPr>
            <p:spPr>
              <a:xfrm rot="5400000">
                <a:off x="3003249" y="4789164"/>
                <a:ext cx="71544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9" name="Равнобедренный треугольник 48"/>
              <p:cNvSpPr/>
              <p:nvPr/>
            </p:nvSpPr>
            <p:spPr>
              <a:xfrm rot="5400000">
                <a:off x="3075001" y="4790687"/>
                <a:ext cx="71545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26643" name="Группа 2048"/>
          <p:cNvGrpSpPr>
            <a:grpSpLocks/>
          </p:cNvGrpSpPr>
          <p:nvPr/>
        </p:nvGrpSpPr>
        <p:grpSpPr bwMode="auto">
          <a:xfrm>
            <a:off x="4275138" y="3716338"/>
            <a:ext cx="158750" cy="708025"/>
            <a:chOff x="3917972" y="5673475"/>
            <a:chExt cx="158239" cy="907039"/>
          </a:xfrm>
        </p:grpSpPr>
        <p:grpSp>
          <p:nvGrpSpPr>
            <p:cNvPr id="26668" name="Группа 63"/>
            <p:cNvGrpSpPr>
              <a:grpSpLocks/>
            </p:cNvGrpSpPr>
            <p:nvPr/>
          </p:nvGrpSpPr>
          <p:grpSpPr bwMode="auto">
            <a:xfrm rot="5400000">
              <a:off x="3713642" y="6217945"/>
              <a:ext cx="570425" cy="154713"/>
              <a:chOff x="2825216" y="4788024"/>
              <a:chExt cx="320864" cy="76073"/>
            </a:xfrm>
          </p:grpSpPr>
          <p:sp>
            <p:nvSpPr>
              <p:cNvPr id="65" name="Прямоугольник 64"/>
              <p:cNvSpPr/>
              <p:nvPr/>
            </p:nvSpPr>
            <p:spPr>
              <a:xfrm>
                <a:off x="2825769" y="4792693"/>
                <a:ext cx="151004" cy="7236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66" name="Равнобедренный треугольник 65"/>
              <p:cNvSpPr/>
              <p:nvPr/>
            </p:nvSpPr>
            <p:spPr>
              <a:xfrm rot="5400000">
                <a:off x="3002939" y="4790092"/>
                <a:ext cx="72360" cy="69782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7" name="Равнобедренный треугольник 66"/>
              <p:cNvSpPr/>
              <p:nvPr/>
            </p:nvSpPr>
            <p:spPr>
              <a:xfrm rot="5400000">
                <a:off x="3075009" y="4791647"/>
                <a:ext cx="72360" cy="69782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6669" name="Группа 2047"/>
            <p:cNvGrpSpPr>
              <a:grpSpLocks/>
            </p:cNvGrpSpPr>
            <p:nvPr/>
          </p:nvGrpSpPr>
          <p:grpSpPr bwMode="auto">
            <a:xfrm>
              <a:off x="3917972" y="5673475"/>
              <a:ext cx="149972" cy="252949"/>
              <a:chOff x="3277864" y="5259149"/>
              <a:chExt cx="149972" cy="252949"/>
            </a:xfrm>
          </p:grpSpPr>
          <p:sp>
            <p:nvSpPr>
              <p:cNvPr id="68" name="Равнобедренный треугольник 67"/>
              <p:cNvSpPr/>
              <p:nvPr/>
            </p:nvSpPr>
            <p:spPr>
              <a:xfrm>
                <a:off x="3277864" y="5387273"/>
                <a:ext cx="147162" cy="124058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9" name="Равнобедренный треугольник 68"/>
              <p:cNvSpPr/>
              <p:nvPr/>
            </p:nvSpPr>
            <p:spPr>
              <a:xfrm>
                <a:off x="3281029" y="5259149"/>
                <a:ext cx="147162" cy="124056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26644" name="Группа 71"/>
          <p:cNvGrpSpPr>
            <a:grpSpLocks/>
          </p:cNvGrpSpPr>
          <p:nvPr/>
        </p:nvGrpSpPr>
        <p:grpSpPr bwMode="auto">
          <a:xfrm>
            <a:off x="5929313" y="4398963"/>
            <a:ext cx="1144587" cy="949325"/>
            <a:chOff x="1214447" y="2846441"/>
            <a:chExt cx="2489683" cy="1623119"/>
          </a:xfrm>
        </p:grpSpPr>
        <p:pic>
          <p:nvPicPr>
            <p:cNvPr id="26666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4447" y="2846441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67" name="TextBox 73"/>
            <p:cNvSpPr txBox="1">
              <a:spLocks noChangeArrowheads="1"/>
            </p:cNvSpPr>
            <p:nvPr/>
          </p:nvSpPr>
          <p:spPr bwMode="auto">
            <a:xfrm>
              <a:off x="1566675" y="3434414"/>
              <a:ext cx="1823964" cy="420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CDN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26645" name="Группа 74"/>
          <p:cNvGrpSpPr>
            <a:grpSpLocks/>
          </p:cNvGrpSpPr>
          <p:nvPr/>
        </p:nvGrpSpPr>
        <p:grpSpPr bwMode="auto">
          <a:xfrm>
            <a:off x="5292725" y="4652963"/>
            <a:ext cx="654050" cy="376237"/>
            <a:chOff x="4637748" y="3346294"/>
            <a:chExt cx="654330" cy="375479"/>
          </a:xfrm>
        </p:grpSpPr>
        <p:grpSp>
          <p:nvGrpSpPr>
            <p:cNvPr id="26654" name="Группа 75"/>
            <p:cNvGrpSpPr>
              <a:grpSpLocks/>
            </p:cNvGrpSpPr>
            <p:nvPr/>
          </p:nvGrpSpPr>
          <p:grpSpPr bwMode="auto">
            <a:xfrm>
              <a:off x="4637748" y="3346294"/>
              <a:ext cx="648073" cy="76749"/>
              <a:chOff x="2681328" y="4788024"/>
              <a:chExt cx="464752" cy="73742"/>
            </a:xfrm>
          </p:grpSpPr>
          <p:sp>
            <p:nvSpPr>
              <p:cNvPr id="85" name="Прямоугольник 84"/>
              <p:cNvSpPr/>
              <p:nvPr/>
            </p:nvSpPr>
            <p:spPr>
              <a:xfrm>
                <a:off x="2681328" y="4789546"/>
                <a:ext cx="294983" cy="6697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6" name="Равнобедренный треугольник 85"/>
              <p:cNvSpPr/>
              <p:nvPr/>
            </p:nvSpPr>
            <p:spPr>
              <a:xfrm rot="5400000">
                <a:off x="3003180" y="4788489"/>
                <a:ext cx="71544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7" name="Равнобедренный треугольник 86"/>
              <p:cNvSpPr/>
              <p:nvPr/>
            </p:nvSpPr>
            <p:spPr>
              <a:xfrm rot="5400000">
                <a:off x="3074932" y="4790012"/>
                <a:ext cx="71545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6655" name="Группа 76"/>
            <p:cNvGrpSpPr>
              <a:grpSpLocks/>
            </p:cNvGrpSpPr>
            <p:nvPr/>
          </p:nvGrpSpPr>
          <p:grpSpPr bwMode="auto">
            <a:xfrm>
              <a:off x="4639680" y="3501008"/>
              <a:ext cx="648073" cy="76749"/>
              <a:chOff x="2681328" y="4788024"/>
              <a:chExt cx="464752" cy="73742"/>
            </a:xfrm>
          </p:grpSpPr>
          <p:sp>
            <p:nvSpPr>
              <p:cNvPr id="82" name="Прямоугольник 81"/>
              <p:cNvSpPr/>
              <p:nvPr/>
            </p:nvSpPr>
            <p:spPr>
              <a:xfrm>
                <a:off x="2681082" y="4790072"/>
                <a:ext cx="294982" cy="6697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3" name="Равнобедренный треугольник 82"/>
              <p:cNvSpPr/>
              <p:nvPr/>
            </p:nvSpPr>
            <p:spPr>
              <a:xfrm rot="5400000">
                <a:off x="3002934" y="4789015"/>
                <a:ext cx="71544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4" name="Равнобедренный треугольник 83"/>
              <p:cNvSpPr/>
              <p:nvPr/>
            </p:nvSpPr>
            <p:spPr>
              <a:xfrm rot="5400000">
                <a:off x="3074686" y="4790538"/>
                <a:ext cx="71545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6656" name="Группа 77"/>
            <p:cNvGrpSpPr>
              <a:grpSpLocks/>
            </p:cNvGrpSpPr>
            <p:nvPr/>
          </p:nvGrpSpPr>
          <p:grpSpPr bwMode="auto">
            <a:xfrm>
              <a:off x="4644005" y="3645024"/>
              <a:ext cx="648073" cy="76749"/>
              <a:chOff x="2681328" y="4788024"/>
              <a:chExt cx="464752" cy="73742"/>
            </a:xfrm>
          </p:grpSpPr>
          <p:sp>
            <p:nvSpPr>
              <p:cNvPr id="79" name="Прямоугольник 78"/>
              <p:cNvSpPr/>
              <p:nvPr/>
            </p:nvSpPr>
            <p:spPr>
              <a:xfrm>
                <a:off x="2681397" y="4790222"/>
                <a:ext cx="294983" cy="6697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0" name="Равнобедренный треугольник 79"/>
              <p:cNvSpPr/>
              <p:nvPr/>
            </p:nvSpPr>
            <p:spPr>
              <a:xfrm rot="5400000">
                <a:off x="3003248" y="4789165"/>
                <a:ext cx="71545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1" name="Равнобедренный треугольник 80"/>
              <p:cNvSpPr/>
              <p:nvPr/>
            </p:nvSpPr>
            <p:spPr>
              <a:xfrm rot="5400000">
                <a:off x="3075001" y="4790687"/>
                <a:ext cx="71544" cy="70614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26646" name="Группа 87"/>
          <p:cNvGrpSpPr>
            <a:grpSpLocks/>
          </p:cNvGrpSpPr>
          <p:nvPr/>
        </p:nvGrpSpPr>
        <p:grpSpPr bwMode="auto">
          <a:xfrm>
            <a:off x="7073900" y="4787900"/>
            <a:ext cx="547688" cy="149225"/>
            <a:chOff x="2837468" y="4788024"/>
            <a:chExt cx="308612" cy="73742"/>
          </a:xfrm>
        </p:grpSpPr>
        <p:sp>
          <p:nvSpPr>
            <p:cNvPr id="89" name="Прямоугольник 88"/>
            <p:cNvSpPr/>
            <p:nvPr/>
          </p:nvSpPr>
          <p:spPr>
            <a:xfrm>
              <a:off x="2837468" y="4789593"/>
              <a:ext cx="139546" cy="6982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90" name="Равнобедренный треугольник 89"/>
            <p:cNvSpPr/>
            <p:nvPr/>
          </p:nvSpPr>
          <p:spPr>
            <a:xfrm rot="5400000">
              <a:off x="3003098" y="4788776"/>
              <a:ext cx="72173" cy="7066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1" name="Равнобедренный треугольник 90"/>
            <p:cNvSpPr/>
            <p:nvPr/>
          </p:nvSpPr>
          <p:spPr>
            <a:xfrm rot="5400000">
              <a:off x="3074660" y="4790345"/>
              <a:ext cx="72173" cy="7066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92" name="Объект 2"/>
          <p:cNvSpPr>
            <a:spLocks noGrp="1"/>
          </p:cNvSpPr>
          <p:nvPr>
            <p:ph idx="1"/>
          </p:nvPr>
        </p:nvSpPr>
        <p:spPr>
          <a:xfrm>
            <a:off x="695325" y="1600200"/>
            <a:ext cx="7693025" cy="533400"/>
          </a:xfrm>
        </p:spPr>
        <p:txBody>
          <a:bodyPr rtlCol="0">
            <a:normAutofit fontScale="47500" lnSpcReduction="20000"/>
          </a:bodyPr>
          <a:lstStyle/>
          <a:p>
            <a:pPr marL="0" indent="0" algn="ctr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solidFill>
                  <a:srgbClr val="002060"/>
                </a:solidFill>
              </a:rPr>
              <a:t>Использование различных форматов дает возможность получить доступ к контенту большого количества разнотипных оконечных устройств</a:t>
            </a:r>
            <a:endParaRPr lang="ru-RU" sz="3400" b="1" dirty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402325" indent="-402325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3125582" y="2369735"/>
            <a:ext cx="1224136" cy="21544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effectLst>
            <a:softEdge rad="635000"/>
          </a:effectLst>
        </p:spPr>
        <p:txBody>
          <a:bodyPr lIns="0" tIns="0" rIns="0" bIns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+mn-lt"/>
                <a:cs typeface="+mn-cs"/>
              </a:rPr>
              <a:t>DRM-c</a:t>
            </a:r>
            <a:r>
              <a:rPr lang="ru-RU" sz="1400" b="1" dirty="0" err="1">
                <a:latin typeface="+mn-lt"/>
                <a:cs typeface="+mn-cs"/>
              </a:rPr>
              <a:t>ервер</a:t>
            </a:r>
            <a:endParaRPr lang="ru-RU" sz="1400" b="1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Freeform 7"/>
          <p:cNvSpPr>
            <a:spLocks/>
          </p:cNvSpPr>
          <p:nvPr/>
        </p:nvSpPr>
        <p:spPr bwMode="gray">
          <a:xfrm rot="1678550">
            <a:off x="2276475" y="2179638"/>
            <a:ext cx="903288" cy="1241425"/>
          </a:xfrm>
          <a:custGeom>
            <a:avLst/>
            <a:gdLst>
              <a:gd name="T0" fmla="*/ 903288 w 580"/>
              <a:gd name="T1" fmla="*/ 0 h 798"/>
              <a:gd name="T2" fmla="*/ 900173 w 580"/>
              <a:gd name="T3" fmla="*/ 140010 h 798"/>
              <a:gd name="T4" fmla="*/ 884599 w 580"/>
              <a:gd name="T5" fmla="*/ 270687 h 798"/>
              <a:gd name="T6" fmla="*/ 859681 w 580"/>
              <a:gd name="T7" fmla="*/ 392029 h 798"/>
              <a:gd name="T8" fmla="*/ 819189 w 580"/>
              <a:gd name="T9" fmla="*/ 504037 h 798"/>
              <a:gd name="T10" fmla="*/ 769352 w 580"/>
              <a:gd name="T11" fmla="*/ 606711 h 798"/>
              <a:gd name="T12" fmla="*/ 703942 w 580"/>
              <a:gd name="T13" fmla="*/ 700052 h 798"/>
              <a:gd name="T14" fmla="*/ 626072 w 580"/>
              <a:gd name="T15" fmla="*/ 790281 h 798"/>
              <a:gd name="T16" fmla="*/ 532628 w 580"/>
              <a:gd name="T17" fmla="*/ 871176 h 798"/>
              <a:gd name="T18" fmla="*/ 420496 w 580"/>
              <a:gd name="T19" fmla="*/ 948959 h 798"/>
              <a:gd name="T20" fmla="*/ 292790 w 580"/>
              <a:gd name="T21" fmla="*/ 1020520 h 798"/>
              <a:gd name="T22" fmla="*/ 292790 w 580"/>
              <a:gd name="T23" fmla="*/ 1241425 h 798"/>
              <a:gd name="T24" fmla="*/ 0 w 580"/>
              <a:gd name="T25" fmla="*/ 799615 h 798"/>
              <a:gd name="T26" fmla="*/ 292790 w 580"/>
              <a:gd name="T27" fmla="*/ 357804 h 798"/>
              <a:gd name="T28" fmla="*/ 292790 w 580"/>
              <a:gd name="T29" fmla="*/ 578709 h 798"/>
              <a:gd name="T30" fmla="*/ 348856 w 580"/>
              <a:gd name="T31" fmla="*/ 572487 h 798"/>
              <a:gd name="T32" fmla="*/ 411152 w 580"/>
              <a:gd name="T33" fmla="*/ 553819 h 798"/>
              <a:gd name="T34" fmla="*/ 476562 w 580"/>
              <a:gd name="T35" fmla="*/ 522705 h 798"/>
              <a:gd name="T36" fmla="*/ 541973 w 580"/>
              <a:gd name="T37" fmla="*/ 482258 h 798"/>
              <a:gd name="T38" fmla="*/ 610498 w 580"/>
              <a:gd name="T39" fmla="*/ 435588 h 798"/>
              <a:gd name="T40" fmla="*/ 672794 w 580"/>
              <a:gd name="T41" fmla="*/ 382695 h 798"/>
              <a:gd name="T42" fmla="*/ 735089 w 580"/>
              <a:gd name="T43" fmla="*/ 323579 h 798"/>
              <a:gd name="T44" fmla="*/ 788041 w 580"/>
              <a:gd name="T45" fmla="*/ 258241 h 798"/>
              <a:gd name="T46" fmla="*/ 834763 w 580"/>
              <a:gd name="T47" fmla="*/ 192903 h 798"/>
              <a:gd name="T48" fmla="*/ 869025 w 580"/>
              <a:gd name="T49" fmla="*/ 127565 h 798"/>
              <a:gd name="T50" fmla="*/ 893944 w 580"/>
              <a:gd name="T51" fmla="*/ 62227 h 798"/>
              <a:gd name="T52" fmla="*/ 900173 w 580"/>
              <a:gd name="T53" fmla="*/ 0 h 798"/>
              <a:gd name="T54" fmla="*/ 903288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674" name="Freeform 9"/>
          <p:cNvSpPr>
            <a:spLocks/>
          </p:cNvSpPr>
          <p:nvPr/>
        </p:nvSpPr>
        <p:spPr bwMode="gray">
          <a:xfrm rot="19876185" flipH="1">
            <a:off x="6021388" y="2147888"/>
            <a:ext cx="903287" cy="1241425"/>
          </a:xfrm>
          <a:custGeom>
            <a:avLst/>
            <a:gdLst>
              <a:gd name="T0" fmla="*/ 903287 w 580"/>
              <a:gd name="T1" fmla="*/ 0 h 798"/>
              <a:gd name="T2" fmla="*/ 900172 w 580"/>
              <a:gd name="T3" fmla="*/ 140010 h 798"/>
              <a:gd name="T4" fmla="*/ 884598 w 580"/>
              <a:gd name="T5" fmla="*/ 270687 h 798"/>
              <a:gd name="T6" fmla="*/ 859680 w 580"/>
              <a:gd name="T7" fmla="*/ 392029 h 798"/>
              <a:gd name="T8" fmla="*/ 819188 w 580"/>
              <a:gd name="T9" fmla="*/ 504037 h 798"/>
              <a:gd name="T10" fmla="*/ 769351 w 580"/>
              <a:gd name="T11" fmla="*/ 606711 h 798"/>
              <a:gd name="T12" fmla="*/ 703941 w 580"/>
              <a:gd name="T13" fmla="*/ 700052 h 798"/>
              <a:gd name="T14" fmla="*/ 626071 w 580"/>
              <a:gd name="T15" fmla="*/ 790281 h 798"/>
              <a:gd name="T16" fmla="*/ 532628 w 580"/>
              <a:gd name="T17" fmla="*/ 871176 h 798"/>
              <a:gd name="T18" fmla="*/ 420496 w 580"/>
              <a:gd name="T19" fmla="*/ 948959 h 798"/>
              <a:gd name="T20" fmla="*/ 292790 w 580"/>
              <a:gd name="T21" fmla="*/ 1020520 h 798"/>
              <a:gd name="T22" fmla="*/ 292790 w 580"/>
              <a:gd name="T23" fmla="*/ 1241425 h 798"/>
              <a:gd name="T24" fmla="*/ 0 w 580"/>
              <a:gd name="T25" fmla="*/ 799615 h 798"/>
              <a:gd name="T26" fmla="*/ 292790 w 580"/>
              <a:gd name="T27" fmla="*/ 357804 h 798"/>
              <a:gd name="T28" fmla="*/ 292790 w 580"/>
              <a:gd name="T29" fmla="*/ 578709 h 798"/>
              <a:gd name="T30" fmla="*/ 348856 w 580"/>
              <a:gd name="T31" fmla="*/ 572487 h 798"/>
              <a:gd name="T32" fmla="*/ 411151 w 580"/>
              <a:gd name="T33" fmla="*/ 553819 h 798"/>
              <a:gd name="T34" fmla="*/ 476562 w 580"/>
              <a:gd name="T35" fmla="*/ 522705 h 798"/>
              <a:gd name="T36" fmla="*/ 541972 w 580"/>
              <a:gd name="T37" fmla="*/ 482258 h 798"/>
              <a:gd name="T38" fmla="*/ 610497 w 580"/>
              <a:gd name="T39" fmla="*/ 435588 h 798"/>
              <a:gd name="T40" fmla="*/ 672793 w 580"/>
              <a:gd name="T41" fmla="*/ 382695 h 798"/>
              <a:gd name="T42" fmla="*/ 735089 w 580"/>
              <a:gd name="T43" fmla="*/ 323579 h 798"/>
              <a:gd name="T44" fmla="*/ 788040 w 580"/>
              <a:gd name="T45" fmla="*/ 258241 h 798"/>
              <a:gd name="T46" fmla="*/ 834762 w 580"/>
              <a:gd name="T47" fmla="*/ 192903 h 798"/>
              <a:gd name="T48" fmla="*/ 869024 w 580"/>
              <a:gd name="T49" fmla="*/ 127565 h 798"/>
              <a:gd name="T50" fmla="*/ 893943 w 580"/>
              <a:gd name="T51" fmla="*/ 62227 h 798"/>
              <a:gd name="T52" fmla="*/ 900172 w 580"/>
              <a:gd name="T53" fmla="*/ 0 h 798"/>
              <a:gd name="T54" fmla="*/ 903287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Технологии адаптивной доставки 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контента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676" name="Группа 45"/>
          <p:cNvGrpSpPr>
            <a:grpSpLocks/>
          </p:cNvGrpSpPr>
          <p:nvPr/>
        </p:nvGrpSpPr>
        <p:grpSpPr bwMode="auto">
          <a:xfrm>
            <a:off x="442913" y="2143125"/>
            <a:ext cx="2038350" cy="854075"/>
            <a:chOff x="689607" y="1731408"/>
            <a:chExt cx="2038350" cy="853058"/>
          </a:xfrm>
        </p:grpSpPr>
        <p:sp>
          <p:nvSpPr>
            <p:cNvPr id="28702" name="AutoShape 5"/>
            <p:cNvSpPr>
              <a:spLocks noChangeArrowheads="1"/>
            </p:cNvSpPr>
            <p:nvPr/>
          </p:nvSpPr>
          <p:spPr bwMode="auto">
            <a:xfrm>
              <a:off x="1011175" y="1731408"/>
              <a:ext cx="1368152" cy="85305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8703" name="Text Box 6"/>
            <p:cNvSpPr txBox="1">
              <a:spLocks noChangeArrowheads="1"/>
            </p:cNvSpPr>
            <p:nvPr/>
          </p:nvSpPr>
          <p:spPr bwMode="auto">
            <a:xfrm>
              <a:off x="689607" y="1932475"/>
              <a:ext cx="203835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002060"/>
                  </a:solidFill>
                  <a:latin typeface="Calibri" pitchFamily="34" charset="0"/>
                </a:rPr>
                <a:t>Apple HLS</a:t>
              </a:r>
              <a:endParaRPr lang="ru-RU" sz="20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sp>
        <p:nvSpPr>
          <p:cNvPr id="29" name="Freeform 7"/>
          <p:cNvSpPr>
            <a:spLocks/>
          </p:cNvSpPr>
          <p:nvPr/>
        </p:nvSpPr>
        <p:spPr bwMode="gray">
          <a:xfrm>
            <a:off x="2874963" y="3346450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867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2947988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" name="Freeform 9"/>
          <p:cNvSpPr>
            <a:spLocks/>
          </p:cNvSpPr>
          <p:nvPr/>
        </p:nvSpPr>
        <p:spPr bwMode="gray">
          <a:xfrm flipH="1">
            <a:off x="5589588" y="3327400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/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grpSp>
        <p:nvGrpSpPr>
          <p:cNvPr id="28680" name="Group 10"/>
          <p:cNvGrpSpPr>
            <a:grpSpLocks/>
          </p:cNvGrpSpPr>
          <p:nvPr/>
        </p:nvGrpSpPr>
        <p:grpSpPr bwMode="auto">
          <a:xfrm>
            <a:off x="3132138" y="1590675"/>
            <a:ext cx="2879725" cy="1406525"/>
            <a:chOff x="1997" y="1314"/>
            <a:chExt cx="1889" cy="1009"/>
          </a:xfrm>
        </p:grpSpPr>
        <p:grpSp>
          <p:nvGrpSpPr>
            <p:cNvPr id="28695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8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39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sp>
          <p:nvSpPr>
            <p:cNvPr id="34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vert="eaVert"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49" cy="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vert="eaVert"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1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vert="eaVert"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7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vert="eaVert"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28681" name="Text Box 18"/>
          <p:cNvSpPr txBox="1">
            <a:spLocks noChangeArrowheads="1"/>
          </p:cNvSpPr>
          <p:nvPr/>
        </p:nvSpPr>
        <p:spPr bwMode="auto">
          <a:xfrm>
            <a:off x="3770313" y="1662113"/>
            <a:ext cx="15795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200" b="1">
                <a:solidFill>
                  <a:srgbClr val="002060"/>
                </a:solidFill>
                <a:latin typeface="Calibri" pitchFamily="34" charset="0"/>
              </a:rPr>
              <a:t>Основные</a:t>
            </a:r>
          </a:p>
          <a:p>
            <a:pPr algn="ctr" eaLnBrk="0" hangingPunct="0"/>
            <a:r>
              <a:rPr lang="ru-RU" altLang="ru-RU" sz="2200" b="1">
                <a:solidFill>
                  <a:srgbClr val="002060"/>
                </a:solidFill>
                <a:latin typeface="Calibri" pitchFamily="34" charset="0"/>
              </a:rPr>
              <a:t>технологии</a:t>
            </a:r>
            <a:endParaRPr lang="en-US" altLang="ru-RU" sz="220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5" name="AutoShape 21"/>
          <p:cNvSpPr>
            <a:spLocks noChangeArrowheads="1"/>
          </p:cNvSpPr>
          <p:nvPr/>
        </p:nvSpPr>
        <p:spPr bwMode="gray">
          <a:xfrm>
            <a:off x="4335463" y="3667125"/>
            <a:ext cx="466725" cy="985838"/>
          </a:xfrm>
          <a:prstGeom prst="downArrow">
            <a:avLst>
              <a:gd name="adj1" fmla="val 67093"/>
              <a:gd name="adj2" fmla="val 64051"/>
            </a:avLst>
          </a:prstGeom>
          <a:gradFill rotWithShape="1">
            <a:gsLst>
              <a:gs pos="0">
                <a:schemeClr val="bg2">
                  <a:gamma/>
                  <a:tint val="63529"/>
                  <a:invGamma/>
                  <a:alpha val="12000"/>
                </a:schemeClr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grpSp>
        <p:nvGrpSpPr>
          <p:cNvPr id="28683" name="Группа 46"/>
          <p:cNvGrpSpPr>
            <a:grpSpLocks/>
          </p:cNvGrpSpPr>
          <p:nvPr/>
        </p:nvGrpSpPr>
        <p:grpSpPr bwMode="auto">
          <a:xfrm>
            <a:off x="971550" y="3994150"/>
            <a:ext cx="2038350" cy="852488"/>
            <a:chOff x="689607" y="1731408"/>
            <a:chExt cx="2038350" cy="853058"/>
          </a:xfrm>
        </p:grpSpPr>
        <p:sp>
          <p:nvSpPr>
            <p:cNvPr id="28693" name="AutoShape 5"/>
            <p:cNvSpPr>
              <a:spLocks noChangeArrowheads="1"/>
            </p:cNvSpPr>
            <p:nvPr/>
          </p:nvSpPr>
          <p:spPr bwMode="auto">
            <a:xfrm>
              <a:off x="1011175" y="1731408"/>
              <a:ext cx="1368152" cy="85305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8694" name="Text Box 6"/>
            <p:cNvSpPr txBox="1">
              <a:spLocks noChangeArrowheads="1"/>
            </p:cNvSpPr>
            <p:nvPr/>
          </p:nvSpPr>
          <p:spPr bwMode="auto">
            <a:xfrm>
              <a:off x="689607" y="1932475"/>
              <a:ext cx="203835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002060"/>
                  </a:solidFill>
                  <a:latin typeface="Calibri" pitchFamily="34" charset="0"/>
                </a:rPr>
                <a:t>Adobe HDS</a:t>
              </a:r>
              <a:endParaRPr lang="ru-RU" sz="20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8684" name="Группа 49"/>
          <p:cNvGrpSpPr>
            <a:grpSpLocks/>
          </p:cNvGrpSpPr>
          <p:nvPr/>
        </p:nvGrpSpPr>
        <p:grpSpPr bwMode="auto">
          <a:xfrm>
            <a:off x="3563938" y="5013325"/>
            <a:ext cx="2038350" cy="852488"/>
            <a:chOff x="702469" y="1731408"/>
            <a:chExt cx="2038350" cy="853058"/>
          </a:xfrm>
        </p:grpSpPr>
        <p:sp>
          <p:nvSpPr>
            <p:cNvPr id="28691" name="AutoShape 5"/>
            <p:cNvSpPr>
              <a:spLocks noChangeArrowheads="1"/>
            </p:cNvSpPr>
            <p:nvPr/>
          </p:nvSpPr>
          <p:spPr bwMode="auto">
            <a:xfrm>
              <a:off x="1011175" y="1731408"/>
              <a:ext cx="1368152" cy="85305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8692" name="Text Box 6"/>
            <p:cNvSpPr txBox="1">
              <a:spLocks noChangeArrowheads="1"/>
            </p:cNvSpPr>
            <p:nvPr/>
          </p:nvSpPr>
          <p:spPr bwMode="auto">
            <a:xfrm>
              <a:off x="702469" y="1803994"/>
              <a:ext cx="203835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002060"/>
                  </a:solidFill>
                  <a:latin typeface="Calibri" pitchFamily="34" charset="0"/>
                </a:rPr>
                <a:t>Microsoft</a:t>
              </a:r>
            </a:p>
            <a:p>
              <a:pPr algn="ctr"/>
              <a:r>
                <a:rPr lang="en-US" sz="2000" b="1">
                  <a:solidFill>
                    <a:srgbClr val="002060"/>
                  </a:solidFill>
                  <a:latin typeface="Calibri" pitchFamily="34" charset="0"/>
                </a:rPr>
                <a:t>Silverlight</a:t>
              </a:r>
              <a:endParaRPr lang="ru-RU" sz="20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8685" name="Группа 52"/>
          <p:cNvGrpSpPr>
            <a:grpSpLocks/>
          </p:cNvGrpSpPr>
          <p:nvPr/>
        </p:nvGrpSpPr>
        <p:grpSpPr bwMode="auto">
          <a:xfrm>
            <a:off x="6397625" y="3971925"/>
            <a:ext cx="2038350" cy="854075"/>
            <a:chOff x="693296" y="1731408"/>
            <a:chExt cx="2038350" cy="853058"/>
          </a:xfrm>
        </p:grpSpPr>
        <p:sp>
          <p:nvSpPr>
            <p:cNvPr id="28689" name="AutoShape 5"/>
            <p:cNvSpPr>
              <a:spLocks noChangeArrowheads="1"/>
            </p:cNvSpPr>
            <p:nvPr/>
          </p:nvSpPr>
          <p:spPr bwMode="auto">
            <a:xfrm>
              <a:off x="1011175" y="1731408"/>
              <a:ext cx="1368152" cy="85305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8690" name="Text Box 6"/>
            <p:cNvSpPr txBox="1">
              <a:spLocks noChangeArrowheads="1"/>
            </p:cNvSpPr>
            <p:nvPr/>
          </p:nvSpPr>
          <p:spPr bwMode="auto">
            <a:xfrm>
              <a:off x="693296" y="1820155"/>
              <a:ext cx="203835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002060"/>
                  </a:solidFill>
                  <a:latin typeface="Calibri" pitchFamily="34" charset="0"/>
                </a:rPr>
                <a:t>Google</a:t>
              </a:r>
            </a:p>
            <a:p>
              <a:pPr algn="ctr"/>
              <a:r>
                <a:rPr lang="en-US" sz="2000" b="1">
                  <a:solidFill>
                    <a:srgbClr val="002060"/>
                  </a:solidFill>
                  <a:latin typeface="Calibri" pitchFamily="34" charset="0"/>
                </a:rPr>
                <a:t>WebM</a:t>
              </a:r>
              <a:endParaRPr lang="ru-RU" sz="20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8686" name="Группа 55"/>
          <p:cNvGrpSpPr>
            <a:grpSpLocks/>
          </p:cNvGrpSpPr>
          <p:nvPr/>
        </p:nvGrpSpPr>
        <p:grpSpPr bwMode="auto">
          <a:xfrm>
            <a:off x="6718300" y="2117725"/>
            <a:ext cx="2038350" cy="854075"/>
            <a:chOff x="689607" y="1731408"/>
            <a:chExt cx="2038350" cy="853058"/>
          </a:xfrm>
        </p:grpSpPr>
        <p:sp>
          <p:nvSpPr>
            <p:cNvPr id="28687" name="AutoShape 5"/>
            <p:cNvSpPr>
              <a:spLocks noChangeArrowheads="1"/>
            </p:cNvSpPr>
            <p:nvPr/>
          </p:nvSpPr>
          <p:spPr bwMode="auto">
            <a:xfrm>
              <a:off x="1011175" y="1731408"/>
              <a:ext cx="1368152" cy="85305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8688" name="Text Box 6"/>
            <p:cNvSpPr txBox="1">
              <a:spLocks noChangeArrowheads="1"/>
            </p:cNvSpPr>
            <p:nvPr/>
          </p:nvSpPr>
          <p:spPr bwMode="auto">
            <a:xfrm>
              <a:off x="689607" y="1830413"/>
              <a:ext cx="203835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002060"/>
                  </a:solidFill>
                  <a:latin typeface="Calibri" pitchFamily="34" charset="0"/>
                </a:rPr>
                <a:t>MPEG</a:t>
              </a:r>
            </a:p>
            <a:p>
              <a:pPr algn="ctr"/>
              <a:r>
                <a:rPr lang="en-US" sz="2000" b="1">
                  <a:solidFill>
                    <a:srgbClr val="002060"/>
                  </a:solidFill>
                  <a:latin typeface="Calibri" pitchFamily="34" charset="0"/>
                </a:rPr>
                <a:t>DASH</a:t>
              </a:r>
              <a:endParaRPr lang="ru-RU" sz="20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650" y="2924175"/>
            <a:ext cx="7920038" cy="2808288"/>
          </a:xfrm>
        </p:spPr>
        <p:txBody>
          <a:bodyPr rtlCol="0">
            <a:normAutofit fontScale="47500" lnSpcReduction="20000"/>
          </a:bodyPr>
          <a:lstStyle/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u="sng" dirty="0" smtClean="0">
                <a:solidFill>
                  <a:srgbClr val="002060"/>
                </a:solidFill>
              </a:rPr>
              <a:t>Преимущества: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 </a:t>
            </a:r>
          </a:p>
          <a:p>
            <a:pPr marL="0" indent="0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solidFill>
                  <a:schemeClr val="tx2"/>
                </a:solidFill>
              </a:rPr>
              <a:t>Использование </a:t>
            </a:r>
            <a:r>
              <a:rPr lang="ru-RU" sz="3400" b="1" dirty="0">
                <a:solidFill>
                  <a:schemeClr val="tx2"/>
                </a:solidFill>
              </a:rPr>
              <a:t>контейнера MPEG-2 TS значительно упрощает </a:t>
            </a:r>
            <a:r>
              <a:rPr lang="ru-RU" sz="3400" b="1" dirty="0" smtClean="0">
                <a:solidFill>
                  <a:schemeClr val="tx2"/>
                </a:solidFill>
              </a:rPr>
              <a:t>интеграцию HLS </a:t>
            </a:r>
            <a:r>
              <a:rPr lang="ru-RU" sz="3400" b="1" dirty="0">
                <a:solidFill>
                  <a:schemeClr val="tx2"/>
                </a:solidFill>
              </a:rPr>
              <a:t>в существующие системы цифрового телевидения.</a:t>
            </a:r>
          </a:p>
          <a:p>
            <a:pPr marL="0" indent="0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solidFill>
                  <a:schemeClr val="tx2"/>
                </a:solidFill>
              </a:rPr>
              <a:t>Для </a:t>
            </a:r>
            <a:r>
              <a:rPr lang="ru-RU" sz="3400" b="1" dirty="0">
                <a:solidFill>
                  <a:schemeClr val="tx2"/>
                </a:solidFill>
              </a:rPr>
              <a:t>сжатия видео и аудио потоков </a:t>
            </a:r>
            <a:r>
              <a:rPr lang="ru-RU" sz="3400" b="1" dirty="0" smtClean="0">
                <a:solidFill>
                  <a:schemeClr val="tx2"/>
                </a:solidFill>
              </a:rPr>
              <a:t>используются </a:t>
            </a:r>
            <a:r>
              <a:rPr lang="ru-RU" sz="3400" b="1" dirty="0">
                <a:solidFill>
                  <a:schemeClr val="tx2"/>
                </a:solidFill>
              </a:rPr>
              <a:t>широко </a:t>
            </a:r>
            <a:r>
              <a:rPr lang="ru-RU" sz="3400" b="1" dirty="0" smtClean="0">
                <a:solidFill>
                  <a:schemeClr val="tx2"/>
                </a:solidFill>
              </a:rPr>
              <a:t>распространенные  </a:t>
            </a:r>
            <a:r>
              <a:rPr lang="ru-RU" sz="3400" b="1" dirty="0">
                <a:solidFill>
                  <a:schemeClr val="tx2"/>
                </a:solidFill>
              </a:rPr>
              <a:t>кодеки MPEG H.264 и AAC соответственно.</a:t>
            </a:r>
          </a:p>
          <a:p>
            <a:pPr marL="0" indent="0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solidFill>
                  <a:schemeClr val="tx2"/>
                </a:solidFill>
              </a:rPr>
              <a:t>Поддержку </a:t>
            </a:r>
            <a:r>
              <a:rPr lang="ru-RU" sz="3400" b="1" dirty="0">
                <a:solidFill>
                  <a:schemeClr val="tx2"/>
                </a:solidFill>
              </a:rPr>
              <a:t>данного стандарта легко реализовать на приемных устройствах, </a:t>
            </a:r>
            <a:r>
              <a:rPr lang="ru-RU" sz="3400" b="1" dirty="0" smtClean="0">
                <a:solidFill>
                  <a:schemeClr val="tx2"/>
                </a:solidFill>
              </a:rPr>
              <a:t>что </a:t>
            </a:r>
            <a:r>
              <a:rPr lang="ru-RU" sz="3400" b="1" dirty="0">
                <a:solidFill>
                  <a:schemeClr val="tx2"/>
                </a:solidFill>
              </a:rPr>
              <a:t>способствует его широкому внедрению в будущем.</a:t>
            </a:r>
          </a:p>
          <a:p>
            <a:pPr marL="0" indent="0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>
                <a:solidFill>
                  <a:schemeClr val="tx2"/>
                </a:solidFill>
              </a:rPr>
              <a:t>Стандарт является открытым, нет необходимости выплачивать </a:t>
            </a:r>
            <a:r>
              <a:rPr lang="en-US" sz="3400" b="1" dirty="0" smtClean="0">
                <a:solidFill>
                  <a:schemeClr val="tx2"/>
                </a:solidFill>
              </a:rPr>
              <a:t>      </a:t>
            </a:r>
            <a:r>
              <a:rPr lang="ru-RU" sz="3400" b="1" dirty="0" smtClean="0">
                <a:solidFill>
                  <a:schemeClr val="tx2"/>
                </a:solidFill>
              </a:rPr>
              <a:t> лицензионные отчисления. 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Технология Apple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HTTP Live Streaming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HLS)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723" name="Группа 5"/>
          <p:cNvGrpSpPr>
            <a:grpSpLocks/>
          </p:cNvGrpSpPr>
          <p:nvPr/>
        </p:nvGrpSpPr>
        <p:grpSpPr bwMode="auto">
          <a:xfrm>
            <a:off x="539750" y="3822700"/>
            <a:ext cx="182563" cy="182563"/>
            <a:chOff x="5444991" y="4420799"/>
            <a:chExt cx="182562" cy="182562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0724" name="Группа 8"/>
          <p:cNvGrpSpPr>
            <a:grpSpLocks/>
          </p:cNvGrpSpPr>
          <p:nvPr/>
        </p:nvGrpSpPr>
        <p:grpSpPr bwMode="auto">
          <a:xfrm>
            <a:off x="539750" y="4292600"/>
            <a:ext cx="182563" cy="182563"/>
            <a:chOff x="108298" y="2060727"/>
            <a:chExt cx="182562" cy="182562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0725" name="Группа 11"/>
          <p:cNvGrpSpPr>
            <a:grpSpLocks/>
          </p:cNvGrpSpPr>
          <p:nvPr/>
        </p:nvGrpSpPr>
        <p:grpSpPr bwMode="auto">
          <a:xfrm>
            <a:off x="539750" y="4724400"/>
            <a:ext cx="182563" cy="182563"/>
            <a:chOff x="108298" y="2060727"/>
            <a:chExt cx="182562" cy="182562"/>
          </a:xfrm>
        </p:grpSpPr>
        <p:sp>
          <p:nvSpPr>
            <p:cNvPr id="13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0726" name="Группа 14"/>
          <p:cNvGrpSpPr>
            <a:grpSpLocks/>
          </p:cNvGrpSpPr>
          <p:nvPr/>
        </p:nvGrpSpPr>
        <p:grpSpPr bwMode="auto">
          <a:xfrm>
            <a:off x="539750" y="5229225"/>
            <a:ext cx="182563" cy="182563"/>
            <a:chOff x="5444991" y="4420799"/>
            <a:chExt cx="182562" cy="182562"/>
          </a:xfrm>
        </p:grpSpPr>
        <p:sp>
          <p:nvSpPr>
            <p:cNvPr id="16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771525" y="1700213"/>
            <a:ext cx="8048625" cy="123190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072866" fontAlgn="auto">
              <a:spcBef>
                <a:spcPts val="6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defRPr/>
            </a:pP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Июнь 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2009 года 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– впервые 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представлена в  </a:t>
            </a:r>
            <a:r>
              <a:rPr lang="ru-RU" sz="1600" b="1" dirty="0" err="1">
                <a:solidFill>
                  <a:schemeClr val="tx2"/>
                </a:solidFill>
                <a:latin typeface="+mn-lt"/>
                <a:cs typeface="+mn-cs"/>
              </a:rPr>
              <a:t>в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ru-RU" sz="1600" b="1" dirty="0" err="1">
                <a:solidFill>
                  <a:schemeClr val="tx2"/>
                </a:solidFill>
                <a:latin typeface="+mn-lt"/>
                <a:cs typeface="+mn-cs"/>
              </a:rPr>
              <a:t>iPhone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 OS 3.0.</a:t>
            </a:r>
          </a:p>
          <a:p>
            <a:pPr defTabSz="1072866" fontAlgn="auto">
              <a:spcBef>
                <a:spcPts val="6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defRPr/>
            </a:pP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Самый распространенный 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протокол вещания в Интернете</a:t>
            </a:r>
          </a:p>
          <a:p>
            <a:pPr defTabSz="1072866" fontAlgn="auto">
              <a:spcBef>
                <a:spcPts val="600"/>
              </a:spcBef>
              <a:spcAft>
                <a:spcPts val="0"/>
              </a:spcAft>
              <a:buClr>
                <a:schemeClr val="accent3">
                  <a:lumMod val="50000"/>
                </a:schemeClr>
              </a:buClr>
              <a:defRPr/>
            </a:pP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Поддерживаемые 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устройства: все устройства компании </a:t>
            </a:r>
            <a:r>
              <a:rPr lang="ru-RU" sz="1600" b="1" dirty="0" err="1">
                <a:solidFill>
                  <a:schemeClr val="tx2"/>
                </a:solidFill>
                <a:latin typeface="+mn-lt"/>
                <a:cs typeface="+mn-cs"/>
              </a:rPr>
              <a:t>Apple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 (</a:t>
            </a:r>
            <a:r>
              <a:rPr lang="ru-RU" sz="1600" b="1" dirty="0" err="1">
                <a:solidFill>
                  <a:schemeClr val="tx2"/>
                </a:solidFill>
                <a:latin typeface="+mn-lt"/>
                <a:cs typeface="+mn-cs"/>
              </a:rPr>
              <a:t>iPhone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, </a:t>
            </a:r>
            <a:r>
              <a:rPr lang="ru-RU" sz="1600" b="1" dirty="0" err="1">
                <a:solidFill>
                  <a:schemeClr val="tx2"/>
                </a:solidFill>
                <a:latin typeface="+mn-lt"/>
                <a:cs typeface="+mn-cs"/>
              </a:rPr>
              <a:t>iPad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, </a:t>
            </a:r>
            <a:r>
              <a:rPr lang="ru-RU" sz="1600" b="1" dirty="0" err="1">
                <a:solidFill>
                  <a:schemeClr val="tx2"/>
                </a:solidFill>
                <a:latin typeface="+mn-lt"/>
                <a:cs typeface="+mn-cs"/>
              </a:rPr>
              <a:t>iPod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 и т.д.), 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широкое 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разнообразие клиентских приложений и </a:t>
            </a:r>
            <a:r>
              <a:rPr lang="ru-RU" sz="1600" b="1" dirty="0" err="1">
                <a:solidFill>
                  <a:schemeClr val="tx2"/>
                </a:solidFill>
                <a:latin typeface="+mn-lt"/>
                <a:cs typeface="+mn-cs"/>
              </a:rPr>
              <a:t>STBs</a:t>
            </a:r>
            <a:r>
              <a:rPr lang="ru-RU" sz="1600" b="1" dirty="0">
                <a:solidFill>
                  <a:schemeClr val="tx2"/>
                </a:solidFill>
                <a:latin typeface="+mn-lt"/>
                <a:cs typeface="+mn-cs"/>
              </a:rPr>
              <a:t>.  </a:t>
            </a:r>
          </a:p>
        </p:txBody>
      </p:sp>
      <p:grpSp>
        <p:nvGrpSpPr>
          <p:cNvPr id="30728" name="Группа 17"/>
          <p:cNvGrpSpPr>
            <a:grpSpLocks/>
          </p:cNvGrpSpPr>
          <p:nvPr/>
        </p:nvGrpSpPr>
        <p:grpSpPr bwMode="auto">
          <a:xfrm>
            <a:off x="539750" y="1773238"/>
            <a:ext cx="182563" cy="182562"/>
            <a:chOff x="5444991" y="4420799"/>
            <a:chExt cx="182562" cy="182562"/>
          </a:xfrm>
        </p:grpSpPr>
        <p:sp>
          <p:nvSpPr>
            <p:cNvPr id="19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0729" name="Группа 20"/>
          <p:cNvGrpSpPr>
            <a:grpSpLocks/>
          </p:cNvGrpSpPr>
          <p:nvPr/>
        </p:nvGrpSpPr>
        <p:grpSpPr bwMode="auto">
          <a:xfrm>
            <a:off x="539750" y="2093913"/>
            <a:ext cx="182563" cy="182562"/>
            <a:chOff x="108298" y="2060727"/>
            <a:chExt cx="182562" cy="182562"/>
          </a:xfrm>
        </p:grpSpPr>
        <p:sp>
          <p:nvSpPr>
            <p:cNvPr id="22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3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0730" name="Группа 23"/>
          <p:cNvGrpSpPr>
            <a:grpSpLocks/>
          </p:cNvGrpSpPr>
          <p:nvPr/>
        </p:nvGrpSpPr>
        <p:grpSpPr bwMode="auto">
          <a:xfrm>
            <a:off x="539750" y="2420938"/>
            <a:ext cx="182563" cy="182562"/>
            <a:chOff x="108298" y="2060727"/>
            <a:chExt cx="182562" cy="182562"/>
          </a:xfrm>
        </p:grpSpPr>
        <p:sp>
          <p:nvSpPr>
            <p:cNvPr id="25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6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4658</TotalTime>
  <Words>3059</Words>
  <Application>Microsoft Office PowerPoint</Application>
  <PresentationFormat>Экран (4:3)</PresentationFormat>
  <Paragraphs>473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Calibri</vt:lpstr>
      <vt:lpstr>Arial</vt:lpstr>
      <vt:lpstr>Verdana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Maria.Ber</dc:creator>
  <cp:lastModifiedBy>Валя</cp:lastModifiedBy>
  <cp:revision>243</cp:revision>
  <cp:lastPrinted>2013-11-12T03:40:12Z</cp:lastPrinted>
  <dcterms:created xsi:type="dcterms:W3CDTF">2013-01-21T06:27:34Z</dcterms:created>
  <dcterms:modified xsi:type="dcterms:W3CDTF">2013-11-27T09:16:05Z</dcterms:modified>
</cp:coreProperties>
</file>