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6"/>
  </p:notesMasterIdLst>
  <p:sldIdLst>
    <p:sldId id="273" r:id="rId2"/>
    <p:sldId id="283" r:id="rId3"/>
    <p:sldId id="284" r:id="rId4"/>
    <p:sldId id="297" r:id="rId5"/>
    <p:sldId id="287" r:id="rId6"/>
    <p:sldId id="286" r:id="rId7"/>
    <p:sldId id="294" r:id="rId8"/>
    <p:sldId id="288" r:id="rId9"/>
    <p:sldId id="289" r:id="rId10"/>
    <p:sldId id="290" r:id="rId11"/>
    <p:sldId id="291" r:id="rId12"/>
    <p:sldId id="292" r:id="rId13"/>
    <p:sldId id="293" r:id="rId14"/>
    <p:sldId id="296" r:id="rId15"/>
  </p:sldIdLst>
  <p:sldSz cx="9144000" cy="6858000" type="screen4x3"/>
  <p:notesSz cx="6667500" cy="9904413"/>
  <p:defaultTextStyle>
    <a:defPPr>
      <a:defRPr lang="ru-RU"/>
    </a:defPPr>
    <a:lvl1pPr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34988" indent="-7778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1563" indent="-15716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8138" indent="-23653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4713" indent="-31591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8" autoAdjust="0"/>
    <p:restoredTop sz="94660"/>
  </p:normalViewPr>
  <p:slideViewPr>
    <p:cSldViewPr>
      <p:cViewPr varScale="1">
        <p:scale>
          <a:sx n="75" d="100"/>
          <a:sy n="75" d="100"/>
        </p:scale>
        <p:origin x="-12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96" y="-102"/>
      </p:cViewPr>
      <p:guideLst>
        <p:guide orient="horz" pos="3120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305BECE-566E-4797-90CF-9F892879D49F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05350"/>
            <a:ext cx="5334000" cy="4456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75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075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1A01996-B03B-48B5-88A4-1B663BCE3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8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156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3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71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1200" smtClean="0"/>
              <a:t>В условиях обострившейся на рынке конкуренции в борьбе за зрительскую аудиторию, очень важную роль играет вопрос обеспечения максимально высокого качества транслируемых медиаданных и бесперебойность их доставки до потребителя</a:t>
            </a:r>
            <a:r>
              <a:rPr lang="en-US" sz="1200" smtClean="0"/>
              <a:t>. </a:t>
            </a:r>
            <a:endParaRPr lang="ru-RU" sz="1200" smtClean="0"/>
          </a:p>
          <a:p>
            <a:pPr>
              <a:spcBef>
                <a:spcPct val="0"/>
              </a:spcBef>
            </a:pPr>
            <a:endParaRPr lang="ru-RU" sz="120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0335888A-A737-4B93-A7BF-39F95DF447D9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BD99534A-6471-4FE3-904C-2D807DB8F75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D961AFCF-7ADE-49FF-ADE4-C7057DDCE9E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194398BC-DCC8-482F-A635-2606E19FBBA7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Elecard DTV </a:t>
            </a:r>
            <a:r>
              <a:rPr lang="ru-RU" b="1" dirty="0" err="1"/>
              <a:t>Quality</a:t>
            </a:r>
            <a:r>
              <a:rPr lang="ru-RU" b="1" dirty="0"/>
              <a:t> </a:t>
            </a:r>
            <a:r>
              <a:rPr lang="ru-RU" b="1" dirty="0" err="1"/>
              <a:t>Analyzer</a:t>
            </a:r>
            <a:r>
              <a:rPr lang="ru-RU" dirty="0"/>
              <a:t> представляет собой экономичный и простой в использовании автоматический анализатор качества телевизионного цифрового сигнала, разработанный специально для провайдеров и операторов цифровой вещательной сети. Он предназначен для решения задач постоянного контроля качества принимаемого сигнала как на конечных пунктах, так и в любом месте приемо-передающих трактов</a:t>
            </a:r>
            <a:r>
              <a:rPr lang="ru-RU" dirty="0" smtClean="0"/>
              <a:t>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анализ TS в реальном масштабе времени с RJ-45 или DVB/C/T/S тюнера;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определение ошибок TS в соответствии с тремя группами приоритета согласно рекомендации ETSI TR 101 290;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сквозной проход TS с DVB на IP интерфейсы;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прием TS с максимальной скоростью до 50 Мбит/c;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прием TS с пакетами различной длины;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режим мониторинга TS;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режим просмотра структуры TS;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определение фактической скорости MPEG-2, MPEG-4.10;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загрузка, сохранение и анализ SI/PSI таблиц TS;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определение эффективной скорости каждой программы мультиплексированного потока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99AFDCE0-D874-4DEE-89E0-EE8E407ABE6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олилиния 1"/>
          <p:cNvSpPr>
            <a:spLocks noChangeArrowheads="1"/>
          </p:cNvSpPr>
          <p:nvPr/>
        </p:nvSpPr>
        <p:spPr bwMode="auto">
          <a:xfrm>
            <a:off x="3773488" y="9409113"/>
            <a:ext cx="2892425" cy="493712"/>
          </a:xfrm>
          <a:custGeom>
            <a:avLst/>
            <a:gdLst>
              <a:gd name="T0" fmla="*/ 1446433 w 21600"/>
              <a:gd name="T1" fmla="*/ 0 h 21600"/>
              <a:gd name="T2" fmla="*/ 2892866 w 21600"/>
              <a:gd name="T3" fmla="*/ 247114 h 21600"/>
              <a:gd name="T4" fmla="*/ 1446433 w 21600"/>
              <a:gd name="T5" fmla="*/ 494227 h 21600"/>
              <a:gd name="T6" fmla="*/ 0 w 21600"/>
              <a:gd name="T7" fmla="*/ 247114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tabLst>
                <a:tab pos="0" algn="l"/>
                <a:tab pos="392113" algn="l"/>
                <a:tab pos="787400" algn="l"/>
                <a:tab pos="1181100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2288" algn="l"/>
                <a:tab pos="4725988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3475" algn="l"/>
                <a:tab pos="7877175" algn="l"/>
              </a:tabLst>
            </a:pPr>
            <a:fld id="{857CE41B-F028-4400-8E6D-5B51CC63CD1C}" type="slidenum">
              <a:rPr lang="ru-RU">
                <a:latin typeface="Calibri" pitchFamily="34" charset="0"/>
              </a:rPr>
              <a:pPr algn="r" hangingPunct="0">
                <a:lnSpc>
                  <a:spcPct val="93000"/>
                </a:lnSpc>
                <a:tabLst>
                  <a:tab pos="0" algn="l"/>
                  <a:tab pos="392113" algn="l"/>
                  <a:tab pos="787400" algn="l"/>
                  <a:tab pos="1181100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2288" algn="l"/>
                  <a:tab pos="4725988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3475" algn="l"/>
                  <a:tab pos="7877175" algn="l"/>
                </a:tabLst>
              </a:pPr>
              <a:t>14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Образ слайда 2"/>
          <p:cNvSpPr>
            <a:spLocks noGrp="1" noRot="1" noChangeAspect="1" noResize="1"/>
          </p:cNvSpPr>
          <p:nvPr>
            <p:ph type="sldImg"/>
          </p:nvPr>
        </p:nvSpPr>
        <p:spPr>
          <a:xfrm>
            <a:off x="858838" y="752475"/>
            <a:ext cx="4948237" cy="371316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41987" name="Заметки 3"/>
          <p:cNvSpPr>
            <a:spLocks noGrp="1"/>
          </p:cNvSpPr>
          <p:nvPr>
            <p:ph type="body" sz="quarter" idx="1"/>
          </p:nvPr>
        </p:nvSpPr>
        <p:spPr bwMode="auto">
          <a:xfrm>
            <a:off x="666750" y="4703763"/>
            <a:ext cx="5332413" cy="44561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В условиях обострившейся на рынке конкуренции в борьбе за зрительскую аудиторию, очень важную роль играет вопрос обеспечения максимально высокого качества транслируемых медиаданных и бесперебойность их доставки до потребителя</a:t>
            </a:r>
            <a:r>
              <a:rPr lang="en-US" smtClean="0"/>
              <a:t>. 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5FABAD6D-BE2B-424B-9ED0-740068D18BDA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 условиях обострившейся на рынке конкуренции в борьбе за зрительскую аудиторию, очень важную роль играет вопрос обеспечения максимально высокого качества транслируемых </a:t>
            </a:r>
            <a:r>
              <a:rPr lang="ru-RU" sz="1200" dirty="0" err="1"/>
              <a:t>медиаданных</a:t>
            </a:r>
            <a:r>
              <a:rPr lang="ru-RU" sz="1200" dirty="0"/>
              <a:t> и бесперебойность их доставки до потребителя</a:t>
            </a:r>
            <a:r>
              <a:rPr lang="en-US" sz="1200" dirty="0"/>
              <a:t>. </a:t>
            </a:r>
            <a:endParaRPr lang="ru-RU" sz="1200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Кроме традиционных способов повышения надежности систем, таких как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аппаратное и программное резервирование серверов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переключение на резервный источник сигнала, при пропадании основного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использование альтернативных каналов доставки, в </a:t>
            </a:r>
            <a:r>
              <a:rPr lang="ru-RU" sz="1200" dirty="0" err="1"/>
              <a:t>т.ч</a:t>
            </a:r>
            <a:r>
              <a:rPr lang="ru-RU" sz="1200" dirty="0"/>
              <a:t>. публичного </a:t>
            </a:r>
            <a:r>
              <a:rPr lang="ru-RU" sz="1200" dirty="0" smtClean="0"/>
              <a:t>интернет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нельзя обойтись без средств контроля и </a:t>
            </a:r>
            <a:r>
              <a:rPr lang="ru-RU" sz="1200" dirty="0" smtClean="0"/>
              <a:t>анализа, которые </a:t>
            </a:r>
            <a:r>
              <a:rPr lang="ru-RU" sz="1200" dirty="0"/>
              <a:t>предназначены </a:t>
            </a:r>
            <a:r>
              <a:rPr lang="en-US" sz="1200" dirty="0" err="1"/>
              <a:t>для</a:t>
            </a:r>
            <a:r>
              <a:rPr lang="en-US" sz="1200" dirty="0"/>
              <a:t> </a:t>
            </a:r>
            <a:r>
              <a:rPr lang="en-US" sz="1200" dirty="0" err="1"/>
              <a:t>быстрой</a:t>
            </a:r>
            <a:r>
              <a:rPr lang="en-US" sz="1200" dirty="0"/>
              <a:t> </a:t>
            </a:r>
            <a:r>
              <a:rPr lang="en-US" sz="1200" dirty="0" err="1"/>
              <a:t>локализации</a:t>
            </a:r>
            <a:r>
              <a:rPr lang="en-US" sz="1200" dirty="0"/>
              <a:t> </a:t>
            </a:r>
            <a:r>
              <a:rPr lang="en-US" sz="1200" dirty="0" err="1"/>
              <a:t>возникающих</a:t>
            </a:r>
            <a:r>
              <a:rPr lang="en-US" sz="1200" dirty="0"/>
              <a:t> </a:t>
            </a:r>
            <a:r>
              <a:rPr lang="en-US" sz="1200" dirty="0" err="1" smtClean="0"/>
              <a:t>проблем</a:t>
            </a:r>
            <a:r>
              <a:rPr lang="ru-RU" sz="1200" dirty="0" smtClean="0"/>
              <a:t>: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визуальный мониторинг подготовленного для вещания контента (</a:t>
            </a:r>
            <a:r>
              <a:rPr lang="en-US" sz="1200" dirty="0" err="1"/>
              <a:t>MultiStream</a:t>
            </a:r>
            <a:r>
              <a:rPr lang="ru-RU" sz="1200" dirty="0"/>
              <a:t>)</a:t>
            </a:r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система анализа характеристик потоков в реальном времени </a:t>
            </a:r>
            <a:r>
              <a:rPr lang="en-US" sz="1200" dirty="0"/>
              <a:t>(Stream Inspector)</a:t>
            </a:r>
            <a:endParaRPr lang="ru-RU" sz="1200" dirty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автономные анализаторы, позволяющие контролировать транспортные потоки в любой точке приемо-передающего тракта </a:t>
            </a:r>
            <a:r>
              <a:rPr lang="en-US" sz="1200" dirty="0"/>
              <a:t>(DTV</a:t>
            </a:r>
            <a:r>
              <a:rPr lang="ru-RU" sz="1200" dirty="0"/>
              <a:t> </a:t>
            </a:r>
            <a:r>
              <a:rPr lang="en-US" sz="1200" dirty="0"/>
              <a:t>Analyzer)</a:t>
            </a:r>
            <a:endParaRPr lang="ru-RU" sz="1200" dirty="0"/>
          </a:p>
          <a:p>
            <a:pPr marL="171450" indent="-1714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/>
              <a:t>при пропадании входного потока, кодирующий сервер выдает соответствующую заставку </a:t>
            </a:r>
            <a:r>
              <a:rPr lang="en-US" sz="1200" dirty="0"/>
              <a:t>(CW)</a:t>
            </a:r>
            <a:endParaRPr lang="ru-RU" sz="1200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7AB39040-4FBC-42C8-B6BB-735AA8C3038F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519D6E4E-70FE-4D66-AE45-96BEDB52222F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 smtClean="0"/>
              <a:t>Программное</a:t>
            </a:r>
            <a:r>
              <a:rPr lang="en-US" dirty="0" smtClean="0"/>
              <a:t> </a:t>
            </a:r>
            <a:r>
              <a:rPr lang="en-US" dirty="0" err="1"/>
              <a:t>решение</a:t>
            </a:r>
            <a:r>
              <a:rPr lang="en-US" dirty="0"/>
              <a:t> </a:t>
            </a:r>
            <a:r>
              <a:rPr lang="en-US" b="1" dirty="0"/>
              <a:t>Elecard </a:t>
            </a:r>
            <a:r>
              <a:rPr lang="en-US" b="1" dirty="0" err="1"/>
              <a:t>MultiStream</a:t>
            </a:r>
            <a:r>
              <a:rPr lang="en-US" b="1" dirty="0"/>
              <a:t> Player</a:t>
            </a:r>
            <a:r>
              <a:rPr lang="en-US" dirty="0"/>
              <a:t> </a:t>
            </a:r>
            <a:r>
              <a:rPr lang="en-US" dirty="0" err="1"/>
              <a:t>предназначено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визуального</a:t>
            </a:r>
            <a:r>
              <a:rPr lang="en-US" dirty="0"/>
              <a:t> </a:t>
            </a:r>
            <a:r>
              <a:rPr lang="en-US" dirty="0" err="1"/>
              <a:t>контроля</a:t>
            </a:r>
            <a:r>
              <a:rPr lang="en-US" dirty="0"/>
              <a:t> </a:t>
            </a:r>
            <a:r>
              <a:rPr lang="en-US" dirty="0" err="1"/>
              <a:t>качества</a:t>
            </a:r>
            <a:r>
              <a:rPr lang="en-US" dirty="0"/>
              <a:t> </a:t>
            </a:r>
            <a:r>
              <a:rPr lang="en-US" dirty="0" err="1"/>
              <a:t>видео</a:t>
            </a:r>
            <a:r>
              <a:rPr lang="en-US" dirty="0"/>
              <a:t> </a:t>
            </a:r>
            <a:r>
              <a:rPr lang="en-US" dirty="0" err="1"/>
              <a:t>потоков</a:t>
            </a:r>
            <a:r>
              <a:rPr lang="en-US" dirty="0"/>
              <a:t> и </a:t>
            </a:r>
            <a:r>
              <a:rPr lang="en-US" dirty="0" err="1"/>
              <a:t>уровня</a:t>
            </a:r>
            <a:r>
              <a:rPr lang="en-US" dirty="0"/>
              <a:t> </a:t>
            </a:r>
            <a:r>
              <a:rPr lang="en-US" dirty="0" err="1"/>
              <a:t>аудио</a:t>
            </a:r>
            <a:r>
              <a:rPr lang="en-US" dirty="0"/>
              <a:t> </a:t>
            </a:r>
            <a:r>
              <a:rPr lang="en-US" dirty="0" err="1"/>
              <a:t>сигнала</a:t>
            </a:r>
            <a:r>
              <a:rPr lang="en-US" dirty="0"/>
              <a:t> в </a:t>
            </a:r>
            <a:r>
              <a:rPr lang="en-US" dirty="0" err="1"/>
              <a:t>режиме</a:t>
            </a:r>
            <a:r>
              <a:rPr lang="en-US" dirty="0"/>
              <a:t> </a:t>
            </a:r>
            <a:r>
              <a:rPr lang="en-US" dirty="0" err="1"/>
              <a:t>реального</a:t>
            </a:r>
            <a:r>
              <a:rPr lang="en-US" dirty="0"/>
              <a:t> </a:t>
            </a:r>
            <a:r>
              <a:rPr lang="en-US" dirty="0" err="1"/>
              <a:t>времени</a:t>
            </a:r>
            <a:r>
              <a:rPr lang="en-US" dirty="0"/>
              <a:t>. </a:t>
            </a:r>
            <a:endParaRPr lang="en-US" dirty="0" smtClean="0"/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dirty="0"/>
          </a:p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 smtClean="0"/>
              <a:t>Оно</a:t>
            </a:r>
            <a:r>
              <a:rPr lang="en-US" dirty="0" smtClean="0"/>
              <a:t> </a:t>
            </a:r>
            <a:r>
              <a:rPr lang="en-US" dirty="0" err="1"/>
              <a:t>позволяет</a:t>
            </a:r>
            <a:r>
              <a:rPr lang="en-US" dirty="0"/>
              <a:t> </a:t>
            </a:r>
            <a:r>
              <a:rPr lang="en-US" dirty="0" err="1"/>
              <a:t>наблюдать</a:t>
            </a:r>
            <a:r>
              <a:rPr lang="en-US" dirty="0"/>
              <a:t> </a:t>
            </a:r>
            <a:r>
              <a:rPr lang="en-US" dirty="0" err="1"/>
              <a:t>одновременно</a:t>
            </a:r>
            <a:r>
              <a:rPr lang="en-US" dirty="0"/>
              <a:t> </a:t>
            </a:r>
            <a:r>
              <a:rPr lang="en-US" dirty="0" err="1"/>
              <a:t>большое</a:t>
            </a:r>
            <a:r>
              <a:rPr lang="en-US" dirty="0"/>
              <a:t> </a:t>
            </a:r>
            <a:r>
              <a:rPr lang="en-US" dirty="0" err="1"/>
              <a:t>количество</a:t>
            </a:r>
            <a:r>
              <a:rPr lang="en-US" dirty="0"/>
              <a:t> </a:t>
            </a:r>
            <a:r>
              <a:rPr lang="en-US" dirty="0" err="1"/>
              <a:t>каналов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экране</a:t>
            </a:r>
            <a:r>
              <a:rPr lang="en-US" dirty="0"/>
              <a:t> </a:t>
            </a:r>
            <a:r>
              <a:rPr lang="en-US" dirty="0" err="1"/>
              <a:t>монитора</a:t>
            </a:r>
            <a:r>
              <a:rPr lang="en-US" dirty="0"/>
              <a:t>.</a:t>
            </a: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3. </a:t>
            </a:r>
            <a:r>
              <a:rPr lang="en-US" dirty="0" err="1" smtClean="0"/>
              <a:t>Входные</a:t>
            </a:r>
            <a:r>
              <a:rPr lang="en-US" dirty="0" smtClean="0"/>
              <a:t> </a:t>
            </a:r>
            <a:r>
              <a:rPr lang="en-US" dirty="0" err="1"/>
              <a:t>сигналы</a:t>
            </a:r>
            <a:r>
              <a:rPr lang="en-US" dirty="0"/>
              <a:t> </a:t>
            </a:r>
            <a:r>
              <a:rPr lang="en-US" dirty="0" err="1"/>
              <a:t>могут</a:t>
            </a:r>
            <a:r>
              <a:rPr lang="en-US" dirty="0"/>
              <a:t> </a:t>
            </a:r>
            <a:r>
              <a:rPr lang="en-US" dirty="0" err="1"/>
              <a:t>быть</a:t>
            </a:r>
            <a:r>
              <a:rPr lang="en-US" dirty="0"/>
              <a:t> </a:t>
            </a:r>
            <a:r>
              <a:rPr lang="en-US" dirty="0" err="1"/>
              <a:t>приняты</a:t>
            </a:r>
            <a:r>
              <a:rPr lang="en-US" dirty="0"/>
              <a:t> </a:t>
            </a:r>
            <a:r>
              <a:rPr lang="en-US" dirty="0" err="1"/>
              <a:t>по</a:t>
            </a:r>
            <a:r>
              <a:rPr lang="en-US" dirty="0"/>
              <a:t> </a:t>
            </a:r>
            <a:r>
              <a:rPr lang="en-US" dirty="0" err="1"/>
              <a:t>протоколу</a:t>
            </a:r>
            <a:r>
              <a:rPr lang="en-US" dirty="0"/>
              <a:t> IP, а </a:t>
            </a:r>
            <a:r>
              <a:rPr lang="en-US" dirty="0" err="1"/>
              <a:t>также</a:t>
            </a:r>
            <a:r>
              <a:rPr lang="en-US" dirty="0"/>
              <a:t> </a:t>
            </a:r>
            <a:r>
              <a:rPr lang="en-US" dirty="0" err="1"/>
              <a:t>через</a:t>
            </a:r>
            <a:r>
              <a:rPr lang="en-US" dirty="0"/>
              <a:t> </a:t>
            </a:r>
            <a:r>
              <a:rPr lang="en-US" dirty="0" err="1"/>
              <a:t>интерфейсы</a:t>
            </a:r>
            <a:r>
              <a:rPr lang="en-US" dirty="0"/>
              <a:t> SDI, ASI, HDMI </a:t>
            </a:r>
            <a:r>
              <a:rPr lang="en-US" dirty="0" err="1"/>
              <a:t>или</a:t>
            </a:r>
            <a:r>
              <a:rPr lang="en-US" dirty="0"/>
              <a:t> </a:t>
            </a:r>
            <a:r>
              <a:rPr lang="en-US" dirty="0" err="1"/>
              <a:t>аналоговый</a:t>
            </a:r>
            <a:r>
              <a:rPr lang="en-US" dirty="0"/>
              <a:t>, с </a:t>
            </a:r>
            <a:r>
              <a:rPr lang="en-US" dirty="0" err="1"/>
              <a:t>использованием</a:t>
            </a:r>
            <a:r>
              <a:rPr lang="en-US" dirty="0"/>
              <a:t> </a:t>
            </a:r>
            <a:r>
              <a:rPr lang="en-US" dirty="0" err="1"/>
              <a:t>плат</a:t>
            </a:r>
            <a:r>
              <a:rPr lang="en-US" dirty="0"/>
              <a:t> </a:t>
            </a:r>
            <a:r>
              <a:rPr lang="en-US" dirty="0" err="1"/>
              <a:t>ввода</a:t>
            </a:r>
            <a:r>
              <a:rPr lang="en-US" dirty="0"/>
              <a:t>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778D517E-37CF-456D-8742-BA20523D93BD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defTabSz="1072866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Одновременный </a:t>
            </a:r>
            <a:r>
              <a:rPr lang="ru-RU" dirty="0"/>
              <a:t>просмотр произвольного количества </a:t>
            </a:r>
            <a:r>
              <a:rPr lang="ru-RU" dirty="0" smtClean="0"/>
              <a:t>каналов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2. Индикация </a:t>
            </a:r>
            <a:r>
              <a:rPr lang="ru-RU" dirty="0"/>
              <a:t>пропадания видео/аудио </a:t>
            </a:r>
            <a:r>
              <a:rPr lang="ru-RU" dirty="0" smtClean="0"/>
              <a:t>сигнала</a:t>
            </a:r>
            <a:endParaRPr lang="en-US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3. </a:t>
            </a:r>
            <a:r>
              <a:rPr lang="ru-RU" dirty="0" smtClean="0"/>
              <a:t>Отображение текущего значения </a:t>
            </a:r>
            <a:r>
              <a:rPr lang="ru-RU" dirty="0" err="1" smtClean="0"/>
              <a:t>битрейта</a:t>
            </a: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4</a:t>
            </a:r>
            <a:r>
              <a:rPr lang="ru-RU" dirty="0" smtClean="0"/>
              <a:t>. Отображение </a:t>
            </a:r>
            <a:r>
              <a:rPr lang="ru-RU" dirty="0"/>
              <a:t>выбранного канала в полноэкранном </a:t>
            </a:r>
            <a:r>
              <a:rPr lang="ru-RU" dirty="0" smtClean="0"/>
              <a:t>режиме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Кроме просмотра каналов в виде мозаики, возможно отображение выбранного канала на весь экран с выводом звуковой дорожки для прослушивания</a:t>
            </a:r>
            <a:r>
              <a:rPr lang="ru-RU" dirty="0" smtClean="0"/>
              <a:t>.</a:t>
            </a: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 Вызов </a:t>
            </a:r>
            <a:r>
              <a:rPr lang="ru-RU" dirty="0"/>
              <a:t>для выбранного потока приложения </a:t>
            </a:r>
            <a:r>
              <a:rPr lang="en-US" dirty="0"/>
              <a:t>Elecard Stream Inspector, </a:t>
            </a:r>
            <a:r>
              <a:rPr lang="ru-RU" dirty="0"/>
              <a:t>для диагностики </a:t>
            </a:r>
            <a:r>
              <a:rPr lang="ru-RU" dirty="0" smtClean="0"/>
              <a:t>проблем (</a:t>
            </a:r>
            <a:r>
              <a:rPr lang="en-US" dirty="0" smtClean="0"/>
              <a:t>ctrl + shift + </a:t>
            </a:r>
            <a:r>
              <a:rPr lang="en-US" dirty="0" err="1" smtClean="0"/>
              <a:t>i</a:t>
            </a:r>
            <a:r>
              <a:rPr lang="en-US" dirty="0" smtClean="0"/>
              <a:t>)</a:t>
            </a: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2523FF52-0AC7-4D30-A37D-3CD633F9FFB7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Кроме того </a:t>
            </a:r>
            <a:endParaRPr lang="ru-RU" dirty="0" smtClean="0"/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имеется </a:t>
            </a:r>
            <a:r>
              <a:rPr lang="ru-RU" dirty="0"/>
              <a:t>возможность записи выбранных каналов в архив для последующего контроля качества и содержания контента.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выбор длительности файла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определение периода хранения записанных файлов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возможность записи с пониженным качеством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функция наложения на видео текущего времени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(на базе </a:t>
            </a:r>
            <a:r>
              <a:rPr lang="en-US" dirty="0" err="1" smtClean="0"/>
              <a:t>Multistream</a:t>
            </a:r>
            <a:r>
              <a:rPr lang="en-US" dirty="0" smtClean="0"/>
              <a:t> player)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9C983370-BCD7-4757-9E14-A5E5F4914290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Elecard </a:t>
            </a:r>
            <a:r>
              <a:rPr lang="ru-RU" b="1" dirty="0" err="1"/>
              <a:t>Stream</a:t>
            </a:r>
            <a:r>
              <a:rPr lang="ru-RU" b="1" dirty="0"/>
              <a:t> </a:t>
            </a:r>
            <a:r>
              <a:rPr lang="ru-RU" b="1" dirty="0" err="1"/>
              <a:t>Inspector</a:t>
            </a:r>
            <a:r>
              <a:rPr lang="ru-RU" dirty="0"/>
              <a:t> — это программный продукт, предназначенный для анализа характеристик и контроля качества мультимедийных потоков в режиме реального времени</a:t>
            </a:r>
            <a:r>
              <a:rPr lang="ru-RU" dirty="0" smtClean="0"/>
              <a:t>.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Основные функциональные возможности: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отображение подробной информации о потоке (программы, </a:t>
            </a:r>
            <a:r>
              <a:rPr lang="ru-RU" dirty="0" err="1"/>
              <a:t>пиды</a:t>
            </a:r>
            <a:r>
              <a:rPr lang="ru-RU" dirty="0"/>
              <a:t>, </a:t>
            </a:r>
            <a:r>
              <a:rPr lang="ru-RU" dirty="0" err="1"/>
              <a:t>битрейт</a:t>
            </a:r>
            <a:r>
              <a:rPr lang="ru-RU" dirty="0"/>
              <a:t>, размер картинки, </a:t>
            </a:r>
            <a:r>
              <a:rPr lang="ru-RU" dirty="0" err="1"/>
              <a:t>фреймрейт</a:t>
            </a:r>
            <a:r>
              <a:rPr lang="ru-RU" dirty="0"/>
              <a:t>, </a:t>
            </a:r>
            <a:r>
              <a:rPr lang="ru-RU" dirty="0" err="1"/>
              <a:t>самплрейт</a:t>
            </a:r>
            <a:r>
              <a:rPr lang="ru-RU" dirty="0"/>
              <a:t>, </a:t>
            </a:r>
            <a:r>
              <a:rPr lang="ru-RU" dirty="0" err="1"/>
              <a:t>профайл</a:t>
            </a:r>
            <a:r>
              <a:rPr lang="ru-RU" dirty="0"/>
              <a:t>, левел и т. д.);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построение круговой диаграммы долей элементарных </a:t>
            </a:r>
            <a:r>
              <a:rPr lang="ru-RU" dirty="0" err="1"/>
              <a:t>стримов</a:t>
            </a:r>
            <a:r>
              <a:rPr lang="ru-RU" dirty="0"/>
              <a:t> от общего транспортного потока;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вычисление </a:t>
            </a:r>
            <a:r>
              <a:rPr lang="ru-RU" dirty="0" err="1"/>
              <a:t>оверхеда</a:t>
            </a:r>
            <a:r>
              <a:rPr lang="ru-RU" dirty="0"/>
              <a:t>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анализ интерливинга;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отображение таблиц транспортного потока;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получение информации об ошибках транспортного потока согласно рекомендации ETSI TR 101 290;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вычисление E-PSNR метрики (определение качества закодированного видео без оригинала);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запись принимаемого потока в файл;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61A31C37-FA63-4EDC-B50A-8D0BB813BE47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0CF7ACE0-E7C1-4294-AAF2-0FDE61B80EC8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613DC-7079-4099-BAD9-6CC3300DAB65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36ABA-6013-4877-9893-6B01C7A75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A48C-92A5-4DFC-8771-509057B0DE03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63B71-26B4-4FD6-9BFE-248390ECD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1" cy="58515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1" cy="58515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ED407-3B0C-4BEA-92AA-6DCD6791C3F9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F1628-EF88-4C8F-8EF0-505B66D20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D2547-30E6-447E-BE6B-D67616134298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68F4C-437E-4699-9B0D-97ECDAADF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17034-8DF3-48D8-9BCB-BAD250DAC272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48D87-ABE7-4954-ACDB-821605762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600201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D1117-DA60-44C4-A5D3-7FD4E78460E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BE71F-0A00-433B-877E-5935C7E02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D591-4245-4D5A-8152-DB8EC6F812EF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777CD-0367-456C-82DD-126CC511F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7E275-719D-40D2-AED6-31B235B50B7C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DD6B3-FAA9-431B-8D12-15A456F1D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74855-70CE-4E66-8811-8E4AFB6E18B4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E63B6-2399-4CD1-AE63-8CBF07A9A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1"/>
            <a:ext cx="511174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CDD5A-C7F0-4DF8-A549-69882C1135D0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FAEF6-D0B4-4E19-A585-8A6AE22AB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4FEF8-3240-40B3-8C2B-B8123F1B1717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DA1D4-32CF-40DC-AFF9-E4FB7FF71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5F8BE2-58BA-4D35-8A63-F63181A49800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 defTabSz="107286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46C1FA-E0BD-4FAA-B214-8EA34616C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  <p:sldLayoutId id="2147483885" r:id="rId3"/>
    <p:sldLayoutId id="2147483884" r:id="rId4"/>
    <p:sldLayoutId id="2147483883" r:id="rId5"/>
    <p:sldLayoutId id="2147483882" r:id="rId6"/>
    <p:sldLayoutId id="2147483881" r:id="rId7"/>
    <p:sldLayoutId id="2147483880" r:id="rId8"/>
    <p:sldLayoutId id="2147483879" r:id="rId9"/>
    <p:sldLayoutId id="2147483878" r:id="rId10"/>
    <p:sldLayoutId id="2147483877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1071563" rtl="0" fontAlgn="base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4572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9144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3716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18288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638" indent="-401638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538" indent="-334963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85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425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00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3900" y="1916113"/>
            <a:ext cx="5011738" cy="782637"/>
          </a:xfrm>
          <a:prstGeom prst="rect">
            <a:avLst/>
          </a:prstGeom>
          <a:noFill/>
        </p:spPr>
        <p:txBody>
          <a:bodyPr lIns="82936" tIns="41469" rIns="82936" bIns="41469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500" b="1" u="sng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Elecard</a:t>
            </a:r>
            <a:r>
              <a:rPr lang="en-US" sz="4500" b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Group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70050" y="3000375"/>
            <a:ext cx="5889625" cy="615950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Эффективный </a:t>
            </a:r>
            <a:r>
              <a:rPr lang="ru-RU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анализ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IPTV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потоков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Текст 4"/>
          <p:cNvSpPr>
            <a:spLocks noGrp="1"/>
          </p:cNvSpPr>
          <p:nvPr>
            <p:ph type="body" idx="1"/>
          </p:nvPr>
        </p:nvSpPr>
        <p:spPr>
          <a:xfrm>
            <a:off x="900113" y="1341438"/>
            <a:ext cx="4040187" cy="63976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1800" smtClean="0">
                <a:solidFill>
                  <a:srgbClr val="002060"/>
                </a:solidFill>
              </a:rPr>
              <a:t>Диаграмма распределения</a:t>
            </a:r>
          </a:p>
        </p:txBody>
      </p:sp>
      <p:pic>
        <p:nvPicPr>
          <p:cNvPr id="32770" name="Объект 8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55650" y="2060575"/>
            <a:ext cx="3067050" cy="3816350"/>
          </a:xfrm>
        </p:spPr>
      </p:pic>
      <p:sp>
        <p:nvSpPr>
          <p:cNvPr id="32771" name="Текст 6"/>
          <p:cNvSpPr>
            <a:spLocks noGrp="1"/>
          </p:cNvSpPr>
          <p:nvPr>
            <p:ph type="body" sz="quarter" idx="3"/>
          </p:nvPr>
        </p:nvSpPr>
        <p:spPr>
          <a:xfrm>
            <a:off x="4572000" y="1341438"/>
            <a:ext cx="4041775" cy="639762"/>
          </a:xfrm>
        </p:spPr>
        <p:txBody>
          <a:bodyPr/>
          <a:lstStyle/>
          <a:p>
            <a:r>
              <a:rPr lang="ru-RU" sz="1800" smtClean="0">
                <a:solidFill>
                  <a:srgbClr val="002060"/>
                </a:solidFill>
              </a:rPr>
              <a:t>Дерево таблиц транспортного потока</a:t>
            </a:r>
          </a:p>
        </p:txBody>
      </p:sp>
      <p:pic>
        <p:nvPicPr>
          <p:cNvPr id="32772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5364163" y="2060575"/>
            <a:ext cx="2441575" cy="3816350"/>
          </a:xfrm>
        </p:spPr>
      </p:pic>
      <p:sp>
        <p:nvSpPr>
          <p:cNvPr id="8" name="Полилиния 7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Stream Inspector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29600" cy="1143000"/>
          </a:xfrm>
        </p:spPr>
        <p:txBody>
          <a:bodyPr/>
          <a:lstStyle/>
          <a:p>
            <a:r>
              <a:rPr lang="ru-RU" sz="1800" b="1" smtClean="0">
                <a:solidFill>
                  <a:srgbClr val="002060"/>
                </a:solidFill>
              </a:rPr>
              <a:t>Анализ интерливинга</a:t>
            </a:r>
          </a:p>
        </p:txBody>
      </p:sp>
      <p:pic>
        <p:nvPicPr>
          <p:cNvPr id="34818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2205038"/>
            <a:ext cx="7481888" cy="2740025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Stream Inspector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539750" y="1484313"/>
            <a:ext cx="8229600" cy="1143000"/>
          </a:xfrm>
        </p:spPr>
        <p:txBody>
          <a:bodyPr/>
          <a:lstStyle/>
          <a:p>
            <a:r>
              <a:rPr lang="ru-RU" sz="2000" b="1" smtClean="0">
                <a:solidFill>
                  <a:srgbClr val="002060"/>
                </a:solidFill>
              </a:rPr>
              <a:t>Анализ качества (</a:t>
            </a:r>
            <a:r>
              <a:rPr lang="en-US" sz="2000" b="1" smtClean="0">
                <a:solidFill>
                  <a:srgbClr val="002060"/>
                </a:solidFill>
              </a:rPr>
              <a:t>E</a:t>
            </a:r>
            <a:r>
              <a:rPr lang="ru-RU" sz="2000" b="1" smtClean="0">
                <a:solidFill>
                  <a:srgbClr val="002060"/>
                </a:solidFill>
              </a:rPr>
              <a:t>-</a:t>
            </a:r>
            <a:r>
              <a:rPr lang="en-US" sz="2000" b="1" smtClean="0">
                <a:solidFill>
                  <a:srgbClr val="002060"/>
                </a:solidFill>
              </a:rPr>
              <a:t>PSNR</a:t>
            </a:r>
            <a:r>
              <a:rPr lang="ru-RU" sz="2000" b="1" smtClean="0">
                <a:solidFill>
                  <a:srgbClr val="002060"/>
                </a:solidFill>
              </a:rPr>
              <a:t>)</a:t>
            </a:r>
            <a:br>
              <a:rPr lang="ru-RU" sz="2000" b="1" smtClean="0">
                <a:solidFill>
                  <a:srgbClr val="002060"/>
                </a:solidFill>
              </a:rPr>
            </a:br>
            <a:endParaRPr lang="ru-RU" sz="2000" b="1" smtClean="0">
              <a:solidFill>
                <a:srgbClr val="002060"/>
              </a:solidFill>
            </a:endParaRPr>
          </a:p>
        </p:txBody>
      </p:sp>
      <p:pic>
        <p:nvPicPr>
          <p:cNvPr id="36866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2276475"/>
            <a:ext cx="6684962" cy="2886075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Stream Inspector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276600" y="2205038"/>
            <a:ext cx="5543550" cy="4237037"/>
          </a:xfrm>
        </p:spPr>
        <p:txBody>
          <a:bodyPr rtlCol="0">
            <a:normAutofit fontScale="250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7200" b="1" u="sng" dirty="0" smtClean="0">
                <a:solidFill>
                  <a:srgbClr val="002060"/>
                </a:solidFill>
              </a:rPr>
              <a:t>Функциональные возможности:</a:t>
            </a:r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Анализ </a:t>
            </a:r>
            <a:r>
              <a:rPr lang="ru-RU" sz="6000" b="1" dirty="0">
                <a:solidFill>
                  <a:schemeClr val="tx2"/>
                </a:solidFill>
              </a:rPr>
              <a:t>TS в реальном масштабе времени с RJ-45 или DVB/C/T/S тюнера;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Определение </a:t>
            </a:r>
            <a:r>
              <a:rPr lang="ru-RU" sz="6000" b="1" dirty="0">
                <a:solidFill>
                  <a:schemeClr val="tx2"/>
                </a:solidFill>
              </a:rPr>
              <a:t>ошибок TS в соответствии с тремя группами приоритета согласно рекомендации ETSI TR 101 290;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Сквозной </a:t>
            </a:r>
            <a:r>
              <a:rPr lang="ru-RU" sz="6000" b="1" dirty="0">
                <a:solidFill>
                  <a:schemeClr val="tx2"/>
                </a:solidFill>
              </a:rPr>
              <a:t>проход TS с DVB на IP интерфейсы;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Прием </a:t>
            </a:r>
            <a:r>
              <a:rPr lang="ru-RU" sz="6000" b="1" dirty="0">
                <a:solidFill>
                  <a:schemeClr val="tx2"/>
                </a:solidFill>
              </a:rPr>
              <a:t>TS с максимальной скоростью до 50 Мбит/c;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Прием </a:t>
            </a:r>
            <a:r>
              <a:rPr lang="ru-RU" sz="6000" b="1" dirty="0">
                <a:solidFill>
                  <a:schemeClr val="tx2"/>
                </a:solidFill>
              </a:rPr>
              <a:t>TS с пакетами различной длины;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Режим </a:t>
            </a:r>
            <a:r>
              <a:rPr lang="ru-RU" sz="6000" b="1" dirty="0">
                <a:solidFill>
                  <a:schemeClr val="tx2"/>
                </a:solidFill>
              </a:rPr>
              <a:t>мониторинга TS;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Режим </a:t>
            </a:r>
            <a:r>
              <a:rPr lang="ru-RU" sz="6000" b="1" dirty="0">
                <a:solidFill>
                  <a:schemeClr val="tx2"/>
                </a:solidFill>
              </a:rPr>
              <a:t>просмотра структуры TS;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Определение </a:t>
            </a:r>
            <a:r>
              <a:rPr lang="ru-RU" sz="6000" b="1" dirty="0">
                <a:solidFill>
                  <a:schemeClr val="tx2"/>
                </a:solidFill>
              </a:rPr>
              <a:t>фактической скорости MPEG-2, MPEG-4.10;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Загрузка</a:t>
            </a:r>
            <a:r>
              <a:rPr lang="ru-RU" sz="6000" b="1" dirty="0">
                <a:solidFill>
                  <a:schemeClr val="tx2"/>
                </a:solidFill>
              </a:rPr>
              <a:t>, сохранение и анализ SI/PSI таблиц TS;</a:t>
            </a: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6000" b="1" dirty="0" smtClean="0">
                <a:solidFill>
                  <a:schemeClr val="tx2"/>
                </a:solidFill>
              </a:rPr>
              <a:t>Определение </a:t>
            </a:r>
            <a:r>
              <a:rPr lang="ru-RU" sz="6000" b="1" dirty="0">
                <a:solidFill>
                  <a:schemeClr val="tx2"/>
                </a:solidFill>
              </a:rPr>
              <a:t>эффективной скорости каждой программы мультиплексированного потока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8914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3006725"/>
            <a:ext cx="2827338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олилиния 6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DTV Quality Analyzer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38916" name="Группа 7"/>
          <p:cNvGrpSpPr>
            <a:grpSpLocks/>
          </p:cNvGrpSpPr>
          <p:nvPr/>
        </p:nvGrpSpPr>
        <p:grpSpPr bwMode="auto">
          <a:xfrm>
            <a:off x="3309938" y="2670175"/>
            <a:ext cx="182562" cy="182563"/>
            <a:chOff x="5444991" y="4420799"/>
            <a:chExt cx="182562" cy="182562"/>
          </a:xfrm>
        </p:grpSpPr>
        <p:sp>
          <p:nvSpPr>
            <p:cNvPr id="9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17" name="Группа 10"/>
          <p:cNvGrpSpPr>
            <a:grpSpLocks/>
          </p:cNvGrpSpPr>
          <p:nvPr/>
        </p:nvGrpSpPr>
        <p:grpSpPr bwMode="auto">
          <a:xfrm>
            <a:off x="3319463" y="3135313"/>
            <a:ext cx="182562" cy="182562"/>
            <a:chOff x="5444991" y="4420799"/>
            <a:chExt cx="182562" cy="182562"/>
          </a:xfrm>
        </p:grpSpPr>
        <p:sp>
          <p:nvSpPr>
            <p:cNvPr id="12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18" name="Группа 13"/>
          <p:cNvGrpSpPr>
            <a:grpSpLocks/>
          </p:cNvGrpSpPr>
          <p:nvPr/>
        </p:nvGrpSpPr>
        <p:grpSpPr bwMode="auto">
          <a:xfrm>
            <a:off x="3319463" y="3533775"/>
            <a:ext cx="182562" cy="182563"/>
            <a:chOff x="5444991" y="4420799"/>
            <a:chExt cx="182562" cy="182562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19" name="Группа 16"/>
          <p:cNvGrpSpPr>
            <a:grpSpLocks/>
          </p:cNvGrpSpPr>
          <p:nvPr/>
        </p:nvGrpSpPr>
        <p:grpSpPr bwMode="auto">
          <a:xfrm>
            <a:off x="3319463" y="3789363"/>
            <a:ext cx="182562" cy="182562"/>
            <a:chOff x="5444991" y="4420799"/>
            <a:chExt cx="182562" cy="182562"/>
          </a:xfrm>
        </p:grpSpPr>
        <p:sp>
          <p:nvSpPr>
            <p:cNvPr id="18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20" name="Группа 19"/>
          <p:cNvGrpSpPr>
            <a:grpSpLocks/>
          </p:cNvGrpSpPr>
          <p:nvPr/>
        </p:nvGrpSpPr>
        <p:grpSpPr bwMode="auto">
          <a:xfrm>
            <a:off x="3319463" y="4325938"/>
            <a:ext cx="182562" cy="182562"/>
            <a:chOff x="5444991" y="4420799"/>
            <a:chExt cx="182562" cy="182562"/>
          </a:xfrm>
        </p:grpSpPr>
        <p:sp>
          <p:nvSpPr>
            <p:cNvPr id="21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2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21" name="Группа 22"/>
          <p:cNvGrpSpPr>
            <a:grpSpLocks/>
          </p:cNvGrpSpPr>
          <p:nvPr/>
        </p:nvGrpSpPr>
        <p:grpSpPr bwMode="auto">
          <a:xfrm>
            <a:off x="3319463" y="4576763"/>
            <a:ext cx="182562" cy="182562"/>
            <a:chOff x="5444991" y="4420799"/>
            <a:chExt cx="182562" cy="182562"/>
          </a:xfrm>
        </p:grpSpPr>
        <p:sp>
          <p:nvSpPr>
            <p:cNvPr id="24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5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22" name="Группа 25"/>
          <p:cNvGrpSpPr>
            <a:grpSpLocks/>
          </p:cNvGrpSpPr>
          <p:nvPr/>
        </p:nvGrpSpPr>
        <p:grpSpPr bwMode="auto">
          <a:xfrm>
            <a:off x="3319463" y="4830763"/>
            <a:ext cx="182562" cy="182562"/>
            <a:chOff x="5444991" y="4420799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23" name="Группа 28"/>
          <p:cNvGrpSpPr>
            <a:grpSpLocks/>
          </p:cNvGrpSpPr>
          <p:nvPr/>
        </p:nvGrpSpPr>
        <p:grpSpPr bwMode="auto">
          <a:xfrm>
            <a:off x="3319463" y="5118100"/>
            <a:ext cx="182562" cy="182563"/>
            <a:chOff x="5444991" y="4420799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24" name="Группа 31"/>
          <p:cNvGrpSpPr>
            <a:grpSpLocks/>
          </p:cNvGrpSpPr>
          <p:nvPr/>
        </p:nvGrpSpPr>
        <p:grpSpPr bwMode="auto">
          <a:xfrm>
            <a:off x="3319463" y="5407025"/>
            <a:ext cx="182562" cy="182563"/>
            <a:chOff x="5444991" y="4420799"/>
            <a:chExt cx="182562" cy="182562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25" name="Группа 34"/>
          <p:cNvGrpSpPr>
            <a:grpSpLocks/>
          </p:cNvGrpSpPr>
          <p:nvPr/>
        </p:nvGrpSpPr>
        <p:grpSpPr bwMode="auto">
          <a:xfrm>
            <a:off x="3319463" y="4038600"/>
            <a:ext cx="182562" cy="182563"/>
            <a:chOff x="5444991" y="4420799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38926" name="Заголовок 1"/>
          <p:cNvSpPr>
            <a:spLocks noGrp="1"/>
          </p:cNvSpPr>
          <p:nvPr>
            <p:ph type="title"/>
          </p:nvPr>
        </p:nvSpPr>
        <p:spPr>
          <a:xfrm>
            <a:off x="250825" y="1268413"/>
            <a:ext cx="8229600" cy="936625"/>
          </a:xfrm>
        </p:spPr>
        <p:txBody>
          <a:bodyPr/>
          <a:lstStyle/>
          <a:p>
            <a:r>
              <a:rPr lang="ru-RU" sz="1600" b="1" smtClean="0">
                <a:solidFill>
                  <a:srgbClr val="002060"/>
                </a:solidFill>
              </a:rPr>
              <a:t>Решение для удаленного мониторинга сигнала в любой точке сети</a:t>
            </a:r>
          </a:p>
        </p:txBody>
      </p:sp>
      <p:sp>
        <p:nvSpPr>
          <p:cNvPr id="38927" name="Прямоугольник 38"/>
          <p:cNvSpPr>
            <a:spLocks noChangeArrowheads="1"/>
          </p:cNvSpPr>
          <p:nvPr/>
        </p:nvSpPr>
        <p:spPr bwMode="auto">
          <a:xfrm>
            <a:off x="323850" y="4419600"/>
            <a:ext cx="19669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latin typeface="Calibri" pitchFamily="34" charset="0"/>
              </a:rPr>
              <a:t>Elecard DTV Quality Analyzer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Полилиния 2"/>
          <p:cNvSpPr>
            <a:spLocks/>
          </p:cNvSpPr>
          <p:nvPr/>
        </p:nvSpPr>
        <p:spPr bwMode="auto">
          <a:xfrm>
            <a:off x="1795463" y="1177925"/>
            <a:ext cx="6858000" cy="292100"/>
          </a:xfrm>
          <a:custGeom>
            <a:avLst/>
            <a:gdLst>
              <a:gd name="T0" fmla="*/ 3428624 w 21600"/>
              <a:gd name="T1" fmla="*/ 0 h 21600"/>
              <a:gd name="T2" fmla="*/ 6857248 w 21600"/>
              <a:gd name="T3" fmla="*/ 146147 h 21600"/>
              <a:gd name="T4" fmla="*/ 3428624 w 21600"/>
              <a:gd name="T5" fmla="*/ 292294 h 21600"/>
              <a:gd name="T6" fmla="*/ 0 w 21600"/>
              <a:gd name="T7" fmla="*/ 146147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prstDash val="solid"/>
            <a:round/>
            <a:headEnd/>
            <a:tailEnd/>
          </a:ln>
        </p:spPr>
        <p:txBody>
          <a:bodyPr wrap="none" lIns="89991" tIns="46795" rIns="89991" bIns="46795" anchor="ctr"/>
          <a:lstStyle/>
          <a:p>
            <a:endParaRPr lang="ru-RU"/>
          </a:p>
        </p:txBody>
      </p:sp>
      <p:sp>
        <p:nvSpPr>
          <p:cNvPr id="40962" name="Полилиния 3"/>
          <p:cNvSpPr>
            <a:spLocks noChangeArrowheads="1"/>
          </p:cNvSpPr>
          <p:nvPr/>
        </p:nvSpPr>
        <p:spPr bwMode="auto">
          <a:xfrm>
            <a:off x="330200" y="1960563"/>
            <a:ext cx="8486775" cy="2120900"/>
          </a:xfrm>
          <a:custGeom>
            <a:avLst/>
            <a:gdLst>
              <a:gd name="T0" fmla="*/ 4243696 w 21600"/>
              <a:gd name="T1" fmla="*/ 0 h 21600"/>
              <a:gd name="T2" fmla="*/ 8487391 w 21600"/>
              <a:gd name="T3" fmla="*/ 1060587 h 21600"/>
              <a:gd name="T4" fmla="*/ 4243696 w 21600"/>
              <a:gd name="T5" fmla="*/ 2121173 h 21600"/>
              <a:gd name="T6" fmla="*/ 0 w 21600"/>
              <a:gd name="T7" fmla="*/ 106058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0963" name="Полилиния 4"/>
          <p:cNvSpPr>
            <a:spLocks noChangeArrowheads="1"/>
          </p:cNvSpPr>
          <p:nvPr/>
        </p:nvSpPr>
        <p:spPr bwMode="auto">
          <a:xfrm>
            <a:off x="684213" y="2151063"/>
            <a:ext cx="7115175" cy="1739900"/>
          </a:xfrm>
          <a:custGeom>
            <a:avLst/>
            <a:gdLst>
              <a:gd name="T0" fmla="*/ 3557998 w 21600"/>
              <a:gd name="T1" fmla="*/ 0 h 21600"/>
              <a:gd name="T2" fmla="*/ 7115995 w 21600"/>
              <a:gd name="T3" fmla="*/ 869523 h 21600"/>
              <a:gd name="T4" fmla="*/ 3557998 w 21600"/>
              <a:gd name="T5" fmla="*/ 1739046 h 21600"/>
              <a:gd name="T6" fmla="*/ 0 w 21600"/>
              <a:gd name="T7" fmla="*/ 86952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Россия, 6340</a:t>
            </a:r>
            <a:r>
              <a:rPr lang="en-US" sz="1700" b="1">
                <a:solidFill>
                  <a:schemeClr val="tx2"/>
                </a:solidFill>
              </a:rPr>
              <a:t>55</a:t>
            </a:r>
            <a:r>
              <a:rPr lang="ru-RU" sz="1700" b="1">
                <a:solidFill>
                  <a:schemeClr val="tx2"/>
                </a:solidFill>
              </a:rPr>
              <a:t>, г. Томск, </a:t>
            </a:r>
            <a:endParaRPr lang="en-US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пр. Развития, 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Тел.: +7 (3822) 701-772</a:t>
            </a:r>
            <a:r>
              <a:rPr lang="en-US" sz="1700" b="1">
                <a:solidFill>
                  <a:schemeClr val="tx2"/>
                </a:solidFill>
              </a:rPr>
              <a:t>*2050</a:t>
            </a: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Факс: +1 (801) 991-5443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www.elecard.com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E-mail: </a:t>
            </a:r>
            <a:r>
              <a:rPr lang="en-US" sz="1700" b="1">
                <a:solidFill>
                  <a:schemeClr val="tx2"/>
                </a:solidFill>
              </a:rPr>
              <a:t>sales</a:t>
            </a:r>
            <a:r>
              <a:rPr lang="ru-RU" sz="1700" b="1">
                <a:solidFill>
                  <a:schemeClr val="tx2"/>
                </a:solidFill>
              </a:rPr>
              <a:t>@elecard.ru</a:t>
            </a:r>
          </a:p>
          <a:p>
            <a:pPr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rgbClr val="000000"/>
              </a:solidFill>
            </a:endParaRPr>
          </a:p>
        </p:txBody>
      </p:sp>
      <p:pic>
        <p:nvPicPr>
          <p:cNvPr id="40964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844675"/>
            <a:ext cx="38163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63650" y="5094288"/>
            <a:ext cx="6408738" cy="1143000"/>
          </a:xfrm>
          <a:prstGeom prst="rect">
            <a:avLst/>
          </a:prstGeom>
        </p:spPr>
        <p:txBody>
          <a:bodyPr/>
          <a:lstStyle>
            <a:lvl1pPr algn="ctr" defTabSz="1072755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idx="1"/>
          </p:nvPr>
        </p:nvSpPr>
        <p:spPr>
          <a:xfrm>
            <a:off x="1116013" y="1844675"/>
            <a:ext cx="7343775" cy="3455988"/>
          </a:xfrm>
        </p:spPr>
        <p:txBody>
          <a:bodyPr rtlCol="0">
            <a:normAutofit/>
          </a:bodyPr>
          <a:lstStyle/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Способы повышения надежности систем</a:t>
            </a: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Решение для визуального мониторинга вещания в режиме реального </a:t>
            </a:r>
            <a:r>
              <a:rPr lang="ru-RU" sz="1800" b="1" dirty="0" smtClean="0">
                <a:solidFill>
                  <a:schemeClr val="tx2"/>
                </a:solidFill>
              </a:rPr>
              <a:t>времени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Multistream</a:t>
            </a:r>
            <a:r>
              <a:rPr lang="en-US" sz="1800" b="1" dirty="0">
                <a:solidFill>
                  <a:schemeClr val="tx2"/>
                </a:solidFill>
              </a:rPr>
              <a:t> Player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Решение для анализа характеристик и контроля качества мультимедийных потоков в режиме реального </a:t>
            </a:r>
            <a:r>
              <a:rPr lang="ru-RU" sz="1800" b="1" dirty="0" smtClean="0">
                <a:solidFill>
                  <a:schemeClr val="tx2"/>
                </a:solidFill>
              </a:rPr>
              <a:t>времени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Stream Inspector</a:t>
            </a: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>
                <a:solidFill>
                  <a:schemeClr val="tx2"/>
                </a:solidFill>
              </a:rPr>
              <a:t>Решение для удаленного мониторинга сигнала в любой точке </a:t>
            </a:r>
            <a:r>
              <a:rPr lang="ru-RU" sz="1800" b="1" dirty="0" smtClean="0">
                <a:solidFill>
                  <a:schemeClr val="tx2"/>
                </a:solidFill>
              </a:rPr>
              <a:t>сети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>
                <a:solidFill>
                  <a:schemeClr val="tx2"/>
                </a:solidFill>
              </a:rPr>
              <a:t>DTV Quality Analyzer</a:t>
            </a:r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>
              <a:solidFill>
                <a:srgbClr val="002060"/>
              </a:solidFill>
            </a:endParaRPr>
          </a:p>
        </p:txBody>
      </p:sp>
      <p:grpSp>
        <p:nvGrpSpPr>
          <p:cNvPr id="16386" name="Группа 5"/>
          <p:cNvGrpSpPr>
            <a:grpSpLocks/>
          </p:cNvGrpSpPr>
          <p:nvPr/>
        </p:nvGrpSpPr>
        <p:grpSpPr bwMode="auto">
          <a:xfrm>
            <a:off x="895350" y="1951038"/>
            <a:ext cx="182563" cy="182562"/>
            <a:chOff x="5444991" y="4420799"/>
            <a:chExt cx="182562" cy="182562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7" name="Группа 8"/>
          <p:cNvGrpSpPr>
            <a:grpSpLocks/>
          </p:cNvGrpSpPr>
          <p:nvPr/>
        </p:nvGrpSpPr>
        <p:grpSpPr bwMode="auto">
          <a:xfrm>
            <a:off x="895350" y="2349500"/>
            <a:ext cx="182563" cy="182563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8" name="Группа 14"/>
          <p:cNvGrpSpPr>
            <a:grpSpLocks/>
          </p:cNvGrpSpPr>
          <p:nvPr/>
        </p:nvGrpSpPr>
        <p:grpSpPr bwMode="auto">
          <a:xfrm>
            <a:off x="895350" y="2959100"/>
            <a:ext cx="182563" cy="182563"/>
            <a:chOff x="108298" y="2060727"/>
            <a:chExt cx="182562" cy="182562"/>
          </a:xfrm>
        </p:grpSpPr>
        <p:sp>
          <p:nvSpPr>
            <p:cNvPr id="16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доклада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16390" name="Группа 21"/>
          <p:cNvGrpSpPr>
            <a:grpSpLocks/>
          </p:cNvGrpSpPr>
          <p:nvPr/>
        </p:nvGrpSpPr>
        <p:grpSpPr bwMode="auto">
          <a:xfrm>
            <a:off x="895350" y="3894138"/>
            <a:ext cx="182563" cy="182562"/>
            <a:chOff x="5444991" y="4420799"/>
            <a:chExt cx="182562" cy="182562"/>
          </a:xfrm>
        </p:grpSpPr>
        <p:sp>
          <p:nvSpPr>
            <p:cNvPr id="23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4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744663"/>
            <a:ext cx="7931150" cy="4060825"/>
          </a:xfrm>
        </p:spPr>
        <p:txBody>
          <a:bodyPr rtlCol="0">
            <a:normAutofit fontScale="550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b="1" u="sng" dirty="0" smtClean="0">
                <a:solidFill>
                  <a:srgbClr val="002060"/>
                </a:solidFill>
              </a:rPr>
              <a:t>Традиционные способы </a:t>
            </a:r>
            <a:r>
              <a:rPr lang="ru-RU" sz="3300" b="1" u="sng" dirty="0">
                <a:solidFill>
                  <a:srgbClr val="002060"/>
                </a:solidFill>
              </a:rPr>
              <a:t>повышения надежности </a:t>
            </a:r>
            <a:r>
              <a:rPr lang="ru-RU" sz="3300" b="1" u="sng" dirty="0" smtClean="0">
                <a:solidFill>
                  <a:srgbClr val="002060"/>
                </a:solidFill>
              </a:rPr>
              <a:t>систем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u="sng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Аппаратное </a:t>
            </a:r>
            <a:r>
              <a:rPr lang="ru-RU" sz="2900" b="1" dirty="0">
                <a:solidFill>
                  <a:schemeClr val="tx2"/>
                </a:solidFill>
              </a:rPr>
              <a:t>и программное резервирование серверов</a:t>
            </a: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Переключение </a:t>
            </a:r>
            <a:r>
              <a:rPr lang="ru-RU" sz="2900" b="1" dirty="0">
                <a:solidFill>
                  <a:schemeClr val="tx2"/>
                </a:solidFill>
              </a:rPr>
              <a:t>на резервный источник </a:t>
            </a:r>
            <a:r>
              <a:rPr lang="ru-RU" sz="2900" b="1" dirty="0" smtClean="0">
                <a:solidFill>
                  <a:schemeClr val="tx2"/>
                </a:solidFill>
              </a:rPr>
              <a:t>сигнала </a:t>
            </a:r>
            <a:r>
              <a:rPr lang="ru-RU" sz="2900" b="1" dirty="0">
                <a:solidFill>
                  <a:schemeClr val="tx2"/>
                </a:solidFill>
              </a:rPr>
              <a:t>при пропадании основного</a:t>
            </a: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Использование </a:t>
            </a:r>
            <a:r>
              <a:rPr lang="ru-RU" sz="2900" b="1" dirty="0">
                <a:solidFill>
                  <a:schemeClr val="tx2"/>
                </a:solidFill>
              </a:rPr>
              <a:t>альтернативных каналов доставки, в </a:t>
            </a:r>
            <a:r>
              <a:rPr lang="ru-RU" sz="2900" b="1" dirty="0" err="1">
                <a:solidFill>
                  <a:schemeClr val="tx2"/>
                </a:solidFill>
              </a:rPr>
              <a:t>т.ч</a:t>
            </a:r>
            <a:r>
              <a:rPr lang="ru-RU" sz="2900" b="1" dirty="0">
                <a:solidFill>
                  <a:schemeClr val="tx2"/>
                </a:solidFill>
              </a:rPr>
              <a:t>. публичного </a:t>
            </a:r>
            <a:r>
              <a:rPr lang="ru-RU" sz="2900" b="1" dirty="0" smtClean="0">
                <a:solidFill>
                  <a:schemeClr val="tx2"/>
                </a:solidFill>
              </a:rPr>
              <a:t>Интернет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300" b="1" u="sng" dirty="0" smtClean="0">
                <a:solidFill>
                  <a:srgbClr val="002060"/>
                </a:solidFill>
              </a:rPr>
              <a:t>Средства </a:t>
            </a:r>
            <a:r>
              <a:rPr lang="ru-RU" sz="3300" b="1" u="sng" dirty="0">
                <a:solidFill>
                  <a:srgbClr val="002060"/>
                </a:solidFill>
              </a:rPr>
              <a:t>контроля и </a:t>
            </a:r>
            <a:r>
              <a:rPr lang="ru-RU" sz="3300" b="1" u="sng" dirty="0" smtClean="0">
                <a:solidFill>
                  <a:srgbClr val="002060"/>
                </a:solidFill>
              </a:rPr>
              <a:t>анализа для быстрой локализации проблем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u="sng" dirty="0">
              <a:solidFill>
                <a:srgbClr val="002060"/>
              </a:solidFill>
            </a:endParaRP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Визуальный </a:t>
            </a:r>
            <a:r>
              <a:rPr lang="ru-RU" sz="2900" b="1" dirty="0">
                <a:solidFill>
                  <a:schemeClr val="tx2"/>
                </a:solidFill>
              </a:rPr>
              <a:t>мониторинг подготовленного для вещания контента </a:t>
            </a:r>
            <a:endParaRPr lang="ru-RU" sz="2900" b="1" dirty="0" smtClean="0">
              <a:solidFill>
                <a:schemeClr val="tx2"/>
              </a:solidFill>
            </a:endParaRP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Система </a:t>
            </a:r>
            <a:r>
              <a:rPr lang="ru-RU" sz="2900" b="1" dirty="0">
                <a:solidFill>
                  <a:schemeClr val="tx2"/>
                </a:solidFill>
              </a:rPr>
              <a:t>анализа характеристик потоков в реальном времени </a:t>
            </a:r>
            <a:endParaRPr lang="ru-RU" sz="2900" b="1" dirty="0" smtClean="0">
              <a:solidFill>
                <a:schemeClr val="tx2"/>
              </a:solidFill>
            </a:endParaRP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Автономные </a:t>
            </a:r>
            <a:r>
              <a:rPr lang="ru-RU" sz="2900" b="1" dirty="0">
                <a:solidFill>
                  <a:schemeClr val="tx2"/>
                </a:solidFill>
              </a:rPr>
              <a:t>анализаторы, позволяющие контролировать транспортные потоки </a:t>
            </a:r>
            <a:r>
              <a:rPr lang="ru-RU" sz="2900" b="1" dirty="0" smtClean="0">
                <a:solidFill>
                  <a:schemeClr val="tx2"/>
                </a:solidFill>
              </a:rPr>
              <a:t>в</a:t>
            </a: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>
                <a:solidFill>
                  <a:schemeClr val="tx2"/>
                </a:solidFill>
              </a:rPr>
              <a:t> </a:t>
            </a:r>
            <a:r>
              <a:rPr lang="ru-RU" sz="2900" b="1" dirty="0" smtClean="0">
                <a:solidFill>
                  <a:schemeClr val="tx2"/>
                </a:solidFill>
              </a:rPr>
              <a:t>      </a:t>
            </a:r>
            <a:r>
              <a:rPr lang="ru-RU" sz="2900" b="1" dirty="0">
                <a:solidFill>
                  <a:schemeClr val="tx2"/>
                </a:solidFill>
              </a:rPr>
              <a:t>любой точке приемо-передающего тракта </a:t>
            </a:r>
            <a:endParaRPr lang="ru-RU" sz="2900" b="1" dirty="0" smtClean="0">
              <a:solidFill>
                <a:schemeClr val="tx2"/>
              </a:solidFill>
            </a:endParaRPr>
          </a:p>
          <a:p>
            <a:pPr marL="0" indent="0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900" b="1" dirty="0" smtClean="0">
                <a:solidFill>
                  <a:schemeClr val="tx2"/>
                </a:solidFill>
              </a:rPr>
              <a:t>       Автономная вставка баннера при </a:t>
            </a:r>
            <a:r>
              <a:rPr lang="ru-RU" sz="2900" b="1" dirty="0">
                <a:solidFill>
                  <a:schemeClr val="tx2"/>
                </a:solidFill>
              </a:rPr>
              <a:t>пропадании входного </a:t>
            </a:r>
            <a:r>
              <a:rPr lang="ru-RU" sz="2900" b="1" dirty="0" smtClean="0">
                <a:solidFill>
                  <a:schemeClr val="tx2"/>
                </a:solidFill>
              </a:rPr>
              <a:t>потока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Способы повышения надежности систем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18435" name="Группа 3"/>
          <p:cNvGrpSpPr>
            <a:grpSpLocks/>
          </p:cNvGrpSpPr>
          <p:nvPr/>
        </p:nvGrpSpPr>
        <p:grpSpPr bwMode="auto">
          <a:xfrm>
            <a:off x="539750" y="2420938"/>
            <a:ext cx="182563" cy="182562"/>
            <a:chOff x="5444991" y="4420799"/>
            <a:chExt cx="182562" cy="182562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36" name="Группа 8"/>
          <p:cNvGrpSpPr>
            <a:grpSpLocks/>
          </p:cNvGrpSpPr>
          <p:nvPr/>
        </p:nvGrpSpPr>
        <p:grpSpPr bwMode="auto">
          <a:xfrm>
            <a:off x="539750" y="2674938"/>
            <a:ext cx="182563" cy="182562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37" name="Группа 11"/>
          <p:cNvGrpSpPr>
            <a:grpSpLocks/>
          </p:cNvGrpSpPr>
          <p:nvPr/>
        </p:nvGrpSpPr>
        <p:grpSpPr bwMode="auto">
          <a:xfrm>
            <a:off x="539750" y="2924175"/>
            <a:ext cx="182563" cy="182563"/>
            <a:chOff x="108298" y="2060727"/>
            <a:chExt cx="182562" cy="182562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38" name="Группа 17"/>
          <p:cNvGrpSpPr>
            <a:grpSpLocks/>
          </p:cNvGrpSpPr>
          <p:nvPr/>
        </p:nvGrpSpPr>
        <p:grpSpPr bwMode="auto">
          <a:xfrm>
            <a:off x="539750" y="4183063"/>
            <a:ext cx="182563" cy="182562"/>
            <a:chOff x="5444991" y="4420799"/>
            <a:chExt cx="182562" cy="182562"/>
          </a:xfrm>
        </p:grpSpPr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39" name="Группа 20"/>
          <p:cNvGrpSpPr>
            <a:grpSpLocks/>
          </p:cNvGrpSpPr>
          <p:nvPr/>
        </p:nvGrpSpPr>
        <p:grpSpPr bwMode="auto">
          <a:xfrm>
            <a:off x="539750" y="4437063"/>
            <a:ext cx="182563" cy="182562"/>
            <a:chOff x="108298" y="2060727"/>
            <a:chExt cx="182562" cy="182562"/>
          </a:xfrm>
        </p:grpSpPr>
        <p:sp>
          <p:nvSpPr>
            <p:cNvPr id="22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0" name="Группа 23"/>
          <p:cNvGrpSpPr>
            <a:grpSpLocks/>
          </p:cNvGrpSpPr>
          <p:nvPr/>
        </p:nvGrpSpPr>
        <p:grpSpPr bwMode="auto">
          <a:xfrm>
            <a:off x="539750" y="4686300"/>
            <a:ext cx="182563" cy="182563"/>
            <a:chOff x="108298" y="2060727"/>
            <a:chExt cx="182562" cy="182562"/>
          </a:xfrm>
        </p:grpSpPr>
        <p:sp>
          <p:nvSpPr>
            <p:cNvPr id="25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6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1" name="Группа 26"/>
          <p:cNvGrpSpPr>
            <a:grpSpLocks/>
          </p:cNvGrpSpPr>
          <p:nvPr/>
        </p:nvGrpSpPr>
        <p:grpSpPr bwMode="auto">
          <a:xfrm>
            <a:off x="539750" y="5229225"/>
            <a:ext cx="182563" cy="182563"/>
            <a:chOff x="108298" y="2060727"/>
            <a:chExt cx="182562" cy="182562"/>
          </a:xfrm>
        </p:grpSpPr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9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Группа 123"/>
          <p:cNvGrpSpPr>
            <a:grpSpLocks/>
          </p:cNvGrpSpPr>
          <p:nvPr/>
        </p:nvGrpSpPr>
        <p:grpSpPr bwMode="auto">
          <a:xfrm>
            <a:off x="2660650" y="2532063"/>
            <a:ext cx="1112838" cy="806450"/>
            <a:chOff x="1214447" y="2846441"/>
            <a:chExt cx="2489683" cy="1623119"/>
          </a:xfrm>
        </p:grpSpPr>
        <p:pic>
          <p:nvPicPr>
            <p:cNvPr id="20549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50" name="TextBox 125"/>
            <p:cNvSpPr txBox="1">
              <a:spLocks noChangeArrowheads="1"/>
            </p:cNvSpPr>
            <p:nvPr/>
          </p:nvSpPr>
          <p:spPr bwMode="auto">
            <a:xfrm>
              <a:off x="1547657" y="3281142"/>
              <a:ext cx="1823964" cy="74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Calibri" pitchFamily="34" charset="0"/>
                </a:rPr>
                <a:t>Stream Inspector</a:t>
              </a:r>
              <a:endParaRPr lang="ru-RU" sz="12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0482" name="Группа 120"/>
          <p:cNvGrpSpPr>
            <a:grpSpLocks/>
          </p:cNvGrpSpPr>
          <p:nvPr/>
        </p:nvGrpSpPr>
        <p:grpSpPr bwMode="auto">
          <a:xfrm>
            <a:off x="760413" y="4422775"/>
            <a:ext cx="1112837" cy="806450"/>
            <a:chOff x="1214447" y="2846441"/>
            <a:chExt cx="2489683" cy="1623119"/>
          </a:xfrm>
        </p:grpSpPr>
        <p:pic>
          <p:nvPicPr>
            <p:cNvPr id="20547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48" name="TextBox 122"/>
            <p:cNvSpPr txBox="1">
              <a:spLocks noChangeArrowheads="1"/>
            </p:cNvSpPr>
            <p:nvPr/>
          </p:nvSpPr>
          <p:spPr bwMode="auto">
            <a:xfrm>
              <a:off x="1547657" y="3281142"/>
              <a:ext cx="1823964" cy="74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Calibri" pitchFamily="34" charset="0"/>
                </a:rPr>
                <a:t>CodecWorks Encoder</a:t>
              </a:r>
              <a:endParaRPr lang="ru-RU" sz="12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0483" name="Группа 62"/>
          <p:cNvGrpSpPr>
            <a:grpSpLocks/>
          </p:cNvGrpSpPr>
          <p:nvPr/>
        </p:nvGrpSpPr>
        <p:grpSpPr bwMode="auto">
          <a:xfrm>
            <a:off x="1460500" y="3500438"/>
            <a:ext cx="73025" cy="936625"/>
            <a:chOff x="1663918" y="3501008"/>
            <a:chExt cx="73566" cy="936227"/>
          </a:xfrm>
        </p:grpSpPr>
        <p:sp>
          <p:nvSpPr>
            <p:cNvPr id="116" name="Прямоугольник 115"/>
            <p:cNvSpPr/>
            <p:nvPr/>
          </p:nvSpPr>
          <p:spPr>
            <a:xfrm rot="5400000">
              <a:off x="1307955" y="3856971"/>
              <a:ext cx="783892" cy="7196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7" name="Равнобедренный треугольник 116"/>
            <p:cNvSpPr/>
            <p:nvPr/>
          </p:nvSpPr>
          <p:spPr>
            <a:xfrm rot="10800000">
              <a:off x="1665518" y="4310289"/>
              <a:ext cx="71966" cy="6188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8" name="Равнобедренный треугольник 117"/>
            <p:cNvSpPr/>
            <p:nvPr/>
          </p:nvSpPr>
          <p:spPr>
            <a:xfrm rot="10800000">
              <a:off x="1663918" y="4373762"/>
              <a:ext cx="71967" cy="6347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0484" name="Picture 2" descr="C:\Users\Maria.Ber\Desktop\спутник.jpg"/>
          <p:cNvPicPr>
            <a:picLocks noChangeAspect="1" noChangeArrowheads="1"/>
          </p:cNvPicPr>
          <p:nvPr/>
        </p:nvPicPr>
        <p:blipFill>
          <a:blip r:embed="rId4"/>
          <a:srcRect l="15085" t="-1065" r="7916" b="1065"/>
          <a:stretch>
            <a:fillRect/>
          </a:stretch>
        </p:blipFill>
        <p:spPr bwMode="auto">
          <a:xfrm>
            <a:off x="336550" y="1714500"/>
            <a:ext cx="84296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TextBox 64"/>
          <p:cNvSpPr txBox="1"/>
          <p:nvPr/>
        </p:nvSpPr>
        <p:spPr>
          <a:xfrm>
            <a:off x="1218185" y="1700808"/>
            <a:ext cx="617511" cy="430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effectLst>
            <a:softEdge rad="635000"/>
          </a:effectLst>
        </p:spPr>
        <p:txBody>
          <a:bodyPr lIns="0" tIns="0" rIns="0" bIns="0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latin typeface="+mn-lt"/>
                <a:cs typeface="+mn-cs"/>
              </a:rPr>
              <a:t>DVB-S/S2</a:t>
            </a:r>
            <a:endParaRPr lang="ru-RU" sz="1400" b="1" dirty="0">
              <a:latin typeface="+mn-lt"/>
              <a:cs typeface="+mn-cs"/>
            </a:endParaRPr>
          </a:p>
        </p:txBody>
      </p:sp>
      <p:pic>
        <p:nvPicPr>
          <p:cNvPr id="20488" name="Picture 3" descr="C:\Users\Maria.Ber\Desktop\scheme (Time-Shifted WebTV) r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3775" y="2744788"/>
            <a:ext cx="747713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9" name="Группа 75"/>
          <p:cNvGrpSpPr>
            <a:grpSpLocks/>
          </p:cNvGrpSpPr>
          <p:nvPr/>
        </p:nvGrpSpPr>
        <p:grpSpPr bwMode="auto">
          <a:xfrm rot="3561487">
            <a:off x="877094" y="2010569"/>
            <a:ext cx="490538" cy="501650"/>
            <a:chOff x="1543195" y="1166329"/>
            <a:chExt cx="547037" cy="504056"/>
          </a:xfrm>
        </p:grpSpPr>
        <p:sp>
          <p:nvSpPr>
            <p:cNvPr id="112" name="Дуга 111"/>
            <p:cNvSpPr/>
            <p:nvPr/>
          </p:nvSpPr>
          <p:spPr>
            <a:xfrm>
              <a:off x="1585084" y="1166224"/>
              <a:ext cx="504549" cy="504056"/>
            </a:xfrm>
            <a:prstGeom prst="arc">
              <a:avLst>
                <a:gd name="adj1" fmla="val 16200000"/>
                <a:gd name="adj2" fmla="val 2548995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3" name="Дуга 112"/>
            <p:cNvSpPr/>
            <p:nvPr/>
          </p:nvSpPr>
          <p:spPr>
            <a:xfrm>
              <a:off x="1647909" y="1261489"/>
              <a:ext cx="295647" cy="352521"/>
            </a:xfrm>
            <a:prstGeom prst="arc">
              <a:avLst>
                <a:gd name="adj1" fmla="val 16200000"/>
                <a:gd name="adj2" fmla="val 2840324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4" name="Дуга 113"/>
            <p:cNvSpPr/>
            <p:nvPr/>
          </p:nvSpPr>
          <p:spPr>
            <a:xfrm rot="19371962">
              <a:off x="1542406" y="1361101"/>
              <a:ext cx="295648" cy="252028"/>
            </a:xfrm>
            <a:prstGeom prst="arc">
              <a:avLst>
                <a:gd name="adj1" fmla="val 19596213"/>
                <a:gd name="adj2" fmla="val 3977997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1687406" y="1437942"/>
              <a:ext cx="46029" cy="49448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490" name="Группа 77"/>
          <p:cNvGrpSpPr>
            <a:grpSpLocks/>
          </p:cNvGrpSpPr>
          <p:nvPr/>
        </p:nvGrpSpPr>
        <p:grpSpPr bwMode="auto">
          <a:xfrm rot="5400000">
            <a:off x="3790157" y="3942556"/>
            <a:ext cx="1778000" cy="74613"/>
            <a:chOff x="2210135" y="4788024"/>
            <a:chExt cx="935945" cy="73742"/>
          </a:xfrm>
        </p:grpSpPr>
        <p:sp>
          <p:nvSpPr>
            <p:cNvPr id="109" name="Прямоугольник 108"/>
            <p:cNvSpPr/>
            <p:nvPr/>
          </p:nvSpPr>
          <p:spPr>
            <a:xfrm>
              <a:off x="2210135" y="4786456"/>
              <a:ext cx="766305" cy="72173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0" name="Равнобедренный треугольник 109"/>
            <p:cNvSpPr/>
            <p:nvPr/>
          </p:nvSpPr>
          <p:spPr>
            <a:xfrm rot="5400000">
              <a:off x="3003029" y="4787444"/>
              <a:ext cx="72173" cy="7019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1" name="Равнобедренный треугольник 110"/>
            <p:cNvSpPr/>
            <p:nvPr/>
          </p:nvSpPr>
          <p:spPr>
            <a:xfrm rot="5400000">
              <a:off x="3074896" y="4789013"/>
              <a:ext cx="72173" cy="7019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491" name="Группа 78"/>
          <p:cNvGrpSpPr>
            <a:grpSpLocks/>
          </p:cNvGrpSpPr>
          <p:nvPr/>
        </p:nvGrpSpPr>
        <p:grpSpPr bwMode="auto">
          <a:xfrm>
            <a:off x="3132138" y="3371850"/>
            <a:ext cx="71437" cy="1516063"/>
            <a:chOff x="2666213" y="3136793"/>
            <a:chExt cx="71837" cy="1516597"/>
          </a:xfrm>
        </p:grpSpPr>
        <p:sp>
          <p:nvSpPr>
            <p:cNvPr id="106" name="Прямоугольник 105"/>
            <p:cNvSpPr/>
            <p:nvPr/>
          </p:nvSpPr>
          <p:spPr>
            <a:xfrm rot="5400000">
              <a:off x="2138370" y="3664636"/>
              <a:ext cx="1127522" cy="7183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7" name="Равнобедренный треугольник 106"/>
            <p:cNvSpPr/>
            <p:nvPr/>
          </p:nvSpPr>
          <p:spPr>
            <a:xfrm rot="10800000">
              <a:off x="2667809" y="4334190"/>
              <a:ext cx="67048" cy="16357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8" name="Равнобедренный треугольник 107"/>
            <p:cNvSpPr/>
            <p:nvPr/>
          </p:nvSpPr>
          <p:spPr>
            <a:xfrm rot="10800000">
              <a:off x="2669406" y="4488232"/>
              <a:ext cx="68644" cy="16515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492" name="Группа 79"/>
          <p:cNvGrpSpPr>
            <a:grpSpLocks/>
          </p:cNvGrpSpPr>
          <p:nvPr/>
        </p:nvGrpSpPr>
        <p:grpSpPr bwMode="auto">
          <a:xfrm>
            <a:off x="5656263" y="4037013"/>
            <a:ext cx="373062" cy="71437"/>
            <a:chOff x="2773290" y="4788024"/>
            <a:chExt cx="372790" cy="80644"/>
          </a:xfrm>
        </p:grpSpPr>
        <p:sp>
          <p:nvSpPr>
            <p:cNvPr id="103" name="Прямоугольник 102"/>
            <p:cNvSpPr/>
            <p:nvPr/>
          </p:nvSpPr>
          <p:spPr>
            <a:xfrm>
              <a:off x="2773290" y="4789816"/>
              <a:ext cx="203052" cy="7885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4" name="Равнобедренный треугольник 103"/>
            <p:cNvSpPr/>
            <p:nvPr/>
          </p:nvSpPr>
          <p:spPr>
            <a:xfrm rot="5400000">
              <a:off x="3003160" y="4788173"/>
              <a:ext cx="71684" cy="7138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5" name="Равнобедренный треугольник 104"/>
            <p:cNvSpPr/>
            <p:nvPr/>
          </p:nvSpPr>
          <p:spPr>
            <a:xfrm rot="5400000">
              <a:off x="3075338" y="4790758"/>
              <a:ext cx="71684" cy="6979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493" name="Группа 80"/>
          <p:cNvGrpSpPr>
            <a:grpSpLocks/>
          </p:cNvGrpSpPr>
          <p:nvPr/>
        </p:nvGrpSpPr>
        <p:grpSpPr bwMode="auto">
          <a:xfrm>
            <a:off x="5626100" y="3205163"/>
            <a:ext cx="371475" cy="71437"/>
            <a:chOff x="2773290" y="4788024"/>
            <a:chExt cx="372790" cy="80644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2773290" y="4789816"/>
              <a:ext cx="203919" cy="78852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1" name="Равнобедренный треугольник 100"/>
            <p:cNvSpPr/>
            <p:nvPr/>
          </p:nvSpPr>
          <p:spPr>
            <a:xfrm rot="5400000">
              <a:off x="3003499" y="4788817"/>
              <a:ext cx="71684" cy="700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2" name="Равнобедренный треугольник 101"/>
            <p:cNvSpPr/>
            <p:nvPr/>
          </p:nvSpPr>
          <p:spPr>
            <a:xfrm rot="5400000">
              <a:off x="3075189" y="4790609"/>
              <a:ext cx="71684" cy="700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0494" name="Группа 81"/>
          <p:cNvGrpSpPr>
            <a:grpSpLocks/>
          </p:cNvGrpSpPr>
          <p:nvPr/>
        </p:nvGrpSpPr>
        <p:grpSpPr bwMode="auto">
          <a:xfrm>
            <a:off x="5656263" y="2190750"/>
            <a:ext cx="371475" cy="73025"/>
            <a:chOff x="2773290" y="4788024"/>
            <a:chExt cx="372790" cy="80644"/>
          </a:xfrm>
        </p:grpSpPr>
        <p:sp>
          <p:nvSpPr>
            <p:cNvPr id="97" name="Прямоугольник 96"/>
            <p:cNvSpPr/>
            <p:nvPr/>
          </p:nvSpPr>
          <p:spPr>
            <a:xfrm>
              <a:off x="2773290" y="4789778"/>
              <a:ext cx="203919" cy="7889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8" name="Равнобедренный треугольник 97"/>
            <p:cNvSpPr/>
            <p:nvPr/>
          </p:nvSpPr>
          <p:spPr>
            <a:xfrm rot="5400000">
              <a:off x="3003401" y="4788915"/>
              <a:ext cx="71879" cy="700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9" name="Равнобедренный треугольник 98"/>
            <p:cNvSpPr/>
            <p:nvPr/>
          </p:nvSpPr>
          <p:spPr>
            <a:xfrm rot="5400000">
              <a:off x="3075092" y="4790669"/>
              <a:ext cx="71878" cy="700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83" name="Прямоугольник 82"/>
          <p:cNvSpPr/>
          <p:nvPr/>
        </p:nvSpPr>
        <p:spPr>
          <a:xfrm rot="5400000">
            <a:off x="4244975" y="3557588"/>
            <a:ext cx="2803525" cy="6985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3"/>
              </a:solidFill>
            </a:endParaRPr>
          </a:p>
        </p:txBody>
      </p:sp>
      <p:sp>
        <p:nvSpPr>
          <p:cNvPr id="20496" name="TextBox 83"/>
          <p:cNvSpPr txBox="1">
            <a:spLocks noChangeArrowheads="1"/>
          </p:cNvSpPr>
          <p:nvPr/>
        </p:nvSpPr>
        <p:spPr bwMode="auto">
          <a:xfrm>
            <a:off x="3773488" y="4703763"/>
            <a:ext cx="292100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>
                <a:latin typeface="Calibri" pitchFamily="34" charset="0"/>
              </a:rPr>
              <a:t> </a:t>
            </a:r>
            <a:r>
              <a:rPr lang="en-US" sz="1600">
                <a:latin typeface="Calibri" pitchFamily="34" charset="0"/>
              </a:rPr>
              <a:t>IP </a:t>
            </a:r>
            <a:endParaRPr lang="ru-RU" sz="1600">
              <a:latin typeface="Calibri" pitchFamily="34" charset="0"/>
            </a:endParaRPr>
          </a:p>
        </p:txBody>
      </p:sp>
      <p:grpSp>
        <p:nvGrpSpPr>
          <p:cNvPr id="20497" name="Группа 84"/>
          <p:cNvGrpSpPr>
            <a:grpSpLocks/>
          </p:cNvGrpSpPr>
          <p:nvPr/>
        </p:nvGrpSpPr>
        <p:grpSpPr bwMode="auto">
          <a:xfrm>
            <a:off x="1092200" y="3500438"/>
            <a:ext cx="73025" cy="874712"/>
            <a:chOff x="1296210" y="3501008"/>
            <a:chExt cx="71835" cy="874779"/>
          </a:xfrm>
        </p:grpSpPr>
        <p:sp>
          <p:nvSpPr>
            <p:cNvPr id="95" name="Прямоугольник 94"/>
            <p:cNvSpPr/>
            <p:nvPr/>
          </p:nvSpPr>
          <p:spPr>
            <a:xfrm rot="5400000">
              <a:off x="938398" y="3858820"/>
              <a:ext cx="787460" cy="7183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6" name="Равнобедренный треугольник 95"/>
            <p:cNvSpPr/>
            <p:nvPr/>
          </p:nvSpPr>
          <p:spPr>
            <a:xfrm rot="10800000">
              <a:off x="1296210" y="4312282"/>
              <a:ext cx="71835" cy="63505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86" name="Равнобедренный треугольник 85"/>
          <p:cNvSpPr/>
          <p:nvPr/>
        </p:nvSpPr>
        <p:spPr>
          <a:xfrm rot="10800000">
            <a:off x="1092200" y="4360863"/>
            <a:ext cx="73025" cy="61912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99" name="TextBox 87"/>
          <p:cNvSpPr txBox="1">
            <a:spLocks noChangeArrowheads="1"/>
          </p:cNvSpPr>
          <p:nvPr/>
        </p:nvSpPr>
        <p:spPr bwMode="auto">
          <a:xfrm>
            <a:off x="1538288" y="3975100"/>
            <a:ext cx="2921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>
                <a:latin typeface="Calibri" pitchFamily="34" charset="0"/>
              </a:rPr>
              <a:t> </a:t>
            </a:r>
            <a:r>
              <a:rPr lang="en-US" sz="1600">
                <a:latin typeface="Calibri" pitchFamily="34" charset="0"/>
              </a:rPr>
              <a:t>IP </a:t>
            </a:r>
            <a:endParaRPr lang="ru-RU" sz="1600">
              <a:latin typeface="Calibri" pitchFamily="34" charset="0"/>
            </a:endParaRPr>
          </a:p>
        </p:txBody>
      </p:sp>
      <p:sp>
        <p:nvSpPr>
          <p:cNvPr id="20500" name="TextBox 88"/>
          <p:cNvSpPr txBox="1">
            <a:spLocks noChangeArrowheads="1"/>
          </p:cNvSpPr>
          <p:nvPr/>
        </p:nvSpPr>
        <p:spPr bwMode="auto">
          <a:xfrm>
            <a:off x="758825" y="3987800"/>
            <a:ext cx="32385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>
                <a:latin typeface="Calibri" pitchFamily="34" charset="0"/>
              </a:rPr>
              <a:t> </a:t>
            </a:r>
            <a:r>
              <a:rPr lang="en-US" sz="1600">
                <a:latin typeface="Calibri" pitchFamily="34" charset="0"/>
              </a:rPr>
              <a:t>ASI </a:t>
            </a:r>
            <a:endParaRPr lang="ru-RU" sz="1600">
              <a:latin typeface="Calibri" pitchFamily="34" charset="0"/>
            </a:endParaRPr>
          </a:p>
        </p:txBody>
      </p:sp>
      <p:grpSp>
        <p:nvGrpSpPr>
          <p:cNvPr id="20501" name="Группа 89"/>
          <p:cNvGrpSpPr>
            <a:grpSpLocks/>
          </p:cNvGrpSpPr>
          <p:nvPr/>
        </p:nvGrpSpPr>
        <p:grpSpPr bwMode="auto">
          <a:xfrm>
            <a:off x="5581650" y="4929188"/>
            <a:ext cx="371475" cy="73025"/>
            <a:chOff x="2773290" y="4788024"/>
            <a:chExt cx="372790" cy="80644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2773290" y="4789777"/>
              <a:ext cx="203919" cy="78891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3" name="Равнобедренный треугольник 92"/>
            <p:cNvSpPr/>
            <p:nvPr/>
          </p:nvSpPr>
          <p:spPr>
            <a:xfrm rot="5400000">
              <a:off x="3003402" y="4788915"/>
              <a:ext cx="71878" cy="700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4" name="Равнобедренный треугольник 93"/>
            <p:cNvSpPr/>
            <p:nvPr/>
          </p:nvSpPr>
          <p:spPr>
            <a:xfrm rot="5400000">
              <a:off x="3075092" y="4790667"/>
              <a:ext cx="71879" cy="700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91" name="Прямоугольник 90"/>
          <p:cNvSpPr/>
          <p:nvPr/>
        </p:nvSpPr>
        <p:spPr>
          <a:xfrm>
            <a:off x="1982788" y="4924425"/>
            <a:ext cx="3784600" cy="6985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3">
                  <a:lumMod val="5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3"/>
              </a:solidFill>
            </a:endParaRPr>
          </a:p>
        </p:txBody>
      </p:sp>
      <p:sp>
        <p:nvSpPr>
          <p:cNvPr id="120" name="Полилиния 119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Общая схема средств контроля </a:t>
            </a: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анализа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20504" name="Группа 126"/>
          <p:cNvGrpSpPr>
            <a:grpSpLocks/>
          </p:cNvGrpSpPr>
          <p:nvPr/>
        </p:nvGrpSpPr>
        <p:grpSpPr bwMode="auto">
          <a:xfrm>
            <a:off x="4106863" y="2212975"/>
            <a:ext cx="1112837" cy="806450"/>
            <a:chOff x="1214447" y="2846441"/>
            <a:chExt cx="2489683" cy="1623119"/>
          </a:xfrm>
        </p:grpSpPr>
        <p:pic>
          <p:nvPicPr>
            <p:cNvPr id="20518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19" name="TextBox 128"/>
            <p:cNvSpPr txBox="1">
              <a:spLocks noChangeArrowheads="1"/>
            </p:cNvSpPr>
            <p:nvPr/>
          </p:nvSpPr>
          <p:spPr bwMode="auto">
            <a:xfrm>
              <a:off x="1547657" y="3281142"/>
              <a:ext cx="1823964" cy="74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Calibri" pitchFamily="34" charset="0"/>
                </a:rPr>
                <a:t>MultiStream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latin typeface="Calibri" pitchFamily="34" charset="0"/>
                </a:rPr>
                <a:t>Player</a:t>
              </a:r>
              <a:endParaRPr lang="ru-RU" sz="12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0505" name="Прямоугольник 129"/>
          <p:cNvSpPr>
            <a:spLocks noChangeArrowheads="1"/>
          </p:cNvSpPr>
          <p:nvPr/>
        </p:nvSpPr>
        <p:spPr bwMode="auto">
          <a:xfrm>
            <a:off x="395288" y="5229225"/>
            <a:ext cx="19669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400" b="1">
                <a:latin typeface="Calibri" pitchFamily="34" charset="0"/>
              </a:rPr>
              <a:t>Прием и кодирование</a:t>
            </a:r>
          </a:p>
        </p:txBody>
      </p:sp>
      <p:sp>
        <p:nvSpPr>
          <p:cNvPr id="20506" name="Прямоугольник 131"/>
          <p:cNvSpPr>
            <a:spLocks noChangeArrowheads="1"/>
          </p:cNvSpPr>
          <p:nvPr/>
        </p:nvSpPr>
        <p:spPr bwMode="auto">
          <a:xfrm>
            <a:off x="2527300" y="2373313"/>
            <a:ext cx="13239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Анализ потоков</a:t>
            </a:r>
          </a:p>
        </p:txBody>
      </p:sp>
      <p:sp>
        <p:nvSpPr>
          <p:cNvPr id="20507" name="Прямоугольник 132"/>
          <p:cNvSpPr>
            <a:spLocks noChangeArrowheads="1"/>
          </p:cNvSpPr>
          <p:nvPr/>
        </p:nvSpPr>
        <p:spPr bwMode="auto">
          <a:xfrm>
            <a:off x="3714750" y="1825625"/>
            <a:ext cx="1966913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Визуальный мониторинг вещания</a:t>
            </a:r>
          </a:p>
        </p:txBody>
      </p:sp>
      <p:sp>
        <p:nvSpPr>
          <p:cNvPr id="20508" name="Прямоугольник 133"/>
          <p:cNvSpPr>
            <a:spLocks noChangeArrowheads="1"/>
          </p:cNvSpPr>
          <p:nvPr/>
        </p:nvSpPr>
        <p:spPr bwMode="auto">
          <a:xfrm>
            <a:off x="6132513" y="1841500"/>
            <a:ext cx="2255837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Удаленный мониторинг сигнала в любой точке сети</a:t>
            </a:r>
          </a:p>
        </p:txBody>
      </p:sp>
      <p:grpSp>
        <p:nvGrpSpPr>
          <p:cNvPr id="20509" name="Группа 136"/>
          <p:cNvGrpSpPr>
            <a:grpSpLocks/>
          </p:cNvGrpSpPr>
          <p:nvPr/>
        </p:nvGrpSpPr>
        <p:grpSpPr bwMode="auto">
          <a:xfrm>
            <a:off x="6316663" y="2349500"/>
            <a:ext cx="1133475" cy="979488"/>
            <a:chOff x="5401116" y="3211929"/>
            <a:chExt cx="1133382" cy="979894"/>
          </a:xfrm>
        </p:grpSpPr>
        <p:sp>
          <p:nvSpPr>
            <p:cNvPr id="20516" name="AutoShape 8"/>
            <p:cNvSpPr>
              <a:spLocks noChangeArrowheads="1"/>
            </p:cNvSpPr>
            <p:nvPr/>
          </p:nvSpPr>
          <p:spPr bwMode="gray">
            <a:xfrm>
              <a:off x="5401116" y="3211929"/>
              <a:ext cx="1133382" cy="9798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00B0F0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altLang="ru-RU" sz="1800" b="1">
                  <a:latin typeface="Calibri" pitchFamily="34" charset="0"/>
                </a:rPr>
                <a:t>Абоненты</a:t>
              </a:r>
            </a:p>
          </p:txBody>
        </p:sp>
        <p:pic>
          <p:nvPicPr>
            <p:cNvPr id="20517" name="Рисунок 13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87515" y="3704738"/>
              <a:ext cx="760583" cy="450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510" name="Группа 137"/>
          <p:cNvGrpSpPr>
            <a:grpSpLocks/>
          </p:cNvGrpSpPr>
          <p:nvPr/>
        </p:nvGrpSpPr>
        <p:grpSpPr bwMode="auto">
          <a:xfrm>
            <a:off x="6316663" y="3429000"/>
            <a:ext cx="1133475" cy="979488"/>
            <a:chOff x="5401116" y="3211929"/>
            <a:chExt cx="1133382" cy="979894"/>
          </a:xfrm>
        </p:grpSpPr>
        <p:sp>
          <p:nvSpPr>
            <p:cNvPr id="20514" name="AutoShape 8"/>
            <p:cNvSpPr>
              <a:spLocks noChangeArrowheads="1"/>
            </p:cNvSpPr>
            <p:nvPr/>
          </p:nvSpPr>
          <p:spPr bwMode="gray">
            <a:xfrm>
              <a:off x="5401116" y="3211929"/>
              <a:ext cx="1133382" cy="9798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00B0F0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altLang="ru-RU" sz="1800" b="1">
                  <a:latin typeface="Calibri" pitchFamily="34" charset="0"/>
                </a:rPr>
                <a:t>Абоненты</a:t>
              </a:r>
            </a:p>
          </p:txBody>
        </p:sp>
        <p:pic>
          <p:nvPicPr>
            <p:cNvPr id="20515" name="Рисунок 13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87515" y="3704738"/>
              <a:ext cx="760583" cy="450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511" name="Группа 66"/>
          <p:cNvGrpSpPr>
            <a:grpSpLocks/>
          </p:cNvGrpSpPr>
          <p:nvPr/>
        </p:nvGrpSpPr>
        <p:grpSpPr bwMode="auto">
          <a:xfrm>
            <a:off x="6275388" y="4508500"/>
            <a:ext cx="1133475" cy="981075"/>
            <a:chOff x="5401116" y="3211929"/>
            <a:chExt cx="1133382" cy="979894"/>
          </a:xfrm>
        </p:grpSpPr>
        <p:sp>
          <p:nvSpPr>
            <p:cNvPr id="20512" name="AutoShape 8"/>
            <p:cNvSpPr>
              <a:spLocks noChangeArrowheads="1"/>
            </p:cNvSpPr>
            <p:nvPr/>
          </p:nvSpPr>
          <p:spPr bwMode="gray">
            <a:xfrm>
              <a:off x="5401116" y="3211929"/>
              <a:ext cx="1133382" cy="9798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00B0F0"/>
                </a:gs>
              </a:gsLst>
              <a:lin ang="0" scaled="1"/>
            </a:gradFill>
            <a:ln w="2857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altLang="ru-RU" sz="1800" b="1">
                  <a:latin typeface="Calibri" pitchFamily="34" charset="0"/>
                </a:rPr>
                <a:t>Абоненты</a:t>
              </a:r>
            </a:p>
          </p:txBody>
        </p:sp>
        <p:pic>
          <p:nvPicPr>
            <p:cNvPr id="20513" name="Рисунок 6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87515" y="3704738"/>
              <a:ext cx="760583" cy="450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68313" y="1341438"/>
            <a:ext cx="8229600" cy="1143000"/>
          </a:xfrm>
        </p:spPr>
        <p:txBody>
          <a:bodyPr/>
          <a:lstStyle/>
          <a:p>
            <a:r>
              <a:rPr lang="ru-RU" sz="1600" b="1" smtClean="0">
                <a:solidFill>
                  <a:srgbClr val="002060"/>
                </a:solidFill>
              </a:rPr>
              <a:t>Решение для визуального мониторинга вещания в режиме реального времени</a:t>
            </a:r>
            <a:br>
              <a:rPr lang="ru-RU" sz="1600" b="1" smtClean="0">
                <a:solidFill>
                  <a:srgbClr val="002060"/>
                </a:solidFill>
              </a:rPr>
            </a:br>
            <a:r>
              <a:rPr lang="ru-RU" sz="1600" b="1" smtClean="0">
                <a:solidFill>
                  <a:srgbClr val="002060"/>
                </a:solidFill>
              </a:rPr>
              <a:t/>
            </a:r>
            <a:br>
              <a:rPr lang="ru-RU" sz="1600" b="1" smtClean="0">
                <a:solidFill>
                  <a:srgbClr val="002060"/>
                </a:solidFill>
              </a:rPr>
            </a:br>
            <a:endParaRPr lang="ru-RU" sz="1600" b="1" smtClean="0">
              <a:solidFill>
                <a:srgbClr val="00206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356100" y="2060575"/>
            <a:ext cx="4537075" cy="3489325"/>
          </a:xfrm>
        </p:spPr>
        <p:txBody>
          <a:bodyPr rtlCol="0">
            <a:normAutofit fontScale="475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u="sng" dirty="0">
                <a:solidFill>
                  <a:srgbClr val="002060"/>
                </a:solidFill>
              </a:rPr>
              <a:t>Основные функциональные </a:t>
            </a:r>
            <a:r>
              <a:rPr lang="ru-RU" sz="3800" b="1" u="sng" dirty="0" smtClean="0">
                <a:solidFill>
                  <a:srgbClr val="002060"/>
                </a:solidFill>
              </a:rPr>
              <a:t>возможности: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u="sng" dirty="0">
              <a:solidFill>
                <a:srgbClr val="002060"/>
              </a:solidFill>
            </a:endParaRPr>
          </a:p>
          <a:p>
            <a:pPr marL="402325" indent="-402325" algn="just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</a:rPr>
              <a:t>Визуальный контроль качества вещания </a:t>
            </a:r>
            <a:r>
              <a:rPr lang="ru-RU" b="1" dirty="0" err="1">
                <a:solidFill>
                  <a:schemeClr val="tx2"/>
                </a:solidFill>
              </a:rPr>
              <a:t>видеоконтента</a:t>
            </a:r>
            <a:r>
              <a:rPr lang="ru-RU" b="1" dirty="0">
                <a:solidFill>
                  <a:schemeClr val="tx2"/>
                </a:solidFill>
              </a:rPr>
              <a:t>, уровня аудио сигнала и текущего значения </a:t>
            </a:r>
            <a:r>
              <a:rPr lang="ru-RU" b="1" dirty="0" err="1">
                <a:solidFill>
                  <a:schemeClr val="tx2"/>
                </a:solidFill>
              </a:rPr>
              <a:t>битрейта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</a:rPr>
              <a:t>Одновременный просмотр произвольного количества каналов</a:t>
            </a:r>
          </a:p>
          <a:p>
            <a:pPr marL="402325" indent="-402325" algn="just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</a:rPr>
              <a:t>Индикация пропадания видео/аудио сигнала</a:t>
            </a:r>
          </a:p>
          <a:p>
            <a:pPr marL="402325" indent="-402325" algn="just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</a:rPr>
              <a:t>Отображение выбранного канала в полноэкранном режиме</a:t>
            </a:r>
          </a:p>
          <a:p>
            <a:pPr marL="402325" indent="-402325" algn="just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/>
                </a:solidFill>
              </a:rPr>
              <a:t>Вызов для выбранного потока приложения </a:t>
            </a:r>
            <a:r>
              <a:rPr lang="en-US" b="1" dirty="0">
                <a:solidFill>
                  <a:schemeClr val="tx2"/>
                </a:solidFill>
              </a:rPr>
              <a:t>Elecard Stream Inspector, </a:t>
            </a:r>
            <a:r>
              <a:rPr lang="ru-RU" b="1" dirty="0">
                <a:solidFill>
                  <a:schemeClr val="tx2"/>
                </a:solidFill>
              </a:rPr>
              <a:t>для диагностики проблем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Multistream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Player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pic>
        <p:nvPicPr>
          <p:cNvPr id="22532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703513"/>
            <a:ext cx="10287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3" name="Группа 9"/>
          <p:cNvGrpSpPr>
            <a:grpSpLocks/>
          </p:cNvGrpSpPr>
          <p:nvPr/>
        </p:nvGrpSpPr>
        <p:grpSpPr bwMode="auto">
          <a:xfrm>
            <a:off x="468313" y="2830513"/>
            <a:ext cx="1716087" cy="1893887"/>
            <a:chOff x="1011175" y="1731407"/>
            <a:chExt cx="1716782" cy="1893839"/>
          </a:xfrm>
        </p:grpSpPr>
        <p:sp>
          <p:nvSpPr>
            <p:cNvPr id="22562" name="AutoShape 5"/>
            <p:cNvSpPr>
              <a:spLocks noChangeArrowheads="1"/>
            </p:cNvSpPr>
            <p:nvPr/>
          </p:nvSpPr>
          <p:spPr bwMode="auto">
            <a:xfrm>
              <a:off x="1011175" y="1731407"/>
              <a:ext cx="1368152" cy="175359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1011175" y="1933014"/>
              <a:ext cx="1716782" cy="1692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marL="285750" indent="-285750" defTabSz="1072866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2060"/>
                  </a:solidFill>
                  <a:latin typeface="+mn-lt"/>
                  <a:cs typeface="+mn-cs"/>
                </a:rPr>
                <a:t>Ethernet (IP)</a:t>
              </a:r>
            </a:p>
            <a:p>
              <a:pPr marL="285750" indent="-285750" defTabSz="1072866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2060"/>
                  </a:solidFill>
                  <a:latin typeface="+mn-lt"/>
                  <a:cs typeface="+mn-cs"/>
                </a:rPr>
                <a:t>SDI</a:t>
              </a:r>
            </a:p>
            <a:p>
              <a:pPr marL="285750" indent="-285750" defTabSz="1072866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2060"/>
                  </a:solidFill>
                  <a:latin typeface="+mn-lt"/>
                  <a:cs typeface="+mn-cs"/>
                </a:rPr>
                <a:t>HD-SDI</a:t>
              </a:r>
            </a:p>
            <a:p>
              <a:pPr marL="285750" indent="-285750" defTabSz="1072866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2060"/>
                  </a:solidFill>
                  <a:latin typeface="+mn-lt"/>
                  <a:cs typeface="+mn-cs"/>
                </a:rPr>
                <a:t>DVB-ASI</a:t>
              </a:r>
            </a:p>
            <a:p>
              <a:pPr marL="285750" indent="-285750" defTabSz="1072866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2060"/>
                  </a:solidFill>
                  <a:latin typeface="+mn-lt"/>
                  <a:cs typeface="+mn-cs"/>
                </a:rPr>
                <a:t>HDMI</a:t>
              </a:r>
            </a:p>
            <a:p>
              <a:pPr marL="285750" indent="-285750" defTabSz="1072866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400" b="1" dirty="0">
                  <a:solidFill>
                    <a:srgbClr val="002060"/>
                  </a:solidFill>
                  <a:latin typeface="+mn-lt"/>
                  <a:cs typeface="+mn-cs"/>
                </a:rPr>
                <a:t>Analog</a:t>
              </a:r>
            </a:p>
            <a:p>
              <a:pPr algn="ctr"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b="1" dirty="0">
                <a:solidFill>
                  <a:srgbClr val="00206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2534" name="Группа 12"/>
          <p:cNvGrpSpPr>
            <a:grpSpLocks/>
          </p:cNvGrpSpPr>
          <p:nvPr/>
        </p:nvGrpSpPr>
        <p:grpSpPr bwMode="auto">
          <a:xfrm>
            <a:off x="2051050" y="3524250"/>
            <a:ext cx="655638" cy="374650"/>
            <a:chOff x="4637748" y="3346294"/>
            <a:chExt cx="654330" cy="375479"/>
          </a:xfrm>
        </p:grpSpPr>
        <p:grpSp>
          <p:nvGrpSpPr>
            <p:cNvPr id="22550" name="Группа 13"/>
            <p:cNvGrpSpPr>
              <a:grpSpLocks/>
            </p:cNvGrpSpPr>
            <p:nvPr/>
          </p:nvGrpSpPr>
          <p:grpSpPr bwMode="auto">
            <a:xfrm>
              <a:off x="4637748" y="3346294"/>
              <a:ext cx="648073" cy="76749"/>
              <a:chOff x="2681328" y="4788024"/>
              <a:chExt cx="464752" cy="73742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2681328" y="4789553"/>
                <a:ext cx="295405" cy="6726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4" name="Равнобедренный треугольник 23"/>
              <p:cNvSpPr/>
              <p:nvPr/>
            </p:nvSpPr>
            <p:spPr>
              <a:xfrm rot="5400000">
                <a:off x="3003298" y="4788727"/>
                <a:ext cx="71848" cy="70443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5" name="Равнобедренный треугольник 24"/>
              <p:cNvSpPr/>
              <p:nvPr/>
            </p:nvSpPr>
            <p:spPr>
              <a:xfrm rot="5400000">
                <a:off x="3074878" y="4790255"/>
                <a:ext cx="71847" cy="70443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2551" name="Группа 14"/>
            <p:cNvGrpSpPr>
              <a:grpSpLocks/>
            </p:cNvGrpSpPr>
            <p:nvPr/>
          </p:nvGrpSpPr>
          <p:grpSpPr bwMode="auto">
            <a:xfrm>
              <a:off x="4639680" y="3501008"/>
              <a:ext cx="648073" cy="76749"/>
              <a:chOff x="2681328" y="4788024"/>
              <a:chExt cx="464752" cy="73742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2681079" y="4789182"/>
                <a:ext cx="295405" cy="6726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1" name="Равнобедренный треугольник 20"/>
              <p:cNvSpPr/>
              <p:nvPr/>
            </p:nvSpPr>
            <p:spPr>
              <a:xfrm rot="5400000">
                <a:off x="3003050" y="4788356"/>
                <a:ext cx="71847" cy="70443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2" name="Равнобедренный треугольник 21"/>
              <p:cNvSpPr/>
              <p:nvPr/>
            </p:nvSpPr>
            <p:spPr>
              <a:xfrm rot="5400000">
                <a:off x="3074628" y="4789885"/>
                <a:ext cx="71848" cy="70443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22552" name="Группа 15"/>
            <p:cNvGrpSpPr>
              <a:grpSpLocks/>
            </p:cNvGrpSpPr>
            <p:nvPr/>
          </p:nvGrpSpPr>
          <p:grpSpPr bwMode="auto">
            <a:xfrm>
              <a:off x="4644005" y="3645024"/>
              <a:ext cx="648073" cy="76749"/>
              <a:chOff x="2681328" y="4788024"/>
              <a:chExt cx="464752" cy="73742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681385" y="4789919"/>
                <a:ext cx="295405" cy="6726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8" name="Равнобедренный треугольник 17"/>
              <p:cNvSpPr/>
              <p:nvPr/>
            </p:nvSpPr>
            <p:spPr>
              <a:xfrm rot="5400000">
                <a:off x="3003356" y="4789093"/>
                <a:ext cx="71848" cy="70443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Равнобедренный треугольник 18"/>
              <p:cNvSpPr/>
              <p:nvPr/>
            </p:nvSpPr>
            <p:spPr>
              <a:xfrm rot="5400000">
                <a:off x="3074936" y="4790621"/>
                <a:ext cx="71847" cy="70443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86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22535" name="Группа 25"/>
          <p:cNvGrpSpPr>
            <a:grpSpLocks/>
          </p:cNvGrpSpPr>
          <p:nvPr/>
        </p:nvGrpSpPr>
        <p:grpSpPr bwMode="auto">
          <a:xfrm>
            <a:off x="4427538" y="2617788"/>
            <a:ext cx="182562" cy="182562"/>
            <a:chOff x="5444991" y="4420799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6" name="Группа 28"/>
          <p:cNvGrpSpPr>
            <a:grpSpLocks/>
          </p:cNvGrpSpPr>
          <p:nvPr/>
        </p:nvGrpSpPr>
        <p:grpSpPr bwMode="auto">
          <a:xfrm>
            <a:off x="4427538" y="3284538"/>
            <a:ext cx="182562" cy="182562"/>
            <a:chOff x="108298" y="2060727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7" name="Группа 31"/>
          <p:cNvGrpSpPr>
            <a:grpSpLocks/>
          </p:cNvGrpSpPr>
          <p:nvPr/>
        </p:nvGrpSpPr>
        <p:grpSpPr bwMode="auto">
          <a:xfrm>
            <a:off x="4427538" y="3716338"/>
            <a:ext cx="182562" cy="182562"/>
            <a:chOff x="108298" y="2060727"/>
            <a:chExt cx="182562" cy="182562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8" name="Группа 34"/>
          <p:cNvGrpSpPr>
            <a:grpSpLocks/>
          </p:cNvGrpSpPr>
          <p:nvPr/>
        </p:nvGrpSpPr>
        <p:grpSpPr bwMode="auto">
          <a:xfrm>
            <a:off x="4427538" y="4149725"/>
            <a:ext cx="182562" cy="182563"/>
            <a:chOff x="5444991" y="4420799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9" name="Группа 37"/>
          <p:cNvGrpSpPr>
            <a:grpSpLocks/>
          </p:cNvGrpSpPr>
          <p:nvPr/>
        </p:nvGrpSpPr>
        <p:grpSpPr bwMode="auto">
          <a:xfrm>
            <a:off x="4427538" y="4581525"/>
            <a:ext cx="182562" cy="182563"/>
            <a:chOff x="5444991" y="4420799"/>
            <a:chExt cx="182562" cy="18256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76375" y="1989138"/>
            <a:ext cx="6435725" cy="3789362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Multistream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Player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468313" y="1062038"/>
            <a:ext cx="8229600" cy="854075"/>
          </a:xfrm>
        </p:spPr>
        <p:txBody>
          <a:bodyPr/>
          <a:lstStyle/>
          <a:p>
            <a:r>
              <a:rPr lang="ru-RU" sz="1800" b="1" smtClean="0">
                <a:solidFill>
                  <a:srgbClr val="002060"/>
                </a:solidFill>
              </a:rPr>
              <a:t/>
            </a:r>
            <a:br>
              <a:rPr lang="ru-RU" sz="1800" b="1" smtClean="0">
                <a:solidFill>
                  <a:srgbClr val="002060"/>
                </a:solidFill>
              </a:rPr>
            </a:br>
            <a:r>
              <a:rPr lang="ru-RU" sz="1800" b="1" smtClean="0">
                <a:solidFill>
                  <a:srgbClr val="002060"/>
                </a:solidFill>
              </a:rPr>
              <a:t>Главное окно программы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4213" y="1773238"/>
            <a:ext cx="8147050" cy="3700462"/>
          </a:xfrm>
        </p:spPr>
        <p:txBody>
          <a:bodyPr rtlCol="0">
            <a:normAutofit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u="sng" dirty="0" smtClean="0">
                <a:solidFill>
                  <a:srgbClr val="002060"/>
                </a:solidFill>
              </a:rPr>
              <a:t>Функциональные возможности:</a:t>
            </a:r>
            <a:r>
              <a:rPr lang="ru-RU" sz="2200" u="sng" dirty="0"/>
              <a:t/>
            </a:r>
            <a:br>
              <a:rPr lang="ru-RU" sz="2200" u="sng" dirty="0"/>
            </a:br>
            <a:endParaRPr lang="ru-RU" sz="2200" u="sng" dirty="0"/>
          </a:p>
          <a:p>
            <a:pPr marL="402325" indent="-402325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chemeClr val="tx2"/>
                </a:solidFill>
              </a:rPr>
              <a:t>Запись </a:t>
            </a:r>
            <a:r>
              <a:rPr lang="ru-RU" sz="1900" b="1" dirty="0">
                <a:solidFill>
                  <a:schemeClr val="tx2"/>
                </a:solidFill>
              </a:rPr>
              <a:t>выбранных </a:t>
            </a:r>
            <a:r>
              <a:rPr lang="ru-RU" sz="1900" b="1" dirty="0" smtClean="0">
                <a:solidFill>
                  <a:schemeClr val="tx2"/>
                </a:solidFill>
              </a:rPr>
              <a:t>потоков </a:t>
            </a:r>
            <a:r>
              <a:rPr lang="ru-RU" sz="1900" b="1" dirty="0">
                <a:solidFill>
                  <a:schemeClr val="tx2"/>
                </a:solidFill>
              </a:rPr>
              <a:t>в архив </a:t>
            </a:r>
            <a:r>
              <a:rPr lang="ru-RU" sz="1900" b="1" dirty="0" smtClean="0">
                <a:solidFill>
                  <a:schemeClr val="tx2"/>
                </a:solidFill>
              </a:rPr>
              <a:t>файлов для </a:t>
            </a:r>
            <a:r>
              <a:rPr lang="ru-RU" sz="1900" b="1" dirty="0">
                <a:solidFill>
                  <a:schemeClr val="tx2"/>
                </a:solidFill>
              </a:rPr>
              <a:t>последующего контроля качества и содержания </a:t>
            </a:r>
            <a:r>
              <a:rPr lang="ru-RU" sz="1900" b="1" dirty="0" smtClean="0">
                <a:solidFill>
                  <a:schemeClr val="tx2"/>
                </a:solidFill>
              </a:rPr>
              <a:t>контента</a:t>
            </a:r>
          </a:p>
          <a:p>
            <a:pPr marL="402325" indent="-402325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chemeClr val="tx2"/>
                </a:solidFill>
              </a:rPr>
              <a:t>Выбор </a:t>
            </a:r>
            <a:r>
              <a:rPr lang="ru-RU" sz="1900" b="1" dirty="0">
                <a:solidFill>
                  <a:schemeClr val="tx2"/>
                </a:solidFill>
              </a:rPr>
              <a:t>длительности файла</a:t>
            </a:r>
          </a:p>
          <a:p>
            <a:pPr marL="402325" indent="-402325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chemeClr val="tx2"/>
                </a:solidFill>
              </a:rPr>
              <a:t>Определение </a:t>
            </a:r>
            <a:r>
              <a:rPr lang="ru-RU" sz="1900" b="1" dirty="0">
                <a:solidFill>
                  <a:schemeClr val="tx2"/>
                </a:solidFill>
              </a:rPr>
              <a:t>периода хранения записанных файлов</a:t>
            </a:r>
          </a:p>
          <a:p>
            <a:pPr marL="402325" indent="-402325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chemeClr val="tx2"/>
                </a:solidFill>
              </a:rPr>
              <a:t>Возможность </a:t>
            </a:r>
            <a:r>
              <a:rPr lang="ru-RU" sz="1900" b="1" dirty="0">
                <a:solidFill>
                  <a:schemeClr val="tx2"/>
                </a:solidFill>
              </a:rPr>
              <a:t>записи с пониженным качеством</a:t>
            </a:r>
          </a:p>
          <a:p>
            <a:pPr marL="402325" indent="-402325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900" b="1" dirty="0" smtClean="0">
                <a:solidFill>
                  <a:schemeClr val="tx2"/>
                </a:solidFill>
              </a:rPr>
              <a:t>Функция </a:t>
            </a:r>
            <a:r>
              <a:rPr lang="ru-RU" sz="1900" b="1" dirty="0">
                <a:solidFill>
                  <a:schemeClr val="tx2"/>
                </a:solidFill>
              </a:rPr>
              <a:t>наложения на видео текущего времени</a:t>
            </a:r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Офф-лайн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мониторинг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26627" name="Группа 9"/>
          <p:cNvGrpSpPr>
            <a:grpSpLocks/>
          </p:cNvGrpSpPr>
          <p:nvPr/>
        </p:nvGrpSpPr>
        <p:grpSpPr bwMode="auto">
          <a:xfrm>
            <a:off x="755650" y="2636838"/>
            <a:ext cx="182563" cy="182562"/>
            <a:chOff x="5444991" y="4420799"/>
            <a:chExt cx="182562" cy="182562"/>
          </a:xfrm>
        </p:grpSpPr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6628" name="Группа 12"/>
          <p:cNvGrpSpPr>
            <a:grpSpLocks/>
          </p:cNvGrpSpPr>
          <p:nvPr/>
        </p:nvGrpSpPr>
        <p:grpSpPr bwMode="auto">
          <a:xfrm>
            <a:off x="755650" y="3317875"/>
            <a:ext cx="182563" cy="182563"/>
            <a:chOff x="5444991" y="4420799"/>
            <a:chExt cx="182562" cy="182562"/>
          </a:xfrm>
        </p:grpSpPr>
        <p:sp>
          <p:nvSpPr>
            <p:cNvPr id="14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6629" name="Группа 15"/>
          <p:cNvGrpSpPr>
            <a:grpSpLocks/>
          </p:cNvGrpSpPr>
          <p:nvPr/>
        </p:nvGrpSpPr>
        <p:grpSpPr bwMode="auto">
          <a:xfrm>
            <a:off x="755650" y="3678238"/>
            <a:ext cx="182563" cy="182562"/>
            <a:chOff x="5444991" y="4420799"/>
            <a:chExt cx="182562" cy="182562"/>
          </a:xfrm>
        </p:grpSpPr>
        <p:sp>
          <p:nvSpPr>
            <p:cNvPr id="1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6630" name="Группа 18"/>
          <p:cNvGrpSpPr>
            <a:grpSpLocks/>
          </p:cNvGrpSpPr>
          <p:nvPr/>
        </p:nvGrpSpPr>
        <p:grpSpPr bwMode="auto">
          <a:xfrm>
            <a:off x="755650" y="4038600"/>
            <a:ext cx="182563" cy="182563"/>
            <a:chOff x="5444991" y="4420799"/>
            <a:chExt cx="182562" cy="182562"/>
          </a:xfrm>
        </p:grpSpPr>
        <p:sp>
          <p:nvSpPr>
            <p:cNvPr id="20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6631" name="Группа 21"/>
          <p:cNvGrpSpPr>
            <a:grpSpLocks/>
          </p:cNvGrpSpPr>
          <p:nvPr/>
        </p:nvGrpSpPr>
        <p:grpSpPr bwMode="auto">
          <a:xfrm>
            <a:off x="755650" y="4398963"/>
            <a:ext cx="182563" cy="182562"/>
            <a:chOff x="5444991" y="4420799"/>
            <a:chExt cx="182562" cy="182562"/>
          </a:xfrm>
        </p:grpSpPr>
        <p:sp>
          <p:nvSpPr>
            <p:cNvPr id="23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4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250825" y="1484313"/>
            <a:ext cx="8229600" cy="936625"/>
          </a:xfrm>
        </p:spPr>
        <p:txBody>
          <a:bodyPr/>
          <a:lstStyle/>
          <a:p>
            <a:r>
              <a:rPr lang="ru-RU" sz="1600" b="1" smtClean="0">
                <a:solidFill>
                  <a:srgbClr val="002060"/>
                </a:solidFill>
              </a:rPr>
              <a:t>Решение для анализа характеристик и контроля качества мультимедийных потоков в режиме реального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375"/>
            <a:ext cx="8229600" cy="3529013"/>
          </a:xfrm>
        </p:spPr>
        <p:txBody>
          <a:bodyPr rtlCol="0">
            <a:normAutofit fontScale="400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500" b="1" u="sng" dirty="0">
                <a:solidFill>
                  <a:srgbClr val="002060"/>
                </a:solidFill>
              </a:rPr>
              <a:t>Основные функциональные возможности</a:t>
            </a:r>
            <a:r>
              <a:rPr lang="ru-RU" sz="4500" b="1" u="sng" dirty="0" smtClean="0">
                <a:solidFill>
                  <a:srgbClr val="002060"/>
                </a:solidFill>
              </a:rPr>
              <a:t>: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Отображение </a:t>
            </a:r>
            <a:r>
              <a:rPr lang="ru-RU" b="1" dirty="0">
                <a:solidFill>
                  <a:schemeClr val="tx2"/>
                </a:solidFill>
              </a:rPr>
              <a:t>подробной информации о потоке (программы, </a:t>
            </a:r>
            <a:r>
              <a:rPr lang="ru-RU" b="1" dirty="0" err="1">
                <a:solidFill>
                  <a:schemeClr val="tx2"/>
                </a:solidFill>
              </a:rPr>
              <a:t>пиды</a:t>
            </a:r>
            <a:r>
              <a:rPr lang="ru-RU" b="1" dirty="0">
                <a:solidFill>
                  <a:schemeClr val="tx2"/>
                </a:solidFill>
              </a:rPr>
              <a:t>, </a:t>
            </a:r>
            <a:r>
              <a:rPr lang="ru-RU" b="1" dirty="0" err="1">
                <a:solidFill>
                  <a:schemeClr val="tx2"/>
                </a:solidFill>
              </a:rPr>
              <a:t>битрейт</a:t>
            </a:r>
            <a:r>
              <a:rPr lang="ru-RU" b="1" dirty="0">
                <a:solidFill>
                  <a:schemeClr val="tx2"/>
                </a:solidFill>
              </a:rPr>
              <a:t>, размер картинки, </a:t>
            </a:r>
            <a:r>
              <a:rPr lang="ru-RU" b="1" dirty="0" err="1">
                <a:solidFill>
                  <a:schemeClr val="tx2"/>
                </a:solidFill>
              </a:rPr>
              <a:t>фреймрейт</a:t>
            </a:r>
            <a:r>
              <a:rPr lang="ru-RU" b="1" dirty="0">
                <a:solidFill>
                  <a:schemeClr val="tx2"/>
                </a:solidFill>
              </a:rPr>
              <a:t>, </a:t>
            </a:r>
            <a:r>
              <a:rPr lang="ru-RU" b="1" dirty="0" err="1">
                <a:solidFill>
                  <a:schemeClr val="tx2"/>
                </a:solidFill>
              </a:rPr>
              <a:t>самплрейт</a:t>
            </a:r>
            <a:r>
              <a:rPr lang="ru-RU" b="1" dirty="0">
                <a:solidFill>
                  <a:schemeClr val="tx2"/>
                </a:solidFill>
              </a:rPr>
              <a:t>, </a:t>
            </a:r>
            <a:r>
              <a:rPr lang="ru-RU" b="1" dirty="0" err="1">
                <a:solidFill>
                  <a:schemeClr val="tx2"/>
                </a:solidFill>
              </a:rPr>
              <a:t>профайл</a:t>
            </a:r>
            <a:r>
              <a:rPr lang="ru-RU" b="1" dirty="0">
                <a:solidFill>
                  <a:schemeClr val="tx2"/>
                </a:solidFill>
              </a:rPr>
              <a:t>, левел и т. д</a:t>
            </a:r>
            <a:r>
              <a:rPr lang="ru-RU" b="1" dirty="0" smtClean="0">
                <a:solidFill>
                  <a:schemeClr val="tx2"/>
                </a:solidFill>
              </a:rPr>
              <a:t>.)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Построение </a:t>
            </a:r>
            <a:r>
              <a:rPr lang="ru-RU" b="1" dirty="0">
                <a:solidFill>
                  <a:schemeClr val="tx2"/>
                </a:solidFill>
              </a:rPr>
              <a:t>круговой диаграммы долей элементарных </a:t>
            </a:r>
            <a:r>
              <a:rPr lang="ru-RU" b="1" dirty="0" err="1">
                <a:solidFill>
                  <a:schemeClr val="tx2"/>
                </a:solidFill>
              </a:rPr>
              <a:t>стримов</a:t>
            </a:r>
            <a:r>
              <a:rPr lang="ru-RU" b="1" dirty="0">
                <a:solidFill>
                  <a:schemeClr val="tx2"/>
                </a:solidFill>
              </a:rPr>
              <a:t> от общего транспортного </a:t>
            </a:r>
            <a:r>
              <a:rPr lang="ru-RU" b="1" dirty="0" smtClean="0">
                <a:solidFill>
                  <a:schemeClr val="tx2"/>
                </a:solidFill>
              </a:rPr>
              <a:t>потока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Вычисление </a:t>
            </a:r>
            <a:r>
              <a:rPr lang="ru-RU" b="1" dirty="0" err="1" smtClean="0">
                <a:solidFill>
                  <a:schemeClr val="tx2"/>
                </a:solidFill>
              </a:rPr>
              <a:t>оверхеда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Анализ интерливинга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Отображение </a:t>
            </a:r>
            <a:r>
              <a:rPr lang="ru-RU" b="1" dirty="0">
                <a:solidFill>
                  <a:schemeClr val="tx2"/>
                </a:solidFill>
              </a:rPr>
              <a:t>таблиц транспортного </a:t>
            </a:r>
            <a:r>
              <a:rPr lang="ru-RU" b="1" dirty="0" smtClean="0">
                <a:solidFill>
                  <a:schemeClr val="tx2"/>
                </a:solidFill>
              </a:rPr>
              <a:t>потока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Получение </a:t>
            </a:r>
            <a:r>
              <a:rPr lang="ru-RU" b="1" dirty="0">
                <a:solidFill>
                  <a:schemeClr val="tx2"/>
                </a:solidFill>
              </a:rPr>
              <a:t>информации об ошибках транспортного потока согласно рекомендации ETSI TR 101 </a:t>
            </a:r>
            <a:r>
              <a:rPr lang="ru-RU" b="1" dirty="0" smtClean="0">
                <a:solidFill>
                  <a:schemeClr val="tx2"/>
                </a:solidFill>
              </a:rPr>
              <a:t>290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Вычисление </a:t>
            </a:r>
            <a:r>
              <a:rPr lang="ru-RU" b="1" dirty="0">
                <a:solidFill>
                  <a:schemeClr val="tx2"/>
                </a:solidFill>
              </a:rPr>
              <a:t>E-PSNR метрики (определение качества закодированного видео без оригинала</a:t>
            </a:r>
            <a:r>
              <a:rPr lang="ru-RU" b="1" dirty="0" smtClean="0">
                <a:solidFill>
                  <a:schemeClr val="tx2"/>
                </a:solidFill>
              </a:rPr>
              <a:t>)</a:t>
            </a:r>
            <a:endParaRPr lang="ru-RU" b="1" dirty="0">
              <a:solidFill>
                <a:schemeClr val="tx2"/>
              </a:solidFill>
            </a:endParaRPr>
          </a:p>
          <a:p>
            <a:pPr marL="402325" indent="-402325" algn="just" defTabSz="1072866" fontAlgn="auto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2"/>
                </a:solidFill>
              </a:rPr>
              <a:t>Запись </a:t>
            </a:r>
            <a:r>
              <a:rPr lang="ru-RU" b="1" dirty="0">
                <a:solidFill>
                  <a:schemeClr val="tx2"/>
                </a:solidFill>
              </a:rPr>
              <a:t>принимаемого потока в </a:t>
            </a:r>
            <a:r>
              <a:rPr lang="ru-RU" b="1" dirty="0" smtClean="0">
                <a:solidFill>
                  <a:schemeClr val="tx2"/>
                </a:solidFill>
              </a:rPr>
              <a:t>файл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Stream Inspector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28676" name="Группа 4"/>
          <p:cNvGrpSpPr>
            <a:grpSpLocks/>
          </p:cNvGrpSpPr>
          <p:nvPr/>
        </p:nvGrpSpPr>
        <p:grpSpPr bwMode="auto">
          <a:xfrm>
            <a:off x="528638" y="3068638"/>
            <a:ext cx="182562" cy="182562"/>
            <a:chOff x="5444991" y="4420799"/>
            <a:chExt cx="182562" cy="182562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77" name="Группа 7"/>
          <p:cNvGrpSpPr>
            <a:grpSpLocks/>
          </p:cNvGrpSpPr>
          <p:nvPr/>
        </p:nvGrpSpPr>
        <p:grpSpPr bwMode="auto">
          <a:xfrm>
            <a:off x="539750" y="3533775"/>
            <a:ext cx="182563" cy="182563"/>
            <a:chOff x="5444991" y="4420799"/>
            <a:chExt cx="182562" cy="182562"/>
          </a:xfrm>
        </p:grpSpPr>
        <p:sp>
          <p:nvSpPr>
            <p:cNvPr id="9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78" name="Группа 10"/>
          <p:cNvGrpSpPr>
            <a:grpSpLocks/>
          </p:cNvGrpSpPr>
          <p:nvPr/>
        </p:nvGrpSpPr>
        <p:grpSpPr bwMode="auto">
          <a:xfrm>
            <a:off x="539750" y="3933825"/>
            <a:ext cx="182563" cy="182563"/>
            <a:chOff x="5444991" y="4420799"/>
            <a:chExt cx="182562" cy="182562"/>
          </a:xfrm>
        </p:grpSpPr>
        <p:sp>
          <p:nvSpPr>
            <p:cNvPr id="12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79" name="Группа 13"/>
          <p:cNvGrpSpPr>
            <a:grpSpLocks/>
          </p:cNvGrpSpPr>
          <p:nvPr/>
        </p:nvGrpSpPr>
        <p:grpSpPr bwMode="auto">
          <a:xfrm>
            <a:off x="539750" y="4183063"/>
            <a:ext cx="182563" cy="182562"/>
            <a:chOff x="5444991" y="4420799"/>
            <a:chExt cx="182562" cy="182562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80" name="Группа 16"/>
          <p:cNvGrpSpPr>
            <a:grpSpLocks/>
          </p:cNvGrpSpPr>
          <p:nvPr/>
        </p:nvGrpSpPr>
        <p:grpSpPr bwMode="auto">
          <a:xfrm>
            <a:off x="539750" y="4470400"/>
            <a:ext cx="182563" cy="182563"/>
            <a:chOff x="5444991" y="4420799"/>
            <a:chExt cx="182562" cy="182562"/>
          </a:xfrm>
        </p:grpSpPr>
        <p:sp>
          <p:nvSpPr>
            <p:cNvPr id="18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81" name="Группа 19"/>
          <p:cNvGrpSpPr>
            <a:grpSpLocks/>
          </p:cNvGrpSpPr>
          <p:nvPr/>
        </p:nvGrpSpPr>
        <p:grpSpPr bwMode="auto">
          <a:xfrm>
            <a:off x="539750" y="4724400"/>
            <a:ext cx="182563" cy="182563"/>
            <a:chOff x="5444991" y="4420799"/>
            <a:chExt cx="182562" cy="182562"/>
          </a:xfrm>
        </p:grpSpPr>
        <p:sp>
          <p:nvSpPr>
            <p:cNvPr id="21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2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82" name="Группа 22"/>
          <p:cNvGrpSpPr>
            <a:grpSpLocks/>
          </p:cNvGrpSpPr>
          <p:nvPr/>
        </p:nvGrpSpPr>
        <p:grpSpPr bwMode="auto">
          <a:xfrm>
            <a:off x="539750" y="5157788"/>
            <a:ext cx="182563" cy="182562"/>
            <a:chOff x="5444991" y="4420799"/>
            <a:chExt cx="182562" cy="182562"/>
          </a:xfrm>
        </p:grpSpPr>
        <p:sp>
          <p:nvSpPr>
            <p:cNvPr id="24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5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8683" name="Группа 25"/>
          <p:cNvGrpSpPr>
            <a:grpSpLocks/>
          </p:cNvGrpSpPr>
          <p:nvPr/>
        </p:nvGrpSpPr>
        <p:grpSpPr bwMode="auto">
          <a:xfrm>
            <a:off x="539750" y="5622925"/>
            <a:ext cx="182563" cy="182563"/>
            <a:chOff x="5444991" y="4420799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68313" y="981075"/>
            <a:ext cx="8229600" cy="854075"/>
          </a:xfrm>
        </p:spPr>
        <p:txBody>
          <a:bodyPr/>
          <a:lstStyle/>
          <a:p>
            <a:r>
              <a:rPr lang="ru-RU" sz="1800" b="1" smtClean="0">
                <a:solidFill>
                  <a:srgbClr val="002060"/>
                </a:solidFill>
              </a:rPr>
              <a:t/>
            </a:r>
            <a:br>
              <a:rPr lang="ru-RU" sz="1800" b="1" smtClean="0">
                <a:solidFill>
                  <a:srgbClr val="002060"/>
                </a:solidFill>
              </a:rPr>
            </a:br>
            <a:r>
              <a:rPr lang="ru-RU" sz="1800" b="1" smtClean="0">
                <a:solidFill>
                  <a:srgbClr val="002060"/>
                </a:solidFill>
              </a:rPr>
              <a:t>Главное окно программы</a:t>
            </a:r>
          </a:p>
        </p:txBody>
      </p:sp>
      <p:pic>
        <p:nvPicPr>
          <p:cNvPr id="30722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73100" y="1916113"/>
            <a:ext cx="7859713" cy="3971925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Stream Inspector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3984</TotalTime>
  <Words>1016</Words>
  <Application>Microsoft Office PowerPoint</Application>
  <PresentationFormat>Экран (4:3)</PresentationFormat>
  <Paragraphs>209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Arial</vt:lpstr>
      <vt:lpstr>Verdana</vt:lpstr>
      <vt:lpstr>Times New Roman</vt:lpstr>
      <vt:lpstr>Тема Office</vt:lpstr>
      <vt:lpstr>Слайд 1</vt:lpstr>
      <vt:lpstr>Слайд 2</vt:lpstr>
      <vt:lpstr>Слайд 3</vt:lpstr>
      <vt:lpstr>Слайд 4</vt:lpstr>
      <vt:lpstr>Решение для визуального мониторинга вещания в режиме реального времени  </vt:lpstr>
      <vt:lpstr> Главное окно программы</vt:lpstr>
      <vt:lpstr>Слайд 7</vt:lpstr>
      <vt:lpstr>Решение для анализа характеристик и контроля качества мультимедийных потоков в режиме реального времени</vt:lpstr>
      <vt:lpstr> Главное окно программы</vt:lpstr>
      <vt:lpstr>Слайд 10</vt:lpstr>
      <vt:lpstr>Анализ интерливинга</vt:lpstr>
      <vt:lpstr>Анализ качества (E-PSNR) </vt:lpstr>
      <vt:lpstr>Решение для удаленного мониторинга сигнала в любой точке сети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Maria.Ber</dc:creator>
  <cp:lastModifiedBy>Валя</cp:lastModifiedBy>
  <cp:revision>232</cp:revision>
  <cp:lastPrinted>2013-11-13T07:00:56Z</cp:lastPrinted>
  <dcterms:created xsi:type="dcterms:W3CDTF">2013-01-21T06:27:34Z</dcterms:created>
  <dcterms:modified xsi:type="dcterms:W3CDTF">2013-11-27T09:15:42Z</dcterms:modified>
</cp:coreProperties>
</file>