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6"/>
  </p:notesMasterIdLst>
  <p:sldIdLst>
    <p:sldId id="309" r:id="rId2"/>
    <p:sldId id="310" r:id="rId3"/>
    <p:sldId id="296" r:id="rId4"/>
    <p:sldId id="297" r:id="rId5"/>
    <p:sldId id="299" r:id="rId6"/>
    <p:sldId id="300" r:id="rId7"/>
    <p:sldId id="302" r:id="rId8"/>
    <p:sldId id="303" r:id="rId9"/>
    <p:sldId id="304" r:id="rId10"/>
    <p:sldId id="305" r:id="rId11"/>
    <p:sldId id="306" r:id="rId12"/>
    <p:sldId id="308" r:id="rId13"/>
    <p:sldId id="307" r:id="rId14"/>
    <p:sldId id="311" r:id="rId15"/>
  </p:sldIdLst>
  <p:sldSz cx="9144000" cy="6858000" type="screen4x3"/>
  <p:notesSz cx="6667500" cy="9904413"/>
  <p:defaultTextStyle>
    <a:defPPr>
      <a:defRPr lang="ru-RU"/>
    </a:defPPr>
    <a:lvl1pPr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34988" indent="-77788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71563" indent="-157163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608138" indent="-236538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144713" indent="-315913" algn="l" defTabSz="107156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10" autoAdjust="0"/>
    <p:restoredTop sz="94660"/>
  </p:normalViewPr>
  <p:slideViewPr>
    <p:cSldViewPr>
      <p:cViewPr>
        <p:scale>
          <a:sx n="100" d="100"/>
          <a:sy n="100" d="100"/>
        </p:scale>
        <p:origin x="-3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2196" y="-102"/>
      </p:cViewPr>
      <p:guideLst>
        <p:guide orient="horz" pos="3120"/>
        <p:guide pos="210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7286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663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7286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102931F-779E-45F2-A17E-81D6C4B50FAE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05350"/>
            <a:ext cx="5334000" cy="4456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7525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7286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663" y="9407525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7286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1B29A1E-7D72-431E-85F7-93716A56F9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4988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1563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8138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44713" algn="l" defTabSz="1071563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ctr">
              <a:spcBef>
                <a:spcPct val="0"/>
              </a:spcBef>
            </a:pPr>
            <a:r>
              <a:rPr lang="ru-RU" smtClean="0"/>
              <a:t>1.Пользователи сменили компьютеры на планшеты и телефоны, и только телевизор сохраняет свой приоритет, когда речь идет о просмотре контента высокого качества. </a:t>
            </a:r>
          </a:p>
          <a:p>
            <a:pPr fontAlgn="ctr">
              <a:spcBef>
                <a:spcPct val="0"/>
              </a:spcBef>
            </a:pPr>
            <a:endParaRPr lang="ru-RU" smtClean="0"/>
          </a:p>
          <a:p>
            <a:pPr fontAlgn="ctr">
              <a:spcBef>
                <a:spcPct val="0"/>
              </a:spcBef>
            </a:pPr>
            <a:r>
              <a:rPr lang="ru-RU" smtClean="0"/>
              <a:t>2. Задачей операторов связи и провайдеров интерактивного телевидения является создание услуги, ориентированной на изменившиеся потребности пользователя. </a:t>
            </a:r>
          </a:p>
          <a:p>
            <a:pPr fontAlgn="ctr">
              <a:spcBef>
                <a:spcPct val="0"/>
              </a:spcBef>
            </a:pPr>
            <a:endParaRPr lang="ru-RU" smtClean="0"/>
          </a:p>
          <a:p>
            <a:pPr fontAlgn="ctr">
              <a:spcBef>
                <a:spcPct val="0"/>
              </a:spcBef>
            </a:pPr>
            <a:r>
              <a:rPr lang="ru-RU" smtClean="0"/>
              <a:t>3. Технология </a:t>
            </a:r>
            <a:r>
              <a:rPr lang="en-US" smtClean="0"/>
              <a:t>IPTV</a:t>
            </a:r>
            <a:r>
              <a:rPr lang="ru-RU" smtClean="0"/>
              <a:t>/</a:t>
            </a:r>
            <a:r>
              <a:rPr lang="en-US" smtClean="0"/>
              <a:t>OTT</a:t>
            </a:r>
            <a:r>
              <a:rPr lang="ru-RU" smtClean="0"/>
              <a:t>, благодаря обратному каналу, предоставляет широкие возможности для изучения предпочтений пользователей и использования данной информации как для развития услуги, так и для разработки эффективных рекламных кампаний, направленных на привлечение целевой аудитории и прироста абонентской базы.</a:t>
            </a:r>
          </a:p>
          <a:p>
            <a:pPr fontAlgn="ctr">
              <a:spcBef>
                <a:spcPct val="0"/>
              </a:spcBef>
            </a:pPr>
            <a:endParaRPr lang="ru-RU" smtClean="0"/>
          </a:p>
          <a:p>
            <a:pPr fontAlgn="ctr">
              <a:spcBef>
                <a:spcPct val="0"/>
              </a:spcBef>
            </a:pPr>
            <a:r>
              <a:rPr lang="ru-RU" smtClean="0"/>
              <a:t>4. Разрешение экранов современных телефонов достаточно высокое, чтобы с комфортом смотреть любимые телеканалы в удобное для городского жителя время. - и в любом месте, где есть интернет</a:t>
            </a:r>
          </a:p>
          <a:p>
            <a:pPr>
              <a:spcBef>
                <a:spcPct val="0"/>
              </a:spcBef>
            </a:pPr>
            <a:endParaRPr lang="ru-RU" smtClean="0">
              <a:latin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8DFEF243-1414-482D-92BC-5E2D6FA2391E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defTabSz="1072866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Расширение абонентской базы за счет мобильных абонентов</a:t>
            </a:r>
          </a:p>
          <a:p>
            <a:pPr marL="285750" indent="-285750" defTabSz="1072866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Увеличение зоны проникновения</a:t>
            </a:r>
          </a:p>
          <a:p>
            <a:pPr marL="285750" indent="-285750" defTabSz="1072866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Возможность предоставления новых сервисов (</a:t>
            </a:r>
            <a:r>
              <a:rPr lang="en-US" dirty="0" err="1"/>
              <a:t>TimeShift</a:t>
            </a:r>
            <a:r>
              <a:rPr lang="en-US" dirty="0"/>
              <a:t>, </a:t>
            </a:r>
            <a:r>
              <a:rPr lang="en-US" dirty="0" err="1"/>
              <a:t>VoD</a:t>
            </a:r>
            <a:r>
              <a:rPr lang="en-US" dirty="0"/>
              <a:t>)</a:t>
            </a:r>
            <a:r>
              <a:rPr lang="ru-RU" dirty="0"/>
              <a:t> </a:t>
            </a:r>
          </a:p>
          <a:p>
            <a:pPr marL="285750" indent="-285750" defTabSz="1072866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 </a:t>
            </a:r>
          </a:p>
          <a:p>
            <a:pPr marL="285750" indent="-285750" defTabSz="1072866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Увеличение </a:t>
            </a:r>
            <a:r>
              <a:rPr lang="en-US" dirty="0"/>
              <a:t>ARPU</a:t>
            </a:r>
            <a:r>
              <a:rPr lang="ru-RU" dirty="0"/>
              <a:t> действующих пользователей за счет новых сервисов (25-30%)</a:t>
            </a:r>
          </a:p>
          <a:p>
            <a:pPr marL="285750" indent="-285750" defTabSz="1072866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Сбор статистики по </a:t>
            </a:r>
            <a:r>
              <a:rPr lang="ru-RU" dirty="0" err="1"/>
              <a:t>телесмотрению</a:t>
            </a:r>
            <a:endParaRPr lang="ru-RU" dirty="0"/>
          </a:p>
          <a:p>
            <a:pPr marL="285750" indent="-285750" defTabSz="1072866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err="1"/>
              <a:t>Таргетированная</a:t>
            </a:r>
            <a:r>
              <a:rPr lang="ru-RU" dirty="0"/>
              <a:t> реклама, возможность сотрудничества с местными рекламодателями</a:t>
            </a:r>
          </a:p>
          <a:p>
            <a:pPr marL="285750" indent="-285750" defTabSz="1072866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Альтернативный вариант доставки ТВ до абонента по </a:t>
            </a:r>
            <a:r>
              <a:rPr lang="en-US" dirty="0"/>
              <a:t>Wi-Fi</a:t>
            </a:r>
            <a:r>
              <a:rPr lang="ru-RU" dirty="0"/>
              <a:t>, используя технологию </a:t>
            </a:r>
            <a:r>
              <a:rPr lang="en-US" dirty="0"/>
              <a:t>HTTP Live Streaming (HLS)</a:t>
            </a:r>
            <a:r>
              <a:rPr lang="ru-RU" dirty="0"/>
              <a:t> </a:t>
            </a:r>
            <a:endParaRPr lang="ru-RU" dirty="0" smtClean="0"/>
          </a:p>
          <a:p>
            <a:pPr defTabSz="1072866" fontAlgn="ctr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defTabSz="1072866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И как следствие</a:t>
            </a:r>
          </a:p>
          <a:p>
            <a:pPr defTabSz="1072866" fontAlgn="ctr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marL="285750" indent="-285750" defTabSz="1072866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Гарантированный контроль качества (по сравнению с </a:t>
            </a:r>
            <a:r>
              <a:rPr lang="ru-RU" dirty="0" err="1"/>
              <a:t>мультикаст</a:t>
            </a:r>
            <a:r>
              <a:rPr lang="ru-RU" dirty="0"/>
              <a:t> потоками)</a:t>
            </a:r>
          </a:p>
          <a:p>
            <a:pPr marL="285750" indent="-285750" defTabSz="1072866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/>
              <a:t>Отсутствие проводов в квартире</a:t>
            </a:r>
          </a:p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2403877D-882B-41BA-99B8-B4C98478E575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Полилиния 1"/>
          <p:cNvSpPr>
            <a:spLocks noChangeArrowheads="1"/>
          </p:cNvSpPr>
          <p:nvPr/>
        </p:nvSpPr>
        <p:spPr bwMode="auto">
          <a:xfrm>
            <a:off x="3773488" y="9409113"/>
            <a:ext cx="2892425" cy="493712"/>
          </a:xfrm>
          <a:custGeom>
            <a:avLst/>
            <a:gdLst>
              <a:gd name="T0" fmla="*/ 1446433 w 21600"/>
              <a:gd name="T1" fmla="*/ 0 h 21600"/>
              <a:gd name="T2" fmla="*/ 2892866 w 21600"/>
              <a:gd name="T3" fmla="*/ 247114 h 21600"/>
              <a:gd name="T4" fmla="*/ 1446433 w 21600"/>
              <a:gd name="T5" fmla="*/ 494227 h 21600"/>
              <a:gd name="T6" fmla="*/ 0 w 21600"/>
              <a:gd name="T7" fmla="*/ 247114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hangingPunct="0">
              <a:lnSpc>
                <a:spcPct val="93000"/>
              </a:lnSpc>
              <a:tabLst>
                <a:tab pos="0" algn="l"/>
                <a:tab pos="392113" algn="l"/>
                <a:tab pos="787400" algn="l"/>
                <a:tab pos="1181100" algn="l"/>
                <a:tab pos="1574800" algn="l"/>
                <a:tab pos="1968500" algn="l"/>
                <a:tab pos="2362200" algn="l"/>
                <a:tab pos="2755900" algn="l"/>
                <a:tab pos="3149600" algn="l"/>
                <a:tab pos="3543300" algn="l"/>
                <a:tab pos="3937000" algn="l"/>
                <a:tab pos="4332288" algn="l"/>
                <a:tab pos="4725988" algn="l"/>
                <a:tab pos="5119688" algn="l"/>
                <a:tab pos="5513388" algn="l"/>
                <a:tab pos="5907088" algn="l"/>
                <a:tab pos="6300788" algn="l"/>
                <a:tab pos="6694488" algn="l"/>
                <a:tab pos="7088188" algn="l"/>
                <a:tab pos="7483475" algn="l"/>
                <a:tab pos="7877175" algn="l"/>
              </a:tabLst>
            </a:pPr>
            <a:fld id="{E09626CB-515D-4979-B621-187BA3D8D462}" type="slidenum">
              <a:rPr lang="ru-RU">
                <a:latin typeface="Calibri" pitchFamily="34" charset="0"/>
              </a:rPr>
              <a:pPr algn="r" hangingPunct="0">
                <a:lnSpc>
                  <a:spcPct val="93000"/>
                </a:lnSpc>
                <a:tabLst>
                  <a:tab pos="0" algn="l"/>
                  <a:tab pos="392113" algn="l"/>
                  <a:tab pos="787400" algn="l"/>
                  <a:tab pos="1181100" algn="l"/>
                  <a:tab pos="1574800" algn="l"/>
                  <a:tab pos="1968500" algn="l"/>
                  <a:tab pos="2362200" algn="l"/>
                  <a:tab pos="2755900" algn="l"/>
                  <a:tab pos="3149600" algn="l"/>
                  <a:tab pos="3543300" algn="l"/>
                  <a:tab pos="3937000" algn="l"/>
                  <a:tab pos="4332288" algn="l"/>
                  <a:tab pos="4725988" algn="l"/>
                  <a:tab pos="5119688" algn="l"/>
                  <a:tab pos="5513388" algn="l"/>
                  <a:tab pos="5907088" algn="l"/>
                  <a:tab pos="6300788" algn="l"/>
                  <a:tab pos="6694488" algn="l"/>
                  <a:tab pos="7088188" algn="l"/>
                  <a:tab pos="7483475" algn="l"/>
                  <a:tab pos="7877175" algn="l"/>
                </a:tabLst>
              </a:pPr>
              <a:t>14</a:t>
            </a:fld>
            <a:endParaRPr lang="ru-RU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" name="Образ слайда 2"/>
          <p:cNvSpPr>
            <a:spLocks noGrp="1" noRot="1" noChangeAspect="1" noResize="1"/>
          </p:cNvSpPr>
          <p:nvPr>
            <p:ph type="sldImg"/>
          </p:nvPr>
        </p:nvSpPr>
        <p:spPr>
          <a:xfrm>
            <a:off x="858838" y="752475"/>
            <a:ext cx="4948237" cy="3713163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38915" name="Заметки 3"/>
          <p:cNvSpPr>
            <a:spLocks noGrp="1"/>
          </p:cNvSpPr>
          <p:nvPr>
            <p:ph type="body" sz="quarter" idx="1"/>
          </p:nvPr>
        </p:nvSpPr>
        <p:spPr bwMode="auto">
          <a:xfrm>
            <a:off x="666750" y="4703763"/>
            <a:ext cx="5332413" cy="4456112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57C017BC-01DB-40D3-AB17-1564E24FA80C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cs typeface="Arial" charset="0"/>
            </a:endParaRPr>
          </a:p>
        </p:txBody>
      </p:sp>
      <p:sp>
        <p:nvSpPr>
          <p:cNvPr id="17411" name="Заметки 4"/>
          <p:cNvSpPr>
            <a:spLocks noGrp="1"/>
          </p:cNvSpPr>
          <p:nvPr/>
        </p:nvSpPr>
        <p:spPr bwMode="auto">
          <a:xfrm>
            <a:off x="666750" y="4705350"/>
            <a:ext cx="5334000" cy="4456113"/>
          </a:xfrm>
          <a:prstGeom prst="rect">
            <a:avLst/>
          </a:prstGeom>
        </p:spPr>
        <p:txBody>
          <a:bodyPr/>
          <a:lstStyle/>
          <a:p>
            <a:endParaRPr lang="ru-RU" sz="14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09915361-1608-4239-8E11-28A1A6C28150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Среди них </a:t>
            </a:r>
          </a:p>
          <a:p>
            <a:pPr>
              <a:spcBef>
                <a:spcPct val="0"/>
              </a:spcBef>
            </a:pPr>
            <a:r>
              <a:rPr lang="en-US" b="1" smtClean="0"/>
              <a:t>EyeTV (</a:t>
            </a:r>
            <a:r>
              <a:rPr lang="en-US" smtClean="0"/>
              <a:t>Elgato Systems)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b="1" smtClean="0"/>
              <a:t>SPB TV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b="1" smtClean="0"/>
              <a:t>Crystal TV+.</a:t>
            </a:r>
            <a:r>
              <a:rPr lang="en-US" smtClean="0"/>
              <a:t> Разработано компанией Crystal Reality Media LLC.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b="1" smtClean="0"/>
              <a:t>Vodio</a:t>
            </a:r>
            <a:r>
              <a:rPr lang="ru-RU" smtClean="0"/>
              <a:t>. Разработано израильской компанией </a:t>
            </a:r>
            <a:r>
              <a:rPr lang="en-US" smtClean="0"/>
              <a:t>Vodio Labs Ltd</a:t>
            </a:r>
            <a:r>
              <a:rPr lang="ru-RU" smtClean="0"/>
              <a:t>. </a:t>
            </a:r>
          </a:p>
          <a:p>
            <a:pPr>
              <a:spcBef>
                <a:spcPct val="0"/>
              </a:spcBef>
            </a:pPr>
            <a:r>
              <a:rPr lang="ru-RU" b="1" smtClean="0"/>
              <a:t>НТВ Плюс ТВ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b="1" smtClean="0"/>
              <a:t>TV HD en direct</a:t>
            </a:r>
            <a:r>
              <a:rPr lang="ru-RU" smtClean="0"/>
              <a:t>, разработанное компанией </a:t>
            </a:r>
            <a:r>
              <a:rPr lang="en-US" smtClean="0"/>
              <a:t>DreamApp</a:t>
            </a:r>
            <a:r>
              <a:rPr lang="ru-RU" smtClean="0"/>
              <a:t> для вещания французского телевидения. </a:t>
            </a:r>
          </a:p>
          <a:p>
            <a:pPr>
              <a:spcBef>
                <a:spcPct val="0"/>
              </a:spcBef>
            </a:pPr>
            <a:r>
              <a:rPr lang="en-US" b="1" smtClean="0"/>
              <a:t>Bilink TV</a:t>
            </a:r>
            <a:r>
              <a:rPr lang="ru-RU" smtClean="0"/>
              <a:t>, разработанное компанией </a:t>
            </a:r>
            <a:r>
              <a:rPr lang="en-US" smtClean="0"/>
              <a:t>Bilink LLC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ru-RU" b="1" smtClean="0"/>
              <a:t>Русское ТВ</a:t>
            </a:r>
            <a:r>
              <a:rPr lang="en-US" b="1" smtClean="0"/>
              <a:t> </a:t>
            </a:r>
            <a:r>
              <a:rPr lang="ru-RU" smtClean="0"/>
              <a:t>и аналогичные продукты</a:t>
            </a:r>
            <a:r>
              <a:rPr lang="en-US" smtClean="0"/>
              <a:t> </a:t>
            </a:r>
            <a:r>
              <a:rPr lang="ru-RU" b="1" smtClean="0"/>
              <a:t>Українське ТБ</a:t>
            </a:r>
            <a:r>
              <a:rPr lang="ru-RU" smtClean="0"/>
              <a:t> и</a:t>
            </a:r>
            <a:r>
              <a:rPr lang="en-US" smtClean="0"/>
              <a:t> </a:t>
            </a:r>
            <a:r>
              <a:rPr lang="ru-RU" b="1" smtClean="0"/>
              <a:t>Българска телевизия</a:t>
            </a:r>
            <a:r>
              <a:rPr lang="ru-RU" smtClean="0"/>
              <a:t>, разработанные</a:t>
            </a:r>
            <a:r>
              <a:rPr lang="en-US" smtClean="0"/>
              <a:t> Serguei Khramtchenko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en-US" b="1" smtClean="0"/>
              <a:t>Kartina TV</a:t>
            </a:r>
            <a:r>
              <a:rPr lang="en-US" smtClean="0"/>
              <a:t> </a:t>
            </a:r>
            <a:r>
              <a:rPr lang="ru-RU" smtClean="0"/>
              <a:t>разработчика</a:t>
            </a:r>
            <a:r>
              <a:rPr lang="en-US" smtClean="0"/>
              <a:t> Dimitry Fayerman. </a:t>
            </a:r>
            <a:r>
              <a:rPr lang="ru-RU" smtClean="0"/>
              <a:t>Для пользования необходимо платная подписка на сервис </a:t>
            </a:r>
            <a:r>
              <a:rPr lang="en-US" smtClean="0"/>
              <a:t>Kartina</a:t>
            </a:r>
            <a:r>
              <a:rPr lang="ru-RU" smtClean="0"/>
              <a:t>.</a:t>
            </a:r>
            <a:r>
              <a:rPr lang="en-US" smtClean="0"/>
              <a:t>TV</a:t>
            </a:r>
            <a:r>
              <a:rPr lang="ru-RU" smtClean="0"/>
              <a:t>. 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23539E45-8471-4087-BA61-67F73F4494BD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080FBA01-D48D-41BC-B006-CE059F611DDB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E527EEC2-A19A-469D-9380-CB3C19A97BE8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7F90108E-68C8-4D36-9719-400F07C46730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4E4D8056-B44A-450A-AA86-0B1796D7CDF5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71563" fontAlgn="base">
              <a:spcBef>
                <a:spcPct val="0"/>
              </a:spcBef>
              <a:spcAft>
                <a:spcPct val="0"/>
              </a:spcAft>
            </a:pPr>
            <a:fld id="{6FE636A9-0647-45FC-BEB0-48B098DC1721}" type="slidenum">
              <a:rPr lang="ru-RU">
                <a:cs typeface="Arial" charset="0"/>
              </a:rPr>
              <a:pPr defTabSz="1071563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1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0F1BB-0F64-44A0-BFBB-D76DD816A82B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2EA5D-4457-46E9-BF19-1F4736C7C6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7F2E7-CB4D-4623-8815-E3739AC8E7A7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F0F1B-986F-480E-997C-D570D989D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1" cy="585152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39"/>
            <a:ext cx="6019801" cy="58515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DECCB-0BC6-40BF-908E-7C8CDCBE723A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94511-8DCB-4868-9C71-ADC14CAB6F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4AEFE-F141-448B-9998-5FB3AB684CC4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192ED-C455-4583-8EC2-C1767C791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966D6-1883-43D8-B78C-4DAD8968A0EE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015D5-589B-453B-A927-045A901991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2" y="1600201"/>
            <a:ext cx="4038601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600201"/>
            <a:ext cx="4038601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08DFB-7E27-45CC-AABB-3D191CB35120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B25CD-FEAB-4A5B-83BE-5072B268BB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4E64A-6457-46F4-BE5F-2071B8E2A94E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A7CC7-FB05-463A-A84B-690EE4697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A68EE-069C-4AC7-929A-6B2C58CE3311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1124F-5EB2-4D65-B012-5C3214E81A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E0D2B-CD29-4EA2-9631-F404506A5BD6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8DF8C-B4DC-41AC-8DEA-55055E9879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2" y="273051"/>
            <a:ext cx="5111749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29FCC-A7C5-45CE-B470-9E6FD6ED03F2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8CFB2-6204-49D1-AF8E-11B6DD3068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800"/>
            </a:lvl1pPr>
            <a:lvl2pPr marL="536433" indent="0">
              <a:buNone/>
              <a:defRPr sz="3300"/>
            </a:lvl2pPr>
            <a:lvl3pPr marL="1072866" indent="0">
              <a:buNone/>
              <a:defRPr sz="2800"/>
            </a:lvl3pPr>
            <a:lvl4pPr marL="1609298" indent="0">
              <a:buNone/>
              <a:defRPr sz="2300"/>
            </a:lvl4pPr>
            <a:lvl5pPr marL="2145731" indent="0">
              <a:buNone/>
              <a:defRPr sz="2300"/>
            </a:lvl5pPr>
            <a:lvl6pPr marL="2682164" indent="0">
              <a:buNone/>
              <a:defRPr sz="2300"/>
            </a:lvl6pPr>
            <a:lvl7pPr marL="3218597" indent="0">
              <a:buNone/>
              <a:defRPr sz="2300"/>
            </a:lvl7pPr>
            <a:lvl8pPr marL="3755029" indent="0">
              <a:buNone/>
              <a:defRPr sz="2300"/>
            </a:lvl8pPr>
            <a:lvl9pPr marL="4291462" indent="0">
              <a:buNone/>
              <a:defRPr sz="23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74B29-11AD-4828-96CB-73917F90C3C6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A4CAC-BBED-4104-BCE0-249B71C53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7287" tIns="53643" rIns="107287" bIns="5364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7287" tIns="53643" rIns="107287" bIns="536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l" defTabSz="1072866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45EFC95-DD30-4DB6-B500-FD1426B0B8A1}" type="datetimeFigureOut">
              <a:rPr lang="ru-RU"/>
              <a:pPr>
                <a:defRPr/>
              </a:pPr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ctr" defTabSz="107286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r" defTabSz="1072866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8A56779-3C76-4891-8651-1A27DECC9C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  <p:sldLayoutId id="2147483885" r:id="rId3"/>
    <p:sldLayoutId id="2147483884" r:id="rId4"/>
    <p:sldLayoutId id="2147483883" r:id="rId5"/>
    <p:sldLayoutId id="2147483882" r:id="rId6"/>
    <p:sldLayoutId id="2147483881" r:id="rId7"/>
    <p:sldLayoutId id="2147483880" r:id="rId8"/>
    <p:sldLayoutId id="2147483879" r:id="rId9"/>
    <p:sldLayoutId id="2147483878" r:id="rId10"/>
    <p:sldLayoutId id="2147483877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1071563" rtl="0" fontAlgn="base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2pPr>
      <a:lvl3pPr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3pPr>
      <a:lvl4pPr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4pPr>
      <a:lvl5pPr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5pPr>
      <a:lvl6pPr marL="457200"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6pPr>
      <a:lvl7pPr marL="914400"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7pPr>
      <a:lvl8pPr marL="1371600"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8pPr>
      <a:lvl9pPr marL="1828800" algn="ctr" defTabSz="1071563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9pPr>
    </p:titleStyle>
    <p:bodyStyle>
      <a:lvl1pPr marL="401638" indent="-401638" algn="l" defTabSz="1071563" rtl="0" fontAlgn="base">
        <a:spcBef>
          <a:spcPct val="20000"/>
        </a:spcBef>
        <a:spcAft>
          <a:spcPct val="0"/>
        </a:spcAft>
        <a:buFont typeface="Arial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538" indent="-334963" algn="l" defTabSz="1071563" rtl="0" fontAlgn="base">
        <a:spcBef>
          <a:spcPct val="20000"/>
        </a:spcBef>
        <a:spcAft>
          <a:spcPct val="0"/>
        </a:spcAft>
        <a:buFont typeface="Arial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39850" indent="-266700" algn="l" defTabSz="1071563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6425" indent="-266700" algn="l" defTabSz="1071563" rtl="0" fontAlgn="base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000" indent="-266700" algn="l" defTabSz="1071563" rtl="0" fontAlgn="base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380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813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46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678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3900" y="1916113"/>
            <a:ext cx="5011738" cy="782637"/>
          </a:xfrm>
          <a:prstGeom prst="rect">
            <a:avLst/>
          </a:prstGeom>
          <a:noFill/>
        </p:spPr>
        <p:txBody>
          <a:bodyPr lIns="82936" tIns="41469" rIns="82936" bIns="41469"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500" b="1" u="sng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Elecard</a:t>
            </a:r>
            <a:r>
              <a:rPr lang="en-US" sz="4500" b="1" u="sng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Group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79613" y="2995613"/>
            <a:ext cx="5143500" cy="614362"/>
          </a:xfrm>
          <a:prstGeom prst="rect">
            <a:avLst/>
          </a:prstGeom>
        </p:spPr>
        <p:txBody>
          <a:bodyPr wrap="none" lIns="91430" tIns="45715" rIns="91430" bIns="45715">
            <a:spAutoFit/>
          </a:bodyPr>
          <a:lstStyle/>
          <a:p>
            <a:pPr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IPTV </a:t>
            </a:r>
            <a:r>
              <a:rPr lang="ru-RU" sz="3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на любом устройстве</a:t>
            </a:r>
            <a:endParaRPr lang="ru-RU" sz="3400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77875" y="1600200"/>
            <a:ext cx="7681913" cy="4319588"/>
          </a:xfrm>
        </p:spPr>
      </p:pic>
      <p:sp>
        <p:nvSpPr>
          <p:cNvPr id="5" name="Полилиния 4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Crossplatfom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player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Windows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600200"/>
            <a:ext cx="7672388" cy="4319588"/>
          </a:xfrm>
        </p:spPr>
      </p:pic>
      <p:sp>
        <p:nvSpPr>
          <p:cNvPr id="5" name="Полилиния 4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Crossplatfom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player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Windows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Статистические данные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sp>
        <p:nvSpPr>
          <p:cNvPr id="34818" name="Прямоугольник 5"/>
          <p:cNvSpPr>
            <a:spLocks noChangeArrowheads="1"/>
          </p:cNvSpPr>
          <p:nvPr/>
        </p:nvSpPr>
        <p:spPr bwMode="auto">
          <a:xfrm>
            <a:off x="4765675" y="1706563"/>
            <a:ext cx="40814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2060"/>
                </a:solidFill>
                <a:latin typeface="Calibri" pitchFamily="34" charset="0"/>
              </a:rPr>
              <a:t>Причины использования </a:t>
            </a:r>
          </a:p>
          <a:p>
            <a:r>
              <a:rPr lang="ru-RU" sz="2000" b="1">
                <a:solidFill>
                  <a:srgbClr val="002060"/>
                </a:solidFill>
                <a:latin typeface="Calibri" pitchFamily="34" charset="0"/>
              </a:rPr>
              <a:t>отличных от телевизора устройств:</a:t>
            </a:r>
            <a:endParaRPr lang="ru-RU" sz="200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34819" name="Прямоугольник 6"/>
          <p:cNvSpPr>
            <a:spLocks noChangeArrowheads="1"/>
          </p:cNvSpPr>
          <p:nvPr/>
        </p:nvSpPr>
        <p:spPr bwMode="auto">
          <a:xfrm>
            <a:off x="417513" y="1700213"/>
            <a:ext cx="43481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2060"/>
                </a:solidFill>
                <a:latin typeface="Calibri" pitchFamily="34" charset="0"/>
              </a:rPr>
              <a:t>Устройства, на которых смотрят видео пользователи:</a:t>
            </a:r>
          </a:p>
        </p:txBody>
      </p:sp>
      <p:sp>
        <p:nvSpPr>
          <p:cNvPr id="34820" name="Прямоугольник 20"/>
          <p:cNvSpPr>
            <a:spLocks noChangeArrowheads="1"/>
          </p:cNvSpPr>
          <p:nvPr/>
        </p:nvSpPr>
        <p:spPr bwMode="auto">
          <a:xfrm>
            <a:off x="0" y="6308725"/>
            <a:ext cx="7219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2060"/>
                </a:solidFill>
                <a:latin typeface="Calibri" pitchFamily="34" charset="0"/>
              </a:rPr>
              <a:t>Источник &lt;</a:t>
            </a:r>
            <a:r>
              <a:rPr lang="en-US" sz="1400" b="1">
                <a:solidFill>
                  <a:srgbClr val="002060"/>
                </a:solidFill>
                <a:latin typeface="Calibri" pitchFamily="34" charset="0"/>
              </a:rPr>
              <a:t>http://www.iksmedia.ru/&gt;</a:t>
            </a:r>
            <a:r>
              <a:rPr lang="ru-RU" sz="1400" b="1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1400">
                <a:latin typeface="Calibri" pitchFamily="34" charset="0"/>
              </a:rPr>
              <a:t> </a:t>
            </a:r>
          </a:p>
          <a:p>
            <a:r>
              <a:rPr lang="ru-RU" sz="1400" b="1">
                <a:solidFill>
                  <a:srgbClr val="002060"/>
                </a:solidFill>
                <a:latin typeface="Calibri" pitchFamily="34" charset="0"/>
              </a:rPr>
              <a:t>Октябрь 2013 года.  Выборка - 903 человек в возрасте от 15 до 65 лет</a:t>
            </a:r>
            <a:r>
              <a:rPr lang="en-US" sz="1400" b="1">
                <a:solidFill>
                  <a:srgbClr val="002060"/>
                </a:solidFill>
                <a:latin typeface="Calibri" pitchFamily="34" charset="0"/>
              </a:rPr>
              <a:t> </a:t>
            </a:r>
          </a:p>
        </p:txBody>
      </p:sp>
      <p:grpSp>
        <p:nvGrpSpPr>
          <p:cNvPr id="34821" name="Группа 2"/>
          <p:cNvGrpSpPr>
            <a:grpSpLocks/>
          </p:cNvGrpSpPr>
          <p:nvPr/>
        </p:nvGrpSpPr>
        <p:grpSpPr bwMode="auto">
          <a:xfrm>
            <a:off x="306388" y="2565400"/>
            <a:ext cx="3916362" cy="2408238"/>
            <a:chOff x="306514" y="2564904"/>
            <a:chExt cx="3916417" cy="2408474"/>
          </a:xfrm>
        </p:grpSpPr>
        <p:pic>
          <p:nvPicPr>
            <p:cNvPr id="34825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6514" y="2564904"/>
              <a:ext cx="3905446" cy="2408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6" name="Прямоугольник 7"/>
            <p:cNvSpPr>
              <a:spLocks noChangeArrowheads="1"/>
            </p:cNvSpPr>
            <p:nvPr/>
          </p:nvSpPr>
          <p:spPr bwMode="auto">
            <a:xfrm>
              <a:off x="3923928" y="4509120"/>
              <a:ext cx="29900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400" b="1">
                  <a:solidFill>
                    <a:srgbClr val="002060"/>
                  </a:solidFill>
                  <a:latin typeface="Calibri" pitchFamily="34" charset="0"/>
                </a:rPr>
                <a:t>%</a:t>
              </a:r>
              <a:endParaRPr lang="en-US" sz="14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grpSp>
        <p:nvGrpSpPr>
          <p:cNvPr id="34822" name="Группа 1"/>
          <p:cNvGrpSpPr>
            <a:grpSpLocks/>
          </p:cNvGrpSpPr>
          <p:nvPr/>
        </p:nvGrpSpPr>
        <p:grpSpPr bwMode="auto">
          <a:xfrm>
            <a:off x="4716463" y="2565400"/>
            <a:ext cx="4043362" cy="2424113"/>
            <a:chOff x="4716016" y="2564904"/>
            <a:chExt cx="4043419" cy="2423937"/>
          </a:xfrm>
        </p:grpSpPr>
        <p:pic>
          <p:nvPicPr>
            <p:cNvPr id="34823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716016" y="2564904"/>
              <a:ext cx="4032448" cy="2423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4" name="Прямоугольник 8"/>
            <p:cNvSpPr>
              <a:spLocks noChangeArrowheads="1"/>
            </p:cNvSpPr>
            <p:nvPr/>
          </p:nvSpPr>
          <p:spPr bwMode="auto">
            <a:xfrm>
              <a:off x="8460432" y="4509120"/>
              <a:ext cx="29900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400" b="1">
                  <a:solidFill>
                    <a:srgbClr val="002060"/>
                  </a:solidFill>
                  <a:latin typeface="Calibri" pitchFamily="34" charset="0"/>
                </a:rPr>
                <a:t>%</a:t>
              </a:r>
              <a:endParaRPr lang="en-US" sz="14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ъект 2"/>
          <p:cNvSpPr>
            <a:spLocks noGrp="1"/>
          </p:cNvSpPr>
          <p:nvPr>
            <p:ph idx="1"/>
          </p:nvPr>
        </p:nvSpPr>
        <p:spPr>
          <a:xfrm>
            <a:off x="1116013" y="1557338"/>
            <a:ext cx="7570787" cy="4568825"/>
          </a:xfrm>
        </p:spPr>
        <p:txBody>
          <a:bodyPr/>
          <a:lstStyle/>
          <a:p>
            <a:pPr marL="0" indent="0" fontAlgn="ctr">
              <a:spcBef>
                <a:spcPts val="600"/>
              </a:spcBef>
              <a:buFont typeface="Arial" charset="0"/>
              <a:buNone/>
            </a:pPr>
            <a:r>
              <a:rPr lang="ru-RU" sz="1800" b="1" smtClean="0">
                <a:solidFill>
                  <a:schemeClr val="tx2"/>
                </a:solidFill>
              </a:rPr>
              <a:t>Расширение абонентской базы за счет мобильных абонентов</a:t>
            </a:r>
          </a:p>
          <a:p>
            <a:pPr marL="0" indent="0" fontAlgn="ctr">
              <a:spcBef>
                <a:spcPts val="600"/>
              </a:spcBef>
              <a:buFont typeface="Arial" charset="0"/>
              <a:buNone/>
            </a:pPr>
            <a:r>
              <a:rPr lang="ru-RU" sz="1800" b="1" smtClean="0">
                <a:solidFill>
                  <a:schemeClr val="tx2"/>
                </a:solidFill>
              </a:rPr>
              <a:t>Увеличение зоны проникновения</a:t>
            </a:r>
          </a:p>
          <a:p>
            <a:pPr marL="0" indent="0" fontAlgn="ctr">
              <a:spcBef>
                <a:spcPts val="600"/>
              </a:spcBef>
              <a:buFont typeface="Arial" charset="0"/>
              <a:buNone/>
            </a:pPr>
            <a:r>
              <a:rPr lang="ru-RU" sz="1800" b="1" smtClean="0">
                <a:solidFill>
                  <a:schemeClr val="tx2"/>
                </a:solidFill>
              </a:rPr>
              <a:t>Возможность предоставления новых сервисов (</a:t>
            </a:r>
            <a:r>
              <a:rPr lang="en-US" sz="1800" b="1" smtClean="0">
                <a:solidFill>
                  <a:schemeClr val="tx2"/>
                </a:solidFill>
              </a:rPr>
              <a:t>TimeShift, VoD)</a:t>
            </a:r>
            <a:endParaRPr lang="ru-RU" sz="1800" b="1" smtClean="0">
              <a:solidFill>
                <a:schemeClr val="tx2"/>
              </a:solidFill>
            </a:endParaRPr>
          </a:p>
          <a:p>
            <a:pPr marL="0" indent="0" fontAlgn="ctr">
              <a:spcBef>
                <a:spcPts val="600"/>
              </a:spcBef>
              <a:buFont typeface="Arial" charset="0"/>
              <a:buNone/>
            </a:pPr>
            <a:r>
              <a:rPr lang="ru-RU" sz="1800" b="1" smtClean="0">
                <a:solidFill>
                  <a:schemeClr val="tx2"/>
                </a:solidFill>
              </a:rPr>
              <a:t>Увеличение </a:t>
            </a:r>
            <a:r>
              <a:rPr lang="en-US" sz="1800" b="1" smtClean="0">
                <a:solidFill>
                  <a:schemeClr val="tx2"/>
                </a:solidFill>
              </a:rPr>
              <a:t>ARPU</a:t>
            </a:r>
            <a:r>
              <a:rPr lang="ru-RU" sz="1800" b="1" smtClean="0">
                <a:solidFill>
                  <a:schemeClr val="tx2"/>
                </a:solidFill>
              </a:rPr>
              <a:t> действующих пользователей за счет новых сервисов (25-30%)</a:t>
            </a:r>
          </a:p>
          <a:p>
            <a:pPr marL="0" indent="0" fontAlgn="ctr">
              <a:spcBef>
                <a:spcPts val="600"/>
              </a:spcBef>
              <a:buFont typeface="Arial" charset="0"/>
              <a:buNone/>
            </a:pPr>
            <a:r>
              <a:rPr lang="ru-RU" sz="1800" b="1" smtClean="0">
                <a:solidFill>
                  <a:schemeClr val="tx2"/>
                </a:solidFill>
              </a:rPr>
              <a:t>Сбор статистики по телесмотрению</a:t>
            </a:r>
          </a:p>
          <a:p>
            <a:pPr marL="0" indent="0" fontAlgn="ctr">
              <a:spcBef>
                <a:spcPts val="600"/>
              </a:spcBef>
              <a:buFont typeface="Arial" charset="0"/>
              <a:buNone/>
            </a:pPr>
            <a:r>
              <a:rPr lang="ru-RU" sz="1800" b="1" smtClean="0">
                <a:solidFill>
                  <a:schemeClr val="tx2"/>
                </a:solidFill>
              </a:rPr>
              <a:t>Таргетированная реклама, возможность сотрудничества с местными рекламодателями</a:t>
            </a:r>
          </a:p>
          <a:p>
            <a:pPr marL="0" indent="0" fontAlgn="ctr">
              <a:spcBef>
                <a:spcPts val="600"/>
              </a:spcBef>
              <a:buFont typeface="Arial" charset="0"/>
              <a:buNone/>
            </a:pPr>
            <a:r>
              <a:rPr lang="ru-RU" sz="1800" b="1" smtClean="0">
                <a:solidFill>
                  <a:schemeClr val="tx2"/>
                </a:solidFill>
              </a:rPr>
              <a:t>Альтернативный вариант доставки ТВ до абонента по </a:t>
            </a:r>
            <a:r>
              <a:rPr lang="en-US" sz="1800" b="1" smtClean="0">
                <a:solidFill>
                  <a:schemeClr val="tx2"/>
                </a:solidFill>
              </a:rPr>
              <a:t>Wi-Fi</a:t>
            </a:r>
            <a:r>
              <a:rPr lang="ru-RU" sz="1800" b="1" smtClean="0">
                <a:solidFill>
                  <a:schemeClr val="tx2"/>
                </a:solidFill>
              </a:rPr>
              <a:t>, используя технологию </a:t>
            </a:r>
            <a:r>
              <a:rPr lang="en-US" sz="1800" b="1" smtClean="0">
                <a:solidFill>
                  <a:schemeClr val="tx2"/>
                </a:solidFill>
              </a:rPr>
              <a:t>HTTP Live Streaming (HLS)</a:t>
            </a:r>
            <a:r>
              <a:rPr lang="ru-RU" sz="1800" b="1" smtClean="0">
                <a:solidFill>
                  <a:schemeClr val="tx2"/>
                </a:solidFill>
              </a:rPr>
              <a:t> </a:t>
            </a:r>
            <a:endParaRPr lang="en-US" sz="1800" b="1" smtClean="0">
              <a:solidFill>
                <a:schemeClr val="tx2"/>
              </a:solidFill>
            </a:endParaRPr>
          </a:p>
          <a:p>
            <a:pPr marL="0" indent="0" fontAlgn="ctr">
              <a:spcBef>
                <a:spcPts val="600"/>
              </a:spcBef>
              <a:buFont typeface="Arial" charset="0"/>
              <a:buNone/>
            </a:pPr>
            <a:r>
              <a:rPr lang="ru-RU" sz="1800" b="1" smtClean="0">
                <a:solidFill>
                  <a:schemeClr val="tx2"/>
                </a:solidFill>
              </a:rPr>
              <a:t>Гарантированный контроль качества (по сравнению с мультикаст потоками)</a:t>
            </a:r>
          </a:p>
          <a:p>
            <a:pPr marL="0" indent="0" fontAlgn="ctr">
              <a:spcBef>
                <a:spcPts val="600"/>
              </a:spcBef>
              <a:buFont typeface="Arial" charset="0"/>
              <a:buNone/>
            </a:pPr>
            <a:r>
              <a:rPr lang="ru-RU" sz="1800" b="1" smtClean="0">
                <a:solidFill>
                  <a:schemeClr val="tx2"/>
                </a:solidFill>
              </a:rPr>
              <a:t>Отсутствие проводов в квартире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Преимущества решения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для оператора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grpSp>
        <p:nvGrpSpPr>
          <p:cNvPr id="35843" name="Группа 5"/>
          <p:cNvGrpSpPr>
            <a:grpSpLocks/>
          </p:cNvGrpSpPr>
          <p:nvPr/>
        </p:nvGrpSpPr>
        <p:grpSpPr bwMode="auto">
          <a:xfrm>
            <a:off x="900113" y="1628775"/>
            <a:ext cx="182562" cy="182563"/>
            <a:chOff x="5444991" y="4420799"/>
            <a:chExt cx="182562" cy="182562"/>
          </a:xfrm>
        </p:grpSpPr>
        <p:sp>
          <p:nvSpPr>
            <p:cNvPr id="7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5844" name="Группа 8"/>
          <p:cNvGrpSpPr>
            <a:grpSpLocks/>
          </p:cNvGrpSpPr>
          <p:nvPr/>
        </p:nvGrpSpPr>
        <p:grpSpPr bwMode="auto">
          <a:xfrm>
            <a:off x="900113" y="1989138"/>
            <a:ext cx="182562" cy="182562"/>
            <a:chOff x="108298" y="2060727"/>
            <a:chExt cx="182562" cy="182562"/>
          </a:xfrm>
        </p:grpSpPr>
        <p:sp>
          <p:nvSpPr>
            <p:cNvPr id="10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5845" name="Группа 11"/>
          <p:cNvGrpSpPr>
            <a:grpSpLocks/>
          </p:cNvGrpSpPr>
          <p:nvPr/>
        </p:nvGrpSpPr>
        <p:grpSpPr bwMode="auto">
          <a:xfrm>
            <a:off x="900113" y="3716338"/>
            <a:ext cx="182562" cy="182562"/>
            <a:chOff x="5446579" y="5553901"/>
            <a:chExt cx="182562" cy="182562"/>
          </a:xfrm>
        </p:grpSpPr>
        <p:sp>
          <p:nvSpPr>
            <p:cNvPr id="13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4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5846" name="Группа 14"/>
          <p:cNvGrpSpPr>
            <a:grpSpLocks/>
          </p:cNvGrpSpPr>
          <p:nvPr/>
        </p:nvGrpSpPr>
        <p:grpSpPr bwMode="auto">
          <a:xfrm>
            <a:off x="900113" y="2349500"/>
            <a:ext cx="182562" cy="182563"/>
            <a:chOff x="108298" y="2060727"/>
            <a:chExt cx="182562" cy="182562"/>
          </a:xfrm>
        </p:grpSpPr>
        <p:sp>
          <p:nvSpPr>
            <p:cNvPr id="16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5847" name="Группа 17"/>
          <p:cNvGrpSpPr>
            <a:grpSpLocks/>
          </p:cNvGrpSpPr>
          <p:nvPr/>
        </p:nvGrpSpPr>
        <p:grpSpPr bwMode="auto">
          <a:xfrm>
            <a:off x="900113" y="4325938"/>
            <a:ext cx="182562" cy="182562"/>
            <a:chOff x="108298" y="2060727"/>
            <a:chExt cx="182562" cy="182562"/>
          </a:xfrm>
        </p:grpSpPr>
        <p:sp>
          <p:nvSpPr>
            <p:cNvPr id="19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5848" name="Группа 20"/>
          <p:cNvGrpSpPr>
            <a:grpSpLocks/>
          </p:cNvGrpSpPr>
          <p:nvPr/>
        </p:nvGrpSpPr>
        <p:grpSpPr bwMode="auto">
          <a:xfrm>
            <a:off x="900113" y="2708275"/>
            <a:ext cx="182562" cy="182563"/>
            <a:chOff x="5444991" y="4420799"/>
            <a:chExt cx="182562" cy="182562"/>
          </a:xfrm>
        </p:grpSpPr>
        <p:sp>
          <p:nvSpPr>
            <p:cNvPr id="22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3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5849" name="Группа 26"/>
          <p:cNvGrpSpPr>
            <a:grpSpLocks/>
          </p:cNvGrpSpPr>
          <p:nvPr/>
        </p:nvGrpSpPr>
        <p:grpSpPr bwMode="auto">
          <a:xfrm>
            <a:off x="900113" y="3357563"/>
            <a:ext cx="182562" cy="182562"/>
            <a:chOff x="108298" y="2060727"/>
            <a:chExt cx="182562" cy="182562"/>
          </a:xfrm>
        </p:grpSpPr>
        <p:sp>
          <p:nvSpPr>
            <p:cNvPr id="28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9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5850" name="Группа 29"/>
          <p:cNvGrpSpPr>
            <a:grpSpLocks/>
          </p:cNvGrpSpPr>
          <p:nvPr/>
        </p:nvGrpSpPr>
        <p:grpSpPr bwMode="auto">
          <a:xfrm>
            <a:off x="900113" y="4941888"/>
            <a:ext cx="182562" cy="182562"/>
            <a:chOff x="5446579" y="5553901"/>
            <a:chExt cx="182562" cy="182562"/>
          </a:xfrm>
        </p:grpSpPr>
        <p:sp>
          <p:nvSpPr>
            <p:cNvPr id="31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2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35851" name="Группа 32"/>
          <p:cNvGrpSpPr>
            <a:grpSpLocks/>
          </p:cNvGrpSpPr>
          <p:nvPr/>
        </p:nvGrpSpPr>
        <p:grpSpPr bwMode="auto">
          <a:xfrm>
            <a:off x="900113" y="5551488"/>
            <a:ext cx="182562" cy="180975"/>
            <a:chOff x="108298" y="2060727"/>
            <a:chExt cx="182562" cy="182562"/>
          </a:xfrm>
        </p:grpSpPr>
        <p:sp>
          <p:nvSpPr>
            <p:cNvPr id="34" name="AutoShape 6"/>
            <p:cNvSpPr>
              <a:spLocks noChangeArrowheads="1"/>
            </p:cNvSpPr>
            <p:nvPr/>
          </p:nvSpPr>
          <p:spPr bwMode="gray">
            <a:xfrm rot="2700000">
              <a:off x="108298" y="2060728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5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8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Полилиния 2"/>
          <p:cNvSpPr>
            <a:spLocks/>
          </p:cNvSpPr>
          <p:nvPr/>
        </p:nvSpPr>
        <p:spPr bwMode="auto">
          <a:xfrm>
            <a:off x="1795463" y="1177925"/>
            <a:ext cx="6858000" cy="292100"/>
          </a:xfrm>
          <a:custGeom>
            <a:avLst/>
            <a:gdLst>
              <a:gd name="T0" fmla="*/ 3428624 w 21600"/>
              <a:gd name="T1" fmla="*/ 0 h 21600"/>
              <a:gd name="T2" fmla="*/ 6857248 w 21600"/>
              <a:gd name="T3" fmla="*/ 146147 h 21600"/>
              <a:gd name="T4" fmla="*/ 3428624 w 21600"/>
              <a:gd name="T5" fmla="*/ 292294 h 21600"/>
              <a:gd name="T6" fmla="*/ 0 w 21600"/>
              <a:gd name="T7" fmla="*/ 146147 h 21600"/>
              <a:gd name="T8" fmla="*/ 17694720 60000 65536"/>
              <a:gd name="T9" fmla="*/ 0 60000 65536"/>
              <a:gd name="T10" fmla="*/ 5898240 60000 65536"/>
              <a:gd name="T11" fmla="*/ 1179648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prstDash val="solid"/>
            <a:round/>
            <a:headEnd/>
            <a:tailEnd/>
          </a:ln>
        </p:spPr>
        <p:txBody>
          <a:bodyPr wrap="none" lIns="89991" tIns="46795" rIns="89991" bIns="46795" anchor="ctr"/>
          <a:lstStyle/>
          <a:p>
            <a:endParaRPr lang="ru-RU"/>
          </a:p>
        </p:txBody>
      </p:sp>
      <p:sp>
        <p:nvSpPr>
          <p:cNvPr id="37890" name="Полилиния 3"/>
          <p:cNvSpPr>
            <a:spLocks noChangeArrowheads="1"/>
          </p:cNvSpPr>
          <p:nvPr/>
        </p:nvSpPr>
        <p:spPr bwMode="auto">
          <a:xfrm>
            <a:off x="330200" y="1960563"/>
            <a:ext cx="8486775" cy="2120900"/>
          </a:xfrm>
          <a:custGeom>
            <a:avLst/>
            <a:gdLst>
              <a:gd name="T0" fmla="*/ 4243696 w 21600"/>
              <a:gd name="T1" fmla="*/ 0 h 21600"/>
              <a:gd name="T2" fmla="*/ 8487391 w 21600"/>
              <a:gd name="T3" fmla="*/ 1060587 h 21600"/>
              <a:gd name="T4" fmla="*/ 4243696 w 21600"/>
              <a:gd name="T5" fmla="*/ 2121173 h 21600"/>
              <a:gd name="T6" fmla="*/ 0 w 21600"/>
              <a:gd name="T7" fmla="*/ 1060587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89991" tIns="44996" rIns="89991" bIns="44996"/>
          <a:lstStyle/>
          <a:p>
            <a:pPr hangingPunct="0">
              <a:lnSpc>
                <a:spcPct val="15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00"/>
              </a:solidFill>
            </a:endParaRPr>
          </a:p>
          <a:p>
            <a:pPr hangingPunct="0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37891" name="Полилиния 4"/>
          <p:cNvSpPr>
            <a:spLocks noChangeArrowheads="1"/>
          </p:cNvSpPr>
          <p:nvPr/>
        </p:nvSpPr>
        <p:spPr bwMode="auto">
          <a:xfrm>
            <a:off x="684213" y="2151063"/>
            <a:ext cx="7115175" cy="1739900"/>
          </a:xfrm>
          <a:custGeom>
            <a:avLst/>
            <a:gdLst>
              <a:gd name="T0" fmla="*/ 3557998 w 21600"/>
              <a:gd name="T1" fmla="*/ 0 h 21600"/>
              <a:gd name="T2" fmla="*/ 7115995 w 21600"/>
              <a:gd name="T3" fmla="*/ 869523 h 21600"/>
              <a:gd name="T4" fmla="*/ 3557998 w 21600"/>
              <a:gd name="T5" fmla="*/ 1739046 h 21600"/>
              <a:gd name="T6" fmla="*/ 0 w 21600"/>
              <a:gd name="T7" fmla="*/ 869523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89991" tIns="44996" rIns="89991" bIns="44996"/>
          <a:lstStyle/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Россия, 6340</a:t>
            </a:r>
            <a:r>
              <a:rPr lang="en-US" sz="1700" b="1">
                <a:solidFill>
                  <a:schemeClr val="tx2"/>
                </a:solidFill>
              </a:rPr>
              <a:t>55</a:t>
            </a:r>
            <a:r>
              <a:rPr lang="ru-RU" sz="1700" b="1">
                <a:solidFill>
                  <a:schemeClr val="tx2"/>
                </a:solidFill>
              </a:rPr>
              <a:t>, г. Томск, </a:t>
            </a:r>
            <a:endParaRPr lang="en-US" sz="1700" b="1">
              <a:solidFill>
                <a:schemeClr val="tx2"/>
              </a:solidFill>
            </a:endParaRP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пр. Развития, 3</a:t>
            </a: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700" b="1">
              <a:solidFill>
                <a:schemeClr val="tx2"/>
              </a:solidFill>
            </a:endParaRP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Тел.: +7 (3822) 701-772</a:t>
            </a:r>
            <a:r>
              <a:rPr lang="en-US" sz="1700" b="1">
                <a:solidFill>
                  <a:schemeClr val="tx2"/>
                </a:solidFill>
              </a:rPr>
              <a:t>*2050</a:t>
            </a:r>
            <a:endParaRPr lang="ru-RU" sz="1700" b="1">
              <a:solidFill>
                <a:schemeClr val="tx2"/>
              </a:solidFill>
            </a:endParaRP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Факс: +1 (801) 991-5443</a:t>
            </a: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700" b="1">
              <a:solidFill>
                <a:schemeClr val="tx2"/>
              </a:solidFill>
            </a:endParaRP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www.elecard.com</a:t>
            </a:r>
          </a:p>
          <a:p>
            <a:pPr hangingPunct="0">
              <a:lnSpc>
                <a:spcPct val="93000"/>
              </a:lnSpc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chemeClr val="tx2"/>
                </a:solidFill>
              </a:rPr>
              <a:t>E-mail: </a:t>
            </a:r>
            <a:r>
              <a:rPr lang="en-US" sz="1700" b="1">
                <a:solidFill>
                  <a:schemeClr val="tx2"/>
                </a:solidFill>
              </a:rPr>
              <a:t>sales</a:t>
            </a:r>
            <a:r>
              <a:rPr lang="ru-RU" sz="1700" b="1">
                <a:solidFill>
                  <a:schemeClr val="tx2"/>
                </a:solidFill>
              </a:rPr>
              <a:t>@elecard.ru</a:t>
            </a:r>
          </a:p>
          <a:p>
            <a:pPr hangingPunct="0">
              <a:lnSpc>
                <a:spcPct val="93000"/>
              </a:lnSpc>
              <a:spcBef>
                <a:spcPts val="1200"/>
              </a:spcBef>
              <a:spcAft>
                <a:spcPts val="10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>
              <a:solidFill>
                <a:srgbClr val="000000"/>
              </a:solidFill>
            </a:endParaRPr>
          </a:p>
        </p:txBody>
      </p:sp>
      <p:pic>
        <p:nvPicPr>
          <p:cNvPr id="37892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1844675"/>
            <a:ext cx="3816350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олилиния 8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Контактная информация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263650" y="5094288"/>
            <a:ext cx="6408738" cy="1143000"/>
          </a:xfrm>
          <a:prstGeom prst="rect">
            <a:avLst/>
          </a:prstGeom>
        </p:spPr>
        <p:txBody>
          <a:bodyPr/>
          <a:lstStyle>
            <a:lvl1pPr algn="ctr" defTabSz="1072755" rtl="0" eaLnBrk="1" latinLnBrk="0" hangingPunct="1">
              <a:spcBef>
                <a:spcPct val="0"/>
              </a:spcBef>
              <a:buNone/>
              <a:defRPr sz="5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258888" y="2060575"/>
            <a:ext cx="5616575" cy="2663825"/>
          </a:xfrm>
        </p:spPr>
        <p:txBody>
          <a:bodyPr rtlCol="0">
            <a:normAutofit/>
          </a:bodyPr>
          <a:lstStyle/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Тактико-экономические предпосылки</a:t>
            </a:r>
            <a:endParaRPr lang="ru-RU" sz="1800" b="1" dirty="0">
              <a:solidFill>
                <a:schemeClr val="tx2"/>
              </a:solidFill>
            </a:endParaRP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Обзор конкурентных приложений</a:t>
            </a:r>
            <a:endParaRPr lang="ru-RU" sz="1800" b="1" dirty="0">
              <a:solidFill>
                <a:schemeClr val="tx2"/>
              </a:solidFill>
            </a:endParaRP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Преимуществ</a:t>
            </a:r>
            <a:r>
              <a:rPr lang="ru-RU" sz="1800" b="1" dirty="0">
                <a:solidFill>
                  <a:schemeClr val="tx2"/>
                </a:solidFill>
              </a:rPr>
              <a:t>а</a:t>
            </a:r>
            <a:r>
              <a:rPr lang="ru-RU" sz="1800" b="1" dirty="0" smtClean="0">
                <a:solidFill>
                  <a:schemeClr val="tx2"/>
                </a:solidFill>
              </a:rPr>
              <a:t> решения от </a:t>
            </a:r>
            <a:r>
              <a:rPr lang="en-US" sz="1800" b="1" dirty="0" err="1" smtClean="0">
                <a:solidFill>
                  <a:schemeClr val="tx2"/>
                </a:solidFill>
              </a:rPr>
              <a:t>Elecard</a:t>
            </a:r>
            <a:endParaRPr lang="ru-RU" sz="1800" b="1" dirty="0">
              <a:solidFill>
                <a:schemeClr val="tx2"/>
              </a:solidFill>
            </a:endParaRP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b="1" dirty="0" err="1" smtClean="0">
                <a:solidFill>
                  <a:schemeClr val="tx2"/>
                </a:solidFill>
              </a:rPr>
              <a:t>Elecard</a:t>
            </a:r>
            <a:r>
              <a:rPr lang="en-US" sz="1800" b="1" dirty="0" smtClean="0">
                <a:solidFill>
                  <a:schemeClr val="tx2"/>
                </a:solidFill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</a:rPr>
              <a:t>Crossplatform</a:t>
            </a:r>
            <a:r>
              <a:rPr lang="en-US" sz="1800" b="1" dirty="0" smtClean="0">
                <a:solidFill>
                  <a:schemeClr val="tx2"/>
                </a:solidFill>
              </a:rPr>
              <a:t> player (</a:t>
            </a:r>
            <a:r>
              <a:rPr lang="en-US" sz="1800" b="1" dirty="0" err="1" smtClean="0">
                <a:solidFill>
                  <a:schemeClr val="tx2"/>
                </a:solidFill>
              </a:rPr>
              <a:t>iOS</a:t>
            </a:r>
            <a:r>
              <a:rPr lang="en-US" sz="1800" b="1" dirty="0" smtClean="0">
                <a:solidFill>
                  <a:schemeClr val="tx2"/>
                </a:solidFill>
              </a:rPr>
              <a:t>)</a:t>
            </a:r>
            <a:endParaRPr lang="ru-RU" sz="1800" b="1" dirty="0">
              <a:solidFill>
                <a:schemeClr val="tx2"/>
              </a:solidFill>
            </a:endParaRP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800" b="1" dirty="0" err="1">
                <a:solidFill>
                  <a:schemeClr val="tx2"/>
                </a:solidFill>
              </a:rPr>
              <a:t>Elecard</a:t>
            </a:r>
            <a:r>
              <a:rPr lang="en-US" sz="1800" b="1" dirty="0">
                <a:solidFill>
                  <a:schemeClr val="tx2"/>
                </a:solidFill>
              </a:rPr>
              <a:t> </a:t>
            </a:r>
            <a:r>
              <a:rPr lang="en-US" sz="1800" b="1" dirty="0" err="1">
                <a:solidFill>
                  <a:schemeClr val="tx2"/>
                </a:solidFill>
              </a:rPr>
              <a:t>Crossplatform</a:t>
            </a:r>
            <a:r>
              <a:rPr lang="en-US" sz="1800" b="1" dirty="0">
                <a:solidFill>
                  <a:schemeClr val="tx2"/>
                </a:solidFill>
              </a:rPr>
              <a:t> player </a:t>
            </a:r>
            <a:r>
              <a:rPr lang="en-US" sz="1800" b="1" dirty="0" smtClean="0">
                <a:solidFill>
                  <a:schemeClr val="tx2"/>
                </a:solidFill>
              </a:rPr>
              <a:t>(Windows)</a:t>
            </a:r>
            <a:endParaRPr lang="ru-RU" sz="1800" b="1" dirty="0">
              <a:solidFill>
                <a:schemeClr val="tx2"/>
              </a:solidFill>
            </a:endParaRPr>
          </a:p>
          <a:p>
            <a:pPr marL="0" indent="0" algn="just" defTabSz="1072866" fontAlgn="auto">
              <a:spcBef>
                <a:spcPts val="8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tx2"/>
                </a:solidFill>
              </a:rPr>
              <a:t>Преимущества для оператора</a:t>
            </a:r>
            <a:endParaRPr lang="ru-RU" sz="1800" b="1" dirty="0">
              <a:solidFill>
                <a:schemeClr val="tx2"/>
              </a:solidFill>
            </a:endParaRPr>
          </a:p>
          <a:p>
            <a:pPr marL="402325" indent="-402325" defTabSz="1072866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300" b="1" dirty="0" smtClean="0">
              <a:solidFill>
                <a:srgbClr val="002060"/>
              </a:solidFill>
            </a:endParaRP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300" b="1" dirty="0" smtClean="0">
              <a:solidFill>
                <a:srgbClr val="002060"/>
              </a:solidFill>
            </a:endParaRP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300" b="1" dirty="0">
              <a:solidFill>
                <a:srgbClr val="002060"/>
              </a:solidFill>
            </a:endParaRPr>
          </a:p>
        </p:txBody>
      </p:sp>
      <p:grpSp>
        <p:nvGrpSpPr>
          <p:cNvPr id="16386" name="Группа 4"/>
          <p:cNvGrpSpPr>
            <a:grpSpLocks/>
          </p:cNvGrpSpPr>
          <p:nvPr/>
        </p:nvGrpSpPr>
        <p:grpSpPr bwMode="auto">
          <a:xfrm>
            <a:off x="1004888" y="2166938"/>
            <a:ext cx="182562" cy="182562"/>
            <a:chOff x="5444991" y="4420799"/>
            <a:chExt cx="182562" cy="182562"/>
          </a:xfrm>
        </p:grpSpPr>
        <p:sp>
          <p:nvSpPr>
            <p:cNvPr id="6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87" name="Группа 36"/>
          <p:cNvGrpSpPr>
            <a:grpSpLocks/>
          </p:cNvGrpSpPr>
          <p:nvPr/>
        </p:nvGrpSpPr>
        <p:grpSpPr bwMode="auto">
          <a:xfrm>
            <a:off x="1004888" y="2565400"/>
            <a:ext cx="182562" cy="182563"/>
            <a:chOff x="108298" y="2060727"/>
            <a:chExt cx="182562" cy="182562"/>
          </a:xfrm>
        </p:grpSpPr>
        <p:sp>
          <p:nvSpPr>
            <p:cNvPr id="10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88" name="Группа 37"/>
          <p:cNvGrpSpPr>
            <a:grpSpLocks/>
          </p:cNvGrpSpPr>
          <p:nvPr/>
        </p:nvGrpSpPr>
        <p:grpSpPr bwMode="auto">
          <a:xfrm>
            <a:off x="1004888" y="2924175"/>
            <a:ext cx="182562" cy="182563"/>
            <a:chOff x="108298" y="2060727"/>
            <a:chExt cx="182562" cy="182562"/>
          </a:xfrm>
        </p:grpSpPr>
        <p:sp>
          <p:nvSpPr>
            <p:cNvPr id="39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0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25" name="Полилиния 24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План доклада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grpSp>
        <p:nvGrpSpPr>
          <p:cNvPr id="16390" name="Группа 25"/>
          <p:cNvGrpSpPr>
            <a:grpSpLocks/>
          </p:cNvGrpSpPr>
          <p:nvPr/>
        </p:nvGrpSpPr>
        <p:grpSpPr bwMode="auto">
          <a:xfrm>
            <a:off x="1004888" y="3284538"/>
            <a:ext cx="182562" cy="182562"/>
            <a:chOff x="5444991" y="4420799"/>
            <a:chExt cx="182562" cy="182562"/>
          </a:xfrm>
        </p:grpSpPr>
        <p:sp>
          <p:nvSpPr>
            <p:cNvPr id="27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8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91" name="Группа 28"/>
          <p:cNvGrpSpPr>
            <a:grpSpLocks/>
          </p:cNvGrpSpPr>
          <p:nvPr/>
        </p:nvGrpSpPr>
        <p:grpSpPr bwMode="auto">
          <a:xfrm>
            <a:off x="1004888" y="3678238"/>
            <a:ext cx="182562" cy="182562"/>
            <a:chOff x="108298" y="2060727"/>
            <a:chExt cx="182562" cy="182562"/>
          </a:xfrm>
        </p:grpSpPr>
        <p:sp>
          <p:nvSpPr>
            <p:cNvPr id="30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1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16392" name="Группа 34"/>
          <p:cNvGrpSpPr>
            <a:grpSpLocks/>
          </p:cNvGrpSpPr>
          <p:nvPr/>
        </p:nvGrpSpPr>
        <p:grpSpPr bwMode="auto">
          <a:xfrm>
            <a:off x="1004888" y="4038600"/>
            <a:ext cx="182562" cy="182563"/>
            <a:chOff x="108298" y="2060727"/>
            <a:chExt cx="182562" cy="182562"/>
          </a:xfrm>
        </p:grpSpPr>
        <p:sp>
          <p:nvSpPr>
            <p:cNvPr id="36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44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25000" lnSpcReduction="20000"/>
          </a:bodyPr>
          <a:lstStyle/>
          <a:p>
            <a:pPr marL="0" indent="0" defTabSz="1072866" fontAlgn="ctr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600" b="1" dirty="0" smtClean="0">
                <a:solidFill>
                  <a:srgbClr val="002060"/>
                </a:solidFill>
              </a:rPr>
              <a:t>1. Планшеты </a:t>
            </a:r>
            <a:r>
              <a:rPr lang="ru-RU" sz="5600" b="1" dirty="0">
                <a:solidFill>
                  <a:srgbClr val="002060"/>
                </a:solidFill>
              </a:rPr>
              <a:t>выросли почти </a:t>
            </a:r>
            <a:r>
              <a:rPr lang="ru-RU" sz="5600" b="1" dirty="0" smtClean="0">
                <a:solidFill>
                  <a:srgbClr val="002060"/>
                </a:solidFill>
              </a:rPr>
              <a:t>вдвое</a:t>
            </a:r>
          </a:p>
          <a:p>
            <a:pPr marL="0" indent="0" defTabSz="1072866" fontAlgn="ctr">
              <a:spcAft>
                <a:spcPts val="0"/>
              </a:spcAft>
              <a:buFont typeface="Arial" pitchFamily="34" charset="0"/>
              <a:buNone/>
              <a:defRPr/>
            </a:pPr>
            <a:endParaRPr lang="ru-RU" sz="5600" b="1" dirty="0">
              <a:solidFill>
                <a:srgbClr val="002060"/>
              </a:solidFill>
            </a:endParaRPr>
          </a:p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solidFill>
                  <a:srgbClr val="002060"/>
                </a:solidFill>
              </a:rPr>
              <a:t>По </a:t>
            </a:r>
            <a:r>
              <a:rPr lang="ru-RU" sz="4800" b="1" dirty="0">
                <a:solidFill>
                  <a:srgbClr val="002060"/>
                </a:solidFill>
              </a:rPr>
              <a:t>данным аналитиков, российский рынок планшетов в третьем квартале 2013 года вырос на 95,1% в штучном выражении по сравнению с аналогичным периодом прошлого года</a:t>
            </a:r>
            <a:r>
              <a:rPr lang="ru-RU" sz="4800" b="1" dirty="0" smtClean="0">
                <a:solidFill>
                  <a:srgbClr val="002060"/>
                </a:solidFill>
              </a:rPr>
              <a:t>.</a:t>
            </a:r>
          </a:p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 smtClean="0">
                <a:solidFill>
                  <a:schemeClr val="tx2"/>
                </a:solidFill>
              </a:rPr>
              <a:t>IDC </a:t>
            </a:r>
            <a:r>
              <a:rPr lang="ru-RU" sz="4800" dirty="0">
                <a:solidFill>
                  <a:schemeClr val="tx2"/>
                </a:solidFill>
              </a:rPr>
              <a:t>подвела итоги исследования российского рынка планшетных компьютеров за третий квартал 2013 года.</a:t>
            </a:r>
          </a:p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>
                <a:solidFill>
                  <a:schemeClr val="tx2"/>
                </a:solidFill>
              </a:rPr>
              <a:t>Согласно полученным данным, в Россию за этот период было поставлено около 2,4 млн. планшетов. Рынок вырос на 95,1% в штучном выражении и на 49,8% в денежном выражении в сравнении с аналогичным периодом прошлого года. Разница в темпах роста в штучном и денежном выражении обусловлена стремительным удешевлением устройств. Следует отметить, что темпы роста рынка планшетов постепенно начинают замедляться. Если в первом квартале рост рынка составил 238%, то в третьем квартале – только 95%.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 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600" b="1" dirty="0" smtClean="0">
                <a:solidFill>
                  <a:srgbClr val="002060"/>
                </a:solidFill>
              </a:rPr>
              <a:t>2. Мировой </a:t>
            </a:r>
            <a:r>
              <a:rPr lang="ru-RU" sz="5600" b="1" dirty="0">
                <a:solidFill>
                  <a:srgbClr val="002060"/>
                </a:solidFill>
              </a:rPr>
              <a:t>рынок смартфонов в III </a:t>
            </a:r>
            <a:r>
              <a:rPr lang="ru-RU" sz="5600" b="1" dirty="0" err="1">
                <a:solidFill>
                  <a:srgbClr val="002060"/>
                </a:solidFill>
              </a:rPr>
              <a:t>кв</a:t>
            </a:r>
            <a:r>
              <a:rPr lang="ru-RU" sz="5600" b="1" dirty="0">
                <a:solidFill>
                  <a:srgbClr val="002060"/>
                </a:solidFill>
              </a:rPr>
              <a:t> вырос на 45% — до 251,4 млн штук</a:t>
            </a:r>
            <a:endParaRPr lang="ru-RU" sz="5600" dirty="0">
              <a:solidFill>
                <a:srgbClr val="002060"/>
              </a:solidFill>
            </a:endParaRPr>
          </a:p>
          <a:p>
            <a:pPr marL="0" indent="0" defTabSz="1072866" fontAlgn="ctr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 </a:t>
            </a:r>
          </a:p>
          <a:p>
            <a:pPr marL="0" indent="0" algn="just" defTabSz="1072866" fontAlgn="ctr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>
                <a:solidFill>
                  <a:schemeClr val="tx2"/>
                </a:solidFill>
              </a:rPr>
              <a:t>Мировой рынок смартфонов в</a:t>
            </a:r>
            <a:r>
              <a:rPr lang="en-US" sz="4800" dirty="0">
                <a:solidFill>
                  <a:schemeClr val="tx2"/>
                </a:solidFill>
              </a:rPr>
              <a:t> </a:t>
            </a:r>
            <a:r>
              <a:rPr lang="ru-RU" sz="4800" dirty="0">
                <a:solidFill>
                  <a:schemeClr val="tx2"/>
                </a:solidFill>
              </a:rPr>
              <a:t>третьем квартале 2013 года вырос на</a:t>
            </a:r>
            <a:r>
              <a:rPr lang="en-US" sz="4800" dirty="0">
                <a:solidFill>
                  <a:schemeClr val="tx2"/>
                </a:solidFill>
              </a:rPr>
              <a:t> </a:t>
            </a:r>
            <a:r>
              <a:rPr lang="ru-RU" sz="4800" dirty="0">
                <a:solidFill>
                  <a:schemeClr val="tx2"/>
                </a:solidFill>
              </a:rPr>
              <a:t>45%</a:t>
            </a:r>
            <a:r>
              <a:rPr lang="en-US" sz="4800" dirty="0">
                <a:solidFill>
                  <a:schemeClr val="tx2"/>
                </a:solidFill>
              </a:rPr>
              <a:t> </a:t>
            </a:r>
            <a:r>
              <a:rPr lang="ru-RU" sz="4800" dirty="0">
                <a:solidFill>
                  <a:schemeClr val="tx2"/>
                </a:solidFill>
              </a:rPr>
              <a:t>— до</a:t>
            </a:r>
            <a:r>
              <a:rPr lang="en-US" sz="4800" dirty="0">
                <a:solidFill>
                  <a:schemeClr val="tx2"/>
                </a:solidFill>
              </a:rPr>
              <a:t> </a:t>
            </a:r>
            <a:r>
              <a:rPr lang="ru-RU" sz="4800" dirty="0">
                <a:solidFill>
                  <a:schemeClr val="tx2"/>
                </a:solidFill>
              </a:rPr>
              <a:t>251,4 миллиона устройств по</a:t>
            </a:r>
            <a:r>
              <a:rPr lang="en-US" sz="4800" dirty="0">
                <a:solidFill>
                  <a:schemeClr val="tx2"/>
                </a:solidFill>
              </a:rPr>
              <a:t> </a:t>
            </a:r>
            <a:r>
              <a:rPr lang="ru-RU" sz="4800" dirty="0">
                <a:solidFill>
                  <a:schemeClr val="tx2"/>
                </a:solidFill>
              </a:rPr>
              <a:t>сравнению с</a:t>
            </a:r>
            <a:r>
              <a:rPr lang="en-US" sz="4800" dirty="0">
                <a:solidFill>
                  <a:schemeClr val="tx2"/>
                </a:solidFill>
              </a:rPr>
              <a:t> </a:t>
            </a:r>
            <a:r>
              <a:rPr lang="ru-RU" sz="4800" dirty="0">
                <a:solidFill>
                  <a:schemeClr val="tx2"/>
                </a:solidFill>
              </a:rPr>
              <a:t>172,8 миллиона штук в</a:t>
            </a:r>
            <a:r>
              <a:rPr lang="en-US" sz="4800" dirty="0">
                <a:solidFill>
                  <a:schemeClr val="tx2"/>
                </a:solidFill>
              </a:rPr>
              <a:t> </a:t>
            </a:r>
            <a:r>
              <a:rPr lang="ru-RU" sz="4800" dirty="0">
                <a:solidFill>
                  <a:schemeClr val="tx2"/>
                </a:solidFill>
              </a:rPr>
              <a:t>аналогичном периоде прошлого года, говорится в</a:t>
            </a:r>
            <a:r>
              <a:rPr lang="en-US" sz="4800" dirty="0">
                <a:solidFill>
                  <a:schemeClr val="tx2"/>
                </a:solidFill>
              </a:rPr>
              <a:t> </a:t>
            </a:r>
            <a:r>
              <a:rPr lang="ru-RU" sz="4800" dirty="0">
                <a:solidFill>
                  <a:schemeClr val="tx2"/>
                </a:solidFill>
              </a:rPr>
              <a:t>сообщении компании </a:t>
            </a:r>
            <a:r>
              <a:rPr lang="ru-RU" sz="4800" dirty="0" err="1">
                <a:solidFill>
                  <a:schemeClr val="tx2"/>
                </a:solidFill>
              </a:rPr>
              <a:t>Strategy</a:t>
            </a:r>
            <a:r>
              <a:rPr lang="ru-RU" sz="4800" dirty="0">
                <a:solidFill>
                  <a:schemeClr val="tx2"/>
                </a:solidFill>
              </a:rPr>
              <a:t> </a:t>
            </a:r>
            <a:r>
              <a:rPr lang="ru-RU" sz="4800" dirty="0" err="1">
                <a:solidFill>
                  <a:schemeClr val="tx2"/>
                </a:solidFill>
              </a:rPr>
              <a:t>Analytics</a:t>
            </a:r>
            <a:r>
              <a:rPr lang="ru-RU" sz="4800" dirty="0">
                <a:solidFill>
                  <a:schemeClr val="tx2"/>
                </a:solidFill>
              </a:rPr>
              <a:t>.</a:t>
            </a: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 </a:t>
            </a:r>
          </a:p>
          <a:p>
            <a:pPr marL="0" indent="0" defTabSz="1072866" fontAlgn="ctr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600" b="1" dirty="0" smtClean="0">
                <a:solidFill>
                  <a:srgbClr val="002060"/>
                </a:solidFill>
              </a:rPr>
              <a:t>3. OTT-сервисы </a:t>
            </a:r>
            <a:r>
              <a:rPr lang="ru-RU" sz="5600" b="1" dirty="0">
                <a:solidFill>
                  <a:srgbClr val="002060"/>
                </a:solidFill>
              </a:rPr>
              <a:t>завоевывают популярность у </a:t>
            </a:r>
            <a:r>
              <a:rPr lang="ru-RU" sz="5600" b="1" dirty="0" smtClean="0">
                <a:solidFill>
                  <a:srgbClr val="002060"/>
                </a:solidFill>
              </a:rPr>
              <a:t>россиян</a:t>
            </a:r>
          </a:p>
          <a:p>
            <a:pPr marL="0" indent="0" defTabSz="1072866" fontAlgn="ctr">
              <a:spcAft>
                <a:spcPts val="0"/>
              </a:spcAft>
              <a:buFont typeface="Arial" pitchFamily="34" charset="0"/>
              <a:buNone/>
              <a:defRPr/>
            </a:pPr>
            <a:endParaRPr lang="ru-RU" sz="5600" dirty="0">
              <a:solidFill>
                <a:srgbClr val="002060"/>
              </a:solidFill>
            </a:endParaRPr>
          </a:p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solidFill>
                  <a:srgbClr val="002060"/>
                </a:solidFill>
              </a:rPr>
              <a:t>Более </a:t>
            </a:r>
            <a:r>
              <a:rPr lang="ru-RU" sz="4800" b="1" dirty="0">
                <a:solidFill>
                  <a:srgbClr val="002060"/>
                </a:solidFill>
              </a:rPr>
              <a:t>половины владельцев смартфонов в России пользуются OTT-сервисами, при этом пик использования OTT приходится на вечернее время - по пути с работы домой</a:t>
            </a:r>
            <a:r>
              <a:rPr lang="ru-RU" sz="4800" b="1" dirty="0" smtClean="0">
                <a:solidFill>
                  <a:srgbClr val="002060"/>
                </a:solidFill>
              </a:rPr>
              <a:t>.</a:t>
            </a:r>
            <a:r>
              <a:rPr lang="ru-RU" sz="4800" b="1" dirty="0">
                <a:solidFill>
                  <a:srgbClr val="002060"/>
                </a:solidFill>
              </a:rPr>
              <a:t> </a:t>
            </a:r>
          </a:p>
          <a:p>
            <a:pPr marL="0" indent="0" algn="just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dirty="0" smtClean="0">
                <a:solidFill>
                  <a:schemeClr val="tx2"/>
                </a:solidFill>
              </a:rPr>
              <a:t>Согласно </a:t>
            </a:r>
            <a:r>
              <a:rPr lang="ru-RU" sz="4800" dirty="0">
                <a:solidFill>
                  <a:schemeClr val="tx2"/>
                </a:solidFill>
              </a:rPr>
              <a:t>данным исследования, 60% владельцев смартфонов в России в возрасте от 15 до 59 лет пользуются OTT услугами. Порядка 51% пользователей в мире считают именно мобильный телефон наиболее важным технологическим устройством, положительно влияющим на их жизнь, что может быть отчасти объяснено растущей популярностью и разнообразием доступных </a:t>
            </a:r>
            <a:r>
              <a:rPr lang="ru-RU" sz="4800" dirty="0" err="1">
                <a:solidFill>
                  <a:schemeClr val="tx2"/>
                </a:solidFill>
              </a:rPr>
              <a:t>online</a:t>
            </a:r>
            <a:r>
              <a:rPr lang="ru-RU" sz="4800" dirty="0">
                <a:solidFill>
                  <a:schemeClr val="tx2"/>
                </a:solidFill>
              </a:rPr>
              <a:t>-сервисов.</a:t>
            </a:r>
            <a:r>
              <a:rPr lang="en-US" sz="4800" dirty="0">
                <a:solidFill>
                  <a:schemeClr val="tx2"/>
                </a:solidFill>
              </a:rPr>
              <a:t> </a:t>
            </a:r>
            <a:endParaRPr lang="ru-RU" sz="4800" dirty="0">
              <a:solidFill>
                <a:schemeClr val="tx2"/>
              </a:solidFill>
            </a:endParaRP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4" name="Полилиния 3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Тактико-экономические предпосылки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sp>
        <p:nvSpPr>
          <p:cNvPr id="18435" name="Прямоугольник 7"/>
          <p:cNvSpPr>
            <a:spLocks noChangeArrowheads="1"/>
          </p:cNvSpPr>
          <p:nvPr/>
        </p:nvSpPr>
        <p:spPr bwMode="auto">
          <a:xfrm>
            <a:off x="0" y="6457950"/>
            <a:ext cx="6070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2060"/>
                </a:solidFill>
                <a:latin typeface="Calibri" pitchFamily="34" charset="0"/>
              </a:rPr>
              <a:t>Источник &lt;</a:t>
            </a:r>
            <a:r>
              <a:rPr lang="en-US" sz="1400" b="1">
                <a:solidFill>
                  <a:srgbClr val="002060"/>
                </a:solidFill>
                <a:latin typeface="Calibri" pitchFamily="34" charset="0"/>
              </a:rPr>
              <a:t>http://www.iksmedia.ru/&gt;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850" y="1484313"/>
            <a:ext cx="8569325" cy="885825"/>
          </a:xfrm>
        </p:spPr>
        <p:txBody>
          <a:bodyPr rtlCol="0">
            <a:normAutofit fontScale="25000" lnSpcReduction="20000"/>
          </a:bodyPr>
          <a:lstStyle/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400" b="1" dirty="0" smtClean="0">
                <a:solidFill>
                  <a:srgbClr val="002060"/>
                </a:solidFill>
              </a:rPr>
              <a:t>Магазин </a:t>
            </a:r>
            <a:r>
              <a:rPr lang="ru-RU" sz="6400" b="1" dirty="0">
                <a:solidFill>
                  <a:srgbClr val="002060"/>
                </a:solidFill>
              </a:rPr>
              <a:t>приложений </a:t>
            </a:r>
            <a:r>
              <a:rPr lang="en-US" sz="6400" b="1" dirty="0">
                <a:solidFill>
                  <a:srgbClr val="002060"/>
                </a:solidFill>
              </a:rPr>
              <a:t>App Store</a:t>
            </a:r>
            <a:r>
              <a:rPr lang="ru-RU" sz="6400" b="1" dirty="0">
                <a:solidFill>
                  <a:srgbClr val="002060"/>
                </a:solidFill>
              </a:rPr>
              <a:t> </a:t>
            </a:r>
            <a:r>
              <a:rPr lang="ru-RU" sz="6400" b="1" dirty="0" smtClean="0">
                <a:solidFill>
                  <a:srgbClr val="002060"/>
                </a:solidFill>
              </a:rPr>
              <a:t> - ключевое слово </a:t>
            </a:r>
            <a:r>
              <a:rPr lang="en-US" sz="6400" b="1" dirty="0" smtClean="0">
                <a:solidFill>
                  <a:srgbClr val="002060"/>
                </a:solidFill>
              </a:rPr>
              <a:t>TV</a:t>
            </a:r>
            <a:r>
              <a:rPr lang="ru-RU" sz="6400" b="1" dirty="0" smtClean="0">
                <a:solidFill>
                  <a:srgbClr val="002060"/>
                </a:solidFill>
              </a:rPr>
              <a:t>  -  </a:t>
            </a:r>
            <a:r>
              <a:rPr lang="ru-RU" sz="6400" b="1" dirty="0">
                <a:solidFill>
                  <a:srgbClr val="002060"/>
                </a:solidFill>
              </a:rPr>
              <a:t>более 6000 наименований </a:t>
            </a:r>
            <a:r>
              <a:rPr lang="ru-RU" sz="6400" b="1" dirty="0" smtClean="0">
                <a:solidFill>
                  <a:srgbClr val="002060"/>
                </a:solidFill>
              </a:rPr>
              <a:t>программ </a:t>
            </a:r>
          </a:p>
          <a:p>
            <a:pPr marL="0" indent="0" algn="ctr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400" b="1" dirty="0" smtClean="0">
                <a:solidFill>
                  <a:srgbClr val="002060"/>
                </a:solidFill>
              </a:rPr>
              <a:t>Только небольшая </a:t>
            </a:r>
            <a:r>
              <a:rPr lang="ru-RU" sz="6400" b="1" dirty="0">
                <a:solidFill>
                  <a:srgbClr val="002060"/>
                </a:solidFill>
              </a:rPr>
              <a:t>часть </a:t>
            </a:r>
            <a:r>
              <a:rPr lang="ru-RU" sz="6400" b="1" dirty="0" smtClean="0">
                <a:solidFill>
                  <a:srgbClr val="002060"/>
                </a:solidFill>
              </a:rPr>
              <a:t>из них - плеера </a:t>
            </a:r>
            <a:r>
              <a:rPr lang="ru-RU" sz="6400" b="1" dirty="0">
                <a:solidFill>
                  <a:srgbClr val="002060"/>
                </a:solidFill>
              </a:rPr>
              <a:t>живого вещания телевизионных </a:t>
            </a:r>
            <a:r>
              <a:rPr lang="ru-RU" sz="6400" b="1" dirty="0" smtClean="0">
                <a:solidFill>
                  <a:srgbClr val="002060"/>
                </a:solidFill>
              </a:rPr>
              <a:t>каналов</a:t>
            </a:r>
            <a:endParaRPr lang="ru-RU" sz="6400" b="1" dirty="0">
              <a:solidFill>
                <a:srgbClr val="002060"/>
              </a:solidFill>
            </a:endParaRPr>
          </a:p>
          <a:p>
            <a:pPr marL="0" indent="0" defTabSz="1072866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 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Обзор конкурентных приложений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sp>
        <p:nvSpPr>
          <p:cNvPr id="20483" name="Объект 2"/>
          <p:cNvSpPr txBox="1">
            <a:spLocks/>
          </p:cNvSpPr>
          <p:nvPr/>
        </p:nvSpPr>
        <p:spPr bwMode="auto">
          <a:xfrm>
            <a:off x="1233488" y="4122738"/>
            <a:ext cx="7226300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7287" tIns="53643" rIns="107287" bIns="53643"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Из списка программы передач исчезают уже прошедшие передачи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Отсутствие демо-каналов для бесплатного тестирования и полной оценки качества программы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Отсутствие единообразия в интерфейсе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1600" b="1">
                <a:solidFill>
                  <a:schemeClr val="tx2"/>
                </a:solidFill>
                <a:latin typeface="Calibri" pitchFamily="34" charset="0"/>
              </a:rPr>
              <a:t>Управление качеством видео производится вручную, а не адаптивно автоматически.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ru-RU" sz="3800">
              <a:latin typeface="Calibri" pitchFamily="34" charset="0"/>
            </a:endParaRPr>
          </a:p>
        </p:txBody>
      </p:sp>
      <p:grpSp>
        <p:nvGrpSpPr>
          <p:cNvPr id="20484" name="Группа 7"/>
          <p:cNvGrpSpPr>
            <a:grpSpLocks/>
          </p:cNvGrpSpPr>
          <p:nvPr/>
        </p:nvGrpSpPr>
        <p:grpSpPr bwMode="auto">
          <a:xfrm>
            <a:off x="1004888" y="4216400"/>
            <a:ext cx="182562" cy="182563"/>
            <a:chOff x="5444991" y="4420799"/>
            <a:chExt cx="182562" cy="182562"/>
          </a:xfrm>
        </p:grpSpPr>
        <p:sp>
          <p:nvSpPr>
            <p:cNvPr id="9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0485" name="Группа 10"/>
          <p:cNvGrpSpPr>
            <a:grpSpLocks/>
          </p:cNvGrpSpPr>
          <p:nvPr/>
        </p:nvGrpSpPr>
        <p:grpSpPr bwMode="auto">
          <a:xfrm>
            <a:off x="1004888" y="4508500"/>
            <a:ext cx="182562" cy="182563"/>
            <a:chOff x="108298" y="2060727"/>
            <a:chExt cx="182562" cy="182562"/>
          </a:xfrm>
        </p:grpSpPr>
        <p:sp>
          <p:nvSpPr>
            <p:cNvPr id="12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3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0486" name="Группа 13"/>
          <p:cNvGrpSpPr>
            <a:grpSpLocks/>
          </p:cNvGrpSpPr>
          <p:nvPr/>
        </p:nvGrpSpPr>
        <p:grpSpPr bwMode="auto">
          <a:xfrm>
            <a:off x="1004888" y="5046663"/>
            <a:ext cx="182562" cy="182562"/>
            <a:chOff x="108298" y="2060727"/>
            <a:chExt cx="182562" cy="182562"/>
          </a:xfrm>
        </p:grpSpPr>
        <p:sp>
          <p:nvSpPr>
            <p:cNvPr id="15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6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0487" name="Группа 16"/>
          <p:cNvGrpSpPr>
            <a:grpSpLocks/>
          </p:cNvGrpSpPr>
          <p:nvPr/>
        </p:nvGrpSpPr>
        <p:grpSpPr bwMode="auto">
          <a:xfrm>
            <a:off x="1004888" y="5334000"/>
            <a:ext cx="182562" cy="182563"/>
            <a:chOff x="5444991" y="4420799"/>
            <a:chExt cx="182562" cy="182562"/>
          </a:xfrm>
        </p:grpSpPr>
        <p:sp>
          <p:nvSpPr>
            <p:cNvPr id="18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9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sp>
        <p:nvSpPr>
          <p:cNvPr id="20488" name="Прямоугольник 19"/>
          <p:cNvSpPr>
            <a:spLocks noChangeArrowheads="1"/>
          </p:cNvSpPr>
          <p:nvPr/>
        </p:nvSpPr>
        <p:spPr bwMode="auto">
          <a:xfrm>
            <a:off x="827088" y="3757613"/>
            <a:ext cx="6121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u="sng">
                <a:solidFill>
                  <a:srgbClr val="002060"/>
                </a:solidFill>
                <a:latin typeface="Calibri" pitchFamily="34" charset="0"/>
              </a:rPr>
              <a:t>Недостатки приложений:</a:t>
            </a:r>
          </a:p>
        </p:txBody>
      </p:sp>
      <p:grpSp>
        <p:nvGrpSpPr>
          <p:cNvPr id="20489" name="Группа 2"/>
          <p:cNvGrpSpPr>
            <a:grpSpLocks/>
          </p:cNvGrpSpPr>
          <p:nvPr/>
        </p:nvGrpSpPr>
        <p:grpSpPr bwMode="auto">
          <a:xfrm>
            <a:off x="1776413" y="2997200"/>
            <a:ext cx="923925" cy="503238"/>
            <a:chOff x="683568" y="2924944"/>
            <a:chExt cx="2133600" cy="2408520"/>
          </a:xfrm>
        </p:grpSpPr>
        <p:sp>
          <p:nvSpPr>
            <p:cNvPr id="20520" name="AutoShape 5"/>
            <p:cNvSpPr>
              <a:spLocks noChangeArrowheads="1"/>
            </p:cNvSpPr>
            <p:nvPr/>
          </p:nvSpPr>
          <p:spPr bwMode="auto">
            <a:xfrm>
              <a:off x="683568" y="2924944"/>
              <a:ext cx="2133600" cy="240852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altLang="ru-RU">
                <a:latin typeface="Verdana" pitchFamily="34" charset="0"/>
              </a:endParaRPr>
            </a:p>
          </p:txBody>
        </p:sp>
        <p:sp>
          <p:nvSpPr>
            <p:cNvPr id="20521" name="Text Box 6"/>
            <p:cNvSpPr txBox="1">
              <a:spLocks noChangeArrowheads="1"/>
            </p:cNvSpPr>
            <p:nvPr/>
          </p:nvSpPr>
          <p:spPr bwMode="auto">
            <a:xfrm>
              <a:off x="714705" y="3229827"/>
              <a:ext cx="2038348" cy="1617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 b="1">
                  <a:solidFill>
                    <a:srgbClr val="002060"/>
                  </a:solidFill>
                  <a:latin typeface="Calibri" pitchFamily="34" charset="0"/>
                </a:rPr>
                <a:t>SPB TV</a:t>
              </a:r>
            </a:p>
          </p:txBody>
        </p:sp>
      </p:grpSp>
      <p:grpSp>
        <p:nvGrpSpPr>
          <p:cNvPr id="20490" name="Группа 22"/>
          <p:cNvGrpSpPr>
            <a:grpSpLocks/>
          </p:cNvGrpSpPr>
          <p:nvPr/>
        </p:nvGrpSpPr>
        <p:grpSpPr bwMode="auto">
          <a:xfrm>
            <a:off x="841375" y="2276475"/>
            <a:ext cx="922338" cy="504825"/>
            <a:chOff x="683568" y="2924944"/>
            <a:chExt cx="2133600" cy="2408520"/>
          </a:xfrm>
        </p:grpSpPr>
        <p:sp>
          <p:nvSpPr>
            <p:cNvPr id="20518" name="AutoShape 5"/>
            <p:cNvSpPr>
              <a:spLocks noChangeArrowheads="1"/>
            </p:cNvSpPr>
            <p:nvPr/>
          </p:nvSpPr>
          <p:spPr bwMode="auto">
            <a:xfrm>
              <a:off x="683568" y="2924944"/>
              <a:ext cx="2133600" cy="240852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altLang="ru-RU">
                <a:latin typeface="Verdana" pitchFamily="34" charset="0"/>
              </a:endParaRPr>
            </a:p>
          </p:txBody>
        </p:sp>
        <p:sp>
          <p:nvSpPr>
            <p:cNvPr id="20519" name="Text Box 6"/>
            <p:cNvSpPr txBox="1">
              <a:spLocks noChangeArrowheads="1"/>
            </p:cNvSpPr>
            <p:nvPr/>
          </p:nvSpPr>
          <p:spPr bwMode="auto">
            <a:xfrm>
              <a:off x="714705" y="3229827"/>
              <a:ext cx="2038348" cy="14154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 b="1">
                  <a:solidFill>
                    <a:srgbClr val="002060"/>
                  </a:solidFill>
                  <a:latin typeface="Calibri" pitchFamily="34" charset="0"/>
                </a:rPr>
                <a:t>EyeTV </a:t>
              </a:r>
              <a:endParaRPr lang="ru-RU" sz="16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grpSp>
        <p:nvGrpSpPr>
          <p:cNvPr id="20491" name="Группа 25"/>
          <p:cNvGrpSpPr>
            <a:grpSpLocks/>
          </p:cNvGrpSpPr>
          <p:nvPr/>
        </p:nvGrpSpPr>
        <p:grpSpPr bwMode="auto">
          <a:xfrm>
            <a:off x="7092950" y="2282825"/>
            <a:ext cx="1176338" cy="641350"/>
            <a:chOff x="648161" y="2924944"/>
            <a:chExt cx="2204411" cy="3066924"/>
          </a:xfrm>
        </p:grpSpPr>
        <p:sp>
          <p:nvSpPr>
            <p:cNvPr id="20516" name="AutoShape 5"/>
            <p:cNvSpPr>
              <a:spLocks noChangeArrowheads="1"/>
            </p:cNvSpPr>
            <p:nvPr/>
          </p:nvSpPr>
          <p:spPr bwMode="auto">
            <a:xfrm>
              <a:off x="683568" y="2924944"/>
              <a:ext cx="2133600" cy="240852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altLang="ru-RU">
                <a:latin typeface="Verdana" pitchFamily="34" charset="0"/>
              </a:endParaRPr>
            </a:p>
          </p:txBody>
        </p:sp>
        <p:sp>
          <p:nvSpPr>
            <p:cNvPr id="20517" name="Text Box 6"/>
            <p:cNvSpPr txBox="1">
              <a:spLocks noChangeArrowheads="1"/>
            </p:cNvSpPr>
            <p:nvPr/>
          </p:nvSpPr>
          <p:spPr bwMode="auto">
            <a:xfrm>
              <a:off x="648161" y="3197650"/>
              <a:ext cx="2204411" cy="2794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 b="1">
                  <a:solidFill>
                    <a:srgbClr val="002060"/>
                  </a:solidFill>
                  <a:latin typeface="Calibri" pitchFamily="34" charset="0"/>
                </a:rPr>
                <a:t>Crystal TV+</a:t>
              </a:r>
            </a:p>
            <a:p>
              <a:pPr algn="ctr"/>
              <a:endParaRPr lang="ru-RU" sz="16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grpSp>
        <p:nvGrpSpPr>
          <p:cNvPr id="20492" name="Группа 29"/>
          <p:cNvGrpSpPr>
            <a:grpSpLocks/>
          </p:cNvGrpSpPr>
          <p:nvPr/>
        </p:nvGrpSpPr>
        <p:grpSpPr bwMode="auto">
          <a:xfrm>
            <a:off x="2497138" y="2276475"/>
            <a:ext cx="922337" cy="504825"/>
            <a:chOff x="683568" y="2924944"/>
            <a:chExt cx="2133600" cy="2408520"/>
          </a:xfrm>
        </p:grpSpPr>
        <p:sp>
          <p:nvSpPr>
            <p:cNvPr id="20514" name="AutoShape 5"/>
            <p:cNvSpPr>
              <a:spLocks noChangeArrowheads="1"/>
            </p:cNvSpPr>
            <p:nvPr/>
          </p:nvSpPr>
          <p:spPr bwMode="auto">
            <a:xfrm>
              <a:off x="683568" y="2924944"/>
              <a:ext cx="2133600" cy="240852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altLang="ru-RU">
                <a:latin typeface="Verdana" pitchFamily="34" charset="0"/>
              </a:endParaRPr>
            </a:p>
          </p:txBody>
        </p:sp>
        <p:sp>
          <p:nvSpPr>
            <p:cNvPr id="20515" name="Text Box 6"/>
            <p:cNvSpPr txBox="1">
              <a:spLocks noChangeArrowheads="1"/>
            </p:cNvSpPr>
            <p:nvPr/>
          </p:nvSpPr>
          <p:spPr bwMode="auto">
            <a:xfrm>
              <a:off x="714705" y="3229827"/>
              <a:ext cx="2038348" cy="1617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 b="1">
                  <a:solidFill>
                    <a:srgbClr val="002060"/>
                  </a:solidFill>
                  <a:latin typeface="Calibri" pitchFamily="34" charset="0"/>
                </a:rPr>
                <a:t>Vodio</a:t>
              </a:r>
              <a:endParaRPr lang="ru-RU" sz="16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grpSp>
        <p:nvGrpSpPr>
          <p:cNvPr id="20493" name="Группа 32"/>
          <p:cNvGrpSpPr>
            <a:grpSpLocks/>
          </p:cNvGrpSpPr>
          <p:nvPr/>
        </p:nvGrpSpPr>
        <p:grpSpPr bwMode="auto">
          <a:xfrm>
            <a:off x="4787900" y="2957513"/>
            <a:ext cx="1028700" cy="830262"/>
            <a:chOff x="522284" y="2682666"/>
            <a:chExt cx="2376810" cy="3970736"/>
          </a:xfrm>
        </p:grpSpPr>
        <p:sp>
          <p:nvSpPr>
            <p:cNvPr id="20512" name="AutoShape 5"/>
            <p:cNvSpPr>
              <a:spLocks noChangeArrowheads="1"/>
            </p:cNvSpPr>
            <p:nvPr/>
          </p:nvSpPr>
          <p:spPr bwMode="auto">
            <a:xfrm>
              <a:off x="683568" y="2924944"/>
              <a:ext cx="2133600" cy="240852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altLang="ru-RU">
                <a:latin typeface="Verdana" pitchFamily="34" charset="0"/>
              </a:endParaRPr>
            </a:p>
          </p:txBody>
        </p:sp>
        <p:sp>
          <p:nvSpPr>
            <p:cNvPr id="20513" name="Text Box 6"/>
            <p:cNvSpPr txBox="1">
              <a:spLocks noChangeArrowheads="1"/>
            </p:cNvSpPr>
            <p:nvPr/>
          </p:nvSpPr>
          <p:spPr bwMode="auto">
            <a:xfrm>
              <a:off x="522284" y="2682666"/>
              <a:ext cx="2376810" cy="3970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600" b="1">
                  <a:solidFill>
                    <a:srgbClr val="002060"/>
                  </a:solidFill>
                  <a:latin typeface="Calibri" pitchFamily="34" charset="0"/>
                </a:rPr>
                <a:t>НТВ Плюс ТВ</a:t>
              </a:r>
            </a:p>
            <a:p>
              <a:pPr algn="ctr"/>
              <a:endParaRPr lang="ru-RU" sz="16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grpSp>
        <p:nvGrpSpPr>
          <p:cNvPr id="20494" name="Группа 35"/>
          <p:cNvGrpSpPr>
            <a:grpSpLocks/>
          </p:cNvGrpSpPr>
          <p:nvPr/>
        </p:nvGrpSpPr>
        <p:grpSpPr bwMode="auto">
          <a:xfrm>
            <a:off x="6061075" y="2957513"/>
            <a:ext cx="1027113" cy="831850"/>
            <a:chOff x="522284" y="2682666"/>
            <a:chExt cx="2376810" cy="3970736"/>
          </a:xfrm>
        </p:grpSpPr>
        <p:sp>
          <p:nvSpPr>
            <p:cNvPr id="20510" name="AutoShape 5"/>
            <p:cNvSpPr>
              <a:spLocks noChangeArrowheads="1"/>
            </p:cNvSpPr>
            <p:nvPr/>
          </p:nvSpPr>
          <p:spPr bwMode="auto">
            <a:xfrm>
              <a:off x="683568" y="2924944"/>
              <a:ext cx="2133600" cy="240852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altLang="ru-RU">
                <a:latin typeface="Verdana" pitchFamily="34" charset="0"/>
              </a:endParaRPr>
            </a:p>
          </p:txBody>
        </p:sp>
        <p:sp>
          <p:nvSpPr>
            <p:cNvPr id="20511" name="Text Box 6"/>
            <p:cNvSpPr txBox="1">
              <a:spLocks noChangeArrowheads="1"/>
            </p:cNvSpPr>
            <p:nvPr/>
          </p:nvSpPr>
          <p:spPr bwMode="auto">
            <a:xfrm>
              <a:off x="522284" y="2682666"/>
              <a:ext cx="2376810" cy="3970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 b="1">
                  <a:solidFill>
                    <a:srgbClr val="002060"/>
                  </a:solidFill>
                  <a:latin typeface="Calibri" pitchFamily="34" charset="0"/>
                </a:rPr>
                <a:t>TV HD </a:t>
              </a:r>
              <a:endParaRPr lang="ru-RU" sz="1600" b="1">
                <a:solidFill>
                  <a:srgbClr val="002060"/>
                </a:solidFill>
                <a:latin typeface="Calibri" pitchFamily="34" charset="0"/>
              </a:endParaRPr>
            </a:p>
            <a:p>
              <a:pPr algn="ctr"/>
              <a:r>
                <a:rPr lang="en-US" sz="1600" b="1">
                  <a:solidFill>
                    <a:srgbClr val="002060"/>
                  </a:solidFill>
                  <a:latin typeface="Calibri" pitchFamily="34" charset="0"/>
                </a:rPr>
                <a:t>en direct</a:t>
              </a:r>
            </a:p>
            <a:p>
              <a:pPr algn="ctr"/>
              <a:endParaRPr lang="ru-RU" sz="16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grpSp>
        <p:nvGrpSpPr>
          <p:cNvPr id="20495" name="Группа 39"/>
          <p:cNvGrpSpPr>
            <a:grpSpLocks/>
          </p:cNvGrpSpPr>
          <p:nvPr/>
        </p:nvGrpSpPr>
        <p:grpSpPr bwMode="auto">
          <a:xfrm>
            <a:off x="323850" y="3003550"/>
            <a:ext cx="1008063" cy="641350"/>
            <a:chOff x="648161" y="2924944"/>
            <a:chExt cx="2204411" cy="3066924"/>
          </a:xfrm>
        </p:grpSpPr>
        <p:sp>
          <p:nvSpPr>
            <p:cNvPr id="20508" name="AutoShape 5"/>
            <p:cNvSpPr>
              <a:spLocks noChangeArrowheads="1"/>
            </p:cNvSpPr>
            <p:nvPr/>
          </p:nvSpPr>
          <p:spPr bwMode="auto">
            <a:xfrm>
              <a:off x="683568" y="2924944"/>
              <a:ext cx="2133600" cy="240852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altLang="ru-RU">
                <a:latin typeface="Verdana" pitchFamily="34" charset="0"/>
              </a:endParaRPr>
            </a:p>
          </p:txBody>
        </p:sp>
        <p:sp>
          <p:nvSpPr>
            <p:cNvPr id="20509" name="Text Box 6"/>
            <p:cNvSpPr txBox="1">
              <a:spLocks noChangeArrowheads="1"/>
            </p:cNvSpPr>
            <p:nvPr/>
          </p:nvSpPr>
          <p:spPr bwMode="auto">
            <a:xfrm>
              <a:off x="648161" y="3197650"/>
              <a:ext cx="2204411" cy="2794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 b="1">
                  <a:solidFill>
                    <a:srgbClr val="002060"/>
                  </a:solidFill>
                  <a:latin typeface="Calibri" pitchFamily="34" charset="0"/>
                </a:rPr>
                <a:t>Bilink TV</a:t>
              </a:r>
            </a:p>
            <a:p>
              <a:pPr algn="ctr"/>
              <a:endParaRPr lang="ru-RU" sz="16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grpSp>
        <p:nvGrpSpPr>
          <p:cNvPr id="20496" name="Группа 46"/>
          <p:cNvGrpSpPr>
            <a:grpSpLocks/>
          </p:cNvGrpSpPr>
          <p:nvPr/>
        </p:nvGrpSpPr>
        <p:grpSpPr bwMode="auto">
          <a:xfrm>
            <a:off x="4067175" y="2238375"/>
            <a:ext cx="1028700" cy="830263"/>
            <a:chOff x="522284" y="2682666"/>
            <a:chExt cx="2376810" cy="3970736"/>
          </a:xfrm>
        </p:grpSpPr>
        <p:sp>
          <p:nvSpPr>
            <p:cNvPr id="20506" name="AutoShape 5"/>
            <p:cNvSpPr>
              <a:spLocks noChangeArrowheads="1"/>
            </p:cNvSpPr>
            <p:nvPr/>
          </p:nvSpPr>
          <p:spPr bwMode="auto">
            <a:xfrm>
              <a:off x="683568" y="2924944"/>
              <a:ext cx="2133600" cy="240852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altLang="ru-RU">
                <a:latin typeface="Verdana" pitchFamily="34" charset="0"/>
              </a:endParaRPr>
            </a:p>
          </p:txBody>
        </p:sp>
        <p:sp>
          <p:nvSpPr>
            <p:cNvPr id="20507" name="Text Box 6"/>
            <p:cNvSpPr txBox="1">
              <a:spLocks noChangeArrowheads="1"/>
            </p:cNvSpPr>
            <p:nvPr/>
          </p:nvSpPr>
          <p:spPr bwMode="auto">
            <a:xfrm>
              <a:off x="522284" y="2682666"/>
              <a:ext cx="2376810" cy="3970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600" b="1">
                  <a:solidFill>
                    <a:srgbClr val="002060"/>
                  </a:solidFill>
                  <a:latin typeface="Calibri" pitchFamily="34" charset="0"/>
                </a:rPr>
                <a:t>Русское ТВ</a:t>
              </a:r>
            </a:p>
            <a:p>
              <a:pPr algn="ctr"/>
              <a:endParaRPr lang="ru-RU" sz="16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grpSp>
        <p:nvGrpSpPr>
          <p:cNvPr id="20497" name="Группа 49"/>
          <p:cNvGrpSpPr>
            <a:grpSpLocks/>
          </p:cNvGrpSpPr>
          <p:nvPr/>
        </p:nvGrpSpPr>
        <p:grpSpPr bwMode="auto">
          <a:xfrm>
            <a:off x="2951163" y="2957513"/>
            <a:ext cx="1404937" cy="831850"/>
            <a:chOff x="383173" y="2682666"/>
            <a:chExt cx="2734386" cy="3970736"/>
          </a:xfrm>
        </p:grpSpPr>
        <p:sp>
          <p:nvSpPr>
            <p:cNvPr id="20504" name="AutoShape 5"/>
            <p:cNvSpPr>
              <a:spLocks noChangeArrowheads="1"/>
            </p:cNvSpPr>
            <p:nvPr/>
          </p:nvSpPr>
          <p:spPr bwMode="auto">
            <a:xfrm>
              <a:off x="683568" y="2924944"/>
              <a:ext cx="2133600" cy="240852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altLang="ru-RU">
                <a:latin typeface="Verdana" pitchFamily="34" charset="0"/>
              </a:endParaRPr>
            </a:p>
          </p:txBody>
        </p:sp>
        <p:sp>
          <p:nvSpPr>
            <p:cNvPr id="20505" name="Text Box 6"/>
            <p:cNvSpPr txBox="1">
              <a:spLocks noChangeArrowheads="1"/>
            </p:cNvSpPr>
            <p:nvPr/>
          </p:nvSpPr>
          <p:spPr bwMode="auto">
            <a:xfrm>
              <a:off x="383173" y="2682666"/>
              <a:ext cx="2734386" cy="3970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600" b="1">
                  <a:solidFill>
                    <a:srgbClr val="002060"/>
                  </a:solidFill>
                  <a:latin typeface="Calibri" pitchFamily="34" charset="0"/>
                </a:rPr>
                <a:t>Українське </a:t>
              </a:r>
            </a:p>
            <a:p>
              <a:pPr algn="ctr"/>
              <a:r>
                <a:rPr lang="ru-RU" sz="1600" b="1">
                  <a:solidFill>
                    <a:srgbClr val="002060"/>
                  </a:solidFill>
                  <a:latin typeface="Calibri" pitchFamily="34" charset="0"/>
                </a:rPr>
                <a:t>ТБ</a:t>
              </a:r>
            </a:p>
            <a:p>
              <a:pPr algn="ctr"/>
              <a:endParaRPr lang="ru-RU" sz="16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grpSp>
        <p:nvGrpSpPr>
          <p:cNvPr id="20498" name="Группа 52"/>
          <p:cNvGrpSpPr>
            <a:grpSpLocks/>
          </p:cNvGrpSpPr>
          <p:nvPr/>
        </p:nvGrpSpPr>
        <p:grpSpPr bwMode="auto">
          <a:xfrm>
            <a:off x="5508625" y="2238375"/>
            <a:ext cx="1146175" cy="830263"/>
            <a:chOff x="383173" y="2682666"/>
            <a:chExt cx="2433995" cy="3970735"/>
          </a:xfrm>
        </p:grpSpPr>
        <p:sp>
          <p:nvSpPr>
            <p:cNvPr id="20502" name="AutoShape 5"/>
            <p:cNvSpPr>
              <a:spLocks noChangeArrowheads="1"/>
            </p:cNvSpPr>
            <p:nvPr/>
          </p:nvSpPr>
          <p:spPr bwMode="auto">
            <a:xfrm>
              <a:off x="683568" y="2924944"/>
              <a:ext cx="2133600" cy="240852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altLang="ru-RU">
                <a:latin typeface="Verdana" pitchFamily="34" charset="0"/>
              </a:endParaRPr>
            </a:p>
          </p:txBody>
        </p:sp>
        <p:sp>
          <p:nvSpPr>
            <p:cNvPr id="20503" name="Text Box 6"/>
            <p:cNvSpPr txBox="1">
              <a:spLocks noChangeArrowheads="1"/>
            </p:cNvSpPr>
            <p:nvPr/>
          </p:nvSpPr>
          <p:spPr bwMode="auto">
            <a:xfrm>
              <a:off x="383173" y="2682666"/>
              <a:ext cx="2433995" cy="3970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 b="1">
                  <a:solidFill>
                    <a:srgbClr val="002060"/>
                  </a:solidFill>
                  <a:latin typeface="Calibri" pitchFamily="34" charset="0"/>
                </a:rPr>
                <a:t>Kartina </a:t>
              </a:r>
              <a:endParaRPr lang="ru-RU" sz="1600" b="1">
                <a:solidFill>
                  <a:srgbClr val="002060"/>
                </a:solidFill>
                <a:latin typeface="Calibri" pitchFamily="34" charset="0"/>
              </a:endParaRPr>
            </a:p>
            <a:p>
              <a:pPr algn="ctr"/>
              <a:r>
                <a:rPr lang="en-US" sz="1600" b="1">
                  <a:solidFill>
                    <a:srgbClr val="002060"/>
                  </a:solidFill>
                  <a:latin typeface="Calibri" pitchFamily="34" charset="0"/>
                </a:rPr>
                <a:t>TV</a:t>
              </a:r>
            </a:p>
            <a:p>
              <a:pPr algn="ctr"/>
              <a:endParaRPr lang="ru-RU" sz="16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grpSp>
        <p:nvGrpSpPr>
          <p:cNvPr id="20499" name="Группа 55"/>
          <p:cNvGrpSpPr>
            <a:grpSpLocks/>
          </p:cNvGrpSpPr>
          <p:nvPr/>
        </p:nvGrpSpPr>
        <p:grpSpPr bwMode="auto">
          <a:xfrm>
            <a:off x="7380288" y="2957513"/>
            <a:ext cx="1404937" cy="831850"/>
            <a:chOff x="383173" y="2682666"/>
            <a:chExt cx="2734386" cy="3970736"/>
          </a:xfrm>
        </p:grpSpPr>
        <p:sp>
          <p:nvSpPr>
            <p:cNvPr id="20500" name="AutoShape 5"/>
            <p:cNvSpPr>
              <a:spLocks noChangeArrowheads="1"/>
            </p:cNvSpPr>
            <p:nvPr/>
          </p:nvSpPr>
          <p:spPr bwMode="auto">
            <a:xfrm>
              <a:off x="683568" y="2924944"/>
              <a:ext cx="2133600" cy="240852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altLang="ru-RU">
                <a:latin typeface="Verdana" pitchFamily="34" charset="0"/>
              </a:endParaRPr>
            </a:p>
          </p:txBody>
        </p:sp>
        <p:sp>
          <p:nvSpPr>
            <p:cNvPr id="20501" name="Text Box 6"/>
            <p:cNvSpPr txBox="1">
              <a:spLocks noChangeArrowheads="1"/>
            </p:cNvSpPr>
            <p:nvPr/>
          </p:nvSpPr>
          <p:spPr bwMode="auto">
            <a:xfrm>
              <a:off x="383173" y="2682666"/>
              <a:ext cx="2734386" cy="3970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600" b="1">
                  <a:solidFill>
                    <a:srgbClr val="002060"/>
                  </a:solidFill>
                  <a:latin typeface="Calibri" pitchFamily="34" charset="0"/>
                </a:rPr>
                <a:t>Българска телевизия</a:t>
              </a:r>
            </a:p>
            <a:p>
              <a:pPr algn="ctr"/>
              <a:endParaRPr lang="ru-RU" sz="1600" b="1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ъект 2"/>
          <p:cNvSpPr>
            <a:spLocks noGrp="1"/>
          </p:cNvSpPr>
          <p:nvPr>
            <p:ph idx="1"/>
          </p:nvPr>
        </p:nvSpPr>
        <p:spPr>
          <a:xfrm>
            <a:off x="1119188" y="1927225"/>
            <a:ext cx="7556500" cy="4525963"/>
          </a:xfrm>
        </p:spPr>
        <p:txBody>
          <a:bodyPr/>
          <a:lstStyle/>
          <a:p>
            <a:pPr marL="0" indent="0" fontAlgn="ctr">
              <a:spcBef>
                <a:spcPts val="600"/>
              </a:spcBef>
              <a:buFont typeface="Arial" charset="0"/>
              <a:buNone/>
            </a:pPr>
            <a:r>
              <a:rPr lang="ru-RU" sz="1800" b="1" smtClean="0">
                <a:solidFill>
                  <a:schemeClr val="tx2"/>
                </a:solidFill>
              </a:rPr>
              <a:t>Единая система управления всеми девайсами по </a:t>
            </a:r>
            <a:r>
              <a:rPr lang="en-US" sz="1800" b="1" smtClean="0">
                <a:solidFill>
                  <a:schemeClr val="tx2"/>
                </a:solidFill>
              </a:rPr>
              <a:t>Wi</a:t>
            </a:r>
            <a:r>
              <a:rPr lang="ru-RU" sz="1800" b="1" smtClean="0">
                <a:solidFill>
                  <a:schemeClr val="tx2"/>
                </a:solidFill>
              </a:rPr>
              <a:t>-</a:t>
            </a:r>
            <a:r>
              <a:rPr lang="en-US" sz="1800" b="1" smtClean="0">
                <a:solidFill>
                  <a:schemeClr val="tx2"/>
                </a:solidFill>
              </a:rPr>
              <a:t>Fi</a:t>
            </a:r>
            <a:r>
              <a:rPr lang="ru-RU" sz="1800" b="1" smtClean="0">
                <a:solidFill>
                  <a:schemeClr val="tx2"/>
                </a:solidFill>
              </a:rPr>
              <a:t> (</a:t>
            </a:r>
            <a:r>
              <a:rPr lang="en-US" sz="1800" b="1" smtClean="0">
                <a:solidFill>
                  <a:schemeClr val="tx2"/>
                </a:solidFill>
              </a:rPr>
              <a:t>second screen)</a:t>
            </a:r>
          </a:p>
          <a:p>
            <a:pPr marL="0" indent="0" fontAlgn="ctr">
              <a:spcBef>
                <a:spcPts val="600"/>
              </a:spcBef>
              <a:buFont typeface="Arial" charset="0"/>
              <a:buNone/>
            </a:pPr>
            <a:r>
              <a:rPr lang="ru-RU" sz="1800" b="1" smtClean="0">
                <a:solidFill>
                  <a:schemeClr val="tx2"/>
                </a:solidFill>
              </a:rPr>
              <a:t>Широкое разнообразие поддерживаемых устройств</a:t>
            </a:r>
            <a:endParaRPr lang="en-US" sz="1800" b="1" smtClean="0">
              <a:solidFill>
                <a:schemeClr val="tx2"/>
              </a:solidFill>
            </a:endParaRPr>
          </a:p>
          <a:p>
            <a:pPr marL="0" indent="0" fontAlgn="ctr">
              <a:spcBef>
                <a:spcPts val="600"/>
              </a:spcBef>
              <a:buFont typeface="Arial" charset="0"/>
              <a:buNone/>
            </a:pPr>
            <a:r>
              <a:rPr lang="ru-RU" sz="1800" b="1" smtClean="0">
                <a:solidFill>
                  <a:schemeClr val="tx2"/>
                </a:solidFill>
              </a:rPr>
              <a:t>Кроссплатформенность: </a:t>
            </a:r>
            <a:r>
              <a:rPr lang="en-US" sz="1800" b="1" smtClean="0">
                <a:solidFill>
                  <a:schemeClr val="tx2"/>
                </a:solidFill>
              </a:rPr>
              <a:t>Windows</a:t>
            </a:r>
            <a:r>
              <a:rPr lang="ru-RU" sz="1800" b="1" smtClean="0">
                <a:solidFill>
                  <a:schemeClr val="tx2"/>
                </a:solidFill>
              </a:rPr>
              <a:t>, </a:t>
            </a:r>
            <a:r>
              <a:rPr lang="en-US" sz="1800" b="1" smtClean="0">
                <a:solidFill>
                  <a:schemeClr val="tx2"/>
                </a:solidFill>
              </a:rPr>
              <a:t>iOS</a:t>
            </a:r>
            <a:r>
              <a:rPr lang="ru-RU" sz="1800" b="1" smtClean="0">
                <a:solidFill>
                  <a:schemeClr val="tx2"/>
                </a:solidFill>
              </a:rPr>
              <a:t>, </a:t>
            </a:r>
            <a:r>
              <a:rPr lang="en-US" sz="1800" b="1" smtClean="0">
                <a:solidFill>
                  <a:schemeClr val="tx2"/>
                </a:solidFill>
              </a:rPr>
              <a:t>Android</a:t>
            </a:r>
            <a:r>
              <a:rPr lang="ru-RU" sz="1800" b="1" smtClean="0">
                <a:solidFill>
                  <a:schemeClr val="tx2"/>
                </a:solidFill>
              </a:rPr>
              <a:t>, </a:t>
            </a:r>
            <a:r>
              <a:rPr lang="en-US" sz="1800" b="1" smtClean="0">
                <a:solidFill>
                  <a:schemeClr val="tx2"/>
                </a:solidFill>
              </a:rPr>
              <a:t>Linux</a:t>
            </a:r>
            <a:endParaRPr lang="ru-RU" sz="1800" b="1" smtClean="0">
              <a:solidFill>
                <a:schemeClr val="tx2"/>
              </a:solidFill>
            </a:endParaRPr>
          </a:p>
          <a:p>
            <a:pPr marL="0" indent="0" fontAlgn="ctr">
              <a:spcBef>
                <a:spcPts val="600"/>
              </a:spcBef>
              <a:buFont typeface="Arial" charset="0"/>
              <a:buNone/>
            </a:pPr>
            <a:r>
              <a:rPr lang="ru-RU" sz="1800" b="1" smtClean="0">
                <a:solidFill>
                  <a:schemeClr val="tx2"/>
                </a:solidFill>
              </a:rPr>
              <a:t>Единообразие интерфейса</a:t>
            </a:r>
          </a:p>
          <a:p>
            <a:pPr marL="0" indent="0" fontAlgn="ctr">
              <a:spcBef>
                <a:spcPts val="600"/>
              </a:spcBef>
              <a:buFont typeface="Arial" charset="0"/>
              <a:buNone/>
            </a:pPr>
            <a:r>
              <a:rPr lang="ru-RU" sz="1800" b="1" smtClean="0">
                <a:solidFill>
                  <a:schemeClr val="tx2"/>
                </a:solidFill>
              </a:rPr>
              <a:t>Поддержка протоколов </a:t>
            </a:r>
            <a:r>
              <a:rPr lang="en-US" sz="1800" b="1" smtClean="0">
                <a:solidFill>
                  <a:schemeClr val="tx2"/>
                </a:solidFill>
              </a:rPr>
              <a:t>UDP, HTTP, </a:t>
            </a:r>
            <a:r>
              <a:rPr lang="ru-RU" sz="1800" b="1" smtClean="0">
                <a:solidFill>
                  <a:schemeClr val="tx2"/>
                </a:solidFill>
              </a:rPr>
              <a:t>а также адаптивного стриминга (</a:t>
            </a:r>
            <a:r>
              <a:rPr lang="en-US" sz="1800" b="1" smtClean="0">
                <a:solidFill>
                  <a:schemeClr val="tx2"/>
                </a:solidFill>
              </a:rPr>
              <a:t>HLS)</a:t>
            </a:r>
            <a:endParaRPr lang="ru-RU" sz="1800" b="1" smtClean="0">
              <a:solidFill>
                <a:schemeClr val="tx2"/>
              </a:solidFill>
            </a:endParaRPr>
          </a:p>
          <a:p>
            <a:pPr marL="0" indent="0" fontAlgn="ctr">
              <a:spcBef>
                <a:spcPts val="600"/>
              </a:spcBef>
              <a:buFont typeface="Arial" charset="0"/>
              <a:buNone/>
            </a:pPr>
            <a:r>
              <a:rPr lang="ru-RU" sz="1800" b="1" smtClean="0">
                <a:solidFill>
                  <a:schemeClr val="tx2"/>
                </a:solidFill>
              </a:rPr>
              <a:t>Возможность интеграции с биллингом, </a:t>
            </a:r>
            <a:r>
              <a:rPr lang="en-US" sz="1800" b="1" smtClean="0">
                <a:solidFill>
                  <a:schemeClr val="tx2"/>
                </a:solidFill>
              </a:rPr>
              <a:t>CDN</a:t>
            </a:r>
            <a:endParaRPr lang="ru-RU" sz="1800" b="1" smtClean="0">
              <a:solidFill>
                <a:schemeClr val="tx2"/>
              </a:solidFill>
            </a:endParaRPr>
          </a:p>
          <a:p>
            <a:pPr marL="0" indent="0" fontAlgn="ctr">
              <a:spcBef>
                <a:spcPts val="600"/>
              </a:spcBef>
              <a:buFont typeface="Arial" charset="0"/>
              <a:buNone/>
            </a:pPr>
            <a:r>
              <a:rPr lang="ru-RU" sz="1800" b="1" smtClean="0">
                <a:solidFill>
                  <a:schemeClr val="tx2"/>
                </a:solidFill>
              </a:rPr>
              <a:t>Идентификация смотрящего (индивидуальные плейлисты, родительский контроль)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Преимущества решения от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grpSp>
        <p:nvGrpSpPr>
          <p:cNvPr id="22531" name="Группа 9"/>
          <p:cNvGrpSpPr>
            <a:grpSpLocks/>
          </p:cNvGrpSpPr>
          <p:nvPr/>
        </p:nvGrpSpPr>
        <p:grpSpPr bwMode="auto">
          <a:xfrm>
            <a:off x="900113" y="2022475"/>
            <a:ext cx="182562" cy="182563"/>
            <a:chOff x="108298" y="2060727"/>
            <a:chExt cx="182562" cy="182562"/>
          </a:xfrm>
        </p:grpSpPr>
        <p:sp>
          <p:nvSpPr>
            <p:cNvPr id="11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2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2532" name="Группа 12"/>
          <p:cNvGrpSpPr>
            <a:grpSpLocks/>
          </p:cNvGrpSpPr>
          <p:nvPr/>
        </p:nvGrpSpPr>
        <p:grpSpPr bwMode="auto">
          <a:xfrm>
            <a:off x="900113" y="3716338"/>
            <a:ext cx="182562" cy="182562"/>
            <a:chOff x="5446579" y="5553901"/>
            <a:chExt cx="182562" cy="182562"/>
          </a:xfrm>
        </p:grpSpPr>
        <p:sp>
          <p:nvSpPr>
            <p:cNvPr id="14" name="AutoShape 6"/>
            <p:cNvSpPr>
              <a:spLocks noChangeArrowheads="1"/>
            </p:cNvSpPr>
            <p:nvPr/>
          </p:nvSpPr>
          <p:spPr bwMode="gray">
            <a:xfrm rot="2700000">
              <a:off x="5446579" y="5553901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5" name="AutoShape 7"/>
            <p:cNvSpPr>
              <a:spLocks noChangeArrowheads="1"/>
            </p:cNvSpPr>
            <p:nvPr/>
          </p:nvSpPr>
          <p:spPr bwMode="gray">
            <a:xfrm rot="18900000" flipH="1">
              <a:off x="5446579" y="5553901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2533" name="Группа 15"/>
          <p:cNvGrpSpPr>
            <a:grpSpLocks/>
          </p:cNvGrpSpPr>
          <p:nvPr/>
        </p:nvGrpSpPr>
        <p:grpSpPr bwMode="auto">
          <a:xfrm>
            <a:off x="900113" y="2382838"/>
            <a:ext cx="182562" cy="182562"/>
            <a:chOff x="108298" y="2060727"/>
            <a:chExt cx="182562" cy="182562"/>
          </a:xfrm>
        </p:grpSpPr>
        <p:sp>
          <p:nvSpPr>
            <p:cNvPr id="17" name="AutoShape 6"/>
            <p:cNvSpPr>
              <a:spLocks noChangeArrowheads="1"/>
            </p:cNvSpPr>
            <p:nvPr/>
          </p:nvSpPr>
          <p:spPr bwMode="gray">
            <a:xfrm rot="2700000">
              <a:off x="108298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8" name="AutoShape 7"/>
            <p:cNvSpPr>
              <a:spLocks noChangeArrowheads="1"/>
            </p:cNvSpPr>
            <p:nvPr/>
          </p:nvSpPr>
          <p:spPr bwMode="gray">
            <a:xfrm rot="18900000" flipH="1">
              <a:off x="108298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2534" name="Группа 18"/>
          <p:cNvGrpSpPr>
            <a:grpSpLocks/>
          </p:cNvGrpSpPr>
          <p:nvPr/>
        </p:nvGrpSpPr>
        <p:grpSpPr bwMode="auto">
          <a:xfrm>
            <a:off x="900113" y="4076700"/>
            <a:ext cx="182562" cy="182563"/>
            <a:chOff x="108298" y="2060727"/>
            <a:chExt cx="182562" cy="182562"/>
          </a:xfrm>
        </p:grpSpPr>
        <p:sp>
          <p:nvSpPr>
            <p:cNvPr id="20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1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2535" name="Группа 21"/>
          <p:cNvGrpSpPr>
            <a:grpSpLocks/>
          </p:cNvGrpSpPr>
          <p:nvPr/>
        </p:nvGrpSpPr>
        <p:grpSpPr bwMode="auto">
          <a:xfrm>
            <a:off x="900113" y="2741613"/>
            <a:ext cx="182562" cy="182562"/>
            <a:chOff x="5444991" y="4420799"/>
            <a:chExt cx="182562" cy="182562"/>
          </a:xfrm>
        </p:grpSpPr>
        <p:sp>
          <p:nvSpPr>
            <p:cNvPr id="23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4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2536" name="Группа 24"/>
          <p:cNvGrpSpPr>
            <a:grpSpLocks/>
          </p:cNvGrpSpPr>
          <p:nvPr/>
        </p:nvGrpSpPr>
        <p:grpSpPr bwMode="auto">
          <a:xfrm>
            <a:off x="900113" y="3390900"/>
            <a:ext cx="182562" cy="182563"/>
            <a:chOff x="108298" y="2060727"/>
            <a:chExt cx="182562" cy="182562"/>
          </a:xfrm>
        </p:grpSpPr>
        <p:sp>
          <p:nvSpPr>
            <p:cNvPr id="26" name="AutoShape 6"/>
            <p:cNvSpPr>
              <a:spLocks noChangeArrowheads="1"/>
            </p:cNvSpPr>
            <p:nvPr/>
          </p:nvSpPr>
          <p:spPr bwMode="gray">
            <a:xfrm rot="2700000">
              <a:off x="108297" y="2060727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7" name="AutoShape 7"/>
            <p:cNvSpPr>
              <a:spLocks noChangeArrowheads="1"/>
            </p:cNvSpPr>
            <p:nvPr/>
          </p:nvSpPr>
          <p:spPr bwMode="gray">
            <a:xfrm rot="18900000" flipH="1">
              <a:off x="108297" y="2060727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  <p:grpSp>
        <p:nvGrpSpPr>
          <p:cNvPr id="22537" name="Группа 30"/>
          <p:cNvGrpSpPr>
            <a:grpSpLocks/>
          </p:cNvGrpSpPr>
          <p:nvPr/>
        </p:nvGrpSpPr>
        <p:grpSpPr bwMode="auto">
          <a:xfrm>
            <a:off x="900113" y="3101975"/>
            <a:ext cx="182562" cy="182563"/>
            <a:chOff x="5444991" y="4420799"/>
            <a:chExt cx="182562" cy="182562"/>
          </a:xfrm>
        </p:grpSpPr>
        <p:sp>
          <p:nvSpPr>
            <p:cNvPr id="32" name="AutoShape 6"/>
            <p:cNvSpPr>
              <a:spLocks noChangeArrowheads="1"/>
            </p:cNvSpPr>
            <p:nvPr/>
          </p:nvSpPr>
          <p:spPr bwMode="gray">
            <a:xfrm rot="2700000">
              <a:off x="5444991" y="4420799"/>
              <a:ext cx="182562" cy="18256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33" name="AutoShape 7"/>
            <p:cNvSpPr>
              <a:spLocks noChangeArrowheads="1"/>
            </p:cNvSpPr>
            <p:nvPr/>
          </p:nvSpPr>
          <p:spPr bwMode="gray">
            <a:xfrm rot="18900000" flipH="1">
              <a:off x="5444991" y="4420799"/>
              <a:ext cx="182562" cy="182562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107286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Объект 8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1844675"/>
            <a:ext cx="2633662" cy="3952875"/>
          </a:xfrm>
        </p:spPr>
      </p:pic>
      <p:pic>
        <p:nvPicPr>
          <p:cNvPr id="24578" name="Объект 9"/>
          <p:cNvPicPr>
            <a:picLocks noGrp="1" noChangeAspect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3203575" y="1844675"/>
            <a:ext cx="2635250" cy="3951288"/>
          </a:xfrm>
        </p:spPr>
      </p:pic>
      <p:pic>
        <p:nvPicPr>
          <p:cNvPr id="24579" name="Рисунок 10"/>
          <p:cNvPicPr>
            <a:picLocks noChangeAspect="1"/>
          </p:cNvPicPr>
          <p:nvPr/>
        </p:nvPicPr>
        <p:blipFill>
          <a:blip r:embed="rId5"/>
          <a:srcRect b="6284"/>
          <a:stretch>
            <a:fillRect/>
          </a:stretch>
        </p:blipFill>
        <p:spPr bwMode="auto">
          <a:xfrm>
            <a:off x="5940425" y="1844675"/>
            <a:ext cx="2813050" cy="395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олилиния 5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Crossplatfom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player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iOS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305175" y="1781175"/>
            <a:ext cx="2635250" cy="3951288"/>
          </a:xfrm>
        </p:spPr>
      </p:pic>
      <p:pic>
        <p:nvPicPr>
          <p:cNvPr id="2662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6084888" y="1781175"/>
            <a:ext cx="2635250" cy="3951288"/>
          </a:xfrm>
        </p:spPr>
      </p:pic>
      <p:sp>
        <p:nvSpPr>
          <p:cNvPr id="7" name="Полилиния 6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Crossplatfom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player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iOS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  <p:pic>
        <p:nvPicPr>
          <p:cNvPr id="26628" name="Объект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6888" y="1781175"/>
            <a:ext cx="2635250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331913" y="1557338"/>
            <a:ext cx="6480175" cy="4319587"/>
          </a:xfrm>
        </p:spPr>
      </p:pic>
      <p:sp>
        <p:nvSpPr>
          <p:cNvPr id="4" name="Полилиния 3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Crossplatfom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player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iOS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23900" y="1600200"/>
            <a:ext cx="7664450" cy="4319588"/>
          </a:xfrm>
        </p:spPr>
      </p:pic>
      <p:sp>
        <p:nvSpPr>
          <p:cNvPr id="5" name="Полилиния 4"/>
          <p:cNvSpPr/>
          <p:nvPr/>
        </p:nvSpPr>
        <p:spPr>
          <a:xfrm>
            <a:off x="0" y="0"/>
            <a:ext cx="7219950" cy="836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1631" tIns="40816" rIns="81631" bIns="40816"/>
          <a:lstStyle/>
          <a:p>
            <a:pPr defTabSz="1072866" fontAlgn="auto">
              <a:lnSpc>
                <a:spcPct val="102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endParaRPr lang="ru-RU" sz="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  <a:p>
            <a:pPr marL="360000" defTabSz="1072866" fontAlgn="auto">
              <a:spcBef>
                <a:spcPts val="0"/>
              </a:spcBef>
              <a:spcAft>
                <a:spcPts val="0"/>
              </a:spcAft>
              <a:tabLst>
                <a:tab pos="0" algn="l"/>
                <a:tab pos="407172" algn="l"/>
                <a:tab pos="814672" algn="l"/>
                <a:tab pos="1222172" algn="l"/>
                <a:tab pos="1629672" algn="l"/>
                <a:tab pos="2037172" algn="l"/>
                <a:tab pos="2444672" algn="l"/>
                <a:tab pos="2852170" algn="l"/>
                <a:tab pos="3259671" algn="l"/>
                <a:tab pos="3667169" algn="l"/>
                <a:tab pos="4074670" algn="l"/>
                <a:tab pos="4482168" algn="l"/>
                <a:tab pos="4889669" algn="l"/>
                <a:tab pos="5297167" algn="l"/>
                <a:tab pos="5704668" algn="l"/>
                <a:tab pos="6112169" algn="l"/>
                <a:tab pos="6519667" algn="l"/>
                <a:tab pos="6927167" algn="l"/>
                <a:tab pos="7334666" algn="l"/>
                <a:tab pos="7742167" algn="l"/>
                <a:tab pos="8149665" algn="l"/>
              </a:tabLst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Elecard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Crossplatfom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player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Windows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18"/>
              <a:ea typeface="Lucida Sans Unicode" pitchFamily="2"/>
              <a:cs typeface="Lucida Sans Unicode" pitchFamily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3863</TotalTime>
  <Words>788</Words>
  <Application>Microsoft Office PowerPoint</Application>
  <PresentationFormat>Экран (4:3)</PresentationFormat>
  <Paragraphs>152</Paragraphs>
  <Slides>14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Calibri</vt:lpstr>
      <vt:lpstr>Arial</vt:lpstr>
      <vt:lpstr>Verdana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Maria.Ber</dc:creator>
  <cp:lastModifiedBy>Валя</cp:lastModifiedBy>
  <cp:revision>241</cp:revision>
  <cp:lastPrinted>2013-11-13T07:00:56Z</cp:lastPrinted>
  <dcterms:created xsi:type="dcterms:W3CDTF">2013-01-21T06:27:34Z</dcterms:created>
  <dcterms:modified xsi:type="dcterms:W3CDTF">2013-11-27T09:16:29Z</dcterms:modified>
</cp:coreProperties>
</file>