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20"/>
  </p:notesMasterIdLst>
  <p:sldIdLst>
    <p:sldId id="313" r:id="rId2"/>
    <p:sldId id="312" r:id="rId3"/>
    <p:sldId id="291" r:id="rId4"/>
    <p:sldId id="292" r:id="rId5"/>
    <p:sldId id="297" r:id="rId6"/>
    <p:sldId id="296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305" r:id="rId15"/>
    <p:sldId id="307" r:id="rId16"/>
    <p:sldId id="311" r:id="rId17"/>
    <p:sldId id="308" r:id="rId18"/>
    <p:sldId id="309" r:id="rId19"/>
  </p:sldIdLst>
  <p:sldSz cx="9144000" cy="6858000" type="screen4x3"/>
  <p:notesSz cx="6858000" cy="9144000"/>
  <p:defaultTextStyle>
    <a:defPPr>
      <a:defRPr lang="ru-RU"/>
    </a:defPPr>
    <a:lvl1pPr algn="l" defTabSz="107156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534988" indent="-77788" algn="l" defTabSz="107156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1071563" indent="-157163" algn="l" defTabSz="107156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608138" indent="-236538" algn="l" defTabSz="107156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2144713" indent="-315913" algn="l" defTabSz="107156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8132" autoAdjust="0"/>
    <p:restoredTop sz="94660" autoAdjust="0"/>
  </p:normalViewPr>
  <p:slideViewPr>
    <p:cSldViewPr>
      <p:cViewPr varScale="1">
        <p:scale>
          <a:sx n="75" d="100"/>
          <a:sy n="75" d="100"/>
        </p:scale>
        <p:origin x="-99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48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7275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72755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408B046-A476-4924-9B58-15FD4D941ECB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7275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72755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2B216BB-EE7B-419D-9C0C-55F64715C5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1071563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34988" algn="l" defTabSz="1071563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71563" algn="l" defTabSz="1071563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08138" algn="l" defTabSz="1071563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44713" algn="l" defTabSz="1071563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81886" algn="l" defTabSz="107275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18263" algn="l" defTabSz="107275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54639" algn="l" defTabSz="107275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291018" algn="l" defTabSz="107275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9B37F857-B88E-4730-B398-7CB004EBA3E4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B3D31E18-AA50-4651-B570-725A8E988690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z="1200" smtClean="0"/>
              <a:t>В России (и даже в мире) не существует аналогов решения, предлагаемого специалистами компании </a:t>
            </a:r>
            <a:r>
              <a:rPr lang="en-US" sz="1200" smtClean="0"/>
              <a:t>Elecard.</a:t>
            </a:r>
          </a:p>
          <a:p>
            <a:pPr>
              <a:spcBef>
                <a:spcPct val="0"/>
              </a:spcBef>
            </a:pPr>
            <a:endParaRPr lang="en-US" sz="1200" smtClean="0"/>
          </a:p>
          <a:p>
            <a:pPr>
              <a:spcBef>
                <a:spcPct val="0"/>
              </a:spcBef>
            </a:pPr>
            <a:r>
              <a:rPr lang="ru-RU" sz="1200" smtClean="0"/>
              <a:t>Решение может быть построено на связке </a:t>
            </a:r>
            <a:r>
              <a:rPr lang="en-US" sz="1200" smtClean="0"/>
              <a:t>VLC, Perl, Nginx</a:t>
            </a:r>
            <a:r>
              <a:rPr lang="ru-RU" sz="1200" smtClean="0"/>
              <a:t> (они являются не безыствестными и широко используются в бизнесе многих операторов связи), но при построении решения возникает ряд трудностей:</a:t>
            </a:r>
          </a:p>
          <a:p>
            <a:pPr>
              <a:spcBef>
                <a:spcPct val="0"/>
              </a:spcBef>
              <a:buFontTx/>
              <a:buChar char="-"/>
            </a:pPr>
            <a:r>
              <a:rPr lang="ru-RU" sz="1200" smtClean="0"/>
              <a:t>Это продукты разных производителей</a:t>
            </a:r>
          </a:p>
          <a:p>
            <a:pPr>
              <a:spcBef>
                <a:spcPct val="0"/>
              </a:spcBef>
              <a:buFontTx/>
              <a:buChar char="-"/>
            </a:pPr>
            <a:r>
              <a:rPr lang="ru-RU" sz="1200" smtClean="0"/>
              <a:t>Следовательно, необходимо потратить время на конфигурацию каждого продукта, чтобы добиться должного уровня совместимости</a:t>
            </a:r>
          </a:p>
          <a:p>
            <a:pPr>
              <a:spcBef>
                <a:spcPct val="0"/>
              </a:spcBef>
              <a:buFontTx/>
              <a:buChar char="-"/>
            </a:pPr>
            <a:r>
              <a:rPr lang="ru-RU" sz="1200" smtClean="0"/>
              <a:t>И следовательно, каждый продукт поддерживается представителями разных компаний, и невсегда данную поддержку можно получить своевременно</a:t>
            </a:r>
          </a:p>
          <a:p>
            <a:pPr>
              <a:spcBef>
                <a:spcPct val="0"/>
              </a:spcBef>
              <a:buFontTx/>
              <a:buChar char="-"/>
            </a:pPr>
            <a:endParaRPr lang="ru-RU" sz="1200" smtClean="0"/>
          </a:p>
          <a:p>
            <a:pPr>
              <a:spcBef>
                <a:spcPct val="0"/>
              </a:spcBef>
            </a:pPr>
            <a:r>
              <a:rPr lang="ru-RU" sz="1200" smtClean="0"/>
              <a:t>В связи с этим для того чтобы развернуть подобное решение на базе оператора связи, необходимо в штате сотрудников иметь отдел программистов и выделить ресурсы на разработку проекта. А это означает, как правило, много времени, усилий, денег и т.п. А что получится в результате, непонятно.</a:t>
            </a:r>
          </a:p>
          <a:p>
            <a:pPr>
              <a:spcBef>
                <a:spcPct val="0"/>
              </a:spcBef>
            </a:pPr>
            <a:endParaRPr lang="ru-RU" sz="1200" smtClean="0"/>
          </a:p>
          <a:p>
            <a:pPr>
              <a:spcBef>
                <a:spcPct val="0"/>
              </a:spcBef>
            </a:pPr>
            <a:r>
              <a:rPr lang="ru-RU" sz="1200" smtClean="0"/>
              <a:t>Компания </a:t>
            </a:r>
            <a:r>
              <a:rPr lang="en-US" sz="1200" smtClean="0"/>
              <a:t>Elecard </a:t>
            </a:r>
            <a:r>
              <a:rPr lang="ru-RU" sz="1200" smtClean="0"/>
              <a:t>предлагает комплексное решение, построенное на базе разработанных нами технологий (учитывая 25-летний опыт разработки в области видеокодирования) и своевременную поддержку данного решения специалистами компании. Легко ставится, легко настраивается и мы всегда рядом )))</a:t>
            </a:r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4C49BD32-777C-42C8-9079-2B45C5D5BCB8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765175" y="4356100"/>
            <a:ext cx="5486400" cy="4114800"/>
          </a:xfrm>
        </p:spPr>
        <p:txBody>
          <a:bodyPr/>
          <a:lstStyle/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/>
              <a:t>Решение от компании </a:t>
            </a:r>
            <a:r>
              <a:rPr lang="en-US" sz="1200" dirty="0" smtClean="0"/>
              <a:t>Elecard </a:t>
            </a:r>
            <a:r>
              <a:rPr lang="ru-RU" sz="1200" dirty="0" smtClean="0"/>
              <a:t>строится на базе серверов </a:t>
            </a:r>
            <a:r>
              <a:rPr lang="en-US" sz="1200" dirty="0" smtClean="0"/>
              <a:t>V-Cinema Stream Switcher </a:t>
            </a:r>
            <a:r>
              <a:rPr lang="ru-RU" sz="1200" dirty="0" smtClean="0"/>
              <a:t>и </a:t>
            </a:r>
            <a:r>
              <a:rPr lang="en-US" sz="1200" dirty="0" smtClean="0"/>
              <a:t>HLS. </a:t>
            </a:r>
            <a:endParaRPr lang="ru-RU" sz="1200" dirty="0" smtClean="0"/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/>
              <a:t>Программный обеспечение </a:t>
            </a:r>
            <a:r>
              <a:rPr lang="en-US" sz="1200" dirty="0" smtClean="0"/>
              <a:t>V-Cinema </a:t>
            </a:r>
            <a:r>
              <a:rPr lang="en-US" sz="1200" dirty="0" err="1" smtClean="0"/>
              <a:t>MediaServer</a:t>
            </a:r>
            <a:r>
              <a:rPr lang="en-US" sz="1200" dirty="0" smtClean="0"/>
              <a:t> </a:t>
            </a:r>
            <a:r>
              <a:rPr lang="ru-RU" sz="1200" dirty="0" smtClean="0"/>
              <a:t>представляет собой </a:t>
            </a:r>
            <a:r>
              <a:rPr lang="ru-RU" sz="1200" dirty="0" err="1" smtClean="0"/>
              <a:t>стриминговый</a:t>
            </a:r>
            <a:r>
              <a:rPr lang="ru-RU" sz="1200" dirty="0" smtClean="0"/>
              <a:t> сервер с достаточно широким набором функциональности: это</a:t>
            </a:r>
          </a:p>
          <a:p>
            <a:pPr marL="285750" indent="-285750" defTabSz="1072755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1200" dirty="0" smtClean="0"/>
              <a:t>SS – </a:t>
            </a:r>
            <a:r>
              <a:rPr lang="ru-RU" sz="1200" dirty="0" smtClean="0"/>
              <a:t>это прием и дальнейшая ретрансляция потоков (</a:t>
            </a:r>
            <a:r>
              <a:rPr lang="en-US" sz="1200" dirty="0" smtClean="0"/>
              <a:t>multicast to unicast, unicast to multicast) </a:t>
            </a:r>
            <a:r>
              <a:rPr lang="ru-RU" sz="1200" dirty="0" smtClean="0"/>
              <a:t>по </a:t>
            </a:r>
            <a:r>
              <a:rPr lang="en-US" sz="1200" dirty="0" smtClean="0"/>
              <a:t>IP </a:t>
            </a:r>
            <a:r>
              <a:rPr lang="ru-RU" sz="1200" dirty="0" smtClean="0"/>
              <a:t>сети.</a:t>
            </a:r>
          </a:p>
          <a:p>
            <a:pPr marL="285750" indent="-285750" defTabSz="1072755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1200" dirty="0" smtClean="0"/>
              <a:t>HLS – </a:t>
            </a:r>
            <a:r>
              <a:rPr lang="ru-RU" sz="1200" dirty="0" smtClean="0"/>
              <a:t>адаптивное вещание в формате </a:t>
            </a:r>
            <a:r>
              <a:rPr lang="en-US" sz="1200" dirty="0" smtClean="0"/>
              <a:t>HLS</a:t>
            </a:r>
          </a:p>
          <a:p>
            <a:pPr marL="285750" indent="-285750" defTabSz="1072755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1200" dirty="0" err="1" smtClean="0"/>
              <a:t>TimeShift</a:t>
            </a:r>
            <a:r>
              <a:rPr lang="en-US" sz="1200" dirty="0" smtClean="0"/>
              <a:t> – </a:t>
            </a:r>
            <a:r>
              <a:rPr lang="ru-RU" sz="1200" dirty="0" smtClean="0"/>
              <a:t>в режиме </a:t>
            </a:r>
            <a:r>
              <a:rPr lang="ru-RU" sz="1200" dirty="0" err="1" smtClean="0"/>
              <a:t>юникаст</a:t>
            </a:r>
            <a:r>
              <a:rPr lang="ru-RU" sz="1200" dirty="0" smtClean="0"/>
              <a:t> – позиционирование по вещанию (пауза, перемотка); в режиме </a:t>
            </a:r>
            <a:r>
              <a:rPr lang="ru-RU" sz="1200" dirty="0" err="1" smtClean="0"/>
              <a:t>мультикаст</a:t>
            </a:r>
            <a:r>
              <a:rPr lang="ru-RU" sz="1200" dirty="0" smtClean="0"/>
              <a:t> – </a:t>
            </a:r>
            <a:r>
              <a:rPr lang="ru-RU" sz="1200" dirty="0" err="1" smtClean="0"/>
              <a:t>перевещание</a:t>
            </a:r>
            <a:r>
              <a:rPr lang="ru-RU" sz="1200" dirty="0" smtClean="0"/>
              <a:t> со сдвигом по времени, например, на несколько временных зон</a:t>
            </a:r>
          </a:p>
          <a:p>
            <a:pPr marL="285750" indent="-285750" defTabSz="1072755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1200" dirty="0" err="1" smtClean="0"/>
              <a:t>VoD</a:t>
            </a:r>
            <a:r>
              <a:rPr lang="en-US" sz="1200" dirty="0" smtClean="0"/>
              <a:t> – </a:t>
            </a:r>
            <a:r>
              <a:rPr lang="ru-RU" sz="1200" dirty="0" smtClean="0"/>
              <a:t>для организации услуг видео по запросу</a:t>
            </a:r>
          </a:p>
          <a:p>
            <a:pPr marL="285750" indent="-285750" defTabSz="1072755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1200" dirty="0" err="1" smtClean="0"/>
              <a:t>nVoD</a:t>
            </a:r>
            <a:r>
              <a:rPr lang="ru-RU" sz="1200" dirty="0" smtClean="0"/>
              <a:t>/</a:t>
            </a:r>
            <a:r>
              <a:rPr lang="en-US" sz="1200" dirty="0"/>
              <a:t> </a:t>
            </a:r>
            <a:r>
              <a:rPr lang="en-US" sz="1200" dirty="0" err="1"/>
              <a:t>SVoD</a:t>
            </a:r>
            <a:r>
              <a:rPr lang="en-US" sz="1200" dirty="0" smtClean="0"/>
              <a:t> – </a:t>
            </a:r>
            <a:r>
              <a:rPr lang="ru-RU" sz="1200" dirty="0" smtClean="0"/>
              <a:t>для организации сервиса «виртуальный кинозал» и </a:t>
            </a:r>
            <a:r>
              <a:rPr lang="ru-RU" sz="1200" dirty="0" err="1" smtClean="0"/>
              <a:t>оффлайн</a:t>
            </a:r>
            <a:r>
              <a:rPr lang="ru-RU" sz="1200" dirty="0" smtClean="0"/>
              <a:t> телеканалов</a:t>
            </a:r>
          </a:p>
          <a:p>
            <a:pPr marL="285750" indent="-285750" defTabSz="1072755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1200" dirty="0" smtClean="0"/>
              <a:t>NPVR – </a:t>
            </a:r>
            <a:r>
              <a:rPr lang="ru-RU" sz="1200" dirty="0" smtClean="0"/>
              <a:t>для записи видеопотоков из </a:t>
            </a:r>
            <a:r>
              <a:rPr lang="en-US" sz="1200" dirty="0" smtClean="0"/>
              <a:t>IP-</a:t>
            </a:r>
            <a:r>
              <a:rPr lang="ru-RU" sz="1200" dirty="0" smtClean="0"/>
              <a:t>сети, например, спутникового </a:t>
            </a:r>
            <a:r>
              <a:rPr lang="en-US" sz="1200" dirty="0" smtClean="0"/>
              <a:t>IP-</a:t>
            </a:r>
            <a:r>
              <a:rPr lang="ru-RU" sz="1200" dirty="0" smtClean="0"/>
              <a:t>вещания или вещания сетевой камеры. </a:t>
            </a:r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/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/>
              <a:t>При этом каждая функциональность поставляется в виде модуля к серверу, а управление модулями осуществляется посредством единого веб-интерфейса.</a:t>
            </a:r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/>
              <a:t>ОС – </a:t>
            </a:r>
            <a:r>
              <a:rPr lang="en-US" sz="1200" dirty="0" err="1" smtClean="0"/>
              <a:t>linux</a:t>
            </a:r>
            <a:r>
              <a:rPr lang="en-US" sz="1200" dirty="0" smtClean="0"/>
              <a:t> based</a:t>
            </a:r>
            <a:endParaRPr lang="ru-RU" sz="1200" dirty="0"/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/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E4ACD694-6D59-4C13-9357-B964A7A9FEB3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Для того, чтобы понять какое место сервера </a:t>
            </a:r>
            <a:r>
              <a:rPr lang="en-US" dirty="0" smtClean="0"/>
              <a:t>V-Cinema SS </a:t>
            </a:r>
            <a:r>
              <a:rPr lang="ru-RU" dirty="0" smtClean="0"/>
              <a:t>и </a:t>
            </a:r>
            <a:r>
              <a:rPr lang="en-US" dirty="0" smtClean="0"/>
              <a:t>HLS </a:t>
            </a:r>
            <a:r>
              <a:rPr lang="ru-RU" dirty="0" smtClean="0"/>
              <a:t>занимают в общей структуре решения, еще раз обратимся к структуре головных станций Столица и Регионы.</a:t>
            </a:r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marL="342900" indent="-342900" defTabSz="1072755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dirty="0" smtClean="0"/>
              <a:t>На ГС Столица осуществляется прием </a:t>
            </a:r>
          </a:p>
          <a:p>
            <a:pPr marL="285750" indent="-285750" defTabSz="1072755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каналов со спутника</a:t>
            </a:r>
          </a:p>
          <a:p>
            <a:pPr marL="285750" indent="-285750" defTabSz="1072755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каналов других операторов,</a:t>
            </a:r>
          </a:p>
          <a:p>
            <a:pPr marL="285750" indent="-285750" defTabSz="1072755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/>
              <a:t>и</a:t>
            </a:r>
            <a:r>
              <a:rPr lang="ru-RU" dirty="0" smtClean="0"/>
              <a:t> местные телеканалов. </a:t>
            </a:r>
          </a:p>
          <a:p>
            <a:pPr marL="285750" indent="-285750" defTabSz="1072755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dirty="0"/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Все эти каналы образуют </a:t>
            </a:r>
            <a:r>
              <a:rPr lang="ru-RU" b="1" dirty="0" smtClean="0"/>
              <a:t>основной пакет каналов (выделить это понятие, чтобы в дальнейшем оперировать им)</a:t>
            </a:r>
            <a:r>
              <a:rPr lang="ru-RU" dirty="0" smtClean="0"/>
              <a:t>.</a:t>
            </a:r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2. Далее рассказать согласно схеме, что на какой модуль идет.</a:t>
            </a:r>
            <a:endParaRPr lang="ru-RU" dirty="0"/>
          </a:p>
        </p:txBody>
      </p:sp>
      <p:sp>
        <p:nvSpPr>
          <p:cNvPr id="3993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E6C460F1-42D8-4C7E-A4BD-C1C8ED74653B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 smtClean="0"/>
              <a:t>Тезисно</a:t>
            </a:r>
            <a:r>
              <a:rPr lang="ru-RU" dirty="0" smtClean="0"/>
              <a:t>:</a:t>
            </a:r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1. Пакет каналов региона составляют:</a:t>
            </a:r>
          </a:p>
          <a:p>
            <a:pPr marL="285750" indent="-285750" defTabSz="1072755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Основной пакет каналов с ГС Столица</a:t>
            </a:r>
          </a:p>
          <a:p>
            <a:pPr marL="285750" indent="-285750" defTabSz="1072755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Часть телеканалов с Региона М</a:t>
            </a:r>
          </a:p>
          <a:p>
            <a:pPr marL="285750" indent="-285750" defTabSz="1072755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Телеканалы других операторов</a:t>
            </a:r>
          </a:p>
          <a:p>
            <a:pPr marL="285750" indent="-285750" defTabSz="1072755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Местные телеканалы</a:t>
            </a:r>
          </a:p>
          <a:p>
            <a:pPr marL="285750" indent="-285750" defTabSz="1072755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dirty="0"/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2. Рассказать про импорт </a:t>
            </a:r>
            <a:r>
              <a:rPr lang="ru-RU" dirty="0" err="1" smtClean="0"/>
              <a:t>плейлиста</a:t>
            </a:r>
            <a:r>
              <a:rPr lang="ru-RU" dirty="0" smtClean="0"/>
              <a:t> (основного пакета каналов с ГС Столица). Остальные каналы добавляются в список вручную.</a:t>
            </a:r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3. Отметить обмен каналами между регионами.</a:t>
            </a:r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4. Рассказать про все остальные процессы согласно схеме</a:t>
            </a:r>
            <a:endParaRPr lang="ru-RU" dirty="0"/>
          </a:p>
        </p:txBody>
      </p:sp>
      <p:sp>
        <p:nvSpPr>
          <p:cNvPr id="419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6A973B5E-653A-48B9-853C-BEB5719FC345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206375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88913" y="3779838"/>
            <a:ext cx="6408737" cy="4678362"/>
          </a:xfrm>
        </p:spPr>
        <p:txBody>
          <a:bodyPr/>
          <a:lstStyle/>
          <a:p>
            <a:pPr marL="402325" indent="-402325" defTabSz="107275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/>
              <a:t>Модульность  (1 город – 1 сервер, 1 сервер – 1 лицензия, речь идет о порядка 100 каналов</a:t>
            </a:r>
            <a:r>
              <a:rPr lang="ru-RU" dirty="0" smtClean="0"/>
              <a:t>). Здесь </a:t>
            </a:r>
            <a:r>
              <a:rPr lang="ru-RU" dirty="0"/>
              <a:t>можно словами сказать о примерной стоимости 1 сервера</a:t>
            </a:r>
          </a:p>
          <a:p>
            <a:pPr marL="402325" indent="-402325" defTabSz="107275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/>
              <a:t>Расширяемость (новый город в сети – еще один сервер)</a:t>
            </a:r>
          </a:p>
          <a:p>
            <a:pPr marL="402325" indent="-402325" defTabSz="107275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/>
              <a:t>Комплексное решение на базе технологий одного производителя и тех поддержка от производителя (без посредников)</a:t>
            </a:r>
          </a:p>
          <a:p>
            <a:pPr marL="402325" indent="-402325" defTabSz="107275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/>
              <a:t>Единая система управления всеми серверами с помощью веб-интерфейса</a:t>
            </a:r>
          </a:p>
          <a:p>
            <a:pPr marL="402325" indent="-402325" defTabSz="107275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/>
              <a:t>Возможность интеграции решения с системами </a:t>
            </a:r>
            <a:r>
              <a:rPr lang="ru-RU" dirty="0" err="1"/>
              <a:t>биллинга</a:t>
            </a:r>
            <a:r>
              <a:rPr lang="en-US" dirty="0"/>
              <a:t>, CDN</a:t>
            </a:r>
            <a:r>
              <a:rPr lang="ru-RU" dirty="0"/>
              <a:t> (</a:t>
            </a:r>
            <a:r>
              <a:rPr lang="ru-RU" dirty="0" smtClean="0"/>
              <a:t>словами рассказать про </a:t>
            </a:r>
            <a:r>
              <a:rPr lang="ru-RU" dirty="0"/>
              <a:t>прямой доступ к </a:t>
            </a:r>
            <a:r>
              <a:rPr lang="ru-RU" dirty="0" smtClean="0"/>
              <a:t>контенту – к </a:t>
            </a:r>
            <a:r>
              <a:rPr lang="ru-RU" dirty="0" err="1" smtClean="0"/>
              <a:t>чанкам</a:t>
            </a:r>
            <a:r>
              <a:rPr lang="ru-RU" dirty="0" smtClean="0"/>
              <a:t>)</a:t>
            </a:r>
            <a:endParaRPr lang="ru-RU" dirty="0"/>
          </a:p>
          <a:p>
            <a:pPr marL="402325" indent="-402325" defTabSz="107275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/>
              <a:t>Возможность увеличения </a:t>
            </a:r>
            <a:r>
              <a:rPr lang="en-US" dirty="0"/>
              <a:t>ARPU </a:t>
            </a:r>
            <a:r>
              <a:rPr lang="ru-RU" dirty="0"/>
              <a:t>за счет мобильных абонентов </a:t>
            </a:r>
            <a:r>
              <a:rPr lang="en-US" dirty="0" smtClean="0"/>
              <a:t>(</a:t>
            </a:r>
            <a:r>
              <a:rPr lang="ru-RU" dirty="0" smtClean="0"/>
              <a:t>каналы </a:t>
            </a:r>
            <a:r>
              <a:rPr lang="ru-RU" dirty="0"/>
              <a:t>одновременно с </a:t>
            </a:r>
            <a:r>
              <a:rPr lang="ru-RU" dirty="0" err="1"/>
              <a:t>мультикаст</a:t>
            </a:r>
            <a:r>
              <a:rPr lang="ru-RU" dirty="0"/>
              <a:t> вещанием доступны в формате </a:t>
            </a:r>
            <a:r>
              <a:rPr lang="en-US" dirty="0"/>
              <a:t>HLS – </a:t>
            </a:r>
            <a:r>
              <a:rPr lang="ru-RU" dirty="0"/>
              <a:t>новый канал доставки, это </a:t>
            </a:r>
            <a:r>
              <a:rPr lang="en-US" dirty="0"/>
              <a:t>OTT</a:t>
            </a:r>
            <a:r>
              <a:rPr lang="ru-RU" dirty="0"/>
              <a:t>, абоненты могут смотреть ТВ не только дома, но и везде, где есть доступ в интернет; сделать ссылку на доклад про </a:t>
            </a:r>
            <a:r>
              <a:rPr lang="ru-RU" dirty="0" err="1"/>
              <a:t>крос</a:t>
            </a:r>
            <a:r>
              <a:rPr lang="ru-RU" dirty="0"/>
              <a:t> </a:t>
            </a:r>
            <a:r>
              <a:rPr lang="ru-RU" dirty="0" smtClean="0"/>
              <a:t>плеер</a:t>
            </a:r>
            <a:r>
              <a:rPr lang="en-US" dirty="0" smtClean="0"/>
              <a:t>, </a:t>
            </a:r>
            <a:r>
              <a:rPr lang="ru-RU" dirty="0" smtClean="0"/>
              <a:t>в котором мы более подробно расскажем о том, как можно делать деньги на </a:t>
            </a:r>
            <a:r>
              <a:rPr lang="ru-RU" dirty="0" err="1" smtClean="0"/>
              <a:t>мултискрине</a:t>
            </a:r>
            <a:r>
              <a:rPr lang="ru-RU" dirty="0" smtClean="0"/>
              <a:t>)</a:t>
            </a:r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002060"/>
              </a:solidFill>
            </a:endParaRPr>
          </a:p>
          <a:p>
            <a:pPr marL="402325" indent="-402325" defTabSz="107275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endParaRPr lang="ru-RU" b="1" dirty="0">
              <a:solidFill>
                <a:srgbClr val="002060"/>
              </a:solidFill>
            </a:endParaRPr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40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A499633D-993F-4A9C-845D-57DB5E051387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179388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88913" y="3779838"/>
            <a:ext cx="6553200" cy="4173537"/>
          </a:xfrm>
        </p:spPr>
        <p:txBody>
          <a:bodyPr/>
          <a:lstStyle/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/>
              <a:t>Далее мы расскажем о том, какая дополнительная функциональность была реализована.</a:t>
            </a:r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/>
              <a:t>Во-первых, </a:t>
            </a:r>
            <a:r>
              <a:rPr lang="ru-RU" sz="1200" b="1" dirty="0"/>
              <a:t>это импорт основного списка каналов</a:t>
            </a:r>
            <a:r>
              <a:rPr lang="ru-RU" sz="1200" dirty="0"/>
              <a:t>. На сервере любой региональной станции реализован импорт основного списка телеканалов с центральной ГС (того самого списка, о котором шла речь ранее). Все остальные каналы добавляются вручную.</a:t>
            </a:r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/>
              <a:t>Во-вторых, это резервирование. Резервирование осуществляется по протоколу </a:t>
            </a:r>
            <a:r>
              <a:rPr lang="en-US" sz="1200" dirty="0"/>
              <a:t>HTTP</a:t>
            </a:r>
            <a:r>
              <a:rPr lang="ru-RU" sz="1200" dirty="0"/>
              <a:t>, при этом возможно 3 вида резервирования:</a:t>
            </a:r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/>
          </a:p>
          <a:p>
            <a:pPr marL="342900" indent="-342900" defTabSz="1072755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1200" b="1" dirty="0"/>
              <a:t>Резервирование центральной ГС</a:t>
            </a:r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/>
              <a:t>В случае отказа основной центральной ГС происходит переключение на резервную центральную ГС, при этом предполагается, что резервная станция полностью дублирует функционал основной.</a:t>
            </a:r>
            <a:endParaRPr lang="en-US" sz="1200" dirty="0"/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/>
              <a:t>2. Резервирование источника каналов</a:t>
            </a:r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/>
              <a:t>Как правило, операторы связи получают свои каналы от нескольких провайдеров каналов (например, часть каналов идет от ТТК, часть еще от кого-либо). При этом каналы могут дублироваться. В случае если связь между центральной ГС оператора и одним из провайдеров каналов прервалась (например, отвалился прием каналов от Провайдера 1), то реализовано резервирование источника каналов. То есть автоматически происходит переключение на получение</a:t>
            </a:r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/>
              <a:t>3. Резервирование канала доставки телеканалов</a:t>
            </a:r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/>
              <a:t>Допустим, что на центральную ГС каналы приходят от двух провайдеров (провадер1 и провайдер2). При этом список каналов, приходящих от провайдеров, частично или полностью дублируется. Если регион </a:t>
            </a:r>
            <a:r>
              <a:rPr lang="en-US" sz="1200" dirty="0"/>
              <a:t>N </a:t>
            </a:r>
            <a:r>
              <a:rPr lang="ru-RU" sz="1200" dirty="0"/>
              <a:t>изначально настроен на прием каналов от провайдера 2, а регион </a:t>
            </a:r>
            <a:r>
              <a:rPr lang="en-US" sz="1200" dirty="0"/>
              <a:t>M – </a:t>
            </a:r>
            <a:r>
              <a:rPr lang="ru-RU" sz="1200" dirty="0"/>
              <a:t>от провайдера 1, то в случае нарушения связи между провайдеров 2 и центральной ГС есть возможность резервировать канал доставки телеканалов. То есть регион </a:t>
            </a:r>
            <a:r>
              <a:rPr lang="en-US" sz="1200" dirty="0"/>
              <a:t>N </a:t>
            </a:r>
            <a:r>
              <a:rPr lang="ru-RU" sz="1200" dirty="0"/>
              <a:t>может напрямую забирать вещание по </a:t>
            </a:r>
            <a:r>
              <a:rPr lang="en-US" sz="1200" dirty="0"/>
              <a:t>HTTP </a:t>
            </a:r>
            <a:r>
              <a:rPr lang="ru-RU" sz="1200" dirty="0"/>
              <a:t>с региона </a:t>
            </a:r>
            <a:r>
              <a:rPr lang="en-US" sz="1200" dirty="0"/>
              <a:t>M,</a:t>
            </a:r>
            <a:r>
              <a:rPr lang="ru-RU" sz="1200" dirty="0"/>
              <a:t> т.к. регион </a:t>
            </a:r>
            <a:r>
              <a:rPr lang="en-US" sz="1200" dirty="0"/>
              <a:t>M </a:t>
            </a:r>
            <a:r>
              <a:rPr lang="ru-RU" sz="1200" dirty="0"/>
              <a:t>получает телеканалы провайдера 1.</a:t>
            </a:r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60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889BD06B-80C3-4204-B795-57C0745A6EF5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813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9225D25F-E758-4E35-BA63-A29A48D31FCF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Полилиния 1"/>
          <p:cNvSpPr>
            <a:spLocks noChangeArrowheads="1"/>
          </p:cNvSpPr>
          <p:nvPr/>
        </p:nvSpPr>
        <p:spPr bwMode="auto">
          <a:xfrm>
            <a:off x="3881438" y="8686800"/>
            <a:ext cx="2974975" cy="455613"/>
          </a:xfrm>
          <a:custGeom>
            <a:avLst/>
            <a:gdLst>
              <a:gd name="T0" fmla="*/ 1487760 w 21600"/>
              <a:gd name="T1" fmla="*/ 0 h 21600"/>
              <a:gd name="T2" fmla="*/ 2975519 w 21600"/>
              <a:gd name="T3" fmla="*/ 228142 h 21600"/>
              <a:gd name="T4" fmla="*/ 1487760 w 21600"/>
              <a:gd name="T5" fmla="*/ 456283 h 21600"/>
              <a:gd name="T6" fmla="*/ 0 w 21600"/>
              <a:gd name="T7" fmla="*/ 228142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hangingPunct="0">
              <a:lnSpc>
                <a:spcPct val="93000"/>
              </a:lnSpc>
              <a:tabLst>
                <a:tab pos="0" algn="l"/>
                <a:tab pos="392113" algn="l"/>
                <a:tab pos="787400" algn="l"/>
                <a:tab pos="1181100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2288" algn="l"/>
                <a:tab pos="4725988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3475" algn="l"/>
                <a:tab pos="7877175" algn="l"/>
              </a:tabLst>
            </a:pPr>
            <a:fld id="{D966ED74-F86B-41DB-891D-A9AC800251AA}" type="slidenum">
              <a:rPr lang="ru-RU">
                <a:latin typeface="Calibri" pitchFamily="34" charset="0"/>
              </a:rPr>
              <a:pPr algn="r" hangingPunct="0">
                <a:lnSpc>
                  <a:spcPct val="93000"/>
                </a:lnSpc>
                <a:tabLst>
                  <a:tab pos="0" algn="l"/>
                  <a:tab pos="392113" algn="l"/>
                  <a:tab pos="787400" algn="l"/>
                  <a:tab pos="1181100" algn="l"/>
                  <a:tab pos="1574800" algn="l"/>
                  <a:tab pos="1968500" algn="l"/>
                  <a:tab pos="2362200" algn="l"/>
                  <a:tab pos="2755900" algn="l"/>
                  <a:tab pos="3149600" algn="l"/>
                  <a:tab pos="3543300" algn="l"/>
                  <a:tab pos="3937000" algn="l"/>
                  <a:tab pos="4332288" algn="l"/>
                  <a:tab pos="4725988" algn="l"/>
                  <a:tab pos="5119688" algn="l"/>
                  <a:tab pos="5513388" algn="l"/>
                  <a:tab pos="5907088" algn="l"/>
                  <a:tab pos="6300788" algn="l"/>
                  <a:tab pos="6694488" algn="l"/>
                  <a:tab pos="7088188" algn="l"/>
                  <a:tab pos="7483475" algn="l"/>
                  <a:tab pos="7877175" algn="l"/>
                </a:tabLst>
              </a:pPr>
              <a:t>18</a:t>
            </a:fld>
            <a:endParaRPr lang="ru-RU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" name="Образ слайда 2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4588" y="695325"/>
            <a:ext cx="4567237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50179" name="Заметки 3"/>
          <p:cNvSpPr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4813" cy="411321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02325" indent="-402325" defTabSz="107275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b="1" dirty="0">
                <a:solidFill>
                  <a:srgbClr val="002060"/>
                </a:solidFill>
              </a:rPr>
              <a:t>Модульность  (1 город – 1 сервер, 1 сервер – 1 лицензия, речь идет о порядка 100 каналов)</a:t>
            </a:r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Здесь можно словами сказать о примерной стоимости 1 сервера</a:t>
            </a:r>
          </a:p>
          <a:p>
            <a:pPr marL="402325" indent="-402325" defTabSz="107275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b="1" dirty="0">
                <a:solidFill>
                  <a:srgbClr val="002060"/>
                </a:solidFill>
              </a:rPr>
              <a:t>Расширяемость (новый город в сети – еще один сервер)</a:t>
            </a:r>
          </a:p>
          <a:p>
            <a:pPr marL="402325" indent="-402325" defTabSz="107275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b="1" dirty="0">
                <a:solidFill>
                  <a:srgbClr val="002060"/>
                </a:solidFill>
              </a:rPr>
              <a:t>Комплексное решение на базе технологий одного производителя и тех поддержка от производителя (без посредников)</a:t>
            </a:r>
          </a:p>
          <a:p>
            <a:pPr marL="402325" indent="-402325" defTabSz="107275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b="1" dirty="0">
                <a:solidFill>
                  <a:srgbClr val="002060"/>
                </a:solidFill>
              </a:rPr>
              <a:t>Единая система управления всеми серверами с помощью веб-интерфейса</a:t>
            </a:r>
          </a:p>
          <a:p>
            <a:pPr marL="402325" indent="-402325" defTabSz="107275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b="1" dirty="0">
                <a:solidFill>
                  <a:srgbClr val="002060"/>
                </a:solidFill>
              </a:rPr>
              <a:t>Возможность интеграции решения с системами </a:t>
            </a:r>
            <a:r>
              <a:rPr lang="ru-RU" b="1" dirty="0" err="1">
                <a:solidFill>
                  <a:srgbClr val="002060"/>
                </a:solidFill>
              </a:rPr>
              <a:t>биллинга</a:t>
            </a:r>
            <a:r>
              <a:rPr lang="en-US" b="1" dirty="0">
                <a:solidFill>
                  <a:srgbClr val="002060"/>
                </a:solidFill>
              </a:rPr>
              <a:t>, CDN</a:t>
            </a:r>
            <a:r>
              <a:rPr lang="ru-RU" b="1" dirty="0">
                <a:solidFill>
                  <a:srgbClr val="002060"/>
                </a:solidFill>
              </a:rPr>
              <a:t> (</a:t>
            </a:r>
            <a:r>
              <a:rPr lang="ru-RU" b="1" dirty="0" smtClean="0">
                <a:solidFill>
                  <a:srgbClr val="002060"/>
                </a:solidFill>
              </a:rPr>
              <a:t>словами рассказать про </a:t>
            </a:r>
            <a:r>
              <a:rPr lang="ru-RU" b="1" dirty="0">
                <a:solidFill>
                  <a:srgbClr val="002060"/>
                </a:solidFill>
              </a:rPr>
              <a:t>прямой доступ к </a:t>
            </a:r>
            <a:r>
              <a:rPr lang="ru-RU" b="1" dirty="0" smtClean="0">
                <a:solidFill>
                  <a:srgbClr val="002060"/>
                </a:solidFill>
              </a:rPr>
              <a:t>контенту – к </a:t>
            </a:r>
            <a:r>
              <a:rPr lang="ru-RU" b="1" dirty="0" err="1" smtClean="0">
                <a:solidFill>
                  <a:srgbClr val="002060"/>
                </a:solidFill>
              </a:rPr>
              <a:t>чанкам</a:t>
            </a:r>
            <a:r>
              <a:rPr lang="ru-RU" b="1" dirty="0" smtClean="0">
                <a:solidFill>
                  <a:srgbClr val="002060"/>
                </a:solidFill>
              </a:rPr>
              <a:t>)</a:t>
            </a:r>
            <a:endParaRPr lang="ru-RU" b="1" dirty="0">
              <a:solidFill>
                <a:srgbClr val="002060"/>
              </a:solidFill>
            </a:endParaRPr>
          </a:p>
          <a:p>
            <a:pPr marL="402325" indent="-402325" defTabSz="107275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b="1" dirty="0">
                <a:solidFill>
                  <a:srgbClr val="002060"/>
                </a:solidFill>
              </a:rPr>
              <a:t>Возможность увеличения </a:t>
            </a:r>
            <a:r>
              <a:rPr lang="en-US" b="1" dirty="0">
                <a:solidFill>
                  <a:srgbClr val="002060"/>
                </a:solidFill>
              </a:rPr>
              <a:t>ARPU </a:t>
            </a:r>
            <a:r>
              <a:rPr lang="ru-RU" b="1" dirty="0">
                <a:solidFill>
                  <a:srgbClr val="002060"/>
                </a:solidFill>
              </a:rPr>
              <a:t>за счет мобильных абонентов </a:t>
            </a:r>
            <a:r>
              <a:rPr lang="en-US" b="1" dirty="0" smtClean="0">
                <a:solidFill>
                  <a:srgbClr val="002060"/>
                </a:solidFill>
              </a:rPr>
              <a:t>(</a:t>
            </a:r>
            <a:r>
              <a:rPr lang="ru-RU" b="1" dirty="0" smtClean="0">
                <a:solidFill>
                  <a:srgbClr val="002060"/>
                </a:solidFill>
              </a:rPr>
              <a:t>каналы </a:t>
            </a:r>
            <a:r>
              <a:rPr lang="ru-RU" b="1" dirty="0">
                <a:solidFill>
                  <a:srgbClr val="002060"/>
                </a:solidFill>
              </a:rPr>
              <a:t>одновременно с </a:t>
            </a:r>
            <a:r>
              <a:rPr lang="ru-RU" b="1" dirty="0" err="1">
                <a:solidFill>
                  <a:srgbClr val="002060"/>
                </a:solidFill>
              </a:rPr>
              <a:t>мультикаст</a:t>
            </a:r>
            <a:r>
              <a:rPr lang="ru-RU" b="1" dirty="0">
                <a:solidFill>
                  <a:srgbClr val="002060"/>
                </a:solidFill>
              </a:rPr>
              <a:t> вещанием доступны в формате </a:t>
            </a:r>
            <a:r>
              <a:rPr lang="en-US" b="1" dirty="0">
                <a:solidFill>
                  <a:srgbClr val="002060"/>
                </a:solidFill>
              </a:rPr>
              <a:t>HLS – </a:t>
            </a:r>
            <a:r>
              <a:rPr lang="ru-RU" b="1" dirty="0">
                <a:solidFill>
                  <a:srgbClr val="002060"/>
                </a:solidFill>
              </a:rPr>
              <a:t>новый канал доставки, это </a:t>
            </a:r>
            <a:r>
              <a:rPr lang="en-US" b="1" dirty="0">
                <a:solidFill>
                  <a:srgbClr val="002060"/>
                </a:solidFill>
              </a:rPr>
              <a:t>OTT</a:t>
            </a:r>
            <a:r>
              <a:rPr lang="ru-RU" b="1" dirty="0">
                <a:solidFill>
                  <a:srgbClr val="002060"/>
                </a:solidFill>
              </a:rPr>
              <a:t>, абоненты могут смотреть ТВ не только дома, но и везде, где есть доступ в интернет; сделать ссылку на доклад про </a:t>
            </a:r>
            <a:r>
              <a:rPr lang="ru-RU" b="1" dirty="0" err="1">
                <a:solidFill>
                  <a:srgbClr val="002060"/>
                </a:solidFill>
              </a:rPr>
              <a:t>крос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плеер</a:t>
            </a:r>
            <a:r>
              <a:rPr lang="en-US" b="1" dirty="0" smtClean="0">
                <a:solidFill>
                  <a:srgbClr val="002060"/>
                </a:solidFill>
              </a:rPr>
              <a:t>, </a:t>
            </a:r>
            <a:r>
              <a:rPr lang="ru-RU" b="1" dirty="0" smtClean="0">
                <a:solidFill>
                  <a:srgbClr val="002060"/>
                </a:solidFill>
              </a:rPr>
              <a:t>в котором мы более подробно расскажем о том, как можно делать деньги на </a:t>
            </a:r>
            <a:r>
              <a:rPr lang="ru-RU" b="1" dirty="0" err="1" smtClean="0">
                <a:solidFill>
                  <a:srgbClr val="002060"/>
                </a:solidFill>
              </a:rPr>
              <a:t>мултискрине</a:t>
            </a:r>
            <a:r>
              <a:rPr lang="ru-RU" b="1" dirty="0" smtClean="0">
                <a:solidFill>
                  <a:srgbClr val="002060"/>
                </a:solidFill>
              </a:rPr>
              <a:t>)</a:t>
            </a:r>
            <a:endParaRPr lang="ru-RU" b="1" dirty="0">
              <a:solidFill>
                <a:srgbClr val="002060"/>
              </a:solidFill>
            </a:endParaRPr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54EE6473-05F3-4B6C-89E7-5AD13E6465EC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Полилиния 1"/>
          <p:cNvSpPr>
            <a:spLocks noChangeArrowheads="1"/>
          </p:cNvSpPr>
          <p:nvPr/>
        </p:nvSpPr>
        <p:spPr bwMode="auto">
          <a:xfrm>
            <a:off x="3881438" y="8686800"/>
            <a:ext cx="2974975" cy="455613"/>
          </a:xfrm>
          <a:custGeom>
            <a:avLst/>
            <a:gdLst>
              <a:gd name="T0" fmla="*/ 1487760 w 21600"/>
              <a:gd name="T1" fmla="*/ 0 h 21600"/>
              <a:gd name="T2" fmla="*/ 2975519 w 21600"/>
              <a:gd name="T3" fmla="*/ 228142 h 21600"/>
              <a:gd name="T4" fmla="*/ 1487760 w 21600"/>
              <a:gd name="T5" fmla="*/ 456283 h 21600"/>
              <a:gd name="T6" fmla="*/ 0 w 21600"/>
              <a:gd name="T7" fmla="*/ 228142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hangingPunct="0">
              <a:lnSpc>
                <a:spcPct val="93000"/>
              </a:lnSpc>
              <a:tabLst>
                <a:tab pos="0" algn="l"/>
                <a:tab pos="392113" algn="l"/>
                <a:tab pos="787400" algn="l"/>
                <a:tab pos="1181100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2288" algn="l"/>
                <a:tab pos="4725988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3475" algn="l"/>
                <a:tab pos="7877175" algn="l"/>
              </a:tabLst>
            </a:pPr>
            <a:fld id="{CBC47553-95C4-49CC-B6DF-16C624B331BE}" type="slidenum">
              <a:rPr lang="ru-RU">
                <a:latin typeface="Calibri" pitchFamily="34" charset="0"/>
              </a:rPr>
              <a:pPr algn="r" hangingPunct="0">
                <a:lnSpc>
                  <a:spcPct val="93000"/>
                </a:lnSpc>
                <a:tabLst>
                  <a:tab pos="0" algn="l"/>
                  <a:tab pos="392113" algn="l"/>
                  <a:tab pos="787400" algn="l"/>
                  <a:tab pos="1181100" algn="l"/>
                  <a:tab pos="1574800" algn="l"/>
                  <a:tab pos="1968500" algn="l"/>
                  <a:tab pos="2362200" algn="l"/>
                  <a:tab pos="2755900" algn="l"/>
                  <a:tab pos="3149600" algn="l"/>
                  <a:tab pos="3543300" algn="l"/>
                  <a:tab pos="3937000" algn="l"/>
                  <a:tab pos="4332288" algn="l"/>
                  <a:tab pos="4725988" algn="l"/>
                  <a:tab pos="5119688" algn="l"/>
                  <a:tab pos="5513388" algn="l"/>
                  <a:tab pos="5907088" algn="l"/>
                  <a:tab pos="6300788" algn="l"/>
                  <a:tab pos="6694488" algn="l"/>
                  <a:tab pos="7088188" algn="l"/>
                  <a:tab pos="7483475" algn="l"/>
                  <a:tab pos="7877175" algn="l"/>
                </a:tabLst>
              </a:pPr>
              <a:t>3</a:t>
            </a:fld>
            <a:endParaRPr lang="ru-RU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" name="Образ слайда 2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9459" name="Заметки 3"/>
          <p:cNvSpPr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4813" cy="411321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Полилиния 1"/>
          <p:cNvSpPr>
            <a:spLocks noChangeArrowheads="1"/>
          </p:cNvSpPr>
          <p:nvPr/>
        </p:nvSpPr>
        <p:spPr bwMode="auto">
          <a:xfrm>
            <a:off x="3881438" y="8686800"/>
            <a:ext cx="2974975" cy="455613"/>
          </a:xfrm>
          <a:custGeom>
            <a:avLst/>
            <a:gdLst>
              <a:gd name="T0" fmla="*/ 1487760 w 21600"/>
              <a:gd name="T1" fmla="*/ 0 h 21600"/>
              <a:gd name="T2" fmla="*/ 2975519 w 21600"/>
              <a:gd name="T3" fmla="*/ 228142 h 21600"/>
              <a:gd name="T4" fmla="*/ 1487760 w 21600"/>
              <a:gd name="T5" fmla="*/ 456283 h 21600"/>
              <a:gd name="T6" fmla="*/ 0 w 21600"/>
              <a:gd name="T7" fmla="*/ 228142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hangingPunct="0">
              <a:lnSpc>
                <a:spcPct val="93000"/>
              </a:lnSpc>
              <a:tabLst>
                <a:tab pos="0" algn="l"/>
                <a:tab pos="392113" algn="l"/>
                <a:tab pos="787400" algn="l"/>
                <a:tab pos="1181100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2288" algn="l"/>
                <a:tab pos="4725988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3475" algn="l"/>
                <a:tab pos="7877175" algn="l"/>
              </a:tabLst>
            </a:pPr>
            <a:fld id="{8447C273-96A2-4B0A-A5A9-DC75DE9CAE74}" type="slidenum">
              <a:rPr lang="ru-RU">
                <a:latin typeface="Calibri" pitchFamily="34" charset="0"/>
              </a:rPr>
              <a:pPr algn="r" hangingPunct="0">
                <a:lnSpc>
                  <a:spcPct val="93000"/>
                </a:lnSpc>
                <a:tabLst>
                  <a:tab pos="0" algn="l"/>
                  <a:tab pos="392113" algn="l"/>
                  <a:tab pos="787400" algn="l"/>
                  <a:tab pos="1181100" algn="l"/>
                  <a:tab pos="1574800" algn="l"/>
                  <a:tab pos="1968500" algn="l"/>
                  <a:tab pos="2362200" algn="l"/>
                  <a:tab pos="2755900" algn="l"/>
                  <a:tab pos="3149600" algn="l"/>
                  <a:tab pos="3543300" algn="l"/>
                  <a:tab pos="3937000" algn="l"/>
                  <a:tab pos="4332288" algn="l"/>
                  <a:tab pos="4725988" algn="l"/>
                  <a:tab pos="5119688" algn="l"/>
                  <a:tab pos="5513388" algn="l"/>
                  <a:tab pos="5907088" algn="l"/>
                  <a:tab pos="6300788" algn="l"/>
                  <a:tab pos="6694488" algn="l"/>
                  <a:tab pos="7088188" algn="l"/>
                  <a:tab pos="7483475" algn="l"/>
                  <a:tab pos="7877175" algn="l"/>
                </a:tabLst>
              </a:pPr>
              <a:t>4</a:t>
            </a:fld>
            <a:endParaRPr lang="ru-RU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" name="Образ слайда 2"/>
          <p:cNvSpPr>
            <a:spLocks noGrp="1" noRot="1" noChangeAspect="1" noResize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21507" name="Заметки 3"/>
          <p:cNvSpPr>
            <a:spLocks noGrp="1"/>
          </p:cNvSpPr>
          <p:nvPr>
            <p:ph type="body" sz="quarter" idx="1"/>
          </p:nvPr>
        </p:nvSpPr>
        <p:spPr bwMode="auto">
          <a:xfrm>
            <a:off x="685800" y="4343400"/>
            <a:ext cx="5484813" cy="411321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A1161521-F890-463A-BF18-806A9119D447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F81A114D-FFD8-473F-8EBE-601181DC03D4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err="1"/>
              <a:t>Тезисно</a:t>
            </a:r>
            <a:r>
              <a:rPr lang="ru-RU" sz="1200" dirty="0"/>
              <a:t>:</a:t>
            </a:r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  <a:p>
            <a:pPr marL="342900" indent="-342900" defTabSz="1072755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1200" dirty="0"/>
              <a:t>Бизнес операторов связи развивается и растет -</a:t>
            </a:r>
            <a:r>
              <a:rPr lang="en-US" sz="1200" dirty="0"/>
              <a:t>&gt; </a:t>
            </a:r>
            <a:r>
              <a:rPr lang="ru-RU" sz="1200" dirty="0"/>
              <a:t>охватываются новые территории и регионы -</a:t>
            </a:r>
            <a:r>
              <a:rPr lang="en-US" sz="1200" dirty="0"/>
              <a:t>&gt; </a:t>
            </a:r>
            <a:r>
              <a:rPr lang="ru-RU" sz="1200" dirty="0"/>
              <a:t>поэтому задача построения единой и распределенной сети головных станций является актуальной </a:t>
            </a:r>
          </a:p>
          <a:p>
            <a:pPr marL="342900" indent="-342900" defTabSz="1072755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1200" dirty="0"/>
              <a:t>Такая система должна быть функциональна (с налаженными механизмами приема, передачи и доставки </a:t>
            </a:r>
            <a:r>
              <a:rPr lang="ru-RU" sz="1200" dirty="0" err="1"/>
              <a:t>медиаконтента</a:t>
            </a:r>
            <a:r>
              <a:rPr lang="ru-RU" sz="1200" dirty="0"/>
              <a:t> до абонентов), с одной стороны, и оптимальна в плане оптимизации затрат, с другой. При этом важно заложить такие факторы как расширяемость системы в целом и наращивание функционала.</a:t>
            </a:r>
          </a:p>
          <a:p>
            <a:pPr marL="342900" indent="-342900" defTabSz="1072755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1200" dirty="0"/>
              <a:t>Об этом и пойдет речь в данном докладе.</a:t>
            </a:r>
          </a:p>
          <a:p>
            <a:pPr marL="342900" indent="-342900" defTabSz="1072755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1200" dirty="0"/>
              <a:t>Задача не является надуманной -</a:t>
            </a:r>
            <a:r>
              <a:rPr lang="en-US" sz="1200" dirty="0"/>
              <a:t>&gt; </a:t>
            </a:r>
            <a:r>
              <a:rPr lang="ru-RU" sz="1200" dirty="0"/>
              <a:t>взята из реальной жизни (проект был реализован и успешно внедрен в структуру нескольких операторов связи)</a:t>
            </a:r>
          </a:p>
          <a:p>
            <a:pPr marL="342900" indent="-342900" defTabSz="1072755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1200" dirty="0"/>
              <a:t>Перейдем к концепции проекта (задачи).</a:t>
            </a:r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/>
              <a:t>Структура сети состоит из основной головной станции, которая находится в городе-столице сети  и нескольких головных станций, находящихся в регионах.</a:t>
            </a:r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/>
              <a:t>При этом основная часть каналов принимается со спутника в ГС столицы и ретранслируется в регионы. На каждой из станций, как правило, подмешивается ряд телеканалов (это могут быть местные телеканалы или каналы других операторов), формируется общий список каналов, который в дальнейшем вещается на абонентов города в формате </a:t>
            </a:r>
            <a:r>
              <a:rPr lang="en-US" sz="1200" dirty="0"/>
              <a:t>IPTV </a:t>
            </a:r>
            <a:r>
              <a:rPr lang="ru-RU" sz="1200" dirty="0"/>
              <a:t>или </a:t>
            </a:r>
            <a:r>
              <a:rPr lang="en-US" sz="1200" dirty="0"/>
              <a:t>OTT (HLS).</a:t>
            </a:r>
            <a:endParaRPr lang="ru-RU" sz="1200" dirty="0"/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B72FAF06-778B-44EC-A698-5C76B2B5C6EB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Перейдем к более детальному рассмотрению структуры сети.</a:t>
            </a:r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На данном слайде схематически отображена основная функциональность головной станции Столицы:</a:t>
            </a:r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marL="285750" indent="-285750" defTabSz="1072755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Прием основного пакета телеканалов со  спутника</a:t>
            </a:r>
          </a:p>
          <a:p>
            <a:pPr marL="285750" indent="-285750" defTabSz="1072755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Прием телеканалов других провайдеров (это </a:t>
            </a:r>
            <a:r>
              <a:rPr lang="ru-RU" dirty="0" err="1" smtClean="0"/>
              <a:t>мб</a:t>
            </a:r>
            <a:r>
              <a:rPr lang="ru-RU" dirty="0" smtClean="0"/>
              <a:t> другие операторы либо компании, предоставляющие сервис по доставке ТВ каналов)</a:t>
            </a:r>
          </a:p>
          <a:p>
            <a:pPr marL="285750" indent="-285750" defTabSz="1072755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Прием местных телеканалов (в каждом городе, как правило, существует несколько самостоятельных телекомпаний, местные компании)</a:t>
            </a:r>
          </a:p>
          <a:p>
            <a:pPr marL="285750" indent="-285750" defTabSz="1072755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Ретрансляция списка телеканалов в регионы (</a:t>
            </a:r>
            <a:r>
              <a:rPr lang="en-US" dirty="0" smtClean="0"/>
              <a:t>HTTP)</a:t>
            </a:r>
          </a:p>
          <a:p>
            <a:pPr marL="285750" indent="-285750" defTabSz="1072755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 вещание списка каналов на абонентов столицы (</a:t>
            </a:r>
            <a:r>
              <a:rPr lang="en-US" dirty="0" smtClean="0"/>
              <a:t>UDP multicast)</a:t>
            </a:r>
          </a:p>
          <a:p>
            <a:pPr marL="285750" indent="-285750" defTabSz="1072755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Подготовка и передача </a:t>
            </a:r>
            <a:r>
              <a:rPr lang="ru-RU" dirty="0" err="1" smtClean="0"/>
              <a:t>медиаконтента</a:t>
            </a:r>
            <a:r>
              <a:rPr lang="ru-RU" dirty="0" smtClean="0"/>
              <a:t> с использованием технологии </a:t>
            </a:r>
            <a:r>
              <a:rPr lang="en-US" dirty="0" smtClean="0"/>
              <a:t>HTTP Live Streaming (</a:t>
            </a:r>
            <a:r>
              <a:rPr lang="ru-RU" dirty="0" smtClean="0"/>
              <a:t>список каналов столицы доступен для абонентов столицы также в формате </a:t>
            </a:r>
            <a:r>
              <a:rPr lang="en-US" dirty="0" smtClean="0"/>
              <a:t>HLS – </a:t>
            </a:r>
            <a:r>
              <a:rPr lang="ru-RU" dirty="0" smtClean="0"/>
              <a:t>альтернативный канал доставки</a:t>
            </a:r>
            <a:r>
              <a:rPr lang="en-US" dirty="0" smtClean="0"/>
              <a:t>)</a:t>
            </a:r>
            <a:r>
              <a:rPr lang="ru-RU" dirty="0" smtClean="0"/>
              <a:t> . Здесь нужно рассказать о технологии </a:t>
            </a:r>
            <a:r>
              <a:rPr lang="en-US" dirty="0" smtClean="0"/>
              <a:t>multiscreen.</a:t>
            </a:r>
          </a:p>
          <a:p>
            <a:pPr marL="285750" indent="-285750" defTabSz="1072755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dirty="0" smtClean="0"/>
          </a:p>
          <a:p>
            <a:pPr marL="285750" indent="-285750" defTabSz="1072755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dirty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50B73C05-8D82-4C26-8678-90EE760D41EE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Перейдем к функциональности  </a:t>
            </a:r>
            <a:r>
              <a:rPr lang="ru-RU" dirty="0"/>
              <a:t>головной станции </a:t>
            </a:r>
            <a:r>
              <a:rPr lang="ru-RU" dirty="0" smtClean="0"/>
              <a:t>Региона:</a:t>
            </a:r>
            <a:endParaRPr lang="ru-RU" dirty="0"/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marL="285750" indent="-285750" defTabSz="1072755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/>
              <a:t>Прием </a:t>
            </a:r>
            <a:r>
              <a:rPr lang="ru-RU" dirty="0" smtClean="0"/>
              <a:t>пакета </a:t>
            </a:r>
            <a:r>
              <a:rPr lang="ru-RU" dirty="0"/>
              <a:t>телеканалов </a:t>
            </a:r>
            <a:r>
              <a:rPr lang="ru-RU" dirty="0" smtClean="0"/>
              <a:t>с ГС Столица (</a:t>
            </a:r>
            <a:r>
              <a:rPr lang="en-US" dirty="0" smtClean="0"/>
              <a:t>HTTP)</a:t>
            </a:r>
          </a:p>
          <a:p>
            <a:pPr marL="285750" indent="-285750" defTabSz="1072755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/>
              <a:t>Прием </a:t>
            </a:r>
            <a:r>
              <a:rPr lang="ru-RU" dirty="0" smtClean="0"/>
              <a:t>каналов </a:t>
            </a:r>
            <a:r>
              <a:rPr lang="ru-RU" dirty="0"/>
              <a:t>с ГС </a:t>
            </a:r>
            <a:r>
              <a:rPr lang="ru-RU" dirty="0" smtClean="0"/>
              <a:t>Регион </a:t>
            </a:r>
            <a:r>
              <a:rPr lang="en-US" dirty="0" smtClean="0"/>
              <a:t>N </a:t>
            </a:r>
            <a:r>
              <a:rPr lang="ru-RU" dirty="0" smtClean="0"/>
              <a:t>(</a:t>
            </a:r>
            <a:r>
              <a:rPr lang="en-US" dirty="0"/>
              <a:t>HTTP</a:t>
            </a:r>
            <a:r>
              <a:rPr lang="en-US" dirty="0" smtClean="0"/>
              <a:t>)</a:t>
            </a:r>
            <a:endParaRPr lang="ru-RU" dirty="0"/>
          </a:p>
          <a:p>
            <a:pPr marL="285750" indent="-285750" defTabSz="1072755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/>
              <a:t>Прием телеканалов других провайдеров </a:t>
            </a:r>
            <a:endParaRPr lang="en-US" dirty="0" smtClean="0"/>
          </a:p>
          <a:p>
            <a:pPr marL="285750" indent="-285750" defTabSz="1072755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Прием </a:t>
            </a:r>
            <a:r>
              <a:rPr lang="ru-RU" dirty="0"/>
              <a:t>местных телеканалов </a:t>
            </a:r>
            <a:endParaRPr lang="en-US" dirty="0" smtClean="0"/>
          </a:p>
          <a:p>
            <a:pPr marL="285750" indent="-285750" defTabSz="1072755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Ретрансляция части телеканалов </a:t>
            </a:r>
            <a:r>
              <a:rPr lang="ru-RU" dirty="0"/>
              <a:t>в </a:t>
            </a:r>
            <a:r>
              <a:rPr lang="ru-RU" dirty="0" smtClean="0"/>
              <a:t>другие регионы </a:t>
            </a:r>
            <a:r>
              <a:rPr lang="ru-RU" dirty="0"/>
              <a:t>(</a:t>
            </a:r>
            <a:r>
              <a:rPr lang="en-US" dirty="0"/>
              <a:t>HTTP)</a:t>
            </a:r>
          </a:p>
          <a:p>
            <a:pPr marL="285750" indent="-285750" defTabSz="1072755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/>
              <a:t> вещание списка каналов </a:t>
            </a:r>
            <a:r>
              <a:rPr lang="ru-RU" dirty="0" smtClean="0"/>
              <a:t> региона на </a:t>
            </a:r>
            <a:r>
              <a:rPr lang="ru-RU" dirty="0"/>
              <a:t>абонентов </a:t>
            </a:r>
            <a:r>
              <a:rPr lang="ru-RU" dirty="0" smtClean="0"/>
              <a:t>региона </a:t>
            </a:r>
            <a:r>
              <a:rPr lang="ru-RU" dirty="0"/>
              <a:t>(</a:t>
            </a:r>
            <a:r>
              <a:rPr lang="en-US" dirty="0"/>
              <a:t>UDP multicast)</a:t>
            </a:r>
          </a:p>
          <a:p>
            <a:pPr marL="285750" indent="-285750" defTabSz="1072755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/>
              <a:t>Подготовка и передача </a:t>
            </a:r>
            <a:r>
              <a:rPr lang="ru-RU" dirty="0" err="1"/>
              <a:t>медиаконтента</a:t>
            </a:r>
            <a:r>
              <a:rPr lang="ru-RU" dirty="0"/>
              <a:t> </a:t>
            </a:r>
            <a:r>
              <a:rPr lang="ru-RU" dirty="0" smtClean="0"/>
              <a:t>в </a:t>
            </a:r>
            <a:r>
              <a:rPr lang="ru-RU" dirty="0"/>
              <a:t>формате </a:t>
            </a:r>
            <a:r>
              <a:rPr lang="en-US" dirty="0" smtClean="0"/>
              <a:t>HLS</a:t>
            </a:r>
            <a:r>
              <a:rPr lang="ru-RU" dirty="0" smtClean="0"/>
              <a:t> на абонентов региона </a:t>
            </a:r>
            <a:endParaRPr lang="en-US" dirty="0"/>
          </a:p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47633AB8-D344-4001-8EC1-73B43EA386A4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1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6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27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9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455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81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182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546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91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82137-DD55-4306-9B57-6BA712CDF89D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03794-3B21-4366-8095-67001E536E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B1D52-B9A7-4731-BB34-BD549EA55480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1AFF68-1F89-439A-A4B1-7372F55A73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39"/>
            <a:ext cx="2057401" cy="585152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2" y="274639"/>
            <a:ext cx="6019801" cy="58515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D1152-6963-4F2F-9C11-D9063E1C625D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34856-2327-4077-A3FD-86CA970C09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6FEB4-0711-4288-900D-F434CD03E537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4E082-43F3-4BE1-8BDB-D3C1DF0C89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3637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75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5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1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2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46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0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CE098-AAE9-4869-88CF-E5C3FB9A818D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20725-4DF4-4A3A-8486-80E401D772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3" y="1600202"/>
            <a:ext cx="4038601" cy="4525963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2" y="1600202"/>
            <a:ext cx="4038601" cy="4525963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77DC1-B1EF-4574-9B2F-05B34A2FD986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2D7E5-E5A1-4124-B186-CF88756DDF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4"/>
            <a:ext cx="4040188" cy="639762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377" indent="0">
              <a:buNone/>
              <a:defRPr sz="2300" b="1"/>
            </a:lvl2pPr>
            <a:lvl3pPr marL="1072755" indent="0">
              <a:buNone/>
              <a:defRPr sz="2100" b="1"/>
            </a:lvl3pPr>
            <a:lvl4pPr marL="1609131" indent="0">
              <a:buNone/>
              <a:defRPr sz="1900" b="1"/>
            </a:lvl4pPr>
            <a:lvl5pPr marL="2145508" indent="0">
              <a:buNone/>
              <a:defRPr sz="1900" b="1"/>
            </a:lvl5pPr>
            <a:lvl6pPr marL="2681886" indent="0">
              <a:buNone/>
              <a:defRPr sz="1900" b="1"/>
            </a:lvl6pPr>
            <a:lvl7pPr marL="3218263" indent="0">
              <a:buNone/>
              <a:defRPr sz="1900" b="1"/>
            </a:lvl7pPr>
            <a:lvl8pPr marL="3754639" indent="0">
              <a:buNone/>
              <a:defRPr sz="1900" b="1"/>
            </a:lvl8pPr>
            <a:lvl9pPr marL="4291018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4"/>
            <a:ext cx="4041775" cy="639762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377" indent="0">
              <a:buNone/>
              <a:defRPr sz="2300" b="1"/>
            </a:lvl2pPr>
            <a:lvl3pPr marL="1072755" indent="0">
              <a:buNone/>
              <a:defRPr sz="2100" b="1"/>
            </a:lvl3pPr>
            <a:lvl4pPr marL="1609131" indent="0">
              <a:buNone/>
              <a:defRPr sz="1900" b="1"/>
            </a:lvl4pPr>
            <a:lvl5pPr marL="2145508" indent="0">
              <a:buNone/>
              <a:defRPr sz="1900" b="1"/>
            </a:lvl5pPr>
            <a:lvl6pPr marL="2681886" indent="0">
              <a:buNone/>
              <a:defRPr sz="1900" b="1"/>
            </a:lvl6pPr>
            <a:lvl7pPr marL="3218263" indent="0">
              <a:buNone/>
              <a:defRPr sz="1900" b="1"/>
            </a:lvl7pPr>
            <a:lvl8pPr marL="3754639" indent="0">
              <a:buNone/>
              <a:defRPr sz="1900" b="1"/>
            </a:lvl8pPr>
            <a:lvl9pPr marL="4291018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25EBE-F789-4769-8874-55FFB9B10557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2467E-9B42-451C-9051-83D8814621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4DFD0-925E-44F4-9BEE-5C69248B0876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64915-AE15-4E52-B2F8-8489C917AE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886B1-B72A-431B-9D74-504907FE3CE8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4E19E-AC88-4BAB-9F7C-6AAD9FECD7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2" y="273052"/>
            <a:ext cx="5111749" cy="5853113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36377" indent="0">
              <a:buNone/>
              <a:defRPr sz="1400"/>
            </a:lvl2pPr>
            <a:lvl3pPr marL="1072755" indent="0">
              <a:buNone/>
              <a:defRPr sz="1200"/>
            </a:lvl3pPr>
            <a:lvl4pPr marL="1609131" indent="0">
              <a:buNone/>
              <a:defRPr sz="1100"/>
            </a:lvl4pPr>
            <a:lvl5pPr marL="2145508" indent="0">
              <a:buNone/>
              <a:defRPr sz="1100"/>
            </a:lvl5pPr>
            <a:lvl6pPr marL="2681886" indent="0">
              <a:buNone/>
              <a:defRPr sz="1100"/>
            </a:lvl6pPr>
            <a:lvl7pPr marL="3218263" indent="0">
              <a:buNone/>
              <a:defRPr sz="1100"/>
            </a:lvl7pPr>
            <a:lvl8pPr marL="3754639" indent="0">
              <a:buNone/>
              <a:defRPr sz="1100"/>
            </a:lvl8pPr>
            <a:lvl9pPr marL="4291018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A74E0-B999-4357-8F8E-1A61376E67F0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3291D-5A39-43F4-9F0A-493EF217A1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800"/>
            </a:lvl1pPr>
            <a:lvl2pPr marL="536377" indent="0">
              <a:buNone/>
              <a:defRPr sz="3300"/>
            </a:lvl2pPr>
            <a:lvl3pPr marL="1072755" indent="0">
              <a:buNone/>
              <a:defRPr sz="2800"/>
            </a:lvl3pPr>
            <a:lvl4pPr marL="1609131" indent="0">
              <a:buNone/>
              <a:defRPr sz="2300"/>
            </a:lvl4pPr>
            <a:lvl5pPr marL="2145508" indent="0">
              <a:buNone/>
              <a:defRPr sz="2300"/>
            </a:lvl5pPr>
            <a:lvl6pPr marL="2681886" indent="0">
              <a:buNone/>
              <a:defRPr sz="2300"/>
            </a:lvl6pPr>
            <a:lvl7pPr marL="3218263" indent="0">
              <a:buNone/>
              <a:defRPr sz="2300"/>
            </a:lvl7pPr>
            <a:lvl8pPr marL="3754639" indent="0">
              <a:buNone/>
              <a:defRPr sz="2300"/>
            </a:lvl8pPr>
            <a:lvl9pPr marL="4291018" indent="0">
              <a:buNone/>
              <a:defRPr sz="23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600"/>
            </a:lvl1pPr>
            <a:lvl2pPr marL="536377" indent="0">
              <a:buNone/>
              <a:defRPr sz="1400"/>
            </a:lvl2pPr>
            <a:lvl3pPr marL="1072755" indent="0">
              <a:buNone/>
              <a:defRPr sz="1200"/>
            </a:lvl3pPr>
            <a:lvl4pPr marL="1609131" indent="0">
              <a:buNone/>
              <a:defRPr sz="1100"/>
            </a:lvl4pPr>
            <a:lvl5pPr marL="2145508" indent="0">
              <a:buNone/>
              <a:defRPr sz="1100"/>
            </a:lvl5pPr>
            <a:lvl6pPr marL="2681886" indent="0">
              <a:buNone/>
              <a:defRPr sz="1100"/>
            </a:lvl6pPr>
            <a:lvl7pPr marL="3218263" indent="0">
              <a:buNone/>
              <a:defRPr sz="1100"/>
            </a:lvl7pPr>
            <a:lvl8pPr marL="3754639" indent="0">
              <a:buNone/>
              <a:defRPr sz="1100"/>
            </a:lvl8pPr>
            <a:lvl9pPr marL="4291018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018F9-F729-4D04-B8A9-CAB289BD6E67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B2194-A602-4336-9437-C1354D4EDA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7275" tIns="53638" rIns="107275" bIns="536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7275" tIns="53638" rIns="107275" bIns="536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107275" tIns="53638" rIns="107275" bIns="53638" rtlCol="0" anchor="ctr"/>
          <a:lstStyle>
            <a:lvl1pPr algn="l" defTabSz="1072755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4BD3E92-2DC6-4CD7-A195-E613F2A507F2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107275" tIns="53638" rIns="107275" bIns="53638" rtlCol="0" anchor="ctr"/>
          <a:lstStyle>
            <a:lvl1pPr algn="ctr" defTabSz="1072755" fontAlgn="auto">
              <a:spcBef>
                <a:spcPts val="0"/>
              </a:spcBef>
              <a:spcAft>
                <a:spcPts val="0"/>
              </a:spcAft>
              <a:defRPr sz="14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107275" tIns="53638" rIns="107275" bIns="53638" rtlCol="0" anchor="ctr"/>
          <a:lstStyle>
            <a:lvl1pPr algn="r" defTabSz="1072755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2A15AFC-CBD0-403B-AB25-1CE62F50CB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  <p:sldLayoutId id="2147483885" r:id="rId3"/>
    <p:sldLayoutId id="2147483884" r:id="rId4"/>
    <p:sldLayoutId id="2147483883" r:id="rId5"/>
    <p:sldLayoutId id="2147483882" r:id="rId6"/>
    <p:sldLayoutId id="2147483881" r:id="rId7"/>
    <p:sldLayoutId id="2147483880" r:id="rId8"/>
    <p:sldLayoutId id="2147483879" r:id="rId9"/>
    <p:sldLayoutId id="2147483878" r:id="rId10"/>
    <p:sldLayoutId id="2147483877" r:id="rId11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1071563" rtl="0" fontAlgn="base">
        <a:spcBef>
          <a:spcPct val="0"/>
        </a:spcBef>
        <a:spcAft>
          <a:spcPct val="0"/>
        </a:spcAft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715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2pPr>
      <a:lvl3pPr algn="ctr" defTabSz="10715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3pPr>
      <a:lvl4pPr algn="ctr" defTabSz="10715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4pPr>
      <a:lvl5pPr algn="ctr" defTabSz="10715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5pPr>
      <a:lvl6pPr marL="457200" algn="ctr" defTabSz="10715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6pPr>
      <a:lvl7pPr marL="914400" algn="ctr" defTabSz="10715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7pPr>
      <a:lvl8pPr marL="1371600" algn="ctr" defTabSz="10715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8pPr>
      <a:lvl9pPr marL="1828800" algn="ctr" defTabSz="10715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9pPr>
    </p:titleStyle>
    <p:bodyStyle>
      <a:lvl1pPr marL="401638" indent="-401638" algn="l" defTabSz="1071563" rtl="0" fontAlgn="base">
        <a:spcBef>
          <a:spcPct val="20000"/>
        </a:spcBef>
        <a:spcAft>
          <a:spcPct val="0"/>
        </a:spcAft>
        <a:buFont typeface="Arial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1538" indent="-334963" algn="l" defTabSz="1071563" rtl="0" fontAlgn="base">
        <a:spcBef>
          <a:spcPct val="20000"/>
        </a:spcBef>
        <a:spcAft>
          <a:spcPct val="0"/>
        </a:spcAft>
        <a:buFont typeface="Arial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39850" indent="-266700" algn="l" defTabSz="1071563" rtl="0" fontAlgn="base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76425" indent="-266700" algn="l" defTabSz="1071563" rtl="0" fontAlgn="base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413000" indent="-266700" algn="l" defTabSz="1071563" rtl="0" fontAlgn="base">
        <a:spcBef>
          <a:spcPct val="20000"/>
        </a:spcBef>
        <a:spcAft>
          <a:spcPct val="0"/>
        </a:spcAft>
        <a:buFont typeface="Arial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50074" indent="-268188" algn="l" defTabSz="107275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86452" indent="-268188" algn="l" defTabSz="107275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22829" indent="-268188" algn="l" defTabSz="107275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59205" indent="-268188" algn="l" defTabSz="1072755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7275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6377" algn="l" defTabSz="107275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755" algn="l" defTabSz="107275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9131" algn="l" defTabSz="107275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5508" algn="l" defTabSz="107275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81886" algn="l" defTabSz="107275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18263" algn="l" defTabSz="107275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54639" algn="l" defTabSz="107275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91018" algn="l" defTabSz="107275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93900" y="1916113"/>
            <a:ext cx="5011738" cy="782637"/>
          </a:xfrm>
          <a:prstGeom prst="rect">
            <a:avLst/>
          </a:prstGeom>
          <a:noFill/>
        </p:spPr>
        <p:txBody>
          <a:bodyPr lIns="82936" tIns="41469" rIns="82936" bIns="41469">
            <a:spAutoFit/>
          </a:bodyPr>
          <a:lstStyle/>
          <a:p>
            <a:pPr algn="ctr"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500" b="1" u="sng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Elecard</a:t>
            </a:r>
            <a:r>
              <a:rPr lang="en-US" sz="4500" b="1" u="sng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Group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088" y="2981325"/>
            <a:ext cx="7675562" cy="1462088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r>
              <a:rPr lang="ru-RU" sz="3400" b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IPTV от головной станции до регионов: </a:t>
            </a:r>
          </a:p>
          <a:p>
            <a:r>
              <a:rPr lang="ru-RU" sz="3400" b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просто, надежно, удобно</a:t>
            </a:r>
          </a:p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Текст 4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/>
          <a:lstStyle/>
          <a:p>
            <a:r>
              <a:rPr lang="ru-RU" u="sng" smtClean="0"/>
              <a:t>Столица - Регион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 rtlCol="0">
            <a:normAutofit/>
          </a:bodyPr>
          <a:lstStyle/>
          <a:p>
            <a:pPr marL="402283" indent="-402283" defTabSz="1072755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marL="0" indent="0" defTabSz="1072755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400" dirty="0" smtClean="0"/>
          </a:p>
          <a:p>
            <a:pPr marL="0" indent="0" defTabSz="1072755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400" dirty="0"/>
          </a:p>
          <a:p>
            <a:pPr marL="0" indent="0" defTabSz="1072755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400" dirty="0" smtClean="0"/>
          </a:p>
          <a:p>
            <a:pPr marL="0" indent="0" defTabSz="1072755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400" dirty="0"/>
          </a:p>
          <a:p>
            <a:pPr marL="0" indent="0" defTabSz="1072755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400" dirty="0" smtClean="0"/>
          </a:p>
          <a:p>
            <a:pPr marL="0" indent="0" defTabSz="1072755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400" dirty="0"/>
          </a:p>
          <a:p>
            <a:pPr marL="0" indent="0" defTabSz="1072755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400" dirty="0" smtClean="0"/>
          </a:p>
          <a:p>
            <a:pPr marL="0" indent="0" defTabSz="1072755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400" dirty="0" smtClean="0"/>
          </a:p>
          <a:p>
            <a:pPr marL="0" indent="0" defTabSz="1072755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400" dirty="0"/>
          </a:p>
          <a:p>
            <a:pPr marL="0" indent="0" defTabSz="1072755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500" b="1" dirty="0" smtClean="0">
                <a:solidFill>
                  <a:srgbClr val="002060"/>
                </a:solidFill>
              </a:rPr>
              <a:t>Прием </a:t>
            </a:r>
            <a:r>
              <a:rPr lang="ru-RU" sz="1500" b="1" dirty="0">
                <a:solidFill>
                  <a:srgbClr val="002060"/>
                </a:solidFill>
              </a:rPr>
              <a:t>основного пакета телеканалов </a:t>
            </a:r>
            <a:endParaRPr lang="ru-RU" sz="1500" b="1" dirty="0" smtClean="0">
              <a:solidFill>
                <a:srgbClr val="002060"/>
              </a:solidFill>
            </a:endParaRPr>
          </a:p>
          <a:p>
            <a:pPr marL="0" indent="0" defTabSz="1072755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500" b="1" dirty="0" smtClean="0">
                <a:solidFill>
                  <a:srgbClr val="002060"/>
                </a:solidFill>
              </a:rPr>
              <a:t>с </a:t>
            </a:r>
            <a:r>
              <a:rPr lang="ru-RU" sz="1500" b="1" dirty="0">
                <a:solidFill>
                  <a:srgbClr val="002060"/>
                </a:solidFill>
              </a:rPr>
              <a:t>ГС </a:t>
            </a:r>
            <a:r>
              <a:rPr lang="ru-RU" sz="1500" b="1" dirty="0" smtClean="0">
                <a:solidFill>
                  <a:srgbClr val="002060"/>
                </a:solidFill>
              </a:rPr>
              <a:t>Столица</a:t>
            </a:r>
            <a:endParaRPr lang="ru-RU" sz="1500" b="1" dirty="0">
              <a:solidFill>
                <a:srgbClr val="002060"/>
              </a:solidFill>
            </a:endParaRPr>
          </a:p>
        </p:txBody>
      </p:sp>
      <p:sp>
        <p:nvSpPr>
          <p:cNvPr id="32771" name="Текст 6"/>
          <p:cNvSpPr>
            <a:spLocks noGrp="1"/>
          </p:cNvSpPr>
          <p:nvPr>
            <p:ph type="body" sz="quarter" idx="3"/>
          </p:nvPr>
        </p:nvSpPr>
        <p:spPr>
          <a:xfrm>
            <a:off x="5292725" y="1493838"/>
            <a:ext cx="2951163" cy="639762"/>
          </a:xfrm>
        </p:spPr>
        <p:txBody>
          <a:bodyPr/>
          <a:lstStyle/>
          <a:p>
            <a:r>
              <a:rPr lang="ru-RU" u="sng" smtClean="0"/>
              <a:t>Регион - Регион</a:t>
            </a:r>
          </a:p>
        </p:txBody>
      </p:sp>
      <p:sp>
        <p:nvSpPr>
          <p:cNvPr id="32772" name="Объект 7"/>
          <p:cNvSpPr>
            <a:spLocks noGrp="1"/>
          </p:cNvSpPr>
          <p:nvPr>
            <p:ph sz="quarter" idx="4"/>
          </p:nvPr>
        </p:nvSpPr>
        <p:spPr>
          <a:xfrm>
            <a:off x="4718050" y="2133600"/>
            <a:ext cx="4041775" cy="3951288"/>
          </a:xfrm>
        </p:spPr>
        <p:txBody>
          <a:bodyPr/>
          <a:lstStyle/>
          <a:p>
            <a:pPr marL="0" indent="0" algn="just">
              <a:buFont typeface="Arial" charset="0"/>
              <a:buNone/>
            </a:pPr>
            <a:endParaRPr lang="ru-RU" sz="1400" b="1" smtClean="0">
              <a:solidFill>
                <a:srgbClr val="002060"/>
              </a:solidFill>
            </a:endParaRPr>
          </a:p>
          <a:p>
            <a:pPr marL="0" indent="0" algn="just">
              <a:buFont typeface="Arial" charset="0"/>
              <a:buNone/>
            </a:pPr>
            <a:r>
              <a:rPr lang="ru-RU" sz="1500" b="1" smtClean="0">
                <a:solidFill>
                  <a:srgbClr val="002060"/>
                </a:solidFill>
              </a:rPr>
              <a:t>Расширение списка каналов каждого региона за счет обмена местными или недостающими каналами</a:t>
            </a:r>
          </a:p>
          <a:p>
            <a:pPr marL="0" indent="0">
              <a:buFont typeface="Arial" charset="0"/>
              <a:buNone/>
            </a:pPr>
            <a:endParaRPr lang="ru-RU" sz="1400" smtClean="0"/>
          </a:p>
          <a:p>
            <a:pPr marL="0" indent="0">
              <a:buFont typeface="Arial" charset="0"/>
              <a:buNone/>
            </a:pPr>
            <a:endParaRPr lang="ru-RU" sz="1400" smtClean="0"/>
          </a:p>
        </p:txBody>
      </p:sp>
      <p:pic>
        <p:nvPicPr>
          <p:cNvPr id="32773" name="Picture 2" descr="C:\Users\Maria.Ber\Desktop\ГС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2584450"/>
            <a:ext cx="884238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38125" y="2249488"/>
            <a:ext cx="1630363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ГС Регион</a:t>
            </a:r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32775" name="Picture 2" descr="C:\Users\Maria.Ber\Desktop\ГС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9975" y="2584450"/>
            <a:ext cx="882650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043113" y="2276475"/>
            <a:ext cx="163195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ГС Столица</a:t>
            </a:r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32777" name="Picture 2" descr="C:\Users\Maria.Ber\Desktop\ГС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0" y="3643313"/>
            <a:ext cx="884238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5095875" y="3308350"/>
            <a:ext cx="1630363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ГС Регион </a:t>
            </a:r>
            <a:r>
              <a:rPr lang="en-US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N</a:t>
            </a:r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32779" name="Picture 2" descr="C:\Users\Maria.Ber\Desktop\ГС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7725" y="3643313"/>
            <a:ext cx="884238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6900863" y="3335338"/>
            <a:ext cx="1631950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ГС Регион М</a:t>
            </a:r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grpSp>
        <p:nvGrpSpPr>
          <p:cNvPr id="32781" name="Группа 1"/>
          <p:cNvGrpSpPr>
            <a:grpSpLocks/>
          </p:cNvGrpSpPr>
          <p:nvPr/>
        </p:nvGrpSpPr>
        <p:grpSpPr bwMode="auto">
          <a:xfrm>
            <a:off x="1444625" y="3321050"/>
            <a:ext cx="966788" cy="107950"/>
            <a:chOff x="1754342" y="3142095"/>
            <a:chExt cx="967742" cy="107424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1754342" y="3145255"/>
              <a:ext cx="667408" cy="101105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9" name="Равнобедренный треугольник 18"/>
            <p:cNvSpPr/>
            <p:nvPr/>
          </p:nvSpPr>
          <p:spPr>
            <a:xfrm rot="5400000">
              <a:off x="2480852" y="3133843"/>
              <a:ext cx="104264" cy="120769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0" name="Равнобедренный треугольник 19"/>
            <p:cNvSpPr/>
            <p:nvPr/>
          </p:nvSpPr>
          <p:spPr>
            <a:xfrm rot="5400000">
              <a:off x="2609567" y="3137003"/>
              <a:ext cx="104264" cy="120769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32782" name="TextBox 20"/>
          <p:cNvSpPr txBox="1">
            <a:spLocks noChangeArrowheads="1"/>
          </p:cNvSpPr>
          <p:nvPr/>
        </p:nvSpPr>
        <p:spPr bwMode="auto">
          <a:xfrm>
            <a:off x="1633538" y="3038475"/>
            <a:ext cx="503237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latin typeface="Calibri" pitchFamily="34" charset="0"/>
              </a:rPr>
              <a:t> HTTP</a:t>
            </a:r>
            <a:endParaRPr lang="ru-RU" sz="1600" b="1">
              <a:latin typeface="Calibri" pitchFamily="34" charset="0"/>
            </a:endParaRPr>
          </a:p>
        </p:txBody>
      </p:sp>
      <p:grpSp>
        <p:nvGrpSpPr>
          <p:cNvPr id="32783" name="Группа 21"/>
          <p:cNvGrpSpPr>
            <a:grpSpLocks/>
          </p:cNvGrpSpPr>
          <p:nvPr/>
        </p:nvGrpSpPr>
        <p:grpSpPr bwMode="auto">
          <a:xfrm>
            <a:off x="6281738" y="4029075"/>
            <a:ext cx="966787" cy="107950"/>
            <a:chOff x="1754342" y="3142095"/>
            <a:chExt cx="967742" cy="107424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754342" y="3145255"/>
              <a:ext cx="667409" cy="101105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24" name="Равнобедренный треугольник 23"/>
            <p:cNvSpPr/>
            <p:nvPr/>
          </p:nvSpPr>
          <p:spPr>
            <a:xfrm rot="5400000">
              <a:off x="2480853" y="3133843"/>
              <a:ext cx="104264" cy="120769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5" name="Равнобедренный треугольник 24"/>
            <p:cNvSpPr/>
            <p:nvPr/>
          </p:nvSpPr>
          <p:spPr>
            <a:xfrm rot="5400000">
              <a:off x="2609567" y="3137003"/>
              <a:ext cx="104264" cy="120769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32784" name="TextBox 25"/>
          <p:cNvSpPr txBox="1">
            <a:spLocks noChangeArrowheads="1"/>
          </p:cNvSpPr>
          <p:nvPr/>
        </p:nvSpPr>
        <p:spPr bwMode="auto">
          <a:xfrm>
            <a:off x="6470650" y="3746500"/>
            <a:ext cx="50323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latin typeface="Calibri" pitchFamily="34" charset="0"/>
              </a:rPr>
              <a:t> HTTP</a:t>
            </a:r>
            <a:endParaRPr lang="ru-RU" sz="1600" b="1">
              <a:latin typeface="Calibri" pitchFamily="34" charset="0"/>
            </a:endParaRPr>
          </a:p>
        </p:txBody>
      </p:sp>
      <p:grpSp>
        <p:nvGrpSpPr>
          <p:cNvPr id="32785" name="Группа 26"/>
          <p:cNvGrpSpPr>
            <a:grpSpLocks/>
          </p:cNvGrpSpPr>
          <p:nvPr/>
        </p:nvGrpSpPr>
        <p:grpSpPr bwMode="auto">
          <a:xfrm rot="10800000">
            <a:off x="6261100" y="4667250"/>
            <a:ext cx="968375" cy="106363"/>
            <a:chOff x="1754342" y="3142095"/>
            <a:chExt cx="967742" cy="107424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1754342" y="3145302"/>
              <a:ext cx="666314" cy="101011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29" name="Равнобедренный треугольник 28"/>
            <p:cNvSpPr/>
            <p:nvPr/>
          </p:nvSpPr>
          <p:spPr>
            <a:xfrm rot="5400000">
              <a:off x="2482773" y="3133918"/>
              <a:ext cx="104217" cy="120571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0" name="Равнобедренный треугольник 29"/>
            <p:cNvSpPr/>
            <p:nvPr/>
          </p:nvSpPr>
          <p:spPr>
            <a:xfrm rot="5400000">
              <a:off x="2611276" y="3137125"/>
              <a:ext cx="104217" cy="120571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32786" name="TextBox 30"/>
          <p:cNvSpPr txBox="1">
            <a:spLocks noChangeArrowheads="1"/>
          </p:cNvSpPr>
          <p:nvPr/>
        </p:nvSpPr>
        <p:spPr bwMode="auto">
          <a:xfrm>
            <a:off x="6546850" y="4419600"/>
            <a:ext cx="50323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latin typeface="Calibri" pitchFamily="34" charset="0"/>
              </a:rPr>
              <a:t> HTTP</a:t>
            </a:r>
            <a:endParaRPr lang="ru-RU" sz="1600" b="1">
              <a:latin typeface="Calibri" pitchFamily="34" charset="0"/>
            </a:endParaRPr>
          </a:p>
        </p:txBody>
      </p:sp>
      <p:sp>
        <p:nvSpPr>
          <p:cNvPr id="32" name="Полилиния 31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755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755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Схема взаимодействия ГС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8313" y="2781300"/>
            <a:ext cx="8140700" cy="210502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1072755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800" b="1" u="sng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Ключевые преимущества решения </a:t>
            </a:r>
            <a:r>
              <a:rPr lang="en-US" sz="1800" b="1" u="sng" dirty="0" err="1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Elecard</a:t>
            </a:r>
            <a:r>
              <a:rPr lang="ru-RU" sz="1800" b="1" u="sng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:</a:t>
            </a:r>
            <a:endParaRPr lang="ru-RU" sz="1800" b="1" u="sng" dirty="0">
              <a:solidFill>
                <a:srgbClr val="002060"/>
              </a:solidFill>
              <a:latin typeface="+mj-lt"/>
              <a:cs typeface="Arial" panose="020B0604020202020204" pitchFamily="34" charset="0"/>
            </a:endParaRPr>
          </a:p>
          <a:p>
            <a:pPr defTabSz="1072755" fontAlgn="auto">
              <a:spcBef>
                <a:spcPct val="20000"/>
              </a:spcBef>
              <a:spcAft>
                <a:spcPts val="0"/>
              </a:spcAft>
              <a:defRPr/>
            </a:pPr>
            <a:endParaRPr lang="ru-RU" sz="1400" b="1" dirty="0">
              <a:solidFill>
                <a:srgbClr val="2F5897"/>
              </a:solidFill>
              <a:latin typeface="+mj-lt"/>
              <a:cs typeface="Arial" panose="020B0604020202020204" pitchFamily="34" charset="0"/>
            </a:endParaRPr>
          </a:p>
          <a:p>
            <a:pPr defTabSz="1072755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120000"/>
              <a:defRPr/>
            </a:pPr>
            <a:r>
              <a:rPr lang="en-US" sz="1600" b="1" dirty="0">
                <a:solidFill>
                  <a:srgbClr val="2F5897"/>
                </a:solidFill>
                <a:latin typeface="+mj-lt"/>
                <a:cs typeface="Arial" panose="020B0604020202020204" pitchFamily="34" charset="0"/>
              </a:rPr>
              <a:t>      </a:t>
            </a:r>
            <a:r>
              <a:rPr lang="ru-RU" sz="1600" b="1" dirty="0">
                <a:solidFill>
                  <a:srgbClr val="2F5897"/>
                </a:solidFill>
                <a:latin typeface="+mj-lt"/>
                <a:cs typeface="Arial" panose="020B0604020202020204" pitchFamily="34" charset="0"/>
              </a:rPr>
              <a:t>Широкий </a:t>
            </a:r>
            <a:r>
              <a:rPr lang="ru-RU" sz="1600" b="1" dirty="0">
                <a:solidFill>
                  <a:srgbClr val="2F5897"/>
                </a:solidFill>
                <a:latin typeface="+mj-lt"/>
                <a:cs typeface="Arial" panose="020B0604020202020204" pitchFamily="34" charset="0"/>
              </a:rPr>
              <a:t>функционал</a:t>
            </a:r>
          </a:p>
          <a:p>
            <a:pPr defTabSz="1072755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120000"/>
              <a:defRPr/>
            </a:pPr>
            <a:r>
              <a:rPr lang="en-US" sz="1600" b="1" dirty="0">
                <a:solidFill>
                  <a:srgbClr val="2F5897"/>
                </a:solidFill>
                <a:latin typeface="+mj-lt"/>
                <a:cs typeface="Arial" panose="020B0604020202020204" pitchFamily="34" charset="0"/>
              </a:rPr>
              <a:t>      </a:t>
            </a:r>
            <a:r>
              <a:rPr lang="ru-RU" sz="1600" b="1" dirty="0">
                <a:solidFill>
                  <a:srgbClr val="2F5897"/>
                </a:solidFill>
                <a:latin typeface="+mj-lt"/>
                <a:cs typeface="Arial" panose="020B0604020202020204" pitchFamily="34" charset="0"/>
              </a:rPr>
              <a:t>Настройка готового решения </a:t>
            </a:r>
            <a:r>
              <a:rPr lang="ru-RU" sz="1600" b="1" dirty="0">
                <a:solidFill>
                  <a:srgbClr val="2F5897"/>
                </a:solidFill>
                <a:latin typeface="+mj-lt"/>
                <a:cs typeface="Arial" panose="020B0604020202020204" pitchFamily="34" charset="0"/>
              </a:rPr>
              <a:t>под конкретный проект </a:t>
            </a:r>
          </a:p>
          <a:p>
            <a:pPr defTabSz="1072755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120000"/>
              <a:defRPr/>
            </a:pPr>
            <a:r>
              <a:rPr lang="en-US" sz="1600" b="1" dirty="0">
                <a:solidFill>
                  <a:srgbClr val="2F5897"/>
                </a:solidFill>
                <a:latin typeface="+mj-lt"/>
                <a:cs typeface="Arial" panose="020B0604020202020204" pitchFamily="34" charset="0"/>
              </a:rPr>
              <a:t>      </a:t>
            </a:r>
            <a:r>
              <a:rPr lang="ru-RU" sz="1600" b="1" dirty="0">
                <a:solidFill>
                  <a:srgbClr val="2F5897"/>
                </a:solidFill>
                <a:latin typeface="+mj-lt"/>
                <a:cs typeface="Arial" panose="020B0604020202020204" pitchFamily="34" charset="0"/>
              </a:rPr>
              <a:t>Возможность </a:t>
            </a:r>
            <a:r>
              <a:rPr lang="ru-RU" sz="1600" b="1" dirty="0">
                <a:solidFill>
                  <a:srgbClr val="2F5897"/>
                </a:solidFill>
                <a:latin typeface="+mj-lt"/>
                <a:cs typeface="Arial" panose="020B0604020202020204" pitchFamily="34" charset="0"/>
              </a:rPr>
              <a:t>и удобство интеграции с сопутствующими продуктами</a:t>
            </a:r>
          </a:p>
          <a:p>
            <a:pPr defTabSz="1072755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120000"/>
              <a:defRPr/>
            </a:pPr>
            <a:r>
              <a:rPr lang="en-US" sz="1600" b="1" dirty="0">
                <a:solidFill>
                  <a:srgbClr val="2F5897"/>
                </a:solidFill>
                <a:latin typeface="+mj-lt"/>
                <a:cs typeface="Arial" panose="020B0604020202020204" pitchFamily="34" charset="0"/>
              </a:rPr>
              <a:t>      </a:t>
            </a:r>
            <a:r>
              <a:rPr lang="ru-RU" sz="1600" b="1" dirty="0">
                <a:solidFill>
                  <a:srgbClr val="2F5897"/>
                </a:solidFill>
                <a:latin typeface="+mj-lt"/>
                <a:cs typeface="Arial" panose="020B0604020202020204" pitchFamily="34" charset="0"/>
              </a:rPr>
              <a:t>Простота </a:t>
            </a:r>
            <a:r>
              <a:rPr lang="ru-RU" sz="1600" b="1" dirty="0">
                <a:solidFill>
                  <a:srgbClr val="2F5897"/>
                </a:solidFill>
                <a:latin typeface="+mj-lt"/>
                <a:cs typeface="Arial" panose="020B0604020202020204" pitchFamily="34" charset="0"/>
              </a:rPr>
              <a:t>обновления</a:t>
            </a:r>
          </a:p>
          <a:p>
            <a:pPr defTabSz="1072755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120000"/>
              <a:defRPr/>
            </a:pPr>
            <a:r>
              <a:rPr lang="en-US" sz="1600" b="1" dirty="0">
                <a:solidFill>
                  <a:srgbClr val="2F5897"/>
                </a:solidFill>
                <a:latin typeface="+mj-lt"/>
                <a:cs typeface="Arial" panose="020B0604020202020204" pitchFamily="34" charset="0"/>
              </a:rPr>
              <a:t>      </a:t>
            </a:r>
            <a:r>
              <a:rPr lang="ru-RU" sz="1600" b="1" dirty="0">
                <a:solidFill>
                  <a:srgbClr val="2F5897"/>
                </a:solidFill>
                <a:latin typeface="+mj-lt"/>
                <a:cs typeface="Arial" panose="020B0604020202020204" pitchFamily="34" charset="0"/>
              </a:rPr>
              <a:t>Скорость и своевременность технической поддержки</a:t>
            </a:r>
            <a:endParaRPr lang="ru-RU" sz="1600" b="1" dirty="0">
              <a:solidFill>
                <a:srgbClr val="2F5897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68313" y="1484313"/>
            <a:ext cx="8351837" cy="1296987"/>
          </a:xfrm>
        </p:spPr>
        <p:txBody>
          <a:bodyPr rtlCol="0">
            <a:normAutofit fontScale="92500"/>
          </a:bodyPr>
          <a:lstStyle/>
          <a:p>
            <a:pPr marL="0" indent="0" defTabSz="1072755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900" b="1" u="sng" dirty="0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Основные производители:</a:t>
            </a:r>
          </a:p>
          <a:p>
            <a:pPr marL="0" indent="0" defTabSz="1072755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1500" dirty="0" smtClean="0">
              <a:latin typeface="+mj-lt"/>
              <a:cs typeface="Arial" panose="020B0604020202020204" pitchFamily="34" charset="0"/>
            </a:endParaRPr>
          </a:p>
          <a:p>
            <a:pPr marL="0" indent="0" algn="just" defTabSz="1072755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700" b="1" dirty="0" err="1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Elecard</a:t>
            </a:r>
            <a:r>
              <a:rPr lang="en-US" sz="1700" b="1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, </a:t>
            </a:r>
            <a:r>
              <a:rPr lang="en-US" sz="1700" b="1" dirty="0" err="1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SeaChange</a:t>
            </a:r>
            <a:r>
              <a:rPr lang="en-US" sz="1700" b="1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700" b="1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International, Espial Group, </a:t>
            </a:r>
            <a:r>
              <a:rPr lang="en-US" sz="1700" b="1" dirty="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Edgeware</a:t>
            </a:r>
            <a:r>
              <a:rPr lang="en-US" sz="1700" b="1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, </a:t>
            </a:r>
            <a:r>
              <a:rPr lang="en-US" sz="1700" b="1" dirty="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Anevia</a:t>
            </a:r>
            <a:r>
              <a:rPr lang="en-US" sz="1700" b="1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, </a:t>
            </a:r>
            <a:r>
              <a:rPr lang="en-US" sz="1700" b="1" dirty="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Nangu</a:t>
            </a:r>
            <a:r>
              <a:rPr lang="en-US" sz="1700" b="1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, Quadrille, </a:t>
            </a:r>
            <a:r>
              <a:rPr lang="en-US" sz="1700" b="1" dirty="0" err="1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Nevron</a:t>
            </a:r>
            <a:r>
              <a:rPr lang="en-US" sz="1700" b="1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, </a:t>
            </a:r>
            <a:r>
              <a:rPr lang="en-US" sz="1700" b="1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Unified </a:t>
            </a:r>
            <a:r>
              <a:rPr lang="en-US" sz="1700" b="1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Streaming, </a:t>
            </a:r>
            <a:r>
              <a:rPr lang="en-US" sz="1700" b="1" dirty="0" err="1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InfoValue</a:t>
            </a:r>
            <a:r>
              <a:rPr lang="en-US" sz="1700" b="1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, </a:t>
            </a:r>
            <a:r>
              <a:rPr lang="en-US" sz="1700" b="1" dirty="0" err="1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SnapTV</a:t>
            </a:r>
            <a:r>
              <a:rPr lang="en-US" sz="1700" b="1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, </a:t>
            </a:r>
            <a:r>
              <a:rPr lang="en-US" sz="1700" b="1" dirty="0" err="1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Wowza</a:t>
            </a:r>
            <a:r>
              <a:rPr lang="en-US" sz="1700" b="1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, Harmonics, </a:t>
            </a:r>
            <a:r>
              <a:rPr lang="en-US" sz="1700" b="1" dirty="0" err="1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Ericcson</a:t>
            </a:r>
            <a:r>
              <a:rPr lang="en-US" sz="1700" b="1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, Huawei, Motorola, etc.</a:t>
            </a:r>
          </a:p>
        </p:txBody>
      </p:sp>
      <p:sp>
        <p:nvSpPr>
          <p:cNvPr id="4" name="Полилиния 3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755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755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Обзор решений на рынке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68313" y="5053013"/>
            <a:ext cx="8496300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Компания </a:t>
            </a:r>
            <a:r>
              <a:rPr lang="en-US" sz="1600" b="1" dirty="0" err="1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Elecard</a:t>
            </a:r>
            <a:r>
              <a:rPr lang="en-US" sz="16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ru-RU" sz="16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предлагает комплексное решение, построенное на базе наших </a:t>
            </a:r>
            <a:r>
              <a:rPr lang="ru-RU" sz="16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технологий</a:t>
            </a:r>
            <a:r>
              <a:rPr lang="ru-RU" sz="16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,</a:t>
            </a:r>
            <a:r>
              <a:rPr lang="ru-RU" sz="16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 </a:t>
            </a:r>
            <a:endParaRPr lang="en-US" sz="1600" b="1" dirty="0">
              <a:solidFill>
                <a:srgbClr val="002060"/>
              </a:solidFill>
              <a:latin typeface="+mj-lt"/>
              <a:cs typeface="Arial" panose="020B0604020202020204" pitchFamily="34" charset="0"/>
            </a:endParaRPr>
          </a:p>
          <a:p>
            <a:pPr algn="ctr"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учитывая </a:t>
            </a:r>
            <a:r>
              <a:rPr lang="ru-RU" sz="16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25-летний опыт разработки в области </a:t>
            </a:r>
            <a:r>
              <a:rPr lang="ru-RU" sz="1600" b="1" dirty="0" err="1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видеокодирования</a:t>
            </a:r>
            <a:r>
              <a:rPr lang="ru-RU" sz="16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, </a:t>
            </a:r>
            <a:endParaRPr lang="en-US" sz="1600" b="1" dirty="0">
              <a:solidFill>
                <a:srgbClr val="002060"/>
              </a:solidFill>
              <a:latin typeface="+mj-lt"/>
              <a:cs typeface="Arial" panose="020B0604020202020204" pitchFamily="34" charset="0"/>
            </a:endParaRPr>
          </a:p>
          <a:p>
            <a:pPr algn="ctr"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и своевременную поддержку данного решения специалистами компании </a:t>
            </a:r>
            <a:endParaRPr lang="ru-RU" sz="1600" b="1" dirty="0">
              <a:solidFill>
                <a:srgbClr val="002060"/>
              </a:solidFill>
              <a:latin typeface="+mj-lt"/>
              <a:cs typeface="+mn-cs"/>
            </a:endParaRPr>
          </a:p>
        </p:txBody>
      </p:sp>
      <p:grpSp>
        <p:nvGrpSpPr>
          <p:cNvPr id="34821" name="Группа 21"/>
          <p:cNvGrpSpPr>
            <a:grpSpLocks/>
          </p:cNvGrpSpPr>
          <p:nvPr/>
        </p:nvGrpSpPr>
        <p:grpSpPr bwMode="auto">
          <a:xfrm>
            <a:off x="539750" y="3440113"/>
            <a:ext cx="182563" cy="182562"/>
            <a:chOff x="5444991" y="4420799"/>
            <a:chExt cx="182562" cy="182562"/>
          </a:xfrm>
        </p:grpSpPr>
        <p:sp>
          <p:nvSpPr>
            <p:cNvPr id="23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4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4822" name="Группа 24"/>
          <p:cNvGrpSpPr>
            <a:grpSpLocks/>
          </p:cNvGrpSpPr>
          <p:nvPr/>
        </p:nvGrpSpPr>
        <p:grpSpPr bwMode="auto">
          <a:xfrm>
            <a:off x="539750" y="3716338"/>
            <a:ext cx="182563" cy="182562"/>
            <a:chOff x="108298" y="2060727"/>
            <a:chExt cx="182562" cy="182562"/>
          </a:xfrm>
        </p:grpSpPr>
        <p:sp>
          <p:nvSpPr>
            <p:cNvPr id="26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7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4823" name="Группа 28"/>
          <p:cNvGrpSpPr>
            <a:grpSpLocks/>
          </p:cNvGrpSpPr>
          <p:nvPr/>
        </p:nvGrpSpPr>
        <p:grpSpPr bwMode="auto">
          <a:xfrm>
            <a:off x="539750" y="4005263"/>
            <a:ext cx="182563" cy="182562"/>
            <a:chOff x="108298" y="2060727"/>
            <a:chExt cx="182562" cy="182562"/>
          </a:xfrm>
        </p:grpSpPr>
        <p:sp>
          <p:nvSpPr>
            <p:cNvPr id="30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1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4824" name="Группа 31"/>
          <p:cNvGrpSpPr>
            <a:grpSpLocks/>
          </p:cNvGrpSpPr>
          <p:nvPr/>
        </p:nvGrpSpPr>
        <p:grpSpPr bwMode="auto">
          <a:xfrm>
            <a:off x="539750" y="4292600"/>
            <a:ext cx="182563" cy="182563"/>
            <a:chOff x="5444991" y="4420799"/>
            <a:chExt cx="182562" cy="182562"/>
          </a:xfrm>
        </p:grpSpPr>
        <p:sp>
          <p:nvSpPr>
            <p:cNvPr id="33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4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4825" name="Группа 34"/>
          <p:cNvGrpSpPr>
            <a:grpSpLocks/>
          </p:cNvGrpSpPr>
          <p:nvPr/>
        </p:nvGrpSpPr>
        <p:grpSpPr bwMode="auto">
          <a:xfrm>
            <a:off x="539750" y="4581525"/>
            <a:ext cx="182563" cy="182563"/>
            <a:chOff x="108298" y="2060727"/>
            <a:chExt cx="182562" cy="182562"/>
          </a:xfrm>
        </p:grpSpPr>
        <p:sp>
          <p:nvSpPr>
            <p:cNvPr id="36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7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Группа 4"/>
          <p:cNvGrpSpPr>
            <a:grpSpLocks/>
          </p:cNvGrpSpPr>
          <p:nvPr/>
        </p:nvGrpSpPr>
        <p:grpSpPr bwMode="auto">
          <a:xfrm>
            <a:off x="3235325" y="3500438"/>
            <a:ext cx="2789238" cy="1911350"/>
            <a:chOff x="3064955" y="3187649"/>
            <a:chExt cx="2489683" cy="1623119"/>
          </a:xfrm>
        </p:grpSpPr>
        <p:pic>
          <p:nvPicPr>
            <p:cNvPr id="36891" name="Picture 3" descr="C:\Users\Maria.Ber\Desktop\Рисунок1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064955" y="3187649"/>
              <a:ext cx="2489683" cy="1623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92" name="TextBox 5"/>
            <p:cNvSpPr txBox="1">
              <a:spLocks noChangeArrowheads="1"/>
            </p:cNvSpPr>
            <p:nvPr/>
          </p:nvSpPr>
          <p:spPr bwMode="auto">
            <a:xfrm>
              <a:off x="3487158" y="3618726"/>
              <a:ext cx="1656184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sz="2200" b="1">
                  <a:solidFill>
                    <a:schemeClr val="bg1"/>
                  </a:solidFill>
                  <a:latin typeface="Calibri" pitchFamily="34" charset="0"/>
                </a:rPr>
                <a:t>V-Cinema Media Server</a:t>
              </a:r>
              <a:endParaRPr lang="ru-RU" sz="22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36866" name="Группа 14"/>
          <p:cNvGrpSpPr>
            <a:grpSpLocks/>
          </p:cNvGrpSpPr>
          <p:nvPr/>
        </p:nvGrpSpPr>
        <p:grpSpPr bwMode="auto">
          <a:xfrm>
            <a:off x="2944813" y="1773238"/>
            <a:ext cx="1439862" cy="950912"/>
            <a:chOff x="1214447" y="2846441"/>
            <a:chExt cx="2489683" cy="1623119"/>
          </a:xfrm>
        </p:grpSpPr>
        <p:pic>
          <p:nvPicPr>
            <p:cNvPr id="36889" name="Picture 3" descr="C:\Users\Maria.Ber\Desktop\Рисунок1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14447" y="2846441"/>
              <a:ext cx="2489683" cy="1623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90" name="TextBox 16"/>
            <p:cNvSpPr txBox="1">
              <a:spLocks noChangeArrowheads="1"/>
            </p:cNvSpPr>
            <p:nvPr/>
          </p:nvSpPr>
          <p:spPr bwMode="auto">
            <a:xfrm>
              <a:off x="1631196" y="3248830"/>
              <a:ext cx="1656184" cy="6949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latin typeface="Calibri" pitchFamily="34" charset="0"/>
                </a:rPr>
                <a:t>Stream Switcher</a:t>
              </a:r>
              <a:endParaRPr lang="ru-RU" sz="16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36867" name="Группа 17"/>
          <p:cNvGrpSpPr>
            <a:grpSpLocks/>
          </p:cNvGrpSpPr>
          <p:nvPr/>
        </p:nvGrpSpPr>
        <p:grpSpPr bwMode="auto">
          <a:xfrm>
            <a:off x="827088" y="2060575"/>
            <a:ext cx="1441450" cy="965200"/>
            <a:chOff x="971601" y="2780929"/>
            <a:chExt cx="2489683" cy="1623119"/>
          </a:xfrm>
        </p:grpSpPr>
        <p:pic>
          <p:nvPicPr>
            <p:cNvPr id="36887" name="Picture 3" descr="C:\Users\Maria.Ber\Desktop\Рисунок1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71601" y="2780929"/>
              <a:ext cx="2489683" cy="1623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88" name="TextBox 19"/>
            <p:cNvSpPr txBox="1">
              <a:spLocks noChangeArrowheads="1"/>
            </p:cNvSpPr>
            <p:nvPr/>
          </p:nvSpPr>
          <p:spPr bwMode="auto">
            <a:xfrm>
              <a:off x="1388350" y="3372932"/>
              <a:ext cx="1656185" cy="385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latin typeface="Calibri" pitchFamily="34" charset="0"/>
                </a:rPr>
                <a:t>HLS</a:t>
              </a:r>
              <a:endParaRPr lang="ru-RU" sz="16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36868" name="Группа 20"/>
          <p:cNvGrpSpPr>
            <a:grpSpLocks/>
          </p:cNvGrpSpPr>
          <p:nvPr/>
        </p:nvGrpSpPr>
        <p:grpSpPr bwMode="auto">
          <a:xfrm>
            <a:off x="827088" y="4508500"/>
            <a:ext cx="1441450" cy="973138"/>
            <a:chOff x="1338933" y="2972267"/>
            <a:chExt cx="2489683" cy="1623119"/>
          </a:xfrm>
        </p:grpSpPr>
        <p:pic>
          <p:nvPicPr>
            <p:cNvPr id="36885" name="Picture 3" descr="C:\Users\Maria.Ber\Desktop\Рисунок1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38933" y="2972267"/>
              <a:ext cx="2489683" cy="1623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86" name="TextBox 22"/>
            <p:cNvSpPr txBox="1">
              <a:spLocks noChangeArrowheads="1"/>
            </p:cNvSpPr>
            <p:nvPr/>
          </p:nvSpPr>
          <p:spPr bwMode="auto">
            <a:xfrm>
              <a:off x="1755682" y="3591159"/>
              <a:ext cx="1656184" cy="385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latin typeface="Calibri" pitchFamily="34" charset="0"/>
                </a:rPr>
                <a:t>Time Shift</a:t>
              </a:r>
              <a:endParaRPr lang="ru-RU" sz="16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36869" name="Группа 23"/>
          <p:cNvGrpSpPr>
            <a:grpSpLocks/>
          </p:cNvGrpSpPr>
          <p:nvPr/>
        </p:nvGrpSpPr>
        <p:grpSpPr bwMode="auto">
          <a:xfrm>
            <a:off x="6911975" y="2151063"/>
            <a:ext cx="1404938" cy="990600"/>
            <a:chOff x="875844" y="2280902"/>
            <a:chExt cx="2489683" cy="1623119"/>
          </a:xfrm>
        </p:grpSpPr>
        <p:pic>
          <p:nvPicPr>
            <p:cNvPr id="36883" name="Picture 3" descr="C:\Users\Maria.Ber\Desktop\Рисунок1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75844" y="2280902"/>
              <a:ext cx="2489683" cy="1623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84" name="TextBox 25"/>
            <p:cNvSpPr txBox="1">
              <a:spLocks noChangeArrowheads="1"/>
            </p:cNvSpPr>
            <p:nvPr/>
          </p:nvSpPr>
          <p:spPr bwMode="auto">
            <a:xfrm>
              <a:off x="1292593" y="2771658"/>
              <a:ext cx="1656186" cy="8074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latin typeface="Calibri" pitchFamily="34" charset="0"/>
                </a:rPr>
                <a:t>NVoD/</a:t>
              </a:r>
            </a:p>
            <a:p>
              <a:pPr algn="ctr"/>
              <a:r>
                <a:rPr lang="en-US" sz="1600" b="1">
                  <a:solidFill>
                    <a:schemeClr val="bg1"/>
                  </a:solidFill>
                  <a:latin typeface="Calibri" pitchFamily="34" charset="0"/>
                </a:rPr>
                <a:t>SVoD</a:t>
              </a:r>
              <a:endParaRPr lang="ru-RU" sz="16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36870" name="Группа 26"/>
          <p:cNvGrpSpPr>
            <a:grpSpLocks/>
          </p:cNvGrpSpPr>
          <p:nvPr/>
        </p:nvGrpSpPr>
        <p:grpSpPr bwMode="auto">
          <a:xfrm>
            <a:off x="6977063" y="4581525"/>
            <a:ext cx="1403350" cy="965200"/>
            <a:chOff x="971601" y="2780929"/>
            <a:chExt cx="2489683" cy="1623119"/>
          </a:xfrm>
        </p:grpSpPr>
        <p:pic>
          <p:nvPicPr>
            <p:cNvPr id="36881" name="Picture 3" descr="C:\Users\Maria.Ber\Desktop\Рисунок1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71601" y="2780929"/>
              <a:ext cx="2489683" cy="1623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82" name="TextBox 28"/>
            <p:cNvSpPr txBox="1">
              <a:spLocks noChangeArrowheads="1"/>
            </p:cNvSpPr>
            <p:nvPr/>
          </p:nvSpPr>
          <p:spPr bwMode="auto">
            <a:xfrm>
              <a:off x="1388348" y="3399823"/>
              <a:ext cx="1656185" cy="385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latin typeface="Calibri" pitchFamily="34" charset="0"/>
                </a:rPr>
                <a:t>NPVR</a:t>
              </a:r>
              <a:endParaRPr lang="ru-RU" sz="16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30" name="Rectangle 9"/>
          <p:cNvSpPr>
            <a:spLocks noChangeArrowheads="1"/>
          </p:cNvSpPr>
          <p:nvPr/>
        </p:nvSpPr>
        <p:spPr bwMode="gray">
          <a:xfrm rot="19560000">
            <a:off x="5767388" y="3332163"/>
            <a:ext cx="1276350" cy="152400"/>
          </a:xfrm>
          <a:prstGeom prst="rect">
            <a:avLst/>
          </a:prstGeom>
          <a:gradFill rotWithShape="1">
            <a:gsLst>
              <a:gs pos="0">
                <a:schemeClr val="accent3">
                  <a:lumMod val="50000"/>
                </a:schemeClr>
              </a:gs>
              <a:gs pos="50000">
                <a:schemeClr val="accent3"/>
              </a:gs>
              <a:gs pos="100000">
                <a:schemeClr val="accent3">
                  <a:lumMod val="5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31" name="Rectangle 9"/>
          <p:cNvSpPr>
            <a:spLocks noChangeArrowheads="1"/>
          </p:cNvSpPr>
          <p:nvPr/>
        </p:nvSpPr>
        <p:spPr bwMode="gray">
          <a:xfrm rot="20627630">
            <a:off x="2257425" y="4575175"/>
            <a:ext cx="1009650" cy="173038"/>
          </a:xfrm>
          <a:prstGeom prst="rect">
            <a:avLst/>
          </a:prstGeom>
          <a:gradFill rotWithShape="1">
            <a:gsLst>
              <a:gs pos="0">
                <a:schemeClr val="accent3">
                  <a:lumMod val="50000"/>
                </a:schemeClr>
              </a:gs>
              <a:gs pos="50000">
                <a:schemeClr val="accent3"/>
              </a:gs>
              <a:gs pos="100000">
                <a:schemeClr val="accent3">
                  <a:lumMod val="5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32" name="Rectangle 9"/>
          <p:cNvSpPr>
            <a:spLocks noChangeArrowheads="1"/>
          </p:cNvSpPr>
          <p:nvPr/>
        </p:nvSpPr>
        <p:spPr bwMode="gray">
          <a:xfrm rot="2064297">
            <a:off x="2144713" y="3165475"/>
            <a:ext cx="1257300" cy="163513"/>
          </a:xfrm>
          <a:prstGeom prst="rect">
            <a:avLst/>
          </a:prstGeom>
          <a:gradFill rotWithShape="1">
            <a:gsLst>
              <a:gs pos="0">
                <a:schemeClr val="accent3">
                  <a:lumMod val="50000"/>
                </a:schemeClr>
              </a:gs>
              <a:gs pos="50000">
                <a:schemeClr val="accent3"/>
              </a:gs>
              <a:gs pos="100000">
                <a:schemeClr val="accent3">
                  <a:lumMod val="5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33" name="Rectangle 9"/>
          <p:cNvSpPr>
            <a:spLocks noChangeArrowheads="1"/>
          </p:cNvSpPr>
          <p:nvPr/>
        </p:nvSpPr>
        <p:spPr bwMode="gray">
          <a:xfrm rot="960000">
            <a:off x="5959475" y="4683125"/>
            <a:ext cx="1009650" cy="173038"/>
          </a:xfrm>
          <a:prstGeom prst="rect">
            <a:avLst/>
          </a:prstGeom>
          <a:gradFill rotWithShape="1">
            <a:gsLst>
              <a:gs pos="0">
                <a:schemeClr val="accent3">
                  <a:lumMod val="50000"/>
                </a:schemeClr>
              </a:gs>
              <a:gs pos="50000">
                <a:schemeClr val="accent3"/>
              </a:gs>
              <a:gs pos="100000">
                <a:schemeClr val="accent3">
                  <a:lumMod val="5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34" name="Rectangle 9"/>
          <p:cNvSpPr>
            <a:spLocks noChangeArrowheads="1"/>
          </p:cNvSpPr>
          <p:nvPr/>
        </p:nvSpPr>
        <p:spPr bwMode="gray">
          <a:xfrm rot="15161929">
            <a:off x="3767932" y="3056731"/>
            <a:ext cx="668338" cy="193675"/>
          </a:xfrm>
          <a:prstGeom prst="rect">
            <a:avLst/>
          </a:prstGeom>
          <a:gradFill rotWithShape="1">
            <a:gsLst>
              <a:gs pos="0">
                <a:schemeClr val="accent3">
                  <a:lumMod val="50000"/>
                </a:schemeClr>
              </a:gs>
              <a:gs pos="50000">
                <a:schemeClr val="accent3"/>
              </a:gs>
              <a:gs pos="100000">
                <a:schemeClr val="accent3">
                  <a:lumMod val="5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35" name="Полилиния 34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755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755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Решение от </a:t>
            </a:r>
            <a:r>
              <a:rPr lang="ru-RU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Elecard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b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Программная линейка  </a:t>
            </a:r>
            <a:r>
              <a:rPr lang="ru-RU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Elecard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V-</a:t>
            </a:r>
            <a:r>
              <a:rPr lang="ru-RU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Cinema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  <p:grpSp>
        <p:nvGrpSpPr>
          <p:cNvPr id="36877" name="Группа 35"/>
          <p:cNvGrpSpPr>
            <a:grpSpLocks/>
          </p:cNvGrpSpPr>
          <p:nvPr/>
        </p:nvGrpSpPr>
        <p:grpSpPr bwMode="auto">
          <a:xfrm>
            <a:off x="4932363" y="1773238"/>
            <a:ext cx="1439862" cy="950912"/>
            <a:chOff x="1214447" y="2846441"/>
            <a:chExt cx="2489683" cy="1623119"/>
          </a:xfrm>
        </p:grpSpPr>
        <p:pic>
          <p:nvPicPr>
            <p:cNvPr id="36879" name="Picture 3" descr="C:\Users\Maria.Ber\Desktop\Рисунок1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14447" y="2846441"/>
              <a:ext cx="2489683" cy="1623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80" name="TextBox 37"/>
            <p:cNvSpPr txBox="1">
              <a:spLocks noChangeArrowheads="1"/>
            </p:cNvSpPr>
            <p:nvPr/>
          </p:nvSpPr>
          <p:spPr bwMode="auto">
            <a:xfrm>
              <a:off x="1693030" y="3437231"/>
              <a:ext cx="1656184" cy="420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latin typeface="Calibri" pitchFamily="34" charset="0"/>
                </a:rPr>
                <a:t>VoD</a:t>
              </a:r>
              <a:endParaRPr lang="ru-RU" sz="16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39" name="Rectangle 9"/>
          <p:cNvSpPr>
            <a:spLocks noChangeArrowheads="1"/>
          </p:cNvSpPr>
          <p:nvPr/>
        </p:nvSpPr>
        <p:spPr bwMode="gray">
          <a:xfrm rot="17220000">
            <a:off x="4839494" y="3056731"/>
            <a:ext cx="668338" cy="193675"/>
          </a:xfrm>
          <a:prstGeom prst="rect">
            <a:avLst/>
          </a:prstGeom>
          <a:gradFill rotWithShape="1">
            <a:gsLst>
              <a:gs pos="0">
                <a:schemeClr val="accent3">
                  <a:lumMod val="50000"/>
                </a:schemeClr>
              </a:gs>
              <a:gs pos="50000">
                <a:schemeClr val="accent3"/>
              </a:gs>
              <a:gs pos="100000">
                <a:schemeClr val="accent3">
                  <a:lumMod val="5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3" name="Группа 14"/>
          <p:cNvGrpSpPr>
            <a:grpSpLocks/>
          </p:cNvGrpSpPr>
          <p:nvPr/>
        </p:nvGrpSpPr>
        <p:grpSpPr bwMode="auto">
          <a:xfrm>
            <a:off x="3005138" y="5073650"/>
            <a:ext cx="1300162" cy="107950"/>
            <a:chOff x="1979712" y="1918411"/>
            <a:chExt cx="1298888" cy="142253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1979712" y="1922595"/>
              <a:ext cx="997559" cy="133885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7" name="Равнобедренный треугольник 16"/>
            <p:cNvSpPr/>
            <p:nvPr/>
          </p:nvSpPr>
          <p:spPr>
            <a:xfrm rot="5400000">
              <a:off x="3020838" y="1927180"/>
              <a:ext cx="138069" cy="120532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Равнобедренный треугольник 17"/>
            <p:cNvSpPr/>
            <p:nvPr/>
          </p:nvSpPr>
          <p:spPr>
            <a:xfrm rot="5400000">
              <a:off x="3149299" y="1931364"/>
              <a:ext cx="138069" cy="120532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8914" name="Группа 18"/>
          <p:cNvGrpSpPr>
            <a:grpSpLocks/>
          </p:cNvGrpSpPr>
          <p:nvPr/>
        </p:nvGrpSpPr>
        <p:grpSpPr bwMode="auto">
          <a:xfrm>
            <a:off x="2933700" y="2332038"/>
            <a:ext cx="4006850" cy="106362"/>
            <a:chOff x="135575" y="1918411"/>
            <a:chExt cx="3143025" cy="142253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35575" y="1922657"/>
              <a:ext cx="2841673" cy="133760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21" name="Равнобедренный треугольник 20"/>
            <p:cNvSpPr/>
            <p:nvPr/>
          </p:nvSpPr>
          <p:spPr>
            <a:xfrm rot="5400000">
              <a:off x="3020940" y="1927020"/>
              <a:ext cx="138007" cy="120790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2" name="Равнобедренный треугольник 21"/>
            <p:cNvSpPr/>
            <p:nvPr/>
          </p:nvSpPr>
          <p:spPr>
            <a:xfrm rot="5400000">
              <a:off x="3149202" y="1931266"/>
              <a:ext cx="138007" cy="120789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38915" name="AutoShape 8"/>
          <p:cNvSpPr>
            <a:spLocks noChangeArrowheads="1"/>
          </p:cNvSpPr>
          <p:nvPr/>
        </p:nvSpPr>
        <p:spPr bwMode="gray">
          <a:xfrm>
            <a:off x="476250" y="1841500"/>
            <a:ext cx="2376488" cy="40354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B0F0"/>
              </a:gs>
              <a:gs pos="100000">
                <a:schemeClr val="bg1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altLang="ru-RU" sz="1800" b="1">
              <a:latin typeface="Calibri" pitchFamily="34" charset="0"/>
            </a:endParaRPr>
          </a:p>
        </p:txBody>
      </p:sp>
      <p:sp>
        <p:nvSpPr>
          <p:cNvPr id="38916" name="AutoShape 8"/>
          <p:cNvSpPr>
            <a:spLocks noChangeArrowheads="1"/>
          </p:cNvSpPr>
          <p:nvPr/>
        </p:nvSpPr>
        <p:spPr bwMode="gray">
          <a:xfrm>
            <a:off x="7470775" y="1844675"/>
            <a:ext cx="1133475" cy="9794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Абоненты</a:t>
            </a:r>
          </a:p>
          <a:p>
            <a:pPr algn="ctr" eaLnBrk="0" hangingPunct="0"/>
            <a:r>
              <a:rPr lang="en-US" altLang="ru-RU" sz="1800" b="1">
                <a:latin typeface="Calibri" pitchFamily="34" charset="0"/>
              </a:rPr>
              <a:t> </a:t>
            </a:r>
            <a:r>
              <a:rPr lang="ru-RU" altLang="ru-RU" sz="1800" b="1">
                <a:latin typeface="Calibri" pitchFamily="34" charset="0"/>
              </a:rPr>
              <a:t>столицы</a:t>
            </a:r>
            <a:endParaRPr lang="en-US" altLang="ru-RU" sz="1800" b="1">
              <a:latin typeface="Calibri" pitchFamily="34" charset="0"/>
            </a:endParaRPr>
          </a:p>
        </p:txBody>
      </p:sp>
      <p:sp>
        <p:nvSpPr>
          <p:cNvPr id="38917" name="TextBox 44"/>
          <p:cNvSpPr txBox="1">
            <a:spLocks noChangeArrowheads="1"/>
          </p:cNvSpPr>
          <p:nvPr/>
        </p:nvSpPr>
        <p:spPr bwMode="auto">
          <a:xfrm>
            <a:off x="6302375" y="4767263"/>
            <a:ext cx="50165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latin typeface="Calibri" pitchFamily="34" charset="0"/>
              </a:rPr>
              <a:t> HTTP</a:t>
            </a:r>
            <a:endParaRPr lang="ru-RU" sz="1600" b="1">
              <a:latin typeface="Calibri" pitchFamily="34" charset="0"/>
            </a:endParaRPr>
          </a:p>
        </p:txBody>
      </p:sp>
      <p:sp>
        <p:nvSpPr>
          <p:cNvPr id="38918" name="AutoShape 8"/>
          <p:cNvSpPr>
            <a:spLocks noChangeArrowheads="1"/>
          </p:cNvSpPr>
          <p:nvPr/>
        </p:nvSpPr>
        <p:spPr bwMode="gray">
          <a:xfrm>
            <a:off x="7254875" y="4479925"/>
            <a:ext cx="1133475" cy="9794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altLang="ru-RU" sz="1800" b="1">
              <a:latin typeface="Calibri" pitchFamily="34" charset="0"/>
            </a:endParaRPr>
          </a:p>
          <a:p>
            <a:pPr algn="ctr" eaLnBrk="0" hangingPunct="0"/>
            <a:endParaRPr lang="en-US" altLang="ru-RU" sz="1800" b="1">
              <a:latin typeface="Calibri" pitchFamily="34" charset="0"/>
            </a:endParaRPr>
          </a:p>
        </p:txBody>
      </p:sp>
      <p:sp>
        <p:nvSpPr>
          <p:cNvPr id="38919" name="AutoShape 8"/>
          <p:cNvSpPr>
            <a:spLocks noChangeArrowheads="1"/>
          </p:cNvSpPr>
          <p:nvPr/>
        </p:nvSpPr>
        <p:spPr bwMode="gray">
          <a:xfrm>
            <a:off x="7686675" y="4479925"/>
            <a:ext cx="1133475" cy="9794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altLang="ru-RU" sz="1800" b="1">
              <a:latin typeface="Calibri" pitchFamily="34" charset="0"/>
            </a:endParaRPr>
          </a:p>
        </p:txBody>
      </p:sp>
      <p:sp>
        <p:nvSpPr>
          <p:cNvPr id="38920" name="AutoShape 8"/>
          <p:cNvSpPr>
            <a:spLocks noChangeArrowheads="1"/>
          </p:cNvSpPr>
          <p:nvPr/>
        </p:nvSpPr>
        <p:spPr bwMode="gray">
          <a:xfrm>
            <a:off x="7407275" y="4749800"/>
            <a:ext cx="1133475" cy="9794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Регионы</a:t>
            </a:r>
            <a:endParaRPr lang="en-US" altLang="ru-RU" sz="1800" b="1">
              <a:latin typeface="Calibri" pitchFamily="34" charset="0"/>
            </a:endParaRPr>
          </a:p>
        </p:txBody>
      </p:sp>
      <p:sp>
        <p:nvSpPr>
          <p:cNvPr id="38921" name="AutoShape 8"/>
          <p:cNvSpPr>
            <a:spLocks noChangeArrowheads="1"/>
          </p:cNvSpPr>
          <p:nvPr/>
        </p:nvSpPr>
        <p:spPr bwMode="gray">
          <a:xfrm>
            <a:off x="7470775" y="3027363"/>
            <a:ext cx="1133475" cy="9810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Абоненты</a:t>
            </a:r>
          </a:p>
          <a:p>
            <a:pPr algn="ctr" eaLnBrk="0" hangingPunct="0"/>
            <a:r>
              <a:rPr lang="en-US" altLang="ru-RU" sz="1800" b="1">
                <a:latin typeface="Calibri" pitchFamily="34" charset="0"/>
              </a:rPr>
              <a:t> </a:t>
            </a:r>
            <a:r>
              <a:rPr lang="ru-RU" altLang="ru-RU" sz="1800" b="1">
                <a:latin typeface="Calibri" pitchFamily="34" charset="0"/>
              </a:rPr>
              <a:t>столицы</a:t>
            </a:r>
            <a:endParaRPr lang="en-US" altLang="ru-RU" sz="1800" b="1">
              <a:latin typeface="Calibri" pitchFamily="34" charset="0"/>
            </a:endParaRPr>
          </a:p>
        </p:txBody>
      </p:sp>
      <p:grpSp>
        <p:nvGrpSpPr>
          <p:cNvPr id="38922" name="Группа 49"/>
          <p:cNvGrpSpPr>
            <a:grpSpLocks/>
          </p:cNvGrpSpPr>
          <p:nvPr/>
        </p:nvGrpSpPr>
        <p:grpSpPr bwMode="auto">
          <a:xfrm>
            <a:off x="4356100" y="4454525"/>
            <a:ext cx="1751013" cy="1214438"/>
            <a:chOff x="3526078" y="8018004"/>
            <a:chExt cx="2489683" cy="1623119"/>
          </a:xfrm>
        </p:grpSpPr>
        <p:pic>
          <p:nvPicPr>
            <p:cNvPr id="38953" name="Picture 3" descr="C:\Users\Maria.Ber\Desktop\Рисунок1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526078" y="8018004"/>
              <a:ext cx="2489683" cy="1623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54" name="TextBox 51"/>
            <p:cNvSpPr txBox="1">
              <a:spLocks noChangeArrowheads="1"/>
            </p:cNvSpPr>
            <p:nvPr/>
          </p:nvSpPr>
          <p:spPr bwMode="auto">
            <a:xfrm>
              <a:off x="3709902" y="8509395"/>
              <a:ext cx="2122034" cy="658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latin typeface="Calibri" pitchFamily="34" charset="0"/>
                </a:rPr>
                <a:t>V-Cinema</a:t>
              </a:r>
            </a:p>
            <a:p>
              <a:pPr algn="ctr"/>
              <a:r>
                <a:rPr lang="en-US" sz="1600" b="1">
                  <a:solidFill>
                    <a:schemeClr val="bg1"/>
                  </a:solidFill>
                  <a:latin typeface="Calibri" pitchFamily="34" charset="0"/>
                </a:rPr>
                <a:t>Stream Switcher</a:t>
              </a:r>
              <a:endParaRPr lang="ru-RU" sz="16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38923" name="Группа 52"/>
          <p:cNvGrpSpPr>
            <a:grpSpLocks/>
          </p:cNvGrpSpPr>
          <p:nvPr/>
        </p:nvGrpSpPr>
        <p:grpSpPr bwMode="auto">
          <a:xfrm>
            <a:off x="4356100" y="2932113"/>
            <a:ext cx="1727200" cy="1274762"/>
            <a:chOff x="971601" y="2746327"/>
            <a:chExt cx="2489683" cy="1623119"/>
          </a:xfrm>
        </p:grpSpPr>
        <p:pic>
          <p:nvPicPr>
            <p:cNvPr id="38951" name="Picture 3" descr="C:\Users\Maria.Ber\Desktop\Рисунок1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71601" y="2746327"/>
              <a:ext cx="2489683" cy="1623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52" name="TextBox 54"/>
            <p:cNvSpPr txBox="1">
              <a:spLocks noChangeArrowheads="1"/>
            </p:cNvSpPr>
            <p:nvPr/>
          </p:nvSpPr>
          <p:spPr bwMode="auto">
            <a:xfrm>
              <a:off x="1407209" y="3244574"/>
              <a:ext cx="1656185" cy="828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latin typeface="Calibri" pitchFamily="34" charset="0"/>
                </a:rPr>
                <a:t>V-Cinema</a:t>
              </a:r>
            </a:p>
            <a:p>
              <a:pPr algn="ctr"/>
              <a:r>
                <a:rPr lang="en-US" sz="1600" b="1">
                  <a:solidFill>
                    <a:schemeClr val="bg1"/>
                  </a:solidFill>
                  <a:latin typeface="Calibri" pitchFamily="34" charset="0"/>
                </a:rPr>
                <a:t>HLS</a:t>
              </a:r>
              <a:endParaRPr lang="ru-RU" sz="16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38924" name="TextBox 55"/>
          <p:cNvSpPr txBox="1">
            <a:spLocks noChangeArrowheads="1"/>
          </p:cNvSpPr>
          <p:nvPr/>
        </p:nvSpPr>
        <p:spPr bwMode="auto">
          <a:xfrm>
            <a:off x="4545013" y="2006600"/>
            <a:ext cx="13493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latin typeface="Calibri" pitchFamily="34" charset="0"/>
              </a:rPr>
              <a:t>UDP (multicast)</a:t>
            </a:r>
            <a:endParaRPr lang="ru-RU" sz="1600" b="1">
              <a:latin typeface="Calibri" pitchFamily="34" charset="0"/>
            </a:endParaRPr>
          </a:p>
        </p:txBody>
      </p:sp>
      <p:grpSp>
        <p:nvGrpSpPr>
          <p:cNvPr id="38925" name="Группа 61"/>
          <p:cNvGrpSpPr>
            <a:grpSpLocks/>
          </p:cNvGrpSpPr>
          <p:nvPr/>
        </p:nvGrpSpPr>
        <p:grpSpPr bwMode="auto">
          <a:xfrm>
            <a:off x="6161088" y="5014913"/>
            <a:ext cx="1093787" cy="106362"/>
            <a:chOff x="2420599" y="1918411"/>
            <a:chExt cx="858001" cy="142253"/>
          </a:xfrm>
        </p:grpSpPr>
        <p:sp>
          <p:nvSpPr>
            <p:cNvPr id="63" name="Прямоугольник 62"/>
            <p:cNvSpPr/>
            <p:nvPr/>
          </p:nvSpPr>
          <p:spPr>
            <a:xfrm>
              <a:off x="2420599" y="1922657"/>
              <a:ext cx="556642" cy="138007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64" name="Равнобедренный треугольник 63"/>
            <p:cNvSpPr/>
            <p:nvPr/>
          </p:nvSpPr>
          <p:spPr>
            <a:xfrm rot="5400000">
              <a:off x="3020936" y="1927018"/>
              <a:ext cx="138007" cy="120793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5" name="Равнобедренный треугольник 64"/>
            <p:cNvSpPr/>
            <p:nvPr/>
          </p:nvSpPr>
          <p:spPr>
            <a:xfrm rot="5400000">
              <a:off x="3149201" y="1931265"/>
              <a:ext cx="138007" cy="120792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38926" name="TextBox 65"/>
          <p:cNvSpPr txBox="1">
            <a:spLocks noChangeArrowheads="1"/>
          </p:cNvSpPr>
          <p:nvPr/>
        </p:nvSpPr>
        <p:spPr bwMode="auto">
          <a:xfrm>
            <a:off x="6305550" y="3271838"/>
            <a:ext cx="50165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latin typeface="Calibri" pitchFamily="34" charset="0"/>
              </a:rPr>
              <a:t> HLS</a:t>
            </a:r>
            <a:endParaRPr lang="ru-RU" sz="1600" b="1">
              <a:latin typeface="Calibri" pitchFamily="34" charset="0"/>
            </a:endParaRPr>
          </a:p>
        </p:txBody>
      </p:sp>
      <p:grpSp>
        <p:nvGrpSpPr>
          <p:cNvPr id="38927" name="Группа 66"/>
          <p:cNvGrpSpPr>
            <a:grpSpLocks/>
          </p:cNvGrpSpPr>
          <p:nvPr/>
        </p:nvGrpSpPr>
        <p:grpSpPr bwMode="auto">
          <a:xfrm>
            <a:off x="6164263" y="3519488"/>
            <a:ext cx="1093787" cy="106362"/>
            <a:chOff x="2420599" y="1918411"/>
            <a:chExt cx="858001" cy="142253"/>
          </a:xfrm>
        </p:grpSpPr>
        <p:sp>
          <p:nvSpPr>
            <p:cNvPr id="68" name="Прямоугольник 67"/>
            <p:cNvSpPr/>
            <p:nvPr/>
          </p:nvSpPr>
          <p:spPr>
            <a:xfrm>
              <a:off x="2420599" y="1922657"/>
              <a:ext cx="556642" cy="138007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69" name="Равнобедренный треугольник 68"/>
            <p:cNvSpPr/>
            <p:nvPr/>
          </p:nvSpPr>
          <p:spPr>
            <a:xfrm rot="5400000">
              <a:off x="3020936" y="1927018"/>
              <a:ext cx="138007" cy="120793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0" name="Равнобедренный треугольник 69"/>
            <p:cNvSpPr/>
            <p:nvPr/>
          </p:nvSpPr>
          <p:spPr>
            <a:xfrm rot="5400000">
              <a:off x="3149201" y="1931265"/>
              <a:ext cx="138007" cy="120792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38928" name="TextBox 70"/>
          <p:cNvSpPr txBox="1">
            <a:spLocks noChangeArrowheads="1"/>
          </p:cNvSpPr>
          <p:nvPr/>
        </p:nvSpPr>
        <p:spPr bwMode="auto">
          <a:xfrm>
            <a:off x="2933700" y="4805363"/>
            <a:ext cx="134778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latin typeface="Calibri" pitchFamily="34" charset="0"/>
              </a:rPr>
              <a:t>UDP (multicast)</a:t>
            </a:r>
            <a:endParaRPr lang="ru-RU" sz="1600" b="1">
              <a:latin typeface="Calibri" pitchFamily="34" charset="0"/>
            </a:endParaRPr>
          </a:p>
        </p:txBody>
      </p:sp>
      <p:grpSp>
        <p:nvGrpSpPr>
          <p:cNvPr id="38929" name="Группа 72"/>
          <p:cNvGrpSpPr>
            <a:grpSpLocks/>
          </p:cNvGrpSpPr>
          <p:nvPr/>
        </p:nvGrpSpPr>
        <p:grpSpPr bwMode="auto">
          <a:xfrm>
            <a:off x="3005138" y="3616325"/>
            <a:ext cx="1300162" cy="107950"/>
            <a:chOff x="1979712" y="1918411"/>
            <a:chExt cx="1298888" cy="142253"/>
          </a:xfrm>
        </p:grpSpPr>
        <p:sp>
          <p:nvSpPr>
            <p:cNvPr id="74" name="Прямоугольник 73"/>
            <p:cNvSpPr/>
            <p:nvPr/>
          </p:nvSpPr>
          <p:spPr>
            <a:xfrm>
              <a:off x="1979712" y="1922595"/>
              <a:ext cx="997559" cy="133885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75" name="Равнобедренный треугольник 74"/>
            <p:cNvSpPr/>
            <p:nvPr/>
          </p:nvSpPr>
          <p:spPr>
            <a:xfrm rot="5400000">
              <a:off x="3020838" y="1927180"/>
              <a:ext cx="138069" cy="120532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6" name="Равнобедренный треугольник 75"/>
            <p:cNvSpPr/>
            <p:nvPr/>
          </p:nvSpPr>
          <p:spPr>
            <a:xfrm rot="5400000">
              <a:off x="3149299" y="1931364"/>
              <a:ext cx="138069" cy="120532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38930" name="TextBox 76"/>
          <p:cNvSpPr txBox="1">
            <a:spLocks noChangeArrowheads="1"/>
          </p:cNvSpPr>
          <p:nvPr/>
        </p:nvSpPr>
        <p:spPr bwMode="auto">
          <a:xfrm>
            <a:off x="3035300" y="3321050"/>
            <a:ext cx="134778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latin typeface="Calibri" pitchFamily="34" charset="0"/>
              </a:rPr>
              <a:t>UDP (multicast)</a:t>
            </a:r>
            <a:endParaRPr lang="ru-RU" sz="1600" b="1">
              <a:latin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0488" y="2173288"/>
            <a:ext cx="3148012" cy="43402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000" b="1" u="sng" dirty="0">
                <a:solidFill>
                  <a:srgbClr val="002060"/>
                </a:solidFill>
                <a:latin typeface="+mn-lt"/>
                <a:cs typeface="+mn-cs"/>
              </a:rPr>
              <a:t>Основной пакет </a:t>
            </a:r>
          </a:p>
          <a:p>
            <a:pPr algn="ctr"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000" b="1" u="sng" dirty="0">
                <a:solidFill>
                  <a:srgbClr val="002060"/>
                </a:solidFill>
                <a:latin typeface="+mn-lt"/>
                <a:cs typeface="+mn-cs"/>
              </a:rPr>
              <a:t>телеканалов </a:t>
            </a:r>
          </a:p>
          <a:p>
            <a:pPr algn="ctr"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000" b="1" u="sng" dirty="0">
                <a:solidFill>
                  <a:srgbClr val="002060"/>
                </a:solidFill>
                <a:latin typeface="+mn-lt"/>
                <a:cs typeface="+mn-cs"/>
              </a:rPr>
              <a:t>с ГС </a:t>
            </a:r>
            <a:r>
              <a:rPr lang="ru-RU" altLang="ru-RU" sz="2000" b="1" u="sng" dirty="0">
                <a:solidFill>
                  <a:srgbClr val="002060"/>
                </a:solidFill>
                <a:latin typeface="+mn-lt"/>
                <a:cs typeface="+mn-cs"/>
              </a:rPr>
              <a:t>Столица</a:t>
            </a:r>
            <a:endParaRPr lang="en-US" altLang="ru-RU" sz="2000" b="1" u="sng" dirty="0">
              <a:solidFill>
                <a:srgbClr val="002060"/>
              </a:solidFill>
              <a:latin typeface="+mn-lt"/>
              <a:cs typeface="+mn-cs"/>
            </a:endParaRPr>
          </a:p>
          <a:p>
            <a:pPr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1600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600" b="1" dirty="0">
                <a:solidFill>
                  <a:srgbClr val="002060"/>
                </a:solidFill>
                <a:latin typeface="+mn-lt"/>
                <a:cs typeface="+mn-cs"/>
              </a:rPr>
              <a:t> </a:t>
            </a:r>
            <a:r>
              <a:rPr lang="ru-RU" altLang="ru-RU" sz="1600" b="1" dirty="0">
                <a:solidFill>
                  <a:srgbClr val="002060"/>
                </a:solidFill>
                <a:latin typeface="+mn-lt"/>
                <a:cs typeface="+mn-cs"/>
              </a:rPr>
              <a:t>                Телеканалы со</a:t>
            </a:r>
          </a:p>
          <a:p>
            <a:pPr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600" b="1" dirty="0">
                <a:solidFill>
                  <a:srgbClr val="002060"/>
                </a:solidFill>
                <a:latin typeface="+mn-lt"/>
                <a:cs typeface="+mn-cs"/>
              </a:rPr>
              <a:t>                 спутника</a:t>
            </a:r>
          </a:p>
          <a:p>
            <a:pPr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altLang="ru-RU" sz="1600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600" b="1" dirty="0">
                <a:solidFill>
                  <a:srgbClr val="002060"/>
                </a:solidFill>
                <a:latin typeface="+mn-lt"/>
                <a:cs typeface="+mn-cs"/>
              </a:rPr>
              <a:t>                 Телеканалы других</a:t>
            </a:r>
          </a:p>
          <a:p>
            <a:pPr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600" b="1" dirty="0">
                <a:solidFill>
                  <a:srgbClr val="002060"/>
                </a:solidFill>
                <a:latin typeface="+mn-lt"/>
                <a:cs typeface="+mn-cs"/>
              </a:rPr>
              <a:t>       </a:t>
            </a:r>
            <a:r>
              <a:rPr lang="en-US" altLang="ru-RU" sz="1600" b="1" dirty="0">
                <a:solidFill>
                  <a:srgbClr val="002060"/>
                </a:solidFill>
                <a:latin typeface="+mn-lt"/>
                <a:cs typeface="+mn-cs"/>
              </a:rPr>
              <a:t> </a:t>
            </a:r>
            <a:r>
              <a:rPr lang="ru-RU" altLang="ru-RU" sz="1600" b="1" dirty="0">
                <a:solidFill>
                  <a:srgbClr val="002060"/>
                </a:solidFill>
                <a:latin typeface="+mn-lt"/>
                <a:cs typeface="+mn-cs"/>
              </a:rPr>
              <a:t>         провайдеров</a:t>
            </a:r>
          </a:p>
          <a:p>
            <a:pPr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altLang="ru-RU" sz="1600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600" b="1" dirty="0">
                <a:solidFill>
                  <a:srgbClr val="002060"/>
                </a:solidFill>
                <a:latin typeface="+mn-lt"/>
                <a:cs typeface="+mn-cs"/>
              </a:rPr>
              <a:t>                 Местные </a:t>
            </a:r>
          </a:p>
          <a:p>
            <a:pPr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600" b="1" dirty="0">
                <a:solidFill>
                  <a:srgbClr val="002060"/>
                </a:solidFill>
                <a:latin typeface="+mn-lt"/>
                <a:cs typeface="+mn-cs"/>
              </a:rPr>
              <a:t> </a:t>
            </a:r>
            <a:r>
              <a:rPr lang="ru-RU" altLang="ru-RU" sz="1600" b="1" dirty="0">
                <a:solidFill>
                  <a:srgbClr val="002060"/>
                </a:solidFill>
                <a:latin typeface="+mn-lt"/>
                <a:cs typeface="+mn-cs"/>
              </a:rPr>
              <a:t>                 телеканалы </a:t>
            </a:r>
            <a:endParaRPr lang="ru-RU" altLang="ru-RU" sz="1600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altLang="ru-RU" sz="1600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altLang="ru-RU" sz="1600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 algn="ctr"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altLang="ru-RU" sz="2000" b="1" u="sng" dirty="0">
              <a:solidFill>
                <a:srgbClr val="002060"/>
              </a:solidFill>
              <a:latin typeface="+mn-lt"/>
              <a:cs typeface="+mn-cs"/>
            </a:endParaRPr>
          </a:p>
          <a:p>
            <a:pPr marL="342900" indent="-342900" algn="ctr" defTabSz="1072755"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ru-RU" sz="2000" b="1" u="sng" dirty="0">
              <a:solidFill>
                <a:srgbClr val="002060"/>
              </a:solidFill>
              <a:latin typeface="+mn-lt"/>
              <a:cs typeface="+mn-cs"/>
            </a:endParaRPr>
          </a:p>
        </p:txBody>
      </p:sp>
      <p:grpSp>
        <p:nvGrpSpPr>
          <p:cNvPr id="38932" name="Группа 77"/>
          <p:cNvGrpSpPr>
            <a:grpSpLocks/>
          </p:cNvGrpSpPr>
          <p:nvPr/>
        </p:nvGrpSpPr>
        <p:grpSpPr bwMode="auto">
          <a:xfrm>
            <a:off x="717550" y="3533775"/>
            <a:ext cx="182563" cy="182563"/>
            <a:chOff x="5446579" y="5553901"/>
            <a:chExt cx="182562" cy="182562"/>
          </a:xfrm>
        </p:grpSpPr>
        <p:sp>
          <p:nvSpPr>
            <p:cNvPr id="79" name="AutoShape 6"/>
            <p:cNvSpPr>
              <a:spLocks noChangeArrowheads="1"/>
            </p:cNvSpPr>
            <p:nvPr/>
          </p:nvSpPr>
          <p:spPr bwMode="gray">
            <a:xfrm rot="2700000">
              <a:off x="5446579" y="5553901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80" name="AutoShape 7"/>
            <p:cNvSpPr>
              <a:spLocks noChangeArrowheads="1"/>
            </p:cNvSpPr>
            <p:nvPr/>
          </p:nvSpPr>
          <p:spPr bwMode="gray">
            <a:xfrm rot="18900000" flipH="1">
              <a:off x="5446579" y="5553901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8933" name="Группа 80"/>
          <p:cNvGrpSpPr>
            <a:grpSpLocks/>
          </p:cNvGrpSpPr>
          <p:nvPr/>
        </p:nvGrpSpPr>
        <p:grpSpPr bwMode="auto">
          <a:xfrm>
            <a:off x="717550" y="4254500"/>
            <a:ext cx="182563" cy="182563"/>
            <a:chOff x="5446579" y="5553901"/>
            <a:chExt cx="182562" cy="182562"/>
          </a:xfrm>
        </p:grpSpPr>
        <p:sp>
          <p:nvSpPr>
            <p:cNvPr id="82" name="AutoShape 6"/>
            <p:cNvSpPr>
              <a:spLocks noChangeArrowheads="1"/>
            </p:cNvSpPr>
            <p:nvPr/>
          </p:nvSpPr>
          <p:spPr bwMode="gray">
            <a:xfrm rot="2700000">
              <a:off x="5446579" y="5553901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83" name="AutoShape 7"/>
            <p:cNvSpPr>
              <a:spLocks noChangeArrowheads="1"/>
            </p:cNvSpPr>
            <p:nvPr/>
          </p:nvSpPr>
          <p:spPr bwMode="gray">
            <a:xfrm rot="18900000" flipH="1">
              <a:off x="5446579" y="5553901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8934" name="Группа 83"/>
          <p:cNvGrpSpPr>
            <a:grpSpLocks/>
          </p:cNvGrpSpPr>
          <p:nvPr/>
        </p:nvGrpSpPr>
        <p:grpSpPr bwMode="auto">
          <a:xfrm>
            <a:off x="717550" y="4975225"/>
            <a:ext cx="182563" cy="182563"/>
            <a:chOff x="5446579" y="5553901"/>
            <a:chExt cx="182562" cy="182562"/>
          </a:xfrm>
        </p:grpSpPr>
        <p:sp>
          <p:nvSpPr>
            <p:cNvPr id="85" name="AutoShape 6"/>
            <p:cNvSpPr>
              <a:spLocks noChangeArrowheads="1"/>
            </p:cNvSpPr>
            <p:nvPr/>
          </p:nvSpPr>
          <p:spPr bwMode="gray">
            <a:xfrm rot="2700000">
              <a:off x="5446579" y="5553901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86" name="AutoShape 7"/>
            <p:cNvSpPr>
              <a:spLocks noChangeArrowheads="1"/>
            </p:cNvSpPr>
            <p:nvPr/>
          </p:nvSpPr>
          <p:spPr bwMode="gray">
            <a:xfrm rot="18900000" flipH="1">
              <a:off x="5446579" y="5553901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sp>
        <p:nvSpPr>
          <p:cNvPr id="57" name="Полилиния 56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755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755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Решение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Elecard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для ГС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Столица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AutoShape 8"/>
          <p:cNvSpPr>
            <a:spLocks noChangeArrowheads="1"/>
          </p:cNvSpPr>
          <p:nvPr/>
        </p:nvSpPr>
        <p:spPr bwMode="gray">
          <a:xfrm>
            <a:off x="263525" y="1341438"/>
            <a:ext cx="2455863" cy="42481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B0F0"/>
              </a:gs>
              <a:gs pos="100000">
                <a:schemeClr val="bg1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altLang="ru-RU" sz="1800" b="1">
              <a:latin typeface="Calibri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-107950" y="1712913"/>
            <a:ext cx="3148013" cy="45243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000" b="1" u="sng" dirty="0">
                <a:solidFill>
                  <a:srgbClr val="002060"/>
                </a:solidFill>
                <a:latin typeface="+mn-lt"/>
                <a:cs typeface="+mn-cs"/>
              </a:rPr>
              <a:t>Пакет  каналов</a:t>
            </a:r>
            <a:endParaRPr lang="ru-RU" altLang="ru-RU" sz="2000" b="1" u="sng" dirty="0">
              <a:solidFill>
                <a:srgbClr val="002060"/>
              </a:solidFill>
              <a:latin typeface="+mn-lt"/>
              <a:cs typeface="+mn-cs"/>
            </a:endParaRPr>
          </a:p>
          <a:p>
            <a:pPr algn="ctr"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000" b="1" u="sng" dirty="0">
                <a:solidFill>
                  <a:srgbClr val="002060"/>
                </a:solidFill>
                <a:latin typeface="+mn-lt"/>
                <a:cs typeface="+mn-cs"/>
              </a:rPr>
              <a:t>Региона </a:t>
            </a:r>
            <a:endParaRPr lang="ru-RU" altLang="ru-RU" sz="2000" b="1" u="sng" dirty="0">
              <a:solidFill>
                <a:srgbClr val="002060"/>
              </a:solidFill>
              <a:latin typeface="+mn-lt"/>
              <a:cs typeface="+mn-cs"/>
            </a:endParaRPr>
          </a:p>
          <a:p>
            <a:pPr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1600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600" b="1" dirty="0">
                <a:solidFill>
                  <a:srgbClr val="002060"/>
                </a:solidFill>
                <a:latin typeface="+mn-lt"/>
                <a:cs typeface="+mn-cs"/>
              </a:rPr>
              <a:t>                 Основной пакет </a:t>
            </a:r>
          </a:p>
          <a:p>
            <a:pPr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600" b="1" dirty="0">
                <a:solidFill>
                  <a:srgbClr val="002060"/>
                </a:solidFill>
                <a:latin typeface="+mn-lt"/>
                <a:cs typeface="+mn-cs"/>
              </a:rPr>
              <a:t> </a:t>
            </a:r>
            <a:r>
              <a:rPr lang="ru-RU" altLang="ru-RU" sz="1600" b="1" dirty="0">
                <a:solidFill>
                  <a:srgbClr val="002060"/>
                </a:solidFill>
                <a:latin typeface="+mn-lt"/>
                <a:cs typeface="+mn-cs"/>
              </a:rPr>
              <a:t>                с ГС Столица</a:t>
            </a:r>
            <a:endParaRPr lang="ru-RU" altLang="ru-RU" sz="800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800" b="1" dirty="0">
                <a:solidFill>
                  <a:srgbClr val="002060"/>
                </a:solidFill>
                <a:latin typeface="+mn-lt"/>
                <a:cs typeface="+mn-cs"/>
              </a:rPr>
              <a:t> </a:t>
            </a:r>
            <a:r>
              <a:rPr lang="ru-RU" altLang="ru-RU" sz="800" b="1" dirty="0">
                <a:solidFill>
                  <a:srgbClr val="002060"/>
                </a:solidFill>
                <a:latin typeface="+mn-lt"/>
                <a:cs typeface="+mn-cs"/>
              </a:rPr>
              <a:t>              </a:t>
            </a:r>
          </a:p>
          <a:p>
            <a:pPr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800" b="1" dirty="0">
                <a:solidFill>
                  <a:srgbClr val="002060"/>
                </a:solidFill>
                <a:latin typeface="+mn-lt"/>
                <a:cs typeface="+mn-cs"/>
              </a:rPr>
              <a:t> </a:t>
            </a:r>
            <a:r>
              <a:rPr lang="ru-RU" altLang="ru-RU" sz="800" b="1" dirty="0">
                <a:solidFill>
                  <a:srgbClr val="002060"/>
                </a:solidFill>
                <a:latin typeface="+mn-lt"/>
                <a:cs typeface="+mn-cs"/>
              </a:rPr>
              <a:t>                                 </a:t>
            </a:r>
            <a:r>
              <a:rPr lang="ru-RU" altLang="ru-RU" sz="1600" b="1" dirty="0">
                <a:solidFill>
                  <a:srgbClr val="002060"/>
                </a:solidFill>
                <a:latin typeface="+mn-lt"/>
                <a:cs typeface="+mn-cs"/>
              </a:rPr>
              <a:t>Регион М, </a:t>
            </a:r>
          </a:p>
          <a:p>
            <a:pPr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600" b="1" dirty="0">
                <a:solidFill>
                  <a:srgbClr val="002060"/>
                </a:solidFill>
                <a:latin typeface="+mn-lt"/>
                <a:cs typeface="+mn-cs"/>
              </a:rPr>
              <a:t>                 часть каналов</a:t>
            </a:r>
          </a:p>
          <a:p>
            <a:pPr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altLang="ru-RU" sz="800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600" b="1" dirty="0">
                <a:solidFill>
                  <a:srgbClr val="002060"/>
                </a:solidFill>
                <a:latin typeface="+mn-lt"/>
                <a:cs typeface="+mn-cs"/>
              </a:rPr>
              <a:t>                 Телеканалы других</a:t>
            </a:r>
          </a:p>
          <a:p>
            <a:pPr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600" b="1" dirty="0">
                <a:solidFill>
                  <a:srgbClr val="002060"/>
                </a:solidFill>
                <a:latin typeface="+mn-lt"/>
                <a:cs typeface="+mn-cs"/>
              </a:rPr>
              <a:t>       </a:t>
            </a:r>
            <a:r>
              <a:rPr lang="en-US" altLang="ru-RU" sz="1600" b="1" dirty="0">
                <a:solidFill>
                  <a:srgbClr val="002060"/>
                </a:solidFill>
                <a:latin typeface="+mn-lt"/>
                <a:cs typeface="+mn-cs"/>
              </a:rPr>
              <a:t> </a:t>
            </a:r>
            <a:r>
              <a:rPr lang="ru-RU" altLang="ru-RU" sz="1600" b="1" dirty="0">
                <a:solidFill>
                  <a:srgbClr val="002060"/>
                </a:solidFill>
                <a:latin typeface="+mn-lt"/>
                <a:cs typeface="+mn-cs"/>
              </a:rPr>
              <a:t>         провайдеров</a:t>
            </a:r>
          </a:p>
          <a:p>
            <a:pPr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altLang="ru-RU" sz="800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600" b="1" dirty="0">
                <a:solidFill>
                  <a:srgbClr val="002060"/>
                </a:solidFill>
                <a:latin typeface="+mn-lt"/>
                <a:cs typeface="+mn-cs"/>
              </a:rPr>
              <a:t>                 Местные </a:t>
            </a:r>
          </a:p>
          <a:p>
            <a:pPr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600" b="1" dirty="0">
                <a:solidFill>
                  <a:srgbClr val="002060"/>
                </a:solidFill>
                <a:latin typeface="+mn-lt"/>
                <a:cs typeface="+mn-cs"/>
              </a:rPr>
              <a:t> </a:t>
            </a:r>
            <a:r>
              <a:rPr lang="ru-RU" altLang="ru-RU" sz="1600" b="1" dirty="0">
                <a:solidFill>
                  <a:srgbClr val="002060"/>
                </a:solidFill>
                <a:latin typeface="+mn-lt"/>
                <a:cs typeface="+mn-cs"/>
              </a:rPr>
              <a:t>                телеканалы </a:t>
            </a:r>
            <a:endParaRPr lang="ru-RU" altLang="ru-RU" sz="1600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altLang="ru-RU" sz="1600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altLang="ru-RU" sz="1600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 algn="ctr"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altLang="ru-RU" sz="2000" b="1" u="sng" dirty="0">
              <a:solidFill>
                <a:srgbClr val="002060"/>
              </a:solidFill>
              <a:latin typeface="+mn-lt"/>
              <a:cs typeface="+mn-cs"/>
            </a:endParaRPr>
          </a:p>
          <a:p>
            <a:pPr marL="342900" indent="-342900" algn="ctr" defTabSz="1072755" eaLnBrk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altLang="ru-RU" sz="2000" b="1" u="sng" dirty="0">
              <a:solidFill>
                <a:srgbClr val="002060"/>
              </a:solidFill>
              <a:latin typeface="+mn-lt"/>
              <a:cs typeface="+mn-cs"/>
            </a:endParaRPr>
          </a:p>
        </p:txBody>
      </p:sp>
      <p:grpSp>
        <p:nvGrpSpPr>
          <p:cNvPr id="40963" name="Группа 8"/>
          <p:cNvGrpSpPr>
            <a:grpSpLocks/>
          </p:cNvGrpSpPr>
          <p:nvPr/>
        </p:nvGrpSpPr>
        <p:grpSpPr bwMode="auto">
          <a:xfrm>
            <a:off x="5948363" y="2397125"/>
            <a:ext cx="1287462" cy="106363"/>
            <a:chOff x="2267945" y="1918411"/>
            <a:chExt cx="1010655" cy="142253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2267945" y="1922657"/>
              <a:ext cx="710325" cy="133760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 rot="5400000">
              <a:off x="3020800" y="1926974"/>
              <a:ext cx="138007" cy="120880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Равнобедренный треугольник 11"/>
            <p:cNvSpPr/>
            <p:nvPr/>
          </p:nvSpPr>
          <p:spPr>
            <a:xfrm rot="5400000">
              <a:off x="3149157" y="1931220"/>
              <a:ext cx="138007" cy="120879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40964" name="AutoShape 8"/>
          <p:cNvSpPr>
            <a:spLocks noChangeArrowheads="1"/>
          </p:cNvSpPr>
          <p:nvPr/>
        </p:nvSpPr>
        <p:spPr bwMode="gray">
          <a:xfrm>
            <a:off x="7235825" y="1728788"/>
            <a:ext cx="1133475" cy="9794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Абоненты</a:t>
            </a:r>
          </a:p>
          <a:p>
            <a:pPr algn="ctr" eaLnBrk="0" hangingPunct="0"/>
            <a:r>
              <a:rPr lang="en-US" altLang="ru-RU" sz="1800" b="1">
                <a:latin typeface="Calibri" pitchFamily="34" charset="0"/>
              </a:rPr>
              <a:t> </a:t>
            </a:r>
            <a:r>
              <a:rPr lang="ru-RU" altLang="ru-RU" sz="1800" b="1">
                <a:latin typeface="Calibri" pitchFamily="34" charset="0"/>
              </a:rPr>
              <a:t>региона</a:t>
            </a:r>
            <a:endParaRPr lang="en-US" altLang="ru-RU" sz="1800" b="1">
              <a:latin typeface="Calibri" pitchFamily="34" charset="0"/>
            </a:endParaRPr>
          </a:p>
        </p:txBody>
      </p:sp>
      <p:sp>
        <p:nvSpPr>
          <p:cNvPr id="40965" name="AutoShape 8"/>
          <p:cNvSpPr>
            <a:spLocks noChangeArrowheads="1"/>
          </p:cNvSpPr>
          <p:nvPr/>
        </p:nvSpPr>
        <p:spPr bwMode="gray">
          <a:xfrm>
            <a:off x="7092950" y="4554538"/>
            <a:ext cx="1133475" cy="9794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altLang="ru-RU" sz="1800" b="1">
              <a:latin typeface="Calibri" pitchFamily="34" charset="0"/>
            </a:endParaRPr>
          </a:p>
          <a:p>
            <a:pPr algn="ctr" eaLnBrk="0" hangingPunct="0"/>
            <a:endParaRPr lang="en-US" altLang="ru-RU" sz="1800" b="1">
              <a:latin typeface="Calibri" pitchFamily="34" charset="0"/>
            </a:endParaRPr>
          </a:p>
        </p:txBody>
      </p:sp>
      <p:sp>
        <p:nvSpPr>
          <p:cNvPr id="40966" name="AutoShape 8"/>
          <p:cNvSpPr>
            <a:spLocks noChangeArrowheads="1"/>
          </p:cNvSpPr>
          <p:nvPr/>
        </p:nvSpPr>
        <p:spPr bwMode="gray">
          <a:xfrm>
            <a:off x="7524750" y="4554538"/>
            <a:ext cx="1133475" cy="9794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altLang="ru-RU" sz="1800" b="1">
              <a:latin typeface="Calibri" pitchFamily="34" charset="0"/>
            </a:endParaRPr>
          </a:p>
        </p:txBody>
      </p:sp>
      <p:sp>
        <p:nvSpPr>
          <p:cNvPr id="40967" name="AutoShape 8"/>
          <p:cNvSpPr>
            <a:spLocks noChangeArrowheads="1"/>
          </p:cNvSpPr>
          <p:nvPr/>
        </p:nvSpPr>
        <p:spPr bwMode="gray">
          <a:xfrm>
            <a:off x="7245350" y="4826000"/>
            <a:ext cx="1133475" cy="9794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Абоненты</a:t>
            </a:r>
          </a:p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региона</a:t>
            </a:r>
            <a:endParaRPr lang="en-US" altLang="ru-RU" sz="1800" b="1">
              <a:latin typeface="Calibri" pitchFamily="34" charset="0"/>
            </a:endParaRPr>
          </a:p>
        </p:txBody>
      </p:sp>
      <p:sp>
        <p:nvSpPr>
          <p:cNvPr id="40968" name="AutoShape 8"/>
          <p:cNvSpPr>
            <a:spLocks noChangeArrowheads="1"/>
          </p:cNvSpPr>
          <p:nvPr/>
        </p:nvSpPr>
        <p:spPr bwMode="gray">
          <a:xfrm>
            <a:off x="7254875" y="2924175"/>
            <a:ext cx="1133475" cy="9810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Регион </a:t>
            </a:r>
            <a:r>
              <a:rPr lang="en-US" altLang="ru-RU" sz="1800" b="1">
                <a:latin typeface="Calibri" pitchFamily="34" charset="0"/>
              </a:rPr>
              <a:t>N</a:t>
            </a:r>
          </a:p>
        </p:txBody>
      </p:sp>
      <p:grpSp>
        <p:nvGrpSpPr>
          <p:cNvPr id="40969" name="Группа 19"/>
          <p:cNvGrpSpPr>
            <a:grpSpLocks/>
          </p:cNvGrpSpPr>
          <p:nvPr/>
        </p:nvGrpSpPr>
        <p:grpSpPr bwMode="auto">
          <a:xfrm>
            <a:off x="3989388" y="2078038"/>
            <a:ext cx="1806575" cy="2465387"/>
            <a:chOff x="3526078" y="8018004"/>
            <a:chExt cx="2489683" cy="1623119"/>
          </a:xfrm>
        </p:grpSpPr>
        <p:pic>
          <p:nvPicPr>
            <p:cNvPr id="41022" name="Picture 3" descr="C:\Users\Maria.Ber\Desktop\Рисунок1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526078" y="8018004"/>
              <a:ext cx="2489683" cy="1623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023" name="TextBox 21"/>
            <p:cNvSpPr txBox="1">
              <a:spLocks noChangeArrowheads="1"/>
            </p:cNvSpPr>
            <p:nvPr/>
          </p:nvSpPr>
          <p:spPr bwMode="auto">
            <a:xfrm>
              <a:off x="3709902" y="8509395"/>
              <a:ext cx="2122034" cy="658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latin typeface="Calibri" pitchFamily="34" charset="0"/>
                </a:rPr>
                <a:t>V-Cinema</a:t>
              </a:r>
            </a:p>
            <a:p>
              <a:pPr algn="ctr"/>
              <a:r>
                <a:rPr lang="en-US" sz="1600" b="1">
                  <a:solidFill>
                    <a:schemeClr val="bg1"/>
                  </a:solidFill>
                  <a:latin typeface="Calibri" pitchFamily="34" charset="0"/>
                </a:rPr>
                <a:t>Stream Switcher</a:t>
              </a:r>
              <a:endParaRPr lang="ru-RU" sz="16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40970" name="TextBox 25"/>
          <p:cNvSpPr txBox="1">
            <a:spLocks noChangeArrowheads="1"/>
          </p:cNvSpPr>
          <p:nvPr/>
        </p:nvSpPr>
        <p:spPr bwMode="auto">
          <a:xfrm>
            <a:off x="5799138" y="2133600"/>
            <a:ext cx="134937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400" b="1">
                <a:latin typeface="Calibri" pitchFamily="34" charset="0"/>
              </a:rPr>
              <a:t>UDP (multicast)</a:t>
            </a:r>
            <a:endParaRPr lang="ru-RU" sz="1400" b="1">
              <a:latin typeface="Calibri" pitchFamily="34" charset="0"/>
            </a:endParaRPr>
          </a:p>
        </p:txBody>
      </p:sp>
      <p:sp>
        <p:nvSpPr>
          <p:cNvPr id="40971" name="TextBox 30"/>
          <p:cNvSpPr txBox="1">
            <a:spLocks noChangeArrowheads="1"/>
          </p:cNvSpPr>
          <p:nvPr/>
        </p:nvSpPr>
        <p:spPr bwMode="auto">
          <a:xfrm>
            <a:off x="6034088" y="3057525"/>
            <a:ext cx="50165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latin typeface="Calibri" pitchFamily="34" charset="0"/>
              </a:rPr>
              <a:t> HTTP</a:t>
            </a:r>
            <a:endParaRPr lang="ru-RU" sz="1600" b="1">
              <a:latin typeface="Calibri" pitchFamily="34" charset="0"/>
            </a:endParaRPr>
          </a:p>
        </p:txBody>
      </p:sp>
      <p:grpSp>
        <p:nvGrpSpPr>
          <p:cNvPr id="40972" name="Группа 31"/>
          <p:cNvGrpSpPr>
            <a:grpSpLocks/>
          </p:cNvGrpSpPr>
          <p:nvPr/>
        </p:nvGrpSpPr>
        <p:grpSpPr bwMode="auto">
          <a:xfrm>
            <a:off x="5948363" y="3316288"/>
            <a:ext cx="1252537" cy="114300"/>
            <a:chOff x="2295153" y="1918411"/>
            <a:chExt cx="983447" cy="151246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2295153" y="1922612"/>
              <a:ext cx="683053" cy="147045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34" name="Равнобедренный треугольник 33"/>
            <p:cNvSpPr/>
            <p:nvPr/>
          </p:nvSpPr>
          <p:spPr>
            <a:xfrm rot="5400000">
              <a:off x="3020442" y="1927280"/>
              <a:ext cx="138642" cy="120906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5" name="Равнобедренный треугольник 34"/>
            <p:cNvSpPr/>
            <p:nvPr/>
          </p:nvSpPr>
          <p:spPr>
            <a:xfrm rot="5400000">
              <a:off x="3148826" y="1931481"/>
              <a:ext cx="138642" cy="120905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40973" name="TextBox 35"/>
          <p:cNvSpPr txBox="1">
            <a:spLocks noChangeArrowheads="1"/>
          </p:cNvSpPr>
          <p:nvPr/>
        </p:nvSpPr>
        <p:spPr bwMode="auto">
          <a:xfrm>
            <a:off x="2987675" y="4297363"/>
            <a:ext cx="67468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latin typeface="Calibri" pitchFamily="34" charset="0"/>
              </a:rPr>
              <a:t>IP</a:t>
            </a:r>
            <a:endParaRPr lang="ru-RU" sz="1600" b="1">
              <a:latin typeface="Calibri" pitchFamily="34" charset="0"/>
            </a:endParaRPr>
          </a:p>
        </p:txBody>
      </p:sp>
      <p:sp>
        <p:nvSpPr>
          <p:cNvPr id="40974" name="TextBox 40"/>
          <p:cNvSpPr txBox="1">
            <a:spLocks noChangeArrowheads="1"/>
          </p:cNvSpPr>
          <p:nvPr/>
        </p:nvSpPr>
        <p:spPr bwMode="auto">
          <a:xfrm>
            <a:off x="2987675" y="3829050"/>
            <a:ext cx="34131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latin typeface="Calibri" pitchFamily="34" charset="0"/>
              </a:rPr>
              <a:t>IP</a:t>
            </a:r>
            <a:endParaRPr lang="ru-RU" sz="1600" b="1">
              <a:latin typeface="Calibri" pitchFamily="34" charset="0"/>
            </a:endParaRPr>
          </a:p>
        </p:txBody>
      </p:sp>
      <p:grpSp>
        <p:nvGrpSpPr>
          <p:cNvPr id="40975" name="Группа 44"/>
          <p:cNvGrpSpPr>
            <a:grpSpLocks/>
          </p:cNvGrpSpPr>
          <p:nvPr/>
        </p:nvGrpSpPr>
        <p:grpSpPr bwMode="auto">
          <a:xfrm>
            <a:off x="503238" y="3933825"/>
            <a:ext cx="182562" cy="182563"/>
            <a:chOff x="5446579" y="5553901"/>
            <a:chExt cx="182562" cy="182562"/>
          </a:xfrm>
        </p:grpSpPr>
        <p:sp>
          <p:nvSpPr>
            <p:cNvPr id="47" name="AutoShape 7"/>
            <p:cNvSpPr>
              <a:spLocks noChangeArrowheads="1"/>
            </p:cNvSpPr>
            <p:nvPr/>
          </p:nvSpPr>
          <p:spPr bwMode="gray">
            <a:xfrm rot="18900000" flipH="1">
              <a:off x="5446579" y="5553901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46" name="AutoShape 6"/>
            <p:cNvSpPr>
              <a:spLocks noChangeArrowheads="1"/>
            </p:cNvSpPr>
            <p:nvPr/>
          </p:nvSpPr>
          <p:spPr bwMode="gray">
            <a:xfrm rot="2700000">
              <a:off x="5446579" y="5553901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40976" name="Группа 47"/>
          <p:cNvGrpSpPr>
            <a:grpSpLocks/>
          </p:cNvGrpSpPr>
          <p:nvPr/>
        </p:nvGrpSpPr>
        <p:grpSpPr bwMode="auto">
          <a:xfrm>
            <a:off x="503238" y="4581525"/>
            <a:ext cx="182562" cy="182563"/>
            <a:chOff x="5446579" y="5553901"/>
            <a:chExt cx="182562" cy="182562"/>
          </a:xfrm>
        </p:grpSpPr>
        <p:sp>
          <p:nvSpPr>
            <p:cNvPr id="49" name="AutoShape 6"/>
            <p:cNvSpPr>
              <a:spLocks noChangeArrowheads="1"/>
            </p:cNvSpPr>
            <p:nvPr/>
          </p:nvSpPr>
          <p:spPr bwMode="gray">
            <a:xfrm rot="2700000">
              <a:off x="5446579" y="5553901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" name="AutoShape 7"/>
            <p:cNvSpPr>
              <a:spLocks noChangeArrowheads="1"/>
            </p:cNvSpPr>
            <p:nvPr/>
          </p:nvSpPr>
          <p:spPr bwMode="gray">
            <a:xfrm rot="18900000" flipH="1">
              <a:off x="5446579" y="5553901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40977" name="Группа 41"/>
          <p:cNvGrpSpPr>
            <a:grpSpLocks/>
          </p:cNvGrpSpPr>
          <p:nvPr/>
        </p:nvGrpSpPr>
        <p:grpSpPr bwMode="auto">
          <a:xfrm>
            <a:off x="495300" y="3284538"/>
            <a:ext cx="182563" cy="182562"/>
            <a:chOff x="5446579" y="5553901"/>
            <a:chExt cx="182562" cy="182562"/>
          </a:xfrm>
        </p:grpSpPr>
        <p:sp>
          <p:nvSpPr>
            <p:cNvPr id="43" name="AutoShape 6"/>
            <p:cNvSpPr>
              <a:spLocks noChangeArrowheads="1"/>
            </p:cNvSpPr>
            <p:nvPr/>
          </p:nvSpPr>
          <p:spPr bwMode="gray">
            <a:xfrm rot="2700000">
              <a:off x="5446579" y="5553901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44" name="AutoShape 7"/>
            <p:cNvSpPr>
              <a:spLocks noChangeArrowheads="1"/>
            </p:cNvSpPr>
            <p:nvPr/>
          </p:nvSpPr>
          <p:spPr bwMode="gray">
            <a:xfrm rot="18900000" flipH="1">
              <a:off x="5446579" y="5553901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40978" name="Группа 51"/>
          <p:cNvGrpSpPr>
            <a:grpSpLocks/>
          </p:cNvGrpSpPr>
          <p:nvPr/>
        </p:nvGrpSpPr>
        <p:grpSpPr bwMode="auto">
          <a:xfrm>
            <a:off x="503238" y="2633663"/>
            <a:ext cx="182562" cy="182562"/>
            <a:chOff x="5446579" y="5553901"/>
            <a:chExt cx="182562" cy="182562"/>
          </a:xfrm>
        </p:grpSpPr>
        <p:sp>
          <p:nvSpPr>
            <p:cNvPr id="53" name="AutoShape 6"/>
            <p:cNvSpPr>
              <a:spLocks noChangeArrowheads="1"/>
            </p:cNvSpPr>
            <p:nvPr/>
          </p:nvSpPr>
          <p:spPr bwMode="gray">
            <a:xfrm rot="2700000">
              <a:off x="5446579" y="5553901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4" name="AutoShape 7"/>
            <p:cNvSpPr>
              <a:spLocks noChangeArrowheads="1"/>
            </p:cNvSpPr>
            <p:nvPr/>
          </p:nvSpPr>
          <p:spPr bwMode="gray">
            <a:xfrm rot="18900000" flipH="1">
              <a:off x="5446579" y="5553901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sp>
        <p:nvSpPr>
          <p:cNvPr id="40979" name="TextBox 54"/>
          <p:cNvSpPr txBox="1">
            <a:spLocks noChangeArrowheads="1"/>
          </p:cNvSpPr>
          <p:nvPr/>
        </p:nvSpPr>
        <p:spPr bwMode="auto">
          <a:xfrm>
            <a:off x="2844800" y="3179763"/>
            <a:ext cx="50323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latin typeface="Calibri" pitchFamily="34" charset="0"/>
              </a:rPr>
              <a:t> HTTP</a:t>
            </a:r>
            <a:endParaRPr lang="ru-RU" sz="1600" b="1">
              <a:latin typeface="Calibri" pitchFamily="34" charset="0"/>
            </a:endParaRPr>
          </a:p>
        </p:txBody>
      </p:sp>
      <p:grpSp>
        <p:nvGrpSpPr>
          <p:cNvPr id="40980" name="Группа 55"/>
          <p:cNvGrpSpPr>
            <a:grpSpLocks/>
          </p:cNvGrpSpPr>
          <p:nvPr/>
        </p:nvGrpSpPr>
        <p:grpSpPr bwMode="auto">
          <a:xfrm>
            <a:off x="2384425" y="3427413"/>
            <a:ext cx="1636713" cy="107950"/>
            <a:chOff x="1994935" y="1918411"/>
            <a:chExt cx="1283665" cy="142254"/>
          </a:xfrm>
        </p:grpSpPr>
        <p:sp>
          <p:nvSpPr>
            <p:cNvPr id="57" name="Прямоугольник 56"/>
            <p:cNvSpPr/>
            <p:nvPr/>
          </p:nvSpPr>
          <p:spPr>
            <a:xfrm>
              <a:off x="1994935" y="1922595"/>
              <a:ext cx="982359" cy="138070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58" name="Равнобедренный треугольник 57"/>
            <p:cNvSpPr/>
            <p:nvPr/>
          </p:nvSpPr>
          <p:spPr>
            <a:xfrm rot="5400000">
              <a:off x="3020937" y="1927060"/>
              <a:ext cx="138070" cy="120771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9" name="Равнобедренный треугольник 58"/>
            <p:cNvSpPr/>
            <p:nvPr/>
          </p:nvSpPr>
          <p:spPr>
            <a:xfrm rot="5400000">
              <a:off x="3149179" y="1931245"/>
              <a:ext cx="138070" cy="120772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40981" name="TextBox 59"/>
          <p:cNvSpPr txBox="1">
            <a:spLocks noChangeArrowheads="1"/>
          </p:cNvSpPr>
          <p:nvPr/>
        </p:nvSpPr>
        <p:spPr bwMode="auto">
          <a:xfrm>
            <a:off x="2422525" y="2573338"/>
            <a:ext cx="14716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0"/>
              </a:lnSpc>
            </a:pPr>
            <a:r>
              <a:rPr lang="ru-RU" sz="1600" b="1">
                <a:latin typeface="Calibri" pitchFamily="34" charset="0"/>
              </a:rPr>
              <a:t>          </a:t>
            </a:r>
            <a:r>
              <a:rPr lang="en-US" sz="1600" b="1">
                <a:latin typeface="Calibri" pitchFamily="34" charset="0"/>
              </a:rPr>
              <a:t>HTTP</a:t>
            </a:r>
            <a:r>
              <a:rPr lang="ru-RU" sz="1600" b="1">
                <a:latin typeface="Calibri" pitchFamily="34" charset="0"/>
              </a:rPr>
              <a:t>  </a:t>
            </a:r>
            <a:r>
              <a:rPr lang="en-US" sz="1600" b="1">
                <a:latin typeface="Calibri" pitchFamily="34" charset="0"/>
              </a:rPr>
              <a:t> </a:t>
            </a:r>
          </a:p>
          <a:p>
            <a:r>
              <a:rPr lang="en-US" sz="1200" b="1">
                <a:latin typeface="Calibri" pitchFamily="34" charset="0"/>
              </a:rPr>
              <a:t>(</a:t>
            </a:r>
            <a:r>
              <a:rPr lang="ru-RU" sz="1200" b="1">
                <a:latin typeface="Calibri" pitchFamily="34" charset="0"/>
              </a:rPr>
              <a:t>импорт плейлиста</a:t>
            </a:r>
            <a:r>
              <a:rPr lang="ru-RU" sz="1600" b="1">
                <a:latin typeface="Calibri" pitchFamily="34" charset="0"/>
              </a:rPr>
              <a:t>)</a:t>
            </a:r>
          </a:p>
        </p:txBody>
      </p:sp>
      <p:sp>
        <p:nvSpPr>
          <p:cNvPr id="40982" name="TextBox 68"/>
          <p:cNvSpPr txBox="1">
            <a:spLocks noChangeArrowheads="1"/>
          </p:cNvSpPr>
          <p:nvPr/>
        </p:nvSpPr>
        <p:spPr bwMode="auto">
          <a:xfrm>
            <a:off x="5340350" y="4765675"/>
            <a:ext cx="4587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400" b="1">
                <a:latin typeface="Calibri" pitchFamily="34" charset="0"/>
              </a:rPr>
              <a:t>UDP</a:t>
            </a:r>
            <a:endParaRPr lang="ru-RU" sz="1400" b="1">
              <a:latin typeface="Calibri" pitchFamily="34" charset="0"/>
            </a:endParaRPr>
          </a:p>
        </p:txBody>
      </p:sp>
      <p:grpSp>
        <p:nvGrpSpPr>
          <p:cNvPr id="40983" name="Группа 69"/>
          <p:cNvGrpSpPr>
            <a:grpSpLocks/>
          </p:cNvGrpSpPr>
          <p:nvPr/>
        </p:nvGrpSpPr>
        <p:grpSpPr bwMode="auto">
          <a:xfrm>
            <a:off x="4211638" y="5013325"/>
            <a:ext cx="1439862" cy="965200"/>
            <a:chOff x="971601" y="2780929"/>
            <a:chExt cx="2489683" cy="1623119"/>
          </a:xfrm>
        </p:grpSpPr>
        <p:pic>
          <p:nvPicPr>
            <p:cNvPr id="41006" name="Picture 3" descr="C:\Users\Maria.Ber\Desktop\Рисунок1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71601" y="2780929"/>
              <a:ext cx="2489683" cy="1623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007" name="TextBox 71"/>
            <p:cNvSpPr txBox="1">
              <a:spLocks noChangeArrowheads="1"/>
            </p:cNvSpPr>
            <p:nvPr/>
          </p:nvSpPr>
          <p:spPr bwMode="auto">
            <a:xfrm>
              <a:off x="1388350" y="3178273"/>
              <a:ext cx="1656185" cy="828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  <a:latin typeface="Calibri" pitchFamily="34" charset="0"/>
                </a:rPr>
                <a:t>V-Cinema</a:t>
              </a:r>
            </a:p>
            <a:p>
              <a:pPr algn="ctr"/>
              <a:r>
                <a:rPr lang="en-US" sz="1600" b="1">
                  <a:solidFill>
                    <a:schemeClr val="bg1"/>
                  </a:solidFill>
                  <a:latin typeface="Calibri" pitchFamily="34" charset="0"/>
                </a:rPr>
                <a:t>HLS</a:t>
              </a:r>
              <a:endParaRPr lang="ru-RU" sz="16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40984" name="TextBox 72"/>
          <p:cNvSpPr txBox="1">
            <a:spLocks noChangeArrowheads="1"/>
          </p:cNvSpPr>
          <p:nvPr/>
        </p:nvSpPr>
        <p:spPr bwMode="auto">
          <a:xfrm>
            <a:off x="6130925" y="5130800"/>
            <a:ext cx="50323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latin typeface="Calibri" pitchFamily="34" charset="0"/>
              </a:rPr>
              <a:t> HLS</a:t>
            </a:r>
            <a:endParaRPr lang="ru-RU" sz="1600" b="1">
              <a:latin typeface="Calibri" pitchFamily="34" charset="0"/>
            </a:endParaRPr>
          </a:p>
        </p:txBody>
      </p:sp>
      <p:sp>
        <p:nvSpPr>
          <p:cNvPr id="78" name="Полилиния 77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755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755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Решение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Elecard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для ГС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Регион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  <p:grpSp>
        <p:nvGrpSpPr>
          <p:cNvPr id="40986" name="Группа 78"/>
          <p:cNvGrpSpPr>
            <a:grpSpLocks/>
          </p:cNvGrpSpPr>
          <p:nvPr/>
        </p:nvGrpSpPr>
        <p:grpSpPr bwMode="auto">
          <a:xfrm>
            <a:off x="2384425" y="2817813"/>
            <a:ext cx="1636713" cy="106362"/>
            <a:chOff x="1995413" y="1918411"/>
            <a:chExt cx="1283187" cy="142254"/>
          </a:xfrm>
        </p:grpSpPr>
        <p:sp>
          <p:nvSpPr>
            <p:cNvPr id="80" name="Прямоугольник 79"/>
            <p:cNvSpPr/>
            <p:nvPr/>
          </p:nvSpPr>
          <p:spPr>
            <a:xfrm>
              <a:off x="1995413" y="1922657"/>
              <a:ext cx="981993" cy="138008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81" name="Равнобедренный треугольник 80"/>
            <p:cNvSpPr/>
            <p:nvPr/>
          </p:nvSpPr>
          <p:spPr>
            <a:xfrm rot="5400000">
              <a:off x="3021039" y="1927052"/>
              <a:ext cx="138008" cy="120726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2" name="Равнобедренный треугольник 81"/>
            <p:cNvSpPr/>
            <p:nvPr/>
          </p:nvSpPr>
          <p:spPr>
            <a:xfrm rot="5400000">
              <a:off x="3149232" y="1931298"/>
              <a:ext cx="138008" cy="120727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40987" name="Группа 86"/>
          <p:cNvGrpSpPr>
            <a:grpSpLocks/>
          </p:cNvGrpSpPr>
          <p:nvPr/>
        </p:nvGrpSpPr>
        <p:grpSpPr bwMode="auto">
          <a:xfrm>
            <a:off x="2359025" y="4076700"/>
            <a:ext cx="1636713" cy="107950"/>
            <a:chOff x="1994935" y="1918411"/>
            <a:chExt cx="1283665" cy="142254"/>
          </a:xfrm>
        </p:grpSpPr>
        <p:sp>
          <p:nvSpPr>
            <p:cNvPr id="88" name="Прямоугольник 87"/>
            <p:cNvSpPr/>
            <p:nvPr/>
          </p:nvSpPr>
          <p:spPr>
            <a:xfrm>
              <a:off x="1994935" y="1922595"/>
              <a:ext cx="982359" cy="138070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89" name="Равнобедренный треугольник 88"/>
            <p:cNvSpPr/>
            <p:nvPr/>
          </p:nvSpPr>
          <p:spPr>
            <a:xfrm rot="5400000">
              <a:off x="3020937" y="1927060"/>
              <a:ext cx="138070" cy="120771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0" name="Равнобедренный треугольник 89"/>
            <p:cNvSpPr/>
            <p:nvPr/>
          </p:nvSpPr>
          <p:spPr>
            <a:xfrm rot="5400000">
              <a:off x="3149179" y="1931245"/>
              <a:ext cx="138070" cy="120772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40988" name="Группа 90"/>
          <p:cNvGrpSpPr>
            <a:grpSpLocks/>
          </p:cNvGrpSpPr>
          <p:nvPr/>
        </p:nvGrpSpPr>
        <p:grpSpPr bwMode="auto">
          <a:xfrm>
            <a:off x="2339975" y="4565650"/>
            <a:ext cx="1636713" cy="106363"/>
            <a:chOff x="1994935" y="1918411"/>
            <a:chExt cx="1283665" cy="142254"/>
          </a:xfrm>
        </p:grpSpPr>
        <p:sp>
          <p:nvSpPr>
            <p:cNvPr id="92" name="Прямоугольник 91"/>
            <p:cNvSpPr/>
            <p:nvPr/>
          </p:nvSpPr>
          <p:spPr>
            <a:xfrm>
              <a:off x="1994935" y="1922657"/>
              <a:ext cx="982359" cy="138008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93" name="Равнобедренный треугольник 92"/>
            <p:cNvSpPr/>
            <p:nvPr/>
          </p:nvSpPr>
          <p:spPr>
            <a:xfrm rot="5400000">
              <a:off x="3020969" y="1927029"/>
              <a:ext cx="138008" cy="120771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4" name="Равнобедренный треугольник 93"/>
            <p:cNvSpPr/>
            <p:nvPr/>
          </p:nvSpPr>
          <p:spPr>
            <a:xfrm rot="5400000">
              <a:off x="3149210" y="1931275"/>
              <a:ext cx="138008" cy="120772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40989" name="Группа 94"/>
          <p:cNvGrpSpPr>
            <a:grpSpLocks/>
          </p:cNvGrpSpPr>
          <p:nvPr/>
        </p:nvGrpSpPr>
        <p:grpSpPr bwMode="auto">
          <a:xfrm rot="5400000">
            <a:off x="4549775" y="4684713"/>
            <a:ext cx="685800" cy="114300"/>
            <a:chOff x="2740133" y="1918411"/>
            <a:chExt cx="538467" cy="151245"/>
          </a:xfrm>
        </p:grpSpPr>
        <p:sp>
          <p:nvSpPr>
            <p:cNvPr id="96" name="Прямоугольник 95"/>
            <p:cNvSpPr/>
            <p:nvPr/>
          </p:nvSpPr>
          <p:spPr>
            <a:xfrm>
              <a:off x="2740133" y="1943618"/>
              <a:ext cx="238072" cy="128137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97" name="Равнобедренный треугольник 96"/>
            <p:cNvSpPr/>
            <p:nvPr/>
          </p:nvSpPr>
          <p:spPr>
            <a:xfrm rot="5400000">
              <a:off x="3020442" y="1927279"/>
              <a:ext cx="138641" cy="120905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8" name="Равнобедренный треугольник 97"/>
            <p:cNvSpPr/>
            <p:nvPr/>
          </p:nvSpPr>
          <p:spPr>
            <a:xfrm rot="5400000">
              <a:off x="3148826" y="1931480"/>
              <a:ext cx="138641" cy="120906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40990" name="Группа 98"/>
          <p:cNvGrpSpPr>
            <a:grpSpLocks/>
          </p:cNvGrpSpPr>
          <p:nvPr/>
        </p:nvGrpSpPr>
        <p:grpSpPr bwMode="auto">
          <a:xfrm>
            <a:off x="5795963" y="5399088"/>
            <a:ext cx="1404937" cy="107950"/>
            <a:chOff x="2176340" y="1918411"/>
            <a:chExt cx="1102260" cy="142255"/>
          </a:xfrm>
        </p:grpSpPr>
        <p:sp>
          <p:nvSpPr>
            <p:cNvPr id="100" name="Прямоугольник 99"/>
            <p:cNvSpPr/>
            <p:nvPr/>
          </p:nvSpPr>
          <p:spPr>
            <a:xfrm>
              <a:off x="2176340" y="1922595"/>
              <a:ext cx="800851" cy="138071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01" name="Равнобедренный треугольник 100"/>
            <p:cNvSpPr/>
            <p:nvPr/>
          </p:nvSpPr>
          <p:spPr>
            <a:xfrm rot="5400000">
              <a:off x="3020872" y="1927041"/>
              <a:ext cx="138071" cy="120813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2" name="Равнобедренный треугольник 101"/>
            <p:cNvSpPr/>
            <p:nvPr/>
          </p:nvSpPr>
          <p:spPr>
            <a:xfrm rot="5400000">
              <a:off x="3149158" y="1931224"/>
              <a:ext cx="138071" cy="120812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Подзаголовок 2"/>
          <p:cNvSpPr>
            <a:spLocks noGrp="1"/>
          </p:cNvSpPr>
          <p:nvPr>
            <p:ph idx="1"/>
          </p:nvPr>
        </p:nvSpPr>
        <p:spPr>
          <a:xfrm>
            <a:off x="755650" y="1341438"/>
            <a:ext cx="7983538" cy="4751387"/>
          </a:xfrm>
        </p:spPr>
        <p:txBody>
          <a:bodyPr/>
          <a:lstStyle/>
          <a:p>
            <a:pPr marL="0" indent="0" algn="just">
              <a:spcBef>
                <a:spcPts val="800"/>
              </a:spcBef>
              <a:buFont typeface="Arial" charset="0"/>
              <a:buNone/>
            </a:pPr>
            <a:r>
              <a:rPr lang="ru-RU" sz="1800" b="1" u="sng" smtClean="0">
                <a:solidFill>
                  <a:srgbClr val="002060"/>
                </a:solidFill>
              </a:rPr>
              <a:t>Преимущества:</a:t>
            </a:r>
            <a:endParaRPr lang="en-US" sz="1800" b="1" u="sng" smtClean="0">
              <a:solidFill>
                <a:srgbClr val="002060"/>
              </a:solidFill>
            </a:endParaRPr>
          </a:p>
          <a:p>
            <a:pPr marL="0" indent="0" algn="just">
              <a:spcBef>
                <a:spcPts val="600"/>
              </a:spcBef>
              <a:buFont typeface="Arial" charset="0"/>
              <a:buNone/>
            </a:pPr>
            <a:r>
              <a:rPr lang="ru-RU" sz="1600" b="1" smtClean="0">
                <a:solidFill>
                  <a:schemeClr val="tx2"/>
                </a:solidFill>
              </a:rPr>
              <a:t>Модульность  </a:t>
            </a:r>
          </a:p>
          <a:p>
            <a:pPr marL="0" indent="0" algn="just">
              <a:spcBef>
                <a:spcPts val="600"/>
              </a:spcBef>
              <a:buFont typeface="Arial" charset="0"/>
              <a:buNone/>
            </a:pPr>
            <a:r>
              <a:rPr lang="ru-RU" sz="1600" b="1" smtClean="0">
                <a:solidFill>
                  <a:schemeClr val="tx2"/>
                </a:solidFill>
              </a:rPr>
              <a:t>Расширяемость </a:t>
            </a:r>
          </a:p>
          <a:p>
            <a:pPr marL="0" indent="0" algn="just">
              <a:spcBef>
                <a:spcPts val="600"/>
              </a:spcBef>
              <a:buFont typeface="Arial" charset="0"/>
              <a:buNone/>
            </a:pPr>
            <a:r>
              <a:rPr lang="ru-RU" sz="1600" b="1" smtClean="0">
                <a:solidFill>
                  <a:schemeClr val="tx2"/>
                </a:solidFill>
              </a:rPr>
              <a:t>Комплексное решение на базе технологий одного производителя и техническая поддержка от производителя</a:t>
            </a:r>
          </a:p>
          <a:p>
            <a:pPr marL="0" indent="0" algn="just">
              <a:spcBef>
                <a:spcPts val="600"/>
              </a:spcBef>
              <a:buFont typeface="Arial" charset="0"/>
              <a:buNone/>
            </a:pPr>
            <a:r>
              <a:rPr lang="ru-RU" sz="1600" b="1" smtClean="0">
                <a:solidFill>
                  <a:schemeClr val="tx2"/>
                </a:solidFill>
              </a:rPr>
              <a:t>Единая система управления всеми серверами с помощью веб-интерфейса</a:t>
            </a:r>
          </a:p>
          <a:p>
            <a:pPr marL="0" indent="0" algn="just">
              <a:spcBef>
                <a:spcPts val="600"/>
              </a:spcBef>
              <a:buFont typeface="Arial" charset="0"/>
              <a:buNone/>
            </a:pPr>
            <a:r>
              <a:rPr lang="ru-RU" sz="1600" b="1" smtClean="0">
                <a:solidFill>
                  <a:schemeClr val="tx2"/>
                </a:solidFill>
              </a:rPr>
              <a:t>Возможность интеграции решения с системами биллинга</a:t>
            </a:r>
            <a:r>
              <a:rPr lang="en-US" sz="1600" b="1" smtClean="0">
                <a:solidFill>
                  <a:schemeClr val="tx2"/>
                </a:solidFill>
              </a:rPr>
              <a:t>, CDN</a:t>
            </a:r>
            <a:endParaRPr lang="ru-RU" sz="1600" b="1" smtClean="0">
              <a:solidFill>
                <a:schemeClr val="tx2"/>
              </a:solidFill>
            </a:endParaRPr>
          </a:p>
          <a:p>
            <a:pPr marL="0" indent="0" algn="just">
              <a:spcBef>
                <a:spcPts val="600"/>
              </a:spcBef>
              <a:buFont typeface="Arial" charset="0"/>
              <a:buNone/>
            </a:pPr>
            <a:r>
              <a:rPr lang="ru-RU" sz="1600" b="1" smtClean="0">
                <a:solidFill>
                  <a:schemeClr val="tx2"/>
                </a:solidFill>
              </a:rPr>
              <a:t>Возможность увеличения </a:t>
            </a:r>
            <a:r>
              <a:rPr lang="en-US" sz="1600" b="1" smtClean="0">
                <a:solidFill>
                  <a:schemeClr val="tx2"/>
                </a:solidFill>
              </a:rPr>
              <a:t>ARPU </a:t>
            </a:r>
            <a:r>
              <a:rPr lang="ru-RU" sz="1600" b="1" smtClean="0">
                <a:solidFill>
                  <a:schemeClr val="tx2"/>
                </a:solidFill>
              </a:rPr>
              <a:t>за счет мобильных абонентов</a:t>
            </a:r>
          </a:p>
          <a:p>
            <a:pPr marL="0" indent="0">
              <a:spcBef>
                <a:spcPts val="600"/>
              </a:spcBef>
              <a:buFont typeface="Arial" charset="0"/>
              <a:buNone/>
            </a:pPr>
            <a:endParaRPr lang="ru-RU" sz="1600" b="1" smtClean="0">
              <a:solidFill>
                <a:schemeClr val="tx2"/>
              </a:solidFill>
            </a:endParaRPr>
          </a:p>
          <a:p>
            <a:pPr marL="0" indent="0">
              <a:spcBef>
                <a:spcPts val="600"/>
              </a:spcBef>
              <a:buFont typeface="Arial" charset="0"/>
              <a:buNone/>
            </a:pPr>
            <a:r>
              <a:rPr lang="ru-RU" sz="1600" b="1" u="sng" smtClean="0">
                <a:solidFill>
                  <a:srgbClr val="002060"/>
                </a:solidFill>
              </a:rPr>
              <a:t>Дополнительные возможности:</a:t>
            </a:r>
          </a:p>
          <a:p>
            <a:pPr marL="0" indent="0">
              <a:spcBef>
                <a:spcPts val="600"/>
              </a:spcBef>
              <a:buFont typeface="Arial" charset="0"/>
              <a:buNone/>
            </a:pPr>
            <a:r>
              <a:rPr lang="ru-RU" sz="1600" b="1" smtClean="0">
                <a:solidFill>
                  <a:schemeClr val="tx2"/>
                </a:solidFill>
              </a:rPr>
              <a:t>Импорт основного списка каналов</a:t>
            </a:r>
          </a:p>
          <a:p>
            <a:pPr marL="0" indent="0">
              <a:spcBef>
                <a:spcPts val="600"/>
              </a:spcBef>
              <a:buFont typeface="Arial" charset="0"/>
              <a:buNone/>
            </a:pPr>
            <a:r>
              <a:rPr lang="ru-RU" sz="1600" b="1" smtClean="0">
                <a:solidFill>
                  <a:schemeClr val="tx2"/>
                </a:solidFill>
              </a:rPr>
              <a:t>Резервирование центральной ГС</a:t>
            </a:r>
          </a:p>
          <a:p>
            <a:pPr marL="0" indent="0">
              <a:spcBef>
                <a:spcPts val="600"/>
              </a:spcBef>
              <a:buFont typeface="Arial" charset="0"/>
              <a:buNone/>
            </a:pPr>
            <a:r>
              <a:rPr lang="ru-RU" sz="1600" b="1" smtClean="0">
                <a:solidFill>
                  <a:schemeClr val="tx2"/>
                </a:solidFill>
              </a:rPr>
              <a:t>Резервирование источника каналов</a:t>
            </a:r>
          </a:p>
          <a:p>
            <a:pPr marL="0" indent="0">
              <a:spcBef>
                <a:spcPts val="600"/>
              </a:spcBef>
              <a:buFont typeface="Arial" charset="0"/>
              <a:buNone/>
            </a:pPr>
            <a:r>
              <a:rPr lang="ru-RU" sz="1600" b="1" smtClean="0">
                <a:solidFill>
                  <a:schemeClr val="tx2"/>
                </a:solidFill>
              </a:rPr>
              <a:t>Резервирование канала доставки</a:t>
            </a:r>
          </a:p>
          <a:p>
            <a:pPr marL="0" indent="0">
              <a:buFont typeface="Arial" charset="0"/>
              <a:buNone/>
            </a:pPr>
            <a:endParaRPr lang="ru-RU" sz="1300" b="1" smtClean="0">
              <a:solidFill>
                <a:srgbClr val="002060"/>
              </a:solidFill>
            </a:endParaRPr>
          </a:p>
          <a:p>
            <a:pPr marL="0" indent="0">
              <a:buFont typeface="Arial" charset="0"/>
              <a:buNone/>
            </a:pPr>
            <a:endParaRPr lang="ru-RU" sz="1300" b="1" smtClean="0">
              <a:solidFill>
                <a:srgbClr val="002060"/>
              </a:solidFill>
            </a:endParaRPr>
          </a:p>
        </p:txBody>
      </p:sp>
      <p:grpSp>
        <p:nvGrpSpPr>
          <p:cNvPr id="43010" name="Группа 4"/>
          <p:cNvGrpSpPr>
            <a:grpSpLocks/>
          </p:cNvGrpSpPr>
          <p:nvPr/>
        </p:nvGrpSpPr>
        <p:grpSpPr bwMode="auto">
          <a:xfrm>
            <a:off x="539750" y="1773238"/>
            <a:ext cx="182563" cy="182562"/>
            <a:chOff x="5444991" y="4420799"/>
            <a:chExt cx="182562" cy="182562"/>
          </a:xfrm>
        </p:grpSpPr>
        <p:sp>
          <p:nvSpPr>
            <p:cNvPr id="6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7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43011" name="Группа 36"/>
          <p:cNvGrpSpPr>
            <a:grpSpLocks/>
          </p:cNvGrpSpPr>
          <p:nvPr/>
        </p:nvGrpSpPr>
        <p:grpSpPr bwMode="auto">
          <a:xfrm>
            <a:off x="539750" y="2093913"/>
            <a:ext cx="182563" cy="182562"/>
            <a:chOff x="108298" y="2060727"/>
            <a:chExt cx="182562" cy="182562"/>
          </a:xfrm>
        </p:grpSpPr>
        <p:sp>
          <p:nvSpPr>
            <p:cNvPr id="10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1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43012" name="Группа 21"/>
          <p:cNvGrpSpPr>
            <a:grpSpLocks/>
          </p:cNvGrpSpPr>
          <p:nvPr/>
        </p:nvGrpSpPr>
        <p:grpSpPr bwMode="auto">
          <a:xfrm>
            <a:off x="539750" y="2959100"/>
            <a:ext cx="182563" cy="182563"/>
            <a:chOff x="5446579" y="5553901"/>
            <a:chExt cx="182562" cy="182562"/>
          </a:xfrm>
        </p:grpSpPr>
        <p:sp>
          <p:nvSpPr>
            <p:cNvPr id="23" name="AutoShape 6"/>
            <p:cNvSpPr>
              <a:spLocks noChangeArrowheads="1"/>
            </p:cNvSpPr>
            <p:nvPr/>
          </p:nvSpPr>
          <p:spPr bwMode="gray">
            <a:xfrm rot="2700000">
              <a:off x="5446579" y="5553901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4" name="AutoShape 7"/>
            <p:cNvSpPr>
              <a:spLocks noChangeArrowheads="1"/>
            </p:cNvSpPr>
            <p:nvPr/>
          </p:nvSpPr>
          <p:spPr bwMode="gray">
            <a:xfrm rot="18900000" flipH="1">
              <a:off x="5446579" y="5553901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43013" name="Группа 31"/>
          <p:cNvGrpSpPr>
            <a:grpSpLocks/>
          </p:cNvGrpSpPr>
          <p:nvPr/>
        </p:nvGrpSpPr>
        <p:grpSpPr bwMode="auto">
          <a:xfrm>
            <a:off x="539750" y="3317875"/>
            <a:ext cx="182563" cy="182563"/>
            <a:chOff x="5446579" y="5553901"/>
            <a:chExt cx="182562" cy="182562"/>
          </a:xfrm>
        </p:grpSpPr>
        <p:sp>
          <p:nvSpPr>
            <p:cNvPr id="33" name="AutoShape 6"/>
            <p:cNvSpPr>
              <a:spLocks noChangeArrowheads="1"/>
            </p:cNvSpPr>
            <p:nvPr/>
          </p:nvSpPr>
          <p:spPr bwMode="gray">
            <a:xfrm rot="2700000">
              <a:off x="5446579" y="5553901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4" name="AutoShape 7"/>
            <p:cNvSpPr>
              <a:spLocks noChangeArrowheads="1"/>
            </p:cNvSpPr>
            <p:nvPr/>
          </p:nvSpPr>
          <p:spPr bwMode="gray">
            <a:xfrm rot="18900000" flipH="1">
              <a:off x="5446579" y="5553901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43014" name="Группа 37"/>
          <p:cNvGrpSpPr>
            <a:grpSpLocks/>
          </p:cNvGrpSpPr>
          <p:nvPr/>
        </p:nvGrpSpPr>
        <p:grpSpPr bwMode="auto">
          <a:xfrm>
            <a:off x="539750" y="2420938"/>
            <a:ext cx="182563" cy="182562"/>
            <a:chOff x="108298" y="2060727"/>
            <a:chExt cx="182562" cy="182562"/>
          </a:xfrm>
        </p:grpSpPr>
        <p:sp>
          <p:nvSpPr>
            <p:cNvPr id="39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40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43015" name="Группа 40"/>
          <p:cNvGrpSpPr>
            <a:grpSpLocks/>
          </p:cNvGrpSpPr>
          <p:nvPr/>
        </p:nvGrpSpPr>
        <p:grpSpPr bwMode="auto">
          <a:xfrm>
            <a:off x="539750" y="3644900"/>
            <a:ext cx="182563" cy="182563"/>
            <a:chOff x="108298" y="2060727"/>
            <a:chExt cx="182562" cy="182562"/>
          </a:xfrm>
        </p:grpSpPr>
        <p:sp>
          <p:nvSpPr>
            <p:cNvPr id="42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43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sp>
        <p:nvSpPr>
          <p:cNvPr id="25" name="Полилиния 24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755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755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Преимущества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решения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  <p:grpSp>
        <p:nvGrpSpPr>
          <p:cNvPr id="43017" name="Группа 25"/>
          <p:cNvGrpSpPr>
            <a:grpSpLocks/>
          </p:cNvGrpSpPr>
          <p:nvPr/>
        </p:nvGrpSpPr>
        <p:grpSpPr bwMode="auto">
          <a:xfrm>
            <a:off x="539750" y="4576763"/>
            <a:ext cx="182563" cy="182562"/>
            <a:chOff x="5446579" y="5553901"/>
            <a:chExt cx="182562" cy="182562"/>
          </a:xfrm>
        </p:grpSpPr>
        <p:sp>
          <p:nvSpPr>
            <p:cNvPr id="27" name="AutoShape 6"/>
            <p:cNvSpPr>
              <a:spLocks noChangeArrowheads="1"/>
            </p:cNvSpPr>
            <p:nvPr/>
          </p:nvSpPr>
          <p:spPr bwMode="gray">
            <a:xfrm rot="2700000">
              <a:off x="5446579" y="5553901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8" name="AutoShape 7"/>
            <p:cNvSpPr>
              <a:spLocks noChangeArrowheads="1"/>
            </p:cNvSpPr>
            <p:nvPr/>
          </p:nvSpPr>
          <p:spPr bwMode="gray">
            <a:xfrm rot="18900000" flipH="1">
              <a:off x="5446579" y="5553901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43018" name="Группа 28"/>
          <p:cNvGrpSpPr>
            <a:grpSpLocks/>
          </p:cNvGrpSpPr>
          <p:nvPr/>
        </p:nvGrpSpPr>
        <p:grpSpPr bwMode="auto">
          <a:xfrm>
            <a:off x="539750" y="4935538"/>
            <a:ext cx="182563" cy="182562"/>
            <a:chOff x="5446579" y="5553901"/>
            <a:chExt cx="182562" cy="182562"/>
          </a:xfrm>
        </p:grpSpPr>
        <p:sp>
          <p:nvSpPr>
            <p:cNvPr id="30" name="AutoShape 6"/>
            <p:cNvSpPr>
              <a:spLocks noChangeArrowheads="1"/>
            </p:cNvSpPr>
            <p:nvPr/>
          </p:nvSpPr>
          <p:spPr bwMode="gray">
            <a:xfrm rot="2700000">
              <a:off x="5446579" y="5553901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1" name="AutoShape 7"/>
            <p:cNvSpPr>
              <a:spLocks noChangeArrowheads="1"/>
            </p:cNvSpPr>
            <p:nvPr/>
          </p:nvSpPr>
          <p:spPr bwMode="gray">
            <a:xfrm rot="18900000" flipH="1">
              <a:off x="5446579" y="5553901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43019" name="Группа 34"/>
          <p:cNvGrpSpPr>
            <a:grpSpLocks/>
          </p:cNvGrpSpPr>
          <p:nvPr/>
        </p:nvGrpSpPr>
        <p:grpSpPr bwMode="auto">
          <a:xfrm>
            <a:off x="539750" y="5262563"/>
            <a:ext cx="182563" cy="182562"/>
            <a:chOff x="108298" y="2060727"/>
            <a:chExt cx="182562" cy="182562"/>
          </a:xfrm>
        </p:grpSpPr>
        <p:sp>
          <p:nvSpPr>
            <p:cNvPr id="36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44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43020" name="Группа 44"/>
          <p:cNvGrpSpPr>
            <a:grpSpLocks/>
          </p:cNvGrpSpPr>
          <p:nvPr/>
        </p:nvGrpSpPr>
        <p:grpSpPr bwMode="auto">
          <a:xfrm>
            <a:off x="539750" y="5551488"/>
            <a:ext cx="182563" cy="180975"/>
            <a:chOff x="108298" y="2060727"/>
            <a:chExt cx="182562" cy="182562"/>
          </a:xfrm>
        </p:grpSpPr>
        <p:sp>
          <p:nvSpPr>
            <p:cNvPr id="46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47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7" name="Группа 148"/>
          <p:cNvGrpSpPr>
            <a:grpSpLocks/>
          </p:cNvGrpSpPr>
          <p:nvPr/>
        </p:nvGrpSpPr>
        <p:grpSpPr bwMode="auto">
          <a:xfrm>
            <a:off x="1849438" y="3349625"/>
            <a:ext cx="5006975" cy="1309688"/>
            <a:chOff x="1848888" y="3348866"/>
            <a:chExt cx="5007414" cy="1309992"/>
          </a:xfrm>
        </p:grpSpPr>
        <p:grpSp>
          <p:nvGrpSpPr>
            <p:cNvPr id="45149" name="Группа 112"/>
            <p:cNvGrpSpPr>
              <a:grpSpLocks/>
            </p:cNvGrpSpPr>
            <p:nvPr/>
          </p:nvGrpSpPr>
          <p:grpSpPr bwMode="auto">
            <a:xfrm rot="1154142">
              <a:off x="1848888" y="3869428"/>
              <a:ext cx="5007414" cy="71759"/>
              <a:chOff x="-2285330" y="3142095"/>
              <a:chExt cx="5007414" cy="109601"/>
            </a:xfrm>
          </p:grpSpPr>
          <p:sp>
            <p:nvSpPr>
              <p:cNvPr id="114" name="Прямоугольник 113"/>
              <p:cNvSpPr/>
              <p:nvPr/>
            </p:nvSpPr>
            <p:spPr>
              <a:xfrm>
                <a:off x="-2285856" y="3143476"/>
                <a:ext cx="4705763" cy="106711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5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accent3"/>
                  </a:solidFill>
                </a:endParaRPr>
              </a:p>
            </p:txBody>
          </p:sp>
          <p:sp>
            <p:nvSpPr>
              <p:cNvPr id="115" name="Равнобедренный треугольник 114"/>
              <p:cNvSpPr/>
              <p:nvPr/>
            </p:nvSpPr>
            <p:spPr>
              <a:xfrm rot="5400000">
                <a:off x="2479441" y="3134121"/>
                <a:ext cx="104286" cy="120661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16" name="Равнобедренный треугольник 115"/>
              <p:cNvSpPr/>
              <p:nvPr/>
            </p:nvSpPr>
            <p:spPr>
              <a:xfrm rot="5400000">
                <a:off x="2609510" y="3136713"/>
                <a:ext cx="104286" cy="120661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sp>
          <p:nvSpPr>
            <p:cNvPr id="112" name="Прямоугольник 111"/>
            <p:cNvSpPr/>
            <p:nvPr/>
          </p:nvSpPr>
          <p:spPr>
            <a:xfrm rot="1639063">
              <a:off x="2893555" y="3348866"/>
              <a:ext cx="46041" cy="1476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17" name="Прямоугольник 116"/>
            <p:cNvSpPr/>
            <p:nvPr/>
          </p:nvSpPr>
          <p:spPr>
            <a:xfrm rot="1639063">
              <a:off x="3055494" y="3359982"/>
              <a:ext cx="44454" cy="1460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18" name="Прямоугольник 117"/>
            <p:cNvSpPr/>
            <p:nvPr/>
          </p:nvSpPr>
          <p:spPr>
            <a:xfrm rot="1639063">
              <a:off x="3207907" y="3431435"/>
              <a:ext cx="44454" cy="1476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19" name="Прямоугольник 118"/>
            <p:cNvSpPr/>
            <p:nvPr/>
          </p:nvSpPr>
          <p:spPr>
            <a:xfrm rot="1639063">
              <a:off x="3360321" y="3502890"/>
              <a:ext cx="44454" cy="1476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20" name="Прямоугольник 119"/>
            <p:cNvSpPr/>
            <p:nvPr/>
          </p:nvSpPr>
          <p:spPr>
            <a:xfrm rot="1639063">
              <a:off x="3523847" y="3575932"/>
              <a:ext cx="44454" cy="1460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21" name="Прямоугольник 120"/>
            <p:cNvSpPr/>
            <p:nvPr/>
          </p:nvSpPr>
          <p:spPr>
            <a:xfrm rot="1639063">
              <a:off x="3703251" y="3639446"/>
              <a:ext cx="46041" cy="1476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22" name="Прямоугольник 121"/>
            <p:cNvSpPr/>
            <p:nvPr/>
          </p:nvSpPr>
          <p:spPr>
            <a:xfrm rot="1639063">
              <a:off x="3882653" y="3647385"/>
              <a:ext cx="46042" cy="1476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23" name="Прямоугольник 122"/>
            <p:cNvSpPr/>
            <p:nvPr/>
          </p:nvSpPr>
          <p:spPr>
            <a:xfrm rot="1639063">
              <a:off x="4035067" y="3718840"/>
              <a:ext cx="46042" cy="1476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24" name="Прямоугольник 123"/>
            <p:cNvSpPr/>
            <p:nvPr/>
          </p:nvSpPr>
          <p:spPr>
            <a:xfrm rot="1639063">
              <a:off x="4206532" y="3791882"/>
              <a:ext cx="46042" cy="1476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25" name="Прямоугольник 124"/>
            <p:cNvSpPr/>
            <p:nvPr/>
          </p:nvSpPr>
          <p:spPr>
            <a:xfrm rot="1639063">
              <a:off x="4387523" y="3863335"/>
              <a:ext cx="46042" cy="1476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26" name="Прямоугольник 125"/>
            <p:cNvSpPr/>
            <p:nvPr/>
          </p:nvSpPr>
          <p:spPr>
            <a:xfrm rot="1639063">
              <a:off x="4566926" y="3934790"/>
              <a:ext cx="46041" cy="1476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27" name="Прямоугольник 126"/>
            <p:cNvSpPr/>
            <p:nvPr/>
          </p:nvSpPr>
          <p:spPr>
            <a:xfrm rot="1639063">
              <a:off x="4782845" y="4007832"/>
              <a:ext cx="46041" cy="1476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28" name="Прямоугольник 127"/>
            <p:cNvSpPr/>
            <p:nvPr/>
          </p:nvSpPr>
          <p:spPr>
            <a:xfrm rot="1639063">
              <a:off x="4998764" y="4079286"/>
              <a:ext cx="46041" cy="1476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29" name="Прямоугольник 128"/>
            <p:cNvSpPr/>
            <p:nvPr/>
          </p:nvSpPr>
          <p:spPr>
            <a:xfrm rot="1639063">
              <a:off x="5214683" y="4150740"/>
              <a:ext cx="46041" cy="1476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30" name="Прямоугольник 129"/>
            <p:cNvSpPr/>
            <p:nvPr/>
          </p:nvSpPr>
          <p:spPr>
            <a:xfrm rot="1639063">
              <a:off x="5430602" y="4223782"/>
              <a:ext cx="46041" cy="1476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31" name="Прямоугольник 130"/>
            <p:cNvSpPr/>
            <p:nvPr/>
          </p:nvSpPr>
          <p:spPr>
            <a:xfrm rot="1639063">
              <a:off x="5827512" y="4363514"/>
              <a:ext cx="46041" cy="1476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32" name="Прямоугольник 131"/>
            <p:cNvSpPr/>
            <p:nvPr/>
          </p:nvSpPr>
          <p:spPr>
            <a:xfrm rot="1639063">
              <a:off x="5646521" y="4287297"/>
              <a:ext cx="46041" cy="1476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33" name="Прямоугольник 132"/>
            <p:cNvSpPr/>
            <p:nvPr/>
          </p:nvSpPr>
          <p:spPr>
            <a:xfrm rot="1639063">
              <a:off x="6006915" y="4439732"/>
              <a:ext cx="46042" cy="1476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34" name="Прямоугольник 133"/>
            <p:cNvSpPr/>
            <p:nvPr/>
          </p:nvSpPr>
          <p:spPr>
            <a:xfrm rot="1639063">
              <a:off x="6222833" y="4511186"/>
              <a:ext cx="46042" cy="1476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</p:grpSp>
      <p:grpSp>
        <p:nvGrpSpPr>
          <p:cNvPr id="45058" name="Группа 57"/>
          <p:cNvGrpSpPr>
            <a:grpSpLocks/>
          </p:cNvGrpSpPr>
          <p:nvPr/>
        </p:nvGrpSpPr>
        <p:grpSpPr bwMode="auto">
          <a:xfrm>
            <a:off x="852488" y="1365250"/>
            <a:ext cx="1631950" cy="1703388"/>
            <a:chOff x="212357" y="2038743"/>
            <a:chExt cx="1631302" cy="1703863"/>
          </a:xfrm>
        </p:grpSpPr>
        <p:pic>
          <p:nvPicPr>
            <p:cNvPr id="45147" name="Picture 2" descr="C:\Users\Maria.Ber\Desktop\ГС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36429" y="2343465"/>
              <a:ext cx="714465" cy="13991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7" name="TextBox 56"/>
            <p:cNvSpPr txBox="1"/>
            <p:nvPr/>
          </p:nvSpPr>
          <p:spPr>
            <a:xfrm>
              <a:off x="212357" y="2038743"/>
              <a:ext cx="1631302" cy="3382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ГС Резервная</a:t>
              </a:r>
              <a:endPara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987550" y="1833563"/>
            <a:ext cx="1630363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ГС Столица</a:t>
            </a:r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grpSp>
        <p:nvGrpSpPr>
          <p:cNvPr id="45060" name="Группа 21"/>
          <p:cNvGrpSpPr>
            <a:grpSpLocks/>
          </p:cNvGrpSpPr>
          <p:nvPr/>
        </p:nvGrpSpPr>
        <p:grpSpPr bwMode="auto">
          <a:xfrm rot="-552166">
            <a:off x="3082925" y="2474913"/>
            <a:ext cx="1685925" cy="111125"/>
            <a:chOff x="1036310" y="3142095"/>
            <a:chExt cx="1685774" cy="111290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035757" y="3144894"/>
              <a:ext cx="1384176" cy="108110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24" name="Равнобедренный треугольник 23"/>
            <p:cNvSpPr/>
            <p:nvPr/>
          </p:nvSpPr>
          <p:spPr>
            <a:xfrm rot="5400000">
              <a:off x="2480166" y="3133933"/>
              <a:ext cx="104931" cy="120639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5" name="Равнобедренный треугольник 24"/>
            <p:cNvSpPr/>
            <p:nvPr/>
          </p:nvSpPr>
          <p:spPr>
            <a:xfrm rot="5400000">
              <a:off x="2608313" y="3137011"/>
              <a:ext cx="104931" cy="120639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32" name="Полилиния 31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755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755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Схема взаимодействия ГС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  <p:sp>
        <p:nvSpPr>
          <p:cNvPr id="45062" name="AutoShape 8"/>
          <p:cNvSpPr>
            <a:spLocks noChangeArrowheads="1"/>
          </p:cNvSpPr>
          <p:nvPr/>
        </p:nvSpPr>
        <p:spPr bwMode="gray">
          <a:xfrm>
            <a:off x="4830763" y="1787525"/>
            <a:ext cx="1133475" cy="9794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Регион 1</a:t>
            </a:r>
            <a:endParaRPr lang="en-US" altLang="ru-RU" sz="1800" b="1">
              <a:latin typeface="Calibri" pitchFamily="34" charset="0"/>
            </a:endParaRPr>
          </a:p>
        </p:txBody>
      </p:sp>
      <p:sp>
        <p:nvSpPr>
          <p:cNvPr id="45063" name="AutoShape 8"/>
          <p:cNvSpPr>
            <a:spLocks noChangeArrowheads="1"/>
          </p:cNvSpPr>
          <p:nvPr/>
        </p:nvSpPr>
        <p:spPr bwMode="gray">
          <a:xfrm>
            <a:off x="6996113" y="4221163"/>
            <a:ext cx="1133475" cy="9794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Регион 2</a:t>
            </a:r>
            <a:endParaRPr lang="en-US" altLang="ru-RU" sz="1800" b="1">
              <a:latin typeface="Calibri" pitchFamily="34" charset="0"/>
            </a:endParaRPr>
          </a:p>
        </p:txBody>
      </p:sp>
      <p:sp>
        <p:nvSpPr>
          <p:cNvPr id="45064" name="AutoShape 8"/>
          <p:cNvSpPr>
            <a:spLocks noChangeArrowheads="1"/>
          </p:cNvSpPr>
          <p:nvPr/>
        </p:nvSpPr>
        <p:spPr bwMode="gray">
          <a:xfrm>
            <a:off x="3995738" y="4797425"/>
            <a:ext cx="1133475" cy="9794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Регион 3</a:t>
            </a:r>
            <a:endParaRPr lang="en-US" altLang="ru-RU" sz="1800" b="1">
              <a:latin typeface="Calibri" pitchFamily="34" charset="0"/>
            </a:endParaRPr>
          </a:p>
        </p:txBody>
      </p:sp>
      <p:sp>
        <p:nvSpPr>
          <p:cNvPr id="45065" name="AutoShape 8"/>
          <p:cNvSpPr>
            <a:spLocks noChangeArrowheads="1"/>
          </p:cNvSpPr>
          <p:nvPr/>
        </p:nvSpPr>
        <p:spPr bwMode="gray">
          <a:xfrm>
            <a:off x="611188" y="4581525"/>
            <a:ext cx="1133475" cy="9794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Регион 4</a:t>
            </a:r>
            <a:endParaRPr lang="en-US" altLang="ru-RU" sz="1800" b="1">
              <a:latin typeface="Calibri" pitchFamily="34" charset="0"/>
            </a:endParaRPr>
          </a:p>
        </p:txBody>
      </p:sp>
      <p:grpSp>
        <p:nvGrpSpPr>
          <p:cNvPr id="45066" name="Группа 39"/>
          <p:cNvGrpSpPr>
            <a:grpSpLocks/>
          </p:cNvGrpSpPr>
          <p:nvPr/>
        </p:nvGrpSpPr>
        <p:grpSpPr bwMode="auto">
          <a:xfrm rot="2291903">
            <a:off x="2625725" y="4327525"/>
            <a:ext cx="1685925" cy="111125"/>
            <a:chOff x="1036310" y="3142095"/>
            <a:chExt cx="1685774" cy="111290"/>
          </a:xfrm>
        </p:grpSpPr>
        <p:sp>
          <p:nvSpPr>
            <p:cNvPr id="41" name="Прямоугольник 40"/>
            <p:cNvSpPr/>
            <p:nvPr/>
          </p:nvSpPr>
          <p:spPr>
            <a:xfrm>
              <a:off x="1035370" y="3145937"/>
              <a:ext cx="1384176" cy="108110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42" name="Равнобедренный треугольник 41"/>
            <p:cNvSpPr/>
            <p:nvPr/>
          </p:nvSpPr>
          <p:spPr>
            <a:xfrm rot="5400000">
              <a:off x="2480503" y="3134004"/>
              <a:ext cx="104931" cy="120639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3" name="Равнобедренный треугольник 42"/>
            <p:cNvSpPr/>
            <p:nvPr/>
          </p:nvSpPr>
          <p:spPr>
            <a:xfrm rot="5400000">
              <a:off x="2607907" y="3136770"/>
              <a:ext cx="104931" cy="120639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45067" name="Группа 47"/>
          <p:cNvGrpSpPr>
            <a:grpSpLocks/>
          </p:cNvGrpSpPr>
          <p:nvPr/>
        </p:nvGrpSpPr>
        <p:grpSpPr bwMode="auto">
          <a:xfrm rot="7494313">
            <a:off x="1062038" y="4090987"/>
            <a:ext cx="966788" cy="106363"/>
            <a:chOff x="1754342" y="3142095"/>
            <a:chExt cx="967742" cy="107424"/>
          </a:xfrm>
        </p:grpSpPr>
        <p:sp>
          <p:nvSpPr>
            <p:cNvPr id="49" name="Прямоугольник 48"/>
            <p:cNvSpPr/>
            <p:nvPr/>
          </p:nvSpPr>
          <p:spPr>
            <a:xfrm>
              <a:off x="1754410" y="3145400"/>
              <a:ext cx="667408" cy="101011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50" name="Равнобедренный треугольник 49"/>
            <p:cNvSpPr/>
            <p:nvPr/>
          </p:nvSpPr>
          <p:spPr>
            <a:xfrm rot="5400000">
              <a:off x="2481228" y="3134888"/>
              <a:ext cx="104216" cy="120769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1" name="Равнобедренный треугольник 50"/>
            <p:cNvSpPr/>
            <p:nvPr/>
          </p:nvSpPr>
          <p:spPr>
            <a:xfrm rot="5400000">
              <a:off x="2609581" y="3138369"/>
              <a:ext cx="104216" cy="120769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45068" name="Группа 51"/>
          <p:cNvGrpSpPr>
            <a:grpSpLocks/>
          </p:cNvGrpSpPr>
          <p:nvPr/>
        </p:nvGrpSpPr>
        <p:grpSpPr bwMode="auto">
          <a:xfrm rot="1154142">
            <a:off x="2894013" y="3692525"/>
            <a:ext cx="4043362" cy="117475"/>
            <a:chOff x="-1320481" y="3142095"/>
            <a:chExt cx="4042565" cy="118015"/>
          </a:xfrm>
        </p:grpSpPr>
        <p:sp>
          <p:nvSpPr>
            <p:cNvPr id="53" name="Прямоугольник 52"/>
            <p:cNvSpPr/>
            <p:nvPr/>
          </p:nvSpPr>
          <p:spPr>
            <a:xfrm>
              <a:off x="-1322279" y="3144824"/>
              <a:ext cx="3740999" cy="114825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54" name="Равнобедренный треугольник 53"/>
            <p:cNvSpPr/>
            <p:nvPr/>
          </p:nvSpPr>
          <p:spPr>
            <a:xfrm rot="5400000">
              <a:off x="2478984" y="3133992"/>
              <a:ext cx="105257" cy="120626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5" name="Равнобедренный треугольник 54"/>
            <p:cNvSpPr/>
            <p:nvPr/>
          </p:nvSpPr>
          <p:spPr>
            <a:xfrm rot="5400000">
              <a:off x="2608053" y="3135469"/>
              <a:ext cx="103662" cy="120626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45069" name="Группа 73"/>
          <p:cNvGrpSpPr>
            <a:grpSpLocks/>
          </p:cNvGrpSpPr>
          <p:nvPr/>
        </p:nvGrpSpPr>
        <p:grpSpPr bwMode="auto">
          <a:xfrm>
            <a:off x="896938" y="3141663"/>
            <a:ext cx="614362" cy="1412875"/>
            <a:chOff x="897682" y="3142189"/>
            <a:chExt cx="613761" cy="1411949"/>
          </a:xfrm>
        </p:grpSpPr>
        <p:grpSp>
          <p:nvGrpSpPr>
            <p:cNvPr id="45125" name="Группа 58"/>
            <p:cNvGrpSpPr>
              <a:grpSpLocks/>
            </p:cNvGrpSpPr>
            <p:nvPr/>
          </p:nvGrpSpPr>
          <p:grpSpPr bwMode="auto">
            <a:xfrm rot="6700143">
              <a:off x="435829" y="3814080"/>
              <a:ext cx="1411949" cy="68167"/>
              <a:chOff x="1310135" y="3142095"/>
              <a:chExt cx="1411949" cy="107424"/>
            </a:xfrm>
          </p:grpSpPr>
          <p:sp>
            <p:nvSpPr>
              <p:cNvPr id="60" name="Прямоугольник 59"/>
              <p:cNvSpPr/>
              <p:nvPr/>
            </p:nvSpPr>
            <p:spPr>
              <a:xfrm>
                <a:off x="1309662" y="3161796"/>
                <a:ext cx="1110522" cy="87474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5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accent3"/>
                  </a:solidFill>
                </a:endParaRPr>
              </a:p>
            </p:txBody>
          </p:sp>
          <p:sp>
            <p:nvSpPr>
              <p:cNvPr id="61" name="Равнобедренный треугольник 60"/>
              <p:cNvSpPr/>
              <p:nvPr/>
            </p:nvSpPr>
            <p:spPr>
              <a:xfrm rot="5400000">
                <a:off x="2480605" y="3134452"/>
                <a:ext cx="104970" cy="120571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62" name="Равнобедренный треугольник 61"/>
              <p:cNvSpPr/>
              <p:nvPr/>
            </p:nvSpPr>
            <p:spPr>
              <a:xfrm rot="5400000">
                <a:off x="2609340" y="3137241"/>
                <a:ext cx="104970" cy="120571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sp>
          <p:nvSpPr>
            <p:cNvPr id="67" name="Прямоугольник 66"/>
            <p:cNvSpPr/>
            <p:nvPr/>
          </p:nvSpPr>
          <p:spPr>
            <a:xfrm rot="1639063">
              <a:off x="1143503" y="3229444"/>
              <a:ext cx="325120" cy="713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68" name="Прямоугольник 67"/>
            <p:cNvSpPr/>
            <p:nvPr/>
          </p:nvSpPr>
          <p:spPr>
            <a:xfrm rot="1639063">
              <a:off x="1186324" y="3427752"/>
              <a:ext cx="325119" cy="713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69" name="Прямоугольник 68"/>
            <p:cNvSpPr/>
            <p:nvPr/>
          </p:nvSpPr>
          <p:spPr>
            <a:xfrm rot="1639063">
              <a:off x="1113371" y="3572119"/>
              <a:ext cx="326705" cy="698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70" name="Прямоугольник 69"/>
            <p:cNvSpPr/>
            <p:nvPr/>
          </p:nvSpPr>
          <p:spPr>
            <a:xfrm rot="1639063">
              <a:off x="1042003" y="3716487"/>
              <a:ext cx="325120" cy="698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71" name="Прямоугольник 70"/>
            <p:cNvSpPr/>
            <p:nvPr/>
          </p:nvSpPr>
          <p:spPr>
            <a:xfrm rot="1639063">
              <a:off x="969049" y="3859269"/>
              <a:ext cx="326705" cy="713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72" name="Прямоугольник 71"/>
            <p:cNvSpPr/>
            <p:nvPr/>
          </p:nvSpPr>
          <p:spPr>
            <a:xfrm rot="1639063">
              <a:off x="897682" y="4003636"/>
              <a:ext cx="325119" cy="713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</p:grpSp>
      <p:grpSp>
        <p:nvGrpSpPr>
          <p:cNvPr id="45070" name="Группа 147"/>
          <p:cNvGrpSpPr>
            <a:grpSpLocks/>
          </p:cNvGrpSpPr>
          <p:nvPr/>
        </p:nvGrpSpPr>
        <p:grpSpPr bwMode="auto">
          <a:xfrm>
            <a:off x="1187450" y="3182938"/>
            <a:ext cx="3127375" cy="1836737"/>
            <a:chOff x="1187366" y="3182385"/>
            <a:chExt cx="3127612" cy="1836513"/>
          </a:xfrm>
        </p:grpSpPr>
        <p:grpSp>
          <p:nvGrpSpPr>
            <p:cNvPr id="45108" name="Группа 96"/>
            <p:cNvGrpSpPr>
              <a:grpSpLocks/>
            </p:cNvGrpSpPr>
            <p:nvPr/>
          </p:nvGrpSpPr>
          <p:grpSpPr bwMode="auto">
            <a:xfrm rot="2536105">
              <a:off x="1187366" y="4194500"/>
              <a:ext cx="3127612" cy="70519"/>
              <a:chOff x="-405528" y="3142095"/>
              <a:chExt cx="3127612" cy="129556"/>
            </a:xfrm>
          </p:grpSpPr>
          <p:sp>
            <p:nvSpPr>
              <p:cNvPr id="98" name="Прямоугольник 97"/>
              <p:cNvSpPr/>
              <p:nvPr/>
            </p:nvSpPr>
            <p:spPr>
              <a:xfrm>
                <a:off x="-406827" y="3144585"/>
                <a:ext cx="2825964" cy="125393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5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accent3"/>
                  </a:solidFill>
                </a:endParaRPr>
              </a:p>
            </p:txBody>
          </p:sp>
          <p:sp>
            <p:nvSpPr>
              <p:cNvPr id="99" name="Равнобедренный треугольник 98"/>
              <p:cNvSpPr/>
              <p:nvPr/>
            </p:nvSpPr>
            <p:spPr>
              <a:xfrm rot="5400000">
                <a:off x="2479657" y="3135146"/>
                <a:ext cx="104981" cy="120659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00" name="Равнобедренный треугольник 99"/>
              <p:cNvSpPr/>
              <p:nvPr/>
            </p:nvSpPr>
            <p:spPr>
              <a:xfrm rot="5400000">
                <a:off x="2608629" y="3137031"/>
                <a:ext cx="102064" cy="120659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sp>
          <p:nvSpPr>
            <p:cNvPr id="101" name="Прямоугольник 100"/>
            <p:cNvSpPr/>
            <p:nvPr/>
          </p:nvSpPr>
          <p:spPr>
            <a:xfrm rot="1639063">
              <a:off x="2424123" y="3871276"/>
              <a:ext cx="46040" cy="1476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02" name="Прямоугольник 101"/>
            <p:cNvSpPr/>
            <p:nvPr/>
          </p:nvSpPr>
          <p:spPr>
            <a:xfrm rot="1639063">
              <a:off x="2514617" y="3934768"/>
              <a:ext cx="46041" cy="1476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03" name="Прямоугольник 102"/>
            <p:cNvSpPr/>
            <p:nvPr/>
          </p:nvSpPr>
          <p:spPr>
            <a:xfrm rot="1639063">
              <a:off x="2622575" y="4023657"/>
              <a:ext cx="46041" cy="1476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04" name="Прямоугольник 103"/>
            <p:cNvSpPr/>
            <p:nvPr/>
          </p:nvSpPr>
          <p:spPr>
            <a:xfrm rot="1639063">
              <a:off x="2767049" y="4142705"/>
              <a:ext cx="46040" cy="1476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05" name="Прямоугольник 104"/>
            <p:cNvSpPr/>
            <p:nvPr/>
          </p:nvSpPr>
          <p:spPr>
            <a:xfrm rot="1639063">
              <a:off x="2911522" y="4287150"/>
              <a:ext cx="44453" cy="1476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06" name="Прямоугольник 105"/>
            <p:cNvSpPr/>
            <p:nvPr/>
          </p:nvSpPr>
          <p:spPr>
            <a:xfrm rot="1639063">
              <a:off x="3054407" y="4431595"/>
              <a:ext cx="46041" cy="1476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07" name="Прямоугольник 106"/>
            <p:cNvSpPr/>
            <p:nvPr/>
          </p:nvSpPr>
          <p:spPr>
            <a:xfrm rot="1639063">
              <a:off x="3162366" y="4510960"/>
              <a:ext cx="46041" cy="1476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08" name="Прямоугольник 107"/>
            <p:cNvSpPr/>
            <p:nvPr/>
          </p:nvSpPr>
          <p:spPr>
            <a:xfrm rot="1639063">
              <a:off x="3270324" y="4647468"/>
              <a:ext cx="46041" cy="1476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09" name="Прямоугольник 108"/>
            <p:cNvSpPr/>
            <p:nvPr/>
          </p:nvSpPr>
          <p:spPr>
            <a:xfrm rot="1639063">
              <a:off x="3379870" y="4726834"/>
              <a:ext cx="44453" cy="1476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10" name="Прямоугольник 109"/>
            <p:cNvSpPr/>
            <p:nvPr/>
          </p:nvSpPr>
          <p:spPr>
            <a:xfrm rot="1639063">
              <a:off x="3486240" y="4799850"/>
              <a:ext cx="46041" cy="1476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11" name="Прямоугольник 110"/>
            <p:cNvSpPr/>
            <p:nvPr/>
          </p:nvSpPr>
          <p:spPr>
            <a:xfrm rot="1639063">
              <a:off x="3559271" y="4871279"/>
              <a:ext cx="46041" cy="1476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46" name="Прямоугольник 145"/>
            <p:cNvSpPr/>
            <p:nvPr/>
          </p:nvSpPr>
          <p:spPr>
            <a:xfrm rot="1639063">
              <a:off x="1666827" y="3182385"/>
              <a:ext cx="46041" cy="1476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47" name="Прямоугольник 146"/>
            <p:cNvSpPr/>
            <p:nvPr/>
          </p:nvSpPr>
          <p:spPr>
            <a:xfrm rot="1639063">
              <a:off x="1795425" y="3287147"/>
              <a:ext cx="46040" cy="1476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</p:grpSp>
      <p:grpSp>
        <p:nvGrpSpPr>
          <p:cNvPr id="45071" name="Группа 153"/>
          <p:cNvGrpSpPr>
            <a:grpSpLocks/>
          </p:cNvGrpSpPr>
          <p:nvPr/>
        </p:nvGrpSpPr>
        <p:grpSpPr bwMode="auto">
          <a:xfrm rot="3452896">
            <a:off x="5559425" y="3046413"/>
            <a:ext cx="2178050" cy="647700"/>
            <a:chOff x="2672572" y="1998793"/>
            <a:chExt cx="2178551" cy="648682"/>
          </a:xfrm>
        </p:grpSpPr>
        <p:grpSp>
          <p:nvGrpSpPr>
            <p:cNvPr id="45093" name="Группа 134"/>
            <p:cNvGrpSpPr>
              <a:grpSpLocks/>
            </p:cNvGrpSpPr>
            <p:nvPr/>
          </p:nvGrpSpPr>
          <p:grpSpPr bwMode="auto">
            <a:xfrm rot="-6940251">
              <a:off x="3437507" y="1233858"/>
              <a:ext cx="648682" cy="2178551"/>
              <a:chOff x="897682" y="2402308"/>
              <a:chExt cx="613761" cy="2178551"/>
            </a:xfrm>
          </p:grpSpPr>
          <p:grpSp>
            <p:nvGrpSpPr>
              <p:cNvPr id="45098" name="Группа 135"/>
              <p:cNvGrpSpPr>
                <a:grpSpLocks/>
              </p:cNvGrpSpPr>
              <p:nvPr/>
            </p:nvGrpSpPr>
            <p:grpSpPr bwMode="auto">
              <a:xfrm rot="6700143">
                <a:off x="193140" y="3456519"/>
                <a:ext cx="2178551" cy="70130"/>
                <a:chOff x="543533" y="3142095"/>
                <a:chExt cx="2178551" cy="110517"/>
              </a:xfrm>
            </p:grpSpPr>
            <p:sp>
              <p:nvSpPr>
                <p:cNvPr id="143" name="Прямоугольник 142"/>
                <p:cNvSpPr/>
                <p:nvPr/>
              </p:nvSpPr>
              <p:spPr>
                <a:xfrm>
                  <a:off x="541270" y="3155950"/>
                  <a:ext cx="1876857" cy="94825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3">
                        <a:lumMod val="5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072755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144" name="Равнобедренный треугольник 143"/>
                <p:cNvSpPr/>
                <p:nvPr/>
              </p:nvSpPr>
              <p:spPr>
                <a:xfrm rot="5400000">
                  <a:off x="2476406" y="3135424"/>
                  <a:ext cx="106678" cy="120678"/>
                </a:xfrm>
                <a:prstGeom prst="triangle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072755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145" name="Равнобедренный треугольник 144"/>
                <p:cNvSpPr/>
                <p:nvPr/>
              </p:nvSpPr>
              <p:spPr>
                <a:xfrm rot="5400000">
                  <a:off x="2605986" y="3136863"/>
                  <a:ext cx="106678" cy="120678"/>
                </a:xfrm>
                <a:prstGeom prst="triangle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072755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</p:grpSp>
          <p:sp>
            <p:nvSpPr>
              <p:cNvPr id="137" name="Прямоугольник 136"/>
              <p:cNvSpPr/>
              <p:nvPr/>
            </p:nvSpPr>
            <p:spPr>
              <a:xfrm rot="1639063">
                <a:off x="1142880" y="3227812"/>
                <a:ext cx="324932" cy="698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accent3"/>
                  </a:solidFill>
                </a:endParaRPr>
              </a:p>
            </p:txBody>
          </p:sp>
          <p:sp>
            <p:nvSpPr>
              <p:cNvPr id="138" name="Прямоугольник 137"/>
              <p:cNvSpPr/>
              <p:nvPr/>
            </p:nvSpPr>
            <p:spPr>
              <a:xfrm rot="1639063">
                <a:off x="1186276" y="3426022"/>
                <a:ext cx="326437" cy="698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accent3"/>
                  </a:solidFill>
                </a:endParaRPr>
              </a:p>
            </p:txBody>
          </p:sp>
          <p:sp>
            <p:nvSpPr>
              <p:cNvPr id="139" name="Прямоугольник 138"/>
              <p:cNvSpPr/>
              <p:nvPr/>
            </p:nvSpPr>
            <p:spPr>
              <a:xfrm rot="1639063">
                <a:off x="1115045" y="3571443"/>
                <a:ext cx="324932" cy="698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accent3"/>
                  </a:solidFill>
                </a:endParaRPr>
              </a:p>
            </p:txBody>
          </p:sp>
          <p:sp>
            <p:nvSpPr>
              <p:cNvPr id="140" name="Прямоугольник 139"/>
              <p:cNvSpPr/>
              <p:nvPr/>
            </p:nvSpPr>
            <p:spPr>
              <a:xfrm rot="1639063">
                <a:off x="1043302" y="3714978"/>
                <a:ext cx="324932" cy="7145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accent3"/>
                  </a:solidFill>
                </a:endParaRPr>
              </a:p>
            </p:txBody>
          </p:sp>
          <p:sp>
            <p:nvSpPr>
              <p:cNvPr id="141" name="Прямоугольник 140"/>
              <p:cNvSpPr/>
              <p:nvPr/>
            </p:nvSpPr>
            <p:spPr>
              <a:xfrm rot="1639063">
                <a:off x="970921" y="3859726"/>
                <a:ext cx="324932" cy="7145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accent3"/>
                  </a:solidFill>
                </a:endParaRPr>
              </a:p>
            </p:txBody>
          </p:sp>
          <p:sp>
            <p:nvSpPr>
              <p:cNvPr id="142" name="Прямоугольник 141"/>
              <p:cNvSpPr/>
              <p:nvPr/>
            </p:nvSpPr>
            <p:spPr>
              <a:xfrm rot="1639063">
                <a:off x="898512" y="4001986"/>
                <a:ext cx="326436" cy="698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accent3"/>
                  </a:solidFill>
                </a:endParaRPr>
              </a:p>
            </p:txBody>
          </p:sp>
        </p:grpSp>
        <p:sp>
          <p:nvSpPr>
            <p:cNvPr id="150" name="Прямоугольник 149"/>
            <p:cNvSpPr/>
            <p:nvPr/>
          </p:nvSpPr>
          <p:spPr>
            <a:xfrm rot="16298812">
              <a:off x="3274996" y="2208480"/>
              <a:ext cx="197148" cy="476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51" name="Прямоугольник 150"/>
            <p:cNvSpPr/>
            <p:nvPr/>
          </p:nvSpPr>
          <p:spPr>
            <a:xfrm rot="16298812">
              <a:off x="3149887" y="2280347"/>
              <a:ext cx="197148" cy="46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52" name="Прямоугольник 151"/>
            <p:cNvSpPr/>
            <p:nvPr/>
          </p:nvSpPr>
          <p:spPr>
            <a:xfrm rot="16298812">
              <a:off x="2986453" y="2279915"/>
              <a:ext cx="197148" cy="460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53" name="Прямоугольник 152"/>
            <p:cNvSpPr/>
            <p:nvPr/>
          </p:nvSpPr>
          <p:spPr>
            <a:xfrm rot="16298812">
              <a:off x="2790017" y="2281079"/>
              <a:ext cx="197148" cy="460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</p:grpSp>
      <p:grpSp>
        <p:nvGrpSpPr>
          <p:cNvPr id="45072" name="Группа 154"/>
          <p:cNvGrpSpPr>
            <a:grpSpLocks/>
          </p:cNvGrpSpPr>
          <p:nvPr/>
        </p:nvGrpSpPr>
        <p:grpSpPr bwMode="auto">
          <a:xfrm>
            <a:off x="2613025" y="2046288"/>
            <a:ext cx="2178050" cy="523875"/>
            <a:chOff x="2645552" y="2004947"/>
            <a:chExt cx="2178551" cy="523939"/>
          </a:xfrm>
        </p:grpSpPr>
        <p:grpSp>
          <p:nvGrpSpPr>
            <p:cNvPr id="45078" name="Группа 155"/>
            <p:cNvGrpSpPr>
              <a:grpSpLocks/>
            </p:cNvGrpSpPr>
            <p:nvPr/>
          </p:nvGrpSpPr>
          <p:grpSpPr bwMode="auto">
            <a:xfrm rot="-6940251">
              <a:off x="3472858" y="1177641"/>
              <a:ext cx="523939" cy="2178551"/>
              <a:chOff x="1015710" y="2402308"/>
              <a:chExt cx="495733" cy="2178551"/>
            </a:xfrm>
          </p:grpSpPr>
          <p:grpSp>
            <p:nvGrpSpPr>
              <p:cNvPr id="45083" name="Группа 160"/>
              <p:cNvGrpSpPr>
                <a:grpSpLocks/>
              </p:cNvGrpSpPr>
              <p:nvPr/>
            </p:nvGrpSpPr>
            <p:grpSpPr bwMode="auto">
              <a:xfrm rot="6700143">
                <a:off x="193140" y="3456519"/>
                <a:ext cx="2178551" cy="70130"/>
                <a:chOff x="543533" y="3142095"/>
                <a:chExt cx="2178551" cy="110517"/>
              </a:xfrm>
            </p:grpSpPr>
            <p:sp>
              <p:nvSpPr>
                <p:cNvPr id="168" name="Прямоугольник 167"/>
                <p:cNvSpPr/>
                <p:nvPr/>
              </p:nvSpPr>
              <p:spPr>
                <a:xfrm>
                  <a:off x="542081" y="3153825"/>
                  <a:ext cx="1876857" cy="94693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3">
                        <a:lumMod val="5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072755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solidFill>
                      <a:schemeClr val="accent3"/>
                    </a:solidFill>
                  </a:endParaRPr>
                </a:p>
              </p:txBody>
            </p:sp>
            <p:sp>
              <p:nvSpPr>
                <p:cNvPr id="169" name="Равнобедренный треугольник 168"/>
                <p:cNvSpPr/>
                <p:nvPr/>
              </p:nvSpPr>
              <p:spPr>
                <a:xfrm rot="5400000">
                  <a:off x="2478276" y="3130613"/>
                  <a:ext cx="106531" cy="120678"/>
                </a:xfrm>
                <a:prstGeom prst="triangle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072755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170" name="Равнобедренный треугольник 169"/>
                <p:cNvSpPr/>
                <p:nvPr/>
              </p:nvSpPr>
              <p:spPr>
                <a:xfrm rot="5400000">
                  <a:off x="2607133" y="3132188"/>
                  <a:ext cx="106529" cy="120678"/>
                </a:xfrm>
                <a:prstGeom prst="triangle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072755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</p:grpSp>
          <p:sp>
            <p:nvSpPr>
              <p:cNvPr id="162" name="Прямоугольник 161"/>
              <p:cNvSpPr/>
              <p:nvPr/>
            </p:nvSpPr>
            <p:spPr>
              <a:xfrm rot="1639063">
                <a:off x="1272352" y="3261647"/>
                <a:ext cx="196791" cy="508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accent3"/>
                  </a:solidFill>
                </a:endParaRPr>
              </a:p>
            </p:txBody>
          </p:sp>
          <p:sp>
            <p:nvSpPr>
              <p:cNvPr id="163" name="Прямоугольник 162"/>
              <p:cNvSpPr/>
              <p:nvPr/>
            </p:nvSpPr>
            <p:spPr>
              <a:xfrm rot="1639063">
                <a:off x="1187518" y="3428583"/>
                <a:ext cx="325982" cy="698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accent3"/>
                  </a:solidFill>
                </a:endParaRPr>
              </a:p>
            </p:txBody>
          </p:sp>
          <p:sp>
            <p:nvSpPr>
              <p:cNvPr id="164" name="Прямоугольник 163"/>
              <p:cNvSpPr/>
              <p:nvPr/>
            </p:nvSpPr>
            <p:spPr>
              <a:xfrm rot="1639063">
                <a:off x="1115725" y="3571808"/>
                <a:ext cx="325982" cy="698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accent3"/>
                  </a:solidFill>
                </a:endParaRPr>
              </a:p>
            </p:txBody>
          </p:sp>
          <p:sp>
            <p:nvSpPr>
              <p:cNvPr id="165" name="Прямоугольник 164"/>
              <p:cNvSpPr/>
              <p:nvPr/>
            </p:nvSpPr>
            <p:spPr>
              <a:xfrm rot="1639063">
                <a:off x="1110276" y="3732237"/>
                <a:ext cx="252373" cy="7780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accent3"/>
                  </a:solidFill>
                </a:endParaRPr>
              </a:p>
            </p:txBody>
          </p:sp>
          <p:sp>
            <p:nvSpPr>
              <p:cNvPr id="166" name="Прямоугольник 165"/>
              <p:cNvSpPr/>
              <p:nvPr/>
            </p:nvSpPr>
            <p:spPr>
              <a:xfrm rot="1639063">
                <a:off x="1066393" y="3883773"/>
                <a:ext cx="222329" cy="778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accent3"/>
                  </a:solidFill>
                </a:endParaRPr>
              </a:p>
            </p:txBody>
          </p:sp>
          <p:sp>
            <p:nvSpPr>
              <p:cNvPr id="167" name="Прямоугольник 166"/>
              <p:cNvSpPr/>
              <p:nvPr/>
            </p:nvSpPr>
            <p:spPr>
              <a:xfrm rot="1639063">
                <a:off x="1016545" y="4033869"/>
                <a:ext cx="201298" cy="651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chemeClr val="accent3"/>
                  </a:solidFill>
                </a:endParaRPr>
              </a:p>
            </p:txBody>
          </p:sp>
        </p:grpSp>
        <p:sp>
          <p:nvSpPr>
            <p:cNvPr id="157" name="Прямоугольник 156"/>
            <p:cNvSpPr/>
            <p:nvPr/>
          </p:nvSpPr>
          <p:spPr>
            <a:xfrm rot="16298812">
              <a:off x="3275946" y="2208168"/>
              <a:ext cx="196874" cy="476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58" name="Прямоугольник 157"/>
            <p:cNvSpPr/>
            <p:nvPr/>
          </p:nvSpPr>
          <p:spPr>
            <a:xfrm rot="16298812">
              <a:off x="3150504" y="2281203"/>
              <a:ext cx="198461" cy="460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59" name="Прямоугольник 158"/>
            <p:cNvSpPr/>
            <p:nvPr/>
          </p:nvSpPr>
          <p:spPr>
            <a:xfrm rot="16298812">
              <a:off x="2986954" y="2281203"/>
              <a:ext cx="198461" cy="46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60" name="Прямоугольник 159"/>
            <p:cNvSpPr/>
            <p:nvPr/>
          </p:nvSpPr>
          <p:spPr>
            <a:xfrm rot="16298812">
              <a:off x="2790059" y="2281203"/>
              <a:ext cx="198461" cy="46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</p:grpSp>
      <p:pic>
        <p:nvPicPr>
          <p:cNvPr id="45073" name="Picture 2" descr="C:\Users\Maria.Ber\Desktop\ГС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89125" y="2093913"/>
            <a:ext cx="882650" cy="173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5074" name="Группа 170"/>
          <p:cNvGrpSpPr>
            <a:grpSpLocks/>
          </p:cNvGrpSpPr>
          <p:nvPr/>
        </p:nvGrpSpPr>
        <p:grpSpPr bwMode="auto">
          <a:xfrm rot="333592">
            <a:off x="1817688" y="5292725"/>
            <a:ext cx="1987550" cy="106363"/>
            <a:chOff x="735547" y="3142095"/>
            <a:chExt cx="1986537" cy="107424"/>
          </a:xfrm>
        </p:grpSpPr>
        <p:sp>
          <p:nvSpPr>
            <p:cNvPr id="172" name="Прямоугольник 171"/>
            <p:cNvSpPr/>
            <p:nvPr/>
          </p:nvSpPr>
          <p:spPr>
            <a:xfrm>
              <a:off x="734642" y="3144105"/>
              <a:ext cx="1685066" cy="99407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73" name="Равнобедренный треугольник 172"/>
            <p:cNvSpPr/>
            <p:nvPr/>
          </p:nvSpPr>
          <p:spPr>
            <a:xfrm rot="5400000">
              <a:off x="2480016" y="3133820"/>
              <a:ext cx="104216" cy="120589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4" name="Равнобедренный треугольник 173"/>
            <p:cNvSpPr/>
            <p:nvPr/>
          </p:nvSpPr>
          <p:spPr>
            <a:xfrm rot="5400000">
              <a:off x="2609316" y="3135599"/>
              <a:ext cx="104217" cy="120589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258888" y="2492375"/>
            <a:ext cx="6408737" cy="1143000"/>
          </a:xfrm>
        </p:spPr>
        <p:txBody>
          <a:bodyPr rtlCol="0">
            <a:noAutofit/>
          </a:bodyPr>
          <a:lstStyle/>
          <a:p>
            <a:pPr defTabSz="1072755"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Демонстрация решения</a:t>
            </a:r>
            <a:b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Elecard</a:t>
            </a:r>
            <a:r>
              <a:rPr 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V-Cinema Media Server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Полилиния 2"/>
          <p:cNvSpPr>
            <a:spLocks/>
          </p:cNvSpPr>
          <p:nvPr/>
        </p:nvSpPr>
        <p:spPr bwMode="auto">
          <a:xfrm>
            <a:off x="1795463" y="1177925"/>
            <a:ext cx="6858000" cy="292100"/>
          </a:xfrm>
          <a:custGeom>
            <a:avLst/>
            <a:gdLst>
              <a:gd name="T0" fmla="*/ 3428624 w 21600"/>
              <a:gd name="T1" fmla="*/ 0 h 21600"/>
              <a:gd name="T2" fmla="*/ 6857248 w 21600"/>
              <a:gd name="T3" fmla="*/ 146147 h 21600"/>
              <a:gd name="T4" fmla="*/ 3428624 w 21600"/>
              <a:gd name="T5" fmla="*/ 292294 h 21600"/>
              <a:gd name="T6" fmla="*/ 0 w 21600"/>
              <a:gd name="T7" fmla="*/ 146147 h 21600"/>
              <a:gd name="T8" fmla="*/ 17694720 60000 65536"/>
              <a:gd name="T9" fmla="*/ 0 60000 65536"/>
              <a:gd name="T10" fmla="*/ 5898240 60000 65536"/>
              <a:gd name="T11" fmla="*/ 1179648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prstDash val="solid"/>
            <a:round/>
            <a:headEnd/>
            <a:tailEnd/>
          </a:ln>
        </p:spPr>
        <p:txBody>
          <a:bodyPr wrap="none" lIns="89991" tIns="46795" rIns="89991" bIns="46795" anchor="ctr"/>
          <a:lstStyle/>
          <a:p>
            <a:endParaRPr lang="ru-RU"/>
          </a:p>
        </p:txBody>
      </p:sp>
      <p:sp>
        <p:nvSpPr>
          <p:cNvPr id="49154" name="Полилиния 3"/>
          <p:cNvSpPr>
            <a:spLocks noChangeArrowheads="1"/>
          </p:cNvSpPr>
          <p:nvPr/>
        </p:nvSpPr>
        <p:spPr bwMode="auto">
          <a:xfrm>
            <a:off x="330200" y="1960563"/>
            <a:ext cx="8486775" cy="2120900"/>
          </a:xfrm>
          <a:custGeom>
            <a:avLst/>
            <a:gdLst>
              <a:gd name="T0" fmla="*/ 4243696 w 21600"/>
              <a:gd name="T1" fmla="*/ 0 h 21600"/>
              <a:gd name="T2" fmla="*/ 8487391 w 21600"/>
              <a:gd name="T3" fmla="*/ 1060587 h 21600"/>
              <a:gd name="T4" fmla="*/ 4243696 w 21600"/>
              <a:gd name="T5" fmla="*/ 2121173 h 21600"/>
              <a:gd name="T6" fmla="*/ 0 w 21600"/>
              <a:gd name="T7" fmla="*/ 106058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89991" tIns="44996" rIns="89991" bIns="44996"/>
          <a:lstStyle/>
          <a:p>
            <a:pPr hangingPunct="0">
              <a:lnSpc>
                <a:spcPct val="15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00"/>
              </a:solidFill>
            </a:endParaRPr>
          </a:p>
          <a:p>
            <a:pPr hangingPunct="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00"/>
              </a:solidFill>
            </a:endParaRPr>
          </a:p>
          <a:p>
            <a:pPr hangingPunct="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00"/>
              </a:solidFill>
            </a:endParaRPr>
          </a:p>
          <a:p>
            <a:pPr hangingPunct="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00"/>
              </a:solidFill>
            </a:endParaRPr>
          </a:p>
          <a:p>
            <a:pPr hangingPunct="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00"/>
              </a:solidFill>
            </a:endParaRPr>
          </a:p>
          <a:p>
            <a:pPr hangingPunct="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49155" name="Полилиния 4"/>
          <p:cNvSpPr>
            <a:spLocks noChangeArrowheads="1"/>
          </p:cNvSpPr>
          <p:nvPr/>
        </p:nvSpPr>
        <p:spPr bwMode="auto">
          <a:xfrm>
            <a:off x="684213" y="2151063"/>
            <a:ext cx="7115175" cy="1739900"/>
          </a:xfrm>
          <a:custGeom>
            <a:avLst/>
            <a:gdLst>
              <a:gd name="T0" fmla="*/ 3557998 w 21600"/>
              <a:gd name="T1" fmla="*/ 0 h 21600"/>
              <a:gd name="T2" fmla="*/ 7115995 w 21600"/>
              <a:gd name="T3" fmla="*/ 869523 h 21600"/>
              <a:gd name="T4" fmla="*/ 3557998 w 21600"/>
              <a:gd name="T5" fmla="*/ 1739046 h 21600"/>
              <a:gd name="T6" fmla="*/ 0 w 21600"/>
              <a:gd name="T7" fmla="*/ 869523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89991" tIns="44996" rIns="89991" bIns="44996"/>
          <a:lstStyle/>
          <a:p>
            <a:pPr hangingPunct="0">
              <a:lnSpc>
                <a:spcPct val="93000"/>
              </a:lnSpc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chemeClr val="tx2"/>
                </a:solidFill>
              </a:rPr>
              <a:t>Россия, 6340</a:t>
            </a:r>
            <a:r>
              <a:rPr lang="en-US" sz="1700" b="1">
                <a:solidFill>
                  <a:schemeClr val="tx2"/>
                </a:solidFill>
              </a:rPr>
              <a:t>55</a:t>
            </a:r>
            <a:r>
              <a:rPr lang="ru-RU" sz="1700" b="1">
                <a:solidFill>
                  <a:schemeClr val="tx2"/>
                </a:solidFill>
              </a:rPr>
              <a:t>, г. Томск, </a:t>
            </a:r>
            <a:endParaRPr lang="en-US" sz="1700" b="1">
              <a:solidFill>
                <a:schemeClr val="tx2"/>
              </a:solidFill>
            </a:endParaRPr>
          </a:p>
          <a:p>
            <a:pPr hangingPunct="0">
              <a:lnSpc>
                <a:spcPct val="93000"/>
              </a:lnSpc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chemeClr val="tx2"/>
                </a:solidFill>
              </a:rPr>
              <a:t>пр. Развития, 3</a:t>
            </a:r>
          </a:p>
          <a:p>
            <a:pPr hangingPunct="0">
              <a:lnSpc>
                <a:spcPct val="93000"/>
              </a:lnSpc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1700" b="1">
              <a:solidFill>
                <a:schemeClr val="tx2"/>
              </a:solidFill>
            </a:endParaRPr>
          </a:p>
          <a:p>
            <a:pPr hangingPunct="0">
              <a:lnSpc>
                <a:spcPct val="93000"/>
              </a:lnSpc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chemeClr val="tx2"/>
                </a:solidFill>
              </a:rPr>
              <a:t>Тел.: +7 (3822) 701-772</a:t>
            </a:r>
            <a:r>
              <a:rPr lang="en-US" sz="1700" b="1">
                <a:solidFill>
                  <a:schemeClr val="tx2"/>
                </a:solidFill>
              </a:rPr>
              <a:t>*2050</a:t>
            </a:r>
            <a:endParaRPr lang="ru-RU" sz="1700" b="1">
              <a:solidFill>
                <a:schemeClr val="tx2"/>
              </a:solidFill>
            </a:endParaRPr>
          </a:p>
          <a:p>
            <a:pPr hangingPunct="0">
              <a:lnSpc>
                <a:spcPct val="93000"/>
              </a:lnSpc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chemeClr val="tx2"/>
                </a:solidFill>
              </a:rPr>
              <a:t>Факс: +1 (801) 991-5443</a:t>
            </a:r>
          </a:p>
          <a:p>
            <a:pPr hangingPunct="0">
              <a:lnSpc>
                <a:spcPct val="93000"/>
              </a:lnSpc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1700" b="1">
              <a:solidFill>
                <a:schemeClr val="tx2"/>
              </a:solidFill>
            </a:endParaRPr>
          </a:p>
          <a:p>
            <a:pPr hangingPunct="0">
              <a:lnSpc>
                <a:spcPct val="93000"/>
              </a:lnSpc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chemeClr val="tx2"/>
                </a:solidFill>
              </a:rPr>
              <a:t>www.elecard.com</a:t>
            </a:r>
          </a:p>
          <a:p>
            <a:pPr hangingPunct="0">
              <a:lnSpc>
                <a:spcPct val="93000"/>
              </a:lnSpc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chemeClr val="tx2"/>
                </a:solidFill>
              </a:rPr>
              <a:t>E-mail: </a:t>
            </a:r>
            <a:r>
              <a:rPr lang="en-US" sz="1700" b="1">
                <a:solidFill>
                  <a:schemeClr val="tx2"/>
                </a:solidFill>
              </a:rPr>
              <a:t>sales</a:t>
            </a:r>
            <a:r>
              <a:rPr lang="ru-RU" sz="1700" b="1">
                <a:solidFill>
                  <a:schemeClr val="tx2"/>
                </a:solidFill>
              </a:rPr>
              <a:t>@elecard.ru</a:t>
            </a:r>
          </a:p>
          <a:p>
            <a:pPr hangingPunct="0">
              <a:lnSpc>
                <a:spcPct val="93000"/>
              </a:lnSpc>
              <a:spcBef>
                <a:spcPts val="1200"/>
              </a:spcBef>
              <a:spcAft>
                <a:spcPts val="10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1">
              <a:solidFill>
                <a:srgbClr val="000000"/>
              </a:solidFill>
            </a:endParaRPr>
          </a:p>
        </p:txBody>
      </p:sp>
      <p:pic>
        <p:nvPicPr>
          <p:cNvPr id="49156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1844675"/>
            <a:ext cx="3816350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олилиния 8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755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755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Контактная информация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263650" y="5094288"/>
            <a:ext cx="6408738" cy="1143000"/>
          </a:xfrm>
          <a:prstGeom prst="rect">
            <a:avLst/>
          </a:prstGeom>
        </p:spPr>
        <p:txBody>
          <a:bodyPr/>
          <a:lstStyle>
            <a:lvl1pPr algn="ctr" defTabSz="1072755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1258888" y="1341438"/>
            <a:ext cx="7561262" cy="4824412"/>
          </a:xfrm>
        </p:spPr>
        <p:txBody>
          <a:bodyPr rtlCol="0">
            <a:normAutofit/>
          </a:bodyPr>
          <a:lstStyle/>
          <a:p>
            <a:pPr marL="0" indent="0" algn="just" defTabSz="1072755"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chemeClr val="tx2"/>
                </a:solidFill>
              </a:rPr>
              <a:t>Группа компаний </a:t>
            </a:r>
            <a:r>
              <a:rPr lang="en-US" sz="1800" b="1" dirty="0" err="1">
                <a:solidFill>
                  <a:schemeClr val="tx2"/>
                </a:solidFill>
              </a:rPr>
              <a:t>Elecard</a:t>
            </a:r>
            <a:r>
              <a:rPr lang="en-US" sz="1800" b="1" dirty="0">
                <a:solidFill>
                  <a:schemeClr val="tx2"/>
                </a:solidFill>
              </a:rPr>
              <a:t> </a:t>
            </a:r>
            <a:endParaRPr lang="ru-RU" sz="1800" b="1" dirty="0" smtClean="0">
              <a:solidFill>
                <a:schemeClr val="tx2"/>
              </a:solidFill>
            </a:endParaRPr>
          </a:p>
          <a:p>
            <a:pPr marL="0" indent="0" algn="just" defTabSz="1072755"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chemeClr val="tx2"/>
                </a:solidFill>
              </a:rPr>
              <a:t>Решения </a:t>
            </a:r>
            <a:r>
              <a:rPr lang="en-US" sz="1800" b="1" dirty="0" err="1">
                <a:solidFill>
                  <a:schemeClr val="tx2"/>
                </a:solidFill>
              </a:rPr>
              <a:t>Elecard</a:t>
            </a:r>
            <a:r>
              <a:rPr lang="ru-RU" sz="1800" b="1" dirty="0" smtClean="0">
                <a:solidFill>
                  <a:schemeClr val="tx2"/>
                </a:solidFill>
              </a:rPr>
              <a:t> для создания полной цепочки вещания </a:t>
            </a:r>
            <a:r>
              <a:rPr lang="en-US" sz="1800" b="1" dirty="0" smtClean="0">
                <a:solidFill>
                  <a:schemeClr val="tx2"/>
                </a:solidFill>
              </a:rPr>
              <a:t>IPTV</a:t>
            </a:r>
            <a:r>
              <a:rPr lang="ru-RU" sz="1800" b="1" dirty="0" smtClean="0">
                <a:solidFill>
                  <a:schemeClr val="tx2"/>
                </a:solidFill>
              </a:rPr>
              <a:t> </a:t>
            </a:r>
          </a:p>
          <a:p>
            <a:pPr marL="0" indent="0" algn="just" defTabSz="1072755"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chemeClr val="tx2"/>
                </a:solidFill>
              </a:rPr>
              <a:t>Задача построения единой и распределенной сети головных станций</a:t>
            </a:r>
            <a:endParaRPr lang="ru-RU" sz="1800" b="1" dirty="0">
              <a:solidFill>
                <a:schemeClr val="tx2"/>
              </a:solidFill>
            </a:endParaRPr>
          </a:p>
          <a:p>
            <a:pPr marL="0" indent="0" algn="just" defTabSz="1072755"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chemeClr val="tx2"/>
                </a:solidFill>
              </a:rPr>
              <a:t>Функциональность центральной и региональных ГС и их взаимодействие</a:t>
            </a:r>
            <a:endParaRPr lang="ru-RU" sz="1800" b="1" dirty="0">
              <a:solidFill>
                <a:schemeClr val="tx2"/>
              </a:solidFill>
            </a:endParaRPr>
          </a:p>
          <a:p>
            <a:pPr marL="0" indent="0" algn="just" defTabSz="1072755"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chemeClr val="tx2"/>
                </a:solidFill>
              </a:rPr>
              <a:t>Обзор решений на рынке</a:t>
            </a:r>
            <a:endParaRPr lang="ru-RU" sz="1800" b="1" dirty="0">
              <a:solidFill>
                <a:schemeClr val="tx2"/>
              </a:solidFill>
            </a:endParaRPr>
          </a:p>
          <a:p>
            <a:pPr marL="0" indent="0" algn="just" defTabSz="1072755"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chemeClr val="tx2"/>
                </a:solidFill>
              </a:rPr>
              <a:t>Программная линейка продуктов </a:t>
            </a:r>
            <a:r>
              <a:rPr lang="en-US" sz="1800" b="1" dirty="0" err="1" smtClean="0">
                <a:solidFill>
                  <a:schemeClr val="tx2"/>
                </a:solidFill>
              </a:rPr>
              <a:t>Elecard</a:t>
            </a:r>
            <a:r>
              <a:rPr lang="en-US" sz="1800" b="1" dirty="0" smtClean="0">
                <a:solidFill>
                  <a:schemeClr val="tx2"/>
                </a:solidFill>
              </a:rPr>
              <a:t> V-Cinema media servers</a:t>
            </a:r>
            <a:endParaRPr lang="ru-RU" sz="1800" b="1" dirty="0" smtClean="0">
              <a:solidFill>
                <a:schemeClr val="tx2"/>
              </a:solidFill>
            </a:endParaRPr>
          </a:p>
          <a:p>
            <a:pPr marL="0" indent="0" algn="just" defTabSz="1072755"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chemeClr val="tx2"/>
                </a:solidFill>
              </a:rPr>
              <a:t>Решения </a:t>
            </a:r>
            <a:r>
              <a:rPr lang="en-US" sz="1800" b="1" dirty="0" err="1">
                <a:solidFill>
                  <a:schemeClr val="tx2"/>
                </a:solidFill>
              </a:rPr>
              <a:t>Elecard</a:t>
            </a:r>
            <a:r>
              <a:rPr lang="en-US" sz="1800" b="1" dirty="0">
                <a:solidFill>
                  <a:schemeClr val="tx2"/>
                </a:solidFill>
              </a:rPr>
              <a:t> </a:t>
            </a:r>
            <a:r>
              <a:rPr lang="ru-RU" sz="1800" b="1" dirty="0" smtClean="0">
                <a:solidFill>
                  <a:schemeClr val="tx2"/>
                </a:solidFill>
              </a:rPr>
              <a:t> для центральной и региональной ГС </a:t>
            </a:r>
          </a:p>
          <a:p>
            <a:pPr marL="0" indent="0" algn="just" defTabSz="1072755"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chemeClr val="tx2"/>
                </a:solidFill>
              </a:rPr>
              <a:t>Дополнительная функциональность</a:t>
            </a:r>
            <a:endParaRPr lang="en-US" sz="1800" b="1" dirty="0" smtClean="0">
              <a:solidFill>
                <a:schemeClr val="tx2"/>
              </a:solidFill>
            </a:endParaRPr>
          </a:p>
          <a:p>
            <a:pPr marL="0" indent="0" algn="just" defTabSz="1072755"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chemeClr val="tx2"/>
                </a:solidFill>
              </a:rPr>
              <a:t>Схема взаимодействия</a:t>
            </a:r>
          </a:p>
          <a:p>
            <a:pPr marL="0" indent="0" algn="just" defTabSz="1072755"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chemeClr val="tx2"/>
                </a:solidFill>
              </a:rPr>
              <a:t>Преимущества решения и тактико-экономическое обоснование</a:t>
            </a:r>
          </a:p>
          <a:p>
            <a:pPr marL="0" indent="0" algn="just" defTabSz="1072755"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chemeClr val="tx2"/>
                </a:solidFill>
              </a:rPr>
              <a:t>Демонстрация решения</a:t>
            </a:r>
            <a:endParaRPr lang="en-US" sz="1800" b="1" dirty="0" smtClean="0">
              <a:solidFill>
                <a:schemeClr val="tx2"/>
              </a:solidFill>
            </a:endParaRPr>
          </a:p>
          <a:p>
            <a:pPr marL="402283" indent="-402283" defTabSz="1072755" fontAlgn="auto">
              <a:spcAft>
                <a:spcPts val="0"/>
              </a:spcAft>
              <a:buFont typeface="Wingdings" pitchFamily="2" charset="2"/>
              <a:buChar char="v"/>
              <a:defRPr/>
            </a:pPr>
            <a:endParaRPr lang="ru-RU" sz="1300" b="1" dirty="0" smtClean="0">
              <a:solidFill>
                <a:srgbClr val="002060"/>
              </a:solidFill>
            </a:endParaRPr>
          </a:p>
          <a:p>
            <a:pPr marL="0" indent="0" defTabSz="1072755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300" b="1" dirty="0" smtClean="0">
              <a:solidFill>
                <a:srgbClr val="002060"/>
              </a:solidFill>
            </a:endParaRPr>
          </a:p>
          <a:p>
            <a:pPr marL="0" indent="0" defTabSz="1072755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300" b="1" dirty="0">
              <a:solidFill>
                <a:srgbClr val="002060"/>
              </a:solidFill>
            </a:endParaRPr>
          </a:p>
        </p:txBody>
      </p:sp>
      <p:grpSp>
        <p:nvGrpSpPr>
          <p:cNvPr id="16386" name="Группа 4"/>
          <p:cNvGrpSpPr>
            <a:grpSpLocks/>
          </p:cNvGrpSpPr>
          <p:nvPr/>
        </p:nvGrpSpPr>
        <p:grpSpPr bwMode="auto">
          <a:xfrm>
            <a:off x="1004888" y="1446213"/>
            <a:ext cx="182562" cy="182562"/>
            <a:chOff x="5444991" y="4420799"/>
            <a:chExt cx="182562" cy="182562"/>
          </a:xfrm>
        </p:grpSpPr>
        <p:sp>
          <p:nvSpPr>
            <p:cNvPr id="6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7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6387" name="Группа 36"/>
          <p:cNvGrpSpPr>
            <a:grpSpLocks/>
          </p:cNvGrpSpPr>
          <p:nvPr/>
        </p:nvGrpSpPr>
        <p:grpSpPr bwMode="auto">
          <a:xfrm>
            <a:off x="1004888" y="1878013"/>
            <a:ext cx="182562" cy="182562"/>
            <a:chOff x="108298" y="2060727"/>
            <a:chExt cx="182562" cy="182562"/>
          </a:xfrm>
        </p:grpSpPr>
        <p:sp>
          <p:nvSpPr>
            <p:cNvPr id="10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1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6388" name="Группа 31"/>
          <p:cNvGrpSpPr>
            <a:grpSpLocks/>
          </p:cNvGrpSpPr>
          <p:nvPr/>
        </p:nvGrpSpPr>
        <p:grpSpPr bwMode="auto">
          <a:xfrm>
            <a:off x="1004888" y="4005263"/>
            <a:ext cx="182562" cy="182562"/>
            <a:chOff x="5446579" y="5553901"/>
            <a:chExt cx="182562" cy="182562"/>
          </a:xfrm>
        </p:grpSpPr>
        <p:sp>
          <p:nvSpPr>
            <p:cNvPr id="33" name="AutoShape 6"/>
            <p:cNvSpPr>
              <a:spLocks noChangeArrowheads="1"/>
            </p:cNvSpPr>
            <p:nvPr/>
          </p:nvSpPr>
          <p:spPr bwMode="gray">
            <a:xfrm rot="2700000">
              <a:off x="5446579" y="5553901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4" name="AutoShape 7"/>
            <p:cNvSpPr>
              <a:spLocks noChangeArrowheads="1"/>
            </p:cNvSpPr>
            <p:nvPr/>
          </p:nvSpPr>
          <p:spPr bwMode="gray">
            <a:xfrm rot="18900000" flipH="1">
              <a:off x="5446579" y="5553901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6389" name="Группа 37"/>
          <p:cNvGrpSpPr>
            <a:grpSpLocks/>
          </p:cNvGrpSpPr>
          <p:nvPr/>
        </p:nvGrpSpPr>
        <p:grpSpPr bwMode="auto">
          <a:xfrm>
            <a:off x="1004888" y="2309813"/>
            <a:ext cx="182562" cy="182562"/>
            <a:chOff x="108298" y="2060727"/>
            <a:chExt cx="182562" cy="182562"/>
          </a:xfrm>
        </p:grpSpPr>
        <p:sp>
          <p:nvSpPr>
            <p:cNvPr id="39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40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6390" name="Группа 40"/>
          <p:cNvGrpSpPr>
            <a:grpSpLocks/>
          </p:cNvGrpSpPr>
          <p:nvPr/>
        </p:nvGrpSpPr>
        <p:grpSpPr bwMode="auto">
          <a:xfrm>
            <a:off x="1004888" y="4437063"/>
            <a:ext cx="182562" cy="182562"/>
            <a:chOff x="108298" y="2060727"/>
            <a:chExt cx="182562" cy="182562"/>
          </a:xfrm>
        </p:grpSpPr>
        <p:sp>
          <p:nvSpPr>
            <p:cNvPr id="42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43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sp>
        <p:nvSpPr>
          <p:cNvPr id="25" name="Полилиния 24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755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755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План доклада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  <p:grpSp>
        <p:nvGrpSpPr>
          <p:cNvPr id="16392" name="Группа 25"/>
          <p:cNvGrpSpPr>
            <a:grpSpLocks/>
          </p:cNvGrpSpPr>
          <p:nvPr/>
        </p:nvGrpSpPr>
        <p:grpSpPr bwMode="auto">
          <a:xfrm>
            <a:off x="1004888" y="2741613"/>
            <a:ext cx="182562" cy="182562"/>
            <a:chOff x="5444991" y="4420799"/>
            <a:chExt cx="182562" cy="182562"/>
          </a:xfrm>
        </p:grpSpPr>
        <p:sp>
          <p:nvSpPr>
            <p:cNvPr id="27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8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6393" name="Группа 28"/>
          <p:cNvGrpSpPr>
            <a:grpSpLocks/>
          </p:cNvGrpSpPr>
          <p:nvPr/>
        </p:nvGrpSpPr>
        <p:grpSpPr bwMode="auto">
          <a:xfrm>
            <a:off x="1004888" y="3175000"/>
            <a:ext cx="182562" cy="182563"/>
            <a:chOff x="108298" y="2060727"/>
            <a:chExt cx="182562" cy="182562"/>
          </a:xfrm>
        </p:grpSpPr>
        <p:sp>
          <p:nvSpPr>
            <p:cNvPr id="30" name="AutoShape 6"/>
            <p:cNvSpPr>
              <a:spLocks noChangeArrowheads="1"/>
            </p:cNvSpPr>
            <p:nvPr/>
          </p:nvSpPr>
          <p:spPr bwMode="gray">
            <a:xfrm rot="2700000">
              <a:off x="108297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1" name="AutoShape 7"/>
            <p:cNvSpPr>
              <a:spLocks noChangeArrowheads="1"/>
            </p:cNvSpPr>
            <p:nvPr/>
          </p:nvSpPr>
          <p:spPr bwMode="gray">
            <a:xfrm rot="18900000" flipH="1">
              <a:off x="108297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6394" name="Группа 34"/>
          <p:cNvGrpSpPr>
            <a:grpSpLocks/>
          </p:cNvGrpSpPr>
          <p:nvPr/>
        </p:nvGrpSpPr>
        <p:grpSpPr bwMode="auto">
          <a:xfrm>
            <a:off x="1004888" y="3606800"/>
            <a:ext cx="182562" cy="182563"/>
            <a:chOff x="108298" y="2060727"/>
            <a:chExt cx="182562" cy="182562"/>
          </a:xfrm>
        </p:grpSpPr>
        <p:sp>
          <p:nvSpPr>
            <p:cNvPr id="36" name="AutoShape 6"/>
            <p:cNvSpPr>
              <a:spLocks noChangeArrowheads="1"/>
            </p:cNvSpPr>
            <p:nvPr/>
          </p:nvSpPr>
          <p:spPr bwMode="gray">
            <a:xfrm rot="2700000">
              <a:off x="108297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44" name="AutoShape 7"/>
            <p:cNvSpPr>
              <a:spLocks noChangeArrowheads="1"/>
            </p:cNvSpPr>
            <p:nvPr/>
          </p:nvSpPr>
          <p:spPr bwMode="gray">
            <a:xfrm rot="18900000" flipH="1">
              <a:off x="108297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6395" name="Группа 44"/>
          <p:cNvGrpSpPr>
            <a:grpSpLocks/>
          </p:cNvGrpSpPr>
          <p:nvPr/>
        </p:nvGrpSpPr>
        <p:grpSpPr bwMode="auto">
          <a:xfrm>
            <a:off x="1004888" y="5300663"/>
            <a:ext cx="182562" cy="182562"/>
            <a:chOff x="5446579" y="5553901"/>
            <a:chExt cx="182562" cy="182562"/>
          </a:xfrm>
        </p:grpSpPr>
        <p:sp>
          <p:nvSpPr>
            <p:cNvPr id="46" name="AutoShape 6"/>
            <p:cNvSpPr>
              <a:spLocks noChangeArrowheads="1"/>
            </p:cNvSpPr>
            <p:nvPr/>
          </p:nvSpPr>
          <p:spPr bwMode="gray">
            <a:xfrm rot="2700000">
              <a:off x="5446579" y="5553901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47" name="AutoShape 7"/>
            <p:cNvSpPr>
              <a:spLocks noChangeArrowheads="1"/>
            </p:cNvSpPr>
            <p:nvPr/>
          </p:nvSpPr>
          <p:spPr bwMode="gray">
            <a:xfrm rot="18900000" flipH="1">
              <a:off x="5446579" y="5553901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6396" name="Группа 47"/>
          <p:cNvGrpSpPr>
            <a:grpSpLocks/>
          </p:cNvGrpSpPr>
          <p:nvPr/>
        </p:nvGrpSpPr>
        <p:grpSpPr bwMode="auto">
          <a:xfrm>
            <a:off x="1004888" y="5732463"/>
            <a:ext cx="182562" cy="182562"/>
            <a:chOff x="108298" y="2060727"/>
            <a:chExt cx="182562" cy="182562"/>
          </a:xfrm>
        </p:grpSpPr>
        <p:sp>
          <p:nvSpPr>
            <p:cNvPr id="49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0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6397" name="Группа 50"/>
          <p:cNvGrpSpPr>
            <a:grpSpLocks/>
          </p:cNvGrpSpPr>
          <p:nvPr/>
        </p:nvGrpSpPr>
        <p:grpSpPr bwMode="auto">
          <a:xfrm>
            <a:off x="1004888" y="4868863"/>
            <a:ext cx="182562" cy="182562"/>
            <a:chOff x="108298" y="2060727"/>
            <a:chExt cx="182562" cy="182562"/>
          </a:xfrm>
        </p:grpSpPr>
        <p:sp>
          <p:nvSpPr>
            <p:cNvPr id="52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3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/>
          <p:nvPr/>
        </p:nvSpPr>
        <p:spPr>
          <a:xfrm>
            <a:off x="4763" y="9525"/>
            <a:ext cx="3603625" cy="471488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marL="358775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endParaRPr lang="ru-RU" sz="8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58775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r>
              <a:rPr lang="ru-RU" sz="24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 компании</a:t>
            </a:r>
          </a:p>
        </p:txBody>
      </p:sp>
      <p:sp>
        <p:nvSpPr>
          <p:cNvPr id="4" name="Полилиния 3"/>
          <p:cNvSpPr/>
          <p:nvPr/>
        </p:nvSpPr>
        <p:spPr>
          <a:xfrm>
            <a:off x="4387850" y="1574800"/>
            <a:ext cx="4538663" cy="414338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755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000" b="1" u="sng" dirty="0">
                <a:solidFill>
                  <a:srgbClr val="003876"/>
                </a:solidFill>
                <a:latin typeface="+mj-lt"/>
                <a:ea typeface="CenturyGothic" pitchFamily="2"/>
                <a:cs typeface="CenturyGothic" pitchFamily="2"/>
              </a:rPr>
              <a:t>Группа компания </a:t>
            </a:r>
            <a:r>
              <a:rPr lang="ru-RU" sz="2000" b="1" u="sng" dirty="0" err="1">
                <a:solidFill>
                  <a:srgbClr val="003876"/>
                </a:solidFill>
                <a:latin typeface="+mj-lt"/>
                <a:ea typeface="CenturyGothic" pitchFamily="2"/>
                <a:cs typeface="CenturyGothic" pitchFamily="2"/>
              </a:rPr>
              <a:t>Элекард</a:t>
            </a:r>
            <a:endParaRPr lang="en-US" sz="1600" b="1" dirty="0">
              <a:solidFill>
                <a:srgbClr val="002060"/>
              </a:solidFill>
              <a:latin typeface="Arial" pitchFamily="18"/>
              <a:ea typeface="Times New Roman" pitchFamily="18"/>
              <a:cs typeface="Times New Roman" pitchFamily="18"/>
            </a:endParaRPr>
          </a:p>
          <a:p>
            <a:pPr defTabSz="1072755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en-US" sz="1400" dirty="0">
              <a:solidFill>
                <a:srgbClr val="000000"/>
              </a:solidFill>
              <a:latin typeface="Arial" pitchFamily="18"/>
              <a:ea typeface="Times New Roman" pitchFamily="18"/>
              <a:cs typeface="Times New Roman" pitchFamily="18"/>
            </a:endParaRPr>
          </a:p>
          <a:p>
            <a:pPr defTabSz="1072755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en-US" sz="1400" dirty="0">
              <a:solidFill>
                <a:srgbClr val="000000"/>
              </a:solidFill>
              <a:latin typeface="Arial" pitchFamily="18"/>
              <a:ea typeface="Times New Roman" pitchFamily="18"/>
              <a:cs typeface="Times New Roman" pitchFamily="18"/>
            </a:endParaRPr>
          </a:p>
          <a:p>
            <a:pPr defTabSz="1072755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en-US" sz="1400" dirty="0">
              <a:solidFill>
                <a:srgbClr val="000000"/>
              </a:solidFill>
              <a:latin typeface="Arial" pitchFamily="18"/>
              <a:ea typeface="Times New Roman" pitchFamily="18"/>
              <a:cs typeface="Times New Roman" pitchFamily="18"/>
            </a:endParaRPr>
          </a:p>
        </p:txBody>
      </p:sp>
      <p:sp>
        <p:nvSpPr>
          <p:cNvPr id="18435" name="Полилиния 4"/>
          <p:cNvSpPr>
            <a:spLocks noChangeArrowheads="1"/>
          </p:cNvSpPr>
          <p:nvPr/>
        </p:nvSpPr>
        <p:spPr bwMode="auto">
          <a:xfrm>
            <a:off x="4718050" y="2747963"/>
            <a:ext cx="3282950" cy="1341437"/>
          </a:xfrm>
          <a:custGeom>
            <a:avLst/>
            <a:gdLst>
              <a:gd name="T0" fmla="*/ 1641573 w 21600"/>
              <a:gd name="T1" fmla="*/ 0 h 21600"/>
              <a:gd name="T2" fmla="*/ 3283146 w 21600"/>
              <a:gd name="T3" fmla="*/ 671133 h 21600"/>
              <a:gd name="T4" fmla="*/ 1641573 w 21600"/>
              <a:gd name="T5" fmla="*/ 1342265 h 21600"/>
              <a:gd name="T6" fmla="*/ 0 w 21600"/>
              <a:gd name="T7" fmla="*/ 671133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81631" tIns="40816" rIns="81631" bIns="40816"/>
          <a:lstStyle/>
          <a:p>
            <a:pPr>
              <a:lnSpc>
                <a:spcPct val="102000"/>
              </a:lnSpc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endParaRPr lang="en-US" sz="1400" b="1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  <a:p>
            <a:pPr>
              <a:lnSpc>
                <a:spcPct val="102000"/>
              </a:lnSpc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endParaRPr lang="en-US" sz="1400">
              <a:solidFill>
                <a:srgbClr val="000000"/>
              </a:solidFill>
              <a:latin typeface="Verdana" pitchFamily="34" charset="0"/>
              <a:cs typeface="Times New Roman" pitchFamily="18" charset="0"/>
            </a:endParaRPr>
          </a:p>
          <a:p>
            <a:pPr>
              <a:lnSpc>
                <a:spcPct val="102000"/>
              </a:lnSpc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r>
              <a:rPr lang="en-US" sz="1400">
                <a:solidFill>
                  <a:srgbClr val="000000"/>
                </a:solidFill>
                <a:latin typeface="Verdana" pitchFamily="34" charset="0"/>
                <a:cs typeface="Times New Roman" pitchFamily="18" charset="0"/>
              </a:rPr>
              <a:t> </a:t>
            </a:r>
          </a:p>
          <a:p>
            <a:pPr>
              <a:lnSpc>
                <a:spcPct val="102000"/>
              </a:lnSpc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r>
              <a:rPr lang="en-US" sz="1400">
                <a:solidFill>
                  <a:srgbClr val="000000"/>
                </a:solidFill>
                <a:latin typeface="Verdana" pitchFamily="34" charset="0"/>
                <a:cs typeface="Times New Roman" pitchFamily="18" charset="0"/>
              </a:rPr>
              <a:t> </a:t>
            </a:r>
          </a:p>
          <a:p>
            <a:pPr>
              <a:lnSpc>
                <a:spcPct val="102000"/>
              </a:lnSpc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r>
              <a:rPr lang="en-US" sz="1400">
                <a:solidFill>
                  <a:srgbClr val="000000"/>
                </a:solidFill>
                <a:latin typeface="Verdana" pitchFamily="34" charset="0"/>
                <a:cs typeface="Times New Roman" pitchFamily="18" charset="0"/>
              </a:rPr>
              <a:t> </a:t>
            </a:r>
          </a:p>
          <a:p>
            <a:pPr>
              <a:lnSpc>
                <a:spcPct val="102000"/>
              </a:lnSpc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r>
              <a:rPr lang="en-US" sz="1400">
                <a:solidFill>
                  <a:srgbClr val="000000"/>
                </a:solidFill>
                <a:latin typeface="Verdana" pitchFamily="34" charset="0"/>
                <a:cs typeface="Times New Roman" pitchFamily="18" charset="0"/>
              </a:rPr>
              <a:t> </a:t>
            </a:r>
          </a:p>
        </p:txBody>
      </p:sp>
      <p:sp>
        <p:nvSpPr>
          <p:cNvPr id="18436" name="Полилиния 9"/>
          <p:cNvSpPr>
            <a:spLocks noChangeArrowheads="1"/>
          </p:cNvSpPr>
          <p:nvPr/>
        </p:nvSpPr>
        <p:spPr bwMode="auto">
          <a:xfrm>
            <a:off x="163513" y="4694238"/>
            <a:ext cx="2824162" cy="420687"/>
          </a:xfrm>
          <a:custGeom>
            <a:avLst/>
            <a:gdLst>
              <a:gd name="T0" fmla="*/ 1411925 w 21600"/>
              <a:gd name="T1" fmla="*/ 0 h 21600"/>
              <a:gd name="T2" fmla="*/ 2823850 w 21600"/>
              <a:gd name="T3" fmla="*/ 210603 h 21600"/>
              <a:gd name="T4" fmla="*/ 1411925 w 21600"/>
              <a:gd name="T5" fmla="*/ 421206 h 21600"/>
              <a:gd name="T6" fmla="*/ 0 w 21600"/>
              <a:gd name="T7" fmla="*/ 210603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81631" tIns="40816" rIns="81631" bIns="40816"/>
          <a:lstStyle/>
          <a:p>
            <a:pPr algn="ctr">
              <a:lnSpc>
                <a:spcPct val="102000"/>
              </a:lnSpc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r>
              <a:rPr lang="en-US" sz="1800" b="1">
                <a:solidFill>
                  <a:srgbClr val="002060"/>
                </a:solidFill>
                <a:cs typeface="Times New Roman" pitchFamily="18" charset="0"/>
              </a:rPr>
              <a:t>4 </a:t>
            </a:r>
            <a:r>
              <a:rPr lang="ru-RU" sz="1800" b="1">
                <a:solidFill>
                  <a:srgbClr val="002060"/>
                </a:solidFill>
                <a:cs typeface="Times New Roman" pitchFamily="18" charset="0"/>
              </a:rPr>
              <a:t>представительства</a:t>
            </a:r>
            <a:endParaRPr lang="en-US" sz="1800" b="1">
              <a:solidFill>
                <a:srgbClr val="002060"/>
              </a:solidFill>
              <a:cs typeface="Times New Roman" pitchFamily="18" charset="0"/>
            </a:endParaRPr>
          </a:p>
        </p:txBody>
      </p:sp>
      <p:pic>
        <p:nvPicPr>
          <p:cNvPr id="18437" name="Рисунок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613" y="1520825"/>
            <a:ext cx="3094037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AutoShape 8"/>
          <p:cNvSpPr>
            <a:spLocks noChangeArrowheads="1"/>
          </p:cNvSpPr>
          <p:nvPr/>
        </p:nvSpPr>
        <p:spPr bwMode="gray">
          <a:xfrm>
            <a:off x="3001963" y="4100513"/>
            <a:ext cx="3816350" cy="3841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+mn-lt"/>
                <a:cs typeface="+mn-cs"/>
              </a:rPr>
              <a:t>Томск</a:t>
            </a:r>
            <a:r>
              <a:rPr lang="en-US" altLang="ru-RU" sz="1800" b="1" dirty="0">
                <a:solidFill>
                  <a:srgbClr val="002060"/>
                </a:solidFill>
                <a:latin typeface="+mn-lt"/>
                <a:cs typeface="+mn-cs"/>
              </a:rPr>
              <a:t> (</a:t>
            </a:r>
            <a:r>
              <a:rPr lang="ru-RU" altLang="ru-RU" sz="1800" b="1" dirty="0">
                <a:solidFill>
                  <a:srgbClr val="002060"/>
                </a:solidFill>
                <a:latin typeface="+mn-lt"/>
                <a:cs typeface="+mn-cs"/>
              </a:rPr>
              <a:t>Россия</a:t>
            </a:r>
            <a:r>
              <a:rPr lang="en-US" altLang="ru-RU" sz="1800" b="1" dirty="0">
                <a:solidFill>
                  <a:srgbClr val="002060"/>
                </a:solidFill>
                <a:latin typeface="+mn-lt"/>
                <a:cs typeface="+mn-cs"/>
              </a:rPr>
              <a:t>) – </a:t>
            </a:r>
            <a:r>
              <a:rPr lang="ru-RU" altLang="ru-RU" sz="1800" b="1" dirty="0">
                <a:solidFill>
                  <a:srgbClr val="002060"/>
                </a:solidFill>
                <a:latin typeface="+mn-lt"/>
                <a:cs typeface="+mn-cs"/>
              </a:rPr>
              <a:t>штаб-квартира</a:t>
            </a:r>
            <a:endParaRPr lang="en-US" altLang="ru-RU" sz="1800" b="1" dirty="0">
              <a:solidFill>
                <a:srgbClr val="002060"/>
              </a:solidFill>
              <a:latin typeface="+mn-lt"/>
              <a:cs typeface="+mn-cs"/>
            </a:endParaRPr>
          </a:p>
        </p:txBody>
      </p:sp>
      <p:grpSp>
        <p:nvGrpSpPr>
          <p:cNvPr id="18439" name="Группа 44"/>
          <p:cNvGrpSpPr>
            <a:grpSpLocks/>
          </p:cNvGrpSpPr>
          <p:nvPr/>
        </p:nvGrpSpPr>
        <p:grpSpPr bwMode="auto">
          <a:xfrm>
            <a:off x="2627313" y="4076700"/>
            <a:ext cx="381000" cy="381000"/>
            <a:chOff x="1025726" y="4160874"/>
            <a:chExt cx="381000" cy="381000"/>
          </a:xfrm>
        </p:grpSpPr>
        <p:sp>
          <p:nvSpPr>
            <p:cNvPr id="18488" name="Oval 10"/>
            <p:cNvSpPr>
              <a:spLocks noChangeArrowheads="1"/>
            </p:cNvSpPr>
            <p:nvPr/>
          </p:nvSpPr>
          <p:spPr bwMode="gray">
            <a:xfrm>
              <a:off x="1025726" y="4160874"/>
              <a:ext cx="381000" cy="381000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489" name="Oval 11"/>
            <p:cNvSpPr>
              <a:spLocks noChangeArrowheads="1"/>
            </p:cNvSpPr>
            <p:nvPr/>
          </p:nvSpPr>
          <p:spPr bwMode="gray">
            <a:xfrm>
              <a:off x="1043608" y="4183176"/>
              <a:ext cx="337356" cy="337356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9" name="Oval 12"/>
            <p:cNvSpPr>
              <a:spLocks noChangeArrowheads="1"/>
            </p:cNvSpPr>
            <p:nvPr/>
          </p:nvSpPr>
          <p:spPr bwMode="gray">
            <a:xfrm>
              <a:off x="1063826" y="4203737"/>
              <a:ext cx="296862" cy="29845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>
              <a:spAutoFit/>
            </a:bodyPr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491" name="Oval 13"/>
            <p:cNvSpPr>
              <a:spLocks noChangeArrowheads="1"/>
            </p:cNvSpPr>
            <p:nvPr/>
          </p:nvSpPr>
          <p:spPr bwMode="gray">
            <a:xfrm>
              <a:off x="1063425" y="4203229"/>
              <a:ext cx="297723" cy="29819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1" name="Oval 14"/>
            <p:cNvSpPr>
              <a:spLocks noChangeArrowheads="1"/>
            </p:cNvSpPr>
            <p:nvPr/>
          </p:nvSpPr>
          <p:spPr bwMode="gray">
            <a:xfrm>
              <a:off x="1082876" y="4222787"/>
              <a:ext cx="258762" cy="25876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>
              <a:spAutoFit/>
            </a:bodyPr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2" name="Oval 15"/>
            <p:cNvSpPr>
              <a:spLocks noChangeArrowheads="1"/>
            </p:cNvSpPr>
            <p:nvPr/>
          </p:nvSpPr>
          <p:spPr bwMode="gray">
            <a:xfrm>
              <a:off x="1082876" y="4222787"/>
              <a:ext cx="258762" cy="258762"/>
            </a:xfrm>
            <a:prstGeom prst="ellipse">
              <a:avLst/>
            </a:prstGeom>
            <a:gradFill rotWithShape="1">
              <a:gsLst>
                <a:gs pos="0">
                  <a:srgbClr val="FFC000"/>
                </a:gs>
                <a:gs pos="10000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anchor="ctr">
              <a:spAutoFit/>
            </a:bodyPr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sp>
        <p:nvSpPr>
          <p:cNvPr id="24" name="AutoShape 8"/>
          <p:cNvSpPr>
            <a:spLocks noChangeArrowheads="1"/>
          </p:cNvSpPr>
          <p:nvPr/>
        </p:nvSpPr>
        <p:spPr bwMode="gray">
          <a:xfrm>
            <a:off x="3236913" y="4471988"/>
            <a:ext cx="3941762" cy="3841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+mn-lt"/>
                <a:cs typeface="+mn-cs"/>
              </a:rPr>
              <a:t>Москва</a:t>
            </a:r>
            <a:r>
              <a:rPr lang="en-US" altLang="ru-RU" sz="1800" b="1" dirty="0">
                <a:solidFill>
                  <a:srgbClr val="002060"/>
                </a:solidFill>
                <a:latin typeface="+mn-lt"/>
                <a:cs typeface="+mn-cs"/>
              </a:rPr>
              <a:t> (</a:t>
            </a:r>
            <a:r>
              <a:rPr lang="ru-RU" altLang="ru-RU" sz="1800" b="1" dirty="0">
                <a:solidFill>
                  <a:srgbClr val="002060"/>
                </a:solidFill>
                <a:latin typeface="+mn-lt"/>
                <a:cs typeface="+mn-cs"/>
              </a:rPr>
              <a:t>Россия</a:t>
            </a:r>
            <a:r>
              <a:rPr lang="en-US" altLang="ru-RU" sz="1800" b="1" dirty="0">
                <a:solidFill>
                  <a:srgbClr val="002060"/>
                </a:solidFill>
                <a:latin typeface="+mn-lt"/>
                <a:cs typeface="+mn-cs"/>
              </a:rPr>
              <a:t>)</a:t>
            </a:r>
            <a:r>
              <a:rPr lang="ru-RU" altLang="ru-RU" sz="1800" b="1" dirty="0">
                <a:solidFill>
                  <a:srgbClr val="002060"/>
                </a:solidFill>
                <a:latin typeface="+mn-lt"/>
                <a:cs typeface="+mn-cs"/>
              </a:rPr>
              <a:t> - представительство</a:t>
            </a:r>
            <a:endParaRPr lang="en-US" altLang="ru-RU" sz="1800" b="1" dirty="0">
              <a:solidFill>
                <a:srgbClr val="002060"/>
              </a:solidFill>
              <a:latin typeface="+mn-lt"/>
              <a:cs typeface="+mn-cs"/>
            </a:endParaRPr>
          </a:p>
        </p:txBody>
      </p:sp>
      <p:sp>
        <p:nvSpPr>
          <p:cNvPr id="31" name="AutoShape 8"/>
          <p:cNvSpPr>
            <a:spLocks noChangeArrowheads="1"/>
          </p:cNvSpPr>
          <p:nvPr/>
        </p:nvSpPr>
        <p:spPr bwMode="gray">
          <a:xfrm>
            <a:off x="3459163" y="4856163"/>
            <a:ext cx="4076700" cy="3825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+mn-lt"/>
                <a:cs typeface="+mn-cs"/>
              </a:rPr>
              <a:t>Сан-Франциско</a:t>
            </a:r>
            <a:r>
              <a:rPr lang="en-US" altLang="ru-RU" sz="1800" b="1" dirty="0">
                <a:solidFill>
                  <a:srgbClr val="002060"/>
                </a:solidFill>
                <a:latin typeface="+mn-lt"/>
                <a:cs typeface="+mn-cs"/>
              </a:rPr>
              <a:t> (</a:t>
            </a:r>
            <a:r>
              <a:rPr lang="ru-RU" altLang="ru-RU" sz="1800" b="1" dirty="0">
                <a:solidFill>
                  <a:srgbClr val="002060"/>
                </a:solidFill>
                <a:latin typeface="+mn-lt"/>
                <a:cs typeface="+mn-cs"/>
              </a:rPr>
              <a:t>США</a:t>
            </a:r>
            <a:r>
              <a:rPr lang="en-US" altLang="ru-RU" sz="1800" b="1" dirty="0">
                <a:solidFill>
                  <a:srgbClr val="002060"/>
                </a:solidFill>
                <a:latin typeface="+mn-lt"/>
                <a:cs typeface="+mn-cs"/>
              </a:rPr>
              <a:t>)</a:t>
            </a:r>
            <a:r>
              <a:rPr lang="ru-RU" altLang="ru-RU" sz="1800" b="1" dirty="0">
                <a:solidFill>
                  <a:srgbClr val="002060"/>
                </a:solidFill>
                <a:latin typeface="+mn-lt"/>
                <a:cs typeface="+mn-cs"/>
              </a:rPr>
              <a:t> – офис продаж</a:t>
            </a:r>
            <a:endParaRPr lang="en-US" altLang="ru-RU" sz="1800" b="1" dirty="0">
              <a:solidFill>
                <a:srgbClr val="002060"/>
              </a:solidFill>
              <a:latin typeface="+mn-lt"/>
              <a:cs typeface="+mn-cs"/>
            </a:endParaRPr>
          </a:p>
        </p:txBody>
      </p:sp>
      <p:sp>
        <p:nvSpPr>
          <p:cNvPr id="38" name="AutoShape 8"/>
          <p:cNvSpPr>
            <a:spLocks noChangeArrowheads="1"/>
          </p:cNvSpPr>
          <p:nvPr/>
        </p:nvSpPr>
        <p:spPr bwMode="gray">
          <a:xfrm>
            <a:off x="3695700" y="5238750"/>
            <a:ext cx="4059238" cy="3841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800" b="1" dirty="0" err="1">
                <a:solidFill>
                  <a:srgbClr val="002060"/>
                </a:solidFill>
                <a:latin typeface="+mn-lt"/>
                <a:cs typeface="+mn-cs"/>
              </a:rPr>
              <a:t>Вунг</a:t>
            </a:r>
            <a:r>
              <a:rPr lang="ru-RU" altLang="ru-RU" sz="1800" b="1" dirty="0">
                <a:solidFill>
                  <a:srgbClr val="002060"/>
                </a:solidFill>
                <a:latin typeface="+mn-lt"/>
                <a:cs typeface="+mn-cs"/>
              </a:rPr>
              <a:t> </a:t>
            </a:r>
            <a:r>
              <a:rPr lang="ru-RU" altLang="ru-RU" sz="1800" b="1" dirty="0">
                <a:solidFill>
                  <a:srgbClr val="002060"/>
                </a:solidFill>
                <a:latin typeface="+mn-lt"/>
                <a:cs typeface="+mn-cs"/>
              </a:rPr>
              <a:t>Тау</a:t>
            </a:r>
            <a:r>
              <a:rPr lang="en-US" altLang="ru-RU" sz="1800" b="1" dirty="0">
                <a:solidFill>
                  <a:srgbClr val="002060"/>
                </a:solidFill>
                <a:latin typeface="+mn-lt"/>
                <a:cs typeface="+mn-cs"/>
              </a:rPr>
              <a:t> (</a:t>
            </a:r>
            <a:r>
              <a:rPr lang="ru-RU" altLang="ru-RU" sz="1800" b="1" dirty="0">
                <a:solidFill>
                  <a:srgbClr val="002060"/>
                </a:solidFill>
                <a:latin typeface="+mn-lt"/>
                <a:cs typeface="+mn-cs"/>
              </a:rPr>
              <a:t>Вьетнам</a:t>
            </a:r>
            <a:r>
              <a:rPr lang="en-US" altLang="ru-RU" sz="1800" b="1" dirty="0">
                <a:solidFill>
                  <a:srgbClr val="002060"/>
                </a:solidFill>
                <a:latin typeface="+mn-lt"/>
                <a:cs typeface="+mn-cs"/>
              </a:rPr>
              <a:t>)</a:t>
            </a:r>
            <a:r>
              <a:rPr lang="ru-RU" altLang="ru-RU" sz="1800" b="1" dirty="0">
                <a:solidFill>
                  <a:srgbClr val="002060"/>
                </a:solidFill>
                <a:latin typeface="+mn-lt"/>
                <a:cs typeface="+mn-cs"/>
              </a:rPr>
              <a:t> – офис продаж</a:t>
            </a:r>
            <a:endParaRPr lang="en-US" altLang="ru-RU" sz="1800" b="1" dirty="0">
              <a:solidFill>
                <a:srgbClr val="002060"/>
              </a:solidFill>
              <a:latin typeface="+mn-lt"/>
              <a:cs typeface="+mn-cs"/>
            </a:endParaRPr>
          </a:p>
        </p:txBody>
      </p:sp>
      <p:grpSp>
        <p:nvGrpSpPr>
          <p:cNvPr id="18443" name="Группа 45"/>
          <p:cNvGrpSpPr>
            <a:grpSpLocks/>
          </p:cNvGrpSpPr>
          <p:nvPr/>
        </p:nvGrpSpPr>
        <p:grpSpPr bwMode="auto">
          <a:xfrm>
            <a:off x="2862263" y="4497388"/>
            <a:ext cx="381000" cy="381000"/>
            <a:chOff x="1025726" y="4160874"/>
            <a:chExt cx="381000" cy="381000"/>
          </a:xfrm>
        </p:grpSpPr>
        <p:sp>
          <p:nvSpPr>
            <p:cNvPr id="18482" name="Oval 10"/>
            <p:cNvSpPr>
              <a:spLocks noChangeArrowheads="1"/>
            </p:cNvSpPr>
            <p:nvPr/>
          </p:nvSpPr>
          <p:spPr bwMode="gray">
            <a:xfrm>
              <a:off x="1025726" y="4160874"/>
              <a:ext cx="381000" cy="381000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483" name="Oval 11"/>
            <p:cNvSpPr>
              <a:spLocks noChangeArrowheads="1"/>
            </p:cNvSpPr>
            <p:nvPr/>
          </p:nvSpPr>
          <p:spPr bwMode="gray">
            <a:xfrm>
              <a:off x="1043608" y="4183176"/>
              <a:ext cx="337356" cy="337356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9" name="Oval 12"/>
            <p:cNvSpPr>
              <a:spLocks noChangeArrowheads="1"/>
            </p:cNvSpPr>
            <p:nvPr/>
          </p:nvSpPr>
          <p:spPr bwMode="gray">
            <a:xfrm>
              <a:off x="1063826" y="4203736"/>
              <a:ext cx="296862" cy="29845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>
              <a:spAutoFit/>
            </a:bodyPr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485" name="Oval 13"/>
            <p:cNvSpPr>
              <a:spLocks noChangeArrowheads="1"/>
            </p:cNvSpPr>
            <p:nvPr/>
          </p:nvSpPr>
          <p:spPr bwMode="gray">
            <a:xfrm>
              <a:off x="1063425" y="4203229"/>
              <a:ext cx="297723" cy="29819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51" name="Oval 14"/>
            <p:cNvSpPr>
              <a:spLocks noChangeArrowheads="1"/>
            </p:cNvSpPr>
            <p:nvPr/>
          </p:nvSpPr>
          <p:spPr bwMode="gray">
            <a:xfrm>
              <a:off x="1082876" y="4222786"/>
              <a:ext cx="258762" cy="2587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>
              <a:spAutoFit/>
            </a:bodyPr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2" name="Oval 15"/>
            <p:cNvSpPr>
              <a:spLocks noChangeArrowheads="1"/>
            </p:cNvSpPr>
            <p:nvPr/>
          </p:nvSpPr>
          <p:spPr bwMode="gray">
            <a:xfrm>
              <a:off x="1082876" y="4222786"/>
              <a:ext cx="258762" cy="258763"/>
            </a:xfrm>
            <a:prstGeom prst="ellipse">
              <a:avLst/>
            </a:prstGeom>
            <a:gradFill rotWithShape="1">
              <a:gsLst>
                <a:gs pos="0">
                  <a:srgbClr val="FFC000"/>
                </a:gs>
                <a:gs pos="10000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anchor="ctr">
              <a:spAutoFit/>
            </a:bodyPr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8444" name="Группа 52"/>
          <p:cNvGrpSpPr>
            <a:grpSpLocks/>
          </p:cNvGrpSpPr>
          <p:nvPr/>
        </p:nvGrpSpPr>
        <p:grpSpPr bwMode="auto">
          <a:xfrm>
            <a:off x="3078163" y="4857750"/>
            <a:ext cx="381000" cy="381000"/>
            <a:chOff x="1025726" y="4160874"/>
            <a:chExt cx="381000" cy="381000"/>
          </a:xfrm>
        </p:grpSpPr>
        <p:sp>
          <p:nvSpPr>
            <p:cNvPr id="18476" name="Oval 10"/>
            <p:cNvSpPr>
              <a:spLocks noChangeArrowheads="1"/>
            </p:cNvSpPr>
            <p:nvPr/>
          </p:nvSpPr>
          <p:spPr bwMode="gray">
            <a:xfrm>
              <a:off x="1025726" y="4160874"/>
              <a:ext cx="381000" cy="381000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477" name="Oval 11"/>
            <p:cNvSpPr>
              <a:spLocks noChangeArrowheads="1"/>
            </p:cNvSpPr>
            <p:nvPr/>
          </p:nvSpPr>
          <p:spPr bwMode="gray">
            <a:xfrm>
              <a:off x="1043608" y="4183176"/>
              <a:ext cx="337356" cy="337356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56" name="Oval 12"/>
            <p:cNvSpPr>
              <a:spLocks noChangeArrowheads="1"/>
            </p:cNvSpPr>
            <p:nvPr/>
          </p:nvSpPr>
          <p:spPr bwMode="gray">
            <a:xfrm>
              <a:off x="1063826" y="4203737"/>
              <a:ext cx="296862" cy="29845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>
              <a:spAutoFit/>
            </a:bodyPr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479" name="Oval 13"/>
            <p:cNvSpPr>
              <a:spLocks noChangeArrowheads="1"/>
            </p:cNvSpPr>
            <p:nvPr/>
          </p:nvSpPr>
          <p:spPr bwMode="gray">
            <a:xfrm>
              <a:off x="1063425" y="4203229"/>
              <a:ext cx="297723" cy="29819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58" name="Oval 14"/>
            <p:cNvSpPr>
              <a:spLocks noChangeArrowheads="1"/>
            </p:cNvSpPr>
            <p:nvPr/>
          </p:nvSpPr>
          <p:spPr bwMode="gray">
            <a:xfrm>
              <a:off x="1082876" y="4222787"/>
              <a:ext cx="258762" cy="25876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>
              <a:spAutoFit/>
            </a:bodyPr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59" name="Oval 15"/>
            <p:cNvSpPr>
              <a:spLocks noChangeArrowheads="1"/>
            </p:cNvSpPr>
            <p:nvPr/>
          </p:nvSpPr>
          <p:spPr bwMode="gray">
            <a:xfrm>
              <a:off x="1082876" y="4222787"/>
              <a:ext cx="258762" cy="258762"/>
            </a:xfrm>
            <a:prstGeom prst="ellipse">
              <a:avLst/>
            </a:prstGeom>
            <a:gradFill rotWithShape="1">
              <a:gsLst>
                <a:gs pos="0">
                  <a:srgbClr val="FFC000"/>
                </a:gs>
                <a:gs pos="10000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anchor="ctr">
              <a:spAutoFit/>
            </a:bodyPr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8445" name="Группа 59"/>
          <p:cNvGrpSpPr>
            <a:grpSpLocks/>
          </p:cNvGrpSpPr>
          <p:nvPr/>
        </p:nvGrpSpPr>
        <p:grpSpPr bwMode="auto">
          <a:xfrm>
            <a:off x="3314700" y="5241925"/>
            <a:ext cx="381000" cy="381000"/>
            <a:chOff x="1025726" y="4160874"/>
            <a:chExt cx="381000" cy="381000"/>
          </a:xfrm>
        </p:grpSpPr>
        <p:sp>
          <p:nvSpPr>
            <p:cNvPr id="18470" name="Oval 10"/>
            <p:cNvSpPr>
              <a:spLocks noChangeArrowheads="1"/>
            </p:cNvSpPr>
            <p:nvPr/>
          </p:nvSpPr>
          <p:spPr bwMode="gray">
            <a:xfrm>
              <a:off x="1025726" y="4160874"/>
              <a:ext cx="381000" cy="381000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471" name="Oval 11"/>
            <p:cNvSpPr>
              <a:spLocks noChangeArrowheads="1"/>
            </p:cNvSpPr>
            <p:nvPr/>
          </p:nvSpPr>
          <p:spPr bwMode="gray">
            <a:xfrm>
              <a:off x="1043608" y="4183176"/>
              <a:ext cx="337356" cy="337356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3" name="Oval 12"/>
            <p:cNvSpPr>
              <a:spLocks noChangeArrowheads="1"/>
            </p:cNvSpPr>
            <p:nvPr/>
          </p:nvSpPr>
          <p:spPr bwMode="gray">
            <a:xfrm>
              <a:off x="1063826" y="4203737"/>
              <a:ext cx="296863" cy="29845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>
              <a:spAutoFit/>
            </a:bodyPr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473" name="Oval 13"/>
            <p:cNvSpPr>
              <a:spLocks noChangeArrowheads="1"/>
            </p:cNvSpPr>
            <p:nvPr/>
          </p:nvSpPr>
          <p:spPr bwMode="gray">
            <a:xfrm>
              <a:off x="1063425" y="4203229"/>
              <a:ext cx="297723" cy="29819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5" name="Oval 14"/>
            <p:cNvSpPr>
              <a:spLocks noChangeArrowheads="1"/>
            </p:cNvSpPr>
            <p:nvPr/>
          </p:nvSpPr>
          <p:spPr bwMode="gray">
            <a:xfrm>
              <a:off x="1082876" y="4222787"/>
              <a:ext cx="258763" cy="25876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>
              <a:spAutoFit/>
            </a:bodyPr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66" name="Oval 15"/>
            <p:cNvSpPr>
              <a:spLocks noChangeArrowheads="1"/>
            </p:cNvSpPr>
            <p:nvPr/>
          </p:nvSpPr>
          <p:spPr bwMode="gray">
            <a:xfrm>
              <a:off x="1082876" y="4222787"/>
              <a:ext cx="258763" cy="258762"/>
            </a:xfrm>
            <a:prstGeom prst="ellipse">
              <a:avLst/>
            </a:prstGeom>
            <a:gradFill rotWithShape="1">
              <a:gsLst>
                <a:gs pos="0">
                  <a:srgbClr val="FFC000"/>
                </a:gs>
                <a:gs pos="10000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anchor="ctr">
              <a:spAutoFit/>
            </a:bodyPr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8446" name="Группа 87"/>
          <p:cNvGrpSpPr>
            <a:grpSpLocks/>
          </p:cNvGrpSpPr>
          <p:nvPr/>
        </p:nvGrpSpPr>
        <p:grpSpPr bwMode="auto">
          <a:xfrm>
            <a:off x="4100513" y="2205038"/>
            <a:ext cx="381000" cy="381000"/>
            <a:chOff x="1025726" y="4160874"/>
            <a:chExt cx="381000" cy="381000"/>
          </a:xfrm>
        </p:grpSpPr>
        <p:sp>
          <p:nvSpPr>
            <p:cNvPr id="18464" name="Oval 10"/>
            <p:cNvSpPr>
              <a:spLocks noChangeArrowheads="1"/>
            </p:cNvSpPr>
            <p:nvPr/>
          </p:nvSpPr>
          <p:spPr bwMode="gray">
            <a:xfrm>
              <a:off x="1025726" y="4160874"/>
              <a:ext cx="381000" cy="381000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465" name="Oval 11"/>
            <p:cNvSpPr>
              <a:spLocks noChangeArrowheads="1"/>
            </p:cNvSpPr>
            <p:nvPr/>
          </p:nvSpPr>
          <p:spPr bwMode="gray">
            <a:xfrm>
              <a:off x="1043608" y="4183176"/>
              <a:ext cx="337356" cy="337356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91" name="Oval 12"/>
            <p:cNvSpPr>
              <a:spLocks noChangeArrowheads="1"/>
            </p:cNvSpPr>
            <p:nvPr/>
          </p:nvSpPr>
          <p:spPr bwMode="gray">
            <a:xfrm>
              <a:off x="1063826" y="4203736"/>
              <a:ext cx="296862" cy="29845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>
              <a:spAutoFit/>
            </a:bodyPr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467" name="Oval 13"/>
            <p:cNvSpPr>
              <a:spLocks noChangeArrowheads="1"/>
            </p:cNvSpPr>
            <p:nvPr/>
          </p:nvSpPr>
          <p:spPr bwMode="gray">
            <a:xfrm>
              <a:off x="1063425" y="4203229"/>
              <a:ext cx="297723" cy="29819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93" name="Oval 14"/>
            <p:cNvSpPr>
              <a:spLocks noChangeArrowheads="1"/>
            </p:cNvSpPr>
            <p:nvPr/>
          </p:nvSpPr>
          <p:spPr bwMode="gray">
            <a:xfrm>
              <a:off x="1082876" y="4222786"/>
              <a:ext cx="258762" cy="2587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>
              <a:spAutoFit/>
            </a:bodyPr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4" name="Oval 15"/>
            <p:cNvSpPr>
              <a:spLocks noChangeArrowheads="1"/>
            </p:cNvSpPr>
            <p:nvPr/>
          </p:nvSpPr>
          <p:spPr bwMode="gray">
            <a:xfrm>
              <a:off x="1082876" y="4222786"/>
              <a:ext cx="258762" cy="258763"/>
            </a:xfrm>
            <a:prstGeom prst="ellipse">
              <a:avLst/>
            </a:prstGeom>
            <a:gradFill rotWithShape="1">
              <a:gsLst>
                <a:gs pos="0">
                  <a:srgbClr val="FFC000"/>
                </a:gs>
                <a:gs pos="10000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anchor="ctr">
              <a:spAutoFit/>
            </a:bodyPr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8447" name="Группа 94"/>
          <p:cNvGrpSpPr>
            <a:grpSpLocks/>
          </p:cNvGrpSpPr>
          <p:nvPr/>
        </p:nvGrpSpPr>
        <p:grpSpPr bwMode="auto">
          <a:xfrm>
            <a:off x="4335463" y="2625725"/>
            <a:ext cx="381000" cy="381000"/>
            <a:chOff x="1025726" y="4160874"/>
            <a:chExt cx="381000" cy="381000"/>
          </a:xfrm>
        </p:grpSpPr>
        <p:sp>
          <p:nvSpPr>
            <p:cNvPr id="18458" name="Oval 10"/>
            <p:cNvSpPr>
              <a:spLocks noChangeArrowheads="1"/>
            </p:cNvSpPr>
            <p:nvPr/>
          </p:nvSpPr>
          <p:spPr bwMode="gray">
            <a:xfrm>
              <a:off x="1025726" y="4160874"/>
              <a:ext cx="381000" cy="381000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459" name="Oval 11"/>
            <p:cNvSpPr>
              <a:spLocks noChangeArrowheads="1"/>
            </p:cNvSpPr>
            <p:nvPr/>
          </p:nvSpPr>
          <p:spPr bwMode="gray">
            <a:xfrm>
              <a:off x="1043608" y="4183176"/>
              <a:ext cx="337356" cy="337356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98" name="Oval 12"/>
            <p:cNvSpPr>
              <a:spLocks noChangeArrowheads="1"/>
            </p:cNvSpPr>
            <p:nvPr/>
          </p:nvSpPr>
          <p:spPr bwMode="gray">
            <a:xfrm>
              <a:off x="1063826" y="4203737"/>
              <a:ext cx="296862" cy="29845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>
              <a:spAutoFit/>
            </a:bodyPr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461" name="Oval 13"/>
            <p:cNvSpPr>
              <a:spLocks noChangeArrowheads="1"/>
            </p:cNvSpPr>
            <p:nvPr/>
          </p:nvSpPr>
          <p:spPr bwMode="gray">
            <a:xfrm>
              <a:off x="1063425" y="4203229"/>
              <a:ext cx="297723" cy="29819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00" name="Oval 14"/>
            <p:cNvSpPr>
              <a:spLocks noChangeArrowheads="1"/>
            </p:cNvSpPr>
            <p:nvPr/>
          </p:nvSpPr>
          <p:spPr bwMode="gray">
            <a:xfrm>
              <a:off x="1082876" y="4222787"/>
              <a:ext cx="258762" cy="25876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>
              <a:spAutoFit/>
            </a:bodyPr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1" name="Oval 15"/>
            <p:cNvSpPr>
              <a:spLocks noChangeArrowheads="1"/>
            </p:cNvSpPr>
            <p:nvPr/>
          </p:nvSpPr>
          <p:spPr bwMode="gray">
            <a:xfrm>
              <a:off x="1082876" y="4222787"/>
              <a:ext cx="258762" cy="258762"/>
            </a:xfrm>
            <a:prstGeom prst="ellipse">
              <a:avLst/>
            </a:prstGeom>
            <a:gradFill rotWithShape="1">
              <a:gsLst>
                <a:gs pos="0">
                  <a:srgbClr val="FFC000"/>
                </a:gs>
                <a:gs pos="10000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anchor="ctr">
              <a:spAutoFit/>
            </a:bodyPr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8448" name="Группа 101"/>
          <p:cNvGrpSpPr>
            <a:grpSpLocks/>
          </p:cNvGrpSpPr>
          <p:nvPr/>
        </p:nvGrpSpPr>
        <p:grpSpPr bwMode="auto">
          <a:xfrm>
            <a:off x="4551363" y="2984500"/>
            <a:ext cx="381000" cy="381000"/>
            <a:chOff x="1025726" y="4160874"/>
            <a:chExt cx="381000" cy="381000"/>
          </a:xfrm>
        </p:grpSpPr>
        <p:sp>
          <p:nvSpPr>
            <p:cNvPr id="18452" name="Oval 10"/>
            <p:cNvSpPr>
              <a:spLocks noChangeArrowheads="1"/>
            </p:cNvSpPr>
            <p:nvPr/>
          </p:nvSpPr>
          <p:spPr bwMode="gray">
            <a:xfrm>
              <a:off x="1025726" y="4160874"/>
              <a:ext cx="381000" cy="381000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8453" name="Oval 11"/>
            <p:cNvSpPr>
              <a:spLocks noChangeArrowheads="1"/>
            </p:cNvSpPr>
            <p:nvPr/>
          </p:nvSpPr>
          <p:spPr bwMode="gray">
            <a:xfrm>
              <a:off x="1043608" y="4183176"/>
              <a:ext cx="337356" cy="337356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05" name="Oval 12"/>
            <p:cNvSpPr>
              <a:spLocks noChangeArrowheads="1"/>
            </p:cNvSpPr>
            <p:nvPr/>
          </p:nvSpPr>
          <p:spPr bwMode="gray">
            <a:xfrm>
              <a:off x="1063826" y="4203737"/>
              <a:ext cx="296862" cy="29845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>
              <a:spAutoFit/>
            </a:bodyPr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455" name="Oval 13"/>
            <p:cNvSpPr>
              <a:spLocks noChangeArrowheads="1"/>
            </p:cNvSpPr>
            <p:nvPr/>
          </p:nvSpPr>
          <p:spPr bwMode="gray">
            <a:xfrm>
              <a:off x="1063425" y="4203229"/>
              <a:ext cx="297723" cy="29819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107" name="Oval 14"/>
            <p:cNvSpPr>
              <a:spLocks noChangeArrowheads="1"/>
            </p:cNvSpPr>
            <p:nvPr/>
          </p:nvSpPr>
          <p:spPr bwMode="gray">
            <a:xfrm>
              <a:off x="1082876" y="4222787"/>
              <a:ext cx="258762" cy="25876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>
              <a:spAutoFit/>
            </a:bodyPr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8" name="Oval 15"/>
            <p:cNvSpPr>
              <a:spLocks noChangeArrowheads="1"/>
            </p:cNvSpPr>
            <p:nvPr/>
          </p:nvSpPr>
          <p:spPr bwMode="gray">
            <a:xfrm>
              <a:off x="1082876" y="4222787"/>
              <a:ext cx="258762" cy="258762"/>
            </a:xfrm>
            <a:prstGeom prst="ellipse">
              <a:avLst/>
            </a:prstGeom>
            <a:gradFill rotWithShape="1">
              <a:gsLst>
                <a:gs pos="0">
                  <a:srgbClr val="FFC000"/>
                </a:gs>
                <a:gs pos="100000">
                  <a:schemeClr val="accent3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anchor="ctr">
              <a:spAutoFit/>
            </a:bodyPr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sp>
        <p:nvSpPr>
          <p:cNvPr id="109" name="AutoShape 8"/>
          <p:cNvSpPr>
            <a:spLocks noChangeArrowheads="1"/>
          </p:cNvSpPr>
          <p:nvPr/>
        </p:nvSpPr>
        <p:spPr bwMode="gray">
          <a:xfrm>
            <a:off x="4503738" y="2205038"/>
            <a:ext cx="3424237" cy="3841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102000"/>
              </a:lnSpc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r>
              <a:rPr lang="en-US" sz="18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ru-RU" sz="18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Основана в апреле </a:t>
            </a:r>
            <a:r>
              <a:rPr lang="en-US" sz="18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1988</a:t>
            </a:r>
            <a:r>
              <a:rPr lang="ru-RU" sz="18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 г.</a:t>
            </a:r>
            <a:endParaRPr lang="en-US" sz="1800" b="1">
              <a:solidFill>
                <a:srgbClr val="00206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10" name="AutoShape 8"/>
          <p:cNvSpPr>
            <a:spLocks noChangeArrowheads="1"/>
          </p:cNvSpPr>
          <p:nvPr/>
        </p:nvSpPr>
        <p:spPr bwMode="gray">
          <a:xfrm>
            <a:off x="4737100" y="2576513"/>
            <a:ext cx="3506788" cy="3825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ru-RU" sz="18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В составе 7 частных IT компаний</a:t>
            </a:r>
            <a:endParaRPr lang="en-US" altLang="ru-RU" sz="1800" b="1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11" name="AutoShape 8"/>
          <p:cNvSpPr>
            <a:spLocks noChangeArrowheads="1"/>
          </p:cNvSpPr>
          <p:nvPr/>
        </p:nvSpPr>
        <p:spPr bwMode="gray">
          <a:xfrm>
            <a:off x="4959350" y="2959100"/>
            <a:ext cx="3573463" cy="3841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en-US" sz="18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ru-RU" sz="1800" b="1">
                <a:solidFill>
                  <a:srgbClr val="002060"/>
                </a:solidFill>
                <a:latin typeface="Calibri" pitchFamily="34" charset="0"/>
                <a:cs typeface="Times New Roman" pitchFamily="18" charset="0"/>
              </a:rPr>
              <a:t>Более 160 сотрудников</a:t>
            </a:r>
            <a:endParaRPr lang="en-US" altLang="ru-RU" sz="1800" b="1">
              <a:solidFill>
                <a:srgbClr val="00206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8"/>
          <p:cNvSpPr txBox="1">
            <a:spLocks noChangeArrowheads="1"/>
          </p:cNvSpPr>
          <p:nvPr/>
        </p:nvSpPr>
        <p:spPr bwMode="auto">
          <a:xfrm>
            <a:off x="5508625" y="5157788"/>
            <a:ext cx="2738438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ts val="275"/>
              </a:spcBef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r>
              <a:rPr lang="ru-RU" sz="1600">
                <a:solidFill>
                  <a:srgbClr val="002060"/>
                </a:solidFill>
              </a:rPr>
              <a:t>11% - Юго-Восточная Азия</a:t>
            </a:r>
          </a:p>
        </p:txBody>
      </p:sp>
      <p:sp>
        <p:nvSpPr>
          <p:cNvPr id="3" name="Полилиния 2"/>
          <p:cNvSpPr/>
          <p:nvPr/>
        </p:nvSpPr>
        <p:spPr>
          <a:xfrm>
            <a:off x="0" y="11113"/>
            <a:ext cx="5224463" cy="4699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>
              <a:lnSpc>
                <a:spcPct val="102000"/>
              </a:lnSpc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endParaRPr lang="en-US" sz="8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102000"/>
              </a:lnSpc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r>
              <a:rPr lang="ru-RU" sz="24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Наши клиенты и партнеры</a:t>
            </a:r>
          </a:p>
        </p:txBody>
      </p:sp>
      <p:sp>
        <p:nvSpPr>
          <p:cNvPr id="20483" name="Полилиния 3"/>
          <p:cNvSpPr>
            <a:spLocks noChangeArrowheads="1"/>
          </p:cNvSpPr>
          <p:nvPr/>
        </p:nvSpPr>
        <p:spPr bwMode="auto">
          <a:xfrm>
            <a:off x="539750" y="1628775"/>
            <a:ext cx="3919538" cy="3482975"/>
          </a:xfrm>
          <a:custGeom>
            <a:avLst/>
            <a:gdLst>
              <a:gd name="T0" fmla="*/ 1959797 w 21600"/>
              <a:gd name="T1" fmla="*/ 0 h 21600"/>
              <a:gd name="T2" fmla="*/ 3919594 w 21600"/>
              <a:gd name="T3" fmla="*/ 1741664 h 21600"/>
              <a:gd name="T4" fmla="*/ 1959797 w 21600"/>
              <a:gd name="T5" fmla="*/ 3483327 h 21600"/>
              <a:gd name="T6" fmla="*/ 0 w 21600"/>
              <a:gd name="T7" fmla="*/ 1741664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81631" tIns="40816" rIns="81631" bIns="40816"/>
          <a:lstStyle/>
          <a:p>
            <a:pPr>
              <a:lnSpc>
                <a:spcPct val="80000"/>
              </a:lnSpc>
              <a:spcBef>
                <a:spcPts val="363"/>
              </a:spcBef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endParaRPr lang="en-US" sz="1300" b="1" i="1">
              <a:solidFill>
                <a:srgbClr val="000000"/>
              </a:solidFill>
            </a:endParaRPr>
          </a:p>
          <a:p>
            <a:pPr algn="just">
              <a:lnSpc>
                <a:spcPct val="80000"/>
              </a:lnSpc>
              <a:spcBef>
                <a:spcPts val="363"/>
              </a:spcBef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r>
              <a:rPr lang="ru-RU" sz="1600" b="1">
                <a:solidFill>
                  <a:srgbClr val="002060"/>
                </a:solidFill>
              </a:rPr>
              <a:t>Более</a:t>
            </a:r>
            <a:r>
              <a:rPr lang="en-US" sz="1600">
                <a:solidFill>
                  <a:srgbClr val="002060"/>
                </a:solidFill>
              </a:rPr>
              <a:t> </a:t>
            </a:r>
            <a:r>
              <a:rPr lang="en-US" sz="1600" b="1">
                <a:solidFill>
                  <a:srgbClr val="002060"/>
                </a:solidFill>
              </a:rPr>
              <a:t>8,500 </a:t>
            </a:r>
            <a:r>
              <a:rPr lang="ru-RU" sz="1600" b="1">
                <a:solidFill>
                  <a:srgbClr val="002060"/>
                </a:solidFill>
              </a:rPr>
              <a:t>компаний из</a:t>
            </a:r>
            <a:r>
              <a:rPr lang="en-US" sz="1600" b="1">
                <a:solidFill>
                  <a:srgbClr val="002060"/>
                </a:solidFill>
              </a:rPr>
              <a:t> 140 </a:t>
            </a:r>
            <a:r>
              <a:rPr lang="ru-RU" sz="1600" b="1">
                <a:solidFill>
                  <a:srgbClr val="002060"/>
                </a:solidFill>
              </a:rPr>
              <a:t>стран </a:t>
            </a:r>
            <a:r>
              <a:rPr lang="en-US" sz="1600">
                <a:solidFill>
                  <a:srgbClr val="002060"/>
                </a:solidFill>
              </a:rPr>
              <a:t> </a:t>
            </a:r>
            <a:r>
              <a:rPr lang="ru-RU" sz="1600">
                <a:solidFill>
                  <a:srgbClr val="002060"/>
                </a:solidFill>
              </a:rPr>
              <a:t>лицензируют технологии компании Элекард</a:t>
            </a:r>
            <a:endParaRPr lang="en-US" sz="1600">
              <a:solidFill>
                <a:srgbClr val="002060"/>
              </a:solidFill>
            </a:endParaRPr>
          </a:p>
          <a:p>
            <a:pPr algn="just">
              <a:lnSpc>
                <a:spcPct val="80000"/>
              </a:lnSpc>
              <a:spcBef>
                <a:spcPts val="363"/>
              </a:spcBef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endParaRPr lang="ru-RU" sz="1600">
              <a:solidFill>
                <a:srgbClr val="002060"/>
              </a:solidFill>
            </a:endParaRPr>
          </a:p>
          <a:p>
            <a:pPr algn="just">
              <a:lnSpc>
                <a:spcPct val="80000"/>
              </a:lnSpc>
              <a:spcBef>
                <a:spcPts val="363"/>
              </a:spcBef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r>
              <a:rPr lang="ru-RU" sz="1600">
                <a:solidFill>
                  <a:srgbClr val="002060"/>
                </a:solidFill>
              </a:rPr>
              <a:t>Более </a:t>
            </a:r>
            <a:r>
              <a:rPr lang="en-US" sz="1600" b="1">
                <a:solidFill>
                  <a:srgbClr val="002060"/>
                </a:solidFill>
              </a:rPr>
              <a:t>20 </a:t>
            </a:r>
            <a:r>
              <a:rPr lang="ru-RU" sz="1600" b="1">
                <a:solidFill>
                  <a:srgbClr val="002060"/>
                </a:solidFill>
              </a:rPr>
              <a:t>млн. конечных пользователей</a:t>
            </a:r>
            <a:endParaRPr lang="en-US" sz="1600" b="1">
              <a:solidFill>
                <a:srgbClr val="002060"/>
              </a:solidFill>
            </a:endParaRPr>
          </a:p>
          <a:p>
            <a:pPr algn="just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endParaRPr lang="en-US" sz="1600">
              <a:solidFill>
                <a:srgbClr val="002060"/>
              </a:solidFill>
            </a:endParaRPr>
          </a:p>
          <a:p>
            <a:pPr algn="just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r>
              <a:rPr lang="ru-RU" sz="1600">
                <a:solidFill>
                  <a:srgbClr val="002060"/>
                </a:solidFill>
              </a:rPr>
              <a:t>Нашими клиентами являются всемирно известные компании</a:t>
            </a:r>
            <a:r>
              <a:rPr lang="en-US" sz="1600">
                <a:solidFill>
                  <a:srgbClr val="002060"/>
                </a:solidFill>
              </a:rPr>
              <a:t>:</a:t>
            </a:r>
          </a:p>
          <a:p>
            <a:pPr algn="just"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r>
              <a:rPr lang="en-US" sz="1600" b="1">
                <a:solidFill>
                  <a:srgbClr val="002060"/>
                </a:solidFill>
              </a:rPr>
              <a:t>Intel, IBM, Microsoft, Apple, Huawey, LG, Sony, Samsung, Google, Cisco,</a:t>
            </a:r>
            <a:r>
              <a:rPr lang="en-US" sz="1600">
                <a:solidFill>
                  <a:srgbClr val="002060"/>
                </a:solidFill>
              </a:rPr>
              <a:t> </a:t>
            </a:r>
            <a:r>
              <a:rPr lang="en-US" sz="1600" b="1">
                <a:solidFill>
                  <a:srgbClr val="002060"/>
                </a:solidFill>
              </a:rPr>
              <a:t>Motorola, Qualcomm, Walt Disney Studios</a:t>
            </a:r>
            <a:endParaRPr lang="en-US" sz="1600">
              <a:solidFill>
                <a:srgbClr val="002060"/>
              </a:solidFill>
            </a:endParaRPr>
          </a:p>
          <a:p>
            <a:pPr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endParaRPr lang="en-US" sz="140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spcBef>
                <a:spcPts val="313"/>
              </a:spcBef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r>
              <a:rPr lang="en-US" sz="1300">
                <a:solidFill>
                  <a:srgbClr val="000000"/>
                </a:solidFill>
              </a:rPr>
              <a:t> </a:t>
            </a:r>
          </a:p>
        </p:txBody>
      </p:sp>
      <p:pic>
        <p:nvPicPr>
          <p:cNvPr id="20484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1587500"/>
            <a:ext cx="3976688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Прямоугольник 25"/>
          <p:cNvSpPr>
            <a:spLocks noChangeArrowheads="1"/>
          </p:cNvSpPr>
          <p:nvPr/>
        </p:nvSpPr>
        <p:spPr bwMode="auto">
          <a:xfrm>
            <a:off x="5003800" y="3789363"/>
            <a:ext cx="34988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r>
              <a:rPr lang="ru-RU" sz="1800" b="1">
                <a:solidFill>
                  <a:srgbClr val="002060"/>
                </a:solidFill>
              </a:rPr>
              <a:t>           </a:t>
            </a:r>
            <a:r>
              <a:rPr lang="ru-RU" sz="1800" b="1" u="sng">
                <a:solidFill>
                  <a:srgbClr val="002060"/>
                </a:solidFill>
              </a:rPr>
              <a:t>География продаж</a:t>
            </a:r>
            <a:endParaRPr lang="en-US" sz="1800" b="1" u="sng">
              <a:solidFill>
                <a:srgbClr val="002060"/>
              </a:solidFill>
            </a:endParaRPr>
          </a:p>
        </p:txBody>
      </p:sp>
      <p:sp>
        <p:nvSpPr>
          <p:cNvPr id="73" name="Line 4"/>
          <p:cNvSpPr>
            <a:spLocks noChangeShapeType="1"/>
          </p:cNvSpPr>
          <p:nvPr/>
        </p:nvSpPr>
        <p:spPr bwMode="auto">
          <a:xfrm>
            <a:off x="5543550" y="4551363"/>
            <a:ext cx="2776538" cy="0"/>
          </a:xfrm>
          <a:prstGeom prst="line">
            <a:avLst/>
          </a:prstGeom>
          <a:noFill/>
          <a:ln w="25400">
            <a:solidFill>
              <a:schemeClr val="bg1">
                <a:lumMod val="50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 anchor="ctr"/>
          <a:lstStyle/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grpSp>
        <p:nvGrpSpPr>
          <p:cNvPr id="20487" name="Группа 93"/>
          <p:cNvGrpSpPr>
            <a:grpSpLocks/>
          </p:cNvGrpSpPr>
          <p:nvPr/>
        </p:nvGrpSpPr>
        <p:grpSpPr bwMode="auto">
          <a:xfrm>
            <a:off x="5300663" y="4421188"/>
            <a:ext cx="182562" cy="182562"/>
            <a:chOff x="5444991" y="4420799"/>
            <a:chExt cx="182562" cy="182562"/>
          </a:xfrm>
        </p:grpSpPr>
        <p:sp>
          <p:nvSpPr>
            <p:cNvPr id="74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75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5508625" y="4292600"/>
            <a:ext cx="2598738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ts val="275"/>
              </a:spcBef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r>
              <a:rPr lang="en-GB" sz="1600">
                <a:solidFill>
                  <a:srgbClr val="002060"/>
                </a:solidFill>
              </a:rPr>
              <a:t>42% - </a:t>
            </a:r>
            <a:r>
              <a:rPr lang="ru-RU" sz="1600">
                <a:solidFill>
                  <a:srgbClr val="002060"/>
                </a:solidFill>
              </a:rPr>
              <a:t>Северная Америка</a:t>
            </a:r>
          </a:p>
        </p:txBody>
      </p:sp>
      <p:sp>
        <p:nvSpPr>
          <p:cNvPr id="77" name="Line 4"/>
          <p:cNvSpPr>
            <a:spLocks noChangeShapeType="1"/>
          </p:cNvSpPr>
          <p:nvPr/>
        </p:nvSpPr>
        <p:spPr bwMode="auto">
          <a:xfrm>
            <a:off x="5545138" y="4868863"/>
            <a:ext cx="2774950" cy="0"/>
          </a:xfrm>
          <a:prstGeom prst="line">
            <a:avLst/>
          </a:prstGeom>
          <a:noFill/>
          <a:ln w="25400">
            <a:solidFill>
              <a:schemeClr val="bg1">
                <a:lumMod val="50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 anchor="ctr"/>
          <a:lstStyle/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78" name="AutoShape 6"/>
          <p:cNvSpPr>
            <a:spLocks noChangeArrowheads="1"/>
          </p:cNvSpPr>
          <p:nvPr/>
        </p:nvSpPr>
        <p:spPr bwMode="gray">
          <a:xfrm rot="2700000">
            <a:off x="5302250" y="4708525"/>
            <a:ext cx="182563" cy="182563"/>
          </a:xfrm>
          <a:prstGeom prst="rtTriangle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79" name="AutoShape 7"/>
          <p:cNvSpPr>
            <a:spLocks noChangeArrowheads="1"/>
          </p:cNvSpPr>
          <p:nvPr/>
        </p:nvSpPr>
        <p:spPr bwMode="gray">
          <a:xfrm rot="18900000" flipH="1">
            <a:off x="5302250" y="4708525"/>
            <a:ext cx="182563" cy="182563"/>
          </a:xfrm>
          <a:prstGeom prst="rtTriangl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20492" name="Text Box 8"/>
          <p:cNvSpPr txBox="1">
            <a:spLocks noChangeArrowheads="1"/>
          </p:cNvSpPr>
          <p:nvPr/>
        </p:nvSpPr>
        <p:spPr bwMode="auto">
          <a:xfrm>
            <a:off x="5508625" y="4579938"/>
            <a:ext cx="147637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ts val="275"/>
              </a:spcBef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r>
              <a:rPr lang="en-GB" sz="1600">
                <a:solidFill>
                  <a:srgbClr val="002060"/>
                </a:solidFill>
              </a:rPr>
              <a:t>31% - </a:t>
            </a:r>
            <a:r>
              <a:rPr lang="ru-RU" sz="1600">
                <a:solidFill>
                  <a:srgbClr val="002060"/>
                </a:solidFill>
              </a:rPr>
              <a:t>Европа</a:t>
            </a:r>
          </a:p>
        </p:txBody>
      </p:sp>
      <p:sp>
        <p:nvSpPr>
          <p:cNvPr id="81" name="Line 4"/>
          <p:cNvSpPr>
            <a:spLocks noChangeShapeType="1"/>
          </p:cNvSpPr>
          <p:nvPr/>
        </p:nvSpPr>
        <p:spPr bwMode="auto">
          <a:xfrm>
            <a:off x="5545138" y="5157788"/>
            <a:ext cx="2774950" cy="0"/>
          </a:xfrm>
          <a:prstGeom prst="line">
            <a:avLst/>
          </a:prstGeom>
          <a:noFill/>
          <a:ln w="25400">
            <a:solidFill>
              <a:schemeClr val="bg1">
                <a:lumMod val="50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 anchor="ctr"/>
          <a:lstStyle/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82" name="AutoShape 6"/>
          <p:cNvSpPr>
            <a:spLocks noChangeArrowheads="1"/>
          </p:cNvSpPr>
          <p:nvPr/>
        </p:nvSpPr>
        <p:spPr bwMode="gray">
          <a:xfrm rot="2700000">
            <a:off x="5302251" y="4976812"/>
            <a:ext cx="182562" cy="182563"/>
          </a:xfrm>
          <a:prstGeom prst="rtTriangle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83" name="AutoShape 7"/>
          <p:cNvSpPr>
            <a:spLocks noChangeArrowheads="1"/>
          </p:cNvSpPr>
          <p:nvPr/>
        </p:nvSpPr>
        <p:spPr bwMode="gray">
          <a:xfrm rot="18900000" flipH="1">
            <a:off x="5302251" y="4976812"/>
            <a:ext cx="182562" cy="182563"/>
          </a:xfrm>
          <a:prstGeom prst="rtTriangl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20496" name="Text Box 8"/>
          <p:cNvSpPr txBox="1">
            <a:spLocks noChangeArrowheads="1"/>
          </p:cNvSpPr>
          <p:nvPr/>
        </p:nvSpPr>
        <p:spPr bwMode="auto">
          <a:xfrm>
            <a:off x="5508625" y="4867275"/>
            <a:ext cx="1450975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ts val="275"/>
              </a:spcBef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r>
              <a:rPr lang="en-GB" sz="1600">
                <a:solidFill>
                  <a:srgbClr val="002060"/>
                </a:solidFill>
              </a:rPr>
              <a:t>14% - </a:t>
            </a:r>
            <a:r>
              <a:rPr lang="ru-RU" sz="1600">
                <a:solidFill>
                  <a:srgbClr val="002060"/>
                </a:solidFill>
              </a:rPr>
              <a:t>Россия</a:t>
            </a:r>
          </a:p>
        </p:txBody>
      </p:sp>
      <p:sp>
        <p:nvSpPr>
          <p:cNvPr id="85" name="Line 4"/>
          <p:cNvSpPr>
            <a:spLocks noChangeShapeType="1"/>
          </p:cNvSpPr>
          <p:nvPr/>
        </p:nvSpPr>
        <p:spPr bwMode="auto">
          <a:xfrm>
            <a:off x="5545138" y="5445125"/>
            <a:ext cx="2774950" cy="0"/>
          </a:xfrm>
          <a:prstGeom prst="line">
            <a:avLst/>
          </a:prstGeom>
          <a:noFill/>
          <a:ln w="25400">
            <a:solidFill>
              <a:schemeClr val="bg1">
                <a:lumMod val="50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 anchor="ctr"/>
          <a:lstStyle/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86" name="AutoShape 6"/>
          <p:cNvSpPr>
            <a:spLocks noChangeArrowheads="1"/>
          </p:cNvSpPr>
          <p:nvPr/>
        </p:nvSpPr>
        <p:spPr bwMode="gray">
          <a:xfrm rot="2700000">
            <a:off x="5302250" y="5264150"/>
            <a:ext cx="182563" cy="182563"/>
          </a:xfrm>
          <a:prstGeom prst="rtTriangle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87" name="AutoShape 7"/>
          <p:cNvSpPr>
            <a:spLocks noChangeArrowheads="1"/>
          </p:cNvSpPr>
          <p:nvPr/>
        </p:nvSpPr>
        <p:spPr bwMode="gray">
          <a:xfrm rot="18900000" flipH="1">
            <a:off x="5302250" y="5264150"/>
            <a:ext cx="182563" cy="182563"/>
          </a:xfrm>
          <a:prstGeom prst="rtTriangl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89" name="Line 4"/>
          <p:cNvSpPr>
            <a:spLocks noChangeShapeType="1"/>
          </p:cNvSpPr>
          <p:nvPr/>
        </p:nvSpPr>
        <p:spPr bwMode="auto">
          <a:xfrm>
            <a:off x="5545138" y="5732463"/>
            <a:ext cx="2774950" cy="0"/>
          </a:xfrm>
          <a:prstGeom prst="line">
            <a:avLst/>
          </a:prstGeom>
          <a:noFill/>
          <a:ln w="25400">
            <a:solidFill>
              <a:schemeClr val="bg1">
                <a:lumMod val="50000"/>
              </a:schemeClr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 anchor="ctr"/>
          <a:lstStyle/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grpSp>
        <p:nvGrpSpPr>
          <p:cNvPr id="20501" name="Группа 94"/>
          <p:cNvGrpSpPr>
            <a:grpSpLocks/>
          </p:cNvGrpSpPr>
          <p:nvPr/>
        </p:nvGrpSpPr>
        <p:grpSpPr bwMode="auto">
          <a:xfrm>
            <a:off x="5302250" y="5554663"/>
            <a:ext cx="182563" cy="182562"/>
            <a:chOff x="5446579" y="5553901"/>
            <a:chExt cx="182562" cy="182562"/>
          </a:xfrm>
        </p:grpSpPr>
        <p:sp>
          <p:nvSpPr>
            <p:cNvPr id="90" name="AutoShape 6"/>
            <p:cNvSpPr>
              <a:spLocks noChangeArrowheads="1"/>
            </p:cNvSpPr>
            <p:nvPr/>
          </p:nvSpPr>
          <p:spPr bwMode="gray">
            <a:xfrm rot="2700000">
              <a:off x="5446579" y="5553901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1" name="AutoShape 7"/>
            <p:cNvSpPr>
              <a:spLocks noChangeArrowheads="1"/>
            </p:cNvSpPr>
            <p:nvPr/>
          </p:nvSpPr>
          <p:spPr bwMode="gray">
            <a:xfrm rot="18900000" flipH="1">
              <a:off x="5446579" y="5553901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sp>
        <p:nvSpPr>
          <p:cNvPr id="20502" name="Text Box 8"/>
          <p:cNvSpPr txBox="1">
            <a:spLocks noChangeArrowheads="1"/>
          </p:cNvSpPr>
          <p:nvPr/>
        </p:nvSpPr>
        <p:spPr bwMode="auto">
          <a:xfrm>
            <a:off x="5508625" y="5445125"/>
            <a:ext cx="21637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ts val="275"/>
              </a:spcBef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r>
              <a:rPr lang="ru-RU" sz="1600">
                <a:solidFill>
                  <a:srgbClr val="002060"/>
                </a:solidFill>
              </a:rPr>
              <a:t>2%   - другие страны</a:t>
            </a:r>
            <a:endParaRPr lang="ru-RU" sz="1600">
              <a:solidFill>
                <a:srgbClr val="002060"/>
              </a:solidFill>
              <a:latin typeface="Calibri" pitchFamily="34" charset="0"/>
            </a:endParaRPr>
          </a:p>
        </p:txBody>
      </p:sp>
      <p:grpSp>
        <p:nvGrpSpPr>
          <p:cNvPr id="20503" name="Группа 95"/>
          <p:cNvGrpSpPr>
            <a:grpSpLocks/>
          </p:cNvGrpSpPr>
          <p:nvPr/>
        </p:nvGrpSpPr>
        <p:grpSpPr bwMode="auto">
          <a:xfrm>
            <a:off x="361950" y="1879600"/>
            <a:ext cx="182563" cy="182563"/>
            <a:chOff x="5446579" y="5553901"/>
            <a:chExt cx="182562" cy="182562"/>
          </a:xfrm>
        </p:grpSpPr>
        <p:sp>
          <p:nvSpPr>
            <p:cNvPr id="97" name="AutoShape 6"/>
            <p:cNvSpPr>
              <a:spLocks noChangeArrowheads="1"/>
            </p:cNvSpPr>
            <p:nvPr/>
          </p:nvSpPr>
          <p:spPr bwMode="gray">
            <a:xfrm rot="2700000">
              <a:off x="5446579" y="5553901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8" name="AutoShape 7"/>
            <p:cNvSpPr>
              <a:spLocks noChangeArrowheads="1"/>
            </p:cNvSpPr>
            <p:nvPr/>
          </p:nvSpPr>
          <p:spPr bwMode="gray">
            <a:xfrm rot="18900000" flipH="1">
              <a:off x="5446579" y="5553901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0504" name="Группа 98"/>
          <p:cNvGrpSpPr>
            <a:grpSpLocks/>
          </p:cNvGrpSpPr>
          <p:nvPr/>
        </p:nvGrpSpPr>
        <p:grpSpPr bwMode="auto">
          <a:xfrm>
            <a:off x="361950" y="2743200"/>
            <a:ext cx="182563" cy="182563"/>
            <a:chOff x="5446579" y="5553901"/>
            <a:chExt cx="182562" cy="182562"/>
          </a:xfrm>
        </p:grpSpPr>
        <p:sp>
          <p:nvSpPr>
            <p:cNvPr id="100" name="AutoShape 6"/>
            <p:cNvSpPr>
              <a:spLocks noChangeArrowheads="1"/>
            </p:cNvSpPr>
            <p:nvPr/>
          </p:nvSpPr>
          <p:spPr bwMode="gray">
            <a:xfrm rot="2700000">
              <a:off x="5446579" y="5553901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1" name="AutoShape 7"/>
            <p:cNvSpPr>
              <a:spLocks noChangeArrowheads="1"/>
            </p:cNvSpPr>
            <p:nvPr/>
          </p:nvSpPr>
          <p:spPr bwMode="gray">
            <a:xfrm rot="18900000" flipH="1">
              <a:off x="5446579" y="5553901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0505" name="Группа 101"/>
          <p:cNvGrpSpPr>
            <a:grpSpLocks/>
          </p:cNvGrpSpPr>
          <p:nvPr/>
        </p:nvGrpSpPr>
        <p:grpSpPr bwMode="auto">
          <a:xfrm>
            <a:off x="361950" y="3430588"/>
            <a:ext cx="182563" cy="182562"/>
            <a:chOff x="5446579" y="5553901"/>
            <a:chExt cx="182562" cy="182562"/>
          </a:xfrm>
        </p:grpSpPr>
        <p:sp>
          <p:nvSpPr>
            <p:cNvPr id="103" name="AutoShape 6"/>
            <p:cNvSpPr>
              <a:spLocks noChangeArrowheads="1"/>
            </p:cNvSpPr>
            <p:nvPr/>
          </p:nvSpPr>
          <p:spPr bwMode="gray">
            <a:xfrm rot="2700000">
              <a:off x="5446579" y="5553901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4" name="AutoShape 7"/>
            <p:cNvSpPr>
              <a:spLocks noChangeArrowheads="1"/>
            </p:cNvSpPr>
            <p:nvPr/>
          </p:nvSpPr>
          <p:spPr bwMode="gray">
            <a:xfrm rot="18900000" flipH="1">
              <a:off x="5446579" y="5553901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/>
        </p:nvSpPr>
        <p:spPr>
          <a:xfrm>
            <a:off x="0" y="0"/>
            <a:ext cx="5060950" cy="6207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>
              <a:lnSpc>
                <a:spcPct val="102000"/>
              </a:lnSpc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endParaRPr lang="ru-RU" sz="8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r>
              <a:rPr lang="ru-RU" sz="24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Наши основные разработки</a:t>
            </a:r>
          </a:p>
        </p:txBody>
      </p:sp>
      <p:sp>
        <p:nvSpPr>
          <p:cNvPr id="3" name="AutoShape 8"/>
          <p:cNvSpPr>
            <a:spLocks noChangeArrowheads="1"/>
          </p:cNvSpPr>
          <p:nvPr/>
        </p:nvSpPr>
        <p:spPr bwMode="gray">
          <a:xfrm>
            <a:off x="1206500" y="1557338"/>
            <a:ext cx="6894513" cy="373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Программные продукты для разработчиков</a:t>
            </a:r>
            <a:endParaRPr lang="en-US" altLang="ru-RU" sz="2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grpSp>
        <p:nvGrpSpPr>
          <p:cNvPr id="22531" name="Группа 91"/>
          <p:cNvGrpSpPr>
            <a:grpSpLocks/>
          </p:cNvGrpSpPr>
          <p:nvPr/>
        </p:nvGrpSpPr>
        <p:grpSpPr bwMode="auto">
          <a:xfrm>
            <a:off x="611188" y="1484313"/>
            <a:ext cx="546100" cy="512762"/>
            <a:chOff x="845719" y="1698816"/>
            <a:chExt cx="629937" cy="578056"/>
          </a:xfrm>
        </p:grpSpPr>
        <p:grpSp>
          <p:nvGrpSpPr>
            <p:cNvPr id="22576" name="Группа 79"/>
            <p:cNvGrpSpPr>
              <a:grpSpLocks/>
            </p:cNvGrpSpPr>
            <p:nvPr/>
          </p:nvGrpSpPr>
          <p:grpSpPr bwMode="auto">
            <a:xfrm>
              <a:off x="845719" y="1698816"/>
              <a:ext cx="629937" cy="578056"/>
              <a:chOff x="1025726" y="4160874"/>
              <a:chExt cx="381000" cy="381000"/>
            </a:xfrm>
          </p:grpSpPr>
          <p:sp>
            <p:nvSpPr>
              <p:cNvPr id="22578" name="Oval 10"/>
              <p:cNvSpPr>
                <a:spLocks noChangeArrowheads="1"/>
              </p:cNvSpPr>
              <p:nvPr/>
            </p:nvSpPr>
            <p:spPr bwMode="gray">
              <a:xfrm>
                <a:off x="1025726" y="4160874"/>
                <a:ext cx="381000" cy="38100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22579" name="Oval 11"/>
              <p:cNvSpPr>
                <a:spLocks noChangeArrowheads="1"/>
              </p:cNvSpPr>
              <p:nvPr/>
            </p:nvSpPr>
            <p:spPr bwMode="gray">
              <a:xfrm>
                <a:off x="1043608" y="4183176"/>
                <a:ext cx="337356" cy="337356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83" name="Oval 12"/>
              <p:cNvSpPr>
                <a:spLocks noChangeArrowheads="1"/>
              </p:cNvSpPr>
              <p:nvPr/>
            </p:nvSpPr>
            <p:spPr bwMode="gray">
              <a:xfrm>
                <a:off x="1063383" y="4203338"/>
                <a:ext cx="297933" cy="298430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wrap="none" anchor="ctr">
                <a:spAutoFit/>
              </a:bodyPr>
              <a:lstStyle/>
              <a:p>
                <a:pPr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22581" name="Oval 13"/>
              <p:cNvSpPr>
                <a:spLocks noChangeArrowheads="1"/>
              </p:cNvSpPr>
              <p:nvPr/>
            </p:nvSpPr>
            <p:spPr bwMode="gray">
              <a:xfrm>
                <a:off x="1063425" y="4203229"/>
                <a:ext cx="297723" cy="29819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85" name="Oval 14"/>
              <p:cNvSpPr>
                <a:spLocks noChangeArrowheads="1"/>
              </p:cNvSpPr>
              <p:nvPr/>
            </p:nvSpPr>
            <p:spPr bwMode="gray">
              <a:xfrm>
                <a:off x="1083319" y="4223391"/>
                <a:ext cx="258061" cy="258326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anchor="ctr">
                <a:spAutoFit/>
              </a:bodyPr>
              <a:lstStyle/>
              <a:p>
                <a:pPr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86" name="Oval 15"/>
              <p:cNvSpPr>
                <a:spLocks noChangeArrowheads="1"/>
              </p:cNvSpPr>
              <p:nvPr/>
            </p:nvSpPr>
            <p:spPr bwMode="gray">
              <a:xfrm>
                <a:off x="1083319" y="4223391"/>
                <a:ext cx="258061" cy="258326"/>
              </a:xfrm>
              <a:prstGeom prst="ellipse">
                <a:avLst/>
              </a:prstGeom>
              <a:gradFill rotWithShape="1">
                <a:gsLst>
                  <a:gs pos="0">
                    <a:srgbClr val="FFC000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</p:spPr>
            <p:txBody>
              <a:bodyPr anchor="ctr">
                <a:spAutoFit/>
              </a:bodyPr>
              <a:lstStyle/>
              <a:p>
                <a:pPr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</p:grpSp>
        <p:sp>
          <p:nvSpPr>
            <p:cNvPr id="22577" name="TextBox 86"/>
            <p:cNvSpPr txBox="1">
              <a:spLocks noChangeArrowheads="1"/>
            </p:cNvSpPr>
            <p:nvPr/>
          </p:nvSpPr>
          <p:spPr bwMode="auto">
            <a:xfrm>
              <a:off x="990905" y="1778946"/>
              <a:ext cx="355422" cy="4166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sz="1600" b="1">
                  <a:latin typeface="Calibri" pitchFamily="34" charset="0"/>
                </a:rPr>
                <a:t> </a:t>
              </a:r>
              <a:r>
                <a:rPr lang="en-US" sz="2400" b="1">
                  <a:latin typeface="Calibri" pitchFamily="34" charset="0"/>
                </a:rPr>
                <a:t>1</a:t>
              </a:r>
              <a:endParaRPr lang="ru-RU" sz="2400" b="1">
                <a:latin typeface="Calibri" pitchFamily="34" charset="0"/>
              </a:endParaRPr>
            </a:p>
          </p:txBody>
        </p:sp>
      </p:grpSp>
      <p:sp>
        <p:nvSpPr>
          <p:cNvPr id="88" name="AutoShape 8"/>
          <p:cNvSpPr>
            <a:spLocks noChangeArrowheads="1"/>
          </p:cNvSpPr>
          <p:nvPr/>
        </p:nvSpPr>
        <p:spPr bwMode="gray">
          <a:xfrm>
            <a:off x="1206500" y="2492375"/>
            <a:ext cx="6894513" cy="374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Профессиональные продукты для видео анализа</a:t>
            </a:r>
            <a:endParaRPr lang="en-US" altLang="ru-RU" sz="2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89" name="AutoShape 8"/>
          <p:cNvSpPr>
            <a:spLocks noChangeArrowheads="1"/>
          </p:cNvSpPr>
          <p:nvPr/>
        </p:nvSpPr>
        <p:spPr bwMode="gray">
          <a:xfrm>
            <a:off x="1206500" y="3429000"/>
            <a:ext cx="6894513" cy="3730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Решения для цифрового ТВ</a:t>
            </a:r>
            <a:endParaRPr lang="en-US" altLang="ru-RU" sz="2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90" name="AutoShape 8"/>
          <p:cNvSpPr>
            <a:spLocks noChangeArrowheads="1"/>
          </p:cNvSpPr>
          <p:nvPr/>
        </p:nvSpPr>
        <p:spPr bwMode="gray">
          <a:xfrm>
            <a:off x="1187450" y="4437063"/>
            <a:ext cx="6913563" cy="373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Программные продукты для конечного пользователя</a:t>
            </a:r>
            <a:endParaRPr lang="en-US" altLang="ru-RU" sz="2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91" name="AutoShape 8"/>
          <p:cNvSpPr>
            <a:spLocks noChangeArrowheads="1"/>
          </p:cNvSpPr>
          <p:nvPr/>
        </p:nvSpPr>
        <p:spPr bwMode="gray">
          <a:xfrm>
            <a:off x="1187450" y="5373688"/>
            <a:ext cx="6913563" cy="373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defTabSz="1072755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Услуги для Т</a:t>
            </a:r>
            <a:r>
              <a:rPr lang="en-US" alt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ELCO</a:t>
            </a:r>
            <a:r>
              <a:rPr lang="ru-RU" alt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операторов</a:t>
            </a:r>
            <a:endParaRPr lang="en-US" altLang="ru-RU" sz="2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2536" name="Полилиния 128"/>
          <p:cNvSpPr>
            <a:spLocks noChangeArrowheads="1"/>
          </p:cNvSpPr>
          <p:nvPr/>
        </p:nvSpPr>
        <p:spPr bwMode="auto">
          <a:xfrm>
            <a:off x="1195388" y="2020888"/>
            <a:ext cx="4310062" cy="819150"/>
          </a:xfrm>
          <a:custGeom>
            <a:avLst/>
            <a:gdLst>
              <a:gd name="T0" fmla="*/ 2155238 w 21600"/>
              <a:gd name="T1" fmla="*/ 0 h 21600"/>
              <a:gd name="T2" fmla="*/ 4310475 w 21600"/>
              <a:gd name="T3" fmla="*/ 409701 h 21600"/>
              <a:gd name="T4" fmla="*/ 2155238 w 21600"/>
              <a:gd name="T5" fmla="*/ 819402 h 21600"/>
              <a:gd name="T6" fmla="*/ 0 w 21600"/>
              <a:gd name="T7" fmla="*/ 409701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81631" tIns="40816" rIns="81631" bIns="40816"/>
          <a:lstStyle/>
          <a:p>
            <a:pPr>
              <a:lnSpc>
                <a:spcPct val="102000"/>
              </a:lnSpc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r>
              <a:rPr lang="ru-RU" sz="1300" b="1">
                <a:solidFill>
                  <a:schemeClr val="tx2"/>
                </a:solidFill>
                <a:ea typeface="Gulim" pitchFamily="34" charset="-127"/>
              </a:rPr>
              <a:t>Elecard Codec SDK</a:t>
            </a:r>
            <a:r>
              <a:rPr lang="en-US" sz="1300" b="1">
                <a:solidFill>
                  <a:schemeClr val="tx2"/>
                </a:solidFill>
                <a:ea typeface="Gulim" pitchFamily="34" charset="-127"/>
              </a:rPr>
              <a:t>’s</a:t>
            </a:r>
            <a:r>
              <a:rPr lang="ru-RU" sz="1300" b="1">
                <a:solidFill>
                  <a:schemeClr val="tx2"/>
                </a:solidFill>
                <a:ea typeface="Gulim" pitchFamily="34" charset="-127"/>
              </a:rPr>
              <a:t> на  x.86 и ARM платформах</a:t>
            </a:r>
          </a:p>
          <a:p>
            <a:pPr>
              <a:lnSpc>
                <a:spcPct val="102000"/>
              </a:lnSpc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r>
              <a:rPr lang="ru-RU" sz="13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22537" name="Полилиния 129"/>
          <p:cNvSpPr>
            <a:spLocks noChangeArrowheads="1"/>
          </p:cNvSpPr>
          <p:nvPr/>
        </p:nvSpPr>
        <p:spPr bwMode="auto">
          <a:xfrm>
            <a:off x="1243013" y="2924175"/>
            <a:ext cx="6605587" cy="466725"/>
          </a:xfrm>
          <a:custGeom>
            <a:avLst/>
            <a:gdLst>
              <a:gd name="T0" fmla="*/ 3302659 w 21600"/>
              <a:gd name="T1" fmla="*/ 0 h 21600"/>
              <a:gd name="T2" fmla="*/ 6605318 w 21600"/>
              <a:gd name="T3" fmla="*/ 232996 h 21600"/>
              <a:gd name="T4" fmla="*/ 3302659 w 21600"/>
              <a:gd name="T5" fmla="*/ 465991 h 21600"/>
              <a:gd name="T6" fmla="*/ 0 w 21600"/>
              <a:gd name="T7" fmla="*/ 232996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81631" tIns="71182" rIns="81631" bIns="40816"/>
          <a:lstStyle/>
          <a:p>
            <a:pPr>
              <a:lnSpc>
                <a:spcPct val="81000"/>
              </a:lnSpc>
              <a:spcAft>
                <a:spcPts val="275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r>
              <a:rPr lang="en-US" sz="1300" b="1">
                <a:solidFill>
                  <a:schemeClr val="tx2"/>
                </a:solidFill>
              </a:rPr>
              <a:t>Elecard StreamEye Studio Pro</a:t>
            </a:r>
            <a:endParaRPr lang="ru-RU" sz="1300" b="1">
              <a:solidFill>
                <a:schemeClr val="tx2"/>
              </a:solidFill>
            </a:endParaRPr>
          </a:p>
          <a:p>
            <a:pPr>
              <a:lnSpc>
                <a:spcPct val="81000"/>
              </a:lnSpc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r>
              <a:rPr lang="en-US" sz="1300" b="1">
                <a:solidFill>
                  <a:schemeClr val="tx2"/>
                </a:solidFill>
              </a:rPr>
              <a:t>Elecard HEVC Analyzer</a:t>
            </a:r>
          </a:p>
        </p:txBody>
      </p:sp>
      <p:sp>
        <p:nvSpPr>
          <p:cNvPr id="22538" name="Полилиния 130"/>
          <p:cNvSpPr>
            <a:spLocks noChangeArrowheads="1"/>
          </p:cNvSpPr>
          <p:nvPr/>
        </p:nvSpPr>
        <p:spPr bwMode="auto">
          <a:xfrm>
            <a:off x="1258888" y="3860800"/>
            <a:ext cx="6670675" cy="596900"/>
          </a:xfrm>
          <a:custGeom>
            <a:avLst/>
            <a:gdLst>
              <a:gd name="T0" fmla="*/ 3335318 w 21600"/>
              <a:gd name="T1" fmla="*/ 0 h 21600"/>
              <a:gd name="T2" fmla="*/ 6670635 w 21600"/>
              <a:gd name="T3" fmla="*/ 298173 h 21600"/>
              <a:gd name="T4" fmla="*/ 3335318 w 21600"/>
              <a:gd name="T5" fmla="*/ 596345 h 21600"/>
              <a:gd name="T6" fmla="*/ 0 w 21600"/>
              <a:gd name="T7" fmla="*/ 298173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81631" tIns="71182" rIns="81631" bIns="40816"/>
          <a:lstStyle/>
          <a:p>
            <a:pPr>
              <a:lnSpc>
                <a:spcPct val="81000"/>
              </a:lnSpc>
              <a:spcAft>
                <a:spcPts val="275"/>
              </a:spcAft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r>
              <a:rPr lang="ru-RU" sz="1300" b="1">
                <a:solidFill>
                  <a:schemeClr val="tx2"/>
                </a:solidFill>
              </a:rPr>
              <a:t>Video-on-demand servers V-Cinema</a:t>
            </a:r>
          </a:p>
          <a:p>
            <a:pPr>
              <a:lnSpc>
                <a:spcPct val="81000"/>
              </a:lnSpc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r>
              <a:rPr lang="ru-RU" sz="1300" b="1">
                <a:solidFill>
                  <a:schemeClr val="tx2"/>
                </a:solidFill>
              </a:rPr>
              <a:t>Software-based real-time video encoder CodecWorks Encoder</a:t>
            </a:r>
          </a:p>
          <a:p>
            <a:pPr>
              <a:lnSpc>
                <a:spcPct val="81000"/>
              </a:lnSpc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endParaRPr lang="ru-RU" sz="1300">
              <a:solidFill>
                <a:srgbClr val="000000"/>
              </a:solidFill>
            </a:endParaRPr>
          </a:p>
        </p:txBody>
      </p:sp>
      <p:sp>
        <p:nvSpPr>
          <p:cNvPr id="22539" name="Полилиния 131"/>
          <p:cNvSpPr>
            <a:spLocks noChangeArrowheads="1"/>
          </p:cNvSpPr>
          <p:nvPr/>
        </p:nvSpPr>
        <p:spPr bwMode="auto">
          <a:xfrm>
            <a:off x="1298575" y="4991100"/>
            <a:ext cx="7594600" cy="409575"/>
          </a:xfrm>
          <a:custGeom>
            <a:avLst/>
            <a:gdLst>
              <a:gd name="T0" fmla="*/ 3796974 w 21600"/>
              <a:gd name="T1" fmla="*/ 0 h 21600"/>
              <a:gd name="T2" fmla="*/ 7593947 w 21600"/>
              <a:gd name="T3" fmla="*/ 204851 h 21600"/>
              <a:gd name="T4" fmla="*/ 3796974 w 21600"/>
              <a:gd name="T5" fmla="*/ 409701 h 21600"/>
              <a:gd name="T6" fmla="*/ 0 w 21600"/>
              <a:gd name="T7" fmla="*/ 204851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81631" tIns="40816" rIns="81631" bIns="40816"/>
          <a:lstStyle/>
          <a:p>
            <a:pPr>
              <a:lnSpc>
                <a:spcPct val="102000"/>
              </a:lnSpc>
              <a:tabLst>
                <a:tab pos="0" algn="l"/>
                <a:tab pos="406400" algn="l"/>
                <a:tab pos="814388" algn="l"/>
                <a:tab pos="1220788" algn="l"/>
                <a:tab pos="1628775" algn="l"/>
                <a:tab pos="2036763" algn="l"/>
                <a:tab pos="2443163" algn="l"/>
                <a:tab pos="2851150" algn="l"/>
                <a:tab pos="3259138" algn="l"/>
                <a:tab pos="3667125" algn="l"/>
                <a:tab pos="4073525" algn="l"/>
                <a:tab pos="4481513" algn="l"/>
                <a:tab pos="4889500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0650" algn="l"/>
                <a:tab pos="8148638" algn="l"/>
              </a:tabLst>
            </a:pPr>
            <a:r>
              <a:rPr lang="en-GB" sz="1300" b="1">
                <a:solidFill>
                  <a:schemeClr val="tx2"/>
                </a:solidFill>
              </a:rPr>
              <a:t>MPEG Player, Converter Studio, XMuxer Lite, PlugIns</a:t>
            </a:r>
          </a:p>
        </p:txBody>
      </p:sp>
      <p:grpSp>
        <p:nvGrpSpPr>
          <p:cNvPr id="22540" name="Группа 64"/>
          <p:cNvGrpSpPr>
            <a:grpSpLocks/>
          </p:cNvGrpSpPr>
          <p:nvPr/>
        </p:nvGrpSpPr>
        <p:grpSpPr bwMode="auto">
          <a:xfrm>
            <a:off x="611188" y="2424113"/>
            <a:ext cx="546100" cy="511175"/>
            <a:chOff x="845719" y="1698816"/>
            <a:chExt cx="629937" cy="578056"/>
          </a:xfrm>
        </p:grpSpPr>
        <p:grpSp>
          <p:nvGrpSpPr>
            <p:cNvPr id="22568" name="Группа 65"/>
            <p:cNvGrpSpPr>
              <a:grpSpLocks/>
            </p:cNvGrpSpPr>
            <p:nvPr/>
          </p:nvGrpSpPr>
          <p:grpSpPr bwMode="auto">
            <a:xfrm>
              <a:off x="845719" y="1698816"/>
              <a:ext cx="629937" cy="578056"/>
              <a:chOff x="1025726" y="4160874"/>
              <a:chExt cx="381000" cy="381000"/>
            </a:xfrm>
          </p:grpSpPr>
          <p:sp>
            <p:nvSpPr>
              <p:cNvPr id="22570" name="Oval 10"/>
              <p:cNvSpPr>
                <a:spLocks noChangeArrowheads="1"/>
              </p:cNvSpPr>
              <p:nvPr/>
            </p:nvSpPr>
            <p:spPr bwMode="gray">
              <a:xfrm>
                <a:off x="1025726" y="4160874"/>
                <a:ext cx="381000" cy="38100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22571" name="Oval 11"/>
              <p:cNvSpPr>
                <a:spLocks noChangeArrowheads="1"/>
              </p:cNvSpPr>
              <p:nvPr/>
            </p:nvSpPr>
            <p:spPr bwMode="gray">
              <a:xfrm>
                <a:off x="1043608" y="4183176"/>
                <a:ext cx="337356" cy="337356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70" name="Oval 12"/>
              <p:cNvSpPr>
                <a:spLocks noChangeArrowheads="1"/>
              </p:cNvSpPr>
              <p:nvPr/>
            </p:nvSpPr>
            <p:spPr bwMode="gray">
              <a:xfrm>
                <a:off x="1063383" y="4203470"/>
                <a:ext cx="297933" cy="29817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wrap="none" anchor="ctr">
                <a:spAutoFit/>
              </a:bodyPr>
              <a:lstStyle/>
              <a:p>
                <a:pPr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22573" name="Oval 13"/>
              <p:cNvSpPr>
                <a:spLocks noChangeArrowheads="1"/>
              </p:cNvSpPr>
              <p:nvPr/>
            </p:nvSpPr>
            <p:spPr bwMode="gray">
              <a:xfrm>
                <a:off x="1063425" y="4203229"/>
                <a:ext cx="297723" cy="29819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72" name="Oval 14"/>
              <p:cNvSpPr>
                <a:spLocks noChangeArrowheads="1"/>
              </p:cNvSpPr>
              <p:nvPr/>
            </p:nvSpPr>
            <p:spPr bwMode="gray">
              <a:xfrm>
                <a:off x="1083319" y="4222402"/>
                <a:ext cx="258061" cy="25912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anchor="ctr">
                <a:spAutoFit/>
              </a:bodyPr>
              <a:lstStyle/>
              <a:p>
                <a:pPr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73" name="Oval 15"/>
              <p:cNvSpPr>
                <a:spLocks noChangeArrowheads="1"/>
              </p:cNvSpPr>
              <p:nvPr/>
            </p:nvSpPr>
            <p:spPr bwMode="gray">
              <a:xfrm>
                <a:off x="1083319" y="4222402"/>
                <a:ext cx="258061" cy="259127"/>
              </a:xfrm>
              <a:prstGeom prst="ellipse">
                <a:avLst/>
              </a:prstGeom>
              <a:gradFill rotWithShape="1">
                <a:gsLst>
                  <a:gs pos="0">
                    <a:srgbClr val="FFC000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</p:spPr>
            <p:txBody>
              <a:bodyPr anchor="ctr">
                <a:spAutoFit/>
              </a:bodyPr>
              <a:lstStyle/>
              <a:p>
                <a:pPr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</p:grpSp>
        <p:sp>
          <p:nvSpPr>
            <p:cNvPr id="22569" name="TextBox 66"/>
            <p:cNvSpPr txBox="1">
              <a:spLocks noChangeArrowheads="1"/>
            </p:cNvSpPr>
            <p:nvPr/>
          </p:nvSpPr>
          <p:spPr bwMode="auto">
            <a:xfrm>
              <a:off x="990905" y="1778946"/>
              <a:ext cx="355422" cy="4166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sz="1600" b="1">
                  <a:latin typeface="Calibri" pitchFamily="34" charset="0"/>
                </a:rPr>
                <a:t> </a:t>
              </a:r>
              <a:r>
                <a:rPr lang="ru-RU" sz="2400" b="1">
                  <a:latin typeface="Calibri" pitchFamily="34" charset="0"/>
                </a:rPr>
                <a:t>2</a:t>
              </a:r>
            </a:p>
          </p:txBody>
        </p:sp>
      </p:grpSp>
      <p:grpSp>
        <p:nvGrpSpPr>
          <p:cNvPr id="22541" name="Группа 73"/>
          <p:cNvGrpSpPr>
            <a:grpSpLocks/>
          </p:cNvGrpSpPr>
          <p:nvPr/>
        </p:nvGrpSpPr>
        <p:grpSpPr bwMode="auto">
          <a:xfrm>
            <a:off x="611188" y="3357563"/>
            <a:ext cx="546100" cy="511175"/>
            <a:chOff x="845719" y="1698816"/>
            <a:chExt cx="629937" cy="578056"/>
          </a:xfrm>
        </p:grpSpPr>
        <p:grpSp>
          <p:nvGrpSpPr>
            <p:cNvPr id="22560" name="Группа 74"/>
            <p:cNvGrpSpPr>
              <a:grpSpLocks/>
            </p:cNvGrpSpPr>
            <p:nvPr/>
          </p:nvGrpSpPr>
          <p:grpSpPr bwMode="auto">
            <a:xfrm>
              <a:off x="845719" y="1698816"/>
              <a:ext cx="629937" cy="578056"/>
              <a:chOff x="1025726" y="4160874"/>
              <a:chExt cx="381000" cy="381000"/>
            </a:xfrm>
          </p:grpSpPr>
          <p:sp>
            <p:nvSpPr>
              <p:cNvPr id="22562" name="Oval 10"/>
              <p:cNvSpPr>
                <a:spLocks noChangeArrowheads="1"/>
              </p:cNvSpPr>
              <p:nvPr/>
            </p:nvSpPr>
            <p:spPr bwMode="gray">
              <a:xfrm>
                <a:off x="1025726" y="4160874"/>
                <a:ext cx="381000" cy="38100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22563" name="Oval 11"/>
              <p:cNvSpPr>
                <a:spLocks noChangeArrowheads="1"/>
              </p:cNvSpPr>
              <p:nvPr/>
            </p:nvSpPr>
            <p:spPr bwMode="gray">
              <a:xfrm>
                <a:off x="1043608" y="4183176"/>
                <a:ext cx="337356" cy="337356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79" name="Oval 12"/>
              <p:cNvSpPr>
                <a:spLocks noChangeArrowheads="1"/>
              </p:cNvSpPr>
              <p:nvPr/>
            </p:nvSpPr>
            <p:spPr bwMode="gray">
              <a:xfrm>
                <a:off x="1063383" y="4203470"/>
                <a:ext cx="297933" cy="29817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wrap="none" anchor="ctr">
                <a:spAutoFit/>
              </a:bodyPr>
              <a:lstStyle/>
              <a:p>
                <a:pPr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22565" name="Oval 13"/>
              <p:cNvSpPr>
                <a:spLocks noChangeArrowheads="1"/>
              </p:cNvSpPr>
              <p:nvPr/>
            </p:nvSpPr>
            <p:spPr bwMode="gray">
              <a:xfrm>
                <a:off x="1063425" y="4203229"/>
                <a:ext cx="297723" cy="29819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34" name="Oval 14"/>
              <p:cNvSpPr>
                <a:spLocks noChangeArrowheads="1"/>
              </p:cNvSpPr>
              <p:nvPr/>
            </p:nvSpPr>
            <p:spPr bwMode="gray">
              <a:xfrm>
                <a:off x="1083319" y="4222402"/>
                <a:ext cx="258061" cy="25912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anchor="ctr">
                <a:spAutoFit/>
              </a:bodyPr>
              <a:lstStyle/>
              <a:p>
                <a:pPr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135" name="Oval 15"/>
              <p:cNvSpPr>
                <a:spLocks noChangeArrowheads="1"/>
              </p:cNvSpPr>
              <p:nvPr/>
            </p:nvSpPr>
            <p:spPr bwMode="gray">
              <a:xfrm>
                <a:off x="1083319" y="4222402"/>
                <a:ext cx="258061" cy="259127"/>
              </a:xfrm>
              <a:prstGeom prst="ellipse">
                <a:avLst/>
              </a:prstGeom>
              <a:gradFill rotWithShape="1">
                <a:gsLst>
                  <a:gs pos="0">
                    <a:srgbClr val="FFC000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</p:spPr>
            <p:txBody>
              <a:bodyPr anchor="ctr">
                <a:spAutoFit/>
              </a:bodyPr>
              <a:lstStyle/>
              <a:p>
                <a:pPr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</p:grpSp>
        <p:sp>
          <p:nvSpPr>
            <p:cNvPr id="22561" name="TextBox 75"/>
            <p:cNvSpPr txBox="1">
              <a:spLocks noChangeArrowheads="1"/>
            </p:cNvSpPr>
            <p:nvPr/>
          </p:nvSpPr>
          <p:spPr bwMode="auto">
            <a:xfrm>
              <a:off x="990905" y="1778946"/>
              <a:ext cx="355422" cy="4166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sz="1600" b="1">
                  <a:latin typeface="Calibri" pitchFamily="34" charset="0"/>
                </a:rPr>
                <a:t> </a:t>
              </a:r>
              <a:r>
                <a:rPr lang="ru-RU" sz="2400" b="1">
                  <a:latin typeface="Calibri" pitchFamily="34" charset="0"/>
                </a:rPr>
                <a:t>3</a:t>
              </a:r>
            </a:p>
          </p:txBody>
        </p:sp>
      </p:grpSp>
      <p:grpSp>
        <p:nvGrpSpPr>
          <p:cNvPr id="22542" name="Группа 135"/>
          <p:cNvGrpSpPr>
            <a:grpSpLocks/>
          </p:cNvGrpSpPr>
          <p:nvPr/>
        </p:nvGrpSpPr>
        <p:grpSpPr bwMode="auto">
          <a:xfrm>
            <a:off x="611188" y="4365625"/>
            <a:ext cx="546100" cy="511175"/>
            <a:chOff x="845719" y="1698816"/>
            <a:chExt cx="629937" cy="578056"/>
          </a:xfrm>
        </p:grpSpPr>
        <p:grpSp>
          <p:nvGrpSpPr>
            <p:cNvPr id="22552" name="Группа 136"/>
            <p:cNvGrpSpPr>
              <a:grpSpLocks/>
            </p:cNvGrpSpPr>
            <p:nvPr/>
          </p:nvGrpSpPr>
          <p:grpSpPr bwMode="auto">
            <a:xfrm>
              <a:off x="845719" y="1698816"/>
              <a:ext cx="629937" cy="578056"/>
              <a:chOff x="1025726" y="4160874"/>
              <a:chExt cx="381000" cy="381000"/>
            </a:xfrm>
          </p:grpSpPr>
          <p:sp>
            <p:nvSpPr>
              <p:cNvPr id="22554" name="Oval 10"/>
              <p:cNvSpPr>
                <a:spLocks noChangeArrowheads="1"/>
              </p:cNvSpPr>
              <p:nvPr/>
            </p:nvSpPr>
            <p:spPr bwMode="gray">
              <a:xfrm>
                <a:off x="1025726" y="4160874"/>
                <a:ext cx="381000" cy="38100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22555" name="Oval 11"/>
              <p:cNvSpPr>
                <a:spLocks noChangeArrowheads="1"/>
              </p:cNvSpPr>
              <p:nvPr/>
            </p:nvSpPr>
            <p:spPr bwMode="gray">
              <a:xfrm>
                <a:off x="1043608" y="4183176"/>
                <a:ext cx="337356" cy="337356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41" name="Oval 12"/>
              <p:cNvSpPr>
                <a:spLocks noChangeArrowheads="1"/>
              </p:cNvSpPr>
              <p:nvPr/>
            </p:nvSpPr>
            <p:spPr bwMode="gray">
              <a:xfrm>
                <a:off x="1063383" y="4203470"/>
                <a:ext cx="297933" cy="29817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wrap="none" anchor="ctr">
                <a:spAutoFit/>
              </a:bodyPr>
              <a:lstStyle/>
              <a:p>
                <a:pPr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22557" name="Oval 13"/>
              <p:cNvSpPr>
                <a:spLocks noChangeArrowheads="1"/>
              </p:cNvSpPr>
              <p:nvPr/>
            </p:nvSpPr>
            <p:spPr bwMode="gray">
              <a:xfrm>
                <a:off x="1063425" y="4203229"/>
                <a:ext cx="297723" cy="29819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43" name="Oval 14"/>
              <p:cNvSpPr>
                <a:spLocks noChangeArrowheads="1"/>
              </p:cNvSpPr>
              <p:nvPr/>
            </p:nvSpPr>
            <p:spPr bwMode="gray">
              <a:xfrm>
                <a:off x="1083319" y="4222402"/>
                <a:ext cx="258061" cy="25912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anchor="ctr">
                <a:spAutoFit/>
              </a:bodyPr>
              <a:lstStyle/>
              <a:p>
                <a:pPr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144" name="Oval 15"/>
              <p:cNvSpPr>
                <a:spLocks noChangeArrowheads="1"/>
              </p:cNvSpPr>
              <p:nvPr/>
            </p:nvSpPr>
            <p:spPr bwMode="gray">
              <a:xfrm>
                <a:off x="1083319" y="4222402"/>
                <a:ext cx="258061" cy="259128"/>
              </a:xfrm>
              <a:prstGeom prst="ellipse">
                <a:avLst/>
              </a:prstGeom>
              <a:gradFill rotWithShape="1">
                <a:gsLst>
                  <a:gs pos="0">
                    <a:srgbClr val="FFC000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</p:spPr>
            <p:txBody>
              <a:bodyPr anchor="ctr">
                <a:spAutoFit/>
              </a:bodyPr>
              <a:lstStyle/>
              <a:p>
                <a:pPr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</p:grpSp>
        <p:sp>
          <p:nvSpPr>
            <p:cNvPr id="22553" name="TextBox 137"/>
            <p:cNvSpPr txBox="1">
              <a:spLocks noChangeArrowheads="1"/>
            </p:cNvSpPr>
            <p:nvPr/>
          </p:nvSpPr>
          <p:spPr bwMode="auto">
            <a:xfrm>
              <a:off x="990905" y="1778946"/>
              <a:ext cx="355422" cy="4166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sz="1600" b="1">
                  <a:latin typeface="Calibri" pitchFamily="34" charset="0"/>
                </a:rPr>
                <a:t> </a:t>
              </a:r>
              <a:r>
                <a:rPr lang="ru-RU" sz="2400" b="1">
                  <a:latin typeface="Calibri" pitchFamily="34" charset="0"/>
                </a:rPr>
                <a:t>4</a:t>
              </a:r>
            </a:p>
          </p:txBody>
        </p:sp>
      </p:grpSp>
      <p:grpSp>
        <p:nvGrpSpPr>
          <p:cNvPr id="22543" name="Группа 144"/>
          <p:cNvGrpSpPr>
            <a:grpSpLocks/>
          </p:cNvGrpSpPr>
          <p:nvPr/>
        </p:nvGrpSpPr>
        <p:grpSpPr bwMode="auto">
          <a:xfrm>
            <a:off x="611188" y="5300663"/>
            <a:ext cx="546100" cy="512762"/>
            <a:chOff x="845719" y="1698816"/>
            <a:chExt cx="629937" cy="578056"/>
          </a:xfrm>
        </p:grpSpPr>
        <p:grpSp>
          <p:nvGrpSpPr>
            <p:cNvPr id="22544" name="Группа 145"/>
            <p:cNvGrpSpPr>
              <a:grpSpLocks/>
            </p:cNvGrpSpPr>
            <p:nvPr/>
          </p:nvGrpSpPr>
          <p:grpSpPr bwMode="auto">
            <a:xfrm>
              <a:off x="845719" y="1698816"/>
              <a:ext cx="629937" cy="578056"/>
              <a:chOff x="1025726" y="4160874"/>
              <a:chExt cx="381000" cy="381000"/>
            </a:xfrm>
          </p:grpSpPr>
          <p:sp>
            <p:nvSpPr>
              <p:cNvPr id="22546" name="Oval 10"/>
              <p:cNvSpPr>
                <a:spLocks noChangeArrowheads="1"/>
              </p:cNvSpPr>
              <p:nvPr/>
            </p:nvSpPr>
            <p:spPr bwMode="gray">
              <a:xfrm>
                <a:off x="1025726" y="4160874"/>
                <a:ext cx="381000" cy="38100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22547" name="Oval 11"/>
              <p:cNvSpPr>
                <a:spLocks noChangeArrowheads="1"/>
              </p:cNvSpPr>
              <p:nvPr/>
            </p:nvSpPr>
            <p:spPr bwMode="gray">
              <a:xfrm>
                <a:off x="1043608" y="4183176"/>
                <a:ext cx="337356" cy="337356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50" name="Oval 12"/>
              <p:cNvSpPr>
                <a:spLocks noChangeArrowheads="1"/>
              </p:cNvSpPr>
              <p:nvPr/>
            </p:nvSpPr>
            <p:spPr bwMode="gray">
              <a:xfrm>
                <a:off x="1063383" y="4203338"/>
                <a:ext cx="297933" cy="298430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wrap="none" anchor="ctr">
                <a:spAutoFit/>
              </a:bodyPr>
              <a:lstStyle/>
              <a:p>
                <a:pPr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22549" name="Oval 13"/>
              <p:cNvSpPr>
                <a:spLocks noChangeArrowheads="1"/>
              </p:cNvSpPr>
              <p:nvPr/>
            </p:nvSpPr>
            <p:spPr bwMode="gray">
              <a:xfrm>
                <a:off x="1063425" y="4203229"/>
                <a:ext cx="297723" cy="29819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152" name="Oval 14"/>
              <p:cNvSpPr>
                <a:spLocks noChangeArrowheads="1"/>
              </p:cNvSpPr>
              <p:nvPr/>
            </p:nvSpPr>
            <p:spPr bwMode="gray">
              <a:xfrm>
                <a:off x="1083319" y="4223391"/>
                <a:ext cx="258061" cy="258326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anchor="ctr">
                <a:spAutoFit/>
              </a:bodyPr>
              <a:lstStyle/>
              <a:p>
                <a:pPr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153" name="Oval 15"/>
              <p:cNvSpPr>
                <a:spLocks noChangeArrowheads="1"/>
              </p:cNvSpPr>
              <p:nvPr/>
            </p:nvSpPr>
            <p:spPr bwMode="gray">
              <a:xfrm>
                <a:off x="1083319" y="4223391"/>
                <a:ext cx="258061" cy="258326"/>
              </a:xfrm>
              <a:prstGeom prst="ellipse">
                <a:avLst/>
              </a:prstGeom>
              <a:gradFill rotWithShape="1">
                <a:gsLst>
                  <a:gs pos="0">
                    <a:srgbClr val="FFC000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</p:spPr>
            <p:txBody>
              <a:bodyPr anchor="ctr">
                <a:spAutoFit/>
              </a:bodyPr>
              <a:lstStyle/>
              <a:p>
                <a:pPr defTabSz="107275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</p:grpSp>
        <p:sp>
          <p:nvSpPr>
            <p:cNvPr id="22545" name="TextBox 146"/>
            <p:cNvSpPr txBox="1">
              <a:spLocks noChangeArrowheads="1"/>
            </p:cNvSpPr>
            <p:nvPr/>
          </p:nvSpPr>
          <p:spPr bwMode="auto">
            <a:xfrm>
              <a:off x="990905" y="1778946"/>
              <a:ext cx="355422" cy="4166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sz="1600" b="1">
                  <a:latin typeface="Calibri" pitchFamily="34" charset="0"/>
                </a:rPr>
                <a:t> </a:t>
              </a:r>
              <a:r>
                <a:rPr lang="ru-RU" sz="2400" b="1">
                  <a:latin typeface="Calibri" pitchFamily="34" charset="0"/>
                </a:rPr>
                <a:t>5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C:\Users\Maria.Ber\Documents\MARKETING\Pictures\Схемы\scheme (Time-Shifted WebTV) ru.jpg"/>
          <p:cNvPicPr>
            <a:picLocks noChangeAspect="1" noChangeArrowheads="1"/>
          </p:cNvPicPr>
          <p:nvPr/>
        </p:nvPicPr>
        <p:blipFill>
          <a:blip r:embed="rId3"/>
          <a:srcRect t="7153" b="1578"/>
          <a:stretch>
            <a:fillRect/>
          </a:stretch>
        </p:blipFill>
        <p:spPr bwMode="auto">
          <a:xfrm>
            <a:off x="755650" y="1487488"/>
            <a:ext cx="7848600" cy="451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олилиния 5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755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Решения </a:t>
            </a:r>
            <a:r>
              <a:rPr lang="ru-RU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Elecard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для создания полной цепочки вещания IPTV </a:t>
            </a:r>
          </a:p>
          <a:p>
            <a:pPr marL="360000"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1412875"/>
            <a:ext cx="8135937" cy="463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Freeform 7"/>
          <p:cNvSpPr>
            <a:spLocks/>
          </p:cNvSpPr>
          <p:nvPr/>
        </p:nvSpPr>
        <p:spPr bwMode="gray">
          <a:xfrm rot="8675311">
            <a:off x="3529013" y="3832225"/>
            <a:ext cx="2968625" cy="266700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3">
                  <a:lumMod val="5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26627" name="TextBox 10"/>
          <p:cNvSpPr txBox="1">
            <a:spLocks noChangeArrowheads="1"/>
          </p:cNvSpPr>
          <p:nvPr/>
        </p:nvSpPr>
        <p:spPr bwMode="auto">
          <a:xfrm>
            <a:off x="4589463" y="3906838"/>
            <a:ext cx="503237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latin typeface="Calibri" pitchFamily="34" charset="0"/>
              </a:rPr>
              <a:t> HTTP</a:t>
            </a:r>
            <a:endParaRPr lang="ru-RU" sz="1600" b="1">
              <a:latin typeface="Calibri" pitchFamily="34" charset="0"/>
            </a:endParaRPr>
          </a:p>
        </p:txBody>
      </p:sp>
      <p:sp>
        <p:nvSpPr>
          <p:cNvPr id="26628" name="TextBox 11"/>
          <p:cNvSpPr txBox="1">
            <a:spLocks noChangeArrowheads="1"/>
          </p:cNvSpPr>
          <p:nvPr/>
        </p:nvSpPr>
        <p:spPr bwMode="auto">
          <a:xfrm>
            <a:off x="1873250" y="4799013"/>
            <a:ext cx="50165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latin typeface="Calibri" pitchFamily="34" charset="0"/>
              </a:rPr>
              <a:t> HTTP</a:t>
            </a:r>
            <a:endParaRPr lang="ru-RU" sz="1600" b="1">
              <a:latin typeface="Calibri" pitchFamily="34" charset="0"/>
            </a:endParaRPr>
          </a:p>
        </p:txBody>
      </p:sp>
      <p:sp>
        <p:nvSpPr>
          <p:cNvPr id="26629" name="TextBox 12"/>
          <p:cNvSpPr txBox="1">
            <a:spLocks noChangeArrowheads="1"/>
          </p:cNvSpPr>
          <p:nvPr/>
        </p:nvSpPr>
        <p:spPr bwMode="auto">
          <a:xfrm>
            <a:off x="3355975" y="4221163"/>
            <a:ext cx="50323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latin typeface="Calibri" pitchFamily="34" charset="0"/>
              </a:rPr>
              <a:t> HTTP</a:t>
            </a:r>
            <a:endParaRPr lang="ru-RU" sz="1600" b="1">
              <a:latin typeface="Calibri" pitchFamily="34" charset="0"/>
            </a:endParaRPr>
          </a:p>
        </p:txBody>
      </p:sp>
      <p:sp>
        <p:nvSpPr>
          <p:cNvPr id="26630" name="TextBox 13"/>
          <p:cNvSpPr txBox="1">
            <a:spLocks noChangeArrowheads="1"/>
          </p:cNvSpPr>
          <p:nvPr/>
        </p:nvSpPr>
        <p:spPr bwMode="auto">
          <a:xfrm>
            <a:off x="2387600" y="4332288"/>
            <a:ext cx="503238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latin typeface="Calibri" pitchFamily="34" charset="0"/>
              </a:rPr>
              <a:t> HTTP</a:t>
            </a:r>
            <a:endParaRPr lang="ru-RU" sz="1600" b="1">
              <a:latin typeface="Calibri" pitchFamily="34" charset="0"/>
            </a:endParaRPr>
          </a:p>
        </p:txBody>
      </p:sp>
      <p:sp>
        <p:nvSpPr>
          <p:cNvPr id="17" name="Freeform 7"/>
          <p:cNvSpPr>
            <a:spLocks/>
          </p:cNvSpPr>
          <p:nvPr/>
        </p:nvSpPr>
        <p:spPr bwMode="gray">
          <a:xfrm rot="2300411">
            <a:off x="1241425" y="4049713"/>
            <a:ext cx="2841625" cy="207962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3">
                  <a:lumMod val="5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18" name="Freeform 7"/>
          <p:cNvSpPr>
            <a:spLocks/>
          </p:cNvSpPr>
          <p:nvPr/>
        </p:nvSpPr>
        <p:spPr bwMode="gray">
          <a:xfrm rot="3581893">
            <a:off x="2749550" y="4298950"/>
            <a:ext cx="1327150" cy="241300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3">
                  <a:lumMod val="5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19" name="Freeform 7"/>
          <p:cNvSpPr>
            <a:spLocks/>
          </p:cNvSpPr>
          <p:nvPr/>
        </p:nvSpPr>
        <p:spPr bwMode="gray">
          <a:xfrm rot="723275">
            <a:off x="1019175" y="4652963"/>
            <a:ext cx="2843213" cy="209550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3">
                  <a:lumMod val="50000"/>
                </a:schemeClr>
              </a:gs>
              <a:gs pos="100000">
                <a:schemeClr val="accent3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40150" y="4652963"/>
            <a:ext cx="1479550" cy="2778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Новосибирск</a:t>
            </a:r>
            <a:endParaRPr lang="ru-RU" sz="1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0" name="Freeform 7"/>
          <p:cNvSpPr>
            <a:spLocks/>
          </p:cNvSpPr>
          <p:nvPr/>
        </p:nvSpPr>
        <p:spPr bwMode="gray">
          <a:xfrm rot="10800000">
            <a:off x="1544638" y="2984500"/>
            <a:ext cx="4573587" cy="228600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5">
                  <a:lumMod val="75000"/>
                </a:schemeClr>
              </a:gs>
              <a:gs pos="100000">
                <a:schemeClr val="accent5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pPr defTabSz="1072755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26636" name="TextBox 20"/>
          <p:cNvSpPr txBox="1">
            <a:spLocks noChangeArrowheads="1"/>
          </p:cNvSpPr>
          <p:nvPr/>
        </p:nvSpPr>
        <p:spPr bwMode="auto">
          <a:xfrm>
            <a:off x="3489325" y="2736850"/>
            <a:ext cx="50165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latin typeface="Calibri" pitchFamily="34" charset="0"/>
              </a:rPr>
              <a:t> HTTP</a:t>
            </a:r>
            <a:endParaRPr lang="ru-RU" sz="1600" b="1">
              <a:latin typeface="Calibri" pitchFamily="34" charset="0"/>
            </a:endParaRPr>
          </a:p>
        </p:txBody>
      </p:sp>
      <p:sp>
        <p:nvSpPr>
          <p:cNvPr id="15" name="Полилиния 14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755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Задача построения единой и распределенной сети головных станций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C:\Users\Maria.Ber\Desktop\ГС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59163" y="2133600"/>
            <a:ext cx="1544637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674" name="Группа 5"/>
          <p:cNvGrpSpPr>
            <a:grpSpLocks/>
          </p:cNvGrpSpPr>
          <p:nvPr/>
        </p:nvGrpSpPr>
        <p:grpSpPr bwMode="auto">
          <a:xfrm>
            <a:off x="2152650" y="2386013"/>
            <a:ext cx="1298575" cy="106362"/>
            <a:chOff x="1979712" y="1918411"/>
            <a:chExt cx="1298888" cy="142253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1979712" y="1922657"/>
              <a:ext cx="997190" cy="133760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9" name="Равнобедренный треугольник 8"/>
            <p:cNvSpPr/>
            <p:nvPr/>
          </p:nvSpPr>
          <p:spPr>
            <a:xfrm rot="5400000">
              <a:off x="3020639" y="1927075"/>
              <a:ext cx="138007" cy="120679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" name="Равнобедренный треугольник 9"/>
            <p:cNvSpPr/>
            <p:nvPr/>
          </p:nvSpPr>
          <p:spPr>
            <a:xfrm rot="5400000">
              <a:off x="3149257" y="1931322"/>
              <a:ext cx="138007" cy="120679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8675" name="Группа 35"/>
          <p:cNvGrpSpPr>
            <a:grpSpLocks/>
          </p:cNvGrpSpPr>
          <p:nvPr/>
        </p:nvGrpSpPr>
        <p:grpSpPr bwMode="auto">
          <a:xfrm>
            <a:off x="2120900" y="3429000"/>
            <a:ext cx="1300163" cy="107950"/>
            <a:chOff x="1979712" y="1918411"/>
            <a:chExt cx="1298888" cy="142253"/>
          </a:xfrm>
        </p:grpSpPr>
        <p:sp>
          <p:nvSpPr>
            <p:cNvPr id="37" name="Прямоугольник 36"/>
            <p:cNvSpPr/>
            <p:nvPr/>
          </p:nvSpPr>
          <p:spPr>
            <a:xfrm>
              <a:off x="1979712" y="1922595"/>
              <a:ext cx="997559" cy="133885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38" name="Равнобедренный треугольник 37"/>
            <p:cNvSpPr/>
            <p:nvPr/>
          </p:nvSpPr>
          <p:spPr>
            <a:xfrm rot="5400000">
              <a:off x="3020837" y="1927180"/>
              <a:ext cx="138069" cy="120532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9" name="Равнобедренный треугольник 38"/>
            <p:cNvSpPr/>
            <p:nvPr/>
          </p:nvSpPr>
          <p:spPr>
            <a:xfrm rot="5400000">
              <a:off x="3149299" y="1931364"/>
              <a:ext cx="138069" cy="120532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8676" name="Группа 39"/>
          <p:cNvGrpSpPr>
            <a:grpSpLocks/>
          </p:cNvGrpSpPr>
          <p:nvPr/>
        </p:nvGrpSpPr>
        <p:grpSpPr bwMode="auto">
          <a:xfrm>
            <a:off x="2124075" y="4508500"/>
            <a:ext cx="1298575" cy="107950"/>
            <a:chOff x="1979712" y="1918411"/>
            <a:chExt cx="1298888" cy="142253"/>
          </a:xfrm>
        </p:grpSpPr>
        <p:sp>
          <p:nvSpPr>
            <p:cNvPr id="41" name="Прямоугольник 40"/>
            <p:cNvSpPr/>
            <p:nvPr/>
          </p:nvSpPr>
          <p:spPr>
            <a:xfrm>
              <a:off x="1979712" y="1922595"/>
              <a:ext cx="997190" cy="133885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42" name="Равнобедренный треугольник 41"/>
            <p:cNvSpPr/>
            <p:nvPr/>
          </p:nvSpPr>
          <p:spPr>
            <a:xfrm rot="5400000">
              <a:off x="3020607" y="1927107"/>
              <a:ext cx="138069" cy="120679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3" name="Равнобедренный треугольник 42"/>
            <p:cNvSpPr/>
            <p:nvPr/>
          </p:nvSpPr>
          <p:spPr>
            <a:xfrm rot="5400000">
              <a:off x="3149225" y="1931291"/>
              <a:ext cx="138069" cy="120679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8677" name="Группа 51"/>
          <p:cNvGrpSpPr>
            <a:grpSpLocks/>
          </p:cNvGrpSpPr>
          <p:nvPr/>
        </p:nvGrpSpPr>
        <p:grpSpPr bwMode="auto">
          <a:xfrm>
            <a:off x="5148263" y="2439988"/>
            <a:ext cx="1655762" cy="107950"/>
            <a:chOff x="1979712" y="1918411"/>
            <a:chExt cx="1298888" cy="142253"/>
          </a:xfrm>
        </p:grpSpPr>
        <p:sp>
          <p:nvSpPr>
            <p:cNvPr id="53" name="Прямоугольник 52"/>
            <p:cNvSpPr/>
            <p:nvPr/>
          </p:nvSpPr>
          <p:spPr>
            <a:xfrm>
              <a:off x="1979712" y="1922595"/>
              <a:ext cx="997516" cy="133885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54" name="Равнобедренный треугольник 53"/>
            <p:cNvSpPr/>
            <p:nvPr/>
          </p:nvSpPr>
          <p:spPr>
            <a:xfrm rot="5400000">
              <a:off x="3020896" y="1927047"/>
              <a:ext cx="138069" cy="120798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5" name="Равнобедренный треугольник 54"/>
            <p:cNvSpPr/>
            <p:nvPr/>
          </p:nvSpPr>
          <p:spPr>
            <a:xfrm rot="5400000">
              <a:off x="3149167" y="1931231"/>
              <a:ext cx="138069" cy="120797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3257550" y="1473200"/>
            <a:ext cx="1990725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Головная станция Столица</a:t>
            </a:r>
            <a:endParaRPr lang="ru-RU" sz="1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8679" name="AutoShape 8"/>
          <p:cNvSpPr>
            <a:spLocks noChangeArrowheads="1"/>
          </p:cNvSpPr>
          <p:nvPr/>
        </p:nvSpPr>
        <p:spPr bwMode="gray">
          <a:xfrm>
            <a:off x="374650" y="1984375"/>
            <a:ext cx="1668463" cy="723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B0F0"/>
              </a:gs>
              <a:gs pos="100000">
                <a:schemeClr val="bg1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Телеканалы </a:t>
            </a:r>
          </a:p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со спутника</a:t>
            </a:r>
            <a:endParaRPr lang="en-US" altLang="ru-RU" sz="1800" b="1">
              <a:latin typeface="Calibri" pitchFamily="34" charset="0"/>
            </a:endParaRPr>
          </a:p>
        </p:txBody>
      </p:sp>
      <p:sp>
        <p:nvSpPr>
          <p:cNvPr id="28680" name="AutoShape 8"/>
          <p:cNvSpPr>
            <a:spLocks noChangeArrowheads="1"/>
          </p:cNvSpPr>
          <p:nvPr/>
        </p:nvSpPr>
        <p:spPr bwMode="gray">
          <a:xfrm>
            <a:off x="395288" y="3033713"/>
            <a:ext cx="1668462" cy="8270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B0F0"/>
              </a:gs>
              <a:gs pos="100000">
                <a:schemeClr val="bg1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Телеканалы </a:t>
            </a:r>
          </a:p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от других </a:t>
            </a:r>
          </a:p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операторов</a:t>
            </a:r>
            <a:endParaRPr lang="en-US" altLang="ru-RU" sz="1800" b="1">
              <a:latin typeface="Calibri" pitchFamily="34" charset="0"/>
            </a:endParaRPr>
          </a:p>
        </p:txBody>
      </p:sp>
      <p:sp>
        <p:nvSpPr>
          <p:cNvPr id="28681" name="AutoShape 8"/>
          <p:cNvSpPr>
            <a:spLocks noChangeArrowheads="1"/>
          </p:cNvSpPr>
          <p:nvPr/>
        </p:nvSpPr>
        <p:spPr bwMode="gray">
          <a:xfrm>
            <a:off x="374650" y="4221163"/>
            <a:ext cx="1668463" cy="723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B0F0"/>
              </a:gs>
              <a:gs pos="100000">
                <a:schemeClr val="bg1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Местные </a:t>
            </a:r>
          </a:p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телеканалы </a:t>
            </a:r>
          </a:p>
        </p:txBody>
      </p:sp>
      <p:sp>
        <p:nvSpPr>
          <p:cNvPr id="28682" name="AutoShape 8"/>
          <p:cNvSpPr>
            <a:spLocks noChangeArrowheads="1"/>
          </p:cNvSpPr>
          <p:nvPr/>
        </p:nvSpPr>
        <p:spPr bwMode="gray">
          <a:xfrm>
            <a:off x="7038975" y="1857375"/>
            <a:ext cx="1133475" cy="9794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altLang="ru-RU" sz="1800" b="1">
              <a:latin typeface="Calibri" pitchFamily="34" charset="0"/>
            </a:endParaRPr>
          </a:p>
          <a:p>
            <a:pPr algn="ctr" eaLnBrk="0" hangingPunct="0"/>
            <a:endParaRPr lang="en-US" altLang="ru-RU" sz="1800" b="1">
              <a:latin typeface="Calibri" pitchFamily="34" charset="0"/>
            </a:endParaRPr>
          </a:p>
        </p:txBody>
      </p:sp>
      <p:sp>
        <p:nvSpPr>
          <p:cNvPr id="28683" name="AutoShape 8"/>
          <p:cNvSpPr>
            <a:spLocks noChangeArrowheads="1"/>
          </p:cNvSpPr>
          <p:nvPr/>
        </p:nvSpPr>
        <p:spPr bwMode="gray">
          <a:xfrm>
            <a:off x="7470775" y="1857375"/>
            <a:ext cx="1133475" cy="9794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altLang="ru-RU" sz="1800" b="1">
              <a:latin typeface="Calibri" pitchFamily="34" charset="0"/>
            </a:endParaRPr>
          </a:p>
        </p:txBody>
      </p:sp>
      <p:sp>
        <p:nvSpPr>
          <p:cNvPr id="28684" name="AutoShape 8"/>
          <p:cNvSpPr>
            <a:spLocks noChangeArrowheads="1"/>
          </p:cNvSpPr>
          <p:nvPr/>
        </p:nvSpPr>
        <p:spPr bwMode="gray">
          <a:xfrm>
            <a:off x="7191375" y="2127250"/>
            <a:ext cx="1133475" cy="9794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Регионы</a:t>
            </a:r>
            <a:endParaRPr lang="en-US" altLang="ru-RU" sz="1800" b="1">
              <a:latin typeface="Calibri" pitchFamily="34" charset="0"/>
            </a:endParaRPr>
          </a:p>
        </p:txBody>
      </p:sp>
      <p:grpSp>
        <p:nvGrpSpPr>
          <p:cNvPr id="28685" name="Группа 77"/>
          <p:cNvGrpSpPr>
            <a:grpSpLocks/>
          </p:cNvGrpSpPr>
          <p:nvPr/>
        </p:nvGrpSpPr>
        <p:grpSpPr bwMode="auto">
          <a:xfrm>
            <a:off x="5148263" y="4375150"/>
            <a:ext cx="1655762" cy="107950"/>
            <a:chOff x="1979712" y="1918411"/>
            <a:chExt cx="1298888" cy="142253"/>
          </a:xfrm>
        </p:grpSpPr>
        <p:sp>
          <p:nvSpPr>
            <p:cNvPr id="79" name="Прямоугольник 78"/>
            <p:cNvSpPr/>
            <p:nvPr/>
          </p:nvSpPr>
          <p:spPr>
            <a:xfrm>
              <a:off x="1979712" y="1922595"/>
              <a:ext cx="997516" cy="133885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80" name="Равнобедренный треугольник 79"/>
            <p:cNvSpPr/>
            <p:nvPr/>
          </p:nvSpPr>
          <p:spPr>
            <a:xfrm rot="5400000">
              <a:off x="3020896" y="1927047"/>
              <a:ext cx="138069" cy="120798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1" name="Равнобедренный треугольник 80"/>
            <p:cNvSpPr/>
            <p:nvPr/>
          </p:nvSpPr>
          <p:spPr>
            <a:xfrm rot="5400000">
              <a:off x="3149167" y="1931231"/>
              <a:ext cx="138069" cy="120797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8686" name="TextBox 81"/>
          <p:cNvSpPr txBox="1">
            <a:spLocks noChangeArrowheads="1"/>
          </p:cNvSpPr>
          <p:nvPr/>
        </p:nvSpPr>
        <p:spPr bwMode="auto">
          <a:xfrm>
            <a:off x="2484438" y="2100263"/>
            <a:ext cx="50165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latin typeface="Calibri" pitchFamily="34" charset="0"/>
              </a:rPr>
              <a:t> IP</a:t>
            </a:r>
            <a:endParaRPr lang="ru-RU" sz="1600" b="1">
              <a:latin typeface="Calibri" pitchFamily="34" charset="0"/>
            </a:endParaRPr>
          </a:p>
        </p:txBody>
      </p:sp>
      <p:sp>
        <p:nvSpPr>
          <p:cNvPr id="28687" name="TextBox 82"/>
          <p:cNvSpPr txBox="1">
            <a:spLocks noChangeArrowheads="1"/>
          </p:cNvSpPr>
          <p:nvPr/>
        </p:nvSpPr>
        <p:spPr bwMode="auto">
          <a:xfrm>
            <a:off x="2484438" y="3182938"/>
            <a:ext cx="50165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latin typeface="Calibri" pitchFamily="34" charset="0"/>
              </a:rPr>
              <a:t> IP</a:t>
            </a:r>
            <a:endParaRPr lang="ru-RU" sz="1600" b="1">
              <a:latin typeface="Calibri" pitchFamily="34" charset="0"/>
            </a:endParaRPr>
          </a:p>
        </p:txBody>
      </p:sp>
      <p:sp>
        <p:nvSpPr>
          <p:cNvPr id="28688" name="TextBox 83"/>
          <p:cNvSpPr txBox="1">
            <a:spLocks noChangeArrowheads="1"/>
          </p:cNvSpPr>
          <p:nvPr/>
        </p:nvSpPr>
        <p:spPr bwMode="auto">
          <a:xfrm>
            <a:off x="2484438" y="4256088"/>
            <a:ext cx="50165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latin typeface="Calibri" pitchFamily="34" charset="0"/>
              </a:rPr>
              <a:t> IP</a:t>
            </a:r>
            <a:endParaRPr lang="ru-RU" sz="1600" b="1">
              <a:latin typeface="Calibri" pitchFamily="34" charset="0"/>
            </a:endParaRPr>
          </a:p>
        </p:txBody>
      </p:sp>
      <p:sp>
        <p:nvSpPr>
          <p:cNvPr id="28689" name="TextBox 84"/>
          <p:cNvSpPr txBox="1">
            <a:spLocks noChangeArrowheads="1"/>
          </p:cNvSpPr>
          <p:nvPr/>
        </p:nvSpPr>
        <p:spPr bwMode="auto">
          <a:xfrm>
            <a:off x="5532438" y="2192338"/>
            <a:ext cx="50323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latin typeface="Calibri" pitchFamily="34" charset="0"/>
              </a:rPr>
              <a:t> HTTP</a:t>
            </a:r>
            <a:endParaRPr lang="ru-RU" sz="1600" b="1">
              <a:latin typeface="Calibri" pitchFamily="34" charset="0"/>
            </a:endParaRPr>
          </a:p>
        </p:txBody>
      </p:sp>
      <p:sp>
        <p:nvSpPr>
          <p:cNvPr id="28690" name="TextBox 85"/>
          <p:cNvSpPr txBox="1">
            <a:spLocks noChangeArrowheads="1"/>
          </p:cNvSpPr>
          <p:nvPr/>
        </p:nvSpPr>
        <p:spPr bwMode="auto">
          <a:xfrm>
            <a:off x="5095875" y="4132263"/>
            <a:ext cx="19716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latin typeface="Calibri" pitchFamily="34" charset="0"/>
              </a:rPr>
              <a:t> HLS, UDP</a:t>
            </a:r>
            <a:r>
              <a:rPr lang="ru-RU" sz="1600" b="1">
                <a:latin typeface="Calibri" pitchFamily="34" charset="0"/>
              </a:rPr>
              <a:t> (</a:t>
            </a:r>
            <a:r>
              <a:rPr lang="en-US" sz="1600" b="1">
                <a:latin typeface="Calibri" pitchFamily="34" charset="0"/>
              </a:rPr>
              <a:t>multicast</a:t>
            </a:r>
            <a:r>
              <a:rPr lang="ru-RU" sz="1600" b="1">
                <a:latin typeface="Calibri" pitchFamily="34" charset="0"/>
              </a:rPr>
              <a:t>)</a:t>
            </a:r>
          </a:p>
        </p:txBody>
      </p:sp>
      <p:sp>
        <p:nvSpPr>
          <p:cNvPr id="28691" name="AutoShape 8"/>
          <p:cNvSpPr>
            <a:spLocks noChangeArrowheads="1"/>
          </p:cNvSpPr>
          <p:nvPr/>
        </p:nvSpPr>
        <p:spPr bwMode="gray">
          <a:xfrm>
            <a:off x="7067550" y="3951288"/>
            <a:ext cx="1133475" cy="9794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altLang="ru-RU" sz="1800" b="1">
              <a:latin typeface="Calibri" pitchFamily="34" charset="0"/>
            </a:endParaRPr>
          </a:p>
          <a:p>
            <a:pPr algn="ctr" eaLnBrk="0" hangingPunct="0"/>
            <a:endParaRPr lang="en-US" altLang="ru-RU" sz="1800" b="1">
              <a:latin typeface="Calibri" pitchFamily="34" charset="0"/>
            </a:endParaRPr>
          </a:p>
        </p:txBody>
      </p:sp>
      <p:sp>
        <p:nvSpPr>
          <p:cNvPr id="28692" name="AutoShape 8"/>
          <p:cNvSpPr>
            <a:spLocks noChangeArrowheads="1"/>
          </p:cNvSpPr>
          <p:nvPr/>
        </p:nvSpPr>
        <p:spPr bwMode="gray">
          <a:xfrm>
            <a:off x="7499350" y="3951288"/>
            <a:ext cx="1133475" cy="9794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altLang="ru-RU" sz="1800" b="1">
              <a:latin typeface="Calibri" pitchFamily="34" charset="0"/>
            </a:endParaRPr>
          </a:p>
        </p:txBody>
      </p:sp>
      <p:sp>
        <p:nvSpPr>
          <p:cNvPr id="28693" name="AutoShape 8"/>
          <p:cNvSpPr>
            <a:spLocks noChangeArrowheads="1"/>
          </p:cNvSpPr>
          <p:nvPr/>
        </p:nvSpPr>
        <p:spPr bwMode="gray">
          <a:xfrm>
            <a:off x="7219950" y="4221163"/>
            <a:ext cx="1133475" cy="9794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Абоненты</a:t>
            </a:r>
          </a:p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столицы</a:t>
            </a:r>
            <a:endParaRPr lang="en-US" altLang="ru-RU" sz="1800" b="1">
              <a:latin typeface="Calibri" pitchFamily="34" charset="0"/>
            </a:endParaRPr>
          </a:p>
        </p:txBody>
      </p:sp>
      <p:sp>
        <p:nvSpPr>
          <p:cNvPr id="44" name="Полилиния 43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755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755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Функциональность головной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станции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Центральная ГС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C:\Users\Maria.Ber\Desktop\ГС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46500" y="2205038"/>
            <a:ext cx="1546225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722" name="Группа 7"/>
          <p:cNvGrpSpPr>
            <a:grpSpLocks/>
          </p:cNvGrpSpPr>
          <p:nvPr/>
        </p:nvGrpSpPr>
        <p:grpSpPr bwMode="auto">
          <a:xfrm>
            <a:off x="2297113" y="2386013"/>
            <a:ext cx="1298575" cy="106362"/>
            <a:chOff x="1979712" y="1918411"/>
            <a:chExt cx="1298888" cy="142253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979712" y="1922657"/>
              <a:ext cx="997190" cy="133760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0" name="Равнобедренный треугольник 9"/>
            <p:cNvSpPr/>
            <p:nvPr/>
          </p:nvSpPr>
          <p:spPr>
            <a:xfrm rot="5400000">
              <a:off x="3020638" y="1927075"/>
              <a:ext cx="138007" cy="120679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 rot="5400000">
              <a:off x="3149257" y="1931322"/>
              <a:ext cx="138007" cy="120679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0723" name="Группа 11"/>
          <p:cNvGrpSpPr>
            <a:grpSpLocks/>
          </p:cNvGrpSpPr>
          <p:nvPr/>
        </p:nvGrpSpPr>
        <p:grpSpPr bwMode="auto">
          <a:xfrm>
            <a:off x="2336800" y="3243263"/>
            <a:ext cx="1298575" cy="107950"/>
            <a:chOff x="1979712" y="1918411"/>
            <a:chExt cx="1298888" cy="142253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1979712" y="1922595"/>
              <a:ext cx="997190" cy="133885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4" name="Равнобедренный треугольник 13"/>
            <p:cNvSpPr/>
            <p:nvPr/>
          </p:nvSpPr>
          <p:spPr>
            <a:xfrm rot="5400000">
              <a:off x="3020607" y="1927107"/>
              <a:ext cx="138069" cy="120679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Равнобедренный треугольник 14"/>
            <p:cNvSpPr/>
            <p:nvPr/>
          </p:nvSpPr>
          <p:spPr>
            <a:xfrm rot="5400000">
              <a:off x="3149225" y="1931291"/>
              <a:ext cx="138069" cy="120679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0724" name="Группа 15"/>
          <p:cNvGrpSpPr>
            <a:grpSpLocks/>
          </p:cNvGrpSpPr>
          <p:nvPr/>
        </p:nvGrpSpPr>
        <p:grpSpPr bwMode="auto">
          <a:xfrm>
            <a:off x="2336800" y="4257675"/>
            <a:ext cx="1298575" cy="107950"/>
            <a:chOff x="1979712" y="1918411"/>
            <a:chExt cx="1298888" cy="142253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979712" y="1922595"/>
              <a:ext cx="997190" cy="133885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18" name="Равнобедренный треугольник 17"/>
            <p:cNvSpPr/>
            <p:nvPr/>
          </p:nvSpPr>
          <p:spPr>
            <a:xfrm rot="5400000">
              <a:off x="3020607" y="1927107"/>
              <a:ext cx="138069" cy="120679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" name="Равнобедренный треугольник 18"/>
            <p:cNvSpPr/>
            <p:nvPr/>
          </p:nvSpPr>
          <p:spPr>
            <a:xfrm rot="5400000">
              <a:off x="3149225" y="1931291"/>
              <a:ext cx="138069" cy="120679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0725" name="Группа 19"/>
          <p:cNvGrpSpPr>
            <a:grpSpLocks/>
          </p:cNvGrpSpPr>
          <p:nvPr/>
        </p:nvGrpSpPr>
        <p:grpSpPr bwMode="auto">
          <a:xfrm>
            <a:off x="5435600" y="2519363"/>
            <a:ext cx="1657350" cy="107950"/>
            <a:chOff x="1979712" y="1918411"/>
            <a:chExt cx="1298888" cy="142253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1979712" y="1922595"/>
              <a:ext cx="997805" cy="133885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22" name="Равнобедренный треугольник 21"/>
            <p:cNvSpPr/>
            <p:nvPr/>
          </p:nvSpPr>
          <p:spPr>
            <a:xfrm rot="5400000">
              <a:off x="3021077" y="1927105"/>
              <a:ext cx="138069" cy="120683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3" name="Равнобедренный треугольник 22"/>
            <p:cNvSpPr/>
            <p:nvPr/>
          </p:nvSpPr>
          <p:spPr>
            <a:xfrm rot="5400000">
              <a:off x="3149225" y="1931289"/>
              <a:ext cx="138069" cy="120682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3589338" y="1485900"/>
            <a:ext cx="1990725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107275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Головная станция Регион </a:t>
            </a:r>
            <a:r>
              <a:rPr lang="en-US" sz="1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N</a:t>
            </a:r>
            <a:endParaRPr lang="ru-RU" sz="1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0727" name="AutoShape 8"/>
          <p:cNvSpPr>
            <a:spLocks noChangeArrowheads="1"/>
          </p:cNvSpPr>
          <p:nvPr/>
        </p:nvSpPr>
        <p:spPr bwMode="gray">
          <a:xfrm>
            <a:off x="323850" y="1700213"/>
            <a:ext cx="1797050" cy="10810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B0F0"/>
              </a:gs>
              <a:gs pos="100000">
                <a:schemeClr val="bg1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 Основной пакет </a:t>
            </a:r>
          </a:p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телеканалов </a:t>
            </a:r>
          </a:p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с ГС Столица</a:t>
            </a:r>
            <a:endParaRPr lang="en-US" altLang="ru-RU" sz="1800" b="1">
              <a:latin typeface="Calibri" pitchFamily="34" charset="0"/>
            </a:endParaRPr>
          </a:p>
        </p:txBody>
      </p:sp>
      <p:sp>
        <p:nvSpPr>
          <p:cNvPr id="30728" name="AutoShape 8"/>
          <p:cNvSpPr>
            <a:spLocks noChangeArrowheads="1"/>
          </p:cNvSpPr>
          <p:nvPr/>
        </p:nvSpPr>
        <p:spPr bwMode="gray">
          <a:xfrm>
            <a:off x="323850" y="2852738"/>
            <a:ext cx="1797050" cy="9366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B0F0"/>
              </a:gs>
              <a:gs pos="100000">
                <a:schemeClr val="bg1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Телеканалы </a:t>
            </a:r>
          </a:p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других </a:t>
            </a:r>
          </a:p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провайдеров</a:t>
            </a:r>
            <a:endParaRPr lang="en-US" altLang="ru-RU" sz="1800" b="1">
              <a:latin typeface="Calibri" pitchFamily="34" charset="0"/>
            </a:endParaRPr>
          </a:p>
        </p:txBody>
      </p:sp>
      <p:sp>
        <p:nvSpPr>
          <p:cNvPr id="30729" name="AutoShape 8"/>
          <p:cNvSpPr>
            <a:spLocks noChangeArrowheads="1"/>
          </p:cNvSpPr>
          <p:nvPr/>
        </p:nvSpPr>
        <p:spPr bwMode="gray">
          <a:xfrm>
            <a:off x="323850" y="3929063"/>
            <a:ext cx="1797050" cy="723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B0F0"/>
              </a:gs>
              <a:gs pos="100000">
                <a:schemeClr val="bg1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Местные </a:t>
            </a:r>
          </a:p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телеканалы </a:t>
            </a:r>
          </a:p>
        </p:txBody>
      </p:sp>
      <p:sp>
        <p:nvSpPr>
          <p:cNvPr id="30730" name="AutoShape 8"/>
          <p:cNvSpPr>
            <a:spLocks noChangeArrowheads="1"/>
          </p:cNvSpPr>
          <p:nvPr/>
        </p:nvSpPr>
        <p:spPr bwMode="gray">
          <a:xfrm>
            <a:off x="7399338" y="2127250"/>
            <a:ext cx="1133475" cy="9794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Регион</a:t>
            </a:r>
            <a:r>
              <a:rPr lang="en-US" altLang="ru-RU" sz="1800" b="1">
                <a:latin typeface="Calibri" pitchFamily="34" charset="0"/>
              </a:rPr>
              <a:t> L</a:t>
            </a:r>
          </a:p>
        </p:txBody>
      </p:sp>
      <p:grpSp>
        <p:nvGrpSpPr>
          <p:cNvPr id="30731" name="Группа 30"/>
          <p:cNvGrpSpPr>
            <a:grpSpLocks/>
          </p:cNvGrpSpPr>
          <p:nvPr/>
        </p:nvGrpSpPr>
        <p:grpSpPr bwMode="auto">
          <a:xfrm>
            <a:off x="5435600" y="4473575"/>
            <a:ext cx="1657350" cy="107950"/>
            <a:chOff x="1979712" y="1918411"/>
            <a:chExt cx="1298888" cy="142253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1979712" y="1922595"/>
              <a:ext cx="997805" cy="133885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33" name="Равнобедренный треугольник 32"/>
            <p:cNvSpPr/>
            <p:nvPr/>
          </p:nvSpPr>
          <p:spPr>
            <a:xfrm rot="5400000">
              <a:off x="3021077" y="1927105"/>
              <a:ext cx="138069" cy="120683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4" name="Равнобедренный треугольник 33"/>
            <p:cNvSpPr/>
            <p:nvPr/>
          </p:nvSpPr>
          <p:spPr>
            <a:xfrm rot="5400000">
              <a:off x="3149225" y="1931289"/>
              <a:ext cx="138069" cy="120682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30732" name="TextBox 34"/>
          <p:cNvSpPr txBox="1">
            <a:spLocks noChangeArrowheads="1"/>
          </p:cNvSpPr>
          <p:nvPr/>
        </p:nvSpPr>
        <p:spPr bwMode="auto">
          <a:xfrm>
            <a:off x="2627313" y="2100263"/>
            <a:ext cx="50323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latin typeface="Calibri" pitchFamily="34" charset="0"/>
              </a:rPr>
              <a:t> HTTP</a:t>
            </a:r>
            <a:endParaRPr lang="ru-RU" sz="1600" b="1">
              <a:latin typeface="Calibri" pitchFamily="34" charset="0"/>
            </a:endParaRPr>
          </a:p>
        </p:txBody>
      </p:sp>
      <p:sp>
        <p:nvSpPr>
          <p:cNvPr id="30733" name="TextBox 35"/>
          <p:cNvSpPr txBox="1">
            <a:spLocks noChangeArrowheads="1"/>
          </p:cNvSpPr>
          <p:nvPr/>
        </p:nvSpPr>
        <p:spPr bwMode="auto">
          <a:xfrm>
            <a:off x="2698750" y="2997200"/>
            <a:ext cx="50323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latin typeface="Calibri" pitchFamily="34" charset="0"/>
              </a:rPr>
              <a:t> IP</a:t>
            </a:r>
            <a:endParaRPr lang="ru-RU" sz="1600" b="1">
              <a:latin typeface="Calibri" pitchFamily="34" charset="0"/>
            </a:endParaRPr>
          </a:p>
        </p:txBody>
      </p:sp>
      <p:sp>
        <p:nvSpPr>
          <p:cNvPr id="30734" name="TextBox 36"/>
          <p:cNvSpPr txBox="1">
            <a:spLocks noChangeArrowheads="1"/>
          </p:cNvSpPr>
          <p:nvPr/>
        </p:nvSpPr>
        <p:spPr bwMode="auto">
          <a:xfrm>
            <a:off x="2697163" y="4005263"/>
            <a:ext cx="50323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latin typeface="Calibri" pitchFamily="34" charset="0"/>
              </a:rPr>
              <a:t> IP</a:t>
            </a:r>
            <a:endParaRPr lang="ru-RU" sz="1600" b="1">
              <a:latin typeface="Calibri" pitchFamily="34" charset="0"/>
            </a:endParaRPr>
          </a:p>
        </p:txBody>
      </p:sp>
      <p:sp>
        <p:nvSpPr>
          <p:cNvPr id="30735" name="TextBox 37"/>
          <p:cNvSpPr txBox="1">
            <a:spLocks noChangeArrowheads="1"/>
          </p:cNvSpPr>
          <p:nvPr/>
        </p:nvSpPr>
        <p:spPr bwMode="auto">
          <a:xfrm>
            <a:off x="5821363" y="2270125"/>
            <a:ext cx="50165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latin typeface="Calibri" pitchFamily="34" charset="0"/>
              </a:rPr>
              <a:t> HTTP</a:t>
            </a:r>
            <a:endParaRPr lang="ru-RU" sz="1600" b="1">
              <a:latin typeface="Calibri" pitchFamily="34" charset="0"/>
            </a:endParaRPr>
          </a:p>
        </p:txBody>
      </p:sp>
      <p:sp>
        <p:nvSpPr>
          <p:cNvPr id="30736" name="TextBox 38"/>
          <p:cNvSpPr txBox="1">
            <a:spLocks noChangeArrowheads="1"/>
          </p:cNvSpPr>
          <p:nvPr/>
        </p:nvSpPr>
        <p:spPr bwMode="auto">
          <a:xfrm>
            <a:off x="5384800" y="4211638"/>
            <a:ext cx="188118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latin typeface="Calibri" pitchFamily="34" charset="0"/>
              </a:rPr>
              <a:t> HLS, UDP (multicast)</a:t>
            </a:r>
            <a:endParaRPr lang="ru-RU" sz="1600" b="1">
              <a:latin typeface="Calibri" pitchFamily="34" charset="0"/>
            </a:endParaRPr>
          </a:p>
        </p:txBody>
      </p:sp>
      <p:sp>
        <p:nvSpPr>
          <p:cNvPr id="30737" name="AutoShape 8"/>
          <p:cNvSpPr>
            <a:spLocks noChangeArrowheads="1"/>
          </p:cNvSpPr>
          <p:nvPr/>
        </p:nvSpPr>
        <p:spPr bwMode="gray">
          <a:xfrm>
            <a:off x="7265988" y="3951288"/>
            <a:ext cx="1133475" cy="9794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altLang="ru-RU" sz="1800" b="1">
              <a:latin typeface="Calibri" pitchFamily="34" charset="0"/>
            </a:endParaRPr>
          </a:p>
          <a:p>
            <a:pPr algn="ctr" eaLnBrk="0" hangingPunct="0"/>
            <a:endParaRPr lang="en-US" altLang="ru-RU" sz="1800" b="1">
              <a:latin typeface="Calibri" pitchFamily="34" charset="0"/>
            </a:endParaRPr>
          </a:p>
        </p:txBody>
      </p:sp>
      <p:sp>
        <p:nvSpPr>
          <p:cNvPr id="30738" name="AutoShape 8"/>
          <p:cNvSpPr>
            <a:spLocks noChangeArrowheads="1"/>
          </p:cNvSpPr>
          <p:nvPr/>
        </p:nvSpPr>
        <p:spPr bwMode="gray">
          <a:xfrm>
            <a:off x="7686675" y="3951288"/>
            <a:ext cx="1133475" cy="9794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altLang="ru-RU" sz="1800" b="1">
              <a:latin typeface="Calibri" pitchFamily="34" charset="0"/>
            </a:endParaRPr>
          </a:p>
        </p:txBody>
      </p:sp>
      <p:sp>
        <p:nvSpPr>
          <p:cNvPr id="30739" name="AutoShape 8"/>
          <p:cNvSpPr>
            <a:spLocks noChangeArrowheads="1"/>
          </p:cNvSpPr>
          <p:nvPr/>
        </p:nvSpPr>
        <p:spPr bwMode="gray">
          <a:xfrm>
            <a:off x="7407275" y="4221163"/>
            <a:ext cx="1133475" cy="9794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rgbClr val="00B0F0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Абоненты</a:t>
            </a:r>
          </a:p>
          <a:p>
            <a:pPr algn="ctr" eaLnBrk="0" hangingPunct="0"/>
            <a:r>
              <a:rPr lang="en-US" altLang="ru-RU" sz="1800" b="1">
                <a:latin typeface="Calibri" pitchFamily="34" charset="0"/>
              </a:rPr>
              <a:t> </a:t>
            </a:r>
            <a:r>
              <a:rPr lang="ru-RU" altLang="ru-RU" sz="1800" b="1">
                <a:latin typeface="Calibri" pitchFamily="34" charset="0"/>
              </a:rPr>
              <a:t>региона</a:t>
            </a:r>
            <a:endParaRPr lang="en-US" altLang="ru-RU" sz="1800" b="1">
              <a:latin typeface="Calibri" pitchFamily="34" charset="0"/>
            </a:endParaRPr>
          </a:p>
        </p:txBody>
      </p:sp>
      <p:sp>
        <p:nvSpPr>
          <p:cNvPr id="30740" name="AutoShape 8"/>
          <p:cNvSpPr>
            <a:spLocks noChangeArrowheads="1"/>
          </p:cNvSpPr>
          <p:nvPr/>
        </p:nvSpPr>
        <p:spPr bwMode="gray">
          <a:xfrm>
            <a:off x="323850" y="4797425"/>
            <a:ext cx="1828800" cy="9112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B0F0"/>
              </a:gs>
              <a:gs pos="100000">
                <a:schemeClr val="bg1"/>
              </a:gs>
            </a:gsLst>
            <a:lin ang="0" scaled="1"/>
          </a:gradFill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Телеканалы </a:t>
            </a:r>
          </a:p>
          <a:p>
            <a:pPr algn="ctr" eaLnBrk="0" hangingPunct="0"/>
            <a:r>
              <a:rPr lang="ru-RU" altLang="ru-RU" sz="1800" b="1">
                <a:latin typeface="Calibri" pitchFamily="34" charset="0"/>
              </a:rPr>
              <a:t>ГС Регион </a:t>
            </a:r>
            <a:r>
              <a:rPr lang="en-US" altLang="ru-RU" sz="1800" b="1">
                <a:latin typeface="Calibri" pitchFamily="34" charset="0"/>
              </a:rPr>
              <a:t>M</a:t>
            </a:r>
          </a:p>
        </p:txBody>
      </p:sp>
      <p:grpSp>
        <p:nvGrpSpPr>
          <p:cNvPr id="30741" name="Группа 43"/>
          <p:cNvGrpSpPr>
            <a:grpSpLocks/>
          </p:cNvGrpSpPr>
          <p:nvPr/>
        </p:nvGrpSpPr>
        <p:grpSpPr bwMode="auto">
          <a:xfrm>
            <a:off x="2408238" y="5194300"/>
            <a:ext cx="1300162" cy="107950"/>
            <a:chOff x="1979712" y="1918411"/>
            <a:chExt cx="1298888" cy="142253"/>
          </a:xfrm>
        </p:grpSpPr>
        <p:sp>
          <p:nvSpPr>
            <p:cNvPr id="45" name="Прямоугольник 44"/>
            <p:cNvSpPr/>
            <p:nvPr/>
          </p:nvSpPr>
          <p:spPr>
            <a:xfrm>
              <a:off x="1979712" y="1922595"/>
              <a:ext cx="997559" cy="133885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3"/>
                </a:solidFill>
              </a:endParaRPr>
            </a:p>
          </p:txBody>
        </p:sp>
        <p:sp>
          <p:nvSpPr>
            <p:cNvPr id="46" name="Равнобедренный треугольник 45"/>
            <p:cNvSpPr/>
            <p:nvPr/>
          </p:nvSpPr>
          <p:spPr>
            <a:xfrm rot="5400000">
              <a:off x="3020838" y="1927180"/>
              <a:ext cx="138069" cy="120532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7" name="Равнобедренный треугольник 46"/>
            <p:cNvSpPr/>
            <p:nvPr/>
          </p:nvSpPr>
          <p:spPr>
            <a:xfrm rot="5400000">
              <a:off x="3149299" y="1931364"/>
              <a:ext cx="138069" cy="120532"/>
            </a:xfrm>
            <a:prstGeom prst="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7275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30742" name="TextBox 47"/>
          <p:cNvSpPr txBox="1">
            <a:spLocks noChangeArrowheads="1"/>
          </p:cNvSpPr>
          <p:nvPr/>
        </p:nvSpPr>
        <p:spPr bwMode="auto">
          <a:xfrm>
            <a:off x="2768600" y="4941888"/>
            <a:ext cx="50323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sz="1600" b="1">
                <a:latin typeface="Calibri" pitchFamily="34" charset="0"/>
              </a:rPr>
              <a:t> HTTP</a:t>
            </a:r>
            <a:endParaRPr lang="ru-RU" sz="1600" b="1">
              <a:latin typeface="Calibri" pitchFamily="34" charset="0"/>
            </a:endParaRPr>
          </a:p>
        </p:txBody>
      </p:sp>
      <p:sp>
        <p:nvSpPr>
          <p:cNvPr id="49" name="Полилиния 48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755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755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Функциональность головной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станции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Региональная ГС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5137</TotalTime>
  <Words>1829</Words>
  <Application>Microsoft Office PowerPoint</Application>
  <PresentationFormat>Экран (4:3)</PresentationFormat>
  <Paragraphs>397</Paragraphs>
  <Slides>18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Calibri</vt:lpstr>
      <vt:lpstr>Arial</vt:lpstr>
      <vt:lpstr>Wingdings</vt:lpstr>
      <vt:lpstr>Lucida Sans Unicode</vt:lpstr>
      <vt:lpstr>CenturyGothic</vt:lpstr>
      <vt:lpstr>Times New Roman</vt:lpstr>
      <vt:lpstr>Verdana</vt:lpstr>
      <vt:lpstr>Gulim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Демонстрация решения Elecard V-Cinema Media Server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Maria.Ber</dc:creator>
  <cp:lastModifiedBy>Валя</cp:lastModifiedBy>
  <cp:revision>255</cp:revision>
  <dcterms:created xsi:type="dcterms:W3CDTF">2013-01-21T06:27:34Z</dcterms:created>
  <dcterms:modified xsi:type="dcterms:W3CDTF">2013-11-27T09:15:16Z</dcterms:modified>
</cp:coreProperties>
</file>